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theme/themeOverride1.xml" ContentType="application/vnd.openxmlformats-officedocument.themeOverr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theme/themeOverride2.xml" ContentType="application/vnd.openxmlformats-officedocument.themeOverride+xml"/>
  <Override PartName="/ppt/notesSlides/notesSlide65.xml" ContentType="application/vnd.openxmlformats-officedocument.presentationml.notesSlid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73" r:id="rId1"/>
    <p:sldMasterId id="2147483786" r:id="rId2"/>
  </p:sldMasterIdLst>
  <p:notesMasterIdLst>
    <p:notesMasterId r:id="rId71"/>
  </p:notesMasterIdLst>
  <p:handoutMasterIdLst>
    <p:handoutMasterId r:id="rId72"/>
  </p:handoutMasterIdLst>
  <p:sldIdLst>
    <p:sldId id="256" r:id="rId3"/>
    <p:sldId id="604" r:id="rId4"/>
    <p:sldId id="318" r:id="rId5"/>
    <p:sldId id="553" r:id="rId6"/>
    <p:sldId id="610" r:id="rId7"/>
    <p:sldId id="385" r:id="rId8"/>
    <p:sldId id="419" r:id="rId9"/>
    <p:sldId id="609" r:id="rId10"/>
    <p:sldId id="594" r:id="rId11"/>
    <p:sldId id="554" r:id="rId12"/>
    <p:sldId id="581" r:id="rId13"/>
    <p:sldId id="532" r:id="rId14"/>
    <p:sldId id="580" r:id="rId15"/>
    <p:sldId id="579" r:id="rId16"/>
    <p:sldId id="381" r:id="rId17"/>
    <p:sldId id="382" r:id="rId18"/>
    <p:sldId id="383" r:id="rId19"/>
    <p:sldId id="380" r:id="rId20"/>
    <p:sldId id="273" r:id="rId21"/>
    <p:sldId id="374" r:id="rId22"/>
    <p:sldId id="270" r:id="rId23"/>
    <p:sldId id="398" r:id="rId24"/>
    <p:sldId id="399" r:id="rId25"/>
    <p:sldId id="401" r:id="rId26"/>
    <p:sldId id="400" r:id="rId27"/>
    <p:sldId id="591" r:id="rId28"/>
    <p:sldId id="582" r:id="rId29"/>
    <p:sldId id="599" r:id="rId30"/>
    <p:sldId id="625" r:id="rId31"/>
    <p:sldId id="626" r:id="rId32"/>
    <p:sldId id="627" r:id="rId33"/>
    <p:sldId id="611" r:id="rId34"/>
    <p:sldId id="612" r:id="rId35"/>
    <p:sldId id="613" r:id="rId36"/>
    <p:sldId id="600" r:id="rId37"/>
    <p:sldId id="595" r:id="rId38"/>
    <p:sldId id="490" r:id="rId39"/>
    <p:sldId id="513" r:id="rId40"/>
    <p:sldId id="574" r:id="rId41"/>
    <p:sldId id="575" r:id="rId42"/>
    <p:sldId id="614" r:id="rId43"/>
    <p:sldId id="615" r:id="rId44"/>
    <p:sldId id="576" r:id="rId45"/>
    <p:sldId id="608" r:id="rId46"/>
    <p:sldId id="593" r:id="rId47"/>
    <p:sldId id="497" r:id="rId48"/>
    <p:sldId id="498" r:id="rId49"/>
    <p:sldId id="584" r:id="rId50"/>
    <p:sldId id="538" r:id="rId51"/>
    <p:sldId id="539" r:id="rId52"/>
    <p:sldId id="541" r:id="rId53"/>
    <p:sldId id="542" r:id="rId54"/>
    <p:sldId id="540" r:id="rId55"/>
    <p:sldId id="431" r:id="rId56"/>
    <p:sldId id="499" r:id="rId57"/>
    <p:sldId id="501" r:id="rId58"/>
    <p:sldId id="434" r:id="rId59"/>
    <p:sldId id="339" r:id="rId60"/>
    <p:sldId id="616" r:id="rId61"/>
    <p:sldId id="617" r:id="rId62"/>
    <p:sldId id="618" r:id="rId63"/>
    <p:sldId id="619" r:id="rId64"/>
    <p:sldId id="621" r:id="rId65"/>
    <p:sldId id="622" r:id="rId66"/>
    <p:sldId id="623" r:id="rId67"/>
    <p:sldId id="624" r:id="rId68"/>
    <p:sldId id="485" r:id="rId69"/>
    <p:sldId id="603" r:id="rId70"/>
  </p:sldIdLst>
  <p:sldSz cx="9144000" cy="6858000" type="screen4x3"/>
  <p:notesSz cx="6858000" cy="9199563"/>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pitchFamily="34" charset="0"/>
      </a:defRPr>
    </a:lvl5pPr>
    <a:lvl6pPr marL="2286000" algn="l" defTabSz="914400" rtl="0" eaLnBrk="1" latinLnBrk="0" hangingPunct="1">
      <a:defRPr sz="2400" kern="1200">
        <a:solidFill>
          <a:schemeClr val="tx1"/>
        </a:solidFill>
        <a:latin typeface="Times New Roman" pitchFamily="18" charset="0"/>
        <a:ea typeface="+mn-ea"/>
        <a:cs typeface="Arial" pitchFamily="34" charset="0"/>
      </a:defRPr>
    </a:lvl6pPr>
    <a:lvl7pPr marL="2743200" algn="l" defTabSz="914400" rtl="0" eaLnBrk="1" latinLnBrk="0" hangingPunct="1">
      <a:defRPr sz="2400" kern="1200">
        <a:solidFill>
          <a:schemeClr val="tx1"/>
        </a:solidFill>
        <a:latin typeface="Times New Roman" pitchFamily="18" charset="0"/>
        <a:ea typeface="+mn-ea"/>
        <a:cs typeface="Arial" pitchFamily="34" charset="0"/>
      </a:defRPr>
    </a:lvl7pPr>
    <a:lvl8pPr marL="3200400" algn="l" defTabSz="914400" rtl="0" eaLnBrk="1" latinLnBrk="0" hangingPunct="1">
      <a:defRPr sz="2400" kern="1200">
        <a:solidFill>
          <a:schemeClr val="tx1"/>
        </a:solidFill>
        <a:latin typeface="Times New Roman" pitchFamily="18" charset="0"/>
        <a:ea typeface="+mn-ea"/>
        <a:cs typeface="Arial" pitchFamily="34" charset="0"/>
      </a:defRPr>
    </a:lvl8pPr>
    <a:lvl9pPr marL="3657600" algn="l" defTabSz="914400" rtl="0" eaLnBrk="1" latinLnBrk="0" hangingPunct="1">
      <a:defRPr sz="2400"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CC99FF"/>
    <a:srgbClr val="FFFF99"/>
    <a:srgbClr val="CC3300"/>
    <a:srgbClr val="FF00FF"/>
    <a:srgbClr val="66000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48" autoAdjust="0"/>
    <p:restoredTop sz="74423" autoAdjust="0"/>
  </p:normalViewPr>
  <p:slideViewPr>
    <p:cSldViewPr snapToObjects="1">
      <p:cViewPr>
        <p:scale>
          <a:sx n="33" d="100"/>
          <a:sy n="33" d="100"/>
        </p:scale>
        <p:origin x="-792" y="-156"/>
      </p:cViewPr>
      <p:guideLst>
        <p:guide orient="horz" pos="2160"/>
        <p:guide pos="2880"/>
      </p:guideLst>
    </p:cSldViewPr>
  </p:slideViewPr>
  <p:outlineViewPr>
    <p:cViewPr>
      <p:scale>
        <a:sx n="33" d="100"/>
        <a:sy n="33" d="100"/>
      </p:scale>
      <p:origin x="54" y="0"/>
    </p:cViewPr>
  </p:outlineViewPr>
  <p:notesTextViewPr>
    <p:cViewPr>
      <p:scale>
        <a:sx n="100" d="100"/>
        <a:sy n="100" d="100"/>
      </p:scale>
      <p:origin x="0" y="0"/>
    </p:cViewPr>
  </p:notesTextViewPr>
  <p:sorterViewPr>
    <p:cViewPr>
      <p:scale>
        <a:sx n="80" d="100"/>
        <a:sy n="80" d="100"/>
      </p:scale>
      <p:origin x="0" y="0"/>
    </p:cViewPr>
  </p:sorterViewPr>
  <p:notesViewPr>
    <p:cSldViewPr snapToObjects="1">
      <p:cViewPr varScale="1">
        <p:scale>
          <a:sx n="54" d="100"/>
          <a:sy n="54" d="100"/>
        </p:scale>
        <p:origin x="-1686" y="-96"/>
      </p:cViewPr>
      <p:guideLst>
        <p:guide orient="horz" pos="289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0375"/>
          </a:xfrm>
          <a:prstGeom prst="rect">
            <a:avLst/>
          </a:prstGeom>
        </p:spPr>
        <p:txBody>
          <a:bodyPr vert="horz" lIns="91440" tIns="45720" rIns="91440" bIns="45720" rtlCol="0"/>
          <a:lstStyle>
            <a:lvl1pPr algn="l" eaLnBrk="0" hangingPunct="0">
              <a:defRPr sz="1200">
                <a:latin typeface="Times New Roman" pitchFamily="28" charset="0"/>
                <a:cs typeface="+mn-cs"/>
              </a:defRPr>
            </a:lvl1pPr>
          </a:lstStyle>
          <a:p>
            <a:pPr>
              <a:defRPr/>
            </a:pPr>
            <a:endParaRPr lang="en-US"/>
          </a:p>
        </p:txBody>
      </p:sp>
      <p:sp>
        <p:nvSpPr>
          <p:cNvPr id="3" name="Date Placeholder 2"/>
          <p:cNvSpPr>
            <a:spLocks noGrp="1"/>
          </p:cNvSpPr>
          <p:nvPr>
            <p:ph type="dt" sz="quarter" idx="1"/>
          </p:nvPr>
        </p:nvSpPr>
        <p:spPr>
          <a:xfrm>
            <a:off x="3884613" y="0"/>
            <a:ext cx="2971800" cy="460375"/>
          </a:xfrm>
          <a:prstGeom prst="rect">
            <a:avLst/>
          </a:prstGeom>
        </p:spPr>
        <p:txBody>
          <a:bodyPr vert="horz" lIns="91440" tIns="45720" rIns="91440" bIns="45720" rtlCol="0"/>
          <a:lstStyle>
            <a:lvl1pPr algn="r" eaLnBrk="0" hangingPunct="0">
              <a:defRPr sz="1200">
                <a:latin typeface="Times New Roman" pitchFamily="28" charset="0"/>
                <a:cs typeface="+mn-cs"/>
              </a:defRPr>
            </a:lvl1pPr>
          </a:lstStyle>
          <a:p>
            <a:pPr>
              <a:defRPr/>
            </a:pPr>
            <a:fld id="{FACBCDDD-D3CD-44A0-8B39-A9654C7F0809}" type="datetimeFigureOut">
              <a:rPr lang="en-US"/>
              <a:pPr>
                <a:defRPr/>
              </a:pPr>
              <a:t>2/24/2012</a:t>
            </a:fld>
            <a:endParaRPr lang="en-US"/>
          </a:p>
        </p:txBody>
      </p:sp>
      <p:sp>
        <p:nvSpPr>
          <p:cNvPr id="4" name="Footer Placeholder 3"/>
          <p:cNvSpPr>
            <a:spLocks noGrp="1"/>
          </p:cNvSpPr>
          <p:nvPr>
            <p:ph type="ftr" sz="quarter" idx="2"/>
          </p:nvPr>
        </p:nvSpPr>
        <p:spPr>
          <a:xfrm>
            <a:off x="0" y="8737600"/>
            <a:ext cx="2971800" cy="460375"/>
          </a:xfrm>
          <a:prstGeom prst="rect">
            <a:avLst/>
          </a:prstGeom>
        </p:spPr>
        <p:txBody>
          <a:bodyPr vert="horz" lIns="91440" tIns="45720" rIns="91440" bIns="45720" rtlCol="0" anchor="b"/>
          <a:lstStyle>
            <a:lvl1pPr algn="l" eaLnBrk="0" hangingPunct="0">
              <a:defRPr sz="1200">
                <a:latin typeface="Times New Roman" pitchFamily="28" charset="0"/>
                <a:cs typeface="+mn-cs"/>
              </a:defRPr>
            </a:lvl1pPr>
          </a:lstStyle>
          <a:p>
            <a:pPr>
              <a:defRPr/>
            </a:pPr>
            <a:endParaRPr lang="en-US"/>
          </a:p>
        </p:txBody>
      </p:sp>
      <p:sp>
        <p:nvSpPr>
          <p:cNvPr id="5" name="Slide Number Placeholder 4"/>
          <p:cNvSpPr>
            <a:spLocks noGrp="1"/>
          </p:cNvSpPr>
          <p:nvPr>
            <p:ph type="sldNum" sz="quarter" idx="3"/>
          </p:nvPr>
        </p:nvSpPr>
        <p:spPr>
          <a:xfrm>
            <a:off x="3884613" y="8737600"/>
            <a:ext cx="2971800" cy="460375"/>
          </a:xfrm>
          <a:prstGeom prst="rect">
            <a:avLst/>
          </a:prstGeom>
        </p:spPr>
        <p:txBody>
          <a:bodyPr vert="horz" lIns="91440" tIns="45720" rIns="91440" bIns="45720" rtlCol="0" anchor="b"/>
          <a:lstStyle>
            <a:lvl1pPr algn="r" eaLnBrk="0" hangingPunct="0">
              <a:defRPr sz="1200">
                <a:latin typeface="Times New Roman" pitchFamily="28" charset="0"/>
                <a:cs typeface="+mn-cs"/>
              </a:defRPr>
            </a:lvl1pPr>
          </a:lstStyle>
          <a:p>
            <a:pPr>
              <a:defRPr/>
            </a:pPr>
            <a:fld id="{8EFD1312-8134-40BE-9940-5CED34777765}" type="slidenum">
              <a:rPr lang="en-US"/>
              <a:pPr>
                <a:defRPr/>
              </a:pPr>
              <a:t>‹#›</a:t>
            </a:fld>
            <a:endParaRPr lang="en-US"/>
          </a:p>
        </p:txBody>
      </p:sp>
    </p:spTree>
    <p:extLst>
      <p:ext uri="{BB962C8B-B14F-4D97-AF65-F5344CB8AC3E}">
        <p14:creationId xmlns:p14="http://schemas.microsoft.com/office/powerpoint/2010/main" val="1588324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28" charset="0"/>
                <a:cs typeface="+mn-cs"/>
              </a:defRPr>
            </a:lvl1pPr>
          </a:lstStyle>
          <a:p>
            <a:pPr>
              <a:defRPr/>
            </a:pPr>
            <a:endParaRPr lang="en-US"/>
          </a:p>
        </p:txBody>
      </p:sp>
      <p:sp>
        <p:nvSpPr>
          <p:cNvPr id="7171" name="Rectangle 3"/>
          <p:cNvSpPr>
            <a:spLocks noGrp="1" noChangeArrowheads="1"/>
          </p:cNvSpPr>
          <p:nvPr>
            <p:ph type="dt" idx="1"/>
          </p:nvPr>
        </p:nvSpPr>
        <p:spPr bwMode="auto">
          <a:xfrm>
            <a:off x="3886200" y="0"/>
            <a:ext cx="2971800"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28" charset="0"/>
                <a:cs typeface="+mn-cs"/>
              </a:defRPr>
            </a:lvl1pPr>
          </a:lstStyle>
          <a:p>
            <a:pPr>
              <a:defRPr/>
            </a:pPr>
            <a:endParaRPr lang="en-US"/>
          </a:p>
        </p:txBody>
      </p:sp>
      <p:sp>
        <p:nvSpPr>
          <p:cNvPr id="67588" name="Rectangle 4"/>
          <p:cNvSpPr>
            <a:spLocks noGrp="1" noRot="1" noChangeAspect="1" noChangeArrowheads="1" noTextEdit="1"/>
          </p:cNvSpPr>
          <p:nvPr>
            <p:ph type="sldImg" idx="2"/>
          </p:nvPr>
        </p:nvSpPr>
        <p:spPr bwMode="auto">
          <a:xfrm>
            <a:off x="1128713" y="690563"/>
            <a:ext cx="4600575" cy="34496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914400" y="4370388"/>
            <a:ext cx="5029200" cy="4140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8739188"/>
            <a:ext cx="2971800"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28" charset="0"/>
                <a:cs typeface="+mn-cs"/>
              </a:defRPr>
            </a:lvl1pPr>
          </a:lstStyle>
          <a:p>
            <a:pPr>
              <a:defRPr/>
            </a:pPr>
            <a:endParaRPr lang="en-US"/>
          </a:p>
        </p:txBody>
      </p:sp>
      <p:sp>
        <p:nvSpPr>
          <p:cNvPr id="7175" name="Rectangle 7"/>
          <p:cNvSpPr>
            <a:spLocks noGrp="1" noChangeArrowheads="1"/>
          </p:cNvSpPr>
          <p:nvPr>
            <p:ph type="sldNum" sz="quarter" idx="5"/>
          </p:nvPr>
        </p:nvSpPr>
        <p:spPr bwMode="auto">
          <a:xfrm>
            <a:off x="3886200" y="8739188"/>
            <a:ext cx="2971800"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28" charset="0"/>
                <a:cs typeface="+mn-cs"/>
              </a:defRPr>
            </a:lvl1pPr>
          </a:lstStyle>
          <a:p>
            <a:pPr>
              <a:defRPr/>
            </a:pPr>
            <a:fld id="{16854A60-C692-44AE-A41C-6C468EF679DD}" type="slidenum">
              <a:rPr lang="en-US"/>
              <a:pPr>
                <a:defRPr/>
              </a:pPr>
              <a:t>‹#›</a:t>
            </a:fld>
            <a:endParaRPr lang="en-US"/>
          </a:p>
        </p:txBody>
      </p:sp>
    </p:spTree>
    <p:extLst>
      <p:ext uri="{BB962C8B-B14F-4D97-AF65-F5344CB8AC3E}">
        <p14:creationId xmlns:p14="http://schemas.microsoft.com/office/powerpoint/2010/main" val="48745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2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2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2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2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2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3" Type="http://schemas.openxmlformats.org/officeDocument/2006/relationships/hyperlink" Target="http://www.nctm.org/mih" TargetMode="External"/><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i="1" smtClean="0">
                <a:latin typeface="Arial" pitchFamily="34" charset="0"/>
                <a:cs typeface="Arial" pitchFamily="34" charset="0"/>
              </a:rPr>
              <a:t>(Prior to the presentation, personalize this screen by entering your name and the date)</a:t>
            </a:r>
          </a:p>
          <a:p>
            <a:r>
              <a:rPr lang="en-US" i="1" smtClean="0">
                <a:latin typeface="Arial" pitchFamily="34" charset="0"/>
                <a:cs typeface="Arial" pitchFamily="34" charset="0"/>
              </a:rPr>
              <a:t>(Welcome -  Introduce yourself and guests)</a:t>
            </a:r>
          </a:p>
          <a:p>
            <a:r>
              <a:rPr lang="en-US" i="1" smtClean="0">
                <a:latin typeface="Arial" pitchFamily="34" charset="0"/>
                <a:cs typeface="Arial" pitchFamily="34" charset="0"/>
              </a:rPr>
              <a:t>(Participants’ introductions:  name, district, grade)</a:t>
            </a:r>
          </a:p>
        </p:txBody>
      </p:sp>
      <p:sp>
        <p:nvSpPr>
          <p:cNvPr id="6554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6CE7A683-4D2B-4991-B755-4E5F526FB15F}" type="slidenum">
              <a:rPr lang="en-US" sz="1200" smtClean="0"/>
              <a:pPr>
                <a:defRPr/>
              </a:pPr>
              <a:t>1</a:t>
            </a:fld>
            <a:endParaRPr lang="en-US" sz="12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p:txBody>
          <a:bodyPr/>
          <a:lstStyle/>
          <a:p>
            <a:pPr>
              <a:spcBef>
                <a:spcPct val="0"/>
              </a:spcBef>
              <a:spcAft>
                <a:spcPts val="600"/>
              </a:spcAft>
              <a:defRPr/>
            </a:pPr>
            <a:r>
              <a:rPr lang="en-US" i="1" dirty="0" smtClean="0"/>
              <a:t>(This slide is animated. Say)</a:t>
            </a:r>
          </a:p>
          <a:p>
            <a:pPr marL="114300" indent="-114300">
              <a:spcBef>
                <a:spcPct val="0"/>
              </a:spcBef>
              <a:spcAft>
                <a:spcPts val="600"/>
              </a:spcAft>
              <a:buFontTx/>
              <a:buChar char="•"/>
              <a:defRPr/>
            </a:pPr>
            <a:r>
              <a:rPr lang="en-US" dirty="0" smtClean="0"/>
              <a:t>Each grade in K-8 begins with an Introduction.</a:t>
            </a:r>
          </a:p>
          <a:p>
            <a:pPr marL="114300" indent="-114300">
              <a:spcBef>
                <a:spcPct val="0"/>
              </a:spcBef>
              <a:spcAft>
                <a:spcPts val="600"/>
              </a:spcAft>
              <a:buFontTx/>
              <a:buChar char="•"/>
              <a:defRPr/>
            </a:pPr>
            <a:r>
              <a:rPr lang="en-US" dirty="0" smtClean="0"/>
              <a:t>These introductions identify the critical areas, which cut across topics, in the grade</a:t>
            </a:r>
          </a:p>
          <a:p>
            <a:pPr marL="114300" indent="-114300">
              <a:spcBef>
                <a:spcPct val="0"/>
              </a:spcBef>
              <a:spcAft>
                <a:spcPts val="600"/>
              </a:spcAft>
              <a:buFontTx/>
              <a:buChar char="•"/>
              <a:defRPr/>
            </a:pPr>
            <a:r>
              <a:rPr lang="en-US" dirty="0" smtClean="0"/>
              <a:t>The numbered description of each critical area illustrates the focus for the learning. </a:t>
            </a:r>
          </a:p>
        </p:txBody>
      </p:sp>
      <p:sp>
        <p:nvSpPr>
          <p:cNvPr id="7680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6DAE8956-55AE-474E-80F1-6C6DCFC650DF}" type="slidenum">
              <a:rPr lang="en-US" sz="1200" smtClean="0"/>
              <a:pPr>
                <a:defRPr/>
              </a:pPr>
              <a:t>10</a:t>
            </a:fld>
            <a:endParaRPr lang="en-US" sz="12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i="1" smtClean="0">
                <a:latin typeface="Times New Roman" pitchFamily="18" charset="0"/>
              </a:rPr>
              <a:t>(Say)</a:t>
            </a:r>
          </a:p>
          <a:p>
            <a:r>
              <a:rPr lang="en-US" smtClean="0">
                <a:latin typeface="Times New Roman" pitchFamily="18" charset="0"/>
              </a:rPr>
              <a:t>The second page of each grade is an Overview.  It identifies the domains and clusters in that grade also reminding readers of the mathematical practices. </a:t>
            </a:r>
          </a:p>
        </p:txBody>
      </p:sp>
      <p:sp>
        <p:nvSpPr>
          <p:cNvPr id="7782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0D6496DF-7BD6-4AC9-A640-4F0B8C25EA5E}" type="slidenum">
              <a:rPr lang="en-US" sz="1200" smtClean="0"/>
              <a:pPr>
                <a:defRPr/>
              </a:pPr>
              <a:t>11</a:t>
            </a:fld>
            <a:endParaRPr lang="en-US" sz="12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4300" indent="-114300">
              <a:spcBef>
                <a:spcPct val="0"/>
              </a:spcBef>
              <a:spcAft>
                <a:spcPts val="600"/>
              </a:spcAft>
            </a:pPr>
            <a:r>
              <a:rPr lang="en-US" i="1" smtClean="0">
                <a:latin typeface="Times New Roman" pitchFamily="18" charset="0"/>
              </a:rPr>
              <a:t>(This slide is animated. Say)</a:t>
            </a:r>
          </a:p>
          <a:p>
            <a:pPr marL="114300" indent="-114300">
              <a:spcBef>
                <a:spcPct val="0"/>
              </a:spcBef>
              <a:spcAft>
                <a:spcPts val="600"/>
              </a:spcAft>
              <a:buFontTx/>
              <a:buChar char="•"/>
            </a:pPr>
            <a:r>
              <a:rPr lang="en-US" smtClean="0">
                <a:latin typeface="Times New Roman" pitchFamily="18" charset="0"/>
              </a:rPr>
              <a:t>Each K-8 grade is made up of domains, clusters and standards.</a:t>
            </a:r>
          </a:p>
          <a:p>
            <a:pPr marL="114300" indent="-114300">
              <a:spcBef>
                <a:spcPct val="0"/>
              </a:spcBef>
              <a:spcAft>
                <a:spcPts val="600"/>
              </a:spcAft>
              <a:buFontTx/>
              <a:buChar char="•"/>
            </a:pPr>
            <a:r>
              <a:rPr lang="en-US" smtClean="0">
                <a:latin typeface="Times New Roman" pitchFamily="18" charset="0"/>
              </a:rPr>
              <a:t>Domain names are in the shaded band; overarching ideas that continue across multiple grades; illustrates a progression of increasing complexity </a:t>
            </a:r>
          </a:p>
          <a:p>
            <a:pPr marL="114300" indent="-114300">
              <a:spcBef>
                <a:spcPct val="0"/>
              </a:spcBef>
              <a:spcAft>
                <a:spcPts val="600"/>
              </a:spcAft>
              <a:buFontTx/>
              <a:buChar char="•"/>
            </a:pPr>
            <a:r>
              <a:rPr lang="en-US" smtClean="0">
                <a:latin typeface="Times New Roman" pitchFamily="18" charset="0"/>
              </a:rPr>
              <a:t>Clusters are underneath in bold with the standards numbered under each of the clusters; describes the big idea of a group of related standards</a:t>
            </a:r>
          </a:p>
          <a:p>
            <a:pPr marL="114300" indent="-114300">
              <a:spcBef>
                <a:spcPct val="0"/>
              </a:spcBef>
              <a:spcAft>
                <a:spcPts val="600"/>
              </a:spcAft>
              <a:buFontTx/>
              <a:buChar char="•"/>
            </a:pPr>
            <a:r>
              <a:rPr lang="en-US" smtClean="0">
                <a:latin typeface="Times New Roman" pitchFamily="18" charset="0"/>
              </a:rPr>
              <a:t>Standards are numbered and describe what students should know and be able to do at each grade level</a:t>
            </a:r>
          </a:p>
        </p:txBody>
      </p:sp>
      <p:sp>
        <p:nvSpPr>
          <p:cNvPr id="7578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1E95FA69-CBC9-42E9-87AA-5E922CDC036F}" type="slidenum">
              <a:rPr lang="en-US" sz="1200" smtClean="0"/>
              <a:pPr>
                <a:defRPr/>
              </a:pPr>
              <a:t>12</a:t>
            </a:fld>
            <a:endParaRPr lang="en-US" sz="12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i="1" smtClean="0">
                <a:latin typeface="Times New Roman" pitchFamily="18" charset="0"/>
              </a:rPr>
              <a:t>(Say)</a:t>
            </a:r>
          </a:p>
          <a:p>
            <a:r>
              <a:rPr lang="en-US" smtClean="0">
                <a:latin typeface="Times New Roman" pitchFamily="18" charset="0"/>
              </a:rPr>
              <a:t>The CCSSM changes the emphasis of the learning from what we have been used to.</a:t>
            </a:r>
          </a:p>
          <a:p>
            <a:endParaRPr lang="en-US" smtClean="0">
              <a:latin typeface="Times New Roman" pitchFamily="18" charset="0"/>
            </a:endParaRPr>
          </a:p>
          <a:p>
            <a:r>
              <a:rPr lang="en-US" i="1" smtClean="0">
                <a:latin typeface="Times New Roman" pitchFamily="18" charset="0"/>
              </a:rPr>
              <a:t>(Read the slide)</a:t>
            </a:r>
          </a:p>
        </p:txBody>
      </p:sp>
      <p:sp>
        <p:nvSpPr>
          <p:cNvPr id="7885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8CBDDB52-90C2-4A56-B653-AEBBF2317EF5}" type="slidenum">
              <a:rPr lang="en-US" sz="1200" smtClean="0"/>
              <a:pPr>
                <a:defRPr/>
              </a:pPr>
              <a:t>13</a:t>
            </a:fld>
            <a:endParaRPr lang="en-US" sz="12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i="1" smtClean="0">
                <a:latin typeface="Times New Roman" pitchFamily="18" charset="0"/>
              </a:rPr>
              <a:t>(Read the slide)</a:t>
            </a:r>
          </a:p>
        </p:txBody>
      </p:sp>
      <p:sp>
        <p:nvSpPr>
          <p:cNvPr id="7987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79D15D7F-039F-4C89-BEBA-3B7B2359D72F}" type="slidenum">
              <a:rPr lang="en-US" sz="1200" smtClean="0"/>
              <a:pPr>
                <a:defRPr/>
              </a:pPr>
              <a:t>14</a:t>
            </a:fld>
            <a:endParaRPr lang="en-US" sz="120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i="1" smtClean="0">
                <a:latin typeface="Times New Roman" pitchFamily="18" charset="0"/>
              </a:rPr>
              <a:t>(Say)</a:t>
            </a:r>
          </a:p>
          <a:p>
            <a:r>
              <a:rPr lang="en-US" smtClean="0">
                <a:latin typeface="Times New Roman" pitchFamily="18" charset="0"/>
              </a:rPr>
              <a:t>High school has an added level in the hierarchy – the Conceptual Category. These Conceptual Categories are: Number and Quantity, Algebra, Functions, Geometry, Statistics and Probability and Modeling.  Modeling actually does not have Standards; it is embedded within the other Conceptual Categories.  Standards connected to Modeling are indicated by asterisks. Conceptual Categories are not courses.  Standards marked with a plus sign are standards that are necessary for advanced mathematics. This means that any student who intends to pursue advanced mathematics needs these experiences.</a:t>
            </a:r>
            <a:endParaRPr lang="en-US" i="1" smtClean="0">
              <a:latin typeface="Times New Roman" pitchFamily="18" charset="0"/>
            </a:endParaRPr>
          </a:p>
        </p:txBody>
      </p:sp>
      <p:sp>
        <p:nvSpPr>
          <p:cNvPr id="8090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9D0CCAA0-C038-463C-A6A9-E244E9484A1E}" type="slidenum">
              <a:rPr lang="en-US" sz="1200" smtClean="0"/>
              <a:pPr>
                <a:defRPr/>
              </a:pPr>
              <a:t>15</a:t>
            </a:fld>
            <a:endParaRPr lang="en-US" sz="12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i="1" smtClean="0">
                <a:latin typeface="Times New Roman" pitchFamily="18" charset="0"/>
              </a:rPr>
              <a:t>(Say)</a:t>
            </a:r>
          </a:p>
          <a:p>
            <a:r>
              <a:rPr lang="en-US" smtClean="0">
                <a:latin typeface="Times New Roman" pitchFamily="18" charset="0"/>
              </a:rPr>
              <a:t>Like the K-8 grade level introduction, the Conceptual Category Introduction describes the mathematics within the Conceptual Category and places that mathematics within the K-16 perspective.</a:t>
            </a:r>
          </a:p>
        </p:txBody>
      </p:sp>
      <p:sp>
        <p:nvSpPr>
          <p:cNvPr id="8294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BDC89BD5-C2CA-4600-9763-3BAD2B5BA919}" type="slidenum">
              <a:rPr lang="en-US" sz="1200" smtClean="0"/>
              <a:pPr>
                <a:defRPr/>
              </a:pPr>
              <a:t>16</a:t>
            </a:fld>
            <a:endParaRPr lang="en-US" sz="120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i="1" smtClean="0">
                <a:latin typeface="Times New Roman" pitchFamily="18" charset="0"/>
              </a:rPr>
              <a:t>(This slide is animated. Say)</a:t>
            </a:r>
          </a:p>
          <a:p>
            <a:r>
              <a:rPr lang="en-US" smtClean="0">
                <a:latin typeface="Times New Roman" pitchFamily="18" charset="0"/>
              </a:rPr>
              <a:t>The Conceptual Category Overview serves as an outline of the conceptual category, (</a:t>
            </a:r>
            <a:r>
              <a:rPr lang="en-US" i="1" smtClean="0">
                <a:latin typeface="Times New Roman" pitchFamily="18" charset="0"/>
              </a:rPr>
              <a:t>click) </a:t>
            </a:r>
            <a:r>
              <a:rPr lang="en-US" smtClean="0">
                <a:latin typeface="Times New Roman" pitchFamily="18" charset="0"/>
              </a:rPr>
              <a:t>listing the domains with their clusters, </a:t>
            </a:r>
            <a:r>
              <a:rPr lang="en-US" i="1" smtClean="0">
                <a:latin typeface="Times New Roman" pitchFamily="18" charset="0"/>
              </a:rPr>
              <a:t>(click)</a:t>
            </a:r>
            <a:r>
              <a:rPr lang="en-US" smtClean="0">
                <a:latin typeface="Times New Roman" pitchFamily="18" charset="0"/>
              </a:rPr>
              <a:t> and reminding readers of the mathematical practices.    </a:t>
            </a:r>
          </a:p>
        </p:txBody>
      </p:sp>
      <p:sp>
        <p:nvSpPr>
          <p:cNvPr id="8397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9FF36255-2F26-458C-9C43-EE864A989323}" type="slidenum">
              <a:rPr lang="en-US" sz="1200" smtClean="0"/>
              <a:pPr>
                <a:defRPr/>
              </a:pPr>
              <a:t>17</a:t>
            </a:fld>
            <a:endParaRPr lang="en-US" sz="120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i="1" smtClean="0">
                <a:latin typeface="Times New Roman" pitchFamily="18" charset="0"/>
              </a:rPr>
              <a:t>(This slide is animated. Say)</a:t>
            </a:r>
          </a:p>
          <a:p>
            <a:r>
              <a:rPr lang="en-US" smtClean="0">
                <a:latin typeface="Times New Roman" pitchFamily="18" charset="0"/>
              </a:rPr>
              <a:t>Within each Conceptual Category the structure parallels K-8.  </a:t>
            </a:r>
            <a:r>
              <a:rPr lang="en-US" i="1" smtClean="0">
                <a:latin typeface="Times New Roman" pitchFamily="18" charset="0"/>
              </a:rPr>
              <a:t>(Click) </a:t>
            </a:r>
            <a:r>
              <a:rPr lang="en-US" smtClean="0">
                <a:latin typeface="Times New Roman" pitchFamily="18" charset="0"/>
              </a:rPr>
              <a:t>there are Domains or big ideas. </a:t>
            </a:r>
            <a:r>
              <a:rPr lang="en-US" i="1" smtClean="0">
                <a:latin typeface="Times New Roman" pitchFamily="18" charset="0"/>
              </a:rPr>
              <a:t>(Click) </a:t>
            </a:r>
            <a:r>
              <a:rPr lang="en-US" smtClean="0">
                <a:latin typeface="Times New Roman" pitchFamily="18" charset="0"/>
              </a:rPr>
              <a:t> The bolded statements are the Clusters. </a:t>
            </a:r>
            <a:r>
              <a:rPr lang="en-US" i="1" smtClean="0">
                <a:latin typeface="Times New Roman" pitchFamily="18" charset="0"/>
              </a:rPr>
              <a:t>(Click) </a:t>
            </a:r>
            <a:r>
              <a:rPr lang="en-US" smtClean="0">
                <a:latin typeface="Times New Roman" pitchFamily="18" charset="0"/>
              </a:rPr>
              <a:t>The Standards are numbered and further describe the Cluster. </a:t>
            </a:r>
            <a:r>
              <a:rPr lang="en-US" i="1" smtClean="0">
                <a:latin typeface="Times New Roman" pitchFamily="18" charset="0"/>
              </a:rPr>
              <a:t>(Click) </a:t>
            </a:r>
            <a:r>
              <a:rPr lang="en-US" smtClean="0">
                <a:latin typeface="Times New Roman" pitchFamily="18" charset="0"/>
              </a:rPr>
              <a:t>An added element is the (+) standards which identify standards that are needed for advanced study.  They are not intended to be required for all students.</a:t>
            </a:r>
          </a:p>
        </p:txBody>
      </p:sp>
      <p:sp>
        <p:nvSpPr>
          <p:cNvPr id="8192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D9E591EA-3883-4A3D-8EC2-CD360B91ADB0}" type="slidenum">
              <a:rPr lang="en-US" sz="1200" smtClean="0"/>
              <a:pPr>
                <a:defRPr/>
              </a:pPr>
              <a:t>18</a:t>
            </a:fld>
            <a:endParaRPr lang="en-US" sz="120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i="1" smtClean="0">
                <a:latin typeface="Times New Roman" pitchFamily="18" charset="0"/>
              </a:rPr>
              <a:t>(Read the slide)</a:t>
            </a:r>
          </a:p>
          <a:p>
            <a:endParaRPr lang="en-US" smtClean="0">
              <a:latin typeface="Times New Roman" pitchFamily="18" charset="0"/>
            </a:endParaRPr>
          </a:p>
        </p:txBody>
      </p:sp>
      <p:sp>
        <p:nvSpPr>
          <p:cNvPr id="8499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4FE3B0E3-C9EE-4E16-A622-3508F4E20042}" type="slidenum">
              <a:rPr lang="en-US" sz="1200" smtClean="0"/>
              <a:pPr>
                <a:defRPr/>
              </a:pPr>
              <a:t>19</a:t>
            </a:fld>
            <a:endParaRPr lang="en-US"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i="1" smtClean="0">
                <a:latin typeface="Times New Roman" pitchFamily="18" charset="0"/>
              </a:rPr>
              <a:t>(Read slide aloud)</a:t>
            </a:r>
          </a:p>
        </p:txBody>
      </p:sp>
      <p:sp>
        <p:nvSpPr>
          <p:cNvPr id="6656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444465B4-59E8-4F37-92A8-F90C9B6EDEA2}" type="slidenum">
              <a:rPr lang="en-US" sz="1200" smtClean="0"/>
              <a:pPr>
                <a:defRPr/>
              </a:pPr>
              <a:t>2</a:t>
            </a:fld>
            <a:endParaRPr lang="en-US" sz="120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i="1" smtClean="0">
                <a:latin typeface="Times New Roman" pitchFamily="18" charset="0"/>
              </a:rPr>
              <a:t>(Say)</a:t>
            </a:r>
          </a:p>
          <a:p>
            <a:r>
              <a:rPr lang="en-US" smtClean="0">
                <a:latin typeface="Times New Roman" pitchFamily="18" charset="0"/>
              </a:rPr>
              <a:t>A separate group of writers through Achieve took on the challenge of modeling ways that the Common Core could be formatted into courses.  Two examples were created called The Model Pathways.</a:t>
            </a:r>
          </a:p>
        </p:txBody>
      </p:sp>
      <p:sp>
        <p:nvSpPr>
          <p:cNvPr id="8602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FDFF85B7-8DC6-48A8-9150-7AEB2340164B}" type="slidenum">
              <a:rPr lang="en-US" sz="1200" smtClean="0"/>
              <a:pPr>
                <a:defRPr/>
              </a:pPr>
              <a:t>20</a:t>
            </a:fld>
            <a:endParaRPr lang="en-US" sz="120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i="1" smtClean="0">
                <a:latin typeface="Times New Roman" pitchFamily="18" charset="0"/>
              </a:rPr>
              <a:t>(This  slide is animated. Say)</a:t>
            </a:r>
          </a:p>
          <a:p>
            <a:r>
              <a:rPr lang="en-US" smtClean="0">
                <a:latin typeface="Times New Roman" pitchFamily="18" charset="0"/>
              </a:rPr>
              <a:t>An Achieve committee organized the high school standards into course sequences.</a:t>
            </a:r>
          </a:p>
          <a:p>
            <a:r>
              <a:rPr lang="en-US" i="1" smtClean="0">
                <a:latin typeface="Times New Roman" pitchFamily="18" charset="0"/>
              </a:rPr>
              <a:t>(Allow time for all to read the slide)</a:t>
            </a:r>
            <a:r>
              <a:rPr lang="en-US" smtClean="0">
                <a:latin typeface="Times New Roman" pitchFamily="18" charset="0"/>
              </a:rPr>
              <a:t> </a:t>
            </a:r>
          </a:p>
          <a:p>
            <a:r>
              <a:rPr lang="en-US" smtClean="0">
                <a:latin typeface="Times New Roman" pitchFamily="18" charset="0"/>
              </a:rPr>
              <a:t> </a:t>
            </a:r>
          </a:p>
        </p:txBody>
      </p:sp>
      <p:sp>
        <p:nvSpPr>
          <p:cNvPr id="8704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0F6715B6-D598-4973-90EF-0002BAD16C57}" type="slidenum">
              <a:rPr lang="en-US" sz="1200" smtClean="0"/>
              <a:pPr>
                <a:defRPr/>
              </a:pPr>
              <a:t>21</a:t>
            </a:fld>
            <a:endParaRPr lang="en-US" sz="120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i="1" smtClean="0">
                <a:latin typeface="Times New Roman" pitchFamily="18" charset="0"/>
              </a:rPr>
              <a:t>(Say) </a:t>
            </a:r>
            <a:r>
              <a:rPr lang="en-US" smtClean="0">
                <a:latin typeface="Times New Roman" pitchFamily="18" charset="0"/>
              </a:rPr>
              <a:t>[This is a picture limiting the editing of the slide colors.]</a:t>
            </a:r>
          </a:p>
          <a:p>
            <a:r>
              <a:rPr lang="en-US" smtClean="0">
                <a:latin typeface="Times New Roman" pitchFamily="18" charset="0"/>
              </a:rPr>
              <a:t>Each Pathway prepares students for a menu of fourth-year courses such as:</a:t>
            </a:r>
          </a:p>
          <a:p>
            <a:r>
              <a:rPr lang="en-US" smtClean="0">
                <a:latin typeface="Times New Roman" pitchFamily="18" charset="0"/>
              </a:rPr>
              <a:t>Pre-calculus (or AP Calculus)</a:t>
            </a:r>
          </a:p>
          <a:p>
            <a:r>
              <a:rPr lang="en-US" smtClean="0">
                <a:latin typeface="Times New Roman" pitchFamily="18" charset="0"/>
              </a:rPr>
              <a:t>AP Statistics</a:t>
            </a:r>
          </a:p>
          <a:p>
            <a:r>
              <a:rPr lang="en-US" smtClean="0">
                <a:latin typeface="Times New Roman" pitchFamily="18" charset="0"/>
              </a:rPr>
              <a:t>Discrete Mathematics</a:t>
            </a:r>
          </a:p>
          <a:p>
            <a:r>
              <a:rPr lang="en-US" smtClean="0">
                <a:latin typeface="Times New Roman" pitchFamily="18" charset="0"/>
              </a:rPr>
              <a:t>Advanced Quantitative Reasoning</a:t>
            </a:r>
          </a:p>
          <a:p>
            <a:r>
              <a:rPr lang="en-US" smtClean="0">
                <a:latin typeface="Times New Roman" pitchFamily="18" charset="0"/>
              </a:rPr>
              <a:t>And courses designed for particular career technical pathways</a:t>
            </a:r>
          </a:p>
        </p:txBody>
      </p:sp>
      <p:sp>
        <p:nvSpPr>
          <p:cNvPr id="8806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02D7E67E-566B-49E5-BCDA-06E282DA81E2}" type="slidenum">
              <a:rPr lang="en-US" sz="1200" smtClean="0"/>
              <a:pPr>
                <a:defRPr/>
              </a:pPr>
              <a:t>22</a:t>
            </a:fld>
            <a:endParaRPr lang="en-US" sz="120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i="1" smtClean="0">
                <a:latin typeface="Times New Roman" pitchFamily="18" charset="0"/>
              </a:rPr>
              <a:t>(Say)</a:t>
            </a:r>
          </a:p>
          <a:p>
            <a:r>
              <a:rPr lang="en-US" smtClean="0">
                <a:latin typeface="Times New Roman" pitchFamily="18" charset="0"/>
              </a:rPr>
              <a:t>Each of the Pathways has an overview that details the content addressed in each course. The columns represent each course with the related  domains, clusters and standards.</a:t>
            </a:r>
          </a:p>
          <a:p>
            <a:endParaRPr lang="en-US" smtClean="0">
              <a:latin typeface="Times New Roman" pitchFamily="18" charset="0"/>
            </a:endParaRPr>
          </a:p>
        </p:txBody>
      </p:sp>
      <p:sp>
        <p:nvSpPr>
          <p:cNvPr id="8909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470156AB-4B67-45D5-859D-B877CB7DF1C3}" type="slidenum">
              <a:rPr lang="en-US" sz="1200" smtClean="0"/>
              <a:pPr>
                <a:defRPr/>
              </a:pPr>
              <a:t>23</a:t>
            </a:fld>
            <a:endParaRPr lang="en-US" sz="120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Times New Roman" pitchFamily="18" charset="0"/>
              </a:rPr>
              <a:t> </a:t>
            </a:r>
            <a:r>
              <a:rPr lang="en-US" i="1" smtClean="0">
                <a:latin typeface="Times New Roman" pitchFamily="18" charset="0"/>
              </a:rPr>
              <a:t>(Say)</a:t>
            </a:r>
          </a:p>
          <a:p>
            <a:r>
              <a:rPr lang="en-US" smtClean="0">
                <a:latin typeface="Times New Roman" pitchFamily="18" charset="0"/>
              </a:rPr>
              <a:t>The critical areas are fleshed out as the units within each course.   The overview By the end of the third course in each pathway, all of the critical areas have been addressed.</a:t>
            </a:r>
          </a:p>
          <a:p>
            <a:endParaRPr lang="en-US" smtClean="0">
              <a:latin typeface="Times New Roman" pitchFamily="18" charset="0"/>
            </a:endParaRPr>
          </a:p>
        </p:txBody>
      </p:sp>
      <p:sp>
        <p:nvSpPr>
          <p:cNvPr id="9011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151265A9-10D4-4440-8B6D-DB25935B683A}" type="slidenum">
              <a:rPr lang="en-US" sz="1200" smtClean="0"/>
              <a:pPr>
                <a:defRPr/>
              </a:pPr>
              <a:t>24</a:t>
            </a:fld>
            <a:endParaRPr lang="en-US" sz="120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Times New Roman" pitchFamily="18" charset="0"/>
              </a:rPr>
              <a:t>(Say)</a:t>
            </a:r>
          </a:p>
          <a:p>
            <a:r>
              <a:rPr lang="en-US" smtClean="0">
                <a:latin typeface="Times New Roman" pitchFamily="18" charset="0"/>
              </a:rPr>
              <a:t>Unit details are elaborated with the addition of unit overviews containing instructional notes.  These notes are seen in italics and further clarify the related clusters and standards. </a:t>
            </a:r>
          </a:p>
        </p:txBody>
      </p:sp>
      <p:sp>
        <p:nvSpPr>
          <p:cNvPr id="9114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C538619C-C372-4C5A-911E-F30904E25458}" type="slidenum">
              <a:rPr lang="en-US" sz="1200" smtClean="0"/>
              <a:pPr>
                <a:defRPr/>
              </a:pPr>
              <a:t>25</a:t>
            </a:fld>
            <a:endParaRPr lang="en-US" sz="120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i="1" smtClean="0">
                <a:latin typeface="Times New Roman" pitchFamily="18" charset="0"/>
              </a:rPr>
              <a:t>(Say)</a:t>
            </a:r>
          </a:p>
          <a:p>
            <a:r>
              <a:rPr lang="en-US" smtClean="0">
                <a:latin typeface="Times New Roman" pitchFamily="18" charset="0"/>
              </a:rPr>
              <a:t>Time to dig deeper into the Standards!</a:t>
            </a:r>
          </a:p>
          <a:p>
            <a:r>
              <a:rPr lang="en-US" smtClean="0">
                <a:latin typeface="Times New Roman" pitchFamily="18" charset="0"/>
              </a:rPr>
              <a:t>In this next section of our time together, we have activities planned to assist in getting to know the standards better.  Time only allows us the opportunity to model ways in which to delve into the standards.  Concentrated time either individually or with colleagues following this meeting will be needed to really get a grasp on the meaning and impact of the Common Core.</a:t>
            </a:r>
          </a:p>
        </p:txBody>
      </p:sp>
      <p:sp>
        <p:nvSpPr>
          <p:cNvPr id="9318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E61BF368-22DD-4881-9F28-2679E72685E8}" type="slidenum">
              <a:rPr lang="en-US" sz="1200" smtClean="0"/>
              <a:pPr>
                <a:defRPr/>
              </a:pPr>
              <a:t>26</a:t>
            </a:fld>
            <a:endParaRPr lang="en-US" sz="120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z="1000" i="1" dirty="0" smtClean="0">
                <a:latin typeface="Arial" pitchFamily="34" charset="0"/>
                <a:cs typeface="Arial" pitchFamily="34" charset="0"/>
              </a:rPr>
              <a:t>(Say)</a:t>
            </a:r>
            <a:r>
              <a:rPr lang="en-US" sz="1000" dirty="0" smtClean="0">
                <a:latin typeface="Arial" pitchFamily="34" charset="0"/>
                <a:cs typeface="Arial" pitchFamily="34" charset="0"/>
              </a:rPr>
              <a:t>  </a:t>
            </a:r>
            <a:r>
              <a:rPr lang="en-US" sz="1000" b="1" dirty="0" smtClean="0">
                <a:latin typeface="Arial" pitchFamily="34" charset="0"/>
                <a:cs typeface="Arial" pitchFamily="34" charset="0"/>
              </a:rPr>
              <a:t>What should a mathematically proficient student be able to do?</a:t>
            </a:r>
          </a:p>
          <a:p>
            <a:pPr eaLnBrk="1" hangingPunct="1">
              <a:spcBef>
                <a:spcPct val="0"/>
              </a:spcBef>
              <a:buFontTx/>
              <a:buChar char="•"/>
            </a:pPr>
            <a:r>
              <a:rPr lang="en-US" sz="1000" dirty="0" smtClean="0">
                <a:latin typeface="Arial" pitchFamily="34" charset="0"/>
                <a:cs typeface="Arial" pitchFamily="34" charset="0"/>
              </a:rPr>
              <a:t>With a rich understanding of the mathematical content, students will be able to: “consider analogous problems, represent problems coherently, justify conclusions, apply the mathematics to practical situations, use technology mindfully to work with the mathematics, explain the mathematics accurately to other students, step back for an overview, or deviate from a known procedure to find a shortcut”. </a:t>
            </a:r>
          </a:p>
          <a:p>
            <a:pPr eaLnBrk="1" hangingPunct="1">
              <a:spcBef>
                <a:spcPct val="0"/>
              </a:spcBef>
            </a:pPr>
            <a:r>
              <a:rPr lang="en-US" sz="1000" dirty="0" smtClean="0">
                <a:latin typeface="Arial" pitchFamily="34" charset="0"/>
                <a:cs typeface="Arial" pitchFamily="34" charset="0"/>
              </a:rPr>
              <a:t>In essence, engage in important processes and proficiencies that have been identified in the CCSS as the Standards of Mathematical Practice.</a:t>
            </a:r>
          </a:p>
          <a:p>
            <a:pPr eaLnBrk="1" hangingPunct="1">
              <a:spcBef>
                <a:spcPct val="0"/>
              </a:spcBef>
              <a:buFontTx/>
              <a:buChar char="•"/>
            </a:pPr>
            <a:r>
              <a:rPr lang="en-US" sz="1000" dirty="0" smtClean="0">
                <a:latin typeface="Arial" pitchFamily="34" charset="0"/>
                <a:cs typeface="Arial" pitchFamily="34" charset="0"/>
              </a:rPr>
              <a:t>The ‘mathematical practices’ embrace the goals of 21</a:t>
            </a:r>
            <a:r>
              <a:rPr lang="en-US" sz="1000" baseline="30000" dirty="0" smtClean="0">
                <a:latin typeface="Arial" pitchFamily="34" charset="0"/>
                <a:cs typeface="Arial" pitchFamily="34" charset="0"/>
              </a:rPr>
              <a:t>st</a:t>
            </a:r>
            <a:r>
              <a:rPr lang="en-US" sz="1000" dirty="0" smtClean="0">
                <a:latin typeface="Arial" pitchFamily="34" charset="0"/>
                <a:cs typeface="Arial" pitchFamily="34" charset="0"/>
              </a:rPr>
              <a:t> Century skills and literacy.  It is through orchestrated, intentional, experiences reading, writing, talking, listening and reasoning mathematically that students will develop the mathematical habits of mind allowing them to connect mathematics to daily life and career situations. </a:t>
            </a:r>
          </a:p>
          <a:p>
            <a:pPr eaLnBrk="1" hangingPunct="1">
              <a:spcBef>
                <a:spcPct val="0"/>
              </a:spcBef>
              <a:buFontTx/>
              <a:buChar char="•"/>
            </a:pPr>
            <a:r>
              <a:rPr lang="en-US" sz="1000" dirty="0" smtClean="0">
                <a:latin typeface="Arial" pitchFamily="34" charset="0"/>
                <a:cs typeface="Arial" pitchFamily="34" charset="0"/>
              </a:rPr>
              <a:t>It is our responsibility as educators to present these opportunities for students. </a:t>
            </a:r>
          </a:p>
          <a:p>
            <a:pPr eaLnBrk="1" hangingPunct="1">
              <a:spcBef>
                <a:spcPct val="0"/>
              </a:spcBef>
              <a:buFontTx/>
              <a:buChar char="•"/>
            </a:pPr>
            <a:r>
              <a:rPr lang="en-US" sz="1000" dirty="0" smtClean="0">
                <a:latin typeface="Arial" pitchFamily="34" charset="0"/>
                <a:cs typeface="Arial" pitchFamily="34" charset="0"/>
              </a:rPr>
              <a:t>Our first activity will utilize the Standards for Mathematical Practice.  A reminder that the Standards for Mathematical Practice are descriptors for what students should be doing. They include the mathematical processes:  representation, reasoning and proof, communication, problem solving, and connections, along with adaptive reasoning, strategic competence, conceptual understanding, procedural fluency and productive disposition from Adding It Up.  </a:t>
            </a:r>
          </a:p>
          <a:p>
            <a:pPr eaLnBrk="1" hangingPunct="1">
              <a:spcBef>
                <a:spcPct val="0"/>
              </a:spcBef>
            </a:pPr>
            <a:endParaRPr lang="en-US" dirty="0" smtClean="0">
              <a:latin typeface="Times New Roman" pitchFamily="18" charset="0"/>
            </a:endParaRPr>
          </a:p>
          <a:p>
            <a:pPr eaLnBrk="1" hangingPunct="1">
              <a:spcBef>
                <a:spcPct val="0"/>
              </a:spcBef>
            </a:pPr>
            <a:endParaRPr lang="en-US" dirty="0" smtClean="0">
              <a:latin typeface="Times New Roman" pitchFamily="18" charset="0"/>
            </a:endParaRPr>
          </a:p>
          <a:p>
            <a:pPr eaLnBrk="1" hangingPunct="1">
              <a:spcBef>
                <a:spcPct val="0"/>
              </a:spcBef>
            </a:pPr>
            <a:endParaRPr lang="en-US" dirty="0" smtClean="0">
              <a:latin typeface="Times New Roman" pitchFamily="18" charset="0"/>
            </a:endParaRPr>
          </a:p>
        </p:txBody>
      </p:sp>
      <p:sp>
        <p:nvSpPr>
          <p:cNvPr id="9421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750E6833-D110-48D6-BC7C-0569E92780F4}" type="slidenum">
              <a:rPr lang="en-US" sz="1200" smtClean="0"/>
              <a:pPr>
                <a:defRPr/>
              </a:pPr>
              <a:t>27</a:t>
            </a:fld>
            <a:endParaRPr lang="en-US" sz="120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000" i="1" dirty="0" smtClean="0">
                <a:latin typeface="Arial" pitchFamily="34" charset="0"/>
                <a:cs typeface="Arial" pitchFamily="34" charset="0"/>
              </a:rPr>
              <a:t>(Have participants sit in groups by grade levels)(Say) </a:t>
            </a:r>
          </a:p>
          <a:p>
            <a:r>
              <a:rPr lang="en-US" sz="1000" dirty="0" smtClean="0">
                <a:latin typeface="Arial" pitchFamily="34" charset="0"/>
                <a:cs typeface="Arial" pitchFamily="34" charset="0"/>
              </a:rPr>
              <a:t>The mathematical practices are on pages 6 – 8 of the CCSS Mathematics document.  </a:t>
            </a:r>
            <a:r>
              <a:rPr lang="en-US" sz="1000" i="1" dirty="0" smtClean="0">
                <a:latin typeface="Arial" pitchFamily="34" charset="0"/>
                <a:cs typeface="Arial" pitchFamily="34" charset="0"/>
              </a:rPr>
              <a:t>(Read the bolded statements of  each of the  eight Standards for Mathematical Practice.)</a:t>
            </a:r>
          </a:p>
          <a:p>
            <a:r>
              <a:rPr lang="en-US" sz="1000" i="1" dirty="0" smtClean="0">
                <a:latin typeface="Arial" pitchFamily="34" charset="0"/>
                <a:cs typeface="Arial" pitchFamily="34" charset="0"/>
              </a:rPr>
              <a:t>(Assign each group a Mathematical Practice to analyze.) </a:t>
            </a:r>
          </a:p>
          <a:p>
            <a:r>
              <a:rPr lang="en-US" sz="1000" i="1" dirty="0" smtClean="0">
                <a:latin typeface="Arial" pitchFamily="34" charset="0"/>
                <a:cs typeface="Arial" pitchFamily="34" charset="0"/>
              </a:rPr>
              <a:t>(Say)  </a:t>
            </a:r>
            <a:r>
              <a:rPr lang="en-US" sz="1000" dirty="0" smtClean="0">
                <a:latin typeface="Arial" pitchFamily="34" charset="0"/>
                <a:cs typeface="Arial" pitchFamily="34" charset="0"/>
              </a:rPr>
              <a:t>Read your assigned mathematical practice.  In pairs and then in your grade level group answer the questions: What is the meaning of the practice?  How will the practice look at my grade level? </a:t>
            </a:r>
          </a:p>
          <a:p>
            <a:r>
              <a:rPr lang="en-US" sz="1000" i="1" dirty="0" smtClean="0">
                <a:latin typeface="Arial" pitchFamily="34" charset="0"/>
                <a:cs typeface="Arial" pitchFamily="34" charset="0"/>
              </a:rPr>
              <a:t>(Note: other ways to state this question for clarification.  How might the mathematical practices be integrated into the content at your grade? Or What clusters and standards lend themselves to the mathematical practices? – According to the CCSS, the clusters and standards that contain the word understand are often especially good opportunities to connect the practices to the content.)</a:t>
            </a:r>
          </a:p>
          <a:p>
            <a:r>
              <a:rPr lang="en-US" sz="1000" i="1" dirty="0" smtClean="0">
                <a:latin typeface="Arial" pitchFamily="34" charset="0"/>
                <a:cs typeface="Arial" pitchFamily="34" charset="0"/>
              </a:rPr>
              <a:t>(Give time to work)</a:t>
            </a:r>
          </a:p>
          <a:p>
            <a:r>
              <a:rPr lang="en-US" sz="1000" i="1" dirty="0" smtClean="0">
                <a:latin typeface="Arial" pitchFamily="34" charset="0"/>
                <a:cs typeface="Arial" pitchFamily="34" charset="0"/>
              </a:rPr>
              <a:t>(After 10-15 minutes, call the group back together to share their thoughts on each question.  Be sure each group gets to report out.)</a:t>
            </a:r>
          </a:p>
          <a:p>
            <a:r>
              <a:rPr lang="en-US" sz="1000" i="1" dirty="0" smtClean="0">
                <a:latin typeface="Arial" pitchFamily="34" charset="0"/>
                <a:cs typeface="Arial" pitchFamily="34" charset="0"/>
              </a:rPr>
              <a:t>(Say)  </a:t>
            </a:r>
            <a:r>
              <a:rPr lang="en-US" sz="1000" dirty="0" smtClean="0">
                <a:latin typeface="Arial" pitchFamily="34" charset="0"/>
                <a:cs typeface="Arial" pitchFamily="34" charset="0"/>
              </a:rPr>
              <a:t>A final thought. What professional development will be required for teachers to effectively integrate the Standards for Mathematical Practices within the content standards?</a:t>
            </a:r>
          </a:p>
        </p:txBody>
      </p:sp>
      <p:sp>
        <p:nvSpPr>
          <p:cNvPr id="9523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9745E467-C53B-4662-A6E9-92B4E5EA6DB1}" type="slidenum">
              <a:rPr lang="en-US" sz="1200" smtClean="0"/>
              <a:pPr>
                <a:defRPr/>
              </a:pPr>
              <a:t>28</a:t>
            </a:fld>
            <a:endParaRPr lang="en-US" sz="120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i="0" dirty="0" smtClean="0">
                <a:latin typeface="Arial" pitchFamily="34" charset="0"/>
                <a:cs typeface="Arial" pitchFamily="34" charset="0"/>
              </a:rPr>
              <a:t>Getting</a:t>
            </a:r>
            <a:r>
              <a:rPr lang="en-US" sz="1000" b="1" i="0" baseline="0" dirty="0" smtClean="0">
                <a:latin typeface="Arial" pitchFamily="34" charset="0"/>
                <a:cs typeface="Arial" pitchFamily="34" charset="0"/>
              </a:rPr>
              <a:t> to Know the Mathematical Practices  </a:t>
            </a:r>
            <a:r>
              <a:rPr lang="en-US" sz="1000" i="1" dirty="0" smtClean="0">
                <a:latin typeface="Arial" pitchFamily="34" charset="0"/>
                <a:cs typeface="Arial" pitchFamily="34" charset="0"/>
              </a:rPr>
              <a:t>(Have participants sit in groups by grade levels)(Say) </a:t>
            </a:r>
          </a:p>
          <a:p>
            <a:r>
              <a:rPr lang="en-US" sz="1000" dirty="0" smtClean="0">
                <a:latin typeface="Arial" pitchFamily="34" charset="0"/>
                <a:cs typeface="Arial" pitchFamily="34" charset="0"/>
              </a:rPr>
              <a:t>The mathematical practices are on pages 6 – 8 of the CCSS Mathematics document. (A 2-page document of the Standards for Mathematical</a:t>
            </a:r>
            <a:r>
              <a:rPr lang="en-US" sz="1000" baseline="0" dirty="0" smtClean="0">
                <a:latin typeface="Arial" pitchFamily="34" charset="0"/>
                <a:cs typeface="Arial" pitchFamily="34" charset="0"/>
              </a:rPr>
              <a:t> Practice can be found on the ODE webpage.)</a:t>
            </a:r>
            <a:r>
              <a:rPr lang="en-US" sz="1000" dirty="0" smtClean="0">
                <a:latin typeface="Arial" pitchFamily="34" charset="0"/>
                <a:cs typeface="Arial" pitchFamily="34" charset="0"/>
              </a:rPr>
              <a:t> </a:t>
            </a:r>
            <a:r>
              <a:rPr lang="en-US" sz="1000" i="1" dirty="0" smtClean="0">
                <a:latin typeface="Arial" pitchFamily="34" charset="0"/>
                <a:cs typeface="Arial" pitchFamily="34" charset="0"/>
              </a:rPr>
              <a:t>(</a:t>
            </a:r>
            <a:r>
              <a:rPr lang="en-US" sz="1000" i="1" baseline="0" dirty="0" smtClean="0">
                <a:latin typeface="Arial" pitchFamily="34" charset="0"/>
                <a:cs typeface="Arial" pitchFamily="34" charset="0"/>
              </a:rPr>
              <a:t>Read the bolded statements of each of the  eight Standards for Mathematical Practice. )</a:t>
            </a:r>
            <a:endParaRPr lang="en-US" sz="1000" i="1"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i="1" dirty="0" smtClean="0">
                <a:latin typeface="Arial" pitchFamily="34" charset="0"/>
                <a:cs typeface="Arial" pitchFamily="34" charset="0"/>
              </a:rPr>
              <a:t>(Assign each group two</a:t>
            </a:r>
            <a:r>
              <a:rPr lang="en-US" sz="1000" i="1" baseline="0" dirty="0" smtClean="0">
                <a:latin typeface="Arial" pitchFamily="34" charset="0"/>
                <a:cs typeface="Arial" pitchFamily="34" charset="0"/>
              </a:rPr>
              <a:t> </a:t>
            </a:r>
            <a:r>
              <a:rPr lang="en-US" sz="1000" i="1" dirty="0" smtClean="0">
                <a:latin typeface="Arial" pitchFamily="34" charset="0"/>
                <a:cs typeface="Arial" pitchFamily="34" charset="0"/>
              </a:rPr>
              <a:t>Mathematical</a:t>
            </a:r>
            <a:r>
              <a:rPr lang="en-US" sz="1000" i="1" baseline="0" dirty="0" smtClean="0">
                <a:latin typeface="Arial" pitchFamily="34" charset="0"/>
                <a:cs typeface="Arial" pitchFamily="34" charset="0"/>
              </a:rPr>
              <a:t> Practices to analyze. </a:t>
            </a:r>
            <a:r>
              <a:rPr lang="en-US" sz="1000" i="1" baseline="0" dirty="0" smtClean="0"/>
              <a:t>Materials: chart paper and markers for each group)</a:t>
            </a:r>
          </a:p>
          <a:p>
            <a:endParaRPr lang="en-US" sz="1000" i="1" baseline="0" dirty="0" smtClean="0">
              <a:latin typeface="Arial" pitchFamily="34" charset="0"/>
              <a:cs typeface="Arial" pitchFamily="34" charset="0"/>
            </a:endParaRPr>
          </a:p>
          <a:p>
            <a:r>
              <a:rPr lang="en-US" sz="1000" i="1" baseline="0" dirty="0" smtClean="0">
                <a:latin typeface="Arial" pitchFamily="34" charset="0"/>
                <a:cs typeface="Arial" pitchFamily="34" charset="0"/>
              </a:rPr>
              <a:t>(Say)  </a:t>
            </a:r>
            <a:r>
              <a:rPr lang="en-US" sz="1000" i="0" baseline="0" dirty="0" smtClean="0">
                <a:latin typeface="Arial" pitchFamily="34" charset="0"/>
                <a:cs typeface="Arial" pitchFamily="34" charset="0"/>
              </a:rPr>
              <a:t>Read your assigned mathematical practice.  In pairs and then in your grade level group answer the questions: What is the meaning of the practice?  How will the practice look at my grade level?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i="1" baseline="0" dirty="0" smtClean="0">
                <a:latin typeface="Arial" pitchFamily="34" charset="0"/>
                <a:cs typeface="Arial" pitchFamily="34" charset="0"/>
              </a:rPr>
              <a:t>(Note: other ways to state this question for clarification.  How might the mathematical practices be integrated into the content at your grade? Or What clusters and standards lend themselves to the mathematical practices? – According to the CCSS, the clusters and standards that contain the word understand are often especially good opportunities to connect the practices to the content.)</a:t>
            </a:r>
            <a:endParaRPr lang="en-US" sz="1000" i="1" dirty="0" smtClean="0">
              <a:latin typeface="Arial" pitchFamily="34" charset="0"/>
              <a:cs typeface="Arial" pitchFamily="34" charset="0"/>
            </a:endParaRPr>
          </a:p>
          <a:p>
            <a:r>
              <a:rPr lang="en-US" sz="1000" i="1" baseline="0" dirty="0" smtClean="0">
                <a:latin typeface="Arial" pitchFamily="34" charset="0"/>
                <a:cs typeface="Arial" pitchFamily="34" charset="0"/>
              </a:rPr>
              <a:t>(Give time to work)</a:t>
            </a:r>
          </a:p>
          <a:p>
            <a:r>
              <a:rPr lang="en-US" sz="1000" i="1" baseline="0" dirty="0" smtClean="0">
                <a:latin typeface="Arial" pitchFamily="34" charset="0"/>
                <a:cs typeface="Arial" pitchFamily="34" charset="0"/>
              </a:rPr>
              <a:t>(After 10-15 minutes, call the group back together to share their thoughts on each question.  Be sure each group gets to report out.)</a:t>
            </a:r>
          </a:p>
          <a:p>
            <a:r>
              <a:rPr lang="en-US" sz="1000" i="1" baseline="0" dirty="0" smtClean="0">
                <a:latin typeface="Arial" pitchFamily="34" charset="0"/>
                <a:cs typeface="Arial" pitchFamily="34" charset="0"/>
              </a:rPr>
              <a:t>(Say)  </a:t>
            </a:r>
            <a:r>
              <a:rPr lang="en-US" sz="1000" dirty="0" smtClean="0">
                <a:latin typeface="Arial" pitchFamily="34" charset="0"/>
                <a:cs typeface="Arial" pitchFamily="34" charset="0"/>
              </a:rPr>
              <a:t>A final thought. What professional development will be required for</a:t>
            </a:r>
            <a:r>
              <a:rPr lang="en-US" sz="1000" baseline="0" dirty="0" smtClean="0">
                <a:latin typeface="Arial" pitchFamily="34" charset="0"/>
                <a:cs typeface="Arial" pitchFamily="34" charset="0"/>
              </a:rPr>
              <a:t> teachers to effectively integrate the Standards for Mathematical Practices within the content standards?</a:t>
            </a:r>
          </a:p>
        </p:txBody>
      </p:sp>
      <p:sp>
        <p:nvSpPr>
          <p:cNvPr id="4" name="Slide Number Placeholder 3"/>
          <p:cNvSpPr>
            <a:spLocks noGrp="1"/>
          </p:cNvSpPr>
          <p:nvPr>
            <p:ph type="sldNum" sz="quarter" idx="10"/>
          </p:nvPr>
        </p:nvSpPr>
        <p:spPr/>
        <p:txBody>
          <a:bodyPr/>
          <a:lstStyle/>
          <a:p>
            <a:fld id="{A703DAA7-FEC8-4F3E-910A-D5E4937039A2}" type="slidenum">
              <a:rPr lang="en-US" smtClean="0"/>
              <a:pPr/>
              <a:t>29</a:t>
            </a:fld>
            <a:endParaRPr lang="en-US"/>
          </a:p>
        </p:txBody>
      </p:sp>
    </p:spTree>
    <p:extLst>
      <p:ext uri="{BB962C8B-B14F-4D97-AF65-F5344CB8AC3E}">
        <p14:creationId xmlns:p14="http://schemas.microsoft.com/office/powerpoint/2010/main" val="4164375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Times New Roman" pitchFamily="18" charset="0"/>
              </a:rPr>
              <a:t>Take a quick look at an overview of this Targeted Professional Development Meeting.</a:t>
            </a:r>
          </a:p>
        </p:txBody>
      </p:sp>
      <p:sp>
        <p:nvSpPr>
          <p:cNvPr id="6861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785B28AD-B1F4-49CB-9AFA-DABAB71457AA}" type="slidenum">
              <a:rPr lang="en-US" sz="1200" smtClean="0"/>
              <a:pPr>
                <a:defRPr/>
              </a:pPr>
              <a:t>3</a:t>
            </a:fld>
            <a:endParaRPr lang="en-US" sz="120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i="1" smtClean="0"/>
              <a:t>(Read the equation) </a:t>
            </a:r>
            <a:r>
              <a:rPr lang="en-US" smtClean="0"/>
              <a:t>The addition of the Mathematical Practices and the Critical Areas of Focus to the content standards leads to higher instruction – in other words, having a strong working understanding of the mathematical practices and the critical areas of focus will lead to more rigorous instruction.</a:t>
            </a:r>
          </a:p>
        </p:txBody>
      </p:sp>
      <p:sp>
        <p:nvSpPr>
          <p:cNvPr id="86020"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2D11EFBC-BC84-4E5F-AA5B-0B7D20A2115F}" type="slidenum">
              <a:rPr lang="en-US" smtClean="0">
                <a:latin typeface="Calibri" pitchFamily="34" charset="0"/>
              </a:rPr>
              <a:pPr fontAlgn="base">
                <a:spcBef>
                  <a:spcPct val="0"/>
                </a:spcBef>
                <a:spcAft>
                  <a:spcPct val="0"/>
                </a:spcAft>
                <a:defRPr/>
              </a:pPr>
              <a:t>30</a:t>
            </a:fld>
            <a:endParaRPr lang="en-US" smtClean="0">
              <a:latin typeface="Calibri"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eaLnBrk="1" hangingPunct="1">
              <a:spcBef>
                <a:spcPct val="0"/>
              </a:spcBef>
            </a:pPr>
            <a:r>
              <a:rPr lang="en-US" i="1" smtClean="0"/>
              <a:t>(Say) </a:t>
            </a:r>
            <a:r>
              <a:rPr lang="en-US" smtClean="0"/>
              <a:t>Once again, critical areas of focus inform instruction by describing the mathematical connections and relationships students develop in the progression at this point.  </a:t>
            </a:r>
          </a:p>
          <a:p>
            <a:pPr marL="0" lvl="1" eaLnBrk="1" hangingPunct="1">
              <a:spcBef>
                <a:spcPct val="0"/>
              </a:spcBef>
            </a:pPr>
            <a:endParaRPr lang="en-US" smtClean="0"/>
          </a:p>
          <a:p>
            <a:pPr marL="0" lvl="1" eaLnBrk="1" hangingPunct="1">
              <a:spcBef>
                <a:spcPct val="0"/>
              </a:spcBef>
            </a:pPr>
            <a:r>
              <a:rPr lang="en-US" smtClean="0"/>
              <a:t>Where are the Critical Areas of Focus found?  (on the Introduction page of each grade level or course)</a:t>
            </a:r>
          </a:p>
          <a:p>
            <a:pPr marL="0" lvl="1" eaLnBrk="1" hangingPunct="1">
              <a:spcBef>
                <a:spcPct val="0"/>
              </a:spcBef>
            </a:pPr>
            <a:endParaRPr lang="en-US" smtClean="0"/>
          </a:p>
          <a:p>
            <a:pPr marL="0" lvl="1" eaLnBrk="1" hangingPunct="1">
              <a:spcBef>
                <a:spcPct val="0"/>
              </a:spcBef>
            </a:pPr>
            <a:r>
              <a:rPr lang="en-US" smtClean="0"/>
              <a:t>Understanding of the Critical Areas of Focus is essential in developing the context of the big picture of what students should know and be able to do.  They more fully describe the breadth and depth of the learning at this point.</a:t>
            </a:r>
          </a:p>
          <a:p>
            <a:pPr eaLnBrk="1" hangingPunct="1">
              <a:spcBef>
                <a:spcPct val="0"/>
              </a:spcBef>
            </a:pPr>
            <a:endParaRPr lang="en-US" smtClean="0"/>
          </a:p>
        </p:txBody>
      </p:sp>
      <p:sp>
        <p:nvSpPr>
          <p:cNvPr id="111620"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D8C06A03-9C44-488A-B7C9-93E6CD0CFE7B}" type="slidenum">
              <a:rPr lang="en-US" smtClean="0">
                <a:latin typeface="Calibri" pitchFamily="34" charset="0"/>
              </a:rPr>
              <a:pPr fontAlgn="base">
                <a:spcBef>
                  <a:spcPct val="0"/>
                </a:spcBef>
                <a:spcAft>
                  <a:spcPct val="0"/>
                </a:spcAft>
                <a:defRPr/>
              </a:pPr>
              <a:t>31</a:t>
            </a:fld>
            <a:endParaRPr lang="en-US" smtClean="0">
              <a:latin typeface="Calibri"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z="1000" i="1" smtClean="0">
                <a:latin typeface="Arial" pitchFamily="34" charset="0"/>
                <a:cs typeface="Arial" pitchFamily="34" charset="0"/>
              </a:rPr>
              <a:t>(This is an animated slide. Say) </a:t>
            </a:r>
          </a:p>
          <a:p>
            <a:pPr eaLnBrk="1" hangingPunct="1">
              <a:spcBef>
                <a:spcPct val="0"/>
              </a:spcBef>
            </a:pPr>
            <a:r>
              <a:rPr lang="en-US" sz="1000" smtClean="0">
                <a:latin typeface="Arial" pitchFamily="34" charset="0"/>
                <a:cs typeface="Arial" pitchFamily="34" charset="0"/>
              </a:rPr>
              <a:t>What are concepts? </a:t>
            </a:r>
            <a:r>
              <a:rPr lang="en-US" sz="1000" i="1" smtClean="0">
                <a:latin typeface="Arial" pitchFamily="34" charset="0"/>
                <a:cs typeface="Arial" pitchFamily="34" charset="0"/>
              </a:rPr>
              <a:t>(Wait for responses.)</a:t>
            </a:r>
          </a:p>
          <a:p>
            <a:pPr eaLnBrk="1" hangingPunct="1">
              <a:spcBef>
                <a:spcPct val="0"/>
              </a:spcBef>
            </a:pPr>
            <a:r>
              <a:rPr lang="en-US" sz="1000" i="1" smtClean="0">
                <a:latin typeface="Arial" pitchFamily="34" charset="0"/>
                <a:cs typeface="Arial" pitchFamily="34" charset="0"/>
              </a:rPr>
              <a:t>(Click to show the bullets.)</a:t>
            </a:r>
          </a:p>
          <a:p>
            <a:pPr eaLnBrk="1" hangingPunct="1">
              <a:spcBef>
                <a:spcPct val="0"/>
              </a:spcBef>
            </a:pPr>
            <a:r>
              <a:rPr lang="en-US" sz="1000" smtClean="0">
                <a:latin typeface="Arial" pitchFamily="34" charset="0"/>
                <a:cs typeface="Arial" pitchFamily="34" charset="0"/>
              </a:rPr>
              <a:t>A concept represents a big idea, understandings, or strategies in which relationships of key elements are developed.  When these understandings are developed they evolve into efficient and effective procedures.</a:t>
            </a:r>
          </a:p>
          <a:p>
            <a:pPr eaLnBrk="1" hangingPunct="1">
              <a:spcBef>
                <a:spcPct val="0"/>
              </a:spcBef>
            </a:pPr>
            <a:r>
              <a:rPr lang="en-US" sz="1000" smtClean="0">
                <a:latin typeface="Arial" pitchFamily="34" charset="0"/>
                <a:cs typeface="Arial" pitchFamily="34" charset="0"/>
              </a:rPr>
              <a:t> </a:t>
            </a:r>
          </a:p>
          <a:p>
            <a:pPr eaLnBrk="1" hangingPunct="1">
              <a:spcBef>
                <a:spcPct val="0"/>
              </a:spcBef>
            </a:pPr>
            <a:r>
              <a:rPr lang="en-US" sz="1000" smtClean="0">
                <a:latin typeface="Arial" pitchFamily="34" charset="0"/>
                <a:cs typeface="Arial" pitchFamily="34" charset="0"/>
              </a:rPr>
              <a:t>What are skill and procedures? </a:t>
            </a:r>
            <a:r>
              <a:rPr lang="en-US" sz="1000" i="1" smtClean="0">
                <a:latin typeface="Arial" pitchFamily="34" charset="0"/>
                <a:cs typeface="Arial" pitchFamily="34" charset="0"/>
              </a:rPr>
              <a:t>(Wait for responses.)</a:t>
            </a:r>
            <a:endParaRPr lang="en-US" sz="1000" smtClean="0">
              <a:latin typeface="Arial" pitchFamily="34" charset="0"/>
              <a:cs typeface="Arial" pitchFamily="34" charset="0"/>
            </a:endParaRPr>
          </a:p>
          <a:p>
            <a:pPr eaLnBrk="1" hangingPunct="1">
              <a:spcBef>
                <a:spcPct val="0"/>
              </a:spcBef>
            </a:pPr>
            <a:r>
              <a:rPr lang="en-US" sz="1000" i="1" smtClean="0">
                <a:latin typeface="Arial" pitchFamily="34" charset="0"/>
                <a:cs typeface="Arial" pitchFamily="34" charset="0"/>
              </a:rPr>
              <a:t>(Click to show the bullets.)</a:t>
            </a:r>
          </a:p>
          <a:p>
            <a:pPr eaLnBrk="1" hangingPunct="1">
              <a:spcBef>
                <a:spcPct val="0"/>
              </a:spcBef>
            </a:pPr>
            <a:r>
              <a:rPr lang="en-US" sz="1000" smtClean="0">
                <a:latin typeface="Arial" pitchFamily="34" charset="0"/>
                <a:cs typeface="Arial" pitchFamily="34" charset="0"/>
              </a:rPr>
              <a:t>Skills and procedures are rules, routines or processes.</a:t>
            </a:r>
          </a:p>
          <a:p>
            <a:pPr eaLnBrk="1" hangingPunct="1">
              <a:spcBef>
                <a:spcPct val="0"/>
              </a:spcBef>
            </a:pPr>
            <a:endParaRPr lang="en-US" sz="1000" smtClean="0">
              <a:latin typeface="Arial" pitchFamily="34" charset="0"/>
              <a:cs typeface="Arial" pitchFamily="34" charset="0"/>
            </a:endParaRPr>
          </a:p>
          <a:p>
            <a:pPr eaLnBrk="1" hangingPunct="1">
              <a:spcBef>
                <a:spcPct val="0"/>
              </a:spcBef>
            </a:pPr>
            <a:r>
              <a:rPr lang="en-US" sz="1000" smtClean="0">
                <a:latin typeface="Arial" pitchFamily="34" charset="0"/>
                <a:cs typeface="Arial" pitchFamily="34" charset="0"/>
              </a:rPr>
              <a:t>The Common Core treats concepts, and skills and procedures equally. The expectation is that students develop understanding of concepts first.  Over time and through usage, fluency with skills and procedures will develop. </a:t>
            </a:r>
          </a:p>
          <a:p>
            <a:pPr eaLnBrk="1" hangingPunct="1">
              <a:spcBef>
                <a:spcPct val="0"/>
              </a:spcBef>
            </a:pPr>
            <a:r>
              <a:rPr lang="en-US" sz="1000" smtClean="0">
                <a:latin typeface="Arial" pitchFamily="34" charset="0"/>
                <a:cs typeface="Arial" pitchFamily="34" charset="0"/>
              </a:rPr>
              <a:t>The CCSSM content standards follow a pattern of one year developing understanding and in a subsequent year expecting the use of the skills and procedures.  The first year students solve problems by employing strategies and the next year they utilize the efficient procedures or algorithms.</a:t>
            </a:r>
            <a:endParaRPr lang="en-US" smtClean="0">
              <a:latin typeface="Times New Roman" pitchFamily="18" charset="0"/>
            </a:endParaRPr>
          </a:p>
        </p:txBody>
      </p:sp>
      <p:sp>
        <p:nvSpPr>
          <p:cNvPr id="112644" name="Slide Number Placeholder 3"/>
          <p:cNvSpPr>
            <a:spLocks noGrp="1"/>
          </p:cNvSpPr>
          <p:nvPr>
            <p:ph type="sldNum" sz="quarter" idx="5"/>
          </p:nvPr>
        </p:nvSpPr>
        <p:spPr>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fld id="{D46D38F1-15B3-4729-831B-6F751AD8D5FC}" type="slidenum">
              <a:rPr lang="en-US" smtClean="0">
                <a:latin typeface="Calibri" pitchFamily="34" charset="0"/>
              </a:rPr>
              <a:pPr>
                <a:defRPr/>
              </a:pPr>
              <a:t>32</a:t>
            </a:fld>
            <a:endParaRPr lang="en-US" smtClean="0">
              <a:latin typeface="Calibri"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i="1" smtClean="0">
                <a:latin typeface="Times New Roman" pitchFamily="18" charset="0"/>
              </a:rPr>
              <a:t>(Say) </a:t>
            </a:r>
            <a:r>
              <a:rPr lang="en-US" smtClean="0">
                <a:latin typeface="Times New Roman" pitchFamily="18" charset="0"/>
              </a:rPr>
              <a:t>Take a look at this slide from the Common Core State Standards.  What would you classify as concepts, </a:t>
            </a:r>
            <a:r>
              <a:rPr lang="en-US" i="1" smtClean="0">
                <a:latin typeface="Times New Roman" pitchFamily="18" charset="0"/>
              </a:rPr>
              <a:t>(in red) </a:t>
            </a:r>
            <a:r>
              <a:rPr lang="en-US" smtClean="0">
                <a:latin typeface="Times New Roman" pitchFamily="18" charset="0"/>
              </a:rPr>
              <a:t>skills and procedures </a:t>
            </a:r>
            <a:r>
              <a:rPr lang="en-US" i="1" smtClean="0">
                <a:latin typeface="Times New Roman" pitchFamily="18" charset="0"/>
              </a:rPr>
              <a:t>(in blue) </a:t>
            </a:r>
            <a:r>
              <a:rPr lang="en-US" smtClean="0">
                <a:latin typeface="Times New Roman" pitchFamily="18" charset="0"/>
              </a:rPr>
              <a:t>?</a:t>
            </a:r>
          </a:p>
          <a:p>
            <a:pPr eaLnBrk="1" hangingPunct="1">
              <a:spcBef>
                <a:spcPct val="0"/>
              </a:spcBef>
            </a:pPr>
            <a:endParaRPr lang="en-US" smtClean="0">
              <a:latin typeface="Times New Roman" pitchFamily="18" charset="0"/>
            </a:endParaRPr>
          </a:p>
          <a:p>
            <a:pPr eaLnBrk="1" hangingPunct="1">
              <a:spcBef>
                <a:spcPct val="0"/>
              </a:spcBef>
            </a:pPr>
            <a:r>
              <a:rPr lang="en-US" i="1" smtClean="0">
                <a:latin typeface="Times New Roman" pitchFamily="18" charset="0"/>
              </a:rPr>
              <a:t>(wait long enough for them to read and decide, then say)</a:t>
            </a:r>
          </a:p>
          <a:p>
            <a:pPr eaLnBrk="1" hangingPunct="1">
              <a:spcBef>
                <a:spcPct val="0"/>
              </a:spcBef>
            </a:pPr>
            <a:r>
              <a:rPr lang="en-US" smtClean="0">
                <a:latin typeface="Times New Roman" pitchFamily="18" charset="0"/>
              </a:rPr>
              <a:t>Check your thoughts with this slide. (</a:t>
            </a:r>
            <a:r>
              <a:rPr lang="en-US" i="1" smtClean="0">
                <a:latin typeface="Times New Roman" pitchFamily="18" charset="0"/>
              </a:rPr>
              <a:t>click</a:t>
            </a:r>
            <a:r>
              <a:rPr lang="en-US" smtClean="0">
                <a:latin typeface="Times New Roman" pitchFamily="18" charset="0"/>
              </a:rPr>
              <a:t>)</a:t>
            </a:r>
          </a:p>
          <a:p>
            <a:pPr eaLnBrk="1" hangingPunct="1">
              <a:spcBef>
                <a:spcPct val="0"/>
              </a:spcBef>
            </a:pPr>
            <a:endParaRPr lang="en-US" smtClean="0">
              <a:latin typeface="Times New Roman" pitchFamily="18" charset="0"/>
            </a:endParaRPr>
          </a:p>
          <a:p>
            <a:pPr eaLnBrk="1" hangingPunct="1">
              <a:spcBef>
                <a:spcPct val="0"/>
              </a:spcBef>
            </a:pPr>
            <a:r>
              <a:rPr lang="en-US" smtClean="0">
                <a:latin typeface="Times New Roman" pitchFamily="18" charset="0"/>
              </a:rPr>
              <a:t>Replicating these slides for particular grades/grade bands will help illustrate the distinction in concepts and skills/procedures.</a:t>
            </a:r>
          </a:p>
        </p:txBody>
      </p:sp>
      <p:sp>
        <p:nvSpPr>
          <p:cNvPr id="113668" name="Slide Number Placeholder 3"/>
          <p:cNvSpPr>
            <a:spLocks noGrp="1"/>
          </p:cNvSpPr>
          <p:nvPr>
            <p:ph type="sldNum" sz="quarter" idx="5"/>
          </p:nvPr>
        </p:nvSpPr>
        <p:spPr>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fld id="{46FADCA8-1FA2-4DCD-B296-B8CD44498D0B}" type="slidenum">
              <a:rPr lang="en-US" smtClean="0">
                <a:latin typeface="Calibri" pitchFamily="34" charset="0"/>
              </a:rPr>
              <a:pPr>
                <a:defRPr/>
              </a:pPr>
              <a:t>33</a:t>
            </a:fld>
            <a:endParaRPr lang="en-US" smtClean="0">
              <a:latin typeface="Calibri"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i="1" smtClean="0">
                <a:latin typeface="Times New Roman" pitchFamily="18" charset="0"/>
              </a:rPr>
              <a:t>(Say) </a:t>
            </a:r>
            <a:r>
              <a:rPr lang="en-US" smtClean="0">
                <a:latin typeface="Times New Roman" pitchFamily="18" charset="0"/>
              </a:rPr>
              <a:t>Comments? </a:t>
            </a:r>
            <a:r>
              <a:rPr lang="en-US" i="1" smtClean="0">
                <a:latin typeface="Times New Roman" pitchFamily="18" charset="0"/>
              </a:rPr>
              <a:t>(Handle any questions or comments.)</a:t>
            </a:r>
          </a:p>
          <a:p>
            <a:pPr eaLnBrk="1" hangingPunct="1">
              <a:spcBef>
                <a:spcPct val="0"/>
              </a:spcBef>
            </a:pPr>
            <a:endParaRPr lang="en-US" i="1" smtClean="0">
              <a:latin typeface="Times New Roman" pitchFamily="18" charset="0"/>
            </a:endParaRPr>
          </a:p>
          <a:p>
            <a:pPr eaLnBrk="1" hangingPunct="1">
              <a:spcBef>
                <a:spcPct val="0"/>
              </a:spcBef>
            </a:pPr>
            <a:r>
              <a:rPr lang="en-US" i="1" smtClean="0">
                <a:latin typeface="Times New Roman" pitchFamily="18" charset="0"/>
              </a:rPr>
              <a:t>#1, 2, 3 and d are concepts (red ). They require foundational understanding or reasoning</a:t>
            </a:r>
          </a:p>
          <a:p>
            <a:pPr eaLnBrk="1" hangingPunct="1">
              <a:spcBef>
                <a:spcPct val="0"/>
              </a:spcBef>
            </a:pPr>
            <a:r>
              <a:rPr lang="en-US" i="1" smtClean="0">
                <a:latin typeface="Times New Roman" pitchFamily="18" charset="0"/>
              </a:rPr>
              <a:t>A, b, c are blue and describe specific skill or procedures to  be followed</a:t>
            </a:r>
          </a:p>
        </p:txBody>
      </p:sp>
      <p:sp>
        <p:nvSpPr>
          <p:cNvPr id="114692" name="Slide Number Placeholder 3"/>
          <p:cNvSpPr>
            <a:spLocks noGrp="1"/>
          </p:cNvSpPr>
          <p:nvPr>
            <p:ph type="sldNum" sz="quarter" idx="5"/>
          </p:nvPr>
        </p:nvSpPr>
        <p:spPr>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fld id="{C2984015-E7A8-4689-9F12-3D865B81A7D3}" type="slidenum">
              <a:rPr lang="en-US" smtClean="0">
                <a:latin typeface="Calibri" pitchFamily="34" charset="0"/>
              </a:rPr>
              <a:pPr>
                <a:defRPr/>
              </a:pPr>
              <a:t>34</a:t>
            </a:fld>
            <a:endParaRPr lang="en-US" smtClean="0">
              <a:latin typeface="Calibri"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US" dirty="0" smtClean="0">
                <a:latin typeface="Arial" pitchFamily="34" charset="0"/>
                <a:cs typeface="Arial" pitchFamily="34" charset="0"/>
              </a:rPr>
              <a:t>(this slide is for introduction of the activity)</a:t>
            </a:r>
          </a:p>
          <a:p>
            <a:pPr>
              <a:defRPr/>
            </a:pPr>
            <a:r>
              <a:rPr lang="en-US" dirty="0" smtClean="0">
                <a:latin typeface="Arial" pitchFamily="34" charset="0"/>
                <a:cs typeface="Arial" pitchFamily="34" charset="0"/>
              </a:rPr>
              <a:t>(Say) </a:t>
            </a:r>
          </a:p>
          <a:p>
            <a:pPr>
              <a:defRPr/>
            </a:pPr>
            <a:r>
              <a:rPr lang="en-US" dirty="0" smtClean="0">
                <a:latin typeface="Arial" pitchFamily="34" charset="0"/>
                <a:cs typeface="Arial" pitchFamily="34" charset="0"/>
              </a:rPr>
              <a:t>Our second activity involves getting to know the HS Critical Areas or the K-8 Critical Areas of Focus.</a:t>
            </a:r>
          </a:p>
          <a:p>
            <a:pPr marL="171450" indent="-171450">
              <a:buFont typeface="Arial" pitchFamily="34" charset="0"/>
              <a:buChar char="•"/>
              <a:defRPr/>
            </a:pPr>
            <a:r>
              <a:rPr lang="en-US" dirty="0" smtClean="0">
                <a:latin typeface="Arial" pitchFamily="34" charset="0"/>
                <a:cs typeface="Arial" pitchFamily="34" charset="0"/>
              </a:rPr>
              <a:t>Choose a grade in K-8 or High School Algebra 1 or Math 1. (You may tailor the grade selections to match your audience.)</a:t>
            </a:r>
          </a:p>
          <a:p>
            <a:pPr marL="171450" indent="-171450">
              <a:buFont typeface="Arial" pitchFamily="34" charset="0"/>
              <a:buChar char="•"/>
              <a:defRPr/>
            </a:pPr>
            <a:r>
              <a:rPr lang="en-US" dirty="0" smtClean="0">
                <a:latin typeface="Arial" pitchFamily="34" charset="0"/>
                <a:cs typeface="Arial" pitchFamily="34" charset="0"/>
              </a:rPr>
              <a:t>The Critical Areas of Focus are on the Introduction page of each grade in K-8, or on the introduction page of the HS course in the Pathways.  Locate your selected grade or course.</a:t>
            </a:r>
          </a:p>
          <a:p>
            <a:pPr marL="171450" indent="-171450">
              <a:buFont typeface="Arial" pitchFamily="34" charset="0"/>
              <a:buChar char="•"/>
              <a:defRPr/>
            </a:pPr>
            <a:r>
              <a:rPr lang="en-US" dirty="0" smtClean="0">
                <a:latin typeface="Arial" pitchFamily="34" charset="0"/>
                <a:cs typeface="Arial" pitchFamily="34" charset="0"/>
              </a:rPr>
              <a:t>You will be looking for the concepts, skills and procedures, and the relationships that students are to make.</a:t>
            </a:r>
          </a:p>
          <a:p>
            <a:pPr marL="171450" indent="-171450">
              <a:buFont typeface="Arial" pitchFamily="34" charset="0"/>
              <a:buChar char="•"/>
              <a:defRPr/>
            </a:pPr>
            <a:r>
              <a:rPr lang="en-US" dirty="0" smtClean="0">
                <a:latin typeface="Arial" pitchFamily="34" charset="0"/>
                <a:cs typeface="Arial" pitchFamily="34" charset="0"/>
              </a:rPr>
              <a:t>Before we move on.  Let’s clarify the difference between a concept and a skill/procedure.</a:t>
            </a:r>
          </a:p>
        </p:txBody>
      </p:sp>
      <p:sp>
        <p:nvSpPr>
          <p:cNvPr id="9626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68B6818D-643A-4C48-ADB0-84B644BAB6D6}" type="slidenum">
              <a:rPr lang="en-US" sz="1200" smtClean="0"/>
              <a:pPr>
                <a:defRPr/>
              </a:pPr>
              <a:t>35</a:t>
            </a:fld>
            <a:endParaRPr lang="en-US" sz="120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000" i="1" smtClean="0">
                <a:latin typeface="Arial" pitchFamily="34" charset="0"/>
                <a:cs typeface="Arial" pitchFamily="34" charset="0"/>
              </a:rPr>
              <a:t>(This animated slide repeats the directions so that you do not have to go back to the previous slide to have the task displayed during work time.  The second bullet will show on a second mouse click. Say)</a:t>
            </a:r>
          </a:p>
          <a:p>
            <a:r>
              <a:rPr lang="en-US" sz="1000" smtClean="0">
                <a:latin typeface="Arial" pitchFamily="34" charset="0"/>
                <a:cs typeface="Arial" pitchFamily="34" charset="0"/>
              </a:rPr>
              <a:t>After your group finishes analyzing the critical area, look at the domains, clusters and standards that address that critical area, answer the question “How does the Critical Area of Focus inform their instruction?</a:t>
            </a:r>
          </a:p>
          <a:p>
            <a:r>
              <a:rPr lang="en-US" sz="1000" i="1" smtClean="0">
                <a:latin typeface="Arial" pitchFamily="34" charset="0"/>
                <a:cs typeface="Arial" pitchFamily="34" charset="0"/>
              </a:rPr>
              <a:t>(If time permits, you may have groups report out.  You may have them do more than one Critical Area, also.)</a:t>
            </a:r>
          </a:p>
          <a:p>
            <a:endParaRPr lang="en-US" i="1" smtClean="0">
              <a:latin typeface="Times New Roman" pitchFamily="18" charset="0"/>
            </a:endParaRPr>
          </a:p>
        </p:txBody>
      </p:sp>
      <p:sp>
        <p:nvSpPr>
          <p:cNvPr id="9933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0D5EA650-762C-4C00-ADFD-FF0486682A4F}" type="slidenum">
              <a:rPr lang="en-US" sz="1200" smtClean="0"/>
              <a:pPr>
                <a:defRPr/>
              </a:pPr>
              <a:t>36</a:t>
            </a:fld>
            <a:endParaRPr lang="en-US" sz="120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i="1" smtClean="0">
                <a:latin typeface="Times New Roman" pitchFamily="18" charset="0"/>
              </a:rPr>
              <a:t>(Say)</a:t>
            </a:r>
          </a:p>
          <a:p>
            <a:r>
              <a:rPr lang="en-US" smtClean="0">
                <a:latin typeface="Times New Roman" pitchFamily="18" charset="0"/>
              </a:rPr>
              <a:t>The Model Curriculum has been written in Ohio by Ohio educators to support the use of the Common Core State Standards for Mathematics.  Right now the Model Curriculum is posted on the Mathematics web page.  In time, this will be an interactive document.  It is also a document that will grow and change over time.  Once “live” there will be opportunities for educators to submit requests for modifications or to make comments.</a:t>
            </a:r>
          </a:p>
        </p:txBody>
      </p:sp>
      <p:sp>
        <p:nvSpPr>
          <p:cNvPr id="10035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20F00210-E58E-4FE8-9459-6AA9DB38FFAF}" type="slidenum">
              <a:rPr lang="en-US" sz="1200" smtClean="0"/>
              <a:pPr>
                <a:defRPr/>
              </a:pPr>
              <a:t>37</a:t>
            </a:fld>
            <a:endParaRPr lang="en-US" sz="120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i="1" smtClean="0">
                <a:latin typeface="Times New Roman" pitchFamily="18" charset="0"/>
              </a:rPr>
              <a:t>(Say)</a:t>
            </a:r>
          </a:p>
          <a:p>
            <a:r>
              <a:rPr lang="en-US" smtClean="0">
                <a:latin typeface="Times New Roman" pitchFamily="18" charset="0"/>
              </a:rPr>
              <a:t>This is how the ODE webpage looks for the Common Core and Model Curriculum</a:t>
            </a:r>
          </a:p>
        </p:txBody>
      </p:sp>
      <p:sp>
        <p:nvSpPr>
          <p:cNvPr id="11878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43F1AFD1-E3D1-47A9-B4FA-8CD25C7C1B44}" type="slidenum">
              <a:rPr lang="en-US" sz="1200" smtClean="0"/>
              <a:pPr>
                <a:defRPr/>
              </a:pPr>
              <a:t>38</a:t>
            </a:fld>
            <a:endParaRPr lang="en-US" sz="120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i="1" smtClean="0">
                <a:latin typeface="Times New Roman" pitchFamily="18" charset="0"/>
              </a:rPr>
              <a:t>(Say)</a:t>
            </a:r>
          </a:p>
          <a:p>
            <a:r>
              <a:rPr lang="en-US" smtClean="0">
                <a:latin typeface="Times New Roman" pitchFamily="18" charset="0"/>
              </a:rPr>
              <a:t>Each grade and high school conceptual category has its own Model Curriculum document. The format is the same for all documents. The Clusters for each Domain are listed as links on the first page.  Clicking on the link will take you to that part of the document.  If you were to click on the first cluster under Building functions, the page would look like this: </a:t>
            </a:r>
            <a:r>
              <a:rPr lang="en-US" i="1" smtClean="0">
                <a:latin typeface="Times New Roman" pitchFamily="18" charset="0"/>
              </a:rPr>
              <a:t>(click to next slide)</a:t>
            </a:r>
          </a:p>
          <a:p>
            <a:endParaRPr lang="en-US" smtClean="0">
              <a:latin typeface="Times New Roman" pitchFamily="18" charset="0"/>
            </a:endParaRPr>
          </a:p>
          <a:p>
            <a:endParaRPr lang="en-US" smtClean="0">
              <a:latin typeface="Times New Roman" pitchFamily="18" charset="0"/>
            </a:endParaRPr>
          </a:p>
        </p:txBody>
      </p:sp>
      <p:sp>
        <p:nvSpPr>
          <p:cNvPr id="10138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1CF24C57-4640-4B28-A622-6B097E591BD1}" type="slidenum">
              <a:rPr lang="en-US" sz="1200" smtClean="0"/>
              <a:pPr>
                <a:defRPr/>
              </a:pPr>
              <a:t>39</a:t>
            </a:fld>
            <a:endParaRPr lang="en-US" sz="12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i="1" smtClean="0">
                <a:latin typeface="Times New Roman" pitchFamily="18" charset="0"/>
              </a:rPr>
              <a:t>(Say) </a:t>
            </a:r>
            <a:r>
              <a:rPr lang="en-US" smtClean="0">
                <a:latin typeface="Times New Roman" pitchFamily="18" charset="0"/>
              </a:rPr>
              <a:t>Think about change.  </a:t>
            </a:r>
            <a:r>
              <a:rPr lang="en-US" i="1" smtClean="0">
                <a:latin typeface="Times New Roman" pitchFamily="18" charset="0"/>
              </a:rPr>
              <a:t>(Give time for them to read them.)</a:t>
            </a:r>
          </a:p>
          <a:p>
            <a:endParaRPr lang="en-US" smtClean="0">
              <a:latin typeface="Times New Roman" pitchFamily="18" charset="0"/>
            </a:endParaRPr>
          </a:p>
          <a:p>
            <a:r>
              <a:rPr lang="en-US" i="1" smtClean="0">
                <a:latin typeface="Times New Roman" pitchFamily="18" charset="0"/>
              </a:rPr>
              <a:t>(Say) </a:t>
            </a:r>
            <a:r>
              <a:rPr lang="en-US" smtClean="0">
                <a:latin typeface="Times New Roman" pitchFamily="18" charset="0"/>
              </a:rPr>
              <a:t>Change is difficult, but the results are worth the effort.</a:t>
            </a:r>
          </a:p>
          <a:p>
            <a:endParaRPr lang="en-US" smtClean="0">
              <a:latin typeface="Times New Roman" pitchFamily="18" charset="0"/>
            </a:endParaRPr>
          </a:p>
          <a:p>
            <a:endParaRPr lang="en-US" smtClean="0">
              <a:latin typeface="Times New Roman" pitchFamily="18" charset="0"/>
            </a:endParaRPr>
          </a:p>
          <a:p>
            <a:endParaRPr lang="en-US" smtClean="0">
              <a:latin typeface="Times New Roman" pitchFamily="18" charset="0"/>
            </a:endParaRPr>
          </a:p>
          <a:p>
            <a:endParaRPr lang="en-US" smtClean="0">
              <a:latin typeface="Times New Roman" pitchFamily="18" charset="0"/>
            </a:endParaRPr>
          </a:p>
        </p:txBody>
      </p:sp>
      <p:sp>
        <p:nvSpPr>
          <p:cNvPr id="6963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C18FCCC1-0F16-4EFF-9276-E3EDFDCFB9C3}" type="slidenum">
              <a:rPr lang="en-US" sz="1200" smtClean="0"/>
              <a:pPr>
                <a:defRPr/>
              </a:pPr>
              <a:t>4</a:t>
            </a:fld>
            <a:endParaRPr lang="en-US" sz="120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i="1" smtClean="0">
                <a:latin typeface="Times New Roman" pitchFamily="18" charset="0"/>
              </a:rPr>
              <a:t>(Say) </a:t>
            </a:r>
          </a:p>
          <a:p>
            <a:r>
              <a:rPr lang="en-US" smtClean="0">
                <a:latin typeface="Times New Roman" pitchFamily="18" charset="0"/>
              </a:rPr>
              <a:t>Each cluster’s section  shows the domain, and the related standards.  The next two sections: Content Elaborations and the Expectations for Learning are in development on the national level.  They will provide further explanation of the meaning of the standards and clarity on the impact in assessment.</a:t>
            </a:r>
          </a:p>
          <a:p>
            <a:endParaRPr lang="en-US" i="1" smtClean="0">
              <a:latin typeface="Times New Roman" pitchFamily="18" charset="0"/>
            </a:endParaRPr>
          </a:p>
        </p:txBody>
      </p:sp>
      <p:sp>
        <p:nvSpPr>
          <p:cNvPr id="10240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BABFF21F-D734-46B7-9ADF-99B3795C18E8}" type="slidenum">
              <a:rPr lang="en-US" sz="1200" smtClean="0"/>
              <a:pPr>
                <a:defRPr/>
              </a:pPr>
              <a:t>40</a:t>
            </a:fld>
            <a:endParaRPr lang="en-US" sz="120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i="1" smtClean="0">
                <a:latin typeface="Times New Roman" pitchFamily="18" charset="0"/>
              </a:rPr>
              <a:t>(Say) </a:t>
            </a:r>
          </a:p>
          <a:p>
            <a:r>
              <a:rPr lang="en-US" smtClean="0">
                <a:latin typeface="Times New Roman" pitchFamily="18" charset="0"/>
              </a:rPr>
              <a:t>Each cluster’s section  shows the domain, and the related standards.  The next two sections: Content Elaborations and the Expectations for Learning are in development on the national level.  They will provide further explanation of the meaning of the standards and clarity on the impact in assessment.</a:t>
            </a:r>
          </a:p>
          <a:p>
            <a:endParaRPr lang="en-US" i="1" smtClean="0">
              <a:latin typeface="Times New Roman" pitchFamily="18" charset="0"/>
            </a:endParaRPr>
          </a:p>
        </p:txBody>
      </p:sp>
      <p:sp>
        <p:nvSpPr>
          <p:cNvPr id="10240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8CB8F591-8A21-4C4B-AEFB-662F8FF96FE7}" type="slidenum">
              <a:rPr lang="en-US" sz="1200" smtClean="0"/>
              <a:pPr>
                <a:defRPr/>
              </a:pPr>
              <a:t>41</a:t>
            </a:fld>
            <a:endParaRPr lang="en-US" sz="120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i="1" smtClean="0">
                <a:latin typeface="Times New Roman" pitchFamily="18" charset="0"/>
              </a:rPr>
              <a:t>(Say) </a:t>
            </a:r>
          </a:p>
          <a:p>
            <a:r>
              <a:rPr lang="en-US" smtClean="0">
                <a:latin typeface="Times New Roman" pitchFamily="18" charset="0"/>
              </a:rPr>
              <a:t>Each cluster’s section  shows the domain, and the related standards.  The next two sections: Content Elaborations and the Expectations for Learning are in development on the national level.  They will provide further explanation of the meaning of the standards and clarity on the impact in assessment.</a:t>
            </a:r>
          </a:p>
          <a:p>
            <a:endParaRPr lang="en-US" i="1" smtClean="0">
              <a:latin typeface="Times New Roman" pitchFamily="18" charset="0"/>
            </a:endParaRPr>
          </a:p>
        </p:txBody>
      </p:sp>
      <p:sp>
        <p:nvSpPr>
          <p:cNvPr id="10240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167A7A2D-DD47-40E6-903B-AFB9FA1AB027}" type="slidenum">
              <a:rPr lang="en-US" sz="1200" smtClean="0"/>
              <a:pPr>
                <a:defRPr/>
              </a:pPr>
              <a:t>42</a:t>
            </a:fld>
            <a:endParaRPr lang="en-US" sz="120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i="1" smtClean="0">
                <a:latin typeface="Times New Roman" pitchFamily="18" charset="0"/>
              </a:rPr>
              <a:t>(This slide is animated! Say)</a:t>
            </a:r>
          </a:p>
          <a:p>
            <a:r>
              <a:rPr lang="en-US" smtClean="0">
                <a:latin typeface="Times New Roman" pitchFamily="18" charset="0"/>
              </a:rPr>
              <a:t>The next section is the Instructional Strategies and Resources.  The most detailed part of this section is the Instructional Strategies section.  </a:t>
            </a:r>
            <a:r>
              <a:rPr lang="en-US" i="1" smtClean="0">
                <a:latin typeface="Times New Roman" pitchFamily="18" charset="0"/>
              </a:rPr>
              <a:t>(click and Instructional Strategies will appear)</a:t>
            </a:r>
            <a:r>
              <a:rPr lang="en-US" smtClean="0">
                <a:latin typeface="Times New Roman" pitchFamily="18" charset="0"/>
              </a:rPr>
              <a:t> It contains guidance for developing concepts based upon how students learn, examples of a progression of learning, explanations for terminology, and often a connection to students’ previous learning. </a:t>
            </a:r>
            <a:r>
              <a:rPr lang="en-US" i="1" smtClean="0">
                <a:latin typeface="Times New Roman" pitchFamily="18" charset="0"/>
              </a:rPr>
              <a:t>(click and Instructional Resources and Tools will appear)</a:t>
            </a:r>
            <a:r>
              <a:rPr lang="en-US" smtClean="0">
                <a:latin typeface="Times New Roman" pitchFamily="18" charset="0"/>
              </a:rPr>
              <a:t> Notable instructional resources or tools are listed. </a:t>
            </a:r>
            <a:r>
              <a:rPr lang="en-US" i="1" smtClean="0">
                <a:latin typeface="Times New Roman" pitchFamily="18" charset="0"/>
              </a:rPr>
              <a:t>(click and Common Misconceptions will appear)</a:t>
            </a:r>
            <a:r>
              <a:rPr lang="en-US" smtClean="0">
                <a:latin typeface="Times New Roman" pitchFamily="18" charset="0"/>
              </a:rPr>
              <a:t> The Common Misconceptions part is included to point out significant understandings that may confuse students.  It does not include common errors.  Not all clusters have Common Misconceptions listed.</a:t>
            </a:r>
          </a:p>
        </p:txBody>
      </p:sp>
      <p:sp>
        <p:nvSpPr>
          <p:cNvPr id="10342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C15C448D-4BF3-4A18-8139-3B53B26AC3E0}" type="slidenum">
              <a:rPr lang="en-US" sz="1200" smtClean="0"/>
              <a:pPr>
                <a:defRPr/>
              </a:pPr>
              <a:t>43</a:t>
            </a:fld>
            <a:endParaRPr lang="en-US" sz="120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
        <p:nvSpPr>
          <p:cNvPr id="10445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B811BCAA-9F61-4441-89E3-8437C8487C36}" type="slidenum">
              <a:rPr lang="en-US" sz="1200" smtClean="0"/>
              <a:pPr>
                <a:defRPr/>
              </a:pPr>
              <a:t>44</a:t>
            </a:fld>
            <a:endParaRPr lang="en-US" sz="120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Times New Roman" pitchFamily="18" charset="0"/>
              </a:rPr>
              <a:t>The Common Core, like mathematics is built on Progressions.</a:t>
            </a:r>
          </a:p>
        </p:txBody>
      </p:sp>
      <p:sp>
        <p:nvSpPr>
          <p:cNvPr id="10547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1EF15FB3-E691-484D-85D4-E08742ABE76B}" type="slidenum">
              <a:rPr lang="en-US" sz="1200" smtClean="0"/>
              <a:pPr>
                <a:defRPr/>
              </a:pPr>
              <a:t>45</a:t>
            </a:fld>
            <a:endParaRPr lang="en-US" sz="120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i="1" smtClean="0">
                <a:latin typeface="Times New Roman" pitchFamily="18" charset="0"/>
              </a:rPr>
              <a:t>(Read this slide.)</a:t>
            </a:r>
          </a:p>
          <a:p>
            <a:r>
              <a:rPr lang="en-US" i="1" smtClean="0">
                <a:latin typeface="Times New Roman" pitchFamily="18" charset="0"/>
              </a:rPr>
              <a:t>(The next slides will describe these three types of progressions.)</a:t>
            </a:r>
          </a:p>
          <a:p>
            <a:endParaRPr lang="en-US" i="1" smtClean="0">
              <a:latin typeface="Times New Roman" pitchFamily="18" charset="0"/>
            </a:endParaRPr>
          </a:p>
        </p:txBody>
      </p:sp>
      <p:sp>
        <p:nvSpPr>
          <p:cNvPr id="10650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80936845-E09A-4DE5-84E7-030688A2E536}" type="slidenum">
              <a:rPr lang="en-US" sz="1200" smtClean="0"/>
              <a:pPr>
                <a:defRPr/>
              </a:pPr>
              <a:t>46</a:t>
            </a:fld>
            <a:endParaRPr lang="en-US" sz="120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i="1" smtClean="0">
                <a:latin typeface="Times New Roman" pitchFamily="18" charset="0"/>
              </a:rPr>
              <a:t>(Say)</a:t>
            </a:r>
          </a:p>
          <a:p>
            <a:r>
              <a:rPr lang="en-US" smtClean="0">
                <a:latin typeface="Times New Roman" pitchFamily="18" charset="0"/>
              </a:rPr>
              <a:t>This slide is taken from Adding It </a:t>
            </a:r>
            <a:r>
              <a:rPr lang="en-US" i="1" smtClean="0">
                <a:latin typeface="Times New Roman" pitchFamily="18" charset="0"/>
              </a:rPr>
              <a:t>Up: Helping Children Learn Mathematics</a:t>
            </a:r>
            <a:r>
              <a:rPr lang="en-US" smtClean="0">
                <a:latin typeface="Times New Roman" pitchFamily="18" charset="0"/>
              </a:rPr>
              <a:t>, NRC, 2001.  It shows the typical learning progression from learning how to find a sum by first counting all, then starting from the last number said representing a set and counting on to using strategies such as making ten, using doubles, etc.</a:t>
            </a:r>
          </a:p>
        </p:txBody>
      </p:sp>
      <p:sp>
        <p:nvSpPr>
          <p:cNvPr id="10752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E1082399-D5B6-4B83-BAAC-0C2805981B1A}" type="slidenum">
              <a:rPr lang="en-US" sz="1200" smtClean="0"/>
              <a:pPr>
                <a:defRPr/>
              </a:pPr>
              <a:t>47</a:t>
            </a:fld>
            <a:endParaRPr lang="en-US" sz="120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000" i="1" smtClean="0">
                <a:latin typeface="Arial" pitchFamily="34" charset="0"/>
                <a:cs typeface="Arial" pitchFamily="34" charset="0"/>
              </a:rPr>
              <a:t>(Say) </a:t>
            </a:r>
            <a:r>
              <a:rPr lang="en-US" sz="1000" smtClean="0">
                <a:latin typeface="Arial" pitchFamily="34" charset="0"/>
                <a:cs typeface="Arial" pitchFamily="34" charset="0"/>
              </a:rPr>
              <a:t> Bill McCallum is responsible for narratives describing the </a:t>
            </a:r>
            <a:r>
              <a:rPr lang="en-US" sz="1000" smtClean="0">
                <a:latin typeface="Times New Roman" pitchFamily="18" charset="0"/>
              </a:rPr>
              <a:t>typical learning progression of a topic, informed both by research on children's cognitive development and by the logical structure of mathematics.</a:t>
            </a:r>
          </a:p>
          <a:p>
            <a:r>
              <a:rPr lang="en-US" sz="1000" smtClean="0">
                <a:latin typeface="Times New Roman" pitchFamily="18" charset="0"/>
              </a:rPr>
              <a:t>In other words, they d</a:t>
            </a:r>
            <a:r>
              <a:rPr lang="en-US" sz="1000" smtClean="0">
                <a:latin typeface="Arial" pitchFamily="34" charset="0"/>
                <a:cs typeface="Arial" pitchFamily="34" charset="0"/>
              </a:rPr>
              <a:t>escribe how ideas connect and grow across grades. A technical appendix, authored by  Jason Zimba, highlights structural features that are not highly visible in the document.</a:t>
            </a:r>
          </a:p>
          <a:p>
            <a:endParaRPr lang="en-US" smtClean="0">
              <a:latin typeface="Times New Roman" pitchFamily="18" charset="0"/>
            </a:endParaRPr>
          </a:p>
        </p:txBody>
      </p:sp>
      <p:sp>
        <p:nvSpPr>
          <p:cNvPr id="10854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67912BB0-2FAA-468F-AC17-65C3917ED1A0}" type="slidenum">
              <a:rPr lang="en-US" sz="1200" smtClean="0"/>
              <a:pPr>
                <a:defRPr/>
              </a:pPr>
              <a:t>48</a:t>
            </a:fld>
            <a:endParaRPr lang="en-US" sz="120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i="1" smtClean="0">
                <a:latin typeface="Times New Roman" pitchFamily="18" charset="0"/>
              </a:rPr>
              <a:t>(Say)</a:t>
            </a:r>
          </a:p>
          <a:p>
            <a:r>
              <a:rPr lang="en-US" smtClean="0">
                <a:latin typeface="Times New Roman" pitchFamily="18" charset="0"/>
              </a:rPr>
              <a:t>Standards Progressions are the actual standards represented in a time progression. </a:t>
            </a:r>
          </a:p>
        </p:txBody>
      </p:sp>
      <p:sp>
        <p:nvSpPr>
          <p:cNvPr id="10957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D5B6EAB6-2B0B-4C5D-BA9C-E96E15F1A984}" type="slidenum">
              <a:rPr lang="en-US" sz="1200" smtClean="0"/>
              <a:pPr>
                <a:defRPr/>
              </a:pPr>
              <a:t>49</a:t>
            </a:fld>
            <a:endParaRPr lang="en-US"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Times New Roman" pitchFamily="18" charset="0"/>
              </a:rPr>
              <a:t>The Common Core State Standards for Mathematics were developed to accomplish focus and coherence.  </a:t>
            </a:r>
          </a:p>
          <a:p>
            <a:endParaRPr lang="en-US" smtClean="0">
              <a:latin typeface="Times New Roman" pitchFamily="18" charset="0"/>
            </a:endParaRPr>
          </a:p>
          <a:p>
            <a:r>
              <a:rPr lang="en-US" smtClean="0">
                <a:latin typeface="Times New Roman" pitchFamily="18" charset="0"/>
              </a:rPr>
              <a:t>Focus refers to identifying the key mathematical ideas, understandings and skills for each grade.  Deep learning of fewer ideas begins to address the US problem of  a mathematics curriculum that is historically a mile wide and an inch deep. Students are expected to apply their current learnings in mathematical and/pr contextual situations, not wait to find the relevance in another grade.</a:t>
            </a:r>
          </a:p>
          <a:p>
            <a:endParaRPr lang="en-US" smtClean="0">
              <a:latin typeface="Times New Roman" pitchFamily="18" charset="0"/>
            </a:endParaRPr>
          </a:p>
          <a:p>
            <a:r>
              <a:rPr lang="en-US" smtClean="0">
                <a:latin typeface="Times New Roman" pitchFamily="18" charset="0"/>
              </a:rPr>
              <a:t>Coherence refers to the progression of learning across the grades and the connections within mathematics and to other content areas.</a:t>
            </a:r>
          </a:p>
          <a:p>
            <a:endParaRPr lang="en-US" smtClean="0">
              <a:latin typeface="Times New Roman" pitchFamily="18" charset="0"/>
            </a:endParaRPr>
          </a:p>
          <a:p>
            <a:endParaRPr lang="en-US" smtClean="0">
              <a:latin typeface="Times New Roman" pitchFamily="18" charset="0"/>
            </a:endParaRPr>
          </a:p>
          <a:p>
            <a:endParaRPr lang="en-US" smtClean="0">
              <a:latin typeface="Times New Roman" pitchFamily="18" charset="0"/>
            </a:endParaRPr>
          </a:p>
        </p:txBody>
      </p:sp>
      <p:sp>
        <p:nvSpPr>
          <p:cNvPr id="4" name="Slide Number Placeholder 3"/>
          <p:cNvSpPr>
            <a:spLocks noGrp="1"/>
          </p:cNvSpPr>
          <p:nvPr>
            <p:ph type="sldNum" sz="quarter" idx="5"/>
          </p:nvPr>
        </p:nvSpPr>
        <p:spPr/>
        <p:txBody>
          <a:bodyPr/>
          <a:lstStyle/>
          <a:p>
            <a:pPr>
              <a:defRPr/>
            </a:pPr>
            <a:fld id="{BFC0E439-95D5-45F5-9C36-E8E6891AC45F}" type="slidenum">
              <a:rPr lang="en-US" smtClean="0"/>
              <a:pPr>
                <a:defRPr/>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4300" indent="-114300">
              <a:spcBef>
                <a:spcPct val="0"/>
              </a:spcBef>
              <a:spcAft>
                <a:spcPts val="600"/>
              </a:spcAft>
            </a:pPr>
            <a:r>
              <a:rPr lang="en-US" i="1" smtClean="0">
                <a:latin typeface="Times New Roman" pitchFamily="18" charset="0"/>
              </a:rPr>
              <a:t>(Say)</a:t>
            </a:r>
          </a:p>
          <a:p>
            <a:pPr marL="114300" indent="-114300">
              <a:spcBef>
                <a:spcPct val="0"/>
              </a:spcBef>
              <a:spcAft>
                <a:spcPts val="600"/>
              </a:spcAft>
              <a:buFontTx/>
              <a:buChar char="•"/>
            </a:pPr>
            <a:r>
              <a:rPr lang="en-US" smtClean="0">
                <a:latin typeface="Times New Roman" pitchFamily="18" charset="0"/>
              </a:rPr>
              <a:t>This diagram illustrates how the domains are distributed across the Common Core State Standards.  </a:t>
            </a:r>
          </a:p>
          <a:p>
            <a:pPr marL="114300" indent="-114300">
              <a:spcBef>
                <a:spcPct val="0"/>
              </a:spcBef>
              <a:spcAft>
                <a:spcPts val="600"/>
              </a:spcAft>
              <a:buFontTx/>
              <a:buChar char="•"/>
            </a:pPr>
            <a:r>
              <a:rPr lang="en-US" smtClean="0">
                <a:latin typeface="Times New Roman" pitchFamily="18" charset="0"/>
              </a:rPr>
              <a:t>What is not easily seen is how a domain may impact multiple domains in future grades.  </a:t>
            </a:r>
          </a:p>
          <a:p>
            <a:pPr marL="114300" indent="-114300">
              <a:spcBef>
                <a:spcPct val="0"/>
              </a:spcBef>
              <a:spcAft>
                <a:spcPts val="600"/>
              </a:spcAft>
              <a:buFontTx/>
              <a:buChar char="•"/>
            </a:pPr>
            <a:r>
              <a:rPr lang="en-US" smtClean="0">
                <a:latin typeface="Times New Roman" pitchFamily="18" charset="0"/>
              </a:rPr>
              <a:t>An example is K-5 Measurement and Data, which splits into Statistics and Probability  and Geometry in grade 6.  </a:t>
            </a:r>
          </a:p>
          <a:p>
            <a:pPr marL="114300" indent="-114300">
              <a:spcBef>
                <a:spcPct val="0"/>
              </a:spcBef>
              <a:spcAft>
                <a:spcPts val="600"/>
              </a:spcAft>
              <a:buFontTx/>
              <a:buChar char="•"/>
            </a:pPr>
            <a:r>
              <a:rPr lang="en-US" smtClean="0">
                <a:latin typeface="Times New Roman" pitchFamily="18" charset="0"/>
              </a:rPr>
              <a:t>Likewise, Operations and Algebraic Thinking in K-5 provides foundation Ratios and Proportional Relationships, The Number System, Expressions and Equations, and Functions in grades 6-8.</a:t>
            </a:r>
          </a:p>
        </p:txBody>
      </p:sp>
      <p:sp>
        <p:nvSpPr>
          <p:cNvPr id="11059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33C61461-5805-4E85-B1EE-5BA082144943}" type="slidenum">
              <a:rPr lang="en-US" sz="1200" smtClean="0"/>
              <a:pPr>
                <a:defRPr/>
              </a:pPr>
              <a:t>50</a:t>
            </a:fld>
            <a:endParaRPr lang="en-US" sz="120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i="1" smtClean="0">
                <a:latin typeface="Times New Roman" pitchFamily="18" charset="0"/>
              </a:rPr>
              <a:t>(Say)</a:t>
            </a:r>
          </a:p>
          <a:p>
            <a:r>
              <a:rPr lang="en-US" smtClean="0">
                <a:latin typeface="Times New Roman" pitchFamily="18" charset="0"/>
              </a:rPr>
              <a:t>Nonetheless, to support some analysis of the progressions of standards across grades, we can place the text of the standards, for each domain, in a table as shown.  Sometimes the clusters of standards support more fine-grained analysis.  </a:t>
            </a:r>
          </a:p>
        </p:txBody>
      </p:sp>
      <p:sp>
        <p:nvSpPr>
          <p:cNvPr id="11162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BCEAE86E-78D7-410E-BE49-CBDC24CB0A48}" type="slidenum">
              <a:rPr lang="en-US" sz="1200" smtClean="0"/>
              <a:pPr>
                <a:defRPr/>
              </a:pPr>
              <a:t>51</a:t>
            </a:fld>
            <a:endParaRPr lang="en-US" sz="120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i="1" smtClean="0">
                <a:latin typeface="Times New Roman" pitchFamily="18" charset="0"/>
              </a:rPr>
              <a:t>(Say)</a:t>
            </a:r>
          </a:p>
          <a:p>
            <a:r>
              <a:rPr lang="en-US" smtClean="0">
                <a:latin typeface="Times New Roman" pitchFamily="18" charset="0"/>
              </a:rPr>
              <a:t>This slide show the highlighted sections on place value from the previous slide. By reviewing standards progressions, one can see how one year builds upon another.</a:t>
            </a:r>
          </a:p>
        </p:txBody>
      </p:sp>
      <p:sp>
        <p:nvSpPr>
          <p:cNvPr id="11264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F435E0AA-033A-4F44-B0AF-FA694D896870}" type="slidenum">
              <a:rPr lang="en-US" sz="1200" smtClean="0"/>
              <a:pPr>
                <a:defRPr/>
              </a:pPr>
              <a:t>52</a:t>
            </a:fld>
            <a:endParaRPr lang="en-US" sz="120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i="1" smtClean="0">
                <a:latin typeface="Times New Roman" pitchFamily="18" charset="0"/>
              </a:rPr>
              <a:t>(Say)</a:t>
            </a:r>
          </a:p>
          <a:p>
            <a:r>
              <a:rPr lang="en-US" smtClean="0">
                <a:latin typeface="Times New Roman" pitchFamily="18" charset="0"/>
              </a:rPr>
              <a:t>Because of structural differences between the disciplines of mathematics and English Language Arts, the mathematics standards do not support such easy analysis of the progression of standards across grades. </a:t>
            </a:r>
          </a:p>
          <a:p>
            <a:endParaRPr lang="en-US" smtClean="0">
              <a:latin typeface="Times New Roman" pitchFamily="18" charset="0"/>
            </a:endParaRPr>
          </a:p>
          <a:p>
            <a:r>
              <a:rPr lang="en-US" smtClean="0">
                <a:latin typeface="Times New Roman" pitchFamily="18" charset="0"/>
              </a:rPr>
              <a:t>This diagram depicts some of the structural features of the mathematics standards, where several different domains from grades K-8 converge toward algebra in high school.  This diagram does not include other “flows,” such as from Number and Operations—Fractions in grades 3-5, to Ratios and Proportional Relationships in grades 6 and 7, to Functions in grade 8 and high school, with connections to geometry and probability.  </a:t>
            </a:r>
          </a:p>
          <a:p>
            <a:endParaRPr lang="en-US" smtClean="0">
              <a:latin typeface="Times New Roman" pitchFamily="18" charset="0"/>
            </a:endParaRPr>
          </a:p>
          <a:p>
            <a:r>
              <a:rPr lang="en-US" smtClean="0">
                <a:latin typeface="Times New Roman" pitchFamily="18" charset="0"/>
              </a:rPr>
              <a:t>An Algebra Idea Across K-12</a:t>
            </a:r>
          </a:p>
          <a:p>
            <a:r>
              <a:rPr lang="en-US" smtClean="0">
                <a:latin typeface="Times New Roman" pitchFamily="18" charset="0"/>
              </a:rPr>
              <a:t>Compare and contrast: patterns, functions, and sequences</a:t>
            </a:r>
          </a:p>
          <a:p>
            <a:r>
              <a:rPr lang="en-US" smtClean="0">
                <a:latin typeface="Times New Roman" pitchFamily="18" charset="0"/>
              </a:rPr>
              <a:t>In grades K-8, students study patterns</a:t>
            </a:r>
          </a:p>
          <a:p>
            <a:r>
              <a:rPr lang="en-US" smtClean="0">
                <a:latin typeface="Times New Roman" pitchFamily="18" charset="0"/>
              </a:rPr>
              <a:t>In grades 9-11, students study functions</a:t>
            </a:r>
          </a:p>
          <a:p>
            <a:r>
              <a:rPr lang="en-US" smtClean="0">
                <a:latin typeface="Times New Roman" pitchFamily="18" charset="0"/>
              </a:rPr>
              <a:t>In grade 12, students might study sequences</a:t>
            </a:r>
          </a:p>
          <a:p>
            <a:r>
              <a:rPr lang="en-US" smtClean="0">
                <a:latin typeface="Times New Roman" pitchFamily="18" charset="0"/>
              </a:rPr>
              <a:t>A sequence is a pattern</a:t>
            </a:r>
          </a:p>
          <a:p>
            <a:r>
              <a:rPr lang="en-US" smtClean="0">
                <a:latin typeface="Times New Roman" pitchFamily="18" charset="0"/>
              </a:rPr>
              <a:t>A pattern suggests a function</a:t>
            </a:r>
          </a:p>
          <a:p>
            <a:r>
              <a:rPr lang="en-US" smtClean="0">
                <a:latin typeface="Times New Roman" pitchFamily="18" charset="0"/>
              </a:rPr>
              <a:t>A sequence is a function with a domain consisting of whole numbers</a:t>
            </a:r>
          </a:p>
          <a:p>
            <a:endParaRPr lang="en-US" smtClean="0">
              <a:latin typeface="Times New Roman" pitchFamily="18" charset="0"/>
            </a:endParaRPr>
          </a:p>
          <a:p>
            <a:endParaRPr lang="en-US" smtClean="0">
              <a:latin typeface="Times New Roman" pitchFamily="18" charset="0"/>
            </a:endParaRPr>
          </a:p>
        </p:txBody>
      </p:sp>
      <p:sp>
        <p:nvSpPr>
          <p:cNvPr id="11366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9E5104F4-BA21-494A-BC2D-6802659D76A6}" type="slidenum">
              <a:rPr lang="en-US" sz="1200" smtClean="0"/>
              <a:pPr>
                <a:defRPr/>
              </a:pPr>
              <a:t>53</a:t>
            </a:fld>
            <a:endParaRPr lang="en-US" sz="120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i="1" smtClean="0">
                <a:latin typeface="Times New Roman" pitchFamily="18" charset="0"/>
              </a:rPr>
              <a:t>(Read)</a:t>
            </a:r>
          </a:p>
          <a:p>
            <a:endParaRPr lang="en-US" smtClean="0">
              <a:latin typeface="Times New Roman" pitchFamily="18" charset="0"/>
            </a:endParaRPr>
          </a:p>
        </p:txBody>
      </p:sp>
      <p:sp>
        <p:nvSpPr>
          <p:cNvPr id="11674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31428260-2ACD-4647-928C-304D8F870539}" type="slidenum">
              <a:rPr lang="en-US" sz="1200" smtClean="0"/>
              <a:pPr>
                <a:defRPr/>
              </a:pPr>
              <a:t>54</a:t>
            </a:fld>
            <a:endParaRPr lang="en-US" sz="120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r>
              <a:rPr lang="en-US" sz="1000" i="1" smtClean="0">
                <a:latin typeface="Times New Roman" pitchFamily="18" charset="0"/>
              </a:rPr>
              <a:t>(Say)</a:t>
            </a:r>
          </a:p>
          <a:p>
            <a:pPr marL="0" lvl="1"/>
            <a:r>
              <a:rPr lang="en-US" sz="1000" smtClean="0">
                <a:latin typeface="Times New Roman" pitchFamily="18" charset="0"/>
              </a:rPr>
              <a:t>The Ohio Department of Education has created a number of documents to assist in the understanding and transition to the Common Core. </a:t>
            </a:r>
          </a:p>
          <a:p>
            <a:pPr marL="0" lvl="1">
              <a:buFontTx/>
              <a:buChar char="•"/>
            </a:pPr>
            <a:r>
              <a:rPr lang="en-US" sz="1000" smtClean="0">
                <a:latin typeface="Times New Roman" pitchFamily="18" charset="0"/>
              </a:rPr>
              <a:t>The K-8 Comparative Analysis is an analysis of each grade to determine what topics are still there or modified, what topics have moved and what topics are new.  This document is in the process of being posted.</a:t>
            </a:r>
          </a:p>
          <a:p>
            <a:pPr marL="0" lvl="1">
              <a:buFontTx/>
              <a:buChar char="•"/>
            </a:pPr>
            <a:r>
              <a:rPr lang="en-US" sz="1000" smtClean="0">
                <a:latin typeface="Times New Roman" pitchFamily="18" charset="0"/>
              </a:rPr>
              <a:t>Standards Progressions View provides all the Standards Progressions for K-8</a:t>
            </a:r>
          </a:p>
          <a:p>
            <a:pPr marL="0" lvl="1">
              <a:buFontTx/>
              <a:buChar char="•"/>
            </a:pPr>
            <a:r>
              <a:rPr lang="en-US" sz="1000" smtClean="0">
                <a:latin typeface="Times New Roman" pitchFamily="18" charset="0"/>
              </a:rPr>
              <a:t>K-8 Critical Areas of Focus is a document that aligns a grade level’s Domains, Clusters and Standards to each of its Critical Areas of Focus.  A second document titled the Critical Areas of Focus Progressions, provides a progression view of the Critical Areas of Focus across grade bands of K-2, 3-5, and 6-8.</a:t>
            </a:r>
          </a:p>
          <a:p>
            <a:pPr marL="0" lvl="1">
              <a:buFontTx/>
              <a:buChar char="•"/>
            </a:pPr>
            <a:r>
              <a:rPr lang="en-US" sz="1000" smtClean="0">
                <a:latin typeface="Times New Roman" pitchFamily="18" charset="0"/>
              </a:rPr>
              <a:t>An original document called Crosswalks: Cluster to Benchmark Comparison gives a very general alignment of the OACS benchmarks to the Common Core  Clusters</a:t>
            </a:r>
          </a:p>
          <a:p>
            <a:pPr marL="0" lvl="1">
              <a:buFontTx/>
              <a:buChar char="•"/>
            </a:pPr>
            <a:r>
              <a:rPr lang="en-US" sz="1000" smtClean="0">
                <a:latin typeface="Times New Roman" pitchFamily="18" charset="0"/>
              </a:rPr>
              <a:t>What should districts be doing? Suggestions for planning, understanding and transitioning to the Common Core</a:t>
            </a:r>
          </a:p>
          <a:p>
            <a:pPr marL="0" lvl="1">
              <a:buFontTx/>
              <a:buChar char="•"/>
            </a:pPr>
            <a:r>
              <a:rPr lang="en-US" sz="1000" smtClean="0">
                <a:latin typeface="Times New Roman" pitchFamily="18" charset="0"/>
              </a:rPr>
              <a:t>FAQ a constantly changing document reflecting the most commonly asked questions about Mathematics</a:t>
            </a:r>
          </a:p>
          <a:p>
            <a:pPr marL="0" lvl="1">
              <a:buFontTx/>
              <a:buChar char="•"/>
            </a:pPr>
            <a:endParaRPr lang="en-US" sz="1000" smtClean="0">
              <a:latin typeface="Times New Roman" pitchFamily="18" charset="0"/>
            </a:endParaRPr>
          </a:p>
          <a:p>
            <a:pPr marL="0" lvl="1"/>
            <a:r>
              <a:rPr lang="en-US" sz="1000" smtClean="0">
                <a:latin typeface="Times New Roman" pitchFamily="18" charset="0"/>
              </a:rPr>
              <a:t>These documents are all posted on the Mathematics web page </a:t>
            </a:r>
            <a:r>
              <a:rPr lang="en-US" sz="1000" i="1" smtClean="0">
                <a:latin typeface="Times New Roman" pitchFamily="18" charset="0"/>
              </a:rPr>
              <a:t>(Click to see it on the next slide)</a:t>
            </a:r>
          </a:p>
          <a:p>
            <a:pPr marL="0" lvl="1"/>
            <a:endParaRPr lang="en-US" sz="1000" smtClean="0">
              <a:latin typeface="Times New Roman" pitchFamily="18" charset="0"/>
            </a:endParaRPr>
          </a:p>
          <a:p>
            <a:pPr marL="0" lvl="1"/>
            <a:endParaRPr lang="en-US" sz="1000" smtClean="0">
              <a:latin typeface="Times New Roman" pitchFamily="18" charset="0"/>
            </a:endParaRPr>
          </a:p>
          <a:p>
            <a:endParaRPr lang="en-US" smtClean="0">
              <a:latin typeface="Times New Roman" pitchFamily="18" charset="0"/>
            </a:endParaRPr>
          </a:p>
        </p:txBody>
      </p:sp>
      <p:sp>
        <p:nvSpPr>
          <p:cNvPr id="11776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004009EE-B199-4A6B-9261-C84E82876567}" type="slidenum">
              <a:rPr lang="en-US" sz="1200" smtClean="0"/>
              <a:pPr>
                <a:defRPr/>
              </a:pPr>
              <a:t>55</a:t>
            </a:fld>
            <a:endParaRPr lang="en-US" sz="120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i="1" smtClean="0">
                <a:latin typeface="Times New Roman" pitchFamily="18" charset="0"/>
              </a:rPr>
              <a:t>(Say)</a:t>
            </a:r>
          </a:p>
          <a:p>
            <a:r>
              <a:rPr lang="en-US" smtClean="0">
                <a:latin typeface="Times New Roman" pitchFamily="18" charset="0"/>
              </a:rPr>
              <a:t>ODE consultants have completed K-8 grade level documents that describe: content that is missing, new, and exists but is modified when comparing the Common Core to the OACS.  As districts transition to the Common Core, instruction needs to focus on the second and third columns:  modified and no longer a focus to ensure that students are still prepared for the OAAs.  In 2014, assessment will move to the Common Core and thus instruction will move to the first two columns.</a:t>
            </a:r>
          </a:p>
          <a:p>
            <a:endParaRPr lang="en-US" smtClean="0">
              <a:latin typeface="Times New Roman" pitchFamily="18" charset="0"/>
            </a:endParaRPr>
          </a:p>
          <a:p>
            <a:r>
              <a:rPr lang="en-US" smtClean="0">
                <a:latin typeface="Times New Roman" pitchFamily="18" charset="0"/>
              </a:rPr>
              <a:t>The first two columns are correlated to the Common Core, first listing the Domain in italics, then the cluster and finally the coding for the specific standards.  Example:  (8.NS.1-2)  stands for (Grade Eight. The Number System.Standards one and two).  Information in the brackets comments on what specifically is new or different.  The third column references the OACS with the Strand, the topic and if relevant the new location in the Common Core.</a:t>
            </a:r>
          </a:p>
          <a:p>
            <a:endParaRPr lang="en-US" smtClean="0">
              <a:latin typeface="Times New Roman" pitchFamily="18" charset="0"/>
            </a:endParaRPr>
          </a:p>
        </p:txBody>
      </p:sp>
      <p:sp>
        <p:nvSpPr>
          <p:cNvPr id="11981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3A6849D0-ECE9-4B2C-8B90-C3657078600D}" type="slidenum">
              <a:rPr lang="en-US" sz="1200" smtClean="0"/>
              <a:pPr>
                <a:defRPr/>
              </a:pPr>
              <a:t>56</a:t>
            </a:fld>
            <a:endParaRPr lang="en-US" sz="120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i="1" smtClean="0">
                <a:latin typeface="Times New Roman" pitchFamily="18" charset="0"/>
              </a:rPr>
              <a:t>(Say)</a:t>
            </a:r>
          </a:p>
          <a:p>
            <a:r>
              <a:rPr lang="en-US" smtClean="0">
                <a:latin typeface="Times New Roman" pitchFamily="18" charset="0"/>
              </a:rPr>
              <a:t>A few of the websites posting resources created for CCSS are listed.  Explanatory PowerPoints are posted on nctm.org along with the digital document</a:t>
            </a:r>
          </a:p>
          <a:p>
            <a:r>
              <a:rPr lang="en-US" i="1" smtClean="0">
                <a:latin typeface="Times New Roman" pitchFamily="18" charset="0"/>
              </a:rPr>
              <a:t>Making it Happen: A Guide to Implementing and Interpreting the Common Core Standards</a:t>
            </a:r>
            <a:endParaRPr lang="en-US" smtClean="0">
              <a:latin typeface="Times New Roman" pitchFamily="18" charset="0"/>
            </a:endParaRPr>
          </a:p>
          <a:p>
            <a:pPr lvl="1"/>
            <a:r>
              <a:rPr lang="en-US" smtClean="0">
                <a:latin typeface="Times New Roman" pitchFamily="18" charset="0"/>
              </a:rPr>
              <a:t>See </a:t>
            </a:r>
            <a:r>
              <a:rPr lang="en-US" u="sng" smtClean="0">
                <a:solidFill>
                  <a:srgbClr val="0070C0"/>
                </a:solidFill>
                <a:latin typeface="Times New Roman" pitchFamily="18" charset="0"/>
                <a:hlinkClick r:id="rId3"/>
              </a:rPr>
              <a:t>http://www.nctm.org/mih</a:t>
            </a:r>
            <a:r>
              <a:rPr lang="en-US" smtClean="0">
                <a:solidFill>
                  <a:srgbClr val="0070C0"/>
                </a:solidFill>
                <a:latin typeface="Times New Roman" pitchFamily="18" charset="0"/>
              </a:rPr>
              <a:t> </a:t>
            </a:r>
          </a:p>
          <a:p>
            <a:endParaRPr lang="en-US" smtClean="0">
              <a:latin typeface="Times New Roman" pitchFamily="18" charset="0"/>
            </a:endParaRPr>
          </a:p>
        </p:txBody>
      </p:sp>
      <p:sp>
        <p:nvSpPr>
          <p:cNvPr id="12186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85B214EE-3B21-4825-A0F1-953FD916A24E}" type="slidenum">
              <a:rPr lang="en-US" sz="1200" smtClean="0"/>
              <a:pPr>
                <a:defRPr/>
              </a:pPr>
              <a:t>57</a:t>
            </a:fld>
            <a:endParaRPr lang="en-US" sz="120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i="1" smtClean="0">
                <a:latin typeface="Times New Roman" pitchFamily="18" charset="0"/>
              </a:rPr>
              <a:t>(Say)</a:t>
            </a:r>
          </a:p>
          <a:p>
            <a:r>
              <a:rPr lang="en-US" smtClean="0">
                <a:latin typeface="Times New Roman" pitchFamily="18" charset="0"/>
              </a:rPr>
              <a:t>To assist High School in transitioning to the Common Core, the National Council of Teachers of Mathematics has created reports and inservices, one of which is Focus on Reasoning and Sense Making.</a:t>
            </a:r>
          </a:p>
          <a:p>
            <a:endParaRPr lang="en-US" smtClean="0">
              <a:latin typeface="Times New Roman" pitchFamily="18" charset="0"/>
            </a:endParaRPr>
          </a:p>
          <a:p>
            <a:r>
              <a:rPr lang="en-US" i="1" smtClean="0">
                <a:latin typeface="Times New Roman" pitchFamily="18" charset="0"/>
              </a:rPr>
              <a:t>(Read the remaining slide)</a:t>
            </a:r>
          </a:p>
        </p:txBody>
      </p:sp>
      <p:sp>
        <p:nvSpPr>
          <p:cNvPr id="12288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867A7986-0BEB-4F43-8DE3-4242BB93E831}" type="slidenum">
              <a:rPr lang="en-US" sz="1200" smtClean="0"/>
              <a:pPr>
                <a:defRPr/>
              </a:pPr>
              <a:t>58</a:t>
            </a:fld>
            <a:endParaRPr lang="en-US" sz="1200"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slides highlights</a:t>
            </a:r>
            <a:r>
              <a:rPr lang="en-US" baseline="0" dirty="0" smtClean="0"/>
              <a:t> the district role in the transition to the CCSSM.</a:t>
            </a:r>
            <a:endParaRPr lang="en-US" dirty="0"/>
          </a:p>
        </p:txBody>
      </p:sp>
      <p:sp>
        <p:nvSpPr>
          <p:cNvPr id="4" name="Slide Number Placeholder 3"/>
          <p:cNvSpPr>
            <a:spLocks noGrp="1"/>
          </p:cNvSpPr>
          <p:nvPr>
            <p:ph type="sldNum" sz="quarter" idx="10"/>
          </p:nvPr>
        </p:nvSpPr>
        <p:spPr/>
        <p:txBody>
          <a:bodyPr/>
          <a:lstStyle/>
          <a:p>
            <a:pPr>
              <a:defRPr/>
            </a:pPr>
            <a:fld id="{16854A60-C692-44AE-A41C-6C468EF679DD}" type="slidenum">
              <a:rPr lang="en-US" smtClean="0"/>
              <a:pPr>
                <a:defRPr/>
              </a:pPr>
              <a:t>60</a:t>
            </a:fld>
            <a:endParaRPr lang="en-US"/>
          </a:p>
        </p:txBody>
      </p:sp>
    </p:spTree>
    <p:extLst>
      <p:ext uri="{BB962C8B-B14F-4D97-AF65-F5344CB8AC3E}">
        <p14:creationId xmlns:p14="http://schemas.microsoft.com/office/powerpoint/2010/main" val="3180538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i="1" smtClean="0">
                <a:latin typeface="Times New Roman" pitchFamily="18" charset="0"/>
              </a:rPr>
              <a:t>(Say) </a:t>
            </a:r>
          </a:p>
          <a:p>
            <a:r>
              <a:rPr lang="en-US" smtClean="0">
                <a:latin typeface="Times New Roman" pitchFamily="18" charset="0"/>
              </a:rPr>
              <a:t>The CCSSM is a response to the need for improved mathematical achievement, a competitive workforce in a global economy, and a desire to have common mathematical standards across the United States. The nation’s governors sanctioned the writing of the CCSSM.  Three central writers were charged with the responsibility:  William McCallum, Jason Zimba, and Phil Daro. In Ohio, Brad Findell formerly with ODE, participated on the writing team.  Through his leadership, Ohio educators were accessed for input throughout the writing process.  Ohio continues to be out front creating support documents and participating on national committees, leading the way in the transition to the CCSSM.  </a:t>
            </a:r>
          </a:p>
        </p:txBody>
      </p:sp>
      <p:sp>
        <p:nvSpPr>
          <p:cNvPr id="7066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CECA2C0E-5BAF-47F0-B63B-52B5DFE5FACE}" type="slidenum">
              <a:rPr lang="en-US" sz="1200" smtClean="0"/>
              <a:pPr>
                <a:defRPr/>
              </a:pPr>
              <a:t>6</a:t>
            </a:fld>
            <a:endParaRPr lang="en-US" sz="120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highlights</a:t>
            </a:r>
            <a:r>
              <a:rPr lang="en-US" baseline="0" dirty="0" smtClean="0"/>
              <a:t> ODE’s role in assisting districts in this transition process</a:t>
            </a:r>
            <a:endParaRPr lang="en-US" dirty="0"/>
          </a:p>
        </p:txBody>
      </p:sp>
      <p:sp>
        <p:nvSpPr>
          <p:cNvPr id="4" name="Slide Number Placeholder 3"/>
          <p:cNvSpPr>
            <a:spLocks noGrp="1"/>
          </p:cNvSpPr>
          <p:nvPr>
            <p:ph type="sldNum" sz="quarter" idx="10"/>
          </p:nvPr>
        </p:nvSpPr>
        <p:spPr/>
        <p:txBody>
          <a:bodyPr/>
          <a:lstStyle/>
          <a:p>
            <a:pPr>
              <a:defRPr/>
            </a:pPr>
            <a:fld id="{16854A60-C692-44AE-A41C-6C468EF679DD}" type="slidenum">
              <a:rPr lang="en-US" smtClean="0"/>
              <a:pPr>
                <a:defRPr/>
              </a:pPr>
              <a:t>61</a:t>
            </a:fld>
            <a:endParaRPr lang="en-US"/>
          </a:p>
        </p:txBody>
      </p:sp>
    </p:spTree>
    <p:extLst>
      <p:ext uri="{BB962C8B-B14F-4D97-AF65-F5344CB8AC3E}">
        <p14:creationId xmlns:p14="http://schemas.microsoft.com/office/powerpoint/2010/main" val="61991666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highlights the assessment transition plan</a:t>
            </a:r>
            <a:r>
              <a:rPr lang="en-US" baseline="0" dirty="0" smtClean="0"/>
              <a:t> at this time.</a:t>
            </a:r>
            <a:endParaRPr lang="en-US" dirty="0"/>
          </a:p>
        </p:txBody>
      </p:sp>
      <p:sp>
        <p:nvSpPr>
          <p:cNvPr id="4" name="Slide Number Placeholder 3"/>
          <p:cNvSpPr>
            <a:spLocks noGrp="1"/>
          </p:cNvSpPr>
          <p:nvPr>
            <p:ph type="sldNum" sz="quarter" idx="10"/>
          </p:nvPr>
        </p:nvSpPr>
        <p:spPr/>
        <p:txBody>
          <a:bodyPr/>
          <a:lstStyle/>
          <a:p>
            <a:pPr>
              <a:defRPr/>
            </a:pPr>
            <a:fld id="{16854A60-C692-44AE-A41C-6C468EF679DD}" type="slidenum">
              <a:rPr lang="en-US" smtClean="0"/>
              <a:pPr>
                <a:defRPr/>
              </a:pPr>
              <a:t>62</a:t>
            </a:fld>
            <a:endParaRPr lang="en-US"/>
          </a:p>
        </p:txBody>
      </p:sp>
    </p:spTree>
    <p:extLst>
      <p:ext uri="{BB962C8B-B14F-4D97-AF65-F5344CB8AC3E}">
        <p14:creationId xmlns:p14="http://schemas.microsoft.com/office/powerpoint/2010/main" val="405552593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As you think about the transition to the Common Core State Standards and the technology-based assessments, you should actively be working on ways to use technology to support instruction and advance student understanding.  </a:t>
            </a:r>
          </a:p>
          <a:p>
            <a:endParaRPr lang="en-US" smtClean="0"/>
          </a:p>
          <a:p>
            <a:r>
              <a:rPr lang="en-US" smtClean="0"/>
              <a:t>Consider your particular learning targets/goals for your students -</a:t>
            </a:r>
          </a:p>
          <a:p>
            <a:r>
              <a:rPr lang="en-US" i="1" smtClean="0"/>
              <a:t>How can technology be integrated to support the learning of mathematics?</a:t>
            </a:r>
          </a:p>
          <a:p>
            <a:endParaRPr lang="en-US" smtClean="0"/>
          </a:p>
          <a:p>
            <a:r>
              <a:rPr lang="en-US" smtClean="0"/>
              <a:t>Consider the concepts and skills to be learned in terms of instructional strategies and the characteristics of your students-</a:t>
            </a:r>
          </a:p>
          <a:p>
            <a:r>
              <a:rPr lang="en-US" i="1" smtClean="0"/>
              <a:t>How can technology enhance instructional strategies?</a:t>
            </a:r>
          </a:p>
          <a:p>
            <a:r>
              <a:rPr lang="en-US" i="1" smtClean="0"/>
              <a:t>How can the use of technology support mathematical understanding for particular students?</a:t>
            </a:r>
          </a:p>
          <a:p>
            <a:endParaRPr lang="en-US" i="1" smtClean="0"/>
          </a:p>
          <a:p>
            <a:r>
              <a:rPr lang="en-US" i="1" smtClean="0"/>
              <a:t>    </a:t>
            </a:r>
          </a:p>
        </p:txBody>
      </p:sp>
      <p:sp>
        <p:nvSpPr>
          <p:cNvPr id="4" name="Slide Number Placeholder 3"/>
          <p:cNvSpPr>
            <a:spLocks noGrp="1"/>
          </p:cNvSpPr>
          <p:nvPr>
            <p:ph type="sldNum" sz="quarter" idx="5"/>
          </p:nvPr>
        </p:nvSpPr>
        <p:spPr/>
        <p:txBody>
          <a:bodyPr/>
          <a:lstStyle/>
          <a:p>
            <a:pPr>
              <a:defRPr/>
            </a:pPr>
            <a:fld id="{FE1EF93A-D26A-4FE9-AEBD-EA587C006912}" type="slidenum">
              <a:rPr lang="en-US" smtClean="0"/>
              <a:pPr>
                <a:defRPr/>
              </a:pPr>
              <a:t>63</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Summative Performance Tasks – reading writing and mathematics</a:t>
            </a:r>
          </a:p>
          <a:p>
            <a:pPr eaLnBrk="1" hangingPunct="1">
              <a:spcBef>
                <a:spcPct val="0"/>
              </a:spcBef>
            </a:pPr>
            <a:endParaRPr lang="en-US" smtClean="0"/>
          </a:p>
          <a:p>
            <a:pPr eaLnBrk="1" hangingPunct="1">
              <a:spcBef>
                <a:spcPct val="0"/>
              </a:spcBef>
            </a:pPr>
            <a:r>
              <a:rPr lang="en-US" smtClean="0"/>
              <a:t>PARCC what it stands for and online source.</a:t>
            </a:r>
          </a:p>
        </p:txBody>
      </p:sp>
      <p:sp>
        <p:nvSpPr>
          <p:cNvPr id="141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fld id="{726C55B2-6790-498A-9F63-F915AA2628AA}" type="slidenum">
              <a:rPr lang="en-US" smtClean="0">
                <a:ea typeface="ヒラギノ角ゴ Pro W3"/>
                <a:cs typeface="ヒラギノ角ゴ Pro W3"/>
              </a:rPr>
              <a:pPr eaLnBrk="1" fontAlgn="base" hangingPunct="1">
                <a:spcBef>
                  <a:spcPct val="0"/>
                </a:spcBef>
                <a:spcAft>
                  <a:spcPct val="0"/>
                </a:spcAft>
              </a:pPr>
              <a:t>64</a:t>
            </a:fld>
            <a:endParaRPr lang="en-US" smtClean="0">
              <a:ea typeface="ヒラギノ角ゴ Pro W3"/>
              <a:cs typeface="ヒラギノ角ゴ Pro W3"/>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85000" lnSpcReduction="20000"/>
          </a:bodyPr>
          <a:lstStyle/>
          <a:p>
            <a:pPr eaLnBrk="1" fontAlgn="auto" hangingPunct="1">
              <a:spcBef>
                <a:spcPts val="0"/>
              </a:spcBef>
              <a:spcAft>
                <a:spcPts val="0"/>
              </a:spcAft>
              <a:defRPr/>
            </a:pPr>
            <a:r>
              <a:rPr lang="en-US" u="sng" dirty="0" smtClean="0"/>
              <a:t>TALKING POINTS</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Graphic depiction of the assessment </a:t>
            </a:r>
            <a:r>
              <a:rPr lang="en-US" u="sng" dirty="0" smtClean="0"/>
              <a:t>system</a:t>
            </a:r>
            <a:r>
              <a:rPr lang="en-US" dirty="0" smtClean="0"/>
              <a:t>.  The system includes a suite of assessments and tools that, taken together, provide a more complete picture of student mastery of standards and progress throughout the year than is currently available on state assessments.</a:t>
            </a:r>
          </a:p>
          <a:p>
            <a:pPr eaLnBrk="1" fontAlgn="auto" hangingPunct="1">
              <a:spcBef>
                <a:spcPts val="0"/>
              </a:spcBef>
              <a:spcAft>
                <a:spcPts val="0"/>
              </a:spcAft>
              <a:defRPr/>
            </a:pPr>
            <a:endParaRPr lang="en-US" dirty="0" smtClean="0"/>
          </a:p>
          <a:p>
            <a:pPr eaLnBrk="1" hangingPunct="1">
              <a:defRPr/>
            </a:pPr>
            <a:r>
              <a:rPr lang="en-US" b="1" dirty="0" smtClean="0"/>
              <a:t>Considerations Leading to 2 optional assessments: </a:t>
            </a:r>
          </a:p>
          <a:p>
            <a:pPr eaLnBrk="1" hangingPunct="1">
              <a:defRPr/>
            </a:pPr>
            <a:r>
              <a:rPr lang="en-US" dirty="0" smtClean="0"/>
              <a:t>The cost of the assessments</a:t>
            </a:r>
          </a:p>
          <a:p>
            <a:pPr eaLnBrk="1" hangingPunct="1">
              <a:defRPr/>
            </a:pPr>
            <a:r>
              <a:rPr lang="en-US" dirty="0" smtClean="0"/>
              <a:t>Flexibility on when to administer the optional assessments</a:t>
            </a:r>
          </a:p>
          <a:p>
            <a:pPr eaLnBrk="1" hangingPunct="1">
              <a:defRPr/>
            </a:pPr>
            <a:r>
              <a:rPr lang="en-US" dirty="0" smtClean="0"/>
              <a:t>The amount of testing time needed to administer the assessments</a:t>
            </a:r>
          </a:p>
          <a:p>
            <a:pPr eaLnBrk="1" hangingPunct="1">
              <a:defRPr/>
            </a:pPr>
            <a:r>
              <a:rPr lang="en-US" dirty="0" smtClean="0"/>
              <a:t>Possible disruption to school schedules caused by through-course assessment preparation and administration</a:t>
            </a:r>
          </a:p>
          <a:p>
            <a:pPr eaLnBrk="1" hangingPunct="1">
              <a:defRPr/>
            </a:pPr>
            <a:r>
              <a:rPr lang="en-US" dirty="0" smtClean="0"/>
              <a:t>Constraints the distributed design might have on the flexibility of state and local educators to sequence instruction of the CCSS and to implement their own benchmark and formative assessment initiatives</a:t>
            </a:r>
          </a:p>
          <a:p>
            <a:pPr eaLnBrk="1" hangingPunct="1">
              <a:defRPr/>
            </a:pPr>
            <a:endParaRPr lang="en-US" b="1" dirty="0" smtClean="0"/>
          </a:p>
          <a:p>
            <a:pPr eaLnBrk="1" hangingPunct="1">
              <a:defRPr/>
            </a:pPr>
            <a:endParaRPr lang="en-US" b="1" dirty="0" smtClean="0"/>
          </a:p>
          <a:p>
            <a:pPr eaLnBrk="1" hangingPunct="1">
              <a:defRPr/>
            </a:pPr>
            <a:r>
              <a:rPr lang="en-US" b="1" dirty="0" smtClean="0"/>
              <a:t>The PARCC assessment system will:</a:t>
            </a:r>
          </a:p>
          <a:p>
            <a:pPr marL="180082" indent="-180082" eaLnBrk="1" hangingPunct="1">
              <a:spcBef>
                <a:spcPts val="0"/>
              </a:spcBef>
              <a:spcAft>
                <a:spcPts val="1182"/>
              </a:spcAft>
              <a:buFont typeface="Arial" pitchFamily="34" charset="0"/>
              <a:buChar char="•"/>
              <a:defRPr/>
            </a:pPr>
            <a:r>
              <a:rPr lang="en-US" dirty="0" smtClean="0"/>
              <a:t>Reflect the sophisticated knowledge and skills found in the English and math Common Core State Standards</a:t>
            </a:r>
          </a:p>
          <a:p>
            <a:pPr marL="180082" indent="-180082" eaLnBrk="1" hangingPunct="1">
              <a:spcBef>
                <a:spcPts val="0"/>
              </a:spcBef>
              <a:spcAft>
                <a:spcPts val="1182"/>
              </a:spcAft>
              <a:buFont typeface="Arial" pitchFamily="34" charset="0"/>
              <a:buChar char="•"/>
              <a:defRPr/>
            </a:pPr>
            <a:r>
              <a:rPr lang="en-US" dirty="0" smtClean="0"/>
              <a:t>Include a mix of item types (e.g., short answer, richer multiple choice, longer open response, performance-based)</a:t>
            </a:r>
          </a:p>
          <a:p>
            <a:pPr marL="180082" indent="-180082" eaLnBrk="1" hangingPunct="1">
              <a:spcBef>
                <a:spcPts val="0"/>
              </a:spcBef>
              <a:spcAft>
                <a:spcPts val="1182"/>
              </a:spcAft>
              <a:buFont typeface="Arial" pitchFamily="34" charset="0"/>
              <a:buChar char="•"/>
              <a:defRPr/>
            </a:pPr>
            <a:r>
              <a:rPr lang="en-US" dirty="0" smtClean="0"/>
              <a:t>Make significant use of technology</a:t>
            </a:r>
          </a:p>
          <a:p>
            <a:pPr marL="180082" indent="-180082" eaLnBrk="1" hangingPunct="1">
              <a:spcBef>
                <a:spcPts val="0"/>
              </a:spcBef>
              <a:spcAft>
                <a:spcPts val="1182"/>
              </a:spcAft>
              <a:buFont typeface="Arial" pitchFamily="34" charset="0"/>
              <a:buChar char="•"/>
              <a:defRPr/>
            </a:pPr>
            <a:r>
              <a:rPr lang="en-US" dirty="0" smtClean="0"/>
              <a:t>Include testing at key points throughout the year to give teachers, parents and students better information about whether students are on track or need additional support in particular areas</a:t>
            </a:r>
          </a:p>
          <a:p>
            <a:pPr marL="180082" indent="-180082" eaLnBrk="1" hangingPunct="1">
              <a:spcBef>
                <a:spcPts val="0"/>
              </a:spcBef>
              <a:spcAft>
                <a:spcPts val="1182"/>
              </a:spcAft>
              <a:buFont typeface="Arial" pitchFamily="34" charset="0"/>
              <a:buChar char="•"/>
              <a:defRPr/>
            </a:pPr>
            <a:endParaRPr lang="en-US" dirty="0" smtClean="0"/>
          </a:p>
          <a:p>
            <a:pPr marL="180082" indent="-180082" eaLnBrk="1" hangingPunct="1">
              <a:spcBef>
                <a:spcPts val="0"/>
              </a:spcBef>
              <a:spcAft>
                <a:spcPts val="1182"/>
              </a:spcAft>
              <a:buFont typeface="Arial" pitchFamily="34" charset="0"/>
              <a:buChar char="•"/>
              <a:defRPr/>
            </a:pPr>
            <a:r>
              <a:rPr lang="en-US" dirty="0" smtClean="0"/>
              <a:t>Taken together, the PARCC assessment components comprise a comprehensive </a:t>
            </a:r>
            <a:r>
              <a:rPr lang="en-US" u="sng" dirty="0" smtClean="0"/>
              <a:t>system</a:t>
            </a:r>
            <a:r>
              <a:rPr lang="en-US" dirty="0" smtClean="0"/>
              <a:t> of assessments that will provide timely information to teachers throughout the year, and provide students with meaningful information about their progress toward college and career readiness</a:t>
            </a: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31583" indent="-281378" eaLnBrk="0" hangingPunct="0">
              <a:defRPr>
                <a:solidFill>
                  <a:schemeClr val="tx1"/>
                </a:solidFill>
                <a:latin typeface="Arial" pitchFamily="34" charset="0"/>
              </a:defRPr>
            </a:lvl2pPr>
            <a:lvl3pPr marL="1125512" indent="-225102" eaLnBrk="0" hangingPunct="0">
              <a:defRPr>
                <a:solidFill>
                  <a:schemeClr val="tx1"/>
                </a:solidFill>
                <a:latin typeface="Arial" pitchFamily="34" charset="0"/>
              </a:defRPr>
            </a:lvl3pPr>
            <a:lvl4pPr marL="1575717" indent="-225102" eaLnBrk="0" hangingPunct="0">
              <a:defRPr>
                <a:solidFill>
                  <a:schemeClr val="tx1"/>
                </a:solidFill>
                <a:latin typeface="Arial" pitchFamily="34" charset="0"/>
              </a:defRPr>
            </a:lvl4pPr>
            <a:lvl5pPr marL="2025922" indent="-225102" eaLnBrk="0" hangingPunct="0">
              <a:defRPr>
                <a:solidFill>
                  <a:schemeClr val="tx1"/>
                </a:solidFill>
                <a:latin typeface="Arial" pitchFamily="34" charset="0"/>
              </a:defRPr>
            </a:lvl5pPr>
            <a:lvl6pPr marL="2476127" indent="-225102" eaLnBrk="0" fontAlgn="base" hangingPunct="0">
              <a:spcBef>
                <a:spcPct val="0"/>
              </a:spcBef>
              <a:spcAft>
                <a:spcPct val="0"/>
              </a:spcAft>
              <a:defRPr>
                <a:solidFill>
                  <a:schemeClr val="tx1"/>
                </a:solidFill>
                <a:latin typeface="Arial" pitchFamily="34" charset="0"/>
              </a:defRPr>
            </a:lvl6pPr>
            <a:lvl7pPr marL="2926331" indent="-225102" eaLnBrk="0" fontAlgn="base" hangingPunct="0">
              <a:spcBef>
                <a:spcPct val="0"/>
              </a:spcBef>
              <a:spcAft>
                <a:spcPct val="0"/>
              </a:spcAft>
              <a:defRPr>
                <a:solidFill>
                  <a:schemeClr val="tx1"/>
                </a:solidFill>
                <a:latin typeface="Arial" pitchFamily="34" charset="0"/>
              </a:defRPr>
            </a:lvl7pPr>
            <a:lvl8pPr marL="3376536" indent="-225102" eaLnBrk="0" fontAlgn="base" hangingPunct="0">
              <a:spcBef>
                <a:spcPct val="0"/>
              </a:spcBef>
              <a:spcAft>
                <a:spcPct val="0"/>
              </a:spcAft>
              <a:defRPr>
                <a:solidFill>
                  <a:schemeClr val="tx1"/>
                </a:solidFill>
                <a:latin typeface="Arial" pitchFamily="34" charset="0"/>
              </a:defRPr>
            </a:lvl8pPr>
            <a:lvl9pPr marL="3826741" indent="-225102"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635C96E2-5A88-4074-A583-AD47544D4C39}" type="slidenum">
              <a:rPr lang="en-US" smtClean="0">
                <a:latin typeface="Calibri" pitchFamily="34" charset="0"/>
                <a:ea typeface="ＭＳ Ｐゴシック" pitchFamily="34" charset="-128"/>
              </a:rPr>
              <a:pPr eaLnBrk="1" fontAlgn="base" hangingPunct="1">
                <a:spcBef>
                  <a:spcPct val="0"/>
                </a:spcBef>
                <a:spcAft>
                  <a:spcPct val="0"/>
                </a:spcAft>
              </a:pPr>
              <a:t>66</a:t>
            </a:fld>
            <a:endParaRPr lang="en-US" smtClean="0">
              <a:latin typeface="Calibri" pitchFamily="34" charset="0"/>
              <a:ea typeface="ＭＳ Ｐゴシック" pitchFamily="34" charset="-128"/>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i="1" smtClean="0">
                <a:latin typeface="Times New Roman" pitchFamily="18" charset="0"/>
              </a:rPr>
              <a:t>(Say) </a:t>
            </a:r>
            <a:r>
              <a:rPr lang="en-US" smtClean="0">
                <a:latin typeface="Times New Roman" pitchFamily="18" charset="0"/>
              </a:rPr>
              <a:t>In closing, </a:t>
            </a:r>
            <a:r>
              <a:rPr lang="en-US" i="1" smtClean="0">
                <a:latin typeface="Times New Roman" pitchFamily="18" charset="0"/>
              </a:rPr>
              <a:t>(read the quotes, PAUSE  and then read the following:)</a:t>
            </a:r>
          </a:p>
          <a:p>
            <a:endParaRPr lang="en-US" i="1" smtClean="0">
              <a:latin typeface="Times New Roman" pitchFamily="18" charset="0"/>
            </a:endParaRPr>
          </a:p>
          <a:p>
            <a:r>
              <a:rPr lang="en-US" smtClean="0">
                <a:latin typeface="Times New Roman" pitchFamily="18" charset="0"/>
              </a:rPr>
              <a:t>Thank you for attending this session.  Please ask questions now or email them to ODE. Please return in the spring for our next Targeted Professional Development Sessions.</a:t>
            </a:r>
          </a:p>
        </p:txBody>
      </p:sp>
      <p:sp>
        <p:nvSpPr>
          <p:cNvPr id="12493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B0EE114D-1CAE-4056-9F19-00CB32101C74}" type="slidenum">
              <a:rPr lang="en-US" sz="1200" smtClean="0"/>
              <a:pPr>
                <a:defRPr/>
              </a:pPr>
              <a:t>67</a:t>
            </a:fld>
            <a:endParaRPr lang="en-US" sz="12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i="1" smtClean="0">
                <a:latin typeface="Times New Roman" pitchFamily="18" charset="0"/>
              </a:rPr>
              <a:t>(Say)</a:t>
            </a:r>
          </a:p>
          <a:p>
            <a:r>
              <a:rPr lang="en-US" smtClean="0">
                <a:latin typeface="Times New Roman" pitchFamily="18" charset="0"/>
              </a:rPr>
              <a:t>The Standards for Mathematical Practice are standards describing what students should be doing.  Instruction should be organized and presented in such a manner that students are developing these practices.  All Mathematical Practices are not of equal importance at all grades, nor valid for every standard.</a:t>
            </a:r>
          </a:p>
          <a:p>
            <a:endParaRPr lang="en-US" smtClean="0">
              <a:latin typeface="Times New Roman" pitchFamily="18" charset="0"/>
            </a:endParaRPr>
          </a:p>
          <a:p>
            <a:r>
              <a:rPr lang="en-US" smtClean="0">
                <a:latin typeface="Times New Roman" pitchFamily="18" charset="0"/>
              </a:rPr>
              <a:t>The ‘mathematical practices’ embrace the goals of 21</a:t>
            </a:r>
            <a:r>
              <a:rPr lang="en-US" baseline="30000" smtClean="0">
                <a:latin typeface="Times New Roman" pitchFamily="18" charset="0"/>
              </a:rPr>
              <a:t>st</a:t>
            </a:r>
            <a:r>
              <a:rPr lang="en-US" smtClean="0">
                <a:latin typeface="Times New Roman" pitchFamily="18" charset="0"/>
              </a:rPr>
              <a:t> Century skills and literacy.  It is through orchestrated, intentional, experiences reading, writing, talking, listening and reasoning mathematically that students will develop the mathematical habits of mind allowing them to connect mathematics to daily life and career situations. </a:t>
            </a:r>
          </a:p>
          <a:p>
            <a:endParaRPr lang="en-US" smtClean="0">
              <a:latin typeface="Times New Roman" pitchFamily="18" charset="0"/>
            </a:endParaRPr>
          </a:p>
          <a:p>
            <a:endParaRPr lang="en-US" smtClean="0">
              <a:latin typeface="Times New Roman" pitchFamily="18" charset="0"/>
            </a:endParaRPr>
          </a:p>
          <a:p>
            <a:endParaRPr lang="en-US" smtClean="0">
              <a:latin typeface="Times New Roman" pitchFamily="18" charset="0"/>
            </a:endParaRPr>
          </a:p>
        </p:txBody>
      </p:sp>
      <p:sp>
        <p:nvSpPr>
          <p:cNvPr id="7270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41E8BF84-43D8-4C94-BE62-431B6AECF70C}" type="slidenum">
              <a:rPr lang="en-US" sz="1200" smtClean="0"/>
              <a:pPr>
                <a:defRPr/>
              </a:pPr>
              <a:t>7</a:t>
            </a:fld>
            <a:endParaRPr lang="en-US" sz="12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i="1" smtClean="0">
                <a:latin typeface="Times New Roman" pitchFamily="18" charset="0"/>
              </a:rPr>
              <a:t>(Say) </a:t>
            </a:r>
          </a:p>
          <a:p>
            <a:r>
              <a:rPr lang="en-US" smtClean="0">
                <a:latin typeface="Times New Roman" pitchFamily="18" charset="0"/>
              </a:rPr>
              <a:t>Contained within the Common Core State Standards for ELA is a section on Literacy for Science, Social Studies, and other Technical subjects.  Mathematics is considered a technical subject.  Therefore, Mathematics teachers of grades 6-12 are responsible for the 10 reading and 10 writing literacy standards. Once again, these standards are found on pages 62-66 of the Common Core State Standards for ELA.</a:t>
            </a:r>
          </a:p>
        </p:txBody>
      </p:sp>
      <p:sp>
        <p:nvSpPr>
          <p:cNvPr id="7373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0C2D77A6-E1C3-4B1D-9CE7-BC3FC2B639B1}" type="slidenum">
              <a:rPr lang="en-US" sz="1200" smtClean="0"/>
              <a:pPr>
                <a:defRPr/>
              </a:pPr>
              <a:t>8</a:t>
            </a:fld>
            <a:endParaRPr lang="en-US" sz="12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000" i="1" dirty="0" smtClean="0">
                <a:latin typeface="Times New Roman" pitchFamily="18" charset="0"/>
              </a:rPr>
              <a:t>(Say) </a:t>
            </a:r>
          </a:p>
          <a:p>
            <a:r>
              <a:rPr lang="en-US" sz="1000" dirty="0" smtClean="0">
                <a:latin typeface="Times New Roman" pitchFamily="18" charset="0"/>
              </a:rPr>
              <a:t>A few of the examples of what students should be seen doing that represent literacy skills being employed in the mathematics classroom are:</a:t>
            </a:r>
          </a:p>
          <a:p>
            <a:endParaRPr lang="en-US" sz="1000" dirty="0" smtClean="0">
              <a:latin typeface="Times New Roman" pitchFamily="18" charset="0"/>
            </a:endParaRPr>
          </a:p>
          <a:p>
            <a:r>
              <a:rPr lang="en-US" sz="1000" dirty="0" smtClean="0">
                <a:latin typeface="Times New Roman" pitchFamily="18" charset="0"/>
              </a:rPr>
              <a:t>Learning to read mathematical text </a:t>
            </a:r>
            <a:r>
              <a:rPr lang="en-US" sz="1000" u="sng" dirty="0" smtClean="0">
                <a:latin typeface="Times New Roman" pitchFamily="18" charset="0"/>
              </a:rPr>
              <a:t>including textbooks, articles, problems, problem explanations</a:t>
            </a:r>
          </a:p>
          <a:p>
            <a:r>
              <a:rPr lang="en-US" sz="1000" dirty="0" smtClean="0">
                <a:latin typeface="Times New Roman" pitchFamily="18" charset="0"/>
              </a:rPr>
              <a:t>Communicating using correct mathematical terminology </a:t>
            </a:r>
            <a:r>
              <a:rPr lang="en-US" sz="1000" u="sng" dirty="0" smtClean="0">
                <a:latin typeface="Times New Roman" pitchFamily="18" charset="0"/>
              </a:rPr>
              <a:t>appropriate to the student’s mathematical development</a:t>
            </a:r>
          </a:p>
          <a:p>
            <a:r>
              <a:rPr lang="en-US" sz="1000" dirty="0" smtClean="0">
                <a:latin typeface="Times New Roman" pitchFamily="18" charset="0"/>
              </a:rPr>
              <a:t>Reading, discussing and applying the mathematics found in literature, including looking at the author’s purpose</a:t>
            </a:r>
          </a:p>
          <a:p>
            <a:pPr eaLnBrk="1" hangingPunct="1">
              <a:spcBef>
                <a:spcPct val="0"/>
              </a:spcBef>
            </a:pPr>
            <a:r>
              <a:rPr lang="en-US" sz="1000" dirty="0" smtClean="0">
                <a:latin typeface="Times New Roman" pitchFamily="18" charset="0"/>
              </a:rPr>
              <a:t>Researching mathematics topics or related problems</a:t>
            </a:r>
          </a:p>
          <a:p>
            <a:r>
              <a:rPr lang="en-US" sz="1000" dirty="0" smtClean="0">
                <a:latin typeface="Times New Roman" pitchFamily="18" charset="0"/>
              </a:rPr>
              <a:t>Reading appropriate text providing explanations for mathematical concepts, reasoning or procedures</a:t>
            </a:r>
          </a:p>
          <a:p>
            <a:r>
              <a:rPr lang="en-US" sz="1000" dirty="0" smtClean="0">
                <a:latin typeface="Times New Roman" pitchFamily="18" charset="0"/>
              </a:rPr>
              <a:t>Applying readings as citing for mathematical reasoning – using information found in texts to support their reasoning; developing works cited documents for research done to solve a problem</a:t>
            </a:r>
          </a:p>
          <a:p>
            <a:r>
              <a:rPr lang="en-US" sz="1000" dirty="0" smtClean="0">
                <a:latin typeface="Times New Roman" pitchFamily="18" charset="0"/>
              </a:rPr>
              <a:t>Listening and critiquing peer explanations of their reasoning</a:t>
            </a:r>
          </a:p>
          <a:p>
            <a:r>
              <a:rPr lang="en-US" sz="1000" dirty="0" smtClean="0">
                <a:latin typeface="Times New Roman" pitchFamily="18" charset="0"/>
              </a:rPr>
              <a:t>Justifying orally and in writing reasoning</a:t>
            </a:r>
          </a:p>
          <a:p>
            <a:r>
              <a:rPr lang="en-US" sz="1000" dirty="0" smtClean="0">
                <a:latin typeface="Times New Roman" pitchFamily="18" charset="0"/>
              </a:rPr>
              <a:t>Representing and interpreting data </a:t>
            </a:r>
            <a:r>
              <a:rPr lang="en-US" sz="1000" u="sng" dirty="0" smtClean="0">
                <a:latin typeface="Times New Roman" pitchFamily="18" charset="0"/>
              </a:rPr>
              <a:t>with and without technology</a:t>
            </a:r>
          </a:p>
          <a:p>
            <a:endParaRPr lang="en-US" sz="1000" u="sng" dirty="0" smtClean="0">
              <a:latin typeface="Times New Roman" pitchFamily="18" charset="0"/>
            </a:endParaRPr>
          </a:p>
          <a:p>
            <a:r>
              <a:rPr lang="en-US" sz="1000" dirty="0" smtClean="0">
                <a:latin typeface="Times New Roman" pitchFamily="18" charset="0"/>
              </a:rPr>
              <a:t>Using the Literacy standards as an adjunct to the Standards for Mathematical Practice will further students’ mathematical proficiency.</a:t>
            </a:r>
          </a:p>
          <a:p>
            <a:endParaRPr lang="en-US" u="sng" dirty="0" smtClean="0">
              <a:latin typeface="Times New Roman" pitchFamily="18" charset="0"/>
            </a:endParaRPr>
          </a:p>
        </p:txBody>
      </p:sp>
      <p:sp>
        <p:nvSpPr>
          <p:cNvPr id="7475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D304F15E-8FAC-4F1B-8B27-47EFE47C8143}" type="slidenum">
              <a:rPr lang="en-US" sz="1200" smtClean="0"/>
              <a:pPr>
                <a:defRPr/>
              </a:pPr>
              <a:t>9</a:t>
            </a:fld>
            <a:endParaRPr 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72A897A-9D1C-4EEC-A093-B215E42FB750}" type="datetimeFigureOut">
              <a:rPr lang="en-US"/>
              <a:pPr>
                <a:defRPr/>
              </a:pPr>
              <a:t>2/24/2012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9E0A774-5C2C-44EB-A1F3-B3BE342C2D50}" type="slidenum">
              <a:rPr lang="en-US"/>
              <a:pPr>
                <a:defRPr/>
              </a:pPr>
              <a:t>‹#›</a:t>
            </a:fld>
            <a:endParaRPr lang="en-US"/>
          </a:p>
        </p:txBody>
      </p:sp>
    </p:spTree>
    <p:extLst>
      <p:ext uri="{BB962C8B-B14F-4D97-AF65-F5344CB8AC3E}">
        <p14:creationId xmlns:p14="http://schemas.microsoft.com/office/powerpoint/2010/main" val="2560342182"/>
      </p:ext>
    </p:extLst>
  </p:cSld>
  <p:clrMapOvr>
    <a:masterClrMapping/>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B84CEDA-A8C0-4D75-8339-33761795081A}" type="datetimeFigureOut">
              <a:rPr lang="en-US"/>
              <a:pPr>
                <a:defRPr/>
              </a:pPr>
              <a:t>2/24/2012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E993F48-53DB-4107-945B-73FF9AE195C5}" type="slidenum">
              <a:rPr lang="en-US"/>
              <a:pPr>
                <a:defRPr/>
              </a:pPr>
              <a:t>‹#›</a:t>
            </a:fld>
            <a:endParaRPr lang="en-US"/>
          </a:p>
        </p:txBody>
      </p:sp>
    </p:spTree>
    <p:extLst>
      <p:ext uri="{BB962C8B-B14F-4D97-AF65-F5344CB8AC3E}">
        <p14:creationId xmlns:p14="http://schemas.microsoft.com/office/powerpoint/2010/main" val="35517964"/>
      </p:ext>
    </p:extLst>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D65DFCC-D9E0-4F61-805F-24DB4792DA86}" type="datetimeFigureOut">
              <a:rPr lang="en-US"/>
              <a:pPr>
                <a:defRPr/>
              </a:pPr>
              <a:t>2/24/2012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F9DD9FD-F84E-4B0B-AB4E-F631F79E1FB8}" type="slidenum">
              <a:rPr lang="en-US"/>
              <a:pPr>
                <a:defRPr/>
              </a:pPr>
              <a:t>‹#›</a:t>
            </a:fld>
            <a:endParaRPr lang="en-US"/>
          </a:p>
        </p:txBody>
      </p:sp>
    </p:spTree>
    <p:extLst>
      <p:ext uri="{BB962C8B-B14F-4D97-AF65-F5344CB8AC3E}">
        <p14:creationId xmlns:p14="http://schemas.microsoft.com/office/powerpoint/2010/main" val="846468761"/>
      </p:ext>
    </p:extLst>
  </p:cSld>
  <p:clrMapOvr>
    <a:masterClrMapping/>
  </p:clrMapOvr>
  <p:transition spd="med">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541837"/>
          </a:xfrm>
          <a:ln>
            <a:noFill/>
          </a:ln>
        </p:spPr>
        <p:txBody>
          <a:bodyPr/>
          <a:lstStyle>
            <a:lvl1pPr>
              <a:buClr>
                <a:schemeClr val="accent4"/>
              </a:buClr>
              <a:defRPr/>
            </a:lvl1pPr>
            <a:lvl2pPr>
              <a:buClr>
                <a:schemeClr val="accent3"/>
              </a:buCl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a:xfrm>
            <a:off x="457200" y="381000"/>
            <a:ext cx="8229600" cy="838200"/>
          </a:xfrm>
        </p:spPr>
        <p:txBody>
          <a:bodyPr/>
          <a:lstStyle>
            <a:lvl1pPr>
              <a:buNone/>
              <a:defRPr baseline="0">
                <a:solidFill>
                  <a:srgbClr val="FFFF00"/>
                </a:solidFill>
              </a:defRPr>
            </a:lvl1pPr>
          </a:lstStyle>
          <a:p>
            <a:r>
              <a:rPr lang="en-US" dirty="0" smtClean="0"/>
              <a:t>Click to edit Master title style</a:t>
            </a:r>
            <a:endParaRPr lang="en-US" dirty="0"/>
          </a:p>
        </p:txBody>
      </p:sp>
      <p:sp>
        <p:nvSpPr>
          <p:cNvPr id="4" name="Date Placeholder 9"/>
          <p:cNvSpPr>
            <a:spLocks noGrp="1"/>
          </p:cNvSpPr>
          <p:nvPr>
            <p:ph type="dt" sz="half" idx="10"/>
          </p:nvPr>
        </p:nvSpPr>
        <p:spPr>
          <a:xfrm>
            <a:off x="457200" y="6356350"/>
            <a:ext cx="1981200" cy="365125"/>
          </a:xfrm>
        </p:spPr>
        <p:txBody>
          <a:bodyPr/>
          <a:lstStyle>
            <a:lvl1pPr eaLnBrk="0" hangingPunct="0">
              <a:defRPr>
                <a:latin typeface="Times New Roman" pitchFamily="28" charset="0"/>
                <a:cs typeface="+mn-cs"/>
              </a:defRPr>
            </a:lvl1pPr>
          </a:lstStyle>
          <a:p>
            <a:pPr>
              <a:defRPr/>
            </a:pPr>
            <a:fld id="{B4608643-206F-4537-B505-FCE3CCE440FD}" type="datetimeFigureOut">
              <a:rPr lang="en-US"/>
              <a:pPr>
                <a:defRPr/>
              </a:pPr>
              <a:t>2/24/2012</a:t>
            </a:fld>
            <a:endParaRPr lang="en-US"/>
          </a:p>
        </p:txBody>
      </p:sp>
      <p:sp>
        <p:nvSpPr>
          <p:cNvPr id="5" name="Footer Placeholder 21"/>
          <p:cNvSpPr>
            <a:spLocks noGrp="1"/>
          </p:cNvSpPr>
          <p:nvPr>
            <p:ph type="ftr" sz="quarter" idx="11"/>
          </p:nvPr>
        </p:nvSpPr>
        <p:spPr>
          <a:xfrm>
            <a:off x="6248400" y="6653213"/>
            <a:ext cx="2895600" cy="365125"/>
          </a:xfrm>
        </p:spPr>
        <p:txBody>
          <a:bodyPr/>
          <a:lstStyle>
            <a:lvl1pPr eaLnBrk="0" hangingPunct="0">
              <a:defRPr>
                <a:latin typeface="Times New Roman" pitchFamily="28" charset="0"/>
                <a:cs typeface="+mn-cs"/>
              </a:defRPr>
            </a:lvl1pPr>
          </a:lstStyle>
          <a:p>
            <a:pPr>
              <a:defRPr/>
            </a:pPr>
            <a:endParaRPr lang="en-US"/>
          </a:p>
        </p:txBody>
      </p:sp>
      <p:sp>
        <p:nvSpPr>
          <p:cNvPr id="6" name="Slide Number Placeholder 17"/>
          <p:cNvSpPr>
            <a:spLocks noGrp="1"/>
          </p:cNvSpPr>
          <p:nvPr>
            <p:ph type="sldNum" sz="quarter" idx="12"/>
          </p:nvPr>
        </p:nvSpPr>
        <p:spPr>
          <a:xfrm>
            <a:off x="76200" y="6637338"/>
            <a:ext cx="2133600" cy="365125"/>
          </a:xfrm>
        </p:spPr>
        <p:txBody>
          <a:bodyPr/>
          <a:lstStyle>
            <a:lvl1pPr eaLnBrk="0" hangingPunct="0">
              <a:defRPr>
                <a:latin typeface="Times New Roman" pitchFamily="28" charset="0"/>
                <a:cs typeface="+mn-cs"/>
              </a:defRPr>
            </a:lvl1pPr>
          </a:lstStyle>
          <a:p>
            <a:pPr>
              <a:defRPr/>
            </a:pPr>
            <a:fld id="{B13E81E8-C05E-4BBC-8A13-33FDD45E7D2F}" type="slidenum">
              <a:rPr lang="en-US"/>
              <a:pPr>
                <a:defRPr/>
              </a:pPr>
              <a:t>‹#›</a:t>
            </a:fld>
            <a:endParaRPr lang="en-US"/>
          </a:p>
        </p:txBody>
      </p:sp>
    </p:spTree>
    <p:extLst>
      <p:ext uri="{BB962C8B-B14F-4D97-AF65-F5344CB8AC3E}">
        <p14:creationId xmlns:p14="http://schemas.microsoft.com/office/powerpoint/2010/main" val="21361999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6400"/>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505200"/>
            <a:ext cx="6400800" cy="19812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3442364024"/>
      </p:ext>
    </p:extLst>
  </p:cSld>
  <p:clrMapOvr>
    <a:masterClrMapping/>
  </p:clrMapOvr>
  <p:transition spd="med">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04026564"/>
      </p:ext>
    </p:extLst>
  </p:cSld>
  <p:clrMapOvr>
    <a:masterClrMapping/>
  </p:clrMapOvr>
  <p:transition spd="med">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576057169"/>
      </p:ext>
    </p:extLst>
  </p:cSld>
  <p:clrMapOvr>
    <a:masterClrMapping/>
  </p:clrMapOvr>
  <p:transition spd="med">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752600"/>
            <a:ext cx="381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7250" y="1752600"/>
            <a:ext cx="400685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86443168"/>
      </p:ext>
    </p:extLst>
  </p:cSld>
  <p:clrMapOvr>
    <a:masterClrMapping/>
  </p:clrMapOvr>
  <p:transition spd="med">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48552302"/>
      </p:ext>
    </p:extLst>
  </p:cSld>
  <p:clrMapOvr>
    <a:masterClrMapping/>
  </p:clrMapOvr>
  <p:transition spd="med">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91488352"/>
      </p:ext>
    </p:extLst>
  </p:cSld>
  <p:clrMapOvr>
    <a:masterClrMapping/>
  </p:clrMapOvr>
  <p:transition spd="med">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7719345"/>
      </p:ext>
    </p:extLst>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2FC585D-2E0E-41AC-80B8-28C4A5D5FFD7}" type="datetimeFigureOut">
              <a:rPr lang="en-US"/>
              <a:pPr>
                <a:defRPr/>
              </a:pPr>
              <a:t>2/24/2012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B5DE747-5091-4FCC-9F10-5C7E46A8AD57}" type="slidenum">
              <a:rPr lang="en-US"/>
              <a:pPr>
                <a:defRPr/>
              </a:pPr>
              <a:t>‹#›</a:t>
            </a:fld>
            <a:endParaRPr lang="en-US"/>
          </a:p>
        </p:txBody>
      </p:sp>
    </p:spTree>
    <p:extLst>
      <p:ext uri="{BB962C8B-B14F-4D97-AF65-F5344CB8AC3E}">
        <p14:creationId xmlns:p14="http://schemas.microsoft.com/office/powerpoint/2010/main" val="2247574171"/>
      </p:ext>
    </p:extLst>
  </p:cSld>
  <p:clrMapOvr>
    <a:masterClrMapping/>
  </p:clrMapOvr>
  <p:transition spd="med">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60021517"/>
      </p:ext>
    </p:extLst>
  </p:cSld>
  <p:clrMapOvr>
    <a:masterClrMapping/>
  </p:clrMapOvr>
  <p:transition spd="med">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4534721"/>
      </p:ext>
    </p:extLst>
  </p:cSld>
  <p:clrMapOvr>
    <a:masterClrMapping/>
  </p:clrMapOvr>
  <p:transition spd="med">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74315150"/>
      </p:ext>
    </p:extLst>
  </p:cSld>
  <p:clrMapOvr>
    <a:masterClrMapping/>
  </p:clrMapOvr>
  <p:transition spd="med">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685800"/>
            <a:ext cx="1905000" cy="5105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81100" y="685800"/>
            <a:ext cx="5562600" cy="5105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73246151"/>
      </p:ext>
    </p:extLst>
  </p:cSld>
  <p:clrMapOvr>
    <a:masterClrMapping/>
  </p:clrMapOvr>
  <p:transition spd="med">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1143000"/>
          </a:xfrm>
        </p:spPr>
        <p:txBody>
          <a:bodyPr/>
          <a:lstStyle/>
          <a:p>
            <a:r>
              <a:rPr lang="en-US" smtClean="0"/>
              <a:t>Click to edit Master title style</a:t>
            </a:r>
            <a:endParaRPr lang="en-US" dirty="0"/>
          </a:p>
        </p:txBody>
      </p:sp>
      <p:sp>
        <p:nvSpPr>
          <p:cNvPr id="3" name="Text Placeholder 2"/>
          <p:cNvSpPr>
            <a:spLocks noGrp="1"/>
          </p:cNvSpPr>
          <p:nvPr>
            <p:ph type="body" sz="half" idx="1"/>
          </p:nvPr>
        </p:nvSpPr>
        <p:spPr>
          <a:xfrm>
            <a:off x="533400" y="1752600"/>
            <a:ext cx="3886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hart Placeholder 3"/>
          <p:cNvSpPr>
            <a:spLocks noGrp="1"/>
          </p:cNvSpPr>
          <p:nvPr>
            <p:ph type="chart" sz="half" idx="2"/>
          </p:nvPr>
        </p:nvSpPr>
        <p:spPr>
          <a:xfrm>
            <a:off x="4648200" y="1752600"/>
            <a:ext cx="4114800" cy="4267200"/>
          </a:xfrm>
        </p:spPr>
        <p:txBody>
          <a:bodyPr>
            <a:normAutofit/>
          </a:bodyPr>
          <a:lstStyle/>
          <a:p>
            <a:pPr lvl="0"/>
            <a:r>
              <a:rPr lang="en-US" noProof="0" smtClean="0"/>
              <a:t>Click icon to add chart</a:t>
            </a:r>
            <a:endParaRPr lang="en-US" noProof="0"/>
          </a:p>
        </p:txBody>
      </p:sp>
    </p:spTree>
    <p:extLst>
      <p:ext uri="{BB962C8B-B14F-4D97-AF65-F5344CB8AC3E}">
        <p14:creationId xmlns:p14="http://schemas.microsoft.com/office/powerpoint/2010/main" val="3933078916"/>
      </p:ext>
    </p:extLst>
  </p:cSld>
  <p:clrMapOvr>
    <a:masterClrMapping/>
  </p:clrMapOvr>
  <p:transition spd="med">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541837"/>
          </a:xfrm>
          <a:ln>
            <a:noFill/>
          </a:ln>
        </p:spPr>
        <p:txBody>
          <a:bodyPr/>
          <a:lstStyle>
            <a:lvl1pPr>
              <a:buClr>
                <a:schemeClr val="accent4"/>
              </a:buClr>
              <a:defRPr/>
            </a:lvl1pPr>
            <a:lvl2pPr>
              <a:buClr>
                <a:schemeClr val="accent3"/>
              </a:buCl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a:xfrm>
            <a:off x="457200" y="381000"/>
            <a:ext cx="8229600" cy="838200"/>
          </a:xfrm>
        </p:spPr>
        <p:txBody>
          <a:bodyPr/>
          <a:lstStyle>
            <a:lvl1pPr>
              <a:buNone/>
              <a:defRPr baseline="0">
                <a:solidFill>
                  <a:srgbClr val="FFFF00"/>
                </a:solidFill>
              </a:defRPr>
            </a:lvl1pPr>
          </a:lstStyle>
          <a:p>
            <a:r>
              <a:rPr lang="en-US" dirty="0" smtClean="0"/>
              <a:t>Click to edit Master title style</a:t>
            </a:r>
            <a:endParaRPr lang="en-US" dirty="0"/>
          </a:p>
        </p:txBody>
      </p:sp>
      <p:sp>
        <p:nvSpPr>
          <p:cNvPr id="4" name="Date Placeholder 9"/>
          <p:cNvSpPr>
            <a:spLocks noGrp="1"/>
          </p:cNvSpPr>
          <p:nvPr>
            <p:ph type="dt" sz="half" idx="10"/>
          </p:nvPr>
        </p:nvSpPr>
        <p:spPr>
          <a:xfrm>
            <a:off x="457200" y="6356350"/>
            <a:ext cx="1981200" cy="365125"/>
          </a:xfrm>
          <a:prstGeom prst="rect">
            <a:avLst/>
          </a:prstGeom>
        </p:spPr>
        <p:txBody>
          <a:bodyPr/>
          <a:lstStyle>
            <a:lvl1pPr eaLnBrk="0" hangingPunct="0">
              <a:defRPr sz="2400">
                <a:solidFill>
                  <a:srgbClr val="000000"/>
                </a:solidFill>
                <a:latin typeface="Times New Roman" pitchFamily="28" charset="0"/>
                <a:cs typeface="+mn-cs"/>
              </a:defRPr>
            </a:lvl1pPr>
          </a:lstStyle>
          <a:p>
            <a:pPr>
              <a:defRPr/>
            </a:pPr>
            <a:fld id="{9FAD5B6C-EA84-4752-9925-4DFDDF99AE6F}" type="datetimeFigureOut">
              <a:rPr lang="en-US"/>
              <a:pPr>
                <a:defRPr/>
              </a:pPr>
              <a:t>2/24/2012</a:t>
            </a:fld>
            <a:endParaRPr lang="en-US"/>
          </a:p>
        </p:txBody>
      </p:sp>
      <p:sp>
        <p:nvSpPr>
          <p:cNvPr id="5" name="Footer Placeholder 21"/>
          <p:cNvSpPr>
            <a:spLocks noGrp="1"/>
          </p:cNvSpPr>
          <p:nvPr>
            <p:ph type="ftr" sz="quarter" idx="11"/>
          </p:nvPr>
        </p:nvSpPr>
        <p:spPr>
          <a:xfrm>
            <a:off x="6248400" y="6653213"/>
            <a:ext cx="2895600" cy="365125"/>
          </a:xfrm>
          <a:prstGeom prst="rect">
            <a:avLst/>
          </a:prstGeom>
        </p:spPr>
        <p:txBody>
          <a:bodyPr/>
          <a:lstStyle>
            <a:lvl1pPr eaLnBrk="0" hangingPunct="0">
              <a:defRPr sz="2400">
                <a:solidFill>
                  <a:srgbClr val="000000"/>
                </a:solidFill>
                <a:latin typeface="Times New Roman" pitchFamily="28" charset="0"/>
                <a:cs typeface="+mn-cs"/>
              </a:defRPr>
            </a:lvl1pPr>
          </a:lstStyle>
          <a:p>
            <a:pPr>
              <a:defRPr/>
            </a:pPr>
            <a:endParaRPr lang="en-US"/>
          </a:p>
        </p:txBody>
      </p:sp>
      <p:sp>
        <p:nvSpPr>
          <p:cNvPr id="6" name="Slide Number Placeholder 17"/>
          <p:cNvSpPr>
            <a:spLocks noGrp="1"/>
          </p:cNvSpPr>
          <p:nvPr>
            <p:ph type="sldNum" sz="quarter" idx="12"/>
          </p:nvPr>
        </p:nvSpPr>
        <p:spPr>
          <a:xfrm>
            <a:off x="76200" y="6637338"/>
            <a:ext cx="2133600" cy="365125"/>
          </a:xfrm>
          <a:prstGeom prst="rect">
            <a:avLst/>
          </a:prstGeom>
        </p:spPr>
        <p:txBody>
          <a:bodyPr/>
          <a:lstStyle>
            <a:lvl1pPr eaLnBrk="0" hangingPunct="0">
              <a:defRPr sz="2400">
                <a:solidFill>
                  <a:srgbClr val="000000"/>
                </a:solidFill>
                <a:latin typeface="Times New Roman" pitchFamily="28" charset="0"/>
                <a:cs typeface="+mn-cs"/>
              </a:defRPr>
            </a:lvl1pPr>
          </a:lstStyle>
          <a:p>
            <a:pPr>
              <a:defRPr/>
            </a:pPr>
            <a:fld id="{F92F91B0-35E3-467B-9C60-AF3936B0AE18}" type="slidenum">
              <a:rPr lang="en-US"/>
              <a:pPr>
                <a:defRPr/>
              </a:pPr>
              <a:t>‹#›</a:t>
            </a:fld>
            <a:endParaRPr lang="en-US"/>
          </a:p>
        </p:txBody>
      </p:sp>
    </p:spTree>
    <p:extLst>
      <p:ext uri="{BB962C8B-B14F-4D97-AF65-F5344CB8AC3E}">
        <p14:creationId xmlns:p14="http://schemas.microsoft.com/office/powerpoint/2010/main" val="3923345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307B5BF-6F27-465A-A987-085EBF0C2F86}" type="datetimeFigureOut">
              <a:rPr lang="en-US"/>
              <a:pPr>
                <a:defRPr/>
              </a:pPr>
              <a:t>2/24/2012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DB5156B-FBF8-442F-A55B-522F1EC340AF}" type="slidenum">
              <a:rPr lang="en-US"/>
              <a:pPr>
                <a:defRPr/>
              </a:pPr>
              <a:t>‹#›</a:t>
            </a:fld>
            <a:endParaRPr lang="en-US"/>
          </a:p>
        </p:txBody>
      </p:sp>
    </p:spTree>
    <p:extLst>
      <p:ext uri="{BB962C8B-B14F-4D97-AF65-F5344CB8AC3E}">
        <p14:creationId xmlns:p14="http://schemas.microsoft.com/office/powerpoint/2010/main" val="706805938"/>
      </p:ext>
    </p:extLst>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735D37C-6220-4110-943E-3FF2CD04AB6F}" type="datetimeFigureOut">
              <a:rPr lang="en-US"/>
              <a:pPr>
                <a:defRPr/>
              </a:pPr>
              <a:t>2/24/2012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8388D10-A152-457F-A239-FA67FE0D70F6}" type="slidenum">
              <a:rPr lang="en-US"/>
              <a:pPr>
                <a:defRPr/>
              </a:pPr>
              <a:t>‹#›</a:t>
            </a:fld>
            <a:endParaRPr lang="en-US"/>
          </a:p>
        </p:txBody>
      </p:sp>
    </p:spTree>
    <p:extLst>
      <p:ext uri="{BB962C8B-B14F-4D97-AF65-F5344CB8AC3E}">
        <p14:creationId xmlns:p14="http://schemas.microsoft.com/office/powerpoint/2010/main" val="2939076752"/>
      </p:ext>
    </p:extLst>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7A4460D-6DA5-4C23-99FB-D3640DE3F215}" type="datetimeFigureOut">
              <a:rPr lang="en-US"/>
              <a:pPr>
                <a:defRPr/>
              </a:pPr>
              <a:t>2/24/2012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298B977-BC04-4703-AA57-799E6AD95A90}" type="slidenum">
              <a:rPr lang="en-US"/>
              <a:pPr>
                <a:defRPr/>
              </a:pPr>
              <a:t>‹#›</a:t>
            </a:fld>
            <a:endParaRPr lang="en-US"/>
          </a:p>
        </p:txBody>
      </p:sp>
    </p:spTree>
    <p:extLst>
      <p:ext uri="{BB962C8B-B14F-4D97-AF65-F5344CB8AC3E}">
        <p14:creationId xmlns:p14="http://schemas.microsoft.com/office/powerpoint/2010/main" val="3695335398"/>
      </p:ext>
    </p:extLst>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292D7BC-F08C-4398-ABCD-5901ED1DCB1B}" type="datetimeFigureOut">
              <a:rPr lang="en-US"/>
              <a:pPr>
                <a:defRPr/>
              </a:pPr>
              <a:t>2/24/2012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50B5B53-C95B-43C5-83BD-925C6D49919F}" type="slidenum">
              <a:rPr lang="en-US"/>
              <a:pPr>
                <a:defRPr/>
              </a:pPr>
              <a:t>‹#›</a:t>
            </a:fld>
            <a:endParaRPr lang="en-US"/>
          </a:p>
        </p:txBody>
      </p:sp>
    </p:spTree>
    <p:extLst>
      <p:ext uri="{BB962C8B-B14F-4D97-AF65-F5344CB8AC3E}">
        <p14:creationId xmlns:p14="http://schemas.microsoft.com/office/powerpoint/2010/main" val="333881907"/>
      </p:ext>
    </p:extLst>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9457EFC-0672-49F3-9C46-3DC4366E8B0C}" type="datetimeFigureOut">
              <a:rPr lang="en-US"/>
              <a:pPr>
                <a:defRPr/>
              </a:pPr>
              <a:t>2/24/2012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048D2F0-B83A-4A06-A019-58843004942E}" type="slidenum">
              <a:rPr lang="en-US"/>
              <a:pPr>
                <a:defRPr/>
              </a:pPr>
              <a:t>‹#›</a:t>
            </a:fld>
            <a:endParaRPr lang="en-US"/>
          </a:p>
        </p:txBody>
      </p:sp>
    </p:spTree>
    <p:extLst>
      <p:ext uri="{BB962C8B-B14F-4D97-AF65-F5344CB8AC3E}">
        <p14:creationId xmlns:p14="http://schemas.microsoft.com/office/powerpoint/2010/main" val="1466663123"/>
      </p:ext>
    </p:extLst>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54C8E81-784D-4239-8EDD-069129E031B1}" type="datetimeFigureOut">
              <a:rPr lang="en-US"/>
              <a:pPr>
                <a:defRPr/>
              </a:pPr>
              <a:t>2/24/2012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04B8AF0-BE42-401D-AF3C-D857635AB566}" type="slidenum">
              <a:rPr lang="en-US"/>
              <a:pPr>
                <a:defRPr/>
              </a:pPr>
              <a:t>‹#›</a:t>
            </a:fld>
            <a:endParaRPr lang="en-US"/>
          </a:p>
        </p:txBody>
      </p:sp>
    </p:spTree>
    <p:extLst>
      <p:ext uri="{BB962C8B-B14F-4D97-AF65-F5344CB8AC3E}">
        <p14:creationId xmlns:p14="http://schemas.microsoft.com/office/powerpoint/2010/main" val="3790499248"/>
      </p:ext>
    </p:extLst>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1209BC2-E909-4A4D-BFC1-37D95322B6FB}" type="datetimeFigureOut">
              <a:rPr lang="en-US"/>
              <a:pPr>
                <a:defRPr/>
              </a:pPr>
              <a:t>2/24/2012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18FA722-D95A-41E9-BD2D-2B1AF351BE03}" type="slidenum">
              <a:rPr lang="en-US"/>
              <a:pPr>
                <a:defRPr/>
              </a:pPr>
              <a:t>‹#›</a:t>
            </a:fld>
            <a:endParaRPr lang="en-US"/>
          </a:p>
        </p:txBody>
      </p:sp>
    </p:spTree>
    <p:extLst>
      <p:ext uri="{BB962C8B-B14F-4D97-AF65-F5344CB8AC3E}">
        <p14:creationId xmlns:p14="http://schemas.microsoft.com/office/powerpoint/2010/main" val="4161389902"/>
      </p:ext>
    </p:extLst>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D555E990-9C32-4A76-939A-639541FBCF9C}" type="datetimeFigureOut">
              <a:rPr lang="en-US"/>
              <a:pPr>
                <a:defRPr/>
              </a:pPr>
              <a:t>2/24/2012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smtClean="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022848AB-202A-450C-89FF-C68DD05F095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25" r:id="rId12"/>
  </p:sldLayoutIdLst>
  <p:transition spd="med">
    <p:wipe dir="r"/>
  </p:transition>
  <p:timing>
    <p:tnLst>
      <p:par>
        <p:cTn id="1" dur="indefinite" restart="never" nodeType="tmRoot"/>
      </p:par>
    </p:tnLst>
  </p:timing>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533400" y="381000"/>
            <a:ext cx="81407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533400" y="1676400"/>
            <a:ext cx="81407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2052" name="Picture 22" descr="NewODE_bc_print30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629400" y="6172200"/>
            <a:ext cx="20447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Line 24"/>
          <p:cNvSpPr>
            <a:spLocks noChangeShapeType="1"/>
          </p:cNvSpPr>
          <p:nvPr/>
        </p:nvSpPr>
        <p:spPr bwMode="auto">
          <a:xfrm>
            <a:off x="762000" y="6477000"/>
            <a:ext cx="5791200" cy="0"/>
          </a:xfrm>
          <a:prstGeom prst="line">
            <a:avLst/>
          </a:prstGeom>
          <a:noFill/>
          <a:ln w="19050">
            <a:solidFill>
              <a:srgbClr val="660000"/>
            </a:solidFill>
            <a:round/>
            <a:headEnd/>
            <a:tailEnd/>
          </a:ln>
          <a:effectLst>
            <a:outerShdw dist="35921" dir="2700000" algn="ctr" rotWithShape="0">
              <a:schemeClr val="bg2">
                <a:alpha val="75000"/>
              </a:schemeClr>
            </a:outerShdw>
          </a:effectLst>
          <a:extLst>
            <a:ext uri="{909E8E84-426E-40DD-AFC4-6F175D3DCCD1}">
              <a14:hiddenFill xmlns:a14="http://schemas.microsoft.com/office/drawing/2010/main">
                <a:noFill/>
              </a14:hiddenFill>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 id="2147483826" r:id="rId13"/>
  </p:sldLayoutIdLst>
  <p:transition spd="med">
    <p:wipe dir="r"/>
  </p:transition>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4200" b="1">
          <a:solidFill>
            <a:schemeClr val="tx2"/>
          </a:solidFill>
          <a:latin typeface="Arial" charset="0"/>
        </a:defRPr>
      </a:lvl6pPr>
      <a:lvl7pPr marL="914400" algn="l" rtl="0" eaLnBrk="1" fontAlgn="base" hangingPunct="1">
        <a:spcBef>
          <a:spcPct val="0"/>
        </a:spcBef>
        <a:spcAft>
          <a:spcPct val="0"/>
        </a:spcAft>
        <a:defRPr sz="4200" b="1">
          <a:solidFill>
            <a:schemeClr val="tx2"/>
          </a:solidFill>
          <a:latin typeface="Arial" charset="0"/>
        </a:defRPr>
      </a:lvl7pPr>
      <a:lvl8pPr marL="1371600" algn="l" rtl="0" eaLnBrk="1" fontAlgn="base" hangingPunct="1">
        <a:spcBef>
          <a:spcPct val="0"/>
        </a:spcBef>
        <a:spcAft>
          <a:spcPct val="0"/>
        </a:spcAft>
        <a:defRPr sz="4200" b="1">
          <a:solidFill>
            <a:schemeClr val="tx2"/>
          </a:solidFill>
          <a:latin typeface="Arial" charset="0"/>
        </a:defRPr>
      </a:lvl8pPr>
      <a:lvl9pPr marL="1828800" algn="l" rtl="0" eaLnBrk="1" fontAlgn="base" hangingPunct="1">
        <a:spcBef>
          <a:spcPct val="0"/>
        </a:spcBef>
        <a:spcAft>
          <a:spcPct val="0"/>
        </a:spcAft>
        <a:defRPr sz="42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hyperlink" Target="http://ime.math.arizona.edu/progressions/" TargetMode="External"/><Relationship Id="rId2" Type="http://schemas.openxmlformats.org/officeDocument/2006/relationships/notesSlide" Target="../notesSlides/notesSlide41.xml"/><Relationship Id="rId1" Type="http://schemas.openxmlformats.org/officeDocument/2006/relationships/slideLayout" Target="../slideLayouts/slideLayout18.xml"/><Relationship Id="rId6" Type="http://schemas.openxmlformats.org/officeDocument/2006/relationships/hyperlink" Target="http://www.hunt-institute.org/" TargetMode="External"/><Relationship Id="rId5" Type="http://schemas.openxmlformats.org/officeDocument/2006/relationships/hyperlink" Target="http://www.ccsso.org/" TargetMode="External"/><Relationship Id="rId4" Type="http://schemas.openxmlformats.org/officeDocument/2006/relationships/hyperlink" Target="http://www.ccsso.org/Resources/Digital_Resources/Common_Core_Implementation_Video_Series.html"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www.parcconline.org/" TargetMode="External"/><Relationship Id="rId2" Type="http://schemas.openxmlformats.org/officeDocument/2006/relationships/notesSlide" Target="../notesSlides/notesSlide42.xml"/><Relationship Id="rId1" Type="http://schemas.openxmlformats.org/officeDocument/2006/relationships/slideLayout" Target="../slideLayouts/slideLayout18.xml"/><Relationship Id="rId4" Type="http://schemas.openxmlformats.org/officeDocument/2006/relationships/hyperlink" Target="http://www.parcconline.org/sites/parcc/files/PARCC%20MCF%20for%20Mathematics_Fall%202011%20Release.pdf"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hyperlink" Target="http://ime.math.arizona.edu/progressions/" TargetMode="External"/><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1.xm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3.xml"/><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8" Type="http://schemas.openxmlformats.org/officeDocument/2006/relationships/hyperlink" Target="http://www.ode.state.oh.us/GD/DocumentManagement/DocumentDownload.aspx?DocumentID=114570" TargetMode="External"/><Relationship Id="rId3" Type="http://schemas.openxmlformats.org/officeDocument/2006/relationships/hyperlink" Target="http://www.ode.state.oh.us/GD/DocumentManagement/DocumentDownload.aspx?DocumentID=121204" TargetMode="External"/><Relationship Id="rId7" Type="http://schemas.openxmlformats.org/officeDocument/2006/relationships/hyperlink" Target="http://www.ode.state.oh.us/GD/DocumentManagement/DocumentDownload.aspx?DocumentID=114572" TargetMode="External"/><Relationship Id="rId2" Type="http://schemas.openxmlformats.org/officeDocument/2006/relationships/notesSlide" Target="../notesSlides/notesSlide55.xml"/><Relationship Id="rId1" Type="http://schemas.openxmlformats.org/officeDocument/2006/relationships/slideLayout" Target="../slideLayouts/slideLayout14.xml"/><Relationship Id="rId6" Type="http://schemas.openxmlformats.org/officeDocument/2006/relationships/hyperlink" Target="http://www.ode.state.oh.us/GD/DocumentManagement/DocumentDownload.aspx?DocumentID=92753" TargetMode="External"/><Relationship Id="rId5" Type="http://schemas.openxmlformats.org/officeDocument/2006/relationships/hyperlink" Target="http://www.ode.state.oh.us/GD/DocumentManagement/DocumentDownload.aspx?DocumentID=112952" TargetMode="External"/><Relationship Id="rId10" Type="http://schemas.openxmlformats.org/officeDocument/2006/relationships/hyperlink" Target="http://www.ode.state.oh.us/GD/DocumentManagement/DocumentDownload.aspx?DocumentID=117393" TargetMode="External"/><Relationship Id="rId4" Type="http://schemas.openxmlformats.org/officeDocument/2006/relationships/hyperlink" Target="http://www.ode.state.oh.us/GD/DocumentManagement/DocumentDownload.aspx?DocumentID=121171" TargetMode="External"/><Relationship Id="rId9" Type="http://schemas.openxmlformats.org/officeDocument/2006/relationships/hyperlink" Target="http://www.ode.state.oh.us/GD/DocumentManagement/DocumentDownload.aspx?DocumentID=101202" TargetMode="Externa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8" Type="http://schemas.openxmlformats.org/officeDocument/2006/relationships/hyperlink" Target="http://www.youtube.com/user/TheHuntInstitute" TargetMode="External"/><Relationship Id="rId3" Type="http://schemas.openxmlformats.org/officeDocument/2006/relationships/hyperlink" Target="http://www.parcconline.org/" TargetMode="External"/><Relationship Id="rId7" Type="http://schemas.openxmlformats.org/officeDocument/2006/relationships/hyperlink" Target="http://www.k12center.org/" TargetMode="External"/><Relationship Id="rId2" Type="http://schemas.openxmlformats.org/officeDocument/2006/relationships/notesSlide" Target="../notesSlides/notesSlide57.xml"/><Relationship Id="rId1" Type="http://schemas.openxmlformats.org/officeDocument/2006/relationships/slideLayout" Target="../slideLayouts/slideLayout14.xml"/><Relationship Id="rId6" Type="http://schemas.openxmlformats.org/officeDocument/2006/relationships/hyperlink" Target="http://www.nctm.org/" TargetMode="External"/><Relationship Id="rId5" Type="http://schemas.openxmlformats.org/officeDocument/2006/relationships/hyperlink" Target="http://www.achieve.org/" TargetMode="External"/><Relationship Id="rId4" Type="http://schemas.openxmlformats.org/officeDocument/2006/relationships/hyperlink" Target="http://www.ccsso.org/" TargetMode="External"/><Relationship Id="rId9" Type="http://schemas.openxmlformats.org/officeDocument/2006/relationships/image" Target="../media/image35.png"/></Relationships>
</file>

<file path=ppt/slides/_rels/slide58.xml.rels><?xml version="1.0" encoding="UTF-8" standalone="yes"?>
<Relationships xmlns="http://schemas.openxmlformats.org/package/2006/relationships"><Relationship Id="rId3" Type="http://schemas.openxmlformats.org/officeDocument/2006/relationships/hyperlink" Target="http://www.nctm.org/standards/content.aspx?id=23749" TargetMode="External"/><Relationship Id="rId2" Type="http://schemas.openxmlformats.org/officeDocument/2006/relationships/notesSlide" Target="../notesSlides/notesSlide58.xml"/><Relationship Id="rId1" Type="http://schemas.openxmlformats.org/officeDocument/2006/relationships/slideLayout" Target="../slideLayouts/slideLayout14.xml"/><Relationship Id="rId4" Type="http://schemas.openxmlformats.org/officeDocument/2006/relationships/hyperlink" Target="http://www.education.ohio.gov/GD/Templates/Pages/ODE/ODEDetail.aspx?page=3&amp;TopicRelationID=1704&amp;ContentID=83475&amp;Content=98026"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18.xml"/><Relationship Id="rId1" Type="http://schemas.openxmlformats.org/officeDocument/2006/relationships/themeOverride" Target="../theme/themeOverride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4.xml"/><Relationship Id="rId1" Type="http://schemas.openxmlformats.org/officeDocument/2006/relationships/slideLayout" Target="../slideLayouts/slideLayout14.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14.xml"/><Relationship Id="rId1" Type="http://schemas.openxmlformats.org/officeDocument/2006/relationships/themeOverride" Target="../theme/themeOverride2.xml"/><Relationship Id="rId5" Type="http://schemas.openxmlformats.org/officeDocument/2006/relationships/image" Target="../media/image42.png"/><Relationship Id="rId4" Type="http://schemas.openxmlformats.org/officeDocument/2006/relationships/image" Target="../media/image41.png"/></Relationships>
</file>

<file path=ppt/slides/_rels/slide68.xml.rels><?xml version="1.0" encoding="UTF-8" standalone="yes"?>
<Relationships xmlns="http://schemas.openxmlformats.org/package/2006/relationships"><Relationship Id="rId3" Type="http://schemas.openxmlformats.org/officeDocument/2006/relationships/hyperlink" Target="mailto:brian.roget@education.ohio.gov" TargetMode="External"/><Relationship Id="rId2" Type="http://schemas.openxmlformats.org/officeDocument/2006/relationships/slideLayout" Target="../slideLayouts/slideLayout14.xml"/><Relationship Id="rId1" Type="http://schemas.openxmlformats.org/officeDocument/2006/relationships/themeOverride" Target="../theme/themeOverride3.xml"/><Relationship Id="rId5" Type="http://schemas.openxmlformats.org/officeDocument/2006/relationships/hyperlink" Target="mailto:yelena.palayeva@education.ohio.gov" TargetMode="External"/><Relationship Id="rId4" Type="http://schemas.openxmlformats.org/officeDocument/2006/relationships/hyperlink" Target="mailto:ann.carlson@education.ohio.gov"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5.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1"/>
          <p:cNvSpPr>
            <a:spLocks noGrp="1"/>
          </p:cNvSpPr>
          <p:nvPr>
            <p:ph type="ctrTitle"/>
          </p:nvPr>
        </p:nvSpPr>
        <p:spPr>
          <a:xfrm>
            <a:off x="685800" y="838200"/>
            <a:ext cx="7772400" cy="1600200"/>
          </a:xfrm>
        </p:spPr>
        <p:txBody>
          <a:bodyPr rtlCol="0">
            <a:noAutofit/>
          </a:bodyPr>
          <a:lstStyle/>
          <a:p>
            <a:pPr>
              <a:defRPr/>
            </a:pPr>
            <a:r>
              <a:rPr lang="en-US" dirty="0" smtClean="0">
                <a:solidFill>
                  <a:srgbClr val="C00000"/>
                </a:solidFill>
                <a:effectLst>
                  <a:outerShdw blurRad="38100" dist="38100" dir="2700000" algn="tl">
                    <a:srgbClr val="000000">
                      <a:alpha val="43137"/>
                    </a:srgbClr>
                  </a:outerShdw>
                </a:effectLst>
              </a:rPr>
              <a:t>Mathematics Standards </a:t>
            </a:r>
            <a:r>
              <a:rPr lang="en-US" dirty="0">
                <a:solidFill>
                  <a:srgbClr val="C00000"/>
                </a:solidFill>
                <a:effectLst>
                  <a:outerShdw blurRad="38100" dist="38100" dir="2700000" algn="tl">
                    <a:srgbClr val="000000">
                      <a:alpha val="43137"/>
                    </a:srgbClr>
                  </a:outerShdw>
                </a:effectLst>
              </a:rPr>
              <a:t>and </a:t>
            </a:r>
            <a:r>
              <a:rPr lang="en-US" dirty="0" smtClean="0">
                <a:solidFill>
                  <a:srgbClr val="C00000"/>
                </a:solidFill>
                <a:effectLst>
                  <a:outerShdw blurRad="38100" dist="38100" dir="2700000" algn="tl">
                    <a:srgbClr val="000000">
                      <a:alpha val="43137"/>
                    </a:srgbClr>
                  </a:outerShdw>
                </a:effectLst>
              </a:rPr>
              <a:t/>
            </a:r>
            <a:br>
              <a:rPr lang="en-US" dirty="0" smtClean="0">
                <a:solidFill>
                  <a:srgbClr val="C00000"/>
                </a:solidFill>
                <a:effectLst>
                  <a:outerShdw blurRad="38100" dist="38100" dir="2700000" algn="tl">
                    <a:srgbClr val="000000">
                      <a:alpha val="43137"/>
                    </a:srgbClr>
                  </a:outerShdw>
                </a:effectLst>
              </a:rPr>
            </a:br>
            <a:r>
              <a:rPr lang="en-US" dirty="0" smtClean="0">
                <a:solidFill>
                  <a:srgbClr val="C00000"/>
                </a:solidFill>
                <a:effectLst>
                  <a:outerShdw blurRad="38100" dist="38100" dir="2700000" algn="tl">
                    <a:srgbClr val="000000">
                      <a:alpha val="43137"/>
                    </a:srgbClr>
                  </a:outerShdw>
                </a:effectLst>
              </a:rPr>
              <a:t>Model </a:t>
            </a:r>
            <a:r>
              <a:rPr lang="en-US" dirty="0">
                <a:solidFill>
                  <a:srgbClr val="C00000"/>
                </a:solidFill>
                <a:effectLst>
                  <a:outerShdw blurRad="38100" dist="38100" dir="2700000" algn="tl">
                    <a:srgbClr val="000000">
                      <a:alpha val="43137"/>
                    </a:srgbClr>
                  </a:outerShdw>
                </a:effectLst>
              </a:rPr>
              <a:t>Curriculum</a:t>
            </a:r>
          </a:p>
        </p:txBody>
      </p:sp>
      <p:sp>
        <p:nvSpPr>
          <p:cNvPr id="3" name="Subtitle 2"/>
          <p:cNvSpPr>
            <a:spLocks noGrp="1"/>
          </p:cNvSpPr>
          <p:nvPr>
            <p:ph type="subTitle" idx="1"/>
          </p:nvPr>
        </p:nvSpPr>
        <p:spPr>
          <a:xfrm>
            <a:off x="3733800" y="2667000"/>
            <a:ext cx="4419600" cy="2286000"/>
          </a:xfrm>
        </p:spPr>
        <p:txBody>
          <a:bodyPr>
            <a:normAutofit fontScale="70000" lnSpcReduction="20000"/>
          </a:bodyPr>
          <a:lstStyle/>
          <a:p>
            <a:pPr eaLnBrk="1" hangingPunct="1">
              <a:defRPr/>
            </a:pPr>
            <a:r>
              <a:rPr lang="en-US" sz="4000" dirty="0" smtClean="0"/>
              <a:t>Targeted Professional Development Webinar</a:t>
            </a:r>
          </a:p>
          <a:p>
            <a:pPr eaLnBrk="1" hangingPunct="1">
              <a:defRPr/>
            </a:pPr>
            <a:endParaRPr lang="en-US" dirty="0" smtClean="0"/>
          </a:p>
          <a:p>
            <a:pPr eaLnBrk="1" hangingPunct="1">
              <a:defRPr/>
            </a:pPr>
            <a:r>
              <a:rPr lang="en-US" dirty="0" smtClean="0"/>
              <a:t>Brian Roget</a:t>
            </a:r>
          </a:p>
          <a:p>
            <a:pPr eaLnBrk="1" hangingPunct="1">
              <a:defRPr/>
            </a:pPr>
            <a:r>
              <a:rPr lang="en-US" dirty="0" smtClean="0"/>
              <a:t>Ann Carlson</a:t>
            </a:r>
          </a:p>
          <a:p>
            <a:pPr eaLnBrk="1" hangingPunct="1">
              <a:defRPr/>
            </a:pPr>
            <a:r>
              <a:rPr lang="en-US" dirty="0" smtClean="0"/>
              <a:t>2/24/2012</a:t>
            </a:r>
          </a:p>
          <a:p>
            <a:pPr eaLnBrk="1" hangingPunct="1">
              <a:defRPr/>
            </a:pPr>
            <a:endParaRPr lang="en-US" dirty="0" smtClean="0"/>
          </a:p>
        </p:txBody>
      </p:sp>
    </p:spTree>
  </p:cSld>
  <p:clrMapOvr>
    <a:overrideClrMapping bg1="lt1" tx1="dk1" bg2="lt2" tx2="dk2" accent1="accent1" accent2="accent2" accent3="accent3" accent4="accent4" accent5="accent5" accent6="accent6" hlink="hlink" folHlink="folHlink"/>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36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752600"/>
            <a:ext cx="6961188" cy="415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itle 1"/>
          <p:cNvSpPr>
            <a:spLocks noGrp="1"/>
          </p:cNvSpPr>
          <p:nvPr>
            <p:ph type="title"/>
          </p:nvPr>
        </p:nvSpPr>
        <p:spPr>
          <a:xfrm>
            <a:off x="914400" y="457200"/>
            <a:ext cx="7315200" cy="914400"/>
          </a:xfrm>
        </p:spPr>
        <p:txBody>
          <a:bodyPr rtlCol="0">
            <a:noAutofit/>
          </a:bodyPr>
          <a:lstStyle/>
          <a:p>
            <a:pPr>
              <a:defRPr/>
            </a:pPr>
            <a:r>
              <a:rPr lang="en-US" sz="4000" dirty="0">
                <a:solidFill>
                  <a:srgbClr val="C00000"/>
                </a:solidFill>
                <a:effectLst>
                  <a:outerShdw blurRad="38100" dist="38100" dir="2700000" algn="tl">
                    <a:srgbClr val="000000">
                      <a:alpha val="43137"/>
                    </a:srgbClr>
                  </a:outerShdw>
                </a:effectLst>
              </a:rPr>
              <a:t>Grade Level Introduction</a:t>
            </a:r>
          </a:p>
        </p:txBody>
      </p:sp>
      <p:sp>
        <p:nvSpPr>
          <p:cNvPr id="4" name="Rectangle 3"/>
          <p:cNvSpPr/>
          <p:nvPr/>
        </p:nvSpPr>
        <p:spPr bwMode="auto">
          <a:xfrm>
            <a:off x="1463040" y="3388738"/>
            <a:ext cx="6400800" cy="1920240"/>
          </a:xfrm>
          <a:prstGeom prst="rect">
            <a:avLst/>
          </a:prstGeom>
          <a:solidFill>
            <a:schemeClr val="bg1">
              <a:lumMod val="65000"/>
              <a:alpha val="25000"/>
            </a:schemeClr>
          </a:solidFill>
          <a:ln>
            <a:no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eaLnBrk="0" hangingPunct="0">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5" name="Rounded Rectangular Callout 4"/>
          <p:cNvSpPr/>
          <p:nvPr/>
        </p:nvSpPr>
        <p:spPr bwMode="auto">
          <a:xfrm>
            <a:off x="6855734" y="2904014"/>
            <a:ext cx="2179088" cy="969447"/>
          </a:xfrm>
          <a:prstGeom prst="wedgeRoundRectCallout">
            <a:avLst>
              <a:gd name="adj1" fmla="val -64423"/>
              <a:gd name="adj2" fmla="val 100321"/>
              <a:gd name="adj3" fmla="val 16667"/>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algn="ctr" defTabSz="914099" eaLnBrk="0" hangingPunct="0">
              <a:defRPr/>
            </a:pPr>
            <a:r>
              <a:rPr lang="en-US" sz="2300" dirty="0">
                <a:solidFill>
                  <a:srgbClr val="FFFFFF"/>
                </a:solidFill>
                <a:effectLst>
                  <a:outerShdw blurRad="38100" dist="38100" dir="2700000" algn="tl">
                    <a:srgbClr val="000000">
                      <a:alpha val="43137"/>
                    </a:srgbClr>
                  </a:outerShdw>
                </a:effectLst>
                <a:latin typeface="Segoe" pitchFamily="34" charset="0"/>
              </a:rPr>
              <a:t>Critical Area of Focus</a:t>
            </a:r>
          </a:p>
        </p:txBody>
      </p:sp>
      <p:sp>
        <p:nvSpPr>
          <p:cNvPr id="6" name="Cloud Callout 5"/>
          <p:cNvSpPr/>
          <p:nvPr/>
        </p:nvSpPr>
        <p:spPr bwMode="auto">
          <a:xfrm>
            <a:off x="6223000" y="1066800"/>
            <a:ext cx="2921000" cy="1371600"/>
          </a:xfrm>
          <a:prstGeom prst="cloudCallout">
            <a:avLst>
              <a:gd name="adj1" fmla="val -56439"/>
              <a:gd name="adj2" fmla="val 56215"/>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lIns="91436" tIns="45718" rIns="91436" bIns="45718" anchor="ctr"/>
          <a:lstStyle/>
          <a:p>
            <a:pPr algn="ctr" defTabSz="914099" eaLnBrk="0" hangingPunct="0">
              <a:defRPr/>
            </a:pPr>
            <a:r>
              <a:rPr lang="en-US" sz="2300" dirty="0">
                <a:solidFill>
                  <a:srgbClr val="FFFFFF"/>
                </a:solidFill>
                <a:effectLst>
                  <a:outerShdw blurRad="38100" dist="38100" dir="2700000" algn="tl">
                    <a:srgbClr val="000000">
                      <a:alpha val="43137"/>
                    </a:srgbClr>
                  </a:outerShdw>
                </a:effectLst>
                <a:latin typeface="Segoe" pitchFamily="34" charset="0"/>
              </a:rPr>
              <a:t>Cross-cutting themes </a:t>
            </a:r>
          </a:p>
        </p:txBody>
      </p:sp>
    </p:spTree>
  </p:cSld>
  <p:clrMapOvr>
    <a:overrideClrMapping bg1="lt1" tx1="dk1" bg2="lt2" tx2="dk2" accent1="accent1" accent2="accent2" accent3="accent3" accent4="accent4" accent5="accent5" accent6="accent6" hlink="hlink" folHlink="folHlink"/>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a:defRPr/>
            </a:pPr>
            <a:r>
              <a:rPr lang="en-US" sz="4000" dirty="0">
                <a:solidFill>
                  <a:srgbClr val="C00000"/>
                </a:solidFill>
                <a:effectLst>
                  <a:outerShdw blurRad="38100" dist="38100" dir="2700000" algn="tl">
                    <a:srgbClr val="000000">
                      <a:alpha val="43137"/>
                    </a:srgbClr>
                  </a:outerShdw>
                </a:effectLst>
              </a:rPr>
              <a:t>Grade Level Overview</a:t>
            </a:r>
          </a:p>
        </p:txBody>
      </p:sp>
      <p:sp>
        <p:nvSpPr>
          <p:cNvPr id="4" name="Content Placeholder 3"/>
          <p:cNvSpPr>
            <a:spLocks noGrp="1"/>
          </p:cNvSpPr>
          <p:nvPr>
            <p:ph sz="half" idx="1"/>
          </p:nvPr>
        </p:nvSpPr>
        <p:spPr>
          <a:xfrm>
            <a:off x="533400" y="1524000"/>
            <a:ext cx="4953000" cy="4800600"/>
          </a:xfrm>
          <a:solidFill>
            <a:schemeClr val="accent1">
              <a:lumMod val="20000"/>
              <a:lumOff val="80000"/>
            </a:schemeClr>
          </a:solidFill>
        </p:spPr>
        <p:txBody>
          <a:bodyPr>
            <a:normAutofit fontScale="32500" lnSpcReduction="20000"/>
          </a:bodyPr>
          <a:lstStyle/>
          <a:p>
            <a:pPr eaLnBrk="1" hangingPunct="1">
              <a:buFontTx/>
              <a:buNone/>
              <a:defRPr/>
            </a:pPr>
            <a:r>
              <a:rPr lang="en-US" sz="4600" b="1" dirty="0" smtClean="0"/>
              <a:t>Grade 4 Overview</a:t>
            </a:r>
          </a:p>
          <a:p>
            <a:pPr eaLnBrk="1" hangingPunct="1">
              <a:buFontTx/>
              <a:buNone/>
              <a:defRPr/>
            </a:pPr>
            <a:r>
              <a:rPr lang="en-US" sz="4300" b="1" dirty="0" smtClean="0"/>
              <a:t>Operations and Algebraic Thinking</a:t>
            </a:r>
          </a:p>
          <a:p>
            <a:pPr lvl="1" eaLnBrk="1" hangingPunct="1">
              <a:buFontTx/>
              <a:buNone/>
              <a:defRPr/>
            </a:pPr>
            <a:r>
              <a:rPr lang="en-US" sz="3700" dirty="0" smtClean="0"/>
              <a:t>Use the four operations with whole numbers to solve problems.</a:t>
            </a:r>
          </a:p>
          <a:p>
            <a:pPr lvl="1" eaLnBrk="1" hangingPunct="1">
              <a:buFontTx/>
              <a:buNone/>
              <a:defRPr/>
            </a:pPr>
            <a:r>
              <a:rPr lang="en-US" sz="3700" dirty="0" smtClean="0"/>
              <a:t>Gain familiarity with factors and multiples.</a:t>
            </a:r>
          </a:p>
          <a:p>
            <a:pPr lvl="1" eaLnBrk="1" hangingPunct="1">
              <a:buFontTx/>
              <a:buNone/>
              <a:defRPr/>
            </a:pPr>
            <a:r>
              <a:rPr lang="en-US" sz="3700" dirty="0" smtClean="0"/>
              <a:t>Generate and analyze patterns.</a:t>
            </a:r>
          </a:p>
          <a:p>
            <a:pPr eaLnBrk="1" hangingPunct="1">
              <a:buFontTx/>
              <a:buNone/>
              <a:defRPr/>
            </a:pPr>
            <a:r>
              <a:rPr lang="en-US" sz="4300" b="1" dirty="0" smtClean="0"/>
              <a:t>Number and Operations in Base Ten</a:t>
            </a:r>
          </a:p>
          <a:p>
            <a:pPr lvl="1" eaLnBrk="1" hangingPunct="1">
              <a:buFontTx/>
              <a:buNone/>
              <a:defRPr/>
            </a:pPr>
            <a:r>
              <a:rPr lang="en-US" sz="3700" dirty="0" smtClean="0"/>
              <a:t>Generalize place value understanding for multi-digit whole numbers.</a:t>
            </a:r>
          </a:p>
          <a:p>
            <a:pPr lvl="1" eaLnBrk="1" hangingPunct="1">
              <a:buFontTx/>
              <a:buNone/>
              <a:defRPr/>
            </a:pPr>
            <a:r>
              <a:rPr lang="en-US" sz="3700" dirty="0" smtClean="0"/>
              <a:t>Use place value understanding and properties of operations to perform multi-digit arithmetic.</a:t>
            </a:r>
          </a:p>
          <a:p>
            <a:pPr eaLnBrk="1" hangingPunct="1">
              <a:buFontTx/>
              <a:buNone/>
              <a:defRPr/>
            </a:pPr>
            <a:r>
              <a:rPr lang="en-US" sz="4300" b="1" dirty="0" smtClean="0"/>
              <a:t>Number and Operations—Fractions</a:t>
            </a:r>
          </a:p>
          <a:p>
            <a:pPr lvl="1" eaLnBrk="1" hangingPunct="1">
              <a:buFontTx/>
              <a:buNone/>
              <a:defRPr/>
            </a:pPr>
            <a:r>
              <a:rPr lang="en-US" sz="3700" dirty="0" smtClean="0"/>
              <a:t>Extend understanding of fraction equivalence and ordering.</a:t>
            </a:r>
          </a:p>
          <a:p>
            <a:pPr lvl="1" eaLnBrk="1" hangingPunct="1">
              <a:buFontTx/>
              <a:buNone/>
              <a:defRPr/>
            </a:pPr>
            <a:r>
              <a:rPr lang="en-US" sz="3700" dirty="0" smtClean="0"/>
              <a:t>Build fractions from unit fractions by applying and extending previous understandings of operations on whole numbers.</a:t>
            </a:r>
          </a:p>
          <a:p>
            <a:pPr lvl="1" eaLnBrk="1" hangingPunct="1">
              <a:buFontTx/>
              <a:buNone/>
              <a:defRPr/>
            </a:pPr>
            <a:r>
              <a:rPr lang="en-US" sz="3700" dirty="0" smtClean="0"/>
              <a:t>Understand decimal notation for fractions, and compare decimal fractions.</a:t>
            </a:r>
          </a:p>
          <a:p>
            <a:pPr eaLnBrk="1" hangingPunct="1">
              <a:buFontTx/>
              <a:buNone/>
              <a:defRPr/>
            </a:pPr>
            <a:r>
              <a:rPr lang="en-US" sz="4300" b="1" dirty="0" smtClean="0"/>
              <a:t>Measurement and Data</a:t>
            </a:r>
          </a:p>
          <a:p>
            <a:pPr lvl="1" eaLnBrk="1" hangingPunct="1">
              <a:buFontTx/>
              <a:buNone/>
              <a:defRPr/>
            </a:pPr>
            <a:r>
              <a:rPr lang="en-US" sz="3700" dirty="0" smtClean="0"/>
              <a:t>Solve problems involving measurement and conversion of measurements from a larger unit to a smaller unit.</a:t>
            </a:r>
          </a:p>
          <a:p>
            <a:pPr lvl="1" eaLnBrk="1" hangingPunct="1">
              <a:buFontTx/>
              <a:buNone/>
              <a:defRPr/>
            </a:pPr>
            <a:r>
              <a:rPr lang="en-US" sz="3700" dirty="0" smtClean="0"/>
              <a:t>Represent and interpret data.</a:t>
            </a:r>
          </a:p>
          <a:p>
            <a:pPr lvl="1" eaLnBrk="1" hangingPunct="1">
              <a:buFontTx/>
              <a:buNone/>
              <a:defRPr/>
            </a:pPr>
            <a:r>
              <a:rPr lang="en-US" sz="3700" dirty="0" smtClean="0"/>
              <a:t>Geometric measurement: understand concepts of angle and measure angles.</a:t>
            </a:r>
          </a:p>
          <a:p>
            <a:pPr eaLnBrk="1" hangingPunct="1">
              <a:buFontTx/>
              <a:buNone/>
              <a:defRPr/>
            </a:pPr>
            <a:r>
              <a:rPr lang="en-US" sz="4300" b="1" dirty="0" smtClean="0"/>
              <a:t>Geometry</a:t>
            </a:r>
          </a:p>
          <a:p>
            <a:pPr lvl="1" eaLnBrk="1" hangingPunct="1">
              <a:buFontTx/>
              <a:buNone/>
              <a:defRPr/>
            </a:pPr>
            <a:r>
              <a:rPr lang="en-US" sz="3700" dirty="0" smtClean="0"/>
              <a:t>Draw and identify lines and angles, and classify shapes by properties of their lines and angles.</a:t>
            </a:r>
          </a:p>
          <a:p>
            <a:pPr eaLnBrk="1" hangingPunct="1">
              <a:buFontTx/>
              <a:buNone/>
              <a:defRPr/>
            </a:pPr>
            <a:endParaRPr lang="en-US" dirty="0"/>
          </a:p>
        </p:txBody>
      </p:sp>
      <p:sp>
        <p:nvSpPr>
          <p:cNvPr id="16388" name="Content Placeholder 5"/>
          <p:cNvSpPr>
            <a:spLocks noGrp="1"/>
          </p:cNvSpPr>
          <p:nvPr>
            <p:ph sz="half" idx="2"/>
          </p:nvPr>
        </p:nvSpPr>
        <p:spPr>
          <a:xfrm>
            <a:off x="5486400" y="1524000"/>
            <a:ext cx="3187700" cy="4419600"/>
          </a:xfrm>
          <a:solidFill>
            <a:srgbClr val="FFCCCC"/>
          </a:solidFill>
        </p:spPr>
        <p:txBody>
          <a:bodyPr/>
          <a:lstStyle/>
          <a:p>
            <a:pPr marL="457200" indent="-457200" eaLnBrk="1" hangingPunct="1">
              <a:lnSpc>
                <a:spcPct val="80000"/>
              </a:lnSpc>
              <a:buFontTx/>
              <a:buNone/>
            </a:pPr>
            <a:r>
              <a:rPr lang="en-US" sz="1500" b="1" smtClean="0">
                <a:solidFill>
                  <a:srgbClr val="000000"/>
                </a:solidFill>
              </a:rPr>
              <a:t>Mathematical Practices</a:t>
            </a:r>
          </a:p>
          <a:p>
            <a:pPr marL="457200" indent="-457200" eaLnBrk="1" hangingPunct="1">
              <a:lnSpc>
                <a:spcPct val="80000"/>
              </a:lnSpc>
              <a:buFontTx/>
              <a:buAutoNum type="arabicPeriod"/>
            </a:pPr>
            <a:r>
              <a:rPr lang="en-US" sz="1500" smtClean="0">
                <a:solidFill>
                  <a:srgbClr val="000000"/>
                </a:solidFill>
              </a:rPr>
              <a:t>Make sense of problems and persevere in solving them</a:t>
            </a:r>
          </a:p>
          <a:p>
            <a:pPr marL="457200" indent="-457200" eaLnBrk="1" hangingPunct="1">
              <a:lnSpc>
                <a:spcPct val="80000"/>
              </a:lnSpc>
              <a:buFontTx/>
              <a:buAutoNum type="arabicPeriod"/>
            </a:pPr>
            <a:r>
              <a:rPr lang="en-US" sz="1500" smtClean="0">
                <a:solidFill>
                  <a:srgbClr val="000000"/>
                </a:solidFill>
              </a:rPr>
              <a:t>Reason abstractly and quantitatively</a:t>
            </a:r>
          </a:p>
          <a:p>
            <a:pPr marL="457200" indent="-457200" eaLnBrk="1" hangingPunct="1">
              <a:lnSpc>
                <a:spcPct val="80000"/>
              </a:lnSpc>
              <a:buFontTx/>
              <a:buAutoNum type="arabicPeriod"/>
            </a:pPr>
            <a:r>
              <a:rPr lang="en-US" sz="1500" smtClean="0">
                <a:solidFill>
                  <a:srgbClr val="000000"/>
                </a:solidFill>
              </a:rPr>
              <a:t>Construct viable arguments and critique the reasoning of others</a:t>
            </a:r>
          </a:p>
          <a:p>
            <a:pPr marL="457200" indent="-457200" eaLnBrk="1" hangingPunct="1">
              <a:lnSpc>
                <a:spcPct val="80000"/>
              </a:lnSpc>
              <a:buFontTx/>
              <a:buAutoNum type="arabicPeriod"/>
            </a:pPr>
            <a:r>
              <a:rPr lang="en-US" sz="1500" smtClean="0">
                <a:solidFill>
                  <a:srgbClr val="000000"/>
                </a:solidFill>
              </a:rPr>
              <a:t>Model with mathematics</a:t>
            </a:r>
          </a:p>
          <a:p>
            <a:pPr marL="457200" indent="-457200" eaLnBrk="1" hangingPunct="1">
              <a:lnSpc>
                <a:spcPct val="80000"/>
              </a:lnSpc>
              <a:buFontTx/>
              <a:buAutoNum type="arabicPeriod"/>
            </a:pPr>
            <a:r>
              <a:rPr lang="en-US" sz="1500" smtClean="0">
                <a:solidFill>
                  <a:srgbClr val="000000"/>
                </a:solidFill>
              </a:rPr>
              <a:t>Use appropriate tools strategically</a:t>
            </a:r>
          </a:p>
          <a:p>
            <a:pPr marL="457200" indent="-457200" eaLnBrk="1" hangingPunct="1">
              <a:lnSpc>
                <a:spcPct val="80000"/>
              </a:lnSpc>
              <a:buFontTx/>
              <a:buAutoNum type="arabicPeriod"/>
            </a:pPr>
            <a:r>
              <a:rPr lang="en-US" sz="1500" smtClean="0">
                <a:solidFill>
                  <a:srgbClr val="000000"/>
                </a:solidFill>
              </a:rPr>
              <a:t>Attend to precision</a:t>
            </a:r>
          </a:p>
          <a:p>
            <a:pPr marL="457200" indent="-457200" eaLnBrk="1" hangingPunct="1">
              <a:lnSpc>
                <a:spcPct val="80000"/>
              </a:lnSpc>
              <a:buFontTx/>
              <a:buAutoNum type="arabicPeriod"/>
            </a:pPr>
            <a:r>
              <a:rPr lang="en-US" sz="1500" smtClean="0">
                <a:solidFill>
                  <a:srgbClr val="000000"/>
                </a:solidFill>
              </a:rPr>
              <a:t>Look for and make use of structure</a:t>
            </a:r>
          </a:p>
          <a:p>
            <a:pPr marL="457200" indent="-457200" eaLnBrk="1" hangingPunct="1">
              <a:lnSpc>
                <a:spcPct val="80000"/>
              </a:lnSpc>
              <a:buFontTx/>
              <a:buAutoNum type="arabicPeriod"/>
            </a:pPr>
            <a:r>
              <a:rPr lang="en-US" sz="1500" smtClean="0">
                <a:solidFill>
                  <a:srgbClr val="000000"/>
                </a:solidFill>
              </a:rPr>
              <a:t>Look for and express regularity in repeated reasoning </a:t>
            </a:r>
          </a:p>
          <a:p>
            <a:pPr marL="457200" indent="-457200" eaLnBrk="1" hangingPunct="1">
              <a:lnSpc>
                <a:spcPct val="80000"/>
              </a:lnSpc>
              <a:buFontTx/>
              <a:buNone/>
            </a:pPr>
            <a:endParaRPr lang="en-US" sz="900" smtClean="0"/>
          </a:p>
        </p:txBody>
      </p:sp>
    </p:spTree>
  </p:cSld>
  <p:clrMapOvr>
    <a:overrideClrMapping bg1="lt1" tx1="dk1" bg2="lt2" tx2="dk2" accent1="accent1" accent2="accent2" accent3="accent3" accent4="accent4" accent5="accent5" accent6="accent6" hlink="hlink" folHlink="folHlink"/>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893888"/>
            <a:ext cx="5859463"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itle 1"/>
          <p:cNvSpPr>
            <a:spLocks noGrp="1"/>
          </p:cNvSpPr>
          <p:nvPr>
            <p:ph type="title"/>
          </p:nvPr>
        </p:nvSpPr>
        <p:spPr>
          <a:xfrm>
            <a:off x="738188" y="685800"/>
            <a:ext cx="7315200" cy="762000"/>
          </a:xfrm>
        </p:spPr>
        <p:txBody>
          <a:bodyPr rtlCol="0">
            <a:noAutofit/>
          </a:bodyPr>
          <a:lstStyle/>
          <a:p>
            <a:pPr>
              <a:defRPr/>
            </a:pPr>
            <a:r>
              <a:rPr lang="en-US" sz="4000">
                <a:solidFill>
                  <a:srgbClr val="C00000"/>
                </a:solidFill>
                <a:effectLst>
                  <a:outerShdw blurRad="38100" dist="38100" dir="2700000" algn="tl">
                    <a:srgbClr val="000000">
                      <a:alpha val="43137"/>
                    </a:srgbClr>
                  </a:outerShdw>
                </a:effectLst>
              </a:rPr>
              <a:t>Format of K-8 Standards</a:t>
            </a:r>
          </a:p>
        </p:txBody>
      </p:sp>
      <p:sp>
        <p:nvSpPr>
          <p:cNvPr id="7" name="Rounded Rectangular Callout 6"/>
          <p:cNvSpPr/>
          <p:nvPr/>
        </p:nvSpPr>
        <p:spPr bwMode="auto">
          <a:xfrm>
            <a:off x="6858000" y="1066800"/>
            <a:ext cx="1905000" cy="685800"/>
          </a:xfrm>
          <a:prstGeom prst="wedgeRoundRectCallout">
            <a:avLst>
              <a:gd name="adj1" fmla="val -64550"/>
              <a:gd name="adj2" fmla="val 85463"/>
              <a:gd name="adj3" fmla="val 16667"/>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algn="ctr" defTabSz="914099" eaLnBrk="0" hangingPunct="0">
              <a:lnSpc>
                <a:spcPct val="80000"/>
              </a:lnSpc>
              <a:defRPr/>
            </a:pPr>
            <a:r>
              <a:rPr lang="en-US" sz="2300" dirty="0">
                <a:solidFill>
                  <a:srgbClr val="FFFFFF"/>
                </a:solidFill>
                <a:effectLst>
                  <a:outerShdw blurRad="38100" dist="38100" dir="2700000" algn="tl">
                    <a:srgbClr val="000000">
                      <a:alpha val="43137"/>
                    </a:srgbClr>
                  </a:outerShdw>
                </a:effectLst>
                <a:latin typeface="Segoe" pitchFamily="34" charset="0"/>
              </a:rPr>
              <a:t>Grade Level</a:t>
            </a:r>
          </a:p>
        </p:txBody>
      </p:sp>
      <p:sp>
        <p:nvSpPr>
          <p:cNvPr id="8" name="Rounded Rectangular Callout 7"/>
          <p:cNvSpPr/>
          <p:nvPr/>
        </p:nvSpPr>
        <p:spPr bwMode="auto">
          <a:xfrm>
            <a:off x="6858000" y="2143836"/>
            <a:ext cx="1905000" cy="675564"/>
          </a:xfrm>
          <a:prstGeom prst="wedgeRoundRectCallout">
            <a:avLst>
              <a:gd name="adj1" fmla="val -226681"/>
              <a:gd name="adj2" fmla="val -53973"/>
              <a:gd name="adj3" fmla="val 16667"/>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91436" tIns="45718" rIns="91436" bIns="45718" anchor="ctr"/>
          <a:lstStyle/>
          <a:p>
            <a:pPr algn="ctr" defTabSz="914099" eaLnBrk="0" hangingPunct="0">
              <a:lnSpc>
                <a:spcPct val="80000"/>
              </a:lnSpc>
              <a:defRPr/>
            </a:pPr>
            <a:r>
              <a:rPr lang="en-US" sz="2300" dirty="0">
                <a:solidFill>
                  <a:srgbClr val="FFFFFF"/>
                </a:solidFill>
                <a:effectLst>
                  <a:outerShdw blurRad="38100" dist="38100" dir="2700000" algn="tl">
                    <a:srgbClr val="000000">
                      <a:alpha val="43137"/>
                    </a:srgbClr>
                  </a:outerShdw>
                </a:effectLst>
                <a:latin typeface="Segoe" pitchFamily="34" charset="0"/>
              </a:rPr>
              <a:t>Domain</a:t>
            </a:r>
          </a:p>
        </p:txBody>
      </p:sp>
      <p:sp>
        <p:nvSpPr>
          <p:cNvPr id="14" name="Rectangle 13"/>
          <p:cNvSpPr/>
          <p:nvPr/>
        </p:nvSpPr>
        <p:spPr bwMode="auto">
          <a:xfrm>
            <a:off x="872925" y="1916575"/>
            <a:ext cx="2867625" cy="274320"/>
          </a:xfrm>
          <a:prstGeom prst="rect">
            <a:avLst/>
          </a:prstGeom>
          <a:solidFill>
            <a:schemeClr val="accent6">
              <a:alpha val="25000"/>
            </a:schemeClr>
          </a:solidFill>
          <a:ln>
            <a:no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eaLnBrk="0" hangingPunct="0">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17" name="Rectangle 16"/>
          <p:cNvSpPr/>
          <p:nvPr/>
        </p:nvSpPr>
        <p:spPr bwMode="auto">
          <a:xfrm>
            <a:off x="838200" y="4254690"/>
            <a:ext cx="5791200" cy="530556"/>
          </a:xfrm>
          <a:prstGeom prst="rect">
            <a:avLst/>
          </a:prstGeom>
          <a:solidFill>
            <a:schemeClr val="accent2">
              <a:alpha val="25000"/>
            </a:schemeClr>
          </a:solidFill>
          <a:ln>
            <a:no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eaLnBrk="0" hangingPunct="0">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12" name="Rounded Rectangular Callout 11"/>
          <p:cNvSpPr/>
          <p:nvPr/>
        </p:nvSpPr>
        <p:spPr bwMode="auto">
          <a:xfrm>
            <a:off x="6858000" y="3581400"/>
            <a:ext cx="1905000" cy="673290"/>
          </a:xfrm>
          <a:prstGeom prst="wedgeRoundRectCallout">
            <a:avLst>
              <a:gd name="adj1" fmla="val -71750"/>
              <a:gd name="adj2" fmla="val -114166"/>
              <a:gd name="adj3" fmla="val 16667"/>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914099" eaLnBrk="0" hangingPunct="0">
              <a:lnSpc>
                <a:spcPct val="80000"/>
              </a:lnSpc>
              <a:defRPr/>
            </a:pPr>
            <a:r>
              <a:rPr lang="en-US" sz="2300" dirty="0">
                <a:solidFill>
                  <a:srgbClr val="FFFFFF"/>
                </a:solidFill>
                <a:effectLst>
                  <a:outerShdw blurRad="38100" dist="38100" dir="2700000" algn="tl">
                    <a:srgbClr val="000000">
                      <a:alpha val="43137"/>
                    </a:srgbClr>
                  </a:outerShdw>
                </a:effectLst>
                <a:latin typeface="Segoe" pitchFamily="34" charset="0"/>
              </a:rPr>
              <a:t>Standard</a:t>
            </a:r>
          </a:p>
        </p:txBody>
      </p:sp>
      <p:sp>
        <p:nvSpPr>
          <p:cNvPr id="9" name="Rounded Rectangular Callout 8"/>
          <p:cNvSpPr/>
          <p:nvPr/>
        </p:nvSpPr>
        <p:spPr bwMode="auto">
          <a:xfrm>
            <a:off x="6858000" y="4608394"/>
            <a:ext cx="1905000" cy="649406"/>
          </a:xfrm>
          <a:prstGeom prst="wedgeRoundRectCallout">
            <a:avLst>
              <a:gd name="adj1" fmla="val -76662"/>
              <a:gd name="adj2" fmla="val -75147"/>
              <a:gd name="adj3" fmla="val 16667"/>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eaLnBrk="0" hangingPunct="0">
              <a:lnSpc>
                <a:spcPct val="80000"/>
              </a:lnSpc>
              <a:defRPr/>
            </a:pPr>
            <a:r>
              <a:rPr lang="en-US" sz="2300" dirty="0">
                <a:solidFill>
                  <a:srgbClr val="FFFFFF"/>
                </a:solidFill>
                <a:effectLst>
                  <a:outerShdw blurRad="38100" dist="38100" dir="2700000" algn="tl">
                    <a:srgbClr val="000000">
                      <a:alpha val="43137"/>
                    </a:srgbClr>
                  </a:outerShdw>
                </a:effectLst>
                <a:latin typeface="Segoe" pitchFamily="34" charset="0"/>
              </a:rPr>
              <a:t>Cluster</a:t>
            </a:r>
          </a:p>
        </p:txBody>
      </p:sp>
      <p:sp>
        <p:nvSpPr>
          <p:cNvPr id="15" name="Rectangle 14"/>
          <p:cNvSpPr/>
          <p:nvPr/>
        </p:nvSpPr>
        <p:spPr bwMode="auto">
          <a:xfrm>
            <a:off x="838200" y="2532888"/>
            <a:ext cx="5791200" cy="859536"/>
          </a:xfrm>
          <a:prstGeom prst="rect">
            <a:avLst/>
          </a:prstGeom>
          <a:solidFill>
            <a:schemeClr val="accent1">
              <a:alpha val="25000"/>
            </a:schemeClr>
          </a:solidFill>
          <a:ln>
            <a:no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eaLnBrk="0" hangingPunct="0">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Title 1"/>
          <p:cNvSpPr>
            <a:spLocks noGrp="1"/>
          </p:cNvSpPr>
          <p:nvPr>
            <p:ph type="title"/>
          </p:nvPr>
        </p:nvSpPr>
        <p:spPr/>
        <p:txBody>
          <a:bodyPr rtlCol="0">
            <a:noAutofit/>
          </a:bodyPr>
          <a:lstStyle/>
          <a:p>
            <a:pPr>
              <a:defRPr/>
            </a:pPr>
            <a:r>
              <a:rPr lang="en-US" sz="4000">
                <a:solidFill>
                  <a:srgbClr val="C00000"/>
                </a:solidFill>
                <a:effectLst>
                  <a:outerShdw blurRad="38100" dist="38100" dir="2700000" algn="tl">
                    <a:srgbClr val="000000">
                      <a:alpha val="43137"/>
                    </a:srgbClr>
                  </a:outerShdw>
                </a:effectLst>
              </a:rPr>
              <a:t>Change of Emphasis K- Grade 5</a:t>
            </a:r>
          </a:p>
        </p:txBody>
      </p:sp>
      <p:sp>
        <p:nvSpPr>
          <p:cNvPr id="17411" name="Content Placeholder 2"/>
          <p:cNvSpPr>
            <a:spLocks noGrp="1"/>
          </p:cNvSpPr>
          <p:nvPr>
            <p:ph idx="1"/>
          </p:nvPr>
        </p:nvSpPr>
        <p:spPr>
          <a:xfrm>
            <a:off x="533400" y="1295400"/>
            <a:ext cx="8140700" cy="4648200"/>
          </a:xfrm>
        </p:spPr>
        <p:txBody>
          <a:bodyPr/>
          <a:lstStyle/>
          <a:p>
            <a:pPr eaLnBrk="1" hangingPunct="1">
              <a:buFontTx/>
              <a:buNone/>
            </a:pPr>
            <a:r>
              <a:rPr lang="en-US" smtClean="0"/>
              <a:t>K-2</a:t>
            </a:r>
          </a:p>
          <a:p>
            <a:pPr eaLnBrk="1" hangingPunct="1"/>
            <a:r>
              <a:rPr lang="en-US" sz="2800" smtClean="0"/>
              <a:t>Greater development of how numbers work</a:t>
            </a:r>
          </a:p>
          <a:p>
            <a:pPr eaLnBrk="1" hangingPunct="1"/>
            <a:r>
              <a:rPr lang="en-US" sz="2800" smtClean="0"/>
              <a:t>Data analysis is just a tool for working with numbers and shapes</a:t>
            </a:r>
          </a:p>
          <a:p>
            <a:pPr eaLnBrk="1" hangingPunct="1">
              <a:buFontTx/>
              <a:buNone/>
            </a:pPr>
            <a:r>
              <a:rPr lang="en-US" smtClean="0"/>
              <a:t>Grades 3-5</a:t>
            </a:r>
          </a:p>
          <a:p>
            <a:pPr eaLnBrk="1" hangingPunct="1"/>
            <a:r>
              <a:rPr lang="en-US" sz="2800" smtClean="0"/>
              <a:t>Fractions then decimals</a:t>
            </a:r>
          </a:p>
          <a:p>
            <a:pPr eaLnBrk="1" hangingPunct="1"/>
            <a:r>
              <a:rPr lang="en-US" sz="2800" smtClean="0"/>
              <a:t>Multiplication with inverse division</a:t>
            </a:r>
          </a:p>
          <a:p>
            <a:pPr eaLnBrk="1" hangingPunct="1"/>
            <a:r>
              <a:rPr lang="en-US" sz="2800" smtClean="0"/>
              <a:t>Operation strategies and relationships developed BEFORE algorithm procedures</a:t>
            </a:r>
          </a:p>
          <a:p>
            <a:pPr eaLnBrk="1" hangingPunct="1">
              <a:buFontTx/>
              <a:buNone/>
            </a:pPr>
            <a:endParaRPr lang="en-US" sz="2800" smtClean="0"/>
          </a:p>
        </p:txBody>
      </p:sp>
    </p:spTree>
  </p:cSld>
  <p:clrMapOvr>
    <a:overrideClrMapping bg1="lt1" tx1="dk1" bg2="lt2" tx2="dk2" accent1="accent1" accent2="accent2" accent3="accent3" accent4="accent4" accent5="accent5" accent6="accent6" hlink="hlink" folHlink="folHlink"/>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Title 1"/>
          <p:cNvSpPr>
            <a:spLocks noGrp="1"/>
          </p:cNvSpPr>
          <p:nvPr>
            <p:ph type="title"/>
          </p:nvPr>
        </p:nvSpPr>
        <p:spPr/>
        <p:txBody>
          <a:bodyPr rtlCol="0">
            <a:noAutofit/>
          </a:bodyPr>
          <a:lstStyle/>
          <a:p>
            <a:pPr>
              <a:defRPr/>
            </a:pPr>
            <a:r>
              <a:rPr lang="en-US" sz="4000">
                <a:solidFill>
                  <a:srgbClr val="C00000"/>
                </a:solidFill>
                <a:effectLst>
                  <a:outerShdw blurRad="38100" dist="38100" dir="2700000" algn="tl">
                    <a:srgbClr val="000000">
                      <a:alpha val="43137"/>
                    </a:srgbClr>
                  </a:outerShdw>
                </a:effectLst>
              </a:rPr>
              <a:t>Change of Emphasis Grades 6-8</a:t>
            </a:r>
          </a:p>
        </p:txBody>
      </p:sp>
      <p:sp>
        <p:nvSpPr>
          <p:cNvPr id="18435" name="Content Placeholder 2"/>
          <p:cNvSpPr>
            <a:spLocks noGrp="1"/>
          </p:cNvSpPr>
          <p:nvPr>
            <p:ph idx="1"/>
          </p:nvPr>
        </p:nvSpPr>
        <p:spPr/>
        <p:txBody>
          <a:bodyPr/>
          <a:lstStyle/>
          <a:p>
            <a:pPr eaLnBrk="1" hangingPunct="1"/>
            <a:r>
              <a:rPr lang="en-US" sz="2800" dirty="0" smtClean="0"/>
              <a:t>Beginning of Data Analysis and Probability</a:t>
            </a:r>
          </a:p>
          <a:p>
            <a:pPr eaLnBrk="1" hangingPunct="1"/>
            <a:r>
              <a:rPr lang="en-US" sz="2800" dirty="0" smtClean="0"/>
              <a:t>Introduction of Integers, </a:t>
            </a:r>
          </a:p>
          <a:p>
            <a:pPr eaLnBrk="1" hangingPunct="1"/>
            <a:r>
              <a:rPr lang="en-US" sz="2800" dirty="0" smtClean="0"/>
              <a:t>Coordinate Graphing</a:t>
            </a:r>
          </a:p>
          <a:p>
            <a:pPr eaLnBrk="1" hangingPunct="1"/>
            <a:r>
              <a:rPr lang="en-US" sz="2800" dirty="0" smtClean="0"/>
              <a:t>Focus on Linear Algebra: numerically, graphically and symbolically</a:t>
            </a:r>
          </a:p>
          <a:p>
            <a:pPr eaLnBrk="1" hangingPunct="1"/>
            <a:r>
              <a:rPr lang="en-US" sz="2800" dirty="0" smtClean="0"/>
              <a:t>Completion of Operations with fractions and decimals</a:t>
            </a:r>
          </a:p>
        </p:txBody>
      </p:sp>
    </p:spTree>
  </p:cSld>
  <p:clrMapOvr>
    <a:overrideClrMapping bg1="lt1" tx1="dk1" bg2="lt2" tx2="dk2" accent1="accent1" accent2="accent2" accent3="accent3" accent4="accent4" accent5="accent5" accent6="accent6" hlink="hlink" folHlink="folHlink"/>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458" name="Picture 5" descr="p30088_50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524000"/>
            <a:ext cx="381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itle 1"/>
          <p:cNvSpPr>
            <a:spLocks noGrp="1"/>
          </p:cNvSpPr>
          <p:nvPr>
            <p:ph type="title"/>
          </p:nvPr>
        </p:nvSpPr>
        <p:spPr/>
        <p:txBody>
          <a:bodyPr rtlCol="0">
            <a:noAutofit/>
          </a:bodyPr>
          <a:lstStyle/>
          <a:p>
            <a:pPr>
              <a:defRPr/>
            </a:pPr>
            <a:r>
              <a:rPr lang="en-US" sz="4000" dirty="0">
                <a:solidFill>
                  <a:srgbClr val="C00000"/>
                </a:solidFill>
                <a:effectLst>
                  <a:outerShdw blurRad="38100" dist="38100" dir="2700000" algn="tl">
                    <a:srgbClr val="000000">
                      <a:alpha val="43137"/>
                    </a:srgbClr>
                  </a:outerShdw>
                </a:effectLst>
              </a:rPr>
              <a:t>CCSS for High School Mathematics</a:t>
            </a:r>
          </a:p>
        </p:txBody>
      </p:sp>
      <p:sp>
        <p:nvSpPr>
          <p:cNvPr id="3" name="Content Placeholder 2"/>
          <p:cNvSpPr>
            <a:spLocks noGrp="1"/>
          </p:cNvSpPr>
          <p:nvPr>
            <p:ph idx="1"/>
          </p:nvPr>
        </p:nvSpPr>
        <p:spPr>
          <a:xfrm>
            <a:off x="533400" y="1676400"/>
            <a:ext cx="5638800" cy="4267200"/>
          </a:xfrm>
        </p:spPr>
        <p:txBody>
          <a:bodyPr>
            <a:normAutofit fontScale="70000" lnSpcReduction="20000"/>
          </a:bodyPr>
          <a:lstStyle/>
          <a:p>
            <a:pPr eaLnBrk="1" hangingPunct="1">
              <a:lnSpc>
                <a:spcPct val="110000"/>
              </a:lnSpc>
              <a:defRPr/>
            </a:pPr>
            <a:r>
              <a:rPr lang="en-US" dirty="0" smtClean="0"/>
              <a:t>Organized in “Conceptual Categories”</a:t>
            </a:r>
          </a:p>
          <a:p>
            <a:pPr lvl="1" eaLnBrk="1" hangingPunct="1">
              <a:lnSpc>
                <a:spcPct val="110000"/>
              </a:lnSpc>
              <a:defRPr/>
            </a:pPr>
            <a:r>
              <a:rPr lang="en-US" dirty="0" smtClean="0"/>
              <a:t>Number and Quantity</a:t>
            </a:r>
          </a:p>
          <a:p>
            <a:pPr lvl="1" eaLnBrk="1" hangingPunct="1">
              <a:lnSpc>
                <a:spcPct val="110000"/>
              </a:lnSpc>
              <a:defRPr/>
            </a:pPr>
            <a:r>
              <a:rPr lang="en-US" dirty="0" smtClean="0"/>
              <a:t>Algebra</a:t>
            </a:r>
          </a:p>
          <a:p>
            <a:pPr lvl="1" eaLnBrk="1" hangingPunct="1">
              <a:lnSpc>
                <a:spcPct val="110000"/>
              </a:lnSpc>
              <a:defRPr/>
            </a:pPr>
            <a:r>
              <a:rPr lang="en-US" dirty="0" smtClean="0"/>
              <a:t>Functions</a:t>
            </a:r>
          </a:p>
          <a:p>
            <a:pPr lvl="1" eaLnBrk="1" hangingPunct="1">
              <a:lnSpc>
                <a:spcPct val="110000"/>
              </a:lnSpc>
              <a:defRPr/>
            </a:pPr>
            <a:r>
              <a:rPr lang="en-US" dirty="0" smtClean="0"/>
              <a:t>Modeling</a:t>
            </a:r>
          </a:p>
          <a:p>
            <a:pPr lvl="1" eaLnBrk="1" hangingPunct="1">
              <a:lnSpc>
                <a:spcPct val="110000"/>
              </a:lnSpc>
              <a:defRPr/>
            </a:pPr>
            <a:r>
              <a:rPr lang="en-US" dirty="0" smtClean="0"/>
              <a:t>Geometry</a:t>
            </a:r>
          </a:p>
          <a:p>
            <a:pPr lvl="1" eaLnBrk="1" hangingPunct="1">
              <a:lnSpc>
                <a:spcPct val="110000"/>
              </a:lnSpc>
              <a:defRPr/>
            </a:pPr>
            <a:r>
              <a:rPr lang="en-US" dirty="0" smtClean="0"/>
              <a:t>Statistics and Probability</a:t>
            </a:r>
          </a:p>
          <a:p>
            <a:pPr eaLnBrk="1" hangingPunct="1">
              <a:lnSpc>
                <a:spcPct val="110000"/>
              </a:lnSpc>
              <a:defRPr/>
            </a:pPr>
            <a:r>
              <a:rPr lang="en-US" dirty="0" smtClean="0"/>
              <a:t>Conceptual categories are </a:t>
            </a:r>
            <a:r>
              <a:rPr lang="en-US" dirty="0" smtClean="0">
                <a:solidFill>
                  <a:srgbClr val="CC3300"/>
                </a:solidFill>
              </a:rPr>
              <a:t>not courses </a:t>
            </a:r>
          </a:p>
          <a:p>
            <a:pPr eaLnBrk="1" hangingPunct="1">
              <a:lnSpc>
                <a:spcPct val="110000"/>
              </a:lnSpc>
              <a:defRPr/>
            </a:pPr>
            <a:r>
              <a:rPr lang="en-US" dirty="0" smtClean="0"/>
              <a:t>Additional mathematics for </a:t>
            </a:r>
            <a:r>
              <a:rPr lang="en-US" dirty="0" smtClean="0">
                <a:solidFill>
                  <a:srgbClr val="CC3300"/>
                </a:solidFill>
              </a:rPr>
              <a:t>advanced courses</a:t>
            </a:r>
            <a:r>
              <a:rPr lang="en-US" dirty="0" smtClean="0"/>
              <a:t> indicated by (+)</a:t>
            </a:r>
          </a:p>
          <a:p>
            <a:pPr eaLnBrk="1" hangingPunct="1">
              <a:lnSpc>
                <a:spcPct val="110000"/>
              </a:lnSpc>
              <a:defRPr/>
            </a:pPr>
            <a:r>
              <a:rPr lang="en-US" dirty="0" smtClean="0"/>
              <a:t>Standards with connections to </a:t>
            </a:r>
            <a:r>
              <a:rPr lang="en-US" dirty="0" smtClean="0">
                <a:solidFill>
                  <a:srgbClr val="CC3300"/>
                </a:solidFill>
              </a:rPr>
              <a:t>modeling </a:t>
            </a:r>
            <a:r>
              <a:rPr lang="en-US" dirty="0" smtClean="0"/>
              <a:t>indicated by (</a:t>
            </a:r>
            <a:r>
              <a:rPr lang="en-US" sz="2600" baseline="30000" dirty="0" smtClean="0"/>
              <a:t>★</a:t>
            </a:r>
            <a:r>
              <a:rPr lang="en-US" dirty="0" smtClean="0"/>
              <a:t>)</a:t>
            </a:r>
          </a:p>
          <a:p>
            <a:pPr eaLnBrk="1" hangingPunct="1">
              <a:defRPr/>
            </a:pPr>
            <a:endParaRPr lang="en-US" dirty="0"/>
          </a:p>
        </p:txBody>
      </p:sp>
    </p:spTree>
  </p:cSld>
  <p:clrMapOvr>
    <a:overrideClrMapping bg1="lt1" tx1="dk1" bg2="lt2" tx2="dk2" accent1="accent1" accent2="accent2" accent3="accent3" accent4="accent4" accent5="accent5" accent6="accent6" hlink="hlink" folHlink="folHlink"/>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Title 4"/>
          <p:cNvSpPr>
            <a:spLocks noGrp="1"/>
          </p:cNvSpPr>
          <p:nvPr>
            <p:ph type="title"/>
          </p:nvPr>
        </p:nvSpPr>
        <p:spPr>
          <a:xfrm>
            <a:off x="533400" y="381000"/>
            <a:ext cx="8305800" cy="1143000"/>
          </a:xfrm>
        </p:spPr>
        <p:txBody>
          <a:bodyPr rtlCol="0">
            <a:noAutofit/>
          </a:bodyPr>
          <a:lstStyle/>
          <a:p>
            <a:pPr>
              <a:defRPr/>
            </a:pPr>
            <a:r>
              <a:rPr lang="en-US" sz="4000" dirty="0">
                <a:solidFill>
                  <a:srgbClr val="C00000"/>
                </a:solidFill>
                <a:effectLst>
                  <a:outerShdw blurRad="38100" dist="38100" dir="2700000" algn="tl">
                    <a:srgbClr val="000000">
                      <a:alpha val="43137"/>
                    </a:srgbClr>
                  </a:outerShdw>
                </a:effectLst>
              </a:rPr>
              <a:t>Conceptual Category Introduction</a:t>
            </a:r>
          </a:p>
        </p:txBody>
      </p:sp>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600200"/>
            <a:ext cx="7646988"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4313" y="1676400"/>
            <a:ext cx="7202487" cy="394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itle 1"/>
          <p:cNvSpPr>
            <a:spLocks noGrp="1"/>
          </p:cNvSpPr>
          <p:nvPr>
            <p:ph type="title"/>
          </p:nvPr>
        </p:nvSpPr>
        <p:spPr/>
        <p:txBody>
          <a:bodyPr rtlCol="0">
            <a:noAutofit/>
          </a:bodyPr>
          <a:lstStyle/>
          <a:p>
            <a:pPr>
              <a:defRPr/>
            </a:pPr>
            <a:r>
              <a:rPr lang="en-US" sz="4000" dirty="0">
                <a:solidFill>
                  <a:srgbClr val="C00000"/>
                </a:solidFill>
                <a:effectLst>
                  <a:outerShdw blurRad="38100" dist="38100" dir="2700000" algn="tl">
                    <a:srgbClr val="000000">
                      <a:alpha val="43137"/>
                    </a:srgbClr>
                  </a:outerShdw>
                </a:effectLst>
              </a:rPr>
              <a:t>Conceptual Category Overview</a:t>
            </a:r>
          </a:p>
        </p:txBody>
      </p:sp>
      <p:sp>
        <p:nvSpPr>
          <p:cNvPr id="5" name="Rounded Rectangular Callout 4"/>
          <p:cNvSpPr>
            <a:spLocks noChangeArrowheads="1"/>
          </p:cNvSpPr>
          <p:nvPr/>
        </p:nvSpPr>
        <p:spPr bwMode="auto">
          <a:xfrm>
            <a:off x="152400" y="3429000"/>
            <a:ext cx="1295400" cy="533400"/>
          </a:xfrm>
          <a:prstGeom prst="wedgeRoundRectCallout">
            <a:avLst>
              <a:gd name="adj1" fmla="val 74986"/>
              <a:gd name="adj2" fmla="val 73097"/>
              <a:gd name="adj3" fmla="val 16667"/>
            </a:avLst>
          </a:prstGeom>
          <a:solidFill>
            <a:schemeClr val="accent1"/>
          </a:solidFill>
          <a:ln w="9525" algn="ctr">
            <a:solidFill>
              <a:schemeClr val="tx1"/>
            </a:solidFill>
            <a:round/>
            <a:headEnd/>
            <a:tailEnd/>
          </a:ln>
        </p:spPr>
        <p:txBody>
          <a:bodyPr/>
          <a:lstStyle/>
          <a:p>
            <a:pPr algn="ctr" eaLnBrk="0" hangingPunct="0"/>
            <a:r>
              <a:rPr lang="en-US">
                <a:solidFill>
                  <a:schemeClr val="bg1"/>
                </a:solidFill>
              </a:rPr>
              <a:t>Domain</a:t>
            </a:r>
          </a:p>
        </p:txBody>
      </p:sp>
      <p:sp>
        <p:nvSpPr>
          <p:cNvPr id="6" name="Rounded Rectangular Callout 5"/>
          <p:cNvSpPr>
            <a:spLocks noChangeArrowheads="1"/>
          </p:cNvSpPr>
          <p:nvPr/>
        </p:nvSpPr>
        <p:spPr bwMode="auto">
          <a:xfrm>
            <a:off x="152400" y="4419600"/>
            <a:ext cx="1295400" cy="533400"/>
          </a:xfrm>
          <a:prstGeom prst="wedgeRoundRectCallout">
            <a:avLst>
              <a:gd name="adj1" fmla="val 66014"/>
              <a:gd name="adj2" fmla="val 86569"/>
              <a:gd name="adj3" fmla="val 16667"/>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lstStyle/>
          <a:p>
            <a:pPr algn="ctr" eaLnBrk="0" hangingPunct="0">
              <a:defRPr/>
            </a:pPr>
            <a:r>
              <a:rPr lang="en-US">
                <a:solidFill>
                  <a:schemeClr val="bg1"/>
                </a:solidFill>
              </a:rPr>
              <a:t>Cluster</a:t>
            </a:r>
          </a:p>
        </p:txBody>
      </p:sp>
    </p:spTree>
  </p:cSld>
  <p:clrMapOvr>
    <a:overrideClrMapping bg1="lt1" tx1="dk1" bg2="lt2" tx2="dk2" accent1="accent1" accent2="accent2" accent3="accent3" accent4="accent4" accent5="accent5" accent6="accent6" hlink="hlink" folHlink="folHlink"/>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noAutofit/>
          </a:bodyPr>
          <a:lstStyle/>
          <a:p>
            <a:pPr>
              <a:defRPr/>
            </a:pPr>
            <a:r>
              <a:rPr lang="en-US" dirty="0">
                <a:solidFill>
                  <a:srgbClr val="C00000"/>
                </a:solidFill>
                <a:effectLst>
                  <a:outerShdw blurRad="38100" dist="38100" dir="2700000" algn="tl">
                    <a:srgbClr val="000000">
                      <a:alpha val="43137"/>
                    </a:srgbClr>
                  </a:outerShdw>
                </a:effectLst>
              </a:rPr>
              <a:t>Format of High School Standards</a:t>
            </a:r>
          </a:p>
        </p:txBody>
      </p:sp>
      <p:pic>
        <p:nvPicPr>
          <p:cNvPr id="2048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9275" y="1676400"/>
            <a:ext cx="7051675" cy="385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ounded Rectangular Callout 8"/>
          <p:cNvSpPr>
            <a:spLocks noChangeArrowheads="1"/>
          </p:cNvSpPr>
          <p:nvPr/>
        </p:nvSpPr>
        <p:spPr bwMode="auto">
          <a:xfrm>
            <a:off x="228600" y="1295400"/>
            <a:ext cx="1295400" cy="533400"/>
          </a:xfrm>
          <a:prstGeom prst="wedgeRoundRectCallout">
            <a:avLst>
              <a:gd name="adj1" fmla="val 84014"/>
              <a:gd name="adj2" fmla="val 59144"/>
              <a:gd name="adj3" fmla="val 16667"/>
            </a:avLst>
          </a:prstGeom>
          <a:solidFill>
            <a:schemeClr val="accent1"/>
          </a:solidFill>
          <a:ln w="9525" algn="ctr">
            <a:solidFill>
              <a:schemeClr val="tx1"/>
            </a:solidFill>
            <a:round/>
            <a:headEnd/>
            <a:tailEnd/>
          </a:ln>
        </p:spPr>
        <p:txBody>
          <a:bodyPr/>
          <a:lstStyle/>
          <a:p>
            <a:pPr algn="ctr" eaLnBrk="0" hangingPunct="0"/>
            <a:r>
              <a:rPr lang="en-US">
                <a:solidFill>
                  <a:schemeClr val="bg1"/>
                </a:solidFill>
              </a:rPr>
              <a:t>Domain</a:t>
            </a:r>
          </a:p>
        </p:txBody>
      </p:sp>
      <p:sp>
        <p:nvSpPr>
          <p:cNvPr id="11" name="Rounded Rectangular Callout 10"/>
          <p:cNvSpPr>
            <a:spLocks noChangeArrowheads="1"/>
          </p:cNvSpPr>
          <p:nvPr/>
        </p:nvSpPr>
        <p:spPr bwMode="auto">
          <a:xfrm>
            <a:off x="228600" y="2133600"/>
            <a:ext cx="1295400" cy="533400"/>
          </a:xfrm>
          <a:prstGeom prst="wedgeRoundRectCallout">
            <a:avLst>
              <a:gd name="adj1" fmla="val 85681"/>
              <a:gd name="adj2" fmla="val -32282"/>
              <a:gd name="adj3" fmla="val 16667"/>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lstStyle/>
          <a:p>
            <a:pPr algn="ctr" eaLnBrk="0" hangingPunct="0">
              <a:defRPr/>
            </a:pPr>
            <a:r>
              <a:rPr lang="en-US">
                <a:solidFill>
                  <a:schemeClr val="bg1"/>
                </a:solidFill>
              </a:rPr>
              <a:t>Cluster</a:t>
            </a:r>
          </a:p>
        </p:txBody>
      </p:sp>
      <p:sp>
        <p:nvSpPr>
          <p:cNvPr id="12" name="Rectangle 11"/>
          <p:cNvSpPr/>
          <p:nvPr/>
        </p:nvSpPr>
        <p:spPr bwMode="auto">
          <a:xfrm>
            <a:off x="1811338" y="2476500"/>
            <a:ext cx="6845300" cy="1790700"/>
          </a:xfrm>
          <a:prstGeom prst="rect">
            <a:avLst/>
          </a:prstGeom>
          <a:solidFill>
            <a:schemeClr val="accent6">
              <a:lumMod val="40000"/>
              <a:lumOff val="60000"/>
              <a:alpha val="15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a:latin typeface="Times New Roman" pitchFamily="28" charset="0"/>
              <a:cs typeface="+mn-cs"/>
            </a:endParaRPr>
          </a:p>
        </p:txBody>
      </p:sp>
      <p:sp>
        <p:nvSpPr>
          <p:cNvPr id="13" name="Rounded Rectangular Callout 12"/>
          <p:cNvSpPr>
            <a:spLocks noChangeArrowheads="1"/>
          </p:cNvSpPr>
          <p:nvPr/>
        </p:nvSpPr>
        <p:spPr bwMode="auto">
          <a:xfrm>
            <a:off x="228600" y="3543300"/>
            <a:ext cx="1447800" cy="533400"/>
          </a:xfrm>
          <a:prstGeom prst="wedgeRoundRectCallout">
            <a:avLst>
              <a:gd name="adj1" fmla="val 92106"/>
              <a:gd name="adj2" fmla="val -96819"/>
              <a:gd name="adj3" fmla="val 16667"/>
            </a:avLst>
          </a:prstGeom>
          <a:solidFill>
            <a:srgbClr val="CC3300"/>
          </a:solidFill>
          <a:ln w="9525" algn="ctr">
            <a:solidFill>
              <a:schemeClr val="tx1"/>
            </a:solidFill>
            <a:round/>
            <a:headEnd/>
            <a:tailEnd/>
          </a:ln>
        </p:spPr>
        <p:txBody>
          <a:bodyPr/>
          <a:lstStyle/>
          <a:p>
            <a:pPr algn="ctr" eaLnBrk="0" hangingPunct="0"/>
            <a:r>
              <a:rPr lang="en-US">
                <a:solidFill>
                  <a:schemeClr val="bg1"/>
                </a:solidFill>
              </a:rPr>
              <a:t>Standard</a:t>
            </a:r>
          </a:p>
        </p:txBody>
      </p:sp>
      <p:sp>
        <p:nvSpPr>
          <p:cNvPr id="14" name="Rounded Rectangular Callout 13"/>
          <p:cNvSpPr>
            <a:spLocks noChangeArrowheads="1"/>
          </p:cNvSpPr>
          <p:nvPr/>
        </p:nvSpPr>
        <p:spPr bwMode="auto">
          <a:xfrm>
            <a:off x="228600" y="5486400"/>
            <a:ext cx="1524000" cy="533400"/>
          </a:xfrm>
          <a:prstGeom prst="wedgeRoundRectCallout">
            <a:avLst>
              <a:gd name="adj1" fmla="val 87421"/>
              <a:gd name="adj2" fmla="val -129333"/>
              <a:gd name="adj3" fmla="val 16667"/>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lstStyle/>
          <a:p>
            <a:pPr algn="ctr" eaLnBrk="0" hangingPunct="0">
              <a:defRPr/>
            </a:pPr>
            <a:r>
              <a:rPr lang="en-US" dirty="0">
                <a:solidFill>
                  <a:schemeClr val="bg1"/>
                </a:solidFill>
              </a:rPr>
              <a:t>Advanced</a:t>
            </a:r>
          </a:p>
        </p:txBody>
      </p:sp>
    </p:spTree>
  </p:cSld>
  <p:clrMapOvr>
    <a:overrideClrMapping bg1="lt1" tx1="dk1" bg2="lt2" tx2="dk2" accent1="accent1" accent2="accent2" accent3="accent3" accent4="accent4" accent5="accent5" accent6="accent6" hlink="hlink" folHlink="folHlink"/>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Title 1"/>
          <p:cNvSpPr>
            <a:spLocks noGrp="1"/>
          </p:cNvSpPr>
          <p:nvPr>
            <p:ph type="title"/>
          </p:nvPr>
        </p:nvSpPr>
        <p:spPr/>
        <p:txBody>
          <a:bodyPr rtlCol="0">
            <a:noAutofit/>
          </a:bodyPr>
          <a:lstStyle/>
          <a:p>
            <a:pPr>
              <a:defRPr/>
            </a:pPr>
            <a:r>
              <a:rPr lang="en-US" sz="4000" dirty="0">
                <a:solidFill>
                  <a:srgbClr val="C00000"/>
                </a:solidFill>
                <a:effectLst>
                  <a:outerShdw blurRad="38100" dist="38100" dir="2700000" algn="tl">
                    <a:srgbClr val="000000">
                      <a:alpha val="43137"/>
                    </a:srgbClr>
                  </a:outerShdw>
                </a:effectLst>
              </a:rPr>
              <a:t>HS CCSS: Changing Content</a:t>
            </a:r>
            <a:br>
              <a:rPr lang="en-US" sz="4000" dirty="0">
                <a:solidFill>
                  <a:srgbClr val="C00000"/>
                </a:solidFill>
                <a:effectLst>
                  <a:outerShdw blurRad="38100" dist="38100" dir="2700000" algn="tl">
                    <a:srgbClr val="000000">
                      <a:alpha val="43137"/>
                    </a:srgbClr>
                  </a:outerShdw>
                </a:effectLst>
              </a:rPr>
            </a:br>
            <a:r>
              <a:rPr lang="en-US" sz="4000" dirty="0">
                <a:solidFill>
                  <a:srgbClr val="C00000"/>
                </a:solidFill>
                <a:effectLst>
                  <a:outerShdw blurRad="38100" dist="38100" dir="2700000" algn="tl">
                    <a:srgbClr val="000000">
                      <a:alpha val="43137"/>
                    </a:srgbClr>
                  </a:outerShdw>
                </a:effectLst>
              </a:rPr>
              <a:t>                  Emphases</a:t>
            </a:r>
          </a:p>
        </p:txBody>
      </p:sp>
      <p:sp>
        <p:nvSpPr>
          <p:cNvPr id="3" name="Content Placeholder 2"/>
          <p:cNvSpPr>
            <a:spLocks noGrp="1"/>
          </p:cNvSpPr>
          <p:nvPr>
            <p:ph idx="1"/>
          </p:nvPr>
        </p:nvSpPr>
        <p:spPr>
          <a:xfrm>
            <a:off x="533400" y="1676400"/>
            <a:ext cx="6553200" cy="4572000"/>
          </a:xfrm>
        </p:spPr>
        <p:txBody>
          <a:bodyPr>
            <a:normAutofit fontScale="92500" lnSpcReduction="20000"/>
          </a:bodyPr>
          <a:lstStyle/>
          <a:p>
            <a:pPr eaLnBrk="1" hangingPunct="1">
              <a:defRPr/>
            </a:pPr>
            <a:r>
              <a:rPr lang="en-US" dirty="0" smtClean="0"/>
              <a:t>Number and Quantity</a:t>
            </a:r>
          </a:p>
          <a:p>
            <a:pPr lvl="1" eaLnBrk="1" hangingPunct="1">
              <a:defRPr/>
            </a:pPr>
            <a:r>
              <a:rPr lang="en-US" dirty="0" smtClean="0"/>
              <a:t>Number systems, attention to units</a:t>
            </a:r>
          </a:p>
          <a:p>
            <a:pPr eaLnBrk="1" hangingPunct="1">
              <a:defRPr/>
            </a:pPr>
            <a:r>
              <a:rPr lang="en-US" dirty="0" smtClean="0"/>
              <a:t>Modeling</a:t>
            </a:r>
          </a:p>
          <a:p>
            <a:pPr lvl="1" eaLnBrk="1" hangingPunct="1">
              <a:defRPr/>
            </a:pPr>
            <a:r>
              <a:rPr lang="en-US" dirty="0" smtClean="0"/>
              <a:t>Threaded </a:t>
            </a:r>
            <a:r>
              <a:rPr lang="en-US" dirty="0" smtClean="0">
                <a:solidFill>
                  <a:srgbClr val="CC3300"/>
                </a:solidFill>
              </a:rPr>
              <a:t>throughout</a:t>
            </a:r>
            <a:r>
              <a:rPr lang="en-US" dirty="0" smtClean="0"/>
              <a:t> the standards</a:t>
            </a:r>
          </a:p>
          <a:p>
            <a:pPr eaLnBrk="1" hangingPunct="1">
              <a:defRPr/>
            </a:pPr>
            <a:r>
              <a:rPr lang="en-US" dirty="0" smtClean="0"/>
              <a:t>Geometry</a:t>
            </a:r>
          </a:p>
          <a:p>
            <a:pPr lvl="1" eaLnBrk="1" hangingPunct="1">
              <a:defRPr/>
            </a:pPr>
            <a:r>
              <a:rPr lang="en-US" dirty="0" smtClean="0"/>
              <a:t>Proof for all, based on transformations</a:t>
            </a:r>
          </a:p>
          <a:p>
            <a:pPr eaLnBrk="1" hangingPunct="1">
              <a:defRPr/>
            </a:pPr>
            <a:r>
              <a:rPr lang="en-US" dirty="0" smtClean="0"/>
              <a:t>Algebra and Functions</a:t>
            </a:r>
          </a:p>
          <a:p>
            <a:pPr lvl="1" eaLnBrk="1" hangingPunct="1">
              <a:defRPr/>
            </a:pPr>
            <a:r>
              <a:rPr lang="en-US" dirty="0" smtClean="0"/>
              <a:t>Organized by mathematical practices</a:t>
            </a:r>
          </a:p>
          <a:p>
            <a:pPr eaLnBrk="1" hangingPunct="1">
              <a:defRPr/>
            </a:pPr>
            <a:r>
              <a:rPr lang="en-US" dirty="0" smtClean="0"/>
              <a:t>Statistics and Probability</a:t>
            </a:r>
          </a:p>
          <a:p>
            <a:pPr lvl="1" eaLnBrk="1" hangingPunct="1">
              <a:defRPr/>
            </a:pPr>
            <a:r>
              <a:rPr lang="en-US" dirty="0" smtClean="0"/>
              <a:t>Inference for all, </a:t>
            </a:r>
            <a:r>
              <a:rPr lang="en-US" dirty="0" smtClean="0">
                <a:solidFill>
                  <a:srgbClr val="CC3300"/>
                </a:solidFill>
              </a:rPr>
              <a:t>based on simulation</a:t>
            </a:r>
            <a:endParaRPr lang="en-US" dirty="0">
              <a:solidFill>
                <a:srgbClr val="CC3300"/>
              </a:solidFill>
            </a:endParaRPr>
          </a:p>
        </p:txBody>
      </p:sp>
    </p:spTree>
  </p:cSld>
  <p:clrMapOvr>
    <a:overrideClrMapping bg1="lt1" tx1="dk1" bg2="lt2" tx2="dk2" accent1="accent1" accent2="accent2" accent3="accent3" accent4="accent4" accent5="accent5" accent6="accent6" hlink="hlink" folHlink="folHlink"/>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81100" y="685800"/>
            <a:ext cx="7200900" cy="1143000"/>
          </a:xfrm>
        </p:spPr>
        <p:txBody>
          <a:bodyPr rtlCol="0">
            <a:noAutofit/>
          </a:bodyPr>
          <a:lstStyle/>
          <a:p>
            <a:pPr algn="ctr">
              <a:defRPr/>
            </a:pPr>
            <a:r>
              <a:rPr lang="en-US" sz="4000" dirty="0">
                <a:solidFill>
                  <a:srgbClr val="C00000"/>
                </a:solidFill>
                <a:effectLst>
                  <a:outerShdw blurRad="38100" dist="38100" dir="2700000" algn="tl">
                    <a:srgbClr val="000000">
                      <a:alpha val="43137"/>
                    </a:srgbClr>
                  </a:outerShdw>
                </a:effectLst>
              </a:rPr>
              <a:t>Targeted Professional Development Meetings</a:t>
            </a:r>
          </a:p>
        </p:txBody>
      </p:sp>
      <p:sp>
        <p:nvSpPr>
          <p:cNvPr id="3" name="Content Placeholder 2"/>
          <p:cNvSpPr>
            <a:spLocks noGrp="1"/>
          </p:cNvSpPr>
          <p:nvPr>
            <p:ph idx="1"/>
          </p:nvPr>
        </p:nvSpPr>
        <p:spPr>
          <a:xfrm>
            <a:off x="533400" y="1981200"/>
            <a:ext cx="8140700" cy="3962400"/>
          </a:xfrm>
        </p:spPr>
        <p:style>
          <a:lnRef idx="2">
            <a:schemeClr val="dk1"/>
          </a:lnRef>
          <a:fillRef idx="1">
            <a:schemeClr val="lt1"/>
          </a:fillRef>
          <a:effectRef idx="0">
            <a:schemeClr val="dk1"/>
          </a:effectRef>
          <a:fontRef idx="minor">
            <a:schemeClr val="dk1"/>
          </a:fontRef>
        </p:style>
        <p:txBody>
          <a:bodyPr>
            <a:normAutofit/>
          </a:bodyPr>
          <a:lstStyle/>
          <a:p>
            <a:pPr marL="0" indent="0" algn="ctr" eaLnBrk="1" hangingPunct="1">
              <a:buFontTx/>
              <a:buNone/>
              <a:defRPr/>
            </a:pPr>
            <a:r>
              <a:rPr lang="en-US" dirty="0" smtClean="0"/>
              <a:t>Goal:</a:t>
            </a:r>
          </a:p>
          <a:p>
            <a:pPr marL="0" indent="0" algn="ctr" eaLnBrk="1" hangingPunct="1">
              <a:buFontTx/>
              <a:buNone/>
              <a:defRPr/>
            </a:pPr>
            <a:r>
              <a:rPr lang="en-US" dirty="0" smtClean="0"/>
              <a:t>To provide opportunities for Ohio educators to develop an understanding of the revised standards and model curricula in all four content areas: English language arts, mathematics, science and social studies</a:t>
            </a:r>
          </a:p>
        </p:txBody>
      </p:sp>
    </p:spTree>
  </p:cSld>
  <p:clrMapOvr>
    <a:overrideClrMapping bg1="lt1" tx1="dk1" bg2="lt2" tx2="dk2" accent1="accent1" accent2="accent2" accent3="accent3" accent4="accent4" accent5="accent5" accent6="accent6" hlink="hlink" folHlink="folHlink"/>
  </p:clrMapOvr>
  <p:transition spd="med">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4648200" cy="2286000"/>
          </a:xfrm>
        </p:spPr>
        <p:txBody>
          <a:bodyPr rtlCol="0">
            <a:noAutofit/>
          </a:bodyPr>
          <a:lstStyle/>
          <a:p>
            <a:pPr>
              <a:defRPr/>
            </a:pPr>
            <a:r>
              <a:rPr lang="en-US" sz="4000" dirty="0">
                <a:solidFill>
                  <a:srgbClr val="C00000"/>
                </a:solidFill>
                <a:effectLst>
                  <a:outerShdw blurRad="38100" dist="38100" dir="2700000" algn="tl">
                    <a:srgbClr val="000000">
                      <a:alpha val="43137"/>
                    </a:srgbClr>
                  </a:outerShdw>
                </a:effectLst>
              </a:rPr>
              <a:t>A Look Inside the Model Pathways</a:t>
            </a:r>
          </a:p>
        </p:txBody>
      </p:sp>
      <p:pic>
        <p:nvPicPr>
          <p:cNvPr id="24579" name="Picture 7" descr="TwoDirection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92800" y="304800"/>
            <a:ext cx="29718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7" descr="C:\Users\brian.roget\AppData\Local\Microsoft\Windows\Temporary Internet Files\Content.IE5\PJ11HSAB\MP900423713[1].jpg"/>
          <p:cNvPicPr>
            <a:picLocks noChangeAspect="1" noChangeArrowheads="1"/>
          </p:cNvPicPr>
          <p:nvPr/>
        </p:nvPicPr>
        <p:blipFill>
          <a:blip r:embed="rId4">
            <a:extLst>
              <a:ext uri="{28A0092B-C50C-407E-A947-70E740481C1C}">
                <a14:useLocalDpi xmlns:a14="http://schemas.microsoft.com/office/drawing/2010/main" val="0"/>
              </a:ext>
            </a:extLst>
          </a:blip>
          <a:srcRect l="40500" t="51489" r="5063"/>
          <a:stretch>
            <a:fillRect/>
          </a:stretch>
        </p:blipFill>
        <p:spPr bwMode="auto">
          <a:xfrm>
            <a:off x="685800" y="3276600"/>
            <a:ext cx="4337050" cy="257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Title 1"/>
          <p:cNvSpPr>
            <a:spLocks noGrp="1"/>
          </p:cNvSpPr>
          <p:nvPr>
            <p:ph type="title"/>
          </p:nvPr>
        </p:nvSpPr>
        <p:spPr/>
        <p:txBody>
          <a:bodyPr rtlCol="0">
            <a:noAutofit/>
          </a:bodyPr>
          <a:lstStyle/>
          <a:p>
            <a:pPr>
              <a:defRPr/>
            </a:pPr>
            <a:r>
              <a:rPr lang="en-US">
                <a:solidFill>
                  <a:srgbClr val="C00000"/>
                </a:solidFill>
                <a:effectLst>
                  <a:outerShdw blurRad="38100" dist="38100" dir="2700000" algn="tl">
                    <a:srgbClr val="000000">
                      <a:alpha val="43137"/>
                    </a:srgbClr>
                  </a:outerShdw>
                </a:effectLst>
              </a:rPr>
              <a:t>High School Mathematical Pathways</a:t>
            </a:r>
          </a:p>
        </p:txBody>
      </p:sp>
      <p:sp>
        <p:nvSpPr>
          <p:cNvPr id="3" name="Content Placeholder 2"/>
          <p:cNvSpPr>
            <a:spLocks noGrp="1"/>
          </p:cNvSpPr>
          <p:nvPr>
            <p:ph idx="1"/>
          </p:nvPr>
        </p:nvSpPr>
        <p:spPr/>
        <p:txBody>
          <a:bodyPr>
            <a:normAutofit fontScale="77500" lnSpcReduction="20000"/>
          </a:bodyPr>
          <a:lstStyle/>
          <a:p>
            <a:pPr eaLnBrk="1" hangingPunct="1">
              <a:lnSpc>
                <a:spcPct val="110000"/>
              </a:lnSpc>
              <a:defRPr/>
            </a:pPr>
            <a:r>
              <a:rPr lang="en-US" dirty="0" smtClean="0"/>
              <a:t>Two main pathways:</a:t>
            </a:r>
          </a:p>
          <a:p>
            <a:pPr lvl="1" eaLnBrk="1" hangingPunct="1">
              <a:lnSpc>
                <a:spcPct val="110000"/>
              </a:lnSpc>
              <a:defRPr/>
            </a:pPr>
            <a:r>
              <a:rPr lang="en-US" dirty="0" smtClean="0"/>
              <a:t>Traditional: Two algebra courses and a geometry course, with statistics and probability in each</a:t>
            </a:r>
          </a:p>
          <a:p>
            <a:pPr lvl="1" eaLnBrk="1" hangingPunct="1">
              <a:lnSpc>
                <a:spcPct val="110000"/>
              </a:lnSpc>
              <a:defRPr/>
            </a:pPr>
            <a:r>
              <a:rPr lang="en-US" dirty="0" smtClean="0"/>
              <a:t>Integrated:  Three courses, each of which includes algebra, geometry, statistics, and probability</a:t>
            </a:r>
          </a:p>
          <a:p>
            <a:pPr eaLnBrk="1" hangingPunct="1">
              <a:lnSpc>
                <a:spcPct val="110000"/>
              </a:lnSpc>
              <a:defRPr/>
            </a:pPr>
            <a:endParaRPr lang="en-US" dirty="0" smtClean="0"/>
          </a:p>
          <a:p>
            <a:pPr eaLnBrk="1" hangingPunct="1">
              <a:lnSpc>
                <a:spcPct val="110000"/>
              </a:lnSpc>
              <a:defRPr/>
            </a:pPr>
            <a:r>
              <a:rPr lang="en-US" dirty="0" smtClean="0"/>
              <a:t>Both pathways: </a:t>
            </a:r>
          </a:p>
          <a:p>
            <a:pPr lvl="1" eaLnBrk="1" hangingPunct="1">
              <a:lnSpc>
                <a:spcPct val="110000"/>
              </a:lnSpc>
              <a:defRPr/>
            </a:pPr>
            <a:r>
              <a:rPr lang="en-US" dirty="0" smtClean="0"/>
              <a:t>Complete the Common Core in the third year</a:t>
            </a:r>
          </a:p>
          <a:p>
            <a:pPr lvl="1" eaLnBrk="1" hangingPunct="1">
              <a:lnSpc>
                <a:spcPct val="110000"/>
              </a:lnSpc>
              <a:defRPr/>
            </a:pPr>
            <a:r>
              <a:rPr lang="en-US" dirty="0" smtClean="0"/>
              <a:t>Include the same “critical areas”</a:t>
            </a:r>
          </a:p>
          <a:p>
            <a:pPr lvl="1" eaLnBrk="1" hangingPunct="1">
              <a:lnSpc>
                <a:spcPct val="110000"/>
              </a:lnSpc>
              <a:defRPr/>
            </a:pPr>
            <a:r>
              <a:rPr lang="en-US" dirty="0" smtClean="0"/>
              <a:t>Require rethinking high school mathematics</a:t>
            </a:r>
          </a:p>
          <a:p>
            <a:pPr lvl="1" eaLnBrk="1" hangingPunct="1">
              <a:lnSpc>
                <a:spcPct val="110000"/>
              </a:lnSpc>
              <a:defRPr/>
            </a:pPr>
            <a:r>
              <a:rPr lang="en-US" dirty="0" smtClean="0"/>
              <a:t>Prepare students for a menu of fourth-year courses</a:t>
            </a:r>
          </a:p>
          <a:p>
            <a:pPr eaLnBrk="1" hangingPunct="1">
              <a:lnSpc>
                <a:spcPct val="110000"/>
              </a:lnSpc>
              <a:defRPr/>
            </a:pPr>
            <a:endParaRPr lang="en-US" dirty="0"/>
          </a:p>
        </p:txBody>
      </p:sp>
      <p:sp>
        <p:nvSpPr>
          <p:cNvPr id="4" name="Rounded Rectangular Callout 3"/>
          <p:cNvSpPr/>
          <p:nvPr/>
        </p:nvSpPr>
        <p:spPr bwMode="auto">
          <a:xfrm>
            <a:off x="7315200" y="1219200"/>
            <a:ext cx="1219200" cy="762000"/>
          </a:xfrm>
          <a:prstGeom prst="wedgeRoundRectCallout">
            <a:avLst>
              <a:gd name="adj1" fmla="val -88968"/>
              <a:gd name="adj2" fmla="val 76169"/>
              <a:gd name="adj3" fmla="val 16667"/>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91436" tIns="45718" rIns="91436" bIns="45718" anchor="ctr"/>
          <a:lstStyle/>
          <a:p>
            <a:pPr algn="ctr" defTabSz="914099" eaLnBrk="0" hangingPunct="0">
              <a:defRPr/>
            </a:pPr>
            <a:r>
              <a:rPr lang="en-US" sz="2000" i="1" dirty="0">
                <a:solidFill>
                  <a:srgbClr val="FFFFFF"/>
                </a:solidFill>
                <a:effectLst>
                  <a:outerShdw blurRad="38100" dist="38100" dir="2700000" algn="tl">
                    <a:srgbClr val="000000">
                      <a:alpha val="43137"/>
                    </a:srgbClr>
                  </a:outerShdw>
                </a:effectLst>
                <a:latin typeface="Segoe" pitchFamily="34" charset="0"/>
              </a:rPr>
              <a:t>Typical in U.S.</a:t>
            </a:r>
          </a:p>
        </p:txBody>
      </p:sp>
      <p:sp>
        <p:nvSpPr>
          <p:cNvPr id="5" name="Rounded Rectangular Callout 4"/>
          <p:cNvSpPr/>
          <p:nvPr/>
        </p:nvSpPr>
        <p:spPr bwMode="auto">
          <a:xfrm>
            <a:off x="6997700" y="3429000"/>
            <a:ext cx="1676400" cy="762000"/>
          </a:xfrm>
          <a:prstGeom prst="wedgeRoundRectCallout">
            <a:avLst>
              <a:gd name="adj1" fmla="val -98018"/>
              <a:gd name="adj2" fmla="val -57785"/>
              <a:gd name="adj3" fmla="val 16667"/>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nchor="ctr"/>
          <a:lstStyle/>
          <a:p>
            <a:pPr algn="ctr" defTabSz="914099" eaLnBrk="0" hangingPunct="0">
              <a:defRPr/>
            </a:pPr>
            <a:r>
              <a:rPr lang="en-US" sz="2000" i="1" dirty="0">
                <a:solidFill>
                  <a:srgbClr val="FFFFFF"/>
                </a:solidFill>
                <a:effectLst>
                  <a:outerShdw blurRad="38100" dist="38100" dir="2700000" algn="tl">
                    <a:srgbClr val="000000">
                      <a:alpha val="43137"/>
                    </a:srgbClr>
                  </a:outerShdw>
                </a:effectLst>
                <a:latin typeface="Segoe" pitchFamily="34" charset="0"/>
              </a:rPr>
              <a:t>Typical outside U.S.</a:t>
            </a:r>
          </a:p>
        </p:txBody>
      </p:sp>
    </p:spTree>
  </p:cSld>
  <p:clrMapOvr>
    <a:overrideClrMapping bg1="lt1" tx1="dk1" bg2="lt2" tx2="dk2" accent1="accent1" accent2="accent2" accent3="accent3" accent4="accent4" accent5="accent5" accent6="accent6" hlink="hlink" folHlink="folHlink"/>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Title 3"/>
          <p:cNvSpPr>
            <a:spLocks noGrp="1"/>
          </p:cNvSpPr>
          <p:nvPr>
            <p:ph type="title"/>
          </p:nvPr>
        </p:nvSpPr>
        <p:spPr/>
        <p:txBody>
          <a:bodyPr rtlCol="0">
            <a:noAutofit/>
          </a:bodyPr>
          <a:lstStyle/>
          <a:p>
            <a:pPr>
              <a:defRPr/>
            </a:pPr>
            <a:r>
              <a:rPr lang="en-US" sz="4000" dirty="0">
                <a:solidFill>
                  <a:srgbClr val="C00000"/>
                </a:solidFill>
                <a:effectLst>
                  <a:outerShdw blurRad="38100" dist="38100" dir="2700000" algn="tl">
                    <a:srgbClr val="000000">
                      <a:alpha val="43137"/>
                    </a:srgbClr>
                  </a:outerShdw>
                </a:effectLst>
              </a:rPr>
              <a:t>Two Main Pathways</a:t>
            </a:r>
          </a:p>
        </p:txBody>
      </p:sp>
      <p:pic>
        <p:nvPicPr>
          <p:cNvPr id="2662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524000"/>
            <a:ext cx="6102350" cy="467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765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 y="1296988"/>
            <a:ext cx="8191500" cy="533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itle 4"/>
          <p:cNvSpPr>
            <a:spLocks noGrp="1"/>
          </p:cNvSpPr>
          <p:nvPr>
            <p:ph type="title"/>
          </p:nvPr>
        </p:nvSpPr>
        <p:spPr/>
        <p:txBody>
          <a:bodyPr rtlCol="0">
            <a:noAutofit/>
          </a:bodyPr>
          <a:lstStyle/>
          <a:p>
            <a:pPr>
              <a:defRPr/>
            </a:pPr>
            <a:r>
              <a:rPr lang="en-US" sz="4000" dirty="0">
                <a:solidFill>
                  <a:srgbClr val="C00000"/>
                </a:solidFill>
                <a:effectLst>
                  <a:outerShdw blurRad="38100" dist="38100" dir="2700000" algn="tl">
                    <a:srgbClr val="000000">
                      <a:alpha val="43137"/>
                    </a:srgbClr>
                  </a:outerShdw>
                </a:effectLst>
              </a:rPr>
              <a:t>Pathway Overview</a:t>
            </a:r>
          </a:p>
        </p:txBody>
      </p:sp>
    </p:spTree>
  </p:cSld>
  <p:clrMapOvr>
    <a:overrideClrMapping bg1="lt1" tx1="dk1" bg2="lt2" tx2="dk2" accent1="accent1" accent2="accent2" accent3="accent3" accent4="accent4" accent5="accent5" accent6="accent6" hlink="hlink" folHlink="folHlink"/>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86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275" y="1717675"/>
            <a:ext cx="8416925" cy="418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p:txBody>
          <a:bodyPr rtlCol="0">
            <a:noAutofit/>
          </a:bodyPr>
          <a:lstStyle/>
          <a:p>
            <a:pPr>
              <a:defRPr/>
            </a:pPr>
            <a:r>
              <a:rPr lang="en-US" sz="3200" dirty="0">
                <a:solidFill>
                  <a:srgbClr val="C00000"/>
                </a:solidFill>
                <a:effectLst>
                  <a:outerShdw blurRad="38100" dist="38100" dir="2700000" algn="tl">
                    <a:srgbClr val="000000">
                      <a:alpha val="43137"/>
                    </a:srgbClr>
                  </a:outerShdw>
                </a:effectLst>
              </a:rPr>
              <a:t>Course Overview: Critical Areas (units)</a:t>
            </a:r>
          </a:p>
        </p:txBody>
      </p:sp>
    </p:spTree>
  </p:cSld>
  <p:clrMapOvr>
    <a:overrideClrMapping bg1="lt1" tx1="dk1" bg2="lt2" tx2="dk2" accent1="accent1" accent2="accent2" accent3="accent3" accent4="accent4" accent5="accent5" accent6="accent6" hlink="hlink" folHlink="folHlink"/>
  </p:clrMapOvr>
  <p:transition spd="med">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969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700" y="1219200"/>
            <a:ext cx="8445500"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itle 3"/>
          <p:cNvSpPr>
            <a:spLocks noGrp="1"/>
          </p:cNvSpPr>
          <p:nvPr>
            <p:ph type="title"/>
          </p:nvPr>
        </p:nvSpPr>
        <p:spPr/>
        <p:txBody>
          <a:bodyPr rtlCol="0">
            <a:noAutofit/>
          </a:bodyPr>
          <a:lstStyle/>
          <a:p>
            <a:pPr>
              <a:defRPr/>
            </a:pPr>
            <a:r>
              <a:rPr lang="en-US">
                <a:solidFill>
                  <a:srgbClr val="C00000"/>
                </a:solidFill>
                <a:effectLst>
                  <a:outerShdw blurRad="38100" dist="38100" dir="2700000" algn="tl">
                    <a:srgbClr val="000000">
                      <a:alpha val="43137"/>
                    </a:srgbClr>
                  </a:outerShdw>
                </a:effectLst>
              </a:rPr>
              <a:t>Course Detail by Unit (critical area)</a:t>
            </a:r>
          </a:p>
        </p:txBody>
      </p:sp>
    </p:spTree>
  </p:cSld>
  <p:clrMapOvr>
    <a:overrideClrMapping bg1="lt1" tx1="dk1" bg2="lt2" tx2="dk2" accent1="accent1" accent2="accent2" accent3="accent3" accent4="accent4" accent5="accent5" accent6="accent6" hlink="hlink" folHlink="folHlink"/>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Title 1"/>
          <p:cNvSpPr>
            <a:spLocks noGrp="1"/>
          </p:cNvSpPr>
          <p:nvPr>
            <p:ph type="ctrTitle"/>
          </p:nvPr>
        </p:nvSpPr>
        <p:spPr>
          <a:xfrm>
            <a:off x="685800" y="1028700"/>
            <a:ext cx="7772400" cy="1905000"/>
          </a:xfrm>
        </p:spPr>
        <p:txBody>
          <a:bodyPr rtlCol="0">
            <a:noAutofit/>
          </a:bodyPr>
          <a:lstStyle/>
          <a:p>
            <a:pPr>
              <a:defRPr/>
            </a:pPr>
            <a:r>
              <a:rPr lang="en-US" sz="4000" dirty="0">
                <a:solidFill>
                  <a:srgbClr val="C00000"/>
                </a:solidFill>
                <a:effectLst>
                  <a:outerShdw blurRad="38100" dist="38100" dir="2700000" algn="tl">
                    <a:srgbClr val="000000">
                      <a:alpha val="43137"/>
                    </a:srgbClr>
                  </a:outerShdw>
                </a:effectLst>
              </a:rPr>
              <a:t>Digging Deeper into the CCSS</a:t>
            </a:r>
          </a:p>
        </p:txBody>
      </p:sp>
      <p:pic>
        <p:nvPicPr>
          <p:cNvPr id="3072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5500" y="2609850"/>
            <a:ext cx="2552700"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spd="med">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Title 1"/>
          <p:cNvSpPr>
            <a:spLocks noGrp="1"/>
          </p:cNvSpPr>
          <p:nvPr>
            <p:ph type="title"/>
          </p:nvPr>
        </p:nvSpPr>
        <p:spPr/>
        <p:txBody>
          <a:bodyPr rtlCol="0">
            <a:noAutofit/>
          </a:bodyPr>
          <a:lstStyle/>
          <a:p>
            <a:pPr>
              <a:defRPr/>
            </a:pPr>
            <a:r>
              <a:rPr lang="en-US">
                <a:solidFill>
                  <a:srgbClr val="C00000"/>
                </a:solidFill>
                <a:effectLst>
                  <a:outerShdw blurRad="38100" dist="38100" dir="2700000" algn="tl">
                    <a:srgbClr val="000000">
                      <a:alpha val="43137"/>
                    </a:srgbClr>
                  </a:outerShdw>
                </a:effectLst>
              </a:rPr>
              <a:t>Standards for Mathematical Practice</a:t>
            </a:r>
            <a:br>
              <a:rPr lang="en-US">
                <a:solidFill>
                  <a:srgbClr val="C00000"/>
                </a:solidFill>
                <a:effectLst>
                  <a:outerShdw blurRad="38100" dist="38100" dir="2700000" algn="tl">
                    <a:srgbClr val="000000">
                      <a:alpha val="43137"/>
                    </a:srgbClr>
                  </a:outerShdw>
                </a:effectLst>
              </a:rPr>
            </a:br>
            <a:r>
              <a:rPr lang="en-US">
                <a:solidFill>
                  <a:srgbClr val="C00000"/>
                </a:solidFill>
                <a:effectLst>
                  <a:outerShdw blurRad="38100" dist="38100" dir="2700000" algn="tl">
                    <a:srgbClr val="000000">
                      <a:alpha val="43137"/>
                    </a:srgbClr>
                  </a:outerShdw>
                </a:effectLst>
              </a:rPr>
              <a:t>Mathematical ‘Habits of Mind’</a:t>
            </a:r>
          </a:p>
        </p:txBody>
      </p:sp>
      <p:pic>
        <p:nvPicPr>
          <p:cNvPr id="31747"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760538" y="1676400"/>
            <a:ext cx="5686425" cy="4267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ransition spd="med">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888" y="1981200"/>
            <a:ext cx="3048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1" name="Rectangle 2"/>
          <p:cNvSpPr>
            <a:spLocks noGrp="1" noChangeArrowheads="1"/>
          </p:cNvSpPr>
          <p:nvPr>
            <p:ph type="title"/>
          </p:nvPr>
        </p:nvSpPr>
        <p:spPr/>
        <p:txBody>
          <a:bodyPr rtlCol="0">
            <a:noAutofit/>
          </a:bodyPr>
          <a:lstStyle/>
          <a:p>
            <a:pPr>
              <a:defRPr/>
            </a:pPr>
            <a:r>
              <a:rPr lang="en-US" dirty="0">
                <a:solidFill>
                  <a:srgbClr val="C00000"/>
                </a:solidFill>
                <a:effectLst>
                  <a:outerShdw blurRad="38100" dist="38100" dir="2700000" algn="tl">
                    <a:srgbClr val="000000">
                      <a:alpha val="43137"/>
                    </a:srgbClr>
                  </a:outerShdw>
                </a:effectLst>
              </a:rPr>
              <a:t>Activity </a:t>
            </a:r>
            <a:r>
              <a:rPr lang="en-US" dirty="0" smtClean="0">
                <a:solidFill>
                  <a:srgbClr val="C00000"/>
                </a:solidFill>
                <a:effectLst>
                  <a:outerShdw blurRad="38100" dist="38100" dir="2700000" algn="tl">
                    <a:srgbClr val="000000">
                      <a:alpha val="43137"/>
                    </a:srgbClr>
                  </a:outerShdw>
                </a:effectLst>
              </a:rPr>
              <a:t>1a: </a:t>
            </a:r>
            <a:r>
              <a:rPr lang="en-US" dirty="0">
                <a:solidFill>
                  <a:srgbClr val="C00000"/>
                </a:solidFill>
                <a:effectLst>
                  <a:outerShdw blurRad="38100" dist="38100" dir="2700000" algn="tl">
                    <a:srgbClr val="000000">
                      <a:alpha val="43137"/>
                    </a:srgbClr>
                  </a:outerShdw>
                </a:effectLst>
              </a:rPr>
              <a:t/>
            </a:r>
            <a:br>
              <a:rPr lang="en-US" dirty="0">
                <a:solidFill>
                  <a:srgbClr val="C00000"/>
                </a:solidFill>
                <a:effectLst>
                  <a:outerShdw blurRad="38100" dist="38100" dir="2700000" algn="tl">
                    <a:srgbClr val="000000">
                      <a:alpha val="43137"/>
                    </a:srgbClr>
                  </a:outerShdw>
                </a:effectLst>
              </a:rPr>
            </a:br>
            <a:r>
              <a:rPr lang="en-US" dirty="0">
                <a:solidFill>
                  <a:srgbClr val="C00000"/>
                </a:solidFill>
                <a:effectLst>
                  <a:outerShdw blurRad="38100" dist="38100" dir="2700000" algn="tl">
                    <a:srgbClr val="000000">
                      <a:alpha val="43137"/>
                    </a:srgbClr>
                  </a:outerShdw>
                </a:effectLst>
              </a:rPr>
              <a:t>Standards for Mathematical Practice</a:t>
            </a:r>
          </a:p>
        </p:txBody>
      </p:sp>
      <p:sp>
        <p:nvSpPr>
          <p:cNvPr id="32772" name="Rectangle 3"/>
          <p:cNvSpPr>
            <a:spLocks noGrp="1" noChangeArrowheads="1"/>
          </p:cNvSpPr>
          <p:nvPr>
            <p:ph idx="1"/>
          </p:nvPr>
        </p:nvSpPr>
        <p:spPr>
          <a:xfrm>
            <a:off x="520700" y="1676400"/>
            <a:ext cx="6489700" cy="4267200"/>
          </a:xfrm>
        </p:spPr>
        <p:txBody>
          <a:bodyPr/>
          <a:lstStyle/>
          <a:p>
            <a:pPr eaLnBrk="1" hangingPunct="1"/>
            <a:r>
              <a:rPr lang="en-US" dirty="0" smtClean="0"/>
              <a:t>Read the assigned Standard for Mathematical Practice</a:t>
            </a:r>
          </a:p>
          <a:p>
            <a:pPr eaLnBrk="1" hangingPunct="1"/>
            <a:r>
              <a:rPr lang="en-US" dirty="0" smtClean="0"/>
              <a:t>Think – Write – Pair – Share</a:t>
            </a:r>
          </a:p>
          <a:p>
            <a:pPr lvl="1" eaLnBrk="1" hangingPunct="1"/>
            <a:r>
              <a:rPr lang="en-US" dirty="0" smtClean="0"/>
              <a:t>What is the meaning of the practice?</a:t>
            </a:r>
          </a:p>
          <a:p>
            <a:pPr lvl="1" eaLnBrk="1" hangingPunct="1"/>
            <a:r>
              <a:rPr lang="en-US" dirty="0" smtClean="0"/>
              <a:t>How will the practice look at my grade level? </a:t>
            </a:r>
          </a:p>
          <a:p>
            <a:pPr eaLnBrk="1" hangingPunct="1"/>
            <a:r>
              <a:rPr lang="en-US" dirty="0" smtClean="0"/>
              <a:t>Group Sharing</a:t>
            </a:r>
          </a:p>
        </p:txBody>
      </p:sp>
    </p:spTree>
  </p:cSld>
  <p:clrMapOvr>
    <a:overrideClrMapping bg1="lt1" tx1="dk1" bg2="lt2" tx2="dk2" accent1="accent1" accent2="accent2" accent3="accent3" accent4="accent4" accent5="accent5" accent6="accent6" hlink="hlink" folHlink="folHlink"/>
  </p:clrMapOvr>
  <p:transition spd="med">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5114" y="1981200"/>
            <a:ext cx="3048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4" name="Rectangle 2"/>
          <p:cNvSpPr>
            <a:spLocks noGrp="1" noChangeArrowheads="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p>
            <a:r>
              <a:rPr lang="en-US" dirty="0" smtClean="0">
                <a:solidFill>
                  <a:srgbClr val="C00000"/>
                </a:solidFill>
                <a:effectLst>
                  <a:outerShdw blurRad="38100" dist="38100" dir="2700000" algn="tl">
                    <a:srgbClr val="000000">
                      <a:alpha val="43137"/>
                    </a:srgbClr>
                  </a:outerShdw>
                </a:effectLst>
              </a:rPr>
              <a:t>Activity 1b: </a:t>
            </a:r>
            <a:r>
              <a:rPr lang="en-US" dirty="0">
                <a:solidFill>
                  <a:srgbClr val="C00000"/>
                </a:solidFill>
                <a:effectLst>
                  <a:outerShdw blurRad="38100" dist="38100" dir="2700000" algn="tl">
                    <a:srgbClr val="000000">
                      <a:alpha val="43137"/>
                    </a:srgbClr>
                  </a:outerShdw>
                </a:effectLst>
              </a:rPr>
              <a:t/>
            </a:r>
            <a:br>
              <a:rPr lang="en-US" dirty="0">
                <a:solidFill>
                  <a:srgbClr val="C00000"/>
                </a:solidFill>
                <a:effectLst>
                  <a:outerShdw blurRad="38100" dist="38100" dir="2700000" algn="tl">
                    <a:srgbClr val="000000">
                      <a:alpha val="43137"/>
                    </a:srgbClr>
                  </a:outerShdw>
                </a:effectLst>
              </a:rPr>
            </a:br>
            <a:r>
              <a:rPr lang="en-US" dirty="0">
                <a:solidFill>
                  <a:srgbClr val="C00000"/>
                </a:solidFill>
                <a:effectLst>
                  <a:outerShdw blurRad="38100" dist="38100" dir="2700000" algn="tl">
                    <a:srgbClr val="000000">
                      <a:alpha val="43137"/>
                    </a:srgbClr>
                  </a:outerShdw>
                </a:effectLst>
              </a:rPr>
              <a:t>Standards for Mathematical Practice</a:t>
            </a:r>
          </a:p>
        </p:txBody>
      </p:sp>
      <p:sp>
        <p:nvSpPr>
          <p:cNvPr id="3075" name="Rectangle 3"/>
          <p:cNvSpPr>
            <a:spLocks noGrp="1" noChangeArrowheads="1"/>
          </p:cNvSpPr>
          <p:nvPr>
            <p:ph type="body" idx="1"/>
          </p:nvPr>
        </p:nvSpPr>
        <p:spPr>
          <a:xfrm>
            <a:off x="520700" y="1676400"/>
            <a:ext cx="6489700" cy="4267200"/>
          </a:xfrm>
        </p:spPr>
        <p:txBody>
          <a:bodyPr>
            <a:normAutofit lnSpcReduction="10000"/>
          </a:bodyPr>
          <a:lstStyle/>
          <a:p>
            <a:r>
              <a:rPr lang="en-US" dirty="0" smtClean="0"/>
              <a:t>Read the assigned Standards for Mathematical Practice</a:t>
            </a:r>
          </a:p>
          <a:p>
            <a:r>
              <a:rPr lang="en-US" dirty="0" smtClean="0"/>
              <a:t>Discuss practice meaning:</a:t>
            </a:r>
          </a:p>
          <a:p>
            <a:pPr lvl="1"/>
            <a:r>
              <a:rPr lang="en-US" dirty="0" smtClean="0"/>
              <a:t>What would students do?</a:t>
            </a:r>
          </a:p>
          <a:p>
            <a:pPr lvl="1"/>
            <a:r>
              <a:rPr lang="en-US" dirty="0" smtClean="0"/>
              <a:t>What would students say?</a:t>
            </a:r>
          </a:p>
          <a:p>
            <a:pPr lvl="1"/>
            <a:r>
              <a:rPr lang="en-US" dirty="0" smtClean="0"/>
              <a:t>What would teachers do?</a:t>
            </a:r>
          </a:p>
          <a:p>
            <a:pPr lvl="1"/>
            <a:r>
              <a:rPr lang="en-US" dirty="0" smtClean="0"/>
              <a:t>What would teachers say?</a:t>
            </a:r>
          </a:p>
          <a:p>
            <a:r>
              <a:rPr lang="en-US" dirty="0" smtClean="0"/>
              <a:t>Group Sharing</a:t>
            </a:r>
          </a:p>
        </p:txBody>
      </p:sp>
    </p:spTree>
    <p:extLst>
      <p:ext uri="{BB962C8B-B14F-4D97-AF65-F5344CB8AC3E}">
        <p14:creationId xmlns:p14="http://schemas.microsoft.com/office/powerpoint/2010/main" val="104061487"/>
      </p:ext>
    </p:extLst>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Title 1"/>
          <p:cNvSpPr>
            <a:spLocks noGrp="1"/>
          </p:cNvSpPr>
          <p:nvPr>
            <p:ph type="title"/>
          </p:nvPr>
        </p:nvSpPr>
        <p:spPr/>
        <p:txBody>
          <a:bodyPr rtlCol="0">
            <a:noAutofit/>
          </a:bodyPr>
          <a:lstStyle/>
          <a:p>
            <a:pPr>
              <a:defRPr/>
            </a:pPr>
            <a:r>
              <a:rPr lang="en-US" sz="4000" dirty="0">
                <a:solidFill>
                  <a:srgbClr val="C00000"/>
                </a:solidFill>
                <a:effectLst>
                  <a:outerShdw blurRad="38100" dist="38100" dir="2700000" algn="tl">
                    <a:srgbClr val="000000">
                      <a:alpha val="43137"/>
                    </a:srgbClr>
                  </a:outerShdw>
                </a:effectLst>
              </a:rPr>
              <a:t>Overview </a:t>
            </a:r>
          </a:p>
        </p:txBody>
      </p:sp>
      <p:sp>
        <p:nvSpPr>
          <p:cNvPr id="7171" name="Content Placeholder 2"/>
          <p:cNvSpPr>
            <a:spLocks noGrp="1"/>
          </p:cNvSpPr>
          <p:nvPr>
            <p:ph idx="1"/>
          </p:nvPr>
        </p:nvSpPr>
        <p:spPr/>
        <p:txBody>
          <a:bodyPr/>
          <a:lstStyle/>
          <a:p>
            <a:pPr eaLnBrk="1" hangingPunct="1">
              <a:lnSpc>
                <a:spcPct val="110000"/>
              </a:lnSpc>
            </a:pPr>
            <a:r>
              <a:rPr lang="en-US" sz="2400" smtClean="0"/>
              <a:t>A Look Inside the CCSSM</a:t>
            </a:r>
          </a:p>
          <a:p>
            <a:pPr lvl="1" eaLnBrk="1" hangingPunct="1">
              <a:lnSpc>
                <a:spcPct val="110000"/>
              </a:lnSpc>
            </a:pPr>
            <a:r>
              <a:rPr lang="en-US" sz="2400" smtClean="0"/>
              <a:t>K- 8 </a:t>
            </a:r>
          </a:p>
          <a:p>
            <a:pPr lvl="1" eaLnBrk="1" hangingPunct="1">
              <a:lnSpc>
                <a:spcPct val="110000"/>
              </a:lnSpc>
            </a:pPr>
            <a:r>
              <a:rPr lang="en-US" sz="2400" smtClean="0"/>
              <a:t>High School</a:t>
            </a:r>
          </a:p>
          <a:p>
            <a:pPr eaLnBrk="1" hangingPunct="1">
              <a:lnSpc>
                <a:spcPct val="110000"/>
              </a:lnSpc>
            </a:pPr>
            <a:r>
              <a:rPr lang="en-US" sz="2400" smtClean="0"/>
              <a:t>Digging Deeper</a:t>
            </a:r>
          </a:p>
          <a:p>
            <a:pPr eaLnBrk="1" hangingPunct="1">
              <a:lnSpc>
                <a:spcPct val="110000"/>
              </a:lnSpc>
            </a:pPr>
            <a:r>
              <a:rPr lang="en-US" sz="2400" smtClean="0"/>
              <a:t>Model Curriculum</a:t>
            </a:r>
          </a:p>
          <a:p>
            <a:pPr eaLnBrk="1" hangingPunct="1">
              <a:lnSpc>
                <a:spcPct val="110000"/>
              </a:lnSpc>
            </a:pPr>
            <a:r>
              <a:rPr lang="en-US" sz="2400" smtClean="0"/>
              <a:t>Progressions</a:t>
            </a:r>
          </a:p>
          <a:p>
            <a:pPr eaLnBrk="1" hangingPunct="1">
              <a:lnSpc>
                <a:spcPct val="110000"/>
              </a:lnSpc>
            </a:pPr>
            <a:r>
              <a:rPr lang="en-US" sz="2400" smtClean="0"/>
              <a:t>Resources</a:t>
            </a:r>
          </a:p>
          <a:p>
            <a:pPr eaLnBrk="1" hangingPunct="1">
              <a:lnSpc>
                <a:spcPct val="110000"/>
              </a:lnSpc>
            </a:pPr>
            <a:r>
              <a:rPr lang="en-US" sz="2400" smtClean="0"/>
              <a:t>Making the Transition</a:t>
            </a:r>
          </a:p>
        </p:txBody>
      </p:sp>
      <p:pic>
        <p:nvPicPr>
          <p:cNvPr id="7172" name="Picture 3" descr="C:\Users\brian.roget\AppData\Local\Microsoft\Windows\Temporary Internet Files\Content.IE5\PJ11HSAB\MP90040725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0"/>
            <a:ext cx="2743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spd="med">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533400" y="2438400"/>
            <a:ext cx="8140700" cy="2286000"/>
          </a:xfrm>
        </p:spPr>
        <p:txBody>
          <a:bodyPr/>
          <a:lstStyle/>
          <a:p>
            <a:pPr algn="ctr" eaLnBrk="1" hangingPunct="1">
              <a:buFontTx/>
              <a:buNone/>
            </a:pPr>
            <a:r>
              <a:rPr lang="en-US" dirty="0" smtClean="0"/>
              <a:t>In order to design instruction that meets the rigor and expectations of the CCSSM, understanding the </a:t>
            </a:r>
            <a:r>
              <a:rPr lang="en-US" dirty="0" smtClean="0">
                <a:solidFill>
                  <a:srgbClr val="0070C0"/>
                </a:solidFill>
              </a:rPr>
              <a:t>Mathematical Practices </a:t>
            </a:r>
            <a:r>
              <a:rPr lang="en-US" dirty="0" smtClean="0"/>
              <a:t>and </a:t>
            </a:r>
            <a:r>
              <a:rPr lang="en-US" dirty="0" smtClean="0">
                <a:solidFill>
                  <a:srgbClr val="FF0000"/>
                </a:solidFill>
              </a:rPr>
              <a:t>Critical Areas (of Focus) </a:t>
            </a:r>
            <a:r>
              <a:rPr lang="en-US" dirty="0" smtClean="0"/>
              <a:t>are essential.</a:t>
            </a:r>
          </a:p>
        </p:txBody>
      </p:sp>
      <p:sp>
        <p:nvSpPr>
          <p:cNvPr id="5" name="Title 1"/>
          <p:cNvSpPr txBox="1">
            <a:spLocks/>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4200" b="1">
                <a:solidFill>
                  <a:schemeClr val="tx2"/>
                </a:solidFill>
                <a:latin typeface="Arial" charset="0"/>
              </a:defRPr>
            </a:lvl6pPr>
            <a:lvl7pPr marL="914400" algn="l" rtl="0" eaLnBrk="1" fontAlgn="base" hangingPunct="1">
              <a:spcBef>
                <a:spcPct val="0"/>
              </a:spcBef>
              <a:spcAft>
                <a:spcPct val="0"/>
              </a:spcAft>
              <a:defRPr sz="4200" b="1">
                <a:solidFill>
                  <a:schemeClr val="tx2"/>
                </a:solidFill>
                <a:latin typeface="Arial" charset="0"/>
              </a:defRPr>
            </a:lvl7pPr>
            <a:lvl8pPr marL="1371600" algn="l" rtl="0" eaLnBrk="1" fontAlgn="base" hangingPunct="1">
              <a:spcBef>
                <a:spcPct val="0"/>
              </a:spcBef>
              <a:spcAft>
                <a:spcPct val="0"/>
              </a:spcAft>
              <a:defRPr sz="4200" b="1">
                <a:solidFill>
                  <a:schemeClr val="tx2"/>
                </a:solidFill>
                <a:latin typeface="Arial" charset="0"/>
              </a:defRPr>
            </a:lvl8pPr>
            <a:lvl9pPr marL="1828800" algn="l" rtl="0" eaLnBrk="1" fontAlgn="base" hangingPunct="1">
              <a:spcBef>
                <a:spcPct val="0"/>
              </a:spcBef>
              <a:spcAft>
                <a:spcPct val="0"/>
              </a:spcAft>
              <a:defRPr sz="4200" b="1">
                <a:solidFill>
                  <a:schemeClr val="tx2"/>
                </a:solidFill>
                <a:latin typeface="Arial" charset="0"/>
              </a:defRPr>
            </a:lvl9pPr>
          </a:lstStyle>
          <a:p>
            <a:pPr eaLnBrk="1" hangingPunct="1"/>
            <a:r>
              <a:rPr lang="en-US" smtClean="0">
                <a:solidFill>
                  <a:srgbClr val="0070C0"/>
                </a:solidFill>
              </a:rPr>
              <a:t>MP</a:t>
            </a:r>
            <a:r>
              <a:rPr lang="en-US" smtClean="0"/>
              <a:t> + </a:t>
            </a:r>
            <a:r>
              <a:rPr lang="en-US" smtClean="0">
                <a:solidFill>
                  <a:srgbClr val="FF0000"/>
                </a:solidFill>
              </a:rPr>
              <a:t>CAF</a:t>
            </a:r>
            <a:r>
              <a:rPr lang="en-US" smtClean="0"/>
              <a:t> + </a:t>
            </a:r>
            <a:r>
              <a:rPr lang="en-US" smtClean="0">
                <a:solidFill>
                  <a:srgbClr val="00B050"/>
                </a:solidFill>
              </a:rPr>
              <a:t>Standards </a:t>
            </a:r>
            <a:r>
              <a:rPr lang="en-US" smtClean="0">
                <a:solidFill>
                  <a:schemeClr val="tx1"/>
                </a:solidFill>
              </a:rPr>
              <a:t>=</a:t>
            </a:r>
            <a:r>
              <a:rPr lang="en-US" smtClean="0">
                <a:solidFill>
                  <a:srgbClr val="00B050"/>
                </a:solidFill>
              </a:rPr>
              <a:t> </a:t>
            </a:r>
            <a:r>
              <a:rPr lang="en-US" smtClean="0">
                <a:solidFill>
                  <a:schemeClr val="accent6">
                    <a:lumMod val="75000"/>
                  </a:schemeClr>
                </a:solidFill>
              </a:rPr>
              <a:t>Instruction</a:t>
            </a:r>
            <a:endParaRPr lang="en-US" sz="4400" baseline="30000" dirty="0" smtClean="0">
              <a:solidFill>
                <a:schemeClr val="accent6">
                  <a:lumMod val="75000"/>
                </a:schemeClr>
              </a:solidFill>
            </a:endParaRPr>
          </a:p>
        </p:txBody>
      </p:sp>
    </p:spTree>
    <p:extLst>
      <p:ext uri="{BB962C8B-B14F-4D97-AF65-F5344CB8AC3E}">
        <p14:creationId xmlns:p14="http://schemas.microsoft.com/office/powerpoint/2010/main" val="2094272966"/>
      </p:ext>
    </p:extLst>
  </p:cSld>
  <p:clrMapOvr>
    <a:masterClrMapping/>
  </p:clrMapOvr>
  <p:transition spd="med">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sz="4000" smtClean="0">
                <a:solidFill>
                  <a:srgbClr val="FF0000"/>
                </a:solidFill>
              </a:rPr>
              <a:t>Critical Areas of Focus</a:t>
            </a:r>
          </a:p>
        </p:txBody>
      </p:sp>
      <p:pic>
        <p:nvPicPr>
          <p:cNvPr id="3584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228600"/>
            <a:ext cx="2428875" cy="300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533400" y="1731963"/>
            <a:ext cx="6477000" cy="4516437"/>
          </a:xfrm>
        </p:spPr>
        <p:txBody>
          <a:bodyPr>
            <a:noAutofit/>
          </a:bodyPr>
          <a:lstStyle/>
          <a:p>
            <a:pPr marL="0" indent="0" eaLnBrk="1" hangingPunct="1">
              <a:lnSpc>
                <a:spcPct val="120000"/>
              </a:lnSpc>
              <a:spcBef>
                <a:spcPts val="0"/>
              </a:spcBef>
              <a:buFontTx/>
              <a:buNone/>
              <a:defRPr/>
            </a:pPr>
            <a:r>
              <a:rPr lang="en-US" dirty="0">
                <a:solidFill>
                  <a:srgbClr val="FF0000"/>
                </a:solidFill>
              </a:rPr>
              <a:t>Critical </a:t>
            </a:r>
            <a:r>
              <a:rPr lang="en-US" dirty="0" smtClean="0">
                <a:solidFill>
                  <a:srgbClr val="FF0000"/>
                </a:solidFill>
              </a:rPr>
              <a:t>Areas </a:t>
            </a:r>
            <a:r>
              <a:rPr lang="en-US" dirty="0">
                <a:solidFill>
                  <a:srgbClr val="FF0000"/>
                </a:solidFill>
              </a:rPr>
              <a:t>of Focus </a:t>
            </a:r>
            <a:r>
              <a:rPr lang="en-US" dirty="0" smtClean="0"/>
              <a:t>inform instruction by describing the mathematical connections and relationships students develop in </a:t>
            </a:r>
            <a:r>
              <a:rPr lang="en-US" dirty="0"/>
              <a:t>the </a:t>
            </a:r>
            <a:r>
              <a:rPr lang="en-US" dirty="0" smtClean="0"/>
              <a:t>progression at this point.</a:t>
            </a:r>
          </a:p>
          <a:p>
            <a:pPr lvl="1" eaLnBrk="1" hangingPunct="1">
              <a:lnSpc>
                <a:spcPct val="120000"/>
              </a:lnSpc>
              <a:spcBef>
                <a:spcPts val="0"/>
              </a:spcBef>
              <a:buFont typeface="Wingdings" pitchFamily="2" charset="2"/>
              <a:buChar char="ü"/>
              <a:defRPr/>
            </a:pPr>
            <a:endParaRPr lang="en-US" dirty="0" smtClean="0"/>
          </a:p>
          <a:p>
            <a:pPr marL="57150" indent="0" eaLnBrk="1" hangingPunct="1">
              <a:lnSpc>
                <a:spcPct val="120000"/>
              </a:lnSpc>
              <a:spcBef>
                <a:spcPts val="0"/>
              </a:spcBef>
              <a:buFontTx/>
              <a:buNone/>
              <a:defRPr/>
            </a:pPr>
            <a:r>
              <a:rPr lang="en-US" dirty="0" smtClean="0"/>
              <a:t> </a:t>
            </a:r>
          </a:p>
        </p:txBody>
      </p:sp>
    </p:spTree>
    <p:extLst>
      <p:ext uri="{BB962C8B-B14F-4D97-AF65-F5344CB8AC3E}">
        <p14:creationId xmlns:p14="http://schemas.microsoft.com/office/powerpoint/2010/main" val="3501826992"/>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Title 1"/>
          <p:cNvSpPr>
            <a:spLocks noGrp="1"/>
          </p:cNvSpPr>
          <p:nvPr>
            <p:ph type="title"/>
          </p:nvPr>
        </p:nvSpPr>
        <p:spPr>
          <a:xfrm>
            <a:off x="533400" y="381000"/>
            <a:ext cx="8140700" cy="533400"/>
          </a:xfrm>
        </p:spPr>
        <p:txBody>
          <a:bodyPr>
            <a:normAutofit fontScale="90000"/>
          </a:bodyPr>
          <a:lstStyle/>
          <a:p>
            <a:pPr eaLnBrk="1" hangingPunct="1">
              <a:defRPr/>
            </a:pPr>
            <a:r>
              <a:rPr lang="en-US" smtClean="0">
                <a:solidFill>
                  <a:srgbClr val="FF0000"/>
                </a:solidFill>
              </a:rPr>
              <a:t>Concepts,</a:t>
            </a:r>
            <a:r>
              <a:rPr lang="en-US" smtClean="0"/>
              <a:t> </a:t>
            </a:r>
            <a:r>
              <a:rPr lang="en-US" smtClean="0">
                <a:solidFill>
                  <a:srgbClr val="0070C0"/>
                </a:solidFill>
              </a:rPr>
              <a:t>Skills and Procedures</a:t>
            </a:r>
          </a:p>
        </p:txBody>
      </p:sp>
      <p:sp>
        <p:nvSpPr>
          <p:cNvPr id="3" name="Content Placeholder 2"/>
          <p:cNvSpPr>
            <a:spLocks noGrp="1"/>
          </p:cNvSpPr>
          <p:nvPr>
            <p:ph idx="1"/>
          </p:nvPr>
        </p:nvSpPr>
        <p:spPr>
          <a:xfrm>
            <a:off x="533400" y="914400"/>
            <a:ext cx="8140700" cy="5257800"/>
          </a:xfrm>
        </p:spPr>
        <p:txBody>
          <a:bodyPr>
            <a:normAutofit fontScale="70000" lnSpcReduction="20000"/>
          </a:bodyPr>
          <a:lstStyle/>
          <a:p>
            <a:pPr eaLnBrk="1" hangingPunct="1">
              <a:buFontTx/>
              <a:buNone/>
              <a:defRPr/>
            </a:pPr>
            <a:r>
              <a:rPr lang="en-US" sz="4600" b="1" dirty="0" smtClean="0">
                <a:solidFill>
                  <a:srgbClr val="FF0000"/>
                </a:solidFill>
              </a:rPr>
              <a:t>Concepts</a:t>
            </a:r>
          </a:p>
          <a:p>
            <a:pPr marL="342900" lvl="2" indent="-342900" eaLnBrk="1" hangingPunct="1">
              <a:defRPr/>
            </a:pPr>
            <a:r>
              <a:rPr lang="en-US" sz="3400" dirty="0"/>
              <a:t>B</a:t>
            </a:r>
            <a:r>
              <a:rPr lang="en-US" sz="3400" dirty="0" smtClean="0"/>
              <a:t>ig ideas </a:t>
            </a:r>
          </a:p>
          <a:p>
            <a:pPr marL="342900" lvl="2" indent="-342900" eaLnBrk="1" hangingPunct="1">
              <a:defRPr/>
            </a:pPr>
            <a:r>
              <a:rPr lang="en-US" sz="3400" dirty="0"/>
              <a:t>U</a:t>
            </a:r>
            <a:r>
              <a:rPr lang="en-US" sz="3400" dirty="0" smtClean="0"/>
              <a:t>nderstandings or meanings </a:t>
            </a:r>
          </a:p>
          <a:p>
            <a:pPr marL="342900" lvl="2" indent="-342900" eaLnBrk="1" hangingPunct="1">
              <a:defRPr/>
            </a:pPr>
            <a:r>
              <a:rPr lang="en-US" sz="3400" dirty="0"/>
              <a:t>S</a:t>
            </a:r>
            <a:r>
              <a:rPr lang="en-US" sz="3400" dirty="0" smtClean="0"/>
              <a:t>trategies </a:t>
            </a:r>
          </a:p>
          <a:p>
            <a:pPr marL="342900" lvl="2" indent="-342900" eaLnBrk="1" hangingPunct="1">
              <a:defRPr/>
            </a:pPr>
            <a:r>
              <a:rPr lang="en-US" sz="3400" dirty="0"/>
              <a:t>R</a:t>
            </a:r>
            <a:r>
              <a:rPr lang="en-US" sz="3400" dirty="0" smtClean="0"/>
              <a:t>elationships</a:t>
            </a:r>
          </a:p>
          <a:p>
            <a:pPr marL="342900" lvl="2" indent="-342900" eaLnBrk="1" hangingPunct="1">
              <a:buFontTx/>
              <a:buNone/>
              <a:defRPr/>
            </a:pPr>
            <a:r>
              <a:rPr lang="en-US" sz="3400" dirty="0" smtClean="0"/>
              <a:t>Understanding concepts underlies the development and usage of skills and procedures and leads to connections and transfer.</a:t>
            </a:r>
            <a:endParaRPr lang="en-US" sz="3400" b="1" dirty="0" smtClean="0"/>
          </a:p>
          <a:p>
            <a:pPr eaLnBrk="1" hangingPunct="1">
              <a:buFontTx/>
              <a:buNone/>
              <a:defRPr/>
            </a:pPr>
            <a:r>
              <a:rPr lang="en-US" sz="4100" b="1" dirty="0" smtClean="0">
                <a:solidFill>
                  <a:srgbClr val="0070C0"/>
                </a:solidFill>
              </a:rPr>
              <a:t>Skills and Procedures</a:t>
            </a:r>
          </a:p>
          <a:p>
            <a:pPr eaLnBrk="1" hangingPunct="1">
              <a:defRPr/>
            </a:pPr>
            <a:r>
              <a:rPr lang="en-US" sz="3400" dirty="0" smtClean="0"/>
              <a:t>Rules</a:t>
            </a:r>
          </a:p>
          <a:p>
            <a:pPr eaLnBrk="1" hangingPunct="1">
              <a:defRPr/>
            </a:pPr>
            <a:r>
              <a:rPr lang="en-US" sz="3400" dirty="0" smtClean="0"/>
              <a:t>Routines</a:t>
            </a:r>
          </a:p>
          <a:p>
            <a:pPr eaLnBrk="1" hangingPunct="1">
              <a:defRPr/>
            </a:pPr>
            <a:r>
              <a:rPr lang="en-US" sz="3400" dirty="0"/>
              <a:t>A</a:t>
            </a:r>
            <a:r>
              <a:rPr lang="en-US" sz="3400" dirty="0" smtClean="0"/>
              <a:t>lgorithms</a:t>
            </a:r>
          </a:p>
          <a:p>
            <a:pPr eaLnBrk="1" hangingPunct="1">
              <a:buFontTx/>
              <a:buNone/>
              <a:defRPr/>
            </a:pPr>
            <a:r>
              <a:rPr lang="en-US" sz="3400" dirty="0" smtClean="0"/>
              <a:t>Skills and procedures </a:t>
            </a:r>
            <a:r>
              <a:rPr lang="en-US" sz="3400" dirty="0"/>
              <a:t>evolve from the understanding and usage of concepts.   </a:t>
            </a:r>
          </a:p>
          <a:p>
            <a:pPr eaLnBrk="1" hangingPunct="1">
              <a:buFontTx/>
              <a:buNone/>
              <a:defRPr/>
            </a:pPr>
            <a:endParaRPr lang="en-US" sz="6400" dirty="0" smtClean="0">
              <a:solidFill>
                <a:srgbClr val="FF0000"/>
              </a:solidFill>
            </a:endParaRPr>
          </a:p>
        </p:txBody>
      </p:sp>
    </p:spTree>
  </p:cSld>
  <p:clrMapOvr>
    <a:overrideClrMapping bg1="lt1" tx1="dk1" bg2="lt2" tx2="dk2" accent1="accent1" accent2="accent2" accent3="accent3" accent4="accent4" accent5="accent5" accent6="accent6" hlink="hlink" folHlink="folHlink"/>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smtClean="0">
                <a:solidFill>
                  <a:srgbClr val="FF0000"/>
                </a:solidFill>
              </a:rPr>
              <a:t>Concepts,</a:t>
            </a:r>
            <a:r>
              <a:rPr lang="en-US" smtClean="0"/>
              <a:t> </a:t>
            </a:r>
            <a:r>
              <a:rPr lang="en-US" smtClean="0">
                <a:solidFill>
                  <a:srgbClr val="0070C0"/>
                </a:solidFill>
              </a:rPr>
              <a:t>Skills and Procedures</a:t>
            </a:r>
            <a:endParaRPr lang="en-US" smtClean="0"/>
          </a:p>
        </p:txBody>
      </p:sp>
      <p:sp>
        <p:nvSpPr>
          <p:cNvPr id="35843" name="Content Placeholder 2"/>
          <p:cNvSpPr>
            <a:spLocks noGrp="1"/>
          </p:cNvSpPr>
          <p:nvPr>
            <p:ph idx="1"/>
          </p:nvPr>
        </p:nvSpPr>
        <p:spPr>
          <a:xfrm>
            <a:off x="457200" y="1371600"/>
            <a:ext cx="8229600" cy="4754563"/>
          </a:xfrm>
        </p:spPr>
        <p:txBody>
          <a:bodyPr/>
          <a:lstStyle/>
          <a:p>
            <a:pPr eaLnBrk="1" hangingPunct="1">
              <a:lnSpc>
                <a:spcPct val="80000"/>
              </a:lnSpc>
              <a:buFontTx/>
              <a:buNone/>
            </a:pPr>
            <a:r>
              <a:rPr lang="en-US" sz="1800" b="1" smtClean="0">
                <a:cs typeface="Arial" pitchFamily="34" charset="0"/>
              </a:rPr>
              <a:t>Understand ratio concepts and use ratio reasoning to solve problems.</a:t>
            </a:r>
          </a:p>
          <a:p>
            <a:pPr eaLnBrk="1" hangingPunct="1">
              <a:lnSpc>
                <a:spcPct val="80000"/>
              </a:lnSpc>
              <a:buFontTx/>
              <a:buAutoNum type="arabicPeriod"/>
            </a:pPr>
            <a:r>
              <a:rPr lang="en-US" sz="1800" smtClean="0">
                <a:cs typeface="Arial" pitchFamily="34" charset="0"/>
              </a:rPr>
              <a:t>Understand the concept of a ratio and use ratio language to describe a ratio relationship between two quantities. </a:t>
            </a:r>
          </a:p>
          <a:p>
            <a:pPr eaLnBrk="1" hangingPunct="1">
              <a:lnSpc>
                <a:spcPct val="80000"/>
              </a:lnSpc>
              <a:buFontTx/>
              <a:buAutoNum type="arabicPeriod"/>
            </a:pPr>
            <a:r>
              <a:rPr lang="en-US" sz="1800" smtClean="0">
                <a:cs typeface="Arial" pitchFamily="34" charset="0"/>
              </a:rPr>
              <a:t>Understand the concept of a unit rate a/b associated with a ratio </a:t>
            </a:r>
            <a:r>
              <a:rPr lang="en-US" sz="1800" i="1" smtClean="0">
                <a:cs typeface="Arial" pitchFamily="34" charset="0"/>
              </a:rPr>
              <a:t>a</a:t>
            </a:r>
            <a:r>
              <a:rPr lang="en-US" sz="1800" smtClean="0">
                <a:cs typeface="Arial" pitchFamily="34" charset="0"/>
              </a:rPr>
              <a:t>:</a:t>
            </a:r>
            <a:r>
              <a:rPr lang="en-US" sz="1800" i="1" smtClean="0">
                <a:cs typeface="Arial" pitchFamily="34" charset="0"/>
              </a:rPr>
              <a:t>b</a:t>
            </a:r>
            <a:r>
              <a:rPr lang="en-US" sz="1800" smtClean="0">
                <a:cs typeface="Arial" pitchFamily="34" charset="0"/>
              </a:rPr>
              <a:t> with </a:t>
            </a:r>
            <a:r>
              <a:rPr lang="en-US" sz="1800" i="1" smtClean="0">
                <a:cs typeface="Arial" pitchFamily="34" charset="0"/>
              </a:rPr>
              <a:t>b</a:t>
            </a:r>
            <a:r>
              <a:rPr lang="en-US" sz="1800" smtClean="0">
                <a:cs typeface="Arial" pitchFamily="34" charset="0"/>
              </a:rPr>
              <a:t> </a:t>
            </a:r>
            <a:r>
              <a:rPr lang="en-US" sz="1800" smtClean="0">
                <a:cs typeface="Arial" pitchFamily="34" charset="0"/>
                <a:sym typeface="Symbol" pitchFamily="18" charset="2"/>
              </a:rPr>
              <a:t></a:t>
            </a:r>
            <a:r>
              <a:rPr lang="en-US" sz="1800" smtClean="0">
                <a:cs typeface="Arial" pitchFamily="34" charset="0"/>
              </a:rPr>
              <a:t> 0, and use rate language in the context of a ratio relationship. </a:t>
            </a:r>
          </a:p>
          <a:p>
            <a:pPr eaLnBrk="1" hangingPunct="1">
              <a:lnSpc>
                <a:spcPct val="80000"/>
              </a:lnSpc>
              <a:buFontTx/>
              <a:buAutoNum type="arabicPeriod"/>
            </a:pPr>
            <a:r>
              <a:rPr lang="en-US" sz="1800" smtClean="0">
                <a:cs typeface="Arial" pitchFamily="34" charset="0"/>
              </a:rPr>
              <a:t>Use ratio and rate reasoning to solve real-world and mathematical problems, e.g., by reasoning about tables of equivalent ratios, tape diagrams, double number line diagrams, or equations.</a:t>
            </a:r>
          </a:p>
          <a:p>
            <a:pPr marL="914400" lvl="1" indent="-514350" eaLnBrk="1" hangingPunct="1">
              <a:lnSpc>
                <a:spcPct val="80000"/>
              </a:lnSpc>
              <a:buFontTx/>
              <a:buAutoNum type="alphaLcPeriod"/>
            </a:pPr>
            <a:r>
              <a:rPr lang="en-US" sz="1800" smtClean="0">
                <a:cs typeface="Arial" pitchFamily="34" charset="0"/>
              </a:rPr>
              <a:t>Make tables of equivalent ratios relating quantities with whole-number measurements, find missing values in the tables, and plot the pairs of values on the coordinate plane. Use tables to compare ratios.</a:t>
            </a:r>
          </a:p>
          <a:p>
            <a:pPr marL="914400" lvl="1" indent="-514350" eaLnBrk="1" hangingPunct="1">
              <a:lnSpc>
                <a:spcPct val="80000"/>
              </a:lnSpc>
              <a:buFontTx/>
              <a:buAutoNum type="alphaLcPeriod"/>
            </a:pPr>
            <a:r>
              <a:rPr lang="en-US" sz="1800" smtClean="0">
                <a:cs typeface="Arial" pitchFamily="34" charset="0"/>
              </a:rPr>
              <a:t>Solve unit rate problems including those involving unit pricing and constant speed. </a:t>
            </a:r>
          </a:p>
          <a:p>
            <a:pPr marL="914400" lvl="1" indent="-514350" eaLnBrk="1" hangingPunct="1">
              <a:lnSpc>
                <a:spcPct val="80000"/>
              </a:lnSpc>
              <a:buFontTx/>
              <a:buAutoNum type="alphaLcPeriod"/>
            </a:pPr>
            <a:r>
              <a:rPr lang="en-US" sz="1800" smtClean="0">
                <a:cs typeface="Arial" pitchFamily="34" charset="0"/>
              </a:rPr>
              <a:t>Find a percent of a quantity as a rate per 100 (e.g., 30% of a quantity means 30/100 times the quantity); solve problems involving finding the whole, given a part and the percent.</a:t>
            </a:r>
          </a:p>
          <a:p>
            <a:pPr marL="914400" lvl="1" indent="-514350" eaLnBrk="1" hangingPunct="1">
              <a:lnSpc>
                <a:spcPct val="80000"/>
              </a:lnSpc>
              <a:buFontTx/>
              <a:buAutoNum type="alphaLcPeriod"/>
            </a:pPr>
            <a:r>
              <a:rPr lang="en-US" sz="1800" smtClean="0">
                <a:cs typeface="Arial" pitchFamily="34" charset="0"/>
              </a:rPr>
              <a:t>Use ratio reasoning to convert measurement units; manipulate and transform units appropriately when multiplying or dividing quantities.</a:t>
            </a:r>
          </a:p>
          <a:p>
            <a:pPr eaLnBrk="1" hangingPunct="1">
              <a:lnSpc>
                <a:spcPct val="80000"/>
              </a:lnSpc>
            </a:pPr>
            <a:endParaRPr lang="en-US" sz="1300" smtClean="0"/>
          </a:p>
        </p:txBody>
      </p:sp>
    </p:spTree>
  </p:cSld>
  <p:clrMapOvr>
    <a:overrideClrMapping bg1="lt1" tx1="dk1" bg2="lt2" tx2="dk2" accent1="accent1" accent2="accent2" accent3="accent3" accent4="accent4" accent5="accent5" accent6="accent6" hlink="hlink" folHlink="folHlink"/>
  </p:clrMapOvr>
  <p:transition spd="med">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smtClean="0">
                <a:solidFill>
                  <a:srgbClr val="FF0000"/>
                </a:solidFill>
              </a:rPr>
              <a:t>Concepts,</a:t>
            </a:r>
            <a:r>
              <a:rPr lang="en-US" smtClean="0"/>
              <a:t> </a:t>
            </a:r>
            <a:r>
              <a:rPr lang="en-US" smtClean="0">
                <a:solidFill>
                  <a:srgbClr val="0070C0"/>
                </a:solidFill>
              </a:rPr>
              <a:t>Skills and Procedures</a:t>
            </a:r>
            <a:endParaRPr lang="en-US" smtClean="0"/>
          </a:p>
        </p:txBody>
      </p:sp>
      <p:sp>
        <p:nvSpPr>
          <p:cNvPr id="36867" name="Content Placeholder 2"/>
          <p:cNvSpPr>
            <a:spLocks noGrp="1"/>
          </p:cNvSpPr>
          <p:nvPr>
            <p:ph idx="1"/>
          </p:nvPr>
        </p:nvSpPr>
        <p:spPr>
          <a:xfrm>
            <a:off x="457200" y="1371600"/>
            <a:ext cx="8229600" cy="4754563"/>
          </a:xfrm>
        </p:spPr>
        <p:txBody>
          <a:bodyPr/>
          <a:lstStyle/>
          <a:p>
            <a:pPr eaLnBrk="1" hangingPunct="1">
              <a:lnSpc>
                <a:spcPct val="80000"/>
              </a:lnSpc>
              <a:buFontTx/>
              <a:buNone/>
            </a:pPr>
            <a:r>
              <a:rPr lang="en-US" sz="1800" b="1" smtClean="0">
                <a:cs typeface="Arial" pitchFamily="34" charset="0"/>
              </a:rPr>
              <a:t>Understand ratio concepts and use ratio reasoning to solve problems.</a:t>
            </a:r>
          </a:p>
          <a:p>
            <a:pPr eaLnBrk="1" hangingPunct="1">
              <a:lnSpc>
                <a:spcPct val="80000"/>
              </a:lnSpc>
              <a:buFontTx/>
              <a:buAutoNum type="arabicPeriod"/>
            </a:pPr>
            <a:r>
              <a:rPr lang="en-US" sz="1800" smtClean="0">
                <a:solidFill>
                  <a:srgbClr val="FF0000"/>
                </a:solidFill>
                <a:cs typeface="Arial" pitchFamily="34" charset="0"/>
              </a:rPr>
              <a:t>Understand the concept of a ratio and use ratio language to describe a ratio relationship between two quantities. </a:t>
            </a:r>
            <a:endParaRPr lang="en-US" sz="1800" smtClean="0">
              <a:cs typeface="Arial" pitchFamily="34" charset="0"/>
            </a:endParaRPr>
          </a:p>
          <a:p>
            <a:pPr eaLnBrk="1" hangingPunct="1">
              <a:lnSpc>
                <a:spcPct val="80000"/>
              </a:lnSpc>
              <a:buFontTx/>
              <a:buAutoNum type="arabicPeriod"/>
            </a:pPr>
            <a:r>
              <a:rPr lang="en-US" sz="1800" smtClean="0">
                <a:solidFill>
                  <a:srgbClr val="FF0000"/>
                </a:solidFill>
                <a:cs typeface="Arial" pitchFamily="34" charset="0"/>
              </a:rPr>
              <a:t>Understand the concept of a unit rate a/b associated with a ratio </a:t>
            </a:r>
            <a:r>
              <a:rPr lang="en-US" sz="1800" i="1" smtClean="0">
                <a:solidFill>
                  <a:srgbClr val="FF0000"/>
                </a:solidFill>
                <a:cs typeface="Arial" pitchFamily="34" charset="0"/>
              </a:rPr>
              <a:t>a</a:t>
            </a:r>
            <a:r>
              <a:rPr lang="en-US" sz="1800" smtClean="0">
                <a:solidFill>
                  <a:srgbClr val="FF0000"/>
                </a:solidFill>
                <a:cs typeface="Arial" pitchFamily="34" charset="0"/>
              </a:rPr>
              <a:t>:</a:t>
            </a:r>
            <a:r>
              <a:rPr lang="en-US" sz="1800" i="1" smtClean="0">
                <a:solidFill>
                  <a:srgbClr val="FF0000"/>
                </a:solidFill>
                <a:cs typeface="Arial" pitchFamily="34" charset="0"/>
              </a:rPr>
              <a:t>b</a:t>
            </a:r>
            <a:r>
              <a:rPr lang="en-US" sz="1800" smtClean="0">
                <a:solidFill>
                  <a:srgbClr val="FF0000"/>
                </a:solidFill>
                <a:cs typeface="Arial" pitchFamily="34" charset="0"/>
              </a:rPr>
              <a:t> with </a:t>
            </a:r>
            <a:r>
              <a:rPr lang="en-US" sz="1800" i="1" smtClean="0">
                <a:solidFill>
                  <a:srgbClr val="FF0000"/>
                </a:solidFill>
                <a:cs typeface="Arial" pitchFamily="34" charset="0"/>
              </a:rPr>
              <a:t>b</a:t>
            </a:r>
            <a:r>
              <a:rPr lang="en-US" sz="1800" smtClean="0">
                <a:solidFill>
                  <a:srgbClr val="FF0000"/>
                </a:solidFill>
                <a:cs typeface="Arial" pitchFamily="34" charset="0"/>
              </a:rPr>
              <a:t> </a:t>
            </a:r>
            <a:r>
              <a:rPr lang="en-US" sz="1800" smtClean="0">
                <a:solidFill>
                  <a:srgbClr val="FF0000"/>
                </a:solidFill>
                <a:cs typeface="Arial" pitchFamily="34" charset="0"/>
                <a:sym typeface="Symbol" pitchFamily="18" charset="2"/>
              </a:rPr>
              <a:t></a:t>
            </a:r>
            <a:r>
              <a:rPr lang="en-US" sz="1800" smtClean="0">
                <a:solidFill>
                  <a:srgbClr val="FF0000"/>
                </a:solidFill>
                <a:cs typeface="Arial" pitchFamily="34" charset="0"/>
              </a:rPr>
              <a:t> 0, and use rate language in the context of a ratio relationship</a:t>
            </a:r>
            <a:r>
              <a:rPr lang="en-US" sz="1800" smtClean="0">
                <a:cs typeface="Arial" pitchFamily="34" charset="0"/>
              </a:rPr>
              <a:t>. </a:t>
            </a:r>
          </a:p>
          <a:p>
            <a:pPr eaLnBrk="1" hangingPunct="1">
              <a:lnSpc>
                <a:spcPct val="80000"/>
              </a:lnSpc>
              <a:buFontTx/>
              <a:buAutoNum type="arabicPeriod"/>
            </a:pPr>
            <a:r>
              <a:rPr lang="en-US" sz="1800" smtClean="0">
                <a:solidFill>
                  <a:srgbClr val="FF0000"/>
                </a:solidFill>
                <a:cs typeface="Arial" pitchFamily="34" charset="0"/>
              </a:rPr>
              <a:t>Use ratio and rate reasoning to solve real-world and mathematical problems, e.g., by reasoning about tables of equivalent ratios, tape diagrams, double number line diagrams, or equations.</a:t>
            </a:r>
          </a:p>
          <a:p>
            <a:pPr marL="914400" lvl="1" indent="-514350" eaLnBrk="1" hangingPunct="1">
              <a:lnSpc>
                <a:spcPct val="80000"/>
              </a:lnSpc>
              <a:buFontTx/>
              <a:buAutoNum type="alphaLcPeriod"/>
            </a:pPr>
            <a:r>
              <a:rPr lang="en-US" sz="1800" smtClean="0">
                <a:solidFill>
                  <a:srgbClr val="0070C0"/>
                </a:solidFill>
                <a:cs typeface="Arial" pitchFamily="34" charset="0"/>
              </a:rPr>
              <a:t>Make tables of equivalent ratios relating quantities with whole-number measurements, find missing values in the tables, and plot the pairs of values on the coordinate plane. Use tables to compare ratios.</a:t>
            </a:r>
          </a:p>
          <a:p>
            <a:pPr marL="914400" lvl="1" indent="-514350" eaLnBrk="1" hangingPunct="1">
              <a:lnSpc>
                <a:spcPct val="80000"/>
              </a:lnSpc>
              <a:buFontTx/>
              <a:buAutoNum type="alphaLcPeriod"/>
            </a:pPr>
            <a:r>
              <a:rPr lang="en-US" sz="1800" smtClean="0">
                <a:solidFill>
                  <a:srgbClr val="0070C0"/>
                </a:solidFill>
                <a:cs typeface="Arial" pitchFamily="34" charset="0"/>
              </a:rPr>
              <a:t>Solve unit rate problems including those involving unit pricing and constant speed. </a:t>
            </a:r>
            <a:endParaRPr lang="en-US" sz="1800" smtClean="0">
              <a:cs typeface="Arial" pitchFamily="34" charset="0"/>
            </a:endParaRPr>
          </a:p>
          <a:p>
            <a:pPr marL="914400" lvl="1" indent="-514350" eaLnBrk="1" hangingPunct="1">
              <a:lnSpc>
                <a:spcPct val="80000"/>
              </a:lnSpc>
              <a:buFontTx/>
              <a:buAutoNum type="alphaLcPeriod"/>
            </a:pPr>
            <a:r>
              <a:rPr lang="en-US" sz="1800" smtClean="0">
                <a:solidFill>
                  <a:srgbClr val="0070C0"/>
                </a:solidFill>
                <a:cs typeface="Arial" pitchFamily="34" charset="0"/>
              </a:rPr>
              <a:t>Find a percent of a quantity as a rate per 100 (e.g., 30% of a quantity means 30/100 times the quantity); solve problems involving finding the whole, given a part and the percent.</a:t>
            </a:r>
          </a:p>
          <a:p>
            <a:pPr marL="914400" lvl="1" indent="-514350" eaLnBrk="1" hangingPunct="1">
              <a:lnSpc>
                <a:spcPct val="80000"/>
              </a:lnSpc>
              <a:buFontTx/>
              <a:buAutoNum type="alphaLcPeriod"/>
            </a:pPr>
            <a:r>
              <a:rPr lang="en-US" sz="1800" smtClean="0">
                <a:solidFill>
                  <a:srgbClr val="FF0000"/>
                </a:solidFill>
                <a:cs typeface="Arial" pitchFamily="34" charset="0"/>
              </a:rPr>
              <a:t>Use ratio reasoning to convert measurement units; manipulate and transform units appropriately when multiplying or dividing quantities.</a:t>
            </a:r>
          </a:p>
          <a:p>
            <a:pPr eaLnBrk="1" hangingPunct="1">
              <a:lnSpc>
                <a:spcPct val="80000"/>
              </a:lnSpc>
            </a:pPr>
            <a:endParaRPr lang="en-US" sz="1300" smtClean="0"/>
          </a:p>
        </p:txBody>
      </p:sp>
    </p:spTree>
  </p:cSld>
  <p:clrMapOvr>
    <a:overrideClrMapping bg1="lt1" tx1="dk1" bg2="lt2" tx2="dk2" accent1="accent1" accent2="accent2" accent3="accent3" accent4="accent4" accent5="accent5" accent6="accent6" hlink="hlink" folHlink="folHlink"/>
  </p:clrMapOvr>
  <p:transition spd="med">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2057400"/>
            <a:ext cx="3008313" cy="330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33400" y="381000"/>
            <a:ext cx="8140700" cy="1676400"/>
          </a:xfrm>
        </p:spPr>
        <p:txBody>
          <a:bodyPr rtlCol="0">
            <a:noAutofit/>
          </a:bodyPr>
          <a:lstStyle/>
          <a:p>
            <a:pPr>
              <a:defRPr/>
            </a:pPr>
            <a:r>
              <a:rPr lang="en-US" dirty="0">
                <a:solidFill>
                  <a:srgbClr val="C00000"/>
                </a:solidFill>
                <a:effectLst>
                  <a:outerShdw blurRad="38100" dist="38100" dir="2700000" algn="tl">
                    <a:srgbClr val="000000">
                      <a:alpha val="43137"/>
                    </a:srgbClr>
                  </a:outerShdw>
                </a:effectLst>
              </a:rPr>
              <a:t>Activity 2:</a:t>
            </a:r>
            <a:br>
              <a:rPr lang="en-US" dirty="0">
                <a:solidFill>
                  <a:srgbClr val="C00000"/>
                </a:solidFill>
                <a:effectLst>
                  <a:outerShdw blurRad="38100" dist="38100" dir="2700000" algn="tl">
                    <a:srgbClr val="000000">
                      <a:alpha val="43137"/>
                    </a:srgbClr>
                  </a:outerShdw>
                </a:effectLst>
              </a:rPr>
            </a:br>
            <a:r>
              <a:rPr lang="en-US" dirty="0">
                <a:solidFill>
                  <a:srgbClr val="C00000"/>
                </a:solidFill>
                <a:effectLst>
                  <a:outerShdw blurRad="38100" dist="38100" dir="2700000" algn="tl">
                    <a:srgbClr val="000000">
                      <a:alpha val="43137"/>
                    </a:srgbClr>
                  </a:outerShdw>
                </a:effectLst>
              </a:rPr>
              <a:t>K-8 Critical Areas of Focus</a:t>
            </a:r>
            <a:br>
              <a:rPr lang="en-US" dirty="0">
                <a:solidFill>
                  <a:srgbClr val="C00000"/>
                </a:solidFill>
                <a:effectLst>
                  <a:outerShdw blurRad="38100" dist="38100" dir="2700000" algn="tl">
                    <a:srgbClr val="000000">
                      <a:alpha val="43137"/>
                    </a:srgbClr>
                  </a:outerShdw>
                </a:effectLst>
              </a:rPr>
            </a:br>
            <a:r>
              <a:rPr lang="en-US" dirty="0">
                <a:solidFill>
                  <a:srgbClr val="C00000"/>
                </a:solidFill>
                <a:effectLst>
                  <a:outerShdw blurRad="38100" dist="38100" dir="2700000" algn="tl">
                    <a:srgbClr val="000000">
                      <a:alpha val="43137"/>
                    </a:srgbClr>
                  </a:outerShdw>
                </a:effectLst>
              </a:rPr>
              <a:t>HS Critical Areas</a:t>
            </a:r>
          </a:p>
        </p:txBody>
      </p:sp>
      <p:sp>
        <p:nvSpPr>
          <p:cNvPr id="3" name="Content Placeholder 2"/>
          <p:cNvSpPr>
            <a:spLocks noGrp="1"/>
          </p:cNvSpPr>
          <p:nvPr>
            <p:ph idx="1"/>
          </p:nvPr>
        </p:nvSpPr>
        <p:spPr>
          <a:xfrm>
            <a:off x="533400" y="2057400"/>
            <a:ext cx="6172200" cy="3962400"/>
          </a:xfrm>
        </p:spPr>
        <p:txBody>
          <a:bodyPr>
            <a:normAutofit fontScale="40000" lnSpcReduction="20000"/>
          </a:bodyPr>
          <a:lstStyle/>
          <a:p>
            <a:pPr eaLnBrk="1" hangingPunct="1">
              <a:defRPr/>
            </a:pPr>
            <a:r>
              <a:rPr lang="en-US" sz="8400" dirty="0" smtClean="0"/>
              <a:t>Read a K-8 grade level’s Critical Areas of Focus or  HS Critical Area</a:t>
            </a:r>
          </a:p>
          <a:p>
            <a:pPr lvl="1" eaLnBrk="1" hangingPunct="1">
              <a:defRPr/>
            </a:pPr>
            <a:r>
              <a:rPr lang="en-US" sz="7600" dirty="0" smtClean="0"/>
              <a:t>What are the concepts?</a:t>
            </a:r>
          </a:p>
          <a:p>
            <a:pPr lvl="1" eaLnBrk="1" hangingPunct="1">
              <a:defRPr/>
            </a:pPr>
            <a:r>
              <a:rPr lang="en-US" sz="7600" dirty="0" smtClean="0"/>
              <a:t>What are the skills and procedures?</a:t>
            </a:r>
          </a:p>
          <a:p>
            <a:pPr lvl="1" eaLnBrk="1" hangingPunct="1">
              <a:defRPr/>
            </a:pPr>
            <a:r>
              <a:rPr lang="en-US" sz="7600" dirty="0" smtClean="0"/>
              <a:t>What relationships are students to make?</a:t>
            </a:r>
          </a:p>
          <a:p>
            <a:pPr eaLnBrk="1" hangingPunct="1">
              <a:buFontTx/>
              <a:buNone/>
              <a:defRPr/>
            </a:pPr>
            <a:endParaRPr lang="en-US" sz="10400" dirty="0" smtClean="0"/>
          </a:p>
        </p:txBody>
      </p:sp>
    </p:spTree>
  </p:cSld>
  <p:clrMapOvr>
    <a:overrideClrMapping bg1="lt1" tx1="dk1" bg2="lt2" tx2="dk2" accent1="accent1" accent2="accent2" accent3="accent3" accent4="accent4" accent5="accent5" accent6="accent6" hlink="hlink" folHlink="folHlink"/>
  </p:clrMapOvr>
  <p:transition spd="med">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a:defRPr/>
            </a:pPr>
            <a:r>
              <a:rPr lang="en-US" dirty="0">
                <a:solidFill>
                  <a:srgbClr val="C00000"/>
                </a:solidFill>
                <a:effectLst>
                  <a:outerShdw blurRad="38100" dist="38100" dir="2700000" algn="tl">
                    <a:srgbClr val="000000">
                      <a:alpha val="43137"/>
                    </a:srgbClr>
                  </a:outerShdw>
                </a:effectLst>
              </a:rPr>
              <a:t>Activity 2</a:t>
            </a:r>
            <a:br>
              <a:rPr lang="en-US" dirty="0">
                <a:solidFill>
                  <a:srgbClr val="C00000"/>
                </a:solidFill>
                <a:effectLst>
                  <a:outerShdw blurRad="38100" dist="38100" dir="2700000" algn="tl">
                    <a:srgbClr val="000000">
                      <a:alpha val="43137"/>
                    </a:srgbClr>
                  </a:outerShdw>
                </a:effectLst>
              </a:rPr>
            </a:br>
            <a:r>
              <a:rPr lang="en-US" dirty="0">
                <a:solidFill>
                  <a:srgbClr val="C00000"/>
                </a:solidFill>
                <a:effectLst>
                  <a:outerShdw blurRad="38100" dist="38100" dir="2700000" algn="tl">
                    <a:srgbClr val="000000">
                      <a:alpha val="43137"/>
                    </a:srgbClr>
                  </a:outerShdw>
                </a:effectLst>
              </a:rPr>
              <a:t>Critical Areas</a:t>
            </a:r>
          </a:p>
        </p:txBody>
      </p:sp>
      <p:sp>
        <p:nvSpPr>
          <p:cNvPr id="3" name="Content Placeholder 2"/>
          <p:cNvSpPr>
            <a:spLocks noGrp="1"/>
          </p:cNvSpPr>
          <p:nvPr>
            <p:ph idx="1"/>
          </p:nvPr>
        </p:nvSpPr>
        <p:spPr>
          <a:xfrm>
            <a:off x="533400" y="1676400"/>
            <a:ext cx="7924800" cy="3962400"/>
          </a:xfrm>
        </p:spPr>
        <p:txBody>
          <a:bodyPr>
            <a:normAutofit fontScale="25000" lnSpcReduction="20000"/>
          </a:bodyPr>
          <a:lstStyle/>
          <a:p>
            <a:pPr eaLnBrk="1" hangingPunct="1">
              <a:buFontTx/>
              <a:buNone/>
              <a:defRPr/>
            </a:pPr>
            <a:endParaRPr lang="en-US" sz="10400" dirty="0" smtClean="0"/>
          </a:p>
          <a:p>
            <a:pPr eaLnBrk="1" hangingPunct="1">
              <a:defRPr/>
            </a:pPr>
            <a:r>
              <a:rPr lang="en-US" sz="10400" dirty="0" smtClean="0"/>
              <a:t>Read the grade level Critical Areas of Focus or HS Critical Areas</a:t>
            </a:r>
          </a:p>
          <a:p>
            <a:pPr lvl="1" eaLnBrk="1" hangingPunct="1">
              <a:buFontTx/>
              <a:buNone/>
              <a:defRPr/>
            </a:pPr>
            <a:r>
              <a:rPr lang="en-US" sz="9600" dirty="0" smtClean="0"/>
              <a:t>What are the concepts? </a:t>
            </a:r>
          </a:p>
          <a:p>
            <a:pPr lvl="1" eaLnBrk="1" hangingPunct="1">
              <a:buFontTx/>
              <a:buNone/>
              <a:defRPr/>
            </a:pPr>
            <a:r>
              <a:rPr lang="en-US" sz="9600" dirty="0" smtClean="0"/>
              <a:t>What are the procedures and skills?</a:t>
            </a:r>
          </a:p>
          <a:p>
            <a:pPr lvl="1" eaLnBrk="1" hangingPunct="1">
              <a:buFontTx/>
              <a:buNone/>
              <a:defRPr/>
            </a:pPr>
            <a:r>
              <a:rPr lang="en-US" sz="9600" dirty="0" smtClean="0"/>
              <a:t>What relationships are students to make?</a:t>
            </a:r>
          </a:p>
          <a:p>
            <a:pPr eaLnBrk="1" hangingPunct="1">
              <a:buFontTx/>
              <a:buNone/>
              <a:defRPr/>
            </a:pPr>
            <a:endParaRPr lang="en-US" sz="10400" dirty="0" smtClean="0"/>
          </a:p>
          <a:p>
            <a:pPr eaLnBrk="1" hangingPunct="1">
              <a:defRPr/>
            </a:pPr>
            <a:r>
              <a:rPr lang="en-US" sz="10400" dirty="0" smtClean="0"/>
              <a:t>Look at the domains, clusters and standards for the same grade(s) or High School Course   </a:t>
            </a:r>
          </a:p>
          <a:p>
            <a:pPr eaLnBrk="1" hangingPunct="1">
              <a:buFontTx/>
              <a:buNone/>
              <a:defRPr/>
            </a:pPr>
            <a:r>
              <a:rPr lang="en-US" sz="10400" dirty="0" smtClean="0"/>
              <a:t>     </a:t>
            </a:r>
            <a:r>
              <a:rPr lang="en-US" sz="9600" dirty="0" smtClean="0"/>
              <a:t>How do the Critical Areas inform their instruction?</a:t>
            </a:r>
          </a:p>
        </p:txBody>
      </p:sp>
    </p:spTree>
  </p:cSld>
  <p:clrMapOvr>
    <a:overrideClrMapping bg1="lt1" tx1="dk1" bg2="lt2" tx2="dk2" accent1="accent1" accent2="accent2" accent3="accent3" accent4="accent4" accent5="accent5" accent6="accent6" hlink="hlink" folHlink="folHlink"/>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2362200"/>
            <a:ext cx="3124200" cy="1143000"/>
          </a:xfrm>
        </p:spPr>
        <p:txBody>
          <a:bodyPr rtlCol="0">
            <a:noAutofit/>
          </a:bodyPr>
          <a:lstStyle/>
          <a:p>
            <a:pPr>
              <a:defRPr/>
            </a:pPr>
            <a:r>
              <a:rPr lang="en-US" sz="4000" dirty="0">
                <a:solidFill>
                  <a:srgbClr val="C00000"/>
                </a:solidFill>
                <a:effectLst>
                  <a:outerShdw blurRad="38100" dist="38100" dir="2700000" algn="tl">
                    <a:srgbClr val="000000">
                      <a:alpha val="43137"/>
                    </a:srgbClr>
                  </a:outerShdw>
                </a:effectLst>
              </a:rPr>
              <a:t>Model </a:t>
            </a:r>
            <a:br>
              <a:rPr lang="en-US" sz="4000" dirty="0">
                <a:solidFill>
                  <a:srgbClr val="C00000"/>
                </a:solidFill>
                <a:effectLst>
                  <a:outerShdw blurRad="38100" dist="38100" dir="2700000" algn="tl">
                    <a:srgbClr val="000000">
                      <a:alpha val="43137"/>
                    </a:srgbClr>
                  </a:outerShdw>
                </a:effectLst>
              </a:rPr>
            </a:br>
            <a:r>
              <a:rPr lang="en-US" sz="4000" dirty="0">
                <a:solidFill>
                  <a:srgbClr val="C00000"/>
                </a:solidFill>
                <a:effectLst>
                  <a:outerShdw blurRad="38100" dist="38100" dir="2700000" algn="tl">
                    <a:srgbClr val="000000">
                      <a:alpha val="43137"/>
                    </a:srgbClr>
                  </a:outerShdw>
                </a:effectLst>
              </a:rPr>
              <a:t>Curriculum</a:t>
            </a:r>
          </a:p>
        </p:txBody>
      </p:sp>
      <p:pic>
        <p:nvPicPr>
          <p:cNvPr id="38915" name="Picture 2" descr="C:\Users\brian.roget\AppData\Local\Microsoft\Windows\Temporary Internet Files\Content.IE5\NZG0TH3Y\MP90040905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5900" y="1295400"/>
            <a:ext cx="4648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spd="med">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3"/>
          <p:cNvPicPr>
            <a:picLocks noChangeAspect="1" noChangeArrowheads="1"/>
          </p:cNvPicPr>
          <p:nvPr/>
        </p:nvPicPr>
        <p:blipFill>
          <a:blip r:embed="rId3">
            <a:extLst>
              <a:ext uri="{28A0092B-C50C-407E-A947-70E740481C1C}">
                <a14:useLocalDpi xmlns:a14="http://schemas.microsoft.com/office/drawing/2010/main" val="0"/>
              </a:ext>
            </a:extLst>
          </a:blip>
          <a:srcRect t="4765" r="13438" b="3595"/>
          <a:stretch>
            <a:fillRect/>
          </a:stretch>
        </p:blipFill>
        <p:spPr bwMode="auto">
          <a:xfrm>
            <a:off x="0" y="0"/>
            <a:ext cx="9220200" cy="684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Title 1"/>
          <p:cNvSpPr>
            <a:spLocks noGrp="1"/>
          </p:cNvSpPr>
          <p:nvPr>
            <p:ph type="title"/>
          </p:nvPr>
        </p:nvSpPr>
        <p:spPr/>
        <p:txBody>
          <a:bodyPr rtlCol="0">
            <a:noAutofit/>
          </a:bodyPr>
          <a:lstStyle/>
          <a:p>
            <a:pPr>
              <a:defRPr/>
            </a:pPr>
            <a:r>
              <a:rPr lang="en-US" sz="4000">
                <a:solidFill>
                  <a:srgbClr val="C00000"/>
                </a:solidFill>
                <a:effectLst>
                  <a:outerShdw blurRad="38100" dist="38100" dir="2700000" algn="tl">
                    <a:srgbClr val="000000">
                      <a:alpha val="43137"/>
                    </a:srgbClr>
                  </a:outerShdw>
                </a:effectLst>
              </a:rPr>
              <a:t>Model Curriculum</a:t>
            </a:r>
          </a:p>
        </p:txBody>
      </p:sp>
      <p:pic>
        <p:nvPicPr>
          <p:cNvPr id="40963" name="Picture 2"/>
          <p:cNvPicPr>
            <a:picLocks noChangeAspect="1" noChangeArrowheads="1"/>
          </p:cNvPicPr>
          <p:nvPr/>
        </p:nvPicPr>
        <p:blipFill>
          <a:blip r:embed="rId3">
            <a:extLst>
              <a:ext uri="{28A0092B-C50C-407E-A947-70E740481C1C}">
                <a14:useLocalDpi xmlns:a14="http://schemas.microsoft.com/office/drawing/2010/main" val="0"/>
              </a:ext>
            </a:extLst>
          </a:blip>
          <a:srcRect l="3268" t="8694" r="1683"/>
          <a:stretch>
            <a:fillRect/>
          </a:stretch>
        </p:blipFill>
        <p:spPr bwMode="auto">
          <a:xfrm>
            <a:off x="304800" y="1295400"/>
            <a:ext cx="7724775"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76275"/>
            <a:ext cx="8229600" cy="5618163"/>
          </a:xfrm>
        </p:spPr>
        <p:txBody>
          <a:bodyPr>
            <a:normAutofit/>
          </a:bodyPr>
          <a:lstStyle/>
          <a:p>
            <a:pPr eaLnBrk="1" hangingPunct="1">
              <a:buFontTx/>
              <a:buNone/>
              <a:defRPr/>
            </a:pPr>
            <a:endParaRPr lang="en-US" sz="2400" b="1" dirty="0" smtClean="0"/>
          </a:p>
          <a:p>
            <a:pPr eaLnBrk="1" hangingPunct="1">
              <a:buFontTx/>
              <a:buNone/>
              <a:defRPr/>
            </a:pPr>
            <a:r>
              <a:rPr lang="en-US" b="1" dirty="0" smtClean="0"/>
              <a:t>		Change always comes bearing gifts.</a:t>
            </a:r>
          </a:p>
          <a:p>
            <a:pPr marL="457200" lvl="1" indent="0" eaLnBrk="1" hangingPunct="1">
              <a:buNone/>
              <a:defRPr/>
            </a:pPr>
            <a:r>
              <a:rPr lang="en-US" b="1" dirty="0" smtClean="0"/>
              <a:t>                                    ~Price Pritchett</a:t>
            </a:r>
          </a:p>
          <a:p>
            <a:pPr marL="457200" lvl="1" indent="0" eaLnBrk="1" hangingPunct="1">
              <a:buNone/>
              <a:defRPr/>
            </a:pPr>
            <a:endParaRPr lang="en-US" sz="2400" b="1" dirty="0"/>
          </a:p>
          <a:p>
            <a:pPr marL="457200" lvl="1" indent="0" eaLnBrk="1" hangingPunct="1">
              <a:buNone/>
              <a:defRPr/>
            </a:pPr>
            <a:r>
              <a:rPr lang="en-US" sz="3200" b="1" dirty="0" smtClean="0"/>
              <a:t>	Continuity gives us roots;</a:t>
            </a:r>
          </a:p>
          <a:p>
            <a:pPr marL="914400" lvl="2" indent="0" eaLnBrk="1" hangingPunct="1">
              <a:buFontTx/>
              <a:buNone/>
              <a:defRPr/>
            </a:pPr>
            <a:r>
              <a:rPr lang="en-US" sz="3200" b="1" dirty="0" smtClean="0"/>
              <a:t>Change gives us branches,</a:t>
            </a:r>
          </a:p>
          <a:p>
            <a:pPr marL="914400" lvl="2" indent="0" eaLnBrk="1" hangingPunct="1">
              <a:buFontTx/>
              <a:buNone/>
              <a:defRPr/>
            </a:pPr>
            <a:r>
              <a:rPr lang="en-US" sz="3200" b="1" dirty="0" smtClean="0"/>
              <a:t>letting us stretch and grow and reach new heights.</a:t>
            </a:r>
          </a:p>
          <a:p>
            <a:pPr lvl="2" eaLnBrk="1" hangingPunct="1">
              <a:buFontTx/>
              <a:buNone/>
              <a:defRPr/>
            </a:pPr>
            <a:r>
              <a:rPr lang="en-US" sz="3200" b="1" dirty="0" smtClean="0"/>
              <a:t>			  	  </a:t>
            </a:r>
            <a:r>
              <a:rPr lang="en-US" sz="2800" b="1" dirty="0" smtClean="0"/>
              <a:t>~ Pauline R. </a:t>
            </a:r>
            <a:r>
              <a:rPr lang="en-US" sz="2800" b="1" dirty="0" err="1" smtClean="0"/>
              <a:t>Kezer</a:t>
            </a:r>
            <a:endParaRPr lang="en-US" sz="2800" b="1" dirty="0"/>
          </a:p>
        </p:txBody>
      </p:sp>
    </p:spTree>
  </p:cSld>
  <p:clrMapOvr>
    <a:overrideClrMapping bg1="lt1" tx1="dk1" bg2="lt2" tx2="dk2" accent1="accent1" accent2="accent2" accent3="accent3" accent4="accent4" accent5="accent5" accent6="accent6" hlink="hlink" folHlink="folHlink"/>
  </p:clrMapOvr>
  <p:transition spd="med">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Title 1"/>
          <p:cNvSpPr>
            <a:spLocks noGrp="1"/>
          </p:cNvSpPr>
          <p:nvPr>
            <p:ph type="title"/>
          </p:nvPr>
        </p:nvSpPr>
        <p:spPr/>
        <p:txBody>
          <a:bodyPr rtlCol="0">
            <a:noAutofit/>
          </a:bodyPr>
          <a:lstStyle/>
          <a:p>
            <a:pPr>
              <a:defRPr/>
            </a:pPr>
            <a:r>
              <a:rPr lang="en-US" sz="4000" dirty="0">
                <a:solidFill>
                  <a:srgbClr val="C00000"/>
                </a:solidFill>
                <a:effectLst>
                  <a:outerShdw blurRad="38100" dist="38100" dir="2700000" algn="tl">
                    <a:srgbClr val="000000">
                      <a:alpha val="43137"/>
                    </a:srgbClr>
                  </a:outerShdw>
                </a:effectLst>
              </a:rPr>
              <a:t>Model Curriculum</a:t>
            </a:r>
          </a:p>
        </p:txBody>
      </p:sp>
      <p:pic>
        <p:nvPicPr>
          <p:cNvPr id="41987" name="Picture 2"/>
          <p:cNvPicPr>
            <a:picLocks noChangeAspect="1" noChangeArrowheads="1"/>
          </p:cNvPicPr>
          <p:nvPr/>
        </p:nvPicPr>
        <p:blipFill>
          <a:blip r:embed="rId3">
            <a:extLst>
              <a:ext uri="{28A0092B-C50C-407E-A947-70E740481C1C}">
                <a14:useLocalDpi xmlns:a14="http://schemas.microsoft.com/office/drawing/2010/main" val="0"/>
              </a:ext>
            </a:extLst>
          </a:blip>
          <a:srcRect l="3268" t="9254" r="1395" b="29581"/>
          <a:stretch>
            <a:fillRect/>
          </a:stretch>
        </p:blipFill>
        <p:spPr bwMode="auto">
          <a:xfrm>
            <a:off x="381000" y="1371600"/>
            <a:ext cx="7748588" cy="445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88" name="TextBox 1"/>
          <p:cNvSpPr txBox="1">
            <a:spLocks noChangeArrowheads="1"/>
          </p:cNvSpPr>
          <p:nvPr/>
        </p:nvSpPr>
        <p:spPr bwMode="auto">
          <a:xfrm>
            <a:off x="3657600" y="4256088"/>
            <a:ext cx="3886200" cy="181610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endParaRPr lang="en-US"/>
          </a:p>
          <a:p>
            <a:pPr eaLnBrk="1" hangingPunct="1"/>
            <a:r>
              <a:rPr lang="en-US" sz="3200"/>
              <a:t>Updates to this section coming this spring.</a:t>
            </a:r>
          </a:p>
          <a:p>
            <a:pPr eaLnBrk="1" hangingPunct="1"/>
            <a:endParaRPr lang="en-US"/>
          </a:p>
        </p:txBody>
      </p:sp>
    </p:spTree>
  </p:cSld>
  <p:clrMapOvr>
    <a:overrideClrMapping bg1="lt1" tx1="dk1" bg2="lt2" tx2="dk2" accent1="accent1" accent2="accent2" accent3="accent3" accent4="accent4" accent5="accent5" accent6="accent6" hlink="hlink" folHlink="folHlink"/>
  </p:clrMapOvr>
  <p:transition spd="med">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Title 1"/>
          <p:cNvSpPr>
            <a:spLocks noGrp="1"/>
          </p:cNvSpPr>
          <p:nvPr>
            <p:ph type="title"/>
          </p:nvPr>
        </p:nvSpPr>
        <p:spPr/>
        <p:txBody>
          <a:bodyPr rtlCol="0">
            <a:noAutofit/>
          </a:bodyPr>
          <a:lstStyle/>
          <a:p>
            <a:pPr>
              <a:defRPr/>
            </a:pPr>
            <a:r>
              <a:rPr lang="en-US" sz="4000" dirty="0">
                <a:solidFill>
                  <a:srgbClr val="C00000"/>
                </a:solidFill>
                <a:effectLst>
                  <a:outerShdw blurRad="38100" dist="38100" dir="2700000" algn="tl">
                    <a:srgbClr val="000000">
                      <a:alpha val="43137"/>
                    </a:srgbClr>
                  </a:outerShdw>
                </a:effectLst>
              </a:rPr>
              <a:t>Model Curriculum</a:t>
            </a:r>
          </a:p>
        </p:txBody>
      </p:sp>
      <p:graphicFrame>
        <p:nvGraphicFramePr>
          <p:cNvPr id="3" name="Table 2"/>
          <p:cNvGraphicFramePr>
            <a:graphicFrameLocks noGrp="1"/>
          </p:cNvGraphicFramePr>
          <p:nvPr/>
        </p:nvGraphicFramePr>
        <p:xfrm>
          <a:off x="533400" y="1371600"/>
          <a:ext cx="8140700" cy="4525963"/>
        </p:xfrm>
        <a:graphic>
          <a:graphicData uri="http://schemas.openxmlformats.org/drawingml/2006/table">
            <a:tbl>
              <a:tblPr firstRow="1" firstCol="1" lastRow="1" lastCol="1" bandRow="1" bandCol="1">
                <a:tableStyleId>{5C22544A-7EE6-4342-B048-85BDC9FD1C3A}</a:tableStyleId>
              </a:tblPr>
              <a:tblGrid>
                <a:gridCol w="8140700"/>
              </a:tblGrid>
              <a:tr h="4525963">
                <a:tc>
                  <a:txBody>
                    <a:bodyPr/>
                    <a:lstStyle/>
                    <a:p>
                      <a:pPr marL="0" marR="0">
                        <a:lnSpc>
                          <a:spcPct val="115000"/>
                        </a:lnSpc>
                        <a:spcBef>
                          <a:spcPts val="300"/>
                        </a:spcBef>
                        <a:spcAft>
                          <a:spcPts val="300"/>
                        </a:spcAft>
                      </a:pPr>
                      <a:r>
                        <a:rPr lang="en-US" sz="1600" u="sng" dirty="0">
                          <a:solidFill>
                            <a:schemeClr val="tx1"/>
                          </a:solidFill>
                          <a:effectLst/>
                        </a:rPr>
                        <a:t>Content Elaborations (in development)</a:t>
                      </a:r>
                    </a:p>
                    <a:p>
                      <a:pPr marL="0" marR="0">
                        <a:lnSpc>
                          <a:spcPct val="115000"/>
                        </a:lnSpc>
                        <a:spcBef>
                          <a:spcPts val="0"/>
                        </a:spcBef>
                        <a:spcAft>
                          <a:spcPts val="0"/>
                        </a:spcAft>
                      </a:pPr>
                      <a:r>
                        <a:rPr lang="en-US" sz="1600" dirty="0">
                          <a:solidFill>
                            <a:schemeClr val="tx1"/>
                          </a:solidFill>
                          <a:effectLst/>
                        </a:rPr>
                        <a:t>To maintain a common understanding of the Common Core State Standards for Mathematics (CCSSM), The Ohio Department of Education will link to collaborative CCSSM projects whenever possible. One of these projects is the </a:t>
                      </a:r>
                      <a:r>
                        <a:rPr lang="en-US" sz="1600" u="sng" dirty="0">
                          <a:solidFill>
                            <a:schemeClr val="tx1"/>
                          </a:solidFill>
                          <a:effectLst/>
                          <a:hlinkClick r:id="rId3"/>
                        </a:rPr>
                        <a:t>Progressions Documents for the Common Core Math Standards</a:t>
                      </a:r>
                      <a:r>
                        <a:rPr lang="en-US" sz="1600" dirty="0">
                          <a:solidFill>
                            <a:schemeClr val="tx1"/>
                          </a:solidFill>
                          <a:effectLst/>
                        </a:rPr>
                        <a:t>. These Learning Progression documents, informed both by research on children's cognitive development and by the logical structure of mathematics, describe the progression of a topic across a number of grade levels. </a:t>
                      </a:r>
                    </a:p>
                    <a:p>
                      <a:pPr marL="0" marR="0">
                        <a:lnSpc>
                          <a:spcPct val="115000"/>
                        </a:lnSpc>
                        <a:spcBef>
                          <a:spcPts val="0"/>
                        </a:spcBef>
                        <a:spcAft>
                          <a:spcPts val="0"/>
                        </a:spcAft>
                      </a:pPr>
                      <a:r>
                        <a:rPr lang="en-US" sz="1600" dirty="0">
                          <a:solidFill>
                            <a:schemeClr val="tx1"/>
                          </a:solidFill>
                          <a:effectLst/>
                        </a:rPr>
                        <a:t> </a:t>
                      </a:r>
                    </a:p>
                    <a:p>
                      <a:pPr marL="0" marR="0">
                        <a:lnSpc>
                          <a:spcPct val="115000"/>
                        </a:lnSpc>
                        <a:spcBef>
                          <a:spcPts val="0"/>
                        </a:spcBef>
                        <a:spcAft>
                          <a:spcPts val="0"/>
                        </a:spcAft>
                      </a:pPr>
                      <a:r>
                        <a:rPr lang="en-US" sz="1600" dirty="0">
                          <a:solidFill>
                            <a:schemeClr val="tx1"/>
                          </a:solidFill>
                          <a:effectLst/>
                        </a:rPr>
                        <a:t>A second project is series of </a:t>
                      </a:r>
                      <a:r>
                        <a:rPr lang="en-US" sz="1600" u="sng" dirty="0">
                          <a:solidFill>
                            <a:schemeClr val="tx1"/>
                          </a:solidFill>
                          <a:effectLst/>
                          <a:hlinkClick r:id="rId4"/>
                        </a:rPr>
                        <a:t>video vignettes</a:t>
                      </a:r>
                      <a:r>
                        <a:rPr lang="en-US" sz="1600" dirty="0">
                          <a:solidFill>
                            <a:schemeClr val="tx1"/>
                          </a:solidFill>
                          <a:effectLst/>
                        </a:rPr>
                        <a:t>, commissioned by the </a:t>
                      </a:r>
                      <a:r>
                        <a:rPr lang="en-US" sz="1600" u="sng" dirty="0">
                          <a:solidFill>
                            <a:schemeClr val="tx1"/>
                          </a:solidFill>
                          <a:effectLst/>
                          <a:hlinkClick r:id="rId5"/>
                        </a:rPr>
                        <a:t>Council of Chief State School Officers</a:t>
                      </a:r>
                      <a:r>
                        <a:rPr lang="en-US" sz="1600" dirty="0">
                          <a:solidFill>
                            <a:schemeClr val="tx1"/>
                          </a:solidFill>
                          <a:effectLst/>
                        </a:rPr>
                        <a:t> and the </a:t>
                      </a:r>
                      <a:r>
                        <a:rPr lang="en-US" sz="1600" u="sng" dirty="0">
                          <a:solidFill>
                            <a:schemeClr val="tx1"/>
                          </a:solidFill>
                          <a:effectLst/>
                          <a:hlinkClick r:id="rId6"/>
                        </a:rPr>
                        <a:t>Hunt Institute</a:t>
                      </a:r>
                      <a:r>
                        <a:rPr lang="en-US" sz="1600" dirty="0">
                          <a:solidFill>
                            <a:schemeClr val="tx1"/>
                          </a:solidFill>
                          <a:effectLst/>
                        </a:rPr>
                        <a:t>, designed to provide additional explanation of the CCSS.</a:t>
                      </a:r>
                    </a:p>
                    <a:p>
                      <a:pPr marL="0" marR="0">
                        <a:lnSpc>
                          <a:spcPct val="115000"/>
                        </a:lnSpc>
                        <a:spcBef>
                          <a:spcPts val="0"/>
                        </a:spcBef>
                        <a:spcAft>
                          <a:spcPts val="0"/>
                        </a:spcAft>
                      </a:pPr>
                      <a:r>
                        <a:rPr lang="en-US" sz="1600" dirty="0">
                          <a:solidFill>
                            <a:schemeClr val="tx1"/>
                          </a:solidFill>
                          <a:effectLst/>
                        </a:rPr>
                        <a:t> </a:t>
                      </a:r>
                    </a:p>
                    <a:p>
                      <a:pPr marL="0" marR="0">
                        <a:lnSpc>
                          <a:spcPct val="115000"/>
                        </a:lnSpc>
                        <a:spcBef>
                          <a:spcPts val="0"/>
                        </a:spcBef>
                        <a:spcAft>
                          <a:spcPts val="0"/>
                        </a:spcAft>
                      </a:pPr>
                      <a:r>
                        <a:rPr lang="en-US" sz="1600" dirty="0">
                          <a:solidFill>
                            <a:schemeClr val="tx1"/>
                          </a:solidFill>
                          <a:effectLst/>
                        </a:rPr>
                        <a:t>These projects and other work are ongoing: therefore, periodic updates to this section with new information and links to the most current information is necessary</a:t>
                      </a:r>
                      <a:r>
                        <a:rPr lang="en-US" sz="1600" dirty="0" smtClean="0">
                          <a:solidFill>
                            <a:schemeClr val="tx1"/>
                          </a:solidFill>
                          <a:effectLst/>
                        </a:rPr>
                        <a:t>.</a:t>
                      </a:r>
                      <a:endParaRPr lang="en-US" sz="1600" dirty="0">
                        <a:solidFill>
                          <a:schemeClr val="tx1"/>
                        </a:solidFill>
                        <a:effectLst/>
                      </a:endParaRPr>
                    </a:p>
                  </a:txBody>
                  <a:tcPr marL="72123" marR="72123" marT="0" marB="0">
                    <a:solidFill>
                      <a:schemeClr val="bg1">
                        <a:lumMod val="95000"/>
                      </a:schemeClr>
                    </a:solidFill>
                  </a:tcPr>
                </a:tc>
              </a:tr>
            </a:tbl>
          </a:graphicData>
        </a:graphic>
      </p:graphicFrame>
    </p:spTree>
  </p:cSld>
  <p:clrMapOvr>
    <a:overrideClrMapping bg1="lt1" tx1="dk1" bg2="lt2" tx2="dk2" accent1="accent1" accent2="accent2" accent3="accent3" accent4="accent4" accent5="accent5" accent6="accent6" hlink="hlink" folHlink="folHlink"/>
  </p:clrMapOvr>
  <p:transition spd="med">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Title 1"/>
          <p:cNvSpPr>
            <a:spLocks noGrp="1"/>
          </p:cNvSpPr>
          <p:nvPr>
            <p:ph type="title"/>
          </p:nvPr>
        </p:nvSpPr>
        <p:spPr/>
        <p:txBody>
          <a:bodyPr rtlCol="0">
            <a:noAutofit/>
          </a:bodyPr>
          <a:lstStyle/>
          <a:p>
            <a:pPr>
              <a:defRPr/>
            </a:pPr>
            <a:r>
              <a:rPr lang="en-US" sz="4000" dirty="0">
                <a:solidFill>
                  <a:srgbClr val="C00000"/>
                </a:solidFill>
                <a:effectLst>
                  <a:outerShdw blurRad="38100" dist="38100" dir="2700000" algn="tl">
                    <a:srgbClr val="000000">
                      <a:alpha val="43137"/>
                    </a:srgbClr>
                  </a:outerShdw>
                </a:effectLst>
              </a:rPr>
              <a:t>Model Curriculum</a:t>
            </a:r>
          </a:p>
        </p:txBody>
      </p:sp>
      <p:graphicFrame>
        <p:nvGraphicFramePr>
          <p:cNvPr id="3" name="Table 2"/>
          <p:cNvGraphicFramePr>
            <a:graphicFrameLocks noGrp="1"/>
          </p:cNvGraphicFramePr>
          <p:nvPr/>
        </p:nvGraphicFramePr>
        <p:xfrm>
          <a:off x="533400" y="1371600"/>
          <a:ext cx="8140700" cy="4770438"/>
        </p:xfrm>
        <a:graphic>
          <a:graphicData uri="http://schemas.openxmlformats.org/drawingml/2006/table">
            <a:tbl>
              <a:tblPr firstRow="1" firstCol="1" lastRow="1" lastCol="1" bandRow="1" bandCol="1">
                <a:tableStyleId>{5C22544A-7EE6-4342-B048-85BDC9FD1C3A}</a:tableStyleId>
              </a:tblPr>
              <a:tblGrid>
                <a:gridCol w="8140700"/>
              </a:tblGrid>
              <a:tr h="4770438">
                <a:tc>
                  <a:txBody>
                    <a:bodyPr/>
                    <a:lstStyle/>
                    <a:p>
                      <a:pPr marL="0" marR="0">
                        <a:lnSpc>
                          <a:spcPct val="115000"/>
                        </a:lnSpc>
                        <a:spcBef>
                          <a:spcPts val="300"/>
                        </a:spcBef>
                        <a:spcAft>
                          <a:spcPts val="300"/>
                        </a:spcAft>
                      </a:pPr>
                      <a:r>
                        <a:rPr lang="en-US" sz="1800" u="sng" dirty="0" smtClean="0">
                          <a:solidFill>
                            <a:schemeClr val="tx1"/>
                          </a:solidFill>
                          <a:effectLst/>
                        </a:rPr>
                        <a:t>Expectations </a:t>
                      </a:r>
                      <a:r>
                        <a:rPr lang="en-US" sz="1800" u="sng" dirty="0">
                          <a:solidFill>
                            <a:schemeClr val="tx1"/>
                          </a:solidFill>
                          <a:effectLst/>
                        </a:rPr>
                        <a:t>for Learning (in development)</a:t>
                      </a:r>
                    </a:p>
                    <a:p>
                      <a:pPr marL="0" marR="0">
                        <a:lnSpc>
                          <a:spcPct val="115000"/>
                        </a:lnSpc>
                        <a:spcBef>
                          <a:spcPts val="0"/>
                        </a:spcBef>
                        <a:spcAft>
                          <a:spcPts val="0"/>
                        </a:spcAft>
                      </a:pPr>
                      <a:r>
                        <a:rPr lang="en-US" sz="1800" dirty="0">
                          <a:solidFill>
                            <a:schemeClr val="tx1"/>
                          </a:solidFill>
                          <a:effectLst/>
                        </a:rPr>
                        <a:t>The Ohio Department of Education has selected to be a governing member of the </a:t>
                      </a:r>
                      <a:r>
                        <a:rPr lang="en-US" sz="1800" u="sng" dirty="0">
                          <a:solidFill>
                            <a:schemeClr val="tx1"/>
                          </a:solidFill>
                          <a:effectLst/>
                          <a:hlinkClick r:id="rId3"/>
                        </a:rPr>
                        <a:t>PARCC</a:t>
                      </a:r>
                      <a:r>
                        <a:rPr lang="en-US" sz="1800" dirty="0">
                          <a:solidFill>
                            <a:schemeClr val="tx1"/>
                          </a:solidFill>
                          <a:effectLst/>
                        </a:rPr>
                        <a:t> assessment consortium. This consortium will be developing the new assessments that include:</a:t>
                      </a:r>
                    </a:p>
                    <a:p>
                      <a:pPr marL="342900" marR="0" lvl="0" indent="-342900">
                        <a:lnSpc>
                          <a:spcPct val="115000"/>
                        </a:lnSpc>
                        <a:spcBef>
                          <a:spcPts val="0"/>
                        </a:spcBef>
                        <a:spcAft>
                          <a:spcPts val="0"/>
                        </a:spcAft>
                        <a:buFont typeface="Symbol"/>
                        <a:buChar char=""/>
                      </a:pPr>
                      <a:r>
                        <a:rPr lang="en-US" sz="1800" dirty="0">
                          <a:solidFill>
                            <a:schemeClr val="tx1"/>
                          </a:solidFill>
                          <a:effectLst/>
                        </a:rPr>
                        <a:t>Questions aligned to the Common Core State Standards for Mathematics,</a:t>
                      </a:r>
                    </a:p>
                    <a:p>
                      <a:pPr marL="342900" marR="0" lvl="0" indent="-342900">
                        <a:lnSpc>
                          <a:spcPct val="115000"/>
                        </a:lnSpc>
                        <a:spcBef>
                          <a:spcPts val="0"/>
                        </a:spcBef>
                        <a:spcAft>
                          <a:spcPts val="0"/>
                        </a:spcAft>
                        <a:buFont typeface="Symbol"/>
                        <a:buChar char=""/>
                      </a:pPr>
                      <a:r>
                        <a:rPr lang="en-US" sz="1800" dirty="0">
                          <a:solidFill>
                            <a:schemeClr val="tx1"/>
                          </a:solidFill>
                          <a:effectLst/>
                        </a:rPr>
                        <a:t>A computer based delivery system, </a:t>
                      </a:r>
                    </a:p>
                    <a:p>
                      <a:pPr marL="342900" marR="0" lvl="0" indent="-342900">
                        <a:lnSpc>
                          <a:spcPct val="115000"/>
                        </a:lnSpc>
                        <a:spcBef>
                          <a:spcPts val="0"/>
                        </a:spcBef>
                        <a:spcAft>
                          <a:spcPts val="0"/>
                        </a:spcAft>
                        <a:buFont typeface="Symbol"/>
                        <a:buChar char=""/>
                      </a:pPr>
                      <a:r>
                        <a:rPr lang="en-US" sz="1800" dirty="0">
                          <a:solidFill>
                            <a:schemeClr val="tx1"/>
                          </a:solidFill>
                          <a:effectLst/>
                        </a:rPr>
                        <a:t>Online scoring to provide rapid results to students, parents, teachers and districts, and</a:t>
                      </a:r>
                    </a:p>
                    <a:p>
                      <a:pPr marL="342900" marR="0" lvl="0" indent="-342900">
                        <a:lnSpc>
                          <a:spcPct val="115000"/>
                        </a:lnSpc>
                        <a:spcBef>
                          <a:spcPts val="0"/>
                        </a:spcBef>
                        <a:spcAft>
                          <a:spcPts val="0"/>
                        </a:spcAft>
                        <a:buFont typeface="Symbol"/>
                        <a:buChar char=""/>
                      </a:pPr>
                      <a:r>
                        <a:rPr lang="en-US" sz="1800" dirty="0">
                          <a:solidFill>
                            <a:schemeClr val="tx1"/>
                          </a:solidFill>
                          <a:effectLst/>
                        </a:rPr>
                        <a:t>Multiple types of questions (multiple choice, constructed response, technology enhanced, and performance task).</a:t>
                      </a:r>
                    </a:p>
                    <a:p>
                      <a:pPr marL="0" marR="0">
                        <a:lnSpc>
                          <a:spcPct val="115000"/>
                        </a:lnSpc>
                        <a:spcBef>
                          <a:spcPts val="0"/>
                        </a:spcBef>
                        <a:spcAft>
                          <a:spcPts val="0"/>
                        </a:spcAft>
                      </a:pPr>
                      <a:r>
                        <a:rPr lang="en-US" sz="1800" dirty="0">
                          <a:solidFill>
                            <a:schemeClr val="tx1"/>
                          </a:solidFill>
                          <a:effectLst/>
                        </a:rPr>
                        <a:t>The development of the assessments will be informed by the PARCC </a:t>
                      </a:r>
                      <a:r>
                        <a:rPr lang="en-US" sz="1800" u="sng" dirty="0">
                          <a:solidFill>
                            <a:schemeClr val="tx1"/>
                          </a:solidFill>
                          <a:effectLst/>
                          <a:hlinkClick r:id="rId4"/>
                        </a:rPr>
                        <a:t>Model Content Framework</a:t>
                      </a:r>
                      <a:r>
                        <a:rPr lang="en-US" sz="1800" dirty="0">
                          <a:solidFill>
                            <a:schemeClr val="tx1"/>
                          </a:solidFill>
                          <a:effectLst/>
                        </a:rPr>
                        <a:t>. This document is currently in draft form and will be revised in the spring/summer of 2012.</a:t>
                      </a:r>
                    </a:p>
                    <a:p>
                      <a:pPr marL="0" marR="0">
                        <a:lnSpc>
                          <a:spcPct val="115000"/>
                        </a:lnSpc>
                        <a:spcBef>
                          <a:spcPts val="0"/>
                        </a:spcBef>
                        <a:spcAft>
                          <a:spcPts val="0"/>
                        </a:spcAft>
                      </a:pPr>
                      <a:r>
                        <a:rPr lang="en-US" sz="1800" dirty="0">
                          <a:solidFill>
                            <a:schemeClr val="tx1"/>
                          </a:solidFill>
                          <a:effectLst/>
                        </a:rPr>
                        <a:t> </a:t>
                      </a:r>
                      <a:endParaRPr lang="en-US" sz="1800" dirty="0">
                        <a:solidFill>
                          <a:schemeClr val="tx1"/>
                        </a:solidFill>
                        <a:effectLst/>
                        <a:latin typeface="Arial"/>
                        <a:ea typeface="Times New Roman"/>
                        <a:cs typeface="Times New Roman"/>
                      </a:endParaRPr>
                    </a:p>
                  </a:txBody>
                  <a:tcPr marL="72123" marR="72123" marT="0" marB="0">
                    <a:solidFill>
                      <a:schemeClr val="bg1">
                        <a:lumMod val="95000"/>
                      </a:schemeClr>
                    </a:solidFill>
                  </a:tcPr>
                </a:tc>
              </a:tr>
            </a:tbl>
          </a:graphicData>
        </a:graphic>
      </p:graphicFrame>
    </p:spTree>
  </p:cSld>
  <p:clrMapOvr>
    <a:overrideClrMapping bg1="lt1" tx1="dk1" bg2="lt2" tx2="dk2" accent1="accent1" accent2="accent2" accent3="accent3" accent4="accent4" accent5="accent5" accent6="accent6" hlink="hlink" folHlink="folHlink"/>
  </p:clrMapOvr>
  <p:transition spd="med">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Title 1"/>
          <p:cNvSpPr>
            <a:spLocks noGrp="1"/>
          </p:cNvSpPr>
          <p:nvPr>
            <p:ph type="title"/>
          </p:nvPr>
        </p:nvSpPr>
        <p:spPr/>
        <p:txBody>
          <a:bodyPr rtlCol="0">
            <a:noAutofit/>
          </a:bodyPr>
          <a:lstStyle/>
          <a:p>
            <a:pPr>
              <a:defRPr/>
            </a:pPr>
            <a:r>
              <a:rPr lang="en-US" sz="4000">
                <a:solidFill>
                  <a:srgbClr val="C00000"/>
                </a:solidFill>
                <a:effectLst>
                  <a:outerShdw blurRad="38100" dist="38100" dir="2700000" algn="tl">
                    <a:srgbClr val="000000">
                      <a:alpha val="43137"/>
                    </a:srgbClr>
                  </a:outerShdw>
                </a:effectLst>
              </a:rPr>
              <a:t>Model Curriculum</a:t>
            </a:r>
          </a:p>
        </p:txBody>
      </p:sp>
      <p:pic>
        <p:nvPicPr>
          <p:cNvPr id="45059" name="Picture 2"/>
          <p:cNvPicPr>
            <a:picLocks noChangeAspect="1" noChangeArrowheads="1"/>
          </p:cNvPicPr>
          <p:nvPr/>
        </p:nvPicPr>
        <p:blipFill>
          <a:blip r:embed="rId3">
            <a:extLst>
              <a:ext uri="{28A0092B-C50C-407E-A947-70E740481C1C}">
                <a14:useLocalDpi xmlns:a14="http://schemas.microsoft.com/office/drawing/2010/main" val="0"/>
              </a:ext>
            </a:extLst>
          </a:blip>
          <a:srcRect l="3413" t="9254" r="1971"/>
          <a:stretch>
            <a:fillRect/>
          </a:stretch>
        </p:blipFill>
        <p:spPr bwMode="auto">
          <a:xfrm>
            <a:off x="463550" y="1219200"/>
            <a:ext cx="7689850" cy="489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ular Callout 2"/>
          <p:cNvSpPr/>
          <p:nvPr/>
        </p:nvSpPr>
        <p:spPr bwMode="auto">
          <a:xfrm>
            <a:off x="3733800" y="1676400"/>
            <a:ext cx="3657600" cy="571500"/>
          </a:xfrm>
          <a:prstGeom prst="wedgeRoundRectCallout">
            <a:avLst>
              <a:gd name="adj1" fmla="val -87500"/>
              <a:gd name="adj2" fmla="val -53397"/>
              <a:gd name="adj3" fmla="val 16667"/>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lstStyle/>
          <a:p>
            <a:pPr algn="ctr" eaLnBrk="0" hangingPunct="0">
              <a:defRPr/>
            </a:pPr>
            <a:r>
              <a:rPr lang="en-US" dirty="0">
                <a:solidFill>
                  <a:schemeClr val="tx1"/>
                </a:solidFill>
                <a:latin typeface="Times New Roman" pitchFamily="28" charset="0"/>
              </a:rPr>
              <a:t>Instructional Strategies </a:t>
            </a:r>
          </a:p>
        </p:txBody>
      </p:sp>
      <p:sp>
        <p:nvSpPr>
          <p:cNvPr id="6" name="Rounded Rectangular Callout 5"/>
          <p:cNvSpPr/>
          <p:nvPr/>
        </p:nvSpPr>
        <p:spPr bwMode="auto">
          <a:xfrm>
            <a:off x="3962400" y="2667000"/>
            <a:ext cx="3657600" cy="849313"/>
          </a:xfrm>
          <a:prstGeom prst="wedgeRoundRectCallout">
            <a:avLst>
              <a:gd name="adj1" fmla="val -83334"/>
              <a:gd name="adj2" fmla="val 129168"/>
              <a:gd name="adj3"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lstStyle/>
          <a:p>
            <a:pPr algn="ctr" eaLnBrk="0" hangingPunct="0">
              <a:defRPr/>
            </a:pPr>
            <a:r>
              <a:rPr lang="en-US" dirty="0">
                <a:solidFill>
                  <a:schemeClr val="tx1"/>
                </a:solidFill>
                <a:latin typeface="Times New Roman" pitchFamily="28" charset="0"/>
              </a:rPr>
              <a:t>Instructional Resources and Tools</a:t>
            </a:r>
          </a:p>
        </p:txBody>
      </p:sp>
      <p:sp>
        <p:nvSpPr>
          <p:cNvPr id="7" name="Rounded Rectangular Callout 6"/>
          <p:cNvSpPr/>
          <p:nvPr/>
        </p:nvSpPr>
        <p:spPr bwMode="auto">
          <a:xfrm>
            <a:off x="3921125" y="4038600"/>
            <a:ext cx="3657600" cy="571500"/>
          </a:xfrm>
          <a:prstGeom prst="wedgeRoundRectCallout">
            <a:avLst>
              <a:gd name="adj1" fmla="val -90064"/>
              <a:gd name="adj2" fmla="val 120962"/>
              <a:gd name="adj3" fmla="val 16667"/>
            </a:avLst>
          </a:prstGeom>
          <a:gradFill flip="none" rotWithShape="1">
            <a:gsLst>
              <a:gs pos="0">
                <a:srgbClr val="FF9999">
                  <a:shade val="30000"/>
                  <a:satMod val="115000"/>
                </a:srgbClr>
              </a:gs>
              <a:gs pos="8000">
                <a:srgbClr val="FF9999">
                  <a:shade val="67500"/>
                  <a:satMod val="115000"/>
                </a:srgbClr>
              </a:gs>
              <a:gs pos="22000">
                <a:srgbClr val="FF9999">
                  <a:shade val="100000"/>
                  <a:satMod val="115000"/>
                </a:srgbClr>
              </a:gs>
            </a:gsLst>
            <a:lin ang="5400000" scaled="1"/>
            <a:tileRect/>
          </a:gra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lstStyle/>
          <a:p>
            <a:pPr algn="ctr" eaLnBrk="0" hangingPunct="0">
              <a:defRPr/>
            </a:pPr>
            <a:r>
              <a:rPr lang="en-US" dirty="0">
                <a:solidFill>
                  <a:schemeClr val="tx1"/>
                </a:solidFill>
                <a:latin typeface="Times New Roman" pitchFamily="28" charset="0"/>
              </a:rPr>
              <a:t>Common Misconceptions</a:t>
            </a:r>
          </a:p>
        </p:txBody>
      </p:sp>
    </p:spTree>
  </p:cSld>
  <p:clrMapOvr>
    <a:overrideClrMapping bg1="lt1" tx1="dk1" bg2="lt2" tx2="dk2" accent1="accent1" accent2="accent2" accent3="accent3" accent4="accent4" accent5="accent5" accent6="accent6" hlink="hlink" folHlink="folHlink"/>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6082" name="Picture 5"/>
          <p:cNvPicPr>
            <a:picLocks noChangeAspect="1" noChangeArrowheads="1"/>
          </p:cNvPicPr>
          <p:nvPr/>
        </p:nvPicPr>
        <p:blipFill>
          <a:blip r:embed="rId3">
            <a:extLst>
              <a:ext uri="{28A0092B-C50C-407E-A947-70E740481C1C}">
                <a14:useLocalDpi xmlns:a14="http://schemas.microsoft.com/office/drawing/2010/main" val="0"/>
              </a:ext>
            </a:extLst>
          </a:blip>
          <a:srcRect l="6410" t="8534" r="5914" b="48817"/>
          <a:stretch>
            <a:fillRect/>
          </a:stretch>
        </p:blipFill>
        <p:spPr bwMode="auto">
          <a:xfrm>
            <a:off x="381000" y="1066800"/>
            <a:ext cx="8335963"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ransition spd="med">
    <p:wipe dir="r"/>
  </p:transition>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4410075" cy="1143000"/>
          </a:xfrm>
        </p:spPr>
        <p:txBody>
          <a:bodyPr rtlCol="0">
            <a:noAutofit/>
          </a:bodyPr>
          <a:lstStyle/>
          <a:p>
            <a:pPr>
              <a:defRPr/>
            </a:pPr>
            <a:r>
              <a:rPr lang="en-US" sz="4000" dirty="0">
                <a:solidFill>
                  <a:srgbClr val="C00000"/>
                </a:solidFill>
                <a:effectLst>
                  <a:outerShdw blurRad="38100" dist="38100" dir="2700000" algn="tl">
                    <a:srgbClr val="000000">
                      <a:alpha val="43137"/>
                    </a:srgbClr>
                  </a:outerShdw>
                </a:effectLst>
              </a:rPr>
              <a:t>Progressions</a:t>
            </a:r>
          </a:p>
        </p:txBody>
      </p:sp>
      <p:pic>
        <p:nvPicPr>
          <p:cNvPr id="4710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524000"/>
            <a:ext cx="67818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spd="med">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4410075" cy="1143000"/>
          </a:xfrm>
        </p:spPr>
        <p:txBody>
          <a:bodyPr rtlCol="0">
            <a:noAutofit/>
          </a:bodyPr>
          <a:lstStyle/>
          <a:p>
            <a:pPr>
              <a:defRPr/>
            </a:pPr>
            <a:r>
              <a:rPr lang="en-US" sz="4000" dirty="0">
                <a:solidFill>
                  <a:srgbClr val="C00000"/>
                </a:solidFill>
                <a:effectLst>
                  <a:outerShdw blurRad="38100" dist="38100" dir="2700000" algn="tl">
                    <a:srgbClr val="000000">
                      <a:alpha val="43137"/>
                    </a:srgbClr>
                  </a:outerShdw>
                </a:effectLst>
              </a:rPr>
              <a:t>Progressions</a:t>
            </a:r>
          </a:p>
        </p:txBody>
      </p:sp>
      <p:sp>
        <p:nvSpPr>
          <p:cNvPr id="44035" name="Content Placeholder 2"/>
          <p:cNvSpPr>
            <a:spLocks noGrp="1"/>
          </p:cNvSpPr>
          <p:nvPr>
            <p:ph idx="1"/>
          </p:nvPr>
        </p:nvSpPr>
        <p:spPr>
          <a:xfrm>
            <a:off x="533400" y="1752600"/>
            <a:ext cx="7086600" cy="4267200"/>
          </a:xfrm>
        </p:spPr>
        <p:txBody>
          <a:bodyPr/>
          <a:lstStyle/>
          <a:p>
            <a:pPr eaLnBrk="1" hangingPunct="1">
              <a:defRPr/>
            </a:pPr>
            <a:r>
              <a:rPr lang="en-US" dirty="0" smtClean="0"/>
              <a:t>Progressions</a:t>
            </a:r>
          </a:p>
          <a:p>
            <a:pPr lvl="1" eaLnBrk="1" hangingPunct="1">
              <a:defRPr/>
            </a:pPr>
            <a:r>
              <a:rPr lang="en-US" dirty="0" smtClean="0"/>
              <a:t>Describe a sequence of increasing sophistication in understanding and skill within an area of study</a:t>
            </a:r>
          </a:p>
          <a:p>
            <a:pPr eaLnBrk="1" hangingPunct="1">
              <a:defRPr/>
            </a:pPr>
            <a:r>
              <a:rPr lang="en-US" dirty="0" smtClean="0"/>
              <a:t>Three types of progressions</a:t>
            </a:r>
          </a:p>
          <a:p>
            <a:pPr lvl="1" eaLnBrk="1" hangingPunct="1">
              <a:defRPr/>
            </a:pPr>
            <a:r>
              <a:rPr lang="en-US" dirty="0" smtClean="0"/>
              <a:t>Learning progressions</a:t>
            </a:r>
          </a:p>
          <a:p>
            <a:pPr lvl="1" eaLnBrk="1" hangingPunct="1">
              <a:defRPr/>
            </a:pPr>
            <a:r>
              <a:rPr lang="en-US" dirty="0" smtClean="0"/>
              <a:t>Standards progressions</a:t>
            </a:r>
          </a:p>
          <a:p>
            <a:pPr lvl="1" eaLnBrk="1" hangingPunct="1">
              <a:defRPr/>
            </a:pPr>
            <a:r>
              <a:rPr lang="en-US" dirty="0" smtClean="0">
                <a:solidFill>
                  <a:schemeClr val="bg1">
                    <a:lumMod val="65000"/>
                  </a:schemeClr>
                </a:solidFill>
              </a:rPr>
              <a:t>Task progressions</a:t>
            </a:r>
          </a:p>
        </p:txBody>
      </p:sp>
    </p:spTree>
  </p:cSld>
  <p:clrMapOvr>
    <a:overrideClrMapping bg1="lt1" tx1="dk1" bg2="lt2" tx2="dk2" accent1="accent1" accent2="accent2" accent3="accent3" accent4="accent4" accent5="accent5" accent6="accent6" hlink="hlink" folHlink="folHlink"/>
  </p:clrMapOvr>
  <p:transition spd="med">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Title 1"/>
          <p:cNvSpPr>
            <a:spLocks noGrp="1"/>
          </p:cNvSpPr>
          <p:nvPr>
            <p:ph type="title"/>
          </p:nvPr>
        </p:nvSpPr>
        <p:spPr/>
        <p:txBody>
          <a:bodyPr rtlCol="0">
            <a:noAutofit/>
          </a:bodyPr>
          <a:lstStyle/>
          <a:p>
            <a:pPr>
              <a:defRPr/>
            </a:pPr>
            <a:r>
              <a:rPr lang="en-US" sz="4000">
                <a:solidFill>
                  <a:srgbClr val="C00000"/>
                </a:solidFill>
                <a:effectLst>
                  <a:outerShdw blurRad="38100" dist="38100" dir="2700000" algn="tl">
                    <a:srgbClr val="000000">
                      <a:alpha val="43137"/>
                    </a:srgbClr>
                  </a:outerShdw>
                </a:effectLst>
              </a:rPr>
              <a:t>Learning Progression for </a:t>
            </a:r>
            <a:br>
              <a:rPr lang="en-US" sz="4000">
                <a:solidFill>
                  <a:srgbClr val="C00000"/>
                </a:solidFill>
                <a:effectLst>
                  <a:outerShdw blurRad="38100" dist="38100" dir="2700000" algn="tl">
                    <a:srgbClr val="000000">
                      <a:alpha val="43137"/>
                    </a:srgbClr>
                  </a:outerShdw>
                </a:effectLst>
              </a:rPr>
            </a:br>
            <a:r>
              <a:rPr lang="en-US" sz="4000">
                <a:solidFill>
                  <a:srgbClr val="C00000"/>
                </a:solidFill>
                <a:effectLst>
                  <a:outerShdw blurRad="38100" dist="38100" dir="2700000" algn="tl">
                    <a:srgbClr val="000000">
                      <a:alpha val="43137"/>
                    </a:srgbClr>
                  </a:outerShdw>
                </a:effectLst>
              </a:rPr>
              <a:t>Single-Digit Addition</a:t>
            </a:r>
          </a:p>
        </p:txBody>
      </p:sp>
      <p:sp>
        <p:nvSpPr>
          <p:cNvPr id="49155" name="Content Placeholder 2"/>
          <p:cNvSpPr>
            <a:spLocks noGrp="1"/>
          </p:cNvSpPr>
          <p:nvPr>
            <p:ph idx="1"/>
          </p:nvPr>
        </p:nvSpPr>
        <p:spPr>
          <a:xfrm>
            <a:off x="533400" y="5486400"/>
            <a:ext cx="8140700" cy="457200"/>
          </a:xfrm>
        </p:spPr>
        <p:txBody>
          <a:bodyPr/>
          <a:lstStyle/>
          <a:p>
            <a:pPr eaLnBrk="1" hangingPunct="1">
              <a:buFontTx/>
              <a:buNone/>
            </a:pPr>
            <a:r>
              <a:rPr lang="en-US" sz="1800" smtClean="0"/>
              <a:t>From </a:t>
            </a:r>
            <a:r>
              <a:rPr lang="en-US" sz="1800" i="1" smtClean="0"/>
              <a:t>Adding It Up: Helping Children Learn Mathematics</a:t>
            </a:r>
            <a:r>
              <a:rPr lang="en-US" sz="1800" smtClean="0"/>
              <a:t>, NRC, 2001.  </a:t>
            </a:r>
          </a:p>
        </p:txBody>
      </p:sp>
      <p:pic>
        <p:nvPicPr>
          <p:cNvPr id="49156" name="Picture 4"/>
          <p:cNvPicPr>
            <a:picLocks noChangeAspect="1" noChangeArrowheads="1"/>
          </p:cNvPicPr>
          <p:nvPr/>
        </p:nvPicPr>
        <p:blipFill>
          <a:blip r:embed="rId3">
            <a:extLst>
              <a:ext uri="{28A0092B-C50C-407E-A947-70E740481C1C}">
                <a14:useLocalDpi xmlns:a14="http://schemas.microsoft.com/office/drawing/2010/main" val="0"/>
              </a:ext>
            </a:extLst>
          </a:blip>
          <a:srcRect t="14656"/>
          <a:stretch>
            <a:fillRect/>
          </a:stretch>
        </p:blipFill>
        <p:spPr bwMode="auto">
          <a:xfrm>
            <a:off x="533400" y="2139950"/>
            <a:ext cx="8178800" cy="287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spd="med">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a:defRPr/>
            </a:pPr>
            <a:r>
              <a:rPr lang="en-US" sz="4000" dirty="0">
                <a:solidFill>
                  <a:srgbClr val="C00000"/>
                </a:solidFill>
                <a:effectLst>
                  <a:outerShdw blurRad="38100" dist="38100" dir="2700000" algn="tl">
                    <a:srgbClr val="000000">
                      <a:alpha val="43137"/>
                    </a:srgbClr>
                  </a:outerShdw>
                </a:effectLst>
              </a:rPr>
              <a:t>Learning Progressions Document for CCSSM</a:t>
            </a:r>
          </a:p>
        </p:txBody>
      </p:sp>
      <p:sp>
        <p:nvSpPr>
          <p:cNvPr id="50179" name="Content Placeholder 2"/>
          <p:cNvSpPr>
            <a:spLocks noGrp="1"/>
          </p:cNvSpPr>
          <p:nvPr>
            <p:ph idx="1"/>
          </p:nvPr>
        </p:nvSpPr>
        <p:spPr/>
        <p:txBody>
          <a:bodyPr/>
          <a:lstStyle/>
          <a:p>
            <a:pPr eaLnBrk="1" hangingPunct="1">
              <a:buFontTx/>
              <a:buNone/>
            </a:pPr>
            <a:r>
              <a:rPr lang="en-US" u="sng" smtClean="0">
                <a:hlinkClick r:id="rId3"/>
              </a:rPr>
              <a:t>http://ime.math.arizona.edu/progressions/</a:t>
            </a:r>
            <a:r>
              <a:rPr lang="en-US" smtClean="0"/>
              <a:t> </a:t>
            </a:r>
          </a:p>
          <a:p>
            <a:pPr eaLnBrk="1" hangingPunct="1"/>
            <a:r>
              <a:rPr lang="en-US" smtClean="0"/>
              <a:t>Narratives </a:t>
            </a:r>
          </a:p>
          <a:p>
            <a:pPr eaLnBrk="1" hangingPunct="1"/>
            <a:r>
              <a:rPr lang="en-US" smtClean="0"/>
              <a:t>Typical learning progression of a topic</a:t>
            </a:r>
          </a:p>
          <a:p>
            <a:pPr eaLnBrk="1" hangingPunct="1"/>
            <a:r>
              <a:rPr lang="en-US" smtClean="0"/>
              <a:t>Children's cognitive development </a:t>
            </a:r>
          </a:p>
          <a:p>
            <a:pPr eaLnBrk="1" hangingPunct="1"/>
            <a:r>
              <a:rPr lang="en-US" smtClean="0"/>
              <a:t>The logical structure of mathematics</a:t>
            </a:r>
          </a:p>
          <a:p>
            <a:pPr eaLnBrk="1" hangingPunct="1"/>
            <a:r>
              <a:rPr lang="en-US" smtClean="0"/>
              <a:t>Math Common Core Writing Team with</a:t>
            </a:r>
            <a:r>
              <a:rPr lang="en-US" u="sng" smtClean="0"/>
              <a:t/>
            </a:r>
            <a:br>
              <a:rPr lang="en-US" u="sng" smtClean="0"/>
            </a:br>
            <a:r>
              <a:rPr lang="en-US" smtClean="0"/>
              <a:t>Bill McCallum as </a:t>
            </a:r>
            <a:r>
              <a:rPr lang="en-US" b="1" smtClean="0"/>
              <a:t>Creator/Lead Author</a:t>
            </a:r>
            <a:endParaRPr lang="en-US" smtClean="0"/>
          </a:p>
        </p:txBody>
      </p:sp>
    </p:spTree>
  </p:cSld>
  <p:clrMapOvr>
    <a:overrideClrMapping bg1="lt1" tx1="dk1" bg2="lt2" tx2="dk2" accent1="accent1" accent2="accent2" accent3="accent3" accent4="accent4" accent5="accent5" accent6="accent6" hlink="hlink" folHlink="folHlink"/>
  </p:clrMapOvr>
  <p:transition spd="med">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02" name="Picture 12" descr="step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066800"/>
            <a:ext cx="51054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ctrTitle"/>
          </p:nvPr>
        </p:nvSpPr>
        <p:spPr>
          <a:xfrm>
            <a:off x="685800" y="533400"/>
            <a:ext cx="3733800" cy="2613025"/>
          </a:xfrm>
        </p:spPr>
        <p:txBody>
          <a:bodyPr rtlCol="0">
            <a:noAutofit/>
          </a:bodyPr>
          <a:lstStyle/>
          <a:p>
            <a:pPr>
              <a:defRPr/>
            </a:pPr>
            <a:r>
              <a:rPr lang="en-US" sz="4000" dirty="0">
                <a:solidFill>
                  <a:srgbClr val="C00000"/>
                </a:solidFill>
                <a:effectLst>
                  <a:outerShdw blurRad="38100" dist="38100" dir="2700000" algn="tl">
                    <a:srgbClr val="000000">
                      <a:alpha val="43137"/>
                    </a:srgbClr>
                  </a:outerShdw>
                </a:effectLst>
              </a:rPr>
              <a:t>Standards Progressions</a:t>
            </a:r>
            <a:br>
              <a:rPr lang="en-US" sz="4000" dirty="0">
                <a:solidFill>
                  <a:srgbClr val="C00000"/>
                </a:solidFill>
                <a:effectLst>
                  <a:outerShdw blurRad="38100" dist="38100" dir="2700000" algn="tl">
                    <a:srgbClr val="000000">
                      <a:alpha val="43137"/>
                    </a:srgbClr>
                  </a:outerShdw>
                </a:effectLst>
              </a:rPr>
            </a:br>
            <a:endParaRPr lang="en-US" sz="4000" dirty="0">
              <a:solidFill>
                <a:srgbClr val="C00000"/>
              </a:solidFill>
              <a:effectLst>
                <a:outerShdw blurRad="38100" dist="38100" dir="2700000" algn="tl">
                  <a:srgbClr val="000000">
                    <a:alpha val="43137"/>
                  </a:srgbClr>
                </a:outerShdw>
              </a:effectLst>
            </a:endParaRPr>
          </a:p>
        </p:txBody>
      </p:sp>
    </p:spTree>
  </p:cSld>
  <p:clrMapOvr>
    <a:overrideClrMapping bg1="lt1" tx1="dk1" bg2="lt2" tx2="dk2" accent1="accent1" accent2="accent2" accent3="accent3" accent4="accent4" accent5="accent5" accent6="accent6" hlink="hlink" folHlink="folHlink"/>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noAutofit/>
          </a:bodyPr>
          <a:lstStyle/>
          <a:p>
            <a:pPr>
              <a:defRPr/>
            </a:pPr>
            <a:r>
              <a:rPr lang="en-US" sz="4000" dirty="0" smtClean="0">
                <a:solidFill>
                  <a:srgbClr val="C00000"/>
                </a:solidFill>
                <a:effectLst>
                  <a:outerShdw blurRad="38100" dist="38100" dir="2700000" algn="tl">
                    <a:srgbClr val="000000">
                      <a:alpha val="43137"/>
                    </a:srgbClr>
                  </a:outerShdw>
                </a:effectLst>
              </a:rPr>
              <a:t>Shifts </a:t>
            </a:r>
            <a:r>
              <a:rPr lang="en-US" sz="4000" dirty="0">
                <a:solidFill>
                  <a:srgbClr val="C00000"/>
                </a:solidFill>
                <a:effectLst>
                  <a:outerShdw blurRad="38100" dist="38100" dir="2700000" algn="tl">
                    <a:srgbClr val="000000">
                      <a:alpha val="43137"/>
                    </a:srgbClr>
                  </a:outerShdw>
                </a:effectLst>
              </a:rPr>
              <a:t>in Mathematics</a:t>
            </a:r>
          </a:p>
        </p:txBody>
      </p:sp>
      <p:sp>
        <p:nvSpPr>
          <p:cNvPr id="9219" name="Content Placeholder 10"/>
          <p:cNvSpPr>
            <a:spLocks noGrp="1"/>
          </p:cNvSpPr>
          <p:nvPr>
            <p:ph idx="1"/>
          </p:nvPr>
        </p:nvSpPr>
        <p:spPr>
          <a:xfrm>
            <a:off x="533400" y="1676400"/>
            <a:ext cx="8153400" cy="4525963"/>
          </a:xfrm>
        </p:spPr>
        <p:txBody>
          <a:bodyPr/>
          <a:lstStyle/>
          <a:p>
            <a:r>
              <a:rPr lang="en-US" sz="2800" smtClean="0"/>
              <a:t>Greater Focus</a:t>
            </a:r>
          </a:p>
          <a:p>
            <a:pPr lvl="1" eaLnBrk="1" hangingPunct="1">
              <a:lnSpc>
                <a:spcPct val="110000"/>
              </a:lnSpc>
            </a:pPr>
            <a:r>
              <a:rPr lang="en-US" sz="2400" smtClean="0"/>
              <a:t>Identifies key ideas, understandings and skills for each grade or course</a:t>
            </a:r>
          </a:p>
          <a:p>
            <a:pPr lvl="1" eaLnBrk="1" hangingPunct="1">
              <a:lnSpc>
                <a:spcPct val="110000"/>
              </a:lnSpc>
            </a:pPr>
            <a:r>
              <a:rPr lang="en-US" sz="2400" smtClean="0"/>
              <a:t>Stresses deep learning, which means applying concepts and skills within the same grade or course</a:t>
            </a:r>
          </a:p>
          <a:p>
            <a:r>
              <a:rPr lang="en-US" sz="2800" smtClean="0"/>
              <a:t>More coherence</a:t>
            </a:r>
          </a:p>
          <a:p>
            <a:pPr lvl="1"/>
            <a:r>
              <a:rPr lang="en-US" sz="2400" smtClean="0"/>
              <a:t>Progressions of learning within and across grades</a:t>
            </a:r>
          </a:p>
          <a:p>
            <a:pPr lvl="1"/>
            <a:r>
              <a:rPr lang="en-US" sz="2400" smtClean="0"/>
              <a:t>Concepts and skills that are developed over a defined period of time</a:t>
            </a:r>
          </a:p>
        </p:txBody>
      </p:sp>
    </p:spTree>
  </p:cSld>
  <p:clrMapOvr>
    <a:overrideClrMapping bg1="lt1" tx1="dk1" bg2="lt2" tx2="dk2" accent1="accent1" accent2="accent2" accent3="accent3" accent4="accent4" accent5="accent5" accent6="accent6" hlink="hlink" folHlink="folHlink"/>
  </p:clrMapOvr>
  <p:transition spd="med">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Title 3"/>
          <p:cNvSpPr>
            <a:spLocks noGrp="1"/>
          </p:cNvSpPr>
          <p:nvPr>
            <p:ph type="title"/>
          </p:nvPr>
        </p:nvSpPr>
        <p:spPr/>
        <p:txBody>
          <a:bodyPr rtlCol="0">
            <a:noAutofit/>
          </a:bodyPr>
          <a:lstStyle/>
          <a:p>
            <a:pPr>
              <a:defRPr/>
            </a:pPr>
            <a:r>
              <a:rPr lang="en-US" sz="4000">
                <a:solidFill>
                  <a:srgbClr val="C00000"/>
                </a:solidFill>
                <a:effectLst>
                  <a:outerShdw blurRad="38100" dist="38100" dir="2700000" algn="tl">
                    <a:srgbClr val="000000">
                      <a:alpha val="43137"/>
                    </a:srgbClr>
                  </a:outerShdw>
                </a:effectLst>
              </a:rPr>
              <a:t>CCSS Domain Progression</a:t>
            </a:r>
          </a:p>
        </p:txBody>
      </p:sp>
      <p:graphicFrame>
        <p:nvGraphicFramePr>
          <p:cNvPr id="173449" name="Group 393"/>
          <p:cNvGraphicFramePr>
            <a:graphicFrameLocks noGrp="1"/>
          </p:cNvGraphicFramePr>
          <p:nvPr>
            <p:ph idx="1"/>
          </p:nvPr>
        </p:nvGraphicFramePr>
        <p:xfrm>
          <a:off x="533400" y="1566863"/>
          <a:ext cx="8140700" cy="3827462"/>
        </p:xfrm>
        <a:graphic>
          <a:graphicData uri="http://schemas.openxmlformats.org/drawingml/2006/table">
            <a:tbl>
              <a:tblPr/>
              <a:tblGrid>
                <a:gridCol w="863679"/>
                <a:gridCol w="171840"/>
                <a:gridCol w="530460"/>
                <a:gridCol w="721726"/>
                <a:gridCol w="729196"/>
                <a:gridCol w="693334"/>
                <a:gridCol w="747127"/>
                <a:gridCol w="910001"/>
                <a:gridCol w="917472"/>
                <a:gridCol w="879102"/>
                <a:gridCol w="976763"/>
              </a:tblGrid>
              <a:tr h="304832">
                <a:tc gridSpan="2">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charset="0"/>
                          <a:cs typeface="Arial" charset="0"/>
                        </a:rPr>
                        <a:t>K</a:t>
                      </a:r>
                      <a:endParaRPr kumimoji="0" lang="en-US" sz="2400" b="0" i="0" u="none" strike="noStrike" cap="none" normalizeH="0" baseline="0" dirty="0" smtClean="0">
                        <a:ln>
                          <a:noFill/>
                        </a:ln>
                        <a:solidFill>
                          <a:schemeClr val="tx1"/>
                        </a:solidFill>
                        <a:effectLst/>
                        <a:latin typeface="Arial" charset="0"/>
                      </a:endParaRPr>
                    </a:p>
                  </a:txBody>
                  <a:tcPr marL="86069" marR="86069"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charset="0"/>
                          <a:cs typeface="Arial" charset="0"/>
                        </a:rPr>
                        <a:t>1</a:t>
                      </a:r>
                      <a:endParaRPr kumimoji="0" lang="en-US" sz="2400" b="0" i="0" u="none" strike="noStrike" cap="none" normalizeH="0" baseline="0" dirty="0" smtClean="0">
                        <a:ln>
                          <a:noFill/>
                        </a:ln>
                        <a:solidFill>
                          <a:schemeClr val="tx1"/>
                        </a:solidFill>
                        <a:effectLst/>
                        <a:latin typeface="Arial" charset="0"/>
                      </a:endParaRPr>
                    </a:p>
                  </a:txBody>
                  <a:tcPr marL="86069" marR="86069"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charset="0"/>
                          <a:cs typeface="Arial" charset="0"/>
                        </a:rPr>
                        <a:t>2</a:t>
                      </a:r>
                      <a:endParaRPr kumimoji="0" lang="en-US" sz="2400" b="0" i="0" u="none" strike="noStrike" cap="none" normalizeH="0" baseline="0" dirty="0" smtClean="0">
                        <a:ln>
                          <a:noFill/>
                        </a:ln>
                        <a:solidFill>
                          <a:schemeClr val="tx1"/>
                        </a:solidFill>
                        <a:effectLst/>
                        <a:latin typeface="Arial" charset="0"/>
                      </a:endParaRPr>
                    </a:p>
                  </a:txBody>
                  <a:tcPr marL="86069" marR="86069"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charset="0"/>
                          <a:cs typeface="Arial" charset="0"/>
                        </a:rPr>
                        <a:t>3</a:t>
                      </a:r>
                      <a:endParaRPr kumimoji="0" lang="en-US" sz="2400" b="0" i="0" u="none" strike="noStrike" cap="none" normalizeH="0" baseline="0" dirty="0" smtClean="0">
                        <a:ln>
                          <a:noFill/>
                        </a:ln>
                        <a:solidFill>
                          <a:schemeClr val="tx1"/>
                        </a:solidFill>
                        <a:effectLst/>
                        <a:latin typeface="Arial" charset="0"/>
                      </a:endParaRPr>
                    </a:p>
                  </a:txBody>
                  <a:tcPr marL="86069" marR="86069"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charset="0"/>
                          <a:cs typeface="Arial" charset="0"/>
                        </a:rPr>
                        <a:t>4</a:t>
                      </a:r>
                      <a:endParaRPr kumimoji="0" lang="en-US" sz="2400" b="0" i="0" u="none" strike="noStrike" cap="none" normalizeH="0" baseline="0" dirty="0" smtClean="0">
                        <a:ln>
                          <a:noFill/>
                        </a:ln>
                        <a:solidFill>
                          <a:schemeClr val="tx1"/>
                        </a:solidFill>
                        <a:effectLst/>
                        <a:latin typeface="Arial" charset="0"/>
                      </a:endParaRPr>
                    </a:p>
                  </a:txBody>
                  <a:tcPr marL="86069" marR="86069"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charset="0"/>
                          <a:cs typeface="Arial" charset="0"/>
                        </a:rPr>
                        <a:t>5</a:t>
                      </a:r>
                      <a:endParaRPr kumimoji="0" lang="en-US" sz="2400" b="0" i="0" u="none" strike="noStrike" cap="none" normalizeH="0" baseline="0" dirty="0" smtClean="0">
                        <a:ln>
                          <a:noFill/>
                        </a:ln>
                        <a:solidFill>
                          <a:schemeClr val="tx1"/>
                        </a:solidFill>
                        <a:effectLst/>
                        <a:latin typeface="Arial" charset="0"/>
                      </a:endParaRPr>
                    </a:p>
                  </a:txBody>
                  <a:tcPr marL="86069" marR="86069"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charset="0"/>
                          <a:cs typeface="Arial" charset="0"/>
                        </a:rPr>
                        <a:t>6</a:t>
                      </a:r>
                      <a:endParaRPr kumimoji="0" lang="en-US" sz="2400" b="0" i="0" u="none" strike="noStrike" cap="none" normalizeH="0" baseline="0" dirty="0" smtClean="0">
                        <a:ln>
                          <a:noFill/>
                        </a:ln>
                        <a:solidFill>
                          <a:schemeClr val="tx1"/>
                        </a:solidFill>
                        <a:effectLst/>
                        <a:latin typeface="Arial" charset="0"/>
                      </a:endParaRPr>
                    </a:p>
                  </a:txBody>
                  <a:tcPr marL="86069" marR="86069"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charset="0"/>
                          <a:cs typeface="Arial" charset="0"/>
                        </a:rPr>
                        <a:t>7</a:t>
                      </a:r>
                      <a:endParaRPr kumimoji="0" lang="en-US" sz="2400" b="0" i="0" u="none" strike="noStrike" cap="none" normalizeH="0" baseline="0" dirty="0" smtClean="0">
                        <a:ln>
                          <a:noFill/>
                        </a:ln>
                        <a:solidFill>
                          <a:schemeClr val="tx1"/>
                        </a:solidFill>
                        <a:effectLst/>
                        <a:latin typeface="Arial" charset="0"/>
                      </a:endParaRPr>
                    </a:p>
                  </a:txBody>
                  <a:tcPr marL="86069" marR="86069"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charset="0"/>
                          <a:cs typeface="Arial" charset="0"/>
                        </a:rPr>
                        <a:t>8</a:t>
                      </a:r>
                      <a:endParaRPr kumimoji="0" lang="en-US" sz="2400" b="0" i="0" u="none" strike="noStrike" cap="none" normalizeH="0" baseline="0" dirty="0" smtClean="0">
                        <a:ln>
                          <a:noFill/>
                        </a:ln>
                        <a:solidFill>
                          <a:schemeClr val="tx1"/>
                        </a:solidFill>
                        <a:effectLst/>
                        <a:latin typeface="Arial" charset="0"/>
                      </a:endParaRPr>
                    </a:p>
                  </a:txBody>
                  <a:tcPr marL="86069" marR="86069"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charset="0"/>
                          <a:cs typeface="Arial" charset="0"/>
                        </a:rPr>
                        <a:t>HS</a:t>
                      </a:r>
                      <a:endParaRPr kumimoji="0" lang="en-US" sz="2400" b="0" i="0" u="none" strike="noStrike" cap="none" normalizeH="0" baseline="0" dirty="0" smtClean="0">
                        <a:ln>
                          <a:noFill/>
                        </a:ln>
                        <a:solidFill>
                          <a:schemeClr val="tx1"/>
                        </a:solidFill>
                        <a:effectLst/>
                        <a:latin typeface="Arial" charset="0"/>
                      </a:endParaRPr>
                    </a:p>
                  </a:txBody>
                  <a:tcPr marL="86069" marR="86069"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57248">
                <a:tc gridSpan="2">
                  <a:txBody>
                    <a:bodyPr/>
                    <a:lstStyle/>
                    <a:p>
                      <a:pPr marL="0" marR="0" lvl="0" indent="0" algn="ctr" defTabSz="914400" rtl="0" eaLnBrk="1" fontAlgn="t" latinLnBrk="0" hangingPunct="1">
                        <a:lnSpc>
                          <a:spcPct val="100000"/>
                        </a:lnSpc>
                        <a:spcBef>
                          <a:spcPts val="0"/>
                        </a:spcBef>
                        <a:spcAft>
                          <a:spcPts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Counting &amp; Cardinality</a:t>
                      </a:r>
                      <a:endParaRPr kumimoji="0" lang="en-US" sz="1200" b="0" i="0" u="none" strike="noStrike" cap="none" normalizeH="0" baseline="0" dirty="0" smtClean="0">
                        <a:ln>
                          <a:noFill/>
                        </a:ln>
                        <a:solidFill>
                          <a:schemeClr val="tx1"/>
                        </a:solidFill>
                        <a:effectLst/>
                        <a:latin typeface="Arial" charset="0"/>
                      </a:endParaRPr>
                    </a:p>
                  </a:txBody>
                  <a:tcPr marL="86069" marR="86069"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hMerge="1">
                  <a:txBody>
                    <a:bodyPr/>
                    <a:lstStyle/>
                    <a:p>
                      <a:endParaRPr lang="en-US"/>
                    </a:p>
                  </a:txBody>
                  <a:tcPr/>
                </a:tc>
                <a:tc>
                  <a:txBody>
                    <a:bodyPr/>
                    <a:lstStyle/>
                    <a:p>
                      <a:pPr marL="0" marR="0" lvl="0" indent="0" algn="ctr" defTabSz="914400" rtl="0" eaLnBrk="0" fontAlgn="base" latinLnBrk="0" hangingPunct="0">
                        <a:lnSpc>
                          <a:spcPct val="100000"/>
                        </a:lnSpc>
                        <a:spcBef>
                          <a:spcPts val="0"/>
                        </a:spcBef>
                        <a:spcAft>
                          <a:spcPts val="0"/>
                        </a:spcAft>
                        <a:buClrTx/>
                        <a:buSzTx/>
                        <a:buFontTx/>
                        <a:buNone/>
                        <a:tabLst/>
                      </a:pPr>
                      <a:endParaRPr kumimoji="0" lang="en-US" sz="1200" b="0" i="0" u="none" strike="noStrike" cap="none" normalizeH="0" baseline="0" dirty="0" smtClean="0">
                        <a:ln>
                          <a:noFill/>
                        </a:ln>
                        <a:solidFill>
                          <a:schemeClr val="tx1"/>
                        </a:solidFill>
                        <a:effectLst/>
                        <a:latin typeface="Arial" charset="0"/>
                      </a:endParaRPr>
                    </a:p>
                  </a:txBody>
                  <a:tcPr marL="86069" marR="86069" marT="45725" marB="45725"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ts val="0"/>
                        </a:spcBef>
                        <a:spcAft>
                          <a:spcPts val="0"/>
                        </a:spcAft>
                        <a:buClrTx/>
                        <a:buSzTx/>
                        <a:buFontTx/>
                        <a:buNone/>
                        <a:tabLst/>
                      </a:pPr>
                      <a:endParaRPr kumimoji="0" lang="en-US" sz="1200" b="0" i="0" u="none" strike="noStrike" cap="none" normalizeH="0" baseline="0" dirty="0" smtClean="0">
                        <a:ln>
                          <a:noFill/>
                        </a:ln>
                        <a:solidFill>
                          <a:schemeClr val="tx1"/>
                        </a:solidFill>
                        <a:effectLst/>
                        <a:latin typeface="Arial" charset="0"/>
                      </a:endParaRPr>
                    </a:p>
                  </a:txBody>
                  <a:tcPr marL="86069" marR="86069" marT="45725" marB="45725"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ts val="0"/>
                        </a:spcBef>
                        <a:spcAft>
                          <a:spcPts val="0"/>
                        </a:spcAft>
                        <a:buClrTx/>
                        <a:buSzTx/>
                        <a:buFontTx/>
                        <a:buNone/>
                        <a:tabLst/>
                      </a:pPr>
                      <a:endParaRPr kumimoji="0" lang="en-US" sz="1200" b="0" i="0" u="none" strike="noStrike" cap="none" normalizeH="0" baseline="0" dirty="0" smtClean="0">
                        <a:ln>
                          <a:noFill/>
                        </a:ln>
                        <a:solidFill>
                          <a:schemeClr val="tx1"/>
                        </a:solidFill>
                        <a:effectLst/>
                        <a:latin typeface="Arial" charset="0"/>
                      </a:endParaRPr>
                    </a:p>
                  </a:txBody>
                  <a:tcPr marL="86069" marR="86069" marT="45725" marB="45725"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ts val="0"/>
                        </a:spcBef>
                        <a:spcAft>
                          <a:spcPts val="0"/>
                        </a:spcAft>
                        <a:buClrTx/>
                        <a:buSzTx/>
                        <a:buFontTx/>
                        <a:buNone/>
                        <a:tabLst/>
                      </a:pPr>
                      <a:endParaRPr kumimoji="0" lang="en-US" sz="1200" b="0" i="0" u="none" strike="noStrike" cap="none" normalizeH="0" baseline="0" dirty="0" smtClean="0">
                        <a:ln>
                          <a:noFill/>
                        </a:ln>
                        <a:solidFill>
                          <a:schemeClr val="tx1"/>
                        </a:solidFill>
                        <a:effectLst/>
                        <a:latin typeface="Arial" charset="0"/>
                      </a:endParaRPr>
                    </a:p>
                  </a:txBody>
                  <a:tcPr marL="86069" marR="86069" marT="45725" marB="45725"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ts val="0"/>
                        </a:spcBef>
                        <a:spcAft>
                          <a:spcPts val="0"/>
                        </a:spcAft>
                        <a:buClrTx/>
                        <a:buSzTx/>
                        <a:buFontTx/>
                        <a:buNone/>
                        <a:tabLst/>
                      </a:pPr>
                      <a:endParaRPr kumimoji="0" lang="en-US" sz="1200" b="0" i="0" u="none" strike="noStrike" cap="none" normalizeH="0" baseline="0" dirty="0" smtClean="0">
                        <a:ln>
                          <a:noFill/>
                        </a:ln>
                        <a:solidFill>
                          <a:schemeClr val="tx1"/>
                        </a:solidFill>
                        <a:effectLst/>
                        <a:latin typeface="Arial" charset="0"/>
                      </a:endParaRPr>
                    </a:p>
                  </a:txBody>
                  <a:tcPr marL="86069" marR="86069" marT="45725" marB="45725"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ts val="0"/>
                        </a:spcBef>
                        <a:spcAft>
                          <a:spcPts val="0"/>
                        </a:spcAft>
                        <a:buClrTx/>
                        <a:buSzTx/>
                        <a:buFontTx/>
                        <a:buNone/>
                        <a:tabLst/>
                      </a:pPr>
                      <a:endParaRPr kumimoji="0" lang="en-US" sz="1200" b="0" i="0" u="none" strike="noStrike" cap="none" normalizeH="0" baseline="0" dirty="0" smtClean="0">
                        <a:ln>
                          <a:noFill/>
                        </a:ln>
                        <a:solidFill>
                          <a:schemeClr val="tx1"/>
                        </a:solidFill>
                        <a:effectLst/>
                        <a:latin typeface="Arial" charset="0"/>
                      </a:endParaRPr>
                    </a:p>
                  </a:txBody>
                  <a:tcPr marL="86069" marR="86069" marT="45725" marB="45725"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ts val="0"/>
                        </a:spcBef>
                        <a:spcAft>
                          <a:spcPts val="0"/>
                        </a:spcAft>
                        <a:buClrTx/>
                        <a:buSzTx/>
                        <a:buFontTx/>
                        <a:buNone/>
                        <a:tabLst/>
                      </a:pPr>
                      <a:endParaRPr kumimoji="0" lang="en-US" sz="1200" b="0" i="0" u="none" strike="noStrike" cap="none" normalizeH="0" baseline="0" dirty="0" smtClean="0">
                        <a:ln>
                          <a:noFill/>
                        </a:ln>
                        <a:solidFill>
                          <a:schemeClr val="tx1"/>
                        </a:solidFill>
                        <a:effectLst/>
                        <a:latin typeface="Arial" charset="0"/>
                      </a:endParaRPr>
                    </a:p>
                  </a:txBody>
                  <a:tcPr marL="86069" marR="86069" marT="45725" marB="45725"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ts val="0"/>
                        </a:spcBef>
                        <a:spcAft>
                          <a:spcPts val="0"/>
                        </a:spcAft>
                        <a:buClrTx/>
                        <a:buSzTx/>
                        <a:buFontTx/>
                        <a:buNone/>
                        <a:tabLst/>
                      </a:pPr>
                      <a:endParaRPr kumimoji="0" lang="en-US" sz="1200" b="0" i="0" u="none" strike="noStrike" cap="none" normalizeH="0" baseline="0" dirty="0" smtClean="0">
                        <a:ln>
                          <a:noFill/>
                        </a:ln>
                        <a:solidFill>
                          <a:schemeClr val="tx1"/>
                        </a:solidFill>
                        <a:effectLst/>
                        <a:latin typeface="Arial" charset="0"/>
                      </a:endParaRPr>
                    </a:p>
                  </a:txBody>
                  <a:tcPr marL="86069" marR="86069" marT="45725" marB="45725"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ts val="0"/>
                        </a:spcBef>
                        <a:spcAft>
                          <a:spcPts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marL="86069" marR="86069" marT="45725" marB="45725" anchor="ctr"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57248">
                <a:tc gridSpan="7">
                  <a:txBody>
                    <a:bodyPr/>
                    <a:lstStyle/>
                    <a:p>
                      <a:pPr marL="0" marR="0" lvl="0" indent="0" algn="ctr" defTabSz="914400" rtl="0" eaLnBrk="1" fontAlgn="t" latinLnBrk="0" hangingPunct="1">
                        <a:lnSpc>
                          <a:spcPct val="100000"/>
                        </a:lnSpc>
                        <a:spcBef>
                          <a:spcPts val="0"/>
                        </a:spcBef>
                        <a:spcAft>
                          <a:spcPts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Number and Operations in Base Ten</a:t>
                      </a:r>
                      <a:endParaRPr kumimoji="0" lang="en-US" sz="1200" b="0" i="0" u="none" strike="noStrike" cap="none" normalizeH="0" baseline="0" dirty="0" smtClean="0">
                        <a:ln>
                          <a:noFill/>
                        </a:ln>
                        <a:solidFill>
                          <a:schemeClr val="tx1"/>
                        </a:solidFill>
                        <a:effectLst/>
                        <a:latin typeface="Arial" charset="0"/>
                      </a:endParaRPr>
                    </a:p>
                  </a:txBody>
                  <a:tcPr marL="86069" marR="86069"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lvl="0" indent="0" algn="ctr" defTabSz="914400" rtl="0" eaLnBrk="1" fontAlgn="t" latinLnBrk="0" hangingPunct="1">
                        <a:lnSpc>
                          <a:spcPct val="100000"/>
                        </a:lnSpc>
                        <a:spcBef>
                          <a:spcPts val="0"/>
                        </a:spcBef>
                        <a:spcAft>
                          <a:spcPts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Ratios and Proportional Relationships</a:t>
                      </a:r>
                      <a:endParaRPr kumimoji="0" lang="en-US" sz="1200" b="0" i="0" u="none" strike="noStrike" cap="none" normalizeH="0" baseline="0" dirty="0" smtClean="0">
                        <a:ln>
                          <a:noFill/>
                        </a:ln>
                        <a:solidFill>
                          <a:schemeClr val="tx1"/>
                        </a:solidFill>
                        <a:effectLst/>
                        <a:latin typeface="Arial" charset="0"/>
                      </a:endParaRPr>
                    </a:p>
                  </a:txBody>
                  <a:tcPr marL="86069" marR="86069"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hMerge="1">
                  <a:txBody>
                    <a:bodyPr/>
                    <a:lstStyle/>
                    <a:p>
                      <a:endParaRPr lang="en-US"/>
                    </a:p>
                  </a:txBody>
                  <a:tcPr/>
                </a:tc>
                <a:tc>
                  <a:txBody>
                    <a:bodyPr/>
                    <a:lstStyle/>
                    <a:p>
                      <a:pPr marL="0" marR="0" lvl="0" indent="0" algn="ctr" defTabSz="914400" rtl="0" eaLnBrk="0" fontAlgn="base" latinLnBrk="0" hangingPunct="0">
                        <a:lnSpc>
                          <a:spcPct val="100000"/>
                        </a:lnSpc>
                        <a:spcBef>
                          <a:spcPts val="0"/>
                        </a:spcBef>
                        <a:spcAft>
                          <a:spcPts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marL="86069" marR="86069"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ctr" defTabSz="914400" rtl="0" eaLnBrk="1" fontAlgn="ctr" latinLnBrk="0" hangingPunct="1">
                        <a:lnSpc>
                          <a:spcPct val="100000"/>
                        </a:lnSpc>
                        <a:spcBef>
                          <a:spcPts val="0"/>
                        </a:spcBef>
                        <a:spcAft>
                          <a:spcPts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Number &amp; Quantity</a:t>
                      </a:r>
                      <a:endParaRPr kumimoji="0" lang="en-US" sz="1200" b="0" i="0" u="none" strike="noStrike" cap="none" normalizeH="0" baseline="0" dirty="0" smtClean="0">
                        <a:ln>
                          <a:noFill/>
                        </a:ln>
                        <a:solidFill>
                          <a:schemeClr val="tx1"/>
                        </a:solidFill>
                        <a:effectLst/>
                        <a:latin typeface="Arial" charset="0"/>
                      </a:endParaRPr>
                    </a:p>
                  </a:txBody>
                  <a:tcPr marL="86069" marR="86069"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r>
              <a:tr h="457248">
                <a:tc>
                  <a:txBody>
                    <a:bodyPr/>
                    <a:lstStyle/>
                    <a:p>
                      <a:pPr marL="0" marR="0" lvl="0" indent="0" algn="ctr" defTabSz="914400" rtl="0" eaLnBrk="0" fontAlgn="base" latinLnBrk="0" hangingPunct="0">
                        <a:lnSpc>
                          <a:spcPct val="100000"/>
                        </a:lnSpc>
                        <a:spcBef>
                          <a:spcPts val="0"/>
                        </a:spcBef>
                        <a:spcAft>
                          <a:spcPts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marL="86069" marR="86069" marT="45725" marB="45725" anchor="ctr"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0" fontAlgn="base" latinLnBrk="0" hangingPunct="0">
                        <a:lnSpc>
                          <a:spcPct val="100000"/>
                        </a:lnSpc>
                        <a:spcBef>
                          <a:spcPts val="0"/>
                        </a:spcBef>
                        <a:spcAft>
                          <a:spcPts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marL="86069" marR="86069" marT="45725" marB="45725"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a:txBody>
                    <a:bodyPr/>
                    <a:lstStyle/>
                    <a:p>
                      <a:pPr marL="0" marR="0" lvl="0" indent="0" algn="ctr" defTabSz="914400" rtl="0" eaLnBrk="0" fontAlgn="base" latinLnBrk="0" hangingPunct="0">
                        <a:lnSpc>
                          <a:spcPct val="100000"/>
                        </a:lnSpc>
                        <a:spcBef>
                          <a:spcPts val="0"/>
                        </a:spcBef>
                        <a:spcAft>
                          <a:spcPts val="0"/>
                        </a:spcAft>
                        <a:buClrTx/>
                        <a:buSzTx/>
                        <a:buFontTx/>
                        <a:buNone/>
                        <a:tabLst/>
                      </a:pPr>
                      <a:endParaRPr kumimoji="0" lang="en-US" sz="1200" b="0" i="0" u="none" strike="noStrike" cap="none" normalizeH="0" baseline="0" dirty="0" smtClean="0">
                        <a:ln>
                          <a:noFill/>
                        </a:ln>
                        <a:solidFill>
                          <a:schemeClr val="tx1"/>
                        </a:solidFill>
                        <a:effectLst/>
                        <a:latin typeface="Arial" charset="0"/>
                      </a:endParaRPr>
                    </a:p>
                  </a:txBody>
                  <a:tcPr marL="86069" marR="86069" marT="45725" marB="45725"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3">
                  <a:txBody>
                    <a:bodyPr/>
                    <a:lstStyle/>
                    <a:p>
                      <a:pPr marL="0" marR="0" lvl="0" indent="0" algn="ctr" defTabSz="914400" rtl="0" eaLnBrk="1" fontAlgn="b" latinLnBrk="0" hangingPunct="1">
                        <a:lnSpc>
                          <a:spcPct val="100000"/>
                        </a:lnSpc>
                        <a:spcBef>
                          <a:spcPts val="0"/>
                        </a:spcBef>
                        <a:spcAft>
                          <a:spcPts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Number and Operations – Fractions</a:t>
                      </a:r>
                      <a:endParaRPr kumimoji="0" lang="en-US" sz="1200" b="0" i="0" u="none" strike="noStrike" cap="none" normalizeH="0" baseline="0" dirty="0" smtClean="0">
                        <a:ln>
                          <a:noFill/>
                        </a:ln>
                        <a:solidFill>
                          <a:schemeClr val="tx1"/>
                        </a:solidFill>
                        <a:effectLst/>
                        <a:latin typeface="Arial" charset="0"/>
                      </a:endParaRPr>
                    </a:p>
                  </a:txBody>
                  <a:tcPr marL="86069" marR="86069"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t" latinLnBrk="0" hangingPunct="1">
                        <a:lnSpc>
                          <a:spcPct val="100000"/>
                        </a:lnSpc>
                        <a:spcBef>
                          <a:spcPts val="0"/>
                        </a:spcBef>
                        <a:spcAft>
                          <a:spcPts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The Number System</a:t>
                      </a:r>
                      <a:endParaRPr kumimoji="0" lang="en-US" sz="1200" b="0" i="0" u="none" strike="noStrike" cap="none" normalizeH="0" baseline="0" dirty="0" smtClean="0">
                        <a:ln>
                          <a:noFill/>
                        </a:ln>
                        <a:solidFill>
                          <a:schemeClr val="tx1"/>
                        </a:solidFill>
                        <a:effectLst/>
                        <a:latin typeface="Arial" charset="0"/>
                      </a:endParaRPr>
                    </a:p>
                  </a:txBody>
                  <a:tcPr marL="86069" marR="86069" marT="45725" marB="45725"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hMerge="1">
                  <a:txBody>
                    <a:bodyPr/>
                    <a:lstStyle/>
                    <a:p>
                      <a:endParaRPr lang="en-US"/>
                    </a:p>
                  </a:txBody>
                  <a:tcPr/>
                </a:tc>
                <a:tc hMerge="1">
                  <a:txBody>
                    <a:bodyPr/>
                    <a:lstStyle/>
                    <a:p>
                      <a:endParaRPr lang="en-US"/>
                    </a:p>
                  </a:txBody>
                  <a:tcPr/>
                </a:tc>
                <a:tc vMerge="1">
                  <a:txBody>
                    <a:bodyPr/>
                    <a:lstStyle/>
                    <a:p>
                      <a:endParaRPr lang="en-US"/>
                    </a:p>
                  </a:txBody>
                  <a:tcPr/>
                </a:tc>
              </a:tr>
              <a:tr h="368936">
                <a:tc rowSpan="2" gridSpan="7">
                  <a:txBody>
                    <a:bodyPr/>
                    <a:lstStyle/>
                    <a:p>
                      <a:pPr marL="0" marR="0" lvl="0" indent="0" algn="ctr" defTabSz="914400" rtl="0" eaLnBrk="1" fontAlgn="ctr" latinLnBrk="0" hangingPunct="1">
                        <a:lnSpc>
                          <a:spcPct val="100000"/>
                        </a:lnSpc>
                        <a:spcBef>
                          <a:spcPts val="0"/>
                        </a:spcBef>
                        <a:spcAft>
                          <a:spcPts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Operations and Algebraic Thinking</a:t>
                      </a:r>
                      <a:endParaRPr kumimoji="0" lang="en-US" sz="1200" b="0" i="0" u="none" strike="noStrike" cap="none" normalizeH="0" baseline="0" dirty="0" smtClean="0">
                        <a:ln>
                          <a:noFill/>
                        </a:ln>
                        <a:solidFill>
                          <a:schemeClr val="tx1"/>
                        </a:solidFill>
                        <a:effectLst/>
                        <a:latin typeface="Arial" charset="0"/>
                      </a:endParaRPr>
                    </a:p>
                  </a:txBody>
                  <a:tcPr marL="86069" marR="86069"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gridSpan="3">
                  <a:txBody>
                    <a:bodyPr/>
                    <a:lstStyle/>
                    <a:p>
                      <a:pPr marL="0" marR="0" lvl="0" indent="0" algn="ctr" defTabSz="914400" rtl="0" eaLnBrk="1" fontAlgn="t" latinLnBrk="0" hangingPunct="1">
                        <a:lnSpc>
                          <a:spcPct val="100000"/>
                        </a:lnSpc>
                        <a:spcBef>
                          <a:spcPts val="0"/>
                        </a:spcBef>
                        <a:spcAft>
                          <a:spcPts val="0"/>
                        </a:spcAft>
                        <a:buClrTx/>
                        <a:buSzTx/>
                        <a:buFontTx/>
                        <a:buNone/>
                        <a:tabLst/>
                      </a:pPr>
                      <a:r>
                        <a:rPr kumimoji="0" lang="en-US" sz="1200" b="0" i="0" u="none" strike="noStrike" kern="1200" cap="none" normalizeH="0" baseline="0" dirty="0" smtClean="0">
                          <a:ln>
                            <a:noFill/>
                          </a:ln>
                          <a:solidFill>
                            <a:srgbClr val="000000"/>
                          </a:solidFill>
                          <a:effectLst/>
                          <a:latin typeface="Arial" charset="0"/>
                          <a:ea typeface="+mn-ea"/>
                          <a:cs typeface="Arial" charset="0"/>
                        </a:rPr>
                        <a:t>Expressions and Equations</a:t>
                      </a:r>
                    </a:p>
                  </a:txBody>
                  <a:tcPr marL="86069" marR="86069"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pPr>
                      <a:r>
                        <a:rPr kumimoji="0" lang="en-US" sz="1200" b="0" i="0" u="none" strike="noStrike" kern="1200" cap="none" normalizeH="0" baseline="0" dirty="0" smtClean="0">
                          <a:ln>
                            <a:noFill/>
                          </a:ln>
                          <a:solidFill>
                            <a:srgbClr val="000000"/>
                          </a:solidFill>
                          <a:effectLst/>
                          <a:latin typeface="Arial" charset="0"/>
                          <a:ea typeface="+mn-ea"/>
                          <a:cs typeface="Arial" charset="0"/>
                        </a:rPr>
                        <a:t>Algebra</a:t>
                      </a:r>
                    </a:p>
                  </a:txBody>
                  <a:tcPr marL="86069" marR="86069"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r>
              <a:tr h="459346">
                <a:tc gridSpan="7"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0" marR="0" lvl="0" indent="0" algn="ctr" defTabSz="914400" rtl="0" eaLnBrk="0" fontAlgn="base" latinLnBrk="0" hangingPunct="0">
                        <a:lnSpc>
                          <a:spcPct val="100000"/>
                        </a:lnSpc>
                        <a:spcBef>
                          <a:spcPts val="0"/>
                        </a:spcBef>
                        <a:spcAft>
                          <a:spcPts val="0"/>
                        </a:spcAft>
                        <a:buClrTx/>
                        <a:buSzTx/>
                        <a:buFontTx/>
                        <a:buNone/>
                        <a:tabLst/>
                      </a:pPr>
                      <a:endParaRPr kumimoji="0" lang="en-US" sz="1200" b="0" i="0" u="none" strike="noStrike" cap="none" normalizeH="0" baseline="0" dirty="0" smtClean="0">
                        <a:ln>
                          <a:noFill/>
                        </a:ln>
                        <a:solidFill>
                          <a:schemeClr val="tx1"/>
                        </a:solidFill>
                        <a:effectLst/>
                        <a:latin typeface="Arial" charset="0"/>
                      </a:endParaRPr>
                    </a:p>
                  </a:txBody>
                  <a:tcPr marL="86069" marR="86069" marT="45725" marB="45725"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ts val="0"/>
                        </a:spcBef>
                        <a:spcAft>
                          <a:spcPts val="0"/>
                        </a:spcAft>
                        <a:buClrTx/>
                        <a:buSzTx/>
                        <a:buFontTx/>
                        <a:buNone/>
                        <a:tabLst/>
                      </a:pPr>
                      <a:endParaRPr kumimoji="0" lang="en-US" sz="1200" b="0" i="0" u="none" strike="noStrike" cap="none" normalizeH="0" baseline="0" dirty="0" smtClean="0">
                        <a:ln>
                          <a:noFill/>
                        </a:ln>
                        <a:solidFill>
                          <a:schemeClr val="tx1"/>
                        </a:solidFill>
                        <a:effectLst/>
                        <a:latin typeface="Arial" charset="0"/>
                      </a:endParaRPr>
                    </a:p>
                  </a:txBody>
                  <a:tcPr marL="86069" marR="86069" marT="45725" marB="45725"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Functions</a:t>
                      </a:r>
                      <a:endParaRPr kumimoji="0" lang="en-US" sz="1200" b="0" i="0" u="none" strike="noStrike" cap="none" normalizeH="0" baseline="0" dirty="0" smtClean="0">
                        <a:ln>
                          <a:noFill/>
                        </a:ln>
                        <a:solidFill>
                          <a:schemeClr val="tx1"/>
                        </a:solidFill>
                        <a:effectLst/>
                        <a:latin typeface="Arial" charset="0"/>
                      </a:endParaRPr>
                    </a:p>
                  </a:txBody>
                  <a:tcPr marL="86069" marR="86069"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indent="0" algn="ctr">
                        <a:spcBef>
                          <a:spcPts val="0"/>
                        </a:spcBef>
                        <a:spcAft>
                          <a:spcPts val="0"/>
                        </a:spcAft>
                      </a:pPr>
                      <a:r>
                        <a:rPr kumimoji="0" lang="en-US" sz="1200" b="0" i="0" u="none" strike="noStrike" kern="1200" cap="none" normalizeH="0" baseline="0" dirty="0" smtClean="0">
                          <a:ln>
                            <a:noFill/>
                          </a:ln>
                          <a:solidFill>
                            <a:srgbClr val="000000"/>
                          </a:solidFill>
                          <a:effectLst/>
                          <a:latin typeface="Arial" charset="0"/>
                          <a:ea typeface="+mn-ea"/>
                          <a:cs typeface="Arial" charset="0"/>
                        </a:rPr>
                        <a:t>Functions</a:t>
                      </a:r>
                      <a:endParaRPr kumimoji="0" lang="en-US" sz="1200" b="0" i="0" u="none" strike="noStrike" kern="1200" cap="none" normalizeH="0" baseline="0" dirty="0">
                        <a:ln>
                          <a:noFill/>
                        </a:ln>
                        <a:solidFill>
                          <a:srgbClr val="000000"/>
                        </a:solidFill>
                        <a:effectLst/>
                        <a:latin typeface="Arial" charset="0"/>
                        <a:ea typeface="+mn-ea"/>
                        <a:cs typeface="Arial" charset="0"/>
                      </a:endParaRPr>
                    </a:p>
                  </a:txBody>
                  <a:tcPr marL="86069" marR="86069"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r>
              <a:tr h="382176">
                <a:tc gridSpan="10">
                  <a:txBody>
                    <a:bodyPr/>
                    <a:lstStyle/>
                    <a:p>
                      <a:pPr marL="0" marR="0" lvl="0" indent="0" algn="ctr" defTabSz="914400" rtl="0" eaLnBrk="1" fontAlgn="t" latinLnBrk="0" hangingPunct="1">
                        <a:lnSpc>
                          <a:spcPct val="100000"/>
                        </a:lnSpc>
                        <a:spcBef>
                          <a:spcPts val="0"/>
                        </a:spcBef>
                        <a:spcAft>
                          <a:spcPts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Geometry</a:t>
                      </a:r>
                      <a:endParaRPr kumimoji="0" lang="en-US" sz="1200" b="0" i="0" u="none" strike="noStrike" cap="none" normalizeH="0" baseline="0" dirty="0" smtClean="0">
                        <a:ln>
                          <a:noFill/>
                        </a:ln>
                        <a:solidFill>
                          <a:schemeClr val="tx1"/>
                        </a:solidFill>
                        <a:effectLst/>
                        <a:latin typeface="Arial" charset="0"/>
                      </a:endParaRPr>
                    </a:p>
                  </a:txBody>
                  <a:tcPr marL="86069" marR="86069"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Geometry</a:t>
                      </a:r>
                      <a:endParaRPr kumimoji="0" lang="en-US" sz="1200" b="0" i="0" u="none" strike="noStrike" cap="none" normalizeH="0" baseline="0" dirty="0" smtClean="0">
                        <a:ln>
                          <a:noFill/>
                        </a:ln>
                        <a:solidFill>
                          <a:schemeClr val="tx1"/>
                        </a:solidFill>
                        <a:effectLst/>
                        <a:latin typeface="Arial" charset="0"/>
                      </a:endParaRPr>
                    </a:p>
                  </a:txBody>
                  <a:tcPr marL="86069" marR="86069"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r>
              <a:tr h="457248">
                <a:tc gridSpan="7">
                  <a:txBody>
                    <a:bodyPr/>
                    <a:lstStyle/>
                    <a:p>
                      <a:pPr marL="0" marR="0" lvl="0" indent="0" algn="ctr" defTabSz="914400" rtl="0" eaLnBrk="1" fontAlgn="ctr" latinLnBrk="0" hangingPunct="1">
                        <a:lnSpc>
                          <a:spcPct val="100000"/>
                        </a:lnSpc>
                        <a:spcBef>
                          <a:spcPts val="0"/>
                        </a:spcBef>
                        <a:spcAft>
                          <a:spcPts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Measurement and Data</a:t>
                      </a:r>
                      <a:endParaRPr kumimoji="0" lang="en-US" sz="1200" b="0" i="0" u="none" strike="noStrike" cap="none" normalizeH="0" baseline="0" dirty="0" smtClean="0">
                        <a:ln>
                          <a:noFill/>
                        </a:ln>
                        <a:solidFill>
                          <a:schemeClr val="tx1"/>
                        </a:solidFill>
                        <a:effectLst/>
                        <a:latin typeface="Arial" charset="0"/>
                      </a:endParaRPr>
                    </a:p>
                  </a:txBody>
                  <a:tcPr marL="86069" marR="86069"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Statistics and Probability</a:t>
                      </a:r>
                      <a:endParaRPr kumimoji="0" lang="en-US" sz="1200" b="0" i="0" u="none" strike="noStrike" cap="none" normalizeH="0" baseline="0" dirty="0" smtClean="0">
                        <a:ln>
                          <a:noFill/>
                        </a:ln>
                        <a:solidFill>
                          <a:schemeClr val="tx1"/>
                        </a:solidFill>
                        <a:effectLst/>
                        <a:latin typeface="Arial" charset="0"/>
                      </a:endParaRPr>
                    </a:p>
                  </a:txBody>
                  <a:tcPr marL="86069" marR="86069"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8080"/>
                    </a:solid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Statistics &amp; Probability</a:t>
                      </a:r>
                      <a:endParaRPr kumimoji="0" lang="en-US" sz="1200" b="0" i="0" u="none" strike="noStrike" cap="none" normalizeH="0" baseline="0" dirty="0" smtClean="0">
                        <a:ln>
                          <a:noFill/>
                        </a:ln>
                        <a:solidFill>
                          <a:schemeClr val="tx1"/>
                        </a:solidFill>
                        <a:effectLst/>
                        <a:latin typeface="Arial" charset="0"/>
                      </a:endParaRPr>
                    </a:p>
                  </a:txBody>
                  <a:tcPr marL="86069" marR="86069"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8080"/>
                    </a:solidFill>
                  </a:tcPr>
                </a:tc>
              </a:tr>
              <a:tr h="483180">
                <a:tc gridSpan="7">
                  <a:txBody>
                    <a:bodyPr/>
                    <a:lstStyle/>
                    <a:p>
                      <a:pPr marL="0" marR="0" lvl="0" indent="0" algn="l" defTabSz="914400" rtl="0" eaLnBrk="1" fontAlgn="t" latinLnBrk="0" hangingPunct="1">
                        <a:lnSpc>
                          <a:spcPct val="100000"/>
                        </a:lnSpc>
                        <a:spcBef>
                          <a:spcPts val="0"/>
                        </a:spcBef>
                        <a:spcAft>
                          <a:spcPts val="0"/>
                        </a:spcAft>
                        <a:buClrTx/>
                        <a:buSzTx/>
                        <a:buFontTx/>
                        <a:buNone/>
                        <a:tabLst/>
                      </a:pPr>
                      <a:endParaRPr kumimoji="0" lang="en-US" sz="1200" b="0" i="0" u="none" strike="noStrike" cap="none" normalizeH="0" baseline="0" dirty="0" smtClean="0">
                        <a:ln>
                          <a:noFill/>
                        </a:ln>
                        <a:solidFill>
                          <a:schemeClr val="tx1"/>
                        </a:solidFill>
                        <a:effectLst/>
                        <a:latin typeface="Arial" charset="0"/>
                      </a:endParaRPr>
                    </a:p>
                  </a:txBody>
                  <a:tcPr marL="86069" marR="86069" marT="45725" marB="45725" anchor="ctr" horzOverflow="overflow">
                    <a:lnL cap="flat">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0" fontAlgn="base" latinLnBrk="0" hangingPunct="0">
                        <a:lnSpc>
                          <a:spcPct val="100000"/>
                        </a:lnSpc>
                        <a:spcBef>
                          <a:spcPts val="0"/>
                        </a:spcBef>
                        <a:spcAft>
                          <a:spcPts val="0"/>
                        </a:spcAft>
                        <a:buClrTx/>
                        <a:buSzTx/>
                        <a:buFontTx/>
                        <a:buNone/>
                        <a:tabLst/>
                      </a:pPr>
                      <a:endParaRPr kumimoji="0" lang="en-US" sz="1200" b="0" i="0" u="none" strike="noStrike" cap="none" normalizeH="0" baseline="0" dirty="0" smtClean="0">
                        <a:ln>
                          <a:noFill/>
                        </a:ln>
                        <a:solidFill>
                          <a:schemeClr val="tx1"/>
                        </a:solidFill>
                        <a:effectLst/>
                        <a:latin typeface="Arial" charset="0"/>
                      </a:endParaRPr>
                    </a:p>
                  </a:txBody>
                  <a:tcPr marL="86069" marR="86069" marT="45725" marB="45725"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ts val="0"/>
                        </a:spcBef>
                        <a:spcAft>
                          <a:spcPts val="0"/>
                        </a:spcAft>
                        <a:buClrTx/>
                        <a:buSzTx/>
                        <a:buFontTx/>
                        <a:buNone/>
                        <a:tabLst/>
                      </a:pPr>
                      <a:endParaRPr kumimoji="0" lang="en-US" sz="1200" b="0" i="0" u="none" strike="noStrike" cap="none" normalizeH="0" baseline="0" dirty="0" smtClean="0">
                        <a:ln>
                          <a:noFill/>
                        </a:ln>
                        <a:solidFill>
                          <a:schemeClr val="tx1"/>
                        </a:solidFill>
                        <a:effectLst/>
                        <a:latin typeface="Arial" charset="0"/>
                      </a:endParaRPr>
                    </a:p>
                  </a:txBody>
                  <a:tcPr marL="86069" marR="86069" marT="45725" marB="45725"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ts val="0"/>
                        </a:spcBef>
                        <a:spcAft>
                          <a:spcPts val="0"/>
                        </a:spcAft>
                        <a:buClrTx/>
                        <a:buSzTx/>
                        <a:buFontTx/>
                        <a:buNone/>
                        <a:tabLst/>
                      </a:pPr>
                      <a:endParaRPr kumimoji="0" lang="en-US" sz="1200" b="0" i="0" u="none" strike="noStrike" cap="none" normalizeH="0" baseline="0" dirty="0" smtClean="0">
                        <a:ln>
                          <a:noFill/>
                        </a:ln>
                        <a:solidFill>
                          <a:schemeClr val="tx1"/>
                        </a:solidFill>
                        <a:effectLst/>
                        <a:latin typeface="Arial" charset="0"/>
                      </a:endParaRPr>
                    </a:p>
                  </a:txBody>
                  <a:tcPr marL="86069" marR="86069" marT="45725" marB="45725"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ts val="0"/>
                        </a:spcBef>
                        <a:spcAft>
                          <a:spcPts val="0"/>
                        </a:spcAft>
                        <a:buClrTx/>
                        <a:buSzTx/>
                        <a:buFontTx/>
                        <a:buNone/>
                        <a:tabLst/>
                      </a:pPr>
                      <a:endParaRPr kumimoji="0" lang="en-US" sz="1200" b="0" i="0" u="none" strike="noStrike" cap="none" normalizeH="0" baseline="0" dirty="0" smtClean="0">
                        <a:ln>
                          <a:noFill/>
                        </a:ln>
                        <a:solidFill>
                          <a:schemeClr val="tx1"/>
                        </a:solidFill>
                        <a:effectLst/>
                        <a:latin typeface="Arial" charset="0"/>
                      </a:endParaRPr>
                    </a:p>
                  </a:txBody>
                  <a:tcPr marL="86069" marR="86069" marT="45725" marB="45725" anchor="ctr"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r>
            </a:tbl>
          </a:graphicData>
        </a:graphic>
      </p:graphicFrame>
    </p:spTree>
  </p:cSld>
  <p:clrMapOvr>
    <a:overrideClrMapping bg1="lt1" tx1="dk1" bg2="lt2" tx2="dk2" accent1="accent1" accent2="accent2" accent3="accent3" accent4="accent4" accent5="accent5" accent6="accent6" hlink="hlink" folHlink="folHlink"/>
  </p:clrMapOvr>
  <p:transition spd="med" advClick="0"/>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Title 1"/>
          <p:cNvSpPr>
            <a:spLocks noGrp="1"/>
          </p:cNvSpPr>
          <p:nvPr>
            <p:ph type="title"/>
          </p:nvPr>
        </p:nvSpPr>
        <p:spPr/>
        <p:txBody>
          <a:bodyPr rtlCol="0">
            <a:noAutofit/>
          </a:bodyPr>
          <a:lstStyle/>
          <a:p>
            <a:pPr>
              <a:defRPr/>
            </a:pPr>
            <a:r>
              <a:rPr lang="en-US">
                <a:solidFill>
                  <a:srgbClr val="C00000"/>
                </a:solidFill>
                <a:effectLst>
                  <a:outerShdw blurRad="38100" dist="38100" dir="2700000" algn="tl">
                    <a:srgbClr val="000000">
                      <a:alpha val="43137"/>
                    </a:srgbClr>
                  </a:outerShdw>
                </a:effectLst>
              </a:rPr>
              <a:t>Standards Progression: </a:t>
            </a:r>
            <a:br>
              <a:rPr lang="en-US">
                <a:solidFill>
                  <a:srgbClr val="C00000"/>
                </a:solidFill>
                <a:effectLst>
                  <a:outerShdw blurRad="38100" dist="38100" dir="2700000" algn="tl">
                    <a:srgbClr val="000000">
                      <a:alpha val="43137"/>
                    </a:srgbClr>
                  </a:outerShdw>
                </a:effectLst>
              </a:rPr>
            </a:br>
            <a:r>
              <a:rPr lang="en-US">
                <a:solidFill>
                  <a:srgbClr val="C00000"/>
                </a:solidFill>
                <a:effectLst>
                  <a:outerShdw blurRad="38100" dist="38100" dir="2700000" algn="tl">
                    <a:srgbClr val="000000">
                      <a:alpha val="43137"/>
                    </a:srgbClr>
                  </a:outerShdw>
                </a:effectLst>
              </a:rPr>
              <a:t>Number and Operations in Base Ten </a:t>
            </a:r>
          </a:p>
        </p:txBody>
      </p:sp>
      <p:pic>
        <p:nvPicPr>
          <p:cNvPr id="53251" name="Picture 2"/>
          <p:cNvPicPr>
            <a:picLocks noChangeAspect="1" noChangeArrowheads="1"/>
          </p:cNvPicPr>
          <p:nvPr/>
        </p:nvPicPr>
        <p:blipFill>
          <a:blip r:embed="rId3">
            <a:extLst>
              <a:ext uri="{28A0092B-C50C-407E-A947-70E740481C1C}">
                <a14:useLocalDpi xmlns:a14="http://schemas.microsoft.com/office/drawing/2010/main" val="0"/>
              </a:ext>
            </a:extLst>
          </a:blip>
          <a:srcRect t="6670"/>
          <a:stretch>
            <a:fillRect/>
          </a:stretch>
        </p:blipFill>
        <p:spPr bwMode="auto">
          <a:xfrm>
            <a:off x="219075" y="1797050"/>
            <a:ext cx="8705850" cy="422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a:spLocks noChangeArrowheads="1"/>
          </p:cNvSpPr>
          <p:nvPr/>
        </p:nvSpPr>
        <p:spPr bwMode="auto">
          <a:xfrm>
            <a:off x="1524000" y="4648200"/>
            <a:ext cx="1524000" cy="1295400"/>
          </a:xfrm>
          <a:prstGeom prst="roundRect">
            <a:avLst>
              <a:gd name="adj" fmla="val 16667"/>
            </a:avLst>
          </a:prstGeom>
          <a:solidFill>
            <a:schemeClr val="accent1">
              <a:alpha val="50195"/>
            </a:schemeClr>
          </a:solidFill>
          <a:ln w="9525" algn="ctr">
            <a:solidFill>
              <a:schemeClr val="tx1"/>
            </a:solidFill>
            <a:round/>
            <a:headEnd/>
            <a:tailEnd/>
          </a:ln>
        </p:spPr>
        <p:txBody>
          <a:bodyPr/>
          <a:lstStyle/>
          <a:p>
            <a:pPr eaLnBrk="0" hangingPunct="0"/>
            <a:endParaRPr lang="en-US"/>
          </a:p>
        </p:txBody>
      </p:sp>
      <p:sp>
        <p:nvSpPr>
          <p:cNvPr id="6" name="Rounded Rectangle 5"/>
          <p:cNvSpPr>
            <a:spLocks noChangeArrowheads="1"/>
          </p:cNvSpPr>
          <p:nvPr/>
        </p:nvSpPr>
        <p:spPr bwMode="auto">
          <a:xfrm>
            <a:off x="3048000" y="4648200"/>
            <a:ext cx="1524000" cy="1295400"/>
          </a:xfrm>
          <a:prstGeom prst="roundRect">
            <a:avLst>
              <a:gd name="adj" fmla="val 16667"/>
            </a:avLst>
          </a:prstGeom>
          <a:solidFill>
            <a:schemeClr val="accent1">
              <a:alpha val="50195"/>
            </a:schemeClr>
          </a:solidFill>
          <a:ln w="9525" algn="ctr">
            <a:solidFill>
              <a:schemeClr val="tx1"/>
            </a:solidFill>
            <a:round/>
            <a:headEnd/>
            <a:tailEnd/>
          </a:ln>
        </p:spPr>
        <p:txBody>
          <a:bodyPr/>
          <a:lstStyle/>
          <a:p>
            <a:pPr eaLnBrk="0" hangingPunct="0"/>
            <a:endParaRPr lang="en-US"/>
          </a:p>
        </p:txBody>
      </p:sp>
      <p:sp>
        <p:nvSpPr>
          <p:cNvPr id="7" name="Rounded Rectangle 6"/>
          <p:cNvSpPr>
            <a:spLocks noChangeArrowheads="1"/>
          </p:cNvSpPr>
          <p:nvPr/>
        </p:nvSpPr>
        <p:spPr bwMode="auto">
          <a:xfrm>
            <a:off x="4572000" y="1981200"/>
            <a:ext cx="1295400" cy="2057400"/>
          </a:xfrm>
          <a:prstGeom prst="roundRect">
            <a:avLst>
              <a:gd name="adj" fmla="val 16667"/>
            </a:avLst>
          </a:prstGeom>
          <a:solidFill>
            <a:schemeClr val="accent1">
              <a:alpha val="50195"/>
            </a:schemeClr>
          </a:solidFill>
          <a:ln w="9525" algn="ctr">
            <a:solidFill>
              <a:schemeClr val="tx1"/>
            </a:solidFill>
            <a:round/>
            <a:headEnd/>
            <a:tailEnd/>
          </a:ln>
        </p:spPr>
        <p:txBody>
          <a:bodyPr/>
          <a:lstStyle/>
          <a:p>
            <a:pPr eaLnBrk="0" hangingPunct="0"/>
            <a:endParaRPr lang="en-US"/>
          </a:p>
        </p:txBody>
      </p:sp>
    </p:spTree>
  </p:cSld>
  <p:clrMapOvr>
    <a:overrideClrMapping bg1="lt1" tx1="dk1" bg2="lt2" tx2="dk2" accent1="accent1" accent2="accent2" accent3="accent3" accent4="accent4" accent5="accent5" accent6="accent6" hlink="hlink" folHlink="folHlink"/>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Title 1"/>
          <p:cNvSpPr>
            <a:spLocks noGrp="1"/>
          </p:cNvSpPr>
          <p:nvPr>
            <p:ph type="title"/>
          </p:nvPr>
        </p:nvSpPr>
        <p:spPr>
          <a:xfrm>
            <a:off x="533400" y="152400"/>
            <a:ext cx="8140700" cy="1143000"/>
          </a:xfrm>
        </p:spPr>
        <p:txBody>
          <a:bodyPr rtlCol="0">
            <a:noAutofit/>
          </a:bodyPr>
          <a:lstStyle/>
          <a:p>
            <a:pPr>
              <a:defRPr/>
            </a:pPr>
            <a:r>
              <a:rPr lang="en-US" dirty="0">
                <a:solidFill>
                  <a:srgbClr val="C00000"/>
                </a:solidFill>
                <a:effectLst>
                  <a:outerShdw blurRad="38100" dist="38100" dir="2700000" algn="tl">
                    <a:srgbClr val="000000">
                      <a:alpha val="43137"/>
                    </a:srgbClr>
                  </a:outerShdw>
                </a:effectLst>
              </a:rPr>
              <a:t>Use Place Value Understanding</a:t>
            </a:r>
          </a:p>
        </p:txBody>
      </p:sp>
      <p:graphicFrame>
        <p:nvGraphicFramePr>
          <p:cNvPr id="4" name="Content Placeholder 3"/>
          <p:cNvGraphicFramePr>
            <a:graphicFrameLocks noGrp="1"/>
          </p:cNvGraphicFramePr>
          <p:nvPr>
            <p:ph idx="1"/>
          </p:nvPr>
        </p:nvGraphicFramePr>
        <p:xfrm>
          <a:off x="533400" y="1295400"/>
          <a:ext cx="8140701" cy="6309244"/>
        </p:xfrm>
        <a:graphic>
          <a:graphicData uri="http://schemas.openxmlformats.org/drawingml/2006/table">
            <a:tbl>
              <a:tblPr firstRow="1" bandRow="1">
                <a:tableStyleId>{5C22544A-7EE6-4342-B048-85BDC9FD1C3A}</a:tableStyleId>
              </a:tblPr>
              <a:tblGrid>
                <a:gridCol w="2713567"/>
                <a:gridCol w="2713567"/>
                <a:gridCol w="2713567"/>
              </a:tblGrid>
              <a:tr h="365679">
                <a:tc>
                  <a:txBody>
                    <a:bodyPr/>
                    <a:lstStyle/>
                    <a:p>
                      <a:r>
                        <a:rPr lang="en-US" sz="1800" dirty="0" smtClean="0"/>
                        <a:t>Grade 1</a:t>
                      </a:r>
                      <a:endParaRPr lang="en-US" sz="1800" dirty="0"/>
                    </a:p>
                  </a:txBody>
                  <a:tcPr marT="45691" marB="45691"/>
                </a:tc>
                <a:tc>
                  <a:txBody>
                    <a:bodyPr/>
                    <a:lstStyle/>
                    <a:p>
                      <a:r>
                        <a:rPr lang="en-US" sz="1800" dirty="0" smtClean="0"/>
                        <a:t>Grade 2</a:t>
                      </a:r>
                      <a:endParaRPr lang="en-US" sz="1800" dirty="0"/>
                    </a:p>
                  </a:txBody>
                  <a:tcPr marT="45691" marB="45691"/>
                </a:tc>
                <a:tc>
                  <a:txBody>
                    <a:bodyPr/>
                    <a:lstStyle/>
                    <a:p>
                      <a:r>
                        <a:rPr lang="en-US" sz="1800" dirty="0" smtClean="0"/>
                        <a:t>Grade 3</a:t>
                      </a:r>
                      <a:endParaRPr lang="en-US" sz="1800" dirty="0"/>
                    </a:p>
                  </a:txBody>
                  <a:tcPr marT="45691" marB="45691"/>
                </a:tc>
              </a:tr>
              <a:tr h="5943046">
                <a:tc>
                  <a:txBody>
                    <a:bodyPr/>
                    <a:lstStyle/>
                    <a:p>
                      <a:r>
                        <a:rPr lang="en-US" sz="1200" b="1" kern="1200" baseline="0" dirty="0" smtClean="0">
                          <a:solidFill>
                            <a:schemeClr val="dk1"/>
                          </a:solidFill>
                          <a:latin typeface="+mn-lt"/>
                          <a:ea typeface="+mn-ea"/>
                          <a:cs typeface="+mn-cs"/>
                        </a:rPr>
                        <a:t>Use place value understanding and properties of operations to add and subtract. </a:t>
                      </a:r>
                    </a:p>
                    <a:p>
                      <a:r>
                        <a:rPr lang="en-US" sz="1200" kern="1200" baseline="0" dirty="0" smtClean="0">
                          <a:solidFill>
                            <a:schemeClr val="dk1"/>
                          </a:solidFill>
                          <a:latin typeface="+mn-lt"/>
                          <a:ea typeface="+mn-ea"/>
                          <a:cs typeface="+mn-cs"/>
                        </a:rPr>
                        <a:t>4. Add within 100, including adding a two-digit number and a one-digit number, and adding a two-digit number and a multiple of 10, using concrete models or drawings and strategies based on place value, properties of operations, and/or the relationship between addition and subtraction; relate the strategy to a written method and explain the reasoning used. </a:t>
                      </a:r>
                    </a:p>
                    <a:p>
                      <a:r>
                        <a:rPr lang="en-US" sz="1200" kern="1200" baseline="0" dirty="0" smtClean="0">
                          <a:solidFill>
                            <a:schemeClr val="dk1"/>
                          </a:solidFill>
                          <a:latin typeface="+mn-lt"/>
                          <a:ea typeface="+mn-ea"/>
                          <a:cs typeface="+mn-cs"/>
                        </a:rPr>
                        <a:t>Understand that in adding two-digit numbers, one adds tens and tens, ones and ones; and sometimes it is necessary to compose a ten. </a:t>
                      </a:r>
                    </a:p>
                    <a:p>
                      <a:r>
                        <a:rPr lang="en-US" sz="1200" kern="1200" baseline="0" dirty="0" smtClean="0">
                          <a:solidFill>
                            <a:schemeClr val="dk1"/>
                          </a:solidFill>
                          <a:latin typeface="+mn-lt"/>
                          <a:ea typeface="+mn-ea"/>
                          <a:cs typeface="+mn-cs"/>
                        </a:rPr>
                        <a:t>5. Given a two-digit number, mentally find 10 more or 10 less than the number, without having to count; explain the reasoning used. </a:t>
                      </a:r>
                    </a:p>
                    <a:p>
                      <a:r>
                        <a:rPr lang="en-US" sz="1200" kern="1200" baseline="0" dirty="0" smtClean="0">
                          <a:solidFill>
                            <a:schemeClr val="dk1"/>
                          </a:solidFill>
                          <a:latin typeface="+mn-lt"/>
                          <a:ea typeface="+mn-ea"/>
                          <a:cs typeface="+mn-cs"/>
                        </a:rPr>
                        <a:t>6. Subtract multiples of 10 in the range 10-90 from multiples of 10 in the range 10-90 (positive or zero differences), using concrete models or drawings and strategies based on place value, properties of operations, and/or the relationship between addition and subtraction; relate the strategy to a written method and explain the reasoning used.</a:t>
                      </a:r>
                    </a:p>
                  </a:txBody>
                  <a:tcPr marT="45691" marB="45691"/>
                </a:tc>
                <a:tc>
                  <a:txBody>
                    <a:bodyPr/>
                    <a:lstStyle/>
                    <a:p>
                      <a:r>
                        <a:rPr lang="en-US" sz="1200" b="1" kern="1200" baseline="0" dirty="0" smtClean="0">
                          <a:solidFill>
                            <a:schemeClr val="dk1"/>
                          </a:solidFill>
                          <a:latin typeface="+mn-lt"/>
                          <a:ea typeface="+mn-ea"/>
                          <a:cs typeface="+mn-cs"/>
                        </a:rPr>
                        <a:t>Use place value understanding and properties of operations to add and subtract. </a:t>
                      </a:r>
                    </a:p>
                    <a:p>
                      <a:r>
                        <a:rPr lang="en-US" sz="1200" kern="1200" baseline="0" dirty="0" smtClean="0">
                          <a:solidFill>
                            <a:schemeClr val="dk1"/>
                          </a:solidFill>
                          <a:latin typeface="+mn-lt"/>
                          <a:ea typeface="+mn-ea"/>
                          <a:cs typeface="+mn-cs"/>
                        </a:rPr>
                        <a:t>5. Fluently add and subtract within 100 using strategies based on place value, properties of operations, and/or the relationship between addition and subtraction. </a:t>
                      </a:r>
                    </a:p>
                    <a:p>
                      <a:r>
                        <a:rPr lang="en-US" sz="1200" kern="1200" baseline="0" dirty="0" smtClean="0">
                          <a:solidFill>
                            <a:schemeClr val="dk1"/>
                          </a:solidFill>
                          <a:latin typeface="+mn-lt"/>
                          <a:ea typeface="+mn-ea"/>
                          <a:cs typeface="+mn-cs"/>
                        </a:rPr>
                        <a:t>6. Add up to four two-digit numbers using strategies based on place value and properties of operations. </a:t>
                      </a:r>
                    </a:p>
                    <a:p>
                      <a:r>
                        <a:rPr lang="en-US" sz="1200" kern="1200" baseline="0" dirty="0" smtClean="0">
                          <a:solidFill>
                            <a:schemeClr val="dk1"/>
                          </a:solidFill>
                          <a:latin typeface="+mn-lt"/>
                          <a:ea typeface="+mn-ea"/>
                          <a:cs typeface="+mn-cs"/>
                        </a:rPr>
                        <a:t>7. Add and subtract within 1000, using concrete models or drawings and strategies based on place value, properties of operations, and/or the relationship between addition and subtraction; relate the strategy to a written method. Understand that in adding or subtracting three digit numbers, one adds or subtracts hundreds and hundreds, tens and tens, ones and ones; and sometimes it is necessary to compose or decompose tens or hundreds. </a:t>
                      </a:r>
                    </a:p>
                    <a:p>
                      <a:r>
                        <a:rPr lang="en-US" sz="1200" kern="1200" baseline="0" dirty="0" smtClean="0">
                          <a:solidFill>
                            <a:schemeClr val="dk1"/>
                          </a:solidFill>
                          <a:latin typeface="+mn-lt"/>
                          <a:ea typeface="+mn-ea"/>
                          <a:cs typeface="+mn-cs"/>
                        </a:rPr>
                        <a:t>8. Mentally add 10 or 100 to a given number 100–900, and mentally subtract 10 or 100 from a given number 100–900. </a:t>
                      </a:r>
                    </a:p>
                    <a:p>
                      <a:r>
                        <a:rPr lang="en-US" sz="1200" kern="1200" baseline="0" dirty="0" smtClean="0">
                          <a:solidFill>
                            <a:schemeClr val="dk1"/>
                          </a:solidFill>
                          <a:latin typeface="+mn-lt"/>
                          <a:ea typeface="+mn-ea"/>
                          <a:cs typeface="+mn-cs"/>
                        </a:rPr>
                        <a:t>9. Explain why addition and subtraction strategies work, using place value and the properties of operations.</a:t>
                      </a:r>
                    </a:p>
                  </a:txBody>
                  <a:tcPr marT="45691" marB="45691"/>
                </a:tc>
                <a:tc>
                  <a:txBody>
                    <a:bodyPr/>
                    <a:lstStyle/>
                    <a:p>
                      <a:r>
                        <a:rPr lang="en-US" sz="1200" b="1" kern="1200" baseline="0" dirty="0" smtClean="0">
                          <a:solidFill>
                            <a:schemeClr val="dk1"/>
                          </a:solidFill>
                          <a:latin typeface="+mn-lt"/>
                          <a:ea typeface="+mn-ea"/>
                          <a:cs typeface="+mn-cs"/>
                        </a:rPr>
                        <a:t>Use place value understanding and properties of operations to perform multi-digit arithmetic. </a:t>
                      </a:r>
                    </a:p>
                    <a:p>
                      <a:r>
                        <a:rPr lang="en-US" sz="1200" kern="1200" baseline="0" dirty="0" smtClean="0">
                          <a:solidFill>
                            <a:schemeClr val="dk1"/>
                          </a:solidFill>
                          <a:latin typeface="+mn-lt"/>
                          <a:ea typeface="+mn-ea"/>
                          <a:cs typeface="+mn-cs"/>
                        </a:rPr>
                        <a:t>1. Use place value understanding to round whole numbers to the nearest 10 or 100. </a:t>
                      </a:r>
                    </a:p>
                    <a:p>
                      <a:r>
                        <a:rPr lang="en-US" sz="1200" kern="1200" baseline="0" dirty="0" smtClean="0">
                          <a:solidFill>
                            <a:schemeClr val="dk1"/>
                          </a:solidFill>
                          <a:latin typeface="+mn-lt"/>
                          <a:ea typeface="+mn-ea"/>
                          <a:cs typeface="+mn-cs"/>
                        </a:rPr>
                        <a:t>2. Fluently add and subtract within 1000 using strategies and algorithms based on place value, properties of operations, and/or the relationship between addition and subtraction. </a:t>
                      </a:r>
                    </a:p>
                    <a:p>
                      <a:r>
                        <a:rPr lang="en-US" sz="1200" kern="1200" baseline="0" dirty="0" smtClean="0">
                          <a:solidFill>
                            <a:schemeClr val="dk1"/>
                          </a:solidFill>
                          <a:latin typeface="+mn-lt"/>
                          <a:ea typeface="+mn-ea"/>
                          <a:cs typeface="+mn-cs"/>
                        </a:rPr>
                        <a:t>3. Multiply one-digit whole numbers by multiples of 10 in the range 10–90 (e.g., 9 × 80, 5 × 60) using strategies based on place value and properties of operations. </a:t>
                      </a:r>
                    </a:p>
                  </a:txBody>
                  <a:tcPr marT="45691" marB="45691"/>
                </a:tc>
              </a:tr>
            </a:tbl>
          </a:graphicData>
        </a:graphic>
      </p:graphicFrame>
    </p:spTree>
  </p:cSld>
  <p:clrMapOvr>
    <a:overrideClrMapping bg1="lt1" tx1="dk1" bg2="lt2" tx2="dk2" accent1="accent1" accent2="accent2" accent3="accent3" accent4="accent4" accent5="accent5" accent6="accent6" hlink="hlink" folHlink="folHlink"/>
  </p:clrMapOvr>
  <p:transition spd="med">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Title 1"/>
          <p:cNvSpPr>
            <a:spLocks noGrp="1"/>
          </p:cNvSpPr>
          <p:nvPr>
            <p:ph type="title"/>
          </p:nvPr>
        </p:nvSpPr>
        <p:spPr/>
        <p:txBody>
          <a:bodyPr rtlCol="0">
            <a:noAutofit/>
          </a:bodyPr>
          <a:lstStyle/>
          <a:p>
            <a:pPr>
              <a:defRPr/>
            </a:pPr>
            <a:r>
              <a:rPr lang="en-US" sz="4000">
                <a:solidFill>
                  <a:srgbClr val="C00000"/>
                </a:solidFill>
                <a:effectLst>
                  <a:outerShdw blurRad="38100" dist="38100" dir="2700000" algn="tl">
                    <a:srgbClr val="000000">
                      <a:alpha val="43137"/>
                    </a:srgbClr>
                  </a:outerShdw>
                </a:effectLst>
              </a:rPr>
              <a:t>Flows Leading to Algebra</a:t>
            </a:r>
          </a:p>
        </p:txBody>
      </p:sp>
      <p:pic>
        <p:nvPicPr>
          <p:cNvPr id="5529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851025"/>
            <a:ext cx="8486775" cy="333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spd="med">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304800" y="533400"/>
            <a:ext cx="4114800" cy="2155825"/>
          </a:xfrm>
        </p:spPr>
        <p:txBody>
          <a:bodyPr rtlCol="0">
            <a:noAutofit/>
          </a:bodyPr>
          <a:lstStyle/>
          <a:p>
            <a:pPr>
              <a:defRPr/>
            </a:pPr>
            <a:r>
              <a:rPr lang="en-US" sz="4000" dirty="0">
                <a:solidFill>
                  <a:srgbClr val="C00000"/>
                </a:solidFill>
                <a:effectLst>
                  <a:outerShdw blurRad="38100" dist="38100" dir="2700000" algn="tl">
                    <a:srgbClr val="000000">
                      <a:alpha val="43137"/>
                    </a:srgbClr>
                  </a:outerShdw>
                </a:effectLst>
              </a:rPr>
              <a:t>Resources for Implementation</a:t>
            </a:r>
          </a:p>
        </p:txBody>
      </p:sp>
      <p:pic>
        <p:nvPicPr>
          <p:cNvPr id="563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371600"/>
            <a:ext cx="3994150" cy="399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spd="med">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Title 1"/>
          <p:cNvSpPr>
            <a:spLocks noGrp="1"/>
          </p:cNvSpPr>
          <p:nvPr>
            <p:ph type="title"/>
          </p:nvPr>
        </p:nvSpPr>
        <p:spPr/>
        <p:txBody>
          <a:bodyPr rtlCol="0">
            <a:noAutofit/>
          </a:bodyPr>
          <a:lstStyle/>
          <a:p>
            <a:pPr>
              <a:defRPr/>
            </a:pPr>
            <a:r>
              <a:rPr lang="en-US" sz="4000">
                <a:solidFill>
                  <a:srgbClr val="C00000"/>
                </a:solidFill>
                <a:effectLst>
                  <a:outerShdw blurRad="38100" dist="38100" dir="2700000" algn="tl">
                    <a:srgbClr val="000000">
                      <a:alpha val="43137"/>
                    </a:srgbClr>
                  </a:outerShdw>
                </a:effectLst>
              </a:rPr>
              <a:t>CCSS Support Materials</a:t>
            </a:r>
          </a:p>
        </p:txBody>
      </p:sp>
      <p:sp>
        <p:nvSpPr>
          <p:cNvPr id="3" name="Content Placeholder 2"/>
          <p:cNvSpPr>
            <a:spLocks noGrp="1"/>
          </p:cNvSpPr>
          <p:nvPr>
            <p:ph idx="1"/>
          </p:nvPr>
        </p:nvSpPr>
        <p:spPr/>
        <p:txBody>
          <a:bodyPr>
            <a:normAutofit fontScale="70000" lnSpcReduction="20000"/>
          </a:bodyPr>
          <a:lstStyle/>
          <a:p>
            <a:pPr marL="0" indent="0" eaLnBrk="1" hangingPunct="1">
              <a:buFontTx/>
              <a:buNone/>
              <a:defRPr/>
            </a:pPr>
            <a:r>
              <a:rPr lang="en-US" sz="4000" dirty="0" smtClean="0"/>
              <a:t>Mathematics Common Core State Standards and Model Curriculum</a:t>
            </a:r>
          </a:p>
          <a:p>
            <a:pPr>
              <a:defRPr/>
            </a:pPr>
            <a:r>
              <a:rPr lang="en-US" dirty="0">
                <a:hlinkClick r:id="rId3"/>
              </a:rPr>
              <a:t>K-8 Standards Progressions</a:t>
            </a:r>
            <a:r>
              <a:rPr lang="en-US" dirty="0"/>
              <a:t> 2/14/2012 (PDF</a:t>
            </a:r>
            <a:r>
              <a:rPr lang="en-US" dirty="0" smtClean="0"/>
              <a:t>) </a:t>
            </a:r>
          </a:p>
          <a:p>
            <a:pPr>
              <a:defRPr/>
            </a:pPr>
            <a:r>
              <a:rPr lang="en-US" dirty="0" smtClean="0">
                <a:hlinkClick r:id="rId4"/>
              </a:rPr>
              <a:t>Mathematics Resource Filter</a:t>
            </a:r>
            <a:r>
              <a:rPr lang="en-US" dirty="0" smtClean="0"/>
              <a:t> NEW (PDF) </a:t>
            </a:r>
          </a:p>
          <a:p>
            <a:pPr>
              <a:defRPr/>
            </a:pPr>
            <a:r>
              <a:rPr lang="en-US" dirty="0" smtClean="0">
                <a:hlinkClick r:id="rId5"/>
              </a:rPr>
              <a:t>Mathematics K-8 Comparative Analysis</a:t>
            </a:r>
            <a:r>
              <a:rPr lang="en-US" dirty="0" smtClean="0"/>
              <a:t> (PDF) </a:t>
            </a:r>
          </a:p>
          <a:p>
            <a:pPr>
              <a:defRPr/>
            </a:pPr>
            <a:r>
              <a:rPr lang="en-US" dirty="0" smtClean="0">
                <a:hlinkClick r:id="rId6"/>
              </a:rPr>
              <a:t>CCSS: Standards for Mathematical Practice</a:t>
            </a:r>
            <a:r>
              <a:rPr lang="en-US" dirty="0" smtClean="0"/>
              <a:t> (PDF) </a:t>
            </a:r>
          </a:p>
          <a:p>
            <a:pPr>
              <a:defRPr/>
            </a:pPr>
            <a:r>
              <a:rPr lang="en-US" dirty="0" smtClean="0">
                <a:hlinkClick r:id="rId7"/>
              </a:rPr>
              <a:t>Mathematics – K-8 Critical Areas of Focus</a:t>
            </a:r>
            <a:r>
              <a:rPr lang="en-US" dirty="0" smtClean="0"/>
              <a:t> (PDF) </a:t>
            </a:r>
            <a:r>
              <a:rPr lang="en-US" i="1" dirty="0" smtClean="0"/>
              <a:t>– Revised 2/10/11</a:t>
            </a:r>
            <a:r>
              <a:rPr lang="en-US" dirty="0" smtClean="0"/>
              <a:t> </a:t>
            </a:r>
          </a:p>
          <a:p>
            <a:pPr>
              <a:defRPr/>
            </a:pPr>
            <a:r>
              <a:rPr lang="en-US" dirty="0" smtClean="0">
                <a:hlinkClick r:id="rId8"/>
              </a:rPr>
              <a:t>Mathematics – K-8 Critical Areas Progressions</a:t>
            </a:r>
            <a:r>
              <a:rPr lang="en-US" dirty="0" smtClean="0"/>
              <a:t> (PDF) </a:t>
            </a:r>
          </a:p>
          <a:p>
            <a:pPr>
              <a:defRPr/>
            </a:pPr>
            <a:r>
              <a:rPr lang="en-US" dirty="0" smtClean="0">
                <a:hlinkClick r:id="rId9"/>
              </a:rPr>
              <a:t>What should districts be doing?</a:t>
            </a:r>
            <a:r>
              <a:rPr lang="en-US" dirty="0" smtClean="0"/>
              <a:t> (PDF) </a:t>
            </a:r>
            <a:r>
              <a:rPr lang="en-US" i="1" dirty="0" smtClean="0"/>
              <a:t>– Revised 2/28/11</a:t>
            </a:r>
            <a:r>
              <a:rPr lang="en-US" dirty="0" smtClean="0"/>
              <a:t> </a:t>
            </a:r>
          </a:p>
          <a:p>
            <a:pPr>
              <a:defRPr/>
            </a:pPr>
            <a:r>
              <a:rPr lang="en-US" dirty="0" smtClean="0">
                <a:hlinkClick r:id="rId10"/>
              </a:rPr>
              <a:t>Focus One: TPD Meeting</a:t>
            </a:r>
            <a:r>
              <a:rPr lang="en-US" dirty="0" smtClean="0"/>
              <a:t> (PPT) </a:t>
            </a:r>
          </a:p>
        </p:txBody>
      </p:sp>
    </p:spTree>
  </p:cSld>
  <p:clrMapOvr>
    <a:overrideClrMapping bg1="lt1" tx1="dk1" bg2="lt2" tx2="dk2" accent1="accent1" accent2="accent2" accent3="accent3" accent4="accent4" accent5="accent5" accent6="accent6" hlink="hlink" folHlink="folHlink"/>
  </p:clrMapOvr>
  <p:transition spd="med">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Title 1"/>
          <p:cNvSpPr>
            <a:spLocks noGrp="1"/>
          </p:cNvSpPr>
          <p:nvPr>
            <p:ph type="title"/>
          </p:nvPr>
        </p:nvSpPr>
        <p:spPr>
          <a:xfrm>
            <a:off x="533400" y="381000"/>
            <a:ext cx="8140700" cy="762000"/>
          </a:xfrm>
        </p:spPr>
        <p:txBody>
          <a:bodyPr rtlCol="0">
            <a:noAutofit/>
          </a:bodyPr>
          <a:lstStyle/>
          <a:p>
            <a:pPr>
              <a:defRPr/>
            </a:pPr>
            <a:r>
              <a:rPr lang="en-US">
                <a:solidFill>
                  <a:srgbClr val="C00000"/>
                </a:solidFill>
                <a:effectLst>
                  <a:outerShdw blurRad="38100" dist="38100" dir="2700000" algn="tl">
                    <a:srgbClr val="000000">
                      <a:alpha val="43137"/>
                    </a:srgbClr>
                  </a:outerShdw>
                </a:effectLst>
              </a:rPr>
              <a:t>Grade Level Comparative Analysis</a:t>
            </a:r>
          </a:p>
        </p:txBody>
      </p:sp>
      <p:graphicFrame>
        <p:nvGraphicFramePr>
          <p:cNvPr id="5" name="Table 4"/>
          <p:cNvGraphicFramePr>
            <a:graphicFrameLocks noGrp="1"/>
          </p:cNvGraphicFramePr>
          <p:nvPr/>
        </p:nvGraphicFramePr>
        <p:xfrm>
          <a:off x="546100" y="1143000"/>
          <a:ext cx="8128000" cy="4981575"/>
        </p:xfrm>
        <a:graphic>
          <a:graphicData uri="http://schemas.openxmlformats.org/drawingml/2006/table">
            <a:tbl>
              <a:tblPr firstRow="1" firstCol="1" bandRow="1">
                <a:tableStyleId>{5940675A-B579-460E-94D1-54222C63F5DA}</a:tableStyleId>
              </a:tblPr>
              <a:tblGrid>
                <a:gridCol w="2530117"/>
                <a:gridCol w="2899092"/>
                <a:gridCol w="2698791"/>
              </a:tblGrid>
              <a:tr h="381000">
                <a:tc>
                  <a:txBody>
                    <a:bodyPr/>
                    <a:lstStyle/>
                    <a:p>
                      <a:pPr marL="0" marR="0" algn="ctr">
                        <a:lnSpc>
                          <a:spcPct val="115000"/>
                        </a:lnSpc>
                        <a:spcBef>
                          <a:spcPts val="0"/>
                        </a:spcBef>
                        <a:spcAft>
                          <a:spcPts val="0"/>
                        </a:spcAft>
                      </a:pPr>
                      <a:r>
                        <a:rPr lang="en-US" sz="1200" dirty="0">
                          <a:effectLst/>
                        </a:rPr>
                        <a:t>Content that is </a:t>
                      </a:r>
                      <a:r>
                        <a:rPr lang="en-US" sz="1200" b="1" dirty="0">
                          <a:effectLst/>
                        </a:rPr>
                        <a:t>new</a:t>
                      </a:r>
                      <a:r>
                        <a:rPr lang="en-US" sz="1200" dirty="0">
                          <a:effectLst/>
                        </a:rPr>
                        <a:t> to Grade 8</a:t>
                      </a:r>
                      <a:endParaRPr lang="en-US" sz="1200" dirty="0">
                        <a:effectLst/>
                        <a:latin typeface="Calibri"/>
                        <a:ea typeface="Times New Roman"/>
                        <a:cs typeface="Times New Roman"/>
                      </a:endParaRPr>
                    </a:p>
                  </a:txBody>
                  <a:tcPr marL="63253" marR="63253" marT="0" marB="0"/>
                </a:tc>
                <a:tc>
                  <a:txBody>
                    <a:bodyPr/>
                    <a:lstStyle/>
                    <a:p>
                      <a:pPr marL="0" marR="0" algn="ctr">
                        <a:lnSpc>
                          <a:spcPct val="115000"/>
                        </a:lnSpc>
                        <a:spcBef>
                          <a:spcPts val="0"/>
                        </a:spcBef>
                        <a:spcAft>
                          <a:spcPts val="0"/>
                        </a:spcAft>
                      </a:pPr>
                      <a:r>
                        <a:rPr lang="en-US" sz="1050" dirty="0">
                          <a:effectLst/>
                        </a:rPr>
                        <a:t>Content that is still included at Grade 8, but may be </a:t>
                      </a:r>
                      <a:r>
                        <a:rPr lang="en-US" sz="1050" b="1" dirty="0">
                          <a:effectLst/>
                        </a:rPr>
                        <a:t>modified or at a greater depth</a:t>
                      </a:r>
                      <a:endParaRPr lang="en-US" sz="1050" b="1" dirty="0">
                        <a:effectLst/>
                        <a:latin typeface="Calibri"/>
                        <a:ea typeface="Times New Roman"/>
                        <a:cs typeface="Times New Roman"/>
                      </a:endParaRPr>
                    </a:p>
                  </a:txBody>
                  <a:tcPr marL="63253" marR="63253" marT="0" marB="0"/>
                </a:tc>
                <a:tc>
                  <a:txBody>
                    <a:bodyPr/>
                    <a:lstStyle/>
                    <a:p>
                      <a:pPr marL="0" marR="0" algn="ctr">
                        <a:lnSpc>
                          <a:spcPct val="115000"/>
                        </a:lnSpc>
                        <a:spcBef>
                          <a:spcPts val="0"/>
                        </a:spcBef>
                        <a:spcAft>
                          <a:spcPts val="0"/>
                        </a:spcAft>
                      </a:pPr>
                      <a:r>
                        <a:rPr lang="en-US" sz="1050" dirty="0">
                          <a:effectLst/>
                        </a:rPr>
                        <a:t>Content that is </a:t>
                      </a:r>
                      <a:r>
                        <a:rPr lang="en-US" sz="1050" b="1" dirty="0">
                          <a:effectLst/>
                        </a:rPr>
                        <a:t>no longer a focus </a:t>
                      </a:r>
                      <a:r>
                        <a:rPr lang="en-US" sz="1050" dirty="0">
                          <a:effectLst/>
                        </a:rPr>
                        <a:t>at </a:t>
                      </a:r>
                      <a:endParaRPr lang="en-US" sz="1050" dirty="0" smtClean="0">
                        <a:effectLst/>
                      </a:endParaRPr>
                    </a:p>
                    <a:p>
                      <a:pPr marL="0" marR="0" algn="ctr">
                        <a:lnSpc>
                          <a:spcPct val="115000"/>
                        </a:lnSpc>
                        <a:spcBef>
                          <a:spcPts val="0"/>
                        </a:spcBef>
                        <a:spcAft>
                          <a:spcPts val="0"/>
                        </a:spcAft>
                      </a:pPr>
                      <a:r>
                        <a:rPr lang="en-US" sz="1050" dirty="0" smtClean="0">
                          <a:effectLst/>
                        </a:rPr>
                        <a:t>Grade </a:t>
                      </a:r>
                      <a:r>
                        <a:rPr lang="en-US" sz="1050" dirty="0">
                          <a:effectLst/>
                        </a:rPr>
                        <a:t>8</a:t>
                      </a:r>
                      <a:endParaRPr lang="en-US" sz="1050" dirty="0">
                        <a:effectLst/>
                        <a:latin typeface="Calibri"/>
                        <a:ea typeface="Times New Roman"/>
                        <a:cs typeface="Times New Roman"/>
                      </a:endParaRPr>
                    </a:p>
                  </a:txBody>
                  <a:tcPr marL="63253" marR="63253" marT="0" marB="0"/>
                </a:tc>
              </a:tr>
              <a:tr h="4299704">
                <a:tc>
                  <a:txBody>
                    <a:bodyPr/>
                    <a:lstStyle/>
                    <a:p>
                      <a:pPr marL="342900" marR="0" lvl="0" indent="-342900" algn="l">
                        <a:lnSpc>
                          <a:spcPct val="115000"/>
                        </a:lnSpc>
                        <a:spcBef>
                          <a:spcPts val="0"/>
                        </a:spcBef>
                        <a:spcAft>
                          <a:spcPts val="0"/>
                        </a:spcAft>
                        <a:buFont typeface="Symbol"/>
                        <a:buChar char=""/>
                      </a:pPr>
                      <a:r>
                        <a:rPr lang="en-US" sz="1050" i="1" dirty="0">
                          <a:effectLst/>
                        </a:rPr>
                        <a:t>The Number System </a:t>
                      </a:r>
                      <a:r>
                        <a:rPr lang="en-US" sz="1050" dirty="0">
                          <a:effectLst/>
                        </a:rPr>
                        <a:t>Know that there are numbers that are not rational, and approximate them by rational numbers. </a:t>
                      </a:r>
                      <a:r>
                        <a:rPr lang="en-US" sz="1050" b="1" dirty="0">
                          <a:effectLst/>
                        </a:rPr>
                        <a:t>(8.NS.1-2)</a:t>
                      </a:r>
                    </a:p>
                    <a:p>
                      <a:pPr marL="342900" marR="0" lvl="0" indent="-342900" algn="l">
                        <a:lnSpc>
                          <a:spcPct val="115000"/>
                        </a:lnSpc>
                        <a:spcBef>
                          <a:spcPts val="0"/>
                        </a:spcBef>
                        <a:spcAft>
                          <a:spcPts val="0"/>
                        </a:spcAft>
                        <a:buFont typeface="Symbol"/>
                        <a:buChar char=""/>
                      </a:pPr>
                      <a:r>
                        <a:rPr lang="en-US" sz="1050" i="1" dirty="0">
                          <a:effectLst/>
                        </a:rPr>
                        <a:t>Functions</a:t>
                      </a:r>
                      <a:r>
                        <a:rPr lang="en-US" sz="1050" dirty="0">
                          <a:effectLst/>
                        </a:rPr>
                        <a:t> Define, evaluate, and compare functions. </a:t>
                      </a:r>
                      <a:r>
                        <a:rPr lang="en-US" sz="1050" b="1" dirty="0">
                          <a:effectLst/>
                        </a:rPr>
                        <a:t>(8.F.1-3)</a:t>
                      </a:r>
                    </a:p>
                    <a:p>
                      <a:pPr marL="342900" marR="0" lvl="0" indent="-342900" algn="l">
                        <a:lnSpc>
                          <a:spcPct val="115000"/>
                        </a:lnSpc>
                        <a:spcBef>
                          <a:spcPts val="0"/>
                        </a:spcBef>
                        <a:spcAft>
                          <a:spcPts val="0"/>
                        </a:spcAft>
                        <a:buFont typeface="Symbol"/>
                        <a:buChar char=""/>
                      </a:pPr>
                      <a:r>
                        <a:rPr lang="en-US" sz="1050" i="1" dirty="0">
                          <a:effectLst/>
                        </a:rPr>
                        <a:t>Functions</a:t>
                      </a:r>
                      <a:r>
                        <a:rPr lang="en-US" sz="1050" dirty="0">
                          <a:effectLst/>
                        </a:rPr>
                        <a:t> Use functions to model relationships between quantities. </a:t>
                      </a:r>
                      <a:r>
                        <a:rPr lang="en-US" sz="1050" b="1" dirty="0">
                          <a:effectLst/>
                        </a:rPr>
                        <a:t>(8.F.4-5)</a:t>
                      </a:r>
                    </a:p>
                    <a:p>
                      <a:pPr marL="342900" marR="0" lvl="0" indent="-342900" algn="l">
                        <a:lnSpc>
                          <a:spcPct val="115000"/>
                        </a:lnSpc>
                        <a:spcBef>
                          <a:spcPts val="0"/>
                        </a:spcBef>
                        <a:spcAft>
                          <a:spcPts val="0"/>
                        </a:spcAft>
                        <a:buFont typeface="Symbol"/>
                        <a:buChar char=""/>
                      </a:pPr>
                      <a:r>
                        <a:rPr lang="en-US" sz="1050" i="1" dirty="0">
                          <a:effectLst/>
                        </a:rPr>
                        <a:t>Geometry</a:t>
                      </a:r>
                      <a:r>
                        <a:rPr lang="en-US" sz="1050" dirty="0">
                          <a:effectLst/>
                        </a:rPr>
                        <a:t> Understand congruence and similarity using physical models, transparencies, or geometry software</a:t>
                      </a:r>
                      <a:r>
                        <a:rPr lang="en-US" sz="1050" b="1" dirty="0">
                          <a:effectLst/>
                        </a:rPr>
                        <a:t>.[initial introduction]   </a:t>
                      </a:r>
                      <a:r>
                        <a:rPr lang="en-US" sz="1050" b="1" dirty="0" smtClean="0">
                          <a:effectLst/>
                        </a:rPr>
                        <a:t>  (</a:t>
                      </a:r>
                      <a:r>
                        <a:rPr lang="en-US" sz="1050" b="1" dirty="0">
                          <a:effectLst/>
                        </a:rPr>
                        <a:t>8.G.1-2)</a:t>
                      </a:r>
                    </a:p>
                    <a:p>
                      <a:pPr marL="342900" marR="0" lvl="0" indent="-342900" algn="l">
                        <a:lnSpc>
                          <a:spcPct val="115000"/>
                        </a:lnSpc>
                        <a:spcBef>
                          <a:spcPts val="0"/>
                        </a:spcBef>
                        <a:spcAft>
                          <a:spcPts val="0"/>
                        </a:spcAft>
                        <a:buFont typeface="Symbol"/>
                        <a:buChar char=""/>
                      </a:pPr>
                      <a:r>
                        <a:rPr lang="en-US" sz="1050" i="1" dirty="0">
                          <a:effectLst/>
                        </a:rPr>
                        <a:t>Geometry</a:t>
                      </a:r>
                      <a:r>
                        <a:rPr lang="en-US" sz="1050" dirty="0">
                          <a:effectLst/>
                        </a:rPr>
                        <a:t> Understand and apply the Pythagorean Theorem</a:t>
                      </a:r>
                      <a:r>
                        <a:rPr lang="en-US" sz="1050" b="1" dirty="0">
                          <a:effectLst/>
                        </a:rPr>
                        <a:t>. [initial introduction] </a:t>
                      </a:r>
                      <a:r>
                        <a:rPr lang="en-US" sz="1050" dirty="0">
                          <a:effectLst/>
                        </a:rPr>
                        <a:t>(</a:t>
                      </a:r>
                      <a:r>
                        <a:rPr lang="en-US" sz="1050" b="1" dirty="0">
                          <a:effectLst/>
                        </a:rPr>
                        <a:t>8.G.6-8)</a:t>
                      </a:r>
                    </a:p>
                    <a:p>
                      <a:pPr marL="342900" marR="0" lvl="0" indent="-342900" algn="l">
                        <a:lnSpc>
                          <a:spcPct val="115000"/>
                        </a:lnSpc>
                        <a:spcBef>
                          <a:spcPts val="0"/>
                        </a:spcBef>
                        <a:spcAft>
                          <a:spcPts val="0"/>
                        </a:spcAft>
                        <a:buFont typeface="Symbol"/>
                        <a:buChar char=""/>
                      </a:pPr>
                      <a:r>
                        <a:rPr lang="en-US" sz="1050" i="1" dirty="0">
                          <a:effectLst/>
                        </a:rPr>
                        <a:t>Statistics and Probability </a:t>
                      </a:r>
                      <a:r>
                        <a:rPr lang="en-US" sz="1050" dirty="0">
                          <a:effectLst/>
                        </a:rPr>
                        <a:t>Investigate patterns of association in bivariate data</a:t>
                      </a:r>
                      <a:r>
                        <a:rPr lang="en-US" sz="1050" b="1" dirty="0">
                          <a:effectLst/>
                        </a:rPr>
                        <a:t>. (8.SP.4)</a:t>
                      </a:r>
                    </a:p>
                    <a:p>
                      <a:pPr marL="228600" marR="0" algn="l">
                        <a:lnSpc>
                          <a:spcPct val="115000"/>
                        </a:lnSpc>
                        <a:spcBef>
                          <a:spcPts val="0"/>
                        </a:spcBef>
                        <a:spcAft>
                          <a:spcPts val="0"/>
                        </a:spcAft>
                      </a:pPr>
                      <a:r>
                        <a:rPr lang="en-US" sz="1050" dirty="0">
                          <a:effectLst/>
                        </a:rPr>
                        <a:t> </a:t>
                      </a:r>
                      <a:endParaRPr lang="en-US" sz="1050" dirty="0">
                        <a:effectLst/>
                        <a:latin typeface="Calibri"/>
                        <a:ea typeface="Times New Roman"/>
                        <a:cs typeface="Times New Roman"/>
                      </a:endParaRPr>
                    </a:p>
                  </a:txBody>
                  <a:tcPr marL="63253" marR="63253" marT="0" marB="0"/>
                </a:tc>
                <a:tc>
                  <a:txBody>
                    <a:bodyPr/>
                    <a:lstStyle/>
                    <a:p>
                      <a:pPr marL="342900" marR="0" lvl="0" indent="-342900" algn="l">
                        <a:lnSpc>
                          <a:spcPct val="115000"/>
                        </a:lnSpc>
                        <a:spcBef>
                          <a:spcPts val="0"/>
                        </a:spcBef>
                        <a:spcAft>
                          <a:spcPts val="0"/>
                        </a:spcAft>
                        <a:buFont typeface="Symbol"/>
                        <a:buChar char=""/>
                      </a:pPr>
                      <a:r>
                        <a:rPr lang="en-US" sz="1050" i="1" dirty="0">
                          <a:effectLst/>
                        </a:rPr>
                        <a:t>Expressions and Equations </a:t>
                      </a:r>
                      <a:r>
                        <a:rPr lang="en-US" sz="1050" dirty="0">
                          <a:effectLst/>
                        </a:rPr>
                        <a:t>Work with radicals and integer exponents. </a:t>
                      </a:r>
                      <a:endParaRPr lang="en-US" sz="1050" dirty="0" smtClean="0">
                        <a:effectLst/>
                      </a:endParaRPr>
                    </a:p>
                    <a:p>
                      <a:pPr marL="342900" marR="0" lvl="0" indent="-342900" algn="l">
                        <a:lnSpc>
                          <a:spcPct val="115000"/>
                        </a:lnSpc>
                        <a:spcBef>
                          <a:spcPts val="0"/>
                        </a:spcBef>
                        <a:spcAft>
                          <a:spcPts val="0"/>
                        </a:spcAft>
                        <a:buFont typeface="Symbol"/>
                        <a:buNone/>
                      </a:pPr>
                      <a:r>
                        <a:rPr lang="en-US" sz="1050" dirty="0" smtClean="0">
                          <a:effectLst/>
                        </a:rPr>
                        <a:t>          (</a:t>
                      </a:r>
                      <a:r>
                        <a:rPr lang="en-US" sz="1050" dirty="0">
                          <a:effectLst/>
                        </a:rPr>
                        <a:t>8.EE.1-4)</a:t>
                      </a:r>
                    </a:p>
                    <a:p>
                      <a:pPr marL="342900" marR="0" lvl="0" indent="-342900" algn="l">
                        <a:lnSpc>
                          <a:spcPct val="115000"/>
                        </a:lnSpc>
                        <a:spcBef>
                          <a:spcPts val="0"/>
                        </a:spcBef>
                        <a:spcAft>
                          <a:spcPts val="0"/>
                        </a:spcAft>
                        <a:buFont typeface="Symbol"/>
                        <a:buChar char=""/>
                      </a:pPr>
                      <a:r>
                        <a:rPr lang="en-US" sz="1050" i="1" dirty="0">
                          <a:effectLst/>
                        </a:rPr>
                        <a:t>Expressions and Equations </a:t>
                      </a:r>
                      <a:r>
                        <a:rPr lang="en-US" sz="1050" dirty="0">
                          <a:effectLst/>
                        </a:rPr>
                        <a:t>Understand the connections between proportional relationships, lines, and linear equations. </a:t>
                      </a:r>
                      <a:r>
                        <a:rPr lang="en-US" sz="1050" b="1" dirty="0">
                          <a:effectLst/>
                        </a:rPr>
                        <a:t>[derive y=mx] </a:t>
                      </a:r>
                      <a:r>
                        <a:rPr lang="en-US" sz="1050" dirty="0">
                          <a:effectLst/>
                        </a:rPr>
                        <a:t>(8.EE.5-6)</a:t>
                      </a:r>
                    </a:p>
                    <a:p>
                      <a:pPr marL="342900" marR="0" lvl="0" indent="-342900" algn="l">
                        <a:lnSpc>
                          <a:spcPct val="115000"/>
                        </a:lnSpc>
                        <a:spcBef>
                          <a:spcPts val="0"/>
                        </a:spcBef>
                        <a:spcAft>
                          <a:spcPts val="0"/>
                        </a:spcAft>
                        <a:buFont typeface="Symbol"/>
                        <a:buChar char=""/>
                      </a:pPr>
                      <a:r>
                        <a:rPr lang="en-US" sz="1050" i="1" dirty="0">
                          <a:effectLst/>
                        </a:rPr>
                        <a:t>Expressions and Equations </a:t>
                      </a:r>
                      <a:r>
                        <a:rPr lang="en-US" sz="1050" dirty="0">
                          <a:effectLst/>
                        </a:rPr>
                        <a:t>Analyze and solve linear equations and pairs of simultaneous linear equations. </a:t>
                      </a:r>
                      <a:endParaRPr lang="en-US" sz="1050" dirty="0" smtClean="0">
                        <a:effectLst/>
                      </a:endParaRPr>
                    </a:p>
                    <a:p>
                      <a:pPr marL="342900" marR="0" lvl="0" indent="-342900" algn="l">
                        <a:lnSpc>
                          <a:spcPct val="115000"/>
                        </a:lnSpc>
                        <a:spcBef>
                          <a:spcPts val="0"/>
                        </a:spcBef>
                        <a:spcAft>
                          <a:spcPts val="0"/>
                        </a:spcAft>
                        <a:buFont typeface="Symbol"/>
                        <a:buNone/>
                      </a:pPr>
                      <a:r>
                        <a:rPr lang="en-US" sz="1050" dirty="0" smtClean="0">
                          <a:effectLst/>
                        </a:rPr>
                        <a:t>          (8.EE.7-8</a:t>
                      </a:r>
                      <a:r>
                        <a:rPr lang="en-US" sz="1050" dirty="0">
                          <a:effectLst/>
                        </a:rPr>
                        <a:t>)</a:t>
                      </a:r>
                    </a:p>
                    <a:p>
                      <a:pPr marL="342900" marR="0" lvl="0" indent="-342900" algn="l">
                        <a:lnSpc>
                          <a:spcPct val="115000"/>
                        </a:lnSpc>
                        <a:spcBef>
                          <a:spcPts val="0"/>
                        </a:spcBef>
                        <a:spcAft>
                          <a:spcPts val="0"/>
                        </a:spcAft>
                        <a:buFont typeface="Symbol"/>
                        <a:buChar char=""/>
                      </a:pPr>
                      <a:r>
                        <a:rPr lang="en-US" sz="1050" i="1" dirty="0">
                          <a:effectLst/>
                        </a:rPr>
                        <a:t>Geometry</a:t>
                      </a:r>
                      <a:r>
                        <a:rPr lang="en-US" sz="1050" dirty="0">
                          <a:effectLst/>
                        </a:rPr>
                        <a:t> Understand congruence and similarity using physical models, transparencies, or geometry software. (8.G.3-5)</a:t>
                      </a:r>
                    </a:p>
                    <a:p>
                      <a:pPr marL="342900" marR="0" lvl="0" indent="-342900" algn="l">
                        <a:lnSpc>
                          <a:spcPct val="115000"/>
                        </a:lnSpc>
                        <a:spcBef>
                          <a:spcPts val="0"/>
                        </a:spcBef>
                        <a:spcAft>
                          <a:spcPts val="0"/>
                        </a:spcAft>
                        <a:buFont typeface="Symbol"/>
                        <a:buChar char=""/>
                      </a:pPr>
                      <a:r>
                        <a:rPr lang="en-US" sz="1050" i="1" dirty="0">
                          <a:effectLst/>
                        </a:rPr>
                        <a:t>Geometry</a:t>
                      </a:r>
                      <a:r>
                        <a:rPr lang="en-US" sz="1050" dirty="0">
                          <a:effectLst/>
                        </a:rPr>
                        <a:t> Solve real-world and mathematical problems involving volume of cylinders, cones, and spheres. (8.G.9)</a:t>
                      </a:r>
                    </a:p>
                    <a:p>
                      <a:pPr marL="342900" marR="0" lvl="0" indent="-342900" algn="l">
                        <a:lnSpc>
                          <a:spcPct val="115000"/>
                        </a:lnSpc>
                        <a:spcBef>
                          <a:spcPts val="0"/>
                        </a:spcBef>
                        <a:spcAft>
                          <a:spcPts val="0"/>
                        </a:spcAft>
                        <a:buFont typeface="Symbol"/>
                        <a:buChar char=""/>
                      </a:pPr>
                      <a:r>
                        <a:rPr lang="en-US" sz="1050" i="1" dirty="0">
                          <a:effectLst/>
                        </a:rPr>
                        <a:t>Statistics and Probability </a:t>
                      </a:r>
                      <a:r>
                        <a:rPr lang="en-US" sz="1050" dirty="0">
                          <a:effectLst/>
                        </a:rPr>
                        <a:t>Draw informal comparative inferences about two populations. (7.SP.3-4)</a:t>
                      </a:r>
                    </a:p>
                    <a:p>
                      <a:pPr marL="342900" marR="0" lvl="0" indent="-342900" algn="l">
                        <a:lnSpc>
                          <a:spcPct val="115000"/>
                        </a:lnSpc>
                        <a:spcBef>
                          <a:spcPts val="0"/>
                        </a:spcBef>
                        <a:spcAft>
                          <a:spcPts val="0"/>
                        </a:spcAft>
                        <a:buFont typeface="Symbol"/>
                        <a:buChar char=""/>
                      </a:pPr>
                      <a:r>
                        <a:rPr lang="en-US" sz="1050" i="1" dirty="0">
                          <a:effectLst/>
                        </a:rPr>
                        <a:t>Statistics and Probability </a:t>
                      </a:r>
                      <a:r>
                        <a:rPr lang="en-US" sz="1050" dirty="0">
                          <a:effectLst/>
                        </a:rPr>
                        <a:t>Investigate patterns of association in bivariate data. (8.SP.1-3)</a:t>
                      </a:r>
                    </a:p>
                    <a:p>
                      <a:pPr marL="457200" marR="0" algn="l">
                        <a:lnSpc>
                          <a:spcPct val="115000"/>
                        </a:lnSpc>
                        <a:spcBef>
                          <a:spcPts val="0"/>
                        </a:spcBef>
                        <a:spcAft>
                          <a:spcPts val="0"/>
                        </a:spcAft>
                      </a:pPr>
                      <a:r>
                        <a:rPr lang="en-US" sz="1050" dirty="0">
                          <a:effectLst/>
                        </a:rPr>
                        <a:t> </a:t>
                      </a:r>
                      <a:endParaRPr lang="en-US" sz="1050" dirty="0">
                        <a:effectLst/>
                        <a:latin typeface="Calibri"/>
                        <a:ea typeface="Times New Roman"/>
                        <a:cs typeface="Times New Roman"/>
                      </a:endParaRPr>
                    </a:p>
                  </a:txBody>
                  <a:tcPr marL="63253" marR="63253" marT="0" marB="0"/>
                </a:tc>
                <a:tc>
                  <a:txBody>
                    <a:bodyPr/>
                    <a:lstStyle/>
                    <a:p>
                      <a:pPr marL="342900" marR="0" lvl="0" indent="-342900" algn="l">
                        <a:lnSpc>
                          <a:spcPct val="115000"/>
                        </a:lnSpc>
                        <a:spcBef>
                          <a:spcPts val="0"/>
                        </a:spcBef>
                        <a:spcAft>
                          <a:spcPts val="0"/>
                        </a:spcAft>
                        <a:buFont typeface="Symbol"/>
                        <a:buChar char=""/>
                      </a:pPr>
                      <a:r>
                        <a:rPr lang="en-US" sz="1050" i="1" dirty="0">
                          <a:effectLst/>
                        </a:rPr>
                        <a:t>Number, Number Sense and Operations </a:t>
                      </a:r>
                      <a:r>
                        <a:rPr lang="en-US" sz="1050" dirty="0">
                          <a:effectLst/>
                        </a:rPr>
                        <a:t>Ratio, proportion percent problems   (See Grade 7.RP)</a:t>
                      </a:r>
                    </a:p>
                    <a:p>
                      <a:pPr marL="342900" marR="0" lvl="0" indent="-342900" algn="l">
                        <a:lnSpc>
                          <a:spcPct val="115000"/>
                        </a:lnSpc>
                        <a:spcBef>
                          <a:spcPts val="0"/>
                        </a:spcBef>
                        <a:spcAft>
                          <a:spcPts val="0"/>
                        </a:spcAft>
                        <a:buFont typeface="Symbol"/>
                        <a:buChar char=""/>
                      </a:pPr>
                      <a:r>
                        <a:rPr lang="en-US" sz="1050" i="1" dirty="0">
                          <a:effectLst/>
                        </a:rPr>
                        <a:t>Measurement</a:t>
                      </a:r>
                      <a:r>
                        <a:rPr lang="en-US" sz="1050" dirty="0">
                          <a:effectLst/>
                        </a:rPr>
                        <a:t> Order and conversion of units of measure (See Grade 6.G)</a:t>
                      </a:r>
                    </a:p>
                    <a:p>
                      <a:pPr marL="342900" marR="0" lvl="0" indent="-342900" algn="l">
                        <a:lnSpc>
                          <a:spcPct val="115000"/>
                        </a:lnSpc>
                        <a:spcBef>
                          <a:spcPts val="0"/>
                        </a:spcBef>
                        <a:spcAft>
                          <a:spcPts val="0"/>
                        </a:spcAft>
                        <a:buFont typeface="Symbol"/>
                        <a:buChar char=""/>
                      </a:pPr>
                      <a:r>
                        <a:rPr lang="en-US" sz="1050" i="1" dirty="0">
                          <a:effectLst/>
                        </a:rPr>
                        <a:t>Measurement</a:t>
                      </a:r>
                      <a:r>
                        <a:rPr lang="en-US" sz="1050" dirty="0">
                          <a:effectLst/>
                        </a:rPr>
                        <a:t> Rates (See Grade  7.RP)</a:t>
                      </a:r>
                    </a:p>
                    <a:p>
                      <a:pPr marL="342900" marR="0" lvl="0" indent="-342900" algn="l">
                        <a:lnSpc>
                          <a:spcPct val="115000"/>
                        </a:lnSpc>
                        <a:spcBef>
                          <a:spcPts val="0"/>
                        </a:spcBef>
                        <a:spcAft>
                          <a:spcPts val="0"/>
                        </a:spcAft>
                        <a:buFont typeface="Symbol"/>
                        <a:buChar char=""/>
                      </a:pPr>
                      <a:r>
                        <a:rPr lang="en-US" sz="1050" i="1" dirty="0">
                          <a:effectLst/>
                        </a:rPr>
                        <a:t>Geometry</a:t>
                      </a:r>
                      <a:r>
                        <a:rPr lang="en-US" sz="1050" dirty="0">
                          <a:effectLst/>
                        </a:rPr>
                        <a:t> Geometric figures on coordinate plane (See Grades 6-7.G)</a:t>
                      </a:r>
                    </a:p>
                    <a:p>
                      <a:pPr marL="342900" marR="0" lvl="0" indent="-342900" algn="l">
                        <a:lnSpc>
                          <a:spcPct val="115000"/>
                        </a:lnSpc>
                        <a:spcBef>
                          <a:spcPts val="0"/>
                        </a:spcBef>
                        <a:spcAft>
                          <a:spcPts val="0"/>
                        </a:spcAft>
                        <a:buFont typeface="Symbol"/>
                        <a:buChar char=""/>
                      </a:pPr>
                      <a:r>
                        <a:rPr lang="en-US" sz="1050" i="1" dirty="0">
                          <a:effectLst/>
                        </a:rPr>
                        <a:t>Geometry</a:t>
                      </a:r>
                      <a:r>
                        <a:rPr lang="en-US" sz="1050" dirty="0">
                          <a:effectLst/>
                        </a:rPr>
                        <a:t> Nets (See 6.G.4)</a:t>
                      </a:r>
                    </a:p>
                    <a:p>
                      <a:pPr marL="342900" marR="0" lvl="0" indent="-342900" algn="l">
                        <a:lnSpc>
                          <a:spcPct val="115000"/>
                        </a:lnSpc>
                        <a:spcBef>
                          <a:spcPts val="0"/>
                        </a:spcBef>
                        <a:spcAft>
                          <a:spcPts val="0"/>
                        </a:spcAft>
                        <a:buFont typeface="Symbol"/>
                        <a:buChar char=""/>
                      </a:pPr>
                      <a:r>
                        <a:rPr lang="en-US" sz="1050" i="1" dirty="0">
                          <a:effectLst/>
                        </a:rPr>
                        <a:t>Patterns, Functions and Algebra </a:t>
                      </a:r>
                      <a:r>
                        <a:rPr lang="en-US" sz="1050" dirty="0">
                          <a:effectLst/>
                        </a:rPr>
                        <a:t>Algebraic expressions                            (See Grades 6-7.EE)</a:t>
                      </a:r>
                    </a:p>
                    <a:p>
                      <a:pPr marL="342900" marR="0" lvl="0" indent="-342900" algn="l">
                        <a:lnSpc>
                          <a:spcPct val="115000"/>
                        </a:lnSpc>
                        <a:spcBef>
                          <a:spcPts val="0"/>
                        </a:spcBef>
                        <a:spcAft>
                          <a:spcPts val="0"/>
                        </a:spcAft>
                        <a:buFont typeface="Symbol"/>
                        <a:buChar char=""/>
                      </a:pPr>
                      <a:r>
                        <a:rPr lang="en-US" sz="1050" i="1" dirty="0">
                          <a:effectLst/>
                        </a:rPr>
                        <a:t>Patterns, Functions and Algebra </a:t>
                      </a:r>
                      <a:r>
                        <a:rPr lang="en-US" sz="1050" dirty="0">
                          <a:effectLst/>
                        </a:rPr>
                        <a:t>Grade 8 learning is limited to linear equations</a:t>
                      </a:r>
                    </a:p>
                    <a:p>
                      <a:pPr marL="342900" marR="0" lvl="0" indent="-342900" algn="l">
                        <a:lnSpc>
                          <a:spcPct val="115000"/>
                        </a:lnSpc>
                        <a:spcBef>
                          <a:spcPts val="0"/>
                        </a:spcBef>
                        <a:spcAft>
                          <a:spcPts val="0"/>
                        </a:spcAft>
                        <a:buFont typeface="Symbol"/>
                        <a:buChar char=""/>
                      </a:pPr>
                      <a:r>
                        <a:rPr lang="en-US" sz="1050" i="1" dirty="0">
                          <a:effectLst/>
                        </a:rPr>
                        <a:t>Patterns, Functions and Algebra  </a:t>
                      </a:r>
                      <a:r>
                        <a:rPr lang="en-US" sz="1050" dirty="0">
                          <a:effectLst/>
                        </a:rPr>
                        <a:t>Quadratic equations (See HS) </a:t>
                      </a:r>
                    </a:p>
                    <a:p>
                      <a:pPr marL="342900" marR="0" lvl="0" indent="-342900" algn="l">
                        <a:lnSpc>
                          <a:spcPct val="115000"/>
                        </a:lnSpc>
                        <a:spcBef>
                          <a:spcPts val="0"/>
                        </a:spcBef>
                        <a:spcAft>
                          <a:spcPts val="0"/>
                        </a:spcAft>
                        <a:buFont typeface="Symbol"/>
                        <a:buChar char=""/>
                      </a:pPr>
                      <a:r>
                        <a:rPr lang="en-US" sz="1050" i="1" dirty="0">
                          <a:effectLst/>
                        </a:rPr>
                        <a:t>Data Analysis  </a:t>
                      </a:r>
                      <a:r>
                        <a:rPr lang="en-US" sz="1050" dirty="0">
                          <a:effectLst/>
                        </a:rPr>
                        <a:t>Graphical representation analysis </a:t>
                      </a:r>
                      <a:r>
                        <a:rPr lang="en-US" sz="1050" dirty="0" smtClean="0">
                          <a:effectLst/>
                        </a:rPr>
                        <a:t>                (See </a:t>
                      </a:r>
                      <a:r>
                        <a:rPr lang="en-US" sz="1050" dirty="0">
                          <a:effectLst/>
                        </a:rPr>
                        <a:t>Grade 6.SP)</a:t>
                      </a:r>
                    </a:p>
                    <a:p>
                      <a:pPr marL="342900" marR="0" lvl="0" indent="-342900" algn="l">
                        <a:lnSpc>
                          <a:spcPct val="115000"/>
                        </a:lnSpc>
                        <a:spcBef>
                          <a:spcPts val="0"/>
                        </a:spcBef>
                        <a:spcAft>
                          <a:spcPts val="0"/>
                        </a:spcAft>
                        <a:buFont typeface="Symbol"/>
                        <a:buChar char=""/>
                      </a:pPr>
                      <a:r>
                        <a:rPr lang="en-US" sz="1050" i="1" dirty="0">
                          <a:effectLst/>
                        </a:rPr>
                        <a:t>Data Analysis </a:t>
                      </a:r>
                      <a:r>
                        <a:rPr lang="en-US" sz="1050" dirty="0">
                          <a:effectLst/>
                        </a:rPr>
                        <a:t>Measures of center and spread; sampling </a:t>
                      </a:r>
                      <a:r>
                        <a:rPr lang="en-US" sz="1050" dirty="0" smtClean="0">
                          <a:effectLst/>
                        </a:rPr>
                        <a:t>                  (See </a:t>
                      </a:r>
                      <a:r>
                        <a:rPr lang="en-US" sz="1050" dirty="0">
                          <a:effectLst/>
                        </a:rPr>
                        <a:t>Grade  7.SP)</a:t>
                      </a:r>
                    </a:p>
                    <a:p>
                      <a:pPr marL="342900" marR="0" lvl="0" indent="-342900" algn="l">
                        <a:lnSpc>
                          <a:spcPct val="115000"/>
                        </a:lnSpc>
                        <a:spcBef>
                          <a:spcPts val="0"/>
                        </a:spcBef>
                        <a:spcAft>
                          <a:spcPts val="0"/>
                        </a:spcAft>
                        <a:buFont typeface="Symbol"/>
                        <a:buChar char=""/>
                      </a:pPr>
                      <a:r>
                        <a:rPr lang="en-US" sz="1050" i="1" dirty="0">
                          <a:effectLst/>
                        </a:rPr>
                        <a:t>Probability</a:t>
                      </a:r>
                      <a:r>
                        <a:rPr lang="en-US" sz="1050" dirty="0">
                          <a:effectLst/>
                        </a:rPr>
                        <a:t> (See Grade  7.SP)</a:t>
                      </a:r>
                      <a:endParaRPr lang="en-US" sz="1050" dirty="0">
                        <a:effectLst/>
                        <a:latin typeface="Calibri"/>
                        <a:ea typeface="Times New Roman"/>
                        <a:cs typeface="Times New Roman"/>
                      </a:endParaRPr>
                    </a:p>
                  </a:txBody>
                  <a:tcPr marL="63253" marR="63253" marT="0" marB="0"/>
                </a:tc>
              </a:tr>
            </a:tbl>
          </a:graphicData>
        </a:graphic>
      </p:graphicFrame>
    </p:spTree>
  </p:cSld>
  <p:clrMapOvr>
    <a:overrideClrMapping bg1="lt1" tx1="dk1" bg2="lt2" tx2="dk2" accent1="accent1" accent2="accent2" accent3="accent3" accent4="accent4" accent5="accent5" accent6="accent6" hlink="hlink" folHlink="folHlink"/>
  </p:clrMapOvr>
  <p:transition spd="med">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Title 1"/>
          <p:cNvSpPr>
            <a:spLocks noGrp="1"/>
          </p:cNvSpPr>
          <p:nvPr>
            <p:ph type="title"/>
          </p:nvPr>
        </p:nvSpPr>
        <p:spPr/>
        <p:txBody>
          <a:bodyPr rtlCol="0">
            <a:noAutofit/>
          </a:bodyPr>
          <a:lstStyle/>
          <a:p>
            <a:pPr>
              <a:defRPr/>
            </a:pPr>
            <a:r>
              <a:rPr lang="en-US">
                <a:solidFill>
                  <a:srgbClr val="C00000"/>
                </a:solidFill>
                <a:effectLst>
                  <a:outerShdw blurRad="38100" dist="38100" dir="2700000" algn="tl">
                    <a:srgbClr val="000000">
                      <a:alpha val="43137"/>
                    </a:srgbClr>
                  </a:outerShdw>
                </a:effectLst>
              </a:rPr>
              <a:t>External Resources for CCSSM</a:t>
            </a:r>
          </a:p>
        </p:txBody>
      </p:sp>
      <p:sp>
        <p:nvSpPr>
          <p:cNvPr id="3" name="Content Placeholder 2"/>
          <p:cNvSpPr>
            <a:spLocks noGrp="1"/>
          </p:cNvSpPr>
          <p:nvPr>
            <p:ph idx="1"/>
          </p:nvPr>
        </p:nvSpPr>
        <p:spPr>
          <a:xfrm>
            <a:off x="533400" y="1676400"/>
            <a:ext cx="8140700" cy="4495800"/>
          </a:xfrm>
        </p:spPr>
        <p:txBody>
          <a:bodyPr>
            <a:normAutofit fontScale="92500" lnSpcReduction="20000"/>
          </a:bodyPr>
          <a:lstStyle/>
          <a:p>
            <a:pPr eaLnBrk="1" hangingPunct="1">
              <a:defRPr/>
            </a:pPr>
            <a:r>
              <a:rPr lang="en-US" sz="2400" dirty="0" smtClean="0"/>
              <a:t>PARCC</a:t>
            </a:r>
          </a:p>
          <a:p>
            <a:pPr lvl="1" eaLnBrk="1" hangingPunct="1">
              <a:defRPr/>
            </a:pPr>
            <a:r>
              <a:rPr lang="en-US" sz="2000" dirty="0" smtClean="0">
                <a:hlinkClick r:id="rId3"/>
              </a:rPr>
              <a:t>www.parcconline.org</a:t>
            </a:r>
            <a:r>
              <a:rPr lang="en-US" sz="2000" dirty="0" smtClean="0"/>
              <a:t> </a:t>
            </a:r>
          </a:p>
          <a:p>
            <a:pPr eaLnBrk="1" hangingPunct="1">
              <a:defRPr/>
            </a:pPr>
            <a:r>
              <a:rPr lang="en-US" sz="2400" dirty="0" smtClean="0"/>
              <a:t>CCSSO</a:t>
            </a:r>
          </a:p>
          <a:p>
            <a:pPr lvl="1" eaLnBrk="1" hangingPunct="1">
              <a:defRPr/>
            </a:pPr>
            <a:r>
              <a:rPr lang="en-US" sz="2000" dirty="0" smtClean="0">
                <a:hlinkClick r:id="rId4"/>
              </a:rPr>
              <a:t>www.</a:t>
            </a:r>
            <a:r>
              <a:rPr lang="en-US" sz="2000" b="1" dirty="0" smtClean="0">
                <a:hlinkClick r:id="rId4"/>
              </a:rPr>
              <a:t>ccsso</a:t>
            </a:r>
            <a:r>
              <a:rPr lang="en-US" sz="2000" dirty="0" smtClean="0">
                <a:hlinkClick r:id="rId4"/>
              </a:rPr>
              <a:t>.org/</a:t>
            </a:r>
            <a:endParaRPr lang="en-US" sz="2000" dirty="0" smtClean="0"/>
          </a:p>
          <a:p>
            <a:pPr eaLnBrk="1" hangingPunct="1">
              <a:defRPr/>
            </a:pPr>
            <a:r>
              <a:rPr lang="en-US" sz="2400" dirty="0" smtClean="0"/>
              <a:t>Achieve</a:t>
            </a:r>
          </a:p>
          <a:p>
            <a:pPr lvl="1" eaLnBrk="1" hangingPunct="1">
              <a:defRPr/>
            </a:pPr>
            <a:r>
              <a:rPr lang="en-US" sz="2000" dirty="0" smtClean="0">
                <a:hlinkClick r:id="rId5"/>
              </a:rPr>
              <a:t>www.achieve.org</a:t>
            </a:r>
            <a:endParaRPr lang="en-US" sz="2000" dirty="0" smtClean="0"/>
          </a:p>
          <a:p>
            <a:pPr eaLnBrk="1" hangingPunct="1">
              <a:defRPr/>
            </a:pPr>
            <a:r>
              <a:rPr lang="en-US" sz="2400" dirty="0" smtClean="0"/>
              <a:t>NCTM </a:t>
            </a:r>
          </a:p>
          <a:p>
            <a:pPr lvl="1" eaLnBrk="1" hangingPunct="1">
              <a:defRPr/>
            </a:pPr>
            <a:r>
              <a:rPr lang="en-US" sz="2000" dirty="0" smtClean="0">
                <a:hlinkClick r:id="rId6"/>
              </a:rPr>
              <a:t>www.Nctm.org </a:t>
            </a:r>
            <a:endParaRPr lang="en-US" sz="2000" dirty="0" smtClean="0"/>
          </a:p>
          <a:p>
            <a:pPr eaLnBrk="1" hangingPunct="1">
              <a:defRPr/>
            </a:pPr>
            <a:r>
              <a:rPr lang="en-US" sz="2600" dirty="0" smtClean="0"/>
              <a:t>Center for K-12 Assessment &amp; Performance Management at ETS  </a:t>
            </a:r>
          </a:p>
          <a:p>
            <a:pPr lvl="1" eaLnBrk="1" hangingPunct="1">
              <a:defRPr/>
            </a:pPr>
            <a:r>
              <a:rPr lang="en-US" sz="2000" dirty="0" smtClean="0"/>
              <a:t> </a:t>
            </a:r>
            <a:r>
              <a:rPr lang="en-US" sz="2000" dirty="0" smtClean="0">
                <a:hlinkClick r:id="rId7"/>
              </a:rPr>
              <a:t>www.k12center.org</a:t>
            </a:r>
            <a:r>
              <a:rPr lang="en-US" sz="2000" dirty="0" smtClean="0"/>
              <a:t> </a:t>
            </a:r>
          </a:p>
          <a:p>
            <a:pPr eaLnBrk="1" hangingPunct="1">
              <a:defRPr/>
            </a:pPr>
            <a:r>
              <a:rPr lang="en-US" sz="2400" dirty="0" smtClean="0"/>
              <a:t>YouTube Video Vignettes explaining the CCSS</a:t>
            </a:r>
          </a:p>
          <a:p>
            <a:pPr lvl="1" eaLnBrk="1" hangingPunct="1">
              <a:defRPr/>
            </a:pPr>
            <a:r>
              <a:rPr lang="en-US" sz="2000" dirty="0" smtClean="0">
                <a:hlinkClick r:id="rId8"/>
              </a:rPr>
              <a:t>http://www.Youtube.com/user/TheHuntInstitute#P/a</a:t>
            </a:r>
            <a:endParaRPr lang="en-US" sz="2000" dirty="0" smtClean="0"/>
          </a:p>
          <a:p>
            <a:pPr lvl="1" eaLnBrk="1" hangingPunct="1">
              <a:buFontTx/>
              <a:buNone/>
              <a:defRPr/>
            </a:pPr>
            <a:endParaRPr lang="en-US" sz="2000" dirty="0" smtClean="0"/>
          </a:p>
          <a:p>
            <a:pPr lvl="1" eaLnBrk="1" hangingPunct="1">
              <a:buFontTx/>
              <a:buNone/>
              <a:defRPr/>
            </a:pPr>
            <a:endParaRPr lang="en-US" sz="2000" dirty="0" smtClean="0"/>
          </a:p>
          <a:p>
            <a:pPr lvl="1" eaLnBrk="1" hangingPunct="1">
              <a:buFontTx/>
              <a:buNone/>
              <a:defRPr/>
            </a:pPr>
            <a:endParaRPr lang="en-US" sz="2000" dirty="0" smtClean="0"/>
          </a:p>
          <a:p>
            <a:pPr eaLnBrk="1" hangingPunct="1">
              <a:defRPr/>
            </a:pPr>
            <a:endParaRPr lang="en-US" sz="2400" dirty="0"/>
          </a:p>
        </p:txBody>
      </p:sp>
      <p:pic>
        <p:nvPicPr>
          <p:cNvPr id="5939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00600" y="1524000"/>
            <a:ext cx="38735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ransition spd="med">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Title 1"/>
          <p:cNvSpPr>
            <a:spLocks noGrp="1"/>
          </p:cNvSpPr>
          <p:nvPr>
            <p:ph type="title"/>
          </p:nvPr>
        </p:nvSpPr>
        <p:spPr/>
        <p:txBody>
          <a:bodyPr rtlCol="0">
            <a:noAutofit/>
          </a:bodyPr>
          <a:lstStyle/>
          <a:p>
            <a:pPr>
              <a:defRPr/>
            </a:pPr>
            <a:r>
              <a:rPr lang="en-US">
                <a:solidFill>
                  <a:srgbClr val="C00000"/>
                </a:solidFill>
                <a:effectLst>
                  <a:outerShdw blurRad="38100" dist="38100" dir="2700000" algn="tl">
                    <a:srgbClr val="000000">
                      <a:alpha val="43137"/>
                    </a:srgbClr>
                  </a:outerShdw>
                </a:effectLst>
              </a:rPr>
              <a:t>Resources for H.S. Improvement</a:t>
            </a:r>
          </a:p>
        </p:txBody>
      </p:sp>
      <p:sp>
        <p:nvSpPr>
          <p:cNvPr id="3" name="Content Placeholder 2"/>
          <p:cNvSpPr>
            <a:spLocks noGrp="1"/>
          </p:cNvSpPr>
          <p:nvPr>
            <p:ph idx="1"/>
          </p:nvPr>
        </p:nvSpPr>
        <p:spPr/>
        <p:txBody>
          <a:bodyPr/>
          <a:lstStyle/>
          <a:p>
            <a:pPr eaLnBrk="1" hangingPunct="1"/>
            <a:r>
              <a:rPr lang="en-US" sz="2800" smtClean="0"/>
              <a:t>NCTM’s high school reports</a:t>
            </a:r>
          </a:p>
          <a:p>
            <a:pPr lvl="1" eaLnBrk="1" hangingPunct="1"/>
            <a:r>
              <a:rPr lang="en-US" sz="2400" smtClean="0">
                <a:hlinkClick r:id="rId3"/>
              </a:rPr>
              <a:t>Focus on Reasoning and Sense Making</a:t>
            </a:r>
            <a:endParaRPr lang="en-US" sz="2400" smtClean="0"/>
          </a:p>
          <a:p>
            <a:pPr eaLnBrk="1" hangingPunct="1"/>
            <a:r>
              <a:rPr lang="en-US" sz="2800" smtClean="0"/>
              <a:t>Use the Common Core State Standards</a:t>
            </a:r>
          </a:p>
          <a:p>
            <a:pPr lvl="1" eaLnBrk="1" hangingPunct="1"/>
            <a:r>
              <a:rPr lang="en-US" sz="2400" smtClean="0"/>
              <a:t>Identify A2E content for all students</a:t>
            </a:r>
            <a:endParaRPr lang="en-US" smtClean="0"/>
          </a:p>
          <a:p>
            <a:pPr eaLnBrk="1" hangingPunct="1"/>
            <a:r>
              <a:rPr lang="en-US" sz="2800" smtClean="0"/>
              <a:t>Use Pathways and Standards Progressions</a:t>
            </a:r>
          </a:p>
          <a:p>
            <a:pPr lvl="1" eaLnBrk="1" hangingPunct="1"/>
            <a:r>
              <a:rPr lang="en-US" sz="2400" smtClean="0"/>
              <a:t>Reduce redundancy and incoherence</a:t>
            </a:r>
          </a:p>
          <a:p>
            <a:pPr lvl="1" eaLnBrk="1" hangingPunct="1"/>
            <a:r>
              <a:rPr lang="en-US" sz="2400" smtClean="0"/>
              <a:t>Use previous mathematics in service of new ideas</a:t>
            </a:r>
          </a:p>
          <a:p>
            <a:pPr eaLnBrk="1" hangingPunct="1"/>
            <a:r>
              <a:rPr lang="en-US" sz="2800" smtClean="0"/>
              <a:t>Ohio’s </a:t>
            </a:r>
            <a:r>
              <a:rPr lang="en-US" sz="2800" smtClean="0">
                <a:hlinkClick r:id="rId4"/>
              </a:rPr>
              <a:t>Model Curriculum</a:t>
            </a:r>
            <a:r>
              <a:rPr lang="en-US" sz="2800" smtClean="0"/>
              <a:t> </a:t>
            </a:r>
          </a:p>
          <a:p>
            <a:pPr lvl="1" eaLnBrk="1" hangingPunct="1"/>
            <a:r>
              <a:rPr lang="en-US" sz="2400" smtClean="0"/>
              <a:t>Adopted in March 2011</a:t>
            </a:r>
          </a:p>
        </p:txBody>
      </p:sp>
    </p:spTree>
  </p:cSld>
  <p:clrMapOvr>
    <a:overrideClrMapping bg1="lt1" tx1="dk1" bg2="lt2" tx2="dk2" accent1="accent1" accent2="accent2" accent3="accent3" accent4="accent4" accent5="accent5" accent6="accent6" hlink="hlink" folHlink="folHlink"/>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5400" dirty="0">
                <a:solidFill>
                  <a:srgbClr val="C00000"/>
                </a:solidFill>
                <a:effectLst>
                  <a:outerShdw blurRad="38100" dist="38100" dir="2700000" algn="tl">
                    <a:srgbClr val="000000">
                      <a:alpha val="43137"/>
                    </a:srgbClr>
                  </a:outerShdw>
                </a:effectLst>
              </a:rPr>
              <a:t>Transition</a:t>
            </a:r>
          </a:p>
        </p:txBody>
      </p:sp>
      <p:sp>
        <p:nvSpPr>
          <p:cNvPr id="3" name="Rectangle 2"/>
          <p:cNvSpPr/>
          <p:nvPr/>
        </p:nvSpPr>
        <p:spPr>
          <a:xfrm>
            <a:off x="152400" y="3798942"/>
            <a:ext cx="4038600" cy="2308324"/>
          </a:xfrm>
          <a:prstGeom prst="rect">
            <a:avLst/>
          </a:prstGeom>
          <a:no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defRPr/>
            </a:pPr>
            <a:r>
              <a:rPr lang="en-US" sz="3600" b="1" cap="all" dirty="0">
                <a:ln>
                  <a:solidFill>
                    <a:schemeClr val="accent1">
                      <a:lumMod val="50000"/>
                    </a:schemeClr>
                  </a:solidFill>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2001 </a:t>
            </a:r>
          </a:p>
          <a:p>
            <a:pPr algn="ctr">
              <a:defRPr/>
            </a:pPr>
            <a:r>
              <a:rPr lang="en-US" sz="3600" b="1" cap="all" dirty="0">
                <a:ln>
                  <a:solidFill>
                    <a:schemeClr val="accent1">
                      <a:lumMod val="50000"/>
                    </a:schemeClr>
                  </a:solidFill>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Academic </a:t>
            </a:r>
          </a:p>
          <a:p>
            <a:pPr algn="ctr">
              <a:defRPr/>
            </a:pPr>
            <a:r>
              <a:rPr lang="en-US" sz="3600" b="1" cap="all" dirty="0">
                <a:ln>
                  <a:solidFill>
                    <a:schemeClr val="accent1">
                      <a:lumMod val="50000"/>
                    </a:schemeClr>
                  </a:solidFill>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content </a:t>
            </a:r>
          </a:p>
          <a:p>
            <a:pPr algn="ctr">
              <a:defRPr/>
            </a:pPr>
            <a:r>
              <a:rPr lang="en-US" sz="3600" b="1" cap="all" dirty="0">
                <a:ln>
                  <a:solidFill>
                    <a:schemeClr val="accent1">
                      <a:lumMod val="50000"/>
                    </a:schemeClr>
                  </a:solidFill>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standards</a:t>
            </a:r>
          </a:p>
        </p:txBody>
      </p:sp>
      <p:sp>
        <p:nvSpPr>
          <p:cNvPr id="4" name="Striped Right Arrow 3"/>
          <p:cNvSpPr/>
          <p:nvPr/>
        </p:nvSpPr>
        <p:spPr bwMode="auto">
          <a:xfrm rot="19735249">
            <a:off x="3048000" y="2665413"/>
            <a:ext cx="2286000" cy="1828800"/>
          </a:xfrm>
          <a:prstGeom prst="stripedRightArrow">
            <a:avLst/>
          </a:prstGeom>
          <a:solidFill>
            <a:schemeClr val="accent1"/>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a:latin typeface="Times New Roman" pitchFamily="28" charset="0"/>
            </a:endParaRPr>
          </a:p>
        </p:txBody>
      </p:sp>
      <p:sp>
        <p:nvSpPr>
          <p:cNvPr id="5" name="Rectangle 4"/>
          <p:cNvSpPr/>
          <p:nvPr/>
        </p:nvSpPr>
        <p:spPr>
          <a:xfrm>
            <a:off x="5105400" y="1557278"/>
            <a:ext cx="4038600" cy="2862322"/>
          </a:xfrm>
          <a:prstGeom prst="rect">
            <a:avLst/>
          </a:prstGeom>
          <a:no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defRPr/>
            </a:pPr>
            <a:r>
              <a:rPr lang="en-US" sz="3600" b="1" cap="all" dirty="0">
                <a:ln/>
                <a:solidFill>
                  <a:schemeClr val="accent1">
                    <a:lumMod val="7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Common Core State Standards for Mathematics</a:t>
            </a:r>
          </a:p>
        </p:txBody>
      </p:sp>
    </p:spTree>
  </p:cSld>
  <p:clrMapOvr>
    <a:overrideClrMapping bg1="lt1" tx1="dk1" bg2="lt2" tx2="dk2" accent1="accent1" accent2="accent2" accent3="accent3" accent4="accent4" accent5="accent5" accent6="accent6" hlink="hlink" folHlink="folHlink"/>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533400" y="533400"/>
            <a:ext cx="7772400" cy="1470025"/>
          </a:xfrm>
        </p:spPr>
        <p:txBody>
          <a:bodyPr rtlCol="0">
            <a:noAutofit/>
          </a:bodyPr>
          <a:lstStyle/>
          <a:p>
            <a:pPr>
              <a:defRPr/>
            </a:pPr>
            <a:r>
              <a:rPr lang="en-US" sz="4800" dirty="0">
                <a:solidFill>
                  <a:srgbClr val="C00000"/>
                </a:solidFill>
                <a:effectLst>
                  <a:outerShdw blurRad="38100" dist="38100" dir="2700000" algn="tl">
                    <a:srgbClr val="000000">
                      <a:alpha val="43137"/>
                    </a:srgbClr>
                  </a:outerShdw>
                </a:effectLst>
              </a:rPr>
              <a:t>A Look </a:t>
            </a:r>
            <a:r>
              <a:rPr lang="en-US" sz="4800" dirty="0" smtClean="0">
                <a:solidFill>
                  <a:srgbClr val="C00000"/>
                </a:solidFill>
                <a:effectLst>
                  <a:outerShdw blurRad="38100" dist="38100" dir="2700000" algn="tl">
                    <a:srgbClr val="000000">
                      <a:alpha val="43137"/>
                    </a:srgbClr>
                  </a:outerShdw>
                </a:effectLst>
              </a:rPr>
              <a:t>Inside the </a:t>
            </a:r>
            <a:r>
              <a:rPr lang="en-US" sz="4800" dirty="0">
                <a:solidFill>
                  <a:srgbClr val="C00000"/>
                </a:solidFill>
                <a:effectLst>
                  <a:outerShdw blurRad="38100" dist="38100" dir="2700000" algn="tl">
                    <a:srgbClr val="000000">
                      <a:alpha val="43137"/>
                    </a:srgbClr>
                  </a:outerShdw>
                </a:effectLst>
              </a:rPr>
              <a:t>CCSS for Mathematics</a:t>
            </a:r>
          </a:p>
        </p:txBody>
      </p:sp>
      <p:pic>
        <p:nvPicPr>
          <p:cNvPr id="10243" name="Picture 7" descr="magnifier_magnifying_glass_loupe-250x246.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209800"/>
            <a:ext cx="4114800" cy="404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spd="med">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5400" dirty="0">
                <a:solidFill>
                  <a:srgbClr val="C00000"/>
                </a:solidFill>
                <a:effectLst>
                  <a:outerShdw blurRad="38100" dist="38100" dir="2700000" algn="tl">
                    <a:srgbClr val="000000">
                      <a:alpha val="43137"/>
                    </a:srgbClr>
                  </a:outerShdw>
                </a:effectLst>
              </a:rPr>
              <a:t>Transition</a:t>
            </a:r>
          </a:p>
        </p:txBody>
      </p:sp>
      <p:graphicFrame>
        <p:nvGraphicFramePr>
          <p:cNvPr id="3" name="Table 2"/>
          <p:cNvGraphicFramePr>
            <a:graphicFrameLocks noGrp="1"/>
          </p:cNvGraphicFramePr>
          <p:nvPr/>
        </p:nvGraphicFramePr>
        <p:xfrm>
          <a:off x="609600" y="1600200"/>
          <a:ext cx="8001000" cy="4318000"/>
        </p:xfrm>
        <a:graphic>
          <a:graphicData uri="http://schemas.openxmlformats.org/drawingml/2006/table">
            <a:tbl>
              <a:tblPr firstRow="1" bandRow="1">
                <a:tableStyleId>{B301B821-A1FF-4177-AEE7-76D212191A09}</a:tableStyleId>
              </a:tblPr>
              <a:tblGrid>
                <a:gridCol w="2000250"/>
                <a:gridCol w="2000250"/>
                <a:gridCol w="2000250"/>
                <a:gridCol w="2000250"/>
              </a:tblGrid>
              <a:tr h="934442">
                <a:tc>
                  <a:txBody>
                    <a:bodyPr/>
                    <a:lstStyle/>
                    <a:p>
                      <a:pPr algn="ctr"/>
                      <a:r>
                        <a:rPr lang="en-US" sz="1400" b="1" i="0" u="none" strike="noStrike" baseline="0" dirty="0" smtClean="0">
                          <a:solidFill>
                            <a:schemeClr val="bg1"/>
                          </a:solidFill>
                          <a:latin typeface="Arial" pitchFamily="34" charset="0"/>
                          <a:cs typeface="Arial" pitchFamily="34" charset="0"/>
                        </a:rPr>
                        <a:t> 2011-2012 </a:t>
                      </a:r>
                    </a:p>
                    <a:p>
                      <a:pPr algn="ctr"/>
                      <a:r>
                        <a:rPr lang="en-US" sz="1400" b="1" i="0" u="none" strike="noStrike" baseline="0" dirty="0" smtClean="0">
                          <a:solidFill>
                            <a:schemeClr val="bg1"/>
                          </a:solidFill>
                          <a:latin typeface="Arial" pitchFamily="34" charset="0"/>
                          <a:cs typeface="Arial" pitchFamily="34" charset="0"/>
                        </a:rPr>
                        <a:t>Academic Year </a:t>
                      </a:r>
                    </a:p>
                    <a:p>
                      <a:pPr algn="ctr"/>
                      <a:r>
                        <a:rPr lang="en-US" sz="1400" b="1" i="0" u="none" strike="noStrike" baseline="0" dirty="0" smtClean="0">
                          <a:solidFill>
                            <a:schemeClr val="bg1"/>
                          </a:solidFill>
                          <a:latin typeface="Arial" pitchFamily="34" charset="0"/>
                          <a:cs typeface="Arial" pitchFamily="34" charset="0"/>
                        </a:rPr>
                        <a:t>Transition Year 1  </a:t>
                      </a:r>
                    </a:p>
                  </a:txBody>
                  <a:tcPr marT="45724" marB="45724"/>
                </a:tc>
                <a:tc>
                  <a:txBody>
                    <a:bodyPr/>
                    <a:lstStyle/>
                    <a:p>
                      <a:pPr algn="ctr"/>
                      <a:r>
                        <a:rPr lang="en-US" sz="1400" b="1" i="0" u="none" strike="noStrike" baseline="0" dirty="0" smtClean="0">
                          <a:solidFill>
                            <a:schemeClr val="bg1"/>
                          </a:solidFill>
                          <a:latin typeface="Arial" pitchFamily="34" charset="0"/>
                          <a:cs typeface="Arial" pitchFamily="34" charset="0"/>
                        </a:rPr>
                        <a:t>2012-2013 </a:t>
                      </a:r>
                    </a:p>
                    <a:p>
                      <a:pPr algn="ctr"/>
                      <a:r>
                        <a:rPr lang="en-US" sz="1400" b="1" i="0" u="none" strike="noStrike" baseline="0" dirty="0" smtClean="0">
                          <a:solidFill>
                            <a:schemeClr val="bg1"/>
                          </a:solidFill>
                          <a:latin typeface="Arial" pitchFamily="34" charset="0"/>
                          <a:cs typeface="Arial" pitchFamily="34" charset="0"/>
                        </a:rPr>
                        <a:t>Academic Year </a:t>
                      </a:r>
                    </a:p>
                    <a:p>
                      <a:pPr algn="ctr"/>
                      <a:r>
                        <a:rPr lang="en-US" sz="1400" b="1" i="0" u="none" strike="noStrike" baseline="0" dirty="0" smtClean="0">
                          <a:solidFill>
                            <a:schemeClr val="bg1"/>
                          </a:solidFill>
                          <a:latin typeface="Arial" pitchFamily="34" charset="0"/>
                          <a:cs typeface="Arial" pitchFamily="34" charset="0"/>
                        </a:rPr>
                        <a:t>Transition Year 2 </a:t>
                      </a:r>
                    </a:p>
                  </a:txBody>
                  <a:tcPr marT="45724" marB="45724"/>
                </a:tc>
                <a:tc>
                  <a:txBody>
                    <a:bodyPr/>
                    <a:lstStyle/>
                    <a:p>
                      <a:pPr algn="ctr"/>
                      <a:r>
                        <a:rPr lang="en-US" sz="1400" b="1" i="0" u="none" strike="noStrike" baseline="0" dirty="0" smtClean="0">
                          <a:solidFill>
                            <a:schemeClr val="bg1"/>
                          </a:solidFill>
                          <a:latin typeface="Arial" pitchFamily="34" charset="0"/>
                          <a:cs typeface="Arial" pitchFamily="34" charset="0"/>
                        </a:rPr>
                        <a:t>2013-2014 </a:t>
                      </a:r>
                    </a:p>
                    <a:p>
                      <a:pPr algn="ctr"/>
                      <a:r>
                        <a:rPr lang="en-US" sz="1400" b="1" i="0" u="none" strike="noStrike" baseline="0" dirty="0" smtClean="0">
                          <a:solidFill>
                            <a:schemeClr val="bg1"/>
                          </a:solidFill>
                          <a:latin typeface="Arial" pitchFamily="34" charset="0"/>
                          <a:cs typeface="Arial" pitchFamily="34" charset="0"/>
                        </a:rPr>
                        <a:t>Academic Year </a:t>
                      </a:r>
                    </a:p>
                    <a:p>
                      <a:pPr algn="ctr"/>
                      <a:r>
                        <a:rPr lang="en-US" sz="1400" b="1" i="0" u="none" strike="noStrike" baseline="0" dirty="0" smtClean="0">
                          <a:solidFill>
                            <a:schemeClr val="bg1"/>
                          </a:solidFill>
                          <a:latin typeface="Arial" pitchFamily="34" charset="0"/>
                          <a:cs typeface="Arial" pitchFamily="34" charset="0"/>
                        </a:rPr>
                        <a:t>Transition Year 3 </a:t>
                      </a:r>
                    </a:p>
                  </a:txBody>
                  <a:tcPr marT="45724" marB="45724"/>
                </a:tc>
                <a:tc>
                  <a:txBody>
                    <a:bodyPr/>
                    <a:lstStyle/>
                    <a:p>
                      <a:pPr algn="ctr"/>
                      <a:r>
                        <a:rPr lang="en-US" sz="1400" b="1" i="0" u="none" strike="noStrike" baseline="0" dirty="0" smtClean="0">
                          <a:solidFill>
                            <a:schemeClr val="bg1"/>
                          </a:solidFill>
                          <a:latin typeface="Arial" pitchFamily="34" charset="0"/>
                          <a:cs typeface="Arial" pitchFamily="34" charset="0"/>
                        </a:rPr>
                        <a:t>2014-2015 </a:t>
                      </a:r>
                    </a:p>
                    <a:p>
                      <a:pPr algn="ctr"/>
                      <a:r>
                        <a:rPr lang="en-US" sz="1400" b="1" i="0" u="none" strike="noStrike" baseline="0" dirty="0" smtClean="0">
                          <a:solidFill>
                            <a:schemeClr val="bg1"/>
                          </a:solidFill>
                          <a:latin typeface="Arial" pitchFamily="34" charset="0"/>
                          <a:cs typeface="Arial" pitchFamily="34" charset="0"/>
                        </a:rPr>
                        <a:t>Academic Year </a:t>
                      </a:r>
                    </a:p>
                    <a:p>
                      <a:pPr algn="ctr"/>
                      <a:r>
                        <a:rPr lang="en-US" sz="1400" b="1" i="0" u="none" strike="noStrike" baseline="0" dirty="0" smtClean="0">
                          <a:solidFill>
                            <a:schemeClr val="bg1"/>
                          </a:solidFill>
                          <a:latin typeface="Arial" pitchFamily="34" charset="0"/>
                          <a:cs typeface="Arial" pitchFamily="34" charset="0"/>
                        </a:rPr>
                        <a:t>Full Implementation </a:t>
                      </a:r>
                    </a:p>
                  </a:txBody>
                  <a:tcPr marT="45724" marB="45724"/>
                </a:tc>
              </a:tr>
              <a:tr h="3383558">
                <a:tc>
                  <a:txBody>
                    <a:bodyPr/>
                    <a:lstStyle/>
                    <a:p>
                      <a:r>
                        <a:rPr lang="en-US" sz="1800" dirty="0" smtClean="0"/>
                        <a:t>Develop Plan</a:t>
                      </a:r>
                    </a:p>
                    <a:p>
                      <a:endParaRPr lang="en-US" sz="1800" dirty="0" smtClean="0"/>
                    </a:p>
                    <a:p>
                      <a:r>
                        <a:rPr lang="en-US" sz="1800" dirty="0" smtClean="0"/>
                        <a:t>Gap Analysis</a:t>
                      </a:r>
                    </a:p>
                    <a:p>
                      <a:endParaRPr lang="en-US" sz="1800" dirty="0" smtClean="0"/>
                    </a:p>
                    <a:p>
                      <a:r>
                        <a:rPr lang="en-US" sz="1800" dirty="0" smtClean="0"/>
                        <a:t>Redesign</a:t>
                      </a:r>
                      <a:r>
                        <a:rPr lang="en-US" sz="1800" baseline="0" dirty="0" smtClean="0"/>
                        <a:t> Curriculum</a:t>
                      </a:r>
                    </a:p>
                    <a:p>
                      <a:endParaRPr lang="en-US" sz="1800" baseline="0" dirty="0" smtClean="0"/>
                    </a:p>
                    <a:p>
                      <a:r>
                        <a:rPr lang="en-US" sz="1800" dirty="0" smtClean="0"/>
                        <a:t>Professional development opportunities </a:t>
                      </a:r>
                      <a:endParaRPr lang="en-US" sz="1800" dirty="0"/>
                    </a:p>
                  </a:txBody>
                  <a:tcPr marT="45724" marB="45724"/>
                </a:tc>
                <a:tc>
                  <a:txBody>
                    <a:bodyPr/>
                    <a:lstStyle/>
                    <a:p>
                      <a:r>
                        <a:rPr lang="en-US" sz="1800" dirty="0" smtClean="0"/>
                        <a:t>Implement plan</a:t>
                      </a:r>
                    </a:p>
                    <a:p>
                      <a:endParaRPr lang="en-US" sz="1800" dirty="0" smtClean="0"/>
                    </a:p>
                    <a:p>
                      <a:r>
                        <a:rPr lang="en-US" sz="1800" dirty="0" smtClean="0"/>
                        <a:t>Pilot</a:t>
                      </a:r>
                      <a:r>
                        <a:rPr lang="en-US" sz="1800" baseline="0" dirty="0" smtClean="0"/>
                        <a:t> and refine curriculum</a:t>
                      </a:r>
                    </a:p>
                    <a:p>
                      <a:endParaRPr lang="en-US" sz="1800" baseline="0" dirty="0" smtClean="0"/>
                    </a:p>
                    <a:p>
                      <a:r>
                        <a:rPr lang="en-US" sz="1800" baseline="0" dirty="0" smtClean="0"/>
                        <a:t>Phase out old curriculum</a:t>
                      </a:r>
                    </a:p>
                    <a:p>
                      <a:endParaRPr lang="en-US" sz="18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Professional development opportunities </a:t>
                      </a:r>
                    </a:p>
                    <a:p>
                      <a:endParaRPr lang="en-US" sz="1800" dirty="0"/>
                    </a:p>
                  </a:txBody>
                  <a:tcPr marT="45724" marB="45724"/>
                </a:tc>
                <a:tc>
                  <a:txBody>
                    <a:bodyPr/>
                    <a:lstStyle/>
                    <a:p>
                      <a:r>
                        <a:rPr lang="en-US" sz="1800" baseline="0" dirty="0" smtClean="0"/>
                        <a:t>Fully Implement new curriculum – refine as needed</a:t>
                      </a:r>
                    </a:p>
                    <a:p>
                      <a:endParaRPr lang="en-US" sz="18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Professional development opportunities </a:t>
                      </a:r>
                    </a:p>
                    <a:p>
                      <a:endParaRPr lang="en-US" sz="1800" baseline="0" dirty="0" smtClean="0"/>
                    </a:p>
                  </a:txBody>
                  <a:tcPr marT="45724" marB="45724"/>
                </a:tc>
                <a:tc>
                  <a:txBody>
                    <a:bodyPr/>
                    <a:lstStyle/>
                    <a:p>
                      <a:r>
                        <a:rPr lang="en-US" sz="1800" dirty="0" smtClean="0"/>
                        <a:t>Full implementation</a:t>
                      </a:r>
                    </a:p>
                    <a:p>
                      <a:endParaRPr lang="en-US" sz="18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Professional development opportunities </a:t>
                      </a:r>
                    </a:p>
                    <a:p>
                      <a:endParaRPr lang="en-US" sz="1800" dirty="0"/>
                    </a:p>
                  </a:txBody>
                  <a:tcPr marT="45724" marB="45724"/>
                </a:tc>
              </a:tr>
            </a:tbl>
          </a:graphicData>
        </a:graphic>
      </p:graphicFrame>
    </p:spTree>
  </p:cSld>
  <p:clrMapOvr>
    <a:overrideClrMapping bg1="lt1" tx1="dk1" bg2="lt2" tx2="dk2" accent1="accent1" accent2="accent2" accent3="accent3" accent4="accent4" accent5="accent5" accent6="accent6" hlink="hlink" folHlink="folHlink"/>
  </p:clrMapOvr>
  <p:transition spd="med">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5400" dirty="0">
                <a:solidFill>
                  <a:srgbClr val="C00000"/>
                </a:solidFill>
                <a:effectLst>
                  <a:outerShdw blurRad="38100" dist="38100" dir="2700000" algn="tl">
                    <a:srgbClr val="000000">
                      <a:alpha val="43137"/>
                    </a:srgbClr>
                  </a:outerShdw>
                </a:effectLst>
              </a:rPr>
              <a:t>Transition</a:t>
            </a:r>
          </a:p>
        </p:txBody>
      </p:sp>
      <p:graphicFrame>
        <p:nvGraphicFramePr>
          <p:cNvPr id="3" name="Table 2"/>
          <p:cNvGraphicFramePr>
            <a:graphicFrameLocks noGrp="1"/>
          </p:cNvGraphicFramePr>
          <p:nvPr/>
        </p:nvGraphicFramePr>
        <p:xfrm>
          <a:off x="609600" y="1295400"/>
          <a:ext cx="8001000" cy="5414963"/>
        </p:xfrm>
        <a:graphic>
          <a:graphicData uri="http://schemas.openxmlformats.org/drawingml/2006/table">
            <a:tbl>
              <a:tblPr firstRow="1" bandRow="1">
                <a:tableStyleId>{FABFCF23-3B69-468F-B69F-88F6DE6A72F2}</a:tableStyleId>
              </a:tblPr>
              <a:tblGrid>
                <a:gridCol w="2000250"/>
                <a:gridCol w="2000250"/>
                <a:gridCol w="2000250"/>
                <a:gridCol w="2000250"/>
              </a:tblGrid>
              <a:tr h="934372">
                <a:tc>
                  <a:txBody>
                    <a:bodyPr/>
                    <a:lstStyle/>
                    <a:p>
                      <a:pPr algn="ctr"/>
                      <a:r>
                        <a:rPr lang="en-US" sz="1400" u="none" strike="noStrike" baseline="0" dirty="0" smtClean="0">
                          <a:latin typeface="Arial" pitchFamily="34" charset="0"/>
                          <a:cs typeface="Arial" pitchFamily="34" charset="0"/>
                        </a:rPr>
                        <a:t> 2011-2012 </a:t>
                      </a:r>
                    </a:p>
                    <a:p>
                      <a:pPr algn="ctr"/>
                      <a:r>
                        <a:rPr lang="en-US" sz="1400" u="none" strike="noStrike" baseline="0" dirty="0" smtClean="0">
                          <a:latin typeface="Arial" pitchFamily="34" charset="0"/>
                          <a:cs typeface="Arial" pitchFamily="34" charset="0"/>
                        </a:rPr>
                        <a:t>Academic Year </a:t>
                      </a:r>
                    </a:p>
                    <a:p>
                      <a:pPr algn="ctr"/>
                      <a:r>
                        <a:rPr lang="en-US" sz="1400" u="none" strike="noStrike" baseline="0" dirty="0" smtClean="0">
                          <a:latin typeface="Arial" pitchFamily="34" charset="0"/>
                          <a:cs typeface="Arial" pitchFamily="34" charset="0"/>
                        </a:rPr>
                        <a:t>Transition Year 1  </a:t>
                      </a:r>
                      <a:endParaRPr lang="en-US" sz="1400" b="0" i="0" u="none" strike="noStrike" baseline="0" dirty="0" smtClean="0">
                        <a:solidFill>
                          <a:srgbClr val="000000"/>
                        </a:solidFill>
                        <a:latin typeface="Arial" pitchFamily="34" charset="0"/>
                        <a:cs typeface="Arial" pitchFamily="34" charset="0"/>
                      </a:endParaRPr>
                    </a:p>
                  </a:txBody>
                  <a:tcPr/>
                </a:tc>
                <a:tc>
                  <a:txBody>
                    <a:bodyPr/>
                    <a:lstStyle/>
                    <a:p>
                      <a:pPr algn="ctr"/>
                      <a:r>
                        <a:rPr lang="en-US" sz="1400" u="none" strike="noStrike" baseline="0" dirty="0" smtClean="0">
                          <a:latin typeface="Arial" pitchFamily="34" charset="0"/>
                          <a:cs typeface="Arial" pitchFamily="34" charset="0"/>
                        </a:rPr>
                        <a:t>2012-2013 </a:t>
                      </a:r>
                    </a:p>
                    <a:p>
                      <a:pPr algn="ctr"/>
                      <a:r>
                        <a:rPr lang="en-US" sz="1400" u="none" strike="noStrike" baseline="0" dirty="0" smtClean="0">
                          <a:latin typeface="Arial" pitchFamily="34" charset="0"/>
                          <a:cs typeface="Arial" pitchFamily="34" charset="0"/>
                        </a:rPr>
                        <a:t>Academic Year </a:t>
                      </a:r>
                    </a:p>
                    <a:p>
                      <a:pPr algn="ctr"/>
                      <a:r>
                        <a:rPr lang="en-US" sz="1400" u="none" strike="noStrike" baseline="0" dirty="0" smtClean="0">
                          <a:latin typeface="Arial" pitchFamily="34" charset="0"/>
                          <a:cs typeface="Arial" pitchFamily="34" charset="0"/>
                        </a:rPr>
                        <a:t>Transition Year 2 </a:t>
                      </a:r>
                      <a:endParaRPr lang="en-US" sz="1400" b="0" i="0" u="none" strike="noStrike" baseline="0" dirty="0" smtClean="0">
                        <a:solidFill>
                          <a:srgbClr val="000000"/>
                        </a:solidFill>
                        <a:latin typeface="Arial" pitchFamily="34" charset="0"/>
                        <a:cs typeface="Arial" pitchFamily="34" charset="0"/>
                      </a:endParaRPr>
                    </a:p>
                  </a:txBody>
                  <a:tcPr/>
                </a:tc>
                <a:tc>
                  <a:txBody>
                    <a:bodyPr/>
                    <a:lstStyle/>
                    <a:p>
                      <a:pPr algn="ctr"/>
                      <a:r>
                        <a:rPr lang="en-US" sz="1400" u="none" strike="noStrike" baseline="0" dirty="0" smtClean="0">
                          <a:latin typeface="Arial" pitchFamily="34" charset="0"/>
                          <a:cs typeface="Arial" pitchFamily="34" charset="0"/>
                        </a:rPr>
                        <a:t>2013-2014 </a:t>
                      </a:r>
                    </a:p>
                    <a:p>
                      <a:pPr algn="ctr"/>
                      <a:r>
                        <a:rPr lang="en-US" sz="1400" u="none" strike="noStrike" baseline="0" dirty="0" smtClean="0">
                          <a:latin typeface="Arial" pitchFamily="34" charset="0"/>
                          <a:cs typeface="Arial" pitchFamily="34" charset="0"/>
                        </a:rPr>
                        <a:t>Academic Year </a:t>
                      </a:r>
                    </a:p>
                    <a:p>
                      <a:pPr algn="ctr"/>
                      <a:r>
                        <a:rPr lang="en-US" sz="1400" u="none" strike="noStrike" baseline="0" dirty="0" smtClean="0">
                          <a:latin typeface="Arial" pitchFamily="34" charset="0"/>
                          <a:cs typeface="Arial" pitchFamily="34" charset="0"/>
                        </a:rPr>
                        <a:t>Transition Year 3 </a:t>
                      </a:r>
                      <a:endParaRPr lang="en-US" sz="1400" b="0" i="0" u="none" strike="noStrike" baseline="0" dirty="0" smtClean="0">
                        <a:solidFill>
                          <a:srgbClr val="000000"/>
                        </a:solidFill>
                        <a:latin typeface="Arial" pitchFamily="34" charset="0"/>
                        <a:cs typeface="Arial" pitchFamily="34" charset="0"/>
                      </a:endParaRPr>
                    </a:p>
                  </a:txBody>
                  <a:tcPr/>
                </a:tc>
                <a:tc>
                  <a:txBody>
                    <a:bodyPr/>
                    <a:lstStyle/>
                    <a:p>
                      <a:pPr algn="ctr"/>
                      <a:r>
                        <a:rPr lang="en-US" sz="1400" u="none" strike="noStrike" baseline="0" dirty="0" smtClean="0">
                          <a:latin typeface="Arial" pitchFamily="34" charset="0"/>
                          <a:cs typeface="Arial" pitchFamily="34" charset="0"/>
                        </a:rPr>
                        <a:t>2014-2015 </a:t>
                      </a:r>
                    </a:p>
                    <a:p>
                      <a:pPr algn="ctr"/>
                      <a:r>
                        <a:rPr lang="en-US" sz="1400" u="none" strike="noStrike" baseline="0" dirty="0" smtClean="0">
                          <a:latin typeface="Arial" pitchFamily="34" charset="0"/>
                          <a:cs typeface="Arial" pitchFamily="34" charset="0"/>
                        </a:rPr>
                        <a:t>Academic Year </a:t>
                      </a:r>
                    </a:p>
                    <a:p>
                      <a:pPr algn="ctr"/>
                      <a:r>
                        <a:rPr lang="en-US" sz="1400" u="none" strike="noStrike" baseline="0" dirty="0" smtClean="0">
                          <a:latin typeface="Arial" pitchFamily="34" charset="0"/>
                          <a:cs typeface="Arial" pitchFamily="34" charset="0"/>
                        </a:rPr>
                        <a:t>Full Implementation </a:t>
                      </a:r>
                      <a:endParaRPr lang="en-US" sz="1400" b="0" i="0" u="none" strike="noStrike" baseline="0" dirty="0" smtClean="0">
                        <a:solidFill>
                          <a:srgbClr val="000000"/>
                        </a:solidFill>
                        <a:latin typeface="Arial" pitchFamily="34" charset="0"/>
                        <a:cs typeface="Arial" pitchFamily="34" charset="0"/>
                      </a:endParaRPr>
                    </a:p>
                  </a:txBody>
                  <a:tcPr/>
                </a:tc>
              </a:tr>
              <a:tr h="4480591">
                <a:tc>
                  <a:txBody>
                    <a:bodyPr/>
                    <a:lstStyle/>
                    <a:p>
                      <a:r>
                        <a:rPr lang="en-US" sz="1800" dirty="0" smtClean="0"/>
                        <a:t>Targeted</a:t>
                      </a:r>
                      <a:r>
                        <a:rPr lang="en-US" sz="1800" baseline="0" dirty="0" smtClean="0"/>
                        <a:t> Professional Development</a:t>
                      </a:r>
                    </a:p>
                    <a:p>
                      <a:endParaRPr lang="en-US" sz="1800" baseline="0" dirty="0" smtClean="0"/>
                    </a:p>
                    <a:p>
                      <a:r>
                        <a:rPr lang="en-US" sz="1800" baseline="0" dirty="0" smtClean="0"/>
                        <a:t>Webinars and webcasts</a:t>
                      </a:r>
                    </a:p>
                    <a:p>
                      <a:endParaRPr lang="en-US" sz="1800" baseline="0" dirty="0" smtClean="0"/>
                    </a:p>
                    <a:p>
                      <a:r>
                        <a:rPr lang="en-US" sz="1800" baseline="0" dirty="0" smtClean="0"/>
                        <a:t>Resources – Links to national resources</a:t>
                      </a:r>
                    </a:p>
                    <a:p>
                      <a:endParaRPr lang="en-US" sz="1800" baseline="0" dirty="0" smtClean="0"/>
                    </a:p>
                    <a:p>
                      <a:r>
                        <a:rPr lang="en-US" sz="1800" dirty="0" smtClean="0"/>
                        <a:t>Comparative Analysis</a:t>
                      </a:r>
                    </a:p>
                    <a:p>
                      <a:endParaRPr lang="en-US" sz="1800" dirty="0" smtClean="0"/>
                    </a:p>
                    <a:p>
                      <a:r>
                        <a:rPr lang="en-US" sz="1800" dirty="0" smtClean="0"/>
                        <a:t>Guidance Documents</a:t>
                      </a:r>
                      <a:endParaRPr lang="en-US" sz="1800" dirty="0"/>
                    </a:p>
                  </a:txBody>
                  <a:tcPr/>
                </a:tc>
                <a:tc>
                  <a:txBody>
                    <a:bodyPr/>
                    <a:lstStyle/>
                    <a:p>
                      <a:r>
                        <a:rPr lang="en-US" sz="1800" dirty="0" smtClean="0"/>
                        <a:t>Targeted</a:t>
                      </a:r>
                      <a:r>
                        <a:rPr lang="en-US" sz="1800" baseline="0" dirty="0" smtClean="0"/>
                        <a:t> Professional Development</a:t>
                      </a:r>
                    </a:p>
                    <a:p>
                      <a:endParaRPr lang="en-US" sz="18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800" baseline="0" dirty="0" smtClean="0"/>
                        <a:t>Webinars and webcasts</a:t>
                      </a:r>
                    </a:p>
                    <a:p>
                      <a:endParaRPr lang="en-US" sz="1800" baseline="0" dirty="0" smtClean="0"/>
                    </a:p>
                    <a:p>
                      <a:r>
                        <a:rPr lang="en-US" sz="1800" baseline="0" dirty="0" smtClean="0"/>
                        <a:t>Curriculum  resources</a:t>
                      </a:r>
                    </a:p>
                    <a:p>
                      <a:endParaRPr lang="en-US" sz="1800" baseline="0" dirty="0" smtClean="0"/>
                    </a:p>
                    <a:p>
                      <a:r>
                        <a:rPr lang="en-US" sz="1800" baseline="0" dirty="0" smtClean="0"/>
                        <a:t>Guidance Document</a:t>
                      </a:r>
                    </a:p>
                  </a:txBody>
                  <a:tcPr/>
                </a:tc>
                <a:tc>
                  <a:txBody>
                    <a:bodyPr/>
                    <a:lstStyle/>
                    <a:p>
                      <a:r>
                        <a:rPr lang="en-US" sz="1800" dirty="0" smtClean="0"/>
                        <a:t>Targeted</a:t>
                      </a:r>
                      <a:r>
                        <a:rPr lang="en-US" sz="1800" baseline="0" dirty="0" smtClean="0"/>
                        <a:t> Professional Development</a:t>
                      </a:r>
                    </a:p>
                    <a:p>
                      <a:endParaRPr lang="en-US" sz="18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800" baseline="0" dirty="0" smtClean="0"/>
                        <a:t>Webinars and webcasts</a:t>
                      </a:r>
                    </a:p>
                    <a:p>
                      <a:endParaRPr lang="en-US" sz="1800" baseline="0" dirty="0" smtClean="0"/>
                    </a:p>
                    <a:p>
                      <a:r>
                        <a:rPr lang="en-US" sz="1800" baseline="0" dirty="0" smtClean="0"/>
                        <a:t>Curriculum Resources and materials</a:t>
                      </a:r>
                    </a:p>
                  </a:txBody>
                  <a:tcPr/>
                </a:tc>
                <a:tc>
                  <a:txBody>
                    <a:bodyPr/>
                    <a:lstStyle/>
                    <a:p>
                      <a:r>
                        <a:rPr lang="en-US" sz="1800" dirty="0" smtClean="0"/>
                        <a:t>Targeted</a:t>
                      </a:r>
                      <a:r>
                        <a:rPr lang="en-US" sz="1800" baseline="0" dirty="0" smtClean="0"/>
                        <a:t> Professional Development</a:t>
                      </a:r>
                    </a:p>
                    <a:p>
                      <a:endParaRPr lang="en-US" sz="18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800" baseline="0" dirty="0" smtClean="0"/>
                        <a:t>Webinars and webcasts</a:t>
                      </a:r>
                    </a:p>
                    <a:p>
                      <a:endParaRPr lang="en-US" sz="1800" baseline="0" dirty="0" smtClean="0"/>
                    </a:p>
                    <a:p>
                      <a:r>
                        <a:rPr lang="en-US" sz="1800" baseline="0" dirty="0" smtClean="0"/>
                        <a:t>Curriculum Resources and materials</a:t>
                      </a:r>
                    </a:p>
                  </a:txBody>
                  <a:tcPr/>
                </a:tc>
              </a:tr>
            </a:tbl>
          </a:graphicData>
        </a:graphic>
      </p:graphicFrame>
    </p:spTree>
  </p:cSld>
  <p:clrMapOvr>
    <a:overrideClrMapping bg1="lt1" tx1="dk1" bg2="lt2" tx2="dk2" accent1="accent1" accent2="accent2" accent3="accent3" accent4="accent4" accent5="accent5" accent6="accent6" hlink="hlink" folHlink="folHlink"/>
  </p:clrMapOvr>
  <p:transition spd="med">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5400" dirty="0">
                <a:solidFill>
                  <a:srgbClr val="C00000"/>
                </a:solidFill>
                <a:effectLst>
                  <a:outerShdw blurRad="38100" dist="38100" dir="2700000" algn="tl">
                    <a:srgbClr val="000000">
                      <a:alpha val="43137"/>
                    </a:srgbClr>
                  </a:outerShdw>
                </a:effectLst>
              </a:rPr>
              <a:t>Transition</a:t>
            </a:r>
          </a:p>
        </p:txBody>
      </p:sp>
      <p:graphicFrame>
        <p:nvGraphicFramePr>
          <p:cNvPr id="3" name="Table 2"/>
          <p:cNvGraphicFramePr>
            <a:graphicFrameLocks noGrp="1"/>
          </p:cNvGraphicFramePr>
          <p:nvPr/>
        </p:nvGraphicFramePr>
        <p:xfrm>
          <a:off x="609600" y="1371600"/>
          <a:ext cx="8001000" cy="5414963"/>
        </p:xfrm>
        <a:graphic>
          <a:graphicData uri="http://schemas.openxmlformats.org/drawingml/2006/table">
            <a:tbl>
              <a:tblPr firstRow="1" bandRow="1">
                <a:tableStyleId>{9DCAF9ED-07DC-4A11-8D7F-57B35C25682E}</a:tableStyleId>
              </a:tblPr>
              <a:tblGrid>
                <a:gridCol w="2000250"/>
                <a:gridCol w="2000250"/>
                <a:gridCol w="2000250"/>
                <a:gridCol w="2000250"/>
              </a:tblGrid>
              <a:tr h="934372">
                <a:tc>
                  <a:txBody>
                    <a:bodyPr/>
                    <a:lstStyle/>
                    <a:p>
                      <a:pPr algn="ctr"/>
                      <a:r>
                        <a:rPr lang="en-US" sz="1400" u="none" strike="noStrike" baseline="0" dirty="0" smtClean="0">
                          <a:latin typeface="Arial" pitchFamily="34" charset="0"/>
                          <a:cs typeface="Arial" pitchFamily="34" charset="0"/>
                        </a:rPr>
                        <a:t> 2011-2012 </a:t>
                      </a:r>
                    </a:p>
                    <a:p>
                      <a:pPr algn="ctr"/>
                      <a:r>
                        <a:rPr lang="en-US" sz="1400" u="none" strike="noStrike" baseline="0" dirty="0" smtClean="0">
                          <a:latin typeface="Arial" pitchFamily="34" charset="0"/>
                          <a:cs typeface="Arial" pitchFamily="34" charset="0"/>
                        </a:rPr>
                        <a:t>Academic Year </a:t>
                      </a:r>
                    </a:p>
                    <a:p>
                      <a:pPr algn="ctr"/>
                      <a:r>
                        <a:rPr lang="en-US" sz="1400" u="none" strike="noStrike" baseline="0" dirty="0" smtClean="0">
                          <a:latin typeface="Arial" pitchFamily="34" charset="0"/>
                          <a:cs typeface="Arial" pitchFamily="34" charset="0"/>
                        </a:rPr>
                        <a:t>Transition Year 1  </a:t>
                      </a:r>
                      <a:endParaRPr lang="en-US" sz="1400" b="0" i="0" u="none" strike="noStrike" baseline="0" dirty="0" smtClean="0">
                        <a:solidFill>
                          <a:srgbClr val="000000"/>
                        </a:solidFill>
                        <a:latin typeface="Arial" pitchFamily="34" charset="0"/>
                        <a:cs typeface="Arial" pitchFamily="34" charset="0"/>
                      </a:endParaRPr>
                    </a:p>
                  </a:txBody>
                  <a:tcPr/>
                </a:tc>
                <a:tc>
                  <a:txBody>
                    <a:bodyPr/>
                    <a:lstStyle/>
                    <a:p>
                      <a:pPr algn="ctr"/>
                      <a:r>
                        <a:rPr lang="en-US" sz="1400" u="none" strike="noStrike" baseline="0" dirty="0" smtClean="0">
                          <a:latin typeface="Arial" pitchFamily="34" charset="0"/>
                          <a:cs typeface="Arial" pitchFamily="34" charset="0"/>
                        </a:rPr>
                        <a:t>2012-2013 </a:t>
                      </a:r>
                    </a:p>
                    <a:p>
                      <a:pPr algn="ctr"/>
                      <a:r>
                        <a:rPr lang="en-US" sz="1400" u="none" strike="noStrike" baseline="0" dirty="0" smtClean="0">
                          <a:latin typeface="Arial" pitchFamily="34" charset="0"/>
                          <a:cs typeface="Arial" pitchFamily="34" charset="0"/>
                        </a:rPr>
                        <a:t>Academic Year </a:t>
                      </a:r>
                    </a:p>
                    <a:p>
                      <a:pPr algn="ctr"/>
                      <a:r>
                        <a:rPr lang="en-US" sz="1400" u="none" strike="noStrike" baseline="0" dirty="0" smtClean="0">
                          <a:latin typeface="Arial" pitchFamily="34" charset="0"/>
                          <a:cs typeface="Arial" pitchFamily="34" charset="0"/>
                        </a:rPr>
                        <a:t>Transition Year 2 </a:t>
                      </a:r>
                      <a:endParaRPr lang="en-US" sz="1400" b="0" i="0" u="none" strike="noStrike" baseline="0" dirty="0" smtClean="0">
                        <a:solidFill>
                          <a:srgbClr val="000000"/>
                        </a:solidFill>
                        <a:latin typeface="Arial" pitchFamily="34" charset="0"/>
                        <a:cs typeface="Arial" pitchFamily="34" charset="0"/>
                      </a:endParaRPr>
                    </a:p>
                  </a:txBody>
                  <a:tcPr/>
                </a:tc>
                <a:tc>
                  <a:txBody>
                    <a:bodyPr/>
                    <a:lstStyle/>
                    <a:p>
                      <a:pPr algn="ctr"/>
                      <a:r>
                        <a:rPr lang="en-US" sz="1400" u="none" strike="noStrike" baseline="0" dirty="0" smtClean="0">
                          <a:latin typeface="Arial" pitchFamily="34" charset="0"/>
                          <a:cs typeface="Arial" pitchFamily="34" charset="0"/>
                        </a:rPr>
                        <a:t>2013-2014 </a:t>
                      </a:r>
                    </a:p>
                    <a:p>
                      <a:pPr algn="ctr"/>
                      <a:r>
                        <a:rPr lang="en-US" sz="1400" u="none" strike="noStrike" baseline="0" dirty="0" smtClean="0">
                          <a:latin typeface="Arial" pitchFamily="34" charset="0"/>
                          <a:cs typeface="Arial" pitchFamily="34" charset="0"/>
                        </a:rPr>
                        <a:t>Academic Year </a:t>
                      </a:r>
                    </a:p>
                    <a:p>
                      <a:pPr algn="ctr"/>
                      <a:r>
                        <a:rPr lang="en-US" sz="1400" u="none" strike="noStrike" baseline="0" dirty="0" smtClean="0">
                          <a:latin typeface="Arial" pitchFamily="34" charset="0"/>
                          <a:cs typeface="Arial" pitchFamily="34" charset="0"/>
                        </a:rPr>
                        <a:t>Transition Year 3 </a:t>
                      </a:r>
                      <a:endParaRPr lang="en-US" sz="1400" b="0" i="0" u="none" strike="noStrike" baseline="0" dirty="0" smtClean="0">
                        <a:solidFill>
                          <a:srgbClr val="000000"/>
                        </a:solidFill>
                        <a:latin typeface="Arial" pitchFamily="34" charset="0"/>
                        <a:cs typeface="Arial" pitchFamily="34" charset="0"/>
                      </a:endParaRPr>
                    </a:p>
                  </a:txBody>
                  <a:tcPr/>
                </a:tc>
                <a:tc>
                  <a:txBody>
                    <a:bodyPr/>
                    <a:lstStyle/>
                    <a:p>
                      <a:pPr algn="ctr"/>
                      <a:r>
                        <a:rPr lang="en-US" sz="1400" u="none" strike="noStrike" baseline="0" dirty="0" smtClean="0">
                          <a:latin typeface="Arial" pitchFamily="34" charset="0"/>
                          <a:cs typeface="Arial" pitchFamily="34" charset="0"/>
                        </a:rPr>
                        <a:t>2014-2015 </a:t>
                      </a:r>
                    </a:p>
                    <a:p>
                      <a:pPr algn="ctr"/>
                      <a:r>
                        <a:rPr lang="en-US" sz="1400" u="none" strike="noStrike" baseline="0" dirty="0" smtClean="0">
                          <a:latin typeface="Arial" pitchFamily="34" charset="0"/>
                          <a:cs typeface="Arial" pitchFamily="34" charset="0"/>
                        </a:rPr>
                        <a:t>Academic Year </a:t>
                      </a:r>
                    </a:p>
                    <a:p>
                      <a:pPr algn="ctr"/>
                      <a:r>
                        <a:rPr lang="en-US" sz="1400" u="none" strike="noStrike" baseline="0" dirty="0" smtClean="0">
                          <a:latin typeface="Arial" pitchFamily="34" charset="0"/>
                          <a:cs typeface="Arial" pitchFamily="34" charset="0"/>
                        </a:rPr>
                        <a:t>Full Implementation </a:t>
                      </a:r>
                      <a:endParaRPr lang="en-US" sz="1400" b="0" i="0" u="none" strike="noStrike" baseline="0" dirty="0" smtClean="0">
                        <a:solidFill>
                          <a:srgbClr val="000000"/>
                        </a:solidFill>
                        <a:latin typeface="Arial" pitchFamily="34" charset="0"/>
                        <a:cs typeface="Arial" pitchFamily="34" charset="0"/>
                      </a:endParaRPr>
                    </a:p>
                  </a:txBody>
                  <a:tcPr/>
                </a:tc>
              </a:tr>
              <a:tr h="4480591">
                <a:tc>
                  <a:txBody>
                    <a:bodyPr/>
                    <a:lstStyle/>
                    <a:p>
                      <a:r>
                        <a:rPr lang="en-US" sz="1800" b="0" i="0" u="none" strike="noStrike" kern="1200" baseline="0" dirty="0" smtClean="0">
                          <a:solidFill>
                            <a:schemeClr val="dk1"/>
                          </a:solidFill>
                          <a:latin typeface="+mn-lt"/>
                          <a:ea typeface="+mn-ea"/>
                          <a:cs typeface="+mn-cs"/>
                        </a:rPr>
                        <a:t>State assessments remain aligned to the 2001-2002 Academic Content Standards. </a:t>
                      </a:r>
                    </a:p>
                    <a:p>
                      <a:endParaRPr lang="en-US" sz="1800" b="0" i="0" u="none" strike="noStrike" kern="1200" baseline="0" dirty="0" smtClean="0">
                        <a:solidFill>
                          <a:schemeClr val="dk1"/>
                        </a:solidFill>
                        <a:latin typeface="+mn-lt"/>
                        <a:ea typeface="+mn-ea"/>
                        <a:cs typeface="+mn-cs"/>
                      </a:endParaRPr>
                    </a:p>
                    <a:p>
                      <a:r>
                        <a:rPr lang="en-US" sz="1800" b="0" i="0" u="none" strike="noStrike" kern="1200" baseline="0" dirty="0" smtClean="0">
                          <a:solidFill>
                            <a:schemeClr val="dk1"/>
                          </a:solidFill>
                          <a:latin typeface="+mn-lt"/>
                          <a:ea typeface="+mn-ea"/>
                          <a:cs typeface="+mn-cs"/>
                        </a:rPr>
                        <a:t>Align item banks to the CCSSM</a:t>
                      </a:r>
                    </a:p>
                    <a:p>
                      <a:endParaRPr lang="en-US" sz="1800" b="0" i="0" u="none" strike="noStrike" kern="1200" baseline="0" dirty="0" smtClean="0">
                        <a:solidFill>
                          <a:schemeClr val="dk1"/>
                        </a:solidFill>
                        <a:latin typeface="+mn-lt"/>
                        <a:ea typeface="+mn-ea"/>
                        <a:cs typeface="+mn-cs"/>
                      </a:endParaRPr>
                    </a:p>
                    <a:p>
                      <a:r>
                        <a:rPr lang="en-US" sz="1800" b="0" i="0" u="none" strike="noStrike" kern="1200" baseline="0" dirty="0" smtClean="0">
                          <a:solidFill>
                            <a:schemeClr val="dk1"/>
                          </a:solidFill>
                          <a:latin typeface="+mn-lt"/>
                          <a:ea typeface="+mn-ea"/>
                          <a:cs typeface="+mn-cs"/>
                        </a:rPr>
                        <a:t>Work with PARCC on the development of new assessments</a:t>
                      </a:r>
                      <a:endParaRPr lang="en-US" sz="1800" dirty="0"/>
                    </a:p>
                  </a:txBody>
                  <a:tcPr/>
                </a:tc>
                <a:tc>
                  <a:txBody>
                    <a:bodyPr/>
                    <a:lstStyle/>
                    <a:p>
                      <a:r>
                        <a:rPr lang="en-US" sz="1800" b="0" i="0" u="none" strike="noStrike" kern="1200" baseline="0" dirty="0" smtClean="0">
                          <a:solidFill>
                            <a:schemeClr val="dk1"/>
                          </a:solidFill>
                          <a:latin typeface="+mn-lt"/>
                          <a:ea typeface="+mn-ea"/>
                          <a:cs typeface="+mn-cs"/>
                        </a:rPr>
                        <a:t>State assessments remain aligned to the 2001-2002 Academic Content Standards. </a:t>
                      </a:r>
                    </a:p>
                    <a:p>
                      <a:endParaRPr lang="en-US" sz="1800" b="0" i="0" u="none" strike="noStrike" kern="1200" baseline="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dk1"/>
                          </a:solidFill>
                          <a:latin typeface="+mn-lt"/>
                          <a:ea typeface="+mn-ea"/>
                          <a:cs typeface="+mn-cs"/>
                        </a:rPr>
                        <a:t>Work with PARCC on the development of new assessments</a:t>
                      </a:r>
                      <a:endParaRPr lang="en-US" sz="1800" dirty="0" smtClean="0"/>
                    </a:p>
                    <a:p>
                      <a:endParaRPr lang="en-US" sz="1800" b="0" i="0" u="none" strike="noStrike" kern="1200" baseline="0" dirty="0" smtClean="0">
                        <a:solidFill>
                          <a:schemeClr val="dk1"/>
                        </a:solidFill>
                        <a:latin typeface="+mn-lt"/>
                        <a:ea typeface="+mn-ea"/>
                        <a:cs typeface="+mn-cs"/>
                      </a:endParaRPr>
                    </a:p>
                    <a:p>
                      <a:r>
                        <a:rPr lang="en-US" sz="1800" b="0" i="0" u="none" strike="noStrike" kern="1200" baseline="0" dirty="0" smtClean="0">
                          <a:solidFill>
                            <a:schemeClr val="dk1"/>
                          </a:solidFill>
                          <a:latin typeface="+mn-lt"/>
                          <a:ea typeface="+mn-ea"/>
                          <a:cs typeface="+mn-cs"/>
                        </a:rPr>
                        <a:t>Pilot testing of online assessments</a:t>
                      </a:r>
                    </a:p>
                  </a:txBody>
                  <a:tcPr/>
                </a:tc>
                <a:tc>
                  <a:txBody>
                    <a:bodyPr/>
                    <a:lstStyle/>
                    <a:p>
                      <a:r>
                        <a:rPr lang="en-US" sz="1800" baseline="0" dirty="0" smtClean="0"/>
                        <a:t>As much as possible Assessments will focus on content shared by 2001 ACS and CCSSM</a:t>
                      </a:r>
                    </a:p>
                    <a:p>
                      <a:endParaRPr lang="en-US" sz="1800" baseline="0" dirty="0" smtClean="0"/>
                    </a:p>
                    <a:p>
                      <a:r>
                        <a:rPr lang="en-US" sz="1800" baseline="0" dirty="0" smtClean="0"/>
                        <a:t>Continues work with PARCC</a:t>
                      </a:r>
                    </a:p>
                    <a:p>
                      <a:endParaRPr lang="en-US" sz="1800" baseline="0" dirty="0" smtClean="0"/>
                    </a:p>
                    <a:p>
                      <a:r>
                        <a:rPr lang="en-US" sz="1800" baseline="0" dirty="0" smtClean="0"/>
                        <a:t>Field testing of the PARCC assessments</a:t>
                      </a:r>
                    </a:p>
                  </a:txBody>
                  <a:tcPr/>
                </a:tc>
                <a:tc>
                  <a:txBody>
                    <a:bodyPr/>
                    <a:lstStyle/>
                    <a:p>
                      <a:r>
                        <a:rPr lang="en-US" sz="1800" dirty="0" smtClean="0"/>
                        <a:t>Full implementation</a:t>
                      </a:r>
                      <a:r>
                        <a:rPr lang="en-US" sz="1800" baseline="0" dirty="0" smtClean="0"/>
                        <a:t> of the new assessment system – PARCC </a:t>
                      </a:r>
                    </a:p>
                  </a:txBody>
                  <a:tcPr/>
                </a:tc>
              </a:tr>
            </a:tbl>
          </a:graphicData>
        </a:graphic>
      </p:graphicFrame>
    </p:spTree>
  </p:cSld>
  <p:clrMapOvr>
    <a:overrideClrMapping bg1="lt1" tx1="dk1" bg2="lt2" tx2="dk2" accent1="accent1" accent2="accent2" accent3="accent3" accent4="accent4" accent5="accent5" accent6="accent6" hlink="hlink" folHlink="folHlink"/>
  </p:clrMapOvr>
  <p:transition spd="med">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r>
              <a:rPr lang="en-US" sz="4000" dirty="0">
                <a:solidFill>
                  <a:srgbClr val="C00000"/>
                </a:solidFill>
                <a:effectLst>
                  <a:outerShdw blurRad="38100" dist="38100" dir="2700000" algn="tl">
                    <a:srgbClr val="000000">
                      <a:alpha val="43137"/>
                    </a:srgbClr>
                  </a:outerShdw>
                </a:effectLst>
              </a:rPr>
              <a:t>Supporting the Transition:</a:t>
            </a:r>
            <a:br>
              <a:rPr lang="en-US" sz="4000" dirty="0">
                <a:solidFill>
                  <a:srgbClr val="C00000"/>
                </a:solidFill>
                <a:effectLst>
                  <a:outerShdw blurRad="38100" dist="38100" dir="2700000" algn="tl">
                    <a:srgbClr val="000000">
                      <a:alpha val="43137"/>
                    </a:srgbClr>
                  </a:outerShdw>
                </a:effectLst>
              </a:rPr>
            </a:br>
            <a:r>
              <a:rPr lang="en-US" sz="4000" dirty="0">
                <a:solidFill>
                  <a:srgbClr val="C00000"/>
                </a:solidFill>
                <a:effectLst>
                  <a:outerShdw blurRad="38100" dist="38100" dir="2700000" algn="tl">
                    <a:srgbClr val="000000">
                      <a:alpha val="43137"/>
                    </a:srgbClr>
                  </a:outerShdw>
                </a:effectLst>
              </a:rPr>
              <a:t>Integrating Technology in Mathematics</a:t>
            </a:r>
          </a:p>
        </p:txBody>
      </p:sp>
      <p:sp>
        <p:nvSpPr>
          <p:cNvPr id="3" name="Content Placeholder 2"/>
          <p:cNvSpPr>
            <a:spLocks noGrp="1"/>
          </p:cNvSpPr>
          <p:nvPr>
            <p:ph idx="1"/>
          </p:nvPr>
        </p:nvSpPr>
        <p:spPr>
          <a:xfrm>
            <a:off x="457200" y="1981200"/>
            <a:ext cx="8229600" cy="4144963"/>
          </a:xfrm>
        </p:spPr>
        <p:txBody>
          <a:bodyPr>
            <a:normAutofit lnSpcReduction="10000"/>
          </a:bodyPr>
          <a:lstStyle/>
          <a:p>
            <a:pPr>
              <a:defRPr/>
            </a:pPr>
            <a:r>
              <a:rPr lang="en-US" dirty="0" smtClean="0"/>
              <a:t>How can technology be integrated into instruction to support the learning of mathematics?</a:t>
            </a:r>
          </a:p>
          <a:p>
            <a:pPr>
              <a:defRPr/>
            </a:pPr>
            <a:r>
              <a:rPr lang="en-US" dirty="0" smtClean="0"/>
              <a:t>How can technology enhance instructional strategies?</a:t>
            </a:r>
          </a:p>
          <a:p>
            <a:pPr>
              <a:defRPr/>
            </a:pPr>
            <a:r>
              <a:rPr lang="en-US" dirty="0" smtClean="0"/>
              <a:t>How can the use of technology support mathematical understanding for particular students?</a:t>
            </a:r>
          </a:p>
          <a:p>
            <a:pPr marL="0" indent="0">
              <a:buFontTx/>
              <a:buNone/>
              <a:defRPr/>
            </a:pPr>
            <a:endParaRPr lang="en-US" dirty="0"/>
          </a:p>
          <a:p>
            <a:pPr>
              <a:defRPr/>
            </a:pPr>
            <a:endParaRPr lang="en-US" i="1" dirty="0"/>
          </a:p>
          <a:p>
            <a:pPr>
              <a:defRPr/>
            </a:pPr>
            <a:endParaRPr lang="en-US" dirty="0"/>
          </a:p>
        </p:txBody>
      </p:sp>
    </p:spTree>
    <p:extLst>
      <p:ext uri="{BB962C8B-B14F-4D97-AF65-F5344CB8AC3E}">
        <p14:creationId xmlns:p14="http://schemas.microsoft.com/office/powerpoint/2010/main" val="368737768"/>
      </p:ext>
    </p:extLst>
  </p:cSld>
  <p:clrMapOvr>
    <a:masterClrMapping/>
  </p:clrMapOvr>
  <p:transition spd="med">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1371600" y="381000"/>
            <a:ext cx="6477000" cy="1143000"/>
          </a:xfrm>
        </p:spPr>
        <p:style>
          <a:lnRef idx="2">
            <a:schemeClr val="accent2"/>
          </a:lnRef>
          <a:fillRef idx="1">
            <a:schemeClr val="lt1"/>
          </a:fillRef>
          <a:effectRef idx="0">
            <a:schemeClr val="accent2"/>
          </a:effectRef>
          <a:fontRef idx="minor">
            <a:schemeClr val="dk1"/>
          </a:fontRef>
        </p:style>
        <p:txBody>
          <a:bodyPr>
            <a:normAutofit/>
          </a:bodyPr>
          <a:lstStyle/>
          <a:p>
            <a:pPr eaLnBrk="1" hangingPunct="1">
              <a:defRPr/>
            </a:pPr>
            <a:r>
              <a:rPr lang="en-US" sz="5400" dirty="0" smtClean="0">
                <a:solidFill>
                  <a:srgbClr val="C00000"/>
                </a:solidFill>
                <a:effectLst>
                  <a:outerShdw blurRad="38100" dist="38100" dir="2700000" algn="tl">
                    <a:srgbClr val="000000">
                      <a:alpha val="43137"/>
                    </a:srgbClr>
                  </a:outerShdw>
                </a:effectLst>
              </a:rPr>
              <a:t>Ohio’s Decision</a:t>
            </a:r>
          </a:p>
        </p:txBody>
      </p:sp>
      <p:sp>
        <p:nvSpPr>
          <p:cNvPr id="7" name="Content Placeholder 6"/>
          <p:cNvSpPr>
            <a:spLocks noGrp="1"/>
          </p:cNvSpPr>
          <p:nvPr>
            <p:ph idx="1"/>
          </p:nvPr>
        </p:nvSpPr>
        <p:spPr>
          <a:xfrm>
            <a:off x="762000" y="1828800"/>
            <a:ext cx="7924800" cy="4191000"/>
          </a:xfrm>
          <a:prstGeom prst="ellipse">
            <a:avLst/>
          </a:prstGeom>
          <a:solidFill>
            <a:srgbClr val="CCFFCC"/>
          </a:solidFill>
          <a:ln w="38100" cap="flat" algn="ctr">
            <a:solidFill>
              <a:schemeClr val="tx1"/>
            </a:solidFill>
            <a:round/>
            <a:headEnd type="none" w="med" len="med"/>
            <a:tailEnd type="none" w="med" len="med"/>
          </a:ln>
          <a:effectLst>
            <a:glow rad="63500">
              <a:schemeClr val="accent4">
                <a:satMod val="175000"/>
                <a:alpha val="40000"/>
              </a:schemeClr>
            </a:glow>
          </a:effectLst>
          <a:scene3d>
            <a:camera prst="orthographicFront"/>
            <a:lightRig rig="threePt" dir="t"/>
          </a:scene3d>
          <a:sp3d>
            <a:bevelT/>
          </a:sp3d>
          <a:extLst/>
        </p:spPr>
        <p:txBody>
          <a:bodyPr rtlCol="0">
            <a:normAutofit lnSpcReduction="10000"/>
          </a:bodyPr>
          <a:lstStyle/>
          <a:p>
            <a:pPr marL="0" indent="0" algn="ctr" eaLnBrk="1" hangingPunct="1">
              <a:buFontTx/>
              <a:buNone/>
              <a:defRPr/>
            </a:pPr>
            <a:r>
              <a:rPr lang="en-US" sz="2800" dirty="0">
                <a:solidFill>
                  <a:schemeClr val="accent2">
                    <a:lumMod val="75000"/>
                  </a:schemeClr>
                </a:solidFill>
                <a:effectLst>
                  <a:outerShdw blurRad="38100" dist="38100" dir="2700000" algn="tl">
                    <a:srgbClr val="000000">
                      <a:alpha val="43137"/>
                    </a:srgbClr>
                  </a:outerShdw>
                </a:effectLst>
              </a:rPr>
              <a:t>Ohio had been a participating member </a:t>
            </a:r>
            <a:r>
              <a:rPr lang="en-US" sz="2800" dirty="0" smtClean="0">
                <a:solidFill>
                  <a:schemeClr val="accent2">
                    <a:lumMod val="75000"/>
                  </a:schemeClr>
                </a:solidFill>
                <a:effectLst>
                  <a:outerShdw blurRad="38100" dist="38100" dir="2700000" algn="tl">
                    <a:srgbClr val="000000">
                      <a:alpha val="43137"/>
                    </a:srgbClr>
                  </a:outerShdw>
                </a:effectLst>
              </a:rPr>
              <a:t>of two consortia. </a:t>
            </a:r>
          </a:p>
          <a:p>
            <a:pPr marL="0" indent="0" algn="ctr" eaLnBrk="1" hangingPunct="1">
              <a:buFontTx/>
              <a:buNone/>
              <a:defRPr/>
            </a:pPr>
            <a:endParaRPr lang="en-US" sz="2800" dirty="0">
              <a:solidFill>
                <a:schemeClr val="accent2">
                  <a:lumMod val="75000"/>
                </a:schemeClr>
              </a:solidFill>
              <a:effectLst>
                <a:outerShdw blurRad="38100" dist="38100" dir="2700000" algn="tl">
                  <a:srgbClr val="000000">
                    <a:alpha val="43137"/>
                  </a:srgbClr>
                </a:outerShdw>
              </a:effectLst>
            </a:endParaRPr>
          </a:p>
          <a:p>
            <a:pPr marL="0" indent="0" algn="ctr" eaLnBrk="1" hangingPunct="1">
              <a:buFontTx/>
              <a:buNone/>
              <a:defRPr/>
            </a:pPr>
            <a:r>
              <a:rPr lang="en-US" sz="2800" dirty="0" smtClean="0">
                <a:solidFill>
                  <a:schemeClr val="accent2">
                    <a:lumMod val="75000"/>
                  </a:schemeClr>
                </a:solidFill>
                <a:effectLst>
                  <a:outerShdw blurRad="38100" dist="38100" dir="2700000" algn="tl">
                    <a:srgbClr val="000000">
                      <a:alpha val="43137"/>
                    </a:srgbClr>
                  </a:outerShdw>
                </a:effectLst>
              </a:rPr>
              <a:t>On November 15, the Ohio State Board of Education voted for Ohio to join </a:t>
            </a:r>
            <a:r>
              <a:rPr lang="en-US" sz="2800" b="1" dirty="0" smtClean="0">
                <a:solidFill>
                  <a:schemeClr val="accent2">
                    <a:lumMod val="75000"/>
                  </a:schemeClr>
                </a:solidFill>
                <a:effectLst>
                  <a:outerShdw blurRad="38100" dist="38100" dir="2700000" algn="tl">
                    <a:srgbClr val="000000">
                      <a:alpha val="43137"/>
                    </a:srgbClr>
                  </a:outerShdw>
                </a:effectLst>
              </a:rPr>
              <a:t>PARCC</a:t>
            </a:r>
            <a:r>
              <a:rPr lang="en-US" sz="2800" dirty="0" smtClean="0">
                <a:solidFill>
                  <a:schemeClr val="accent2">
                    <a:lumMod val="75000"/>
                  </a:schemeClr>
                </a:solidFill>
                <a:effectLst>
                  <a:outerShdw blurRad="38100" dist="38100" dir="2700000" algn="tl">
                    <a:srgbClr val="000000">
                      <a:alpha val="43137"/>
                    </a:srgbClr>
                  </a:outerShdw>
                </a:effectLst>
              </a:rPr>
              <a:t> as a governing member.</a:t>
            </a:r>
            <a:endParaRPr lang="en-US" sz="2800" dirty="0">
              <a:solidFill>
                <a:schemeClr val="accent2">
                  <a:lumMod val="75000"/>
                </a:schemeClr>
              </a:solidFill>
              <a:effectLst>
                <a:outerShdw blurRad="38100" dist="38100" dir="2700000" algn="tl">
                  <a:srgbClr val="000000">
                    <a:alpha val="43137"/>
                  </a:srgbClr>
                </a:outerShdw>
              </a:effectLst>
            </a:endParaRPr>
          </a:p>
          <a:p>
            <a:pPr marL="0" indent="0">
              <a:spcBef>
                <a:spcPct val="0"/>
              </a:spcBef>
              <a:buFontTx/>
              <a:buNone/>
              <a:defRPr/>
            </a:pPr>
            <a:endParaRPr lang="en-US" sz="2400" dirty="0" smtClean="0">
              <a:effectLst>
                <a:outerShdw blurRad="38100" dist="38100" dir="2700000" algn="tl">
                  <a:srgbClr val="000000">
                    <a:alpha val="43137"/>
                  </a:srgbClr>
                </a:outerShdw>
              </a:effectLst>
              <a:ea typeface="ヒラギノ角ゴ Pro W3" pitchFamily="1" charset="-128"/>
            </a:endParaRPr>
          </a:p>
        </p:txBody>
      </p:sp>
    </p:spTree>
    <p:extLst>
      <p:ext uri="{BB962C8B-B14F-4D97-AF65-F5344CB8AC3E}">
        <p14:creationId xmlns:p14="http://schemas.microsoft.com/office/powerpoint/2010/main" val="3710907404"/>
      </p:ext>
    </p:extLst>
  </p:cSld>
  <p:clrMapOvr>
    <a:masterClrMapping/>
  </p:clrMapOvr>
  <p:transition spd="slow"/>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p>
            <a:r>
              <a:rPr lang="en-US" sz="5400" dirty="0">
                <a:solidFill>
                  <a:srgbClr val="C00000"/>
                </a:solidFill>
                <a:effectLst>
                  <a:outerShdw blurRad="38100" dist="38100" dir="2700000" algn="tl">
                    <a:srgbClr val="000000">
                      <a:alpha val="43137"/>
                    </a:srgbClr>
                  </a:outerShdw>
                </a:effectLst>
                <a:latin typeface="+mn-lt"/>
                <a:ea typeface="+mn-ea"/>
                <a:cs typeface="+mn-cs"/>
              </a:rPr>
              <a:t>PARCC</a:t>
            </a:r>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5000" r="11000" b="3126"/>
          <a:stretch/>
        </p:blipFill>
        <p:spPr bwMode="auto">
          <a:xfrm>
            <a:off x="1066800" y="1623830"/>
            <a:ext cx="6319520" cy="5218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393299"/>
      </p:ext>
    </p:extLst>
  </p:cSld>
  <p:clrMapOvr>
    <a:masterClrMapping/>
  </p:clrMapOvr>
  <p:transition spd="med">
    <p:wipe dir="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5" descr="yearba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1447800"/>
            <a:ext cx="8686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it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p>
            <a:pPr marL="168275" eaLnBrk="1" hangingPunct="1"/>
            <a:r>
              <a:rPr lang="en-US" smtClean="0"/>
              <a:t>PARCC Assessment Design</a:t>
            </a:r>
            <a:br>
              <a:rPr lang="en-US" smtClean="0"/>
            </a:br>
            <a:r>
              <a:rPr lang="en-US" sz="1800" smtClean="0"/>
              <a:t>English Language Arts/Literacy and Mathematics, Grades 3-11</a:t>
            </a:r>
            <a:endParaRPr lang="en-US" smtClean="0"/>
          </a:p>
        </p:txBody>
      </p:sp>
      <p:grpSp>
        <p:nvGrpSpPr>
          <p:cNvPr id="22532" name="Group 39"/>
          <p:cNvGrpSpPr>
            <a:grpSpLocks/>
          </p:cNvGrpSpPr>
          <p:nvPr/>
        </p:nvGrpSpPr>
        <p:grpSpPr bwMode="auto">
          <a:xfrm>
            <a:off x="7239000" y="2292350"/>
            <a:ext cx="1822450" cy="2438400"/>
            <a:chOff x="7394941" y="2176414"/>
            <a:chExt cx="1495401" cy="2113817"/>
          </a:xfrm>
        </p:grpSpPr>
        <p:cxnSp>
          <p:nvCxnSpPr>
            <p:cNvPr id="8" name="Straight Connector 7"/>
            <p:cNvCxnSpPr/>
            <p:nvPr/>
          </p:nvCxnSpPr>
          <p:spPr>
            <a:xfrm rot="5400000">
              <a:off x="7507680" y="2808771"/>
              <a:ext cx="1264713" cy="0"/>
            </a:xfrm>
            <a:prstGeom prst="line">
              <a:avLst/>
            </a:prstGeom>
            <a:ln w="38100">
              <a:solidFill>
                <a:schemeClr val="accent1">
                  <a:lumMod val="75000"/>
                </a:schemeClr>
              </a:solidFill>
              <a:prstDash val="solid"/>
            </a:ln>
          </p:spPr>
          <p:style>
            <a:lnRef idx="1">
              <a:schemeClr val="accent1"/>
            </a:lnRef>
            <a:fillRef idx="0">
              <a:schemeClr val="accent1"/>
            </a:fillRef>
            <a:effectRef idx="0">
              <a:schemeClr val="accent1"/>
            </a:effectRef>
            <a:fontRef idx="minor">
              <a:schemeClr val="tx1"/>
            </a:fontRef>
          </p:style>
        </p:cxnSp>
        <p:pic>
          <p:nvPicPr>
            <p:cNvPr id="22556" name="Picture 5" descr="clipboard.png"/>
            <p:cNvPicPr preferRelativeResize="0">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7394941" y="2704868"/>
              <a:ext cx="1495401" cy="158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95" name="TextBox 35"/>
            <p:cNvSpPr txBox="1">
              <a:spLocks noChangeArrowheads="1"/>
            </p:cNvSpPr>
            <p:nvPr/>
          </p:nvSpPr>
          <p:spPr bwMode="auto">
            <a:xfrm>
              <a:off x="7457466" y="3233323"/>
              <a:ext cx="1370350" cy="761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26" charset="-128"/>
                </a:defRPr>
              </a:lvl1pPr>
              <a:lvl2pPr marL="742950" indent="-285750" eaLnBrk="0" hangingPunct="0">
                <a:defRPr>
                  <a:solidFill>
                    <a:schemeClr val="tx1"/>
                  </a:solidFill>
                  <a:latin typeface="Arial" charset="0"/>
                  <a:ea typeface="ＭＳ Ｐゴシック" pitchFamily="26" charset="-128"/>
                </a:defRPr>
              </a:lvl2pPr>
              <a:lvl3pPr marL="1143000" indent="-228600" eaLnBrk="0" hangingPunct="0">
                <a:defRPr>
                  <a:solidFill>
                    <a:schemeClr val="tx1"/>
                  </a:solidFill>
                  <a:latin typeface="Arial" charset="0"/>
                  <a:ea typeface="ＭＳ Ｐゴシック" pitchFamily="26" charset="-128"/>
                </a:defRPr>
              </a:lvl3pPr>
              <a:lvl4pPr marL="1600200" indent="-228600" eaLnBrk="0" hangingPunct="0">
                <a:defRPr>
                  <a:solidFill>
                    <a:schemeClr val="tx1"/>
                  </a:solidFill>
                  <a:latin typeface="Arial" charset="0"/>
                  <a:ea typeface="ＭＳ Ｐゴシック" pitchFamily="26" charset="-128"/>
                </a:defRPr>
              </a:lvl4pPr>
              <a:lvl5pPr marL="2057400" indent="-228600" eaLnBrk="0" hangingPunct="0">
                <a:defRPr>
                  <a:solidFill>
                    <a:schemeClr val="tx1"/>
                  </a:solidFill>
                  <a:latin typeface="Arial" charset="0"/>
                  <a:ea typeface="ＭＳ Ｐゴシック" pitchFamily="26"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26"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26"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26"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26" charset="-128"/>
                </a:defRPr>
              </a:lvl9pPr>
            </a:lstStyle>
            <a:p>
              <a:pPr algn="ctr" eaLnBrk="1" hangingPunct="1">
                <a:defRPr/>
              </a:pPr>
              <a:r>
                <a:rPr lang="en-US" sz="1050" b="1" dirty="0">
                  <a:latin typeface="Calibri" pitchFamily="26" charset="0"/>
                </a:rPr>
                <a:t>End-of-Year </a:t>
              </a:r>
            </a:p>
            <a:p>
              <a:pPr algn="ctr" eaLnBrk="1" hangingPunct="1">
                <a:defRPr/>
              </a:pPr>
              <a:r>
                <a:rPr lang="en-US" sz="1050" b="1" dirty="0">
                  <a:latin typeface="Calibri" pitchFamily="26" charset="0"/>
                </a:rPr>
                <a:t>Assessment</a:t>
              </a:r>
            </a:p>
            <a:p>
              <a:pPr marL="177800" indent="-68263" eaLnBrk="1" hangingPunct="1">
                <a:buFont typeface="Arial" charset="0"/>
                <a:buChar char="•"/>
                <a:defRPr/>
              </a:pPr>
              <a:r>
                <a:rPr lang="en-US" sz="1050" dirty="0">
                  <a:solidFill>
                    <a:srgbClr val="000000"/>
                  </a:solidFill>
                  <a:latin typeface="Calibri" pitchFamily="26" charset="0"/>
                </a:rPr>
                <a:t>Innovative, computer-based items</a:t>
              </a:r>
              <a:endParaRPr lang="en-US" sz="1050" dirty="0">
                <a:latin typeface="Calibri" pitchFamily="26" charset="0"/>
              </a:endParaRPr>
            </a:p>
            <a:p>
              <a:pPr algn="ctr" eaLnBrk="1" hangingPunct="1">
                <a:defRPr/>
              </a:pPr>
              <a:endParaRPr lang="en-US" sz="900" b="1" dirty="0"/>
            </a:p>
          </p:txBody>
        </p:sp>
      </p:grpSp>
      <p:grpSp>
        <p:nvGrpSpPr>
          <p:cNvPr id="22533" name="Group 34"/>
          <p:cNvGrpSpPr>
            <a:grpSpLocks/>
          </p:cNvGrpSpPr>
          <p:nvPr/>
        </p:nvGrpSpPr>
        <p:grpSpPr bwMode="auto">
          <a:xfrm>
            <a:off x="5181600" y="2292350"/>
            <a:ext cx="1912938" cy="2432050"/>
            <a:chOff x="5604093" y="2447264"/>
            <a:chExt cx="1462863" cy="2921492"/>
          </a:xfrm>
        </p:grpSpPr>
        <p:cxnSp>
          <p:nvCxnSpPr>
            <p:cNvPr id="13" name="Straight Connector 12"/>
            <p:cNvCxnSpPr/>
            <p:nvPr/>
          </p:nvCxnSpPr>
          <p:spPr>
            <a:xfrm rot="5400000">
              <a:off x="5297516" y="3471312"/>
              <a:ext cx="2048096" cy="0"/>
            </a:xfrm>
            <a:prstGeom prst="line">
              <a:avLst/>
            </a:prstGeom>
            <a:ln w="38100">
              <a:solidFill>
                <a:schemeClr val="accent1">
                  <a:lumMod val="75000"/>
                </a:schemeClr>
              </a:solidFill>
              <a:prstDash val="solid"/>
            </a:ln>
          </p:spPr>
          <p:style>
            <a:lnRef idx="1">
              <a:schemeClr val="accent1"/>
            </a:lnRef>
            <a:fillRef idx="0">
              <a:schemeClr val="accent1"/>
            </a:fillRef>
            <a:effectRef idx="0">
              <a:schemeClr val="accent1"/>
            </a:effectRef>
            <a:fontRef idx="minor">
              <a:schemeClr val="tx1"/>
            </a:fontRef>
          </p:style>
        </p:cxnSp>
        <p:pic>
          <p:nvPicPr>
            <p:cNvPr id="22553" name="Picture 18" descr="clipboard.png"/>
            <p:cNvPicPr preferRelativeResize="0">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5612310" y="3172107"/>
              <a:ext cx="1454646" cy="2196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p:nvPr/>
          </p:nvSpPr>
          <p:spPr>
            <a:xfrm>
              <a:off x="5604093" y="3908010"/>
              <a:ext cx="1432513" cy="1081258"/>
            </a:xfrm>
            <a:prstGeom prst="rect">
              <a:avLst/>
            </a:prstGeom>
            <a:noFill/>
          </p:spPr>
          <p:txBody>
            <a:bodyPr>
              <a:spAutoFit/>
            </a:bodyPr>
            <a:lstStyle/>
            <a:p>
              <a:pPr algn="ctr" fontAlgn="auto">
                <a:spcBef>
                  <a:spcPts val="0"/>
                </a:spcBef>
                <a:spcAft>
                  <a:spcPts val="0"/>
                </a:spcAft>
                <a:defRPr/>
              </a:pPr>
              <a:r>
                <a:rPr lang="en-US" sz="1050" b="1" dirty="0">
                  <a:latin typeface="Calibri" pitchFamily="34" charset="0"/>
                  <a:cs typeface="Calibri" pitchFamily="34" charset="0"/>
                </a:rPr>
                <a:t>Performance-Based</a:t>
              </a:r>
            </a:p>
            <a:p>
              <a:pPr algn="ctr" fontAlgn="auto">
                <a:spcBef>
                  <a:spcPts val="0"/>
                </a:spcBef>
                <a:spcAft>
                  <a:spcPts val="0"/>
                </a:spcAft>
                <a:defRPr/>
              </a:pPr>
              <a:r>
                <a:rPr lang="en-US" sz="1050" b="1" dirty="0">
                  <a:latin typeface="Calibri" pitchFamily="34" charset="0"/>
                  <a:cs typeface="Calibri" pitchFamily="34" charset="0"/>
                </a:rPr>
                <a:t>Assessment (PBA)</a:t>
              </a:r>
            </a:p>
            <a:p>
              <a:pPr marL="274320" indent="-91440" fontAlgn="auto">
                <a:spcBef>
                  <a:spcPts val="0"/>
                </a:spcBef>
                <a:spcAft>
                  <a:spcPts val="0"/>
                </a:spcAft>
                <a:buFont typeface="Arial" pitchFamily="34" charset="0"/>
                <a:buChar char="•"/>
                <a:defRPr/>
              </a:pPr>
              <a:r>
                <a:rPr lang="en-US" sz="1050" dirty="0">
                  <a:latin typeface="Calibri" pitchFamily="34" charset="0"/>
                  <a:cs typeface="Calibri" pitchFamily="34" charset="0"/>
                </a:rPr>
                <a:t>Extended tasks</a:t>
              </a:r>
            </a:p>
            <a:p>
              <a:pPr marL="274320" indent="-91440" fontAlgn="auto">
                <a:spcBef>
                  <a:spcPts val="0"/>
                </a:spcBef>
                <a:spcAft>
                  <a:spcPts val="0"/>
                </a:spcAft>
                <a:buFont typeface="Arial" pitchFamily="34" charset="0"/>
                <a:buChar char="•"/>
                <a:defRPr/>
              </a:pPr>
              <a:r>
                <a:rPr lang="en-US" sz="1050" dirty="0">
                  <a:latin typeface="Calibri" pitchFamily="34" charset="0"/>
                  <a:cs typeface="Calibri" pitchFamily="34" charset="0"/>
                </a:rPr>
                <a:t>Applications of concepts and skills</a:t>
              </a:r>
            </a:p>
          </p:txBody>
        </p:sp>
      </p:grpSp>
      <p:grpSp>
        <p:nvGrpSpPr>
          <p:cNvPr id="22534" name="Group 43"/>
          <p:cNvGrpSpPr>
            <a:grpSpLocks/>
          </p:cNvGrpSpPr>
          <p:nvPr/>
        </p:nvGrpSpPr>
        <p:grpSpPr bwMode="auto">
          <a:xfrm>
            <a:off x="76200" y="5715000"/>
            <a:ext cx="4173538" cy="838200"/>
            <a:chOff x="310906" y="5908962"/>
            <a:chExt cx="5057412" cy="990600"/>
          </a:xfrm>
        </p:grpSpPr>
        <p:pic>
          <p:nvPicPr>
            <p:cNvPr id="22549" name="Picture 44" descr="key.png"/>
            <p:cNvPicPr>
              <a:picLocks noChangeAspect="1"/>
            </p:cNvPicPr>
            <p:nvPr/>
          </p:nvPicPr>
          <p:blipFill>
            <a:blip r:embed="rId5">
              <a:lum bright="8000"/>
              <a:extLst>
                <a:ext uri="{28A0092B-C50C-407E-A947-70E740481C1C}">
                  <a14:useLocalDpi xmlns:a14="http://schemas.microsoft.com/office/drawing/2010/main" val="0"/>
                </a:ext>
              </a:extLst>
            </a:blip>
            <a:srcRect/>
            <a:stretch>
              <a:fillRect/>
            </a:stretch>
          </p:blipFill>
          <p:spPr bwMode="auto">
            <a:xfrm>
              <a:off x="310906" y="5908962"/>
              <a:ext cx="501904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29"/>
            <p:cNvSpPr txBox="1"/>
            <p:nvPr/>
          </p:nvSpPr>
          <p:spPr>
            <a:xfrm>
              <a:off x="1126555" y="6092823"/>
              <a:ext cx="1862143" cy="491548"/>
            </a:xfrm>
            <a:prstGeom prst="rect">
              <a:avLst/>
            </a:prstGeom>
            <a:noFill/>
          </p:spPr>
          <p:txBody>
            <a:bodyPr>
              <a:spAutoFit/>
            </a:bodyPr>
            <a:lstStyle/>
            <a:p>
              <a:pPr fontAlgn="auto">
                <a:spcBef>
                  <a:spcPts val="0"/>
                </a:spcBef>
                <a:spcAft>
                  <a:spcPts val="0"/>
                </a:spcAft>
                <a:defRPr/>
              </a:pPr>
              <a:r>
                <a:rPr lang="en-US" sz="1050" b="1" dirty="0">
                  <a:latin typeface="+mn-lt"/>
                </a:rPr>
                <a:t>Summative,</a:t>
              </a:r>
            </a:p>
            <a:p>
              <a:pPr fontAlgn="auto">
                <a:spcBef>
                  <a:spcPts val="0"/>
                </a:spcBef>
                <a:spcAft>
                  <a:spcPts val="0"/>
                </a:spcAft>
                <a:defRPr/>
              </a:pPr>
              <a:r>
                <a:rPr lang="en-US" sz="1050" b="1">
                  <a:latin typeface="+mn-lt"/>
                </a:rPr>
                <a:t>Required assessment</a:t>
              </a:r>
              <a:endParaRPr lang="en-US" sz="1050" b="1" dirty="0">
                <a:latin typeface="+mn-lt"/>
              </a:endParaRPr>
            </a:p>
          </p:txBody>
        </p:sp>
        <p:sp>
          <p:nvSpPr>
            <p:cNvPr id="31" name="TextBox 30"/>
            <p:cNvSpPr txBox="1"/>
            <p:nvPr/>
          </p:nvSpPr>
          <p:spPr>
            <a:xfrm>
              <a:off x="3696621" y="6179126"/>
              <a:ext cx="1671697" cy="491548"/>
            </a:xfrm>
            <a:prstGeom prst="rect">
              <a:avLst/>
            </a:prstGeom>
            <a:noFill/>
          </p:spPr>
          <p:txBody>
            <a:bodyPr>
              <a:spAutoFit/>
            </a:bodyPr>
            <a:lstStyle/>
            <a:p>
              <a:pPr fontAlgn="auto">
                <a:spcBef>
                  <a:spcPts val="0"/>
                </a:spcBef>
                <a:spcAft>
                  <a:spcPts val="0"/>
                </a:spcAft>
                <a:defRPr/>
              </a:pPr>
              <a:r>
                <a:rPr lang="en-US" sz="1050" dirty="0">
                  <a:latin typeface="+mn-lt"/>
                </a:rPr>
                <a:t>Interim, optional assessment</a:t>
              </a:r>
            </a:p>
          </p:txBody>
        </p:sp>
      </p:grpSp>
      <p:grpSp>
        <p:nvGrpSpPr>
          <p:cNvPr id="22535" name="Group 47"/>
          <p:cNvGrpSpPr>
            <a:grpSpLocks/>
          </p:cNvGrpSpPr>
          <p:nvPr/>
        </p:nvGrpSpPr>
        <p:grpSpPr bwMode="auto">
          <a:xfrm>
            <a:off x="457200" y="2895600"/>
            <a:ext cx="1738313" cy="1828800"/>
            <a:chOff x="5448202" y="4867082"/>
            <a:chExt cx="1224956" cy="1373805"/>
          </a:xfrm>
        </p:grpSpPr>
        <p:pic>
          <p:nvPicPr>
            <p:cNvPr id="22547" name="Picture 6" descr="clipboard-faded.png"/>
            <p:cNvPicPr>
              <a:picLocks/>
            </p:cNvPicPr>
            <p:nvPr/>
          </p:nvPicPr>
          <p:blipFill>
            <a:blip r:embed="rId6">
              <a:lum bright="12000"/>
              <a:extLst>
                <a:ext uri="{28A0092B-C50C-407E-A947-70E740481C1C}">
                  <a14:useLocalDpi xmlns:a14="http://schemas.microsoft.com/office/drawing/2010/main" val="0"/>
                </a:ext>
              </a:extLst>
            </a:blip>
            <a:srcRect/>
            <a:stretch>
              <a:fillRect/>
            </a:stretch>
          </p:blipFill>
          <p:spPr bwMode="auto">
            <a:xfrm>
              <a:off x="5455526" y="4867082"/>
              <a:ext cx="1217632" cy="1373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6" name="TextBox 39"/>
            <p:cNvSpPr txBox="1">
              <a:spLocks noChangeArrowheads="1"/>
            </p:cNvSpPr>
            <p:nvPr/>
          </p:nvSpPr>
          <p:spPr bwMode="auto">
            <a:xfrm>
              <a:off x="5448202" y="5272545"/>
              <a:ext cx="1181327" cy="76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26" charset="-128"/>
                </a:defRPr>
              </a:lvl1pPr>
              <a:lvl2pPr marL="742950" indent="-285750" eaLnBrk="0" hangingPunct="0">
                <a:defRPr>
                  <a:solidFill>
                    <a:schemeClr val="tx1"/>
                  </a:solidFill>
                  <a:latin typeface="Arial" charset="0"/>
                  <a:ea typeface="ＭＳ Ｐゴシック" pitchFamily="26" charset="-128"/>
                </a:defRPr>
              </a:lvl2pPr>
              <a:lvl3pPr marL="1143000" indent="-228600" eaLnBrk="0" hangingPunct="0">
                <a:defRPr>
                  <a:solidFill>
                    <a:schemeClr val="tx1"/>
                  </a:solidFill>
                  <a:latin typeface="Arial" charset="0"/>
                  <a:ea typeface="ＭＳ Ｐゴシック" pitchFamily="26" charset="-128"/>
                </a:defRPr>
              </a:lvl3pPr>
              <a:lvl4pPr marL="1600200" indent="-228600" eaLnBrk="0" hangingPunct="0">
                <a:defRPr>
                  <a:solidFill>
                    <a:schemeClr val="tx1"/>
                  </a:solidFill>
                  <a:latin typeface="Arial" charset="0"/>
                  <a:ea typeface="ＭＳ Ｐゴシック" pitchFamily="26" charset="-128"/>
                </a:defRPr>
              </a:lvl4pPr>
              <a:lvl5pPr marL="2057400" indent="-228600" eaLnBrk="0" hangingPunct="0">
                <a:defRPr>
                  <a:solidFill>
                    <a:schemeClr val="tx1"/>
                  </a:solidFill>
                  <a:latin typeface="Arial" charset="0"/>
                  <a:ea typeface="ＭＳ Ｐゴシック" pitchFamily="26"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26"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26"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26"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26" charset="-128"/>
                </a:defRPr>
              </a:lvl9pPr>
            </a:lstStyle>
            <a:p>
              <a:pPr algn="ctr" eaLnBrk="1" hangingPunct="1">
                <a:defRPr/>
              </a:pPr>
              <a:r>
                <a:rPr lang="en-US" sz="1000" b="1" dirty="0" smtClean="0">
                  <a:latin typeface="Calibri" pitchFamily="26" charset="0"/>
                </a:rPr>
                <a:t>Diagnostic Assessment</a:t>
              </a:r>
              <a:endParaRPr lang="en-US" sz="1000" b="1" dirty="0">
                <a:latin typeface="Calibri" pitchFamily="26" charset="0"/>
              </a:endParaRPr>
            </a:p>
            <a:p>
              <a:pPr marL="177800" indent="-55563" eaLnBrk="1" hangingPunct="1">
                <a:buFont typeface="Arial" charset="0"/>
                <a:buChar char="•"/>
                <a:defRPr/>
              </a:pPr>
              <a:r>
                <a:rPr lang="en-US" sz="1000" dirty="0" smtClean="0">
                  <a:latin typeface="Calibri" pitchFamily="26" charset="0"/>
                </a:rPr>
                <a:t> Early </a:t>
              </a:r>
              <a:r>
                <a:rPr lang="en-US" sz="1000" dirty="0">
                  <a:latin typeface="Calibri" pitchFamily="26" charset="0"/>
                </a:rPr>
                <a:t>indicator of student knowledge and skills to inform instruction, supports, and PD</a:t>
              </a:r>
            </a:p>
          </p:txBody>
        </p:sp>
      </p:grpSp>
      <p:sp>
        <p:nvSpPr>
          <p:cNvPr id="11284" name="TextBox 35"/>
          <p:cNvSpPr txBox="1">
            <a:spLocks noChangeArrowheads="1"/>
          </p:cNvSpPr>
          <p:nvPr/>
        </p:nvSpPr>
        <p:spPr bwMode="auto">
          <a:xfrm>
            <a:off x="4481513" y="5410200"/>
            <a:ext cx="1919287"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ea typeface="ＭＳ Ｐゴシック" pitchFamily="26" charset="-128"/>
              </a:defRPr>
            </a:lvl1pPr>
            <a:lvl2pPr marL="742950" indent="-285750" eaLnBrk="0" hangingPunct="0">
              <a:defRPr>
                <a:solidFill>
                  <a:schemeClr val="tx1"/>
                </a:solidFill>
                <a:latin typeface="Arial" charset="0"/>
                <a:ea typeface="ＭＳ Ｐゴシック" pitchFamily="26" charset="-128"/>
              </a:defRPr>
            </a:lvl2pPr>
            <a:lvl3pPr marL="1143000" indent="-228600" eaLnBrk="0" hangingPunct="0">
              <a:defRPr>
                <a:solidFill>
                  <a:schemeClr val="tx1"/>
                </a:solidFill>
                <a:latin typeface="Arial" charset="0"/>
                <a:ea typeface="ＭＳ Ｐゴシック" pitchFamily="26" charset="-128"/>
              </a:defRPr>
            </a:lvl3pPr>
            <a:lvl4pPr marL="1600200" indent="-228600" eaLnBrk="0" hangingPunct="0">
              <a:defRPr>
                <a:solidFill>
                  <a:schemeClr val="tx1"/>
                </a:solidFill>
                <a:latin typeface="Arial" charset="0"/>
                <a:ea typeface="ＭＳ Ｐゴシック" pitchFamily="26" charset="-128"/>
              </a:defRPr>
            </a:lvl4pPr>
            <a:lvl5pPr marL="2057400" indent="-228600" eaLnBrk="0" hangingPunct="0">
              <a:defRPr>
                <a:solidFill>
                  <a:schemeClr val="tx1"/>
                </a:solidFill>
                <a:latin typeface="Arial" charset="0"/>
                <a:ea typeface="ＭＳ Ｐゴシック" pitchFamily="26"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26"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26"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26"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26" charset="-128"/>
              </a:defRPr>
            </a:lvl9pPr>
          </a:lstStyle>
          <a:p>
            <a:pPr algn="ctr" eaLnBrk="1" hangingPunct="1">
              <a:defRPr/>
            </a:pPr>
            <a:r>
              <a:rPr lang="en-US" sz="1100" b="1" dirty="0" smtClean="0">
                <a:latin typeface="Calibri" pitchFamily="26" charset="0"/>
              </a:rPr>
              <a:t>ELA - Speaking And Listening</a:t>
            </a:r>
          </a:p>
          <a:p>
            <a:pPr algn="ctr" eaLnBrk="1" hangingPunct="1">
              <a:defRPr/>
            </a:pPr>
            <a:r>
              <a:rPr lang="en-US" sz="1100" b="1" dirty="0" smtClean="0">
                <a:latin typeface="Calibri" pitchFamily="26" charset="0"/>
              </a:rPr>
              <a:t>Assessment</a:t>
            </a:r>
          </a:p>
          <a:p>
            <a:pPr marL="171450" indent="-171450" eaLnBrk="1" hangingPunct="1">
              <a:buFont typeface="Arial" pitchFamily="34" charset="0"/>
              <a:buChar char="•"/>
              <a:defRPr/>
            </a:pPr>
            <a:r>
              <a:rPr lang="en-US" sz="1100" dirty="0" smtClean="0">
                <a:latin typeface="Calibri" pitchFamily="26" charset="0"/>
              </a:rPr>
              <a:t>Locally scored</a:t>
            </a:r>
          </a:p>
          <a:p>
            <a:pPr marL="171450" indent="-171450" eaLnBrk="1" hangingPunct="1">
              <a:buFont typeface="Arial" pitchFamily="34" charset="0"/>
              <a:buChar char="•"/>
              <a:defRPr/>
            </a:pPr>
            <a:r>
              <a:rPr lang="en-US" sz="1100" dirty="0" smtClean="0">
                <a:latin typeface="Calibri" pitchFamily="26" charset="0"/>
              </a:rPr>
              <a:t>Non-summative, required</a:t>
            </a:r>
          </a:p>
        </p:txBody>
      </p:sp>
      <p:cxnSp>
        <p:nvCxnSpPr>
          <p:cNvPr id="5" name="Straight Connector 4"/>
          <p:cNvCxnSpPr/>
          <p:nvPr/>
        </p:nvCxnSpPr>
        <p:spPr>
          <a:xfrm flipH="1">
            <a:off x="5473700" y="4953000"/>
            <a:ext cx="1588" cy="344488"/>
          </a:xfrm>
          <a:prstGeom prst="line">
            <a:avLst/>
          </a:prstGeom>
          <a:ln w="22225">
            <a:prstDash val="dash"/>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3429000" y="4953000"/>
            <a:ext cx="3576638" cy="0"/>
          </a:xfrm>
          <a:prstGeom prst="straightConnector1">
            <a:avLst/>
          </a:prstGeom>
          <a:ln w="22225">
            <a:prstDash val="dash"/>
            <a:headEnd type="arrow"/>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bwMode="auto">
          <a:xfrm>
            <a:off x="533400" y="2133600"/>
            <a:ext cx="4038600" cy="276225"/>
          </a:xfrm>
          <a:prstGeom prst="rect">
            <a:avLst/>
          </a:prstGeom>
          <a:ln>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a:spAutoFit/>
          </a:bodyPr>
          <a:lstStyle/>
          <a:p>
            <a:pPr algn="ctr" fontAlgn="auto">
              <a:spcBef>
                <a:spcPts val="0"/>
              </a:spcBef>
              <a:spcAft>
                <a:spcPts val="0"/>
              </a:spcAft>
              <a:defRPr/>
            </a:pPr>
            <a:r>
              <a:rPr lang="en-US" sz="1200" b="1" dirty="0">
                <a:solidFill>
                  <a:schemeClr val="tx2">
                    <a:lumMod val="75000"/>
                  </a:schemeClr>
                </a:solidFill>
              </a:rPr>
              <a:t>Optional Assessments/Flexible Administration</a:t>
            </a:r>
          </a:p>
        </p:txBody>
      </p:sp>
      <p:cxnSp>
        <p:nvCxnSpPr>
          <p:cNvPr id="39" name="Straight Arrow Connector 38"/>
          <p:cNvCxnSpPr/>
          <p:nvPr/>
        </p:nvCxnSpPr>
        <p:spPr>
          <a:xfrm rot="10800000" flipV="1">
            <a:off x="533400" y="2724150"/>
            <a:ext cx="3962400" cy="19050"/>
          </a:xfrm>
          <a:prstGeom prst="straightConnector1">
            <a:avLst/>
          </a:prstGeom>
          <a:ln w="22225">
            <a:prstDash val="dash"/>
            <a:headEnd type="arrow"/>
            <a:tailEnd type="arrow"/>
          </a:ln>
        </p:spPr>
        <p:style>
          <a:lnRef idx="1">
            <a:schemeClr val="accent1"/>
          </a:lnRef>
          <a:fillRef idx="0">
            <a:schemeClr val="accent1"/>
          </a:fillRef>
          <a:effectRef idx="0">
            <a:schemeClr val="accent1"/>
          </a:effectRef>
          <a:fontRef idx="minor">
            <a:schemeClr val="tx1"/>
          </a:fontRef>
        </p:style>
      </p:cxnSp>
      <p:grpSp>
        <p:nvGrpSpPr>
          <p:cNvPr id="22541" name="Group 47"/>
          <p:cNvGrpSpPr>
            <a:grpSpLocks/>
          </p:cNvGrpSpPr>
          <p:nvPr/>
        </p:nvGrpSpPr>
        <p:grpSpPr bwMode="auto">
          <a:xfrm>
            <a:off x="2667000" y="2895600"/>
            <a:ext cx="1905000" cy="1828800"/>
            <a:chOff x="5394517" y="4867082"/>
            <a:chExt cx="1342192" cy="1373805"/>
          </a:xfrm>
        </p:grpSpPr>
        <p:pic>
          <p:nvPicPr>
            <p:cNvPr id="22545" name="Picture 6" descr="clipboard-faded.png"/>
            <p:cNvPicPr>
              <a:picLocks/>
            </p:cNvPicPr>
            <p:nvPr/>
          </p:nvPicPr>
          <p:blipFill>
            <a:blip r:embed="rId6">
              <a:lum bright="12000"/>
              <a:extLst>
                <a:ext uri="{28A0092B-C50C-407E-A947-70E740481C1C}">
                  <a14:useLocalDpi xmlns:a14="http://schemas.microsoft.com/office/drawing/2010/main" val="0"/>
                </a:ext>
              </a:extLst>
            </a:blip>
            <a:srcRect/>
            <a:stretch>
              <a:fillRect/>
            </a:stretch>
          </p:blipFill>
          <p:spPr bwMode="auto">
            <a:xfrm>
              <a:off x="5455526" y="4867082"/>
              <a:ext cx="1217632" cy="1373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TextBox 47"/>
            <p:cNvSpPr txBox="1"/>
            <p:nvPr/>
          </p:nvSpPr>
          <p:spPr>
            <a:xfrm>
              <a:off x="5394517" y="5272545"/>
              <a:ext cx="1342192" cy="190806"/>
            </a:xfrm>
            <a:prstGeom prst="rect">
              <a:avLst/>
            </a:prstGeom>
            <a:noFill/>
          </p:spPr>
          <p:txBody>
            <a:bodyPr>
              <a:spAutoFit/>
            </a:bodyPr>
            <a:lstStyle/>
            <a:p>
              <a:pPr algn="ctr" fontAlgn="auto">
                <a:spcBef>
                  <a:spcPts val="0"/>
                </a:spcBef>
                <a:spcAft>
                  <a:spcPts val="0"/>
                </a:spcAft>
                <a:defRPr/>
              </a:pPr>
              <a:endParaRPr lang="en-US" sz="1050" dirty="0">
                <a:latin typeface="+mn-lt"/>
              </a:endParaRPr>
            </a:p>
          </p:txBody>
        </p:sp>
      </p:grpSp>
      <p:sp>
        <p:nvSpPr>
          <p:cNvPr id="11278" name="TextBox 48"/>
          <p:cNvSpPr txBox="1">
            <a:spLocks noChangeArrowheads="1"/>
          </p:cNvSpPr>
          <p:nvPr/>
        </p:nvSpPr>
        <p:spPr bwMode="auto">
          <a:xfrm>
            <a:off x="2743200" y="3429000"/>
            <a:ext cx="16764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26" charset="-128"/>
              </a:defRPr>
            </a:lvl1pPr>
            <a:lvl2pPr marL="742950" indent="-285750" eaLnBrk="0" hangingPunct="0">
              <a:defRPr>
                <a:solidFill>
                  <a:schemeClr val="tx1"/>
                </a:solidFill>
                <a:latin typeface="Arial" charset="0"/>
                <a:ea typeface="ＭＳ Ｐゴシック" pitchFamily="26" charset="-128"/>
              </a:defRPr>
            </a:lvl2pPr>
            <a:lvl3pPr marL="1143000" indent="-228600" eaLnBrk="0" hangingPunct="0">
              <a:defRPr>
                <a:solidFill>
                  <a:schemeClr val="tx1"/>
                </a:solidFill>
                <a:latin typeface="Arial" charset="0"/>
                <a:ea typeface="ＭＳ Ｐゴシック" pitchFamily="26" charset="-128"/>
              </a:defRPr>
            </a:lvl3pPr>
            <a:lvl4pPr marL="1600200" indent="-228600" eaLnBrk="0" hangingPunct="0">
              <a:defRPr>
                <a:solidFill>
                  <a:schemeClr val="tx1"/>
                </a:solidFill>
                <a:latin typeface="Arial" charset="0"/>
                <a:ea typeface="ＭＳ Ｐゴシック" pitchFamily="26" charset="-128"/>
              </a:defRPr>
            </a:lvl4pPr>
            <a:lvl5pPr marL="2057400" indent="-228600" eaLnBrk="0" hangingPunct="0">
              <a:defRPr>
                <a:solidFill>
                  <a:schemeClr val="tx1"/>
                </a:solidFill>
                <a:latin typeface="Arial" charset="0"/>
                <a:ea typeface="ＭＳ Ｐゴシック" pitchFamily="26"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26"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26"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26"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26" charset="-128"/>
              </a:defRPr>
            </a:lvl9pPr>
          </a:lstStyle>
          <a:p>
            <a:pPr algn="ctr" eaLnBrk="1" hangingPunct="1">
              <a:defRPr/>
            </a:pPr>
            <a:r>
              <a:rPr lang="en-US" sz="1000" b="1" dirty="0">
                <a:latin typeface="Calibri" pitchFamily="26" charset="0"/>
              </a:rPr>
              <a:t>  Mid-Year Assessment</a:t>
            </a:r>
            <a:endParaRPr lang="en-US" sz="1000" dirty="0">
              <a:latin typeface="Calibri" pitchFamily="26" charset="0"/>
            </a:endParaRPr>
          </a:p>
          <a:p>
            <a:pPr marL="177800" indent="-68263" eaLnBrk="1" hangingPunct="1">
              <a:buFont typeface="Arial" charset="0"/>
              <a:buChar char="•"/>
              <a:defRPr/>
            </a:pPr>
            <a:r>
              <a:rPr lang="en-US" sz="1000" dirty="0">
                <a:latin typeface="Calibri" pitchFamily="26" charset="0"/>
              </a:rPr>
              <a:t>Performance-based</a:t>
            </a:r>
          </a:p>
          <a:p>
            <a:pPr marL="177800" indent="-68263" eaLnBrk="1" hangingPunct="1">
              <a:buFont typeface="Arial" charset="0"/>
              <a:buChar char="•"/>
              <a:defRPr/>
            </a:pPr>
            <a:r>
              <a:rPr lang="en-US" sz="1000" dirty="0">
                <a:latin typeface="Calibri" pitchFamily="26" charset="0"/>
              </a:rPr>
              <a:t>Emphasis on hard-to-measure standards</a:t>
            </a:r>
          </a:p>
          <a:p>
            <a:pPr marL="177800" indent="-68263" eaLnBrk="1" hangingPunct="1">
              <a:buFont typeface="Arial" charset="0"/>
              <a:buChar char="•"/>
              <a:defRPr/>
            </a:pPr>
            <a:r>
              <a:rPr lang="en-US" sz="1000" dirty="0">
                <a:latin typeface="Calibri" pitchFamily="26" charset="0"/>
              </a:rPr>
              <a:t>Potentially  summative</a:t>
            </a:r>
          </a:p>
        </p:txBody>
      </p:sp>
      <p:sp>
        <p:nvSpPr>
          <p:cNvPr id="2" name="Slide Number Placeholder 1"/>
          <p:cNvSpPr>
            <a:spLocks noGrp="1"/>
          </p:cNvSpPr>
          <p:nvPr>
            <p:ph type="sldNum" sz="quarter" idx="4294967295"/>
          </p:nvPr>
        </p:nvSpPr>
        <p:spPr>
          <a:xfrm>
            <a:off x="457200" y="6356350"/>
            <a:ext cx="2133600" cy="365125"/>
          </a:xfrm>
          <a:prstGeom prst="rect">
            <a:avLst/>
          </a:prstGeom>
        </p:spPr>
        <p:txBody>
          <a:bodyPr/>
          <a:lstStyle/>
          <a:p>
            <a:pPr>
              <a:defRPr/>
            </a:pPr>
            <a:fld id="{C1354540-074E-4F1D-B291-5159BC18FA2A}" type="slidenum">
              <a:rPr lang="en-US" smtClean="0"/>
              <a:pPr>
                <a:defRPr/>
              </a:pPr>
              <a:t>66</a:t>
            </a:fld>
            <a:endParaRPr lang="en-US" dirty="0"/>
          </a:p>
        </p:txBody>
      </p:sp>
      <p:sp>
        <p:nvSpPr>
          <p:cNvPr id="3" name="Frame 2"/>
          <p:cNvSpPr/>
          <p:nvPr/>
        </p:nvSpPr>
        <p:spPr>
          <a:xfrm>
            <a:off x="4419600" y="5297488"/>
            <a:ext cx="2133600" cy="989012"/>
          </a:xfrm>
          <a:prstGeom prst="frame">
            <a:avLst/>
          </a:prstGeom>
          <a:solidFill>
            <a:schemeClr val="accent6">
              <a:lumMod val="7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Tree>
    <p:extLst>
      <p:ext uri="{BB962C8B-B14F-4D97-AF65-F5344CB8AC3E}">
        <p14:creationId xmlns:p14="http://schemas.microsoft.com/office/powerpoint/2010/main" val="3307525986"/>
      </p:ext>
    </p:extLst>
  </p:cSld>
  <p:clrMapOvr>
    <a:masterClrMapping/>
  </p:clrMapOvr>
  <p:transition spd="med">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09600"/>
            <a:ext cx="5410200" cy="4724400"/>
          </a:xfrm>
          <a:ln>
            <a:miter lim="800000"/>
            <a:headEnd/>
            <a:tailEnd/>
          </a:ln>
          <a:extLst/>
        </p:spPr>
        <p:txBody>
          <a:bodyPr>
            <a:normAutofit fontScale="92500" lnSpcReduction="10000"/>
            <a:scene3d>
              <a:camera prst="orthographicFront"/>
              <a:lightRig rig="flat" dir="tl">
                <a:rot lat="0" lon="0" rev="6600000"/>
              </a:lightRig>
            </a:scene3d>
            <a:sp3d extrusionH="25400" contourW="8890">
              <a:bevelT w="38100" h="31750"/>
              <a:contourClr>
                <a:schemeClr val="accent2">
                  <a:shade val="75000"/>
                </a:schemeClr>
              </a:contourClr>
            </a:sp3d>
          </a:bodyPr>
          <a:lstStyle/>
          <a:p>
            <a:pPr marL="0" indent="0" eaLnBrk="1" hangingPunct="1">
              <a:buFontTx/>
              <a:buNone/>
              <a:defRPr/>
            </a:pPr>
            <a:r>
              <a:rPr lang="en-US" sz="3500" b="1" dirty="0" smtClean="0">
                <a:solidFill>
                  <a:schemeClr val="accent2"/>
                </a:solidFill>
              </a:rPr>
              <a:t>It is time to recognize that standards are not just promises to our children, but promises we intend to keep.”</a:t>
            </a:r>
            <a:r>
              <a:rPr lang="en-US" sz="3500" b="1" baseline="30000" dirty="0" smtClean="0">
                <a:solidFill>
                  <a:schemeClr val="accent2"/>
                </a:solidFill>
              </a:rPr>
              <a:t>1</a:t>
            </a:r>
            <a:r>
              <a:rPr lang="en-US" sz="3500" b="1" dirty="0" smtClean="0">
                <a:solidFill>
                  <a:schemeClr val="accent2"/>
                </a:solidFill>
              </a:rPr>
              <a:t> </a:t>
            </a:r>
          </a:p>
          <a:p>
            <a:pPr marL="0" indent="0" eaLnBrk="1" hangingPunct="1">
              <a:buFontTx/>
              <a:buNone/>
              <a:defRPr/>
            </a:pPr>
            <a:r>
              <a:rPr lang="en-US" sz="35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rPr>
              <a:t>Students need to meet the standards, and in order to do that, </a:t>
            </a:r>
            <a:r>
              <a:rPr lang="en-US" sz="3500" b="1" u="sng"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rPr>
              <a:t>what</a:t>
            </a:r>
            <a:r>
              <a:rPr lang="en-US" sz="35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rPr>
              <a:t> they must learn is not standards but mathematics.</a:t>
            </a:r>
            <a:r>
              <a:rPr lang="en-US" sz="3500" b="1" baseline="30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rPr>
              <a:t>2</a:t>
            </a:r>
            <a:endParaRPr lang="en-US" sz="35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ndParaRPr>
          </a:p>
        </p:txBody>
      </p:sp>
      <p:sp>
        <p:nvSpPr>
          <p:cNvPr id="65539" name="TextBox 3"/>
          <p:cNvSpPr txBox="1">
            <a:spLocks noChangeArrowheads="1"/>
          </p:cNvSpPr>
          <p:nvPr/>
        </p:nvSpPr>
        <p:spPr bwMode="auto">
          <a:xfrm>
            <a:off x="762000" y="5643563"/>
            <a:ext cx="5638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r>
              <a:rPr lang="en-US" sz="1800" i="1"/>
              <a:t> 1 </a:t>
            </a:r>
            <a:r>
              <a:rPr lang="en-US" sz="1800"/>
              <a:t>CCSS, 2010, p. 5</a:t>
            </a:r>
          </a:p>
          <a:p>
            <a:r>
              <a:rPr lang="en-US" sz="1800"/>
              <a:t> </a:t>
            </a:r>
            <a:r>
              <a:rPr lang="en-US" sz="1800" i="1"/>
              <a:t>2 PARCC – Draft Content Framework - 2011</a:t>
            </a:r>
          </a:p>
        </p:txBody>
      </p:sp>
      <p:pic>
        <p:nvPicPr>
          <p:cNvPr id="6554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52400"/>
            <a:ext cx="21336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70600" y="2362200"/>
            <a:ext cx="2603500" cy="328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spd="med">
    <p:wipe dir="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Title 1"/>
          <p:cNvSpPr>
            <a:spLocks noGrp="1"/>
          </p:cNvSpPr>
          <p:nvPr>
            <p:ph type="title"/>
          </p:nvPr>
        </p:nvSpPr>
        <p:spPr/>
        <p:txBody>
          <a:bodyPr rtlCol="0">
            <a:noAutofit/>
          </a:bodyPr>
          <a:lstStyle/>
          <a:p>
            <a:pPr>
              <a:defRPr/>
            </a:pPr>
            <a:r>
              <a:rPr lang="en-US">
                <a:solidFill>
                  <a:srgbClr val="C00000"/>
                </a:solidFill>
                <a:effectLst>
                  <a:outerShdw blurRad="38100" dist="38100" dir="2700000" algn="tl">
                    <a:srgbClr val="000000">
                      <a:alpha val="43137"/>
                    </a:srgbClr>
                  </a:outerShdw>
                </a:effectLst>
              </a:rPr>
              <a:t>ODE Mathematics Consultants</a:t>
            </a:r>
          </a:p>
        </p:txBody>
      </p:sp>
      <p:sp>
        <p:nvSpPr>
          <p:cNvPr id="66563" name="Content Placeholder 2"/>
          <p:cNvSpPr>
            <a:spLocks noGrp="1"/>
          </p:cNvSpPr>
          <p:nvPr>
            <p:ph idx="1"/>
          </p:nvPr>
        </p:nvSpPr>
        <p:spPr/>
        <p:txBody>
          <a:bodyPr/>
          <a:lstStyle/>
          <a:p>
            <a:pPr eaLnBrk="1" hangingPunct="1"/>
            <a:r>
              <a:rPr lang="en-US" smtClean="0"/>
              <a:t>Brian Roget </a:t>
            </a:r>
            <a:r>
              <a:rPr lang="en-US" smtClean="0">
                <a:hlinkClick r:id="rId3"/>
              </a:rPr>
              <a:t>brian.roget@education.ohio.gov</a:t>
            </a:r>
            <a:r>
              <a:rPr lang="en-US" smtClean="0"/>
              <a:t>  </a:t>
            </a:r>
          </a:p>
          <a:p>
            <a:pPr eaLnBrk="1" hangingPunct="1"/>
            <a:r>
              <a:rPr lang="en-US" smtClean="0"/>
              <a:t>Ann Carlson </a:t>
            </a:r>
            <a:r>
              <a:rPr lang="en-US" smtClean="0">
                <a:hlinkClick r:id="rId4"/>
              </a:rPr>
              <a:t>ann.carlson@education.ohio.gov</a:t>
            </a:r>
            <a:endParaRPr lang="en-US" smtClean="0"/>
          </a:p>
          <a:p>
            <a:pPr eaLnBrk="1" hangingPunct="1"/>
            <a:r>
              <a:rPr lang="en-US" smtClean="0"/>
              <a:t>Yelena Palayeva </a:t>
            </a:r>
            <a:r>
              <a:rPr lang="en-US" smtClean="0">
                <a:hlinkClick r:id="rId5"/>
              </a:rPr>
              <a:t>yelena.palayeva@education.ohio.gov</a:t>
            </a:r>
            <a:r>
              <a:rPr lang="en-US" smtClean="0"/>
              <a:t> </a:t>
            </a:r>
          </a:p>
        </p:txBody>
      </p:sp>
    </p:spTree>
  </p:cSld>
  <p:clrMapOvr>
    <a:overrideClrMapping bg1="lt1" tx1="dk1" bg2="lt2" tx2="dk2" accent1="accent1" accent2="accent2" accent3="accent3" accent4="accent4" accent5="accent5" accent6="accent6" hlink="hlink" folHlink="folHlink"/>
  </p:clrMapOvr>
  <p:transition spd="med">
    <p:wipe dir="r"/>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Title 1"/>
          <p:cNvSpPr>
            <a:spLocks noGrp="1"/>
          </p:cNvSpPr>
          <p:nvPr>
            <p:ph type="title"/>
          </p:nvPr>
        </p:nvSpPr>
        <p:spPr/>
        <p:txBody>
          <a:bodyPr rtlCol="0">
            <a:noAutofit/>
          </a:bodyPr>
          <a:lstStyle/>
          <a:p>
            <a:pPr>
              <a:defRPr/>
            </a:pPr>
            <a:r>
              <a:rPr lang="en-US" sz="4400" dirty="0">
                <a:solidFill>
                  <a:srgbClr val="C00000"/>
                </a:solidFill>
                <a:effectLst>
                  <a:outerShdw blurRad="38100" dist="38100" dir="2700000" algn="tl">
                    <a:srgbClr val="000000">
                      <a:alpha val="43137"/>
                    </a:srgbClr>
                  </a:outerShdw>
                </a:effectLst>
              </a:rPr>
              <a:t>CCSS Mathematical Practices</a:t>
            </a:r>
          </a:p>
        </p:txBody>
      </p:sp>
      <p:sp>
        <p:nvSpPr>
          <p:cNvPr id="11267" name="Content Placeholder 2"/>
          <p:cNvSpPr>
            <a:spLocks noGrp="1"/>
          </p:cNvSpPr>
          <p:nvPr>
            <p:ph idx="1"/>
          </p:nvPr>
        </p:nvSpPr>
        <p:spPr/>
        <p:txBody>
          <a:bodyPr/>
          <a:lstStyle/>
          <a:p>
            <a:pPr marL="457200" indent="-457200" eaLnBrk="1" hangingPunct="1">
              <a:buFontTx/>
              <a:buAutoNum type="arabicPeriod"/>
            </a:pPr>
            <a:r>
              <a:rPr lang="en-US" sz="2400" smtClean="0"/>
              <a:t>Make sense of problems and persevere in solving them</a:t>
            </a:r>
          </a:p>
          <a:p>
            <a:pPr marL="457200" indent="-457200" eaLnBrk="1" hangingPunct="1">
              <a:buFontTx/>
              <a:buAutoNum type="arabicPeriod"/>
            </a:pPr>
            <a:r>
              <a:rPr lang="en-US" sz="2400" smtClean="0"/>
              <a:t>Reason abstractly and quantitatively</a:t>
            </a:r>
          </a:p>
          <a:p>
            <a:pPr marL="457200" indent="-457200" eaLnBrk="1" hangingPunct="1">
              <a:buFontTx/>
              <a:buAutoNum type="arabicPeriod"/>
            </a:pPr>
            <a:r>
              <a:rPr lang="en-US" sz="2400" smtClean="0"/>
              <a:t>Construct viable arguments and critique the reasoning of others</a:t>
            </a:r>
          </a:p>
          <a:p>
            <a:pPr marL="457200" indent="-457200" eaLnBrk="1" hangingPunct="1">
              <a:buFontTx/>
              <a:buAutoNum type="arabicPeriod"/>
            </a:pPr>
            <a:r>
              <a:rPr lang="en-US" sz="2400" smtClean="0"/>
              <a:t>Model with mathematics</a:t>
            </a:r>
          </a:p>
          <a:p>
            <a:pPr marL="457200" indent="-457200" eaLnBrk="1" hangingPunct="1">
              <a:buFontTx/>
              <a:buAutoNum type="arabicPeriod"/>
            </a:pPr>
            <a:r>
              <a:rPr lang="en-US" sz="2400" smtClean="0"/>
              <a:t>Use appropriate tools strategically</a:t>
            </a:r>
          </a:p>
          <a:p>
            <a:pPr marL="457200" indent="-457200" eaLnBrk="1" hangingPunct="1">
              <a:buFontTx/>
              <a:buAutoNum type="arabicPeriod"/>
            </a:pPr>
            <a:r>
              <a:rPr lang="en-US" sz="2400" smtClean="0"/>
              <a:t>Attend to precision</a:t>
            </a:r>
          </a:p>
          <a:p>
            <a:pPr marL="457200" indent="-457200" eaLnBrk="1" hangingPunct="1">
              <a:buFontTx/>
              <a:buAutoNum type="arabicPeriod"/>
            </a:pPr>
            <a:r>
              <a:rPr lang="en-US" sz="2400" smtClean="0"/>
              <a:t>Look for and make use of structure</a:t>
            </a:r>
          </a:p>
          <a:p>
            <a:pPr marL="457200" indent="-457200" eaLnBrk="1" hangingPunct="1">
              <a:buFontTx/>
              <a:buAutoNum type="arabicPeriod"/>
            </a:pPr>
            <a:r>
              <a:rPr lang="en-US" sz="2400" smtClean="0"/>
              <a:t>Look for and express regularity in repeated reasoning </a:t>
            </a:r>
          </a:p>
        </p:txBody>
      </p:sp>
    </p:spTree>
  </p:cSld>
  <p:clrMapOvr>
    <a:overrideClrMapping bg1="lt1" tx1="dk1" bg2="lt2" tx2="dk2" accent1="accent1" accent2="accent2" accent3="accent3" accent4="accent4" accent5="accent5" accent6="accent6" hlink="hlink" folHlink="folHlink"/>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pPr eaLnBrk="1" hangingPunct="1">
              <a:defRPr/>
            </a:pPr>
            <a:r>
              <a:rPr lang="en-US" sz="4000" dirty="0" smtClean="0">
                <a:solidFill>
                  <a:srgbClr val="FF0000"/>
                </a:solidFill>
              </a:rPr>
              <a:t>Reading Literacy Standards</a:t>
            </a:r>
            <a:r>
              <a:rPr lang="en-US" dirty="0" smtClean="0"/>
              <a:t/>
            </a:r>
            <a:br>
              <a:rPr lang="en-US" dirty="0" smtClean="0"/>
            </a:br>
            <a:r>
              <a:rPr lang="en-US" dirty="0" smtClean="0"/>
              <a:t>Grades 6-8</a:t>
            </a:r>
            <a:endParaRPr lang="en-US" dirty="0"/>
          </a:p>
        </p:txBody>
      </p:sp>
      <p:pic>
        <p:nvPicPr>
          <p:cNvPr id="12291" name="Picture 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143000" y="2044700"/>
            <a:ext cx="2590800" cy="3606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648200" y="1752600"/>
            <a:ext cx="3824288" cy="3505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274638"/>
            <a:ext cx="8229600" cy="1020762"/>
          </a:xfrm>
        </p:spPr>
        <p:txBody>
          <a:bodyPr rtlCol="0">
            <a:noAutofit/>
          </a:bodyPr>
          <a:lstStyle/>
          <a:p>
            <a:pPr>
              <a:defRPr/>
            </a:pPr>
            <a:r>
              <a:rPr lang="en-US" sz="4000" dirty="0">
                <a:solidFill>
                  <a:srgbClr val="C00000"/>
                </a:solidFill>
                <a:effectLst>
                  <a:outerShdw blurRad="38100" dist="38100" dir="2700000" algn="tl">
                    <a:srgbClr val="000000">
                      <a:alpha val="43137"/>
                    </a:srgbClr>
                  </a:outerShdw>
                </a:effectLst>
              </a:rPr>
              <a:t>What does literacy look like in the mathematics classroom?</a:t>
            </a:r>
          </a:p>
        </p:txBody>
      </p:sp>
      <p:sp>
        <p:nvSpPr>
          <p:cNvPr id="13315" name="Content Placeholder 2"/>
          <p:cNvSpPr>
            <a:spLocks noGrp="1"/>
          </p:cNvSpPr>
          <p:nvPr>
            <p:ph idx="1"/>
          </p:nvPr>
        </p:nvSpPr>
        <p:spPr>
          <a:xfrm>
            <a:off x="457200" y="1447800"/>
            <a:ext cx="8229600" cy="4800600"/>
          </a:xfrm>
        </p:spPr>
        <p:txBody>
          <a:bodyPr/>
          <a:lstStyle/>
          <a:p>
            <a:pPr eaLnBrk="1" hangingPunct="1"/>
            <a:r>
              <a:rPr lang="en-US" sz="2400" smtClean="0"/>
              <a:t>Learning to read mathematical text</a:t>
            </a:r>
          </a:p>
          <a:p>
            <a:pPr eaLnBrk="1" hangingPunct="1"/>
            <a:r>
              <a:rPr lang="en-US" sz="2400" smtClean="0"/>
              <a:t>Communicating using correct mathematical terminology</a:t>
            </a:r>
          </a:p>
          <a:p>
            <a:pPr eaLnBrk="1" hangingPunct="1"/>
            <a:r>
              <a:rPr lang="en-US" sz="2400" smtClean="0"/>
              <a:t>Reading, discussing and applying the mathematics found in literature</a:t>
            </a:r>
          </a:p>
          <a:p>
            <a:pPr eaLnBrk="1" hangingPunct="1"/>
            <a:r>
              <a:rPr lang="en-US" sz="2400" smtClean="0"/>
              <a:t>Researching mathematics topics or related problems</a:t>
            </a:r>
          </a:p>
          <a:p>
            <a:pPr eaLnBrk="1" hangingPunct="1"/>
            <a:r>
              <a:rPr lang="en-US" sz="2400" smtClean="0"/>
              <a:t>Reading appropriate text providing explanations for mathematical concepts, reasoning or procedures</a:t>
            </a:r>
          </a:p>
          <a:p>
            <a:pPr eaLnBrk="1" hangingPunct="1"/>
            <a:r>
              <a:rPr lang="en-US" sz="2400" smtClean="0"/>
              <a:t>Applying readings as citing for mathematical reasoning</a:t>
            </a:r>
          </a:p>
          <a:p>
            <a:pPr eaLnBrk="1" hangingPunct="1"/>
            <a:r>
              <a:rPr lang="en-US" sz="2400" smtClean="0"/>
              <a:t>Listening and critiquing peer explanations</a:t>
            </a:r>
          </a:p>
          <a:p>
            <a:pPr eaLnBrk="1" hangingPunct="1"/>
            <a:r>
              <a:rPr lang="en-US" sz="2400" smtClean="0"/>
              <a:t>Justifying orally and in writing mathematical reasoning</a:t>
            </a:r>
          </a:p>
          <a:p>
            <a:pPr eaLnBrk="1" hangingPunct="1"/>
            <a:r>
              <a:rPr lang="en-US" sz="2400" smtClean="0"/>
              <a:t>Representing and interpreting data</a:t>
            </a:r>
          </a:p>
        </p:txBody>
      </p:sp>
    </p:spTree>
  </p:cSld>
  <p:clrMapOvr>
    <a:overrideClrMapping bg1="lt1" tx1="dk1" bg2="lt2" tx2="dk2" accent1="accent1" accent2="accent2" accent3="accent3" accent4="accent4" accent5="accent5" accent6="accent6" hlink="hlink" folHlink="folHlink"/>
  </p:clrMapOvr>
  <p:transition spd="med">
    <p:wipe dir="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DE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2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28"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5382</TotalTime>
  <Words>7996</Words>
  <Application>Microsoft Office PowerPoint</Application>
  <PresentationFormat>On-screen Show (4:3)</PresentationFormat>
  <Paragraphs>845</Paragraphs>
  <Slides>68</Slides>
  <Notes>65</Notes>
  <HiddenSlides>0</HiddenSlides>
  <MMClips>0</MMClips>
  <ScaleCrop>false</ScaleCrop>
  <HeadingPairs>
    <vt:vector size="4" baseType="variant">
      <vt:variant>
        <vt:lpstr>Theme</vt:lpstr>
      </vt:variant>
      <vt:variant>
        <vt:i4>2</vt:i4>
      </vt:variant>
      <vt:variant>
        <vt:lpstr>Slide Titles</vt:lpstr>
      </vt:variant>
      <vt:variant>
        <vt:i4>68</vt:i4>
      </vt:variant>
    </vt:vector>
  </HeadingPairs>
  <TitlesOfParts>
    <vt:vector size="70" baseType="lpstr">
      <vt:lpstr>Office Theme</vt:lpstr>
      <vt:lpstr>ODE3</vt:lpstr>
      <vt:lpstr>Mathematics Standards and  Model Curriculum</vt:lpstr>
      <vt:lpstr>Targeted Professional Development Meetings</vt:lpstr>
      <vt:lpstr>Overview </vt:lpstr>
      <vt:lpstr>PowerPoint Presentation</vt:lpstr>
      <vt:lpstr>Shifts in Mathematics</vt:lpstr>
      <vt:lpstr>A Look Inside the CCSS for Mathematics</vt:lpstr>
      <vt:lpstr>CCSS Mathematical Practices</vt:lpstr>
      <vt:lpstr>Reading Literacy Standards Grades 6-8</vt:lpstr>
      <vt:lpstr>What does literacy look like in the mathematics classroom?</vt:lpstr>
      <vt:lpstr>Grade Level Introduction</vt:lpstr>
      <vt:lpstr>Grade Level Overview</vt:lpstr>
      <vt:lpstr>Format of K-8 Standards</vt:lpstr>
      <vt:lpstr>Change of Emphasis K- Grade 5</vt:lpstr>
      <vt:lpstr>Change of Emphasis Grades 6-8</vt:lpstr>
      <vt:lpstr>CCSS for High School Mathematics</vt:lpstr>
      <vt:lpstr>Conceptual Category Introduction</vt:lpstr>
      <vt:lpstr>Conceptual Category Overview</vt:lpstr>
      <vt:lpstr>Format of High School Standards</vt:lpstr>
      <vt:lpstr>HS CCSS: Changing Content                   Emphases</vt:lpstr>
      <vt:lpstr>A Look Inside the Model Pathways</vt:lpstr>
      <vt:lpstr>High School Mathematical Pathways</vt:lpstr>
      <vt:lpstr>Two Main Pathways</vt:lpstr>
      <vt:lpstr>Pathway Overview</vt:lpstr>
      <vt:lpstr>Course Overview: Critical Areas (units)</vt:lpstr>
      <vt:lpstr>Course Detail by Unit (critical area)</vt:lpstr>
      <vt:lpstr>Digging Deeper into the CCSS</vt:lpstr>
      <vt:lpstr>Standards for Mathematical Practice Mathematical ‘Habits of Mind’</vt:lpstr>
      <vt:lpstr>Activity 1a:  Standards for Mathematical Practice</vt:lpstr>
      <vt:lpstr>Activity 1b:  Standards for Mathematical Practice</vt:lpstr>
      <vt:lpstr>PowerPoint Presentation</vt:lpstr>
      <vt:lpstr>Critical Areas of Focus</vt:lpstr>
      <vt:lpstr>Concepts, Skills and Procedures</vt:lpstr>
      <vt:lpstr>Concepts, Skills and Procedures</vt:lpstr>
      <vt:lpstr>Concepts, Skills and Procedures</vt:lpstr>
      <vt:lpstr>Activity 2: K-8 Critical Areas of Focus HS Critical Areas</vt:lpstr>
      <vt:lpstr>Activity 2 Critical Areas</vt:lpstr>
      <vt:lpstr>Model  Curriculum</vt:lpstr>
      <vt:lpstr>PowerPoint Presentation</vt:lpstr>
      <vt:lpstr>Model Curriculum</vt:lpstr>
      <vt:lpstr>Model Curriculum</vt:lpstr>
      <vt:lpstr>Model Curriculum</vt:lpstr>
      <vt:lpstr>Model Curriculum</vt:lpstr>
      <vt:lpstr>Model Curriculum</vt:lpstr>
      <vt:lpstr>PowerPoint Presentation</vt:lpstr>
      <vt:lpstr>Progressions</vt:lpstr>
      <vt:lpstr>Progressions</vt:lpstr>
      <vt:lpstr>Learning Progression for  Single-Digit Addition</vt:lpstr>
      <vt:lpstr>Learning Progressions Document for CCSSM</vt:lpstr>
      <vt:lpstr>Standards Progressions </vt:lpstr>
      <vt:lpstr>CCSS Domain Progression</vt:lpstr>
      <vt:lpstr>Standards Progression:  Number and Operations in Base Ten </vt:lpstr>
      <vt:lpstr>Use Place Value Understanding</vt:lpstr>
      <vt:lpstr>Flows Leading to Algebra</vt:lpstr>
      <vt:lpstr>Resources for Implementation</vt:lpstr>
      <vt:lpstr>CCSS Support Materials</vt:lpstr>
      <vt:lpstr>Grade Level Comparative Analysis</vt:lpstr>
      <vt:lpstr>External Resources for CCSSM</vt:lpstr>
      <vt:lpstr>Resources for H.S. Improvement</vt:lpstr>
      <vt:lpstr>Transition</vt:lpstr>
      <vt:lpstr>Transition</vt:lpstr>
      <vt:lpstr>Transition</vt:lpstr>
      <vt:lpstr>Transition</vt:lpstr>
      <vt:lpstr>Supporting the Transition: Integrating Technology in Mathematics</vt:lpstr>
      <vt:lpstr>Ohio’s Decision</vt:lpstr>
      <vt:lpstr>PARCC</vt:lpstr>
      <vt:lpstr>PARCC Assessment Design English Language Arts/Literacy and Mathematics, Grades 3-11</vt:lpstr>
      <vt:lpstr>PowerPoint Presentation</vt:lpstr>
      <vt:lpstr>ODE Mathematics Consultants</vt:lpstr>
    </vt:vector>
  </TitlesOfParts>
  <Company>Ohio Department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brad.findell</dc:creator>
  <cp:lastModifiedBy>ann.carlson</cp:lastModifiedBy>
  <cp:revision>449</cp:revision>
  <cp:lastPrinted>2012-02-21T18:11:50Z</cp:lastPrinted>
  <dcterms:created xsi:type="dcterms:W3CDTF">2010-10-15T04:20:33Z</dcterms:created>
  <dcterms:modified xsi:type="dcterms:W3CDTF">2012-02-24T18:04:26Z</dcterms:modified>
</cp:coreProperties>
</file>