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handoutMasterIdLst>
    <p:handoutMasterId r:id="rId37"/>
  </p:handoutMasterIdLst>
  <p:sldIdLst>
    <p:sldId id="256" r:id="rId2"/>
    <p:sldId id="276" r:id="rId3"/>
    <p:sldId id="278" r:id="rId4"/>
    <p:sldId id="266" r:id="rId5"/>
    <p:sldId id="283" r:id="rId6"/>
    <p:sldId id="279" r:id="rId7"/>
    <p:sldId id="267" r:id="rId8"/>
    <p:sldId id="289" r:id="rId9"/>
    <p:sldId id="290" r:id="rId10"/>
    <p:sldId id="281" r:id="rId11"/>
    <p:sldId id="292" r:id="rId12"/>
    <p:sldId id="295" r:id="rId13"/>
    <p:sldId id="296" r:id="rId14"/>
    <p:sldId id="297" r:id="rId15"/>
    <p:sldId id="271" r:id="rId16"/>
    <p:sldId id="293" r:id="rId17"/>
    <p:sldId id="268" r:id="rId18"/>
    <p:sldId id="270" r:id="rId19"/>
    <p:sldId id="257" r:id="rId20"/>
    <p:sldId id="258" r:id="rId21"/>
    <p:sldId id="285" r:id="rId22"/>
    <p:sldId id="291" r:id="rId23"/>
    <p:sldId id="286" r:id="rId24"/>
    <p:sldId id="287" r:id="rId25"/>
    <p:sldId id="284" r:id="rId26"/>
    <p:sldId id="282" r:id="rId27"/>
    <p:sldId id="262" r:id="rId28"/>
    <p:sldId id="263" r:id="rId29"/>
    <p:sldId id="264" r:id="rId30"/>
    <p:sldId id="265" r:id="rId31"/>
    <p:sldId id="272" r:id="rId32"/>
    <p:sldId id="273" r:id="rId33"/>
    <p:sldId id="294" r:id="rId34"/>
    <p:sldId id="260" r:id="rId3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745" autoAdjust="0"/>
  </p:normalViewPr>
  <p:slideViewPr>
    <p:cSldViewPr>
      <p:cViewPr>
        <p:scale>
          <a:sx n="40" d="100"/>
          <a:sy n="40" d="100"/>
        </p:scale>
        <p:origin x="-1378" y="-22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2" d="100"/>
          <a:sy n="82" d="100"/>
        </p:scale>
        <p:origin x="-1962"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36" tIns="46968" rIns="93936" bIns="46968" rtlCol="0"/>
          <a:lstStyle>
            <a:lvl1pPr algn="r">
              <a:defRPr sz="1200"/>
            </a:lvl1pPr>
          </a:lstStyle>
          <a:p>
            <a:fld id="{98B0E049-2CC9-4489-AB38-E03FAA6EF72D}" type="datetimeFigureOut">
              <a:rPr lang="en-US" smtClean="0"/>
              <a:t>8/15/2012</a:t>
            </a:fld>
            <a:endParaRPr lang="en-US"/>
          </a:p>
        </p:txBody>
      </p:sp>
      <p:sp>
        <p:nvSpPr>
          <p:cNvPr id="4" name="Footer Placeholder 3"/>
          <p:cNvSpPr>
            <a:spLocks noGrp="1"/>
          </p:cNvSpPr>
          <p:nvPr>
            <p:ph type="ftr" sz="quarter" idx="2"/>
          </p:nvPr>
        </p:nvSpPr>
        <p:spPr>
          <a:xfrm>
            <a:off x="1"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6"/>
            <a:ext cx="3066733" cy="468154"/>
          </a:xfrm>
          <a:prstGeom prst="rect">
            <a:avLst/>
          </a:prstGeom>
        </p:spPr>
        <p:txBody>
          <a:bodyPr vert="horz" lIns="93936" tIns="46968" rIns="93936" bIns="46968" rtlCol="0" anchor="b"/>
          <a:lstStyle>
            <a:lvl1pPr algn="r">
              <a:defRPr sz="1200"/>
            </a:lvl1pPr>
          </a:lstStyle>
          <a:p>
            <a:fld id="{65F2CDA9-5DF4-45DF-B468-1EC305A2C3D3}" type="slidenum">
              <a:rPr lang="en-US" smtClean="0"/>
              <a:t>‹#›</a:t>
            </a:fld>
            <a:endParaRPr lang="en-US"/>
          </a:p>
        </p:txBody>
      </p:sp>
    </p:spTree>
    <p:extLst>
      <p:ext uri="{BB962C8B-B14F-4D97-AF65-F5344CB8AC3E}">
        <p14:creationId xmlns:p14="http://schemas.microsoft.com/office/powerpoint/2010/main" val="248743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36" tIns="46968" rIns="93936" bIns="46968" rtlCol="0"/>
          <a:lstStyle>
            <a:lvl1pPr algn="r">
              <a:defRPr sz="1200"/>
            </a:lvl1pPr>
          </a:lstStyle>
          <a:p>
            <a:fld id="{D9A82C57-EA41-4A54-82DC-0BFA51756A7C}" type="datetimeFigureOut">
              <a:rPr lang="en-US" smtClean="0"/>
              <a:t>8/15/2012</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36" tIns="46968" rIns="93936" bIns="46968" rtlCol="0" anchor="b"/>
          <a:lstStyle>
            <a:lvl1pPr algn="r">
              <a:defRPr sz="1200"/>
            </a:lvl1pPr>
          </a:lstStyle>
          <a:p>
            <a:fld id="{99A1E9F6-D250-44CB-9518-D8B999177119}" type="slidenum">
              <a:rPr lang="en-US" smtClean="0"/>
              <a:t>‹#›</a:t>
            </a:fld>
            <a:endParaRPr lang="en-US"/>
          </a:p>
        </p:txBody>
      </p:sp>
    </p:spTree>
    <p:extLst>
      <p:ext uri="{BB962C8B-B14F-4D97-AF65-F5344CB8AC3E}">
        <p14:creationId xmlns:p14="http://schemas.microsoft.com/office/powerpoint/2010/main" val="29462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a:t>
            </a:fld>
            <a:endParaRPr lang="en-US"/>
          </a:p>
        </p:txBody>
      </p:sp>
    </p:spTree>
    <p:extLst>
      <p:ext uri="{BB962C8B-B14F-4D97-AF65-F5344CB8AC3E}">
        <p14:creationId xmlns:p14="http://schemas.microsoft.com/office/powerpoint/2010/main" val="42338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informational text?  Discuss.  Informational text provides details</a:t>
            </a:r>
            <a:r>
              <a:rPr lang="en-US" baseline="0" dirty="0" smtClean="0"/>
              <a:t> about key concepts, facts or procedures of a topic.  It is dense – many ideas within short passages and vocabulary rich.  In mathematics, students will often skip over major ideas when the language becomes technical or involved.</a:t>
            </a:r>
            <a:endParaRPr lang="en-US" dirty="0" smtClean="0"/>
          </a:p>
          <a:p>
            <a:endParaRPr lang="en-US" dirty="0" smtClean="0"/>
          </a:p>
          <a:p>
            <a:r>
              <a:rPr lang="en-US" dirty="0" smtClean="0"/>
              <a:t>Students who</a:t>
            </a:r>
            <a:r>
              <a:rPr lang="en-US" baseline="0" dirty="0" smtClean="0"/>
              <a:t> can read their mathematics assignments, problems, and assessments will be more successful.  It is our responsibility to teach students how to read mathematical information.  Initially, experiences should focus on reading text that is needed on a day-to-day basis.  These sources can be found in textbooks, study guides, teacher content explanations, reference books and the Internet.  The review sections of higher level textbooks often provide a better set of 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10</a:t>
            </a:fld>
            <a:endParaRPr lang="en-US"/>
          </a:p>
        </p:txBody>
      </p:sp>
    </p:spTree>
    <p:extLst>
      <p:ext uri="{BB962C8B-B14F-4D97-AF65-F5344CB8AC3E}">
        <p14:creationId xmlns:p14="http://schemas.microsoft.com/office/powerpoint/2010/main" val="226940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informational text is the “The Rocket Problem” taken from a Seventh Grade Japanese Textbook translation.</a:t>
            </a:r>
          </a:p>
          <a:p>
            <a:endParaRPr lang="en-US" baseline="0" dirty="0" smtClean="0"/>
          </a:p>
          <a:p>
            <a:r>
              <a:rPr lang="en-US" baseline="0" dirty="0" smtClean="0"/>
              <a:t>Quickly read this over.</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11</a:t>
            </a:fld>
            <a:endParaRPr lang="en-US"/>
          </a:p>
        </p:txBody>
      </p:sp>
    </p:spTree>
    <p:extLst>
      <p:ext uri="{BB962C8B-B14F-4D97-AF65-F5344CB8AC3E}">
        <p14:creationId xmlns:p14="http://schemas.microsoft.com/office/powerpoint/2010/main" val="173433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structure of this text.</a:t>
            </a:r>
          </a:p>
          <a:p>
            <a:endParaRPr lang="en-US" dirty="0" smtClean="0"/>
          </a:p>
          <a:p>
            <a:r>
              <a:rPr lang="en-US" dirty="0" smtClean="0"/>
              <a:t>Topic?</a:t>
            </a:r>
          </a:p>
          <a:p>
            <a:r>
              <a:rPr lang="en-US" dirty="0" smtClean="0"/>
              <a:t>How is it laid out?</a:t>
            </a:r>
          </a:p>
          <a:p>
            <a:r>
              <a:rPr lang="en-US" dirty="0" smtClean="0"/>
              <a:t>What components of this text would assist students in understanding?</a:t>
            </a:r>
          </a:p>
          <a:p>
            <a:r>
              <a:rPr lang="en-US" dirty="0" smtClean="0"/>
              <a:t>Where is the text dense?</a:t>
            </a:r>
          </a:p>
          <a:p>
            <a:endParaRPr lang="en-US" dirty="0" smtClean="0"/>
          </a:p>
          <a:p>
            <a:r>
              <a:rPr lang="en-US" dirty="0" smtClean="0"/>
              <a:t>Our goal in looking at the structure</a:t>
            </a:r>
            <a:r>
              <a:rPr lang="en-US" baseline="0" dirty="0" smtClean="0"/>
              <a:t> is to help students quickly preview how that structure might provide them keys in understanding the meaning. We do not want to front load all the work so there is no need to read the text.</a:t>
            </a:r>
          </a:p>
          <a:p>
            <a:endParaRPr lang="en-US" dirty="0" smtClean="0"/>
          </a:p>
          <a:p>
            <a:r>
              <a:rPr lang="en-US" dirty="0" smtClean="0"/>
              <a:t>By writing text dependent questions, guidance is given to students to keep them actively engaged</a:t>
            </a:r>
            <a:r>
              <a:rPr lang="en-US" baseline="0" dirty="0" smtClean="0"/>
              <a:t> in the reading, personalizing the learning and thereby increasing the chances that students benefit from reading the 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12</a:t>
            </a:fld>
            <a:endParaRPr lang="en-US"/>
          </a:p>
        </p:txBody>
      </p:sp>
    </p:spTree>
    <p:extLst>
      <p:ext uri="{BB962C8B-B14F-4D97-AF65-F5344CB8AC3E}">
        <p14:creationId xmlns:p14="http://schemas.microsoft.com/office/powerpoint/2010/main" val="331898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questions on the right hand side.  These questions took about 10 minutes to create.  They can only be answered by actually reading the selection, not by previously learned information.  The beginning questions are very concrete yet lead to a discussion of what variables are which is often misunderstood.  The questions progressively get harder, pointing out key words or symbols and highlighting the desired concepts to be understood.  The questions conclude by assessing whether or not the student has understood the text.</a:t>
            </a:r>
          </a:p>
          <a:p>
            <a:endParaRPr lang="en-US" baseline="0" dirty="0" smtClean="0"/>
          </a:p>
          <a:p>
            <a:r>
              <a:rPr lang="en-US" baseline="0" dirty="0" smtClean="0"/>
              <a:t>This type of activity invites discussion.  Students can work together to read and answer the questions.  The first few times informational text is used, the teacher should facilitate the discussion.</a:t>
            </a:r>
          </a:p>
          <a:p>
            <a:endParaRPr lang="en-US" baseline="0" dirty="0" smtClean="0"/>
          </a:p>
          <a:p>
            <a:r>
              <a:rPr lang="en-US" baseline="0" dirty="0" smtClean="0"/>
              <a:t>Informational text is a significant part of flipped classrooms.  Having students find their own sources of information, say on the topic of slope, prior to the initial lessons on slope will help them connect to the learning.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13</a:t>
            </a:fld>
            <a:endParaRPr lang="en-US"/>
          </a:p>
        </p:txBody>
      </p:sp>
    </p:spTree>
    <p:extLst>
      <p:ext uri="{BB962C8B-B14F-4D97-AF65-F5344CB8AC3E}">
        <p14:creationId xmlns:p14="http://schemas.microsoft.com/office/powerpoint/2010/main" val="126031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final questions that provide a chance for students to try out their learning.</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14</a:t>
            </a:fld>
            <a:endParaRPr lang="en-US"/>
          </a:p>
        </p:txBody>
      </p:sp>
    </p:spTree>
    <p:extLst>
      <p:ext uri="{BB962C8B-B14F-4D97-AF65-F5344CB8AC3E}">
        <p14:creationId xmlns:p14="http://schemas.microsoft.com/office/powerpoint/2010/main" val="115017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An effective set of text dependent questions delves systematically into a text to guide students in extracting the key meanings or ideas found there.  They typically begin by exploring specific words, details, and arguments and then moves on to examine the impact of those specifics on the text as a whole.  Along the way they target academic vocabulary and specific sentence structures as critical focus points for gaining comprehension.</a:t>
            </a:r>
          </a:p>
          <a:p>
            <a:r>
              <a:rPr lang="en-US" i="1" u="sng" dirty="0"/>
              <a:t>Step One: Identify the Core Understandings and Key Ideas of the Text</a:t>
            </a:r>
            <a:endParaRPr lang="en-US" dirty="0"/>
          </a:p>
          <a:p>
            <a:r>
              <a:rPr lang="en-US" dirty="0"/>
              <a:t>As in any good reverse engineering or “backwards design” process, teachers should start by identifying the key insights they want students to understand from the text—keeping one eye on the major points being made is crucial for fashioning an overarching set of successful questions and critical for creating an appropriate culminating assignment. </a:t>
            </a:r>
          </a:p>
          <a:p>
            <a:r>
              <a:rPr lang="en-US" i="1" u="sng" dirty="0"/>
              <a:t>Step Two: Start Small to Build Confidence</a:t>
            </a:r>
            <a:endParaRPr lang="en-US" dirty="0"/>
          </a:p>
          <a:p>
            <a:r>
              <a:rPr lang="en-US" dirty="0"/>
              <a:t>The opening questions should be ones that help orientate students to the text and be sufficiently specific enough for them to answer so that they gain confidence to tackle more difficult questions later on. </a:t>
            </a:r>
          </a:p>
          <a:p>
            <a:r>
              <a:rPr lang="en-US" i="1" u="sng" dirty="0"/>
              <a:t>Step Three: Target Vocabulary and Text Structure</a:t>
            </a:r>
            <a:endParaRPr lang="en-US" dirty="0"/>
          </a:p>
          <a:p>
            <a:r>
              <a:rPr lang="en-US" dirty="0"/>
              <a:t>Locate key text structures and the most powerful academic words in the text that are connected to the key ideas and understandings, and craft questions that illuminate these connections. </a:t>
            </a:r>
          </a:p>
          <a:p>
            <a:r>
              <a:rPr lang="en-US" i="1" u="sng" dirty="0"/>
              <a:t>Step Four: Tackle Tough Sections Head-on</a:t>
            </a:r>
            <a:endParaRPr lang="en-US" dirty="0"/>
          </a:p>
          <a:p>
            <a:r>
              <a:rPr lang="en-US" dirty="0"/>
              <a:t>Find the sections of the text that will present the greatest difficulty and craft questions that support students in mastering these sections (these could be sections with difficult syntax, particularly dense information, and tricky transitions or places that offer a variety of possible inferences). </a:t>
            </a:r>
          </a:p>
          <a:p>
            <a:r>
              <a:rPr lang="en-US" i="1" u="sng" dirty="0"/>
              <a:t>Step Five: Create Coherent Sequences of Text Dependent Questions</a:t>
            </a:r>
            <a:r>
              <a:rPr lang="en-US" dirty="0"/>
              <a:t> </a:t>
            </a:r>
          </a:p>
          <a:p>
            <a:r>
              <a:rPr lang="en-US" dirty="0"/>
              <a:t>The sequence of questions should build toward coherent understanding and analysis so students learn to stay focused on the text to bring them to a gradual understanding of its meaning.</a:t>
            </a:r>
          </a:p>
          <a:p>
            <a:r>
              <a:rPr lang="en-US" i="1" u="sng" dirty="0"/>
              <a:t>Step Six: Identify the Standards That Are Being Addressed</a:t>
            </a:r>
            <a:endParaRPr lang="en-US" dirty="0"/>
          </a:p>
          <a:p>
            <a:r>
              <a:rPr lang="en-US" dirty="0"/>
              <a:t>Take stock of what standards are being addressed in the series of questions and decide if any other standards are suited to being a focus for this text (forming additional questions that exercise those standards).</a:t>
            </a:r>
          </a:p>
          <a:p>
            <a:r>
              <a:rPr lang="en-US" i="1" dirty="0"/>
              <a:t> </a:t>
            </a:r>
            <a:endParaRPr lang="en-US" dirty="0"/>
          </a:p>
          <a:p>
            <a:r>
              <a:rPr lang="en-US" i="1" u="sng" dirty="0"/>
              <a:t>Step Seven: Create the Culminating Assessment</a:t>
            </a:r>
            <a:endParaRPr lang="en-US" dirty="0"/>
          </a:p>
          <a:p>
            <a:r>
              <a:rPr lang="en-US" dirty="0"/>
              <a:t>Develop a culminating activity around the key ideas or understandings identified earlier that reflects (a) mastery of one or more of the standards, (b) involves writing, and (c) is structured to be completed by students independently. </a:t>
            </a:r>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15</a:t>
            </a:fld>
            <a:endParaRPr lang="en-US"/>
          </a:p>
        </p:txBody>
      </p:sp>
    </p:spTree>
    <p:extLst>
      <p:ext uri="{BB962C8B-B14F-4D97-AF65-F5344CB8AC3E}">
        <p14:creationId xmlns:p14="http://schemas.microsoft.com/office/powerpoint/2010/main" val="184477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significant differences between</a:t>
            </a:r>
            <a:r>
              <a:rPr lang="en-US" baseline="0" dirty="0" smtClean="0"/>
              <a:t> reading math and reading in ELA.  Students need guidance in learning how to read, write and interpret mathematical text.</a:t>
            </a:r>
          </a:p>
          <a:p>
            <a:endParaRPr lang="en-US" baseline="0" dirty="0" smtClean="0"/>
          </a:p>
          <a:p>
            <a:r>
              <a:rPr lang="en-US" baseline="0" dirty="0" smtClean="0"/>
              <a:t>Reading consistently moves from left to right.  Mathematics changes according to the skill or concept.  Decimals and periods look alike, yet they have very different roles and placement.  The symbols of reading are letters and numbers, which once learned remain static.  We are constantly learning new or enhanced symbols in mathematics.  When students read problems or tasks in mathematics, the key idea or question is at the end. Whereas, most writing introduces the topic in the beginning, develops the topic throughout the middle and then restates it in the end.  Students benefit from experiencing these differences.  They need instruction and support in making these transitions from the typical text to the mathematical text.</a:t>
            </a:r>
          </a:p>
          <a:p>
            <a:endParaRPr lang="en-US" baseline="0" dirty="0" smtClean="0"/>
          </a:p>
          <a:p>
            <a:r>
              <a:rPr lang="en-US" baseline="0" dirty="0" smtClean="0"/>
              <a:t>Taking notes in math is not the same as other content areas.  Just writing down the problem and its solution does not elicit understanding, connections and recall.  Students benefit from prompts that actively engage thinking.  They also benefit from assistance in using shortcuts and symbols to make note-taking easier. </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16</a:t>
            </a:fld>
            <a:endParaRPr lang="en-US"/>
          </a:p>
        </p:txBody>
      </p:sp>
    </p:spTree>
    <p:extLst>
      <p:ext uri="{BB962C8B-B14F-4D97-AF65-F5344CB8AC3E}">
        <p14:creationId xmlns:p14="http://schemas.microsoft.com/office/powerpoint/2010/main" val="270414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model notes.</a:t>
            </a:r>
          </a:p>
          <a:p>
            <a:r>
              <a:rPr lang="en-US" dirty="0" smtClean="0"/>
              <a:t>Providing copies of good notes with an open side column lets students pay attention to the discussion adding their own comments along the</a:t>
            </a:r>
            <a:r>
              <a:rPr lang="en-US" baseline="0" dirty="0" smtClean="0"/>
              <a:t> side.  Encouraging students to mark parts they agree with using !! Or don’t agree with XX, creates the emotional connection to the learning.  ?? Can be used to mark areas of interest or concern.</a:t>
            </a:r>
          </a:p>
          <a:p>
            <a:endParaRPr lang="en-US" baseline="0" dirty="0" smtClean="0"/>
          </a:p>
          <a:p>
            <a:r>
              <a:rPr lang="en-US" baseline="0" dirty="0" smtClean="0"/>
              <a:t>Model note taking during class discussions</a:t>
            </a:r>
          </a:p>
          <a:p>
            <a:endParaRPr lang="en-US" dirty="0" smtClean="0"/>
          </a:p>
          <a:p>
            <a:r>
              <a:rPr lang="en-US" dirty="0" smtClean="0"/>
              <a:t>Using abbreviations</a:t>
            </a:r>
            <a:r>
              <a:rPr lang="en-US" baseline="0" dirty="0" smtClean="0"/>
              <a:t> saves time, no memorizing, if done right</a:t>
            </a:r>
          </a:p>
          <a:p>
            <a:r>
              <a:rPr lang="en-US" baseline="0" dirty="0" smtClean="0"/>
              <a:t>Develop a system so you know what the abbreviation stands for the next time you see it</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17</a:t>
            </a:fld>
            <a:endParaRPr lang="en-US"/>
          </a:p>
        </p:txBody>
      </p:sp>
    </p:spTree>
    <p:extLst>
      <p:ext uri="{BB962C8B-B14F-4D97-AF65-F5344CB8AC3E}">
        <p14:creationId xmlns:p14="http://schemas.microsoft.com/office/powerpoint/2010/main" val="86721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taking is a difficult task</a:t>
            </a:r>
            <a:r>
              <a:rPr lang="en-US" baseline="0" dirty="0" smtClean="0"/>
              <a:t> when the student is also trying to follow a reasoning.  Providing your notes for students to follow with key questions to answer about the notes helps model how to take notes.  Learning how to use summarizing skills and organizers aids in the creation of notes that lead to learning and recall.</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18</a:t>
            </a:fld>
            <a:endParaRPr lang="en-US"/>
          </a:p>
        </p:txBody>
      </p:sp>
    </p:spTree>
    <p:extLst>
      <p:ext uri="{BB962C8B-B14F-4D97-AF65-F5344CB8AC3E}">
        <p14:creationId xmlns:p14="http://schemas.microsoft.com/office/powerpoint/2010/main" val="121111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underused teaching technique</a:t>
            </a:r>
          </a:p>
          <a:p>
            <a:r>
              <a:rPr lang="en-US" dirty="0" smtClean="0"/>
              <a:t>Research shows it yields some of the greatest leaps in comprehension and long term retention of information</a:t>
            </a:r>
          </a:p>
          <a:p>
            <a:endParaRPr lang="en-US" dirty="0" smtClean="0"/>
          </a:p>
          <a:p>
            <a:r>
              <a:rPr lang="en-US" dirty="0" smtClean="0"/>
              <a:t>Rick Wormeli’s book </a:t>
            </a:r>
            <a:r>
              <a:rPr lang="en-US" u="sng" dirty="0" smtClean="0"/>
              <a:t>Summarization</a:t>
            </a:r>
            <a:r>
              <a:rPr lang="en-US" u="sng" baseline="0" dirty="0" smtClean="0"/>
              <a:t> in any Subject</a:t>
            </a:r>
            <a:r>
              <a:rPr lang="en-US" u="sng" dirty="0" smtClean="0"/>
              <a:t> </a:t>
            </a:r>
            <a:r>
              <a:rPr lang="en-US" dirty="0" smtClean="0"/>
              <a:t>is filled with summarizing</a:t>
            </a:r>
            <a:r>
              <a:rPr lang="en-US" baseline="0" dirty="0" smtClean="0"/>
              <a:t> techniques and their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19</a:t>
            </a:fld>
            <a:endParaRPr lang="en-US"/>
          </a:p>
        </p:txBody>
      </p:sp>
    </p:spTree>
    <p:extLst>
      <p:ext uri="{BB962C8B-B14F-4D97-AF65-F5344CB8AC3E}">
        <p14:creationId xmlns:p14="http://schemas.microsoft.com/office/powerpoint/2010/main" val="305808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a:t>
            </a:r>
            <a:r>
              <a:rPr lang="en-US" baseline="0" dirty="0" smtClean="0"/>
              <a:t> the Literacy Standards will enhance mathematical learning.</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a:t>
            </a:fld>
            <a:endParaRPr lang="en-US"/>
          </a:p>
        </p:txBody>
      </p:sp>
    </p:spTree>
    <p:extLst>
      <p:ext uri="{BB962C8B-B14F-4D97-AF65-F5344CB8AC3E}">
        <p14:creationId xmlns:p14="http://schemas.microsoft.com/office/powerpoint/2010/main" val="368102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Summarization can take many forms.  Interject some</a:t>
            </a:r>
            <a:r>
              <a:rPr lang="en-US" baseline="0" dirty="0" smtClean="0"/>
              <a:t> form of summarizing periodically during a lesson, not just at the end in an exit slip.</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20</a:t>
            </a:fld>
            <a:endParaRPr lang="en-US"/>
          </a:p>
        </p:txBody>
      </p:sp>
    </p:spTree>
    <p:extLst>
      <p:ext uri="{BB962C8B-B14F-4D97-AF65-F5344CB8AC3E}">
        <p14:creationId xmlns:p14="http://schemas.microsoft.com/office/powerpoint/2010/main" val="3344293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Organizers</a:t>
            </a:r>
            <a:r>
              <a:rPr lang="en-US" baseline="0" dirty="0" smtClean="0"/>
              <a:t> can be used for note taking, summarizing or as an assessment</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21</a:t>
            </a:fld>
            <a:endParaRPr lang="en-US"/>
          </a:p>
        </p:txBody>
      </p:sp>
    </p:spTree>
    <p:extLst>
      <p:ext uri="{BB962C8B-B14F-4D97-AF65-F5344CB8AC3E}">
        <p14:creationId xmlns:p14="http://schemas.microsoft.com/office/powerpoint/2010/main" val="267709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understand that the purpose of organizers is to organize information</a:t>
            </a:r>
            <a:r>
              <a:rPr lang="en-US" baseline="0" dirty="0" smtClean="0"/>
              <a:t> so that it can be understood, stored in the brain and recalled easily. </a:t>
            </a:r>
          </a:p>
          <a:p>
            <a:endParaRPr lang="en-US" baseline="0" dirty="0" smtClean="0"/>
          </a:p>
          <a:p>
            <a:r>
              <a:rPr lang="en-US" baseline="0" dirty="0" smtClean="0"/>
              <a:t>Whenever a new organizer is introduced, it should be done so by pointing out its purpose, and its form.  Modeling should start with familiar information followed by new information.  Students should then try out the organizer with familiar information before attempting new information.</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22</a:t>
            </a:fld>
            <a:endParaRPr lang="en-US"/>
          </a:p>
        </p:txBody>
      </p:sp>
    </p:spTree>
    <p:extLst>
      <p:ext uri="{BB962C8B-B14F-4D97-AF65-F5344CB8AC3E}">
        <p14:creationId xmlns:p14="http://schemas.microsoft.com/office/powerpoint/2010/main" val="399359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Square is an organizer that can be used individually, in small groups or whole class.  The page is divided into 4 squares with each one representing</a:t>
            </a:r>
            <a:r>
              <a:rPr lang="en-US" baseline="0" dirty="0" smtClean="0"/>
              <a:t> a topic or key concept.  It can be used to take notes about each concept.  If a line is drawn across the bottom then an overall summary can be written.  Likewise, Four Square can be adapted to three topics or concepts.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23</a:t>
            </a:fld>
            <a:endParaRPr lang="en-US"/>
          </a:p>
        </p:txBody>
      </p:sp>
    </p:spTree>
    <p:extLst>
      <p:ext uri="{BB962C8B-B14F-4D97-AF65-F5344CB8AC3E}">
        <p14:creationId xmlns:p14="http://schemas.microsoft.com/office/powerpoint/2010/main" val="3669426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charts are great tools for summarizing a process or procedure.  If students create the flow chart based upon their</a:t>
            </a:r>
            <a:r>
              <a:rPr lang="en-US" baseline="0" dirty="0" smtClean="0"/>
              <a:t> learning they organize their thinking, leading to more likely recall and also create a tool that can be used to reinforce that learning in the application of those concepts or procedures.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24</a:t>
            </a:fld>
            <a:endParaRPr lang="en-US"/>
          </a:p>
        </p:txBody>
      </p:sp>
    </p:spTree>
    <p:extLst>
      <p:ext uri="{BB962C8B-B14F-4D97-AF65-F5344CB8AC3E}">
        <p14:creationId xmlns:p14="http://schemas.microsoft.com/office/powerpoint/2010/main" val="2483107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 flow chart on how to combine signed numbers. Students would benefit most from experiencing “operating” on signed numbers with a variety of tools: chips, number lines then creating a flow chart that would synthesize what they have observed.</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25</a:t>
            </a:fld>
            <a:endParaRPr lang="en-US"/>
          </a:p>
        </p:txBody>
      </p:sp>
    </p:spTree>
    <p:extLst>
      <p:ext uri="{BB962C8B-B14F-4D97-AF65-F5344CB8AC3E}">
        <p14:creationId xmlns:p14="http://schemas.microsoft.com/office/powerpoint/2010/main" val="1960087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 Brainstorming requires three phrases or statements about a topic</a:t>
            </a:r>
            <a:r>
              <a:rPr lang="en-US" baseline="0" dirty="0" smtClean="0"/>
              <a:t> or </a:t>
            </a:r>
            <a:r>
              <a:rPr lang="en-US" dirty="0" smtClean="0"/>
              <a:t>concept.  Two are true</a:t>
            </a:r>
            <a:r>
              <a:rPr lang="en-US" baseline="0" dirty="0" smtClean="0"/>
              <a:t> and one is a misrepresentation.  The task is to determine which one is not appropriate.  This is an example around standards in the Common Core.</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26</a:t>
            </a:fld>
            <a:endParaRPr lang="en-US"/>
          </a:p>
        </p:txBody>
      </p:sp>
    </p:spTree>
    <p:extLst>
      <p:ext uri="{BB962C8B-B14F-4D97-AF65-F5344CB8AC3E}">
        <p14:creationId xmlns:p14="http://schemas.microsoft.com/office/powerpoint/2010/main" val="110321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PMI serves</a:t>
            </a:r>
            <a:r>
              <a:rPr lang="en-US" baseline="0" dirty="0" smtClean="0"/>
              <a:t> well as both a note taking tool and as a summarizing tool.  Words or phrases are recorded under the appropriate section.  It is a great organizer for keeping students actively engaged in the reading.</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27</a:t>
            </a:fld>
            <a:endParaRPr lang="en-US"/>
          </a:p>
        </p:txBody>
      </p:sp>
    </p:spTree>
    <p:extLst>
      <p:ext uri="{BB962C8B-B14F-4D97-AF65-F5344CB8AC3E}">
        <p14:creationId xmlns:p14="http://schemas.microsoft.com/office/powerpoint/2010/main" val="3045481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paragraph m</a:t>
            </a:r>
            <a:r>
              <a:rPr lang="en-US" dirty="0" smtClean="0"/>
              <a:t>issing</a:t>
            </a:r>
            <a:r>
              <a:rPr lang="en-US" baseline="0" dirty="0" smtClean="0"/>
              <a:t> </a:t>
            </a:r>
            <a:r>
              <a:rPr lang="en-US" dirty="0" smtClean="0"/>
              <a:t>adjectives, nouns and verbs.  Take a look. The subject and purpose are hard to determine.</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28</a:t>
            </a:fld>
            <a:endParaRPr lang="en-US"/>
          </a:p>
        </p:txBody>
      </p:sp>
    </p:spTree>
    <p:extLst>
      <p:ext uri="{BB962C8B-B14F-4D97-AF65-F5344CB8AC3E}">
        <p14:creationId xmlns:p14="http://schemas.microsoft.com/office/powerpoint/2010/main" val="348045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paragraph with adjectives and verbs back!  Still unable to really determine what it is about.</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29</a:t>
            </a:fld>
            <a:endParaRPr lang="en-US"/>
          </a:p>
        </p:txBody>
      </p:sp>
    </p:spTree>
    <p:extLst>
      <p:ext uri="{BB962C8B-B14F-4D97-AF65-F5344CB8AC3E}">
        <p14:creationId xmlns:p14="http://schemas.microsoft.com/office/powerpoint/2010/main" val="368793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the writing of the CCSSM, consideration was given to addressing the 21</a:t>
            </a:r>
            <a:r>
              <a:rPr lang="en-US" baseline="30000" dirty="0" smtClean="0"/>
              <a:t>st</a:t>
            </a:r>
            <a:r>
              <a:rPr lang="en-US" dirty="0" smtClean="0"/>
              <a:t> Century Skills.</a:t>
            </a:r>
          </a:p>
          <a:p>
            <a:pPr eaLnBrk="1" hangingPunct="1">
              <a:spcBef>
                <a:spcPct val="0"/>
              </a:spcBef>
            </a:pPr>
            <a:endParaRPr lang="en-US" dirty="0" smtClean="0"/>
          </a:p>
          <a:p>
            <a:pPr eaLnBrk="1" hangingPunct="1">
              <a:spcBef>
                <a:spcPct val="0"/>
              </a:spcBef>
            </a:pPr>
            <a:r>
              <a:rPr lang="en-US" dirty="0" smtClean="0"/>
              <a:t>The red skills reflect the Mathematical Practices</a:t>
            </a:r>
          </a:p>
          <a:p>
            <a:pPr eaLnBrk="1" hangingPunct="1">
              <a:spcBef>
                <a:spcPct val="0"/>
              </a:spcBef>
            </a:pPr>
            <a:endParaRPr lang="en-US" dirty="0" smtClean="0"/>
          </a:p>
          <a:p>
            <a:pPr eaLnBrk="1" hangingPunct="1">
              <a:spcBef>
                <a:spcPct val="0"/>
              </a:spcBef>
            </a:pPr>
            <a:r>
              <a:rPr lang="en-US" dirty="0" smtClean="0"/>
              <a:t>The blue skills directly relate to personal characteristics of students taking responsibility for their own learning</a:t>
            </a:r>
          </a:p>
          <a:p>
            <a:pPr eaLnBrk="1" hangingPunct="1">
              <a:spcBef>
                <a:spcPct val="0"/>
              </a:spcBef>
            </a:pPr>
            <a:endParaRPr lang="en-US" dirty="0" smtClean="0"/>
          </a:p>
          <a:p>
            <a:pPr eaLnBrk="1" hangingPunct="1">
              <a:spcBef>
                <a:spcPct val="0"/>
              </a:spcBef>
            </a:pPr>
            <a:r>
              <a:rPr lang="en-US" dirty="0" smtClean="0"/>
              <a:t>The black items connect to modes of presenting instruction or demonstrating learning.</a:t>
            </a:r>
          </a:p>
        </p:txBody>
      </p:sp>
      <p:sp>
        <p:nvSpPr>
          <p:cNvPr id="1003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63233" indent="-293551">
              <a:defRPr>
                <a:solidFill>
                  <a:schemeClr val="tx1"/>
                </a:solidFill>
                <a:latin typeface="Arial" pitchFamily="34" charset="0"/>
              </a:defRPr>
            </a:lvl2pPr>
            <a:lvl3pPr marL="1174204" indent="-234841">
              <a:defRPr>
                <a:solidFill>
                  <a:schemeClr val="tx1"/>
                </a:solidFill>
                <a:latin typeface="Arial" pitchFamily="34" charset="0"/>
              </a:defRPr>
            </a:lvl3pPr>
            <a:lvl4pPr marL="1643885" indent="-234841">
              <a:defRPr>
                <a:solidFill>
                  <a:schemeClr val="tx1"/>
                </a:solidFill>
                <a:latin typeface="Arial" pitchFamily="34" charset="0"/>
              </a:defRPr>
            </a:lvl4pPr>
            <a:lvl5pPr marL="2113567" indent="-234841">
              <a:defRPr>
                <a:solidFill>
                  <a:schemeClr val="tx1"/>
                </a:solidFill>
                <a:latin typeface="Arial" pitchFamily="34" charset="0"/>
              </a:defRPr>
            </a:lvl5pPr>
            <a:lvl6pPr marL="2583249" indent="-234841" fontAlgn="base">
              <a:spcBef>
                <a:spcPct val="0"/>
              </a:spcBef>
              <a:spcAft>
                <a:spcPct val="0"/>
              </a:spcAft>
              <a:defRPr>
                <a:solidFill>
                  <a:schemeClr val="tx1"/>
                </a:solidFill>
                <a:latin typeface="Arial" pitchFamily="34" charset="0"/>
              </a:defRPr>
            </a:lvl6pPr>
            <a:lvl7pPr marL="3052930" indent="-234841" fontAlgn="base">
              <a:spcBef>
                <a:spcPct val="0"/>
              </a:spcBef>
              <a:spcAft>
                <a:spcPct val="0"/>
              </a:spcAft>
              <a:defRPr>
                <a:solidFill>
                  <a:schemeClr val="tx1"/>
                </a:solidFill>
                <a:latin typeface="Arial" pitchFamily="34" charset="0"/>
              </a:defRPr>
            </a:lvl7pPr>
            <a:lvl8pPr marL="3522612" indent="-234841" fontAlgn="base">
              <a:spcBef>
                <a:spcPct val="0"/>
              </a:spcBef>
              <a:spcAft>
                <a:spcPct val="0"/>
              </a:spcAft>
              <a:defRPr>
                <a:solidFill>
                  <a:schemeClr val="tx1"/>
                </a:solidFill>
                <a:latin typeface="Arial" pitchFamily="34" charset="0"/>
              </a:defRPr>
            </a:lvl8pPr>
            <a:lvl9pPr marL="3992293" indent="-234841"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C2A2DDE-A976-4E1A-A65E-3E10278CBF37}"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the nouns, meaning is difficult to ascertain.  Students need a firm handle on key vocabulary in order to read and understand and write text.</a:t>
            </a:r>
            <a:r>
              <a:rPr lang="en-US" baseline="0" dirty="0" smtClean="0"/>
              <a:t> </a:t>
            </a:r>
          </a:p>
          <a:p>
            <a:endParaRPr lang="en-US" baseline="0" dirty="0" smtClean="0"/>
          </a:p>
          <a:p>
            <a:r>
              <a:rPr lang="en-US" dirty="0" smtClean="0"/>
              <a:t>An adolescent’s focus time is equal to the</a:t>
            </a:r>
            <a:r>
              <a:rPr lang="en-US" baseline="0" dirty="0" smtClean="0"/>
              <a:t> a</a:t>
            </a:r>
            <a:r>
              <a:rPr lang="en-US" dirty="0" smtClean="0"/>
              <a:t>ge of the student in minutes. To maintain or re-energize focus, topics need to change or something</a:t>
            </a:r>
            <a:r>
              <a:rPr lang="en-US" baseline="0" dirty="0" smtClean="0"/>
              <a:t> needs to trigger an emotional connection back to the topic.</a:t>
            </a:r>
            <a:endParaRPr lang="en-US" dirty="0" smtClean="0"/>
          </a:p>
          <a:p>
            <a:r>
              <a:rPr lang="en-US" dirty="0" smtClean="0"/>
              <a:t>Wait time – gives time to answer</a:t>
            </a:r>
            <a:r>
              <a:rPr lang="en-US" baseline="0" dirty="0" smtClean="0"/>
              <a:t> and </a:t>
            </a:r>
            <a:r>
              <a:rPr lang="en-US" dirty="0" smtClean="0"/>
              <a:t>question their own thinking about the task.</a:t>
            </a:r>
            <a:r>
              <a:rPr lang="en-US" baseline="0" dirty="0" smtClean="0"/>
              <a:t> </a:t>
            </a:r>
            <a:r>
              <a:rPr lang="en-US" dirty="0" smtClean="0"/>
              <a:t>Using longer wait time allows long term memory to be searched while holding onto new information resulting in:</a:t>
            </a:r>
          </a:p>
          <a:p>
            <a:pPr lvl="1"/>
            <a:r>
              <a:rPr lang="en-US" dirty="0" smtClean="0"/>
              <a:t>Response lengths increase</a:t>
            </a:r>
          </a:p>
          <a:p>
            <a:pPr lvl="1"/>
            <a:r>
              <a:rPr lang="en-US" dirty="0" smtClean="0"/>
              <a:t>“I don’t knows” decrease</a:t>
            </a:r>
          </a:p>
          <a:p>
            <a:pPr lvl="1"/>
            <a:r>
              <a:rPr lang="en-US" dirty="0" smtClean="0"/>
              <a:t>Student to student interaction increases</a:t>
            </a:r>
          </a:p>
          <a:p>
            <a:pPr lvl="1"/>
            <a:r>
              <a:rPr lang="en-US" dirty="0" smtClean="0"/>
              <a:t>Student achievement increases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30</a:t>
            </a:fld>
            <a:endParaRPr lang="en-US"/>
          </a:p>
        </p:txBody>
      </p:sp>
    </p:spTree>
    <p:extLst>
      <p:ext uri="{BB962C8B-B14F-4D97-AF65-F5344CB8AC3E}">
        <p14:creationId xmlns:p14="http://schemas.microsoft.com/office/powerpoint/2010/main" val="74820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nouns play such a significant role in understanding text, students need a mechanism that allows them to visualize and internalize word meanings.  A</a:t>
            </a:r>
            <a:r>
              <a:rPr lang="en-US" baseline="0" dirty="0" smtClean="0"/>
              <a:t> vocabulary concept map does this.  There are several forms with the key characteristics that students list examples and non-examples, many times including a picture along with characteristics or elements.  If a definition is included, it is in the student’s own words.  Looking up and writing down a dictionary definition has little to no long term benefit.  As students learn more about a term, concept or topic, they can modify the concept map.</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31</a:t>
            </a:fld>
            <a:endParaRPr lang="en-US"/>
          </a:p>
        </p:txBody>
      </p:sp>
    </p:spTree>
    <p:extLst>
      <p:ext uri="{BB962C8B-B14F-4D97-AF65-F5344CB8AC3E}">
        <p14:creationId xmlns:p14="http://schemas.microsoft.com/office/powerpoint/2010/main" val="2522175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second</a:t>
            </a:r>
            <a:r>
              <a:rPr lang="en-US" baseline="0" dirty="0" smtClean="0"/>
              <a:t> vocabulary concept map.  It is often referred to as the Frayer Model.  </a:t>
            </a:r>
            <a:r>
              <a:rPr lang="en-US" dirty="0" smtClean="0"/>
              <a:t>I like to have students draw a picture or a</a:t>
            </a:r>
            <a:r>
              <a:rPr lang="en-US" baseline="0" dirty="0" smtClean="0"/>
              <a:t> model as one of the examples.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32</a:t>
            </a:fld>
            <a:endParaRPr lang="en-US"/>
          </a:p>
        </p:txBody>
      </p:sp>
    </p:spTree>
    <p:extLst>
      <p:ext uri="{BB962C8B-B14F-4D97-AF65-F5344CB8AC3E}">
        <p14:creationId xmlns:p14="http://schemas.microsoft.com/office/powerpoint/2010/main" val="2675704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is a great means of</a:t>
            </a:r>
            <a:r>
              <a:rPr lang="en-US" baseline="0" dirty="0" smtClean="0"/>
              <a:t> </a:t>
            </a:r>
            <a:r>
              <a:rPr lang="en-US" dirty="0" smtClean="0"/>
              <a:t>helping students integrate vocabulary</a:t>
            </a:r>
            <a:r>
              <a:rPr lang="en-US" baseline="0" dirty="0" smtClean="0"/>
              <a:t> into their language.  Through writing, students become aware of what they understand and what they are unsure.  A Word Splash is a mechanism for writing about vocabulary.  </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33</a:t>
            </a:fld>
            <a:endParaRPr lang="en-US"/>
          </a:p>
        </p:txBody>
      </p:sp>
    </p:spTree>
    <p:extLst>
      <p:ext uri="{BB962C8B-B14F-4D97-AF65-F5344CB8AC3E}">
        <p14:creationId xmlns:p14="http://schemas.microsoft.com/office/powerpoint/2010/main" val="2348266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 learned habit</a:t>
            </a:r>
          </a:p>
          <a:p>
            <a:pPr lvl="1"/>
            <a:r>
              <a:rPr lang="en-US" dirty="0" smtClean="0"/>
              <a:t>Brain literally lights up during reflection</a:t>
            </a:r>
          </a:p>
          <a:p>
            <a:pPr lvl="1"/>
            <a:r>
              <a:rPr lang="en-US" dirty="0" smtClean="0"/>
              <a:t>Promotes social experience</a:t>
            </a:r>
          </a:p>
          <a:p>
            <a:pPr lvl="1"/>
            <a:r>
              <a:rPr lang="en-US" dirty="0" smtClean="0"/>
              <a:t>Evaluation is a part of the reflective process; valuing something worth reflection involves emotion</a:t>
            </a:r>
          </a:p>
          <a:p>
            <a:r>
              <a:rPr lang="en-US" dirty="0" smtClean="0"/>
              <a:t>As</a:t>
            </a:r>
            <a:r>
              <a:rPr lang="en-US" baseline="0" dirty="0" smtClean="0"/>
              <a:t> students write about thinking, they learn what they know and do not know.  When they explain their thinking to others and listen to others’ thinking they confirm ideas and pick up new ones.  Students learn more from other students.  Encourage active thinking from your students at all times.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34</a:t>
            </a:fld>
            <a:endParaRPr lang="en-US"/>
          </a:p>
        </p:txBody>
      </p:sp>
    </p:spTree>
    <p:extLst>
      <p:ext uri="{BB962C8B-B14F-4D97-AF65-F5344CB8AC3E}">
        <p14:creationId xmlns:p14="http://schemas.microsoft.com/office/powerpoint/2010/main" val="93192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Let’s explore the Mathematical Practices in relation to the Literacy Standards</a:t>
            </a:r>
            <a:endParaRPr lang="en-US" baseline="0" dirty="0" smtClean="0"/>
          </a:p>
          <a:p>
            <a:pPr defTabSz="939363">
              <a:defRPr/>
            </a:pPr>
            <a:endParaRPr lang="en-US" baseline="0" dirty="0" smtClean="0"/>
          </a:p>
          <a:p>
            <a:pPr defTabSz="939363">
              <a:defRPr/>
            </a:pPr>
            <a:r>
              <a:rPr lang="en-US" baseline="0" dirty="0" smtClean="0"/>
              <a:t> The ‘mathematical practices’ embrace the goals of 21</a:t>
            </a:r>
            <a:r>
              <a:rPr lang="en-US" baseline="30000" dirty="0" smtClean="0"/>
              <a:t>st</a:t>
            </a:r>
            <a:r>
              <a:rPr lang="en-US" baseline="0" dirty="0" smtClean="0"/>
              <a:t> Century skills and literacy.  It is through orchestrated, intentional, experiences reading, writing, talking, listening and reasoning mathematically that students will develop the mathematical habits of mind allowing them to connect mathematics to daily life and career situations. </a:t>
            </a:r>
          </a:p>
          <a:p>
            <a:pPr defTabSz="939363">
              <a:defRPr/>
            </a:pPr>
            <a:endParaRPr lang="en-US" baseline="0" dirty="0" smtClean="0"/>
          </a:p>
        </p:txBody>
      </p:sp>
      <p:sp>
        <p:nvSpPr>
          <p:cNvPr id="4" name="Slide Number Placeholder 3"/>
          <p:cNvSpPr>
            <a:spLocks noGrp="1"/>
          </p:cNvSpPr>
          <p:nvPr>
            <p:ph type="sldNum" sz="quarter" idx="10"/>
          </p:nvPr>
        </p:nvSpPr>
        <p:spPr/>
        <p:txBody>
          <a:bodyPr/>
          <a:lstStyle/>
          <a:p>
            <a:fld id="{D08BED9A-E7D4-4B42-B83B-A435CCA2AD4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9059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63233" indent="-293551">
              <a:defRPr>
                <a:solidFill>
                  <a:schemeClr val="tx1"/>
                </a:solidFill>
                <a:latin typeface="Arial" pitchFamily="34" charset="0"/>
              </a:defRPr>
            </a:lvl2pPr>
            <a:lvl3pPr marL="1174204" indent="-234841">
              <a:defRPr>
                <a:solidFill>
                  <a:schemeClr val="tx1"/>
                </a:solidFill>
                <a:latin typeface="Arial" pitchFamily="34" charset="0"/>
              </a:defRPr>
            </a:lvl3pPr>
            <a:lvl4pPr marL="1643885" indent="-234841">
              <a:defRPr>
                <a:solidFill>
                  <a:schemeClr val="tx1"/>
                </a:solidFill>
                <a:latin typeface="Arial" pitchFamily="34" charset="0"/>
              </a:defRPr>
            </a:lvl4pPr>
            <a:lvl5pPr marL="2113567" indent="-234841">
              <a:defRPr>
                <a:solidFill>
                  <a:schemeClr val="tx1"/>
                </a:solidFill>
                <a:latin typeface="Arial" pitchFamily="34" charset="0"/>
              </a:defRPr>
            </a:lvl5pPr>
            <a:lvl6pPr marL="2583249" indent="-234841" fontAlgn="base">
              <a:spcBef>
                <a:spcPct val="0"/>
              </a:spcBef>
              <a:spcAft>
                <a:spcPct val="0"/>
              </a:spcAft>
              <a:defRPr>
                <a:solidFill>
                  <a:schemeClr val="tx1"/>
                </a:solidFill>
                <a:latin typeface="Arial" pitchFamily="34" charset="0"/>
              </a:defRPr>
            </a:lvl6pPr>
            <a:lvl7pPr marL="3052930" indent="-234841" fontAlgn="base">
              <a:spcBef>
                <a:spcPct val="0"/>
              </a:spcBef>
              <a:spcAft>
                <a:spcPct val="0"/>
              </a:spcAft>
              <a:defRPr>
                <a:solidFill>
                  <a:schemeClr val="tx1"/>
                </a:solidFill>
                <a:latin typeface="Arial" pitchFamily="34" charset="0"/>
              </a:defRPr>
            </a:lvl7pPr>
            <a:lvl8pPr marL="3522612" indent="-234841" fontAlgn="base">
              <a:spcBef>
                <a:spcPct val="0"/>
              </a:spcBef>
              <a:spcAft>
                <a:spcPct val="0"/>
              </a:spcAft>
              <a:defRPr>
                <a:solidFill>
                  <a:schemeClr val="tx1"/>
                </a:solidFill>
                <a:latin typeface="Arial" pitchFamily="34" charset="0"/>
              </a:defRPr>
            </a:lvl8pPr>
            <a:lvl9pPr marL="3992293" indent="-234841"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F05D6D8-9F1C-4971-A5F2-563023334D0C}" type="slidenum">
              <a:rPr lang="en-US" smtClean="0">
                <a:latin typeface="Calibri" pitchFamily="34" charset="0"/>
              </a:rPr>
              <a:pPr fontAlgn="base">
                <a:spcBef>
                  <a:spcPct val="0"/>
                </a:spcBef>
                <a:spcAft>
                  <a:spcPct val="0"/>
                </a:spcAft>
                <a:defRPr/>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bulleted list of the Mathematical Practices, highlight</a:t>
            </a:r>
            <a:r>
              <a:rPr lang="en-US" baseline="0" dirty="0" smtClean="0"/>
              <a:t> those phrases that require citing evidence, writing or talking.</a:t>
            </a:r>
          </a:p>
          <a:p>
            <a:endParaRPr lang="en-US" baseline="0" dirty="0" smtClean="0"/>
          </a:p>
          <a:p>
            <a:r>
              <a:rPr lang="en-US" baseline="0" dirty="0" smtClean="0"/>
              <a:t>Group Share:  what is highlighted, why, clarify the Practices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6</a:t>
            </a:fld>
            <a:endParaRPr lang="en-US"/>
          </a:p>
        </p:txBody>
      </p:sp>
    </p:spTree>
    <p:extLst>
      <p:ext uri="{BB962C8B-B14F-4D97-AF65-F5344CB8AC3E}">
        <p14:creationId xmlns:p14="http://schemas.microsoft.com/office/powerpoint/2010/main" val="146770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of the examples of what students should be seen doing that represent literacy skills being employed in the mathematics classroom are:</a:t>
            </a:r>
          </a:p>
          <a:p>
            <a:endParaRPr lang="en-US" dirty="0" smtClean="0"/>
          </a:p>
          <a:p>
            <a:r>
              <a:rPr lang="en-US" baseline="0" dirty="0" smtClean="0"/>
              <a:t>Learning to read mathematical text </a:t>
            </a:r>
            <a:r>
              <a:rPr lang="en-US" u="sng" baseline="0" dirty="0" smtClean="0"/>
              <a:t>including textbooks, articles, problems, problem explanations</a:t>
            </a:r>
          </a:p>
          <a:p>
            <a:r>
              <a:rPr lang="en-US" dirty="0" smtClean="0"/>
              <a:t>Communicating using correct mathematical terminology </a:t>
            </a:r>
            <a:r>
              <a:rPr lang="en-US" u="sng" dirty="0" smtClean="0"/>
              <a:t>appropriate to the student’s mathematical development</a:t>
            </a:r>
          </a:p>
          <a:p>
            <a:r>
              <a:rPr lang="en-US" dirty="0" smtClean="0"/>
              <a:t>Reading, discussing and applying the mathematics found in literature </a:t>
            </a:r>
          </a:p>
          <a:p>
            <a:pPr defTabSz="939363">
              <a:defRPr/>
            </a:pPr>
            <a:r>
              <a:rPr lang="en-US" dirty="0" smtClean="0"/>
              <a:t>Researching mathematics topics or related problems</a:t>
            </a:r>
          </a:p>
          <a:p>
            <a:r>
              <a:rPr lang="en-US" dirty="0" smtClean="0"/>
              <a:t>Reading appropriate text providing explanations for mathematical concepts, reasoning or procedures</a:t>
            </a:r>
          </a:p>
          <a:p>
            <a:r>
              <a:rPr lang="en-US" dirty="0" smtClean="0"/>
              <a:t>Applying readings as citing for mathematical reasoning – using information</a:t>
            </a:r>
            <a:r>
              <a:rPr lang="en-US" baseline="0" dirty="0" smtClean="0"/>
              <a:t> found in texts to support their reasoning; developing works cited documents for research done to solve a problem</a:t>
            </a:r>
            <a:endParaRPr lang="en-US" dirty="0" smtClean="0"/>
          </a:p>
          <a:p>
            <a:r>
              <a:rPr lang="en-US" dirty="0" smtClean="0"/>
              <a:t>Listening and critiquing peer explanations</a:t>
            </a:r>
          </a:p>
          <a:p>
            <a:r>
              <a:rPr lang="en-US" dirty="0" smtClean="0"/>
              <a:t>Justifying orally and in writing reasoning</a:t>
            </a:r>
          </a:p>
          <a:p>
            <a:r>
              <a:rPr lang="en-US" dirty="0" smtClean="0"/>
              <a:t>Representing and interpreting data </a:t>
            </a:r>
            <a:r>
              <a:rPr lang="en-US" u="sng" dirty="0" smtClean="0"/>
              <a:t>with and without technology</a:t>
            </a:r>
          </a:p>
          <a:p>
            <a:endParaRPr lang="en-US" u="sng" dirty="0" smtClean="0"/>
          </a:p>
          <a:p>
            <a:r>
              <a:rPr lang="en-US" u="none" dirty="0" smtClean="0"/>
              <a:t>Using the Literacy standards</a:t>
            </a:r>
            <a:r>
              <a:rPr lang="en-US" u="none" baseline="0" dirty="0" smtClean="0"/>
              <a:t> as an adjunct to the Mathematical Standards of Practice will further students’ mathematical proficiency.</a:t>
            </a:r>
            <a:endParaRPr lang="en-US" u="none" dirty="0" smtClean="0"/>
          </a:p>
          <a:p>
            <a:endParaRPr lang="en-US" u="sng" dirty="0"/>
          </a:p>
        </p:txBody>
      </p:sp>
      <p:sp>
        <p:nvSpPr>
          <p:cNvPr id="4" name="Slide Number Placeholder 3"/>
          <p:cNvSpPr>
            <a:spLocks noGrp="1"/>
          </p:cNvSpPr>
          <p:nvPr>
            <p:ph type="sldNum" sz="quarter" idx="10"/>
          </p:nvPr>
        </p:nvSpPr>
        <p:spPr/>
        <p:txBody>
          <a:bodyPr/>
          <a:lstStyle/>
          <a:p>
            <a:fld id="{D08BED9A-E7D4-4B42-B83B-A435CCA2AD4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9656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Ohio, mathematics</a:t>
            </a:r>
            <a:r>
              <a:rPr lang="en-US" baseline="0" dirty="0" smtClean="0"/>
              <a:t> teachers in grades 6-12 have the responsibility of developing literacy through mathematics.  The assessment of these standards will be within the ELA end-of-course exams; however, Mathematics teachers have the content knowledge to make this learning meaningful.  The Literacy standards will also assist in making mathematical understanding transferrable from one idea to another and from one year or course to the next. </a:t>
            </a:r>
            <a:r>
              <a:rPr lang="en-US" dirty="0" smtClean="0"/>
              <a:t>The Literacy</a:t>
            </a:r>
            <a:r>
              <a:rPr lang="en-US" baseline="0" dirty="0" smtClean="0"/>
              <a:t> Standards appear on pages 62-66 of the CCSS-ELA document.  They pertain to grades 6-12.  These are the Reading Standards.  There are also 10 Writing Standards.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8</a:t>
            </a:fld>
            <a:endParaRPr lang="en-US"/>
          </a:p>
        </p:txBody>
      </p:sp>
    </p:spTree>
    <p:extLst>
      <p:ext uri="{BB962C8B-B14F-4D97-AF65-F5344CB8AC3E}">
        <p14:creationId xmlns:p14="http://schemas.microsoft.com/office/powerpoint/2010/main" val="301227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work with these Reading Standards. Generally across grades 6-12 the standards parallel each other.  This is the simplified gist of most of those standards.</a:t>
            </a:r>
            <a:endParaRPr lang="en-US" dirty="0"/>
          </a:p>
        </p:txBody>
      </p:sp>
      <p:sp>
        <p:nvSpPr>
          <p:cNvPr id="4" name="Slide Number Placeholder 3"/>
          <p:cNvSpPr>
            <a:spLocks noGrp="1"/>
          </p:cNvSpPr>
          <p:nvPr>
            <p:ph type="sldNum" sz="quarter" idx="10"/>
          </p:nvPr>
        </p:nvSpPr>
        <p:spPr/>
        <p:txBody>
          <a:bodyPr/>
          <a:lstStyle/>
          <a:p>
            <a:fld id="{99A1E9F6-D250-44CB-9518-D8B999177119}" type="slidenum">
              <a:rPr lang="en-US" smtClean="0"/>
              <a:t>9</a:t>
            </a:fld>
            <a:endParaRPr lang="en-US"/>
          </a:p>
        </p:txBody>
      </p:sp>
    </p:spTree>
    <p:extLst>
      <p:ext uri="{BB962C8B-B14F-4D97-AF65-F5344CB8AC3E}">
        <p14:creationId xmlns:p14="http://schemas.microsoft.com/office/powerpoint/2010/main" val="22218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4ECE06-3327-481C-B01B-96127407A8A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ECE06-3327-481C-B01B-96127407A8A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ECE06-3327-481C-B01B-96127407A8A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ECE06-3327-481C-B01B-96127407A8A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ECE06-3327-481C-B01B-96127407A8A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4ECE06-3327-481C-B01B-96127407A8AB}"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4ECE06-3327-481C-B01B-96127407A8AB}" type="datetimeFigureOut">
              <a:rPr lang="en-US" smtClean="0"/>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4ECE06-3327-481C-B01B-96127407A8AB}" type="datetimeFigureOut">
              <a:rPr lang="en-US" smtClean="0"/>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ECE06-3327-481C-B01B-96127407A8AB}" type="datetimeFigureOut">
              <a:rPr lang="en-US" smtClean="0"/>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1CF3A-21D5-498A-8C8C-A5C6F3234D2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ECE06-3327-481C-B01B-96127407A8AB}"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1CF3A-21D5-498A-8C8C-A5C6F3234D2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64ECE06-3327-481C-B01B-96127407A8AB}" type="datetimeFigureOut">
              <a:rPr lang="en-US" smtClean="0"/>
              <a:t>8/15/2012</a:t>
            </a:fld>
            <a:endParaRPr lang="en-US"/>
          </a:p>
        </p:txBody>
      </p:sp>
      <p:sp>
        <p:nvSpPr>
          <p:cNvPr id="9" name="Slide Number Placeholder 8"/>
          <p:cNvSpPr>
            <a:spLocks noGrp="1"/>
          </p:cNvSpPr>
          <p:nvPr>
            <p:ph type="sldNum" sz="quarter" idx="11"/>
          </p:nvPr>
        </p:nvSpPr>
        <p:spPr/>
        <p:txBody>
          <a:bodyPr/>
          <a:lstStyle/>
          <a:p>
            <a:fld id="{D751CF3A-21D5-498A-8C8C-A5C6F3234D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751CF3A-21D5-498A-8C8C-A5C6F3234D2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4ECE06-3327-481C-B01B-96127407A8AB}" type="datetimeFigureOut">
              <a:rPr lang="en-US" smtClean="0"/>
              <a:t>8/15/2012</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666999"/>
          </a:xfrm>
        </p:spPr>
        <p:txBody>
          <a:bodyPr>
            <a:noAutofit/>
          </a:bodyPr>
          <a:lstStyle/>
          <a:p>
            <a:r>
              <a:rPr lang="en-US" sz="4800" dirty="0" smtClean="0"/>
              <a:t>Literacy Across the Hall</a:t>
            </a:r>
            <a:br>
              <a:rPr lang="en-US" sz="4800" dirty="0" smtClean="0"/>
            </a:br>
            <a:r>
              <a:rPr lang="en-US" sz="4800" dirty="0" smtClean="0"/>
              <a:t>“I teach Math, why should I teach the literacy standards?”</a:t>
            </a:r>
            <a:endParaRPr lang="en-US" sz="4800" dirty="0"/>
          </a:p>
        </p:txBody>
      </p:sp>
      <p:sp>
        <p:nvSpPr>
          <p:cNvPr id="3" name="Subtitle 2"/>
          <p:cNvSpPr>
            <a:spLocks noGrp="1"/>
          </p:cNvSpPr>
          <p:nvPr>
            <p:ph type="subTitle" idx="1"/>
          </p:nvPr>
        </p:nvSpPr>
        <p:spPr>
          <a:xfrm>
            <a:off x="1371600" y="3352800"/>
            <a:ext cx="6400800" cy="2667000"/>
          </a:xfrm>
        </p:spPr>
        <p:txBody>
          <a:bodyPr>
            <a:normAutofit/>
          </a:bodyPr>
          <a:lstStyle/>
          <a:p>
            <a:r>
              <a:rPr lang="en-US" dirty="0" smtClean="0">
                <a:solidFill>
                  <a:srgbClr val="0070C0"/>
                </a:solidFill>
              </a:rPr>
              <a:t>Innovative Learning Environments</a:t>
            </a:r>
          </a:p>
          <a:p>
            <a:r>
              <a:rPr lang="en-US" dirty="0" smtClean="0"/>
              <a:t>August 2-3, 2012</a:t>
            </a:r>
          </a:p>
          <a:p>
            <a:endParaRPr lang="en-US" dirty="0" smtClean="0"/>
          </a:p>
          <a:p>
            <a:r>
              <a:rPr lang="en-US" dirty="0" smtClean="0"/>
              <a:t>Ann Carlson</a:t>
            </a:r>
          </a:p>
          <a:p>
            <a:r>
              <a:rPr lang="en-US" sz="2600" dirty="0" smtClean="0"/>
              <a:t>Mathematics Consultant</a:t>
            </a:r>
          </a:p>
          <a:p>
            <a:r>
              <a:rPr lang="en-US" sz="2600" dirty="0" smtClean="0"/>
              <a:t>Ohio Department of Education</a:t>
            </a:r>
          </a:p>
          <a:p>
            <a:endParaRPr lang="en-US" dirty="0"/>
          </a:p>
        </p:txBody>
      </p:sp>
    </p:spTree>
    <p:extLst>
      <p:ext uri="{BB962C8B-B14F-4D97-AF65-F5344CB8AC3E}">
        <p14:creationId xmlns:p14="http://schemas.microsoft.com/office/powerpoint/2010/main" val="273782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630362"/>
          </a:xfrm>
        </p:spPr>
        <p:txBody>
          <a:bodyPr/>
          <a:lstStyle/>
          <a:p>
            <a:r>
              <a:rPr lang="en-US" dirty="0" smtClean="0"/>
              <a:t>Informational Text </a:t>
            </a:r>
            <a:br>
              <a:rPr lang="en-US" dirty="0" smtClean="0"/>
            </a:br>
            <a:r>
              <a:rPr lang="en-US" dirty="0" smtClean="0"/>
              <a:t>Text Dependent Questions</a:t>
            </a:r>
            <a:br>
              <a:rPr lang="en-US" dirty="0" smtClean="0"/>
            </a:br>
            <a:endParaRPr lang="en-US" dirty="0"/>
          </a:p>
        </p:txBody>
      </p:sp>
      <p:sp>
        <p:nvSpPr>
          <p:cNvPr id="4" name="Content Placeholder 3"/>
          <p:cNvSpPr>
            <a:spLocks noGrp="1"/>
          </p:cNvSpPr>
          <p:nvPr>
            <p:ph idx="1"/>
          </p:nvPr>
        </p:nvSpPr>
        <p:spPr>
          <a:xfrm>
            <a:off x="457200" y="2286000"/>
            <a:ext cx="7620000" cy="3048000"/>
          </a:xfrm>
        </p:spPr>
        <p:txBody>
          <a:bodyPr>
            <a:normAutofit/>
          </a:bodyPr>
          <a:lstStyle/>
          <a:p>
            <a:pPr marL="114300" indent="0">
              <a:buNone/>
            </a:pPr>
            <a:r>
              <a:rPr lang="en-US" sz="3200" dirty="0" smtClean="0"/>
              <a:t>Sources</a:t>
            </a:r>
          </a:p>
          <a:p>
            <a:r>
              <a:rPr lang="en-US" sz="3200" dirty="0" smtClean="0"/>
              <a:t>Textbooks</a:t>
            </a:r>
          </a:p>
          <a:p>
            <a:r>
              <a:rPr lang="en-US" sz="3200" dirty="0" smtClean="0"/>
              <a:t>Internet</a:t>
            </a:r>
          </a:p>
          <a:p>
            <a:r>
              <a:rPr lang="en-US" sz="3200" dirty="0" smtClean="0"/>
              <a:t>Reference books</a:t>
            </a:r>
            <a:endParaRPr lang="en-US" sz="3200" dirty="0"/>
          </a:p>
        </p:txBody>
      </p:sp>
    </p:spTree>
    <p:extLst>
      <p:ext uri="{BB962C8B-B14F-4D97-AF65-F5344CB8AC3E}">
        <p14:creationId xmlns:p14="http://schemas.microsoft.com/office/powerpoint/2010/main" val="77561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Rocket Problem</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559849"/>
            <a:ext cx="3505200" cy="488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22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97" y="1381124"/>
            <a:ext cx="7075192"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40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352549"/>
            <a:ext cx="6700838" cy="494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2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23" y="2214563"/>
            <a:ext cx="7017365"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65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Creating </a:t>
            </a:r>
            <a:r>
              <a:rPr lang="en-US" b="1" dirty="0" smtClean="0"/>
              <a:t/>
            </a:r>
            <a:br>
              <a:rPr lang="en-US" b="1" dirty="0" smtClean="0"/>
            </a:br>
            <a:r>
              <a:rPr lang="en-US" b="1" dirty="0" smtClean="0"/>
              <a:t>Text-Dependent </a:t>
            </a:r>
            <a:r>
              <a:rPr lang="en-US" b="1" dirty="0"/>
              <a:t>Questions</a:t>
            </a:r>
            <a:endParaRPr lang="en-US" dirty="0"/>
          </a:p>
        </p:txBody>
      </p:sp>
      <p:sp>
        <p:nvSpPr>
          <p:cNvPr id="3" name="Content Placeholder 2"/>
          <p:cNvSpPr>
            <a:spLocks noGrp="1"/>
          </p:cNvSpPr>
          <p:nvPr>
            <p:ph idx="1"/>
          </p:nvPr>
        </p:nvSpPr>
        <p:spPr/>
        <p:txBody>
          <a:bodyPr>
            <a:normAutofit/>
          </a:bodyPr>
          <a:lstStyle/>
          <a:p>
            <a:r>
              <a:rPr lang="en-US" sz="2400" i="1" dirty="0"/>
              <a:t>Step One: Identify the Core Understandings and Key Ideas of the Text</a:t>
            </a:r>
            <a:endParaRPr lang="en-US" sz="2400" dirty="0"/>
          </a:p>
          <a:p>
            <a:r>
              <a:rPr lang="en-US" sz="2400" i="1" dirty="0"/>
              <a:t>Step Two: Start Small to Build Confidence</a:t>
            </a:r>
            <a:endParaRPr lang="en-US" sz="2400" dirty="0"/>
          </a:p>
          <a:p>
            <a:r>
              <a:rPr lang="en-US" sz="2400" i="1" dirty="0"/>
              <a:t>Step Three: Target Vocabulary and Text Structure</a:t>
            </a:r>
            <a:endParaRPr lang="en-US" sz="2400" dirty="0"/>
          </a:p>
          <a:p>
            <a:r>
              <a:rPr lang="en-US" sz="2400" i="1" dirty="0"/>
              <a:t>Step Four: Tackle Tough Sections Head-on</a:t>
            </a:r>
            <a:endParaRPr lang="en-US" sz="2400" dirty="0"/>
          </a:p>
          <a:p>
            <a:r>
              <a:rPr lang="en-US" sz="2400" i="1" dirty="0"/>
              <a:t>Step Five: Create Coherent Sequences of Text Dependent Questions</a:t>
            </a:r>
            <a:r>
              <a:rPr lang="en-US" sz="2400" dirty="0"/>
              <a:t> </a:t>
            </a:r>
          </a:p>
          <a:p>
            <a:r>
              <a:rPr lang="en-US" sz="2400" i="1" dirty="0"/>
              <a:t>Step Six: Identify the Standards That Are Being Addressed</a:t>
            </a:r>
            <a:endParaRPr lang="en-US" sz="2400" dirty="0"/>
          </a:p>
          <a:p>
            <a:r>
              <a:rPr lang="en-US" sz="2400" i="1" dirty="0"/>
              <a:t>Step Seven: Create the Culminating Assessment</a:t>
            </a:r>
            <a:endParaRPr lang="en-US" sz="2400" dirty="0"/>
          </a:p>
          <a:p>
            <a:endParaRPr lang="en-US" dirty="0"/>
          </a:p>
        </p:txBody>
      </p:sp>
    </p:spTree>
    <p:extLst>
      <p:ext uri="{BB962C8B-B14F-4D97-AF65-F5344CB8AC3E}">
        <p14:creationId xmlns:p14="http://schemas.microsoft.com/office/powerpoint/2010/main" val="214243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Math </a:t>
            </a:r>
            <a:r>
              <a:rPr lang="en-US" dirty="0" smtClean="0">
                <a:latin typeface="Arial"/>
                <a:cs typeface="Arial"/>
              </a:rPr>
              <a:t>≠ ELA</a:t>
            </a:r>
            <a:endParaRPr lang="en-US" dirty="0"/>
          </a:p>
        </p:txBody>
      </p:sp>
      <p:sp>
        <p:nvSpPr>
          <p:cNvPr id="8" name="Text Placeholder 7"/>
          <p:cNvSpPr>
            <a:spLocks noGrp="1"/>
          </p:cNvSpPr>
          <p:nvPr>
            <p:ph type="body" idx="1"/>
          </p:nvPr>
        </p:nvSpPr>
        <p:spPr/>
        <p:txBody>
          <a:bodyPr/>
          <a:lstStyle/>
          <a:p>
            <a:r>
              <a:rPr lang="en-US" sz="2400" dirty="0" smtClean="0"/>
              <a:t>Mathematics</a:t>
            </a:r>
            <a:endParaRPr lang="en-US" sz="2400" dirty="0"/>
          </a:p>
        </p:txBody>
      </p:sp>
      <p:sp>
        <p:nvSpPr>
          <p:cNvPr id="9" name="Content Placeholder 8"/>
          <p:cNvSpPr>
            <a:spLocks noGrp="1"/>
          </p:cNvSpPr>
          <p:nvPr>
            <p:ph sz="half" idx="2"/>
          </p:nvPr>
        </p:nvSpPr>
        <p:spPr/>
        <p:txBody>
          <a:bodyPr/>
          <a:lstStyle/>
          <a:p>
            <a:r>
              <a:rPr lang="en-US" sz="2800" dirty="0" smtClean="0"/>
              <a:t>Right to Left</a:t>
            </a:r>
          </a:p>
          <a:p>
            <a:r>
              <a:rPr lang="en-US" sz="2800" dirty="0" smtClean="0"/>
              <a:t>Decimals</a:t>
            </a:r>
          </a:p>
          <a:p>
            <a:r>
              <a:rPr lang="en-US" sz="2800" dirty="0" smtClean="0"/>
              <a:t>Symbols Change</a:t>
            </a:r>
          </a:p>
          <a:p>
            <a:r>
              <a:rPr lang="en-US" sz="2800" dirty="0" smtClean="0"/>
              <a:t>Key Idea at End (problems)</a:t>
            </a:r>
          </a:p>
          <a:p>
            <a:endParaRPr lang="en-US" dirty="0"/>
          </a:p>
        </p:txBody>
      </p:sp>
      <p:sp>
        <p:nvSpPr>
          <p:cNvPr id="10" name="Text Placeholder 9"/>
          <p:cNvSpPr>
            <a:spLocks noGrp="1"/>
          </p:cNvSpPr>
          <p:nvPr>
            <p:ph type="body" sz="quarter" idx="3"/>
          </p:nvPr>
        </p:nvSpPr>
        <p:spPr/>
        <p:txBody>
          <a:bodyPr/>
          <a:lstStyle/>
          <a:p>
            <a:r>
              <a:rPr lang="en-US" sz="2400" dirty="0" smtClean="0"/>
              <a:t>ELA</a:t>
            </a:r>
            <a:endParaRPr lang="en-US" sz="2400" dirty="0"/>
          </a:p>
        </p:txBody>
      </p:sp>
      <p:sp>
        <p:nvSpPr>
          <p:cNvPr id="11" name="Content Placeholder 10"/>
          <p:cNvSpPr>
            <a:spLocks noGrp="1"/>
          </p:cNvSpPr>
          <p:nvPr>
            <p:ph sz="quarter" idx="4"/>
          </p:nvPr>
        </p:nvSpPr>
        <p:spPr/>
        <p:txBody>
          <a:bodyPr>
            <a:normAutofit/>
          </a:bodyPr>
          <a:lstStyle/>
          <a:p>
            <a:r>
              <a:rPr lang="en-US" sz="2800" dirty="0" smtClean="0"/>
              <a:t>Left to Right</a:t>
            </a:r>
          </a:p>
          <a:p>
            <a:r>
              <a:rPr lang="en-US" sz="2800" dirty="0" smtClean="0"/>
              <a:t>Periods</a:t>
            </a:r>
          </a:p>
          <a:p>
            <a:r>
              <a:rPr lang="en-US" sz="2800" dirty="0" smtClean="0"/>
              <a:t>Symbols are Static</a:t>
            </a:r>
          </a:p>
          <a:p>
            <a:r>
              <a:rPr lang="en-US" sz="2800" dirty="0" smtClean="0"/>
              <a:t>Key Idea in Beginning</a:t>
            </a:r>
          </a:p>
          <a:p>
            <a:r>
              <a:rPr lang="en-US" sz="2800" dirty="0" smtClean="0"/>
              <a:t>Beginning Middle End</a:t>
            </a:r>
            <a:endParaRPr lang="en-US" sz="2800" dirty="0"/>
          </a:p>
        </p:txBody>
      </p:sp>
    </p:spTree>
    <p:extLst>
      <p:ext uri="{BB962C8B-B14F-4D97-AF65-F5344CB8AC3E}">
        <p14:creationId xmlns:p14="http://schemas.microsoft.com/office/powerpoint/2010/main" val="332229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Abbreviate</a:t>
            </a:r>
          </a:p>
          <a:p>
            <a:pPr marL="400050" lvl="1" indent="0">
              <a:buNone/>
            </a:pPr>
            <a:r>
              <a:rPr lang="en-US" sz="2800" dirty="0" smtClean="0"/>
              <a:t>Use the first few letters of the word</a:t>
            </a:r>
          </a:p>
          <a:p>
            <a:pPr marL="400050" lvl="1" indent="0">
              <a:buNone/>
            </a:pPr>
            <a:r>
              <a:rPr lang="en-US" sz="2800" dirty="0"/>
              <a:t>	</a:t>
            </a:r>
            <a:r>
              <a:rPr lang="en-US" sz="2800" dirty="0" smtClean="0"/>
              <a:t>vocabulary – vocab</a:t>
            </a:r>
          </a:p>
          <a:p>
            <a:pPr marL="400050" lvl="1" indent="0">
              <a:buNone/>
            </a:pPr>
            <a:r>
              <a:rPr lang="en-US" sz="2800" dirty="0" smtClean="0"/>
              <a:t>Leave out the vowels</a:t>
            </a:r>
          </a:p>
          <a:p>
            <a:pPr marL="400050" lvl="1" indent="0">
              <a:buNone/>
            </a:pPr>
            <a:r>
              <a:rPr lang="en-US" sz="2800" dirty="0"/>
              <a:t>	</a:t>
            </a:r>
            <a:r>
              <a:rPr lang="en-US" sz="2800" dirty="0" smtClean="0"/>
              <a:t>book= bk; </a:t>
            </a:r>
          </a:p>
          <a:p>
            <a:pPr marL="400050" lvl="1" indent="0">
              <a:buNone/>
            </a:pPr>
            <a:r>
              <a:rPr lang="en-US" sz="2800" dirty="0" smtClean="0"/>
              <a:t>Use the first letter of each syllable</a:t>
            </a:r>
          </a:p>
          <a:p>
            <a:pPr marL="400050" lvl="1" indent="0">
              <a:buNone/>
            </a:pPr>
            <a:r>
              <a:rPr lang="en-US" sz="2800" dirty="0"/>
              <a:t>	</a:t>
            </a:r>
            <a:r>
              <a:rPr lang="en-US" sz="2800" dirty="0" smtClean="0"/>
              <a:t>notebook = nb; without = </a:t>
            </a:r>
            <a:r>
              <a:rPr lang="en-US" sz="2800" dirty="0"/>
              <a:t>w/o</a:t>
            </a:r>
            <a:endParaRPr lang="en-US" sz="2800" dirty="0" smtClean="0"/>
          </a:p>
          <a:p>
            <a:pPr marL="0" indent="0">
              <a:buNone/>
            </a:pPr>
            <a:r>
              <a:rPr lang="en-US" sz="2800" dirty="0" smtClean="0"/>
              <a:t>Use symbols: #, %, $, &amp;, =, +,??, </a:t>
            </a:r>
            <a:r>
              <a:rPr lang="en-US" sz="2800" dirty="0" smtClean="0">
                <a:sym typeface="Wingdings" pitchFamily="2" charset="2"/>
              </a:rPr>
              <a:t>, ⌂,↑, ↓, ∆</a:t>
            </a:r>
          </a:p>
          <a:p>
            <a:pPr marL="0" indent="0">
              <a:buNone/>
            </a:pPr>
            <a:r>
              <a:rPr lang="en-US" sz="2800" dirty="0">
                <a:sym typeface="Wingdings" pitchFamily="2" charset="2"/>
              </a:rPr>
              <a:t>	</a:t>
            </a:r>
            <a:r>
              <a:rPr lang="en-US" sz="2800" dirty="0" smtClean="0">
                <a:sym typeface="Wingdings" pitchFamily="2" charset="2"/>
              </a:rPr>
              <a:t>traditional or your own</a:t>
            </a:r>
            <a:endParaRPr lang="en-US" sz="2800" dirty="0" smtClean="0"/>
          </a:p>
        </p:txBody>
      </p:sp>
    </p:spTree>
    <p:extLst>
      <p:ext uri="{BB962C8B-B14F-4D97-AF65-F5344CB8AC3E}">
        <p14:creationId xmlns:p14="http://schemas.microsoft.com/office/powerpoint/2010/main" val="3350500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Taking</a:t>
            </a:r>
          </a:p>
        </p:txBody>
      </p:sp>
      <p:sp>
        <p:nvSpPr>
          <p:cNvPr id="3" name="Content Placeholder 2"/>
          <p:cNvSpPr>
            <a:spLocks noGrp="1"/>
          </p:cNvSpPr>
          <p:nvPr>
            <p:ph idx="1"/>
          </p:nvPr>
        </p:nvSpPr>
        <p:spPr>
          <a:xfrm>
            <a:off x="457200" y="1371600"/>
            <a:ext cx="7620000" cy="4800600"/>
          </a:xfrm>
        </p:spPr>
        <p:txBody>
          <a:bodyPr>
            <a:noAutofit/>
          </a:bodyPr>
          <a:lstStyle/>
          <a:p>
            <a:r>
              <a:rPr lang="en-US" sz="2800" dirty="0" smtClean="0"/>
              <a:t>Notes are for the user</a:t>
            </a:r>
          </a:p>
          <a:p>
            <a:r>
              <a:rPr lang="en-US" sz="2800" dirty="0" smtClean="0"/>
              <a:t>Paraphrase</a:t>
            </a:r>
          </a:p>
          <a:p>
            <a:r>
              <a:rPr lang="en-US" sz="2800" dirty="0" smtClean="0"/>
              <a:t>Single words</a:t>
            </a:r>
          </a:p>
          <a:p>
            <a:r>
              <a:rPr lang="en-US" sz="2800" dirty="0" smtClean="0"/>
              <a:t>Pictures</a:t>
            </a:r>
          </a:p>
          <a:p>
            <a:r>
              <a:rPr lang="en-US" sz="2800" dirty="0" smtClean="0"/>
              <a:t>Choose a format that works for the topic and YOU</a:t>
            </a:r>
          </a:p>
          <a:p>
            <a:pPr lvl="1"/>
            <a:r>
              <a:rPr lang="en-US" sz="2800" dirty="0" smtClean="0"/>
              <a:t>Bulleted list</a:t>
            </a:r>
          </a:p>
          <a:p>
            <a:pPr lvl="1"/>
            <a:r>
              <a:rPr lang="en-US" sz="2800" dirty="0" smtClean="0"/>
              <a:t>T-chart</a:t>
            </a:r>
          </a:p>
          <a:p>
            <a:pPr lvl="1"/>
            <a:r>
              <a:rPr lang="en-US" sz="2800" dirty="0" smtClean="0"/>
              <a:t>Web</a:t>
            </a:r>
          </a:p>
          <a:p>
            <a:pPr lvl="1"/>
            <a:r>
              <a:rPr lang="en-US" sz="2800" dirty="0" smtClean="0"/>
              <a:t>4 square</a:t>
            </a:r>
            <a:endParaRPr lang="en-US" sz="2800" dirty="0"/>
          </a:p>
        </p:txBody>
      </p:sp>
    </p:spTree>
    <p:extLst>
      <p:ext uri="{BB962C8B-B14F-4D97-AF65-F5344CB8AC3E}">
        <p14:creationId xmlns:p14="http://schemas.microsoft.com/office/powerpoint/2010/main" val="277872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ummarizing</a:t>
            </a:r>
            <a:endParaRPr lang="en-US" dirty="0"/>
          </a:p>
        </p:txBody>
      </p:sp>
      <p:sp>
        <p:nvSpPr>
          <p:cNvPr id="3" name="Content Placeholder 2"/>
          <p:cNvSpPr>
            <a:spLocks noGrp="1"/>
          </p:cNvSpPr>
          <p:nvPr>
            <p:ph idx="1"/>
          </p:nvPr>
        </p:nvSpPr>
        <p:spPr/>
        <p:txBody>
          <a:bodyPr/>
          <a:lstStyle/>
          <a:p>
            <a:pPr marL="0" indent="0">
              <a:buNone/>
            </a:pPr>
            <a:r>
              <a:rPr lang="en-US" sz="3600" dirty="0" smtClean="0"/>
              <a:t>“Restating the essence of text or an experience in as few words as possible or in a new, yet efficient, manner.”</a:t>
            </a:r>
          </a:p>
          <a:p>
            <a:pPr marL="0" indent="0">
              <a:buNone/>
            </a:pPr>
            <a:endParaRPr lang="en-US" dirty="0"/>
          </a:p>
          <a:p>
            <a:pPr marL="0" indent="0" algn="r">
              <a:buNone/>
            </a:pPr>
            <a:r>
              <a:rPr lang="en-US" dirty="0" smtClean="0"/>
              <a:t>Rick Wormeli</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53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447800"/>
          </a:xfrm>
        </p:spPr>
        <p:txBody>
          <a:bodyPr/>
          <a:lstStyle/>
          <a:p>
            <a:r>
              <a:rPr lang="en-US" sz="4000" dirty="0" smtClean="0"/>
              <a:t>The literacy standards will enhance mathematical learning!</a:t>
            </a:r>
            <a:endParaRPr lang="en-US" sz="4000" dirty="0"/>
          </a:p>
        </p:txBody>
      </p:sp>
      <p:sp>
        <p:nvSpPr>
          <p:cNvPr id="3" name="Content Placeholder 2"/>
          <p:cNvSpPr>
            <a:spLocks noGrp="1"/>
          </p:cNvSpPr>
          <p:nvPr>
            <p:ph idx="1"/>
          </p:nvPr>
        </p:nvSpPr>
        <p:spPr>
          <a:xfrm>
            <a:off x="381000" y="2362200"/>
            <a:ext cx="7620000" cy="3962400"/>
          </a:xfrm>
        </p:spPr>
        <p:txBody>
          <a:bodyPr>
            <a:normAutofit/>
          </a:bodyPr>
          <a:lstStyle/>
          <a:p>
            <a:pPr marL="114300" lvl="0" indent="0">
              <a:buClr>
                <a:srgbClr val="0F6FC6"/>
              </a:buClr>
              <a:buNone/>
            </a:pPr>
            <a:r>
              <a:rPr lang="en-US" sz="3600" dirty="0">
                <a:solidFill>
                  <a:prstClr val="black"/>
                </a:solidFill>
              </a:rPr>
              <a:t>Through the use of  text dependent questions, </a:t>
            </a:r>
            <a:r>
              <a:rPr lang="en-US" sz="3600" dirty="0" smtClean="0">
                <a:solidFill>
                  <a:prstClr val="black"/>
                </a:solidFill>
              </a:rPr>
              <a:t>graphic organizers, summarizing strategies, </a:t>
            </a:r>
            <a:r>
              <a:rPr lang="en-US" sz="3600" dirty="0">
                <a:solidFill>
                  <a:prstClr val="black"/>
                </a:solidFill>
              </a:rPr>
              <a:t>and </a:t>
            </a:r>
            <a:r>
              <a:rPr lang="en-US" sz="3600" dirty="0" smtClean="0">
                <a:solidFill>
                  <a:prstClr val="black"/>
                </a:solidFill>
              </a:rPr>
              <a:t>vocabulary </a:t>
            </a:r>
            <a:r>
              <a:rPr lang="en-US" sz="3600" dirty="0">
                <a:solidFill>
                  <a:prstClr val="black"/>
                </a:solidFill>
              </a:rPr>
              <a:t>development, </a:t>
            </a:r>
            <a:r>
              <a:rPr lang="en-US" sz="3600" dirty="0" smtClean="0">
                <a:solidFill>
                  <a:prstClr val="black"/>
                </a:solidFill>
              </a:rPr>
              <a:t>we </a:t>
            </a:r>
            <a:r>
              <a:rPr lang="en-US" sz="3600" dirty="0">
                <a:solidFill>
                  <a:prstClr val="black"/>
                </a:solidFill>
              </a:rPr>
              <a:t>will start the journey of addressing the literacy standards and the shifts in the CCSSM.</a:t>
            </a:r>
          </a:p>
          <a:p>
            <a:endParaRPr lang="en-US" dirty="0"/>
          </a:p>
        </p:txBody>
      </p:sp>
    </p:spTree>
    <p:extLst>
      <p:ext uri="{BB962C8B-B14F-4D97-AF65-F5344CB8AC3E}">
        <p14:creationId xmlns:p14="http://schemas.microsoft.com/office/powerpoint/2010/main" val="890554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Summaries</a:t>
            </a:r>
            <a:endParaRPr lang="en-US" dirty="0"/>
          </a:p>
        </p:txBody>
      </p:sp>
      <p:sp>
        <p:nvSpPr>
          <p:cNvPr id="3" name="Content Placeholder 2"/>
          <p:cNvSpPr>
            <a:spLocks noGrp="1"/>
          </p:cNvSpPr>
          <p:nvPr>
            <p:ph idx="1"/>
          </p:nvPr>
        </p:nvSpPr>
        <p:spPr/>
        <p:txBody>
          <a:bodyPr/>
          <a:lstStyle/>
          <a:p>
            <a:pPr marL="114300" indent="0">
              <a:buNone/>
            </a:pPr>
            <a:r>
              <a:rPr lang="en-US" sz="3200" dirty="0" smtClean="0"/>
              <a:t>Take many forms:</a:t>
            </a:r>
          </a:p>
          <a:p>
            <a:r>
              <a:rPr lang="en-US" sz="3200" dirty="0" smtClean="0"/>
              <a:t>Orally</a:t>
            </a:r>
          </a:p>
          <a:p>
            <a:r>
              <a:rPr lang="en-US" sz="3200" dirty="0" smtClean="0"/>
              <a:t>Visually</a:t>
            </a:r>
          </a:p>
          <a:p>
            <a:r>
              <a:rPr lang="en-US" sz="3200" dirty="0" smtClean="0"/>
              <a:t>Physically</a:t>
            </a:r>
          </a:p>
          <a:p>
            <a:r>
              <a:rPr lang="en-US" sz="3200" dirty="0" smtClean="0"/>
              <a:t>Musically</a:t>
            </a:r>
          </a:p>
          <a:p>
            <a:r>
              <a:rPr lang="en-US" sz="3200" dirty="0" smtClean="0"/>
              <a:t>Writing</a:t>
            </a:r>
          </a:p>
          <a:p>
            <a:r>
              <a:rPr lang="en-US" sz="3200" dirty="0" smtClean="0"/>
              <a:t>In groups or </a:t>
            </a:r>
          </a:p>
          <a:p>
            <a:r>
              <a:rPr lang="en-US" sz="3200" dirty="0"/>
              <a:t>I</a:t>
            </a:r>
            <a:r>
              <a:rPr lang="en-US" sz="3200" dirty="0" smtClean="0"/>
              <a:t>ndividually</a:t>
            </a:r>
          </a:p>
          <a:p>
            <a:endParaRPr lang="en-US" dirty="0"/>
          </a:p>
        </p:txBody>
      </p:sp>
    </p:spTree>
    <p:extLst>
      <p:ext uri="{BB962C8B-B14F-4D97-AF65-F5344CB8AC3E}">
        <p14:creationId xmlns:p14="http://schemas.microsoft.com/office/powerpoint/2010/main" val="307917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Organizers</a:t>
            </a:r>
            <a:endParaRPr lang="en-US" dirty="0"/>
          </a:p>
        </p:txBody>
      </p:sp>
      <p:sp>
        <p:nvSpPr>
          <p:cNvPr id="3" name="Content Placeholder 2"/>
          <p:cNvSpPr>
            <a:spLocks noGrp="1"/>
          </p:cNvSpPr>
          <p:nvPr>
            <p:ph idx="1"/>
          </p:nvPr>
        </p:nvSpPr>
        <p:spPr/>
        <p:txBody>
          <a:bodyPr/>
          <a:lstStyle/>
          <a:p>
            <a:pPr marL="114300" indent="0">
              <a:buNone/>
            </a:pPr>
            <a:r>
              <a:rPr lang="en-US" sz="2800" dirty="0" smtClean="0"/>
              <a:t>Provide visual representation of facts and concepts and their relationships helping students to:</a:t>
            </a:r>
          </a:p>
          <a:p>
            <a:r>
              <a:rPr lang="en-US" sz="2800" dirty="0" smtClean="0"/>
              <a:t>Organize ideas</a:t>
            </a:r>
          </a:p>
          <a:p>
            <a:r>
              <a:rPr lang="en-US" sz="2800" dirty="0" smtClean="0"/>
              <a:t>Represent abstract ideas more concretely</a:t>
            </a:r>
          </a:p>
          <a:p>
            <a:r>
              <a:rPr lang="en-US" sz="2800" dirty="0" smtClean="0"/>
              <a:t>Illustrate the relationships among facts and concepts</a:t>
            </a:r>
          </a:p>
          <a:p>
            <a:r>
              <a:rPr lang="en-US" sz="2800" dirty="0" smtClean="0"/>
              <a:t>Store and recall information</a:t>
            </a:r>
          </a:p>
        </p:txBody>
      </p:sp>
    </p:spTree>
    <p:extLst>
      <p:ext uri="{BB962C8B-B14F-4D97-AF65-F5344CB8AC3E}">
        <p14:creationId xmlns:p14="http://schemas.microsoft.com/office/powerpoint/2010/main" val="92855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Organizers</a:t>
            </a:r>
            <a:endParaRPr lang="en-US" dirty="0"/>
          </a:p>
        </p:txBody>
      </p:sp>
      <p:sp>
        <p:nvSpPr>
          <p:cNvPr id="3" name="Content Placeholder 2"/>
          <p:cNvSpPr>
            <a:spLocks noGrp="1"/>
          </p:cNvSpPr>
          <p:nvPr>
            <p:ph idx="1"/>
          </p:nvPr>
        </p:nvSpPr>
        <p:spPr/>
        <p:txBody>
          <a:bodyPr/>
          <a:lstStyle/>
          <a:p>
            <a:r>
              <a:rPr lang="en-US" sz="2800" dirty="0" smtClean="0"/>
              <a:t>Explain the purpose and benefits</a:t>
            </a:r>
          </a:p>
          <a:p>
            <a:pPr lvl="1"/>
            <a:r>
              <a:rPr lang="en-US" sz="2800" dirty="0" smtClean="0"/>
              <a:t>Importance of organization</a:t>
            </a:r>
          </a:p>
          <a:p>
            <a:pPr lvl="1"/>
            <a:r>
              <a:rPr lang="en-US" sz="2800" dirty="0" smtClean="0"/>
              <a:t>Assists in comprehension and recall</a:t>
            </a:r>
          </a:p>
          <a:p>
            <a:r>
              <a:rPr lang="en-US" sz="2800" dirty="0" smtClean="0"/>
              <a:t>For each organizer :</a:t>
            </a:r>
          </a:p>
          <a:p>
            <a:pPr lvl="1"/>
            <a:r>
              <a:rPr lang="en-US" sz="2800" dirty="0"/>
              <a:t>E</a:t>
            </a:r>
            <a:r>
              <a:rPr lang="en-US" sz="2800" dirty="0" smtClean="0"/>
              <a:t>xplain purpose and form</a:t>
            </a:r>
          </a:p>
          <a:p>
            <a:pPr lvl="1"/>
            <a:r>
              <a:rPr lang="en-US" sz="2800" dirty="0" smtClean="0"/>
              <a:t>Model with familiar information</a:t>
            </a:r>
          </a:p>
          <a:p>
            <a:pPr lvl="1"/>
            <a:r>
              <a:rPr lang="en-US" sz="2800" dirty="0" smtClean="0"/>
              <a:t>Model with new information</a:t>
            </a:r>
          </a:p>
          <a:p>
            <a:pPr lvl="1"/>
            <a:r>
              <a:rPr lang="en-US" sz="2800" dirty="0" smtClean="0"/>
              <a:t>Let students apply to familiar information</a:t>
            </a:r>
          </a:p>
          <a:p>
            <a:pPr lvl="1"/>
            <a:r>
              <a:rPr lang="en-US" sz="2800" dirty="0"/>
              <a:t>Let students apply to </a:t>
            </a:r>
            <a:r>
              <a:rPr lang="en-US" sz="2800" dirty="0" smtClean="0"/>
              <a:t>new </a:t>
            </a:r>
            <a:r>
              <a:rPr lang="en-US" sz="2800" dirty="0"/>
              <a:t>information</a:t>
            </a:r>
          </a:p>
          <a:p>
            <a:pPr lvl="1"/>
            <a:endParaRPr lang="en-US" dirty="0" smtClean="0"/>
          </a:p>
          <a:p>
            <a:endParaRPr lang="en-US" dirty="0"/>
          </a:p>
        </p:txBody>
      </p:sp>
    </p:spTree>
    <p:extLst>
      <p:ext uri="{BB962C8B-B14F-4D97-AF65-F5344CB8AC3E}">
        <p14:creationId xmlns:p14="http://schemas.microsoft.com/office/powerpoint/2010/main" val="357024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
            <a:ext cx="60198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0" y="304800"/>
            <a:ext cx="4343400" cy="400110"/>
          </a:xfrm>
          <a:prstGeom prst="rect">
            <a:avLst/>
          </a:prstGeom>
          <a:noFill/>
        </p:spPr>
        <p:txBody>
          <a:bodyPr wrap="square" rtlCol="0">
            <a:spAutoFit/>
          </a:bodyPr>
          <a:lstStyle/>
          <a:p>
            <a:r>
              <a:rPr lang="en-US" sz="2000" dirty="0" smtClean="0">
                <a:solidFill>
                  <a:schemeClr val="accent2">
                    <a:lumMod val="75000"/>
                  </a:schemeClr>
                </a:solidFill>
              </a:rPr>
              <a:t>Summarize  Note Taking</a:t>
            </a:r>
            <a:endParaRPr lang="en-US" sz="2000" dirty="0">
              <a:solidFill>
                <a:schemeClr val="accent2">
                  <a:lumMod val="75000"/>
                </a:schemeClr>
              </a:solidFill>
            </a:endParaRPr>
          </a:p>
        </p:txBody>
      </p:sp>
    </p:spTree>
    <p:extLst>
      <p:ext uri="{BB962C8B-B14F-4D97-AF65-F5344CB8AC3E}">
        <p14:creationId xmlns:p14="http://schemas.microsoft.com/office/powerpoint/2010/main" val="3891661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5928"/>
            <a:ext cx="4114799" cy="620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7" y="609600"/>
            <a:ext cx="40195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9547" y="5161547"/>
            <a:ext cx="3352800" cy="1384995"/>
          </a:xfrm>
          <a:prstGeom prst="rect">
            <a:avLst/>
          </a:prstGeom>
          <a:noFill/>
        </p:spPr>
        <p:txBody>
          <a:bodyPr wrap="square" rtlCol="0">
            <a:spAutoFit/>
          </a:bodyPr>
          <a:lstStyle/>
          <a:p>
            <a:r>
              <a:rPr lang="en-US" sz="2800" dirty="0" smtClean="0">
                <a:solidFill>
                  <a:schemeClr val="accent2">
                    <a:lumMod val="75000"/>
                  </a:schemeClr>
                </a:solidFill>
              </a:rPr>
              <a:t>Flow Charts -  Create one for the integer rules</a:t>
            </a:r>
            <a:endParaRPr lang="en-US" sz="2800" dirty="0">
              <a:solidFill>
                <a:schemeClr val="accent2">
                  <a:lumMod val="75000"/>
                </a:schemeClr>
              </a:solidFill>
            </a:endParaRPr>
          </a:p>
        </p:txBody>
      </p:sp>
    </p:spTree>
    <p:extLst>
      <p:ext uri="{BB962C8B-B14F-4D97-AF65-F5344CB8AC3E}">
        <p14:creationId xmlns:p14="http://schemas.microsoft.com/office/powerpoint/2010/main" val="1408042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685800"/>
            <a:ext cx="4643438"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685800"/>
            <a:ext cx="677108" cy="4800600"/>
          </a:xfrm>
          <a:prstGeom prst="rect">
            <a:avLst/>
          </a:prstGeom>
          <a:noFill/>
        </p:spPr>
        <p:txBody>
          <a:bodyPr vert="vert270" wrap="square" rtlCol="0">
            <a:spAutoFit/>
          </a:bodyPr>
          <a:lstStyle/>
          <a:p>
            <a:r>
              <a:rPr lang="en-US" sz="3200" dirty="0" smtClean="0">
                <a:solidFill>
                  <a:schemeClr val="accent2">
                    <a:lumMod val="75000"/>
                  </a:schemeClr>
                </a:solidFill>
              </a:rPr>
              <a:t>Model, Assessment</a:t>
            </a:r>
            <a:endParaRPr lang="en-US" sz="3200" dirty="0">
              <a:solidFill>
                <a:schemeClr val="accent2">
                  <a:lumMod val="75000"/>
                </a:schemeClr>
              </a:solidFill>
            </a:endParaRPr>
          </a:p>
        </p:txBody>
      </p:sp>
    </p:spTree>
    <p:extLst>
      <p:ext uri="{BB962C8B-B14F-4D97-AF65-F5344CB8AC3E}">
        <p14:creationId xmlns:p14="http://schemas.microsoft.com/office/powerpoint/2010/main" val="3164858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Exclusion Brainstorming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94" y="1341537"/>
            <a:ext cx="6942205" cy="47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012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 M 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320854"/>
              </p:ext>
            </p:extLst>
          </p:nvPr>
        </p:nvGraphicFramePr>
        <p:xfrm>
          <a:off x="457200" y="1600200"/>
          <a:ext cx="7620003" cy="2651760"/>
        </p:xfrm>
        <a:graphic>
          <a:graphicData uri="http://schemas.openxmlformats.org/drawingml/2006/table">
            <a:tbl>
              <a:tblPr firstRow="1" bandRow="1">
                <a:tableStyleId>{5C22544A-7EE6-4342-B048-85BDC9FD1C3A}</a:tableStyleId>
              </a:tblPr>
              <a:tblGrid>
                <a:gridCol w="2540001"/>
                <a:gridCol w="2540001"/>
                <a:gridCol w="2540001"/>
              </a:tblGrid>
              <a:tr h="370840">
                <a:tc>
                  <a:txBody>
                    <a:bodyPr/>
                    <a:lstStyle/>
                    <a:p>
                      <a:r>
                        <a:rPr lang="en-US" sz="2800" dirty="0" smtClean="0"/>
                        <a:t>Plus</a:t>
                      </a:r>
                      <a:endParaRPr lang="en-US" sz="2800" dirty="0"/>
                    </a:p>
                  </a:txBody>
                  <a:tcPr marL="84666" marR="84666"/>
                </a:tc>
                <a:tc>
                  <a:txBody>
                    <a:bodyPr/>
                    <a:lstStyle/>
                    <a:p>
                      <a:r>
                        <a:rPr lang="en-US" sz="2800" dirty="0" smtClean="0"/>
                        <a:t>Minus</a:t>
                      </a:r>
                      <a:endParaRPr lang="en-US" sz="2800" dirty="0"/>
                    </a:p>
                  </a:txBody>
                  <a:tcPr marL="84666" marR="84666"/>
                </a:tc>
                <a:tc>
                  <a:txBody>
                    <a:bodyPr/>
                    <a:lstStyle/>
                    <a:p>
                      <a:r>
                        <a:rPr lang="en-US" sz="2800" dirty="0" smtClean="0"/>
                        <a:t>Interesting</a:t>
                      </a:r>
                      <a:endParaRPr lang="en-US" sz="2800" dirty="0"/>
                    </a:p>
                  </a:txBody>
                  <a:tcPr marL="84666" marR="84666"/>
                </a:tc>
              </a:tr>
              <a:tr h="370840">
                <a:tc>
                  <a:txBody>
                    <a:bodyPr/>
                    <a:lstStyle/>
                    <a:p>
                      <a:r>
                        <a:rPr lang="en-US" sz="2000" dirty="0" smtClean="0"/>
                        <a:t>What part of what we just covered is positive for you?</a:t>
                      </a:r>
                      <a:endParaRPr lang="en-US" sz="2000" dirty="0"/>
                    </a:p>
                  </a:txBody>
                  <a:tcPr marL="84666" marR="84666"/>
                </a:tc>
                <a:tc>
                  <a:txBody>
                    <a:bodyPr/>
                    <a:lstStyle/>
                    <a:p>
                      <a:r>
                        <a:rPr lang="en-US" sz="2000" dirty="0" smtClean="0"/>
                        <a:t>Are there topics or</a:t>
                      </a:r>
                      <a:r>
                        <a:rPr lang="en-US" sz="2000" baseline="0" dirty="0" smtClean="0"/>
                        <a:t> concepts that you don’t like or understand?</a:t>
                      </a:r>
                    </a:p>
                    <a:p>
                      <a:endParaRPr lang="en-US" baseline="0" dirty="0" smtClean="0"/>
                    </a:p>
                    <a:p>
                      <a:endParaRPr lang="en-US" baseline="0" dirty="0" smtClean="0"/>
                    </a:p>
                    <a:p>
                      <a:endParaRPr lang="en-US" dirty="0"/>
                    </a:p>
                  </a:txBody>
                  <a:tcPr marL="84666" marR="84666"/>
                </a:tc>
                <a:tc>
                  <a:txBody>
                    <a:bodyPr/>
                    <a:lstStyle/>
                    <a:p>
                      <a:r>
                        <a:rPr lang="en-US" sz="2000" dirty="0" smtClean="0"/>
                        <a:t>What parts are interesting?</a:t>
                      </a:r>
                      <a:endParaRPr lang="en-US" sz="2000" dirty="0"/>
                    </a:p>
                  </a:txBody>
                  <a:tcPr marL="84666" marR="84666"/>
                </a:tc>
              </a:tr>
            </a:tbl>
          </a:graphicData>
        </a:graphic>
      </p:graphicFrame>
    </p:spTree>
    <p:extLst>
      <p:ext uri="{BB962C8B-B14F-4D97-AF65-F5344CB8AC3E}">
        <p14:creationId xmlns:p14="http://schemas.microsoft.com/office/powerpoint/2010/main" val="931502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Vocabulary</a:t>
            </a:r>
            <a:endParaRPr lang="en-US" dirty="0"/>
          </a:p>
        </p:txBody>
      </p:sp>
      <p:sp>
        <p:nvSpPr>
          <p:cNvPr id="3" name="Content Placeholder 2"/>
          <p:cNvSpPr>
            <a:spLocks noGrp="1"/>
          </p:cNvSpPr>
          <p:nvPr>
            <p:ph idx="1"/>
          </p:nvPr>
        </p:nvSpPr>
        <p:spPr>
          <a:xfrm>
            <a:off x="457200" y="1143000"/>
            <a:ext cx="8001000" cy="4983163"/>
          </a:xfrm>
        </p:spPr>
        <p:txBody>
          <a:bodyPr>
            <a:normAutofit/>
          </a:bodyPr>
          <a:lstStyle/>
          <a:p>
            <a:pPr marL="0" indent="0">
              <a:buNone/>
            </a:pPr>
            <a:r>
              <a:rPr lang="en-US" sz="2400" dirty="0"/>
              <a:t>________ ultimately _____ whether _______ _____ _____ or _____ of_____.  If _____ have already _____ a _____ _____yet we _____ to _____ them more of the same_____, they _____ no _____ in _____ _____ _____.  They _____ _____, they _____ _____as boring and hum-drum_____, their _____ _____ , and their _____ _____.  The _____ here _____ for the _____ to  _____ _____ and _____ _____ of the _____ _____ or _____to _____ _____and_____, key _____ or_____.  And even more so, the _____ _____ to _____ how much _____ each ______ _____ to show_____, and no more.</a:t>
            </a:r>
            <a:endParaRPr lang="en-US" sz="2400" b="1" dirty="0"/>
          </a:p>
          <a:p>
            <a:pPr marL="0" indent="0">
              <a:buNone/>
            </a:pPr>
            <a:endParaRPr lang="en-US" b="1" dirty="0"/>
          </a:p>
        </p:txBody>
      </p:sp>
    </p:spTree>
    <p:extLst>
      <p:ext uri="{BB962C8B-B14F-4D97-AF65-F5344CB8AC3E}">
        <p14:creationId xmlns:p14="http://schemas.microsoft.com/office/powerpoint/2010/main" val="3324141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001000" cy="6096000"/>
          </a:xfrm>
        </p:spPr>
        <p:txBody>
          <a:bodyPr>
            <a:noAutofit/>
          </a:bodyPr>
          <a:lstStyle/>
          <a:p>
            <a:pPr marL="0" indent="0">
              <a:buNone/>
            </a:pPr>
            <a:r>
              <a:rPr lang="en-US" sz="2800" dirty="0"/>
              <a:t>________ ultimately decide whether _______ is full or devoid of_____.  If _____ have already mastered a mathematical _____yet we continue to give them more of the same_____, they see no purpose in completing repetitive_____.  They lose_____, they see _____as boring and hum-drum_____, their _____drops, and their _____ slump.  The _____here is for the _____ to find different and meaningful _____ of the mathematical _____ or _____to maintain _____and_____, key _____ or_____.  And even more so, the _____ needs to recognize how much _____ each ______ needs to show_____, and no more.</a:t>
            </a:r>
          </a:p>
        </p:txBody>
      </p:sp>
    </p:spTree>
    <p:extLst>
      <p:ext uri="{BB962C8B-B14F-4D97-AF65-F5344CB8AC3E}">
        <p14:creationId xmlns:p14="http://schemas.microsoft.com/office/powerpoint/2010/main" val="128216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21</a:t>
            </a:r>
            <a:r>
              <a:rPr lang="en-US" baseline="30000" smtClean="0"/>
              <a:t>st</a:t>
            </a:r>
            <a:r>
              <a:rPr lang="en-US" smtClean="0"/>
              <a:t> Century Skills</a:t>
            </a:r>
          </a:p>
        </p:txBody>
      </p:sp>
      <p:sp>
        <p:nvSpPr>
          <p:cNvPr id="3" name="Content Placeholder 2"/>
          <p:cNvSpPr>
            <a:spLocks noGrp="1"/>
          </p:cNvSpPr>
          <p:nvPr>
            <p:ph idx="1"/>
          </p:nvPr>
        </p:nvSpPr>
        <p:spPr/>
        <p:txBody>
          <a:bodyPr>
            <a:normAutofit/>
          </a:bodyPr>
          <a:lstStyle/>
          <a:p>
            <a:pPr eaLnBrk="1" hangingPunct="1">
              <a:defRPr/>
            </a:pPr>
            <a:r>
              <a:rPr lang="en-US" sz="2800" dirty="0">
                <a:solidFill>
                  <a:srgbClr val="FF0000"/>
                </a:solidFill>
              </a:rPr>
              <a:t>Creativity and innovation </a:t>
            </a:r>
          </a:p>
          <a:p>
            <a:pPr eaLnBrk="1" hangingPunct="1">
              <a:defRPr/>
            </a:pPr>
            <a:r>
              <a:rPr lang="en-US" sz="2800" dirty="0">
                <a:solidFill>
                  <a:srgbClr val="FF0000"/>
                </a:solidFill>
              </a:rPr>
              <a:t>Critical thinking and problem solving</a:t>
            </a:r>
          </a:p>
          <a:p>
            <a:pPr eaLnBrk="1" hangingPunct="1">
              <a:defRPr/>
            </a:pPr>
            <a:r>
              <a:rPr lang="en-US" sz="2800" dirty="0">
                <a:solidFill>
                  <a:srgbClr val="FF0000"/>
                </a:solidFill>
              </a:rPr>
              <a:t>Communication and collaboration </a:t>
            </a:r>
          </a:p>
          <a:p>
            <a:pPr eaLnBrk="1" hangingPunct="1">
              <a:defRPr/>
            </a:pPr>
            <a:r>
              <a:rPr lang="en-US" sz="2800" dirty="0" smtClean="0">
                <a:solidFill>
                  <a:srgbClr val="00B0F0"/>
                </a:solidFill>
              </a:rPr>
              <a:t>Personal </a:t>
            </a:r>
            <a:r>
              <a:rPr lang="en-US" sz="2800" dirty="0">
                <a:solidFill>
                  <a:srgbClr val="00B0F0"/>
                </a:solidFill>
              </a:rPr>
              <a:t>management</a:t>
            </a:r>
          </a:p>
          <a:p>
            <a:pPr eaLnBrk="1" hangingPunct="1">
              <a:defRPr/>
            </a:pPr>
            <a:r>
              <a:rPr lang="en-US" sz="2800" dirty="0">
                <a:solidFill>
                  <a:srgbClr val="00B0F0"/>
                </a:solidFill>
              </a:rPr>
              <a:t>Productivity and accountability</a:t>
            </a:r>
          </a:p>
          <a:p>
            <a:pPr eaLnBrk="1" hangingPunct="1">
              <a:defRPr/>
            </a:pPr>
            <a:r>
              <a:rPr lang="en-US" sz="2800" dirty="0">
                <a:solidFill>
                  <a:srgbClr val="00B0F0"/>
                </a:solidFill>
              </a:rPr>
              <a:t>Leadership and </a:t>
            </a:r>
            <a:r>
              <a:rPr lang="en-US" sz="2800" dirty="0" smtClean="0">
                <a:solidFill>
                  <a:srgbClr val="00B0F0"/>
                </a:solidFill>
              </a:rPr>
              <a:t>responsibility</a:t>
            </a:r>
          </a:p>
          <a:p>
            <a:pPr>
              <a:defRPr/>
            </a:pPr>
            <a:r>
              <a:rPr lang="en-US" sz="2800" dirty="0"/>
              <a:t>Information, media and technology literacy </a:t>
            </a:r>
            <a:r>
              <a:rPr lang="en-US" sz="2800" dirty="0" smtClean="0">
                <a:solidFill>
                  <a:srgbClr val="00B0F0"/>
                </a:solidFill>
              </a:rPr>
              <a:t> </a:t>
            </a:r>
            <a:endParaRPr lang="en-US" sz="2800" dirty="0">
              <a:solidFill>
                <a:srgbClr val="00B0F0"/>
              </a:solidFill>
            </a:endParaRPr>
          </a:p>
          <a:p>
            <a:pPr eaLnBrk="1" hangingPunct="1">
              <a:defRPr/>
            </a:pPr>
            <a:r>
              <a:rPr lang="en-US" sz="2800" dirty="0"/>
              <a:t>Interdisciplinary and project-based learning</a:t>
            </a:r>
          </a:p>
        </p:txBody>
      </p:sp>
    </p:spTree>
    <p:extLst>
      <p:ext uri="{BB962C8B-B14F-4D97-AF65-F5344CB8AC3E}">
        <p14:creationId xmlns:p14="http://schemas.microsoft.com/office/powerpoint/2010/main" val="310770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001000" cy="5867400"/>
          </a:xfrm>
        </p:spPr>
        <p:txBody>
          <a:bodyPr>
            <a:normAutofit fontScale="32500" lnSpcReduction="20000"/>
          </a:bodyPr>
          <a:lstStyle/>
          <a:p>
            <a:pPr marL="0" indent="0">
              <a:buNone/>
            </a:pPr>
            <a:r>
              <a:rPr lang="en-US" sz="8600" dirty="0"/>
              <a:t>Teachers ultimately decide whether mathematics is full or devoid of novelty.  If adolescents have already mastered a mathematical operation yet we continue to give them more of the same assignments, they see no purpose in completing repetitive practice.  They lose interest, they see mathematics as boring and hum-drum work, their motivation drops, and their grades slump.  The key here is for the teacher to find different and meaningful applications of the mathematical operation or concept to maintain interest and attention, key components or motivation.  And even more so, the teacher needs to recognize how much practice each student needs to show mastery, and no more</a:t>
            </a:r>
            <a:r>
              <a:rPr lang="en-US" sz="8600" dirty="0" smtClean="0"/>
              <a:t>.</a:t>
            </a:r>
            <a:endParaRPr lang="en-US" sz="8600" i="1" dirty="0"/>
          </a:p>
          <a:p>
            <a:pPr marL="0" indent="0">
              <a:buNone/>
            </a:pPr>
            <a:r>
              <a:rPr lang="en-US" sz="5000" i="1" dirty="0" smtClean="0"/>
              <a:t>From</a:t>
            </a:r>
            <a:r>
              <a:rPr lang="en-US" sz="5000" i="1" dirty="0"/>
              <a:t>:  </a:t>
            </a:r>
            <a:r>
              <a:rPr lang="en-US" sz="5000" u="sng" dirty="0"/>
              <a:t>How the Brain Learns Mathematics</a:t>
            </a:r>
            <a:r>
              <a:rPr lang="en-US" sz="5000" i="1" dirty="0"/>
              <a:t>  Novelty and Mathematics  </a:t>
            </a:r>
            <a:r>
              <a:rPr lang="en-US" sz="5000" dirty="0"/>
              <a:t>© 2008 	David A. Sousa</a:t>
            </a:r>
            <a:endParaRPr lang="en-US" sz="5000" b="1" dirty="0"/>
          </a:p>
          <a:p>
            <a:pPr marL="0" indent="0">
              <a:buNone/>
            </a:pPr>
            <a:endParaRPr lang="en-US" dirty="0"/>
          </a:p>
        </p:txBody>
      </p:sp>
    </p:spTree>
    <p:extLst>
      <p:ext uri="{BB962C8B-B14F-4D97-AF65-F5344CB8AC3E}">
        <p14:creationId xmlns:p14="http://schemas.microsoft.com/office/powerpoint/2010/main" val="2930187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r>
              <a:rPr lang="en-US" dirty="0"/>
              <a:t>C</a:t>
            </a:r>
            <a:r>
              <a:rPr lang="en-US" dirty="0" smtClean="0"/>
              <a:t>oncept </a:t>
            </a:r>
            <a:r>
              <a:rPr lang="en-US" dirty="0"/>
              <a:t>M</a:t>
            </a:r>
            <a:r>
              <a:rPr lang="en-US" dirty="0" smtClean="0"/>
              <a:t>ap</a:t>
            </a:r>
            <a:endParaRPr lang="en-US"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89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781800" cy="549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034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Splash</a:t>
            </a:r>
            <a:endParaRPr lang="en-US" dirty="0"/>
          </a:p>
        </p:txBody>
      </p:sp>
      <p:sp>
        <p:nvSpPr>
          <p:cNvPr id="3" name="Content Placeholder 2"/>
          <p:cNvSpPr>
            <a:spLocks noGrp="1"/>
          </p:cNvSpPr>
          <p:nvPr>
            <p:ph idx="1"/>
          </p:nvPr>
        </p:nvSpPr>
        <p:spPr/>
        <p:txBody>
          <a:bodyPr/>
          <a:lstStyle/>
          <a:p>
            <a:r>
              <a:rPr lang="en-US" sz="2800" dirty="0" smtClean="0"/>
              <a:t>A three to five minute writing</a:t>
            </a:r>
          </a:p>
          <a:p>
            <a:r>
              <a:rPr lang="en-US" sz="2800" dirty="0" smtClean="0"/>
              <a:t>Specific Focus</a:t>
            </a:r>
          </a:p>
          <a:p>
            <a:r>
              <a:rPr lang="en-US" sz="2800" dirty="0" smtClean="0"/>
              <a:t>Required words are written at the top of the page (limit)</a:t>
            </a:r>
          </a:p>
          <a:p>
            <a:r>
              <a:rPr lang="en-US" sz="2800" dirty="0" smtClean="0"/>
              <a:t>Required words are familiar key vocabulary words or concepts</a:t>
            </a:r>
          </a:p>
          <a:p>
            <a:r>
              <a:rPr lang="en-US" sz="2800" dirty="0" smtClean="0"/>
              <a:t>Words splash words are spelled correctly</a:t>
            </a:r>
          </a:p>
          <a:p>
            <a:r>
              <a:rPr lang="en-US" sz="2800" dirty="0" smtClean="0"/>
              <a:t>Word splash words are used correctly</a:t>
            </a:r>
          </a:p>
          <a:p>
            <a:r>
              <a:rPr lang="en-US" sz="2800" dirty="0" smtClean="0"/>
              <a:t>Graded</a:t>
            </a:r>
          </a:p>
          <a:p>
            <a:endParaRPr lang="en-US" dirty="0"/>
          </a:p>
        </p:txBody>
      </p:sp>
    </p:spTree>
    <p:extLst>
      <p:ext uri="{BB962C8B-B14F-4D97-AF65-F5344CB8AC3E}">
        <p14:creationId xmlns:p14="http://schemas.microsoft.com/office/powerpoint/2010/main" val="2702002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p:spPr>
        <p:txBody>
          <a:bodyPr>
            <a:normAutofit/>
          </a:bodyPr>
          <a:lstStyle/>
          <a:p>
            <a:r>
              <a:rPr lang="en-US" sz="3600" dirty="0" smtClean="0"/>
              <a:t>Reflection is not a luxury; </a:t>
            </a:r>
            <a:br>
              <a:rPr lang="en-US" sz="3600" dirty="0" smtClean="0"/>
            </a:br>
            <a:r>
              <a:rPr lang="en-US" sz="3600" dirty="0" smtClean="0"/>
              <a:t>it is a necessity!</a:t>
            </a:r>
            <a:endParaRPr lang="en-US" sz="3600" dirty="0"/>
          </a:p>
        </p:txBody>
      </p:sp>
      <p:sp>
        <p:nvSpPr>
          <p:cNvPr id="3" name="Content Placeholder 2"/>
          <p:cNvSpPr>
            <a:spLocks noGrp="1"/>
          </p:cNvSpPr>
          <p:nvPr>
            <p:ph idx="1"/>
          </p:nvPr>
        </p:nvSpPr>
        <p:spPr>
          <a:xfrm>
            <a:off x="457200" y="2133600"/>
            <a:ext cx="7620000" cy="4267200"/>
          </a:xfrm>
        </p:spPr>
        <p:txBody>
          <a:bodyPr/>
          <a:lstStyle/>
          <a:p>
            <a:pPr marL="0" indent="0" algn="ctr">
              <a:buNone/>
            </a:pPr>
            <a:endParaRPr lang="en-US" dirty="0" smtClean="0"/>
          </a:p>
          <a:p>
            <a:pPr marL="0" indent="0">
              <a:buNone/>
            </a:pPr>
            <a:r>
              <a:rPr lang="en-US" sz="3200" dirty="0" smtClean="0"/>
              <a:t>Thinking and talking about experiences not only helps to make sense of the past, but also changes the likelihood of subsequent remembering</a:t>
            </a:r>
            <a:r>
              <a:rPr lang="en-US" dirty="0" smtClean="0"/>
              <a:t>.</a:t>
            </a:r>
            <a:endParaRPr lang="en-US" dirty="0"/>
          </a:p>
          <a:p>
            <a:pPr marL="0" indent="0" algn="r">
              <a:buNone/>
            </a:pPr>
            <a:endParaRPr lang="en-US" sz="2800" dirty="0" smtClean="0"/>
          </a:p>
          <a:p>
            <a:pPr marL="0" indent="0" algn="r">
              <a:buNone/>
            </a:pPr>
            <a:r>
              <a:rPr lang="en-US" sz="2400" dirty="0" smtClean="0"/>
              <a:t>Daniel </a:t>
            </a:r>
            <a:r>
              <a:rPr lang="en-US" sz="2400" dirty="0" err="1" smtClean="0"/>
              <a:t>Schacter</a:t>
            </a:r>
            <a:endParaRPr lang="en-US" sz="2400" dirty="0" smtClean="0"/>
          </a:p>
          <a:p>
            <a:pPr marL="0" indent="0" algn="r">
              <a:buNone/>
            </a:pPr>
            <a:r>
              <a:rPr lang="en-US" sz="2400" dirty="0" smtClean="0"/>
              <a:t>The Seven Sins of Memory</a:t>
            </a:r>
            <a:endParaRPr lang="en-US" sz="2400" dirty="0"/>
          </a:p>
        </p:txBody>
      </p:sp>
    </p:spTree>
    <p:extLst>
      <p:ext uri="{BB962C8B-B14F-4D97-AF65-F5344CB8AC3E}">
        <p14:creationId xmlns:p14="http://schemas.microsoft.com/office/powerpoint/2010/main" val="261979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Standards for </a:t>
            </a:r>
            <a:r>
              <a:rPr lang="en-US" sz="3200" dirty="0"/>
              <a:t>M</a:t>
            </a:r>
            <a:r>
              <a:rPr lang="en-US" sz="3200" dirty="0" smtClean="0"/>
              <a:t>athematical Practice</a:t>
            </a:r>
            <a:br>
              <a:rPr lang="en-US" sz="3200" dirty="0" smtClean="0"/>
            </a:br>
            <a:r>
              <a:rPr lang="en-US" sz="3200" dirty="0" smtClean="0"/>
              <a:t>Mathematical ‘Habits of Mind’</a:t>
            </a:r>
            <a:endParaRPr lang="en-US"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73804" y="1753929"/>
            <a:ext cx="5986791"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07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smtClean="0"/>
              <a:t>CCSS Mathematical Practices</a:t>
            </a:r>
          </a:p>
        </p:txBody>
      </p:sp>
      <p:sp>
        <p:nvSpPr>
          <p:cNvPr id="30723" name="Content Placeholder 2"/>
          <p:cNvSpPr>
            <a:spLocks noGrp="1"/>
          </p:cNvSpPr>
          <p:nvPr>
            <p:ph idx="1"/>
          </p:nvPr>
        </p:nvSpPr>
        <p:spPr/>
        <p:txBody>
          <a:bodyPr/>
          <a:lstStyle/>
          <a:p>
            <a:pPr marL="457200" indent="-457200" eaLnBrk="1" hangingPunct="1">
              <a:buFontTx/>
              <a:buAutoNum type="arabicPeriod"/>
            </a:pPr>
            <a:r>
              <a:rPr lang="en-US" sz="2400" smtClean="0">
                <a:solidFill>
                  <a:srgbClr val="FF0000"/>
                </a:solidFill>
              </a:rPr>
              <a:t>Make sense of problems and persevere in solving them</a:t>
            </a:r>
          </a:p>
          <a:p>
            <a:pPr marL="457200" indent="-457200" eaLnBrk="1" hangingPunct="1">
              <a:buFontTx/>
              <a:buAutoNum type="arabicPeriod"/>
            </a:pPr>
            <a:r>
              <a:rPr lang="en-US" sz="2400" smtClean="0">
                <a:solidFill>
                  <a:srgbClr val="0070C0"/>
                </a:solidFill>
              </a:rPr>
              <a:t>Reason abstractly and quantitatively</a:t>
            </a:r>
          </a:p>
          <a:p>
            <a:pPr marL="457200" indent="-457200" eaLnBrk="1" hangingPunct="1">
              <a:buFontTx/>
              <a:buAutoNum type="arabicPeriod"/>
            </a:pPr>
            <a:r>
              <a:rPr lang="en-US" sz="2400" smtClean="0">
                <a:solidFill>
                  <a:srgbClr val="00B050"/>
                </a:solidFill>
              </a:rPr>
              <a:t>Construct viable arguments and critique the reasoning of others</a:t>
            </a:r>
          </a:p>
          <a:p>
            <a:pPr marL="457200" indent="-457200" eaLnBrk="1" hangingPunct="1">
              <a:buFontTx/>
              <a:buAutoNum type="arabicPeriod"/>
            </a:pPr>
            <a:r>
              <a:rPr lang="en-US" sz="2400" smtClean="0">
                <a:solidFill>
                  <a:srgbClr val="7030A0"/>
                </a:solidFill>
              </a:rPr>
              <a:t>Model with mathematics</a:t>
            </a:r>
          </a:p>
          <a:p>
            <a:pPr marL="457200" indent="-457200" eaLnBrk="1" hangingPunct="1">
              <a:buFontTx/>
              <a:buAutoNum type="arabicPeriod"/>
            </a:pPr>
            <a:r>
              <a:rPr lang="en-US" sz="2400" smtClean="0">
                <a:solidFill>
                  <a:srgbClr val="FF0000"/>
                </a:solidFill>
              </a:rPr>
              <a:t>Use appropriate tools strategically</a:t>
            </a:r>
          </a:p>
          <a:p>
            <a:pPr marL="457200" indent="-457200" eaLnBrk="1" hangingPunct="1">
              <a:buFontTx/>
              <a:buAutoNum type="arabicPeriod"/>
            </a:pPr>
            <a:r>
              <a:rPr lang="en-US" sz="2400" smtClean="0">
                <a:solidFill>
                  <a:srgbClr val="0070C0"/>
                </a:solidFill>
              </a:rPr>
              <a:t>Attend to precision</a:t>
            </a:r>
          </a:p>
          <a:p>
            <a:pPr marL="457200" indent="-457200" eaLnBrk="1" hangingPunct="1">
              <a:buFontTx/>
              <a:buAutoNum type="arabicPeriod"/>
            </a:pPr>
            <a:r>
              <a:rPr lang="en-US" sz="2400" smtClean="0">
                <a:solidFill>
                  <a:srgbClr val="00B050"/>
                </a:solidFill>
              </a:rPr>
              <a:t>Look for and make use of structure</a:t>
            </a:r>
          </a:p>
          <a:p>
            <a:pPr marL="457200" indent="-457200" eaLnBrk="1" hangingPunct="1">
              <a:buFontTx/>
              <a:buAutoNum type="arabicPeriod"/>
            </a:pPr>
            <a:r>
              <a:rPr lang="en-US" sz="2400" smtClean="0">
                <a:solidFill>
                  <a:srgbClr val="7030A0"/>
                </a:solidFill>
              </a:rPr>
              <a:t>Look for and express regularity in repeated reasoning </a:t>
            </a:r>
          </a:p>
        </p:txBody>
      </p:sp>
    </p:spTree>
    <p:extLst>
      <p:ext uri="{BB962C8B-B14F-4D97-AF65-F5344CB8AC3E}">
        <p14:creationId xmlns:p14="http://schemas.microsoft.com/office/powerpoint/2010/main" val="62537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Work </a:t>
            </a:r>
            <a:endParaRPr lang="en-US" dirty="0"/>
          </a:p>
        </p:txBody>
      </p:sp>
      <p:sp>
        <p:nvSpPr>
          <p:cNvPr id="3" name="Content Placeholder 2"/>
          <p:cNvSpPr>
            <a:spLocks noGrp="1"/>
          </p:cNvSpPr>
          <p:nvPr>
            <p:ph idx="1"/>
          </p:nvPr>
        </p:nvSpPr>
        <p:spPr/>
        <p:txBody>
          <a:bodyPr>
            <a:normAutofit/>
          </a:bodyPr>
          <a:lstStyle/>
          <a:p>
            <a:pPr marL="114300" indent="0">
              <a:buNone/>
            </a:pPr>
            <a:r>
              <a:rPr lang="en-US" sz="3600" dirty="0" smtClean="0"/>
              <a:t>Highlight the phrases that refer to</a:t>
            </a:r>
          </a:p>
          <a:p>
            <a:r>
              <a:rPr lang="en-US" sz="3600" dirty="0" smtClean="0"/>
              <a:t>citing evidence or </a:t>
            </a:r>
          </a:p>
          <a:p>
            <a:r>
              <a:rPr lang="en-US" sz="3600" dirty="0" smtClean="0"/>
              <a:t>communication (writing, talking)</a:t>
            </a:r>
          </a:p>
          <a:p>
            <a:pPr marL="114300" indent="0">
              <a:buNone/>
            </a:pPr>
            <a:r>
              <a:rPr lang="en-US" sz="3600" dirty="0" smtClean="0"/>
              <a:t>Be prepared to justify your choices</a:t>
            </a:r>
          </a:p>
          <a:p>
            <a:pPr lvl="1"/>
            <a:r>
              <a:rPr lang="en-US" sz="3400" dirty="0" smtClean="0"/>
              <a:t>Why</a:t>
            </a:r>
          </a:p>
          <a:p>
            <a:pPr lvl="1"/>
            <a:r>
              <a:rPr lang="en-US" sz="3400" dirty="0" smtClean="0"/>
              <a:t>Literacy Standards links</a:t>
            </a:r>
          </a:p>
          <a:p>
            <a:pPr marL="114300" indent="0">
              <a:buNone/>
            </a:pPr>
            <a:endParaRPr lang="en-US" sz="3600" dirty="0"/>
          </a:p>
        </p:txBody>
      </p:sp>
    </p:spTree>
    <p:extLst>
      <p:ext uri="{BB962C8B-B14F-4D97-AF65-F5344CB8AC3E}">
        <p14:creationId xmlns:p14="http://schemas.microsoft.com/office/powerpoint/2010/main" val="413774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smtClean="0"/>
              <a:t>What does literacy look like in the mathematics classroom?</a:t>
            </a:r>
            <a:endParaRPr lang="en-US" sz="3600" dirty="0"/>
          </a:p>
        </p:txBody>
      </p:sp>
      <p:sp>
        <p:nvSpPr>
          <p:cNvPr id="3" name="Content Placeholder 2"/>
          <p:cNvSpPr>
            <a:spLocks noGrp="1"/>
          </p:cNvSpPr>
          <p:nvPr>
            <p:ph idx="1"/>
          </p:nvPr>
        </p:nvSpPr>
        <p:spPr>
          <a:xfrm>
            <a:off x="228600" y="1447800"/>
            <a:ext cx="8077200" cy="4800600"/>
          </a:xfrm>
        </p:spPr>
        <p:txBody>
          <a:bodyPr>
            <a:noAutofit/>
          </a:bodyPr>
          <a:lstStyle/>
          <a:p>
            <a:r>
              <a:rPr lang="en-US" sz="2400" dirty="0"/>
              <a:t>L</a:t>
            </a:r>
            <a:r>
              <a:rPr lang="en-US" sz="2400" dirty="0" smtClean="0"/>
              <a:t>earning </a:t>
            </a:r>
            <a:r>
              <a:rPr lang="en-US" sz="2400" dirty="0"/>
              <a:t>to read </a:t>
            </a:r>
            <a:r>
              <a:rPr lang="en-US" sz="2400" dirty="0" smtClean="0"/>
              <a:t>mathematical text</a:t>
            </a:r>
          </a:p>
          <a:p>
            <a:r>
              <a:rPr lang="en-US" sz="2400" dirty="0" smtClean="0"/>
              <a:t>Communicating using correct mathematical terminology</a:t>
            </a:r>
          </a:p>
          <a:p>
            <a:r>
              <a:rPr lang="en-US" sz="2400" dirty="0" smtClean="0"/>
              <a:t>Reading, discussing and applying the mathematics found in literature</a:t>
            </a:r>
          </a:p>
          <a:p>
            <a:r>
              <a:rPr lang="en-US" sz="2400" dirty="0" smtClean="0"/>
              <a:t>Researching mathematics topics or related problems</a:t>
            </a:r>
          </a:p>
          <a:p>
            <a:r>
              <a:rPr lang="en-US" sz="2400" dirty="0" smtClean="0"/>
              <a:t>Reading appropriate text providing explanations for mathematical concepts, reasoning or procedures</a:t>
            </a:r>
          </a:p>
          <a:p>
            <a:r>
              <a:rPr lang="en-US" sz="2400" dirty="0" smtClean="0"/>
              <a:t>Applying readings as citing for mathematical reasoning</a:t>
            </a:r>
          </a:p>
          <a:p>
            <a:r>
              <a:rPr lang="en-US" sz="2400" dirty="0" smtClean="0"/>
              <a:t>Listening and critiquing peer explanations</a:t>
            </a:r>
          </a:p>
          <a:p>
            <a:r>
              <a:rPr lang="en-US" sz="2400" dirty="0" smtClean="0"/>
              <a:t>Justifying orally and in writing mathematical reasoning</a:t>
            </a:r>
          </a:p>
          <a:p>
            <a:r>
              <a:rPr lang="en-US" sz="2400" dirty="0" smtClean="0"/>
              <a:t>Representing and interpreting data</a:t>
            </a:r>
            <a:endParaRPr lang="en-US" sz="2400" dirty="0"/>
          </a:p>
        </p:txBody>
      </p:sp>
    </p:spTree>
    <p:extLst>
      <p:ext uri="{BB962C8B-B14F-4D97-AF65-F5344CB8AC3E}">
        <p14:creationId xmlns:p14="http://schemas.microsoft.com/office/powerpoint/2010/main" val="220683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893977" cy="627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88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Standards</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r>
              <a:rPr lang="en-US" sz="3200" dirty="0"/>
              <a:t>Read grade level texts</a:t>
            </a:r>
          </a:p>
          <a:p>
            <a:r>
              <a:rPr lang="en-US" sz="3200" dirty="0" smtClean="0"/>
              <a:t>Determine central ideas; provide accurate summary</a:t>
            </a:r>
          </a:p>
          <a:p>
            <a:r>
              <a:rPr lang="en-US" sz="3200" dirty="0" smtClean="0"/>
              <a:t>Determine meaning of key terms, symbols</a:t>
            </a:r>
          </a:p>
          <a:p>
            <a:r>
              <a:rPr lang="en-US" sz="3200" dirty="0" smtClean="0"/>
              <a:t>Follow multi-step procedures</a:t>
            </a:r>
          </a:p>
          <a:p>
            <a:r>
              <a:rPr lang="en-US" sz="3200" dirty="0" smtClean="0"/>
              <a:t>Compare and contrast information from reading with that found in experiments, media sources</a:t>
            </a:r>
          </a:p>
          <a:p>
            <a:pPr marL="114300" indent="0">
              <a:buNone/>
            </a:pPr>
            <a:endParaRPr lang="en-US" sz="2800" dirty="0"/>
          </a:p>
        </p:txBody>
      </p:sp>
    </p:spTree>
    <p:extLst>
      <p:ext uri="{BB962C8B-B14F-4D97-AF65-F5344CB8AC3E}">
        <p14:creationId xmlns:p14="http://schemas.microsoft.com/office/powerpoint/2010/main" val="4250452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641</TotalTime>
  <Words>3536</Words>
  <Application>Microsoft Office PowerPoint</Application>
  <PresentationFormat>On-screen Show (4:3)</PresentationFormat>
  <Paragraphs>307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Literacy Across the Hall “I teach Math, why should I teach the literacy standards?”</vt:lpstr>
      <vt:lpstr>The literacy standards will enhance mathematical learning!</vt:lpstr>
      <vt:lpstr>21st Century Skills</vt:lpstr>
      <vt:lpstr>Standards for Mathematical Practice Mathematical ‘Habits of Mind’</vt:lpstr>
      <vt:lpstr>CCSS Mathematical Practices</vt:lpstr>
      <vt:lpstr>Partner Work </vt:lpstr>
      <vt:lpstr>What does literacy look like in the mathematics classroom?</vt:lpstr>
      <vt:lpstr>PowerPoint Presentation</vt:lpstr>
      <vt:lpstr>Reading Standards</vt:lpstr>
      <vt:lpstr>Informational Text  Text Dependent Questions </vt:lpstr>
      <vt:lpstr>The Rocket Problem</vt:lpstr>
      <vt:lpstr>PowerPoint Presentation</vt:lpstr>
      <vt:lpstr>PowerPoint Presentation</vt:lpstr>
      <vt:lpstr>PowerPoint Presentation</vt:lpstr>
      <vt:lpstr>Creating  Text-Dependent Questions</vt:lpstr>
      <vt:lpstr>Math ≠ ELA</vt:lpstr>
      <vt:lpstr>Note Taking</vt:lpstr>
      <vt:lpstr>Note Taking</vt:lpstr>
      <vt:lpstr>Summarizing</vt:lpstr>
      <vt:lpstr>Summaries</vt:lpstr>
      <vt:lpstr>Graphic Organizers</vt:lpstr>
      <vt:lpstr>Graphic Organizers</vt:lpstr>
      <vt:lpstr>PowerPoint Presentation</vt:lpstr>
      <vt:lpstr>PowerPoint Presentation</vt:lpstr>
      <vt:lpstr>PowerPoint Presentation</vt:lpstr>
      <vt:lpstr>Exclusion Brainstorming</vt:lpstr>
      <vt:lpstr>P M I</vt:lpstr>
      <vt:lpstr>Vocabulary</vt:lpstr>
      <vt:lpstr>PowerPoint Presentation</vt:lpstr>
      <vt:lpstr>PowerPoint Presentation</vt:lpstr>
      <vt:lpstr>Vocabulary Concept Map</vt:lpstr>
      <vt:lpstr>PowerPoint Presentation</vt:lpstr>
      <vt:lpstr>Word Splash</vt:lpstr>
      <vt:lpstr>Reflection is not a luxury;  it is a necessity!</vt:lpstr>
    </vt:vector>
  </TitlesOfParts>
  <Company>Ohio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teach Math, why should I teach the literacy standards?”</dc:title>
  <dc:creator>ann.carlson</dc:creator>
  <cp:lastModifiedBy>Lisa.Simpson</cp:lastModifiedBy>
  <cp:revision>58</cp:revision>
  <cp:lastPrinted>2012-08-02T12:06:38Z</cp:lastPrinted>
  <dcterms:created xsi:type="dcterms:W3CDTF">2012-07-26T15:41:49Z</dcterms:created>
  <dcterms:modified xsi:type="dcterms:W3CDTF">2012-08-15T17:24:00Z</dcterms:modified>
</cp:coreProperties>
</file>