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sldIdLst>
    <p:sldId id="256" r:id="rId5"/>
    <p:sldId id="364" r:id="rId6"/>
    <p:sldId id="351" r:id="rId7"/>
    <p:sldId id="365" r:id="rId8"/>
    <p:sldId id="343" r:id="rId9"/>
    <p:sldId id="349" r:id="rId10"/>
    <p:sldId id="314" r:id="rId11"/>
    <p:sldId id="321" r:id="rId12"/>
    <p:sldId id="339" r:id="rId13"/>
    <p:sldId id="367" r:id="rId14"/>
    <p:sldId id="368" r:id="rId15"/>
    <p:sldId id="348" r:id="rId16"/>
    <p:sldId id="352" r:id="rId17"/>
    <p:sldId id="366" r:id="rId18"/>
    <p:sldId id="274" r:id="rId19"/>
    <p:sldId id="353" r:id="rId20"/>
    <p:sldId id="350" r:id="rId21"/>
    <p:sldId id="347" r:id="rId22"/>
    <p:sldId id="338" r:id="rId23"/>
    <p:sldId id="370" r:id="rId24"/>
    <p:sldId id="329" r:id="rId25"/>
    <p:sldId id="327" r:id="rId26"/>
    <p:sldId id="341" r:id="rId27"/>
    <p:sldId id="323" r:id="rId28"/>
    <p:sldId id="309" r:id="rId29"/>
    <p:sldId id="325" r:id="rId30"/>
    <p:sldId id="308" r:id="rId31"/>
    <p:sldId id="354" r:id="rId32"/>
    <p:sldId id="356" r:id="rId33"/>
    <p:sldId id="358" r:id="rId34"/>
    <p:sldId id="355" r:id="rId35"/>
    <p:sldId id="359" r:id="rId36"/>
    <p:sldId id="361" r:id="rId37"/>
    <p:sldId id="369" r:id="rId38"/>
    <p:sldId id="371" r:id="rId39"/>
    <p:sldId id="360" r:id="rId40"/>
    <p:sldId id="316" r:id="rId41"/>
    <p:sldId id="357" r:id="rId42"/>
    <p:sldId id="362" r:id="rId43"/>
    <p:sldId id="372" r:id="rId44"/>
    <p:sldId id="281" r:id="rId4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0920"/>
    <a:srgbClr val="0000FF"/>
    <a:srgbClr val="0000CC"/>
    <a:srgbClr val="EEBD30"/>
    <a:srgbClr val="C0DB37"/>
    <a:srgbClr val="83A2CA"/>
    <a:srgbClr val="040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888" autoAdjust="0"/>
  </p:normalViewPr>
  <p:slideViewPr>
    <p:cSldViewPr snapToGrid="0" snapToObjects="1">
      <p:cViewPr varScale="1">
        <p:scale>
          <a:sx n="54" d="100"/>
          <a:sy n="54" d="100"/>
        </p:scale>
        <p:origin x="204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830" tIns="46415" rIns="92830" bIns="46415" rtlCol="0"/>
          <a:lstStyle>
            <a:lvl1pPr algn="r">
              <a:defRPr sz="1200"/>
            </a:lvl1pPr>
          </a:lstStyle>
          <a:p>
            <a:fld id="{875DE250-5CA6-4D5B-A003-28D63F44089C}" type="datetimeFigureOut">
              <a:rPr lang="en-US" smtClean="0"/>
              <a:t>4/30/2018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830" tIns="46415" rIns="92830" bIns="46415" rtlCol="0" anchor="b"/>
          <a:lstStyle>
            <a:lvl1pPr algn="r">
              <a:defRPr sz="1200"/>
            </a:lvl1pPr>
          </a:lstStyle>
          <a:p>
            <a:fld id="{62E366C7-1CE9-4F42-AE88-C4781F677C91}" type="slidenum">
              <a:rPr lang="en-US" smtClean="0"/>
              <a:t>‹#›</a:t>
            </a:fld>
            <a:endParaRPr lang="en-US" dirty="0"/>
          </a:p>
        </p:txBody>
      </p:sp>
    </p:spTree>
    <p:extLst>
      <p:ext uri="{BB962C8B-B14F-4D97-AF65-F5344CB8AC3E}">
        <p14:creationId xmlns:p14="http://schemas.microsoft.com/office/powerpoint/2010/main" val="912193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9</a:t>
            </a:fld>
            <a:endParaRPr lang="en-US" dirty="0"/>
          </a:p>
        </p:txBody>
      </p:sp>
    </p:spTree>
    <p:extLst>
      <p:ext uri="{BB962C8B-B14F-4D97-AF65-F5344CB8AC3E}">
        <p14:creationId xmlns:p14="http://schemas.microsoft.com/office/powerpoint/2010/main" val="2023442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12</a:t>
            </a:fld>
            <a:endParaRPr lang="en-US" dirty="0"/>
          </a:p>
        </p:txBody>
      </p:sp>
    </p:spTree>
    <p:extLst>
      <p:ext uri="{BB962C8B-B14F-4D97-AF65-F5344CB8AC3E}">
        <p14:creationId xmlns:p14="http://schemas.microsoft.com/office/powerpoint/2010/main" val="801766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15</a:t>
            </a:fld>
            <a:endParaRPr lang="en-US" dirty="0"/>
          </a:p>
        </p:txBody>
      </p:sp>
    </p:spTree>
    <p:extLst>
      <p:ext uri="{BB962C8B-B14F-4D97-AF65-F5344CB8AC3E}">
        <p14:creationId xmlns:p14="http://schemas.microsoft.com/office/powerpoint/2010/main" val="1301046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21</a:t>
            </a:fld>
            <a:endParaRPr lang="en-US" dirty="0"/>
          </a:p>
        </p:txBody>
      </p:sp>
    </p:spTree>
    <p:extLst>
      <p:ext uri="{BB962C8B-B14F-4D97-AF65-F5344CB8AC3E}">
        <p14:creationId xmlns:p14="http://schemas.microsoft.com/office/powerpoint/2010/main" val="4227648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pPr/>
              <a:t>29</a:t>
            </a:fld>
            <a:endParaRPr lang="en-US" dirty="0"/>
          </a:p>
        </p:txBody>
      </p:sp>
    </p:spTree>
    <p:extLst>
      <p:ext uri="{BB962C8B-B14F-4D97-AF65-F5344CB8AC3E}">
        <p14:creationId xmlns:p14="http://schemas.microsoft.com/office/powerpoint/2010/main" val="2971022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30</a:t>
            </a:fld>
            <a:endParaRPr lang="en-US" dirty="0"/>
          </a:p>
        </p:txBody>
      </p:sp>
    </p:spTree>
    <p:extLst>
      <p:ext uri="{BB962C8B-B14F-4D97-AF65-F5344CB8AC3E}">
        <p14:creationId xmlns:p14="http://schemas.microsoft.com/office/powerpoint/2010/main" val="2022947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41</a:t>
            </a:fld>
            <a:endParaRPr lang="en-US" dirty="0"/>
          </a:p>
        </p:txBody>
      </p:sp>
    </p:spTree>
    <p:extLst>
      <p:ext uri="{BB962C8B-B14F-4D97-AF65-F5344CB8AC3E}">
        <p14:creationId xmlns:p14="http://schemas.microsoft.com/office/powerpoint/2010/main" val="13586580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467" y="5514102"/>
            <a:ext cx="7772400" cy="646331"/>
          </a:xfrm>
        </p:spPr>
        <p:txBody>
          <a:bodyPr lIns="0" tIns="0" rIns="0" bIns="0" anchor="b" anchorCtr="0">
            <a:spAutoFit/>
          </a:bodyPr>
          <a:lstStyle>
            <a:lvl1pPr algn="l">
              <a:defRPr sz="4200" b="1">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406467" y="6279478"/>
            <a:ext cx="6400800" cy="430887"/>
          </a:xfrm>
        </p:spPr>
        <p:txBody>
          <a:bodyPr lIns="0" tIns="0" rIns="0" bIns="0" anchor="t" anchorCtr="0">
            <a:sp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ODE_LOGO.jpg"/>
          <p:cNvPicPr>
            <a:picLocks noChangeAspect="1"/>
          </p:cNvPicPr>
          <p:nvPr userDrawn="1"/>
        </p:nvPicPr>
        <p:blipFill>
          <a:blip r:embed="rId2"/>
          <a:stretch>
            <a:fillRect/>
          </a:stretch>
        </p:blipFill>
        <p:spPr>
          <a:xfrm>
            <a:off x="6807267" y="6186917"/>
            <a:ext cx="2012050" cy="369560"/>
          </a:xfrm>
          <a:prstGeom prst="rect">
            <a:avLst/>
          </a:prstGeom>
        </p:spPr>
      </p:pic>
      <p:pic>
        <p:nvPicPr>
          <p:cNvPr id="8" name="Picture 7" descr="PhotoOption3.jpg"/>
          <p:cNvPicPr>
            <a:picLocks noChangeAspect="1"/>
          </p:cNvPicPr>
          <p:nvPr userDrawn="1"/>
        </p:nvPicPr>
        <p:blipFill>
          <a:blip r:embed="rId3"/>
          <a:stretch>
            <a:fillRect/>
          </a:stretch>
        </p:blipFill>
        <p:spPr>
          <a:xfrm>
            <a:off x="0" y="0"/>
            <a:ext cx="9144000" cy="51694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spAutoFit/>
          </a:bodyPr>
          <a:lstStyle>
            <a:lvl1pPr>
              <a:defRPr sz="4200" b="1">
                <a:solidFill>
                  <a:srgbClr val="CD0920"/>
                </a:solidFill>
              </a:defRPr>
            </a:lvl1pPr>
          </a:lstStyle>
          <a:p>
            <a:r>
              <a:rPr lang="en-US" dirty="0"/>
              <a:t>Click to edit Master title style</a:t>
            </a:r>
          </a:p>
        </p:txBody>
      </p:sp>
      <p:sp>
        <p:nvSpPr>
          <p:cNvPr id="3" name="Content Placeholder 2"/>
          <p:cNvSpPr>
            <a:spLocks noGrp="1"/>
          </p:cNvSpPr>
          <p:nvPr>
            <p:ph idx="1"/>
          </p:nvPr>
        </p:nvSpPr>
        <p:spPr>
          <a:xfrm>
            <a:off x="457200" y="1057644"/>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FOOTER-1.jpg"/>
          <p:cNvPicPr>
            <a:picLocks noChangeAspect="1"/>
          </p:cNvPicPr>
          <p:nvPr userDrawn="1"/>
        </p:nvPicPr>
        <p:blipFill>
          <a:blip r:embed="rId2"/>
          <a:stretch>
            <a:fillRect/>
          </a:stretch>
        </p:blipFill>
        <p:spPr>
          <a:xfrm>
            <a:off x="0" y="6378160"/>
            <a:ext cx="9144000" cy="4876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1836"/>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57200" y="1139036"/>
            <a:ext cx="8229600" cy="4525963"/>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200" b="1" kern="1200">
          <a:solidFill>
            <a:srgbClr val="C00000"/>
          </a:solidFill>
          <a:latin typeface="Arial"/>
          <a:ea typeface="+mj-ea"/>
          <a:cs typeface="Arial"/>
        </a:defRPr>
      </a:lvl1pPr>
    </p:titleStyle>
    <p:body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rini.grover@tri-c.edu" TargetMode="External"/><Relationship Id="rId2" Type="http://schemas.openxmlformats.org/officeDocument/2006/relationships/hyperlink" Target="mailto:jwhite02@cscc.edu" TargetMode="External"/><Relationship Id="rId1" Type="http://schemas.openxmlformats.org/officeDocument/2006/relationships/slideLayout" Target="../slideLayouts/slideLayout2.xml"/><Relationship Id="rId5" Type="http://schemas.openxmlformats.org/officeDocument/2006/relationships/hyperlink" Target="mailto:aschweppe@lorainccc.edu" TargetMode="External"/><Relationship Id="rId4" Type="http://schemas.openxmlformats.org/officeDocument/2006/relationships/hyperlink" Target="mailto:bolberding@edisonohio.edu"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lhess2@ncstatecollege.edu" TargetMode="External"/><Relationship Id="rId7" Type="http://schemas.openxmlformats.org/officeDocument/2006/relationships/hyperlink" Target="mailto:bkornmiller@wscc.edu" TargetMode="External"/><Relationship Id="rId2" Type="http://schemas.openxmlformats.org/officeDocument/2006/relationships/hyperlink" Target="mailto:haasr@mtc.edu" TargetMode="External"/><Relationship Id="rId1" Type="http://schemas.openxmlformats.org/officeDocument/2006/relationships/slideLayout" Target="../slideLayouts/slideLayout2.xml"/><Relationship Id="rId6" Type="http://schemas.openxmlformats.org/officeDocument/2006/relationships/hyperlink" Target="mailto:mrohn@starkstate.edu" TargetMode="External"/><Relationship Id="rId5" Type="http://schemas.openxmlformats.org/officeDocument/2006/relationships/hyperlink" Target="mailto:dawn.warner@sinclair.edu" TargetMode="External"/><Relationship Id="rId4" Type="http://schemas.openxmlformats.org/officeDocument/2006/relationships/hyperlink" Target="mailto:eilerman.t@rhodesstate.edu"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omj.ohio.gov/program/index.s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esa.gov/reports/benefits-and-costs-apprenticeships-business-perspectiv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na01.safelinks.protection.outlook.com/?url=http%3A%2F%2Femanuals.jfs.ohio.gov%2FCashFoodAssist%2FCAM%2FChapter2000%2F5101-1-23-20-1.stm&amp;data=02%7C01%7CLinda.OConnor%40education.ohio.gov%7C8bd9dbe8e9564d0ff91708d5a9fa59ce%7C50f8fcc494d84f0784eb36ed57c7c8a2%7C0%7C0%7C636601815072854475&amp;sdata=%2BHNzEkAN3y0D3bcPkPDfDuIgA8NhrkdFL0gjQkxDfZE%3D&amp;reserved=0"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education.ohio.gov/Topics/Finance-and-Funding/School-Payment-Reports/State-Funding-For-Schools/Career-Technical-Funding/Weighted-Funds-Certification-Letter-Calculation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education.ohio.gov/Topics/Career-Tech/Apprenticeships-and-Internship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drugfeeclubs.co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vwald@dps.ohio.gov" TargetMode="External"/><Relationship Id="rId2" Type="http://schemas.openxmlformats.org/officeDocument/2006/relationships/hyperlink" Target="http://www.drivertraining.ohio.gov/"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linda.OConnor@education.ohio.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apprentice.ohio.gov/index.stm" TargetMode="External"/><Relationship Id="rId4" Type="http://schemas.openxmlformats.org/officeDocument/2006/relationships/hyperlink" Target="mailto:Patrick.reardon@jfs.ohio.gov"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67" y="5429878"/>
            <a:ext cx="7772400" cy="646331"/>
          </a:xfrm>
        </p:spPr>
        <p:txBody>
          <a:bodyPr/>
          <a:lstStyle/>
          <a:p>
            <a:r>
              <a:rPr lang="en-US" dirty="0"/>
              <a:t>Pre-apprenticeships</a:t>
            </a:r>
          </a:p>
        </p:txBody>
      </p:sp>
      <p:sp>
        <p:nvSpPr>
          <p:cNvPr id="3" name="Subtitle 2"/>
          <p:cNvSpPr>
            <a:spLocks noGrp="1"/>
          </p:cNvSpPr>
          <p:nvPr>
            <p:ph type="subTitle" idx="1"/>
          </p:nvPr>
        </p:nvSpPr>
        <p:spPr>
          <a:xfrm>
            <a:off x="406467" y="6195254"/>
            <a:ext cx="6400800" cy="430887"/>
          </a:xfrm>
        </p:spPr>
        <p:txBody>
          <a:bodyPr/>
          <a:lstStyle/>
          <a:p>
            <a:r>
              <a:rPr lang="en-US" dirty="0"/>
              <a:t>Linda O’Connor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8CC3B-B4AA-44B4-B263-DE8AE0273909}"/>
              </a:ext>
            </a:extLst>
          </p:cNvPr>
          <p:cNvSpPr>
            <a:spLocks noGrp="1"/>
          </p:cNvSpPr>
          <p:nvPr>
            <p:ph type="title"/>
          </p:nvPr>
        </p:nvSpPr>
        <p:spPr/>
        <p:txBody>
          <a:bodyPr/>
          <a:lstStyle/>
          <a:p>
            <a:r>
              <a:rPr lang="en-US" dirty="0"/>
              <a:t>Post-Secondary Sponsors</a:t>
            </a:r>
          </a:p>
        </p:txBody>
      </p:sp>
      <p:sp>
        <p:nvSpPr>
          <p:cNvPr id="3" name="Content Placeholder 2">
            <a:extLst>
              <a:ext uri="{FF2B5EF4-FFF2-40B4-BE49-F238E27FC236}">
                <a16:creationId xmlns:a16="http://schemas.microsoft.com/office/drawing/2014/main" id="{6BAF8B09-95E5-4A33-BDFB-7497CA5892FA}"/>
              </a:ext>
            </a:extLst>
          </p:cNvPr>
          <p:cNvSpPr>
            <a:spLocks noGrp="1"/>
          </p:cNvSpPr>
          <p:nvPr>
            <p:ph idx="1"/>
          </p:nvPr>
        </p:nvSpPr>
        <p:spPr/>
        <p:txBody>
          <a:bodyPr/>
          <a:lstStyle/>
          <a:p>
            <a:endParaRPr lang="en-US" sz="2800" dirty="0"/>
          </a:p>
          <a:p>
            <a:r>
              <a:rPr lang="en-US" sz="2800" b="1" dirty="0"/>
              <a:t>Columbus State Community College </a:t>
            </a:r>
            <a:r>
              <a:rPr lang="en-US" sz="2800" dirty="0"/>
              <a:t>– J.D. White </a:t>
            </a:r>
            <a:r>
              <a:rPr lang="en-US" sz="2800" u="sng" dirty="0">
                <a:hlinkClick r:id="rId2"/>
              </a:rPr>
              <a:t>jwhite02@cscc.edu </a:t>
            </a:r>
            <a:endParaRPr lang="en-US" sz="2800" dirty="0"/>
          </a:p>
          <a:p>
            <a:r>
              <a:rPr lang="en-US" sz="2800" b="1" dirty="0"/>
              <a:t>Cuyahoga Community College </a:t>
            </a:r>
            <a:r>
              <a:rPr lang="en-US" sz="2800" dirty="0"/>
              <a:t>– </a:t>
            </a:r>
            <a:r>
              <a:rPr lang="en-US" sz="2800" dirty="0" err="1"/>
              <a:t>Rini</a:t>
            </a:r>
            <a:r>
              <a:rPr lang="en-US" sz="2800" dirty="0"/>
              <a:t> Grover </a:t>
            </a:r>
            <a:r>
              <a:rPr lang="en-US" sz="2800" u="sng" dirty="0">
                <a:hlinkClick r:id="rId3"/>
              </a:rPr>
              <a:t>rini.grover@tri-c.edu</a:t>
            </a:r>
            <a:endParaRPr lang="en-US" sz="2800" dirty="0"/>
          </a:p>
          <a:p>
            <a:r>
              <a:rPr lang="en-US" sz="2800" b="1" dirty="0"/>
              <a:t>Edison State Community College </a:t>
            </a:r>
            <a:r>
              <a:rPr lang="en-US" sz="2800" dirty="0"/>
              <a:t>– Brandi </a:t>
            </a:r>
            <a:r>
              <a:rPr lang="en-US" sz="2800" dirty="0" err="1"/>
              <a:t>Olberding</a:t>
            </a:r>
            <a:r>
              <a:rPr lang="en-US" sz="2800" dirty="0"/>
              <a:t> </a:t>
            </a:r>
            <a:r>
              <a:rPr lang="en-US" sz="2800" u="sng" dirty="0">
                <a:hlinkClick r:id="rId4"/>
              </a:rPr>
              <a:t>bolberding@edisonohio.edu </a:t>
            </a:r>
            <a:endParaRPr lang="en-US" sz="2800" dirty="0"/>
          </a:p>
          <a:p>
            <a:r>
              <a:rPr lang="en-US" sz="2800" b="1" dirty="0"/>
              <a:t>Lorain County Community College </a:t>
            </a:r>
            <a:r>
              <a:rPr lang="en-US" sz="2800" dirty="0"/>
              <a:t>– Anthony Schweppe </a:t>
            </a:r>
            <a:r>
              <a:rPr lang="en-US" sz="2800" u="sng" dirty="0">
                <a:hlinkClick r:id="rId5"/>
              </a:rPr>
              <a:t>aschweppe@lorainccc.edu</a:t>
            </a:r>
            <a:endParaRPr lang="en-US" sz="2800" dirty="0"/>
          </a:p>
          <a:p>
            <a:endParaRPr lang="en-US" dirty="0"/>
          </a:p>
        </p:txBody>
      </p:sp>
    </p:spTree>
    <p:extLst>
      <p:ext uri="{BB962C8B-B14F-4D97-AF65-F5344CB8AC3E}">
        <p14:creationId xmlns:p14="http://schemas.microsoft.com/office/powerpoint/2010/main" val="3183339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FB7E3-B22F-4EC6-986A-C632F92FA963}"/>
              </a:ext>
            </a:extLst>
          </p:cNvPr>
          <p:cNvSpPr>
            <a:spLocks noGrp="1"/>
          </p:cNvSpPr>
          <p:nvPr>
            <p:ph type="title"/>
          </p:nvPr>
        </p:nvSpPr>
        <p:spPr>
          <a:xfrm>
            <a:off x="457200" y="457200"/>
            <a:ext cx="8229600" cy="45719"/>
          </a:xfrm>
        </p:spPr>
        <p:txBody>
          <a:bodyPr/>
          <a:lstStyle/>
          <a:p>
            <a:pPr algn="l"/>
            <a:br>
              <a:rPr lang="en-US" sz="2800" dirty="0">
                <a:solidFill>
                  <a:schemeClr val="tx1"/>
                </a:solidFill>
              </a:rPr>
            </a:br>
            <a:endParaRPr lang="en-US" sz="2800" dirty="0">
              <a:solidFill>
                <a:schemeClr val="tx1"/>
              </a:solidFill>
            </a:endParaRPr>
          </a:p>
        </p:txBody>
      </p:sp>
      <p:sp>
        <p:nvSpPr>
          <p:cNvPr id="3" name="Content Placeholder 2">
            <a:extLst>
              <a:ext uri="{FF2B5EF4-FFF2-40B4-BE49-F238E27FC236}">
                <a16:creationId xmlns:a16="http://schemas.microsoft.com/office/drawing/2014/main" id="{B237185F-B9D9-4DDD-A956-686ABEAE6990}"/>
              </a:ext>
            </a:extLst>
          </p:cNvPr>
          <p:cNvSpPr>
            <a:spLocks noGrp="1"/>
          </p:cNvSpPr>
          <p:nvPr>
            <p:ph idx="1"/>
          </p:nvPr>
        </p:nvSpPr>
        <p:spPr>
          <a:xfrm>
            <a:off x="237744" y="0"/>
            <a:ext cx="8229600" cy="6355247"/>
          </a:xfrm>
        </p:spPr>
        <p:txBody>
          <a:bodyPr/>
          <a:lstStyle/>
          <a:p>
            <a:endParaRPr lang="en-US" sz="2800" u="sng" dirty="0"/>
          </a:p>
          <a:p>
            <a:r>
              <a:rPr lang="en-US" sz="2800" b="1" dirty="0"/>
              <a:t>Marion Technical College </a:t>
            </a:r>
            <a:r>
              <a:rPr lang="en-US" sz="2800" dirty="0"/>
              <a:t>– Bob Haas</a:t>
            </a:r>
          </a:p>
          <a:p>
            <a:r>
              <a:rPr lang="en-US" sz="2800" dirty="0">
                <a:hlinkClick r:id="rId2"/>
              </a:rPr>
              <a:t>haasr@mtc.edu</a:t>
            </a:r>
            <a:endParaRPr lang="en-US" sz="2800" dirty="0"/>
          </a:p>
          <a:p>
            <a:r>
              <a:rPr lang="en-US" sz="2800" b="1" dirty="0"/>
              <a:t>North Central State College – Linda Hess </a:t>
            </a:r>
            <a:r>
              <a:rPr lang="en-US" sz="2800" u="sng" dirty="0">
                <a:hlinkClick r:id="rId3"/>
              </a:rPr>
              <a:t>lhess2@ncstatecollege.edu</a:t>
            </a:r>
            <a:endParaRPr lang="en-US" sz="2800" dirty="0"/>
          </a:p>
          <a:p>
            <a:r>
              <a:rPr lang="en-US" sz="2800" b="1" dirty="0"/>
              <a:t>Rhodes State College </a:t>
            </a:r>
            <a:r>
              <a:rPr lang="en-US" sz="2800" dirty="0"/>
              <a:t>– Tammy </a:t>
            </a:r>
            <a:r>
              <a:rPr lang="en-US" sz="2800" dirty="0" err="1"/>
              <a:t>Eilerman</a:t>
            </a:r>
            <a:r>
              <a:rPr lang="en-US" sz="2800" dirty="0"/>
              <a:t> </a:t>
            </a:r>
            <a:r>
              <a:rPr lang="en-US" sz="2800" u="sng" dirty="0">
                <a:hlinkClick r:id="rId4"/>
              </a:rPr>
              <a:t>eilerman.t@rhodesstate.edu</a:t>
            </a:r>
            <a:endParaRPr lang="en-US" sz="2800" dirty="0"/>
          </a:p>
          <a:p>
            <a:r>
              <a:rPr lang="en-US" sz="2800" b="1" dirty="0"/>
              <a:t>Sinclair Community College </a:t>
            </a:r>
            <a:r>
              <a:rPr lang="en-US" sz="2800" dirty="0"/>
              <a:t>– Dawn Warner </a:t>
            </a:r>
            <a:r>
              <a:rPr lang="en-US" sz="2800" u="sng" dirty="0">
                <a:hlinkClick r:id="rId5"/>
              </a:rPr>
              <a:t>dawn.warner@sinclair.edu </a:t>
            </a:r>
            <a:endParaRPr lang="en-US" sz="2800" dirty="0"/>
          </a:p>
          <a:p>
            <a:r>
              <a:rPr lang="en-US" sz="2800" b="1" dirty="0"/>
              <a:t>Stark State College </a:t>
            </a:r>
            <a:r>
              <a:rPr lang="en-US" sz="2800" dirty="0"/>
              <a:t>– Marisa </a:t>
            </a:r>
            <a:r>
              <a:rPr lang="en-US" sz="2800" dirty="0" err="1"/>
              <a:t>Rohn</a:t>
            </a:r>
            <a:r>
              <a:rPr lang="en-US" sz="2800" dirty="0"/>
              <a:t> </a:t>
            </a:r>
            <a:r>
              <a:rPr lang="en-US" sz="2800" u="sng" dirty="0">
                <a:hlinkClick r:id="rId6"/>
              </a:rPr>
              <a:t>mrohn@starkstate.edu</a:t>
            </a:r>
            <a:endParaRPr lang="en-US" sz="2800" dirty="0"/>
          </a:p>
          <a:p>
            <a:r>
              <a:rPr lang="en-US" sz="2800" b="1" dirty="0"/>
              <a:t>Washington State Community College </a:t>
            </a:r>
            <a:r>
              <a:rPr lang="en-US" sz="2800" dirty="0"/>
              <a:t>– Brenda </a:t>
            </a:r>
            <a:r>
              <a:rPr lang="en-US" sz="2800" dirty="0" err="1"/>
              <a:t>Kornmiller</a:t>
            </a:r>
            <a:r>
              <a:rPr lang="en-US" sz="2800" dirty="0"/>
              <a:t> </a:t>
            </a:r>
            <a:r>
              <a:rPr lang="en-US" sz="2800" u="sng" dirty="0">
                <a:hlinkClick r:id="rId7"/>
              </a:rPr>
              <a:t>bkornmiller@wscc.edu</a:t>
            </a:r>
            <a:endParaRPr lang="en-US" sz="2800" dirty="0"/>
          </a:p>
          <a:p>
            <a:r>
              <a:rPr lang="en-US" sz="2800" dirty="0"/>
              <a:t> </a:t>
            </a:r>
          </a:p>
          <a:p>
            <a:endParaRPr lang="en-US" dirty="0"/>
          </a:p>
        </p:txBody>
      </p:sp>
    </p:spTree>
    <p:extLst>
      <p:ext uri="{BB962C8B-B14F-4D97-AF65-F5344CB8AC3E}">
        <p14:creationId xmlns:p14="http://schemas.microsoft.com/office/powerpoint/2010/main" val="2567526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ApprenticeOhio Concentration</a:t>
            </a:r>
          </a:p>
        </p:txBody>
      </p:sp>
      <p:sp>
        <p:nvSpPr>
          <p:cNvPr id="3" name="Content Placeholder 2"/>
          <p:cNvSpPr>
            <a:spLocks noGrp="1"/>
          </p:cNvSpPr>
          <p:nvPr>
            <p:ph idx="1"/>
          </p:nvPr>
        </p:nvSpPr>
        <p:spPr>
          <a:xfrm>
            <a:off x="457200" y="1057643"/>
            <a:ext cx="8229600" cy="5486591"/>
          </a:xfrm>
        </p:spPr>
        <p:txBody>
          <a:bodyPr/>
          <a:lstStyle/>
          <a:p>
            <a:endParaRPr lang="en-US" dirty="0"/>
          </a:p>
          <a:p>
            <a:r>
              <a:rPr lang="en-US" b="1" dirty="0"/>
              <a:t>Information Technology</a:t>
            </a:r>
          </a:p>
          <a:p>
            <a:r>
              <a:rPr lang="en-US" b="1" dirty="0"/>
              <a:t>Business Services</a:t>
            </a:r>
          </a:p>
          <a:p>
            <a:r>
              <a:rPr lang="en-US" b="1" dirty="0"/>
              <a:t>Healthcare</a:t>
            </a:r>
          </a:p>
          <a:p>
            <a:r>
              <a:rPr lang="en-US" b="1" dirty="0"/>
              <a:t>Advanced Manufacturing</a:t>
            </a:r>
          </a:p>
          <a:p>
            <a:endParaRPr lang="en-US" b="1" dirty="0"/>
          </a:p>
          <a:p>
            <a:pPr marL="0" indent="0" algn="ctr">
              <a:buNone/>
            </a:pPr>
            <a:r>
              <a:rPr lang="en-US" b="1" u="sng" dirty="0"/>
              <a:t>Approved Programs</a:t>
            </a:r>
          </a:p>
          <a:p>
            <a:pPr marL="0" indent="0">
              <a:buNone/>
            </a:pPr>
            <a:r>
              <a:rPr lang="en-US" dirty="0">
                <a:hlinkClick r:id="rId3"/>
              </a:rPr>
              <a:t>http://omj.ohio.gov/program/index.stm</a:t>
            </a:r>
            <a:endParaRPr lang="en-US" dirty="0"/>
          </a:p>
          <a:p>
            <a:endParaRPr lang="en-US" b="1" dirty="0"/>
          </a:p>
          <a:p>
            <a:endParaRPr lang="en-US" b="1" dirty="0"/>
          </a:p>
        </p:txBody>
      </p:sp>
    </p:spTree>
    <p:extLst>
      <p:ext uri="{BB962C8B-B14F-4D97-AF65-F5344CB8AC3E}">
        <p14:creationId xmlns:p14="http://schemas.microsoft.com/office/powerpoint/2010/main" val="4267300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Sponsors</a:t>
            </a:r>
          </a:p>
        </p:txBody>
      </p:sp>
      <p:sp>
        <p:nvSpPr>
          <p:cNvPr id="3" name="Content Placeholder 2"/>
          <p:cNvSpPr>
            <a:spLocks noGrp="1"/>
          </p:cNvSpPr>
          <p:nvPr>
            <p:ph idx="1"/>
          </p:nvPr>
        </p:nvSpPr>
        <p:spPr>
          <a:xfrm>
            <a:off x="457200" y="1057644"/>
            <a:ext cx="8229600" cy="5253509"/>
          </a:xfrm>
        </p:spPr>
        <p:txBody>
          <a:bodyPr/>
          <a:lstStyle/>
          <a:p>
            <a:endParaRPr lang="en-US" dirty="0"/>
          </a:p>
          <a:p>
            <a:pPr marL="0" indent="0" algn="ctr">
              <a:buNone/>
            </a:pPr>
            <a:r>
              <a:rPr lang="en-US" b="1" u="sng" dirty="0"/>
              <a:t>Adult Training</a:t>
            </a:r>
          </a:p>
          <a:p>
            <a:pPr marL="0" indent="0" algn="ctr">
              <a:buNone/>
            </a:pPr>
            <a:endParaRPr lang="en-US" b="1" u="sng" dirty="0"/>
          </a:p>
          <a:p>
            <a:pPr marL="0" indent="0">
              <a:buNone/>
            </a:pPr>
            <a:r>
              <a:rPr lang="en-US" dirty="0"/>
              <a:t>Ohio Technical Centers (OTCs), secondary schools, post-secondary, trade associations, community organizations.</a:t>
            </a:r>
          </a:p>
          <a:p>
            <a:pPr marL="0" indent="0">
              <a:buNone/>
            </a:pPr>
            <a:endParaRPr lang="en-US" dirty="0"/>
          </a:p>
          <a:p>
            <a:pPr marL="0" indent="0">
              <a:buNone/>
            </a:pPr>
            <a:endParaRPr lang="en-US" dirty="0"/>
          </a:p>
          <a:p>
            <a:endParaRPr lang="en-US" dirty="0"/>
          </a:p>
          <a:p>
            <a:pPr marL="0" indent="0">
              <a:buNone/>
            </a:pPr>
            <a:endParaRPr lang="en-US" b="1" dirty="0">
              <a:solidFill>
                <a:srgbClr val="CD0920"/>
              </a:solidFill>
            </a:endParaRPr>
          </a:p>
        </p:txBody>
      </p:sp>
    </p:spTree>
    <p:extLst>
      <p:ext uri="{BB962C8B-B14F-4D97-AF65-F5344CB8AC3E}">
        <p14:creationId xmlns:p14="http://schemas.microsoft.com/office/powerpoint/2010/main" val="2688620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B85B4-1AD8-4240-A753-69AB5C031166}"/>
              </a:ext>
            </a:extLst>
          </p:cNvPr>
          <p:cNvSpPr>
            <a:spLocks noGrp="1"/>
          </p:cNvSpPr>
          <p:nvPr>
            <p:ph type="title"/>
          </p:nvPr>
        </p:nvSpPr>
        <p:spPr/>
        <p:txBody>
          <a:bodyPr/>
          <a:lstStyle/>
          <a:p>
            <a:r>
              <a:rPr lang="en-US" dirty="0"/>
              <a:t>Sponsor Responsibilities</a:t>
            </a:r>
          </a:p>
        </p:txBody>
      </p:sp>
      <p:sp>
        <p:nvSpPr>
          <p:cNvPr id="3" name="Content Placeholder 2">
            <a:extLst>
              <a:ext uri="{FF2B5EF4-FFF2-40B4-BE49-F238E27FC236}">
                <a16:creationId xmlns:a16="http://schemas.microsoft.com/office/drawing/2014/main" id="{5C05734E-A8B6-4D6E-951D-3B175BEA0962}"/>
              </a:ext>
            </a:extLst>
          </p:cNvPr>
          <p:cNvSpPr>
            <a:spLocks noGrp="1"/>
          </p:cNvSpPr>
          <p:nvPr>
            <p:ph idx="1"/>
          </p:nvPr>
        </p:nvSpPr>
        <p:spPr/>
        <p:txBody>
          <a:bodyPr/>
          <a:lstStyle/>
          <a:p>
            <a:endParaRPr lang="en-US" dirty="0"/>
          </a:p>
          <a:p>
            <a:r>
              <a:rPr lang="en-US" dirty="0"/>
              <a:t>Applicant Qualifications and Selection Criteria</a:t>
            </a:r>
          </a:p>
          <a:p>
            <a:r>
              <a:rPr lang="en-US" dirty="0"/>
              <a:t>EEO Fair Recruitment Process</a:t>
            </a:r>
          </a:p>
          <a:p>
            <a:r>
              <a:rPr lang="en-US" dirty="0"/>
              <a:t>Mentor (Journeyperson-to-apprentice ratio)</a:t>
            </a:r>
          </a:p>
          <a:p>
            <a:r>
              <a:rPr lang="en-US" dirty="0"/>
              <a:t>Progressive wage schedules (completion of competency levels)</a:t>
            </a:r>
          </a:p>
          <a:p>
            <a:r>
              <a:rPr lang="en-US" dirty="0"/>
              <a:t>Record documentation and retention</a:t>
            </a:r>
          </a:p>
        </p:txBody>
      </p:sp>
    </p:spTree>
    <p:extLst>
      <p:ext uri="{BB962C8B-B14F-4D97-AF65-F5344CB8AC3E}">
        <p14:creationId xmlns:p14="http://schemas.microsoft.com/office/powerpoint/2010/main" val="1895843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Pre-Apprenticeship Program</a:t>
            </a:r>
          </a:p>
        </p:txBody>
      </p:sp>
      <p:sp>
        <p:nvSpPr>
          <p:cNvPr id="3" name="Content Placeholder 2"/>
          <p:cNvSpPr>
            <a:spLocks noGrp="1"/>
          </p:cNvSpPr>
          <p:nvPr>
            <p:ph idx="1"/>
          </p:nvPr>
        </p:nvSpPr>
        <p:spPr>
          <a:xfrm>
            <a:off x="175847" y="1313967"/>
            <a:ext cx="8968154" cy="5068903"/>
          </a:xfrm>
        </p:spPr>
        <p:txBody>
          <a:bodyPr/>
          <a:lstStyle/>
          <a:p>
            <a:pPr>
              <a:buFont typeface="Wingdings" panose="05000000000000000000" pitchFamily="2" charset="2"/>
              <a:buChar char="§"/>
            </a:pPr>
            <a:r>
              <a:rPr lang="en-US" sz="4400" dirty="0">
                <a:latin typeface="Arial" panose="020B0604020202020204" pitchFamily="34" charset="0"/>
                <a:cs typeface="Arial" panose="020B0604020202020204" pitchFamily="34" charset="0"/>
              </a:rPr>
              <a:t> basic </a:t>
            </a:r>
            <a:r>
              <a:rPr lang="en-US" sz="4400" dirty="0">
                <a:solidFill>
                  <a:srgbClr val="CD0920"/>
                </a:solidFill>
                <a:latin typeface="Arial" panose="020B0604020202020204" pitchFamily="34" charset="0"/>
                <a:cs typeface="Arial" panose="020B0604020202020204" pitchFamily="34" charset="0"/>
              </a:rPr>
              <a:t>technical</a:t>
            </a:r>
            <a:r>
              <a:rPr lang="en-US" sz="4400" dirty="0">
                <a:latin typeface="Arial" panose="020B0604020202020204" pitchFamily="34" charset="0"/>
                <a:cs typeface="Arial" panose="020B0604020202020204" pitchFamily="34" charset="0"/>
              </a:rPr>
              <a:t> and </a:t>
            </a:r>
            <a:r>
              <a:rPr lang="en-US" sz="4400" dirty="0">
                <a:solidFill>
                  <a:srgbClr val="CD0920"/>
                </a:solidFill>
                <a:latin typeface="Arial" panose="020B0604020202020204" pitchFamily="34" charset="0"/>
                <a:cs typeface="Arial" panose="020B0604020202020204" pitchFamily="34" charset="0"/>
              </a:rPr>
              <a:t>job-readiness</a:t>
            </a:r>
            <a:r>
              <a:rPr lang="en-US" sz="4400" dirty="0">
                <a:latin typeface="Arial" panose="020B0604020202020204" pitchFamily="34" charset="0"/>
                <a:cs typeface="Arial" panose="020B0604020202020204" pitchFamily="34" charset="0"/>
              </a:rPr>
              <a:t> skills for a designated apprentice occupation – 144 hrs. classroom</a:t>
            </a:r>
          </a:p>
          <a:p>
            <a:pPr>
              <a:buFont typeface="Wingdings" panose="05000000000000000000" pitchFamily="2" charset="2"/>
              <a:buChar char="§"/>
            </a:pPr>
            <a:r>
              <a:rPr lang="en-US" sz="4400" dirty="0">
                <a:latin typeface="Arial" panose="020B0604020202020204" pitchFamily="34" charset="0"/>
                <a:cs typeface="Arial" panose="020B0604020202020204" pitchFamily="34" charset="0"/>
              </a:rPr>
              <a:t>classroom and on-the-job (paid experience) – 120 to 900 hours</a:t>
            </a:r>
          </a:p>
          <a:p>
            <a:pPr>
              <a:buFont typeface="Wingdings" panose="05000000000000000000" pitchFamily="2" charset="2"/>
              <a:buChar char="§"/>
            </a:pPr>
            <a:r>
              <a:rPr lang="en-US" sz="4400" dirty="0">
                <a:latin typeface="Arial" panose="020B0604020202020204" pitchFamily="34" charset="0"/>
                <a:cs typeface="Arial" panose="020B0604020202020204" pitchFamily="34" charset="0"/>
              </a:rPr>
              <a:t>to prepare participants for Registered Apprenticeship training.</a:t>
            </a:r>
          </a:p>
          <a:p>
            <a:pPr marL="0" indent="0">
              <a:buNone/>
            </a:pPr>
            <a:endParaRPr lang="en-US" sz="4000" dirty="0"/>
          </a:p>
        </p:txBody>
      </p:sp>
    </p:spTree>
    <p:extLst>
      <p:ext uri="{BB962C8B-B14F-4D97-AF65-F5344CB8AC3E}">
        <p14:creationId xmlns:p14="http://schemas.microsoft.com/office/powerpoint/2010/main" val="3943807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7432E-EE64-4324-9656-CA5B4755EE40}"/>
              </a:ext>
            </a:extLst>
          </p:cNvPr>
          <p:cNvSpPr>
            <a:spLocks noGrp="1"/>
          </p:cNvSpPr>
          <p:nvPr>
            <p:ph type="title"/>
          </p:nvPr>
        </p:nvSpPr>
        <p:spPr/>
        <p:txBody>
          <a:bodyPr/>
          <a:lstStyle/>
          <a:p>
            <a:r>
              <a:rPr lang="en-US" dirty="0"/>
              <a:t>Ohio Revised Code 4109.07</a:t>
            </a:r>
          </a:p>
        </p:txBody>
      </p:sp>
      <p:sp>
        <p:nvSpPr>
          <p:cNvPr id="3" name="Content Placeholder 2">
            <a:extLst>
              <a:ext uri="{FF2B5EF4-FFF2-40B4-BE49-F238E27FC236}">
                <a16:creationId xmlns:a16="http://schemas.microsoft.com/office/drawing/2014/main" id="{4C6F9BCB-A42C-4E67-A6D8-E31AEA9F0C4D}"/>
              </a:ext>
            </a:extLst>
          </p:cNvPr>
          <p:cNvSpPr>
            <a:spLocks noGrp="1"/>
          </p:cNvSpPr>
          <p:nvPr>
            <p:ph idx="1"/>
          </p:nvPr>
        </p:nvSpPr>
        <p:spPr/>
        <p:txBody>
          <a:bodyPr/>
          <a:lstStyle/>
          <a:p>
            <a:r>
              <a:rPr lang="en-US" sz="2800" dirty="0"/>
              <a:t>Restrictions on hours of employment</a:t>
            </a:r>
          </a:p>
          <a:p>
            <a:r>
              <a:rPr lang="en-US" sz="2800" dirty="0"/>
              <a:t>No person under 16 may be employed more than 40 hours in any one week nor during school hours </a:t>
            </a:r>
            <a:r>
              <a:rPr lang="en-US" sz="2800" dirty="0">
                <a:solidFill>
                  <a:srgbClr val="C00000"/>
                </a:solidFill>
              </a:rPr>
              <a:t>unless </a:t>
            </a:r>
            <a:r>
              <a:rPr lang="en-US" sz="2800" dirty="0"/>
              <a:t>employment tis incidental to a bona fide programs of vocational cooperation training, work-study, or other work-oriented programs with the purpose of educating students, and the program meets standards established by the state board of education.  (ORC 4109 Hazardous tasks for minors)</a:t>
            </a:r>
          </a:p>
        </p:txBody>
      </p:sp>
    </p:spTree>
    <p:extLst>
      <p:ext uri="{BB962C8B-B14F-4D97-AF65-F5344CB8AC3E}">
        <p14:creationId xmlns:p14="http://schemas.microsoft.com/office/powerpoint/2010/main" val="1587335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lstStyle/>
          <a:p>
            <a:r>
              <a:rPr lang="en-US" dirty="0"/>
              <a:t>Pre-apprenticeship Model</a:t>
            </a:r>
          </a:p>
        </p:txBody>
      </p:sp>
      <p:sp>
        <p:nvSpPr>
          <p:cNvPr id="3" name="Content Placeholder 2"/>
          <p:cNvSpPr>
            <a:spLocks noGrp="1"/>
          </p:cNvSpPr>
          <p:nvPr>
            <p:ph idx="1"/>
          </p:nvPr>
        </p:nvSpPr>
        <p:spPr>
          <a:xfrm>
            <a:off x="457200" y="1057644"/>
            <a:ext cx="8229600" cy="4948709"/>
          </a:xfrm>
        </p:spPr>
        <p:txBody>
          <a:bodyPr/>
          <a:lstStyle/>
          <a:p>
            <a:r>
              <a:rPr lang="en-US" dirty="0"/>
              <a:t>Sophomore Year – Shadow Experience</a:t>
            </a:r>
          </a:p>
          <a:p>
            <a:pPr marL="0" indent="0">
              <a:buNone/>
            </a:pPr>
            <a:endParaRPr lang="en-US" dirty="0"/>
          </a:p>
          <a:p>
            <a:r>
              <a:rPr lang="en-US" dirty="0"/>
              <a:t>Begins Junior/Senior Year in High School (technical skills) – work full time during summer</a:t>
            </a:r>
          </a:p>
          <a:p>
            <a:endParaRPr lang="en-US" dirty="0"/>
          </a:p>
          <a:p>
            <a:r>
              <a:rPr lang="en-US" dirty="0"/>
              <a:t>Senior Year (20-40 hours week) ORC 4109.07, half-day, one-week, two-week (on-off)</a:t>
            </a:r>
          </a:p>
          <a:p>
            <a:endParaRPr lang="en-US" dirty="0"/>
          </a:p>
          <a:p>
            <a:endParaRPr lang="en-US" dirty="0"/>
          </a:p>
        </p:txBody>
      </p:sp>
    </p:spTree>
    <p:extLst>
      <p:ext uri="{BB962C8B-B14F-4D97-AF65-F5344CB8AC3E}">
        <p14:creationId xmlns:p14="http://schemas.microsoft.com/office/powerpoint/2010/main" val="2414667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Multi-tiered Status</a:t>
            </a:r>
          </a:p>
        </p:txBody>
      </p:sp>
      <p:sp>
        <p:nvSpPr>
          <p:cNvPr id="3" name="Content Placeholder 2"/>
          <p:cNvSpPr>
            <a:spLocks noGrp="1"/>
          </p:cNvSpPr>
          <p:nvPr>
            <p:ph idx="1"/>
          </p:nvPr>
        </p:nvSpPr>
        <p:spPr/>
        <p:txBody>
          <a:bodyPr/>
          <a:lstStyle/>
          <a:p>
            <a:r>
              <a:rPr lang="en-US" dirty="0"/>
              <a:t>Pre-apprentice (secondary level)</a:t>
            </a:r>
          </a:p>
          <a:p>
            <a:r>
              <a:rPr lang="en-US" dirty="0"/>
              <a:t>Apprentice (at the company level)</a:t>
            </a:r>
          </a:p>
          <a:p>
            <a:r>
              <a:rPr lang="en-US" dirty="0"/>
              <a:t>Employed </a:t>
            </a:r>
          </a:p>
          <a:p>
            <a:r>
              <a:rPr lang="en-US" dirty="0"/>
              <a:t>Enrolled in an Apprenticeship Training Program with post-secondary (earning an associate degree)</a:t>
            </a:r>
          </a:p>
          <a:p>
            <a:r>
              <a:rPr lang="en-US" dirty="0"/>
              <a:t>Simultaneously (no duplication of training)</a:t>
            </a:r>
          </a:p>
          <a:p>
            <a:r>
              <a:rPr lang="en-US" dirty="0"/>
              <a:t>Little to no cost to the student</a:t>
            </a:r>
          </a:p>
        </p:txBody>
      </p:sp>
    </p:spTree>
    <p:extLst>
      <p:ext uri="{BB962C8B-B14F-4D97-AF65-F5344CB8AC3E}">
        <p14:creationId xmlns:p14="http://schemas.microsoft.com/office/powerpoint/2010/main" val="3011600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Apprenticeship</a:t>
            </a:r>
          </a:p>
        </p:txBody>
      </p:sp>
      <p:sp>
        <p:nvSpPr>
          <p:cNvPr id="3" name="Content Placeholder 2"/>
          <p:cNvSpPr>
            <a:spLocks noGrp="1"/>
          </p:cNvSpPr>
          <p:nvPr>
            <p:ph idx="1"/>
          </p:nvPr>
        </p:nvSpPr>
        <p:spPr>
          <a:xfrm>
            <a:off x="457200" y="1057644"/>
            <a:ext cx="8229600" cy="5235580"/>
          </a:xfrm>
        </p:spPr>
        <p:txBody>
          <a:bodyPr/>
          <a:lstStyle/>
          <a:p>
            <a:endParaRPr lang="en-US" dirty="0"/>
          </a:p>
          <a:p>
            <a:r>
              <a:rPr lang="en-US" dirty="0"/>
              <a:t>An apprenticeship is a </a:t>
            </a:r>
            <a:r>
              <a:rPr lang="en-US" dirty="0">
                <a:solidFill>
                  <a:srgbClr val="C00000"/>
                </a:solidFill>
              </a:rPr>
              <a:t>formalized training </a:t>
            </a:r>
            <a:r>
              <a:rPr lang="en-US" dirty="0"/>
              <a:t>program of on-the-job training and related classroom instruction under the supervision of </a:t>
            </a:r>
            <a:r>
              <a:rPr lang="en-US" dirty="0">
                <a:solidFill>
                  <a:srgbClr val="C00000"/>
                </a:solidFill>
              </a:rPr>
              <a:t>a journey-level or trade professional craft person</a:t>
            </a:r>
            <a:r>
              <a:rPr lang="en-US" dirty="0">
                <a:solidFill>
                  <a:srgbClr val="FF0000"/>
                </a:solidFill>
              </a:rPr>
              <a:t> </a:t>
            </a:r>
            <a:r>
              <a:rPr lang="en-US" dirty="0"/>
              <a:t>aligned to a highly skilled occupational industry standards.</a:t>
            </a:r>
          </a:p>
          <a:p>
            <a:endParaRPr lang="en-US" dirty="0"/>
          </a:p>
          <a:p>
            <a:r>
              <a:rPr lang="en-US" b="1" dirty="0">
                <a:solidFill>
                  <a:srgbClr val="C00000"/>
                </a:solidFill>
              </a:rPr>
              <a:t>Apprenticeships can be union or merit shops.</a:t>
            </a:r>
          </a:p>
          <a:p>
            <a:endParaRPr lang="en-US" dirty="0"/>
          </a:p>
        </p:txBody>
      </p:sp>
    </p:spTree>
    <p:extLst>
      <p:ext uri="{BB962C8B-B14F-4D97-AF65-F5344CB8AC3E}">
        <p14:creationId xmlns:p14="http://schemas.microsoft.com/office/powerpoint/2010/main" val="1881030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01176-ECE1-4DF6-9F17-879C88F49513}"/>
              </a:ext>
            </a:extLst>
          </p:cNvPr>
          <p:cNvSpPr>
            <a:spLocks noGrp="1"/>
          </p:cNvSpPr>
          <p:nvPr>
            <p:ph type="title"/>
          </p:nvPr>
        </p:nvSpPr>
        <p:spPr/>
        <p:txBody>
          <a:bodyPr/>
          <a:lstStyle/>
          <a:p>
            <a:r>
              <a:rPr lang="en-US" dirty="0"/>
              <a:t>Return On Investment</a:t>
            </a:r>
          </a:p>
        </p:txBody>
      </p:sp>
      <p:sp>
        <p:nvSpPr>
          <p:cNvPr id="3" name="Content Placeholder 2">
            <a:extLst>
              <a:ext uri="{FF2B5EF4-FFF2-40B4-BE49-F238E27FC236}">
                <a16:creationId xmlns:a16="http://schemas.microsoft.com/office/drawing/2014/main" id="{8EEDB993-09D1-4FA1-8404-7A52D17D6D45}"/>
              </a:ext>
            </a:extLst>
          </p:cNvPr>
          <p:cNvSpPr>
            <a:spLocks noGrp="1"/>
          </p:cNvSpPr>
          <p:nvPr>
            <p:ph idx="1"/>
          </p:nvPr>
        </p:nvSpPr>
        <p:spPr/>
        <p:txBody>
          <a:bodyPr/>
          <a:lstStyle/>
          <a:p>
            <a:r>
              <a:rPr lang="en-US" dirty="0"/>
              <a:t>Susan Helper, Carlton Professor of Economics at Case Western Reserve University in Cleveland, and economists from the U.S. Department of Commerce have written the report </a:t>
            </a:r>
            <a:r>
              <a:rPr lang="en-US" i="1" dirty="0">
                <a:hlinkClick r:id="rId2"/>
              </a:rPr>
              <a:t>The Benefits and Costs of Apprenticeships: A Business Perspective</a:t>
            </a:r>
            <a:r>
              <a:rPr lang="en-US" dirty="0"/>
              <a:t>, an overview of apprenticeship programs nationwide and 13 case studies that illustrate substantial ROI for the approach.  </a:t>
            </a:r>
          </a:p>
        </p:txBody>
      </p:sp>
    </p:spTree>
    <p:extLst>
      <p:ext uri="{BB962C8B-B14F-4D97-AF65-F5344CB8AC3E}">
        <p14:creationId xmlns:p14="http://schemas.microsoft.com/office/powerpoint/2010/main" val="3165677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5845D-AD76-4E40-BB06-C62F4A845928}"/>
              </a:ext>
            </a:extLst>
          </p:cNvPr>
          <p:cNvSpPr>
            <a:spLocks noGrp="1"/>
          </p:cNvSpPr>
          <p:nvPr>
            <p:ph type="title"/>
          </p:nvPr>
        </p:nvSpPr>
        <p:spPr/>
        <p:txBody>
          <a:bodyPr/>
          <a:lstStyle/>
          <a:p>
            <a:r>
              <a:rPr lang="en-US" dirty="0"/>
              <a:t>Standard Apprenticeships</a:t>
            </a:r>
          </a:p>
        </p:txBody>
      </p:sp>
      <p:sp>
        <p:nvSpPr>
          <p:cNvPr id="3" name="Content Placeholder 2">
            <a:extLst>
              <a:ext uri="{FF2B5EF4-FFF2-40B4-BE49-F238E27FC236}">
                <a16:creationId xmlns:a16="http://schemas.microsoft.com/office/drawing/2014/main" id="{AD762EAB-1E0F-4B1C-8C60-C30CAB190029}"/>
              </a:ext>
            </a:extLst>
          </p:cNvPr>
          <p:cNvSpPr>
            <a:spLocks noGrp="1"/>
          </p:cNvSpPr>
          <p:nvPr>
            <p:ph idx="1"/>
          </p:nvPr>
        </p:nvSpPr>
        <p:spPr>
          <a:xfrm>
            <a:off x="457200" y="1057643"/>
            <a:ext cx="8229600" cy="5486591"/>
          </a:xfrm>
        </p:spPr>
        <p:txBody>
          <a:bodyPr/>
          <a:lstStyle/>
          <a:p>
            <a:r>
              <a:rPr lang="en-US" dirty="0"/>
              <a:t>Classroom and OJT or OJL (on-the-job training/learning)</a:t>
            </a:r>
          </a:p>
          <a:p>
            <a:pPr marL="0" indent="0">
              <a:buNone/>
            </a:pPr>
            <a:endParaRPr lang="en-US" dirty="0"/>
          </a:p>
          <a:p>
            <a:r>
              <a:rPr lang="en-US" dirty="0"/>
              <a:t>Average 2,000 hours per year up to 8,000 (depends upon occupation)</a:t>
            </a:r>
          </a:p>
          <a:p>
            <a:pPr marL="0" indent="0">
              <a:buNone/>
            </a:pPr>
            <a:endParaRPr lang="en-US" dirty="0"/>
          </a:p>
          <a:p>
            <a:r>
              <a:rPr lang="en-US" dirty="0"/>
              <a:t>Average 4-5 years program (high school and/or adult training may articulate credit toward their journeyperson status, determined by the </a:t>
            </a:r>
            <a:r>
              <a:rPr lang="en-US" b="1" dirty="0">
                <a:solidFill>
                  <a:srgbClr val="C00000"/>
                </a:solidFill>
              </a:rPr>
              <a:t>sponsor</a:t>
            </a:r>
            <a:r>
              <a:rPr lang="en-US" dirty="0"/>
              <a:t>)</a:t>
            </a:r>
          </a:p>
          <a:p>
            <a:endParaRPr lang="en-US" dirty="0"/>
          </a:p>
        </p:txBody>
      </p:sp>
    </p:spTree>
    <p:extLst>
      <p:ext uri="{BB962C8B-B14F-4D97-AF65-F5344CB8AC3E}">
        <p14:creationId xmlns:p14="http://schemas.microsoft.com/office/powerpoint/2010/main" val="2165279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a:t>
            </a:r>
          </a:p>
        </p:txBody>
      </p:sp>
      <p:pic>
        <p:nvPicPr>
          <p:cNvPr id="2050" name="Picture 2" descr="Image result for diagram or image of an apprenticeship program"/>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90283" y="1057275"/>
            <a:ext cx="8229600" cy="5224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827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Co-ops</a:t>
            </a:r>
          </a:p>
        </p:txBody>
      </p:sp>
      <p:sp>
        <p:nvSpPr>
          <p:cNvPr id="3" name="Content Placeholder 2"/>
          <p:cNvSpPr>
            <a:spLocks noGrp="1"/>
          </p:cNvSpPr>
          <p:nvPr>
            <p:ph idx="1"/>
          </p:nvPr>
        </p:nvSpPr>
        <p:spPr/>
        <p:txBody>
          <a:bodyPr/>
          <a:lstStyle/>
          <a:p>
            <a:r>
              <a:rPr lang="en-US" b="1" dirty="0"/>
              <a:t>Co</a:t>
            </a:r>
            <a:r>
              <a:rPr lang="en-US" dirty="0"/>
              <a:t>-</a:t>
            </a:r>
            <a:r>
              <a:rPr lang="en-US" b="1" dirty="0"/>
              <a:t>operative</a:t>
            </a:r>
            <a:r>
              <a:rPr lang="en-US" dirty="0"/>
              <a:t> Education (</a:t>
            </a:r>
            <a:r>
              <a:rPr lang="en-US" b="1" dirty="0"/>
              <a:t>Co</a:t>
            </a:r>
            <a:r>
              <a:rPr lang="en-US" dirty="0"/>
              <a:t>-</a:t>
            </a:r>
            <a:r>
              <a:rPr lang="en-US" b="1" dirty="0"/>
              <a:t>op</a:t>
            </a:r>
            <a:r>
              <a:rPr lang="en-US" dirty="0"/>
              <a:t>) is a type of </a:t>
            </a:r>
            <a:r>
              <a:rPr lang="en-US" b="1" dirty="0"/>
              <a:t>internship</a:t>
            </a:r>
            <a:r>
              <a:rPr lang="en-US" dirty="0"/>
              <a:t> program that enables college students to receive career training with pay as they work with professionals in their major fields of study. Some high school students (e.g. Agriculture) participate in co-ops.  Co-ops last longer than a semester and usually up to a year.</a:t>
            </a:r>
          </a:p>
        </p:txBody>
      </p:sp>
    </p:spTree>
    <p:extLst>
      <p:ext uri="{BB962C8B-B14F-4D97-AF65-F5344CB8AC3E}">
        <p14:creationId xmlns:p14="http://schemas.microsoft.com/office/powerpoint/2010/main" val="1173916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Recognition Application</a:t>
            </a:r>
          </a:p>
        </p:txBody>
      </p:sp>
      <p:sp>
        <p:nvSpPr>
          <p:cNvPr id="3" name="Content Placeholder 2"/>
          <p:cNvSpPr>
            <a:spLocks noGrp="1"/>
          </p:cNvSpPr>
          <p:nvPr>
            <p:ph idx="1"/>
          </p:nvPr>
        </p:nvSpPr>
        <p:spPr/>
        <p:txBody>
          <a:bodyPr/>
          <a:lstStyle/>
          <a:p>
            <a:r>
              <a:rPr lang="en-US" sz="2800" dirty="0"/>
              <a:t>EEO Recruitment</a:t>
            </a:r>
          </a:p>
          <a:p>
            <a:r>
              <a:rPr lang="en-US" sz="2800" dirty="0"/>
              <a:t>Enrollment</a:t>
            </a:r>
          </a:p>
          <a:p>
            <a:r>
              <a:rPr lang="en-US" sz="2800" dirty="0"/>
              <a:t>Operating Plan = Instructional Content/Design (aligned with industry standards by occupation)</a:t>
            </a:r>
          </a:p>
          <a:p>
            <a:r>
              <a:rPr lang="en-US" sz="2800" dirty="0"/>
              <a:t>More than one industry</a:t>
            </a:r>
          </a:p>
          <a:p>
            <a:r>
              <a:rPr lang="en-US" sz="2800" dirty="0"/>
              <a:t>Reporting to the Council </a:t>
            </a:r>
          </a:p>
          <a:p>
            <a:r>
              <a:rPr lang="en-US" sz="2800" dirty="0"/>
              <a:t>Safety</a:t>
            </a:r>
          </a:p>
          <a:p>
            <a:r>
              <a:rPr lang="en-US" sz="2800" dirty="0"/>
              <a:t>Program Administration</a:t>
            </a:r>
          </a:p>
          <a:p>
            <a:r>
              <a:rPr lang="en-US" sz="2800" dirty="0"/>
              <a:t>Linkage (Registered Apprenticeship Sponsors)</a:t>
            </a:r>
          </a:p>
          <a:p>
            <a:endParaRPr lang="en-US" sz="2800" dirty="0"/>
          </a:p>
          <a:p>
            <a:endParaRPr lang="en-US" dirty="0"/>
          </a:p>
        </p:txBody>
      </p:sp>
    </p:spTree>
    <p:extLst>
      <p:ext uri="{BB962C8B-B14F-4D97-AF65-F5344CB8AC3E}">
        <p14:creationId xmlns:p14="http://schemas.microsoft.com/office/powerpoint/2010/main" val="1187360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Student-Parent Agreement</a:t>
            </a:r>
          </a:p>
        </p:txBody>
      </p:sp>
      <p:sp>
        <p:nvSpPr>
          <p:cNvPr id="3" name="Content Placeholder 2"/>
          <p:cNvSpPr>
            <a:spLocks noGrp="1"/>
          </p:cNvSpPr>
          <p:nvPr>
            <p:ph idx="1"/>
          </p:nvPr>
        </p:nvSpPr>
        <p:spPr/>
        <p:txBody>
          <a:bodyPr/>
          <a:lstStyle/>
          <a:p>
            <a:r>
              <a:rPr lang="en-US" dirty="0"/>
              <a:t>List requirements and expectations:</a:t>
            </a:r>
          </a:p>
          <a:p>
            <a:r>
              <a:rPr lang="en-US" dirty="0"/>
              <a:t>Attendance must be maintained at 95%</a:t>
            </a:r>
          </a:p>
          <a:p>
            <a:r>
              <a:rPr lang="en-US" dirty="0"/>
              <a:t>Grade point average</a:t>
            </a:r>
          </a:p>
          <a:p>
            <a:r>
              <a:rPr lang="en-US" dirty="0"/>
              <a:t>Transportation</a:t>
            </a:r>
          </a:p>
          <a:p>
            <a:r>
              <a:rPr lang="en-US" dirty="0"/>
              <a:t>Absence</a:t>
            </a:r>
          </a:p>
          <a:p>
            <a:r>
              <a:rPr lang="en-US" dirty="0"/>
              <a:t>Records that must be maintained</a:t>
            </a:r>
          </a:p>
          <a:p>
            <a:r>
              <a:rPr lang="en-US" dirty="0"/>
              <a:t>Problems/Issues</a:t>
            </a:r>
          </a:p>
          <a:p>
            <a:r>
              <a:rPr lang="en-US" dirty="0"/>
              <a:t>Safety/Employer Rules</a:t>
            </a:r>
          </a:p>
        </p:txBody>
      </p:sp>
    </p:spTree>
    <p:extLst>
      <p:ext uri="{BB962C8B-B14F-4D97-AF65-F5344CB8AC3E}">
        <p14:creationId xmlns:p14="http://schemas.microsoft.com/office/powerpoint/2010/main" val="1094892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92662"/>
          </a:xfrm>
        </p:spPr>
        <p:txBody>
          <a:bodyPr/>
          <a:lstStyle/>
          <a:p>
            <a:r>
              <a:rPr lang="en-US" dirty="0"/>
              <a:t>Apprenticeship Agreement Employer-Student</a:t>
            </a:r>
          </a:p>
        </p:txBody>
      </p:sp>
      <p:sp>
        <p:nvSpPr>
          <p:cNvPr id="3" name="Content Placeholder 2"/>
          <p:cNvSpPr>
            <a:spLocks noGrp="1"/>
          </p:cNvSpPr>
          <p:nvPr>
            <p:ph idx="1"/>
          </p:nvPr>
        </p:nvSpPr>
        <p:spPr>
          <a:xfrm>
            <a:off x="457200" y="1057644"/>
            <a:ext cx="8229600" cy="5212527"/>
          </a:xfrm>
        </p:spPr>
        <p:txBody>
          <a:bodyPr/>
          <a:lstStyle/>
          <a:p>
            <a:pPr marL="0" lvl="0" indent="0">
              <a:buNone/>
            </a:pPr>
            <a:endParaRPr lang="en-US" dirty="0"/>
          </a:p>
          <a:p>
            <a:pPr marL="0" lvl="0" indent="0">
              <a:buNone/>
            </a:pPr>
            <a:endParaRPr lang="en-US" b="1" dirty="0">
              <a:solidFill>
                <a:schemeClr val="accent2"/>
              </a:solidFill>
            </a:endParaRPr>
          </a:p>
          <a:p>
            <a:pPr lvl="0"/>
            <a:r>
              <a:rPr lang="en-US" dirty="0"/>
              <a:t>State all  parties  responsibilities:  parent, student, teacher, coordinator, employer</a:t>
            </a:r>
          </a:p>
          <a:p>
            <a:pPr lvl="0"/>
            <a:r>
              <a:rPr lang="en-US" dirty="0"/>
              <a:t>Wage</a:t>
            </a:r>
          </a:p>
          <a:p>
            <a:pPr lvl="0"/>
            <a:r>
              <a:rPr lang="en-US" dirty="0"/>
              <a:t>Evaluation of Performance</a:t>
            </a:r>
          </a:p>
          <a:p>
            <a:pPr lvl="0"/>
            <a:r>
              <a:rPr lang="en-US" dirty="0"/>
              <a:t>Training Plan Progress</a:t>
            </a:r>
          </a:p>
          <a:p>
            <a:pPr lvl="0"/>
            <a:r>
              <a:rPr lang="en-US" dirty="0"/>
              <a:t>Related Instruction</a:t>
            </a:r>
          </a:p>
          <a:p>
            <a:pPr lvl="0"/>
            <a:endParaRPr lang="en-US" dirty="0"/>
          </a:p>
          <a:p>
            <a:pPr lvl="0"/>
            <a:endParaRPr lang="en-US" dirty="0"/>
          </a:p>
          <a:p>
            <a:endParaRPr lang="en-US" dirty="0"/>
          </a:p>
        </p:txBody>
      </p:sp>
    </p:spTree>
    <p:extLst>
      <p:ext uri="{BB962C8B-B14F-4D97-AF65-F5344CB8AC3E}">
        <p14:creationId xmlns:p14="http://schemas.microsoft.com/office/powerpoint/2010/main" val="824910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Plan</a:t>
            </a:r>
          </a:p>
        </p:txBody>
      </p:sp>
      <p:sp>
        <p:nvSpPr>
          <p:cNvPr id="3" name="Content Placeholder 2"/>
          <p:cNvSpPr>
            <a:spLocks noGrp="1"/>
          </p:cNvSpPr>
          <p:nvPr>
            <p:ph idx="1"/>
          </p:nvPr>
        </p:nvSpPr>
        <p:spPr/>
        <p:txBody>
          <a:bodyPr/>
          <a:lstStyle/>
          <a:p>
            <a:endParaRPr lang="en-US" dirty="0"/>
          </a:p>
          <a:p>
            <a:r>
              <a:rPr lang="en-US" dirty="0"/>
              <a:t>List job tasks/competencies that student will be performing/learning, aligned to class room competencies.</a:t>
            </a:r>
          </a:p>
          <a:p>
            <a:pPr marL="0" indent="0">
              <a:buNone/>
            </a:pPr>
            <a:endParaRPr lang="en-US" dirty="0"/>
          </a:p>
          <a:p>
            <a:r>
              <a:rPr lang="en-US" dirty="0"/>
              <a:t>Attach B.A.T. (Bureau of Apprenticeship and Training) standards for that occupation</a:t>
            </a:r>
          </a:p>
          <a:p>
            <a:pPr marL="0" indent="0">
              <a:buNone/>
            </a:pPr>
            <a:endParaRPr lang="en-US" dirty="0"/>
          </a:p>
          <a:p>
            <a:endParaRPr lang="en-US" dirty="0"/>
          </a:p>
        </p:txBody>
      </p:sp>
    </p:spTree>
    <p:extLst>
      <p:ext uri="{BB962C8B-B14F-4D97-AF65-F5344CB8AC3E}">
        <p14:creationId xmlns:p14="http://schemas.microsoft.com/office/powerpoint/2010/main" val="1387506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92662"/>
          </a:xfrm>
        </p:spPr>
        <p:txBody>
          <a:bodyPr/>
          <a:lstStyle/>
          <a:p>
            <a:r>
              <a:rPr lang="en-US" dirty="0"/>
              <a:t>New Subject Code</a:t>
            </a:r>
            <a:br>
              <a:rPr lang="en-US" dirty="0"/>
            </a:br>
            <a:endParaRPr lang="en-US" dirty="0"/>
          </a:p>
        </p:txBody>
      </p:sp>
      <p:sp>
        <p:nvSpPr>
          <p:cNvPr id="3" name="Content Placeholder 2"/>
          <p:cNvSpPr>
            <a:spLocks noGrp="1"/>
          </p:cNvSpPr>
          <p:nvPr>
            <p:ph idx="1"/>
          </p:nvPr>
        </p:nvSpPr>
        <p:spPr>
          <a:xfrm>
            <a:off x="457200" y="1057644"/>
            <a:ext cx="8229600" cy="5188777"/>
          </a:xfrm>
        </p:spPr>
        <p:txBody>
          <a:bodyPr/>
          <a:lstStyle/>
          <a:p>
            <a:r>
              <a:rPr lang="en-US" b="1" dirty="0">
                <a:solidFill>
                  <a:schemeClr val="accent2"/>
                </a:solidFill>
              </a:rPr>
              <a:t>990365</a:t>
            </a:r>
            <a:r>
              <a:rPr lang="en-US" b="1" dirty="0"/>
              <a:t> </a:t>
            </a:r>
            <a:r>
              <a:rPr lang="en-US" dirty="0"/>
              <a:t>– Pre-apprenticeships/CTE-26 funding application (not tied to recognition)</a:t>
            </a:r>
          </a:p>
          <a:p>
            <a:pPr marL="0" indent="0">
              <a:buNone/>
            </a:pPr>
            <a:endParaRPr lang="en-US" dirty="0"/>
          </a:p>
          <a:p>
            <a:r>
              <a:rPr lang="en-US" dirty="0"/>
              <a:t>May be used as the 4</a:t>
            </a:r>
            <a:r>
              <a:rPr lang="en-US" baseline="30000" dirty="0"/>
              <a:t>th</a:t>
            </a:r>
            <a:r>
              <a:rPr lang="en-US" dirty="0"/>
              <a:t> course (no test) for concentrators (enrolled in third course)</a:t>
            </a:r>
          </a:p>
          <a:p>
            <a:endParaRPr lang="en-US" dirty="0"/>
          </a:p>
          <a:p>
            <a:r>
              <a:rPr lang="en-US" dirty="0"/>
              <a:t>OJT Hours</a:t>
            </a:r>
          </a:p>
          <a:p>
            <a:pPr marL="0" indent="0">
              <a:buNone/>
            </a:pPr>
            <a:endParaRPr lang="en-US" dirty="0"/>
          </a:p>
          <a:p>
            <a:r>
              <a:rPr lang="en-US" dirty="0"/>
              <a:t>Program still requires 450 hours </a:t>
            </a:r>
          </a:p>
          <a:p>
            <a:endParaRPr lang="en-US" dirty="0"/>
          </a:p>
        </p:txBody>
      </p:sp>
    </p:spTree>
    <p:extLst>
      <p:ext uri="{BB962C8B-B14F-4D97-AF65-F5344CB8AC3E}">
        <p14:creationId xmlns:p14="http://schemas.microsoft.com/office/powerpoint/2010/main" val="1599053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80319-FE76-4CE6-B4E5-603989D4C19F}"/>
              </a:ext>
            </a:extLst>
          </p:cNvPr>
          <p:cNvSpPr>
            <a:spLocks noGrp="1"/>
          </p:cNvSpPr>
          <p:nvPr>
            <p:ph type="title"/>
          </p:nvPr>
        </p:nvSpPr>
        <p:spPr>
          <a:xfrm>
            <a:off x="457200" y="457200"/>
            <a:ext cx="8229600" cy="1354217"/>
          </a:xfrm>
        </p:spPr>
        <p:txBody>
          <a:bodyPr/>
          <a:lstStyle/>
          <a:p>
            <a:r>
              <a:rPr lang="en-US" sz="4400" dirty="0"/>
              <a:t>Who Receives CTE State Funding</a:t>
            </a:r>
            <a:endParaRPr lang="en-US" dirty="0"/>
          </a:p>
        </p:txBody>
      </p:sp>
      <p:sp>
        <p:nvSpPr>
          <p:cNvPr id="3" name="Content Placeholder 2">
            <a:extLst>
              <a:ext uri="{FF2B5EF4-FFF2-40B4-BE49-F238E27FC236}">
                <a16:creationId xmlns:a16="http://schemas.microsoft.com/office/drawing/2014/main" id="{E3CB6576-670F-4FB2-A13E-782E6DBA7A1D}"/>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Whoever serves the </a:t>
            </a:r>
            <a:r>
              <a:rPr lang="en-US" u="sng" dirty="0"/>
              <a:t>Student</a:t>
            </a:r>
            <a:r>
              <a:rPr lang="en-US" dirty="0"/>
              <a:t> in approved CTE Program as reported in EMIS</a:t>
            </a:r>
          </a:p>
          <a:p>
            <a:pPr marL="0" indent="0">
              <a:buNone/>
            </a:pPr>
            <a:endParaRPr lang="en-US" dirty="0"/>
          </a:p>
          <a:p>
            <a:pPr marL="0" indent="0">
              <a:buNone/>
            </a:pPr>
            <a:r>
              <a:rPr lang="en-US" dirty="0"/>
              <a:t>District that sends students to a JVSD </a:t>
            </a:r>
            <a:r>
              <a:rPr lang="en-US" b="1" dirty="0">
                <a:solidFill>
                  <a:srgbClr val="C00000"/>
                </a:solidFill>
              </a:rPr>
              <a:t>retains 20% of the Opportunity Grant</a:t>
            </a:r>
            <a:endParaRPr lang="en-US" b="1" i="1" dirty="0">
              <a:solidFill>
                <a:srgbClr val="C00000"/>
              </a:solidFill>
            </a:endParaRPr>
          </a:p>
          <a:p>
            <a:endParaRPr lang="en-US" dirty="0"/>
          </a:p>
        </p:txBody>
      </p:sp>
    </p:spTree>
    <p:extLst>
      <p:ext uri="{BB962C8B-B14F-4D97-AF65-F5344CB8AC3E}">
        <p14:creationId xmlns:p14="http://schemas.microsoft.com/office/powerpoint/2010/main" val="2475289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84885"/>
          </a:xfrm>
        </p:spPr>
        <p:txBody>
          <a:bodyPr/>
          <a:lstStyle/>
          <a:p>
            <a:r>
              <a:rPr lang="en-US" sz="3200" dirty="0"/>
              <a:t>CTE Supplemental Funding</a:t>
            </a:r>
            <a:br>
              <a:rPr lang="en-US" sz="3200" dirty="0"/>
            </a:br>
            <a:r>
              <a:rPr lang="en-US" sz="3200" dirty="0"/>
              <a:t>FY18 &amp; FY19</a:t>
            </a:r>
          </a:p>
        </p:txBody>
      </p:sp>
      <p:graphicFrame>
        <p:nvGraphicFramePr>
          <p:cNvPr id="4" name="Content Placeholder 3"/>
          <p:cNvGraphicFramePr>
            <a:graphicFrameLocks noGrp="1"/>
          </p:cNvGraphicFramePr>
          <p:nvPr>
            <p:ph idx="1"/>
            <p:extLst/>
          </p:nvPr>
        </p:nvGraphicFramePr>
        <p:xfrm>
          <a:off x="533400" y="1219200"/>
          <a:ext cx="8229600" cy="4717575"/>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538382">
                <a:tc>
                  <a:txBody>
                    <a:bodyPr/>
                    <a:lstStyle/>
                    <a:p>
                      <a:r>
                        <a:rPr lang="en-US" dirty="0"/>
                        <a:t>Category</a:t>
                      </a:r>
                    </a:p>
                  </a:txBody>
                  <a:tcPr/>
                </a:tc>
                <a:tc>
                  <a:txBody>
                    <a:bodyPr/>
                    <a:lstStyle/>
                    <a:p>
                      <a:pPr algn="ctr"/>
                      <a:r>
                        <a:rPr lang="en-US" dirty="0"/>
                        <a:t>Career Fields</a:t>
                      </a:r>
                    </a:p>
                  </a:txBody>
                  <a:tcPr/>
                </a:tc>
                <a:tc>
                  <a:txBody>
                    <a:bodyPr/>
                    <a:lstStyle/>
                    <a:p>
                      <a:pPr algn="ctr"/>
                      <a:r>
                        <a:rPr lang="en-US" dirty="0"/>
                        <a:t>Amount</a:t>
                      </a:r>
                    </a:p>
                  </a:txBody>
                  <a:tcPr/>
                </a:tc>
                <a:extLst>
                  <a:ext uri="{0D108BD9-81ED-4DB2-BD59-A6C34878D82A}">
                    <a16:rowId xmlns:a16="http://schemas.microsoft.com/office/drawing/2014/main" val="10000"/>
                  </a:ext>
                </a:extLst>
              </a:tr>
              <a:tr h="2321774">
                <a:tc>
                  <a:txBody>
                    <a:bodyPr/>
                    <a:lstStyle/>
                    <a:p>
                      <a:pPr marL="0" marR="0" algn="ctr">
                        <a:lnSpc>
                          <a:spcPct val="115000"/>
                        </a:lnSpc>
                        <a:spcBef>
                          <a:spcPts val="0"/>
                        </a:spcBef>
                        <a:spcAft>
                          <a:spcPts val="0"/>
                        </a:spcAft>
                      </a:pPr>
                      <a:r>
                        <a:rPr lang="en-US" sz="2200" dirty="0">
                          <a:solidFill>
                            <a:srgbClr val="000000"/>
                          </a:solidFill>
                          <a:effectLst/>
                          <a:latin typeface="Calibri"/>
                          <a:ea typeface="Times New Roman"/>
                          <a:cs typeface="Times New Roman"/>
                        </a:rPr>
                        <a:t>1</a:t>
                      </a:r>
                      <a:endParaRPr lang="en-US" sz="2200" dirty="0">
                        <a:effectLst/>
                        <a:latin typeface="Calibri"/>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2200" dirty="0">
                          <a:solidFill>
                            <a:srgbClr val="000000"/>
                          </a:solidFill>
                          <a:effectLst/>
                          <a:latin typeface="Calibri"/>
                          <a:ea typeface="Times New Roman"/>
                          <a:cs typeface="Times New Roman"/>
                        </a:rPr>
                        <a:t>Agricultural &amp; environmental systems, construction technologies, engineering &amp; science technologies, finance, health science, information technology, manufacturing technologies</a:t>
                      </a:r>
                      <a:endParaRPr lang="en-US" sz="22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3200" b="1" dirty="0">
                          <a:solidFill>
                            <a:srgbClr val="FF0000"/>
                          </a:solidFill>
                          <a:effectLst/>
                          <a:latin typeface="Calibri"/>
                          <a:ea typeface="Times New Roman"/>
                          <a:cs typeface="Times New Roman"/>
                        </a:rPr>
                        <a:t>$5,192</a:t>
                      </a:r>
                    </a:p>
                  </a:txBody>
                  <a:tcPr marL="68580" marR="68580" marT="0" marB="0" anchor="ctr"/>
                </a:tc>
                <a:extLst>
                  <a:ext uri="{0D108BD9-81ED-4DB2-BD59-A6C34878D82A}">
                    <a16:rowId xmlns:a16="http://schemas.microsoft.com/office/drawing/2014/main" val="10001"/>
                  </a:ext>
                </a:extLst>
              </a:tr>
              <a:tr h="1857419">
                <a:tc>
                  <a:txBody>
                    <a:bodyPr/>
                    <a:lstStyle/>
                    <a:p>
                      <a:pPr marL="0" marR="0" algn="ctr">
                        <a:lnSpc>
                          <a:spcPct val="115000"/>
                        </a:lnSpc>
                        <a:spcBef>
                          <a:spcPts val="0"/>
                        </a:spcBef>
                        <a:spcAft>
                          <a:spcPts val="0"/>
                        </a:spcAft>
                      </a:pPr>
                      <a:r>
                        <a:rPr lang="en-US" sz="2200" dirty="0">
                          <a:solidFill>
                            <a:srgbClr val="000000"/>
                          </a:solidFill>
                          <a:effectLst/>
                          <a:latin typeface="Calibri"/>
                          <a:ea typeface="Times New Roman"/>
                          <a:cs typeface="Times New Roman"/>
                        </a:rPr>
                        <a:t>2</a:t>
                      </a:r>
                      <a:endParaRPr lang="en-US" sz="2200" dirty="0">
                        <a:effectLst/>
                        <a:latin typeface="Calibri"/>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2200" dirty="0">
                          <a:solidFill>
                            <a:srgbClr val="000000"/>
                          </a:solidFill>
                          <a:effectLst/>
                          <a:latin typeface="Calibri"/>
                          <a:ea typeface="Times New Roman"/>
                          <a:cs typeface="Times New Roman"/>
                        </a:rPr>
                        <a:t>Business &amp; administration, hospitality &amp; tourism, human services, law &amp; public safety, transportation systems, arts &amp;communications</a:t>
                      </a:r>
                      <a:endParaRPr lang="en-US" sz="22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3200" b="1" dirty="0">
                          <a:solidFill>
                            <a:srgbClr val="FF0000"/>
                          </a:solidFill>
                          <a:effectLst/>
                          <a:latin typeface="Calibri"/>
                          <a:ea typeface="Times New Roman"/>
                          <a:cs typeface="Times New Roman"/>
                        </a:rPr>
                        <a:t>$4,921</a:t>
                      </a: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3020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ROI</a:t>
            </a:r>
          </a:p>
        </p:txBody>
      </p:sp>
      <p:sp>
        <p:nvSpPr>
          <p:cNvPr id="3" name="Content Placeholder 2"/>
          <p:cNvSpPr>
            <a:spLocks noGrp="1"/>
          </p:cNvSpPr>
          <p:nvPr>
            <p:ph idx="1"/>
          </p:nvPr>
        </p:nvSpPr>
        <p:spPr>
          <a:xfrm>
            <a:off x="457200" y="993486"/>
            <a:ext cx="8229600" cy="5335596"/>
          </a:xfrm>
        </p:spPr>
        <p:txBody>
          <a:bodyPr/>
          <a:lstStyle/>
          <a:p>
            <a:r>
              <a:rPr lang="en-US" dirty="0"/>
              <a:t>For every $1 an industry invests in an apprentice, the company receives over $4 back in production after the first year.</a:t>
            </a:r>
          </a:p>
          <a:p>
            <a:pPr marL="0" indent="0">
              <a:buNone/>
            </a:pPr>
            <a:endParaRPr lang="en-US" dirty="0"/>
          </a:p>
          <a:p>
            <a:r>
              <a:rPr lang="en-US" dirty="0"/>
              <a:t>Individuals enjoy an 8% to 22% ROI in their apprenticeship programs based on the time and occupational path.</a:t>
            </a:r>
          </a:p>
          <a:p>
            <a:pPr marL="0" indent="0">
              <a:buNone/>
            </a:pPr>
            <a:endParaRPr lang="en-US" dirty="0"/>
          </a:p>
          <a:p>
            <a:pPr marL="0" indent="0">
              <a:buNone/>
            </a:pPr>
            <a:r>
              <a:rPr lang="en-US" sz="1600" i="1" dirty="0"/>
              <a:t>“Review of Apprenticeship Research: A Summary of Research Published Since 2010</a:t>
            </a:r>
          </a:p>
          <a:p>
            <a:pPr marL="0" indent="0">
              <a:buNone/>
            </a:pPr>
            <a:r>
              <a:rPr lang="en-US" sz="1600" i="1" dirty="0"/>
              <a:t>Institute for Employment, Research University of Warwick, U.K., July 2012”</a:t>
            </a:r>
          </a:p>
          <a:p>
            <a:endParaRPr lang="en-US" dirty="0"/>
          </a:p>
        </p:txBody>
      </p:sp>
    </p:spTree>
    <p:extLst>
      <p:ext uri="{BB962C8B-B14F-4D97-AF65-F5344CB8AC3E}">
        <p14:creationId xmlns:p14="http://schemas.microsoft.com/office/powerpoint/2010/main" val="2415476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7108"/>
          </a:xfrm>
        </p:spPr>
        <p:txBody>
          <a:bodyPr/>
          <a:lstStyle/>
          <a:p>
            <a:r>
              <a:rPr lang="en-US" sz="4400" dirty="0"/>
              <a:t>CTE Supplemental Funding</a:t>
            </a:r>
            <a:endParaRPr lang="en-US" dirty="0"/>
          </a:p>
        </p:txBody>
      </p:sp>
      <p:graphicFrame>
        <p:nvGraphicFramePr>
          <p:cNvPr id="4" name="Content Placeholder 3"/>
          <p:cNvGraphicFramePr>
            <a:graphicFrameLocks noGrp="1"/>
          </p:cNvGraphicFramePr>
          <p:nvPr>
            <p:ph idx="1"/>
            <p:extLst/>
          </p:nvPr>
        </p:nvGraphicFramePr>
        <p:xfrm>
          <a:off x="533400" y="1219199"/>
          <a:ext cx="8229600" cy="4697083"/>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643198">
                <a:tc>
                  <a:txBody>
                    <a:bodyPr/>
                    <a:lstStyle/>
                    <a:p>
                      <a:r>
                        <a:rPr lang="en-US" dirty="0"/>
                        <a:t>Category</a:t>
                      </a:r>
                    </a:p>
                  </a:txBody>
                  <a:tcPr/>
                </a:tc>
                <a:tc>
                  <a:txBody>
                    <a:bodyPr/>
                    <a:lstStyle/>
                    <a:p>
                      <a:pPr algn="ctr"/>
                      <a:r>
                        <a:rPr lang="en-US" dirty="0"/>
                        <a:t>Career Fields</a:t>
                      </a:r>
                    </a:p>
                  </a:txBody>
                  <a:tcPr/>
                </a:tc>
                <a:tc>
                  <a:txBody>
                    <a:bodyPr/>
                    <a:lstStyle/>
                    <a:p>
                      <a:pPr algn="ctr"/>
                      <a:r>
                        <a:rPr lang="en-US" dirty="0"/>
                        <a:t>Amount</a:t>
                      </a:r>
                    </a:p>
                  </a:txBody>
                  <a:tcPr/>
                </a:tc>
                <a:extLst>
                  <a:ext uri="{0D108BD9-81ED-4DB2-BD59-A6C34878D82A}">
                    <a16:rowId xmlns:a16="http://schemas.microsoft.com/office/drawing/2014/main" val="10000"/>
                  </a:ext>
                </a:extLst>
              </a:tr>
              <a:tr h="1109517">
                <a:tc>
                  <a:txBody>
                    <a:bodyPr/>
                    <a:lstStyle/>
                    <a:p>
                      <a:pPr marL="0" marR="0" algn="ctr">
                        <a:lnSpc>
                          <a:spcPct val="115000"/>
                        </a:lnSpc>
                        <a:spcBef>
                          <a:spcPts val="0"/>
                        </a:spcBef>
                        <a:spcAft>
                          <a:spcPts val="0"/>
                        </a:spcAft>
                      </a:pPr>
                      <a:r>
                        <a:rPr lang="en-US" sz="2400" dirty="0">
                          <a:solidFill>
                            <a:srgbClr val="000000"/>
                          </a:solidFill>
                          <a:effectLst/>
                          <a:latin typeface="Calibri"/>
                          <a:ea typeface="Times New Roman"/>
                          <a:cs typeface="Times New Roman"/>
                        </a:rPr>
                        <a:t>3</a:t>
                      </a:r>
                      <a:endParaRPr lang="en-US" sz="2400" dirty="0">
                        <a:effectLst/>
                        <a:latin typeface="Calibri"/>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2400" dirty="0">
                          <a:solidFill>
                            <a:srgbClr val="000000"/>
                          </a:solidFill>
                          <a:effectLst/>
                          <a:latin typeface="Calibri"/>
                          <a:ea typeface="Times New Roman"/>
                          <a:cs typeface="Times New Roman"/>
                        </a:rPr>
                        <a:t>Career based intervention</a:t>
                      </a:r>
                      <a:endParaRPr lang="en-US" sz="24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3200" b="1" dirty="0">
                          <a:solidFill>
                            <a:srgbClr val="FF0000"/>
                          </a:solidFill>
                          <a:effectLst/>
                          <a:latin typeface="Calibri"/>
                          <a:ea typeface="Times New Roman"/>
                          <a:cs typeface="Times New Roman"/>
                        </a:rPr>
                        <a:t>$1,795</a:t>
                      </a:r>
                    </a:p>
                  </a:txBody>
                  <a:tcPr marL="68580" marR="68580" marT="0" marB="0" anchor="ctr"/>
                </a:tc>
                <a:extLst>
                  <a:ext uri="{0D108BD9-81ED-4DB2-BD59-A6C34878D82A}">
                    <a16:rowId xmlns:a16="http://schemas.microsoft.com/office/drawing/2014/main" val="10001"/>
                  </a:ext>
                </a:extLst>
              </a:tr>
              <a:tr h="1664275">
                <a:tc>
                  <a:txBody>
                    <a:bodyPr/>
                    <a:lstStyle/>
                    <a:p>
                      <a:pPr marL="0" marR="0" algn="ctr">
                        <a:lnSpc>
                          <a:spcPct val="115000"/>
                        </a:lnSpc>
                        <a:spcBef>
                          <a:spcPts val="0"/>
                        </a:spcBef>
                        <a:spcAft>
                          <a:spcPts val="0"/>
                        </a:spcAft>
                      </a:pPr>
                      <a:r>
                        <a:rPr lang="en-US" sz="2400" dirty="0">
                          <a:solidFill>
                            <a:srgbClr val="000000"/>
                          </a:solidFill>
                          <a:effectLst/>
                          <a:latin typeface="Calibri"/>
                          <a:ea typeface="Times New Roman"/>
                          <a:cs typeface="Times New Roman"/>
                        </a:rPr>
                        <a:t>4</a:t>
                      </a:r>
                      <a:endParaRPr lang="en-US" sz="2400" dirty="0">
                        <a:effectLst/>
                        <a:latin typeface="Calibri"/>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2400" dirty="0">
                          <a:solidFill>
                            <a:srgbClr val="000000"/>
                          </a:solidFill>
                          <a:effectLst/>
                          <a:latin typeface="Calibri"/>
                          <a:ea typeface="Times New Roman"/>
                          <a:cs typeface="Times New Roman"/>
                        </a:rPr>
                        <a:t>Education &amp; training, marketing, workforce development academics, public administration, career development</a:t>
                      </a:r>
                      <a:endParaRPr lang="en-US" sz="24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3200" b="1" dirty="0">
                          <a:solidFill>
                            <a:srgbClr val="FF0000"/>
                          </a:solidFill>
                          <a:effectLst/>
                          <a:latin typeface="Calibri"/>
                          <a:ea typeface="Times New Roman"/>
                          <a:cs typeface="Times New Roman"/>
                        </a:rPr>
                        <a:t>$1,525</a:t>
                      </a:r>
                    </a:p>
                  </a:txBody>
                  <a:tcPr marL="68580" marR="68580" marT="0" marB="0" anchor="ctr"/>
                </a:tc>
                <a:extLst>
                  <a:ext uri="{0D108BD9-81ED-4DB2-BD59-A6C34878D82A}">
                    <a16:rowId xmlns:a16="http://schemas.microsoft.com/office/drawing/2014/main" val="10002"/>
                  </a:ext>
                </a:extLst>
              </a:tr>
              <a:tr h="1109517">
                <a:tc>
                  <a:txBody>
                    <a:bodyPr/>
                    <a:lstStyle/>
                    <a:p>
                      <a:pPr marL="0" marR="0" algn="ctr">
                        <a:lnSpc>
                          <a:spcPct val="115000"/>
                        </a:lnSpc>
                        <a:spcBef>
                          <a:spcPts val="0"/>
                        </a:spcBef>
                        <a:spcAft>
                          <a:spcPts val="0"/>
                        </a:spcAft>
                      </a:pPr>
                      <a:r>
                        <a:rPr lang="en-US" sz="2400" dirty="0">
                          <a:solidFill>
                            <a:srgbClr val="000000"/>
                          </a:solidFill>
                          <a:effectLst/>
                          <a:latin typeface="Calibri"/>
                          <a:ea typeface="Times New Roman"/>
                          <a:cs typeface="Times New Roman"/>
                        </a:rPr>
                        <a:t>5</a:t>
                      </a:r>
                      <a:endParaRPr lang="en-US" sz="2400" dirty="0">
                        <a:effectLst/>
                        <a:latin typeface="Calibri"/>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2400" dirty="0">
                          <a:solidFill>
                            <a:srgbClr val="000000"/>
                          </a:solidFill>
                          <a:effectLst/>
                          <a:latin typeface="Calibri"/>
                          <a:ea typeface="Times New Roman"/>
                          <a:cs typeface="Times New Roman"/>
                        </a:rPr>
                        <a:t>Family and consumer sciences (which includes students enrolled in GRADs)</a:t>
                      </a:r>
                      <a:endParaRPr lang="en-US" sz="24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3200" b="1" dirty="0">
                          <a:solidFill>
                            <a:srgbClr val="FF0000"/>
                          </a:solidFill>
                          <a:effectLst/>
                          <a:latin typeface="Calibri"/>
                          <a:ea typeface="Times New Roman"/>
                          <a:cs typeface="Times New Roman"/>
                        </a:rPr>
                        <a:t>$1,308</a:t>
                      </a: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3657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B9A9A-8DC7-4E2F-96AD-623ACD24B9CE}"/>
              </a:ext>
            </a:extLst>
          </p:cNvPr>
          <p:cNvSpPr>
            <a:spLocks noGrp="1"/>
          </p:cNvSpPr>
          <p:nvPr>
            <p:ph type="title"/>
          </p:nvPr>
        </p:nvSpPr>
        <p:spPr>
          <a:xfrm>
            <a:off x="457200" y="457200"/>
            <a:ext cx="8229600" cy="2462213"/>
          </a:xfrm>
        </p:spPr>
        <p:txBody>
          <a:bodyPr/>
          <a:lstStyle/>
          <a:p>
            <a:r>
              <a:rPr lang="en-US" sz="4000" dirty="0"/>
              <a:t>Use of  75% of CTE Supplemental Funds</a:t>
            </a:r>
            <a:br>
              <a:rPr lang="en-US" sz="4000" dirty="0"/>
            </a:br>
            <a:r>
              <a:rPr lang="en-US" sz="4000" dirty="0"/>
              <a:t>Section 3317.022(E)</a:t>
            </a:r>
            <a:br>
              <a:rPr lang="en-US" sz="4000" dirty="0"/>
            </a:br>
            <a:endParaRPr lang="en-US" sz="4000" dirty="0"/>
          </a:p>
        </p:txBody>
      </p:sp>
      <p:sp>
        <p:nvSpPr>
          <p:cNvPr id="3" name="Content Placeholder 2">
            <a:extLst>
              <a:ext uri="{FF2B5EF4-FFF2-40B4-BE49-F238E27FC236}">
                <a16:creationId xmlns:a16="http://schemas.microsoft.com/office/drawing/2014/main" id="{0A0EB5B6-FFD0-431E-B390-C86B21CD9FC8}"/>
              </a:ext>
            </a:extLst>
          </p:cNvPr>
          <p:cNvSpPr>
            <a:spLocks noGrp="1"/>
          </p:cNvSpPr>
          <p:nvPr>
            <p:ph idx="1"/>
          </p:nvPr>
        </p:nvSpPr>
        <p:spPr>
          <a:xfrm>
            <a:off x="457200" y="1057645"/>
            <a:ext cx="8229600" cy="645650"/>
          </a:xfrm>
        </p:spPr>
        <p:txBody>
          <a:bodyPr/>
          <a:lstStyle/>
          <a:p>
            <a:pPr marL="0" indent="0">
              <a:buNone/>
            </a:pPr>
            <a:endParaRPr lang="en-US" dirty="0"/>
          </a:p>
          <a:p>
            <a:pPr marL="0" indent="0">
              <a:buNone/>
            </a:pPr>
            <a:endParaRPr lang="en-US" dirty="0"/>
          </a:p>
          <a:p>
            <a:pPr marL="0" indent="0">
              <a:buNone/>
            </a:pPr>
            <a:endParaRPr lang="en-US" dirty="0"/>
          </a:p>
          <a:p>
            <a:pPr marL="512763" indent="-512763">
              <a:spcBef>
                <a:spcPts val="0"/>
              </a:spcBef>
              <a:spcAft>
                <a:spcPts val="1200"/>
              </a:spcAft>
              <a:buFont typeface="Wingdings" panose="05000000000000000000" pitchFamily="2" charset="2"/>
              <a:buChar char="q"/>
            </a:pPr>
            <a:r>
              <a:rPr lang="en-US" dirty="0"/>
              <a:t>curriculum development, purchase, and implementation; </a:t>
            </a:r>
          </a:p>
          <a:p>
            <a:pPr marL="512763" indent="-512763">
              <a:spcBef>
                <a:spcPts val="0"/>
              </a:spcBef>
              <a:spcAft>
                <a:spcPts val="1200"/>
              </a:spcAft>
              <a:buFont typeface="Wingdings" panose="05000000000000000000" pitchFamily="2" charset="2"/>
              <a:buChar char="q"/>
            </a:pPr>
            <a:r>
              <a:rPr lang="en-US" dirty="0"/>
              <a:t>instructional resources and supplies</a:t>
            </a:r>
          </a:p>
          <a:p>
            <a:pPr marL="512763" indent="-512763">
              <a:spcBef>
                <a:spcPts val="0"/>
              </a:spcBef>
              <a:spcAft>
                <a:spcPts val="1200"/>
              </a:spcAft>
              <a:buFont typeface="Wingdings" panose="05000000000000000000" pitchFamily="2" charset="2"/>
              <a:buChar char="q"/>
            </a:pPr>
            <a:r>
              <a:rPr lang="en-US" dirty="0">
                <a:solidFill>
                  <a:srgbClr val="C00000"/>
                </a:solidFill>
              </a:rPr>
              <a:t>industry-based program certification</a:t>
            </a:r>
          </a:p>
          <a:p>
            <a:pPr marL="512763" indent="-512763">
              <a:spcBef>
                <a:spcPts val="0"/>
              </a:spcBef>
              <a:spcAft>
                <a:spcPts val="1200"/>
              </a:spcAft>
              <a:buFont typeface="Wingdings" panose="05000000000000000000" pitchFamily="2" charset="2"/>
              <a:buChar char="q"/>
            </a:pPr>
            <a:r>
              <a:rPr lang="en-US" dirty="0">
                <a:solidFill>
                  <a:srgbClr val="C00000"/>
                </a:solidFill>
              </a:rPr>
              <a:t>student assessment, credentialing and placement</a:t>
            </a:r>
          </a:p>
          <a:p>
            <a:endParaRPr lang="en-US" dirty="0"/>
          </a:p>
        </p:txBody>
      </p:sp>
    </p:spTree>
    <p:extLst>
      <p:ext uri="{BB962C8B-B14F-4D97-AF65-F5344CB8AC3E}">
        <p14:creationId xmlns:p14="http://schemas.microsoft.com/office/powerpoint/2010/main" val="1530788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A4FFE-0944-4D3D-BAFE-3193E1B78D93}"/>
              </a:ext>
            </a:extLst>
          </p:cNvPr>
          <p:cNvSpPr>
            <a:spLocks noGrp="1"/>
          </p:cNvSpPr>
          <p:nvPr>
            <p:ph type="title"/>
          </p:nvPr>
        </p:nvSpPr>
        <p:spPr/>
        <p:txBody>
          <a:bodyPr/>
          <a:lstStyle/>
          <a:p>
            <a:r>
              <a:rPr lang="en-US" dirty="0"/>
              <a:t>ORC 3317.022 (E) Cont’d</a:t>
            </a:r>
          </a:p>
        </p:txBody>
      </p:sp>
      <p:sp>
        <p:nvSpPr>
          <p:cNvPr id="3" name="Content Placeholder 2">
            <a:extLst>
              <a:ext uri="{FF2B5EF4-FFF2-40B4-BE49-F238E27FC236}">
                <a16:creationId xmlns:a16="http://schemas.microsoft.com/office/drawing/2014/main" id="{CB726853-1B6B-4277-9689-01D8C8646375}"/>
              </a:ext>
            </a:extLst>
          </p:cNvPr>
          <p:cNvSpPr>
            <a:spLocks noGrp="1"/>
          </p:cNvSpPr>
          <p:nvPr>
            <p:ph idx="1"/>
          </p:nvPr>
        </p:nvSpPr>
        <p:spPr>
          <a:xfrm>
            <a:off x="457200" y="1057644"/>
            <a:ext cx="8229600" cy="5235580"/>
          </a:xfrm>
        </p:spPr>
        <p:txBody>
          <a:bodyPr/>
          <a:lstStyle/>
          <a:p>
            <a:pPr marL="512763" indent="-512763">
              <a:spcBef>
                <a:spcPts val="0"/>
              </a:spcBef>
              <a:spcAft>
                <a:spcPts val="1200"/>
              </a:spcAft>
              <a:buFont typeface="Wingdings" panose="05000000000000000000" pitchFamily="2" charset="2"/>
              <a:buChar char="q"/>
            </a:pPr>
            <a:r>
              <a:rPr lang="en-US" dirty="0"/>
              <a:t>curriculum specific equipment purchases and leases </a:t>
            </a:r>
          </a:p>
          <a:p>
            <a:pPr marL="512763" indent="-512763">
              <a:spcBef>
                <a:spcPts val="0"/>
              </a:spcBef>
              <a:spcAft>
                <a:spcPts val="1200"/>
              </a:spcAft>
              <a:buFont typeface="Wingdings" panose="05000000000000000000" pitchFamily="2" charset="2"/>
              <a:buChar char="q"/>
            </a:pPr>
            <a:r>
              <a:rPr lang="en-US" dirty="0"/>
              <a:t>career-technical student organization fees and expenses</a:t>
            </a:r>
          </a:p>
          <a:p>
            <a:pPr marL="512763" indent="-512763">
              <a:spcBef>
                <a:spcPts val="0"/>
              </a:spcBef>
              <a:spcAft>
                <a:spcPts val="1200"/>
              </a:spcAft>
              <a:buFont typeface="Wingdings" panose="05000000000000000000" pitchFamily="2" charset="2"/>
              <a:buChar char="q"/>
            </a:pPr>
            <a:r>
              <a:rPr lang="en-US" dirty="0"/>
              <a:t>home and agency linkages </a:t>
            </a:r>
          </a:p>
          <a:p>
            <a:pPr marL="512763" indent="-512763">
              <a:spcBef>
                <a:spcPts val="0"/>
              </a:spcBef>
              <a:spcAft>
                <a:spcPts val="1200"/>
              </a:spcAft>
              <a:buFont typeface="Wingdings" panose="05000000000000000000" pitchFamily="2" charset="2"/>
              <a:buChar char="q"/>
            </a:pPr>
            <a:r>
              <a:rPr lang="en-US" b="1" dirty="0">
                <a:solidFill>
                  <a:srgbClr val="C00000"/>
                </a:solidFill>
              </a:rPr>
              <a:t>work-based learning experiences</a:t>
            </a:r>
          </a:p>
          <a:p>
            <a:pPr marL="512763" indent="-512763">
              <a:spcBef>
                <a:spcPts val="0"/>
              </a:spcBef>
              <a:spcAft>
                <a:spcPts val="1200"/>
              </a:spcAft>
              <a:buFont typeface="Wingdings" panose="05000000000000000000" pitchFamily="2" charset="2"/>
              <a:buChar char="q"/>
            </a:pPr>
            <a:r>
              <a:rPr lang="en-US" dirty="0"/>
              <a:t>professional development</a:t>
            </a:r>
          </a:p>
          <a:p>
            <a:pPr marL="512763" indent="-512763">
              <a:spcBef>
                <a:spcPts val="0"/>
              </a:spcBef>
              <a:spcAft>
                <a:spcPts val="1200"/>
              </a:spcAft>
              <a:buFont typeface="Wingdings" panose="05000000000000000000" pitchFamily="2" charset="2"/>
              <a:buChar char="q"/>
            </a:pPr>
            <a:r>
              <a:rPr lang="en-US" dirty="0"/>
              <a:t>and other costs directly associated with career-technical</a:t>
            </a:r>
          </a:p>
          <a:p>
            <a:endParaRPr lang="en-US" dirty="0"/>
          </a:p>
        </p:txBody>
      </p:sp>
    </p:spTree>
    <p:extLst>
      <p:ext uri="{BB962C8B-B14F-4D97-AF65-F5344CB8AC3E}">
        <p14:creationId xmlns:p14="http://schemas.microsoft.com/office/powerpoint/2010/main" val="3765514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11CED-A19B-4F09-807B-62B77C77176C}"/>
              </a:ext>
            </a:extLst>
          </p:cNvPr>
          <p:cNvSpPr>
            <a:spLocks noGrp="1"/>
          </p:cNvSpPr>
          <p:nvPr>
            <p:ph type="title"/>
          </p:nvPr>
        </p:nvSpPr>
        <p:spPr>
          <a:xfrm>
            <a:off x="457200" y="457200"/>
            <a:ext cx="8229600" cy="1846659"/>
          </a:xfrm>
        </p:spPr>
        <p:txBody>
          <a:bodyPr/>
          <a:lstStyle/>
          <a:p>
            <a:r>
              <a:rPr lang="en-US" sz="4000" dirty="0"/>
              <a:t>Use of Associated Services Funds</a:t>
            </a:r>
            <a:br>
              <a:rPr lang="en-US" sz="4000" dirty="0"/>
            </a:br>
            <a:r>
              <a:rPr lang="en-US" sz="4000" dirty="0"/>
              <a:t>ORC Section 3317.022 (A)(9)(D)</a:t>
            </a:r>
          </a:p>
        </p:txBody>
      </p:sp>
      <p:sp>
        <p:nvSpPr>
          <p:cNvPr id="3" name="Content Placeholder 2">
            <a:extLst>
              <a:ext uri="{FF2B5EF4-FFF2-40B4-BE49-F238E27FC236}">
                <a16:creationId xmlns:a16="http://schemas.microsoft.com/office/drawing/2014/main" id="{7768FBAF-32F6-4C0D-BFAE-F0944A717D37}"/>
              </a:ext>
            </a:extLst>
          </p:cNvPr>
          <p:cNvSpPr>
            <a:spLocks noGrp="1"/>
          </p:cNvSpPr>
          <p:nvPr>
            <p:ph idx="1"/>
          </p:nvPr>
        </p:nvSpPr>
        <p:spPr>
          <a:xfrm>
            <a:off x="457200" y="1057644"/>
            <a:ext cx="8229600" cy="5800356"/>
          </a:xfrm>
        </p:spPr>
        <p:txBody>
          <a:bodyPr/>
          <a:lstStyle/>
          <a:p>
            <a:endParaRPr lang="en-US" dirty="0"/>
          </a:p>
          <a:p>
            <a:endParaRPr lang="en-US" dirty="0"/>
          </a:p>
          <a:p>
            <a:pPr marL="512763" indent="-512763">
              <a:spcAft>
                <a:spcPts val="1200"/>
              </a:spcAft>
              <a:buFont typeface="Wingdings" panose="05000000000000000000" pitchFamily="2" charset="2"/>
              <a:buChar char="q"/>
            </a:pPr>
            <a:r>
              <a:rPr lang="en-US" sz="2800" b="1" dirty="0">
                <a:solidFill>
                  <a:srgbClr val="C00000"/>
                </a:solidFill>
              </a:rPr>
              <a:t>apprenticeship coordination </a:t>
            </a:r>
          </a:p>
          <a:p>
            <a:pPr marL="512763" indent="-512763">
              <a:spcAft>
                <a:spcPts val="1200"/>
              </a:spcAft>
              <a:buFont typeface="Wingdings" panose="05000000000000000000" pitchFamily="2" charset="2"/>
              <a:buChar char="q"/>
            </a:pPr>
            <a:r>
              <a:rPr lang="en-US" sz="2800" dirty="0"/>
              <a:t>career technical program development </a:t>
            </a:r>
          </a:p>
          <a:p>
            <a:pPr marL="512763" indent="-512763">
              <a:spcAft>
                <a:spcPts val="1200"/>
              </a:spcAft>
              <a:buFont typeface="Wingdings" panose="05000000000000000000" pitchFamily="2" charset="2"/>
              <a:buChar char="q"/>
            </a:pPr>
            <a:r>
              <a:rPr lang="en-US" sz="2800" dirty="0"/>
              <a:t>career assessment and or evaluation </a:t>
            </a:r>
          </a:p>
          <a:p>
            <a:pPr marL="512763" indent="-512763">
              <a:spcAft>
                <a:spcPts val="1200"/>
              </a:spcAft>
              <a:buFont typeface="Wingdings" panose="05000000000000000000" pitchFamily="2" charset="2"/>
              <a:buChar char="q"/>
            </a:pPr>
            <a:r>
              <a:rPr lang="en-US" sz="2800" dirty="0"/>
              <a:t>career development</a:t>
            </a:r>
          </a:p>
          <a:p>
            <a:pPr marL="512763" indent="-512763">
              <a:spcAft>
                <a:spcPts val="1200"/>
              </a:spcAft>
              <a:buFont typeface="Wingdings" panose="05000000000000000000" pitchFamily="2" charset="2"/>
              <a:buChar char="q"/>
            </a:pPr>
            <a:r>
              <a:rPr lang="en-US" sz="2800" dirty="0"/>
              <a:t>school improvement</a:t>
            </a:r>
          </a:p>
          <a:p>
            <a:pPr marL="512763" indent="-512763">
              <a:spcAft>
                <a:spcPts val="1200"/>
              </a:spcAft>
              <a:buFont typeface="Wingdings" panose="05000000000000000000" pitchFamily="2" charset="2"/>
              <a:buChar char="q"/>
            </a:pPr>
            <a:r>
              <a:rPr lang="en-US" sz="2800" dirty="0"/>
              <a:t>post-secondary articulation or placement coordination</a:t>
            </a:r>
          </a:p>
          <a:p>
            <a:endParaRPr lang="en-US" dirty="0"/>
          </a:p>
          <a:p>
            <a:endParaRPr lang="en-US" dirty="0"/>
          </a:p>
        </p:txBody>
      </p:sp>
    </p:spTree>
    <p:extLst>
      <p:ext uri="{BB962C8B-B14F-4D97-AF65-F5344CB8AC3E}">
        <p14:creationId xmlns:p14="http://schemas.microsoft.com/office/powerpoint/2010/main" val="15025374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567BE-90E7-44B2-A194-7C2C274714A1}"/>
              </a:ext>
            </a:extLst>
          </p:cNvPr>
          <p:cNvSpPr>
            <a:spLocks noGrp="1"/>
          </p:cNvSpPr>
          <p:nvPr>
            <p:ph type="title"/>
          </p:nvPr>
        </p:nvSpPr>
        <p:spPr/>
        <p:txBody>
          <a:bodyPr/>
          <a:lstStyle/>
          <a:p>
            <a:r>
              <a:rPr lang="en-US" u="sng" dirty="0"/>
              <a:t>ODJFS Income Exclusion</a:t>
            </a:r>
          </a:p>
        </p:txBody>
      </p:sp>
      <p:sp>
        <p:nvSpPr>
          <p:cNvPr id="3" name="Content Placeholder 2">
            <a:extLst>
              <a:ext uri="{FF2B5EF4-FFF2-40B4-BE49-F238E27FC236}">
                <a16:creationId xmlns:a16="http://schemas.microsoft.com/office/drawing/2014/main" id="{85445CDC-3014-4D91-900D-4D9866F84EC0}"/>
              </a:ext>
            </a:extLst>
          </p:cNvPr>
          <p:cNvSpPr>
            <a:spLocks noGrp="1"/>
          </p:cNvSpPr>
          <p:nvPr>
            <p:ph idx="1"/>
          </p:nvPr>
        </p:nvSpPr>
        <p:spPr>
          <a:xfrm>
            <a:off x="457200" y="1057644"/>
            <a:ext cx="8229600" cy="5128003"/>
          </a:xfrm>
        </p:spPr>
        <p:txBody>
          <a:bodyPr/>
          <a:lstStyle/>
          <a:p>
            <a:r>
              <a:rPr lang="en-US" dirty="0"/>
              <a:t>Effective August 1, 2010</a:t>
            </a:r>
          </a:p>
          <a:p>
            <a:r>
              <a:rPr lang="en-US" dirty="0"/>
              <a:t>All income excluded under the food assistance program regulations, as set forth described in rule 5101:4-4-13 of the Administrative Code. </a:t>
            </a:r>
          </a:p>
          <a:p>
            <a:r>
              <a:rPr lang="en-US" dirty="0"/>
              <a:t>(2)The gross earnings of a minor child in the assistance group </a:t>
            </a:r>
            <a:r>
              <a:rPr lang="en-US" dirty="0">
                <a:solidFill>
                  <a:srgbClr val="C00000"/>
                </a:solidFill>
              </a:rPr>
              <a:t>who is a full-time student as </a:t>
            </a:r>
            <a:r>
              <a:rPr lang="en-US" u="sng" dirty="0">
                <a:solidFill>
                  <a:srgbClr val="C00000"/>
                </a:solidFill>
              </a:rPr>
              <a:t>defined by the school</a:t>
            </a:r>
            <a:r>
              <a:rPr lang="en-US" dirty="0">
                <a:solidFill>
                  <a:srgbClr val="C00000"/>
                </a:solidFill>
              </a:rPr>
              <a:t>, unless the minor is a parent. Minor child is defined in section 5107.02 of the Revised Code. </a:t>
            </a:r>
          </a:p>
          <a:p>
            <a:endParaRPr lang="en-US" dirty="0"/>
          </a:p>
          <a:p>
            <a:endParaRPr lang="en-US" dirty="0"/>
          </a:p>
          <a:p>
            <a:endParaRPr lang="en-US" dirty="0"/>
          </a:p>
          <a:p>
            <a:endParaRPr lang="en-US" dirty="0"/>
          </a:p>
          <a:p>
            <a:endParaRPr lang="en-US" dirty="0"/>
          </a:p>
          <a:p>
            <a:r>
              <a:rPr lang="en-US" u="sng" dirty="0">
                <a:hlinkClick r:id="rId2"/>
              </a:rPr>
              <a:t>http://emanuals.jfs.ohio.gov/CashFoodAssist/CAM/Chapter2000/5101-1-23-20-1.stm</a:t>
            </a:r>
            <a:r>
              <a:rPr lang="en-US" dirty="0"/>
              <a:t> </a:t>
            </a:r>
          </a:p>
          <a:p>
            <a:endParaRPr lang="en-US" dirty="0"/>
          </a:p>
        </p:txBody>
      </p:sp>
    </p:spTree>
    <p:extLst>
      <p:ext uri="{BB962C8B-B14F-4D97-AF65-F5344CB8AC3E}">
        <p14:creationId xmlns:p14="http://schemas.microsoft.com/office/powerpoint/2010/main" val="2868942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C82B-66FF-4C31-8B63-6700E1A9CC42}"/>
              </a:ext>
            </a:extLst>
          </p:cNvPr>
          <p:cNvSpPr>
            <a:spLocks noGrp="1"/>
          </p:cNvSpPr>
          <p:nvPr>
            <p:ph type="title"/>
          </p:nvPr>
        </p:nvSpPr>
        <p:spPr/>
        <p:txBody>
          <a:bodyPr/>
          <a:lstStyle/>
          <a:p>
            <a:r>
              <a:rPr lang="en-US" dirty="0"/>
              <a:t>Income Exclusion</a:t>
            </a:r>
          </a:p>
        </p:txBody>
      </p:sp>
      <p:sp>
        <p:nvSpPr>
          <p:cNvPr id="3" name="Content Placeholder 2">
            <a:extLst>
              <a:ext uri="{FF2B5EF4-FFF2-40B4-BE49-F238E27FC236}">
                <a16:creationId xmlns:a16="http://schemas.microsoft.com/office/drawing/2014/main" id="{7E8B665D-5B71-4FB7-8CCA-12612E25FDD9}"/>
              </a:ext>
            </a:extLst>
          </p:cNvPr>
          <p:cNvSpPr>
            <a:spLocks noGrp="1"/>
          </p:cNvSpPr>
          <p:nvPr>
            <p:ph idx="1"/>
          </p:nvPr>
        </p:nvSpPr>
        <p:spPr>
          <a:xfrm>
            <a:off x="457200" y="1057644"/>
            <a:ext cx="8229600" cy="4894921"/>
          </a:xfrm>
        </p:spPr>
        <p:txBody>
          <a:bodyPr/>
          <a:lstStyle/>
          <a:p>
            <a:endParaRPr lang="en-US" dirty="0"/>
          </a:p>
          <a:p>
            <a:r>
              <a:rPr lang="en-US" dirty="0"/>
              <a:t> Cash Assistance policy defines a minor as someone who is under 19 and is attending high school full time and the status does not change until they graduate or leave high school.</a:t>
            </a:r>
          </a:p>
          <a:p>
            <a:endParaRPr lang="en-US" dirty="0"/>
          </a:p>
          <a:p>
            <a:r>
              <a:rPr lang="en-US" dirty="0"/>
              <a:t>There’s a similar exclusion of income for food assistance in 5101:4-4-13</a:t>
            </a:r>
          </a:p>
        </p:txBody>
      </p:sp>
    </p:spTree>
    <p:extLst>
      <p:ext uri="{BB962C8B-B14F-4D97-AF65-F5344CB8AC3E}">
        <p14:creationId xmlns:p14="http://schemas.microsoft.com/office/powerpoint/2010/main" val="2143033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84E1C-FED4-438B-92D7-660952CE19DC}"/>
              </a:ext>
            </a:extLst>
          </p:cNvPr>
          <p:cNvSpPr>
            <a:spLocks noGrp="1"/>
          </p:cNvSpPr>
          <p:nvPr>
            <p:ph type="title"/>
          </p:nvPr>
        </p:nvSpPr>
        <p:spPr>
          <a:xfrm>
            <a:off x="457200" y="457200"/>
            <a:ext cx="8229600" cy="1292662"/>
          </a:xfrm>
        </p:spPr>
        <p:txBody>
          <a:bodyPr/>
          <a:lstStyle/>
          <a:p>
            <a:r>
              <a:rPr lang="en-US" dirty="0"/>
              <a:t>Allowable and Unallowable Expenditures</a:t>
            </a:r>
          </a:p>
        </p:txBody>
      </p:sp>
      <p:sp>
        <p:nvSpPr>
          <p:cNvPr id="3" name="Content Placeholder 2">
            <a:extLst>
              <a:ext uri="{FF2B5EF4-FFF2-40B4-BE49-F238E27FC236}">
                <a16:creationId xmlns:a16="http://schemas.microsoft.com/office/drawing/2014/main" id="{90DE8315-AA6F-44E6-918C-B202DBA7C6A4}"/>
              </a:ext>
            </a:extLst>
          </p:cNvPr>
          <p:cNvSpPr>
            <a:spLocks noGrp="1"/>
          </p:cNvSpPr>
          <p:nvPr>
            <p:ph idx="1"/>
          </p:nvPr>
        </p:nvSpPr>
        <p:spPr/>
        <p:txBody>
          <a:bodyPr/>
          <a:lstStyle/>
          <a:p>
            <a:endParaRPr lang="en-US" dirty="0"/>
          </a:p>
          <a:p>
            <a:endParaRPr lang="en-US" dirty="0"/>
          </a:p>
          <a:p>
            <a:r>
              <a:rPr lang="en-US" dirty="0">
                <a:hlinkClick r:id="rId2"/>
              </a:rPr>
              <a:t>http://education.ohio.gov/Topics/Finance-and-Funding/School-Payment-Reports/State-Funding-For-Schools/Career-Technical-Funding/Weighted-Funds-Certification-Letter-Calculations</a:t>
            </a:r>
            <a:endParaRPr lang="en-US" dirty="0"/>
          </a:p>
          <a:p>
            <a:endParaRPr lang="en-US" dirty="0"/>
          </a:p>
        </p:txBody>
      </p:sp>
    </p:spTree>
    <p:extLst>
      <p:ext uri="{BB962C8B-B14F-4D97-AF65-F5344CB8AC3E}">
        <p14:creationId xmlns:p14="http://schemas.microsoft.com/office/powerpoint/2010/main" val="39304836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Forms/Models</a:t>
            </a:r>
          </a:p>
        </p:txBody>
      </p:sp>
      <p:sp>
        <p:nvSpPr>
          <p:cNvPr id="3" name="Content Placeholder 2"/>
          <p:cNvSpPr>
            <a:spLocks noGrp="1"/>
          </p:cNvSpPr>
          <p:nvPr>
            <p:ph idx="1"/>
          </p:nvPr>
        </p:nvSpPr>
        <p:spPr>
          <a:xfrm>
            <a:off x="457200" y="1057644"/>
            <a:ext cx="8229600" cy="5199721"/>
          </a:xfrm>
        </p:spPr>
        <p:txBody>
          <a:bodyPr/>
          <a:lstStyle/>
          <a:p>
            <a:pPr marL="0" indent="0">
              <a:buNone/>
            </a:pPr>
            <a:endParaRPr lang="en-US" dirty="0">
              <a:hlinkClick r:id="rId2"/>
            </a:endParaRPr>
          </a:p>
          <a:p>
            <a:pPr marL="0" indent="0">
              <a:buNone/>
            </a:pPr>
            <a:r>
              <a:rPr lang="en-US" dirty="0">
                <a:hlinkClick r:id="rId2"/>
              </a:rPr>
              <a:t>http://education.ohio.gov/Topics/Career-</a:t>
            </a:r>
          </a:p>
          <a:p>
            <a:pPr marL="0" indent="0">
              <a:buNone/>
            </a:pPr>
            <a:r>
              <a:rPr lang="en-US" dirty="0">
                <a:hlinkClick r:id="rId2"/>
              </a:rPr>
              <a:t>Tech/Apprenticeships-and-Internships</a:t>
            </a:r>
            <a:endParaRPr lang="en-US" dirty="0"/>
          </a:p>
          <a:p>
            <a:pPr marL="0" indent="0">
              <a:buNone/>
            </a:pPr>
            <a:endParaRPr lang="en-US" dirty="0"/>
          </a:p>
          <a:p>
            <a:pPr marL="0" indent="0">
              <a:buNone/>
            </a:pPr>
            <a:r>
              <a:rPr lang="en-US" dirty="0"/>
              <a:t>How-to-Implement a Pre-Apprenticeship Program Guide</a:t>
            </a:r>
          </a:p>
          <a:p>
            <a:pPr marL="0" indent="0">
              <a:buNone/>
            </a:pPr>
            <a:endParaRPr lang="en-US" dirty="0"/>
          </a:p>
          <a:p>
            <a:pPr marL="0" indent="0">
              <a:buNone/>
            </a:pPr>
            <a:r>
              <a:rPr lang="en-US" dirty="0"/>
              <a:t>Example under Pre-Apprenticeship:</a:t>
            </a:r>
          </a:p>
          <a:p>
            <a:pPr marL="0" indent="0">
              <a:buNone/>
            </a:pPr>
            <a:r>
              <a:rPr lang="en-US" dirty="0"/>
              <a:t> Vanguard-Sentinel Approved Application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2765621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5B65-4E27-473F-B8B4-7B66822648A7}"/>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BC20FB99-9672-4B56-842A-41268A2F2A88}"/>
              </a:ext>
            </a:extLst>
          </p:cNvPr>
          <p:cNvSpPr>
            <a:spLocks noGrp="1"/>
          </p:cNvSpPr>
          <p:nvPr>
            <p:ph idx="1"/>
          </p:nvPr>
        </p:nvSpPr>
        <p:spPr>
          <a:xfrm>
            <a:off x="457200" y="1057644"/>
            <a:ext cx="8229600" cy="5110074"/>
          </a:xfrm>
        </p:spPr>
        <p:txBody>
          <a:bodyPr/>
          <a:lstStyle/>
          <a:p>
            <a:r>
              <a:rPr lang="en-US" dirty="0">
                <a:solidFill>
                  <a:srgbClr val="0000FF"/>
                </a:solidFill>
              </a:rPr>
              <a:t>NAPE Construction Workbooks and Lesson Plans (Equity Outreach) – Manufacturing end of October I  (CTE Apprenticeships)</a:t>
            </a:r>
          </a:p>
          <a:p>
            <a:pPr>
              <a:buFont typeface="Arial" panose="020B0604020202020204" pitchFamily="34" charset="0"/>
              <a:buChar char="•"/>
            </a:pPr>
            <a:r>
              <a:rPr lang="en-US" b="1" dirty="0">
                <a:solidFill>
                  <a:srgbClr val="CD0920"/>
                </a:solidFill>
              </a:rPr>
              <a:t>Adecco – CTE/Miscellaneous</a:t>
            </a:r>
          </a:p>
          <a:p>
            <a:r>
              <a:rPr lang="en-US" dirty="0">
                <a:solidFill>
                  <a:srgbClr val="0000FF"/>
                </a:solidFill>
              </a:rPr>
              <a:t>Career Connections – Credit Flex/WBL</a:t>
            </a:r>
          </a:p>
          <a:p>
            <a:pPr marL="0" indent="0">
              <a:buNone/>
            </a:pPr>
            <a:r>
              <a:rPr lang="en-US" dirty="0">
                <a:solidFill>
                  <a:srgbClr val="0000FF"/>
                </a:solidFill>
              </a:rPr>
              <a:t>  </a:t>
            </a:r>
            <a:r>
              <a:rPr lang="en-US" u="sng" dirty="0" err="1">
                <a:solidFill>
                  <a:srgbClr val="0000FF"/>
                </a:solidFill>
              </a:rPr>
              <a:t>Education.Ohio.Gov</a:t>
            </a:r>
            <a:r>
              <a:rPr lang="en-US" u="sng" dirty="0">
                <a:solidFill>
                  <a:srgbClr val="0000FF"/>
                </a:solidFill>
              </a:rPr>
              <a:t> </a:t>
            </a:r>
            <a:r>
              <a:rPr lang="en-US" dirty="0">
                <a:solidFill>
                  <a:srgbClr val="0000FF"/>
                </a:solidFill>
              </a:rPr>
              <a:t>and</a:t>
            </a:r>
          </a:p>
          <a:p>
            <a:pPr>
              <a:buFont typeface="Arial" panose="020B0604020202020204" pitchFamily="34" charset="0"/>
              <a:buChar char="•"/>
            </a:pPr>
            <a:r>
              <a:rPr lang="en-US" dirty="0" err="1">
                <a:solidFill>
                  <a:srgbClr val="0000FF"/>
                </a:solidFill>
              </a:rPr>
              <a:t>OhioMeansJobs</a:t>
            </a:r>
            <a:r>
              <a:rPr lang="en-US" dirty="0">
                <a:solidFill>
                  <a:srgbClr val="0000FF"/>
                </a:solidFill>
              </a:rPr>
              <a:t> Readiness Seal </a:t>
            </a:r>
          </a:p>
          <a:p>
            <a:pPr>
              <a:buFont typeface="Arial" panose="020B0604020202020204" pitchFamily="34" charset="0"/>
              <a:buChar char="•"/>
            </a:pPr>
            <a:r>
              <a:rPr lang="en-US" b="1" dirty="0">
                <a:solidFill>
                  <a:srgbClr val="CD0920"/>
                </a:solidFill>
              </a:rPr>
              <a:t>Drug Free Clubs of America – </a:t>
            </a:r>
            <a:r>
              <a:rPr lang="en-US" b="1" dirty="0">
                <a:solidFill>
                  <a:srgbClr val="CD0920"/>
                </a:solidFill>
                <a:hlinkClick r:id="rId2"/>
              </a:rPr>
              <a:t>www.drugfeeclubs.com</a:t>
            </a:r>
            <a:endParaRPr lang="en-US" b="1" dirty="0">
              <a:solidFill>
                <a:srgbClr val="CD0920"/>
              </a:solidFill>
            </a:endParaRPr>
          </a:p>
          <a:p>
            <a:pPr>
              <a:buFont typeface="Arial" panose="020B0604020202020204" pitchFamily="34" charset="0"/>
              <a:buChar char="•"/>
            </a:pPr>
            <a:endParaRPr lang="en-US" dirty="0"/>
          </a:p>
          <a:p>
            <a:pPr>
              <a:buFont typeface="Arial" panose="020B0604020202020204" pitchFamily="34" charset="0"/>
              <a:buChar char="•"/>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7165112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210DC-4CBC-4608-9C54-F28C12F05673}"/>
              </a:ext>
            </a:extLst>
          </p:cNvPr>
          <p:cNvSpPr>
            <a:spLocks noGrp="1"/>
          </p:cNvSpPr>
          <p:nvPr>
            <p:ph type="title"/>
          </p:nvPr>
        </p:nvSpPr>
        <p:spPr/>
        <p:txBody>
          <a:bodyPr/>
          <a:lstStyle/>
          <a:p>
            <a:r>
              <a:rPr lang="en-US" dirty="0"/>
              <a:t>Credit Flex Note</a:t>
            </a:r>
          </a:p>
        </p:txBody>
      </p:sp>
      <p:sp>
        <p:nvSpPr>
          <p:cNvPr id="3" name="Content Placeholder 2">
            <a:extLst>
              <a:ext uri="{FF2B5EF4-FFF2-40B4-BE49-F238E27FC236}">
                <a16:creationId xmlns:a16="http://schemas.microsoft.com/office/drawing/2014/main" id="{359F568B-79AB-4BE7-8F6A-EFF643B13382}"/>
              </a:ext>
            </a:extLst>
          </p:cNvPr>
          <p:cNvSpPr>
            <a:spLocks noGrp="1"/>
          </p:cNvSpPr>
          <p:nvPr>
            <p:ph idx="1"/>
          </p:nvPr>
        </p:nvSpPr>
        <p:spPr/>
        <p:txBody>
          <a:bodyPr/>
          <a:lstStyle/>
          <a:p>
            <a:r>
              <a:rPr lang="en-US" dirty="0"/>
              <a:t>Credit may be issued by enhancing current courses with work-based learning experiences or by utilizing the local district’s policy on credit flexibility to award credit. </a:t>
            </a:r>
          </a:p>
          <a:p>
            <a:endParaRPr lang="en-US" dirty="0"/>
          </a:p>
          <a:p>
            <a:r>
              <a:rPr lang="en-US" dirty="0"/>
              <a:t>Work experience must be documented and conducted at the work site (during or after school) with training plans and evaluation forms.</a:t>
            </a:r>
          </a:p>
        </p:txBody>
      </p:sp>
    </p:spTree>
    <p:extLst>
      <p:ext uri="{BB962C8B-B14F-4D97-AF65-F5344CB8AC3E}">
        <p14:creationId xmlns:p14="http://schemas.microsoft.com/office/powerpoint/2010/main" val="786249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B260B-7B6B-4395-A1F3-47B03EABE59A}"/>
              </a:ext>
            </a:extLst>
          </p:cNvPr>
          <p:cNvSpPr>
            <a:spLocks noGrp="1"/>
          </p:cNvSpPr>
          <p:nvPr>
            <p:ph type="title"/>
          </p:nvPr>
        </p:nvSpPr>
        <p:spPr/>
        <p:txBody>
          <a:bodyPr/>
          <a:lstStyle/>
          <a:p>
            <a:r>
              <a:rPr lang="en-US" dirty="0"/>
              <a:t>Registered Apprentices</a:t>
            </a:r>
          </a:p>
        </p:txBody>
      </p:sp>
      <p:sp>
        <p:nvSpPr>
          <p:cNvPr id="3" name="Content Placeholder 2">
            <a:extLst>
              <a:ext uri="{FF2B5EF4-FFF2-40B4-BE49-F238E27FC236}">
                <a16:creationId xmlns:a16="http://schemas.microsoft.com/office/drawing/2014/main" id="{9793242F-9937-447D-B7AC-A0F6A4FB6E8D}"/>
              </a:ext>
            </a:extLst>
          </p:cNvPr>
          <p:cNvSpPr>
            <a:spLocks noGrp="1"/>
          </p:cNvSpPr>
          <p:nvPr>
            <p:ph idx="1"/>
          </p:nvPr>
        </p:nvSpPr>
        <p:spPr>
          <a:xfrm>
            <a:off x="457200" y="1057644"/>
            <a:ext cx="8229600" cy="5178564"/>
          </a:xfrm>
        </p:spPr>
        <p:txBody>
          <a:bodyPr/>
          <a:lstStyle/>
          <a:p>
            <a:r>
              <a:rPr lang="en-US" dirty="0"/>
              <a:t>500,000 registered apprentices in the USA (US Department of Labor)</a:t>
            </a:r>
          </a:p>
          <a:p>
            <a:endParaRPr lang="en-US" dirty="0"/>
          </a:p>
          <a:p>
            <a:r>
              <a:rPr lang="en-US" dirty="0" err="1"/>
              <a:t>ApprenticeOhio</a:t>
            </a:r>
            <a:r>
              <a:rPr lang="en-US" dirty="0"/>
              <a:t> has over 19,000 apprentices (second in the nation to California)</a:t>
            </a:r>
          </a:p>
          <a:p>
            <a:endParaRPr lang="en-US" dirty="0"/>
          </a:p>
          <a:p>
            <a:r>
              <a:rPr lang="en-US" dirty="0"/>
              <a:t>Fields as diverse as aerospace, construction, energy, healthcare, manufacturing, information tech, and utilities</a:t>
            </a:r>
          </a:p>
          <a:p>
            <a:endParaRPr lang="en-US" dirty="0"/>
          </a:p>
          <a:p>
            <a:endParaRPr lang="en-US" dirty="0"/>
          </a:p>
        </p:txBody>
      </p:sp>
    </p:spTree>
    <p:extLst>
      <p:ext uri="{BB962C8B-B14F-4D97-AF65-F5344CB8AC3E}">
        <p14:creationId xmlns:p14="http://schemas.microsoft.com/office/powerpoint/2010/main" val="2354030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4842B-5821-45D0-AF37-7B067395B842}"/>
              </a:ext>
            </a:extLst>
          </p:cNvPr>
          <p:cNvSpPr>
            <a:spLocks noGrp="1"/>
          </p:cNvSpPr>
          <p:nvPr>
            <p:ph type="title"/>
          </p:nvPr>
        </p:nvSpPr>
        <p:spPr>
          <a:xfrm>
            <a:off x="457200" y="457200"/>
            <a:ext cx="8229600" cy="1174376"/>
          </a:xfrm>
        </p:spPr>
        <p:txBody>
          <a:bodyPr/>
          <a:lstStyle/>
          <a:p>
            <a:r>
              <a:rPr lang="en-US" sz="3600" dirty="0"/>
              <a:t>Ohio Department of Public Safety</a:t>
            </a:r>
            <a:br>
              <a:rPr lang="en-US" sz="3600" dirty="0"/>
            </a:br>
            <a:r>
              <a:rPr lang="en-US" sz="3600" dirty="0"/>
              <a:t>Driver’s Training Schools</a:t>
            </a:r>
            <a:br>
              <a:rPr lang="en-US" dirty="0"/>
            </a:br>
            <a:endParaRPr lang="en-US" dirty="0"/>
          </a:p>
        </p:txBody>
      </p:sp>
      <p:sp>
        <p:nvSpPr>
          <p:cNvPr id="5" name="Content Placeholder 4">
            <a:extLst>
              <a:ext uri="{FF2B5EF4-FFF2-40B4-BE49-F238E27FC236}">
                <a16:creationId xmlns:a16="http://schemas.microsoft.com/office/drawing/2014/main" id="{C2549149-4219-41BB-AA7F-1F42D32181EA}"/>
              </a:ext>
            </a:extLst>
          </p:cNvPr>
          <p:cNvSpPr>
            <a:spLocks noGrp="1"/>
          </p:cNvSpPr>
          <p:nvPr>
            <p:ph idx="1"/>
          </p:nvPr>
        </p:nvSpPr>
        <p:spPr>
          <a:xfrm>
            <a:off x="457200" y="1631576"/>
            <a:ext cx="8229600" cy="3952031"/>
          </a:xfrm>
        </p:spPr>
        <p:txBody>
          <a:bodyPr/>
          <a:lstStyle/>
          <a:p>
            <a:r>
              <a:rPr lang="en-US" dirty="0"/>
              <a:t>Laws and Rules relating to Driver Training in Ohio may found in Ohio Revised Code (ORC) 4508.01, </a:t>
            </a:r>
            <a:r>
              <a:rPr lang="en-US" dirty="0">
                <a:hlinkClick r:id="rId2"/>
              </a:rPr>
              <a:t>www.drivertraining.ohio.gov</a:t>
            </a:r>
            <a:endParaRPr lang="en-US" dirty="0"/>
          </a:p>
          <a:p>
            <a:pPr marL="0" indent="0">
              <a:buNone/>
            </a:pPr>
            <a:endParaRPr lang="en-US" dirty="0"/>
          </a:p>
          <a:p>
            <a:r>
              <a:rPr lang="en-US" dirty="0"/>
              <a:t>Driver Training Program:</a:t>
            </a:r>
          </a:p>
          <a:p>
            <a:pPr marL="0" indent="0">
              <a:buNone/>
            </a:pPr>
            <a:r>
              <a:rPr lang="en-US" dirty="0"/>
              <a:t>  Valerie Wald   (614) 466-3524</a:t>
            </a:r>
          </a:p>
          <a:p>
            <a:pPr marL="0" indent="0">
              <a:buNone/>
            </a:pPr>
            <a:r>
              <a:rPr lang="en-US" dirty="0"/>
              <a:t>   </a:t>
            </a:r>
            <a:r>
              <a:rPr lang="en-US" dirty="0">
                <a:hlinkClick r:id="rId3"/>
              </a:rPr>
              <a:t>vwald@dps.ohio.gov</a:t>
            </a:r>
            <a:endParaRPr lang="en-US" dirty="0"/>
          </a:p>
          <a:p>
            <a:pPr marL="0" indent="0">
              <a:buNone/>
            </a:pPr>
            <a:endParaRPr lang="en-US" dirty="0"/>
          </a:p>
        </p:txBody>
      </p:sp>
    </p:spTree>
    <p:extLst>
      <p:ext uri="{BB962C8B-B14F-4D97-AF65-F5344CB8AC3E}">
        <p14:creationId xmlns:p14="http://schemas.microsoft.com/office/powerpoint/2010/main" val="2228172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92662"/>
          </a:xfrm>
        </p:spPr>
        <p:txBody>
          <a:bodyPr/>
          <a:lstStyle/>
          <a:p>
            <a:r>
              <a:rPr lang="en-US" dirty="0"/>
              <a:t>Ohio Department of Education and Apprenticeship Contacts</a:t>
            </a:r>
          </a:p>
        </p:txBody>
      </p:sp>
      <p:sp>
        <p:nvSpPr>
          <p:cNvPr id="3" name="Content Placeholder 2"/>
          <p:cNvSpPr>
            <a:spLocks noGrp="1"/>
          </p:cNvSpPr>
          <p:nvPr>
            <p:ph idx="1"/>
          </p:nvPr>
        </p:nvSpPr>
        <p:spPr>
          <a:xfrm>
            <a:off x="304800" y="1889666"/>
            <a:ext cx="8382000" cy="4582851"/>
          </a:xfrm>
        </p:spPr>
        <p:txBody>
          <a:bodyPr/>
          <a:lstStyle/>
          <a:p>
            <a:pPr marL="0" indent="0" algn="ctr">
              <a:buNone/>
            </a:pPr>
            <a:endParaRPr lang="en-US" sz="2400" u="sng"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Linda O’Connor, Assistant Director CTE</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3"/>
              </a:rPr>
              <a:t>linda.OConnor@education.ohio.gov</a:t>
            </a: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614-644-6095</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Patrick Reardon, Executive Administrator</a:t>
            </a:r>
          </a:p>
          <a:p>
            <a:pPr marL="0" indent="0">
              <a:buNone/>
            </a:pPr>
            <a:r>
              <a:rPr lang="en-US" sz="2400" dirty="0">
                <a:latin typeface="Arial" panose="020B0604020202020204" pitchFamily="34" charset="0"/>
                <a:cs typeface="Arial" panose="020B0604020202020204" pitchFamily="34" charset="0"/>
                <a:hlinkClick r:id="rId4"/>
              </a:rPr>
              <a:t>Patrick.reardon@jfs.ohio.gov</a:t>
            </a: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614-644-0863</a:t>
            </a:r>
          </a:p>
          <a:p>
            <a:pPr marL="0" indent="0">
              <a:buNone/>
            </a:pPr>
            <a:r>
              <a:rPr lang="en-US" sz="2400" dirty="0">
                <a:latin typeface="Arial" panose="020B0604020202020204" pitchFamily="34" charset="0"/>
                <a:cs typeface="Arial" panose="020B0604020202020204" pitchFamily="34" charset="0"/>
                <a:hlinkClick r:id="rId5"/>
              </a:rPr>
              <a:t>http://apprentice.ohio.gov/index.stm</a:t>
            </a: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b="1"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557714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9"/>
            <a:ext cx="8229600" cy="1466603"/>
          </a:xfrm>
        </p:spPr>
        <p:txBody>
          <a:bodyPr/>
          <a:lstStyle/>
          <a:p>
            <a:r>
              <a:rPr lang="en-US" dirty="0"/>
              <a:t>Ohio State Apprenticeship Council</a:t>
            </a:r>
          </a:p>
        </p:txBody>
      </p:sp>
      <p:pic>
        <p:nvPicPr>
          <p:cNvPr id="4" name="Content Placeholder 3"/>
          <p:cNvPicPr>
            <a:picLocks noGrp="1" noChangeAspect="1"/>
          </p:cNvPicPr>
          <p:nvPr>
            <p:ph idx="1"/>
          </p:nvPr>
        </p:nvPicPr>
        <p:blipFill>
          <a:blip r:embed="rId2"/>
          <a:stretch>
            <a:fillRect/>
          </a:stretch>
        </p:blipFill>
        <p:spPr>
          <a:xfrm>
            <a:off x="2309018" y="1769423"/>
            <a:ext cx="4223491" cy="3813815"/>
          </a:xfrm>
        </p:spPr>
      </p:pic>
    </p:spTree>
    <p:extLst>
      <p:ext uri="{BB962C8B-B14F-4D97-AF65-F5344CB8AC3E}">
        <p14:creationId xmlns:p14="http://schemas.microsoft.com/office/powerpoint/2010/main" val="3661344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Pre-apprenticeship Certificate</a:t>
            </a:r>
          </a:p>
        </p:txBody>
      </p:sp>
      <p:sp>
        <p:nvSpPr>
          <p:cNvPr id="3" name="Content Placeholder 2"/>
          <p:cNvSpPr>
            <a:spLocks noGrp="1"/>
          </p:cNvSpPr>
          <p:nvPr>
            <p:ph idx="1"/>
          </p:nvPr>
        </p:nvSpPr>
        <p:spPr>
          <a:xfrm>
            <a:off x="457199" y="1057644"/>
            <a:ext cx="8364071" cy="5199721"/>
          </a:xfrm>
        </p:spPr>
        <p:txBody>
          <a:bodyPr/>
          <a:lstStyle/>
          <a:p>
            <a:r>
              <a:rPr lang="en-US" dirty="0"/>
              <a:t>Industry-recognized Credential List across career fields</a:t>
            </a:r>
          </a:p>
          <a:p>
            <a:endParaRPr lang="en-US" dirty="0"/>
          </a:p>
          <a:p>
            <a:r>
              <a:rPr lang="en-US" dirty="0"/>
              <a:t>12 Points to High School Graduation</a:t>
            </a:r>
          </a:p>
          <a:p>
            <a:endParaRPr lang="en-US" dirty="0"/>
          </a:p>
          <a:p>
            <a:r>
              <a:rPr lang="en-US" dirty="0"/>
              <a:t>Eligible for ApprenticeOhio scholarships</a:t>
            </a:r>
          </a:p>
          <a:p>
            <a:endParaRPr lang="en-US" dirty="0"/>
          </a:p>
          <a:p>
            <a:r>
              <a:rPr lang="en-US" dirty="0"/>
              <a:t>Articulates to post-secondary/journeyperson status</a:t>
            </a:r>
          </a:p>
        </p:txBody>
      </p:sp>
    </p:spTree>
    <p:extLst>
      <p:ext uri="{BB962C8B-B14F-4D97-AF65-F5344CB8AC3E}">
        <p14:creationId xmlns:p14="http://schemas.microsoft.com/office/powerpoint/2010/main" val="399622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ApprenticeOhio</a:t>
            </a:r>
          </a:p>
        </p:txBody>
      </p:sp>
      <p:sp>
        <p:nvSpPr>
          <p:cNvPr id="3" name="Content Placeholder 2"/>
          <p:cNvSpPr>
            <a:spLocks noGrp="1"/>
          </p:cNvSpPr>
          <p:nvPr>
            <p:ph idx="1"/>
          </p:nvPr>
        </p:nvSpPr>
        <p:spPr>
          <a:xfrm>
            <a:off x="457200" y="1057644"/>
            <a:ext cx="8229600" cy="4951270"/>
          </a:xfrm>
        </p:spPr>
        <p:txBody>
          <a:bodyPr/>
          <a:lstStyle/>
          <a:p>
            <a:endParaRPr lang="en-US" dirty="0">
              <a:solidFill>
                <a:srgbClr val="C00000"/>
              </a:solidFill>
            </a:endParaRPr>
          </a:p>
          <a:p>
            <a:r>
              <a:rPr lang="en-US" dirty="0">
                <a:solidFill>
                  <a:srgbClr val="C00000"/>
                </a:solidFill>
              </a:rPr>
              <a:t>Ohio State Apprenticeship Council </a:t>
            </a:r>
            <a:r>
              <a:rPr lang="en-US" dirty="0"/>
              <a:t>- Registers Apprenticeship programs (Ohio 2</a:t>
            </a:r>
            <a:r>
              <a:rPr lang="en-US" baseline="30000" dirty="0"/>
              <a:t>nd</a:t>
            </a:r>
            <a:r>
              <a:rPr lang="en-US" dirty="0"/>
              <a:t> to California) and apprentices</a:t>
            </a:r>
          </a:p>
          <a:p>
            <a:endParaRPr lang="en-US" dirty="0"/>
          </a:p>
          <a:p>
            <a:r>
              <a:rPr lang="en-US" dirty="0"/>
              <a:t>Ohio has more than 19,000 registered apprentices in fields as diverse as: aerospace, construction, energy, health care, manufacturing, and utilities</a:t>
            </a:r>
            <a:endParaRPr lang="en-US" sz="2800" dirty="0"/>
          </a:p>
        </p:txBody>
      </p:sp>
    </p:spTree>
    <p:extLst>
      <p:ext uri="{BB962C8B-B14F-4D97-AF65-F5344CB8AC3E}">
        <p14:creationId xmlns:p14="http://schemas.microsoft.com/office/powerpoint/2010/main" val="287280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a:t>
            </a:r>
          </a:p>
        </p:txBody>
      </p:sp>
      <p:sp>
        <p:nvSpPr>
          <p:cNvPr id="3" name="Content Placeholder 2"/>
          <p:cNvSpPr>
            <a:spLocks noGrp="1"/>
          </p:cNvSpPr>
          <p:nvPr>
            <p:ph idx="1"/>
          </p:nvPr>
        </p:nvSpPr>
        <p:spPr>
          <a:xfrm>
            <a:off x="457200" y="1057644"/>
            <a:ext cx="8229600" cy="4880018"/>
          </a:xfrm>
        </p:spPr>
        <p:txBody>
          <a:bodyPr/>
          <a:lstStyle/>
          <a:p>
            <a:pPr marL="0" indent="0">
              <a:buNone/>
            </a:pPr>
            <a:r>
              <a:rPr lang="en-US" b="1" dirty="0"/>
              <a:t>Registered</a:t>
            </a:r>
            <a:r>
              <a:rPr lang="en-US" dirty="0"/>
              <a:t> - Industry Aligned Standards (nationally and internationally recognized) through ApprenticeOhio</a:t>
            </a:r>
          </a:p>
          <a:p>
            <a:pPr marL="0" indent="0">
              <a:buNone/>
            </a:pPr>
            <a:r>
              <a:rPr lang="en-US" b="1" dirty="0"/>
              <a:t>Unregistered</a:t>
            </a:r>
            <a:r>
              <a:rPr lang="en-US" dirty="0"/>
              <a:t> (formalized training program) – no validation of standards and apprentices are not registered in the USDOL database</a:t>
            </a:r>
          </a:p>
          <a:p>
            <a:pPr marL="0" indent="0">
              <a:buNone/>
            </a:pPr>
            <a:r>
              <a:rPr lang="en-US" dirty="0">
                <a:solidFill>
                  <a:srgbClr val="0000FF"/>
                </a:solidFill>
              </a:rPr>
              <a:t>Recognized by  – meets state standards and utilizing some registered programs (certificates) and scholarships</a:t>
            </a:r>
          </a:p>
        </p:txBody>
      </p:sp>
    </p:spTree>
    <p:extLst>
      <p:ext uri="{BB962C8B-B14F-4D97-AF65-F5344CB8AC3E}">
        <p14:creationId xmlns:p14="http://schemas.microsoft.com/office/powerpoint/2010/main" val="3285952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15553"/>
          </a:xfrm>
        </p:spPr>
        <p:txBody>
          <a:bodyPr/>
          <a:lstStyle/>
          <a:p>
            <a:r>
              <a:rPr lang="en-US" sz="4000" dirty="0"/>
              <a:t>14 Secondary Schools/Programs</a:t>
            </a:r>
          </a:p>
        </p:txBody>
      </p:sp>
      <p:sp>
        <p:nvSpPr>
          <p:cNvPr id="3" name="Content Placeholder 2"/>
          <p:cNvSpPr>
            <a:spLocks noGrp="1"/>
          </p:cNvSpPr>
          <p:nvPr>
            <p:ph idx="1"/>
          </p:nvPr>
        </p:nvSpPr>
        <p:spPr>
          <a:xfrm>
            <a:off x="125505" y="1103531"/>
            <a:ext cx="8892989" cy="5924798"/>
          </a:xfrm>
        </p:spPr>
        <p:txBody>
          <a:bodyPr/>
          <a:lstStyle/>
          <a:p>
            <a:r>
              <a:rPr lang="en-US" sz="2800" dirty="0">
                <a:solidFill>
                  <a:srgbClr val="0000FF"/>
                </a:solidFill>
              </a:rPr>
              <a:t>Miami Valley Career Center    </a:t>
            </a:r>
            <a:r>
              <a:rPr lang="en-US" sz="2800" dirty="0">
                <a:solidFill>
                  <a:srgbClr val="C00000"/>
                </a:solidFill>
              </a:rPr>
              <a:t>CTEC</a:t>
            </a:r>
          </a:p>
          <a:p>
            <a:r>
              <a:rPr lang="en-US" sz="2800" dirty="0">
                <a:solidFill>
                  <a:srgbClr val="0000FF"/>
                </a:solidFill>
              </a:rPr>
              <a:t>Upper Valley Career Center    </a:t>
            </a:r>
            <a:r>
              <a:rPr lang="en-US" sz="2800" dirty="0">
                <a:solidFill>
                  <a:srgbClr val="C00000"/>
                </a:solidFill>
              </a:rPr>
              <a:t>Stebbins High School</a:t>
            </a:r>
          </a:p>
          <a:p>
            <a:r>
              <a:rPr lang="en-US" sz="2800" dirty="0">
                <a:solidFill>
                  <a:srgbClr val="0000FF"/>
                </a:solidFill>
              </a:rPr>
              <a:t>Southwestern City Schools      </a:t>
            </a:r>
            <a:r>
              <a:rPr lang="en-US" sz="2800" dirty="0">
                <a:solidFill>
                  <a:srgbClr val="C00000"/>
                </a:solidFill>
              </a:rPr>
              <a:t>Penta</a:t>
            </a:r>
          </a:p>
          <a:p>
            <a:r>
              <a:rPr lang="en-US" sz="2800" dirty="0">
                <a:solidFill>
                  <a:srgbClr val="0000FF"/>
                </a:solidFill>
              </a:rPr>
              <a:t>Grant Career Center                </a:t>
            </a:r>
            <a:r>
              <a:rPr lang="en-US" sz="2800" dirty="0">
                <a:solidFill>
                  <a:srgbClr val="C00000"/>
                </a:solidFill>
              </a:rPr>
              <a:t>Magnet</a:t>
            </a:r>
          </a:p>
          <a:p>
            <a:r>
              <a:rPr lang="en-US" sz="2800" dirty="0">
                <a:solidFill>
                  <a:srgbClr val="0000FF"/>
                </a:solidFill>
              </a:rPr>
              <a:t>Northwestern Local Schools    </a:t>
            </a:r>
            <a:r>
              <a:rPr lang="en-US" sz="2800" dirty="0" err="1">
                <a:solidFill>
                  <a:srgbClr val="C00000"/>
                </a:solidFill>
              </a:rPr>
              <a:t>YouthBuild</a:t>
            </a:r>
            <a:endParaRPr lang="en-US" sz="2800" dirty="0">
              <a:solidFill>
                <a:srgbClr val="0000FF"/>
              </a:solidFill>
            </a:endParaRPr>
          </a:p>
          <a:p>
            <a:r>
              <a:rPr lang="en-US" sz="2800" dirty="0">
                <a:solidFill>
                  <a:srgbClr val="0000FF"/>
                </a:solidFill>
              </a:rPr>
              <a:t>Wayne County Career Center</a:t>
            </a:r>
            <a:endParaRPr lang="en-US" sz="2800" dirty="0">
              <a:solidFill>
                <a:srgbClr val="C00000"/>
              </a:solidFill>
            </a:endParaRPr>
          </a:p>
          <a:p>
            <a:pPr>
              <a:buFont typeface="Arial" panose="020B0604020202020204" pitchFamily="34" charset="0"/>
              <a:buChar char="•"/>
            </a:pPr>
            <a:r>
              <a:rPr lang="en-US" sz="2800" dirty="0">
                <a:solidFill>
                  <a:srgbClr val="0000FF"/>
                </a:solidFill>
              </a:rPr>
              <a:t>Cleveland Metropolitan School District</a:t>
            </a:r>
          </a:p>
          <a:p>
            <a:r>
              <a:rPr lang="en-US" sz="2800" dirty="0">
                <a:solidFill>
                  <a:srgbClr val="0000FF"/>
                </a:solidFill>
              </a:rPr>
              <a:t>Trumbull County Career Center</a:t>
            </a:r>
          </a:p>
          <a:p>
            <a:r>
              <a:rPr lang="en-US" sz="2800" dirty="0">
                <a:solidFill>
                  <a:srgbClr val="0000FF"/>
                </a:solidFill>
              </a:rPr>
              <a:t>Vanguard-Sentinel Career &amp; Technology Centers (Secondary and Adult)</a:t>
            </a:r>
          </a:p>
          <a:p>
            <a:pPr marL="0" indent="0">
              <a:buNone/>
            </a:pPr>
            <a:endParaRPr lang="en-US" dirty="0"/>
          </a:p>
        </p:txBody>
      </p:sp>
    </p:spTree>
    <p:extLst>
      <p:ext uri="{BB962C8B-B14F-4D97-AF65-F5344CB8AC3E}">
        <p14:creationId xmlns:p14="http://schemas.microsoft.com/office/powerpoint/2010/main" val="3385600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5B1FABC32805468FE9B806B792CFE9" ma:contentTypeVersion="1" ma:contentTypeDescription="Create a new document." ma:contentTypeScope="" ma:versionID="7816300b107979b0377c2283553afb8e">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FBA3398-A6DC-4184-BBB4-5C0FEF228D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C4C707-7296-4919-80FB-05ADACFDBF12}">
  <ds:schemaRefs>
    <ds:schemaRef ds:uri="http://schemas.microsoft.com/sharepoint/v3/contenttype/forms"/>
  </ds:schemaRefs>
</ds:datastoreItem>
</file>

<file path=customXml/itemProps3.xml><?xml version="1.0" encoding="utf-8"?>
<ds:datastoreItem xmlns:ds="http://schemas.openxmlformats.org/officeDocument/2006/customXml" ds:itemID="{CFB9C593-109B-4DA0-B408-CBCB46915D68}">
  <ds:schemaRefs>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elements/1.1/"/>
    <ds:schemaRef ds:uri="http://purl.org/dc/dcmitype/"/>
    <ds:schemaRef ds:uri="http://schemas.microsoft.com/office/infopath/2007/PartnerControls"/>
    <ds:schemaRef ds:uri="http://schemas.microsoft.com/sharepoint/v3"/>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4644</TotalTime>
  <Words>1613</Words>
  <Application>Microsoft Office PowerPoint</Application>
  <PresentationFormat>On-screen Show (4:3)</PresentationFormat>
  <Paragraphs>281</Paragraphs>
  <Slides>41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Times New Roman</vt:lpstr>
      <vt:lpstr>Wingdings</vt:lpstr>
      <vt:lpstr>Office Theme</vt:lpstr>
      <vt:lpstr>Pre-apprenticeships</vt:lpstr>
      <vt:lpstr>Return On Investment</vt:lpstr>
      <vt:lpstr>ROI</vt:lpstr>
      <vt:lpstr>Registered Apprentices</vt:lpstr>
      <vt:lpstr>Ohio State Apprenticeship Council</vt:lpstr>
      <vt:lpstr>Pre-apprenticeship Certificate</vt:lpstr>
      <vt:lpstr>ApprenticeOhio</vt:lpstr>
      <vt:lpstr>Difference</vt:lpstr>
      <vt:lpstr>14 Secondary Schools/Programs</vt:lpstr>
      <vt:lpstr>Post-Secondary Sponsors</vt:lpstr>
      <vt:lpstr> </vt:lpstr>
      <vt:lpstr>ApprenticeOhio Concentration</vt:lpstr>
      <vt:lpstr>Sponsors</vt:lpstr>
      <vt:lpstr>Sponsor Responsibilities</vt:lpstr>
      <vt:lpstr>Pre-Apprenticeship Program</vt:lpstr>
      <vt:lpstr>Ohio Revised Code 4109.07</vt:lpstr>
      <vt:lpstr>Pre-apprenticeship Model</vt:lpstr>
      <vt:lpstr>Multi-tiered Status</vt:lpstr>
      <vt:lpstr>Apprenticeship</vt:lpstr>
      <vt:lpstr>Standard Apprenticeships</vt:lpstr>
      <vt:lpstr>Difference</vt:lpstr>
      <vt:lpstr>Co-ops</vt:lpstr>
      <vt:lpstr>Recognition Application</vt:lpstr>
      <vt:lpstr>Student-Parent Agreement</vt:lpstr>
      <vt:lpstr>Apprenticeship Agreement Employer-Student</vt:lpstr>
      <vt:lpstr>Training Plan</vt:lpstr>
      <vt:lpstr>New Subject Code </vt:lpstr>
      <vt:lpstr>Who Receives CTE State Funding</vt:lpstr>
      <vt:lpstr>CTE Supplemental Funding FY18 &amp; FY19</vt:lpstr>
      <vt:lpstr>CTE Supplemental Funding</vt:lpstr>
      <vt:lpstr>Use of  75% of CTE Supplemental Funds Section 3317.022(E) </vt:lpstr>
      <vt:lpstr>ORC 3317.022 (E) Cont’d</vt:lpstr>
      <vt:lpstr>Use of Associated Services Funds ORC Section 3317.022 (A)(9)(D)</vt:lpstr>
      <vt:lpstr>ODJFS Income Exclusion</vt:lpstr>
      <vt:lpstr>Income Exclusion</vt:lpstr>
      <vt:lpstr>Allowable and Unallowable Expenditures</vt:lpstr>
      <vt:lpstr>Forms/Models</vt:lpstr>
      <vt:lpstr>Resources</vt:lpstr>
      <vt:lpstr>Credit Flex Note</vt:lpstr>
      <vt:lpstr>Ohio Department of Public Safety Driver’s Training Schools </vt:lpstr>
      <vt:lpstr>Ohio Department of Education and Apprenticeship Contacts</vt:lpstr>
    </vt:vector>
  </TitlesOfParts>
  <Company>Sanger &amp; Eby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Ashley Ramous</dc:creator>
  <cp:lastModifiedBy>O'Connor, Linda</cp:lastModifiedBy>
  <cp:revision>175</cp:revision>
  <cp:lastPrinted>2018-01-23T21:04:56Z</cp:lastPrinted>
  <dcterms:created xsi:type="dcterms:W3CDTF">2013-05-22T22:41:28Z</dcterms:created>
  <dcterms:modified xsi:type="dcterms:W3CDTF">2018-04-30T21:04:12Z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0x010100205B1FABC32805468FE9B806B792CFE9</vt:lpwstr>
  </property>
</Properties>
</file>