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5"/>
  </p:notesMasterIdLst>
  <p:sldIdLst>
    <p:sldId id="256" r:id="rId5"/>
    <p:sldId id="297" r:id="rId6"/>
    <p:sldId id="360" r:id="rId7"/>
    <p:sldId id="369" r:id="rId8"/>
    <p:sldId id="370" r:id="rId9"/>
    <p:sldId id="326" r:id="rId10"/>
    <p:sldId id="372" r:id="rId11"/>
    <p:sldId id="361" r:id="rId12"/>
    <p:sldId id="329" r:id="rId13"/>
    <p:sldId id="371" r:id="rId14"/>
    <p:sldId id="362" r:id="rId15"/>
    <p:sldId id="324" r:id="rId16"/>
    <p:sldId id="374" r:id="rId17"/>
    <p:sldId id="364" r:id="rId18"/>
    <p:sldId id="365" r:id="rId19"/>
    <p:sldId id="373" r:id="rId20"/>
    <p:sldId id="332" r:id="rId21"/>
    <p:sldId id="363" r:id="rId22"/>
    <p:sldId id="306" r:id="rId23"/>
    <p:sldId id="308" r:id="rId24"/>
    <p:sldId id="366" r:id="rId25"/>
    <p:sldId id="328" r:id="rId26"/>
    <p:sldId id="367" r:id="rId27"/>
    <p:sldId id="315" r:id="rId28"/>
    <p:sldId id="368" r:id="rId29"/>
    <p:sldId id="305" r:id="rId30"/>
    <p:sldId id="317" r:id="rId31"/>
    <p:sldId id="333" r:id="rId32"/>
    <p:sldId id="290" r:id="rId33"/>
    <p:sldId id="321" r:id="rId34"/>
  </p:sldIdLst>
  <p:sldSz cx="14630400" cy="8229600"/>
  <p:notesSz cx="6858000" cy="9144000"/>
  <p:defaultTex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92">
          <p15:clr>
            <a:srgbClr val="A4A3A4"/>
          </p15:clr>
        </p15:guide>
        <p15:guide id="4" pos="4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151"/>
    <a:srgbClr val="73A5CC"/>
    <a:srgbClr val="CD0920"/>
    <a:srgbClr val="6CAEDF"/>
    <a:srgbClr val="83A2CA"/>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AD5666-C03A-496D-85DB-31F672C99516}" v="5" dt="2022-04-26T13:37:15.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81429" autoAdjust="0"/>
  </p:normalViewPr>
  <p:slideViewPr>
    <p:cSldViewPr snapToGrid="0" snapToObjects="1">
      <p:cViewPr varScale="1">
        <p:scale>
          <a:sx n="41" d="100"/>
          <a:sy n="41" d="100"/>
        </p:scale>
        <p:origin x="1396" y="32"/>
      </p:cViewPr>
      <p:guideLst>
        <p:guide orient="horz" pos="2160"/>
        <p:guide pos="3840"/>
        <p:guide orient="horz" pos="2592"/>
        <p:guide pos="4656"/>
      </p:guideLst>
    </p:cSldViewPr>
  </p:slideViewPr>
  <p:notesTextViewPr>
    <p:cViewPr>
      <p:scale>
        <a:sx n="100" d="100"/>
        <a:sy n="100" d="100"/>
      </p:scale>
      <p:origin x="0" y="0"/>
    </p:cViewPr>
  </p:notesTextViewPr>
  <p:notesViewPr>
    <p:cSldViewPr snapToGrid="0" snapToObjects="1">
      <p:cViewPr varScale="1">
        <p:scale>
          <a:sx n="59" d="100"/>
          <a:sy n="59" d="100"/>
        </p:scale>
        <p:origin x="322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4/26/2022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548613"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1097225"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645838"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219445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743063" algn="l" defTabSz="1097225" rtl="0" eaLnBrk="1" latinLnBrk="0" hangingPunct="1">
      <a:defRPr sz="1400" kern="1200">
        <a:solidFill>
          <a:schemeClr val="tx1"/>
        </a:solidFill>
        <a:latin typeface="+mn-lt"/>
        <a:ea typeface="+mn-ea"/>
        <a:cs typeface="+mn-cs"/>
      </a:defRPr>
    </a:lvl6pPr>
    <a:lvl7pPr marL="3291675" algn="l" defTabSz="1097225" rtl="0" eaLnBrk="1" latinLnBrk="0" hangingPunct="1">
      <a:defRPr sz="1400" kern="1200">
        <a:solidFill>
          <a:schemeClr val="tx1"/>
        </a:solidFill>
        <a:latin typeface="+mn-lt"/>
        <a:ea typeface="+mn-ea"/>
        <a:cs typeface="+mn-cs"/>
      </a:defRPr>
    </a:lvl7pPr>
    <a:lvl8pPr marL="3840288" algn="l" defTabSz="1097225" rtl="0" eaLnBrk="1" latinLnBrk="0" hangingPunct="1">
      <a:defRPr sz="1400" kern="1200">
        <a:solidFill>
          <a:schemeClr val="tx1"/>
        </a:solidFill>
        <a:latin typeface="+mn-lt"/>
        <a:ea typeface="+mn-ea"/>
        <a:cs typeface="+mn-cs"/>
      </a:defRPr>
    </a:lvl8pPr>
    <a:lvl9pPr marL="4388901" algn="l" defTabSz="10972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ohio.gov/getattachment/Topics/Teaching/Educator-Equity/Educator-Equity-in-Ohio/Local-Equity-Plan-1/Conducting-a-Root-Cause-Analysis-with-Stakeholders.pdf.aspx?lang=en-U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a:t>
            </a:fld>
            <a:endParaRPr lang="en-US"/>
          </a:p>
        </p:txBody>
      </p:sp>
    </p:spTree>
    <p:extLst>
      <p:ext uri="{BB962C8B-B14F-4D97-AF65-F5344CB8AC3E}">
        <p14:creationId xmlns:p14="http://schemas.microsoft.com/office/powerpoint/2010/main" val="146755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this  tile to access  ED STEPS.  Please contact your OEDS administrator to gain access. Also, it is important to have the correct OEDS role to access the system.  Please make sure to have the application prior to attending </a:t>
            </a:r>
            <a:r>
              <a:rPr lang="en-US"/>
              <a:t>the workshop. </a:t>
            </a:r>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13</a:t>
            </a:fld>
            <a:endParaRPr lang="en-US"/>
          </a:p>
        </p:txBody>
      </p:sp>
    </p:spTree>
    <p:extLst>
      <p:ext uri="{BB962C8B-B14F-4D97-AF65-F5344CB8AC3E}">
        <p14:creationId xmlns:p14="http://schemas.microsoft.com/office/powerpoint/2010/main" val="356844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and  confirm if roles are accurate.  The role for the correct organization type. (Review this information Tawanna)</a:t>
            </a:r>
          </a:p>
          <a:p>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14</a:t>
            </a:fld>
            <a:endParaRPr lang="en-US"/>
          </a:p>
        </p:txBody>
      </p:sp>
    </p:spTree>
    <p:extLst>
      <p:ext uri="{BB962C8B-B14F-4D97-AF65-F5344CB8AC3E}">
        <p14:creationId xmlns:p14="http://schemas.microsoft.com/office/powerpoint/2010/main" val="411147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after reviewing the Pre-Planning tab, I would like to show you  the ED STEPS Perkins One Plan. Hopefully, this will help you understand how everything connects from the Perkins Needs Assessment Root Cause analysis process, to the Pre-Planning Tab items selected as priority and finally the Perkins One Plan. </a:t>
            </a:r>
          </a:p>
          <a:p>
            <a:endParaRPr lang="en-US" dirty="0"/>
          </a:p>
          <a:p>
            <a:r>
              <a:rPr lang="en-US" dirty="0"/>
              <a:t>What is ED STEPS?</a:t>
            </a:r>
          </a:p>
          <a:p>
            <a:endParaRPr lang="en-US" dirty="0"/>
          </a:p>
          <a:p>
            <a:pPr marL="0" marR="0" lvl="0" indent="0" algn="l" defTabSz="1097225"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rPr>
              <a:t>ED STEPS is the Education Department’s System of Tiered E-Plans and Supports (ED STEPS). It is a process for improving the way the Department coordinates, collaborates and communicates to support districts and schools in addressing their needs. ED STEPS standardizes timelines and streamlines the process for assessing needs, developing plans and applying for funds. The ED STEPS process will be supported by improvements to the Department’s technology systems and tools, most notably the Comprehensive Continuous Improvement Plan (CCIP), over the next several years.</a:t>
            </a:r>
          </a:p>
          <a:p>
            <a:endParaRPr lang="en-US" dirty="0"/>
          </a:p>
          <a:p>
            <a:pPr marL="342900" indent="-342900">
              <a:buFont typeface="+mj-lt"/>
              <a:buAutoNum type="arabicPeriod"/>
            </a:pPr>
            <a:r>
              <a:rPr lang="en-US" dirty="0"/>
              <a:t>Goals were populated from the pre-planning page in the Perkins Local Needs Assessment.  Goals can be changed by editing your Perkins Local Needs Assessment. So, If you want to change a goal or add a goal, you will need to go back into the needs assessment.</a:t>
            </a:r>
          </a:p>
          <a:p>
            <a:pPr marL="342900" indent="-342900">
              <a:buFont typeface="+mj-lt"/>
              <a:buAutoNum type="arabicPeriod"/>
            </a:pPr>
            <a:r>
              <a:rPr lang="en-US" dirty="0"/>
              <a:t>This is where you will begin to write your SMART goal statement. </a:t>
            </a:r>
          </a:p>
          <a:p>
            <a:pPr marL="342900" indent="-342900">
              <a:buFont typeface="+mj-lt"/>
              <a:buAutoNum type="arabicPeriod"/>
            </a:pPr>
            <a:r>
              <a:rPr lang="en-US" dirty="0"/>
              <a:t>The Perkins One Plan Dashboard provides navigational and other important information for you to implement your plan</a:t>
            </a:r>
          </a:p>
        </p:txBody>
      </p:sp>
      <p:sp>
        <p:nvSpPr>
          <p:cNvPr id="4" name="Slide Number Placeholder 3"/>
          <p:cNvSpPr>
            <a:spLocks noGrp="1"/>
          </p:cNvSpPr>
          <p:nvPr>
            <p:ph type="sldNum" sz="quarter" idx="5"/>
          </p:nvPr>
        </p:nvSpPr>
        <p:spPr/>
        <p:txBody>
          <a:bodyPr/>
          <a:lstStyle/>
          <a:p>
            <a:fld id="{A88EB8E9-7E05-4C60-A58D-798732DD5BFE}" type="slidenum">
              <a:rPr lang="en-US" smtClean="0"/>
              <a:t>15</a:t>
            </a:fld>
            <a:endParaRPr lang="en-US"/>
          </a:p>
        </p:txBody>
      </p:sp>
    </p:spTree>
    <p:extLst>
      <p:ext uri="{BB962C8B-B14F-4D97-AF65-F5344CB8AC3E}">
        <p14:creationId xmlns:p14="http://schemas.microsoft.com/office/powerpoint/2010/main" val="4157108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The SMART Goal Statement is completed by adding the responses to the statement that are BLUE 3 The SMART Goal statement can be completed by clicking on the item in the sentence or the row in the chart below.</a:t>
            </a:r>
          </a:p>
          <a:p>
            <a:pPr marL="342900" indent="-342900">
              <a:buFont typeface="+mj-lt"/>
              <a:buAutoNum type="arabicPeriod"/>
            </a:pPr>
            <a:r>
              <a:rPr lang="en-US" dirty="0"/>
              <a:t> As you make your selection it is populated into the SMART Goal statement.</a:t>
            </a:r>
          </a:p>
          <a:p>
            <a:pPr marL="0" indent="0">
              <a:buFont typeface="+mj-lt"/>
              <a:buNone/>
            </a:pPr>
            <a:r>
              <a:rPr lang="en-US" dirty="0"/>
              <a:t>See very easy to navigate. The workshop will go into more detail and we will walk you through the process. </a:t>
            </a:r>
          </a:p>
        </p:txBody>
      </p:sp>
      <p:sp>
        <p:nvSpPr>
          <p:cNvPr id="4" name="Slide Number Placeholder 3"/>
          <p:cNvSpPr>
            <a:spLocks noGrp="1"/>
          </p:cNvSpPr>
          <p:nvPr>
            <p:ph type="sldNum" sz="quarter" idx="5"/>
          </p:nvPr>
        </p:nvSpPr>
        <p:spPr/>
        <p:txBody>
          <a:bodyPr/>
          <a:lstStyle/>
          <a:p>
            <a:fld id="{A88EB8E9-7E05-4C60-A58D-798732DD5BFE}" type="slidenum">
              <a:rPr lang="en-US" smtClean="0"/>
              <a:t>16</a:t>
            </a:fld>
            <a:endParaRPr lang="en-US"/>
          </a:p>
        </p:txBody>
      </p:sp>
    </p:spTree>
    <p:extLst>
      <p:ext uri="{BB962C8B-B14F-4D97-AF65-F5344CB8AC3E}">
        <p14:creationId xmlns:p14="http://schemas.microsoft.com/office/powerpoint/2010/main" val="3042146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17</a:t>
            </a:fld>
            <a:endParaRPr lang="en-US"/>
          </a:p>
        </p:txBody>
      </p:sp>
    </p:spTree>
    <p:extLst>
      <p:ext uri="{BB962C8B-B14F-4D97-AF65-F5344CB8AC3E}">
        <p14:creationId xmlns:p14="http://schemas.microsoft.com/office/powerpoint/2010/main" val="1559656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Element of substantial approval. </a:t>
            </a:r>
          </a:p>
        </p:txBody>
      </p:sp>
      <p:sp>
        <p:nvSpPr>
          <p:cNvPr id="4" name="Slide Number Placeholder 3"/>
          <p:cNvSpPr>
            <a:spLocks noGrp="1"/>
          </p:cNvSpPr>
          <p:nvPr>
            <p:ph type="sldNum" sz="quarter" idx="5"/>
          </p:nvPr>
        </p:nvSpPr>
        <p:spPr/>
        <p:txBody>
          <a:bodyPr/>
          <a:lstStyle/>
          <a:p>
            <a:fld id="{A88EB8E9-7E05-4C60-A58D-798732DD5BFE}" type="slidenum">
              <a:rPr lang="en-US" smtClean="0"/>
              <a:t>19</a:t>
            </a:fld>
            <a:endParaRPr lang="en-US"/>
          </a:p>
        </p:txBody>
      </p:sp>
    </p:spTree>
    <p:extLst>
      <p:ext uri="{BB962C8B-B14F-4D97-AF65-F5344CB8AC3E}">
        <p14:creationId xmlns:p14="http://schemas.microsoft.com/office/powerpoint/2010/main" val="2406263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Stakeholders</a:t>
            </a:r>
          </a:p>
          <a:p>
            <a:endParaRPr lang="en-US" dirty="0"/>
          </a:p>
          <a:p>
            <a:r>
              <a:rPr lang="en-US" dirty="0"/>
              <a:t>Root cause analysis should identify factors that contribute to the identified gap. </a:t>
            </a:r>
          </a:p>
        </p:txBody>
      </p:sp>
      <p:sp>
        <p:nvSpPr>
          <p:cNvPr id="4" name="Slide Number Placeholder 3"/>
          <p:cNvSpPr>
            <a:spLocks noGrp="1"/>
          </p:cNvSpPr>
          <p:nvPr>
            <p:ph type="sldNum" sz="quarter" idx="5"/>
          </p:nvPr>
        </p:nvSpPr>
        <p:spPr/>
        <p:txBody>
          <a:bodyPr/>
          <a:lstStyle/>
          <a:p>
            <a:fld id="{A88EB8E9-7E05-4C60-A58D-798732DD5BFE}" type="slidenum">
              <a:rPr lang="en-US" smtClean="0"/>
              <a:t>20</a:t>
            </a:fld>
            <a:endParaRPr lang="en-US"/>
          </a:p>
        </p:txBody>
      </p:sp>
    </p:spTree>
    <p:extLst>
      <p:ext uri="{BB962C8B-B14F-4D97-AF65-F5344CB8AC3E}">
        <p14:creationId xmlns:p14="http://schemas.microsoft.com/office/powerpoint/2010/main" val="319123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EdSTEPS</a:t>
            </a:r>
            <a:r>
              <a:rPr lang="en-US" dirty="0"/>
              <a:t> system will only allow you to set goals for priority needs identified in the assessment system. Those goals must be supported by the documented root cause. </a:t>
            </a:r>
            <a:r>
              <a:rPr lang="en-US" dirty="0" err="1"/>
              <a:t>EdSTeps</a:t>
            </a:r>
            <a:r>
              <a:rPr lang="en-US" dirty="0"/>
              <a:t> provides dropdown menus to build out your SMART goals. </a:t>
            </a:r>
          </a:p>
          <a:p>
            <a:endParaRPr lang="en-US" dirty="0"/>
          </a:p>
          <a:p>
            <a:r>
              <a:rPr lang="en-US" dirty="0"/>
              <a:t>SPECIFIC will answer the five “W” questions: </a:t>
            </a:r>
          </a:p>
          <a:p>
            <a:r>
              <a:rPr lang="en-US" dirty="0"/>
              <a:t>Who is involved? </a:t>
            </a:r>
          </a:p>
          <a:p>
            <a:r>
              <a:rPr lang="en-US" dirty="0"/>
              <a:t>What do I want to accomplish? </a:t>
            </a:r>
          </a:p>
          <a:p>
            <a:r>
              <a:rPr lang="en-US" dirty="0"/>
              <a:t>Identify a location. </a:t>
            </a:r>
          </a:p>
          <a:p>
            <a:r>
              <a:rPr lang="en-US" dirty="0"/>
              <a:t>Establish a time frame. </a:t>
            </a:r>
          </a:p>
          <a:p>
            <a:r>
              <a:rPr lang="en-US" dirty="0"/>
              <a:t>Specific reasons, purpose or benefits of accomplishing the  goal. The Why is addressing the documented ROOT CAUSE</a:t>
            </a:r>
          </a:p>
          <a:p>
            <a:endParaRPr lang="en-US" dirty="0"/>
          </a:p>
          <a:p>
            <a:r>
              <a:rPr lang="en-US" dirty="0"/>
              <a:t>MEASURABLE</a:t>
            </a:r>
          </a:p>
          <a:p>
            <a:r>
              <a:rPr lang="en-US" dirty="0"/>
              <a:t>How much? How many?</a:t>
            </a:r>
          </a:p>
          <a:p>
            <a:endParaRPr lang="en-US" dirty="0"/>
          </a:p>
          <a:p>
            <a:r>
              <a:rPr lang="en-US" dirty="0"/>
              <a:t>Attainable - Achievable </a:t>
            </a:r>
          </a:p>
          <a:p>
            <a:r>
              <a:rPr lang="en-US" dirty="0"/>
              <a:t>Realistic – Results Focused</a:t>
            </a:r>
          </a:p>
          <a:p>
            <a:endParaRPr lang="en-US" dirty="0"/>
          </a:p>
          <a:p>
            <a:r>
              <a:rPr lang="en-US" dirty="0"/>
              <a:t>TIMELY</a:t>
            </a:r>
          </a:p>
          <a:p>
            <a:r>
              <a:rPr lang="en-US" dirty="0"/>
              <a:t>In what time will you see tangible results</a:t>
            </a:r>
          </a:p>
        </p:txBody>
      </p:sp>
      <p:sp>
        <p:nvSpPr>
          <p:cNvPr id="4" name="Slide Number Placeholder 3"/>
          <p:cNvSpPr>
            <a:spLocks noGrp="1"/>
          </p:cNvSpPr>
          <p:nvPr>
            <p:ph type="sldNum" sz="quarter" idx="5"/>
          </p:nvPr>
        </p:nvSpPr>
        <p:spPr/>
        <p:txBody>
          <a:bodyPr/>
          <a:lstStyle/>
          <a:p>
            <a:fld id="{A88EB8E9-7E05-4C60-A58D-798732DD5BFE}" type="slidenum">
              <a:rPr lang="en-US" smtClean="0"/>
              <a:t>21</a:t>
            </a:fld>
            <a:endParaRPr lang="en-US"/>
          </a:p>
        </p:txBody>
      </p:sp>
    </p:spTree>
    <p:extLst>
      <p:ext uri="{BB962C8B-B14F-4D97-AF65-F5344CB8AC3E}">
        <p14:creationId xmlns:p14="http://schemas.microsoft.com/office/powerpoint/2010/main" val="159888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dirty="0"/>
              <a:t>The Strategies must align to the goal. The </a:t>
            </a:r>
            <a:r>
              <a:rPr lang="en-US" dirty="0" err="1"/>
              <a:t>EdSteps</a:t>
            </a:r>
            <a:r>
              <a:rPr lang="en-US" dirty="0"/>
              <a:t> system ties the permissible use of funds category to </a:t>
            </a:r>
            <a:r>
              <a:rPr lang="en-US"/>
              <a:t>your strategy.</a:t>
            </a:r>
            <a:endParaRPr lang="en-US" dirty="0"/>
          </a:p>
          <a:p>
            <a:pPr marL="0" marR="0" lvl="0" indent="0" algn="l" defTabSz="1097225" rtl="0" eaLnBrk="1" fontAlgn="auto" latinLnBrk="0" hangingPunct="1">
              <a:lnSpc>
                <a:spcPct val="100000"/>
              </a:lnSpc>
              <a:spcBef>
                <a:spcPts val="0"/>
              </a:spcBef>
              <a:spcAft>
                <a:spcPts val="0"/>
              </a:spcAft>
              <a:buClrTx/>
              <a:buSzTx/>
              <a:buFontTx/>
              <a:buNone/>
              <a:tabLst/>
              <a:defRPr/>
            </a:pPr>
            <a:endParaRPr lang="en-US" dirty="0"/>
          </a:p>
          <a:p>
            <a:pPr marL="0" marR="0" lvl="0" indent="0" algn="l" defTabSz="1097225" rtl="0" eaLnBrk="1" fontAlgn="auto" latinLnBrk="0" hangingPunct="1">
              <a:lnSpc>
                <a:spcPct val="100000"/>
              </a:lnSpc>
              <a:spcBef>
                <a:spcPts val="0"/>
              </a:spcBef>
              <a:spcAft>
                <a:spcPts val="0"/>
              </a:spcAft>
              <a:buClrTx/>
              <a:buSzTx/>
              <a:buFontTx/>
              <a:buNone/>
              <a:tabLst/>
              <a:defRPr/>
            </a:pPr>
            <a:r>
              <a:rPr lang="en-US" dirty="0"/>
              <a:t>Remember the Action Steps </a:t>
            </a:r>
            <a:r>
              <a:rPr lang="en-US" sz="1800" dirty="0">
                <a:effectLst/>
                <a:latin typeface="Calibri" panose="020F0502020204030204" pitchFamily="34" charset="0"/>
                <a:ea typeface="Calibri" panose="020F0502020204030204" pitchFamily="34" charset="0"/>
                <a:cs typeface="Times New Roman" panose="02020603050405020304" pitchFamily="18" charset="0"/>
              </a:rPr>
              <a:t>fully describe the steps to implement each strategy and address who, what,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when, where, and how the action step will occur. Each action step connects to a corresponding goal AND each action step has identified allowable funding resource.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22</a:t>
            </a:fld>
            <a:endParaRPr lang="en-US"/>
          </a:p>
        </p:txBody>
      </p:sp>
    </p:spTree>
    <p:extLst>
      <p:ext uri="{BB962C8B-B14F-4D97-AF65-F5344CB8AC3E}">
        <p14:creationId xmlns:p14="http://schemas.microsoft.com/office/powerpoint/2010/main" val="2865314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document will be available at the regional workshops and posted to the website. This document shows what we are looking for in a quality submission of your local application.</a:t>
            </a:r>
          </a:p>
        </p:txBody>
      </p:sp>
      <p:sp>
        <p:nvSpPr>
          <p:cNvPr id="4" name="Slide Number Placeholder 3"/>
          <p:cNvSpPr>
            <a:spLocks noGrp="1"/>
          </p:cNvSpPr>
          <p:nvPr>
            <p:ph type="sldNum" sz="quarter" idx="5"/>
          </p:nvPr>
        </p:nvSpPr>
        <p:spPr/>
        <p:txBody>
          <a:bodyPr/>
          <a:lstStyle/>
          <a:p>
            <a:fld id="{A88EB8E9-7E05-4C60-A58D-798732DD5BFE}" type="slidenum">
              <a:rPr lang="en-US" smtClean="0"/>
              <a:t>23</a:t>
            </a:fld>
            <a:endParaRPr lang="en-US"/>
          </a:p>
        </p:txBody>
      </p:sp>
    </p:spTree>
    <p:extLst>
      <p:ext uri="{BB962C8B-B14F-4D97-AF65-F5344CB8AC3E}">
        <p14:creationId xmlns:p14="http://schemas.microsoft.com/office/powerpoint/2010/main" val="211501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a:t>
            </a:fld>
            <a:endParaRPr lang="en-US"/>
          </a:p>
        </p:txBody>
      </p:sp>
    </p:spTree>
    <p:extLst>
      <p:ext uri="{BB962C8B-B14F-4D97-AF65-F5344CB8AC3E}">
        <p14:creationId xmlns:p14="http://schemas.microsoft.com/office/powerpoint/2010/main" val="3823020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Local Application components will lie in two systems. The </a:t>
            </a:r>
            <a:r>
              <a:rPr lang="en-US" dirty="0" err="1"/>
              <a:t>EdSTEPS</a:t>
            </a:r>
            <a:r>
              <a:rPr lang="en-US" dirty="0"/>
              <a:t> system houses the implementation planning for this year’s application. The goals, strategies and action steps of your plan are compiled and will be submitted through the </a:t>
            </a:r>
            <a:r>
              <a:rPr lang="en-US" dirty="0" err="1"/>
              <a:t>EdSTEPs</a:t>
            </a:r>
            <a:r>
              <a:rPr lang="en-US" dirty="0"/>
              <a:t> system. The budget will be completed in CCIP. Along with the budget, Perkins local application will require the  ‘Required Elements- FY23’ document to be uploaded in the CCIP system. As you may recall from last year’s application, section 3 of the local application required local recipients to answer 8 questions. The questions are identical to last year. This required document must be answered and uploaded as part of the submission process.</a:t>
            </a:r>
          </a:p>
          <a:p>
            <a:endParaRPr lang="en-US" dirty="0"/>
          </a:p>
          <a:p>
            <a:pPr marL="0" marR="0" lvl="0" indent="0" algn="l" defTabSz="1097225" rtl="0" eaLnBrk="1" fontAlgn="auto" latinLnBrk="0" hangingPunct="1">
              <a:lnSpc>
                <a:spcPct val="100000"/>
              </a:lnSpc>
              <a:spcBef>
                <a:spcPts val="0"/>
              </a:spcBef>
              <a:spcAft>
                <a:spcPts val="0"/>
              </a:spcAft>
              <a:buClrTx/>
              <a:buSzTx/>
              <a:buFontTx/>
              <a:buNone/>
              <a:tabLst/>
              <a:defRPr/>
            </a:pPr>
            <a:r>
              <a:rPr lang="en-US" dirty="0"/>
              <a:t>As you consider what action steps will be funded, you are building your budget.</a:t>
            </a:r>
          </a:p>
          <a:p>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24</a:t>
            </a:fld>
            <a:endParaRPr lang="en-US"/>
          </a:p>
        </p:txBody>
      </p:sp>
    </p:spTree>
    <p:extLst>
      <p:ext uri="{BB962C8B-B14F-4D97-AF65-F5344CB8AC3E}">
        <p14:creationId xmlns:p14="http://schemas.microsoft.com/office/powerpoint/2010/main" val="2252842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entry will be completed in the CCIP and all funds must total the current year allocation. At the time of submission, the Federal Required Element document must have all 8 questions answered with the submission. (CCIP document upload on the Sections page)</a:t>
            </a:r>
          </a:p>
        </p:txBody>
      </p:sp>
      <p:sp>
        <p:nvSpPr>
          <p:cNvPr id="4" name="Slide Number Placeholder 3"/>
          <p:cNvSpPr>
            <a:spLocks noGrp="1"/>
          </p:cNvSpPr>
          <p:nvPr>
            <p:ph type="sldNum" sz="quarter" idx="5"/>
          </p:nvPr>
        </p:nvSpPr>
        <p:spPr/>
        <p:txBody>
          <a:bodyPr/>
          <a:lstStyle/>
          <a:p>
            <a:fld id="{A88EB8E9-7E05-4C60-A58D-798732DD5BFE}" type="slidenum">
              <a:rPr lang="en-US" smtClean="0"/>
              <a:t>25</a:t>
            </a:fld>
            <a:endParaRPr lang="en-US"/>
          </a:p>
        </p:txBody>
      </p:sp>
    </p:spTree>
    <p:extLst>
      <p:ext uri="{BB962C8B-B14F-4D97-AF65-F5344CB8AC3E}">
        <p14:creationId xmlns:p14="http://schemas.microsoft.com/office/powerpoint/2010/main" val="3123570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Arriving at the regional workshop, the CLNA must be in completed status to get a full-experience of the new system. The CLNA can be edited for completion prior to submission of your local application. The CLNA has a flexible completion date; </a:t>
            </a:r>
            <a:r>
              <a:rPr lang="en-US" b="1" dirty="0"/>
              <a:t>HOWEVER, </a:t>
            </a:r>
            <a:r>
              <a:rPr lang="en-US" b="0" dirty="0"/>
              <a:t>the is required to be submitted prior to the Perkins local application. The deadline for the local application is June 15, 2022. Application submitted by June 15</a:t>
            </a:r>
            <a:r>
              <a:rPr lang="en-US" b="0" baseline="30000" dirty="0"/>
              <a:t>th</a:t>
            </a:r>
            <a:r>
              <a:rPr lang="en-US" b="0" dirty="0"/>
              <a:t>, will have a substantial approval date allowing the district to spend funds for this award year.</a:t>
            </a:r>
          </a:p>
        </p:txBody>
      </p:sp>
      <p:sp>
        <p:nvSpPr>
          <p:cNvPr id="4" name="Slide Number Placeholder 3"/>
          <p:cNvSpPr>
            <a:spLocks noGrp="1"/>
          </p:cNvSpPr>
          <p:nvPr>
            <p:ph type="sldNum" sz="quarter" idx="5"/>
          </p:nvPr>
        </p:nvSpPr>
        <p:spPr/>
        <p:txBody>
          <a:bodyPr/>
          <a:lstStyle/>
          <a:p>
            <a:fld id="{A88EB8E9-7E05-4C60-A58D-798732DD5BFE}" type="slidenum">
              <a:rPr lang="en-US" smtClean="0"/>
              <a:t>26</a:t>
            </a:fld>
            <a:endParaRPr lang="en-US"/>
          </a:p>
        </p:txBody>
      </p:sp>
    </p:spTree>
    <p:extLst>
      <p:ext uri="{BB962C8B-B14F-4D97-AF65-F5344CB8AC3E}">
        <p14:creationId xmlns:p14="http://schemas.microsoft.com/office/powerpoint/2010/main" val="1794065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question answered</a:t>
            </a:r>
          </a:p>
          <a:p>
            <a:r>
              <a:rPr lang="en-US" dirty="0"/>
              <a:t>Correct elements of root cause. </a:t>
            </a:r>
          </a:p>
        </p:txBody>
      </p:sp>
      <p:sp>
        <p:nvSpPr>
          <p:cNvPr id="4" name="Slide Number Placeholder 3"/>
          <p:cNvSpPr>
            <a:spLocks noGrp="1"/>
          </p:cNvSpPr>
          <p:nvPr>
            <p:ph type="sldNum" sz="quarter" idx="5"/>
          </p:nvPr>
        </p:nvSpPr>
        <p:spPr/>
        <p:txBody>
          <a:bodyPr/>
          <a:lstStyle/>
          <a:p>
            <a:fld id="{A88EB8E9-7E05-4C60-A58D-798732DD5BFE}" type="slidenum">
              <a:rPr lang="en-US" smtClean="0"/>
              <a:t>27</a:t>
            </a:fld>
            <a:endParaRPr lang="en-US"/>
          </a:p>
        </p:txBody>
      </p:sp>
    </p:spTree>
    <p:extLst>
      <p:ext uri="{BB962C8B-B14F-4D97-AF65-F5344CB8AC3E}">
        <p14:creationId xmlns:p14="http://schemas.microsoft.com/office/powerpoint/2010/main" val="250321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 typeface="+mj-lt"/>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fast track…</a:t>
            </a:r>
          </a:p>
          <a:p>
            <a:pPr marL="0" marR="0" lvl="0" indent="0" algn="l" defTabSz="1097225" rtl="0" eaLnBrk="1" fontAlgn="auto" latinLnBrk="0" hangingPunct="1">
              <a:lnSpc>
                <a:spcPct val="100000"/>
              </a:lnSpc>
              <a:spcBef>
                <a:spcPts val="0"/>
              </a:spcBef>
              <a:spcAft>
                <a:spcPts val="0"/>
              </a:spcAft>
              <a:buClrTx/>
              <a:buSzTx/>
              <a:buFont typeface="+mj-lt"/>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Many of you are in various process stages, so hopefully, the information I share today will address where everyone is with the Perkins Local Needs Assessment. </a:t>
            </a:r>
          </a:p>
          <a:p>
            <a:pPr marL="0" marR="0" lvl="0" indent="0" algn="l" defTabSz="1097225" rtl="0" eaLnBrk="1" fontAlgn="auto" latinLnBrk="0" hangingPunct="1">
              <a:lnSpc>
                <a:spcPct val="100000"/>
              </a:lnSpc>
              <a:spcBef>
                <a:spcPts val="0"/>
              </a:spcBef>
              <a:spcAft>
                <a:spcPts val="0"/>
              </a:spcAft>
              <a:buClrTx/>
              <a:buSzTx/>
              <a:buFont typeface="+mj-lt"/>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Collect necessary documentation to begin the work.</a:t>
            </a:r>
          </a:p>
          <a:p>
            <a:pPr marL="342900" marR="0" lvl="0" indent="-342900" algn="l" defTabSz="1097225"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Documentation-Review Perkins Comprehensive Local Needs Assessment website for relevant resources</a:t>
            </a:r>
          </a:p>
          <a:p>
            <a:pPr marL="891513" marR="0" lvl="1" indent="-342900" algn="l" defTabSz="1097225"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Process Guidance document</a:t>
            </a:r>
          </a:p>
          <a:p>
            <a:pPr marL="891513" marR="0" lvl="1" indent="-342900" algn="l" defTabSz="1097225"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Five Part CLNA training video</a:t>
            </a:r>
          </a:p>
          <a:p>
            <a:pPr marL="891513" marR="0" lvl="1" indent="-342900" algn="l" defTabSz="1097225"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CLNA workbook</a:t>
            </a:r>
          </a:p>
          <a:p>
            <a:pPr marL="342900" marR="0" lvl="0" indent="-342900" algn="l" defTabSz="1097225"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encourage you to download the previous document located in CCIP submitted in spring of 2020. </a:t>
            </a:r>
          </a:p>
          <a:p>
            <a:pPr marL="342900" marR="0" lvl="0" indent="-342900" algn="l" defTabSz="1097225"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Copy and paste the questions into the Perkins Needs Assessment portal. </a:t>
            </a:r>
          </a:p>
          <a:p>
            <a:pPr marL="342900" marR="0" lvl="0" indent="-342900" algn="l" defTabSz="1097225"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always go back and revise this information. </a:t>
            </a:r>
          </a:p>
          <a:p>
            <a:pPr marL="342900" marR="0" lvl="0" indent="-342900" algn="l" defTabSz="1097225"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Utilize the Question Group teams to minimize the work. Remember this is not a redo of the previous document, but an opportunity to update the information. Also, remember this is your needs assessment that is design to inform the local application.  There are not right or wrong answers. </a:t>
            </a:r>
          </a:p>
          <a:p>
            <a:pPr marL="0" marR="0" lvl="0" indent="0" algn="l" defTabSz="1097225" rtl="0" eaLnBrk="1" fontAlgn="auto" latinLnBrk="0" hangingPunct="1">
              <a:lnSpc>
                <a:spcPct val="100000"/>
              </a:lnSpc>
              <a:spcBef>
                <a:spcPts val="0"/>
              </a:spcBef>
              <a:spcAft>
                <a:spcPts val="0"/>
              </a:spcAft>
              <a:buClrTx/>
              <a:buSzTx/>
              <a:buFont typeface="+mj-lt"/>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Contact your assigned consultant for question or support. </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a:t>
            </a:fld>
            <a:endParaRPr lang="en-US"/>
          </a:p>
        </p:txBody>
      </p:sp>
    </p:spTree>
    <p:extLst>
      <p:ext uri="{BB962C8B-B14F-4D97-AF65-F5344CB8AC3E}">
        <p14:creationId xmlns:p14="http://schemas.microsoft.com/office/powerpoint/2010/main" val="344659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Completed</a:t>
            </a:r>
          </a:p>
          <a:p>
            <a:pPr marL="0" marR="0" lvl="0" indent="0" algn="l" defTabSz="109722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have already completed your needs assessment, as a suggestion, revisit the pre-planning tool root cause(s) to ensure the statement addresses outcomes that will translate to the results of the needs assessment. </a:t>
            </a:r>
          </a:p>
          <a:p>
            <a:pPr marL="0" marR="0" lvl="0" indent="0" algn="l" defTabSz="109722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9722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Begin to think about potential strategies, action steps and the budgeted dollar amounts. </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5</a:t>
            </a:fld>
            <a:endParaRPr lang="en-US"/>
          </a:p>
        </p:txBody>
      </p:sp>
    </p:spTree>
    <p:extLst>
      <p:ext uri="{BB962C8B-B14F-4D97-AF65-F5344CB8AC3E}">
        <p14:creationId xmlns:p14="http://schemas.microsoft.com/office/powerpoint/2010/main" val="392703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stated earlier, many of you have submitted your needs assessment or are close to completion. However, to better prepare for the workshop, I thought it would be best to review the Perkins Local Needs Assessment's critical components relevant to the Pre-Planning Tab and the ED STEPS process. I will use the Evaluation of Student Performance question group as an example to serve as guidance for the remaining sections. After reviewing this section, you should clearly understand what is required of you for  the workshop. </a:t>
            </a:r>
          </a:p>
          <a:p>
            <a:endParaRPr lang="en-US" dirty="0"/>
          </a:p>
          <a:p>
            <a:r>
              <a:rPr lang="en-US" dirty="0"/>
              <a:t>After receiving feedback from the leadership team on the various questions groups, it is now time to dive into the Root Cause(s).  </a:t>
            </a:r>
          </a:p>
          <a:p>
            <a:endParaRPr lang="en-US" dirty="0"/>
          </a:p>
          <a:p>
            <a:r>
              <a:rPr lang="en-US" dirty="0"/>
              <a:t>Any root cause identified as a priority will be pulled into the Pre-Planning tab. This information will be utilized in the Perkins Local Application/ED STEPS process. </a:t>
            </a:r>
          </a:p>
          <a:p>
            <a:endParaRPr lang="en-US" dirty="0"/>
          </a:p>
          <a:p>
            <a:r>
              <a:rPr lang="en-US" dirty="0"/>
              <a:t>Also, as you continue to complete the CLNA questions, please include the Root Cause(s)  analysis statement from your PIPs with question #9 response. </a:t>
            </a:r>
          </a:p>
          <a:p>
            <a:endParaRPr lang="en-US" dirty="0"/>
          </a:p>
          <a:p>
            <a:r>
              <a:rPr lang="en-US" dirty="0"/>
              <a:t>Review slide. </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6</a:t>
            </a:fld>
            <a:endParaRPr lang="en-US"/>
          </a:p>
        </p:txBody>
      </p:sp>
    </p:spTree>
    <p:extLst>
      <p:ext uri="{BB962C8B-B14F-4D97-AF65-F5344CB8AC3E}">
        <p14:creationId xmlns:p14="http://schemas.microsoft.com/office/powerpoint/2010/main" val="303604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review the Root Cause a little closer. </a:t>
            </a:r>
          </a:p>
          <a:p>
            <a:endParaRPr lang="en-US" dirty="0"/>
          </a:p>
          <a:p>
            <a:r>
              <a:rPr lang="en-US" dirty="0"/>
              <a:t>When writing the Root Cause(s), please be mindful understanding the importance of a root-cause analysis. </a:t>
            </a:r>
          </a:p>
          <a:p>
            <a:endParaRPr lang="en-US" dirty="0"/>
          </a:p>
          <a:p>
            <a:r>
              <a:rPr lang="en-US" dirty="0"/>
              <a:t>Once districts or institution complete the data analysis, identifying the most concerning equity gap, districts and institutions then conduct a root cause analysis to understand why there are  any potential equitable gaps.  Again, a root-cause analysis is a systematic strategy to determine the cause of equity gaps. It is important to differentiate between a symptom – for example, high teacher turnover – and a system challenge, or root cause, of that symptom – for example, a specific weakness in the building leadership. </a:t>
            </a:r>
          </a:p>
          <a:p>
            <a:endParaRPr lang="en-US" dirty="0"/>
          </a:p>
          <a:p>
            <a:endParaRPr lang="en-US" dirty="0"/>
          </a:p>
          <a:p>
            <a:r>
              <a:rPr lang="en-US" dirty="0">
                <a:hlinkClick r:id="rId3"/>
              </a:rPr>
              <a:t>Conducting-a-Root-Cause-Analysis-with-Stakeholders.pdf.aspx (ohio.gov)</a:t>
            </a:r>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7</a:t>
            </a:fld>
            <a:endParaRPr lang="en-US"/>
          </a:p>
        </p:txBody>
      </p:sp>
    </p:spTree>
    <p:extLst>
      <p:ext uri="{BB962C8B-B14F-4D97-AF65-F5344CB8AC3E}">
        <p14:creationId xmlns:p14="http://schemas.microsoft.com/office/powerpoint/2010/main" val="585603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it is essential to answer all questions, and all sections have a green checkmark.  Also, again make sure to review your root cause statement, as this information is essential for the Perkins One Plan process in the ED STEPS system. </a:t>
            </a:r>
          </a:p>
        </p:txBody>
      </p:sp>
      <p:sp>
        <p:nvSpPr>
          <p:cNvPr id="4" name="Slide Number Placeholder 3"/>
          <p:cNvSpPr>
            <a:spLocks noGrp="1"/>
          </p:cNvSpPr>
          <p:nvPr>
            <p:ph type="sldNum" sz="quarter" idx="5"/>
          </p:nvPr>
        </p:nvSpPr>
        <p:spPr/>
        <p:txBody>
          <a:bodyPr/>
          <a:lstStyle/>
          <a:p>
            <a:fld id="{A88EB8E9-7E05-4C60-A58D-798732DD5BFE}" type="slidenum">
              <a:rPr lang="en-US" smtClean="0"/>
              <a:t>9</a:t>
            </a:fld>
            <a:endParaRPr lang="en-US"/>
          </a:p>
        </p:txBody>
      </p:sp>
    </p:spTree>
    <p:extLst>
      <p:ext uri="{BB962C8B-B14F-4D97-AF65-F5344CB8AC3E}">
        <p14:creationId xmlns:p14="http://schemas.microsoft.com/office/powerpoint/2010/main" val="102360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how do you close out the CLNA and begin working in the Pre-Planning tab and preparing for the ED STEPS workshop? To close out the Perkins Local Needs Assessment, from the Completion Status, select the Complete button as shown here on the slide. The pre-planning tab will not transfer any information chosen as a priority until this step is completed. </a:t>
            </a:r>
          </a:p>
          <a:p>
            <a:endParaRPr lang="en-US" dirty="0"/>
          </a:p>
          <a:p>
            <a:r>
              <a:rPr lang="en-US" dirty="0"/>
              <a:t>Please note, you can make changes in the CLNA as needed moving from “In Progress” to “Completed” status.  This  flexibility will allow for you to make any changes in the Pre-Planning tab and later the  Perkins One Plan. </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10</a:t>
            </a:fld>
            <a:endParaRPr lang="en-US"/>
          </a:p>
        </p:txBody>
      </p:sp>
    </p:spTree>
    <p:extLst>
      <p:ext uri="{BB962C8B-B14F-4D97-AF65-F5344CB8AC3E}">
        <p14:creationId xmlns:p14="http://schemas.microsoft.com/office/powerpoint/2010/main" val="1860610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Pre-Planning Tab you will see the Priority Needs List:  Root Cause(s) selected as priority are  pre-populated  to the Pre-Planning Tab.  From the Priority Needs List, select which SMART Goal Area and Root Cause(s) to send to the Planning Tool.  It is very important that this step is completed prior to attending the workshop. </a:t>
            </a:r>
          </a:p>
          <a:p>
            <a:endParaRPr lang="en-US" dirty="0"/>
          </a:p>
          <a:p>
            <a:pPr marL="342900" indent="-342900">
              <a:buFont typeface="+mj-lt"/>
              <a:buAutoNum type="arabicPeriod"/>
            </a:pPr>
            <a:r>
              <a:rPr lang="en-US" dirty="0"/>
              <a:t>SMART Goal will serve as a header for the Perkins One Plan in  ED STEPS </a:t>
            </a:r>
          </a:p>
          <a:p>
            <a:pPr marL="342900" marR="0" lvl="0" indent="-342900" algn="l" defTabSz="1097225" rtl="0" eaLnBrk="1" fontAlgn="auto" latinLnBrk="0" hangingPunct="1">
              <a:lnSpc>
                <a:spcPct val="100000"/>
              </a:lnSpc>
              <a:spcBef>
                <a:spcPts val="0"/>
              </a:spcBef>
              <a:spcAft>
                <a:spcPts val="0"/>
              </a:spcAft>
              <a:buClrTx/>
              <a:buSzTx/>
              <a:buFont typeface="+mj-lt"/>
              <a:buAutoNum type="arabicPeriod"/>
              <a:tabLst/>
              <a:defRPr/>
            </a:pPr>
            <a:r>
              <a:rPr lang="en-US" dirty="0"/>
              <a:t>The Root Cause is pre-populated from the Perkins Local Needs Assessment. The entire narrative is transferred over.  Please note, a need must be identified before an action step can be funded.  (prep for Rhedeshia..)</a:t>
            </a:r>
          </a:p>
          <a:p>
            <a:pPr marL="342900" indent="-342900">
              <a:buFont typeface="+mj-lt"/>
              <a:buAutoNum type="arabicPeriod"/>
            </a:pPr>
            <a:r>
              <a:rPr lang="en-US" dirty="0"/>
              <a:t>The Strategies Area- will serve as a header for the ED STEPS planning tool. </a:t>
            </a:r>
          </a:p>
          <a:p>
            <a:pPr marL="342900" indent="-342900">
              <a:buFont typeface="+mj-lt"/>
              <a:buAutoNum type="arabicPeriod"/>
            </a:pPr>
            <a:r>
              <a:rPr lang="en-US" dirty="0"/>
              <a:t>If you recall,  the information listed here can be edit at anytime it is a fluid process.</a:t>
            </a:r>
          </a:p>
        </p:txBody>
      </p:sp>
      <p:sp>
        <p:nvSpPr>
          <p:cNvPr id="4" name="Slide Number Placeholder 3"/>
          <p:cNvSpPr>
            <a:spLocks noGrp="1"/>
          </p:cNvSpPr>
          <p:nvPr>
            <p:ph type="sldNum" sz="quarter" idx="5"/>
          </p:nvPr>
        </p:nvSpPr>
        <p:spPr/>
        <p:txBody>
          <a:bodyPr/>
          <a:lstStyle/>
          <a:p>
            <a:fld id="{A88EB8E9-7E05-4C60-A58D-798732DD5BFE}" type="slidenum">
              <a:rPr lang="en-US" smtClean="0"/>
              <a:t>12</a:t>
            </a:fld>
            <a:endParaRPr lang="en-US"/>
          </a:p>
        </p:txBody>
      </p:sp>
    </p:spTree>
    <p:extLst>
      <p:ext uri="{BB962C8B-B14F-4D97-AF65-F5344CB8AC3E}">
        <p14:creationId xmlns:p14="http://schemas.microsoft.com/office/powerpoint/2010/main" val="823723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8FB155-01D8-794A-A604-83588E7638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4630396" cy="8229598"/>
          </a:xfrm>
          <a:prstGeom prst="rect">
            <a:avLst/>
          </a:prstGeom>
        </p:spPr>
      </p:pic>
      <p:sp>
        <p:nvSpPr>
          <p:cNvPr id="2" name="Title 1"/>
          <p:cNvSpPr>
            <a:spLocks noGrp="1"/>
          </p:cNvSpPr>
          <p:nvPr>
            <p:ph type="ctrTitle"/>
          </p:nvPr>
        </p:nvSpPr>
        <p:spPr>
          <a:xfrm>
            <a:off x="247675" y="536195"/>
            <a:ext cx="12435840" cy="769441"/>
          </a:xfrm>
        </p:spPr>
        <p:txBody>
          <a:bodyPr lIns="0" tIns="0" rIns="0" bIns="0" anchor="b" anchorCtr="0">
            <a:spAutoFit/>
          </a:bodyPr>
          <a:lstStyle>
            <a:lvl1pPr algn="l">
              <a:defRPr sz="5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47675" y="6784963"/>
            <a:ext cx="10241280" cy="523220"/>
          </a:xfrm>
        </p:spPr>
        <p:txBody>
          <a:bodyPr lIns="0" tIns="0" rIns="0" bIns="0" anchor="t" anchorCtr="0">
            <a:spAutoFit/>
          </a:bodyPr>
          <a:lstStyle>
            <a:lvl1pPr marL="0" indent="0" algn="l">
              <a:buNone/>
              <a:defRPr sz="3400">
                <a:solidFill>
                  <a:srgbClr val="CD0920"/>
                </a:solidFill>
              </a:defRPr>
            </a:lvl1pPr>
            <a:lvl2pPr marL="548613"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0" indent="0" algn="ctr">
              <a:buNone/>
              <a:defRPr>
                <a:solidFill>
                  <a:schemeClr val="tx1">
                    <a:tint val="75000"/>
                  </a:schemeClr>
                </a:solidFill>
              </a:defRPr>
            </a:lvl5pPr>
            <a:lvl6pPr marL="2743063" indent="0" algn="ctr">
              <a:buNone/>
              <a:defRPr>
                <a:solidFill>
                  <a:schemeClr val="tx1">
                    <a:tint val="75000"/>
                  </a:schemeClr>
                </a:solidFill>
              </a:defRPr>
            </a:lvl6pPr>
            <a:lvl7pPr marL="3291675" indent="0" algn="ctr">
              <a:buNone/>
              <a:defRPr>
                <a:solidFill>
                  <a:schemeClr val="tx1">
                    <a:tint val="75000"/>
                  </a:schemeClr>
                </a:solidFill>
              </a:defRPr>
            </a:lvl7pPr>
            <a:lvl8pPr marL="3840288" indent="0" algn="ctr">
              <a:buNone/>
              <a:defRPr>
                <a:solidFill>
                  <a:schemeClr val="tx1">
                    <a:tint val="75000"/>
                  </a:schemeClr>
                </a:solidFill>
              </a:defRPr>
            </a:lvl8pPr>
            <a:lvl9pPr marL="4388901"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8958F0-E22B-4844-AC19-7C0D6F3750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372804"/>
            <a:ext cx="14630400" cy="861060"/>
          </a:xfrm>
          <a:prstGeom prst="rect">
            <a:avLst/>
          </a:prstGeom>
        </p:spPr>
      </p:pic>
      <p:sp>
        <p:nvSpPr>
          <p:cNvPr id="2" name="Title 1"/>
          <p:cNvSpPr>
            <a:spLocks noGrp="1"/>
          </p:cNvSpPr>
          <p:nvPr>
            <p:ph type="title"/>
          </p:nvPr>
        </p:nvSpPr>
        <p:spPr>
          <a:xfrm>
            <a:off x="731520" y="548643"/>
            <a:ext cx="13167360" cy="769441"/>
          </a:xfrm>
        </p:spPr>
        <p:txBody>
          <a:bodyPr>
            <a:spAutoFit/>
          </a:bodyPr>
          <a:lstStyle>
            <a:lvl1pPr>
              <a:defRPr sz="50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508584"/>
            <a:ext cx="13167360" cy="5431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7E542AD2-FBBA-4DE2-80FE-7A2CB7F8A796}"/>
              </a:ext>
            </a:extLst>
          </p:cNvPr>
          <p:cNvSpPr>
            <a:spLocks noGrp="1"/>
          </p:cNvSpPr>
          <p:nvPr>
            <p:ph type="sldNum" sz="quarter" idx="12"/>
          </p:nvPr>
        </p:nvSpPr>
        <p:spPr>
          <a:xfrm>
            <a:off x="13810129" y="7680957"/>
            <a:ext cx="802342" cy="461258"/>
          </a:xfrm>
          <a:prstGeom prst="rect">
            <a:avLst/>
          </a:prstGeom>
        </p:spPr>
        <p:txBody>
          <a:bodyPr/>
          <a:lstStyle>
            <a:lvl1pPr>
              <a:defRPr sz="2400">
                <a:solidFill>
                  <a:schemeClr val="bg1">
                    <a:lumMod val="95000"/>
                  </a:schemeClr>
                </a:solidFill>
                <a:latin typeface="Arial" panose="020B0604020202020204" pitchFamily="34" charset="0"/>
                <a:cs typeface="Arial" panose="020B0604020202020204" pitchFamily="34" charset="0"/>
              </a:defRPr>
            </a:lvl1pPr>
          </a:lstStyle>
          <a:p>
            <a:fld id="{79463015-ABDD-44E9-850F-7B4794200E0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48640"/>
            <a:ext cx="13167360" cy="818203"/>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31520" y="1557346"/>
            <a:ext cx="13167360" cy="543115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hf hdr="0" ftr="0" dt="0"/>
  <p:txStyles>
    <p:titleStyle>
      <a:lvl1pPr algn="ctr" defTabSz="548613" rtl="0" eaLnBrk="1" latinLnBrk="0" hangingPunct="1">
        <a:spcBef>
          <a:spcPct val="0"/>
        </a:spcBef>
        <a:buNone/>
        <a:defRPr sz="5000" b="1" kern="1200">
          <a:solidFill>
            <a:srgbClr val="C00000"/>
          </a:solidFill>
          <a:latin typeface="Arial"/>
          <a:ea typeface="+mj-ea"/>
          <a:cs typeface="Arial"/>
        </a:defRPr>
      </a:lvl1pPr>
    </p:titleStyle>
    <p:body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424" y="526196"/>
            <a:ext cx="10226300" cy="738664"/>
          </a:xfrm>
        </p:spPr>
        <p:txBody>
          <a:bodyPr/>
          <a:lstStyle/>
          <a:p>
            <a:r>
              <a:rPr lang="en-US" sz="4800" dirty="0"/>
              <a:t>Perkins Local Needs Assessment </a:t>
            </a:r>
          </a:p>
        </p:txBody>
      </p:sp>
      <p:sp>
        <p:nvSpPr>
          <p:cNvPr id="3" name="Subtitle 2"/>
          <p:cNvSpPr>
            <a:spLocks noGrp="1"/>
          </p:cNvSpPr>
          <p:nvPr>
            <p:ph type="subTitle" idx="1"/>
          </p:nvPr>
        </p:nvSpPr>
        <p:spPr>
          <a:xfrm>
            <a:off x="265424" y="6456807"/>
            <a:ext cx="11191470" cy="947952"/>
          </a:xfrm>
        </p:spPr>
        <p:txBody>
          <a:bodyPr/>
          <a:lstStyle/>
          <a:p>
            <a:r>
              <a:rPr lang="en-US" sz="2800" dirty="0">
                <a:solidFill>
                  <a:schemeClr val="tx1">
                    <a:tint val="75000"/>
                  </a:schemeClr>
                </a:solidFill>
              </a:rPr>
              <a:t>Tawanna Fields-Mphande ∙ Rhedeshia Young-Willingham</a:t>
            </a:r>
          </a:p>
          <a:p>
            <a:r>
              <a:rPr lang="en-US" sz="2800" dirty="0">
                <a:solidFill>
                  <a:schemeClr val="tx1">
                    <a:tint val="75000"/>
                  </a:schemeClr>
                </a:solidFill>
              </a:rPr>
              <a:t>April 18, 2022</a:t>
            </a:r>
            <a:endParaRPr lang="en-US" sz="2800" dirty="0"/>
          </a:p>
        </p:txBody>
      </p:sp>
      <p:sp>
        <p:nvSpPr>
          <p:cNvPr id="4" name="TextBox 3">
            <a:extLst>
              <a:ext uri="{FF2B5EF4-FFF2-40B4-BE49-F238E27FC236}">
                <a16:creationId xmlns:a16="http://schemas.microsoft.com/office/drawing/2014/main" id="{FF055A90-55A0-4E0A-B712-884C67E2EC8A}"/>
              </a:ext>
            </a:extLst>
          </p:cNvPr>
          <p:cNvSpPr txBox="1"/>
          <p:nvPr/>
        </p:nvSpPr>
        <p:spPr>
          <a:xfrm>
            <a:off x="367024" y="2487168"/>
            <a:ext cx="8740400" cy="3170099"/>
          </a:xfrm>
          <a:prstGeom prst="rect">
            <a:avLst/>
          </a:prstGeom>
          <a:noFill/>
        </p:spPr>
        <p:txBody>
          <a:bodyPr wrap="square" rtlCol="0">
            <a:spAutoFit/>
          </a:bodyPr>
          <a:lstStyle/>
          <a:p>
            <a:pPr algn="ctr"/>
            <a:r>
              <a:rPr lang="en-US" sz="4000" b="1" dirty="0"/>
              <a:t>Closing out the Perkins Local Needs Assessment process</a:t>
            </a:r>
          </a:p>
          <a:p>
            <a:pPr algn="ctr"/>
            <a:r>
              <a:rPr lang="en-US" sz="4000" b="1" dirty="0"/>
              <a:t>&amp; </a:t>
            </a:r>
          </a:p>
          <a:p>
            <a:pPr algn="ctr"/>
            <a:r>
              <a:rPr lang="en-US" sz="4000" b="1" dirty="0"/>
              <a:t>Preparing for the Perkins Local Application workshop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9131-B268-40E6-9460-4333D27D7471}"/>
              </a:ext>
            </a:extLst>
          </p:cNvPr>
          <p:cNvSpPr>
            <a:spLocks noGrp="1"/>
          </p:cNvSpPr>
          <p:nvPr>
            <p:ph type="title"/>
          </p:nvPr>
        </p:nvSpPr>
        <p:spPr>
          <a:xfrm>
            <a:off x="731520" y="192665"/>
            <a:ext cx="13167360" cy="1538883"/>
          </a:xfrm>
        </p:spPr>
        <p:txBody>
          <a:bodyPr/>
          <a:lstStyle/>
          <a:p>
            <a:r>
              <a:rPr lang="en-US" dirty="0"/>
              <a:t>Closing out the Perkins Local Needs Assessment </a:t>
            </a:r>
          </a:p>
        </p:txBody>
      </p:sp>
      <p:sp>
        <p:nvSpPr>
          <p:cNvPr id="4" name="Slide Number Placeholder 3">
            <a:extLst>
              <a:ext uri="{FF2B5EF4-FFF2-40B4-BE49-F238E27FC236}">
                <a16:creationId xmlns:a16="http://schemas.microsoft.com/office/drawing/2014/main" id="{3215D027-203C-4378-8F72-D412C1D6B357}"/>
              </a:ext>
            </a:extLst>
          </p:cNvPr>
          <p:cNvSpPr>
            <a:spLocks noGrp="1"/>
          </p:cNvSpPr>
          <p:nvPr>
            <p:ph type="sldNum" sz="quarter" idx="12"/>
          </p:nvPr>
        </p:nvSpPr>
        <p:spPr/>
        <p:txBody>
          <a:bodyPr/>
          <a:lstStyle/>
          <a:p>
            <a:fld id="{79463015-ABDD-44E9-850F-7B4794200E02}" type="slidenum">
              <a:rPr lang="en-US" smtClean="0"/>
              <a:pPr/>
              <a:t>10</a:t>
            </a:fld>
            <a:endParaRPr lang="en-US" dirty="0"/>
          </a:p>
        </p:txBody>
      </p:sp>
      <p:pic>
        <p:nvPicPr>
          <p:cNvPr id="11" name="Content Placeholder 10">
            <a:extLst>
              <a:ext uri="{FF2B5EF4-FFF2-40B4-BE49-F238E27FC236}">
                <a16:creationId xmlns:a16="http://schemas.microsoft.com/office/drawing/2014/main" id="{3E34A129-ED41-4528-91C8-B96043E26980}"/>
              </a:ext>
            </a:extLst>
          </p:cNvPr>
          <p:cNvPicPr>
            <a:picLocks noGrp="1" noChangeAspect="1"/>
          </p:cNvPicPr>
          <p:nvPr>
            <p:ph idx="1"/>
          </p:nvPr>
        </p:nvPicPr>
        <p:blipFill>
          <a:blip r:embed="rId3"/>
          <a:stretch>
            <a:fillRect/>
          </a:stretch>
        </p:blipFill>
        <p:spPr>
          <a:xfrm>
            <a:off x="249152" y="1761129"/>
            <a:ext cx="9728566" cy="4974534"/>
          </a:xfrm>
          <a:prstGeom prst="rect">
            <a:avLst/>
          </a:prstGeom>
        </p:spPr>
      </p:pic>
      <p:pic>
        <p:nvPicPr>
          <p:cNvPr id="12" name="Picture 11">
            <a:extLst>
              <a:ext uri="{FF2B5EF4-FFF2-40B4-BE49-F238E27FC236}">
                <a16:creationId xmlns:a16="http://schemas.microsoft.com/office/drawing/2014/main" id="{A75E4666-A47B-4164-AB71-031B22423EAB}"/>
              </a:ext>
            </a:extLst>
          </p:cNvPr>
          <p:cNvPicPr>
            <a:picLocks noChangeAspect="1"/>
          </p:cNvPicPr>
          <p:nvPr/>
        </p:nvPicPr>
        <p:blipFill>
          <a:blip r:embed="rId4"/>
          <a:stretch>
            <a:fillRect/>
          </a:stretch>
        </p:blipFill>
        <p:spPr>
          <a:xfrm>
            <a:off x="10145082" y="1761129"/>
            <a:ext cx="4066218" cy="4665688"/>
          </a:xfrm>
          <a:prstGeom prst="rect">
            <a:avLst/>
          </a:prstGeom>
        </p:spPr>
      </p:pic>
      <p:sp>
        <p:nvSpPr>
          <p:cNvPr id="13" name="Arrow: Right 12">
            <a:extLst>
              <a:ext uri="{FF2B5EF4-FFF2-40B4-BE49-F238E27FC236}">
                <a16:creationId xmlns:a16="http://schemas.microsoft.com/office/drawing/2014/main" id="{18662F30-E8B6-445E-9FE4-EF3C27574D0E}"/>
              </a:ext>
            </a:extLst>
          </p:cNvPr>
          <p:cNvSpPr/>
          <p:nvPr/>
        </p:nvSpPr>
        <p:spPr>
          <a:xfrm>
            <a:off x="6602506" y="3536576"/>
            <a:ext cx="1277470" cy="282389"/>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D255F7-410D-42E1-9A69-D7748571CCA0}"/>
              </a:ext>
            </a:extLst>
          </p:cNvPr>
          <p:cNvSpPr/>
          <p:nvPr/>
        </p:nvSpPr>
        <p:spPr>
          <a:xfrm>
            <a:off x="8047340" y="2971800"/>
            <a:ext cx="1930378" cy="981635"/>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246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11</a:t>
            </a:fld>
            <a:endParaRPr lang="en-US" dirty="0"/>
          </a:p>
        </p:txBody>
      </p:sp>
      <p:sp>
        <p:nvSpPr>
          <p:cNvPr id="6" name="Content Placeholder 1" descr="number 3">
            <a:extLst>
              <a:ext uri="{FF2B5EF4-FFF2-40B4-BE49-F238E27FC236}">
                <a16:creationId xmlns:a16="http://schemas.microsoft.com/office/drawing/2014/main" id="{E627DD41-8D56-4670-9D8D-8195B2BA0497}"/>
              </a:ext>
            </a:extLst>
          </p:cNvPr>
          <p:cNvSpPr txBox="1">
            <a:spLocks/>
          </p:cNvSpPr>
          <p:nvPr/>
        </p:nvSpPr>
        <p:spPr>
          <a:xfrm>
            <a:off x="1" y="1264630"/>
            <a:ext cx="7315200" cy="5759816"/>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34400" b="1" dirty="0">
                <a:solidFill>
                  <a:srgbClr val="C00000"/>
                </a:solidFill>
                <a:effectLst>
                  <a:outerShdw blurRad="38100" dist="38100" dir="2700000" algn="tl">
                    <a:srgbClr val="000000">
                      <a:alpha val="43137"/>
                    </a:srgbClr>
                  </a:outerShdw>
                </a:effectLst>
              </a:rPr>
              <a:t>3</a:t>
            </a:r>
          </a:p>
        </p:txBody>
      </p:sp>
      <p:sp>
        <p:nvSpPr>
          <p:cNvPr id="9" name="Title 8">
            <a:extLst>
              <a:ext uri="{FF2B5EF4-FFF2-40B4-BE49-F238E27FC236}">
                <a16:creationId xmlns:a16="http://schemas.microsoft.com/office/drawing/2014/main" id="{7F9EE37A-30E7-4DEE-BE8D-A38D7684796B}"/>
              </a:ext>
            </a:extLst>
          </p:cNvPr>
          <p:cNvSpPr>
            <a:spLocks noGrp="1"/>
          </p:cNvSpPr>
          <p:nvPr>
            <p:ph type="title"/>
          </p:nvPr>
        </p:nvSpPr>
        <p:spPr>
          <a:xfrm>
            <a:off x="4949953" y="2515988"/>
            <a:ext cx="8860176" cy="1538883"/>
          </a:xfrm>
        </p:spPr>
        <p:txBody>
          <a:bodyPr/>
          <a:lstStyle/>
          <a:p>
            <a:r>
              <a:rPr lang="en-US" dirty="0"/>
              <a:t>Pre-Planning Tab/ED STEPS</a:t>
            </a:r>
          </a:p>
        </p:txBody>
      </p:sp>
    </p:spTree>
    <p:extLst>
      <p:ext uri="{BB962C8B-B14F-4D97-AF65-F5344CB8AC3E}">
        <p14:creationId xmlns:p14="http://schemas.microsoft.com/office/powerpoint/2010/main" val="40275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07A5-84DB-4467-9173-5E0733C891F0}"/>
              </a:ext>
            </a:extLst>
          </p:cNvPr>
          <p:cNvSpPr>
            <a:spLocks noGrp="1"/>
          </p:cNvSpPr>
          <p:nvPr>
            <p:ph type="title"/>
          </p:nvPr>
        </p:nvSpPr>
        <p:spPr>
          <a:xfrm>
            <a:off x="731203" y="306166"/>
            <a:ext cx="13167360" cy="769441"/>
          </a:xfrm>
        </p:spPr>
        <p:txBody>
          <a:bodyPr/>
          <a:lstStyle/>
          <a:p>
            <a:r>
              <a:rPr lang="en-US" dirty="0"/>
              <a:t>Pre-Planning Tab</a:t>
            </a:r>
          </a:p>
        </p:txBody>
      </p:sp>
      <p:sp>
        <p:nvSpPr>
          <p:cNvPr id="4" name="Slide Number Placeholder 3">
            <a:extLst>
              <a:ext uri="{FF2B5EF4-FFF2-40B4-BE49-F238E27FC236}">
                <a16:creationId xmlns:a16="http://schemas.microsoft.com/office/drawing/2014/main" id="{29854C5B-B8A1-434B-BAB5-340D8ACCE184}"/>
              </a:ext>
            </a:extLst>
          </p:cNvPr>
          <p:cNvSpPr>
            <a:spLocks noGrp="1"/>
          </p:cNvSpPr>
          <p:nvPr>
            <p:ph type="sldNum" sz="quarter" idx="12"/>
          </p:nvPr>
        </p:nvSpPr>
        <p:spPr/>
        <p:txBody>
          <a:bodyPr/>
          <a:lstStyle/>
          <a:p>
            <a:fld id="{79463015-ABDD-44E9-850F-7B4794200E02}" type="slidenum">
              <a:rPr lang="en-US" smtClean="0"/>
              <a:pPr/>
              <a:t>12</a:t>
            </a:fld>
            <a:endParaRPr lang="en-US" dirty="0"/>
          </a:p>
        </p:txBody>
      </p:sp>
      <p:pic>
        <p:nvPicPr>
          <p:cNvPr id="10" name="Content Placeholder 9" descr="Snapshot from Pre-Planning Tab of  Priority Needs List">
            <a:extLst>
              <a:ext uri="{FF2B5EF4-FFF2-40B4-BE49-F238E27FC236}">
                <a16:creationId xmlns:a16="http://schemas.microsoft.com/office/drawing/2014/main" id="{7C8DB5EB-EDA6-4FA2-8ADD-80114FCB6C2B}"/>
              </a:ext>
            </a:extLst>
          </p:cNvPr>
          <p:cNvPicPr>
            <a:picLocks noGrp="1" noChangeAspect="1"/>
          </p:cNvPicPr>
          <p:nvPr>
            <p:ph idx="1"/>
          </p:nvPr>
        </p:nvPicPr>
        <p:blipFill>
          <a:blip r:embed="rId3"/>
          <a:stretch>
            <a:fillRect/>
          </a:stretch>
        </p:blipFill>
        <p:spPr>
          <a:xfrm>
            <a:off x="731838" y="1226820"/>
            <a:ext cx="13166725" cy="5654040"/>
          </a:xfrm>
        </p:spPr>
      </p:pic>
      <p:sp>
        <p:nvSpPr>
          <p:cNvPr id="5" name="Rectangle 4">
            <a:extLst>
              <a:ext uri="{FF2B5EF4-FFF2-40B4-BE49-F238E27FC236}">
                <a16:creationId xmlns:a16="http://schemas.microsoft.com/office/drawing/2014/main" id="{AFCF7117-10E7-4469-8AF2-3938D3B48F3A}"/>
              </a:ext>
            </a:extLst>
          </p:cNvPr>
          <p:cNvSpPr/>
          <p:nvPr/>
        </p:nvSpPr>
        <p:spPr>
          <a:xfrm>
            <a:off x="2628900" y="3070860"/>
            <a:ext cx="3276600" cy="1927860"/>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a:solidFill>
                  <a:schemeClr val="tx1"/>
                </a:solidFill>
              </a:ln>
            </a:endParaRPr>
          </a:p>
        </p:txBody>
      </p:sp>
      <p:sp>
        <p:nvSpPr>
          <p:cNvPr id="6" name="Arrow: Down 5">
            <a:extLst>
              <a:ext uri="{FF2B5EF4-FFF2-40B4-BE49-F238E27FC236}">
                <a16:creationId xmlns:a16="http://schemas.microsoft.com/office/drawing/2014/main" id="{007BA00B-D0CB-41F3-B3C9-CAC2040FDC9E}"/>
              </a:ext>
            </a:extLst>
          </p:cNvPr>
          <p:cNvSpPr/>
          <p:nvPr/>
        </p:nvSpPr>
        <p:spPr>
          <a:xfrm>
            <a:off x="4104967" y="1980013"/>
            <a:ext cx="324465" cy="1061884"/>
          </a:xfrm>
          <a:prstGeom prst="downArrow">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4C31B4-75C9-456E-9E7B-5BD1E6E2318F}"/>
              </a:ext>
            </a:extLst>
          </p:cNvPr>
          <p:cNvSpPr/>
          <p:nvPr/>
        </p:nvSpPr>
        <p:spPr>
          <a:xfrm>
            <a:off x="11850329" y="3070860"/>
            <a:ext cx="1740310" cy="2334424"/>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91892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FEEB2-2948-4799-8E13-EAADB7BE4276}"/>
              </a:ext>
            </a:extLst>
          </p:cNvPr>
          <p:cNvSpPr>
            <a:spLocks noGrp="1"/>
          </p:cNvSpPr>
          <p:nvPr>
            <p:ph type="title"/>
          </p:nvPr>
        </p:nvSpPr>
        <p:spPr>
          <a:xfrm>
            <a:off x="731520" y="261050"/>
            <a:ext cx="13167360" cy="769441"/>
          </a:xfrm>
        </p:spPr>
        <p:txBody>
          <a:bodyPr/>
          <a:lstStyle/>
          <a:p>
            <a:r>
              <a:rPr lang="en-US" dirty="0"/>
              <a:t>ED STEPS Application </a:t>
            </a:r>
          </a:p>
        </p:txBody>
      </p:sp>
      <p:pic>
        <p:nvPicPr>
          <p:cNvPr id="6" name="Content Placeholder 5">
            <a:extLst>
              <a:ext uri="{FF2B5EF4-FFF2-40B4-BE49-F238E27FC236}">
                <a16:creationId xmlns:a16="http://schemas.microsoft.com/office/drawing/2014/main" id="{AC8290EE-0509-4E27-A2E3-3EBB6DACCCA4}"/>
              </a:ext>
            </a:extLst>
          </p:cNvPr>
          <p:cNvPicPr>
            <a:picLocks noGrp="1" noChangeAspect="1"/>
          </p:cNvPicPr>
          <p:nvPr>
            <p:ph idx="1"/>
          </p:nvPr>
        </p:nvPicPr>
        <p:blipFill>
          <a:blip r:embed="rId3"/>
          <a:stretch>
            <a:fillRect/>
          </a:stretch>
        </p:blipFill>
        <p:spPr>
          <a:xfrm>
            <a:off x="1778425" y="1160564"/>
            <a:ext cx="10913951" cy="5908472"/>
          </a:xfrm>
        </p:spPr>
      </p:pic>
      <p:sp>
        <p:nvSpPr>
          <p:cNvPr id="4" name="Slide Number Placeholder 3">
            <a:extLst>
              <a:ext uri="{FF2B5EF4-FFF2-40B4-BE49-F238E27FC236}">
                <a16:creationId xmlns:a16="http://schemas.microsoft.com/office/drawing/2014/main" id="{7AA171DA-666B-4987-8B2F-D49F671DBE5F}"/>
              </a:ext>
            </a:extLst>
          </p:cNvPr>
          <p:cNvSpPr>
            <a:spLocks noGrp="1"/>
          </p:cNvSpPr>
          <p:nvPr>
            <p:ph type="sldNum" sz="quarter" idx="12"/>
          </p:nvPr>
        </p:nvSpPr>
        <p:spPr/>
        <p:txBody>
          <a:bodyPr/>
          <a:lstStyle/>
          <a:p>
            <a:fld id="{79463015-ABDD-44E9-850F-7B4794200E02}" type="slidenum">
              <a:rPr lang="en-US" smtClean="0"/>
              <a:pPr/>
              <a:t>13</a:t>
            </a:fld>
            <a:endParaRPr lang="en-US" dirty="0"/>
          </a:p>
        </p:txBody>
      </p:sp>
    </p:spTree>
    <p:extLst>
      <p:ext uri="{BB962C8B-B14F-4D97-AF65-F5344CB8AC3E}">
        <p14:creationId xmlns:p14="http://schemas.microsoft.com/office/powerpoint/2010/main" val="274243262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3DE04-FC78-415F-88AC-51B62BAAF87F}"/>
              </a:ext>
            </a:extLst>
          </p:cNvPr>
          <p:cNvSpPr>
            <a:spLocks noGrp="1"/>
          </p:cNvSpPr>
          <p:nvPr>
            <p:ph type="title"/>
          </p:nvPr>
        </p:nvSpPr>
        <p:spPr/>
        <p:txBody>
          <a:bodyPr/>
          <a:lstStyle/>
          <a:p>
            <a:r>
              <a:rPr lang="en-US" dirty="0"/>
              <a:t>ED STEPS OEDS Roles </a:t>
            </a:r>
          </a:p>
        </p:txBody>
      </p:sp>
      <p:graphicFrame>
        <p:nvGraphicFramePr>
          <p:cNvPr id="5" name="Table 5" descr="Snapshot of ED STEPS OEDS Roles available to career technical planning districts, Ohio technical centers and colleges.">
            <a:extLst>
              <a:ext uri="{FF2B5EF4-FFF2-40B4-BE49-F238E27FC236}">
                <a16:creationId xmlns:a16="http://schemas.microsoft.com/office/drawing/2014/main" id="{E333CC9F-30BE-465A-A0F9-40039AD438BD}"/>
              </a:ext>
            </a:extLst>
          </p:cNvPr>
          <p:cNvGraphicFramePr>
            <a:graphicFrameLocks noGrp="1"/>
          </p:cNvGraphicFramePr>
          <p:nvPr>
            <p:ph idx="1"/>
            <p:extLst>
              <p:ext uri="{D42A27DB-BD31-4B8C-83A1-F6EECF244321}">
                <p14:modId xmlns:p14="http://schemas.microsoft.com/office/powerpoint/2010/main" val="1883563633"/>
              </p:ext>
            </p:extLst>
          </p:nvPr>
        </p:nvGraphicFramePr>
        <p:xfrm>
          <a:off x="403412" y="1758846"/>
          <a:ext cx="13769787" cy="4312151"/>
        </p:xfrm>
        <a:graphic>
          <a:graphicData uri="http://schemas.openxmlformats.org/drawingml/2006/table">
            <a:tbl>
              <a:tblPr firstRow="1" bandRow="1">
                <a:tableStyleId>{5C22544A-7EE6-4342-B048-85BDC9FD1C3A}</a:tableStyleId>
              </a:tblPr>
              <a:tblGrid>
                <a:gridCol w="4589929">
                  <a:extLst>
                    <a:ext uri="{9D8B030D-6E8A-4147-A177-3AD203B41FA5}">
                      <a16:colId xmlns:a16="http://schemas.microsoft.com/office/drawing/2014/main" val="1063615219"/>
                    </a:ext>
                  </a:extLst>
                </a:gridCol>
                <a:gridCol w="4589929">
                  <a:extLst>
                    <a:ext uri="{9D8B030D-6E8A-4147-A177-3AD203B41FA5}">
                      <a16:colId xmlns:a16="http://schemas.microsoft.com/office/drawing/2014/main" val="396007078"/>
                    </a:ext>
                  </a:extLst>
                </a:gridCol>
                <a:gridCol w="4589929">
                  <a:extLst>
                    <a:ext uri="{9D8B030D-6E8A-4147-A177-3AD203B41FA5}">
                      <a16:colId xmlns:a16="http://schemas.microsoft.com/office/drawing/2014/main" val="2453607516"/>
                    </a:ext>
                  </a:extLst>
                </a:gridCol>
              </a:tblGrid>
              <a:tr h="636219">
                <a:tc>
                  <a:txBody>
                    <a:bodyPr/>
                    <a:lstStyle/>
                    <a:p>
                      <a:pPr algn="ctr"/>
                      <a:r>
                        <a:rPr lang="en-US" dirty="0"/>
                        <a:t>Career Technical Planning Districts</a:t>
                      </a:r>
                    </a:p>
                  </a:txBody>
                  <a:tcPr/>
                </a:tc>
                <a:tc>
                  <a:txBody>
                    <a:bodyPr/>
                    <a:lstStyle/>
                    <a:p>
                      <a:pPr algn="ctr"/>
                      <a:r>
                        <a:rPr lang="en-US" dirty="0"/>
                        <a:t>Ohio Technical Centers </a:t>
                      </a:r>
                    </a:p>
                  </a:txBody>
                  <a:tcPr/>
                </a:tc>
                <a:tc>
                  <a:txBody>
                    <a:bodyPr/>
                    <a:lstStyle/>
                    <a:p>
                      <a:pPr algn="ctr"/>
                      <a:r>
                        <a:rPr lang="en-US" dirty="0"/>
                        <a:t>Colleges </a:t>
                      </a:r>
                    </a:p>
                  </a:txBody>
                  <a:tcPr/>
                </a:tc>
                <a:extLst>
                  <a:ext uri="{0D108BD9-81ED-4DB2-BD59-A6C34878D82A}">
                    <a16:rowId xmlns:a16="http://schemas.microsoft.com/office/drawing/2014/main" val="313620114"/>
                  </a:ext>
                </a:extLst>
              </a:tr>
              <a:tr h="636219">
                <a:tc>
                  <a:txBody>
                    <a:bodyPr/>
                    <a:lstStyle/>
                    <a:p>
                      <a:pPr algn="ctr"/>
                      <a:r>
                        <a:rPr lang="en-US" dirty="0"/>
                        <a:t>Superintendent</a:t>
                      </a:r>
                    </a:p>
                  </a:txBody>
                  <a:tcPr/>
                </a:tc>
                <a:tc>
                  <a:txBody>
                    <a:bodyPr/>
                    <a:lstStyle/>
                    <a:p>
                      <a:pPr algn="ctr"/>
                      <a:r>
                        <a:rPr lang="en-US" dirty="0"/>
                        <a:t>Superintendent</a:t>
                      </a:r>
                    </a:p>
                  </a:txBody>
                  <a:tcPr/>
                </a:tc>
                <a:tc>
                  <a:txBody>
                    <a:bodyPr/>
                    <a:lstStyle/>
                    <a:p>
                      <a:pPr algn="ctr"/>
                      <a:r>
                        <a:rPr lang="en-US" sz="2100" b="0" i="0" kern="1200" dirty="0">
                          <a:solidFill>
                            <a:schemeClr val="dk1"/>
                          </a:solidFill>
                          <a:effectLst/>
                          <a:latin typeface="+mn-lt"/>
                          <a:ea typeface="+mn-ea"/>
                          <a:cs typeface="+mn-cs"/>
                        </a:rPr>
                        <a:t>CCIP Authorized Representative </a:t>
                      </a:r>
                      <a:endParaRPr lang="en-US" dirty="0"/>
                    </a:p>
                  </a:txBody>
                  <a:tcPr/>
                </a:tc>
                <a:extLst>
                  <a:ext uri="{0D108BD9-81ED-4DB2-BD59-A6C34878D82A}">
                    <a16:rowId xmlns:a16="http://schemas.microsoft.com/office/drawing/2014/main" val="725844401"/>
                  </a:ext>
                </a:extLst>
              </a:tr>
              <a:tr h="636219">
                <a:tc>
                  <a:txBody>
                    <a:bodyPr/>
                    <a:lstStyle/>
                    <a:p>
                      <a:pPr algn="ctr"/>
                      <a:r>
                        <a:rPr lang="en-US" dirty="0"/>
                        <a:t>Superintendent Designee</a:t>
                      </a:r>
                    </a:p>
                  </a:txBody>
                  <a:tcPr/>
                </a:tc>
                <a:tc>
                  <a:txBody>
                    <a:bodyPr/>
                    <a:lstStyle/>
                    <a:p>
                      <a:pPr algn="ctr"/>
                      <a:r>
                        <a:rPr lang="en-US" dirty="0"/>
                        <a:t>Superintendent Designee</a:t>
                      </a:r>
                    </a:p>
                  </a:txBody>
                  <a:tcPr/>
                </a:tc>
                <a:tc>
                  <a:txBody>
                    <a:bodyPr/>
                    <a:lstStyle/>
                    <a:p>
                      <a:pPr algn="ctr"/>
                      <a:r>
                        <a:rPr lang="en-US" sz="2100" b="0" i="0" kern="1200" dirty="0">
                          <a:solidFill>
                            <a:schemeClr val="dk1"/>
                          </a:solidFill>
                          <a:effectLst/>
                          <a:latin typeface="+mn-lt"/>
                          <a:ea typeface="+mn-ea"/>
                          <a:cs typeface="+mn-cs"/>
                        </a:rPr>
                        <a:t>CCIP Fiscal Representative Treasurer</a:t>
                      </a:r>
                      <a:endParaRPr lang="en-US" dirty="0"/>
                    </a:p>
                  </a:txBody>
                  <a:tcPr/>
                </a:tc>
                <a:extLst>
                  <a:ext uri="{0D108BD9-81ED-4DB2-BD59-A6C34878D82A}">
                    <a16:rowId xmlns:a16="http://schemas.microsoft.com/office/drawing/2014/main" val="45755665"/>
                  </a:ext>
                </a:extLst>
              </a:tr>
              <a:tr h="1131056">
                <a:tc>
                  <a:txBody>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lang="en-US" dirty="0"/>
                        <a:t>Treasurer </a:t>
                      </a:r>
                    </a:p>
                    <a:p>
                      <a:pPr algn="ctr"/>
                      <a:endParaRPr lang="en-US" dirty="0"/>
                    </a:p>
                  </a:txBody>
                  <a:tcPr/>
                </a:tc>
                <a:tc>
                  <a:txBody>
                    <a:bodyPr/>
                    <a:lstStyle/>
                    <a:p>
                      <a:pPr algn="ctr"/>
                      <a:r>
                        <a:rPr lang="en-US" dirty="0"/>
                        <a:t>Data Entry Planning-CCIP</a:t>
                      </a:r>
                    </a:p>
                  </a:txBody>
                  <a:tcPr/>
                </a:tc>
                <a:tc>
                  <a:txBody>
                    <a:bodyPr/>
                    <a:lstStyle/>
                    <a:p>
                      <a:pPr algn="ctr"/>
                      <a:r>
                        <a:rPr lang="en-US" sz="2100" b="0" i="0" kern="1200" dirty="0">
                          <a:solidFill>
                            <a:schemeClr val="dk1"/>
                          </a:solidFill>
                          <a:effectLst/>
                          <a:latin typeface="+mn-lt"/>
                          <a:ea typeface="+mn-ea"/>
                          <a:cs typeface="+mn-cs"/>
                        </a:rPr>
                        <a:t>Data Entry Funding/Planning-CCIP</a:t>
                      </a:r>
                      <a:endParaRPr lang="en-US" dirty="0"/>
                    </a:p>
                  </a:txBody>
                  <a:tcPr/>
                </a:tc>
                <a:extLst>
                  <a:ext uri="{0D108BD9-81ED-4DB2-BD59-A6C34878D82A}">
                    <a16:rowId xmlns:a16="http://schemas.microsoft.com/office/drawing/2014/main" val="3244317766"/>
                  </a:ext>
                </a:extLst>
              </a:tr>
              <a:tr h="636219">
                <a:tc>
                  <a:txBody>
                    <a:bodyPr/>
                    <a:lstStyle/>
                    <a:p>
                      <a:pPr algn="ctr"/>
                      <a:r>
                        <a:rPr lang="en-US" dirty="0"/>
                        <a:t>CCIP Fiscal Representative </a:t>
                      </a:r>
                    </a:p>
                  </a:txBody>
                  <a:tcPr/>
                </a:tc>
                <a:tc>
                  <a:txBody>
                    <a:bodyPr/>
                    <a:lstStyle/>
                    <a:p>
                      <a:pPr algn="ctr"/>
                      <a:r>
                        <a:rPr lang="en-US" dirty="0"/>
                        <a:t>CCIP Fiscal Representative </a:t>
                      </a:r>
                    </a:p>
                  </a:txBody>
                  <a:tcPr/>
                </a:tc>
                <a:tc>
                  <a:txBody>
                    <a:bodyPr/>
                    <a:lstStyle/>
                    <a:p>
                      <a:pPr algn="ctr"/>
                      <a:r>
                        <a:rPr lang="en-US" dirty="0"/>
                        <a:t>Data Entry Funding/Planning  View-CCIP</a:t>
                      </a:r>
                    </a:p>
                  </a:txBody>
                  <a:tcPr/>
                </a:tc>
                <a:extLst>
                  <a:ext uri="{0D108BD9-81ED-4DB2-BD59-A6C34878D82A}">
                    <a16:rowId xmlns:a16="http://schemas.microsoft.com/office/drawing/2014/main" val="271833500"/>
                  </a:ext>
                </a:extLst>
              </a:tr>
              <a:tr h="636219">
                <a:tc>
                  <a:txBody>
                    <a:bodyPr/>
                    <a:lstStyle/>
                    <a:p>
                      <a:pPr algn="ctr"/>
                      <a:endParaRPr lang="en-US" dirty="0"/>
                    </a:p>
                  </a:txBody>
                  <a:tcPr/>
                </a:tc>
                <a:tc>
                  <a:txBody>
                    <a:bodyPr/>
                    <a:lstStyle/>
                    <a:p>
                      <a:pPr algn="ctr"/>
                      <a:r>
                        <a:rPr lang="en-US" dirty="0"/>
                        <a:t>Treasurer</a:t>
                      </a:r>
                    </a:p>
                  </a:txBody>
                  <a:tcPr/>
                </a:tc>
                <a:tc>
                  <a:txBody>
                    <a:bodyPr/>
                    <a:lstStyle/>
                    <a:p>
                      <a:pPr algn="ctr"/>
                      <a:endParaRPr lang="en-US" dirty="0"/>
                    </a:p>
                  </a:txBody>
                  <a:tcPr/>
                </a:tc>
                <a:extLst>
                  <a:ext uri="{0D108BD9-81ED-4DB2-BD59-A6C34878D82A}">
                    <a16:rowId xmlns:a16="http://schemas.microsoft.com/office/drawing/2014/main" val="2951741405"/>
                  </a:ext>
                </a:extLst>
              </a:tr>
            </a:tbl>
          </a:graphicData>
        </a:graphic>
      </p:graphicFrame>
      <p:sp>
        <p:nvSpPr>
          <p:cNvPr id="4" name="Slide Number Placeholder 3">
            <a:extLst>
              <a:ext uri="{FF2B5EF4-FFF2-40B4-BE49-F238E27FC236}">
                <a16:creationId xmlns:a16="http://schemas.microsoft.com/office/drawing/2014/main" id="{D7712581-0CE0-4A4A-8349-2A5E87AA1434}"/>
              </a:ext>
            </a:extLst>
          </p:cNvPr>
          <p:cNvSpPr>
            <a:spLocks noGrp="1"/>
          </p:cNvSpPr>
          <p:nvPr>
            <p:ph type="sldNum" sz="quarter" idx="12"/>
          </p:nvPr>
        </p:nvSpPr>
        <p:spPr/>
        <p:txBody>
          <a:bodyPr/>
          <a:lstStyle/>
          <a:p>
            <a:fld id="{79463015-ABDD-44E9-850F-7B4794200E02}" type="slidenum">
              <a:rPr lang="en-US" smtClean="0"/>
              <a:pPr/>
              <a:t>14</a:t>
            </a:fld>
            <a:endParaRPr lang="en-US" dirty="0"/>
          </a:p>
        </p:txBody>
      </p:sp>
    </p:spTree>
    <p:extLst>
      <p:ext uri="{BB962C8B-B14F-4D97-AF65-F5344CB8AC3E}">
        <p14:creationId xmlns:p14="http://schemas.microsoft.com/office/powerpoint/2010/main" val="404904149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00BEB-2DDF-496F-A5D3-7D60EEB1EE19}"/>
              </a:ext>
            </a:extLst>
          </p:cNvPr>
          <p:cNvSpPr>
            <a:spLocks noGrp="1"/>
          </p:cNvSpPr>
          <p:nvPr>
            <p:ph type="title"/>
          </p:nvPr>
        </p:nvSpPr>
        <p:spPr>
          <a:xfrm>
            <a:off x="731520" y="87385"/>
            <a:ext cx="13167360" cy="769441"/>
          </a:xfrm>
        </p:spPr>
        <p:txBody>
          <a:bodyPr/>
          <a:lstStyle/>
          <a:p>
            <a:r>
              <a:rPr lang="en-US" dirty="0"/>
              <a:t>ED STEPS Dashboard</a:t>
            </a:r>
          </a:p>
        </p:txBody>
      </p:sp>
      <p:sp>
        <p:nvSpPr>
          <p:cNvPr id="4" name="Slide Number Placeholder 3">
            <a:extLst>
              <a:ext uri="{FF2B5EF4-FFF2-40B4-BE49-F238E27FC236}">
                <a16:creationId xmlns:a16="http://schemas.microsoft.com/office/drawing/2014/main" id="{1FC8945B-3641-4013-8190-F3D117A775FF}"/>
              </a:ext>
            </a:extLst>
          </p:cNvPr>
          <p:cNvSpPr>
            <a:spLocks noGrp="1"/>
          </p:cNvSpPr>
          <p:nvPr>
            <p:ph type="sldNum" sz="quarter" idx="12"/>
          </p:nvPr>
        </p:nvSpPr>
        <p:spPr/>
        <p:txBody>
          <a:bodyPr/>
          <a:lstStyle/>
          <a:p>
            <a:fld id="{79463015-ABDD-44E9-850F-7B4794200E02}" type="slidenum">
              <a:rPr lang="en-US" smtClean="0"/>
              <a:pPr/>
              <a:t>15</a:t>
            </a:fld>
            <a:endParaRPr lang="en-US" dirty="0"/>
          </a:p>
        </p:txBody>
      </p:sp>
      <p:pic>
        <p:nvPicPr>
          <p:cNvPr id="10" name="Picture 9">
            <a:extLst>
              <a:ext uri="{FF2B5EF4-FFF2-40B4-BE49-F238E27FC236}">
                <a16:creationId xmlns:a16="http://schemas.microsoft.com/office/drawing/2014/main" id="{F29105B4-A3A9-4A06-AE6D-08E04FC884F8}"/>
              </a:ext>
            </a:extLst>
          </p:cNvPr>
          <p:cNvPicPr>
            <a:picLocks noChangeAspect="1"/>
          </p:cNvPicPr>
          <p:nvPr/>
        </p:nvPicPr>
        <p:blipFill>
          <a:blip r:embed="rId3"/>
          <a:stretch>
            <a:fillRect/>
          </a:stretch>
        </p:blipFill>
        <p:spPr>
          <a:xfrm>
            <a:off x="2796521" y="775610"/>
            <a:ext cx="9300352" cy="6569087"/>
          </a:xfrm>
          <a:prstGeom prst="rect">
            <a:avLst/>
          </a:prstGeom>
        </p:spPr>
      </p:pic>
      <p:sp>
        <p:nvSpPr>
          <p:cNvPr id="11" name="TextBox 10">
            <a:extLst>
              <a:ext uri="{FF2B5EF4-FFF2-40B4-BE49-F238E27FC236}">
                <a16:creationId xmlns:a16="http://schemas.microsoft.com/office/drawing/2014/main" id="{EB9105F1-2F2C-4C43-8885-047CA05934AB}"/>
              </a:ext>
            </a:extLst>
          </p:cNvPr>
          <p:cNvSpPr txBox="1"/>
          <p:nvPr/>
        </p:nvSpPr>
        <p:spPr>
          <a:xfrm>
            <a:off x="171327" y="5973458"/>
            <a:ext cx="4053840" cy="738664"/>
          </a:xfrm>
          <a:prstGeom prst="rect">
            <a:avLst/>
          </a:prstGeom>
          <a:noFill/>
        </p:spPr>
        <p:txBody>
          <a:bodyPr wrap="square" rtlCol="0">
            <a:spAutoFit/>
          </a:bodyPr>
          <a:lstStyle/>
          <a:p>
            <a:pPr marL="342900" indent="-342900">
              <a:buFont typeface="Wingdings" panose="05000000000000000000" pitchFamily="2" charset="2"/>
              <a:buChar char="Ø"/>
            </a:pPr>
            <a:r>
              <a:rPr lang="en-US" dirty="0"/>
              <a:t>Goal headers are prepopulated from the pre-planning tool.</a:t>
            </a:r>
          </a:p>
        </p:txBody>
      </p:sp>
      <p:sp>
        <p:nvSpPr>
          <p:cNvPr id="12" name="Arrow: Right 11">
            <a:extLst>
              <a:ext uri="{FF2B5EF4-FFF2-40B4-BE49-F238E27FC236}">
                <a16:creationId xmlns:a16="http://schemas.microsoft.com/office/drawing/2014/main" id="{E2A6A677-426D-4FE6-9433-7EFD1BB48E7D}"/>
              </a:ext>
            </a:extLst>
          </p:cNvPr>
          <p:cNvSpPr/>
          <p:nvPr/>
        </p:nvSpPr>
        <p:spPr>
          <a:xfrm>
            <a:off x="4150933" y="5973458"/>
            <a:ext cx="1917290" cy="32446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6ADADFC-57BB-4D2B-A31A-69F6CAD51FD9}"/>
              </a:ext>
            </a:extLst>
          </p:cNvPr>
          <p:cNvSpPr/>
          <p:nvPr/>
        </p:nvSpPr>
        <p:spPr>
          <a:xfrm>
            <a:off x="1340278" y="2190042"/>
            <a:ext cx="1424921" cy="390739"/>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99D42205-8187-4FE0-87E5-D1B87CC431A0}"/>
              </a:ext>
            </a:extLst>
          </p:cNvPr>
          <p:cNvSpPr/>
          <p:nvPr/>
        </p:nvSpPr>
        <p:spPr>
          <a:xfrm rot="10800000">
            <a:off x="9977285" y="1106135"/>
            <a:ext cx="1932038" cy="336187"/>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B7609D6-750C-4B2B-8AFF-508160A7AAFD}"/>
              </a:ext>
            </a:extLst>
          </p:cNvPr>
          <p:cNvSpPr txBox="1"/>
          <p:nvPr/>
        </p:nvSpPr>
        <p:spPr>
          <a:xfrm>
            <a:off x="73637" y="2190042"/>
            <a:ext cx="2691562" cy="1708160"/>
          </a:xfrm>
          <a:prstGeom prst="rect">
            <a:avLst/>
          </a:prstGeom>
          <a:noFill/>
        </p:spPr>
        <p:txBody>
          <a:bodyPr wrap="square" rtlCol="0">
            <a:spAutoFit/>
          </a:bodyPr>
          <a:lstStyle/>
          <a:p>
            <a:r>
              <a:rPr lang="en-US" dirty="0"/>
              <a:t>Access to:</a:t>
            </a:r>
          </a:p>
          <a:p>
            <a:pPr marL="342900" indent="-342900">
              <a:buFont typeface="Wingdings" panose="05000000000000000000" pitchFamily="2" charset="2"/>
              <a:buChar char="Ø"/>
            </a:pPr>
            <a:r>
              <a:rPr lang="en-US" dirty="0"/>
              <a:t> Perkins One Plan</a:t>
            </a:r>
          </a:p>
          <a:p>
            <a:pPr marL="342900" indent="-342900">
              <a:buFont typeface="Wingdings" panose="05000000000000000000" pitchFamily="2" charset="2"/>
              <a:buChar char="Ø"/>
            </a:pPr>
            <a:r>
              <a:rPr lang="en-US" dirty="0"/>
              <a:t>CCIP</a:t>
            </a:r>
          </a:p>
          <a:p>
            <a:pPr marL="342900" indent="-342900">
              <a:buFont typeface="Wingdings" panose="05000000000000000000" pitchFamily="2" charset="2"/>
              <a:buChar char="Ø"/>
            </a:pPr>
            <a:r>
              <a:rPr lang="en-US" dirty="0"/>
              <a:t>Perkins Local Needs Assessment  </a:t>
            </a:r>
          </a:p>
        </p:txBody>
      </p:sp>
      <p:sp>
        <p:nvSpPr>
          <p:cNvPr id="16" name="TextBox 15">
            <a:extLst>
              <a:ext uri="{FF2B5EF4-FFF2-40B4-BE49-F238E27FC236}">
                <a16:creationId xmlns:a16="http://schemas.microsoft.com/office/drawing/2014/main" id="{50443D12-F854-4E69-BC18-7EC929AFF5DB}"/>
              </a:ext>
            </a:extLst>
          </p:cNvPr>
          <p:cNvSpPr txBox="1"/>
          <p:nvPr/>
        </p:nvSpPr>
        <p:spPr>
          <a:xfrm>
            <a:off x="11993634" y="743313"/>
            <a:ext cx="2415540" cy="1061829"/>
          </a:xfrm>
          <a:prstGeom prst="rect">
            <a:avLst/>
          </a:prstGeom>
          <a:noFill/>
        </p:spPr>
        <p:txBody>
          <a:bodyPr wrap="square" rtlCol="0">
            <a:spAutoFit/>
          </a:bodyPr>
          <a:lstStyle/>
          <a:p>
            <a:endParaRPr lang="en-US" dirty="0"/>
          </a:p>
          <a:p>
            <a:r>
              <a:rPr lang="en-US" dirty="0"/>
              <a:t>Guided step-by step process.</a:t>
            </a:r>
          </a:p>
        </p:txBody>
      </p:sp>
    </p:spTree>
    <p:extLst>
      <p:ext uri="{BB962C8B-B14F-4D97-AF65-F5344CB8AC3E}">
        <p14:creationId xmlns:p14="http://schemas.microsoft.com/office/powerpoint/2010/main" val="356502385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4ADF-2F3C-4E9B-A80E-FB4A679BF37D}"/>
              </a:ext>
            </a:extLst>
          </p:cNvPr>
          <p:cNvSpPr>
            <a:spLocks noGrp="1"/>
          </p:cNvSpPr>
          <p:nvPr>
            <p:ph type="title"/>
          </p:nvPr>
        </p:nvSpPr>
        <p:spPr>
          <a:xfrm>
            <a:off x="642769" y="239018"/>
            <a:ext cx="13167360" cy="769441"/>
          </a:xfrm>
        </p:spPr>
        <p:txBody>
          <a:bodyPr/>
          <a:lstStyle/>
          <a:p>
            <a:r>
              <a:rPr lang="en-US" dirty="0"/>
              <a:t>ED STEPS</a:t>
            </a:r>
          </a:p>
        </p:txBody>
      </p:sp>
      <p:pic>
        <p:nvPicPr>
          <p:cNvPr id="6" name="Content Placeholder 5">
            <a:extLst>
              <a:ext uri="{FF2B5EF4-FFF2-40B4-BE49-F238E27FC236}">
                <a16:creationId xmlns:a16="http://schemas.microsoft.com/office/drawing/2014/main" id="{7870B184-0E82-4CCB-BA4A-7FC0218DB757}"/>
              </a:ext>
            </a:extLst>
          </p:cNvPr>
          <p:cNvPicPr>
            <a:picLocks noGrp="1" noChangeAspect="1"/>
          </p:cNvPicPr>
          <p:nvPr>
            <p:ph idx="1"/>
          </p:nvPr>
        </p:nvPicPr>
        <p:blipFill>
          <a:blip r:embed="rId3"/>
          <a:stretch>
            <a:fillRect/>
          </a:stretch>
        </p:blipFill>
        <p:spPr>
          <a:xfrm>
            <a:off x="4114800" y="1069258"/>
            <a:ext cx="9394337" cy="6378677"/>
          </a:xfrm>
        </p:spPr>
      </p:pic>
      <p:sp>
        <p:nvSpPr>
          <p:cNvPr id="4" name="Slide Number Placeholder 3">
            <a:extLst>
              <a:ext uri="{FF2B5EF4-FFF2-40B4-BE49-F238E27FC236}">
                <a16:creationId xmlns:a16="http://schemas.microsoft.com/office/drawing/2014/main" id="{6B21EDED-F868-4542-BA05-DE4EB4995401}"/>
              </a:ext>
            </a:extLst>
          </p:cNvPr>
          <p:cNvSpPr>
            <a:spLocks noGrp="1"/>
          </p:cNvSpPr>
          <p:nvPr>
            <p:ph type="sldNum" sz="quarter" idx="12"/>
          </p:nvPr>
        </p:nvSpPr>
        <p:spPr/>
        <p:txBody>
          <a:bodyPr/>
          <a:lstStyle/>
          <a:p>
            <a:fld id="{79463015-ABDD-44E9-850F-7B4794200E02}" type="slidenum">
              <a:rPr lang="en-US" smtClean="0"/>
              <a:pPr/>
              <a:t>16</a:t>
            </a:fld>
            <a:endParaRPr lang="en-US" dirty="0"/>
          </a:p>
        </p:txBody>
      </p:sp>
      <p:sp>
        <p:nvSpPr>
          <p:cNvPr id="7" name="Arrow: Right 6">
            <a:extLst>
              <a:ext uri="{FF2B5EF4-FFF2-40B4-BE49-F238E27FC236}">
                <a16:creationId xmlns:a16="http://schemas.microsoft.com/office/drawing/2014/main" id="{F64C53ED-F52C-4CE9-96BA-ABD93606B8F3}"/>
              </a:ext>
            </a:extLst>
          </p:cNvPr>
          <p:cNvSpPr/>
          <p:nvPr/>
        </p:nvSpPr>
        <p:spPr>
          <a:xfrm>
            <a:off x="2061086" y="2515706"/>
            <a:ext cx="2240280" cy="251460"/>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C755A8-2209-42CE-98E7-BDAEC99BC12E}"/>
              </a:ext>
            </a:extLst>
          </p:cNvPr>
          <p:cNvSpPr txBox="1"/>
          <p:nvPr/>
        </p:nvSpPr>
        <p:spPr>
          <a:xfrm>
            <a:off x="1039762" y="3167052"/>
            <a:ext cx="3075038" cy="1708160"/>
          </a:xfrm>
          <a:prstGeom prst="rect">
            <a:avLst/>
          </a:prstGeom>
          <a:noFill/>
        </p:spPr>
        <p:txBody>
          <a:bodyPr wrap="square" rtlCol="0">
            <a:spAutoFit/>
          </a:bodyPr>
          <a:lstStyle/>
          <a:p>
            <a:r>
              <a:rPr lang="en-US" dirty="0"/>
              <a:t>The SMART Goal statement is created by a list of responses selected from the drop-down menu.</a:t>
            </a:r>
          </a:p>
        </p:txBody>
      </p:sp>
    </p:spTree>
    <p:extLst>
      <p:ext uri="{BB962C8B-B14F-4D97-AF65-F5344CB8AC3E}">
        <p14:creationId xmlns:p14="http://schemas.microsoft.com/office/powerpoint/2010/main" val="294595678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8F64-4263-4223-BA4A-E43E5C5833D0}"/>
              </a:ext>
            </a:extLst>
          </p:cNvPr>
          <p:cNvSpPr>
            <a:spLocks noGrp="1"/>
          </p:cNvSpPr>
          <p:nvPr>
            <p:ph type="title"/>
          </p:nvPr>
        </p:nvSpPr>
        <p:spPr/>
        <p:txBody>
          <a:bodyPr/>
          <a:lstStyle/>
          <a:p>
            <a:r>
              <a:rPr lang="en-US" dirty="0"/>
              <a:t>Making the Connections </a:t>
            </a:r>
          </a:p>
        </p:txBody>
      </p:sp>
      <p:sp>
        <p:nvSpPr>
          <p:cNvPr id="4" name="Slide Number Placeholder 3">
            <a:extLst>
              <a:ext uri="{FF2B5EF4-FFF2-40B4-BE49-F238E27FC236}">
                <a16:creationId xmlns:a16="http://schemas.microsoft.com/office/drawing/2014/main" id="{6FD14974-B712-4B25-8A01-94A4EDDB8EFC}"/>
              </a:ext>
            </a:extLst>
          </p:cNvPr>
          <p:cNvSpPr>
            <a:spLocks noGrp="1"/>
          </p:cNvSpPr>
          <p:nvPr>
            <p:ph type="sldNum" sz="quarter" idx="12"/>
          </p:nvPr>
        </p:nvSpPr>
        <p:spPr/>
        <p:txBody>
          <a:bodyPr/>
          <a:lstStyle/>
          <a:p>
            <a:fld id="{79463015-ABDD-44E9-850F-7B4794200E02}" type="slidenum">
              <a:rPr lang="en-US" smtClean="0"/>
              <a:pPr/>
              <a:t>17</a:t>
            </a:fld>
            <a:endParaRPr lang="en-US" dirty="0"/>
          </a:p>
        </p:txBody>
      </p:sp>
      <p:sp>
        <p:nvSpPr>
          <p:cNvPr id="7" name="TextBox 6">
            <a:extLst>
              <a:ext uri="{FF2B5EF4-FFF2-40B4-BE49-F238E27FC236}">
                <a16:creationId xmlns:a16="http://schemas.microsoft.com/office/drawing/2014/main" id="{EDD953B3-46FC-4BCC-ACA2-42B976E95C2C}"/>
              </a:ext>
            </a:extLst>
          </p:cNvPr>
          <p:cNvSpPr txBox="1"/>
          <p:nvPr/>
        </p:nvSpPr>
        <p:spPr>
          <a:xfrm>
            <a:off x="731519" y="3403716"/>
            <a:ext cx="2596897" cy="2677656"/>
          </a:xfrm>
          <a:prstGeom prst="rect">
            <a:avLst/>
          </a:prstGeom>
          <a:noFill/>
        </p:spPr>
        <p:txBody>
          <a:bodyPr wrap="square" rtlCol="0">
            <a:spAutoFit/>
          </a:bodyPr>
          <a:lstStyle/>
          <a:p>
            <a:r>
              <a:rPr lang="en-US" b="1" u="sng" dirty="0"/>
              <a:t>Perkins Local  Needs Assessment</a:t>
            </a:r>
          </a:p>
          <a:p>
            <a:pPr marL="342900" indent="-342900">
              <a:buFont typeface="Wingdings" panose="05000000000000000000" pitchFamily="2" charset="2"/>
              <a:buChar char="Ø"/>
            </a:pPr>
            <a:r>
              <a:rPr lang="en-US" dirty="0"/>
              <a:t>Root cause analysis process and identifying district needs.</a:t>
            </a:r>
          </a:p>
          <a:p>
            <a:pPr marL="342900" indent="-342900">
              <a:buFont typeface="Wingdings" panose="05000000000000000000" pitchFamily="2" charset="2"/>
              <a:buChar char="Ø"/>
            </a:pPr>
            <a:r>
              <a:rPr lang="en-US" dirty="0"/>
              <a:t>Pre-Planning process  </a:t>
            </a:r>
          </a:p>
        </p:txBody>
      </p:sp>
      <p:sp>
        <p:nvSpPr>
          <p:cNvPr id="11" name="TextBox 10">
            <a:extLst>
              <a:ext uri="{FF2B5EF4-FFF2-40B4-BE49-F238E27FC236}">
                <a16:creationId xmlns:a16="http://schemas.microsoft.com/office/drawing/2014/main" id="{957E3914-CFFD-4838-B6A8-8C53C07472CC}"/>
              </a:ext>
            </a:extLst>
          </p:cNvPr>
          <p:cNvSpPr txBox="1"/>
          <p:nvPr/>
        </p:nvSpPr>
        <p:spPr>
          <a:xfrm>
            <a:off x="4038601" y="3444865"/>
            <a:ext cx="2596897" cy="2031325"/>
          </a:xfrm>
          <a:prstGeom prst="rect">
            <a:avLst/>
          </a:prstGeom>
          <a:noFill/>
        </p:spPr>
        <p:txBody>
          <a:bodyPr wrap="square" rtlCol="0">
            <a:spAutoFit/>
          </a:bodyPr>
          <a:lstStyle/>
          <a:p>
            <a:r>
              <a:rPr lang="en-US" b="1" u="sng" dirty="0"/>
              <a:t>ED STEPS</a:t>
            </a:r>
          </a:p>
          <a:p>
            <a:pPr marL="342900" indent="-342900">
              <a:buFont typeface="Wingdings" panose="05000000000000000000" pitchFamily="2" charset="2"/>
              <a:buChar char="Ø"/>
            </a:pPr>
            <a:r>
              <a:rPr lang="en-US" dirty="0"/>
              <a:t>Perkins Local Application </a:t>
            </a:r>
          </a:p>
          <a:p>
            <a:pPr marL="342900" indent="-342900">
              <a:buFont typeface="Wingdings" panose="05000000000000000000" pitchFamily="2" charset="2"/>
              <a:buChar char="Ø"/>
            </a:pPr>
            <a:r>
              <a:rPr lang="en-US" dirty="0"/>
              <a:t>Building goals, strategies and action steps.</a:t>
            </a:r>
          </a:p>
        </p:txBody>
      </p:sp>
      <p:sp>
        <p:nvSpPr>
          <p:cNvPr id="15" name="TextBox 14">
            <a:extLst>
              <a:ext uri="{FF2B5EF4-FFF2-40B4-BE49-F238E27FC236}">
                <a16:creationId xmlns:a16="http://schemas.microsoft.com/office/drawing/2014/main" id="{4F378CD1-E603-4D2D-B874-E25B280B0627}"/>
              </a:ext>
            </a:extLst>
          </p:cNvPr>
          <p:cNvSpPr txBox="1"/>
          <p:nvPr/>
        </p:nvSpPr>
        <p:spPr>
          <a:xfrm>
            <a:off x="7248144" y="3356214"/>
            <a:ext cx="3875312" cy="1384995"/>
          </a:xfrm>
          <a:prstGeom prst="rect">
            <a:avLst/>
          </a:prstGeom>
          <a:noFill/>
        </p:spPr>
        <p:txBody>
          <a:bodyPr wrap="square" rtlCol="0">
            <a:spAutoFit/>
          </a:bodyPr>
          <a:lstStyle/>
          <a:p>
            <a:r>
              <a:rPr lang="en-US" b="1" u="sng" dirty="0"/>
              <a:t>Comprehensive Continuous Improvement Plan Process</a:t>
            </a:r>
          </a:p>
          <a:p>
            <a:pPr marL="342900" indent="-342900">
              <a:buFont typeface="Wingdings" panose="05000000000000000000" pitchFamily="2" charset="2"/>
              <a:buChar char="Ø"/>
            </a:pPr>
            <a:r>
              <a:rPr lang="en-US" dirty="0"/>
              <a:t>Budget process</a:t>
            </a:r>
          </a:p>
          <a:p>
            <a:pPr marL="342900" indent="-342900">
              <a:buFont typeface="Wingdings" panose="05000000000000000000" pitchFamily="2" charset="2"/>
              <a:buChar char="Ø"/>
            </a:pPr>
            <a:r>
              <a:rPr lang="en-US" dirty="0"/>
              <a:t>Eight required questions </a:t>
            </a:r>
          </a:p>
        </p:txBody>
      </p:sp>
      <p:sp>
        <p:nvSpPr>
          <p:cNvPr id="27" name="TextBox 26">
            <a:extLst>
              <a:ext uri="{FF2B5EF4-FFF2-40B4-BE49-F238E27FC236}">
                <a16:creationId xmlns:a16="http://schemas.microsoft.com/office/drawing/2014/main" id="{6937C065-5D17-47A1-A1A4-B1E19242D8A4}"/>
              </a:ext>
            </a:extLst>
          </p:cNvPr>
          <p:cNvSpPr txBox="1"/>
          <p:nvPr/>
        </p:nvSpPr>
        <p:spPr>
          <a:xfrm>
            <a:off x="11789664" y="3457275"/>
            <a:ext cx="2267712" cy="1384995"/>
          </a:xfrm>
          <a:prstGeom prst="rect">
            <a:avLst/>
          </a:prstGeom>
          <a:noFill/>
        </p:spPr>
        <p:txBody>
          <a:bodyPr wrap="square" rtlCol="0">
            <a:spAutoFit/>
          </a:bodyPr>
          <a:lstStyle/>
          <a:p>
            <a:r>
              <a:rPr lang="en-US" u="sng" dirty="0"/>
              <a:t>Approval</a:t>
            </a:r>
          </a:p>
          <a:p>
            <a:pPr marL="342900" indent="-342900">
              <a:buFont typeface="Wingdings" panose="05000000000000000000" pitchFamily="2" charset="2"/>
              <a:buChar char="Ø"/>
            </a:pPr>
            <a:r>
              <a:rPr lang="en-US" dirty="0"/>
              <a:t>Perkins Local Application Rubric</a:t>
            </a:r>
          </a:p>
        </p:txBody>
      </p:sp>
      <p:grpSp>
        <p:nvGrpSpPr>
          <p:cNvPr id="66" name="Group 65">
            <a:extLst>
              <a:ext uri="{FF2B5EF4-FFF2-40B4-BE49-F238E27FC236}">
                <a16:creationId xmlns:a16="http://schemas.microsoft.com/office/drawing/2014/main" id="{52887A07-1301-42C6-A3CA-61D83FF02801}"/>
              </a:ext>
              <a:ext uri="{C183D7F6-B498-43B3-948B-1728B52AA6E4}">
                <adec:decorative xmlns:adec="http://schemas.microsoft.com/office/drawing/2017/decorative" val="1"/>
              </a:ext>
            </a:extLst>
          </p:cNvPr>
          <p:cNvGrpSpPr/>
          <p:nvPr/>
        </p:nvGrpSpPr>
        <p:grpSpPr>
          <a:xfrm>
            <a:off x="1129458" y="1809747"/>
            <a:ext cx="11730039" cy="1407301"/>
            <a:chOff x="1129458" y="1809747"/>
            <a:chExt cx="11730039" cy="1407301"/>
          </a:xfrm>
        </p:grpSpPr>
        <p:sp>
          <p:nvSpPr>
            <p:cNvPr id="43" name="Freeform: Shape 42">
              <a:extLst>
                <a:ext uri="{FF2B5EF4-FFF2-40B4-BE49-F238E27FC236}">
                  <a16:creationId xmlns:a16="http://schemas.microsoft.com/office/drawing/2014/main" id="{5AE6049E-BF9A-4A12-BE88-6A519C2F3A1C}"/>
                </a:ext>
              </a:extLst>
            </p:cNvPr>
            <p:cNvSpPr/>
            <p:nvPr/>
          </p:nvSpPr>
          <p:spPr>
            <a:xfrm>
              <a:off x="1129458" y="1925238"/>
              <a:ext cx="936370" cy="1208220"/>
            </a:xfrm>
            <a:custGeom>
              <a:avLst/>
              <a:gdLst>
                <a:gd name="connsiteX0" fmla="*/ 90617 w 936370"/>
                <a:gd name="connsiteY0" fmla="*/ 181233 h 1208220"/>
                <a:gd name="connsiteX1" fmla="*/ 256747 w 936370"/>
                <a:gd name="connsiteY1" fmla="*/ 181233 h 1208220"/>
                <a:gd name="connsiteX2" fmla="*/ 256747 w 936370"/>
                <a:gd name="connsiteY2" fmla="*/ 271850 h 1208220"/>
                <a:gd name="connsiteX3" fmla="*/ 679624 w 936370"/>
                <a:gd name="connsiteY3" fmla="*/ 271850 h 1208220"/>
                <a:gd name="connsiteX4" fmla="*/ 679624 w 936370"/>
                <a:gd name="connsiteY4" fmla="*/ 181233 h 1208220"/>
                <a:gd name="connsiteX5" fmla="*/ 845754 w 936370"/>
                <a:gd name="connsiteY5" fmla="*/ 181233 h 1208220"/>
                <a:gd name="connsiteX6" fmla="*/ 845754 w 936370"/>
                <a:gd name="connsiteY6" fmla="*/ 1117604 h 1208220"/>
                <a:gd name="connsiteX7" fmla="*/ 90617 w 936370"/>
                <a:gd name="connsiteY7" fmla="*/ 1117604 h 1208220"/>
                <a:gd name="connsiteX8" fmla="*/ 90617 w 936370"/>
                <a:gd name="connsiteY8" fmla="*/ 181233 h 1208220"/>
                <a:gd name="connsiteX9" fmla="*/ 469696 w 936370"/>
                <a:gd name="connsiteY9" fmla="*/ 60411 h 1208220"/>
                <a:gd name="connsiteX10" fmla="*/ 513494 w 936370"/>
                <a:gd name="connsiteY10" fmla="*/ 105719 h 1208220"/>
                <a:gd name="connsiteX11" fmla="*/ 468185 w 936370"/>
                <a:gd name="connsiteY11" fmla="*/ 151028 h 1208220"/>
                <a:gd name="connsiteX12" fmla="*/ 422877 w 936370"/>
                <a:gd name="connsiteY12" fmla="*/ 105719 h 1208220"/>
                <a:gd name="connsiteX13" fmla="*/ 469696 w 936370"/>
                <a:gd name="connsiteY13" fmla="*/ 60411 h 1208220"/>
                <a:gd name="connsiteX14" fmla="*/ 0 w 936370"/>
                <a:gd name="connsiteY14" fmla="*/ 151028 h 1208220"/>
                <a:gd name="connsiteX15" fmla="*/ 0 w 936370"/>
                <a:gd name="connsiteY15" fmla="*/ 1147809 h 1208220"/>
                <a:gd name="connsiteX16" fmla="*/ 60411 w 936370"/>
                <a:gd name="connsiteY16" fmla="*/ 1208220 h 1208220"/>
                <a:gd name="connsiteX17" fmla="*/ 875960 w 936370"/>
                <a:gd name="connsiteY17" fmla="*/ 1208220 h 1208220"/>
                <a:gd name="connsiteX18" fmla="*/ 936371 w 936370"/>
                <a:gd name="connsiteY18" fmla="*/ 1147809 h 1208220"/>
                <a:gd name="connsiteX19" fmla="*/ 936371 w 936370"/>
                <a:gd name="connsiteY19" fmla="*/ 151028 h 1208220"/>
                <a:gd name="connsiteX20" fmla="*/ 875960 w 936370"/>
                <a:gd name="connsiteY20" fmla="*/ 90617 h 1208220"/>
                <a:gd name="connsiteX21" fmla="*/ 619213 w 936370"/>
                <a:gd name="connsiteY21" fmla="*/ 90617 h 1208220"/>
                <a:gd name="connsiteX22" fmla="*/ 619213 w 936370"/>
                <a:gd name="connsiteY22" fmla="*/ 60411 h 1208220"/>
                <a:gd name="connsiteX23" fmla="*/ 558802 w 936370"/>
                <a:gd name="connsiteY23" fmla="*/ 0 h 1208220"/>
                <a:gd name="connsiteX24" fmla="*/ 377569 w 936370"/>
                <a:gd name="connsiteY24" fmla="*/ 0 h 1208220"/>
                <a:gd name="connsiteX25" fmla="*/ 317158 w 936370"/>
                <a:gd name="connsiteY25" fmla="*/ 60411 h 1208220"/>
                <a:gd name="connsiteX26" fmla="*/ 317158 w 936370"/>
                <a:gd name="connsiteY26" fmla="*/ 90617 h 1208220"/>
                <a:gd name="connsiteX27" fmla="*/ 60411 w 936370"/>
                <a:gd name="connsiteY27" fmla="*/ 90617 h 1208220"/>
                <a:gd name="connsiteX28" fmla="*/ 0 w 936370"/>
                <a:gd name="connsiteY28" fmla="*/ 151028 h 120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36370" h="1208220">
                  <a:moveTo>
                    <a:pt x="90617" y="181233"/>
                  </a:moveTo>
                  <a:lnTo>
                    <a:pt x="256747" y="181233"/>
                  </a:lnTo>
                  <a:lnTo>
                    <a:pt x="256747" y="271850"/>
                  </a:lnTo>
                  <a:lnTo>
                    <a:pt x="679624" y="271850"/>
                  </a:lnTo>
                  <a:lnTo>
                    <a:pt x="679624" y="181233"/>
                  </a:lnTo>
                  <a:lnTo>
                    <a:pt x="845754" y="181233"/>
                  </a:lnTo>
                  <a:lnTo>
                    <a:pt x="845754" y="1117604"/>
                  </a:lnTo>
                  <a:lnTo>
                    <a:pt x="90617" y="1117604"/>
                  </a:lnTo>
                  <a:lnTo>
                    <a:pt x="90617" y="181233"/>
                  </a:lnTo>
                  <a:close/>
                  <a:moveTo>
                    <a:pt x="469696" y="60411"/>
                  </a:moveTo>
                  <a:cubicBezTo>
                    <a:pt x="493860" y="60411"/>
                    <a:pt x="513494" y="81555"/>
                    <a:pt x="513494" y="105719"/>
                  </a:cubicBezTo>
                  <a:cubicBezTo>
                    <a:pt x="513494" y="131394"/>
                    <a:pt x="493860" y="151028"/>
                    <a:pt x="468185" y="151028"/>
                  </a:cubicBezTo>
                  <a:cubicBezTo>
                    <a:pt x="442511" y="151028"/>
                    <a:pt x="422877" y="131394"/>
                    <a:pt x="422877" y="105719"/>
                  </a:cubicBezTo>
                  <a:cubicBezTo>
                    <a:pt x="422877" y="80045"/>
                    <a:pt x="442511" y="60411"/>
                    <a:pt x="469696" y="60411"/>
                  </a:cubicBezTo>
                  <a:close/>
                  <a:moveTo>
                    <a:pt x="0" y="151028"/>
                  </a:moveTo>
                  <a:lnTo>
                    <a:pt x="0" y="1147809"/>
                  </a:lnTo>
                  <a:cubicBezTo>
                    <a:pt x="0" y="1181035"/>
                    <a:pt x="27185" y="1208220"/>
                    <a:pt x="60411" y="1208220"/>
                  </a:cubicBezTo>
                  <a:lnTo>
                    <a:pt x="875960" y="1208220"/>
                  </a:lnTo>
                  <a:cubicBezTo>
                    <a:pt x="909186" y="1208220"/>
                    <a:pt x="936371" y="1181035"/>
                    <a:pt x="936371" y="1147809"/>
                  </a:cubicBezTo>
                  <a:lnTo>
                    <a:pt x="936371" y="151028"/>
                  </a:lnTo>
                  <a:cubicBezTo>
                    <a:pt x="936371" y="117801"/>
                    <a:pt x="909186" y="90617"/>
                    <a:pt x="875960" y="90617"/>
                  </a:cubicBezTo>
                  <a:lnTo>
                    <a:pt x="619213" y="90617"/>
                  </a:lnTo>
                  <a:lnTo>
                    <a:pt x="619213" y="60411"/>
                  </a:lnTo>
                  <a:cubicBezTo>
                    <a:pt x="619213" y="27185"/>
                    <a:pt x="592028" y="0"/>
                    <a:pt x="558802" y="0"/>
                  </a:cubicBezTo>
                  <a:lnTo>
                    <a:pt x="377569" y="0"/>
                  </a:lnTo>
                  <a:cubicBezTo>
                    <a:pt x="344343" y="0"/>
                    <a:pt x="317158" y="27185"/>
                    <a:pt x="317158" y="60411"/>
                  </a:cubicBezTo>
                  <a:lnTo>
                    <a:pt x="317158" y="90617"/>
                  </a:lnTo>
                  <a:lnTo>
                    <a:pt x="60411" y="90617"/>
                  </a:lnTo>
                  <a:cubicBezTo>
                    <a:pt x="27185" y="90617"/>
                    <a:pt x="0" y="117801"/>
                    <a:pt x="0" y="151028"/>
                  </a:cubicBezTo>
                  <a:close/>
                </a:path>
              </a:pathLst>
            </a:custGeom>
            <a:solidFill>
              <a:srgbClr val="000000"/>
            </a:solidFill>
            <a:ln w="1508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AC53CDB-0C86-4035-8617-5141A27F9B05}"/>
                </a:ext>
              </a:extLst>
            </p:cNvPr>
            <p:cNvSpPr/>
            <p:nvPr/>
          </p:nvSpPr>
          <p:spPr>
            <a:xfrm>
              <a:off x="1310691" y="2317909"/>
              <a:ext cx="256746" cy="60411"/>
            </a:xfrm>
            <a:custGeom>
              <a:avLst/>
              <a:gdLst>
                <a:gd name="connsiteX0" fmla="*/ 0 w 256746"/>
                <a:gd name="connsiteY0" fmla="*/ 0 h 60411"/>
                <a:gd name="connsiteX1" fmla="*/ 256747 w 256746"/>
                <a:gd name="connsiteY1" fmla="*/ 0 h 60411"/>
                <a:gd name="connsiteX2" fmla="*/ 256747 w 256746"/>
                <a:gd name="connsiteY2" fmla="*/ 60411 h 60411"/>
                <a:gd name="connsiteX3" fmla="*/ 0 w 256746"/>
                <a:gd name="connsiteY3" fmla="*/ 60411 h 60411"/>
              </a:gdLst>
              <a:ahLst/>
              <a:cxnLst>
                <a:cxn ang="0">
                  <a:pos x="connsiteX0" y="connsiteY0"/>
                </a:cxn>
                <a:cxn ang="0">
                  <a:pos x="connsiteX1" y="connsiteY1"/>
                </a:cxn>
                <a:cxn ang="0">
                  <a:pos x="connsiteX2" y="connsiteY2"/>
                </a:cxn>
                <a:cxn ang="0">
                  <a:pos x="connsiteX3" y="connsiteY3"/>
                </a:cxn>
              </a:cxnLst>
              <a:rect l="l" t="t" r="r" b="b"/>
              <a:pathLst>
                <a:path w="256746" h="60411">
                  <a:moveTo>
                    <a:pt x="0" y="0"/>
                  </a:moveTo>
                  <a:lnTo>
                    <a:pt x="256747" y="0"/>
                  </a:lnTo>
                  <a:lnTo>
                    <a:pt x="256747" y="60411"/>
                  </a:lnTo>
                  <a:lnTo>
                    <a:pt x="0" y="60411"/>
                  </a:lnTo>
                  <a:close/>
                </a:path>
              </a:pathLst>
            </a:custGeom>
            <a:solidFill>
              <a:srgbClr val="000000"/>
            </a:solidFill>
            <a:ln w="1508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F544B88-B234-4B88-BD09-3BC6F61F07F4}"/>
                </a:ext>
              </a:extLst>
            </p:cNvPr>
            <p:cNvSpPr/>
            <p:nvPr/>
          </p:nvSpPr>
          <p:spPr>
            <a:xfrm>
              <a:off x="1310691" y="2499142"/>
              <a:ext cx="256746" cy="60411"/>
            </a:xfrm>
            <a:custGeom>
              <a:avLst/>
              <a:gdLst>
                <a:gd name="connsiteX0" fmla="*/ 0 w 256746"/>
                <a:gd name="connsiteY0" fmla="*/ 0 h 60411"/>
                <a:gd name="connsiteX1" fmla="*/ 256747 w 256746"/>
                <a:gd name="connsiteY1" fmla="*/ 0 h 60411"/>
                <a:gd name="connsiteX2" fmla="*/ 256747 w 256746"/>
                <a:gd name="connsiteY2" fmla="*/ 60411 h 60411"/>
                <a:gd name="connsiteX3" fmla="*/ 0 w 256746"/>
                <a:gd name="connsiteY3" fmla="*/ 60411 h 60411"/>
              </a:gdLst>
              <a:ahLst/>
              <a:cxnLst>
                <a:cxn ang="0">
                  <a:pos x="connsiteX0" y="connsiteY0"/>
                </a:cxn>
                <a:cxn ang="0">
                  <a:pos x="connsiteX1" y="connsiteY1"/>
                </a:cxn>
                <a:cxn ang="0">
                  <a:pos x="connsiteX2" y="connsiteY2"/>
                </a:cxn>
                <a:cxn ang="0">
                  <a:pos x="connsiteX3" y="connsiteY3"/>
                </a:cxn>
              </a:cxnLst>
              <a:rect l="l" t="t" r="r" b="b"/>
              <a:pathLst>
                <a:path w="256746" h="60411">
                  <a:moveTo>
                    <a:pt x="0" y="0"/>
                  </a:moveTo>
                  <a:lnTo>
                    <a:pt x="256747" y="0"/>
                  </a:lnTo>
                  <a:lnTo>
                    <a:pt x="256747" y="60411"/>
                  </a:lnTo>
                  <a:lnTo>
                    <a:pt x="0" y="60411"/>
                  </a:lnTo>
                  <a:close/>
                </a:path>
              </a:pathLst>
            </a:custGeom>
            <a:solidFill>
              <a:srgbClr val="000000"/>
            </a:solidFill>
            <a:ln w="1508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551F7E5-0228-467F-8292-1B7C8ADBE495}"/>
                </a:ext>
              </a:extLst>
            </p:cNvPr>
            <p:cNvSpPr/>
            <p:nvPr/>
          </p:nvSpPr>
          <p:spPr>
            <a:xfrm>
              <a:off x="1310691" y="2680375"/>
              <a:ext cx="256746" cy="60411"/>
            </a:xfrm>
            <a:custGeom>
              <a:avLst/>
              <a:gdLst>
                <a:gd name="connsiteX0" fmla="*/ 0 w 256746"/>
                <a:gd name="connsiteY0" fmla="*/ 0 h 60411"/>
                <a:gd name="connsiteX1" fmla="*/ 256747 w 256746"/>
                <a:gd name="connsiteY1" fmla="*/ 0 h 60411"/>
                <a:gd name="connsiteX2" fmla="*/ 256747 w 256746"/>
                <a:gd name="connsiteY2" fmla="*/ 60411 h 60411"/>
                <a:gd name="connsiteX3" fmla="*/ 0 w 256746"/>
                <a:gd name="connsiteY3" fmla="*/ 60411 h 60411"/>
              </a:gdLst>
              <a:ahLst/>
              <a:cxnLst>
                <a:cxn ang="0">
                  <a:pos x="connsiteX0" y="connsiteY0"/>
                </a:cxn>
                <a:cxn ang="0">
                  <a:pos x="connsiteX1" y="connsiteY1"/>
                </a:cxn>
                <a:cxn ang="0">
                  <a:pos x="connsiteX2" y="connsiteY2"/>
                </a:cxn>
                <a:cxn ang="0">
                  <a:pos x="connsiteX3" y="connsiteY3"/>
                </a:cxn>
              </a:cxnLst>
              <a:rect l="l" t="t" r="r" b="b"/>
              <a:pathLst>
                <a:path w="256746" h="60411">
                  <a:moveTo>
                    <a:pt x="0" y="0"/>
                  </a:moveTo>
                  <a:lnTo>
                    <a:pt x="256747" y="0"/>
                  </a:lnTo>
                  <a:lnTo>
                    <a:pt x="256747" y="60411"/>
                  </a:lnTo>
                  <a:lnTo>
                    <a:pt x="0" y="60411"/>
                  </a:lnTo>
                  <a:close/>
                </a:path>
              </a:pathLst>
            </a:custGeom>
            <a:solidFill>
              <a:srgbClr val="000000"/>
            </a:solidFill>
            <a:ln w="1508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D6477C9-53F1-4045-B90C-790C793348DD}"/>
                </a:ext>
              </a:extLst>
            </p:cNvPr>
            <p:cNvSpPr/>
            <p:nvPr/>
          </p:nvSpPr>
          <p:spPr>
            <a:xfrm>
              <a:off x="1310691" y="2861608"/>
              <a:ext cx="256746" cy="60411"/>
            </a:xfrm>
            <a:custGeom>
              <a:avLst/>
              <a:gdLst>
                <a:gd name="connsiteX0" fmla="*/ 0 w 256746"/>
                <a:gd name="connsiteY0" fmla="*/ 0 h 60411"/>
                <a:gd name="connsiteX1" fmla="*/ 256747 w 256746"/>
                <a:gd name="connsiteY1" fmla="*/ 0 h 60411"/>
                <a:gd name="connsiteX2" fmla="*/ 256747 w 256746"/>
                <a:gd name="connsiteY2" fmla="*/ 60411 h 60411"/>
                <a:gd name="connsiteX3" fmla="*/ 0 w 256746"/>
                <a:gd name="connsiteY3" fmla="*/ 60411 h 60411"/>
              </a:gdLst>
              <a:ahLst/>
              <a:cxnLst>
                <a:cxn ang="0">
                  <a:pos x="connsiteX0" y="connsiteY0"/>
                </a:cxn>
                <a:cxn ang="0">
                  <a:pos x="connsiteX1" y="connsiteY1"/>
                </a:cxn>
                <a:cxn ang="0">
                  <a:pos x="connsiteX2" y="connsiteY2"/>
                </a:cxn>
                <a:cxn ang="0">
                  <a:pos x="connsiteX3" y="connsiteY3"/>
                </a:cxn>
              </a:cxnLst>
              <a:rect l="l" t="t" r="r" b="b"/>
              <a:pathLst>
                <a:path w="256746" h="60411">
                  <a:moveTo>
                    <a:pt x="0" y="0"/>
                  </a:moveTo>
                  <a:lnTo>
                    <a:pt x="256747" y="0"/>
                  </a:lnTo>
                  <a:lnTo>
                    <a:pt x="256747" y="60411"/>
                  </a:lnTo>
                  <a:lnTo>
                    <a:pt x="0" y="60411"/>
                  </a:lnTo>
                  <a:close/>
                </a:path>
              </a:pathLst>
            </a:custGeom>
            <a:solidFill>
              <a:srgbClr val="000000"/>
            </a:solidFill>
            <a:ln w="1508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98320BF-FA89-412B-8ED9-21129A1799AF}"/>
                </a:ext>
              </a:extLst>
            </p:cNvPr>
            <p:cNvSpPr/>
            <p:nvPr/>
          </p:nvSpPr>
          <p:spPr>
            <a:xfrm>
              <a:off x="1741120" y="2657721"/>
              <a:ext cx="105719" cy="105719"/>
            </a:xfrm>
            <a:custGeom>
              <a:avLst/>
              <a:gdLst>
                <a:gd name="connsiteX0" fmla="*/ 0 w 105719"/>
                <a:gd name="connsiteY0" fmla="*/ 0 h 105719"/>
                <a:gd name="connsiteX1" fmla="*/ 105719 w 105719"/>
                <a:gd name="connsiteY1" fmla="*/ 0 h 105719"/>
                <a:gd name="connsiteX2" fmla="*/ 105719 w 105719"/>
                <a:gd name="connsiteY2" fmla="*/ 105719 h 105719"/>
                <a:gd name="connsiteX3" fmla="*/ 0 w 105719"/>
                <a:gd name="connsiteY3" fmla="*/ 105719 h 105719"/>
              </a:gdLst>
              <a:ahLst/>
              <a:cxnLst>
                <a:cxn ang="0">
                  <a:pos x="connsiteX0" y="connsiteY0"/>
                </a:cxn>
                <a:cxn ang="0">
                  <a:pos x="connsiteX1" y="connsiteY1"/>
                </a:cxn>
                <a:cxn ang="0">
                  <a:pos x="connsiteX2" y="connsiteY2"/>
                </a:cxn>
                <a:cxn ang="0">
                  <a:pos x="connsiteX3" y="connsiteY3"/>
                </a:cxn>
              </a:cxnLst>
              <a:rect l="l" t="t" r="r" b="b"/>
              <a:pathLst>
                <a:path w="105719" h="105719">
                  <a:moveTo>
                    <a:pt x="0" y="0"/>
                  </a:moveTo>
                  <a:lnTo>
                    <a:pt x="105719" y="0"/>
                  </a:lnTo>
                  <a:lnTo>
                    <a:pt x="105719" y="105719"/>
                  </a:lnTo>
                  <a:lnTo>
                    <a:pt x="0" y="105719"/>
                  </a:lnTo>
                  <a:close/>
                </a:path>
              </a:pathLst>
            </a:custGeom>
            <a:solidFill>
              <a:srgbClr val="000000"/>
            </a:solidFill>
            <a:ln w="1508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AFACD392-3560-49FF-83A2-D83B87639F6D}"/>
                </a:ext>
              </a:extLst>
            </p:cNvPr>
            <p:cNvSpPr/>
            <p:nvPr/>
          </p:nvSpPr>
          <p:spPr>
            <a:xfrm>
              <a:off x="1741120" y="2838954"/>
              <a:ext cx="105719" cy="105719"/>
            </a:xfrm>
            <a:custGeom>
              <a:avLst/>
              <a:gdLst>
                <a:gd name="connsiteX0" fmla="*/ 0 w 105719"/>
                <a:gd name="connsiteY0" fmla="*/ 0 h 105719"/>
                <a:gd name="connsiteX1" fmla="*/ 105719 w 105719"/>
                <a:gd name="connsiteY1" fmla="*/ 0 h 105719"/>
                <a:gd name="connsiteX2" fmla="*/ 105719 w 105719"/>
                <a:gd name="connsiteY2" fmla="*/ 105719 h 105719"/>
                <a:gd name="connsiteX3" fmla="*/ 0 w 105719"/>
                <a:gd name="connsiteY3" fmla="*/ 105719 h 105719"/>
              </a:gdLst>
              <a:ahLst/>
              <a:cxnLst>
                <a:cxn ang="0">
                  <a:pos x="connsiteX0" y="connsiteY0"/>
                </a:cxn>
                <a:cxn ang="0">
                  <a:pos x="connsiteX1" y="connsiteY1"/>
                </a:cxn>
                <a:cxn ang="0">
                  <a:pos x="connsiteX2" y="connsiteY2"/>
                </a:cxn>
                <a:cxn ang="0">
                  <a:pos x="connsiteX3" y="connsiteY3"/>
                </a:cxn>
              </a:cxnLst>
              <a:rect l="l" t="t" r="r" b="b"/>
              <a:pathLst>
                <a:path w="105719" h="105719">
                  <a:moveTo>
                    <a:pt x="0" y="0"/>
                  </a:moveTo>
                  <a:lnTo>
                    <a:pt x="105719" y="0"/>
                  </a:lnTo>
                  <a:lnTo>
                    <a:pt x="105719" y="105719"/>
                  </a:lnTo>
                  <a:lnTo>
                    <a:pt x="0" y="105719"/>
                  </a:lnTo>
                  <a:close/>
                </a:path>
              </a:pathLst>
            </a:custGeom>
            <a:solidFill>
              <a:srgbClr val="000000"/>
            </a:solidFill>
            <a:ln w="1508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5AC7E34-D3C4-4BC7-8E23-8D3615CC0AFE}"/>
                </a:ext>
              </a:extLst>
            </p:cNvPr>
            <p:cNvSpPr/>
            <p:nvPr/>
          </p:nvSpPr>
          <p:spPr>
            <a:xfrm>
              <a:off x="1671647" y="2252967"/>
              <a:ext cx="202376" cy="163109"/>
            </a:xfrm>
            <a:custGeom>
              <a:avLst/>
              <a:gdLst>
                <a:gd name="connsiteX0" fmla="*/ 0 w 202376"/>
                <a:gd name="connsiteY0" fmla="*/ 92127 h 163109"/>
                <a:gd name="connsiteX1" fmla="*/ 31716 w 202376"/>
                <a:gd name="connsiteY1" fmla="*/ 60411 h 163109"/>
                <a:gd name="connsiteX2" fmla="*/ 70983 w 202376"/>
                <a:gd name="connsiteY2" fmla="*/ 99678 h 163109"/>
                <a:gd name="connsiteX3" fmla="*/ 170661 w 202376"/>
                <a:gd name="connsiteY3" fmla="*/ 0 h 163109"/>
                <a:gd name="connsiteX4" fmla="*/ 202377 w 202376"/>
                <a:gd name="connsiteY4" fmla="*/ 31716 h 163109"/>
                <a:gd name="connsiteX5" fmla="*/ 70983 w 202376"/>
                <a:gd name="connsiteY5" fmla="*/ 163110 h 16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76" h="163109">
                  <a:moveTo>
                    <a:pt x="0" y="92127"/>
                  </a:moveTo>
                  <a:lnTo>
                    <a:pt x="31716" y="60411"/>
                  </a:lnTo>
                  <a:lnTo>
                    <a:pt x="70983" y="99678"/>
                  </a:lnTo>
                  <a:lnTo>
                    <a:pt x="170661" y="0"/>
                  </a:lnTo>
                  <a:lnTo>
                    <a:pt x="202377" y="31716"/>
                  </a:lnTo>
                  <a:lnTo>
                    <a:pt x="70983" y="163110"/>
                  </a:lnTo>
                  <a:close/>
                </a:path>
              </a:pathLst>
            </a:custGeom>
            <a:solidFill>
              <a:srgbClr val="000000"/>
            </a:solidFill>
            <a:ln w="1508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B25F413-BFFB-4755-8F58-492D9D5A0AF4}"/>
                </a:ext>
              </a:extLst>
            </p:cNvPr>
            <p:cNvSpPr/>
            <p:nvPr/>
          </p:nvSpPr>
          <p:spPr>
            <a:xfrm>
              <a:off x="1671647" y="2434200"/>
              <a:ext cx="202376" cy="163109"/>
            </a:xfrm>
            <a:custGeom>
              <a:avLst/>
              <a:gdLst>
                <a:gd name="connsiteX0" fmla="*/ 0 w 202376"/>
                <a:gd name="connsiteY0" fmla="*/ 92127 h 163109"/>
                <a:gd name="connsiteX1" fmla="*/ 31716 w 202376"/>
                <a:gd name="connsiteY1" fmla="*/ 60411 h 163109"/>
                <a:gd name="connsiteX2" fmla="*/ 70983 w 202376"/>
                <a:gd name="connsiteY2" fmla="*/ 99678 h 163109"/>
                <a:gd name="connsiteX3" fmla="*/ 170661 w 202376"/>
                <a:gd name="connsiteY3" fmla="*/ 0 h 163109"/>
                <a:gd name="connsiteX4" fmla="*/ 202377 w 202376"/>
                <a:gd name="connsiteY4" fmla="*/ 31716 h 163109"/>
                <a:gd name="connsiteX5" fmla="*/ 70983 w 202376"/>
                <a:gd name="connsiteY5" fmla="*/ 163110 h 16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76" h="163109">
                  <a:moveTo>
                    <a:pt x="0" y="92127"/>
                  </a:moveTo>
                  <a:lnTo>
                    <a:pt x="31716" y="60411"/>
                  </a:lnTo>
                  <a:lnTo>
                    <a:pt x="70983" y="99678"/>
                  </a:lnTo>
                  <a:lnTo>
                    <a:pt x="170661" y="0"/>
                  </a:lnTo>
                  <a:lnTo>
                    <a:pt x="202377" y="31716"/>
                  </a:lnTo>
                  <a:lnTo>
                    <a:pt x="70983" y="163110"/>
                  </a:lnTo>
                  <a:close/>
                </a:path>
              </a:pathLst>
            </a:custGeom>
            <a:solidFill>
              <a:srgbClr val="000000"/>
            </a:solidFill>
            <a:ln w="15081" cap="flat">
              <a:noFill/>
              <a:prstDash val="solid"/>
              <a:miter/>
            </a:ln>
          </p:spPr>
          <p:txBody>
            <a:bodyPr rtlCol="0" anchor="ctr"/>
            <a:lstStyle/>
            <a:p>
              <a:endParaRPr lang="en-US"/>
            </a:p>
          </p:txBody>
        </p:sp>
        <p:sp>
          <p:nvSpPr>
            <p:cNvPr id="8" name="Arrow: Right 7">
              <a:extLst>
                <a:ext uri="{FF2B5EF4-FFF2-40B4-BE49-F238E27FC236}">
                  <a16:creationId xmlns:a16="http://schemas.microsoft.com/office/drawing/2014/main" id="{6BD60EBF-11D5-49F5-BD17-F5726439807A}"/>
                </a:ext>
              </a:extLst>
            </p:cNvPr>
            <p:cNvSpPr/>
            <p:nvPr/>
          </p:nvSpPr>
          <p:spPr>
            <a:xfrm>
              <a:off x="2482920" y="2481286"/>
              <a:ext cx="1280160" cy="453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529A3E89-6CDC-42B4-BC52-46254523CA76}"/>
                </a:ext>
              </a:extLst>
            </p:cNvPr>
            <p:cNvSpPr/>
            <p:nvPr/>
          </p:nvSpPr>
          <p:spPr>
            <a:xfrm>
              <a:off x="4680171" y="1809747"/>
              <a:ext cx="839020" cy="542705"/>
            </a:xfrm>
            <a:custGeom>
              <a:avLst/>
              <a:gdLst>
                <a:gd name="connsiteX0" fmla="*/ 715019 w 839020"/>
                <a:gd name="connsiteY0" fmla="*/ 210963 h 542705"/>
                <a:gd name="connsiteX1" fmla="*/ 555589 w 839020"/>
                <a:gd name="connsiteY1" fmla="*/ 77299 h 542705"/>
                <a:gd name="connsiteX2" fmla="*/ 529823 w 839020"/>
                <a:gd name="connsiteY2" fmla="*/ 78910 h 542705"/>
                <a:gd name="connsiteX3" fmla="*/ 363951 w 839020"/>
                <a:gd name="connsiteY3" fmla="*/ 0 h 542705"/>
                <a:gd name="connsiteX4" fmla="*/ 157820 w 839020"/>
                <a:gd name="connsiteY4" fmla="*/ 156209 h 542705"/>
                <a:gd name="connsiteX5" fmla="*/ 0 w 839020"/>
                <a:gd name="connsiteY5" fmla="*/ 347847 h 542705"/>
                <a:gd name="connsiteX6" fmla="*/ 193248 w 839020"/>
                <a:gd name="connsiteY6" fmla="*/ 542706 h 542705"/>
                <a:gd name="connsiteX7" fmla="*/ 193248 w 839020"/>
                <a:gd name="connsiteY7" fmla="*/ 542706 h 542705"/>
                <a:gd name="connsiteX8" fmla="*/ 676369 w 839020"/>
                <a:gd name="connsiteY8" fmla="*/ 542706 h 542705"/>
                <a:gd name="connsiteX9" fmla="*/ 839020 w 839020"/>
                <a:gd name="connsiteY9" fmla="*/ 373614 h 542705"/>
                <a:gd name="connsiteX10" fmla="*/ 715019 w 839020"/>
                <a:gd name="connsiteY10" fmla="*/ 210963 h 542705"/>
                <a:gd name="connsiteX11" fmla="*/ 666707 w 839020"/>
                <a:gd name="connsiteY11" fmla="*/ 446082 h 542705"/>
                <a:gd name="connsiteX12" fmla="*/ 190028 w 839020"/>
                <a:gd name="connsiteY12" fmla="*/ 446082 h 542705"/>
                <a:gd name="connsiteX13" fmla="*/ 104676 w 839020"/>
                <a:gd name="connsiteY13" fmla="*/ 389718 h 542705"/>
                <a:gd name="connsiteX14" fmla="*/ 115949 w 839020"/>
                <a:gd name="connsiteY14" fmla="*/ 286652 h 542705"/>
                <a:gd name="connsiteX15" fmla="*/ 194859 w 839020"/>
                <a:gd name="connsiteY15" fmla="*/ 246392 h 542705"/>
                <a:gd name="connsiteX16" fmla="*/ 210963 w 839020"/>
                <a:gd name="connsiteY16" fmla="*/ 248002 h 542705"/>
                <a:gd name="connsiteX17" fmla="*/ 239950 w 839020"/>
                <a:gd name="connsiteY17" fmla="*/ 252833 h 542705"/>
                <a:gd name="connsiteX18" fmla="*/ 239950 w 839020"/>
                <a:gd name="connsiteY18" fmla="*/ 220625 h 542705"/>
                <a:gd name="connsiteX19" fmla="*/ 334964 w 839020"/>
                <a:gd name="connsiteY19" fmla="*/ 99845 h 542705"/>
                <a:gd name="connsiteX20" fmla="*/ 363951 w 839020"/>
                <a:gd name="connsiteY20" fmla="*/ 96624 h 542705"/>
                <a:gd name="connsiteX21" fmla="*/ 363951 w 839020"/>
                <a:gd name="connsiteY21" fmla="*/ 96624 h 542705"/>
                <a:gd name="connsiteX22" fmla="*/ 363951 w 839020"/>
                <a:gd name="connsiteY22" fmla="*/ 96624 h 542705"/>
                <a:gd name="connsiteX23" fmla="*/ 363951 w 839020"/>
                <a:gd name="connsiteY23" fmla="*/ 96624 h 542705"/>
                <a:gd name="connsiteX24" fmla="*/ 473459 w 839020"/>
                <a:gd name="connsiteY24" fmla="*/ 164261 h 542705"/>
                <a:gd name="connsiteX25" fmla="*/ 483121 w 839020"/>
                <a:gd name="connsiteY25" fmla="*/ 183586 h 542705"/>
                <a:gd name="connsiteX26" fmla="*/ 504056 w 839020"/>
                <a:gd name="connsiteY26" fmla="*/ 175534 h 542705"/>
                <a:gd name="connsiteX27" fmla="*/ 536264 w 839020"/>
                <a:gd name="connsiteY27" fmla="*/ 170703 h 542705"/>
                <a:gd name="connsiteX28" fmla="*/ 594239 w 839020"/>
                <a:gd name="connsiteY28" fmla="*/ 188417 h 542705"/>
                <a:gd name="connsiteX29" fmla="*/ 636109 w 839020"/>
                <a:gd name="connsiteY29" fmla="*/ 270548 h 542705"/>
                <a:gd name="connsiteX30" fmla="*/ 636109 w 839020"/>
                <a:gd name="connsiteY30" fmla="*/ 296314 h 542705"/>
                <a:gd name="connsiteX31" fmla="*/ 668317 w 839020"/>
                <a:gd name="connsiteY31" fmla="*/ 296314 h 542705"/>
                <a:gd name="connsiteX32" fmla="*/ 744006 w 839020"/>
                <a:gd name="connsiteY32" fmla="*/ 372003 h 542705"/>
                <a:gd name="connsiteX33" fmla="*/ 666707 w 839020"/>
                <a:gd name="connsiteY33" fmla="*/ 446082 h 54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39020" h="542705">
                  <a:moveTo>
                    <a:pt x="715019" y="210963"/>
                  </a:moveTo>
                  <a:cubicBezTo>
                    <a:pt x="702136" y="135274"/>
                    <a:pt x="634499" y="77299"/>
                    <a:pt x="555589" y="77299"/>
                  </a:cubicBezTo>
                  <a:cubicBezTo>
                    <a:pt x="547537" y="77299"/>
                    <a:pt x="537875" y="78910"/>
                    <a:pt x="529823" y="78910"/>
                  </a:cubicBezTo>
                  <a:cubicBezTo>
                    <a:pt x="491173" y="30598"/>
                    <a:pt x="431588" y="0"/>
                    <a:pt x="363951" y="0"/>
                  </a:cubicBezTo>
                  <a:cubicBezTo>
                    <a:pt x="265717" y="0"/>
                    <a:pt x="183586" y="66027"/>
                    <a:pt x="157820" y="156209"/>
                  </a:cubicBezTo>
                  <a:cubicBezTo>
                    <a:pt x="67637" y="173924"/>
                    <a:pt x="0" y="252833"/>
                    <a:pt x="0" y="347847"/>
                  </a:cubicBezTo>
                  <a:cubicBezTo>
                    <a:pt x="0" y="455744"/>
                    <a:pt x="86962" y="542706"/>
                    <a:pt x="193248" y="542706"/>
                  </a:cubicBezTo>
                  <a:lnTo>
                    <a:pt x="193248" y="542706"/>
                  </a:lnTo>
                  <a:cubicBezTo>
                    <a:pt x="193248" y="542706"/>
                    <a:pt x="669928" y="542706"/>
                    <a:pt x="676369" y="542706"/>
                  </a:cubicBezTo>
                  <a:cubicBezTo>
                    <a:pt x="769773" y="542706"/>
                    <a:pt x="839020" y="467017"/>
                    <a:pt x="839020" y="373614"/>
                  </a:cubicBezTo>
                  <a:cubicBezTo>
                    <a:pt x="839020" y="296314"/>
                    <a:pt x="785877" y="231898"/>
                    <a:pt x="715019" y="210963"/>
                  </a:cubicBezTo>
                  <a:close/>
                  <a:moveTo>
                    <a:pt x="666707" y="446082"/>
                  </a:moveTo>
                  <a:lnTo>
                    <a:pt x="190028" y="446082"/>
                  </a:lnTo>
                  <a:cubicBezTo>
                    <a:pt x="152988" y="442861"/>
                    <a:pt x="120780" y="421926"/>
                    <a:pt x="104676" y="389718"/>
                  </a:cubicBezTo>
                  <a:cubicBezTo>
                    <a:pt x="90183" y="355899"/>
                    <a:pt x="93403" y="317249"/>
                    <a:pt x="115949" y="286652"/>
                  </a:cubicBezTo>
                  <a:cubicBezTo>
                    <a:pt x="135274" y="260885"/>
                    <a:pt x="164261" y="246392"/>
                    <a:pt x="194859" y="246392"/>
                  </a:cubicBezTo>
                  <a:cubicBezTo>
                    <a:pt x="199690" y="246392"/>
                    <a:pt x="206132" y="246392"/>
                    <a:pt x="210963" y="248002"/>
                  </a:cubicBezTo>
                  <a:lnTo>
                    <a:pt x="239950" y="252833"/>
                  </a:lnTo>
                  <a:lnTo>
                    <a:pt x="239950" y="220625"/>
                  </a:lnTo>
                  <a:cubicBezTo>
                    <a:pt x="239950" y="162651"/>
                    <a:pt x="278600" y="112728"/>
                    <a:pt x="334964" y="99845"/>
                  </a:cubicBezTo>
                  <a:cubicBezTo>
                    <a:pt x="344626" y="98235"/>
                    <a:pt x="354289" y="96624"/>
                    <a:pt x="363951" y="96624"/>
                  </a:cubicBezTo>
                  <a:cubicBezTo>
                    <a:pt x="363951" y="96624"/>
                    <a:pt x="363951" y="96624"/>
                    <a:pt x="363951" y="96624"/>
                  </a:cubicBezTo>
                  <a:lnTo>
                    <a:pt x="363951" y="96624"/>
                  </a:lnTo>
                  <a:cubicBezTo>
                    <a:pt x="363951" y="96624"/>
                    <a:pt x="363951" y="96624"/>
                    <a:pt x="363951" y="96624"/>
                  </a:cubicBezTo>
                  <a:cubicBezTo>
                    <a:pt x="410653" y="96624"/>
                    <a:pt x="452523" y="122391"/>
                    <a:pt x="473459" y="164261"/>
                  </a:cubicBezTo>
                  <a:lnTo>
                    <a:pt x="483121" y="183586"/>
                  </a:lnTo>
                  <a:lnTo>
                    <a:pt x="504056" y="175534"/>
                  </a:lnTo>
                  <a:cubicBezTo>
                    <a:pt x="513719" y="172313"/>
                    <a:pt x="524991" y="170703"/>
                    <a:pt x="536264" y="170703"/>
                  </a:cubicBezTo>
                  <a:cubicBezTo>
                    <a:pt x="557199" y="170703"/>
                    <a:pt x="576524" y="177144"/>
                    <a:pt x="594239" y="188417"/>
                  </a:cubicBezTo>
                  <a:cubicBezTo>
                    <a:pt x="620005" y="207742"/>
                    <a:pt x="636109" y="238340"/>
                    <a:pt x="636109" y="270548"/>
                  </a:cubicBezTo>
                  <a:lnTo>
                    <a:pt x="636109" y="296314"/>
                  </a:lnTo>
                  <a:lnTo>
                    <a:pt x="668317" y="296314"/>
                  </a:lnTo>
                  <a:cubicBezTo>
                    <a:pt x="710188" y="296314"/>
                    <a:pt x="744006" y="330133"/>
                    <a:pt x="744006" y="372003"/>
                  </a:cubicBezTo>
                  <a:cubicBezTo>
                    <a:pt x="742396" y="412263"/>
                    <a:pt x="708577" y="446082"/>
                    <a:pt x="666707" y="446082"/>
                  </a:cubicBezTo>
                  <a:close/>
                </a:path>
              </a:pathLst>
            </a:custGeom>
            <a:solidFill>
              <a:srgbClr val="000000"/>
            </a:solidFill>
            <a:ln w="16073"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75560A0-74F1-4DE2-9886-92E18DFF186F}"/>
                </a:ext>
              </a:extLst>
            </p:cNvPr>
            <p:cNvSpPr/>
            <p:nvPr/>
          </p:nvSpPr>
          <p:spPr>
            <a:xfrm>
              <a:off x="4197050" y="2416869"/>
              <a:ext cx="772993" cy="724681"/>
            </a:xfrm>
            <a:custGeom>
              <a:avLst/>
              <a:gdLst>
                <a:gd name="connsiteX0" fmla="*/ 721461 w 772993"/>
                <a:gd name="connsiteY0" fmla="*/ 0 h 724681"/>
                <a:gd name="connsiteX1" fmla="*/ 51533 w 772993"/>
                <a:gd name="connsiteY1" fmla="*/ 0 h 724681"/>
                <a:gd name="connsiteX2" fmla="*/ 0 w 772993"/>
                <a:gd name="connsiteY2" fmla="*/ 51533 h 724681"/>
                <a:gd name="connsiteX3" fmla="*/ 0 w 772993"/>
                <a:gd name="connsiteY3" fmla="*/ 512108 h 724681"/>
                <a:gd name="connsiteX4" fmla="*/ 51533 w 772993"/>
                <a:gd name="connsiteY4" fmla="*/ 563641 h 724681"/>
                <a:gd name="connsiteX5" fmla="*/ 51533 w 772993"/>
                <a:gd name="connsiteY5" fmla="*/ 563641 h 724681"/>
                <a:gd name="connsiteX6" fmla="*/ 305977 w 772993"/>
                <a:gd name="connsiteY6" fmla="*/ 563641 h 724681"/>
                <a:gd name="connsiteX7" fmla="*/ 305977 w 772993"/>
                <a:gd name="connsiteY7" fmla="*/ 628057 h 724681"/>
                <a:gd name="connsiteX8" fmla="*/ 193248 w 772993"/>
                <a:gd name="connsiteY8" fmla="*/ 628057 h 724681"/>
                <a:gd name="connsiteX9" fmla="*/ 193248 w 772993"/>
                <a:gd name="connsiteY9" fmla="*/ 724681 h 724681"/>
                <a:gd name="connsiteX10" fmla="*/ 579745 w 772993"/>
                <a:gd name="connsiteY10" fmla="*/ 724681 h 724681"/>
                <a:gd name="connsiteX11" fmla="*/ 579745 w 772993"/>
                <a:gd name="connsiteY11" fmla="*/ 628057 h 724681"/>
                <a:gd name="connsiteX12" fmla="*/ 467017 w 772993"/>
                <a:gd name="connsiteY12" fmla="*/ 628057 h 724681"/>
                <a:gd name="connsiteX13" fmla="*/ 467017 w 772993"/>
                <a:gd name="connsiteY13" fmla="*/ 563641 h 724681"/>
                <a:gd name="connsiteX14" fmla="*/ 721461 w 772993"/>
                <a:gd name="connsiteY14" fmla="*/ 563641 h 724681"/>
                <a:gd name="connsiteX15" fmla="*/ 772994 w 772993"/>
                <a:gd name="connsiteY15" fmla="*/ 512108 h 724681"/>
                <a:gd name="connsiteX16" fmla="*/ 772994 w 772993"/>
                <a:gd name="connsiteY16" fmla="*/ 512108 h 724681"/>
                <a:gd name="connsiteX17" fmla="*/ 772994 w 772993"/>
                <a:gd name="connsiteY17" fmla="*/ 51533 h 724681"/>
                <a:gd name="connsiteX18" fmla="*/ 721461 w 772993"/>
                <a:gd name="connsiteY18" fmla="*/ 0 h 724681"/>
                <a:gd name="connsiteX19" fmla="*/ 676369 w 772993"/>
                <a:gd name="connsiteY19" fmla="*/ 467017 h 724681"/>
                <a:gd name="connsiteX20" fmla="*/ 96624 w 772993"/>
                <a:gd name="connsiteY20" fmla="*/ 467017 h 724681"/>
                <a:gd name="connsiteX21" fmla="*/ 96624 w 772993"/>
                <a:gd name="connsiteY21" fmla="*/ 96624 h 724681"/>
                <a:gd name="connsiteX22" fmla="*/ 676369 w 772993"/>
                <a:gd name="connsiteY22" fmla="*/ 96624 h 724681"/>
                <a:gd name="connsiteX23" fmla="*/ 676369 w 772993"/>
                <a:gd name="connsiteY23" fmla="*/ 467017 h 72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2993" h="724681">
                  <a:moveTo>
                    <a:pt x="721461" y="0"/>
                  </a:moveTo>
                  <a:lnTo>
                    <a:pt x="51533" y="0"/>
                  </a:lnTo>
                  <a:cubicBezTo>
                    <a:pt x="22546" y="0"/>
                    <a:pt x="0" y="22546"/>
                    <a:pt x="0" y="51533"/>
                  </a:cubicBezTo>
                  <a:lnTo>
                    <a:pt x="0" y="512108"/>
                  </a:lnTo>
                  <a:cubicBezTo>
                    <a:pt x="0" y="541095"/>
                    <a:pt x="22546" y="563641"/>
                    <a:pt x="51533" y="563641"/>
                  </a:cubicBezTo>
                  <a:cubicBezTo>
                    <a:pt x="51533" y="563641"/>
                    <a:pt x="51533" y="563641"/>
                    <a:pt x="51533" y="563641"/>
                  </a:cubicBezTo>
                  <a:lnTo>
                    <a:pt x="305977" y="563641"/>
                  </a:lnTo>
                  <a:lnTo>
                    <a:pt x="305977" y="628057"/>
                  </a:lnTo>
                  <a:lnTo>
                    <a:pt x="193248" y="628057"/>
                  </a:lnTo>
                  <a:lnTo>
                    <a:pt x="193248" y="724681"/>
                  </a:lnTo>
                  <a:lnTo>
                    <a:pt x="579745" y="724681"/>
                  </a:lnTo>
                  <a:lnTo>
                    <a:pt x="579745" y="628057"/>
                  </a:lnTo>
                  <a:lnTo>
                    <a:pt x="467017" y="628057"/>
                  </a:lnTo>
                  <a:lnTo>
                    <a:pt x="467017" y="563641"/>
                  </a:lnTo>
                  <a:lnTo>
                    <a:pt x="721461" y="563641"/>
                  </a:lnTo>
                  <a:cubicBezTo>
                    <a:pt x="750448" y="563641"/>
                    <a:pt x="772994" y="541095"/>
                    <a:pt x="772994" y="512108"/>
                  </a:cubicBezTo>
                  <a:lnTo>
                    <a:pt x="772994" y="512108"/>
                  </a:lnTo>
                  <a:lnTo>
                    <a:pt x="772994" y="51533"/>
                  </a:lnTo>
                  <a:cubicBezTo>
                    <a:pt x="772994" y="22546"/>
                    <a:pt x="750448" y="0"/>
                    <a:pt x="721461" y="0"/>
                  </a:cubicBezTo>
                  <a:close/>
                  <a:moveTo>
                    <a:pt x="676369" y="467017"/>
                  </a:moveTo>
                  <a:lnTo>
                    <a:pt x="96624" y="467017"/>
                  </a:lnTo>
                  <a:lnTo>
                    <a:pt x="96624" y="96624"/>
                  </a:lnTo>
                  <a:lnTo>
                    <a:pt x="676369" y="96624"/>
                  </a:lnTo>
                  <a:lnTo>
                    <a:pt x="676369" y="467017"/>
                  </a:lnTo>
                  <a:close/>
                </a:path>
              </a:pathLst>
            </a:custGeom>
            <a:solidFill>
              <a:srgbClr val="000000"/>
            </a:solidFill>
            <a:ln w="1607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73FA9AB-D56B-418B-9256-41FEE912F087}"/>
                </a:ext>
              </a:extLst>
            </p:cNvPr>
            <p:cNvSpPr/>
            <p:nvPr/>
          </p:nvSpPr>
          <p:spPr>
            <a:xfrm>
              <a:off x="5045732" y="2416869"/>
              <a:ext cx="283820" cy="357509"/>
            </a:xfrm>
            <a:custGeom>
              <a:avLst/>
              <a:gdLst>
                <a:gd name="connsiteX0" fmla="*/ 162651 w 283820"/>
                <a:gd name="connsiteY0" fmla="*/ 0 h 357509"/>
                <a:gd name="connsiteX1" fmla="*/ 186807 w 283820"/>
                <a:gd name="connsiteY1" fmla="*/ 74079 h 357509"/>
                <a:gd name="connsiteX2" fmla="*/ 117559 w 283820"/>
                <a:gd name="connsiteY2" fmla="*/ 188417 h 357509"/>
                <a:gd name="connsiteX3" fmla="*/ 117559 w 283820"/>
                <a:gd name="connsiteY3" fmla="*/ 122391 h 357509"/>
                <a:gd name="connsiteX4" fmla="*/ 0 w 283820"/>
                <a:gd name="connsiteY4" fmla="*/ 241560 h 357509"/>
                <a:gd name="connsiteX5" fmla="*/ 117559 w 283820"/>
                <a:gd name="connsiteY5" fmla="*/ 357509 h 357509"/>
                <a:gd name="connsiteX6" fmla="*/ 117559 w 283820"/>
                <a:gd name="connsiteY6" fmla="*/ 291483 h 357509"/>
                <a:gd name="connsiteX7" fmla="*/ 275379 w 283820"/>
                <a:gd name="connsiteY7" fmla="*/ 14494 h 357509"/>
                <a:gd name="connsiteX8" fmla="*/ 270548 w 283820"/>
                <a:gd name="connsiteY8" fmla="*/ 0 h 357509"/>
                <a:gd name="connsiteX9" fmla="*/ 162651 w 283820"/>
                <a:gd name="connsiteY9" fmla="*/ 0 h 35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820" h="357509">
                  <a:moveTo>
                    <a:pt x="162651" y="0"/>
                  </a:moveTo>
                  <a:cubicBezTo>
                    <a:pt x="178755" y="20935"/>
                    <a:pt x="186807" y="48312"/>
                    <a:pt x="186807" y="74079"/>
                  </a:cubicBezTo>
                  <a:cubicBezTo>
                    <a:pt x="186807" y="122391"/>
                    <a:pt x="159430" y="165872"/>
                    <a:pt x="117559" y="188417"/>
                  </a:cubicBezTo>
                  <a:lnTo>
                    <a:pt x="117559" y="122391"/>
                  </a:lnTo>
                  <a:lnTo>
                    <a:pt x="0" y="241560"/>
                  </a:lnTo>
                  <a:lnTo>
                    <a:pt x="117559" y="357509"/>
                  </a:lnTo>
                  <a:lnTo>
                    <a:pt x="117559" y="291483"/>
                  </a:lnTo>
                  <a:cubicBezTo>
                    <a:pt x="238340" y="259275"/>
                    <a:pt x="309197" y="135274"/>
                    <a:pt x="275379" y="14494"/>
                  </a:cubicBezTo>
                  <a:cubicBezTo>
                    <a:pt x="273768" y="9662"/>
                    <a:pt x="272158" y="4831"/>
                    <a:pt x="270548" y="0"/>
                  </a:cubicBezTo>
                  <a:lnTo>
                    <a:pt x="162651" y="0"/>
                  </a:lnTo>
                  <a:close/>
                </a:path>
              </a:pathLst>
            </a:custGeom>
            <a:solidFill>
              <a:srgbClr val="000000"/>
            </a:solidFill>
            <a:ln w="1607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C696FA1E-E3C2-4B99-8311-BC2E626886BA}"/>
                </a:ext>
              </a:extLst>
            </p:cNvPr>
            <p:cNvSpPr/>
            <p:nvPr/>
          </p:nvSpPr>
          <p:spPr>
            <a:xfrm>
              <a:off x="4331934" y="1994943"/>
              <a:ext cx="283820" cy="357509"/>
            </a:xfrm>
            <a:custGeom>
              <a:avLst/>
              <a:gdLst>
                <a:gd name="connsiteX0" fmla="*/ 121169 w 283820"/>
                <a:gd name="connsiteY0" fmla="*/ 357510 h 357509"/>
                <a:gd name="connsiteX1" fmla="*/ 97013 w 283820"/>
                <a:gd name="connsiteY1" fmla="*/ 283431 h 357509"/>
                <a:gd name="connsiteX2" fmla="*/ 166261 w 283820"/>
                <a:gd name="connsiteY2" fmla="*/ 169092 h 357509"/>
                <a:gd name="connsiteX3" fmla="*/ 166261 w 283820"/>
                <a:gd name="connsiteY3" fmla="*/ 235119 h 357509"/>
                <a:gd name="connsiteX4" fmla="*/ 283820 w 283820"/>
                <a:gd name="connsiteY4" fmla="*/ 115949 h 357509"/>
                <a:gd name="connsiteX5" fmla="*/ 166261 w 283820"/>
                <a:gd name="connsiteY5" fmla="*/ 0 h 357509"/>
                <a:gd name="connsiteX6" fmla="*/ 166261 w 283820"/>
                <a:gd name="connsiteY6" fmla="*/ 66027 h 357509"/>
                <a:gd name="connsiteX7" fmla="*/ 8441 w 283820"/>
                <a:gd name="connsiteY7" fmla="*/ 343016 h 357509"/>
                <a:gd name="connsiteX8" fmla="*/ 13273 w 283820"/>
                <a:gd name="connsiteY8" fmla="*/ 357510 h 357509"/>
                <a:gd name="connsiteX9" fmla="*/ 121169 w 283820"/>
                <a:gd name="connsiteY9" fmla="*/ 357510 h 35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820" h="357509">
                  <a:moveTo>
                    <a:pt x="121169" y="357510"/>
                  </a:moveTo>
                  <a:cubicBezTo>
                    <a:pt x="108286" y="341405"/>
                    <a:pt x="97013" y="309197"/>
                    <a:pt x="97013" y="283431"/>
                  </a:cubicBezTo>
                  <a:cubicBezTo>
                    <a:pt x="97013" y="235119"/>
                    <a:pt x="124390" y="191638"/>
                    <a:pt x="166261" y="169092"/>
                  </a:cubicBezTo>
                  <a:lnTo>
                    <a:pt x="166261" y="235119"/>
                  </a:lnTo>
                  <a:lnTo>
                    <a:pt x="283820" y="115949"/>
                  </a:lnTo>
                  <a:lnTo>
                    <a:pt x="166261" y="0"/>
                  </a:lnTo>
                  <a:lnTo>
                    <a:pt x="166261" y="66027"/>
                  </a:lnTo>
                  <a:cubicBezTo>
                    <a:pt x="45481" y="98235"/>
                    <a:pt x="-25377" y="222236"/>
                    <a:pt x="8441" y="343016"/>
                  </a:cubicBezTo>
                  <a:cubicBezTo>
                    <a:pt x="10052" y="347847"/>
                    <a:pt x="11662" y="352678"/>
                    <a:pt x="13273" y="357510"/>
                  </a:cubicBezTo>
                  <a:lnTo>
                    <a:pt x="121169" y="357510"/>
                  </a:lnTo>
                  <a:close/>
                </a:path>
              </a:pathLst>
            </a:custGeom>
            <a:solidFill>
              <a:srgbClr val="000000"/>
            </a:solidFill>
            <a:ln w="16073" cap="flat">
              <a:noFill/>
              <a:prstDash val="solid"/>
              <a:miter/>
            </a:ln>
          </p:spPr>
          <p:txBody>
            <a:bodyPr rtlCol="0" anchor="ctr"/>
            <a:lstStyle/>
            <a:p>
              <a:endParaRPr lang="en-US"/>
            </a:p>
          </p:txBody>
        </p:sp>
        <p:sp>
          <p:nvSpPr>
            <p:cNvPr id="12" name="Arrow: Right 11">
              <a:extLst>
                <a:ext uri="{FF2B5EF4-FFF2-40B4-BE49-F238E27FC236}">
                  <a16:creationId xmlns:a16="http://schemas.microsoft.com/office/drawing/2014/main" id="{B55BACB2-C1EA-42BB-82CF-B252261B8138}"/>
                </a:ext>
              </a:extLst>
            </p:cNvPr>
            <p:cNvSpPr/>
            <p:nvPr/>
          </p:nvSpPr>
          <p:spPr>
            <a:xfrm>
              <a:off x="5561726" y="2530428"/>
              <a:ext cx="1406002" cy="4043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Graphic 13" descr="Bank with solid fill">
              <a:extLst>
                <a:ext uri="{FF2B5EF4-FFF2-40B4-BE49-F238E27FC236}">
                  <a16:creationId xmlns:a16="http://schemas.microsoft.com/office/drawing/2014/main" id="{75430AAF-4C11-4CA1-A6B5-B515BE47BA33}"/>
                </a:ext>
              </a:extLst>
            </p:cNvPr>
            <p:cNvSpPr/>
            <p:nvPr/>
          </p:nvSpPr>
          <p:spPr>
            <a:xfrm>
              <a:off x="9310665" y="2097043"/>
              <a:ext cx="866270" cy="1120005"/>
            </a:xfrm>
            <a:custGeom>
              <a:avLst/>
              <a:gdLst>
                <a:gd name="connsiteX0" fmla="*/ 786482 w 866270"/>
                <a:gd name="connsiteY0" fmla="*/ 980004 h 1120005"/>
                <a:gd name="connsiteX1" fmla="*/ 786482 w 866270"/>
                <a:gd name="connsiteY1" fmla="*/ 948893 h 1120005"/>
                <a:gd name="connsiteX2" fmla="*/ 740889 w 866270"/>
                <a:gd name="connsiteY2" fmla="*/ 948893 h 1120005"/>
                <a:gd name="connsiteX3" fmla="*/ 740889 w 866270"/>
                <a:gd name="connsiteY3" fmla="*/ 420002 h 1120005"/>
                <a:gd name="connsiteX4" fmla="*/ 786482 w 866270"/>
                <a:gd name="connsiteY4" fmla="*/ 420002 h 1120005"/>
                <a:gd name="connsiteX5" fmla="*/ 786482 w 866270"/>
                <a:gd name="connsiteY5" fmla="*/ 388891 h 1120005"/>
                <a:gd name="connsiteX6" fmla="*/ 820677 w 866270"/>
                <a:gd name="connsiteY6" fmla="*/ 388891 h 1120005"/>
                <a:gd name="connsiteX7" fmla="*/ 820677 w 866270"/>
                <a:gd name="connsiteY7" fmla="*/ 295557 h 1120005"/>
                <a:gd name="connsiteX8" fmla="*/ 786482 w 866270"/>
                <a:gd name="connsiteY8" fmla="*/ 295557 h 1120005"/>
                <a:gd name="connsiteX9" fmla="*/ 433135 w 866270"/>
                <a:gd name="connsiteY9" fmla="*/ 0 h 1120005"/>
                <a:gd name="connsiteX10" fmla="*/ 79788 w 866270"/>
                <a:gd name="connsiteY10" fmla="*/ 295557 h 1120005"/>
                <a:gd name="connsiteX11" fmla="*/ 45593 w 866270"/>
                <a:gd name="connsiteY11" fmla="*/ 295557 h 1120005"/>
                <a:gd name="connsiteX12" fmla="*/ 45593 w 866270"/>
                <a:gd name="connsiteY12" fmla="*/ 388891 h 1120005"/>
                <a:gd name="connsiteX13" fmla="*/ 79788 w 866270"/>
                <a:gd name="connsiteY13" fmla="*/ 388891 h 1120005"/>
                <a:gd name="connsiteX14" fmla="*/ 79788 w 866270"/>
                <a:gd name="connsiteY14" fmla="*/ 420002 h 1120005"/>
                <a:gd name="connsiteX15" fmla="*/ 125381 w 866270"/>
                <a:gd name="connsiteY15" fmla="*/ 420002 h 1120005"/>
                <a:gd name="connsiteX16" fmla="*/ 125381 w 866270"/>
                <a:gd name="connsiteY16" fmla="*/ 948893 h 1120005"/>
                <a:gd name="connsiteX17" fmla="*/ 79788 w 866270"/>
                <a:gd name="connsiteY17" fmla="*/ 948893 h 1120005"/>
                <a:gd name="connsiteX18" fmla="*/ 79788 w 866270"/>
                <a:gd name="connsiteY18" fmla="*/ 980004 h 1120005"/>
                <a:gd name="connsiteX19" fmla="*/ 0 w 866270"/>
                <a:gd name="connsiteY19" fmla="*/ 1057783 h 1120005"/>
                <a:gd name="connsiteX20" fmla="*/ 0 w 866270"/>
                <a:gd name="connsiteY20" fmla="*/ 1120005 h 1120005"/>
                <a:gd name="connsiteX21" fmla="*/ 433135 w 866270"/>
                <a:gd name="connsiteY21" fmla="*/ 1120005 h 1120005"/>
                <a:gd name="connsiteX22" fmla="*/ 866270 w 866270"/>
                <a:gd name="connsiteY22" fmla="*/ 1120005 h 1120005"/>
                <a:gd name="connsiteX23" fmla="*/ 866270 w 866270"/>
                <a:gd name="connsiteY23" fmla="*/ 1057783 h 1120005"/>
                <a:gd name="connsiteX24" fmla="*/ 786482 w 866270"/>
                <a:gd name="connsiteY24" fmla="*/ 980004 h 1120005"/>
                <a:gd name="connsiteX25" fmla="*/ 262161 w 866270"/>
                <a:gd name="connsiteY25" fmla="*/ 948893 h 1120005"/>
                <a:gd name="connsiteX26" fmla="*/ 193771 w 866270"/>
                <a:gd name="connsiteY26" fmla="*/ 948893 h 1120005"/>
                <a:gd name="connsiteX27" fmla="*/ 193771 w 866270"/>
                <a:gd name="connsiteY27" fmla="*/ 420002 h 1120005"/>
                <a:gd name="connsiteX28" fmla="*/ 262161 w 866270"/>
                <a:gd name="connsiteY28" fmla="*/ 420002 h 1120005"/>
                <a:gd name="connsiteX29" fmla="*/ 262161 w 866270"/>
                <a:gd name="connsiteY29" fmla="*/ 948893 h 1120005"/>
                <a:gd name="connsiteX30" fmla="*/ 398940 w 866270"/>
                <a:gd name="connsiteY30" fmla="*/ 948893 h 1120005"/>
                <a:gd name="connsiteX31" fmla="*/ 330550 w 866270"/>
                <a:gd name="connsiteY31" fmla="*/ 948893 h 1120005"/>
                <a:gd name="connsiteX32" fmla="*/ 330550 w 866270"/>
                <a:gd name="connsiteY32" fmla="*/ 420002 h 1120005"/>
                <a:gd name="connsiteX33" fmla="*/ 398940 w 866270"/>
                <a:gd name="connsiteY33" fmla="*/ 420002 h 1120005"/>
                <a:gd name="connsiteX34" fmla="*/ 398940 w 866270"/>
                <a:gd name="connsiteY34" fmla="*/ 948893 h 1120005"/>
                <a:gd name="connsiteX35" fmla="*/ 421737 w 866270"/>
                <a:gd name="connsiteY35" fmla="*/ 264446 h 1120005"/>
                <a:gd name="connsiteX36" fmla="*/ 376144 w 866270"/>
                <a:gd name="connsiteY36" fmla="*/ 202223 h 1120005"/>
                <a:gd name="connsiteX37" fmla="*/ 421737 w 866270"/>
                <a:gd name="connsiteY37" fmla="*/ 140001 h 1120005"/>
                <a:gd name="connsiteX38" fmla="*/ 467330 w 866270"/>
                <a:gd name="connsiteY38" fmla="*/ 202223 h 1120005"/>
                <a:gd name="connsiteX39" fmla="*/ 421737 w 866270"/>
                <a:gd name="connsiteY39" fmla="*/ 264446 h 1120005"/>
                <a:gd name="connsiteX40" fmla="*/ 535720 w 866270"/>
                <a:gd name="connsiteY40" fmla="*/ 948893 h 1120005"/>
                <a:gd name="connsiteX41" fmla="*/ 467330 w 866270"/>
                <a:gd name="connsiteY41" fmla="*/ 948893 h 1120005"/>
                <a:gd name="connsiteX42" fmla="*/ 467330 w 866270"/>
                <a:gd name="connsiteY42" fmla="*/ 420002 h 1120005"/>
                <a:gd name="connsiteX43" fmla="*/ 535720 w 866270"/>
                <a:gd name="connsiteY43" fmla="*/ 420002 h 1120005"/>
                <a:gd name="connsiteX44" fmla="*/ 535720 w 866270"/>
                <a:gd name="connsiteY44" fmla="*/ 948893 h 1120005"/>
                <a:gd name="connsiteX45" fmla="*/ 672499 w 866270"/>
                <a:gd name="connsiteY45" fmla="*/ 948893 h 1120005"/>
                <a:gd name="connsiteX46" fmla="*/ 604109 w 866270"/>
                <a:gd name="connsiteY46" fmla="*/ 948893 h 1120005"/>
                <a:gd name="connsiteX47" fmla="*/ 604109 w 866270"/>
                <a:gd name="connsiteY47" fmla="*/ 420002 h 1120005"/>
                <a:gd name="connsiteX48" fmla="*/ 672499 w 866270"/>
                <a:gd name="connsiteY48" fmla="*/ 420002 h 1120005"/>
                <a:gd name="connsiteX49" fmla="*/ 672499 w 866270"/>
                <a:gd name="connsiteY49" fmla="*/ 948893 h 112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66270" h="1120005">
                  <a:moveTo>
                    <a:pt x="786482" y="980004"/>
                  </a:moveTo>
                  <a:lnTo>
                    <a:pt x="786482" y="948893"/>
                  </a:lnTo>
                  <a:lnTo>
                    <a:pt x="740889" y="948893"/>
                  </a:lnTo>
                  <a:lnTo>
                    <a:pt x="740889" y="420002"/>
                  </a:lnTo>
                  <a:lnTo>
                    <a:pt x="786482" y="420002"/>
                  </a:lnTo>
                  <a:lnTo>
                    <a:pt x="786482" y="388891"/>
                  </a:lnTo>
                  <a:lnTo>
                    <a:pt x="820677" y="388891"/>
                  </a:lnTo>
                  <a:lnTo>
                    <a:pt x="820677" y="295557"/>
                  </a:lnTo>
                  <a:lnTo>
                    <a:pt x="786482" y="295557"/>
                  </a:lnTo>
                  <a:lnTo>
                    <a:pt x="433135" y="0"/>
                  </a:lnTo>
                  <a:lnTo>
                    <a:pt x="79788" y="295557"/>
                  </a:lnTo>
                  <a:lnTo>
                    <a:pt x="45593" y="295557"/>
                  </a:lnTo>
                  <a:lnTo>
                    <a:pt x="45593" y="388891"/>
                  </a:lnTo>
                  <a:lnTo>
                    <a:pt x="79788" y="388891"/>
                  </a:lnTo>
                  <a:lnTo>
                    <a:pt x="79788" y="420002"/>
                  </a:lnTo>
                  <a:lnTo>
                    <a:pt x="125381" y="420002"/>
                  </a:lnTo>
                  <a:lnTo>
                    <a:pt x="125381" y="948893"/>
                  </a:lnTo>
                  <a:lnTo>
                    <a:pt x="79788" y="948893"/>
                  </a:lnTo>
                  <a:lnTo>
                    <a:pt x="79788" y="980004"/>
                  </a:lnTo>
                  <a:lnTo>
                    <a:pt x="0" y="1057783"/>
                  </a:lnTo>
                  <a:lnTo>
                    <a:pt x="0" y="1120005"/>
                  </a:lnTo>
                  <a:lnTo>
                    <a:pt x="433135" y="1120005"/>
                  </a:lnTo>
                  <a:lnTo>
                    <a:pt x="866270" y="1120005"/>
                  </a:lnTo>
                  <a:lnTo>
                    <a:pt x="866270" y="1057783"/>
                  </a:lnTo>
                  <a:lnTo>
                    <a:pt x="786482" y="980004"/>
                  </a:lnTo>
                  <a:close/>
                  <a:moveTo>
                    <a:pt x="262161" y="948893"/>
                  </a:moveTo>
                  <a:lnTo>
                    <a:pt x="193771" y="948893"/>
                  </a:lnTo>
                  <a:lnTo>
                    <a:pt x="193771" y="420002"/>
                  </a:lnTo>
                  <a:lnTo>
                    <a:pt x="262161" y="420002"/>
                  </a:lnTo>
                  <a:lnTo>
                    <a:pt x="262161" y="948893"/>
                  </a:lnTo>
                  <a:close/>
                  <a:moveTo>
                    <a:pt x="398940" y="948893"/>
                  </a:moveTo>
                  <a:lnTo>
                    <a:pt x="330550" y="948893"/>
                  </a:lnTo>
                  <a:lnTo>
                    <a:pt x="330550" y="420002"/>
                  </a:lnTo>
                  <a:lnTo>
                    <a:pt x="398940" y="420002"/>
                  </a:lnTo>
                  <a:lnTo>
                    <a:pt x="398940" y="948893"/>
                  </a:lnTo>
                  <a:close/>
                  <a:moveTo>
                    <a:pt x="421737" y="264446"/>
                  </a:moveTo>
                  <a:cubicBezTo>
                    <a:pt x="396661" y="264446"/>
                    <a:pt x="376144" y="236446"/>
                    <a:pt x="376144" y="202223"/>
                  </a:cubicBezTo>
                  <a:cubicBezTo>
                    <a:pt x="376144" y="168001"/>
                    <a:pt x="396661" y="140001"/>
                    <a:pt x="421737" y="140001"/>
                  </a:cubicBezTo>
                  <a:cubicBezTo>
                    <a:pt x="446813" y="140001"/>
                    <a:pt x="467330" y="168001"/>
                    <a:pt x="467330" y="202223"/>
                  </a:cubicBezTo>
                  <a:cubicBezTo>
                    <a:pt x="467330" y="236446"/>
                    <a:pt x="446813" y="264446"/>
                    <a:pt x="421737" y="264446"/>
                  </a:cubicBezTo>
                  <a:close/>
                  <a:moveTo>
                    <a:pt x="535720" y="948893"/>
                  </a:moveTo>
                  <a:lnTo>
                    <a:pt x="467330" y="948893"/>
                  </a:lnTo>
                  <a:lnTo>
                    <a:pt x="467330" y="420002"/>
                  </a:lnTo>
                  <a:lnTo>
                    <a:pt x="535720" y="420002"/>
                  </a:lnTo>
                  <a:lnTo>
                    <a:pt x="535720" y="948893"/>
                  </a:lnTo>
                  <a:close/>
                  <a:moveTo>
                    <a:pt x="672499" y="948893"/>
                  </a:moveTo>
                  <a:lnTo>
                    <a:pt x="604109" y="948893"/>
                  </a:lnTo>
                  <a:lnTo>
                    <a:pt x="604109" y="420002"/>
                  </a:lnTo>
                  <a:lnTo>
                    <a:pt x="672499" y="420002"/>
                  </a:lnTo>
                  <a:lnTo>
                    <a:pt x="672499" y="948893"/>
                  </a:lnTo>
                  <a:close/>
                </a:path>
              </a:pathLst>
            </a:custGeom>
            <a:solidFill>
              <a:srgbClr val="000000"/>
            </a:solidFill>
            <a:ln w="1131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11E05ED-0DC8-4311-B492-0C8974E56281}"/>
                </a:ext>
              </a:extLst>
            </p:cNvPr>
            <p:cNvSpPr/>
            <p:nvPr/>
          </p:nvSpPr>
          <p:spPr>
            <a:xfrm>
              <a:off x="7563032" y="3125637"/>
              <a:ext cx="99132" cy="74349"/>
            </a:xfrm>
            <a:custGeom>
              <a:avLst/>
              <a:gdLst>
                <a:gd name="connsiteX0" fmla="*/ 0 w 99132"/>
                <a:gd name="connsiteY0" fmla="*/ 0 h 74349"/>
                <a:gd name="connsiteX1" fmla="*/ 99133 w 99132"/>
                <a:gd name="connsiteY1" fmla="*/ 0 h 74349"/>
                <a:gd name="connsiteX2" fmla="*/ 99133 w 99132"/>
                <a:gd name="connsiteY2" fmla="*/ 74350 h 74349"/>
                <a:gd name="connsiteX3" fmla="*/ 0 w 99132"/>
                <a:gd name="connsiteY3" fmla="*/ 74350 h 74349"/>
              </a:gdLst>
              <a:ahLst/>
              <a:cxnLst>
                <a:cxn ang="0">
                  <a:pos x="connsiteX0" y="connsiteY0"/>
                </a:cxn>
                <a:cxn ang="0">
                  <a:pos x="connsiteX1" y="connsiteY1"/>
                </a:cxn>
                <a:cxn ang="0">
                  <a:pos x="connsiteX2" y="connsiteY2"/>
                </a:cxn>
                <a:cxn ang="0">
                  <a:pos x="connsiteX3" y="connsiteY3"/>
                </a:cxn>
              </a:cxnLst>
              <a:rect l="l" t="t" r="r" b="b"/>
              <a:pathLst>
                <a:path w="99132" h="74349">
                  <a:moveTo>
                    <a:pt x="0" y="0"/>
                  </a:moveTo>
                  <a:lnTo>
                    <a:pt x="99133" y="0"/>
                  </a:lnTo>
                  <a:lnTo>
                    <a:pt x="99133" y="74350"/>
                  </a:lnTo>
                  <a:lnTo>
                    <a:pt x="0" y="74350"/>
                  </a:lnTo>
                  <a:close/>
                </a:path>
              </a:pathLst>
            </a:custGeom>
            <a:solidFill>
              <a:srgbClr val="000000"/>
            </a:solidFill>
            <a:ln w="12303"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501DA98-F0EA-452A-8F7E-3DAD4143522F}"/>
                </a:ext>
              </a:extLst>
            </p:cNvPr>
            <p:cNvSpPr/>
            <p:nvPr/>
          </p:nvSpPr>
          <p:spPr>
            <a:xfrm>
              <a:off x="8157828" y="3125637"/>
              <a:ext cx="99132" cy="74349"/>
            </a:xfrm>
            <a:custGeom>
              <a:avLst/>
              <a:gdLst>
                <a:gd name="connsiteX0" fmla="*/ 0 w 99132"/>
                <a:gd name="connsiteY0" fmla="*/ 0 h 74349"/>
                <a:gd name="connsiteX1" fmla="*/ 99133 w 99132"/>
                <a:gd name="connsiteY1" fmla="*/ 0 h 74349"/>
                <a:gd name="connsiteX2" fmla="*/ 99133 w 99132"/>
                <a:gd name="connsiteY2" fmla="*/ 74350 h 74349"/>
                <a:gd name="connsiteX3" fmla="*/ 0 w 99132"/>
                <a:gd name="connsiteY3" fmla="*/ 74350 h 74349"/>
              </a:gdLst>
              <a:ahLst/>
              <a:cxnLst>
                <a:cxn ang="0">
                  <a:pos x="connsiteX0" y="connsiteY0"/>
                </a:cxn>
                <a:cxn ang="0">
                  <a:pos x="connsiteX1" y="connsiteY1"/>
                </a:cxn>
                <a:cxn ang="0">
                  <a:pos x="connsiteX2" y="connsiteY2"/>
                </a:cxn>
                <a:cxn ang="0">
                  <a:pos x="connsiteX3" y="connsiteY3"/>
                </a:cxn>
              </a:cxnLst>
              <a:rect l="l" t="t" r="r" b="b"/>
              <a:pathLst>
                <a:path w="99132" h="74349">
                  <a:moveTo>
                    <a:pt x="0" y="0"/>
                  </a:moveTo>
                  <a:lnTo>
                    <a:pt x="99133" y="0"/>
                  </a:lnTo>
                  <a:lnTo>
                    <a:pt x="99133" y="74350"/>
                  </a:lnTo>
                  <a:lnTo>
                    <a:pt x="0" y="74350"/>
                  </a:lnTo>
                  <a:close/>
                </a:path>
              </a:pathLst>
            </a:custGeom>
            <a:solidFill>
              <a:srgbClr val="000000"/>
            </a:solidFill>
            <a:ln w="12303"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080498D-7CE6-47FE-8005-26255D9E5B61}"/>
                </a:ext>
              </a:extLst>
            </p:cNvPr>
            <p:cNvSpPr/>
            <p:nvPr/>
          </p:nvSpPr>
          <p:spPr>
            <a:xfrm>
              <a:off x="7488683" y="2283009"/>
              <a:ext cx="842627" cy="842627"/>
            </a:xfrm>
            <a:custGeom>
              <a:avLst/>
              <a:gdLst>
                <a:gd name="connsiteX0" fmla="*/ 793061 w 842627"/>
                <a:gd name="connsiteY0" fmla="*/ 0 h 842627"/>
                <a:gd name="connsiteX1" fmla="*/ 49566 w 842627"/>
                <a:gd name="connsiteY1" fmla="*/ 0 h 842627"/>
                <a:gd name="connsiteX2" fmla="*/ 0 w 842627"/>
                <a:gd name="connsiteY2" fmla="*/ 49566 h 842627"/>
                <a:gd name="connsiteX3" fmla="*/ 0 w 842627"/>
                <a:gd name="connsiteY3" fmla="*/ 793061 h 842627"/>
                <a:gd name="connsiteX4" fmla="*/ 49566 w 842627"/>
                <a:gd name="connsiteY4" fmla="*/ 842628 h 842627"/>
                <a:gd name="connsiteX5" fmla="*/ 793061 w 842627"/>
                <a:gd name="connsiteY5" fmla="*/ 842628 h 842627"/>
                <a:gd name="connsiteX6" fmla="*/ 842628 w 842627"/>
                <a:gd name="connsiteY6" fmla="*/ 793061 h 842627"/>
                <a:gd name="connsiteX7" fmla="*/ 842628 w 842627"/>
                <a:gd name="connsiteY7" fmla="*/ 49566 h 842627"/>
                <a:gd name="connsiteX8" fmla="*/ 793061 w 842627"/>
                <a:gd name="connsiteY8" fmla="*/ 0 h 842627"/>
                <a:gd name="connsiteX9" fmla="*/ 768278 w 842627"/>
                <a:gd name="connsiteY9" fmla="*/ 768278 h 842627"/>
                <a:gd name="connsiteX10" fmla="*/ 74350 w 842627"/>
                <a:gd name="connsiteY10" fmla="*/ 768278 h 842627"/>
                <a:gd name="connsiteX11" fmla="*/ 74350 w 842627"/>
                <a:gd name="connsiteY11" fmla="*/ 74350 h 842627"/>
                <a:gd name="connsiteX12" fmla="*/ 768278 w 842627"/>
                <a:gd name="connsiteY12" fmla="*/ 74350 h 842627"/>
                <a:gd name="connsiteX13" fmla="*/ 768278 w 842627"/>
                <a:gd name="connsiteY13" fmla="*/ 768278 h 84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2627" h="842627">
                  <a:moveTo>
                    <a:pt x="793061" y="0"/>
                  </a:moveTo>
                  <a:lnTo>
                    <a:pt x="49566" y="0"/>
                  </a:lnTo>
                  <a:cubicBezTo>
                    <a:pt x="22305" y="0"/>
                    <a:pt x="0" y="22305"/>
                    <a:pt x="0" y="49566"/>
                  </a:cubicBezTo>
                  <a:lnTo>
                    <a:pt x="0" y="793061"/>
                  </a:lnTo>
                  <a:cubicBezTo>
                    <a:pt x="0" y="820323"/>
                    <a:pt x="22305" y="842628"/>
                    <a:pt x="49566" y="842628"/>
                  </a:cubicBezTo>
                  <a:lnTo>
                    <a:pt x="793061" y="842628"/>
                  </a:lnTo>
                  <a:cubicBezTo>
                    <a:pt x="820323" y="842628"/>
                    <a:pt x="842628" y="820323"/>
                    <a:pt x="842628" y="793061"/>
                  </a:cubicBezTo>
                  <a:lnTo>
                    <a:pt x="842628" y="49566"/>
                  </a:lnTo>
                  <a:cubicBezTo>
                    <a:pt x="842628" y="22305"/>
                    <a:pt x="820323" y="0"/>
                    <a:pt x="793061" y="0"/>
                  </a:cubicBezTo>
                  <a:close/>
                  <a:moveTo>
                    <a:pt x="768278" y="768278"/>
                  </a:moveTo>
                  <a:lnTo>
                    <a:pt x="74350" y="768278"/>
                  </a:lnTo>
                  <a:lnTo>
                    <a:pt x="74350" y="74350"/>
                  </a:lnTo>
                  <a:lnTo>
                    <a:pt x="768278" y="74350"/>
                  </a:lnTo>
                  <a:lnTo>
                    <a:pt x="768278" y="768278"/>
                  </a:lnTo>
                  <a:close/>
                </a:path>
              </a:pathLst>
            </a:custGeom>
            <a:solidFill>
              <a:srgbClr val="000000"/>
            </a:solidFill>
            <a:ln w="12303"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8FAD1C73-6793-4C16-ADCC-A029A2CF1517}"/>
                </a:ext>
              </a:extLst>
            </p:cNvPr>
            <p:cNvSpPr/>
            <p:nvPr/>
          </p:nvSpPr>
          <p:spPr>
            <a:xfrm>
              <a:off x="7612599" y="2406925"/>
              <a:ext cx="594796" cy="594796"/>
            </a:xfrm>
            <a:custGeom>
              <a:avLst/>
              <a:gdLst>
                <a:gd name="connsiteX0" fmla="*/ 0 w 594796"/>
                <a:gd name="connsiteY0" fmla="*/ 0 h 594796"/>
                <a:gd name="connsiteX1" fmla="*/ 0 w 594796"/>
                <a:gd name="connsiteY1" fmla="*/ 594796 h 594796"/>
                <a:gd name="connsiteX2" fmla="*/ 594796 w 594796"/>
                <a:gd name="connsiteY2" fmla="*/ 594796 h 594796"/>
                <a:gd name="connsiteX3" fmla="*/ 594796 w 594796"/>
                <a:gd name="connsiteY3" fmla="*/ 0 h 594796"/>
                <a:gd name="connsiteX4" fmla="*/ 0 w 594796"/>
                <a:gd name="connsiteY4" fmla="*/ 0 h 594796"/>
                <a:gd name="connsiteX5" fmla="*/ 173482 w 594796"/>
                <a:gd name="connsiteY5" fmla="*/ 421314 h 594796"/>
                <a:gd name="connsiteX6" fmla="*/ 49566 w 594796"/>
                <a:gd name="connsiteY6" fmla="*/ 297398 h 594796"/>
                <a:gd name="connsiteX7" fmla="*/ 173482 w 594796"/>
                <a:gd name="connsiteY7" fmla="*/ 173482 h 594796"/>
                <a:gd name="connsiteX8" fmla="*/ 297398 w 594796"/>
                <a:gd name="connsiteY8" fmla="*/ 297398 h 594796"/>
                <a:gd name="connsiteX9" fmla="*/ 173482 w 594796"/>
                <a:gd name="connsiteY9" fmla="*/ 421314 h 594796"/>
                <a:gd name="connsiteX10" fmla="*/ 545230 w 594796"/>
                <a:gd name="connsiteY10" fmla="*/ 396531 h 594796"/>
                <a:gd name="connsiteX11" fmla="*/ 520447 w 594796"/>
                <a:gd name="connsiteY11" fmla="*/ 421314 h 594796"/>
                <a:gd name="connsiteX12" fmla="*/ 495663 w 594796"/>
                <a:gd name="connsiteY12" fmla="*/ 396531 h 594796"/>
                <a:gd name="connsiteX13" fmla="*/ 495663 w 594796"/>
                <a:gd name="connsiteY13" fmla="*/ 198265 h 594796"/>
                <a:gd name="connsiteX14" fmla="*/ 520447 w 594796"/>
                <a:gd name="connsiteY14" fmla="*/ 173482 h 594796"/>
                <a:gd name="connsiteX15" fmla="*/ 545230 w 594796"/>
                <a:gd name="connsiteY15" fmla="*/ 198265 h 594796"/>
                <a:gd name="connsiteX16" fmla="*/ 545230 w 594796"/>
                <a:gd name="connsiteY16" fmla="*/ 396531 h 59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4796" h="594796">
                  <a:moveTo>
                    <a:pt x="0" y="0"/>
                  </a:moveTo>
                  <a:lnTo>
                    <a:pt x="0" y="594796"/>
                  </a:lnTo>
                  <a:lnTo>
                    <a:pt x="594796" y="594796"/>
                  </a:lnTo>
                  <a:lnTo>
                    <a:pt x="594796" y="0"/>
                  </a:lnTo>
                  <a:lnTo>
                    <a:pt x="0" y="0"/>
                  </a:lnTo>
                  <a:close/>
                  <a:moveTo>
                    <a:pt x="173482" y="421314"/>
                  </a:moveTo>
                  <a:cubicBezTo>
                    <a:pt x="105328" y="421314"/>
                    <a:pt x="49566" y="365552"/>
                    <a:pt x="49566" y="297398"/>
                  </a:cubicBezTo>
                  <a:cubicBezTo>
                    <a:pt x="49566" y="229244"/>
                    <a:pt x="105328" y="173482"/>
                    <a:pt x="173482" y="173482"/>
                  </a:cubicBezTo>
                  <a:cubicBezTo>
                    <a:pt x="241636" y="173482"/>
                    <a:pt x="297398" y="229244"/>
                    <a:pt x="297398" y="297398"/>
                  </a:cubicBezTo>
                  <a:cubicBezTo>
                    <a:pt x="297398" y="365552"/>
                    <a:pt x="241636" y="421314"/>
                    <a:pt x="173482" y="421314"/>
                  </a:cubicBezTo>
                  <a:close/>
                  <a:moveTo>
                    <a:pt x="545230" y="396531"/>
                  </a:moveTo>
                  <a:cubicBezTo>
                    <a:pt x="545230" y="410161"/>
                    <a:pt x="534077" y="421314"/>
                    <a:pt x="520447" y="421314"/>
                  </a:cubicBezTo>
                  <a:cubicBezTo>
                    <a:pt x="506816" y="421314"/>
                    <a:pt x="495663" y="410161"/>
                    <a:pt x="495663" y="396531"/>
                  </a:cubicBezTo>
                  <a:lnTo>
                    <a:pt x="495663" y="198265"/>
                  </a:lnTo>
                  <a:cubicBezTo>
                    <a:pt x="495663" y="184635"/>
                    <a:pt x="506816" y="173482"/>
                    <a:pt x="520447" y="173482"/>
                  </a:cubicBezTo>
                  <a:cubicBezTo>
                    <a:pt x="534077" y="173482"/>
                    <a:pt x="545230" y="184635"/>
                    <a:pt x="545230" y="198265"/>
                  </a:cubicBezTo>
                  <a:lnTo>
                    <a:pt x="545230" y="396531"/>
                  </a:lnTo>
                  <a:close/>
                </a:path>
              </a:pathLst>
            </a:custGeom>
            <a:solidFill>
              <a:srgbClr val="000000"/>
            </a:solidFill>
            <a:ln w="12303"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1EC4374-3541-4EFC-B1D8-E0873DABAFDC}"/>
                </a:ext>
              </a:extLst>
            </p:cNvPr>
            <p:cNvSpPr/>
            <p:nvPr/>
          </p:nvSpPr>
          <p:spPr>
            <a:xfrm>
              <a:off x="7686948" y="2605190"/>
              <a:ext cx="198265" cy="198265"/>
            </a:xfrm>
            <a:custGeom>
              <a:avLst/>
              <a:gdLst>
                <a:gd name="connsiteX0" fmla="*/ 198265 w 198265"/>
                <a:gd name="connsiteY0" fmla="*/ 74350 h 198265"/>
                <a:gd name="connsiteX1" fmla="*/ 168526 w 198265"/>
                <a:gd name="connsiteY1" fmla="*/ 74350 h 198265"/>
                <a:gd name="connsiteX2" fmla="*/ 123916 w 198265"/>
                <a:gd name="connsiteY2" fmla="*/ 29740 h 198265"/>
                <a:gd name="connsiteX3" fmla="*/ 123916 w 198265"/>
                <a:gd name="connsiteY3" fmla="*/ 0 h 198265"/>
                <a:gd name="connsiteX4" fmla="*/ 74350 w 198265"/>
                <a:gd name="connsiteY4" fmla="*/ 0 h 198265"/>
                <a:gd name="connsiteX5" fmla="*/ 74350 w 198265"/>
                <a:gd name="connsiteY5" fmla="*/ 29740 h 198265"/>
                <a:gd name="connsiteX6" fmla="*/ 29740 w 198265"/>
                <a:gd name="connsiteY6" fmla="*/ 74350 h 198265"/>
                <a:gd name="connsiteX7" fmla="*/ 0 w 198265"/>
                <a:gd name="connsiteY7" fmla="*/ 74350 h 198265"/>
                <a:gd name="connsiteX8" fmla="*/ 0 w 198265"/>
                <a:gd name="connsiteY8" fmla="*/ 123916 h 198265"/>
                <a:gd name="connsiteX9" fmla="*/ 29740 w 198265"/>
                <a:gd name="connsiteY9" fmla="*/ 123916 h 198265"/>
                <a:gd name="connsiteX10" fmla="*/ 74350 w 198265"/>
                <a:gd name="connsiteY10" fmla="*/ 168526 h 198265"/>
                <a:gd name="connsiteX11" fmla="*/ 74350 w 198265"/>
                <a:gd name="connsiteY11" fmla="*/ 198265 h 198265"/>
                <a:gd name="connsiteX12" fmla="*/ 123916 w 198265"/>
                <a:gd name="connsiteY12" fmla="*/ 198265 h 198265"/>
                <a:gd name="connsiteX13" fmla="*/ 123916 w 198265"/>
                <a:gd name="connsiteY13" fmla="*/ 168526 h 198265"/>
                <a:gd name="connsiteX14" fmla="*/ 168526 w 198265"/>
                <a:gd name="connsiteY14" fmla="*/ 123916 h 198265"/>
                <a:gd name="connsiteX15" fmla="*/ 198265 w 198265"/>
                <a:gd name="connsiteY15" fmla="*/ 123916 h 198265"/>
                <a:gd name="connsiteX16" fmla="*/ 198265 w 198265"/>
                <a:gd name="connsiteY16" fmla="*/ 74350 h 19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265" h="198265">
                  <a:moveTo>
                    <a:pt x="198265" y="74350"/>
                  </a:moveTo>
                  <a:lnTo>
                    <a:pt x="168526" y="74350"/>
                  </a:lnTo>
                  <a:cubicBezTo>
                    <a:pt x="161091" y="53284"/>
                    <a:pt x="144982" y="37175"/>
                    <a:pt x="123916" y="29740"/>
                  </a:cubicBezTo>
                  <a:lnTo>
                    <a:pt x="123916" y="0"/>
                  </a:lnTo>
                  <a:lnTo>
                    <a:pt x="74350" y="0"/>
                  </a:lnTo>
                  <a:lnTo>
                    <a:pt x="74350" y="29740"/>
                  </a:lnTo>
                  <a:cubicBezTo>
                    <a:pt x="53284" y="37175"/>
                    <a:pt x="37175" y="54523"/>
                    <a:pt x="29740" y="74350"/>
                  </a:cubicBezTo>
                  <a:lnTo>
                    <a:pt x="0" y="74350"/>
                  </a:lnTo>
                  <a:lnTo>
                    <a:pt x="0" y="123916"/>
                  </a:lnTo>
                  <a:lnTo>
                    <a:pt x="29740" y="123916"/>
                  </a:lnTo>
                  <a:cubicBezTo>
                    <a:pt x="37175" y="144982"/>
                    <a:pt x="53284" y="161091"/>
                    <a:pt x="74350" y="168526"/>
                  </a:cubicBezTo>
                  <a:lnTo>
                    <a:pt x="74350" y="198265"/>
                  </a:lnTo>
                  <a:lnTo>
                    <a:pt x="123916" y="198265"/>
                  </a:lnTo>
                  <a:lnTo>
                    <a:pt x="123916" y="168526"/>
                  </a:lnTo>
                  <a:cubicBezTo>
                    <a:pt x="144982" y="161091"/>
                    <a:pt x="161091" y="143742"/>
                    <a:pt x="168526" y="123916"/>
                  </a:cubicBezTo>
                  <a:lnTo>
                    <a:pt x="198265" y="123916"/>
                  </a:lnTo>
                  <a:lnTo>
                    <a:pt x="198265" y="74350"/>
                  </a:lnTo>
                  <a:close/>
                </a:path>
              </a:pathLst>
            </a:custGeom>
            <a:solidFill>
              <a:srgbClr val="000000"/>
            </a:solidFill>
            <a:ln w="12303" cap="flat">
              <a:noFill/>
              <a:prstDash val="solid"/>
              <a:miter/>
            </a:ln>
          </p:spPr>
          <p:txBody>
            <a:bodyPr rtlCol="0" anchor="ctr"/>
            <a:lstStyle/>
            <a:p>
              <a:endParaRPr lang="en-US"/>
            </a:p>
          </p:txBody>
        </p:sp>
        <p:sp>
          <p:nvSpPr>
            <p:cNvPr id="24" name="Arrow: Right 23">
              <a:extLst>
                <a:ext uri="{FF2B5EF4-FFF2-40B4-BE49-F238E27FC236}">
                  <a16:creationId xmlns:a16="http://schemas.microsoft.com/office/drawing/2014/main" id="{74369893-1432-456F-8C71-AEEC76923DBC}"/>
                </a:ext>
              </a:extLst>
            </p:cNvPr>
            <p:cNvSpPr/>
            <p:nvPr/>
          </p:nvSpPr>
          <p:spPr>
            <a:xfrm>
              <a:off x="10290919" y="2481661"/>
              <a:ext cx="1280160" cy="453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Graphic 25" descr="Badge Tick1 with solid fill">
              <a:extLst>
                <a:ext uri="{FF2B5EF4-FFF2-40B4-BE49-F238E27FC236}">
                  <a16:creationId xmlns:a16="http://schemas.microsoft.com/office/drawing/2014/main" id="{A24881AA-49E1-4E9F-918B-234C4B078DE7}"/>
                </a:ext>
              </a:extLst>
            </p:cNvPr>
            <p:cNvSpPr/>
            <p:nvPr/>
          </p:nvSpPr>
          <p:spPr>
            <a:xfrm>
              <a:off x="11914124" y="2183924"/>
              <a:ext cx="945373" cy="945373"/>
            </a:xfrm>
            <a:custGeom>
              <a:avLst/>
              <a:gdLst>
                <a:gd name="connsiteX0" fmla="*/ 472687 w 945373"/>
                <a:gd name="connsiteY0" fmla="*/ 0 h 945373"/>
                <a:gd name="connsiteX1" fmla="*/ 0 w 945373"/>
                <a:gd name="connsiteY1" fmla="*/ 472687 h 945373"/>
                <a:gd name="connsiteX2" fmla="*/ 472687 w 945373"/>
                <a:gd name="connsiteY2" fmla="*/ 945373 h 945373"/>
                <a:gd name="connsiteX3" fmla="*/ 945373 w 945373"/>
                <a:gd name="connsiteY3" fmla="*/ 472687 h 945373"/>
                <a:gd name="connsiteX4" fmla="*/ 945373 w 945373"/>
                <a:gd name="connsiteY4" fmla="*/ 472649 h 945373"/>
                <a:gd name="connsiteX5" fmla="*/ 473048 w 945373"/>
                <a:gd name="connsiteY5" fmla="*/ 0 h 945373"/>
                <a:gd name="connsiteX6" fmla="*/ 472687 w 945373"/>
                <a:gd name="connsiteY6" fmla="*/ 0 h 945373"/>
                <a:gd name="connsiteX7" fmla="*/ 587190 w 945373"/>
                <a:gd name="connsiteY7" fmla="*/ 495264 h 945373"/>
                <a:gd name="connsiteX8" fmla="*/ 379342 w 945373"/>
                <a:gd name="connsiteY8" fmla="*/ 703324 h 945373"/>
                <a:gd name="connsiteX9" fmla="*/ 201239 w 945373"/>
                <a:gd name="connsiteY9" fmla="*/ 525221 h 945373"/>
                <a:gd name="connsiteX10" fmla="*/ 260744 w 945373"/>
                <a:gd name="connsiteY10" fmla="*/ 465717 h 945373"/>
                <a:gd name="connsiteX11" fmla="*/ 379342 w 945373"/>
                <a:gd name="connsiteY11" fmla="*/ 584315 h 945373"/>
                <a:gd name="connsiteX12" fmla="*/ 551096 w 945373"/>
                <a:gd name="connsiteY12" fmla="*/ 410332 h 945373"/>
                <a:gd name="connsiteX13" fmla="*/ 698470 w 945373"/>
                <a:gd name="connsiteY13" fmla="*/ 264826 h 945373"/>
                <a:gd name="connsiteX14" fmla="*/ 703834 w 945373"/>
                <a:gd name="connsiteY14" fmla="*/ 259848 h 945373"/>
                <a:gd name="connsiteX15" fmla="*/ 708812 w 945373"/>
                <a:gd name="connsiteY15" fmla="*/ 254471 h 945373"/>
                <a:gd name="connsiteX16" fmla="*/ 769150 w 945373"/>
                <a:gd name="connsiteY16" fmla="*/ 313975 h 945373"/>
                <a:gd name="connsiteX17" fmla="*/ 587177 w 945373"/>
                <a:gd name="connsiteY17" fmla="*/ 495226 h 94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5373" h="945373">
                  <a:moveTo>
                    <a:pt x="472687" y="0"/>
                  </a:moveTo>
                  <a:cubicBezTo>
                    <a:pt x="211629" y="0"/>
                    <a:pt x="0" y="211629"/>
                    <a:pt x="0" y="472687"/>
                  </a:cubicBezTo>
                  <a:cubicBezTo>
                    <a:pt x="0" y="733744"/>
                    <a:pt x="211629" y="945373"/>
                    <a:pt x="472687" y="945373"/>
                  </a:cubicBezTo>
                  <a:cubicBezTo>
                    <a:pt x="733744" y="945373"/>
                    <a:pt x="945373" y="733744"/>
                    <a:pt x="945373" y="472687"/>
                  </a:cubicBezTo>
                  <a:cubicBezTo>
                    <a:pt x="945373" y="472674"/>
                    <a:pt x="945373" y="472662"/>
                    <a:pt x="945373" y="472649"/>
                  </a:cubicBezTo>
                  <a:cubicBezTo>
                    <a:pt x="945463" y="211701"/>
                    <a:pt x="733995" y="90"/>
                    <a:pt x="473048" y="0"/>
                  </a:cubicBezTo>
                  <a:cubicBezTo>
                    <a:pt x="472927" y="0"/>
                    <a:pt x="472807" y="0"/>
                    <a:pt x="472687" y="0"/>
                  </a:cubicBezTo>
                  <a:close/>
                  <a:moveTo>
                    <a:pt x="587190" y="495264"/>
                  </a:moveTo>
                  <a:cubicBezTo>
                    <a:pt x="518322" y="564007"/>
                    <a:pt x="449039" y="633361"/>
                    <a:pt x="379342" y="703324"/>
                  </a:cubicBezTo>
                  <a:cubicBezTo>
                    <a:pt x="320115" y="643815"/>
                    <a:pt x="260747" y="584448"/>
                    <a:pt x="201239" y="525221"/>
                  </a:cubicBezTo>
                  <a:lnTo>
                    <a:pt x="260744" y="465717"/>
                  </a:lnTo>
                  <a:lnTo>
                    <a:pt x="379342" y="584315"/>
                  </a:lnTo>
                  <a:cubicBezTo>
                    <a:pt x="436917" y="525909"/>
                    <a:pt x="494168" y="467916"/>
                    <a:pt x="551096" y="410332"/>
                  </a:cubicBezTo>
                  <a:cubicBezTo>
                    <a:pt x="607987" y="352757"/>
                    <a:pt x="639463" y="321854"/>
                    <a:pt x="698470" y="264826"/>
                  </a:cubicBezTo>
                  <a:cubicBezTo>
                    <a:pt x="700125" y="263171"/>
                    <a:pt x="701905" y="261528"/>
                    <a:pt x="703834" y="259848"/>
                  </a:cubicBezTo>
                  <a:cubicBezTo>
                    <a:pt x="705703" y="258262"/>
                    <a:pt x="707375" y="256457"/>
                    <a:pt x="708812" y="254471"/>
                  </a:cubicBezTo>
                  <a:lnTo>
                    <a:pt x="769150" y="313975"/>
                  </a:lnTo>
                  <a:cubicBezTo>
                    <a:pt x="699067" y="383673"/>
                    <a:pt x="656054" y="426487"/>
                    <a:pt x="587177" y="495226"/>
                  </a:cubicBezTo>
                  <a:close/>
                </a:path>
              </a:pathLst>
            </a:custGeom>
            <a:solidFill>
              <a:srgbClr val="000000"/>
            </a:solidFill>
            <a:ln w="12402" cap="flat">
              <a:noFill/>
              <a:prstDash val="solid"/>
              <a:miter/>
            </a:ln>
          </p:spPr>
          <p:txBody>
            <a:bodyPr rtlCol="0" anchor="ctr"/>
            <a:lstStyle/>
            <a:p>
              <a:endParaRPr lang="en-US"/>
            </a:p>
          </p:txBody>
        </p:sp>
        <p:sp>
          <p:nvSpPr>
            <p:cNvPr id="58" name="Graphic 19" descr="Add outline">
              <a:extLst>
                <a:ext uri="{FF2B5EF4-FFF2-40B4-BE49-F238E27FC236}">
                  <a16:creationId xmlns:a16="http://schemas.microsoft.com/office/drawing/2014/main" id="{F60F939E-FACB-4EDE-BF0A-0AC7DEAA8834}"/>
                </a:ext>
              </a:extLst>
            </p:cNvPr>
            <p:cNvSpPr/>
            <p:nvPr/>
          </p:nvSpPr>
          <p:spPr>
            <a:xfrm>
              <a:off x="8601771" y="2580221"/>
              <a:ext cx="497933" cy="497933"/>
            </a:xfrm>
            <a:custGeom>
              <a:avLst/>
              <a:gdLst>
                <a:gd name="connsiteX0" fmla="*/ 255191 w 497933"/>
                <a:gd name="connsiteY0" fmla="*/ 0 h 497933"/>
                <a:gd name="connsiteX1" fmla="*/ 242743 w 497933"/>
                <a:gd name="connsiteY1" fmla="*/ 0 h 497933"/>
                <a:gd name="connsiteX2" fmla="*/ 242743 w 497933"/>
                <a:gd name="connsiteY2" fmla="*/ 242743 h 497933"/>
                <a:gd name="connsiteX3" fmla="*/ 0 w 497933"/>
                <a:gd name="connsiteY3" fmla="*/ 242743 h 497933"/>
                <a:gd name="connsiteX4" fmla="*/ 0 w 497933"/>
                <a:gd name="connsiteY4" fmla="*/ 255191 h 497933"/>
                <a:gd name="connsiteX5" fmla="*/ 242743 w 497933"/>
                <a:gd name="connsiteY5" fmla="*/ 255191 h 497933"/>
                <a:gd name="connsiteX6" fmla="*/ 242743 w 497933"/>
                <a:gd name="connsiteY6" fmla="*/ 497933 h 497933"/>
                <a:gd name="connsiteX7" fmla="*/ 255191 w 497933"/>
                <a:gd name="connsiteY7" fmla="*/ 497933 h 497933"/>
                <a:gd name="connsiteX8" fmla="*/ 255191 w 497933"/>
                <a:gd name="connsiteY8" fmla="*/ 255191 h 497933"/>
                <a:gd name="connsiteX9" fmla="*/ 497933 w 497933"/>
                <a:gd name="connsiteY9" fmla="*/ 255191 h 497933"/>
                <a:gd name="connsiteX10" fmla="*/ 497933 w 497933"/>
                <a:gd name="connsiteY10" fmla="*/ 242743 h 497933"/>
                <a:gd name="connsiteX11" fmla="*/ 255191 w 497933"/>
                <a:gd name="connsiteY11" fmla="*/ 242743 h 497933"/>
                <a:gd name="connsiteX12" fmla="*/ 255191 w 497933"/>
                <a:gd name="connsiteY12" fmla="*/ 0 h 4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933" h="497933">
                  <a:moveTo>
                    <a:pt x="255191" y="0"/>
                  </a:moveTo>
                  <a:lnTo>
                    <a:pt x="242743" y="0"/>
                  </a:lnTo>
                  <a:lnTo>
                    <a:pt x="242743" y="242743"/>
                  </a:lnTo>
                  <a:lnTo>
                    <a:pt x="0" y="242743"/>
                  </a:lnTo>
                  <a:lnTo>
                    <a:pt x="0" y="255191"/>
                  </a:lnTo>
                  <a:lnTo>
                    <a:pt x="242743" y="255191"/>
                  </a:lnTo>
                  <a:lnTo>
                    <a:pt x="242743" y="497933"/>
                  </a:lnTo>
                  <a:lnTo>
                    <a:pt x="255191" y="497933"/>
                  </a:lnTo>
                  <a:lnTo>
                    <a:pt x="255191" y="255191"/>
                  </a:lnTo>
                  <a:lnTo>
                    <a:pt x="497933" y="255191"/>
                  </a:lnTo>
                  <a:lnTo>
                    <a:pt x="497933" y="242743"/>
                  </a:lnTo>
                  <a:lnTo>
                    <a:pt x="255191" y="242743"/>
                  </a:lnTo>
                  <a:lnTo>
                    <a:pt x="255191" y="0"/>
                  </a:lnTo>
                  <a:close/>
                </a:path>
              </a:pathLst>
            </a:custGeom>
            <a:solidFill>
              <a:srgbClr val="000000"/>
            </a:solidFill>
            <a:ln w="6152" cap="flat">
              <a:noFill/>
              <a:prstDash val="solid"/>
              <a:miter/>
            </a:ln>
          </p:spPr>
          <p:txBody>
            <a:bodyPr rtlCol="0" anchor="ctr"/>
            <a:lstStyle/>
            <a:p>
              <a:endParaRPr lang="en-US"/>
            </a:p>
          </p:txBody>
        </p:sp>
      </p:grpSp>
    </p:spTree>
    <p:extLst>
      <p:ext uri="{BB962C8B-B14F-4D97-AF65-F5344CB8AC3E}">
        <p14:creationId xmlns:p14="http://schemas.microsoft.com/office/powerpoint/2010/main" val="58475623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18</a:t>
            </a:fld>
            <a:endParaRPr lang="en-US" dirty="0"/>
          </a:p>
        </p:txBody>
      </p:sp>
      <p:sp>
        <p:nvSpPr>
          <p:cNvPr id="6" name="Content Placeholder 1">
            <a:extLst>
              <a:ext uri="{FF2B5EF4-FFF2-40B4-BE49-F238E27FC236}">
                <a16:creationId xmlns:a16="http://schemas.microsoft.com/office/drawing/2014/main" id="{E627DD41-8D56-4670-9D8D-8195B2BA0497}"/>
              </a:ext>
            </a:extLst>
          </p:cNvPr>
          <p:cNvSpPr txBox="1">
            <a:spLocks/>
          </p:cNvSpPr>
          <p:nvPr/>
        </p:nvSpPr>
        <p:spPr>
          <a:xfrm>
            <a:off x="1" y="1264630"/>
            <a:ext cx="7315200" cy="5759816"/>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endParaRPr lang="en-US" sz="34400" b="1" dirty="0">
              <a:solidFill>
                <a:srgbClr val="C00000"/>
              </a:solidFill>
              <a:effectLst>
                <a:outerShdw blurRad="38100" dist="38100" dir="2700000" algn="tl">
                  <a:srgbClr val="000000">
                    <a:alpha val="43137"/>
                  </a:srgbClr>
                </a:outerShdw>
              </a:effectLst>
            </a:endParaRPr>
          </a:p>
        </p:txBody>
      </p:sp>
      <p:sp>
        <p:nvSpPr>
          <p:cNvPr id="9" name="Title 8">
            <a:extLst>
              <a:ext uri="{FF2B5EF4-FFF2-40B4-BE49-F238E27FC236}">
                <a16:creationId xmlns:a16="http://schemas.microsoft.com/office/drawing/2014/main" id="{7F9EE37A-30E7-4DEE-BE8D-A38D7684796B}"/>
              </a:ext>
            </a:extLst>
          </p:cNvPr>
          <p:cNvSpPr>
            <a:spLocks noGrp="1"/>
          </p:cNvSpPr>
          <p:nvPr>
            <p:ph type="title"/>
          </p:nvPr>
        </p:nvSpPr>
        <p:spPr>
          <a:xfrm>
            <a:off x="5679026" y="2470089"/>
            <a:ext cx="7747462" cy="1538883"/>
          </a:xfrm>
        </p:spPr>
        <p:txBody>
          <a:bodyPr/>
          <a:lstStyle/>
          <a:p>
            <a:r>
              <a:rPr lang="en-US" dirty="0"/>
              <a:t>Approvable Application/Timelines</a:t>
            </a:r>
          </a:p>
        </p:txBody>
      </p:sp>
      <p:sp>
        <p:nvSpPr>
          <p:cNvPr id="5" name="Content Placeholder 1" descr="number 1">
            <a:extLst>
              <a:ext uri="{FF2B5EF4-FFF2-40B4-BE49-F238E27FC236}">
                <a16:creationId xmlns:a16="http://schemas.microsoft.com/office/drawing/2014/main" id="{FE577F6A-7AB1-4F98-A56C-2254A3A1C4DE}"/>
              </a:ext>
            </a:extLst>
          </p:cNvPr>
          <p:cNvSpPr txBox="1">
            <a:spLocks/>
          </p:cNvSpPr>
          <p:nvPr/>
        </p:nvSpPr>
        <p:spPr>
          <a:xfrm>
            <a:off x="152401" y="1417030"/>
            <a:ext cx="7315200" cy="5759816"/>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34400" b="1" dirty="0">
                <a:solidFill>
                  <a:srgbClr val="C00000"/>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246987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19</a:t>
            </a:fld>
            <a:endParaRPr lang="en-US" dirty="0"/>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731520" y="548643"/>
            <a:ext cx="13167360" cy="769441"/>
          </a:xfrm>
        </p:spPr>
        <p:txBody>
          <a:bodyPr/>
          <a:lstStyle/>
          <a:p>
            <a:r>
              <a:rPr lang="en-US"/>
              <a:t>Criteria for an Approvable Application</a:t>
            </a:r>
            <a:endParaRPr lang="en-US" dirty="0"/>
          </a:p>
        </p:txBody>
      </p:sp>
      <p:sp>
        <p:nvSpPr>
          <p:cNvPr id="5" name="Content Placeholder 2">
            <a:extLst>
              <a:ext uri="{FF2B5EF4-FFF2-40B4-BE49-F238E27FC236}">
                <a16:creationId xmlns:a16="http://schemas.microsoft.com/office/drawing/2014/main" id="{AE566474-0949-41D0-891D-E35B195CA6C6}"/>
              </a:ext>
            </a:extLst>
          </p:cNvPr>
          <p:cNvSpPr>
            <a:spLocks noGrp="1"/>
          </p:cNvSpPr>
          <p:nvPr>
            <p:ph idx="1"/>
          </p:nvPr>
        </p:nvSpPr>
        <p:spPr>
          <a:xfrm>
            <a:off x="731520" y="1719364"/>
            <a:ext cx="6583680" cy="5628799"/>
          </a:xfrm>
        </p:spPr>
        <p:txBody>
          <a:bodyPr/>
          <a:lstStyle/>
          <a:p>
            <a:pPr>
              <a:spcBef>
                <a:spcPts val="0"/>
              </a:spcBef>
            </a:pPr>
            <a:r>
              <a:rPr lang="en-US" sz="3600"/>
              <a:t>Comprehensive Local Needs Assessment</a:t>
            </a:r>
          </a:p>
          <a:p>
            <a:pPr>
              <a:spcBef>
                <a:spcPts val="0"/>
              </a:spcBef>
            </a:pPr>
            <a:endParaRPr lang="en-US" sz="3600"/>
          </a:p>
          <a:p>
            <a:pPr>
              <a:spcBef>
                <a:spcPts val="0"/>
              </a:spcBef>
            </a:pPr>
            <a:r>
              <a:rPr lang="en-US" sz="3600"/>
              <a:t>Goals, Strategies and Action Steps</a:t>
            </a:r>
          </a:p>
          <a:p>
            <a:pPr>
              <a:spcBef>
                <a:spcPts val="0"/>
              </a:spcBef>
            </a:pPr>
            <a:endParaRPr lang="en-US" sz="3600"/>
          </a:p>
          <a:p>
            <a:pPr>
              <a:spcBef>
                <a:spcPts val="0"/>
              </a:spcBef>
            </a:pPr>
            <a:r>
              <a:rPr lang="en-US" sz="3600"/>
              <a:t>Budget</a:t>
            </a:r>
          </a:p>
          <a:p>
            <a:pPr>
              <a:spcBef>
                <a:spcPts val="0"/>
              </a:spcBef>
            </a:pPr>
            <a:endParaRPr lang="en-US" sz="3600"/>
          </a:p>
          <a:p>
            <a:pPr>
              <a:spcBef>
                <a:spcPts val="0"/>
              </a:spcBef>
            </a:pPr>
            <a:r>
              <a:rPr lang="en-US" sz="3600"/>
              <a:t>Required Elements Document</a:t>
            </a:r>
          </a:p>
          <a:p>
            <a:pPr marL="0" indent="0">
              <a:spcBef>
                <a:spcPts val="0"/>
              </a:spcBef>
              <a:buNone/>
            </a:pPr>
            <a:endParaRPr lang="en-US" sz="4800"/>
          </a:p>
          <a:p>
            <a:pPr marL="0" indent="0">
              <a:spcBef>
                <a:spcPts val="0"/>
              </a:spcBef>
              <a:buNone/>
            </a:pPr>
            <a:br>
              <a:rPr lang="en-US"/>
            </a:br>
            <a:endParaRPr lang="en-US" dirty="0"/>
          </a:p>
        </p:txBody>
      </p:sp>
      <p:pic>
        <p:nvPicPr>
          <p:cNvPr id="7" name="Picture 6" descr="Logo, icon&#10;&#10;Description automatically generated">
            <a:extLst>
              <a:ext uri="{FF2B5EF4-FFF2-40B4-BE49-F238E27FC236}">
                <a16:creationId xmlns:a16="http://schemas.microsoft.com/office/drawing/2014/main" id="{A935924D-6EFD-4522-836C-0F360535B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9703" y="1866377"/>
            <a:ext cx="5444050" cy="4822521"/>
          </a:xfrm>
          <a:prstGeom prst="rect">
            <a:avLst/>
          </a:prstGeom>
        </p:spPr>
      </p:pic>
    </p:spTree>
    <p:extLst>
      <p:ext uri="{BB962C8B-B14F-4D97-AF65-F5344CB8AC3E}">
        <p14:creationId xmlns:p14="http://schemas.microsoft.com/office/powerpoint/2010/main" val="21698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46D317-31B5-409A-A9A5-448493E0A5FB}"/>
              </a:ext>
            </a:extLst>
          </p:cNvPr>
          <p:cNvSpPr>
            <a:spLocks noGrp="1"/>
          </p:cNvSpPr>
          <p:nvPr>
            <p:ph type="sldNum" sz="quarter" idx="12"/>
          </p:nvPr>
        </p:nvSpPr>
        <p:spPr/>
        <p:txBody>
          <a:bodyPr/>
          <a:lstStyle/>
          <a:p>
            <a:fld id="{79463015-ABDD-44E9-850F-7B4794200E02}" type="slidenum">
              <a:rPr lang="en-US" smtClean="0"/>
              <a:pPr/>
              <a:t>2</a:t>
            </a:fld>
            <a:endParaRPr lang="en-US" dirty="0"/>
          </a:p>
        </p:txBody>
      </p:sp>
      <p:sp>
        <p:nvSpPr>
          <p:cNvPr id="5" name="Title 1">
            <a:extLst>
              <a:ext uri="{FF2B5EF4-FFF2-40B4-BE49-F238E27FC236}">
                <a16:creationId xmlns:a16="http://schemas.microsoft.com/office/drawing/2014/main" id="{F23AFDA1-1014-479D-8369-6CF12853AB89}"/>
              </a:ext>
            </a:extLst>
          </p:cNvPr>
          <p:cNvSpPr>
            <a:spLocks noGrp="1"/>
          </p:cNvSpPr>
          <p:nvPr>
            <p:ph type="title"/>
          </p:nvPr>
        </p:nvSpPr>
        <p:spPr>
          <a:xfrm>
            <a:off x="924026" y="2317783"/>
            <a:ext cx="5316354" cy="830997"/>
          </a:xfrm>
        </p:spPr>
        <p:txBody>
          <a:bodyPr/>
          <a:lstStyle/>
          <a:p>
            <a:r>
              <a:rPr lang="en-US" sz="5400" dirty="0"/>
              <a:t>Agenda </a:t>
            </a:r>
          </a:p>
        </p:txBody>
      </p:sp>
      <p:sp>
        <p:nvSpPr>
          <p:cNvPr id="6" name="Rectangle 5">
            <a:extLst>
              <a:ext uri="{FF2B5EF4-FFF2-40B4-BE49-F238E27FC236}">
                <a16:creationId xmlns:a16="http://schemas.microsoft.com/office/drawing/2014/main" id="{D952BFCB-C33D-49CB-A3A6-95C3E4B6A7D5}"/>
              </a:ext>
            </a:extLst>
          </p:cNvPr>
          <p:cNvSpPr/>
          <p:nvPr/>
        </p:nvSpPr>
        <p:spPr>
          <a:xfrm>
            <a:off x="7297271" y="-1"/>
            <a:ext cx="7315200" cy="7587909"/>
          </a:xfrm>
          <a:prstGeom prst="rect">
            <a:avLst/>
          </a:prstGeom>
          <a:solidFill>
            <a:srgbClr val="77AB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8C263F4-8101-4249-BC13-994FEF66F2FD}"/>
              </a:ext>
            </a:extLst>
          </p:cNvPr>
          <p:cNvCxnSpPr>
            <a:cxnSpLocks/>
          </p:cNvCxnSpPr>
          <p:nvPr/>
        </p:nvCxnSpPr>
        <p:spPr>
          <a:xfrm>
            <a:off x="7315200" y="1501476"/>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96530BDB-0EB7-4763-8D32-3B253FA5F414}"/>
              </a:ext>
            </a:extLst>
          </p:cNvPr>
          <p:cNvSpPr>
            <a:spLocks noGrp="1"/>
          </p:cNvSpPr>
          <p:nvPr>
            <p:ph idx="1"/>
          </p:nvPr>
        </p:nvSpPr>
        <p:spPr>
          <a:xfrm>
            <a:off x="7673739" y="251773"/>
            <a:ext cx="6136390" cy="901899"/>
          </a:xfrm>
        </p:spPr>
        <p:txBody>
          <a:bodyPr anchor="ctr"/>
          <a:lstStyle/>
          <a:p>
            <a:pPr marL="0" indent="0" algn="ctr">
              <a:buFont typeface="Arial"/>
              <a:buNone/>
            </a:pPr>
            <a:r>
              <a:rPr lang="en-US" sz="3600" dirty="0">
                <a:solidFill>
                  <a:schemeClr val="bg1"/>
                </a:solidFill>
              </a:rPr>
              <a:t>Where are you  in the process? </a:t>
            </a:r>
          </a:p>
        </p:txBody>
      </p:sp>
      <p:sp>
        <p:nvSpPr>
          <p:cNvPr id="9" name="Content Placeholder 2">
            <a:extLst>
              <a:ext uri="{FF2B5EF4-FFF2-40B4-BE49-F238E27FC236}">
                <a16:creationId xmlns:a16="http://schemas.microsoft.com/office/drawing/2014/main" id="{33F8E655-AF63-44A3-A657-9EC2D37B6651}"/>
              </a:ext>
            </a:extLst>
          </p:cNvPr>
          <p:cNvSpPr txBox="1">
            <a:spLocks/>
          </p:cNvSpPr>
          <p:nvPr/>
        </p:nvSpPr>
        <p:spPr>
          <a:xfrm>
            <a:off x="7673737" y="1897627"/>
            <a:ext cx="6402403" cy="795157"/>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3600" dirty="0">
              <a:solidFill>
                <a:schemeClr val="bg1"/>
              </a:solidFill>
            </a:endParaRPr>
          </a:p>
        </p:txBody>
      </p:sp>
      <p:sp>
        <p:nvSpPr>
          <p:cNvPr id="10" name="Content Placeholder 2">
            <a:extLst>
              <a:ext uri="{FF2B5EF4-FFF2-40B4-BE49-F238E27FC236}">
                <a16:creationId xmlns:a16="http://schemas.microsoft.com/office/drawing/2014/main" id="{607935E3-0FA0-497F-ABB1-6A2506C75212}"/>
              </a:ext>
            </a:extLst>
          </p:cNvPr>
          <p:cNvSpPr txBox="1">
            <a:spLocks/>
          </p:cNvSpPr>
          <p:nvPr/>
        </p:nvSpPr>
        <p:spPr>
          <a:xfrm>
            <a:off x="7673738" y="1849281"/>
            <a:ext cx="6402403" cy="1049001"/>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600" dirty="0">
                <a:solidFill>
                  <a:schemeClr val="bg1"/>
                </a:solidFill>
              </a:rPr>
              <a:t>Closing Out Perkins Local Needs Assessment </a:t>
            </a:r>
          </a:p>
        </p:txBody>
      </p:sp>
      <p:sp>
        <p:nvSpPr>
          <p:cNvPr id="11" name="Content Placeholder 2">
            <a:extLst>
              <a:ext uri="{FF2B5EF4-FFF2-40B4-BE49-F238E27FC236}">
                <a16:creationId xmlns:a16="http://schemas.microsoft.com/office/drawing/2014/main" id="{B362CCFF-3EB1-44DA-979B-F6D5D8695294}"/>
              </a:ext>
            </a:extLst>
          </p:cNvPr>
          <p:cNvSpPr txBox="1">
            <a:spLocks/>
          </p:cNvSpPr>
          <p:nvPr/>
        </p:nvSpPr>
        <p:spPr>
          <a:xfrm>
            <a:off x="7673735" y="5010152"/>
            <a:ext cx="6402405" cy="993456"/>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600" dirty="0">
                <a:solidFill>
                  <a:schemeClr val="bg1"/>
                </a:solidFill>
              </a:rPr>
              <a:t>Approvable Application/Timelines</a:t>
            </a:r>
          </a:p>
        </p:txBody>
      </p:sp>
      <p:sp>
        <p:nvSpPr>
          <p:cNvPr id="12" name="Content Placeholder 2">
            <a:extLst>
              <a:ext uri="{FF2B5EF4-FFF2-40B4-BE49-F238E27FC236}">
                <a16:creationId xmlns:a16="http://schemas.microsoft.com/office/drawing/2014/main" id="{415C0E33-9CDC-4596-B318-403D0FE63017}"/>
              </a:ext>
            </a:extLst>
          </p:cNvPr>
          <p:cNvSpPr txBox="1">
            <a:spLocks/>
          </p:cNvSpPr>
          <p:nvPr/>
        </p:nvSpPr>
        <p:spPr>
          <a:xfrm>
            <a:off x="7673736" y="6585718"/>
            <a:ext cx="6136393" cy="629574"/>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600" dirty="0">
                <a:solidFill>
                  <a:schemeClr val="bg1"/>
                </a:solidFill>
              </a:rPr>
              <a:t>Questions</a:t>
            </a:r>
          </a:p>
        </p:txBody>
      </p:sp>
      <p:cxnSp>
        <p:nvCxnSpPr>
          <p:cNvPr id="13" name="Straight Connector 12">
            <a:extLst>
              <a:ext uri="{FF2B5EF4-FFF2-40B4-BE49-F238E27FC236}">
                <a16:creationId xmlns:a16="http://schemas.microsoft.com/office/drawing/2014/main" id="{5120656A-A98F-4C2F-BDC7-3E1C51697C32}"/>
              </a:ext>
            </a:extLst>
          </p:cNvPr>
          <p:cNvCxnSpPr>
            <a:cxnSpLocks/>
          </p:cNvCxnSpPr>
          <p:nvPr/>
        </p:nvCxnSpPr>
        <p:spPr>
          <a:xfrm>
            <a:off x="7315200" y="3131289"/>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C5446F4-95D6-401D-B588-8052D39B2C23}"/>
              </a:ext>
            </a:extLst>
          </p:cNvPr>
          <p:cNvCxnSpPr>
            <a:cxnSpLocks/>
          </p:cNvCxnSpPr>
          <p:nvPr/>
        </p:nvCxnSpPr>
        <p:spPr>
          <a:xfrm>
            <a:off x="7315200" y="4777144"/>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60B4860-80D8-490A-BA6C-78497C137E1B}"/>
              </a:ext>
            </a:extLst>
          </p:cNvPr>
          <p:cNvCxnSpPr>
            <a:cxnSpLocks/>
          </p:cNvCxnSpPr>
          <p:nvPr/>
        </p:nvCxnSpPr>
        <p:spPr>
          <a:xfrm>
            <a:off x="7315201" y="6294663"/>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16F91BE-2A6F-4322-ACEF-A939959E7FEE}"/>
              </a:ext>
            </a:extLst>
          </p:cNvPr>
          <p:cNvCxnSpPr>
            <a:cxnSpLocks/>
          </p:cNvCxnSpPr>
          <p:nvPr/>
        </p:nvCxnSpPr>
        <p:spPr>
          <a:xfrm>
            <a:off x="7315201" y="7587909"/>
            <a:ext cx="7315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Content Placeholder 2">
            <a:extLst>
              <a:ext uri="{FF2B5EF4-FFF2-40B4-BE49-F238E27FC236}">
                <a16:creationId xmlns:a16="http://schemas.microsoft.com/office/drawing/2014/main" id="{8988C124-92C3-4A19-93D7-00100EC490DD}"/>
              </a:ext>
            </a:extLst>
          </p:cNvPr>
          <p:cNvSpPr txBox="1">
            <a:spLocks/>
          </p:cNvSpPr>
          <p:nvPr/>
        </p:nvSpPr>
        <p:spPr>
          <a:xfrm>
            <a:off x="7826138" y="3700635"/>
            <a:ext cx="6402403" cy="843503"/>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3600" dirty="0">
              <a:solidFill>
                <a:schemeClr val="bg1"/>
              </a:solidFill>
            </a:endParaRPr>
          </a:p>
        </p:txBody>
      </p:sp>
      <p:sp>
        <p:nvSpPr>
          <p:cNvPr id="18" name="Content Placeholder 2">
            <a:extLst>
              <a:ext uri="{FF2B5EF4-FFF2-40B4-BE49-F238E27FC236}">
                <a16:creationId xmlns:a16="http://schemas.microsoft.com/office/drawing/2014/main" id="{65DA21B8-D354-4114-8C4B-87557FE94207}"/>
              </a:ext>
            </a:extLst>
          </p:cNvPr>
          <p:cNvSpPr txBox="1">
            <a:spLocks/>
          </p:cNvSpPr>
          <p:nvPr/>
        </p:nvSpPr>
        <p:spPr>
          <a:xfrm>
            <a:off x="7673735" y="3394989"/>
            <a:ext cx="6402403" cy="843503"/>
          </a:xfrm>
          <a:prstGeom prst="rect">
            <a:avLst/>
          </a:prstGeom>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600" dirty="0">
                <a:solidFill>
                  <a:schemeClr val="bg1"/>
                </a:solidFill>
              </a:rPr>
              <a:t>Pre-Planning Tab/ED STEPS</a:t>
            </a:r>
          </a:p>
        </p:txBody>
      </p:sp>
    </p:spTree>
    <p:extLst>
      <p:ext uri="{BB962C8B-B14F-4D97-AF65-F5344CB8AC3E}">
        <p14:creationId xmlns:p14="http://schemas.microsoft.com/office/powerpoint/2010/main" val="243812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20</a:t>
            </a:fld>
            <a:endParaRPr lang="en-US" dirty="0"/>
          </a:p>
        </p:txBody>
      </p:sp>
      <p:pic>
        <p:nvPicPr>
          <p:cNvPr id="12" name="Picture 11">
            <a:extLst>
              <a:ext uri="{FF2B5EF4-FFF2-40B4-BE49-F238E27FC236}">
                <a16:creationId xmlns:a16="http://schemas.microsoft.com/office/drawing/2014/main" id="{EDACC5CE-22BF-4907-A3FB-8B1B8AA04A3D}"/>
              </a:ext>
            </a:extLst>
          </p:cNvPr>
          <p:cNvPicPr>
            <a:picLocks noChangeAspect="1"/>
          </p:cNvPicPr>
          <p:nvPr/>
        </p:nvPicPr>
        <p:blipFill rotWithShape="1">
          <a:blip r:embed="rId3" cstate="print">
            <a:alphaModFix amt="85000"/>
            <a:extLst>
              <a:ext uri="{28A0092B-C50C-407E-A947-70E740481C1C}">
                <a14:useLocalDpi xmlns:a14="http://schemas.microsoft.com/office/drawing/2010/main" val="0"/>
              </a:ext>
            </a:extLst>
          </a:blip>
          <a:srcRect/>
          <a:stretch/>
        </p:blipFill>
        <p:spPr>
          <a:xfrm>
            <a:off x="0" y="-64168"/>
            <a:ext cx="14630400" cy="7680957"/>
          </a:xfrm>
          <a:prstGeom prst="rect">
            <a:avLst/>
          </a:prstGeom>
        </p:spPr>
      </p:pic>
      <p:sp>
        <p:nvSpPr>
          <p:cNvPr id="13" name="Title 1">
            <a:extLst>
              <a:ext uri="{FF2B5EF4-FFF2-40B4-BE49-F238E27FC236}">
                <a16:creationId xmlns:a16="http://schemas.microsoft.com/office/drawing/2014/main" id="{1D0DD2F0-D5EF-4084-A6E0-1CA30CAA0648}"/>
              </a:ext>
            </a:extLst>
          </p:cNvPr>
          <p:cNvSpPr>
            <a:spLocks noGrp="1"/>
          </p:cNvSpPr>
          <p:nvPr>
            <p:ph type="title"/>
          </p:nvPr>
        </p:nvSpPr>
        <p:spPr>
          <a:xfrm>
            <a:off x="0" y="548643"/>
            <a:ext cx="14630400" cy="769441"/>
          </a:xfrm>
          <a:solidFill>
            <a:srgbClr val="73A5CC">
              <a:alpha val="88000"/>
            </a:srgbClr>
          </a:solidFill>
        </p:spPr>
        <p:txBody>
          <a:bodyPr vert="horz" wrap="square" lIns="0" tIns="0" rIns="0" bIns="0" rtlCol="0" anchor="ctr" anchorCtr="0">
            <a:spAutoFit/>
          </a:bodyPr>
          <a:lstStyle/>
          <a:p>
            <a:pPr defTabSz="457200"/>
            <a:r>
              <a:rPr lang="en-US" dirty="0">
                <a:solidFill>
                  <a:schemeClr val="bg1"/>
                </a:solidFill>
              </a:rPr>
              <a:t>Completed CLNA</a:t>
            </a:r>
          </a:p>
        </p:txBody>
      </p:sp>
      <p:sp>
        <p:nvSpPr>
          <p:cNvPr id="15" name="Rounded Rectangle 2">
            <a:extLst>
              <a:ext uri="{FF2B5EF4-FFF2-40B4-BE49-F238E27FC236}">
                <a16:creationId xmlns:a16="http://schemas.microsoft.com/office/drawing/2014/main" id="{9DA40924-BECC-4981-8E5A-D7ED0FA4533E}"/>
              </a:ext>
              <a:ext uri="{C183D7F6-B498-43B3-948B-1728B52AA6E4}">
                <adec:decorative xmlns:adec="http://schemas.microsoft.com/office/drawing/2017/decorative" val="1"/>
              </a:ext>
            </a:extLst>
          </p:cNvPr>
          <p:cNvSpPr/>
          <p:nvPr/>
        </p:nvSpPr>
        <p:spPr>
          <a:xfrm>
            <a:off x="8960130" y="4363859"/>
            <a:ext cx="3713567" cy="2846255"/>
          </a:xfrm>
          <a:prstGeom prst="roundRect">
            <a:avLst/>
          </a:prstGeom>
          <a:solidFill>
            <a:srgbClr val="73A4CC">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228600" indent="-228600" algn="ctr">
              <a:spcBef>
                <a:spcPts val="0"/>
              </a:spcBef>
            </a:pPr>
            <a:r>
              <a:rPr lang="en-US" sz="3200" b="1" dirty="0">
                <a:latin typeface="Arial" panose="020B0604020202020204" pitchFamily="34" charset="0"/>
                <a:cs typeface="Arial" panose="020B0604020202020204" pitchFamily="34" charset="0"/>
              </a:rPr>
              <a:t>Root Cause</a:t>
            </a:r>
            <a:endParaRPr lang="en-US" sz="3200" dirty="0">
              <a:latin typeface="Arial" panose="020B0604020202020204" pitchFamily="34" charset="0"/>
              <a:cs typeface="Arial" panose="020B0604020202020204" pitchFamily="34" charset="0"/>
              <a:sym typeface="Wingdings" panose="05000000000000000000" pitchFamily="2" charset="2"/>
            </a:endParaRPr>
          </a:p>
        </p:txBody>
      </p:sp>
      <p:sp>
        <p:nvSpPr>
          <p:cNvPr id="16" name="Rounded Rectangle 1">
            <a:extLst>
              <a:ext uri="{FF2B5EF4-FFF2-40B4-BE49-F238E27FC236}">
                <a16:creationId xmlns:a16="http://schemas.microsoft.com/office/drawing/2014/main" id="{BC4A066A-94E2-44BF-88C3-4C6D43D49C63}"/>
              </a:ext>
              <a:ext uri="{C183D7F6-B498-43B3-948B-1728B52AA6E4}">
                <adec:decorative xmlns:adec="http://schemas.microsoft.com/office/drawing/2017/decorative" val="1"/>
              </a:ext>
            </a:extLst>
          </p:cNvPr>
          <p:cNvSpPr/>
          <p:nvPr/>
        </p:nvSpPr>
        <p:spPr>
          <a:xfrm>
            <a:off x="1708548" y="4363859"/>
            <a:ext cx="3713567" cy="2846255"/>
          </a:xfrm>
          <a:prstGeom prst="roundRect">
            <a:avLst/>
          </a:prstGeom>
          <a:solidFill>
            <a:srgbClr val="73A4CC">
              <a:alpha val="78000"/>
            </a:srgbClr>
          </a:solidFill>
        </p:spPr>
        <p:style>
          <a:lnRef idx="1">
            <a:schemeClr val="accent1"/>
          </a:lnRef>
          <a:fillRef idx="3">
            <a:schemeClr val="accent1"/>
          </a:fillRef>
          <a:effectRef idx="2">
            <a:schemeClr val="accent1"/>
          </a:effectRef>
          <a:fontRef idx="minor">
            <a:schemeClr val="lt1"/>
          </a:fontRef>
        </p:style>
        <p:txBody>
          <a:bodyPr lIns="0" rIns="0" rtlCol="0" anchor="ctr"/>
          <a:lstStyle/>
          <a:p>
            <a:pPr indent="-117475" algn="ctr">
              <a:spcBef>
                <a:spcPct val="20000"/>
              </a:spcBef>
            </a:pPr>
            <a:r>
              <a:rPr lang="en-US" sz="3200" b="1" dirty="0">
                <a:solidFill>
                  <a:schemeClr val="bg1"/>
                </a:solidFill>
                <a:latin typeface="Arial"/>
                <a:cs typeface="Arial"/>
              </a:rPr>
              <a:t>Diverse Group of Stakeholders </a:t>
            </a:r>
          </a:p>
        </p:txBody>
      </p:sp>
    </p:spTree>
    <p:extLst>
      <p:ext uri="{BB962C8B-B14F-4D97-AF65-F5344CB8AC3E}">
        <p14:creationId xmlns:p14="http://schemas.microsoft.com/office/powerpoint/2010/main" val="292012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21</a:t>
            </a:fld>
            <a:endParaRPr lang="en-US" dirty="0"/>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731520" y="548643"/>
            <a:ext cx="13167360" cy="769441"/>
          </a:xfrm>
        </p:spPr>
        <p:txBody>
          <a:bodyPr/>
          <a:lstStyle/>
          <a:p>
            <a:r>
              <a:rPr lang="en-US" dirty="0"/>
              <a:t>Goals</a:t>
            </a:r>
          </a:p>
        </p:txBody>
      </p:sp>
      <p:sp>
        <p:nvSpPr>
          <p:cNvPr id="5" name="Content Placeholder 2">
            <a:extLst>
              <a:ext uri="{FF2B5EF4-FFF2-40B4-BE49-F238E27FC236}">
                <a16:creationId xmlns:a16="http://schemas.microsoft.com/office/drawing/2014/main" id="{AE566474-0949-41D0-891D-E35B195CA6C6}"/>
              </a:ext>
            </a:extLst>
          </p:cNvPr>
          <p:cNvSpPr>
            <a:spLocks noGrp="1"/>
          </p:cNvSpPr>
          <p:nvPr>
            <p:ph idx="1"/>
          </p:nvPr>
        </p:nvSpPr>
        <p:spPr>
          <a:xfrm>
            <a:off x="1503122" y="2668044"/>
            <a:ext cx="5414681" cy="3415283"/>
          </a:xfrm>
        </p:spPr>
        <p:txBody>
          <a:bodyPr/>
          <a:lstStyle/>
          <a:p>
            <a:pPr>
              <a:spcBef>
                <a:spcPts val="0"/>
              </a:spcBef>
              <a:buFont typeface="Arial" panose="020B0604020202020204" pitchFamily="34" charset="0"/>
              <a:buChar char="•"/>
            </a:pPr>
            <a:r>
              <a:rPr lang="en-US" sz="4800" dirty="0"/>
              <a:t>Goal Alignment</a:t>
            </a:r>
          </a:p>
          <a:p>
            <a:pPr>
              <a:spcBef>
                <a:spcPts val="0"/>
              </a:spcBef>
              <a:buFont typeface="Arial" panose="020B0604020202020204" pitchFamily="34" charset="0"/>
              <a:buChar char="•"/>
            </a:pPr>
            <a:endParaRPr lang="en-US" sz="4800" dirty="0"/>
          </a:p>
          <a:p>
            <a:pPr>
              <a:spcBef>
                <a:spcPts val="0"/>
              </a:spcBef>
              <a:buFont typeface="Arial" panose="020B0604020202020204" pitchFamily="34" charset="0"/>
              <a:buChar char="•"/>
            </a:pPr>
            <a:r>
              <a:rPr lang="en-US" sz="4800" dirty="0"/>
              <a:t>S.M.A.R.T.</a:t>
            </a:r>
          </a:p>
          <a:p>
            <a:pPr marL="0" indent="0">
              <a:spcBef>
                <a:spcPts val="0"/>
              </a:spcBef>
              <a:buNone/>
            </a:pPr>
            <a:br>
              <a:rPr lang="en-US" dirty="0"/>
            </a:br>
            <a:endParaRPr lang="en-US" dirty="0"/>
          </a:p>
        </p:txBody>
      </p:sp>
      <p:pic>
        <p:nvPicPr>
          <p:cNvPr id="9" name="Picture 8">
            <a:extLst>
              <a:ext uri="{FF2B5EF4-FFF2-40B4-BE49-F238E27FC236}">
                <a16:creationId xmlns:a16="http://schemas.microsoft.com/office/drawing/2014/main" id="{A70002F7-AC1A-4D71-A090-059E5D17D8F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7134" y="1263677"/>
            <a:ext cx="4876800" cy="4819650"/>
          </a:xfrm>
          <a:prstGeom prst="rect">
            <a:avLst/>
          </a:prstGeom>
        </p:spPr>
      </p:pic>
    </p:spTree>
    <p:extLst>
      <p:ext uri="{BB962C8B-B14F-4D97-AF65-F5344CB8AC3E}">
        <p14:creationId xmlns:p14="http://schemas.microsoft.com/office/powerpoint/2010/main" val="140872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22</a:t>
            </a:fld>
            <a:endParaRPr lang="en-US" dirty="0"/>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731520" y="548643"/>
            <a:ext cx="13167360" cy="769441"/>
          </a:xfrm>
        </p:spPr>
        <p:txBody>
          <a:bodyPr/>
          <a:lstStyle/>
          <a:p>
            <a:r>
              <a:rPr lang="en-US" dirty="0"/>
              <a:t>Strategies and Action Steps</a:t>
            </a:r>
          </a:p>
        </p:txBody>
      </p:sp>
      <p:sp>
        <p:nvSpPr>
          <p:cNvPr id="8" name="Rounded Rectangle 1">
            <a:extLst>
              <a:ext uri="{FF2B5EF4-FFF2-40B4-BE49-F238E27FC236}">
                <a16:creationId xmlns:a16="http://schemas.microsoft.com/office/drawing/2014/main" id="{F819544D-B31B-4C9F-A0A6-324523CDF4B9}"/>
              </a:ext>
              <a:ext uri="{C183D7F6-B498-43B3-948B-1728B52AA6E4}">
                <adec:decorative xmlns:adec="http://schemas.microsoft.com/office/drawing/2017/decorative" val="0"/>
              </a:ext>
            </a:extLst>
          </p:cNvPr>
          <p:cNvSpPr/>
          <p:nvPr/>
        </p:nvSpPr>
        <p:spPr>
          <a:xfrm>
            <a:off x="589043" y="1860637"/>
            <a:ext cx="13452313" cy="1462007"/>
          </a:xfrm>
          <a:prstGeom prst="roundRect">
            <a:avLst>
              <a:gd name="adj" fmla="val 50000"/>
            </a:avLst>
          </a:prstGeom>
          <a:solidFill>
            <a:srgbClr val="D19D10"/>
          </a:solidFill>
          <a:ln>
            <a:solidFill>
              <a:srgbClr val="D19D10"/>
            </a:solidFill>
          </a:ln>
          <a:scene3d>
            <a:camera prst="orthographicFront"/>
            <a:lightRig rig="threePt" dir="t"/>
          </a:scene3d>
          <a:sp3d>
            <a:bevelT w="177800"/>
            <a:bevelB w="20955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45720" rIns="91440" bIns="45720" numCol="1" spcCol="0" rtlCol="0" fromWordArt="0" anchor="ctr" anchorCtr="0" forceAA="0" compatLnSpc="1">
            <a:prstTxWarp prst="textNoShape">
              <a:avLst/>
            </a:prstTxWarp>
            <a:noAutofit/>
          </a:bodyPr>
          <a:lstStyle/>
          <a:p>
            <a:r>
              <a:rPr lang="en-US" sz="4000" b="1" dirty="0">
                <a:solidFill>
                  <a:schemeClr val="bg1"/>
                </a:solidFill>
                <a:latin typeface="Arial" panose="020B0604020202020204" pitchFamily="34" charset="0"/>
                <a:cs typeface="Arial" panose="020B0604020202020204" pitchFamily="34" charset="0"/>
              </a:rPr>
              <a:t>Goals</a:t>
            </a:r>
          </a:p>
        </p:txBody>
      </p:sp>
      <p:sp>
        <p:nvSpPr>
          <p:cNvPr id="9" name="Rounded Rectangle 1">
            <a:extLst>
              <a:ext uri="{FF2B5EF4-FFF2-40B4-BE49-F238E27FC236}">
                <a16:creationId xmlns:a16="http://schemas.microsoft.com/office/drawing/2014/main" id="{AC001BDB-2A26-42B8-B68C-28B91D3A952B}"/>
              </a:ext>
              <a:ext uri="{C183D7F6-B498-43B3-948B-1728B52AA6E4}">
                <adec:decorative xmlns:adec="http://schemas.microsoft.com/office/drawing/2017/decorative" val="0"/>
              </a:ext>
            </a:extLst>
          </p:cNvPr>
          <p:cNvSpPr/>
          <p:nvPr/>
        </p:nvSpPr>
        <p:spPr>
          <a:xfrm>
            <a:off x="589043" y="3849218"/>
            <a:ext cx="13452313" cy="1462007"/>
          </a:xfrm>
          <a:prstGeom prst="roundRect">
            <a:avLst>
              <a:gd name="adj" fmla="val 50000"/>
            </a:avLst>
          </a:prstGeom>
          <a:solidFill>
            <a:srgbClr val="93AD2B"/>
          </a:solidFill>
          <a:ln>
            <a:solidFill>
              <a:srgbClr val="93AD2B"/>
            </a:solidFill>
          </a:ln>
          <a:scene3d>
            <a:camera prst="orthographicFront"/>
            <a:lightRig rig="threePt" dir="t"/>
          </a:scene3d>
          <a:sp3d>
            <a:bevelT w="177800"/>
            <a:bevelB w="20955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45720" rIns="91440" bIns="45720" numCol="1" spcCol="0" rtlCol="0" fromWordArt="0" anchor="ctr" anchorCtr="0" forceAA="0" compatLnSpc="1">
            <a:prstTxWarp prst="textNoShape">
              <a:avLst/>
            </a:prstTxWarp>
            <a:noAutofit/>
          </a:bodyPr>
          <a:lstStyle/>
          <a:p>
            <a:r>
              <a:rPr lang="en-US" sz="4000" b="1" dirty="0">
                <a:solidFill>
                  <a:schemeClr val="bg1"/>
                </a:solidFill>
                <a:latin typeface="Arial" panose="020B0604020202020204" pitchFamily="34" charset="0"/>
                <a:cs typeface="Arial" panose="020B0604020202020204" pitchFamily="34" charset="0"/>
              </a:rPr>
              <a:t>Strategies</a:t>
            </a:r>
          </a:p>
        </p:txBody>
      </p:sp>
      <p:sp>
        <p:nvSpPr>
          <p:cNvPr id="10" name="Rounded Rectangle 1">
            <a:extLst>
              <a:ext uri="{FF2B5EF4-FFF2-40B4-BE49-F238E27FC236}">
                <a16:creationId xmlns:a16="http://schemas.microsoft.com/office/drawing/2014/main" id="{7EEB494C-B3F5-4B5A-86D2-80187F65DBAC}"/>
              </a:ext>
              <a:ext uri="{C183D7F6-B498-43B3-948B-1728B52AA6E4}">
                <adec:decorative xmlns:adec="http://schemas.microsoft.com/office/drawing/2017/decorative" val="0"/>
              </a:ext>
            </a:extLst>
          </p:cNvPr>
          <p:cNvSpPr/>
          <p:nvPr/>
        </p:nvSpPr>
        <p:spPr>
          <a:xfrm>
            <a:off x="589043" y="5837799"/>
            <a:ext cx="13452313" cy="1462007"/>
          </a:xfrm>
          <a:prstGeom prst="roundRect">
            <a:avLst>
              <a:gd name="adj" fmla="val 50000"/>
            </a:avLst>
          </a:prstGeom>
          <a:solidFill>
            <a:srgbClr val="700017"/>
          </a:solidFill>
          <a:ln>
            <a:solidFill>
              <a:srgbClr val="700017"/>
            </a:solidFill>
          </a:ln>
          <a:scene3d>
            <a:camera prst="orthographicFront"/>
            <a:lightRig rig="threePt" dir="t"/>
          </a:scene3d>
          <a:sp3d>
            <a:bevelT w="177800"/>
            <a:bevelB w="20955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45720" rIns="91440" bIns="45720" numCol="1" spcCol="0" rtlCol="0" fromWordArt="0" anchor="ctr" anchorCtr="0" forceAA="0" compatLnSpc="1">
            <a:prstTxWarp prst="textNoShape">
              <a:avLst/>
            </a:prstTxWarp>
            <a:noAutofit/>
          </a:bodyPr>
          <a:lstStyle/>
          <a:p>
            <a:r>
              <a:rPr lang="en-US" sz="4000" b="1" dirty="0">
                <a:solidFill>
                  <a:schemeClr val="bg1"/>
                </a:solidFill>
                <a:latin typeface="Arial" panose="020B0604020202020204" pitchFamily="34" charset="0"/>
                <a:cs typeface="Arial" panose="020B0604020202020204" pitchFamily="34" charset="0"/>
              </a:rPr>
              <a:t>Action Steps</a:t>
            </a:r>
          </a:p>
        </p:txBody>
      </p:sp>
    </p:spTree>
    <p:extLst>
      <p:ext uri="{BB962C8B-B14F-4D97-AF65-F5344CB8AC3E}">
        <p14:creationId xmlns:p14="http://schemas.microsoft.com/office/powerpoint/2010/main" val="28569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F4DC5-8CB8-4B73-9C17-4C9FAAEAC38D}"/>
              </a:ext>
            </a:extLst>
          </p:cNvPr>
          <p:cNvSpPr>
            <a:spLocks noGrp="1"/>
          </p:cNvSpPr>
          <p:nvPr>
            <p:ph type="title"/>
          </p:nvPr>
        </p:nvSpPr>
        <p:spPr>
          <a:xfrm>
            <a:off x="731520" y="325761"/>
            <a:ext cx="10654639" cy="769441"/>
          </a:xfrm>
        </p:spPr>
        <p:txBody>
          <a:bodyPr/>
          <a:lstStyle/>
          <a:p>
            <a:r>
              <a:rPr lang="en-US" dirty="0"/>
              <a:t>Checklist</a:t>
            </a:r>
          </a:p>
        </p:txBody>
      </p:sp>
      <p:pic>
        <p:nvPicPr>
          <p:cNvPr id="6" name="Content Placeholder 5" descr="Criteria checklist">
            <a:extLst>
              <a:ext uri="{FF2B5EF4-FFF2-40B4-BE49-F238E27FC236}">
                <a16:creationId xmlns:a16="http://schemas.microsoft.com/office/drawing/2014/main" id="{AC208AA7-932D-46A5-BFA1-553D55B522C6}"/>
              </a:ext>
            </a:extLst>
          </p:cNvPr>
          <p:cNvPicPr>
            <a:picLocks noGrp="1" noChangeAspect="1"/>
          </p:cNvPicPr>
          <p:nvPr>
            <p:ph idx="1"/>
          </p:nvPr>
        </p:nvPicPr>
        <p:blipFill>
          <a:blip r:embed="rId3"/>
          <a:stretch>
            <a:fillRect/>
          </a:stretch>
        </p:blipFill>
        <p:spPr>
          <a:xfrm>
            <a:off x="156120" y="1095202"/>
            <a:ext cx="11020424" cy="6481201"/>
          </a:xfrm>
        </p:spPr>
      </p:pic>
      <p:sp>
        <p:nvSpPr>
          <p:cNvPr id="4" name="Slide Number Placeholder 3">
            <a:extLst>
              <a:ext uri="{FF2B5EF4-FFF2-40B4-BE49-F238E27FC236}">
                <a16:creationId xmlns:a16="http://schemas.microsoft.com/office/drawing/2014/main" id="{A81E0639-DE0E-4C34-97F7-EDAC4E6B1F74}"/>
              </a:ext>
            </a:extLst>
          </p:cNvPr>
          <p:cNvSpPr>
            <a:spLocks noGrp="1"/>
          </p:cNvSpPr>
          <p:nvPr>
            <p:ph type="sldNum" sz="quarter" idx="12"/>
          </p:nvPr>
        </p:nvSpPr>
        <p:spPr/>
        <p:txBody>
          <a:bodyPr/>
          <a:lstStyle/>
          <a:p>
            <a:fld id="{6BA907D1-9C08-47F3-B047-6197268ACA7D}" type="slidenum">
              <a:rPr lang="en-US" smtClean="0"/>
              <a:pPr/>
              <a:t>23</a:t>
            </a:fld>
            <a:endParaRPr lang="en-US" dirty="0"/>
          </a:p>
        </p:txBody>
      </p:sp>
      <p:pic>
        <p:nvPicPr>
          <p:cNvPr id="5" name="Picture 4">
            <a:extLst>
              <a:ext uri="{FF2B5EF4-FFF2-40B4-BE49-F238E27FC236}">
                <a16:creationId xmlns:a16="http://schemas.microsoft.com/office/drawing/2014/main" id="{0A9193D4-7EAC-41A7-912A-9F80C3A203E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0798" y="2890463"/>
            <a:ext cx="5761102" cy="4286868"/>
          </a:xfrm>
          <a:prstGeom prst="rect">
            <a:avLst/>
          </a:prstGeom>
        </p:spPr>
      </p:pic>
    </p:spTree>
    <p:extLst>
      <p:ext uri="{BB962C8B-B14F-4D97-AF65-F5344CB8AC3E}">
        <p14:creationId xmlns:p14="http://schemas.microsoft.com/office/powerpoint/2010/main" val="165966830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24</a:t>
            </a:fld>
            <a:endParaRPr lang="en-US" dirty="0"/>
          </a:p>
        </p:txBody>
      </p:sp>
      <p:pic>
        <p:nvPicPr>
          <p:cNvPr id="3" name="Image">
            <a:extLst>
              <a:ext uri="{FF2B5EF4-FFF2-40B4-BE49-F238E27FC236}">
                <a16:creationId xmlns:a16="http://schemas.microsoft.com/office/drawing/2014/main" id="{77BDF1E8-08F8-425E-9B4D-B9B6C8AE00EF}"/>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b="23367"/>
          <a:stretch/>
        </p:blipFill>
        <p:spPr>
          <a:xfrm>
            <a:off x="1" y="-64168"/>
            <a:ext cx="14630400" cy="7680957"/>
          </a:xfrm>
          <a:prstGeom prst="rect">
            <a:avLst/>
          </a:prstGeom>
        </p:spPr>
      </p:pic>
      <p:sp>
        <p:nvSpPr>
          <p:cNvPr id="5" name="Title 1">
            <a:extLst>
              <a:ext uri="{FF2B5EF4-FFF2-40B4-BE49-F238E27FC236}">
                <a16:creationId xmlns:a16="http://schemas.microsoft.com/office/drawing/2014/main" id="{0C5853C6-73BD-4EC7-A1BD-3974EE9631BF}"/>
              </a:ext>
            </a:extLst>
          </p:cNvPr>
          <p:cNvSpPr>
            <a:spLocks noGrp="1"/>
          </p:cNvSpPr>
          <p:nvPr>
            <p:ph type="title"/>
          </p:nvPr>
        </p:nvSpPr>
        <p:spPr>
          <a:xfrm>
            <a:off x="1" y="548643"/>
            <a:ext cx="14630397" cy="769441"/>
          </a:xfrm>
          <a:solidFill>
            <a:srgbClr val="73A5CC">
              <a:alpha val="88000"/>
            </a:srgbClr>
          </a:solidFill>
        </p:spPr>
        <p:txBody>
          <a:bodyPr vert="horz" wrap="square" lIns="0" tIns="0" rIns="0" bIns="0" rtlCol="0" anchor="ctr" anchorCtr="0">
            <a:spAutoFit/>
          </a:bodyPr>
          <a:lstStyle/>
          <a:p>
            <a:pPr defTabSz="457200"/>
            <a:r>
              <a:rPr lang="en-US" dirty="0">
                <a:solidFill>
                  <a:schemeClr val="bg1"/>
                </a:solidFill>
              </a:rPr>
              <a:t>Preparing for Local Application</a:t>
            </a:r>
          </a:p>
        </p:txBody>
      </p:sp>
      <p:grpSp>
        <p:nvGrpSpPr>
          <p:cNvPr id="6" name="Group 2">
            <a:extLst>
              <a:ext uri="{FF2B5EF4-FFF2-40B4-BE49-F238E27FC236}">
                <a16:creationId xmlns:a16="http://schemas.microsoft.com/office/drawing/2014/main" id="{92300105-DF77-4545-BAA6-63BDD15E74A6}"/>
              </a:ext>
            </a:extLst>
          </p:cNvPr>
          <p:cNvGrpSpPr/>
          <p:nvPr/>
        </p:nvGrpSpPr>
        <p:grpSpPr>
          <a:xfrm>
            <a:off x="8282542" y="2525476"/>
            <a:ext cx="5611528" cy="4655954"/>
            <a:chOff x="457200" y="1103531"/>
            <a:chExt cx="3611880" cy="4748629"/>
          </a:xfrm>
        </p:grpSpPr>
        <p:sp>
          <p:nvSpPr>
            <p:cNvPr id="7" name="Rectangle 2">
              <a:extLst>
                <a:ext uri="{FF2B5EF4-FFF2-40B4-BE49-F238E27FC236}">
                  <a16:creationId xmlns:a16="http://schemas.microsoft.com/office/drawing/2014/main" id="{5075D35F-487F-4139-ADE9-7D9131ADD90D}"/>
                </a:ext>
              </a:extLst>
            </p:cNvPr>
            <p:cNvSpPr/>
            <p:nvPr/>
          </p:nvSpPr>
          <p:spPr>
            <a:xfrm>
              <a:off x="457200" y="2231291"/>
              <a:ext cx="3611880" cy="3620869"/>
            </a:xfrm>
            <a:prstGeom prst="rect">
              <a:avLst/>
            </a:prstGeom>
            <a:solidFill>
              <a:schemeClr val="bg1">
                <a:lumMod val="95000"/>
                <a:alpha val="5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panose="020B0604020202020204" pitchFamily="34" charset="0"/>
                <a:cs typeface="Arial" panose="020B0604020202020204" pitchFamily="34" charset="0"/>
              </a:endParaRPr>
            </a:p>
            <a:p>
              <a:pPr algn="ctr"/>
              <a:r>
                <a:rPr lang="en-US" sz="3600" b="1" dirty="0">
                  <a:solidFill>
                    <a:schemeClr val="tx1"/>
                  </a:solidFill>
                  <a:latin typeface="Arial" panose="020B0604020202020204" pitchFamily="34" charset="0"/>
                  <a:cs typeface="Arial" panose="020B0604020202020204" pitchFamily="34" charset="0"/>
                </a:rPr>
                <a:t>Budget</a:t>
              </a:r>
              <a:br>
                <a:rPr lang="en-US" sz="3600" b="1" dirty="0">
                  <a:solidFill>
                    <a:schemeClr val="tx1"/>
                  </a:solidFill>
                  <a:latin typeface="Arial" panose="020B0604020202020204" pitchFamily="34" charset="0"/>
                  <a:cs typeface="Arial" panose="020B0604020202020204" pitchFamily="34" charset="0"/>
                </a:rPr>
              </a:br>
              <a:r>
                <a:rPr lang="en-US" sz="3600" b="1" dirty="0">
                  <a:solidFill>
                    <a:schemeClr val="tx1"/>
                  </a:solidFill>
                  <a:latin typeface="Arial" panose="020B0604020202020204" pitchFamily="34" charset="0"/>
                  <a:cs typeface="Arial" panose="020B0604020202020204" pitchFamily="34" charset="0"/>
                </a:rPr>
                <a:t>Perkins Required Elements </a:t>
              </a:r>
            </a:p>
            <a:p>
              <a:pPr algn="ctr"/>
              <a:endParaRPr lang="en-US" sz="3600" b="1" dirty="0">
                <a:solidFill>
                  <a:schemeClr val="tx1"/>
                </a:solidFill>
                <a:latin typeface="Arial" panose="020B0604020202020204" pitchFamily="34" charset="0"/>
                <a:cs typeface="Arial" panose="020B0604020202020204" pitchFamily="34" charset="0"/>
              </a:endParaRPr>
            </a:p>
          </p:txBody>
        </p:sp>
        <p:sp>
          <p:nvSpPr>
            <p:cNvPr id="8" name="Title Rectangle 2">
              <a:extLst>
                <a:ext uri="{FF2B5EF4-FFF2-40B4-BE49-F238E27FC236}">
                  <a16:creationId xmlns:a16="http://schemas.microsoft.com/office/drawing/2014/main" id="{FABFD2C0-9FCB-44FB-AF58-A268AAC5CF26}"/>
                </a:ext>
              </a:extLst>
            </p:cNvPr>
            <p:cNvSpPr/>
            <p:nvPr/>
          </p:nvSpPr>
          <p:spPr>
            <a:xfrm>
              <a:off x="457200" y="1103531"/>
              <a:ext cx="3611880" cy="1127760"/>
            </a:xfrm>
            <a:prstGeom prst="round2Same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latin typeface="Arial" panose="020B0604020202020204" pitchFamily="34" charset="0"/>
                  <a:cs typeface="Arial" panose="020B0604020202020204" pitchFamily="34" charset="0"/>
                </a:rPr>
                <a:t>CCIP</a:t>
              </a:r>
            </a:p>
          </p:txBody>
        </p:sp>
      </p:grpSp>
      <p:grpSp>
        <p:nvGrpSpPr>
          <p:cNvPr id="9" name="Group 1">
            <a:extLst>
              <a:ext uri="{FF2B5EF4-FFF2-40B4-BE49-F238E27FC236}">
                <a16:creationId xmlns:a16="http://schemas.microsoft.com/office/drawing/2014/main" id="{166FEA5A-F661-45C4-9D63-DF5384BB93E6}"/>
              </a:ext>
            </a:extLst>
          </p:cNvPr>
          <p:cNvGrpSpPr/>
          <p:nvPr/>
        </p:nvGrpSpPr>
        <p:grpSpPr>
          <a:xfrm>
            <a:off x="731520" y="2525476"/>
            <a:ext cx="5611528" cy="4655954"/>
            <a:chOff x="457200" y="1103531"/>
            <a:chExt cx="3611880" cy="4748629"/>
          </a:xfrm>
        </p:grpSpPr>
        <p:sp>
          <p:nvSpPr>
            <p:cNvPr id="10" name="Rectangle 1">
              <a:extLst>
                <a:ext uri="{FF2B5EF4-FFF2-40B4-BE49-F238E27FC236}">
                  <a16:creationId xmlns:a16="http://schemas.microsoft.com/office/drawing/2014/main" id="{0FC4FBE3-8E53-4269-A542-DE719A84B1A0}"/>
                </a:ext>
              </a:extLst>
            </p:cNvPr>
            <p:cNvSpPr/>
            <p:nvPr/>
          </p:nvSpPr>
          <p:spPr>
            <a:xfrm>
              <a:off x="457200" y="2231291"/>
              <a:ext cx="3611880" cy="3620869"/>
            </a:xfrm>
            <a:prstGeom prst="rect">
              <a:avLst/>
            </a:prstGeom>
            <a:solidFill>
              <a:schemeClr val="bg1">
                <a:lumMod val="95000"/>
                <a:alpha val="5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panose="020B0604020202020204" pitchFamily="34" charset="0"/>
                <a:cs typeface="Arial" panose="020B0604020202020204" pitchFamily="34" charset="0"/>
              </a:endParaRPr>
            </a:p>
            <a:p>
              <a:pPr algn="ctr"/>
              <a:r>
                <a:rPr lang="en-US" sz="3600" b="1" dirty="0">
                  <a:solidFill>
                    <a:schemeClr val="tx1"/>
                  </a:solidFill>
                  <a:latin typeface="Arial" panose="020B0604020202020204" pitchFamily="34" charset="0"/>
                  <a:cs typeface="Arial" panose="020B0604020202020204" pitchFamily="34" charset="0"/>
                </a:rPr>
                <a:t>Goals</a:t>
              </a:r>
              <a:br>
                <a:rPr lang="en-US" sz="3600" b="1" dirty="0">
                  <a:solidFill>
                    <a:schemeClr val="tx1"/>
                  </a:solidFill>
                  <a:latin typeface="Arial" panose="020B0604020202020204" pitchFamily="34" charset="0"/>
                  <a:cs typeface="Arial" panose="020B0604020202020204" pitchFamily="34" charset="0"/>
                </a:rPr>
              </a:br>
              <a:r>
                <a:rPr lang="en-US" sz="3600" b="1" dirty="0">
                  <a:solidFill>
                    <a:schemeClr val="tx1"/>
                  </a:solidFill>
                  <a:latin typeface="Arial" panose="020B0604020202020204" pitchFamily="34" charset="0"/>
                  <a:cs typeface="Arial" panose="020B0604020202020204" pitchFamily="34" charset="0"/>
                </a:rPr>
                <a:t>Strategies</a:t>
              </a:r>
            </a:p>
            <a:p>
              <a:pPr algn="ctr"/>
              <a:r>
                <a:rPr lang="en-US" sz="3600" b="1" dirty="0">
                  <a:solidFill>
                    <a:schemeClr val="tx1"/>
                  </a:solidFill>
                  <a:latin typeface="Arial" panose="020B0604020202020204" pitchFamily="34" charset="0"/>
                  <a:cs typeface="Arial" panose="020B0604020202020204" pitchFamily="34" charset="0"/>
                </a:rPr>
                <a:t>Funded Action Steps</a:t>
              </a:r>
            </a:p>
            <a:p>
              <a:pPr algn="ctr"/>
              <a:endParaRPr lang="en-US" sz="3600" b="1" dirty="0">
                <a:solidFill>
                  <a:schemeClr val="tx1"/>
                </a:solidFill>
                <a:latin typeface="Arial" panose="020B0604020202020204" pitchFamily="34" charset="0"/>
                <a:cs typeface="Arial" panose="020B0604020202020204" pitchFamily="34" charset="0"/>
              </a:endParaRPr>
            </a:p>
          </p:txBody>
        </p:sp>
        <p:sp>
          <p:nvSpPr>
            <p:cNvPr id="11" name="Title Rectangle 1">
              <a:extLst>
                <a:ext uri="{FF2B5EF4-FFF2-40B4-BE49-F238E27FC236}">
                  <a16:creationId xmlns:a16="http://schemas.microsoft.com/office/drawing/2014/main" id="{6DBF92B7-61A5-4CE0-B621-3C60BE92DB8E}"/>
                </a:ext>
              </a:extLst>
            </p:cNvPr>
            <p:cNvSpPr/>
            <p:nvPr/>
          </p:nvSpPr>
          <p:spPr>
            <a:xfrm>
              <a:off x="457200" y="1103531"/>
              <a:ext cx="3611880" cy="1127760"/>
            </a:xfrm>
            <a:prstGeom prst="round2Same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Perkins Local Application (ED STEPS</a:t>
              </a:r>
              <a:r>
                <a:rPr lang="en-US" sz="4400"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212172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25</a:t>
            </a:fld>
            <a:endParaRPr lang="en-US" dirty="0"/>
          </a:p>
        </p:txBody>
      </p:sp>
      <p:sp>
        <p:nvSpPr>
          <p:cNvPr id="3" name="Title 1">
            <a:extLst>
              <a:ext uri="{FF2B5EF4-FFF2-40B4-BE49-F238E27FC236}">
                <a16:creationId xmlns:a16="http://schemas.microsoft.com/office/drawing/2014/main" id="{300B8983-2396-49AC-82CC-C5AF96CB8290}"/>
              </a:ext>
            </a:extLst>
          </p:cNvPr>
          <p:cNvSpPr>
            <a:spLocks noGrp="1"/>
          </p:cNvSpPr>
          <p:nvPr>
            <p:ph type="title"/>
          </p:nvPr>
        </p:nvSpPr>
        <p:spPr>
          <a:xfrm>
            <a:off x="731520" y="548643"/>
            <a:ext cx="13167360" cy="769441"/>
          </a:xfrm>
        </p:spPr>
        <p:txBody>
          <a:bodyPr/>
          <a:lstStyle/>
          <a:p>
            <a:r>
              <a:rPr lang="en-US" dirty="0"/>
              <a:t>CCIP Entry and Upload for Submission</a:t>
            </a:r>
          </a:p>
        </p:txBody>
      </p:sp>
      <p:sp>
        <p:nvSpPr>
          <p:cNvPr id="5" name="Content Placeholder 2">
            <a:extLst>
              <a:ext uri="{FF2B5EF4-FFF2-40B4-BE49-F238E27FC236}">
                <a16:creationId xmlns:a16="http://schemas.microsoft.com/office/drawing/2014/main" id="{AE566474-0949-41D0-891D-E35B195CA6C6}"/>
              </a:ext>
            </a:extLst>
          </p:cNvPr>
          <p:cNvSpPr>
            <a:spLocks noGrp="1"/>
          </p:cNvSpPr>
          <p:nvPr>
            <p:ph idx="1"/>
          </p:nvPr>
        </p:nvSpPr>
        <p:spPr>
          <a:xfrm>
            <a:off x="334124" y="2780778"/>
            <a:ext cx="5077120" cy="3302549"/>
          </a:xfrm>
        </p:spPr>
        <p:txBody>
          <a:bodyPr/>
          <a:lstStyle/>
          <a:p>
            <a:pPr marL="0" indent="0">
              <a:spcBef>
                <a:spcPts val="0"/>
              </a:spcBef>
              <a:buNone/>
            </a:pPr>
            <a:r>
              <a:rPr lang="en-US" sz="4800" dirty="0"/>
              <a:t>Budget Entry</a:t>
            </a:r>
          </a:p>
          <a:p>
            <a:pPr marL="0" indent="0">
              <a:spcBef>
                <a:spcPts val="0"/>
              </a:spcBef>
              <a:buNone/>
            </a:pPr>
            <a:endParaRPr lang="en-US" sz="4800" dirty="0"/>
          </a:p>
          <a:p>
            <a:pPr marL="0" indent="0">
              <a:spcBef>
                <a:spcPts val="0"/>
              </a:spcBef>
              <a:buNone/>
            </a:pPr>
            <a:r>
              <a:rPr lang="en-US" sz="4800" dirty="0"/>
              <a:t>Document Upload</a:t>
            </a:r>
          </a:p>
          <a:p>
            <a:pPr marL="0" indent="0">
              <a:spcBef>
                <a:spcPts val="0"/>
              </a:spcBef>
              <a:buNone/>
            </a:pPr>
            <a:br>
              <a:rPr lang="en-US" dirty="0"/>
            </a:br>
            <a:endParaRPr lang="en-US" dirty="0"/>
          </a:p>
        </p:txBody>
      </p:sp>
      <p:pic>
        <p:nvPicPr>
          <p:cNvPr id="9" name="Picture 8" descr="Snapshot of budget summary">
            <a:extLst>
              <a:ext uri="{FF2B5EF4-FFF2-40B4-BE49-F238E27FC236}">
                <a16:creationId xmlns:a16="http://schemas.microsoft.com/office/drawing/2014/main" id="{4A21B724-AC79-4A9D-AE1A-4A8B61DA629A}"/>
              </a:ext>
            </a:extLst>
          </p:cNvPr>
          <p:cNvPicPr>
            <a:picLocks noChangeAspect="1"/>
          </p:cNvPicPr>
          <p:nvPr/>
        </p:nvPicPr>
        <p:blipFill>
          <a:blip r:embed="rId3"/>
          <a:stretch>
            <a:fillRect/>
          </a:stretch>
        </p:blipFill>
        <p:spPr>
          <a:xfrm>
            <a:off x="6012963" y="1625969"/>
            <a:ext cx="4946988" cy="2960971"/>
          </a:xfrm>
          <a:prstGeom prst="rect">
            <a:avLst/>
          </a:prstGeom>
        </p:spPr>
      </p:pic>
      <p:pic>
        <p:nvPicPr>
          <p:cNvPr id="10" name="Picture 9" descr="Snapshot of Local Application and Plan Federally Required Elements">
            <a:extLst>
              <a:ext uri="{FF2B5EF4-FFF2-40B4-BE49-F238E27FC236}">
                <a16:creationId xmlns:a16="http://schemas.microsoft.com/office/drawing/2014/main" id="{1A09C71A-9135-4B4F-ADBE-C5702B25B361}"/>
              </a:ext>
            </a:extLst>
          </p:cNvPr>
          <p:cNvPicPr>
            <a:picLocks noChangeAspect="1"/>
          </p:cNvPicPr>
          <p:nvPr/>
        </p:nvPicPr>
        <p:blipFill>
          <a:blip r:embed="rId4"/>
          <a:stretch>
            <a:fillRect/>
          </a:stretch>
        </p:blipFill>
        <p:spPr>
          <a:xfrm>
            <a:off x="8233693" y="2958070"/>
            <a:ext cx="5870614" cy="4307026"/>
          </a:xfrm>
          <a:prstGeom prst="rect">
            <a:avLst/>
          </a:prstGeom>
        </p:spPr>
      </p:pic>
    </p:spTree>
    <p:extLst>
      <p:ext uri="{BB962C8B-B14F-4D97-AF65-F5344CB8AC3E}">
        <p14:creationId xmlns:p14="http://schemas.microsoft.com/office/powerpoint/2010/main" val="251529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26</a:t>
            </a:fld>
            <a:endParaRPr lang="en-US" dirty="0"/>
          </a:p>
        </p:txBody>
      </p:sp>
      <p:cxnSp>
        <p:nvCxnSpPr>
          <p:cNvPr id="3" name="Curved Connector 4">
            <a:extLst>
              <a:ext uri="{FF2B5EF4-FFF2-40B4-BE49-F238E27FC236}">
                <a16:creationId xmlns:a16="http://schemas.microsoft.com/office/drawing/2014/main" id="{A2CF841C-C56F-4251-B43C-0793FC23ABF1}"/>
              </a:ext>
            </a:extLst>
          </p:cNvPr>
          <p:cNvCxnSpPr>
            <a:cxnSpLocks/>
          </p:cNvCxnSpPr>
          <p:nvPr/>
        </p:nvCxnSpPr>
        <p:spPr>
          <a:xfrm flipV="1">
            <a:off x="0" y="4588042"/>
            <a:ext cx="14630400" cy="1957137"/>
          </a:xfrm>
          <a:prstGeom prst="curvedConnector3">
            <a:avLst>
              <a:gd name="adj1" fmla="val 50000"/>
            </a:avLst>
          </a:prstGeom>
          <a:ln w="127000"/>
          <a:effectLst>
            <a:outerShdw blurRad="50800" dist="1016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5" name="Freeform 10">
            <a:extLst>
              <a:ext uri="{FF2B5EF4-FFF2-40B4-BE49-F238E27FC236}">
                <a16:creationId xmlns:a16="http://schemas.microsoft.com/office/drawing/2014/main" id="{A0F08368-254D-4ECD-8E3C-9DF6F9462A44}"/>
              </a:ext>
            </a:extLst>
          </p:cNvPr>
          <p:cNvSpPr/>
          <p:nvPr/>
        </p:nvSpPr>
        <p:spPr>
          <a:xfrm>
            <a:off x="6249146" y="1302451"/>
            <a:ext cx="3107814" cy="5165400"/>
          </a:xfrm>
          <a:custGeom>
            <a:avLst/>
            <a:gdLst>
              <a:gd name="connsiteX0" fmla="*/ 1381125 w 2762250"/>
              <a:gd name="connsiteY0" fmla="*/ 0 h 4591049"/>
              <a:gd name="connsiteX1" fmla="*/ 2762250 w 2762250"/>
              <a:gd name="connsiteY1" fmla="*/ 1381125 h 4591049"/>
              <a:gd name="connsiteX2" fmla="*/ 1659470 w 2762250"/>
              <a:gd name="connsiteY2" fmla="*/ 2734191 h 4591049"/>
              <a:gd name="connsiteX3" fmla="*/ 1562101 w 2762250"/>
              <a:gd name="connsiteY3" fmla="*/ 2749051 h 4591049"/>
              <a:gd name="connsiteX4" fmla="*/ 1562100 w 2762250"/>
              <a:gd name="connsiteY4" fmla="*/ 4544615 h 4591049"/>
              <a:gd name="connsiteX5" fmla="*/ 1376362 w 2762250"/>
              <a:gd name="connsiteY5" fmla="*/ 4591049 h 4591049"/>
              <a:gd name="connsiteX6" fmla="*/ 1190624 w 2762250"/>
              <a:gd name="connsiteY6" fmla="*/ 4544615 h 4591049"/>
              <a:gd name="connsiteX7" fmla="*/ 1190625 w 2762250"/>
              <a:gd name="connsiteY7" fmla="*/ 2747597 h 4591049"/>
              <a:gd name="connsiteX8" fmla="*/ 1102780 w 2762250"/>
              <a:gd name="connsiteY8" fmla="*/ 2734191 h 4591049"/>
              <a:gd name="connsiteX9" fmla="*/ 0 w 2762250"/>
              <a:gd name="connsiteY9" fmla="*/ 1381125 h 4591049"/>
              <a:gd name="connsiteX10" fmla="*/ 1381125 w 2762250"/>
              <a:gd name="connsiteY10" fmla="*/ 0 h 459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2250" h="4591049">
                <a:moveTo>
                  <a:pt x="1381125" y="0"/>
                </a:moveTo>
                <a:cubicBezTo>
                  <a:pt x="2143899" y="0"/>
                  <a:pt x="2762250" y="618351"/>
                  <a:pt x="2762250" y="1381125"/>
                </a:cubicBezTo>
                <a:cubicBezTo>
                  <a:pt x="2762250" y="2048552"/>
                  <a:pt x="2288825" y="2605406"/>
                  <a:pt x="1659470" y="2734191"/>
                </a:cubicBezTo>
                <a:lnTo>
                  <a:pt x="1562101" y="2749051"/>
                </a:lnTo>
                <a:lnTo>
                  <a:pt x="1562100" y="4544615"/>
                </a:lnTo>
                <a:cubicBezTo>
                  <a:pt x="1562100" y="4570260"/>
                  <a:pt x="1478942" y="4591049"/>
                  <a:pt x="1376362" y="4591049"/>
                </a:cubicBezTo>
                <a:cubicBezTo>
                  <a:pt x="1273782" y="4591049"/>
                  <a:pt x="1190624" y="4570260"/>
                  <a:pt x="1190624" y="4544615"/>
                </a:cubicBezTo>
                <a:lnTo>
                  <a:pt x="1190625" y="2747597"/>
                </a:lnTo>
                <a:lnTo>
                  <a:pt x="1102780" y="2734191"/>
                </a:lnTo>
                <a:cubicBezTo>
                  <a:pt x="473425" y="2605406"/>
                  <a:pt x="0" y="2048552"/>
                  <a:pt x="0" y="1381125"/>
                </a:cubicBezTo>
                <a:cubicBezTo>
                  <a:pt x="0" y="618351"/>
                  <a:pt x="618351" y="0"/>
                  <a:pt x="1381125" y="0"/>
                </a:cubicBezTo>
                <a:close/>
              </a:path>
            </a:pathLst>
          </a:custGeom>
          <a:solidFill>
            <a:srgbClr val="77ABD4"/>
          </a:solidFill>
          <a:scene3d>
            <a:camera prst="perspectiveRelaxedModerately" fov="7200000">
              <a:rot lat="0" lon="0" rev="0"/>
            </a:camera>
            <a:lightRig rig="threePt" dir="t"/>
          </a:scene3d>
          <a:sp3d>
            <a:bevelT w="184150" prst="slope"/>
          </a:sp3d>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1"/>
          <a:lstStyle/>
          <a:p>
            <a:pPr algn="ctr"/>
            <a:endParaRPr lang="en-US" sz="2400" b="1" dirty="0">
              <a:solidFill>
                <a:schemeClr val="tx1"/>
              </a:solidFill>
              <a:latin typeface="Arial" panose="020B0604020202020204" pitchFamily="34" charset="0"/>
              <a:cs typeface="Arial" panose="020B0604020202020204" pitchFamily="34" charset="0"/>
            </a:endParaRPr>
          </a:p>
          <a:p>
            <a:pPr algn="ctr"/>
            <a:endParaRPr lang="en-US" sz="2400" b="1" dirty="0">
              <a:solidFill>
                <a:schemeClr val="tx1"/>
              </a:solidFill>
              <a:latin typeface="Arial" panose="020B0604020202020204" pitchFamily="34" charset="0"/>
              <a:cs typeface="Arial" panose="020B0604020202020204" pitchFamily="34" charset="0"/>
            </a:endParaRPr>
          </a:p>
          <a:p>
            <a:pPr algn="ctr"/>
            <a:r>
              <a:rPr lang="en-US" sz="3200" b="1" dirty="0">
                <a:solidFill>
                  <a:schemeClr val="tx1"/>
                </a:solidFill>
                <a:latin typeface="Arial" panose="020B0604020202020204" pitchFamily="34" charset="0"/>
                <a:cs typeface="Arial" panose="020B0604020202020204" pitchFamily="34" charset="0"/>
              </a:rPr>
              <a:t>Local Application</a:t>
            </a:r>
          </a:p>
          <a:p>
            <a:pPr algn="ctr"/>
            <a:r>
              <a:rPr lang="en-US" sz="3200" b="1" dirty="0">
                <a:solidFill>
                  <a:schemeClr val="tx1"/>
                </a:solidFill>
                <a:latin typeface="Arial" panose="020B0604020202020204" pitchFamily="34" charset="0"/>
                <a:cs typeface="Arial" panose="020B0604020202020204" pitchFamily="34" charset="0"/>
              </a:rPr>
              <a:t>By June 15, 2022</a:t>
            </a:r>
          </a:p>
        </p:txBody>
      </p:sp>
      <p:sp>
        <p:nvSpPr>
          <p:cNvPr id="6" name="Title 1">
            <a:extLst>
              <a:ext uri="{FF2B5EF4-FFF2-40B4-BE49-F238E27FC236}">
                <a16:creationId xmlns:a16="http://schemas.microsoft.com/office/drawing/2014/main" id="{54F182A5-5786-4E6E-980D-904701E907AA}"/>
              </a:ext>
            </a:extLst>
          </p:cNvPr>
          <p:cNvSpPr>
            <a:spLocks noGrp="1"/>
          </p:cNvSpPr>
          <p:nvPr>
            <p:ph type="title"/>
          </p:nvPr>
        </p:nvSpPr>
        <p:spPr>
          <a:xfrm>
            <a:off x="731520" y="548643"/>
            <a:ext cx="13167360" cy="769441"/>
          </a:xfrm>
        </p:spPr>
        <p:txBody>
          <a:bodyPr/>
          <a:lstStyle/>
          <a:p>
            <a:r>
              <a:rPr lang="en-US" dirty="0"/>
              <a:t>Deadlines</a:t>
            </a:r>
          </a:p>
        </p:txBody>
      </p:sp>
      <p:sp>
        <p:nvSpPr>
          <p:cNvPr id="7" name="Freeform 3">
            <a:extLst>
              <a:ext uri="{FF2B5EF4-FFF2-40B4-BE49-F238E27FC236}">
                <a16:creationId xmlns:a16="http://schemas.microsoft.com/office/drawing/2014/main" id="{C7CED85E-0E73-480B-A253-B2DFD7298CD0}"/>
              </a:ext>
            </a:extLst>
          </p:cNvPr>
          <p:cNvSpPr/>
          <p:nvPr/>
        </p:nvSpPr>
        <p:spPr>
          <a:xfrm>
            <a:off x="11444393" y="548643"/>
            <a:ext cx="2758252" cy="4584403"/>
          </a:xfrm>
          <a:custGeom>
            <a:avLst/>
            <a:gdLst>
              <a:gd name="connsiteX0" fmla="*/ 1381125 w 2762250"/>
              <a:gd name="connsiteY0" fmla="*/ 0 h 4591049"/>
              <a:gd name="connsiteX1" fmla="*/ 2762250 w 2762250"/>
              <a:gd name="connsiteY1" fmla="*/ 1381125 h 4591049"/>
              <a:gd name="connsiteX2" fmla="*/ 1659470 w 2762250"/>
              <a:gd name="connsiteY2" fmla="*/ 2734191 h 4591049"/>
              <a:gd name="connsiteX3" fmla="*/ 1562101 w 2762250"/>
              <a:gd name="connsiteY3" fmla="*/ 2749051 h 4591049"/>
              <a:gd name="connsiteX4" fmla="*/ 1562100 w 2762250"/>
              <a:gd name="connsiteY4" fmla="*/ 4544615 h 4591049"/>
              <a:gd name="connsiteX5" fmla="*/ 1376362 w 2762250"/>
              <a:gd name="connsiteY5" fmla="*/ 4591049 h 4591049"/>
              <a:gd name="connsiteX6" fmla="*/ 1190624 w 2762250"/>
              <a:gd name="connsiteY6" fmla="*/ 4544615 h 4591049"/>
              <a:gd name="connsiteX7" fmla="*/ 1190625 w 2762250"/>
              <a:gd name="connsiteY7" fmla="*/ 2747597 h 4591049"/>
              <a:gd name="connsiteX8" fmla="*/ 1102780 w 2762250"/>
              <a:gd name="connsiteY8" fmla="*/ 2734191 h 4591049"/>
              <a:gd name="connsiteX9" fmla="*/ 0 w 2762250"/>
              <a:gd name="connsiteY9" fmla="*/ 1381125 h 4591049"/>
              <a:gd name="connsiteX10" fmla="*/ 1381125 w 2762250"/>
              <a:gd name="connsiteY10" fmla="*/ 0 h 459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2250" h="4591049">
                <a:moveTo>
                  <a:pt x="1381125" y="0"/>
                </a:moveTo>
                <a:cubicBezTo>
                  <a:pt x="2143899" y="0"/>
                  <a:pt x="2762250" y="618351"/>
                  <a:pt x="2762250" y="1381125"/>
                </a:cubicBezTo>
                <a:cubicBezTo>
                  <a:pt x="2762250" y="2048552"/>
                  <a:pt x="2288825" y="2605406"/>
                  <a:pt x="1659470" y="2734191"/>
                </a:cubicBezTo>
                <a:lnTo>
                  <a:pt x="1562101" y="2749051"/>
                </a:lnTo>
                <a:lnTo>
                  <a:pt x="1562100" y="4544615"/>
                </a:lnTo>
                <a:cubicBezTo>
                  <a:pt x="1562100" y="4570260"/>
                  <a:pt x="1478942" y="4591049"/>
                  <a:pt x="1376362" y="4591049"/>
                </a:cubicBezTo>
                <a:cubicBezTo>
                  <a:pt x="1273782" y="4591049"/>
                  <a:pt x="1190624" y="4570260"/>
                  <a:pt x="1190624" y="4544615"/>
                </a:cubicBezTo>
                <a:lnTo>
                  <a:pt x="1190625" y="2747597"/>
                </a:lnTo>
                <a:lnTo>
                  <a:pt x="1102780" y="2734191"/>
                </a:lnTo>
                <a:cubicBezTo>
                  <a:pt x="473425" y="2605406"/>
                  <a:pt x="0" y="2048552"/>
                  <a:pt x="0" y="1381125"/>
                </a:cubicBezTo>
                <a:cubicBezTo>
                  <a:pt x="0" y="618351"/>
                  <a:pt x="618351" y="0"/>
                  <a:pt x="1381125" y="0"/>
                </a:cubicBezTo>
                <a:close/>
              </a:path>
            </a:pathLst>
          </a:custGeom>
          <a:solidFill>
            <a:srgbClr val="94AF2A"/>
          </a:solidFill>
          <a:scene3d>
            <a:camera prst="perspectiveRelaxedModerately" fov="7200000">
              <a:rot lat="0" lon="0" rev="0"/>
            </a:camera>
            <a:lightRig rig="threePt" dir="t"/>
          </a:scene3d>
          <a:sp3d>
            <a:bevelT w="184150" prst="slope"/>
          </a:sp3d>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t"/>
          <a:lstStyle/>
          <a:p>
            <a:pPr algn="ctr"/>
            <a:endParaRPr lang="en-US" sz="2800" b="1" dirty="0">
              <a:solidFill>
                <a:prstClr val="black"/>
              </a:solidFill>
              <a:latin typeface="Arial" panose="020B0604020202020204" pitchFamily="34" charset="0"/>
              <a:cs typeface="Arial" panose="020B0604020202020204" pitchFamily="34" charset="0"/>
            </a:endParaRPr>
          </a:p>
          <a:p>
            <a:pPr algn="ctr"/>
            <a:r>
              <a:rPr lang="en-US" sz="2800" b="1" dirty="0">
                <a:solidFill>
                  <a:prstClr val="black"/>
                </a:solidFill>
                <a:latin typeface="Arial" panose="020B0604020202020204" pitchFamily="34" charset="0"/>
                <a:cs typeface="Arial" panose="020B0604020202020204" pitchFamily="34" charset="0"/>
              </a:rPr>
              <a:t>Substantial Approval Date July,1, 2022</a:t>
            </a:r>
            <a:endParaRPr lang="en-US" sz="5400" b="1" dirty="0">
              <a:solidFill>
                <a:schemeClr val="tx1"/>
              </a:solidFill>
              <a:latin typeface="Arial" panose="020B0604020202020204" pitchFamily="34" charset="0"/>
              <a:cs typeface="Arial" panose="020B0604020202020204" pitchFamily="34" charset="0"/>
            </a:endParaRPr>
          </a:p>
        </p:txBody>
      </p:sp>
      <p:sp>
        <p:nvSpPr>
          <p:cNvPr id="8" name="Freeform 5">
            <a:extLst>
              <a:ext uri="{FF2B5EF4-FFF2-40B4-BE49-F238E27FC236}">
                <a16:creationId xmlns:a16="http://schemas.microsoft.com/office/drawing/2014/main" id="{FEF5F75C-0FF1-4FF2-A43D-0589E25666F0}"/>
              </a:ext>
            </a:extLst>
          </p:cNvPr>
          <p:cNvSpPr/>
          <p:nvPr/>
        </p:nvSpPr>
        <p:spPr>
          <a:xfrm>
            <a:off x="427755" y="2018798"/>
            <a:ext cx="3107814" cy="5032553"/>
          </a:xfrm>
          <a:custGeom>
            <a:avLst/>
            <a:gdLst>
              <a:gd name="connsiteX0" fmla="*/ 1381125 w 2762250"/>
              <a:gd name="connsiteY0" fmla="*/ 0 h 4591049"/>
              <a:gd name="connsiteX1" fmla="*/ 2762250 w 2762250"/>
              <a:gd name="connsiteY1" fmla="*/ 1381125 h 4591049"/>
              <a:gd name="connsiteX2" fmla="*/ 1659470 w 2762250"/>
              <a:gd name="connsiteY2" fmla="*/ 2734191 h 4591049"/>
              <a:gd name="connsiteX3" fmla="*/ 1562101 w 2762250"/>
              <a:gd name="connsiteY3" fmla="*/ 2749051 h 4591049"/>
              <a:gd name="connsiteX4" fmla="*/ 1562100 w 2762250"/>
              <a:gd name="connsiteY4" fmla="*/ 4544615 h 4591049"/>
              <a:gd name="connsiteX5" fmla="*/ 1376362 w 2762250"/>
              <a:gd name="connsiteY5" fmla="*/ 4591049 h 4591049"/>
              <a:gd name="connsiteX6" fmla="*/ 1190624 w 2762250"/>
              <a:gd name="connsiteY6" fmla="*/ 4544615 h 4591049"/>
              <a:gd name="connsiteX7" fmla="*/ 1190625 w 2762250"/>
              <a:gd name="connsiteY7" fmla="*/ 2747597 h 4591049"/>
              <a:gd name="connsiteX8" fmla="*/ 1102780 w 2762250"/>
              <a:gd name="connsiteY8" fmla="*/ 2734191 h 4591049"/>
              <a:gd name="connsiteX9" fmla="*/ 0 w 2762250"/>
              <a:gd name="connsiteY9" fmla="*/ 1381125 h 4591049"/>
              <a:gd name="connsiteX10" fmla="*/ 1381125 w 2762250"/>
              <a:gd name="connsiteY10" fmla="*/ 0 h 459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2250" h="4591049">
                <a:moveTo>
                  <a:pt x="1381125" y="0"/>
                </a:moveTo>
                <a:cubicBezTo>
                  <a:pt x="2143899" y="0"/>
                  <a:pt x="2762250" y="618351"/>
                  <a:pt x="2762250" y="1381125"/>
                </a:cubicBezTo>
                <a:cubicBezTo>
                  <a:pt x="2762250" y="2048552"/>
                  <a:pt x="2288825" y="2605406"/>
                  <a:pt x="1659470" y="2734191"/>
                </a:cubicBezTo>
                <a:lnTo>
                  <a:pt x="1562101" y="2749051"/>
                </a:lnTo>
                <a:lnTo>
                  <a:pt x="1562100" y="4544615"/>
                </a:lnTo>
                <a:cubicBezTo>
                  <a:pt x="1562100" y="4570260"/>
                  <a:pt x="1478942" y="4591049"/>
                  <a:pt x="1376362" y="4591049"/>
                </a:cubicBezTo>
                <a:cubicBezTo>
                  <a:pt x="1273782" y="4591049"/>
                  <a:pt x="1190624" y="4570260"/>
                  <a:pt x="1190624" y="4544615"/>
                </a:cubicBezTo>
                <a:lnTo>
                  <a:pt x="1190625" y="2747597"/>
                </a:lnTo>
                <a:lnTo>
                  <a:pt x="1102780" y="2734191"/>
                </a:lnTo>
                <a:cubicBezTo>
                  <a:pt x="473425" y="2605406"/>
                  <a:pt x="0" y="2048552"/>
                  <a:pt x="0" y="1381125"/>
                </a:cubicBezTo>
                <a:cubicBezTo>
                  <a:pt x="0" y="618351"/>
                  <a:pt x="618351" y="0"/>
                  <a:pt x="1381125" y="0"/>
                </a:cubicBezTo>
                <a:close/>
              </a:path>
            </a:pathLst>
          </a:custGeom>
          <a:solidFill>
            <a:srgbClr val="D19D10"/>
          </a:solidFill>
          <a:scene3d>
            <a:camera prst="perspectiveRelaxedModerately" fov="7200000">
              <a:rot lat="0" lon="0" rev="0"/>
            </a:camera>
            <a:lightRig rig="threePt" dir="t"/>
          </a:scene3d>
          <a:sp3d>
            <a:bevelT w="184150" prst="slope"/>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endParaRPr lang="en-US" sz="3200" b="1" dirty="0">
              <a:solidFill>
                <a:schemeClr val="tx1"/>
              </a:solidFill>
              <a:latin typeface="Arial" panose="020B0604020202020204" pitchFamily="34" charset="0"/>
              <a:cs typeface="Arial" panose="020B0604020202020204" pitchFamily="34" charset="0"/>
            </a:endParaRPr>
          </a:p>
          <a:p>
            <a:pPr algn="ctr"/>
            <a:endParaRPr lang="en-US" sz="3200" b="1" dirty="0">
              <a:solidFill>
                <a:schemeClr val="tx1"/>
              </a:solidFill>
              <a:latin typeface="Arial" panose="020B0604020202020204" pitchFamily="34" charset="0"/>
              <a:cs typeface="Arial" panose="020B0604020202020204" pitchFamily="34" charset="0"/>
            </a:endParaRPr>
          </a:p>
          <a:p>
            <a:pPr algn="ctr"/>
            <a:r>
              <a:rPr lang="en-US" sz="3200" b="1" dirty="0">
                <a:solidFill>
                  <a:schemeClr val="tx1"/>
                </a:solidFill>
                <a:latin typeface="Arial" panose="020B0604020202020204" pitchFamily="34" charset="0"/>
                <a:cs typeface="Arial" panose="020B0604020202020204" pitchFamily="34" charset="0"/>
              </a:rPr>
              <a:t>Completed CLNA</a:t>
            </a:r>
          </a:p>
          <a:p>
            <a:pPr algn="ctr"/>
            <a:r>
              <a:rPr lang="en-US" sz="3200" b="1" dirty="0">
                <a:solidFill>
                  <a:schemeClr val="tx1"/>
                </a:solidFill>
                <a:latin typeface="Arial" panose="020B0604020202020204" pitchFamily="34" charset="0"/>
                <a:cs typeface="Arial" panose="020B0604020202020204" pitchFamily="34" charset="0"/>
              </a:rPr>
              <a:t>FY2023-2024</a:t>
            </a:r>
          </a:p>
        </p:txBody>
      </p:sp>
    </p:spTree>
    <p:extLst>
      <p:ext uri="{BB962C8B-B14F-4D97-AF65-F5344CB8AC3E}">
        <p14:creationId xmlns:p14="http://schemas.microsoft.com/office/powerpoint/2010/main" val="55797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27</a:t>
            </a:fld>
            <a:endParaRPr lang="en-US" dirty="0"/>
          </a:p>
        </p:txBody>
      </p:sp>
      <p:sp>
        <p:nvSpPr>
          <p:cNvPr id="3" name="Title 1">
            <a:extLst>
              <a:ext uri="{FF2B5EF4-FFF2-40B4-BE49-F238E27FC236}">
                <a16:creationId xmlns:a16="http://schemas.microsoft.com/office/drawing/2014/main" id="{ED3775D6-E068-47AC-A36B-D59E3183FCCB}"/>
              </a:ext>
            </a:extLst>
          </p:cNvPr>
          <p:cNvSpPr>
            <a:spLocks noGrp="1"/>
          </p:cNvSpPr>
          <p:nvPr>
            <p:ph type="title"/>
          </p:nvPr>
        </p:nvSpPr>
        <p:spPr>
          <a:xfrm>
            <a:off x="731520" y="548643"/>
            <a:ext cx="13167360" cy="769441"/>
          </a:xfrm>
        </p:spPr>
        <p:txBody>
          <a:bodyPr/>
          <a:lstStyle/>
          <a:p>
            <a:r>
              <a:rPr lang="en-US" dirty="0"/>
              <a:t>Homework</a:t>
            </a:r>
          </a:p>
        </p:txBody>
      </p:sp>
      <p:sp>
        <p:nvSpPr>
          <p:cNvPr id="5" name="Content Placeholder 2">
            <a:extLst>
              <a:ext uri="{FF2B5EF4-FFF2-40B4-BE49-F238E27FC236}">
                <a16:creationId xmlns:a16="http://schemas.microsoft.com/office/drawing/2014/main" id="{A935387C-510F-4AD1-BB4E-C984CA4AD74A}"/>
              </a:ext>
            </a:extLst>
          </p:cNvPr>
          <p:cNvSpPr>
            <a:spLocks noGrp="1"/>
          </p:cNvSpPr>
          <p:nvPr>
            <p:ph idx="1"/>
          </p:nvPr>
        </p:nvSpPr>
        <p:spPr>
          <a:xfrm>
            <a:off x="5586608" y="2147777"/>
            <a:ext cx="8500162" cy="5533180"/>
          </a:xfrm>
        </p:spPr>
        <p:txBody>
          <a:bodyPr/>
          <a:lstStyle/>
          <a:p>
            <a:pPr>
              <a:buFont typeface="Wingdings" panose="05000000000000000000" pitchFamily="2" charset="2"/>
              <a:buChar char="q"/>
            </a:pPr>
            <a:r>
              <a:rPr lang="en-US" sz="4000" dirty="0"/>
              <a:t> Complete CLNA</a:t>
            </a:r>
          </a:p>
          <a:p>
            <a:pPr>
              <a:buFont typeface="Wingdings" panose="05000000000000000000" pitchFamily="2" charset="2"/>
              <a:buChar char="q"/>
            </a:pPr>
            <a:endParaRPr lang="en-US" sz="4000" dirty="0"/>
          </a:p>
          <a:p>
            <a:pPr>
              <a:buFont typeface="Wingdings" panose="05000000000000000000" pitchFamily="2" charset="2"/>
              <a:buChar char="q"/>
            </a:pPr>
            <a:r>
              <a:rPr lang="en-US" sz="4000" dirty="0"/>
              <a:t> Goals, Strategies and Action Steps</a:t>
            </a:r>
          </a:p>
          <a:p>
            <a:pPr>
              <a:buFont typeface="Wingdings" panose="05000000000000000000" pitchFamily="2" charset="2"/>
              <a:buChar char="q"/>
            </a:pPr>
            <a:endParaRPr lang="en-US" sz="4000" dirty="0"/>
          </a:p>
          <a:p>
            <a:pPr>
              <a:buFont typeface="Wingdings" panose="05000000000000000000" pitchFamily="2" charset="2"/>
              <a:buChar char="q"/>
            </a:pPr>
            <a:r>
              <a:rPr lang="en-US" sz="4000" dirty="0"/>
              <a:t> Budget Plan</a:t>
            </a:r>
          </a:p>
          <a:p>
            <a:endParaRPr lang="en-US" dirty="0"/>
          </a:p>
        </p:txBody>
      </p:sp>
      <p:pic>
        <p:nvPicPr>
          <p:cNvPr id="7" name="Picture 6">
            <a:extLst>
              <a:ext uri="{FF2B5EF4-FFF2-40B4-BE49-F238E27FC236}">
                <a16:creationId xmlns:a16="http://schemas.microsoft.com/office/drawing/2014/main" id="{AACE2ADC-78DB-4DA1-9F19-A3CB93560C3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9459" y="621035"/>
            <a:ext cx="1420357" cy="2223791"/>
          </a:xfrm>
          <a:prstGeom prst="rect">
            <a:avLst/>
          </a:prstGeom>
        </p:spPr>
      </p:pic>
    </p:spTree>
    <p:extLst>
      <p:ext uri="{BB962C8B-B14F-4D97-AF65-F5344CB8AC3E}">
        <p14:creationId xmlns:p14="http://schemas.microsoft.com/office/powerpoint/2010/main" val="22637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AE8D7-5746-4367-987B-CA46684CAC14}"/>
              </a:ext>
            </a:extLst>
          </p:cNvPr>
          <p:cNvSpPr>
            <a:spLocks noGrp="1"/>
          </p:cNvSpPr>
          <p:nvPr>
            <p:ph type="title"/>
          </p:nvPr>
        </p:nvSpPr>
        <p:spPr>
          <a:xfrm>
            <a:off x="5056095" y="3092823"/>
            <a:ext cx="7733672" cy="923330"/>
          </a:xfrm>
        </p:spPr>
        <p:txBody>
          <a:bodyPr/>
          <a:lstStyle/>
          <a:p>
            <a:r>
              <a:rPr lang="en-US" sz="6000" dirty="0"/>
              <a:t>Questions </a:t>
            </a:r>
          </a:p>
        </p:txBody>
      </p:sp>
      <p:sp>
        <p:nvSpPr>
          <p:cNvPr id="4" name="Slide Number Placeholder 3">
            <a:extLst>
              <a:ext uri="{FF2B5EF4-FFF2-40B4-BE49-F238E27FC236}">
                <a16:creationId xmlns:a16="http://schemas.microsoft.com/office/drawing/2014/main" id="{F510D46D-7DC4-4C28-8BEA-DCE916F3D528}"/>
              </a:ext>
            </a:extLst>
          </p:cNvPr>
          <p:cNvSpPr>
            <a:spLocks noGrp="1"/>
          </p:cNvSpPr>
          <p:nvPr>
            <p:ph type="sldNum" sz="quarter" idx="12"/>
          </p:nvPr>
        </p:nvSpPr>
        <p:spPr/>
        <p:txBody>
          <a:bodyPr/>
          <a:lstStyle/>
          <a:p>
            <a:fld id="{79463015-ABDD-44E9-850F-7B4794200E02}" type="slidenum">
              <a:rPr lang="en-US" smtClean="0"/>
              <a:pPr/>
              <a:t>28</a:t>
            </a:fld>
            <a:endParaRPr lang="en-US" dirty="0"/>
          </a:p>
        </p:txBody>
      </p:sp>
      <p:sp>
        <p:nvSpPr>
          <p:cNvPr id="5" name="Content Placeholder 1" descr="number 3">
            <a:extLst>
              <a:ext uri="{FF2B5EF4-FFF2-40B4-BE49-F238E27FC236}">
                <a16:creationId xmlns:a16="http://schemas.microsoft.com/office/drawing/2014/main" id="{F394F2A3-C4A2-409B-AE61-D164FC834990}"/>
              </a:ext>
            </a:extLst>
          </p:cNvPr>
          <p:cNvSpPr txBox="1">
            <a:spLocks/>
          </p:cNvSpPr>
          <p:nvPr/>
        </p:nvSpPr>
        <p:spPr>
          <a:xfrm>
            <a:off x="941295" y="1333540"/>
            <a:ext cx="7315200" cy="5759816"/>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34400" b="1" dirty="0">
                <a:solidFill>
                  <a:srgbClr val="C00000"/>
                </a:solidFill>
                <a:effectLst>
                  <a:outerShdw blurRad="38100" dist="38100" dir="2700000" algn="tl">
                    <a:srgbClr val="000000">
                      <a:alpha val="43137"/>
                    </a:srgbClr>
                  </a:outerShdw>
                </a:effectLst>
              </a:rPr>
              <a:t>5</a:t>
            </a:r>
          </a:p>
        </p:txBody>
      </p:sp>
    </p:spTree>
    <p:extLst>
      <p:ext uri="{BB962C8B-B14F-4D97-AF65-F5344CB8AC3E}">
        <p14:creationId xmlns:p14="http://schemas.microsoft.com/office/powerpoint/2010/main" val="260243140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FAD9606-863B-1F44-A236-EE7DF988A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itle 1">
            <a:extLst>
              <a:ext uri="{FF2B5EF4-FFF2-40B4-BE49-F238E27FC236}">
                <a16:creationId xmlns:a16="http://schemas.microsoft.com/office/drawing/2014/main" id="{9534EE2B-49CC-442B-B5F4-F9864E718CF7}"/>
              </a:ext>
            </a:extLst>
          </p:cNvPr>
          <p:cNvSpPr>
            <a:spLocks noGrp="1"/>
          </p:cNvSpPr>
          <p:nvPr>
            <p:ph type="title"/>
          </p:nvPr>
        </p:nvSpPr>
        <p:spPr/>
        <p:txBody>
          <a:bodyPr/>
          <a:lstStyle/>
          <a:p>
            <a:endParaRPr lang="en-US"/>
          </a:p>
        </p:txBody>
      </p:sp>
      <p:sp>
        <p:nvSpPr>
          <p:cNvPr id="14" name="Oval 13">
            <a:extLst>
              <a:ext uri="{FF2B5EF4-FFF2-40B4-BE49-F238E27FC236}">
                <a16:creationId xmlns:a16="http://schemas.microsoft.com/office/drawing/2014/main" id="{DA1AE617-059B-ED49-AD0C-8E1E4E930BF8}"/>
              </a:ext>
            </a:extLst>
          </p:cNvPr>
          <p:cNvSpPr/>
          <p:nvPr/>
        </p:nvSpPr>
        <p:spPr>
          <a:xfrm>
            <a:off x="10806333" y="1614061"/>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B5271D1D-C437-014E-9AD5-8E23847ED507}"/>
              </a:ext>
            </a:extLst>
          </p:cNvPr>
          <p:cNvGrpSpPr/>
          <p:nvPr/>
        </p:nvGrpSpPr>
        <p:grpSpPr>
          <a:xfrm>
            <a:off x="25939" y="331645"/>
            <a:ext cx="14630400" cy="1975488"/>
            <a:chOff x="25939" y="331645"/>
            <a:chExt cx="14630400" cy="1975488"/>
          </a:xfrm>
        </p:grpSpPr>
        <p:grpSp>
          <p:nvGrpSpPr>
            <p:cNvPr id="4" name="Group 3">
              <a:extLst>
                <a:ext uri="{FF2B5EF4-FFF2-40B4-BE49-F238E27FC236}">
                  <a16:creationId xmlns:a16="http://schemas.microsoft.com/office/drawing/2014/main" id="{CEAC7658-37D9-2048-9F98-C49ED0B8B69D}"/>
                </a:ext>
              </a:extLst>
            </p:cNvPr>
            <p:cNvGrpSpPr/>
            <p:nvPr/>
          </p:nvGrpSpPr>
          <p:grpSpPr>
            <a:xfrm>
              <a:off x="25939" y="331645"/>
              <a:ext cx="14630400" cy="1648870"/>
              <a:chOff x="-8320820" y="-1161921"/>
              <a:chExt cx="14630400" cy="1648870"/>
            </a:xfrm>
          </p:grpSpPr>
          <p:sp>
            <p:nvSpPr>
              <p:cNvPr id="5" name="Rectangle 4">
                <a:extLst>
                  <a:ext uri="{FF2B5EF4-FFF2-40B4-BE49-F238E27FC236}">
                    <a16:creationId xmlns:a16="http://schemas.microsoft.com/office/drawing/2014/main" id="{13C8F95C-2A63-4643-88BE-9198D5E64AB8}"/>
                  </a:ext>
                </a:extLst>
              </p:cNvPr>
              <p:cNvSpPr/>
              <p:nvPr/>
            </p:nvSpPr>
            <p:spPr>
              <a:xfrm>
                <a:off x="-8320820" y="-1143027"/>
                <a:ext cx="14630400" cy="1629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0684D9E5-E001-3B45-8A19-9A6B82E430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95330" y="-1102194"/>
                <a:ext cx="942711" cy="1054970"/>
              </a:xfrm>
              <a:prstGeom prst="rect">
                <a:avLst/>
              </a:prstGeom>
            </p:spPr>
          </p:pic>
          <p:pic>
            <p:nvPicPr>
              <p:cNvPr id="8" name="Picture 7">
                <a:extLst>
                  <a:ext uri="{FF2B5EF4-FFF2-40B4-BE49-F238E27FC236}">
                    <a16:creationId xmlns:a16="http://schemas.microsoft.com/office/drawing/2014/main" id="{04DA428D-D50F-4B48-88F5-E5A9FFBF96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6552" y="-911534"/>
                <a:ext cx="828603" cy="673649"/>
              </a:xfrm>
              <a:prstGeom prst="rect">
                <a:avLst/>
              </a:prstGeom>
            </p:spPr>
          </p:pic>
          <p:pic>
            <p:nvPicPr>
              <p:cNvPr id="9" name="Picture 8" descr="facebook-logo.jpg">
                <a:extLst>
                  <a:ext uri="{FF2B5EF4-FFF2-40B4-BE49-F238E27FC236}">
                    <a16:creationId xmlns:a16="http://schemas.microsoft.com/office/drawing/2014/main" id="{EFB86831-C1DB-4B4F-8FBE-FF593354A8AD}"/>
                  </a:ext>
                </a:extLst>
              </p:cNvPr>
              <p:cNvPicPr>
                <a:picLocks noChangeAspect="1"/>
              </p:cNvPicPr>
              <p:nvPr/>
            </p:nvPicPr>
            <p:blipFill>
              <a:blip r:embed="rId5"/>
              <a:stretch>
                <a:fillRect/>
              </a:stretch>
            </p:blipFill>
            <p:spPr>
              <a:xfrm>
                <a:off x="234993" y="-881825"/>
                <a:ext cx="1403066" cy="556550"/>
              </a:xfrm>
              <a:prstGeom prst="rect">
                <a:avLst/>
              </a:prstGeom>
            </p:spPr>
          </p:pic>
          <p:pic>
            <p:nvPicPr>
              <p:cNvPr id="10" name="Picture 9">
                <a:extLst>
                  <a:ext uri="{FF2B5EF4-FFF2-40B4-BE49-F238E27FC236}">
                    <a16:creationId xmlns:a16="http://schemas.microsoft.com/office/drawing/2014/main" id="{2912A1A1-4F68-7543-9CA8-8FD41B39F585}"/>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480308" y="-1161921"/>
                <a:ext cx="1104419" cy="1263911"/>
              </a:xfrm>
              <a:prstGeom prst="rect">
                <a:avLst/>
              </a:prstGeom>
            </p:spPr>
          </p:pic>
          <p:pic>
            <p:nvPicPr>
              <p:cNvPr id="11" name="Picture 10">
                <a:extLst>
                  <a:ext uri="{FF2B5EF4-FFF2-40B4-BE49-F238E27FC236}">
                    <a16:creationId xmlns:a16="http://schemas.microsoft.com/office/drawing/2014/main" id="{55BB8058-8DF5-404E-9D3F-16FB40446433}"/>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288270" y="-1118118"/>
                <a:ext cx="1104419" cy="1011902"/>
              </a:xfrm>
              <a:prstGeom prst="rect">
                <a:avLst/>
              </a:prstGeom>
            </p:spPr>
          </p:pic>
        </p:grpSp>
        <p:sp>
          <p:nvSpPr>
            <p:cNvPr id="13" name="Oval 12">
              <a:extLst>
                <a:ext uri="{FF2B5EF4-FFF2-40B4-BE49-F238E27FC236}">
                  <a16:creationId xmlns:a16="http://schemas.microsoft.com/office/drawing/2014/main" id="{A3CDF013-111E-BC47-8BBE-8417486E809E}"/>
                </a:ext>
              </a:extLst>
            </p:cNvPr>
            <p:cNvSpPr/>
            <p:nvPr/>
          </p:nvSpPr>
          <p:spPr>
            <a:xfrm>
              <a:off x="4515338" y="1761657"/>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326CADD-BC6B-754B-9BFB-B9096E085E22}"/>
                </a:ext>
              </a:extLst>
            </p:cNvPr>
            <p:cNvSpPr/>
            <p:nvPr/>
          </p:nvSpPr>
          <p:spPr>
            <a:xfrm>
              <a:off x="2688548" y="1326898"/>
              <a:ext cx="9130979" cy="923330"/>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525051"/>
                  </a:solidFill>
                  <a:effectLst>
                    <a:outerShdw blurRad="38100" dist="38100" dir="2700000" algn="tl">
                      <a:srgbClr val="000000">
                        <a:alpha val="43137"/>
                      </a:srgbClr>
                    </a:outerShdw>
                  </a:effectLst>
                  <a:uLnTx/>
                  <a:uFillTx/>
                  <a:latin typeface="Arial"/>
                  <a:ea typeface="+mn-ea"/>
                  <a:cs typeface="Arial"/>
                </a:rPr>
                <a:t>@OHEducation</a:t>
              </a:r>
            </a:p>
          </p:txBody>
        </p:sp>
        <p:sp>
          <p:nvSpPr>
            <p:cNvPr id="17" name="Oval 16">
              <a:extLst>
                <a:ext uri="{FF2B5EF4-FFF2-40B4-BE49-F238E27FC236}">
                  <a16:creationId xmlns:a16="http://schemas.microsoft.com/office/drawing/2014/main" id="{D40116F3-539D-4D4D-96D5-AC2D569D32CB}"/>
                </a:ext>
              </a:extLst>
            </p:cNvPr>
            <p:cNvSpPr/>
            <p:nvPr/>
          </p:nvSpPr>
          <p:spPr>
            <a:xfrm>
              <a:off x="11457898" y="1869417"/>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a:extLst>
              <a:ext uri="{FF2B5EF4-FFF2-40B4-BE49-F238E27FC236}">
                <a16:creationId xmlns:a16="http://schemas.microsoft.com/office/drawing/2014/main" id="{3CCBA0F6-1B8A-41B6-88AE-64703E00DE33}"/>
              </a:ext>
            </a:extLst>
          </p:cNvPr>
          <p:cNvSpPr>
            <a:spLocks noGrp="1"/>
          </p:cNvSpPr>
          <p:nvPr>
            <p:ph type="sldNum" sz="quarter" idx="12"/>
          </p:nvPr>
        </p:nvSpPr>
        <p:spPr/>
        <p:txBody>
          <a:bodyPr/>
          <a:lstStyle/>
          <a:p>
            <a:fld id="{79463015-ABDD-44E9-850F-7B4794200E02}" type="slidenum">
              <a:rPr lang="en-US" smtClean="0"/>
              <a:pPr/>
              <a:t>29</a:t>
            </a:fld>
            <a:endParaRPr lang="en-US" dirty="0"/>
          </a:p>
        </p:txBody>
      </p:sp>
    </p:spTree>
    <p:extLst>
      <p:ext uri="{BB962C8B-B14F-4D97-AF65-F5344CB8AC3E}">
        <p14:creationId xmlns:p14="http://schemas.microsoft.com/office/powerpoint/2010/main" val="380798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3</a:t>
            </a:fld>
            <a:endParaRPr lang="en-US" dirty="0"/>
          </a:p>
        </p:txBody>
      </p:sp>
      <p:sp>
        <p:nvSpPr>
          <p:cNvPr id="6" name="Content Placeholder 1" descr="number 1">
            <a:extLst>
              <a:ext uri="{FF2B5EF4-FFF2-40B4-BE49-F238E27FC236}">
                <a16:creationId xmlns:a16="http://schemas.microsoft.com/office/drawing/2014/main" id="{E627DD41-8D56-4670-9D8D-8195B2BA0497}"/>
              </a:ext>
            </a:extLst>
          </p:cNvPr>
          <p:cNvSpPr txBox="1">
            <a:spLocks/>
          </p:cNvSpPr>
          <p:nvPr/>
        </p:nvSpPr>
        <p:spPr>
          <a:xfrm>
            <a:off x="1" y="1264630"/>
            <a:ext cx="7315200" cy="5759816"/>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34400" b="1" dirty="0">
                <a:solidFill>
                  <a:srgbClr val="C00000"/>
                </a:solidFill>
                <a:effectLst>
                  <a:outerShdw blurRad="38100" dist="38100" dir="2700000" algn="tl">
                    <a:srgbClr val="000000">
                      <a:alpha val="43137"/>
                    </a:srgbClr>
                  </a:outerShdw>
                </a:effectLst>
              </a:rPr>
              <a:t>1</a:t>
            </a:r>
          </a:p>
        </p:txBody>
      </p:sp>
      <p:sp>
        <p:nvSpPr>
          <p:cNvPr id="9" name="Title 8">
            <a:extLst>
              <a:ext uri="{FF2B5EF4-FFF2-40B4-BE49-F238E27FC236}">
                <a16:creationId xmlns:a16="http://schemas.microsoft.com/office/drawing/2014/main" id="{7F9EE37A-30E7-4DEE-BE8D-A38D7684796B}"/>
              </a:ext>
            </a:extLst>
          </p:cNvPr>
          <p:cNvSpPr>
            <a:spLocks noGrp="1"/>
          </p:cNvSpPr>
          <p:nvPr>
            <p:ph type="title"/>
          </p:nvPr>
        </p:nvSpPr>
        <p:spPr>
          <a:xfrm>
            <a:off x="5403272" y="2515988"/>
            <a:ext cx="7747462" cy="1538883"/>
          </a:xfrm>
        </p:spPr>
        <p:txBody>
          <a:bodyPr/>
          <a:lstStyle/>
          <a:p>
            <a:r>
              <a:rPr lang="en-US" dirty="0"/>
              <a:t>Where are you  in the process? </a:t>
            </a:r>
          </a:p>
        </p:txBody>
      </p:sp>
    </p:spTree>
    <p:extLst>
      <p:ext uri="{BB962C8B-B14F-4D97-AF65-F5344CB8AC3E}">
        <p14:creationId xmlns:p14="http://schemas.microsoft.com/office/powerpoint/2010/main" val="130043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30</a:t>
            </a:fld>
            <a:endParaRPr lang="en-US" dirty="0"/>
          </a:p>
        </p:txBody>
      </p:sp>
      <p:sp>
        <p:nvSpPr>
          <p:cNvPr id="3" name="Rectangle 2">
            <a:extLst>
              <a:ext uri="{FF2B5EF4-FFF2-40B4-BE49-F238E27FC236}">
                <a16:creationId xmlns:a16="http://schemas.microsoft.com/office/drawing/2014/main" id="{7860A21B-81FF-4DF0-84F5-41A6DF73D09E}"/>
              </a:ext>
            </a:extLst>
          </p:cNvPr>
          <p:cNvSpPr/>
          <p:nvPr/>
        </p:nvSpPr>
        <p:spPr>
          <a:xfrm>
            <a:off x="0" y="4122546"/>
            <a:ext cx="14630400" cy="350108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AB3E1B7F-CC0F-4798-84CF-BE751FCCD565}"/>
              </a:ext>
            </a:extLst>
          </p:cNvPr>
          <p:cNvSpPr>
            <a:spLocks noGrp="1"/>
          </p:cNvSpPr>
          <p:nvPr>
            <p:ph type="title"/>
          </p:nvPr>
        </p:nvSpPr>
        <p:spPr>
          <a:xfrm>
            <a:off x="-1" y="269980"/>
            <a:ext cx="14630399" cy="2031325"/>
          </a:xfrm>
          <a:noFill/>
        </p:spPr>
        <p:txBody>
          <a:bodyPr/>
          <a:lstStyle/>
          <a:p>
            <a:r>
              <a:rPr lang="en-US" sz="6600" dirty="0">
                <a:solidFill>
                  <a:schemeClr val="tx1">
                    <a:lumMod val="95000"/>
                    <a:lumOff val="5000"/>
                  </a:schemeClr>
                </a:solidFill>
                <a:effectLst>
                  <a:outerShdw blurRad="38100" dist="38100" dir="2700000" algn="tl">
                    <a:srgbClr val="000000">
                      <a:alpha val="43137"/>
                    </a:srgbClr>
                  </a:outerShdw>
                </a:effectLst>
              </a:rPr>
              <a:t>Share your learning </a:t>
            </a:r>
            <a:br>
              <a:rPr lang="en-US" sz="6600" dirty="0">
                <a:solidFill>
                  <a:schemeClr val="tx1">
                    <a:lumMod val="95000"/>
                    <a:lumOff val="5000"/>
                  </a:schemeClr>
                </a:solidFill>
                <a:effectLst>
                  <a:outerShdw blurRad="38100" dist="38100" dir="2700000" algn="tl">
                    <a:srgbClr val="000000">
                      <a:alpha val="43137"/>
                    </a:srgbClr>
                  </a:outerShdw>
                </a:effectLst>
              </a:rPr>
            </a:br>
            <a:r>
              <a:rPr lang="en-US" sz="6600" dirty="0">
                <a:solidFill>
                  <a:schemeClr val="tx1">
                    <a:lumMod val="95000"/>
                    <a:lumOff val="5000"/>
                  </a:schemeClr>
                </a:solidFill>
                <a:effectLst>
                  <a:outerShdw blurRad="38100" dist="38100" dir="2700000" algn="tl">
                    <a:srgbClr val="000000">
                      <a:alpha val="43137"/>
                    </a:srgbClr>
                  </a:outerShdw>
                </a:effectLst>
              </a:rPr>
              <a:t>community with us!</a:t>
            </a:r>
          </a:p>
        </p:txBody>
      </p:sp>
      <p:sp>
        <p:nvSpPr>
          <p:cNvPr id="6" name="Title 1">
            <a:extLst>
              <a:ext uri="{FF2B5EF4-FFF2-40B4-BE49-F238E27FC236}">
                <a16:creationId xmlns:a16="http://schemas.microsoft.com/office/drawing/2014/main" id="{C305C576-F03E-49E7-B0F1-3799FD710325}"/>
              </a:ext>
            </a:extLst>
          </p:cNvPr>
          <p:cNvSpPr txBox="1">
            <a:spLocks/>
          </p:cNvSpPr>
          <p:nvPr/>
        </p:nvSpPr>
        <p:spPr>
          <a:xfrm>
            <a:off x="0" y="2402187"/>
            <a:ext cx="14630400" cy="1015663"/>
          </a:xfrm>
          <a:prstGeom prst="rect">
            <a:avLst/>
          </a:prstGeom>
          <a:noFill/>
        </p:spPr>
        <p:txBody>
          <a:bodyPr vert="horz" wrap="square"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srgbClr val="74A7CE"/>
                </a:solidFill>
                <a:effectLst>
                  <a:outerShdw blurRad="38100" dist="38100" dir="2700000" algn="tl">
                    <a:srgbClr val="000000">
                      <a:alpha val="43137"/>
                    </a:srgbClr>
                  </a:outerShdw>
                </a:effectLst>
                <a:uLnTx/>
                <a:uFillTx/>
                <a:latin typeface="Arial"/>
                <a:ea typeface="+mj-ea"/>
                <a:cs typeface="Arial"/>
              </a:rPr>
              <a:t>#MyOhioClassroom</a:t>
            </a:r>
          </a:p>
        </p:txBody>
      </p:sp>
      <p:sp>
        <p:nvSpPr>
          <p:cNvPr id="7" name="Title 1">
            <a:extLst>
              <a:ext uri="{FF2B5EF4-FFF2-40B4-BE49-F238E27FC236}">
                <a16:creationId xmlns:a16="http://schemas.microsoft.com/office/drawing/2014/main" id="{ECA66C49-5B7B-455B-88D4-9B28D33D03AB}"/>
              </a:ext>
            </a:extLst>
          </p:cNvPr>
          <p:cNvSpPr txBox="1">
            <a:spLocks/>
          </p:cNvSpPr>
          <p:nvPr/>
        </p:nvSpPr>
        <p:spPr>
          <a:xfrm>
            <a:off x="-2" y="4965809"/>
            <a:ext cx="14630400" cy="1015663"/>
          </a:xfrm>
          <a:prstGeom prst="rect">
            <a:avLst/>
          </a:prstGeom>
          <a:noFill/>
        </p:spPr>
        <p:txBody>
          <a:bodyPr vert="horz" wrap="square"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j-ea"/>
                <a:cs typeface="Arial"/>
              </a:rPr>
              <a:t>Celebrate educators!</a:t>
            </a:r>
          </a:p>
        </p:txBody>
      </p:sp>
      <p:sp>
        <p:nvSpPr>
          <p:cNvPr id="8" name="Title 1">
            <a:extLst>
              <a:ext uri="{FF2B5EF4-FFF2-40B4-BE49-F238E27FC236}">
                <a16:creationId xmlns:a16="http://schemas.microsoft.com/office/drawing/2014/main" id="{6B1F3B27-B9CE-4F88-9CB8-BD4661B77C53}"/>
              </a:ext>
            </a:extLst>
          </p:cNvPr>
          <p:cNvSpPr txBox="1">
            <a:spLocks/>
          </p:cNvSpPr>
          <p:nvPr/>
        </p:nvSpPr>
        <p:spPr>
          <a:xfrm>
            <a:off x="0" y="5998018"/>
            <a:ext cx="14630398" cy="923330"/>
          </a:xfrm>
          <a:prstGeom prst="rect">
            <a:avLst/>
          </a:prstGeom>
          <a:noFill/>
        </p:spPr>
        <p:txBody>
          <a:bodyPr vert="horz" wrap="square"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700017"/>
                </a:solidFill>
                <a:effectLst>
                  <a:outerShdw blurRad="38100" dist="38100" dir="2700000" algn="tl">
                    <a:srgbClr val="000000">
                      <a:alpha val="43137"/>
                    </a:srgbClr>
                  </a:outerShdw>
                </a:effectLst>
                <a:uLnTx/>
                <a:uFillTx/>
                <a:latin typeface="Arial"/>
                <a:ea typeface="+mj-ea"/>
                <a:cs typeface="Arial"/>
              </a:rPr>
              <a:t>#OhioLovesTeachers</a:t>
            </a:r>
          </a:p>
        </p:txBody>
      </p:sp>
      <p:cxnSp>
        <p:nvCxnSpPr>
          <p:cNvPr id="9" name="Straight Connector 8">
            <a:extLst>
              <a:ext uri="{FF2B5EF4-FFF2-40B4-BE49-F238E27FC236}">
                <a16:creationId xmlns:a16="http://schemas.microsoft.com/office/drawing/2014/main" id="{43E9B150-FC38-4E87-869B-CE0D231BF62D}"/>
              </a:ext>
            </a:extLst>
          </p:cNvPr>
          <p:cNvCxnSpPr>
            <a:cxnSpLocks/>
          </p:cNvCxnSpPr>
          <p:nvPr/>
        </p:nvCxnSpPr>
        <p:spPr>
          <a:xfrm>
            <a:off x="0" y="4141471"/>
            <a:ext cx="14630400" cy="0"/>
          </a:xfrm>
          <a:prstGeom prst="line">
            <a:avLst/>
          </a:prstGeom>
          <a:ln w="111125">
            <a:solidFill>
              <a:srgbClr val="BA8F1B"/>
            </a:solidFill>
          </a:ln>
        </p:spPr>
        <p:style>
          <a:lnRef idx="2">
            <a:schemeClr val="accent6"/>
          </a:lnRef>
          <a:fillRef idx="0">
            <a:schemeClr val="accent6"/>
          </a:fillRef>
          <a:effectRef idx="1">
            <a:schemeClr val="accent6"/>
          </a:effectRef>
          <a:fontRef idx="minor">
            <a:schemeClr val="tx1"/>
          </a:fontRef>
        </p:style>
      </p:cxnSp>
      <p:pic>
        <p:nvPicPr>
          <p:cNvPr id="10" name="Picture 9">
            <a:extLst>
              <a:ext uri="{FF2B5EF4-FFF2-40B4-BE49-F238E27FC236}">
                <a16:creationId xmlns:a16="http://schemas.microsoft.com/office/drawing/2014/main" id="{9F49E8A3-A631-4FEC-92BC-EBA33D3317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270" y="3613347"/>
            <a:ext cx="1546973" cy="125768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7A0C50C3-06B0-4B5D-B3AF-0F7F3A69CB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4158" y="3512632"/>
            <a:ext cx="1459885" cy="14598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08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F4672B-87F8-4366-9192-FC1DB29A6192}"/>
              </a:ext>
            </a:extLst>
          </p:cNvPr>
          <p:cNvSpPr>
            <a:spLocks noGrp="1"/>
          </p:cNvSpPr>
          <p:nvPr>
            <p:ph type="sldNum" sz="quarter" idx="12"/>
          </p:nvPr>
        </p:nvSpPr>
        <p:spPr/>
        <p:txBody>
          <a:bodyPr/>
          <a:lstStyle/>
          <a:p>
            <a:fld id="{79463015-ABDD-44E9-850F-7B4794200E02}" type="slidenum">
              <a:rPr lang="en-US" smtClean="0"/>
              <a:pPr/>
              <a:t>4</a:t>
            </a:fld>
            <a:endParaRPr lang="en-US" dirty="0"/>
          </a:p>
        </p:txBody>
      </p:sp>
      <p:sp>
        <p:nvSpPr>
          <p:cNvPr id="5" name="Rectangle 4">
            <a:extLst>
              <a:ext uri="{FF2B5EF4-FFF2-40B4-BE49-F238E27FC236}">
                <a16:creationId xmlns:a16="http://schemas.microsoft.com/office/drawing/2014/main" id="{2360211D-0128-42AB-A479-70335B9347D4}"/>
              </a:ext>
            </a:extLst>
          </p:cNvPr>
          <p:cNvSpPr/>
          <p:nvPr/>
        </p:nvSpPr>
        <p:spPr>
          <a:xfrm>
            <a:off x="406400" y="114300"/>
            <a:ext cx="4965700" cy="7467600"/>
          </a:xfrm>
          <a:prstGeom prst="rect">
            <a:avLst/>
          </a:prstGeom>
          <a:solidFill>
            <a:srgbClr val="73A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942928-951C-4A58-A58B-9667E0330848}"/>
              </a:ext>
            </a:extLst>
          </p:cNvPr>
          <p:cNvSpPr/>
          <p:nvPr/>
        </p:nvSpPr>
        <p:spPr>
          <a:xfrm>
            <a:off x="6121400" y="114300"/>
            <a:ext cx="8343900" cy="7467601"/>
          </a:xfrm>
          <a:prstGeom prst="rect">
            <a:avLst/>
          </a:prstGeom>
          <a:solidFill>
            <a:srgbClr val="53515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4942C42-535F-4FB0-B5E4-1B2392F64554}"/>
              </a:ext>
            </a:extLst>
          </p:cNvPr>
          <p:cNvSpPr>
            <a:spLocks noGrp="1"/>
          </p:cNvSpPr>
          <p:nvPr>
            <p:ph idx="1"/>
          </p:nvPr>
        </p:nvSpPr>
        <p:spPr>
          <a:xfrm>
            <a:off x="6298273" y="802452"/>
            <a:ext cx="7913027" cy="6624695"/>
          </a:xfrm>
        </p:spPr>
        <p:txBody>
          <a:bodyPr anchor="ctr">
            <a:normAutofit/>
          </a:bodyPr>
          <a:lstStyle/>
          <a:p>
            <a:pPr marL="0" indent="0">
              <a:lnSpc>
                <a:spcPct val="90000"/>
              </a:lnSpc>
              <a:buNone/>
            </a:pPr>
            <a:r>
              <a:rPr lang="en-US" sz="2400" dirty="0">
                <a:solidFill>
                  <a:srgbClr val="FFFFFF"/>
                </a:solidFill>
              </a:rPr>
              <a:t>Status-Have </a:t>
            </a:r>
            <a:r>
              <a:rPr lang="en-US" sz="2400" b="1" dirty="0">
                <a:solidFill>
                  <a:srgbClr val="FFFFFF"/>
                </a:solidFill>
              </a:rPr>
              <a:t>not </a:t>
            </a:r>
            <a:r>
              <a:rPr lang="en-US" sz="2400" dirty="0">
                <a:solidFill>
                  <a:srgbClr val="FFFFFF"/>
                </a:solidFill>
              </a:rPr>
              <a:t>started or in </a:t>
            </a:r>
            <a:r>
              <a:rPr lang="en-US" sz="2400" b="1" dirty="0">
                <a:solidFill>
                  <a:srgbClr val="FFFFFF"/>
                </a:solidFill>
              </a:rPr>
              <a:t>progress</a:t>
            </a:r>
            <a:r>
              <a:rPr lang="en-US" sz="2400" dirty="0">
                <a:solidFill>
                  <a:srgbClr val="FFFFFF"/>
                </a:solidFill>
              </a:rPr>
              <a:t> with the Perkins Local Needs Assessment</a:t>
            </a:r>
          </a:p>
          <a:p>
            <a:pPr lvl="1">
              <a:lnSpc>
                <a:spcPct val="90000"/>
              </a:lnSpc>
            </a:pPr>
            <a:r>
              <a:rPr lang="en-US" sz="2400" dirty="0">
                <a:solidFill>
                  <a:srgbClr val="FFFFFF"/>
                </a:solidFill>
              </a:rPr>
              <a:t>Next Steps:</a:t>
            </a:r>
          </a:p>
          <a:p>
            <a:pPr lvl="2">
              <a:lnSpc>
                <a:spcPct val="90000"/>
              </a:lnSpc>
            </a:pPr>
            <a:r>
              <a:rPr lang="en-US" sz="2400" dirty="0">
                <a:solidFill>
                  <a:srgbClr val="FFFFFF"/>
                </a:solidFill>
              </a:rPr>
              <a:t>Review previous Perkins Needs Assessment. </a:t>
            </a:r>
          </a:p>
          <a:p>
            <a:pPr lvl="3">
              <a:lnSpc>
                <a:spcPct val="90000"/>
              </a:lnSpc>
            </a:pPr>
            <a:r>
              <a:rPr lang="en-US" sz="2400" dirty="0">
                <a:solidFill>
                  <a:srgbClr val="FFFFFF"/>
                </a:solidFill>
              </a:rPr>
              <a:t>From the Comprehensive Continuous Improvement Plan system, download the  excel document.</a:t>
            </a:r>
          </a:p>
          <a:p>
            <a:pPr lvl="3">
              <a:lnSpc>
                <a:spcPct val="90000"/>
              </a:lnSpc>
            </a:pPr>
            <a:r>
              <a:rPr lang="en-US" sz="2400" dirty="0">
                <a:solidFill>
                  <a:srgbClr val="FFFFFF"/>
                </a:solidFill>
              </a:rPr>
              <a:t>Review data (Secured Data Center/Equity Lab Report)</a:t>
            </a:r>
          </a:p>
          <a:p>
            <a:pPr lvl="3">
              <a:lnSpc>
                <a:spcPct val="90000"/>
              </a:lnSpc>
            </a:pPr>
            <a:r>
              <a:rPr lang="en-US" sz="2400" dirty="0">
                <a:solidFill>
                  <a:srgbClr val="FFFFFF"/>
                </a:solidFill>
              </a:rPr>
              <a:t>Copy and paste information from the excel document to the Perkins Local Needs Assessment. </a:t>
            </a:r>
          </a:p>
          <a:p>
            <a:pPr lvl="2">
              <a:lnSpc>
                <a:spcPct val="90000"/>
              </a:lnSpc>
            </a:pPr>
            <a:r>
              <a:rPr lang="en-US" sz="2400" dirty="0">
                <a:solidFill>
                  <a:srgbClr val="FFFFFF"/>
                </a:solidFill>
              </a:rPr>
              <a:t>Begin discussion with the Question Group Leaders.</a:t>
            </a:r>
          </a:p>
          <a:p>
            <a:pPr lvl="3">
              <a:lnSpc>
                <a:spcPct val="90000"/>
              </a:lnSpc>
            </a:pPr>
            <a:r>
              <a:rPr lang="en-US" sz="2400" dirty="0">
                <a:solidFill>
                  <a:srgbClr val="FFFFFF"/>
                </a:solidFill>
              </a:rPr>
              <a:t> Review feedback and conduct root cause analysis </a:t>
            </a:r>
          </a:p>
          <a:p>
            <a:pPr lvl="3">
              <a:lnSpc>
                <a:spcPct val="90000"/>
              </a:lnSpc>
            </a:pPr>
            <a:r>
              <a:rPr lang="en-US" sz="2400" dirty="0">
                <a:solidFill>
                  <a:srgbClr val="FFFFFF"/>
                </a:solidFill>
              </a:rPr>
              <a:t>Copy and paste information into the platform. </a:t>
            </a:r>
          </a:p>
          <a:p>
            <a:pPr>
              <a:lnSpc>
                <a:spcPct val="90000"/>
              </a:lnSpc>
            </a:pPr>
            <a:endParaRPr lang="en-US" sz="2400" dirty="0">
              <a:solidFill>
                <a:srgbClr val="FFFFFF"/>
              </a:solidFill>
            </a:endParaRPr>
          </a:p>
        </p:txBody>
      </p:sp>
      <p:sp>
        <p:nvSpPr>
          <p:cNvPr id="8" name="Title 1">
            <a:extLst>
              <a:ext uri="{FF2B5EF4-FFF2-40B4-BE49-F238E27FC236}">
                <a16:creationId xmlns:a16="http://schemas.microsoft.com/office/drawing/2014/main" id="{7AA87E07-52C0-435D-9C3B-C989847EA3BE}"/>
              </a:ext>
            </a:extLst>
          </p:cNvPr>
          <p:cNvSpPr>
            <a:spLocks noGrp="1"/>
          </p:cNvSpPr>
          <p:nvPr>
            <p:ph type="title"/>
          </p:nvPr>
        </p:nvSpPr>
        <p:spPr>
          <a:xfrm>
            <a:off x="629107" y="802451"/>
            <a:ext cx="4466569" cy="6624695"/>
          </a:xfrm>
        </p:spPr>
        <p:txBody>
          <a:bodyPr>
            <a:normAutofit/>
          </a:bodyPr>
          <a:lstStyle/>
          <a:p>
            <a:r>
              <a:rPr lang="en-US" dirty="0">
                <a:solidFill>
                  <a:srgbClr val="FFFFFF"/>
                </a:solidFill>
              </a:rPr>
              <a:t>Where are you in the process? </a:t>
            </a:r>
          </a:p>
        </p:txBody>
      </p:sp>
    </p:spTree>
    <p:extLst>
      <p:ext uri="{BB962C8B-B14F-4D97-AF65-F5344CB8AC3E}">
        <p14:creationId xmlns:p14="http://schemas.microsoft.com/office/powerpoint/2010/main" val="73790206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F4672B-87F8-4366-9192-FC1DB29A6192}"/>
              </a:ext>
            </a:extLst>
          </p:cNvPr>
          <p:cNvSpPr>
            <a:spLocks noGrp="1"/>
          </p:cNvSpPr>
          <p:nvPr>
            <p:ph type="sldNum" sz="quarter" idx="12"/>
          </p:nvPr>
        </p:nvSpPr>
        <p:spPr/>
        <p:txBody>
          <a:bodyPr/>
          <a:lstStyle/>
          <a:p>
            <a:fld id="{79463015-ABDD-44E9-850F-7B4794200E02}" type="slidenum">
              <a:rPr lang="en-US" smtClean="0"/>
              <a:pPr/>
              <a:t>5</a:t>
            </a:fld>
            <a:endParaRPr lang="en-US" dirty="0"/>
          </a:p>
        </p:txBody>
      </p:sp>
      <p:sp>
        <p:nvSpPr>
          <p:cNvPr id="5" name="Rectangle 4">
            <a:extLst>
              <a:ext uri="{FF2B5EF4-FFF2-40B4-BE49-F238E27FC236}">
                <a16:creationId xmlns:a16="http://schemas.microsoft.com/office/drawing/2014/main" id="{2360211D-0128-42AB-A479-70335B9347D4}"/>
              </a:ext>
            </a:extLst>
          </p:cNvPr>
          <p:cNvSpPr/>
          <p:nvPr/>
        </p:nvSpPr>
        <p:spPr>
          <a:xfrm>
            <a:off x="406400" y="114300"/>
            <a:ext cx="4965700" cy="7467600"/>
          </a:xfrm>
          <a:prstGeom prst="rect">
            <a:avLst/>
          </a:prstGeom>
          <a:solidFill>
            <a:srgbClr val="73A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942928-951C-4A58-A58B-9667E0330848}"/>
              </a:ext>
            </a:extLst>
          </p:cNvPr>
          <p:cNvSpPr/>
          <p:nvPr/>
        </p:nvSpPr>
        <p:spPr>
          <a:xfrm>
            <a:off x="6121400" y="114300"/>
            <a:ext cx="8343900" cy="7467601"/>
          </a:xfrm>
          <a:prstGeom prst="rect">
            <a:avLst/>
          </a:prstGeom>
          <a:solidFill>
            <a:srgbClr val="53515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AA87E07-52C0-435D-9C3B-C989847EA3BE}"/>
              </a:ext>
            </a:extLst>
          </p:cNvPr>
          <p:cNvSpPr>
            <a:spLocks noGrp="1"/>
          </p:cNvSpPr>
          <p:nvPr>
            <p:ph type="title"/>
          </p:nvPr>
        </p:nvSpPr>
        <p:spPr>
          <a:xfrm>
            <a:off x="629107" y="802451"/>
            <a:ext cx="4466569" cy="6624695"/>
          </a:xfrm>
        </p:spPr>
        <p:txBody>
          <a:bodyPr>
            <a:normAutofit/>
          </a:bodyPr>
          <a:lstStyle/>
          <a:p>
            <a:r>
              <a:rPr lang="en-US" dirty="0">
                <a:solidFill>
                  <a:srgbClr val="FFFFFF"/>
                </a:solidFill>
              </a:rPr>
              <a:t>Where are you in the process? </a:t>
            </a:r>
          </a:p>
        </p:txBody>
      </p:sp>
      <p:sp>
        <p:nvSpPr>
          <p:cNvPr id="9" name="Content Placeholder 2">
            <a:extLst>
              <a:ext uri="{FF2B5EF4-FFF2-40B4-BE49-F238E27FC236}">
                <a16:creationId xmlns:a16="http://schemas.microsoft.com/office/drawing/2014/main" id="{A2E49338-6FC8-4A94-939A-1D54D48B87AE}"/>
              </a:ext>
            </a:extLst>
          </p:cNvPr>
          <p:cNvSpPr>
            <a:spLocks noGrp="1"/>
          </p:cNvSpPr>
          <p:nvPr>
            <p:ph idx="1"/>
          </p:nvPr>
        </p:nvSpPr>
        <p:spPr>
          <a:xfrm>
            <a:off x="6282814" y="324466"/>
            <a:ext cx="8068650" cy="7102680"/>
          </a:xfrm>
        </p:spPr>
        <p:txBody>
          <a:bodyPr anchor="ctr">
            <a:normAutofit/>
          </a:bodyPr>
          <a:lstStyle/>
          <a:p>
            <a:pPr marL="0" indent="0">
              <a:buNone/>
            </a:pPr>
            <a:r>
              <a:rPr lang="en-US" dirty="0">
                <a:solidFill>
                  <a:srgbClr val="FFFFFF"/>
                </a:solidFill>
              </a:rPr>
              <a:t> Status-Completed the Perkins Local  Needs Assessment </a:t>
            </a:r>
          </a:p>
          <a:p>
            <a:pPr lvl="1"/>
            <a:r>
              <a:rPr lang="en-US" dirty="0">
                <a:solidFill>
                  <a:srgbClr val="FFFFFF"/>
                </a:solidFill>
              </a:rPr>
              <a:t>Next steps:</a:t>
            </a:r>
          </a:p>
          <a:p>
            <a:pPr lvl="2"/>
            <a:r>
              <a:rPr lang="en-US" dirty="0">
                <a:solidFill>
                  <a:srgbClr val="FFFFFF"/>
                </a:solidFill>
              </a:rPr>
              <a:t> Revisit root cause(s) identified as priority.</a:t>
            </a:r>
          </a:p>
          <a:p>
            <a:pPr lvl="2"/>
            <a:r>
              <a:rPr lang="en-US" dirty="0">
                <a:solidFill>
                  <a:srgbClr val="FFFFFF"/>
                </a:solidFill>
              </a:rPr>
              <a:t>Review the pre-planning tab and begin thinking about goals, strategies, actions steps and allocated amounts. </a:t>
            </a:r>
          </a:p>
        </p:txBody>
      </p:sp>
    </p:spTree>
    <p:extLst>
      <p:ext uri="{BB962C8B-B14F-4D97-AF65-F5344CB8AC3E}">
        <p14:creationId xmlns:p14="http://schemas.microsoft.com/office/powerpoint/2010/main" val="408044407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C151-8C5B-4CCA-9E6D-E3B916C2BF56}"/>
              </a:ext>
            </a:extLst>
          </p:cNvPr>
          <p:cNvSpPr>
            <a:spLocks noGrp="1"/>
          </p:cNvSpPr>
          <p:nvPr>
            <p:ph type="title"/>
          </p:nvPr>
        </p:nvSpPr>
        <p:spPr>
          <a:xfrm>
            <a:off x="731520" y="0"/>
            <a:ext cx="13167360" cy="769441"/>
          </a:xfrm>
        </p:spPr>
        <p:txBody>
          <a:bodyPr/>
          <a:lstStyle/>
          <a:p>
            <a:r>
              <a:rPr lang="en-US" dirty="0"/>
              <a:t>Completing the Question Groups </a:t>
            </a:r>
          </a:p>
        </p:txBody>
      </p:sp>
      <p:sp>
        <p:nvSpPr>
          <p:cNvPr id="4" name="Slide Number Placeholder 3">
            <a:extLst>
              <a:ext uri="{FF2B5EF4-FFF2-40B4-BE49-F238E27FC236}">
                <a16:creationId xmlns:a16="http://schemas.microsoft.com/office/drawing/2014/main" id="{300C2803-3039-4799-B56F-9A784BD7B5C8}"/>
              </a:ext>
            </a:extLst>
          </p:cNvPr>
          <p:cNvSpPr>
            <a:spLocks noGrp="1"/>
          </p:cNvSpPr>
          <p:nvPr>
            <p:ph type="sldNum" sz="quarter" idx="12"/>
          </p:nvPr>
        </p:nvSpPr>
        <p:spPr/>
        <p:txBody>
          <a:bodyPr/>
          <a:lstStyle/>
          <a:p>
            <a:fld id="{79463015-ABDD-44E9-850F-7B4794200E02}" type="slidenum">
              <a:rPr lang="en-US" smtClean="0"/>
              <a:pPr/>
              <a:t>6</a:t>
            </a:fld>
            <a:endParaRPr lang="en-US" dirty="0"/>
          </a:p>
        </p:txBody>
      </p:sp>
      <p:pic>
        <p:nvPicPr>
          <p:cNvPr id="8" name="Picture 7" descr="Snapshot of question 5 from CLNA.">
            <a:extLst>
              <a:ext uri="{FF2B5EF4-FFF2-40B4-BE49-F238E27FC236}">
                <a16:creationId xmlns:a16="http://schemas.microsoft.com/office/drawing/2014/main" id="{FF1872EE-2C47-4D79-B5A7-FF82E7F5861F}"/>
              </a:ext>
            </a:extLst>
          </p:cNvPr>
          <p:cNvPicPr>
            <a:picLocks noChangeAspect="1"/>
          </p:cNvPicPr>
          <p:nvPr/>
        </p:nvPicPr>
        <p:blipFill>
          <a:blip r:embed="rId3"/>
          <a:stretch>
            <a:fillRect/>
          </a:stretch>
        </p:blipFill>
        <p:spPr>
          <a:xfrm>
            <a:off x="0" y="908592"/>
            <a:ext cx="9973056" cy="4211046"/>
          </a:xfrm>
          <a:prstGeom prst="rect">
            <a:avLst/>
          </a:prstGeom>
        </p:spPr>
      </p:pic>
      <p:pic>
        <p:nvPicPr>
          <p:cNvPr id="12" name="Picture 11" descr="Snapshot of question 9 from CLNA.">
            <a:extLst>
              <a:ext uri="{FF2B5EF4-FFF2-40B4-BE49-F238E27FC236}">
                <a16:creationId xmlns:a16="http://schemas.microsoft.com/office/drawing/2014/main" id="{0F1BC048-3B18-4F87-9C62-7A6F04602087}"/>
              </a:ext>
            </a:extLst>
          </p:cNvPr>
          <p:cNvPicPr>
            <a:picLocks noChangeAspect="1"/>
          </p:cNvPicPr>
          <p:nvPr/>
        </p:nvPicPr>
        <p:blipFill>
          <a:blip r:embed="rId4"/>
          <a:stretch>
            <a:fillRect/>
          </a:stretch>
        </p:blipFill>
        <p:spPr>
          <a:xfrm>
            <a:off x="5218176" y="2816976"/>
            <a:ext cx="8503942" cy="3705455"/>
          </a:xfrm>
          <a:prstGeom prst="rect">
            <a:avLst/>
          </a:prstGeom>
        </p:spPr>
      </p:pic>
      <p:grpSp>
        <p:nvGrpSpPr>
          <p:cNvPr id="3" name="Group 2" descr="Include and program improvement plans root cause information with question #9 with an arrow pointing to snapshot of question 9 from CLNA.">
            <a:extLst>
              <a:ext uri="{FF2B5EF4-FFF2-40B4-BE49-F238E27FC236}">
                <a16:creationId xmlns:a16="http://schemas.microsoft.com/office/drawing/2014/main" id="{7DB34605-13D0-4391-A41E-F065D8393C3A}"/>
              </a:ext>
            </a:extLst>
          </p:cNvPr>
          <p:cNvGrpSpPr/>
          <p:nvPr/>
        </p:nvGrpSpPr>
        <p:grpSpPr>
          <a:xfrm>
            <a:off x="652272" y="5393600"/>
            <a:ext cx="4565904" cy="1384995"/>
            <a:chOff x="652272" y="5393600"/>
            <a:chExt cx="4565904" cy="1384995"/>
          </a:xfrm>
        </p:grpSpPr>
        <p:sp>
          <p:nvSpPr>
            <p:cNvPr id="13" name="TextBox 12">
              <a:extLst>
                <a:ext uri="{FF2B5EF4-FFF2-40B4-BE49-F238E27FC236}">
                  <a16:creationId xmlns:a16="http://schemas.microsoft.com/office/drawing/2014/main" id="{F3021B97-18FA-4696-913F-EEA5B3E8E414}"/>
                </a:ext>
              </a:extLst>
            </p:cNvPr>
            <p:cNvSpPr txBox="1"/>
            <p:nvPr/>
          </p:nvSpPr>
          <p:spPr>
            <a:xfrm>
              <a:off x="652272" y="5393600"/>
              <a:ext cx="3523488"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Include any Program Improvement Plans Root Cause information with question #9. </a:t>
              </a:r>
            </a:p>
          </p:txBody>
        </p:sp>
        <p:sp>
          <p:nvSpPr>
            <p:cNvPr id="14" name="Arrow: Right 13">
              <a:extLst>
                <a:ext uri="{FF2B5EF4-FFF2-40B4-BE49-F238E27FC236}">
                  <a16:creationId xmlns:a16="http://schemas.microsoft.com/office/drawing/2014/main" id="{3728CEF1-7953-4BB2-85BE-C8FF72C06A2C}"/>
                </a:ext>
              </a:extLst>
            </p:cNvPr>
            <p:cNvSpPr/>
            <p:nvPr/>
          </p:nvSpPr>
          <p:spPr>
            <a:xfrm>
              <a:off x="3438144" y="5524309"/>
              <a:ext cx="1780032" cy="31965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descr="Snapshot of question 4 from CLNA. Is this a priority need with an arrow pointing to yes or no.">
            <a:extLst>
              <a:ext uri="{FF2B5EF4-FFF2-40B4-BE49-F238E27FC236}">
                <a16:creationId xmlns:a16="http://schemas.microsoft.com/office/drawing/2014/main" id="{3294D93F-93B4-43D1-AD2C-2616723F9E1F}"/>
              </a:ext>
            </a:extLst>
          </p:cNvPr>
          <p:cNvGrpSpPr/>
          <p:nvPr/>
        </p:nvGrpSpPr>
        <p:grpSpPr>
          <a:xfrm>
            <a:off x="6427874" y="5554566"/>
            <a:ext cx="6190846" cy="1896433"/>
            <a:chOff x="6427874" y="5554566"/>
            <a:chExt cx="6190846" cy="1896433"/>
          </a:xfrm>
        </p:grpSpPr>
        <p:sp>
          <p:nvSpPr>
            <p:cNvPr id="17" name="Arrow: Right 16">
              <a:extLst>
                <a:ext uri="{FF2B5EF4-FFF2-40B4-BE49-F238E27FC236}">
                  <a16:creationId xmlns:a16="http://schemas.microsoft.com/office/drawing/2014/main" id="{15BDA66F-3378-4A1A-B74A-DDF052FF84CA}"/>
                </a:ext>
              </a:extLst>
            </p:cNvPr>
            <p:cNvSpPr/>
            <p:nvPr/>
          </p:nvSpPr>
          <p:spPr>
            <a:xfrm>
              <a:off x="6427874" y="6766246"/>
              <a:ext cx="2435711" cy="2494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88244E7-542F-45F7-B260-EA56C4DC0485}"/>
                </a:ext>
              </a:extLst>
            </p:cNvPr>
            <p:cNvPicPr>
              <a:picLocks noChangeAspect="1"/>
            </p:cNvPicPr>
            <p:nvPr/>
          </p:nvPicPr>
          <p:blipFill>
            <a:blip r:embed="rId5"/>
            <a:stretch>
              <a:fillRect/>
            </a:stretch>
          </p:blipFill>
          <p:spPr>
            <a:xfrm>
              <a:off x="9080469" y="5554566"/>
              <a:ext cx="3538251" cy="1896433"/>
            </a:xfrm>
            <a:prstGeom prst="rect">
              <a:avLst/>
            </a:prstGeom>
          </p:spPr>
        </p:pic>
      </p:grpSp>
      <p:sp>
        <p:nvSpPr>
          <p:cNvPr id="6" name="Rectangle 5">
            <a:extLst>
              <a:ext uri="{FF2B5EF4-FFF2-40B4-BE49-F238E27FC236}">
                <a16:creationId xmlns:a16="http://schemas.microsoft.com/office/drawing/2014/main" id="{9CEFC67B-2BC0-4DC2-BBA8-8C0C57C7F084}"/>
              </a:ext>
            </a:extLst>
          </p:cNvPr>
          <p:cNvSpPr/>
          <p:nvPr/>
        </p:nvSpPr>
        <p:spPr>
          <a:xfrm>
            <a:off x="9080469" y="5524309"/>
            <a:ext cx="3828707" cy="1642864"/>
          </a:xfrm>
          <a:prstGeom prst="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04423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8DE0-4DEA-47C4-993A-2699B5604D28}"/>
              </a:ext>
            </a:extLst>
          </p:cNvPr>
          <p:cNvSpPr>
            <a:spLocks noGrp="1"/>
          </p:cNvSpPr>
          <p:nvPr>
            <p:ph type="title"/>
          </p:nvPr>
        </p:nvSpPr>
        <p:spPr>
          <a:xfrm>
            <a:off x="731520" y="163922"/>
            <a:ext cx="13167360" cy="769441"/>
          </a:xfrm>
        </p:spPr>
        <p:txBody>
          <a:bodyPr/>
          <a:lstStyle/>
          <a:p>
            <a:r>
              <a:rPr lang="en-US" dirty="0"/>
              <a:t>Root Cause(s)</a:t>
            </a:r>
          </a:p>
        </p:txBody>
      </p:sp>
      <p:pic>
        <p:nvPicPr>
          <p:cNvPr id="5" name="Content Placeholder 4">
            <a:extLst>
              <a:ext uri="{FF2B5EF4-FFF2-40B4-BE49-F238E27FC236}">
                <a16:creationId xmlns:a16="http://schemas.microsoft.com/office/drawing/2014/main" id="{AAC485F5-D5D3-4821-9A7D-F9748C33841C}"/>
              </a:ext>
            </a:extLst>
          </p:cNvPr>
          <p:cNvPicPr>
            <a:picLocks noGrp="1" noChangeAspect="1"/>
          </p:cNvPicPr>
          <p:nvPr>
            <p:ph idx="1"/>
          </p:nvPr>
        </p:nvPicPr>
        <p:blipFill>
          <a:blip r:embed="rId3"/>
          <a:stretch>
            <a:fillRect/>
          </a:stretch>
        </p:blipFill>
        <p:spPr>
          <a:xfrm>
            <a:off x="268054" y="1087089"/>
            <a:ext cx="7348922" cy="3202971"/>
          </a:xfrm>
          <a:prstGeom prst="rect">
            <a:avLst/>
          </a:prstGeom>
        </p:spPr>
      </p:pic>
      <p:sp>
        <p:nvSpPr>
          <p:cNvPr id="4" name="Slide Number Placeholder 3">
            <a:extLst>
              <a:ext uri="{FF2B5EF4-FFF2-40B4-BE49-F238E27FC236}">
                <a16:creationId xmlns:a16="http://schemas.microsoft.com/office/drawing/2014/main" id="{6B94B49B-2668-4553-876A-0A570B61A6AE}"/>
              </a:ext>
            </a:extLst>
          </p:cNvPr>
          <p:cNvSpPr>
            <a:spLocks noGrp="1"/>
          </p:cNvSpPr>
          <p:nvPr>
            <p:ph type="sldNum" sz="quarter" idx="12"/>
          </p:nvPr>
        </p:nvSpPr>
        <p:spPr/>
        <p:txBody>
          <a:bodyPr/>
          <a:lstStyle/>
          <a:p>
            <a:fld id="{79463015-ABDD-44E9-850F-7B4794200E02}" type="slidenum">
              <a:rPr lang="en-US" smtClean="0"/>
              <a:pPr/>
              <a:t>7</a:t>
            </a:fld>
            <a:endParaRPr lang="en-US" dirty="0"/>
          </a:p>
        </p:txBody>
      </p:sp>
      <p:pic>
        <p:nvPicPr>
          <p:cNvPr id="7" name="Picture 6">
            <a:extLst>
              <a:ext uri="{FF2B5EF4-FFF2-40B4-BE49-F238E27FC236}">
                <a16:creationId xmlns:a16="http://schemas.microsoft.com/office/drawing/2014/main" id="{A8B78A10-66C4-4A86-B7A3-D909718C6FD7}"/>
              </a:ext>
            </a:extLst>
          </p:cNvPr>
          <p:cNvPicPr>
            <a:picLocks noChangeAspect="1"/>
          </p:cNvPicPr>
          <p:nvPr/>
        </p:nvPicPr>
        <p:blipFill>
          <a:blip r:embed="rId4"/>
          <a:stretch>
            <a:fillRect/>
          </a:stretch>
        </p:blipFill>
        <p:spPr>
          <a:xfrm>
            <a:off x="2935320" y="3532424"/>
            <a:ext cx="8512646" cy="3825240"/>
          </a:xfrm>
          <a:prstGeom prst="rect">
            <a:avLst/>
          </a:prstGeom>
        </p:spPr>
      </p:pic>
      <p:sp>
        <p:nvSpPr>
          <p:cNvPr id="3" name="Rectangle 2">
            <a:extLst>
              <a:ext uri="{FF2B5EF4-FFF2-40B4-BE49-F238E27FC236}">
                <a16:creationId xmlns:a16="http://schemas.microsoft.com/office/drawing/2014/main" id="{0E8230C2-967B-4686-8EB8-77DEBE6A4DC5}"/>
              </a:ext>
            </a:extLst>
          </p:cNvPr>
          <p:cNvSpPr/>
          <p:nvPr/>
        </p:nvSpPr>
        <p:spPr>
          <a:xfrm>
            <a:off x="4156263" y="4361385"/>
            <a:ext cx="2111188" cy="3027711"/>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9B385E7-5476-4DFB-B637-9AA5EE69EA48}"/>
              </a:ext>
            </a:extLst>
          </p:cNvPr>
          <p:cNvPicPr>
            <a:picLocks noChangeAspect="1"/>
          </p:cNvPicPr>
          <p:nvPr/>
        </p:nvPicPr>
        <p:blipFill>
          <a:blip r:embed="rId5"/>
          <a:stretch>
            <a:fillRect/>
          </a:stretch>
        </p:blipFill>
        <p:spPr>
          <a:xfrm>
            <a:off x="10042408" y="871936"/>
            <a:ext cx="4191303" cy="2955756"/>
          </a:xfrm>
          <a:prstGeom prst="rect">
            <a:avLst/>
          </a:prstGeom>
        </p:spPr>
      </p:pic>
    </p:spTree>
    <p:extLst>
      <p:ext uri="{BB962C8B-B14F-4D97-AF65-F5344CB8AC3E}">
        <p14:creationId xmlns:p14="http://schemas.microsoft.com/office/powerpoint/2010/main" val="62772616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8</a:t>
            </a:fld>
            <a:endParaRPr lang="en-US" dirty="0"/>
          </a:p>
        </p:txBody>
      </p:sp>
      <p:sp>
        <p:nvSpPr>
          <p:cNvPr id="6" name="Content Placeholder 1" descr="number 2">
            <a:extLst>
              <a:ext uri="{FF2B5EF4-FFF2-40B4-BE49-F238E27FC236}">
                <a16:creationId xmlns:a16="http://schemas.microsoft.com/office/drawing/2014/main" id="{E627DD41-8D56-4670-9D8D-8195B2BA0497}"/>
              </a:ext>
            </a:extLst>
          </p:cNvPr>
          <p:cNvSpPr txBox="1">
            <a:spLocks/>
          </p:cNvSpPr>
          <p:nvPr/>
        </p:nvSpPr>
        <p:spPr>
          <a:xfrm>
            <a:off x="1" y="1264630"/>
            <a:ext cx="7315200" cy="5759816"/>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34400" b="1" dirty="0">
                <a:solidFill>
                  <a:srgbClr val="C00000"/>
                </a:solidFill>
                <a:effectLst>
                  <a:outerShdw blurRad="38100" dist="38100" dir="2700000" algn="tl">
                    <a:srgbClr val="000000">
                      <a:alpha val="43137"/>
                    </a:srgbClr>
                  </a:outerShdw>
                </a:effectLst>
              </a:rPr>
              <a:t>2</a:t>
            </a:r>
          </a:p>
        </p:txBody>
      </p:sp>
      <p:sp>
        <p:nvSpPr>
          <p:cNvPr id="9" name="Title 8">
            <a:extLst>
              <a:ext uri="{FF2B5EF4-FFF2-40B4-BE49-F238E27FC236}">
                <a16:creationId xmlns:a16="http://schemas.microsoft.com/office/drawing/2014/main" id="{7F9EE37A-30E7-4DEE-BE8D-A38D7684796B}"/>
              </a:ext>
            </a:extLst>
          </p:cNvPr>
          <p:cNvSpPr>
            <a:spLocks noGrp="1"/>
          </p:cNvSpPr>
          <p:nvPr>
            <p:ph type="title"/>
          </p:nvPr>
        </p:nvSpPr>
        <p:spPr>
          <a:xfrm>
            <a:off x="5403272" y="2515988"/>
            <a:ext cx="7747462" cy="1538883"/>
          </a:xfrm>
        </p:spPr>
        <p:txBody>
          <a:bodyPr/>
          <a:lstStyle/>
          <a:p>
            <a:r>
              <a:rPr lang="en-US" dirty="0"/>
              <a:t>Closing Out  Perkins Local Needs Assessment </a:t>
            </a:r>
          </a:p>
        </p:txBody>
      </p:sp>
    </p:spTree>
    <p:extLst>
      <p:ext uri="{BB962C8B-B14F-4D97-AF65-F5344CB8AC3E}">
        <p14:creationId xmlns:p14="http://schemas.microsoft.com/office/powerpoint/2010/main" val="42685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97EAA-545C-4544-A4D7-5E1053DD8C5D}"/>
              </a:ext>
            </a:extLst>
          </p:cNvPr>
          <p:cNvSpPr>
            <a:spLocks noGrp="1"/>
          </p:cNvSpPr>
          <p:nvPr>
            <p:ph type="title"/>
          </p:nvPr>
        </p:nvSpPr>
        <p:spPr>
          <a:xfrm>
            <a:off x="778714" y="755119"/>
            <a:ext cx="5932983" cy="1946785"/>
          </a:xfrm>
        </p:spPr>
        <p:txBody>
          <a:bodyPr>
            <a:normAutofit/>
          </a:bodyPr>
          <a:lstStyle/>
          <a:p>
            <a:pPr>
              <a:lnSpc>
                <a:spcPct val="90000"/>
              </a:lnSpc>
            </a:pPr>
            <a:r>
              <a:rPr lang="en-US" sz="4600" dirty="0"/>
              <a:t>Closing out the Perkins Local Needs Assessment</a:t>
            </a:r>
          </a:p>
        </p:txBody>
      </p:sp>
      <p:sp>
        <p:nvSpPr>
          <p:cNvPr id="3" name="Content Placeholder 2">
            <a:extLst>
              <a:ext uri="{FF2B5EF4-FFF2-40B4-BE49-F238E27FC236}">
                <a16:creationId xmlns:a16="http://schemas.microsoft.com/office/drawing/2014/main" id="{089F0F23-0585-483E-B795-3E29FA7ABAE6}"/>
              </a:ext>
            </a:extLst>
          </p:cNvPr>
          <p:cNvSpPr>
            <a:spLocks noGrp="1"/>
          </p:cNvSpPr>
          <p:nvPr>
            <p:ph idx="1"/>
          </p:nvPr>
        </p:nvSpPr>
        <p:spPr>
          <a:xfrm>
            <a:off x="778716" y="2926080"/>
            <a:ext cx="5932981" cy="4542502"/>
          </a:xfrm>
        </p:spPr>
        <p:txBody>
          <a:bodyPr>
            <a:normAutofit/>
          </a:bodyPr>
          <a:lstStyle/>
          <a:p>
            <a:pPr marL="742950" indent="-742950">
              <a:buFont typeface="+mj-lt"/>
              <a:buAutoNum type="arabicPeriod"/>
            </a:pPr>
            <a:r>
              <a:rPr lang="en-US" sz="2900" dirty="0"/>
              <a:t>Be sure to answer every question in each section.</a:t>
            </a:r>
          </a:p>
          <a:p>
            <a:pPr marL="742950" indent="-742950">
              <a:buFont typeface="+mj-lt"/>
              <a:buAutoNum type="arabicPeriod"/>
            </a:pPr>
            <a:r>
              <a:rPr lang="en-US" sz="2900" dirty="0"/>
              <a:t>Review the root cause analysis statement to ensure it the most concerning gap from the data analysis. </a:t>
            </a:r>
          </a:p>
          <a:p>
            <a:pPr marL="742950" indent="-742950">
              <a:buFont typeface="+mj-lt"/>
              <a:buAutoNum type="arabicPeriod"/>
            </a:pPr>
            <a:endParaRPr lang="en-US" sz="2900" dirty="0"/>
          </a:p>
        </p:txBody>
      </p:sp>
      <p:sp>
        <p:nvSpPr>
          <p:cNvPr id="11" name="Rectangle 1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540" y="0"/>
            <a:ext cx="7318860" cy="82296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93098" y="669340"/>
            <a:ext cx="6156245" cy="688702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napshot of Pre-Planning tab">
            <a:extLst>
              <a:ext uri="{FF2B5EF4-FFF2-40B4-BE49-F238E27FC236}">
                <a16:creationId xmlns:a16="http://schemas.microsoft.com/office/drawing/2014/main" id="{21189B49-4CB9-4E8C-80EE-66283AC1AD3E}"/>
              </a:ext>
            </a:extLst>
          </p:cNvPr>
          <p:cNvPicPr>
            <a:picLocks noChangeAspect="1"/>
          </p:cNvPicPr>
          <p:nvPr/>
        </p:nvPicPr>
        <p:blipFill>
          <a:blip r:embed="rId3"/>
          <a:stretch>
            <a:fillRect/>
          </a:stretch>
        </p:blipFill>
        <p:spPr>
          <a:xfrm>
            <a:off x="8285650" y="1043915"/>
            <a:ext cx="5370638" cy="6137872"/>
          </a:xfrm>
          <a:prstGeom prst="rect">
            <a:avLst/>
          </a:prstGeom>
          <a:effectLst/>
        </p:spPr>
      </p:pic>
      <p:sp>
        <p:nvSpPr>
          <p:cNvPr id="4" name="Slide Number Placeholder 3">
            <a:extLst>
              <a:ext uri="{FF2B5EF4-FFF2-40B4-BE49-F238E27FC236}">
                <a16:creationId xmlns:a16="http://schemas.microsoft.com/office/drawing/2014/main" id="{32D8B947-C42E-43CE-9D03-A17650EC3D08}"/>
              </a:ext>
            </a:extLst>
          </p:cNvPr>
          <p:cNvSpPr>
            <a:spLocks noGrp="1"/>
          </p:cNvSpPr>
          <p:nvPr>
            <p:ph type="sldNum" sz="quarter" idx="12"/>
          </p:nvPr>
        </p:nvSpPr>
        <p:spPr>
          <a:xfrm>
            <a:off x="12428138" y="7627620"/>
            <a:ext cx="1196420" cy="438150"/>
          </a:xfrm>
        </p:spPr>
        <p:txBody>
          <a:bodyPr>
            <a:normAutofit/>
          </a:bodyPr>
          <a:lstStyle/>
          <a:p>
            <a:pPr>
              <a:lnSpc>
                <a:spcPct val="90000"/>
              </a:lnSpc>
              <a:spcAft>
                <a:spcPts val="600"/>
              </a:spcAft>
            </a:pPr>
            <a:fld id="{79463015-ABDD-44E9-850F-7B4794200E02}" type="slidenum">
              <a:rPr lang="en-US">
                <a:solidFill>
                  <a:srgbClr val="404040"/>
                </a:solidFill>
              </a:rPr>
              <a:pPr>
                <a:lnSpc>
                  <a:spcPct val="90000"/>
                </a:lnSpc>
                <a:spcAft>
                  <a:spcPts val="600"/>
                </a:spcAft>
              </a:pPr>
              <a:t>9</a:t>
            </a:fld>
            <a:endParaRPr lang="en-US">
              <a:solidFill>
                <a:srgbClr val="404040"/>
              </a:solidFill>
            </a:endParaRPr>
          </a:p>
        </p:txBody>
      </p:sp>
    </p:spTree>
    <p:extLst>
      <p:ext uri="{BB962C8B-B14F-4D97-AF65-F5344CB8AC3E}">
        <p14:creationId xmlns:p14="http://schemas.microsoft.com/office/powerpoint/2010/main" val="319646806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idescreen Template 11" id="{3FC1E8C7-14B7-4E2B-9497-9658141AA055}" vid="{EDB3DCF3-714D-4781-B1A6-4087157BDC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ntent xmlns="af2e21ec-77fb-492f-9fd1-0b27732bdb1e" xsi:nil="true"/>
    <SharedWithUsers xmlns="7ea56b0f-dffe-4931-86fc-aa64a9b5d1b0">
      <UserInfo>
        <DisplayName>Kesler, Sean</DisplayName>
        <AccountId>10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5DC919C5270E4DB7DEDADC25B37D5E" ma:contentTypeVersion="12" ma:contentTypeDescription="Create a new document." ma:contentTypeScope="" ma:versionID="9a7690b01d2bb9d9017bde4365775cbe">
  <xsd:schema xmlns:xsd="http://www.w3.org/2001/XMLSchema" xmlns:xs="http://www.w3.org/2001/XMLSchema" xmlns:p="http://schemas.microsoft.com/office/2006/metadata/properties" xmlns:ns2="af2e21ec-77fb-492f-9fd1-0b27732bdb1e" xmlns:ns3="7ea56b0f-dffe-4931-86fc-aa64a9b5d1b0" targetNamespace="http://schemas.microsoft.com/office/2006/metadata/properties" ma:root="true" ma:fieldsID="f03aa9ea88d07faf2242830632d10333" ns2:_="" ns3:_="">
    <xsd:import namespace="af2e21ec-77fb-492f-9fd1-0b27732bdb1e"/>
    <xsd:import namespace="7ea56b0f-dffe-4931-86fc-aa64a9b5d1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Content"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2e21ec-77fb-492f-9fd1-0b27732bd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Content" ma:index="18" nillable="true" ma:displayName="Content" ma:internalName="Content">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a56b0f-dffe-4931-86fc-aa64a9b5d1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8043EC-57AC-4487-AF84-376DD96986A5}">
  <ds:schemaRefs>
    <ds:schemaRef ds:uri="9e7345f5-23e2-40da-a527-d1432b04cf8d"/>
    <ds:schemaRef ds:uri="http://www.w3.org/XML/1998/namespace"/>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66eaf07b-c65c-473d-92a0-cd8f808fc83a"/>
    <ds:schemaRef ds:uri="http://purl.org/dc/dcmitype/"/>
    <ds:schemaRef ds:uri="af2e21ec-77fb-492f-9fd1-0b27732bdb1e"/>
    <ds:schemaRef ds:uri="7ea56b0f-dffe-4931-86fc-aa64a9b5d1b0"/>
  </ds:schemaRefs>
</ds:datastoreItem>
</file>

<file path=customXml/itemProps2.xml><?xml version="1.0" encoding="utf-8"?>
<ds:datastoreItem xmlns:ds="http://schemas.openxmlformats.org/officeDocument/2006/customXml" ds:itemID="{443A19B1-5282-43E9-A31C-ECE17FDED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2e21ec-77fb-492f-9fd1-0b27732bdb1e"/>
    <ds:schemaRef ds:uri="7ea56b0f-dffe-4931-86fc-aa64a9b5d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A3F994-C1A5-4A2C-A0AA-2F4969F291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11 Template</Template>
  <TotalTime>6631</TotalTime>
  <Words>2372</Words>
  <Application>Microsoft Office PowerPoint</Application>
  <PresentationFormat>Custom</PresentationFormat>
  <Paragraphs>284</Paragraphs>
  <Slides>30</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Open Sans</vt:lpstr>
      <vt:lpstr>Wingdings</vt:lpstr>
      <vt:lpstr>Office Theme</vt:lpstr>
      <vt:lpstr>Perkins Local Needs Assessment </vt:lpstr>
      <vt:lpstr>Agenda </vt:lpstr>
      <vt:lpstr>Where are you  in the process? </vt:lpstr>
      <vt:lpstr>Where are you in the process? </vt:lpstr>
      <vt:lpstr>Where are you in the process? </vt:lpstr>
      <vt:lpstr>Completing the Question Groups </vt:lpstr>
      <vt:lpstr>Root Cause(s)</vt:lpstr>
      <vt:lpstr>Closing Out  Perkins Local Needs Assessment </vt:lpstr>
      <vt:lpstr>Closing out the Perkins Local Needs Assessment</vt:lpstr>
      <vt:lpstr>Closing out the Perkins Local Needs Assessment </vt:lpstr>
      <vt:lpstr>Pre-Planning Tab/ED STEPS</vt:lpstr>
      <vt:lpstr>Pre-Planning Tab</vt:lpstr>
      <vt:lpstr>ED STEPS Application </vt:lpstr>
      <vt:lpstr>ED STEPS OEDS Roles </vt:lpstr>
      <vt:lpstr>ED STEPS Dashboard</vt:lpstr>
      <vt:lpstr>ED STEPS</vt:lpstr>
      <vt:lpstr>Making the Connections </vt:lpstr>
      <vt:lpstr>Approvable Application/Timelines</vt:lpstr>
      <vt:lpstr>Criteria for an Approvable Application</vt:lpstr>
      <vt:lpstr>Completed CLNA</vt:lpstr>
      <vt:lpstr>Goals</vt:lpstr>
      <vt:lpstr>Strategies and Action Steps</vt:lpstr>
      <vt:lpstr>Checklist</vt:lpstr>
      <vt:lpstr>Preparing for Local Application</vt:lpstr>
      <vt:lpstr>CCIP Entry and Upload for Submission</vt:lpstr>
      <vt:lpstr>Deadlines</vt:lpstr>
      <vt:lpstr>Homework</vt:lpstr>
      <vt:lpstr>Questions </vt:lpstr>
      <vt:lpstr>PowerPoint Presentation</vt:lpstr>
      <vt:lpstr>Share your learning  community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Tawanna Fields-Mphande</dc:creator>
  <cp:lastModifiedBy>Kesler, Sean</cp:lastModifiedBy>
  <cp:revision>5</cp:revision>
  <dcterms:created xsi:type="dcterms:W3CDTF">2022-04-14T14:17:19Z</dcterms:created>
  <dcterms:modified xsi:type="dcterms:W3CDTF">2022-04-26T19:35:38Z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0x0101007C5DC919C5270E4DB7DEDADC25B37D5E</vt:lpwstr>
  </property>
</Properties>
</file>