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3" r:id="rId5"/>
    <p:sldMasterId id="2147483666" r:id="rId6"/>
  </p:sldMasterIdLst>
  <p:notesMasterIdLst>
    <p:notesMasterId r:id="rId35"/>
  </p:notesMasterIdLst>
  <p:sldIdLst>
    <p:sldId id="281" r:id="rId7"/>
    <p:sldId id="584" r:id="rId8"/>
    <p:sldId id="447" r:id="rId9"/>
    <p:sldId id="289" r:id="rId10"/>
    <p:sldId id="563" r:id="rId11"/>
    <p:sldId id="564" r:id="rId12"/>
    <p:sldId id="565" r:id="rId13"/>
    <p:sldId id="570" r:id="rId14"/>
    <p:sldId id="571" r:id="rId15"/>
    <p:sldId id="572" r:id="rId16"/>
    <p:sldId id="573" r:id="rId17"/>
    <p:sldId id="574" r:id="rId18"/>
    <p:sldId id="575" r:id="rId19"/>
    <p:sldId id="566" r:id="rId20"/>
    <p:sldId id="567" r:id="rId21"/>
    <p:sldId id="568" r:id="rId22"/>
    <p:sldId id="579" r:id="rId23"/>
    <p:sldId id="576" r:id="rId24"/>
    <p:sldId id="577" r:id="rId25"/>
    <p:sldId id="582" r:id="rId26"/>
    <p:sldId id="580" r:id="rId27"/>
    <p:sldId id="583" r:id="rId28"/>
    <p:sldId id="578" r:id="rId29"/>
    <p:sldId id="569" r:id="rId30"/>
    <p:sldId id="323" r:id="rId31"/>
    <p:sldId id="386" r:id="rId32"/>
    <p:sldId id="321" r:id="rId33"/>
    <p:sldId id="387"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rtis, Ryan" initials="CR" lastIdx="1" clrIdx="0">
    <p:extLst>
      <p:ext uri="{19B8F6BF-5375-455C-9EA6-DF929625EA0E}">
        <p15:presenceInfo xmlns:p15="http://schemas.microsoft.com/office/powerpoint/2012/main" userId="S::10088544@id.ohio.gov::0974c290-5b99-4347-ad18-1bf1fc5e7e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73A5CC"/>
    <a:srgbClr val="710016"/>
    <a:srgbClr val="525051"/>
    <a:srgbClr val="D19D10"/>
    <a:srgbClr val="96B1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9C62C8-33F7-4BB6-B7CD-43DA175C5B31}" v="1440" dt="2020-01-14T11:48:58.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57513" autoAdjust="0"/>
  </p:normalViewPr>
  <p:slideViewPr>
    <p:cSldViewPr snapToGrid="0">
      <p:cViewPr varScale="1">
        <p:scale>
          <a:sx n="52" d="100"/>
          <a:sy n="52" d="100"/>
        </p:scale>
        <p:origin x="1740"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2-03T13:30:50.047" idx="1">
    <p:pos x="10" y="10"/>
    <p:text>Need Progress Mointoring Graphic for this slide</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8B4FC5-0F32-4319-9F9E-7DEDB33EBC2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E765739-C39E-4FAE-8092-8D99A4EB85C4}">
      <dgm:prSet/>
      <dgm:spPr/>
      <dgm:t>
        <a:bodyPr/>
        <a:lstStyle/>
        <a:p>
          <a:pPr>
            <a:lnSpc>
              <a:spcPct val="100000"/>
            </a:lnSpc>
          </a:pPr>
          <a:r>
            <a:rPr lang="en-US" dirty="0">
              <a:latin typeface="Arial" panose="020B0604020202020204" pitchFamily="34" charset="0"/>
              <a:cs typeface="Arial" panose="020B0604020202020204" pitchFamily="34" charset="0"/>
            </a:rPr>
            <a:t>Receive direct support and technical assistance from the Office of Career-Technical Education staff.</a:t>
          </a:r>
        </a:p>
      </dgm:t>
    </dgm:pt>
    <dgm:pt modelId="{FADA99EE-7D45-496E-B107-CC3FA3BFA3F2}" type="parTrans" cxnId="{BCAC6C56-43A5-42FA-AF22-09D2F9D1C778}">
      <dgm:prSet/>
      <dgm:spPr/>
      <dgm:t>
        <a:bodyPr/>
        <a:lstStyle/>
        <a:p>
          <a:endParaRPr lang="en-US"/>
        </a:p>
      </dgm:t>
    </dgm:pt>
    <dgm:pt modelId="{C6199FF7-9535-4B85-99FE-40559405B48D}" type="sibTrans" cxnId="{BCAC6C56-43A5-42FA-AF22-09D2F9D1C778}">
      <dgm:prSet/>
      <dgm:spPr/>
      <dgm:t>
        <a:bodyPr/>
        <a:lstStyle/>
        <a:p>
          <a:endParaRPr lang="en-US"/>
        </a:p>
      </dgm:t>
    </dgm:pt>
    <dgm:pt modelId="{84811F22-BDBD-46D9-A174-6F18129656A6}">
      <dgm:prSet/>
      <dgm:spPr/>
      <dgm:t>
        <a:bodyPr/>
        <a:lstStyle/>
        <a:p>
          <a:pPr>
            <a:lnSpc>
              <a:spcPct val="100000"/>
            </a:lnSpc>
          </a:pPr>
          <a:r>
            <a:rPr lang="en-US" dirty="0">
              <a:latin typeface="Arial" panose="020B0604020202020204" pitchFamily="34" charset="0"/>
              <a:cs typeface="Arial" panose="020B0604020202020204" pitchFamily="34" charset="0"/>
            </a:rPr>
            <a:t>Evaluate successes and challenges from implementation of the FY18 Action Plans.</a:t>
          </a:r>
        </a:p>
      </dgm:t>
    </dgm:pt>
    <dgm:pt modelId="{80ABC5ED-746C-48E1-A369-55CCEC78B413}" type="parTrans" cxnId="{C82E5608-D673-4079-8C6D-A9E4B0673793}">
      <dgm:prSet/>
      <dgm:spPr/>
      <dgm:t>
        <a:bodyPr/>
        <a:lstStyle/>
        <a:p>
          <a:endParaRPr lang="en-US"/>
        </a:p>
      </dgm:t>
    </dgm:pt>
    <dgm:pt modelId="{841A2408-8DBC-4044-B067-27230B07AEB5}" type="sibTrans" cxnId="{C82E5608-D673-4079-8C6D-A9E4B0673793}">
      <dgm:prSet/>
      <dgm:spPr/>
      <dgm:t>
        <a:bodyPr/>
        <a:lstStyle/>
        <a:p>
          <a:endParaRPr lang="en-US"/>
        </a:p>
      </dgm:t>
    </dgm:pt>
    <dgm:pt modelId="{115E4DB0-87A1-489C-A048-4FD88D6E1D1C}">
      <dgm:prSet/>
      <dgm:spPr/>
      <dgm:t>
        <a:bodyPr/>
        <a:lstStyle/>
        <a:p>
          <a:pPr>
            <a:lnSpc>
              <a:spcPct val="100000"/>
            </a:lnSpc>
          </a:pPr>
          <a:r>
            <a:rPr lang="en-US" dirty="0">
              <a:latin typeface="Arial" panose="020B0604020202020204" pitchFamily="34" charset="0"/>
              <a:cs typeface="Arial" panose="020B0604020202020204" pitchFamily="34" charset="0"/>
            </a:rPr>
            <a:t>Identify promising practices from FY18, share, and discover new ideas from your colleagues.</a:t>
          </a:r>
        </a:p>
      </dgm:t>
    </dgm:pt>
    <dgm:pt modelId="{734A90EC-17EC-4348-AFD7-F40300459BEA}" type="parTrans" cxnId="{84668A98-51C6-4BA6-90B5-906CA385FA93}">
      <dgm:prSet/>
      <dgm:spPr/>
      <dgm:t>
        <a:bodyPr/>
        <a:lstStyle/>
        <a:p>
          <a:endParaRPr lang="en-US"/>
        </a:p>
      </dgm:t>
    </dgm:pt>
    <dgm:pt modelId="{7862759D-C795-4773-BC5F-FDA7E1230FED}" type="sibTrans" cxnId="{84668A98-51C6-4BA6-90B5-906CA385FA93}">
      <dgm:prSet/>
      <dgm:spPr/>
      <dgm:t>
        <a:bodyPr/>
        <a:lstStyle/>
        <a:p>
          <a:endParaRPr lang="en-US"/>
        </a:p>
      </dgm:t>
    </dgm:pt>
    <dgm:pt modelId="{754ADC4D-F92D-480C-99FA-F35EE1C4FFF6}">
      <dgm:prSet/>
      <dgm:spPr/>
      <dgm:t>
        <a:bodyPr/>
        <a:lstStyle/>
        <a:p>
          <a:pPr>
            <a:lnSpc>
              <a:spcPct val="100000"/>
            </a:lnSpc>
          </a:pPr>
          <a:r>
            <a:rPr lang="en-US" dirty="0">
              <a:latin typeface="Arial" panose="020B0604020202020204" pitchFamily="34" charset="0"/>
              <a:cs typeface="Arial" panose="020B0604020202020204" pitchFamily="34" charset="0"/>
            </a:rPr>
            <a:t>Adjust and modify FY18 Action Plans to reflect new and ongoing needs, opportunities, and lessons learned.</a:t>
          </a:r>
        </a:p>
      </dgm:t>
    </dgm:pt>
    <dgm:pt modelId="{4F7A6306-F56B-4BAA-B229-772401DEF9FA}" type="parTrans" cxnId="{1F4D7E99-99C8-4637-B1A0-F9D1A0ADDF18}">
      <dgm:prSet/>
      <dgm:spPr/>
      <dgm:t>
        <a:bodyPr/>
        <a:lstStyle/>
        <a:p>
          <a:endParaRPr lang="en-US"/>
        </a:p>
      </dgm:t>
    </dgm:pt>
    <dgm:pt modelId="{9B3267FC-7861-4C36-BA64-95B7C213FADE}" type="sibTrans" cxnId="{1F4D7E99-99C8-4637-B1A0-F9D1A0ADDF18}">
      <dgm:prSet/>
      <dgm:spPr/>
      <dgm:t>
        <a:bodyPr/>
        <a:lstStyle/>
        <a:p>
          <a:endParaRPr lang="en-US"/>
        </a:p>
      </dgm:t>
    </dgm:pt>
    <dgm:pt modelId="{45D740CA-0239-46D8-8592-B3371922CC7A}" type="pres">
      <dgm:prSet presAssocID="{798B4FC5-0F32-4319-9F9E-7DEDB33EBC20}" presName="root" presStyleCnt="0">
        <dgm:presLayoutVars>
          <dgm:dir/>
          <dgm:resizeHandles val="exact"/>
        </dgm:presLayoutVars>
      </dgm:prSet>
      <dgm:spPr/>
    </dgm:pt>
    <dgm:pt modelId="{45781640-D885-428A-AF07-9C7CB0F7C7E4}" type="pres">
      <dgm:prSet presAssocID="{BE765739-C39E-4FAE-8092-8D99A4EB85C4}" presName="compNode" presStyleCnt="0"/>
      <dgm:spPr/>
    </dgm:pt>
    <dgm:pt modelId="{BF9E74DC-4E19-4A4B-AA1B-7FE977B51297}" type="pres">
      <dgm:prSet presAssocID="{BE765739-C39E-4FAE-8092-8D99A4EB85C4}" presName="bgRect" presStyleLbl="bgShp" presStyleIdx="0" presStyleCnt="4"/>
      <dgm:spPr>
        <a:solidFill>
          <a:srgbClr val="96B129"/>
        </a:solidFill>
      </dgm:spPr>
    </dgm:pt>
    <dgm:pt modelId="{ED3B8967-0006-4D15-91EA-469DD0BC163F}" type="pres">
      <dgm:prSet presAssocID="{BE765739-C39E-4FAE-8092-8D99A4EB85C4}"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Questions"/>
        </a:ext>
      </dgm:extLst>
    </dgm:pt>
    <dgm:pt modelId="{04C612EE-E711-4AB4-A373-D934BE57ECE7}" type="pres">
      <dgm:prSet presAssocID="{BE765739-C39E-4FAE-8092-8D99A4EB85C4}" presName="spaceRect" presStyleCnt="0"/>
      <dgm:spPr/>
    </dgm:pt>
    <dgm:pt modelId="{37134E02-34DB-4D35-AA32-2548CA0616EE}" type="pres">
      <dgm:prSet presAssocID="{BE765739-C39E-4FAE-8092-8D99A4EB85C4}" presName="parTx" presStyleLbl="revTx" presStyleIdx="0" presStyleCnt="4">
        <dgm:presLayoutVars>
          <dgm:chMax val="0"/>
          <dgm:chPref val="0"/>
        </dgm:presLayoutVars>
      </dgm:prSet>
      <dgm:spPr/>
    </dgm:pt>
    <dgm:pt modelId="{2A725C99-1EB8-4957-B320-503AA1F4921C}" type="pres">
      <dgm:prSet presAssocID="{C6199FF7-9535-4B85-99FE-40559405B48D}" presName="sibTrans" presStyleCnt="0"/>
      <dgm:spPr/>
    </dgm:pt>
    <dgm:pt modelId="{15B75F55-11EC-488A-A616-02919163428C}" type="pres">
      <dgm:prSet presAssocID="{84811F22-BDBD-46D9-A174-6F18129656A6}" presName="compNode" presStyleCnt="0"/>
      <dgm:spPr/>
    </dgm:pt>
    <dgm:pt modelId="{5629910B-6EAF-45E7-9F5F-AFA154368FDC}" type="pres">
      <dgm:prSet presAssocID="{84811F22-BDBD-46D9-A174-6F18129656A6}" presName="bgRect" presStyleLbl="bgShp" presStyleIdx="1" presStyleCnt="4"/>
      <dgm:spPr>
        <a:solidFill>
          <a:srgbClr val="D19D10"/>
        </a:solidFill>
      </dgm:spPr>
    </dgm:pt>
    <dgm:pt modelId="{4C5C3494-2F32-4ADC-9C14-111BCE0A1F4B}" type="pres">
      <dgm:prSet presAssocID="{84811F22-BDBD-46D9-A174-6F18129656A6}"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ecklist"/>
        </a:ext>
      </dgm:extLst>
    </dgm:pt>
    <dgm:pt modelId="{D0F57421-FCEE-42F2-8A35-8A0FA13DC8DE}" type="pres">
      <dgm:prSet presAssocID="{84811F22-BDBD-46D9-A174-6F18129656A6}" presName="spaceRect" presStyleCnt="0"/>
      <dgm:spPr/>
    </dgm:pt>
    <dgm:pt modelId="{A8D47A9D-022F-49A5-84E9-F00958245FBD}" type="pres">
      <dgm:prSet presAssocID="{84811F22-BDBD-46D9-A174-6F18129656A6}" presName="parTx" presStyleLbl="revTx" presStyleIdx="1" presStyleCnt="4">
        <dgm:presLayoutVars>
          <dgm:chMax val="0"/>
          <dgm:chPref val="0"/>
        </dgm:presLayoutVars>
      </dgm:prSet>
      <dgm:spPr/>
    </dgm:pt>
    <dgm:pt modelId="{2369794F-F3DD-4F84-918A-64A2C9847B60}" type="pres">
      <dgm:prSet presAssocID="{841A2408-8DBC-4044-B067-27230B07AEB5}" presName="sibTrans" presStyleCnt="0"/>
      <dgm:spPr/>
    </dgm:pt>
    <dgm:pt modelId="{EA9BD8DE-E838-40B2-B7D9-3C0025CA9516}" type="pres">
      <dgm:prSet presAssocID="{115E4DB0-87A1-489C-A048-4FD88D6E1D1C}" presName="compNode" presStyleCnt="0"/>
      <dgm:spPr/>
    </dgm:pt>
    <dgm:pt modelId="{57EE424E-FC97-451E-9571-EEB66FB2028F}" type="pres">
      <dgm:prSet presAssocID="{115E4DB0-87A1-489C-A048-4FD88D6E1D1C}" presName="bgRect" presStyleLbl="bgShp" presStyleIdx="2" presStyleCnt="4"/>
      <dgm:spPr>
        <a:solidFill>
          <a:srgbClr val="710016"/>
        </a:solidFill>
      </dgm:spPr>
    </dgm:pt>
    <dgm:pt modelId="{E97477BC-50D5-4029-B1E2-1B1C35AAF479}" type="pres">
      <dgm:prSet presAssocID="{115E4DB0-87A1-489C-A048-4FD88D6E1D1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mily"/>
        </a:ext>
      </dgm:extLst>
    </dgm:pt>
    <dgm:pt modelId="{9B31A53F-D584-4D25-BF3C-CA838D227E69}" type="pres">
      <dgm:prSet presAssocID="{115E4DB0-87A1-489C-A048-4FD88D6E1D1C}" presName="spaceRect" presStyleCnt="0"/>
      <dgm:spPr/>
    </dgm:pt>
    <dgm:pt modelId="{1C5BFFB6-DF8F-4AD0-A73F-1C20D99E90F3}" type="pres">
      <dgm:prSet presAssocID="{115E4DB0-87A1-489C-A048-4FD88D6E1D1C}" presName="parTx" presStyleLbl="revTx" presStyleIdx="2" presStyleCnt="4">
        <dgm:presLayoutVars>
          <dgm:chMax val="0"/>
          <dgm:chPref val="0"/>
        </dgm:presLayoutVars>
      </dgm:prSet>
      <dgm:spPr/>
    </dgm:pt>
    <dgm:pt modelId="{8CF1B220-0E2A-435F-966D-2CABC22C0937}" type="pres">
      <dgm:prSet presAssocID="{7862759D-C795-4773-BC5F-FDA7E1230FED}" presName="sibTrans" presStyleCnt="0"/>
      <dgm:spPr/>
    </dgm:pt>
    <dgm:pt modelId="{18D0AF5D-1A73-4F32-A05A-397CF19D65AB}" type="pres">
      <dgm:prSet presAssocID="{754ADC4D-F92D-480C-99FA-F35EE1C4FFF6}" presName="compNode" presStyleCnt="0"/>
      <dgm:spPr/>
    </dgm:pt>
    <dgm:pt modelId="{A2E9834A-8683-4C2D-ABD9-DBB3AEAA992C}" type="pres">
      <dgm:prSet presAssocID="{754ADC4D-F92D-480C-99FA-F35EE1C4FFF6}" presName="bgRect" presStyleLbl="bgShp" presStyleIdx="3" presStyleCnt="4"/>
      <dgm:spPr>
        <a:solidFill>
          <a:srgbClr val="73A5CC"/>
        </a:solidFill>
      </dgm:spPr>
    </dgm:pt>
    <dgm:pt modelId="{B38034D9-7FD1-4584-9748-4C00A08EA399}" type="pres">
      <dgm:prSet presAssocID="{754ADC4D-F92D-480C-99FA-F35EE1C4FFF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8B4FE394-B11D-4C7C-AB1B-B37CDD569EAC}" type="pres">
      <dgm:prSet presAssocID="{754ADC4D-F92D-480C-99FA-F35EE1C4FFF6}" presName="spaceRect" presStyleCnt="0"/>
      <dgm:spPr/>
    </dgm:pt>
    <dgm:pt modelId="{14C42D82-CAF5-40BA-942A-DD5FAD34834B}" type="pres">
      <dgm:prSet presAssocID="{754ADC4D-F92D-480C-99FA-F35EE1C4FFF6}" presName="parTx" presStyleLbl="revTx" presStyleIdx="3" presStyleCnt="4">
        <dgm:presLayoutVars>
          <dgm:chMax val="0"/>
          <dgm:chPref val="0"/>
        </dgm:presLayoutVars>
      </dgm:prSet>
      <dgm:spPr/>
    </dgm:pt>
  </dgm:ptLst>
  <dgm:cxnLst>
    <dgm:cxn modelId="{C82E5608-D673-4079-8C6D-A9E4B0673793}" srcId="{798B4FC5-0F32-4319-9F9E-7DEDB33EBC20}" destId="{84811F22-BDBD-46D9-A174-6F18129656A6}" srcOrd="1" destOrd="0" parTransId="{80ABC5ED-746C-48E1-A369-55CCEC78B413}" sibTransId="{841A2408-8DBC-4044-B067-27230B07AEB5}"/>
    <dgm:cxn modelId="{5C5E7E0E-E9C9-452D-80EA-F215BB23A033}" type="presOf" srcId="{BE765739-C39E-4FAE-8092-8D99A4EB85C4}" destId="{37134E02-34DB-4D35-AA32-2548CA0616EE}" srcOrd="0" destOrd="0" presId="urn:microsoft.com/office/officeart/2018/2/layout/IconVerticalSolidList"/>
    <dgm:cxn modelId="{61559613-5FD8-4D9F-A0BE-86D2E4E0B8FF}" type="presOf" srcId="{754ADC4D-F92D-480C-99FA-F35EE1C4FFF6}" destId="{14C42D82-CAF5-40BA-942A-DD5FAD34834B}" srcOrd="0" destOrd="0" presId="urn:microsoft.com/office/officeart/2018/2/layout/IconVerticalSolidList"/>
    <dgm:cxn modelId="{F300E21A-5222-4E7E-A383-2EE767560E97}" type="presOf" srcId="{798B4FC5-0F32-4319-9F9E-7DEDB33EBC20}" destId="{45D740CA-0239-46D8-8592-B3371922CC7A}" srcOrd="0" destOrd="0" presId="urn:microsoft.com/office/officeart/2018/2/layout/IconVerticalSolidList"/>
    <dgm:cxn modelId="{2834F06D-0BEE-4B06-BBDB-3E7451F9DAC8}" type="presOf" srcId="{115E4DB0-87A1-489C-A048-4FD88D6E1D1C}" destId="{1C5BFFB6-DF8F-4AD0-A73F-1C20D99E90F3}" srcOrd="0" destOrd="0" presId="urn:microsoft.com/office/officeart/2018/2/layout/IconVerticalSolidList"/>
    <dgm:cxn modelId="{BCAC6C56-43A5-42FA-AF22-09D2F9D1C778}" srcId="{798B4FC5-0F32-4319-9F9E-7DEDB33EBC20}" destId="{BE765739-C39E-4FAE-8092-8D99A4EB85C4}" srcOrd="0" destOrd="0" parTransId="{FADA99EE-7D45-496E-B107-CC3FA3BFA3F2}" sibTransId="{C6199FF7-9535-4B85-99FE-40559405B48D}"/>
    <dgm:cxn modelId="{BDDB8E80-C29B-48A5-9E2C-D12CB53D1E88}" type="presOf" srcId="{84811F22-BDBD-46D9-A174-6F18129656A6}" destId="{A8D47A9D-022F-49A5-84E9-F00958245FBD}" srcOrd="0" destOrd="0" presId="urn:microsoft.com/office/officeart/2018/2/layout/IconVerticalSolidList"/>
    <dgm:cxn modelId="{84668A98-51C6-4BA6-90B5-906CA385FA93}" srcId="{798B4FC5-0F32-4319-9F9E-7DEDB33EBC20}" destId="{115E4DB0-87A1-489C-A048-4FD88D6E1D1C}" srcOrd="2" destOrd="0" parTransId="{734A90EC-17EC-4348-AFD7-F40300459BEA}" sibTransId="{7862759D-C795-4773-BC5F-FDA7E1230FED}"/>
    <dgm:cxn modelId="{1F4D7E99-99C8-4637-B1A0-F9D1A0ADDF18}" srcId="{798B4FC5-0F32-4319-9F9E-7DEDB33EBC20}" destId="{754ADC4D-F92D-480C-99FA-F35EE1C4FFF6}" srcOrd="3" destOrd="0" parTransId="{4F7A6306-F56B-4BAA-B229-772401DEF9FA}" sibTransId="{9B3267FC-7861-4C36-BA64-95B7C213FADE}"/>
    <dgm:cxn modelId="{B6CC25B1-F32D-43F6-A9B5-B771B90431ED}" type="presParOf" srcId="{45D740CA-0239-46D8-8592-B3371922CC7A}" destId="{45781640-D885-428A-AF07-9C7CB0F7C7E4}" srcOrd="0" destOrd="0" presId="urn:microsoft.com/office/officeart/2018/2/layout/IconVerticalSolidList"/>
    <dgm:cxn modelId="{E9BEE940-4264-404F-A0CF-BE012D2F7091}" type="presParOf" srcId="{45781640-D885-428A-AF07-9C7CB0F7C7E4}" destId="{BF9E74DC-4E19-4A4B-AA1B-7FE977B51297}" srcOrd="0" destOrd="0" presId="urn:microsoft.com/office/officeart/2018/2/layout/IconVerticalSolidList"/>
    <dgm:cxn modelId="{169AD682-2E35-4B45-9BDF-578385872D54}" type="presParOf" srcId="{45781640-D885-428A-AF07-9C7CB0F7C7E4}" destId="{ED3B8967-0006-4D15-91EA-469DD0BC163F}" srcOrd="1" destOrd="0" presId="urn:microsoft.com/office/officeart/2018/2/layout/IconVerticalSolidList"/>
    <dgm:cxn modelId="{D5EA9811-28C7-4D04-8C9B-9226ED181568}" type="presParOf" srcId="{45781640-D885-428A-AF07-9C7CB0F7C7E4}" destId="{04C612EE-E711-4AB4-A373-D934BE57ECE7}" srcOrd="2" destOrd="0" presId="urn:microsoft.com/office/officeart/2018/2/layout/IconVerticalSolidList"/>
    <dgm:cxn modelId="{75EE2705-D2B3-44CF-8B66-E1E3A56E6E4B}" type="presParOf" srcId="{45781640-D885-428A-AF07-9C7CB0F7C7E4}" destId="{37134E02-34DB-4D35-AA32-2548CA0616EE}" srcOrd="3" destOrd="0" presId="urn:microsoft.com/office/officeart/2018/2/layout/IconVerticalSolidList"/>
    <dgm:cxn modelId="{428A47CF-6E2B-40E9-915F-8CED42D05DD5}" type="presParOf" srcId="{45D740CA-0239-46D8-8592-B3371922CC7A}" destId="{2A725C99-1EB8-4957-B320-503AA1F4921C}" srcOrd="1" destOrd="0" presId="urn:microsoft.com/office/officeart/2018/2/layout/IconVerticalSolidList"/>
    <dgm:cxn modelId="{BB7EBD6C-9A9D-4669-A5B1-978A0735B75D}" type="presParOf" srcId="{45D740CA-0239-46D8-8592-B3371922CC7A}" destId="{15B75F55-11EC-488A-A616-02919163428C}" srcOrd="2" destOrd="0" presId="urn:microsoft.com/office/officeart/2018/2/layout/IconVerticalSolidList"/>
    <dgm:cxn modelId="{DF5F8701-3DDB-4749-9311-EF5E84D3ABA6}" type="presParOf" srcId="{15B75F55-11EC-488A-A616-02919163428C}" destId="{5629910B-6EAF-45E7-9F5F-AFA154368FDC}" srcOrd="0" destOrd="0" presId="urn:microsoft.com/office/officeart/2018/2/layout/IconVerticalSolidList"/>
    <dgm:cxn modelId="{3669DD79-28A7-44BD-BBE7-5D1C9AF42C62}" type="presParOf" srcId="{15B75F55-11EC-488A-A616-02919163428C}" destId="{4C5C3494-2F32-4ADC-9C14-111BCE0A1F4B}" srcOrd="1" destOrd="0" presId="urn:microsoft.com/office/officeart/2018/2/layout/IconVerticalSolidList"/>
    <dgm:cxn modelId="{E8847866-E71A-4D3D-A809-93BCFB9A5C90}" type="presParOf" srcId="{15B75F55-11EC-488A-A616-02919163428C}" destId="{D0F57421-FCEE-42F2-8A35-8A0FA13DC8DE}" srcOrd="2" destOrd="0" presId="urn:microsoft.com/office/officeart/2018/2/layout/IconVerticalSolidList"/>
    <dgm:cxn modelId="{170038E9-9636-4D66-9F2D-EF4F398BF4F2}" type="presParOf" srcId="{15B75F55-11EC-488A-A616-02919163428C}" destId="{A8D47A9D-022F-49A5-84E9-F00958245FBD}" srcOrd="3" destOrd="0" presId="urn:microsoft.com/office/officeart/2018/2/layout/IconVerticalSolidList"/>
    <dgm:cxn modelId="{F2C49108-082C-4264-9F9F-2F0EE2389D96}" type="presParOf" srcId="{45D740CA-0239-46D8-8592-B3371922CC7A}" destId="{2369794F-F3DD-4F84-918A-64A2C9847B60}" srcOrd="3" destOrd="0" presId="urn:microsoft.com/office/officeart/2018/2/layout/IconVerticalSolidList"/>
    <dgm:cxn modelId="{62A4648D-CA48-4B29-AF95-E4A2AD499C63}" type="presParOf" srcId="{45D740CA-0239-46D8-8592-B3371922CC7A}" destId="{EA9BD8DE-E838-40B2-B7D9-3C0025CA9516}" srcOrd="4" destOrd="0" presId="urn:microsoft.com/office/officeart/2018/2/layout/IconVerticalSolidList"/>
    <dgm:cxn modelId="{3D302A3A-CD06-4869-929C-8A3CC9CA85A9}" type="presParOf" srcId="{EA9BD8DE-E838-40B2-B7D9-3C0025CA9516}" destId="{57EE424E-FC97-451E-9571-EEB66FB2028F}" srcOrd="0" destOrd="0" presId="urn:microsoft.com/office/officeart/2018/2/layout/IconVerticalSolidList"/>
    <dgm:cxn modelId="{408D66D3-2C14-4A78-BF76-BCB817FA3428}" type="presParOf" srcId="{EA9BD8DE-E838-40B2-B7D9-3C0025CA9516}" destId="{E97477BC-50D5-4029-B1E2-1B1C35AAF479}" srcOrd="1" destOrd="0" presId="urn:microsoft.com/office/officeart/2018/2/layout/IconVerticalSolidList"/>
    <dgm:cxn modelId="{B79D160D-4C3D-47A2-AA43-33AEE523C55D}" type="presParOf" srcId="{EA9BD8DE-E838-40B2-B7D9-3C0025CA9516}" destId="{9B31A53F-D584-4D25-BF3C-CA838D227E69}" srcOrd="2" destOrd="0" presId="urn:microsoft.com/office/officeart/2018/2/layout/IconVerticalSolidList"/>
    <dgm:cxn modelId="{20B4701F-5AD5-4C3E-AC55-64C6A5862C73}" type="presParOf" srcId="{EA9BD8DE-E838-40B2-B7D9-3C0025CA9516}" destId="{1C5BFFB6-DF8F-4AD0-A73F-1C20D99E90F3}" srcOrd="3" destOrd="0" presId="urn:microsoft.com/office/officeart/2018/2/layout/IconVerticalSolidList"/>
    <dgm:cxn modelId="{40FFC870-B1F1-426A-8F27-58A48617D4F4}" type="presParOf" srcId="{45D740CA-0239-46D8-8592-B3371922CC7A}" destId="{8CF1B220-0E2A-435F-966D-2CABC22C0937}" srcOrd="5" destOrd="0" presId="urn:microsoft.com/office/officeart/2018/2/layout/IconVerticalSolidList"/>
    <dgm:cxn modelId="{9419FD36-7E31-42CD-A631-8BF1E341B565}" type="presParOf" srcId="{45D740CA-0239-46D8-8592-B3371922CC7A}" destId="{18D0AF5D-1A73-4F32-A05A-397CF19D65AB}" srcOrd="6" destOrd="0" presId="urn:microsoft.com/office/officeart/2018/2/layout/IconVerticalSolidList"/>
    <dgm:cxn modelId="{7E858E21-8471-4995-937B-B37E449CA793}" type="presParOf" srcId="{18D0AF5D-1A73-4F32-A05A-397CF19D65AB}" destId="{A2E9834A-8683-4C2D-ABD9-DBB3AEAA992C}" srcOrd="0" destOrd="0" presId="urn:microsoft.com/office/officeart/2018/2/layout/IconVerticalSolidList"/>
    <dgm:cxn modelId="{2DC00387-3E88-4800-8887-AF18F13C2769}" type="presParOf" srcId="{18D0AF5D-1A73-4F32-A05A-397CF19D65AB}" destId="{B38034D9-7FD1-4584-9748-4C00A08EA399}" srcOrd="1" destOrd="0" presId="urn:microsoft.com/office/officeart/2018/2/layout/IconVerticalSolidList"/>
    <dgm:cxn modelId="{21FBF525-1F2C-47E2-AD57-EA0085BBC892}" type="presParOf" srcId="{18D0AF5D-1A73-4F32-A05A-397CF19D65AB}" destId="{8B4FE394-B11D-4C7C-AB1B-B37CDD569EAC}" srcOrd="2" destOrd="0" presId="urn:microsoft.com/office/officeart/2018/2/layout/IconVerticalSolidList"/>
    <dgm:cxn modelId="{81E43A05-BB4A-4DF4-81FB-BCC7890AD7B1}" type="presParOf" srcId="{18D0AF5D-1A73-4F32-A05A-397CF19D65AB}" destId="{14C42D82-CAF5-40BA-942A-DD5FAD34834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675BC3-7756-4173-BB58-0ACF6BE5A39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110EF9-F393-488F-ABB9-B8839D5752F8}">
      <dgm:prSet phldrT="[Text]" custT="1"/>
      <dgm:spPr/>
      <dgm:t>
        <a:bodyPr/>
        <a:lstStyle/>
        <a:p>
          <a:r>
            <a:rPr lang="en-US" sz="3000" dirty="0">
              <a:latin typeface="Arial" panose="020B0604020202020204" pitchFamily="34" charset="0"/>
              <a:cs typeface="Arial" panose="020B0604020202020204" pitchFamily="34" charset="0"/>
            </a:rPr>
            <a:t>Step 1</a:t>
          </a:r>
        </a:p>
      </dgm:t>
    </dgm:pt>
    <dgm:pt modelId="{757FEF77-B9D6-4680-AC0A-4761FCE24D3C}" type="parTrans" cxnId="{0EF3C6E7-C91C-4714-A0DC-BAFF61D38E11}">
      <dgm:prSet/>
      <dgm:spPr/>
      <dgm:t>
        <a:bodyPr/>
        <a:lstStyle/>
        <a:p>
          <a:endParaRPr lang="en-US"/>
        </a:p>
      </dgm:t>
    </dgm:pt>
    <dgm:pt modelId="{662ED7F3-8C2E-4A6C-9100-7B0867747977}" type="sibTrans" cxnId="{0EF3C6E7-C91C-4714-A0DC-BAFF61D38E11}">
      <dgm:prSet/>
      <dgm:spPr/>
      <dgm:t>
        <a:bodyPr/>
        <a:lstStyle/>
        <a:p>
          <a:endParaRPr lang="en-US"/>
        </a:p>
      </dgm:t>
    </dgm:pt>
    <dgm:pt modelId="{35C32B61-4094-464B-92DA-240162316FB3}">
      <dgm:prSet phldrT="[Text]" custT="1"/>
      <dgm:spPr/>
      <dgm:t>
        <a:bodyPr/>
        <a:lstStyle/>
        <a:p>
          <a:r>
            <a:rPr lang="en-US" sz="2500" dirty="0">
              <a:latin typeface="Arial" panose="020B0604020202020204" pitchFamily="34" charset="0"/>
              <a:cs typeface="Arial" panose="020B0604020202020204" pitchFamily="34" charset="0"/>
            </a:rPr>
            <a:t>Identify the Action Plan pathway, standard and indicator from FY18.</a:t>
          </a:r>
        </a:p>
      </dgm:t>
    </dgm:pt>
    <dgm:pt modelId="{5A947589-AC96-4AD3-8A88-AC4405F1B44D}" type="parTrans" cxnId="{8BF1CA1E-B844-4370-B985-5692AEF18E0E}">
      <dgm:prSet/>
      <dgm:spPr/>
      <dgm:t>
        <a:bodyPr/>
        <a:lstStyle/>
        <a:p>
          <a:endParaRPr lang="en-US"/>
        </a:p>
      </dgm:t>
    </dgm:pt>
    <dgm:pt modelId="{5D7302CF-49D4-476A-A527-5A799DDEB6C6}" type="sibTrans" cxnId="{8BF1CA1E-B844-4370-B985-5692AEF18E0E}">
      <dgm:prSet/>
      <dgm:spPr/>
      <dgm:t>
        <a:bodyPr/>
        <a:lstStyle/>
        <a:p>
          <a:endParaRPr lang="en-US"/>
        </a:p>
      </dgm:t>
    </dgm:pt>
    <dgm:pt modelId="{54C1C4F1-E2EE-4FE7-9E59-3714131DC823}">
      <dgm:prSet phldrT="[Text]" custT="1"/>
      <dgm:spPr/>
      <dgm:t>
        <a:bodyPr/>
        <a:lstStyle/>
        <a:p>
          <a:r>
            <a:rPr lang="en-US" sz="3000" dirty="0">
              <a:latin typeface="Arial" panose="020B0604020202020204" pitchFamily="34" charset="0"/>
              <a:cs typeface="Arial" panose="020B0604020202020204" pitchFamily="34" charset="0"/>
            </a:rPr>
            <a:t>Step 2</a:t>
          </a:r>
        </a:p>
      </dgm:t>
    </dgm:pt>
    <dgm:pt modelId="{CA2FC1EB-5505-47D3-80C0-D6426AF9CF52}" type="parTrans" cxnId="{3E3913B5-7210-49FC-8809-CCFC99C14CEF}">
      <dgm:prSet/>
      <dgm:spPr/>
      <dgm:t>
        <a:bodyPr/>
        <a:lstStyle/>
        <a:p>
          <a:endParaRPr lang="en-US"/>
        </a:p>
      </dgm:t>
    </dgm:pt>
    <dgm:pt modelId="{C1C26A58-1FFD-4913-8950-C862309914E6}" type="sibTrans" cxnId="{3E3913B5-7210-49FC-8809-CCFC99C14CEF}">
      <dgm:prSet/>
      <dgm:spPr/>
      <dgm:t>
        <a:bodyPr/>
        <a:lstStyle/>
        <a:p>
          <a:endParaRPr lang="en-US"/>
        </a:p>
      </dgm:t>
    </dgm:pt>
    <dgm:pt modelId="{03BA8491-716B-4280-A436-60F5414E388C}">
      <dgm:prSet phldrT="[Text]" custT="1"/>
      <dgm:spPr/>
      <dgm:t>
        <a:bodyPr/>
        <a:lstStyle/>
        <a:p>
          <a:r>
            <a:rPr lang="en-US" sz="2500" dirty="0">
              <a:latin typeface="Arial" panose="020B0604020202020204" pitchFamily="34" charset="0"/>
              <a:cs typeface="Arial" panose="020B0604020202020204" pitchFamily="34" charset="0"/>
            </a:rPr>
            <a:t>Review the Action Plan goal and strategy.</a:t>
          </a:r>
        </a:p>
      </dgm:t>
    </dgm:pt>
    <dgm:pt modelId="{30DDA36B-C93F-42C0-B9F0-A5A1630694DB}" type="parTrans" cxnId="{64169CF5-03D4-4DDB-BCB1-9C2C546F3A47}">
      <dgm:prSet/>
      <dgm:spPr/>
      <dgm:t>
        <a:bodyPr/>
        <a:lstStyle/>
        <a:p>
          <a:endParaRPr lang="en-US"/>
        </a:p>
      </dgm:t>
    </dgm:pt>
    <dgm:pt modelId="{6B313E68-F826-47CD-BA64-F1744B64E96F}" type="sibTrans" cxnId="{64169CF5-03D4-4DDB-BCB1-9C2C546F3A47}">
      <dgm:prSet/>
      <dgm:spPr/>
      <dgm:t>
        <a:bodyPr/>
        <a:lstStyle/>
        <a:p>
          <a:endParaRPr lang="en-US"/>
        </a:p>
      </dgm:t>
    </dgm:pt>
    <dgm:pt modelId="{93E133C2-543E-4AA6-981B-633BCC1EF83C}" type="pres">
      <dgm:prSet presAssocID="{D1675BC3-7756-4173-BB58-0ACF6BE5A39B}" presName="linear" presStyleCnt="0">
        <dgm:presLayoutVars>
          <dgm:animLvl val="lvl"/>
          <dgm:resizeHandles val="exact"/>
        </dgm:presLayoutVars>
      </dgm:prSet>
      <dgm:spPr/>
    </dgm:pt>
    <dgm:pt modelId="{5F27450B-604F-487E-83D4-C500E42CDCE4}" type="pres">
      <dgm:prSet presAssocID="{75110EF9-F393-488F-ABB9-B8839D5752F8}" presName="parentText" presStyleLbl="node1" presStyleIdx="0" presStyleCnt="2">
        <dgm:presLayoutVars>
          <dgm:chMax val="0"/>
          <dgm:bulletEnabled val="1"/>
        </dgm:presLayoutVars>
      </dgm:prSet>
      <dgm:spPr/>
    </dgm:pt>
    <dgm:pt modelId="{CAB0385D-A91C-402F-8E0A-A0FDED6DC5A7}" type="pres">
      <dgm:prSet presAssocID="{75110EF9-F393-488F-ABB9-B8839D5752F8}" presName="childText" presStyleLbl="revTx" presStyleIdx="0" presStyleCnt="2">
        <dgm:presLayoutVars>
          <dgm:bulletEnabled val="1"/>
        </dgm:presLayoutVars>
      </dgm:prSet>
      <dgm:spPr/>
    </dgm:pt>
    <dgm:pt modelId="{91BBE3DB-4D0A-4554-9719-910178A50633}" type="pres">
      <dgm:prSet presAssocID="{54C1C4F1-E2EE-4FE7-9E59-3714131DC823}" presName="parentText" presStyleLbl="node1" presStyleIdx="1" presStyleCnt="2">
        <dgm:presLayoutVars>
          <dgm:chMax val="0"/>
          <dgm:bulletEnabled val="1"/>
        </dgm:presLayoutVars>
      </dgm:prSet>
      <dgm:spPr/>
    </dgm:pt>
    <dgm:pt modelId="{C8A6E18F-D1E5-4DAA-9566-336B355C590D}" type="pres">
      <dgm:prSet presAssocID="{54C1C4F1-E2EE-4FE7-9E59-3714131DC823}" presName="childText" presStyleLbl="revTx" presStyleIdx="1" presStyleCnt="2">
        <dgm:presLayoutVars>
          <dgm:bulletEnabled val="1"/>
        </dgm:presLayoutVars>
      </dgm:prSet>
      <dgm:spPr/>
    </dgm:pt>
  </dgm:ptLst>
  <dgm:cxnLst>
    <dgm:cxn modelId="{8BF1CA1E-B844-4370-B985-5692AEF18E0E}" srcId="{75110EF9-F393-488F-ABB9-B8839D5752F8}" destId="{35C32B61-4094-464B-92DA-240162316FB3}" srcOrd="0" destOrd="0" parTransId="{5A947589-AC96-4AD3-8A88-AC4405F1B44D}" sibTransId="{5D7302CF-49D4-476A-A527-5A799DDEB6C6}"/>
    <dgm:cxn modelId="{0E7D9074-C5F2-4975-83E2-F60834A9E615}" type="presOf" srcId="{54C1C4F1-E2EE-4FE7-9E59-3714131DC823}" destId="{91BBE3DB-4D0A-4554-9719-910178A50633}" srcOrd="0" destOrd="0" presId="urn:microsoft.com/office/officeart/2005/8/layout/vList2"/>
    <dgm:cxn modelId="{76EF4C80-96AA-4917-9677-7F3836E1D665}" type="presOf" srcId="{D1675BC3-7756-4173-BB58-0ACF6BE5A39B}" destId="{93E133C2-543E-4AA6-981B-633BCC1EF83C}" srcOrd="0" destOrd="0" presId="urn:microsoft.com/office/officeart/2005/8/layout/vList2"/>
    <dgm:cxn modelId="{3E3913B5-7210-49FC-8809-CCFC99C14CEF}" srcId="{D1675BC3-7756-4173-BB58-0ACF6BE5A39B}" destId="{54C1C4F1-E2EE-4FE7-9E59-3714131DC823}" srcOrd="1" destOrd="0" parTransId="{CA2FC1EB-5505-47D3-80C0-D6426AF9CF52}" sibTransId="{C1C26A58-1FFD-4913-8950-C862309914E6}"/>
    <dgm:cxn modelId="{30AE1CD8-966E-4B0E-A799-0831FC3E2452}" type="presOf" srcId="{75110EF9-F393-488F-ABB9-B8839D5752F8}" destId="{5F27450B-604F-487E-83D4-C500E42CDCE4}" srcOrd="0" destOrd="0" presId="urn:microsoft.com/office/officeart/2005/8/layout/vList2"/>
    <dgm:cxn modelId="{98A017E0-46A2-4B2C-BC9D-13ED26191911}" type="presOf" srcId="{35C32B61-4094-464B-92DA-240162316FB3}" destId="{CAB0385D-A91C-402F-8E0A-A0FDED6DC5A7}" srcOrd="0" destOrd="0" presId="urn:microsoft.com/office/officeart/2005/8/layout/vList2"/>
    <dgm:cxn modelId="{0EF3C6E7-C91C-4714-A0DC-BAFF61D38E11}" srcId="{D1675BC3-7756-4173-BB58-0ACF6BE5A39B}" destId="{75110EF9-F393-488F-ABB9-B8839D5752F8}" srcOrd="0" destOrd="0" parTransId="{757FEF77-B9D6-4680-AC0A-4761FCE24D3C}" sibTransId="{662ED7F3-8C2E-4A6C-9100-7B0867747977}"/>
    <dgm:cxn modelId="{2D1595F2-6438-4CA0-9AA6-47F6C5A173F4}" type="presOf" srcId="{03BA8491-716B-4280-A436-60F5414E388C}" destId="{C8A6E18F-D1E5-4DAA-9566-336B355C590D}" srcOrd="0" destOrd="0" presId="urn:microsoft.com/office/officeart/2005/8/layout/vList2"/>
    <dgm:cxn modelId="{64169CF5-03D4-4DDB-BCB1-9C2C546F3A47}" srcId="{54C1C4F1-E2EE-4FE7-9E59-3714131DC823}" destId="{03BA8491-716B-4280-A436-60F5414E388C}" srcOrd="0" destOrd="0" parTransId="{30DDA36B-C93F-42C0-B9F0-A5A1630694DB}" sibTransId="{6B313E68-F826-47CD-BA64-F1744B64E96F}"/>
    <dgm:cxn modelId="{7DBC9DF3-3CC0-49C9-8198-93F4DC916825}" type="presParOf" srcId="{93E133C2-543E-4AA6-981B-633BCC1EF83C}" destId="{5F27450B-604F-487E-83D4-C500E42CDCE4}" srcOrd="0" destOrd="0" presId="urn:microsoft.com/office/officeart/2005/8/layout/vList2"/>
    <dgm:cxn modelId="{70C78FF1-A689-4022-92E7-30FB5463EB1C}" type="presParOf" srcId="{93E133C2-543E-4AA6-981B-633BCC1EF83C}" destId="{CAB0385D-A91C-402F-8E0A-A0FDED6DC5A7}" srcOrd="1" destOrd="0" presId="urn:microsoft.com/office/officeart/2005/8/layout/vList2"/>
    <dgm:cxn modelId="{26320CF4-04BD-4590-B46B-276D558DCEF4}" type="presParOf" srcId="{93E133C2-543E-4AA6-981B-633BCC1EF83C}" destId="{91BBE3DB-4D0A-4554-9719-910178A50633}" srcOrd="2" destOrd="0" presId="urn:microsoft.com/office/officeart/2005/8/layout/vList2"/>
    <dgm:cxn modelId="{C2C96F22-0E06-4D75-A730-5B8D7A4F00BE}" type="presParOf" srcId="{93E133C2-543E-4AA6-981B-633BCC1EF83C}" destId="{C8A6E18F-D1E5-4DAA-9566-336B355C590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675BC3-7756-4173-BB58-0ACF6BE5A39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110EF9-F393-488F-ABB9-B8839D5752F8}">
      <dgm:prSet phldrT="[Text]"/>
      <dgm:spPr/>
      <dgm:t>
        <a:bodyPr/>
        <a:lstStyle/>
        <a:p>
          <a:r>
            <a:rPr lang="en-US" dirty="0">
              <a:latin typeface="Arial" panose="020B0604020202020204" pitchFamily="34" charset="0"/>
              <a:cs typeface="Arial" panose="020B0604020202020204" pitchFamily="34" charset="0"/>
            </a:rPr>
            <a:t>Step 3</a:t>
          </a:r>
        </a:p>
      </dgm:t>
    </dgm:pt>
    <dgm:pt modelId="{757FEF77-B9D6-4680-AC0A-4761FCE24D3C}" type="parTrans" cxnId="{0EF3C6E7-C91C-4714-A0DC-BAFF61D38E11}">
      <dgm:prSet/>
      <dgm:spPr/>
      <dgm:t>
        <a:bodyPr/>
        <a:lstStyle/>
        <a:p>
          <a:endParaRPr lang="en-US"/>
        </a:p>
      </dgm:t>
    </dgm:pt>
    <dgm:pt modelId="{662ED7F3-8C2E-4A6C-9100-7B0867747977}" type="sibTrans" cxnId="{0EF3C6E7-C91C-4714-A0DC-BAFF61D38E11}">
      <dgm:prSet/>
      <dgm:spPr/>
      <dgm:t>
        <a:bodyPr/>
        <a:lstStyle/>
        <a:p>
          <a:endParaRPr lang="en-US"/>
        </a:p>
      </dgm:t>
    </dgm:pt>
    <dgm:pt modelId="{35C32B61-4094-464B-92DA-240162316FB3}">
      <dgm:prSet phldrT="[Text]"/>
      <dgm:spPr/>
      <dgm:t>
        <a:bodyPr/>
        <a:lstStyle/>
        <a:p>
          <a:r>
            <a:rPr lang="en-US" dirty="0">
              <a:latin typeface="Arial" panose="020B0604020202020204" pitchFamily="34" charset="0"/>
              <a:cs typeface="Arial" panose="020B0604020202020204" pitchFamily="34" charset="0"/>
            </a:rPr>
            <a:t>Answer each question on the Progress Monitoring Inventory worksheet as a team.</a:t>
          </a:r>
        </a:p>
      </dgm:t>
    </dgm:pt>
    <dgm:pt modelId="{5A947589-AC96-4AD3-8A88-AC4405F1B44D}" type="parTrans" cxnId="{8BF1CA1E-B844-4370-B985-5692AEF18E0E}">
      <dgm:prSet/>
      <dgm:spPr/>
      <dgm:t>
        <a:bodyPr/>
        <a:lstStyle/>
        <a:p>
          <a:endParaRPr lang="en-US"/>
        </a:p>
      </dgm:t>
    </dgm:pt>
    <dgm:pt modelId="{5D7302CF-49D4-476A-A527-5A799DDEB6C6}" type="sibTrans" cxnId="{8BF1CA1E-B844-4370-B985-5692AEF18E0E}">
      <dgm:prSet/>
      <dgm:spPr/>
      <dgm:t>
        <a:bodyPr/>
        <a:lstStyle/>
        <a:p>
          <a:endParaRPr lang="en-US"/>
        </a:p>
      </dgm:t>
    </dgm:pt>
    <dgm:pt modelId="{54C1C4F1-E2EE-4FE7-9E59-3714131DC823}">
      <dgm:prSet phldrT="[Text]"/>
      <dgm:spPr/>
      <dgm:t>
        <a:bodyPr/>
        <a:lstStyle/>
        <a:p>
          <a:r>
            <a:rPr lang="en-US" dirty="0">
              <a:latin typeface="Arial" panose="020B0604020202020204" pitchFamily="34" charset="0"/>
              <a:cs typeface="Arial" panose="020B0604020202020204" pitchFamily="34" charset="0"/>
            </a:rPr>
            <a:t>Step 4</a:t>
          </a:r>
        </a:p>
      </dgm:t>
    </dgm:pt>
    <dgm:pt modelId="{CA2FC1EB-5505-47D3-80C0-D6426AF9CF52}" type="parTrans" cxnId="{3E3913B5-7210-49FC-8809-CCFC99C14CEF}">
      <dgm:prSet/>
      <dgm:spPr/>
      <dgm:t>
        <a:bodyPr/>
        <a:lstStyle/>
        <a:p>
          <a:endParaRPr lang="en-US"/>
        </a:p>
      </dgm:t>
    </dgm:pt>
    <dgm:pt modelId="{C1C26A58-1FFD-4913-8950-C862309914E6}" type="sibTrans" cxnId="{3E3913B5-7210-49FC-8809-CCFC99C14CEF}">
      <dgm:prSet/>
      <dgm:spPr/>
      <dgm:t>
        <a:bodyPr/>
        <a:lstStyle/>
        <a:p>
          <a:endParaRPr lang="en-US"/>
        </a:p>
      </dgm:t>
    </dgm:pt>
    <dgm:pt modelId="{03BA8491-716B-4280-A436-60F5414E388C}">
      <dgm:prSet phldrT="[Text]"/>
      <dgm:spPr/>
      <dgm:t>
        <a:bodyPr/>
        <a:lstStyle/>
        <a:p>
          <a:r>
            <a:rPr lang="en-US" dirty="0">
              <a:latin typeface="Arial" panose="020B0604020202020204" pitchFamily="34" charset="0"/>
              <a:cs typeface="Arial" panose="020B0604020202020204" pitchFamily="34" charset="0"/>
            </a:rPr>
            <a:t>If the answer to Question 11 is “no”, participate in additional root cause analysis to determine ongoing needs.</a:t>
          </a:r>
        </a:p>
      </dgm:t>
    </dgm:pt>
    <dgm:pt modelId="{30DDA36B-C93F-42C0-B9F0-A5A1630694DB}" type="parTrans" cxnId="{64169CF5-03D4-4DDB-BCB1-9C2C546F3A47}">
      <dgm:prSet/>
      <dgm:spPr/>
      <dgm:t>
        <a:bodyPr/>
        <a:lstStyle/>
        <a:p>
          <a:endParaRPr lang="en-US"/>
        </a:p>
      </dgm:t>
    </dgm:pt>
    <dgm:pt modelId="{6B313E68-F826-47CD-BA64-F1744B64E96F}" type="sibTrans" cxnId="{64169CF5-03D4-4DDB-BCB1-9C2C546F3A47}">
      <dgm:prSet/>
      <dgm:spPr/>
      <dgm:t>
        <a:bodyPr/>
        <a:lstStyle/>
        <a:p>
          <a:endParaRPr lang="en-US"/>
        </a:p>
      </dgm:t>
    </dgm:pt>
    <dgm:pt modelId="{FD7AB06E-E5D7-4C73-89F0-EEFDE1F57F05}">
      <dgm:prSet phldrT="[Text]"/>
      <dgm:spPr/>
      <dgm:t>
        <a:bodyPr/>
        <a:lstStyle/>
        <a:p>
          <a:r>
            <a:rPr lang="en-US" dirty="0">
              <a:latin typeface="Arial" panose="020B0604020202020204" pitchFamily="34" charset="0"/>
              <a:cs typeface="Arial" panose="020B0604020202020204" pitchFamily="34" charset="0"/>
            </a:rPr>
            <a:t>Discuss what went well and what needs improvement.</a:t>
          </a:r>
        </a:p>
      </dgm:t>
    </dgm:pt>
    <dgm:pt modelId="{38019740-4FFC-454A-AD29-76A81F8598D8}" type="parTrans" cxnId="{F025FD96-34D4-4920-A58E-06BFBE5D24DD}">
      <dgm:prSet/>
      <dgm:spPr/>
      <dgm:t>
        <a:bodyPr/>
        <a:lstStyle/>
        <a:p>
          <a:endParaRPr lang="en-US"/>
        </a:p>
      </dgm:t>
    </dgm:pt>
    <dgm:pt modelId="{11AAE8C8-E577-4E79-8DD1-477138A4A51E}" type="sibTrans" cxnId="{F025FD96-34D4-4920-A58E-06BFBE5D24DD}">
      <dgm:prSet/>
      <dgm:spPr/>
      <dgm:t>
        <a:bodyPr/>
        <a:lstStyle/>
        <a:p>
          <a:endParaRPr lang="en-US"/>
        </a:p>
      </dgm:t>
    </dgm:pt>
    <dgm:pt modelId="{842011FA-85E1-481A-B7A5-92AC63F775CC}">
      <dgm:prSet phldrT="[Text]"/>
      <dgm:spPr/>
      <dgm:t>
        <a:bodyPr/>
        <a:lstStyle/>
        <a:p>
          <a:r>
            <a:rPr lang="en-US" dirty="0">
              <a:latin typeface="Arial" panose="020B0604020202020204" pitchFamily="34" charset="0"/>
              <a:cs typeface="Arial" panose="020B0604020202020204" pitchFamily="34" charset="0"/>
            </a:rPr>
            <a:t>Take notes for adjustment and modification purposes.</a:t>
          </a:r>
        </a:p>
      </dgm:t>
    </dgm:pt>
    <dgm:pt modelId="{17A3AB52-15CA-4DB5-BC14-578C4C0A8508}" type="parTrans" cxnId="{4CB50CDD-0011-4CA1-A809-E900E54A15BF}">
      <dgm:prSet/>
      <dgm:spPr/>
      <dgm:t>
        <a:bodyPr/>
        <a:lstStyle/>
        <a:p>
          <a:endParaRPr lang="en-US"/>
        </a:p>
      </dgm:t>
    </dgm:pt>
    <dgm:pt modelId="{135B34A6-775A-467A-A3D8-189FCA48080D}" type="sibTrans" cxnId="{4CB50CDD-0011-4CA1-A809-E900E54A15BF}">
      <dgm:prSet/>
      <dgm:spPr/>
      <dgm:t>
        <a:bodyPr/>
        <a:lstStyle/>
        <a:p>
          <a:endParaRPr lang="en-US"/>
        </a:p>
      </dgm:t>
    </dgm:pt>
    <dgm:pt modelId="{93E133C2-543E-4AA6-981B-633BCC1EF83C}" type="pres">
      <dgm:prSet presAssocID="{D1675BC3-7756-4173-BB58-0ACF6BE5A39B}" presName="linear" presStyleCnt="0">
        <dgm:presLayoutVars>
          <dgm:animLvl val="lvl"/>
          <dgm:resizeHandles val="exact"/>
        </dgm:presLayoutVars>
      </dgm:prSet>
      <dgm:spPr/>
    </dgm:pt>
    <dgm:pt modelId="{5F27450B-604F-487E-83D4-C500E42CDCE4}" type="pres">
      <dgm:prSet presAssocID="{75110EF9-F393-488F-ABB9-B8839D5752F8}" presName="parentText" presStyleLbl="node1" presStyleIdx="0" presStyleCnt="2">
        <dgm:presLayoutVars>
          <dgm:chMax val="0"/>
          <dgm:bulletEnabled val="1"/>
        </dgm:presLayoutVars>
      </dgm:prSet>
      <dgm:spPr/>
    </dgm:pt>
    <dgm:pt modelId="{CAB0385D-A91C-402F-8E0A-A0FDED6DC5A7}" type="pres">
      <dgm:prSet presAssocID="{75110EF9-F393-488F-ABB9-B8839D5752F8}" presName="childText" presStyleLbl="revTx" presStyleIdx="0" presStyleCnt="2">
        <dgm:presLayoutVars>
          <dgm:bulletEnabled val="1"/>
        </dgm:presLayoutVars>
      </dgm:prSet>
      <dgm:spPr/>
    </dgm:pt>
    <dgm:pt modelId="{91BBE3DB-4D0A-4554-9719-910178A50633}" type="pres">
      <dgm:prSet presAssocID="{54C1C4F1-E2EE-4FE7-9E59-3714131DC823}" presName="parentText" presStyleLbl="node1" presStyleIdx="1" presStyleCnt="2">
        <dgm:presLayoutVars>
          <dgm:chMax val="0"/>
          <dgm:bulletEnabled val="1"/>
        </dgm:presLayoutVars>
      </dgm:prSet>
      <dgm:spPr/>
    </dgm:pt>
    <dgm:pt modelId="{C8A6E18F-D1E5-4DAA-9566-336B355C590D}" type="pres">
      <dgm:prSet presAssocID="{54C1C4F1-E2EE-4FE7-9E59-3714131DC823}" presName="childText" presStyleLbl="revTx" presStyleIdx="1" presStyleCnt="2">
        <dgm:presLayoutVars>
          <dgm:bulletEnabled val="1"/>
        </dgm:presLayoutVars>
      </dgm:prSet>
      <dgm:spPr/>
    </dgm:pt>
  </dgm:ptLst>
  <dgm:cxnLst>
    <dgm:cxn modelId="{9C901903-DA44-4FDF-B5D4-8627936193EB}" type="presOf" srcId="{842011FA-85E1-481A-B7A5-92AC63F775CC}" destId="{CAB0385D-A91C-402F-8E0A-A0FDED6DC5A7}" srcOrd="0" destOrd="2" presId="urn:microsoft.com/office/officeart/2005/8/layout/vList2"/>
    <dgm:cxn modelId="{8BF1CA1E-B844-4370-B985-5692AEF18E0E}" srcId="{75110EF9-F393-488F-ABB9-B8839D5752F8}" destId="{35C32B61-4094-464B-92DA-240162316FB3}" srcOrd="0" destOrd="0" parTransId="{5A947589-AC96-4AD3-8A88-AC4405F1B44D}" sibTransId="{5D7302CF-49D4-476A-A527-5A799DDEB6C6}"/>
    <dgm:cxn modelId="{0E7D9074-C5F2-4975-83E2-F60834A9E615}" type="presOf" srcId="{54C1C4F1-E2EE-4FE7-9E59-3714131DC823}" destId="{91BBE3DB-4D0A-4554-9719-910178A50633}" srcOrd="0" destOrd="0" presId="urn:microsoft.com/office/officeart/2005/8/layout/vList2"/>
    <dgm:cxn modelId="{76EF4C80-96AA-4917-9677-7F3836E1D665}" type="presOf" srcId="{D1675BC3-7756-4173-BB58-0ACF6BE5A39B}" destId="{93E133C2-543E-4AA6-981B-633BCC1EF83C}" srcOrd="0" destOrd="0" presId="urn:microsoft.com/office/officeart/2005/8/layout/vList2"/>
    <dgm:cxn modelId="{82D44E93-FAC9-4A47-B877-C028AFCBDF95}" type="presOf" srcId="{FD7AB06E-E5D7-4C73-89F0-EEFDE1F57F05}" destId="{CAB0385D-A91C-402F-8E0A-A0FDED6DC5A7}" srcOrd="0" destOrd="1" presId="urn:microsoft.com/office/officeart/2005/8/layout/vList2"/>
    <dgm:cxn modelId="{F025FD96-34D4-4920-A58E-06BFBE5D24DD}" srcId="{75110EF9-F393-488F-ABB9-B8839D5752F8}" destId="{FD7AB06E-E5D7-4C73-89F0-EEFDE1F57F05}" srcOrd="1" destOrd="0" parTransId="{38019740-4FFC-454A-AD29-76A81F8598D8}" sibTransId="{11AAE8C8-E577-4E79-8DD1-477138A4A51E}"/>
    <dgm:cxn modelId="{3E3913B5-7210-49FC-8809-CCFC99C14CEF}" srcId="{D1675BC3-7756-4173-BB58-0ACF6BE5A39B}" destId="{54C1C4F1-E2EE-4FE7-9E59-3714131DC823}" srcOrd="1" destOrd="0" parTransId="{CA2FC1EB-5505-47D3-80C0-D6426AF9CF52}" sibTransId="{C1C26A58-1FFD-4913-8950-C862309914E6}"/>
    <dgm:cxn modelId="{30AE1CD8-966E-4B0E-A799-0831FC3E2452}" type="presOf" srcId="{75110EF9-F393-488F-ABB9-B8839D5752F8}" destId="{5F27450B-604F-487E-83D4-C500E42CDCE4}" srcOrd="0" destOrd="0" presId="urn:microsoft.com/office/officeart/2005/8/layout/vList2"/>
    <dgm:cxn modelId="{4CB50CDD-0011-4CA1-A809-E900E54A15BF}" srcId="{75110EF9-F393-488F-ABB9-B8839D5752F8}" destId="{842011FA-85E1-481A-B7A5-92AC63F775CC}" srcOrd="2" destOrd="0" parTransId="{17A3AB52-15CA-4DB5-BC14-578C4C0A8508}" sibTransId="{135B34A6-775A-467A-A3D8-189FCA48080D}"/>
    <dgm:cxn modelId="{98A017E0-46A2-4B2C-BC9D-13ED26191911}" type="presOf" srcId="{35C32B61-4094-464B-92DA-240162316FB3}" destId="{CAB0385D-A91C-402F-8E0A-A0FDED6DC5A7}" srcOrd="0" destOrd="0" presId="urn:microsoft.com/office/officeart/2005/8/layout/vList2"/>
    <dgm:cxn modelId="{0EF3C6E7-C91C-4714-A0DC-BAFF61D38E11}" srcId="{D1675BC3-7756-4173-BB58-0ACF6BE5A39B}" destId="{75110EF9-F393-488F-ABB9-B8839D5752F8}" srcOrd="0" destOrd="0" parTransId="{757FEF77-B9D6-4680-AC0A-4761FCE24D3C}" sibTransId="{662ED7F3-8C2E-4A6C-9100-7B0867747977}"/>
    <dgm:cxn modelId="{2D1595F2-6438-4CA0-9AA6-47F6C5A173F4}" type="presOf" srcId="{03BA8491-716B-4280-A436-60F5414E388C}" destId="{C8A6E18F-D1E5-4DAA-9566-336B355C590D}" srcOrd="0" destOrd="0" presId="urn:microsoft.com/office/officeart/2005/8/layout/vList2"/>
    <dgm:cxn modelId="{64169CF5-03D4-4DDB-BCB1-9C2C546F3A47}" srcId="{54C1C4F1-E2EE-4FE7-9E59-3714131DC823}" destId="{03BA8491-716B-4280-A436-60F5414E388C}" srcOrd="0" destOrd="0" parTransId="{30DDA36B-C93F-42C0-B9F0-A5A1630694DB}" sibTransId="{6B313E68-F826-47CD-BA64-F1744B64E96F}"/>
    <dgm:cxn modelId="{7DBC9DF3-3CC0-49C9-8198-93F4DC916825}" type="presParOf" srcId="{93E133C2-543E-4AA6-981B-633BCC1EF83C}" destId="{5F27450B-604F-487E-83D4-C500E42CDCE4}" srcOrd="0" destOrd="0" presId="urn:microsoft.com/office/officeart/2005/8/layout/vList2"/>
    <dgm:cxn modelId="{70C78FF1-A689-4022-92E7-30FB5463EB1C}" type="presParOf" srcId="{93E133C2-543E-4AA6-981B-633BCC1EF83C}" destId="{CAB0385D-A91C-402F-8E0A-A0FDED6DC5A7}" srcOrd="1" destOrd="0" presId="urn:microsoft.com/office/officeart/2005/8/layout/vList2"/>
    <dgm:cxn modelId="{26320CF4-04BD-4590-B46B-276D558DCEF4}" type="presParOf" srcId="{93E133C2-543E-4AA6-981B-633BCC1EF83C}" destId="{91BBE3DB-4D0A-4554-9719-910178A50633}" srcOrd="2" destOrd="0" presId="urn:microsoft.com/office/officeart/2005/8/layout/vList2"/>
    <dgm:cxn modelId="{C2C96F22-0E06-4D75-A730-5B8D7A4F00BE}" type="presParOf" srcId="{93E133C2-543E-4AA6-981B-633BCC1EF83C}" destId="{C8A6E18F-D1E5-4DAA-9566-336B355C590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16FC5F-A578-4C09-8A91-9F6B0D06B69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5B2B978-3CEC-48BF-840E-4028826D844D}">
      <dgm:prSet phldrT="[Text]"/>
      <dgm:spPr>
        <a:solidFill>
          <a:srgbClr val="4F81BD"/>
        </a:solidFill>
      </dgm:spPr>
      <dgm:t>
        <a:bodyPr/>
        <a:lstStyle/>
        <a:p>
          <a:r>
            <a:rPr lang="en-US" dirty="0">
              <a:latin typeface="Arial" panose="020B0604020202020204" pitchFamily="34" charset="0"/>
              <a:cs typeface="Arial" panose="020B0604020202020204" pitchFamily="34" charset="0"/>
            </a:rPr>
            <a:t>The most essential and impactful resources.</a:t>
          </a:r>
        </a:p>
      </dgm:t>
    </dgm:pt>
    <dgm:pt modelId="{B64E7484-AD63-40F1-AA66-7CE79687BD97}" type="parTrans" cxnId="{CD2485DE-F632-40DE-90FC-B049648BF862}">
      <dgm:prSet/>
      <dgm:spPr/>
      <dgm:t>
        <a:bodyPr/>
        <a:lstStyle/>
        <a:p>
          <a:endParaRPr lang="en-US"/>
        </a:p>
      </dgm:t>
    </dgm:pt>
    <dgm:pt modelId="{F654DC84-F877-4220-B435-37012BAB6051}" type="sibTrans" cxnId="{CD2485DE-F632-40DE-90FC-B049648BF862}">
      <dgm:prSet/>
      <dgm:spPr/>
      <dgm:t>
        <a:bodyPr/>
        <a:lstStyle/>
        <a:p>
          <a:endParaRPr lang="en-US"/>
        </a:p>
      </dgm:t>
    </dgm:pt>
    <dgm:pt modelId="{D123678F-797C-49FD-938D-C66783936804}">
      <dgm:prSet phldrT="[Text]"/>
      <dgm:spPr/>
      <dgm:t>
        <a:bodyPr/>
        <a:lstStyle/>
        <a:p>
          <a:r>
            <a:rPr lang="en-US" dirty="0">
              <a:latin typeface="Arial" panose="020B0604020202020204" pitchFamily="34" charset="0"/>
              <a:cs typeface="Arial" panose="020B0604020202020204" pitchFamily="34" charset="0"/>
            </a:rPr>
            <a:t>Other recommendations for replication!</a:t>
          </a:r>
        </a:p>
      </dgm:t>
    </dgm:pt>
    <dgm:pt modelId="{0E0F9C01-6DE9-4170-BD08-0083C485AEF5}" type="parTrans" cxnId="{ECCB53AF-4544-4D51-AD0A-C692CD598C6E}">
      <dgm:prSet/>
      <dgm:spPr/>
      <dgm:t>
        <a:bodyPr/>
        <a:lstStyle/>
        <a:p>
          <a:endParaRPr lang="en-US"/>
        </a:p>
      </dgm:t>
    </dgm:pt>
    <dgm:pt modelId="{DBFAA8FD-3F51-4F2C-8703-E2A4B75B067E}" type="sibTrans" cxnId="{ECCB53AF-4544-4D51-AD0A-C692CD598C6E}">
      <dgm:prSet/>
      <dgm:spPr/>
      <dgm:t>
        <a:bodyPr/>
        <a:lstStyle/>
        <a:p>
          <a:endParaRPr lang="en-US"/>
        </a:p>
      </dgm:t>
    </dgm:pt>
    <dgm:pt modelId="{BA794858-0FB1-451B-BF7F-E235D2308D9D}">
      <dgm:prSet/>
      <dgm:spPr/>
      <dgm:t>
        <a:bodyPr/>
        <a:lstStyle/>
        <a:p>
          <a:r>
            <a:rPr lang="en-US" dirty="0">
              <a:latin typeface="Arial" panose="020B0604020202020204" pitchFamily="34" charset="0"/>
              <a:cs typeface="Arial" panose="020B0604020202020204" pitchFamily="34" charset="0"/>
            </a:rPr>
            <a:t>Any favorable conditions.</a:t>
          </a:r>
        </a:p>
      </dgm:t>
    </dgm:pt>
    <dgm:pt modelId="{0E19EA33-7117-438F-AE8E-AF96B655EEA6}" type="parTrans" cxnId="{C8D19FBA-1856-4A17-835D-946407443496}">
      <dgm:prSet/>
      <dgm:spPr/>
      <dgm:t>
        <a:bodyPr/>
        <a:lstStyle/>
        <a:p>
          <a:endParaRPr lang="en-US"/>
        </a:p>
      </dgm:t>
    </dgm:pt>
    <dgm:pt modelId="{4E2E65B8-16A6-4C9A-B4CA-86E70D8A28A9}" type="sibTrans" cxnId="{C8D19FBA-1856-4A17-835D-946407443496}">
      <dgm:prSet/>
      <dgm:spPr/>
      <dgm:t>
        <a:bodyPr/>
        <a:lstStyle/>
        <a:p>
          <a:endParaRPr lang="en-US"/>
        </a:p>
      </dgm:t>
    </dgm:pt>
    <dgm:pt modelId="{A8077AC6-44CF-42F2-A0B1-FDE75F3725AF}" type="pres">
      <dgm:prSet presAssocID="{EC16FC5F-A578-4C09-8A91-9F6B0D06B697}" presName="diagram" presStyleCnt="0">
        <dgm:presLayoutVars>
          <dgm:dir/>
          <dgm:resizeHandles val="exact"/>
        </dgm:presLayoutVars>
      </dgm:prSet>
      <dgm:spPr/>
    </dgm:pt>
    <dgm:pt modelId="{BE23FF4B-F2BF-49F4-AE3A-7FD0F254092A}" type="pres">
      <dgm:prSet presAssocID="{55B2B978-3CEC-48BF-840E-4028826D844D}" presName="node" presStyleLbl="node1" presStyleIdx="0" presStyleCnt="3">
        <dgm:presLayoutVars>
          <dgm:bulletEnabled val="1"/>
        </dgm:presLayoutVars>
      </dgm:prSet>
      <dgm:spPr>
        <a:prstGeom prst="flowChartAlternateProcess">
          <a:avLst/>
        </a:prstGeom>
      </dgm:spPr>
    </dgm:pt>
    <dgm:pt modelId="{677C45C5-8399-4F9A-A829-1844F255F9FE}" type="pres">
      <dgm:prSet presAssocID="{F654DC84-F877-4220-B435-37012BAB6051}" presName="sibTrans" presStyleCnt="0"/>
      <dgm:spPr/>
    </dgm:pt>
    <dgm:pt modelId="{238CC1BB-A241-4A2B-AECF-7ED8D2CE1569}" type="pres">
      <dgm:prSet presAssocID="{BA794858-0FB1-451B-BF7F-E235D2308D9D}" presName="node" presStyleLbl="node1" presStyleIdx="1" presStyleCnt="3">
        <dgm:presLayoutVars>
          <dgm:bulletEnabled val="1"/>
        </dgm:presLayoutVars>
      </dgm:prSet>
      <dgm:spPr>
        <a:prstGeom prst="flowChartAlternateProcess">
          <a:avLst/>
        </a:prstGeom>
      </dgm:spPr>
    </dgm:pt>
    <dgm:pt modelId="{9F624E60-5416-4FE3-B386-F92DBE629440}" type="pres">
      <dgm:prSet presAssocID="{4E2E65B8-16A6-4C9A-B4CA-86E70D8A28A9}" presName="sibTrans" presStyleCnt="0"/>
      <dgm:spPr/>
    </dgm:pt>
    <dgm:pt modelId="{053F8566-D312-4974-B609-95CBD1366EEB}" type="pres">
      <dgm:prSet presAssocID="{D123678F-797C-49FD-938D-C66783936804}" presName="node" presStyleLbl="node1" presStyleIdx="2" presStyleCnt="3">
        <dgm:presLayoutVars>
          <dgm:bulletEnabled val="1"/>
        </dgm:presLayoutVars>
      </dgm:prSet>
      <dgm:spPr>
        <a:prstGeom prst="flowChartAlternateProcess">
          <a:avLst/>
        </a:prstGeom>
      </dgm:spPr>
    </dgm:pt>
  </dgm:ptLst>
  <dgm:cxnLst>
    <dgm:cxn modelId="{AAFB673D-927A-4224-B2EC-502DD25CD8D4}" type="presOf" srcId="{D123678F-797C-49FD-938D-C66783936804}" destId="{053F8566-D312-4974-B609-95CBD1366EEB}" srcOrd="0" destOrd="0" presId="urn:microsoft.com/office/officeart/2005/8/layout/default"/>
    <dgm:cxn modelId="{4DE3D243-DC83-48D6-A7BE-6AD2F1121326}" type="presOf" srcId="{55B2B978-3CEC-48BF-840E-4028826D844D}" destId="{BE23FF4B-F2BF-49F4-AE3A-7FD0F254092A}" srcOrd="0" destOrd="0" presId="urn:microsoft.com/office/officeart/2005/8/layout/default"/>
    <dgm:cxn modelId="{D8FD6366-B414-4726-827B-806E9E12935C}" type="presOf" srcId="{BA794858-0FB1-451B-BF7F-E235D2308D9D}" destId="{238CC1BB-A241-4A2B-AECF-7ED8D2CE1569}" srcOrd="0" destOrd="0" presId="urn:microsoft.com/office/officeart/2005/8/layout/default"/>
    <dgm:cxn modelId="{8210F052-2DE9-48A5-9750-3705784A0B48}" type="presOf" srcId="{EC16FC5F-A578-4C09-8A91-9F6B0D06B697}" destId="{A8077AC6-44CF-42F2-A0B1-FDE75F3725AF}" srcOrd="0" destOrd="0" presId="urn:microsoft.com/office/officeart/2005/8/layout/default"/>
    <dgm:cxn modelId="{ECCB53AF-4544-4D51-AD0A-C692CD598C6E}" srcId="{EC16FC5F-A578-4C09-8A91-9F6B0D06B697}" destId="{D123678F-797C-49FD-938D-C66783936804}" srcOrd="2" destOrd="0" parTransId="{0E0F9C01-6DE9-4170-BD08-0083C485AEF5}" sibTransId="{DBFAA8FD-3F51-4F2C-8703-E2A4B75B067E}"/>
    <dgm:cxn modelId="{C8D19FBA-1856-4A17-835D-946407443496}" srcId="{EC16FC5F-A578-4C09-8A91-9F6B0D06B697}" destId="{BA794858-0FB1-451B-BF7F-E235D2308D9D}" srcOrd="1" destOrd="0" parTransId="{0E19EA33-7117-438F-AE8E-AF96B655EEA6}" sibTransId="{4E2E65B8-16A6-4C9A-B4CA-86E70D8A28A9}"/>
    <dgm:cxn modelId="{CD2485DE-F632-40DE-90FC-B049648BF862}" srcId="{EC16FC5F-A578-4C09-8A91-9F6B0D06B697}" destId="{55B2B978-3CEC-48BF-840E-4028826D844D}" srcOrd="0" destOrd="0" parTransId="{B64E7484-AD63-40F1-AA66-7CE79687BD97}" sibTransId="{F654DC84-F877-4220-B435-37012BAB6051}"/>
    <dgm:cxn modelId="{95F9581D-6EDB-4FFD-97C9-F74AA842E9C4}" type="presParOf" srcId="{A8077AC6-44CF-42F2-A0B1-FDE75F3725AF}" destId="{BE23FF4B-F2BF-49F4-AE3A-7FD0F254092A}" srcOrd="0" destOrd="0" presId="urn:microsoft.com/office/officeart/2005/8/layout/default"/>
    <dgm:cxn modelId="{F5B8F009-86D1-4103-8A09-82C7D28258B0}" type="presParOf" srcId="{A8077AC6-44CF-42F2-A0B1-FDE75F3725AF}" destId="{677C45C5-8399-4F9A-A829-1844F255F9FE}" srcOrd="1" destOrd="0" presId="urn:microsoft.com/office/officeart/2005/8/layout/default"/>
    <dgm:cxn modelId="{CD7BBE72-9C0B-4823-89EA-D13AAAEB1CF4}" type="presParOf" srcId="{A8077AC6-44CF-42F2-A0B1-FDE75F3725AF}" destId="{238CC1BB-A241-4A2B-AECF-7ED8D2CE1569}" srcOrd="2" destOrd="0" presId="urn:microsoft.com/office/officeart/2005/8/layout/default"/>
    <dgm:cxn modelId="{B93F8F43-F756-4EFE-A611-86803986B64A}" type="presParOf" srcId="{A8077AC6-44CF-42F2-A0B1-FDE75F3725AF}" destId="{9F624E60-5416-4FE3-B386-F92DBE629440}" srcOrd="3" destOrd="0" presId="urn:microsoft.com/office/officeart/2005/8/layout/default"/>
    <dgm:cxn modelId="{D7EF9042-F6C1-43E9-9C9A-9382410BE514}" type="presParOf" srcId="{A8077AC6-44CF-42F2-A0B1-FDE75F3725AF}" destId="{053F8566-D312-4974-B609-95CBD1366EEB}"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E74DC-4E19-4A4B-AA1B-7FE977B51297}">
      <dsp:nvSpPr>
        <dsp:cNvPr id="0" name=""/>
        <dsp:cNvSpPr/>
      </dsp:nvSpPr>
      <dsp:spPr>
        <a:xfrm>
          <a:off x="0" y="1895"/>
          <a:ext cx="8001000" cy="960763"/>
        </a:xfrm>
        <a:prstGeom prst="roundRect">
          <a:avLst>
            <a:gd name="adj" fmla="val 10000"/>
          </a:avLst>
        </a:prstGeom>
        <a:solidFill>
          <a:srgbClr val="96B129"/>
        </a:solidFill>
        <a:ln>
          <a:noFill/>
        </a:ln>
        <a:effectLst/>
      </dsp:spPr>
      <dsp:style>
        <a:lnRef idx="0">
          <a:scrgbClr r="0" g="0" b="0"/>
        </a:lnRef>
        <a:fillRef idx="1">
          <a:scrgbClr r="0" g="0" b="0"/>
        </a:fillRef>
        <a:effectRef idx="0">
          <a:scrgbClr r="0" g="0" b="0"/>
        </a:effectRef>
        <a:fontRef idx="minor"/>
      </dsp:style>
    </dsp:sp>
    <dsp:sp modelId="{ED3B8967-0006-4D15-91EA-469DD0BC163F}">
      <dsp:nvSpPr>
        <dsp:cNvPr id="0" name=""/>
        <dsp:cNvSpPr/>
      </dsp:nvSpPr>
      <dsp:spPr>
        <a:xfrm>
          <a:off x="290631" y="218067"/>
          <a:ext cx="528420" cy="5284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134E02-34DB-4D35-AA32-2548CA0616EE}">
      <dsp:nvSpPr>
        <dsp:cNvPr id="0" name=""/>
        <dsp:cNvSpPr/>
      </dsp:nvSpPr>
      <dsp:spPr>
        <a:xfrm>
          <a:off x="1109682" y="1895"/>
          <a:ext cx="6891317" cy="960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81" tIns="101681" rIns="101681" bIns="101681" numCol="1" spcCol="1270" anchor="ctr" anchorCtr="0">
          <a:noAutofit/>
        </a:bodyPr>
        <a:lstStyle/>
        <a:p>
          <a:pPr marL="0" lvl="0" indent="0" algn="l" defTabSz="933450">
            <a:lnSpc>
              <a:spcPct val="100000"/>
            </a:lnSpc>
            <a:spcBef>
              <a:spcPct val="0"/>
            </a:spcBef>
            <a:spcAft>
              <a:spcPct val="35000"/>
            </a:spcAft>
            <a:buNone/>
          </a:pPr>
          <a:r>
            <a:rPr lang="en-US" sz="2100" kern="1200" dirty="0">
              <a:latin typeface="Arial" panose="020B0604020202020204" pitchFamily="34" charset="0"/>
              <a:cs typeface="Arial" panose="020B0604020202020204" pitchFamily="34" charset="0"/>
            </a:rPr>
            <a:t>Receive direct support and technical assistance from the Office of Career-Technical Education staff.</a:t>
          </a:r>
        </a:p>
      </dsp:txBody>
      <dsp:txXfrm>
        <a:off x="1109682" y="1895"/>
        <a:ext cx="6891317" cy="960763"/>
      </dsp:txXfrm>
    </dsp:sp>
    <dsp:sp modelId="{5629910B-6EAF-45E7-9F5F-AFA154368FDC}">
      <dsp:nvSpPr>
        <dsp:cNvPr id="0" name=""/>
        <dsp:cNvSpPr/>
      </dsp:nvSpPr>
      <dsp:spPr>
        <a:xfrm>
          <a:off x="0" y="1202850"/>
          <a:ext cx="8001000" cy="960763"/>
        </a:xfrm>
        <a:prstGeom prst="roundRect">
          <a:avLst>
            <a:gd name="adj" fmla="val 10000"/>
          </a:avLst>
        </a:prstGeom>
        <a:solidFill>
          <a:srgbClr val="D19D10"/>
        </a:solidFill>
        <a:ln>
          <a:noFill/>
        </a:ln>
        <a:effectLst/>
      </dsp:spPr>
      <dsp:style>
        <a:lnRef idx="0">
          <a:scrgbClr r="0" g="0" b="0"/>
        </a:lnRef>
        <a:fillRef idx="1">
          <a:scrgbClr r="0" g="0" b="0"/>
        </a:fillRef>
        <a:effectRef idx="0">
          <a:scrgbClr r="0" g="0" b="0"/>
        </a:effectRef>
        <a:fontRef idx="minor"/>
      </dsp:style>
    </dsp:sp>
    <dsp:sp modelId="{4C5C3494-2F32-4ADC-9C14-111BCE0A1F4B}">
      <dsp:nvSpPr>
        <dsp:cNvPr id="0" name=""/>
        <dsp:cNvSpPr/>
      </dsp:nvSpPr>
      <dsp:spPr>
        <a:xfrm>
          <a:off x="290631" y="1419022"/>
          <a:ext cx="528420" cy="5284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D47A9D-022F-49A5-84E9-F00958245FBD}">
      <dsp:nvSpPr>
        <dsp:cNvPr id="0" name=""/>
        <dsp:cNvSpPr/>
      </dsp:nvSpPr>
      <dsp:spPr>
        <a:xfrm>
          <a:off x="1109682" y="1202850"/>
          <a:ext cx="6891317" cy="960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81" tIns="101681" rIns="101681" bIns="101681" numCol="1" spcCol="1270" anchor="ctr" anchorCtr="0">
          <a:noAutofit/>
        </a:bodyPr>
        <a:lstStyle/>
        <a:p>
          <a:pPr marL="0" lvl="0" indent="0" algn="l" defTabSz="933450">
            <a:lnSpc>
              <a:spcPct val="100000"/>
            </a:lnSpc>
            <a:spcBef>
              <a:spcPct val="0"/>
            </a:spcBef>
            <a:spcAft>
              <a:spcPct val="35000"/>
            </a:spcAft>
            <a:buNone/>
          </a:pPr>
          <a:r>
            <a:rPr lang="en-US" sz="2100" kern="1200" dirty="0">
              <a:latin typeface="Arial" panose="020B0604020202020204" pitchFamily="34" charset="0"/>
              <a:cs typeface="Arial" panose="020B0604020202020204" pitchFamily="34" charset="0"/>
            </a:rPr>
            <a:t>Evaluate successes and challenges from implementation of the FY18 Action Plans.</a:t>
          </a:r>
        </a:p>
      </dsp:txBody>
      <dsp:txXfrm>
        <a:off x="1109682" y="1202850"/>
        <a:ext cx="6891317" cy="960763"/>
      </dsp:txXfrm>
    </dsp:sp>
    <dsp:sp modelId="{57EE424E-FC97-451E-9571-EEB66FB2028F}">
      <dsp:nvSpPr>
        <dsp:cNvPr id="0" name=""/>
        <dsp:cNvSpPr/>
      </dsp:nvSpPr>
      <dsp:spPr>
        <a:xfrm>
          <a:off x="0" y="2403805"/>
          <a:ext cx="8001000" cy="960763"/>
        </a:xfrm>
        <a:prstGeom prst="roundRect">
          <a:avLst>
            <a:gd name="adj" fmla="val 10000"/>
          </a:avLst>
        </a:prstGeom>
        <a:solidFill>
          <a:srgbClr val="710016"/>
        </a:solidFill>
        <a:ln>
          <a:noFill/>
        </a:ln>
        <a:effectLst/>
      </dsp:spPr>
      <dsp:style>
        <a:lnRef idx="0">
          <a:scrgbClr r="0" g="0" b="0"/>
        </a:lnRef>
        <a:fillRef idx="1">
          <a:scrgbClr r="0" g="0" b="0"/>
        </a:fillRef>
        <a:effectRef idx="0">
          <a:scrgbClr r="0" g="0" b="0"/>
        </a:effectRef>
        <a:fontRef idx="minor"/>
      </dsp:style>
    </dsp:sp>
    <dsp:sp modelId="{E97477BC-50D5-4029-B1E2-1B1C35AAF479}">
      <dsp:nvSpPr>
        <dsp:cNvPr id="0" name=""/>
        <dsp:cNvSpPr/>
      </dsp:nvSpPr>
      <dsp:spPr>
        <a:xfrm>
          <a:off x="290631" y="2619977"/>
          <a:ext cx="528420" cy="528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5BFFB6-DF8F-4AD0-A73F-1C20D99E90F3}">
      <dsp:nvSpPr>
        <dsp:cNvPr id="0" name=""/>
        <dsp:cNvSpPr/>
      </dsp:nvSpPr>
      <dsp:spPr>
        <a:xfrm>
          <a:off x="1109682" y="2403805"/>
          <a:ext cx="6891317" cy="960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81" tIns="101681" rIns="101681" bIns="101681" numCol="1" spcCol="1270" anchor="ctr" anchorCtr="0">
          <a:noAutofit/>
        </a:bodyPr>
        <a:lstStyle/>
        <a:p>
          <a:pPr marL="0" lvl="0" indent="0" algn="l" defTabSz="933450">
            <a:lnSpc>
              <a:spcPct val="100000"/>
            </a:lnSpc>
            <a:spcBef>
              <a:spcPct val="0"/>
            </a:spcBef>
            <a:spcAft>
              <a:spcPct val="35000"/>
            </a:spcAft>
            <a:buNone/>
          </a:pPr>
          <a:r>
            <a:rPr lang="en-US" sz="2100" kern="1200" dirty="0">
              <a:latin typeface="Arial" panose="020B0604020202020204" pitchFamily="34" charset="0"/>
              <a:cs typeface="Arial" panose="020B0604020202020204" pitchFamily="34" charset="0"/>
            </a:rPr>
            <a:t>Identify promising practices from FY18, share, and discover new ideas from your colleagues.</a:t>
          </a:r>
        </a:p>
      </dsp:txBody>
      <dsp:txXfrm>
        <a:off x="1109682" y="2403805"/>
        <a:ext cx="6891317" cy="960763"/>
      </dsp:txXfrm>
    </dsp:sp>
    <dsp:sp modelId="{A2E9834A-8683-4C2D-ABD9-DBB3AEAA992C}">
      <dsp:nvSpPr>
        <dsp:cNvPr id="0" name=""/>
        <dsp:cNvSpPr/>
      </dsp:nvSpPr>
      <dsp:spPr>
        <a:xfrm>
          <a:off x="0" y="3604760"/>
          <a:ext cx="8001000" cy="960763"/>
        </a:xfrm>
        <a:prstGeom prst="roundRect">
          <a:avLst>
            <a:gd name="adj" fmla="val 10000"/>
          </a:avLst>
        </a:prstGeom>
        <a:solidFill>
          <a:srgbClr val="73A5CC"/>
        </a:solidFill>
        <a:ln>
          <a:noFill/>
        </a:ln>
        <a:effectLst/>
      </dsp:spPr>
      <dsp:style>
        <a:lnRef idx="0">
          <a:scrgbClr r="0" g="0" b="0"/>
        </a:lnRef>
        <a:fillRef idx="1">
          <a:scrgbClr r="0" g="0" b="0"/>
        </a:fillRef>
        <a:effectRef idx="0">
          <a:scrgbClr r="0" g="0" b="0"/>
        </a:effectRef>
        <a:fontRef idx="minor"/>
      </dsp:style>
    </dsp:sp>
    <dsp:sp modelId="{B38034D9-7FD1-4584-9748-4C00A08EA399}">
      <dsp:nvSpPr>
        <dsp:cNvPr id="0" name=""/>
        <dsp:cNvSpPr/>
      </dsp:nvSpPr>
      <dsp:spPr>
        <a:xfrm>
          <a:off x="290631" y="3820932"/>
          <a:ext cx="528420" cy="528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C42D82-CAF5-40BA-942A-DD5FAD34834B}">
      <dsp:nvSpPr>
        <dsp:cNvPr id="0" name=""/>
        <dsp:cNvSpPr/>
      </dsp:nvSpPr>
      <dsp:spPr>
        <a:xfrm>
          <a:off x="1109682" y="3604760"/>
          <a:ext cx="6891317" cy="960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81" tIns="101681" rIns="101681" bIns="101681" numCol="1" spcCol="1270" anchor="ctr" anchorCtr="0">
          <a:noAutofit/>
        </a:bodyPr>
        <a:lstStyle/>
        <a:p>
          <a:pPr marL="0" lvl="0" indent="0" algn="l" defTabSz="933450">
            <a:lnSpc>
              <a:spcPct val="100000"/>
            </a:lnSpc>
            <a:spcBef>
              <a:spcPct val="0"/>
            </a:spcBef>
            <a:spcAft>
              <a:spcPct val="35000"/>
            </a:spcAft>
            <a:buNone/>
          </a:pPr>
          <a:r>
            <a:rPr lang="en-US" sz="2100" kern="1200" dirty="0">
              <a:latin typeface="Arial" panose="020B0604020202020204" pitchFamily="34" charset="0"/>
              <a:cs typeface="Arial" panose="020B0604020202020204" pitchFamily="34" charset="0"/>
            </a:rPr>
            <a:t>Adjust and modify FY18 Action Plans to reflect new and ongoing needs, opportunities, and lessons learned.</a:t>
          </a:r>
        </a:p>
      </dsp:txBody>
      <dsp:txXfrm>
        <a:off x="1109682" y="3604760"/>
        <a:ext cx="6891317" cy="9607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7450B-604F-487E-83D4-C500E42CDCE4}">
      <dsp:nvSpPr>
        <dsp:cNvPr id="0" name=""/>
        <dsp:cNvSpPr/>
      </dsp:nvSpPr>
      <dsp:spPr>
        <a:xfrm>
          <a:off x="0" y="3068"/>
          <a:ext cx="7760208" cy="95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Step 1</a:t>
          </a:r>
        </a:p>
      </dsp:txBody>
      <dsp:txXfrm>
        <a:off x="46606" y="49674"/>
        <a:ext cx="7666996" cy="861508"/>
      </dsp:txXfrm>
    </dsp:sp>
    <dsp:sp modelId="{CAB0385D-A91C-402F-8E0A-A0FDED6DC5A7}">
      <dsp:nvSpPr>
        <dsp:cNvPr id="0" name=""/>
        <dsp:cNvSpPr/>
      </dsp:nvSpPr>
      <dsp:spPr>
        <a:xfrm>
          <a:off x="0" y="957788"/>
          <a:ext cx="7760208"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387" tIns="31750" rIns="177800" bIns="3175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latin typeface="Arial" panose="020B0604020202020204" pitchFamily="34" charset="0"/>
              <a:cs typeface="Arial" panose="020B0604020202020204" pitchFamily="34" charset="0"/>
            </a:rPr>
            <a:t>Identify the Action Plan pathway, standard and indicator from FY18.</a:t>
          </a:r>
        </a:p>
      </dsp:txBody>
      <dsp:txXfrm>
        <a:off x="0" y="957788"/>
        <a:ext cx="7760208" cy="844560"/>
      </dsp:txXfrm>
    </dsp:sp>
    <dsp:sp modelId="{91BBE3DB-4D0A-4554-9719-910178A50633}">
      <dsp:nvSpPr>
        <dsp:cNvPr id="0" name=""/>
        <dsp:cNvSpPr/>
      </dsp:nvSpPr>
      <dsp:spPr>
        <a:xfrm>
          <a:off x="0" y="1802348"/>
          <a:ext cx="7760208" cy="95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Step 2</a:t>
          </a:r>
        </a:p>
      </dsp:txBody>
      <dsp:txXfrm>
        <a:off x="46606" y="1848954"/>
        <a:ext cx="7666996" cy="861508"/>
      </dsp:txXfrm>
    </dsp:sp>
    <dsp:sp modelId="{C8A6E18F-D1E5-4DAA-9566-336B355C590D}">
      <dsp:nvSpPr>
        <dsp:cNvPr id="0" name=""/>
        <dsp:cNvSpPr/>
      </dsp:nvSpPr>
      <dsp:spPr>
        <a:xfrm>
          <a:off x="0" y="2757068"/>
          <a:ext cx="7760208"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387" tIns="31750" rIns="177800" bIns="3175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latin typeface="Arial" panose="020B0604020202020204" pitchFamily="34" charset="0"/>
              <a:cs typeface="Arial" panose="020B0604020202020204" pitchFamily="34" charset="0"/>
            </a:rPr>
            <a:t>Review the Action Plan goal and strategy.</a:t>
          </a:r>
        </a:p>
      </dsp:txBody>
      <dsp:txXfrm>
        <a:off x="0" y="2757068"/>
        <a:ext cx="7760208" cy="844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7450B-604F-487E-83D4-C500E42CDCE4}">
      <dsp:nvSpPr>
        <dsp:cNvPr id="0" name=""/>
        <dsp:cNvSpPr/>
      </dsp:nvSpPr>
      <dsp:spPr>
        <a:xfrm>
          <a:off x="0" y="236743"/>
          <a:ext cx="7930896"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Arial" panose="020B0604020202020204" pitchFamily="34" charset="0"/>
              <a:cs typeface="Arial" panose="020B0604020202020204" pitchFamily="34" charset="0"/>
            </a:rPr>
            <a:t>Step 3</a:t>
          </a:r>
        </a:p>
      </dsp:txBody>
      <dsp:txXfrm>
        <a:off x="35411" y="272154"/>
        <a:ext cx="7860074" cy="654577"/>
      </dsp:txXfrm>
    </dsp:sp>
    <dsp:sp modelId="{CAB0385D-A91C-402F-8E0A-A0FDED6DC5A7}">
      <dsp:nvSpPr>
        <dsp:cNvPr id="0" name=""/>
        <dsp:cNvSpPr/>
      </dsp:nvSpPr>
      <dsp:spPr>
        <a:xfrm>
          <a:off x="0" y="962143"/>
          <a:ext cx="7930896" cy="1796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806"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Answer each question on the Progress Monitoring Inventory worksheet as a team.</a:t>
          </a:r>
        </a:p>
        <a:p>
          <a:pPr marL="228600" lvl="1" indent="-228600" algn="l" defTabSz="106680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Discuss what went well and what needs improvement.</a:t>
          </a:r>
        </a:p>
        <a:p>
          <a:pPr marL="228600" lvl="1" indent="-228600" algn="l" defTabSz="106680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Take notes for adjustment and modification purposes.</a:t>
          </a:r>
        </a:p>
      </dsp:txBody>
      <dsp:txXfrm>
        <a:off x="0" y="962143"/>
        <a:ext cx="7930896" cy="1796760"/>
      </dsp:txXfrm>
    </dsp:sp>
    <dsp:sp modelId="{91BBE3DB-4D0A-4554-9719-910178A50633}">
      <dsp:nvSpPr>
        <dsp:cNvPr id="0" name=""/>
        <dsp:cNvSpPr/>
      </dsp:nvSpPr>
      <dsp:spPr>
        <a:xfrm>
          <a:off x="0" y="2758903"/>
          <a:ext cx="7930896"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Arial" panose="020B0604020202020204" pitchFamily="34" charset="0"/>
              <a:cs typeface="Arial" panose="020B0604020202020204" pitchFamily="34" charset="0"/>
            </a:rPr>
            <a:t>Step 4</a:t>
          </a:r>
        </a:p>
      </dsp:txBody>
      <dsp:txXfrm>
        <a:off x="35411" y="2794314"/>
        <a:ext cx="7860074" cy="654577"/>
      </dsp:txXfrm>
    </dsp:sp>
    <dsp:sp modelId="{C8A6E18F-D1E5-4DAA-9566-336B355C590D}">
      <dsp:nvSpPr>
        <dsp:cNvPr id="0" name=""/>
        <dsp:cNvSpPr/>
      </dsp:nvSpPr>
      <dsp:spPr>
        <a:xfrm>
          <a:off x="0" y="3484304"/>
          <a:ext cx="7930896" cy="102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806"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If the answer to Question 11 is “no”, participate in additional root cause analysis to determine ongoing needs.</a:t>
          </a:r>
        </a:p>
      </dsp:txBody>
      <dsp:txXfrm>
        <a:off x="0" y="3484304"/>
        <a:ext cx="7930896" cy="10267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3FF4B-F2BF-49F4-AE3A-7FD0F254092A}">
      <dsp:nvSpPr>
        <dsp:cNvPr id="0" name=""/>
        <dsp:cNvSpPr/>
      </dsp:nvSpPr>
      <dsp:spPr>
        <a:xfrm>
          <a:off x="460905" y="1047"/>
          <a:ext cx="3479899" cy="2087939"/>
        </a:xfrm>
        <a:prstGeom prst="flowChartAlternateProcess">
          <a:avLst/>
        </a:prstGeom>
        <a:solidFill>
          <a:srgbClr val="4F81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The most essential and impactful resources.</a:t>
          </a:r>
        </a:p>
      </dsp:txBody>
      <dsp:txXfrm>
        <a:off x="562828" y="102970"/>
        <a:ext cx="3276053" cy="1884093"/>
      </dsp:txXfrm>
    </dsp:sp>
    <dsp:sp modelId="{238CC1BB-A241-4A2B-AECF-7ED8D2CE1569}">
      <dsp:nvSpPr>
        <dsp:cNvPr id="0" name=""/>
        <dsp:cNvSpPr/>
      </dsp:nvSpPr>
      <dsp:spPr>
        <a:xfrm>
          <a:off x="4288794" y="1047"/>
          <a:ext cx="3479899" cy="2087939"/>
        </a:xfrm>
        <a:prstGeom prst="flowChartAlternateProcess">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Any favorable conditions.</a:t>
          </a:r>
        </a:p>
      </dsp:txBody>
      <dsp:txXfrm>
        <a:off x="4390717" y="102970"/>
        <a:ext cx="3276053" cy="1884093"/>
      </dsp:txXfrm>
    </dsp:sp>
    <dsp:sp modelId="{053F8566-D312-4974-B609-95CBD1366EEB}">
      <dsp:nvSpPr>
        <dsp:cNvPr id="0" name=""/>
        <dsp:cNvSpPr/>
      </dsp:nvSpPr>
      <dsp:spPr>
        <a:xfrm>
          <a:off x="2374850" y="2436976"/>
          <a:ext cx="3479899" cy="2087939"/>
        </a:xfrm>
        <a:prstGeom prst="flowChartAlternateProcess">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Other recommendations for replication!</a:t>
          </a:r>
        </a:p>
      </dsp:txBody>
      <dsp:txXfrm>
        <a:off x="2476773" y="2538899"/>
        <a:ext cx="3276053" cy="188409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493C25-CF5A-4411-B6E2-976A11058615}" type="datetimeFigureOut">
              <a:rPr lang="en-US" smtClean="0"/>
              <a:t>2/29/2020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AB611-2748-48EC-984D-DDCB85CB3B41}" type="slidenum">
              <a:rPr lang="en-US" smtClean="0"/>
              <a:t>‹#›</a:t>
            </a:fld>
            <a:endParaRPr lang="en-US"/>
          </a:p>
        </p:txBody>
      </p:sp>
    </p:spTree>
    <p:extLst>
      <p:ext uri="{BB962C8B-B14F-4D97-AF65-F5344CB8AC3E}">
        <p14:creationId xmlns:p14="http://schemas.microsoft.com/office/powerpoint/2010/main" val="2741404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ducation.ohio.gov/Topics/District-and-School-Continuous-Improvement/Ohio-Improvement-Process/Supporting-Implementation/Step-1-Identify-Critical-Need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2</a:t>
            </a:fld>
            <a:endParaRPr lang="en-US"/>
          </a:p>
        </p:txBody>
      </p:sp>
    </p:spTree>
    <p:extLst>
      <p:ext uri="{BB962C8B-B14F-4D97-AF65-F5344CB8AC3E}">
        <p14:creationId xmlns:p14="http://schemas.microsoft.com/office/powerpoint/2010/main" val="648645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 your search results select the details icon for CFP Compliance FY 2018</a:t>
            </a:r>
          </a:p>
        </p:txBody>
      </p:sp>
      <p:sp>
        <p:nvSpPr>
          <p:cNvPr id="4" name="Slide Number Placeholder 3"/>
          <p:cNvSpPr>
            <a:spLocks noGrp="1"/>
          </p:cNvSpPr>
          <p:nvPr>
            <p:ph type="sldNum" sz="quarter" idx="5"/>
          </p:nvPr>
        </p:nvSpPr>
        <p:spPr/>
        <p:txBody>
          <a:bodyPr/>
          <a:lstStyle/>
          <a:p>
            <a:fld id="{6D6AB611-2748-48EC-984D-DDCB85CB3B41}" type="slidenum">
              <a:rPr lang="en-US" smtClean="0"/>
              <a:t>11</a:t>
            </a:fld>
            <a:endParaRPr lang="en-US"/>
          </a:p>
        </p:txBody>
      </p:sp>
    </p:spTree>
    <p:extLst>
      <p:ext uri="{BB962C8B-B14F-4D97-AF65-F5344CB8AC3E}">
        <p14:creationId xmlns:p14="http://schemas.microsoft.com/office/powerpoint/2010/main" val="1934674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FY18 Compliance Details select the Issues/APS TAB </a:t>
            </a:r>
          </a:p>
          <a:p>
            <a:endParaRPr lang="en-US" dirty="0"/>
          </a:p>
          <a:p>
            <a:r>
              <a:rPr lang="en-US" dirty="0"/>
              <a:t>Select the Details ICON of each Action Plan submitted</a:t>
            </a:r>
          </a:p>
        </p:txBody>
      </p:sp>
      <p:sp>
        <p:nvSpPr>
          <p:cNvPr id="4" name="Slide Number Placeholder 3"/>
          <p:cNvSpPr>
            <a:spLocks noGrp="1"/>
          </p:cNvSpPr>
          <p:nvPr>
            <p:ph type="sldNum" sz="quarter" idx="5"/>
          </p:nvPr>
        </p:nvSpPr>
        <p:spPr/>
        <p:txBody>
          <a:bodyPr/>
          <a:lstStyle/>
          <a:p>
            <a:fld id="{6D6AB611-2748-48EC-984D-DDCB85CB3B41}" type="slidenum">
              <a:rPr lang="en-US" smtClean="0"/>
              <a:t>12</a:t>
            </a:fld>
            <a:endParaRPr lang="en-US"/>
          </a:p>
        </p:txBody>
      </p:sp>
    </p:spTree>
    <p:extLst>
      <p:ext uri="{BB962C8B-B14F-4D97-AF65-F5344CB8AC3E}">
        <p14:creationId xmlns:p14="http://schemas.microsoft.com/office/powerpoint/2010/main" val="2145361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Scrolling down the screen select the Evidence tab. </a:t>
            </a:r>
          </a:p>
          <a:p>
            <a:endParaRPr lang="en-US" dirty="0"/>
          </a:p>
          <a:p>
            <a:r>
              <a:rPr lang="en-US" dirty="0"/>
              <a:t>Each action plan document will be examined by your team.</a:t>
            </a:r>
          </a:p>
          <a:p>
            <a:endParaRPr lang="en-US" dirty="0"/>
          </a:p>
          <a:p>
            <a:endParaRPr lang="en-US" dirty="0"/>
          </a:p>
        </p:txBody>
      </p:sp>
      <p:sp>
        <p:nvSpPr>
          <p:cNvPr id="4" name="Slide Number Placeholder 3"/>
          <p:cNvSpPr>
            <a:spLocks noGrp="1"/>
          </p:cNvSpPr>
          <p:nvPr>
            <p:ph type="sldNum" sz="quarter" idx="5"/>
          </p:nvPr>
        </p:nvSpPr>
        <p:spPr/>
        <p:txBody>
          <a:bodyPr/>
          <a:lstStyle/>
          <a:p>
            <a:fld id="{6D6AB611-2748-48EC-984D-DDCB85CB3B41}" type="slidenum">
              <a:rPr lang="en-US" smtClean="0"/>
              <a:t>13</a:t>
            </a:fld>
            <a:endParaRPr lang="en-US"/>
          </a:p>
        </p:txBody>
      </p:sp>
    </p:spTree>
    <p:extLst>
      <p:ext uri="{BB962C8B-B14F-4D97-AF65-F5344CB8AC3E}">
        <p14:creationId xmlns:p14="http://schemas.microsoft.com/office/powerpoint/2010/main" val="1235398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retrieved your year 3 action plans to examine. You are ready to take an inventory. </a:t>
            </a:r>
          </a:p>
          <a:p>
            <a:endParaRPr lang="en-US" dirty="0"/>
          </a:p>
          <a:p>
            <a:r>
              <a:rPr lang="en-US" dirty="0"/>
              <a:t>Appendix I in your workbook may be downloaded from the CTE Program Review Resources page. Appendix 1 is the Action Plan Goal Template PDF – Year 4 </a:t>
            </a:r>
          </a:p>
          <a:p>
            <a:endParaRPr lang="en-US" dirty="0"/>
          </a:p>
          <a:p>
            <a:r>
              <a:rPr lang="en-US" dirty="0"/>
              <a:t>These documents will become your new action plans to be uploaded at the end of this workshop.</a:t>
            </a:r>
          </a:p>
        </p:txBody>
      </p:sp>
      <p:sp>
        <p:nvSpPr>
          <p:cNvPr id="4" name="Slide Number Placeholder 3"/>
          <p:cNvSpPr>
            <a:spLocks noGrp="1"/>
          </p:cNvSpPr>
          <p:nvPr>
            <p:ph type="sldNum" sz="quarter" idx="5"/>
          </p:nvPr>
        </p:nvSpPr>
        <p:spPr/>
        <p:txBody>
          <a:bodyPr/>
          <a:lstStyle/>
          <a:p>
            <a:fld id="{6D6AB611-2748-48EC-984D-DDCB85CB3B41}" type="slidenum">
              <a:rPr lang="en-US" smtClean="0"/>
              <a:t>14</a:t>
            </a:fld>
            <a:endParaRPr lang="en-US"/>
          </a:p>
        </p:txBody>
      </p:sp>
    </p:spTree>
    <p:extLst>
      <p:ext uri="{BB962C8B-B14F-4D97-AF65-F5344CB8AC3E}">
        <p14:creationId xmlns:p14="http://schemas.microsoft.com/office/powerpoint/2010/main" val="2047907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worksheets will become your modified action plan for FY19 and may be uploaded at the end of this workshop.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Your District will complete a set of 3 progress monitoring inventory worksheets for each pathway in 4-year non-compliance.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Step 1 Identify the action plan pathway, standard and indicator from FY18. Copy this information over to the action plan worksheet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Step 2. Review the action plan goal and strategy. Copy this information over to the action plan worksheet</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D6AB611-2748-48EC-984D-DDCB85CB3B41}" type="slidenum">
              <a:rPr lang="en-US" smtClean="0"/>
              <a:t>15</a:t>
            </a:fld>
            <a:endParaRPr lang="en-US"/>
          </a:p>
        </p:txBody>
      </p:sp>
    </p:spTree>
    <p:extLst>
      <p:ext uri="{BB962C8B-B14F-4D97-AF65-F5344CB8AC3E}">
        <p14:creationId xmlns:p14="http://schemas.microsoft.com/office/powerpoint/2010/main" val="1014684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Discuss and answer questions 1-11.  </a:t>
            </a:r>
          </a:p>
          <a:p>
            <a:endParaRPr lang="en-US" dirty="0"/>
          </a:p>
          <a:p>
            <a:r>
              <a:rPr lang="en-US" dirty="0"/>
              <a:t>During your discussion be listing for success or best practices that you can share with other Districts. </a:t>
            </a:r>
          </a:p>
          <a:p>
            <a:endParaRPr lang="en-US" dirty="0"/>
          </a:p>
        </p:txBody>
      </p:sp>
      <p:sp>
        <p:nvSpPr>
          <p:cNvPr id="4" name="Slide Number Placeholder 3"/>
          <p:cNvSpPr>
            <a:spLocks noGrp="1"/>
          </p:cNvSpPr>
          <p:nvPr>
            <p:ph type="sldNum" sz="quarter" idx="5"/>
          </p:nvPr>
        </p:nvSpPr>
        <p:spPr/>
        <p:txBody>
          <a:bodyPr/>
          <a:lstStyle/>
          <a:p>
            <a:fld id="{6D6AB611-2748-48EC-984D-DDCB85CB3B41}" type="slidenum">
              <a:rPr lang="en-US" smtClean="0"/>
              <a:t>16</a:t>
            </a:fld>
            <a:endParaRPr lang="en-US"/>
          </a:p>
        </p:txBody>
      </p:sp>
    </p:spTree>
    <p:extLst>
      <p:ext uri="{BB962C8B-B14F-4D97-AF65-F5344CB8AC3E}">
        <p14:creationId xmlns:p14="http://schemas.microsoft.com/office/powerpoint/2010/main" val="855969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examine our action plan we need to retrieve that information from the CTE-26 Compliance Web Application. Once you retrieve your year 3 action plan, we will examine implementation and monitoring by taking an inventory of each action plan.  Each inventory question will be an opportunity for your District discuss key information that may guide the action plan modification process this afternoon. </a:t>
            </a:r>
          </a:p>
          <a:p>
            <a:r>
              <a:rPr lang="en-US" dirty="0"/>
              <a:t> </a:t>
            </a:r>
          </a:p>
        </p:txBody>
      </p:sp>
      <p:sp>
        <p:nvSpPr>
          <p:cNvPr id="4" name="Slide Number Placeholder 3"/>
          <p:cNvSpPr>
            <a:spLocks noGrp="1"/>
          </p:cNvSpPr>
          <p:nvPr>
            <p:ph type="sldNum" sz="quarter" idx="5"/>
          </p:nvPr>
        </p:nvSpPr>
        <p:spPr/>
        <p:txBody>
          <a:bodyPr/>
          <a:lstStyle/>
          <a:p>
            <a:fld id="{6D6AB611-2748-48EC-984D-DDCB85CB3B41}" type="slidenum">
              <a:rPr lang="en-US" smtClean="0"/>
              <a:t>17</a:t>
            </a:fld>
            <a:endParaRPr lang="en-US"/>
          </a:p>
        </p:txBody>
      </p:sp>
    </p:spTree>
    <p:extLst>
      <p:ext uri="{BB962C8B-B14F-4D97-AF65-F5344CB8AC3E}">
        <p14:creationId xmlns:p14="http://schemas.microsoft.com/office/powerpoint/2010/main" val="3093265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6AB611-2748-48EC-984D-DDCB85CB3B41}" type="slidenum">
              <a:rPr lang="en-US" smtClean="0"/>
              <a:t>20</a:t>
            </a:fld>
            <a:endParaRPr lang="en-US"/>
          </a:p>
        </p:txBody>
      </p:sp>
    </p:spTree>
    <p:extLst>
      <p:ext uri="{BB962C8B-B14F-4D97-AF65-F5344CB8AC3E}">
        <p14:creationId xmlns:p14="http://schemas.microsoft.com/office/powerpoint/2010/main" val="1480344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examined and reflected on our FY18 Action Plans it is time for us to adjust. In your workbook on page </a:t>
            </a:r>
            <a:r>
              <a:rPr lang="en-US" u="sng" dirty="0"/>
              <a:t>12 </a:t>
            </a:r>
            <a:r>
              <a:rPr lang="en-US" u="none" dirty="0"/>
              <a:t> you will find a decision framework to lead your District team through the continues improvement cycle. The decision framework is a tool to assist you in identifying, researching, and planning for action to drive program quality improvement. </a:t>
            </a:r>
            <a:endParaRPr lang="en-US" dirty="0"/>
          </a:p>
        </p:txBody>
      </p:sp>
      <p:sp>
        <p:nvSpPr>
          <p:cNvPr id="4" name="Slide Number Placeholder 3"/>
          <p:cNvSpPr>
            <a:spLocks noGrp="1"/>
          </p:cNvSpPr>
          <p:nvPr>
            <p:ph type="sldNum" sz="quarter" idx="5"/>
          </p:nvPr>
        </p:nvSpPr>
        <p:spPr/>
        <p:txBody>
          <a:bodyPr/>
          <a:lstStyle/>
          <a:p>
            <a:fld id="{6D6AB611-2748-48EC-984D-DDCB85CB3B41}" type="slidenum">
              <a:rPr lang="en-US" smtClean="0"/>
              <a:t>23</a:t>
            </a:fld>
            <a:endParaRPr lang="en-US"/>
          </a:p>
        </p:txBody>
      </p:sp>
    </p:spTree>
    <p:extLst>
      <p:ext uri="{BB962C8B-B14F-4D97-AF65-F5344CB8AC3E}">
        <p14:creationId xmlns:p14="http://schemas.microsoft.com/office/powerpoint/2010/main" val="2844500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 Program Review Submission Timeline Overview</a:t>
            </a:r>
          </a:p>
        </p:txBody>
      </p:sp>
      <p:sp>
        <p:nvSpPr>
          <p:cNvPr id="4" name="Slide Number Placeholder 3"/>
          <p:cNvSpPr>
            <a:spLocks noGrp="1"/>
          </p:cNvSpPr>
          <p:nvPr>
            <p:ph type="sldNum" sz="quarter" idx="5"/>
          </p:nvPr>
        </p:nvSpPr>
        <p:spPr/>
        <p:txBody>
          <a:bodyPr/>
          <a:lstStyle/>
          <a:p>
            <a:fld id="{6D6AB611-2748-48EC-984D-DDCB85CB3B41}" type="slidenum">
              <a:rPr lang="en-US" smtClean="0"/>
              <a:t>24</a:t>
            </a:fld>
            <a:endParaRPr lang="en-US"/>
          </a:p>
        </p:txBody>
      </p:sp>
    </p:spTree>
    <p:extLst>
      <p:ext uri="{BB962C8B-B14F-4D97-AF65-F5344CB8AC3E}">
        <p14:creationId xmlns:p14="http://schemas.microsoft.com/office/powerpoint/2010/main" val="3850566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rPr>
              <a:t>In Ohio, each child is challenged to discover and learn, prepared to pursue a fulfilling post-high school path and empowered to become a resilient, lifelong learner who contributes to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&gt;&gt;&gt;TO ACHIEVE THIS GOAL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Ohio developed Quality Program Standards that offer an opportunity to drive local program improvement with a common vision. The instrument employs standards, indicators, and criteria for an understanding of what is specifically needed for a program to reach exemplary level. Students will be better prepared for connections to post-secondary education and careers upon exiting Career-Technical 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1719847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840B35-4F70-48EA-846E-00E30F4995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986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840B35-4F70-48EA-846E-00E30F4995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514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150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9874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Todays workshop is designed to provide:</a:t>
            </a:r>
          </a:p>
          <a:p>
            <a:pPr marL="171450" indent="-171450">
              <a:buFont typeface="Arial" panose="020B0604020202020204" pitchFamily="34" charset="0"/>
              <a:buChar char="•"/>
            </a:pPr>
            <a:r>
              <a:rPr lang="en-US" sz="1200" dirty="0"/>
              <a:t>Support through out the Quality Program Review by the Office of Career Technical Education.</a:t>
            </a:r>
          </a:p>
          <a:p>
            <a:pPr marL="171450" indent="-171450">
              <a:buFont typeface="Arial" panose="020B0604020202020204" pitchFamily="34" charset="0"/>
              <a:buChar char="•"/>
            </a:pPr>
            <a:r>
              <a:rPr lang="en-US" sz="1200" dirty="0"/>
              <a:t>Time for Districts to examine their FY18 Action Plans, reflect on implementation of the FY18 Action Plans, and celebrate and share success from their FY18 Action Plans.</a:t>
            </a:r>
          </a:p>
          <a:p>
            <a:pPr marL="171450" indent="-171450">
              <a:buFont typeface="Arial" panose="020B0604020202020204" pitchFamily="34" charset="0"/>
              <a:buChar char="•"/>
            </a:pPr>
            <a:r>
              <a:rPr lang="en-US" sz="1200" dirty="0"/>
              <a:t>A decision framework for Districts to adjust FY18 action plans by identifying needs, researching best practices, and planning action steps to implement.</a:t>
            </a:r>
          </a:p>
          <a:p>
            <a:endParaRPr lang="en-US" dirty="0"/>
          </a:p>
        </p:txBody>
      </p:sp>
      <p:sp>
        <p:nvSpPr>
          <p:cNvPr id="4" name="Slide Number Placeholder 3"/>
          <p:cNvSpPr>
            <a:spLocks noGrp="1"/>
          </p:cNvSpPr>
          <p:nvPr>
            <p:ph type="sldNum" sz="quarter" idx="5"/>
          </p:nvPr>
        </p:nvSpPr>
        <p:spPr/>
        <p:txBody>
          <a:bodyPr/>
          <a:lstStyle/>
          <a:p>
            <a:fld id="{6D6AB611-2748-48EC-984D-DDCB85CB3B41}" type="slidenum">
              <a:rPr lang="en-US" smtClean="0"/>
              <a:t>4</a:t>
            </a:fld>
            <a:endParaRPr lang="en-US"/>
          </a:p>
        </p:txBody>
      </p:sp>
    </p:spTree>
    <p:extLst>
      <p:ext uri="{BB962C8B-B14F-4D97-AF65-F5344CB8AC3E}">
        <p14:creationId xmlns:p14="http://schemas.microsoft.com/office/powerpoint/2010/main" val="4102444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&gt;&gt;&gt; Office Facilitator shares Continues model and provides overview </a:t>
            </a:r>
          </a:p>
          <a:p>
            <a:endParaRPr lang="en-US" dirty="0"/>
          </a:p>
          <a:p>
            <a:r>
              <a:rPr lang="en-US" b="1" dirty="0"/>
              <a:t>Action Plan Development:</a:t>
            </a:r>
          </a:p>
          <a:p>
            <a:r>
              <a:rPr lang="en-US" dirty="0"/>
              <a:t>As a part of the Year 3 Quality Program Review workshop your District Identified, Researched, Planed, and Implemented steps to improve program quality for all students as measured in the Quality Program Standards.  Last year your District submitted three reasonable action plans for the pathway with measurable outcomes, defined strategies, and attainable goals. </a:t>
            </a:r>
          </a:p>
          <a:p>
            <a:endParaRPr lang="en-US" dirty="0"/>
          </a:p>
          <a:p>
            <a:r>
              <a:rPr lang="en-US" b="1" dirty="0"/>
              <a:t>Progress Monitoring:</a:t>
            </a:r>
          </a:p>
          <a:p>
            <a:r>
              <a:rPr lang="en-US" b="0" dirty="0"/>
              <a:t>Is the ongoing review of adult implementation and student performance that inform your District of impact your Action Plan is having on the improvement of program quality as measured in the Quality Program Standards.</a:t>
            </a:r>
          </a:p>
          <a:p>
            <a:endParaRPr lang="en-US" b="1" dirty="0"/>
          </a:p>
          <a:p>
            <a:r>
              <a:rPr lang="en-US" dirty="0"/>
              <a:t>&gt;&gt;&gt; Let’s Review the Cycle </a:t>
            </a:r>
          </a:p>
          <a:p>
            <a:endParaRPr lang="en-US" dirty="0"/>
          </a:p>
          <a:p>
            <a:r>
              <a:rPr lang="en-US" b="1" dirty="0"/>
              <a:t>Identify: </a:t>
            </a:r>
            <a:r>
              <a:rPr lang="en-US" sz="1200" b="0" i="0" kern="1200" dirty="0">
                <a:solidFill>
                  <a:schemeClr val="tx1"/>
                </a:solidFill>
                <a:effectLst/>
                <a:latin typeface="+mn-lt"/>
                <a:ea typeface="+mn-ea"/>
                <a:cs typeface="+mn-cs"/>
              </a:rPr>
              <a:t>Identifying critical needs begins with collecting and analyzing data, which encourages impartial, nonjudgmental decision-making when completing the Career-Technical Education Quality Program Standards survey. With analysis of reliable data, districts can pinpoint the areas of greatest concern related to the quality program review.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Research:</a:t>
            </a:r>
          </a:p>
          <a:p>
            <a:r>
              <a:rPr lang="en-US" sz="1200" b="0" i="0" kern="1200" dirty="0">
                <a:solidFill>
                  <a:schemeClr val="tx1"/>
                </a:solidFill>
                <a:effectLst/>
                <a:latin typeface="+mn-lt"/>
                <a:ea typeface="+mn-ea"/>
                <a:cs typeface="+mn-cs"/>
              </a:rPr>
              <a:t>After identifying needs and root causes, teams research and select an evidence-based strategy that addresses the critical needs in the quality program review. Benefits of selecting an evidence-based strategy include: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Greater likelihood of positive student outcomes if the strategy is implemented as outlined in the research; and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Assurance that time and resources will go toward strategies that show evidence of achieving positive student outcomes.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1" i="0" kern="1200" dirty="0">
                <a:solidFill>
                  <a:schemeClr val="tx1"/>
                </a:solidFill>
                <a:effectLst/>
                <a:latin typeface="+mn-lt"/>
                <a:ea typeface="+mn-ea"/>
                <a:cs typeface="+mn-cs"/>
              </a:rPr>
              <a:t>Plan:</a:t>
            </a:r>
          </a:p>
          <a:p>
            <a:r>
              <a:rPr lang="en-US" sz="1200" b="0" i="0" kern="1200" dirty="0">
                <a:solidFill>
                  <a:schemeClr val="tx1"/>
                </a:solidFill>
                <a:effectLst/>
                <a:latin typeface="+mn-lt"/>
                <a:ea typeface="+mn-ea"/>
                <a:cs typeface="+mn-cs"/>
              </a:rPr>
              <a:t>Teams planning for implementation should focus on the critical need identified during </a:t>
            </a:r>
            <a:r>
              <a:rPr lang="en-US" sz="1200" b="0" i="0"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Step 1, Identify Critical Needs</a:t>
            </a:r>
            <a:r>
              <a:rPr lang="en-US" sz="1200" b="0" i="0" u="none" strike="noStrike" kern="1200" dirty="0">
                <a:solidFill>
                  <a:schemeClr val="tx1"/>
                </a:solidFill>
                <a:effectLst/>
                <a:latin typeface="+mn-lt"/>
                <a:ea typeface="+mn-ea"/>
                <a:cs typeface="+mn-cs"/>
              </a:rPr>
              <a:t>. </a:t>
            </a:r>
          </a:p>
          <a:p>
            <a:r>
              <a:rPr lang="en-US" sz="1200" b="0" i="0" u="none" kern="1200" dirty="0">
                <a:solidFill>
                  <a:schemeClr val="tx1"/>
                </a:solidFill>
                <a:effectLst/>
                <a:latin typeface="+mn-lt"/>
                <a:ea typeface="+mn-ea"/>
                <a:cs typeface="+mn-cs"/>
              </a:rPr>
              <a:t>An effective plan includes: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 aligned SMART goal to the quality program review measure that is non-compliant;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Using Evidence-based strategies;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Using a progress-monitoring process for both:</a:t>
            </a:r>
          </a:p>
          <a:p>
            <a:pPr lvl="1"/>
            <a:r>
              <a:rPr lang="en-US" sz="1200" b="0" i="0" kern="1200" dirty="0">
                <a:solidFill>
                  <a:schemeClr val="tx1"/>
                </a:solidFill>
                <a:effectLst/>
                <a:latin typeface="+mn-lt"/>
                <a:ea typeface="+mn-ea"/>
                <a:cs typeface="+mn-cs"/>
              </a:rPr>
              <a:t>Adult implementation indicators; and</a:t>
            </a:r>
          </a:p>
          <a:p>
            <a:pPr lvl="1"/>
            <a:r>
              <a:rPr lang="en-US" sz="1200" b="0" i="0" kern="1200" dirty="0">
                <a:solidFill>
                  <a:schemeClr val="tx1"/>
                </a:solidFill>
                <a:effectLst/>
                <a:latin typeface="+mn-lt"/>
                <a:ea typeface="+mn-ea"/>
                <a:cs typeface="+mn-cs"/>
              </a:rPr>
              <a:t>Student performance indicators; and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Assign action steps to all responsible parties.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1" i="0" kern="1200" dirty="0">
                <a:solidFill>
                  <a:schemeClr val="tx1"/>
                </a:solidFill>
                <a:effectLst/>
                <a:latin typeface="+mn-lt"/>
                <a:ea typeface="+mn-ea"/>
                <a:cs typeface="+mn-cs"/>
              </a:rPr>
              <a:t>Implement:</a:t>
            </a:r>
          </a:p>
          <a:p>
            <a:r>
              <a:rPr lang="en-US" sz="1200" b="0" i="0" kern="1200" dirty="0">
                <a:solidFill>
                  <a:schemeClr val="tx1"/>
                </a:solidFill>
                <a:effectLst/>
                <a:latin typeface="+mn-lt"/>
                <a:ea typeface="+mn-ea"/>
                <a:cs typeface="+mn-cs"/>
              </a:rPr>
              <a:t>Implementation is the focus of the district on completing each action step assigned in the Districts Action Plan.</a:t>
            </a:r>
          </a:p>
          <a:p>
            <a:r>
              <a:rPr lang="en-US" sz="1200" b="0" i="0" kern="1200" dirty="0">
                <a:solidFill>
                  <a:schemeClr val="tx1"/>
                </a:solidFill>
                <a:effectLst/>
                <a:latin typeface="+mn-lt"/>
                <a:ea typeface="+mn-ea"/>
                <a:cs typeface="+mn-cs"/>
              </a:rPr>
              <a:t>Monitoring is collaborative learning through observing implementation of adult practices and their impact on student outcomes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Collecting ongoing adult and student data and analyzing it gives districts immediate feedback for course corrections and informs implementation and monitoring efforts. </a:t>
            </a:r>
          </a:p>
          <a:p>
            <a:r>
              <a:rPr lang="en-US" sz="1200" b="0" i="0" kern="1200" cap="all" dirty="0">
                <a:solidFill>
                  <a:schemeClr val="tx1"/>
                </a:solidFill>
                <a:effectLst/>
                <a:latin typeface="+mn-lt"/>
                <a:ea typeface="+mn-ea"/>
                <a:cs typeface="+mn-cs"/>
              </a:rPr>
              <a:t>DATA COLLECTION </a:t>
            </a:r>
          </a:p>
          <a:p>
            <a:r>
              <a:rPr lang="en-US" sz="1200" b="0" i="0" kern="1200" dirty="0">
                <a:solidFill>
                  <a:schemeClr val="tx1"/>
                </a:solidFill>
                <a:effectLst/>
                <a:latin typeface="+mn-lt"/>
                <a:ea typeface="+mn-ea"/>
                <a:cs typeface="+mn-cs"/>
              </a:rPr>
              <a:t> on adult implementation and student performance indicators to monitor progress of selected evidence-based strategies. Teams and/or individuals collect implementation evidence that shows the level of impact. </a:t>
            </a:r>
          </a:p>
          <a:p>
            <a:r>
              <a:rPr lang="en-US" sz="1200" b="0" i="0" kern="1200" cap="all" dirty="0">
                <a:solidFill>
                  <a:schemeClr val="tx1"/>
                </a:solidFill>
                <a:effectLst/>
                <a:latin typeface="+mn-lt"/>
                <a:ea typeface="+mn-ea"/>
                <a:cs typeface="+mn-cs"/>
              </a:rPr>
              <a:t>COURSE CORRECTIONS</a:t>
            </a:r>
          </a:p>
          <a:p>
            <a:r>
              <a:rPr lang="en-US" sz="1200" b="0" i="0" kern="1200" dirty="0">
                <a:solidFill>
                  <a:schemeClr val="tx1"/>
                </a:solidFill>
                <a:effectLst/>
                <a:latin typeface="+mn-lt"/>
                <a:ea typeface="+mn-ea"/>
                <a:cs typeface="+mn-cs"/>
              </a:rPr>
              <a:t>Implementers should base course corrections on all evidence and whether the strategy is having the intended impact.</a:t>
            </a:r>
          </a:p>
          <a:p>
            <a:r>
              <a:rPr lang="en-US" sz="1200" b="0" i="0" kern="1200" dirty="0">
                <a:solidFill>
                  <a:schemeClr val="tx1"/>
                </a:solidFill>
                <a:effectLst/>
                <a:latin typeface="+mn-lt"/>
                <a:ea typeface="+mn-ea"/>
                <a:cs typeface="+mn-cs"/>
              </a:rPr>
              <a:t>If the strategy is not having the intended impact, corrections could include additional training, coaching or resources based on the identified need.</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Examine:</a:t>
            </a:r>
          </a:p>
          <a:p>
            <a:endParaRPr lang="en-US" sz="1200" b="1" i="0" kern="1200" dirty="0">
              <a:solidFill>
                <a:schemeClr val="tx1"/>
              </a:solidFill>
              <a:effectLst/>
              <a:latin typeface="+mn-lt"/>
              <a:ea typeface="+mn-ea"/>
              <a:cs typeface="+mn-cs"/>
            </a:endParaRPr>
          </a:p>
          <a:p>
            <a:pPr marL="0" indent="0">
              <a:buFont typeface="Arial" panose="020B0604020202020204" pitchFamily="34" charset="0"/>
              <a:buNone/>
            </a:pPr>
            <a:endParaRPr lang="en-US" sz="1200" b="1" i="0" kern="1200" dirty="0">
              <a:solidFill>
                <a:schemeClr val="tx1"/>
              </a:solidFill>
              <a:effectLst/>
              <a:latin typeface="+mn-lt"/>
              <a:ea typeface="+mn-ea"/>
              <a:cs typeface="+mn-cs"/>
            </a:endParaRPr>
          </a:p>
          <a:p>
            <a:pPr marL="0" indent="0">
              <a:buFont typeface="Arial" panose="020B0604020202020204" pitchFamily="34" charset="0"/>
              <a:buNone/>
            </a:pPr>
            <a:endParaRPr lang="en-US" sz="1200" b="1" i="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fld id="{6D6AB611-2748-48EC-984D-DDCB85CB3B41}" type="slidenum">
              <a:rPr lang="en-US" smtClean="0"/>
              <a:t>5</a:t>
            </a:fld>
            <a:endParaRPr lang="en-US"/>
          </a:p>
        </p:txBody>
      </p:sp>
    </p:spTree>
    <p:extLst>
      <p:ext uri="{BB962C8B-B14F-4D97-AF65-F5344CB8AC3E}">
        <p14:creationId xmlns:p14="http://schemas.microsoft.com/office/powerpoint/2010/main" val="72947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examine our action plan we need to retrieve that information from the CTE-26 Compliance Web Application. Once you retrieve your year 3 action plan, we will examine implementation and monitoring by taking an inventory of each action plan.  Each inventory question will be an opportunity for your District discuss key information that may guide the action plan modification process this afternoon. </a:t>
            </a:r>
          </a:p>
          <a:p>
            <a:r>
              <a:rPr lang="en-US" dirty="0"/>
              <a:t> </a:t>
            </a:r>
          </a:p>
        </p:txBody>
      </p:sp>
      <p:sp>
        <p:nvSpPr>
          <p:cNvPr id="4" name="Slide Number Placeholder 3"/>
          <p:cNvSpPr>
            <a:spLocks noGrp="1"/>
          </p:cNvSpPr>
          <p:nvPr>
            <p:ph type="sldNum" sz="quarter" idx="5"/>
          </p:nvPr>
        </p:nvSpPr>
        <p:spPr/>
        <p:txBody>
          <a:bodyPr/>
          <a:lstStyle/>
          <a:p>
            <a:fld id="{6D6AB611-2748-48EC-984D-DDCB85CB3B41}" type="slidenum">
              <a:rPr lang="en-US" smtClean="0"/>
              <a:t>6</a:t>
            </a:fld>
            <a:endParaRPr lang="en-US"/>
          </a:p>
        </p:txBody>
      </p:sp>
    </p:spTree>
    <p:extLst>
      <p:ext uri="{BB962C8B-B14F-4D97-AF65-F5344CB8AC3E}">
        <p14:creationId xmlns:p14="http://schemas.microsoft.com/office/powerpoint/2010/main" val="2040889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Login to your OHID Portal or SAFE Account</a:t>
            </a:r>
          </a:p>
        </p:txBody>
      </p:sp>
      <p:sp>
        <p:nvSpPr>
          <p:cNvPr id="4" name="Slide Number Placeholder 3"/>
          <p:cNvSpPr>
            <a:spLocks noGrp="1"/>
          </p:cNvSpPr>
          <p:nvPr>
            <p:ph type="sldNum" sz="quarter" idx="5"/>
          </p:nvPr>
        </p:nvSpPr>
        <p:spPr/>
        <p:txBody>
          <a:bodyPr/>
          <a:lstStyle/>
          <a:p>
            <a:fld id="{6D6AB611-2748-48EC-984D-DDCB85CB3B41}" type="slidenum">
              <a:rPr lang="en-US" smtClean="0"/>
              <a:t>7</a:t>
            </a:fld>
            <a:endParaRPr lang="en-US"/>
          </a:p>
        </p:txBody>
      </p:sp>
    </p:spTree>
    <p:extLst>
      <p:ext uri="{BB962C8B-B14F-4D97-AF65-F5344CB8AC3E}">
        <p14:creationId xmlns:p14="http://schemas.microsoft.com/office/powerpoint/2010/main" val="3840987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Select the CTE-26 web application. If you do not see this application in your My Apps screen, please ensure you have been correctly assigned an eligible role in OEDS. </a:t>
            </a:r>
          </a:p>
        </p:txBody>
      </p:sp>
      <p:sp>
        <p:nvSpPr>
          <p:cNvPr id="4" name="Slide Number Placeholder 3"/>
          <p:cNvSpPr>
            <a:spLocks noGrp="1"/>
          </p:cNvSpPr>
          <p:nvPr>
            <p:ph type="sldNum" sz="quarter" idx="5"/>
          </p:nvPr>
        </p:nvSpPr>
        <p:spPr/>
        <p:txBody>
          <a:bodyPr/>
          <a:lstStyle/>
          <a:p>
            <a:fld id="{6D6AB611-2748-48EC-984D-DDCB85CB3B41}" type="slidenum">
              <a:rPr lang="en-US" smtClean="0"/>
              <a:t>8</a:t>
            </a:fld>
            <a:endParaRPr lang="en-US"/>
          </a:p>
        </p:txBody>
      </p:sp>
    </p:spTree>
    <p:extLst>
      <p:ext uri="{BB962C8B-B14F-4D97-AF65-F5344CB8AC3E}">
        <p14:creationId xmlns:p14="http://schemas.microsoft.com/office/powerpoint/2010/main" val="3946848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you Dashboard Select program and then select Career Field Pathway Program Application from the program list.</a:t>
            </a:r>
          </a:p>
        </p:txBody>
      </p:sp>
      <p:sp>
        <p:nvSpPr>
          <p:cNvPr id="4" name="Slide Number Placeholder 3"/>
          <p:cNvSpPr>
            <a:spLocks noGrp="1"/>
          </p:cNvSpPr>
          <p:nvPr>
            <p:ph type="sldNum" sz="quarter" idx="5"/>
          </p:nvPr>
        </p:nvSpPr>
        <p:spPr/>
        <p:txBody>
          <a:bodyPr/>
          <a:lstStyle/>
          <a:p>
            <a:fld id="{6D6AB611-2748-48EC-984D-DDCB85CB3B41}" type="slidenum">
              <a:rPr lang="en-US" smtClean="0"/>
              <a:t>9</a:t>
            </a:fld>
            <a:endParaRPr lang="en-US"/>
          </a:p>
        </p:txBody>
      </p:sp>
    </p:spTree>
    <p:extLst>
      <p:ext uri="{BB962C8B-B14F-4D97-AF65-F5344CB8AC3E}">
        <p14:creationId xmlns:p14="http://schemas.microsoft.com/office/powerpoint/2010/main" val="4228628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At the top of the page in the red tool bar select COMPLIANCE and Compliance Search</a:t>
            </a:r>
          </a:p>
          <a:p>
            <a:endParaRPr lang="en-US" dirty="0"/>
          </a:p>
          <a:p>
            <a:r>
              <a:rPr lang="en-US" dirty="0"/>
              <a:t>To access your FY18 action plans select the 2018 Compliance Program Period and select Search</a:t>
            </a:r>
          </a:p>
        </p:txBody>
      </p:sp>
      <p:sp>
        <p:nvSpPr>
          <p:cNvPr id="4" name="Slide Number Placeholder 3"/>
          <p:cNvSpPr>
            <a:spLocks noGrp="1"/>
          </p:cNvSpPr>
          <p:nvPr>
            <p:ph type="sldNum" sz="quarter" idx="5"/>
          </p:nvPr>
        </p:nvSpPr>
        <p:spPr/>
        <p:txBody>
          <a:bodyPr/>
          <a:lstStyle/>
          <a:p>
            <a:fld id="{6D6AB611-2748-48EC-984D-DDCB85CB3B41}" type="slidenum">
              <a:rPr lang="en-US" smtClean="0"/>
              <a:t>10</a:t>
            </a:fld>
            <a:endParaRPr lang="en-US"/>
          </a:p>
        </p:txBody>
      </p:sp>
    </p:spTree>
    <p:extLst>
      <p:ext uri="{BB962C8B-B14F-4D97-AF65-F5344CB8AC3E}">
        <p14:creationId xmlns:p14="http://schemas.microsoft.com/office/powerpoint/2010/main" val="26755933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ODE_LOGO.jpg">
            <a:extLst>
              <a:ext uri="{FF2B5EF4-FFF2-40B4-BE49-F238E27FC236}">
                <a16:creationId xmlns:a16="http://schemas.microsoft.com/office/drawing/2014/main" id="{02E8F2A2-F0DB-477E-B34B-3BBD9D9E792F}"/>
              </a:ext>
            </a:extLst>
          </p:cNvPr>
          <p:cNvPicPr>
            <a:picLocks noChangeAspect="1"/>
          </p:cNvPicPr>
          <p:nvPr userDrawn="1"/>
        </p:nvPicPr>
        <p:blipFill>
          <a:blip r:embed="rId2"/>
          <a:stretch>
            <a:fillRect/>
          </a:stretch>
        </p:blipFill>
        <p:spPr>
          <a:xfrm>
            <a:off x="6805323" y="6285699"/>
            <a:ext cx="2012050" cy="369560"/>
          </a:xfrm>
          <a:prstGeom prst="rect">
            <a:avLst/>
          </a:prstGeom>
        </p:spPr>
      </p:pic>
      <p:pic>
        <p:nvPicPr>
          <p:cNvPr id="9" name="Picture 8">
            <a:extLst>
              <a:ext uri="{FF2B5EF4-FFF2-40B4-BE49-F238E27FC236}">
                <a16:creationId xmlns:a16="http://schemas.microsoft.com/office/drawing/2014/main" id="{03EDA07A-7A26-4E41-809F-6B7F91F69A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065F8011-F361-4627-A34F-8F021F91EA7C}"/>
              </a:ext>
            </a:extLst>
          </p:cNvPr>
          <p:cNvSpPr>
            <a:spLocks noGrp="1"/>
          </p:cNvSpPr>
          <p:nvPr>
            <p:ph type="ctrTitle" hasCustomPrompt="1"/>
          </p:nvPr>
        </p:nvSpPr>
        <p:spPr>
          <a:xfrm>
            <a:off x="149288" y="660866"/>
            <a:ext cx="7756222" cy="484748"/>
          </a:xfrm>
        </p:spPr>
        <p:txBody>
          <a:bodyPr wrap="square" lIns="0" tIns="0" rIns="0" bIns="0" anchor="b" anchorCtr="0">
            <a:spAutoFit/>
          </a:bodyPr>
          <a:lstStyle>
            <a:lvl1pPr algn="l">
              <a:defRPr sz="3150" b="1">
                <a:solidFill>
                  <a:schemeClr val="bg1"/>
                </a:solidFill>
              </a:defRPr>
            </a:lvl1pPr>
          </a:lstStyle>
          <a:p>
            <a:r>
              <a:rPr lang="en-US" dirty="0"/>
              <a:t>Presentation Title</a:t>
            </a:r>
          </a:p>
        </p:txBody>
      </p:sp>
      <p:sp>
        <p:nvSpPr>
          <p:cNvPr id="11" name="Subtitle 2">
            <a:extLst>
              <a:ext uri="{FF2B5EF4-FFF2-40B4-BE49-F238E27FC236}">
                <a16:creationId xmlns:a16="http://schemas.microsoft.com/office/drawing/2014/main" id="{BB621B85-7705-4D1D-81DC-AE08D05D6E74}"/>
              </a:ext>
            </a:extLst>
          </p:cNvPr>
          <p:cNvSpPr>
            <a:spLocks noGrp="1"/>
          </p:cNvSpPr>
          <p:nvPr>
            <p:ph type="subTitle" idx="1" hasCustomPrompt="1"/>
          </p:nvPr>
        </p:nvSpPr>
        <p:spPr>
          <a:xfrm>
            <a:off x="149288" y="5651273"/>
            <a:ext cx="5198217" cy="323165"/>
          </a:xfrm>
        </p:spPr>
        <p:txBody>
          <a:bodyPr wrap="square" lIns="0" tIns="0" rIns="0" bIns="0" anchor="t" anchorCtr="0">
            <a:spAutoFit/>
          </a:bodyPr>
          <a:lstStyle>
            <a:lvl1pPr marL="0" indent="0" algn="l">
              <a:buNone/>
              <a:defRPr sz="21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3259440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2"/>
            <a:ext cx="8229600" cy="484748"/>
          </a:xfrm>
        </p:spPr>
        <p:txBody>
          <a:bodyPr>
            <a:spAutoFit/>
          </a:bodyPr>
          <a:lstStyle>
            <a:lvl1pPr>
              <a:defRPr sz="3150"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234622"/>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6EB3A025-D698-46A6-B2C4-567BC3056C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48643"/>
            <a:ext cx="9144000" cy="812800"/>
          </a:xfrm>
          <a:prstGeom prst="rect">
            <a:avLst/>
          </a:prstGeom>
        </p:spPr>
      </p:pic>
    </p:spTree>
    <p:extLst>
      <p:ext uri="{BB962C8B-B14F-4D97-AF65-F5344CB8AC3E}">
        <p14:creationId xmlns:p14="http://schemas.microsoft.com/office/powerpoint/2010/main" val="1506260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ODE_LOGO.jpg">
            <a:extLst>
              <a:ext uri="{FF2B5EF4-FFF2-40B4-BE49-F238E27FC236}">
                <a16:creationId xmlns:a16="http://schemas.microsoft.com/office/drawing/2014/main" id="{3307F658-1DA8-404B-A427-253CB1C9A3E8}"/>
              </a:ext>
            </a:extLst>
          </p:cNvPr>
          <p:cNvPicPr>
            <a:picLocks noChangeAspect="1"/>
          </p:cNvPicPr>
          <p:nvPr userDrawn="1"/>
        </p:nvPicPr>
        <p:blipFill>
          <a:blip r:embed="rId2"/>
          <a:stretch>
            <a:fillRect/>
          </a:stretch>
        </p:blipFill>
        <p:spPr>
          <a:xfrm>
            <a:off x="6805323" y="6285699"/>
            <a:ext cx="2012050" cy="369560"/>
          </a:xfrm>
          <a:prstGeom prst="rect">
            <a:avLst/>
          </a:prstGeom>
        </p:spPr>
      </p:pic>
      <p:pic>
        <p:nvPicPr>
          <p:cNvPr id="9" name="Picture 8">
            <a:extLst>
              <a:ext uri="{FF2B5EF4-FFF2-40B4-BE49-F238E27FC236}">
                <a16:creationId xmlns:a16="http://schemas.microsoft.com/office/drawing/2014/main" id="{5A9A6FEE-B52C-4867-8B16-D0F0BBC974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4373766F-B926-42CE-A130-9415D0402453}"/>
              </a:ext>
            </a:extLst>
          </p:cNvPr>
          <p:cNvSpPr>
            <a:spLocks noGrp="1"/>
          </p:cNvSpPr>
          <p:nvPr>
            <p:ph type="ctrTitle" hasCustomPrompt="1"/>
          </p:nvPr>
        </p:nvSpPr>
        <p:spPr>
          <a:xfrm>
            <a:off x="149288" y="660866"/>
            <a:ext cx="7756222" cy="484748"/>
          </a:xfrm>
        </p:spPr>
        <p:txBody>
          <a:bodyPr wrap="square" lIns="0" tIns="0" rIns="0" bIns="0" anchor="b" anchorCtr="0">
            <a:spAutoFit/>
          </a:bodyPr>
          <a:lstStyle>
            <a:lvl1pPr algn="l">
              <a:defRPr sz="3150" b="1">
                <a:solidFill>
                  <a:schemeClr val="bg1"/>
                </a:solidFill>
              </a:defRPr>
            </a:lvl1pPr>
          </a:lstStyle>
          <a:p>
            <a:r>
              <a:rPr lang="en-US" dirty="0"/>
              <a:t>Presentation Title</a:t>
            </a:r>
          </a:p>
        </p:txBody>
      </p:sp>
      <p:sp>
        <p:nvSpPr>
          <p:cNvPr id="11" name="Subtitle 2">
            <a:extLst>
              <a:ext uri="{FF2B5EF4-FFF2-40B4-BE49-F238E27FC236}">
                <a16:creationId xmlns:a16="http://schemas.microsoft.com/office/drawing/2014/main" id="{5EF8A021-3405-436E-A860-7BDEFB1AD57F}"/>
              </a:ext>
            </a:extLst>
          </p:cNvPr>
          <p:cNvSpPr>
            <a:spLocks noGrp="1"/>
          </p:cNvSpPr>
          <p:nvPr>
            <p:ph type="subTitle" idx="1" hasCustomPrompt="1"/>
          </p:nvPr>
        </p:nvSpPr>
        <p:spPr>
          <a:xfrm>
            <a:off x="149288" y="5651273"/>
            <a:ext cx="5198217" cy="323165"/>
          </a:xfrm>
        </p:spPr>
        <p:txBody>
          <a:bodyPr wrap="square" lIns="0" tIns="0" rIns="0" bIns="0" anchor="t" anchorCtr="0">
            <a:spAutoFit/>
          </a:bodyPr>
          <a:lstStyle>
            <a:lvl1pPr marL="0" indent="0" algn="l">
              <a:buNone/>
              <a:defRPr sz="21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3964901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2"/>
            <a:ext cx="8229600" cy="484748"/>
          </a:xfrm>
        </p:spPr>
        <p:txBody>
          <a:bodyPr>
            <a:spAutoFit/>
          </a:bodyPr>
          <a:lstStyle>
            <a:lvl1pPr>
              <a:defRPr sz="3150"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057646"/>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C4F7F601-628D-4A80-BC90-1FF2CA565B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48643"/>
            <a:ext cx="9144000" cy="812800"/>
          </a:xfrm>
          <a:prstGeom prst="rect">
            <a:avLst/>
          </a:prstGeom>
        </p:spPr>
      </p:pic>
    </p:spTree>
    <p:extLst>
      <p:ext uri="{BB962C8B-B14F-4D97-AF65-F5344CB8AC3E}">
        <p14:creationId xmlns:p14="http://schemas.microsoft.com/office/powerpoint/2010/main" val="216798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ODE_LOGO.jpg">
            <a:extLst>
              <a:ext uri="{FF2B5EF4-FFF2-40B4-BE49-F238E27FC236}">
                <a16:creationId xmlns:a16="http://schemas.microsoft.com/office/drawing/2014/main" id="{02E8F2A2-F0DB-477E-B34B-3BBD9D9E792F}"/>
              </a:ext>
            </a:extLst>
          </p:cNvPr>
          <p:cNvPicPr>
            <a:picLocks noChangeAspect="1"/>
          </p:cNvPicPr>
          <p:nvPr userDrawn="1"/>
        </p:nvPicPr>
        <p:blipFill>
          <a:blip r:embed="rId2"/>
          <a:stretch>
            <a:fillRect/>
          </a:stretch>
        </p:blipFill>
        <p:spPr>
          <a:xfrm>
            <a:off x="6805322" y="6285699"/>
            <a:ext cx="2012050" cy="369560"/>
          </a:xfrm>
          <a:prstGeom prst="rect">
            <a:avLst/>
          </a:prstGeom>
        </p:spPr>
      </p:pic>
      <p:pic>
        <p:nvPicPr>
          <p:cNvPr id="9" name="Picture 8">
            <a:extLst>
              <a:ext uri="{FF2B5EF4-FFF2-40B4-BE49-F238E27FC236}">
                <a16:creationId xmlns:a16="http://schemas.microsoft.com/office/drawing/2014/main" id="{03EDA07A-7A26-4E41-809F-6B7F91F69A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065F8011-F361-4627-A34F-8F021F91EA7C}"/>
              </a:ext>
            </a:extLst>
          </p:cNvPr>
          <p:cNvSpPr>
            <a:spLocks noGrp="1"/>
          </p:cNvSpPr>
          <p:nvPr>
            <p:ph type="ctrTitle" hasCustomPrompt="1"/>
          </p:nvPr>
        </p:nvSpPr>
        <p:spPr>
          <a:xfrm>
            <a:off x="149287" y="499281"/>
            <a:ext cx="7756222" cy="646331"/>
          </a:xfrm>
        </p:spPr>
        <p:txBody>
          <a:bodyPr wrap="square" lIns="0" tIns="0" rIns="0" bIns="0" anchor="b" anchorCtr="0">
            <a:spAutoFit/>
          </a:bodyPr>
          <a:lstStyle>
            <a:lvl1pPr algn="l">
              <a:defRPr sz="4200" b="1">
                <a:solidFill>
                  <a:schemeClr val="bg1"/>
                </a:solidFill>
              </a:defRPr>
            </a:lvl1pPr>
          </a:lstStyle>
          <a:p>
            <a:r>
              <a:rPr lang="en-US" dirty="0"/>
              <a:t>Presentation Title</a:t>
            </a:r>
          </a:p>
        </p:txBody>
      </p:sp>
      <p:sp>
        <p:nvSpPr>
          <p:cNvPr id="11" name="Subtitle 2">
            <a:extLst>
              <a:ext uri="{FF2B5EF4-FFF2-40B4-BE49-F238E27FC236}">
                <a16:creationId xmlns:a16="http://schemas.microsoft.com/office/drawing/2014/main" id="{BB621B85-7705-4D1D-81DC-AE08D05D6E74}"/>
              </a:ext>
            </a:extLst>
          </p:cNvPr>
          <p:cNvSpPr>
            <a:spLocks noGrp="1"/>
          </p:cNvSpPr>
          <p:nvPr>
            <p:ph type="subTitle" idx="1" hasCustomPrompt="1"/>
          </p:nvPr>
        </p:nvSpPr>
        <p:spPr>
          <a:xfrm>
            <a:off x="149287" y="5651271"/>
            <a:ext cx="5198217" cy="430887"/>
          </a:xfrm>
        </p:spPr>
        <p:txBody>
          <a:bodyPr wrap="square" lIns="0" tIns="0" rIns="0" bIns="0" anchor="t" anchorCtr="0">
            <a:sp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226904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spAutoFit/>
          </a:bodyPr>
          <a:lstStyle>
            <a:lvl1pPr>
              <a:defRPr sz="4200"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234622"/>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6EB3A025-D698-46A6-B2C4-567BC3056C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48643"/>
            <a:ext cx="9144000" cy="812800"/>
          </a:xfrm>
          <a:prstGeom prst="rect">
            <a:avLst/>
          </a:prstGeom>
        </p:spPr>
      </p:pic>
    </p:spTree>
    <p:extLst>
      <p:ext uri="{BB962C8B-B14F-4D97-AF65-F5344CB8AC3E}">
        <p14:creationId xmlns:p14="http://schemas.microsoft.com/office/powerpoint/2010/main" val="420204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139038"/>
            <a:ext cx="82296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53302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342900" rtl="0" eaLnBrk="1" latinLnBrk="0" hangingPunct="1">
        <a:spcBef>
          <a:spcPct val="0"/>
        </a:spcBef>
        <a:buNone/>
        <a:defRPr sz="3150" b="1" kern="1200">
          <a:solidFill>
            <a:srgbClr val="C00000"/>
          </a:solidFill>
          <a:latin typeface="Arial"/>
          <a:ea typeface="+mj-ea"/>
          <a:cs typeface="Arial"/>
        </a:defRPr>
      </a:lvl1pPr>
    </p:titleStyle>
    <p:bodyStyle>
      <a:lvl1pPr marL="170260" indent="-170260" algn="l" defTabSz="342900" rtl="0" eaLnBrk="1" latinLnBrk="0" hangingPunct="1">
        <a:spcBef>
          <a:spcPct val="20000"/>
        </a:spcBef>
        <a:buFont typeface="Arial"/>
        <a:buChar char="•"/>
        <a:defRPr sz="2400" kern="1200">
          <a:solidFill>
            <a:schemeClr val="tx1"/>
          </a:solidFill>
          <a:latin typeface="Arial"/>
          <a:ea typeface="+mn-ea"/>
          <a:cs typeface="Arial"/>
        </a:defRPr>
      </a:lvl1pPr>
      <a:lvl2pPr marL="428625" indent="-169069" algn="l" defTabSz="342900" rtl="0" eaLnBrk="1" latinLnBrk="0" hangingPunct="1">
        <a:spcBef>
          <a:spcPct val="20000"/>
        </a:spcBef>
        <a:buFont typeface="Arial"/>
        <a:buChar char="–"/>
        <a:defRPr sz="2400" kern="1200">
          <a:solidFill>
            <a:schemeClr val="tx1"/>
          </a:solidFill>
          <a:latin typeface="Arial"/>
          <a:ea typeface="+mn-ea"/>
          <a:cs typeface="Arial"/>
        </a:defRPr>
      </a:lvl2pPr>
      <a:lvl3pPr marL="769144" indent="-171450" algn="l" defTabSz="342900" rtl="0" eaLnBrk="1" latinLnBrk="0" hangingPunct="1">
        <a:spcBef>
          <a:spcPct val="20000"/>
        </a:spcBef>
        <a:buFont typeface="Arial"/>
        <a:buChar char="•"/>
        <a:defRPr sz="2400" kern="1200">
          <a:solidFill>
            <a:schemeClr val="tx1"/>
          </a:solidFill>
          <a:latin typeface="Arial"/>
          <a:ea typeface="+mn-ea"/>
          <a:cs typeface="Arial"/>
        </a:defRPr>
      </a:lvl3pPr>
      <a:lvl4pPr marL="1117997" indent="-171450" algn="l" defTabSz="342900" rtl="0" eaLnBrk="1" latinLnBrk="0" hangingPunct="1">
        <a:spcBef>
          <a:spcPct val="20000"/>
        </a:spcBef>
        <a:buFont typeface="Arial"/>
        <a:buChar char="–"/>
        <a:defRPr sz="2400" kern="1200">
          <a:solidFill>
            <a:schemeClr val="tx1"/>
          </a:solidFill>
          <a:latin typeface="Arial"/>
          <a:ea typeface="+mn-ea"/>
          <a:cs typeface="Arial"/>
        </a:defRPr>
      </a:lvl4pPr>
      <a:lvl5pPr marL="1460897" indent="-171450" algn="l" defTabSz="342900" rtl="0" eaLnBrk="1" latinLnBrk="0" hangingPunct="1">
        <a:spcBef>
          <a:spcPct val="20000"/>
        </a:spcBef>
        <a:buFont typeface="Arial"/>
        <a:buChar char="»"/>
        <a:defRPr sz="24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139038"/>
            <a:ext cx="82296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0210714"/>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ctr" defTabSz="342900" rtl="0" eaLnBrk="1" latinLnBrk="0" hangingPunct="1">
        <a:spcBef>
          <a:spcPct val="0"/>
        </a:spcBef>
        <a:buNone/>
        <a:defRPr sz="3150" b="1" kern="1200">
          <a:solidFill>
            <a:srgbClr val="C00000"/>
          </a:solidFill>
          <a:latin typeface="Arial"/>
          <a:ea typeface="+mj-ea"/>
          <a:cs typeface="Arial"/>
        </a:defRPr>
      </a:lvl1pPr>
    </p:titleStyle>
    <p:bodyStyle>
      <a:lvl1pPr marL="170260" indent="-170260" algn="l" defTabSz="342900" rtl="0" eaLnBrk="1" latinLnBrk="0" hangingPunct="1">
        <a:spcBef>
          <a:spcPct val="20000"/>
        </a:spcBef>
        <a:buFont typeface="Arial"/>
        <a:buChar char="•"/>
        <a:defRPr sz="2400" kern="1200">
          <a:solidFill>
            <a:schemeClr val="tx1"/>
          </a:solidFill>
          <a:latin typeface="Arial"/>
          <a:ea typeface="+mn-ea"/>
          <a:cs typeface="Arial"/>
        </a:defRPr>
      </a:lvl1pPr>
      <a:lvl2pPr marL="428625" indent="-169069" algn="l" defTabSz="342900" rtl="0" eaLnBrk="1" latinLnBrk="0" hangingPunct="1">
        <a:spcBef>
          <a:spcPct val="20000"/>
        </a:spcBef>
        <a:buFont typeface="Arial"/>
        <a:buChar char="–"/>
        <a:defRPr sz="2400" kern="1200">
          <a:solidFill>
            <a:schemeClr val="tx1"/>
          </a:solidFill>
          <a:latin typeface="Arial"/>
          <a:ea typeface="+mn-ea"/>
          <a:cs typeface="Arial"/>
        </a:defRPr>
      </a:lvl2pPr>
      <a:lvl3pPr marL="769144" indent="-171450" algn="l" defTabSz="342900" rtl="0" eaLnBrk="1" latinLnBrk="0" hangingPunct="1">
        <a:spcBef>
          <a:spcPct val="20000"/>
        </a:spcBef>
        <a:buFont typeface="Arial"/>
        <a:buChar char="•"/>
        <a:defRPr sz="2400" kern="1200">
          <a:solidFill>
            <a:schemeClr val="tx1"/>
          </a:solidFill>
          <a:latin typeface="Arial"/>
          <a:ea typeface="+mn-ea"/>
          <a:cs typeface="Arial"/>
        </a:defRPr>
      </a:lvl3pPr>
      <a:lvl4pPr marL="1117997" indent="-171450" algn="l" defTabSz="342900" rtl="0" eaLnBrk="1" latinLnBrk="0" hangingPunct="1">
        <a:spcBef>
          <a:spcPct val="20000"/>
        </a:spcBef>
        <a:buFont typeface="Arial"/>
        <a:buChar char="–"/>
        <a:defRPr sz="2400" kern="1200">
          <a:solidFill>
            <a:schemeClr val="tx1"/>
          </a:solidFill>
          <a:latin typeface="Arial"/>
          <a:ea typeface="+mn-ea"/>
          <a:cs typeface="Arial"/>
        </a:defRPr>
      </a:lvl4pPr>
      <a:lvl5pPr marL="1460897" indent="-171450" algn="l" defTabSz="342900" rtl="0" eaLnBrk="1" latinLnBrk="0" hangingPunct="1">
        <a:spcBef>
          <a:spcPct val="20000"/>
        </a:spcBef>
        <a:buFont typeface="Arial"/>
        <a:buChar char="»"/>
        <a:defRPr sz="24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139036"/>
            <a:ext cx="82296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2227067"/>
      </p:ext>
    </p:extLst>
  </p:cSld>
  <p:clrMap bg1="lt1" tx1="dk1" bg2="lt2" tx2="dk2" accent1="accent1" accent2="accent2" accent3="accent3" accent4="accent4" accent5="accent5" accent6="accent6" hlink="hlink" folHlink="folHlink"/>
  <p:sldLayoutIdLst>
    <p:sldLayoutId id="2147483667" r:id="rId1"/>
    <p:sldLayoutId id="214748366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200" b="1" kern="1200">
          <a:solidFill>
            <a:srgbClr val="C00000"/>
          </a:solidFill>
          <a:latin typeface="Arial"/>
          <a:ea typeface="+mj-ea"/>
          <a:cs typeface="Arial"/>
        </a:defRPr>
      </a:lvl1pPr>
    </p:titleStyle>
    <p:body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ducation.ohio.gov/Topics/Career-Tech/CTE-Program-Review"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education.ohio.gov/Topics/Career-Tech/CTE-Program-Review"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816CA-F297-444E-832A-1CB811A61348}"/>
              </a:ext>
            </a:extLst>
          </p:cNvPr>
          <p:cNvSpPr>
            <a:spLocks noGrp="1"/>
          </p:cNvSpPr>
          <p:nvPr>
            <p:ph type="ctrTitle"/>
          </p:nvPr>
        </p:nvSpPr>
        <p:spPr>
          <a:xfrm>
            <a:off x="385239" y="629927"/>
            <a:ext cx="6632185" cy="484748"/>
          </a:xfrm>
        </p:spPr>
        <p:txBody>
          <a:bodyPr/>
          <a:lstStyle/>
          <a:p>
            <a:r>
              <a:rPr lang="en-US" dirty="0"/>
              <a:t>Quality Program Review – Year 4</a:t>
            </a:r>
          </a:p>
        </p:txBody>
      </p:sp>
      <p:sp>
        <p:nvSpPr>
          <p:cNvPr id="3" name="Subtitle 2">
            <a:extLst>
              <a:ext uri="{FF2B5EF4-FFF2-40B4-BE49-F238E27FC236}">
                <a16:creationId xmlns:a16="http://schemas.microsoft.com/office/drawing/2014/main" id="{86D641D2-3572-4922-A1A5-200D77FA6D14}"/>
              </a:ext>
            </a:extLst>
          </p:cNvPr>
          <p:cNvSpPr>
            <a:spLocks noGrp="1"/>
          </p:cNvSpPr>
          <p:nvPr>
            <p:ph type="subTitle" idx="1"/>
          </p:nvPr>
        </p:nvSpPr>
        <p:spPr>
          <a:xfrm>
            <a:off x="1254965" y="4890626"/>
            <a:ext cx="5510166" cy="710964"/>
          </a:xfrm>
        </p:spPr>
        <p:txBody>
          <a:bodyPr/>
          <a:lstStyle/>
          <a:p>
            <a:endParaRPr lang="en-US" dirty="0"/>
          </a:p>
          <a:p>
            <a:endParaRPr lang="en-US" dirty="0"/>
          </a:p>
        </p:txBody>
      </p:sp>
    </p:spTree>
    <p:extLst>
      <p:ext uri="{BB962C8B-B14F-4D97-AF65-F5344CB8AC3E}">
        <p14:creationId xmlns:p14="http://schemas.microsoft.com/office/powerpoint/2010/main" val="101820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Retrieving FY18 Action Plan</a:t>
            </a:r>
          </a:p>
        </p:txBody>
      </p:sp>
      <p:sp>
        <p:nvSpPr>
          <p:cNvPr id="3" name="Content Placeholder 2"/>
          <p:cNvSpPr>
            <a:spLocks noGrp="1"/>
          </p:cNvSpPr>
          <p:nvPr>
            <p:ph idx="1"/>
          </p:nvPr>
        </p:nvSpPr>
        <p:spPr>
          <a:xfrm>
            <a:off x="1485900" y="1803000"/>
            <a:ext cx="6172200" cy="3823135"/>
          </a:xfrm>
        </p:spPr>
        <p:txBody>
          <a:bodyPr/>
          <a:lstStyle/>
          <a:p>
            <a:pPr marL="0" indent="0">
              <a:buNone/>
            </a:pPr>
            <a:endParaRPr lang="en-US" dirty="0"/>
          </a:p>
          <a:p>
            <a:pPr marL="0" indent="0">
              <a:buNone/>
            </a:pPr>
            <a:r>
              <a:rPr lang="en-US" dirty="0"/>
              <a:t> </a:t>
            </a:r>
          </a:p>
        </p:txBody>
      </p:sp>
      <p:pic>
        <p:nvPicPr>
          <p:cNvPr id="5" name="Picture 4">
            <a:extLst>
              <a:ext uri="{FF2B5EF4-FFF2-40B4-BE49-F238E27FC236}">
                <a16:creationId xmlns:a16="http://schemas.microsoft.com/office/drawing/2014/main" id="{D7363045-6801-4F3A-8973-EE97AF976B05}"/>
              </a:ext>
            </a:extLst>
          </p:cNvPr>
          <p:cNvPicPr>
            <a:picLocks noChangeAspect="1"/>
          </p:cNvPicPr>
          <p:nvPr/>
        </p:nvPicPr>
        <p:blipFill>
          <a:blip r:embed="rId3"/>
          <a:stretch>
            <a:fillRect/>
          </a:stretch>
        </p:blipFill>
        <p:spPr>
          <a:xfrm>
            <a:off x="337039" y="1955401"/>
            <a:ext cx="8469923" cy="953015"/>
          </a:xfrm>
          <a:prstGeom prst="rect">
            <a:avLst/>
          </a:prstGeom>
        </p:spPr>
      </p:pic>
      <p:sp>
        <p:nvSpPr>
          <p:cNvPr id="6" name="Oval 5">
            <a:extLst>
              <a:ext uri="{FF2B5EF4-FFF2-40B4-BE49-F238E27FC236}">
                <a16:creationId xmlns:a16="http://schemas.microsoft.com/office/drawing/2014/main" id="{196199E8-AF27-4FB6-AA66-612F898A5195}"/>
              </a:ext>
            </a:extLst>
          </p:cNvPr>
          <p:cNvSpPr/>
          <p:nvPr/>
        </p:nvSpPr>
        <p:spPr>
          <a:xfrm>
            <a:off x="3534507" y="2375543"/>
            <a:ext cx="1910862" cy="668216"/>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E8292F9E-52E3-49E3-9117-FD11FFD9A19C}"/>
              </a:ext>
            </a:extLst>
          </p:cNvPr>
          <p:cNvPicPr>
            <a:picLocks noChangeAspect="1"/>
          </p:cNvPicPr>
          <p:nvPr/>
        </p:nvPicPr>
        <p:blipFill>
          <a:blip r:embed="rId4"/>
          <a:stretch>
            <a:fillRect/>
          </a:stretch>
        </p:blipFill>
        <p:spPr>
          <a:xfrm>
            <a:off x="509954" y="3226094"/>
            <a:ext cx="8124093" cy="2236500"/>
          </a:xfrm>
          <a:prstGeom prst="rect">
            <a:avLst/>
          </a:prstGeom>
        </p:spPr>
      </p:pic>
    </p:spTree>
    <p:extLst>
      <p:ext uri="{BB962C8B-B14F-4D97-AF65-F5344CB8AC3E}">
        <p14:creationId xmlns:p14="http://schemas.microsoft.com/office/powerpoint/2010/main" val="94566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Retrieving FY18 Action Plan</a:t>
            </a:r>
          </a:p>
        </p:txBody>
      </p:sp>
      <p:sp>
        <p:nvSpPr>
          <p:cNvPr id="3" name="Content Placeholder 2"/>
          <p:cNvSpPr>
            <a:spLocks noGrp="1"/>
          </p:cNvSpPr>
          <p:nvPr>
            <p:ph idx="1"/>
          </p:nvPr>
        </p:nvSpPr>
        <p:spPr>
          <a:xfrm>
            <a:off x="1485900" y="1803000"/>
            <a:ext cx="6172200" cy="3823135"/>
          </a:xfrm>
        </p:spPr>
        <p:txBody>
          <a:bodyPr/>
          <a:lstStyle/>
          <a:p>
            <a:pPr marL="0" indent="0">
              <a:buNone/>
            </a:pPr>
            <a:endParaRPr lang="en-US" dirty="0"/>
          </a:p>
          <a:p>
            <a:pPr marL="0" indent="0">
              <a:buNone/>
            </a:pPr>
            <a:r>
              <a:rPr lang="en-US" dirty="0"/>
              <a:t> </a:t>
            </a:r>
          </a:p>
        </p:txBody>
      </p:sp>
      <p:pic>
        <p:nvPicPr>
          <p:cNvPr id="4" name="Picture 3">
            <a:extLst>
              <a:ext uri="{FF2B5EF4-FFF2-40B4-BE49-F238E27FC236}">
                <a16:creationId xmlns:a16="http://schemas.microsoft.com/office/drawing/2014/main" id="{EB913621-6B9F-4695-9FB1-66DE6E34FABC}"/>
              </a:ext>
            </a:extLst>
          </p:cNvPr>
          <p:cNvPicPr>
            <a:picLocks noChangeAspect="1"/>
          </p:cNvPicPr>
          <p:nvPr/>
        </p:nvPicPr>
        <p:blipFill>
          <a:blip r:embed="rId3"/>
          <a:stretch>
            <a:fillRect/>
          </a:stretch>
        </p:blipFill>
        <p:spPr>
          <a:xfrm>
            <a:off x="0" y="1820691"/>
            <a:ext cx="9144000" cy="3216618"/>
          </a:xfrm>
          <a:prstGeom prst="rect">
            <a:avLst/>
          </a:prstGeom>
        </p:spPr>
      </p:pic>
    </p:spTree>
    <p:extLst>
      <p:ext uri="{BB962C8B-B14F-4D97-AF65-F5344CB8AC3E}">
        <p14:creationId xmlns:p14="http://schemas.microsoft.com/office/powerpoint/2010/main" val="83867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735830-7886-4E56-8987-97ECDD5726E7}"/>
              </a:ext>
            </a:extLst>
          </p:cNvPr>
          <p:cNvPicPr>
            <a:picLocks noChangeAspect="1"/>
          </p:cNvPicPr>
          <p:nvPr/>
        </p:nvPicPr>
        <p:blipFill>
          <a:blip r:embed="rId3"/>
          <a:stretch>
            <a:fillRect/>
          </a:stretch>
        </p:blipFill>
        <p:spPr>
          <a:xfrm>
            <a:off x="0" y="1803000"/>
            <a:ext cx="9144000" cy="2857500"/>
          </a:xfrm>
          <a:prstGeom prst="rect">
            <a:avLst/>
          </a:prstGeom>
        </p:spPr>
      </p:pic>
      <p:sp>
        <p:nvSpPr>
          <p:cNvPr id="2" name="Title 1"/>
          <p:cNvSpPr>
            <a:spLocks noGrp="1"/>
          </p:cNvSpPr>
          <p:nvPr>
            <p:ph type="title"/>
          </p:nvPr>
        </p:nvSpPr>
        <p:spPr/>
        <p:txBody>
          <a:bodyPr/>
          <a:lstStyle/>
          <a:p>
            <a:r>
              <a:rPr lang="en-US" dirty="0"/>
              <a:t>Retrieving FY18 Action Plan</a:t>
            </a:r>
          </a:p>
        </p:txBody>
      </p:sp>
      <p:sp>
        <p:nvSpPr>
          <p:cNvPr id="3" name="Content Placeholder 2"/>
          <p:cNvSpPr>
            <a:spLocks noGrp="1"/>
          </p:cNvSpPr>
          <p:nvPr>
            <p:ph idx="1"/>
          </p:nvPr>
        </p:nvSpPr>
        <p:spPr>
          <a:xfrm>
            <a:off x="1485900" y="1803000"/>
            <a:ext cx="6172200" cy="3823135"/>
          </a:xfrm>
        </p:spPr>
        <p:txBody>
          <a:bodyPr/>
          <a:lstStyle/>
          <a:p>
            <a:pPr marL="0" indent="0">
              <a:buNone/>
            </a:pPr>
            <a:endParaRPr lang="en-US" dirty="0"/>
          </a:p>
          <a:p>
            <a:pPr marL="0" indent="0">
              <a:buNone/>
            </a:pPr>
            <a:r>
              <a:rPr lang="en-US" dirty="0"/>
              <a:t> </a:t>
            </a:r>
          </a:p>
        </p:txBody>
      </p:sp>
      <p:sp>
        <p:nvSpPr>
          <p:cNvPr id="8" name="Oval 7">
            <a:extLst>
              <a:ext uri="{FF2B5EF4-FFF2-40B4-BE49-F238E27FC236}">
                <a16:creationId xmlns:a16="http://schemas.microsoft.com/office/drawing/2014/main" id="{AD00D918-B118-4402-BB70-129BC1BC5A9F}"/>
              </a:ext>
            </a:extLst>
          </p:cNvPr>
          <p:cNvSpPr/>
          <p:nvPr/>
        </p:nvSpPr>
        <p:spPr>
          <a:xfrm>
            <a:off x="3575539" y="1803001"/>
            <a:ext cx="996461" cy="48474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0" name="Straight Arrow Connector 9">
            <a:extLst>
              <a:ext uri="{FF2B5EF4-FFF2-40B4-BE49-F238E27FC236}">
                <a16:creationId xmlns:a16="http://schemas.microsoft.com/office/drawing/2014/main" id="{F4A4B008-7B54-40E0-8F40-4D3BF12B1CCB}"/>
              </a:ext>
            </a:extLst>
          </p:cNvPr>
          <p:cNvCxnSpPr/>
          <p:nvPr/>
        </p:nvCxnSpPr>
        <p:spPr>
          <a:xfrm>
            <a:off x="7241931" y="3026020"/>
            <a:ext cx="832338" cy="275492"/>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9091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CF8961-226C-400A-8304-012190ED824D}"/>
              </a:ext>
            </a:extLst>
          </p:cNvPr>
          <p:cNvPicPr>
            <a:picLocks noChangeAspect="1"/>
          </p:cNvPicPr>
          <p:nvPr/>
        </p:nvPicPr>
        <p:blipFill>
          <a:blip r:embed="rId3"/>
          <a:stretch>
            <a:fillRect/>
          </a:stretch>
        </p:blipFill>
        <p:spPr>
          <a:xfrm>
            <a:off x="0" y="1803000"/>
            <a:ext cx="9144000" cy="1320332"/>
          </a:xfrm>
          <a:prstGeom prst="rect">
            <a:avLst/>
          </a:prstGeom>
        </p:spPr>
      </p:pic>
      <p:sp>
        <p:nvSpPr>
          <p:cNvPr id="2" name="Title 1"/>
          <p:cNvSpPr>
            <a:spLocks noGrp="1"/>
          </p:cNvSpPr>
          <p:nvPr>
            <p:ph type="title"/>
          </p:nvPr>
        </p:nvSpPr>
        <p:spPr/>
        <p:txBody>
          <a:bodyPr/>
          <a:lstStyle/>
          <a:p>
            <a:r>
              <a:rPr lang="en-US" dirty="0"/>
              <a:t>Retrieving FY18 Action Plan</a:t>
            </a:r>
          </a:p>
        </p:txBody>
      </p:sp>
      <p:sp>
        <p:nvSpPr>
          <p:cNvPr id="3" name="Content Placeholder 2"/>
          <p:cNvSpPr>
            <a:spLocks noGrp="1"/>
          </p:cNvSpPr>
          <p:nvPr>
            <p:ph idx="1"/>
          </p:nvPr>
        </p:nvSpPr>
        <p:spPr>
          <a:xfrm>
            <a:off x="1485900" y="1803000"/>
            <a:ext cx="6172200" cy="3823135"/>
          </a:xfrm>
        </p:spPr>
        <p:txBody>
          <a:bodyPr/>
          <a:lstStyle/>
          <a:p>
            <a:pPr marL="0" indent="0">
              <a:buNone/>
            </a:pPr>
            <a:endParaRPr lang="en-US" dirty="0"/>
          </a:p>
          <a:p>
            <a:pPr marL="0" indent="0">
              <a:buNone/>
            </a:pPr>
            <a:r>
              <a:rPr lang="en-US" dirty="0"/>
              <a:t> </a:t>
            </a:r>
          </a:p>
        </p:txBody>
      </p:sp>
      <p:sp>
        <p:nvSpPr>
          <p:cNvPr id="8" name="Oval 7">
            <a:extLst>
              <a:ext uri="{FF2B5EF4-FFF2-40B4-BE49-F238E27FC236}">
                <a16:creationId xmlns:a16="http://schemas.microsoft.com/office/drawing/2014/main" id="{AD00D918-B118-4402-BB70-129BC1BC5A9F}"/>
              </a:ext>
            </a:extLst>
          </p:cNvPr>
          <p:cNvSpPr/>
          <p:nvPr/>
        </p:nvSpPr>
        <p:spPr>
          <a:xfrm>
            <a:off x="5492263" y="2153815"/>
            <a:ext cx="996461" cy="48474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0" name="Straight Arrow Connector 9">
            <a:extLst>
              <a:ext uri="{FF2B5EF4-FFF2-40B4-BE49-F238E27FC236}">
                <a16:creationId xmlns:a16="http://schemas.microsoft.com/office/drawing/2014/main" id="{F4A4B008-7B54-40E0-8F40-4D3BF12B1CCB}"/>
              </a:ext>
            </a:extLst>
          </p:cNvPr>
          <p:cNvCxnSpPr/>
          <p:nvPr/>
        </p:nvCxnSpPr>
        <p:spPr>
          <a:xfrm>
            <a:off x="7499839" y="1232986"/>
            <a:ext cx="832338" cy="275492"/>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5521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Monitoring Inventory</a:t>
            </a:r>
          </a:p>
        </p:txBody>
      </p:sp>
      <p:sp>
        <p:nvSpPr>
          <p:cNvPr id="3" name="Content Placeholder 2"/>
          <p:cNvSpPr>
            <a:spLocks noGrp="1"/>
          </p:cNvSpPr>
          <p:nvPr>
            <p:ph idx="1"/>
          </p:nvPr>
        </p:nvSpPr>
        <p:spPr>
          <a:xfrm>
            <a:off x="406908" y="1495135"/>
            <a:ext cx="8330184" cy="3867730"/>
          </a:xfrm>
        </p:spPr>
        <p:txBody>
          <a:bodyPr/>
          <a:lstStyle/>
          <a:p>
            <a:pPr marL="0" indent="0">
              <a:buNone/>
            </a:pPr>
            <a:r>
              <a:rPr lang="en-US" sz="2500" dirty="0"/>
              <a:t>Open workbook to Appendix I; “Progress Monitoring Inventory Worksheet Year 3”.</a:t>
            </a:r>
          </a:p>
          <a:p>
            <a:pPr marL="0" indent="0" algn="ctr">
              <a:buNone/>
            </a:pPr>
            <a:endParaRPr lang="en-US" dirty="0"/>
          </a:p>
          <a:p>
            <a:pPr marL="0" indent="0" algn="ctr">
              <a:buNone/>
            </a:pPr>
            <a:r>
              <a:rPr lang="en-US" b="1" dirty="0"/>
              <a:t>OR</a:t>
            </a:r>
          </a:p>
          <a:p>
            <a:pPr marL="0" indent="0" algn="ctr">
              <a:buNone/>
            </a:pPr>
            <a:endParaRPr lang="en-US" dirty="0"/>
          </a:p>
          <a:p>
            <a:pPr marL="0" indent="0">
              <a:buNone/>
            </a:pPr>
            <a:r>
              <a:rPr lang="en-US" sz="2500" dirty="0"/>
              <a:t>Download the worksheet by visiting</a:t>
            </a:r>
          </a:p>
          <a:p>
            <a:pPr marL="0" indent="0" algn="ctr">
              <a:buNone/>
            </a:pPr>
            <a:r>
              <a:rPr lang="en-US" dirty="0">
                <a:hlinkClick r:id="rId3"/>
              </a:rPr>
              <a:t>education.ohio.gov/Topics/Career-Tech/</a:t>
            </a:r>
            <a:r>
              <a:rPr lang="en-US" sz="2200" dirty="0">
                <a:hlinkClick r:id="rId3"/>
              </a:rPr>
              <a:t>CTE-Program-Review</a:t>
            </a:r>
            <a:r>
              <a:rPr lang="en-US" sz="2200" dirty="0"/>
              <a:t> </a:t>
            </a:r>
          </a:p>
          <a:p>
            <a:pPr marL="0" indent="0">
              <a:buNone/>
            </a:pPr>
            <a:r>
              <a:rPr lang="en-US" sz="2500" dirty="0"/>
              <a:t>Click “Action Plan Goal Template - Year 4” at the bottom of the page.</a:t>
            </a:r>
          </a:p>
        </p:txBody>
      </p:sp>
    </p:spTree>
    <p:extLst>
      <p:ext uri="{BB962C8B-B14F-4D97-AF65-F5344CB8AC3E}">
        <p14:creationId xmlns:p14="http://schemas.microsoft.com/office/powerpoint/2010/main" val="214698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Monitoring Inventory</a:t>
            </a:r>
          </a:p>
        </p:txBody>
      </p:sp>
      <p:sp>
        <p:nvSpPr>
          <p:cNvPr id="3" name="Content Placeholder 2"/>
          <p:cNvSpPr>
            <a:spLocks noGrp="1"/>
          </p:cNvSpPr>
          <p:nvPr>
            <p:ph idx="1"/>
          </p:nvPr>
        </p:nvSpPr>
        <p:spPr/>
        <p:txBody>
          <a:bodyPr/>
          <a:lstStyle/>
          <a:p>
            <a:pPr marL="0" indent="0">
              <a:buNone/>
            </a:pPr>
            <a:r>
              <a:rPr lang="en-US" sz="2500" dirty="0"/>
              <a:t>Each pathway will complete </a:t>
            </a:r>
            <a:r>
              <a:rPr lang="en-US" sz="2500" b="1" u="sng" dirty="0"/>
              <a:t>3</a:t>
            </a:r>
            <a:r>
              <a:rPr lang="en-US" sz="2500" dirty="0"/>
              <a:t> Progress Monitoring Inventory worksheets for each of the </a:t>
            </a:r>
            <a:r>
              <a:rPr lang="en-US" sz="2500" b="1" u="sng" dirty="0"/>
              <a:t>3</a:t>
            </a:r>
            <a:r>
              <a:rPr lang="en-US" sz="2500" dirty="0"/>
              <a:t> submitted FY18 Action Plans.</a:t>
            </a:r>
            <a:r>
              <a:rPr lang="en-US" sz="2100" dirty="0"/>
              <a:t>	</a:t>
            </a:r>
            <a:endParaRPr lang="en-US" dirty="0"/>
          </a:p>
        </p:txBody>
      </p:sp>
      <p:graphicFrame>
        <p:nvGraphicFramePr>
          <p:cNvPr id="4" name="Diagram 3">
            <a:extLst>
              <a:ext uri="{FF2B5EF4-FFF2-40B4-BE49-F238E27FC236}">
                <a16:creationId xmlns:a16="http://schemas.microsoft.com/office/drawing/2014/main" id="{845D6D11-48D9-4A2D-B819-ED1B701F8B0E}"/>
              </a:ext>
            </a:extLst>
          </p:cNvPr>
          <p:cNvGraphicFramePr/>
          <p:nvPr>
            <p:extLst>
              <p:ext uri="{D42A27DB-BD31-4B8C-83A1-F6EECF244321}">
                <p14:modId xmlns:p14="http://schemas.microsoft.com/office/powerpoint/2010/main" val="1268585679"/>
              </p:ext>
            </p:extLst>
          </p:nvPr>
        </p:nvGraphicFramePr>
        <p:xfrm>
          <a:off x="691896" y="2530856"/>
          <a:ext cx="7760208" cy="3604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633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Monitoring Inventory</a:t>
            </a:r>
          </a:p>
        </p:txBody>
      </p:sp>
      <p:graphicFrame>
        <p:nvGraphicFramePr>
          <p:cNvPr id="5" name="Diagram 4">
            <a:extLst>
              <a:ext uri="{FF2B5EF4-FFF2-40B4-BE49-F238E27FC236}">
                <a16:creationId xmlns:a16="http://schemas.microsoft.com/office/drawing/2014/main" id="{AEA85F24-D688-4BE6-BFD1-E0C95490405E}"/>
              </a:ext>
            </a:extLst>
          </p:cNvPr>
          <p:cNvGraphicFramePr/>
          <p:nvPr>
            <p:extLst>
              <p:ext uri="{D42A27DB-BD31-4B8C-83A1-F6EECF244321}">
                <p14:modId xmlns:p14="http://schemas.microsoft.com/office/powerpoint/2010/main" val="342762171"/>
              </p:ext>
            </p:extLst>
          </p:nvPr>
        </p:nvGraphicFramePr>
        <p:xfrm>
          <a:off x="606552" y="1131824"/>
          <a:ext cx="7930896" cy="4747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386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D8266D-3369-47CA-831C-FF4F703C9724}"/>
              </a:ext>
            </a:extLst>
          </p:cNvPr>
          <p:cNvPicPr>
            <a:picLocks noChangeAspect="1"/>
          </p:cNvPicPr>
          <p:nvPr/>
        </p:nvPicPr>
        <p:blipFill rotWithShape="1">
          <a:blip r:embed="rId3"/>
          <a:srcRect r="1096" b="3"/>
          <a:stretch/>
        </p:blipFill>
        <p:spPr>
          <a:xfrm>
            <a:off x="4331970" y="1264160"/>
            <a:ext cx="4096293" cy="4183378"/>
          </a:xfrm>
          <a:prstGeom prst="rect">
            <a:avLst/>
          </a:prstGeom>
          <a:effectLst/>
        </p:spPr>
      </p:pic>
      <p:sp>
        <p:nvSpPr>
          <p:cNvPr id="2" name="Title 1"/>
          <p:cNvSpPr>
            <a:spLocks noGrp="1"/>
          </p:cNvSpPr>
          <p:nvPr>
            <p:ph type="title"/>
          </p:nvPr>
        </p:nvSpPr>
        <p:spPr>
          <a:xfrm>
            <a:off x="486697" y="2171548"/>
            <a:ext cx="3845273" cy="1257452"/>
          </a:xfrm>
        </p:spPr>
        <p:txBody>
          <a:bodyPr>
            <a:normAutofit fontScale="90000"/>
          </a:bodyPr>
          <a:lstStyle/>
          <a:p>
            <a:r>
              <a:rPr lang="en-US" sz="4400" dirty="0"/>
              <a:t>Examine, Reflect, and Adjust</a:t>
            </a:r>
            <a:br>
              <a:rPr lang="en-US" dirty="0"/>
            </a:br>
            <a:endParaRPr lang="en-US" dirty="0"/>
          </a:p>
        </p:txBody>
      </p:sp>
      <p:sp>
        <p:nvSpPr>
          <p:cNvPr id="3" name="Content Placeholder 2"/>
          <p:cNvSpPr>
            <a:spLocks noGrp="1"/>
          </p:cNvSpPr>
          <p:nvPr>
            <p:ph idx="1"/>
          </p:nvPr>
        </p:nvSpPr>
        <p:spPr>
          <a:xfrm>
            <a:off x="1016761" y="4093155"/>
            <a:ext cx="2785143" cy="690227"/>
          </a:xfrm>
        </p:spPr>
        <p:txBody>
          <a:bodyPr>
            <a:normAutofit fontScale="55000" lnSpcReduction="20000"/>
          </a:bodyPr>
          <a:lstStyle/>
          <a:p>
            <a:pPr>
              <a:lnSpc>
                <a:spcPct val="90000"/>
              </a:lnSpc>
            </a:pPr>
            <a:endParaRPr lang="en-US" sz="2025" dirty="0"/>
          </a:p>
          <a:p>
            <a:pPr marL="0" indent="0">
              <a:lnSpc>
                <a:spcPct val="90000"/>
              </a:lnSpc>
              <a:buNone/>
            </a:pPr>
            <a:r>
              <a:rPr lang="en-US" sz="3300" b="1" i="1" u="sng" dirty="0"/>
              <a:t>Page 8</a:t>
            </a:r>
            <a:r>
              <a:rPr lang="en-US" sz="3300" b="1" i="1" dirty="0"/>
              <a:t> </a:t>
            </a:r>
            <a:r>
              <a:rPr lang="en-US" sz="3300" i="1" dirty="0"/>
              <a:t>of the workbook.  </a:t>
            </a:r>
          </a:p>
          <a:p>
            <a:pPr marL="0" indent="0">
              <a:lnSpc>
                <a:spcPct val="90000"/>
              </a:lnSpc>
              <a:buNone/>
            </a:pPr>
            <a:endParaRPr lang="en-US" sz="2025" dirty="0"/>
          </a:p>
          <a:p>
            <a:pPr marL="0" indent="0">
              <a:lnSpc>
                <a:spcPct val="90000"/>
              </a:lnSpc>
              <a:buNone/>
            </a:pPr>
            <a:r>
              <a:rPr lang="en-US" sz="2025" dirty="0"/>
              <a:t> </a:t>
            </a:r>
          </a:p>
        </p:txBody>
      </p:sp>
    </p:spTree>
    <p:extLst>
      <p:ext uri="{BB962C8B-B14F-4D97-AF65-F5344CB8AC3E}">
        <p14:creationId xmlns:p14="http://schemas.microsoft.com/office/powerpoint/2010/main" val="412089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D2619-F6D8-4651-B68A-375E4BA13FE3}"/>
              </a:ext>
            </a:extLst>
          </p:cNvPr>
          <p:cNvSpPr>
            <a:spLocks noGrp="1"/>
          </p:cNvSpPr>
          <p:nvPr>
            <p:ph type="title"/>
          </p:nvPr>
        </p:nvSpPr>
        <p:spPr/>
        <p:txBody>
          <a:bodyPr/>
          <a:lstStyle/>
          <a:p>
            <a:r>
              <a:rPr lang="en-US" dirty="0"/>
              <a:t>Celebrating Success – Case Study</a:t>
            </a:r>
          </a:p>
        </p:txBody>
      </p:sp>
      <p:sp>
        <p:nvSpPr>
          <p:cNvPr id="3" name="Content Placeholder 2">
            <a:extLst>
              <a:ext uri="{FF2B5EF4-FFF2-40B4-BE49-F238E27FC236}">
                <a16:creationId xmlns:a16="http://schemas.microsoft.com/office/drawing/2014/main" id="{8523BEDE-3C74-42D9-BE4D-9F1D308599F7}"/>
              </a:ext>
            </a:extLst>
          </p:cNvPr>
          <p:cNvSpPr>
            <a:spLocks noGrp="1"/>
          </p:cNvSpPr>
          <p:nvPr>
            <p:ph idx="1"/>
          </p:nvPr>
        </p:nvSpPr>
        <p:spPr>
          <a:xfrm>
            <a:off x="457200" y="1591239"/>
            <a:ext cx="5422392" cy="2633290"/>
          </a:xfrm>
        </p:spPr>
        <p:txBody>
          <a:bodyPr/>
          <a:lstStyle/>
          <a:p>
            <a:pPr marL="0" indent="0">
              <a:buNone/>
            </a:pPr>
            <a:r>
              <a:rPr lang="en-US" sz="2500" dirty="0"/>
              <a:t>In order to </a:t>
            </a:r>
            <a:r>
              <a:rPr lang="en-US" sz="2500" b="1" i="1" dirty="0"/>
              <a:t>celebrate our successes </a:t>
            </a:r>
            <a:r>
              <a:rPr lang="en-US" sz="2500" dirty="0"/>
              <a:t>and </a:t>
            </a:r>
            <a:r>
              <a:rPr lang="en-US" sz="2500" b="1" i="1" dirty="0"/>
              <a:t>identify promising practices </a:t>
            </a:r>
            <a:r>
              <a:rPr lang="en-US" sz="2500" dirty="0"/>
              <a:t>for replication, each district team will complete a case study of their most successful strategy.</a:t>
            </a:r>
          </a:p>
          <a:p>
            <a:pPr marL="0" indent="0">
              <a:buNone/>
            </a:pPr>
            <a:endParaRPr lang="en-US" sz="2500" dirty="0"/>
          </a:p>
          <a:p>
            <a:pPr marL="0" indent="0">
              <a:buNone/>
            </a:pPr>
            <a:r>
              <a:rPr lang="en-US" sz="2500" dirty="0"/>
              <a:t>Utilize Appendix II; Successful Strategy Case Study in the back of your workbook.</a:t>
            </a:r>
          </a:p>
        </p:txBody>
      </p:sp>
      <p:pic>
        <p:nvPicPr>
          <p:cNvPr id="5" name="Graphic 4" descr="Group success">
            <a:extLst>
              <a:ext uri="{FF2B5EF4-FFF2-40B4-BE49-F238E27FC236}">
                <a16:creationId xmlns:a16="http://schemas.microsoft.com/office/drawing/2014/main" id="{24E6DEF0-5CCE-4D0C-9C62-8720110120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79592" y="2240280"/>
            <a:ext cx="2377440" cy="2377440"/>
          </a:xfrm>
          <a:prstGeom prst="rect">
            <a:avLst/>
          </a:prstGeom>
        </p:spPr>
      </p:pic>
    </p:spTree>
    <p:extLst>
      <p:ext uri="{BB962C8B-B14F-4D97-AF65-F5344CB8AC3E}">
        <p14:creationId xmlns:p14="http://schemas.microsoft.com/office/powerpoint/2010/main" val="411828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DC4D0-006C-4844-8418-65074FA4F827}"/>
              </a:ext>
            </a:extLst>
          </p:cNvPr>
          <p:cNvSpPr>
            <a:spLocks noGrp="1"/>
          </p:cNvSpPr>
          <p:nvPr>
            <p:ph type="title"/>
          </p:nvPr>
        </p:nvSpPr>
        <p:spPr/>
        <p:txBody>
          <a:bodyPr/>
          <a:lstStyle/>
          <a:p>
            <a:r>
              <a:rPr lang="en-US" dirty="0"/>
              <a:t>Celebrating Success – Case Study</a:t>
            </a:r>
          </a:p>
        </p:txBody>
      </p:sp>
      <p:grpSp>
        <p:nvGrpSpPr>
          <p:cNvPr id="5" name="Group 4">
            <a:extLst>
              <a:ext uri="{FF2B5EF4-FFF2-40B4-BE49-F238E27FC236}">
                <a16:creationId xmlns:a16="http://schemas.microsoft.com/office/drawing/2014/main" id="{A6CC509A-EE07-4276-B12B-7DD660D36FC8}"/>
              </a:ext>
            </a:extLst>
          </p:cNvPr>
          <p:cNvGrpSpPr/>
          <p:nvPr/>
        </p:nvGrpSpPr>
        <p:grpSpPr>
          <a:xfrm>
            <a:off x="705876" y="1145730"/>
            <a:ext cx="7732247" cy="4786629"/>
            <a:chOff x="705876" y="1145730"/>
            <a:chExt cx="7732247" cy="4786629"/>
          </a:xfrm>
        </p:grpSpPr>
        <p:sp>
          <p:nvSpPr>
            <p:cNvPr id="6" name="Freeform: Shape 5">
              <a:extLst>
                <a:ext uri="{FF2B5EF4-FFF2-40B4-BE49-F238E27FC236}">
                  <a16:creationId xmlns:a16="http://schemas.microsoft.com/office/drawing/2014/main" id="{074FB062-3062-4C4A-9231-BA19CF905A62}"/>
                </a:ext>
              </a:extLst>
            </p:cNvPr>
            <p:cNvSpPr/>
            <p:nvPr/>
          </p:nvSpPr>
          <p:spPr>
            <a:xfrm>
              <a:off x="705876" y="1145730"/>
              <a:ext cx="3682022" cy="2209213"/>
            </a:xfrm>
            <a:custGeom>
              <a:avLst/>
              <a:gdLst>
                <a:gd name="connsiteX0" fmla="*/ 0 w 3682022"/>
                <a:gd name="connsiteY0" fmla="*/ 368202 h 2209213"/>
                <a:gd name="connsiteX1" fmla="*/ 368202 w 3682022"/>
                <a:gd name="connsiteY1" fmla="*/ 0 h 2209213"/>
                <a:gd name="connsiteX2" fmla="*/ 3313820 w 3682022"/>
                <a:gd name="connsiteY2" fmla="*/ 0 h 2209213"/>
                <a:gd name="connsiteX3" fmla="*/ 3682022 w 3682022"/>
                <a:gd name="connsiteY3" fmla="*/ 368202 h 2209213"/>
                <a:gd name="connsiteX4" fmla="*/ 3682022 w 3682022"/>
                <a:gd name="connsiteY4" fmla="*/ 1841011 h 2209213"/>
                <a:gd name="connsiteX5" fmla="*/ 3313820 w 3682022"/>
                <a:gd name="connsiteY5" fmla="*/ 2209213 h 2209213"/>
                <a:gd name="connsiteX6" fmla="*/ 368202 w 3682022"/>
                <a:gd name="connsiteY6" fmla="*/ 2209213 h 2209213"/>
                <a:gd name="connsiteX7" fmla="*/ 0 w 3682022"/>
                <a:gd name="connsiteY7" fmla="*/ 1841011 h 2209213"/>
                <a:gd name="connsiteX8" fmla="*/ 0 w 3682022"/>
                <a:gd name="connsiteY8" fmla="*/ 368202 h 220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2022" h="2209213">
                  <a:moveTo>
                    <a:pt x="0" y="368202"/>
                  </a:moveTo>
                  <a:cubicBezTo>
                    <a:pt x="0" y="164850"/>
                    <a:pt x="164850" y="0"/>
                    <a:pt x="368202" y="0"/>
                  </a:cubicBezTo>
                  <a:lnTo>
                    <a:pt x="3313820" y="0"/>
                  </a:lnTo>
                  <a:cubicBezTo>
                    <a:pt x="3517172" y="0"/>
                    <a:pt x="3682022" y="164850"/>
                    <a:pt x="3682022" y="368202"/>
                  </a:cubicBezTo>
                  <a:lnTo>
                    <a:pt x="3682022" y="1841011"/>
                  </a:lnTo>
                  <a:cubicBezTo>
                    <a:pt x="3682022" y="2044363"/>
                    <a:pt x="3517172" y="2209213"/>
                    <a:pt x="3313820" y="2209213"/>
                  </a:cubicBezTo>
                  <a:lnTo>
                    <a:pt x="368202" y="2209213"/>
                  </a:lnTo>
                  <a:cubicBezTo>
                    <a:pt x="164850" y="2209213"/>
                    <a:pt x="0" y="2044363"/>
                    <a:pt x="0" y="1841011"/>
                  </a:cubicBezTo>
                  <a:lnTo>
                    <a:pt x="0" y="368202"/>
                  </a:lnTo>
                  <a:close/>
                </a:path>
              </a:pathLst>
            </a:custGeom>
            <a:solidFill>
              <a:srgbClr val="4F81B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5953" tIns="225953" rIns="225953" bIns="225953" numCol="1" spcCol="1270" anchor="ctr" anchorCtr="0">
              <a:noAutofit/>
            </a:bodyPr>
            <a:lstStyle/>
            <a:p>
              <a:pPr marL="0" lvl="0" indent="0" algn="ctr" defTabSz="137795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The strategy and the Quality Program Standard to which it is aligned.</a:t>
              </a:r>
            </a:p>
          </p:txBody>
        </p:sp>
        <p:sp>
          <p:nvSpPr>
            <p:cNvPr id="7" name="Freeform: Shape 6">
              <a:extLst>
                <a:ext uri="{FF2B5EF4-FFF2-40B4-BE49-F238E27FC236}">
                  <a16:creationId xmlns:a16="http://schemas.microsoft.com/office/drawing/2014/main" id="{81131AD8-379E-4E37-A23A-4A95892744F3}"/>
                </a:ext>
              </a:extLst>
            </p:cNvPr>
            <p:cNvSpPr/>
            <p:nvPr/>
          </p:nvSpPr>
          <p:spPr>
            <a:xfrm>
              <a:off x="4756101" y="1145730"/>
              <a:ext cx="3682022" cy="2209213"/>
            </a:xfrm>
            <a:custGeom>
              <a:avLst/>
              <a:gdLst>
                <a:gd name="connsiteX0" fmla="*/ 0 w 3682022"/>
                <a:gd name="connsiteY0" fmla="*/ 368202 h 2209213"/>
                <a:gd name="connsiteX1" fmla="*/ 368202 w 3682022"/>
                <a:gd name="connsiteY1" fmla="*/ 0 h 2209213"/>
                <a:gd name="connsiteX2" fmla="*/ 3313820 w 3682022"/>
                <a:gd name="connsiteY2" fmla="*/ 0 h 2209213"/>
                <a:gd name="connsiteX3" fmla="*/ 3682022 w 3682022"/>
                <a:gd name="connsiteY3" fmla="*/ 368202 h 2209213"/>
                <a:gd name="connsiteX4" fmla="*/ 3682022 w 3682022"/>
                <a:gd name="connsiteY4" fmla="*/ 1841011 h 2209213"/>
                <a:gd name="connsiteX5" fmla="*/ 3313820 w 3682022"/>
                <a:gd name="connsiteY5" fmla="*/ 2209213 h 2209213"/>
                <a:gd name="connsiteX6" fmla="*/ 368202 w 3682022"/>
                <a:gd name="connsiteY6" fmla="*/ 2209213 h 2209213"/>
                <a:gd name="connsiteX7" fmla="*/ 0 w 3682022"/>
                <a:gd name="connsiteY7" fmla="*/ 1841011 h 2209213"/>
                <a:gd name="connsiteX8" fmla="*/ 0 w 3682022"/>
                <a:gd name="connsiteY8" fmla="*/ 368202 h 220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2022" h="2209213">
                  <a:moveTo>
                    <a:pt x="0" y="368202"/>
                  </a:moveTo>
                  <a:cubicBezTo>
                    <a:pt x="0" y="164850"/>
                    <a:pt x="164850" y="0"/>
                    <a:pt x="368202" y="0"/>
                  </a:cubicBezTo>
                  <a:lnTo>
                    <a:pt x="3313820" y="0"/>
                  </a:lnTo>
                  <a:cubicBezTo>
                    <a:pt x="3517172" y="0"/>
                    <a:pt x="3682022" y="164850"/>
                    <a:pt x="3682022" y="368202"/>
                  </a:cubicBezTo>
                  <a:lnTo>
                    <a:pt x="3682022" y="1841011"/>
                  </a:lnTo>
                  <a:cubicBezTo>
                    <a:pt x="3682022" y="2044363"/>
                    <a:pt x="3517172" y="2209213"/>
                    <a:pt x="3313820" y="2209213"/>
                  </a:cubicBezTo>
                  <a:lnTo>
                    <a:pt x="368202" y="2209213"/>
                  </a:lnTo>
                  <a:cubicBezTo>
                    <a:pt x="164850" y="2209213"/>
                    <a:pt x="0" y="2044363"/>
                    <a:pt x="0" y="1841011"/>
                  </a:cubicBezTo>
                  <a:lnTo>
                    <a:pt x="0" y="3682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5953" tIns="225953" rIns="225953" bIns="225953" numCol="1" spcCol="1270" anchor="ctr" anchorCtr="0">
              <a:noAutofit/>
            </a:bodyPr>
            <a:lstStyle/>
            <a:p>
              <a:pPr marL="0" lvl="0" indent="0" algn="ctr" defTabSz="137795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The most essential action steps and the timeline in which they were achieved.</a:t>
              </a:r>
            </a:p>
          </p:txBody>
        </p:sp>
        <p:sp>
          <p:nvSpPr>
            <p:cNvPr id="8" name="Freeform: Shape 7">
              <a:extLst>
                <a:ext uri="{FF2B5EF4-FFF2-40B4-BE49-F238E27FC236}">
                  <a16:creationId xmlns:a16="http://schemas.microsoft.com/office/drawing/2014/main" id="{8067AF4B-9354-4A6B-B380-52092F757B4F}"/>
                </a:ext>
              </a:extLst>
            </p:cNvPr>
            <p:cNvSpPr/>
            <p:nvPr/>
          </p:nvSpPr>
          <p:spPr>
            <a:xfrm>
              <a:off x="705876" y="3723146"/>
              <a:ext cx="3682022" cy="2209213"/>
            </a:xfrm>
            <a:custGeom>
              <a:avLst/>
              <a:gdLst>
                <a:gd name="connsiteX0" fmla="*/ 0 w 3682022"/>
                <a:gd name="connsiteY0" fmla="*/ 368202 h 2209213"/>
                <a:gd name="connsiteX1" fmla="*/ 368202 w 3682022"/>
                <a:gd name="connsiteY1" fmla="*/ 0 h 2209213"/>
                <a:gd name="connsiteX2" fmla="*/ 3313820 w 3682022"/>
                <a:gd name="connsiteY2" fmla="*/ 0 h 2209213"/>
                <a:gd name="connsiteX3" fmla="*/ 3682022 w 3682022"/>
                <a:gd name="connsiteY3" fmla="*/ 368202 h 2209213"/>
                <a:gd name="connsiteX4" fmla="*/ 3682022 w 3682022"/>
                <a:gd name="connsiteY4" fmla="*/ 1841011 h 2209213"/>
                <a:gd name="connsiteX5" fmla="*/ 3313820 w 3682022"/>
                <a:gd name="connsiteY5" fmla="*/ 2209213 h 2209213"/>
                <a:gd name="connsiteX6" fmla="*/ 368202 w 3682022"/>
                <a:gd name="connsiteY6" fmla="*/ 2209213 h 2209213"/>
                <a:gd name="connsiteX7" fmla="*/ 0 w 3682022"/>
                <a:gd name="connsiteY7" fmla="*/ 1841011 h 2209213"/>
                <a:gd name="connsiteX8" fmla="*/ 0 w 3682022"/>
                <a:gd name="connsiteY8" fmla="*/ 368202 h 220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2022" h="2209213">
                  <a:moveTo>
                    <a:pt x="0" y="368202"/>
                  </a:moveTo>
                  <a:cubicBezTo>
                    <a:pt x="0" y="164850"/>
                    <a:pt x="164850" y="0"/>
                    <a:pt x="368202" y="0"/>
                  </a:cubicBezTo>
                  <a:lnTo>
                    <a:pt x="3313820" y="0"/>
                  </a:lnTo>
                  <a:cubicBezTo>
                    <a:pt x="3517172" y="0"/>
                    <a:pt x="3682022" y="164850"/>
                    <a:pt x="3682022" y="368202"/>
                  </a:cubicBezTo>
                  <a:lnTo>
                    <a:pt x="3682022" y="1841011"/>
                  </a:lnTo>
                  <a:cubicBezTo>
                    <a:pt x="3682022" y="2044363"/>
                    <a:pt x="3517172" y="2209213"/>
                    <a:pt x="3313820" y="2209213"/>
                  </a:cubicBezTo>
                  <a:lnTo>
                    <a:pt x="368202" y="2209213"/>
                  </a:lnTo>
                  <a:cubicBezTo>
                    <a:pt x="164850" y="2209213"/>
                    <a:pt x="0" y="2044363"/>
                    <a:pt x="0" y="1841011"/>
                  </a:cubicBezTo>
                  <a:lnTo>
                    <a:pt x="0" y="3682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5953" tIns="225953" rIns="225953" bIns="225953" numCol="1" spcCol="1270" anchor="ctr" anchorCtr="0">
              <a:noAutofit/>
            </a:bodyPr>
            <a:lstStyle/>
            <a:p>
              <a:pPr marL="0" lvl="0" indent="0" algn="ctr" defTabSz="137795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The team involved, their roles and contributions.</a:t>
              </a:r>
            </a:p>
          </p:txBody>
        </p:sp>
        <p:sp>
          <p:nvSpPr>
            <p:cNvPr id="9" name="Freeform: Shape 8">
              <a:extLst>
                <a:ext uri="{FF2B5EF4-FFF2-40B4-BE49-F238E27FC236}">
                  <a16:creationId xmlns:a16="http://schemas.microsoft.com/office/drawing/2014/main" id="{2083DC3F-6D05-42F4-B1EB-D8354FC04B56}"/>
                </a:ext>
              </a:extLst>
            </p:cNvPr>
            <p:cNvSpPr/>
            <p:nvPr/>
          </p:nvSpPr>
          <p:spPr>
            <a:xfrm>
              <a:off x="4756101" y="3723146"/>
              <a:ext cx="3682022" cy="2209213"/>
            </a:xfrm>
            <a:custGeom>
              <a:avLst/>
              <a:gdLst>
                <a:gd name="connsiteX0" fmla="*/ 0 w 3682022"/>
                <a:gd name="connsiteY0" fmla="*/ 368202 h 2209213"/>
                <a:gd name="connsiteX1" fmla="*/ 368202 w 3682022"/>
                <a:gd name="connsiteY1" fmla="*/ 0 h 2209213"/>
                <a:gd name="connsiteX2" fmla="*/ 3313820 w 3682022"/>
                <a:gd name="connsiteY2" fmla="*/ 0 h 2209213"/>
                <a:gd name="connsiteX3" fmla="*/ 3682022 w 3682022"/>
                <a:gd name="connsiteY3" fmla="*/ 368202 h 2209213"/>
                <a:gd name="connsiteX4" fmla="*/ 3682022 w 3682022"/>
                <a:gd name="connsiteY4" fmla="*/ 1841011 h 2209213"/>
                <a:gd name="connsiteX5" fmla="*/ 3313820 w 3682022"/>
                <a:gd name="connsiteY5" fmla="*/ 2209213 h 2209213"/>
                <a:gd name="connsiteX6" fmla="*/ 368202 w 3682022"/>
                <a:gd name="connsiteY6" fmla="*/ 2209213 h 2209213"/>
                <a:gd name="connsiteX7" fmla="*/ 0 w 3682022"/>
                <a:gd name="connsiteY7" fmla="*/ 1841011 h 2209213"/>
                <a:gd name="connsiteX8" fmla="*/ 0 w 3682022"/>
                <a:gd name="connsiteY8" fmla="*/ 368202 h 220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2022" h="2209213">
                  <a:moveTo>
                    <a:pt x="0" y="368202"/>
                  </a:moveTo>
                  <a:cubicBezTo>
                    <a:pt x="0" y="164850"/>
                    <a:pt x="164850" y="0"/>
                    <a:pt x="368202" y="0"/>
                  </a:cubicBezTo>
                  <a:lnTo>
                    <a:pt x="3313820" y="0"/>
                  </a:lnTo>
                  <a:cubicBezTo>
                    <a:pt x="3517172" y="0"/>
                    <a:pt x="3682022" y="164850"/>
                    <a:pt x="3682022" y="368202"/>
                  </a:cubicBezTo>
                  <a:lnTo>
                    <a:pt x="3682022" y="1841011"/>
                  </a:lnTo>
                  <a:cubicBezTo>
                    <a:pt x="3682022" y="2044363"/>
                    <a:pt x="3517172" y="2209213"/>
                    <a:pt x="3313820" y="2209213"/>
                  </a:cubicBezTo>
                  <a:lnTo>
                    <a:pt x="368202" y="2209213"/>
                  </a:lnTo>
                  <a:cubicBezTo>
                    <a:pt x="164850" y="2209213"/>
                    <a:pt x="0" y="2044363"/>
                    <a:pt x="0" y="1841011"/>
                  </a:cubicBezTo>
                  <a:lnTo>
                    <a:pt x="0" y="3682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5953" tIns="225953" rIns="225953" bIns="225953" numCol="1" spcCol="1270" anchor="ctr" anchorCtr="0">
              <a:noAutofit/>
            </a:bodyPr>
            <a:lstStyle/>
            <a:p>
              <a:pPr marL="0" lvl="0" indent="0" algn="ctr" defTabSz="137795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Notable outcomes and the data that confirms them.</a:t>
              </a:r>
            </a:p>
          </p:txBody>
        </p:sp>
      </p:grpSp>
    </p:spTree>
    <p:extLst>
      <p:ext uri="{BB962C8B-B14F-4D97-AF65-F5344CB8AC3E}">
        <p14:creationId xmlns:p14="http://schemas.microsoft.com/office/powerpoint/2010/main" val="303960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2760917"/>
            <a:ext cx="3519377" cy="668083"/>
          </a:xfrm>
        </p:spPr>
        <p:txBody>
          <a:bodyPr/>
          <a:lstStyle/>
          <a:p>
            <a:r>
              <a:rPr lang="en-US" dirty="0"/>
              <a:t>Discussion Topics</a:t>
            </a:r>
          </a:p>
        </p:txBody>
      </p:sp>
      <p:sp>
        <p:nvSpPr>
          <p:cNvPr id="4" name="Rectangle 3"/>
          <p:cNvSpPr/>
          <p:nvPr/>
        </p:nvSpPr>
        <p:spPr>
          <a:xfrm>
            <a:off x="4570206" y="0"/>
            <a:ext cx="4573794" cy="6272775"/>
          </a:xfrm>
          <a:prstGeom prst="rect">
            <a:avLst/>
          </a:prstGeom>
          <a:solidFill>
            <a:srgbClr val="73A4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542774" y="1549008"/>
            <a:ext cx="45613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542774" y="3004029"/>
            <a:ext cx="45613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42774" y="4801753"/>
            <a:ext cx="45613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999973" y="459717"/>
            <a:ext cx="3646967" cy="629574"/>
          </a:xfrm>
        </p:spPr>
        <p:txBody>
          <a:bodyPr anchor="ctr"/>
          <a:lstStyle/>
          <a:p>
            <a:pPr marL="0" indent="0" algn="ctr">
              <a:buNone/>
            </a:pPr>
            <a:r>
              <a:rPr lang="en-US" sz="2800" dirty="0">
                <a:solidFill>
                  <a:schemeClr val="bg1"/>
                </a:solidFill>
              </a:rPr>
              <a:t>Continuous Improvement Cycle</a:t>
            </a:r>
          </a:p>
        </p:txBody>
      </p:sp>
      <p:sp>
        <p:nvSpPr>
          <p:cNvPr id="11" name="Content Placeholder 2"/>
          <p:cNvSpPr txBox="1">
            <a:spLocks/>
          </p:cNvSpPr>
          <p:nvPr/>
        </p:nvSpPr>
        <p:spPr>
          <a:xfrm>
            <a:off x="5033619" y="1961732"/>
            <a:ext cx="3646967" cy="629574"/>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a:solidFill>
                  <a:schemeClr val="bg1"/>
                </a:solidFill>
              </a:rPr>
              <a:t>Evaluation of FY18 Action Plans</a:t>
            </a:r>
          </a:p>
        </p:txBody>
      </p:sp>
      <p:sp>
        <p:nvSpPr>
          <p:cNvPr id="12" name="Content Placeholder 2"/>
          <p:cNvSpPr txBox="1">
            <a:spLocks/>
          </p:cNvSpPr>
          <p:nvPr/>
        </p:nvSpPr>
        <p:spPr>
          <a:xfrm>
            <a:off x="4751129" y="3588104"/>
            <a:ext cx="4144653" cy="629574"/>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a:solidFill>
                  <a:schemeClr val="bg1"/>
                </a:solidFill>
              </a:rPr>
              <a:t>Celebrate &amp; Share Successes</a:t>
            </a:r>
          </a:p>
        </p:txBody>
      </p:sp>
      <p:sp>
        <p:nvSpPr>
          <p:cNvPr id="13" name="Content Placeholder 2"/>
          <p:cNvSpPr txBox="1">
            <a:spLocks/>
          </p:cNvSpPr>
          <p:nvPr/>
        </p:nvSpPr>
        <p:spPr>
          <a:xfrm>
            <a:off x="5224974" y="5222477"/>
            <a:ext cx="3196961" cy="629574"/>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chemeClr val="bg1"/>
                </a:solidFill>
              </a:rPr>
              <a:t>Modify Action Plans</a:t>
            </a:r>
          </a:p>
        </p:txBody>
      </p:sp>
    </p:spTree>
    <p:extLst>
      <p:ext uri="{BB962C8B-B14F-4D97-AF65-F5344CB8AC3E}">
        <p14:creationId xmlns:p14="http://schemas.microsoft.com/office/powerpoint/2010/main" val="84584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DC4D0-006C-4844-8418-65074FA4F827}"/>
              </a:ext>
            </a:extLst>
          </p:cNvPr>
          <p:cNvSpPr>
            <a:spLocks noGrp="1"/>
          </p:cNvSpPr>
          <p:nvPr>
            <p:ph type="title"/>
          </p:nvPr>
        </p:nvSpPr>
        <p:spPr/>
        <p:txBody>
          <a:bodyPr/>
          <a:lstStyle/>
          <a:p>
            <a:r>
              <a:rPr lang="en-US" dirty="0"/>
              <a:t>Celebrating Success – Case Study</a:t>
            </a:r>
          </a:p>
        </p:txBody>
      </p:sp>
      <p:graphicFrame>
        <p:nvGraphicFramePr>
          <p:cNvPr id="4" name="Content Placeholder 3">
            <a:extLst>
              <a:ext uri="{FF2B5EF4-FFF2-40B4-BE49-F238E27FC236}">
                <a16:creationId xmlns:a16="http://schemas.microsoft.com/office/drawing/2014/main" id="{A497AE46-E5DF-4389-B9E1-4EE4008729DC}"/>
              </a:ext>
            </a:extLst>
          </p:cNvPr>
          <p:cNvGraphicFramePr>
            <a:graphicFrameLocks noGrp="1"/>
          </p:cNvGraphicFramePr>
          <p:nvPr>
            <p:ph idx="1"/>
            <p:extLst>
              <p:ext uri="{D42A27DB-BD31-4B8C-83A1-F6EECF244321}">
                <p14:modId xmlns:p14="http://schemas.microsoft.com/office/powerpoint/2010/main" val="211721511"/>
              </p:ext>
            </p:extLst>
          </p:nvPr>
        </p:nvGraphicFramePr>
        <p:xfrm>
          <a:off x="457200" y="1235075"/>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848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C65D-6CF2-43DB-BF75-8BA4F7ABCCD7}"/>
              </a:ext>
            </a:extLst>
          </p:cNvPr>
          <p:cNvSpPr>
            <a:spLocks noGrp="1"/>
          </p:cNvSpPr>
          <p:nvPr>
            <p:ph type="title"/>
          </p:nvPr>
        </p:nvSpPr>
        <p:spPr>
          <a:xfrm>
            <a:off x="4572000" y="2430292"/>
            <a:ext cx="3664338" cy="1320759"/>
          </a:xfrm>
        </p:spPr>
        <p:txBody>
          <a:bodyPr vert="horz" lIns="91440" tIns="45720" rIns="91440" bIns="45720" rtlCol="0" anchor="b">
            <a:noAutofit/>
          </a:bodyPr>
          <a:lstStyle/>
          <a:p>
            <a:pPr algn="l" defTabSz="914400">
              <a:lnSpc>
                <a:spcPct val="90000"/>
              </a:lnSpc>
            </a:pPr>
            <a:r>
              <a:rPr lang="en-US" sz="4500" kern="1200" dirty="0">
                <a:latin typeface="Arial" panose="020B0604020202020204" pitchFamily="34" charset="0"/>
                <a:cs typeface="Arial" panose="020B0604020202020204" pitchFamily="34" charset="0"/>
              </a:rPr>
              <a:t>Break for Lunch!</a:t>
            </a:r>
          </a:p>
        </p:txBody>
      </p:sp>
      <p:pic>
        <p:nvPicPr>
          <p:cNvPr id="6" name="Graphic 5" descr="Burger and drink">
            <a:extLst>
              <a:ext uri="{FF2B5EF4-FFF2-40B4-BE49-F238E27FC236}">
                <a16:creationId xmlns:a16="http://schemas.microsoft.com/office/drawing/2014/main" id="{B73BE9A9-DD1A-4E43-9DC1-497A0AFA13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a:xfrm>
            <a:off x="317563" y="1107531"/>
            <a:ext cx="3966282" cy="3966282"/>
          </a:xfrm>
          <a:prstGeom prst="rect">
            <a:avLst/>
          </a:prstGeom>
        </p:spPr>
      </p:pic>
    </p:spTree>
    <p:extLst>
      <p:ext uri="{BB962C8B-B14F-4D97-AF65-F5344CB8AC3E}">
        <p14:creationId xmlns:p14="http://schemas.microsoft.com/office/powerpoint/2010/main" val="1870311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FD4B-49E2-4CF6-809B-6DE0AC98190D}"/>
              </a:ext>
            </a:extLst>
          </p:cNvPr>
          <p:cNvSpPr>
            <a:spLocks noGrp="1"/>
          </p:cNvSpPr>
          <p:nvPr>
            <p:ph type="title"/>
          </p:nvPr>
        </p:nvSpPr>
        <p:spPr>
          <a:xfrm>
            <a:off x="740090" y="1905310"/>
            <a:ext cx="2619756" cy="2834640"/>
          </a:xfrm>
        </p:spPr>
        <p:txBody>
          <a:bodyPr>
            <a:normAutofit/>
          </a:bodyPr>
          <a:lstStyle/>
          <a:p>
            <a:r>
              <a:rPr lang="en-US" sz="3500" dirty="0"/>
              <a:t>Celebrating Success</a:t>
            </a:r>
            <a:br>
              <a:rPr lang="en-US" sz="3500" dirty="0"/>
            </a:br>
            <a:br>
              <a:rPr lang="en-US" sz="3500" dirty="0"/>
            </a:br>
            <a:r>
              <a:rPr lang="en-US" sz="3500" dirty="0"/>
              <a:t>Gallery Walk</a:t>
            </a:r>
          </a:p>
        </p:txBody>
      </p:sp>
      <p:sp>
        <p:nvSpPr>
          <p:cNvPr id="8" name="Isosceles Triangle 7">
            <a:extLst>
              <a:ext uri="{FF2B5EF4-FFF2-40B4-BE49-F238E27FC236}">
                <a16:creationId xmlns:a16="http://schemas.microsoft.com/office/drawing/2014/main" id="{8817AC51-5572-44EE-A0DE-7A3748336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16447" y="3357982"/>
            <a:ext cx="200040" cy="12933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E2345268-22A3-40B9-BB25-E3233F2DDCA9}"/>
              </a:ext>
            </a:extLst>
          </p:cNvPr>
          <p:cNvSpPr>
            <a:spLocks noGrp="1"/>
          </p:cNvSpPr>
          <p:nvPr>
            <p:ph idx="1"/>
          </p:nvPr>
        </p:nvSpPr>
        <p:spPr>
          <a:xfrm>
            <a:off x="3726552" y="1172393"/>
            <a:ext cx="5132584" cy="4300474"/>
          </a:xfrm>
        </p:spPr>
        <p:txBody>
          <a:bodyPr anchor="ctr">
            <a:normAutofit lnSpcReduction="10000"/>
          </a:bodyPr>
          <a:lstStyle/>
          <a:p>
            <a:pPr marL="0" indent="0">
              <a:buNone/>
            </a:pPr>
            <a:r>
              <a:rPr lang="en-US" sz="1900" dirty="0"/>
              <a:t>Having completed the Successful Strategy Case Study worksheet, transfer the most valuable information on to a large post-it note.</a:t>
            </a:r>
          </a:p>
          <a:p>
            <a:pPr marL="0" indent="0">
              <a:buNone/>
            </a:pPr>
            <a:endParaRPr lang="en-US" sz="1900" dirty="0"/>
          </a:p>
          <a:p>
            <a:pPr marL="0" indent="0">
              <a:buNone/>
            </a:pPr>
            <a:r>
              <a:rPr lang="en-US" sz="1900" dirty="0"/>
              <a:t>1-2 Team Members will stay with the poster to “present” their strategy.</a:t>
            </a:r>
          </a:p>
          <a:p>
            <a:pPr marL="0" indent="0">
              <a:buNone/>
            </a:pPr>
            <a:endParaRPr lang="en-US" sz="1900" dirty="0"/>
          </a:p>
          <a:p>
            <a:pPr marL="0" indent="0">
              <a:buNone/>
            </a:pPr>
            <a:r>
              <a:rPr lang="en-US" sz="1900" dirty="0"/>
              <a:t>Other Team Members should participate in a Gallery Walk to observe and learn about successful strategies from other districts.</a:t>
            </a:r>
          </a:p>
          <a:p>
            <a:pPr marL="0" indent="0" algn="ctr">
              <a:buNone/>
            </a:pPr>
            <a:endParaRPr lang="en-US" sz="1900" b="1" dirty="0"/>
          </a:p>
          <a:p>
            <a:pPr marL="0" indent="0" algn="ctr">
              <a:buNone/>
            </a:pPr>
            <a:r>
              <a:rPr lang="en-US" sz="1900" b="1" dirty="0"/>
              <a:t>Seek out strategies that are aligned to standards that are most relevant to your own district &amp; pathway!</a:t>
            </a:r>
            <a:endParaRPr lang="en-US" sz="1900" dirty="0"/>
          </a:p>
          <a:p>
            <a:pPr marL="0" indent="0">
              <a:buNone/>
            </a:pPr>
            <a:endParaRPr lang="en-US" sz="1900" dirty="0"/>
          </a:p>
        </p:txBody>
      </p:sp>
    </p:spTree>
    <p:extLst>
      <p:ext uri="{BB962C8B-B14F-4D97-AF65-F5344CB8AC3E}">
        <p14:creationId xmlns:p14="http://schemas.microsoft.com/office/powerpoint/2010/main" val="340739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2C76B-9512-4E73-8A2A-012C2E87F37A}"/>
              </a:ext>
            </a:extLst>
          </p:cNvPr>
          <p:cNvSpPr>
            <a:spLocks noGrp="1"/>
          </p:cNvSpPr>
          <p:nvPr>
            <p:ph type="title"/>
          </p:nvPr>
        </p:nvSpPr>
        <p:spPr>
          <a:xfrm>
            <a:off x="457200" y="457202"/>
            <a:ext cx="8229600" cy="484748"/>
          </a:xfrm>
        </p:spPr>
        <p:txBody>
          <a:bodyPr/>
          <a:lstStyle/>
          <a:p>
            <a:r>
              <a:rPr lang="en-US" dirty="0"/>
              <a:t>Modifying Action Plans</a:t>
            </a:r>
          </a:p>
        </p:txBody>
      </p:sp>
      <p:pic>
        <p:nvPicPr>
          <p:cNvPr id="9" name="Content Placeholder 8">
            <a:extLst>
              <a:ext uri="{FF2B5EF4-FFF2-40B4-BE49-F238E27FC236}">
                <a16:creationId xmlns:a16="http://schemas.microsoft.com/office/drawing/2014/main" id="{830B474E-3DBB-4AA0-9FA8-3FA3A8F56360}"/>
              </a:ext>
            </a:extLst>
          </p:cNvPr>
          <p:cNvPicPr>
            <a:picLocks noGrp="1" noChangeAspect="1"/>
          </p:cNvPicPr>
          <p:nvPr>
            <p:ph idx="1"/>
          </p:nvPr>
        </p:nvPicPr>
        <p:blipFill>
          <a:blip r:embed="rId3"/>
          <a:stretch>
            <a:fillRect/>
          </a:stretch>
        </p:blipFill>
        <p:spPr>
          <a:xfrm>
            <a:off x="457200" y="941950"/>
            <a:ext cx="8229600" cy="4362406"/>
          </a:xfrm>
          <a:prstGeom prst="rect">
            <a:avLst/>
          </a:prstGeom>
        </p:spPr>
      </p:pic>
      <p:sp>
        <p:nvSpPr>
          <p:cNvPr id="10" name="TextBox 9">
            <a:extLst>
              <a:ext uri="{FF2B5EF4-FFF2-40B4-BE49-F238E27FC236}">
                <a16:creationId xmlns:a16="http://schemas.microsoft.com/office/drawing/2014/main" id="{1FC692F1-1791-47E1-AED8-89A8498FD75A}"/>
              </a:ext>
            </a:extLst>
          </p:cNvPr>
          <p:cNvSpPr txBox="1"/>
          <p:nvPr/>
        </p:nvSpPr>
        <p:spPr>
          <a:xfrm>
            <a:off x="604299" y="5546718"/>
            <a:ext cx="808250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Action Plan Modification Decision Framework on </a:t>
            </a:r>
            <a:r>
              <a:rPr lang="en-US" b="1" i="1" u="sng" dirty="0">
                <a:latin typeface="Arial" panose="020B0604020202020204" pitchFamily="34" charset="0"/>
                <a:cs typeface="Arial" panose="020B0604020202020204" pitchFamily="34" charset="0"/>
              </a:rPr>
              <a:t>Page 10</a:t>
            </a:r>
            <a:r>
              <a:rPr lang="en-US" b="1" i="1"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of the workbook. </a:t>
            </a:r>
          </a:p>
        </p:txBody>
      </p:sp>
    </p:spTree>
    <p:extLst>
      <p:ext uri="{BB962C8B-B14F-4D97-AF65-F5344CB8AC3E}">
        <p14:creationId xmlns:p14="http://schemas.microsoft.com/office/powerpoint/2010/main" val="2575081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433A-69E6-4931-9CE7-D04C1E1A9645}"/>
              </a:ext>
            </a:extLst>
          </p:cNvPr>
          <p:cNvSpPr>
            <a:spLocks noGrp="1"/>
          </p:cNvSpPr>
          <p:nvPr>
            <p:ph type="title"/>
          </p:nvPr>
        </p:nvSpPr>
        <p:spPr>
          <a:xfrm>
            <a:off x="577272" y="157863"/>
            <a:ext cx="8229600" cy="484748"/>
          </a:xfrm>
        </p:spPr>
        <p:txBody>
          <a:bodyPr/>
          <a:lstStyle/>
          <a:p>
            <a:r>
              <a:rPr lang="en-US" dirty="0"/>
              <a:t>Submission Timeline</a:t>
            </a:r>
          </a:p>
        </p:txBody>
      </p:sp>
      <p:pic>
        <p:nvPicPr>
          <p:cNvPr id="4" name="Content Placeholder 3">
            <a:extLst>
              <a:ext uri="{FF2B5EF4-FFF2-40B4-BE49-F238E27FC236}">
                <a16:creationId xmlns:a16="http://schemas.microsoft.com/office/drawing/2014/main" id="{2614631C-8A27-4702-BA1D-DD5BB789EF11}"/>
              </a:ext>
            </a:extLst>
          </p:cNvPr>
          <p:cNvPicPr>
            <a:picLocks noGrp="1" noChangeAspect="1"/>
          </p:cNvPicPr>
          <p:nvPr>
            <p:ph idx="1"/>
          </p:nvPr>
        </p:nvPicPr>
        <p:blipFill rotWithShape="1">
          <a:blip r:embed="rId3"/>
          <a:srcRect t="36208"/>
          <a:stretch/>
        </p:blipFill>
        <p:spPr>
          <a:xfrm>
            <a:off x="1362658" y="768628"/>
            <a:ext cx="6418683" cy="3694472"/>
          </a:xfrm>
          <a:prstGeom prst="rect">
            <a:avLst/>
          </a:prstGeom>
        </p:spPr>
      </p:pic>
      <p:sp>
        <p:nvSpPr>
          <p:cNvPr id="3" name="TextBox 2">
            <a:extLst>
              <a:ext uri="{FF2B5EF4-FFF2-40B4-BE49-F238E27FC236}">
                <a16:creationId xmlns:a16="http://schemas.microsoft.com/office/drawing/2014/main" id="{833862E8-03B2-41CB-9A3B-0182A009A6D3}"/>
              </a:ext>
            </a:extLst>
          </p:cNvPr>
          <p:cNvSpPr txBox="1"/>
          <p:nvPr/>
        </p:nvSpPr>
        <p:spPr>
          <a:xfrm>
            <a:off x="715817" y="4480217"/>
            <a:ext cx="7952509" cy="1754326"/>
          </a:xfrm>
          <a:prstGeom prst="rect">
            <a:avLst/>
          </a:prstGeom>
          <a:noFill/>
        </p:spPr>
        <p:txBody>
          <a:bodyPr wrap="square" rtlCol="0">
            <a:spAutoFit/>
          </a:bodyPr>
          <a:lstStyle/>
          <a:p>
            <a:pPr algn="ctr"/>
            <a:r>
              <a:rPr lang="en-US" b="1" dirty="0"/>
              <a:t>FYXX.PATHWAY CODE.STANDARD.INDICATOR</a:t>
            </a:r>
            <a:br>
              <a:rPr lang="en-US" dirty="0"/>
            </a:br>
            <a:endParaRPr lang="en-US" dirty="0"/>
          </a:p>
          <a:p>
            <a:pPr algn="ctr"/>
            <a:r>
              <a:rPr lang="en-US" dirty="0"/>
              <a:t>For example, you might write a goal sheet for the B0 Media Arts pathway to</a:t>
            </a:r>
          </a:p>
          <a:p>
            <a:pPr algn="ctr"/>
            <a:r>
              <a:rPr lang="en-US" dirty="0"/>
              <a:t>Standard 7, Indicator 8, which should be saved as:</a:t>
            </a:r>
            <a:br>
              <a:rPr lang="en-US" dirty="0"/>
            </a:br>
            <a:endParaRPr lang="en-US" dirty="0"/>
          </a:p>
          <a:p>
            <a:pPr algn="ctr"/>
            <a:r>
              <a:rPr lang="en-US" b="1" dirty="0"/>
              <a:t>FY19.B0.7.8</a:t>
            </a:r>
          </a:p>
        </p:txBody>
      </p:sp>
    </p:spTree>
    <p:extLst>
      <p:ext uri="{BB962C8B-B14F-4D97-AF65-F5344CB8AC3E}">
        <p14:creationId xmlns:p14="http://schemas.microsoft.com/office/powerpoint/2010/main" val="3327702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3A5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80282"/>
            <a:ext cx="8229600" cy="769441"/>
          </a:xfrm>
        </p:spPr>
        <p:txBody>
          <a:bodyPr/>
          <a:lstStyle/>
          <a:p>
            <a:r>
              <a:rPr lang="en-US" sz="5000" i="1" dirty="0">
                <a:solidFill>
                  <a:schemeClr val="bg1"/>
                </a:solidFill>
              </a:rPr>
              <a:t>Questions?</a:t>
            </a:r>
          </a:p>
        </p:txBody>
      </p:sp>
    </p:spTree>
    <p:extLst>
      <p:ext uri="{BB962C8B-B14F-4D97-AF65-F5344CB8AC3E}">
        <p14:creationId xmlns:p14="http://schemas.microsoft.com/office/powerpoint/2010/main" val="223088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3A5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80282"/>
            <a:ext cx="8229600" cy="769441"/>
          </a:xfrm>
        </p:spPr>
        <p:txBody>
          <a:bodyPr/>
          <a:lstStyle/>
          <a:p>
            <a:r>
              <a:rPr lang="en-US" sz="5000" i="1" dirty="0">
                <a:solidFill>
                  <a:schemeClr val="bg1"/>
                </a:solidFill>
              </a:rPr>
              <a:t>Thank You!</a:t>
            </a:r>
          </a:p>
        </p:txBody>
      </p:sp>
    </p:spTree>
    <p:extLst>
      <p:ext uri="{BB962C8B-B14F-4D97-AF65-F5344CB8AC3E}">
        <p14:creationId xmlns:p14="http://schemas.microsoft.com/office/powerpoint/2010/main" val="45585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5A033A-DF57-4CB0-A4BB-42D89F26AC78}"/>
              </a:ext>
            </a:extLst>
          </p:cNvPr>
          <p:cNvGrpSpPr/>
          <p:nvPr/>
        </p:nvGrpSpPr>
        <p:grpSpPr>
          <a:xfrm>
            <a:off x="-2" y="172693"/>
            <a:ext cx="9130978" cy="1540704"/>
            <a:chOff x="-5371145" y="-1143027"/>
            <a:chExt cx="9130978" cy="1540704"/>
          </a:xfrm>
        </p:grpSpPr>
        <p:sp>
          <p:nvSpPr>
            <p:cNvPr id="5" name="Rectangle 4">
              <a:extLst>
                <a:ext uri="{FF2B5EF4-FFF2-40B4-BE49-F238E27FC236}">
                  <a16:creationId xmlns:a16="http://schemas.microsoft.com/office/drawing/2014/main" id="{9BE3EADF-339A-447A-B4C4-516D472EBBA5}"/>
                </a:ext>
              </a:extLst>
            </p:cNvPr>
            <p:cNvSpPr/>
            <p:nvPr/>
          </p:nvSpPr>
          <p:spPr>
            <a:xfrm>
              <a:off x="-5371145" y="-1143027"/>
              <a:ext cx="9130978" cy="1540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454BC439-2999-409E-890C-82D96D1EFE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66342" y="-1040991"/>
              <a:ext cx="942711" cy="1054970"/>
            </a:xfrm>
            <a:prstGeom prst="rect">
              <a:avLst/>
            </a:prstGeom>
          </p:spPr>
        </p:pic>
        <p:pic>
          <p:nvPicPr>
            <p:cNvPr id="7" name="Picture 6">
              <a:extLst>
                <a:ext uri="{FF2B5EF4-FFF2-40B4-BE49-F238E27FC236}">
                  <a16:creationId xmlns:a16="http://schemas.microsoft.com/office/drawing/2014/main" id="{4857FDFD-0198-412F-A1A5-620542694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7564" y="-850331"/>
              <a:ext cx="828603" cy="673649"/>
            </a:xfrm>
            <a:prstGeom prst="rect">
              <a:avLst/>
            </a:prstGeom>
          </p:spPr>
        </p:pic>
        <p:pic>
          <p:nvPicPr>
            <p:cNvPr id="8" name="Picture 7" descr="facebook-logo.jpg">
              <a:extLst>
                <a:ext uri="{FF2B5EF4-FFF2-40B4-BE49-F238E27FC236}">
                  <a16:creationId xmlns:a16="http://schemas.microsoft.com/office/drawing/2014/main" id="{861CA4EC-7FE1-44FB-94E7-A4E4DC723EDB}"/>
                </a:ext>
              </a:extLst>
            </p:cNvPr>
            <p:cNvPicPr>
              <a:picLocks noChangeAspect="1"/>
            </p:cNvPicPr>
            <p:nvPr/>
          </p:nvPicPr>
          <p:blipFill>
            <a:blip r:embed="rId5"/>
            <a:stretch>
              <a:fillRect/>
            </a:stretch>
          </p:blipFill>
          <p:spPr>
            <a:xfrm>
              <a:off x="363981" y="-820622"/>
              <a:ext cx="1403066" cy="556550"/>
            </a:xfrm>
            <a:prstGeom prst="rect">
              <a:avLst/>
            </a:prstGeom>
          </p:spPr>
        </p:pic>
        <p:pic>
          <p:nvPicPr>
            <p:cNvPr id="9" name="Picture 8">
              <a:extLst>
                <a:ext uri="{FF2B5EF4-FFF2-40B4-BE49-F238E27FC236}">
                  <a16:creationId xmlns:a16="http://schemas.microsoft.com/office/drawing/2014/main" id="{8CE3C9D2-DC1C-4B71-96B3-F50780112B0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351320" y="-1100718"/>
              <a:ext cx="1104419" cy="1263911"/>
            </a:xfrm>
            <a:prstGeom prst="rect">
              <a:avLst/>
            </a:prstGeom>
          </p:spPr>
        </p:pic>
        <p:pic>
          <p:nvPicPr>
            <p:cNvPr id="10" name="Picture 9">
              <a:extLst>
                <a:ext uri="{FF2B5EF4-FFF2-40B4-BE49-F238E27FC236}">
                  <a16:creationId xmlns:a16="http://schemas.microsoft.com/office/drawing/2014/main" id="{FF2F8B8B-81AA-448A-8C30-069C1BD5B99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417258" y="-1056915"/>
              <a:ext cx="1104419" cy="1011902"/>
            </a:xfrm>
            <a:prstGeom prst="rect">
              <a:avLst/>
            </a:prstGeom>
          </p:spPr>
        </p:pic>
      </p:grpSp>
      <p:sp>
        <p:nvSpPr>
          <p:cNvPr id="11" name="Rectangle 10">
            <a:extLst>
              <a:ext uri="{FF2B5EF4-FFF2-40B4-BE49-F238E27FC236}">
                <a16:creationId xmlns:a16="http://schemas.microsoft.com/office/drawing/2014/main" id="{02A5A20E-88E0-4DE6-B162-B8F755D7D734}"/>
              </a:ext>
            </a:extLst>
          </p:cNvPr>
          <p:cNvSpPr/>
          <p:nvPr/>
        </p:nvSpPr>
        <p:spPr>
          <a:xfrm>
            <a:off x="-32786" y="1272017"/>
            <a:ext cx="9130979"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grpSp>
        <p:nvGrpSpPr>
          <p:cNvPr id="12" name="Group 11">
            <a:extLst>
              <a:ext uri="{FF2B5EF4-FFF2-40B4-BE49-F238E27FC236}">
                <a16:creationId xmlns:a16="http://schemas.microsoft.com/office/drawing/2014/main" id="{7577C375-D020-4A17-A175-84AB325F1A3A}"/>
              </a:ext>
            </a:extLst>
          </p:cNvPr>
          <p:cNvGrpSpPr/>
          <p:nvPr/>
        </p:nvGrpSpPr>
        <p:grpSpPr>
          <a:xfrm>
            <a:off x="0" y="1964647"/>
            <a:ext cx="9144000" cy="4887796"/>
            <a:chOff x="0" y="1964647"/>
            <a:chExt cx="9144000" cy="4887796"/>
          </a:xfrm>
        </p:grpSpPr>
        <p:pic>
          <p:nvPicPr>
            <p:cNvPr id="13" name="Picture 12">
              <a:extLst>
                <a:ext uri="{FF2B5EF4-FFF2-40B4-BE49-F238E27FC236}">
                  <a16:creationId xmlns:a16="http://schemas.microsoft.com/office/drawing/2014/main" id="{0E5DC2B3-3F3B-475A-97CD-296B35BAC2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0" y="2315919"/>
              <a:ext cx="9144000" cy="4536524"/>
            </a:xfrm>
            <a:prstGeom prst="rect">
              <a:avLst/>
            </a:prstGeom>
          </p:spPr>
        </p:pic>
        <p:sp>
          <p:nvSpPr>
            <p:cNvPr id="14" name="Oval 13">
              <a:extLst>
                <a:ext uri="{FF2B5EF4-FFF2-40B4-BE49-F238E27FC236}">
                  <a16:creationId xmlns:a16="http://schemas.microsoft.com/office/drawing/2014/main" id="{6B652E12-137D-4A7A-826E-3714A7C9DBE1}"/>
                </a:ext>
              </a:extLst>
            </p:cNvPr>
            <p:cNvSpPr/>
            <p:nvPr/>
          </p:nvSpPr>
          <p:spPr>
            <a:xfrm>
              <a:off x="3065157" y="1964647"/>
              <a:ext cx="257163"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53160EB1-0E20-4234-B334-633DC97FCE74}"/>
                </a:ext>
              </a:extLst>
            </p:cNvPr>
            <p:cNvSpPr/>
            <p:nvPr/>
          </p:nvSpPr>
          <p:spPr>
            <a:xfrm>
              <a:off x="7378077" y="1997625"/>
              <a:ext cx="257163"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66457022-7A20-4007-B455-8204BE9566D6}"/>
                </a:ext>
              </a:extLst>
            </p:cNvPr>
            <p:cNvSpPr/>
            <p:nvPr/>
          </p:nvSpPr>
          <p:spPr>
            <a:xfrm>
              <a:off x="1691641" y="2094588"/>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B63857C6-35C8-422C-BD7F-9560DC0DA36F}"/>
                </a:ext>
              </a:extLst>
            </p:cNvPr>
            <p:cNvSpPr/>
            <p:nvPr/>
          </p:nvSpPr>
          <p:spPr>
            <a:xfrm>
              <a:off x="5979794" y="2142772"/>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39975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A29E07-7167-4B5C-8126-9BC6FF9093F9}"/>
              </a:ext>
            </a:extLst>
          </p:cNvPr>
          <p:cNvSpPr/>
          <p:nvPr/>
        </p:nvSpPr>
        <p:spPr>
          <a:xfrm>
            <a:off x="0" y="0"/>
            <a:ext cx="9144000" cy="32021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7B0384EC-953C-40F9-924D-997D0FE29842}"/>
              </a:ext>
            </a:extLst>
          </p:cNvPr>
          <p:cNvSpPr>
            <a:spLocks noGrp="1"/>
          </p:cNvSpPr>
          <p:nvPr>
            <p:ph type="title"/>
          </p:nvPr>
        </p:nvSpPr>
        <p:spPr>
          <a:xfrm>
            <a:off x="476249" y="195996"/>
            <a:ext cx="8229600" cy="1661993"/>
          </a:xfrm>
          <a:noFill/>
        </p:spPr>
        <p:txBody>
          <a:bodyPr/>
          <a:lstStyle/>
          <a:p>
            <a:r>
              <a:rPr lang="en-US" sz="5400" dirty="0">
                <a:solidFill>
                  <a:schemeClr val="tx1">
                    <a:lumMod val="95000"/>
                    <a:lumOff val="5000"/>
                  </a:schemeClr>
                </a:solidFill>
                <a:effectLst>
                  <a:outerShdw blurRad="38100" dist="38100" dir="2700000" algn="tl">
                    <a:srgbClr val="000000">
                      <a:alpha val="43137"/>
                    </a:srgbClr>
                  </a:outerShdw>
                </a:effectLst>
              </a:rPr>
              <a:t>Share your learning community with us!</a:t>
            </a:r>
          </a:p>
        </p:txBody>
      </p:sp>
      <p:sp>
        <p:nvSpPr>
          <p:cNvPr id="6" name="Title 1">
            <a:extLst>
              <a:ext uri="{FF2B5EF4-FFF2-40B4-BE49-F238E27FC236}">
                <a16:creationId xmlns:a16="http://schemas.microsoft.com/office/drawing/2014/main" id="{7664B49A-5BFD-4C6F-8FA0-E432860866C7}"/>
              </a:ext>
            </a:extLst>
          </p:cNvPr>
          <p:cNvSpPr txBox="1">
            <a:spLocks/>
          </p:cNvSpPr>
          <p:nvPr/>
        </p:nvSpPr>
        <p:spPr>
          <a:xfrm>
            <a:off x="457200" y="1857989"/>
            <a:ext cx="8229600" cy="830997"/>
          </a:xfrm>
          <a:prstGeom prst="rect">
            <a:avLst/>
          </a:prstGeom>
          <a:noFill/>
        </p:spPr>
        <p:txBody>
          <a:bodyPr vert="horz"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4A7CE"/>
                </a:solidFill>
                <a:effectLst>
                  <a:outerShdw blurRad="38100" dist="38100" dir="2700000" algn="tl">
                    <a:srgbClr val="000000">
                      <a:alpha val="43137"/>
                    </a:srgbClr>
                  </a:outerShdw>
                </a:effectLst>
                <a:uLnTx/>
                <a:uFillTx/>
                <a:latin typeface="Arial"/>
                <a:ea typeface="+mj-ea"/>
                <a:cs typeface="Arial"/>
              </a:rPr>
              <a:t>#MyOhioClassroom</a:t>
            </a:r>
          </a:p>
        </p:txBody>
      </p:sp>
      <p:sp>
        <p:nvSpPr>
          <p:cNvPr id="7" name="Title 1">
            <a:extLst>
              <a:ext uri="{FF2B5EF4-FFF2-40B4-BE49-F238E27FC236}">
                <a16:creationId xmlns:a16="http://schemas.microsoft.com/office/drawing/2014/main" id="{0E6FDBC1-1808-4B4C-81B6-12E5E46328DF}"/>
              </a:ext>
            </a:extLst>
          </p:cNvPr>
          <p:cNvSpPr txBox="1">
            <a:spLocks/>
          </p:cNvSpPr>
          <p:nvPr/>
        </p:nvSpPr>
        <p:spPr>
          <a:xfrm>
            <a:off x="457200" y="3637956"/>
            <a:ext cx="8229600" cy="923330"/>
          </a:xfrm>
          <a:prstGeom prst="rect">
            <a:avLst/>
          </a:prstGeom>
          <a:noFill/>
        </p:spPr>
        <p:txBody>
          <a:bodyPr vert="horz"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Celebrate educators!</a:t>
            </a:r>
          </a:p>
        </p:txBody>
      </p:sp>
      <p:sp>
        <p:nvSpPr>
          <p:cNvPr id="8" name="Title 1">
            <a:extLst>
              <a:ext uri="{FF2B5EF4-FFF2-40B4-BE49-F238E27FC236}">
                <a16:creationId xmlns:a16="http://schemas.microsoft.com/office/drawing/2014/main" id="{AECF43F8-6A12-493D-9B39-1F780C7F0314}"/>
              </a:ext>
            </a:extLst>
          </p:cNvPr>
          <p:cNvSpPr txBox="1">
            <a:spLocks/>
          </p:cNvSpPr>
          <p:nvPr/>
        </p:nvSpPr>
        <p:spPr>
          <a:xfrm>
            <a:off x="457200" y="4630680"/>
            <a:ext cx="8229600" cy="830997"/>
          </a:xfrm>
          <a:prstGeom prst="rect">
            <a:avLst/>
          </a:prstGeom>
          <a:noFill/>
        </p:spPr>
        <p:txBody>
          <a:bodyPr vert="horz"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700017"/>
                </a:solidFill>
                <a:effectLst>
                  <a:outerShdw blurRad="38100" dist="38100" dir="2700000" algn="tl">
                    <a:srgbClr val="000000">
                      <a:alpha val="43137"/>
                    </a:srgbClr>
                  </a:outerShdw>
                </a:effectLst>
                <a:uLnTx/>
                <a:uFillTx/>
                <a:latin typeface="Arial"/>
                <a:ea typeface="+mj-ea"/>
                <a:cs typeface="Arial"/>
              </a:rPr>
              <a:t>#OhioLovesTeachers</a:t>
            </a:r>
          </a:p>
        </p:txBody>
      </p:sp>
      <p:cxnSp>
        <p:nvCxnSpPr>
          <p:cNvPr id="9" name="Straight Connector 8">
            <a:extLst>
              <a:ext uri="{FF2B5EF4-FFF2-40B4-BE49-F238E27FC236}">
                <a16:creationId xmlns:a16="http://schemas.microsoft.com/office/drawing/2014/main" id="{6E34839D-3D58-4F84-BE13-010C2889688F}"/>
              </a:ext>
            </a:extLst>
          </p:cNvPr>
          <p:cNvCxnSpPr/>
          <p:nvPr/>
        </p:nvCxnSpPr>
        <p:spPr>
          <a:xfrm>
            <a:off x="0" y="3271500"/>
            <a:ext cx="9144000" cy="0"/>
          </a:xfrm>
          <a:prstGeom prst="line">
            <a:avLst/>
          </a:prstGeom>
          <a:ln w="111125">
            <a:solidFill>
              <a:srgbClr val="BA8F1B"/>
            </a:solidFill>
          </a:ln>
        </p:spPr>
        <p:style>
          <a:lnRef idx="2">
            <a:schemeClr val="accent6"/>
          </a:lnRef>
          <a:fillRef idx="0">
            <a:schemeClr val="accent6"/>
          </a:fillRef>
          <a:effectRef idx="1">
            <a:schemeClr val="accent6"/>
          </a:effectRef>
          <a:fontRef idx="minor">
            <a:schemeClr val="tx1"/>
          </a:fontRef>
        </p:style>
      </p:cxnSp>
      <p:pic>
        <p:nvPicPr>
          <p:cNvPr id="10" name="Picture 9">
            <a:extLst>
              <a:ext uri="{FF2B5EF4-FFF2-40B4-BE49-F238E27FC236}">
                <a16:creationId xmlns:a16="http://schemas.microsoft.com/office/drawing/2014/main" id="{6B4AC5FF-4E65-453B-97E9-141197AB3B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338" y="2927447"/>
            <a:ext cx="828603" cy="67364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B6E9050-ADE4-465E-B59A-B946A16DA6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0796" y="2867430"/>
            <a:ext cx="781956" cy="7819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536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4362" r="8925"/>
          <a:stretch/>
        </p:blipFill>
        <p:spPr>
          <a:xfrm>
            <a:off x="6090073" y="1802547"/>
            <a:ext cx="2683537" cy="206171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0" y="444381"/>
            <a:ext cx="9144000" cy="969496"/>
          </a:xfrm>
          <a:solidFill>
            <a:schemeClr val="accent1">
              <a:alpha val="73000"/>
            </a:schemeClr>
          </a:solidFill>
        </p:spPr>
        <p:txBody>
          <a:bodyPr vert="horz" lIns="0" tIns="0" rIns="0" bIns="0" rtlCol="0" anchor="ctr" anchorCtr="0">
            <a:spAutoFit/>
          </a:bodyPr>
          <a:lstStyle/>
          <a:p>
            <a:r>
              <a:rPr lang="en-US" dirty="0">
                <a:solidFill>
                  <a:schemeClr val="bg1"/>
                </a:solidFill>
              </a:rPr>
              <a:t>Preparing Each Student </a:t>
            </a:r>
            <a:br>
              <a:rPr lang="en-US" dirty="0">
                <a:solidFill>
                  <a:schemeClr val="bg1"/>
                </a:solidFill>
              </a:rPr>
            </a:br>
            <a:r>
              <a:rPr lang="en-US" dirty="0">
                <a:solidFill>
                  <a:schemeClr val="bg1"/>
                </a:solidFill>
              </a:rPr>
              <a:t>for Success</a:t>
            </a:r>
          </a:p>
        </p:txBody>
      </p:sp>
      <p:pic>
        <p:nvPicPr>
          <p:cNvPr id="6" name="Picture 5"/>
          <p:cNvPicPr>
            <a:picLocks noChangeAspect="1"/>
          </p:cNvPicPr>
          <p:nvPr/>
        </p:nvPicPr>
        <p:blipFill rotWithShape="1">
          <a:blip r:embed="rId4"/>
          <a:srcRect l="12288" r="5303"/>
          <a:stretch/>
        </p:blipFill>
        <p:spPr>
          <a:xfrm>
            <a:off x="300943" y="1802547"/>
            <a:ext cx="5555848" cy="448842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srcRect r="21903"/>
          <a:stretch/>
        </p:blipFill>
        <p:spPr>
          <a:xfrm>
            <a:off x="6090074" y="3998604"/>
            <a:ext cx="2683537" cy="22923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15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4057"/>
            <a:ext cx="8229600" cy="484748"/>
          </a:xfrm>
        </p:spPr>
        <p:txBody>
          <a:bodyPr/>
          <a:lstStyle/>
          <a:p>
            <a:r>
              <a:rPr lang="en-US" dirty="0"/>
              <a:t>Year 4 Workshop Objectives</a:t>
            </a:r>
          </a:p>
        </p:txBody>
      </p:sp>
      <p:graphicFrame>
        <p:nvGraphicFramePr>
          <p:cNvPr id="8" name="Content Placeholder 2">
            <a:extLst>
              <a:ext uri="{FF2B5EF4-FFF2-40B4-BE49-F238E27FC236}">
                <a16:creationId xmlns:a16="http://schemas.microsoft.com/office/drawing/2014/main" id="{CC657C72-E209-46A5-B548-5CAADD6454C9}"/>
              </a:ext>
            </a:extLst>
          </p:cNvPr>
          <p:cNvGraphicFramePr>
            <a:graphicFrameLocks/>
          </p:cNvGraphicFramePr>
          <p:nvPr>
            <p:extLst>
              <p:ext uri="{D42A27DB-BD31-4B8C-83A1-F6EECF244321}">
                <p14:modId xmlns:p14="http://schemas.microsoft.com/office/powerpoint/2010/main" val="3293274492"/>
              </p:ext>
            </p:extLst>
          </p:nvPr>
        </p:nvGraphicFramePr>
        <p:xfrm>
          <a:off x="571500" y="1346458"/>
          <a:ext cx="8001000" cy="4567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307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C67C8-E2D4-4A92-A204-72DC0FCCB5A3}"/>
              </a:ext>
            </a:extLst>
          </p:cNvPr>
          <p:cNvSpPr>
            <a:spLocks noGrp="1"/>
          </p:cNvSpPr>
          <p:nvPr>
            <p:ph type="title"/>
          </p:nvPr>
        </p:nvSpPr>
        <p:spPr>
          <a:xfrm>
            <a:off x="676656" y="2948319"/>
            <a:ext cx="2522432" cy="981110"/>
          </a:xfrm>
        </p:spPr>
        <p:txBody>
          <a:bodyPr vert="horz" lIns="68580" tIns="34290" rIns="68580" bIns="34290" rtlCol="0" anchor="b" anchorCtr="0">
            <a:noAutofit/>
          </a:bodyPr>
          <a:lstStyle/>
          <a:p>
            <a:pPr defTabSz="685800">
              <a:lnSpc>
                <a:spcPct val="90000"/>
              </a:lnSpc>
            </a:pPr>
            <a:r>
              <a:rPr lang="en-US" sz="4000" dirty="0">
                <a:latin typeface="+mj-lt"/>
                <a:cs typeface="+mj-cs"/>
              </a:rPr>
              <a:t>Progress Monitoring</a:t>
            </a:r>
          </a:p>
        </p:txBody>
      </p:sp>
      <p:pic>
        <p:nvPicPr>
          <p:cNvPr id="5" name="Picture 4">
            <a:extLst>
              <a:ext uri="{FF2B5EF4-FFF2-40B4-BE49-F238E27FC236}">
                <a16:creationId xmlns:a16="http://schemas.microsoft.com/office/drawing/2014/main" id="{CCAB17C5-F711-4F56-8A62-B2FEB408F5CF}"/>
              </a:ext>
            </a:extLst>
          </p:cNvPr>
          <p:cNvPicPr>
            <a:picLocks noChangeAspect="1"/>
          </p:cNvPicPr>
          <p:nvPr/>
        </p:nvPicPr>
        <p:blipFill>
          <a:blip r:embed="rId3"/>
          <a:stretch>
            <a:fillRect/>
          </a:stretch>
        </p:blipFill>
        <p:spPr>
          <a:xfrm>
            <a:off x="3832499" y="1352352"/>
            <a:ext cx="4389423" cy="4173044"/>
          </a:xfrm>
          <a:prstGeom prst="rect">
            <a:avLst/>
          </a:prstGeom>
        </p:spPr>
      </p:pic>
      <p:sp>
        <p:nvSpPr>
          <p:cNvPr id="6" name="TextBox 5">
            <a:extLst>
              <a:ext uri="{FF2B5EF4-FFF2-40B4-BE49-F238E27FC236}">
                <a16:creationId xmlns:a16="http://schemas.microsoft.com/office/drawing/2014/main" id="{4538593C-72F3-4543-8656-2B91FDCB3B56}"/>
              </a:ext>
            </a:extLst>
          </p:cNvPr>
          <p:cNvSpPr txBox="1"/>
          <p:nvPr/>
        </p:nvSpPr>
        <p:spPr>
          <a:xfrm>
            <a:off x="4184027" y="926138"/>
            <a:ext cx="3686366" cy="426214"/>
          </a:xfrm>
          <a:prstGeom prst="rect">
            <a:avLst/>
          </a:prstGeom>
          <a:noFill/>
        </p:spPr>
        <p:txBody>
          <a:bodyPr wrap="square" rtlCol="0">
            <a:spAutoFit/>
          </a:bodyPr>
          <a:lstStyle/>
          <a:p>
            <a:endParaRPr lang="en-US" sz="825" dirty="0">
              <a:solidFill>
                <a:srgbClr val="000000"/>
              </a:solidFill>
              <a:latin typeface="Arial" panose="020B0604020202020204" pitchFamily="34" charset="0"/>
            </a:endParaRPr>
          </a:p>
          <a:p>
            <a:r>
              <a:rPr lang="en-US" sz="1350" b="1" dirty="0">
                <a:latin typeface="Arial" panose="020B0604020202020204" pitchFamily="34" charset="0"/>
              </a:rPr>
              <a:t>CYCLE FOR CONTINIOUS IMPROVEMENT</a:t>
            </a:r>
            <a:endParaRPr lang="en-US" sz="1350" dirty="0"/>
          </a:p>
        </p:txBody>
      </p:sp>
    </p:spTree>
    <p:extLst>
      <p:ext uri="{BB962C8B-B14F-4D97-AF65-F5344CB8AC3E}">
        <p14:creationId xmlns:p14="http://schemas.microsoft.com/office/powerpoint/2010/main" val="899583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2041" y="2279065"/>
            <a:ext cx="3361215" cy="1257452"/>
          </a:xfrm>
        </p:spPr>
        <p:txBody>
          <a:bodyPr>
            <a:normAutofit fontScale="90000"/>
          </a:bodyPr>
          <a:lstStyle/>
          <a:p>
            <a:r>
              <a:rPr lang="en-US" sz="4400" dirty="0"/>
              <a:t>Implement &amp; </a:t>
            </a:r>
            <a:br>
              <a:rPr lang="en-US" sz="4400" dirty="0"/>
            </a:br>
            <a:r>
              <a:rPr lang="en-US" sz="4400" dirty="0"/>
              <a:t>Monitor</a:t>
            </a:r>
            <a:br>
              <a:rPr lang="en-US" dirty="0"/>
            </a:br>
            <a:endParaRPr lang="en-US" dirty="0"/>
          </a:p>
        </p:txBody>
      </p:sp>
      <p:sp>
        <p:nvSpPr>
          <p:cNvPr id="3" name="Content Placeholder 2"/>
          <p:cNvSpPr>
            <a:spLocks noGrp="1"/>
          </p:cNvSpPr>
          <p:nvPr>
            <p:ph idx="1"/>
          </p:nvPr>
        </p:nvSpPr>
        <p:spPr>
          <a:xfrm>
            <a:off x="766945" y="3536517"/>
            <a:ext cx="2611407" cy="637650"/>
          </a:xfrm>
        </p:spPr>
        <p:txBody>
          <a:bodyPr>
            <a:normAutofit fontScale="55000" lnSpcReduction="20000"/>
          </a:bodyPr>
          <a:lstStyle/>
          <a:p>
            <a:pPr>
              <a:lnSpc>
                <a:spcPct val="90000"/>
              </a:lnSpc>
            </a:pPr>
            <a:endParaRPr lang="en-US" sz="2025" dirty="0"/>
          </a:p>
          <a:p>
            <a:pPr marL="0" indent="0">
              <a:lnSpc>
                <a:spcPct val="90000"/>
              </a:lnSpc>
              <a:buNone/>
            </a:pPr>
            <a:r>
              <a:rPr lang="en-US" sz="3300" b="1" i="1" u="sng" dirty="0"/>
              <a:t>Page 6</a:t>
            </a:r>
            <a:r>
              <a:rPr lang="en-US" sz="3300" b="1" i="1" dirty="0"/>
              <a:t> </a:t>
            </a:r>
            <a:r>
              <a:rPr lang="en-US" sz="3300" i="1" dirty="0"/>
              <a:t>of your workbook.</a:t>
            </a:r>
            <a:endParaRPr lang="en-US" sz="2025" dirty="0"/>
          </a:p>
          <a:p>
            <a:pPr marL="0" indent="0">
              <a:lnSpc>
                <a:spcPct val="90000"/>
              </a:lnSpc>
              <a:buNone/>
            </a:pPr>
            <a:r>
              <a:rPr lang="en-US" sz="2025" dirty="0"/>
              <a:t> </a:t>
            </a:r>
          </a:p>
        </p:txBody>
      </p:sp>
      <p:pic>
        <p:nvPicPr>
          <p:cNvPr id="5" name="Picture 4">
            <a:extLst>
              <a:ext uri="{FF2B5EF4-FFF2-40B4-BE49-F238E27FC236}">
                <a16:creationId xmlns:a16="http://schemas.microsoft.com/office/drawing/2014/main" id="{87C5934C-9610-4D3D-9A5D-27287436BF66}"/>
              </a:ext>
            </a:extLst>
          </p:cNvPr>
          <p:cNvPicPr>
            <a:picLocks noChangeAspect="1"/>
          </p:cNvPicPr>
          <p:nvPr/>
        </p:nvPicPr>
        <p:blipFill>
          <a:blip r:embed="rId3"/>
          <a:stretch>
            <a:fillRect/>
          </a:stretch>
        </p:blipFill>
        <p:spPr>
          <a:xfrm>
            <a:off x="3753256" y="1266211"/>
            <a:ext cx="4785175" cy="3813513"/>
          </a:xfrm>
          <a:prstGeom prst="rect">
            <a:avLst/>
          </a:prstGeom>
        </p:spPr>
      </p:pic>
    </p:spTree>
    <p:extLst>
      <p:ext uri="{BB962C8B-B14F-4D97-AF65-F5344CB8AC3E}">
        <p14:creationId xmlns:p14="http://schemas.microsoft.com/office/powerpoint/2010/main" val="306222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Retrieving FY18 Action Plan</a:t>
            </a:r>
          </a:p>
        </p:txBody>
      </p:sp>
      <p:sp>
        <p:nvSpPr>
          <p:cNvPr id="3" name="Content Placeholder 2"/>
          <p:cNvSpPr>
            <a:spLocks noGrp="1"/>
          </p:cNvSpPr>
          <p:nvPr>
            <p:ph idx="1"/>
          </p:nvPr>
        </p:nvSpPr>
        <p:spPr>
          <a:xfrm>
            <a:off x="1485900" y="1803000"/>
            <a:ext cx="6172200" cy="3823135"/>
          </a:xfrm>
        </p:spPr>
        <p:txBody>
          <a:bodyPr/>
          <a:lstStyle/>
          <a:p>
            <a:pPr marL="0" indent="0">
              <a:buNone/>
            </a:pPr>
            <a:endParaRPr lang="en-US" dirty="0"/>
          </a:p>
          <a:p>
            <a:pPr marL="0" indent="0" algn="ctr">
              <a:buNone/>
            </a:pPr>
            <a:r>
              <a:rPr lang="en-US" dirty="0"/>
              <a:t>s and workbook</a:t>
            </a:r>
          </a:p>
          <a:p>
            <a:pPr marL="0" indent="0">
              <a:buNone/>
            </a:pPr>
            <a:r>
              <a:rPr lang="en-US" dirty="0"/>
              <a:t> </a:t>
            </a:r>
          </a:p>
        </p:txBody>
      </p:sp>
      <p:pic>
        <p:nvPicPr>
          <p:cNvPr id="5" name="Picture 4">
            <a:extLst>
              <a:ext uri="{FF2B5EF4-FFF2-40B4-BE49-F238E27FC236}">
                <a16:creationId xmlns:a16="http://schemas.microsoft.com/office/drawing/2014/main" id="{B55D7EDF-887F-4DA8-BC9F-B415AB907810}"/>
              </a:ext>
            </a:extLst>
          </p:cNvPr>
          <p:cNvPicPr>
            <a:picLocks noChangeAspect="1"/>
          </p:cNvPicPr>
          <p:nvPr/>
        </p:nvPicPr>
        <p:blipFill>
          <a:blip r:embed="rId3"/>
          <a:stretch>
            <a:fillRect/>
          </a:stretch>
        </p:blipFill>
        <p:spPr>
          <a:xfrm>
            <a:off x="2174508" y="2346258"/>
            <a:ext cx="4794983" cy="3845482"/>
          </a:xfrm>
          <a:prstGeom prst="rect">
            <a:avLst/>
          </a:prstGeom>
        </p:spPr>
      </p:pic>
      <p:sp>
        <p:nvSpPr>
          <p:cNvPr id="4" name="Rectangle 3">
            <a:extLst>
              <a:ext uri="{FF2B5EF4-FFF2-40B4-BE49-F238E27FC236}">
                <a16:creationId xmlns:a16="http://schemas.microsoft.com/office/drawing/2014/main" id="{EA4CE797-D129-4213-9FF8-714F91993561}"/>
              </a:ext>
            </a:extLst>
          </p:cNvPr>
          <p:cNvSpPr/>
          <p:nvPr/>
        </p:nvSpPr>
        <p:spPr>
          <a:xfrm>
            <a:off x="2397491" y="1151299"/>
            <a:ext cx="4572000" cy="923330"/>
          </a:xfrm>
          <a:prstGeom prst="rect">
            <a:avLst/>
          </a:prstGeom>
        </p:spPr>
        <p:txBody>
          <a:bodyPr>
            <a:spAutoFit/>
          </a:bodyPr>
          <a:lstStyle/>
          <a:p>
            <a:r>
              <a:rPr lang="en-US" dirty="0"/>
              <a:t>CTE Quality Program Review Resources</a:t>
            </a:r>
            <a:endParaRPr lang="en-US" dirty="0">
              <a:hlinkClick r:id="rId4"/>
            </a:endParaRPr>
          </a:p>
          <a:p>
            <a:r>
              <a:rPr lang="en-US" dirty="0">
                <a:hlinkClick r:id="rId4"/>
              </a:rPr>
              <a:t>http://education.ohio.gov/Topics/Career-Tech/CTE-Program-Review</a:t>
            </a:r>
            <a:endParaRPr lang="en-US" dirty="0"/>
          </a:p>
        </p:txBody>
      </p:sp>
    </p:spTree>
    <p:extLst>
      <p:ext uri="{BB962C8B-B14F-4D97-AF65-F5344CB8AC3E}">
        <p14:creationId xmlns:p14="http://schemas.microsoft.com/office/powerpoint/2010/main" val="380782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Retrieving FY18 Action Plan</a:t>
            </a:r>
          </a:p>
        </p:txBody>
      </p:sp>
      <p:sp>
        <p:nvSpPr>
          <p:cNvPr id="3" name="Content Placeholder 2"/>
          <p:cNvSpPr>
            <a:spLocks noGrp="1"/>
          </p:cNvSpPr>
          <p:nvPr>
            <p:ph idx="1"/>
          </p:nvPr>
        </p:nvSpPr>
        <p:spPr>
          <a:xfrm>
            <a:off x="1485900" y="1803000"/>
            <a:ext cx="6172200" cy="3823135"/>
          </a:xfrm>
        </p:spPr>
        <p:txBody>
          <a:bodyPr/>
          <a:lstStyle/>
          <a:p>
            <a:pPr marL="0" indent="0">
              <a:buNone/>
            </a:pPr>
            <a:endParaRPr lang="en-US" dirty="0"/>
          </a:p>
          <a:p>
            <a:pPr marL="0" indent="0" algn="ctr">
              <a:buNone/>
            </a:pPr>
            <a:r>
              <a:rPr lang="en-US" dirty="0"/>
              <a:t>SCREEN SHOT STEP BY STEP ACCESS for slides and workbook</a:t>
            </a:r>
          </a:p>
          <a:p>
            <a:pPr marL="0" indent="0">
              <a:buNone/>
            </a:pPr>
            <a:r>
              <a:rPr lang="en-US" dirty="0"/>
              <a:t> </a:t>
            </a:r>
          </a:p>
        </p:txBody>
      </p:sp>
      <p:pic>
        <p:nvPicPr>
          <p:cNvPr id="4" name="Picture 3">
            <a:extLst>
              <a:ext uri="{FF2B5EF4-FFF2-40B4-BE49-F238E27FC236}">
                <a16:creationId xmlns:a16="http://schemas.microsoft.com/office/drawing/2014/main" id="{9DC552A6-2A00-41EB-AC19-653C0A127B40}"/>
              </a:ext>
            </a:extLst>
          </p:cNvPr>
          <p:cNvPicPr>
            <a:picLocks noChangeAspect="1"/>
          </p:cNvPicPr>
          <p:nvPr/>
        </p:nvPicPr>
        <p:blipFill>
          <a:blip r:embed="rId3"/>
          <a:stretch>
            <a:fillRect/>
          </a:stretch>
        </p:blipFill>
        <p:spPr>
          <a:xfrm>
            <a:off x="1271954" y="1803000"/>
            <a:ext cx="6600092" cy="3683076"/>
          </a:xfrm>
          <a:prstGeom prst="rect">
            <a:avLst/>
          </a:prstGeom>
        </p:spPr>
      </p:pic>
      <p:sp>
        <p:nvSpPr>
          <p:cNvPr id="5" name="Oval 4">
            <a:extLst>
              <a:ext uri="{FF2B5EF4-FFF2-40B4-BE49-F238E27FC236}">
                <a16:creationId xmlns:a16="http://schemas.microsoft.com/office/drawing/2014/main" id="{701B8C9C-3E7E-4C86-8600-9AAA1CB51F40}"/>
              </a:ext>
            </a:extLst>
          </p:cNvPr>
          <p:cNvSpPr/>
          <p:nvPr/>
        </p:nvSpPr>
        <p:spPr>
          <a:xfrm>
            <a:off x="3329354" y="3108081"/>
            <a:ext cx="1910862" cy="668216"/>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5481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164C15-B4C6-47F7-947E-7A997B3D6111}"/>
              </a:ext>
            </a:extLst>
          </p:cNvPr>
          <p:cNvPicPr>
            <a:picLocks noChangeAspect="1"/>
          </p:cNvPicPr>
          <p:nvPr/>
        </p:nvPicPr>
        <p:blipFill>
          <a:blip r:embed="rId3"/>
          <a:stretch>
            <a:fillRect/>
          </a:stretch>
        </p:blipFill>
        <p:spPr>
          <a:xfrm>
            <a:off x="832338" y="3587588"/>
            <a:ext cx="7182395" cy="1490091"/>
          </a:xfrm>
          <a:prstGeom prst="rect">
            <a:avLst/>
          </a:prstGeom>
        </p:spPr>
      </p:pic>
      <p:sp>
        <p:nvSpPr>
          <p:cNvPr id="2" name="Title 1"/>
          <p:cNvSpPr>
            <a:spLocks noGrp="1"/>
          </p:cNvSpPr>
          <p:nvPr>
            <p:ph type="title"/>
          </p:nvPr>
        </p:nvSpPr>
        <p:spPr/>
        <p:txBody>
          <a:bodyPr/>
          <a:lstStyle/>
          <a:p>
            <a:r>
              <a:rPr lang="en-US" dirty="0"/>
              <a:t>Retrieving FY18 Action Plan</a:t>
            </a:r>
          </a:p>
        </p:txBody>
      </p:sp>
      <p:sp>
        <p:nvSpPr>
          <p:cNvPr id="3" name="Content Placeholder 2"/>
          <p:cNvSpPr>
            <a:spLocks noGrp="1"/>
          </p:cNvSpPr>
          <p:nvPr>
            <p:ph idx="1"/>
          </p:nvPr>
        </p:nvSpPr>
        <p:spPr>
          <a:xfrm>
            <a:off x="1485900" y="1803000"/>
            <a:ext cx="6172200" cy="3823135"/>
          </a:xfrm>
        </p:spPr>
        <p:txBody>
          <a:bodyPr/>
          <a:lstStyle/>
          <a:p>
            <a:pPr marL="0" indent="0">
              <a:buNone/>
            </a:pPr>
            <a:endParaRPr lang="en-US" dirty="0"/>
          </a:p>
          <a:p>
            <a:pPr marL="0" indent="0" algn="ctr">
              <a:buNone/>
            </a:pPr>
            <a:r>
              <a:rPr lang="en-US" dirty="0"/>
              <a:t>SCREEN SHOT STEP BY STEP ACCESS for slides and workbook</a:t>
            </a:r>
          </a:p>
          <a:p>
            <a:pPr marL="0" indent="0">
              <a:buNone/>
            </a:pPr>
            <a:r>
              <a:rPr lang="en-US" dirty="0"/>
              <a:t> </a:t>
            </a:r>
          </a:p>
        </p:txBody>
      </p:sp>
      <p:pic>
        <p:nvPicPr>
          <p:cNvPr id="4" name="Picture 3">
            <a:extLst>
              <a:ext uri="{FF2B5EF4-FFF2-40B4-BE49-F238E27FC236}">
                <a16:creationId xmlns:a16="http://schemas.microsoft.com/office/drawing/2014/main" id="{76E8CB8B-25CC-47EB-807B-E038C67A4E43}"/>
              </a:ext>
            </a:extLst>
          </p:cNvPr>
          <p:cNvPicPr>
            <a:picLocks noChangeAspect="1"/>
          </p:cNvPicPr>
          <p:nvPr/>
        </p:nvPicPr>
        <p:blipFill>
          <a:blip r:embed="rId4"/>
          <a:stretch>
            <a:fillRect/>
          </a:stretch>
        </p:blipFill>
        <p:spPr>
          <a:xfrm>
            <a:off x="832337" y="1971401"/>
            <a:ext cx="7182396" cy="1233395"/>
          </a:xfrm>
          <a:prstGeom prst="rect">
            <a:avLst/>
          </a:prstGeom>
        </p:spPr>
      </p:pic>
      <p:sp>
        <p:nvSpPr>
          <p:cNvPr id="5" name="Oval 4">
            <a:extLst>
              <a:ext uri="{FF2B5EF4-FFF2-40B4-BE49-F238E27FC236}">
                <a16:creationId xmlns:a16="http://schemas.microsoft.com/office/drawing/2014/main" id="{70E7AB81-97B9-459B-9C32-10A7D46BAD3E}"/>
              </a:ext>
            </a:extLst>
          </p:cNvPr>
          <p:cNvSpPr/>
          <p:nvPr/>
        </p:nvSpPr>
        <p:spPr>
          <a:xfrm>
            <a:off x="832337" y="4051789"/>
            <a:ext cx="1910862" cy="398585"/>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E3A17364-6F37-46BB-BAE9-299D0C769795}"/>
              </a:ext>
            </a:extLst>
          </p:cNvPr>
          <p:cNvSpPr/>
          <p:nvPr/>
        </p:nvSpPr>
        <p:spPr>
          <a:xfrm>
            <a:off x="457200" y="1853300"/>
            <a:ext cx="1910862" cy="47688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8184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DE_PPT_Template3_June2016" id="{A6A84590-327E-46FF-B452-33624ECE7E15}" vid="{71BE2212-3D7D-4720-9C8D-49CCFCFE3753}"/>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dated Leah's ACTE Presentation.potx" id="{E721EBE9-452B-4D60-A856-439485803248}" vid="{D1B5E6CD-9A57-47E9-A4DD-85636E37DC0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DE_PPT_Template3_June2016" id="{A6A84590-327E-46FF-B452-33624ECE7E15}" vid="{71BE2212-3D7D-4720-9C8D-49CCFCFE375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4DC6E61FDBEF489A77C1BB576D658B" ma:contentTypeVersion="2" ma:contentTypeDescription="Create a new document." ma:contentTypeScope="" ma:versionID="d8168687adb0485800049776b6948016">
  <xsd:schema xmlns:xsd="http://www.w3.org/2001/XMLSchema" xmlns:xs="http://www.w3.org/2001/XMLSchema" xmlns:p="http://schemas.microsoft.com/office/2006/metadata/properties" xmlns:ns2="413e984d-4db8-4c08-98c1-1d92a7624546" targetNamespace="http://schemas.microsoft.com/office/2006/metadata/properties" ma:root="true" ma:fieldsID="89e1870196c44a12ca01bff0070c0d39" ns2:_="">
    <xsd:import namespace="413e984d-4db8-4c08-98c1-1d92a762454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3e984d-4db8-4c08-98c1-1d92a76245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164F08-08E3-41E0-B98A-23EB05994C37}">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413e984d-4db8-4c08-98c1-1d92a7624546"/>
    <ds:schemaRef ds:uri="http://www.w3.org/XML/1998/namespace"/>
  </ds:schemaRefs>
</ds:datastoreItem>
</file>

<file path=customXml/itemProps2.xml><?xml version="1.0" encoding="utf-8"?>
<ds:datastoreItem xmlns:ds="http://schemas.openxmlformats.org/officeDocument/2006/customXml" ds:itemID="{C5C732BC-6F14-48E0-B039-8F262DB947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3e984d-4db8-4c08-98c1-1d92a76245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8DB686-B872-4B68-820E-8633689E00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TotalTime>
  <Words>1524</Words>
  <Application>Microsoft Office PowerPoint</Application>
  <PresentationFormat>On-screen Show (4:3)</PresentationFormat>
  <Paragraphs>219</Paragraphs>
  <Slides>28</Slides>
  <Notes>23</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28</vt:i4>
      </vt:variant>
    </vt:vector>
  </HeadingPairs>
  <TitlesOfParts>
    <vt:vector size="33" baseType="lpstr">
      <vt:lpstr>Arial</vt:lpstr>
      <vt:lpstr>Calibri</vt:lpstr>
      <vt:lpstr>1_Office Theme</vt:lpstr>
      <vt:lpstr>2_Office Theme</vt:lpstr>
      <vt:lpstr>Office Theme</vt:lpstr>
      <vt:lpstr>Quality Program Review – Year 4</vt:lpstr>
      <vt:lpstr>Discussion Topics</vt:lpstr>
      <vt:lpstr>Preparing Each Student  for Success</vt:lpstr>
      <vt:lpstr>Year 4 Workshop Objectives</vt:lpstr>
      <vt:lpstr>Progress Monitoring</vt:lpstr>
      <vt:lpstr>Implement &amp;  Monitor </vt:lpstr>
      <vt:lpstr>Retrieving FY18 Action Plan</vt:lpstr>
      <vt:lpstr>Retrieving FY18 Action Plan</vt:lpstr>
      <vt:lpstr>Retrieving FY18 Action Plan</vt:lpstr>
      <vt:lpstr>Retrieving FY18 Action Plan</vt:lpstr>
      <vt:lpstr>Retrieving FY18 Action Plan</vt:lpstr>
      <vt:lpstr>Retrieving FY18 Action Plan</vt:lpstr>
      <vt:lpstr>Retrieving FY18 Action Plan</vt:lpstr>
      <vt:lpstr>Progress Monitoring Inventory</vt:lpstr>
      <vt:lpstr>Progress Monitoring Inventory</vt:lpstr>
      <vt:lpstr>Progress Monitoring Inventory</vt:lpstr>
      <vt:lpstr>Examine, Reflect, and Adjust </vt:lpstr>
      <vt:lpstr>Celebrating Success – Case Study</vt:lpstr>
      <vt:lpstr>Celebrating Success – Case Study</vt:lpstr>
      <vt:lpstr>Celebrating Success – Case Study</vt:lpstr>
      <vt:lpstr>Break for Lunch!</vt:lpstr>
      <vt:lpstr>Celebrating Success  Gallery Walk</vt:lpstr>
      <vt:lpstr>Modifying Action Plans</vt:lpstr>
      <vt:lpstr>Submission Timeline</vt:lpstr>
      <vt:lpstr>Questions?</vt:lpstr>
      <vt:lpstr>Thank You!</vt:lpstr>
      <vt:lpstr>PowerPoint Presentation</vt:lpstr>
      <vt:lpstr>Share your learning community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Program Review – Year 4</dc:title>
  <dc:creator>Bartlett, Brenna</dc:creator>
  <cp:lastModifiedBy>Rizor, Frits</cp:lastModifiedBy>
  <cp:revision>3</cp:revision>
  <dcterms:created xsi:type="dcterms:W3CDTF">2020-01-14T12:26:41Z</dcterms:created>
  <dcterms:modified xsi:type="dcterms:W3CDTF">2020-02-29T14:10:50Z</dcterms:modified>
</cp:coreProperties>
</file>