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56" r:id="rId5"/>
    <p:sldId id="277" r:id="rId6"/>
    <p:sldId id="317" r:id="rId7"/>
    <p:sldId id="321" r:id="rId8"/>
    <p:sldId id="318" r:id="rId9"/>
    <p:sldId id="304" r:id="rId10"/>
    <p:sldId id="322" r:id="rId11"/>
    <p:sldId id="279" r:id="rId12"/>
    <p:sldId id="294" r:id="rId13"/>
    <p:sldId id="281" r:id="rId14"/>
    <p:sldId id="296" r:id="rId15"/>
    <p:sldId id="302" r:id="rId16"/>
    <p:sldId id="282" r:id="rId17"/>
    <p:sldId id="305" r:id="rId18"/>
    <p:sldId id="306" r:id="rId19"/>
    <p:sldId id="307" r:id="rId20"/>
    <p:sldId id="308" r:id="rId21"/>
    <p:sldId id="283" r:id="rId22"/>
    <p:sldId id="309" r:id="rId23"/>
    <p:sldId id="323" r:id="rId24"/>
    <p:sldId id="284" r:id="rId25"/>
    <p:sldId id="310" r:id="rId26"/>
    <p:sldId id="311" r:id="rId27"/>
    <p:sldId id="325" r:id="rId28"/>
    <p:sldId id="324" r:id="rId29"/>
    <p:sldId id="285" r:id="rId30"/>
    <p:sldId id="312" r:id="rId31"/>
    <p:sldId id="326" r:id="rId32"/>
    <p:sldId id="286" r:id="rId33"/>
    <p:sldId id="313" r:id="rId34"/>
    <p:sldId id="314" r:id="rId35"/>
    <p:sldId id="287" r:id="rId36"/>
    <p:sldId id="315" r:id="rId37"/>
    <p:sldId id="320" r:id="rId38"/>
    <p:sldId id="31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2CA"/>
    <a:srgbClr val="CD0920"/>
    <a:srgbClr val="C0DB37"/>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343" autoAdjust="0"/>
  </p:normalViewPr>
  <p:slideViewPr>
    <p:cSldViewPr snapToGrid="0" snapToObjects="1">
      <p:cViewPr>
        <p:scale>
          <a:sx n="50" d="100"/>
          <a:sy n="50" d="100"/>
        </p:scale>
        <p:origin x="-2386" y="-221"/>
      </p:cViewPr>
      <p:guideLst>
        <p:guide orient="horz" pos="2160"/>
        <p:guide pos="2880"/>
      </p:guideLst>
    </p:cSldViewPr>
  </p:slideViewPr>
  <p:notesTextViewPr>
    <p:cViewPr>
      <p:scale>
        <a:sx n="100" d="100"/>
        <a:sy n="100" d="100"/>
      </p:scale>
      <p:origin x="29"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C808E-3A63-4651-95EC-49956CD81FBD}" type="doc">
      <dgm:prSet loTypeId="urn:microsoft.com/office/officeart/2005/8/layout/equation2" loCatId="process" qsTypeId="urn:microsoft.com/office/officeart/2005/8/quickstyle/simple1" qsCatId="simple" csTypeId="urn:microsoft.com/office/officeart/2005/8/colors/accent1_2" csCatId="accent1" phldr="1"/>
      <dgm:spPr/>
    </dgm:pt>
    <dgm:pt modelId="{B812E043-3A1B-4F2A-B065-EE2D81CA0875}">
      <dgm:prSet phldrT="[Text]" custT="1"/>
      <dgm:spPr/>
      <dgm:t>
        <a:bodyPr/>
        <a:lstStyle/>
        <a:p>
          <a:r>
            <a:rPr lang="en-US" sz="6000" b="1" dirty="0" smtClean="0">
              <a:latin typeface="Arial" panose="020B0604020202020204" pitchFamily="34" charset="0"/>
              <a:cs typeface="Arial" panose="020B0604020202020204" pitchFamily="34" charset="0"/>
            </a:rPr>
            <a:t>1</a:t>
          </a:r>
          <a:endParaRPr lang="en-US" sz="6000" b="1" dirty="0">
            <a:latin typeface="Arial" panose="020B0604020202020204" pitchFamily="34" charset="0"/>
            <a:cs typeface="Arial" panose="020B0604020202020204" pitchFamily="34" charset="0"/>
          </a:endParaRPr>
        </a:p>
      </dgm:t>
    </dgm:pt>
    <dgm:pt modelId="{B1075631-9E57-4C6A-8D3A-EAC36656255A}" type="parTrans" cxnId="{E8B4758E-E8CA-404B-B6C6-E50A3391515A}">
      <dgm:prSet/>
      <dgm:spPr/>
      <dgm:t>
        <a:bodyPr/>
        <a:lstStyle/>
        <a:p>
          <a:endParaRPr lang="en-US"/>
        </a:p>
      </dgm:t>
    </dgm:pt>
    <dgm:pt modelId="{82152334-73C7-4E8F-B46A-2E1DEB8B2179}" type="sibTrans" cxnId="{E8B4758E-E8CA-404B-B6C6-E50A3391515A}">
      <dgm:prSet/>
      <dgm:spPr/>
      <dgm:t>
        <a:bodyPr/>
        <a:lstStyle/>
        <a:p>
          <a:endParaRPr lang="en-US"/>
        </a:p>
      </dgm:t>
    </dgm:pt>
    <dgm:pt modelId="{8284C6E9-7B49-4A07-AF70-0398EF4CA523}" type="pres">
      <dgm:prSet presAssocID="{C79C808E-3A63-4651-95EC-49956CD81FBD}" presName="Name0" presStyleCnt="0">
        <dgm:presLayoutVars>
          <dgm:dir/>
          <dgm:resizeHandles val="exact"/>
        </dgm:presLayoutVars>
      </dgm:prSet>
      <dgm:spPr/>
    </dgm:pt>
    <dgm:pt modelId="{46302D87-07AB-4D39-8606-EE5D68CF7435}" type="pres">
      <dgm:prSet presAssocID="{C79C808E-3A63-4651-95EC-49956CD81FBD}" presName="vNodes" presStyleCnt="0"/>
      <dgm:spPr/>
    </dgm:pt>
    <dgm:pt modelId="{63E7FF30-E4B9-400F-81D5-45BE3541B7B5}" type="pres">
      <dgm:prSet presAssocID="{C79C808E-3A63-4651-95EC-49956CD81FBD}" presName="lastNode" presStyleLbl="node1" presStyleIdx="0" presStyleCnt="1" custLinFactX="105982" custLinFactNeighborX="200000" custLinFactNeighborY="-3582">
        <dgm:presLayoutVars>
          <dgm:bulletEnabled val="1"/>
        </dgm:presLayoutVars>
      </dgm:prSet>
      <dgm:spPr/>
      <dgm:t>
        <a:bodyPr/>
        <a:lstStyle/>
        <a:p>
          <a:endParaRPr lang="en-US"/>
        </a:p>
      </dgm:t>
    </dgm:pt>
  </dgm:ptLst>
  <dgm:cxnLst>
    <dgm:cxn modelId="{B16B2E1B-0ACD-4EAC-8F55-6087B0FBD6D6}" type="presOf" srcId="{B812E043-3A1B-4F2A-B065-EE2D81CA0875}" destId="{63E7FF30-E4B9-400F-81D5-45BE3541B7B5}" srcOrd="0" destOrd="0" presId="urn:microsoft.com/office/officeart/2005/8/layout/equation2"/>
    <dgm:cxn modelId="{4112753F-388E-4DDD-B924-5377D37ACA27}" type="presOf" srcId="{C79C808E-3A63-4651-95EC-49956CD81FBD}" destId="{8284C6E9-7B49-4A07-AF70-0398EF4CA523}" srcOrd="0" destOrd="0" presId="urn:microsoft.com/office/officeart/2005/8/layout/equation2"/>
    <dgm:cxn modelId="{E8B4758E-E8CA-404B-B6C6-E50A3391515A}" srcId="{C79C808E-3A63-4651-95EC-49956CD81FBD}" destId="{B812E043-3A1B-4F2A-B065-EE2D81CA0875}" srcOrd="0" destOrd="0" parTransId="{B1075631-9E57-4C6A-8D3A-EAC36656255A}" sibTransId="{82152334-73C7-4E8F-B46A-2E1DEB8B2179}"/>
    <dgm:cxn modelId="{BFE45508-7F7C-42A5-9D4F-21FCFCBAA763}" type="presParOf" srcId="{8284C6E9-7B49-4A07-AF70-0398EF4CA523}" destId="{46302D87-07AB-4D39-8606-EE5D68CF7435}" srcOrd="0" destOrd="0" presId="urn:microsoft.com/office/officeart/2005/8/layout/equation2"/>
    <dgm:cxn modelId="{FAC91E3B-98A3-4DD3-AA62-E87BCB1B0118}" type="presParOf" srcId="{8284C6E9-7B49-4A07-AF70-0398EF4CA523}" destId="{63E7FF30-E4B9-400F-81D5-45BE3541B7B5}" srcOrd="1"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9C808E-3A63-4651-95EC-49956CD81FBD}" type="doc">
      <dgm:prSet loTypeId="urn:microsoft.com/office/officeart/2005/8/layout/equation2" loCatId="process" qsTypeId="urn:microsoft.com/office/officeart/2005/8/quickstyle/simple1" qsCatId="simple" csTypeId="urn:microsoft.com/office/officeart/2005/8/colors/accent1_2" csCatId="accent1" phldr="1"/>
      <dgm:spPr/>
    </dgm:pt>
    <dgm:pt modelId="{B812E043-3A1B-4F2A-B065-EE2D81CA0875}">
      <dgm:prSet phldrT="[Text]" custT="1"/>
      <dgm:spPr/>
      <dgm:t>
        <a:bodyPr/>
        <a:lstStyle/>
        <a:p>
          <a:r>
            <a:rPr lang="en-US" sz="6000" b="1" dirty="0" smtClean="0">
              <a:latin typeface="Arial" panose="020B0604020202020204" pitchFamily="34" charset="0"/>
              <a:cs typeface="Arial" panose="020B0604020202020204" pitchFamily="34" charset="0"/>
            </a:rPr>
            <a:t>2</a:t>
          </a:r>
          <a:endParaRPr lang="en-US" sz="6000" b="1" dirty="0">
            <a:latin typeface="Arial" panose="020B0604020202020204" pitchFamily="34" charset="0"/>
            <a:cs typeface="Arial" panose="020B0604020202020204" pitchFamily="34" charset="0"/>
          </a:endParaRPr>
        </a:p>
      </dgm:t>
    </dgm:pt>
    <dgm:pt modelId="{B1075631-9E57-4C6A-8D3A-EAC36656255A}" type="parTrans" cxnId="{E8B4758E-E8CA-404B-B6C6-E50A3391515A}">
      <dgm:prSet/>
      <dgm:spPr/>
      <dgm:t>
        <a:bodyPr/>
        <a:lstStyle/>
        <a:p>
          <a:endParaRPr lang="en-US"/>
        </a:p>
      </dgm:t>
    </dgm:pt>
    <dgm:pt modelId="{82152334-73C7-4E8F-B46A-2E1DEB8B2179}" type="sibTrans" cxnId="{E8B4758E-E8CA-404B-B6C6-E50A3391515A}">
      <dgm:prSet/>
      <dgm:spPr/>
      <dgm:t>
        <a:bodyPr/>
        <a:lstStyle/>
        <a:p>
          <a:endParaRPr lang="en-US"/>
        </a:p>
      </dgm:t>
    </dgm:pt>
    <dgm:pt modelId="{8284C6E9-7B49-4A07-AF70-0398EF4CA523}" type="pres">
      <dgm:prSet presAssocID="{C79C808E-3A63-4651-95EC-49956CD81FBD}" presName="Name0" presStyleCnt="0">
        <dgm:presLayoutVars>
          <dgm:dir/>
          <dgm:resizeHandles val="exact"/>
        </dgm:presLayoutVars>
      </dgm:prSet>
      <dgm:spPr/>
    </dgm:pt>
    <dgm:pt modelId="{46302D87-07AB-4D39-8606-EE5D68CF7435}" type="pres">
      <dgm:prSet presAssocID="{C79C808E-3A63-4651-95EC-49956CD81FBD}" presName="vNodes" presStyleCnt="0"/>
      <dgm:spPr/>
    </dgm:pt>
    <dgm:pt modelId="{63E7FF30-E4B9-400F-81D5-45BE3541B7B5}" type="pres">
      <dgm:prSet presAssocID="{C79C808E-3A63-4651-95EC-49956CD81FBD}" presName="lastNode" presStyleLbl="node1" presStyleIdx="0" presStyleCnt="1" custLinFactX="105982" custLinFactNeighborX="200000" custLinFactNeighborY="-3582">
        <dgm:presLayoutVars>
          <dgm:bulletEnabled val="1"/>
        </dgm:presLayoutVars>
      </dgm:prSet>
      <dgm:spPr/>
      <dgm:t>
        <a:bodyPr/>
        <a:lstStyle/>
        <a:p>
          <a:endParaRPr lang="en-US"/>
        </a:p>
      </dgm:t>
    </dgm:pt>
  </dgm:ptLst>
  <dgm:cxnLst>
    <dgm:cxn modelId="{60C852D4-9D78-4E0F-BF3F-012E924D8DA5}" type="presOf" srcId="{C79C808E-3A63-4651-95EC-49956CD81FBD}" destId="{8284C6E9-7B49-4A07-AF70-0398EF4CA523}" srcOrd="0" destOrd="0" presId="urn:microsoft.com/office/officeart/2005/8/layout/equation2"/>
    <dgm:cxn modelId="{069D767E-8D13-46A2-BC82-B838D1AF302C}" type="presOf" srcId="{B812E043-3A1B-4F2A-B065-EE2D81CA0875}" destId="{63E7FF30-E4B9-400F-81D5-45BE3541B7B5}" srcOrd="0" destOrd="0" presId="urn:microsoft.com/office/officeart/2005/8/layout/equation2"/>
    <dgm:cxn modelId="{E8B4758E-E8CA-404B-B6C6-E50A3391515A}" srcId="{C79C808E-3A63-4651-95EC-49956CD81FBD}" destId="{B812E043-3A1B-4F2A-B065-EE2D81CA0875}" srcOrd="0" destOrd="0" parTransId="{B1075631-9E57-4C6A-8D3A-EAC36656255A}" sibTransId="{82152334-73C7-4E8F-B46A-2E1DEB8B2179}"/>
    <dgm:cxn modelId="{0D863225-68B2-4AE6-AAC9-4D2C8C7560FB}" type="presParOf" srcId="{8284C6E9-7B49-4A07-AF70-0398EF4CA523}" destId="{46302D87-07AB-4D39-8606-EE5D68CF7435}" srcOrd="0" destOrd="0" presId="urn:microsoft.com/office/officeart/2005/8/layout/equation2"/>
    <dgm:cxn modelId="{58013C1F-8570-45A0-A935-3DFF65E7AC2F}" type="presParOf" srcId="{8284C6E9-7B49-4A07-AF70-0398EF4CA523}" destId="{63E7FF30-E4B9-400F-81D5-45BE3541B7B5}" srcOrd="1"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9C808E-3A63-4651-95EC-49956CD81FBD}" type="doc">
      <dgm:prSet loTypeId="urn:microsoft.com/office/officeart/2005/8/layout/equation2" loCatId="process" qsTypeId="urn:microsoft.com/office/officeart/2005/8/quickstyle/simple1" qsCatId="simple" csTypeId="urn:microsoft.com/office/officeart/2005/8/colors/accent1_2" csCatId="accent1" phldr="1"/>
      <dgm:spPr/>
    </dgm:pt>
    <dgm:pt modelId="{B812E043-3A1B-4F2A-B065-EE2D81CA0875}">
      <dgm:prSet phldrT="[Text]" custT="1"/>
      <dgm:spPr/>
      <dgm:t>
        <a:bodyPr/>
        <a:lstStyle/>
        <a:p>
          <a:r>
            <a:rPr lang="en-US" sz="6000" b="1" dirty="0" smtClean="0">
              <a:latin typeface="Arial" panose="020B0604020202020204" pitchFamily="34" charset="0"/>
              <a:cs typeface="Arial" panose="020B0604020202020204" pitchFamily="34" charset="0"/>
            </a:rPr>
            <a:t>3</a:t>
          </a:r>
          <a:endParaRPr lang="en-US" sz="6000" b="1" dirty="0">
            <a:latin typeface="Arial" panose="020B0604020202020204" pitchFamily="34" charset="0"/>
            <a:cs typeface="Arial" panose="020B0604020202020204" pitchFamily="34" charset="0"/>
          </a:endParaRPr>
        </a:p>
      </dgm:t>
    </dgm:pt>
    <dgm:pt modelId="{B1075631-9E57-4C6A-8D3A-EAC36656255A}" type="parTrans" cxnId="{E8B4758E-E8CA-404B-B6C6-E50A3391515A}">
      <dgm:prSet/>
      <dgm:spPr/>
      <dgm:t>
        <a:bodyPr/>
        <a:lstStyle/>
        <a:p>
          <a:endParaRPr lang="en-US"/>
        </a:p>
      </dgm:t>
    </dgm:pt>
    <dgm:pt modelId="{82152334-73C7-4E8F-B46A-2E1DEB8B2179}" type="sibTrans" cxnId="{E8B4758E-E8CA-404B-B6C6-E50A3391515A}">
      <dgm:prSet/>
      <dgm:spPr/>
      <dgm:t>
        <a:bodyPr/>
        <a:lstStyle/>
        <a:p>
          <a:endParaRPr lang="en-US"/>
        </a:p>
      </dgm:t>
    </dgm:pt>
    <dgm:pt modelId="{8284C6E9-7B49-4A07-AF70-0398EF4CA523}" type="pres">
      <dgm:prSet presAssocID="{C79C808E-3A63-4651-95EC-49956CD81FBD}" presName="Name0" presStyleCnt="0">
        <dgm:presLayoutVars>
          <dgm:dir/>
          <dgm:resizeHandles val="exact"/>
        </dgm:presLayoutVars>
      </dgm:prSet>
      <dgm:spPr/>
    </dgm:pt>
    <dgm:pt modelId="{46302D87-07AB-4D39-8606-EE5D68CF7435}" type="pres">
      <dgm:prSet presAssocID="{C79C808E-3A63-4651-95EC-49956CD81FBD}" presName="vNodes" presStyleCnt="0"/>
      <dgm:spPr/>
    </dgm:pt>
    <dgm:pt modelId="{63E7FF30-E4B9-400F-81D5-45BE3541B7B5}" type="pres">
      <dgm:prSet presAssocID="{C79C808E-3A63-4651-95EC-49956CD81FBD}" presName="lastNode" presStyleLbl="node1" presStyleIdx="0" presStyleCnt="1" custLinFactX="105982" custLinFactNeighborX="200000" custLinFactNeighborY="-3582">
        <dgm:presLayoutVars>
          <dgm:bulletEnabled val="1"/>
        </dgm:presLayoutVars>
      </dgm:prSet>
      <dgm:spPr/>
      <dgm:t>
        <a:bodyPr/>
        <a:lstStyle/>
        <a:p>
          <a:endParaRPr lang="en-US"/>
        </a:p>
      </dgm:t>
    </dgm:pt>
  </dgm:ptLst>
  <dgm:cxnLst>
    <dgm:cxn modelId="{E8B4758E-E8CA-404B-B6C6-E50A3391515A}" srcId="{C79C808E-3A63-4651-95EC-49956CD81FBD}" destId="{B812E043-3A1B-4F2A-B065-EE2D81CA0875}" srcOrd="0" destOrd="0" parTransId="{B1075631-9E57-4C6A-8D3A-EAC36656255A}" sibTransId="{82152334-73C7-4E8F-B46A-2E1DEB8B2179}"/>
    <dgm:cxn modelId="{222D98B0-4FFC-4E01-96BA-D483D0D7476D}" type="presOf" srcId="{C79C808E-3A63-4651-95EC-49956CD81FBD}" destId="{8284C6E9-7B49-4A07-AF70-0398EF4CA523}" srcOrd="0" destOrd="0" presId="urn:microsoft.com/office/officeart/2005/8/layout/equation2"/>
    <dgm:cxn modelId="{013E104B-F134-48D7-B9F5-A1AB55F4D9EF}" type="presOf" srcId="{B812E043-3A1B-4F2A-B065-EE2D81CA0875}" destId="{63E7FF30-E4B9-400F-81D5-45BE3541B7B5}" srcOrd="0" destOrd="0" presId="urn:microsoft.com/office/officeart/2005/8/layout/equation2"/>
    <dgm:cxn modelId="{1A646001-E0B6-4CD2-80E1-3B040436C909}" type="presParOf" srcId="{8284C6E9-7B49-4A07-AF70-0398EF4CA523}" destId="{46302D87-07AB-4D39-8606-EE5D68CF7435}" srcOrd="0" destOrd="0" presId="urn:microsoft.com/office/officeart/2005/8/layout/equation2"/>
    <dgm:cxn modelId="{812874CC-D257-4FED-9929-23E787C40242}" type="presParOf" srcId="{8284C6E9-7B49-4A07-AF70-0398EF4CA523}" destId="{63E7FF30-E4B9-400F-81D5-45BE3541B7B5}" srcOrd="1"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9C808E-3A63-4651-95EC-49956CD81FBD}" type="doc">
      <dgm:prSet loTypeId="urn:microsoft.com/office/officeart/2005/8/layout/equation2" loCatId="process" qsTypeId="urn:microsoft.com/office/officeart/2005/8/quickstyle/simple1" qsCatId="simple" csTypeId="urn:microsoft.com/office/officeart/2005/8/colors/accent1_2" csCatId="accent1" phldr="1"/>
      <dgm:spPr/>
    </dgm:pt>
    <dgm:pt modelId="{B812E043-3A1B-4F2A-B065-EE2D81CA0875}">
      <dgm:prSet phldrT="[Text]" custT="1"/>
      <dgm:spPr/>
      <dgm:t>
        <a:bodyPr/>
        <a:lstStyle/>
        <a:p>
          <a:r>
            <a:rPr lang="en-US" sz="6000" b="1" dirty="0" smtClean="0">
              <a:latin typeface="Arial" panose="020B0604020202020204" pitchFamily="34" charset="0"/>
              <a:cs typeface="Arial" panose="020B0604020202020204" pitchFamily="34" charset="0"/>
            </a:rPr>
            <a:t>4</a:t>
          </a:r>
          <a:endParaRPr lang="en-US" sz="6000" b="1" dirty="0">
            <a:latin typeface="Arial" panose="020B0604020202020204" pitchFamily="34" charset="0"/>
            <a:cs typeface="Arial" panose="020B0604020202020204" pitchFamily="34" charset="0"/>
          </a:endParaRPr>
        </a:p>
      </dgm:t>
    </dgm:pt>
    <dgm:pt modelId="{B1075631-9E57-4C6A-8D3A-EAC36656255A}" type="parTrans" cxnId="{E8B4758E-E8CA-404B-B6C6-E50A3391515A}">
      <dgm:prSet/>
      <dgm:spPr/>
      <dgm:t>
        <a:bodyPr/>
        <a:lstStyle/>
        <a:p>
          <a:endParaRPr lang="en-US"/>
        </a:p>
      </dgm:t>
    </dgm:pt>
    <dgm:pt modelId="{82152334-73C7-4E8F-B46A-2E1DEB8B2179}" type="sibTrans" cxnId="{E8B4758E-E8CA-404B-B6C6-E50A3391515A}">
      <dgm:prSet/>
      <dgm:spPr/>
      <dgm:t>
        <a:bodyPr/>
        <a:lstStyle/>
        <a:p>
          <a:endParaRPr lang="en-US"/>
        </a:p>
      </dgm:t>
    </dgm:pt>
    <dgm:pt modelId="{8284C6E9-7B49-4A07-AF70-0398EF4CA523}" type="pres">
      <dgm:prSet presAssocID="{C79C808E-3A63-4651-95EC-49956CD81FBD}" presName="Name0" presStyleCnt="0">
        <dgm:presLayoutVars>
          <dgm:dir/>
          <dgm:resizeHandles val="exact"/>
        </dgm:presLayoutVars>
      </dgm:prSet>
      <dgm:spPr/>
    </dgm:pt>
    <dgm:pt modelId="{46302D87-07AB-4D39-8606-EE5D68CF7435}" type="pres">
      <dgm:prSet presAssocID="{C79C808E-3A63-4651-95EC-49956CD81FBD}" presName="vNodes" presStyleCnt="0"/>
      <dgm:spPr/>
    </dgm:pt>
    <dgm:pt modelId="{63E7FF30-E4B9-400F-81D5-45BE3541B7B5}" type="pres">
      <dgm:prSet presAssocID="{C79C808E-3A63-4651-95EC-49956CD81FBD}" presName="lastNode" presStyleLbl="node1" presStyleIdx="0" presStyleCnt="1" custLinFactX="105982" custLinFactNeighborX="200000" custLinFactNeighborY="-3582">
        <dgm:presLayoutVars>
          <dgm:bulletEnabled val="1"/>
        </dgm:presLayoutVars>
      </dgm:prSet>
      <dgm:spPr/>
      <dgm:t>
        <a:bodyPr/>
        <a:lstStyle/>
        <a:p>
          <a:endParaRPr lang="en-US"/>
        </a:p>
      </dgm:t>
    </dgm:pt>
  </dgm:ptLst>
  <dgm:cxnLst>
    <dgm:cxn modelId="{7021E0EB-1F56-4362-9BAC-C0D2B939E6A3}" type="presOf" srcId="{B812E043-3A1B-4F2A-B065-EE2D81CA0875}" destId="{63E7FF30-E4B9-400F-81D5-45BE3541B7B5}" srcOrd="0" destOrd="0" presId="urn:microsoft.com/office/officeart/2005/8/layout/equation2"/>
    <dgm:cxn modelId="{0C901D00-7F38-41D6-A19C-672BF1EF4E03}" type="presOf" srcId="{C79C808E-3A63-4651-95EC-49956CD81FBD}" destId="{8284C6E9-7B49-4A07-AF70-0398EF4CA523}" srcOrd="0" destOrd="0" presId="urn:microsoft.com/office/officeart/2005/8/layout/equation2"/>
    <dgm:cxn modelId="{E8B4758E-E8CA-404B-B6C6-E50A3391515A}" srcId="{C79C808E-3A63-4651-95EC-49956CD81FBD}" destId="{B812E043-3A1B-4F2A-B065-EE2D81CA0875}" srcOrd="0" destOrd="0" parTransId="{B1075631-9E57-4C6A-8D3A-EAC36656255A}" sibTransId="{82152334-73C7-4E8F-B46A-2E1DEB8B2179}"/>
    <dgm:cxn modelId="{7B057667-3BD0-4899-8FAD-83278993893C}" type="presParOf" srcId="{8284C6E9-7B49-4A07-AF70-0398EF4CA523}" destId="{46302D87-07AB-4D39-8606-EE5D68CF7435}" srcOrd="0" destOrd="0" presId="urn:microsoft.com/office/officeart/2005/8/layout/equation2"/>
    <dgm:cxn modelId="{46ECD5B9-0594-4290-A405-C2FD3AE28532}" type="presParOf" srcId="{8284C6E9-7B49-4A07-AF70-0398EF4CA523}" destId="{63E7FF30-E4B9-400F-81D5-45BE3541B7B5}" srcOrd="1"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9C808E-3A63-4651-95EC-49956CD81FBD}" type="doc">
      <dgm:prSet loTypeId="urn:microsoft.com/office/officeart/2005/8/layout/equation2" loCatId="process" qsTypeId="urn:microsoft.com/office/officeart/2005/8/quickstyle/simple1" qsCatId="simple" csTypeId="urn:microsoft.com/office/officeart/2005/8/colors/accent1_2" csCatId="accent1" phldr="1"/>
      <dgm:spPr/>
    </dgm:pt>
    <dgm:pt modelId="{B812E043-3A1B-4F2A-B065-EE2D81CA0875}">
      <dgm:prSet phldrT="[Text]" custT="1"/>
      <dgm:spPr/>
      <dgm:t>
        <a:bodyPr/>
        <a:lstStyle/>
        <a:p>
          <a:r>
            <a:rPr lang="en-US" sz="6000" b="1" dirty="0" smtClean="0">
              <a:latin typeface="Arial" panose="020B0604020202020204" pitchFamily="34" charset="0"/>
              <a:cs typeface="Arial" panose="020B0604020202020204" pitchFamily="34" charset="0"/>
            </a:rPr>
            <a:t>5</a:t>
          </a:r>
          <a:endParaRPr lang="en-US" sz="6000" b="1" dirty="0">
            <a:latin typeface="Arial" panose="020B0604020202020204" pitchFamily="34" charset="0"/>
            <a:cs typeface="Arial" panose="020B0604020202020204" pitchFamily="34" charset="0"/>
          </a:endParaRPr>
        </a:p>
      </dgm:t>
    </dgm:pt>
    <dgm:pt modelId="{B1075631-9E57-4C6A-8D3A-EAC36656255A}" type="parTrans" cxnId="{E8B4758E-E8CA-404B-B6C6-E50A3391515A}">
      <dgm:prSet/>
      <dgm:spPr/>
      <dgm:t>
        <a:bodyPr/>
        <a:lstStyle/>
        <a:p>
          <a:endParaRPr lang="en-US"/>
        </a:p>
      </dgm:t>
    </dgm:pt>
    <dgm:pt modelId="{82152334-73C7-4E8F-B46A-2E1DEB8B2179}" type="sibTrans" cxnId="{E8B4758E-E8CA-404B-B6C6-E50A3391515A}">
      <dgm:prSet/>
      <dgm:spPr/>
      <dgm:t>
        <a:bodyPr/>
        <a:lstStyle/>
        <a:p>
          <a:endParaRPr lang="en-US"/>
        </a:p>
      </dgm:t>
    </dgm:pt>
    <dgm:pt modelId="{8284C6E9-7B49-4A07-AF70-0398EF4CA523}" type="pres">
      <dgm:prSet presAssocID="{C79C808E-3A63-4651-95EC-49956CD81FBD}" presName="Name0" presStyleCnt="0">
        <dgm:presLayoutVars>
          <dgm:dir/>
          <dgm:resizeHandles val="exact"/>
        </dgm:presLayoutVars>
      </dgm:prSet>
      <dgm:spPr/>
    </dgm:pt>
    <dgm:pt modelId="{46302D87-07AB-4D39-8606-EE5D68CF7435}" type="pres">
      <dgm:prSet presAssocID="{C79C808E-3A63-4651-95EC-49956CD81FBD}" presName="vNodes" presStyleCnt="0"/>
      <dgm:spPr/>
    </dgm:pt>
    <dgm:pt modelId="{63E7FF30-E4B9-400F-81D5-45BE3541B7B5}" type="pres">
      <dgm:prSet presAssocID="{C79C808E-3A63-4651-95EC-49956CD81FBD}" presName="lastNode" presStyleLbl="node1" presStyleIdx="0" presStyleCnt="1" custLinFactX="105982" custLinFactNeighborX="200000" custLinFactNeighborY="-3582">
        <dgm:presLayoutVars>
          <dgm:bulletEnabled val="1"/>
        </dgm:presLayoutVars>
      </dgm:prSet>
      <dgm:spPr/>
      <dgm:t>
        <a:bodyPr/>
        <a:lstStyle/>
        <a:p>
          <a:endParaRPr lang="en-US"/>
        </a:p>
      </dgm:t>
    </dgm:pt>
  </dgm:ptLst>
  <dgm:cxnLst>
    <dgm:cxn modelId="{466A4AAF-2797-4C99-B5CC-647BB0029E41}" type="presOf" srcId="{B812E043-3A1B-4F2A-B065-EE2D81CA0875}" destId="{63E7FF30-E4B9-400F-81D5-45BE3541B7B5}" srcOrd="0" destOrd="0" presId="urn:microsoft.com/office/officeart/2005/8/layout/equation2"/>
    <dgm:cxn modelId="{E8B4758E-E8CA-404B-B6C6-E50A3391515A}" srcId="{C79C808E-3A63-4651-95EC-49956CD81FBD}" destId="{B812E043-3A1B-4F2A-B065-EE2D81CA0875}" srcOrd="0" destOrd="0" parTransId="{B1075631-9E57-4C6A-8D3A-EAC36656255A}" sibTransId="{82152334-73C7-4E8F-B46A-2E1DEB8B2179}"/>
    <dgm:cxn modelId="{C1BC1B71-DC6A-41E8-9626-6489CFAAFE97}" type="presOf" srcId="{C79C808E-3A63-4651-95EC-49956CD81FBD}" destId="{8284C6E9-7B49-4A07-AF70-0398EF4CA523}" srcOrd="0" destOrd="0" presId="urn:microsoft.com/office/officeart/2005/8/layout/equation2"/>
    <dgm:cxn modelId="{BF9648B6-0B80-4DD7-BF2E-2F75708EFEEF}" type="presParOf" srcId="{8284C6E9-7B49-4A07-AF70-0398EF4CA523}" destId="{46302D87-07AB-4D39-8606-EE5D68CF7435}" srcOrd="0" destOrd="0" presId="urn:microsoft.com/office/officeart/2005/8/layout/equation2"/>
    <dgm:cxn modelId="{013E829D-D8E7-430F-A66D-293E9FF563F8}" type="presParOf" srcId="{8284C6E9-7B49-4A07-AF70-0398EF4CA523}" destId="{63E7FF30-E4B9-400F-81D5-45BE3541B7B5}" srcOrd="1"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9C808E-3A63-4651-95EC-49956CD81FBD}" type="doc">
      <dgm:prSet loTypeId="urn:microsoft.com/office/officeart/2005/8/layout/equation2" loCatId="process" qsTypeId="urn:microsoft.com/office/officeart/2005/8/quickstyle/simple1" qsCatId="simple" csTypeId="urn:microsoft.com/office/officeart/2005/8/colors/accent1_2" csCatId="accent1" phldr="1"/>
      <dgm:spPr/>
    </dgm:pt>
    <dgm:pt modelId="{B812E043-3A1B-4F2A-B065-EE2D81CA0875}">
      <dgm:prSet phldrT="[Text]" custT="1"/>
      <dgm:spPr/>
      <dgm:t>
        <a:bodyPr/>
        <a:lstStyle/>
        <a:p>
          <a:r>
            <a:rPr lang="en-US" sz="6000" b="1" dirty="0" smtClean="0">
              <a:latin typeface="Arial" panose="020B0604020202020204" pitchFamily="34" charset="0"/>
              <a:cs typeface="Arial" panose="020B0604020202020204" pitchFamily="34" charset="0"/>
            </a:rPr>
            <a:t>6</a:t>
          </a:r>
          <a:endParaRPr lang="en-US" sz="6000" b="1" dirty="0">
            <a:latin typeface="Arial" panose="020B0604020202020204" pitchFamily="34" charset="0"/>
            <a:cs typeface="Arial" panose="020B0604020202020204" pitchFamily="34" charset="0"/>
          </a:endParaRPr>
        </a:p>
      </dgm:t>
    </dgm:pt>
    <dgm:pt modelId="{B1075631-9E57-4C6A-8D3A-EAC36656255A}" type="parTrans" cxnId="{E8B4758E-E8CA-404B-B6C6-E50A3391515A}">
      <dgm:prSet/>
      <dgm:spPr/>
      <dgm:t>
        <a:bodyPr/>
        <a:lstStyle/>
        <a:p>
          <a:endParaRPr lang="en-US"/>
        </a:p>
      </dgm:t>
    </dgm:pt>
    <dgm:pt modelId="{82152334-73C7-4E8F-B46A-2E1DEB8B2179}" type="sibTrans" cxnId="{E8B4758E-E8CA-404B-B6C6-E50A3391515A}">
      <dgm:prSet/>
      <dgm:spPr/>
      <dgm:t>
        <a:bodyPr/>
        <a:lstStyle/>
        <a:p>
          <a:endParaRPr lang="en-US"/>
        </a:p>
      </dgm:t>
    </dgm:pt>
    <dgm:pt modelId="{8284C6E9-7B49-4A07-AF70-0398EF4CA523}" type="pres">
      <dgm:prSet presAssocID="{C79C808E-3A63-4651-95EC-49956CD81FBD}" presName="Name0" presStyleCnt="0">
        <dgm:presLayoutVars>
          <dgm:dir/>
          <dgm:resizeHandles val="exact"/>
        </dgm:presLayoutVars>
      </dgm:prSet>
      <dgm:spPr/>
    </dgm:pt>
    <dgm:pt modelId="{46302D87-07AB-4D39-8606-EE5D68CF7435}" type="pres">
      <dgm:prSet presAssocID="{C79C808E-3A63-4651-95EC-49956CD81FBD}" presName="vNodes" presStyleCnt="0"/>
      <dgm:spPr/>
    </dgm:pt>
    <dgm:pt modelId="{63E7FF30-E4B9-400F-81D5-45BE3541B7B5}" type="pres">
      <dgm:prSet presAssocID="{C79C808E-3A63-4651-95EC-49956CD81FBD}" presName="lastNode" presStyleLbl="node1" presStyleIdx="0" presStyleCnt="1" custLinFactX="105982" custLinFactNeighborX="200000" custLinFactNeighborY="-3582">
        <dgm:presLayoutVars>
          <dgm:bulletEnabled val="1"/>
        </dgm:presLayoutVars>
      </dgm:prSet>
      <dgm:spPr/>
      <dgm:t>
        <a:bodyPr/>
        <a:lstStyle/>
        <a:p>
          <a:endParaRPr lang="en-US"/>
        </a:p>
      </dgm:t>
    </dgm:pt>
  </dgm:ptLst>
  <dgm:cxnLst>
    <dgm:cxn modelId="{E8B4758E-E8CA-404B-B6C6-E50A3391515A}" srcId="{C79C808E-3A63-4651-95EC-49956CD81FBD}" destId="{B812E043-3A1B-4F2A-B065-EE2D81CA0875}" srcOrd="0" destOrd="0" parTransId="{B1075631-9E57-4C6A-8D3A-EAC36656255A}" sibTransId="{82152334-73C7-4E8F-B46A-2E1DEB8B2179}"/>
    <dgm:cxn modelId="{E5387E94-2EF2-42E2-A5B3-4AFA001BC05F}" type="presOf" srcId="{B812E043-3A1B-4F2A-B065-EE2D81CA0875}" destId="{63E7FF30-E4B9-400F-81D5-45BE3541B7B5}" srcOrd="0" destOrd="0" presId="urn:microsoft.com/office/officeart/2005/8/layout/equation2"/>
    <dgm:cxn modelId="{193D0FA3-BD65-48DE-9184-3C39933FFBE8}" type="presOf" srcId="{C79C808E-3A63-4651-95EC-49956CD81FBD}" destId="{8284C6E9-7B49-4A07-AF70-0398EF4CA523}" srcOrd="0" destOrd="0" presId="urn:microsoft.com/office/officeart/2005/8/layout/equation2"/>
    <dgm:cxn modelId="{925DA718-65A8-492A-B214-B361C17CC36C}" type="presParOf" srcId="{8284C6E9-7B49-4A07-AF70-0398EF4CA523}" destId="{46302D87-07AB-4D39-8606-EE5D68CF7435}" srcOrd="0" destOrd="0" presId="urn:microsoft.com/office/officeart/2005/8/layout/equation2"/>
    <dgm:cxn modelId="{A1259C36-81A1-405B-96F1-A0F4B27C406D}" type="presParOf" srcId="{8284C6E9-7B49-4A07-AF70-0398EF4CA523}" destId="{63E7FF30-E4B9-400F-81D5-45BE3541B7B5}" srcOrd="1"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9C808E-3A63-4651-95EC-49956CD81FBD}" type="doc">
      <dgm:prSet loTypeId="urn:microsoft.com/office/officeart/2005/8/layout/equation2" loCatId="process" qsTypeId="urn:microsoft.com/office/officeart/2005/8/quickstyle/simple1" qsCatId="simple" csTypeId="urn:microsoft.com/office/officeart/2005/8/colors/accent1_2" csCatId="accent1" phldr="1"/>
      <dgm:spPr/>
    </dgm:pt>
    <dgm:pt modelId="{B812E043-3A1B-4F2A-B065-EE2D81CA0875}">
      <dgm:prSet phldrT="[Text]" custT="1"/>
      <dgm:spPr/>
      <dgm:t>
        <a:bodyPr/>
        <a:lstStyle/>
        <a:p>
          <a:r>
            <a:rPr lang="en-US" sz="6000" b="1" dirty="0" smtClean="0">
              <a:latin typeface="Arial" panose="020B0604020202020204" pitchFamily="34" charset="0"/>
              <a:cs typeface="Arial" panose="020B0604020202020204" pitchFamily="34" charset="0"/>
            </a:rPr>
            <a:t>7</a:t>
          </a:r>
          <a:endParaRPr lang="en-US" sz="6000" b="1" dirty="0">
            <a:latin typeface="Arial" panose="020B0604020202020204" pitchFamily="34" charset="0"/>
            <a:cs typeface="Arial" panose="020B0604020202020204" pitchFamily="34" charset="0"/>
          </a:endParaRPr>
        </a:p>
      </dgm:t>
    </dgm:pt>
    <dgm:pt modelId="{B1075631-9E57-4C6A-8D3A-EAC36656255A}" type="parTrans" cxnId="{E8B4758E-E8CA-404B-B6C6-E50A3391515A}">
      <dgm:prSet/>
      <dgm:spPr/>
      <dgm:t>
        <a:bodyPr/>
        <a:lstStyle/>
        <a:p>
          <a:endParaRPr lang="en-US"/>
        </a:p>
      </dgm:t>
    </dgm:pt>
    <dgm:pt modelId="{82152334-73C7-4E8F-B46A-2E1DEB8B2179}" type="sibTrans" cxnId="{E8B4758E-E8CA-404B-B6C6-E50A3391515A}">
      <dgm:prSet/>
      <dgm:spPr/>
      <dgm:t>
        <a:bodyPr/>
        <a:lstStyle/>
        <a:p>
          <a:endParaRPr lang="en-US"/>
        </a:p>
      </dgm:t>
    </dgm:pt>
    <dgm:pt modelId="{8284C6E9-7B49-4A07-AF70-0398EF4CA523}" type="pres">
      <dgm:prSet presAssocID="{C79C808E-3A63-4651-95EC-49956CD81FBD}" presName="Name0" presStyleCnt="0">
        <dgm:presLayoutVars>
          <dgm:dir/>
          <dgm:resizeHandles val="exact"/>
        </dgm:presLayoutVars>
      </dgm:prSet>
      <dgm:spPr/>
    </dgm:pt>
    <dgm:pt modelId="{46302D87-07AB-4D39-8606-EE5D68CF7435}" type="pres">
      <dgm:prSet presAssocID="{C79C808E-3A63-4651-95EC-49956CD81FBD}" presName="vNodes" presStyleCnt="0"/>
      <dgm:spPr/>
    </dgm:pt>
    <dgm:pt modelId="{63E7FF30-E4B9-400F-81D5-45BE3541B7B5}" type="pres">
      <dgm:prSet presAssocID="{C79C808E-3A63-4651-95EC-49956CD81FBD}" presName="lastNode" presStyleLbl="node1" presStyleIdx="0" presStyleCnt="1" custLinFactX="105982" custLinFactNeighborX="200000" custLinFactNeighborY="-3582">
        <dgm:presLayoutVars>
          <dgm:bulletEnabled val="1"/>
        </dgm:presLayoutVars>
      </dgm:prSet>
      <dgm:spPr/>
      <dgm:t>
        <a:bodyPr/>
        <a:lstStyle/>
        <a:p>
          <a:endParaRPr lang="en-US"/>
        </a:p>
      </dgm:t>
    </dgm:pt>
  </dgm:ptLst>
  <dgm:cxnLst>
    <dgm:cxn modelId="{8CF445FB-F82A-476B-99BE-0C358C9042A9}" type="presOf" srcId="{B812E043-3A1B-4F2A-B065-EE2D81CA0875}" destId="{63E7FF30-E4B9-400F-81D5-45BE3541B7B5}" srcOrd="0" destOrd="0" presId="urn:microsoft.com/office/officeart/2005/8/layout/equation2"/>
    <dgm:cxn modelId="{3A180303-2A33-4D18-87EF-8E4DBDBE0918}" type="presOf" srcId="{C79C808E-3A63-4651-95EC-49956CD81FBD}" destId="{8284C6E9-7B49-4A07-AF70-0398EF4CA523}" srcOrd="0" destOrd="0" presId="urn:microsoft.com/office/officeart/2005/8/layout/equation2"/>
    <dgm:cxn modelId="{E8B4758E-E8CA-404B-B6C6-E50A3391515A}" srcId="{C79C808E-3A63-4651-95EC-49956CD81FBD}" destId="{B812E043-3A1B-4F2A-B065-EE2D81CA0875}" srcOrd="0" destOrd="0" parTransId="{B1075631-9E57-4C6A-8D3A-EAC36656255A}" sibTransId="{82152334-73C7-4E8F-B46A-2E1DEB8B2179}"/>
    <dgm:cxn modelId="{806AEF4F-68A6-4A11-A7E6-C5A289806AE0}" type="presParOf" srcId="{8284C6E9-7B49-4A07-AF70-0398EF4CA523}" destId="{46302D87-07AB-4D39-8606-EE5D68CF7435}" srcOrd="0" destOrd="0" presId="urn:microsoft.com/office/officeart/2005/8/layout/equation2"/>
    <dgm:cxn modelId="{FA9D8708-47E5-4809-BA65-E7BECE78BACC}" type="presParOf" srcId="{8284C6E9-7B49-4A07-AF70-0398EF4CA523}" destId="{63E7FF30-E4B9-400F-81D5-45BE3541B7B5}" srcOrd="1"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9C808E-3A63-4651-95EC-49956CD81FBD}" type="doc">
      <dgm:prSet loTypeId="urn:microsoft.com/office/officeart/2005/8/layout/equation2" loCatId="process" qsTypeId="urn:microsoft.com/office/officeart/2005/8/quickstyle/simple1" qsCatId="simple" csTypeId="urn:microsoft.com/office/officeart/2005/8/colors/accent1_2" csCatId="accent1" phldr="1"/>
      <dgm:spPr/>
    </dgm:pt>
    <dgm:pt modelId="{B812E043-3A1B-4F2A-B065-EE2D81CA0875}">
      <dgm:prSet phldrT="[Text]" custT="1"/>
      <dgm:spPr/>
      <dgm:t>
        <a:bodyPr/>
        <a:lstStyle/>
        <a:p>
          <a:r>
            <a:rPr lang="en-US" sz="6000" b="1" dirty="0" smtClean="0">
              <a:latin typeface="Arial" panose="020B0604020202020204" pitchFamily="34" charset="0"/>
              <a:cs typeface="Arial" panose="020B0604020202020204" pitchFamily="34" charset="0"/>
            </a:rPr>
            <a:t>8</a:t>
          </a:r>
          <a:endParaRPr lang="en-US" sz="6000" b="1" dirty="0">
            <a:latin typeface="Arial" panose="020B0604020202020204" pitchFamily="34" charset="0"/>
            <a:cs typeface="Arial" panose="020B0604020202020204" pitchFamily="34" charset="0"/>
          </a:endParaRPr>
        </a:p>
      </dgm:t>
    </dgm:pt>
    <dgm:pt modelId="{B1075631-9E57-4C6A-8D3A-EAC36656255A}" type="parTrans" cxnId="{E8B4758E-E8CA-404B-B6C6-E50A3391515A}">
      <dgm:prSet/>
      <dgm:spPr/>
      <dgm:t>
        <a:bodyPr/>
        <a:lstStyle/>
        <a:p>
          <a:endParaRPr lang="en-US"/>
        </a:p>
      </dgm:t>
    </dgm:pt>
    <dgm:pt modelId="{82152334-73C7-4E8F-B46A-2E1DEB8B2179}" type="sibTrans" cxnId="{E8B4758E-E8CA-404B-B6C6-E50A3391515A}">
      <dgm:prSet/>
      <dgm:spPr/>
      <dgm:t>
        <a:bodyPr/>
        <a:lstStyle/>
        <a:p>
          <a:endParaRPr lang="en-US"/>
        </a:p>
      </dgm:t>
    </dgm:pt>
    <dgm:pt modelId="{8284C6E9-7B49-4A07-AF70-0398EF4CA523}" type="pres">
      <dgm:prSet presAssocID="{C79C808E-3A63-4651-95EC-49956CD81FBD}" presName="Name0" presStyleCnt="0">
        <dgm:presLayoutVars>
          <dgm:dir/>
          <dgm:resizeHandles val="exact"/>
        </dgm:presLayoutVars>
      </dgm:prSet>
      <dgm:spPr/>
    </dgm:pt>
    <dgm:pt modelId="{46302D87-07AB-4D39-8606-EE5D68CF7435}" type="pres">
      <dgm:prSet presAssocID="{C79C808E-3A63-4651-95EC-49956CD81FBD}" presName="vNodes" presStyleCnt="0"/>
      <dgm:spPr/>
    </dgm:pt>
    <dgm:pt modelId="{63E7FF30-E4B9-400F-81D5-45BE3541B7B5}" type="pres">
      <dgm:prSet presAssocID="{C79C808E-3A63-4651-95EC-49956CD81FBD}" presName="lastNode" presStyleLbl="node1" presStyleIdx="0" presStyleCnt="1" custLinFactX="105982" custLinFactNeighborX="200000" custLinFactNeighborY="-3582">
        <dgm:presLayoutVars>
          <dgm:bulletEnabled val="1"/>
        </dgm:presLayoutVars>
      </dgm:prSet>
      <dgm:spPr/>
      <dgm:t>
        <a:bodyPr/>
        <a:lstStyle/>
        <a:p>
          <a:endParaRPr lang="en-US"/>
        </a:p>
      </dgm:t>
    </dgm:pt>
  </dgm:ptLst>
  <dgm:cxnLst>
    <dgm:cxn modelId="{F9C506F3-25B1-4343-8DF9-A56849FB9CD7}" type="presOf" srcId="{C79C808E-3A63-4651-95EC-49956CD81FBD}" destId="{8284C6E9-7B49-4A07-AF70-0398EF4CA523}" srcOrd="0" destOrd="0" presId="urn:microsoft.com/office/officeart/2005/8/layout/equation2"/>
    <dgm:cxn modelId="{E8B4758E-E8CA-404B-B6C6-E50A3391515A}" srcId="{C79C808E-3A63-4651-95EC-49956CD81FBD}" destId="{B812E043-3A1B-4F2A-B065-EE2D81CA0875}" srcOrd="0" destOrd="0" parTransId="{B1075631-9E57-4C6A-8D3A-EAC36656255A}" sibTransId="{82152334-73C7-4E8F-B46A-2E1DEB8B2179}"/>
    <dgm:cxn modelId="{F72947CD-A528-4A16-BC08-FCA8903BEF6C}" type="presOf" srcId="{B812E043-3A1B-4F2A-B065-EE2D81CA0875}" destId="{63E7FF30-E4B9-400F-81D5-45BE3541B7B5}" srcOrd="0" destOrd="0" presId="urn:microsoft.com/office/officeart/2005/8/layout/equation2"/>
    <dgm:cxn modelId="{7C54E4CD-6167-46EB-BEFF-6957AF370FE4}" type="presParOf" srcId="{8284C6E9-7B49-4A07-AF70-0398EF4CA523}" destId="{46302D87-07AB-4D39-8606-EE5D68CF7435}" srcOrd="0" destOrd="0" presId="urn:microsoft.com/office/officeart/2005/8/layout/equation2"/>
    <dgm:cxn modelId="{78946E3C-8580-4E70-9077-EC0BC3DFA398}" type="presParOf" srcId="{8284C6E9-7B49-4A07-AF70-0398EF4CA523}" destId="{63E7FF30-E4B9-400F-81D5-45BE3541B7B5}" srcOrd="1"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7FF30-E4B9-400F-81D5-45BE3541B7B5}">
      <dsp:nvSpPr>
        <dsp:cNvPr id="0" name=""/>
        <dsp:cNvSpPr/>
      </dsp:nvSpPr>
      <dsp:spPr>
        <a:xfrm>
          <a:off x="892773" y="0"/>
          <a:ext cx="1836182" cy="18361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b="1" kern="1200" dirty="0" smtClean="0">
              <a:latin typeface="Arial" panose="020B0604020202020204" pitchFamily="34" charset="0"/>
              <a:cs typeface="Arial" panose="020B0604020202020204" pitchFamily="34" charset="0"/>
            </a:rPr>
            <a:t>1</a:t>
          </a:r>
          <a:endParaRPr lang="en-US" sz="6000" b="1" kern="1200" dirty="0">
            <a:latin typeface="Arial" panose="020B0604020202020204" pitchFamily="34" charset="0"/>
            <a:cs typeface="Arial" panose="020B0604020202020204" pitchFamily="34" charset="0"/>
          </a:endParaRPr>
        </a:p>
      </dsp:txBody>
      <dsp:txXfrm>
        <a:off x="1161676" y="268903"/>
        <a:ext cx="1298376" cy="1298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7FF30-E4B9-400F-81D5-45BE3541B7B5}">
      <dsp:nvSpPr>
        <dsp:cNvPr id="0" name=""/>
        <dsp:cNvSpPr/>
      </dsp:nvSpPr>
      <dsp:spPr>
        <a:xfrm>
          <a:off x="892773" y="0"/>
          <a:ext cx="1836182" cy="18361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b="1" kern="1200" dirty="0" smtClean="0">
              <a:latin typeface="Arial" panose="020B0604020202020204" pitchFamily="34" charset="0"/>
              <a:cs typeface="Arial" panose="020B0604020202020204" pitchFamily="34" charset="0"/>
            </a:rPr>
            <a:t>2</a:t>
          </a:r>
          <a:endParaRPr lang="en-US" sz="6000" b="1" kern="1200" dirty="0">
            <a:latin typeface="Arial" panose="020B0604020202020204" pitchFamily="34" charset="0"/>
            <a:cs typeface="Arial" panose="020B0604020202020204" pitchFamily="34" charset="0"/>
          </a:endParaRPr>
        </a:p>
      </dsp:txBody>
      <dsp:txXfrm>
        <a:off x="1161676" y="268903"/>
        <a:ext cx="1298376" cy="1298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7FF30-E4B9-400F-81D5-45BE3541B7B5}">
      <dsp:nvSpPr>
        <dsp:cNvPr id="0" name=""/>
        <dsp:cNvSpPr/>
      </dsp:nvSpPr>
      <dsp:spPr>
        <a:xfrm>
          <a:off x="892773" y="0"/>
          <a:ext cx="1836182" cy="18361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b="1" kern="1200" dirty="0" smtClean="0">
              <a:latin typeface="Arial" panose="020B0604020202020204" pitchFamily="34" charset="0"/>
              <a:cs typeface="Arial" panose="020B0604020202020204" pitchFamily="34" charset="0"/>
            </a:rPr>
            <a:t>3</a:t>
          </a:r>
          <a:endParaRPr lang="en-US" sz="6000" b="1" kern="1200" dirty="0">
            <a:latin typeface="Arial" panose="020B0604020202020204" pitchFamily="34" charset="0"/>
            <a:cs typeface="Arial" panose="020B0604020202020204" pitchFamily="34" charset="0"/>
          </a:endParaRPr>
        </a:p>
      </dsp:txBody>
      <dsp:txXfrm>
        <a:off x="1161676" y="268903"/>
        <a:ext cx="1298376" cy="12983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7FF30-E4B9-400F-81D5-45BE3541B7B5}">
      <dsp:nvSpPr>
        <dsp:cNvPr id="0" name=""/>
        <dsp:cNvSpPr/>
      </dsp:nvSpPr>
      <dsp:spPr>
        <a:xfrm>
          <a:off x="892773" y="0"/>
          <a:ext cx="1836182" cy="18361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b="1" kern="1200" dirty="0" smtClean="0">
              <a:latin typeface="Arial" panose="020B0604020202020204" pitchFamily="34" charset="0"/>
              <a:cs typeface="Arial" panose="020B0604020202020204" pitchFamily="34" charset="0"/>
            </a:rPr>
            <a:t>4</a:t>
          </a:r>
          <a:endParaRPr lang="en-US" sz="6000" b="1" kern="1200" dirty="0">
            <a:latin typeface="Arial" panose="020B0604020202020204" pitchFamily="34" charset="0"/>
            <a:cs typeface="Arial" panose="020B0604020202020204" pitchFamily="34" charset="0"/>
          </a:endParaRPr>
        </a:p>
      </dsp:txBody>
      <dsp:txXfrm>
        <a:off x="1161676" y="268903"/>
        <a:ext cx="1298376" cy="12983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7FF30-E4B9-400F-81D5-45BE3541B7B5}">
      <dsp:nvSpPr>
        <dsp:cNvPr id="0" name=""/>
        <dsp:cNvSpPr/>
      </dsp:nvSpPr>
      <dsp:spPr>
        <a:xfrm>
          <a:off x="892773" y="0"/>
          <a:ext cx="1836182" cy="18361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b="1" kern="1200" dirty="0" smtClean="0">
              <a:latin typeface="Arial" panose="020B0604020202020204" pitchFamily="34" charset="0"/>
              <a:cs typeface="Arial" panose="020B0604020202020204" pitchFamily="34" charset="0"/>
            </a:rPr>
            <a:t>5</a:t>
          </a:r>
          <a:endParaRPr lang="en-US" sz="6000" b="1" kern="1200" dirty="0">
            <a:latin typeface="Arial" panose="020B0604020202020204" pitchFamily="34" charset="0"/>
            <a:cs typeface="Arial" panose="020B0604020202020204" pitchFamily="34" charset="0"/>
          </a:endParaRPr>
        </a:p>
      </dsp:txBody>
      <dsp:txXfrm>
        <a:off x="1161676" y="268903"/>
        <a:ext cx="1298376" cy="12983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7FF30-E4B9-400F-81D5-45BE3541B7B5}">
      <dsp:nvSpPr>
        <dsp:cNvPr id="0" name=""/>
        <dsp:cNvSpPr/>
      </dsp:nvSpPr>
      <dsp:spPr>
        <a:xfrm>
          <a:off x="892773" y="0"/>
          <a:ext cx="1836182" cy="18361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b="1" kern="1200" dirty="0" smtClean="0">
              <a:latin typeface="Arial" panose="020B0604020202020204" pitchFamily="34" charset="0"/>
              <a:cs typeface="Arial" panose="020B0604020202020204" pitchFamily="34" charset="0"/>
            </a:rPr>
            <a:t>6</a:t>
          </a:r>
          <a:endParaRPr lang="en-US" sz="6000" b="1" kern="1200" dirty="0">
            <a:latin typeface="Arial" panose="020B0604020202020204" pitchFamily="34" charset="0"/>
            <a:cs typeface="Arial" panose="020B0604020202020204" pitchFamily="34" charset="0"/>
          </a:endParaRPr>
        </a:p>
      </dsp:txBody>
      <dsp:txXfrm>
        <a:off x="1161676" y="268903"/>
        <a:ext cx="1298376" cy="12983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7FF30-E4B9-400F-81D5-45BE3541B7B5}">
      <dsp:nvSpPr>
        <dsp:cNvPr id="0" name=""/>
        <dsp:cNvSpPr/>
      </dsp:nvSpPr>
      <dsp:spPr>
        <a:xfrm>
          <a:off x="892773" y="0"/>
          <a:ext cx="1836182" cy="18361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b="1" kern="1200" dirty="0" smtClean="0">
              <a:latin typeface="Arial" panose="020B0604020202020204" pitchFamily="34" charset="0"/>
              <a:cs typeface="Arial" panose="020B0604020202020204" pitchFamily="34" charset="0"/>
            </a:rPr>
            <a:t>7</a:t>
          </a:r>
          <a:endParaRPr lang="en-US" sz="6000" b="1" kern="1200" dirty="0">
            <a:latin typeface="Arial" panose="020B0604020202020204" pitchFamily="34" charset="0"/>
            <a:cs typeface="Arial" panose="020B0604020202020204" pitchFamily="34" charset="0"/>
          </a:endParaRPr>
        </a:p>
      </dsp:txBody>
      <dsp:txXfrm>
        <a:off x="1161676" y="268903"/>
        <a:ext cx="1298376" cy="12983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7FF30-E4B9-400F-81D5-45BE3541B7B5}">
      <dsp:nvSpPr>
        <dsp:cNvPr id="0" name=""/>
        <dsp:cNvSpPr/>
      </dsp:nvSpPr>
      <dsp:spPr>
        <a:xfrm>
          <a:off x="892773" y="0"/>
          <a:ext cx="1836182" cy="18361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b="1" kern="1200" dirty="0" smtClean="0">
              <a:latin typeface="Arial" panose="020B0604020202020204" pitchFamily="34" charset="0"/>
              <a:cs typeface="Arial" panose="020B0604020202020204" pitchFamily="34" charset="0"/>
            </a:rPr>
            <a:t>8</a:t>
          </a:r>
          <a:endParaRPr lang="en-US" sz="6000" b="1" kern="1200" dirty="0">
            <a:latin typeface="Arial" panose="020B0604020202020204" pitchFamily="34" charset="0"/>
            <a:cs typeface="Arial" panose="020B0604020202020204" pitchFamily="34" charset="0"/>
          </a:endParaRPr>
        </a:p>
      </dsp:txBody>
      <dsp:txXfrm>
        <a:off x="1161676" y="268903"/>
        <a:ext cx="1298376" cy="129837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3B6F3-3266-4202-B244-6C991C95393B}" type="datetimeFigureOut">
              <a:rPr lang="en-US" smtClean="0"/>
              <a:t>2/11/2015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0CA37-B3D3-4D0D-8A2B-1C633EDD525F}" type="slidenum">
              <a:rPr lang="en-US" smtClean="0"/>
              <a:t>‹#›</a:t>
            </a:fld>
            <a:endParaRPr lang="en-US"/>
          </a:p>
        </p:txBody>
      </p:sp>
    </p:spTree>
    <p:extLst>
      <p:ext uri="{BB962C8B-B14F-4D97-AF65-F5344CB8AC3E}">
        <p14:creationId xmlns:p14="http://schemas.microsoft.com/office/powerpoint/2010/main" val="1885936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mailto:CareerConnections@education.ohio.gov"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education.ohio.gov/CareerConnec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CareerConnections@education.ohio.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the overview for the policy on career advising. My name is Carolyn George, Career Connections Administrator at the Ohio </a:t>
            </a:r>
            <a:r>
              <a:rPr lang="en-US" sz="1200" kern="1200" dirty="0" err="1" smtClean="0">
                <a:solidFill>
                  <a:schemeClr val="tx1"/>
                </a:solidFill>
                <a:effectLst/>
                <a:latin typeface="+mn-lt"/>
                <a:ea typeface="+mn-ea"/>
                <a:cs typeface="+mn-cs"/>
              </a:rPr>
              <a:t>Dept</a:t>
            </a:r>
            <a:r>
              <a:rPr lang="en-US" sz="1200" kern="1200" dirty="0" smtClean="0">
                <a:solidFill>
                  <a:schemeClr val="tx1"/>
                </a:solidFill>
                <a:effectLst/>
                <a:latin typeface="+mn-lt"/>
                <a:ea typeface="+mn-ea"/>
                <a:cs typeface="+mn-cs"/>
              </a:rPr>
              <a:t> of Ed.</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a:t>
            </a:fld>
            <a:endParaRPr lang="en-US"/>
          </a:p>
        </p:txBody>
      </p:sp>
    </p:spTree>
    <p:extLst>
      <p:ext uri="{BB962C8B-B14F-4D97-AF65-F5344CB8AC3E}">
        <p14:creationId xmlns:p14="http://schemas.microsoft.com/office/powerpoint/2010/main" val="324653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component of the policy on career advising is providing career advising to students in grades 6 through 12.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Schools will determine the frequency of student interaction and the type of career advising activities provided based upon student need.</a:t>
            </a:r>
            <a:endParaRPr lang="en-US" sz="1600" dirty="0"/>
          </a:p>
        </p:txBody>
      </p:sp>
      <p:sp>
        <p:nvSpPr>
          <p:cNvPr id="4" name="Slide Number Placeholder 3"/>
          <p:cNvSpPr>
            <a:spLocks noGrp="1"/>
          </p:cNvSpPr>
          <p:nvPr>
            <p:ph type="sldNum" sz="quarter" idx="10"/>
          </p:nvPr>
        </p:nvSpPr>
        <p:spPr/>
        <p:txBody>
          <a:bodyPr/>
          <a:lstStyle/>
          <a:p>
            <a:fld id="{A88EB8E9-7E05-4C60-A58D-798732DD5BFE}" type="slidenum">
              <a:rPr lang="en-US" smtClean="0"/>
              <a:t>10</a:t>
            </a:fld>
            <a:endParaRPr lang="en-US"/>
          </a:p>
        </p:txBody>
      </p:sp>
    </p:spTree>
    <p:extLst>
      <p:ext uri="{BB962C8B-B14F-4D97-AF65-F5344CB8AC3E}">
        <p14:creationId xmlns:p14="http://schemas.microsoft.com/office/powerpoint/2010/main" val="258652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 recommends that each student meet with an advisor or school counselor at least once each semester to monitor and plan academic and career goals.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model student success plan provided by the department offers suggested activities for each grade level.</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11</a:t>
            </a:fld>
            <a:endParaRPr lang="en-US"/>
          </a:p>
        </p:txBody>
      </p:sp>
    </p:spTree>
    <p:extLst>
      <p:ext uri="{BB962C8B-B14F-4D97-AF65-F5344CB8AC3E}">
        <p14:creationId xmlns:p14="http://schemas.microsoft.com/office/powerpoint/2010/main" val="266538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Examples include career interest inventories, researching career and education options, and developing a draft resume.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Activities may vary by school and student readiness levels. Career advising tools and documentation are covered in subsequent components of the policy.</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12</a:t>
            </a:fld>
            <a:endParaRPr lang="en-US"/>
          </a:p>
        </p:txBody>
      </p:sp>
    </p:spTree>
    <p:extLst>
      <p:ext uri="{BB962C8B-B14F-4D97-AF65-F5344CB8AC3E}">
        <p14:creationId xmlns:p14="http://schemas.microsoft.com/office/powerpoint/2010/main" val="88213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third component of the policy on career advising is providing additional interventions and career advising to students who are identified as at-risk of dropping out of school.</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600" dirty="0"/>
          </a:p>
        </p:txBody>
      </p:sp>
      <p:sp>
        <p:nvSpPr>
          <p:cNvPr id="4" name="Slide Number Placeholder 3"/>
          <p:cNvSpPr>
            <a:spLocks noGrp="1"/>
          </p:cNvSpPr>
          <p:nvPr>
            <p:ph type="sldNum" sz="quarter" idx="10"/>
          </p:nvPr>
        </p:nvSpPr>
        <p:spPr/>
        <p:txBody>
          <a:bodyPr/>
          <a:lstStyle/>
          <a:p>
            <a:fld id="{A88EB8E9-7E05-4C60-A58D-798732DD5BFE}" type="slidenum">
              <a:rPr lang="en-US" smtClean="0"/>
              <a:t>13</a:t>
            </a:fld>
            <a:endParaRPr lang="en-US"/>
          </a:p>
        </p:txBody>
      </p:sp>
    </p:spTree>
    <p:extLst>
      <p:ext uri="{BB962C8B-B14F-4D97-AF65-F5344CB8AC3E}">
        <p14:creationId xmlns:p14="http://schemas.microsoft.com/office/powerpoint/2010/main" val="2586525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districts will use a local, research-based method that includes input from teachers, school counselors and other appropriate school staff.</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14</a:t>
            </a:fld>
            <a:endParaRPr lang="en-US"/>
          </a:p>
        </p:txBody>
      </p:sp>
    </p:spTree>
    <p:extLst>
      <p:ext uri="{BB962C8B-B14F-4D97-AF65-F5344CB8AC3E}">
        <p14:creationId xmlns:p14="http://schemas.microsoft.com/office/powerpoint/2010/main" val="3115288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department will develop an Early Warning System, which includes a set of data indicators, that districts may use.</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15</a:t>
            </a:fld>
            <a:endParaRPr lang="en-US"/>
          </a:p>
        </p:txBody>
      </p:sp>
    </p:spTree>
    <p:extLst>
      <p:ext uri="{BB962C8B-B14F-4D97-AF65-F5344CB8AC3E}">
        <p14:creationId xmlns:p14="http://schemas.microsoft.com/office/powerpoint/2010/main" val="1083387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districts will develop a student success plan with each student identified as at-risk of dropping out.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student success plan addresses the student’s academic and career pathway to a successful high school graduation and the role of career-technical education, competency-based education and experiential learning as appropriate.</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16</a:t>
            </a:fld>
            <a:endParaRPr lang="en-US"/>
          </a:p>
        </p:txBody>
      </p:sp>
    </p:spTree>
    <p:extLst>
      <p:ext uri="{BB962C8B-B14F-4D97-AF65-F5344CB8AC3E}">
        <p14:creationId xmlns:p14="http://schemas.microsoft.com/office/powerpoint/2010/main" val="2202311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department has provided a model student success plan with suggested activities for each grade level. Schools may customize the activities based upon student readiness, need and aspiration.</a:t>
            </a:r>
          </a:p>
          <a:p>
            <a:pPr lvl="0"/>
            <a:endParaRPr lang="en-US" sz="10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Before starting the plan, district staff must invite the student’s parent, guardian or custodian to assist in developing the plan.</a:t>
            </a:r>
          </a:p>
          <a:p>
            <a:pPr lvl="0"/>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If that adult does not participate, the district will provide them with a copy of the plan and a listing of the pathways to graduation available to the student. That notice should also include a statement of the importance of a high school diploma.</a:t>
            </a:r>
          </a:p>
          <a:p>
            <a:pPr lvl="0"/>
            <a:endParaRPr lang="en-US" sz="1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that research shows requiring a parent signature on the plan is more likely to engage them and increase the effectiveness of the process.</a:t>
            </a:r>
            <a:r>
              <a:rPr lang="en-US" sz="1050" kern="1200" dirty="0" smtClean="0">
                <a:solidFill>
                  <a:schemeClr val="tx1"/>
                </a:solidFill>
                <a:effectLst/>
                <a:latin typeface="+mn-lt"/>
                <a:ea typeface="+mn-ea"/>
                <a:cs typeface="+mn-cs"/>
              </a:rPr>
              <a:t/>
            </a:r>
            <a:br>
              <a:rPr lang="en-US" sz="1050" kern="1200" dirty="0" smtClean="0">
                <a:solidFill>
                  <a:schemeClr val="tx1"/>
                </a:solidFill>
                <a:effectLst/>
                <a:latin typeface="+mn-lt"/>
                <a:ea typeface="+mn-ea"/>
                <a:cs typeface="+mn-cs"/>
              </a:rPr>
            </a:br>
            <a:endParaRPr lang="en-US" sz="105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17</a:t>
            </a:fld>
            <a:endParaRPr lang="en-US"/>
          </a:p>
        </p:txBody>
      </p:sp>
    </p:spTree>
    <p:extLst>
      <p:ext uri="{BB962C8B-B14F-4D97-AF65-F5344CB8AC3E}">
        <p14:creationId xmlns:p14="http://schemas.microsoft.com/office/powerpoint/2010/main" val="2144165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fourth component of the policy on career advising is providing training for staff on how to advise students on pathways and training on advising students using online tools, such as </a:t>
            </a:r>
            <a:r>
              <a:rPr lang="en-US" sz="1200" kern="1200" dirty="0" err="1" smtClean="0">
                <a:solidFill>
                  <a:schemeClr val="tx1"/>
                </a:solidFill>
                <a:effectLst/>
                <a:latin typeface="+mn-lt"/>
                <a:ea typeface="+mn-ea"/>
                <a:cs typeface="+mn-cs"/>
              </a:rPr>
              <a:t>OhioMeansJobs</a:t>
            </a:r>
            <a:r>
              <a:rPr lang="en-US" sz="1200" kern="1200" dirty="0" smtClean="0">
                <a:solidFill>
                  <a:schemeClr val="tx1"/>
                </a:solidFill>
                <a:effectLst/>
                <a:latin typeface="+mn-lt"/>
                <a:ea typeface="+mn-ea"/>
                <a:cs typeface="+mn-cs"/>
              </a:rPr>
              <a:t> K-12. </a:t>
            </a:r>
            <a:endParaRPr lang="en-US" sz="1600" dirty="0"/>
          </a:p>
        </p:txBody>
      </p:sp>
      <p:sp>
        <p:nvSpPr>
          <p:cNvPr id="4" name="Slide Number Placeholder 3"/>
          <p:cNvSpPr>
            <a:spLocks noGrp="1"/>
          </p:cNvSpPr>
          <p:nvPr>
            <p:ph type="sldNum" sz="quarter" idx="10"/>
          </p:nvPr>
        </p:nvSpPr>
        <p:spPr/>
        <p:txBody>
          <a:bodyPr/>
          <a:lstStyle/>
          <a:p>
            <a:fld id="{A88EB8E9-7E05-4C60-A58D-798732DD5BFE}" type="slidenum">
              <a:rPr lang="en-US" smtClean="0"/>
              <a:t>18</a:t>
            </a:fld>
            <a:endParaRPr lang="en-US"/>
          </a:p>
        </p:txBody>
      </p:sp>
    </p:spTree>
    <p:extLst>
      <p:ext uri="{BB962C8B-B14F-4D97-AF65-F5344CB8AC3E}">
        <p14:creationId xmlns:p14="http://schemas.microsoft.com/office/powerpoint/2010/main" val="2586525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may also include other tools provided by the district that offer resources to students for discovering career interests, exploring and researching career and education options, and supporting the development of their student success plan.</a:t>
            </a:r>
          </a:p>
        </p:txBody>
      </p:sp>
      <p:sp>
        <p:nvSpPr>
          <p:cNvPr id="4" name="Slide Number Placeholder 3"/>
          <p:cNvSpPr>
            <a:spLocks noGrp="1"/>
          </p:cNvSpPr>
          <p:nvPr>
            <p:ph type="sldNum" sz="quarter" idx="10"/>
          </p:nvPr>
        </p:nvSpPr>
        <p:spPr/>
        <p:txBody>
          <a:bodyPr/>
          <a:lstStyle/>
          <a:p>
            <a:fld id="{4EE0CA37-B3D3-4D0D-8A2B-1C633EDD525F}" type="slidenum">
              <a:rPr lang="en-US" smtClean="0"/>
              <a:t>19</a:t>
            </a:fld>
            <a:endParaRPr lang="en-US"/>
          </a:p>
        </p:txBody>
      </p:sp>
    </p:spTree>
    <p:extLst>
      <p:ext uri="{BB962C8B-B14F-4D97-AF65-F5344CB8AC3E}">
        <p14:creationId xmlns:p14="http://schemas.microsoft.com/office/powerpoint/2010/main" val="260349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part of the growing effort to prepare all students for successful futures, Ohio’s new policy on career advising establishes an outline of key supports. Through the Career Connections initiative, the department is working to expand opportunities for students to link their learning to future career options.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new effort allows districts to formalize those strategies and build upon work already taking place in schools.</a:t>
            </a:r>
          </a:p>
        </p:txBody>
      </p:sp>
      <p:sp>
        <p:nvSpPr>
          <p:cNvPr id="4" name="Slide Number Placeholder 3"/>
          <p:cNvSpPr>
            <a:spLocks noGrp="1"/>
          </p:cNvSpPr>
          <p:nvPr>
            <p:ph type="sldNum" sz="quarter" idx="10"/>
          </p:nvPr>
        </p:nvSpPr>
        <p:spPr/>
        <p:txBody>
          <a:bodyPr/>
          <a:lstStyle/>
          <a:p>
            <a:fld id="{A88EB8E9-7E05-4C60-A58D-798732DD5BFE}" type="slidenum">
              <a:rPr lang="en-US" smtClean="0"/>
              <a:t>2</a:t>
            </a:fld>
            <a:endParaRPr lang="en-US"/>
          </a:p>
        </p:txBody>
      </p:sp>
    </p:spTree>
    <p:extLst>
      <p:ext uri="{BB962C8B-B14F-4D97-AF65-F5344CB8AC3E}">
        <p14:creationId xmlns:p14="http://schemas.microsoft.com/office/powerpoint/2010/main" val="1899381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using </a:t>
            </a:r>
            <a:r>
              <a:rPr lang="en-US" sz="1200" kern="1200" dirty="0" err="1" smtClean="0">
                <a:solidFill>
                  <a:schemeClr val="tx1"/>
                </a:solidFill>
                <a:effectLst/>
                <a:latin typeface="+mn-lt"/>
                <a:ea typeface="+mn-ea"/>
                <a:cs typeface="+mn-cs"/>
              </a:rPr>
              <a:t>OhioMeansJobs</a:t>
            </a:r>
            <a:r>
              <a:rPr lang="en-US" sz="1200" kern="1200" dirty="0" smtClean="0">
                <a:solidFill>
                  <a:schemeClr val="tx1"/>
                </a:solidFill>
                <a:effectLst/>
                <a:latin typeface="+mn-lt"/>
                <a:ea typeface="+mn-ea"/>
                <a:cs typeface="+mn-cs"/>
              </a:rPr>
              <a:t> K-12 is not required, it is encouraged as a quality no-cost tool available to all districts. Online training and support materials are available on the </a:t>
            </a:r>
            <a:r>
              <a:rPr lang="en-US" sz="1200" kern="1200" dirty="0" err="1" smtClean="0">
                <a:solidFill>
                  <a:schemeClr val="tx1"/>
                </a:solidFill>
                <a:effectLst/>
                <a:latin typeface="+mn-lt"/>
                <a:ea typeface="+mn-ea"/>
                <a:cs typeface="+mn-cs"/>
              </a:rPr>
              <a:t>dept’s</a:t>
            </a:r>
            <a:r>
              <a:rPr lang="en-US" sz="1200" kern="1200" dirty="0" smtClean="0">
                <a:solidFill>
                  <a:schemeClr val="tx1"/>
                </a:solidFill>
                <a:effectLst/>
                <a:latin typeface="+mn-lt"/>
                <a:ea typeface="+mn-ea"/>
                <a:cs typeface="+mn-cs"/>
              </a:rPr>
              <a:t> website.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dept</a:t>
            </a:r>
            <a:r>
              <a:rPr lang="en-US" sz="1200" kern="1200" dirty="0" smtClean="0">
                <a:solidFill>
                  <a:schemeClr val="tx1"/>
                </a:solidFill>
                <a:effectLst/>
                <a:latin typeface="+mn-lt"/>
                <a:ea typeface="+mn-ea"/>
                <a:cs typeface="+mn-cs"/>
              </a:rPr>
              <a:t> has also development sample pathway documents that help align education and training to related careers. These pathways can be customized according to school course offerings as well as individual student plans for high school and beyond.</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20</a:t>
            </a:fld>
            <a:endParaRPr lang="en-US"/>
          </a:p>
        </p:txBody>
      </p:sp>
    </p:spTree>
    <p:extLst>
      <p:ext uri="{BB962C8B-B14F-4D97-AF65-F5344CB8AC3E}">
        <p14:creationId xmlns:p14="http://schemas.microsoft.com/office/powerpoint/2010/main" val="839638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fifth component of the policy on career advising is providing multiple pathways through high school that students may choose to earn a high school diploma.</a:t>
            </a:r>
            <a:endParaRPr lang="en-US" sz="1600" dirty="0"/>
          </a:p>
        </p:txBody>
      </p:sp>
      <p:sp>
        <p:nvSpPr>
          <p:cNvPr id="4" name="Slide Number Placeholder 3"/>
          <p:cNvSpPr>
            <a:spLocks noGrp="1"/>
          </p:cNvSpPr>
          <p:nvPr>
            <p:ph type="sldNum" sz="quarter" idx="10"/>
          </p:nvPr>
        </p:nvSpPr>
        <p:spPr/>
        <p:txBody>
          <a:bodyPr/>
          <a:lstStyle/>
          <a:p>
            <a:fld id="{A88EB8E9-7E05-4C60-A58D-798732DD5BFE}" type="slidenum">
              <a:rPr lang="en-US" smtClean="0"/>
              <a:t>21</a:t>
            </a:fld>
            <a:endParaRPr lang="en-US"/>
          </a:p>
        </p:txBody>
      </p:sp>
    </p:spTree>
    <p:extLst>
      <p:ext uri="{BB962C8B-B14F-4D97-AF65-F5344CB8AC3E}">
        <p14:creationId xmlns:p14="http://schemas.microsoft.com/office/powerpoint/2010/main" val="2586525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Beginning with the class of 2018, Ohio students have multiple pathways to earn a high school diploma.</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22</a:t>
            </a:fld>
            <a:endParaRPr lang="en-US"/>
          </a:p>
        </p:txBody>
      </p:sp>
    </p:spTree>
    <p:extLst>
      <p:ext uri="{BB962C8B-B14F-4D97-AF65-F5344CB8AC3E}">
        <p14:creationId xmlns:p14="http://schemas.microsoft.com/office/powerpoint/2010/main" val="423857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Students will begin learning about these options in the middle grades so they may use them to inform their goals and planning.</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23</a:t>
            </a:fld>
            <a:endParaRPr lang="en-US"/>
          </a:p>
        </p:txBody>
      </p:sp>
    </p:spTree>
    <p:extLst>
      <p:ext uri="{BB962C8B-B14F-4D97-AF65-F5344CB8AC3E}">
        <p14:creationId xmlns:p14="http://schemas.microsoft.com/office/powerpoint/2010/main" val="3461733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Districts may use the pathways provided by the department to offer students examples of the pathways available to earn a high school diploma. </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24</a:t>
            </a:fld>
            <a:endParaRPr lang="en-US"/>
          </a:p>
        </p:txBody>
      </p:sp>
    </p:spTree>
    <p:extLst>
      <p:ext uri="{BB962C8B-B14F-4D97-AF65-F5344CB8AC3E}">
        <p14:creationId xmlns:p14="http://schemas.microsoft.com/office/powerpoint/2010/main" val="2253706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Options highlighted in the pathway may include opportunities for students to earn credentials and college credit.</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25</a:t>
            </a:fld>
            <a:endParaRPr lang="en-US"/>
          </a:p>
        </p:txBody>
      </p:sp>
    </p:spTree>
    <p:extLst>
      <p:ext uri="{BB962C8B-B14F-4D97-AF65-F5344CB8AC3E}">
        <p14:creationId xmlns:p14="http://schemas.microsoft.com/office/powerpoint/2010/main" val="4010437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sixth component of the policy on career advising is providing information to students on courses that can award both traditional academic and career-technical credit.</a:t>
            </a:r>
            <a:endParaRPr lang="en-US" sz="1600" dirty="0"/>
          </a:p>
        </p:txBody>
      </p:sp>
      <p:sp>
        <p:nvSpPr>
          <p:cNvPr id="4" name="Slide Number Placeholder 3"/>
          <p:cNvSpPr>
            <a:spLocks noGrp="1"/>
          </p:cNvSpPr>
          <p:nvPr>
            <p:ph type="sldNum" sz="quarter" idx="10"/>
          </p:nvPr>
        </p:nvSpPr>
        <p:spPr/>
        <p:txBody>
          <a:bodyPr/>
          <a:lstStyle/>
          <a:p>
            <a:fld id="{A88EB8E9-7E05-4C60-A58D-798732DD5BFE}" type="slidenum">
              <a:rPr lang="en-US" smtClean="0"/>
              <a:t>26</a:t>
            </a:fld>
            <a:endParaRPr lang="en-US"/>
          </a:p>
        </p:txBody>
      </p:sp>
    </p:spTree>
    <p:extLst>
      <p:ext uri="{BB962C8B-B14F-4D97-AF65-F5344CB8AC3E}">
        <p14:creationId xmlns:p14="http://schemas.microsoft.com/office/powerpoint/2010/main" val="2586525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One option for accomplishing this is through credit flex, where academic credit may be earned in flexible ways through options described in existing school policy.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second option is for the district to allow students to meet a graduation requirement through a course that integrates both career-tech and academic content.</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27</a:t>
            </a:fld>
            <a:endParaRPr lang="en-US"/>
          </a:p>
        </p:txBody>
      </p:sp>
    </p:spTree>
    <p:extLst>
      <p:ext uri="{BB962C8B-B14F-4D97-AF65-F5344CB8AC3E}">
        <p14:creationId xmlns:p14="http://schemas.microsoft.com/office/powerpoint/2010/main" val="3220925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 supports that students who participate in integrated courses, (1) have more time in their schedule to earn college credit and industry credentials, (2) learn academic content in a relevant context and, (3) can participate in experiential learning.</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28</a:t>
            </a:fld>
            <a:endParaRPr lang="en-US"/>
          </a:p>
        </p:txBody>
      </p:sp>
    </p:spTree>
    <p:extLst>
      <p:ext uri="{BB962C8B-B14F-4D97-AF65-F5344CB8AC3E}">
        <p14:creationId xmlns:p14="http://schemas.microsoft.com/office/powerpoint/2010/main" val="3220925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seventh component of the policy on career advising is providing documentation on career advising for review by the student, student’s parent, guardian, or custodian, and schools the student may attend in the future.</a:t>
            </a:r>
            <a:endParaRPr lang="en-US" sz="1600" dirty="0"/>
          </a:p>
        </p:txBody>
      </p:sp>
      <p:sp>
        <p:nvSpPr>
          <p:cNvPr id="4" name="Slide Number Placeholder 3"/>
          <p:cNvSpPr>
            <a:spLocks noGrp="1"/>
          </p:cNvSpPr>
          <p:nvPr>
            <p:ph type="sldNum" sz="quarter" idx="10"/>
          </p:nvPr>
        </p:nvSpPr>
        <p:spPr/>
        <p:txBody>
          <a:bodyPr/>
          <a:lstStyle/>
          <a:p>
            <a:fld id="{A88EB8E9-7E05-4C60-A58D-798732DD5BFE}" type="slidenum">
              <a:rPr lang="en-US" smtClean="0"/>
              <a:t>29</a:t>
            </a:fld>
            <a:endParaRPr lang="en-US"/>
          </a:p>
        </p:txBody>
      </p:sp>
    </p:spTree>
    <p:extLst>
      <p:ext uri="{BB962C8B-B14F-4D97-AF65-F5344CB8AC3E}">
        <p14:creationId xmlns:p14="http://schemas.microsoft.com/office/powerpoint/2010/main" val="2586525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get the ball rolling, the department developed model career advising policies that districts can customize based on local resources and needs.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models recognize the need for flexibility and reflect degrees of implementation – where a district may be more established in particular areas but needs to further develop others.</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3</a:t>
            </a:fld>
            <a:endParaRPr lang="en-US"/>
          </a:p>
        </p:txBody>
      </p:sp>
    </p:spTree>
    <p:extLst>
      <p:ext uri="{BB962C8B-B14F-4D97-AF65-F5344CB8AC3E}">
        <p14:creationId xmlns:p14="http://schemas.microsoft.com/office/powerpoint/2010/main" val="586776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Documentation may be satisfied through the </a:t>
            </a:r>
            <a:r>
              <a:rPr lang="en-US" sz="1200" kern="1200" dirty="0" err="1" smtClean="0">
                <a:solidFill>
                  <a:schemeClr val="tx1"/>
                </a:solidFill>
                <a:effectLst/>
                <a:latin typeface="+mn-lt"/>
                <a:ea typeface="+mn-ea"/>
                <a:cs typeface="+mn-cs"/>
              </a:rPr>
              <a:t>OhioMeansJobs</a:t>
            </a:r>
            <a:r>
              <a:rPr lang="en-US" sz="1200" kern="1200" dirty="0" smtClean="0">
                <a:solidFill>
                  <a:schemeClr val="tx1"/>
                </a:solidFill>
                <a:effectLst/>
                <a:latin typeface="+mn-lt"/>
                <a:ea typeface="+mn-ea"/>
                <a:cs typeface="+mn-cs"/>
              </a:rPr>
              <a:t> K-12 Backpack, as students complete and save activities to their individual account.</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30</a:t>
            </a:fld>
            <a:endParaRPr lang="en-US"/>
          </a:p>
        </p:txBody>
      </p:sp>
    </p:spTree>
    <p:extLst>
      <p:ext uri="{BB962C8B-B14F-4D97-AF65-F5344CB8AC3E}">
        <p14:creationId xmlns:p14="http://schemas.microsoft.com/office/powerpoint/2010/main" val="3735267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Otherwise, the district will need to maintain evidence of activities completed by students that support their academic, career and social/emotional development.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Suggested activities by grade level are demonstrated in the model student success plan provided by the department.</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31</a:t>
            </a:fld>
            <a:endParaRPr lang="en-US"/>
          </a:p>
        </p:txBody>
      </p:sp>
    </p:spTree>
    <p:extLst>
      <p:ext uri="{BB962C8B-B14F-4D97-AF65-F5344CB8AC3E}">
        <p14:creationId xmlns:p14="http://schemas.microsoft.com/office/powerpoint/2010/main" val="2977942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eighth component of the policy on career advising is providing the supports necessary for students to have successful transitions from high school to their postsecondary destinations, including interventions and services for students in need of remediation in mathematics and English language arts.</a:t>
            </a:r>
            <a:endParaRPr lang="en-US" sz="1600" dirty="0"/>
          </a:p>
        </p:txBody>
      </p:sp>
      <p:sp>
        <p:nvSpPr>
          <p:cNvPr id="4" name="Slide Number Placeholder 3"/>
          <p:cNvSpPr>
            <a:spLocks noGrp="1"/>
          </p:cNvSpPr>
          <p:nvPr>
            <p:ph type="sldNum" sz="quarter" idx="10"/>
          </p:nvPr>
        </p:nvSpPr>
        <p:spPr/>
        <p:txBody>
          <a:bodyPr/>
          <a:lstStyle/>
          <a:p>
            <a:fld id="{A88EB8E9-7E05-4C60-A58D-798732DD5BFE}" type="slidenum">
              <a:rPr lang="en-US" smtClean="0"/>
              <a:t>32</a:t>
            </a:fld>
            <a:endParaRPr lang="en-US"/>
          </a:p>
        </p:txBody>
      </p:sp>
    </p:spTree>
    <p:extLst>
      <p:ext uri="{BB962C8B-B14F-4D97-AF65-F5344CB8AC3E}">
        <p14:creationId xmlns:p14="http://schemas.microsoft.com/office/powerpoint/2010/main" val="2586525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eighth component of the policy on career advising is providing the supports necessary for students to have successful transitions from high school to their postsecondary destinations, including interventions and services for students in need of remediation in mathematics and English language arts.</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33</a:t>
            </a:fld>
            <a:endParaRPr lang="en-US"/>
          </a:p>
        </p:txBody>
      </p:sp>
    </p:spTree>
    <p:extLst>
      <p:ext uri="{BB962C8B-B14F-4D97-AF65-F5344CB8AC3E}">
        <p14:creationId xmlns:p14="http://schemas.microsoft.com/office/powerpoint/2010/main" val="2809382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approach to this component will vary depending on student need. Districts may recognize that there is a need to enhance existing supports with targeted interventions; this approach will ensure that the resources for students to prepare for college and career are available.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Districts may also need to expand resources and options to meet the needs of advanced learners. Examples may include: increasing course offerings and enhancing wrap-around services to support the most critical transition points for students such as entering and exiting high school.</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34</a:t>
            </a:fld>
            <a:endParaRPr lang="en-US"/>
          </a:p>
        </p:txBody>
      </p:sp>
    </p:spTree>
    <p:extLst>
      <p:ext uri="{BB962C8B-B14F-4D97-AF65-F5344CB8AC3E}">
        <p14:creationId xmlns:p14="http://schemas.microsoft.com/office/powerpoint/2010/main" val="2399098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concludes the overview on the career advising policy. As we work together to prepare all students for successful futures, additional resources and supports will be available from the department.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Local boards of education should begin developing a policy on career advising to adopt by the start of the 2015-2016 school year. Once your policies have been adopted, send an electronic copy to </a:t>
            </a:r>
            <a:r>
              <a:rPr lang="en-US" sz="1200" u="sng" kern="1200" dirty="0" smtClean="0">
                <a:solidFill>
                  <a:schemeClr val="tx1"/>
                </a:solidFill>
                <a:effectLst/>
                <a:latin typeface="+mn-lt"/>
                <a:ea typeface="+mn-ea"/>
                <a:cs typeface="+mn-cs"/>
                <a:hlinkClick r:id="rId3"/>
              </a:rPr>
              <a:t>CareerConnections@education.ohio.gov</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department will review policies and include exemplars in an online clearinghouse for career advising strategies.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the department will continue to add tools and resources to the Career Connections webpage, available at </a:t>
            </a:r>
            <a:r>
              <a:rPr lang="en-US" sz="1200" u="sng" kern="1200" dirty="0" smtClean="0">
                <a:solidFill>
                  <a:schemeClr val="tx1"/>
                </a:solidFill>
                <a:effectLst/>
                <a:latin typeface="+mn-lt"/>
                <a:ea typeface="+mn-ea"/>
                <a:cs typeface="+mn-cs"/>
                <a:hlinkClick r:id="rId4"/>
              </a:rPr>
              <a:t>http://education.ohio.gov/CareerConnections</a:t>
            </a:r>
            <a:r>
              <a:rPr lang="en-US" sz="1200" kern="1200" dirty="0" smtClean="0">
                <a:solidFill>
                  <a:schemeClr val="tx1"/>
                </a:solidFill>
                <a:effectLst/>
                <a:latin typeface="+mn-lt"/>
                <a:ea typeface="+mn-ea"/>
                <a:cs typeface="+mn-cs"/>
              </a:rPr>
              <a:t>. In the meantime, be sure to review the existing Career Connections Framework, Career Connections Learning Strategies, and </a:t>
            </a:r>
            <a:r>
              <a:rPr lang="en-US" sz="1200" kern="1200" dirty="0" err="1" smtClean="0">
                <a:solidFill>
                  <a:schemeClr val="tx1"/>
                </a:solidFill>
                <a:effectLst/>
                <a:latin typeface="+mn-lt"/>
                <a:ea typeface="+mn-ea"/>
                <a:cs typeface="+mn-cs"/>
              </a:rPr>
              <a:t>OhioMeansJobs</a:t>
            </a:r>
            <a:r>
              <a:rPr lang="en-US" sz="1200" kern="1200" dirty="0" smtClean="0">
                <a:solidFill>
                  <a:schemeClr val="tx1"/>
                </a:solidFill>
                <a:effectLst/>
                <a:latin typeface="+mn-lt"/>
                <a:ea typeface="+mn-ea"/>
                <a:cs typeface="+mn-cs"/>
              </a:rPr>
              <a:t> K-12.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look for a series of regional professional development sessions beginning Summer 2015.</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35</a:t>
            </a:fld>
            <a:endParaRPr lang="en-US"/>
          </a:p>
        </p:txBody>
      </p:sp>
    </p:spTree>
    <p:extLst>
      <p:ext uri="{BB962C8B-B14F-4D97-AF65-F5344CB8AC3E}">
        <p14:creationId xmlns:p14="http://schemas.microsoft.com/office/powerpoint/2010/main" val="165305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the essentials on the new Career Advising policy: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the start of the 2015-2016 school year, each city, local, exempted village and joint vocational school district must adopt a policy on career advising.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policy must be reviewed at least once every two year, available to students, families and the community – and posted in a prominent location on the district’s website.</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4</a:t>
            </a:fld>
            <a:endParaRPr lang="en-US"/>
          </a:p>
        </p:txBody>
      </p:sp>
    </p:spTree>
    <p:extLst>
      <p:ext uri="{BB962C8B-B14F-4D97-AF65-F5344CB8AC3E}">
        <p14:creationId xmlns:p14="http://schemas.microsoft.com/office/powerpoint/2010/main" val="254427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Districts need to email their policies to the department no later than September 30, 2015 to </a:t>
            </a:r>
            <a:r>
              <a:rPr lang="en-US" sz="1200" u="sng" kern="1200" dirty="0" smtClean="0">
                <a:solidFill>
                  <a:schemeClr val="tx1"/>
                </a:solidFill>
                <a:effectLst/>
                <a:latin typeface="+mn-lt"/>
                <a:ea typeface="+mn-ea"/>
                <a:cs typeface="+mn-cs"/>
                <a:hlinkClick r:id="rId3"/>
              </a:rPr>
              <a:t>CareerConnections@education.ohio.gov</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5</a:t>
            </a:fld>
            <a:endParaRPr lang="en-US"/>
          </a:p>
        </p:txBody>
      </p:sp>
    </p:spTree>
    <p:extLst>
      <p:ext uri="{BB962C8B-B14F-4D97-AF65-F5344CB8AC3E}">
        <p14:creationId xmlns:p14="http://schemas.microsoft.com/office/powerpoint/2010/main" val="314037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policy consists of eight components with noticeable commonalities among three topics – pathways, individualized planning, and student learning.</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6</a:t>
            </a:fld>
            <a:endParaRPr lang="en-US"/>
          </a:p>
        </p:txBody>
      </p:sp>
    </p:spTree>
    <p:extLst>
      <p:ext uri="{BB962C8B-B14F-4D97-AF65-F5344CB8AC3E}">
        <p14:creationId xmlns:p14="http://schemas.microsoft.com/office/powerpoint/2010/main" val="389561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policy consists of eight components with noticeable commonalities among three topics – pathways, individualized planning, and student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policy must address how the district will provide the following eight components.</a:t>
            </a: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7</a:t>
            </a:fld>
            <a:endParaRPr lang="en-US"/>
          </a:p>
        </p:txBody>
      </p:sp>
    </p:spTree>
    <p:extLst>
      <p:ext uri="{BB962C8B-B14F-4D97-AF65-F5344CB8AC3E}">
        <p14:creationId xmlns:p14="http://schemas.microsoft.com/office/powerpoint/2010/main" val="389561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component of the policy on career advising is providing grade-level strategies that link student coursework to career fields.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Schools may use the career connections learning strategies provided by the department in the model curricula … or develop their own strategies that help students see and understand the relevance of their learning to future career options. </a:t>
            </a:r>
            <a:endParaRPr lang="en-US" sz="1600" dirty="0"/>
          </a:p>
        </p:txBody>
      </p:sp>
      <p:sp>
        <p:nvSpPr>
          <p:cNvPr id="4" name="Slide Number Placeholder 3"/>
          <p:cNvSpPr>
            <a:spLocks noGrp="1"/>
          </p:cNvSpPr>
          <p:nvPr>
            <p:ph type="sldNum" sz="quarter" idx="10"/>
          </p:nvPr>
        </p:nvSpPr>
        <p:spPr/>
        <p:txBody>
          <a:bodyPr/>
          <a:lstStyle/>
          <a:p>
            <a:fld id="{A88EB8E9-7E05-4C60-A58D-798732DD5BFE}" type="slidenum">
              <a:rPr lang="en-US" smtClean="0"/>
              <a:t>8</a:t>
            </a:fld>
            <a:endParaRPr lang="en-US"/>
          </a:p>
        </p:txBody>
      </p:sp>
    </p:spTree>
    <p:extLst>
      <p:ext uri="{BB962C8B-B14F-4D97-AF65-F5344CB8AC3E}">
        <p14:creationId xmlns:p14="http://schemas.microsoft.com/office/powerpoint/2010/main" val="2586525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 that this component aligns with two evaluation systems that the district may have adopted: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Ohio Teacher Evaluation System – Teacher Performance Evaluation Rubric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and Ohio School Counselor Association’s Ohio School Counselor Evaluation System.</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9</a:t>
            </a:fld>
            <a:endParaRPr lang="en-US"/>
          </a:p>
        </p:txBody>
      </p:sp>
    </p:spTree>
    <p:extLst>
      <p:ext uri="{BB962C8B-B14F-4D97-AF65-F5344CB8AC3E}">
        <p14:creationId xmlns:p14="http://schemas.microsoft.com/office/powerpoint/2010/main" val="1297041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dirty="0" smtClean="0"/>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576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CareerConnections@education.ohio.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CareerConnections@education.ohio.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19" y="5387490"/>
            <a:ext cx="7772400" cy="646331"/>
          </a:xfrm>
        </p:spPr>
        <p:txBody>
          <a:bodyPr/>
          <a:lstStyle/>
          <a:p>
            <a:r>
              <a:rPr lang="en-US" dirty="0" smtClean="0"/>
              <a:t>Policy on Career Advising</a:t>
            </a:r>
            <a:endParaRPr lang="en-US" dirty="0"/>
          </a:p>
        </p:txBody>
      </p:sp>
      <p:sp>
        <p:nvSpPr>
          <p:cNvPr id="3" name="Subtitle 2"/>
          <p:cNvSpPr>
            <a:spLocks noGrp="1"/>
          </p:cNvSpPr>
          <p:nvPr>
            <p:ph type="subTitle" idx="1"/>
          </p:nvPr>
        </p:nvSpPr>
        <p:spPr>
          <a:xfrm>
            <a:off x="279855" y="6110662"/>
            <a:ext cx="6400800" cy="430887"/>
          </a:xfrm>
        </p:spPr>
        <p:txBody>
          <a:bodyPr/>
          <a:lstStyle/>
          <a:p>
            <a:r>
              <a:rPr lang="en-US" dirty="0" smtClean="0"/>
              <a:t>Carolyn George, January 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59307949"/>
              </p:ext>
            </p:extLst>
          </p:nvPr>
        </p:nvGraphicFramePr>
        <p:xfrm>
          <a:off x="62415" y="1977546"/>
          <a:ext cx="2728956" cy="183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3363943" y="2051968"/>
            <a:ext cx="5603712" cy="131353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4200" b="1" dirty="0">
                <a:solidFill>
                  <a:srgbClr val="C00000"/>
                </a:solidFill>
              </a:rPr>
              <a:t>Career Advising </a:t>
            </a:r>
            <a:endParaRPr lang="en-US" sz="4200" b="1" dirty="0" smtClean="0">
              <a:solidFill>
                <a:srgbClr val="C00000"/>
              </a:solidFill>
            </a:endParaRPr>
          </a:p>
          <a:p>
            <a:pPr marL="0" indent="0">
              <a:spcBef>
                <a:spcPts val="0"/>
              </a:spcBef>
              <a:buNone/>
            </a:pPr>
            <a:r>
              <a:rPr lang="en-US" sz="4200" b="1" dirty="0" smtClean="0">
                <a:solidFill>
                  <a:srgbClr val="C00000"/>
                </a:solidFill>
              </a:rPr>
              <a:t>for </a:t>
            </a:r>
            <a:r>
              <a:rPr lang="en-US" sz="4200" b="1" dirty="0">
                <a:solidFill>
                  <a:srgbClr val="C00000"/>
                </a:solidFill>
              </a:rPr>
              <a:t>Students in </a:t>
            </a:r>
            <a:endParaRPr lang="en-US" sz="4200" b="1" dirty="0" smtClean="0">
              <a:solidFill>
                <a:srgbClr val="C00000"/>
              </a:solidFill>
            </a:endParaRPr>
          </a:p>
          <a:p>
            <a:pPr marL="0" indent="0">
              <a:spcBef>
                <a:spcPts val="0"/>
              </a:spcBef>
              <a:buNone/>
            </a:pPr>
            <a:r>
              <a:rPr lang="en-US" sz="4200" b="1" dirty="0" smtClean="0">
                <a:solidFill>
                  <a:srgbClr val="C00000"/>
                </a:solidFill>
              </a:rPr>
              <a:t>Grades </a:t>
            </a:r>
            <a:r>
              <a:rPr lang="en-US" sz="4200" b="1" dirty="0">
                <a:solidFill>
                  <a:srgbClr val="C00000"/>
                </a:solidFill>
              </a:rPr>
              <a:t>6-12</a:t>
            </a:r>
          </a:p>
        </p:txBody>
      </p:sp>
    </p:spTree>
    <p:extLst>
      <p:ext uri="{BB962C8B-B14F-4D97-AF65-F5344CB8AC3E}">
        <p14:creationId xmlns:p14="http://schemas.microsoft.com/office/powerpoint/2010/main" val="31895168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6871" t="5139" r="9374" b="52118"/>
          <a:stretch/>
        </p:blipFill>
        <p:spPr>
          <a:xfrm>
            <a:off x="-101600" y="-311418"/>
            <a:ext cx="9245600" cy="6668038"/>
          </a:xfrm>
        </p:spPr>
      </p:pic>
      <p:sp>
        <p:nvSpPr>
          <p:cNvPr id="5" name="TextBox 4"/>
          <p:cNvSpPr txBox="1"/>
          <p:nvPr/>
        </p:nvSpPr>
        <p:spPr>
          <a:xfrm>
            <a:off x="711200" y="2283461"/>
            <a:ext cx="7975600" cy="830997"/>
          </a:xfrm>
          <a:prstGeom prst="rect">
            <a:avLst/>
          </a:prstGeom>
          <a:noFill/>
        </p:spPr>
        <p:txBody>
          <a:bodyPr wrap="square" rtlCol="0">
            <a:spAutoFit/>
          </a:bodyPr>
          <a:lstStyle/>
          <a:p>
            <a:r>
              <a:rPr lang="en-US" sz="4800" dirty="0" smtClean="0">
                <a:latin typeface="Arial" panose="020B0604020202020204" pitchFamily="34" charset="0"/>
                <a:cs typeface="Arial" panose="020B0604020202020204" pitchFamily="34" charset="0"/>
              </a:rPr>
              <a:t>Each student should</a:t>
            </a:r>
            <a:endParaRPr lang="en-US" sz="4800" dirty="0">
              <a:latin typeface="Arial" panose="020B0604020202020204" pitchFamily="34" charset="0"/>
              <a:cs typeface="Arial" panose="020B0604020202020204" pitchFamily="34" charset="0"/>
            </a:endParaRPr>
          </a:p>
        </p:txBody>
      </p:sp>
      <p:sp>
        <p:nvSpPr>
          <p:cNvPr id="6" name="TextBox 5"/>
          <p:cNvSpPr txBox="1"/>
          <p:nvPr/>
        </p:nvSpPr>
        <p:spPr>
          <a:xfrm>
            <a:off x="2759075" y="857845"/>
            <a:ext cx="574675" cy="923330"/>
          </a:xfrm>
          <a:prstGeom prst="rect">
            <a:avLst/>
          </a:prstGeom>
          <a:noFill/>
        </p:spPr>
        <p:txBody>
          <a:bodyPr wrap="square" rtlCol="0">
            <a:spAutoFit/>
          </a:bodyPr>
          <a:lstStyle/>
          <a:p>
            <a:r>
              <a:rPr lang="en-US" sz="5400" b="1" dirty="0" smtClean="0">
                <a:solidFill>
                  <a:srgbClr val="C00000"/>
                </a:solidFill>
                <a:latin typeface="Arial" panose="020B0604020202020204" pitchFamily="34" charset="0"/>
                <a:cs typeface="Arial" panose="020B0604020202020204" pitchFamily="34" charset="0"/>
              </a:rPr>
              <a:t>S</a:t>
            </a:r>
          </a:p>
        </p:txBody>
      </p:sp>
      <p:sp>
        <p:nvSpPr>
          <p:cNvPr id="7" name="TextBox 6"/>
          <p:cNvSpPr txBox="1"/>
          <p:nvPr/>
        </p:nvSpPr>
        <p:spPr>
          <a:xfrm>
            <a:off x="736600" y="3033187"/>
            <a:ext cx="7975600" cy="830997"/>
          </a:xfrm>
          <a:prstGeom prst="rect">
            <a:avLst/>
          </a:prstGeom>
          <a:noFill/>
        </p:spPr>
        <p:txBody>
          <a:bodyPr wrap="square" rtlCol="0">
            <a:spAutoFit/>
          </a:bodyPr>
          <a:lstStyle/>
          <a:p>
            <a:r>
              <a:rPr lang="en-US" sz="4800" dirty="0" smtClean="0">
                <a:latin typeface="Arial" panose="020B0604020202020204" pitchFamily="34" charset="0"/>
                <a:cs typeface="Arial" panose="020B0604020202020204" pitchFamily="34" charset="0"/>
              </a:rPr>
              <a:t>meet with a counselor. </a:t>
            </a:r>
            <a:endParaRPr lang="en-US" sz="4800" dirty="0">
              <a:latin typeface="Arial" panose="020B0604020202020204" pitchFamily="34" charset="0"/>
              <a:cs typeface="Arial" panose="020B0604020202020204" pitchFamily="34" charset="0"/>
            </a:endParaRPr>
          </a:p>
        </p:txBody>
      </p:sp>
      <p:sp>
        <p:nvSpPr>
          <p:cNvPr id="8" name="TextBox 7"/>
          <p:cNvSpPr txBox="1"/>
          <p:nvPr/>
        </p:nvSpPr>
        <p:spPr>
          <a:xfrm>
            <a:off x="4521200" y="845145"/>
            <a:ext cx="685800" cy="923330"/>
          </a:xfrm>
          <a:prstGeom prst="rect">
            <a:avLst/>
          </a:prstGeom>
          <a:noFill/>
        </p:spPr>
        <p:txBody>
          <a:bodyPr wrap="square" rtlCol="0">
            <a:spAutoFit/>
          </a:bodyPr>
          <a:lstStyle/>
          <a:p>
            <a:r>
              <a:rPr lang="en-US" sz="5400" b="1" dirty="0" smtClean="0">
                <a:solidFill>
                  <a:srgbClr val="C00000"/>
                </a:solidFill>
                <a:latin typeface="Arial" panose="020B0604020202020204" pitchFamily="34" charset="0"/>
                <a:cs typeface="Arial" panose="020B0604020202020204" pitchFamily="34" charset="0"/>
              </a:rPr>
              <a:t>o</a:t>
            </a:r>
          </a:p>
        </p:txBody>
      </p:sp>
      <p:sp>
        <p:nvSpPr>
          <p:cNvPr id="9" name="TextBox 8"/>
          <p:cNvSpPr txBox="1"/>
          <p:nvPr/>
        </p:nvSpPr>
        <p:spPr>
          <a:xfrm>
            <a:off x="5905498" y="841970"/>
            <a:ext cx="285751" cy="923330"/>
          </a:xfrm>
          <a:prstGeom prst="rect">
            <a:avLst/>
          </a:prstGeom>
          <a:noFill/>
        </p:spPr>
        <p:txBody>
          <a:bodyPr wrap="square" rtlCol="0">
            <a:spAutoFit/>
          </a:bodyPr>
          <a:lstStyle/>
          <a:p>
            <a:endParaRPr lang="en-US" sz="5400" b="1" dirty="0" smtClean="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5334000" y="842774"/>
            <a:ext cx="333375" cy="923330"/>
          </a:xfrm>
          <a:prstGeom prst="rect">
            <a:avLst/>
          </a:prstGeom>
          <a:noFill/>
        </p:spPr>
        <p:txBody>
          <a:bodyPr wrap="square" rtlCol="0">
            <a:spAutoFit/>
          </a:bodyPr>
          <a:lstStyle/>
          <a:p>
            <a:r>
              <a:rPr lang="en-US" sz="5400" b="1" dirty="0" smtClean="0">
                <a:solidFill>
                  <a:srgbClr val="C00000"/>
                </a:solidFill>
                <a:latin typeface="Arial" panose="020B0604020202020204" pitchFamily="34" charset="0"/>
                <a:cs typeface="Arial" panose="020B0604020202020204" pitchFamily="34" charset="0"/>
              </a:rPr>
              <a:t>l</a:t>
            </a:r>
          </a:p>
        </p:txBody>
      </p:sp>
      <p:sp>
        <p:nvSpPr>
          <p:cNvPr id="11" name="TextBox 10"/>
          <p:cNvSpPr txBox="1"/>
          <p:nvPr/>
        </p:nvSpPr>
        <p:spPr>
          <a:xfrm>
            <a:off x="4114800" y="851395"/>
            <a:ext cx="584200" cy="923330"/>
          </a:xfrm>
          <a:prstGeom prst="rect">
            <a:avLst/>
          </a:prstGeom>
          <a:noFill/>
        </p:spPr>
        <p:txBody>
          <a:bodyPr wrap="square" rtlCol="0">
            <a:spAutoFit/>
          </a:bodyPr>
          <a:lstStyle/>
          <a:p>
            <a:r>
              <a:rPr lang="en-US" sz="5400" b="1" dirty="0" smtClean="0">
                <a:solidFill>
                  <a:srgbClr val="C00000"/>
                </a:solidFill>
                <a:latin typeface="Arial" panose="020B0604020202020204" pitchFamily="34" charset="0"/>
                <a:cs typeface="Arial" panose="020B0604020202020204" pitchFamily="34" charset="0"/>
              </a:rPr>
              <a:t>g</a:t>
            </a:r>
          </a:p>
        </p:txBody>
      </p:sp>
      <p:sp>
        <p:nvSpPr>
          <p:cNvPr id="12" name="TextBox 11"/>
          <p:cNvSpPr txBox="1"/>
          <p:nvPr/>
        </p:nvSpPr>
        <p:spPr>
          <a:xfrm>
            <a:off x="3216275" y="849124"/>
            <a:ext cx="488950" cy="923330"/>
          </a:xfrm>
          <a:prstGeom prst="rect">
            <a:avLst/>
          </a:prstGeom>
          <a:noFill/>
        </p:spPr>
        <p:txBody>
          <a:bodyPr wrap="square" rtlCol="0">
            <a:spAutoFit/>
          </a:bodyPr>
          <a:lstStyle/>
          <a:p>
            <a:r>
              <a:rPr lang="en-US" sz="5400" b="1" dirty="0" smtClean="0">
                <a:solidFill>
                  <a:srgbClr val="C00000"/>
                </a:solidFill>
                <a:latin typeface="Arial" panose="020B0604020202020204" pitchFamily="34" charset="0"/>
                <a:cs typeface="Arial" panose="020B0604020202020204" pitchFamily="34" charset="0"/>
              </a:rPr>
              <a:t>e</a:t>
            </a:r>
          </a:p>
        </p:txBody>
      </p:sp>
      <p:sp>
        <p:nvSpPr>
          <p:cNvPr id="13" name="TextBox 12"/>
          <p:cNvSpPr txBox="1"/>
          <p:nvPr/>
        </p:nvSpPr>
        <p:spPr>
          <a:xfrm>
            <a:off x="3597275" y="849124"/>
            <a:ext cx="508000" cy="923330"/>
          </a:xfrm>
          <a:prstGeom prst="rect">
            <a:avLst/>
          </a:prstGeom>
          <a:noFill/>
        </p:spPr>
        <p:txBody>
          <a:bodyPr wrap="square" rtlCol="0">
            <a:spAutoFit/>
          </a:bodyPr>
          <a:lstStyle/>
          <a:p>
            <a:r>
              <a:rPr lang="en-US" sz="5400" b="1" dirty="0" smtClean="0">
                <a:solidFill>
                  <a:srgbClr val="C00000"/>
                </a:solidFill>
                <a:latin typeface="Arial" panose="020B0604020202020204" pitchFamily="34" charset="0"/>
                <a:cs typeface="Arial" panose="020B0604020202020204" pitchFamily="34" charset="0"/>
              </a:rPr>
              <a:t>t</a:t>
            </a:r>
          </a:p>
        </p:txBody>
      </p:sp>
      <p:sp>
        <p:nvSpPr>
          <p:cNvPr id="14" name="TextBox 13"/>
          <p:cNvSpPr txBox="1"/>
          <p:nvPr/>
        </p:nvSpPr>
        <p:spPr>
          <a:xfrm>
            <a:off x="4953000" y="845949"/>
            <a:ext cx="504825" cy="923330"/>
          </a:xfrm>
          <a:prstGeom prst="rect">
            <a:avLst/>
          </a:prstGeom>
          <a:noFill/>
        </p:spPr>
        <p:txBody>
          <a:bodyPr wrap="square" rtlCol="0">
            <a:spAutoFit/>
          </a:bodyPr>
          <a:lstStyle/>
          <a:p>
            <a:r>
              <a:rPr lang="en-US" sz="5400" b="1" dirty="0" smtClean="0">
                <a:solidFill>
                  <a:srgbClr val="C00000"/>
                </a:solidFill>
                <a:latin typeface="Arial" panose="020B0604020202020204" pitchFamily="34" charset="0"/>
                <a:cs typeface="Arial" panose="020B0604020202020204" pitchFamily="34" charset="0"/>
              </a:rPr>
              <a:t>a</a:t>
            </a:r>
          </a:p>
        </p:txBody>
      </p:sp>
      <p:sp>
        <p:nvSpPr>
          <p:cNvPr id="15" name="TextBox 14"/>
          <p:cNvSpPr txBox="1"/>
          <p:nvPr/>
        </p:nvSpPr>
        <p:spPr>
          <a:xfrm>
            <a:off x="5543550" y="841970"/>
            <a:ext cx="485775" cy="923330"/>
          </a:xfrm>
          <a:prstGeom prst="rect">
            <a:avLst/>
          </a:prstGeom>
          <a:noFill/>
        </p:spPr>
        <p:txBody>
          <a:bodyPr wrap="square" rtlCol="0">
            <a:spAutoFit/>
          </a:bodyPr>
          <a:lstStyle/>
          <a:p>
            <a:r>
              <a:rPr lang="en-US" sz="5400" b="1" dirty="0" smtClean="0">
                <a:solidFill>
                  <a:srgbClr val="C00000"/>
                </a:solidFill>
                <a:latin typeface="Arial" panose="020B0604020202020204" pitchFamily="34" charset="0"/>
                <a:cs typeface="Arial" panose="020B0604020202020204" pitchFamily="34" charset="0"/>
              </a:rPr>
              <a:t>s</a:t>
            </a:r>
          </a:p>
        </p:txBody>
      </p:sp>
      <p:sp>
        <p:nvSpPr>
          <p:cNvPr id="16" name="TextBox 15"/>
          <p:cNvSpPr txBox="1"/>
          <p:nvPr/>
        </p:nvSpPr>
        <p:spPr>
          <a:xfrm>
            <a:off x="739775" y="3023662"/>
            <a:ext cx="7975600" cy="1569660"/>
          </a:xfrm>
          <a:prstGeom prst="rect">
            <a:avLst/>
          </a:prstGeom>
          <a:noFill/>
        </p:spPr>
        <p:txBody>
          <a:bodyPr wrap="square" rtlCol="0">
            <a:spAutoFit/>
          </a:bodyPr>
          <a:lstStyle/>
          <a:p>
            <a:r>
              <a:rPr lang="en-US" sz="4800" dirty="0" smtClean="0">
                <a:latin typeface="Arial" panose="020B0604020202020204" pitchFamily="34" charset="0"/>
                <a:cs typeface="Arial" panose="020B0604020202020204" pitchFamily="34" charset="0"/>
              </a:rPr>
              <a:t>plan academic and career goals.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10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4" y="508370"/>
            <a:ext cx="6972299" cy="1390280"/>
          </a:xfrm>
        </p:spPr>
        <p:txBody>
          <a:bodyPr/>
          <a:lstStyle/>
          <a:p>
            <a:pPr marL="0" indent="0" algn="ctr">
              <a:spcBef>
                <a:spcPts val="0"/>
              </a:spcBef>
              <a:buNone/>
            </a:pPr>
            <a:r>
              <a:rPr lang="en-US" sz="11500" b="1" dirty="0" smtClean="0">
                <a:solidFill>
                  <a:srgbClr val="C00000"/>
                </a:solidFill>
              </a:rPr>
              <a:t>Career </a:t>
            </a:r>
          </a:p>
        </p:txBody>
      </p:sp>
      <p:sp>
        <p:nvSpPr>
          <p:cNvPr id="4" name="Content Placeholder 2"/>
          <p:cNvSpPr txBox="1">
            <a:spLocks/>
          </p:cNvSpPr>
          <p:nvPr/>
        </p:nvSpPr>
        <p:spPr>
          <a:xfrm>
            <a:off x="342900" y="3019795"/>
            <a:ext cx="8229600" cy="2209430"/>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8800" dirty="0" smtClean="0"/>
              <a:t> </a:t>
            </a:r>
            <a:endParaRPr lang="en-US" sz="8800" dirty="0"/>
          </a:p>
        </p:txBody>
      </p:sp>
      <p:sp>
        <p:nvSpPr>
          <p:cNvPr id="5" name="Content Placeholder 2"/>
          <p:cNvSpPr txBox="1">
            <a:spLocks/>
          </p:cNvSpPr>
          <p:nvPr/>
        </p:nvSpPr>
        <p:spPr>
          <a:xfrm>
            <a:off x="692150" y="2060945"/>
            <a:ext cx="4229100" cy="1628405"/>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8800" dirty="0" smtClean="0"/>
              <a:t>Interest </a:t>
            </a:r>
            <a:endParaRPr lang="en-US" sz="8800" dirty="0"/>
          </a:p>
        </p:txBody>
      </p:sp>
      <p:sp>
        <p:nvSpPr>
          <p:cNvPr id="6" name="Content Placeholder 2"/>
          <p:cNvSpPr txBox="1">
            <a:spLocks/>
          </p:cNvSpPr>
          <p:nvPr/>
        </p:nvSpPr>
        <p:spPr>
          <a:xfrm>
            <a:off x="1000125" y="3128115"/>
            <a:ext cx="7543800" cy="1628405"/>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0"/>
              </a:spcBef>
              <a:buFont typeface="Arial"/>
              <a:buNone/>
            </a:pPr>
            <a:r>
              <a:rPr lang="en-US" sz="13800" dirty="0" smtClean="0"/>
              <a:t>Inventory</a:t>
            </a:r>
            <a:endParaRPr lang="en-US" sz="8800" dirty="0"/>
          </a:p>
        </p:txBody>
      </p:sp>
      <p:sp>
        <p:nvSpPr>
          <p:cNvPr id="7" name="Content Placeholder 2"/>
          <p:cNvSpPr txBox="1">
            <a:spLocks/>
          </p:cNvSpPr>
          <p:nvPr/>
        </p:nvSpPr>
        <p:spPr>
          <a:xfrm>
            <a:off x="692150" y="2060945"/>
            <a:ext cx="7486650" cy="1628405"/>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8800" dirty="0" smtClean="0"/>
              <a:t>and Education</a:t>
            </a:r>
            <a:endParaRPr lang="en-US" sz="8800" dirty="0"/>
          </a:p>
        </p:txBody>
      </p:sp>
      <p:sp>
        <p:nvSpPr>
          <p:cNvPr id="8" name="Content Placeholder 2"/>
          <p:cNvSpPr txBox="1">
            <a:spLocks/>
          </p:cNvSpPr>
          <p:nvPr/>
        </p:nvSpPr>
        <p:spPr>
          <a:xfrm>
            <a:off x="939799" y="3128115"/>
            <a:ext cx="6169025" cy="1628405"/>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0"/>
              </a:spcBef>
              <a:buFont typeface="Arial"/>
              <a:buNone/>
            </a:pPr>
            <a:r>
              <a:rPr lang="en-US" sz="13800" dirty="0" smtClean="0"/>
              <a:t>Options</a:t>
            </a:r>
            <a:endParaRPr lang="en-US" sz="8800" dirty="0"/>
          </a:p>
        </p:txBody>
      </p:sp>
    </p:spTree>
    <p:extLst>
      <p:ext uri="{BB962C8B-B14F-4D97-AF65-F5344CB8AC3E}">
        <p14:creationId xmlns:p14="http://schemas.microsoft.com/office/powerpoint/2010/main" val="3302957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12" presetID="2" presetClass="entr" presetSubtype="8" fill="hold" grpId="0" nodeType="withEffect">
                                  <p:stCondLst>
                                    <p:cond delay="25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0-#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25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P spid="6" grpId="0"/>
      <p:bldP spid="6" grpId="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82468092"/>
              </p:ext>
            </p:extLst>
          </p:nvPr>
        </p:nvGraphicFramePr>
        <p:xfrm>
          <a:off x="62415" y="1977546"/>
          <a:ext cx="2728956" cy="183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3363943" y="2051968"/>
            <a:ext cx="5603712" cy="131353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4200" b="1" dirty="0">
                <a:solidFill>
                  <a:srgbClr val="C00000"/>
                </a:solidFill>
              </a:rPr>
              <a:t>Interventions for Students At-Risk of Dropping Out</a:t>
            </a:r>
          </a:p>
        </p:txBody>
      </p:sp>
    </p:spTree>
    <p:extLst>
      <p:ext uri="{BB962C8B-B14F-4D97-AF65-F5344CB8AC3E}">
        <p14:creationId xmlns:p14="http://schemas.microsoft.com/office/powerpoint/2010/main" val="4132923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38310"/>
          <a:stretch/>
        </p:blipFill>
        <p:spPr>
          <a:xfrm>
            <a:off x="431802" y="803275"/>
            <a:ext cx="4546598" cy="4909984"/>
          </a:xfrm>
        </p:spPr>
      </p:pic>
      <p:sp>
        <p:nvSpPr>
          <p:cNvPr id="5" name="Rectangle 4"/>
          <p:cNvSpPr/>
          <p:nvPr/>
        </p:nvSpPr>
        <p:spPr>
          <a:xfrm>
            <a:off x="5520209" y="650875"/>
            <a:ext cx="2950691" cy="1938992"/>
          </a:xfrm>
          <a:prstGeom prst="rect">
            <a:avLst/>
          </a:prstGeom>
        </p:spPr>
        <p:txBody>
          <a:bodyPr wrap="square">
            <a:spAutoFit/>
          </a:bodyPr>
          <a:lstStyle/>
          <a:p>
            <a:r>
              <a:rPr lang="en-US" sz="4000" dirty="0" smtClean="0">
                <a:latin typeface="Arial" panose="020B0604020202020204" pitchFamily="34" charset="0"/>
                <a:cs typeface="Arial" panose="020B0604020202020204" pitchFamily="34" charset="0"/>
              </a:rPr>
              <a:t>Process </a:t>
            </a:r>
            <a:r>
              <a:rPr lang="en-US" sz="4000" dirty="0">
                <a:latin typeface="Arial" panose="020B0604020202020204" pitchFamily="34" charset="0"/>
                <a:cs typeface="Arial" panose="020B0604020202020204" pitchFamily="34" charset="0"/>
              </a:rPr>
              <a:t>for identifying students</a:t>
            </a:r>
          </a:p>
        </p:txBody>
      </p:sp>
    </p:spTree>
    <p:extLst>
      <p:ext uri="{BB962C8B-B14F-4D97-AF65-F5344CB8AC3E}">
        <p14:creationId xmlns:p14="http://schemas.microsoft.com/office/powerpoint/2010/main" val="52575400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51400" y="717064"/>
            <a:ext cx="3683000" cy="5231786"/>
          </a:xfrm>
        </p:spPr>
      </p:pic>
      <p:sp>
        <p:nvSpPr>
          <p:cNvPr id="5" name="Rectangle 4"/>
          <p:cNvSpPr/>
          <p:nvPr/>
        </p:nvSpPr>
        <p:spPr>
          <a:xfrm>
            <a:off x="554509" y="783739"/>
            <a:ext cx="3471391" cy="3170099"/>
          </a:xfrm>
          <a:prstGeom prst="rect">
            <a:avLst/>
          </a:prstGeom>
        </p:spPr>
        <p:txBody>
          <a:bodyPr wrap="square">
            <a:spAutoFit/>
          </a:bodyPr>
          <a:lstStyle/>
          <a:p>
            <a:r>
              <a:rPr lang="en-US" sz="4000" dirty="0" smtClean="0">
                <a:latin typeface="Arial" panose="020B0604020202020204" pitchFamily="34" charset="0"/>
                <a:cs typeface="Arial" panose="020B0604020202020204" pitchFamily="34" charset="0"/>
              </a:rPr>
              <a:t>Early Warning System</a:t>
            </a:r>
          </a:p>
          <a:p>
            <a:endParaRPr lang="en-US" sz="4000" dirty="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Includes data indicators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5253217"/>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66"/>
          <a:stretch/>
        </p:blipFill>
        <p:spPr>
          <a:xfrm>
            <a:off x="-30480" y="-60006"/>
            <a:ext cx="9174480" cy="6445566"/>
          </a:xfrm>
        </p:spPr>
      </p:pic>
      <p:sp>
        <p:nvSpPr>
          <p:cNvPr id="5" name="Rectangle 4"/>
          <p:cNvSpPr/>
          <p:nvPr/>
        </p:nvSpPr>
        <p:spPr>
          <a:xfrm>
            <a:off x="5535449" y="2375466"/>
            <a:ext cx="3471391" cy="1323439"/>
          </a:xfrm>
          <a:prstGeom prst="rect">
            <a:avLst/>
          </a:prstGeom>
        </p:spPr>
        <p:txBody>
          <a:bodyPr wrap="square">
            <a:spAutoFit/>
          </a:bodyPr>
          <a:lstStyle/>
          <a:p>
            <a:r>
              <a:rPr lang="en-US" sz="4000" b="1" dirty="0" smtClean="0">
                <a:solidFill>
                  <a:schemeClr val="bg1"/>
                </a:solidFill>
                <a:latin typeface="Arial" panose="020B0604020202020204" pitchFamily="34" charset="0"/>
                <a:cs typeface="Arial" panose="020B0604020202020204" pitchFamily="34" charset="0"/>
              </a:rPr>
              <a:t>Student Success Plan</a:t>
            </a:r>
          </a:p>
        </p:txBody>
      </p:sp>
    </p:spTree>
    <p:extLst>
      <p:ext uri="{BB962C8B-B14F-4D97-AF65-F5344CB8AC3E}">
        <p14:creationId xmlns:p14="http://schemas.microsoft.com/office/powerpoint/2010/main" val="296526351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714" r="32792"/>
          <a:stretch/>
        </p:blipFill>
        <p:spPr>
          <a:xfrm>
            <a:off x="323555" y="864552"/>
            <a:ext cx="4400845" cy="4698048"/>
          </a:xfrm>
        </p:spPr>
      </p:pic>
      <p:sp>
        <p:nvSpPr>
          <p:cNvPr id="5" name="Rectangle 4"/>
          <p:cNvSpPr/>
          <p:nvPr/>
        </p:nvSpPr>
        <p:spPr>
          <a:xfrm>
            <a:off x="5141749" y="630321"/>
            <a:ext cx="3471391" cy="1938992"/>
          </a:xfrm>
          <a:prstGeom prst="rect">
            <a:avLst/>
          </a:prstGeom>
        </p:spPr>
        <p:txBody>
          <a:bodyPr wrap="square">
            <a:spAutoFit/>
          </a:bodyPr>
          <a:lstStyle/>
          <a:p>
            <a:r>
              <a:rPr lang="en-US" sz="4000" dirty="0" smtClean="0">
                <a:latin typeface="Arial" panose="020B0604020202020204" pitchFamily="34" charset="0"/>
                <a:cs typeface="Arial" panose="020B0604020202020204" pitchFamily="34" charset="0"/>
              </a:rPr>
              <a:t>Model plan for schools to customize</a:t>
            </a:r>
            <a:endParaRPr lang="en-US" sz="4000" dirty="0">
              <a:latin typeface="Arial" panose="020B0604020202020204" pitchFamily="34" charset="0"/>
              <a:cs typeface="Arial" panose="020B0604020202020204" pitchFamily="34" charset="0"/>
            </a:endParaRPr>
          </a:p>
        </p:txBody>
      </p:sp>
      <p:sp>
        <p:nvSpPr>
          <p:cNvPr id="2" name="TextBox 1"/>
          <p:cNvSpPr txBox="1"/>
          <p:nvPr/>
        </p:nvSpPr>
        <p:spPr>
          <a:xfrm>
            <a:off x="5141749" y="2986013"/>
            <a:ext cx="3471391" cy="461665"/>
          </a:xfrm>
          <a:prstGeom prst="rect">
            <a:avLst/>
          </a:prstGeom>
          <a:noFill/>
        </p:spPr>
        <p:txBody>
          <a:bodyPr wrap="square" rtlCol="0">
            <a:spAutoFit/>
          </a:bodyPr>
          <a:lstStyle/>
          <a:p>
            <a:r>
              <a:rPr lang="en-US" sz="2400" dirty="0" smtClean="0"/>
              <a:t>Invite parent to assist</a:t>
            </a:r>
            <a:endParaRPr lang="en-US" sz="2400" dirty="0"/>
          </a:p>
        </p:txBody>
      </p:sp>
      <p:sp>
        <p:nvSpPr>
          <p:cNvPr id="6" name="TextBox 5"/>
          <p:cNvSpPr txBox="1"/>
          <p:nvPr/>
        </p:nvSpPr>
        <p:spPr>
          <a:xfrm>
            <a:off x="5141749" y="3615291"/>
            <a:ext cx="3471391" cy="1200328"/>
          </a:xfrm>
          <a:prstGeom prst="rect">
            <a:avLst/>
          </a:prstGeom>
          <a:noFill/>
        </p:spPr>
        <p:txBody>
          <a:bodyPr wrap="square" rtlCol="0">
            <a:spAutoFit/>
          </a:bodyPr>
          <a:lstStyle/>
          <a:p>
            <a:r>
              <a:rPr lang="en-US" sz="2400" dirty="0" smtClean="0"/>
              <a:t>Provide copy</a:t>
            </a:r>
            <a:r>
              <a:rPr lang="en-US" sz="2400" dirty="0"/>
              <a:t> </a:t>
            </a:r>
            <a:r>
              <a:rPr lang="en-US" sz="2400" dirty="0" smtClean="0"/>
              <a:t>and statement to non-participating parents</a:t>
            </a:r>
            <a:endParaRPr lang="en-US" sz="2400" dirty="0"/>
          </a:p>
        </p:txBody>
      </p:sp>
      <p:sp>
        <p:nvSpPr>
          <p:cNvPr id="7" name="TextBox 6"/>
          <p:cNvSpPr txBox="1"/>
          <p:nvPr/>
        </p:nvSpPr>
        <p:spPr>
          <a:xfrm>
            <a:off x="5141749" y="5014970"/>
            <a:ext cx="3471391" cy="830997"/>
          </a:xfrm>
          <a:prstGeom prst="rect">
            <a:avLst/>
          </a:prstGeom>
          <a:noFill/>
        </p:spPr>
        <p:txBody>
          <a:bodyPr wrap="square" rtlCol="0">
            <a:spAutoFit/>
          </a:bodyPr>
          <a:lstStyle/>
          <a:p>
            <a:r>
              <a:rPr lang="en-US" sz="2400" dirty="0" smtClean="0"/>
              <a:t>Parent signature recommended</a:t>
            </a:r>
            <a:endParaRPr lang="en-US" sz="2400" dirty="0"/>
          </a:p>
        </p:txBody>
      </p:sp>
    </p:spTree>
    <p:extLst>
      <p:ext uri="{BB962C8B-B14F-4D97-AF65-F5344CB8AC3E}">
        <p14:creationId xmlns:p14="http://schemas.microsoft.com/office/powerpoint/2010/main" val="41810013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87792786"/>
              </p:ext>
            </p:extLst>
          </p:nvPr>
        </p:nvGraphicFramePr>
        <p:xfrm>
          <a:off x="62415" y="1977546"/>
          <a:ext cx="2728956" cy="183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3363943" y="2356768"/>
            <a:ext cx="5603712" cy="131353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4200" b="1" dirty="0">
                <a:solidFill>
                  <a:srgbClr val="C00000"/>
                </a:solidFill>
              </a:rPr>
              <a:t>Career Pathways</a:t>
            </a:r>
          </a:p>
        </p:txBody>
      </p:sp>
    </p:spTree>
    <p:extLst>
      <p:ext uri="{BB962C8B-B14F-4D97-AF65-F5344CB8AC3E}">
        <p14:creationId xmlns:p14="http://schemas.microsoft.com/office/powerpoint/2010/main" val="9331655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5923" r="7829" b="10907"/>
          <a:stretch/>
        </p:blipFill>
        <p:spPr>
          <a:xfrm>
            <a:off x="3444663" y="975360"/>
            <a:ext cx="5562177" cy="3764280"/>
          </a:xfrm>
        </p:spPr>
      </p:pic>
      <p:sp>
        <p:nvSpPr>
          <p:cNvPr id="5" name="Rectangle 4"/>
          <p:cNvSpPr/>
          <p:nvPr/>
        </p:nvSpPr>
        <p:spPr>
          <a:xfrm>
            <a:off x="548640" y="1402080"/>
            <a:ext cx="4160520" cy="2554545"/>
          </a:xfrm>
          <a:prstGeom prst="rect">
            <a:avLst/>
          </a:prstGeom>
        </p:spPr>
        <p:txBody>
          <a:bodyPr wrap="square">
            <a:spAutoFit/>
          </a:bodyPr>
          <a:lstStyle/>
          <a:p>
            <a:r>
              <a:rPr lang="en-US" sz="4000" dirty="0" smtClean="0">
                <a:latin typeface="Arial" panose="020B0604020202020204" pitchFamily="34" charset="0"/>
                <a:cs typeface="Arial" panose="020B0604020202020204" pitchFamily="34" charset="0"/>
              </a:rPr>
              <a:t>Tools to cover career interests and education options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73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105" r="16105" b="6889"/>
          <a:stretch/>
        </p:blipFill>
        <p:spPr>
          <a:xfrm>
            <a:off x="0" y="0"/>
            <a:ext cx="9144000" cy="6385560"/>
          </a:xfrm>
          <a:prstGeom prst="rect">
            <a:avLst/>
          </a:prstGeom>
        </p:spPr>
      </p:pic>
      <p:sp>
        <p:nvSpPr>
          <p:cNvPr id="2" name="Content Placeholder 1"/>
          <p:cNvSpPr>
            <a:spLocks noGrp="1"/>
          </p:cNvSpPr>
          <p:nvPr>
            <p:ph idx="1"/>
          </p:nvPr>
        </p:nvSpPr>
        <p:spPr>
          <a:xfrm>
            <a:off x="335280" y="509005"/>
            <a:ext cx="8519160" cy="740676"/>
          </a:xfrm>
        </p:spPr>
        <p:txBody>
          <a:bodyPr/>
          <a:lstStyle/>
          <a:p>
            <a:pPr marL="0" indent="0" algn="ctr">
              <a:buNone/>
            </a:pPr>
            <a:r>
              <a:rPr lang="en-US" sz="4000" b="1" dirty="0" smtClean="0">
                <a:solidFill>
                  <a:schemeClr val="bg1"/>
                </a:solidFill>
              </a:rPr>
              <a:t>Career Connections</a:t>
            </a:r>
            <a:endParaRPr lang="en-US" sz="4000" b="1" dirty="0">
              <a:solidFill>
                <a:schemeClr val="bg1"/>
              </a:solidFill>
            </a:endParaRPr>
          </a:p>
        </p:txBody>
      </p:sp>
      <p:sp>
        <p:nvSpPr>
          <p:cNvPr id="5" name="Content Placeholder 1"/>
          <p:cNvSpPr txBox="1">
            <a:spLocks/>
          </p:cNvSpPr>
          <p:nvPr/>
        </p:nvSpPr>
        <p:spPr>
          <a:xfrm>
            <a:off x="472440" y="5340085"/>
            <a:ext cx="8519160" cy="740676"/>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000" b="1" dirty="0" smtClean="0">
                <a:solidFill>
                  <a:schemeClr val="bg1"/>
                </a:solidFill>
              </a:rPr>
              <a:t>Links Learning to Careers</a:t>
            </a:r>
            <a:endParaRPr lang="en-US" sz="4000" b="1" dirty="0">
              <a:solidFill>
                <a:schemeClr val="bg1"/>
              </a:solidFill>
            </a:endParaRPr>
          </a:p>
        </p:txBody>
      </p:sp>
    </p:spTree>
    <p:extLst>
      <p:ext uri="{BB962C8B-B14F-4D97-AF65-F5344CB8AC3E}">
        <p14:creationId xmlns:p14="http://schemas.microsoft.com/office/powerpoint/2010/main" val="33266179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1-14 at 3.03.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12" y="259046"/>
            <a:ext cx="8592078" cy="6095412"/>
          </a:xfrm>
          <a:prstGeom prst="rect">
            <a:avLst/>
          </a:prstGeom>
        </p:spPr>
      </p:pic>
    </p:spTree>
    <p:extLst>
      <p:ext uri="{BB962C8B-B14F-4D97-AF65-F5344CB8AC3E}">
        <p14:creationId xmlns:p14="http://schemas.microsoft.com/office/powerpoint/2010/main" val="1654659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97289874"/>
              </p:ext>
            </p:extLst>
          </p:nvPr>
        </p:nvGraphicFramePr>
        <p:xfrm>
          <a:off x="62415" y="1977546"/>
          <a:ext cx="2728956" cy="183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3351243" y="2217068"/>
            <a:ext cx="5603712" cy="131353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4200" b="1" dirty="0">
                <a:solidFill>
                  <a:srgbClr val="C00000"/>
                </a:solidFill>
              </a:rPr>
              <a:t>Pathways to Earn a High School Diploma</a:t>
            </a:r>
          </a:p>
        </p:txBody>
      </p:sp>
    </p:spTree>
    <p:extLst>
      <p:ext uri="{BB962C8B-B14F-4D97-AF65-F5344CB8AC3E}">
        <p14:creationId xmlns:p14="http://schemas.microsoft.com/office/powerpoint/2010/main" val="6301956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784" r="1784"/>
          <a:stretch/>
        </p:blipFill>
        <p:spPr>
          <a:xfrm>
            <a:off x="0" y="-30480"/>
            <a:ext cx="9144000" cy="6446520"/>
          </a:xfrm>
        </p:spPr>
      </p:pic>
      <p:sp>
        <p:nvSpPr>
          <p:cNvPr id="3" name="TextBox 2"/>
          <p:cNvSpPr txBox="1"/>
          <p:nvPr/>
        </p:nvSpPr>
        <p:spPr>
          <a:xfrm>
            <a:off x="289560" y="4983480"/>
            <a:ext cx="8397240" cy="1323439"/>
          </a:xfrm>
          <a:prstGeom prst="rect">
            <a:avLst/>
          </a:prstGeom>
          <a:noFill/>
        </p:spPr>
        <p:txBody>
          <a:bodyPr wrap="square" rtlCol="0">
            <a:spAutoFit/>
          </a:bodyPr>
          <a:lstStyle/>
          <a:p>
            <a:pPr algn="ctr"/>
            <a:r>
              <a:rPr lang="en-US" sz="8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Class of 2018</a:t>
            </a:r>
            <a:endParaRPr lang="en-US" sz="8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26728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1402081"/>
            <a:ext cx="3992880" cy="3910596"/>
          </a:xfrm>
        </p:spPr>
        <p:txBody>
          <a:bodyPr/>
          <a:lstStyle/>
          <a:p>
            <a:pPr marL="0" indent="0">
              <a:buNone/>
            </a:pPr>
            <a:r>
              <a:rPr lang="en-US" dirty="0" smtClean="0"/>
              <a:t>Start </a:t>
            </a:r>
            <a:r>
              <a:rPr lang="en-US" dirty="0"/>
              <a:t>learning about these options in the middle grades </a:t>
            </a:r>
            <a:endParaRPr lang="en-US" dirty="0" smtClean="0"/>
          </a:p>
          <a:p>
            <a:pPr marL="0" indent="0">
              <a:buNone/>
            </a:pPr>
            <a:endParaRPr lang="en-US" dirty="0"/>
          </a:p>
          <a:p>
            <a:pPr marL="0" indent="0">
              <a:buNone/>
            </a:pPr>
            <a:r>
              <a:rPr lang="en-US" dirty="0"/>
              <a:t>I</a:t>
            </a:r>
            <a:r>
              <a:rPr lang="en-US" dirty="0" smtClean="0"/>
              <a:t>nform goals </a:t>
            </a:r>
            <a:r>
              <a:rPr lang="en-US" dirty="0"/>
              <a:t>and planning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240" y="1402081"/>
            <a:ext cx="4084320" cy="4084320"/>
          </a:xfrm>
          <a:prstGeom prst="rect">
            <a:avLst/>
          </a:prstGeom>
        </p:spPr>
      </p:pic>
    </p:spTree>
    <p:extLst>
      <p:ext uri="{BB962C8B-B14F-4D97-AF65-F5344CB8AC3E}">
        <p14:creationId xmlns:p14="http://schemas.microsoft.com/office/powerpoint/2010/main" val="308413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14 at 3.11.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0136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5-01-14 at 3.10.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9371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5188000"/>
              </p:ext>
            </p:extLst>
          </p:nvPr>
        </p:nvGraphicFramePr>
        <p:xfrm>
          <a:off x="62415" y="1977546"/>
          <a:ext cx="2728956" cy="183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3351243" y="2013868"/>
            <a:ext cx="5603712" cy="131353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4200" b="1" dirty="0" smtClean="0">
                <a:solidFill>
                  <a:srgbClr val="C00000"/>
                </a:solidFill>
              </a:rPr>
              <a:t>Credit Flexibility </a:t>
            </a:r>
            <a:r>
              <a:rPr lang="en-US" sz="4200" b="1" dirty="0">
                <a:solidFill>
                  <a:srgbClr val="C00000"/>
                </a:solidFill>
              </a:rPr>
              <a:t>– Academic and Career Tech</a:t>
            </a:r>
          </a:p>
        </p:txBody>
      </p:sp>
    </p:spTree>
    <p:extLst>
      <p:ext uri="{BB962C8B-B14F-4D97-AF65-F5344CB8AC3E}">
        <p14:creationId xmlns:p14="http://schemas.microsoft.com/office/powerpoint/2010/main" val="36916620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8793"/>
          <a:stretch/>
        </p:blipFill>
        <p:spPr>
          <a:xfrm>
            <a:off x="4358640" y="1260502"/>
            <a:ext cx="4605528" cy="431292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518160" y="2514486"/>
            <a:ext cx="3522651" cy="558183"/>
          </a:xfrm>
        </p:spPr>
        <p:txBody>
          <a:bodyPr/>
          <a:lstStyle/>
          <a:p>
            <a:pPr marL="0" indent="0">
              <a:buNone/>
            </a:pPr>
            <a:r>
              <a:rPr lang="en-US" dirty="0" smtClean="0"/>
              <a:t>Credit Flex</a:t>
            </a:r>
            <a:endParaRPr lang="en-US" dirty="0"/>
          </a:p>
        </p:txBody>
      </p:sp>
      <p:sp>
        <p:nvSpPr>
          <p:cNvPr id="6" name="Content Placeholder 2"/>
          <p:cNvSpPr txBox="1">
            <a:spLocks/>
          </p:cNvSpPr>
          <p:nvPr/>
        </p:nvSpPr>
        <p:spPr>
          <a:xfrm>
            <a:off x="518160" y="3554940"/>
            <a:ext cx="3522651" cy="55818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Integrated credit</a:t>
            </a:r>
            <a:endParaRPr lang="en-US" dirty="0"/>
          </a:p>
        </p:txBody>
      </p:sp>
      <p:sp>
        <p:nvSpPr>
          <p:cNvPr id="8" name="TextBox 7"/>
          <p:cNvSpPr txBox="1"/>
          <p:nvPr/>
        </p:nvSpPr>
        <p:spPr>
          <a:xfrm>
            <a:off x="0" y="213133"/>
            <a:ext cx="9144000" cy="738664"/>
          </a:xfrm>
          <a:prstGeom prst="rect">
            <a:avLst/>
          </a:prstGeom>
          <a:noFill/>
        </p:spPr>
        <p:txBody>
          <a:bodyPr wrap="square" rtlCol="0">
            <a:spAutoFit/>
          </a:bodyPr>
          <a:lstStyle/>
          <a:p>
            <a:pPr algn="ctr"/>
            <a:r>
              <a:rPr lang="en-US" sz="4200" b="1" dirty="0">
                <a:solidFill>
                  <a:srgbClr val="C00000"/>
                </a:solidFill>
                <a:latin typeface="Arial"/>
                <a:cs typeface="Arial"/>
              </a:rPr>
              <a:t>Academic Credit</a:t>
            </a:r>
          </a:p>
        </p:txBody>
      </p:sp>
    </p:spTree>
    <p:extLst>
      <p:ext uri="{BB962C8B-B14F-4D97-AF65-F5344CB8AC3E}">
        <p14:creationId xmlns:p14="http://schemas.microsoft.com/office/powerpoint/2010/main" val="175668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780" y="1875054"/>
            <a:ext cx="3522651" cy="558183"/>
          </a:xfrm>
        </p:spPr>
        <p:txBody>
          <a:bodyPr/>
          <a:lstStyle/>
          <a:p>
            <a:pPr marL="0" indent="0">
              <a:buNone/>
            </a:pPr>
            <a:r>
              <a:rPr lang="en-US" dirty="0" smtClean="0"/>
              <a:t>More time in schedule</a:t>
            </a:r>
            <a:endParaRPr lang="en-US" dirty="0"/>
          </a:p>
        </p:txBody>
      </p:sp>
      <p:sp>
        <p:nvSpPr>
          <p:cNvPr id="6" name="Content Placeholder 2"/>
          <p:cNvSpPr txBox="1">
            <a:spLocks/>
          </p:cNvSpPr>
          <p:nvPr/>
        </p:nvSpPr>
        <p:spPr>
          <a:xfrm>
            <a:off x="695780" y="3226328"/>
            <a:ext cx="3522651" cy="55818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Relevancy</a:t>
            </a:r>
            <a:endParaRPr lang="en-US" dirty="0"/>
          </a:p>
        </p:txBody>
      </p:sp>
      <p:sp>
        <p:nvSpPr>
          <p:cNvPr id="8" name="TextBox 7"/>
          <p:cNvSpPr txBox="1"/>
          <p:nvPr/>
        </p:nvSpPr>
        <p:spPr>
          <a:xfrm>
            <a:off x="0" y="213133"/>
            <a:ext cx="9144000" cy="738664"/>
          </a:xfrm>
          <a:prstGeom prst="rect">
            <a:avLst/>
          </a:prstGeom>
          <a:noFill/>
        </p:spPr>
        <p:txBody>
          <a:bodyPr wrap="square" rtlCol="0">
            <a:spAutoFit/>
          </a:bodyPr>
          <a:lstStyle/>
          <a:p>
            <a:pPr algn="ctr"/>
            <a:r>
              <a:rPr lang="en-US" sz="4200" b="1" dirty="0" smtClean="0">
                <a:solidFill>
                  <a:srgbClr val="C00000"/>
                </a:solidFill>
                <a:latin typeface="Arial"/>
                <a:cs typeface="Arial"/>
              </a:rPr>
              <a:t>Integrated Courses</a:t>
            </a:r>
            <a:endParaRPr lang="en-US" sz="4200" b="1" dirty="0">
              <a:solidFill>
                <a:srgbClr val="C00000"/>
              </a:solidFill>
              <a:latin typeface="Arial"/>
              <a:cs typeface="Arial"/>
            </a:endParaRPr>
          </a:p>
        </p:txBody>
      </p:sp>
      <p:sp>
        <p:nvSpPr>
          <p:cNvPr id="7" name="Content Placeholder 2"/>
          <p:cNvSpPr txBox="1">
            <a:spLocks/>
          </p:cNvSpPr>
          <p:nvPr/>
        </p:nvSpPr>
        <p:spPr>
          <a:xfrm>
            <a:off x="695780" y="4124687"/>
            <a:ext cx="3522651" cy="55818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Experiential opportunities</a:t>
            </a:r>
            <a:endParaRPr lang="en-US" dirty="0"/>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282" y="1571857"/>
            <a:ext cx="4007651" cy="4007651"/>
          </a:xfrm>
          <a:prstGeom prst="rect">
            <a:avLst/>
          </a:prstGeom>
          <a:ln>
            <a:noFill/>
          </a:ln>
          <a:effectLst>
            <a:softEdge rad="112500"/>
          </a:effectLst>
        </p:spPr>
      </p:pic>
    </p:spTree>
    <p:extLst>
      <p:ext uri="{BB962C8B-B14F-4D97-AF65-F5344CB8AC3E}">
        <p14:creationId xmlns:p14="http://schemas.microsoft.com/office/powerpoint/2010/main" val="30891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7290226"/>
              </p:ext>
            </p:extLst>
          </p:nvPr>
        </p:nvGraphicFramePr>
        <p:xfrm>
          <a:off x="62415" y="1977546"/>
          <a:ext cx="2728956" cy="183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3351243" y="2267868"/>
            <a:ext cx="5603712" cy="131353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4200" b="1" dirty="0">
                <a:solidFill>
                  <a:srgbClr val="C00000"/>
                </a:solidFill>
              </a:rPr>
              <a:t>Documentation</a:t>
            </a:r>
          </a:p>
        </p:txBody>
      </p:sp>
    </p:spTree>
    <p:extLst>
      <p:ext uri="{BB962C8B-B14F-4D97-AF65-F5344CB8AC3E}">
        <p14:creationId xmlns:p14="http://schemas.microsoft.com/office/powerpoint/2010/main" val="31951352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304800" y="365760"/>
            <a:ext cx="5821680" cy="557784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smtClean="0">
                <a:latin typeface="Arial" panose="020B0604020202020204" pitchFamily="34" charset="0"/>
                <a:cs typeface="Arial" panose="020B0604020202020204" pitchFamily="34" charset="0"/>
              </a:rPr>
              <a:t>Model career advising policies </a:t>
            </a:r>
            <a:endParaRPr lang="en-US" sz="4800" b="1" dirty="0">
              <a:latin typeface="Arial" panose="020B0604020202020204" pitchFamily="34" charset="0"/>
              <a:cs typeface="Arial" panose="020B0604020202020204" pitchFamily="34" charset="0"/>
            </a:endParaRPr>
          </a:p>
        </p:txBody>
      </p:sp>
      <p:sp>
        <p:nvSpPr>
          <p:cNvPr id="5" name="Flowchart: Connector 4"/>
          <p:cNvSpPr/>
          <p:nvPr/>
        </p:nvSpPr>
        <p:spPr>
          <a:xfrm>
            <a:off x="3169920" y="396240"/>
            <a:ext cx="5821680" cy="5577840"/>
          </a:xfrm>
          <a:prstGeom prst="flowChartConnector">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smtClean="0">
                <a:latin typeface="Arial" panose="020B0604020202020204" pitchFamily="34" charset="0"/>
                <a:cs typeface="Arial" panose="020B0604020202020204" pitchFamily="34" charset="0"/>
              </a:rPr>
              <a:t>Districts can customize based on local needs</a:t>
            </a:r>
            <a:endParaRPr lang="en-US" sz="4800" b="1" dirty="0">
              <a:latin typeface="Arial" panose="020B0604020202020204" pitchFamily="34" charset="0"/>
              <a:cs typeface="Arial" panose="020B0604020202020204" pitchFamily="34" charset="0"/>
            </a:endParaRPr>
          </a:p>
        </p:txBody>
      </p:sp>
      <p:sp>
        <p:nvSpPr>
          <p:cNvPr id="6" name="Flowchart: Connector 5"/>
          <p:cNvSpPr/>
          <p:nvPr/>
        </p:nvSpPr>
        <p:spPr>
          <a:xfrm>
            <a:off x="1645920" y="548640"/>
            <a:ext cx="5821680" cy="5577840"/>
          </a:xfrm>
          <a:prstGeom prst="flowChartConnector">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Flexibility and Implementation</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childTnLst>
                                    <p:anim calcmode="lin" valueType="num">
                                      <p:cBhvr>
                                        <p:cTn id="14" dur="1000"/>
                                        <p:tgtEl>
                                          <p:spTgt spid="4"/>
                                        </p:tgtEl>
                                        <p:attrNameLst>
                                          <p:attrName>ppt_w</p:attrName>
                                        </p:attrNameLst>
                                      </p:cBhvr>
                                      <p:tavLst>
                                        <p:tav tm="0">
                                          <p:val>
                                            <p:strVal val="ppt_w"/>
                                          </p:val>
                                        </p:tav>
                                        <p:tav tm="100000">
                                          <p:val>
                                            <p:fltVal val="0"/>
                                          </p:val>
                                        </p:tav>
                                      </p:tavLst>
                                    </p:anim>
                                    <p:anim calcmode="lin" valueType="num">
                                      <p:cBhvr>
                                        <p:cTn id="15" dur="1000"/>
                                        <p:tgtEl>
                                          <p:spTgt spid="4"/>
                                        </p:tgtEl>
                                        <p:attrNameLst>
                                          <p:attrName>ppt_h</p:attrName>
                                        </p:attrNameLst>
                                      </p:cBhvr>
                                      <p:tavLst>
                                        <p:tav tm="0">
                                          <p:val>
                                            <p:strVal val="ppt_h"/>
                                          </p:val>
                                        </p:tav>
                                        <p:tav tm="100000">
                                          <p:val>
                                            <p:fltVal val="0"/>
                                          </p:val>
                                        </p:tav>
                                      </p:tavLst>
                                    </p:anim>
                                    <p:anim calcmode="lin" valueType="num">
                                      <p:cBhvr>
                                        <p:cTn id="16" dur="1000"/>
                                        <p:tgtEl>
                                          <p:spTgt spid="4"/>
                                        </p:tgtEl>
                                        <p:attrNameLst>
                                          <p:attrName>style.rotation</p:attrName>
                                        </p:attrNameLst>
                                      </p:cBhvr>
                                      <p:tavLst>
                                        <p:tav tm="0">
                                          <p:val>
                                            <p:fltVal val="0"/>
                                          </p:val>
                                        </p:tav>
                                        <p:tav tm="100000">
                                          <p:val>
                                            <p:fltVal val="90"/>
                                          </p:val>
                                        </p:tav>
                                      </p:tavLst>
                                    </p:anim>
                                    <p:animEffect transition="out" filter="fade">
                                      <p:cBhvr>
                                        <p:cTn id="17" dur="1000"/>
                                        <p:tgtEl>
                                          <p:spTgt spid="4"/>
                                        </p:tgtEl>
                                      </p:cBhvr>
                                    </p:animEffect>
                                    <p:set>
                                      <p:cBhvr>
                                        <p:cTn id="18" dur="1" fill="hold">
                                          <p:stCondLst>
                                            <p:cond delay="999"/>
                                          </p:stCondLst>
                                        </p:cTn>
                                        <p:tgtEl>
                                          <p:spTgt spid="4"/>
                                        </p:tgtEl>
                                        <p:attrNameLst>
                                          <p:attrName>style.visibility</p:attrName>
                                        </p:attrNameLst>
                                      </p:cBhvr>
                                      <p:to>
                                        <p:strVal val="hidden"/>
                                      </p:to>
                                    </p:set>
                                  </p:childTnLst>
                                </p:cTn>
                              </p:par>
                              <p:par>
                                <p:cTn id="19" presetID="3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1" nodeType="clickEffect">
                                  <p:stCondLst>
                                    <p:cond delay="0"/>
                                  </p:stCondLst>
                                  <p:childTnLst>
                                    <p:anim calcmode="lin" valueType="num">
                                      <p:cBhvr>
                                        <p:cTn id="28" dur="1000"/>
                                        <p:tgtEl>
                                          <p:spTgt spid="5"/>
                                        </p:tgtEl>
                                        <p:attrNameLst>
                                          <p:attrName>ppt_w</p:attrName>
                                        </p:attrNameLst>
                                      </p:cBhvr>
                                      <p:tavLst>
                                        <p:tav tm="0">
                                          <p:val>
                                            <p:strVal val="ppt_w"/>
                                          </p:val>
                                        </p:tav>
                                        <p:tav tm="100000">
                                          <p:val>
                                            <p:fltVal val="0"/>
                                          </p:val>
                                        </p:tav>
                                      </p:tavLst>
                                    </p:anim>
                                    <p:anim calcmode="lin" valueType="num">
                                      <p:cBhvr>
                                        <p:cTn id="29" dur="1000"/>
                                        <p:tgtEl>
                                          <p:spTgt spid="5"/>
                                        </p:tgtEl>
                                        <p:attrNameLst>
                                          <p:attrName>ppt_h</p:attrName>
                                        </p:attrNameLst>
                                      </p:cBhvr>
                                      <p:tavLst>
                                        <p:tav tm="0">
                                          <p:val>
                                            <p:strVal val="ppt_h"/>
                                          </p:val>
                                        </p:tav>
                                        <p:tav tm="100000">
                                          <p:val>
                                            <p:fltVal val="0"/>
                                          </p:val>
                                        </p:tav>
                                      </p:tavLst>
                                    </p:anim>
                                    <p:anim calcmode="lin" valueType="num">
                                      <p:cBhvr>
                                        <p:cTn id="30" dur="1000"/>
                                        <p:tgtEl>
                                          <p:spTgt spid="5"/>
                                        </p:tgtEl>
                                        <p:attrNameLst>
                                          <p:attrName>style.rotation</p:attrName>
                                        </p:attrNameLst>
                                      </p:cBhvr>
                                      <p:tavLst>
                                        <p:tav tm="0">
                                          <p:val>
                                            <p:fltVal val="0"/>
                                          </p:val>
                                        </p:tav>
                                        <p:tav tm="100000">
                                          <p:val>
                                            <p:fltVal val="90"/>
                                          </p:val>
                                        </p:tav>
                                      </p:tavLst>
                                    </p:anim>
                                    <p:animEffect transition="out" filter="fade">
                                      <p:cBhvr>
                                        <p:cTn id="31" dur="1000"/>
                                        <p:tgtEl>
                                          <p:spTgt spid="5"/>
                                        </p:tgtEl>
                                      </p:cBhvr>
                                    </p:animEffect>
                                    <p:set>
                                      <p:cBhvr>
                                        <p:cTn id="32" dur="1" fill="hold">
                                          <p:stCondLst>
                                            <p:cond delay="999"/>
                                          </p:stCondLst>
                                        </p:cTn>
                                        <p:tgtEl>
                                          <p:spTgt spid="5"/>
                                        </p:tgtEl>
                                        <p:attrNameLst>
                                          <p:attrName>style.visibility</p:attrName>
                                        </p:attrNameLst>
                                      </p:cBhvr>
                                      <p:to>
                                        <p:strVal val="hidden"/>
                                      </p:to>
                                    </p:set>
                                  </p:childTnLst>
                                </p:cTn>
                              </p:par>
                              <p:par>
                                <p:cTn id="33" presetID="3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4" y="637010"/>
            <a:ext cx="8490856" cy="755915"/>
          </a:xfrm>
        </p:spPr>
        <p:txBody>
          <a:bodyPr/>
          <a:lstStyle/>
          <a:p>
            <a:pPr marL="0" indent="0" algn="ctr">
              <a:buNone/>
            </a:pPr>
            <a:r>
              <a:rPr lang="en-US" sz="4800" b="1" dirty="0" err="1" smtClean="0"/>
              <a:t>OhioMeansJobs</a:t>
            </a:r>
            <a:r>
              <a:rPr lang="en-US" sz="4800" b="1" dirty="0" smtClean="0"/>
              <a:t> K-12 </a:t>
            </a:r>
            <a:r>
              <a:rPr lang="en-US" sz="4800" b="1" dirty="0"/>
              <a:t>Backpack</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762" b="15377"/>
          <a:stretch/>
        </p:blipFill>
        <p:spPr>
          <a:xfrm>
            <a:off x="0" y="2642572"/>
            <a:ext cx="9144000" cy="3727748"/>
          </a:xfrm>
          <a:prstGeom prst="rect">
            <a:avLst/>
          </a:prstGeom>
          <a:noFill/>
          <a:ln>
            <a:noFill/>
          </a:ln>
        </p:spPr>
      </p:pic>
    </p:spTree>
    <p:extLst>
      <p:ext uri="{BB962C8B-B14F-4D97-AF65-F5344CB8AC3E}">
        <p14:creationId xmlns:p14="http://schemas.microsoft.com/office/powerpoint/2010/main" val="121028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48" r="4550" b="4713"/>
          <a:stretch/>
        </p:blipFill>
        <p:spPr>
          <a:xfrm>
            <a:off x="0" y="0"/>
            <a:ext cx="9144000" cy="6385560"/>
          </a:xfrm>
          <a:prstGeom prst="rect">
            <a:avLst/>
          </a:prstGeom>
        </p:spPr>
      </p:pic>
      <p:sp>
        <p:nvSpPr>
          <p:cNvPr id="3" name="Content Placeholder 2"/>
          <p:cNvSpPr>
            <a:spLocks noGrp="1"/>
          </p:cNvSpPr>
          <p:nvPr>
            <p:ph idx="1"/>
          </p:nvPr>
        </p:nvSpPr>
        <p:spPr>
          <a:xfrm>
            <a:off x="0" y="3145525"/>
            <a:ext cx="9144000" cy="1594115"/>
          </a:xfrm>
          <a:solidFill>
            <a:schemeClr val="bg1"/>
          </a:solidFill>
        </p:spPr>
        <p:txBody>
          <a:bodyPr anchor="ctr"/>
          <a:lstStyle/>
          <a:p>
            <a:pPr marL="0" indent="0" algn="ctr">
              <a:buNone/>
            </a:pPr>
            <a:r>
              <a:rPr lang="en-US" sz="3600" b="1" dirty="0">
                <a:solidFill>
                  <a:srgbClr val="C00000"/>
                </a:solidFill>
              </a:rPr>
              <a:t>S</a:t>
            </a:r>
            <a:r>
              <a:rPr lang="en-US" sz="3600" b="1" dirty="0" smtClean="0">
                <a:solidFill>
                  <a:srgbClr val="C00000"/>
                </a:solidFill>
              </a:rPr>
              <a:t>upport academic</a:t>
            </a:r>
            <a:r>
              <a:rPr lang="en-US" sz="3600" b="1" dirty="0">
                <a:solidFill>
                  <a:srgbClr val="C00000"/>
                </a:solidFill>
              </a:rPr>
              <a:t>, career and social/emotional development. </a:t>
            </a:r>
          </a:p>
        </p:txBody>
      </p:sp>
    </p:spTree>
    <p:extLst>
      <p:ext uri="{BB962C8B-B14F-4D97-AF65-F5344CB8AC3E}">
        <p14:creationId xmlns:p14="http://schemas.microsoft.com/office/powerpoint/2010/main" val="209241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79760762"/>
              </p:ext>
            </p:extLst>
          </p:nvPr>
        </p:nvGraphicFramePr>
        <p:xfrm>
          <a:off x="62415" y="1977546"/>
          <a:ext cx="2728956" cy="183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3351243" y="1950368"/>
            <a:ext cx="5603712" cy="131353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4200" b="1" dirty="0">
                <a:solidFill>
                  <a:srgbClr val="C00000"/>
                </a:solidFill>
              </a:rPr>
              <a:t>Successful Postsecondary Transitions</a:t>
            </a:r>
          </a:p>
        </p:txBody>
      </p:sp>
    </p:spTree>
    <p:extLst>
      <p:ext uri="{BB962C8B-B14F-4D97-AF65-F5344CB8AC3E}">
        <p14:creationId xmlns:p14="http://schemas.microsoft.com/office/powerpoint/2010/main" val="20985104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 y="1362445"/>
            <a:ext cx="4389120" cy="3270516"/>
          </a:xfrm>
        </p:spPr>
        <p:txBody>
          <a:bodyPr/>
          <a:lstStyle/>
          <a:p>
            <a:pPr marL="0" indent="0">
              <a:buNone/>
            </a:pPr>
            <a:r>
              <a:rPr lang="en-US" dirty="0"/>
              <a:t>I</a:t>
            </a:r>
            <a:r>
              <a:rPr lang="en-US" dirty="0" smtClean="0"/>
              <a:t>nterventions for </a:t>
            </a:r>
            <a:r>
              <a:rPr lang="en-US" dirty="0"/>
              <a:t>students in need of remediation </a:t>
            </a:r>
            <a:endParaRPr lang="en-US" dirty="0" smtClean="0"/>
          </a:p>
          <a:p>
            <a:pPr marL="0" indent="0">
              <a:buNone/>
            </a:pPr>
            <a:endParaRPr lang="en-US" dirty="0"/>
          </a:p>
          <a:p>
            <a:pPr marL="0" indent="0">
              <a:buNone/>
            </a:pPr>
            <a:r>
              <a:rPr lang="en-US" dirty="0" smtClean="0"/>
              <a:t>Mathematics </a:t>
            </a:r>
            <a:r>
              <a:rPr lang="en-US" dirty="0"/>
              <a:t>and English language </a:t>
            </a:r>
            <a:r>
              <a:rPr lang="en-US" dirty="0" smtClean="0"/>
              <a:t>arts </a:t>
            </a:r>
            <a:endParaRPr lang="en-US" sz="4000" dirty="0"/>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914" t="6712" r="17050" b="2878"/>
          <a:stretch/>
        </p:blipFill>
        <p:spPr>
          <a:xfrm>
            <a:off x="5120640" y="228599"/>
            <a:ext cx="3718560" cy="6111242"/>
          </a:xfrm>
          <a:prstGeom prst="rect">
            <a:avLst/>
          </a:prstGeom>
          <a:ln>
            <a:noFill/>
          </a:ln>
          <a:effectLst>
            <a:softEdge rad="112500"/>
          </a:effectLst>
        </p:spPr>
      </p:pic>
    </p:spTree>
    <p:extLst>
      <p:ext uri="{BB962C8B-B14F-4D97-AF65-F5344CB8AC3E}">
        <p14:creationId xmlns:p14="http://schemas.microsoft.com/office/powerpoint/2010/main" val="328895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Obligations</a:t>
            </a:r>
            <a:endParaRPr lang="en-US" dirty="0"/>
          </a:p>
        </p:txBody>
      </p:sp>
      <p:sp>
        <p:nvSpPr>
          <p:cNvPr id="3" name="Content Placeholder 2"/>
          <p:cNvSpPr>
            <a:spLocks noGrp="1"/>
          </p:cNvSpPr>
          <p:nvPr>
            <p:ph idx="1"/>
          </p:nvPr>
        </p:nvSpPr>
        <p:spPr>
          <a:xfrm>
            <a:off x="442671" y="2174916"/>
            <a:ext cx="4553871" cy="872755"/>
          </a:xfrm>
        </p:spPr>
        <p:txBody>
          <a:bodyPr/>
          <a:lstStyle/>
          <a:p>
            <a:pPr marL="0" indent="0">
              <a:buNone/>
            </a:pPr>
            <a:r>
              <a:rPr lang="en-US" dirty="0" smtClean="0"/>
              <a:t>Enhance existing </a:t>
            </a:r>
            <a:br>
              <a:rPr lang="en-US" dirty="0" smtClean="0"/>
            </a:br>
            <a:r>
              <a:rPr lang="en-US" dirty="0" smtClean="0"/>
              <a:t>supports</a:t>
            </a:r>
          </a:p>
        </p:txBody>
      </p:sp>
      <p:sp>
        <p:nvSpPr>
          <p:cNvPr id="4" name="Content Placeholder 2"/>
          <p:cNvSpPr txBox="1">
            <a:spLocks/>
          </p:cNvSpPr>
          <p:nvPr/>
        </p:nvSpPr>
        <p:spPr>
          <a:xfrm>
            <a:off x="442672" y="3860292"/>
            <a:ext cx="4165600" cy="821955"/>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Expand resources </a:t>
            </a:r>
            <a:br>
              <a:rPr lang="en-US" dirty="0" smtClean="0"/>
            </a:br>
            <a:r>
              <a:rPr lang="en-US" dirty="0" smtClean="0"/>
              <a:t>and options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022" y="1946316"/>
            <a:ext cx="3316778" cy="3663696"/>
          </a:xfrm>
          <a:prstGeom prst="rect">
            <a:avLst/>
          </a:prstGeom>
          <a:ln>
            <a:noFill/>
          </a:ln>
          <a:effectLst>
            <a:softEdge rad="112500"/>
          </a:effectLst>
        </p:spPr>
      </p:pic>
    </p:spTree>
    <p:extLst>
      <p:ext uri="{BB962C8B-B14F-4D97-AF65-F5344CB8AC3E}">
        <p14:creationId xmlns:p14="http://schemas.microsoft.com/office/powerpoint/2010/main" val="374368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707124"/>
            <a:ext cx="8412480" cy="4525963"/>
          </a:xfrm>
        </p:spPr>
        <p:txBody>
          <a:bodyPr/>
          <a:lstStyle/>
          <a:p>
            <a:pPr marL="0" indent="0" algn="ctr">
              <a:buNone/>
            </a:pPr>
            <a:r>
              <a:rPr lang="en-US" sz="4800" b="1" dirty="0" smtClean="0">
                <a:solidFill>
                  <a:srgbClr val="C00000"/>
                </a:solidFill>
              </a:rPr>
              <a:t>Connect with Us</a:t>
            </a:r>
            <a:endParaRPr lang="en-US" sz="3600" b="1" dirty="0" smtClean="0">
              <a:solidFill>
                <a:srgbClr val="C00000"/>
              </a:solidFill>
            </a:endParaRPr>
          </a:p>
          <a:p>
            <a:pPr marL="0" indent="0">
              <a:buNone/>
            </a:pPr>
            <a:r>
              <a:rPr lang="en-US" sz="3600" dirty="0" smtClean="0"/>
              <a:t>education.ohio.gov/</a:t>
            </a:r>
            <a:r>
              <a:rPr lang="en-US" sz="3600" dirty="0" err="1" smtClean="0"/>
              <a:t>CareerConnections</a:t>
            </a:r>
            <a:endParaRPr lang="en-US" sz="3600" dirty="0" smtClean="0"/>
          </a:p>
          <a:p>
            <a:pPr marL="0" indent="0">
              <a:buNone/>
            </a:pPr>
            <a:endParaRPr lang="en-US" sz="3600" b="1" dirty="0" smtClean="0"/>
          </a:p>
          <a:p>
            <a:pPr marL="0" indent="0">
              <a:buNone/>
            </a:pPr>
            <a:r>
              <a:rPr lang="en-US" sz="3600" dirty="0" smtClean="0">
                <a:hlinkClick r:id="rId3"/>
              </a:rPr>
              <a:t>CareerConnections@education.ohio.gov</a:t>
            </a:r>
            <a:r>
              <a:rPr lang="en-US" sz="3600" dirty="0" smtClean="0"/>
              <a:t> </a:t>
            </a:r>
            <a:endParaRPr lang="en-US" sz="3600" dirty="0"/>
          </a:p>
          <a:p>
            <a:pPr marL="0" indent="0">
              <a:buNone/>
            </a:pPr>
            <a:endParaRPr lang="en-US" dirty="0"/>
          </a:p>
        </p:txBody>
      </p:sp>
      <p:sp>
        <p:nvSpPr>
          <p:cNvPr id="2" name="TextBox 1"/>
          <p:cNvSpPr txBox="1"/>
          <p:nvPr/>
        </p:nvSpPr>
        <p:spPr>
          <a:xfrm>
            <a:off x="426720" y="4458033"/>
            <a:ext cx="8294327"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691755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Essentials</a:t>
            </a:r>
            <a:endParaRPr lang="en-US" dirty="0"/>
          </a:p>
        </p:txBody>
      </p:sp>
      <p:sp>
        <p:nvSpPr>
          <p:cNvPr id="3" name="Content Placeholder 2"/>
          <p:cNvSpPr>
            <a:spLocks noGrp="1"/>
          </p:cNvSpPr>
          <p:nvPr>
            <p:ph idx="1"/>
          </p:nvPr>
        </p:nvSpPr>
        <p:spPr>
          <a:xfrm>
            <a:off x="439052" y="1766947"/>
            <a:ext cx="4165605" cy="1085111"/>
          </a:xfrm>
        </p:spPr>
        <p:txBody>
          <a:bodyPr/>
          <a:lstStyle/>
          <a:p>
            <a:pPr marL="0" indent="0">
              <a:buNone/>
            </a:pPr>
            <a:r>
              <a:rPr lang="en-US" dirty="0" smtClean="0"/>
              <a:t>Adopt a policy on career advising</a:t>
            </a:r>
          </a:p>
        </p:txBody>
      </p:sp>
      <p:sp>
        <p:nvSpPr>
          <p:cNvPr id="4" name="Content Placeholder 2"/>
          <p:cNvSpPr txBox="1">
            <a:spLocks/>
          </p:cNvSpPr>
          <p:nvPr/>
        </p:nvSpPr>
        <p:spPr>
          <a:xfrm>
            <a:off x="428167" y="3274707"/>
            <a:ext cx="4165605" cy="68769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Post on district website</a:t>
            </a:r>
          </a:p>
        </p:txBody>
      </p:sp>
      <p:sp>
        <p:nvSpPr>
          <p:cNvPr id="5" name="Content Placeholder 2"/>
          <p:cNvSpPr txBox="1">
            <a:spLocks/>
          </p:cNvSpPr>
          <p:nvPr/>
        </p:nvSpPr>
        <p:spPr>
          <a:xfrm>
            <a:off x="428167" y="4302212"/>
            <a:ext cx="4176490" cy="72415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Schedule </a:t>
            </a:r>
            <a:r>
              <a:rPr lang="en-US" dirty="0" smtClean="0"/>
              <a:t>local review </a:t>
            </a:r>
            <a:r>
              <a:rPr lang="en-US" dirty="0"/>
              <a:t>once every two </a:t>
            </a:r>
            <a:r>
              <a:rPr lang="en-US" dirty="0" smtClean="0"/>
              <a:t>years</a:t>
            </a:r>
            <a:endParaRPr lang="en-US" dirty="0"/>
          </a:p>
        </p:txBody>
      </p:sp>
      <p:pic>
        <p:nvPicPr>
          <p:cNvPr id="1026" name="Picture 2" descr="C:\Users\carolyn.george\AppData\Local\Microsoft\Windows\Temporary Internet Files\Content.IE5\H7M0QND8\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171" y="2225893"/>
            <a:ext cx="3559629" cy="26697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07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1884"/>
            <a:ext cx="8549640" cy="4525963"/>
          </a:xfrm>
        </p:spPr>
        <p:txBody>
          <a:bodyPr/>
          <a:lstStyle/>
          <a:p>
            <a:pPr marL="0" indent="0">
              <a:buNone/>
            </a:pPr>
            <a:r>
              <a:rPr lang="en-US" sz="3600" dirty="0" smtClean="0"/>
              <a:t>Email policies by Sept. 30 </a:t>
            </a:r>
          </a:p>
          <a:p>
            <a:pPr marL="0" indent="0">
              <a:buNone/>
            </a:pPr>
            <a:endParaRPr lang="en-US" sz="3600" dirty="0"/>
          </a:p>
          <a:p>
            <a:pPr marL="0" indent="0">
              <a:buNone/>
            </a:pPr>
            <a:r>
              <a:rPr lang="en-US" sz="3600" u="sng" dirty="0">
                <a:hlinkClick r:id="rId3"/>
              </a:rPr>
              <a:t>CareerConnections@education.ohio.gov</a:t>
            </a:r>
            <a:endParaRPr lang="en-US" sz="3600" dirty="0"/>
          </a:p>
        </p:txBody>
      </p:sp>
    </p:spTree>
    <p:extLst>
      <p:ext uri="{BB962C8B-B14F-4D97-AF65-F5344CB8AC3E}">
        <p14:creationId xmlns:p14="http://schemas.microsoft.com/office/powerpoint/2010/main" val="152890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nut 6"/>
          <p:cNvSpPr/>
          <p:nvPr/>
        </p:nvSpPr>
        <p:spPr>
          <a:xfrm>
            <a:off x="2616200" y="1041400"/>
            <a:ext cx="2463800" cy="2184400"/>
          </a:xfrm>
          <a:prstGeom prst="donu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2390352" y="2988854"/>
            <a:ext cx="2915496" cy="2683692"/>
          </a:xfrm>
          <a:prstGeom prst="donu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ontent Placeholder 2"/>
          <p:cNvSpPr txBox="1">
            <a:spLocks/>
          </p:cNvSpPr>
          <p:nvPr/>
        </p:nvSpPr>
        <p:spPr>
          <a:xfrm>
            <a:off x="5080001" y="2438768"/>
            <a:ext cx="2799080" cy="131353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C00000"/>
                </a:solidFill>
              </a:rPr>
              <a:t>c</a:t>
            </a:r>
            <a:r>
              <a:rPr lang="en-US" sz="3600" b="1" dirty="0" smtClean="0">
                <a:solidFill>
                  <a:srgbClr val="C00000"/>
                </a:solidFill>
              </a:rPr>
              <a:t>omponents to the policy</a:t>
            </a:r>
            <a:endParaRPr lang="en-US" sz="3600" b="1" dirty="0">
              <a:solidFill>
                <a:srgbClr val="C00000"/>
              </a:solidFill>
            </a:endParaRPr>
          </a:p>
        </p:txBody>
      </p:sp>
    </p:spTree>
    <p:extLst>
      <p:ext uri="{BB962C8B-B14F-4D97-AF65-F5344CB8AC3E}">
        <p14:creationId xmlns:p14="http://schemas.microsoft.com/office/powerpoint/2010/main" val="114495445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nut 6"/>
          <p:cNvSpPr/>
          <p:nvPr/>
        </p:nvSpPr>
        <p:spPr>
          <a:xfrm>
            <a:off x="2616200" y="1041400"/>
            <a:ext cx="2463800" cy="2184400"/>
          </a:xfrm>
          <a:prstGeom prst="donu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2390352" y="2988854"/>
            <a:ext cx="2915496" cy="2683692"/>
          </a:xfrm>
          <a:prstGeom prst="donu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2"/>
          <p:cNvSpPr txBox="1">
            <a:spLocks/>
          </p:cNvSpPr>
          <p:nvPr/>
        </p:nvSpPr>
        <p:spPr>
          <a:xfrm>
            <a:off x="5957495" y="4628628"/>
            <a:ext cx="2401857" cy="656766"/>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200" b="1" dirty="0" smtClean="0">
                <a:solidFill>
                  <a:srgbClr val="C00000"/>
                </a:solidFill>
              </a:rPr>
              <a:t>learning</a:t>
            </a:r>
            <a:endParaRPr lang="en-US" sz="4200" b="1" dirty="0">
              <a:solidFill>
                <a:srgbClr val="C00000"/>
              </a:solidFill>
            </a:endParaRPr>
          </a:p>
        </p:txBody>
      </p:sp>
      <p:sp>
        <p:nvSpPr>
          <p:cNvPr id="6" name="Content Placeholder 2"/>
          <p:cNvSpPr txBox="1">
            <a:spLocks/>
          </p:cNvSpPr>
          <p:nvPr/>
        </p:nvSpPr>
        <p:spPr>
          <a:xfrm>
            <a:off x="5892800" y="3151417"/>
            <a:ext cx="2870200" cy="656766"/>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200" b="1" dirty="0" smtClean="0">
                <a:solidFill>
                  <a:srgbClr val="C00000"/>
                </a:solidFill>
              </a:rPr>
              <a:t>planning</a:t>
            </a:r>
            <a:endParaRPr lang="en-US" sz="4200" b="1" dirty="0">
              <a:solidFill>
                <a:srgbClr val="C00000"/>
              </a:solidFill>
            </a:endParaRPr>
          </a:p>
        </p:txBody>
      </p:sp>
      <p:sp>
        <p:nvSpPr>
          <p:cNvPr id="9" name="Content Placeholder 2"/>
          <p:cNvSpPr txBox="1">
            <a:spLocks/>
          </p:cNvSpPr>
          <p:nvPr/>
        </p:nvSpPr>
        <p:spPr>
          <a:xfrm>
            <a:off x="5892800" y="1600200"/>
            <a:ext cx="2805505" cy="656766"/>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200" b="1" dirty="0" smtClean="0">
                <a:solidFill>
                  <a:srgbClr val="C00000"/>
                </a:solidFill>
              </a:rPr>
              <a:t>pathways</a:t>
            </a:r>
            <a:endParaRPr lang="en-US" sz="4200" b="1" dirty="0">
              <a:solidFill>
                <a:srgbClr val="C00000"/>
              </a:solidFill>
            </a:endParaRPr>
          </a:p>
        </p:txBody>
      </p:sp>
    </p:spTree>
    <p:extLst>
      <p:ext uri="{BB962C8B-B14F-4D97-AF65-F5344CB8AC3E}">
        <p14:creationId xmlns:p14="http://schemas.microsoft.com/office/powerpoint/2010/main" val="2453609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84806877"/>
              </p:ext>
            </p:extLst>
          </p:nvPr>
        </p:nvGraphicFramePr>
        <p:xfrm>
          <a:off x="62415" y="1977546"/>
          <a:ext cx="2728956" cy="183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3363943" y="2204368"/>
            <a:ext cx="5603712" cy="131353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200" b="1" dirty="0">
                <a:solidFill>
                  <a:srgbClr val="C00000"/>
                </a:solidFill>
              </a:rPr>
              <a:t>Career Connections Learning Strategies</a:t>
            </a:r>
          </a:p>
        </p:txBody>
      </p:sp>
    </p:spTree>
    <p:extLst>
      <p:ext uri="{BB962C8B-B14F-4D97-AF65-F5344CB8AC3E}">
        <p14:creationId xmlns:p14="http://schemas.microsoft.com/office/powerpoint/2010/main" val="15840484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Aligns with Two </a:t>
            </a:r>
            <a:r>
              <a:rPr lang="en-US" dirty="0"/>
              <a:t>S</a:t>
            </a:r>
            <a:r>
              <a:rPr lang="en-US" dirty="0" smtClean="0"/>
              <a:t>ystems</a:t>
            </a:r>
            <a:endParaRPr lang="en-US" dirty="0"/>
          </a:p>
        </p:txBody>
      </p:sp>
      <p:sp>
        <p:nvSpPr>
          <p:cNvPr id="3" name="Content Placeholder 2"/>
          <p:cNvSpPr>
            <a:spLocks noGrp="1"/>
          </p:cNvSpPr>
          <p:nvPr>
            <p:ph idx="1"/>
          </p:nvPr>
        </p:nvSpPr>
        <p:spPr>
          <a:xfrm>
            <a:off x="457200" y="1362445"/>
            <a:ext cx="8229600" cy="3933456"/>
          </a:xfrm>
        </p:spPr>
        <p:txBody>
          <a:bodyPr/>
          <a:lstStyle/>
          <a:p>
            <a:pPr marL="0" indent="0">
              <a:buNone/>
            </a:pPr>
            <a:r>
              <a:rPr lang="en-US" sz="4000" dirty="0" smtClean="0"/>
              <a:t>Ohio </a:t>
            </a:r>
            <a:r>
              <a:rPr lang="en-US" sz="4000" dirty="0"/>
              <a:t>Teacher Evaluation </a:t>
            </a:r>
            <a:r>
              <a:rPr lang="en-US" sz="4000" dirty="0" smtClean="0"/>
              <a:t>System Rubric</a:t>
            </a:r>
          </a:p>
          <a:p>
            <a:pPr marL="0" indent="0">
              <a:buNone/>
            </a:pPr>
            <a:endParaRPr lang="en-US" sz="4000" dirty="0" smtClean="0"/>
          </a:p>
          <a:p>
            <a:pPr marL="0" indent="0">
              <a:buNone/>
            </a:pPr>
            <a:r>
              <a:rPr lang="en-US" sz="4000" dirty="0" smtClean="0"/>
              <a:t>Ohio </a:t>
            </a:r>
            <a:r>
              <a:rPr lang="en-US" sz="4000" dirty="0"/>
              <a:t>School Counselor Association’s </a:t>
            </a:r>
            <a:r>
              <a:rPr lang="en-US" sz="4000" dirty="0" smtClean="0"/>
              <a:t>Evaluation </a:t>
            </a:r>
            <a:r>
              <a:rPr lang="en-US" sz="4000" dirty="0"/>
              <a:t>System</a:t>
            </a:r>
          </a:p>
        </p:txBody>
      </p:sp>
    </p:spTree>
    <p:extLst>
      <p:ext uri="{BB962C8B-B14F-4D97-AF65-F5344CB8AC3E}">
        <p14:creationId xmlns:p14="http://schemas.microsoft.com/office/powerpoint/2010/main" val="394677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5B1FABC32805468FE9B806B792CFE9" ma:contentTypeVersion="1" ma:contentTypeDescription="Create a new document." ma:contentTypeScope="" ma:versionID="7816300b107979b0377c2283553afb8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B5165CA-EDB1-4282-AAE2-869F559BDB93}">
  <ds:schemaRefs>
    <ds:schemaRef ds:uri="http://schemas.microsoft.com/sharepoint/v3/contenttype/forms"/>
  </ds:schemaRefs>
</ds:datastoreItem>
</file>

<file path=customXml/itemProps2.xml><?xml version="1.0" encoding="utf-8"?>
<ds:datastoreItem xmlns:ds="http://schemas.openxmlformats.org/officeDocument/2006/customXml" ds:itemID="{9657E0E6-26B5-48F9-80F9-11F81F5C41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48F019-DDD0-4F06-8413-F1F8DD4881E6}">
  <ds:schemaRefs>
    <ds:schemaRef ds:uri="http://purl.org/dc/elements/1.1/"/>
    <ds:schemaRef ds:uri="http://schemas.openxmlformats.org/package/2006/metadata/core-properties"/>
    <ds:schemaRef ds:uri="http://schemas.microsoft.com/office/infopath/2007/PartnerControls"/>
    <ds:schemaRef ds:uri="http://www.w3.org/XML/1998/namespace"/>
    <ds:schemaRef ds:uri="http://purl.org/dc/terms/"/>
    <ds:schemaRef ds:uri="http://schemas.microsoft.com/office/2006/metadata/properties"/>
    <ds:schemaRef ds:uri="http://purl.org/dc/dcmitype/"/>
    <ds:schemaRef ds:uri="http://schemas.microsoft.com/office/2006/documentManagement/typ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14447</TotalTime>
  <Words>1611</Words>
  <Application>Microsoft Office PowerPoint</Application>
  <PresentationFormat>On-screen Show (4:3)</PresentationFormat>
  <Paragraphs>192</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Policy on Career Advising</vt:lpstr>
      <vt:lpstr>PowerPoint Presentation</vt:lpstr>
      <vt:lpstr>PowerPoint Presentation</vt:lpstr>
      <vt:lpstr>Essentials</vt:lpstr>
      <vt:lpstr>PowerPoint Presentation</vt:lpstr>
      <vt:lpstr>PowerPoint Presentation</vt:lpstr>
      <vt:lpstr>PowerPoint Presentation</vt:lpstr>
      <vt:lpstr>PowerPoint Presentation</vt:lpstr>
      <vt:lpstr>Aligns with Two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Obligations</vt:lpstr>
      <vt:lpstr>PowerPoint Presentation</vt:lpstr>
    </vt:vector>
  </TitlesOfParts>
  <Company>Sanger &amp; Eby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Ramous</dc:creator>
  <cp:lastModifiedBy>ODE</cp:lastModifiedBy>
  <cp:revision>125</cp:revision>
  <dcterms:created xsi:type="dcterms:W3CDTF">2013-05-22T22:41:52Z</dcterms:created>
  <dcterms:modified xsi:type="dcterms:W3CDTF">2015-02-11T21:20:45Z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0x010100205B1FABC32805468FE9B806B792CFE9</vt:lpwstr>
  </property>
</Properties>
</file>