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sldIdLst>
    <p:sldId id="256" r:id="rId3"/>
    <p:sldId id="259" r:id="rId4"/>
  </p:sldIdLst>
  <p:sldSz cx="9144000" cy="6858000" type="screen4x3"/>
  <p:notesSz cx="7010400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DABE4"/>
    <a:srgbClr val="B8CC3F"/>
    <a:srgbClr val="D9D9D9"/>
    <a:srgbClr val="F9BE00"/>
    <a:srgbClr val="E264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620"/>
    <p:restoredTop sz="94660"/>
  </p:normalViewPr>
  <p:slideViewPr>
    <p:cSldViewPr snapToGrid="0" snapToObjects="1">
      <p:cViewPr>
        <p:scale>
          <a:sx n="120" d="100"/>
          <a:sy n="120" d="100"/>
        </p:scale>
        <p:origin x="-494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5/9/2016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5/9/2016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5/9/2016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5/9/2016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5522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5/9/2016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5131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5/9/2016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1510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5/9/2016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1683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5/9/2016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2815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5/9/2016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7801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5/9/2016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4985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5/9/2016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967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5/9/2016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5/9/2016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2327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5/9/2016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8737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5/9/2016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932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5/9/2016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5/9/2016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5/9/2016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5/9/2016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5/9/2016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5/9/2016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5/9/2016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2E02F-41A9-E74C-8882-930C1223073F}" type="datetimeFigureOut">
              <a:rPr lang="en-US" smtClean="0"/>
              <a:pPr/>
              <a:t>5/9/2016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5/9/2016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746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_DegreeMark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8550" y="1526488"/>
            <a:ext cx="161925" cy="1990725"/>
          </a:xfrm>
          <a:prstGeom prst="rect">
            <a:avLst/>
          </a:prstGeom>
        </p:spPr>
      </p:pic>
      <p:pic>
        <p:nvPicPr>
          <p:cNvPr id="6" name="Picture 5" descr="_DegreeMark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5801" y="1526488"/>
            <a:ext cx="161925" cy="1990725"/>
          </a:xfrm>
          <a:prstGeom prst="rect">
            <a:avLst/>
          </a:prstGeom>
        </p:spPr>
      </p:pic>
      <p:pic>
        <p:nvPicPr>
          <p:cNvPr id="7" name="Picture 6" descr="_DegreeMark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2979" y="1526488"/>
            <a:ext cx="161925" cy="19907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2559" y="2058534"/>
            <a:ext cx="1789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accent6"/>
                </a:solidFill>
                <a:latin typeface="Arial"/>
                <a:cs typeface="Arial"/>
              </a:rPr>
              <a:t>Start Pre-Agriculture</a:t>
            </a:r>
          </a:p>
          <a:p>
            <a:pPr lvl="0"/>
            <a:r>
              <a:rPr lang="en-US" sz="1100" dirty="0" smtClean="0">
                <a:solidFill>
                  <a:srgbClr val="FFFFFF"/>
                </a:solidFill>
                <a:cs typeface="Arial"/>
              </a:rPr>
              <a:t>As early as grade 7</a:t>
            </a:r>
            <a:endParaRPr lang="en-US" sz="11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1000" dirty="0" smtClean="0">
                <a:solidFill>
                  <a:srgbClr val="FFFFFF"/>
                </a:solidFill>
                <a:cs typeface="Arial"/>
              </a:rPr>
              <a:t>(based on readiness)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78090" y="2062488"/>
            <a:ext cx="1789625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accent6"/>
                </a:solidFill>
                <a:cs typeface="Arial"/>
              </a:rPr>
              <a:t>Arborist</a:t>
            </a:r>
            <a:endParaRPr lang="en-US" sz="1100" b="1" dirty="0">
              <a:solidFill>
                <a:schemeClr val="accent6"/>
              </a:solidFill>
              <a:cs typeface="Arial"/>
            </a:endParaRPr>
          </a:p>
          <a:p>
            <a:pPr lvl="0"/>
            <a:r>
              <a:rPr lang="en-US" sz="800" dirty="0" smtClean="0">
                <a:solidFill>
                  <a:srgbClr val="FFFFFF"/>
                </a:solidFill>
                <a:cs typeface="Arial"/>
              </a:rPr>
              <a:t>Median Salary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$32,400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r>
              <a:rPr lang="en-US" sz="800" dirty="0" smtClean="0">
                <a:solidFill>
                  <a:srgbClr val="FFFFFF"/>
                </a:solidFill>
                <a:cs typeface="Arial"/>
              </a:rPr>
              <a:t>Job 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Growth (10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13.4%</a:t>
            </a:r>
            <a:endParaRPr lang="en-US" sz="800" dirty="0" smtClean="0">
              <a:solidFill>
                <a:srgbClr val="FFFFFF"/>
              </a:solidFill>
              <a:cs typeface="Arial"/>
            </a:endParaRPr>
          </a:p>
          <a:p>
            <a:r>
              <a:rPr lang="en-US" sz="800" dirty="0" smtClean="0">
                <a:solidFill>
                  <a:srgbClr val="FFFFFF"/>
                </a:solidFill>
                <a:cs typeface="Arial"/>
              </a:rPr>
              <a:t>Annual 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O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penings: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53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Average Tuition (1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$0 – $3,900/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endParaRPr lang="en-US" sz="8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99671" y="2062488"/>
            <a:ext cx="1789625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FFFFFF"/>
                </a:solidFill>
                <a:cs typeface="Arial"/>
              </a:rPr>
              <a:t>Forestry Specialist</a:t>
            </a:r>
            <a:endParaRPr lang="en-US" sz="1100" b="1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 smtClean="0">
                <a:solidFill>
                  <a:srgbClr val="FFFFFF"/>
                </a:solidFill>
                <a:cs typeface="Arial"/>
              </a:rPr>
              <a:t>Median Salary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$50,790</a:t>
            </a:r>
            <a:endParaRPr lang="en-US" sz="800" dirty="0" smtClean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 smtClean="0">
                <a:solidFill>
                  <a:srgbClr val="FFFFFF"/>
                </a:solidFill>
                <a:cs typeface="Arial"/>
              </a:rPr>
              <a:t>Job 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Growth (10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0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%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Annual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Openings: 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2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Average Tuition (2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$3,900/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endParaRPr lang="en-US" sz="8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13005" y="2062488"/>
            <a:ext cx="1789625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FFFFFF"/>
                </a:solidFill>
                <a:cs typeface="Arial"/>
              </a:rPr>
              <a:t>Forestry Manager</a:t>
            </a:r>
            <a:endParaRPr lang="en-US" sz="1100" b="1" dirty="0">
              <a:solidFill>
                <a:srgbClr val="FFFFFF"/>
              </a:solidFill>
              <a:cs typeface="Arial"/>
            </a:endParaRPr>
          </a:p>
          <a:p>
            <a:r>
              <a:rPr lang="en-US" sz="800" dirty="0" smtClean="0">
                <a:solidFill>
                  <a:srgbClr val="FFFFFF"/>
                </a:solidFill>
                <a:latin typeface="Arial"/>
                <a:cs typeface="Arial"/>
              </a:rPr>
              <a:t>Median Salary: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$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61,900</a:t>
            </a:r>
            <a:endParaRPr lang="en-US" sz="800" dirty="0" smtClean="0">
              <a:solidFill>
                <a:srgbClr val="FFFFFF"/>
              </a:solidFill>
              <a:cs typeface="Arial"/>
            </a:endParaRPr>
          </a:p>
          <a:p>
            <a:r>
              <a:rPr lang="en-US" sz="800" dirty="0" smtClean="0">
                <a:solidFill>
                  <a:srgbClr val="FFFFFF"/>
                </a:solidFill>
                <a:cs typeface="Arial"/>
              </a:rPr>
              <a:t>Job 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Growth (10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0</a:t>
            </a:r>
            <a:r>
              <a:rPr lang="en-US" sz="800" dirty="0" smtClean="0">
                <a:solidFill>
                  <a:srgbClr val="FFFFFF"/>
                </a:solidFill>
                <a:latin typeface="Arial"/>
                <a:cs typeface="Arial"/>
              </a:rPr>
              <a:t>%</a:t>
            </a:r>
            <a:endParaRPr lang="en-US" sz="8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r>
              <a:rPr lang="en-US" sz="800" dirty="0" smtClean="0">
                <a:solidFill>
                  <a:srgbClr val="FFFFFF"/>
                </a:solidFill>
                <a:latin typeface="Arial"/>
                <a:cs typeface="Arial"/>
              </a:rPr>
              <a:t>Annual Openings: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2</a:t>
            </a:r>
            <a:endParaRPr lang="en-US" sz="8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r>
              <a:rPr lang="en-US" sz="800" dirty="0" smtClean="0">
                <a:solidFill>
                  <a:srgbClr val="FFFFFF"/>
                </a:solidFill>
                <a:cs typeface="Arial"/>
              </a:rPr>
              <a:t>Average Tuition (4 </a:t>
            </a:r>
            <a:r>
              <a:rPr lang="en-US" sz="800" dirty="0" err="1" smtClean="0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): $9,600/</a:t>
            </a:r>
            <a:r>
              <a:rPr lang="en-US" sz="800" dirty="0" err="1" smtClean="0">
                <a:solidFill>
                  <a:srgbClr val="FFFFFF"/>
                </a:solidFill>
                <a:cs typeface="Arial"/>
              </a:rPr>
              <a:t>yr</a:t>
            </a:r>
            <a:endParaRPr lang="en-US" sz="8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7959" y="3970514"/>
            <a:ext cx="17642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rial"/>
                <a:cs typeface="Arial"/>
              </a:rPr>
              <a:t>Workplace Visits</a:t>
            </a:r>
          </a:p>
          <a:p>
            <a:pPr algn="ctr"/>
            <a:r>
              <a:rPr lang="en-US" sz="1100" dirty="0" smtClean="0">
                <a:latin typeface="Arial"/>
                <a:cs typeface="Arial"/>
              </a:rPr>
              <a:t>Job Shadow</a:t>
            </a:r>
          </a:p>
          <a:p>
            <a:pPr algn="ctr"/>
            <a:r>
              <a:rPr lang="en-US" sz="1100" dirty="0" smtClean="0">
                <a:latin typeface="Arial"/>
                <a:cs typeface="Arial"/>
              </a:rPr>
              <a:t>Internship</a:t>
            </a:r>
          </a:p>
          <a:p>
            <a:pPr algn="ctr"/>
            <a:r>
              <a:rPr lang="en-US" sz="1100" dirty="0" smtClean="0">
                <a:latin typeface="Arial"/>
                <a:cs typeface="Arial"/>
              </a:rPr>
              <a:t>Work</a:t>
            </a:r>
            <a:endParaRPr lang="en-US" sz="1100" dirty="0"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78090" y="3970514"/>
            <a:ext cx="176422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rial"/>
                <a:cs typeface="Arial"/>
              </a:rPr>
              <a:t>Supervised Experience</a:t>
            </a:r>
          </a:p>
          <a:p>
            <a:pPr algn="ctr"/>
            <a:r>
              <a:rPr lang="en-US" sz="1100" dirty="0" smtClean="0">
                <a:latin typeface="Arial"/>
                <a:cs typeface="Arial"/>
              </a:rPr>
              <a:t>---</a:t>
            </a:r>
          </a:p>
          <a:p>
            <a:pPr algn="ctr"/>
            <a:r>
              <a:rPr lang="en-US" sz="1100" dirty="0" smtClean="0">
                <a:latin typeface="Arial"/>
                <a:cs typeface="Arial"/>
              </a:rPr>
              <a:t>Work</a:t>
            </a:r>
            <a:endParaRPr lang="en-US" sz="1100" dirty="0"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99671" y="3970514"/>
            <a:ext cx="17642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rial"/>
                <a:cs typeface="Arial"/>
              </a:rPr>
              <a:t>Supervised Experience</a:t>
            </a:r>
          </a:p>
          <a:p>
            <a:pPr algn="ctr"/>
            <a:r>
              <a:rPr lang="en-US" sz="1100" dirty="0" smtClean="0">
                <a:latin typeface="Arial"/>
                <a:cs typeface="Arial"/>
              </a:rPr>
              <a:t>Internship</a:t>
            </a:r>
          </a:p>
          <a:p>
            <a:pPr algn="ctr"/>
            <a:r>
              <a:rPr lang="en-US" sz="1100" dirty="0" smtClean="0">
                <a:latin typeface="Arial"/>
                <a:cs typeface="Arial"/>
              </a:rPr>
              <a:t>---</a:t>
            </a:r>
          </a:p>
          <a:p>
            <a:pPr algn="ctr"/>
            <a:r>
              <a:rPr lang="en-US" sz="1100" dirty="0" smtClean="0">
                <a:latin typeface="Arial"/>
                <a:cs typeface="Arial"/>
              </a:rPr>
              <a:t>Work</a:t>
            </a:r>
            <a:endParaRPr lang="en-US" sz="1100" dirty="0"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13005" y="3970514"/>
            <a:ext cx="176422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rial"/>
                <a:cs typeface="Arial"/>
              </a:rPr>
              <a:t>Internship</a:t>
            </a:r>
          </a:p>
          <a:p>
            <a:pPr algn="ctr"/>
            <a:r>
              <a:rPr lang="en-US" sz="1100" dirty="0" smtClean="0">
                <a:latin typeface="Arial"/>
                <a:cs typeface="Arial"/>
              </a:rPr>
              <a:t>---</a:t>
            </a:r>
          </a:p>
          <a:p>
            <a:pPr algn="ctr"/>
            <a:r>
              <a:rPr lang="en-US" sz="1100" dirty="0" smtClean="0">
                <a:latin typeface="Arial"/>
                <a:cs typeface="Arial"/>
              </a:rPr>
              <a:t>Work</a:t>
            </a:r>
            <a:endParaRPr lang="en-US" sz="1100" dirty="0">
              <a:latin typeface="Arial"/>
              <a:cs typeface="Arial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944056" y="1158563"/>
            <a:ext cx="74892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 smtClean="0">
                <a:cs typeface="Arial"/>
              </a:rPr>
              <a:t>Certificate</a:t>
            </a:r>
            <a:endParaRPr lang="en-US" sz="900" b="1" dirty="0">
              <a:cs typeface="Arial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653979" y="1158563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>
                <a:cs typeface="Arial"/>
              </a:rPr>
              <a:t>Associate Degree,</a:t>
            </a:r>
          </a:p>
          <a:p>
            <a:pPr algn="ctr"/>
            <a:r>
              <a:rPr lang="en-US" sz="900" b="1" dirty="0">
                <a:cs typeface="Arial"/>
              </a:rPr>
              <a:t>Urban </a:t>
            </a:r>
            <a:r>
              <a:rPr lang="en-US" sz="900" b="1" dirty="0" smtClean="0">
                <a:cs typeface="Arial"/>
              </a:rPr>
              <a:t>Forestry</a:t>
            </a:r>
            <a:endParaRPr lang="en-US" sz="900" b="1" dirty="0">
              <a:cs typeface="Arial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572782" y="1126297"/>
            <a:ext cx="1229824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>
                <a:cs typeface="Arial"/>
              </a:rPr>
              <a:t>Bachelor’s Degree,</a:t>
            </a:r>
          </a:p>
          <a:p>
            <a:pPr algn="ctr"/>
            <a:r>
              <a:rPr lang="en-US" sz="900" b="1" dirty="0">
                <a:cs typeface="Arial"/>
              </a:rPr>
              <a:t>Natural </a:t>
            </a:r>
            <a:r>
              <a:rPr lang="en-US" sz="900" b="1" dirty="0" smtClean="0">
                <a:cs typeface="Arial"/>
              </a:rPr>
              <a:t>Resource</a:t>
            </a:r>
          </a:p>
          <a:p>
            <a:pPr algn="ctr"/>
            <a:r>
              <a:rPr lang="en-US" sz="900" b="1" dirty="0" smtClean="0">
                <a:cs typeface="Arial"/>
              </a:rPr>
              <a:t>Management</a:t>
            </a:r>
            <a:endParaRPr lang="en-US" sz="900" b="1" dirty="0">
              <a:cs typeface="Arial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489873" y="5860623"/>
            <a:ext cx="6205125" cy="391016"/>
            <a:chOff x="489873" y="5860623"/>
            <a:chExt cx="6205125" cy="391016"/>
          </a:xfrm>
        </p:grpSpPr>
        <p:grpSp>
          <p:nvGrpSpPr>
            <p:cNvPr id="23" name="Group 22"/>
            <p:cNvGrpSpPr/>
            <p:nvPr/>
          </p:nvGrpSpPr>
          <p:grpSpPr>
            <a:xfrm>
              <a:off x="590659" y="5860623"/>
              <a:ext cx="1493210" cy="235072"/>
              <a:chOff x="960786" y="6025407"/>
              <a:chExt cx="1493210" cy="235072"/>
            </a:xfrm>
          </p:grpSpPr>
          <p:pic>
            <p:nvPicPr>
              <p:cNvPr id="29" name="Picture 2" descr="C:\Users\tisha.mcglaughlin\Desktop\thumbs_up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0786" y="6025407"/>
                <a:ext cx="190500" cy="1905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0" name="TextBox 29"/>
              <p:cNvSpPr txBox="1"/>
              <p:nvPr/>
            </p:nvSpPr>
            <p:spPr>
              <a:xfrm>
                <a:off x="1091362" y="6060424"/>
                <a:ext cx="1362634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i="1" dirty="0" smtClean="0"/>
                  <a:t>Ohio In-demand Occupations</a:t>
                </a:r>
                <a:endParaRPr lang="en-US" sz="700" i="1" dirty="0"/>
              </a:p>
            </p:txBody>
          </p:sp>
        </p:grpSp>
        <p:sp>
          <p:nvSpPr>
            <p:cNvPr id="28" name="TextBox 27"/>
            <p:cNvSpPr txBox="1"/>
            <p:nvPr/>
          </p:nvSpPr>
          <p:spPr>
            <a:xfrm>
              <a:off x="489873" y="6051584"/>
              <a:ext cx="6205125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i="1" dirty="0">
                  <a:solidFill>
                    <a:schemeClr val="tx2"/>
                  </a:solidFill>
                </a:rPr>
                <a:t>D</a:t>
              </a:r>
              <a:r>
                <a:rPr lang="en-US" sz="700" i="1" dirty="0" smtClean="0">
                  <a:solidFill>
                    <a:schemeClr val="tx2"/>
                  </a:solidFill>
                </a:rPr>
                <a:t>ata reflects 2014 Ohio labor statistics and public institutions of higher education for 2013-2014. For specific tuition costs, visit ohiohighered.org.</a:t>
              </a:r>
              <a:endParaRPr lang="en-US" sz="700" i="1" dirty="0">
                <a:solidFill>
                  <a:schemeClr val="tx2"/>
                </a:solidFill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1678456"/>
              </p:ext>
            </p:extLst>
          </p:nvPr>
        </p:nvGraphicFramePr>
        <p:xfrm>
          <a:off x="448733" y="1367916"/>
          <a:ext cx="8229598" cy="456755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36088"/>
                <a:gridCol w="1598702"/>
                <a:gridCol w="799351"/>
                <a:gridCol w="799351"/>
                <a:gridCol w="403528"/>
                <a:gridCol w="395823"/>
                <a:gridCol w="799351"/>
                <a:gridCol w="799351"/>
                <a:gridCol w="799351"/>
                <a:gridCol w="799351"/>
                <a:gridCol w="799351"/>
              </a:tblGrid>
              <a:tr h="148320">
                <a:tc gridSpan="5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722245" algn="l"/>
                          <a:tab pos="5484495" algn="l"/>
                        </a:tabLst>
                      </a:pPr>
                      <a:r>
                        <a:rPr lang="en-US" sz="1000" b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Secondary </a:t>
                      </a:r>
                      <a:r>
                        <a:rPr lang="en-US" sz="1000" b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Pathway</a:t>
                      </a:r>
                      <a:r>
                        <a:rPr lang="en-US" sz="1000" b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:</a:t>
                      </a:r>
                      <a:r>
                        <a:rPr lang="en-US" sz="1000" b="0" u="none" dirty="0" smtClean="0">
                          <a:solidFill>
                            <a:srgbClr val="1F497D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000" b="1" u="sng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Natural Resource</a:t>
                      </a:r>
                      <a:r>
                        <a:rPr lang="en-US" sz="1000" b="1" u="sng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 Management</a:t>
                      </a:r>
                      <a:endParaRPr lang="en-US" sz="1000" u="none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2825" marR="42825" marT="0" marB="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722245" algn="l"/>
                          <a:tab pos="5484495" algn="l"/>
                        </a:tabLst>
                      </a:pPr>
                      <a:r>
                        <a:rPr lang="en-US" sz="1000" b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Postsecondary Program: </a:t>
                      </a:r>
                      <a:r>
                        <a:rPr lang="en-US" sz="1000" b="1" u="sng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Urban</a:t>
                      </a:r>
                      <a:r>
                        <a:rPr lang="en-US" sz="1000" b="1" u="sng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 Forestry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2825" marR="42825" marT="0" marB="0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gridSpan="1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1620">
                <a:tc gridSpan="1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An Example of Courses </a:t>
                      </a:r>
                      <a:r>
                        <a:rPr lang="en-US" sz="12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with Secondary and </a:t>
                      </a:r>
                      <a:r>
                        <a:rPr lang="en-US" sz="12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Postsecondary </a:t>
                      </a:r>
                      <a:r>
                        <a:rPr lang="en-US" sz="12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Credits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4334">
                <a:tc rowSpan="4"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Secondary</a:t>
                      </a:r>
                      <a:endParaRPr lang="en-US" sz="10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vert="vert27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7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8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Algebra 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Science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Social Studies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Fine Arts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Ag, Food, &amp; Natural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Resources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3702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9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10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II</a:t>
                      </a:r>
                      <a:endParaRPr lang="en-US" sz="800" b="0" i="0" dirty="0" smtClean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Geometry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Biology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World History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Health (.5)</a:t>
                      </a:r>
                    </a:p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PE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(.5)</a:t>
                      </a: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Environmental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Science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Natural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Resources</a:t>
                      </a: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World Languages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</a:tr>
              <a:tr h="3782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11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III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Algebra II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Chemistry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U.S. History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Forestry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&amp; Woodland Ecosystems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World Languages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</a:tr>
              <a:tr h="3863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12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IV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Trigonometry/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Calculus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Physics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U.S. Government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Urban Forestry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Environmental Systems Management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74160"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="0" spc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="0" i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86510">
                <a:tc rowSpan="4"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Postsecondary</a:t>
                      </a:r>
                      <a:endParaRPr lang="en-US" sz="10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vert="vert27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Year 1</a:t>
                      </a:r>
                      <a:endParaRPr lang="en-US" sz="800" b="1" spc="0" baseline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1st Semester</a:t>
                      </a:r>
                      <a:endParaRPr lang="en-US" sz="800" b="1" spc="0" baseline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Composition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College Algebra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Computer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Systems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Intro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to Horticulture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Horticultural Botany</a:t>
                      </a: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Humanities Elective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4024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Year 1</a:t>
                      </a: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2nd Semester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Chemistry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Algebra II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smtClean="0">
                          <a:latin typeface="+mn-lt"/>
                          <a:cs typeface="Arial"/>
                        </a:rPr>
                        <a:t>Arboriculture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Plant Identification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&amp; Selection 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Landscape Construction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Tree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Care </a:t>
                      </a:r>
                    </a:p>
                    <a:p>
                      <a:pPr algn="ctr"/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Co-Op 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3782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Year 2</a:t>
                      </a: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1st Semester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Communication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Intro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to Business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Soil &amp;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Horticulture Management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Plant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Identification&amp; Selection II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Occupational Regulations &amp; Safety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Irrigation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Design &amp; Maintenance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4025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Year 2</a:t>
                      </a: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2nd Semester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Professional Selling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Techniques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Environmental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Earth Science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Urban Forestry</a:t>
                      </a: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Principles of Pest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Management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Social Sciences Elective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Tree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Care </a:t>
                      </a:r>
                    </a:p>
                    <a:p>
                      <a:pPr algn="ctr"/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Co-Op II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88992">
                <a:tc rowSpan="5">
                  <a:txBody>
                    <a:bodyPr/>
                    <a:lstStyle/>
                    <a:p>
                      <a:endParaRPr lang="en-US" dirty="0"/>
                    </a:p>
                  </a:txBody>
                  <a:tcPr marL="42825" marR="42825" marT="0" marB="0" vert="vert27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10">
                  <a:txBody>
                    <a:bodyPr/>
                    <a:lstStyle/>
                    <a:p>
                      <a:endParaRPr lang="en-US" sz="6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99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High</a:t>
                      </a:r>
                      <a:r>
                        <a:rPr lang="en-US" sz="700" b="1" baseline="0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 School </a:t>
                      </a:r>
                      <a:r>
                        <a:rPr lang="en-US" sz="700" b="1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Career-Technical</a:t>
                      </a:r>
                      <a:r>
                        <a:rPr lang="en-US" sz="700" b="1" baseline="0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 Education </a:t>
                      </a:r>
                      <a:r>
                        <a:rPr lang="en-US" sz="700" b="1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Program </a:t>
                      </a:r>
                      <a:r>
                        <a:rPr lang="en-US" sz="700" b="1" baseline="0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Courses</a:t>
                      </a:r>
                      <a:endParaRPr lang="en-US" sz="700" b="1" dirty="0" smtClean="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dirty="0" smtClean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31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High School Courses for Postsecondary Credit (Including Apprenticeship Hours) and the Corresponding Postsecondary Courses</a:t>
                      </a: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31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Required Courses</a:t>
                      </a: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dirty="0" smtClean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51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Recommended Electives</a:t>
                      </a: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2197900" y="5917682"/>
            <a:ext cx="6625877" cy="346249"/>
            <a:chOff x="2197900" y="5917682"/>
            <a:chExt cx="6625877" cy="346249"/>
          </a:xfrm>
        </p:grpSpPr>
        <p:sp>
          <p:nvSpPr>
            <p:cNvPr id="7" name="TextBox 6"/>
            <p:cNvSpPr txBox="1"/>
            <p:nvPr/>
          </p:nvSpPr>
          <p:spPr>
            <a:xfrm>
              <a:off x="8203718" y="5935475"/>
              <a:ext cx="62005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i="1" dirty="0" smtClean="0">
                  <a:solidFill>
                    <a:schemeClr val="tx2"/>
                  </a:solidFill>
                </a:rPr>
                <a:t>  </a:t>
              </a:r>
              <a:r>
                <a:rPr lang="en-US" sz="700" i="1" dirty="0" smtClean="0">
                  <a:solidFill>
                    <a:schemeClr val="tx2"/>
                  </a:solidFill>
                </a:rPr>
                <a:t>5/2016</a:t>
              </a:r>
              <a:endParaRPr lang="en-US" sz="700" i="1" dirty="0">
                <a:solidFill>
                  <a:schemeClr val="tx2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197900" y="5917682"/>
              <a:ext cx="5618232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i="1" dirty="0">
                  <a:solidFill>
                    <a:schemeClr val="tx2"/>
                  </a:solidFill>
                </a:rPr>
                <a:t>Visit </a:t>
              </a:r>
              <a:r>
                <a:rPr lang="en-US" sz="700" i="1" dirty="0" smtClean="0">
                  <a:solidFill>
                    <a:schemeClr val="tx2"/>
                  </a:solidFill>
                </a:rPr>
                <a:t>education.ohio.gov/CareerConnections for reference information. </a:t>
              </a:r>
            </a:p>
            <a:p>
              <a:pPr>
                <a:spcBef>
                  <a:spcPts val="300"/>
                </a:spcBef>
              </a:pPr>
              <a:r>
                <a:rPr lang="en-US" sz="700" i="1" dirty="0" smtClean="0">
                  <a:solidFill>
                    <a:schemeClr val="tx2"/>
                  </a:solidFill>
                </a:rPr>
                <a:t>Course titles and sequences will vary between schools.</a:t>
              </a:r>
              <a:endParaRPr lang="en-US" sz="700" i="1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687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DE Career Pathways">
  <a:themeElements>
    <a:clrScheme name="Custom 6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26427"/>
      </a:accent1>
      <a:accent2>
        <a:srgbClr val="F9BE00"/>
      </a:accent2>
      <a:accent3>
        <a:srgbClr val="B8CC3F"/>
      </a:accent3>
      <a:accent4>
        <a:srgbClr val="6DABE4"/>
      </a:accent4>
      <a:accent5>
        <a:srgbClr val="D9D9D9"/>
      </a:accent5>
      <a:accent6>
        <a:srgbClr val="FFFFFF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DE Career Pathways">
  <a:themeElements>
    <a:clrScheme name="Custom 6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26427"/>
      </a:accent1>
      <a:accent2>
        <a:srgbClr val="F9BE00"/>
      </a:accent2>
      <a:accent3>
        <a:srgbClr val="B8CC3F"/>
      </a:accent3>
      <a:accent4>
        <a:srgbClr val="6DABE4"/>
      </a:accent4>
      <a:accent5>
        <a:srgbClr val="D9D9D9"/>
      </a:accent5>
      <a:accent6>
        <a:srgbClr val="FFFFFF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ODE Career Pathways.thmx</Template>
  <TotalTime>442</TotalTime>
  <Words>370</Words>
  <Application>Microsoft Office PowerPoint</Application>
  <PresentationFormat>On-screen Show (4:3)</PresentationFormat>
  <Paragraphs>123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Times New Roman</vt:lpstr>
      <vt:lpstr>ODE Career Pathways</vt:lpstr>
      <vt:lpstr>1_ODE Career Pathways</vt:lpstr>
      <vt:lpstr>PowerPoint Presentation</vt:lpstr>
      <vt:lpstr>PowerPoint Presentation</vt:lpstr>
    </vt:vector>
  </TitlesOfParts>
  <Company>Sanger &amp; Eby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Lisa Sanger</dc:creator>
  <cp:lastModifiedBy>McGlaughlin, Tisha</cp:lastModifiedBy>
  <cp:revision>53</cp:revision>
  <cp:lastPrinted>2014-11-04T19:42:57Z</cp:lastPrinted>
  <dcterms:created xsi:type="dcterms:W3CDTF">2014-05-07T16:43:16Z</dcterms:created>
  <dcterms:modified xsi:type="dcterms:W3CDTF">2016-05-09T15:01:33Z</dcterms:modified>
</cp:coreProperties>
</file>