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144000" cy="6858000" type="screen4x3"/>
  <p:notesSz cx="7010400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CC3F"/>
    <a:srgbClr val="F9BE00"/>
    <a:srgbClr val="6DABE4"/>
    <a:srgbClr val="D9D9D9"/>
    <a:srgbClr val="E264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 snapToObjects="1">
      <p:cViewPr>
        <p:scale>
          <a:sx n="120" d="100"/>
          <a:sy n="120" d="100"/>
        </p:scale>
        <p:origin x="75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_DegreeMark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8550" y="1526488"/>
            <a:ext cx="161925" cy="1990725"/>
          </a:xfrm>
          <a:prstGeom prst="rect">
            <a:avLst/>
          </a:prstGeom>
        </p:spPr>
      </p:pic>
      <p:pic>
        <p:nvPicPr>
          <p:cNvPr id="6" name="Picture 5" descr="_DegreeMark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5801" y="1526488"/>
            <a:ext cx="161925" cy="1990725"/>
          </a:xfrm>
          <a:prstGeom prst="rect">
            <a:avLst/>
          </a:prstGeom>
        </p:spPr>
      </p:pic>
      <p:pic>
        <p:nvPicPr>
          <p:cNvPr id="7" name="Picture 6" descr="_DegreeMark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2979" y="1526488"/>
            <a:ext cx="161925" cy="19907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2558" y="2067560"/>
            <a:ext cx="17896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b="1" dirty="0">
                <a:solidFill>
                  <a:srgbClr val="FFFFFF"/>
                </a:solidFill>
                <a:cs typeface="Arial"/>
              </a:rPr>
              <a:t>Start </a:t>
            </a:r>
            <a:r>
              <a:rPr lang="en-US" sz="1100" b="1" dirty="0" smtClean="0">
                <a:solidFill>
                  <a:srgbClr val="FFFFFF"/>
                </a:solidFill>
                <a:cs typeface="Arial"/>
              </a:rPr>
              <a:t>Pre-Arts and Communication</a:t>
            </a:r>
            <a:endParaRPr lang="en-US" sz="1100" b="1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1100" dirty="0">
                <a:solidFill>
                  <a:srgbClr val="FFFFFF"/>
                </a:solidFill>
                <a:cs typeface="Arial"/>
              </a:rPr>
              <a:t>As early as </a:t>
            </a:r>
            <a:r>
              <a:rPr lang="en-US" sz="1100" dirty="0" smtClean="0">
                <a:solidFill>
                  <a:srgbClr val="FFFFFF"/>
                </a:solidFill>
                <a:cs typeface="Arial"/>
              </a:rPr>
              <a:t>Grade </a:t>
            </a:r>
            <a:r>
              <a:rPr lang="en-US" sz="1100" dirty="0">
                <a:solidFill>
                  <a:srgbClr val="FFFFFF"/>
                </a:solidFill>
                <a:cs typeface="Arial"/>
              </a:rPr>
              <a:t>7</a:t>
            </a:r>
          </a:p>
          <a:p>
            <a:pPr lvl="0"/>
            <a:r>
              <a:rPr lang="en-US" sz="1100" dirty="0">
                <a:solidFill>
                  <a:srgbClr val="FFFFFF"/>
                </a:solidFill>
                <a:cs typeface="Arial"/>
              </a:rPr>
              <a:t>(based on readiness)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78090" y="2062488"/>
            <a:ext cx="178962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b="1" dirty="0" smtClean="0">
                <a:solidFill>
                  <a:srgbClr val="FFFFFF"/>
                </a:solidFill>
                <a:cs typeface="Arial"/>
              </a:rPr>
              <a:t>Illustrator</a:t>
            </a:r>
            <a:endParaRPr lang="en-US" sz="1050" b="1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 smtClean="0">
                <a:solidFill>
                  <a:srgbClr val="FFFFFF"/>
                </a:solidFill>
                <a:cs typeface="Arial"/>
              </a:rPr>
              <a:t>Median Salary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$18,700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Job Growth (10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-5%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Annual Openings: 1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0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Average Tuition (1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$0 –$3,900/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endParaRPr lang="en-US" sz="8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99671" y="2062488"/>
            <a:ext cx="1789625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b="1" dirty="0" smtClean="0">
                <a:solidFill>
                  <a:srgbClr val="FFFFFF"/>
                </a:solidFill>
                <a:cs typeface="Arial"/>
              </a:rPr>
              <a:t>Graphic Designer</a:t>
            </a:r>
            <a:endParaRPr lang="en-US" sz="1100" b="1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Median Salary: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$41,460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Job Growth (10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10%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Annual Openings</a:t>
            </a:r>
            <a:r>
              <a:rPr lang="en-US" sz="800">
                <a:solidFill>
                  <a:srgbClr val="FFFFFF"/>
                </a:solidFill>
                <a:cs typeface="Arial"/>
              </a:rPr>
              <a:t>: </a:t>
            </a:r>
            <a:r>
              <a:rPr lang="en-US" sz="800" smtClean="0">
                <a:solidFill>
                  <a:srgbClr val="FFFFFF"/>
                </a:solidFill>
                <a:cs typeface="Arial"/>
              </a:rPr>
              <a:t>414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Average Tuition (2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yrs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$3,900/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endParaRPr lang="en-US" sz="8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13005" y="2062488"/>
            <a:ext cx="1789625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b="1" dirty="0" smtClean="0">
                <a:solidFill>
                  <a:srgbClr val="FFFFFF"/>
                </a:solidFill>
                <a:cs typeface="Arial"/>
              </a:rPr>
              <a:t>Art Director</a:t>
            </a:r>
            <a:endParaRPr lang="en-US" sz="1100" b="1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Median Salary: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$74,700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Job Growth (10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9%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Annual Openings: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80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r>
              <a:rPr lang="en-US" sz="800" dirty="0">
                <a:solidFill>
                  <a:srgbClr val="FFFFFF"/>
                </a:solidFill>
                <a:cs typeface="Arial"/>
              </a:rPr>
              <a:t>Average Tuition (4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yrs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$9,600/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endParaRPr lang="en-US" sz="8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7959" y="3970514"/>
            <a:ext cx="1764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100" dirty="0">
                <a:solidFill>
                  <a:srgbClr val="000000"/>
                </a:solidFill>
                <a:cs typeface="Arial"/>
              </a:rPr>
              <a:t>Workplace Visits</a:t>
            </a:r>
          </a:p>
          <a:p>
            <a:pPr lvl="0" algn="ctr"/>
            <a:r>
              <a:rPr lang="en-US" sz="1100" dirty="0">
                <a:solidFill>
                  <a:srgbClr val="000000"/>
                </a:solidFill>
                <a:cs typeface="Arial"/>
              </a:rPr>
              <a:t>Job Shadow</a:t>
            </a:r>
          </a:p>
          <a:p>
            <a:pPr lvl="0" algn="ctr"/>
            <a:r>
              <a:rPr lang="en-US" sz="1100" dirty="0">
                <a:solidFill>
                  <a:srgbClr val="000000"/>
                </a:solidFill>
                <a:cs typeface="Arial"/>
              </a:rPr>
              <a:t>Internship</a:t>
            </a:r>
          </a:p>
          <a:p>
            <a:pPr lvl="0" algn="ctr"/>
            <a:r>
              <a:rPr lang="en-US" sz="1100" dirty="0">
                <a:solidFill>
                  <a:srgbClr val="000000"/>
                </a:solidFill>
                <a:cs typeface="Arial"/>
              </a:rPr>
              <a:t>Work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78090" y="3970514"/>
            <a:ext cx="17642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100" dirty="0">
                <a:solidFill>
                  <a:srgbClr val="000000"/>
                </a:solidFill>
                <a:cs typeface="Arial"/>
              </a:rPr>
              <a:t>Supervised Experience</a:t>
            </a:r>
          </a:p>
          <a:p>
            <a:pPr lvl="0" algn="ctr"/>
            <a:r>
              <a:rPr lang="en-US" sz="1100" dirty="0">
                <a:solidFill>
                  <a:srgbClr val="000000"/>
                </a:solidFill>
                <a:cs typeface="Arial"/>
              </a:rPr>
              <a:t>---</a:t>
            </a:r>
          </a:p>
          <a:p>
            <a:pPr lvl="0" algn="ctr"/>
            <a:r>
              <a:rPr lang="en-US" sz="1100" dirty="0">
                <a:solidFill>
                  <a:srgbClr val="000000"/>
                </a:solidFill>
                <a:cs typeface="Arial"/>
              </a:rPr>
              <a:t>Work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99671" y="3970514"/>
            <a:ext cx="1764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100" dirty="0">
                <a:solidFill>
                  <a:srgbClr val="000000"/>
                </a:solidFill>
                <a:cs typeface="Arial"/>
              </a:rPr>
              <a:t>Supervised Experience</a:t>
            </a:r>
          </a:p>
          <a:p>
            <a:pPr lvl="0" algn="ctr"/>
            <a:r>
              <a:rPr lang="en-US" sz="1100" dirty="0">
                <a:solidFill>
                  <a:srgbClr val="000000"/>
                </a:solidFill>
                <a:cs typeface="Arial"/>
              </a:rPr>
              <a:t>Internship</a:t>
            </a:r>
          </a:p>
          <a:p>
            <a:pPr lvl="0" algn="ctr"/>
            <a:r>
              <a:rPr lang="en-US" sz="1100" dirty="0">
                <a:solidFill>
                  <a:srgbClr val="000000"/>
                </a:solidFill>
                <a:cs typeface="Arial"/>
              </a:rPr>
              <a:t>---</a:t>
            </a:r>
          </a:p>
          <a:p>
            <a:pPr lvl="0" algn="ctr"/>
            <a:r>
              <a:rPr lang="en-US" sz="1100" dirty="0">
                <a:solidFill>
                  <a:srgbClr val="000000"/>
                </a:solidFill>
                <a:cs typeface="Arial"/>
              </a:rPr>
              <a:t>Work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13005" y="3970514"/>
            <a:ext cx="17642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100" dirty="0">
                <a:solidFill>
                  <a:srgbClr val="000000"/>
                </a:solidFill>
                <a:cs typeface="Arial"/>
              </a:rPr>
              <a:t>Internship</a:t>
            </a:r>
          </a:p>
          <a:p>
            <a:pPr lvl="0" algn="ctr"/>
            <a:r>
              <a:rPr lang="en-US" sz="1100" dirty="0">
                <a:solidFill>
                  <a:srgbClr val="000000"/>
                </a:solidFill>
                <a:cs typeface="Arial"/>
              </a:rPr>
              <a:t>---</a:t>
            </a:r>
          </a:p>
          <a:p>
            <a:pPr lvl="0" algn="ctr"/>
            <a:r>
              <a:rPr lang="en-US" sz="1100" dirty="0">
                <a:solidFill>
                  <a:srgbClr val="000000"/>
                </a:solidFill>
                <a:cs typeface="Arial"/>
              </a:rPr>
              <a:t>Work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44052" y="1158563"/>
            <a:ext cx="7489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>
                <a:cs typeface="Arial"/>
              </a:rPr>
              <a:t>Certificate</a:t>
            </a:r>
            <a:endParaRPr lang="en-US" sz="900" b="1" dirty="0"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25664" y="1158563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>
                <a:cs typeface="Arial"/>
              </a:rPr>
              <a:t>Bachelor’s </a:t>
            </a:r>
            <a:r>
              <a:rPr lang="en-US" sz="900" b="1" dirty="0" smtClean="0">
                <a:cs typeface="Arial"/>
              </a:rPr>
              <a:t>Degree, </a:t>
            </a:r>
          </a:p>
          <a:p>
            <a:pPr algn="ctr"/>
            <a:r>
              <a:rPr lang="en-US" sz="900" b="1" dirty="0" smtClean="0">
                <a:latin typeface="Arial"/>
                <a:cs typeface="Arial"/>
              </a:rPr>
              <a:t>Graphic Design</a:t>
            </a:r>
            <a:endParaRPr lang="en-US" sz="900" b="1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53978" y="1158563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cs typeface="Arial"/>
              </a:rPr>
              <a:t>Associate Degree,</a:t>
            </a:r>
          </a:p>
          <a:p>
            <a:pPr algn="ctr"/>
            <a:r>
              <a:rPr lang="en-US" sz="900" b="1" dirty="0" smtClean="0">
                <a:latin typeface="Arial"/>
                <a:cs typeface="Arial"/>
              </a:rPr>
              <a:t>Graphic Design</a:t>
            </a:r>
            <a:endParaRPr lang="en-US" sz="900" b="1" dirty="0">
              <a:latin typeface="Arial"/>
              <a:cs typeface="Arial"/>
            </a:endParaRPr>
          </a:p>
        </p:txBody>
      </p:sp>
      <p:pic>
        <p:nvPicPr>
          <p:cNvPr id="19" name="Picture 2" descr="C:\Users\tisha.mcglaughlin\Desktop\thumbs_u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063" y="2070439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 23"/>
          <p:cNvGrpSpPr/>
          <p:nvPr/>
        </p:nvGrpSpPr>
        <p:grpSpPr>
          <a:xfrm>
            <a:off x="489873" y="5860623"/>
            <a:ext cx="6205125" cy="391016"/>
            <a:chOff x="489873" y="5860623"/>
            <a:chExt cx="6205125" cy="391016"/>
          </a:xfrm>
        </p:grpSpPr>
        <p:grpSp>
          <p:nvGrpSpPr>
            <p:cNvPr id="25" name="Group 24"/>
            <p:cNvGrpSpPr/>
            <p:nvPr/>
          </p:nvGrpSpPr>
          <p:grpSpPr>
            <a:xfrm>
              <a:off x="590659" y="5860623"/>
              <a:ext cx="1493210" cy="235072"/>
              <a:chOff x="960786" y="6025407"/>
              <a:chExt cx="1493210" cy="235072"/>
            </a:xfrm>
          </p:grpSpPr>
          <p:pic>
            <p:nvPicPr>
              <p:cNvPr id="27" name="Picture 2" descr="C:\Users\tisha.mcglaughlin\Desktop\thumbs_up.pn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0786" y="6025407"/>
                <a:ext cx="190500" cy="1905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8" name="TextBox 27"/>
              <p:cNvSpPr txBox="1"/>
              <p:nvPr/>
            </p:nvSpPr>
            <p:spPr>
              <a:xfrm>
                <a:off x="1091362" y="6060424"/>
                <a:ext cx="1362634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i="1" dirty="0" smtClean="0"/>
                  <a:t>Ohio In-demand Occupations</a:t>
                </a:r>
                <a:endParaRPr lang="en-US" sz="700" i="1" dirty="0"/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489873" y="6051584"/>
              <a:ext cx="620512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i="1" dirty="0">
                  <a:solidFill>
                    <a:schemeClr val="tx2"/>
                  </a:solidFill>
                </a:rPr>
                <a:t>D</a:t>
              </a:r>
              <a:r>
                <a:rPr lang="en-US" sz="700" i="1" dirty="0" smtClean="0">
                  <a:solidFill>
                    <a:schemeClr val="tx2"/>
                  </a:solidFill>
                </a:rPr>
                <a:t>ata reflects 2014 Ohio labor statistics and public institutions of higher education for 2013-2014. For specific tuition costs, visit ohiohighered.org.</a:t>
              </a:r>
              <a:endParaRPr lang="en-US" sz="700" i="1" dirty="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7485840"/>
              </p:ext>
            </p:extLst>
          </p:nvPr>
        </p:nvGraphicFramePr>
        <p:xfrm>
          <a:off x="448733" y="1366960"/>
          <a:ext cx="8229598" cy="456755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36088"/>
                <a:gridCol w="1598702"/>
                <a:gridCol w="799351"/>
                <a:gridCol w="799351"/>
                <a:gridCol w="369141"/>
                <a:gridCol w="430210"/>
                <a:gridCol w="799351"/>
                <a:gridCol w="799351"/>
                <a:gridCol w="799351"/>
                <a:gridCol w="799351"/>
                <a:gridCol w="799351"/>
              </a:tblGrid>
              <a:tr h="0">
                <a:tc gridSpan="5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2722245" algn="l"/>
                          <a:tab pos="5484495" algn="l"/>
                        </a:tabLst>
                      </a:pPr>
                      <a:r>
                        <a:rPr lang="en-US" sz="1000" b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Secondary </a:t>
                      </a:r>
                      <a:r>
                        <a:rPr lang="en-US" sz="1000" b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Pathway</a:t>
                      </a:r>
                      <a:r>
                        <a:rPr lang="en-US" sz="1000" b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:</a:t>
                      </a:r>
                      <a:r>
                        <a:rPr lang="en-US" sz="1000" b="0" u="none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1000" b="1" u="sng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Visual</a:t>
                      </a:r>
                      <a:r>
                        <a:rPr lang="en-US" sz="1000" b="1" u="sng" baseline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 Design and Imaging</a:t>
                      </a:r>
                      <a:endParaRPr lang="en-US" sz="1000" u="none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2722245" algn="l"/>
                          <a:tab pos="5484495" algn="l"/>
                        </a:tabLst>
                      </a:pPr>
                      <a:r>
                        <a:rPr lang="en-US" sz="1000" b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Postsecondary Program: </a:t>
                      </a:r>
                      <a:r>
                        <a:rPr lang="en-US" sz="1000" b="1" u="sng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Graphic</a:t>
                      </a:r>
                      <a:r>
                        <a:rPr lang="en-US" sz="1000" b="1" u="sng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 Design</a:t>
                      </a:r>
                      <a:endParaRPr lang="en-US" sz="1000" dirty="0">
                        <a:solidFill>
                          <a:srgbClr val="000000"/>
                        </a:solidFill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gridSpan="1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1620">
                <a:tc gridSpan="1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An Example of Courses </a:t>
                      </a:r>
                      <a:r>
                        <a:rPr lang="en-US" sz="1200" b="1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with Secondary and </a:t>
                      </a:r>
                      <a:r>
                        <a:rPr lang="en-US" sz="12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Postsecondary </a:t>
                      </a:r>
                      <a:r>
                        <a:rPr lang="en-US" sz="1200" b="1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Credits</a:t>
                      </a:r>
                      <a:endParaRPr lang="en-US" sz="120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4334">
                <a:tc rowSpan="4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Secondary</a:t>
                      </a:r>
                      <a:endParaRPr lang="en-US" sz="10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7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8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Algebra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Science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Social Studies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Fine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Arts</a:t>
                      </a:r>
                      <a:endParaRPr lang="en-US" sz="800" b="0" i="0" dirty="0" smtClean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Arts &amp; Communication Primer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3702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9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10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II</a:t>
                      </a: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Geometry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Biology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World History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Health (.5)</a:t>
                      </a:r>
                    </a:p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PE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(.5)</a:t>
                      </a:r>
                      <a:endParaRPr lang="en-US" sz="800" b="0" i="0" dirty="0" smtClean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Intro to Visual Design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9B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Business of Arts and Communication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9B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World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Languages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</a:tr>
              <a:tr h="3782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11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III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Algebra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II</a:t>
                      </a:r>
                      <a:endParaRPr lang="en-US" sz="800" b="0" i="0" dirty="0" smtClean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Chemistry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U.S. History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Visual Creation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9B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Digital Print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Design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World Languages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3863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12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IV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Trigonometry/ Calculus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Physics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U.S. Government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Multi-Media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 Web Production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9B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Photographic Composition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9B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74160"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b="0" spc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b="0" i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386510">
                <a:tc rowSpan="4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Postsecondary</a:t>
                      </a:r>
                      <a:endParaRPr lang="en-US" sz="10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Year 1</a:t>
                      </a:r>
                      <a:endParaRPr lang="en-US" sz="800" b="1" spc="0" baseline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1st Semester</a:t>
                      </a:r>
                      <a:endParaRPr lang="en-US" sz="800" b="1" spc="0" baseline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College Algebra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Computer Applications for Mac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Digital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Imaging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Drawing 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Vector Graphic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Design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4024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Year 1</a:t>
                      </a: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2nd Semester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Multicultural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Diversity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Digital Design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Graphic Fundamentals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2D Design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Electronic Page Layout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3782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Year 2</a:t>
                      </a: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1st Semester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Public Speaking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Accounting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Digital Video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Digital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Photography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Interactive Media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Web Design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4025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Year 2</a:t>
                      </a: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2nd Semester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Advanced Graphic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Design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History of Western Art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Advanced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Graphic Design &amp; History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Technical Communication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Physical Science for Technology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3D Graphics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88992">
                <a:tc rowSpan="5">
                  <a:txBody>
                    <a:bodyPr/>
                    <a:lstStyle/>
                    <a:p>
                      <a:endParaRPr lang="en-US" dirty="0"/>
                    </a:p>
                  </a:txBody>
                  <a:tcPr marL="42825" marR="42825" marT="0" marB="0"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10">
                  <a:txBody>
                    <a:bodyPr/>
                    <a:lstStyle/>
                    <a:p>
                      <a:endParaRPr lang="en-US" sz="6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99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High</a:t>
                      </a:r>
                      <a:r>
                        <a:rPr lang="en-US" sz="700" b="1" baseline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 School </a:t>
                      </a:r>
                      <a:r>
                        <a:rPr lang="en-US" sz="700" b="1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Career-Technical</a:t>
                      </a:r>
                      <a:r>
                        <a:rPr lang="en-US" sz="700" b="1" baseline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 Education </a:t>
                      </a:r>
                      <a:r>
                        <a:rPr lang="en-US" sz="700" b="1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Program </a:t>
                      </a:r>
                      <a:r>
                        <a:rPr lang="en-US" sz="700" b="1" baseline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Courses</a:t>
                      </a:r>
                      <a:endParaRPr lang="en-US" sz="700" b="1" dirty="0" smtClean="0">
                        <a:effectLst/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 smtClean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31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High School Courses for Postsecondary Credit (Including Apprenticeship Hours) and the Corresponding Postsecondary Courses</a:t>
                      </a: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31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Required Courses</a:t>
                      </a: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 smtClean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51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Recommended Electives</a:t>
                      </a: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2197900" y="5917682"/>
            <a:ext cx="6625877" cy="346249"/>
            <a:chOff x="2197900" y="5917682"/>
            <a:chExt cx="6625877" cy="346249"/>
          </a:xfrm>
        </p:grpSpPr>
        <p:sp>
          <p:nvSpPr>
            <p:cNvPr id="9" name="TextBox 8"/>
            <p:cNvSpPr txBox="1"/>
            <p:nvPr/>
          </p:nvSpPr>
          <p:spPr>
            <a:xfrm>
              <a:off x="8203718" y="5935475"/>
              <a:ext cx="62005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i="1" smtClean="0">
                  <a:solidFill>
                    <a:schemeClr val="tx2"/>
                  </a:solidFill>
                </a:rPr>
                <a:t>11/2014</a:t>
              </a:r>
              <a:endParaRPr lang="en-US" sz="700" i="1" dirty="0">
                <a:solidFill>
                  <a:schemeClr val="tx2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97900" y="5917682"/>
              <a:ext cx="561823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i="1" dirty="0">
                  <a:solidFill>
                    <a:schemeClr val="tx2"/>
                  </a:solidFill>
                </a:rPr>
                <a:t>Visit </a:t>
              </a:r>
              <a:r>
                <a:rPr lang="en-US" sz="700" i="1" dirty="0" smtClean="0">
                  <a:solidFill>
                    <a:schemeClr val="tx2"/>
                  </a:solidFill>
                </a:rPr>
                <a:t>education.ohio.gov/CareerConnections for reference information. </a:t>
              </a:r>
            </a:p>
            <a:p>
              <a:pPr>
                <a:spcBef>
                  <a:spcPts val="300"/>
                </a:spcBef>
              </a:pPr>
              <a:r>
                <a:rPr lang="en-US" sz="700" i="1" dirty="0" smtClean="0">
                  <a:solidFill>
                    <a:schemeClr val="tx2"/>
                  </a:solidFill>
                </a:rPr>
                <a:t>Course titles and sequences will vary between schools.</a:t>
              </a:r>
              <a:endParaRPr lang="en-US" sz="700" i="1" dirty="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DE Career Pathways">
  <a:themeElements>
    <a:clrScheme name="Custom 6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6427"/>
      </a:accent1>
      <a:accent2>
        <a:srgbClr val="F9BE00"/>
      </a:accent2>
      <a:accent3>
        <a:srgbClr val="B8CC3F"/>
      </a:accent3>
      <a:accent4>
        <a:srgbClr val="6DABE4"/>
      </a:accent4>
      <a:accent5>
        <a:srgbClr val="D9D9D9"/>
      </a:accent5>
      <a:accent6>
        <a:srgbClr val="FFFFFF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ODE Career Pathways.thmx</Template>
  <TotalTime>701</TotalTime>
  <Words>363</Words>
  <Application>Microsoft Office PowerPoint</Application>
  <PresentationFormat>On-screen Show (4:3)</PresentationFormat>
  <Paragraphs>123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ODE Career Pathways</vt:lpstr>
      <vt:lpstr>PowerPoint Presentation</vt:lpstr>
      <vt:lpstr>PowerPoint Presentation</vt:lpstr>
    </vt:vector>
  </TitlesOfParts>
  <Company>Sanger &amp; Eby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Lisa Sanger</dc:creator>
  <cp:lastModifiedBy>Tisha M.</cp:lastModifiedBy>
  <cp:revision>28</cp:revision>
  <cp:lastPrinted>2014-11-04T19:44:04Z</cp:lastPrinted>
  <dcterms:created xsi:type="dcterms:W3CDTF">2014-05-07T16:43:18Z</dcterms:created>
  <dcterms:modified xsi:type="dcterms:W3CDTF">2014-11-04T19:47:50Z</dcterms:modified>
</cp:coreProperties>
</file>