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CC3F"/>
    <a:srgbClr val="6DABE4"/>
    <a:srgbClr val="F9BE00"/>
    <a:srgbClr val="D9D9D9"/>
    <a:srgbClr val="E264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94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3EC3F-C417-425F-85E3-F040CB653485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173E5-AE1D-45E5-A3B1-6C3972945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682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173E5-AE1D-45E5-A3B1-6C397294551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149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E02F-41A9-E74C-8882-930C1223073F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_DegreeMark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8550" y="1526488"/>
            <a:ext cx="161925" cy="1990725"/>
          </a:xfrm>
          <a:prstGeom prst="rect">
            <a:avLst/>
          </a:prstGeom>
        </p:spPr>
      </p:pic>
      <p:pic>
        <p:nvPicPr>
          <p:cNvPr id="6" name="Picture 5" descr="_DegreeMark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5801" y="1526488"/>
            <a:ext cx="161925" cy="1990725"/>
          </a:xfrm>
          <a:prstGeom prst="rect">
            <a:avLst/>
          </a:prstGeom>
        </p:spPr>
      </p:pic>
      <p:pic>
        <p:nvPicPr>
          <p:cNvPr id="7" name="Picture 6" descr="_DegreeMark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2979" y="1526488"/>
            <a:ext cx="161925" cy="1990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2559" y="2058534"/>
            <a:ext cx="1789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>
                <a:solidFill>
                  <a:srgbClr val="FFFFFF"/>
                </a:solidFill>
                <a:cs typeface="Arial"/>
              </a:rPr>
              <a:t>Start </a:t>
            </a:r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Pre-Business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1100" dirty="0">
                <a:solidFill>
                  <a:srgbClr val="FFFFFF"/>
                </a:solidFill>
                <a:cs typeface="Arial"/>
              </a:rPr>
              <a:t>As early as grade 7</a:t>
            </a:r>
          </a:p>
          <a:p>
            <a:pPr lvl="0"/>
            <a:r>
              <a:rPr lang="en-US" sz="1000" dirty="0">
                <a:solidFill>
                  <a:srgbClr val="FFFFFF"/>
                </a:solidFill>
                <a:cs typeface="Arial"/>
              </a:rPr>
              <a:t>(based on readiness)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78090" y="2062488"/>
            <a:ext cx="178962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Payroll Clerk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$36,485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7.6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Openings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197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(1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$0 –$3,900/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9671" y="2062488"/>
            <a:ext cx="1789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Compensation and Benefits Specialist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$54,820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1.7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Openings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67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(2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$3,900/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13005" y="2062488"/>
            <a:ext cx="1789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Human Resources Manager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$92,670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10.3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Openings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101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r>
              <a:rPr lang="en-US" sz="800" dirty="0">
                <a:solidFill>
                  <a:srgbClr val="FFFFFF"/>
                </a:solidFill>
                <a:cs typeface="Arial"/>
              </a:rPr>
              <a:t>Average Tuition (4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$9,600/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7959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Workplace Visits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Job Shadow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Internship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Work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78090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Supervised Experience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99671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Supervised Experience</a:t>
            </a:r>
          </a:p>
          <a:p>
            <a:pPr algn="ctr"/>
            <a:r>
              <a:rPr lang="en-US" sz="1100" dirty="0">
                <a:cs typeface="Arial"/>
              </a:rPr>
              <a:t>Internship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13005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Internship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59331" y="1158563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cs typeface="Arial"/>
              </a:rPr>
              <a:t>Certified </a:t>
            </a:r>
            <a:r>
              <a:rPr lang="en-US" sz="900" b="1" dirty="0" smtClean="0">
                <a:cs typeface="Arial"/>
              </a:rPr>
              <a:t>Compensation</a:t>
            </a:r>
          </a:p>
          <a:p>
            <a:pPr algn="ctr"/>
            <a:r>
              <a:rPr lang="en-US" sz="900" b="1" dirty="0" smtClean="0">
                <a:cs typeface="Arial"/>
              </a:rPr>
              <a:t>Professional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41693" y="1158563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cs typeface="Arial"/>
              </a:rPr>
              <a:t>Bachelor’s Degree</a:t>
            </a:r>
            <a:r>
              <a:rPr lang="en-US" sz="900" b="1" dirty="0" smtClean="0">
                <a:cs typeface="Arial"/>
              </a:rPr>
              <a:t>,</a:t>
            </a:r>
          </a:p>
          <a:p>
            <a:pPr algn="ctr"/>
            <a:r>
              <a:rPr lang="en-US" sz="900" b="1" dirty="0" smtClean="0">
                <a:cs typeface="Arial"/>
              </a:rPr>
              <a:t>Human Resources</a:t>
            </a:r>
            <a:endParaRPr lang="en-US" sz="900" b="1" dirty="0"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31535" y="1158563"/>
            <a:ext cx="122982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cs typeface="Arial"/>
              </a:rPr>
              <a:t>Professional</a:t>
            </a:r>
          </a:p>
          <a:p>
            <a:pPr algn="ctr"/>
            <a:r>
              <a:rPr lang="en-US" sz="900" b="1" dirty="0" smtClean="0">
                <a:cs typeface="Arial"/>
              </a:rPr>
              <a:t>Human Resources </a:t>
            </a:r>
          </a:p>
          <a:p>
            <a:pPr algn="ctr"/>
            <a:r>
              <a:rPr lang="en-US" sz="900" b="1" dirty="0" smtClean="0">
                <a:cs typeface="Arial"/>
              </a:rPr>
              <a:t>Certification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20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262" y="2241066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489873" y="5860623"/>
            <a:ext cx="6205125" cy="391016"/>
            <a:chOff x="489873" y="5860623"/>
            <a:chExt cx="6205125" cy="391016"/>
          </a:xfrm>
        </p:grpSpPr>
        <p:grpSp>
          <p:nvGrpSpPr>
            <p:cNvPr id="22" name="Group 21"/>
            <p:cNvGrpSpPr/>
            <p:nvPr/>
          </p:nvGrpSpPr>
          <p:grpSpPr>
            <a:xfrm>
              <a:off x="590659" y="5860623"/>
              <a:ext cx="1493210" cy="235072"/>
              <a:chOff x="960786" y="6025407"/>
              <a:chExt cx="1493210" cy="235072"/>
            </a:xfrm>
          </p:grpSpPr>
          <p:pic>
            <p:nvPicPr>
              <p:cNvPr id="24" name="Picture 2" descr="C:\Users\tisha.mcglaughlin\Desktop\thumbs_up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786" y="6025407"/>
                <a:ext cx="190500" cy="190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1091362" y="6060424"/>
                <a:ext cx="1362634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i="1" dirty="0" smtClean="0"/>
                  <a:t>Ohio In-demand Occupations</a:t>
                </a:r>
                <a:endParaRPr lang="en-US" sz="700" i="1" dirty="0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489873" y="6051584"/>
              <a:ext cx="620512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D</a:t>
              </a:r>
              <a:r>
                <a:rPr lang="en-US" sz="700" i="1" dirty="0" smtClean="0">
                  <a:solidFill>
                    <a:schemeClr val="tx2"/>
                  </a:solidFill>
                </a:rPr>
                <a:t>ata reflects 2014 Ohio labor statistics and public institutions of higher education for 2013-2014. For specific tuition costs, visit ohiohighered.org.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038897"/>
              </p:ext>
            </p:extLst>
          </p:nvPr>
        </p:nvGraphicFramePr>
        <p:xfrm>
          <a:off x="448733" y="1367916"/>
          <a:ext cx="8229598" cy="456755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36088"/>
                <a:gridCol w="1598702"/>
                <a:gridCol w="799351"/>
                <a:gridCol w="799351"/>
                <a:gridCol w="430983"/>
                <a:gridCol w="368368"/>
                <a:gridCol w="799351"/>
                <a:gridCol w="799351"/>
                <a:gridCol w="799351"/>
                <a:gridCol w="799351"/>
                <a:gridCol w="799351"/>
              </a:tblGrid>
              <a:tr h="148320"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 </a:t>
                      </a:r>
                      <a:r>
                        <a:rPr lang="en-US" sz="1000" b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Pathway</a:t>
                      </a: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:</a:t>
                      </a:r>
                      <a:r>
                        <a:rPr lang="en-US" sz="1000" b="0" u="none" dirty="0" smtClean="0">
                          <a:solidFill>
                            <a:srgbClr val="1F497D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000" b="1" u="sng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Business</a:t>
                      </a:r>
                      <a:r>
                        <a:rPr lang="en-US" sz="1000" b="1" u="sng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 and Administrative Services</a:t>
                      </a:r>
                      <a:endParaRPr lang="en-US" sz="100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Program: </a:t>
                      </a:r>
                      <a:r>
                        <a:rPr lang="en-US" sz="1000" b="1" u="sng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Human Resources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62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An Example of Courses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with Secondary and </a:t>
                      </a: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Credits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334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8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Algebra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Physical Science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Social Studies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Fine Arts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Business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Foundations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Fundamentals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of Business &amp; Admin.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02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9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</a:t>
                      </a: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Geometry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Health (.5)</a:t>
                      </a:r>
                    </a:p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PE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(.5)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Management Principles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11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Algebra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II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Chemistry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Managerial Accounting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Operations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Management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863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12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IV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Trigonometry/ Calculus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Physics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Government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Human Resources Management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Business Capstone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74160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spc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i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86510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Business Language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Business Applications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Human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Resources Management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Computer Applications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Management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4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Statistics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Personnel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Interviewing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Employee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Training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Labor Relations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HR Policy &amp; Procedure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Writing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Legal Environment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of Business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Benefits &amp;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Compensation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Intercultural Communication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Micro-economics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HR Records Management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Workplace Safety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Staffing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&amp; the Law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Payroll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American Government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Administration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of Human Resources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Voluntary Benefits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HRM Practicum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Natural Sciences Elective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88992">
                <a:tc rowSpan="5">
                  <a:txBody>
                    <a:bodyPr/>
                    <a:lstStyle/>
                    <a:p>
                      <a:endParaRPr lang="en-US" dirty="0"/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10"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99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High</a:t>
                      </a:r>
                      <a:r>
                        <a:rPr lang="en-US" sz="700" b="1" baseline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School </a:t>
                      </a:r>
                      <a:r>
                        <a:rPr lang="en-US" sz="700" b="1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Career-Technical</a:t>
                      </a:r>
                      <a:r>
                        <a:rPr lang="en-US" sz="700" b="1" baseline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Education </a:t>
                      </a:r>
                      <a:r>
                        <a:rPr lang="en-US" sz="700" b="1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Program </a:t>
                      </a:r>
                      <a:r>
                        <a:rPr lang="en-US" sz="700" b="1" baseline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Courses</a:t>
                      </a:r>
                      <a:endParaRPr lang="en-US" sz="700" b="1" dirty="0" smtClean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High School Courses for Postsecondary Credit (Including Apprenticeship Hours) and the Corresponding Postsecondary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Required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51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Recommended Electives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197900" y="5917682"/>
            <a:ext cx="6625877" cy="346249"/>
            <a:chOff x="2197900" y="5917682"/>
            <a:chExt cx="6625877" cy="346249"/>
          </a:xfrm>
        </p:grpSpPr>
        <p:sp>
          <p:nvSpPr>
            <p:cNvPr id="7" name="TextBox 6"/>
            <p:cNvSpPr txBox="1"/>
            <p:nvPr/>
          </p:nvSpPr>
          <p:spPr>
            <a:xfrm>
              <a:off x="8203718" y="5935475"/>
              <a:ext cx="62005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1</a:t>
              </a:r>
              <a:r>
                <a:rPr lang="en-US" sz="700" i="1" dirty="0" smtClean="0">
                  <a:solidFill>
                    <a:schemeClr val="tx2"/>
                  </a:solidFill>
                </a:rPr>
                <a:t>/2016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97900" y="5917682"/>
              <a:ext cx="561823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Visit </a:t>
              </a:r>
              <a:r>
                <a:rPr lang="en-US" sz="700" i="1" dirty="0" smtClean="0">
                  <a:solidFill>
                    <a:schemeClr val="tx2"/>
                  </a:solidFill>
                </a:rPr>
                <a:t>education.ohio.gov/CareerConnections for reference information. </a:t>
              </a:r>
            </a:p>
            <a:p>
              <a:pPr>
                <a:spcBef>
                  <a:spcPts val="300"/>
                </a:spcBef>
              </a:pPr>
              <a:r>
                <a:rPr lang="en-US" sz="700" i="1" dirty="0" smtClean="0">
                  <a:solidFill>
                    <a:schemeClr val="tx2"/>
                  </a:solidFill>
                </a:rPr>
                <a:t>Course titles and sequences will vary between schools.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0136355"/>
      </p:ext>
    </p:extLst>
  </p:cSld>
  <p:clrMapOvr>
    <a:masterClrMapping/>
  </p:clrMapOvr>
</p:sld>
</file>

<file path=ppt/theme/theme1.xml><?xml version="1.0" encoding="utf-8"?>
<a:theme xmlns:a="http://schemas.openxmlformats.org/drawingml/2006/main" name="ODE Career Pathways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6427"/>
      </a:accent1>
      <a:accent2>
        <a:srgbClr val="F9BE00"/>
      </a:accent2>
      <a:accent3>
        <a:srgbClr val="B8CC3F"/>
      </a:accent3>
      <a:accent4>
        <a:srgbClr val="6DABE4"/>
      </a:accent4>
      <a:accent5>
        <a:srgbClr val="D9D9D9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ODE Career Pathways.thmx</Template>
  <TotalTime>198</TotalTime>
  <Words>362</Words>
  <Application>Microsoft Office PowerPoint</Application>
  <PresentationFormat>On-screen Show (4:3)</PresentationFormat>
  <Paragraphs>126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Times New Roman</vt:lpstr>
      <vt:lpstr>ODE Career Pathways</vt:lpstr>
      <vt:lpstr>PowerPoint Presentation</vt:lpstr>
      <vt:lpstr>PowerPoint Presentation</vt:lpstr>
    </vt:vector>
  </TitlesOfParts>
  <Company>Sanger &amp; Eby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Lisa Sanger</dc:creator>
  <cp:lastModifiedBy>McGlaughlin, Tisha</cp:lastModifiedBy>
  <cp:revision>42</cp:revision>
  <dcterms:created xsi:type="dcterms:W3CDTF">2014-05-16T14:45:06Z</dcterms:created>
  <dcterms:modified xsi:type="dcterms:W3CDTF">2016-01-05T19:32:03Z</dcterms:modified>
</cp:coreProperties>
</file>