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sldIdLst>
    <p:sldId id="256" r:id="rId3"/>
    <p:sldId id="258" r:id="rId4"/>
  </p:sldIdLst>
  <p:sldSz cx="9144000" cy="6858000" type="screen4x3"/>
  <p:notesSz cx="7010400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CC3F"/>
    <a:srgbClr val="6DABE4"/>
    <a:srgbClr val="E26427"/>
    <a:srgbClr val="D9D9D9"/>
    <a:srgbClr val="F9B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020" autoAdjust="0"/>
  </p:normalViewPr>
  <p:slideViewPr>
    <p:cSldViewPr snapToGrid="0" snapToObjects="1">
      <p:cViewPr>
        <p:scale>
          <a:sx n="130" d="100"/>
          <a:sy n="130" d="100"/>
        </p:scale>
        <p:origin x="-112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11/24/2014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0928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11/24/2014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4934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11/24/2014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9094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11/24/2014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7030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11/24/2014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8296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11/24/2014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6573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11/24/2014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3481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11/24/2014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548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11/24/2014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5802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11/24/2014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0568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11/24/2014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340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11/24/2014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11/24/2014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2E02F-41A9-E74C-8882-930C1223073F}" type="datetimeFigureOut">
              <a:rPr lang="en-US" smtClean="0"/>
              <a:pPr/>
              <a:t>11/24/2014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11/24/2014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273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_DegreeMark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8550" y="1526488"/>
            <a:ext cx="161925" cy="1990725"/>
          </a:xfrm>
          <a:prstGeom prst="rect">
            <a:avLst/>
          </a:prstGeom>
        </p:spPr>
      </p:pic>
      <p:pic>
        <p:nvPicPr>
          <p:cNvPr id="6" name="Picture 5" descr="_DegreeMark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5801" y="1526488"/>
            <a:ext cx="161925" cy="19907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2559" y="2058534"/>
            <a:ext cx="1789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b="1" dirty="0">
                <a:solidFill>
                  <a:srgbClr val="FFFFFF"/>
                </a:solidFill>
                <a:cs typeface="Arial"/>
              </a:rPr>
              <a:t>Start </a:t>
            </a:r>
            <a:r>
              <a:rPr lang="en-US" sz="1100" b="1" dirty="0" smtClean="0">
                <a:solidFill>
                  <a:srgbClr val="FFFFFF"/>
                </a:solidFill>
                <a:cs typeface="Arial"/>
              </a:rPr>
              <a:t>Pre-Engineering</a:t>
            </a:r>
            <a:endParaRPr lang="en-US" sz="1100" b="1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1100" dirty="0">
                <a:solidFill>
                  <a:srgbClr val="FFFFFF"/>
                </a:solidFill>
                <a:cs typeface="Arial"/>
              </a:rPr>
              <a:t>As early as grade 7</a:t>
            </a:r>
          </a:p>
          <a:p>
            <a:pPr lvl="0"/>
            <a:r>
              <a:rPr lang="en-US" sz="1000" dirty="0">
                <a:solidFill>
                  <a:srgbClr val="FFFFFF"/>
                </a:solidFill>
                <a:cs typeface="Arial"/>
              </a:rPr>
              <a:t>(based on readiness)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78090" y="2062488"/>
            <a:ext cx="1789625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b="1" dirty="0" smtClean="0">
                <a:solidFill>
                  <a:srgbClr val="FFFFFF"/>
                </a:solidFill>
                <a:cs typeface="Arial"/>
              </a:rPr>
              <a:t>Industrial Machinery Mechanic</a:t>
            </a:r>
            <a:endParaRPr lang="en-US" sz="1100" b="1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Median Salary: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$44,650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Job Growth (10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18.4%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Annual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Openings: 529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Average Tuition (1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$0 –$3,900/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endParaRPr lang="en-US" sz="8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99671" y="2062488"/>
            <a:ext cx="1789625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b="1" dirty="0" smtClean="0">
                <a:solidFill>
                  <a:srgbClr val="FFFFFF"/>
                </a:solidFill>
                <a:cs typeface="Arial"/>
              </a:rPr>
              <a:t>Engineering Technician</a:t>
            </a:r>
            <a:endParaRPr lang="en-US" sz="1100" b="1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Median Salary: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$49,260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Job Growth (10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1.3%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Annual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Openings: 48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Average Tuition (2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yrs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$3,900/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endParaRPr lang="en-US" sz="8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13005" y="2062488"/>
            <a:ext cx="1789625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b="1" dirty="0" smtClean="0">
                <a:solidFill>
                  <a:srgbClr val="FFFFFF"/>
                </a:solidFill>
                <a:cs typeface="Arial"/>
              </a:rPr>
              <a:t>Mechanical Engineer</a:t>
            </a:r>
            <a:endParaRPr lang="en-US" sz="1100" b="1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Median Salary: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$71,140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Job Growth (10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5.4%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Annual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Openings: 447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r>
              <a:rPr lang="en-US" sz="800" dirty="0">
                <a:solidFill>
                  <a:srgbClr val="FFFFFF"/>
                </a:solidFill>
                <a:cs typeface="Arial"/>
              </a:rPr>
              <a:t>Average Tuition (4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yrs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$9,600/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endParaRPr lang="en-US" sz="8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7959" y="3970514"/>
            <a:ext cx="17642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100" dirty="0">
                <a:solidFill>
                  <a:srgbClr val="000000"/>
                </a:solidFill>
                <a:cs typeface="Arial"/>
              </a:rPr>
              <a:t>Workplace Visits</a:t>
            </a:r>
          </a:p>
          <a:p>
            <a:pPr lvl="0" algn="ctr"/>
            <a:r>
              <a:rPr lang="en-US" sz="1100" dirty="0">
                <a:solidFill>
                  <a:srgbClr val="000000"/>
                </a:solidFill>
                <a:cs typeface="Arial"/>
              </a:rPr>
              <a:t>Job Shadow</a:t>
            </a:r>
          </a:p>
          <a:p>
            <a:pPr lvl="0" algn="ctr"/>
            <a:r>
              <a:rPr lang="en-US" sz="1100" dirty="0">
                <a:solidFill>
                  <a:srgbClr val="000000"/>
                </a:solidFill>
                <a:cs typeface="Arial"/>
              </a:rPr>
              <a:t>Internship</a:t>
            </a:r>
          </a:p>
          <a:p>
            <a:pPr lvl="0" algn="ctr"/>
            <a:r>
              <a:rPr lang="en-US" sz="1100" dirty="0">
                <a:solidFill>
                  <a:srgbClr val="000000"/>
                </a:solidFill>
                <a:cs typeface="Arial"/>
              </a:rPr>
              <a:t>Work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78090" y="3970514"/>
            <a:ext cx="176422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cs typeface="Arial"/>
              </a:rPr>
              <a:t>Supervised Experience</a:t>
            </a:r>
          </a:p>
          <a:p>
            <a:pPr algn="ctr"/>
            <a:r>
              <a:rPr lang="en-US" sz="1100" dirty="0" smtClean="0">
                <a:cs typeface="Arial"/>
              </a:rPr>
              <a:t>---</a:t>
            </a:r>
          </a:p>
          <a:p>
            <a:pPr algn="ctr"/>
            <a:r>
              <a:rPr lang="en-US" sz="1100" dirty="0" smtClean="0">
                <a:cs typeface="Arial"/>
              </a:rPr>
              <a:t>Work</a:t>
            </a:r>
            <a:endParaRPr lang="en-US" sz="1100" dirty="0"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99671" y="3970514"/>
            <a:ext cx="17642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cs typeface="Arial"/>
              </a:rPr>
              <a:t>Supervised Experience</a:t>
            </a:r>
          </a:p>
          <a:p>
            <a:pPr algn="ctr"/>
            <a:r>
              <a:rPr lang="en-US" sz="1100" dirty="0">
                <a:cs typeface="Arial"/>
              </a:rPr>
              <a:t>Internship</a:t>
            </a:r>
          </a:p>
          <a:p>
            <a:pPr algn="ctr"/>
            <a:r>
              <a:rPr lang="en-US" sz="1100" dirty="0" smtClean="0">
                <a:cs typeface="Arial"/>
              </a:rPr>
              <a:t>---</a:t>
            </a:r>
          </a:p>
          <a:p>
            <a:pPr algn="ctr"/>
            <a:r>
              <a:rPr lang="en-US" sz="1100" dirty="0" smtClean="0">
                <a:cs typeface="Arial"/>
              </a:rPr>
              <a:t>Work</a:t>
            </a:r>
            <a:endParaRPr lang="en-US" sz="1100" dirty="0"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13005" y="3970514"/>
            <a:ext cx="176422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cs typeface="Arial"/>
              </a:rPr>
              <a:t>Internship</a:t>
            </a:r>
          </a:p>
          <a:p>
            <a:pPr algn="ctr"/>
            <a:r>
              <a:rPr lang="en-US" sz="1100" dirty="0" smtClean="0">
                <a:cs typeface="Arial"/>
              </a:rPr>
              <a:t>---</a:t>
            </a:r>
          </a:p>
          <a:p>
            <a:pPr algn="ctr"/>
            <a:r>
              <a:rPr lang="en-US" sz="1100" dirty="0" smtClean="0">
                <a:cs typeface="Arial"/>
              </a:rPr>
              <a:t>Work</a:t>
            </a:r>
            <a:endParaRPr lang="en-US" sz="1100" dirty="0"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44058" y="1158563"/>
            <a:ext cx="74892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smtClean="0">
                <a:cs typeface="Arial"/>
              </a:rPr>
              <a:t>Certificate</a:t>
            </a:r>
            <a:endParaRPr lang="en-US" sz="900" b="1" dirty="0">
              <a:cs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80856" y="1158563"/>
            <a:ext cx="1531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>
                <a:cs typeface="Arial"/>
              </a:rPr>
              <a:t>Associate Degree, </a:t>
            </a:r>
          </a:p>
          <a:p>
            <a:pPr algn="ctr"/>
            <a:r>
              <a:rPr lang="en-US" sz="900" b="1" dirty="0" smtClean="0">
                <a:cs typeface="Arial"/>
              </a:rPr>
              <a:t>Engineering Technology</a:t>
            </a:r>
            <a:endParaRPr lang="en-US" sz="900" b="1" dirty="0">
              <a:cs typeface="Arial"/>
            </a:endParaRPr>
          </a:p>
        </p:txBody>
      </p:sp>
      <p:pic>
        <p:nvPicPr>
          <p:cNvPr id="17" name="Picture 16" descr="_DegreeMark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2249" y="1510612"/>
            <a:ext cx="161925" cy="199072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427379" y="1142687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 smtClean="0">
                <a:latin typeface="Arial"/>
                <a:cs typeface="Arial"/>
              </a:rPr>
              <a:t>Bachelor’s Degree,</a:t>
            </a:r>
          </a:p>
          <a:p>
            <a:pPr algn="ctr"/>
            <a:r>
              <a:rPr lang="en-US" sz="900" b="1" dirty="0" smtClean="0">
                <a:cs typeface="Arial"/>
              </a:rPr>
              <a:t>Mechanical Engineering</a:t>
            </a:r>
            <a:endParaRPr lang="en-US" sz="900" b="1" dirty="0">
              <a:cs typeface="Arial"/>
            </a:endParaRPr>
          </a:p>
        </p:txBody>
      </p:sp>
      <p:pic>
        <p:nvPicPr>
          <p:cNvPr id="22" name="Picture 2" descr="C:\Users\tisha.mcglaughlin\Desktop\thumbs_u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075" y="2079158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tisha.mcglaughlin\Desktop\thumbs_u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837" y="2079158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tisha.mcglaughlin\Desktop\thumbs_u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722" y="2237163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489873" y="5860623"/>
            <a:ext cx="6205125" cy="391016"/>
            <a:chOff x="489873" y="5860623"/>
            <a:chExt cx="6205125" cy="391016"/>
          </a:xfrm>
        </p:grpSpPr>
        <p:grpSp>
          <p:nvGrpSpPr>
            <p:cNvPr id="20" name="Group 19"/>
            <p:cNvGrpSpPr/>
            <p:nvPr/>
          </p:nvGrpSpPr>
          <p:grpSpPr>
            <a:xfrm>
              <a:off x="590659" y="5860623"/>
              <a:ext cx="1493210" cy="235072"/>
              <a:chOff x="960786" y="6025407"/>
              <a:chExt cx="1493210" cy="235072"/>
            </a:xfrm>
          </p:grpSpPr>
          <p:pic>
            <p:nvPicPr>
              <p:cNvPr id="26" name="Picture 2" descr="C:\Users\tisha.mcglaughlin\Desktop\thumbs_up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0786" y="6025407"/>
                <a:ext cx="190500" cy="1905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7" name="TextBox 26"/>
              <p:cNvSpPr txBox="1"/>
              <p:nvPr/>
            </p:nvSpPr>
            <p:spPr>
              <a:xfrm>
                <a:off x="1091362" y="6060424"/>
                <a:ext cx="1362634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i="1" dirty="0" smtClean="0"/>
                  <a:t>Ohio In-demand Occupations</a:t>
                </a:r>
                <a:endParaRPr lang="en-US" sz="700" i="1" dirty="0"/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489873" y="6051584"/>
              <a:ext cx="6205125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i="1" dirty="0">
                  <a:solidFill>
                    <a:schemeClr val="tx2"/>
                  </a:solidFill>
                </a:rPr>
                <a:t>D</a:t>
              </a:r>
              <a:r>
                <a:rPr lang="en-US" sz="700" i="1" dirty="0" smtClean="0">
                  <a:solidFill>
                    <a:schemeClr val="tx2"/>
                  </a:solidFill>
                </a:rPr>
                <a:t>ata reflects 2014 Ohio labor statistics and public institutions of higher education for 2013-2014. For specific tuition costs, visit ohiohighered.org.</a:t>
              </a:r>
              <a:endParaRPr lang="en-US" sz="700" i="1" dirty="0">
                <a:solidFill>
                  <a:schemeClr val="tx2"/>
                </a:solidFill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1923650"/>
              </p:ext>
            </p:extLst>
          </p:nvPr>
        </p:nvGraphicFramePr>
        <p:xfrm>
          <a:off x="448733" y="1367916"/>
          <a:ext cx="8229598" cy="456755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36088"/>
                <a:gridCol w="1598702"/>
                <a:gridCol w="799351"/>
                <a:gridCol w="799351"/>
                <a:gridCol w="382537"/>
                <a:gridCol w="416814"/>
                <a:gridCol w="799351"/>
                <a:gridCol w="799351"/>
                <a:gridCol w="799351"/>
                <a:gridCol w="799351"/>
                <a:gridCol w="799351"/>
              </a:tblGrid>
              <a:tr h="148320">
                <a:tc gridSpan="5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722245" algn="l"/>
                          <a:tab pos="5484495" algn="l"/>
                        </a:tabLst>
                      </a:pPr>
                      <a:r>
                        <a:rPr lang="en-US" sz="1000" b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Secondary </a:t>
                      </a:r>
                      <a:r>
                        <a:rPr lang="en-US" sz="1000" b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Pathway</a:t>
                      </a:r>
                      <a:r>
                        <a:rPr lang="en-US" sz="1000" b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:</a:t>
                      </a:r>
                      <a:r>
                        <a:rPr lang="en-US" sz="1000" b="0" u="none" dirty="0" smtClean="0">
                          <a:solidFill>
                            <a:srgbClr val="1F497D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000" b="1" u="sng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Engineering and Design</a:t>
                      </a:r>
                      <a:endParaRPr lang="en-US" sz="1000" u="none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722245" algn="l"/>
                          <a:tab pos="5484495" algn="l"/>
                        </a:tabLst>
                      </a:pPr>
                      <a:r>
                        <a:rPr lang="en-US" sz="1000" b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Postsecondary Program: </a:t>
                      </a:r>
                      <a:r>
                        <a:rPr lang="en-US" sz="1000" b="1" u="sng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Mechanical Engineering Technology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gridSpan="1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1620">
                <a:tc gridSpan="1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An Example of Courses </a:t>
                      </a:r>
                      <a:r>
                        <a:rPr lang="en-US" sz="12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with Secondary and </a:t>
                      </a:r>
                      <a:r>
                        <a:rPr lang="en-US" sz="12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Postsecondary </a:t>
                      </a:r>
                      <a:r>
                        <a:rPr lang="en-US" sz="12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Credits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4334">
                <a:tc rowSpan="4"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Secondary</a:t>
                      </a:r>
                      <a:endParaRPr lang="en-US" sz="10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vert="vert27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7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8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Algebra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Physical Science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Social Studies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Fine Arts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Pre-Engineering Technologies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3702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9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10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II</a:t>
                      </a: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Algebra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II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Biology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World History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Health (.5)</a:t>
                      </a:r>
                    </a:p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PE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(.5)</a:t>
                      </a: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Engineering Principles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Engineering Design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World Languages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</a:tr>
              <a:tr h="3782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11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III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Geometry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Chemistry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U.S. History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Manufacturing Operations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Digital Electronics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World Languages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</a:tr>
              <a:tr h="3863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12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IV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Trigonometry/ Calculus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Physics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U.S. Government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Robotics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Alternative Energy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74160"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="0" spc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="0" i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86510">
                <a:tc rowSpan="4"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Postsecondary</a:t>
                      </a:r>
                      <a:endParaRPr lang="en-US" sz="10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vert="vert27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Year 1</a:t>
                      </a:r>
                      <a:endParaRPr lang="en-US" sz="800" b="1" spc="0" baseline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1st Semester</a:t>
                      </a:r>
                      <a:endParaRPr lang="en-US" sz="800" b="1" spc="0" baseline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Computer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Applications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Technical Math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Intro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to Engineering Technology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Manufacturing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Materials &amp; Processes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Engineering Graphics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4024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Year 1</a:t>
                      </a: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2nd Semester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English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Composition</a:t>
                      </a: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Statics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Physics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CAD 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Machine Tools Lab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3782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Year 2</a:t>
                      </a: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1st Semester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Interpersonal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</a:t>
                      </a: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Communication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Strength of Materials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Basic Mechanisms and Drives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 CAD II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Ethics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Motors and 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Control Logic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4025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Year 2</a:t>
                      </a: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2nd Semester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Technical Writing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Machine Design/CAM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Engineering Statistics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CNC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Robotics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Micro Economics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88992">
                <a:tc rowSpan="5">
                  <a:txBody>
                    <a:bodyPr/>
                    <a:lstStyle/>
                    <a:p>
                      <a:endParaRPr lang="en-US" dirty="0"/>
                    </a:p>
                  </a:txBody>
                  <a:tcPr marL="42825" marR="42825" marT="0" marB="0" vert="vert27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10">
                  <a:txBody>
                    <a:bodyPr/>
                    <a:lstStyle/>
                    <a:p>
                      <a:endParaRPr lang="en-US" sz="6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99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High</a:t>
                      </a:r>
                      <a:r>
                        <a:rPr lang="en-US" sz="700" b="1" baseline="0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 School </a:t>
                      </a:r>
                      <a:r>
                        <a:rPr lang="en-US" sz="700" b="1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Career-Technical</a:t>
                      </a:r>
                      <a:r>
                        <a:rPr lang="en-US" sz="700" b="1" baseline="0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 Education </a:t>
                      </a:r>
                      <a:r>
                        <a:rPr lang="en-US" sz="700" b="1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Program </a:t>
                      </a:r>
                      <a:r>
                        <a:rPr lang="en-US" sz="700" b="1" baseline="0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Courses</a:t>
                      </a:r>
                      <a:endParaRPr lang="en-US" sz="700" b="1" dirty="0" smtClean="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dirty="0" smtClean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31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High School Courses for Postsecondary Credit (Including Apprenticeship Hours) and the Corresponding Postsecondary Courses</a:t>
                      </a: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31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Required Courses</a:t>
                      </a: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dirty="0" smtClean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51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Recommended Electives</a:t>
                      </a: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2197900" y="5917682"/>
            <a:ext cx="6625877" cy="346249"/>
            <a:chOff x="2197900" y="5917682"/>
            <a:chExt cx="6625877" cy="346249"/>
          </a:xfrm>
        </p:grpSpPr>
        <p:sp>
          <p:nvSpPr>
            <p:cNvPr id="7" name="TextBox 6"/>
            <p:cNvSpPr txBox="1"/>
            <p:nvPr/>
          </p:nvSpPr>
          <p:spPr>
            <a:xfrm>
              <a:off x="8203718" y="5935475"/>
              <a:ext cx="62005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i="1" smtClean="0">
                  <a:solidFill>
                    <a:schemeClr val="tx2"/>
                  </a:solidFill>
                </a:rPr>
                <a:t>11/2014</a:t>
              </a:r>
              <a:endParaRPr lang="en-US" sz="700" i="1" dirty="0">
                <a:solidFill>
                  <a:schemeClr val="tx2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197900" y="5917682"/>
              <a:ext cx="5618232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i="1" dirty="0">
                  <a:solidFill>
                    <a:schemeClr val="tx2"/>
                  </a:solidFill>
                </a:rPr>
                <a:t>Visit </a:t>
              </a:r>
              <a:r>
                <a:rPr lang="en-US" sz="700" i="1" dirty="0" smtClean="0">
                  <a:solidFill>
                    <a:schemeClr val="tx2"/>
                  </a:solidFill>
                </a:rPr>
                <a:t>education.ohio.gov/CareerConnections for reference information. </a:t>
              </a:r>
            </a:p>
            <a:p>
              <a:pPr>
                <a:spcBef>
                  <a:spcPts val="300"/>
                </a:spcBef>
              </a:pPr>
              <a:r>
                <a:rPr lang="en-US" sz="700" i="1" dirty="0" smtClean="0">
                  <a:solidFill>
                    <a:schemeClr val="tx2"/>
                  </a:solidFill>
                </a:rPr>
                <a:t>Course titles and sequences will vary between schools.</a:t>
              </a:r>
              <a:endParaRPr lang="en-US" sz="700" i="1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15417056"/>
      </p:ext>
    </p:extLst>
  </p:cSld>
  <p:clrMapOvr>
    <a:masterClrMapping/>
  </p:clrMapOvr>
</p:sld>
</file>

<file path=ppt/theme/theme1.xml><?xml version="1.0" encoding="utf-8"?>
<a:theme xmlns:a="http://schemas.openxmlformats.org/drawingml/2006/main" name="ODE Career Pathways">
  <a:themeElements>
    <a:clrScheme name="Custom 6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26427"/>
      </a:accent1>
      <a:accent2>
        <a:srgbClr val="F9BE00"/>
      </a:accent2>
      <a:accent3>
        <a:srgbClr val="B8CC3F"/>
      </a:accent3>
      <a:accent4>
        <a:srgbClr val="6DABE4"/>
      </a:accent4>
      <a:accent5>
        <a:srgbClr val="D9D9D9"/>
      </a:accent5>
      <a:accent6>
        <a:srgbClr val="FFFFFF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DE Career Pathways">
  <a:themeElements>
    <a:clrScheme name="Custom 6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26427"/>
      </a:accent1>
      <a:accent2>
        <a:srgbClr val="F9BE00"/>
      </a:accent2>
      <a:accent3>
        <a:srgbClr val="B8CC3F"/>
      </a:accent3>
      <a:accent4>
        <a:srgbClr val="6DABE4"/>
      </a:accent4>
      <a:accent5>
        <a:srgbClr val="D9D9D9"/>
      </a:accent5>
      <a:accent6>
        <a:srgbClr val="FFFFFF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ODE Career Pathways.thmx</Template>
  <TotalTime>246</TotalTime>
  <Words>346</Words>
  <Application>Microsoft Office PowerPoint</Application>
  <PresentationFormat>On-screen Show (4:3)</PresentationFormat>
  <Paragraphs>121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4" baseType="lpstr">
      <vt:lpstr>ODE Career Pathways</vt:lpstr>
      <vt:lpstr>1_ODE Career Pathways</vt:lpstr>
      <vt:lpstr>PowerPoint Presentation</vt:lpstr>
      <vt:lpstr>PowerPoint Presentation</vt:lpstr>
    </vt:vector>
  </TitlesOfParts>
  <Company>Sanger &amp; Eby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Lisa Sanger</dc:creator>
  <cp:lastModifiedBy>Tisha M.</cp:lastModifiedBy>
  <cp:revision>24</cp:revision>
  <cp:lastPrinted>2014-11-04T19:36:03Z</cp:lastPrinted>
  <dcterms:created xsi:type="dcterms:W3CDTF">2014-05-07T16:43:19Z</dcterms:created>
  <dcterms:modified xsi:type="dcterms:W3CDTF">2014-11-24T14:14:16Z</dcterms:modified>
</cp:coreProperties>
</file>