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8CC3F"/>
    <a:srgbClr val="6DABE4"/>
    <a:srgbClr val="D9D9D9"/>
    <a:srgbClr val="F9BE00"/>
    <a:srgbClr val="E2642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585" autoAdjust="0"/>
    <p:restoredTop sz="94561" autoAdjust="0"/>
  </p:normalViewPr>
  <p:slideViewPr>
    <p:cSldViewPr snapToGrid="0" snapToObjects="1">
      <p:cViewPr>
        <p:scale>
          <a:sx n="130" d="100"/>
          <a:sy n="130" d="100"/>
        </p:scale>
        <p:origin x="-1122" y="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32E02F-41A9-E74C-8882-930C1223073F}" type="datetimeFigureOut">
              <a:rPr lang="en-US" smtClean="0"/>
              <a:pPr/>
              <a:t>11/4/2014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2E2E845-2EF1-4147-B595-A7500D7DE62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_DegreeMark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178550" y="1526488"/>
            <a:ext cx="161925" cy="1990725"/>
          </a:xfrm>
          <a:prstGeom prst="rect">
            <a:avLst/>
          </a:prstGeom>
        </p:spPr>
      </p:pic>
      <p:pic>
        <p:nvPicPr>
          <p:cNvPr id="6" name="Picture 5" descr="_DegreeMark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45801" y="1526488"/>
            <a:ext cx="161925" cy="1990725"/>
          </a:xfrm>
          <a:prstGeom prst="rect">
            <a:avLst/>
          </a:prstGeom>
        </p:spPr>
      </p:pic>
      <p:pic>
        <p:nvPicPr>
          <p:cNvPr id="7" name="Picture 6" descr="_DegreeMarker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92979" y="1526488"/>
            <a:ext cx="161925" cy="19907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52559" y="2058534"/>
            <a:ext cx="178962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chemeClr val="accent6"/>
                </a:solidFill>
                <a:latin typeface="Arial"/>
                <a:cs typeface="Arial"/>
              </a:rPr>
              <a:t>Start Pre-IT</a:t>
            </a:r>
          </a:p>
          <a:p>
            <a:r>
              <a:rPr lang="en-US" sz="1100" dirty="0" smtClean="0">
                <a:solidFill>
                  <a:schemeClr val="accent6"/>
                </a:solidFill>
                <a:latin typeface="Arial"/>
                <a:cs typeface="Arial"/>
              </a:rPr>
              <a:t>As early as grade 7</a:t>
            </a:r>
          </a:p>
          <a:p>
            <a:r>
              <a:rPr lang="en-US" sz="1000" dirty="0" smtClean="0">
                <a:solidFill>
                  <a:schemeClr val="accent6"/>
                </a:solidFill>
                <a:latin typeface="Arial"/>
                <a:cs typeface="Arial"/>
              </a:rPr>
              <a:t>(based on readiness)</a:t>
            </a:r>
            <a:endParaRPr lang="en-US" sz="1000" dirty="0">
              <a:solidFill>
                <a:schemeClr val="accent6"/>
              </a:solidFill>
              <a:latin typeface="Arial"/>
              <a:cs typeface="Arial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478090" y="2062488"/>
            <a:ext cx="1789625" cy="8771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chemeClr val="accent6"/>
                </a:solidFill>
                <a:latin typeface="Arial"/>
                <a:cs typeface="Arial"/>
              </a:rPr>
              <a:t>Computer Programmer</a:t>
            </a:r>
          </a:p>
          <a:p>
            <a:r>
              <a:rPr lang="en-US" sz="800" dirty="0">
                <a:solidFill>
                  <a:srgbClr val="FFFFFF"/>
                </a:solidFill>
                <a:cs typeface="Arial"/>
              </a:rPr>
              <a:t>Median </a:t>
            </a:r>
            <a:r>
              <a:rPr lang="en-US" sz="800" dirty="0" smtClean="0">
                <a:solidFill>
                  <a:schemeClr val="accent6"/>
                </a:solidFill>
                <a:latin typeface="Arial"/>
                <a:cs typeface="Arial"/>
              </a:rPr>
              <a:t>Salary: $66,510</a:t>
            </a:r>
          </a:p>
          <a:p>
            <a:r>
              <a:rPr lang="en-US" sz="800" dirty="0">
                <a:solidFill>
                  <a:srgbClr val="FFFFFF"/>
                </a:solidFill>
                <a:cs typeface="Arial"/>
              </a:rPr>
              <a:t>Job Growth (10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</a:t>
            </a:r>
            <a:r>
              <a:rPr lang="en-US" sz="800" dirty="0" smtClean="0">
                <a:solidFill>
                  <a:schemeClr val="accent6"/>
                </a:solidFill>
                <a:cs typeface="Arial"/>
              </a:rPr>
              <a:t>4.8</a:t>
            </a:r>
            <a:r>
              <a:rPr lang="en-US" sz="800" dirty="0" smtClean="0">
                <a:solidFill>
                  <a:schemeClr val="accent6"/>
                </a:solidFill>
                <a:latin typeface="Arial"/>
                <a:cs typeface="Arial"/>
              </a:rPr>
              <a:t>%</a:t>
            </a:r>
          </a:p>
          <a:p>
            <a:r>
              <a:rPr lang="en-US" sz="800" dirty="0" smtClean="0">
                <a:solidFill>
                  <a:schemeClr val="accent6"/>
                </a:solidFill>
                <a:latin typeface="Arial"/>
                <a:cs typeface="Arial"/>
              </a:rPr>
              <a:t>Annual Openings: 280</a:t>
            </a: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Average Tuition (1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$0 –$3,900/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endParaRPr lang="en-US" sz="8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99671" y="2062488"/>
            <a:ext cx="1789625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rgbClr val="FFFFFF"/>
                </a:solidFill>
                <a:latin typeface="Arial"/>
                <a:cs typeface="Arial"/>
              </a:rPr>
              <a:t>Database Administrator</a:t>
            </a: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Median Salary: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$73,660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Job Growth (10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26.6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%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Annual O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penings: 180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Average Tuition (2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yrs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$3,900/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endParaRPr lang="en-US" sz="8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313005" y="2062488"/>
            <a:ext cx="1789625" cy="7540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b="1" dirty="0" smtClean="0">
                <a:solidFill>
                  <a:srgbClr val="FFFFFF"/>
                </a:solidFill>
                <a:latin typeface="Arial"/>
                <a:cs typeface="Arial"/>
              </a:rPr>
              <a:t>IT Project Manager</a:t>
            </a: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Median Salary: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$80,030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Job Growth (10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</a:t>
            </a:r>
            <a:r>
              <a:rPr lang="en-US" sz="800" dirty="0" smtClean="0">
                <a:solidFill>
                  <a:schemeClr val="accent6"/>
                </a:solidFill>
                <a:cs typeface="Arial"/>
              </a:rPr>
              <a:t> 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1.7%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pPr lvl="0"/>
            <a:r>
              <a:rPr lang="en-US" sz="800" dirty="0">
                <a:solidFill>
                  <a:srgbClr val="FFFFFF"/>
                </a:solidFill>
                <a:cs typeface="Arial"/>
              </a:rPr>
              <a:t>Annual O</a:t>
            </a:r>
            <a:r>
              <a:rPr lang="en-US" sz="800" dirty="0" smtClean="0">
                <a:solidFill>
                  <a:srgbClr val="FFFFFF"/>
                </a:solidFill>
                <a:cs typeface="Arial"/>
              </a:rPr>
              <a:t>penings: 186</a:t>
            </a:r>
            <a:endParaRPr lang="en-US" sz="800" dirty="0">
              <a:solidFill>
                <a:srgbClr val="FFFFFF"/>
              </a:solidFill>
              <a:cs typeface="Arial"/>
            </a:endParaRPr>
          </a:p>
          <a:p>
            <a:r>
              <a:rPr lang="en-US" sz="800" dirty="0">
                <a:solidFill>
                  <a:srgbClr val="FFFFFF"/>
                </a:solidFill>
                <a:cs typeface="Arial"/>
              </a:rPr>
              <a:t>Average Tuition (4 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yrs</a:t>
            </a:r>
            <a:r>
              <a:rPr lang="en-US" sz="800" dirty="0">
                <a:solidFill>
                  <a:srgbClr val="FFFFFF"/>
                </a:solidFill>
                <a:cs typeface="Arial"/>
              </a:rPr>
              <a:t>): $9,600/</a:t>
            </a:r>
            <a:r>
              <a:rPr lang="en-US" sz="800" dirty="0" err="1">
                <a:solidFill>
                  <a:srgbClr val="FFFFFF"/>
                </a:solidFill>
                <a:cs typeface="Arial"/>
              </a:rPr>
              <a:t>yr</a:t>
            </a:r>
            <a:endParaRPr lang="en-US" sz="800" dirty="0">
              <a:solidFill>
                <a:srgbClr val="FFFFFF"/>
              </a:solidFill>
              <a:cs typeface="Arial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577959" y="3970514"/>
            <a:ext cx="17642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latin typeface="Arial"/>
                <a:cs typeface="Arial"/>
              </a:rPr>
              <a:t>Workplace Visits</a:t>
            </a:r>
          </a:p>
          <a:p>
            <a:pPr algn="ctr"/>
            <a:r>
              <a:rPr lang="en-US" sz="1100" dirty="0" smtClean="0">
                <a:latin typeface="Arial"/>
                <a:cs typeface="Arial"/>
              </a:rPr>
              <a:t>Job Shadow</a:t>
            </a:r>
          </a:p>
          <a:p>
            <a:pPr algn="ctr"/>
            <a:r>
              <a:rPr lang="en-US" sz="1100" dirty="0" smtClean="0">
                <a:latin typeface="Arial"/>
                <a:cs typeface="Arial"/>
              </a:rPr>
              <a:t>Internship</a:t>
            </a:r>
          </a:p>
          <a:p>
            <a:pPr algn="ctr"/>
            <a:r>
              <a:rPr lang="en-US" sz="1100" dirty="0" smtClean="0">
                <a:latin typeface="Arial"/>
                <a:cs typeface="Arial"/>
              </a:rPr>
              <a:t>Work</a:t>
            </a:r>
            <a:endParaRPr lang="en-US" sz="1100" dirty="0"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478090" y="3970514"/>
            <a:ext cx="17642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latin typeface="Arial"/>
                <a:cs typeface="Arial"/>
              </a:rPr>
              <a:t>Supervised Experience</a:t>
            </a:r>
          </a:p>
          <a:p>
            <a:pPr algn="ctr"/>
            <a:r>
              <a:rPr lang="en-US" sz="1100" dirty="0">
                <a:cs typeface="Arial"/>
              </a:rPr>
              <a:t>---</a:t>
            </a:r>
          </a:p>
          <a:p>
            <a:pPr algn="ctr"/>
            <a:r>
              <a:rPr lang="en-US" sz="1100" dirty="0">
                <a:cs typeface="Arial"/>
              </a:rPr>
              <a:t>Work</a:t>
            </a:r>
          </a:p>
          <a:p>
            <a:pPr algn="ctr"/>
            <a:endParaRPr lang="en-US" sz="1100" dirty="0">
              <a:latin typeface="Arial"/>
              <a:cs typeface="Arial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399671" y="3970514"/>
            <a:ext cx="1764225" cy="9387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latin typeface="Arial"/>
                <a:cs typeface="Arial"/>
              </a:rPr>
              <a:t>Supervised Experience</a:t>
            </a:r>
          </a:p>
          <a:p>
            <a:pPr algn="ctr"/>
            <a:r>
              <a:rPr lang="en-US" sz="1100" dirty="0" smtClean="0">
                <a:latin typeface="Arial"/>
                <a:cs typeface="Arial"/>
              </a:rPr>
              <a:t>Internship</a:t>
            </a:r>
          </a:p>
          <a:p>
            <a:pPr algn="ctr"/>
            <a:r>
              <a:rPr lang="en-US" sz="1100" dirty="0">
                <a:cs typeface="Arial"/>
              </a:rPr>
              <a:t>---</a:t>
            </a:r>
          </a:p>
          <a:p>
            <a:pPr algn="ctr"/>
            <a:r>
              <a:rPr lang="en-US" sz="1100" dirty="0">
                <a:cs typeface="Arial"/>
              </a:rPr>
              <a:t>Work</a:t>
            </a:r>
          </a:p>
          <a:p>
            <a:pPr algn="ctr"/>
            <a:endParaRPr lang="en-US" sz="1100" dirty="0"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313005" y="3970514"/>
            <a:ext cx="176422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100" dirty="0" smtClean="0">
                <a:latin typeface="Arial"/>
                <a:cs typeface="Arial"/>
              </a:rPr>
              <a:t>Internship</a:t>
            </a:r>
          </a:p>
          <a:p>
            <a:pPr algn="ctr"/>
            <a:r>
              <a:rPr lang="en-US" sz="1100" dirty="0">
                <a:cs typeface="Arial"/>
              </a:rPr>
              <a:t>---</a:t>
            </a:r>
          </a:p>
          <a:p>
            <a:pPr algn="ctr"/>
            <a:r>
              <a:rPr lang="en-US" sz="1100" dirty="0">
                <a:cs typeface="Arial"/>
              </a:rPr>
              <a:t>Work</a:t>
            </a:r>
          </a:p>
          <a:p>
            <a:pPr algn="ctr"/>
            <a:endParaRPr lang="en-US" sz="1100" dirty="0">
              <a:latin typeface="Arial"/>
              <a:cs typeface="Arial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3944057" y="1158563"/>
            <a:ext cx="748923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b="1" dirty="0" smtClean="0">
                <a:latin typeface="Arial"/>
                <a:cs typeface="Arial"/>
              </a:rPr>
              <a:t>Certificate</a:t>
            </a:r>
            <a:endParaRPr lang="en-US" sz="900" b="1" dirty="0">
              <a:latin typeface="Arial"/>
              <a:cs typeface="Arial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32691" y="1158563"/>
            <a:ext cx="14478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b="1" dirty="0" smtClean="0">
                <a:latin typeface="Arial"/>
                <a:cs typeface="Arial"/>
              </a:rPr>
              <a:t>Bachelor’s Degree,</a:t>
            </a:r>
          </a:p>
          <a:p>
            <a:pPr algn="ctr"/>
            <a:r>
              <a:rPr lang="en-US" sz="900" b="1" dirty="0" smtClean="0">
                <a:latin typeface="Arial"/>
                <a:cs typeface="Arial"/>
              </a:rPr>
              <a:t>IT Project Management</a:t>
            </a:r>
            <a:endParaRPr lang="en-US" sz="900" b="1" dirty="0">
              <a:latin typeface="Arial"/>
              <a:cs typeface="Arial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5583447" y="1158563"/>
            <a:ext cx="1326004" cy="5078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900" b="1" dirty="0" smtClean="0">
                <a:latin typeface="Arial"/>
                <a:cs typeface="Arial"/>
              </a:rPr>
              <a:t>Associate Degree,</a:t>
            </a:r>
          </a:p>
          <a:p>
            <a:pPr algn="ctr"/>
            <a:r>
              <a:rPr lang="en-US" sz="900" b="1" dirty="0" smtClean="0">
                <a:latin typeface="Arial"/>
                <a:cs typeface="Arial"/>
              </a:rPr>
              <a:t>Computer</a:t>
            </a:r>
          </a:p>
          <a:p>
            <a:pPr algn="ctr"/>
            <a:r>
              <a:rPr lang="en-US" sz="900" b="1" dirty="0" smtClean="0">
                <a:latin typeface="Arial"/>
                <a:cs typeface="Arial"/>
              </a:rPr>
              <a:t>Information Science</a:t>
            </a:r>
            <a:endParaRPr lang="en-US" sz="900" b="1" dirty="0">
              <a:latin typeface="Arial"/>
              <a:cs typeface="Arial"/>
            </a:endParaRPr>
          </a:p>
        </p:txBody>
      </p:sp>
      <p:pic>
        <p:nvPicPr>
          <p:cNvPr id="19" name="Picture 2" descr="C:\Users\tisha.mcglaughlin\Desktop\thumbs_u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0551" y="2072256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2" descr="C:\Users\tisha.mcglaughlin\Desktop\thumbs_u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9225" y="2073121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2" descr="C:\Users\tisha.mcglaughlin\Desktop\thumbs_up.pn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06791" y="2061623"/>
            <a:ext cx="190500" cy="1905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22" name="Group 21"/>
          <p:cNvGrpSpPr/>
          <p:nvPr/>
        </p:nvGrpSpPr>
        <p:grpSpPr>
          <a:xfrm>
            <a:off x="489873" y="5860623"/>
            <a:ext cx="6205125" cy="391016"/>
            <a:chOff x="489873" y="5860623"/>
            <a:chExt cx="6205125" cy="391016"/>
          </a:xfrm>
        </p:grpSpPr>
        <p:grpSp>
          <p:nvGrpSpPr>
            <p:cNvPr id="23" name="Group 22"/>
            <p:cNvGrpSpPr/>
            <p:nvPr/>
          </p:nvGrpSpPr>
          <p:grpSpPr>
            <a:xfrm>
              <a:off x="590659" y="5860623"/>
              <a:ext cx="1493210" cy="235072"/>
              <a:chOff x="960786" y="6025407"/>
              <a:chExt cx="1493210" cy="235072"/>
            </a:xfrm>
          </p:grpSpPr>
          <p:pic>
            <p:nvPicPr>
              <p:cNvPr id="25" name="Picture 2" descr="C:\Users\tisha.mcglaughlin\Desktop\thumbs_up.png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960786" y="6025407"/>
                <a:ext cx="190500" cy="190500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26" name="TextBox 25"/>
              <p:cNvSpPr txBox="1"/>
              <p:nvPr/>
            </p:nvSpPr>
            <p:spPr>
              <a:xfrm>
                <a:off x="1091362" y="6060424"/>
                <a:ext cx="1362634" cy="20005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sz="700" i="1" dirty="0" smtClean="0"/>
                  <a:t>Ohio In-demand Occupations</a:t>
                </a:r>
                <a:endParaRPr lang="en-US" sz="700" i="1" dirty="0"/>
              </a:p>
            </p:txBody>
          </p:sp>
        </p:grpSp>
        <p:sp>
          <p:nvSpPr>
            <p:cNvPr id="24" name="TextBox 23"/>
            <p:cNvSpPr txBox="1"/>
            <p:nvPr/>
          </p:nvSpPr>
          <p:spPr>
            <a:xfrm>
              <a:off x="489873" y="6051584"/>
              <a:ext cx="6205125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i="1" dirty="0">
                  <a:solidFill>
                    <a:schemeClr val="tx2"/>
                  </a:solidFill>
                </a:rPr>
                <a:t>D</a:t>
              </a:r>
              <a:r>
                <a:rPr lang="en-US" sz="700" i="1" dirty="0" smtClean="0">
                  <a:solidFill>
                    <a:schemeClr val="tx2"/>
                  </a:solidFill>
                </a:rPr>
                <a:t>ata reflects 2014 Ohio labor statistics and public institutions of higher education for 2013-2014. For specific tuition costs, visit ohiohighered.org.</a:t>
              </a:r>
              <a:endParaRPr lang="en-US" sz="700" i="1" dirty="0">
                <a:solidFill>
                  <a:schemeClr val="tx2"/>
                </a:solidFill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ontent Placeholder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73920339"/>
              </p:ext>
            </p:extLst>
          </p:nvPr>
        </p:nvGraphicFramePr>
        <p:xfrm>
          <a:off x="448733" y="1367916"/>
          <a:ext cx="8229598" cy="4567559"/>
        </p:xfrm>
        <a:graphic>
          <a:graphicData uri="http://schemas.openxmlformats.org/drawingml/2006/table">
            <a:tbl>
              <a:tblPr firstRow="1" firstCol="1" lastRow="1" lastCol="1" bandRow="1" bandCol="1"/>
              <a:tblGrid>
                <a:gridCol w="236088"/>
                <a:gridCol w="1598702"/>
                <a:gridCol w="799351"/>
                <a:gridCol w="799351"/>
                <a:gridCol w="583449"/>
                <a:gridCol w="215902"/>
                <a:gridCol w="799351"/>
                <a:gridCol w="799351"/>
                <a:gridCol w="799351"/>
                <a:gridCol w="799351"/>
                <a:gridCol w="799351"/>
              </a:tblGrid>
              <a:tr h="148320">
                <a:tc gridSpan="5">
                  <a:txBody>
                    <a:bodyPr/>
                    <a:lstStyle/>
                    <a:p>
                      <a:pPr marL="0" marR="0">
                        <a:spcBef>
                          <a:spcPts val="0"/>
                        </a:spcBef>
                        <a:spcAft>
                          <a:spcPts val="600"/>
                        </a:spcAft>
                        <a:tabLst>
                          <a:tab pos="2722245" algn="l"/>
                          <a:tab pos="5484495" algn="l"/>
                        </a:tabLst>
                      </a:pPr>
                      <a:r>
                        <a:rPr lang="en-US" sz="1000" b="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Secondary </a:t>
                      </a:r>
                      <a:r>
                        <a:rPr lang="en-US" sz="1000" b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Pathway</a:t>
                      </a:r>
                      <a:r>
                        <a:rPr lang="en-US" sz="1000" b="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:</a:t>
                      </a:r>
                      <a:r>
                        <a:rPr lang="en-US" sz="1000" b="0" u="none" dirty="0" smtClean="0">
                          <a:solidFill>
                            <a:srgbClr val="1F497D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 </a:t>
                      </a:r>
                      <a:r>
                        <a:rPr lang="en-US" sz="1000" b="1" u="sng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Programming</a:t>
                      </a:r>
                      <a:r>
                        <a:rPr lang="en-US" sz="1000" b="1" u="sng" baseline="0" dirty="0" smtClean="0">
                          <a:solidFill>
                            <a:schemeClr val="tx1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 and Software Development</a:t>
                      </a:r>
                      <a:endParaRPr lang="en-US" sz="1000" u="none" dirty="0">
                        <a:solidFill>
                          <a:schemeClr val="tx1"/>
                        </a:solidFill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2722245" algn="l"/>
                          <a:tab pos="5484495" algn="l"/>
                        </a:tabLst>
                        <a:defRPr/>
                      </a:pPr>
                      <a:r>
                        <a:rPr lang="en-US" sz="1000" b="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Postsecondary Program: </a:t>
                      </a:r>
                      <a:r>
                        <a:rPr lang="en-US" sz="1000" b="1" u="sng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Programming</a:t>
                      </a:r>
                      <a:r>
                        <a:rPr lang="en-US" sz="1000" b="1" u="sng" baseline="0" dirty="0" smtClean="0"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/>
                          <a:cs typeface="Arial"/>
                        </a:rPr>
                        <a:t> and Software Development</a:t>
                      </a:r>
                      <a:endParaRPr lang="en-US" sz="1000" u="none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Arial"/>
                      </a:endParaRPr>
                    </a:p>
                  </a:txBody>
                  <a:tcPr marL="42825" marR="42825" marT="0" marB="0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hMerge="1">
                  <a:txBody>
                    <a:bodyPr/>
                    <a:lstStyle/>
                    <a:p>
                      <a:pPr marL="0" marR="0" indent="0" algn="l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>
                          <a:tab pos="2722245" algn="l"/>
                          <a:tab pos="5484495" algn="l"/>
                        </a:tabLst>
                        <a:defRPr/>
                      </a:pPr>
                      <a:endParaRPr lang="en-US" sz="1000" u="none" dirty="0" smtClean="0">
                        <a:solidFill>
                          <a:schemeClr val="tx1"/>
                        </a:solidFill>
                        <a:effectLst/>
                        <a:latin typeface="+mn-lt"/>
                        <a:ea typeface="Times New Roman"/>
                        <a:cs typeface="Arial"/>
                      </a:endParaRPr>
                    </a:p>
                  </a:txBody>
                  <a:tcPr marL="42825" marR="42825" marT="0" marB="0">
                    <a:lnL>
                      <a:noFill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0">
                <a:tc gridSpan="1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10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71620">
                <a:tc gridSpan="1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2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An Example of Courses </a:t>
                      </a:r>
                      <a:r>
                        <a:rPr lang="en-US" sz="1200" b="1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with Secondary and </a:t>
                      </a:r>
                      <a:r>
                        <a:rPr lang="en-US" sz="12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Postsecondary </a:t>
                      </a:r>
                      <a:r>
                        <a:rPr lang="en-US" sz="1200" b="1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Credits</a:t>
                      </a:r>
                      <a:endParaRPr lang="en-US" sz="120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84334">
                <a:tc rowSpan="4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Secondary</a:t>
                      </a:r>
                      <a:endParaRPr lang="en-US" sz="10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vert="vert27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7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8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 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Algebra 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Physical Science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Social Studies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Fine Arts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Information Technology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Programming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370249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9</a:t>
                      </a:r>
                    </a:p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10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 II</a:t>
                      </a:r>
                    </a:p>
                  </a:txBody>
                  <a:tcPr marL="42825" marR="42825" marT="0" marB="0" anchor="ctr">
                    <a:lnL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Geometry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Biology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World History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Health (.5)</a:t>
                      </a:r>
                    </a:p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PE</a:t>
                      </a:r>
                      <a:r>
                        <a:rPr lang="en-US" sz="800" b="0" i="0" baseline="0" dirty="0" smtClean="0">
                          <a:latin typeface="+mn-lt"/>
                          <a:cs typeface="Arial"/>
                        </a:rPr>
                        <a:t> (.5)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Object Oriented Programming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Visual Programming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9BE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World Languages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</a:tr>
              <a:tr h="3782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11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 III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Algebra II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Chemistry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U.S. History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Systems Analysis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&amp; Design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F9BE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World Languages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</a:tr>
              <a:tr h="38634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12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 IV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Trigonometry/ Calculus</a:t>
                      </a:r>
                      <a:endParaRPr lang="en-US" sz="800" b="0" i="0" dirty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Physics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U.S. Government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Database Applications Development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74160"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 b="0" spc="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2"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5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500" b="0" i="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</a:tr>
              <a:tr h="386510">
                <a:tc rowSpan="4"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10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Postsecondary</a:t>
                      </a:r>
                      <a:endParaRPr lang="en-US" sz="10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vert="vert27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Year 1</a:t>
                      </a:r>
                      <a:endParaRPr lang="en-US" sz="800" b="1" spc="0" baseline="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solidFill>
                            <a:srgbClr val="000000"/>
                          </a:solidFill>
                          <a:effectLst/>
                          <a:latin typeface="Arial"/>
                          <a:ea typeface="Times New Roman"/>
                          <a:cs typeface="Arial"/>
                        </a:rPr>
                        <a:t>1st Semester</a:t>
                      </a:r>
                      <a:endParaRPr lang="en-US" sz="800" b="1" spc="0" baseline="0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English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College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Seminar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Intro to Business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Computer Applications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Computer Programming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Operating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Systems &amp; Security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40244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Year 1</a:t>
                      </a: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2nd Semester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Technical Writing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Math for Information Technology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Internet Programming 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Database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Advanced C++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3782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Year 2</a:t>
                      </a: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1st Semester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College Algebra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Visual Basic 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gridSpan="2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800" b="0" i="0" dirty="0" smtClean="0">
                          <a:latin typeface="+mn-lt"/>
                          <a:cs typeface="Arial"/>
                        </a:rPr>
                        <a:t>Internet Programming I</a:t>
                      </a:r>
                      <a:r>
                        <a:rPr lang="en-US" sz="800" b="0" i="0" dirty="0">
                          <a:latin typeface="Arial"/>
                          <a:cs typeface="Arial"/>
                        </a:rPr>
                        <a:t>I</a:t>
                      </a:r>
                      <a:endParaRPr lang="en-US" sz="800" b="0" i="0" dirty="0" smtClean="0">
                        <a:latin typeface="+mn-lt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Systems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Analysis &amp; Design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Natural Science Elective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402597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Year 2</a:t>
                      </a:r>
                    </a:p>
                    <a:p>
                      <a:pPr marL="71755" marR="71755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1" spc="0" baseline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2nd Semester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Communication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Visual Basic II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Java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Programming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6DABE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Arts &amp; Humanities</a:t>
                      </a:r>
                      <a:r>
                        <a:rPr lang="en-US" sz="800" b="0" i="0" baseline="0" dirty="0" smtClean="0">
                          <a:latin typeface="Arial"/>
                          <a:cs typeface="Arial"/>
                        </a:rPr>
                        <a:t> Elective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Social Science Elective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 b="0" i="0" dirty="0" smtClean="0">
                          <a:latin typeface="Arial"/>
                          <a:cs typeface="Arial"/>
                        </a:rPr>
                        <a:t>IT Capstone</a:t>
                      </a:r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E26427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800" b="0" i="0" dirty="0">
                        <a:latin typeface="Arial"/>
                        <a:cs typeface="Arial"/>
                      </a:endParaRP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r>
                        <a:rPr lang="en-US" sz="800" b="0" i="0" dirty="0">
                          <a:effectLst/>
                          <a:latin typeface="Arial"/>
                          <a:ea typeface="Times New Roman"/>
                          <a:cs typeface="Arial"/>
                        </a:rPr>
                        <a:t> </a:t>
                      </a:r>
                    </a:p>
                  </a:txBody>
                  <a:tcPr marL="42825" marR="42825" marT="0" marB="0" anchor="ctr">
                    <a:lnL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D9D9D9"/>
                    </a:solidFill>
                  </a:tcPr>
                </a:tc>
              </a:tr>
              <a:tr h="88992">
                <a:tc rowSpan="5">
                  <a:txBody>
                    <a:bodyPr/>
                    <a:lstStyle/>
                    <a:p>
                      <a:endParaRPr lang="en-US" dirty="0"/>
                    </a:p>
                  </a:txBody>
                  <a:tcPr marL="42825" marR="42825" marT="0" marB="0" vert="vert27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10">
                  <a:txBody>
                    <a:bodyPr/>
                    <a:lstStyle/>
                    <a:p>
                      <a:endParaRPr lang="en-US" sz="600" dirty="0"/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995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High</a:t>
                      </a:r>
                      <a:r>
                        <a:rPr lang="en-US" sz="700" b="1" baseline="0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 School </a:t>
                      </a:r>
                      <a:r>
                        <a:rPr lang="en-US" sz="700" b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Career-Technical</a:t>
                      </a:r>
                      <a:r>
                        <a:rPr lang="en-US" sz="700" b="1" baseline="0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 Education </a:t>
                      </a:r>
                      <a:r>
                        <a:rPr lang="en-US" sz="700" b="1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Program </a:t>
                      </a:r>
                      <a:r>
                        <a:rPr lang="en-US" sz="700" b="1" baseline="0" dirty="0" smtClean="0">
                          <a:effectLst/>
                          <a:latin typeface="+mn-lt"/>
                          <a:ea typeface="Times New Roman"/>
                          <a:cs typeface="Arial"/>
                        </a:rPr>
                        <a:t>Courses</a:t>
                      </a:r>
                      <a:endParaRPr lang="en-US" sz="700" b="1" dirty="0" smtClean="0">
                        <a:effectLst/>
                        <a:latin typeface="+mn-lt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 smtClean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31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High School Courses for Postsecondary Credit (Including Apprenticeship Hours) and the Corresponding Postsecondary Courses</a:t>
                      </a: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rgbClr val="B8CC3F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931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Required Courses</a:t>
                      </a: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800" b="1" dirty="0" smtClean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0"/>
                        </a:spcAft>
                      </a:pPr>
                      <a:endParaRPr lang="en-US" sz="700" b="1" dirty="0">
                        <a:effectLst/>
                        <a:latin typeface="Arial"/>
                        <a:ea typeface="Times New Roman"/>
                        <a:cs typeface="Arial"/>
                      </a:endParaRP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18512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700" dirty="0"/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noFill/>
                  </a:tcPr>
                </a:tc>
                <a:tc gridSpan="9">
                  <a:txBody>
                    <a:bodyPr/>
                    <a:lstStyle/>
                    <a:p>
                      <a:pPr marL="0" marR="0" indent="0" algn="ctr" defTabSz="4572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700" b="1" dirty="0" smtClean="0">
                          <a:effectLst/>
                          <a:latin typeface="Arial"/>
                          <a:ea typeface="Times New Roman"/>
                          <a:cs typeface="Arial"/>
                        </a:rPr>
                        <a:t>Recommended Electives</a:t>
                      </a:r>
                    </a:p>
                  </a:txBody>
                  <a:tcPr marL="42825" marR="42825" marT="0" marB="0"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prstClr val="white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BlToT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</a:tbl>
          </a:graphicData>
        </a:graphic>
      </p:graphicFrame>
      <p:grpSp>
        <p:nvGrpSpPr>
          <p:cNvPr id="6" name="Group 5"/>
          <p:cNvGrpSpPr/>
          <p:nvPr/>
        </p:nvGrpSpPr>
        <p:grpSpPr>
          <a:xfrm>
            <a:off x="2197900" y="5917682"/>
            <a:ext cx="6625877" cy="346249"/>
            <a:chOff x="2197900" y="5917682"/>
            <a:chExt cx="6625877" cy="346249"/>
          </a:xfrm>
        </p:grpSpPr>
        <p:sp>
          <p:nvSpPr>
            <p:cNvPr id="7" name="TextBox 6"/>
            <p:cNvSpPr txBox="1"/>
            <p:nvPr/>
          </p:nvSpPr>
          <p:spPr>
            <a:xfrm>
              <a:off x="8203718" y="5935475"/>
              <a:ext cx="620059" cy="20005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i="1" smtClean="0">
                  <a:solidFill>
                    <a:schemeClr val="tx2"/>
                  </a:solidFill>
                </a:rPr>
                <a:t>11/2014</a:t>
              </a:r>
              <a:endParaRPr lang="en-US" sz="700" i="1" dirty="0">
                <a:solidFill>
                  <a:schemeClr val="tx2"/>
                </a:solidFill>
              </a:endParaRP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2197900" y="5917682"/>
              <a:ext cx="5618232" cy="34624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700" i="1" dirty="0">
                  <a:solidFill>
                    <a:schemeClr val="tx2"/>
                  </a:solidFill>
                </a:rPr>
                <a:t>Visit </a:t>
              </a:r>
              <a:r>
                <a:rPr lang="en-US" sz="700" i="1" dirty="0" smtClean="0">
                  <a:solidFill>
                    <a:schemeClr val="tx2"/>
                  </a:solidFill>
                </a:rPr>
                <a:t>education.ohio.gov/CareerConnections for reference information. </a:t>
              </a:r>
            </a:p>
            <a:p>
              <a:pPr>
                <a:spcBef>
                  <a:spcPts val="300"/>
                </a:spcBef>
              </a:pPr>
              <a:r>
                <a:rPr lang="en-US" sz="700" i="1" dirty="0" smtClean="0">
                  <a:solidFill>
                    <a:schemeClr val="tx2"/>
                  </a:solidFill>
                </a:rPr>
                <a:t>Course titles and sequences will vary between schools.</a:t>
              </a:r>
              <a:endParaRPr lang="en-US" sz="700" i="1" dirty="0">
                <a:solidFill>
                  <a:schemeClr val="tx2"/>
                </a:solidFill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name="ODE Career Pathways">
  <a:themeElements>
    <a:clrScheme name="Custom 6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E26427"/>
      </a:accent1>
      <a:accent2>
        <a:srgbClr val="F9BE00"/>
      </a:accent2>
      <a:accent3>
        <a:srgbClr val="B8CC3F"/>
      </a:accent3>
      <a:accent4>
        <a:srgbClr val="6DABE4"/>
      </a:accent4>
      <a:accent5>
        <a:srgbClr val="D9D9D9"/>
      </a:accent5>
      <a:accent6>
        <a:srgbClr val="FFFFFF"/>
      </a:accent6>
      <a:hlink>
        <a:srgbClr val="000000"/>
      </a:hlink>
      <a:folHlink>
        <a:srgbClr val="00000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ODE Career Pathways.thmx</Template>
  <TotalTime>228</TotalTime>
  <Words>359</Words>
  <Application>Microsoft Office PowerPoint</Application>
  <PresentationFormat>On-screen Show (4:3)</PresentationFormat>
  <Paragraphs>121</Paragraphs>
  <Slides>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3" baseType="lpstr">
      <vt:lpstr>ODE Career Pathways</vt:lpstr>
      <vt:lpstr>PowerPoint Presentation</vt:lpstr>
      <vt:lpstr>PowerPoint Presentation</vt:lpstr>
    </vt:vector>
  </TitlesOfParts>
  <Company>Sanger &amp; Eby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Lisa Sanger</dc:creator>
  <cp:lastModifiedBy>Tisha M.</cp:lastModifiedBy>
  <cp:revision>37</cp:revision>
  <dcterms:created xsi:type="dcterms:W3CDTF">2014-05-07T16:43:20Z</dcterms:created>
  <dcterms:modified xsi:type="dcterms:W3CDTF">2014-11-04T19:33:29Z</dcterms:modified>
</cp:coreProperties>
</file>