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sldIdLst>
    <p:sldId id="256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ABE4"/>
    <a:srgbClr val="E264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5" autoAdjust="0"/>
    <p:restoredTop sz="94595" autoAdjust="0"/>
  </p:normalViewPr>
  <p:slideViewPr>
    <p:cSldViewPr snapToGrid="0" snapToObjects="1">
      <p:cViewPr>
        <p:scale>
          <a:sx n="120" d="100"/>
          <a:sy n="120" d="100"/>
        </p:scale>
        <p:origin x="-1422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11/4/2014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75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11/4/2014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5174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11/4/2014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88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11/4/2014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699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11/4/2014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7257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11/4/2014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6404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11/4/2014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3971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11/4/2014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285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11/4/2014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3073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11/4/2014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5875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11/4/2014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901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11/4/2014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857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550" y="1526488"/>
            <a:ext cx="161925" cy="1990725"/>
          </a:xfrm>
          <a:prstGeom prst="rect">
            <a:avLst/>
          </a:prstGeom>
        </p:spPr>
      </p:pic>
      <p:pic>
        <p:nvPicPr>
          <p:cNvPr id="6" name="Picture 5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801" y="1526488"/>
            <a:ext cx="161925" cy="1990725"/>
          </a:xfrm>
          <a:prstGeom prst="rect">
            <a:avLst/>
          </a:prstGeom>
        </p:spPr>
      </p:pic>
      <p:pic>
        <p:nvPicPr>
          <p:cNvPr id="7" name="Picture 6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2979" y="1526488"/>
            <a:ext cx="161925" cy="19907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2559" y="2058534"/>
            <a:ext cx="1789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accent6"/>
                </a:solidFill>
                <a:latin typeface="Arial"/>
                <a:cs typeface="Arial"/>
              </a:rPr>
              <a:t>Start Pre-IT</a:t>
            </a:r>
          </a:p>
          <a:p>
            <a:r>
              <a:rPr lang="en-US" sz="1100" dirty="0" smtClean="0">
                <a:solidFill>
                  <a:schemeClr val="accent6"/>
                </a:solidFill>
                <a:latin typeface="Arial"/>
                <a:cs typeface="Arial"/>
              </a:rPr>
              <a:t>As early as grade 7</a:t>
            </a:r>
          </a:p>
          <a:p>
            <a:r>
              <a:rPr lang="en-US" sz="1000" dirty="0" smtClean="0">
                <a:solidFill>
                  <a:schemeClr val="accent6"/>
                </a:solidFill>
                <a:latin typeface="Arial"/>
                <a:cs typeface="Arial"/>
              </a:rPr>
              <a:t>(based on readiness)</a:t>
            </a:r>
            <a:endParaRPr lang="en-US" sz="1000" dirty="0">
              <a:solidFill>
                <a:schemeClr val="accent6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78090" y="2062488"/>
            <a:ext cx="178962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accent6"/>
                </a:solidFill>
                <a:latin typeface="Arial"/>
                <a:cs typeface="Arial"/>
              </a:rPr>
              <a:t>Computer Programmer</a:t>
            </a:r>
          </a:p>
          <a:p>
            <a:r>
              <a:rPr lang="en-US" sz="800" dirty="0">
                <a:solidFill>
                  <a:srgbClr val="FFFFFF"/>
                </a:solidFill>
                <a:cs typeface="Arial"/>
              </a:rPr>
              <a:t>Median </a:t>
            </a:r>
            <a:r>
              <a:rPr lang="en-US" sz="800" dirty="0" smtClean="0">
                <a:solidFill>
                  <a:schemeClr val="accent6"/>
                </a:solidFill>
                <a:latin typeface="Arial"/>
                <a:cs typeface="Arial"/>
              </a:rPr>
              <a:t>Salary: $66,510</a:t>
            </a:r>
          </a:p>
          <a:p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chemeClr val="accent6"/>
                </a:solidFill>
                <a:cs typeface="Arial"/>
              </a:rPr>
              <a:t>4.8</a:t>
            </a:r>
            <a:r>
              <a:rPr lang="en-US" sz="800" dirty="0" smtClean="0">
                <a:solidFill>
                  <a:schemeClr val="accent6"/>
                </a:solidFill>
                <a:latin typeface="Arial"/>
                <a:cs typeface="Arial"/>
              </a:rPr>
              <a:t>%</a:t>
            </a:r>
          </a:p>
          <a:p>
            <a:r>
              <a:rPr lang="en-US" sz="800" dirty="0" smtClean="0">
                <a:solidFill>
                  <a:schemeClr val="accent6"/>
                </a:solidFill>
                <a:latin typeface="Arial"/>
                <a:cs typeface="Arial"/>
              </a:rPr>
              <a:t>Annual Openings: 280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Tuition (1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$0 –$3,900/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99671" y="2062488"/>
            <a:ext cx="1789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FFFFFF"/>
                </a:solidFill>
                <a:latin typeface="Arial"/>
                <a:cs typeface="Arial"/>
              </a:rPr>
              <a:t>Software Developer, Applications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$80,010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24.6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 smtClean="0">
                <a:solidFill>
                  <a:srgbClr val="FFFFFF"/>
                </a:solidFill>
                <a:cs typeface="Arial"/>
              </a:rPr>
              <a:t>Annual Openings: 768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Tuition (2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$3,900/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13005" y="2062488"/>
            <a:ext cx="1789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>
                <a:solidFill>
                  <a:srgbClr val="FFFFFF"/>
                </a:solidFill>
                <a:cs typeface="Arial"/>
              </a:rPr>
              <a:t>Software Developer, </a:t>
            </a:r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Systems Software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$82,140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28.8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Openings: 246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r>
              <a:rPr lang="en-US" sz="800" dirty="0">
                <a:solidFill>
                  <a:srgbClr val="FFFFFF"/>
                </a:solidFill>
                <a:cs typeface="Arial"/>
              </a:rPr>
              <a:t>Average Tuition (4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$9,600/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7959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/>
                <a:cs typeface="Arial"/>
              </a:rPr>
              <a:t>Workplace Visits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Job Shadow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Internship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Work</a:t>
            </a:r>
            <a:endParaRPr lang="en-US" sz="1100" dirty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78090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/>
                <a:cs typeface="Arial"/>
              </a:rPr>
              <a:t>Supervised Experience</a:t>
            </a:r>
          </a:p>
          <a:p>
            <a:pPr algn="ctr"/>
            <a:r>
              <a:rPr lang="en-US" sz="1100" dirty="0">
                <a:cs typeface="Arial"/>
              </a:rPr>
              <a:t>---</a:t>
            </a:r>
          </a:p>
          <a:p>
            <a:pPr algn="ctr"/>
            <a:r>
              <a:rPr lang="en-US" sz="1100" dirty="0">
                <a:cs typeface="Arial"/>
              </a:rPr>
              <a:t>Work</a:t>
            </a:r>
          </a:p>
          <a:p>
            <a:endParaRPr lang="en-US" sz="1100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99671" y="3970514"/>
            <a:ext cx="176422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/>
                <a:cs typeface="Arial"/>
              </a:rPr>
              <a:t>Supervised Experience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Internship</a:t>
            </a:r>
          </a:p>
          <a:p>
            <a:pPr algn="ctr"/>
            <a:r>
              <a:rPr lang="en-US" sz="1100" dirty="0">
                <a:cs typeface="Arial"/>
              </a:rPr>
              <a:t>---</a:t>
            </a:r>
          </a:p>
          <a:p>
            <a:pPr algn="ctr"/>
            <a:r>
              <a:rPr lang="en-US" sz="1100" dirty="0">
                <a:cs typeface="Arial"/>
              </a:rPr>
              <a:t>Work</a:t>
            </a:r>
          </a:p>
          <a:p>
            <a:endParaRPr lang="en-US" sz="1100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13005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/>
                <a:cs typeface="Arial"/>
              </a:rPr>
              <a:t>Internship</a:t>
            </a:r>
          </a:p>
          <a:p>
            <a:pPr algn="ctr"/>
            <a:r>
              <a:rPr lang="en-US" sz="1100" dirty="0">
                <a:cs typeface="Arial"/>
              </a:rPr>
              <a:t>---</a:t>
            </a:r>
          </a:p>
          <a:p>
            <a:pPr algn="ctr"/>
            <a:r>
              <a:rPr lang="en-US" sz="1100" dirty="0">
                <a:cs typeface="Arial"/>
              </a:rPr>
              <a:t>Work</a:t>
            </a:r>
          </a:p>
          <a:p>
            <a:endParaRPr lang="en-US" sz="1100" dirty="0"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44057" y="1158563"/>
            <a:ext cx="7489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latin typeface="Arial"/>
                <a:cs typeface="Arial"/>
              </a:rPr>
              <a:t>Certificate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42308" y="1158563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latin typeface="Arial"/>
                <a:cs typeface="Arial"/>
              </a:rPr>
              <a:t>Master’s Degree,</a:t>
            </a:r>
          </a:p>
          <a:p>
            <a:pPr algn="ctr"/>
            <a:r>
              <a:rPr lang="en-US" sz="900" b="1" dirty="0" smtClean="0">
                <a:latin typeface="Arial"/>
                <a:cs typeface="Arial"/>
              </a:rPr>
              <a:t>Computer Engineering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31536" y="1158563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latin typeface="Arial"/>
                <a:cs typeface="Arial"/>
              </a:rPr>
              <a:t>Bachelor’s Degree,</a:t>
            </a:r>
          </a:p>
          <a:p>
            <a:pPr algn="ctr"/>
            <a:r>
              <a:rPr lang="en-US" sz="900" b="1" dirty="0" smtClean="0">
                <a:latin typeface="Arial"/>
                <a:cs typeface="Arial"/>
              </a:rPr>
              <a:t>Computer Science</a:t>
            </a:r>
            <a:endParaRPr lang="en-US" sz="900" b="1" dirty="0">
              <a:latin typeface="Arial"/>
              <a:cs typeface="Arial"/>
            </a:endParaRPr>
          </a:p>
        </p:txBody>
      </p:sp>
      <p:pic>
        <p:nvPicPr>
          <p:cNvPr id="19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284" y="2074247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015" y="2245038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260" y="2246156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489873" y="5860623"/>
            <a:ext cx="6205125" cy="391016"/>
            <a:chOff x="489873" y="5860623"/>
            <a:chExt cx="6205125" cy="391016"/>
          </a:xfrm>
        </p:grpSpPr>
        <p:grpSp>
          <p:nvGrpSpPr>
            <p:cNvPr id="23" name="Group 22"/>
            <p:cNvGrpSpPr/>
            <p:nvPr/>
          </p:nvGrpSpPr>
          <p:grpSpPr>
            <a:xfrm>
              <a:off x="590659" y="5860623"/>
              <a:ext cx="1493210" cy="235072"/>
              <a:chOff x="960786" y="6025407"/>
              <a:chExt cx="1493210" cy="235072"/>
            </a:xfrm>
          </p:grpSpPr>
          <p:pic>
            <p:nvPicPr>
              <p:cNvPr id="25" name="Picture 2" descr="C:\Users\tisha.mcglaughlin\Desktop\thumbs_up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786" y="6025407"/>
                <a:ext cx="190500" cy="190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1091362" y="6060424"/>
                <a:ext cx="1362634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i="1" dirty="0" smtClean="0"/>
                  <a:t>Ohio In-demand Occupations</a:t>
                </a:r>
                <a:endParaRPr lang="en-US" sz="700" i="1" dirty="0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489873" y="6051584"/>
              <a:ext cx="620512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D</a:t>
              </a:r>
              <a:r>
                <a:rPr lang="en-US" sz="700" i="1" dirty="0" smtClean="0">
                  <a:solidFill>
                    <a:schemeClr val="tx2"/>
                  </a:solidFill>
                </a:rPr>
                <a:t>ata reflects 2014 Ohio labor statistics and public institutions of higher education for 2013-2014. For specific tuition costs, visit ohiohighered.org.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4659523"/>
              </p:ext>
            </p:extLst>
          </p:nvPr>
        </p:nvGraphicFramePr>
        <p:xfrm>
          <a:off x="448733" y="1367916"/>
          <a:ext cx="8229598" cy="456755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36088"/>
                <a:gridCol w="1598702"/>
                <a:gridCol w="799351"/>
                <a:gridCol w="799351"/>
                <a:gridCol w="583449"/>
                <a:gridCol w="215902"/>
                <a:gridCol w="799351"/>
                <a:gridCol w="799351"/>
                <a:gridCol w="799351"/>
                <a:gridCol w="799351"/>
                <a:gridCol w="799351"/>
              </a:tblGrid>
              <a:tr h="148320"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 </a:t>
                      </a:r>
                      <a:r>
                        <a:rPr lang="en-US" sz="1000" b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Pathway</a:t>
                      </a: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:</a:t>
                      </a:r>
                      <a:r>
                        <a:rPr lang="en-US" sz="1000" b="0" u="none" dirty="0" smtClean="0">
                          <a:solidFill>
                            <a:srgbClr val="1F497D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000" b="1" u="sng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Programming</a:t>
                      </a:r>
                      <a:r>
                        <a:rPr lang="en-US" sz="1000" b="1" u="sng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and Software Development</a:t>
                      </a:r>
                      <a:endParaRPr lang="en-US" sz="1000" u="none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722245" algn="l"/>
                          <a:tab pos="5484495" algn="l"/>
                        </a:tabLst>
                        <a:defRPr/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Program: </a:t>
                      </a:r>
                      <a:r>
                        <a:rPr lang="en-US" sz="1000" b="1" u="sng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Programming</a:t>
                      </a:r>
                      <a:r>
                        <a:rPr lang="en-US" sz="1000" b="1" u="sng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 and Software Development</a:t>
                      </a:r>
                      <a:endParaRPr lang="en-US" sz="1000" u="none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722245" algn="l"/>
                          <a:tab pos="5484495" algn="l"/>
                        </a:tabLst>
                        <a:defRPr/>
                      </a:pPr>
                      <a:endParaRPr lang="en-US" sz="1000" u="none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1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620">
                <a:tc gridSpan="1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An Example of Courses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with Secondary and </a:t>
                      </a: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Credits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4334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8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Algebra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Physical Science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Social Studies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Fine Arts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Information Technology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Programming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02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9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</a:t>
                      </a: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Geometry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Biology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Health (.5)</a:t>
                      </a:r>
                    </a:p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PE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(.5)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Object Oriented Programming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Visual Programming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Languages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11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Algebra 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Chemistry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Systems Analysis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&amp; Design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Languages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</a:tr>
              <a:tr h="3863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12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IV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Trigonometry/ Calculus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smtClean="0">
                          <a:latin typeface="Arial"/>
                          <a:cs typeface="Arial"/>
                        </a:rPr>
                        <a:t>Physics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Government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Database Applications Development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74160"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spc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i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86510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College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Seminar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Intro to Business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Computer Applications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Computer Programming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Operating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Systems &amp; Security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4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Technical Writing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Math for Information Technology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Internet Programming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Database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Advanced C++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College Algebra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Visual Basic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Internet Programming I</a:t>
                      </a:r>
                      <a:r>
                        <a:rPr lang="en-US" sz="800" b="0" i="0" dirty="0">
                          <a:latin typeface="Arial"/>
                          <a:cs typeface="Arial"/>
                        </a:rPr>
                        <a:t>I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Systems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Analysis &amp; Design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Natural Science Elective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5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Communication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Visual Basic 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Java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Programming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Arts &amp; Humanities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Elective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Social Science Elective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IT Capstone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88992">
                <a:tc rowSpan="5">
                  <a:txBody>
                    <a:bodyPr/>
                    <a:lstStyle/>
                    <a:p>
                      <a:endParaRPr lang="en-US" dirty="0"/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10"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99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High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School </a:t>
                      </a: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Career-Technical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Education </a:t>
                      </a: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Program 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Courses</a:t>
                      </a:r>
                      <a:endParaRPr lang="en-US" sz="700" b="1" dirty="0" smtClean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High School Courses for Postsecondary Credit (Including Apprenticeship Hours) and the Corresponding Postsecondary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Required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51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Recommended Electives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197900" y="5917682"/>
            <a:ext cx="6625877" cy="346249"/>
            <a:chOff x="2197900" y="5917682"/>
            <a:chExt cx="6625877" cy="346249"/>
          </a:xfrm>
        </p:grpSpPr>
        <p:sp>
          <p:nvSpPr>
            <p:cNvPr id="7" name="TextBox 6"/>
            <p:cNvSpPr txBox="1"/>
            <p:nvPr/>
          </p:nvSpPr>
          <p:spPr>
            <a:xfrm>
              <a:off x="8203718" y="5935475"/>
              <a:ext cx="62005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smtClean="0">
                  <a:solidFill>
                    <a:schemeClr val="tx2"/>
                  </a:solidFill>
                </a:rPr>
                <a:t>11/2014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97900" y="5917682"/>
              <a:ext cx="561823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Visit </a:t>
              </a:r>
              <a:r>
                <a:rPr lang="en-US" sz="700" i="1" dirty="0" smtClean="0">
                  <a:solidFill>
                    <a:schemeClr val="tx2"/>
                  </a:solidFill>
                </a:rPr>
                <a:t>education.ohio.gov/CareerConnections for reference information. </a:t>
              </a:r>
            </a:p>
            <a:p>
              <a:pPr>
                <a:spcBef>
                  <a:spcPts val="300"/>
                </a:spcBef>
              </a:pPr>
              <a:r>
                <a:rPr lang="en-US" sz="700" i="1" dirty="0" smtClean="0">
                  <a:solidFill>
                    <a:schemeClr val="tx2"/>
                  </a:solidFill>
                </a:rPr>
                <a:t>Course titles and sequences will vary between schools.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693592"/>
      </p:ext>
    </p:extLst>
  </p:cSld>
  <p:clrMapOvr>
    <a:masterClrMapping/>
  </p:clrMapOvr>
</p:sld>
</file>

<file path=ppt/theme/theme1.xml><?xml version="1.0" encoding="utf-8"?>
<a:theme xmlns:a="http://schemas.openxmlformats.org/drawingml/2006/main" name="ODE Career Pathways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6427"/>
      </a:accent1>
      <a:accent2>
        <a:srgbClr val="F9BE00"/>
      </a:accent2>
      <a:accent3>
        <a:srgbClr val="B8CC3F"/>
      </a:accent3>
      <a:accent4>
        <a:srgbClr val="6DABE4"/>
      </a:accent4>
      <a:accent5>
        <a:srgbClr val="D9D9D9"/>
      </a:accent5>
      <a:accent6>
        <a:srgbClr val="FFFFFF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DE Career Pathways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6427"/>
      </a:accent1>
      <a:accent2>
        <a:srgbClr val="F9BE00"/>
      </a:accent2>
      <a:accent3>
        <a:srgbClr val="B8CC3F"/>
      </a:accent3>
      <a:accent4>
        <a:srgbClr val="6DABE4"/>
      </a:accent4>
      <a:accent5>
        <a:srgbClr val="D9D9D9"/>
      </a:accent5>
      <a:accent6>
        <a:srgbClr val="FFFFFF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ODE Career Pathways.thmx</Template>
  <TotalTime>166</TotalTime>
  <Words>361</Words>
  <Application>Microsoft Office PowerPoint</Application>
  <PresentationFormat>On-screen Show (4:3)</PresentationFormat>
  <Paragraphs>120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ODE Career Pathways</vt:lpstr>
      <vt:lpstr>1_ODE Career Pathways</vt:lpstr>
      <vt:lpstr>PowerPoint Presentation</vt:lpstr>
      <vt:lpstr>PowerPoint Presentation</vt:lpstr>
    </vt:vector>
  </TitlesOfParts>
  <Company>Sanger &amp; Eby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Lisa Sanger</dc:creator>
  <cp:lastModifiedBy>Tisha M.</cp:lastModifiedBy>
  <cp:revision>31</cp:revision>
  <dcterms:created xsi:type="dcterms:W3CDTF">2014-05-07T16:43:20Z</dcterms:created>
  <dcterms:modified xsi:type="dcterms:W3CDTF">2014-11-04T19:33:19Z</dcterms:modified>
</cp:coreProperties>
</file>