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8" r:id="rId2"/>
    <p:sldId id="259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CC3F"/>
    <a:srgbClr val="D9D9D9"/>
    <a:srgbClr val="F9BE00"/>
    <a:srgbClr val="E26427"/>
    <a:srgbClr val="6DAB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1422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695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169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446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852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845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07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20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009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35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015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255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32E02F-41A9-E74C-8882-930C1223073F}" type="datetimeFigureOut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11/4/2014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E2E845-2EF1-4147-B595-A7500D7DE629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758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550" y="1526488"/>
            <a:ext cx="161925" cy="1990725"/>
          </a:xfrm>
          <a:prstGeom prst="rect">
            <a:avLst/>
          </a:prstGeom>
        </p:spPr>
      </p:pic>
      <p:pic>
        <p:nvPicPr>
          <p:cNvPr id="6" name="Picture 5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801" y="1526488"/>
            <a:ext cx="161925" cy="1990725"/>
          </a:xfrm>
          <a:prstGeom prst="rect">
            <a:avLst/>
          </a:prstGeom>
        </p:spPr>
      </p:pic>
      <p:pic>
        <p:nvPicPr>
          <p:cNvPr id="7" name="Picture 6" descr="_DegreeMark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2979" y="1526488"/>
            <a:ext cx="161925" cy="19907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2559" y="2058534"/>
            <a:ext cx="17896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rgbClr val="FFFFFF"/>
                </a:solidFill>
                <a:cs typeface="Arial"/>
              </a:rPr>
              <a:t>Start </a:t>
            </a:r>
            <a:r>
              <a:rPr lang="en-US" sz="1100" b="1" dirty="0" smtClean="0">
                <a:solidFill>
                  <a:srgbClr val="FFFFFF"/>
                </a:solidFill>
                <a:cs typeface="Arial"/>
              </a:rPr>
              <a:t>Pre-Marketing</a:t>
            </a:r>
            <a:endParaRPr lang="en-US" sz="1100" b="1" dirty="0">
              <a:solidFill>
                <a:srgbClr val="FFFFFF"/>
              </a:solidFill>
              <a:cs typeface="Arial"/>
            </a:endParaRPr>
          </a:p>
          <a:p>
            <a:r>
              <a:rPr lang="en-US" sz="1100" dirty="0">
                <a:solidFill>
                  <a:srgbClr val="FFFFFF"/>
                </a:solidFill>
                <a:cs typeface="Arial"/>
              </a:rPr>
              <a:t>As early as grade 7</a:t>
            </a:r>
          </a:p>
          <a:p>
            <a:r>
              <a:rPr lang="en-US" sz="1000" dirty="0">
                <a:solidFill>
                  <a:srgbClr val="FFFFFF"/>
                </a:solidFill>
                <a:cs typeface="Arial"/>
              </a:rPr>
              <a:t>(based on readiness)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78090" y="2062488"/>
            <a:ext cx="178962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Sales Representative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$48,430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13.2%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908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Average Tuition (1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$0 –$3,900/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99671" y="2062488"/>
            <a:ext cx="17896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Sales Supervisor </a:t>
            </a:r>
          </a:p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(Non-Retail)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$64,960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-0.5%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359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(4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$9,600/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13005" y="2062488"/>
            <a:ext cx="178962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100" b="1" dirty="0">
                <a:solidFill>
                  <a:srgbClr val="FFFFFF"/>
                </a:solidFill>
                <a:cs typeface="Arial"/>
              </a:rPr>
              <a:t>Marketing Manager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Median Salary: $113,080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Job Growth (10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8.8%</a:t>
            </a:r>
          </a:p>
          <a:p>
            <a:pPr lvl="0"/>
            <a:r>
              <a:rPr lang="en-US" sz="800" dirty="0">
                <a:solidFill>
                  <a:srgbClr val="FFFFFF"/>
                </a:solidFill>
                <a:cs typeface="Arial"/>
              </a:rPr>
              <a:t>Annual Openings: 186</a:t>
            </a:r>
          </a:p>
          <a:p>
            <a:r>
              <a:rPr lang="en-US" sz="800" dirty="0">
                <a:solidFill>
                  <a:srgbClr val="FFFFFF"/>
                </a:solidFill>
                <a:cs typeface="Arial"/>
              </a:rPr>
              <a:t>Average Tuition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(2 </a:t>
            </a:r>
            <a:r>
              <a:rPr lang="en-US" sz="800" dirty="0" err="1">
                <a:solidFill>
                  <a:srgbClr val="FFFFFF"/>
                </a:solidFill>
                <a:cs typeface="Arial"/>
              </a:rPr>
              <a:t>yrs</a:t>
            </a:r>
            <a:r>
              <a:rPr lang="en-US" sz="800" dirty="0">
                <a:solidFill>
                  <a:srgbClr val="FFFFFF"/>
                </a:solidFill>
                <a:cs typeface="Arial"/>
              </a:rPr>
              <a:t>): </a:t>
            </a:r>
            <a:r>
              <a:rPr lang="en-US" sz="800" dirty="0" smtClean="0">
                <a:solidFill>
                  <a:srgbClr val="FFFFFF"/>
                </a:solidFill>
                <a:cs typeface="Arial"/>
              </a:rPr>
              <a:t>$11,300/</a:t>
            </a:r>
            <a:r>
              <a:rPr lang="en-US" sz="800" dirty="0" err="1" smtClean="0">
                <a:solidFill>
                  <a:srgbClr val="FFFFFF"/>
                </a:solidFill>
                <a:cs typeface="Arial"/>
              </a:rPr>
              <a:t>yr</a:t>
            </a:r>
            <a:endParaRPr lang="en-US" sz="8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959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Workplace Visits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Job Shadow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Work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478090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Work</a:t>
            </a: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399671" y="3970514"/>
            <a:ext cx="1764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Supervised Experience</a:t>
            </a:r>
          </a:p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Work</a:t>
            </a: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13005" y="3970514"/>
            <a:ext cx="176422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000000"/>
                </a:solidFill>
                <a:cs typeface="Arial"/>
              </a:rPr>
              <a:t>Internship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---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  <a:cs typeface="Arial"/>
              </a:rPr>
              <a:t>Work</a:t>
            </a:r>
            <a:endParaRPr lang="en-US" sz="1100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629865" y="1158563"/>
            <a:ext cx="13773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cs typeface="Arial"/>
              </a:rPr>
              <a:t>Certified Professional</a:t>
            </a:r>
          </a:p>
          <a:p>
            <a:pPr algn="ctr"/>
            <a:r>
              <a:rPr lang="en-US" sz="900" b="1" dirty="0">
                <a:cs typeface="Arial"/>
              </a:rPr>
              <a:t>Salesperson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602607" y="1158563"/>
            <a:ext cx="1107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Master’s Degree,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  <a:cs typeface="Arial"/>
              </a:rPr>
              <a:t>Marketing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31536" y="1158563"/>
            <a:ext cx="1229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000000"/>
                </a:solidFill>
                <a:cs typeface="Arial"/>
              </a:rPr>
              <a:t>Bachelor’s Degree,</a:t>
            </a:r>
          </a:p>
          <a:p>
            <a:pPr algn="ctr"/>
            <a:r>
              <a:rPr lang="en-US" sz="900" b="1" dirty="0">
                <a:solidFill>
                  <a:srgbClr val="000000"/>
                </a:solidFill>
                <a:cs typeface="Arial"/>
              </a:rPr>
              <a:t>Marketing</a:t>
            </a:r>
          </a:p>
        </p:txBody>
      </p:sp>
      <p:pic>
        <p:nvPicPr>
          <p:cNvPr id="19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387" y="2071170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525" y="2245003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C:\Users\tisha.mcglaughlin\Desktop\thumbs_up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730" y="2073121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Group 21"/>
          <p:cNvGrpSpPr/>
          <p:nvPr/>
        </p:nvGrpSpPr>
        <p:grpSpPr>
          <a:xfrm>
            <a:off x="489873" y="5860623"/>
            <a:ext cx="6205125" cy="391016"/>
            <a:chOff x="489873" y="5860623"/>
            <a:chExt cx="6205125" cy="391016"/>
          </a:xfrm>
        </p:grpSpPr>
        <p:grpSp>
          <p:nvGrpSpPr>
            <p:cNvPr id="23" name="Group 22"/>
            <p:cNvGrpSpPr/>
            <p:nvPr/>
          </p:nvGrpSpPr>
          <p:grpSpPr>
            <a:xfrm>
              <a:off x="590659" y="5860623"/>
              <a:ext cx="1493210" cy="235072"/>
              <a:chOff x="960786" y="6025407"/>
              <a:chExt cx="1493210" cy="235072"/>
            </a:xfrm>
          </p:grpSpPr>
          <p:pic>
            <p:nvPicPr>
              <p:cNvPr id="25" name="Picture 2" descr="C:\Users\tisha.mcglaughlin\Desktop\thumbs_up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0786" y="6025407"/>
                <a:ext cx="190500" cy="1905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1091362" y="6060424"/>
                <a:ext cx="1362634" cy="2000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700" i="1" dirty="0" smtClean="0"/>
                  <a:t>Ohio In-demand Occupations</a:t>
                </a:r>
                <a:endParaRPr lang="en-US" sz="700" i="1" dirty="0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489873" y="6051584"/>
              <a:ext cx="6205125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D</a:t>
              </a:r>
              <a:r>
                <a:rPr lang="en-US" sz="700" i="1" dirty="0" smtClean="0">
                  <a:solidFill>
                    <a:schemeClr val="tx2"/>
                  </a:solidFill>
                </a:rPr>
                <a:t>ata reflects 2014 Ohio labor statistics and public institutions of higher education for 2013-2014. For specific tuition costs, visit ohiohighered.org.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40205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1420897"/>
              </p:ext>
            </p:extLst>
          </p:nvPr>
        </p:nvGraphicFramePr>
        <p:xfrm>
          <a:off x="448733" y="1367916"/>
          <a:ext cx="8229598" cy="456755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36088"/>
                <a:gridCol w="1598702"/>
                <a:gridCol w="799351"/>
                <a:gridCol w="799351"/>
                <a:gridCol w="307003"/>
                <a:gridCol w="492348"/>
                <a:gridCol w="799351"/>
                <a:gridCol w="799351"/>
                <a:gridCol w="799351"/>
                <a:gridCol w="799351"/>
                <a:gridCol w="799351"/>
              </a:tblGrid>
              <a:tr h="148320">
                <a:tc gridSpan="5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 </a:t>
                      </a:r>
                      <a:r>
                        <a:rPr lang="en-US" sz="1000" b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Pathway</a:t>
                      </a: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:</a:t>
                      </a:r>
                      <a:r>
                        <a:rPr lang="en-US" sz="1000" b="0" u="none" dirty="0" smtClean="0">
                          <a:solidFill>
                            <a:srgbClr val="1F497D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000" b="1" u="sng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Marketing Management</a:t>
                      </a:r>
                      <a:endParaRPr lang="en-US" sz="1000" u="none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600"/>
                        </a:spcAft>
                        <a:tabLst>
                          <a:tab pos="2722245" algn="l"/>
                          <a:tab pos="5484495" algn="l"/>
                        </a:tabLst>
                      </a:pPr>
                      <a:r>
                        <a:rPr lang="en-US" sz="1000" b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 Program: </a:t>
                      </a:r>
                      <a:r>
                        <a:rPr lang="en-US" sz="1000" b="1" u="sng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Marketing</a:t>
                      </a:r>
                      <a:endParaRPr lang="en-US" sz="10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>
                    <a:lnL>
                      <a:noFill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1620">
                <a:tc gridSpan="1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An Example of Courses with Secondary and Postsecondary Credits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84334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7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8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Physical Science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Social Studies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Fine Arts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of Business &amp; Admin.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024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9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10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</a:t>
                      </a: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Geometry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Biology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Health (.5)</a:t>
                      </a:r>
                    </a:p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PE</a:t>
                      </a:r>
                      <a:r>
                        <a:rPr lang="en-US" sz="800" b="0" i="0" baseline="0" dirty="0" smtClean="0">
                          <a:latin typeface="+mn-lt"/>
                          <a:cs typeface="Arial"/>
                        </a:rPr>
                        <a:t> (.5)</a:t>
                      </a:r>
                      <a:endParaRPr lang="en-US" sz="800" b="0" i="0" dirty="0" smtClean="0">
                        <a:latin typeface="+mn-lt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 Foundations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World Languages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11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Algebra II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Chemistry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dirty="0" smtClean="0">
                          <a:latin typeface="+mn-lt"/>
                          <a:cs typeface="Arial"/>
                        </a:rPr>
                        <a:t>Marketing Applications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Professional &amp; Technical Sales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World Languages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E2642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</a:tr>
              <a:tr h="38634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12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 IV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Trigonometry/ Calculus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U.S. Government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Research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Capstone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F9BE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74160"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spc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5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500" b="0" i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</a:tr>
              <a:tr h="386510">
                <a:tc rowSpan="4"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Postsecondary</a:t>
                      </a:r>
                      <a:endParaRPr lang="en-US" sz="10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  <a:endParaRPr lang="en-US" sz="800" b="1" spc="0" baseline="0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English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Statistics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Retailing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Micro-economics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Digital Media Preparation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College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44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1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Financial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Supply Chain </a:t>
                      </a:r>
                      <a:r>
                        <a:rPr lang="en-US" sz="800" b="0" i="0" dirty="0" err="1" smtClean="0">
                          <a:latin typeface="Arial"/>
                          <a:cs typeface="Arial"/>
                        </a:rPr>
                        <a:t>Mgmt</a:t>
                      </a:r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Branding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Customer Service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&amp; Sales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B8CC3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Physics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American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History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3782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1st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Web &amp; Electronic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Advertising &amp; Promotion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Business-to-Business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g Info &amp; Consumer Analysis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Managerial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Accounting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40259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Year 2</a:t>
                      </a:r>
                    </a:p>
                    <a:p>
                      <a:pPr marL="71755" marR="71755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spc="0" baseline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2nd Semester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Global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Project Management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Principles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Direct &amp; Database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Marketing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Seminar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Marketing Practicum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0" i="0" dirty="0" smtClean="0">
                          <a:latin typeface="Arial"/>
                          <a:cs typeface="Arial"/>
                        </a:rPr>
                        <a:t>Fundamentals</a:t>
                      </a:r>
                      <a:r>
                        <a:rPr lang="en-US" sz="800" b="0" i="0" baseline="0" dirty="0" smtClean="0">
                          <a:latin typeface="Arial"/>
                          <a:cs typeface="Arial"/>
                        </a:rPr>
                        <a:t> of Interactive Media</a:t>
                      </a:r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6DAB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800" b="0" i="0" dirty="0">
                        <a:latin typeface="Arial"/>
                        <a:cs typeface="Arial"/>
                      </a:endParaRP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0" i="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</a:p>
                  </a:txBody>
                  <a:tcPr marL="42825" marR="42825" marT="0" marB="0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rgbClr val="D9D9D9"/>
                    </a:solidFill>
                  </a:tcPr>
                </a:tc>
              </a:tr>
              <a:tr h="88992">
                <a:tc rowSpan="5">
                  <a:txBody>
                    <a:bodyPr/>
                    <a:lstStyle/>
                    <a:p>
                      <a:endParaRPr lang="en-US" dirty="0"/>
                    </a:p>
                  </a:txBody>
                  <a:tcPr marL="42825" marR="42825" marT="0" marB="0" vert="vert27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10">
                  <a:txBody>
                    <a:bodyPr/>
                    <a:lstStyle/>
                    <a:p>
                      <a:endParaRPr lang="en-US" sz="6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995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High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School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Career-Technical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 Education </a:t>
                      </a:r>
                      <a:r>
                        <a:rPr lang="en-US" sz="700" b="1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Program </a:t>
                      </a:r>
                      <a:r>
                        <a:rPr lang="en-US" sz="700" b="1" baseline="0" dirty="0" smtClean="0">
                          <a:effectLst/>
                          <a:latin typeface="+mn-lt"/>
                          <a:ea typeface="Times New Roman"/>
                          <a:cs typeface="Arial"/>
                        </a:rPr>
                        <a:t>Courses</a:t>
                      </a:r>
                      <a:endParaRPr lang="en-US" sz="700" b="1" dirty="0" smtClean="0">
                        <a:effectLst/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High School Courses for Postsecondary Credit (Including Apprenticeship Hours) and the Corresponding Postsecondary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317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Required Courses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 b="1" dirty="0" smtClean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1" dirty="0">
                        <a:effectLst/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512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700" dirty="0"/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gridSpan="9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dirty="0" smtClean="0">
                          <a:effectLst/>
                          <a:latin typeface="Arial"/>
                          <a:ea typeface="Times New Roman"/>
                          <a:cs typeface="Arial"/>
                        </a:rPr>
                        <a:t>Recommended Electives</a:t>
                      </a:r>
                    </a:p>
                  </a:txBody>
                  <a:tcPr marL="42825" marR="42825" marT="0" marB="0" anchor="ctr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7900" y="5917682"/>
            <a:ext cx="6625877" cy="346249"/>
            <a:chOff x="2197900" y="5917682"/>
            <a:chExt cx="6625877" cy="346249"/>
          </a:xfrm>
        </p:grpSpPr>
        <p:sp>
          <p:nvSpPr>
            <p:cNvPr id="7" name="TextBox 6"/>
            <p:cNvSpPr txBox="1"/>
            <p:nvPr/>
          </p:nvSpPr>
          <p:spPr>
            <a:xfrm>
              <a:off x="8203718" y="5935475"/>
              <a:ext cx="620059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smtClean="0">
                  <a:solidFill>
                    <a:schemeClr val="tx2"/>
                  </a:solidFill>
                </a:rPr>
                <a:t>11/2014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197900" y="5917682"/>
              <a:ext cx="5618232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i="1" dirty="0">
                  <a:solidFill>
                    <a:schemeClr val="tx2"/>
                  </a:solidFill>
                </a:rPr>
                <a:t>Visit </a:t>
              </a:r>
              <a:r>
                <a:rPr lang="en-US" sz="700" i="1" dirty="0" smtClean="0">
                  <a:solidFill>
                    <a:schemeClr val="tx2"/>
                  </a:solidFill>
                </a:rPr>
                <a:t>education.ohio.gov/CareerConnections for reference information. </a:t>
              </a:r>
            </a:p>
            <a:p>
              <a:pPr>
                <a:spcBef>
                  <a:spcPts val="300"/>
                </a:spcBef>
              </a:pPr>
              <a:r>
                <a:rPr lang="en-US" sz="700" i="1" dirty="0" smtClean="0">
                  <a:solidFill>
                    <a:schemeClr val="tx2"/>
                  </a:solidFill>
                </a:rPr>
                <a:t>Course titles and sequences will vary between schools.</a:t>
              </a:r>
              <a:endParaRPr lang="en-US" sz="700" i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8831421"/>
      </p:ext>
    </p:extLst>
  </p:cSld>
  <p:clrMapOvr>
    <a:masterClrMapping/>
  </p:clrMapOvr>
</p:sld>
</file>

<file path=ppt/theme/theme1.xml><?xml version="1.0" encoding="utf-8"?>
<a:theme xmlns:a="http://schemas.openxmlformats.org/drawingml/2006/main" name="1_ODE Career Pathways">
  <a:themeElements>
    <a:clrScheme name="Custom 6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E26427"/>
      </a:accent1>
      <a:accent2>
        <a:srgbClr val="F9BE00"/>
      </a:accent2>
      <a:accent3>
        <a:srgbClr val="B8CC3F"/>
      </a:accent3>
      <a:accent4>
        <a:srgbClr val="6DABE4"/>
      </a:accent4>
      <a:accent5>
        <a:srgbClr val="D9D9D9"/>
      </a:accent5>
      <a:accent6>
        <a:srgbClr val="FFFFFF"/>
      </a:accent6>
      <a:hlink>
        <a:srgbClr val="000000"/>
      </a:hlink>
      <a:folHlink>
        <a:srgbClr val="0000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ODE Career Pathways.thmx</Template>
  <TotalTime>240</TotalTime>
  <Words>361</Words>
  <Application>Microsoft Office PowerPoint</Application>
  <PresentationFormat>On-screen Show (4:3)</PresentationFormat>
  <Paragraphs>125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1_ODE Career Pathways</vt:lpstr>
      <vt:lpstr>PowerPoint Presentation</vt:lpstr>
      <vt:lpstr>PowerPoint Presentation</vt:lpstr>
    </vt:vector>
  </TitlesOfParts>
  <Company>Sanger &amp; Eby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Lisa Sanger</dc:creator>
  <cp:lastModifiedBy>Tisha M.</cp:lastModifiedBy>
  <cp:revision>23</cp:revision>
  <dcterms:created xsi:type="dcterms:W3CDTF">2014-05-16T14:45:06Z</dcterms:created>
  <dcterms:modified xsi:type="dcterms:W3CDTF">2014-11-04T19:32:21Z</dcterms:modified>
</cp:coreProperties>
</file>