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5"/>
  </p:notesMasterIdLst>
  <p:sldIdLst>
    <p:sldId id="256" r:id="rId2"/>
    <p:sldId id="286" r:id="rId3"/>
    <p:sldId id="287" r:id="rId4"/>
    <p:sldId id="290" r:id="rId5"/>
    <p:sldId id="274" r:id="rId6"/>
    <p:sldId id="278" r:id="rId7"/>
    <p:sldId id="291" r:id="rId8"/>
    <p:sldId id="292" r:id="rId9"/>
    <p:sldId id="288" r:id="rId10"/>
    <p:sldId id="293" r:id="rId11"/>
    <p:sldId id="294" r:id="rId12"/>
    <p:sldId id="289" r:id="rId13"/>
    <p:sldId id="265" r:id="rId14"/>
  </p:sldIdLst>
  <p:sldSz cx="14630400" cy="8229600"/>
  <p:notesSz cx="7010400" cy="92964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8" userDrawn="1">
          <p15:clr>
            <a:srgbClr val="A4A3A4"/>
          </p15:clr>
        </p15:guide>
        <p15:guide id="2" pos="3840" userDrawn="1">
          <p15:clr>
            <a:srgbClr val="A4A3A4"/>
          </p15:clr>
        </p15:guide>
        <p15:guide id="3" orient="horz" pos="4920" userDrawn="1">
          <p15:clr>
            <a:srgbClr val="A4A3A4"/>
          </p15:clr>
        </p15:guide>
        <p15:guide id="4" pos="46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CBF6"/>
    <a:srgbClr val="EE4025"/>
    <a:srgbClr val="FFCB1F"/>
    <a:srgbClr val="B4D338"/>
    <a:srgbClr val="6CAEDF"/>
    <a:srgbClr val="56CBF7"/>
    <a:srgbClr val="B4D339"/>
    <a:srgbClr val="EF4026"/>
    <a:srgbClr val="83A2CA"/>
    <a:srgbClr val="CD092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895" autoAdjust="0"/>
  </p:normalViewPr>
  <p:slideViewPr>
    <p:cSldViewPr snapToGrid="0" snapToObjects="1">
      <p:cViewPr varScale="1">
        <p:scale>
          <a:sx n="48" d="100"/>
          <a:sy n="48" d="100"/>
        </p:scale>
        <p:origin x="1565" y="29"/>
      </p:cViewPr>
      <p:guideLst>
        <p:guide orient="horz" pos="1368"/>
        <p:guide pos="3840"/>
        <p:guide orient="horz" pos="4920"/>
        <p:guide pos="4608"/>
      </p:guideLst>
    </p:cSldViewPr>
  </p:slideViewPr>
  <p:notesTextViewPr>
    <p:cViewPr>
      <p:scale>
        <a:sx n="100" d="100"/>
        <a:sy n="100" d="100"/>
      </p:scale>
      <p:origin x="0" y="0"/>
    </p:cViewPr>
  </p:notesTextViewPr>
  <p:notesViewPr>
    <p:cSldViewPr snapToGrid="0" snapToObjects="1">
      <p:cViewPr varScale="1">
        <p:scale>
          <a:sx n="65" d="100"/>
          <a:sy n="65" d="100"/>
        </p:scale>
        <p:origin x="3048"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F2B8A50-36A2-40FA-85F8-D22A6400798F}" type="datetimeFigureOut">
              <a:rPr lang="en-US" smtClean="0"/>
              <a:t>4/4/2016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mn-lt"/>
        <a:ea typeface="+mn-ea"/>
        <a:cs typeface="+mn-cs"/>
      </a:defRPr>
    </a:lvl1pPr>
    <a:lvl2pPr marL="548613" algn="l" defTabSz="1097225" rtl="0" eaLnBrk="1" latinLnBrk="0" hangingPunct="1">
      <a:defRPr sz="1400" kern="1200">
        <a:solidFill>
          <a:schemeClr val="tx1"/>
        </a:solidFill>
        <a:latin typeface="+mn-lt"/>
        <a:ea typeface="+mn-ea"/>
        <a:cs typeface="+mn-cs"/>
      </a:defRPr>
    </a:lvl2pPr>
    <a:lvl3pPr marL="1097225" algn="l" defTabSz="1097225" rtl="0" eaLnBrk="1" latinLnBrk="0" hangingPunct="1">
      <a:defRPr sz="1400" kern="1200">
        <a:solidFill>
          <a:schemeClr val="tx1"/>
        </a:solidFill>
        <a:latin typeface="+mn-lt"/>
        <a:ea typeface="+mn-ea"/>
        <a:cs typeface="+mn-cs"/>
      </a:defRPr>
    </a:lvl3pPr>
    <a:lvl4pPr marL="1645838" algn="l" defTabSz="1097225" rtl="0" eaLnBrk="1" latinLnBrk="0" hangingPunct="1">
      <a:defRPr sz="1400" kern="1200">
        <a:solidFill>
          <a:schemeClr val="tx1"/>
        </a:solidFill>
        <a:latin typeface="+mn-lt"/>
        <a:ea typeface="+mn-ea"/>
        <a:cs typeface="+mn-cs"/>
      </a:defRPr>
    </a:lvl4pPr>
    <a:lvl5pPr marL="2194450" algn="l" defTabSz="1097225" rtl="0" eaLnBrk="1" latinLnBrk="0" hangingPunct="1">
      <a:defRPr sz="1400" kern="1200">
        <a:solidFill>
          <a:schemeClr val="tx1"/>
        </a:solidFill>
        <a:latin typeface="+mn-lt"/>
        <a:ea typeface="+mn-ea"/>
        <a:cs typeface="+mn-cs"/>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education.ohio.gov/"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mailto:ELSR@education.ohio.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Welcome to Kindergarten!  This is an exciting milestone in your child’s</a:t>
            </a:r>
            <a:r>
              <a:rPr lang="en-US" baseline="0" dirty="0" smtClean="0"/>
              <a:t> development.  </a:t>
            </a:r>
            <a:endParaRPr lang="en-US"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3529806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25" rtl="0" eaLnBrk="1" fontAlgn="auto" latinLnBrk="0" hangingPunct="1">
              <a:lnSpc>
                <a:spcPct val="100000"/>
              </a:lnSpc>
              <a:spcBef>
                <a:spcPts val="0"/>
              </a:spcBef>
              <a:spcAft>
                <a:spcPts val="0"/>
              </a:spcAft>
              <a:buClrTx/>
              <a:buSzTx/>
              <a:buFontTx/>
              <a:buNone/>
              <a:tabLst/>
              <a:defRPr/>
            </a:pPr>
            <a:r>
              <a:rPr lang="en-US" dirty="0" smtClean="0"/>
              <a:t>Teachers use the information collected by observing</a:t>
            </a:r>
            <a:r>
              <a:rPr lang="en-US" baseline="0" dirty="0" smtClean="0"/>
              <a:t> children to make decisions about individual student learning needs, as well as the learning needs for the entire class.  Listen to what these two teachers have to say about how they use the assessment results to plan classroom instruction and support student learning.</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389843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1463831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Families,</a:t>
            </a:r>
            <a:r>
              <a:rPr lang="en-US" baseline="0" dirty="0" smtClean="0"/>
              <a:t> communities, s</a:t>
            </a:r>
            <a:r>
              <a:rPr lang="en-US" dirty="0" smtClean="0"/>
              <a:t>chools and teachers support all kindergarten students’ learning.  </a:t>
            </a:r>
            <a:r>
              <a:rPr lang="en-US" dirty="0"/>
              <a:t>The information collected from the assessment is beneficial for families and teachers to work as partners to help children succeed in kindergarten. </a:t>
            </a:r>
            <a:endParaRPr lang="en-US"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76523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1118072">
              <a:defRPr/>
            </a:pPr>
            <a:r>
              <a:rPr lang="en-US" sz="1600" dirty="0"/>
              <a:t>For additional resources to help understand how you can support your child’s kindergarten success, visit </a:t>
            </a:r>
            <a:r>
              <a:rPr lang="en-US" sz="1600" u="sng" dirty="0">
                <a:hlinkClick r:id="rId3"/>
              </a:rPr>
              <a:t>www.education.ohio.gov</a:t>
            </a:r>
            <a:r>
              <a:rPr lang="en-US" sz="1600" dirty="0"/>
              <a:t> and search the keyword “Kindergarten,” or send your question to </a:t>
            </a:r>
            <a:r>
              <a:rPr lang="en-US" sz="1600" u="sng" dirty="0">
                <a:hlinkClick r:id="rId4"/>
              </a:rPr>
              <a:t>ELSR@education.ohio.gov</a:t>
            </a:r>
            <a:r>
              <a:rPr lang="en-US" sz="1600" dirty="0"/>
              <a:t>. </a:t>
            </a:r>
            <a:endParaRPr lang="en-US" sz="2000" dirty="0">
              <a:latin typeface="Arial" pitchFamily="34" charset="0"/>
              <a:cs typeface="Arial" pitchFamily="34" charset="0"/>
            </a:endParaRPr>
          </a:p>
          <a:p>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3043527-8EAB-40B4-A534-3045E607F503}" type="slidenum">
              <a:rPr lang="en-US" smtClean="0"/>
              <a:t>13</a:t>
            </a:fld>
            <a:endParaRPr lang="en-US"/>
          </a:p>
        </p:txBody>
      </p:sp>
    </p:spTree>
    <p:extLst>
      <p:ext uri="{BB962C8B-B14F-4D97-AF65-F5344CB8AC3E}">
        <p14:creationId xmlns:p14="http://schemas.microsoft.com/office/powerpoint/2010/main" val="224163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Your</a:t>
            </a:r>
            <a:r>
              <a:rPr lang="en-US" baseline="0" dirty="0" smtClean="0"/>
              <a:t> child has been preparing for this moment since birth.  Early learning and preparing for school readiness takes place from birth to age five.  </a:t>
            </a:r>
            <a:endParaRPr lang="en-US"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183955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r>
              <a:rPr lang="en-US" baseline="0" dirty="0" smtClean="0"/>
              <a:t>To be ready to learn, families</a:t>
            </a:r>
            <a:r>
              <a:rPr lang="en-US" dirty="0" smtClean="0"/>
              <a:t> and communities focus on developing the whole child.  Children need to be supported and nurtured in all areas of development so that they are physically, socially, and emotionally ready for school.  Children need to know how to cope with being separated from their family, how to get along with other children, how to follow rules, how to perform self-care tasks like washing hands, toileting and putting on and taking off outerwear like coats and boots.</a:t>
            </a:r>
          </a:p>
          <a:p>
            <a:pPr defTabSz="949478"/>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385157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Children come from very unique backgrounds with different experiences.  Some children will have experiences that will make them very successful in some areas and others will need support to be more independent.  This is an example of individual approaches toward learning.  </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2912367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Families,</a:t>
            </a:r>
            <a:r>
              <a:rPr lang="en-US" baseline="0" dirty="0" smtClean="0"/>
              <a:t> Communities, Preschools </a:t>
            </a:r>
            <a:r>
              <a:rPr lang="en-US" b="1" dirty="0" smtClean="0"/>
              <a:t>and other organizations can work together </a:t>
            </a:r>
            <a:r>
              <a:rPr lang="en-US" dirty="0" smtClean="0"/>
              <a:t>to support positive development during these early years to help prepare children for kindergarten.  </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182626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8072">
              <a:defRPr/>
            </a:pPr>
            <a:r>
              <a:rPr lang="en-US" dirty="0" smtClean="0"/>
              <a:t>When your child begins kindergarten in your school, your child’s teacher will spend a lot of time at the beginning of the school year getting to know your child and helping your child get comfortable in the learning environment, the classroom.  Teachers use many different tools and strategies to get to know kindergarten children. One way that is consistent across the state of Ohio is the use of the Kindergarten Readiness Assessment (the KRA).  </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1658193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KRA is for all children enrolled in a public school and begins on the first day of kindergarten. It is important to note that the KRA is NOT a test!  It is an assessment that measures your child’s knowledge and abilities</a:t>
            </a:r>
            <a:r>
              <a:rPr lang="en-US" baseline="0" dirty="0" smtClean="0"/>
              <a:t> in social foundations, language and literacy, mathematics, science, and physical well-being and motor development.  </a:t>
            </a:r>
          </a:p>
          <a:p>
            <a:pPr defTabSz="931774">
              <a:defRPr/>
            </a:pPr>
            <a:endParaRPr lang="en-US" dirty="0" smtClean="0"/>
          </a:p>
          <a:p>
            <a:pPr defTabSz="931774">
              <a:defRPr/>
            </a:pPr>
            <a:r>
              <a:rPr lang="en-US" dirty="0" smtClean="0"/>
              <a:t>Some of these activities and experiences may look or feel like a game and others may appear to be typical activities or experiences in the course of a regular kindergarten day.  For example, your child may interact with some questions on a computer or tablet, or your child may be working in a small group with other children and the teacher doing a guided activity, or your child may simply be playing on the playground.  In each case, your child’s teacher is able to collect information that will help the teacher modify the learning environment to support your child’s growth and development.  A change determined by the KRA could be providing individual learning time for your child in some areas or adding more movement to your child’s learning day to support kinesthetic learning.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1894998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25" rtl="0" eaLnBrk="1" fontAlgn="auto" latinLnBrk="0" hangingPunct="1">
              <a:lnSpc>
                <a:spcPct val="100000"/>
              </a:lnSpc>
              <a:spcBef>
                <a:spcPts val="0"/>
              </a:spcBef>
              <a:spcAft>
                <a:spcPts val="0"/>
              </a:spcAft>
              <a:buClrTx/>
              <a:buSzTx/>
              <a:buFontTx/>
              <a:buNone/>
              <a:tabLst/>
              <a:defRPr/>
            </a:pPr>
            <a:r>
              <a:rPr lang="en-US" dirty="0" smtClean="0"/>
              <a:t>All kindergarten teachers receive training on how to administer the assessment and how to use the results to plan appropriate instruction for student learning. Let’s hear what one Ohio kindergarten teacher has to say about using the assessment in her classroom.  </a:t>
            </a:r>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275321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r>
              <a:rPr lang="en-US" dirty="0" smtClean="0"/>
              <a:t>The KRA is one way to assess kindergarten children. Because the KRA is based on the Ohio Early Learning and Development Standards that span birth through age five, it provides a comprehensive view of a student’s readiness for kindergarten instruction.  The results give teachers and families informative and actionable data that supports opportunities for intervention and enrichment.  Teachers are observing children in everyday activities, asking children to provide responses to prompts, and setting up activities for children to show what they know and what they can do.</a:t>
            </a:r>
          </a:p>
          <a:p>
            <a:endParaRPr lang="en-US" dirty="0" smtClean="0"/>
          </a:p>
          <a:p>
            <a:r>
              <a:rPr lang="en-US" dirty="0" smtClean="0"/>
              <a:t>The assessment tool does not rank children by ability. The assessment tool does not identify students with disabilities or gifted students!  Young children change so fast! If they cannot do something this week, you may see them do it a couple of weeks later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42211698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7675" y="6438231"/>
            <a:ext cx="12435840" cy="769441"/>
          </a:xfrm>
        </p:spPr>
        <p:txBody>
          <a:bodyPr lIns="0" tIns="0" rIns="0" bIns="0" anchor="b" anchorCtr="0">
            <a:spAutoFit/>
          </a:bodyPr>
          <a:lstStyle>
            <a:lvl1pPr algn="l">
              <a:defRPr sz="5000" b="1"/>
            </a:lvl1pPr>
          </a:lstStyle>
          <a:p>
            <a:r>
              <a:rPr lang="en-US" dirty="0" smtClean="0"/>
              <a:t>Click to edit Master title style</a:t>
            </a:r>
            <a:endParaRPr lang="en-US" dirty="0"/>
          </a:p>
        </p:txBody>
      </p:sp>
      <p:sp>
        <p:nvSpPr>
          <p:cNvPr id="3" name="Subtitle 2"/>
          <p:cNvSpPr>
            <a:spLocks noGrp="1"/>
          </p:cNvSpPr>
          <p:nvPr>
            <p:ph type="subTitle" idx="1"/>
          </p:nvPr>
        </p:nvSpPr>
        <p:spPr>
          <a:xfrm>
            <a:off x="247675" y="7350525"/>
            <a:ext cx="10241280" cy="523220"/>
          </a:xfrm>
        </p:spPr>
        <p:txBody>
          <a:bodyPr lIns="0" tIns="0" rIns="0" bIns="0" anchor="t" anchorCtr="0">
            <a:spAutoFit/>
          </a:bodyPr>
          <a:lstStyle>
            <a:lvl1pPr marL="0" indent="0" algn="l">
              <a:buNone/>
              <a:defRPr sz="3400">
                <a:solidFill>
                  <a:schemeClr val="tx1">
                    <a:tint val="75000"/>
                  </a:schemeClr>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ODE Alt_3c.eps"/>
          <p:cNvPicPr>
            <a:picLocks noChangeAspect="1"/>
          </p:cNvPicPr>
          <p:nvPr userDrawn="1"/>
        </p:nvPicPr>
        <p:blipFill rotWithShape="1">
          <a:blip r:embed="rId2" cstate="screen">
            <a:extLst>
              <a:ext uri="{28A0092B-C50C-407E-A947-70E740481C1C}">
                <a14:useLocalDpi xmlns:a14="http://schemas.microsoft.com/office/drawing/2010/main" val="0"/>
              </a:ext>
            </a:extLst>
          </a:blip>
          <a:srcRect b="55080"/>
          <a:stretch/>
        </p:blipFill>
        <p:spPr>
          <a:xfrm>
            <a:off x="11026381" y="7350525"/>
            <a:ext cx="3314267" cy="523220"/>
          </a:xfrm>
          <a:prstGeom prst="rect">
            <a:avLst/>
          </a:prstGeom>
        </p:spPr>
      </p:pic>
      <p:pic>
        <p:nvPicPr>
          <p:cNvPr id="5" name="Picture 4" descr="ODE_PPT_TitleSlide_v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630400" cy="5486400"/>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1026381" y="5997102"/>
            <a:ext cx="3253740" cy="8258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731520" y="1269174"/>
            <a:ext cx="13167360" cy="54311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ODE_PPT_FooterGraphic-01.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7653792"/>
            <a:ext cx="14630400" cy="594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31520" y="1366846"/>
            <a:ext cx="13167360" cy="5431156"/>
          </a:xfrm>
          <a:prstGeom prst="rect">
            <a:avLst/>
          </a:prstGeom>
        </p:spPr>
        <p:txBody>
          <a:bodyPr vert="horz" lIns="0" tIns="0" rIns="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7224" y="5564187"/>
            <a:ext cx="9767576" cy="2462213"/>
          </a:xfrm>
        </p:spPr>
        <p:txBody>
          <a:bodyPr/>
          <a:lstStyle/>
          <a:p>
            <a:pPr algn="ctr"/>
            <a:r>
              <a:rPr lang="en-US" sz="8000" dirty="0" smtClean="0"/>
              <a:t>Welcome to Kindergarten</a:t>
            </a:r>
            <a:endParaRPr lang="en-US" sz="8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12-1" descr="Kindergarten Readiness Assessment" title="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15368" y="737938"/>
            <a:ext cx="10892070" cy="6123322"/>
          </a:xfrm>
        </p:spPr>
      </p:pic>
    </p:spTree>
    <p:extLst>
      <p:ext uri="{BB962C8B-B14F-4D97-AF65-F5344CB8AC3E}">
        <p14:creationId xmlns:p14="http://schemas.microsoft.com/office/powerpoint/2010/main" val="132784995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12-2" descr="Kindergarten Readiness Assessment" title="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76926" y="693373"/>
            <a:ext cx="10942807" cy="6151845"/>
          </a:xfrm>
        </p:spPr>
      </p:pic>
    </p:spTree>
    <p:extLst>
      <p:ext uri="{BB962C8B-B14F-4D97-AF65-F5344CB8AC3E}">
        <p14:creationId xmlns:p14="http://schemas.microsoft.com/office/powerpoint/2010/main" val="16404099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title="Students in a classroom"/>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25400"/>
            <a:ext cx="14630400" cy="7696200"/>
          </a:xfrm>
        </p:spPr>
      </p:pic>
      <p:sp>
        <p:nvSpPr>
          <p:cNvPr id="5" name="Rounded Rectangle 4"/>
          <p:cNvSpPr/>
          <p:nvPr/>
        </p:nvSpPr>
        <p:spPr>
          <a:xfrm>
            <a:off x="1021080" y="3822700"/>
            <a:ext cx="6705600" cy="1518564"/>
          </a:xfrm>
          <a:prstGeom prst="roundRect">
            <a:avLst/>
          </a:prstGeom>
          <a:solidFill>
            <a:srgbClr val="73A4CC">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r>
              <a:rPr lang="en-US" sz="4000" b="1" dirty="0" smtClean="0">
                <a:solidFill>
                  <a:schemeClr val="bg1"/>
                </a:solidFill>
                <a:latin typeface="Arial"/>
                <a:cs typeface="Arial"/>
              </a:rPr>
              <a:t>Families and teachers work together</a:t>
            </a:r>
            <a:endParaRPr lang="en-US" sz="4000" b="1" dirty="0">
              <a:solidFill>
                <a:schemeClr val="bg1"/>
              </a:solidFill>
              <a:latin typeface="Arial"/>
              <a:cs typeface="Arial"/>
            </a:endParaRPr>
          </a:p>
        </p:txBody>
      </p:sp>
      <p:sp>
        <p:nvSpPr>
          <p:cNvPr id="6" name="Rounded Rectangle 5"/>
          <p:cNvSpPr/>
          <p:nvPr/>
        </p:nvSpPr>
        <p:spPr>
          <a:xfrm>
            <a:off x="1021080" y="5842215"/>
            <a:ext cx="6705600" cy="1518564"/>
          </a:xfrm>
          <a:prstGeom prst="roundRect">
            <a:avLst/>
          </a:prstGeom>
          <a:solidFill>
            <a:srgbClr val="73A4CC">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Help all children succeed</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116986648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Tablet compu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14630400" cy="8229600"/>
          </a:xfrm>
          <a:prstGeom prst="rect">
            <a:avLst/>
          </a:prstGeom>
        </p:spPr>
      </p:pic>
      <p:sp>
        <p:nvSpPr>
          <p:cNvPr id="2" name="Title 1"/>
          <p:cNvSpPr>
            <a:spLocks noGrp="1"/>
          </p:cNvSpPr>
          <p:nvPr>
            <p:ph type="title"/>
          </p:nvPr>
        </p:nvSpPr>
        <p:spPr>
          <a:xfrm>
            <a:off x="2377440" y="108858"/>
            <a:ext cx="9875520" cy="3847207"/>
          </a:xfrm>
        </p:spPr>
        <p:txBody>
          <a:bodyPr/>
          <a:lstStyle/>
          <a:p>
            <a:r>
              <a:rPr lang="en-US" dirty="0" smtClean="0">
                <a:solidFill>
                  <a:schemeClr val="bg1"/>
                </a:solidFill>
              </a:rPr>
              <a:t>education.ohio.gov</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Search keyword: </a:t>
            </a:r>
            <a:r>
              <a:rPr lang="en-US" i="1" dirty="0" smtClean="0">
                <a:solidFill>
                  <a:schemeClr val="bg1"/>
                </a:solidFill>
              </a:rPr>
              <a:t>Kindergarten</a:t>
            </a:r>
            <a:r>
              <a:rPr lang="en-US" dirty="0" smtClean="0">
                <a:solidFill>
                  <a:schemeClr val="bg1"/>
                </a:solidFill>
              </a:rPr>
              <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ELSR@education.ohio.gov</a:t>
            </a:r>
            <a:endParaRPr lang="en-US" dirty="0">
              <a:solidFill>
                <a:schemeClr val="bg1"/>
              </a:solidFill>
            </a:endParaRPr>
          </a:p>
        </p:txBody>
      </p:sp>
    </p:spTree>
    <p:extLst>
      <p:ext uri="{BB962C8B-B14F-4D97-AF65-F5344CB8AC3E}">
        <p14:creationId xmlns:p14="http://schemas.microsoft.com/office/powerpoint/2010/main" val="304058547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tudents in Kindergarten Classroom"/>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209550"/>
            <a:ext cx="14630400" cy="7865804"/>
          </a:xfrm>
        </p:spPr>
      </p:pic>
      <p:sp>
        <p:nvSpPr>
          <p:cNvPr id="6" name="Rounded Rectangle 5"/>
          <p:cNvSpPr/>
          <p:nvPr/>
        </p:nvSpPr>
        <p:spPr>
          <a:xfrm>
            <a:off x="5953760" y="548643"/>
            <a:ext cx="8310880" cy="2519839"/>
          </a:xfrm>
          <a:prstGeom prst="roundRect">
            <a:avLst/>
          </a:prstGeom>
          <a:solidFill>
            <a:srgbClr val="6CAEDF">
              <a:alpha val="79000"/>
            </a:srgbClr>
          </a:solidFill>
        </p:spPr>
        <p:style>
          <a:lnRef idx="1">
            <a:schemeClr val="accent1"/>
          </a:lnRef>
          <a:fillRef idx="3">
            <a:schemeClr val="accent1"/>
          </a:fillRef>
          <a:effectRef idx="2">
            <a:schemeClr val="accent1"/>
          </a:effectRef>
          <a:fontRef idx="minor">
            <a:schemeClr val="lt1"/>
          </a:fontRef>
        </p:style>
        <p:txBody>
          <a:bodyPr vert="horz" wrap="square" lIns="0" tIns="0" rIns="0" bIns="0" rtlCol="0" anchor="ctr" anchorCtr="0">
            <a:spAutoFit/>
          </a:bodyPr>
          <a:lstStyle/>
          <a:p>
            <a:pPr indent="-117475" algn="ctr">
              <a:spcBef>
                <a:spcPct val="0"/>
              </a:spcBef>
            </a:pPr>
            <a:r>
              <a:rPr lang="en-US" sz="5400" b="1" dirty="0">
                <a:solidFill>
                  <a:schemeClr val="bg1"/>
                </a:solidFill>
                <a:latin typeface="Arial" panose="020B0604020202020204" pitchFamily="34" charset="0"/>
                <a:cs typeface="Arial" panose="020B0604020202020204" pitchFamily="34" charset="0"/>
              </a:rPr>
              <a:t>Early Learning </a:t>
            </a:r>
          </a:p>
          <a:p>
            <a:pPr indent="-117475" algn="ctr">
              <a:spcBef>
                <a:spcPct val="0"/>
              </a:spcBef>
            </a:pPr>
            <a:r>
              <a:rPr lang="en-US" sz="5400" b="1" dirty="0">
                <a:solidFill>
                  <a:schemeClr val="bg1"/>
                </a:solidFill>
                <a:latin typeface="Arial" panose="020B0604020202020204" pitchFamily="34" charset="0"/>
                <a:cs typeface="Arial" panose="020B0604020202020204" pitchFamily="34" charset="0"/>
              </a:rPr>
              <a:t>and School Readiness</a:t>
            </a:r>
          </a:p>
          <a:p>
            <a:pPr indent="-117475" algn="ctr">
              <a:spcBef>
                <a:spcPct val="0"/>
              </a:spcBef>
            </a:pPr>
            <a:r>
              <a:rPr lang="en-US" sz="4000" b="1" dirty="0">
                <a:solidFill>
                  <a:schemeClr val="bg1"/>
                </a:solidFill>
                <a:latin typeface="Arial" panose="020B0604020202020204" pitchFamily="34" charset="0"/>
                <a:cs typeface="Arial" panose="020B0604020202020204" pitchFamily="34" charset="0"/>
              </a:rPr>
              <a:t>Birth – Age 5</a:t>
            </a:r>
          </a:p>
        </p:txBody>
      </p:sp>
    </p:spTree>
    <p:extLst>
      <p:ext uri="{BB962C8B-B14F-4D97-AF65-F5344CB8AC3E}">
        <p14:creationId xmlns:p14="http://schemas.microsoft.com/office/powerpoint/2010/main" val="132921443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 Ready to Learn image shows the many skills and needs a child will develop (physically, socially and emotionally) to be ready for school.  " title="Ready to Learn"/>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603" y="323531"/>
            <a:ext cx="7495608" cy="7188717"/>
          </a:xfrm>
        </p:spPr>
      </p:pic>
      <p:sp>
        <p:nvSpPr>
          <p:cNvPr id="5" name="Rounded Rectangle 4"/>
          <p:cNvSpPr/>
          <p:nvPr/>
        </p:nvSpPr>
        <p:spPr>
          <a:xfrm>
            <a:off x="892967" y="3100768"/>
            <a:ext cx="5930880" cy="1268032"/>
          </a:xfrm>
          <a:prstGeom prst="roundRect">
            <a:avLst/>
          </a:prstGeom>
          <a:solidFill>
            <a:srgbClr val="73A4CC">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800" b="1" dirty="0" smtClean="0">
                <a:solidFill>
                  <a:schemeClr val="bg1"/>
                </a:solidFill>
                <a:latin typeface="Arial"/>
                <a:cs typeface="Arial"/>
              </a:rPr>
              <a:t>Ready to Learn</a:t>
            </a:r>
            <a:endParaRPr lang="en-US" sz="4800" b="1" dirty="0">
              <a:solidFill>
                <a:schemeClr val="bg1"/>
              </a:solidFill>
              <a:latin typeface="Arial"/>
              <a:cs typeface="Arial"/>
            </a:endParaRPr>
          </a:p>
        </p:txBody>
      </p:sp>
      <p:sp>
        <p:nvSpPr>
          <p:cNvPr id="6" name="TextBox 5"/>
          <p:cNvSpPr txBox="1"/>
          <p:nvPr/>
        </p:nvSpPr>
        <p:spPr>
          <a:xfrm>
            <a:off x="7899079" y="3907947"/>
            <a:ext cx="5692438" cy="1754326"/>
          </a:xfrm>
          <a:prstGeom prst="rect">
            <a:avLst/>
          </a:prstGeom>
          <a:noFill/>
        </p:spPr>
        <p:txBody>
          <a:bodyPr wrap="square" rtlCol="0">
            <a:spAutoFit/>
          </a:bodyPr>
          <a:lstStyle/>
          <a:p>
            <a:pPr algn="ctr"/>
            <a:r>
              <a:rPr lang="en-US" sz="5400" dirty="0" smtClean="0">
                <a:latin typeface="Arial" panose="020B0604020202020204" pitchFamily="34" charset="0"/>
                <a:cs typeface="Arial" panose="020B0604020202020204" pitchFamily="34" charset="0"/>
              </a:rPr>
              <a:t>Social and Emotional Skills </a:t>
            </a:r>
            <a:endParaRPr lang="en-US" sz="5400" dirty="0">
              <a:latin typeface="Arial" panose="020B0604020202020204" pitchFamily="34" charset="0"/>
              <a:cs typeface="Arial" panose="020B0604020202020204" pitchFamily="34" charset="0"/>
            </a:endParaRPr>
          </a:p>
        </p:txBody>
      </p:sp>
      <p:sp>
        <p:nvSpPr>
          <p:cNvPr id="7" name="TextBox 6"/>
          <p:cNvSpPr txBox="1"/>
          <p:nvPr/>
        </p:nvSpPr>
        <p:spPr>
          <a:xfrm>
            <a:off x="7738687" y="2689475"/>
            <a:ext cx="6013225" cy="923330"/>
          </a:xfrm>
          <a:prstGeom prst="rect">
            <a:avLst/>
          </a:prstGeom>
          <a:noFill/>
        </p:spPr>
        <p:txBody>
          <a:bodyPr wrap="square" rtlCol="0">
            <a:spAutoFit/>
          </a:bodyPr>
          <a:lstStyle/>
          <a:p>
            <a:pPr algn="ctr"/>
            <a:r>
              <a:rPr lang="en-US" sz="5400" dirty="0">
                <a:latin typeface="Arial" panose="020B0604020202020204" pitchFamily="34" charset="0"/>
                <a:cs typeface="Arial" panose="020B0604020202020204" pitchFamily="34" charset="0"/>
              </a:rPr>
              <a:t>Physical Skills </a:t>
            </a:r>
          </a:p>
        </p:txBody>
      </p:sp>
      <p:sp>
        <p:nvSpPr>
          <p:cNvPr id="8" name="TextBox 7"/>
          <p:cNvSpPr txBox="1"/>
          <p:nvPr/>
        </p:nvSpPr>
        <p:spPr>
          <a:xfrm>
            <a:off x="7738687" y="5957415"/>
            <a:ext cx="6013225" cy="923330"/>
          </a:xfrm>
          <a:prstGeom prst="rect">
            <a:avLst/>
          </a:prstGeom>
          <a:noFill/>
        </p:spPr>
        <p:txBody>
          <a:bodyPr wrap="square" rtlCol="0">
            <a:spAutoFit/>
          </a:bodyPr>
          <a:lstStyle/>
          <a:p>
            <a:pPr algn="ctr"/>
            <a:r>
              <a:rPr lang="en-US" sz="5400" dirty="0" smtClean="0">
                <a:latin typeface="Arial" panose="020B0604020202020204" pitchFamily="34" charset="0"/>
                <a:cs typeface="Arial" panose="020B0604020202020204" pitchFamily="34" charset="0"/>
              </a:rPr>
              <a:t>Personal Needs</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50927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250" tmFilter="0, 0; .2, .5; .8, .5; 1, 0"/>
                                        <p:tgtEl>
                                          <p:spTgt spid="4"/>
                                        </p:tgtEl>
                                      </p:cBhvr>
                                    </p:animEffect>
                                    <p:animScale>
                                      <p:cBhvr>
                                        <p:cTn id="7" dur="625" autoRev="1" fill="hold"/>
                                        <p:tgtEl>
                                          <p:spTgt spid="4"/>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6" presetClass="path" presetSubtype="0" accel="50000" decel="50000" fill="hold" grpId="1" nodeType="withEffect">
                                  <p:stCondLst>
                                    <p:cond delay="0"/>
                                  </p:stCondLst>
                                  <p:childTnLst>
                                    <p:animMotion origin="layout" path="M -1.875E-6 -3.7037E-6 L 0.47418 -0.30555 " pathEditMode="relative" rAng="0" ptsTypes="AA">
                                      <p:cBhvr>
                                        <p:cTn id="12" dur="2000" fill="hold"/>
                                        <p:tgtEl>
                                          <p:spTgt spid="5"/>
                                        </p:tgtEl>
                                        <p:attrNameLst>
                                          <p:attrName>ppt_x</p:attrName>
                                          <p:attrName>ppt_y</p:attrName>
                                        </p:attrNameLst>
                                      </p:cBhvr>
                                      <p:rCtr x="23709" y="-15278"/>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Students in class playing instruments"/>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101600"/>
            <a:ext cx="14630400" cy="7823200"/>
          </a:xfrm>
        </p:spPr>
      </p:pic>
      <p:sp>
        <p:nvSpPr>
          <p:cNvPr id="2" name="Title 1"/>
          <p:cNvSpPr>
            <a:spLocks noGrp="1"/>
          </p:cNvSpPr>
          <p:nvPr>
            <p:ph type="title"/>
          </p:nvPr>
        </p:nvSpPr>
        <p:spPr>
          <a:xfrm>
            <a:off x="7691120" y="5351462"/>
            <a:ext cx="6329680" cy="1938338"/>
          </a:xfrm>
          <a:prstGeom prst="roundRect">
            <a:avLst/>
          </a:prstGeom>
          <a:solidFill>
            <a:srgbClr val="73A4CC">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r>
              <a:rPr lang="en-US" sz="4000" dirty="0">
                <a:solidFill>
                  <a:schemeClr val="bg1"/>
                </a:solidFill>
                <a:latin typeface="Arial" panose="020B0604020202020204" pitchFamily="34" charset="0"/>
                <a:cs typeface="Arial" panose="020B0604020202020204" pitchFamily="34" charset="0"/>
              </a:rPr>
              <a:t>Individual approaches toward learning</a:t>
            </a:r>
          </a:p>
        </p:txBody>
      </p:sp>
    </p:spTree>
    <p:extLst>
      <p:ext uri="{BB962C8B-B14F-4D97-AF65-F5344CB8AC3E}">
        <p14:creationId xmlns:p14="http://schemas.microsoft.com/office/powerpoint/2010/main" val="90662085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09427"/>
            <a:ext cx="13167360" cy="769441"/>
          </a:xfrm>
        </p:spPr>
        <p:txBody>
          <a:bodyPr/>
          <a:lstStyle/>
          <a:p>
            <a:r>
              <a:rPr lang="en-US" dirty="0" smtClean="0"/>
              <a:t>Working Together</a:t>
            </a:r>
            <a:endParaRPr lang="en-US" dirty="0"/>
          </a:p>
        </p:txBody>
      </p:sp>
      <p:pic>
        <p:nvPicPr>
          <p:cNvPr id="4" name="Content Placeholder 3" title="A parent reads with a child"/>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800120" y="2204761"/>
            <a:ext cx="2786916" cy="41793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3" title="Communities"/>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229497" y="2221877"/>
            <a:ext cx="2819380" cy="4250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3" title="Two students looking at a book"/>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7651215" y="2211465"/>
            <a:ext cx="2860602" cy="4246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ounded Rectangle 10"/>
          <p:cNvSpPr/>
          <p:nvPr/>
        </p:nvSpPr>
        <p:spPr>
          <a:xfrm>
            <a:off x="7684029" y="4133876"/>
            <a:ext cx="2781738" cy="1989842"/>
          </a:xfrm>
          <a:prstGeom prst="roundRect">
            <a:avLst/>
          </a:prstGeom>
          <a:solidFill>
            <a:srgbClr val="56CBF6">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Preschools</a:t>
            </a:r>
            <a:endParaRPr lang="en-US" sz="2800" b="1" dirty="0">
              <a:solidFill>
                <a:schemeClr val="bg1"/>
              </a:solidFill>
              <a:latin typeface="Arial"/>
              <a:cs typeface="Arial"/>
            </a:endParaRPr>
          </a:p>
        </p:txBody>
      </p:sp>
      <p:sp>
        <p:nvSpPr>
          <p:cNvPr id="12" name="Rounded Rectangle 11"/>
          <p:cNvSpPr/>
          <p:nvPr/>
        </p:nvSpPr>
        <p:spPr>
          <a:xfrm>
            <a:off x="4243369" y="4130922"/>
            <a:ext cx="2781738" cy="1989842"/>
          </a:xfrm>
          <a:prstGeom prst="roundRect">
            <a:avLst/>
          </a:prstGeom>
          <a:solidFill>
            <a:srgbClr val="EE4025">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Communities</a:t>
            </a:r>
            <a:endParaRPr lang="en-US" sz="2800" b="1" dirty="0">
              <a:solidFill>
                <a:schemeClr val="bg1"/>
              </a:solidFill>
              <a:latin typeface="Arial"/>
              <a:cs typeface="Arial"/>
            </a:endParaRPr>
          </a:p>
        </p:txBody>
      </p:sp>
      <p:sp>
        <p:nvSpPr>
          <p:cNvPr id="13" name="Rounded Rectangle 12"/>
          <p:cNvSpPr/>
          <p:nvPr/>
        </p:nvSpPr>
        <p:spPr>
          <a:xfrm>
            <a:off x="800120" y="4133878"/>
            <a:ext cx="2781738" cy="1989842"/>
          </a:xfrm>
          <a:prstGeom prst="roundRect">
            <a:avLst/>
          </a:prstGeom>
          <a:solidFill>
            <a:srgbClr val="FFCB1F">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Families</a:t>
            </a:r>
            <a:endParaRPr lang="en-US" sz="2800" b="1" dirty="0">
              <a:solidFill>
                <a:schemeClr val="bg1"/>
              </a:solidFill>
              <a:latin typeface="Arial"/>
              <a:cs typeface="Arial"/>
            </a:endParaRPr>
          </a:p>
        </p:txBody>
      </p:sp>
      <p:pic>
        <p:nvPicPr>
          <p:cNvPr id="9" name="Content Placeholder 3" title="Parents walking with their child"/>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1054179" y="2141805"/>
            <a:ext cx="2902486" cy="4330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ounded Rectangle 9"/>
          <p:cNvSpPr/>
          <p:nvPr/>
        </p:nvSpPr>
        <p:spPr>
          <a:xfrm>
            <a:off x="11114553" y="4133876"/>
            <a:ext cx="2781738" cy="1989842"/>
          </a:xfrm>
          <a:prstGeom prst="roundRect">
            <a:avLst/>
          </a:prstGeom>
          <a:solidFill>
            <a:srgbClr val="B4D338">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Other Organizations</a:t>
            </a:r>
            <a:endParaRPr lang="en-US" sz="2800" b="1" dirty="0">
              <a:solidFill>
                <a:schemeClr val="bg1"/>
              </a:solidFill>
              <a:latin typeface="Arial"/>
              <a:cs typeface="Arial"/>
            </a:endParaRPr>
          </a:p>
        </p:txBody>
      </p:sp>
    </p:spTree>
    <p:extLst>
      <p:ext uri="{BB962C8B-B14F-4D97-AF65-F5344CB8AC3E}">
        <p14:creationId xmlns:p14="http://schemas.microsoft.com/office/powerpoint/2010/main" val="327594565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750" tmFilter="0, 0; .2, .5; .8, .5; 1, 0"/>
                                        <p:tgtEl>
                                          <p:spTgt spid="4"/>
                                        </p:tgtEl>
                                      </p:cBhvr>
                                    </p:animEffect>
                                    <p:animScale>
                                      <p:cBhvr>
                                        <p:cTn id="7" dur="875" autoRev="1" fill="hold"/>
                                        <p:tgtEl>
                                          <p:spTgt spid="4"/>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1750" tmFilter="0, 0; .2, .5; .8, .5; 1, 0"/>
                                        <p:tgtEl>
                                          <p:spTgt spid="5"/>
                                        </p:tgtEl>
                                      </p:cBhvr>
                                    </p:animEffect>
                                    <p:animScale>
                                      <p:cBhvr>
                                        <p:cTn id="15" dur="875" autoRev="1" fill="hold"/>
                                        <p:tgtEl>
                                          <p:spTgt spid="5"/>
                                        </p:tgtEl>
                                      </p:cBhvr>
                                      <p:by x="105000" y="105000"/>
                                    </p:animScale>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1750" tmFilter="0, 0; .2, .5; .8, .5; 1, 0"/>
                                        <p:tgtEl>
                                          <p:spTgt spid="6"/>
                                        </p:tgtEl>
                                      </p:cBhvr>
                                    </p:animEffect>
                                    <p:animScale>
                                      <p:cBhvr>
                                        <p:cTn id="23" dur="875" autoRev="1" fill="hold"/>
                                        <p:tgtEl>
                                          <p:spTgt spid="6"/>
                                        </p:tgtEl>
                                      </p:cBhvr>
                                      <p:by x="105000" y="105000"/>
                                    </p:animScale>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1750" tmFilter="0, 0; .2, .5; .8, .5; 1, 0"/>
                                        <p:tgtEl>
                                          <p:spTgt spid="9"/>
                                        </p:tgtEl>
                                      </p:cBhvr>
                                    </p:animEffect>
                                    <p:animScale>
                                      <p:cBhvr>
                                        <p:cTn id="31" dur="875" autoRev="1" fill="hold"/>
                                        <p:tgtEl>
                                          <p:spTgt spid="9"/>
                                        </p:tgtEl>
                                      </p:cBhvr>
                                      <p:by x="105000" y="105000"/>
                                    </p:animScale>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A teacher paints with student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67880" y="1122643"/>
            <a:ext cx="6944360" cy="5503274"/>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a:off x="610610" y="1122643"/>
            <a:ext cx="6049270" cy="1518564"/>
          </a:xfrm>
          <a:prstGeom prst="roundRect">
            <a:avLst/>
          </a:prstGeom>
          <a:solidFill>
            <a:srgbClr val="FFCB1F"/>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r>
              <a:rPr lang="en-US" sz="4000" b="1" dirty="0" smtClean="0">
                <a:solidFill>
                  <a:schemeClr val="bg1"/>
                </a:solidFill>
                <a:latin typeface="Arial"/>
                <a:cs typeface="Arial"/>
              </a:rPr>
              <a:t>Getting to know </a:t>
            </a:r>
          </a:p>
          <a:p>
            <a:pPr indent="-117475" algn="ctr"/>
            <a:r>
              <a:rPr lang="en-US" sz="4000" b="1" dirty="0" smtClean="0">
                <a:solidFill>
                  <a:schemeClr val="bg1"/>
                </a:solidFill>
                <a:latin typeface="Arial"/>
                <a:cs typeface="Arial"/>
              </a:rPr>
              <a:t>your child</a:t>
            </a:r>
            <a:endParaRPr lang="en-US" sz="4000" b="1" dirty="0">
              <a:solidFill>
                <a:schemeClr val="bg1"/>
              </a:solidFill>
              <a:latin typeface="Arial"/>
              <a:cs typeface="Arial"/>
            </a:endParaRPr>
          </a:p>
        </p:txBody>
      </p:sp>
      <p:sp>
        <p:nvSpPr>
          <p:cNvPr id="8" name="Rounded Rectangle 7"/>
          <p:cNvSpPr/>
          <p:nvPr/>
        </p:nvSpPr>
        <p:spPr>
          <a:xfrm>
            <a:off x="610610" y="3142158"/>
            <a:ext cx="6049270" cy="1518564"/>
          </a:xfrm>
          <a:prstGeom prst="roundRect">
            <a:avLst/>
          </a:prstGeom>
          <a:solidFill>
            <a:srgbClr val="EE4025"/>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Using different strategies</a:t>
            </a:r>
            <a:endParaRPr lang="en-US" sz="4000" b="1" dirty="0">
              <a:solidFill>
                <a:schemeClr val="bg1"/>
              </a:solidFill>
              <a:latin typeface="Arial"/>
              <a:cs typeface="Arial"/>
            </a:endParaRPr>
          </a:p>
        </p:txBody>
      </p:sp>
      <p:sp>
        <p:nvSpPr>
          <p:cNvPr id="9" name="Rounded Rectangle 8"/>
          <p:cNvSpPr/>
          <p:nvPr/>
        </p:nvSpPr>
        <p:spPr>
          <a:xfrm>
            <a:off x="610610" y="5161673"/>
            <a:ext cx="6049270" cy="1518564"/>
          </a:xfrm>
          <a:prstGeom prst="roundRect">
            <a:avLst/>
          </a:prstGeom>
          <a:solidFill>
            <a:srgbClr val="56CBF6"/>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Kindergarten Readiness Assessment </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360832248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Ready for Kindergarten"/>
          <p:cNvPicPr>
            <a:picLocks noGrp="1" noChangeAspect="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5235" y="2329798"/>
            <a:ext cx="11385848" cy="2889902"/>
          </a:xfrm>
        </p:spPr>
      </p:pic>
      <p:pic>
        <p:nvPicPr>
          <p:cNvPr id="8" name="Content Placeholder 3" title="Ready for Kindergarten"/>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625235" y="2329798"/>
            <a:ext cx="2984865" cy="2889902"/>
          </a:xfrm>
          <a:prstGeom prst="rect">
            <a:avLst/>
          </a:prstGeom>
        </p:spPr>
      </p:pic>
      <p:sp>
        <p:nvSpPr>
          <p:cNvPr id="9" name="Rounded Rectangle 8"/>
          <p:cNvSpPr/>
          <p:nvPr/>
        </p:nvSpPr>
        <p:spPr>
          <a:xfrm>
            <a:off x="5636727" y="569128"/>
            <a:ext cx="7741920" cy="1518564"/>
          </a:xfrm>
          <a:prstGeom prst="roundRect">
            <a:avLst/>
          </a:prstGeom>
          <a:solidFill>
            <a:srgbClr val="FFCB1F"/>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r>
              <a:rPr lang="en-US" sz="4000" b="1" dirty="0" smtClean="0">
                <a:solidFill>
                  <a:schemeClr val="bg1"/>
                </a:solidFill>
                <a:latin typeface="Arial"/>
                <a:cs typeface="Arial"/>
              </a:rPr>
              <a:t>Not a test</a:t>
            </a:r>
            <a:endParaRPr lang="en-US" sz="4000" b="1" dirty="0">
              <a:solidFill>
                <a:schemeClr val="bg1"/>
              </a:solidFill>
              <a:latin typeface="Arial"/>
              <a:cs typeface="Arial"/>
            </a:endParaRPr>
          </a:p>
        </p:txBody>
      </p:sp>
      <p:sp>
        <p:nvSpPr>
          <p:cNvPr id="10" name="Rounded Rectangle 9"/>
          <p:cNvSpPr/>
          <p:nvPr/>
        </p:nvSpPr>
        <p:spPr>
          <a:xfrm>
            <a:off x="5636727" y="2338167"/>
            <a:ext cx="7741920" cy="1518564"/>
          </a:xfrm>
          <a:prstGeom prst="roundRect">
            <a:avLst/>
          </a:prstGeom>
          <a:solidFill>
            <a:srgbClr val="EF4026"/>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Measures knowledge and abilities</a:t>
            </a:r>
            <a:endParaRPr lang="en-US" sz="4000" b="1" dirty="0">
              <a:solidFill>
                <a:schemeClr val="bg1"/>
              </a:solidFill>
              <a:latin typeface="Arial"/>
              <a:cs typeface="Arial"/>
            </a:endParaRPr>
          </a:p>
        </p:txBody>
      </p:sp>
      <p:sp>
        <p:nvSpPr>
          <p:cNvPr id="11" name="Rounded Rectangle 10"/>
          <p:cNvSpPr/>
          <p:nvPr/>
        </p:nvSpPr>
        <p:spPr>
          <a:xfrm>
            <a:off x="5636727" y="4093938"/>
            <a:ext cx="7741920" cy="1518564"/>
          </a:xfrm>
          <a:prstGeom prst="roundRect">
            <a:avLst/>
          </a:prstGeom>
          <a:solidFill>
            <a:srgbClr val="B4D339"/>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Uses activities and experiences</a:t>
            </a:r>
            <a:endParaRPr lang="en-US" sz="4000" b="1" dirty="0">
              <a:solidFill>
                <a:schemeClr val="bg1"/>
              </a:solidFill>
              <a:latin typeface="Arial"/>
              <a:cs typeface="Arial"/>
            </a:endParaRPr>
          </a:p>
        </p:txBody>
      </p:sp>
      <p:sp>
        <p:nvSpPr>
          <p:cNvPr id="12" name="Rounded Rectangle 11"/>
          <p:cNvSpPr/>
          <p:nvPr/>
        </p:nvSpPr>
        <p:spPr>
          <a:xfrm>
            <a:off x="5636727" y="5849709"/>
            <a:ext cx="7741920" cy="1518564"/>
          </a:xfrm>
          <a:prstGeom prst="roundRect">
            <a:avLst/>
          </a:prstGeom>
          <a:solidFill>
            <a:srgbClr val="56CBF7"/>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smtClean="0">
                <a:solidFill>
                  <a:schemeClr val="bg1"/>
                </a:solidFill>
                <a:latin typeface="Arial"/>
                <a:cs typeface="Arial"/>
              </a:rPr>
              <a:t>Supports growth </a:t>
            </a:r>
            <a:r>
              <a:rPr lang="en-US" sz="4000" b="1" dirty="0">
                <a:solidFill>
                  <a:schemeClr val="bg1"/>
                </a:solidFill>
                <a:latin typeface="Arial"/>
                <a:cs typeface="Arial"/>
              </a:rPr>
              <a:t>and development</a:t>
            </a:r>
          </a:p>
        </p:txBody>
      </p:sp>
    </p:spTree>
    <p:extLst>
      <p:ext uri="{BB962C8B-B14F-4D97-AF65-F5344CB8AC3E}">
        <p14:creationId xmlns:p14="http://schemas.microsoft.com/office/powerpoint/2010/main" val="251871427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25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25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10-1" descr="Kindergarten Readiness Assessment" title="Video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43485" y="548643"/>
            <a:ext cx="10943429" cy="6152195"/>
          </a:xfrm>
        </p:spPr>
      </p:pic>
    </p:spTree>
    <p:extLst>
      <p:ext uri="{BB962C8B-B14F-4D97-AF65-F5344CB8AC3E}">
        <p14:creationId xmlns:p14="http://schemas.microsoft.com/office/powerpoint/2010/main" val="368383219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tudents looking at a book"/>
          <p:cNvPicPr>
            <a:picLocks noChangeAspect="1"/>
          </p:cNvPicPr>
          <p:nvPr/>
        </p:nvPicPr>
        <p:blipFill>
          <a:blip r:embed="rId3"/>
          <a:stretch>
            <a:fillRect/>
          </a:stretch>
        </p:blipFill>
        <p:spPr>
          <a:xfrm>
            <a:off x="3191755" y="1055194"/>
            <a:ext cx="3876939" cy="3127319"/>
          </a:xfrm>
          <a:prstGeom prst="rect">
            <a:avLst/>
          </a:prstGeom>
        </p:spPr>
      </p:pic>
      <p:pic>
        <p:nvPicPr>
          <p:cNvPr id="5" name="Picture 4" title="Teacher works with students on a touch screen"/>
          <p:cNvPicPr>
            <a:picLocks noChangeAspect="1"/>
          </p:cNvPicPr>
          <p:nvPr/>
        </p:nvPicPr>
        <p:blipFill>
          <a:blip r:embed="rId4"/>
          <a:stretch>
            <a:fillRect/>
          </a:stretch>
        </p:blipFill>
        <p:spPr>
          <a:xfrm>
            <a:off x="7068694" y="1055194"/>
            <a:ext cx="4397850" cy="2615255"/>
          </a:xfrm>
          <a:prstGeom prst="rect">
            <a:avLst/>
          </a:prstGeom>
        </p:spPr>
      </p:pic>
      <p:pic>
        <p:nvPicPr>
          <p:cNvPr id="6" name="Picture 5" title="A child plays on the playgroun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1755" y="4182513"/>
            <a:ext cx="3876939" cy="2724971"/>
          </a:xfrm>
          <a:prstGeom prst="rect">
            <a:avLst/>
          </a:prstGeom>
          <a:noFill/>
          <a:ln>
            <a:noFill/>
          </a:ln>
        </p:spPr>
      </p:pic>
      <p:pic>
        <p:nvPicPr>
          <p:cNvPr id="7" name="Picture 6" title="Students build with b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8695" y="3670449"/>
            <a:ext cx="4397850" cy="3237035"/>
          </a:xfrm>
          <a:prstGeom prst="rect">
            <a:avLst/>
          </a:prstGeom>
          <a:noFill/>
          <a:ln>
            <a:noFill/>
          </a:ln>
        </p:spPr>
      </p:pic>
      <p:sp>
        <p:nvSpPr>
          <p:cNvPr id="8" name="Rounded Rectangle 7"/>
          <p:cNvSpPr/>
          <p:nvPr/>
        </p:nvSpPr>
        <p:spPr>
          <a:xfrm>
            <a:off x="11466545" y="1372805"/>
            <a:ext cx="2781738" cy="1989842"/>
          </a:xfrm>
          <a:prstGeom prst="roundRect">
            <a:avLst/>
          </a:prstGeom>
          <a:solidFill>
            <a:srgbClr val="EE4025"/>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a:solidFill>
                  <a:schemeClr val="bg1"/>
                </a:solidFill>
                <a:latin typeface="Arial"/>
                <a:cs typeface="Arial"/>
              </a:rPr>
              <a:t>D</a:t>
            </a:r>
            <a:r>
              <a:rPr lang="en-US" sz="2800" b="1" dirty="0" smtClean="0">
                <a:solidFill>
                  <a:schemeClr val="bg1"/>
                </a:solidFill>
                <a:latin typeface="Arial"/>
                <a:cs typeface="Arial"/>
              </a:rPr>
              <a:t>ata for teachers and families</a:t>
            </a:r>
            <a:endParaRPr lang="en-US" sz="2800" b="1" dirty="0">
              <a:solidFill>
                <a:schemeClr val="bg1"/>
              </a:solidFill>
              <a:latin typeface="Arial"/>
              <a:cs typeface="Arial"/>
            </a:endParaRPr>
          </a:p>
        </p:txBody>
      </p:sp>
      <p:sp>
        <p:nvSpPr>
          <p:cNvPr id="9" name="Rounded Rectangle 8"/>
          <p:cNvSpPr/>
          <p:nvPr/>
        </p:nvSpPr>
        <p:spPr>
          <a:xfrm>
            <a:off x="410017" y="4495219"/>
            <a:ext cx="2781738" cy="1989842"/>
          </a:xfrm>
          <a:prstGeom prst="roundRect">
            <a:avLst/>
          </a:prstGeom>
          <a:solidFill>
            <a:srgbClr val="56CBF6"/>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Everyday activities </a:t>
            </a:r>
            <a:endParaRPr lang="en-US" sz="2800" b="1" dirty="0">
              <a:solidFill>
                <a:schemeClr val="bg1"/>
              </a:solidFill>
              <a:latin typeface="Arial"/>
              <a:cs typeface="Arial"/>
            </a:endParaRPr>
          </a:p>
        </p:txBody>
      </p:sp>
      <p:sp>
        <p:nvSpPr>
          <p:cNvPr id="10" name="Rounded Rectangle 9"/>
          <p:cNvSpPr/>
          <p:nvPr/>
        </p:nvSpPr>
        <p:spPr>
          <a:xfrm>
            <a:off x="410017" y="1367900"/>
            <a:ext cx="2781738" cy="1989842"/>
          </a:xfrm>
          <a:prstGeom prst="roundRect">
            <a:avLst/>
          </a:prstGeom>
          <a:solidFill>
            <a:srgbClr val="FFCB1F"/>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Looks at a student’s readiness</a:t>
            </a:r>
            <a:endParaRPr lang="en-US" sz="2800" b="1" dirty="0">
              <a:solidFill>
                <a:schemeClr val="bg1"/>
              </a:solidFill>
              <a:latin typeface="Arial"/>
              <a:cs typeface="Arial"/>
            </a:endParaRPr>
          </a:p>
        </p:txBody>
      </p:sp>
      <p:sp>
        <p:nvSpPr>
          <p:cNvPr id="11" name="Rounded Rectangle 10"/>
          <p:cNvSpPr/>
          <p:nvPr/>
        </p:nvSpPr>
        <p:spPr>
          <a:xfrm>
            <a:off x="11466545" y="4495219"/>
            <a:ext cx="2781738" cy="1989842"/>
          </a:xfrm>
          <a:prstGeom prst="roundRect">
            <a:avLst/>
          </a:prstGeom>
          <a:solidFill>
            <a:srgbClr val="B4D338"/>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dirty="0" smtClean="0">
                <a:solidFill>
                  <a:schemeClr val="bg1"/>
                </a:solidFill>
                <a:latin typeface="Arial"/>
                <a:cs typeface="Arial"/>
              </a:rPr>
              <a:t>Showing what they know and can do </a:t>
            </a:r>
            <a:endParaRPr lang="en-US" sz="2800" b="1" dirty="0">
              <a:solidFill>
                <a:schemeClr val="bg1"/>
              </a:solidFill>
              <a:latin typeface="Arial"/>
              <a:cs typeface="Arial"/>
            </a:endParaRPr>
          </a:p>
        </p:txBody>
      </p:sp>
      <p:pic>
        <p:nvPicPr>
          <p:cNvPr id="12" name="Content Placeholder 3" title="Ohio Kindergarten Logo"/>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280501" y="2160778"/>
            <a:ext cx="3576384" cy="3462602"/>
          </a:xfrm>
          <a:prstGeom prst="rect">
            <a:avLst/>
          </a:prstGeom>
        </p:spPr>
      </p:pic>
    </p:spTree>
    <p:extLst>
      <p:ext uri="{BB962C8B-B14F-4D97-AF65-F5344CB8AC3E}">
        <p14:creationId xmlns:p14="http://schemas.microsoft.com/office/powerpoint/2010/main" val="33892314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893</Words>
  <Application>Microsoft Office PowerPoint</Application>
  <PresentationFormat>Custom</PresentationFormat>
  <Paragraphs>58</Paragraphs>
  <Slides>13</Slides>
  <Notes>13</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Welcome to Kindergarten</vt:lpstr>
      <vt:lpstr>PowerPoint Presentation</vt:lpstr>
      <vt:lpstr>PowerPoint Presentation</vt:lpstr>
      <vt:lpstr>Individual approaches toward learning</vt:lpstr>
      <vt:lpstr>Working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education.ohio.gov  Search keyword: Kindergarten  ELSR@education.ohio.gov</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2015-07-08T14:36:51Z</dcterms:created>
  <dcterms:modified xsi:type="dcterms:W3CDTF">2016-04-04T20:02:15Z</dcterms:modified>
</cp:coreProperties>
</file>