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63" r:id="rId4"/>
    <p:sldId id="261" r:id="rId5"/>
    <p:sldId id="258" r:id="rId6"/>
    <p:sldId id="264" r:id="rId7"/>
    <p:sldId id="265" r:id="rId8"/>
    <p:sldId id="266" r:id="rId9"/>
    <p:sldId id="267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5430-3F28-4CC2-BE98-D7096716576D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2CE7-6C24-4ABD-9BCE-1ABB7FB07E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5430-3F28-4CC2-BE98-D7096716576D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2CE7-6C24-4ABD-9BCE-1ABB7FB07E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5430-3F28-4CC2-BE98-D7096716576D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2CE7-6C24-4ABD-9BCE-1ABB7FB07E9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5430-3F28-4CC2-BE98-D7096716576D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2CE7-6C24-4ABD-9BCE-1ABB7FB07E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5430-3F28-4CC2-BE98-D7096716576D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2CE7-6C24-4ABD-9BCE-1ABB7FB07E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5430-3F28-4CC2-BE98-D7096716576D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2CE7-6C24-4ABD-9BCE-1ABB7FB07E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5430-3F28-4CC2-BE98-D7096716576D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2CE7-6C24-4ABD-9BCE-1ABB7FB07E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5430-3F28-4CC2-BE98-D7096716576D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2CE7-6C24-4ABD-9BCE-1ABB7FB07E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5430-3F28-4CC2-BE98-D7096716576D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2CE7-6C24-4ABD-9BCE-1ABB7FB07E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5430-3F28-4CC2-BE98-D7096716576D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2CE7-6C24-4ABD-9BCE-1ABB7FB07E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5430-3F28-4CC2-BE98-D7096716576D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2CE7-6C24-4ABD-9BCE-1ABB7FB07E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1425430-3F28-4CC2-BE98-D7096716576D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7142CE7-6C24-4ABD-9BCE-1ABB7FB07E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Lancaster City Schools</a:t>
            </a:r>
            <a:br>
              <a:rPr lang="en-US" dirty="0" smtClean="0"/>
            </a:br>
            <a:r>
              <a:rPr lang="en-US" dirty="0" smtClean="0"/>
              <a:t>Early Literacy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Building a Community to Increase Literacy</a:t>
            </a:r>
            <a:endParaRPr lang="en-US" dirty="0"/>
          </a:p>
        </p:txBody>
      </p:sp>
      <p:pic>
        <p:nvPicPr>
          <p:cNvPr id="1026" name="Picture 2" descr="C:\Users\n_hale\AppData\Local\Microsoft\Windows\Temporary Internet Files\Content.IE5\115425K2\MC90023205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62400"/>
            <a:ext cx="2514600" cy="261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60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lvl="1"/>
            <a:r>
              <a:rPr lang="en-US" sz="4000" i="1" dirty="0" smtClean="0"/>
              <a:t>According to a study by </a:t>
            </a:r>
            <a:r>
              <a:rPr lang="en-US" sz="4000" dirty="0" smtClean="0"/>
              <a:t>Early Education for All</a:t>
            </a:r>
            <a:r>
              <a:rPr lang="en-US" sz="4000" i="1" dirty="0" smtClean="0"/>
              <a:t>, we can expect </a:t>
            </a:r>
            <a:r>
              <a:rPr lang="en-US" sz="4000" dirty="0" smtClean="0"/>
              <a:t>a return to society of more than $17 for every tax dollar invested in a high quality early education program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Grade Guarantee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676400"/>
            <a:ext cx="7408333" cy="4648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Community Factors Below State Average by 15% +</a:t>
            </a:r>
          </a:p>
          <a:p>
            <a:pPr lvl="1"/>
            <a:r>
              <a:rPr lang="en-US" sz="2000" dirty="0" smtClean="0"/>
              <a:t>Adults w/Bachelors Degree, Income Levels, Homeownership</a:t>
            </a:r>
          </a:p>
          <a:p>
            <a:pPr lvl="1"/>
            <a:r>
              <a:rPr lang="en-US" sz="2000" dirty="0" smtClean="0"/>
              <a:t>56.2% Free &amp; Reduced Lunch</a:t>
            </a:r>
          </a:p>
          <a:p>
            <a:pPr lvl="1">
              <a:buNone/>
            </a:pPr>
            <a:endParaRPr lang="en-US" sz="1800" dirty="0" smtClean="0"/>
          </a:p>
          <a:p>
            <a:r>
              <a:rPr lang="en-US" dirty="0" smtClean="0"/>
              <a:t>Reading Performance (3</a:t>
            </a:r>
            <a:r>
              <a:rPr lang="en-US" baseline="30000" dirty="0" smtClean="0"/>
              <a:t>rd</a:t>
            </a:r>
            <a:r>
              <a:rPr lang="en-US" dirty="0" smtClean="0"/>
              <a:t> Grade OAA)</a:t>
            </a:r>
          </a:p>
          <a:p>
            <a:pPr lvl="1"/>
            <a:r>
              <a:rPr lang="en-US" sz="2000" dirty="0" smtClean="0"/>
              <a:t>2010-11 – 85.7%, 2011-12 – 84.4%, 2012-13 – 85.4%</a:t>
            </a:r>
          </a:p>
          <a:p>
            <a:pPr lvl="1">
              <a:buNone/>
            </a:pPr>
            <a:endParaRPr lang="en-US" sz="1800" dirty="0" smtClean="0"/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sz="2000" dirty="0" smtClean="0"/>
              <a:t>Student Transiency – 62% of students under 392 are transient</a:t>
            </a:r>
          </a:p>
          <a:p>
            <a:pPr lvl="1"/>
            <a:r>
              <a:rPr lang="en-US" sz="2000" dirty="0" smtClean="0"/>
              <a:t>Parent Involvement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Lancaster City Schools</a:t>
            </a:r>
            <a:br>
              <a:rPr lang="en-US" dirty="0" smtClean="0"/>
            </a:br>
            <a:r>
              <a:rPr lang="en-US" dirty="0" smtClean="0"/>
              <a:t>Demographics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34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47800"/>
            <a:ext cx="7408333" cy="4953000"/>
          </a:xfrm>
        </p:spPr>
        <p:txBody>
          <a:bodyPr/>
          <a:lstStyle/>
          <a:p>
            <a:r>
              <a:rPr lang="en-US" dirty="0" smtClean="0"/>
              <a:t>Strengthen Community Partnerships</a:t>
            </a:r>
          </a:p>
          <a:p>
            <a:pPr lvl="2"/>
            <a:r>
              <a:rPr lang="en-US" dirty="0" smtClean="0"/>
              <a:t>Lancaster City Schools</a:t>
            </a:r>
          </a:p>
          <a:p>
            <a:pPr lvl="2"/>
            <a:r>
              <a:rPr lang="en-US" dirty="0" smtClean="0"/>
              <a:t>West After School Center</a:t>
            </a:r>
          </a:p>
          <a:p>
            <a:pPr lvl="2"/>
            <a:r>
              <a:rPr lang="en-US" dirty="0" smtClean="0"/>
              <a:t>Fairfield County Library</a:t>
            </a:r>
          </a:p>
          <a:p>
            <a:pPr lvl="2"/>
            <a:r>
              <a:rPr lang="en-US" dirty="0" smtClean="0"/>
              <a:t>Ohio University- Lancaster</a:t>
            </a:r>
          </a:p>
          <a:p>
            <a:pPr lvl="2"/>
            <a:r>
              <a:rPr lang="en-US" dirty="0" smtClean="0"/>
              <a:t>United Way</a:t>
            </a:r>
          </a:p>
          <a:p>
            <a:pPr lvl="2"/>
            <a:r>
              <a:rPr lang="en-US" dirty="0" smtClean="0"/>
              <a:t>Lancaster Rotary</a:t>
            </a:r>
          </a:p>
          <a:p>
            <a:pPr lvl="2"/>
            <a:r>
              <a:rPr lang="en-US" dirty="0" smtClean="0"/>
              <a:t>Robert K. Fox – Family Y</a:t>
            </a:r>
          </a:p>
          <a:p>
            <a:pPr lvl="2"/>
            <a:r>
              <a:rPr lang="en-US" dirty="0"/>
              <a:t>Fairfield Association for the Education of Young Children </a:t>
            </a:r>
            <a:endParaRPr lang="en-US" dirty="0" smtClean="0"/>
          </a:p>
          <a:p>
            <a:pPr lvl="2"/>
            <a:r>
              <a:rPr lang="en-US" dirty="0" smtClean="0"/>
              <a:t>Head Start</a:t>
            </a:r>
          </a:p>
          <a:p>
            <a:pPr lvl="2"/>
            <a:r>
              <a:rPr lang="en-US" dirty="0" smtClean="0"/>
              <a:t>Maywood Mission: Sheltering Arms Day Care</a:t>
            </a:r>
          </a:p>
          <a:p>
            <a:pPr lvl="2"/>
            <a:r>
              <a:rPr lang="en-US" dirty="0" smtClean="0"/>
              <a:t>Community </a:t>
            </a:r>
            <a:r>
              <a:rPr lang="en-US" smtClean="0"/>
              <a:t>Pre Schools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Literacy Grant</a:t>
            </a:r>
          </a:p>
        </p:txBody>
      </p:sp>
      <p:pic>
        <p:nvPicPr>
          <p:cNvPr id="6146" name="Picture 2" descr="C:\Users\n_hale\AppData\Local\Microsoft\Windows\Temporary Internet Files\Content.IE5\HV2SF9O9\MC90043961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438400"/>
            <a:ext cx="2032000" cy="223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1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grant focus has been on four main components: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ncrease student achievement,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mpact teachers in the classrooms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trengthen our partnerships with local community agencies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rovide a stronger connection between home and school.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Literacy Grant</a:t>
            </a:r>
            <a:endParaRPr lang="en-US" dirty="0"/>
          </a:p>
        </p:txBody>
      </p:sp>
      <p:pic>
        <p:nvPicPr>
          <p:cNvPr id="3074" name="Picture 2" descr="C:\Users\n_hale\AppData\Local\Microsoft\Windows\Temporary Internet Files\Content.IE5\HV2SF9O9\MC90039075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11947"/>
            <a:ext cx="1745590" cy="180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_hale\AppData\Local\Microsoft\Windows\Temporary Internet Files\Content.IE5\115425K2\MC90027302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" y="5498303"/>
            <a:ext cx="1826971" cy="110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n_hale\AppData\Local\Microsoft\Windows\Temporary Internet Files\Content.IE5\115425K2\MC90029208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648200"/>
            <a:ext cx="1672438" cy="182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n_hale\AppData\Local\Microsoft\Windows\Temporary Internet Files\Content.IE5\HV2SF9O9\MC90035897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828800" cy="182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35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600200"/>
            <a:ext cx="7408333" cy="487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Instruction</a:t>
            </a:r>
          </a:p>
          <a:p>
            <a:pPr lvl="1"/>
            <a:r>
              <a:rPr lang="en-US" dirty="0"/>
              <a:t>Daily instruction (240 minutes of extended learning opportunities) focused on students identified target areas</a:t>
            </a:r>
          </a:p>
          <a:p>
            <a:pPr lvl="1"/>
            <a:r>
              <a:rPr lang="en-US" dirty="0"/>
              <a:t>Direct Instruction, </a:t>
            </a:r>
            <a:r>
              <a:rPr lang="en-US" dirty="0" err="1"/>
              <a:t>Lexia</a:t>
            </a:r>
            <a:r>
              <a:rPr lang="en-US" dirty="0"/>
              <a:t> and Leveled Literacy </a:t>
            </a:r>
            <a:r>
              <a:rPr lang="en-US" dirty="0" smtClean="0"/>
              <a:t>Interventions</a:t>
            </a:r>
          </a:p>
          <a:p>
            <a:r>
              <a:rPr lang="en-US" dirty="0" smtClean="0"/>
              <a:t>Resources </a:t>
            </a:r>
          </a:p>
          <a:p>
            <a:pPr lvl="1"/>
            <a:r>
              <a:rPr lang="en-US" dirty="0" smtClean="0"/>
              <a:t>Summer Academy / Summer Bridges</a:t>
            </a:r>
          </a:p>
          <a:p>
            <a:r>
              <a:rPr lang="en-US" dirty="0" smtClean="0"/>
              <a:t>Data Analysis</a:t>
            </a:r>
          </a:p>
          <a:p>
            <a:pPr lvl="1"/>
            <a:r>
              <a:rPr lang="en-US" dirty="0" smtClean="0"/>
              <a:t>STAR and </a:t>
            </a:r>
            <a:r>
              <a:rPr lang="en-US" dirty="0" err="1" smtClean="0"/>
              <a:t>Lexia</a:t>
            </a:r>
            <a:r>
              <a:rPr lang="en-US" dirty="0" smtClean="0"/>
              <a:t> – quarterly and progress monitoring</a:t>
            </a:r>
          </a:p>
          <a:p>
            <a:r>
              <a:rPr lang="en-US" dirty="0" smtClean="0"/>
              <a:t>Title I Coordination</a:t>
            </a:r>
          </a:p>
          <a:p>
            <a:pPr lvl="1"/>
            <a:r>
              <a:rPr lang="en-US" dirty="0" smtClean="0"/>
              <a:t>Teaching Staff and Educational Assistants focused on target groups as part of the district RTI process – ongoing teacher collaboration and flexible groups</a:t>
            </a:r>
          </a:p>
          <a:p>
            <a:pPr lvl="1"/>
            <a:endParaRPr lang="en-US" dirty="0"/>
          </a:p>
          <a:p>
            <a:pPr marL="301943" lvl="1" indent="0">
              <a:buNone/>
            </a:pPr>
            <a:endParaRPr lang="en-US" dirty="0" smtClean="0"/>
          </a:p>
          <a:p>
            <a:pPr marL="301943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Literacy Program</a:t>
            </a:r>
            <a:br>
              <a:rPr lang="en-US" dirty="0" smtClean="0"/>
            </a:br>
            <a:r>
              <a:rPr lang="en-US" sz="3100" dirty="0" smtClean="0"/>
              <a:t>Impact on Student Achievement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39752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8800"/>
            <a:ext cx="7408333" cy="345069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After School Programs / Training</a:t>
            </a:r>
          </a:p>
          <a:p>
            <a:pPr lvl="1"/>
            <a:r>
              <a:rPr lang="en-US" dirty="0" smtClean="0"/>
              <a:t>Systematic </a:t>
            </a:r>
            <a:endParaRPr lang="en-US" dirty="0"/>
          </a:p>
          <a:p>
            <a:pPr lvl="1"/>
            <a:r>
              <a:rPr lang="en-US" dirty="0" smtClean="0"/>
              <a:t>Data Driven</a:t>
            </a:r>
          </a:p>
          <a:p>
            <a:r>
              <a:rPr lang="en-US" dirty="0" smtClean="0"/>
              <a:t>Job Embedded</a:t>
            </a:r>
          </a:p>
          <a:p>
            <a:pPr lvl="1"/>
            <a:r>
              <a:rPr lang="en-US" dirty="0" smtClean="0"/>
              <a:t>Daily use of resources</a:t>
            </a:r>
          </a:p>
          <a:p>
            <a:pPr lvl="1"/>
            <a:r>
              <a:rPr lang="en-US" dirty="0" smtClean="0"/>
              <a:t>Orton </a:t>
            </a:r>
            <a:r>
              <a:rPr lang="en-US" dirty="0" err="1" smtClean="0"/>
              <a:t>Gillingham</a:t>
            </a:r>
            <a:r>
              <a:rPr lang="en-US" dirty="0" smtClean="0"/>
              <a:t> Focus</a:t>
            </a:r>
            <a:endParaRPr lang="en-US" dirty="0"/>
          </a:p>
          <a:p>
            <a:pPr lvl="1"/>
            <a:r>
              <a:rPr lang="en-US" dirty="0" smtClean="0"/>
              <a:t>Five Core Areas</a:t>
            </a:r>
          </a:p>
          <a:p>
            <a:pPr lvl="1"/>
            <a:r>
              <a:rPr lang="en-US" dirty="0" smtClean="0"/>
              <a:t>Classroom Follow Up</a:t>
            </a:r>
          </a:p>
          <a:p>
            <a:r>
              <a:rPr lang="en-US" dirty="0" smtClean="0"/>
              <a:t>RTI Coordination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Professional Development</a:t>
            </a:r>
            <a:br>
              <a:rPr lang="en-US" dirty="0" smtClean="0"/>
            </a:br>
            <a:r>
              <a:rPr lang="en-US" sz="3100" dirty="0" smtClean="0"/>
              <a:t>Impact on Staff and Building Capacity</a:t>
            </a:r>
            <a:endParaRPr lang="en-US" sz="3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2847020" cy="212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43400"/>
            <a:ext cx="2816825" cy="210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27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251172"/>
            <a:ext cx="7408333" cy="3450696"/>
          </a:xfrm>
        </p:spPr>
        <p:txBody>
          <a:bodyPr/>
          <a:lstStyle/>
          <a:p>
            <a:r>
              <a:rPr lang="en-US" dirty="0" smtClean="0"/>
              <a:t>Impact on student learning (Extended Day Program)</a:t>
            </a:r>
          </a:p>
          <a:p>
            <a:r>
              <a:rPr lang="en-US" dirty="0" smtClean="0"/>
              <a:t>Building Capacity (Professional </a:t>
            </a:r>
            <a:r>
              <a:rPr lang="en-US" dirty="0"/>
              <a:t>D</a:t>
            </a:r>
            <a:r>
              <a:rPr lang="en-US" dirty="0" smtClean="0"/>
              <a:t>evelopment)</a:t>
            </a:r>
          </a:p>
          <a:p>
            <a:pPr lvl="1"/>
            <a:r>
              <a:rPr lang="en-US" dirty="0" smtClean="0"/>
              <a:t>Teacher Collaboration </a:t>
            </a:r>
          </a:p>
          <a:p>
            <a:r>
              <a:rPr lang="en-US" dirty="0" smtClean="0"/>
              <a:t>Individual Connections with Students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Perspective</a:t>
            </a:r>
            <a:endParaRPr lang="en-US" dirty="0"/>
          </a:p>
        </p:txBody>
      </p:sp>
      <p:pic>
        <p:nvPicPr>
          <p:cNvPr id="1026" name="Picture 2" descr="C:\Users\n_hale\Pictures\IMG_01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56625" y="-4767263"/>
            <a:ext cx="489695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_hale\Pictures\IMG_01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74720"/>
            <a:ext cx="4654611" cy="34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81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371600"/>
            <a:ext cx="7408333" cy="3450696"/>
          </a:xfrm>
        </p:spPr>
        <p:txBody>
          <a:bodyPr/>
          <a:lstStyle/>
          <a:p>
            <a:r>
              <a:rPr lang="en-US" dirty="0" smtClean="0"/>
              <a:t>Student Impact</a:t>
            </a:r>
          </a:p>
          <a:p>
            <a:pPr lvl="1"/>
            <a:r>
              <a:rPr lang="en-US" dirty="0" smtClean="0"/>
              <a:t>Why it works</a:t>
            </a:r>
          </a:p>
          <a:p>
            <a:pPr lvl="2"/>
            <a:r>
              <a:rPr lang="en-US" dirty="0" smtClean="0"/>
              <a:t>Case Studies</a:t>
            </a:r>
          </a:p>
          <a:p>
            <a:r>
              <a:rPr lang="en-US" dirty="0" smtClean="0"/>
              <a:t>Parent Communication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 Perspective</a:t>
            </a:r>
            <a:endParaRPr lang="en-US" dirty="0"/>
          </a:p>
        </p:txBody>
      </p:sp>
      <p:pic>
        <p:nvPicPr>
          <p:cNvPr id="2050" name="Picture 2" descr="C:\Users\n_hale\Pictures\IMG_018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" b="-15864"/>
          <a:stretch/>
        </p:blipFill>
        <p:spPr bwMode="auto">
          <a:xfrm>
            <a:off x="3276600" y="3200400"/>
            <a:ext cx="5141787" cy="353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73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255</TotalTime>
  <Words>324</Words>
  <Application>Microsoft Office PowerPoint</Application>
  <PresentationFormat>On-screen Show (4:3)</PresentationFormat>
  <Paragraphs>69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Waveform</vt:lpstr>
      <vt:lpstr>Lancaster City Schools Early Literacy Program</vt:lpstr>
      <vt:lpstr>Third Grade Guarantee</vt:lpstr>
      <vt:lpstr>Lancaster City Schools Demographics</vt:lpstr>
      <vt:lpstr>Early Literacy Grant</vt:lpstr>
      <vt:lpstr>Early Literacy Grant</vt:lpstr>
      <vt:lpstr>Early Literacy Program Impact on Student Achievement</vt:lpstr>
      <vt:lpstr>Professional Development Impact on Staff and Building Capacity</vt:lpstr>
      <vt:lpstr>Teacher Perspective</vt:lpstr>
      <vt:lpstr>Parent Perspective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Lancaster City Schools Early Literacy Grant</dc:title>
  <dc:creator>Hale, Nathan</dc:creator>
  <cp:lastModifiedBy>Hale, Nathan</cp:lastModifiedBy>
  <cp:revision>19</cp:revision>
  <cp:lastPrinted>2014-02-04T19:42:42Z</cp:lastPrinted>
  <dcterms:created xsi:type="dcterms:W3CDTF">2013-09-12T12:16:17Z</dcterms:created>
  <dcterms:modified xsi:type="dcterms:W3CDTF">2014-02-07T18:34:48Z</dcterms:modified>
</cp:coreProperties>
</file>