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47.jpg" ContentType="image/jpeg"/>
  <Override PartName="/ppt/notesSlides/notesSlide26.xml" ContentType="application/vnd.openxmlformats-officedocument.presentationml.notesSlide+xml"/>
  <Override PartName="/ppt/media/image49.jpg" ContentType="image/jpe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53.jpg" ContentType="image/jpe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image58.jpg" ContentType="image/jpeg"/>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media/image61.jpg" ContentType="image/jpeg"/>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media/image67.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 id="2147483668" r:id="rId2"/>
    <p:sldMasterId id="2147483671" r:id="rId3"/>
    <p:sldMasterId id="2147483681" r:id="rId4"/>
    <p:sldMasterId id="2147483687" r:id="rId5"/>
  </p:sldMasterIdLst>
  <p:notesMasterIdLst>
    <p:notesMasterId r:id="rId157"/>
  </p:notesMasterIdLst>
  <p:handoutMasterIdLst>
    <p:handoutMasterId r:id="rId158"/>
  </p:handoutMasterIdLst>
  <p:sldIdLst>
    <p:sldId id="346" r:id="rId6"/>
    <p:sldId id="475" r:id="rId7"/>
    <p:sldId id="476" r:id="rId8"/>
    <p:sldId id="517" r:id="rId9"/>
    <p:sldId id="519" r:id="rId10"/>
    <p:sldId id="520" r:id="rId11"/>
    <p:sldId id="521" r:id="rId12"/>
    <p:sldId id="522" r:id="rId13"/>
    <p:sldId id="523" r:id="rId14"/>
    <p:sldId id="524" r:id="rId15"/>
    <p:sldId id="525" r:id="rId16"/>
    <p:sldId id="526" r:id="rId17"/>
    <p:sldId id="527" r:id="rId18"/>
    <p:sldId id="528" r:id="rId19"/>
    <p:sldId id="529" r:id="rId20"/>
    <p:sldId id="530" r:id="rId21"/>
    <p:sldId id="531" r:id="rId22"/>
    <p:sldId id="532" r:id="rId23"/>
    <p:sldId id="533" r:id="rId24"/>
    <p:sldId id="534" r:id="rId25"/>
    <p:sldId id="535" r:id="rId26"/>
    <p:sldId id="536" r:id="rId27"/>
    <p:sldId id="537" r:id="rId28"/>
    <p:sldId id="538" r:id="rId29"/>
    <p:sldId id="477" r:id="rId30"/>
    <p:sldId id="478" r:id="rId31"/>
    <p:sldId id="479" r:id="rId32"/>
    <p:sldId id="480" r:id="rId33"/>
    <p:sldId id="481" r:id="rId34"/>
    <p:sldId id="624" r:id="rId35"/>
    <p:sldId id="625" r:id="rId36"/>
    <p:sldId id="484" r:id="rId37"/>
    <p:sldId id="636" r:id="rId38"/>
    <p:sldId id="637" r:id="rId39"/>
    <p:sldId id="486" r:id="rId40"/>
    <p:sldId id="487" r:id="rId41"/>
    <p:sldId id="488" r:id="rId42"/>
    <p:sldId id="638" r:id="rId43"/>
    <p:sldId id="490" r:id="rId44"/>
    <p:sldId id="491" r:id="rId45"/>
    <p:sldId id="492" r:id="rId46"/>
    <p:sldId id="493" r:id="rId47"/>
    <p:sldId id="501" r:id="rId48"/>
    <p:sldId id="502" r:id="rId49"/>
    <p:sldId id="503" r:id="rId50"/>
    <p:sldId id="504" r:id="rId51"/>
    <p:sldId id="505" r:id="rId52"/>
    <p:sldId id="506" r:id="rId53"/>
    <p:sldId id="507" r:id="rId54"/>
    <p:sldId id="508" r:id="rId55"/>
    <p:sldId id="509" r:id="rId56"/>
    <p:sldId id="510" r:id="rId57"/>
    <p:sldId id="511" r:id="rId58"/>
    <p:sldId id="512" r:id="rId59"/>
    <p:sldId id="612" r:id="rId60"/>
    <p:sldId id="613" r:id="rId61"/>
    <p:sldId id="614" r:id="rId62"/>
    <p:sldId id="615" r:id="rId63"/>
    <p:sldId id="616" r:id="rId64"/>
    <p:sldId id="617" r:id="rId65"/>
    <p:sldId id="618" r:id="rId66"/>
    <p:sldId id="619" r:id="rId67"/>
    <p:sldId id="620" r:id="rId68"/>
    <p:sldId id="621" r:id="rId69"/>
    <p:sldId id="622" r:id="rId70"/>
    <p:sldId id="623" r:id="rId71"/>
    <p:sldId id="635" r:id="rId72"/>
    <p:sldId id="498" r:id="rId73"/>
    <p:sldId id="308" r:id="rId74"/>
    <p:sldId id="445" r:id="rId75"/>
    <p:sldId id="462" r:id="rId76"/>
    <p:sldId id="463" r:id="rId77"/>
    <p:sldId id="453" r:id="rId78"/>
    <p:sldId id="459" r:id="rId79"/>
    <p:sldId id="455" r:id="rId80"/>
    <p:sldId id="467" r:id="rId81"/>
    <p:sldId id="473" r:id="rId82"/>
    <p:sldId id="469" r:id="rId83"/>
    <p:sldId id="432" r:id="rId84"/>
    <p:sldId id="449" r:id="rId85"/>
    <p:sldId id="438" r:id="rId86"/>
    <p:sldId id="434" r:id="rId87"/>
    <p:sldId id="608" r:id="rId88"/>
    <p:sldId id="589" r:id="rId89"/>
    <p:sldId id="590" r:id="rId90"/>
    <p:sldId id="632" r:id="rId91"/>
    <p:sldId id="631" r:id="rId92"/>
    <p:sldId id="629" r:id="rId93"/>
    <p:sldId id="592" r:id="rId94"/>
    <p:sldId id="630" r:id="rId95"/>
    <p:sldId id="593" r:id="rId96"/>
    <p:sldId id="596" r:id="rId97"/>
    <p:sldId id="597" r:id="rId98"/>
    <p:sldId id="598" r:id="rId99"/>
    <p:sldId id="603" r:id="rId100"/>
    <p:sldId id="609" r:id="rId101"/>
    <p:sldId id="551" r:id="rId102"/>
    <p:sldId id="552" r:id="rId103"/>
    <p:sldId id="553" r:id="rId104"/>
    <p:sldId id="554" r:id="rId105"/>
    <p:sldId id="555" r:id="rId106"/>
    <p:sldId id="556" r:id="rId107"/>
    <p:sldId id="557" r:id="rId108"/>
    <p:sldId id="558" r:id="rId109"/>
    <p:sldId id="559" r:id="rId110"/>
    <p:sldId id="560" r:id="rId111"/>
    <p:sldId id="561" r:id="rId112"/>
    <p:sldId id="562" r:id="rId113"/>
    <p:sldId id="563" r:id="rId114"/>
    <p:sldId id="564" r:id="rId115"/>
    <p:sldId id="565" r:id="rId116"/>
    <p:sldId id="566" r:id="rId117"/>
    <p:sldId id="567" r:id="rId118"/>
    <p:sldId id="568" r:id="rId119"/>
    <p:sldId id="569" r:id="rId120"/>
    <p:sldId id="570" r:id="rId121"/>
    <p:sldId id="571" r:id="rId122"/>
    <p:sldId id="572" r:id="rId123"/>
    <p:sldId id="573" r:id="rId124"/>
    <p:sldId id="574" r:id="rId125"/>
    <p:sldId id="575" r:id="rId126"/>
    <p:sldId id="576" r:id="rId127"/>
    <p:sldId id="546" r:id="rId128"/>
    <p:sldId id="547" r:id="rId129"/>
    <p:sldId id="548" r:id="rId130"/>
    <p:sldId id="611" r:id="rId131"/>
    <p:sldId id="549" r:id="rId132"/>
    <p:sldId id="582" r:id="rId133"/>
    <p:sldId id="639" r:id="rId134"/>
    <p:sldId id="640" r:id="rId135"/>
    <p:sldId id="641" r:id="rId136"/>
    <p:sldId id="642" r:id="rId137"/>
    <p:sldId id="643" r:id="rId138"/>
    <p:sldId id="644" r:id="rId139"/>
    <p:sldId id="645" r:id="rId140"/>
    <p:sldId id="646" r:id="rId141"/>
    <p:sldId id="647" r:id="rId142"/>
    <p:sldId id="648" r:id="rId143"/>
    <p:sldId id="649" r:id="rId144"/>
    <p:sldId id="650" r:id="rId145"/>
    <p:sldId id="651" r:id="rId146"/>
    <p:sldId id="652" r:id="rId147"/>
    <p:sldId id="653" r:id="rId148"/>
    <p:sldId id="654" r:id="rId149"/>
    <p:sldId id="655" r:id="rId150"/>
    <p:sldId id="656" r:id="rId151"/>
    <p:sldId id="583" r:id="rId152"/>
    <p:sldId id="581" r:id="rId153"/>
    <p:sldId id="584" r:id="rId154"/>
    <p:sldId id="585" r:id="rId155"/>
    <p:sldId id="586" r:id="rId15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8" userDrawn="1">
          <p15:clr>
            <a:srgbClr val="A4A3A4"/>
          </p15:clr>
        </p15:guide>
        <p15:guide id="2" pos="2880">
          <p15:clr>
            <a:srgbClr val="A4A3A4"/>
          </p15:clr>
        </p15:guide>
        <p15:guide id="3" orient="horz" pos="4008" userDrawn="1">
          <p15:clr>
            <a:srgbClr val="F26B43"/>
          </p15:clr>
        </p15:guide>
        <p15:guide id="4" orient="horz" pos="2664" userDrawn="1">
          <p15:clr>
            <a:srgbClr val="F26B43"/>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3A4CC"/>
    <a:srgbClr val="00FF00"/>
    <a:srgbClr val="D9E4F1"/>
    <a:srgbClr val="C1CFDD"/>
    <a:srgbClr val="B3CCE6"/>
    <a:srgbClr val="F0F9FD"/>
    <a:srgbClr val="A6C0DB"/>
    <a:srgbClr val="ECF3F9"/>
    <a:srgbClr val="EAF0F7"/>
    <a:srgbClr val="F0F8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64" autoAdjust="0"/>
    <p:restoredTop sz="91121" autoAdjust="0"/>
  </p:normalViewPr>
  <p:slideViewPr>
    <p:cSldViewPr snapToGrid="0" snapToObjects="1">
      <p:cViewPr varScale="1">
        <p:scale>
          <a:sx n="79" d="100"/>
          <a:sy n="79" d="100"/>
        </p:scale>
        <p:origin x="1310" y="72"/>
      </p:cViewPr>
      <p:guideLst>
        <p:guide orient="horz" pos="1368"/>
        <p:guide pos="2880"/>
        <p:guide orient="horz" pos="4008"/>
        <p:guide orient="horz" pos="2664"/>
      </p:guideLst>
    </p:cSldViewPr>
  </p:slideViewPr>
  <p:outlineViewPr>
    <p:cViewPr>
      <p:scale>
        <a:sx n="33" d="100"/>
        <a:sy n="33" d="100"/>
      </p:scale>
      <p:origin x="0" y="0"/>
    </p:cViewPr>
  </p:outlineViewPr>
  <p:notesTextViewPr>
    <p:cViewPr>
      <p:scale>
        <a:sx n="3" d="2"/>
        <a:sy n="3" d="2"/>
      </p:scale>
      <p:origin x="0" y="0"/>
    </p:cViewPr>
  </p:notesTextViewPr>
  <p:sorterViewPr>
    <p:cViewPr>
      <p:scale>
        <a:sx n="130" d="100"/>
        <a:sy n="130" d="100"/>
      </p:scale>
      <p:origin x="0" y="-27288"/>
    </p:cViewPr>
  </p:sorterViewPr>
  <p:notesViewPr>
    <p:cSldViewPr snapToGrid="0" snapToObjects="1">
      <p:cViewPr varScale="1">
        <p:scale>
          <a:sx n="65" d="100"/>
          <a:sy n="65" d="100"/>
        </p:scale>
        <p:origin x="3125" y="3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commentAuthors" Target="commentAuthor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presProps" Target="presProp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tx>
            <c:strRef>
              <c:f>Sheet1!$B$1</c:f>
              <c:strCache>
                <c:ptCount val="1"/>
                <c:pt idx="0">
                  <c:v>Use of State Resources</c:v>
                </c:pt>
              </c:strCache>
            </c:strRef>
          </c:tx>
          <c:explosion val="1"/>
          <c:dPt>
            <c:idx val="2"/>
            <c:bubble3D val="0"/>
            <c:extLst>
              <c:ext xmlns:c16="http://schemas.microsoft.com/office/drawing/2014/chart" uri="{C3380CC4-5D6E-409C-BE32-E72D297353CC}">
                <c16:uniqueId val="{00000001-228D-4BFD-B7DA-EC6BFA2085C0}"/>
              </c:ext>
            </c:extLst>
          </c:dPt>
          <c:dPt>
            <c:idx val="9"/>
            <c:bubble3D val="0"/>
            <c:extLst>
              <c:ext xmlns:c16="http://schemas.microsoft.com/office/drawing/2014/chart" uri="{C3380CC4-5D6E-409C-BE32-E72D297353CC}">
                <c16:uniqueId val="{00000002-228D-4BFD-B7DA-EC6BFA2085C0}"/>
              </c:ext>
            </c:extLst>
          </c:dPt>
          <c:dLbls>
            <c:dLbl>
              <c:idx val="0"/>
              <c:layout>
                <c:manualLayout>
                  <c:x val="2.6737935484496971E-2"/>
                  <c:y val="-0.11670140166580478"/>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228D-4BFD-B7DA-EC6BFA2085C0}"/>
                </c:ext>
              </c:extLst>
            </c:dLbl>
            <c:dLbl>
              <c:idx val="1"/>
              <c:layout>
                <c:manualLayout>
                  <c:x val="3.6582759641181635E-2"/>
                  <c:y val="-5.0734270290470895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228D-4BFD-B7DA-EC6BFA2085C0}"/>
                </c:ext>
              </c:extLst>
            </c:dLbl>
            <c:dLbl>
              <c:idx val="2"/>
              <c:layout>
                <c:manualLayout>
                  <c:x val="9.4317536786644743E-2"/>
                  <c:y val="-0.16437918325901446"/>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228D-4BFD-B7DA-EC6BFA2085C0}"/>
                </c:ext>
              </c:extLst>
            </c:dLbl>
            <c:dLbl>
              <c:idx val="3"/>
              <c:layout>
                <c:manualLayout>
                  <c:x val="9.7076838361933149E-2"/>
                  <c:y val="8.020547602793333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228D-4BFD-B7DA-EC6BFA2085C0}"/>
                </c:ext>
              </c:extLst>
            </c:dLbl>
            <c:dLbl>
              <c:idx val="4"/>
              <c:delete val="1"/>
              <c:extLst>
                <c:ext xmlns:c15="http://schemas.microsoft.com/office/drawing/2012/chart" uri="{CE6537A1-D6FC-4f65-9D91-7224C49458BB}"/>
                <c:ext xmlns:c16="http://schemas.microsoft.com/office/drawing/2014/chart" uri="{C3380CC4-5D6E-409C-BE32-E72D297353CC}">
                  <c16:uniqueId val="{00000002-9279-4E25-9FAE-679FC2E888D2}"/>
                </c:ext>
              </c:extLst>
            </c:dLbl>
            <c:dLbl>
              <c:idx val="5"/>
              <c:layout>
                <c:manualLayout>
                  <c:x val="0.13379168061478453"/>
                  <c:y val="-6.765334279633269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228D-4BFD-B7DA-EC6BFA2085C0}"/>
                </c:ext>
              </c:extLst>
            </c:dLbl>
            <c:dLbl>
              <c:idx val="6"/>
              <c:layout>
                <c:manualLayout>
                  <c:x val="0.13226502879376678"/>
                  <c:y val="-9.8677174311234874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8-228D-4BFD-B7DA-EC6BFA2085C0}"/>
                </c:ext>
              </c:extLst>
            </c:dLbl>
            <c:dLbl>
              <c:idx val="7"/>
              <c:layout>
                <c:manualLayout>
                  <c:x val="0.20246772526816773"/>
                  <c:y val="-2.992297927127802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228D-4BFD-B7DA-EC6BFA2085C0}"/>
                </c:ext>
              </c:extLst>
            </c:dLbl>
            <c:dLbl>
              <c:idx val="8"/>
              <c:layout>
                <c:manualLayout>
                  <c:x val="-0.16211812479077828"/>
                  <c:y val="-9.9431154630709451E-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A-228D-4BFD-B7DA-EC6BFA2085C0}"/>
                </c:ext>
              </c:extLst>
            </c:dLbl>
            <c:dLbl>
              <c:idx val="9"/>
              <c:layout>
                <c:manualLayout>
                  <c:x val="0.15810409904861708"/>
                  <c:y val="-3.4379863480389546E-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228D-4BFD-B7DA-EC6BFA2085C0}"/>
                </c:ext>
              </c:extLst>
            </c:dLbl>
            <c:dLbl>
              <c:idx val="11"/>
              <c:layout>
                <c:manualLayout>
                  <c:x val="-0.23539704833568631"/>
                  <c:y val="-5.4986883201072617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228D-4BFD-B7DA-EC6BFA2085C0}"/>
                </c:ext>
              </c:extLst>
            </c:dLbl>
            <c:dLbl>
              <c:idx val="12"/>
              <c:layout>
                <c:manualLayout>
                  <c:x val="-0.19252174693505272"/>
                  <c:y val="-0.15646689739557168"/>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C-228D-4BFD-B7DA-EC6BFA2085C0}"/>
                </c:ext>
              </c:extLst>
            </c:dLbl>
            <c:spPr>
              <a:noFill/>
              <a:ln>
                <a:noFill/>
              </a:ln>
              <a:effectLst/>
            </c:spPr>
            <c:txPr>
              <a:bodyPr/>
              <a:lstStyle/>
              <a:p>
                <a:pPr>
                  <a:defRPr sz="1400"/>
                </a:pPr>
                <a:endParaRPr lang="en-US"/>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Sheet1!$A$2:$A$8</c:f>
              <c:strCache>
                <c:ptCount val="7"/>
                <c:pt idx="0">
                  <c:v>Opportunity Grant</c:v>
                </c:pt>
                <c:pt idx="1">
                  <c:v>Career-Tech</c:v>
                </c:pt>
                <c:pt idx="2">
                  <c:v>Economic Disadvantaged</c:v>
                </c:pt>
                <c:pt idx="3">
                  <c:v>Limited English Proficiency</c:v>
                </c:pt>
                <c:pt idx="4">
                  <c:v>Special Education</c:v>
                </c:pt>
                <c:pt idx="5">
                  <c:v>Academic Bonus</c:v>
                </c:pt>
                <c:pt idx="6">
                  <c:v>Guarantee</c:v>
                </c:pt>
              </c:strCache>
            </c:strRef>
          </c:cat>
          <c:val>
            <c:numRef>
              <c:f>Sheet1!$B$2:$B$8</c:f>
              <c:numCache>
                <c:formatCode>0.0%</c:formatCode>
                <c:ptCount val="7"/>
                <c:pt idx="0">
                  <c:v>0.499</c:v>
                </c:pt>
                <c:pt idx="1">
                  <c:v>0.28199999999999997</c:v>
                </c:pt>
                <c:pt idx="2">
                  <c:v>0.02</c:v>
                </c:pt>
                <c:pt idx="3">
                  <c:v>1E-3</c:v>
                </c:pt>
                <c:pt idx="4">
                  <c:v>0.11700000000000001</c:v>
                </c:pt>
                <c:pt idx="5">
                  <c:v>1.4999999999999999E-2</c:v>
                </c:pt>
                <c:pt idx="6">
                  <c:v>6.7000000000000004E-2</c:v>
                </c:pt>
              </c:numCache>
            </c:numRef>
          </c:val>
          <c:extLst>
            <c:ext xmlns:c16="http://schemas.microsoft.com/office/drawing/2014/chart" uri="{C3380CC4-5D6E-409C-BE32-E72D297353CC}">
              <c16:uniqueId val="{0000000D-228D-4BFD-B7DA-EC6BFA2085C0}"/>
            </c:ext>
          </c:extLst>
        </c:ser>
        <c:dLbls>
          <c:showLegendKey val="0"/>
          <c:showVal val="0"/>
          <c:showCatName val="0"/>
          <c:showSerName val="0"/>
          <c:showPercent val="0"/>
          <c:showBubbleSize val="0"/>
          <c:showLeaderLines val="1"/>
        </c:dLbls>
        <c:firstSliceAng val="192"/>
      </c:pieChart>
    </c:plotArea>
    <c:plotVisOnly val="1"/>
    <c:dispBlanksAs val="zero"/>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8E61A5-A150-41CD-ADCF-0186E71F5C1E}" type="doc">
      <dgm:prSet loTypeId="urn:microsoft.com/office/officeart/2005/8/layout/cycle3" loCatId="cycle" qsTypeId="urn:microsoft.com/office/officeart/2005/8/quickstyle/3d2" qsCatId="3D" csTypeId="urn:microsoft.com/office/officeart/2005/8/colors/accent1_2" csCatId="accent1" phldr="1"/>
      <dgm:spPr/>
      <dgm:t>
        <a:bodyPr/>
        <a:lstStyle/>
        <a:p>
          <a:endParaRPr lang="en-US"/>
        </a:p>
      </dgm:t>
    </dgm:pt>
    <dgm:pt modelId="{82665F9E-07C3-402F-883B-BB318FACE72F}">
      <dgm:prSet phldrT="[Text]"/>
      <dgm:spPr/>
      <dgm:t>
        <a:bodyPr/>
        <a:lstStyle/>
        <a:p>
          <a:r>
            <a:rPr lang="en-US" dirty="0"/>
            <a:t>CCIP</a:t>
          </a:r>
        </a:p>
      </dgm:t>
    </dgm:pt>
    <dgm:pt modelId="{E42EB922-1E0F-40BD-A6DA-786F199505FD}" type="parTrans" cxnId="{B3403120-A65F-4FFF-B938-F152D7A5E103}">
      <dgm:prSet/>
      <dgm:spPr/>
      <dgm:t>
        <a:bodyPr/>
        <a:lstStyle/>
        <a:p>
          <a:endParaRPr lang="en-US"/>
        </a:p>
      </dgm:t>
    </dgm:pt>
    <dgm:pt modelId="{4B9B6D28-DD95-4EC3-9FFC-7CDAC4E7FE90}" type="sibTrans" cxnId="{B3403120-A65F-4FFF-B938-F152D7A5E103}">
      <dgm:prSet/>
      <dgm:spPr/>
      <dgm:t>
        <a:bodyPr/>
        <a:lstStyle/>
        <a:p>
          <a:endParaRPr lang="en-US"/>
        </a:p>
      </dgm:t>
    </dgm:pt>
    <dgm:pt modelId="{33AADD40-9B5D-466F-B668-41D11549AB3E}">
      <dgm:prSet phldrT="[Text]"/>
      <dgm:spPr/>
      <dgm:t>
        <a:bodyPr/>
        <a:lstStyle/>
        <a:p>
          <a:r>
            <a:rPr lang="en-US" dirty="0"/>
            <a:t>Perkins Monitoring </a:t>
          </a:r>
        </a:p>
      </dgm:t>
    </dgm:pt>
    <dgm:pt modelId="{E5F492E7-3FA6-4A21-A30B-06BF6484D9B5}" type="parTrans" cxnId="{E5DD0B0B-8B6D-407A-BC9C-977BEFE008E1}">
      <dgm:prSet/>
      <dgm:spPr/>
      <dgm:t>
        <a:bodyPr/>
        <a:lstStyle/>
        <a:p>
          <a:endParaRPr lang="en-US"/>
        </a:p>
      </dgm:t>
    </dgm:pt>
    <dgm:pt modelId="{1981977D-7F76-4D01-BEA3-BE5C9565A8F9}" type="sibTrans" cxnId="{E5DD0B0B-8B6D-407A-BC9C-977BEFE008E1}">
      <dgm:prSet/>
      <dgm:spPr/>
      <dgm:t>
        <a:bodyPr/>
        <a:lstStyle/>
        <a:p>
          <a:endParaRPr lang="en-US"/>
        </a:p>
      </dgm:t>
    </dgm:pt>
    <dgm:pt modelId="{D985F399-62BB-4D15-B0A1-102B5B90ED7D}">
      <dgm:prSet/>
      <dgm:spPr/>
      <dgm:t>
        <a:bodyPr/>
        <a:lstStyle/>
        <a:p>
          <a:r>
            <a:rPr lang="en-US" dirty="0"/>
            <a:t>Risk Assessment </a:t>
          </a:r>
        </a:p>
      </dgm:t>
    </dgm:pt>
    <dgm:pt modelId="{06C73953-A6F7-4FB3-B94C-EB554C2E70E4}" type="parTrans" cxnId="{7A05B4F6-8937-4ABA-82BD-494E491730B7}">
      <dgm:prSet/>
      <dgm:spPr/>
      <dgm:t>
        <a:bodyPr/>
        <a:lstStyle/>
        <a:p>
          <a:endParaRPr lang="en-US"/>
        </a:p>
      </dgm:t>
    </dgm:pt>
    <dgm:pt modelId="{2B6466B3-D186-4913-AE76-074FF2658988}" type="sibTrans" cxnId="{7A05B4F6-8937-4ABA-82BD-494E491730B7}">
      <dgm:prSet/>
      <dgm:spPr/>
      <dgm:t>
        <a:bodyPr/>
        <a:lstStyle/>
        <a:p>
          <a:endParaRPr lang="en-US"/>
        </a:p>
      </dgm:t>
    </dgm:pt>
    <dgm:pt modelId="{A67E1B52-81EF-4580-9E52-F69CB3FF8C0C}" type="pres">
      <dgm:prSet presAssocID="{9D8E61A5-A150-41CD-ADCF-0186E71F5C1E}" presName="Name0" presStyleCnt="0">
        <dgm:presLayoutVars>
          <dgm:dir/>
          <dgm:resizeHandles val="exact"/>
        </dgm:presLayoutVars>
      </dgm:prSet>
      <dgm:spPr/>
    </dgm:pt>
    <dgm:pt modelId="{C59804C2-E0EC-420D-B42D-6C6F1C622CFC}" type="pres">
      <dgm:prSet presAssocID="{9D8E61A5-A150-41CD-ADCF-0186E71F5C1E}" presName="cycle" presStyleCnt="0"/>
      <dgm:spPr/>
    </dgm:pt>
    <dgm:pt modelId="{FF2DEC13-380F-4DE5-BD16-1AFDE003D913}" type="pres">
      <dgm:prSet presAssocID="{82665F9E-07C3-402F-883B-BB318FACE72F}" presName="nodeFirstNode" presStyleLbl="node1" presStyleIdx="0" presStyleCnt="3">
        <dgm:presLayoutVars>
          <dgm:bulletEnabled val="1"/>
        </dgm:presLayoutVars>
      </dgm:prSet>
      <dgm:spPr/>
    </dgm:pt>
    <dgm:pt modelId="{7938D75E-3D74-4DAE-A0A8-EDC509BAC5D8}" type="pres">
      <dgm:prSet presAssocID="{4B9B6D28-DD95-4EC3-9FFC-7CDAC4E7FE90}" presName="sibTransFirstNode" presStyleLbl="bgShp" presStyleIdx="0" presStyleCnt="1" custLinFactNeighborX="2299" custLinFactNeighborY="3448"/>
      <dgm:spPr/>
    </dgm:pt>
    <dgm:pt modelId="{5E210F0F-6093-4A2A-80D2-EF9ACE5F19D4}" type="pres">
      <dgm:prSet presAssocID="{33AADD40-9B5D-466F-B668-41D11549AB3E}" presName="nodeFollowingNodes" presStyleLbl="node1" presStyleIdx="1" presStyleCnt="3" custRadScaleRad="131777" custRadScaleInc="-20510">
        <dgm:presLayoutVars>
          <dgm:bulletEnabled val="1"/>
        </dgm:presLayoutVars>
      </dgm:prSet>
      <dgm:spPr/>
    </dgm:pt>
    <dgm:pt modelId="{EF7D8DC1-0DAD-4F02-8B1F-E68E251715B2}" type="pres">
      <dgm:prSet presAssocID="{D985F399-62BB-4D15-B0A1-102B5B90ED7D}" presName="nodeFollowingNodes" presStyleLbl="node1" presStyleIdx="2" presStyleCnt="3" custRadScaleRad="114363" custRadScaleInc="17319">
        <dgm:presLayoutVars>
          <dgm:bulletEnabled val="1"/>
        </dgm:presLayoutVars>
      </dgm:prSet>
      <dgm:spPr/>
    </dgm:pt>
  </dgm:ptLst>
  <dgm:cxnLst>
    <dgm:cxn modelId="{C5D85408-12B8-4CF2-A8E1-8F7D2ABF0F42}" type="presOf" srcId="{9D8E61A5-A150-41CD-ADCF-0186E71F5C1E}" destId="{A67E1B52-81EF-4580-9E52-F69CB3FF8C0C}" srcOrd="0" destOrd="0" presId="urn:microsoft.com/office/officeart/2005/8/layout/cycle3"/>
    <dgm:cxn modelId="{E5DD0B0B-8B6D-407A-BC9C-977BEFE008E1}" srcId="{9D8E61A5-A150-41CD-ADCF-0186E71F5C1E}" destId="{33AADD40-9B5D-466F-B668-41D11549AB3E}" srcOrd="1" destOrd="0" parTransId="{E5F492E7-3FA6-4A21-A30B-06BF6484D9B5}" sibTransId="{1981977D-7F76-4D01-BEA3-BE5C9565A8F9}"/>
    <dgm:cxn modelId="{1CB46017-1CF7-46F4-9D92-B4B0D933CB57}" type="presOf" srcId="{33AADD40-9B5D-466F-B668-41D11549AB3E}" destId="{5E210F0F-6093-4A2A-80D2-EF9ACE5F19D4}" srcOrd="0" destOrd="0" presId="urn:microsoft.com/office/officeart/2005/8/layout/cycle3"/>
    <dgm:cxn modelId="{B3403120-A65F-4FFF-B938-F152D7A5E103}" srcId="{9D8E61A5-A150-41CD-ADCF-0186E71F5C1E}" destId="{82665F9E-07C3-402F-883B-BB318FACE72F}" srcOrd="0" destOrd="0" parTransId="{E42EB922-1E0F-40BD-A6DA-786F199505FD}" sibTransId="{4B9B6D28-DD95-4EC3-9FFC-7CDAC4E7FE90}"/>
    <dgm:cxn modelId="{5D4DAC24-CCD6-4C31-9935-1795716516F2}" type="presOf" srcId="{82665F9E-07C3-402F-883B-BB318FACE72F}" destId="{FF2DEC13-380F-4DE5-BD16-1AFDE003D913}" srcOrd="0" destOrd="0" presId="urn:microsoft.com/office/officeart/2005/8/layout/cycle3"/>
    <dgm:cxn modelId="{533A1CB0-AE9B-4A94-837D-B0E08812034C}" type="presOf" srcId="{4B9B6D28-DD95-4EC3-9FFC-7CDAC4E7FE90}" destId="{7938D75E-3D74-4DAE-A0A8-EDC509BAC5D8}" srcOrd="0" destOrd="0" presId="urn:microsoft.com/office/officeart/2005/8/layout/cycle3"/>
    <dgm:cxn modelId="{6815EBE8-E48A-4B99-9AC6-308E330CF796}" type="presOf" srcId="{D985F399-62BB-4D15-B0A1-102B5B90ED7D}" destId="{EF7D8DC1-0DAD-4F02-8B1F-E68E251715B2}" srcOrd="0" destOrd="0" presId="urn:microsoft.com/office/officeart/2005/8/layout/cycle3"/>
    <dgm:cxn modelId="{7A05B4F6-8937-4ABA-82BD-494E491730B7}" srcId="{9D8E61A5-A150-41CD-ADCF-0186E71F5C1E}" destId="{D985F399-62BB-4D15-B0A1-102B5B90ED7D}" srcOrd="2" destOrd="0" parTransId="{06C73953-A6F7-4FB3-B94C-EB554C2E70E4}" sibTransId="{2B6466B3-D186-4913-AE76-074FF2658988}"/>
    <dgm:cxn modelId="{9CA0E477-EB98-455F-8D67-24373EA8E3CF}" type="presParOf" srcId="{A67E1B52-81EF-4580-9E52-F69CB3FF8C0C}" destId="{C59804C2-E0EC-420D-B42D-6C6F1C622CFC}" srcOrd="0" destOrd="0" presId="urn:microsoft.com/office/officeart/2005/8/layout/cycle3"/>
    <dgm:cxn modelId="{6C4474CB-EAFF-43F9-9564-1A6142B30D18}" type="presParOf" srcId="{C59804C2-E0EC-420D-B42D-6C6F1C622CFC}" destId="{FF2DEC13-380F-4DE5-BD16-1AFDE003D913}" srcOrd="0" destOrd="0" presId="urn:microsoft.com/office/officeart/2005/8/layout/cycle3"/>
    <dgm:cxn modelId="{2338BCAC-5FDF-4BF1-B713-986F87377552}" type="presParOf" srcId="{C59804C2-E0EC-420D-B42D-6C6F1C622CFC}" destId="{7938D75E-3D74-4DAE-A0A8-EDC509BAC5D8}" srcOrd="1" destOrd="0" presId="urn:microsoft.com/office/officeart/2005/8/layout/cycle3"/>
    <dgm:cxn modelId="{66EEF21D-07EC-493D-AE05-7A2942E0A9F3}" type="presParOf" srcId="{C59804C2-E0EC-420D-B42D-6C6F1C622CFC}" destId="{5E210F0F-6093-4A2A-80D2-EF9ACE5F19D4}" srcOrd="2" destOrd="0" presId="urn:microsoft.com/office/officeart/2005/8/layout/cycle3"/>
    <dgm:cxn modelId="{A08D84EC-01C5-487D-9238-0938CD149332}" type="presParOf" srcId="{C59804C2-E0EC-420D-B42D-6C6F1C622CFC}" destId="{EF7D8DC1-0DAD-4F02-8B1F-E68E251715B2}"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8D75E-3D74-4DAE-A0A8-EDC509BAC5D8}">
      <dsp:nvSpPr>
        <dsp:cNvPr id="0" name=""/>
        <dsp:cNvSpPr/>
      </dsp:nvSpPr>
      <dsp:spPr>
        <a:xfrm>
          <a:off x="1877205" y="-117425"/>
          <a:ext cx="4690874" cy="4690874"/>
        </a:xfrm>
        <a:prstGeom prst="circularArrow">
          <a:avLst>
            <a:gd name="adj1" fmla="val 5689"/>
            <a:gd name="adj2" fmla="val 340510"/>
            <a:gd name="adj3" fmla="val 12370545"/>
            <a:gd name="adj4" fmla="val 18306487"/>
            <a:gd name="adj5" fmla="val 5908"/>
          </a:avLst>
        </a:prstGeom>
        <a:gradFill rotWithShape="0">
          <a:gsLst>
            <a:gs pos="0">
              <a:schemeClr val="accent1">
                <a:tint val="40000"/>
                <a:hueOff val="0"/>
                <a:satOff val="0"/>
                <a:lumOff val="0"/>
                <a:alphaOff val="0"/>
                <a:tint val="100000"/>
                <a:shade val="100000"/>
                <a:satMod val="130000"/>
              </a:schemeClr>
            </a:gs>
            <a:gs pos="100000">
              <a:schemeClr val="accent1">
                <a:tint val="40000"/>
                <a:hueOff val="0"/>
                <a:satOff val="0"/>
                <a:lumOff val="0"/>
                <a:alphaOff val="0"/>
                <a:tint val="50000"/>
                <a:shade val="100000"/>
                <a:satMod val="350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FF2DEC13-380F-4DE5-BD16-1AFDE003D913}">
      <dsp:nvSpPr>
        <dsp:cNvPr id="0" name=""/>
        <dsp:cNvSpPr/>
      </dsp:nvSpPr>
      <dsp:spPr>
        <a:xfrm>
          <a:off x="2447180" y="328"/>
          <a:ext cx="3335238" cy="166761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CCIP</a:t>
          </a:r>
        </a:p>
      </dsp:txBody>
      <dsp:txXfrm>
        <a:off x="2528586" y="81734"/>
        <a:ext cx="3172426" cy="1504807"/>
      </dsp:txXfrm>
    </dsp:sp>
    <dsp:sp modelId="{5E210F0F-6093-4A2A-80D2-EF9ACE5F19D4}">
      <dsp:nvSpPr>
        <dsp:cNvPr id="0" name=""/>
        <dsp:cNvSpPr/>
      </dsp:nvSpPr>
      <dsp:spPr>
        <a:xfrm>
          <a:off x="4894361" y="2594463"/>
          <a:ext cx="3335238" cy="166761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Perkins Monitoring </a:t>
          </a:r>
        </a:p>
      </dsp:txBody>
      <dsp:txXfrm>
        <a:off x="4975767" y="2675869"/>
        <a:ext cx="3172426" cy="1504807"/>
      </dsp:txXfrm>
    </dsp:sp>
    <dsp:sp modelId="{EF7D8DC1-0DAD-4F02-8B1F-E68E251715B2}">
      <dsp:nvSpPr>
        <dsp:cNvPr id="0" name=""/>
        <dsp:cNvSpPr/>
      </dsp:nvSpPr>
      <dsp:spPr>
        <a:xfrm>
          <a:off x="173314" y="2637602"/>
          <a:ext cx="3335238" cy="166761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Risk Assessment </a:t>
          </a:r>
        </a:p>
      </dsp:txBody>
      <dsp:txXfrm>
        <a:off x="254720" y="2719008"/>
        <a:ext cx="3172426" cy="1504807"/>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0.01479</cdr:x>
      <cdr:y>0.68696</cdr:y>
    </cdr:from>
    <cdr:to>
      <cdr:x>0.28156</cdr:x>
      <cdr:y>0.78912</cdr:y>
    </cdr:to>
    <cdr:sp macro="" textlink="">
      <cdr:nvSpPr>
        <cdr:cNvPr id="2" name="TextBox 1"/>
        <cdr:cNvSpPr txBox="1"/>
      </cdr:nvSpPr>
      <cdr:spPr>
        <a:xfrm xmlns:a="http://schemas.openxmlformats.org/drawingml/2006/main">
          <a:off x="121941" y="3352890"/>
          <a:ext cx="2199482" cy="498618"/>
        </a:xfrm>
        <a:prstGeom xmlns:a="http://schemas.openxmlformats.org/drawingml/2006/main" prst="rect">
          <a:avLst/>
        </a:prstGeom>
        <a:solidFill xmlns:a="http://schemas.openxmlformats.org/drawingml/2006/main">
          <a:schemeClr val="tx1"/>
        </a:solidFill>
      </cdr:spPr>
      <cdr:txBody>
        <a:bodyPr xmlns:a="http://schemas.openxmlformats.org/drawingml/2006/main" wrap="square" rtlCol="0"/>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2400" b="1" dirty="0">
              <a:solidFill>
                <a:schemeClr val="bg1"/>
              </a:solidFill>
              <a:latin typeface="Arial" panose="020B0604020202020204" pitchFamily="34" charset="0"/>
              <a:cs typeface="Arial" panose="020B0604020202020204" pitchFamily="34" charset="0"/>
            </a:rPr>
            <a:t>$297.8 million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7" rIns="93172" bIns="46587" rtlCol="0"/>
          <a:lstStyle>
            <a:lvl1pPr algn="l">
              <a:defRPr sz="1100"/>
            </a:lvl1pPr>
          </a:lstStyle>
          <a:p>
            <a:endParaRPr lang="en-US" dirty="0"/>
          </a:p>
        </p:txBody>
      </p:sp>
      <p:sp>
        <p:nvSpPr>
          <p:cNvPr id="3" name="Date Placeholder 2"/>
          <p:cNvSpPr>
            <a:spLocks noGrp="1"/>
          </p:cNvSpPr>
          <p:nvPr>
            <p:ph type="dt" sz="quarter" idx="1"/>
          </p:nvPr>
        </p:nvSpPr>
        <p:spPr>
          <a:xfrm>
            <a:off x="3970938" y="1"/>
            <a:ext cx="3037840" cy="466434"/>
          </a:xfrm>
          <a:prstGeom prst="rect">
            <a:avLst/>
          </a:prstGeom>
        </p:spPr>
        <p:txBody>
          <a:bodyPr vert="horz" lIns="93172" tIns="46587" rIns="93172" bIns="46587" rtlCol="0"/>
          <a:lstStyle>
            <a:lvl1pPr algn="r">
              <a:defRPr sz="1100"/>
            </a:lvl1pPr>
          </a:lstStyle>
          <a:p>
            <a:r>
              <a:rPr lang="en-US" dirty="0"/>
              <a:t>FY18 CTE Fall Regional Meetings</a:t>
            </a:r>
          </a:p>
        </p:txBody>
      </p:sp>
      <p:sp>
        <p:nvSpPr>
          <p:cNvPr id="4" name="Footer Placeholder 3"/>
          <p:cNvSpPr>
            <a:spLocks noGrp="1"/>
          </p:cNvSpPr>
          <p:nvPr>
            <p:ph type="ftr" sz="quarter" idx="2"/>
          </p:nvPr>
        </p:nvSpPr>
        <p:spPr>
          <a:xfrm>
            <a:off x="0" y="8829968"/>
            <a:ext cx="3037840" cy="466433"/>
          </a:xfrm>
          <a:prstGeom prst="rect">
            <a:avLst/>
          </a:prstGeom>
        </p:spPr>
        <p:txBody>
          <a:bodyPr vert="horz" lIns="93172" tIns="46587" rIns="93172" bIns="46587" rtlCol="0" anchor="b"/>
          <a:lstStyle>
            <a:lvl1pPr algn="l">
              <a:defRPr sz="1100"/>
            </a:lvl1pPr>
          </a:lstStyle>
          <a:p>
            <a:endParaRPr lang="en-US" dirty="0"/>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72" tIns="46587" rIns="93172" bIns="46587" rtlCol="0" anchor="b"/>
          <a:lstStyle>
            <a:lvl1pPr algn="r">
              <a:defRPr sz="1100"/>
            </a:lvl1pPr>
          </a:lstStyle>
          <a:p>
            <a:fld id="{81D7FA1A-E06B-47C3-A244-6D7FF742991C}" type="slidenum">
              <a:rPr lang="en-US" smtClean="0"/>
              <a:t>‹#›</a:t>
            </a:fld>
            <a:endParaRPr lang="en-US" dirty="0"/>
          </a:p>
        </p:txBody>
      </p:sp>
    </p:spTree>
    <p:extLst>
      <p:ext uri="{BB962C8B-B14F-4D97-AF65-F5344CB8AC3E}">
        <p14:creationId xmlns:p14="http://schemas.microsoft.com/office/powerpoint/2010/main" val="1387855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1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7" rIns="93172" bIns="46587" rtlCol="0"/>
          <a:lstStyle>
            <a:lvl1pPr algn="r">
              <a:defRPr sz="1100"/>
            </a:lvl1pPr>
          </a:lstStyle>
          <a:p>
            <a:fld id="{1F2B8A50-36A2-40FA-85F8-D22A6400798F}" type="datetimeFigureOut">
              <a:rPr lang="en-US" smtClean="0"/>
              <a:t>9/22/2017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2" tIns="46587" rIns="93172" bIns="46587"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7" rIns="93172" bIns="4658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7" rIns="93172" bIns="46587" rtlCol="0" anchor="b"/>
          <a:lstStyle>
            <a:lvl1pPr algn="l">
              <a:defRPr sz="11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7" rIns="93172" bIns="46587" rtlCol="0" anchor="b"/>
          <a:lstStyle>
            <a:lvl1pPr algn="r">
              <a:defRPr sz="1100"/>
            </a:lvl1pPr>
          </a:lstStyle>
          <a:p>
            <a:fld id="{A88EB8E9-7E05-4C60-A58D-798732DD5BFE}" type="slidenum">
              <a:rPr lang="en-US" smtClean="0"/>
              <a:t>‹#›</a:t>
            </a:fld>
            <a:endParaRPr lang="en-US" dirty="0"/>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instagram.com/OHEducation" TargetMode="External"/><Relationship Id="rId7" Type="http://schemas.openxmlformats.org/officeDocument/2006/relationships/hyperlink" Target="https://twitter.com/OHEducationSupt" TargetMode="External"/><Relationship Id="rId2" Type="http://schemas.openxmlformats.org/officeDocument/2006/relationships/slide" Target="../slides/slide150.xml"/><Relationship Id="rId1" Type="http://schemas.openxmlformats.org/officeDocument/2006/relationships/notesMaster" Target="../notesMasters/notesMaster1.xml"/><Relationship Id="rId6" Type="http://schemas.openxmlformats.org/officeDocument/2006/relationships/hyperlink" Target="http://www.youtube.com/user/OhioEdDept" TargetMode="External"/><Relationship Id="rId5" Type="http://schemas.openxmlformats.org/officeDocument/2006/relationships/hyperlink" Target="https://twitter.com/OHEducation" TargetMode="External"/><Relationship Id="rId4" Type="http://schemas.openxmlformats.org/officeDocument/2006/relationships/hyperlink" Target="http://www.facebook.com/OHEducation"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a:t>
            </a:fld>
            <a:endParaRPr lang="en-US" dirty="0"/>
          </a:p>
        </p:txBody>
      </p:sp>
    </p:spTree>
    <p:extLst>
      <p:ext uri="{BB962C8B-B14F-4D97-AF65-F5344CB8AC3E}">
        <p14:creationId xmlns:p14="http://schemas.microsoft.com/office/powerpoint/2010/main" val="3768161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9" indent="-228589">
              <a:buFont typeface="+mj-lt"/>
              <a:buAutoNum type="arabicPeriod"/>
            </a:pPr>
            <a:r>
              <a:rPr lang="en-US" dirty="0"/>
              <a:t>Thank presenter</a:t>
            </a:r>
          </a:p>
          <a:p>
            <a:pPr marL="228589" indent="-228589">
              <a:buFont typeface="+mj-lt"/>
              <a:buAutoNum type="arabicPeriod"/>
            </a:pPr>
            <a:r>
              <a:rPr lang="en-US" dirty="0"/>
              <a:t>Welcome audience to the pre-conference event and CTE</a:t>
            </a:r>
          </a:p>
          <a:p>
            <a:pPr marL="228589" indent="-228589">
              <a:buFont typeface="+mj-lt"/>
              <a:buAutoNum type="arabicPeriod"/>
            </a:pPr>
            <a:r>
              <a:rPr lang="en-US" dirty="0"/>
              <a:t>Read objectives.</a:t>
            </a:r>
          </a:p>
        </p:txBody>
      </p:sp>
      <p:sp>
        <p:nvSpPr>
          <p:cNvPr id="4" name="Slide Number Placeholder 3"/>
          <p:cNvSpPr>
            <a:spLocks noGrp="1"/>
          </p:cNvSpPr>
          <p:nvPr>
            <p:ph type="sldNum" sz="quarter" idx="10"/>
          </p:nvPr>
        </p:nvSpPr>
        <p:spPr/>
        <p:txBody>
          <a:bodyPr/>
          <a:lstStyle/>
          <a:p>
            <a:fld id="{A88EB8E9-7E05-4C60-A58D-798732DD5BFE}" type="slidenum">
              <a:rPr lang="en-US" smtClean="0"/>
              <a:t>69</a:t>
            </a:fld>
            <a:endParaRPr lang="en-US" dirty="0"/>
          </a:p>
        </p:txBody>
      </p:sp>
    </p:spTree>
    <p:extLst>
      <p:ext uri="{BB962C8B-B14F-4D97-AF65-F5344CB8AC3E}">
        <p14:creationId xmlns:p14="http://schemas.microsoft.com/office/powerpoint/2010/main" val="1655561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70</a:t>
            </a:fld>
            <a:endParaRPr lang="en-US" dirty="0"/>
          </a:p>
        </p:txBody>
      </p:sp>
    </p:spTree>
    <p:extLst>
      <p:ext uri="{BB962C8B-B14F-4D97-AF65-F5344CB8AC3E}">
        <p14:creationId xmlns:p14="http://schemas.microsoft.com/office/powerpoint/2010/main" val="1282923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79</a:t>
            </a:fld>
            <a:endParaRPr lang="en-US" dirty="0"/>
          </a:p>
        </p:txBody>
      </p:sp>
    </p:spTree>
    <p:extLst>
      <p:ext uri="{BB962C8B-B14F-4D97-AF65-F5344CB8AC3E}">
        <p14:creationId xmlns:p14="http://schemas.microsoft.com/office/powerpoint/2010/main" val="1469522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84</a:t>
            </a:fld>
            <a:endParaRPr lang="en-US"/>
          </a:p>
        </p:txBody>
      </p:sp>
    </p:spTree>
    <p:extLst>
      <p:ext uri="{BB962C8B-B14F-4D97-AF65-F5344CB8AC3E}">
        <p14:creationId xmlns:p14="http://schemas.microsoft.com/office/powerpoint/2010/main" val="1663014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2E366C7-1CE9-4F42-AE88-C4781F677C9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85</a:t>
            </a:fld>
            <a:endParaRPr kumimoji="0" lang="en-US" sz="1800" b="0" i="0" u="none" strike="noStrike" kern="0" cap="none" spc="0" normalizeH="0" baseline="0" noProof="0">
              <a:ln>
                <a:noFill/>
              </a:ln>
              <a:solidFill>
                <a:sysClr val="windowText" lastClr="000000"/>
              </a:solidFill>
              <a:effectLst/>
              <a:uLnTx/>
              <a:uFillTx/>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7/11/2016</a:t>
            </a:r>
          </a:p>
        </p:txBody>
      </p:sp>
    </p:spTree>
    <p:extLst>
      <p:ext uri="{BB962C8B-B14F-4D97-AF65-F5344CB8AC3E}">
        <p14:creationId xmlns:p14="http://schemas.microsoft.com/office/powerpoint/2010/main" val="3339215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86</a:t>
            </a:fld>
            <a:endParaRPr lang="en-US"/>
          </a:p>
        </p:txBody>
      </p:sp>
    </p:spTree>
    <p:extLst>
      <p:ext uri="{BB962C8B-B14F-4D97-AF65-F5344CB8AC3E}">
        <p14:creationId xmlns:p14="http://schemas.microsoft.com/office/powerpoint/2010/main" val="51447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2E366C7-1CE9-4F42-AE88-C4781F677C9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88</a:t>
            </a:fld>
            <a:endParaRPr kumimoji="0" lang="en-US" sz="1800" b="0" i="0" u="none" strike="noStrike" kern="0" cap="none" spc="0" normalizeH="0" baseline="0" noProof="0">
              <a:ln>
                <a:noFill/>
              </a:ln>
              <a:solidFill>
                <a:sysClr val="windowText" lastClr="000000"/>
              </a:solidFill>
              <a:effectLst/>
              <a:uLnTx/>
              <a:uFillTx/>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530D8F0-771C-42F6-AB86-2A95BA03E306}"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9/22/2017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97802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2E366C7-1CE9-4F42-AE88-C4781F677C9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89</a:t>
            </a:fld>
            <a:endParaRPr kumimoji="0" lang="en-US" sz="1800" b="0" i="0" u="none" strike="noStrike" kern="0" cap="none" spc="0" normalizeH="0" baseline="0" noProof="0">
              <a:ln>
                <a:noFill/>
              </a:ln>
              <a:solidFill>
                <a:sysClr val="windowText" lastClr="000000"/>
              </a:solidFill>
              <a:effectLst/>
              <a:uLnTx/>
              <a:uFillTx/>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7/11/2016</a:t>
            </a:r>
          </a:p>
        </p:txBody>
      </p:sp>
    </p:spTree>
    <p:extLst>
      <p:ext uri="{BB962C8B-B14F-4D97-AF65-F5344CB8AC3E}">
        <p14:creationId xmlns:p14="http://schemas.microsoft.com/office/powerpoint/2010/main" val="1543646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2E366C7-1CE9-4F42-AE88-C4781F677C9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90</a:t>
            </a:fld>
            <a:endParaRPr kumimoji="0" lang="en-US" sz="1800" b="0" i="0" u="none" strike="noStrike" kern="0" cap="none" spc="0" normalizeH="0" baseline="0" noProof="0">
              <a:ln>
                <a:noFill/>
              </a:ln>
              <a:solidFill>
                <a:sysClr val="windowText" lastClr="000000"/>
              </a:solidFill>
              <a:effectLst/>
              <a:uLnTx/>
              <a:uFillTx/>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530D8F0-771C-42F6-AB86-2A95BA03E306}"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9/22/2017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5933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D6F983D-4F83-4A69-854E-098E2FCB6E7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a:t>
            </a:fld>
            <a:endParaRPr kumimoji="0" lang="en-US" sz="1800" b="0" i="0" u="none" strike="noStrike" kern="0" cap="none" spc="0" normalizeH="0" baseline="0" noProof="0" dirty="0">
              <a:ln>
                <a:noFill/>
              </a:ln>
              <a:solidFill>
                <a:sysClr val="windowText" lastClr="000000"/>
              </a:solidFill>
              <a:effectLst/>
              <a:uLnTx/>
              <a:uFillTx/>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7/11/2016</a:t>
            </a:r>
          </a:p>
        </p:txBody>
      </p:sp>
    </p:spTree>
    <p:extLst>
      <p:ext uri="{BB962C8B-B14F-4D97-AF65-F5344CB8AC3E}">
        <p14:creationId xmlns:p14="http://schemas.microsoft.com/office/powerpoint/2010/main" val="817260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262741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8EB8E9-7E05-4C60-A58D-798732DD5BFE}" type="slidenum">
              <a:rPr lang="en-US" smtClean="0"/>
              <a:t>92</a:t>
            </a:fld>
            <a:endParaRPr lang="en-US"/>
          </a:p>
        </p:txBody>
      </p:sp>
    </p:spTree>
    <p:extLst>
      <p:ext uri="{BB962C8B-B14F-4D97-AF65-F5344CB8AC3E}">
        <p14:creationId xmlns:p14="http://schemas.microsoft.com/office/powerpoint/2010/main" val="3429859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pPr/>
              <a:t>93</a:t>
            </a:fld>
            <a:endParaRPr lang="en-US"/>
          </a:p>
        </p:txBody>
      </p:sp>
    </p:spTree>
    <p:extLst>
      <p:ext uri="{BB962C8B-B14F-4D97-AF65-F5344CB8AC3E}">
        <p14:creationId xmlns:p14="http://schemas.microsoft.com/office/powerpoint/2010/main" val="551788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8EB8E9-7E05-4C60-A58D-798732DD5BFE}" type="slidenum">
              <a:rPr lang="en-US" smtClean="0"/>
              <a:t>94</a:t>
            </a:fld>
            <a:endParaRPr lang="en-US"/>
          </a:p>
        </p:txBody>
      </p:sp>
    </p:spTree>
    <p:extLst>
      <p:ext uri="{BB962C8B-B14F-4D97-AF65-F5344CB8AC3E}">
        <p14:creationId xmlns:p14="http://schemas.microsoft.com/office/powerpoint/2010/main" val="757135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95</a:t>
            </a:fld>
            <a:endParaRPr lang="en-US" dirty="0"/>
          </a:p>
        </p:txBody>
      </p:sp>
    </p:spTree>
    <p:extLst>
      <p:ext uri="{BB962C8B-B14F-4D97-AF65-F5344CB8AC3E}">
        <p14:creationId xmlns:p14="http://schemas.microsoft.com/office/powerpoint/2010/main" val="2059185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dirty="0"/>
              <a:t>Making</a:t>
            </a:r>
            <a:r>
              <a:rPr lang="en-US" b="1" i="1" baseline="0" dirty="0"/>
              <a:t> the connection between the 3 processes. </a:t>
            </a:r>
            <a:endParaRPr lang="en-US" b="1" i="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dirty="0"/>
              <a:t>[When presenting, this</a:t>
            </a:r>
            <a:r>
              <a:rPr lang="en-US" b="1" i="1" baseline="0" dirty="0"/>
              <a:t> slide requires multiple clicks to reveal each element] </a:t>
            </a:r>
            <a:endParaRPr lang="en-US" b="1" i="1" dirty="0"/>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98</a:t>
            </a:fld>
            <a:endParaRPr lang="en-US"/>
          </a:p>
        </p:txBody>
      </p:sp>
    </p:spTree>
    <p:extLst>
      <p:ext uri="{BB962C8B-B14F-4D97-AF65-F5344CB8AC3E}">
        <p14:creationId xmlns:p14="http://schemas.microsoft.com/office/powerpoint/2010/main" val="905432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 high-risk assessment does not necessarily mean a district is not meeting the requirements of the program, federal regulations or administrative procedures. </a:t>
            </a:r>
          </a:p>
          <a:p>
            <a:endParaRPr lang="en-US" dirty="0"/>
          </a:p>
          <a:p>
            <a:r>
              <a:rPr lang="en-US" dirty="0"/>
              <a:t>The risk-based assessment review is a process to identify potential problems that could lead to risks in the accountability, fiscal accounting and grant operations. </a:t>
            </a:r>
          </a:p>
          <a:p>
            <a:r>
              <a:rPr lang="en-US" dirty="0"/>
              <a:t> Potential risk factors include: program performance (Federal indicators), fiscal operations, and data reporting.</a:t>
            </a:r>
          </a:p>
          <a:p>
            <a:endParaRPr lang="en-US" dirty="0"/>
          </a:p>
          <a:p>
            <a:r>
              <a:rPr lang="en-US" dirty="0"/>
              <a:t>The risk-based process will include a review of financial reports, performance reports, management of prior grant awards and single-audit findings.</a:t>
            </a:r>
          </a:p>
          <a:p>
            <a:endParaRPr lang="en-US" dirty="0"/>
          </a:p>
          <a:p>
            <a:r>
              <a:rPr lang="en-US" dirty="0"/>
              <a:t>Districts identified as “high risk” will receive targeted technical assistance.</a:t>
            </a:r>
          </a:p>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100</a:t>
            </a:fld>
            <a:endParaRPr lang="en-US" dirty="0"/>
          </a:p>
        </p:txBody>
      </p:sp>
    </p:spTree>
    <p:extLst>
      <p:ext uri="{BB962C8B-B14F-4D97-AF65-F5344CB8AC3E}">
        <p14:creationId xmlns:p14="http://schemas.microsoft.com/office/powerpoint/2010/main" val="1487790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When: Performed annually prior to the grant awards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Why: </a:t>
            </a:r>
            <a:r>
              <a:rPr lang="en-US" sz="1200" kern="1200" dirty="0">
                <a:solidFill>
                  <a:schemeClr val="tx1"/>
                </a:solidFill>
                <a:effectLst/>
                <a:latin typeface="+mn-lt"/>
                <a:ea typeface="+mn-ea"/>
                <a:cs typeface="+mn-cs"/>
              </a:rPr>
              <a:t>The state administers the Perkins Risk-Based Assessment reviews to measure the effectiveness of the Perkins grants. Based on the results of the risk assessment, all districts will be categorized as low, medium or high risk. The risk-based assessment process is designed to conduct a more thorough review for Perkins recipients with higher risk factors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Benefit: </a:t>
            </a:r>
            <a:r>
              <a:rPr lang="en-US" sz="1200" dirty="0"/>
              <a:t>Provide preventative technical assistance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strengthening accountability” by improving policies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accordance with recent guidance outlined in the OMNI Federal Circular §200.331, the state must use a risk-based approach to monitor sub-recipients.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includes all federal programs -each department has their own process. </a:t>
            </a:r>
            <a:endParaRPr lang="en-US" dirty="0"/>
          </a:p>
          <a:p>
            <a:r>
              <a:rPr lang="en-US" dirty="0"/>
              <a:t>Districts may have already been identified as high-risk via other programs/departments.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101</a:t>
            </a:fld>
            <a:endParaRPr lang="en-US" dirty="0"/>
          </a:p>
        </p:txBody>
      </p:sp>
    </p:spTree>
    <p:extLst>
      <p:ext uri="{BB962C8B-B14F-4D97-AF65-F5344CB8AC3E}">
        <p14:creationId xmlns:p14="http://schemas.microsoft.com/office/powerpoint/2010/main" val="1827650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Briefly explain. </a:t>
            </a:r>
          </a:p>
          <a:p>
            <a:r>
              <a:rPr lang="en-US" sz="1200" dirty="0"/>
              <a:t>The following are the criteria used to determine the risk level of </a:t>
            </a:r>
            <a:r>
              <a:rPr lang="en-US" sz="1200" dirty="0" err="1"/>
              <a:t>subrecipients</a:t>
            </a:r>
            <a:r>
              <a:rPr lang="en-US" sz="1200" dirty="0"/>
              <a:t> for the 2017-2018 school year: </a:t>
            </a:r>
          </a:p>
          <a:p>
            <a:pPr marL="0" indent="0">
              <a:buNone/>
            </a:pPr>
            <a:endParaRPr lang="en-US" sz="1200" dirty="0"/>
          </a:p>
          <a:p>
            <a:pPr lvl="0"/>
            <a:r>
              <a:rPr lang="en-US" sz="1200" dirty="0"/>
              <a:t>Previously non-compliant-</a:t>
            </a:r>
            <a:r>
              <a:rPr lang="en-US" sz="1200" baseline="0" dirty="0"/>
              <a:t> Perkins monitoring CAP process (district received a CAP and did not submit the evidence)</a:t>
            </a:r>
            <a:endParaRPr lang="en-US" sz="1200" dirty="0"/>
          </a:p>
          <a:p>
            <a:pPr lvl="0"/>
            <a:r>
              <a:rPr lang="en-US" sz="1200" dirty="0"/>
              <a:t>Failure to meet 90% of the negotiated target for accountability measures</a:t>
            </a:r>
            <a:r>
              <a:rPr lang="en-US" sz="1200" baseline="0" dirty="0"/>
              <a:t> (2S1 and 5S1 previous year’s data)</a:t>
            </a:r>
            <a:endParaRPr lang="en-US" sz="1200" dirty="0"/>
          </a:p>
          <a:p>
            <a:pPr lvl="0"/>
            <a:r>
              <a:rPr lang="en-US" sz="1200" dirty="0"/>
              <a:t>Failure to meet stated deadlines-reallocation</a:t>
            </a:r>
            <a:r>
              <a:rPr lang="en-US" sz="1200" baseline="0" dirty="0"/>
              <a:t> and FER’s</a:t>
            </a:r>
            <a:endParaRPr lang="en-US" sz="1200" dirty="0"/>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103</a:t>
            </a:fld>
            <a:endParaRPr lang="en-US"/>
          </a:p>
        </p:txBody>
      </p:sp>
    </p:spTree>
    <p:extLst>
      <p:ext uri="{BB962C8B-B14F-4D97-AF65-F5344CB8AC3E}">
        <p14:creationId xmlns:p14="http://schemas.microsoft.com/office/powerpoint/2010/main" val="338037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FY18</a:t>
            </a:r>
            <a:r>
              <a:rPr lang="en-US" baseline="0" dirty="0"/>
              <a:t> Assessment Tool- Technical skill attainment based on last year report card. </a:t>
            </a:r>
            <a:endParaRPr lang="en-US" dirty="0"/>
          </a:p>
          <a:p>
            <a:endParaRPr lang="en-US" dirty="0"/>
          </a:p>
          <a:p>
            <a:r>
              <a:rPr lang="en-US" dirty="0"/>
              <a:t>Sample of the risk factors</a:t>
            </a:r>
            <a:r>
              <a:rPr lang="en-US" baseline="0" dirty="0"/>
              <a:t> and assigned point values.  The listed risk factors are attainable and reasonable.  The Compliance team met numerous occasions to determine the risk factors. Your feedback is appreciated.  FY17 was the piloted year. </a:t>
            </a:r>
          </a:p>
          <a:p>
            <a:endParaRPr lang="en-US" baseline="0" dirty="0"/>
          </a:p>
          <a:p>
            <a:r>
              <a:rPr lang="en-US" dirty="0"/>
              <a:t>(Note: *The selection criteria for FY18</a:t>
            </a:r>
            <a:r>
              <a:rPr lang="en-US" baseline="0" dirty="0"/>
              <a:t> process </a:t>
            </a:r>
            <a:r>
              <a:rPr lang="en-US" dirty="0"/>
              <a:t>is based on FY16 data.</a:t>
            </a:r>
          </a:p>
          <a:p>
            <a:endParaRPr lang="en-US" dirty="0"/>
          </a:p>
          <a:p>
            <a:r>
              <a:rPr lang="en-US" dirty="0"/>
              <a:t>The risk assessment criteria include risk factors that help identify changes critical to assessing the districts’ risk levels.</a:t>
            </a:r>
          </a:p>
          <a:p>
            <a:endParaRPr lang="en-US" dirty="0"/>
          </a:p>
        </p:txBody>
      </p:sp>
      <p:sp>
        <p:nvSpPr>
          <p:cNvPr id="4" name="Slide Number Placeholder 3"/>
          <p:cNvSpPr>
            <a:spLocks noGrp="1"/>
          </p:cNvSpPr>
          <p:nvPr>
            <p:ph type="sldNum" sz="quarter" idx="10"/>
          </p:nvPr>
        </p:nvSpPr>
        <p:spPr/>
        <p:txBody>
          <a:bodyPr/>
          <a:lstStyle/>
          <a:p>
            <a:fld id="{4EE0CA37-B3D3-4D0D-8A2B-1C633EDD525F}" type="slidenum">
              <a:rPr lang="en-US" smtClean="0"/>
              <a:t>104</a:t>
            </a:fld>
            <a:endParaRPr lang="en-US" dirty="0"/>
          </a:p>
        </p:txBody>
      </p:sp>
    </p:spTree>
    <p:extLst>
      <p:ext uri="{BB962C8B-B14F-4D97-AF65-F5344CB8AC3E}">
        <p14:creationId xmlns:p14="http://schemas.microsoft.com/office/powerpoint/2010/main" val="2070835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will be used to determine each district score. The districts with scores between 0 to 1 points will be low risk. The districts with scores between 2 to 3 points will be medium risk. The districts with scores between 4 to 7 points will be high risk. The risk assessment criteria include risk factors that help identify changes critical to assessing the districts’ risk levels.</a:t>
            </a:r>
          </a:p>
        </p:txBody>
      </p:sp>
      <p:sp>
        <p:nvSpPr>
          <p:cNvPr id="4" name="Slide Number Placeholder 3"/>
          <p:cNvSpPr>
            <a:spLocks noGrp="1"/>
          </p:cNvSpPr>
          <p:nvPr>
            <p:ph type="sldNum" sz="quarter" idx="10"/>
          </p:nvPr>
        </p:nvSpPr>
        <p:spPr/>
        <p:txBody>
          <a:bodyPr/>
          <a:lstStyle/>
          <a:p>
            <a:fld id="{62E366C7-1CE9-4F42-AE88-C4781F677C91}" type="slidenum">
              <a:rPr lang="en-US" smtClean="0"/>
              <a:t>105</a:t>
            </a:fld>
            <a:endParaRPr lang="en-US" dirty="0"/>
          </a:p>
        </p:txBody>
      </p:sp>
    </p:spTree>
    <p:extLst>
      <p:ext uri="{BB962C8B-B14F-4D97-AF65-F5344CB8AC3E}">
        <p14:creationId xmlns:p14="http://schemas.microsoft.com/office/powerpoint/2010/main" val="490384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33</a:t>
            </a:fld>
            <a:endParaRPr lang="en-US" dirty="0"/>
          </a:p>
        </p:txBody>
      </p:sp>
    </p:spTree>
    <p:extLst>
      <p:ext uri="{BB962C8B-B14F-4D97-AF65-F5344CB8AC3E}">
        <p14:creationId xmlns:p14="http://schemas.microsoft.com/office/powerpoint/2010/main" val="3759091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Conference</a:t>
            </a:r>
            <a:r>
              <a:rPr lang="en-US" baseline="0" dirty="0"/>
              <a:t> call- review of self-assessment (4 questions)</a:t>
            </a:r>
          </a:p>
          <a:p>
            <a:r>
              <a:rPr lang="en-US" baseline="0" dirty="0"/>
              <a:t>Workshop- </a:t>
            </a:r>
            <a:r>
              <a:rPr lang="en-US" sz="1200" kern="1200" dirty="0">
                <a:solidFill>
                  <a:schemeClr val="tx1"/>
                </a:solidFill>
                <a:effectLst/>
                <a:latin typeface="+mn-lt"/>
                <a:ea typeface="+mn-ea"/>
                <a:cs typeface="+mn-cs"/>
              </a:rPr>
              <a:t>Discussion of the cohort workshop and the continuous improvement teams to determine root causes and highlight best practices specific to their determined needs.</a:t>
            </a:r>
          </a:p>
          <a:p>
            <a:pPr lvl="0"/>
            <a:r>
              <a:rPr lang="en-US" sz="1200" kern="1200" dirty="0">
                <a:solidFill>
                  <a:schemeClr val="tx1"/>
                </a:solidFill>
                <a:effectLst/>
                <a:latin typeface="+mn-lt"/>
                <a:ea typeface="+mn-ea"/>
                <a:cs typeface="+mn-cs"/>
              </a:rPr>
              <a:t>January – OCTA review/site visits</a:t>
            </a:r>
          </a:p>
          <a:p>
            <a:pPr lvl="0"/>
            <a:r>
              <a:rPr lang="en-US" sz="1200" kern="1200" dirty="0">
                <a:solidFill>
                  <a:schemeClr val="tx1"/>
                </a:solidFill>
                <a:effectLst/>
                <a:latin typeface="+mn-lt"/>
                <a:ea typeface="+mn-ea"/>
                <a:cs typeface="+mn-cs"/>
              </a:rPr>
              <a:t>Spring – OCTA follow up</a:t>
            </a:r>
          </a:p>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110</a:t>
            </a:fld>
            <a:endParaRPr lang="en-US"/>
          </a:p>
        </p:txBody>
      </p:sp>
    </p:spTree>
    <p:extLst>
      <p:ext uri="{BB962C8B-B14F-4D97-AF65-F5344CB8AC3E}">
        <p14:creationId xmlns:p14="http://schemas.microsoft.com/office/powerpoint/2010/main" val="12531612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a:t>
            </a:r>
            <a:r>
              <a:rPr lang="en-US" baseline="0" dirty="0"/>
              <a:t> fall workshop for districts scheduled to be monitored. The workshop provides a comprehensive overview of the entire process. </a:t>
            </a:r>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112</a:t>
            </a:fld>
            <a:endParaRPr lang="en-US"/>
          </a:p>
        </p:txBody>
      </p:sp>
    </p:spTree>
    <p:extLst>
      <p:ext uri="{BB962C8B-B14F-4D97-AF65-F5344CB8AC3E}">
        <p14:creationId xmlns:p14="http://schemas.microsoft.com/office/powerpoint/2010/main" val="2659159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Making the connection</a:t>
            </a:r>
            <a:r>
              <a:rPr lang="en-US" baseline="0" dirty="0"/>
              <a:t> to CCIP &amp; Risk Assessment (CAP evidence).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Issue and Corrective Action Plan process submission process.  CAP</a:t>
            </a:r>
            <a:r>
              <a:rPr lang="en-US" baseline="0" dirty="0"/>
              <a:t> is a risk-factor-t</a:t>
            </a:r>
            <a:r>
              <a:rPr lang="en-US" dirty="0"/>
              <a:t>wo</a:t>
            </a:r>
            <a:r>
              <a:rPr lang="en-US" baseline="0" dirty="0"/>
              <a:t> points  if district fails to submit evidence by June 1. </a:t>
            </a:r>
            <a:endParaRPr lang="en-US" dirty="0"/>
          </a:p>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113</a:t>
            </a:fld>
            <a:endParaRPr lang="en-US"/>
          </a:p>
        </p:txBody>
      </p:sp>
    </p:spTree>
    <p:extLst>
      <p:ext uri="{BB962C8B-B14F-4D97-AF65-F5344CB8AC3E}">
        <p14:creationId xmlns:p14="http://schemas.microsoft.com/office/powerpoint/2010/main" val="22337776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•Task management - help people be aware of what actions they need to complete in an IT system in order to keep a business process flowing.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Tasks are just notifications/reminders, they do not affect the ability to perform work in the usual manner</a:t>
            </a:r>
          </a:p>
          <a:p>
            <a:r>
              <a:rPr lang="en-US" dirty="0" err="1"/>
              <a:t>Youtube</a:t>
            </a:r>
            <a:r>
              <a:rPr lang="en-US" baseline="0" dirty="0"/>
              <a:t> Video </a:t>
            </a:r>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115</a:t>
            </a:fld>
            <a:endParaRPr lang="en-US" dirty="0"/>
          </a:p>
        </p:txBody>
      </p:sp>
    </p:spTree>
    <p:extLst>
      <p:ext uri="{BB962C8B-B14F-4D97-AF65-F5344CB8AC3E}">
        <p14:creationId xmlns:p14="http://schemas.microsoft.com/office/powerpoint/2010/main" val="1441469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feature!</a:t>
            </a:r>
            <a:r>
              <a:rPr lang="en-US" baseline="0" dirty="0"/>
              <a:t> Questions 1-9 all have a comment box. The AFS team would like to see a brief narrative explaining how the funds were spent.  Aligning the CCIP strategies to the monitoring process. Holding districts accountable for the work stated in CCIP. </a:t>
            </a:r>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116</a:t>
            </a:fld>
            <a:endParaRPr lang="en-US"/>
          </a:p>
        </p:txBody>
      </p:sp>
    </p:spTree>
    <p:extLst>
      <p:ext uri="{BB962C8B-B14F-4D97-AF65-F5344CB8AC3E}">
        <p14:creationId xmlns:p14="http://schemas.microsoft.com/office/powerpoint/2010/main" val="35335600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0">
              <a:buNone/>
            </a:pPr>
            <a:r>
              <a:rPr lang="en-US" sz="2000" dirty="0"/>
              <a:t>The Comprehensive Continuous Improvement Plan (CCIP) is a grants application and verification system</a:t>
            </a:r>
          </a:p>
          <a:p>
            <a:pPr marL="114300" indent="0">
              <a:buNone/>
            </a:pPr>
            <a:r>
              <a:rPr lang="en-US" sz="2000" dirty="0"/>
              <a:t>Consist of two parts:</a:t>
            </a:r>
          </a:p>
          <a:p>
            <a:pPr lvl="1"/>
            <a:r>
              <a:rPr lang="en-US" sz="2000" b="1" dirty="0"/>
              <a:t>The Planning Tool </a:t>
            </a:r>
            <a:r>
              <a:rPr lang="en-US" sz="2000" dirty="0"/>
              <a:t>contains the goals, strategies, action steps and district goal amounts for all grants in the CCIP. </a:t>
            </a:r>
          </a:p>
          <a:p>
            <a:pPr lvl="2"/>
            <a:r>
              <a:rPr lang="en-US" sz="2000" dirty="0">
                <a:solidFill>
                  <a:srgbClr val="FF0000"/>
                </a:solidFill>
              </a:rPr>
              <a:t>Make sure your strategies align with the application page.</a:t>
            </a:r>
          </a:p>
          <a:p>
            <a:pPr lvl="1"/>
            <a:r>
              <a:rPr lang="en-US" sz="2000" b="1" dirty="0"/>
              <a:t>The Funding Application </a:t>
            </a:r>
            <a:r>
              <a:rPr lang="en-US" sz="2000" dirty="0"/>
              <a:t>contains the budget, budget details, nonpublic services and other related pages.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date the CCIP has been approved by the district superintendent is referred to as the </a:t>
            </a:r>
            <a:r>
              <a:rPr lang="en-US" sz="1200" i="1" dirty="0"/>
              <a:t>substantially approved </a:t>
            </a:r>
            <a:r>
              <a:rPr lang="en-US" sz="1200" dirty="0"/>
              <a:t>date. This is the date funds may be charged against the grant(s).</a:t>
            </a:r>
          </a:p>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119</a:t>
            </a:fld>
            <a:endParaRPr lang="en-US"/>
          </a:p>
        </p:txBody>
      </p:sp>
    </p:spTree>
    <p:extLst>
      <p:ext uri="{BB962C8B-B14F-4D97-AF65-F5344CB8AC3E}">
        <p14:creationId xmlns:p14="http://schemas.microsoft.com/office/powerpoint/2010/main" val="789448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120</a:t>
            </a:fld>
            <a:endParaRPr lang="en-US"/>
          </a:p>
        </p:txBody>
      </p:sp>
    </p:spTree>
    <p:extLst>
      <p:ext uri="{BB962C8B-B14F-4D97-AF65-F5344CB8AC3E}">
        <p14:creationId xmlns:p14="http://schemas.microsoft.com/office/powerpoint/2010/main" val="580240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a:t>
            </a:r>
            <a:r>
              <a:rPr lang="en-US" baseline="0" dirty="0"/>
              <a:t> this all connect?</a:t>
            </a:r>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121</a:t>
            </a:fld>
            <a:endParaRPr lang="en-US"/>
          </a:p>
        </p:txBody>
      </p:sp>
    </p:spTree>
    <p:extLst>
      <p:ext uri="{BB962C8B-B14F-4D97-AF65-F5344CB8AC3E}">
        <p14:creationId xmlns:p14="http://schemas.microsoft.com/office/powerpoint/2010/main" val="28679139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a:t>April-</a:t>
            </a:r>
            <a:r>
              <a:rPr lang="en-US" b="0" i="0" baseline="0" dirty="0"/>
              <a:t> Pre-risk assessment is conducted. Based on the score, the districts will be notified. </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a:t>May- Notification will go out to high-risk districts only. The district will be notified via CCIP and a letter to the superintendent.</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a:t>June-Districts identified as high-risk are monitored for compliance(submission of documentation or adjustment to CCIP)</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a:t>July-Perkins funds are allocated to the field.</a:t>
            </a:r>
            <a:endParaRPr lang="en-US" b="0" i="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i="0" dirty="0"/>
              <a:t>Please</a:t>
            </a:r>
            <a:r>
              <a:rPr lang="en-US" b="0" i="0" baseline="0" dirty="0"/>
              <a:t> be advised this is not a punitive process. Technical assistance will be provided. </a:t>
            </a:r>
          </a:p>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122</a:t>
            </a:fld>
            <a:endParaRPr lang="en-US"/>
          </a:p>
        </p:txBody>
      </p:sp>
    </p:spTree>
    <p:extLst>
      <p:ext uri="{BB962C8B-B14F-4D97-AF65-F5344CB8AC3E}">
        <p14:creationId xmlns:p14="http://schemas.microsoft.com/office/powerpoint/2010/main" val="3705677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366C7-1CE9-4F42-AE88-C4781F677C91}" type="slidenum">
              <a:rPr lang="en-US" smtClean="0"/>
              <a:t>123</a:t>
            </a:fld>
            <a:endParaRPr lang="en-US"/>
          </a:p>
        </p:txBody>
      </p:sp>
    </p:spTree>
    <p:extLst>
      <p:ext uri="{BB962C8B-B14F-4D97-AF65-F5344CB8AC3E}">
        <p14:creationId xmlns:p14="http://schemas.microsoft.com/office/powerpoint/2010/main" val="4277511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34</a:t>
            </a:fld>
            <a:endParaRPr lang="en-US" dirty="0"/>
          </a:p>
        </p:txBody>
      </p:sp>
    </p:spTree>
    <p:extLst>
      <p:ext uri="{BB962C8B-B14F-4D97-AF65-F5344CB8AC3E}">
        <p14:creationId xmlns:p14="http://schemas.microsoft.com/office/powerpoint/2010/main" val="28404016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objective today is to speak with you about advisory committee and stakeholder committee meetings.  We will define each of these groups, talk about their characteristics, and discuss why they are relevant.</a:t>
            </a:r>
          </a:p>
        </p:txBody>
      </p:sp>
      <p:sp>
        <p:nvSpPr>
          <p:cNvPr id="4" name="Slide Number Placeholder 3"/>
          <p:cNvSpPr>
            <a:spLocks noGrp="1"/>
          </p:cNvSpPr>
          <p:nvPr>
            <p:ph type="sldNum" sz="quarter" idx="10"/>
          </p:nvPr>
        </p:nvSpPr>
        <p:spPr/>
        <p:txBody>
          <a:bodyPr/>
          <a:lstStyle/>
          <a:p>
            <a:fld id="{A88EB8E9-7E05-4C60-A58D-798732DD5BFE}" type="slidenum">
              <a:rPr lang="en-US" smtClean="0"/>
              <a:t>124</a:t>
            </a:fld>
            <a:endParaRPr lang="en-US"/>
          </a:p>
        </p:txBody>
      </p:sp>
    </p:spTree>
    <p:extLst>
      <p:ext uri="{BB962C8B-B14F-4D97-AF65-F5344CB8AC3E}">
        <p14:creationId xmlns:p14="http://schemas.microsoft.com/office/powerpoint/2010/main" val="2833859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Stakeholders meetings are for the specific purpose of advising the administration and staff regarding the maintenance, extension and improvement of CTE programming, and the administration OF THE Perkins grant.  They help maintain the quality and relevance of CTE.  Stakeholders include Business and industry partners, parents, community leaders, students, postsecondary partners.</a:t>
            </a:r>
          </a:p>
          <a:p>
            <a:endParaRPr lang="en-US" dirty="0"/>
          </a:p>
          <a:p>
            <a:r>
              <a:rPr lang="en-US" dirty="0"/>
              <a:t>Advisory committees work at an individual program level, and should include representatives of the occupational area served by the program.  Curriculum content, equipment, facilities and placement are relevant topics for discussion.   </a:t>
            </a:r>
          </a:p>
          <a:p>
            <a:endParaRPr lang="en-US" dirty="0"/>
          </a:p>
          <a:p>
            <a:r>
              <a:rPr lang="en-US" dirty="0"/>
              <a:t>Committees have three purposes : they advise (for improvement of a specific area) to assist (on specific activities) and to support/advocate, in the form of tours, internships, job shadowing, talking to legislators, marketing, etc.</a:t>
            </a:r>
          </a:p>
        </p:txBody>
      </p:sp>
      <p:sp>
        <p:nvSpPr>
          <p:cNvPr id="4" name="Slide Number Placeholder 3"/>
          <p:cNvSpPr>
            <a:spLocks noGrp="1"/>
          </p:cNvSpPr>
          <p:nvPr>
            <p:ph type="sldNum" sz="quarter" idx="10"/>
          </p:nvPr>
        </p:nvSpPr>
        <p:spPr/>
        <p:txBody>
          <a:bodyPr/>
          <a:lstStyle/>
          <a:p>
            <a:fld id="{62E366C7-1CE9-4F42-AE88-C4781F677C91}" type="slidenum">
              <a:rPr lang="en-US" smtClean="0"/>
              <a:t>125</a:t>
            </a:fld>
            <a:endParaRPr lang="en-US"/>
          </a:p>
        </p:txBody>
      </p:sp>
    </p:spTree>
    <p:extLst>
      <p:ext uri="{BB962C8B-B14F-4D97-AF65-F5344CB8AC3E}">
        <p14:creationId xmlns:p14="http://schemas.microsoft.com/office/powerpoint/2010/main" val="5540417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lstStyle/>
          <a:p>
            <a:r>
              <a:rPr lang="en-US" dirty="0"/>
              <a:t>We already touched on the first three (read them) but we have not spoken of accountability and compliance.  Both Federal Perkins and state law require the use of advisory and stakeholder committees.  You can find this in Perkins law section 135, the Ohio Administrative Code, and as assurances signed off on the program application.  </a:t>
            </a:r>
          </a:p>
          <a:p>
            <a:endParaRPr lang="en-US" dirty="0"/>
          </a:p>
          <a:p>
            <a:r>
              <a:rPr lang="en-US" dirty="0"/>
              <a:t>ODE checks for compliance a couple of ways.  The new program review and approval process will look at whether the requirement is met, and when AFS does the monitoring compliance, we have you upload all documentation for review.  </a:t>
            </a:r>
          </a:p>
        </p:txBody>
      </p:sp>
      <p:sp>
        <p:nvSpPr>
          <p:cNvPr id="4" name="Slide Number Placeholder 3"/>
          <p:cNvSpPr>
            <a:spLocks noGrp="1"/>
          </p:cNvSpPr>
          <p:nvPr>
            <p:ph type="sldNum" sz="quarter" idx="10"/>
          </p:nvPr>
        </p:nvSpPr>
        <p:spPr/>
        <p:txBody>
          <a:bodyPr/>
          <a:lstStyle/>
          <a:p>
            <a:fld id="{62E366C7-1CE9-4F42-AE88-C4781F677C91}" type="slidenum">
              <a:rPr lang="en-US" smtClean="0"/>
              <a:t>126</a:t>
            </a:fld>
            <a:endParaRPr lang="en-US"/>
          </a:p>
        </p:txBody>
      </p:sp>
    </p:spTree>
    <p:extLst>
      <p:ext uri="{BB962C8B-B14F-4D97-AF65-F5344CB8AC3E}">
        <p14:creationId xmlns:p14="http://schemas.microsoft.com/office/powerpoint/2010/main" val="23822816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Minutes and a Sign-in sheet.  Agendas should be used but we no longer require them as included in evidence for monitoring.</a:t>
            </a:r>
          </a:p>
          <a:p>
            <a:endParaRPr lang="en-US" dirty="0"/>
          </a:p>
          <a:p>
            <a:r>
              <a:rPr lang="en-US" dirty="0"/>
              <a:t>Discussion of Perkins goals, especially placement.  Technical skill attainment, academic integration, non-traditional enrollment are all Perkins goals.</a:t>
            </a:r>
          </a:p>
          <a:p>
            <a:endParaRPr lang="en-US" dirty="0"/>
          </a:p>
          <a:p>
            <a:r>
              <a:rPr lang="en-US" dirty="0"/>
              <a:t>Do you have . . .</a:t>
            </a:r>
          </a:p>
          <a:p>
            <a:r>
              <a:rPr lang="en-US" dirty="0"/>
              <a:t>	An effective recruitment process?</a:t>
            </a:r>
          </a:p>
          <a:p>
            <a:r>
              <a:rPr lang="en-US" dirty="0"/>
              <a:t>	An orientation?</a:t>
            </a:r>
          </a:p>
          <a:p>
            <a:r>
              <a:rPr lang="en-US" dirty="0"/>
              <a:t>	A charter including goals, rules, objectives, procedures?</a:t>
            </a:r>
          </a:p>
          <a:p>
            <a:r>
              <a:rPr lang="en-US" dirty="0"/>
              <a:t>	Regular meetings</a:t>
            </a:r>
          </a:p>
          <a:p>
            <a:r>
              <a:rPr lang="en-US" dirty="0"/>
              <a:t>	Feedback?</a:t>
            </a:r>
          </a:p>
          <a:p>
            <a:r>
              <a:rPr lang="en-US" dirty="0"/>
              <a:t>	A diverse group?</a:t>
            </a:r>
          </a:p>
          <a:p>
            <a:r>
              <a:rPr lang="en-US" dirty="0"/>
              <a:t>	Public recognition?</a:t>
            </a:r>
          </a:p>
        </p:txBody>
      </p:sp>
      <p:sp>
        <p:nvSpPr>
          <p:cNvPr id="4" name="Slide Number Placeholder 3"/>
          <p:cNvSpPr>
            <a:spLocks noGrp="1"/>
          </p:cNvSpPr>
          <p:nvPr>
            <p:ph type="sldNum" sz="quarter" idx="10"/>
          </p:nvPr>
        </p:nvSpPr>
        <p:spPr/>
        <p:txBody>
          <a:bodyPr/>
          <a:lstStyle/>
          <a:p>
            <a:fld id="{62E366C7-1CE9-4F42-AE88-C4781F677C91}" type="slidenum">
              <a:rPr lang="en-US" smtClean="0"/>
              <a:t>127</a:t>
            </a:fld>
            <a:endParaRPr lang="en-US"/>
          </a:p>
        </p:txBody>
      </p:sp>
    </p:spTree>
    <p:extLst>
      <p:ext uri="{BB962C8B-B14F-4D97-AF65-F5344CB8AC3E}">
        <p14:creationId xmlns:p14="http://schemas.microsoft.com/office/powerpoint/2010/main" val="28122217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E0CA37-B3D3-4D0D-8A2B-1C633EDD525F}" type="slidenum">
              <a:rPr lang="en-US" smtClean="0"/>
              <a:t>129</a:t>
            </a:fld>
            <a:endParaRPr lang="en-US" dirty="0"/>
          </a:p>
        </p:txBody>
      </p:sp>
    </p:spTree>
    <p:extLst>
      <p:ext uri="{BB962C8B-B14F-4D97-AF65-F5344CB8AC3E}">
        <p14:creationId xmlns:p14="http://schemas.microsoft.com/office/powerpoint/2010/main" val="34525426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1" i="1" baseline="0" dirty="0"/>
          </a:p>
          <a:p>
            <a:pPr defTabSz="931774">
              <a:defRPr/>
            </a:pPr>
            <a:endParaRPr lang="en-US" b="0" i="1" baseline="0" dirty="0"/>
          </a:p>
          <a:p>
            <a:pPr defTabSz="931774">
              <a:defRPr/>
            </a:pPr>
            <a:endParaRPr lang="en-US" b="0" i="1" dirty="0"/>
          </a:p>
        </p:txBody>
      </p:sp>
      <p:sp>
        <p:nvSpPr>
          <p:cNvPr id="4" name="Slide Number Placeholder 3"/>
          <p:cNvSpPr>
            <a:spLocks noGrp="1"/>
          </p:cNvSpPr>
          <p:nvPr>
            <p:ph type="sldNum" sz="quarter" idx="10"/>
          </p:nvPr>
        </p:nvSpPr>
        <p:spPr/>
        <p:txBody>
          <a:bodyPr/>
          <a:lstStyle/>
          <a:p>
            <a:fld id="{62E366C7-1CE9-4F42-AE88-C4781F677C91}" type="slidenum">
              <a:rPr lang="en-US" smtClean="0"/>
              <a:t>130</a:t>
            </a:fld>
            <a:endParaRPr lang="en-US" dirty="0"/>
          </a:p>
        </p:txBody>
      </p:sp>
    </p:spTree>
    <p:extLst>
      <p:ext uri="{BB962C8B-B14F-4D97-AF65-F5344CB8AC3E}">
        <p14:creationId xmlns:p14="http://schemas.microsoft.com/office/powerpoint/2010/main" val="11188492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Spend about 10 minutes on the common focus and current landscape, move into the bulk of our discussion around the common message for approximately 15 minutes which will include some table talk and share out time, bring things to a close with our collaborative action plan and wrap it up with the next steps. I need to run right at 2:00  to a presentation in the concurrent Career Connections conference. </a:t>
            </a:r>
          </a:p>
        </p:txBody>
      </p:sp>
      <p:sp>
        <p:nvSpPr>
          <p:cNvPr id="4" name="Slide Number Placeholder 3"/>
          <p:cNvSpPr>
            <a:spLocks noGrp="1"/>
          </p:cNvSpPr>
          <p:nvPr>
            <p:ph type="sldNum" sz="quarter" idx="10"/>
          </p:nvPr>
        </p:nvSpPr>
        <p:spPr/>
        <p:txBody>
          <a:bodyPr/>
          <a:lstStyle/>
          <a:p>
            <a:fld id="{4EE0CA37-B3D3-4D0D-8A2B-1C633EDD525F}" type="slidenum">
              <a:rPr lang="en-US" smtClean="0"/>
              <a:t>131</a:t>
            </a:fld>
            <a:endParaRPr lang="en-US" dirty="0"/>
          </a:p>
        </p:txBody>
      </p:sp>
    </p:spTree>
    <p:extLst>
      <p:ext uri="{BB962C8B-B14F-4D97-AF65-F5344CB8AC3E}">
        <p14:creationId xmlns:p14="http://schemas.microsoft.com/office/powerpoint/2010/main" val="12832869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sz="1200" dirty="0">
                <a:ea typeface="Calibri"/>
                <a:cs typeface="Times New Roman"/>
              </a:rPr>
              <a:t>The Office of Career Technical Education and the Office for Exceptional Children collaboratively support the provision of career technical education and special education services to improve postsecondary outcomes in competitive integrative employment, education/training, and independent living for students with disabilities. </a:t>
            </a:r>
          </a:p>
          <a:p>
            <a:pPr defTabSz="931774">
              <a:defRPr/>
            </a:pPr>
            <a:endParaRPr lang="en-US" b="1" i="1" baseline="0" dirty="0"/>
          </a:p>
          <a:p>
            <a:pPr defTabSz="931774">
              <a:defRPr/>
            </a:pPr>
            <a:endParaRPr lang="en-US" b="0" i="1" baseline="0" dirty="0"/>
          </a:p>
          <a:p>
            <a:pPr defTabSz="931774">
              <a:defRPr/>
            </a:pPr>
            <a:endParaRPr lang="en-US" b="0" i="1" dirty="0"/>
          </a:p>
        </p:txBody>
      </p:sp>
      <p:sp>
        <p:nvSpPr>
          <p:cNvPr id="4" name="Slide Number Placeholder 3"/>
          <p:cNvSpPr>
            <a:spLocks noGrp="1"/>
          </p:cNvSpPr>
          <p:nvPr>
            <p:ph type="sldNum" sz="quarter" idx="10"/>
          </p:nvPr>
        </p:nvSpPr>
        <p:spPr/>
        <p:txBody>
          <a:bodyPr/>
          <a:lstStyle/>
          <a:p>
            <a:fld id="{62E366C7-1CE9-4F42-AE88-C4781F677C91}" type="slidenum">
              <a:rPr lang="en-US" smtClean="0"/>
              <a:t>132</a:t>
            </a:fld>
            <a:endParaRPr lang="en-US" dirty="0"/>
          </a:p>
        </p:txBody>
      </p:sp>
    </p:spTree>
    <p:extLst>
      <p:ext uri="{BB962C8B-B14F-4D97-AF65-F5344CB8AC3E}">
        <p14:creationId xmlns:p14="http://schemas.microsoft.com/office/powerpoint/2010/main" val="21161893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message we will be sharing</a:t>
            </a:r>
            <a:r>
              <a:rPr lang="en-US" baseline="0" dirty="0"/>
              <a:t> today did not come about accidentally or without effort. Members from the Office of Career</a:t>
            </a:r>
            <a:r>
              <a:rPr lang="en-US" dirty="0"/>
              <a:t> </a:t>
            </a:r>
            <a:r>
              <a:rPr lang="en-US" baseline="0" dirty="0"/>
              <a:t>Technical Education (Dr. Passias, Leah Amstuz, Kevin Williams, Dee Sturgill, David Bruce and Office for</a:t>
            </a:r>
            <a:r>
              <a:rPr lang="en-US" dirty="0"/>
              <a:t> Exceptional Children, Jessica Dawso, Wendy Stoica, Olivia Schmidt, John Magee, Emilie Coen, and I have met on four occassions two full days and two shorter-focused hour-long meetings to discuss and develop a common message regarding the provision of special education and career technical education for students with disabilities in Ohio. We realized quickly and that even though we could say what each office “did” there was not necessarily a common understanding or interpretation of what it really meant and looked in the context of special education and career technical education. For example, provide FAPE, </a:t>
            </a:r>
          </a:p>
          <a:p>
            <a:r>
              <a:rPr lang="en-US" dirty="0"/>
              <a:t>So we went back, back, way back and started from scratch, reviewing vocabulary and legislation, historical workgroups and recommendations, discussing successes, challenges and possible solutions. All in all, we have and continue to learn a lot about our work and each other. </a:t>
            </a:r>
          </a:p>
          <a:p>
            <a:endParaRPr lang="en-US" dirty="0"/>
          </a:p>
          <a:p>
            <a:r>
              <a:rPr lang="en-US" dirty="0"/>
              <a:t>So we  hope that this session doesn’t only serve to share out common message, but also provide some ways in which you may want special education and career technical education personnel in your district, building, etc. may want to communicate and collaboration. </a:t>
            </a:r>
          </a:p>
        </p:txBody>
      </p:sp>
      <p:sp>
        <p:nvSpPr>
          <p:cNvPr id="2" name="Slide Image Placeholder 1"/>
          <p:cNvSpPr>
            <a:spLocks noGrp="1" noRot="1" noChangeAspect="1"/>
          </p:cNvSpPr>
          <p:nvPr>
            <p:ph type="sldImg"/>
          </p:nvPr>
        </p:nvSpPr>
        <p:spPr/>
      </p:sp>
      <p:sp>
        <p:nvSpPr>
          <p:cNvPr id="6" name="Slide Number Placeholder 5"/>
          <p:cNvSpPr>
            <a:spLocks noGrp="1"/>
          </p:cNvSpPr>
          <p:nvPr>
            <p:ph type="sldNum" sz="quarter" idx="12"/>
          </p:nvPr>
        </p:nvSpPr>
        <p:spPr/>
        <p:txBody>
          <a:bodyPr/>
          <a:lstStyle/>
          <a:p>
            <a:fld id="{4EE0CA37-B3D3-4D0D-8A2B-1C633EDD525F}" type="slidenum">
              <a:rPr lang="en-US" smtClean="0"/>
              <a:t>133</a:t>
            </a:fld>
            <a:endParaRPr lang="en-US" dirty="0"/>
          </a:p>
        </p:txBody>
      </p:sp>
    </p:spTree>
    <p:extLst>
      <p:ext uri="{BB962C8B-B14F-4D97-AF65-F5344CB8AC3E}">
        <p14:creationId xmlns:p14="http://schemas.microsoft.com/office/powerpoint/2010/main" val="14109024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As we worked through our meetings, three foundational topics  or themes came to the forefront. I am sure they are not of any surprise to any of you. Our common messages have been developed around these. Keep them in mind as I share our current landscape. </a:t>
            </a:r>
          </a:p>
        </p:txBody>
      </p:sp>
      <p:sp>
        <p:nvSpPr>
          <p:cNvPr id="2" name="Slide Image Placeholder 1"/>
          <p:cNvSpPr>
            <a:spLocks noGrp="1" noRot="1" noChangeAspect="1"/>
          </p:cNvSpPr>
          <p:nvPr>
            <p:ph type="sldImg"/>
          </p:nvPr>
        </p:nvSpPr>
        <p:spPr/>
      </p:sp>
      <p:sp>
        <p:nvSpPr>
          <p:cNvPr id="6" name="Slide Number Placeholder 5"/>
          <p:cNvSpPr>
            <a:spLocks noGrp="1"/>
          </p:cNvSpPr>
          <p:nvPr>
            <p:ph type="sldNum" sz="quarter" idx="12"/>
          </p:nvPr>
        </p:nvSpPr>
        <p:spPr/>
        <p:txBody>
          <a:bodyPr/>
          <a:lstStyle/>
          <a:p>
            <a:fld id="{4EE0CA37-B3D3-4D0D-8A2B-1C633EDD525F}" type="slidenum">
              <a:rPr lang="en-US" smtClean="0"/>
              <a:t>134</a:t>
            </a:fld>
            <a:endParaRPr lang="en-US" dirty="0"/>
          </a:p>
        </p:txBody>
      </p:sp>
    </p:spTree>
    <p:extLst>
      <p:ext uri="{BB962C8B-B14F-4D97-AF65-F5344CB8AC3E}">
        <p14:creationId xmlns:p14="http://schemas.microsoft.com/office/powerpoint/2010/main" val="1320304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043527-8EAB-40B4-A534-3045E607F503}" type="slidenum">
              <a:rPr lang="en-US" smtClean="0"/>
              <a:t>44</a:t>
            </a:fld>
            <a:endParaRPr lang="en-US" dirty="0"/>
          </a:p>
        </p:txBody>
      </p:sp>
    </p:spTree>
    <p:extLst>
      <p:ext uri="{BB962C8B-B14F-4D97-AF65-F5344CB8AC3E}">
        <p14:creationId xmlns:p14="http://schemas.microsoft.com/office/powerpoint/2010/main" val="1130159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a:t>What</a:t>
            </a:r>
            <a:r>
              <a:rPr lang="en-US" i="1" baseline="0" dirty="0"/>
              <a:t> does it look like? Either said than done. Given all of previous discussion and research, we needed to e</a:t>
            </a:r>
            <a:r>
              <a:rPr lang="en-US" i="1" dirty="0"/>
              <a:t>stablish a consensus around </a:t>
            </a:r>
            <a:r>
              <a:rPr lang="en-US" b="1" i="1" dirty="0"/>
              <a:t>access to </a:t>
            </a:r>
            <a:r>
              <a:rPr lang="en-US" i="1" dirty="0"/>
              <a:t>and </a:t>
            </a:r>
            <a:r>
              <a:rPr lang="en-US" b="1" i="1" dirty="0"/>
              <a:t>provision of special education services </a:t>
            </a:r>
            <a:r>
              <a:rPr lang="en-US" i="1" dirty="0"/>
              <a:t>in the </a:t>
            </a:r>
            <a:r>
              <a:rPr lang="en-US" b="1" i="1" dirty="0"/>
              <a:t>context of career technical education</a:t>
            </a:r>
            <a:r>
              <a:rPr lang="en-US" i="1" dirty="0"/>
              <a:t>. We know we need it, and that we want it. What</a:t>
            </a:r>
            <a:r>
              <a:rPr lang="en-US" i="1" baseline="0" dirty="0"/>
              <a:t> does it look like? How do we do it?</a:t>
            </a:r>
            <a:endParaRPr lang="en-US" i="1" dirty="0"/>
          </a:p>
          <a:p>
            <a:endParaRPr lang="en-US" dirty="0"/>
          </a:p>
        </p:txBody>
      </p:sp>
      <p:sp>
        <p:nvSpPr>
          <p:cNvPr id="4" name="Slide Number Placeholder 3"/>
          <p:cNvSpPr>
            <a:spLocks noGrp="1"/>
          </p:cNvSpPr>
          <p:nvPr>
            <p:ph type="sldNum" sz="quarter" idx="10"/>
          </p:nvPr>
        </p:nvSpPr>
        <p:spPr/>
        <p:txBody>
          <a:bodyPr/>
          <a:lstStyle/>
          <a:p>
            <a:fld id="{4EE0CA37-B3D3-4D0D-8A2B-1C633EDD525F}" type="slidenum">
              <a:rPr lang="en-US" smtClean="0"/>
              <a:t>135</a:t>
            </a:fld>
            <a:endParaRPr lang="en-US" dirty="0"/>
          </a:p>
        </p:txBody>
      </p:sp>
    </p:spTree>
    <p:extLst>
      <p:ext uri="{BB962C8B-B14F-4D97-AF65-F5344CB8AC3E}">
        <p14:creationId xmlns:p14="http://schemas.microsoft.com/office/powerpoint/2010/main" val="17042256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a:t>
            </a:r>
            <a:r>
              <a:rPr lang="en-US" baseline="0" dirty="0"/>
              <a:t> we need to know our goal. Yes, consensus, but consensus on what? Consensus that our goal is to provide all students with the services we need to move them toward competitive integrated employment.  Ohio’s Operating Standards for the Education of Children with Disabilities defines </a:t>
            </a:r>
            <a:r>
              <a:rPr lang="en-US" sz="1200" kern="1200" dirty="0">
                <a:solidFill>
                  <a:schemeClr val="tx1"/>
                </a:solidFill>
                <a:effectLst/>
                <a:latin typeface="+mn-lt"/>
                <a:ea typeface="+mn-ea"/>
                <a:cs typeface="+mn-cs"/>
              </a:rPr>
              <a:t>An integrated setting means a setting typically found in the community in which the individual interacts with individuals without disabilities (not including supervisory personnel or individuals who are providing services to the employee) to the same extent as individuals without disabilities in comparable positions interact with others.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Competitive integrated employment includes supported or customized employment. 34 CFR Part 397.1(a) </a:t>
            </a:r>
          </a:p>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136</a:t>
            </a:fld>
            <a:endParaRPr lang="en-US" dirty="0"/>
          </a:p>
        </p:txBody>
      </p:sp>
    </p:spTree>
    <p:extLst>
      <p:ext uri="{BB962C8B-B14F-4D97-AF65-F5344CB8AC3E}">
        <p14:creationId xmlns:p14="http://schemas.microsoft.com/office/powerpoint/2010/main" val="15807511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Responsibility for FAPE:</a:t>
            </a:r>
            <a:r>
              <a:rPr lang="en-US" baseline="0" dirty="0"/>
              <a:t> DOR, Comprehensive, Compact, JVSD</a:t>
            </a:r>
            <a:endParaRPr lang="en-US" dirty="0"/>
          </a:p>
        </p:txBody>
      </p:sp>
      <p:sp>
        <p:nvSpPr>
          <p:cNvPr id="6" name="Slide Number Placeholder 5"/>
          <p:cNvSpPr>
            <a:spLocks noGrp="1"/>
          </p:cNvSpPr>
          <p:nvPr>
            <p:ph type="sldNum" sz="quarter" idx="12"/>
          </p:nvPr>
        </p:nvSpPr>
        <p:spPr/>
        <p:txBody>
          <a:bodyPr/>
          <a:lstStyle/>
          <a:p>
            <a:fld id="{4EE0CA37-B3D3-4D0D-8A2B-1C633EDD525F}" type="slidenum">
              <a:rPr lang="en-US" smtClean="0"/>
              <a:t>137</a:t>
            </a:fld>
            <a:endParaRPr lang="en-US" dirty="0"/>
          </a:p>
        </p:txBody>
      </p:sp>
    </p:spTree>
    <p:extLst>
      <p:ext uri="{BB962C8B-B14F-4D97-AF65-F5344CB8AC3E}">
        <p14:creationId xmlns:p14="http://schemas.microsoft.com/office/powerpoint/2010/main" val="15157866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4EE0CA37-B3D3-4D0D-8A2B-1C633EDD525F}" type="slidenum">
              <a:rPr lang="en-US" smtClean="0"/>
              <a:t>138</a:t>
            </a:fld>
            <a:endParaRPr lang="en-US" dirty="0"/>
          </a:p>
        </p:txBody>
      </p:sp>
    </p:spTree>
    <p:extLst>
      <p:ext uri="{BB962C8B-B14F-4D97-AF65-F5344CB8AC3E}">
        <p14:creationId xmlns:p14="http://schemas.microsoft.com/office/powerpoint/2010/main" val="11344509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4EE0CA37-B3D3-4D0D-8A2B-1C633EDD525F}" type="slidenum">
              <a:rPr lang="en-US" smtClean="0"/>
              <a:t>139</a:t>
            </a:fld>
            <a:endParaRPr lang="en-US" dirty="0"/>
          </a:p>
        </p:txBody>
      </p:sp>
    </p:spTree>
    <p:extLst>
      <p:ext uri="{BB962C8B-B14F-4D97-AF65-F5344CB8AC3E}">
        <p14:creationId xmlns:p14="http://schemas.microsoft.com/office/powerpoint/2010/main" val="40622683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4EE0CA37-B3D3-4D0D-8A2B-1C633EDD525F}" type="slidenum">
              <a:rPr lang="en-US" smtClean="0"/>
              <a:t>140</a:t>
            </a:fld>
            <a:endParaRPr lang="en-US" dirty="0"/>
          </a:p>
        </p:txBody>
      </p:sp>
    </p:spTree>
    <p:extLst>
      <p:ext uri="{BB962C8B-B14F-4D97-AF65-F5344CB8AC3E}">
        <p14:creationId xmlns:p14="http://schemas.microsoft.com/office/powerpoint/2010/main" val="18630199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Was the student in this program provided access to all programs, or was this the only program offered? #2 Does this program represent the least restrictive environment for the student? </a:t>
            </a:r>
          </a:p>
          <a:p>
            <a:r>
              <a:rPr lang="en-US" sz="1200" kern="1200" dirty="0">
                <a:solidFill>
                  <a:schemeClr val="tx1"/>
                </a:solidFill>
                <a:effectLst/>
                <a:latin typeface="+mn-lt"/>
                <a:ea typeface="+mn-ea"/>
                <a:cs typeface="+mn-cs"/>
              </a:rPr>
              <a:t>It is possible that a program may be a “special class” provided it is in fact the least restrictive environment. </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Here is the exact language from Operating Standards that we would use to decide if the placement was appropriate for a student. We consider the student within the regular education environment with supports and services first, and then work backward from there. </a:t>
            </a:r>
          </a:p>
          <a:p>
            <a:r>
              <a:rPr lang="en-US" sz="1200" kern="1200" dirty="0">
                <a:solidFill>
                  <a:schemeClr val="tx1"/>
                </a:solidFill>
                <a:effectLst/>
                <a:latin typeface="+mn-lt"/>
                <a:ea typeface="+mn-ea"/>
                <a:cs typeface="+mn-cs"/>
              </a:rPr>
              <a:t>Each school district must ensure that: </a:t>
            </a:r>
          </a:p>
          <a:p>
            <a:r>
              <a:rPr lang="en-US" sz="1200" kern="1200" dirty="0">
                <a:solidFill>
                  <a:schemeClr val="tx1"/>
                </a:solidFill>
                <a:effectLst/>
                <a:latin typeface="+mn-lt"/>
                <a:ea typeface="+mn-ea"/>
                <a:cs typeface="+mn-cs"/>
              </a:rPr>
              <a:t>(a) To the maximum extent appropriate, children with disabilities, including children in public or nonpublic institutions or other care facilities, are educated with children who are nondisabled; and </a:t>
            </a:r>
          </a:p>
          <a:p>
            <a:r>
              <a:rPr lang="en-US" sz="1200" kern="1200" dirty="0">
                <a:solidFill>
                  <a:schemeClr val="tx1"/>
                </a:solidFill>
                <a:effectLst/>
                <a:latin typeface="+mn-lt"/>
                <a:ea typeface="+mn-ea"/>
                <a:cs typeface="+mn-cs"/>
              </a:rPr>
              <a:t>(b) Special classes, separate schooling, or other removal of children with disabilities from the regular educational environment occurs only if the nature or severity of the disability is such that education in regular classes with the use of supplementary aids and services cannot be achieved satisfactorily.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the continuum of placements we follow:</a:t>
            </a:r>
          </a:p>
          <a:p>
            <a:r>
              <a:rPr lang="en-US" sz="1200" kern="1200" dirty="0">
                <a:solidFill>
                  <a:schemeClr val="tx1"/>
                </a:solidFill>
                <a:effectLst/>
                <a:latin typeface="+mn-lt"/>
                <a:ea typeface="+mn-ea"/>
                <a:cs typeface="+mn-cs"/>
              </a:rPr>
              <a:t>Regular classes, resource room with regular class placement, special classes,  special schools, home instruction, instruction in hospitals/residential.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IEP teams have to justify on the IEP why the student is being pulled from the general education environment. </a:t>
            </a:r>
            <a:endParaRPr lang="en-US" sz="1200" dirty="0"/>
          </a:p>
        </p:txBody>
      </p:sp>
      <p:sp>
        <p:nvSpPr>
          <p:cNvPr id="6" name="Slide Number Placeholder 5"/>
          <p:cNvSpPr>
            <a:spLocks noGrp="1"/>
          </p:cNvSpPr>
          <p:nvPr>
            <p:ph type="sldNum" sz="quarter" idx="12"/>
          </p:nvPr>
        </p:nvSpPr>
        <p:spPr/>
        <p:txBody>
          <a:bodyPr/>
          <a:lstStyle/>
          <a:p>
            <a:fld id="{4EE0CA37-B3D3-4D0D-8A2B-1C633EDD525F}" type="slidenum">
              <a:rPr lang="en-US" smtClean="0"/>
              <a:t>141</a:t>
            </a:fld>
            <a:endParaRPr lang="en-US" dirty="0"/>
          </a:p>
        </p:txBody>
      </p:sp>
    </p:spTree>
    <p:extLst>
      <p:ext uri="{BB962C8B-B14F-4D97-AF65-F5344CB8AC3E}">
        <p14:creationId xmlns:p14="http://schemas.microsoft.com/office/powerpoint/2010/main" val="34083299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4EE0CA37-B3D3-4D0D-8A2B-1C633EDD525F}" type="slidenum">
              <a:rPr lang="en-US" smtClean="0"/>
              <a:t>142</a:t>
            </a:fld>
            <a:endParaRPr lang="en-US" dirty="0"/>
          </a:p>
        </p:txBody>
      </p:sp>
    </p:spTree>
    <p:extLst>
      <p:ext uri="{BB962C8B-B14F-4D97-AF65-F5344CB8AC3E}">
        <p14:creationId xmlns:p14="http://schemas.microsoft.com/office/powerpoint/2010/main" val="38790980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E0CA37-B3D3-4D0D-8A2B-1C633EDD525F}" type="slidenum">
              <a:rPr lang="en-US" smtClean="0"/>
              <a:t>143</a:t>
            </a:fld>
            <a:endParaRPr lang="en-US" dirty="0"/>
          </a:p>
        </p:txBody>
      </p:sp>
    </p:spTree>
    <p:extLst>
      <p:ext uri="{BB962C8B-B14F-4D97-AF65-F5344CB8AC3E}">
        <p14:creationId xmlns:p14="http://schemas.microsoft.com/office/powerpoint/2010/main" val="37652443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Tiers of Support: Intensive, Targeted, Universal levels</a:t>
            </a:r>
          </a:p>
          <a:p>
            <a:r>
              <a:rPr lang="en-US" dirty="0"/>
              <a:t>Self-Review” Needs Assessment based on the Communications Document conducted at the Universal and Intensive levels</a:t>
            </a:r>
          </a:p>
          <a:p>
            <a:pPr marL="628650" lvl="1" indent="-171450">
              <a:buFont typeface="Arial" panose="020B0604020202020204" pitchFamily="34" charset="0"/>
              <a:buChar char="•"/>
            </a:pPr>
            <a:r>
              <a:rPr lang="en-US" dirty="0"/>
              <a:t>Corresponding professional development materials created to address identified needs and provided as targeted group supports</a:t>
            </a:r>
          </a:p>
          <a:p>
            <a:r>
              <a:rPr lang="en-US" dirty="0"/>
              <a:t>Creation of a learning management system module for the self-review process</a:t>
            </a:r>
          </a:p>
          <a:p>
            <a:r>
              <a:rPr lang="en-US" dirty="0"/>
              <a:t>Continued career technical education special education collaborative meetings across the state.</a:t>
            </a:r>
          </a:p>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145</a:t>
            </a:fld>
            <a:endParaRPr lang="en-US" dirty="0"/>
          </a:p>
        </p:txBody>
      </p:sp>
    </p:spTree>
    <p:extLst>
      <p:ext uri="{BB962C8B-B14F-4D97-AF65-F5344CB8AC3E}">
        <p14:creationId xmlns:p14="http://schemas.microsoft.com/office/powerpoint/2010/main" val="3945760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200545, Career-Technical Education Enhancements, up to $2,872,948 in fiscal year 2018 and $1,936,474 in fiscal year 2019 shall be used by the Department of Education to fund competitive grants to tech prep consortia that expand the number of students enrolled in tech prep programs</a:t>
            </a:r>
            <a:endParaRPr lang="en-US" altLang="en-US"/>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fld id="{FA71B15F-DD10-4503-84FF-5FA75B948D33}" type="slidenum">
              <a:rPr kumimoji="0" lang="en-US" altLang="en-US" sz="1200" b="0" i="0" u="none" strike="noStrike" kern="0" cap="none" spc="0" normalizeH="0" baseline="0" noProof="0" smtClean="0">
                <a:ln>
                  <a:noFill/>
                </a:ln>
                <a:solidFill>
                  <a:srgbClr val="000000"/>
                </a:solidFill>
                <a:effectLst/>
                <a:uLnTx/>
                <a:uFillTx/>
                <a:latin typeface="Gill Sans" charset="0"/>
                <a:ea typeface="ヒラギノ角ゴ ProN W3" charset="-128"/>
              </a:rPr>
              <a:pPr marL="0" marR="0" lvl="0" indent="0" defTabSz="914400" eaLnBrk="1" fontAlgn="auto" latinLnBrk="0" hangingPunct="1">
                <a:lnSpc>
                  <a:spcPct val="100000"/>
                </a:lnSpc>
                <a:spcBef>
                  <a:spcPct val="0"/>
                </a:spcBef>
                <a:spcAft>
                  <a:spcPts val="0"/>
                </a:spcAft>
                <a:buClrTx/>
                <a:buSzTx/>
                <a:buFontTx/>
                <a:buNone/>
                <a:tabLst/>
                <a:defRPr/>
              </a:pPr>
              <a:t>59</a:t>
            </a:fld>
            <a:endParaRPr kumimoji="0" lang="en-US" altLang="en-US" sz="1200" b="0" i="0" u="none" strike="noStrike" kern="0" cap="none" spc="0" normalizeH="0" baseline="0" noProof="0">
              <a:ln>
                <a:noFill/>
              </a:ln>
              <a:solidFill>
                <a:srgbClr val="000000"/>
              </a:solidFill>
              <a:effectLst/>
              <a:uLnTx/>
              <a:uFillTx/>
              <a:latin typeface="Gill Sans" charset="0"/>
              <a:ea typeface="ヒラギノ角ゴ ProN W3" charset="-128"/>
            </a:endParaRPr>
          </a:p>
        </p:txBody>
      </p:sp>
    </p:spTree>
    <p:extLst>
      <p:ext uri="{BB962C8B-B14F-4D97-AF65-F5344CB8AC3E}">
        <p14:creationId xmlns:p14="http://schemas.microsoft.com/office/powerpoint/2010/main" val="3375624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4EE0CA37-B3D3-4D0D-8A2B-1C633EDD525F}" type="slidenum">
              <a:rPr lang="en-US" smtClean="0"/>
              <a:t>146</a:t>
            </a:fld>
            <a:endParaRPr lang="en-US" dirty="0"/>
          </a:p>
        </p:txBody>
      </p:sp>
    </p:spTree>
    <p:extLst>
      <p:ext uri="{BB962C8B-B14F-4D97-AF65-F5344CB8AC3E}">
        <p14:creationId xmlns:p14="http://schemas.microsoft.com/office/powerpoint/2010/main" val="28249356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73043527-8EAB-40B4-A534-3045E607F503}" type="slidenum">
              <a:rPr lang="en-US" smtClean="0"/>
              <a:t>149</a:t>
            </a:fld>
            <a:endParaRPr lang="en-US"/>
          </a:p>
        </p:txBody>
      </p:sp>
    </p:spTree>
    <p:extLst>
      <p:ext uri="{BB962C8B-B14F-4D97-AF65-F5344CB8AC3E}">
        <p14:creationId xmlns:p14="http://schemas.microsoft.com/office/powerpoint/2010/main" val="32909807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Did you hear the news? We’re now on Instagram! Check out our official account and follow us at </a:t>
            </a:r>
            <a:r>
              <a:rPr lang="en-US" sz="1200" u="none" strike="noStrike" kern="1200" dirty="0">
                <a:solidFill>
                  <a:schemeClr val="tx1"/>
                </a:solidFill>
                <a:effectLst/>
                <a:latin typeface="+mn-lt"/>
                <a:ea typeface="+mn-ea"/>
                <a:cs typeface="+mn-cs"/>
                <a:hlinkClick r:id="rId3"/>
              </a:rPr>
              <a:t>instagram.com/OHEducation</a:t>
            </a:r>
            <a:r>
              <a:rPr lang="en-US" sz="1200" kern="1200" dirty="0">
                <a:solidFill>
                  <a:schemeClr val="tx1"/>
                </a:solidFill>
                <a:effectLst/>
                <a:latin typeface="+mn-lt"/>
                <a:ea typeface="+mn-ea"/>
                <a:cs typeface="+mn-cs"/>
              </a:rPr>
              <a:t>. There, you can keep up with top news and updates and, this fall, be on the lookout for fun connections with Ohio teachers in their classrooms.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also can stay up to date by following our other social media channels. In addition to Instagram, connect with us on </a:t>
            </a:r>
            <a:r>
              <a:rPr lang="en-US" sz="1200" u="none" strike="noStrike" kern="1200" dirty="0">
                <a:solidFill>
                  <a:schemeClr val="tx1"/>
                </a:solidFill>
                <a:effectLst/>
                <a:latin typeface="+mn-lt"/>
                <a:ea typeface="+mn-ea"/>
                <a:cs typeface="+mn-cs"/>
                <a:hlinkClick r:id="rId4"/>
              </a:rPr>
              <a:t>Facebook</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5"/>
              </a:rPr>
              <a:t>Twitter</a:t>
            </a:r>
            <a:r>
              <a:rPr lang="en-US" sz="1200" kern="1200" dirty="0">
                <a:solidFill>
                  <a:schemeClr val="tx1"/>
                </a:solidFill>
                <a:effectLst/>
                <a:latin typeface="+mn-lt"/>
                <a:ea typeface="+mn-ea"/>
                <a:cs typeface="+mn-cs"/>
              </a:rPr>
              <a:t>, and </a:t>
            </a:r>
            <a:r>
              <a:rPr lang="en-US" sz="1200" u="none" strike="noStrike" kern="1200" dirty="0">
                <a:solidFill>
                  <a:schemeClr val="tx1"/>
                </a:solidFill>
                <a:effectLst/>
                <a:latin typeface="+mn-lt"/>
                <a:ea typeface="+mn-ea"/>
                <a:cs typeface="+mn-cs"/>
                <a:hlinkClick r:id="rId6"/>
              </a:rPr>
              <a:t>YouTube</a:t>
            </a:r>
            <a:r>
              <a:rPr lang="en-US" sz="1200" kern="1200" dirty="0">
                <a:solidFill>
                  <a:schemeClr val="tx1"/>
                </a:solidFill>
                <a:effectLst/>
                <a:latin typeface="+mn-lt"/>
                <a:ea typeface="+mn-ea"/>
                <a:cs typeface="+mn-cs"/>
              </a:rPr>
              <a:t>. Our</a:t>
            </a:r>
            <a:r>
              <a:rPr lang="en-US" sz="1200" kern="1200" baseline="0" dirty="0">
                <a:solidFill>
                  <a:schemeClr val="tx1"/>
                </a:solidFill>
                <a:effectLst/>
                <a:latin typeface="+mn-lt"/>
                <a:ea typeface="+mn-ea"/>
                <a:cs typeface="+mn-cs"/>
              </a:rPr>
              <a:t> handles are on the slide. </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Superintendent of Public Instruction Paolo DeMaria even has his own </a:t>
            </a:r>
            <a:r>
              <a:rPr lang="en-US" sz="1200" u="none" strike="noStrike" kern="1200" dirty="0">
                <a:solidFill>
                  <a:schemeClr val="tx1"/>
                </a:solidFill>
                <a:effectLst/>
                <a:latin typeface="+mn-lt"/>
                <a:ea typeface="+mn-ea"/>
                <a:cs typeface="+mn-cs"/>
                <a:hlinkClick r:id="rId7"/>
              </a:rPr>
              <a:t>Twitter</a:t>
            </a:r>
            <a:r>
              <a:rPr lang="en-US" sz="1200" kern="1200" dirty="0">
                <a:solidFill>
                  <a:schemeClr val="tx1"/>
                </a:solidFill>
                <a:effectLst/>
                <a:latin typeface="+mn-lt"/>
                <a:ea typeface="+mn-ea"/>
                <a:cs typeface="+mn-cs"/>
              </a:rPr>
              <a:t> account.</a:t>
            </a:r>
            <a:r>
              <a:rPr lang="en-US" sz="1200" kern="1200" baseline="0" dirty="0">
                <a:solidFill>
                  <a:schemeClr val="tx1"/>
                </a:solidFill>
                <a:effectLst/>
                <a:latin typeface="+mn-lt"/>
                <a:ea typeface="+mn-ea"/>
                <a:cs typeface="+mn-cs"/>
              </a:rPr>
              <a:t> Follow him @</a:t>
            </a:r>
            <a:r>
              <a:rPr lang="en-US" sz="1200" kern="1200" baseline="0" dirty="0" err="1">
                <a:solidFill>
                  <a:schemeClr val="tx1"/>
                </a:solidFill>
                <a:effectLst/>
                <a:latin typeface="+mn-lt"/>
                <a:ea typeface="+mn-ea"/>
                <a:cs typeface="+mn-cs"/>
              </a:rPr>
              <a:t>OHEducationSupt</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150</a:t>
            </a:fld>
            <a:endParaRPr lang="en-US"/>
          </a:p>
        </p:txBody>
      </p:sp>
    </p:spTree>
    <p:extLst>
      <p:ext uri="{BB962C8B-B14F-4D97-AF65-F5344CB8AC3E}">
        <p14:creationId xmlns:p14="http://schemas.microsoft.com/office/powerpoint/2010/main" val="30605000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department is connecting with families with tips and information. We encourage everyone to go to eduation.ohio.gov/text. From there, you may choose from a variety of subjects on which to receive text messages.  </a:t>
            </a:r>
          </a:p>
          <a:p>
            <a:endParaRPr lang="en-US" baseline="0" dirty="0"/>
          </a:p>
          <a:p>
            <a:r>
              <a:rPr lang="en-US" baseline="0" dirty="0"/>
              <a:t>On the slide are two examples: </a:t>
            </a:r>
            <a:r>
              <a:rPr lang="en-US" dirty="0">
                <a:effectLst/>
              </a:rPr>
              <a:t>Useful information for families with children in preschool through elementary school</a:t>
            </a:r>
            <a:r>
              <a:rPr lang="en-US" baseline="0" dirty="0">
                <a:effectLst/>
              </a:rPr>
              <a:t> and ideas and information for families with middle school and high school students.  </a:t>
            </a:r>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151</a:t>
            </a:fld>
            <a:endParaRPr lang="en-US"/>
          </a:p>
        </p:txBody>
      </p:sp>
    </p:spTree>
    <p:extLst>
      <p:ext uri="{BB962C8B-B14F-4D97-AF65-F5344CB8AC3E}">
        <p14:creationId xmlns:p14="http://schemas.microsoft.com/office/powerpoint/2010/main" val="4093740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One Year Option Initiative, by legislative code is for adult students who graduate from Ohio Technical centers in 600 -900 clock hour programs with chancellor approved credentials. Last year was a program to let OTC’s and Public Colleges and University’s know that the initiative is live. HLC was also invited to that event to signal the importance of accreditation and discussed the ways in which the process of designing the OYO addressed accreditation considerations. </a:t>
            </a:r>
          </a:p>
          <a:p>
            <a:r>
              <a:rPr lang="en-US" altLang="en-US"/>
              <a:t>Webinars are planned for early November to address participation, policy, and student registration and transcription processes. There will be additional webinars in the Spring semester as well. For more information you can contact Jamilah Tucker in articulation and transfer. </a:t>
            </a:r>
          </a:p>
          <a:p>
            <a:endParaRPr lang="en-US" altLang="en-US"/>
          </a:p>
          <a:p>
            <a:r>
              <a:rPr lang="en-US" altLang="en-US"/>
              <a:t>Statewide Career Technical Articulation Agreements (CTAGs) have been expanded to include an impressive inventory of courses offering statewide articulation for secondary students, that are directly aligned to ODE CTE courses. Institutions are encouraged to adopt as many of those courses for alignment that offer credit as possible. Not all courses align. The first link will take you to a listing of available CTAGs and EMIS aligned courses. </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fld id="{5BC5C4C1-9A0A-412E-BEA2-699CB24F7BA0}" type="slidenum">
              <a:rPr kumimoji="0" lang="en-US" altLang="en-US" sz="1200" b="0" i="0" u="none" strike="noStrike" kern="0" cap="none" spc="0" normalizeH="0" baseline="0" noProof="0" smtClean="0">
                <a:ln>
                  <a:noFill/>
                </a:ln>
                <a:solidFill>
                  <a:srgbClr val="000000"/>
                </a:solidFill>
                <a:effectLst/>
                <a:uLnTx/>
                <a:uFillTx/>
                <a:latin typeface="Gill Sans" charset="0"/>
                <a:ea typeface="ヒラギノ角ゴ ProN W3" charset="-128"/>
              </a:rPr>
              <a:pPr marL="0" marR="0" lvl="0" indent="0" defTabSz="914400" eaLnBrk="1" fontAlgn="auto" latinLnBrk="0" hangingPunct="1">
                <a:lnSpc>
                  <a:spcPct val="100000"/>
                </a:lnSpc>
                <a:spcBef>
                  <a:spcPct val="0"/>
                </a:spcBef>
                <a:spcAft>
                  <a:spcPts val="0"/>
                </a:spcAft>
                <a:buClrTx/>
                <a:buSzTx/>
                <a:buFontTx/>
                <a:buNone/>
                <a:tabLst/>
                <a:defRPr/>
              </a:pPr>
              <a:t>60</a:t>
            </a:fld>
            <a:endParaRPr kumimoji="0" lang="en-US" altLang="en-US" sz="1200" b="0" i="0" u="none" strike="noStrike" kern="0" cap="none" spc="0" normalizeH="0" baseline="0" noProof="0">
              <a:ln>
                <a:noFill/>
              </a:ln>
              <a:solidFill>
                <a:srgbClr val="000000"/>
              </a:solidFill>
              <a:effectLst/>
              <a:uLnTx/>
              <a:uFillTx/>
              <a:latin typeface="Gill Sans" charset="0"/>
              <a:ea typeface="ヒラギノ角ゴ ProN W3" charset="-128"/>
            </a:endParaRPr>
          </a:p>
        </p:txBody>
      </p:sp>
    </p:spTree>
    <p:extLst>
      <p:ext uri="{BB962C8B-B14F-4D97-AF65-F5344CB8AC3E}">
        <p14:creationId xmlns:p14="http://schemas.microsoft.com/office/powerpoint/2010/main" val="2818118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fld id="{50BA7B04-C74E-4BCF-9D64-9C775B305B31}" type="slidenum">
              <a:rPr kumimoji="0" lang="en-US" altLang="en-US" sz="1200" b="0" i="0" u="none" strike="noStrike" kern="0" cap="none" spc="0" normalizeH="0" baseline="0" noProof="0" smtClean="0">
                <a:ln>
                  <a:noFill/>
                </a:ln>
                <a:solidFill>
                  <a:srgbClr val="000000"/>
                </a:solidFill>
                <a:effectLst/>
                <a:uLnTx/>
                <a:uFillTx/>
                <a:latin typeface="Gill Sans" charset="0"/>
                <a:ea typeface="ヒラギノ角ゴ ProN W3" charset="-128"/>
              </a:rPr>
              <a:pPr marL="0" marR="0" lvl="0" indent="0" defTabSz="914400" eaLnBrk="1" fontAlgn="auto" latinLnBrk="0" hangingPunct="1">
                <a:lnSpc>
                  <a:spcPct val="100000"/>
                </a:lnSpc>
                <a:spcBef>
                  <a:spcPct val="0"/>
                </a:spcBef>
                <a:spcAft>
                  <a:spcPts val="0"/>
                </a:spcAft>
                <a:buClrTx/>
                <a:buSzTx/>
                <a:buFontTx/>
                <a:buNone/>
                <a:tabLst/>
                <a:defRPr/>
              </a:pPr>
              <a:t>64</a:t>
            </a:fld>
            <a:endParaRPr kumimoji="0" lang="en-US" altLang="en-US" sz="1200" b="0" i="0" u="none" strike="noStrike" kern="0" cap="none" spc="0" normalizeH="0" baseline="0" noProof="0">
              <a:ln>
                <a:noFill/>
              </a:ln>
              <a:solidFill>
                <a:srgbClr val="000000"/>
              </a:solidFill>
              <a:effectLst/>
              <a:uLnTx/>
              <a:uFillTx/>
              <a:latin typeface="Gill Sans" charset="0"/>
              <a:ea typeface="ヒラギノ角ゴ ProN W3" charset="-128"/>
            </a:endParaRPr>
          </a:p>
        </p:txBody>
      </p:sp>
    </p:spTree>
    <p:extLst>
      <p:ext uri="{BB962C8B-B14F-4D97-AF65-F5344CB8AC3E}">
        <p14:creationId xmlns:p14="http://schemas.microsoft.com/office/powerpoint/2010/main" val="1632565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fld id="{BB291CCA-F07C-46C5-AC70-B2A03BE2EC13}" type="slidenum">
              <a:rPr kumimoji="0" lang="en-US" altLang="en-US" sz="1200" b="0" i="0" u="none" strike="noStrike" kern="0" cap="none" spc="0" normalizeH="0" baseline="0" noProof="0" smtClean="0">
                <a:ln>
                  <a:noFill/>
                </a:ln>
                <a:solidFill>
                  <a:srgbClr val="000000"/>
                </a:solidFill>
                <a:effectLst/>
                <a:uLnTx/>
                <a:uFillTx/>
                <a:latin typeface="Gill Sans" charset="0"/>
                <a:ea typeface="ヒラギノ角ゴ ProN W3" charset="-128"/>
              </a:rPr>
              <a:pPr marL="0" marR="0" lvl="0" indent="0" defTabSz="914400" eaLnBrk="1" fontAlgn="auto" latinLnBrk="0" hangingPunct="1">
                <a:lnSpc>
                  <a:spcPct val="100000"/>
                </a:lnSpc>
                <a:spcBef>
                  <a:spcPct val="0"/>
                </a:spcBef>
                <a:spcAft>
                  <a:spcPts val="0"/>
                </a:spcAft>
                <a:buClrTx/>
                <a:buSzTx/>
                <a:buFontTx/>
                <a:buNone/>
                <a:tabLst/>
                <a:defRPr/>
              </a:pPr>
              <a:t>65</a:t>
            </a:fld>
            <a:endParaRPr kumimoji="0" lang="en-US" altLang="en-US" sz="1200" b="0" i="0" u="none" strike="noStrike" kern="0" cap="none" spc="0" normalizeH="0" baseline="0" noProof="0">
              <a:ln>
                <a:noFill/>
              </a:ln>
              <a:solidFill>
                <a:srgbClr val="000000"/>
              </a:solidFill>
              <a:effectLst/>
              <a:uLnTx/>
              <a:uFillTx/>
              <a:latin typeface="Gill Sans" charset="0"/>
              <a:ea typeface="ヒラギノ角ゴ ProN W3" charset="-128"/>
            </a:endParaRPr>
          </a:p>
        </p:txBody>
      </p:sp>
    </p:spTree>
    <p:extLst>
      <p:ext uri="{BB962C8B-B14F-4D97-AF65-F5344CB8AC3E}">
        <p14:creationId xmlns:p14="http://schemas.microsoft.com/office/powerpoint/2010/main" val="4769224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67" y="5514102"/>
            <a:ext cx="7772400" cy="646331"/>
          </a:xfrm>
        </p:spPr>
        <p:txBody>
          <a:bodyPr lIns="0" tIns="0" rIns="0" bIns="0" anchor="b" anchorCtr="0">
            <a:spAutoFit/>
          </a:bodyPr>
          <a:lstStyle>
            <a:lvl1pPr algn="l">
              <a:defRPr sz="4200" b="1"/>
            </a:lvl1pPr>
          </a:lstStyle>
          <a:p>
            <a:r>
              <a:rPr lang="en-US" dirty="0"/>
              <a:t>Click to edit Master title style</a:t>
            </a:r>
          </a:p>
        </p:txBody>
      </p:sp>
      <p:sp>
        <p:nvSpPr>
          <p:cNvPr id="3" name="Subtitle 2"/>
          <p:cNvSpPr>
            <a:spLocks noGrp="1"/>
          </p:cNvSpPr>
          <p:nvPr>
            <p:ph type="subTitle" idx="1"/>
          </p:nvPr>
        </p:nvSpPr>
        <p:spPr>
          <a:xfrm>
            <a:off x="406467" y="6279478"/>
            <a:ext cx="6400800" cy="430887"/>
          </a:xfrm>
        </p:spPr>
        <p:txBody>
          <a:bodyPr lIns="0" tIns="0" rIns="0" bIns="0" anchor="t" anchorCtr="0">
            <a:sp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descr="ODE_LOGO.jpg"/>
          <p:cNvPicPr>
            <a:picLocks noChangeAspect="1"/>
          </p:cNvPicPr>
          <p:nvPr userDrawn="1"/>
        </p:nvPicPr>
        <p:blipFill>
          <a:blip r:embed="rId2"/>
          <a:stretch>
            <a:fillRect/>
          </a:stretch>
        </p:blipFill>
        <p:spPr>
          <a:xfrm>
            <a:off x="6807267" y="6186917"/>
            <a:ext cx="2012050" cy="369560"/>
          </a:xfrm>
          <a:prstGeom prst="rect">
            <a:avLst/>
          </a:prstGeom>
        </p:spPr>
      </p:pic>
      <p:pic>
        <p:nvPicPr>
          <p:cNvPr id="8" name="Picture 7" descr="PhotoOption3.jpg"/>
          <p:cNvPicPr>
            <a:picLocks noChangeAspect="1"/>
          </p:cNvPicPr>
          <p:nvPr userDrawn="1"/>
        </p:nvPicPr>
        <p:blipFill>
          <a:blip r:embed="rId3"/>
          <a:stretch>
            <a:fillRect/>
          </a:stretch>
        </p:blipFill>
        <p:spPr>
          <a:xfrm>
            <a:off x="0" y="0"/>
            <a:ext cx="9144000" cy="51694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819400"/>
            <a:ext cx="40386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819400"/>
            <a:ext cx="40386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71562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452406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421926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09502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3688041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5198660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9/22/2017</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13449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9/22/2017</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81331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9/22/2017</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94729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9/22/2017</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61431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53998"/>
          </a:xfrm>
        </p:spPr>
        <p:txBody>
          <a:bodyPr>
            <a:spAutoFit/>
          </a:bodyPr>
          <a:lstStyle>
            <a:lvl1pPr>
              <a:defRPr sz="36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457200" y="1580158"/>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FOOTER-1.jpg"/>
          <p:cNvPicPr>
            <a:picLocks noChangeAspect="1"/>
          </p:cNvPicPr>
          <p:nvPr userDrawn="1"/>
        </p:nvPicPr>
        <p:blipFill>
          <a:blip r:embed="rId2"/>
          <a:stretch>
            <a:fillRect/>
          </a:stretch>
        </p:blipFill>
        <p:spPr>
          <a:xfrm>
            <a:off x="0" y="6378160"/>
            <a:ext cx="9144000" cy="4876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9/22/2017</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39335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67" y="5514102"/>
            <a:ext cx="7772400" cy="646331"/>
          </a:xfrm>
        </p:spPr>
        <p:txBody>
          <a:bodyPr lIns="0" tIns="0" rIns="0" bIns="0" anchor="b" anchorCtr="0">
            <a:spAutoFit/>
          </a:bodyPr>
          <a:lstStyle>
            <a:lvl1pPr algn="l">
              <a:defRPr sz="4200" b="1">
                <a:solidFill>
                  <a:srgbClr val="C00000"/>
                </a:solidFill>
              </a:defRPr>
            </a:lvl1pPr>
          </a:lstStyle>
          <a:p>
            <a:r>
              <a:rPr lang="en-US"/>
              <a:t>Click to edit Master title style</a:t>
            </a:r>
            <a:endParaRPr lang="en-US" dirty="0"/>
          </a:p>
        </p:txBody>
      </p:sp>
      <p:sp>
        <p:nvSpPr>
          <p:cNvPr id="3" name="Subtitle 2"/>
          <p:cNvSpPr>
            <a:spLocks noGrp="1"/>
          </p:cNvSpPr>
          <p:nvPr>
            <p:ph type="subTitle" idx="1"/>
          </p:nvPr>
        </p:nvSpPr>
        <p:spPr>
          <a:xfrm>
            <a:off x="406467" y="6279478"/>
            <a:ext cx="6400800" cy="430887"/>
          </a:xfrm>
        </p:spPr>
        <p:txBody>
          <a:bodyPr lIns="0" tIns="0" rIns="0" bIns="0" anchor="t" anchorCtr="0">
            <a:sp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descr="ODE_LOGO.jpg"/>
          <p:cNvPicPr>
            <a:picLocks noChangeAspect="1"/>
          </p:cNvPicPr>
          <p:nvPr userDrawn="1"/>
        </p:nvPicPr>
        <p:blipFill>
          <a:blip r:embed="rId2"/>
          <a:stretch>
            <a:fillRect/>
          </a:stretch>
        </p:blipFill>
        <p:spPr>
          <a:xfrm>
            <a:off x="6807267" y="6186917"/>
            <a:ext cx="2012050" cy="369560"/>
          </a:xfrm>
          <a:prstGeom prst="rect">
            <a:avLst/>
          </a:prstGeom>
        </p:spPr>
      </p:pic>
      <p:pic>
        <p:nvPicPr>
          <p:cNvPr id="8" name="Picture 7" descr="PhotoOption3.jpg"/>
          <p:cNvPicPr>
            <a:picLocks noChangeAspect="1"/>
          </p:cNvPicPr>
          <p:nvPr userDrawn="1"/>
        </p:nvPicPr>
        <p:blipFill>
          <a:blip r:embed="rId3"/>
          <a:stretch>
            <a:fillRect/>
          </a:stretch>
        </p:blipFill>
        <p:spPr>
          <a:xfrm>
            <a:off x="0" y="0"/>
            <a:ext cx="9144000" cy="5169408"/>
          </a:xfrm>
          <a:prstGeom prst="rect">
            <a:avLst/>
          </a:prstGeom>
        </p:spPr>
      </p:pic>
    </p:spTree>
    <p:extLst>
      <p:ext uri="{BB962C8B-B14F-4D97-AF65-F5344CB8AC3E}">
        <p14:creationId xmlns:p14="http://schemas.microsoft.com/office/powerpoint/2010/main" val="636366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46331"/>
          </a:xfrm>
        </p:spPr>
        <p:txBody>
          <a:bodyPr>
            <a:spAutoFit/>
          </a:bodyPr>
          <a:lstStyle>
            <a:lvl1pPr>
              <a:defRPr sz="4200" b="1">
                <a:solidFill>
                  <a:srgbClr val="CD0920"/>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057644"/>
            <a:ext cx="8229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FOOTER-1.jpg"/>
          <p:cNvPicPr>
            <a:picLocks noChangeAspect="1"/>
          </p:cNvPicPr>
          <p:nvPr userDrawn="1"/>
        </p:nvPicPr>
        <p:blipFill>
          <a:blip r:embed="rId2"/>
          <a:stretch>
            <a:fillRect/>
          </a:stretch>
        </p:blipFill>
        <p:spPr>
          <a:xfrm>
            <a:off x="0" y="6378160"/>
            <a:ext cx="9144000" cy="487680"/>
          </a:xfrm>
          <a:prstGeom prst="rect">
            <a:avLst/>
          </a:prstGeom>
        </p:spPr>
      </p:pic>
    </p:spTree>
    <p:extLst>
      <p:ext uri="{BB962C8B-B14F-4D97-AF65-F5344CB8AC3E}">
        <p14:creationId xmlns:p14="http://schemas.microsoft.com/office/powerpoint/2010/main" val="1193950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1" descr="FOOTER-1.jpg"/>
          <p:cNvPicPr>
            <a:picLocks noChangeAspect="1"/>
          </p:cNvPicPr>
          <p:nvPr userDrawn="1"/>
        </p:nvPicPr>
        <p:blipFill>
          <a:blip r:embed="rId2"/>
          <a:stretch>
            <a:fillRect/>
          </a:stretch>
        </p:blipFill>
        <p:spPr>
          <a:xfrm>
            <a:off x="0" y="6378160"/>
            <a:ext cx="9144000" cy="487680"/>
          </a:xfrm>
          <a:prstGeom prst="rect">
            <a:avLst/>
          </a:prstGeom>
        </p:spPr>
      </p:pic>
    </p:spTree>
    <p:extLst>
      <p:ext uri="{BB962C8B-B14F-4D97-AF65-F5344CB8AC3E}">
        <p14:creationId xmlns:p14="http://schemas.microsoft.com/office/powerpoint/2010/main" val="204503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78160"/>
            <a:ext cx="9144000" cy="487680"/>
          </a:xfrm>
          <a:prstGeom prst="rect">
            <a:avLst/>
          </a:prstGeom>
        </p:spPr>
      </p:pic>
    </p:spTree>
    <p:extLst>
      <p:ext uri="{BB962C8B-B14F-4D97-AF65-F5344CB8AC3E}">
        <p14:creationId xmlns:p14="http://schemas.microsoft.com/office/powerpoint/2010/main" val="2276466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779193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4456383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8122205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677595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7498427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5.jpeg"/><Relationship Id="rId5" Type="http://schemas.openxmlformats.org/officeDocument/2006/relationships/slideLayout" Target="../slideLayouts/slideLayout11.xml"/><Relationship Id="rId10" Type="http://schemas.openxmlformats.org/officeDocument/2006/relationships/theme" Target="../theme/theme3.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681836"/>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457200" y="1139036"/>
            <a:ext cx="8229600" cy="4525963"/>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67"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1" kern="1200">
          <a:solidFill>
            <a:srgbClr val="C00000"/>
          </a:solidFill>
          <a:latin typeface="Arial"/>
          <a:ea typeface="+mj-ea"/>
          <a:cs typeface="Arial"/>
        </a:defRPr>
      </a:lvl1pPr>
    </p:titleStyle>
    <p:body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57200" y="1473200"/>
            <a:ext cx="8229600" cy="105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38100" tIns="38100" rIns="38100" bIns="38100" numCol="1" anchor="b" anchorCtr="0" compatLnSpc="1">
            <a:prstTxWarp prst="textNoShape">
              <a:avLst/>
            </a:prstTxWarp>
          </a:bodyPr>
          <a:lstStyle/>
          <a:p>
            <a:pPr lvl="0"/>
            <a:r>
              <a:rPr lang="en-US">
                <a:sym typeface="Arial Bold" charset="0"/>
              </a:rPr>
              <a:t>Click to edit Master title style</a:t>
            </a:r>
          </a:p>
        </p:txBody>
      </p:sp>
      <p:sp>
        <p:nvSpPr>
          <p:cNvPr id="2050" name="Rectangle 2"/>
          <p:cNvSpPr>
            <a:spLocks noGrp="1" noChangeArrowheads="1"/>
          </p:cNvSpPr>
          <p:nvPr>
            <p:ph type="body" idx="1"/>
          </p:nvPr>
        </p:nvSpPr>
        <p:spPr bwMode="auto">
          <a:xfrm>
            <a:off x="457200" y="2819400"/>
            <a:ext cx="82296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38100" tIns="38100" rIns="38100" bIns="381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Tree>
    <p:extLst>
      <p:ext uri="{BB962C8B-B14F-4D97-AF65-F5344CB8AC3E}">
        <p14:creationId xmlns:p14="http://schemas.microsoft.com/office/powerpoint/2010/main" val="3580132853"/>
      </p:ext>
    </p:extLst>
  </p:cSld>
  <p:clrMap bg1="lt1" tx1="dk1" bg2="lt2" tx2="dk2" accent1="accent1" accent2="accent2" accent3="accent3" accent4="accent4" accent5="accent5" accent6="accent6" hlink="hlink" folHlink="folHlink"/>
  <p:sldLayoutIdLst>
    <p:sldLayoutId id="2147483669" r:id="rId1"/>
    <p:sldLayoutId id="2147483670" r:id="rId2"/>
  </p:sldLayoutIdLst>
  <p:transition/>
  <p:txStyles>
    <p:titleStyle>
      <a:lvl1pPr algn="l" rtl="0" eaLnBrk="0" fontAlgn="base" hangingPunct="0">
        <a:spcBef>
          <a:spcPct val="0"/>
        </a:spcBef>
        <a:spcAft>
          <a:spcPct val="0"/>
        </a:spcAft>
        <a:defRPr sz="2800">
          <a:solidFill>
            <a:schemeClr val="tx1"/>
          </a:solidFill>
          <a:latin typeface="+mj-lt"/>
          <a:ea typeface="+mj-ea"/>
          <a:cs typeface="+mj-cs"/>
          <a:sym typeface="Arial Bold" panose="020B0704020202020204" pitchFamily="34" charset="0"/>
        </a:defRPr>
      </a:lvl1pPr>
      <a:lvl2pPr algn="l" rtl="0" eaLnBrk="0" fontAlgn="base" hangingPunct="0">
        <a:spcBef>
          <a:spcPct val="0"/>
        </a:spcBef>
        <a:spcAft>
          <a:spcPct val="0"/>
        </a:spcAft>
        <a:defRPr sz="2800">
          <a:solidFill>
            <a:schemeClr val="tx1"/>
          </a:solidFill>
          <a:latin typeface="Arial Bold" charset="0"/>
          <a:ea typeface="ヒラギノ角ゴ ProN W6" charset="0"/>
          <a:cs typeface="ヒラギノ角ゴ ProN W6" charset="0"/>
          <a:sym typeface="Arial Bold" panose="020B0704020202020204" pitchFamily="34" charset="0"/>
        </a:defRPr>
      </a:lvl2pPr>
      <a:lvl3pPr algn="l" rtl="0" eaLnBrk="0" fontAlgn="base" hangingPunct="0">
        <a:spcBef>
          <a:spcPct val="0"/>
        </a:spcBef>
        <a:spcAft>
          <a:spcPct val="0"/>
        </a:spcAft>
        <a:defRPr sz="2800">
          <a:solidFill>
            <a:schemeClr val="tx1"/>
          </a:solidFill>
          <a:latin typeface="Arial Bold" charset="0"/>
          <a:ea typeface="ヒラギノ角ゴ ProN W6" charset="0"/>
          <a:cs typeface="ヒラギノ角ゴ ProN W6" charset="0"/>
          <a:sym typeface="Arial Bold" panose="020B0704020202020204" pitchFamily="34" charset="0"/>
        </a:defRPr>
      </a:lvl3pPr>
      <a:lvl4pPr algn="l" rtl="0" eaLnBrk="0" fontAlgn="base" hangingPunct="0">
        <a:spcBef>
          <a:spcPct val="0"/>
        </a:spcBef>
        <a:spcAft>
          <a:spcPct val="0"/>
        </a:spcAft>
        <a:defRPr sz="2800">
          <a:solidFill>
            <a:schemeClr val="tx1"/>
          </a:solidFill>
          <a:latin typeface="Arial Bold" charset="0"/>
          <a:ea typeface="ヒラギノ角ゴ ProN W6" charset="0"/>
          <a:cs typeface="ヒラギノ角ゴ ProN W6" charset="0"/>
          <a:sym typeface="Arial Bold" panose="020B0704020202020204" pitchFamily="34" charset="0"/>
        </a:defRPr>
      </a:lvl4pPr>
      <a:lvl5pPr algn="l" rtl="0" eaLnBrk="0" fontAlgn="base" hangingPunct="0">
        <a:spcBef>
          <a:spcPct val="0"/>
        </a:spcBef>
        <a:spcAft>
          <a:spcPct val="0"/>
        </a:spcAft>
        <a:defRPr sz="2800">
          <a:solidFill>
            <a:schemeClr val="tx1"/>
          </a:solidFill>
          <a:latin typeface="Arial Bold" charset="0"/>
          <a:ea typeface="ヒラギノ角ゴ ProN W6" charset="0"/>
          <a:cs typeface="ヒラギノ角ゴ ProN W6" charset="0"/>
          <a:sym typeface="Arial Bold" panose="020B0704020202020204" pitchFamily="34" charset="0"/>
        </a:defRPr>
      </a:lvl5pPr>
      <a:lvl6pPr marL="457200" algn="l" rtl="0" fontAlgn="base">
        <a:spcBef>
          <a:spcPct val="0"/>
        </a:spcBef>
        <a:spcAft>
          <a:spcPct val="0"/>
        </a:spcAft>
        <a:defRPr sz="2800">
          <a:solidFill>
            <a:schemeClr val="tx1"/>
          </a:solidFill>
          <a:latin typeface="Arial Bold" charset="0"/>
          <a:ea typeface="ヒラギノ角ゴ ProN W6" charset="0"/>
          <a:cs typeface="ヒラギノ角ゴ ProN W6" charset="0"/>
          <a:sym typeface="Arial Bold" charset="0"/>
        </a:defRPr>
      </a:lvl6pPr>
      <a:lvl7pPr marL="914400" algn="l" rtl="0" fontAlgn="base">
        <a:spcBef>
          <a:spcPct val="0"/>
        </a:spcBef>
        <a:spcAft>
          <a:spcPct val="0"/>
        </a:spcAft>
        <a:defRPr sz="2800">
          <a:solidFill>
            <a:schemeClr val="tx1"/>
          </a:solidFill>
          <a:latin typeface="Arial Bold" charset="0"/>
          <a:ea typeface="ヒラギノ角ゴ ProN W6" charset="0"/>
          <a:cs typeface="ヒラギノ角ゴ ProN W6" charset="0"/>
          <a:sym typeface="Arial Bold" charset="0"/>
        </a:defRPr>
      </a:lvl7pPr>
      <a:lvl8pPr marL="1371600" algn="l" rtl="0" fontAlgn="base">
        <a:spcBef>
          <a:spcPct val="0"/>
        </a:spcBef>
        <a:spcAft>
          <a:spcPct val="0"/>
        </a:spcAft>
        <a:defRPr sz="2800">
          <a:solidFill>
            <a:schemeClr val="tx1"/>
          </a:solidFill>
          <a:latin typeface="Arial Bold" charset="0"/>
          <a:ea typeface="ヒラギノ角ゴ ProN W6" charset="0"/>
          <a:cs typeface="ヒラギノ角ゴ ProN W6" charset="0"/>
          <a:sym typeface="Arial Bold" charset="0"/>
        </a:defRPr>
      </a:lvl8pPr>
      <a:lvl9pPr marL="1828800" algn="l" rtl="0" fontAlgn="base">
        <a:spcBef>
          <a:spcPct val="0"/>
        </a:spcBef>
        <a:spcAft>
          <a:spcPct val="0"/>
        </a:spcAft>
        <a:defRPr sz="2800">
          <a:solidFill>
            <a:schemeClr val="tx1"/>
          </a:solidFill>
          <a:latin typeface="Arial Bold" charset="0"/>
          <a:ea typeface="ヒラギノ角ゴ ProN W6" charset="0"/>
          <a:cs typeface="ヒラギノ角ゴ ProN W6" charset="0"/>
          <a:sym typeface="Arial Bold" charset="0"/>
        </a:defRPr>
      </a:lvl9pPr>
    </p:titleStyle>
    <p:bodyStyle>
      <a:lvl1pPr marL="342900" indent="-342900" algn="l" rtl="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1pPr>
      <a:lvl2pPr marL="704850" indent="-285750" algn="l" rtl="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2pPr>
      <a:lvl3pPr marL="1104900" indent="-228600" algn="l" rtl="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3pPr>
      <a:lvl4pPr marL="1562100" indent="-228600" algn="l" rtl="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4pPr>
      <a:lvl5pPr marL="2019300" indent="-228600" algn="l" rtl="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5pPr>
      <a:lvl6pPr marL="24765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6pPr>
      <a:lvl7pPr marL="29337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7pPr>
      <a:lvl8pPr marL="33909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8pPr>
      <a:lvl9pPr marL="38481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57200" y="1473200"/>
            <a:ext cx="8229600" cy="105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38100" tIns="38100" rIns="38100" bIns="38100" numCol="1" anchor="b" anchorCtr="0" compatLnSpc="1">
            <a:prstTxWarp prst="textNoShape">
              <a:avLst/>
            </a:prstTxWarp>
          </a:bodyPr>
          <a:lstStyle/>
          <a:p>
            <a:pPr lvl="0"/>
            <a:r>
              <a:rPr lang="en-US">
                <a:sym typeface="Arial Bold" charset="0"/>
              </a:rPr>
              <a:t>Click to edit Master title style</a:t>
            </a:r>
          </a:p>
        </p:txBody>
      </p:sp>
      <p:sp>
        <p:nvSpPr>
          <p:cNvPr id="2050" name="Rectangle 2"/>
          <p:cNvSpPr>
            <a:spLocks noGrp="1" noChangeArrowheads="1"/>
          </p:cNvSpPr>
          <p:nvPr>
            <p:ph type="body" idx="1"/>
          </p:nvPr>
        </p:nvSpPr>
        <p:spPr bwMode="auto">
          <a:xfrm>
            <a:off x="457200" y="2819400"/>
            <a:ext cx="82296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38100" tIns="38100" rIns="38100" bIns="381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Tree>
    <p:extLst>
      <p:ext uri="{BB962C8B-B14F-4D97-AF65-F5344CB8AC3E}">
        <p14:creationId xmlns:p14="http://schemas.microsoft.com/office/powerpoint/2010/main" val="65026209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transition/>
  <p:txStyles>
    <p:titleStyle>
      <a:lvl1pPr algn="l" rtl="0" eaLnBrk="0" fontAlgn="base" hangingPunct="0">
        <a:spcBef>
          <a:spcPct val="0"/>
        </a:spcBef>
        <a:spcAft>
          <a:spcPct val="0"/>
        </a:spcAft>
        <a:defRPr sz="2800">
          <a:solidFill>
            <a:schemeClr val="tx1"/>
          </a:solidFill>
          <a:latin typeface="+mj-lt"/>
          <a:ea typeface="+mj-ea"/>
          <a:cs typeface="+mj-cs"/>
          <a:sym typeface="Arial Bold" panose="020B0704020202020204" pitchFamily="34" charset="0"/>
        </a:defRPr>
      </a:lvl1pPr>
      <a:lvl2pPr algn="l" rtl="0" eaLnBrk="0" fontAlgn="base" hangingPunct="0">
        <a:spcBef>
          <a:spcPct val="0"/>
        </a:spcBef>
        <a:spcAft>
          <a:spcPct val="0"/>
        </a:spcAft>
        <a:defRPr sz="2800">
          <a:solidFill>
            <a:schemeClr val="tx1"/>
          </a:solidFill>
          <a:latin typeface="Arial Bold" charset="0"/>
          <a:ea typeface="ヒラギノ角ゴ ProN W6" charset="0"/>
          <a:cs typeface="ヒラギノ角ゴ ProN W6" charset="0"/>
          <a:sym typeface="Arial Bold" panose="020B0704020202020204" pitchFamily="34" charset="0"/>
        </a:defRPr>
      </a:lvl2pPr>
      <a:lvl3pPr algn="l" rtl="0" eaLnBrk="0" fontAlgn="base" hangingPunct="0">
        <a:spcBef>
          <a:spcPct val="0"/>
        </a:spcBef>
        <a:spcAft>
          <a:spcPct val="0"/>
        </a:spcAft>
        <a:defRPr sz="2800">
          <a:solidFill>
            <a:schemeClr val="tx1"/>
          </a:solidFill>
          <a:latin typeface="Arial Bold" charset="0"/>
          <a:ea typeface="ヒラギノ角ゴ ProN W6" charset="0"/>
          <a:cs typeface="ヒラギノ角ゴ ProN W6" charset="0"/>
          <a:sym typeface="Arial Bold" panose="020B0704020202020204" pitchFamily="34" charset="0"/>
        </a:defRPr>
      </a:lvl3pPr>
      <a:lvl4pPr algn="l" rtl="0" eaLnBrk="0" fontAlgn="base" hangingPunct="0">
        <a:spcBef>
          <a:spcPct val="0"/>
        </a:spcBef>
        <a:spcAft>
          <a:spcPct val="0"/>
        </a:spcAft>
        <a:defRPr sz="2800">
          <a:solidFill>
            <a:schemeClr val="tx1"/>
          </a:solidFill>
          <a:latin typeface="Arial Bold" charset="0"/>
          <a:ea typeface="ヒラギノ角ゴ ProN W6" charset="0"/>
          <a:cs typeface="ヒラギノ角ゴ ProN W6" charset="0"/>
          <a:sym typeface="Arial Bold" panose="020B0704020202020204" pitchFamily="34" charset="0"/>
        </a:defRPr>
      </a:lvl4pPr>
      <a:lvl5pPr algn="l" rtl="0" eaLnBrk="0" fontAlgn="base" hangingPunct="0">
        <a:spcBef>
          <a:spcPct val="0"/>
        </a:spcBef>
        <a:spcAft>
          <a:spcPct val="0"/>
        </a:spcAft>
        <a:defRPr sz="2800">
          <a:solidFill>
            <a:schemeClr val="tx1"/>
          </a:solidFill>
          <a:latin typeface="Arial Bold" charset="0"/>
          <a:ea typeface="ヒラギノ角ゴ ProN W6" charset="0"/>
          <a:cs typeface="ヒラギノ角ゴ ProN W6" charset="0"/>
          <a:sym typeface="Arial Bold" panose="020B0704020202020204" pitchFamily="34" charset="0"/>
        </a:defRPr>
      </a:lvl5pPr>
      <a:lvl6pPr marL="457200" algn="l" rtl="0" fontAlgn="base">
        <a:spcBef>
          <a:spcPct val="0"/>
        </a:spcBef>
        <a:spcAft>
          <a:spcPct val="0"/>
        </a:spcAft>
        <a:defRPr sz="2800">
          <a:solidFill>
            <a:schemeClr val="tx1"/>
          </a:solidFill>
          <a:latin typeface="Arial Bold" charset="0"/>
          <a:ea typeface="ヒラギノ角ゴ ProN W6" charset="0"/>
          <a:cs typeface="ヒラギノ角ゴ ProN W6" charset="0"/>
          <a:sym typeface="Arial Bold" charset="0"/>
        </a:defRPr>
      </a:lvl6pPr>
      <a:lvl7pPr marL="914400" algn="l" rtl="0" fontAlgn="base">
        <a:spcBef>
          <a:spcPct val="0"/>
        </a:spcBef>
        <a:spcAft>
          <a:spcPct val="0"/>
        </a:spcAft>
        <a:defRPr sz="2800">
          <a:solidFill>
            <a:schemeClr val="tx1"/>
          </a:solidFill>
          <a:latin typeface="Arial Bold" charset="0"/>
          <a:ea typeface="ヒラギノ角ゴ ProN W6" charset="0"/>
          <a:cs typeface="ヒラギノ角ゴ ProN W6" charset="0"/>
          <a:sym typeface="Arial Bold" charset="0"/>
        </a:defRPr>
      </a:lvl7pPr>
      <a:lvl8pPr marL="1371600" algn="l" rtl="0" fontAlgn="base">
        <a:spcBef>
          <a:spcPct val="0"/>
        </a:spcBef>
        <a:spcAft>
          <a:spcPct val="0"/>
        </a:spcAft>
        <a:defRPr sz="2800">
          <a:solidFill>
            <a:schemeClr val="tx1"/>
          </a:solidFill>
          <a:latin typeface="Arial Bold" charset="0"/>
          <a:ea typeface="ヒラギノ角ゴ ProN W6" charset="0"/>
          <a:cs typeface="ヒラギノ角ゴ ProN W6" charset="0"/>
          <a:sym typeface="Arial Bold" charset="0"/>
        </a:defRPr>
      </a:lvl8pPr>
      <a:lvl9pPr marL="1828800" algn="l" rtl="0" fontAlgn="base">
        <a:spcBef>
          <a:spcPct val="0"/>
        </a:spcBef>
        <a:spcAft>
          <a:spcPct val="0"/>
        </a:spcAft>
        <a:defRPr sz="2800">
          <a:solidFill>
            <a:schemeClr val="tx1"/>
          </a:solidFill>
          <a:latin typeface="Arial Bold" charset="0"/>
          <a:ea typeface="ヒラギノ角ゴ ProN W6" charset="0"/>
          <a:cs typeface="ヒラギノ角ゴ ProN W6" charset="0"/>
          <a:sym typeface="Arial Bold" charset="0"/>
        </a:defRPr>
      </a:lvl9pPr>
    </p:titleStyle>
    <p:bodyStyle>
      <a:lvl1pPr marL="342900" indent="-342900" algn="l" rtl="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1pPr>
      <a:lvl2pPr marL="704850" indent="-285750" algn="l" rtl="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2pPr>
      <a:lvl3pPr marL="1104900" indent="-228600" algn="l" rtl="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3pPr>
      <a:lvl4pPr marL="1562100" indent="-228600" algn="l" rtl="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4pPr>
      <a:lvl5pPr marL="2019300" indent="-228600" algn="l" rtl="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5pPr>
      <a:lvl6pPr marL="24765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6pPr>
      <a:lvl7pPr marL="29337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7pPr>
      <a:lvl8pPr marL="33909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8pPr>
      <a:lvl9pPr marL="38481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2964" y="3316223"/>
            <a:ext cx="1181100" cy="553720"/>
          </a:xfrm>
          <a:custGeom>
            <a:avLst/>
            <a:gdLst/>
            <a:ahLst/>
            <a:cxnLst/>
            <a:rect l="l" t="t" r="r" b="b"/>
            <a:pathLst>
              <a:path w="1181100" h="553720">
                <a:moveTo>
                  <a:pt x="0" y="553212"/>
                </a:moveTo>
                <a:lnTo>
                  <a:pt x="1181100" y="553212"/>
                </a:lnTo>
                <a:lnTo>
                  <a:pt x="1181100" y="0"/>
                </a:lnTo>
                <a:lnTo>
                  <a:pt x="0" y="0"/>
                </a:lnTo>
                <a:lnTo>
                  <a:pt x="0" y="553212"/>
                </a:lnTo>
                <a:close/>
              </a:path>
            </a:pathLst>
          </a:custGeom>
          <a:solidFill>
            <a:srgbClr val="767171"/>
          </a:solidFill>
        </p:spPr>
        <p:txBody>
          <a:bodyPr wrap="square" lIns="0" tIns="0" rIns="0" bIns="0" rtlCol="0"/>
          <a:lstStyle/>
          <a:p>
            <a:endParaRPr/>
          </a:p>
        </p:txBody>
      </p:sp>
      <p:sp>
        <p:nvSpPr>
          <p:cNvPr id="17" name="bk object 17"/>
          <p:cNvSpPr/>
          <p:nvPr/>
        </p:nvSpPr>
        <p:spPr>
          <a:xfrm>
            <a:off x="89915" y="2714244"/>
            <a:ext cx="1181100" cy="601980"/>
          </a:xfrm>
          <a:custGeom>
            <a:avLst/>
            <a:gdLst/>
            <a:ahLst/>
            <a:cxnLst/>
            <a:rect l="l" t="t" r="r" b="b"/>
            <a:pathLst>
              <a:path w="1181100" h="601979">
                <a:moveTo>
                  <a:pt x="1181100" y="601979"/>
                </a:moveTo>
                <a:lnTo>
                  <a:pt x="0" y="601979"/>
                </a:lnTo>
                <a:lnTo>
                  <a:pt x="0" y="0"/>
                </a:lnTo>
                <a:lnTo>
                  <a:pt x="1181100" y="0"/>
                </a:lnTo>
                <a:lnTo>
                  <a:pt x="1181100" y="601979"/>
                </a:lnTo>
                <a:close/>
              </a:path>
            </a:pathLst>
          </a:custGeom>
          <a:solidFill>
            <a:srgbClr val="FFD966"/>
          </a:solidFill>
        </p:spPr>
        <p:txBody>
          <a:bodyPr wrap="square" lIns="0" tIns="0" rIns="0" bIns="0" rtlCol="0"/>
          <a:lstStyle/>
          <a:p>
            <a:endParaRPr/>
          </a:p>
        </p:txBody>
      </p:sp>
      <p:sp>
        <p:nvSpPr>
          <p:cNvPr id="18" name="bk object 18"/>
          <p:cNvSpPr/>
          <p:nvPr/>
        </p:nvSpPr>
        <p:spPr>
          <a:xfrm>
            <a:off x="3713486" y="2039047"/>
            <a:ext cx="1537335" cy="1014094"/>
          </a:xfrm>
          <a:custGeom>
            <a:avLst/>
            <a:gdLst/>
            <a:ahLst/>
            <a:cxnLst/>
            <a:rect l="l" t="t" r="r" b="b"/>
            <a:pathLst>
              <a:path w="1537335" h="1014094">
                <a:moveTo>
                  <a:pt x="196621" y="0"/>
                </a:moveTo>
                <a:lnTo>
                  <a:pt x="0" y="317563"/>
                </a:lnTo>
                <a:lnTo>
                  <a:pt x="1537322" y="1013891"/>
                </a:lnTo>
                <a:lnTo>
                  <a:pt x="196621" y="0"/>
                </a:lnTo>
                <a:close/>
              </a:path>
            </a:pathLst>
          </a:custGeom>
          <a:solidFill>
            <a:srgbClr val="FFD966"/>
          </a:solidFill>
        </p:spPr>
        <p:txBody>
          <a:bodyPr wrap="square" lIns="0" tIns="0" rIns="0" bIns="0" rtlCol="0"/>
          <a:lstStyle/>
          <a:p>
            <a:endParaRPr/>
          </a:p>
        </p:txBody>
      </p:sp>
      <p:sp>
        <p:nvSpPr>
          <p:cNvPr id="19" name="bk object 19"/>
          <p:cNvSpPr/>
          <p:nvPr/>
        </p:nvSpPr>
        <p:spPr>
          <a:xfrm>
            <a:off x="3898391" y="2022348"/>
            <a:ext cx="934719" cy="1150620"/>
          </a:xfrm>
          <a:custGeom>
            <a:avLst/>
            <a:gdLst/>
            <a:ahLst/>
            <a:cxnLst/>
            <a:rect l="l" t="t" r="r" b="b"/>
            <a:pathLst>
              <a:path w="934720" h="1150620">
                <a:moveTo>
                  <a:pt x="0" y="0"/>
                </a:moveTo>
                <a:lnTo>
                  <a:pt x="0" y="1150619"/>
                </a:lnTo>
                <a:lnTo>
                  <a:pt x="934212" y="1150619"/>
                </a:lnTo>
                <a:lnTo>
                  <a:pt x="0" y="0"/>
                </a:lnTo>
                <a:close/>
              </a:path>
            </a:pathLst>
          </a:custGeom>
          <a:solidFill>
            <a:srgbClr val="FFD966"/>
          </a:solidFill>
        </p:spPr>
        <p:txBody>
          <a:bodyPr wrap="square" lIns="0" tIns="0" rIns="0" bIns="0" rtlCol="0"/>
          <a:lstStyle/>
          <a:p>
            <a:endParaRPr/>
          </a:p>
        </p:txBody>
      </p:sp>
      <p:sp>
        <p:nvSpPr>
          <p:cNvPr id="20" name="bk object 20"/>
          <p:cNvSpPr/>
          <p:nvPr/>
        </p:nvSpPr>
        <p:spPr>
          <a:xfrm>
            <a:off x="2008632" y="2048255"/>
            <a:ext cx="1908175" cy="1125220"/>
          </a:xfrm>
          <a:custGeom>
            <a:avLst/>
            <a:gdLst/>
            <a:ahLst/>
            <a:cxnLst/>
            <a:rect l="l" t="t" r="r" b="b"/>
            <a:pathLst>
              <a:path w="1908175" h="1125220">
                <a:moveTo>
                  <a:pt x="0" y="1124712"/>
                </a:moveTo>
                <a:lnTo>
                  <a:pt x="1908047" y="1124712"/>
                </a:lnTo>
                <a:lnTo>
                  <a:pt x="1908047" y="0"/>
                </a:lnTo>
                <a:lnTo>
                  <a:pt x="0" y="0"/>
                </a:lnTo>
                <a:lnTo>
                  <a:pt x="0" y="1124712"/>
                </a:lnTo>
                <a:close/>
              </a:path>
            </a:pathLst>
          </a:custGeom>
          <a:solidFill>
            <a:srgbClr val="FFD966"/>
          </a:solidFill>
        </p:spPr>
        <p:txBody>
          <a:bodyPr wrap="square" lIns="0" tIns="0" rIns="0" bIns="0" rtlCol="0"/>
          <a:lstStyle/>
          <a:p>
            <a:endParaRPr/>
          </a:p>
        </p:txBody>
      </p:sp>
      <p:sp>
        <p:nvSpPr>
          <p:cNvPr id="21" name="bk object 21"/>
          <p:cNvSpPr/>
          <p:nvPr/>
        </p:nvSpPr>
        <p:spPr>
          <a:xfrm>
            <a:off x="4457700" y="2458211"/>
            <a:ext cx="1300480" cy="710565"/>
          </a:xfrm>
          <a:custGeom>
            <a:avLst/>
            <a:gdLst/>
            <a:ahLst/>
            <a:cxnLst/>
            <a:rect l="l" t="t" r="r" b="b"/>
            <a:pathLst>
              <a:path w="1300479" h="710564">
                <a:moveTo>
                  <a:pt x="0" y="710184"/>
                </a:moveTo>
                <a:lnTo>
                  <a:pt x="1299972" y="710184"/>
                </a:lnTo>
                <a:lnTo>
                  <a:pt x="1299972" y="0"/>
                </a:lnTo>
                <a:lnTo>
                  <a:pt x="0" y="0"/>
                </a:lnTo>
                <a:lnTo>
                  <a:pt x="0" y="710184"/>
                </a:lnTo>
                <a:close/>
              </a:path>
            </a:pathLst>
          </a:custGeom>
          <a:solidFill>
            <a:srgbClr val="FFD966"/>
          </a:solidFill>
        </p:spPr>
        <p:txBody>
          <a:bodyPr wrap="square" lIns="0" tIns="0" rIns="0" bIns="0" rtlCol="0"/>
          <a:lstStyle/>
          <a:p>
            <a:endParaRPr/>
          </a:p>
        </p:txBody>
      </p:sp>
      <p:sp>
        <p:nvSpPr>
          <p:cNvPr id="22" name="bk object 22"/>
          <p:cNvSpPr/>
          <p:nvPr/>
        </p:nvSpPr>
        <p:spPr>
          <a:xfrm>
            <a:off x="3720551" y="3481336"/>
            <a:ext cx="1537335" cy="1014094"/>
          </a:xfrm>
          <a:custGeom>
            <a:avLst/>
            <a:gdLst/>
            <a:ahLst/>
            <a:cxnLst/>
            <a:rect l="l" t="t" r="r" b="b"/>
            <a:pathLst>
              <a:path w="1537335" h="1014095">
                <a:moveTo>
                  <a:pt x="1537055" y="0"/>
                </a:moveTo>
                <a:lnTo>
                  <a:pt x="0" y="696163"/>
                </a:lnTo>
                <a:lnTo>
                  <a:pt x="196621" y="1013726"/>
                </a:lnTo>
                <a:lnTo>
                  <a:pt x="1537055" y="0"/>
                </a:lnTo>
                <a:close/>
              </a:path>
            </a:pathLst>
          </a:custGeom>
          <a:solidFill>
            <a:srgbClr val="767171"/>
          </a:solidFill>
        </p:spPr>
        <p:txBody>
          <a:bodyPr wrap="square" lIns="0" tIns="0" rIns="0" bIns="0" rtlCol="0"/>
          <a:lstStyle/>
          <a:p>
            <a:endParaRPr/>
          </a:p>
        </p:txBody>
      </p:sp>
      <p:sp>
        <p:nvSpPr>
          <p:cNvPr id="23" name="bk object 23"/>
          <p:cNvSpPr/>
          <p:nvPr/>
        </p:nvSpPr>
        <p:spPr>
          <a:xfrm>
            <a:off x="3904488" y="3361944"/>
            <a:ext cx="934719" cy="1149350"/>
          </a:xfrm>
          <a:custGeom>
            <a:avLst/>
            <a:gdLst/>
            <a:ahLst/>
            <a:cxnLst/>
            <a:rect l="l" t="t" r="r" b="b"/>
            <a:pathLst>
              <a:path w="934720" h="1149350">
                <a:moveTo>
                  <a:pt x="934212" y="0"/>
                </a:moveTo>
                <a:lnTo>
                  <a:pt x="0" y="0"/>
                </a:lnTo>
                <a:lnTo>
                  <a:pt x="0" y="1149096"/>
                </a:lnTo>
                <a:lnTo>
                  <a:pt x="934212" y="0"/>
                </a:lnTo>
                <a:close/>
              </a:path>
            </a:pathLst>
          </a:custGeom>
          <a:solidFill>
            <a:srgbClr val="767171"/>
          </a:solidFill>
        </p:spPr>
        <p:txBody>
          <a:bodyPr wrap="square" lIns="0" tIns="0" rIns="0" bIns="0" rtlCol="0"/>
          <a:lstStyle/>
          <a:p>
            <a:endParaRPr/>
          </a:p>
        </p:txBody>
      </p:sp>
      <p:sp>
        <p:nvSpPr>
          <p:cNvPr id="24" name="bk object 24"/>
          <p:cNvSpPr/>
          <p:nvPr/>
        </p:nvSpPr>
        <p:spPr>
          <a:xfrm>
            <a:off x="2010155" y="3368040"/>
            <a:ext cx="1906905" cy="1125220"/>
          </a:xfrm>
          <a:custGeom>
            <a:avLst/>
            <a:gdLst/>
            <a:ahLst/>
            <a:cxnLst/>
            <a:rect l="l" t="t" r="r" b="b"/>
            <a:pathLst>
              <a:path w="1906904" h="1125220">
                <a:moveTo>
                  <a:pt x="0" y="0"/>
                </a:moveTo>
                <a:lnTo>
                  <a:pt x="1906523" y="0"/>
                </a:lnTo>
                <a:lnTo>
                  <a:pt x="1906523" y="1124712"/>
                </a:lnTo>
                <a:lnTo>
                  <a:pt x="0" y="1124712"/>
                </a:lnTo>
                <a:lnTo>
                  <a:pt x="0" y="0"/>
                </a:lnTo>
                <a:close/>
              </a:path>
            </a:pathLst>
          </a:custGeom>
          <a:solidFill>
            <a:srgbClr val="767171"/>
          </a:solidFill>
        </p:spPr>
        <p:txBody>
          <a:bodyPr wrap="square" lIns="0" tIns="0" rIns="0" bIns="0" rtlCol="0"/>
          <a:lstStyle/>
          <a:p>
            <a:endParaRPr/>
          </a:p>
        </p:txBody>
      </p:sp>
      <p:sp>
        <p:nvSpPr>
          <p:cNvPr id="25" name="bk object 25"/>
          <p:cNvSpPr/>
          <p:nvPr/>
        </p:nvSpPr>
        <p:spPr>
          <a:xfrm>
            <a:off x="2010155" y="3368040"/>
            <a:ext cx="1906905" cy="1125220"/>
          </a:xfrm>
          <a:custGeom>
            <a:avLst/>
            <a:gdLst/>
            <a:ahLst/>
            <a:cxnLst/>
            <a:rect l="l" t="t" r="r" b="b"/>
            <a:pathLst>
              <a:path w="1906904" h="1125220">
                <a:moveTo>
                  <a:pt x="0" y="0"/>
                </a:moveTo>
                <a:lnTo>
                  <a:pt x="1906523" y="0"/>
                </a:lnTo>
                <a:lnTo>
                  <a:pt x="1906523" y="1124712"/>
                </a:lnTo>
                <a:lnTo>
                  <a:pt x="0" y="1124712"/>
                </a:lnTo>
                <a:lnTo>
                  <a:pt x="0" y="0"/>
                </a:lnTo>
                <a:close/>
              </a:path>
            </a:pathLst>
          </a:custGeom>
          <a:ln w="12192">
            <a:solidFill>
              <a:srgbClr val="00B0F0"/>
            </a:solidFill>
          </a:ln>
        </p:spPr>
        <p:txBody>
          <a:bodyPr wrap="square" lIns="0" tIns="0" rIns="0" bIns="0" rtlCol="0"/>
          <a:lstStyle/>
          <a:p>
            <a:endParaRPr/>
          </a:p>
        </p:txBody>
      </p:sp>
      <p:sp>
        <p:nvSpPr>
          <p:cNvPr id="26" name="bk object 26"/>
          <p:cNvSpPr/>
          <p:nvPr/>
        </p:nvSpPr>
        <p:spPr>
          <a:xfrm>
            <a:off x="5551775" y="2881022"/>
            <a:ext cx="534035" cy="381000"/>
          </a:xfrm>
          <a:custGeom>
            <a:avLst/>
            <a:gdLst/>
            <a:ahLst/>
            <a:cxnLst/>
            <a:rect l="l" t="t" r="r" b="b"/>
            <a:pathLst>
              <a:path w="534035" h="381000">
                <a:moveTo>
                  <a:pt x="151041" y="0"/>
                </a:moveTo>
                <a:lnTo>
                  <a:pt x="0" y="207543"/>
                </a:lnTo>
                <a:lnTo>
                  <a:pt x="382943" y="380403"/>
                </a:lnTo>
                <a:lnTo>
                  <a:pt x="533984" y="172846"/>
                </a:lnTo>
                <a:lnTo>
                  <a:pt x="151041" y="0"/>
                </a:lnTo>
                <a:close/>
              </a:path>
            </a:pathLst>
          </a:custGeom>
          <a:solidFill>
            <a:srgbClr val="FFD966"/>
          </a:solidFill>
        </p:spPr>
        <p:txBody>
          <a:bodyPr wrap="square" lIns="0" tIns="0" rIns="0" bIns="0" rtlCol="0"/>
          <a:lstStyle/>
          <a:p>
            <a:endParaRPr/>
          </a:p>
        </p:txBody>
      </p:sp>
      <p:sp>
        <p:nvSpPr>
          <p:cNvPr id="27" name="bk object 27"/>
          <p:cNvSpPr/>
          <p:nvPr/>
        </p:nvSpPr>
        <p:spPr>
          <a:xfrm>
            <a:off x="5504688" y="3540252"/>
            <a:ext cx="528955" cy="536575"/>
          </a:xfrm>
          <a:custGeom>
            <a:avLst/>
            <a:gdLst/>
            <a:ahLst/>
            <a:cxnLst/>
            <a:rect l="l" t="t" r="r" b="b"/>
            <a:pathLst>
              <a:path w="528954" h="536575">
                <a:moveTo>
                  <a:pt x="264414" y="0"/>
                </a:moveTo>
                <a:lnTo>
                  <a:pt x="221523" y="3510"/>
                </a:lnTo>
                <a:lnTo>
                  <a:pt x="180836" y="13674"/>
                </a:lnTo>
                <a:lnTo>
                  <a:pt x="142898" y="29939"/>
                </a:lnTo>
                <a:lnTo>
                  <a:pt x="108252" y="51752"/>
                </a:lnTo>
                <a:lnTo>
                  <a:pt x="77443" y="78562"/>
                </a:lnTo>
                <a:lnTo>
                  <a:pt x="51014" y="109815"/>
                </a:lnTo>
                <a:lnTo>
                  <a:pt x="29512" y="144961"/>
                </a:lnTo>
                <a:lnTo>
                  <a:pt x="13479" y="183445"/>
                </a:lnTo>
                <a:lnTo>
                  <a:pt x="3460" y="224717"/>
                </a:lnTo>
                <a:lnTo>
                  <a:pt x="0" y="268224"/>
                </a:lnTo>
                <a:lnTo>
                  <a:pt x="876" y="290222"/>
                </a:lnTo>
                <a:lnTo>
                  <a:pt x="7684" y="332680"/>
                </a:lnTo>
                <a:lnTo>
                  <a:pt x="20778" y="372627"/>
                </a:lnTo>
                <a:lnTo>
                  <a:pt x="39613" y="409511"/>
                </a:lnTo>
                <a:lnTo>
                  <a:pt x="63647" y="442779"/>
                </a:lnTo>
                <a:lnTo>
                  <a:pt x="92333" y="471880"/>
                </a:lnTo>
                <a:lnTo>
                  <a:pt x="125129" y="496261"/>
                </a:lnTo>
                <a:lnTo>
                  <a:pt x="161489" y="515369"/>
                </a:lnTo>
                <a:lnTo>
                  <a:pt x="200870" y="528652"/>
                </a:lnTo>
                <a:lnTo>
                  <a:pt x="242727" y="535558"/>
                </a:lnTo>
                <a:lnTo>
                  <a:pt x="264414" y="536448"/>
                </a:lnTo>
                <a:lnTo>
                  <a:pt x="286100" y="535558"/>
                </a:lnTo>
                <a:lnTo>
                  <a:pt x="327957" y="528652"/>
                </a:lnTo>
                <a:lnTo>
                  <a:pt x="367338" y="515369"/>
                </a:lnTo>
                <a:lnTo>
                  <a:pt x="403698" y="496261"/>
                </a:lnTo>
                <a:lnTo>
                  <a:pt x="436494" y="471880"/>
                </a:lnTo>
                <a:lnTo>
                  <a:pt x="465180" y="442779"/>
                </a:lnTo>
                <a:lnTo>
                  <a:pt x="489214" y="409511"/>
                </a:lnTo>
                <a:lnTo>
                  <a:pt x="508049" y="372627"/>
                </a:lnTo>
                <a:lnTo>
                  <a:pt x="521143" y="332680"/>
                </a:lnTo>
                <a:lnTo>
                  <a:pt x="527951" y="290222"/>
                </a:lnTo>
                <a:lnTo>
                  <a:pt x="528828" y="268224"/>
                </a:lnTo>
                <a:lnTo>
                  <a:pt x="527951" y="246225"/>
                </a:lnTo>
                <a:lnTo>
                  <a:pt x="521143" y="203767"/>
                </a:lnTo>
                <a:lnTo>
                  <a:pt x="508049" y="163820"/>
                </a:lnTo>
                <a:lnTo>
                  <a:pt x="489214" y="126936"/>
                </a:lnTo>
                <a:lnTo>
                  <a:pt x="465180" y="93668"/>
                </a:lnTo>
                <a:lnTo>
                  <a:pt x="436494" y="64567"/>
                </a:lnTo>
                <a:lnTo>
                  <a:pt x="403698" y="40186"/>
                </a:lnTo>
                <a:lnTo>
                  <a:pt x="367338" y="21078"/>
                </a:lnTo>
                <a:lnTo>
                  <a:pt x="327957" y="7795"/>
                </a:lnTo>
                <a:lnTo>
                  <a:pt x="286100" y="889"/>
                </a:lnTo>
                <a:lnTo>
                  <a:pt x="264414" y="0"/>
                </a:lnTo>
                <a:close/>
              </a:path>
            </a:pathLst>
          </a:custGeom>
          <a:solidFill>
            <a:srgbClr val="767171"/>
          </a:solidFill>
        </p:spPr>
        <p:txBody>
          <a:bodyPr wrap="square" lIns="0" tIns="0" rIns="0" bIns="0" rtlCol="0"/>
          <a:lstStyle/>
          <a:p>
            <a:endParaRPr/>
          </a:p>
        </p:txBody>
      </p:sp>
      <p:sp>
        <p:nvSpPr>
          <p:cNvPr id="28" name="bk object 28"/>
          <p:cNvSpPr/>
          <p:nvPr/>
        </p:nvSpPr>
        <p:spPr>
          <a:xfrm>
            <a:off x="5884162" y="2513076"/>
            <a:ext cx="1826260" cy="702945"/>
          </a:xfrm>
          <a:custGeom>
            <a:avLst/>
            <a:gdLst/>
            <a:ahLst/>
            <a:cxnLst/>
            <a:rect l="l" t="t" r="r" b="b"/>
            <a:pathLst>
              <a:path w="1826259" h="702944">
                <a:moveTo>
                  <a:pt x="0" y="0"/>
                </a:moveTo>
                <a:lnTo>
                  <a:pt x="0" y="702563"/>
                </a:lnTo>
                <a:lnTo>
                  <a:pt x="1825752" y="702563"/>
                </a:lnTo>
                <a:lnTo>
                  <a:pt x="0" y="0"/>
                </a:lnTo>
                <a:close/>
              </a:path>
            </a:pathLst>
          </a:custGeom>
          <a:solidFill>
            <a:srgbClr val="FFD966"/>
          </a:solidFill>
        </p:spPr>
        <p:txBody>
          <a:bodyPr wrap="square" lIns="0" tIns="0" rIns="0" bIns="0" rtlCol="0"/>
          <a:lstStyle/>
          <a:p>
            <a:endParaRPr/>
          </a:p>
        </p:txBody>
      </p:sp>
      <p:sp>
        <p:nvSpPr>
          <p:cNvPr id="29" name="bk object 29"/>
          <p:cNvSpPr/>
          <p:nvPr/>
        </p:nvSpPr>
        <p:spPr>
          <a:xfrm>
            <a:off x="5884162" y="2513076"/>
            <a:ext cx="1826260" cy="702945"/>
          </a:xfrm>
          <a:custGeom>
            <a:avLst/>
            <a:gdLst/>
            <a:ahLst/>
            <a:cxnLst/>
            <a:rect l="l" t="t" r="r" b="b"/>
            <a:pathLst>
              <a:path w="1826259" h="702944">
                <a:moveTo>
                  <a:pt x="0" y="702563"/>
                </a:moveTo>
                <a:lnTo>
                  <a:pt x="1825752" y="702563"/>
                </a:lnTo>
                <a:lnTo>
                  <a:pt x="0" y="0"/>
                </a:lnTo>
                <a:lnTo>
                  <a:pt x="0" y="702563"/>
                </a:lnTo>
                <a:close/>
              </a:path>
            </a:pathLst>
          </a:custGeom>
          <a:ln w="12192">
            <a:solidFill>
              <a:srgbClr val="FFD966"/>
            </a:solidFill>
          </a:ln>
        </p:spPr>
        <p:txBody>
          <a:bodyPr wrap="square" lIns="0" tIns="0" rIns="0" bIns="0" rtlCol="0"/>
          <a:lstStyle/>
          <a:p>
            <a:endParaRPr/>
          </a:p>
        </p:txBody>
      </p:sp>
      <p:sp>
        <p:nvSpPr>
          <p:cNvPr id="30" name="bk object 30"/>
          <p:cNvSpPr/>
          <p:nvPr/>
        </p:nvSpPr>
        <p:spPr>
          <a:xfrm>
            <a:off x="5858255" y="3214116"/>
            <a:ext cx="1826260" cy="862965"/>
          </a:xfrm>
          <a:custGeom>
            <a:avLst/>
            <a:gdLst/>
            <a:ahLst/>
            <a:cxnLst/>
            <a:rect l="l" t="t" r="r" b="b"/>
            <a:pathLst>
              <a:path w="1826259" h="862964">
                <a:moveTo>
                  <a:pt x="1825752" y="0"/>
                </a:moveTo>
                <a:lnTo>
                  <a:pt x="0" y="0"/>
                </a:lnTo>
                <a:lnTo>
                  <a:pt x="1825752" y="862584"/>
                </a:lnTo>
                <a:lnTo>
                  <a:pt x="1825752" y="0"/>
                </a:lnTo>
                <a:close/>
              </a:path>
            </a:pathLst>
          </a:custGeom>
          <a:solidFill>
            <a:srgbClr val="FFD966"/>
          </a:solidFill>
        </p:spPr>
        <p:txBody>
          <a:bodyPr wrap="square" lIns="0" tIns="0" rIns="0" bIns="0" rtlCol="0"/>
          <a:lstStyle/>
          <a:p>
            <a:endParaRPr/>
          </a:p>
        </p:txBody>
      </p:sp>
      <p:sp>
        <p:nvSpPr>
          <p:cNvPr id="31" name="bk object 31"/>
          <p:cNvSpPr/>
          <p:nvPr/>
        </p:nvSpPr>
        <p:spPr>
          <a:xfrm>
            <a:off x="5480303" y="2474976"/>
            <a:ext cx="528955" cy="536575"/>
          </a:xfrm>
          <a:custGeom>
            <a:avLst/>
            <a:gdLst/>
            <a:ahLst/>
            <a:cxnLst/>
            <a:rect l="l" t="t" r="r" b="b"/>
            <a:pathLst>
              <a:path w="528954" h="536575">
                <a:moveTo>
                  <a:pt x="264414" y="0"/>
                </a:moveTo>
                <a:lnTo>
                  <a:pt x="221523" y="3510"/>
                </a:lnTo>
                <a:lnTo>
                  <a:pt x="180836" y="13674"/>
                </a:lnTo>
                <a:lnTo>
                  <a:pt x="142898" y="29939"/>
                </a:lnTo>
                <a:lnTo>
                  <a:pt x="108252" y="51752"/>
                </a:lnTo>
                <a:lnTo>
                  <a:pt x="77443" y="78562"/>
                </a:lnTo>
                <a:lnTo>
                  <a:pt x="51014" y="109815"/>
                </a:lnTo>
                <a:lnTo>
                  <a:pt x="29512" y="144961"/>
                </a:lnTo>
                <a:lnTo>
                  <a:pt x="13479" y="183445"/>
                </a:lnTo>
                <a:lnTo>
                  <a:pt x="3460" y="224717"/>
                </a:lnTo>
                <a:lnTo>
                  <a:pt x="0" y="268224"/>
                </a:lnTo>
                <a:lnTo>
                  <a:pt x="876" y="290222"/>
                </a:lnTo>
                <a:lnTo>
                  <a:pt x="7684" y="332680"/>
                </a:lnTo>
                <a:lnTo>
                  <a:pt x="20778" y="372627"/>
                </a:lnTo>
                <a:lnTo>
                  <a:pt x="39613" y="409511"/>
                </a:lnTo>
                <a:lnTo>
                  <a:pt x="63647" y="442779"/>
                </a:lnTo>
                <a:lnTo>
                  <a:pt x="92333" y="471880"/>
                </a:lnTo>
                <a:lnTo>
                  <a:pt x="125129" y="496261"/>
                </a:lnTo>
                <a:lnTo>
                  <a:pt x="161489" y="515369"/>
                </a:lnTo>
                <a:lnTo>
                  <a:pt x="200870" y="528652"/>
                </a:lnTo>
                <a:lnTo>
                  <a:pt x="242727" y="535558"/>
                </a:lnTo>
                <a:lnTo>
                  <a:pt x="264414" y="536448"/>
                </a:lnTo>
                <a:lnTo>
                  <a:pt x="286100" y="535558"/>
                </a:lnTo>
                <a:lnTo>
                  <a:pt x="327957" y="528652"/>
                </a:lnTo>
                <a:lnTo>
                  <a:pt x="367338" y="515369"/>
                </a:lnTo>
                <a:lnTo>
                  <a:pt x="403698" y="496261"/>
                </a:lnTo>
                <a:lnTo>
                  <a:pt x="436494" y="471880"/>
                </a:lnTo>
                <a:lnTo>
                  <a:pt x="465180" y="442779"/>
                </a:lnTo>
                <a:lnTo>
                  <a:pt x="489214" y="409511"/>
                </a:lnTo>
                <a:lnTo>
                  <a:pt x="508049" y="372627"/>
                </a:lnTo>
                <a:lnTo>
                  <a:pt x="521143" y="332680"/>
                </a:lnTo>
                <a:lnTo>
                  <a:pt x="527951" y="290222"/>
                </a:lnTo>
                <a:lnTo>
                  <a:pt x="528828" y="268224"/>
                </a:lnTo>
                <a:lnTo>
                  <a:pt x="527951" y="246225"/>
                </a:lnTo>
                <a:lnTo>
                  <a:pt x="521143" y="203767"/>
                </a:lnTo>
                <a:lnTo>
                  <a:pt x="508049" y="163820"/>
                </a:lnTo>
                <a:lnTo>
                  <a:pt x="489214" y="126936"/>
                </a:lnTo>
                <a:lnTo>
                  <a:pt x="465180" y="93668"/>
                </a:lnTo>
                <a:lnTo>
                  <a:pt x="436494" y="64567"/>
                </a:lnTo>
                <a:lnTo>
                  <a:pt x="403698" y="40186"/>
                </a:lnTo>
                <a:lnTo>
                  <a:pt x="367338" y="21078"/>
                </a:lnTo>
                <a:lnTo>
                  <a:pt x="327957" y="7795"/>
                </a:lnTo>
                <a:lnTo>
                  <a:pt x="286100" y="889"/>
                </a:lnTo>
                <a:lnTo>
                  <a:pt x="264414" y="0"/>
                </a:lnTo>
                <a:close/>
              </a:path>
            </a:pathLst>
          </a:custGeom>
          <a:solidFill>
            <a:srgbClr val="FFD966"/>
          </a:solidFill>
        </p:spPr>
        <p:txBody>
          <a:bodyPr wrap="square" lIns="0" tIns="0" rIns="0" bIns="0" rtlCol="0"/>
          <a:lstStyle/>
          <a:p>
            <a:endParaRPr/>
          </a:p>
        </p:txBody>
      </p:sp>
      <p:sp>
        <p:nvSpPr>
          <p:cNvPr id="32" name="bk object 32"/>
          <p:cNvSpPr/>
          <p:nvPr/>
        </p:nvSpPr>
        <p:spPr>
          <a:xfrm>
            <a:off x="4453128" y="2465832"/>
            <a:ext cx="1282065" cy="711835"/>
          </a:xfrm>
          <a:custGeom>
            <a:avLst/>
            <a:gdLst/>
            <a:ahLst/>
            <a:cxnLst/>
            <a:rect l="l" t="t" r="r" b="b"/>
            <a:pathLst>
              <a:path w="1282064" h="711835">
                <a:moveTo>
                  <a:pt x="0" y="0"/>
                </a:moveTo>
                <a:lnTo>
                  <a:pt x="1281684" y="0"/>
                </a:lnTo>
                <a:lnTo>
                  <a:pt x="1281684" y="711708"/>
                </a:lnTo>
                <a:lnTo>
                  <a:pt x="0" y="711708"/>
                </a:lnTo>
                <a:lnTo>
                  <a:pt x="0" y="0"/>
                </a:lnTo>
                <a:close/>
              </a:path>
            </a:pathLst>
          </a:custGeom>
          <a:solidFill>
            <a:srgbClr val="FFD966"/>
          </a:solidFill>
        </p:spPr>
        <p:txBody>
          <a:bodyPr wrap="square" lIns="0" tIns="0" rIns="0" bIns="0" rtlCol="0"/>
          <a:lstStyle/>
          <a:p>
            <a:endParaRPr/>
          </a:p>
        </p:txBody>
      </p:sp>
      <p:sp>
        <p:nvSpPr>
          <p:cNvPr id="33" name="bk object 33"/>
          <p:cNvSpPr/>
          <p:nvPr/>
        </p:nvSpPr>
        <p:spPr>
          <a:xfrm>
            <a:off x="7694676" y="1824227"/>
            <a:ext cx="1290955" cy="3042285"/>
          </a:xfrm>
          <a:custGeom>
            <a:avLst/>
            <a:gdLst/>
            <a:ahLst/>
            <a:cxnLst/>
            <a:rect l="l" t="t" r="r" b="b"/>
            <a:pathLst>
              <a:path w="1290954" h="3042285">
                <a:moveTo>
                  <a:pt x="40335" y="760476"/>
                </a:moveTo>
                <a:lnTo>
                  <a:pt x="0" y="760476"/>
                </a:lnTo>
                <a:lnTo>
                  <a:pt x="0" y="2281428"/>
                </a:lnTo>
                <a:lnTo>
                  <a:pt x="40335" y="2281428"/>
                </a:lnTo>
                <a:lnTo>
                  <a:pt x="40335" y="760476"/>
                </a:lnTo>
                <a:close/>
              </a:path>
              <a:path w="1290954" h="3042285">
                <a:moveTo>
                  <a:pt x="161353" y="760476"/>
                </a:moveTo>
                <a:lnTo>
                  <a:pt x="80683" y="760476"/>
                </a:lnTo>
                <a:lnTo>
                  <a:pt x="80683" y="2281428"/>
                </a:lnTo>
                <a:lnTo>
                  <a:pt x="161353" y="2281428"/>
                </a:lnTo>
                <a:lnTo>
                  <a:pt x="161353" y="760476"/>
                </a:lnTo>
                <a:close/>
              </a:path>
              <a:path w="1290954" h="3042285">
                <a:moveTo>
                  <a:pt x="645414" y="0"/>
                </a:moveTo>
                <a:lnTo>
                  <a:pt x="645414" y="760476"/>
                </a:lnTo>
                <a:lnTo>
                  <a:pt x="201688" y="760476"/>
                </a:lnTo>
                <a:lnTo>
                  <a:pt x="201688" y="2281428"/>
                </a:lnTo>
                <a:lnTo>
                  <a:pt x="645414" y="2281428"/>
                </a:lnTo>
                <a:lnTo>
                  <a:pt x="645414" y="3041904"/>
                </a:lnTo>
                <a:lnTo>
                  <a:pt x="1290827" y="1520952"/>
                </a:lnTo>
                <a:lnTo>
                  <a:pt x="645414" y="0"/>
                </a:lnTo>
                <a:close/>
              </a:path>
            </a:pathLst>
          </a:custGeom>
          <a:solidFill>
            <a:srgbClr val="767171"/>
          </a:solidFill>
        </p:spPr>
        <p:txBody>
          <a:bodyPr wrap="square" lIns="0" tIns="0" rIns="0" bIns="0" rtlCol="0"/>
          <a:lstStyle/>
          <a:p>
            <a:endParaRPr/>
          </a:p>
        </p:txBody>
      </p:sp>
      <p:sp>
        <p:nvSpPr>
          <p:cNvPr id="34" name="bk object 34"/>
          <p:cNvSpPr/>
          <p:nvPr/>
        </p:nvSpPr>
        <p:spPr>
          <a:xfrm>
            <a:off x="7664196" y="3319271"/>
            <a:ext cx="1313687" cy="1520951"/>
          </a:xfrm>
          <a:prstGeom prst="rect">
            <a:avLst/>
          </a:prstGeom>
          <a:blipFill>
            <a:blip r:embed="rId7" cstate="print"/>
            <a:stretch>
              <a:fillRect/>
            </a:stretch>
          </a:blipFill>
        </p:spPr>
        <p:txBody>
          <a:bodyPr wrap="square" lIns="0" tIns="0" rIns="0" bIns="0" rtlCol="0"/>
          <a:lstStyle/>
          <a:p>
            <a:endParaRPr/>
          </a:p>
        </p:txBody>
      </p:sp>
      <p:sp>
        <p:nvSpPr>
          <p:cNvPr id="35" name="bk object 35"/>
          <p:cNvSpPr/>
          <p:nvPr/>
        </p:nvSpPr>
        <p:spPr>
          <a:xfrm>
            <a:off x="5662137" y="3218615"/>
            <a:ext cx="554355" cy="387350"/>
          </a:xfrm>
          <a:custGeom>
            <a:avLst/>
            <a:gdLst/>
            <a:ahLst/>
            <a:cxnLst/>
            <a:rect l="l" t="t" r="r" b="b"/>
            <a:pathLst>
              <a:path w="554354" h="387350">
                <a:moveTo>
                  <a:pt x="406133" y="0"/>
                </a:moveTo>
                <a:lnTo>
                  <a:pt x="0" y="166357"/>
                </a:lnTo>
                <a:lnTo>
                  <a:pt x="148183" y="386765"/>
                </a:lnTo>
                <a:lnTo>
                  <a:pt x="554304" y="220408"/>
                </a:lnTo>
                <a:lnTo>
                  <a:pt x="406133" y="0"/>
                </a:lnTo>
                <a:close/>
              </a:path>
            </a:pathLst>
          </a:custGeom>
          <a:solidFill>
            <a:srgbClr val="767171"/>
          </a:solidFill>
        </p:spPr>
        <p:txBody>
          <a:bodyPr wrap="square" lIns="0" tIns="0" rIns="0" bIns="0" rtlCol="0"/>
          <a:lstStyle/>
          <a:p>
            <a:endParaRPr/>
          </a:p>
        </p:txBody>
      </p:sp>
      <p:sp>
        <p:nvSpPr>
          <p:cNvPr id="36" name="bk object 36"/>
          <p:cNvSpPr/>
          <p:nvPr/>
        </p:nvSpPr>
        <p:spPr>
          <a:xfrm>
            <a:off x="5873496" y="3297935"/>
            <a:ext cx="1826260" cy="753110"/>
          </a:xfrm>
          <a:custGeom>
            <a:avLst/>
            <a:gdLst/>
            <a:ahLst/>
            <a:cxnLst/>
            <a:rect l="l" t="t" r="r" b="b"/>
            <a:pathLst>
              <a:path w="1826259" h="753110">
                <a:moveTo>
                  <a:pt x="1825752" y="0"/>
                </a:moveTo>
                <a:lnTo>
                  <a:pt x="0" y="0"/>
                </a:lnTo>
                <a:lnTo>
                  <a:pt x="0" y="752856"/>
                </a:lnTo>
                <a:lnTo>
                  <a:pt x="1825752" y="0"/>
                </a:lnTo>
                <a:close/>
              </a:path>
            </a:pathLst>
          </a:custGeom>
          <a:solidFill>
            <a:srgbClr val="767171"/>
          </a:solidFill>
        </p:spPr>
        <p:txBody>
          <a:bodyPr wrap="square" lIns="0" tIns="0" rIns="0" bIns="0" rtlCol="0"/>
          <a:lstStyle/>
          <a:p>
            <a:endParaRPr/>
          </a:p>
        </p:txBody>
      </p:sp>
      <p:sp>
        <p:nvSpPr>
          <p:cNvPr id="37" name="bk object 37"/>
          <p:cNvSpPr/>
          <p:nvPr/>
        </p:nvSpPr>
        <p:spPr>
          <a:xfrm>
            <a:off x="5960375" y="3351277"/>
            <a:ext cx="797560" cy="544195"/>
          </a:xfrm>
          <a:custGeom>
            <a:avLst/>
            <a:gdLst/>
            <a:ahLst/>
            <a:cxnLst/>
            <a:rect l="l" t="t" r="r" b="b"/>
            <a:pathLst>
              <a:path w="797559" h="544195">
                <a:moveTo>
                  <a:pt x="706362" y="0"/>
                </a:moveTo>
                <a:lnTo>
                  <a:pt x="89218" y="11"/>
                </a:lnTo>
                <a:lnTo>
                  <a:pt x="48156" y="10563"/>
                </a:lnTo>
                <a:lnTo>
                  <a:pt x="17168" y="37562"/>
                </a:lnTo>
                <a:lnTo>
                  <a:pt x="1153" y="76109"/>
                </a:lnTo>
                <a:lnTo>
                  <a:pt x="0" y="454837"/>
                </a:lnTo>
                <a:lnTo>
                  <a:pt x="1387" y="469342"/>
                </a:lnTo>
                <a:lnTo>
                  <a:pt x="17966" y="507591"/>
                </a:lnTo>
                <a:lnTo>
                  <a:pt x="49358" y="534132"/>
                </a:lnTo>
                <a:lnTo>
                  <a:pt x="90666" y="544067"/>
                </a:lnTo>
                <a:lnTo>
                  <a:pt x="707810" y="544056"/>
                </a:lnTo>
                <a:lnTo>
                  <a:pt x="748873" y="533504"/>
                </a:lnTo>
                <a:lnTo>
                  <a:pt x="779861" y="506505"/>
                </a:lnTo>
                <a:lnTo>
                  <a:pt x="795876" y="467958"/>
                </a:lnTo>
                <a:lnTo>
                  <a:pt x="797029" y="89230"/>
                </a:lnTo>
                <a:lnTo>
                  <a:pt x="795641" y="74725"/>
                </a:lnTo>
                <a:lnTo>
                  <a:pt x="779063" y="36476"/>
                </a:lnTo>
                <a:lnTo>
                  <a:pt x="747670" y="9935"/>
                </a:lnTo>
                <a:lnTo>
                  <a:pt x="706362" y="0"/>
                </a:lnTo>
                <a:close/>
              </a:path>
            </a:pathLst>
          </a:custGeom>
          <a:solidFill>
            <a:srgbClr val="FFC000"/>
          </a:solidFill>
        </p:spPr>
        <p:txBody>
          <a:bodyPr wrap="square" lIns="0" tIns="0" rIns="0" bIns="0" rtlCol="0"/>
          <a:lstStyle/>
          <a:p>
            <a:endParaRPr/>
          </a:p>
        </p:txBody>
      </p:sp>
      <p:sp>
        <p:nvSpPr>
          <p:cNvPr id="38" name="bk object 38"/>
          <p:cNvSpPr/>
          <p:nvPr/>
        </p:nvSpPr>
        <p:spPr>
          <a:xfrm>
            <a:off x="2098548" y="3942589"/>
            <a:ext cx="760730" cy="480059"/>
          </a:xfrm>
          <a:custGeom>
            <a:avLst/>
            <a:gdLst/>
            <a:ahLst/>
            <a:cxnLst/>
            <a:rect l="l" t="t" r="r" b="b"/>
            <a:pathLst>
              <a:path w="760730" h="480060">
                <a:moveTo>
                  <a:pt x="680466" y="0"/>
                </a:moveTo>
                <a:lnTo>
                  <a:pt x="66768" y="1090"/>
                </a:lnTo>
                <a:lnTo>
                  <a:pt x="28994" y="18374"/>
                </a:lnTo>
                <a:lnTo>
                  <a:pt x="5105" y="51829"/>
                </a:lnTo>
                <a:lnTo>
                  <a:pt x="0" y="80009"/>
                </a:lnTo>
                <a:lnTo>
                  <a:pt x="1090" y="413291"/>
                </a:lnTo>
                <a:lnTo>
                  <a:pt x="18374" y="451065"/>
                </a:lnTo>
                <a:lnTo>
                  <a:pt x="51829" y="474954"/>
                </a:lnTo>
                <a:lnTo>
                  <a:pt x="80010" y="480059"/>
                </a:lnTo>
                <a:lnTo>
                  <a:pt x="693707" y="478969"/>
                </a:lnTo>
                <a:lnTo>
                  <a:pt x="731481" y="461685"/>
                </a:lnTo>
                <a:lnTo>
                  <a:pt x="755370" y="428230"/>
                </a:lnTo>
                <a:lnTo>
                  <a:pt x="760476" y="400049"/>
                </a:lnTo>
                <a:lnTo>
                  <a:pt x="759385" y="66768"/>
                </a:lnTo>
                <a:lnTo>
                  <a:pt x="742101" y="28994"/>
                </a:lnTo>
                <a:lnTo>
                  <a:pt x="708646" y="5105"/>
                </a:lnTo>
                <a:lnTo>
                  <a:pt x="680466" y="0"/>
                </a:lnTo>
                <a:close/>
              </a:path>
            </a:pathLst>
          </a:custGeom>
          <a:solidFill>
            <a:srgbClr val="FFC000"/>
          </a:solidFill>
        </p:spPr>
        <p:txBody>
          <a:bodyPr wrap="square" lIns="0" tIns="0" rIns="0" bIns="0" rtlCol="0"/>
          <a:lstStyle/>
          <a:p>
            <a:endParaRPr/>
          </a:p>
        </p:txBody>
      </p:sp>
      <p:sp>
        <p:nvSpPr>
          <p:cNvPr id="2" name="Holder 2"/>
          <p:cNvSpPr>
            <a:spLocks noGrp="1"/>
          </p:cNvSpPr>
          <p:nvPr>
            <p:ph type="title"/>
          </p:nvPr>
        </p:nvSpPr>
        <p:spPr>
          <a:xfrm>
            <a:off x="457200" y="274319"/>
            <a:ext cx="8229599" cy="10972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577340"/>
            <a:ext cx="8229599"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9/22/2017</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4970084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139036"/>
            <a:ext cx="8229600" cy="452596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2826032"/>
      </p:ext>
    </p:extLst>
  </p:cSld>
  <p:clrMap bg1="lt1" tx1="dk1" bg2="lt2" tx2="dk2" accent1="accent1" accent2="accent2" accent3="accent3" accent4="accent4" accent5="accent5" accent6="accent6" hlink="hlink" folHlink="folHlink"/>
  <p:sldLayoutIdLst>
    <p:sldLayoutId id="2147483688" r:id="rId1"/>
    <p:sldLayoutId id="2147483689" r:id="rId2"/>
  </p:sldLayoutIdLst>
  <p:txStyles>
    <p:titleStyle>
      <a:lvl1pPr algn="ctr" defTabSz="457200" rtl="0" eaLnBrk="1" latinLnBrk="0" hangingPunct="1">
        <a:spcBef>
          <a:spcPct val="0"/>
        </a:spcBef>
        <a:buNone/>
        <a:defRPr sz="4200" b="1" kern="1200">
          <a:solidFill>
            <a:srgbClr val="C00000"/>
          </a:solidFill>
          <a:latin typeface="Arial"/>
          <a:ea typeface="+mj-ea"/>
          <a:cs typeface="Arial"/>
        </a:defRPr>
      </a:lvl1pPr>
    </p:titleStyle>
    <p:body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codes.ohio.gov/orc/3317.0214"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codes.ohio.gov/oac/3301-61-03"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s://books.google.com/books?id=URM7AAAAIAAJ&amp;pg=PA60&amp;lpg=PA60&amp;dq=CFR+403.190;+34&amp;source=bl&amp;ots=zI7nx7jnAW&amp;sig=G5TYA0ojx8zbPFVKFwzkDASC8Mc&amp;hl=en&amp;sa=X&amp;ved=0ahUKEwiTuYzCu6fWAhVI2IMKHQb6DO4Q6AEINTAD#v=onepage&amp;q=CFR%20403.190%3B%2034&amp;f=false"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s://books.google.com/books?id=6y47AAAAIAAJ&amp;pg=PA50&amp;lpg=PA50&amp;dq=CFR+400.4(b)&amp;source=bl&amp;ots=Udj-KpdAEF&amp;sig=U9smJSHnjS7ugSMBgyIdIqVVBos&amp;hl=en&amp;sa=X&amp;ved=0ahUKEwjSy5D8vafWAhVnjFQKHa5DBsIQ6AEITTAJ#v=onepage&amp;q=CFR%20400.4(b)&amp;f=false" TargetMode="Externa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15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5.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1.png"/><Relationship Id="rId11" Type="http://schemas.openxmlformats.org/officeDocument/2006/relationships/image" Target="../media/image26.jp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g"/><Relationship Id="rId9"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ohiohighered.org/sctai/ctags"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hyperlink" Target="https://www.ohiohighered.org/transfer/ct2/earning-college-credit"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ohiohighered.org/content/college_credit_plus_info_students_families" TargetMode="External"/><Relationship Id="rId2" Type="http://schemas.openxmlformats.org/officeDocument/2006/relationships/hyperlink" Target="mailto:lharper@highered.ohio.gov" TargetMode="Externa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hyperlink" Target="mailto:alandis@highered.ohio.gov" TargetMode="External"/><Relationship Id="rId2" Type="http://schemas.openxmlformats.org/officeDocument/2006/relationships/hyperlink" Target="mailto:bvisger@highered.ohio.gov" TargetMode="External"/><Relationship Id="rId1" Type="http://schemas.openxmlformats.org/officeDocument/2006/relationships/slideLayout" Target="../slideLayouts/slideLayout6.xml"/><Relationship Id="rId6" Type="http://schemas.openxmlformats.org/officeDocument/2006/relationships/hyperlink" Target="mailto:tbryant@highered.ohio.gov" TargetMode="External"/><Relationship Id="rId5" Type="http://schemas.openxmlformats.org/officeDocument/2006/relationships/hyperlink" Target="mailto:vmccoy@highered.ohio.gov" TargetMode="External"/><Relationship Id="rId4" Type="http://schemas.openxmlformats.org/officeDocument/2006/relationships/hyperlink" Target="mailto:jgove@highered.ohio.gov" TargetMode="Externa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ved=0ahUKEwiD5-WZi9vSAhVI2oMKHWznAZYQjRwIBw&amp;url=http://www.bruman.com/publications/&amp;bvm=bv.149397726,d.amc&amp;psig=AFQjCNHEFpsTgesXOKBzAKOMRp-YXTYPFA&amp;ust=1489755860976969"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264915" y="5248275"/>
            <a:ext cx="8663184" cy="522317"/>
          </a:xfrm>
        </p:spPr>
        <p:txBody>
          <a:bodyPr>
            <a:noAutofit/>
          </a:bodyPr>
          <a:lstStyle/>
          <a:p>
            <a:pPr lvl="0"/>
            <a:br>
              <a:rPr lang="en-US" sz="3200" dirty="0"/>
            </a:br>
            <a:r>
              <a:rPr lang="en-US" sz="3200" dirty="0"/>
              <a:t>FY18 Fall CTE Informational Meetings</a:t>
            </a:r>
            <a:endParaRPr lang="en-US" sz="2800" b="0" u="none" strike="noStrike" baseline="0" dirty="0">
              <a:latin typeface="Arial" panose="020B0604020202020204" pitchFamily="34" charset="0"/>
            </a:endParaRPr>
          </a:p>
        </p:txBody>
      </p:sp>
      <p:sp>
        <p:nvSpPr>
          <p:cNvPr id="7" name="Subtitle 3"/>
          <p:cNvSpPr>
            <a:spLocks noGrp="1"/>
          </p:cNvSpPr>
          <p:nvPr>
            <p:ph type="subTitle" idx="1"/>
          </p:nvPr>
        </p:nvSpPr>
        <p:spPr>
          <a:xfrm>
            <a:off x="264915" y="5867869"/>
            <a:ext cx="8547099" cy="307777"/>
          </a:xfrm>
        </p:spPr>
        <p:txBody>
          <a:bodyPr/>
          <a:lstStyle/>
          <a:p>
            <a:r>
              <a:rPr lang="es-PR" sz="2000" dirty="0"/>
              <a:t>Office of </a:t>
            </a:r>
            <a:r>
              <a:rPr lang="es-PR" sz="2000" dirty="0" err="1"/>
              <a:t>Career-Technical</a:t>
            </a:r>
            <a:r>
              <a:rPr lang="es-PR" sz="2000" dirty="0"/>
              <a:t> </a:t>
            </a:r>
            <a:r>
              <a:rPr lang="es-PR" sz="2000" dirty="0" err="1"/>
              <a:t>Education</a:t>
            </a:r>
            <a:endParaRPr lang="es-PR" sz="2000" dirty="0"/>
          </a:p>
        </p:txBody>
      </p:sp>
    </p:spTree>
    <p:extLst>
      <p:ext uri="{BB962C8B-B14F-4D97-AF65-F5344CB8AC3E}">
        <p14:creationId xmlns:p14="http://schemas.microsoft.com/office/powerpoint/2010/main" val="186975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Secondary Schools</a:t>
            </a:r>
          </a:p>
        </p:txBody>
      </p:sp>
      <p:sp>
        <p:nvSpPr>
          <p:cNvPr id="3" name="Content Placeholder 2"/>
          <p:cNvSpPr>
            <a:spLocks noGrp="1"/>
          </p:cNvSpPr>
          <p:nvPr>
            <p:ph idx="1"/>
          </p:nvPr>
        </p:nvSpPr>
        <p:spPr>
          <a:xfrm>
            <a:off x="457200" y="1227358"/>
            <a:ext cx="8229600" cy="5137442"/>
          </a:xfrm>
        </p:spPr>
        <p:txBody>
          <a:bodyPr/>
          <a:lstStyle/>
          <a:p>
            <a:pPr marL="0" indent="0">
              <a:lnSpc>
                <a:spcPct val="150000"/>
              </a:lnSpc>
              <a:buNone/>
            </a:pPr>
            <a:r>
              <a:rPr lang="en-US" sz="2800" dirty="0"/>
              <a:t>Miami Valley Career Center</a:t>
            </a:r>
          </a:p>
          <a:p>
            <a:pPr marL="0" indent="0">
              <a:lnSpc>
                <a:spcPct val="150000"/>
              </a:lnSpc>
              <a:buNone/>
            </a:pPr>
            <a:r>
              <a:rPr lang="en-US" sz="2800" dirty="0"/>
              <a:t>Upper Valley Career Center</a:t>
            </a:r>
          </a:p>
          <a:p>
            <a:pPr marL="0" indent="0">
              <a:lnSpc>
                <a:spcPct val="150000"/>
              </a:lnSpc>
              <a:buNone/>
            </a:pPr>
            <a:r>
              <a:rPr lang="en-US" sz="2800" dirty="0"/>
              <a:t>Southwestern City Schools</a:t>
            </a:r>
          </a:p>
          <a:p>
            <a:pPr marL="0" indent="0">
              <a:lnSpc>
                <a:spcPct val="150000"/>
              </a:lnSpc>
              <a:buNone/>
            </a:pPr>
            <a:r>
              <a:rPr lang="en-US" sz="2800" dirty="0"/>
              <a:t>Grant Career Center</a:t>
            </a:r>
          </a:p>
          <a:p>
            <a:pPr marL="0" indent="0">
              <a:lnSpc>
                <a:spcPct val="150000"/>
              </a:lnSpc>
              <a:buNone/>
            </a:pPr>
            <a:r>
              <a:rPr lang="en-US" sz="2800" dirty="0"/>
              <a:t>Northwestern Local Schools (Wayne County Career Center)</a:t>
            </a:r>
          </a:p>
          <a:p>
            <a:pPr marL="0" indent="0">
              <a:lnSpc>
                <a:spcPct val="150000"/>
              </a:lnSpc>
              <a:buNone/>
            </a:pPr>
            <a:r>
              <a:rPr lang="en-US" sz="2800" dirty="0"/>
              <a:t>Cleveland Metropolitan School District</a:t>
            </a:r>
          </a:p>
          <a:p>
            <a:pPr>
              <a:lnSpc>
                <a:spcPct val="150000"/>
              </a:lnSpc>
            </a:pPr>
            <a:endParaRPr lang="en-US" sz="2800" dirty="0"/>
          </a:p>
        </p:txBody>
      </p:sp>
    </p:spTree>
    <p:extLst>
      <p:ext uri="{BB962C8B-B14F-4D97-AF65-F5344CB8AC3E}">
        <p14:creationId xmlns:p14="http://schemas.microsoft.com/office/powerpoint/2010/main" val="338560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446" y="183029"/>
            <a:ext cx="8229600" cy="553998"/>
          </a:xfrm>
        </p:spPr>
        <p:txBody>
          <a:bodyPr/>
          <a:lstStyle/>
          <a:p>
            <a:r>
              <a:rPr lang="en-US" dirty="0"/>
              <a:t>Risk-Based Assessment</a:t>
            </a:r>
          </a:p>
        </p:txBody>
      </p:sp>
      <p:sp>
        <p:nvSpPr>
          <p:cNvPr id="3" name="Content Placeholder 2"/>
          <p:cNvSpPr>
            <a:spLocks noGrp="1"/>
          </p:cNvSpPr>
          <p:nvPr>
            <p:ph idx="1"/>
          </p:nvPr>
        </p:nvSpPr>
        <p:spPr>
          <a:xfrm>
            <a:off x="457200" y="1315092"/>
            <a:ext cx="8338007" cy="4957041"/>
          </a:xfrm>
        </p:spPr>
        <p:txBody>
          <a:bodyPr/>
          <a:lstStyle/>
          <a:p>
            <a:pPr marL="0" indent="0">
              <a:buNone/>
            </a:pPr>
            <a:r>
              <a:rPr lang="en-US" dirty="0"/>
              <a:t>The process is designed to conduct a more thorough review for Perkins recipients with higher risk factors.</a:t>
            </a:r>
          </a:p>
          <a:p>
            <a:pPr marL="0" indent="0">
              <a:buNone/>
            </a:pPr>
            <a:endParaRPr lang="en-US" dirty="0"/>
          </a:p>
          <a:p>
            <a:pPr marL="0" indent="0">
              <a:buNone/>
            </a:pPr>
            <a:r>
              <a:rPr lang="en-US" dirty="0"/>
              <a:t>The risk-based assessment review identifies  potential problems that could lead to risks in the accountability, fiscal accounting and grant operations. </a:t>
            </a:r>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8894" y="4905275"/>
            <a:ext cx="1716313" cy="1366857"/>
          </a:xfrm>
          <a:prstGeom prst="rect">
            <a:avLst/>
          </a:prstGeom>
        </p:spPr>
      </p:pic>
      <p:cxnSp>
        <p:nvCxnSpPr>
          <p:cNvPr id="5" name="Straight Connector 4"/>
          <p:cNvCxnSpPr/>
          <p:nvPr/>
        </p:nvCxnSpPr>
        <p:spPr bwMode="auto">
          <a:xfrm>
            <a:off x="529119" y="315110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191611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00986" y="2682770"/>
            <a:ext cx="7162800" cy="1147747"/>
          </a:xfrm>
          <a:prstGeom prst="rect">
            <a:avLst/>
          </a:prstGeom>
          <a:gradFill flip="none" rotWithShape="1">
            <a:gsLst>
              <a:gs pos="0">
                <a:schemeClr val="bg1">
                  <a:lumMod val="50000"/>
                </a:schemeClr>
              </a:gs>
              <a:gs pos="100000">
                <a:schemeClr val="bg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dirty="0">
              <a:solidFill>
                <a:prstClr val="white"/>
              </a:solidFill>
            </a:endParaRPr>
          </a:p>
        </p:txBody>
      </p:sp>
      <p:sp>
        <p:nvSpPr>
          <p:cNvPr id="5" name="Rectangle 4"/>
          <p:cNvSpPr/>
          <p:nvPr/>
        </p:nvSpPr>
        <p:spPr bwMode="auto">
          <a:xfrm>
            <a:off x="800986" y="4175589"/>
            <a:ext cx="7162800" cy="1184827"/>
          </a:xfrm>
          <a:prstGeom prst="rect">
            <a:avLst/>
          </a:prstGeom>
          <a:gradFill flip="none" rotWithShape="1">
            <a:gsLst>
              <a:gs pos="0">
                <a:schemeClr val="bg1">
                  <a:lumMod val="50000"/>
                </a:schemeClr>
              </a:gs>
              <a:gs pos="100000">
                <a:schemeClr val="bg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dirty="0">
              <a:solidFill>
                <a:prstClr val="white"/>
              </a:solidFill>
            </a:endParaRPr>
          </a:p>
        </p:txBody>
      </p:sp>
      <p:sp>
        <p:nvSpPr>
          <p:cNvPr id="2" name="Title 1"/>
          <p:cNvSpPr>
            <a:spLocks noGrp="1"/>
          </p:cNvSpPr>
          <p:nvPr>
            <p:ph type="title"/>
          </p:nvPr>
        </p:nvSpPr>
        <p:spPr>
          <a:xfrm>
            <a:off x="457200" y="189691"/>
            <a:ext cx="8229600" cy="646331"/>
          </a:xfrm>
        </p:spPr>
        <p:txBody>
          <a:bodyPr/>
          <a:lstStyle/>
          <a:p>
            <a:r>
              <a:rPr lang="en-US" dirty="0"/>
              <a:t>Risk-Based Assessment </a:t>
            </a:r>
          </a:p>
        </p:txBody>
      </p:sp>
      <p:sp>
        <p:nvSpPr>
          <p:cNvPr id="3" name="Content Placeholder 2"/>
          <p:cNvSpPr>
            <a:spLocks noGrp="1"/>
          </p:cNvSpPr>
          <p:nvPr>
            <p:ph idx="1"/>
          </p:nvPr>
        </p:nvSpPr>
        <p:spPr>
          <a:xfrm>
            <a:off x="932852" y="2693855"/>
            <a:ext cx="6872250" cy="1035896"/>
          </a:xfrm>
        </p:spPr>
        <p:txBody>
          <a:bodyPr/>
          <a:lstStyle/>
          <a:p>
            <a:pPr marL="0" indent="0" algn="ctr">
              <a:buNone/>
            </a:pPr>
            <a:r>
              <a:rPr lang="en-US" sz="2800" dirty="0"/>
              <a:t>Identify districts risk levels </a:t>
            </a:r>
          </a:p>
          <a:p>
            <a:pPr marL="0" indent="0" algn="ctr">
              <a:buNone/>
            </a:pPr>
            <a:r>
              <a:rPr lang="en-US" sz="2800" dirty="0"/>
              <a:t>(High, Medium,&amp; Low)</a:t>
            </a:r>
          </a:p>
        </p:txBody>
      </p:sp>
      <p:sp>
        <p:nvSpPr>
          <p:cNvPr id="7" name="Content Placeholder 2"/>
          <p:cNvSpPr txBox="1">
            <a:spLocks/>
          </p:cNvSpPr>
          <p:nvPr/>
        </p:nvSpPr>
        <p:spPr>
          <a:xfrm>
            <a:off x="797405" y="4374303"/>
            <a:ext cx="7089249" cy="970227"/>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a:t>Provide continuous technical assistance over time, to assist districts with their needs. </a:t>
            </a:r>
          </a:p>
        </p:txBody>
      </p:sp>
      <p:pic>
        <p:nvPicPr>
          <p:cNvPr id="9" name="Picture 8"/>
          <p:cNvPicPr>
            <a:picLocks noChangeAspect="1"/>
          </p:cNvPicPr>
          <p:nvPr/>
        </p:nvPicPr>
        <p:blipFill>
          <a:blip r:embed="rId3"/>
          <a:stretch>
            <a:fillRect/>
          </a:stretch>
        </p:blipFill>
        <p:spPr>
          <a:xfrm>
            <a:off x="796784" y="993581"/>
            <a:ext cx="7163421" cy="1145404"/>
          </a:xfrm>
          <a:prstGeom prst="rect">
            <a:avLst/>
          </a:prstGeom>
        </p:spPr>
      </p:pic>
      <p:sp>
        <p:nvSpPr>
          <p:cNvPr id="10" name="TextBox 9"/>
          <p:cNvSpPr txBox="1"/>
          <p:nvPr/>
        </p:nvSpPr>
        <p:spPr>
          <a:xfrm>
            <a:off x="796784" y="1098617"/>
            <a:ext cx="7089870"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 Performed annually prior to the grant awards.</a:t>
            </a:r>
          </a:p>
        </p:txBody>
      </p:sp>
    </p:spTree>
    <p:extLst>
      <p:ext uri="{BB962C8B-B14F-4D97-AF65-F5344CB8AC3E}">
        <p14:creationId xmlns:p14="http://schemas.microsoft.com/office/powerpoint/2010/main" val="297343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Selection Process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9885" y="2149311"/>
            <a:ext cx="4666267" cy="2867025"/>
          </a:xfrm>
          <a:prstGeom prst="rect">
            <a:avLst/>
          </a:prstGeom>
        </p:spPr>
      </p:pic>
    </p:spTree>
    <p:extLst>
      <p:ext uri="{BB962C8B-B14F-4D97-AF65-F5344CB8AC3E}">
        <p14:creationId xmlns:p14="http://schemas.microsoft.com/office/powerpoint/2010/main" val="358084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00986" y="1386662"/>
            <a:ext cx="7162800" cy="1447800"/>
          </a:xfrm>
          <a:prstGeom prst="rect">
            <a:avLst/>
          </a:prstGeom>
          <a:gradFill flip="none" rotWithShape="1">
            <a:gsLst>
              <a:gs pos="0">
                <a:schemeClr val="bg1">
                  <a:lumMod val="50000"/>
                </a:schemeClr>
              </a:gs>
              <a:gs pos="100000">
                <a:schemeClr val="bg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prstClr val="white"/>
              </a:solidFill>
            </a:endParaRPr>
          </a:p>
        </p:txBody>
      </p:sp>
      <p:sp>
        <p:nvSpPr>
          <p:cNvPr id="5" name="Rectangle 4"/>
          <p:cNvSpPr/>
          <p:nvPr/>
        </p:nvSpPr>
        <p:spPr bwMode="auto">
          <a:xfrm>
            <a:off x="800986" y="2834462"/>
            <a:ext cx="7162800" cy="1371600"/>
          </a:xfrm>
          <a:prstGeom prst="rect">
            <a:avLst/>
          </a:prstGeom>
          <a:gradFill flip="none" rotWithShape="1">
            <a:gsLst>
              <a:gs pos="0">
                <a:schemeClr val="bg1">
                  <a:lumMod val="50000"/>
                </a:schemeClr>
              </a:gs>
              <a:gs pos="100000">
                <a:schemeClr val="bg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6" name="Rectangle 5"/>
          <p:cNvSpPr/>
          <p:nvPr/>
        </p:nvSpPr>
        <p:spPr bwMode="auto">
          <a:xfrm>
            <a:off x="800986" y="4206062"/>
            <a:ext cx="7162800" cy="1447800"/>
          </a:xfrm>
          <a:prstGeom prst="rect">
            <a:avLst/>
          </a:prstGeom>
          <a:gradFill flip="none" rotWithShape="1">
            <a:gsLst>
              <a:gs pos="0">
                <a:schemeClr val="bg1">
                  <a:lumMod val="50000"/>
                </a:schemeClr>
              </a:gs>
              <a:gs pos="100000">
                <a:schemeClr val="bg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457200" y="315132"/>
            <a:ext cx="8229600" cy="646331"/>
          </a:xfrm>
        </p:spPr>
        <p:txBody>
          <a:bodyPr/>
          <a:lstStyle/>
          <a:p>
            <a:r>
              <a:rPr lang="en-US" dirty="0"/>
              <a:t>Criteria Selection Process</a:t>
            </a:r>
          </a:p>
        </p:txBody>
      </p:sp>
      <p:sp>
        <p:nvSpPr>
          <p:cNvPr id="3" name="Content Placeholder 2"/>
          <p:cNvSpPr>
            <a:spLocks noGrp="1"/>
          </p:cNvSpPr>
          <p:nvPr>
            <p:ph idx="1"/>
          </p:nvPr>
        </p:nvSpPr>
        <p:spPr>
          <a:xfrm>
            <a:off x="1041990" y="1773659"/>
            <a:ext cx="6772940" cy="639941"/>
          </a:xfrm>
        </p:spPr>
        <p:txBody>
          <a:bodyPr/>
          <a:lstStyle/>
          <a:p>
            <a:pPr marL="0" lvl="0" indent="0">
              <a:buNone/>
            </a:pPr>
            <a:r>
              <a:rPr lang="en-US" dirty="0"/>
              <a:t>Previously non-compliant</a:t>
            </a:r>
          </a:p>
        </p:txBody>
      </p:sp>
      <p:sp>
        <p:nvSpPr>
          <p:cNvPr id="7" name="Content Placeholder 2"/>
          <p:cNvSpPr txBox="1">
            <a:spLocks/>
          </p:cNvSpPr>
          <p:nvPr/>
        </p:nvSpPr>
        <p:spPr>
          <a:xfrm>
            <a:off x="952107" y="2941164"/>
            <a:ext cx="6862823" cy="920236"/>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dirty="0"/>
              <a:t>Failure to meet 90% of the negotiated target</a:t>
            </a:r>
          </a:p>
        </p:txBody>
      </p:sp>
      <p:sp>
        <p:nvSpPr>
          <p:cNvPr id="8" name="Content Placeholder 2"/>
          <p:cNvSpPr txBox="1">
            <a:spLocks/>
          </p:cNvSpPr>
          <p:nvPr/>
        </p:nvSpPr>
        <p:spPr>
          <a:xfrm>
            <a:off x="1041990" y="4631261"/>
            <a:ext cx="5773479" cy="621228"/>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Failure to meet stated deadlines</a:t>
            </a:r>
            <a:endParaRPr lang="en-US" dirty="0"/>
          </a:p>
        </p:txBody>
      </p:sp>
    </p:spTree>
    <p:extLst>
      <p:ext uri="{BB962C8B-B14F-4D97-AF65-F5344CB8AC3E}">
        <p14:creationId xmlns:p14="http://schemas.microsoft.com/office/powerpoint/2010/main" val="38291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Risk-Based Assessment Tool</a:t>
            </a:r>
          </a:p>
        </p:txBody>
      </p:sp>
      <p:pic>
        <p:nvPicPr>
          <p:cNvPr id="4" name="Content Placeholder 3"/>
          <p:cNvPicPr>
            <a:picLocks noGrp="1" noChangeAspect="1"/>
          </p:cNvPicPr>
          <p:nvPr>
            <p:ph idx="1"/>
          </p:nvPr>
        </p:nvPicPr>
        <p:blipFill>
          <a:blip r:embed="rId3"/>
          <a:stretch>
            <a:fillRect/>
          </a:stretch>
        </p:blipFill>
        <p:spPr>
          <a:xfrm>
            <a:off x="457200" y="1540884"/>
            <a:ext cx="8229600" cy="3558745"/>
          </a:xfrm>
          <a:prstGeom prst="rect">
            <a:avLst/>
          </a:prstGeom>
        </p:spPr>
      </p:pic>
    </p:spTree>
    <p:extLst>
      <p:ext uri="{BB962C8B-B14F-4D97-AF65-F5344CB8AC3E}">
        <p14:creationId xmlns:p14="http://schemas.microsoft.com/office/powerpoint/2010/main" val="296667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Scores</a:t>
            </a:r>
          </a:p>
        </p:txBody>
      </p:sp>
      <p:sp>
        <p:nvSpPr>
          <p:cNvPr id="4" name="Rounded Rectangle 3"/>
          <p:cNvSpPr/>
          <p:nvPr/>
        </p:nvSpPr>
        <p:spPr>
          <a:xfrm>
            <a:off x="335844" y="1503823"/>
            <a:ext cx="8472311" cy="1106491"/>
          </a:xfrm>
          <a:prstGeom prst="roundRect">
            <a:avLst>
              <a:gd name="adj" fmla="val 50000"/>
            </a:avLst>
          </a:prstGeom>
          <a:gradFill>
            <a:gsLst>
              <a:gs pos="71000">
                <a:srgbClr val="6DA1E6"/>
              </a:gs>
              <a:gs pos="40000">
                <a:schemeClr val="accent1">
                  <a:tint val="100000"/>
                  <a:shade val="100000"/>
                  <a:satMod val="130000"/>
                </a:schemeClr>
              </a:gs>
              <a:gs pos="100000">
                <a:schemeClr val="accent1">
                  <a:tint val="50000"/>
                  <a:shade val="100000"/>
                  <a:satMod val="350000"/>
                </a:schemeClr>
              </a:gs>
            </a:gsLst>
          </a:gradFill>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a:solidFill>
                  <a:schemeClr val="bg1"/>
                </a:solidFill>
                <a:latin typeface="Arial" panose="020B0604020202020204" pitchFamily="34" charset="0"/>
                <a:cs typeface="Arial" panose="020B0604020202020204" pitchFamily="34" charset="0"/>
              </a:rPr>
              <a:t> 0 to 2 points low risk</a:t>
            </a:r>
          </a:p>
        </p:txBody>
      </p:sp>
      <p:sp>
        <p:nvSpPr>
          <p:cNvPr id="9" name="Rounded Rectangle 8"/>
          <p:cNvSpPr/>
          <p:nvPr/>
        </p:nvSpPr>
        <p:spPr>
          <a:xfrm>
            <a:off x="335843" y="3133527"/>
            <a:ext cx="8472311" cy="1106491"/>
          </a:xfrm>
          <a:prstGeom prst="roundRect">
            <a:avLst>
              <a:gd name="adj" fmla="val 50000"/>
            </a:avLst>
          </a:prstGeom>
          <a:gradFill>
            <a:gsLst>
              <a:gs pos="71000">
                <a:srgbClr val="6DA1E6"/>
              </a:gs>
              <a:gs pos="40000">
                <a:schemeClr val="accent1">
                  <a:tint val="100000"/>
                  <a:shade val="100000"/>
                  <a:satMod val="130000"/>
                </a:schemeClr>
              </a:gs>
              <a:gs pos="100000">
                <a:schemeClr val="accent1">
                  <a:tint val="50000"/>
                  <a:shade val="100000"/>
                  <a:satMod val="350000"/>
                </a:schemeClr>
              </a:gs>
            </a:gsLst>
          </a:gradFill>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a:solidFill>
                  <a:schemeClr val="bg1"/>
                </a:solidFill>
                <a:latin typeface="Arial" panose="020B0604020202020204" pitchFamily="34" charset="0"/>
                <a:cs typeface="Arial" panose="020B0604020202020204" pitchFamily="34" charset="0"/>
              </a:rPr>
              <a:t>3 to 5 points medium risk</a:t>
            </a:r>
          </a:p>
        </p:txBody>
      </p:sp>
      <p:sp>
        <p:nvSpPr>
          <p:cNvPr id="10" name="Rounded Rectangle 9"/>
          <p:cNvSpPr/>
          <p:nvPr/>
        </p:nvSpPr>
        <p:spPr>
          <a:xfrm>
            <a:off x="457200" y="4732643"/>
            <a:ext cx="8472311" cy="1106491"/>
          </a:xfrm>
          <a:prstGeom prst="roundRect">
            <a:avLst>
              <a:gd name="adj" fmla="val 50000"/>
            </a:avLst>
          </a:prstGeom>
          <a:gradFill>
            <a:gsLst>
              <a:gs pos="71000">
                <a:srgbClr val="6DA1E6"/>
              </a:gs>
              <a:gs pos="40000">
                <a:schemeClr val="accent1">
                  <a:tint val="100000"/>
                  <a:shade val="100000"/>
                  <a:satMod val="130000"/>
                </a:schemeClr>
              </a:gs>
              <a:gs pos="100000">
                <a:schemeClr val="accent1">
                  <a:tint val="50000"/>
                  <a:shade val="100000"/>
                  <a:satMod val="350000"/>
                </a:schemeClr>
              </a:gs>
            </a:gsLst>
          </a:gradFill>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a:solidFill>
                  <a:schemeClr val="bg1"/>
                </a:solidFill>
                <a:latin typeface="Arial" panose="020B0604020202020204" pitchFamily="34" charset="0"/>
                <a:cs typeface="Arial" panose="020B0604020202020204" pitchFamily="34" charset="0"/>
              </a:rPr>
              <a:t>6 to 7 points high risk</a:t>
            </a:r>
          </a:p>
        </p:txBody>
      </p:sp>
    </p:spTree>
    <p:extLst>
      <p:ext uri="{BB962C8B-B14F-4D97-AF65-F5344CB8AC3E}">
        <p14:creationId xmlns:p14="http://schemas.microsoft.com/office/powerpoint/2010/main" val="244806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Levels</a:t>
            </a:r>
          </a:p>
        </p:txBody>
      </p:sp>
      <p:pic>
        <p:nvPicPr>
          <p:cNvPr id="4" name="Content Placeholder 3"/>
          <p:cNvPicPr>
            <a:picLocks noGrp="1" noChangeAspect="1"/>
          </p:cNvPicPr>
          <p:nvPr>
            <p:ph idx="1"/>
          </p:nvPr>
        </p:nvPicPr>
        <p:blipFill>
          <a:blip r:embed="rId2"/>
          <a:stretch>
            <a:fillRect/>
          </a:stretch>
        </p:blipFill>
        <p:spPr>
          <a:xfrm>
            <a:off x="876300" y="1909482"/>
            <a:ext cx="7391400" cy="3245224"/>
          </a:xfrm>
          <a:prstGeom prst="rect">
            <a:avLst/>
          </a:prstGeom>
        </p:spPr>
      </p:pic>
    </p:spTree>
    <p:extLst>
      <p:ext uri="{BB962C8B-B14F-4D97-AF65-F5344CB8AC3E}">
        <p14:creationId xmlns:p14="http://schemas.microsoft.com/office/powerpoint/2010/main" val="303640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705" y="2205317"/>
            <a:ext cx="8229600" cy="1354217"/>
          </a:xfrm>
        </p:spPr>
        <p:txBody>
          <a:bodyPr/>
          <a:lstStyle/>
          <a:p>
            <a:r>
              <a:rPr lang="en-US" sz="4400" dirty="0"/>
              <a:t>Special Technical Assistance Cohort (STAC)</a:t>
            </a:r>
            <a:endParaRPr lang="en-US" dirty="0"/>
          </a:p>
        </p:txBody>
      </p:sp>
    </p:spTree>
    <p:extLst>
      <p:ext uri="{BB962C8B-B14F-4D97-AF65-F5344CB8AC3E}">
        <p14:creationId xmlns:p14="http://schemas.microsoft.com/office/powerpoint/2010/main" val="145978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754"/>
            <a:ext cx="8229600" cy="1231106"/>
          </a:xfrm>
        </p:spPr>
        <p:txBody>
          <a:bodyPr/>
          <a:lstStyle/>
          <a:p>
            <a:r>
              <a:rPr lang="en-US" sz="4000" dirty="0"/>
              <a:t>Special Technical Assistance Cohort (STAC)</a:t>
            </a:r>
          </a:p>
        </p:txBody>
      </p:sp>
      <p:sp>
        <p:nvSpPr>
          <p:cNvPr id="3" name="Content Placeholder 2"/>
          <p:cNvSpPr>
            <a:spLocks noGrp="1"/>
          </p:cNvSpPr>
          <p:nvPr>
            <p:ph idx="1"/>
          </p:nvPr>
        </p:nvSpPr>
        <p:spPr>
          <a:xfrm>
            <a:off x="457200" y="1882589"/>
            <a:ext cx="8229600" cy="4303059"/>
          </a:xfrm>
        </p:spPr>
        <p:txBody>
          <a:bodyPr/>
          <a:lstStyle/>
          <a:p>
            <a:pPr marL="0" indent="0">
              <a:buNone/>
            </a:pPr>
            <a:r>
              <a:rPr lang="en-US" dirty="0"/>
              <a:t>Technical assistance provided to districts identified as medium or higher risk.</a:t>
            </a:r>
          </a:p>
          <a:p>
            <a:pPr marL="0" indent="0">
              <a:buNone/>
            </a:pPr>
            <a:endParaRPr lang="en-US" dirty="0"/>
          </a:p>
          <a:p>
            <a:pPr marL="0" indent="0">
              <a:buNone/>
            </a:pPr>
            <a:r>
              <a:rPr lang="en-US" dirty="0"/>
              <a:t>FY18 nine districts were identified as medium risk.</a:t>
            </a:r>
          </a:p>
          <a:p>
            <a:pPr marL="0" indent="0">
              <a:buNone/>
            </a:pPr>
            <a:endParaRPr lang="en-US" dirty="0"/>
          </a:p>
          <a:p>
            <a:pPr marL="0" indent="0">
              <a:buNone/>
            </a:pPr>
            <a:r>
              <a:rPr lang="en-US" dirty="0"/>
              <a:t>The FY18 cohort will receive in depth analysis that will include three elements. </a:t>
            </a:r>
          </a:p>
        </p:txBody>
      </p:sp>
      <p:cxnSp>
        <p:nvCxnSpPr>
          <p:cNvPr id="4" name="Straight Connector 3"/>
          <p:cNvCxnSpPr/>
          <p:nvPr/>
        </p:nvCxnSpPr>
        <p:spPr bwMode="auto">
          <a:xfrm>
            <a:off x="457200" y="3117525"/>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457200" y="4817380"/>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98841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Elements </a:t>
            </a:r>
          </a:p>
        </p:txBody>
      </p:sp>
      <p:sp>
        <p:nvSpPr>
          <p:cNvPr id="3" name="Content Placeholder 2"/>
          <p:cNvSpPr>
            <a:spLocks noGrp="1"/>
          </p:cNvSpPr>
          <p:nvPr>
            <p:ph idx="1"/>
          </p:nvPr>
        </p:nvSpPr>
        <p:spPr>
          <a:xfrm>
            <a:off x="529119" y="1489753"/>
            <a:ext cx="8229600" cy="4151411"/>
          </a:xfrm>
        </p:spPr>
        <p:txBody>
          <a:bodyPr/>
          <a:lstStyle/>
          <a:p>
            <a:pPr marL="0" indent="0">
              <a:buNone/>
            </a:pPr>
            <a:r>
              <a:rPr lang="en-US" dirty="0"/>
              <a:t>Intensive analysis and improvement planning</a:t>
            </a:r>
            <a:endParaRPr lang="en-US" b="1" dirty="0"/>
          </a:p>
          <a:p>
            <a:pPr marL="0" indent="0">
              <a:buNone/>
            </a:pPr>
            <a:endParaRPr lang="en-US" b="1" dirty="0"/>
          </a:p>
          <a:p>
            <a:pPr marL="0" indent="0">
              <a:buNone/>
            </a:pPr>
            <a:r>
              <a:rPr lang="en-US" dirty="0"/>
              <a:t>Ongoing accountability for improvement </a:t>
            </a:r>
          </a:p>
          <a:p>
            <a:pPr marL="0" indent="0">
              <a:buNone/>
            </a:pPr>
            <a:endParaRPr lang="en-US" dirty="0"/>
          </a:p>
          <a:p>
            <a:pPr marL="0" indent="0">
              <a:buNone/>
            </a:pPr>
            <a:r>
              <a:rPr lang="en-US" dirty="0"/>
              <a:t>External consultation and insight from cohort peers</a:t>
            </a:r>
          </a:p>
        </p:txBody>
      </p:sp>
      <p:cxnSp>
        <p:nvCxnSpPr>
          <p:cNvPr id="4" name="Straight Connector 3"/>
          <p:cNvCxnSpPr/>
          <p:nvPr/>
        </p:nvCxnSpPr>
        <p:spPr bwMode="auto">
          <a:xfrm>
            <a:off x="529119" y="234303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529119" y="3565458"/>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222529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 Post-Secondary Sponsors</a:t>
            </a:r>
          </a:p>
        </p:txBody>
      </p:sp>
      <p:sp>
        <p:nvSpPr>
          <p:cNvPr id="3" name="Content Placeholder 2"/>
          <p:cNvSpPr>
            <a:spLocks noGrp="1"/>
          </p:cNvSpPr>
          <p:nvPr>
            <p:ph idx="1"/>
          </p:nvPr>
        </p:nvSpPr>
        <p:spPr>
          <a:xfrm>
            <a:off x="590400" y="1252800"/>
            <a:ext cx="8096400" cy="5100499"/>
          </a:xfrm>
        </p:spPr>
        <p:txBody>
          <a:bodyPr/>
          <a:lstStyle/>
          <a:p>
            <a:pPr marL="0" indent="0">
              <a:buNone/>
            </a:pPr>
            <a:r>
              <a:rPr lang="en-US" sz="2800" dirty="0"/>
              <a:t>Tri-C (Cuyahoga Community College)</a:t>
            </a:r>
          </a:p>
          <a:p>
            <a:pPr marL="0" indent="0">
              <a:buNone/>
            </a:pPr>
            <a:r>
              <a:rPr lang="en-US" sz="2800" dirty="0"/>
              <a:t>Rhodes State – Lima</a:t>
            </a:r>
          </a:p>
          <a:p>
            <a:pPr marL="0" indent="0">
              <a:buNone/>
            </a:pPr>
            <a:r>
              <a:rPr lang="en-US" sz="2800" dirty="0"/>
              <a:t>Columbus State Community College</a:t>
            </a:r>
          </a:p>
          <a:p>
            <a:pPr marL="0" indent="0">
              <a:buNone/>
            </a:pPr>
            <a:r>
              <a:rPr lang="en-US" sz="2800" dirty="0"/>
              <a:t>Marion Technical College</a:t>
            </a:r>
          </a:p>
          <a:p>
            <a:pPr marL="0" indent="0">
              <a:buNone/>
            </a:pPr>
            <a:r>
              <a:rPr lang="en-US" sz="2800" dirty="0"/>
              <a:t>Lorain County Community College</a:t>
            </a:r>
          </a:p>
          <a:p>
            <a:pPr marL="0" indent="0">
              <a:buNone/>
            </a:pPr>
            <a:r>
              <a:rPr lang="en-US" sz="2800" dirty="0"/>
              <a:t>North Central State</a:t>
            </a:r>
          </a:p>
          <a:p>
            <a:pPr marL="0" indent="0">
              <a:buNone/>
            </a:pPr>
            <a:r>
              <a:rPr lang="en-US" sz="2800" dirty="0"/>
              <a:t>Edison State – Piqua</a:t>
            </a:r>
          </a:p>
          <a:p>
            <a:pPr marL="0" indent="0">
              <a:buNone/>
            </a:pPr>
            <a:r>
              <a:rPr lang="en-US" sz="2800" dirty="0"/>
              <a:t>Sinclair Community College</a:t>
            </a:r>
          </a:p>
          <a:p>
            <a:pPr marL="0" indent="0">
              <a:buNone/>
            </a:pPr>
            <a:r>
              <a:rPr lang="en-US" sz="2800" dirty="0"/>
              <a:t>Stark State – Canton</a:t>
            </a:r>
          </a:p>
          <a:p>
            <a:pPr marL="0" indent="0">
              <a:buNone/>
            </a:pPr>
            <a:r>
              <a:rPr lang="en-US" sz="2800" dirty="0"/>
              <a:t>Washington State Community College</a:t>
            </a:r>
          </a:p>
        </p:txBody>
      </p:sp>
    </p:spTree>
    <p:extLst>
      <p:ext uri="{BB962C8B-B14F-4D97-AF65-F5344CB8AC3E}">
        <p14:creationId xmlns:p14="http://schemas.microsoft.com/office/powerpoint/2010/main" val="134591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Ongoing Technical Assistance </a:t>
            </a:r>
          </a:p>
        </p:txBody>
      </p:sp>
      <p:sp>
        <p:nvSpPr>
          <p:cNvPr id="4" name="Rounded Rectangle 3"/>
          <p:cNvSpPr/>
          <p:nvPr/>
        </p:nvSpPr>
        <p:spPr>
          <a:xfrm>
            <a:off x="335844" y="1451314"/>
            <a:ext cx="8472311" cy="1106491"/>
          </a:xfrm>
          <a:prstGeom prst="roundRect">
            <a:avLst>
              <a:gd name="adj" fmla="val 50000"/>
            </a:avLst>
          </a:prstGeom>
          <a:gradFill>
            <a:gsLst>
              <a:gs pos="71000">
                <a:srgbClr val="6DA1E6"/>
              </a:gs>
              <a:gs pos="40000">
                <a:schemeClr val="accent1">
                  <a:tint val="100000"/>
                  <a:shade val="100000"/>
                  <a:satMod val="130000"/>
                </a:schemeClr>
              </a:gs>
              <a:gs pos="100000">
                <a:schemeClr val="accent1">
                  <a:tint val="50000"/>
                  <a:shade val="100000"/>
                  <a:satMod val="350000"/>
                </a:schemeClr>
              </a:gs>
            </a:gsLst>
          </a:gradFill>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a:solidFill>
                  <a:schemeClr val="bg1"/>
                </a:solidFill>
                <a:latin typeface="Arial" panose="020B0604020202020204" pitchFamily="34" charset="0"/>
                <a:cs typeface="Arial" panose="020B0604020202020204" pitchFamily="34" charset="0"/>
              </a:rPr>
              <a:t>Conference Call </a:t>
            </a:r>
          </a:p>
        </p:txBody>
      </p:sp>
      <p:sp>
        <p:nvSpPr>
          <p:cNvPr id="9" name="Rounded Rectangle 8"/>
          <p:cNvSpPr/>
          <p:nvPr/>
        </p:nvSpPr>
        <p:spPr>
          <a:xfrm>
            <a:off x="335843" y="2889526"/>
            <a:ext cx="8472311" cy="1106491"/>
          </a:xfrm>
          <a:prstGeom prst="roundRect">
            <a:avLst>
              <a:gd name="adj" fmla="val 50000"/>
            </a:avLst>
          </a:prstGeom>
          <a:gradFill>
            <a:gsLst>
              <a:gs pos="71000">
                <a:srgbClr val="6DA1E6"/>
              </a:gs>
              <a:gs pos="40000">
                <a:schemeClr val="accent1">
                  <a:tint val="100000"/>
                  <a:shade val="100000"/>
                  <a:satMod val="130000"/>
                </a:schemeClr>
              </a:gs>
              <a:gs pos="100000">
                <a:schemeClr val="accent1">
                  <a:tint val="50000"/>
                  <a:shade val="100000"/>
                  <a:satMod val="350000"/>
                </a:schemeClr>
              </a:gs>
            </a:gsLst>
          </a:gradFill>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a:solidFill>
                  <a:schemeClr val="bg1"/>
                </a:solidFill>
                <a:latin typeface="Arial" panose="020B0604020202020204" pitchFamily="34" charset="0"/>
                <a:cs typeface="Arial" panose="020B0604020202020204" pitchFamily="34" charset="0"/>
              </a:rPr>
              <a:t>OCTA Cohort Workshop</a:t>
            </a:r>
          </a:p>
        </p:txBody>
      </p:sp>
      <p:sp>
        <p:nvSpPr>
          <p:cNvPr id="10" name="Rounded Rectangle 9"/>
          <p:cNvSpPr/>
          <p:nvPr/>
        </p:nvSpPr>
        <p:spPr>
          <a:xfrm>
            <a:off x="335844" y="4327738"/>
            <a:ext cx="8472311" cy="1106491"/>
          </a:xfrm>
          <a:prstGeom prst="roundRect">
            <a:avLst>
              <a:gd name="adj" fmla="val 50000"/>
            </a:avLst>
          </a:prstGeom>
          <a:gradFill>
            <a:gsLst>
              <a:gs pos="71000">
                <a:srgbClr val="6DA1E6"/>
              </a:gs>
              <a:gs pos="40000">
                <a:schemeClr val="accent1">
                  <a:tint val="100000"/>
                  <a:shade val="100000"/>
                  <a:satMod val="130000"/>
                </a:schemeClr>
              </a:gs>
              <a:gs pos="100000">
                <a:schemeClr val="accent1">
                  <a:tint val="50000"/>
                  <a:shade val="100000"/>
                  <a:satMod val="350000"/>
                </a:schemeClr>
              </a:gs>
            </a:gsLst>
          </a:gradFill>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a:solidFill>
                  <a:schemeClr val="bg1"/>
                </a:solidFill>
                <a:latin typeface="Arial" panose="020B0604020202020204" pitchFamily="34" charset="0"/>
                <a:cs typeface="Arial" panose="020B0604020202020204" pitchFamily="34" charset="0"/>
              </a:rPr>
              <a:t>Technical Assistance Follow-up</a:t>
            </a:r>
          </a:p>
        </p:txBody>
      </p:sp>
    </p:spTree>
    <p:extLst>
      <p:ext uri="{BB962C8B-B14F-4D97-AF65-F5344CB8AC3E}">
        <p14:creationId xmlns:p14="http://schemas.microsoft.com/office/powerpoint/2010/main" val="284956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95" y="2493390"/>
            <a:ext cx="8229600" cy="677108"/>
          </a:xfrm>
        </p:spPr>
        <p:txBody>
          <a:bodyPr/>
          <a:lstStyle/>
          <a:p>
            <a:r>
              <a:rPr lang="en-US" sz="4400" dirty="0"/>
              <a:t>Perkins Monitoring </a:t>
            </a:r>
          </a:p>
        </p:txBody>
      </p:sp>
    </p:spTree>
    <p:extLst>
      <p:ext uri="{BB962C8B-B14F-4D97-AF65-F5344CB8AC3E}">
        <p14:creationId xmlns:p14="http://schemas.microsoft.com/office/powerpoint/2010/main" val="354197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59" y="282804"/>
            <a:ext cx="8597244" cy="553998"/>
          </a:xfrm>
        </p:spPr>
        <p:txBody>
          <a:bodyPr/>
          <a:lstStyle/>
          <a:p>
            <a:r>
              <a:rPr lang="en-US" sz="3600" dirty="0"/>
              <a:t>Districts Scheduled to be Monitored </a:t>
            </a:r>
          </a:p>
        </p:txBody>
      </p:sp>
      <p:pic>
        <p:nvPicPr>
          <p:cNvPr id="4" name="Content Placeholder 3"/>
          <p:cNvPicPr>
            <a:picLocks noGrp="1" noChangeAspect="1"/>
          </p:cNvPicPr>
          <p:nvPr>
            <p:ph idx="1"/>
          </p:nvPr>
        </p:nvPicPr>
        <p:blipFill>
          <a:blip r:embed="rId3"/>
          <a:stretch>
            <a:fillRect/>
          </a:stretch>
        </p:blipFill>
        <p:spPr>
          <a:xfrm>
            <a:off x="646983" y="945222"/>
            <a:ext cx="7520972" cy="5443357"/>
          </a:xfrm>
          <a:prstGeom prst="rect">
            <a:avLst/>
          </a:prstGeom>
        </p:spPr>
      </p:pic>
    </p:spTree>
    <p:extLst>
      <p:ext uri="{BB962C8B-B14F-4D97-AF65-F5344CB8AC3E}">
        <p14:creationId xmlns:p14="http://schemas.microsoft.com/office/powerpoint/2010/main" val="94718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702"/>
            <a:ext cx="8229600" cy="646331"/>
          </a:xfrm>
        </p:spPr>
        <p:txBody>
          <a:bodyPr/>
          <a:lstStyle/>
          <a:p>
            <a:r>
              <a:rPr lang="en-US" dirty="0"/>
              <a:t>Perkins Monitoring </a:t>
            </a:r>
          </a:p>
        </p:txBody>
      </p:sp>
      <p:sp>
        <p:nvSpPr>
          <p:cNvPr id="3" name="Content Placeholder 2"/>
          <p:cNvSpPr>
            <a:spLocks noGrp="1"/>
          </p:cNvSpPr>
          <p:nvPr>
            <p:ph idx="1"/>
          </p:nvPr>
        </p:nvSpPr>
        <p:spPr>
          <a:xfrm>
            <a:off x="457200" y="1131216"/>
            <a:ext cx="8229600" cy="5099901"/>
          </a:xfrm>
        </p:spPr>
        <p:txBody>
          <a:bodyPr/>
          <a:lstStyle/>
          <a:p>
            <a:pPr marL="0" indent="0">
              <a:buNone/>
            </a:pPr>
            <a:r>
              <a:rPr lang="en-US" dirty="0"/>
              <a:t>Self-assessment review (</a:t>
            </a:r>
            <a:r>
              <a:rPr lang="en-US" b="1" u="sng" dirty="0">
                <a:solidFill>
                  <a:srgbClr val="FF0000"/>
                </a:solidFill>
              </a:rPr>
              <a:t>December 1)</a:t>
            </a:r>
          </a:p>
          <a:p>
            <a:pPr marL="0" indent="0">
              <a:buNone/>
            </a:pPr>
            <a:r>
              <a:rPr lang="en-US" dirty="0"/>
              <a:t> </a:t>
            </a:r>
            <a:endParaRPr lang="en-US" b="1" dirty="0"/>
          </a:p>
          <a:p>
            <a:pPr marL="0" indent="0">
              <a:buNone/>
            </a:pPr>
            <a:r>
              <a:rPr lang="en-US" dirty="0"/>
              <a:t>Aligns with the Comprehensive Continuous Improvement Plan (CCIP) process.</a:t>
            </a:r>
          </a:p>
          <a:p>
            <a:pPr marL="0" indent="0">
              <a:buNone/>
            </a:pPr>
            <a:endParaRPr lang="en-US" dirty="0"/>
          </a:p>
          <a:p>
            <a:pPr marL="0" indent="0">
              <a:buNone/>
            </a:pPr>
            <a:r>
              <a:rPr lang="en-US" dirty="0"/>
              <a:t>Corrective Action Plan submission process by June 1 (Risk Factor 2 Point Value). </a:t>
            </a:r>
          </a:p>
          <a:p>
            <a:pPr marL="0" indent="0">
              <a:buNone/>
            </a:pPr>
            <a:r>
              <a:rPr lang="en-US" dirty="0"/>
              <a:t>	</a:t>
            </a:r>
          </a:p>
        </p:txBody>
      </p:sp>
      <p:cxnSp>
        <p:nvCxnSpPr>
          <p:cNvPr id="4" name="Straight Connector 3"/>
          <p:cNvCxnSpPr/>
          <p:nvPr/>
        </p:nvCxnSpPr>
        <p:spPr bwMode="auto">
          <a:xfrm>
            <a:off x="457200" y="2034809"/>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457200" y="3728588"/>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32214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Compliance Enhancements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9018" y="1057275"/>
            <a:ext cx="4525963" cy="4525963"/>
          </a:xfrm>
        </p:spPr>
      </p:pic>
    </p:spTree>
    <p:extLst>
      <p:ext uri="{BB962C8B-B14F-4D97-AF65-F5344CB8AC3E}">
        <p14:creationId xmlns:p14="http://schemas.microsoft.com/office/powerpoint/2010/main" val="47093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Compliance Dashboard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112951"/>
            <a:ext cx="8229600" cy="4414611"/>
          </a:xfrm>
        </p:spPr>
      </p:pic>
    </p:spTree>
    <p:extLst>
      <p:ext uri="{BB962C8B-B14F-4D97-AF65-F5344CB8AC3E}">
        <p14:creationId xmlns:p14="http://schemas.microsoft.com/office/powerpoint/2010/main" val="324731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Compliance Comment Box</a:t>
            </a:r>
          </a:p>
        </p:txBody>
      </p:sp>
      <p:pic>
        <p:nvPicPr>
          <p:cNvPr id="4" name="Content Placeholder 3"/>
          <p:cNvPicPr>
            <a:picLocks noGrp="1" noChangeAspect="1"/>
          </p:cNvPicPr>
          <p:nvPr>
            <p:ph idx="1"/>
          </p:nvPr>
        </p:nvPicPr>
        <p:blipFill>
          <a:blip r:embed="rId3"/>
          <a:stretch>
            <a:fillRect/>
          </a:stretch>
        </p:blipFill>
        <p:spPr>
          <a:xfrm>
            <a:off x="457200" y="1772614"/>
            <a:ext cx="8229600" cy="3095284"/>
          </a:xfrm>
          <a:prstGeom prst="rect">
            <a:avLst/>
          </a:prstGeom>
        </p:spPr>
      </p:pic>
    </p:spTree>
    <p:extLst>
      <p:ext uri="{BB962C8B-B14F-4D97-AF65-F5344CB8AC3E}">
        <p14:creationId xmlns:p14="http://schemas.microsoft.com/office/powerpoint/2010/main" val="38462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Compliance Budget Page</a:t>
            </a:r>
          </a:p>
        </p:txBody>
      </p:sp>
      <p:pic>
        <p:nvPicPr>
          <p:cNvPr id="4" name="Content Placeholder 3"/>
          <p:cNvPicPr>
            <a:picLocks noGrp="1" noChangeAspect="1"/>
          </p:cNvPicPr>
          <p:nvPr>
            <p:ph idx="1"/>
          </p:nvPr>
        </p:nvPicPr>
        <p:blipFill>
          <a:blip r:embed="rId2"/>
          <a:stretch>
            <a:fillRect/>
          </a:stretch>
        </p:blipFill>
        <p:spPr>
          <a:xfrm>
            <a:off x="772516" y="1245534"/>
            <a:ext cx="7598968" cy="4525963"/>
          </a:xfrm>
          <a:prstGeom prst="rect">
            <a:avLst/>
          </a:prstGeom>
        </p:spPr>
      </p:pic>
    </p:spTree>
    <p:extLst>
      <p:ext uri="{BB962C8B-B14F-4D97-AF65-F5344CB8AC3E}">
        <p14:creationId xmlns:p14="http://schemas.microsoft.com/office/powerpoint/2010/main" val="206066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6380"/>
            <a:ext cx="8229600" cy="2025332"/>
          </a:xfrm>
        </p:spPr>
        <p:txBody>
          <a:bodyPr/>
          <a:lstStyle/>
          <a:p>
            <a:r>
              <a:rPr lang="en-US" dirty="0"/>
              <a:t>Comprehensive Continuous Improvement Planning </a:t>
            </a:r>
            <a:br>
              <a:rPr lang="en-US" dirty="0"/>
            </a:br>
            <a:r>
              <a:rPr lang="en-US" dirty="0"/>
              <a:t>(CCIP) </a:t>
            </a:r>
          </a:p>
        </p:txBody>
      </p:sp>
    </p:spTree>
    <p:extLst>
      <p:ext uri="{BB962C8B-B14F-4D97-AF65-F5344CB8AC3E}">
        <p14:creationId xmlns:p14="http://schemas.microsoft.com/office/powerpoint/2010/main" val="399608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77108"/>
          </a:xfrm>
        </p:spPr>
        <p:txBody>
          <a:bodyPr/>
          <a:lstStyle/>
          <a:p>
            <a:r>
              <a:rPr lang="en-US" sz="4400" dirty="0"/>
              <a:t>CCIP </a:t>
            </a:r>
          </a:p>
        </p:txBody>
      </p:sp>
      <p:sp>
        <p:nvSpPr>
          <p:cNvPr id="3" name="Content Placeholder 2"/>
          <p:cNvSpPr>
            <a:spLocks noGrp="1"/>
          </p:cNvSpPr>
          <p:nvPr>
            <p:ph idx="1"/>
          </p:nvPr>
        </p:nvSpPr>
        <p:spPr>
          <a:xfrm>
            <a:off x="560895" y="1530849"/>
            <a:ext cx="8229600" cy="4274701"/>
          </a:xfrm>
        </p:spPr>
        <p:txBody>
          <a:bodyPr/>
          <a:lstStyle/>
          <a:p>
            <a:pPr marL="0" indent="0">
              <a:buNone/>
            </a:pPr>
            <a:r>
              <a:rPr lang="en-US" dirty="0"/>
              <a:t>Can be submitted July 1 of the fiscal year.</a:t>
            </a:r>
          </a:p>
          <a:p>
            <a:pPr marL="0" indent="0">
              <a:buNone/>
            </a:pPr>
            <a:endParaRPr lang="en-US" b="1" dirty="0"/>
          </a:p>
          <a:p>
            <a:pPr marL="0" indent="0">
              <a:buNone/>
            </a:pPr>
            <a:r>
              <a:rPr lang="en-US" dirty="0"/>
              <a:t>Annual workshop to assist you with the process.</a:t>
            </a:r>
          </a:p>
          <a:p>
            <a:pPr marL="0" indent="0">
              <a:buNone/>
            </a:pPr>
            <a:endParaRPr lang="en-US" dirty="0"/>
          </a:p>
          <a:p>
            <a:pPr marL="0" indent="0">
              <a:buNone/>
            </a:pPr>
            <a:r>
              <a:rPr lang="en-US" dirty="0"/>
              <a:t>Proper access is essential. Make sure that you have the correct Safe account role. </a:t>
            </a:r>
          </a:p>
        </p:txBody>
      </p:sp>
      <p:cxnSp>
        <p:nvCxnSpPr>
          <p:cNvPr id="4" name="Straight Connector 3"/>
          <p:cNvCxnSpPr/>
          <p:nvPr/>
        </p:nvCxnSpPr>
        <p:spPr bwMode="auto">
          <a:xfrm>
            <a:off x="560895" y="2363582"/>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560895" y="402537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37931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ApprenticeOhio Concentration</a:t>
            </a:r>
          </a:p>
        </p:txBody>
      </p:sp>
      <p:sp>
        <p:nvSpPr>
          <p:cNvPr id="3" name="Content Placeholder 2"/>
          <p:cNvSpPr>
            <a:spLocks noGrp="1"/>
          </p:cNvSpPr>
          <p:nvPr>
            <p:ph idx="1"/>
          </p:nvPr>
        </p:nvSpPr>
        <p:spPr>
          <a:xfrm>
            <a:off x="522000" y="1103532"/>
            <a:ext cx="8164800" cy="5002590"/>
          </a:xfrm>
        </p:spPr>
        <p:txBody>
          <a:bodyPr/>
          <a:lstStyle/>
          <a:p>
            <a:endParaRPr lang="en-US" dirty="0"/>
          </a:p>
          <a:p>
            <a:endParaRPr lang="en-US" dirty="0"/>
          </a:p>
          <a:p>
            <a:pPr marL="0" indent="0">
              <a:buNone/>
            </a:pPr>
            <a:r>
              <a:rPr lang="en-US" dirty="0"/>
              <a:t>Information Technology</a:t>
            </a:r>
          </a:p>
          <a:p>
            <a:pPr marL="0" indent="0">
              <a:buNone/>
            </a:pPr>
            <a:r>
              <a:rPr lang="en-US" dirty="0"/>
              <a:t>Business Services</a:t>
            </a:r>
          </a:p>
          <a:p>
            <a:pPr marL="0" indent="0">
              <a:buNone/>
            </a:pPr>
            <a:endParaRPr lang="en-US" dirty="0"/>
          </a:p>
          <a:p>
            <a:pPr marL="0" indent="0">
              <a:buNone/>
            </a:pPr>
            <a:r>
              <a:rPr lang="en-US" dirty="0"/>
              <a:t>Healthcare</a:t>
            </a:r>
          </a:p>
          <a:p>
            <a:pPr marL="0" indent="0">
              <a:buNone/>
            </a:pPr>
            <a:r>
              <a:rPr lang="en-US" dirty="0"/>
              <a:t>Advanced Manufacturing</a:t>
            </a:r>
          </a:p>
        </p:txBody>
      </p:sp>
      <p:cxnSp>
        <p:nvCxnSpPr>
          <p:cNvPr id="4" name="Straight Connector 3"/>
          <p:cNvCxnSpPr/>
          <p:nvPr/>
        </p:nvCxnSpPr>
        <p:spPr bwMode="auto">
          <a:xfrm>
            <a:off x="522000" y="36165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426730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Tool Alignment </a:t>
            </a:r>
          </a:p>
        </p:txBody>
      </p:sp>
      <p:sp>
        <p:nvSpPr>
          <p:cNvPr id="3" name="Content Placeholder 2"/>
          <p:cNvSpPr>
            <a:spLocks noGrp="1"/>
          </p:cNvSpPr>
          <p:nvPr>
            <p:ph idx="1"/>
          </p:nvPr>
        </p:nvSpPr>
        <p:spPr>
          <a:xfrm>
            <a:off x="1037690" y="1656000"/>
            <a:ext cx="7649109" cy="4101014"/>
          </a:xfrm>
        </p:spPr>
        <p:txBody>
          <a:bodyPr/>
          <a:lstStyle/>
          <a:p>
            <a:pPr marL="0" indent="0">
              <a:buNone/>
            </a:pPr>
            <a:r>
              <a:rPr lang="en-US" dirty="0">
                <a:latin typeface="Arial" pitchFamily="34" charset="0"/>
                <a:cs typeface="Arial" pitchFamily="34" charset="0"/>
              </a:rPr>
              <a:t>Be mindful of the strategies and action step listed in your plan.</a:t>
            </a:r>
          </a:p>
          <a:p>
            <a:pPr marL="0" indent="0">
              <a:buNone/>
            </a:pPr>
            <a:endParaRPr lang="en-US" dirty="0"/>
          </a:p>
          <a:p>
            <a:pPr marL="0" indent="0">
              <a:buNone/>
            </a:pPr>
            <a:r>
              <a:rPr lang="en-US" dirty="0">
                <a:latin typeface="Arial" pitchFamily="34" charset="0"/>
                <a:cs typeface="Arial" pitchFamily="34" charset="0"/>
              </a:rPr>
              <a:t>District are held accountable for information listed in the plan via the monitoring process.</a:t>
            </a:r>
          </a:p>
          <a:p>
            <a:pPr marL="0" indent="0">
              <a:buNone/>
            </a:pPr>
            <a:endParaRPr lang="en-US" dirty="0"/>
          </a:p>
        </p:txBody>
      </p:sp>
      <p:cxnSp>
        <p:nvCxnSpPr>
          <p:cNvPr id="10" name="Straight Connector 9"/>
          <p:cNvCxnSpPr/>
          <p:nvPr/>
        </p:nvCxnSpPr>
        <p:spPr bwMode="auto">
          <a:xfrm>
            <a:off x="1037690" y="3020638"/>
            <a:ext cx="7257044"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385776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15553"/>
          </a:xfrm>
        </p:spPr>
        <p:txBody>
          <a:bodyPr/>
          <a:lstStyle/>
          <a:p>
            <a:r>
              <a:rPr lang="en-US" sz="4000" dirty="0"/>
              <a:t>Connections </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1200" y="1705454"/>
            <a:ext cx="4561600" cy="4525963"/>
          </a:xfrm>
        </p:spPr>
      </p:pic>
    </p:spTree>
    <p:extLst>
      <p:ext uri="{BB962C8B-B14F-4D97-AF65-F5344CB8AC3E}">
        <p14:creationId xmlns:p14="http://schemas.microsoft.com/office/powerpoint/2010/main" val="88168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034"/>
            <a:ext cx="8229600" cy="615553"/>
          </a:xfrm>
        </p:spPr>
        <p:txBody>
          <a:bodyPr/>
          <a:lstStyle/>
          <a:p>
            <a:r>
              <a:rPr lang="en-US" sz="4000" dirty="0"/>
              <a:t>Continuous Process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01285327"/>
              </p:ext>
            </p:extLst>
          </p:nvPr>
        </p:nvGraphicFramePr>
        <p:xfrm>
          <a:off x="457200" y="1488790"/>
          <a:ext cx="8229600" cy="4747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934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511299"/>
            <a:ext cx="9144000" cy="2067513"/>
          </a:xfrm>
        </p:spPr>
        <p:txBody>
          <a:bodyPr/>
          <a:lstStyle/>
          <a:p>
            <a:br>
              <a:rPr lang="en-US" sz="4000" dirty="0"/>
            </a:br>
            <a:r>
              <a:rPr lang="en-US" sz="4000" dirty="0"/>
              <a:t>Advisory and </a:t>
            </a:r>
            <a:br>
              <a:rPr lang="en-US" sz="4000" dirty="0"/>
            </a:br>
            <a:r>
              <a:rPr lang="en-US" sz="4000" dirty="0"/>
              <a:t>Stakeholder Meetings</a:t>
            </a:r>
          </a:p>
        </p:txBody>
      </p:sp>
      <p:sp>
        <p:nvSpPr>
          <p:cNvPr id="3" name="Subtitle 2"/>
          <p:cNvSpPr>
            <a:spLocks noGrp="1"/>
          </p:cNvSpPr>
          <p:nvPr>
            <p:ph type="subTitle" idx="4294967295"/>
          </p:nvPr>
        </p:nvSpPr>
        <p:spPr>
          <a:xfrm>
            <a:off x="1130157" y="3403386"/>
            <a:ext cx="6400800" cy="430213"/>
          </a:xfrm>
        </p:spPr>
        <p:txBody>
          <a:bodyPr/>
          <a:lstStyle/>
          <a:p>
            <a:pPr marL="0" indent="0" algn="ctr">
              <a:buNone/>
            </a:pPr>
            <a:r>
              <a:rPr lang="en-US" dirty="0"/>
              <a:t>Ray Timlin and Michelle Ward</a:t>
            </a:r>
          </a:p>
        </p:txBody>
      </p:sp>
    </p:spTree>
    <p:extLst>
      <p:ext uri="{BB962C8B-B14F-4D97-AF65-F5344CB8AC3E}">
        <p14:creationId xmlns:p14="http://schemas.microsoft.com/office/powerpoint/2010/main" val="69371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00986" y="1386662"/>
            <a:ext cx="7162800" cy="1447800"/>
          </a:xfrm>
          <a:prstGeom prst="rect">
            <a:avLst/>
          </a:prstGeom>
          <a:gradFill flip="none" rotWithShape="1">
            <a:gsLst>
              <a:gs pos="0">
                <a:schemeClr val="bg1">
                  <a:lumMod val="50000"/>
                </a:schemeClr>
              </a:gs>
              <a:gs pos="100000">
                <a:schemeClr val="bg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solidFill>
                <a:prstClr val="white"/>
              </a:solidFill>
            </a:endParaRPr>
          </a:p>
        </p:txBody>
      </p:sp>
      <p:sp>
        <p:nvSpPr>
          <p:cNvPr id="5" name="Rectangle 4"/>
          <p:cNvSpPr/>
          <p:nvPr/>
        </p:nvSpPr>
        <p:spPr bwMode="auto">
          <a:xfrm>
            <a:off x="800986" y="2834462"/>
            <a:ext cx="7162800" cy="1371600"/>
          </a:xfrm>
          <a:prstGeom prst="rect">
            <a:avLst/>
          </a:prstGeom>
          <a:gradFill flip="none" rotWithShape="1">
            <a:gsLst>
              <a:gs pos="0">
                <a:schemeClr val="bg1">
                  <a:lumMod val="50000"/>
                </a:schemeClr>
              </a:gs>
              <a:gs pos="100000">
                <a:schemeClr val="bg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dirty="0">
              <a:solidFill>
                <a:prstClr val="white"/>
              </a:solidFill>
            </a:endParaRPr>
          </a:p>
        </p:txBody>
      </p:sp>
      <p:sp>
        <p:nvSpPr>
          <p:cNvPr id="6" name="Rectangle 5"/>
          <p:cNvSpPr/>
          <p:nvPr/>
        </p:nvSpPr>
        <p:spPr bwMode="auto">
          <a:xfrm>
            <a:off x="800986" y="4206062"/>
            <a:ext cx="7162800" cy="1447800"/>
          </a:xfrm>
          <a:prstGeom prst="rect">
            <a:avLst/>
          </a:prstGeom>
          <a:gradFill flip="none" rotWithShape="1">
            <a:gsLst>
              <a:gs pos="0">
                <a:schemeClr val="bg1">
                  <a:lumMod val="50000"/>
                </a:schemeClr>
              </a:gs>
              <a:gs pos="100000">
                <a:schemeClr val="bg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dirty="0">
              <a:solidFill>
                <a:prstClr val="white"/>
              </a:solidFill>
            </a:endParaRPr>
          </a:p>
        </p:txBody>
      </p:sp>
      <p:sp>
        <p:nvSpPr>
          <p:cNvPr id="2" name="Title 1"/>
          <p:cNvSpPr>
            <a:spLocks noGrp="1"/>
          </p:cNvSpPr>
          <p:nvPr>
            <p:ph type="title"/>
          </p:nvPr>
        </p:nvSpPr>
        <p:spPr/>
        <p:txBody>
          <a:bodyPr/>
          <a:lstStyle/>
          <a:p>
            <a:pPr algn="ctr"/>
            <a:r>
              <a:rPr lang="en-US" dirty="0"/>
              <a:t>Objectives</a:t>
            </a:r>
          </a:p>
        </p:txBody>
      </p:sp>
      <p:sp>
        <p:nvSpPr>
          <p:cNvPr id="3" name="Content Placeholder 2"/>
          <p:cNvSpPr>
            <a:spLocks noGrp="1"/>
          </p:cNvSpPr>
          <p:nvPr>
            <p:ph idx="1"/>
          </p:nvPr>
        </p:nvSpPr>
        <p:spPr>
          <a:xfrm>
            <a:off x="1041990" y="1773659"/>
            <a:ext cx="6772940" cy="639941"/>
          </a:xfrm>
        </p:spPr>
        <p:txBody>
          <a:bodyPr/>
          <a:lstStyle/>
          <a:p>
            <a:pPr marL="0" indent="0">
              <a:buNone/>
            </a:pPr>
            <a:r>
              <a:rPr lang="en-US" dirty="0"/>
              <a:t>Definition</a:t>
            </a:r>
          </a:p>
        </p:txBody>
      </p:sp>
      <p:sp>
        <p:nvSpPr>
          <p:cNvPr id="7" name="Content Placeholder 2"/>
          <p:cNvSpPr txBox="1">
            <a:spLocks/>
          </p:cNvSpPr>
          <p:nvPr/>
        </p:nvSpPr>
        <p:spPr>
          <a:xfrm>
            <a:off x="1041990" y="4641800"/>
            <a:ext cx="7432159" cy="710132"/>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Characteristics </a:t>
            </a:r>
          </a:p>
        </p:txBody>
      </p:sp>
      <p:sp>
        <p:nvSpPr>
          <p:cNvPr id="8" name="Content Placeholder 2"/>
          <p:cNvSpPr txBox="1">
            <a:spLocks/>
          </p:cNvSpPr>
          <p:nvPr/>
        </p:nvSpPr>
        <p:spPr>
          <a:xfrm>
            <a:off x="1041990" y="3107970"/>
            <a:ext cx="5773479" cy="621228"/>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Relevance</a:t>
            </a:r>
          </a:p>
        </p:txBody>
      </p:sp>
    </p:spTree>
    <p:extLst>
      <p:ext uri="{BB962C8B-B14F-4D97-AF65-F5344CB8AC3E}">
        <p14:creationId xmlns:p14="http://schemas.microsoft.com/office/powerpoint/2010/main" val="40839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a:t>
            </a:r>
          </a:p>
        </p:txBody>
      </p:sp>
      <p:sp>
        <p:nvSpPr>
          <p:cNvPr id="3" name="Content Placeholder 2"/>
          <p:cNvSpPr>
            <a:spLocks noGrp="1"/>
          </p:cNvSpPr>
          <p:nvPr>
            <p:ph idx="1"/>
          </p:nvPr>
        </p:nvSpPr>
        <p:spPr>
          <a:xfrm>
            <a:off x="542040" y="1643865"/>
            <a:ext cx="8026607" cy="4489806"/>
          </a:xfrm>
        </p:spPr>
        <p:txBody>
          <a:bodyPr/>
          <a:lstStyle/>
          <a:p>
            <a:pPr marL="0" indent="0">
              <a:buNone/>
            </a:pPr>
            <a:r>
              <a:rPr lang="en-US" dirty="0"/>
              <a:t>Advisory or Stakeholder?</a:t>
            </a:r>
          </a:p>
          <a:p>
            <a:pPr marL="0" indent="0">
              <a:buNone/>
            </a:pPr>
            <a:endParaRPr lang="en-US" dirty="0"/>
          </a:p>
          <a:p>
            <a:pPr marL="0" indent="0">
              <a:buNone/>
            </a:pPr>
            <a:endParaRPr lang="en-US" dirty="0"/>
          </a:p>
          <a:p>
            <a:pPr marL="0" indent="0">
              <a:buNone/>
            </a:pPr>
            <a:r>
              <a:rPr lang="en-US" dirty="0"/>
              <a:t>Who is at the table?</a:t>
            </a:r>
          </a:p>
          <a:p>
            <a:pPr marL="0" indent="0">
              <a:buNone/>
            </a:pPr>
            <a:endParaRPr lang="en-US" dirty="0"/>
          </a:p>
          <a:p>
            <a:pPr marL="0" indent="0">
              <a:buNone/>
            </a:pPr>
            <a:r>
              <a:rPr lang="en-US" dirty="0"/>
              <a:t>What is the purpose and expected outcome of the meeting?</a:t>
            </a:r>
          </a:p>
        </p:txBody>
      </p:sp>
      <p:cxnSp>
        <p:nvCxnSpPr>
          <p:cNvPr id="4" name="Straight Connector 3"/>
          <p:cNvCxnSpPr/>
          <p:nvPr/>
        </p:nvCxnSpPr>
        <p:spPr bwMode="auto">
          <a:xfrm>
            <a:off x="542041" y="263812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542040" y="4290551"/>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257379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46298"/>
          </a:xfrm>
        </p:spPr>
        <p:txBody>
          <a:bodyPr/>
          <a:lstStyle/>
          <a:p>
            <a:r>
              <a:rPr lang="en-US" dirty="0"/>
              <a:t>Relevance</a:t>
            </a:r>
          </a:p>
        </p:txBody>
      </p:sp>
      <p:sp>
        <p:nvSpPr>
          <p:cNvPr id="3" name="Content Placeholder 2"/>
          <p:cNvSpPr>
            <a:spLocks noGrp="1"/>
          </p:cNvSpPr>
          <p:nvPr>
            <p:ph idx="1"/>
          </p:nvPr>
        </p:nvSpPr>
        <p:spPr>
          <a:xfrm>
            <a:off x="542040" y="1658679"/>
            <a:ext cx="8144759" cy="3924928"/>
          </a:xfrm>
        </p:spPr>
        <p:txBody>
          <a:bodyPr/>
          <a:lstStyle/>
          <a:p>
            <a:pPr marL="0" indent="0">
              <a:buNone/>
            </a:pPr>
            <a:r>
              <a:rPr lang="en-US" dirty="0"/>
              <a:t>Community and stakeholder involvement</a:t>
            </a:r>
          </a:p>
          <a:p>
            <a:pPr marL="0" indent="0">
              <a:buNone/>
            </a:pPr>
            <a:r>
              <a:rPr lang="en-US" dirty="0"/>
              <a:t>Building strong programs</a:t>
            </a:r>
          </a:p>
          <a:p>
            <a:pPr marL="0" indent="0">
              <a:buNone/>
            </a:pPr>
            <a:endParaRPr lang="en-US" dirty="0"/>
          </a:p>
          <a:p>
            <a:pPr marL="0" indent="0">
              <a:buNone/>
            </a:pPr>
            <a:r>
              <a:rPr lang="en-US" dirty="0"/>
              <a:t>Ensuring that programming is germane to community need</a:t>
            </a:r>
          </a:p>
          <a:p>
            <a:pPr marL="0" indent="0">
              <a:buNone/>
            </a:pPr>
            <a:r>
              <a:rPr lang="en-US" dirty="0"/>
              <a:t>Accountability and compliance</a:t>
            </a:r>
          </a:p>
        </p:txBody>
      </p:sp>
      <p:cxnSp>
        <p:nvCxnSpPr>
          <p:cNvPr id="4" name="Straight Connector 3"/>
          <p:cNvCxnSpPr/>
          <p:nvPr/>
        </p:nvCxnSpPr>
        <p:spPr bwMode="auto">
          <a:xfrm>
            <a:off x="542041" y="3192929"/>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307867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46331"/>
          </a:xfrm>
        </p:spPr>
        <p:txBody>
          <a:bodyPr/>
          <a:lstStyle/>
          <a:p>
            <a:r>
              <a:rPr lang="en-US" dirty="0"/>
              <a:t>Characteristics </a:t>
            </a:r>
          </a:p>
        </p:txBody>
      </p:sp>
      <p:sp>
        <p:nvSpPr>
          <p:cNvPr id="3" name="Content Placeholder 2"/>
          <p:cNvSpPr>
            <a:spLocks noGrp="1"/>
          </p:cNvSpPr>
          <p:nvPr>
            <p:ph idx="1"/>
          </p:nvPr>
        </p:nvSpPr>
        <p:spPr>
          <a:xfrm>
            <a:off x="542040" y="1633591"/>
            <a:ext cx="8144759" cy="3950016"/>
          </a:xfrm>
        </p:spPr>
        <p:txBody>
          <a:bodyPr/>
          <a:lstStyle/>
          <a:p>
            <a:pPr marL="0" indent="0">
              <a:buNone/>
            </a:pPr>
            <a:r>
              <a:rPr lang="en-US" dirty="0"/>
              <a:t>Documentation and record keeping</a:t>
            </a:r>
          </a:p>
          <a:p>
            <a:pPr marL="0" indent="0">
              <a:buNone/>
            </a:pPr>
            <a:r>
              <a:rPr lang="en-US" dirty="0"/>
              <a:t>Discussion reflecting Perkins goals</a:t>
            </a:r>
          </a:p>
          <a:p>
            <a:pPr marL="0" indent="0">
              <a:buNone/>
            </a:pPr>
            <a:endParaRPr lang="en-US" dirty="0"/>
          </a:p>
          <a:p>
            <a:pPr marL="0" indent="0">
              <a:buNone/>
            </a:pPr>
            <a:r>
              <a:rPr lang="en-US" dirty="0"/>
              <a:t>Recruitment of members </a:t>
            </a:r>
          </a:p>
          <a:p>
            <a:pPr marL="0" indent="0">
              <a:buNone/>
            </a:pPr>
            <a:r>
              <a:rPr lang="en-US" dirty="0"/>
              <a:t>Organized procedures and rules</a:t>
            </a:r>
          </a:p>
          <a:p>
            <a:pPr marL="0" indent="0">
              <a:buNone/>
            </a:pPr>
            <a:endParaRPr lang="en-US" dirty="0"/>
          </a:p>
        </p:txBody>
      </p:sp>
      <p:cxnSp>
        <p:nvCxnSpPr>
          <p:cNvPr id="4" name="Straight Connector 3"/>
          <p:cNvCxnSpPr/>
          <p:nvPr/>
        </p:nvCxnSpPr>
        <p:spPr bwMode="auto">
          <a:xfrm>
            <a:off x="542041" y="3121010"/>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426588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830" y="2598106"/>
            <a:ext cx="8229600" cy="615553"/>
          </a:xfrm>
        </p:spPr>
        <p:txBody>
          <a:bodyPr/>
          <a:lstStyle/>
          <a:p>
            <a:r>
              <a:rPr lang="en-US" sz="4000" dirty="0"/>
              <a:t>Office for Exceptional Children</a:t>
            </a:r>
          </a:p>
        </p:txBody>
      </p:sp>
    </p:spTree>
    <p:extLst>
      <p:ext uri="{BB962C8B-B14F-4D97-AF65-F5344CB8AC3E}">
        <p14:creationId xmlns:p14="http://schemas.microsoft.com/office/powerpoint/2010/main" val="249279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246180" y="3987115"/>
            <a:ext cx="8897820" cy="2154436"/>
          </a:xfrm>
        </p:spPr>
        <p:txBody>
          <a:bodyPr/>
          <a:lstStyle/>
          <a:p>
            <a:br>
              <a:rPr lang="en-US" sz="2800" dirty="0"/>
            </a:br>
            <a:br>
              <a:rPr lang="en-US" sz="2800" dirty="0"/>
            </a:br>
            <a:br>
              <a:rPr lang="en-US" sz="2800" dirty="0"/>
            </a:br>
            <a:r>
              <a:rPr lang="en-US" sz="2800" dirty="0"/>
              <a:t>Serving Students with Disabilities in Career Education Pathways</a:t>
            </a:r>
            <a:endParaRPr lang="en-US" altLang="en-US" sz="2800" dirty="0">
              <a:latin typeface="Arial" panose="020B0604020202020204" pitchFamily="34" charset="0"/>
              <a:cs typeface="Arial" panose="020B0604020202020204" pitchFamily="34" charset="0"/>
            </a:endParaRPr>
          </a:p>
        </p:txBody>
      </p:sp>
      <p:sp>
        <p:nvSpPr>
          <p:cNvPr id="7" name="Subtitle 2"/>
          <p:cNvSpPr>
            <a:spLocks noGrp="1"/>
          </p:cNvSpPr>
          <p:nvPr>
            <p:ph type="subTitle" idx="1"/>
          </p:nvPr>
        </p:nvSpPr>
        <p:spPr>
          <a:xfrm>
            <a:off x="246184" y="6181240"/>
            <a:ext cx="6643688" cy="369332"/>
          </a:xfrm>
        </p:spPr>
        <p:txBody>
          <a:bodyPr rtlCol="0"/>
          <a:lstStyle/>
          <a:p>
            <a:pPr eaLnBrk="1" fontAlgn="auto" hangingPunct="1">
              <a:spcAft>
                <a:spcPts val="0"/>
              </a:spcAft>
              <a:buFont typeface="Arial"/>
              <a:buNone/>
              <a:defRPr/>
            </a:pPr>
            <a:r>
              <a:rPr lang="en-US" sz="2400" dirty="0"/>
              <a:t>CTE Regional Meetings Fall 2017</a:t>
            </a:r>
          </a:p>
        </p:txBody>
      </p:sp>
    </p:spTree>
    <p:extLst>
      <p:ext uri="{BB962C8B-B14F-4D97-AF65-F5344CB8AC3E}">
        <p14:creationId xmlns:p14="http://schemas.microsoft.com/office/powerpoint/2010/main" val="94378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Pre-Apprenticeship Program</a:t>
            </a:r>
          </a:p>
        </p:txBody>
      </p:sp>
      <p:sp>
        <p:nvSpPr>
          <p:cNvPr id="3" name="Content Placeholder 2"/>
          <p:cNvSpPr>
            <a:spLocks noGrp="1"/>
          </p:cNvSpPr>
          <p:nvPr>
            <p:ph idx="1"/>
          </p:nvPr>
        </p:nvSpPr>
        <p:spPr>
          <a:xfrm>
            <a:off x="521999" y="1857600"/>
            <a:ext cx="8089201" cy="4525270"/>
          </a:xfrm>
        </p:spPr>
        <p:txBody>
          <a:bodyPr/>
          <a:lstStyle/>
          <a:p>
            <a:pPr marL="0" indent="0">
              <a:buNone/>
            </a:pPr>
            <a:r>
              <a:rPr lang="en-US" dirty="0">
                <a:latin typeface="Arial" panose="020B0604020202020204" pitchFamily="34" charset="0"/>
                <a:cs typeface="Arial" panose="020B0604020202020204" pitchFamily="34" charset="0"/>
              </a:rPr>
              <a:t>Basic </a:t>
            </a:r>
            <a:r>
              <a:rPr lang="en-US" dirty="0">
                <a:solidFill>
                  <a:srgbClr val="CD0920"/>
                </a:solidFill>
                <a:latin typeface="Arial" panose="020B0604020202020204" pitchFamily="34" charset="0"/>
                <a:cs typeface="Arial" panose="020B0604020202020204" pitchFamily="34" charset="0"/>
              </a:rPr>
              <a:t>technical</a:t>
            </a:r>
            <a:r>
              <a:rPr lang="en-US" dirty="0">
                <a:latin typeface="Arial" panose="020B0604020202020204" pitchFamily="34" charset="0"/>
                <a:cs typeface="Arial" panose="020B0604020202020204" pitchFamily="34" charset="0"/>
              </a:rPr>
              <a:t> and </a:t>
            </a:r>
            <a:r>
              <a:rPr lang="en-US" dirty="0">
                <a:solidFill>
                  <a:srgbClr val="CD0920"/>
                </a:solidFill>
                <a:latin typeface="Arial" panose="020B0604020202020204" pitchFamily="34" charset="0"/>
                <a:cs typeface="Arial" panose="020B0604020202020204" pitchFamily="34" charset="0"/>
              </a:rPr>
              <a:t>job-readiness</a:t>
            </a:r>
            <a:r>
              <a:rPr lang="en-US" dirty="0">
                <a:latin typeface="Arial" panose="020B0604020202020204" pitchFamily="34" charset="0"/>
                <a:cs typeface="Arial" panose="020B0604020202020204" pitchFamily="34" charset="0"/>
              </a:rPr>
              <a:t> skills for a designated apprentice occupation</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Classroom and on-the-job (paid experience) </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To prepare participants for Registered Apprenticeship training.</a:t>
            </a:r>
          </a:p>
          <a:p>
            <a:pPr marL="0" indent="0">
              <a:buNone/>
            </a:pPr>
            <a:endParaRPr lang="en-US" dirty="0"/>
          </a:p>
        </p:txBody>
      </p:sp>
      <p:cxnSp>
        <p:nvCxnSpPr>
          <p:cNvPr id="4" name="Straight Connector 3"/>
          <p:cNvCxnSpPr/>
          <p:nvPr/>
        </p:nvCxnSpPr>
        <p:spPr bwMode="auto">
          <a:xfrm>
            <a:off x="522000" y="29757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522000" y="44733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394380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646331"/>
          </a:xfrm>
        </p:spPr>
        <p:txBody>
          <a:bodyPr/>
          <a:lstStyle/>
          <a:p>
            <a:r>
              <a:rPr lang="en-US" dirty="0"/>
              <a:t>Session Outcomes</a:t>
            </a:r>
          </a:p>
        </p:txBody>
      </p:sp>
      <p:sp>
        <p:nvSpPr>
          <p:cNvPr id="17" name="Rounded Rectangle 16"/>
          <p:cNvSpPr/>
          <p:nvPr/>
        </p:nvSpPr>
        <p:spPr>
          <a:xfrm>
            <a:off x="185187" y="1491761"/>
            <a:ext cx="8773625" cy="1814286"/>
          </a:xfrm>
          <a:prstGeom prst="roundRect">
            <a:avLst/>
          </a:prstGeom>
          <a:solidFill>
            <a:srgbClr val="73A4CC"/>
          </a:solidFill>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chemeClr val="bg1"/>
                </a:solidFill>
              </a:rPr>
              <a:t>Share a common message regarding the provision of career technical education and special education services for students with disabilities.</a:t>
            </a:r>
          </a:p>
        </p:txBody>
      </p:sp>
      <p:sp>
        <p:nvSpPr>
          <p:cNvPr id="21" name="Rounded Rectangle 20"/>
          <p:cNvSpPr/>
          <p:nvPr/>
        </p:nvSpPr>
        <p:spPr>
          <a:xfrm>
            <a:off x="185186" y="3694277"/>
            <a:ext cx="8773625" cy="1814286"/>
          </a:xfrm>
          <a:prstGeom prst="roundRect">
            <a:avLst/>
          </a:prstGeom>
          <a:solidFill>
            <a:srgbClr val="73A4CC"/>
          </a:solidFill>
        </p:spPr>
        <p:style>
          <a:lnRef idx="1">
            <a:schemeClr val="accent1"/>
          </a:lnRef>
          <a:fillRef idx="3">
            <a:schemeClr val="accent1"/>
          </a:fillRef>
          <a:effectRef idx="2">
            <a:schemeClr val="accent1"/>
          </a:effectRef>
          <a:fontRef idx="minor">
            <a:schemeClr val="lt1"/>
          </a:fontRef>
        </p:style>
        <p:txBody>
          <a:bodyPr rtlCol="0" anchor="ctr"/>
          <a:lstStyle/>
          <a:p>
            <a:pPr lvl="0"/>
            <a:r>
              <a:rPr lang="en-US" sz="2800" dirty="0">
                <a:solidFill>
                  <a:schemeClr val="bg1"/>
                </a:solidFill>
              </a:rPr>
              <a:t>Discuss the next steps for continued improvement.</a:t>
            </a:r>
          </a:p>
        </p:txBody>
      </p:sp>
    </p:spTree>
    <p:extLst>
      <p:ext uri="{BB962C8B-B14F-4D97-AF65-F5344CB8AC3E}">
        <p14:creationId xmlns:p14="http://schemas.microsoft.com/office/powerpoint/2010/main" val="264390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r>
              <a:rPr lang="en-US" dirty="0"/>
              <a:t>Common Focus</a:t>
            </a:r>
          </a:p>
          <a:p>
            <a:r>
              <a:rPr lang="en-US" dirty="0"/>
              <a:t>Common Message</a:t>
            </a:r>
          </a:p>
          <a:p>
            <a:r>
              <a:rPr lang="en-US" dirty="0"/>
              <a:t>Collaborative Action Plan </a:t>
            </a:r>
          </a:p>
          <a:p>
            <a:r>
              <a:rPr lang="en-US" dirty="0"/>
              <a:t>Next Steps</a:t>
            </a:r>
          </a:p>
        </p:txBody>
      </p:sp>
      <p:sp>
        <p:nvSpPr>
          <p:cNvPr id="3" name="Title 2"/>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349598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46331"/>
          </a:xfrm>
        </p:spPr>
        <p:txBody>
          <a:bodyPr/>
          <a:lstStyle/>
          <a:p>
            <a:r>
              <a:rPr lang="en-US" dirty="0"/>
              <a:t>Common Focus: Collaboration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832" y="1765300"/>
            <a:ext cx="2322068" cy="2322068"/>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8" name="Rounded Rectangle 7"/>
          <p:cNvSpPr/>
          <p:nvPr/>
        </p:nvSpPr>
        <p:spPr>
          <a:xfrm>
            <a:off x="3620910" y="1499978"/>
            <a:ext cx="5132565" cy="3410439"/>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chemeClr val="tx1"/>
                </a:solidFill>
              </a:rPr>
              <a:t>Improve postsecondary outcomes in </a:t>
            </a:r>
          </a:p>
          <a:p>
            <a:pPr marL="457200" indent="-457200">
              <a:buFont typeface="Arial" panose="020B0604020202020204" pitchFamily="34" charset="0"/>
              <a:buChar char="•"/>
            </a:pPr>
            <a:r>
              <a:rPr lang="en-US" sz="2800" dirty="0">
                <a:solidFill>
                  <a:schemeClr val="tx1"/>
                </a:solidFill>
              </a:rPr>
              <a:t>Competitive integrative employment; </a:t>
            </a:r>
          </a:p>
          <a:p>
            <a:pPr marL="457200" indent="-457200">
              <a:buFont typeface="Arial" panose="020B0604020202020204" pitchFamily="34" charset="0"/>
              <a:buChar char="•"/>
            </a:pPr>
            <a:r>
              <a:rPr lang="en-US" sz="2800" dirty="0">
                <a:solidFill>
                  <a:schemeClr val="tx1"/>
                </a:solidFill>
              </a:rPr>
              <a:t>Education/training; and </a:t>
            </a:r>
          </a:p>
          <a:p>
            <a:pPr marL="457200" indent="-457200">
              <a:buFont typeface="Arial" panose="020B0604020202020204" pitchFamily="34" charset="0"/>
              <a:buChar char="•"/>
            </a:pPr>
            <a:r>
              <a:rPr lang="en-US" sz="2800" dirty="0">
                <a:solidFill>
                  <a:schemeClr val="tx1"/>
                </a:solidFill>
              </a:rPr>
              <a:t>Independent living for students with disabilities. </a:t>
            </a:r>
          </a:p>
        </p:txBody>
      </p:sp>
    </p:spTree>
    <p:extLst>
      <p:ext uri="{BB962C8B-B14F-4D97-AF65-F5344CB8AC3E}">
        <p14:creationId xmlns:p14="http://schemas.microsoft.com/office/powerpoint/2010/main" val="404177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92662"/>
          </a:xfrm>
        </p:spPr>
        <p:txBody>
          <a:bodyPr/>
          <a:lstStyle/>
          <a:p>
            <a:r>
              <a:rPr lang="en-US" dirty="0"/>
              <a:t>OEC and CTE Collaborative Meetings</a:t>
            </a:r>
          </a:p>
        </p:txBody>
      </p:sp>
      <p:sp>
        <p:nvSpPr>
          <p:cNvPr id="3" name="Content Placeholder 2"/>
          <p:cNvSpPr>
            <a:spLocks noGrp="1"/>
          </p:cNvSpPr>
          <p:nvPr>
            <p:ph idx="1"/>
          </p:nvPr>
        </p:nvSpPr>
        <p:spPr/>
        <p:txBody>
          <a:bodyPr/>
          <a:lstStyle/>
          <a:p>
            <a:pPr marL="0" indent="0">
              <a:buNone/>
            </a:pPr>
            <a:endParaRPr lang="en-US" dirty="0"/>
          </a:p>
          <a:p>
            <a:r>
              <a:rPr lang="en-US" dirty="0"/>
              <a:t>March 22, 2017</a:t>
            </a:r>
          </a:p>
          <a:p>
            <a:r>
              <a:rPr lang="en-US" dirty="0"/>
              <a:t>May 23, 2017</a:t>
            </a:r>
          </a:p>
          <a:p>
            <a:r>
              <a:rPr lang="en-US" dirty="0"/>
              <a:t>June 6, 2017</a:t>
            </a:r>
          </a:p>
          <a:p>
            <a:r>
              <a:rPr lang="en-US" dirty="0"/>
              <a:t>July 13, 2017</a:t>
            </a:r>
          </a:p>
          <a:p>
            <a:r>
              <a:rPr lang="en-US" dirty="0"/>
              <a:t>September 8, 2017</a:t>
            </a:r>
          </a:p>
        </p:txBody>
      </p:sp>
    </p:spTree>
    <p:extLst>
      <p:ext uri="{BB962C8B-B14F-4D97-AF65-F5344CB8AC3E}">
        <p14:creationId xmlns:p14="http://schemas.microsoft.com/office/powerpoint/2010/main" val="204019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92662"/>
          </a:xfrm>
        </p:spPr>
        <p:txBody>
          <a:bodyPr/>
          <a:lstStyle/>
          <a:p>
            <a:r>
              <a:rPr lang="en-US" dirty="0"/>
              <a:t>OEC and CTE Collaborative Meetings</a:t>
            </a:r>
          </a:p>
        </p:txBody>
      </p:sp>
      <p:sp>
        <p:nvSpPr>
          <p:cNvPr id="3" name="Content Placeholder 2"/>
          <p:cNvSpPr>
            <a:spLocks noGrp="1"/>
          </p:cNvSpPr>
          <p:nvPr>
            <p:ph idx="1"/>
          </p:nvPr>
        </p:nvSpPr>
        <p:spPr/>
        <p:txBody>
          <a:bodyPr/>
          <a:lstStyle/>
          <a:p>
            <a:pPr marL="0" indent="0">
              <a:buNone/>
            </a:pPr>
            <a:endParaRPr lang="en-US" dirty="0"/>
          </a:p>
          <a:p>
            <a:r>
              <a:rPr lang="en-US" dirty="0"/>
              <a:t>Responsibility</a:t>
            </a:r>
          </a:p>
          <a:p>
            <a:r>
              <a:rPr lang="en-US" dirty="0"/>
              <a:t>Access</a:t>
            </a:r>
          </a:p>
          <a:p>
            <a:r>
              <a:rPr lang="en-US" dirty="0"/>
              <a:t>Provision of special education services</a:t>
            </a:r>
          </a:p>
        </p:txBody>
      </p:sp>
    </p:spTree>
    <p:extLst>
      <p:ext uri="{BB962C8B-B14F-4D97-AF65-F5344CB8AC3E}">
        <p14:creationId xmlns:p14="http://schemas.microsoft.com/office/powerpoint/2010/main" val="181981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88900"/>
            <a:ext cx="9144000" cy="6462960"/>
          </a:xfrm>
          <a:prstGeom prst="rect">
            <a:avLst/>
          </a:prstGeom>
        </p:spPr>
      </p:pic>
      <p:sp>
        <p:nvSpPr>
          <p:cNvPr id="7" name="Title 1"/>
          <p:cNvSpPr txBox="1">
            <a:spLocks/>
          </p:cNvSpPr>
          <p:nvPr/>
        </p:nvSpPr>
        <p:spPr>
          <a:xfrm>
            <a:off x="0" y="4246012"/>
            <a:ext cx="9144000" cy="646331"/>
          </a:xfrm>
          <a:prstGeom prst="rect">
            <a:avLst/>
          </a:prstGeom>
          <a:solidFill>
            <a:schemeClr val="accent1">
              <a:alpha val="72940"/>
            </a:schemeClr>
          </a:solidFill>
        </p:spPr>
        <p:txBody>
          <a:bodyPr vert="horz" lIns="0" tIns="0" rIns="0" bIns="0" rtlCol="0" anchor="ctr"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r>
              <a:rPr lang="en-US" altLang="en-US" dirty="0">
                <a:solidFill>
                  <a:prstClr val="white"/>
                </a:solidFill>
                <a:latin typeface="Arial" panose="020B0604020202020204" pitchFamily="34" charset="0"/>
                <a:cs typeface="Arial" panose="020B0604020202020204" pitchFamily="34" charset="0"/>
              </a:rPr>
              <a:t>	Common Message</a:t>
            </a:r>
          </a:p>
        </p:txBody>
      </p:sp>
    </p:spTree>
    <p:extLst>
      <p:ext uri="{BB962C8B-B14F-4D97-AF65-F5344CB8AC3E}">
        <p14:creationId xmlns:p14="http://schemas.microsoft.com/office/powerpoint/2010/main" val="88326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938992"/>
          </a:xfrm>
        </p:spPr>
        <p:txBody>
          <a:bodyPr/>
          <a:lstStyle/>
          <a:p>
            <a:r>
              <a:rPr lang="en-US" dirty="0"/>
              <a:t>What is the Goal?</a:t>
            </a:r>
            <a:br>
              <a:rPr lang="en-US" dirty="0"/>
            </a:br>
            <a:br>
              <a:rPr lang="en-US" dirty="0"/>
            </a:br>
            <a:r>
              <a:rPr lang="en-US" dirty="0"/>
              <a:t> </a:t>
            </a:r>
          </a:p>
        </p:txBody>
      </p:sp>
      <p:sp>
        <p:nvSpPr>
          <p:cNvPr id="3" name="Content Placeholder 2"/>
          <p:cNvSpPr>
            <a:spLocks noGrp="1"/>
          </p:cNvSpPr>
          <p:nvPr>
            <p:ph idx="1"/>
          </p:nvPr>
        </p:nvSpPr>
        <p:spPr>
          <a:xfrm>
            <a:off x="457200" y="4386806"/>
            <a:ext cx="8229600" cy="1937035"/>
          </a:xfrm>
        </p:spPr>
        <p:txBody>
          <a:bodyPr/>
          <a:lstStyle/>
          <a:p>
            <a:pPr marL="0" lvl="0" indent="0" algn="ctr">
              <a:buNone/>
            </a:pPr>
            <a:r>
              <a:rPr lang="en-US" sz="2800" dirty="0">
                <a:solidFill>
                  <a:prstClr val="black"/>
                </a:solidFill>
              </a:rPr>
              <a:t>Competitive Integrated Employment </a:t>
            </a:r>
          </a:p>
          <a:p>
            <a:pPr marL="0" lvl="0" indent="0" algn="ctr">
              <a:buNone/>
            </a:pPr>
            <a:r>
              <a:rPr lang="en-US" sz="2000" dirty="0">
                <a:solidFill>
                  <a:prstClr val="black"/>
                </a:solidFill>
              </a:rPr>
              <a:t>(with or without supports)</a:t>
            </a:r>
          </a:p>
          <a:p>
            <a:pPr marL="0" lvl="0" indent="0" algn="ctr">
              <a:buNone/>
            </a:pPr>
            <a:r>
              <a:rPr lang="en-US" sz="2800" dirty="0">
                <a:solidFill>
                  <a:prstClr val="black"/>
                </a:solidFill>
              </a:rPr>
              <a:t>Education/Training</a:t>
            </a:r>
          </a:p>
          <a:p>
            <a:pPr marL="0" lvl="0" indent="0" algn="ctr">
              <a:buNone/>
            </a:pPr>
            <a:r>
              <a:rPr lang="en-US" sz="2800" dirty="0">
                <a:solidFill>
                  <a:prstClr val="black"/>
                </a:solidFill>
              </a:rPr>
              <a:t>Independent Living </a:t>
            </a:r>
          </a:p>
          <a:p>
            <a:pPr marL="0" indent="0">
              <a:buNone/>
            </a:pPr>
            <a:r>
              <a:rPr lang="en-US" dirty="0"/>
              <a:t>						</a:t>
            </a:r>
          </a:p>
          <a:p>
            <a:pPr marL="0" indent="0">
              <a:buNone/>
            </a:pPr>
            <a:r>
              <a:rPr lang="en-US" sz="2800" dirty="0"/>
              <a:t>	</a:t>
            </a:r>
          </a:p>
          <a:p>
            <a:pPr marL="0" indent="0">
              <a:buNone/>
            </a:pPr>
            <a:endParaRPr lang="en-US" sz="2800" dirty="0"/>
          </a:p>
          <a:p>
            <a:pPr marL="0" indent="0">
              <a:buNone/>
            </a:pPr>
            <a:endParaRPr lang="en-US" sz="2800" dirty="0"/>
          </a:p>
          <a:p>
            <a:pPr marL="0" indent="0" algn="ctr">
              <a:buNone/>
            </a:pPr>
            <a:endParaRPr lang="en-US" sz="2800" dirty="0"/>
          </a:p>
        </p:txBody>
      </p:sp>
      <p:sp>
        <p:nvSpPr>
          <p:cNvPr id="4" name="Oval 3"/>
          <p:cNvSpPr/>
          <p:nvPr/>
        </p:nvSpPr>
        <p:spPr>
          <a:xfrm>
            <a:off x="3093540" y="1234831"/>
            <a:ext cx="2956919" cy="29569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Postsecondary Engagement</a:t>
            </a:r>
          </a:p>
        </p:txBody>
      </p:sp>
    </p:spTree>
    <p:extLst>
      <p:ext uri="{BB962C8B-B14F-4D97-AF65-F5344CB8AC3E}">
        <p14:creationId xmlns:p14="http://schemas.microsoft.com/office/powerpoint/2010/main" val="87749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46331"/>
          </a:xfrm>
        </p:spPr>
        <p:txBody>
          <a:bodyPr/>
          <a:lstStyle/>
          <a:p>
            <a:r>
              <a:rPr lang="en-US" dirty="0"/>
              <a:t>Common Message</a:t>
            </a:r>
          </a:p>
        </p:txBody>
      </p:sp>
      <p:sp>
        <p:nvSpPr>
          <p:cNvPr id="3" name="Content Placeholder 2"/>
          <p:cNvSpPr>
            <a:spLocks noGrp="1"/>
          </p:cNvSpPr>
          <p:nvPr>
            <p:ph idx="1"/>
          </p:nvPr>
        </p:nvSpPr>
        <p:spPr/>
        <p:txBody>
          <a:bodyPr/>
          <a:lstStyle/>
          <a:p>
            <a:pPr marL="0" indent="0">
              <a:buNone/>
            </a:pPr>
            <a:r>
              <a:rPr lang="en-US" dirty="0"/>
              <a:t>Collaborative responsibility for a free and appropriate public education (FAPE).</a:t>
            </a:r>
          </a:p>
          <a:p>
            <a:pPr marL="0" indent="0">
              <a:buNone/>
            </a:pPr>
            <a:endParaRPr lang="en-US" b="1" dirty="0"/>
          </a:p>
          <a:p>
            <a:pPr marL="0" indent="0">
              <a:buNone/>
            </a:pPr>
            <a:r>
              <a:rPr lang="en-US" dirty="0"/>
              <a:t>Equal and accessible for all. </a:t>
            </a:r>
          </a:p>
          <a:p>
            <a:pPr marL="0" indent="0">
              <a:buNone/>
            </a:pPr>
            <a:endParaRPr lang="en-US" dirty="0"/>
          </a:p>
          <a:p>
            <a:pPr marL="0" indent="0">
              <a:buNone/>
            </a:pPr>
            <a:r>
              <a:rPr lang="en-US" dirty="0"/>
              <a:t>Provided per the Individualized Education Program (IEP) in the least restrictive environment.</a:t>
            </a:r>
          </a:p>
          <a:p>
            <a:pPr marL="0" indent="0">
              <a:buNone/>
            </a:pPr>
            <a:endParaRPr lang="en-US" dirty="0"/>
          </a:p>
          <a:p>
            <a:pPr marL="0" indent="0">
              <a:buNone/>
            </a:pPr>
            <a:endParaRPr lang="en-US" b="1" dirty="0"/>
          </a:p>
          <a:p>
            <a:pPr marL="0" indent="0">
              <a:buNone/>
            </a:pPr>
            <a:br>
              <a:rPr lang="en-US" b="1" dirty="0"/>
            </a:br>
            <a:endParaRPr lang="en-US" b="1" dirty="0"/>
          </a:p>
        </p:txBody>
      </p:sp>
    </p:spTree>
    <p:extLst>
      <p:ext uri="{BB962C8B-B14F-4D97-AF65-F5344CB8AC3E}">
        <p14:creationId xmlns:p14="http://schemas.microsoft.com/office/powerpoint/2010/main" val="554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46331"/>
          </a:xfrm>
        </p:spPr>
        <p:txBody>
          <a:bodyPr/>
          <a:lstStyle/>
          <a:p>
            <a:r>
              <a:rPr lang="en-US" dirty="0"/>
              <a:t>Collaborative Responsibility </a:t>
            </a:r>
          </a:p>
        </p:txBody>
      </p:sp>
      <p:sp>
        <p:nvSpPr>
          <p:cNvPr id="3" name="Content Placeholder 2"/>
          <p:cNvSpPr>
            <a:spLocks noGrp="1"/>
          </p:cNvSpPr>
          <p:nvPr>
            <p:ph idx="1"/>
          </p:nvPr>
        </p:nvSpPr>
        <p:spPr>
          <a:xfrm>
            <a:off x="457200" y="1415562"/>
            <a:ext cx="8229600" cy="4168045"/>
          </a:xfrm>
        </p:spPr>
        <p:txBody>
          <a:bodyPr/>
          <a:lstStyle/>
          <a:p>
            <a:pPr marL="0" indent="0">
              <a:buNone/>
            </a:pPr>
            <a:r>
              <a:rPr lang="en-US" sz="2400" b="1" dirty="0">
                <a:latin typeface="+mn-lt"/>
                <a:ea typeface="Calibri"/>
                <a:cs typeface="Times New Roman"/>
              </a:rPr>
              <a:t>A Joint Vocational School District (JVSD) is responsible for providing FAPE for students with disabilities who attend the JVSD in collaboration with the school district of residence (DOR).</a:t>
            </a:r>
            <a:r>
              <a:rPr lang="en-US" sz="2400" dirty="0">
                <a:latin typeface="+mn-lt"/>
                <a:ea typeface="Calibri"/>
                <a:cs typeface="Times New Roman"/>
              </a:rPr>
              <a:t> </a:t>
            </a:r>
          </a:p>
          <a:p>
            <a:pPr marL="0" indent="0">
              <a:buNone/>
            </a:pPr>
            <a:endParaRPr lang="en-US" sz="2400" dirty="0">
              <a:latin typeface="+mn-lt"/>
              <a:ea typeface="Calibri"/>
              <a:cs typeface="Times New Roman"/>
            </a:endParaRPr>
          </a:p>
          <a:p>
            <a:pPr marL="0" indent="0">
              <a:buNone/>
            </a:pPr>
            <a:r>
              <a:rPr lang="en-US" sz="2400" dirty="0">
                <a:latin typeface="+mn-lt"/>
                <a:ea typeface="Calibri"/>
                <a:cs typeface="Times New Roman"/>
              </a:rPr>
              <a:t>Ohio</a:t>
            </a:r>
            <a:r>
              <a:rPr lang="en-US" sz="2400" b="1" dirty="0">
                <a:latin typeface="+mn-lt"/>
                <a:ea typeface="Calibri"/>
                <a:cs typeface="Times New Roman"/>
              </a:rPr>
              <a:t> </a:t>
            </a:r>
            <a:r>
              <a:rPr lang="en-US" sz="2400" dirty="0">
                <a:latin typeface="+mn-lt"/>
                <a:ea typeface="Calibri"/>
                <a:cs typeface="Times New Roman"/>
              </a:rPr>
              <a:t>Operating Standards for the Education of Children with Disabilities apply to each educational program, including those within a Career Technical Center/JVSD, that the DOR accesses to meet the educational and social-emotional needs of its students with disabilities.  </a:t>
            </a:r>
          </a:p>
          <a:p>
            <a:pPr marL="0" indent="0">
              <a:buNone/>
            </a:pPr>
            <a:endParaRPr lang="en-US" sz="2000" dirty="0">
              <a:latin typeface="Calibri"/>
              <a:ea typeface="Calibri"/>
              <a:cs typeface="Times New Roman"/>
            </a:endParaRPr>
          </a:p>
        </p:txBody>
      </p:sp>
      <p:cxnSp>
        <p:nvCxnSpPr>
          <p:cNvPr id="4" name="Straight Connector 3"/>
          <p:cNvCxnSpPr/>
          <p:nvPr/>
        </p:nvCxnSpPr>
        <p:spPr bwMode="auto">
          <a:xfrm>
            <a:off x="457200" y="2814036"/>
            <a:ext cx="7931888"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325038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46331"/>
          </a:xfrm>
        </p:spPr>
        <p:txBody>
          <a:bodyPr/>
          <a:lstStyle/>
          <a:p>
            <a:r>
              <a:rPr lang="en-US" dirty="0"/>
              <a:t>Collaborative Responsibility </a:t>
            </a:r>
          </a:p>
        </p:txBody>
      </p:sp>
      <p:sp>
        <p:nvSpPr>
          <p:cNvPr id="3" name="Content Placeholder 2"/>
          <p:cNvSpPr>
            <a:spLocks noGrp="1"/>
          </p:cNvSpPr>
          <p:nvPr>
            <p:ph idx="1"/>
          </p:nvPr>
        </p:nvSpPr>
        <p:spPr>
          <a:xfrm>
            <a:off x="457200" y="1336431"/>
            <a:ext cx="8229600" cy="4247176"/>
          </a:xfrm>
        </p:spPr>
        <p:txBody>
          <a:bodyPr/>
          <a:lstStyle/>
          <a:p>
            <a:pPr marL="0" indent="0">
              <a:buNone/>
            </a:pPr>
            <a:r>
              <a:rPr lang="en-US" sz="2400" b="1" dirty="0">
                <a:latin typeface="Arial" panose="020B0604020202020204" pitchFamily="34" charset="0"/>
                <a:ea typeface="Calibri"/>
                <a:cs typeface="Arial" panose="020B0604020202020204" pitchFamily="34" charset="0"/>
              </a:rPr>
              <a:t>A Joint Vocational School District (JVSD) is responsible for providing FAPE for students with disabilities who attend the JVSD in collaboration with the school district of residence (DOR).</a:t>
            </a:r>
            <a:r>
              <a:rPr lang="en-US" sz="2400" dirty="0">
                <a:latin typeface="Arial" panose="020B0604020202020204" pitchFamily="34" charset="0"/>
                <a:ea typeface="Calibri"/>
                <a:cs typeface="Arial" panose="020B0604020202020204" pitchFamily="34" charset="0"/>
              </a:rPr>
              <a:t> </a:t>
            </a:r>
          </a:p>
          <a:p>
            <a:pPr marL="0" indent="0">
              <a:buNone/>
            </a:pPr>
            <a:endParaRPr lang="en-US" sz="2000" dirty="0">
              <a:latin typeface="Arial" panose="020B0604020202020204" pitchFamily="34" charset="0"/>
              <a:ea typeface="Calibri"/>
              <a:cs typeface="Arial" panose="020B0604020202020204" pitchFamily="34" charset="0"/>
            </a:endParaRPr>
          </a:p>
          <a:p>
            <a:pPr marL="0" indent="0">
              <a:buNone/>
            </a:pPr>
            <a:endParaRPr lang="en-US" sz="2000" dirty="0">
              <a:latin typeface="Arial" panose="020B0604020202020204" pitchFamily="34" charset="0"/>
              <a:ea typeface="Calibri"/>
              <a:cs typeface="Arial" panose="020B0604020202020204" pitchFamily="34" charset="0"/>
            </a:endParaRPr>
          </a:p>
          <a:p>
            <a:pPr marL="0" indent="0">
              <a:buNone/>
            </a:pPr>
            <a:r>
              <a:rPr lang="en-US" sz="2400" dirty="0">
                <a:latin typeface="Arial" panose="020B0604020202020204" pitchFamily="34" charset="0"/>
                <a:ea typeface="Calibri"/>
                <a:cs typeface="Arial" panose="020B0604020202020204" pitchFamily="34" charset="0"/>
              </a:rPr>
              <a:t>A JVSD receives state funds for special education and Perkins federal funds for special populations and must meet applicable federal and state special education regulations. Legislation provides that a JVSD can bill back to the DOR for excess costs for special education service delivery. </a:t>
            </a:r>
          </a:p>
          <a:p>
            <a:pPr marL="0" indent="0">
              <a:buNone/>
            </a:pPr>
            <a:r>
              <a:rPr lang="en-US" sz="2400" dirty="0">
                <a:latin typeface="Arial" panose="020B0604020202020204" pitchFamily="34" charset="0"/>
                <a:ea typeface="Calibri"/>
                <a:cs typeface="Arial" panose="020B0604020202020204" pitchFamily="34" charset="0"/>
              </a:rPr>
              <a:t>ORC </a:t>
            </a:r>
            <a:r>
              <a:rPr lang="en-US" sz="2400" u="sng" dirty="0">
                <a:solidFill>
                  <a:srgbClr val="800000"/>
                </a:solidFill>
                <a:latin typeface="Arial" panose="020B0604020202020204" pitchFamily="34" charset="0"/>
                <a:ea typeface="Calibri"/>
                <a:cs typeface="Arial" panose="020B0604020202020204" pitchFamily="34" charset="0"/>
                <a:hlinkClick r:id="rId3" tooltip="3317.0214"/>
              </a:rPr>
              <a:t>3317.0214</a:t>
            </a:r>
            <a:endParaRPr lang="en-US" sz="2400" dirty="0">
              <a:latin typeface="Arial" panose="020B0604020202020204" pitchFamily="34" charset="0"/>
              <a:cs typeface="Arial" panose="020B0604020202020204" pitchFamily="34" charset="0"/>
            </a:endParaRPr>
          </a:p>
        </p:txBody>
      </p:sp>
      <p:cxnSp>
        <p:nvCxnSpPr>
          <p:cNvPr id="4" name="Straight Connector 3"/>
          <p:cNvCxnSpPr/>
          <p:nvPr/>
        </p:nvCxnSpPr>
        <p:spPr bwMode="auto">
          <a:xfrm>
            <a:off x="457200" y="3199499"/>
            <a:ext cx="7931888"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394243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Multi-tiered Status</a:t>
            </a:r>
          </a:p>
        </p:txBody>
      </p:sp>
      <p:sp>
        <p:nvSpPr>
          <p:cNvPr id="3" name="Content Placeholder 2"/>
          <p:cNvSpPr>
            <a:spLocks noGrp="1"/>
          </p:cNvSpPr>
          <p:nvPr>
            <p:ph idx="1"/>
          </p:nvPr>
        </p:nvSpPr>
        <p:spPr>
          <a:xfrm>
            <a:off x="516000" y="1364158"/>
            <a:ext cx="8170800" cy="4935842"/>
          </a:xfrm>
        </p:spPr>
        <p:txBody>
          <a:bodyPr/>
          <a:lstStyle/>
          <a:p>
            <a:pPr marL="0" indent="0">
              <a:buNone/>
            </a:pPr>
            <a:r>
              <a:rPr lang="en-US" sz="2800" dirty="0"/>
              <a:t>Pre-apprentice (secondary level)</a:t>
            </a:r>
          </a:p>
          <a:p>
            <a:pPr marL="0" indent="0">
              <a:buNone/>
            </a:pPr>
            <a:r>
              <a:rPr lang="en-US" sz="2800" dirty="0"/>
              <a:t>Apprentice (at the company level)</a:t>
            </a:r>
          </a:p>
          <a:p>
            <a:pPr marL="0" indent="0">
              <a:buNone/>
            </a:pPr>
            <a:endParaRPr lang="en-US" sz="2800" dirty="0"/>
          </a:p>
          <a:p>
            <a:pPr marL="0" indent="0">
              <a:buNone/>
            </a:pPr>
            <a:r>
              <a:rPr lang="en-US" sz="2800" dirty="0"/>
              <a:t>Employed </a:t>
            </a:r>
          </a:p>
          <a:p>
            <a:pPr marL="0" indent="0">
              <a:buNone/>
            </a:pPr>
            <a:r>
              <a:rPr lang="en-US" sz="2800" dirty="0"/>
              <a:t>Enrolled in an Apprenticeship Training Program with post-secondary (earning an associate degree)</a:t>
            </a:r>
          </a:p>
          <a:p>
            <a:pPr marL="0" indent="0">
              <a:buNone/>
            </a:pPr>
            <a:endParaRPr lang="en-US" sz="2800" dirty="0"/>
          </a:p>
          <a:p>
            <a:pPr marL="0" indent="0">
              <a:buNone/>
            </a:pPr>
            <a:r>
              <a:rPr lang="en-US" sz="2800" dirty="0"/>
              <a:t>Simultaneously (no duplication of training)</a:t>
            </a:r>
          </a:p>
          <a:p>
            <a:pPr marL="0" indent="0">
              <a:buNone/>
            </a:pPr>
            <a:r>
              <a:rPr lang="en-US" sz="2800" dirty="0"/>
              <a:t>Little to no cost to the student</a:t>
            </a:r>
          </a:p>
        </p:txBody>
      </p:sp>
      <p:cxnSp>
        <p:nvCxnSpPr>
          <p:cNvPr id="4" name="Straight Connector 3"/>
          <p:cNvCxnSpPr/>
          <p:nvPr/>
        </p:nvCxnSpPr>
        <p:spPr bwMode="auto">
          <a:xfrm>
            <a:off x="588000" y="25941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516000" y="45321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301160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46331"/>
          </a:xfrm>
        </p:spPr>
        <p:txBody>
          <a:bodyPr/>
          <a:lstStyle/>
          <a:p>
            <a:r>
              <a:rPr lang="en-US" dirty="0"/>
              <a:t>Access &amp; Provision of Service</a:t>
            </a:r>
          </a:p>
        </p:txBody>
      </p:sp>
      <p:sp>
        <p:nvSpPr>
          <p:cNvPr id="3" name="Content Placeholder 2"/>
          <p:cNvSpPr>
            <a:spLocks noGrp="1"/>
          </p:cNvSpPr>
          <p:nvPr>
            <p:ph idx="1"/>
          </p:nvPr>
        </p:nvSpPr>
        <p:spPr/>
        <p:txBody>
          <a:bodyPr/>
          <a:lstStyle/>
          <a:p>
            <a:pPr marL="0" indent="0">
              <a:buNone/>
            </a:pPr>
            <a:endParaRPr lang="en-US" sz="2400" dirty="0"/>
          </a:p>
          <a:p>
            <a:pPr marL="0" indent="0">
              <a:buNone/>
            </a:pPr>
            <a:r>
              <a:rPr lang="en-US" sz="2800" dirty="0"/>
              <a:t>Technical and academic course offerings in state-approved career technical programs/pathways shall meet all state and federal requirements with regard to access, non-discrimination and meeting of performance expectations for special populations, including preparation for careers in industry sectors requiring technical  expertise. </a:t>
            </a:r>
          </a:p>
          <a:p>
            <a:pPr marL="0" indent="0">
              <a:buNone/>
            </a:pPr>
            <a:r>
              <a:rPr lang="en-US" sz="2800" dirty="0"/>
              <a:t>OAC</a:t>
            </a:r>
            <a:r>
              <a:rPr lang="en-US" sz="2800" dirty="0">
                <a:hlinkClick r:id="rId3"/>
              </a:rPr>
              <a:t> 3301-61-03 (D)(4)</a:t>
            </a:r>
            <a:endParaRPr lang="en-US" sz="2800" dirty="0"/>
          </a:p>
          <a:p>
            <a:pPr marL="0" indent="0">
              <a:buNone/>
            </a:pPr>
            <a:endParaRPr lang="en-US" sz="2400" dirty="0"/>
          </a:p>
          <a:p>
            <a:pPr marL="0" indent="0">
              <a:buNone/>
            </a:pPr>
            <a:endParaRPr lang="en-US" dirty="0"/>
          </a:p>
        </p:txBody>
      </p:sp>
    </p:spTree>
    <p:extLst>
      <p:ext uri="{BB962C8B-B14F-4D97-AF65-F5344CB8AC3E}">
        <p14:creationId xmlns:p14="http://schemas.microsoft.com/office/powerpoint/2010/main" val="218731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46331"/>
          </a:xfrm>
        </p:spPr>
        <p:txBody>
          <a:bodyPr/>
          <a:lstStyle/>
          <a:p>
            <a:r>
              <a:rPr lang="en-US" dirty="0"/>
              <a:t>Access &amp; Provision of Service</a:t>
            </a:r>
          </a:p>
        </p:txBody>
      </p:sp>
      <p:sp>
        <p:nvSpPr>
          <p:cNvPr id="3" name="Content Placeholder 2"/>
          <p:cNvSpPr>
            <a:spLocks noGrp="1"/>
          </p:cNvSpPr>
          <p:nvPr>
            <p:ph idx="1"/>
          </p:nvPr>
        </p:nvSpPr>
        <p:spPr/>
        <p:txBody>
          <a:bodyPr/>
          <a:lstStyle/>
          <a:p>
            <a:pPr marL="0" indent="0">
              <a:buNone/>
            </a:pPr>
            <a:endParaRPr lang="en-US" sz="2400" dirty="0"/>
          </a:p>
          <a:p>
            <a:pPr marL="0" indent="0">
              <a:buNone/>
            </a:pPr>
            <a:r>
              <a:rPr lang="en-US" sz="2800" dirty="0"/>
              <a:t>All CTE providers will make every effort to assure that students with disabilities are provided  supplementary services (defined as curriculum modifications, equipment modification, classroom modification, supportive personnel, and instructional aides and devices.</a:t>
            </a:r>
            <a:endParaRPr lang="en-US" sz="2800" dirty="0">
              <a:hlinkClick r:id="rId3"/>
            </a:endParaRPr>
          </a:p>
          <a:p>
            <a:pPr marL="0" indent="0">
              <a:buNone/>
            </a:pPr>
            <a:r>
              <a:rPr lang="en-US" sz="2800" dirty="0">
                <a:hlinkClick r:id="rId3"/>
              </a:rPr>
              <a:t>CFR 34 403.190</a:t>
            </a:r>
            <a:r>
              <a:rPr lang="en-US" sz="2800" dirty="0"/>
              <a:t>, </a:t>
            </a:r>
            <a:r>
              <a:rPr lang="en-US" sz="2800" dirty="0">
                <a:hlinkClick r:id="rId4"/>
              </a:rPr>
              <a:t>CFR 34 400.4 (b)</a:t>
            </a:r>
            <a:endParaRPr lang="en-US" dirty="0"/>
          </a:p>
        </p:txBody>
      </p:sp>
    </p:spTree>
    <p:extLst>
      <p:ext uri="{BB962C8B-B14F-4D97-AF65-F5344CB8AC3E}">
        <p14:creationId xmlns:p14="http://schemas.microsoft.com/office/powerpoint/2010/main" val="29513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46331"/>
          </a:xfrm>
        </p:spPr>
        <p:txBody>
          <a:bodyPr/>
          <a:lstStyle/>
          <a:p>
            <a:r>
              <a:rPr lang="en-US" dirty="0"/>
              <a:t>Access &amp; Provision of Service</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dirty="0"/>
              <a:t>Students may participate in career-technical education without completing an entire one or two-year program. </a:t>
            </a:r>
          </a:p>
          <a:p>
            <a:pPr marL="0" indent="0">
              <a:buNone/>
            </a:pPr>
            <a:endParaRPr lang="en-US" dirty="0"/>
          </a:p>
          <a:p>
            <a:pPr marL="0" indent="0">
              <a:buNone/>
            </a:pPr>
            <a:r>
              <a:rPr lang="en-US" dirty="0"/>
              <a:t>Technical Skill Attainment</a:t>
            </a:r>
          </a:p>
          <a:p>
            <a:pPr marL="0" indent="0">
              <a:buNone/>
            </a:pPr>
            <a:r>
              <a:rPr lang="en-US"/>
              <a:t>Industry Credential </a:t>
            </a:r>
            <a:endParaRPr lang="en-US" dirty="0"/>
          </a:p>
          <a:p>
            <a:pPr marL="0" indent="0">
              <a:buNone/>
            </a:pPr>
            <a:endParaRPr lang="en-US" dirty="0"/>
          </a:p>
        </p:txBody>
      </p:sp>
      <p:cxnSp>
        <p:nvCxnSpPr>
          <p:cNvPr id="4" name="Straight Connector 3"/>
          <p:cNvCxnSpPr/>
          <p:nvPr/>
        </p:nvCxnSpPr>
        <p:spPr bwMode="auto">
          <a:xfrm>
            <a:off x="483871" y="4059563"/>
            <a:ext cx="7931888"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412296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88900"/>
            <a:ext cx="9144000" cy="6462960"/>
          </a:xfrm>
          <a:prstGeom prst="rect">
            <a:avLst/>
          </a:prstGeom>
        </p:spPr>
      </p:pic>
      <p:sp>
        <p:nvSpPr>
          <p:cNvPr id="7" name="Title 1"/>
          <p:cNvSpPr txBox="1">
            <a:spLocks/>
          </p:cNvSpPr>
          <p:nvPr/>
        </p:nvSpPr>
        <p:spPr>
          <a:xfrm>
            <a:off x="0" y="3922847"/>
            <a:ext cx="9144000" cy="1292662"/>
          </a:xfrm>
          <a:prstGeom prst="rect">
            <a:avLst/>
          </a:prstGeom>
          <a:solidFill>
            <a:schemeClr val="accent1">
              <a:alpha val="72940"/>
            </a:schemeClr>
          </a:solidFill>
        </p:spPr>
        <p:txBody>
          <a:bodyPr vert="horz" lIns="0" tIns="0" rIns="0" bIns="0" rtlCol="0" anchor="ctr"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r>
              <a:rPr lang="en-US" altLang="en-US" dirty="0">
                <a:solidFill>
                  <a:prstClr val="white"/>
                </a:solidFill>
                <a:latin typeface="Arial" panose="020B0604020202020204" pitchFamily="34" charset="0"/>
                <a:cs typeface="Arial" panose="020B0604020202020204" pitchFamily="34" charset="0"/>
              </a:rPr>
              <a:t>	Collaborative Action Plan</a:t>
            </a:r>
          </a:p>
          <a:p>
            <a:r>
              <a:rPr lang="en-US" altLang="en-US" dirty="0">
                <a:solidFill>
                  <a:prstClr val="white"/>
                </a:solidFill>
                <a:latin typeface="Arial" panose="020B0604020202020204" pitchFamily="34" charset="0"/>
                <a:cs typeface="Arial" panose="020B0604020202020204" pitchFamily="34" charset="0"/>
              </a:rPr>
              <a:t>Common Focus</a:t>
            </a:r>
          </a:p>
        </p:txBody>
      </p:sp>
    </p:spTree>
    <p:extLst>
      <p:ext uri="{BB962C8B-B14F-4D97-AF65-F5344CB8AC3E}">
        <p14:creationId xmlns:p14="http://schemas.microsoft.com/office/powerpoint/2010/main" val="218216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Collaborative Action Plan</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08309"/>
            <a:ext cx="8229600" cy="3223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458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160"/>
            <a:ext cx="8291384" cy="1292662"/>
          </a:xfrm>
        </p:spPr>
        <p:txBody>
          <a:bodyPr>
            <a:normAutofit/>
          </a:bodyPr>
          <a:lstStyle/>
          <a:p>
            <a:r>
              <a:rPr lang="en-US" dirty="0"/>
              <a:t>Career-Technical Planning District Consultants</a:t>
            </a:r>
          </a:p>
        </p:txBody>
      </p:sp>
      <p:graphicFrame>
        <p:nvGraphicFramePr>
          <p:cNvPr id="4" name="Table 3"/>
          <p:cNvGraphicFramePr>
            <a:graphicFrameLocks noGrp="1"/>
          </p:cNvGraphicFramePr>
          <p:nvPr>
            <p:extLst/>
          </p:nvPr>
        </p:nvGraphicFramePr>
        <p:xfrm>
          <a:off x="173132" y="1881250"/>
          <a:ext cx="8757920" cy="4022905"/>
        </p:xfrm>
        <a:graphic>
          <a:graphicData uri="http://schemas.openxmlformats.org/drawingml/2006/table">
            <a:tbl>
              <a:tblPr firstRow="1" bandRow="1">
                <a:tableStyleId>{85BE263C-DBD7-4A20-BB59-AAB30ACAA65A}</a:tableStyleId>
              </a:tblPr>
              <a:tblGrid>
                <a:gridCol w="4378960">
                  <a:extLst>
                    <a:ext uri="{9D8B030D-6E8A-4147-A177-3AD203B41FA5}">
                      <a16:colId xmlns:a16="http://schemas.microsoft.com/office/drawing/2014/main" val="20000"/>
                    </a:ext>
                  </a:extLst>
                </a:gridCol>
                <a:gridCol w="4378960">
                  <a:extLst>
                    <a:ext uri="{9D8B030D-6E8A-4147-A177-3AD203B41FA5}">
                      <a16:colId xmlns:a16="http://schemas.microsoft.com/office/drawing/2014/main" val="20001"/>
                    </a:ext>
                  </a:extLst>
                </a:gridCol>
              </a:tblGrid>
              <a:tr h="413170">
                <a:tc>
                  <a:txBody>
                    <a:bodyPr/>
                    <a:lstStyle/>
                    <a:p>
                      <a:pPr algn="ctr"/>
                      <a:r>
                        <a:rPr lang="en-US" sz="2400" dirty="0">
                          <a:latin typeface="Arial" panose="020B0604020202020204" pitchFamily="34" charset="0"/>
                          <a:cs typeface="Arial" panose="020B0604020202020204" pitchFamily="34" charset="0"/>
                        </a:rPr>
                        <a:t>CTPD Consultant</a:t>
                      </a:r>
                    </a:p>
                  </a:txBody>
                  <a:tcPr anchor="ctr"/>
                </a:tc>
                <a:tc>
                  <a:txBody>
                    <a:bodyPr/>
                    <a:lstStyle/>
                    <a:p>
                      <a:pPr algn="ctr"/>
                      <a:r>
                        <a:rPr lang="en-US" sz="2400" dirty="0">
                          <a:latin typeface="Arial" panose="020B0604020202020204" pitchFamily="34" charset="0"/>
                          <a:cs typeface="Arial" panose="020B0604020202020204" pitchFamily="34" charset="0"/>
                        </a:rPr>
                        <a:t>State Support</a:t>
                      </a:r>
                      <a:r>
                        <a:rPr lang="en-US" sz="2400" baseline="0" dirty="0">
                          <a:latin typeface="Arial" panose="020B0604020202020204" pitchFamily="34" charset="0"/>
                          <a:cs typeface="Arial" panose="020B0604020202020204" pitchFamily="34" charset="0"/>
                        </a:rPr>
                        <a:t> Team Regions</a:t>
                      </a:r>
                      <a:endParaRPr lang="en-US"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713141">
                <a:tc>
                  <a:txBody>
                    <a:bodyPr/>
                    <a:lstStyle/>
                    <a:p>
                      <a:pPr algn="ctr"/>
                      <a:r>
                        <a:rPr lang="en-US" sz="2400" dirty="0">
                          <a:latin typeface="Arial" panose="020B0604020202020204" pitchFamily="34" charset="0"/>
                          <a:cs typeface="Arial" panose="020B0604020202020204" pitchFamily="34" charset="0"/>
                        </a:rPr>
                        <a:t>Angela Dietrich</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1, 6, 7</a:t>
                      </a:r>
                    </a:p>
                  </a:txBody>
                  <a:tcPr anchor="ctr"/>
                </a:tc>
                <a:extLst>
                  <a:ext uri="{0D108BD9-81ED-4DB2-BD59-A6C34878D82A}">
                    <a16:rowId xmlns:a16="http://schemas.microsoft.com/office/drawing/2014/main" val="10001"/>
                  </a:ext>
                </a:extLst>
              </a:tr>
              <a:tr h="713141">
                <a:tc>
                  <a:txBody>
                    <a:bodyPr/>
                    <a:lstStyle/>
                    <a:p>
                      <a:pPr algn="ctr"/>
                      <a:r>
                        <a:rPr lang="en-US" sz="2400" dirty="0">
                          <a:latin typeface="Arial" panose="020B0604020202020204" pitchFamily="34" charset="0"/>
                          <a:cs typeface="Arial" panose="020B0604020202020204" pitchFamily="34" charset="0"/>
                        </a:rPr>
                        <a:t>Ron Zybura &amp; Linda Thayer </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2, 3, 4, 8</a:t>
                      </a:r>
                    </a:p>
                  </a:txBody>
                  <a:tcPr anchor="ctr"/>
                </a:tc>
                <a:extLst>
                  <a:ext uri="{0D108BD9-81ED-4DB2-BD59-A6C34878D82A}">
                    <a16:rowId xmlns:a16="http://schemas.microsoft.com/office/drawing/2014/main" val="10002"/>
                  </a:ext>
                </a:extLst>
              </a:tr>
              <a:tr h="713141">
                <a:tc>
                  <a:txBody>
                    <a:bodyPr/>
                    <a:lstStyle/>
                    <a:p>
                      <a:pPr algn="ctr"/>
                      <a:r>
                        <a:rPr lang="en-US" sz="2400" dirty="0">
                          <a:latin typeface="Arial" panose="020B0604020202020204" pitchFamily="34" charset="0"/>
                          <a:cs typeface="Arial" panose="020B0604020202020204" pitchFamily="34" charset="0"/>
                        </a:rPr>
                        <a:t>Andy Tommelleo </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5, 9, 12</a:t>
                      </a:r>
                    </a:p>
                  </a:txBody>
                  <a:tcPr anchor="ctr"/>
                </a:tc>
                <a:extLst>
                  <a:ext uri="{0D108BD9-81ED-4DB2-BD59-A6C34878D82A}">
                    <a16:rowId xmlns:a16="http://schemas.microsoft.com/office/drawing/2014/main" val="10003"/>
                  </a:ext>
                </a:extLst>
              </a:tr>
              <a:tr h="713141">
                <a:tc>
                  <a:txBody>
                    <a:bodyPr/>
                    <a:lstStyle/>
                    <a:p>
                      <a:pPr algn="ctr"/>
                      <a:r>
                        <a:rPr lang="en-US" sz="2400" dirty="0">
                          <a:latin typeface="Arial" panose="020B0604020202020204" pitchFamily="34" charset="0"/>
                          <a:cs typeface="Arial" panose="020B0604020202020204" pitchFamily="34" charset="0"/>
                        </a:rPr>
                        <a:t>Kristina Ropos</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10, 13, 14</a:t>
                      </a:r>
                    </a:p>
                  </a:txBody>
                  <a:tcPr anchor="ctr"/>
                </a:tc>
                <a:extLst>
                  <a:ext uri="{0D108BD9-81ED-4DB2-BD59-A6C34878D82A}">
                    <a16:rowId xmlns:a16="http://schemas.microsoft.com/office/drawing/2014/main" val="10004"/>
                  </a:ext>
                </a:extLst>
              </a:tr>
              <a:tr h="713141">
                <a:tc>
                  <a:txBody>
                    <a:bodyPr/>
                    <a:lstStyle/>
                    <a:p>
                      <a:pPr algn="ctr"/>
                      <a:r>
                        <a:rPr lang="en-US" sz="2400" dirty="0">
                          <a:latin typeface="Arial" panose="020B0604020202020204" pitchFamily="34" charset="0"/>
                          <a:cs typeface="Arial" panose="020B0604020202020204" pitchFamily="34" charset="0"/>
                        </a:rPr>
                        <a:t>TBA</a:t>
                      </a:r>
                    </a:p>
                  </a:txBody>
                  <a:tcPr anchor="ctr"/>
                </a:tc>
                <a:tc>
                  <a:txBody>
                    <a:bodyPr/>
                    <a:lstStyle/>
                    <a:p>
                      <a:pPr algn="ctr"/>
                      <a:r>
                        <a:rPr lang="en-US" sz="2400" dirty="0">
                          <a:latin typeface="Arial" panose="020B0604020202020204" pitchFamily="34" charset="0"/>
                          <a:cs typeface="Arial" panose="020B0604020202020204" pitchFamily="34" charset="0"/>
                        </a:rPr>
                        <a:t>11,15,</a:t>
                      </a:r>
                      <a:r>
                        <a:rPr lang="en-US" sz="2400" baseline="0" dirty="0">
                          <a:latin typeface="Arial" panose="020B0604020202020204" pitchFamily="34" charset="0"/>
                          <a:cs typeface="Arial" panose="020B0604020202020204" pitchFamily="34" charset="0"/>
                        </a:rPr>
                        <a:t> 16</a:t>
                      </a:r>
                      <a:endParaRPr lang="en-US"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1161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46331"/>
          </a:xfrm>
        </p:spPr>
        <p:txBody>
          <a:bodyPr/>
          <a:lstStyle/>
          <a:p>
            <a:r>
              <a:rPr lang="en-US" dirty="0"/>
              <a:t>Next Steps</a:t>
            </a:r>
          </a:p>
        </p:txBody>
      </p:sp>
      <p:sp>
        <p:nvSpPr>
          <p:cNvPr id="3" name="Content Placeholder 2"/>
          <p:cNvSpPr>
            <a:spLocks noGrp="1"/>
          </p:cNvSpPr>
          <p:nvPr>
            <p:ph idx="1"/>
          </p:nvPr>
        </p:nvSpPr>
        <p:spPr>
          <a:xfrm>
            <a:off x="457200" y="1333500"/>
            <a:ext cx="8229600" cy="4250107"/>
          </a:xfrm>
        </p:spPr>
        <p:txBody>
          <a:bodyPr/>
          <a:lstStyle/>
          <a:p>
            <a:pPr marL="0" indent="0">
              <a:buNone/>
            </a:pPr>
            <a:r>
              <a:rPr lang="en-US" dirty="0"/>
              <a:t>Continued Collaboration! </a:t>
            </a:r>
          </a:p>
          <a:p>
            <a:pPr marL="0" indent="0">
              <a:buNone/>
            </a:pPr>
            <a:endParaRPr lang="en-US" dirty="0"/>
          </a:p>
          <a:p>
            <a:pPr marL="0" indent="0">
              <a:buNone/>
            </a:pPr>
            <a:r>
              <a:rPr lang="en-US" dirty="0"/>
              <a:t>CTE/OEC Joint Memo</a:t>
            </a:r>
          </a:p>
          <a:p>
            <a:pPr marL="0" indent="0">
              <a:buNone/>
            </a:pPr>
            <a:endParaRPr lang="en-US" dirty="0"/>
          </a:p>
          <a:p>
            <a:pPr marL="0" indent="0">
              <a:buNone/>
            </a:pPr>
            <a:r>
              <a:rPr lang="en-US" dirty="0"/>
              <a:t>CTE/OEC Monitoring Partnerships</a:t>
            </a:r>
          </a:p>
          <a:p>
            <a:pPr marL="0" indent="0">
              <a:buNone/>
            </a:pPr>
            <a:endParaRPr lang="en-US" dirty="0"/>
          </a:p>
          <a:p>
            <a:pPr marL="0" indent="0">
              <a:buNone/>
            </a:pPr>
            <a:r>
              <a:rPr lang="en-US" dirty="0"/>
              <a:t>And more…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62941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161"/>
            <a:ext cx="9143999" cy="677108"/>
          </a:xfrm>
        </p:spPr>
        <p:txBody>
          <a:bodyPr/>
          <a:lstStyle/>
          <a:p>
            <a:r>
              <a:rPr lang="en-US" sz="4400" dirty="0"/>
              <a:t>Questions &amp; Answers</a:t>
            </a:r>
          </a:p>
        </p:txBody>
      </p:sp>
    </p:spTree>
    <p:extLst>
      <p:ext uri="{BB962C8B-B14F-4D97-AF65-F5344CB8AC3E}">
        <p14:creationId xmlns:p14="http://schemas.microsoft.com/office/powerpoint/2010/main" val="332551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3042" y="469991"/>
            <a:ext cx="6010382" cy="5547581"/>
          </a:xfrm>
        </p:spPr>
      </p:pic>
    </p:spTree>
    <p:extLst>
      <p:ext uri="{BB962C8B-B14F-4D97-AF65-F5344CB8AC3E}">
        <p14:creationId xmlns:p14="http://schemas.microsoft.com/office/powerpoint/2010/main" val="380182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1"/>
            <a:ext cx="9144000" cy="6392169"/>
          </a:xfrm>
        </p:spPr>
      </p:pic>
      <p:sp>
        <p:nvSpPr>
          <p:cNvPr id="2" name="Title 1"/>
          <p:cNvSpPr>
            <a:spLocks noGrp="1"/>
          </p:cNvSpPr>
          <p:nvPr>
            <p:ph type="title"/>
          </p:nvPr>
        </p:nvSpPr>
        <p:spPr>
          <a:xfrm>
            <a:off x="457200" y="293427"/>
            <a:ext cx="8229600" cy="646331"/>
          </a:xfrm>
        </p:spPr>
        <p:txBody>
          <a:bodyPr/>
          <a:lstStyle/>
          <a:p>
            <a:pPr algn="ctr"/>
            <a:r>
              <a:rPr lang="en-US" dirty="0">
                <a:solidFill>
                  <a:schemeClr val="bg1"/>
                </a:solidFill>
              </a:rPr>
              <a:t>education.ohio.gov</a:t>
            </a:r>
          </a:p>
        </p:txBody>
      </p:sp>
    </p:spTree>
    <p:extLst>
      <p:ext uri="{BB962C8B-B14F-4D97-AF65-F5344CB8AC3E}">
        <p14:creationId xmlns:p14="http://schemas.microsoft.com/office/powerpoint/2010/main" val="285666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Apprenticeship</a:t>
            </a:r>
          </a:p>
        </p:txBody>
      </p:sp>
      <p:sp>
        <p:nvSpPr>
          <p:cNvPr id="3" name="Content Placeholder 2"/>
          <p:cNvSpPr>
            <a:spLocks noGrp="1"/>
          </p:cNvSpPr>
          <p:nvPr>
            <p:ph idx="1"/>
          </p:nvPr>
        </p:nvSpPr>
        <p:spPr>
          <a:xfrm>
            <a:off x="626400" y="1580158"/>
            <a:ext cx="8060400" cy="4525963"/>
          </a:xfrm>
        </p:spPr>
        <p:txBody>
          <a:bodyPr/>
          <a:lstStyle/>
          <a:p>
            <a:endParaRPr lang="en-US" dirty="0"/>
          </a:p>
          <a:p>
            <a:pPr marL="0" indent="0">
              <a:buNone/>
            </a:pPr>
            <a:r>
              <a:rPr lang="en-US" dirty="0"/>
              <a:t>An apprenticeship is a </a:t>
            </a:r>
            <a:r>
              <a:rPr lang="en-US" dirty="0">
                <a:solidFill>
                  <a:srgbClr val="FF0000"/>
                </a:solidFill>
              </a:rPr>
              <a:t>formalized training </a:t>
            </a:r>
            <a:r>
              <a:rPr lang="en-US" dirty="0"/>
              <a:t>program of on-the-job training and related classroom instruction under the supervision of a </a:t>
            </a:r>
            <a:r>
              <a:rPr lang="en-US" dirty="0">
                <a:solidFill>
                  <a:srgbClr val="FF0000"/>
                </a:solidFill>
              </a:rPr>
              <a:t>journey-level or trade professional craft person </a:t>
            </a:r>
            <a:r>
              <a:rPr lang="en-US" dirty="0"/>
              <a:t>aligned to a highly skilled occupational industry standards.</a:t>
            </a:r>
          </a:p>
        </p:txBody>
      </p:sp>
    </p:spTree>
    <p:extLst>
      <p:ext uri="{BB962C8B-B14F-4D97-AF65-F5344CB8AC3E}">
        <p14:creationId xmlns:p14="http://schemas.microsoft.com/office/powerpoint/2010/main" val="188103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Join the Conversation</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10694" y="2707169"/>
            <a:ext cx="1168166" cy="1193562"/>
          </a:xfrm>
          <a:prstGeom prst="rect">
            <a:avLst/>
          </a:prstGeom>
        </p:spPr>
      </p:pic>
      <p:sp>
        <p:nvSpPr>
          <p:cNvPr id="10" name="Rectangle 9"/>
          <p:cNvSpPr/>
          <p:nvPr/>
        </p:nvSpPr>
        <p:spPr>
          <a:xfrm>
            <a:off x="3270324" y="4018383"/>
            <a:ext cx="3906519" cy="984885"/>
          </a:xfrm>
          <a:prstGeom prst="rect">
            <a:avLst/>
          </a:prstGeom>
        </p:spPr>
        <p:txBody>
          <a:bodyPr wrap="none" lIns="0" tIns="0" rIns="0" bIns="0">
            <a:spAutoFit/>
          </a:bodyPr>
          <a:lstStyle/>
          <a:p>
            <a:r>
              <a:rPr lang="en-US" sz="3200" b="1" dirty="0">
                <a:latin typeface="Arial"/>
                <a:cs typeface="Arial"/>
              </a:rPr>
              <a:t>@OHEducation</a:t>
            </a:r>
          </a:p>
          <a:p>
            <a:r>
              <a:rPr lang="en-US" sz="3200" b="1" dirty="0">
                <a:latin typeface="Arial"/>
                <a:cs typeface="Arial"/>
              </a:rPr>
              <a:t>@OHEducationSupt</a:t>
            </a:r>
          </a:p>
        </p:txBody>
      </p:sp>
      <p:sp>
        <p:nvSpPr>
          <p:cNvPr id="12" name="Rectangle 11"/>
          <p:cNvSpPr/>
          <p:nvPr/>
        </p:nvSpPr>
        <p:spPr>
          <a:xfrm>
            <a:off x="3306726" y="3007880"/>
            <a:ext cx="2595262" cy="492443"/>
          </a:xfrm>
          <a:prstGeom prst="rect">
            <a:avLst/>
          </a:prstGeom>
        </p:spPr>
        <p:txBody>
          <a:bodyPr wrap="none" lIns="0" tIns="0" rIns="0" bIns="0">
            <a:spAutoFit/>
          </a:bodyPr>
          <a:lstStyle/>
          <a:p>
            <a:r>
              <a:rPr lang="en-US" sz="3200" b="1" dirty="0">
                <a:latin typeface="Arial"/>
                <a:cs typeface="Arial"/>
              </a:rPr>
              <a:t>OHEducation</a:t>
            </a:r>
          </a:p>
        </p:txBody>
      </p:sp>
      <p:sp>
        <p:nvSpPr>
          <p:cNvPr id="13" name="Rectangle 12"/>
          <p:cNvSpPr/>
          <p:nvPr/>
        </p:nvSpPr>
        <p:spPr>
          <a:xfrm>
            <a:off x="3270324" y="5573948"/>
            <a:ext cx="2459969" cy="492443"/>
          </a:xfrm>
          <a:prstGeom prst="rect">
            <a:avLst/>
          </a:prstGeom>
        </p:spPr>
        <p:txBody>
          <a:bodyPr wrap="none" lIns="0" tIns="0" bIns="0">
            <a:spAutoFit/>
          </a:bodyPr>
          <a:lstStyle/>
          <a:p>
            <a:r>
              <a:rPr lang="en-US" sz="3200" b="1" dirty="0">
                <a:latin typeface="Arial"/>
                <a:cs typeface="Arial"/>
              </a:rPr>
              <a:t>OhioEdDept</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2192" y="4186071"/>
            <a:ext cx="1005170" cy="817197"/>
          </a:xfrm>
          <a:prstGeom prst="rect">
            <a:avLst/>
          </a:prstGeom>
        </p:spPr>
      </p:pic>
      <p:pic>
        <p:nvPicPr>
          <p:cNvPr id="17" name="Picture 16" descr="facebook-logo.jpg"/>
          <p:cNvPicPr>
            <a:picLocks noChangeAspect="1"/>
          </p:cNvPicPr>
          <p:nvPr/>
        </p:nvPicPr>
        <p:blipFill>
          <a:blip r:embed="rId5"/>
          <a:stretch>
            <a:fillRect/>
          </a:stretch>
        </p:blipFill>
        <p:spPr>
          <a:xfrm>
            <a:off x="1340134" y="5482596"/>
            <a:ext cx="1702046" cy="675145"/>
          </a:xfrm>
          <a:prstGeom prst="rect">
            <a:avLst/>
          </a:prstGeom>
        </p:spPr>
      </p:pic>
      <p:pic>
        <p:nvPicPr>
          <p:cNvPr id="3" name="Picture 2"/>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903228" y="1225185"/>
            <a:ext cx="1403498" cy="1606181"/>
          </a:xfrm>
          <a:prstGeom prst="rect">
            <a:avLst/>
          </a:prstGeom>
        </p:spPr>
      </p:pic>
      <p:sp>
        <p:nvSpPr>
          <p:cNvPr id="11" name="Rectangle 10"/>
          <p:cNvSpPr/>
          <p:nvPr/>
        </p:nvSpPr>
        <p:spPr>
          <a:xfrm>
            <a:off x="3306726" y="1695583"/>
            <a:ext cx="2595262" cy="492443"/>
          </a:xfrm>
          <a:prstGeom prst="rect">
            <a:avLst/>
          </a:prstGeom>
        </p:spPr>
        <p:txBody>
          <a:bodyPr wrap="none" lIns="0" tIns="0" rIns="0" bIns="0">
            <a:spAutoFit/>
          </a:bodyPr>
          <a:lstStyle/>
          <a:p>
            <a:r>
              <a:rPr lang="en-US" sz="3200" b="1" dirty="0">
                <a:latin typeface="Arial"/>
                <a:cs typeface="Arial"/>
              </a:rPr>
              <a:t>OHEducation</a:t>
            </a:r>
          </a:p>
        </p:txBody>
      </p:sp>
    </p:spTree>
    <p:extLst>
      <p:ext uri="{BB962C8B-B14F-4D97-AF65-F5344CB8AC3E}">
        <p14:creationId xmlns:p14="http://schemas.microsoft.com/office/powerpoint/2010/main" val="96431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46331"/>
          </a:xfrm>
        </p:spPr>
        <p:txBody>
          <a:bodyPr/>
          <a:lstStyle/>
          <a:p>
            <a:r>
              <a:rPr lang="en-US" u="sng" dirty="0"/>
              <a:t>education.ohio.gov/Text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320271"/>
            <a:ext cx="9144000" cy="5082540"/>
          </a:xfrm>
        </p:spPr>
      </p:pic>
    </p:spTree>
    <p:extLst>
      <p:ext uri="{BB962C8B-B14F-4D97-AF65-F5344CB8AC3E}">
        <p14:creationId xmlns:p14="http://schemas.microsoft.com/office/powerpoint/2010/main" val="385379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201"/>
            <a:ext cx="8229600" cy="553998"/>
          </a:xfrm>
        </p:spPr>
        <p:txBody>
          <a:bodyPr/>
          <a:lstStyle/>
          <a:p>
            <a:r>
              <a:rPr lang="en-US" dirty="0"/>
              <a:t>US Department of Labor</a:t>
            </a:r>
          </a:p>
        </p:txBody>
      </p:sp>
      <p:pic>
        <p:nvPicPr>
          <p:cNvPr id="2050" name="Picture 2" descr="Image result for diagram or image of an apprenticeship progr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057275"/>
            <a:ext cx="8229600" cy="522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82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Co-ops</a:t>
            </a:r>
          </a:p>
        </p:txBody>
      </p:sp>
      <p:sp>
        <p:nvSpPr>
          <p:cNvPr id="3" name="Content Placeholder 2"/>
          <p:cNvSpPr>
            <a:spLocks noGrp="1"/>
          </p:cNvSpPr>
          <p:nvPr>
            <p:ph idx="1"/>
          </p:nvPr>
        </p:nvSpPr>
        <p:spPr>
          <a:xfrm>
            <a:off x="457200" y="1389600"/>
            <a:ext cx="8229600" cy="4716521"/>
          </a:xfrm>
        </p:spPr>
        <p:txBody>
          <a:bodyPr/>
          <a:lstStyle/>
          <a:p>
            <a:pPr marL="0" indent="0">
              <a:buNone/>
            </a:pPr>
            <a:r>
              <a:rPr lang="en-US" b="1" u="sng" dirty="0">
                <a:solidFill>
                  <a:srgbClr val="C00000"/>
                </a:solidFill>
              </a:rPr>
              <a:t>Co</a:t>
            </a:r>
            <a:r>
              <a:rPr lang="en-US" u="sng" dirty="0">
                <a:solidFill>
                  <a:srgbClr val="C00000"/>
                </a:solidFill>
              </a:rPr>
              <a:t>-</a:t>
            </a:r>
            <a:r>
              <a:rPr lang="en-US" b="1" u="sng" dirty="0">
                <a:solidFill>
                  <a:srgbClr val="C00000"/>
                </a:solidFill>
              </a:rPr>
              <a:t>operative</a:t>
            </a:r>
            <a:r>
              <a:rPr lang="en-US" dirty="0"/>
              <a:t> Education </a:t>
            </a:r>
            <a:r>
              <a:rPr lang="en-US" dirty="0">
                <a:solidFill>
                  <a:srgbClr val="C00000"/>
                </a:solidFill>
              </a:rPr>
              <a:t>(</a:t>
            </a:r>
            <a:r>
              <a:rPr lang="en-US" b="1" dirty="0">
                <a:solidFill>
                  <a:srgbClr val="C00000"/>
                </a:solidFill>
              </a:rPr>
              <a:t>Co</a:t>
            </a:r>
            <a:r>
              <a:rPr lang="en-US" dirty="0">
                <a:solidFill>
                  <a:srgbClr val="C00000"/>
                </a:solidFill>
              </a:rPr>
              <a:t>-</a:t>
            </a:r>
            <a:r>
              <a:rPr lang="en-US" b="1" dirty="0">
                <a:solidFill>
                  <a:srgbClr val="C00000"/>
                </a:solidFill>
              </a:rPr>
              <a:t>op</a:t>
            </a:r>
            <a:r>
              <a:rPr lang="en-US" dirty="0">
                <a:solidFill>
                  <a:srgbClr val="C00000"/>
                </a:solidFill>
              </a:rPr>
              <a:t>) </a:t>
            </a:r>
            <a:r>
              <a:rPr lang="en-US" dirty="0"/>
              <a:t>is a type of </a:t>
            </a:r>
            <a:r>
              <a:rPr lang="en-US" b="1" u="sng" dirty="0">
                <a:solidFill>
                  <a:srgbClr val="C00000"/>
                </a:solidFill>
              </a:rPr>
              <a:t>internship</a:t>
            </a:r>
            <a:r>
              <a:rPr lang="en-US" u="sng" dirty="0">
                <a:solidFill>
                  <a:srgbClr val="C00000"/>
                </a:solidFill>
              </a:rPr>
              <a:t> </a:t>
            </a:r>
            <a:r>
              <a:rPr lang="en-US" dirty="0"/>
              <a:t>program that enables college students to receive career training with pay as they work with professionals in their major fields of study. </a:t>
            </a:r>
          </a:p>
          <a:p>
            <a:pPr marL="0" indent="0">
              <a:buNone/>
            </a:pPr>
            <a:endParaRPr lang="en-US" dirty="0"/>
          </a:p>
          <a:p>
            <a:pPr marL="0" indent="0">
              <a:buNone/>
            </a:pPr>
            <a:r>
              <a:rPr lang="en-US" dirty="0"/>
              <a:t>Some high school students (e.g. Agriculture) participate in co-ops.  Co-ops last longer than a semester and usually up to a year.</a:t>
            </a:r>
          </a:p>
        </p:txBody>
      </p:sp>
      <p:cxnSp>
        <p:nvCxnSpPr>
          <p:cNvPr id="4" name="Straight Connector 3"/>
          <p:cNvCxnSpPr/>
          <p:nvPr/>
        </p:nvCxnSpPr>
        <p:spPr bwMode="auto">
          <a:xfrm>
            <a:off x="522000" y="41493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117391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800" y="327600"/>
            <a:ext cx="8229600" cy="553998"/>
          </a:xfrm>
        </p:spPr>
        <p:txBody>
          <a:bodyPr/>
          <a:lstStyle/>
          <a:p>
            <a:r>
              <a:rPr lang="en-US" dirty="0"/>
              <a:t>Recognition Application</a:t>
            </a:r>
          </a:p>
        </p:txBody>
      </p:sp>
      <p:sp>
        <p:nvSpPr>
          <p:cNvPr id="3" name="Content Placeholder 2"/>
          <p:cNvSpPr>
            <a:spLocks noGrp="1"/>
          </p:cNvSpPr>
          <p:nvPr>
            <p:ph idx="1"/>
          </p:nvPr>
        </p:nvSpPr>
        <p:spPr>
          <a:xfrm>
            <a:off x="457200" y="1274400"/>
            <a:ext cx="8229600" cy="5169600"/>
          </a:xfrm>
        </p:spPr>
        <p:txBody>
          <a:bodyPr/>
          <a:lstStyle/>
          <a:p>
            <a:pPr marL="0" indent="0">
              <a:buNone/>
            </a:pPr>
            <a:r>
              <a:rPr lang="en-US" sz="2800" dirty="0"/>
              <a:t>EEO Recruitment</a:t>
            </a:r>
          </a:p>
          <a:p>
            <a:pPr marL="0" indent="0">
              <a:buNone/>
            </a:pPr>
            <a:r>
              <a:rPr lang="en-US" sz="2800" dirty="0"/>
              <a:t>Enrollment</a:t>
            </a:r>
          </a:p>
          <a:p>
            <a:pPr marL="0" indent="0">
              <a:buNone/>
            </a:pPr>
            <a:r>
              <a:rPr lang="en-US" sz="2800" dirty="0"/>
              <a:t>Operating Plan = Instructional Content/Design (aligned with industry standards by occupation)</a:t>
            </a:r>
          </a:p>
          <a:p>
            <a:pPr marL="0" indent="0">
              <a:buNone/>
            </a:pPr>
            <a:r>
              <a:rPr lang="en-US" sz="2800" dirty="0"/>
              <a:t>More than one industry</a:t>
            </a:r>
          </a:p>
          <a:p>
            <a:pPr marL="0" indent="0">
              <a:buNone/>
            </a:pPr>
            <a:endParaRPr lang="en-US" sz="2800" dirty="0"/>
          </a:p>
          <a:p>
            <a:pPr marL="0" indent="0">
              <a:buNone/>
            </a:pPr>
            <a:r>
              <a:rPr lang="en-US" sz="2800" dirty="0"/>
              <a:t>Reporting to the Council </a:t>
            </a:r>
          </a:p>
          <a:p>
            <a:pPr marL="0" indent="0">
              <a:buNone/>
            </a:pPr>
            <a:r>
              <a:rPr lang="en-US" sz="2800" dirty="0"/>
              <a:t>Safety</a:t>
            </a:r>
          </a:p>
          <a:p>
            <a:pPr marL="0" indent="0">
              <a:buNone/>
            </a:pPr>
            <a:r>
              <a:rPr lang="en-US" sz="2800" dirty="0"/>
              <a:t>Program Administration</a:t>
            </a:r>
          </a:p>
          <a:p>
            <a:pPr marL="0" indent="0">
              <a:buNone/>
            </a:pPr>
            <a:r>
              <a:rPr lang="en-US" sz="2800" dirty="0"/>
              <a:t>Linkage (Registered Apprenticeship Sponsors)</a:t>
            </a:r>
          </a:p>
          <a:p>
            <a:pPr marL="0" indent="0">
              <a:buNone/>
            </a:pPr>
            <a:endParaRPr lang="en-US" sz="2800" dirty="0"/>
          </a:p>
          <a:p>
            <a:pPr marL="0" indent="0">
              <a:buNone/>
            </a:pPr>
            <a:endParaRPr lang="en-US" dirty="0"/>
          </a:p>
        </p:txBody>
      </p:sp>
      <p:cxnSp>
        <p:nvCxnSpPr>
          <p:cNvPr id="4" name="Straight Connector 3"/>
          <p:cNvCxnSpPr/>
          <p:nvPr/>
        </p:nvCxnSpPr>
        <p:spPr bwMode="auto">
          <a:xfrm>
            <a:off x="457200" y="39765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118736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Forms/Models</a:t>
            </a:r>
          </a:p>
        </p:txBody>
      </p:sp>
      <p:sp>
        <p:nvSpPr>
          <p:cNvPr id="3" name="Content Placeholder 2"/>
          <p:cNvSpPr>
            <a:spLocks noGrp="1"/>
          </p:cNvSpPr>
          <p:nvPr>
            <p:ph idx="1"/>
          </p:nvPr>
        </p:nvSpPr>
        <p:spPr/>
        <p:txBody>
          <a:bodyPr/>
          <a:lstStyle/>
          <a:p>
            <a:pPr marL="0" indent="0">
              <a:buNone/>
            </a:pPr>
            <a:endParaRPr lang="en-US" dirty="0">
              <a:hlinkClick r:id="" action="ppaction://noaction"/>
            </a:endParaRPr>
          </a:p>
          <a:p>
            <a:pPr marL="0" indent="0">
              <a:buNone/>
            </a:pPr>
            <a:r>
              <a:rPr lang="en-US" dirty="0">
                <a:hlinkClick r:id="" action="ppaction://noaction"/>
              </a:rPr>
              <a:t>http://education.ohio.gov/Topics/Career-</a:t>
            </a:r>
          </a:p>
          <a:p>
            <a:pPr marL="0" indent="0">
              <a:buNone/>
            </a:pPr>
            <a:r>
              <a:rPr lang="en-US" dirty="0">
                <a:hlinkClick r:id="" action="ppaction://noaction"/>
              </a:rPr>
              <a:t>Tech/Apprenticeships-and-Internships</a:t>
            </a:r>
            <a:endParaRPr lang="en-US" dirty="0"/>
          </a:p>
          <a:p>
            <a:endParaRPr lang="en-US" dirty="0"/>
          </a:p>
          <a:p>
            <a:pPr marL="0" indent="0">
              <a:buNone/>
            </a:pPr>
            <a:r>
              <a:rPr lang="en-US" dirty="0"/>
              <a:t>NAPE Construction Workbooks and Lesson Plans (Equity Outreach) – Manufacturing end of October</a:t>
            </a:r>
          </a:p>
          <a:p>
            <a:endParaRPr lang="en-US" dirty="0"/>
          </a:p>
          <a:p>
            <a:pPr marL="0" indent="0">
              <a:buNone/>
            </a:pPr>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27656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00" y="235836"/>
            <a:ext cx="8229600" cy="646331"/>
          </a:xfrm>
        </p:spPr>
        <p:txBody>
          <a:bodyPr/>
          <a:lstStyle/>
          <a:p>
            <a:r>
              <a:rPr lang="en-US" dirty="0"/>
              <a:t>Objectives</a:t>
            </a:r>
          </a:p>
        </p:txBody>
      </p:sp>
      <p:sp>
        <p:nvSpPr>
          <p:cNvPr id="3" name="Content Placeholder 2"/>
          <p:cNvSpPr>
            <a:spLocks noGrp="1"/>
          </p:cNvSpPr>
          <p:nvPr>
            <p:ph idx="1"/>
          </p:nvPr>
        </p:nvSpPr>
        <p:spPr>
          <a:xfrm>
            <a:off x="583200" y="1306558"/>
            <a:ext cx="7862400" cy="5202242"/>
          </a:xfrm>
        </p:spPr>
        <p:txBody>
          <a:bodyPr/>
          <a:lstStyle/>
          <a:p>
            <a:pPr marL="0" indent="0">
              <a:buNone/>
            </a:pPr>
            <a:r>
              <a:rPr lang="en-US" sz="2800" dirty="0"/>
              <a:t>Share priorities and focus of the Office of Career-Technical Education for FY18</a:t>
            </a:r>
          </a:p>
          <a:p>
            <a:pPr marL="0" indent="0">
              <a:buNone/>
            </a:pPr>
            <a:endParaRPr lang="en-US" sz="2800" dirty="0"/>
          </a:p>
          <a:p>
            <a:pPr marL="0" indent="0">
              <a:buNone/>
            </a:pPr>
            <a:r>
              <a:rPr lang="en-US" sz="2800" dirty="0"/>
              <a:t>Update on Apprenticeships, CTE at Middle Schools, Compliance, and Civil Rights</a:t>
            </a:r>
          </a:p>
          <a:p>
            <a:pPr marL="0" indent="0">
              <a:buNone/>
            </a:pPr>
            <a:endParaRPr lang="en-US" sz="2800" dirty="0"/>
          </a:p>
          <a:p>
            <a:pPr marL="0" indent="0">
              <a:buNone/>
            </a:pPr>
            <a:r>
              <a:rPr lang="en-US" sz="2800" dirty="0"/>
              <a:t>Share collaborative activities between ODE and the Ohio Department of Higher Education </a:t>
            </a:r>
          </a:p>
        </p:txBody>
      </p:sp>
      <p:cxnSp>
        <p:nvCxnSpPr>
          <p:cNvPr id="4" name="Straight Connector 3"/>
          <p:cNvCxnSpPr/>
          <p:nvPr/>
        </p:nvCxnSpPr>
        <p:spPr bwMode="auto">
          <a:xfrm>
            <a:off x="637736" y="2445555"/>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583200" y="40125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150502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Student-Parent Agreement</a:t>
            </a:r>
          </a:p>
        </p:txBody>
      </p:sp>
      <p:sp>
        <p:nvSpPr>
          <p:cNvPr id="3" name="Content Placeholder 2"/>
          <p:cNvSpPr>
            <a:spLocks noGrp="1"/>
          </p:cNvSpPr>
          <p:nvPr>
            <p:ph idx="1"/>
          </p:nvPr>
        </p:nvSpPr>
        <p:spPr>
          <a:xfrm>
            <a:off x="457200" y="1580158"/>
            <a:ext cx="8229600" cy="4748642"/>
          </a:xfrm>
        </p:spPr>
        <p:txBody>
          <a:bodyPr/>
          <a:lstStyle/>
          <a:p>
            <a:pPr marL="0" indent="0">
              <a:buNone/>
            </a:pPr>
            <a:r>
              <a:rPr lang="en-US" sz="2800" dirty="0"/>
              <a:t>List requirements and expectations:</a:t>
            </a:r>
          </a:p>
          <a:p>
            <a:pPr marL="0" indent="0">
              <a:buNone/>
            </a:pPr>
            <a:r>
              <a:rPr lang="en-US" sz="2800" dirty="0"/>
              <a:t>Attendance must be maintained at 95%</a:t>
            </a:r>
          </a:p>
          <a:p>
            <a:pPr marL="0" indent="0">
              <a:buNone/>
            </a:pPr>
            <a:r>
              <a:rPr lang="en-US" sz="2800" dirty="0"/>
              <a:t>Grade point average</a:t>
            </a:r>
          </a:p>
          <a:p>
            <a:pPr marL="0" indent="0">
              <a:buNone/>
            </a:pPr>
            <a:endParaRPr lang="en-US" sz="2800" dirty="0"/>
          </a:p>
          <a:p>
            <a:pPr marL="0" indent="0">
              <a:buNone/>
            </a:pPr>
            <a:r>
              <a:rPr lang="en-US" sz="2800" dirty="0"/>
              <a:t>Transportation</a:t>
            </a:r>
          </a:p>
          <a:p>
            <a:pPr marL="0" indent="0">
              <a:buNone/>
            </a:pPr>
            <a:r>
              <a:rPr lang="en-US" sz="2800" dirty="0"/>
              <a:t>Absence</a:t>
            </a:r>
          </a:p>
          <a:p>
            <a:pPr marL="0" indent="0">
              <a:buNone/>
            </a:pPr>
            <a:r>
              <a:rPr lang="en-US" sz="2800" dirty="0"/>
              <a:t>Records that must be maintained</a:t>
            </a:r>
          </a:p>
          <a:p>
            <a:pPr marL="0" indent="0">
              <a:buNone/>
            </a:pPr>
            <a:r>
              <a:rPr lang="en-US" sz="2800" dirty="0"/>
              <a:t>Problems/Issues</a:t>
            </a:r>
          </a:p>
          <a:p>
            <a:pPr marL="0" indent="0">
              <a:buNone/>
            </a:pPr>
            <a:r>
              <a:rPr lang="en-US" sz="2800" dirty="0"/>
              <a:t>Safety/Employer Rules</a:t>
            </a:r>
          </a:p>
        </p:txBody>
      </p:sp>
      <p:cxnSp>
        <p:nvCxnSpPr>
          <p:cNvPr id="4" name="Straight Connector 3"/>
          <p:cNvCxnSpPr/>
          <p:nvPr/>
        </p:nvCxnSpPr>
        <p:spPr bwMode="auto">
          <a:xfrm>
            <a:off x="522000" y="34293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109489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92662"/>
          </a:xfrm>
        </p:spPr>
        <p:txBody>
          <a:bodyPr/>
          <a:lstStyle/>
          <a:p>
            <a:r>
              <a:rPr lang="en-US" dirty="0"/>
              <a:t>Apprenticeship Agreement Employer-Student</a:t>
            </a:r>
          </a:p>
        </p:txBody>
      </p:sp>
      <p:sp>
        <p:nvSpPr>
          <p:cNvPr id="3" name="Content Placeholder 2"/>
          <p:cNvSpPr>
            <a:spLocks noGrp="1"/>
          </p:cNvSpPr>
          <p:nvPr>
            <p:ph idx="1"/>
          </p:nvPr>
        </p:nvSpPr>
        <p:spPr>
          <a:xfrm>
            <a:off x="457200" y="1864800"/>
            <a:ext cx="8229600" cy="4412571"/>
          </a:xfrm>
        </p:spPr>
        <p:txBody>
          <a:bodyPr/>
          <a:lstStyle/>
          <a:p>
            <a:pPr marL="0" lvl="0" indent="0">
              <a:buNone/>
            </a:pPr>
            <a:r>
              <a:rPr lang="en-US" dirty="0"/>
              <a:t>State all  parties  responsibilities:  parent, student, teacher, coordinator, employer</a:t>
            </a:r>
          </a:p>
          <a:p>
            <a:pPr marL="0" lvl="0" indent="0">
              <a:buNone/>
            </a:pPr>
            <a:r>
              <a:rPr lang="en-US" dirty="0"/>
              <a:t>Wage</a:t>
            </a:r>
          </a:p>
          <a:p>
            <a:pPr marL="0" lvl="0" indent="0">
              <a:buNone/>
            </a:pPr>
            <a:endParaRPr lang="en-US" dirty="0"/>
          </a:p>
          <a:p>
            <a:pPr marL="0" lvl="0" indent="0">
              <a:buNone/>
            </a:pPr>
            <a:r>
              <a:rPr lang="en-US" dirty="0"/>
              <a:t>Evaluation of Performance</a:t>
            </a:r>
          </a:p>
          <a:p>
            <a:pPr marL="0" lvl="0" indent="0">
              <a:buNone/>
            </a:pPr>
            <a:r>
              <a:rPr lang="en-US" dirty="0"/>
              <a:t>Training Plan Progress</a:t>
            </a:r>
          </a:p>
          <a:p>
            <a:pPr marL="0" lvl="0" indent="0">
              <a:buNone/>
            </a:pPr>
            <a:r>
              <a:rPr lang="en-US" dirty="0"/>
              <a:t>Related Instruction</a:t>
            </a:r>
          </a:p>
          <a:p>
            <a:pPr marL="0" lvl="0" indent="0">
              <a:buNone/>
            </a:pPr>
            <a:endParaRPr lang="en-US" dirty="0"/>
          </a:p>
          <a:p>
            <a:pPr marL="0" lvl="0" indent="0">
              <a:buNone/>
            </a:pPr>
            <a:endParaRPr lang="en-US" dirty="0"/>
          </a:p>
          <a:p>
            <a:pPr marL="0" indent="0">
              <a:buNone/>
            </a:pPr>
            <a:endParaRPr lang="en-US" dirty="0"/>
          </a:p>
        </p:txBody>
      </p:sp>
      <p:cxnSp>
        <p:nvCxnSpPr>
          <p:cNvPr id="4" name="Straight Connector 3"/>
          <p:cNvCxnSpPr/>
          <p:nvPr/>
        </p:nvCxnSpPr>
        <p:spPr bwMode="auto">
          <a:xfrm>
            <a:off x="514800" y="37605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82491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a:t>
            </a:r>
          </a:p>
        </p:txBody>
      </p:sp>
      <p:sp>
        <p:nvSpPr>
          <p:cNvPr id="3" name="Content Placeholder 2"/>
          <p:cNvSpPr>
            <a:spLocks noGrp="1"/>
          </p:cNvSpPr>
          <p:nvPr>
            <p:ph idx="1"/>
          </p:nvPr>
        </p:nvSpPr>
        <p:spPr>
          <a:xfrm>
            <a:off x="694800" y="1580158"/>
            <a:ext cx="7992000" cy="4525963"/>
          </a:xfrm>
        </p:spPr>
        <p:txBody>
          <a:bodyPr/>
          <a:lstStyle/>
          <a:p>
            <a:pPr marL="0" indent="0">
              <a:buNone/>
            </a:pPr>
            <a:endParaRPr lang="en-US" dirty="0"/>
          </a:p>
          <a:p>
            <a:pPr marL="0" indent="0">
              <a:buNone/>
            </a:pPr>
            <a:r>
              <a:rPr lang="en-US" dirty="0"/>
              <a:t>List job tasks/competencies that student will be performing/learning, aligned to class room competencies.</a:t>
            </a:r>
          </a:p>
          <a:p>
            <a:pPr marL="0" indent="0">
              <a:buNone/>
            </a:pPr>
            <a:endParaRPr lang="en-US" dirty="0"/>
          </a:p>
          <a:p>
            <a:pPr marL="0" indent="0">
              <a:buNone/>
            </a:pPr>
            <a:r>
              <a:rPr lang="en-US" dirty="0"/>
              <a:t>Attach B.A.T. (Bureau of Apprenticeship and Training) standards for that occupation</a:t>
            </a:r>
          </a:p>
          <a:p>
            <a:pPr marL="0" indent="0">
              <a:buNone/>
            </a:pPr>
            <a:endParaRPr lang="en-US" dirty="0"/>
          </a:p>
          <a:p>
            <a:pPr marL="0" indent="0">
              <a:buNone/>
            </a:pPr>
            <a:endParaRPr lang="en-US" dirty="0"/>
          </a:p>
        </p:txBody>
      </p:sp>
      <p:cxnSp>
        <p:nvCxnSpPr>
          <p:cNvPr id="4" name="Straight Connector 3"/>
          <p:cNvCxnSpPr/>
          <p:nvPr/>
        </p:nvCxnSpPr>
        <p:spPr bwMode="auto">
          <a:xfrm>
            <a:off x="694800" y="39261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138750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9600"/>
            <a:ext cx="8229600" cy="590400"/>
          </a:xfrm>
        </p:spPr>
        <p:txBody>
          <a:bodyPr/>
          <a:lstStyle/>
          <a:p>
            <a:r>
              <a:rPr lang="en-US" dirty="0"/>
              <a:t>New Subject Code</a:t>
            </a:r>
            <a:br>
              <a:rPr lang="en-US" dirty="0"/>
            </a:br>
            <a:endParaRPr lang="en-US" dirty="0"/>
          </a:p>
        </p:txBody>
      </p:sp>
      <p:sp>
        <p:nvSpPr>
          <p:cNvPr id="3" name="Content Placeholder 2"/>
          <p:cNvSpPr>
            <a:spLocks noGrp="1"/>
          </p:cNvSpPr>
          <p:nvPr>
            <p:ph idx="1"/>
          </p:nvPr>
        </p:nvSpPr>
        <p:spPr>
          <a:xfrm>
            <a:off x="651600" y="1317600"/>
            <a:ext cx="8035200" cy="4928821"/>
          </a:xfrm>
        </p:spPr>
        <p:txBody>
          <a:bodyPr/>
          <a:lstStyle/>
          <a:p>
            <a:pPr marL="0" indent="0">
              <a:buNone/>
            </a:pPr>
            <a:r>
              <a:rPr lang="en-US" b="1" dirty="0">
                <a:solidFill>
                  <a:schemeClr val="accent2"/>
                </a:solidFill>
              </a:rPr>
              <a:t>990365</a:t>
            </a:r>
            <a:r>
              <a:rPr lang="en-US" b="1" dirty="0"/>
              <a:t> </a:t>
            </a:r>
            <a:r>
              <a:rPr lang="en-US" dirty="0"/>
              <a:t>– Pre-apprenticeships/CTE-26 funding application (not tied to recognition)</a:t>
            </a:r>
          </a:p>
          <a:p>
            <a:pPr marL="0" indent="0">
              <a:buNone/>
            </a:pPr>
            <a:endParaRPr lang="en-US" dirty="0"/>
          </a:p>
          <a:p>
            <a:pPr marL="0" indent="0">
              <a:buNone/>
            </a:pPr>
            <a:r>
              <a:rPr lang="en-US" dirty="0"/>
              <a:t>May be used as the 4</a:t>
            </a:r>
            <a:r>
              <a:rPr lang="en-US" baseline="30000" dirty="0"/>
              <a:t>th</a:t>
            </a:r>
            <a:r>
              <a:rPr lang="en-US" dirty="0"/>
              <a:t> course (no test) for concentrators (enrolled in third course)</a:t>
            </a:r>
          </a:p>
          <a:p>
            <a:pPr marL="0" indent="0">
              <a:buNone/>
            </a:pPr>
            <a:endParaRPr lang="en-US" dirty="0"/>
          </a:p>
          <a:p>
            <a:pPr marL="0" indent="0">
              <a:buNone/>
            </a:pPr>
            <a:r>
              <a:rPr lang="en-US" dirty="0"/>
              <a:t>OJT Hours</a:t>
            </a:r>
          </a:p>
          <a:p>
            <a:pPr marL="0" indent="0">
              <a:buNone/>
            </a:pPr>
            <a:r>
              <a:rPr lang="en-US" dirty="0"/>
              <a:t>Program still requires 450 hours </a:t>
            </a:r>
          </a:p>
          <a:p>
            <a:pPr marL="0" indent="0">
              <a:buNone/>
            </a:pPr>
            <a:endParaRPr lang="en-US" dirty="0"/>
          </a:p>
        </p:txBody>
      </p:sp>
      <p:cxnSp>
        <p:nvCxnSpPr>
          <p:cNvPr id="4" name="Straight Connector 3"/>
          <p:cNvCxnSpPr/>
          <p:nvPr/>
        </p:nvCxnSpPr>
        <p:spPr bwMode="auto">
          <a:xfrm>
            <a:off x="651600" y="27237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651600" y="44157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159905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Workshop</a:t>
            </a:r>
          </a:p>
        </p:txBody>
      </p:sp>
      <p:sp>
        <p:nvSpPr>
          <p:cNvPr id="3" name="Content Placeholder 2"/>
          <p:cNvSpPr>
            <a:spLocks noGrp="1"/>
          </p:cNvSpPr>
          <p:nvPr>
            <p:ph idx="1"/>
          </p:nvPr>
        </p:nvSpPr>
        <p:spPr/>
        <p:txBody>
          <a:bodyPr/>
          <a:lstStyle/>
          <a:p>
            <a:pPr marL="0" indent="0">
              <a:buNone/>
            </a:pPr>
            <a:r>
              <a:rPr lang="en-US" dirty="0"/>
              <a:t>October 19 ( 9 – Noon)</a:t>
            </a:r>
          </a:p>
          <a:p>
            <a:endParaRPr lang="en-US" dirty="0"/>
          </a:p>
          <a:p>
            <a:pPr marL="0" indent="0">
              <a:buNone/>
            </a:pPr>
            <a:r>
              <a:rPr lang="en-US" dirty="0"/>
              <a:t>Upper Valley Career Center</a:t>
            </a:r>
          </a:p>
          <a:p>
            <a:pPr marL="0" indent="0">
              <a:buNone/>
            </a:pPr>
            <a:r>
              <a:rPr lang="en-US" dirty="0"/>
              <a:t>8811 Career Drive</a:t>
            </a:r>
          </a:p>
          <a:p>
            <a:pPr marL="0" indent="0">
              <a:buNone/>
            </a:pPr>
            <a:r>
              <a:rPr lang="en-US" dirty="0"/>
              <a:t>Piqua, OH 45356</a:t>
            </a:r>
          </a:p>
          <a:p>
            <a:pPr marL="0" indent="0">
              <a:buNone/>
            </a:pPr>
            <a:endParaRPr lang="en-US" dirty="0"/>
          </a:p>
          <a:p>
            <a:pPr marL="0" indent="0">
              <a:buNone/>
            </a:pPr>
            <a:r>
              <a:rPr lang="en-US" dirty="0"/>
              <a:t>Register:  SAFE/STARS (CTE pre-apprenticeship)</a:t>
            </a:r>
          </a:p>
        </p:txBody>
      </p:sp>
    </p:spTree>
    <p:extLst>
      <p:ext uri="{BB962C8B-B14F-4D97-AF65-F5344CB8AC3E}">
        <p14:creationId xmlns:p14="http://schemas.microsoft.com/office/powerpoint/2010/main" val="259178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130157" y="3211084"/>
            <a:ext cx="6400800" cy="1391737"/>
          </a:xfrm>
        </p:spPr>
        <p:txBody>
          <a:bodyPr/>
          <a:lstStyle/>
          <a:p>
            <a:pPr marL="0" indent="0" algn="ctr">
              <a:buNone/>
            </a:pPr>
            <a:r>
              <a:rPr lang="en-US" dirty="0"/>
              <a:t>Cindy Brill</a:t>
            </a:r>
          </a:p>
          <a:p>
            <a:pPr marL="0" indent="0" algn="ctr">
              <a:buNone/>
            </a:pPr>
            <a:r>
              <a:rPr lang="en-US" dirty="0"/>
              <a:t>Education Program Specialist</a:t>
            </a:r>
          </a:p>
        </p:txBody>
      </p:sp>
      <p:sp>
        <p:nvSpPr>
          <p:cNvPr id="2" name="Title 1"/>
          <p:cNvSpPr>
            <a:spLocks noGrp="1"/>
          </p:cNvSpPr>
          <p:nvPr>
            <p:ph type="ctrTitle" idx="4294967295"/>
          </p:nvPr>
        </p:nvSpPr>
        <p:spPr>
          <a:xfrm>
            <a:off x="380144" y="870770"/>
            <a:ext cx="8270875" cy="1995720"/>
          </a:xfrm>
        </p:spPr>
        <p:txBody>
          <a:bodyPr/>
          <a:lstStyle/>
          <a:p>
            <a:r>
              <a:rPr lang="en-US" sz="4000" dirty="0"/>
              <a:t>CTE at Middle Schools and Compliance</a:t>
            </a:r>
          </a:p>
        </p:txBody>
      </p:sp>
    </p:spTree>
    <p:extLst>
      <p:ext uri="{BB962C8B-B14F-4D97-AF65-F5344CB8AC3E}">
        <p14:creationId xmlns:p14="http://schemas.microsoft.com/office/powerpoint/2010/main" val="369536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Updates</a:t>
            </a:r>
          </a:p>
        </p:txBody>
      </p:sp>
      <p:sp>
        <p:nvSpPr>
          <p:cNvPr id="3" name="Content Placeholder 2"/>
          <p:cNvSpPr>
            <a:spLocks noGrp="1"/>
          </p:cNvSpPr>
          <p:nvPr>
            <p:ph idx="1"/>
          </p:nvPr>
        </p:nvSpPr>
        <p:spPr>
          <a:xfrm>
            <a:off x="518746" y="1754371"/>
            <a:ext cx="8229600" cy="4525963"/>
          </a:xfrm>
        </p:spPr>
        <p:txBody>
          <a:bodyPr/>
          <a:lstStyle/>
          <a:p>
            <a:pPr marL="0" indent="0">
              <a:buNone/>
            </a:pPr>
            <a:r>
              <a:rPr lang="en-US" dirty="0"/>
              <a:t>Expansion of CTE in Middle School</a:t>
            </a:r>
          </a:p>
          <a:p>
            <a:pPr marL="0" indent="0">
              <a:buNone/>
            </a:pPr>
            <a:endParaRPr lang="en-US" b="1" dirty="0"/>
          </a:p>
          <a:p>
            <a:pPr marL="0" indent="0">
              <a:buNone/>
            </a:pPr>
            <a:r>
              <a:rPr lang="en-US" dirty="0"/>
              <a:t>Ohio Revised Code 3313.90(B)</a:t>
            </a:r>
            <a:endParaRPr lang="en-US" b="1" dirty="0"/>
          </a:p>
          <a:p>
            <a:pPr marL="0" indent="0">
              <a:buNone/>
            </a:pPr>
            <a:endParaRPr lang="en-US" dirty="0"/>
          </a:p>
          <a:p>
            <a:pPr marL="0" indent="0">
              <a:buNone/>
            </a:pPr>
            <a:r>
              <a:rPr lang="en-US" dirty="0"/>
              <a:t>Middle School Validation Process</a:t>
            </a:r>
          </a:p>
        </p:txBody>
      </p:sp>
      <p:cxnSp>
        <p:nvCxnSpPr>
          <p:cNvPr id="4" name="Straight Connector 3"/>
          <p:cNvCxnSpPr/>
          <p:nvPr/>
        </p:nvCxnSpPr>
        <p:spPr bwMode="auto">
          <a:xfrm>
            <a:off x="518746" y="2553555"/>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457200" y="37965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383685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69" y="963877"/>
            <a:ext cx="2927839" cy="4930246"/>
          </a:xfrm>
        </p:spPr>
        <p:txBody>
          <a:bodyPr>
            <a:normAutofit/>
          </a:bodyPr>
          <a:lstStyle/>
          <a:p>
            <a:pPr algn="r">
              <a:lnSpc>
                <a:spcPct val="90000"/>
              </a:lnSpc>
            </a:pPr>
            <a:r>
              <a:rPr lang="en-US" sz="3600" dirty="0">
                <a:solidFill>
                  <a:schemeClr val="accent1"/>
                </a:solidFill>
              </a:rPr>
              <a:t>CTE Middle School Expansion</a:t>
            </a:r>
            <a:br>
              <a:rPr lang="en-US" sz="3600" dirty="0">
                <a:solidFill>
                  <a:schemeClr val="accent1"/>
                </a:solidFill>
              </a:rPr>
            </a:br>
            <a:br>
              <a:rPr lang="en-US" sz="3600" dirty="0">
                <a:solidFill>
                  <a:schemeClr val="accent1"/>
                </a:solidFill>
              </a:rPr>
            </a:br>
            <a:endParaRPr lang="en-US" sz="3600" b="0" dirty="0">
              <a:solidFill>
                <a:schemeClr val="accent1"/>
              </a:solidFill>
            </a:endParaRPr>
          </a:p>
        </p:txBody>
      </p:sp>
      <p:sp>
        <p:nvSpPr>
          <p:cNvPr id="5" name="Content Placeholder 4"/>
          <p:cNvSpPr>
            <a:spLocks noGrp="1"/>
          </p:cNvSpPr>
          <p:nvPr>
            <p:ph idx="1"/>
          </p:nvPr>
        </p:nvSpPr>
        <p:spPr>
          <a:xfrm>
            <a:off x="3790276" y="646517"/>
            <a:ext cx="4951388" cy="3836723"/>
          </a:xfrm>
        </p:spPr>
        <p:txBody>
          <a:bodyPr anchor="ctr">
            <a:normAutofit/>
          </a:bodyPr>
          <a:lstStyle/>
          <a:p>
            <a:r>
              <a:rPr lang="en-US" sz="2100" dirty="0"/>
              <a:t>Grades 7-9</a:t>
            </a:r>
          </a:p>
          <a:p>
            <a:r>
              <a:rPr lang="en-US" sz="2100" dirty="0"/>
              <a:t>Includes Community and STEM Schools</a:t>
            </a:r>
          </a:p>
          <a:p>
            <a:r>
              <a:rPr lang="en-US" sz="2100" dirty="0"/>
              <a:t>Funding available</a:t>
            </a:r>
          </a:p>
          <a:p>
            <a:r>
              <a:rPr lang="en-US" sz="2100" dirty="0"/>
              <a:t>If a new program, a CTE-26 and Program of Study is required</a:t>
            </a:r>
          </a:p>
          <a:p>
            <a:r>
              <a:rPr lang="en-US" sz="2100" dirty="0"/>
              <a:t>Contact your ODE Career Field Specialist for guidance on program development</a:t>
            </a:r>
          </a:p>
        </p:txBody>
      </p:sp>
      <p:pic>
        <p:nvPicPr>
          <p:cNvPr id="6" name="Picture 5"/>
          <p:cNvPicPr/>
          <p:nvPr/>
        </p:nvPicPr>
        <p:blipFill>
          <a:blip r:embed="rId2">
            <a:extLst>
              <a:ext uri="{BEBA8EAE-BF5A-486C-A8C5-ECC9F3942E4B}">
                <a14:imgProps xmlns:a14="http://schemas.microsoft.com/office/drawing/2010/main">
                  <a14:imgLayer r:embed="rId3">
                    <a14:imgEffect>
                      <a14:backgroundRemoval t="855" b="100000" l="143" r="99429">
                        <a14:foregroundMark x1="13286" y1="60684" x2="13286" y2="60684"/>
                        <a14:foregroundMark x1="8143" y1="61752" x2="8143" y2="61752"/>
                        <a14:foregroundMark x1="5143" y1="74359" x2="5143" y2="74359"/>
                        <a14:foregroundMark x1="4714" y1="67949" x2="4714" y2="67949"/>
                        <a14:foregroundMark x1="5714" y1="61538" x2="5714" y2="61538"/>
                        <a14:foregroundMark x1="8000" y1="54701" x2="8000" y2="54701"/>
                        <a14:foregroundMark x1="8571" y1="53205" x2="8571" y2="53205"/>
                        <a14:foregroundMark x1="9571" y1="53419" x2="9571" y2="53419"/>
                        <a14:foregroundMark x1="7000" y1="52564" x2="7000" y2="52564"/>
                        <a14:foregroundMark x1="4571" y1="82906" x2="4571" y2="82906"/>
                        <a14:foregroundMark x1="18000" y1="75855" x2="18000" y2="75855"/>
                        <a14:foregroundMark x1="26286" y1="62179" x2="26286" y2="62179"/>
                        <a14:foregroundMark x1="29714" y1="54701" x2="29714" y2="54701"/>
                        <a14:foregroundMark x1="41571" y1="36966" x2="41571" y2="36966"/>
                        <a14:foregroundMark x1="47714" y1="25214" x2="47714" y2="25214"/>
                        <a14:foregroundMark x1="56571" y1="3846" x2="56571" y2="3846"/>
                        <a14:foregroundMark x1="51857" y1="10684" x2="51857" y2="10684"/>
                        <a14:foregroundMark x1="63143" y1="5769" x2="63143" y2="5769"/>
                        <a14:foregroundMark x1="61714" y1="4487" x2="61714" y2="4487"/>
                        <a14:foregroundMark x1="92000" y1="58333" x2="92000" y2="58333"/>
                        <a14:foregroundMark x1="75429" y1="87179" x2="75429" y2="87179"/>
                        <a14:foregroundMark x1="64286" y1="72436" x2="64286" y2="72436"/>
                        <a14:foregroundMark x1="60571" y1="90812" x2="60571" y2="90812"/>
                        <a14:foregroundMark x1="53429" y1="90598" x2="53429" y2="90598"/>
                        <a14:foregroundMark x1="50000" y1="90598" x2="50000" y2="90598"/>
                        <a14:foregroundMark x1="77714" y1="87607" x2="77714" y2="87607"/>
                        <a14:foregroundMark x1="83714" y1="85043" x2="83714" y2="85043"/>
                        <a14:foregroundMark x1="81857" y1="86325" x2="81857" y2="86325"/>
                        <a14:foregroundMark x1="29429" y1="91880" x2="29429" y2="91880"/>
                        <a14:foregroundMark x1="22571" y1="92521" x2="22571" y2="92521"/>
                        <a14:backgroundMark x1="9571" y1="68162" x2="9571" y2="68162"/>
                        <a14:backgroundMark x1="8857" y1="85684" x2="8857" y2="85684"/>
                        <a14:backgroundMark x1="25714" y1="81624" x2="25714" y2="81624"/>
                        <a14:backgroundMark x1="31714" y1="85470" x2="31714" y2="85470"/>
                        <a14:backgroundMark x1="33429" y1="85897" x2="33429" y2="85897"/>
                        <a14:backgroundMark x1="35857" y1="85897" x2="35857" y2="85897"/>
                        <a14:backgroundMark x1="52000" y1="83974" x2="52000" y2="83974"/>
                        <a14:backgroundMark x1="56429" y1="84188" x2="56429" y2="84188"/>
                        <a14:backgroundMark x1="47000" y1="79274" x2="47000" y2="79274"/>
                        <a14:backgroundMark x1="57143" y1="78846" x2="57143" y2="78846"/>
                        <a14:backgroundMark x1="57143" y1="30983" x2="57143" y2="30983"/>
                        <a14:backgroundMark x1="40429" y1="41880" x2="40429" y2="41880"/>
                        <a14:backgroundMark x1="40714" y1="33120" x2="40714" y2="33120"/>
                        <a14:backgroundMark x1="36714" y1="49359" x2="36714" y2="49359"/>
                        <a14:backgroundMark x1="35857" y1="43590" x2="35857" y2="43590"/>
                        <a14:backgroundMark x1="59714" y1="6838" x2="59714" y2="6838"/>
                      </a14:backgroundRemoval>
                    </a14:imgEffect>
                  </a14:imgLayer>
                </a14:imgProps>
              </a:ext>
              <a:ext uri="{28A0092B-C50C-407E-A947-70E740481C1C}">
                <a14:useLocalDpi xmlns:a14="http://schemas.microsoft.com/office/drawing/2010/main" val="0"/>
              </a:ext>
            </a:extLst>
          </a:blip>
          <a:stretch>
            <a:fillRect/>
          </a:stretch>
        </p:blipFill>
        <p:spPr>
          <a:xfrm>
            <a:off x="170659" y="2919628"/>
            <a:ext cx="5447362" cy="3483863"/>
          </a:xfrm>
          <a:prstGeom prst="rect">
            <a:avLst/>
          </a:prstGeom>
        </p:spPr>
      </p:pic>
      <p:pic>
        <p:nvPicPr>
          <p:cNvPr id="3" name="Picture 2"/>
          <p:cNvPicPr>
            <a:picLocks noChangeAspect="1"/>
          </p:cNvPicPr>
          <p:nvPr/>
        </p:nvPicPr>
        <p:blipFill>
          <a:blip r:embed="rId4"/>
          <a:stretch>
            <a:fillRect/>
          </a:stretch>
        </p:blipFill>
        <p:spPr>
          <a:xfrm>
            <a:off x="5608789" y="3919537"/>
            <a:ext cx="2905125" cy="2219325"/>
          </a:xfrm>
          <a:prstGeom prst="rect">
            <a:avLst/>
          </a:prstGeom>
        </p:spPr>
      </p:pic>
    </p:spTree>
    <p:extLst>
      <p:ext uri="{BB962C8B-B14F-4D97-AF65-F5344CB8AC3E}">
        <p14:creationId xmlns:p14="http://schemas.microsoft.com/office/powerpoint/2010/main" val="267583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Middle School Courses</a:t>
            </a:r>
          </a:p>
        </p:txBody>
      </p:sp>
      <p:sp>
        <p:nvSpPr>
          <p:cNvPr id="5" name="TextBox 4"/>
          <p:cNvSpPr txBox="1"/>
          <p:nvPr/>
        </p:nvSpPr>
        <p:spPr>
          <a:xfrm>
            <a:off x="768884" y="1242030"/>
            <a:ext cx="5868639" cy="369332"/>
          </a:xfrm>
          <a:prstGeom prst="rect">
            <a:avLst/>
          </a:prstGeom>
          <a:noFill/>
        </p:spPr>
        <p:txBody>
          <a:bodyPr wrap="square" rtlCol="0">
            <a:spAutoFit/>
          </a:bodyPr>
          <a:lstStyle/>
          <a:p>
            <a:r>
              <a:rPr lang="en-US" dirty="0"/>
              <a:t>Home &gt; Career Tech&gt; </a:t>
            </a:r>
            <a:r>
              <a:rPr lang="en-US" dirty="0">
                <a:solidFill>
                  <a:srgbClr val="C00000"/>
                </a:solidFill>
              </a:rPr>
              <a:t>CTE Middle Grade Programming</a:t>
            </a:r>
          </a:p>
        </p:txBody>
      </p:sp>
      <p:pic>
        <p:nvPicPr>
          <p:cNvPr id="6" name="Picture 5"/>
          <p:cNvPicPr>
            <a:picLocks noChangeAspect="1"/>
          </p:cNvPicPr>
          <p:nvPr/>
        </p:nvPicPr>
        <p:blipFill>
          <a:blip r:embed="rId2"/>
          <a:stretch>
            <a:fillRect/>
          </a:stretch>
        </p:blipFill>
        <p:spPr>
          <a:xfrm>
            <a:off x="768884" y="1749862"/>
            <a:ext cx="4717515" cy="4333599"/>
          </a:xfrm>
          <a:prstGeom prst="rect">
            <a:avLst/>
          </a:prstGeom>
        </p:spPr>
      </p:pic>
      <p:sp>
        <p:nvSpPr>
          <p:cNvPr id="7" name="Callout: Line with Border and Accent Bar 6"/>
          <p:cNvSpPr/>
          <p:nvPr/>
        </p:nvSpPr>
        <p:spPr>
          <a:xfrm>
            <a:off x="5717194" y="2421817"/>
            <a:ext cx="3108081" cy="2602523"/>
          </a:xfrm>
          <a:prstGeom prst="accentBorderCallout1">
            <a:avLst>
              <a:gd name="adj1" fmla="val 18750"/>
              <a:gd name="adj2" fmla="val -8333"/>
              <a:gd name="adj3" fmla="val 118051"/>
              <a:gd name="adj4" fmla="val -117774"/>
            </a:avLst>
          </a:prstGeom>
          <a:gradFill>
            <a:gsLst>
              <a:gs pos="0">
                <a:schemeClr val="tx2">
                  <a:lumMod val="20000"/>
                  <a:lumOff val="80000"/>
                </a:schemeClr>
              </a:gs>
              <a:gs pos="100000">
                <a:schemeClr val="accent1">
                  <a:tint val="50000"/>
                  <a:shade val="100000"/>
                  <a:satMod val="350000"/>
                </a:schemeClr>
              </a:gs>
            </a:gsLst>
          </a:gradFill>
          <a:ln w="57150">
            <a:headEnd type="none" w="lg" len="lg"/>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6141790" y="2634457"/>
            <a:ext cx="2258891" cy="2177244"/>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8297" b="97380" l="0" r="93289">
                        <a14:foregroundMark x1="32886" y1="33624" x2="32886" y2="33624"/>
                        <a14:foregroundMark x1="35570" y1="29694" x2="35570" y2="29694"/>
                        <a14:foregroundMark x1="35570" y1="26201" x2="35570" y2="26201"/>
                        <a14:foregroundMark x1="32215" y1="25328" x2="32215" y2="25328"/>
                        <a14:foregroundMark x1="28859" y1="25764" x2="28859" y2="25764"/>
                        <a14:foregroundMark x1="28188" y1="26638" x2="25503" y2="27511"/>
                        <a14:foregroundMark x1="25503" y1="27948" x2="25503" y2="27948"/>
                        <a14:foregroundMark x1="24832" y1="37118" x2="24832" y2="37118"/>
                        <a14:foregroundMark x1="20805" y1="33624" x2="20805" y2="33624"/>
                        <a14:foregroundMark x1="18121" y1="37991" x2="18121" y2="37991"/>
                        <a14:foregroundMark x1="14765" y1="47598" x2="14765" y2="48035"/>
                        <a14:foregroundMark x1="13423" y1="55459" x2="13423" y2="56332"/>
                        <a14:foregroundMark x1="8054" y1="60262" x2="8054" y2="62882"/>
                        <a14:foregroundMark x1="31544" y1="57205" x2="30201" y2="60699"/>
                        <a14:foregroundMark x1="39597" y1="15284" x2="35570" y2="17904"/>
                        <a14:foregroundMark x1="37584" y1="12227" x2="37584" y2="12227"/>
                        <a14:foregroundMark x1="42953" y1="12664" x2="42953" y2="12664"/>
                        <a14:foregroundMark x1="35570" y1="11354" x2="35570" y2="11354"/>
                        <a14:foregroundMark x1="33557" y1="10480" x2="33557" y2="10480"/>
                        <a14:foregroundMark x1="38255" y1="10044" x2="38255" y2="10044"/>
                        <a14:backgroundMark x1="2685" y1="55459" x2="2685" y2="55459"/>
                        <a14:backgroundMark x1="2013" y1="57642" x2="2013" y2="57642"/>
                        <a14:backgroundMark x1="671" y1="60262" x2="671" y2="60262"/>
                        <a14:backgroundMark x1="2685" y1="69869" x2="2685" y2="70306"/>
                        <a14:backgroundMark x1="1342" y1="72926" x2="1342" y2="72926"/>
                        <a14:backgroundMark x1="28188" y1="74672" x2="28188" y2="74672"/>
                        <a14:backgroundMark x1="41611" y1="46725" x2="41611" y2="46725"/>
                        <a14:backgroundMark x1="671" y1="62009" x2="671" y2="62009"/>
                        <a14:backgroundMark x1="671" y1="63319" x2="671" y2="63319"/>
                      </a14:backgroundRemoval>
                    </a14:imgEffect>
                  </a14:imgLayer>
                </a14:imgProps>
              </a:ext>
            </a:extLst>
          </a:blip>
          <a:stretch>
            <a:fillRect/>
          </a:stretch>
        </p:blipFill>
        <p:spPr>
          <a:xfrm>
            <a:off x="5846055" y="3968622"/>
            <a:ext cx="1235461" cy="1898797"/>
          </a:xfrm>
          <a:prstGeom prst="rect">
            <a:avLst/>
          </a:prstGeom>
        </p:spPr>
      </p:pic>
    </p:spTree>
    <p:extLst>
      <p:ext uri="{BB962C8B-B14F-4D97-AF65-F5344CB8AC3E}">
        <p14:creationId xmlns:p14="http://schemas.microsoft.com/office/powerpoint/2010/main" val="383902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Pathway Courses</a:t>
            </a:r>
          </a:p>
        </p:txBody>
      </p:sp>
      <p:sp>
        <p:nvSpPr>
          <p:cNvPr id="8" name="Rectangle 7"/>
          <p:cNvSpPr/>
          <p:nvPr/>
        </p:nvSpPr>
        <p:spPr>
          <a:xfrm>
            <a:off x="3163030" y="1522370"/>
            <a:ext cx="4653331" cy="12594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Hospitality Fundamentals</a:t>
            </a:r>
          </a:p>
          <a:p>
            <a:pPr algn="ctr"/>
            <a:r>
              <a:rPr lang="en-US" sz="3200" dirty="0"/>
              <a:t>(Grade 7)	</a:t>
            </a:r>
          </a:p>
        </p:txBody>
      </p:sp>
      <p:sp>
        <p:nvSpPr>
          <p:cNvPr id="9" name="Rectangle 8"/>
          <p:cNvSpPr/>
          <p:nvPr/>
        </p:nvSpPr>
        <p:spPr>
          <a:xfrm>
            <a:off x="1090246" y="3965861"/>
            <a:ext cx="4897315" cy="14238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Introduction to Hospitality and Tourism	</a:t>
            </a:r>
          </a:p>
          <a:p>
            <a:pPr algn="ctr"/>
            <a:r>
              <a:rPr lang="en-US" sz="3200" dirty="0"/>
              <a:t>(Grade 8)</a:t>
            </a:r>
          </a:p>
        </p:txBody>
      </p:sp>
      <p:cxnSp>
        <p:nvCxnSpPr>
          <p:cNvPr id="15" name="Straight Arrow Connector 14"/>
          <p:cNvCxnSpPr/>
          <p:nvPr/>
        </p:nvCxnSpPr>
        <p:spPr>
          <a:xfrm flipH="1">
            <a:off x="4399942" y="2839911"/>
            <a:ext cx="1095046" cy="1042833"/>
          </a:xfrm>
          <a:prstGeom prst="straightConnector1">
            <a:avLst/>
          </a:prstGeom>
          <a:ln w="149225">
            <a:tailEnd type="triangle"/>
          </a:ln>
        </p:spPr>
        <p:style>
          <a:lnRef idx="2">
            <a:schemeClr val="accent2"/>
          </a:lnRef>
          <a:fillRef idx="0">
            <a:schemeClr val="accent2"/>
          </a:fillRef>
          <a:effectRef idx="1">
            <a:schemeClr val="accent2"/>
          </a:effectRef>
          <a:fontRef idx="minor">
            <a:schemeClr val="tx1"/>
          </a:fontRef>
        </p:style>
      </p:cxn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68" b="98932" l="0" r="99020">
                        <a14:foregroundMark x1="59804" y1="10684" x2="59804" y2="10684"/>
                        <a14:foregroundMark x1="71895" y1="3419" x2="71895" y2="3419"/>
                        <a14:foregroundMark x1="90196" y1="6197" x2="90196" y2="6197"/>
                        <a14:foregroundMark x1="88562" y1="4274" x2="88562" y2="4274"/>
                        <a14:foregroundMark x1="84314" y1="3846" x2="84314" y2="3846"/>
                        <a14:foregroundMark x1="16340" y1="57692" x2="16340" y2="57692"/>
                        <a14:foregroundMark x1="43137" y1="35897" x2="43137" y2="35897"/>
                        <a14:foregroundMark x1="51307" y1="38889" x2="51307" y2="38889"/>
                        <a14:foregroundMark x1="46405" y1="41453" x2="46405" y2="41453"/>
                        <a14:foregroundMark x1="49020" y1="27350" x2="49020" y2="27350"/>
                        <a14:foregroundMark x1="45752" y1="27991" x2="45752" y2="27991"/>
                        <a14:foregroundMark x1="45752" y1="26496" x2="45752" y2="26496"/>
                        <a14:foregroundMark x1="50000" y1="26496" x2="50000" y2="26496"/>
                        <a14:foregroundMark x1="49020" y1="25214" x2="49020" y2="25214"/>
                        <a14:foregroundMark x1="4248" y1="60256" x2="4248" y2="60256"/>
                        <a14:foregroundMark x1="33333" y1="40598" x2="33333" y2="40598"/>
                        <a14:foregroundMark x1="33333" y1="40385" x2="33333" y2="40385"/>
                        <a14:foregroundMark x1="31373" y1="39957" x2="31373" y2="39957"/>
                        <a14:backgroundMark x1="32353" y1="35897" x2="32353" y2="35897"/>
                        <a14:backgroundMark x1="22222" y1="53846" x2="22222" y2="53846"/>
                        <a14:backgroundMark x1="21569" y1="54915" x2="21569" y2="54915"/>
                        <a14:backgroundMark x1="20261" y1="48291" x2="20261" y2="48291"/>
                        <a14:backgroundMark x1="12418" y1="49145" x2="12418" y2="49145"/>
                        <a14:backgroundMark x1="13725" y1="49359" x2="13725" y2="49359"/>
                        <a14:backgroundMark x1="48366" y1="87607" x2="48366" y2="87607"/>
                        <a14:backgroundMark x1="48366" y1="90171" x2="48366" y2="90171"/>
                        <a14:backgroundMark x1="80392" y1="7479" x2="80392" y2="7479"/>
                        <a14:backgroundMark x1="32353" y1="45299" x2="32353" y2="45299"/>
                        <a14:backgroundMark x1="3268" y1="75427" x2="3268" y2="75427"/>
                        <a14:backgroundMark x1="5882" y1="77991" x2="5882" y2="77991"/>
                        <a14:backgroundMark x1="6863" y1="74786" x2="6863" y2="74786"/>
                        <a14:backgroundMark x1="4902" y1="86111" x2="4902" y2="86111"/>
                        <a14:backgroundMark x1="2614" y1="92308" x2="2614" y2="92308"/>
                      </a14:backgroundRemoval>
                    </a14:imgEffect>
                  </a14:imgLayer>
                </a14:imgProps>
              </a:ext>
            </a:extLst>
          </a:blip>
          <a:stretch>
            <a:fillRect/>
          </a:stretch>
        </p:blipFill>
        <p:spPr>
          <a:xfrm>
            <a:off x="5343391" y="2278004"/>
            <a:ext cx="2822201" cy="4316307"/>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9259" b="89815" l="2844" r="98104">
                        <a14:foregroundMark x1="71090" y1="57870" x2="71090" y2="57870"/>
                        <a14:foregroundMark x1="64929" y1="62500" x2="64929" y2="62500"/>
                        <a14:foregroundMark x1="64455" y1="68056" x2="64455" y2="68056"/>
                        <a14:foregroundMark x1="64929" y1="72222" x2="64929" y2="72222"/>
                        <a14:foregroundMark x1="75829" y1="62500" x2="75829" y2="62500"/>
                        <a14:foregroundMark x1="72512" y1="65741" x2="72512" y2="65741"/>
                        <a14:foregroundMark x1="67773" y1="52778" x2="67773" y2="52778"/>
                        <a14:foregroundMark x1="74882" y1="35648" x2="74882" y2="35648"/>
                        <a14:foregroundMark x1="72986" y1="31944" x2="72986" y2="31944"/>
                        <a14:foregroundMark x1="68246" y1="31944" x2="68246" y2="31944"/>
                        <a14:foregroundMark x1="75829" y1="28704" x2="75829" y2="28704"/>
                        <a14:foregroundMark x1="72038" y1="29630" x2="72038" y2="29630"/>
                        <a14:foregroundMark x1="50711" y1="63426" x2="50711" y2="63426"/>
                        <a14:backgroundMark x1="49289" y1="53704" x2="49289" y2="53704"/>
                        <a14:backgroundMark x1="88152" y1="63426" x2="88152" y2="63426"/>
                        <a14:backgroundMark x1="98578" y1="77778" x2="98578" y2="77778"/>
                      </a14:backgroundRemoval>
                    </a14:imgEffect>
                  </a14:imgLayer>
                </a14:imgProps>
              </a:ext>
            </a:extLst>
          </a:blip>
          <a:stretch>
            <a:fillRect/>
          </a:stretch>
        </p:blipFill>
        <p:spPr>
          <a:xfrm>
            <a:off x="1058747" y="1892201"/>
            <a:ext cx="2326327" cy="2381453"/>
          </a:xfrm>
          <a:prstGeom prst="rect">
            <a:avLst/>
          </a:prstGeom>
        </p:spPr>
      </p:pic>
    </p:spTree>
    <p:extLst>
      <p:ext uri="{BB962C8B-B14F-4D97-AF65-F5344CB8AC3E}">
        <p14:creationId xmlns:p14="http://schemas.microsoft.com/office/powerpoint/2010/main" val="5949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9600"/>
            <a:ext cx="8229600" cy="5047721"/>
          </a:xfrm>
        </p:spPr>
        <p:txBody>
          <a:bodyPr/>
          <a:lstStyle/>
          <a:p>
            <a:pPr marL="0" indent="0">
              <a:buNone/>
            </a:pPr>
            <a:r>
              <a:rPr lang="en-US" dirty="0"/>
              <a:t>Update on federal Perkins and state funding</a:t>
            </a:r>
          </a:p>
          <a:p>
            <a:pPr marL="0" indent="0">
              <a:buNone/>
            </a:pPr>
            <a:endParaRPr lang="en-US" dirty="0"/>
          </a:p>
          <a:p>
            <a:pPr marL="0" indent="0">
              <a:buNone/>
            </a:pPr>
            <a:r>
              <a:rPr lang="en-US" dirty="0"/>
              <a:t>Describe new operational compliance functions and CCIP planning tool</a:t>
            </a:r>
          </a:p>
          <a:p>
            <a:pPr marL="0" indent="0">
              <a:buNone/>
            </a:pPr>
            <a:endParaRPr lang="en-US" dirty="0"/>
          </a:p>
          <a:p>
            <a:pPr marL="0" indent="0">
              <a:buNone/>
            </a:pPr>
            <a:r>
              <a:rPr lang="en-US" dirty="0"/>
              <a:t>Collaboration between the Office for </a:t>
            </a:r>
          </a:p>
          <a:p>
            <a:pPr marL="0" indent="0">
              <a:buNone/>
            </a:pPr>
            <a:r>
              <a:rPr lang="en-US" dirty="0"/>
              <a:t>Exceptional Children and Office of Career-Technical Education</a:t>
            </a:r>
          </a:p>
          <a:p>
            <a:pPr marL="0" indent="0">
              <a:buNone/>
            </a:pPr>
            <a:endParaRPr lang="en-US" dirty="0"/>
          </a:p>
        </p:txBody>
      </p:sp>
      <p:cxnSp>
        <p:nvCxnSpPr>
          <p:cNvPr id="4" name="Straight Connector 3"/>
          <p:cNvCxnSpPr/>
          <p:nvPr/>
        </p:nvCxnSpPr>
        <p:spPr bwMode="auto">
          <a:xfrm>
            <a:off x="518746" y="2179155"/>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457200" y="37965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297041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triped Right Arrow 84"/>
          <p:cNvSpPr/>
          <p:nvPr/>
        </p:nvSpPr>
        <p:spPr>
          <a:xfrm>
            <a:off x="7690808" y="1830134"/>
            <a:ext cx="1290320" cy="3042285"/>
          </a:xfrm>
          <a:prstGeom prst="stripedRightArrow">
            <a:avLst/>
          </a:prstGeom>
          <a:gradFill flip="none" rotWithShape="1">
            <a:gsLst>
              <a:gs pos="36000">
                <a:schemeClr val="accent3">
                  <a:lumMod val="75000"/>
                  <a:alpha val="66000"/>
                </a:schemeClr>
              </a:gs>
              <a:gs pos="0">
                <a:schemeClr val="accent4">
                  <a:lumMod val="0"/>
                  <a:lumOff val="100000"/>
                </a:schemeClr>
              </a:gs>
              <a:gs pos="88000">
                <a:schemeClr val="accent4">
                  <a:lumMod val="100000"/>
                  <a:alpha val="92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object 2"/>
          <p:cNvSpPr txBox="1"/>
          <p:nvPr/>
        </p:nvSpPr>
        <p:spPr>
          <a:xfrm>
            <a:off x="2197567" y="4050953"/>
            <a:ext cx="436880" cy="246379"/>
          </a:xfrm>
          <a:prstGeom prst="rect">
            <a:avLst/>
          </a:prstGeom>
        </p:spPr>
        <p:txBody>
          <a:bodyPr vert="horz" wrap="square" lIns="0" tIns="0" rIns="0" bIns="0" rtlCol="0">
            <a:spAutoFit/>
          </a:bodyPr>
          <a:lstStyle/>
          <a:p>
            <a:pPr marL="12700" marR="5080" lvl="0" indent="0" defTabSz="914400" eaLnBrk="1" fontAlgn="auto" latinLnBrk="0" hangingPunct="1">
              <a:lnSpc>
                <a:spcPts val="950"/>
              </a:lnSpc>
              <a:spcBef>
                <a:spcPts val="0"/>
              </a:spcBef>
              <a:spcAft>
                <a:spcPts val="0"/>
              </a:spcAft>
              <a:buClrTx/>
              <a:buSzTx/>
              <a:buFontTx/>
              <a:buNone/>
              <a:tabLst/>
              <a:defRPr/>
            </a:pPr>
            <a:r>
              <a:rPr kumimoji="0" sz="800" b="0" i="0" u="none" strike="noStrike" kern="0" cap="none" spc="-20" normalizeH="0" baseline="0" noProof="0" dirty="0">
                <a:ln>
                  <a:noFill/>
                </a:ln>
                <a:solidFill>
                  <a:srgbClr val="535353"/>
                </a:solidFill>
                <a:effectLst/>
                <a:uLnTx/>
                <a:uFillTx/>
                <a:latin typeface="Calibri"/>
                <a:cs typeface="Calibri"/>
              </a:rPr>
              <a:t>U</a:t>
            </a:r>
            <a:r>
              <a:rPr kumimoji="0" sz="800" b="0" i="0" u="none" strike="noStrike" kern="0" cap="none" spc="-5" normalizeH="0" baseline="0" noProof="0" dirty="0">
                <a:ln>
                  <a:noFill/>
                </a:ln>
                <a:solidFill>
                  <a:srgbClr val="535353"/>
                </a:solidFill>
                <a:effectLst/>
                <a:uLnTx/>
                <a:uFillTx/>
                <a:latin typeface="Calibri"/>
                <a:cs typeface="Calibri"/>
              </a:rPr>
              <a:t>n</a:t>
            </a:r>
            <a:r>
              <a:rPr kumimoji="0" sz="800" b="0" i="0" u="none" strike="noStrike" kern="0" cap="none" spc="-10" normalizeH="0" baseline="0" noProof="0" dirty="0">
                <a:ln>
                  <a:noFill/>
                </a:ln>
                <a:solidFill>
                  <a:srgbClr val="535353"/>
                </a:solidFill>
                <a:effectLst/>
                <a:uLnTx/>
                <a:uFillTx/>
                <a:latin typeface="Calibri"/>
                <a:cs typeface="Calibri"/>
              </a:rPr>
              <a:t>i</a:t>
            </a:r>
            <a:r>
              <a:rPr kumimoji="0" sz="800" b="0" i="0" u="none" strike="noStrike" kern="0" cap="none" spc="-5" normalizeH="0" baseline="0" noProof="0" dirty="0">
                <a:ln>
                  <a:noFill/>
                </a:ln>
                <a:solidFill>
                  <a:srgbClr val="535353"/>
                </a:solidFill>
                <a:effectLst/>
                <a:uLnTx/>
                <a:uFillTx/>
                <a:latin typeface="Calibri"/>
                <a:cs typeface="Calibri"/>
              </a:rPr>
              <a:t>v</a:t>
            </a:r>
            <a:r>
              <a:rPr kumimoji="0" sz="800" b="0" i="0" u="none" strike="noStrike" kern="0" cap="none" spc="-10" normalizeH="0" baseline="0" noProof="0" dirty="0">
                <a:ln>
                  <a:noFill/>
                </a:ln>
                <a:solidFill>
                  <a:srgbClr val="535353"/>
                </a:solidFill>
                <a:effectLst/>
                <a:uLnTx/>
                <a:uFillTx/>
                <a:latin typeface="Calibri"/>
                <a:cs typeface="Calibri"/>
              </a:rPr>
              <a:t>e</a:t>
            </a:r>
            <a:r>
              <a:rPr kumimoji="0" sz="800" b="0" i="0" u="none" strike="noStrike" kern="0" cap="none" spc="-15" normalizeH="0" baseline="0" noProof="0" dirty="0">
                <a:ln>
                  <a:noFill/>
                </a:ln>
                <a:solidFill>
                  <a:srgbClr val="535353"/>
                </a:solidFill>
                <a:effectLst/>
                <a:uLnTx/>
                <a:uFillTx/>
                <a:latin typeface="Calibri"/>
                <a:cs typeface="Calibri"/>
              </a:rPr>
              <a:t>r</a:t>
            </a:r>
            <a:r>
              <a:rPr kumimoji="0" sz="800" b="0" i="0" u="none" strike="noStrike" kern="0" cap="none" spc="-5" normalizeH="0" baseline="0" noProof="0" dirty="0">
                <a:ln>
                  <a:noFill/>
                </a:ln>
                <a:solidFill>
                  <a:srgbClr val="535353"/>
                </a:solidFill>
                <a:effectLst/>
                <a:uLnTx/>
                <a:uFillTx/>
                <a:latin typeface="Calibri"/>
                <a:cs typeface="Calibri"/>
              </a:rPr>
              <a:t>s</a:t>
            </a:r>
            <a:r>
              <a:rPr kumimoji="0" sz="800" b="0" i="0" u="none" strike="noStrike" kern="0" cap="none" spc="-10" normalizeH="0" baseline="0" noProof="0" dirty="0">
                <a:ln>
                  <a:noFill/>
                </a:ln>
                <a:solidFill>
                  <a:srgbClr val="535353"/>
                </a:solidFill>
                <a:effectLst/>
                <a:uLnTx/>
                <a:uFillTx/>
                <a:latin typeface="Calibri"/>
                <a:cs typeface="Calibri"/>
              </a:rPr>
              <a:t>i</a:t>
            </a:r>
            <a:r>
              <a:rPr kumimoji="0" sz="800" b="0" i="0" u="none" strike="noStrike" kern="0" cap="none" spc="-20" normalizeH="0" baseline="0" noProof="0" dirty="0">
                <a:ln>
                  <a:noFill/>
                </a:ln>
                <a:solidFill>
                  <a:srgbClr val="535353"/>
                </a:solidFill>
                <a:effectLst/>
                <a:uLnTx/>
                <a:uFillTx/>
                <a:latin typeface="Calibri"/>
                <a:cs typeface="Calibri"/>
              </a:rPr>
              <a:t>t</a:t>
            </a:r>
            <a:r>
              <a:rPr kumimoji="0" sz="800" b="0" i="0" u="none" strike="noStrike" kern="0" cap="none" spc="-10" normalizeH="0" baseline="0" noProof="0" dirty="0">
                <a:ln>
                  <a:noFill/>
                </a:ln>
                <a:solidFill>
                  <a:srgbClr val="535353"/>
                </a:solidFill>
                <a:effectLst/>
                <a:uLnTx/>
                <a:uFillTx/>
                <a:latin typeface="Calibri"/>
                <a:cs typeface="Calibri"/>
              </a:rPr>
              <a:t>y 4 yea</a:t>
            </a:r>
            <a:r>
              <a:rPr kumimoji="0" sz="800" b="0" i="0" u="none" strike="noStrike" kern="0" cap="none" spc="-15" normalizeH="0" baseline="0" noProof="0" dirty="0">
                <a:ln>
                  <a:noFill/>
                </a:ln>
                <a:solidFill>
                  <a:srgbClr val="535353"/>
                </a:solidFill>
                <a:effectLst/>
                <a:uLnTx/>
                <a:uFillTx/>
                <a:latin typeface="Calibri"/>
                <a:cs typeface="Calibri"/>
              </a:rPr>
              <a:t>r</a:t>
            </a:r>
            <a:r>
              <a:rPr kumimoji="0" sz="800" b="0" i="0" u="none" strike="noStrike" kern="0" cap="none" spc="-5" normalizeH="0" baseline="0" noProof="0" dirty="0">
                <a:ln>
                  <a:noFill/>
                </a:ln>
                <a:solidFill>
                  <a:srgbClr val="535353"/>
                </a:solidFill>
                <a:effectLst/>
                <a:uLnTx/>
                <a:uFillTx/>
                <a:latin typeface="Calibri"/>
                <a:cs typeface="Calibri"/>
              </a:rPr>
              <a:t>s</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3" name="object 3"/>
          <p:cNvSpPr txBox="1"/>
          <p:nvPr/>
        </p:nvSpPr>
        <p:spPr>
          <a:xfrm>
            <a:off x="6003464" y="3480742"/>
            <a:ext cx="728345" cy="246379"/>
          </a:xfrm>
          <a:prstGeom prst="rect">
            <a:avLst/>
          </a:prstGeom>
        </p:spPr>
        <p:txBody>
          <a:bodyPr vert="horz" wrap="square" lIns="0" tIns="0" rIns="0" bIns="0" rtlCol="0">
            <a:spAutoFit/>
          </a:bodyPr>
          <a:lstStyle/>
          <a:p>
            <a:pPr marL="12700" marR="5080" lvl="0" indent="0" defTabSz="914400" eaLnBrk="1" fontAlgn="auto" latinLnBrk="0" hangingPunct="1">
              <a:lnSpc>
                <a:spcPts val="950"/>
              </a:lnSpc>
              <a:spcBef>
                <a:spcPts val="0"/>
              </a:spcBef>
              <a:spcAft>
                <a:spcPts val="0"/>
              </a:spcAft>
              <a:buClrTx/>
              <a:buSzTx/>
              <a:buFontTx/>
              <a:buNone/>
              <a:tabLst/>
              <a:defRPr/>
            </a:pPr>
            <a:r>
              <a:rPr kumimoji="0" sz="800" b="1" i="0" u="none" strike="noStrike" kern="0" cap="none" spc="-10" normalizeH="0" baseline="0" noProof="0" dirty="0">
                <a:ln>
                  <a:noFill/>
                </a:ln>
                <a:solidFill>
                  <a:srgbClr val="535353"/>
                </a:solidFill>
                <a:effectLst/>
                <a:uLnTx/>
                <a:uFillTx/>
                <a:latin typeface="Calibri"/>
                <a:cs typeface="Calibri"/>
              </a:rPr>
              <a:t>Exe</a:t>
            </a:r>
            <a:r>
              <a:rPr kumimoji="0" sz="800" b="1" i="0" u="none" strike="noStrike" kern="0" cap="none" spc="-5" normalizeH="0" baseline="0" noProof="0" dirty="0">
                <a:ln>
                  <a:noFill/>
                </a:ln>
                <a:solidFill>
                  <a:srgbClr val="535353"/>
                </a:solidFill>
                <a:effectLst/>
                <a:uLnTx/>
                <a:uFillTx/>
                <a:latin typeface="Calibri"/>
                <a:cs typeface="Calibri"/>
              </a:rPr>
              <a:t>c</a:t>
            </a:r>
            <a:r>
              <a:rPr kumimoji="0" sz="800" b="1" i="0" u="none" strike="noStrike" kern="0" cap="none" spc="-15" normalizeH="0" baseline="0" noProof="0" dirty="0">
                <a:ln>
                  <a:noFill/>
                </a:ln>
                <a:solidFill>
                  <a:srgbClr val="535353"/>
                </a:solidFill>
                <a:effectLst/>
                <a:uLnTx/>
                <a:uFillTx/>
                <a:latin typeface="Calibri"/>
                <a:cs typeface="Calibri"/>
              </a:rPr>
              <a:t>u</a:t>
            </a:r>
            <a:r>
              <a:rPr kumimoji="0" sz="800" b="1" i="0" u="none" strike="noStrike" kern="0" cap="none" spc="-10" normalizeH="0" baseline="0" noProof="0" dirty="0">
                <a:ln>
                  <a:noFill/>
                </a:ln>
                <a:solidFill>
                  <a:srgbClr val="535353"/>
                </a:solidFill>
                <a:effectLst/>
                <a:uLnTx/>
                <a:uFillTx/>
                <a:latin typeface="Calibri"/>
                <a:cs typeface="Calibri"/>
              </a:rPr>
              <a:t>tiv</a:t>
            </a:r>
            <a:r>
              <a:rPr kumimoji="0" sz="800" b="1" i="0" u="none" strike="noStrike" kern="0" cap="none" spc="-5" normalizeH="0" baseline="0" noProof="0" dirty="0">
                <a:ln>
                  <a:noFill/>
                </a:ln>
                <a:solidFill>
                  <a:srgbClr val="535353"/>
                </a:solidFill>
                <a:effectLst/>
                <a:uLnTx/>
                <a:uFillTx/>
                <a:latin typeface="Calibri"/>
                <a:cs typeface="Calibri"/>
              </a:rPr>
              <a:t>e </a:t>
            </a:r>
            <a:r>
              <a:rPr kumimoji="0" sz="800" b="1" i="0" u="none" strike="noStrike" kern="0" cap="none" spc="-15" normalizeH="0" baseline="0" noProof="0" dirty="0">
                <a:ln>
                  <a:noFill/>
                </a:ln>
                <a:solidFill>
                  <a:srgbClr val="535353"/>
                </a:solidFill>
                <a:effectLst/>
                <a:uLnTx/>
                <a:uFillTx/>
                <a:latin typeface="Calibri"/>
                <a:cs typeface="Calibri"/>
              </a:rPr>
              <a:t>S</a:t>
            </a:r>
            <a:r>
              <a:rPr kumimoji="0" sz="800" b="1" i="0" u="none" strike="noStrike" kern="0" cap="none" spc="-20" normalizeH="0" baseline="0" noProof="0" dirty="0">
                <a:ln>
                  <a:noFill/>
                </a:ln>
                <a:solidFill>
                  <a:srgbClr val="535353"/>
                </a:solidFill>
                <a:effectLst/>
                <a:uLnTx/>
                <a:uFillTx/>
                <a:latin typeface="Calibri"/>
                <a:cs typeface="Calibri"/>
              </a:rPr>
              <a:t>o</a:t>
            </a:r>
            <a:r>
              <a:rPr kumimoji="0" sz="800" b="1" i="0" u="none" strike="noStrike" kern="0" cap="none" spc="-15" normalizeH="0" baseline="0" noProof="0" dirty="0">
                <a:ln>
                  <a:noFill/>
                </a:ln>
                <a:solidFill>
                  <a:srgbClr val="535353"/>
                </a:solidFill>
                <a:effectLst/>
                <a:uLnTx/>
                <a:uFillTx/>
                <a:latin typeface="Calibri"/>
                <a:cs typeface="Calibri"/>
              </a:rPr>
              <a:t>u</a:t>
            </a:r>
            <a:r>
              <a:rPr kumimoji="0" sz="800" b="1" i="0" u="none" strike="noStrike" kern="0" cap="none" spc="-10" normalizeH="0" baseline="0" noProof="0" dirty="0">
                <a:ln>
                  <a:noFill/>
                </a:ln>
                <a:solidFill>
                  <a:srgbClr val="535353"/>
                </a:solidFill>
                <a:effectLst/>
                <a:uLnTx/>
                <a:uFillTx/>
                <a:latin typeface="Calibri"/>
                <a:cs typeface="Calibri"/>
              </a:rPr>
              <a:t>s</a:t>
            </a:r>
            <a:r>
              <a:rPr kumimoji="0" sz="800" b="1" i="0" u="none" strike="noStrike" kern="0" cap="none" spc="-5" normalizeH="0" baseline="0" noProof="0" dirty="0">
                <a:ln>
                  <a:noFill/>
                </a:ln>
                <a:solidFill>
                  <a:srgbClr val="535353"/>
                </a:solidFill>
                <a:effectLst/>
                <a:uLnTx/>
                <a:uFillTx/>
                <a:latin typeface="Calibri"/>
                <a:cs typeface="Calibri"/>
              </a:rPr>
              <a:t> C</a:t>
            </a:r>
            <a:r>
              <a:rPr kumimoji="0" sz="800" b="1" i="0" u="none" strike="noStrike" kern="0" cap="none" spc="-15" normalizeH="0" baseline="0" noProof="0" dirty="0">
                <a:ln>
                  <a:noFill/>
                </a:ln>
                <a:solidFill>
                  <a:srgbClr val="535353"/>
                </a:solidFill>
                <a:effectLst/>
                <a:uLnTx/>
                <a:uFillTx/>
                <a:latin typeface="Calibri"/>
                <a:cs typeface="Calibri"/>
              </a:rPr>
              <a:t>h</a:t>
            </a:r>
            <a:r>
              <a:rPr kumimoji="0" sz="800" b="1" i="0" u="none" strike="noStrike" kern="0" cap="none" spc="-10" normalizeH="0" baseline="0" noProof="0" dirty="0">
                <a:ln>
                  <a:noFill/>
                </a:ln>
                <a:solidFill>
                  <a:srgbClr val="535353"/>
                </a:solidFill>
                <a:effectLst/>
                <a:uLnTx/>
                <a:uFillTx/>
                <a:latin typeface="Calibri"/>
                <a:cs typeface="Calibri"/>
              </a:rPr>
              <a:t>e</a:t>
            </a:r>
            <a:r>
              <a:rPr kumimoji="0" sz="800" b="1" i="0" u="none" strike="noStrike" kern="0" cap="none" spc="-5" normalizeH="0" baseline="0" noProof="0" dirty="0">
                <a:ln>
                  <a:noFill/>
                </a:ln>
                <a:solidFill>
                  <a:srgbClr val="535353"/>
                </a:solidFill>
                <a:effectLst/>
                <a:uLnTx/>
                <a:uFillTx/>
                <a:latin typeface="Calibri"/>
                <a:cs typeface="Calibri"/>
              </a:rPr>
              <a:t>f</a:t>
            </a:r>
            <a:r>
              <a:rPr kumimoji="0" sz="800" b="1" i="0" u="none" strike="noStrike" kern="0" cap="none" spc="-15" normalizeH="0" baseline="0" noProof="0" dirty="0">
                <a:ln>
                  <a:noFill/>
                </a:ln>
                <a:solidFill>
                  <a:srgbClr val="535353"/>
                </a:solidFill>
                <a:effectLst/>
                <a:uLnTx/>
                <a:uFillTx/>
                <a:latin typeface="Calibri"/>
                <a:cs typeface="Calibri"/>
              </a:rPr>
              <a:t>/P</a:t>
            </a:r>
            <a:r>
              <a:rPr kumimoji="0" sz="800" b="1" i="0" u="none" strike="noStrike" kern="0" cap="none" spc="-5" normalizeH="0" baseline="0" noProof="0" dirty="0">
                <a:ln>
                  <a:noFill/>
                </a:ln>
                <a:solidFill>
                  <a:srgbClr val="535353"/>
                </a:solidFill>
                <a:effectLst/>
                <a:uLnTx/>
                <a:uFillTx/>
                <a:latin typeface="Calibri"/>
                <a:cs typeface="Calibri"/>
              </a:rPr>
              <a:t>a</a:t>
            </a:r>
            <a:r>
              <a:rPr kumimoji="0" sz="800" b="1" i="0" u="none" strike="noStrike" kern="0" cap="none" spc="-15" normalizeH="0" baseline="0" noProof="0" dirty="0">
                <a:ln>
                  <a:noFill/>
                </a:ln>
                <a:solidFill>
                  <a:srgbClr val="535353"/>
                </a:solidFill>
                <a:effectLst/>
                <a:uLnTx/>
                <a:uFillTx/>
                <a:latin typeface="Calibri"/>
                <a:cs typeface="Calibri"/>
              </a:rPr>
              <a:t>s</a:t>
            </a:r>
            <a:r>
              <a:rPr kumimoji="0" sz="800" b="1" i="0" u="none" strike="noStrike" kern="0" cap="none" spc="-10" normalizeH="0" baseline="0" noProof="0" dirty="0">
                <a:ln>
                  <a:noFill/>
                </a:ln>
                <a:solidFill>
                  <a:srgbClr val="535353"/>
                </a:solidFill>
                <a:effectLst/>
                <a:uLnTx/>
                <a:uFillTx/>
                <a:latin typeface="Calibri"/>
                <a:cs typeface="Calibri"/>
              </a:rPr>
              <a:t>t</a:t>
            </a:r>
            <a:r>
              <a:rPr kumimoji="0" sz="800" b="1" i="0" u="none" strike="noStrike" kern="0" cap="none" spc="-15" normalizeH="0" baseline="0" noProof="0" dirty="0">
                <a:ln>
                  <a:noFill/>
                </a:ln>
                <a:solidFill>
                  <a:srgbClr val="535353"/>
                </a:solidFill>
                <a:effectLst/>
                <a:uLnTx/>
                <a:uFillTx/>
                <a:latin typeface="Calibri"/>
                <a:cs typeface="Calibri"/>
              </a:rPr>
              <a:t>r</a:t>
            </a:r>
            <a:r>
              <a:rPr kumimoji="0" sz="800" b="1" i="0" u="none" strike="noStrike" kern="0" cap="none" spc="-10" normalizeH="0" baseline="0" noProof="0" dirty="0">
                <a:ln>
                  <a:noFill/>
                </a:ln>
                <a:solidFill>
                  <a:srgbClr val="535353"/>
                </a:solidFill>
                <a:effectLst/>
                <a:uLnTx/>
                <a:uFillTx/>
                <a:latin typeface="Calibri"/>
                <a:cs typeface="Calibri"/>
              </a:rPr>
              <a:t>y</a:t>
            </a:r>
            <a:r>
              <a:rPr kumimoji="0" sz="800" b="1" i="0" u="none" strike="noStrike" kern="0" cap="none" spc="-20" normalizeH="0" baseline="0" noProof="0" dirty="0">
                <a:ln>
                  <a:noFill/>
                </a:ln>
                <a:solidFill>
                  <a:srgbClr val="535353"/>
                </a:solidFill>
                <a:effectLst/>
                <a:uLnTx/>
                <a:uFillTx/>
                <a:latin typeface="Calibri"/>
                <a:cs typeface="Calibri"/>
              </a:rPr>
              <a:t> </a:t>
            </a:r>
            <a:r>
              <a:rPr kumimoji="0" sz="800" b="1" i="0" u="none" strike="noStrike" kern="0" cap="none" spc="-5" normalizeH="0" baseline="0" noProof="0" dirty="0">
                <a:ln>
                  <a:noFill/>
                </a:ln>
                <a:solidFill>
                  <a:srgbClr val="535353"/>
                </a:solidFill>
                <a:effectLst/>
                <a:uLnTx/>
                <a:uFillTx/>
                <a:latin typeface="Calibri"/>
                <a:cs typeface="Calibri"/>
              </a:rPr>
              <a:t>C</a:t>
            </a:r>
            <a:r>
              <a:rPr kumimoji="0" sz="800" b="1" i="0" u="none" strike="noStrike" kern="0" cap="none" spc="-15" normalizeH="0" baseline="0" noProof="0" dirty="0">
                <a:ln>
                  <a:noFill/>
                </a:ln>
                <a:solidFill>
                  <a:srgbClr val="535353"/>
                </a:solidFill>
                <a:effectLst/>
                <a:uLnTx/>
                <a:uFillTx/>
                <a:latin typeface="Calibri"/>
                <a:cs typeface="Calibri"/>
              </a:rPr>
              <a:t>h</a:t>
            </a:r>
            <a:r>
              <a:rPr kumimoji="0" sz="800" b="1" i="0" u="none" strike="noStrike" kern="0" cap="none" spc="-10" normalizeH="0" baseline="0" noProof="0" dirty="0">
                <a:ln>
                  <a:noFill/>
                </a:ln>
                <a:solidFill>
                  <a:srgbClr val="535353"/>
                </a:solidFill>
                <a:effectLst/>
                <a:uLnTx/>
                <a:uFillTx/>
                <a:latin typeface="Calibri"/>
                <a:cs typeface="Calibri"/>
              </a:rPr>
              <a:t>e</a:t>
            </a:r>
            <a:r>
              <a:rPr kumimoji="0" sz="800" b="1" i="0" u="none" strike="noStrike" kern="0" cap="none" spc="-5" normalizeH="0" baseline="0" noProof="0" dirty="0">
                <a:ln>
                  <a:noFill/>
                </a:ln>
                <a:solidFill>
                  <a:srgbClr val="535353"/>
                </a:solidFill>
                <a:effectLst/>
                <a:uLnTx/>
                <a:uFillTx/>
                <a:latin typeface="Calibri"/>
                <a:cs typeface="Calibri"/>
              </a:rPr>
              <a:t>f</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p:nvPr/>
        </p:nvSpPr>
        <p:spPr>
          <a:xfrm>
            <a:off x="2069592" y="2081785"/>
            <a:ext cx="696595" cy="501650"/>
          </a:xfrm>
          <a:custGeom>
            <a:avLst/>
            <a:gdLst/>
            <a:ahLst/>
            <a:cxnLst/>
            <a:rect l="l" t="t" r="r" b="b"/>
            <a:pathLst>
              <a:path w="696594" h="501650">
                <a:moveTo>
                  <a:pt x="612902" y="0"/>
                </a:moveTo>
                <a:lnTo>
                  <a:pt x="79049" y="119"/>
                </a:lnTo>
                <a:lnTo>
                  <a:pt x="38976" y="12877"/>
                </a:lnTo>
                <a:lnTo>
                  <a:pt x="10705" y="42614"/>
                </a:lnTo>
                <a:lnTo>
                  <a:pt x="0" y="83565"/>
                </a:lnTo>
                <a:lnTo>
                  <a:pt x="119" y="422346"/>
                </a:lnTo>
                <a:lnTo>
                  <a:pt x="12877" y="462419"/>
                </a:lnTo>
                <a:lnTo>
                  <a:pt x="42614" y="490690"/>
                </a:lnTo>
                <a:lnTo>
                  <a:pt x="83566" y="501395"/>
                </a:lnTo>
                <a:lnTo>
                  <a:pt x="617418" y="501276"/>
                </a:lnTo>
                <a:lnTo>
                  <a:pt x="657491" y="488518"/>
                </a:lnTo>
                <a:lnTo>
                  <a:pt x="685762" y="458781"/>
                </a:lnTo>
                <a:lnTo>
                  <a:pt x="696468" y="417829"/>
                </a:lnTo>
                <a:lnTo>
                  <a:pt x="696348" y="79049"/>
                </a:lnTo>
                <a:lnTo>
                  <a:pt x="683590" y="38976"/>
                </a:lnTo>
                <a:lnTo>
                  <a:pt x="653853" y="10705"/>
                </a:lnTo>
                <a:lnTo>
                  <a:pt x="612902"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txBox="1"/>
          <p:nvPr/>
        </p:nvSpPr>
        <p:spPr>
          <a:xfrm>
            <a:off x="2125299" y="2210457"/>
            <a:ext cx="643890" cy="246379"/>
          </a:xfrm>
          <a:prstGeom prst="rect">
            <a:avLst/>
          </a:prstGeom>
        </p:spPr>
        <p:txBody>
          <a:bodyPr vert="horz" wrap="square" lIns="0" tIns="0" rIns="0" bIns="0" rtlCol="0">
            <a:spAutoFit/>
          </a:bodyPr>
          <a:lstStyle/>
          <a:p>
            <a:pPr marL="12700" marR="5080" lvl="0" indent="0" defTabSz="914400" eaLnBrk="1" fontAlgn="auto" latinLnBrk="0" hangingPunct="1">
              <a:lnSpc>
                <a:spcPts val="950"/>
              </a:lnSpc>
              <a:spcBef>
                <a:spcPts val="0"/>
              </a:spcBef>
              <a:spcAft>
                <a:spcPts val="0"/>
              </a:spcAft>
              <a:buClrTx/>
              <a:buSzTx/>
              <a:buFontTx/>
              <a:buNone/>
              <a:tabLst/>
              <a:defRPr/>
            </a:pPr>
            <a:r>
              <a:rPr kumimoji="0" sz="800" b="0" i="0" u="none" strike="noStrike" kern="0" cap="none" spc="-15" normalizeH="0" baseline="0" noProof="0" dirty="0">
                <a:ln>
                  <a:noFill/>
                </a:ln>
                <a:solidFill>
                  <a:srgbClr val="535353"/>
                </a:solidFill>
                <a:effectLst/>
                <a:uLnTx/>
                <a:uFillTx/>
                <a:latin typeface="Calibri"/>
                <a:cs typeface="Calibri"/>
              </a:rPr>
              <a:t>A</a:t>
            </a:r>
            <a:r>
              <a:rPr kumimoji="0" sz="800" b="0" i="0" u="none" strike="noStrike" kern="0" cap="none" spc="-5" normalizeH="0" baseline="0" noProof="0" dirty="0">
                <a:ln>
                  <a:noFill/>
                </a:ln>
                <a:solidFill>
                  <a:srgbClr val="535353"/>
                </a:solidFill>
                <a:effectLst/>
                <a:uLnTx/>
                <a:uFillTx/>
                <a:latin typeface="Calibri"/>
                <a:cs typeface="Calibri"/>
              </a:rPr>
              <a:t>pp</a:t>
            </a:r>
            <a:r>
              <a:rPr kumimoji="0" sz="800" b="0" i="0" u="none" strike="noStrike" kern="0" cap="none" spc="-10" normalizeH="0" baseline="0" noProof="0" dirty="0">
                <a:ln>
                  <a:noFill/>
                </a:ln>
                <a:solidFill>
                  <a:srgbClr val="535353"/>
                </a:solidFill>
                <a:effectLst/>
                <a:uLnTx/>
                <a:uFillTx/>
                <a:latin typeface="Calibri"/>
                <a:cs typeface="Calibri"/>
              </a:rPr>
              <a:t>re</a:t>
            </a:r>
            <a:r>
              <a:rPr kumimoji="0" sz="800" b="0" i="0" u="none" strike="noStrike" kern="0" cap="none" spc="-5" normalizeH="0" baseline="0" noProof="0" dirty="0">
                <a:ln>
                  <a:noFill/>
                </a:ln>
                <a:solidFill>
                  <a:srgbClr val="535353"/>
                </a:solidFill>
                <a:effectLst/>
                <a:uLnTx/>
                <a:uFillTx/>
                <a:latin typeface="Calibri"/>
                <a:cs typeface="Calibri"/>
              </a:rPr>
              <a:t>n</a:t>
            </a:r>
            <a:r>
              <a:rPr kumimoji="0" sz="800" b="0" i="0" u="none" strike="noStrike" kern="0" cap="none" spc="-10" normalizeH="0" baseline="0" noProof="0" dirty="0">
                <a:ln>
                  <a:noFill/>
                </a:ln>
                <a:solidFill>
                  <a:srgbClr val="535353"/>
                </a:solidFill>
                <a:effectLst/>
                <a:uLnTx/>
                <a:uFillTx/>
                <a:latin typeface="Calibri"/>
                <a:cs typeface="Calibri"/>
              </a:rPr>
              <a:t>t</a:t>
            </a:r>
            <a:r>
              <a:rPr kumimoji="0" sz="800" b="0" i="0" u="none" strike="noStrike" kern="0" cap="none" spc="-20" normalizeH="0" baseline="0" noProof="0" dirty="0">
                <a:ln>
                  <a:noFill/>
                </a:ln>
                <a:solidFill>
                  <a:srgbClr val="535353"/>
                </a:solidFill>
                <a:effectLst/>
                <a:uLnTx/>
                <a:uFillTx/>
                <a:latin typeface="Calibri"/>
                <a:cs typeface="Calibri"/>
              </a:rPr>
              <a:t>i</a:t>
            </a:r>
            <a:r>
              <a:rPr kumimoji="0" sz="800" b="0" i="0" u="none" strike="noStrike" kern="0" cap="none" spc="-10" normalizeH="0" baseline="0" noProof="0" dirty="0">
                <a:ln>
                  <a:noFill/>
                </a:ln>
                <a:solidFill>
                  <a:srgbClr val="535353"/>
                </a:solidFill>
                <a:effectLst/>
                <a:uLnTx/>
                <a:uFillTx/>
                <a:latin typeface="Calibri"/>
                <a:cs typeface="Calibri"/>
              </a:rPr>
              <a:t>ce</a:t>
            </a:r>
            <a:r>
              <a:rPr kumimoji="0" sz="800" b="0" i="0" u="none" strike="noStrike" kern="0" cap="none" spc="-5" normalizeH="0" baseline="0" noProof="0" dirty="0">
                <a:ln>
                  <a:noFill/>
                </a:ln>
                <a:solidFill>
                  <a:srgbClr val="535353"/>
                </a:solidFill>
                <a:effectLst/>
                <a:uLnTx/>
                <a:uFillTx/>
                <a:latin typeface="Calibri"/>
                <a:cs typeface="Calibri"/>
              </a:rPr>
              <a:t>s</a:t>
            </a:r>
            <a:r>
              <a:rPr kumimoji="0" sz="800" b="0" i="0" u="none" strike="noStrike" kern="0" cap="none" spc="-15" normalizeH="0" baseline="0" noProof="0" dirty="0">
                <a:ln>
                  <a:noFill/>
                </a:ln>
                <a:solidFill>
                  <a:srgbClr val="535353"/>
                </a:solidFill>
                <a:effectLst/>
                <a:uLnTx/>
                <a:uFillTx/>
                <a:latin typeface="Calibri"/>
                <a:cs typeface="Calibri"/>
              </a:rPr>
              <a:t>h</a:t>
            </a:r>
            <a:r>
              <a:rPr kumimoji="0" sz="800" b="0" i="0" u="none" strike="noStrike" kern="0" cap="none" spc="-10" normalizeH="0" baseline="0" noProof="0" dirty="0">
                <a:ln>
                  <a:noFill/>
                </a:ln>
                <a:solidFill>
                  <a:srgbClr val="535353"/>
                </a:solidFill>
                <a:effectLst/>
                <a:uLnTx/>
                <a:uFillTx/>
                <a:latin typeface="Calibri"/>
                <a:cs typeface="Calibri"/>
              </a:rPr>
              <a:t>i</a:t>
            </a:r>
            <a:r>
              <a:rPr kumimoji="0" sz="800" b="0" i="0" u="none" strike="noStrike" kern="0" cap="none" spc="-5" normalizeH="0" baseline="0" noProof="0" dirty="0">
                <a:ln>
                  <a:noFill/>
                </a:ln>
                <a:solidFill>
                  <a:srgbClr val="535353"/>
                </a:solidFill>
                <a:effectLst/>
                <a:uLnTx/>
                <a:uFillTx/>
                <a:latin typeface="Calibri"/>
                <a:cs typeface="Calibri"/>
              </a:rPr>
              <a:t>p </a:t>
            </a:r>
            <a:r>
              <a:rPr kumimoji="0" sz="800" b="0" i="0" u="none" strike="noStrike" kern="0" cap="none" spc="-20" normalizeH="0" baseline="0" noProof="0" dirty="0">
                <a:ln>
                  <a:noFill/>
                </a:ln>
                <a:solidFill>
                  <a:srgbClr val="535353"/>
                </a:solidFill>
                <a:effectLst/>
                <a:uLnTx/>
                <a:uFillTx/>
                <a:latin typeface="Calibri"/>
                <a:cs typeface="Calibri"/>
              </a:rPr>
              <a:t>2</a:t>
            </a:r>
            <a:r>
              <a:rPr kumimoji="0" sz="800" b="0" i="0" u="none" strike="noStrike" kern="0" cap="none" spc="-10" normalizeH="0" baseline="0" noProof="0" dirty="0">
                <a:ln>
                  <a:noFill/>
                </a:ln>
                <a:solidFill>
                  <a:srgbClr val="535353"/>
                </a:solidFill>
                <a:effectLst/>
                <a:uLnTx/>
                <a:uFillTx/>
                <a:latin typeface="Calibri"/>
                <a:cs typeface="Calibri"/>
              </a:rPr>
              <a:t>-3 yea</a:t>
            </a:r>
            <a:r>
              <a:rPr kumimoji="0" sz="800" b="0" i="0" u="none" strike="noStrike" kern="0" cap="none" spc="-15" normalizeH="0" baseline="0" noProof="0" dirty="0">
                <a:ln>
                  <a:noFill/>
                </a:ln>
                <a:solidFill>
                  <a:srgbClr val="535353"/>
                </a:solidFill>
                <a:effectLst/>
                <a:uLnTx/>
                <a:uFillTx/>
                <a:latin typeface="Calibri"/>
                <a:cs typeface="Calibri"/>
              </a:rPr>
              <a:t>r</a:t>
            </a:r>
            <a:r>
              <a:rPr kumimoji="0" sz="800" b="0" i="0" u="none" strike="noStrike" kern="0" cap="none" spc="-5" normalizeH="0" baseline="0" noProof="0" dirty="0">
                <a:ln>
                  <a:noFill/>
                </a:ln>
                <a:solidFill>
                  <a:srgbClr val="535353"/>
                </a:solidFill>
                <a:effectLst/>
                <a:uLnTx/>
                <a:uFillTx/>
                <a:latin typeface="Calibri"/>
                <a:cs typeface="Calibri"/>
              </a:rPr>
              <a:t>s</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6" name="object 6"/>
          <p:cNvSpPr/>
          <p:nvPr/>
        </p:nvSpPr>
        <p:spPr>
          <a:xfrm>
            <a:off x="2891027" y="2284476"/>
            <a:ext cx="807720" cy="733425"/>
          </a:xfrm>
          <a:custGeom>
            <a:avLst/>
            <a:gdLst/>
            <a:ahLst/>
            <a:cxnLst/>
            <a:rect l="l" t="t" r="r" b="b"/>
            <a:pathLst>
              <a:path w="807720" h="733425">
                <a:moveTo>
                  <a:pt x="403860" y="0"/>
                </a:moveTo>
                <a:lnTo>
                  <a:pt x="338350" y="4797"/>
                </a:lnTo>
                <a:lnTo>
                  <a:pt x="276207" y="18685"/>
                </a:lnTo>
                <a:lnTo>
                  <a:pt x="218261" y="40910"/>
                </a:lnTo>
                <a:lnTo>
                  <a:pt x="165343" y="70717"/>
                </a:lnTo>
                <a:lnTo>
                  <a:pt x="118286" y="107351"/>
                </a:lnTo>
                <a:lnTo>
                  <a:pt x="77920" y="150058"/>
                </a:lnTo>
                <a:lnTo>
                  <a:pt x="45077" y="198083"/>
                </a:lnTo>
                <a:lnTo>
                  <a:pt x="20588" y="250672"/>
                </a:lnTo>
                <a:lnTo>
                  <a:pt x="5285" y="307070"/>
                </a:lnTo>
                <a:lnTo>
                  <a:pt x="0" y="366522"/>
                </a:lnTo>
                <a:lnTo>
                  <a:pt x="1338" y="396582"/>
                </a:lnTo>
                <a:lnTo>
                  <a:pt x="11736" y="454601"/>
                </a:lnTo>
                <a:lnTo>
                  <a:pt x="31736" y="509189"/>
                </a:lnTo>
                <a:lnTo>
                  <a:pt x="60506" y="559590"/>
                </a:lnTo>
                <a:lnTo>
                  <a:pt x="97214" y="605050"/>
                </a:lnTo>
                <a:lnTo>
                  <a:pt x="141030" y="644815"/>
                </a:lnTo>
                <a:lnTo>
                  <a:pt x="191121" y="678130"/>
                </a:lnTo>
                <a:lnTo>
                  <a:pt x="246657" y="704240"/>
                </a:lnTo>
                <a:lnTo>
                  <a:pt x="306806" y="722391"/>
                </a:lnTo>
                <a:lnTo>
                  <a:pt x="370736" y="731828"/>
                </a:lnTo>
                <a:lnTo>
                  <a:pt x="403860" y="733044"/>
                </a:lnTo>
                <a:lnTo>
                  <a:pt x="436983" y="731828"/>
                </a:lnTo>
                <a:lnTo>
                  <a:pt x="500913" y="722391"/>
                </a:lnTo>
                <a:lnTo>
                  <a:pt x="561062" y="704240"/>
                </a:lnTo>
                <a:lnTo>
                  <a:pt x="616598" y="678130"/>
                </a:lnTo>
                <a:lnTo>
                  <a:pt x="666689" y="644815"/>
                </a:lnTo>
                <a:lnTo>
                  <a:pt x="710505" y="605050"/>
                </a:lnTo>
                <a:lnTo>
                  <a:pt x="747213" y="559590"/>
                </a:lnTo>
                <a:lnTo>
                  <a:pt x="775983" y="509189"/>
                </a:lnTo>
                <a:lnTo>
                  <a:pt x="795983" y="454601"/>
                </a:lnTo>
                <a:lnTo>
                  <a:pt x="806381" y="396582"/>
                </a:lnTo>
                <a:lnTo>
                  <a:pt x="807720" y="366522"/>
                </a:lnTo>
                <a:lnTo>
                  <a:pt x="806381" y="336461"/>
                </a:lnTo>
                <a:lnTo>
                  <a:pt x="795983" y="278442"/>
                </a:lnTo>
                <a:lnTo>
                  <a:pt x="775983" y="223854"/>
                </a:lnTo>
                <a:lnTo>
                  <a:pt x="747213" y="173453"/>
                </a:lnTo>
                <a:lnTo>
                  <a:pt x="710505" y="127993"/>
                </a:lnTo>
                <a:lnTo>
                  <a:pt x="666689" y="88228"/>
                </a:lnTo>
                <a:lnTo>
                  <a:pt x="616598" y="54913"/>
                </a:lnTo>
                <a:lnTo>
                  <a:pt x="561062" y="28803"/>
                </a:lnTo>
                <a:lnTo>
                  <a:pt x="500913" y="10652"/>
                </a:lnTo>
                <a:lnTo>
                  <a:pt x="436983" y="1215"/>
                </a:lnTo>
                <a:lnTo>
                  <a:pt x="403860" y="0"/>
                </a:lnTo>
                <a:close/>
              </a:path>
            </a:pathLst>
          </a:custGeom>
          <a:solidFill>
            <a:srgbClr val="70AD4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2891027" y="2284476"/>
            <a:ext cx="807720" cy="733425"/>
          </a:xfrm>
          <a:custGeom>
            <a:avLst/>
            <a:gdLst/>
            <a:ahLst/>
            <a:cxnLst/>
            <a:rect l="l" t="t" r="r" b="b"/>
            <a:pathLst>
              <a:path w="807720" h="733425">
                <a:moveTo>
                  <a:pt x="0" y="366522"/>
                </a:moveTo>
                <a:lnTo>
                  <a:pt x="5285" y="307070"/>
                </a:lnTo>
                <a:lnTo>
                  <a:pt x="20588" y="250672"/>
                </a:lnTo>
                <a:lnTo>
                  <a:pt x="45077" y="198083"/>
                </a:lnTo>
                <a:lnTo>
                  <a:pt x="77920" y="150058"/>
                </a:lnTo>
                <a:lnTo>
                  <a:pt x="118286" y="107351"/>
                </a:lnTo>
                <a:lnTo>
                  <a:pt x="165343" y="70717"/>
                </a:lnTo>
                <a:lnTo>
                  <a:pt x="218261" y="40910"/>
                </a:lnTo>
                <a:lnTo>
                  <a:pt x="276207" y="18685"/>
                </a:lnTo>
                <a:lnTo>
                  <a:pt x="338350" y="4797"/>
                </a:lnTo>
                <a:lnTo>
                  <a:pt x="403860" y="0"/>
                </a:lnTo>
                <a:lnTo>
                  <a:pt x="436983" y="1215"/>
                </a:lnTo>
                <a:lnTo>
                  <a:pt x="500913" y="10652"/>
                </a:lnTo>
                <a:lnTo>
                  <a:pt x="561062" y="28803"/>
                </a:lnTo>
                <a:lnTo>
                  <a:pt x="616598" y="54913"/>
                </a:lnTo>
                <a:lnTo>
                  <a:pt x="666689" y="88228"/>
                </a:lnTo>
                <a:lnTo>
                  <a:pt x="710505" y="127993"/>
                </a:lnTo>
                <a:lnTo>
                  <a:pt x="747213" y="173453"/>
                </a:lnTo>
                <a:lnTo>
                  <a:pt x="775983" y="223854"/>
                </a:lnTo>
                <a:lnTo>
                  <a:pt x="795983" y="278442"/>
                </a:lnTo>
                <a:lnTo>
                  <a:pt x="806381" y="336461"/>
                </a:lnTo>
                <a:lnTo>
                  <a:pt x="807720" y="366522"/>
                </a:lnTo>
                <a:lnTo>
                  <a:pt x="806381" y="396582"/>
                </a:lnTo>
                <a:lnTo>
                  <a:pt x="795983" y="454601"/>
                </a:lnTo>
                <a:lnTo>
                  <a:pt x="775983" y="509189"/>
                </a:lnTo>
                <a:lnTo>
                  <a:pt x="747213" y="559590"/>
                </a:lnTo>
                <a:lnTo>
                  <a:pt x="710505" y="605050"/>
                </a:lnTo>
                <a:lnTo>
                  <a:pt x="666689" y="644815"/>
                </a:lnTo>
                <a:lnTo>
                  <a:pt x="616598" y="678130"/>
                </a:lnTo>
                <a:lnTo>
                  <a:pt x="561062" y="704240"/>
                </a:lnTo>
                <a:lnTo>
                  <a:pt x="500913" y="722391"/>
                </a:lnTo>
                <a:lnTo>
                  <a:pt x="436983" y="731828"/>
                </a:lnTo>
                <a:lnTo>
                  <a:pt x="403860" y="733044"/>
                </a:lnTo>
                <a:lnTo>
                  <a:pt x="370736" y="731828"/>
                </a:lnTo>
                <a:lnTo>
                  <a:pt x="306806" y="722391"/>
                </a:lnTo>
                <a:lnTo>
                  <a:pt x="246657" y="704240"/>
                </a:lnTo>
                <a:lnTo>
                  <a:pt x="191121" y="678130"/>
                </a:lnTo>
                <a:lnTo>
                  <a:pt x="141030" y="644815"/>
                </a:lnTo>
                <a:lnTo>
                  <a:pt x="97214" y="605050"/>
                </a:lnTo>
                <a:lnTo>
                  <a:pt x="60506" y="559590"/>
                </a:lnTo>
                <a:lnTo>
                  <a:pt x="31736" y="509189"/>
                </a:lnTo>
                <a:lnTo>
                  <a:pt x="11736" y="454601"/>
                </a:lnTo>
                <a:lnTo>
                  <a:pt x="1338" y="396582"/>
                </a:lnTo>
                <a:lnTo>
                  <a:pt x="0" y="366522"/>
                </a:lnTo>
                <a:close/>
              </a:path>
            </a:pathLst>
          </a:custGeom>
          <a:ln w="12192">
            <a:solidFill>
              <a:srgbClr val="507E3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txBox="1"/>
          <p:nvPr/>
        </p:nvSpPr>
        <p:spPr>
          <a:xfrm>
            <a:off x="3000538" y="2381877"/>
            <a:ext cx="582295" cy="633730"/>
          </a:xfrm>
          <a:prstGeom prst="rect">
            <a:avLst/>
          </a:prstGeom>
        </p:spPr>
        <p:txBody>
          <a:bodyPr vert="horz" wrap="square" lIns="0" tIns="0" rIns="0" bIns="0" rtlCol="0">
            <a:spAutoFit/>
          </a:bodyPr>
          <a:lstStyle/>
          <a:p>
            <a:pPr marL="12065" marR="5080" lvl="0" indent="1270" algn="ctr" defTabSz="914400" eaLnBrk="1" fontAlgn="auto" latinLnBrk="0" hangingPunct="1">
              <a:lnSpc>
                <a:spcPct val="103099"/>
              </a:lnSpc>
              <a:spcBef>
                <a:spcPts val="0"/>
              </a:spcBef>
              <a:spcAft>
                <a:spcPts val="0"/>
              </a:spcAft>
              <a:buClrTx/>
              <a:buSzTx/>
              <a:buFontTx/>
              <a:buNone/>
              <a:tabLst/>
              <a:defRPr/>
            </a:pPr>
            <a:r>
              <a:rPr kumimoji="0" sz="800" b="1" i="0" u="none" strike="noStrike" kern="0" cap="none" spc="10" normalizeH="0" baseline="0" noProof="0" dirty="0">
                <a:ln>
                  <a:noFill/>
                </a:ln>
                <a:solidFill>
                  <a:srgbClr val="FFFFFF"/>
                </a:solidFill>
                <a:effectLst/>
                <a:uLnTx/>
                <a:uFillTx/>
                <a:latin typeface="Calibri"/>
                <a:cs typeface="Calibri"/>
              </a:rPr>
              <a:t>4,000</a:t>
            </a:r>
            <a:r>
              <a:rPr kumimoji="0" sz="800" b="1" i="0" u="none" strike="noStrike" kern="0" cap="none" spc="-30" normalizeH="0" baseline="0" noProof="0" dirty="0">
                <a:ln>
                  <a:noFill/>
                </a:ln>
                <a:solidFill>
                  <a:srgbClr val="FFFFFF"/>
                </a:solidFill>
                <a:effectLst/>
                <a:uLnTx/>
                <a:uFillTx/>
                <a:latin typeface="Calibri"/>
                <a:cs typeface="Calibri"/>
              </a:rPr>
              <a:t> </a:t>
            </a:r>
            <a:r>
              <a:rPr kumimoji="0" sz="800" b="1" i="0" u="none" strike="noStrike" kern="0" cap="none" spc="5" normalizeH="0" baseline="0" noProof="0" dirty="0">
                <a:ln>
                  <a:noFill/>
                </a:ln>
                <a:solidFill>
                  <a:srgbClr val="FFFFFF"/>
                </a:solidFill>
                <a:effectLst/>
                <a:uLnTx/>
                <a:uFillTx/>
                <a:latin typeface="Calibri"/>
                <a:cs typeface="Calibri"/>
              </a:rPr>
              <a:t>hou</a:t>
            </a:r>
            <a:r>
              <a:rPr kumimoji="0" sz="800" b="1" i="0" u="none" strike="noStrike" kern="0" cap="none" spc="10" normalizeH="0" baseline="0" noProof="0" dirty="0">
                <a:ln>
                  <a:noFill/>
                </a:ln>
                <a:solidFill>
                  <a:srgbClr val="FFFFFF"/>
                </a:solidFill>
                <a:effectLst/>
                <a:uLnTx/>
                <a:uFillTx/>
                <a:latin typeface="Calibri"/>
                <a:cs typeface="Calibri"/>
              </a:rPr>
              <a:t>r</a:t>
            </a:r>
            <a:r>
              <a:rPr kumimoji="0" sz="800" b="1" i="0" u="none" strike="noStrike" kern="0" cap="none" spc="5" normalizeH="0" baseline="0" noProof="0" dirty="0">
                <a:ln>
                  <a:noFill/>
                </a:ln>
                <a:solidFill>
                  <a:srgbClr val="FFFFFF"/>
                </a:solidFill>
                <a:effectLst/>
                <a:uLnTx/>
                <a:uFillTx/>
                <a:latin typeface="Calibri"/>
                <a:cs typeface="Calibri"/>
              </a:rPr>
              <a:t>s</a:t>
            </a:r>
            <a:r>
              <a:rPr kumimoji="0" sz="800" b="1" i="0" u="none" strike="noStrike" kern="0" cap="none" spc="10" normalizeH="0" baseline="0" noProof="0" dirty="0">
                <a:ln>
                  <a:noFill/>
                </a:ln>
                <a:solidFill>
                  <a:srgbClr val="FFFFFF"/>
                </a:solidFill>
                <a:effectLst/>
                <a:uLnTx/>
                <a:uFillTx/>
                <a:latin typeface="Calibri"/>
                <a:cs typeface="Calibri"/>
              </a:rPr>
              <a:t> O</a:t>
            </a:r>
            <a:r>
              <a:rPr kumimoji="0" sz="800" b="1" i="0" u="none" strike="noStrike" kern="0" cap="none" spc="5" normalizeH="0" baseline="0" noProof="0" dirty="0">
                <a:ln>
                  <a:noFill/>
                </a:ln>
                <a:solidFill>
                  <a:srgbClr val="FFFFFF"/>
                </a:solidFill>
                <a:effectLst/>
                <a:uLnTx/>
                <a:uFillTx/>
                <a:latin typeface="Calibri"/>
                <a:cs typeface="Calibri"/>
              </a:rPr>
              <a:t>n-th</a:t>
            </a:r>
            <a:r>
              <a:rPr kumimoji="0" sz="800" b="1" i="0" u="none" strike="noStrike" kern="0" cap="none" spc="10" normalizeH="0" baseline="0" noProof="0" dirty="0">
                <a:ln>
                  <a:noFill/>
                </a:ln>
                <a:solidFill>
                  <a:srgbClr val="FFFFFF"/>
                </a:solidFill>
                <a:effectLst/>
                <a:uLnTx/>
                <a:uFillTx/>
                <a:latin typeface="Calibri"/>
                <a:cs typeface="Calibri"/>
              </a:rPr>
              <a:t>e</a:t>
            </a:r>
            <a:r>
              <a:rPr kumimoji="0" sz="800" b="1" i="0" u="none" strike="noStrike" kern="0" cap="none" spc="0" normalizeH="0" baseline="0" noProof="0" dirty="0">
                <a:ln>
                  <a:noFill/>
                </a:ln>
                <a:solidFill>
                  <a:srgbClr val="FFFFFF"/>
                </a:solidFill>
                <a:effectLst/>
                <a:uLnTx/>
                <a:uFillTx/>
                <a:latin typeface="Calibri"/>
                <a:cs typeface="Calibri"/>
              </a:rPr>
              <a:t>-</a:t>
            </a:r>
            <a:r>
              <a:rPr kumimoji="0" sz="800" b="1" i="0" u="none" strike="noStrike" kern="0" cap="none" spc="5" normalizeH="0" baseline="0" noProof="0" dirty="0">
                <a:ln>
                  <a:noFill/>
                </a:ln>
                <a:solidFill>
                  <a:srgbClr val="FFFFFF"/>
                </a:solidFill>
                <a:effectLst/>
                <a:uLnTx/>
                <a:uFillTx/>
                <a:latin typeface="Calibri"/>
                <a:cs typeface="Calibri"/>
              </a:rPr>
              <a:t>Jo</a:t>
            </a:r>
            <a:r>
              <a:rPr kumimoji="0" sz="800" b="1" i="0" u="none" strike="noStrike" kern="0" cap="none" spc="10" normalizeH="0" baseline="0" noProof="0" dirty="0">
                <a:ln>
                  <a:noFill/>
                </a:ln>
                <a:solidFill>
                  <a:srgbClr val="FFFFFF"/>
                </a:solidFill>
                <a:effectLst/>
                <a:uLnTx/>
                <a:uFillTx/>
                <a:latin typeface="Calibri"/>
                <a:cs typeface="Calibri"/>
              </a:rPr>
              <a:t>b</a:t>
            </a:r>
            <a:r>
              <a:rPr kumimoji="0" sz="800" b="1" i="0" u="none" strike="noStrike" kern="0" cap="none" spc="5" normalizeH="0" baseline="0" noProof="0" dirty="0">
                <a:ln>
                  <a:noFill/>
                </a:ln>
                <a:solidFill>
                  <a:srgbClr val="FFFFFF"/>
                </a:solidFill>
                <a:effectLst/>
                <a:uLnTx/>
                <a:uFillTx/>
                <a:latin typeface="Calibri"/>
                <a:cs typeface="Calibri"/>
              </a:rPr>
              <a:t> T</a:t>
            </a:r>
            <a:r>
              <a:rPr kumimoji="0" sz="800" b="1" i="0" u="none" strike="noStrike" kern="0" cap="none" spc="10" normalizeH="0" baseline="0" noProof="0" dirty="0">
                <a:ln>
                  <a:noFill/>
                </a:ln>
                <a:solidFill>
                  <a:srgbClr val="FFFFFF"/>
                </a:solidFill>
                <a:effectLst/>
                <a:uLnTx/>
                <a:uFillTx/>
                <a:latin typeface="Calibri"/>
                <a:cs typeface="Calibri"/>
              </a:rPr>
              <a:t>r</a:t>
            </a:r>
            <a:r>
              <a:rPr kumimoji="0" sz="800" b="1" i="0" u="none" strike="noStrike" kern="0" cap="none" spc="5" normalizeH="0" baseline="0" noProof="0" dirty="0">
                <a:ln>
                  <a:noFill/>
                </a:ln>
                <a:solidFill>
                  <a:srgbClr val="FFFFFF"/>
                </a:solidFill>
                <a:effectLst/>
                <a:uLnTx/>
                <a:uFillTx/>
                <a:latin typeface="Calibri"/>
                <a:cs typeface="Calibri"/>
              </a:rPr>
              <a:t>ainin</a:t>
            </a:r>
            <a:r>
              <a:rPr kumimoji="0" sz="800" b="1" i="0" u="none" strike="noStrike" kern="0" cap="none" spc="10" normalizeH="0" baseline="0" noProof="0" dirty="0">
                <a:ln>
                  <a:noFill/>
                </a:ln>
                <a:solidFill>
                  <a:srgbClr val="FFFFFF"/>
                </a:solidFill>
                <a:effectLst/>
                <a:uLnTx/>
                <a:uFillTx/>
                <a:latin typeface="Calibri"/>
                <a:cs typeface="Calibri"/>
              </a:rPr>
              <a:t>g</a:t>
            </a:r>
            <a:r>
              <a:rPr kumimoji="0" sz="800" b="1" i="0" u="none" strike="noStrike" kern="0" cap="none" spc="-25" normalizeH="0" baseline="0" noProof="0" dirty="0">
                <a:ln>
                  <a:noFill/>
                </a:ln>
                <a:solidFill>
                  <a:srgbClr val="FFFFFF"/>
                </a:solidFill>
                <a:effectLst/>
                <a:uLnTx/>
                <a:uFillTx/>
                <a:latin typeface="Calibri"/>
                <a:cs typeface="Calibri"/>
              </a:rPr>
              <a:t> </a:t>
            </a:r>
            <a:r>
              <a:rPr kumimoji="0" sz="800" b="1" i="0" u="none" strike="noStrike" kern="0" cap="none" spc="5" normalizeH="0" baseline="0" noProof="0" dirty="0">
                <a:ln>
                  <a:noFill/>
                </a:ln>
                <a:solidFill>
                  <a:srgbClr val="FFFFFF"/>
                </a:solidFill>
                <a:effectLst/>
                <a:uLnTx/>
                <a:uFillTx/>
                <a:latin typeface="Calibri"/>
                <a:cs typeface="Calibri"/>
              </a:rPr>
              <a:t>plus</a:t>
            </a:r>
            <a:r>
              <a:rPr kumimoji="0" sz="800" b="1" i="0" u="none" strike="noStrike" kern="0" cap="none" spc="10" normalizeH="0" baseline="0" noProof="0" dirty="0">
                <a:ln>
                  <a:noFill/>
                </a:ln>
                <a:solidFill>
                  <a:srgbClr val="FFFFFF"/>
                </a:solidFill>
                <a:effectLst/>
                <a:uLnTx/>
                <a:uFillTx/>
                <a:latin typeface="Calibri"/>
                <a:cs typeface="Calibri"/>
              </a:rPr>
              <a:t> 445</a:t>
            </a:r>
            <a:r>
              <a:rPr kumimoji="0" sz="800" b="1" i="0" u="none" strike="noStrike" kern="0" cap="none" spc="-15" normalizeH="0" baseline="0" noProof="0" dirty="0">
                <a:ln>
                  <a:noFill/>
                </a:ln>
                <a:solidFill>
                  <a:srgbClr val="FFFFFF"/>
                </a:solidFill>
                <a:effectLst/>
                <a:uLnTx/>
                <a:uFillTx/>
                <a:latin typeface="Calibri"/>
                <a:cs typeface="Calibri"/>
              </a:rPr>
              <a:t> </a:t>
            </a:r>
            <a:r>
              <a:rPr kumimoji="0" sz="800" b="1" i="0" u="none" strike="noStrike" kern="0" cap="none" spc="5" normalizeH="0" baseline="0" noProof="0" dirty="0">
                <a:ln>
                  <a:noFill/>
                </a:ln>
                <a:solidFill>
                  <a:srgbClr val="FFFFFF"/>
                </a:solidFill>
                <a:effectLst/>
                <a:uLnTx/>
                <a:uFillTx/>
                <a:latin typeface="Calibri"/>
                <a:cs typeface="Calibri"/>
              </a:rPr>
              <a:t>cla</a:t>
            </a:r>
            <a:r>
              <a:rPr kumimoji="0" sz="800" b="1" i="0" u="none" strike="noStrike" kern="0" cap="none" spc="10" normalizeH="0" baseline="0" noProof="0" dirty="0">
                <a:ln>
                  <a:noFill/>
                </a:ln>
                <a:solidFill>
                  <a:srgbClr val="FFFFFF"/>
                </a:solidFill>
                <a:effectLst/>
                <a:uLnTx/>
                <a:uFillTx/>
                <a:latin typeface="Calibri"/>
                <a:cs typeface="Calibri"/>
              </a:rPr>
              <a:t>s</a:t>
            </a:r>
            <a:r>
              <a:rPr kumimoji="0" sz="800" b="1" i="0" u="none" strike="noStrike" kern="0" cap="none" spc="5" normalizeH="0" baseline="0" noProof="0" dirty="0">
                <a:ln>
                  <a:noFill/>
                </a:ln>
                <a:solidFill>
                  <a:srgbClr val="FFFFFF"/>
                </a:solidFill>
                <a:effectLst/>
                <a:uLnTx/>
                <a:uFillTx/>
                <a:latin typeface="Calibri"/>
                <a:cs typeface="Calibri"/>
              </a:rPr>
              <a:t>s hou</a:t>
            </a:r>
            <a:r>
              <a:rPr kumimoji="0" sz="800" b="1" i="0" u="none" strike="noStrike" kern="0" cap="none" spc="10" normalizeH="0" baseline="0" noProof="0" dirty="0">
                <a:ln>
                  <a:noFill/>
                </a:ln>
                <a:solidFill>
                  <a:srgbClr val="FFFFFF"/>
                </a:solidFill>
                <a:effectLst/>
                <a:uLnTx/>
                <a:uFillTx/>
                <a:latin typeface="Calibri"/>
                <a:cs typeface="Calibri"/>
              </a:rPr>
              <a:t>r</a:t>
            </a:r>
            <a:r>
              <a:rPr kumimoji="0" sz="800" b="1" i="0" u="none" strike="noStrike" kern="0" cap="none" spc="5" normalizeH="0" baseline="0" noProof="0" dirty="0">
                <a:ln>
                  <a:noFill/>
                </a:ln>
                <a:solidFill>
                  <a:srgbClr val="FFFFFF"/>
                </a:solidFill>
                <a:effectLst/>
                <a:uLnTx/>
                <a:uFillTx/>
                <a:latin typeface="Calibri"/>
                <a:cs typeface="Calibri"/>
              </a:rPr>
              <a:t>s</a:t>
            </a:r>
            <a:endParaRPr kumimoji="0" sz="8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0" name="object 10"/>
          <p:cNvSpPr/>
          <p:nvPr/>
        </p:nvSpPr>
        <p:spPr>
          <a:xfrm>
            <a:off x="5858255" y="2583179"/>
            <a:ext cx="1826260" cy="715010"/>
          </a:xfrm>
          <a:custGeom>
            <a:avLst/>
            <a:gdLst/>
            <a:ahLst/>
            <a:cxnLst/>
            <a:rect l="l" t="t" r="r" b="b"/>
            <a:pathLst>
              <a:path w="1826259" h="715010">
                <a:moveTo>
                  <a:pt x="1825752" y="0"/>
                </a:moveTo>
                <a:lnTo>
                  <a:pt x="0" y="714756"/>
                </a:lnTo>
                <a:lnTo>
                  <a:pt x="1825752" y="714756"/>
                </a:lnTo>
                <a:lnTo>
                  <a:pt x="1825752" y="0"/>
                </a:lnTo>
                <a:close/>
              </a:path>
            </a:pathLst>
          </a:custGeom>
          <a:solidFill>
            <a:srgbClr val="76717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6842771" y="3351277"/>
            <a:ext cx="797560" cy="544195"/>
          </a:xfrm>
          <a:custGeom>
            <a:avLst/>
            <a:gdLst/>
            <a:ahLst/>
            <a:cxnLst/>
            <a:rect l="l" t="t" r="r" b="b"/>
            <a:pathLst>
              <a:path w="797559" h="544195">
                <a:moveTo>
                  <a:pt x="706362" y="0"/>
                </a:moveTo>
                <a:lnTo>
                  <a:pt x="89218" y="11"/>
                </a:lnTo>
                <a:lnTo>
                  <a:pt x="48156" y="10563"/>
                </a:lnTo>
                <a:lnTo>
                  <a:pt x="17168" y="37562"/>
                </a:lnTo>
                <a:lnTo>
                  <a:pt x="1153" y="76109"/>
                </a:lnTo>
                <a:lnTo>
                  <a:pt x="0" y="454837"/>
                </a:lnTo>
                <a:lnTo>
                  <a:pt x="1387" y="469342"/>
                </a:lnTo>
                <a:lnTo>
                  <a:pt x="17966" y="507591"/>
                </a:lnTo>
                <a:lnTo>
                  <a:pt x="49358" y="534132"/>
                </a:lnTo>
                <a:lnTo>
                  <a:pt x="90666" y="544067"/>
                </a:lnTo>
                <a:lnTo>
                  <a:pt x="707810" y="544056"/>
                </a:lnTo>
                <a:lnTo>
                  <a:pt x="748873" y="533504"/>
                </a:lnTo>
                <a:lnTo>
                  <a:pt x="779861" y="506505"/>
                </a:lnTo>
                <a:lnTo>
                  <a:pt x="795876" y="467958"/>
                </a:lnTo>
                <a:lnTo>
                  <a:pt x="797029" y="89230"/>
                </a:lnTo>
                <a:lnTo>
                  <a:pt x="795641" y="74725"/>
                </a:lnTo>
                <a:lnTo>
                  <a:pt x="779063" y="36476"/>
                </a:lnTo>
                <a:lnTo>
                  <a:pt x="747670" y="9935"/>
                </a:lnTo>
                <a:lnTo>
                  <a:pt x="706362"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txBox="1"/>
          <p:nvPr/>
        </p:nvSpPr>
        <p:spPr>
          <a:xfrm>
            <a:off x="6999928" y="3442124"/>
            <a:ext cx="385445" cy="367030"/>
          </a:xfrm>
          <a:prstGeom prst="rect">
            <a:avLst/>
          </a:prstGeom>
        </p:spPr>
        <p:txBody>
          <a:bodyPr vert="horz" wrap="square" lIns="0" tIns="0" rIns="0" bIns="0" rtlCol="0">
            <a:spAutoFit/>
          </a:bodyPr>
          <a:lstStyle/>
          <a:p>
            <a:pPr marL="12700" marR="5080" lvl="0" indent="0" algn="just" defTabSz="914400" eaLnBrk="1" fontAlgn="auto" latinLnBrk="0" hangingPunct="1">
              <a:lnSpc>
                <a:spcPts val="950"/>
              </a:lnSpc>
              <a:spcBef>
                <a:spcPts val="0"/>
              </a:spcBef>
              <a:spcAft>
                <a:spcPts val="0"/>
              </a:spcAft>
              <a:buClrTx/>
              <a:buSzTx/>
              <a:buFontTx/>
              <a:buNone/>
              <a:tabLst/>
              <a:defRPr/>
            </a:pPr>
            <a:r>
              <a:rPr kumimoji="0" sz="800" b="1" i="0" u="none" strike="noStrike" kern="0" cap="none" spc="-10" normalizeH="0" baseline="0" noProof="0" dirty="0">
                <a:ln>
                  <a:noFill/>
                </a:ln>
                <a:solidFill>
                  <a:srgbClr val="535353"/>
                </a:solidFill>
                <a:effectLst/>
                <a:uLnTx/>
                <a:uFillTx/>
                <a:latin typeface="Calibri"/>
                <a:cs typeface="Calibri"/>
              </a:rPr>
              <a:t>Pe</a:t>
            </a:r>
            <a:r>
              <a:rPr kumimoji="0" sz="800" b="1" i="0" u="none" strike="noStrike" kern="0" cap="none" spc="-15" normalizeH="0" baseline="0" noProof="0" dirty="0">
                <a:ln>
                  <a:noFill/>
                </a:ln>
                <a:solidFill>
                  <a:srgbClr val="535353"/>
                </a:solidFill>
                <a:effectLst/>
                <a:uLnTx/>
                <a:uFillTx/>
                <a:latin typeface="Calibri"/>
                <a:cs typeface="Calibri"/>
              </a:rPr>
              <a:t>r</a:t>
            </a:r>
            <a:r>
              <a:rPr kumimoji="0" sz="800" b="1" i="0" u="none" strike="noStrike" kern="0" cap="none" spc="-10" normalizeH="0" baseline="0" noProof="0" dirty="0">
                <a:ln>
                  <a:noFill/>
                </a:ln>
                <a:solidFill>
                  <a:srgbClr val="535353"/>
                </a:solidFill>
                <a:effectLst/>
                <a:uLnTx/>
                <a:uFillTx/>
                <a:latin typeface="Calibri"/>
                <a:cs typeface="Calibri"/>
              </a:rPr>
              <a:t>s</a:t>
            </a:r>
            <a:r>
              <a:rPr kumimoji="0" sz="800" b="1" i="0" u="none" strike="noStrike" kern="0" cap="none" spc="-20" normalizeH="0" baseline="0" noProof="0" dirty="0">
                <a:ln>
                  <a:noFill/>
                </a:ln>
                <a:solidFill>
                  <a:srgbClr val="535353"/>
                </a:solidFill>
                <a:effectLst/>
                <a:uLnTx/>
                <a:uFillTx/>
                <a:latin typeface="Calibri"/>
                <a:cs typeface="Calibri"/>
              </a:rPr>
              <a:t>on</a:t>
            </a:r>
            <a:r>
              <a:rPr kumimoji="0" sz="800" b="1" i="0" u="none" strike="noStrike" kern="0" cap="none" spc="-5" normalizeH="0" baseline="0" noProof="0" dirty="0">
                <a:ln>
                  <a:noFill/>
                </a:ln>
                <a:solidFill>
                  <a:srgbClr val="535353"/>
                </a:solidFill>
                <a:effectLst/>
                <a:uLnTx/>
                <a:uFillTx/>
                <a:latin typeface="Calibri"/>
                <a:cs typeface="Calibri"/>
              </a:rPr>
              <a:t>al C</a:t>
            </a:r>
            <a:r>
              <a:rPr kumimoji="0" sz="800" b="1" i="0" u="none" strike="noStrike" kern="0" cap="none" spc="-10" normalizeH="0" baseline="0" noProof="0" dirty="0">
                <a:ln>
                  <a:noFill/>
                </a:ln>
                <a:solidFill>
                  <a:srgbClr val="535353"/>
                </a:solidFill>
                <a:effectLst/>
                <a:uLnTx/>
                <a:uFillTx/>
                <a:latin typeface="Calibri"/>
                <a:cs typeface="Calibri"/>
              </a:rPr>
              <a:t>e</a:t>
            </a:r>
            <a:r>
              <a:rPr kumimoji="0" sz="800" b="1" i="0" u="none" strike="noStrike" kern="0" cap="none" spc="-15" normalizeH="0" baseline="0" noProof="0" dirty="0">
                <a:ln>
                  <a:noFill/>
                </a:ln>
                <a:solidFill>
                  <a:srgbClr val="535353"/>
                </a:solidFill>
                <a:effectLst/>
                <a:uLnTx/>
                <a:uFillTx/>
                <a:latin typeface="Calibri"/>
                <a:cs typeface="Calibri"/>
              </a:rPr>
              <a:t>r</a:t>
            </a:r>
            <a:r>
              <a:rPr kumimoji="0" sz="800" b="1" i="0" u="none" strike="noStrike" kern="0" cap="none" spc="-10" normalizeH="0" baseline="0" noProof="0" dirty="0">
                <a:ln>
                  <a:noFill/>
                </a:ln>
                <a:solidFill>
                  <a:srgbClr val="535353"/>
                </a:solidFill>
                <a:effectLst/>
                <a:uLnTx/>
                <a:uFillTx/>
                <a:latin typeface="Calibri"/>
                <a:cs typeface="Calibri"/>
              </a:rPr>
              <a:t>ti</a:t>
            </a:r>
            <a:r>
              <a:rPr kumimoji="0" sz="800" b="1" i="0" u="none" strike="noStrike" kern="0" cap="none" spc="-5" normalizeH="0" baseline="0" noProof="0" dirty="0">
                <a:ln>
                  <a:noFill/>
                </a:ln>
                <a:solidFill>
                  <a:srgbClr val="535353"/>
                </a:solidFill>
                <a:effectLst/>
                <a:uLnTx/>
                <a:uFillTx/>
                <a:latin typeface="Calibri"/>
                <a:cs typeface="Calibri"/>
              </a:rPr>
              <a:t>f</a:t>
            </a:r>
            <a:r>
              <a:rPr kumimoji="0" sz="800" b="1" i="0" u="none" strike="noStrike" kern="0" cap="none" spc="-10" normalizeH="0" baseline="0" noProof="0" dirty="0">
                <a:ln>
                  <a:noFill/>
                </a:ln>
                <a:solidFill>
                  <a:srgbClr val="535353"/>
                </a:solidFill>
                <a:effectLst/>
                <a:uLnTx/>
                <a:uFillTx/>
                <a:latin typeface="Calibri"/>
                <a:cs typeface="Calibri"/>
              </a:rPr>
              <a:t>ied </a:t>
            </a:r>
            <a:r>
              <a:rPr kumimoji="0" sz="800" b="1" i="0" u="none" strike="noStrike" kern="0" cap="none" spc="-5" normalizeH="0" baseline="0" noProof="0" dirty="0">
                <a:ln>
                  <a:noFill/>
                </a:ln>
                <a:solidFill>
                  <a:srgbClr val="535353"/>
                </a:solidFill>
                <a:effectLst/>
                <a:uLnTx/>
                <a:uFillTx/>
                <a:latin typeface="Calibri"/>
                <a:cs typeface="Calibri"/>
              </a:rPr>
              <a:t>C</a:t>
            </a:r>
            <a:r>
              <a:rPr kumimoji="0" sz="800" b="1" i="0" u="none" strike="noStrike" kern="0" cap="none" spc="-15" normalizeH="0" baseline="0" noProof="0" dirty="0">
                <a:ln>
                  <a:noFill/>
                </a:ln>
                <a:solidFill>
                  <a:srgbClr val="535353"/>
                </a:solidFill>
                <a:effectLst/>
                <a:uLnTx/>
                <a:uFillTx/>
                <a:latin typeface="Calibri"/>
                <a:cs typeface="Calibri"/>
              </a:rPr>
              <a:t>h</a:t>
            </a:r>
            <a:r>
              <a:rPr kumimoji="0" sz="800" b="1" i="0" u="none" strike="noStrike" kern="0" cap="none" spc="-10" normalizeH="0" baseline="0" noProof="0" dirty="0">
                <a:ln>
                  <a:noFill/>
                </a:ln>
                <a:solidFill>
                  <a:srgbClr val="535353"/>
                </a:solidFill>
                <a:effectLst/>
                <a:uLnTx/>
                <a:uFillTx/>
                <a:latin typeface="Calibri"/>
                <a:cs typeface="Calibri"/>
              </a:rPr>
              <a:t>e</a:t>
            </a:r>
            <a:r>
              <a:rPr kumimoji="0" sz="800" b="1" i="0" u="none" strike="noStrike" kern="0" cap="none" spc="-5" normalizeH="0" baseline="0" noProof="0" dirty="0">
                <a:ln>
                  <a:noFill/>
                </a:ln>
                <a:solidFill>
                  <a:srgbClr val="535353"/>
                </a:solidFill>
                <a:effectLst/>
                <a:uLnTx/>
                <a:uFillTx/>
                <a:latin typeface="Calibri"/>
                <a:cs typeface="Calibri"/>
              </a:rPr>
              <a:t>f</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13" name="object 13"/>
          <p:cNvSpPr/>
          <p:nvPr/>
        </p:nvSpPr>
        <p:spPr>
          <a:xfrm>
            <a:off x="6806195" y="2663953"/>
            <a:ext cx="797560" cy="544195"/>
          </a:xfrm>
          <a:custGeom>
            <a:avLst/>
            <a:gdLst/>
            <a:ahLst/>
            <a:cxnLst/>
            <a:rect l="l" t="t" r="r" b="b"/>
            <a:pathLst>
              <a:path w="797559" h="544194">
                <a:moveTo>
                  <a:pt x="706362" y="0"/>
                </a:moveTo>
                <a:lnTo>
                  <a:pt x="89218" y="11"/>
                </a:lnTo>
                <a:lnTo>
                  <a:pt x="48156" y="10563"/>
                </a:lnTo>
                <a:lnTo>
                  <a:pt x="17168" y="37562"/>
                </a:lnTo>
                <a:lnTo>
                  <a:pt x="1153" y="76109"/>
                </a:lnTo>
                <a:lnTo>
                  <a:pt x="0" y="454837"/>
                </a:lnTo>
                <a:lnTo>
                  <a:pt x="1387" y="469342"/>
                </a:lnTo>
                <a:lnTo>
                  <a:pt x="17966" y="507591"/>
                </a:lnTo>
                <a:lnTo>
                  <a:pt x="49358" y="534132"/>
                </a:lnTo>
                <a:lnTo>
                  <a:pt x="90666" y="544067"/>
                </a:lnTo>
                <a:lnTo>
                  <a:pt x="707810" y="544056"/>
                </a:lnTo>
                <a:lnTo>
                  <a:pt x="748873" y="533504"/>
                </a:lnTo>
                <a:lnTo>
                  <a:pt x="779861" y="506505"/>
                </a:lnTo>
                <a:lnTo>
                  <a:pt x="795876" y="467958"/>
                </a:lnTo>
                <a:lnTo>
                  <a:pt x="797029" y="89230"/>
                </a:lnTo>
                <a:lnTo>
                  <a:pt x="795641" y="74725"/>
                </a:lnTo>
                <a:lnTo>
                  <a:pt x="779063" y="36476"/>
                </a:lnTo>
                <a:lnTo>
                  <a:pt x="747670" y="9935"/>
                </a:lnTo>
                <a:lnTo>
                  <a:pt x="706362"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txBox="1"/>
          <p:nvPr/>
        </p:nvSpPr>
        <p:spPr>
          <a:xfrm>
            <a:off x="6926943" y="2811771"/>
            <a:ext cx="586105" cy="246379"/>
          </a:xfrm>
          <a:prstGeom prst="rect">
            <a:avLst/>
          </a:prstGeom>
        </p:spPr>
        <p:txBody>
          <a:bodyPr vert="horz" wrap="square" lIns="0" tIns="0" rIns="0" bIns="0" rtlCol="0">
            <a:spAutoFit/>
          </a:bodyPr>
          <a:lstStyle/>
          <a:p>
            <a:pPr marL="12700" marR="5080" lvl="0" indent="0" defTabSz="914400" eaLnBrk="1" fontAlgn="auto" latinLnBrk="0" hangingPunct="1">
              <a:lnSpc>
                <a:spcPts val="950"/>
              </a:lnSpc>
              <a:spcBef>
                <a:spcPts val="0"/>
              </a:spcBef>
              <a:spcAft>
                <a:spcPts val="0"/>
              </a:spcAft>
              <a:buClrTx/>
              <a:buSzTx/>
              <a:buFontTx/>
              <a:buNone/>
              <a:tabLst/>
              <a:defRPr/>
            </a:pPr>
            <a:r>
              <a:rPr kumimoji="0" sz="800" b="1" i="0" u="none" strike="noStrike" kern="0" cap="none" spc="-10" normalizeH="0" baseline="0" noProof="0" dirty="0">
                <a:ln>
                  <a:noFill/>
                </a:ln>
                <a:solidFill>
                  <a:srgbClr val="535353"/>
                </a:solidFill>
                <a:effectLst/>
                <a:uLnTx/>
                <a:uFillTx/>
                <a:latin typeface="Calibri"/>
                <a:cs typeface="Calibri"/>
              </a:rPr>
              <a:t>B</a:t>
            </a:r>
            <a:r>
              <a:rPr kumimoji="0" sz="800" b="1" i="0" u="none" strike="noStrike" kern="0" cap="none" spc="-15" normalizeH="0" baseline="0" noProof="0" dirty="0">
                <a:ln>
                  <a:noFill/>
                </a:ln>
                <a:solidFill>
                  <a:srgbClr val="535353"/>
                </a:solidFill>
                <a:effectLst/>
                <a:uLnTx/>
                <a:uFillTx/>
                <a:latin typeface="Calibri"/>
                <a:cs typeface="Calibri"/>
              </a:rPr>
              <a:t>usin</a:t>
            </a:r>
            <a:r>
              <a:rPr kumimoji="0" sz="800" b="1" i="0" u="none" strike="noStrike" kern="0" cap="none" spc="-10" normalizeH="0" baseline="0" noProof="0" dirty="0">
                <a:ln>
                  <a:noFill/>
                </a:ln>
                <a:solidFill>
                  <a:srgbClr val="535353"/>
                </a:solidFill>
                <a:effectLst/>
                <a:uLnTx/>
                <a:uFillTx/>
                <a:latin typeface="Calibri"/>
                <a:cs typeface="Calibri"/>
              </a:rPr>
              <a:t>e</a:t>
            </a:r>
            <a:r>
              <a:rPr kumimoji="0" sz="800" b="1" i="0" u="none" strike="noStrike" kern="0" cap="none" spc="-15" normalizeH="0" baseline="0" noProof="0" dirty="0">
                <a:ln>
                  <a:noFill/>
                </a:ln>
                <a:solidFill>
                  <a:srgbClr val="535353"/>
                </a:solidFill>
                <a:effectLst/>
                <a:uLnTx/>
                <a:uFillTx/>
                <a:latin typeface="Calibri"/>
                <a:cs typeface="Calibri"/>
              </a:rPr>
              <a:t>ss</a:t>
            </a:r>
            <a:r>
              <a:rPr kumimoji="0" sz="800" b="1" i="0" u="none" strike="noStrike" kern="0" cap="none" spc="-10" normalizeH="0" baseline="0" noProof="0" dirty="0">
                <a:ln>
                  <a:noFill/>
                </a:ln>
                <a:solidFill>
                  <a:srgbClr val="535353"/>
                </a:solidFill>
                <a:effectLst/>
                <a:uLnTx/>
                <a:uFillTx/>
                <a:latin typeface="Calibri"/>
                <a:cs typeface="Calibri"/>
              </a:rPr>
              <a:t> M</a:t>
            </a:r>
            <a:r>
              <a:rPr kumimoji="0" sz="800" b="1" i="0" u="none" strike="noStrike" kern="0" cap="none" spc="-5" normalizeH="0" baseline="0" noProof="0" dirty="0">
                <a:ln>
                  <a:noFill/>
                </a:ln>
                <a:solidFill>
                  <a:srgbClr val="535353"/>
                </a:solidFill>
                <a:effectLst/>
                <a:uLnTx/>
                <a:uFillTx/>
                <a:latin typeface="Calibri"/>
                <a:cs typeface="Calibri"/>
              </a:rPr>
              <a:t>a</a:t>
            </a:r>
            <a:r>
              <a:rPr kumimoji="0" sz="800" b="1" i="0" u="none" strike="noStrike" kern="0" cap="none" spc="-15" normalizeH="0" baseline="0" noProof="0" dirty="0">
                <a:ln>
                  <a:noFill/>
                </a:ln>
                <a:solidFill>
                  <a:srgbClr val="535353"/>
                </a:solidFill>
                <a:effectLst/>
                <a:uLnTx/>
                <a:uFillTx/>
                <a:latin typeface="Calibri"/>
                <a:cs typeface="Calibri"/>
              </a:rPr>
              <a:t>n</a:t>
            </a:r>
            <a:r>
              <a:rPr kumimoji="0" sz="800" b="1" i="0" u="none" strike="noStrike" kern="0" cap="none" spc="-5" normalizeH="0" baseline="0" noProof="0" dirty="0">
                <a:ln>
                  <a:noFill/>
                </a:ln>
                <a:solidFill>
                  <a:srgbClr val="535353"/>
                </a:solidFill>
                <a:effectLst/>
                <a:uLnTx/>
                <a:uFillTx/>
                <a:latin typeface="Calibri"/>
                <a:cs typeface="Calibri"/>
              </a:rPr>
              <a:t>a</a:t>
            </a:r>
            <a:r>
              <a:rPr kumimoji="0" sz="800" b="1" i="0" u="none" strike="noStrike" kern="0" cap="none" spc="-10" normalizeH="0" baseline="0" noProof="0" dirty="0">
                <a:ln>
                  <a:noFill/>
                </a:ln>
                <a:solidFill>
                  <a:srgbClr val="535353"/>
                </a:solidFill>
                <a:effectLst/>
                <a:uLnTx/>
                <a:uFillTx/>
                <a:latin typeface="Calibri"/>
                <a:cs typeface="Calibri"/>
              </a:rPr>
              <a:t>geme</a:t>
            </a:r>
            <a:r>
              <a:rPr kumimoji="0" sz="800" b="1" i="0" u="none" strike="noStrike" kern="0" cap="none" spc="-15" normalizeH="0" baseline="0" noProof="0" dirty="0">
                <a:ln>
                  <a:noFill/>
                </a:ln>
                <a:solidFill>
                  <a:srgbClr val="535353"/>
                </a:solidFill>
                <a:effectLst/>
                <a:uLnTx/>
                <a:uFillTx/>
                <a:latin typeface="Calibri"/>
                <a:cs typeface="Calibri"/>
              </a:rPr>
              <a:t>n</a:t>
            </a:r>
            <a:r>
              <a:rPr kumimoji="0" sz="800" b="1" i="0" u="none" strike="noStrike" kern="0" cap="none" spc="-10" normalizeH="0" baseline="0" noProof="0" dirty="0">
                <a:ln>
                  <a:noFill/>
                </a:ln>
                <a:solidFill>
                  <a:srgbClr val="535353"/>
                </a:solidFill>
                <a:effectLst/>
                <a:uLnTx/>
                <a:uFillTx/>
                <a:latin typeface="Calibri"/>
                <a:cs typeface="Calibri"/>
              </a:rPr>
              <a:t>t</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15" name="object 15"/>
          <p:cNvSpPr/>
          <p:nvPr/>
        </p:nvSpPr>
        <p:spPr>
          <a:xfrm>
            <a:off x="5957327" y="2671573"/>
            <a:ext cx="797560" cy="544195"/>
          </a:xfrm>
          <a:custGeom>
            <a:avLst/>
            <a:gdLst/>
            <a:ahLst/>
            <a:cxnLst/>
            <a:rect l="l" t="t" r="r" b="b"/>
            <a:pathLst>
              <a:path w="797559" h="544194">
                <a:moveTo>
                  <a:pt x="706362" y="0"/>
                </a:moveTo>
                <a:lnTo>
                  <a:pt x="89218" y="11"/>
                </a:lnTo>
                <a:lnTo>
                  <a:pt x="48156" y="10563"/>
                </a:lnTo>
                <a:lnTo>
                  <a:pt x="17168" y="37562"/>
                </a:lnTo>
                <a:lnTo>
                  <a:pt x="1153" y="76109"/>
                </a:lnTo>
                <a:lnTo>
                  <a:pt x="0" y="454837"/>
                </a:lnTo>
                <a:lnTo>
                  <a:pt x="1387" y="469342"/>
                </a:lnTo>
                <a:lnTo>
                  <a:pt x="17966" y="507591"/>
                </a:lnTo>
                <a:lnTo>
                  <a:pt x="49358" y="534132"/>
                </a:lnTo>
                <a:lnTo>
                  <a:pt x="90666" y="544067"/>
                </a:lnTo>
                <a:lnTo>
                  <a:pt x="707810" y="544056"/>
                </a:lnTo>
                <a:lnTo>
                  <a:pt x="748873" y="533504"/>
                </a:lnTo>
                <a:lnTo>
                  <a:pt x="779861" y="506505"/>
                </a:lnTo>
                <a:lnTo>
                  <a:pt x="795876" y="467958"/>
                </a:lnTo>
                <a:lnTo>
                  <a:pt x="797029" y="89230"/>
                </a:lnTo>
                <a:lnTo>
                  <a:pt x="795641" y="74725"/>
                </a:lnTo>
                <a:lnTo>
                  <a:pt x="779063" y="36476"/>
                </a:lnTo>
                <a:lnTo>
                  <a:pt x="747670" y="9935"/>
                </a:lnTo>
                <a:lnTo>
                  <a:pt x="706362"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txBox="1"/>
          <p:nvPr/>
        </p:nvSpPr>
        <p:spPr>
          <a:xfrm>
            <a:off x="6035978" y="2784255"/>
            <a:ext cx="628015" cy="367030"/>
          </a:xfrm>
          <a:prstGeom prst="rect">
            <a:avLst/>
          </a:prstGeom>
        </p:spPr>
        <p:txBody>
          <a:bodyPr vert="horz" wrap="square" lIns="0" tIns="0" rIns="0" bIns="0" rtlCol="0">
            <a:spAutoFit/>
          </a:bodyPr>
          <a:lstStyle/>
          <a:p>
            <a:pPr marL="12700" marR="5080" lvl="0" indent="0" defTabSz="914400" eaLnBrk="1" fontAlgn="auto" latinLnBrk="0" hangingPunct="1">
              <a:lnSpc>
                <a:spcPts val="950"/>
              </a:lnSpc>
              <a:spcBef>
                <a:spcPts val="0"/>
              </a:spcBef>
              <a:spcAft>
                <a:spcPts val="0"/>
              </a:spcAft>
              <a:buClrTx/>
              <a:buSzTx/>
              <a:buFontTx/>
              <a:buNone/>
              <a:tabLst/>
              <a:defRPr/>
            </a:pPr>
            <a:r>
              <a:rPr kumimoji="0" sz="800" b="1" i="0" u="none" strike="noStrike" kern="0" cap="none" spc="-5" normalizeH="0" baseline="0" noProof="0" dirty="0">
                <a:ln>
                  <a:noFill/>
                </a:ln>
                <a:solidFill>
                  <a:srgbClr val="535353"/>
                </a:solidFill>
                <a:effectLst/>
                <a:uLnTx/>
                <a:uFillTx/>
                <a:latin typeface="Calibri"/>
                <a:cs typeface="Calibri"/>
              </a:rPr>
              <a:t>C</a:t>
            </a:r>
            <a:r>
              <a:rPr kumimoji="0" sz="800" b="1" i="0" u="none" strike="noStrike" kern="0" cap="none" spc="-10" normalizeH="0" baseline="0" noProof="0" dirty="0">
                <a:ln>
                  <a:noFill/>
                </a:ln>
                <a:solidFill>
                  <a:srgbClr val="535353"/>
                </a:solidFill>
                <a:effectLst/>
                <a:uLnTx/>
                <a:uFillTx/>
                <a:latin typeface="Calibri"/>
                <a:cs typeface="Calibri"/>
              </a:rPr>
              <a:t>e</a:t>
            </a:r>
            <a:r>
              <a:rPr kumimoji="0" sz="800" b="1" i="0" u="none" strike="noStrike" kern="0" cap="none" spc="-15" normalizeH="0" baseline="0" noProof="0" dirty="0">
                <a:ln>
                  <a:noFill/>
                </a:ln>
                <a:solidFill>
                  <a:srgbClr val="535353"/>
                </a:solidFill>
                <a:effectLst/>
                <a:uLnTx/>
                <a:uFillTx/>
                <a:latin typeface="Calibri"/>
                <a:cs typeface="Calibri"/>
              </a:rPr>
              <a:t>r</a:t>
            </a:r>
            <a:r>
              <a:rPr kumimoji="0" sz="800" b="1" i="0" u="none" strike="noStrike" kern="0" cap="none" spc="-10" normalizeH="0" baseline="0" noProof="0" dirty="0">
                <a:ln>
                  <a:noFill/>
                </a:ln>
                <a:solidFill>
                  <a:srgbClr val="535353"/>
                </a:solidFill>
                <a:effectLst/>
                <a:uLnTx/>
                <a:uFillTx/>
                <a:latin typeface="Calibri"/>
                <a:cs typeface="Calibri"/>
              </a:rPr>
              <a:t>ti</a:t>
            </a:r>
            <a:r>
              <a:rPr kumimoji="0" sz="800" b="1" i="0" u="none" strike="noStrike" kern="0" cap="none" spc="-5" normalizeH="0" baseline="0" noProof="0" dirty="0">
                <a:ln>
                  <a:noFill/>
                </a:ln>
                <a:solidFill>
                  <a:srgbClr val="535353"/>
                </a:solidFill>
                <a:effectLst/>
                <a:uLnTx/>
                <a:uFillTx/>
                <a:latin typeface="Calibri"/>
                <a:cs typeface="Calibri"/>
              </a:rPr>
              <a:t>f</a:t>
            </a:r>
            <a:r>
              <a:rPr kumimoji="0" sz="800" b="1" i="0" u="none" strike="noStrike" kern="0" cap="none" spc="-10" normalizeH="0" baseline="0" noProof="0" dirty="0">
                <a:ln>
                  <a:noFill/>
                </a:ln>
                <a:solidFill>
                  <a:srgbClr val="535353"/>
                </a:solidFill>
                <a:effectLst/>
                <a:uLnTx/>
                <a:uFillTx/>
                <a:latin typeface="Calibri"/>
                <a:cs typeface="Calibri"/>
              </a:rPr>
              <a:t>ied M</a:t>
            </a:r>
            <a:r>
              <a:rPr kumimoji="0" sz="800" b="1" i="0" u="none" strike="noStrike" kern="0" cap="none" spc="-5" normalizeH="0" baseline="0" noProof="0" dirty="0">
                <a:ln>
                  <a:noFill/>
                </a:ln>
                <a:solidFill>
                  <a:srgbClr val="535353"/>
                </a:solidFill>
                <a:effectLst/>
                <a:uLnTx/>
                <a:uFillTx/>
                <a:latin typeface="Calibri"/>
                <a:cs typeface="Calibri"/>
              </a:rPr>
              <a:t>a</a:t>
            </a:r>
            <a:r>
              <a:rPr kumimoji="0" sz="800" b="1" i="0" u="none" strike="noStrike" kern="0" cap="none" spc="-15" normalizeH="0" baseline="0" noProof="0" dirty="0">
                <a:ln>
                  <a:noFill/>
                </a:ln>
                <a:solidFill>
                  <a:srgbClr val="535353"/>
                </a:solidFill>
                <a:effectLst/>
                <a:uLnTx/>
                <a:uFillTx/>
                <a:latin typeface="Calibri"/>
                <a:cs typeface="Calibri"/>
              </a:rPr>
              <a:t>s</a:t>
            </a:r>
            <a:r>
              <a:rPr kumimoji="0" sz="800" b="1" i="0" u="none" strike="noStrike" kern="0" cap="none" spc="-10" normalizeH="0" baseline="0" noProof="0" dirty="0">
                <a:ln>
                  <a:noFill/>
                </a:ln>
                <a:solidFill>
                  <a:srgbClr val="535353"/>
                </a:solidFill>
                <a:effectLst/>
                <a:uLnTx/>
                <a:uFillTx/>
                <a:latin typeface="Calibri"/>
                <a:cs typeface="Calibri"/>
              </a:rPr>
              <a:t>te</a:t>
            </a:r>
            <a:r>
              <a:rPr kumimoji="0" sz="800" b="1" i="0" u="none" strike="noStrike" kern="0" cap="none" spc="-15" normalizeH="0" baseline="0" noProof="0" dirty="0">
                <a:ln>
                  <a:noFill/>
                </a:ln>
                <a:solidFill>
                  <a:srgbClr val="535353"/>
                </a:solidFill>
                <a:effectLst/>
                <a:uLnTx/>
                <a:uFillTx/>
                <a:latin typeface="Calibri"/>
                <a:cs typeface="Calibri"/>
              </a:rPr>
              <a:t>r/</a:t>
            </a:r>
            <a:r>
              <a:rPr kumimoji="0" sz="800" b="1" i="0" u="none" strike="noStrike" kern="0" cap="none" spc="-10" normalizeH="0" baseline="0" noProof="0" dirty="0">
                <a:ln>
                  <a:noFill/>
                </a:ln>
                <a:solidFill>
                  <a:srgbClr val="535353"/>
                </a:solidFill>
                <a:effectLst/>
                <a:uLnTx/>
                <a:uFillTx/>
                <a:latin typeface="Calibri"/>
                <a:cs typeface="Calibri"/>
              </a:rPr>
              <a:t>P</a:t>
            </a:r>
            <a:r>
              <a:rPr kumimoji="0" sz="800" b="1" i="0" u="none" strike="noStrike" kern="0" cap="none" spc="-5" normalizeH="0" baseline="0" noProof="0" dirty="0">
                <a:ln>
                  <a:noFill/>
                </a:ln>
                <a:solidFill>
                  <a:srgbClr val="535353"/>
                </a:solidFill>
                <a:effectLst/>
                <a:uLnTx/>
                <a:uFillTx/>
                <a:latin typeface="Calibri"/>
                <a:cs typeface="Calibri"/>
              </a:rPr>
              <a:t>a</a:t>
            </a:r>
            <a:r>
              <a:rPr kumimoji="0" sz="800" b="1" i="0" u="none" strike="noStrike" kern="0" cap="none" spc="-15" normalizeH="0" baseline="0" noProof="0" dirty="0">
                <a:ln>
                  <a:noFill/>
                </a:ln>
                <a:solidFill>
                  <a:srgbClr val="535353"/>
                </a:solidFill>
                <a:effectLst/>
                <a:uLnTx/>
                <a:uFillTx/>
                <a:latin typeface="Calibri"/>
                <a:cs typeface="Calibri"/>
              </a:rPr>
              <a:t>s</a:t>
            </a:r>
            <a:r>
              <a:rPr kumimoji="0" sz="800" b="1" i="0" u="none" strike="noStrike" kern="0" cap="none" spc="-10" normalizeH="0" baseline="0" noProof="0" dirty="0">
                <a:ln>
                  <a:noFill/>
                </a:ln>
                <a:solidFill>
                  <a:srgbClr val="535353"/>
                </a:solidFill>
                <a:effectLst/>
                <a:uLnTx/>
                <a:uFillTx/>
                <a:latin typeface="Calibri"/>
                <a:cs typeface="Calibri"/>
              </a:rPr>
              <a:t>t</a:t>
            </a:r>
            <a:r>
              <a:rPr kumimoji="0" sz="800" b="1" i="0" u="none" strike="noStrike" kern="0" cap="none" spc="-15" normalizeH="0" baseline="0" noProof="0" dirty="0">
                <a:ln>
                  <a:noFill/>
                </a:ln>
                <a:solidFill>
                  <a:srgbClr val="535353"/>
                </a:solidFill>
                <a:effectLst/>
                <a:uLnTx/>
                <a:uFillTx/>
                <a:latin typeface="Calibri"/>
                <a:cs typeface="Calibri"/>
              </a:rPr>
              <a:t>r</a:t>
            </a:r>
            <a:r>
              <a:rPr kumimoji="0" sz="800" b="1" i="0" u="none" strike="noStrike" kern="0" cap="none" spc="-10" normalizeH="0" baseline="0" noProof="0" dirty="0">
                <a:ln>
                  <a:noFill/>
                </a:ln>
                <a:solidFill>
                  <a:srgbClr val="535353"/>
                </a:solidFill>
                <a:effectLst/>
                <a:uLnTx/>
                <a:uFillTx/>
                <a:latin typeface="Calibri"/>
                <a:cs typeface="Calibri"/>
              </a:rPr>
              <a:t>y</a:t>
            </a:r>
            <a:r>
              <a:rPr kumimoji="0" sz="800" b="1" i="0" u="none" strike="noStrike" kern="0" cap="none" spc="-5" normalizeH="0" baseline="0" noProof="0" dirty="0">
                <a:ln>
                  <a:noFill/>
                </a:ln>
                <a:solidFill>
                  <a:srgbClr val="535353"/>
                </a:solidFill>
                <a:effectLst/>
                <a:uLnTx/>
                <a:uFillTx/>
                <a:latin typeface="Calibri"/>
                <a:cs typeface="Calibri"/>
              </a:rPr>
              <a:t> C</a:t>
            </a:r>
            <a:r>
              <a:rPr kumimoji="0" sz="800" b="1" i="0" u="none" strike="noStrike" kern="0" cap="none" spc="-15" normalizeH="0" baseline="0" noProof="0" dirty="0">
                <a:ln>
                  <a:noFill/>
                </a:ln>
                <a:solidFill>
                  <a:srgbClr val="535353"/>
                </a:solidFill>
                <a:effectLst/>
                <a:uLnTx/>
                <a:uFillTx/>
                <a:latin typeface="Calibri"/>
                <a:cs typeface="Calibri"/>
              </a:rPr>
              <a:t>h</a:t>
            </a:r>
            <a:r>
              <a:rPr kumimoji="0" sz="800" b="1" i="0" u="none" strike="noStrike" kern="0" cap="none" spc="-10" normalizeH="0" baseline="0" noProof="0" dirty="0">
                <a:ln>
                  <a:noFill/>
                </a:ln>
                <a:solidFill>
                  <a:srgbClr val="535353"/>
                </a:solidFill>
                <a:effectLst/>
                <a:uLnTx/>
                <a:uFillTx/>
                <a:latin typeface="Calibri"/>
                <a:cs typeface="Calibri"/>
              </a:rPr>
              <a:t>e</a:t>
            </a:r>
            <a:r>
              <a:rPr kumimoji="0" sz="800" b="1" i="0" u="none" strike="noStrike" kern="0" cap="none" spc="-5" normalizeH="0" baseline="0" noProof="0" dirty="0">
                <a:ln>
                  <a:noFill/>
                </a:ln>
                <a:solidFill>
                  <a:srgbClr val="535353"/>
                </a:solidFill>
                <a:effectLst/>
                <a:uLnTx/>
                <a:uFillTx/>
                <a:latin typeface="Calibri"/>
                <a:cs typeface="Calibri"/>
              </a:rPr>
              <a:t>f</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17" name="object 17"/>
          <p:cNvSpPr/>
          <p:nvPr/>
        </p:nvSpPr>
        <p:spPr>
          <a:xfrm>
            <a:off x="4465320" y="3366515"/>
            <a:ext cx="1298575" cy="710565"/>
          </a:xfrm>
          <a:custGeom>
            <a:avLst/>
            <a:gdLst/>
            <a:ahLst/>
            <a:cxnLst/>
            <a:rect l="l" t="t" r="r" b="b"/>
            <a:pathLst>
              <a:path w="1298575" h="710564">
                <a:moveTo>
                  <a:pt x="0" y="0"/>
                </a:moveTo>
                <a:lnTo>
                  <a:pt x="1298448" y="0"/>
                </a:lnTo>
                <a:lnTo>
                  <a:pt x="1298448" y="710184"/>
                </a:lnTo>
                <a:lnTo>
                  <a:pt x="0" y="710184"/>
                </a:lnTo>
                <a:lnTo>
                  <a:pt x="0" y="0"/>
                </a:lnTo>
                <a:close/>
              </a:path>
            </a:pathLst>
          </a:custGeom>
          <a:solidFill>
            <a:srgbClr val="76717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7923276" y="2714246"/>
            <a:ext cx="756285" cy="551815"/>
          </a:xfrm>
          <a:custGeom>
            <a:avLst/>
            <a:gdLst/>
            <a:ahLst/>
            <a:cxnLst/>
            <a:rect l="l" t="t" r="r" b="b"/>
            <a:pathLst>
              <a:path w="756284" h="551814">
                <a:moveTo>
                  <a:pt x="663956" y="0"/>
                </a:moveTo>
                <a:lnTo>
                  <a:pt x="88409" y="66"/>
                </a:lnTo>
                <a:lnTo>
                  <a:pt x="47644" y="11358"/>
                </a:lnTo>
                <a:lnTo>
                  <a:pt x="16969" y="38713"/>
                </a:lnTo>
                <a:lnTo>
                  <a:pt x="1148" y="77372"/>
                </a:lnTo>
                <a:lnTo>
                  <a:pt x="0" y="91948"/>
                </a:lnTo>
                <a:lnTo>
                  <a:pt x="66" y="463278"/>
                </a:lnTo>
                <a:lnTo>
                  <a:pt x="11360" y="504043"/>
                </a:lnTo>
                <a:lnTo>
                  <a:pt x="38718" y="534718"/>
                </a:lnTo>
                <a:lnTo>
                  <a:pt x="77375" y="550539"/>
                </a:lnTo>
                <a:lnTo>
                  <a:pt x="91948" y="551688"/>
                </a:lnTo>
                <a:lnTo>
                  <a:pt x="667494" y="551621"/>
                </a:lnTo>
                <a:lnTo>
                  <a:pt x="708259" y="540327"/>
                </a:lnTo>
                <a:lnTo>
                  <a:pt x="738934" y="512969"/>
                </a:lnTo>
                <a:lnTo>
                  <a:pt x="754755" y="474312"/>
                </a:lnTo>
                <a:lnTo>
                  <a:pt x="755904" y="459740"/>
                </a:lnTo>
                <a:lnTo>
                  <a:pt x="755837" y="88409"/>
                </a:lnTo>
                <a:lnTo>
                  <a:pt x="744543" y="47638"/>
                </a:lnTo>
                <a:lnTo>
                  <a:pt x="717185" y="16965"/>
                </a:lnTo>
                <a:lnTo>
                  <a:pt x="678528" y="1148"/>
                </a:lnTo>
                <a:lnTo>
                  <a:pt x="663956"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txBox="1"/>
          <p:nvPr/>
        </p:nvSpPr>
        <p:spPr>
          <a:xfrm>
            <a:off x="8027699" y="2828474"/>
            <a:ext cx="608330" cy="367030"/>
          </a:xfrm>
          <a:prstGeom prst="rect">
            <a:avLst/>
          </a:prstGeom>
        </p:spPr>
        <p:txBody>
          <a:bodyPr vert="horz" wrap="square" lIns="0" tIns="0" rIns="0" bIns="0" rtlCol="0">
            <a:spAutoFit/>
          </a:bodyPr>
          <a:lstStyle/>
          <a:p>
            <a:pPr marL="12700" marR="5080" lvl="0" indent="0" defTabSz="914400" eaLnBrk="1" fontAlgn="auto" latinLnBrk="0" hangingPunct="1">
              <a:lnSpc>
                <a:spcPts val="950"/>
              </a:lnSpc>
              <a:spcBef>
                <a:spcPts val="0"/>
              </a:spcBef>
              <a:spcAft>
                <a:spcPts val="0"/>
              </a:spcAft>
              <a:buClrTx/>
              <a:buSzTx/>
              <a:buFontTx/>
              <a:buNone/>
              <a:tabLst/>
              <a:defRPr/>
            </a:pPr>
            <a:r>
              <a:rPr kumimoji="0" sz="800" b="1" i="0" u="none" strike="noStrike" kern="0" cap="none" spc="-5" normalizeH="0" baseline="0" noProof="0" dirty="0">
                <a:ln>
                  <a:noFill/>
                </a:ln>
                <a:solidFill>
                  <a:srgbClr val="535353"/>
                </a:solidFill>
                <a:effectLst/>
                <a:uLnTx/>
                <a:uFillTx/>
                <a:latin typeface="Calibri"/>
                <a:cs typeface="Calibri"/>
              </a:rPr>
              <a:t>C</a:t>
            </a:r>
            <a:r>
              <a:rPr kumimoji="0" sz="800" b="1" i="0" u="none" strike="noStrike" kern="0" cap="none" spc="-15" normalizeH="0" baseline="0" noProof="0" dirty="0">
                <a:ln>
                  <a:noFill/>
                </a:ln>
                <a:solidFill>
                  <a:srgbClr val="535353"/>
                </a:solidFill>
                <a:effectLst/>
                <a:uLnTx/>
                <a:uFillTx/>
                <a:latin typeface="Calibri"/>
                <a:cs typeface="Calibri"/>
              </a:rPr>
              <a:t>ulin</a:t>
            </a:r>
            <a:r>
              <a:rPr kumimoji="0" sz="800" b="1" i="0" u="none" strike="noStrike" kern="0" cap="none" spc="-5" normalizeH="0" baseline="0" noProof="0" dirty="0">
                <a:ln>
                  <a:noFill/>
                </a:ln>
                <a:solidFill>
                  <a:srgbClr val="535353"/>
                </a:solidFill>
                <a:effectLst/>
                <a:uLnTx/>
                <a:uFillTx/>
                <a:latin typeface="Calibri"/>
                <a:cs typeface="Calibri"/>
              </a:rPr>
              <a:t>a</a:t>
            </a:r>
            <a:r>
              <a:rPr kumimoji="0" sz="800" b="1" i="0" u="none" strike="noStrike" kern="0" cap="none" spc="-15" normalizeH="0" baseline="0" noProof="0" dirty="0">
                <a:ln>
                  <a:noFill/>
                </a:ln>
                <a:solidFill>
                  <a:srgbClr val="535353"/>
                </a:solidFill>
                <a:effectLst/>
                <a:uLnTx/>
                <a:uFillTx/>
                <a:latin typeface="Calibri"/>
                <a:cs typeface="Calibri"/>
              </a:rPr>
              <a:t>r</a:t>
            </a:r>
            <a:r>
              <a:rPr kumimoji="0" sz="800" b="1" i="0" u="none" strike="noStrike" kern="0" cap="none" spc="-10" normalizeH="0" baseline="0" noProof="0" dirty="0">
                <a:ln>
                  <a:noFill/>
                </a:ln>
                <a:solidFill>
                  <a:srgbClr val="535353"/>
                </a:solidFill>
                <a:effectLst/>
                <a:uLnTx/>
                <a:uFillTx/>
                <a:latin typeface="Calibri"/>
                <a:cs typeface="Calibri"/>
              </a:rPr>
              <a:t>y</a:t>
            </a:r>
            <a:r>
              <a:rPr kumimoji="0" sz="800" b="1" i="0" u="none" strike="noStrike" kern="0" cap="none" spc="-5" normalizeH="0" baseline="0" noProof="0" dirty="0">
                <a:ln>
                  <a:noFill/>
                </a:ln>
                <a:solidFill>
                  <a:srgbClr val="535353"/>
                </a:solidFill>
                <a:effectLst/>
                <a:uLnTx/>
                <a:uFillTx/>
                <a:latin typeface="Calibri"/>
                <a:cs typeface="Calibri"/>
              </a:rPr>
              <a:t> </a:t>
            </a:r>
            <a:r>
              <a:rPr kumimoji="0" sz="800" b="1" i="0" u="none" strike="noStrike" kern="0" cap="none" spc="-15" normalizeH="0" baseline="0" noProof="0" dirty="0">
                <a:ln>
                  <a:noFill/>
                </a:ln>
                <a:solidFill>
                  <a:srgbClr val="535353"/>
                </a:solidFill>
                <a:effectLst/>
                <a:uLnTx/>
                <a:uFillTx/>
                <a:latin typeface="Calibri"/>
                <a:cs typeface="Calibri"/>
              </a:rPr>
              <a:t>E</a:t>
            </a:r>
            <a:r>
              <a:rPr kumimoji="0" sz="800" b="1" i="0" u="none" strike="noStrike" kern="0" cap="none" spc="-20" normalizeH="0" baseline="0" noProof="0" dirty="0">
                <a:ln>
                  <a:noFill/>
                </a:ln>
                <a:solidFill>
                  <a:srgbClr val="535353"/>
                </a:solidFill>
                <a:effectLst/>
                <a:uLnTx/>
                <a:uFillTx/>
                <a:latin typeface="Calibri"/>
                <a:cs typeface="Calibri"/>
              </a:rPr>
              <a:t>du</a:t>
            </a:r>
            <a:r>
              <a:rPr kumimoji="0" sz="800" b="1" i="0" u="none" strike="noStrike" kern="0" cap="none" spc="-10" normalizeH="0" baseline="0" noProof="0" dirty="0">
                <a:ln>
                  <a:noFill/>
                </a:ln>
                <a:solidFill>
                  <a:srgbClr val="535353"/>
                </a:solidFill>
                <a:effectLst/>
                <a:uLnTx/>
                <a:uFillTx/>
                <a:latin typeface="Calibri"/>
                <a:cs typeface="Calibri"/>
              </a:rPr>
              <a:t>c</a:t>
            </a:r>
            <a:r>
              <a:rPr kumimoji="0" sz="800" b="1" i="0" u="none" strike="noStrike" kern="0" cap="none" spc="-5" normalizeH="0" baseline="0" noProof="0" dirty="0">
                <a:ln>
                  <a:noFill/>
                </a:ln>
                <a:solidFill>
                  <a:srgbClr val="535353"/>
                </a:solidFill>
                <a:effectLst/>
                <a:uLnTx/>
                <a:uFillTx/>
                <a:latin typeface="Calibri"/>
                <a:cs typeface="Calibri"/>
              </a:rPr>
              <a:t>a</a:t>
            </a:r>
            <a:r>
              <a:rPr kumimoji="0" sz="800" b="1" i="0" u="none" strike="noStrike" kern="0" cap="none" spc="-10" normalizeH="0" baseline="0" noProof="0" dirty="0">
                <a:ln>
                  <a:noFill/>
                </a:ln>
                <a:solidFill>
                  <a:srgbClr val="535353"/>
                </a:solidFill>
                <a:effectLst/>
                <a:uLnTx/>
                <a:uFillTx/>
                <a:latin typeface="Calibri"/>
                <a:cs typeface="Calibri"/>
              </a:rPr>
              <a:t>t</a:t>
            </a:r>
            <a:r>
              <a:rPr kumimoji="0" sz="800" b="1" i="0" u="none" strike="noStrike" kern="0" cap="none" spc="-20" normalizeH="0" baseline="0" noProof="0" dirty="0">
                <a:ln>
                  <a:noFill/>
                </a:ln>
                <a:solidFill>
                  <a:srgbClr val="535353"/>
                </a:solidFill>
                <a:effectLst/>
                <a:uLnTx/>
                <a:uFillTx/>
                <a:latin typeface="Calibri"/>
                <a:cs typeface="Calibri"/>
              </a:rPr>
              <a:t>o</a:t>
            </a:r>
            <a:r>
              <a:rPr kumimoji="0" sz="800" b="1" i="0" u="none" strike="noStrike" kern="0" cap="none" spc="-15" normalizeH="0" baseline="0" noProof="0" dirty="0">
                <a:ln>
                  <a:noFill/>
                </a:ln>
                <a:solidFill>
                  <a:srgbClr val="535353"/>
                </a:solidFill>
                <a:effectLst/>
                <a:uLnTx/>
                <a:uFillTx/>
                <a:latin typeface="Calibri"/>
                <a:cs typeface="Calibri"/>
              </a:rPr>
              <a:t>r/ </a:t>
            </a:r>
            <a:r>
              <a:rPr kumimoji="0" sz="800" b="1" i="0" u="none" strike="noStrike" kern="0" cap="none" spc="-10" normalizeH="0" baseline="0" noProof="0" dirty="0">
                <a:ln>
                  <a:noFill/>
                </a:ln>
                <a:solidFill>
                  <a:srgbClr val="535353"/>
                </a:solidFill>
                <a:effectLst/>
                <a:uLnTx/>
                <a:uFillTx/>
                <a:latin typeface="Calibri"/>
                <a:cs typeface="Calibri"/>
              </a:rPr>
              <a:t>A</a:t>
            </a:r>
            <a:r>
              <a:rPr kumimoji="0" sz="800" b="1" i="0" u="none" strike="noStrike" kern="0" cap="none" spc="-15" normalizeH="0" baseline="0" noProof="0" dirty="0">
                <a:ln>
                  <a:noFill/>
                </a:ln>
                <a:solidFill>
                  <a:srgbClr val="535353"/>
                </a:solidFill>
                <a:effectLst/>
                <a:uLnTx/>
                <a:uFillTx/>
                <a:latin typeface="Calibri"/>
                <a:cs typeface="Calibri"/>
              </a:rPr>
              <a:t>d</a:t>
            </a:r>
            <a:r>
              <a:rPr kumimoji="0" sz="800" b="1" i="0" u="none" strike="noStrike" kern="0" cap="none" spc="-10" normalizeH="0" baseline="0" noProof="0" dirty="0">
                <a:ln>
                  <a:noFill/>
                </a:ln>
                <a:solidFill>
                  <a:srgbClr val="535353"/>
                </a:solidFill>
                <a:effectLst/>
                <a:uLnTx/>
                <a:uFillTx/>
                <a:latin typeface="Calibri"/>
                <a:cs typeface="Calibri"/>
              </a:rPr>
              <a:t>mi</a:t>
            </a:r>
            <a:r>
              <a:rPr kumimoji="0" sz="800" b="1" i="0" u="none" strike="noStrike" kern="0" cap="none" spc="-20" normalizeH="0" baseline="0" noProof="0" dirty="0">
                <a:ln>
                  <a:noFill/>
                </a:ln>
                <a:solidFill>
                  <a:srgbClr val="535353"/>
                </a:solidFill>
                <a:effectLst/>
                <a:uLnTx/>
                <a:uFillTx/>
                <a:latin typeface="Calibri"/>
                <a:cs typeface="Calibri"/>
              </a:rPr>
              <a:t>n</a:t>
            </a:r>
            <a:r>
              <a:rPr kumimoji="0" sz="800" b="1" i="0" u="none" strike="noStrike" kern="0" cap="none" spc="-15" normalizeH="0" baseline="0" noProof="0" dirty="0">
                <a:ln>
                  <a:noFill/>
                </a:ln>
                <a:solidFill>
                  <a:srgbClr val="535353"/>
                </a:solidFill>
                <a:effectLst/>
                <a:uLnTx/>
                <a:uFillTx/>
                <a:latin typeface="Calibri"/>
                <a:cs typeface="Calibri"/>
              </a:rPr>
              <a:t>is</a:t>
            </a:r>
            <a:r>
              <a:rPr kumimoji="0" sz="800" b="1" i="0" u="none" strike="noStrike" kern="0" cap="none" spc="-10" normalizeH="0" baseline="0" noProof="0" dirty="0">
                <a:ln>
                  <a:noFill/>
                </a:ln>
                <a:solidFill>
                  <a:srgbClr val="535353"/>
                </a:solidFill>
                <a:effectLst/>
                <a:uLnTx/>
                <a:uFillTx/>
                <a:latin typeface="Calibri"/>
                <a:cs typeface="Calibri"/>
              </a:rPr>
              <a:t>t</a:t>
            </a:r>
            <a:r>
              <a:rPr kumimoji="0" sz="800" b="1" i="0" u="none" strike="noStrike" kern="0" cap="none" spc="-15" normalizeH="0" baseline="0" noProof="0" dirty="0">
                <a:ln>
                  <a:noFill/>
                </a:ln>
                <a:solidFill>
                  <a:srgbClr val="535353"/>
                </a:solidFill>
                <a:effectLst/>
                <a:uLnTx/>
                <a:uFillTx/>
                <a:latin typeface="Calibri"/>
                <a:cs typeface="Calibri"/>
              </a:rPr>
              <a:t>r</a:t>
            </a:r>
            <a:r>
              <a:rPr kumimoji="0" sz="800" b="1" i="0" u="none" strike="noStrike" kern="0" cap="none" spc="0" normalizeH="0" baseline="0" noProof="0" dirty="0">
                <a:ln>
                  <a:noFill/>
                </a:ln>
                <a:solidFill>
                  <a:srgbClr val="535353"/>
                </a:solidFill>
                <a:effectLst/>
                <a:uLnTx/>
                <a:uFillTx/>
                <a:latin typeface="Calibri"/>
                <a:cs typeface="Calibri"/>
              </a:rPr>
              <a:t>a</a:t>
            </a:r>
            <a:r>
              <a:rPr kumimoji="0" sz="800" b="1" i="0" u="none" strike="noStrike" kern="0" cap="none" spc="-10" normalizeH="0" baseline="0" noProof="0" dirty="0">
                <a:ln>
                  <a:noFill/>
                </a:ln>
                <a:solidFill>
                  <a:srgbClr val="535353"/>
                </a:solidFill>
                <a:effectLst/>
                <a:uLnTx/>
                <a:uFillTx/>
                <a:latin typeface="Calibri"/>
                <a:cs typeface="Calibri"/>
              </a:rPr>
              <a:t>t</a:t>
            </a:r>
            <a:r>
              <a:rPr kumimoji="0" sz="800" b="1" i="0" u="none" strike="noStrike" kern="0" cap="none" spc="-20" normalizeH="0" baseline="0" noProof="0" dirty="0">
                <a:ln>
                  <a:noFill/>
                </a:ln>
                <a:solidFill>
                  <a:srgbClr val="535353"/>
                </a:solidFill>
                <a:effectLst/>
                <a:uLnTx/>
                <a:uFillTx/>
                <a:latin typeface="Calibri"/>
                <a:cs typeface="Calibri"/>
              </a:rPr>
              <a:t>o</a:t>
            </a:r>
            <a:r>
              <a:rPr kumimoji="0" sz="800" b="1" i="0" u="none" strike="noStrike" kern="0" cap="none" spc="-5" normalizeH="0" baseline="0" noProof="0" dirty="0">
                <a:ln>
                  <a:noFill/>
                </a:ln>
                <a:solidFill>
                  <a:srgbClr val="535353"/>
                </a:solidFill>
                <a:effectLst/>
                <a:uLnTx/>
                <a:uFillTx/>
                <a:latin typeface="Calibri"/>
                <a:cs typeface="Calibri"/>
              </a:rPr>
              <a:t>r</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20" name="object 20"/>
          <p:cNvSpPr/>
          <p:nvPr/>
        </p:nvSpPr>
        <p:spPr>
          <a:xfrm>
            <a:off x="7923276" y="3361946"/>
            <a:ext cx="756285" cy="551815"/>
          </a:xfrm>
          <a:custGeom>
            <a:avLst/>
            <a:gdLst/>
            <a:ahLst/>
            <a:cxnLst/>
            <a:rect l="l" t="t" r="r" b="b"/>
            <a:pathLst>
              <a:path w="756284" h="551814">
                <a:moveTo>
                  <a:pt x="663956" y="0"/>
                </a:moveTo>
                <a:lnTo>
                  <a:pt x="88409" y="66"/>
                </a:lnTo>
                <a:lnTo>
                  <a:pt x="47644" y="11358"/>
                </a:lnTo>
                <a:lnTo>
                  <a:pt x="16969" y="38713"/>
                </a:lnTo>
                <a:lnTo>
                  <a:pt x="1148" y="77372"/>
                </a:lnTo>
                <a:lnTo>
                  <a:pt x="0" y="91948"/>
                </a:lnTo>
                <a:lnTo>
                  <a:pt x="66" y="463278"/>
                </a:lnTo>
                <a:lnTo>
                  <a:pt x="11360" y="504043"/>
                </a:lnTo>
                <a:lnTo>
                  <a:pt x="38718" y="534718"/>
                </a:lnTo>
                <a:lnTo>
                  <a:pt x="77375" y="550539"/>
                </a:lnTo>
                <a:lnTo>
                  <a:pt x="91948" y="551688"/>
                </a:lnTo>
                <a:lnTo>
                  <a:pt x="667494" y="551621"/>
                </a:lnTo>
                <a:lnTo>
                  <a:pt x="708259" y="540327"/>
                </a:lnTo>
                <a:lnTo>
                  <a:pt x="738934" y="512969"/>
                </a:lnTo>
                <a:lnTo>
                  <a:pt x="754755" y="474312"/>
                </a:lnTo>
                <a:lnTo>
                  <a:pt x="755904" y="459740"/>
                </a:lnTo>
                <a:lnTo>
                  <a:pt x="755837" y="88409"/>
                </a:lnTo>
                <a:lnTo>
                  <a:pt x="744543" y="47638"/>
                </a:lnTo>
                <a:lnTo>
                  <a:pt x="717185" y="16965"/>
                </a:lnTo>
                <a:lnTo>
                  <a:pt x="678528" y="1148"/>
                </a:lnTo>
                <a:lnTo>
                  <a:pt x="663956"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txBox="1"/>
          <p:nvPr/>
        </p:nvSpPr>
        <p:spPr>
          <a:xfrm>
            <a:off x="8048085" y="3418785"/>
            <a:ext cx="423545" cy="487680"/>
          </a:xfrm>
          <a:prstGeom prst="rect">
            <a:avLst/>
          </a:prstGeom>
        </p:spPr>
        <p:txBody>
          <a:bodyPr vert="horz" wrap="square" lIns="0" tIns="0" rIns="0" bIns="0" rtlCol="0">
            <a:spAutoFit/>
          </a:bodyPr>
          <a:lstStyle/>
          <a:p>
            <a:pPr marL="12700" marR="5080" lvl="0" indent="0" defTabSz="914400" eaLnBrk="1" fontAlgn="auto" latinLnBrk="0" hangingPunct="1">
              <a:lnSpc>
                <a:spcPts val="950"/>
              </a:lnSpc>
              <a:spcBef>
                <a:spcPts val="0"/>
              </a:spcBef>
              <a:spcAft>
                <a:spcPts val="0"/>
              </a:spcAft>
              <a:buClrTx/>
              <a:buSzTx/>
              <a:buFontTx/>
              <a:buNone/>
              <a:tabLst/>
              <a:defRPr/>
            </a:pPr>
            <a:r>
              <a:rPr kumimoji="0" sz="800" b="1" i="0" u="none" strike="noStrike" kern="0" cap="none" spc="-10" normalizeH="0" baseline="0" noProof="0" dirty="0">
                <a:ln>
                  <a:noFill/>
                </a:ln>
                <a:solidFill>
                  <a:srgbClr val="535353"/>
                </a:solidFill>
                <a:effectLst/>
                <a:uLnTx/>
                <a:uFillTx/>
                <a:latin typeface="Calibri"/>
                <a:cs typeface="Calibri"/>
              </a:rPr>
              <a:t>Exe</a:t>
            </a:r>
            <a:r>
              <a:rPr kumimoji="0" sz="800" b="1" i="0" u="none" strike="noStrike" kern="0" cap="none" spc="-5" normalizeH="0" baseline="0" noProof="0" dirty="0">
                <a:ln>
                  <a:noFill/>
                </a:ln>
                <a:solidFill>
                  <a:srgbClr val="535353"/>
                </a:solidFill>
                <a:effectLst/>
                <a:uLnTx/>
                <a:uFillTx/>
                <a:latin typeface="Calibri"/>
                <a:cs typeface="Calibri"/>
              </a:rPr>
              <a:t>c</a:t>
            </a:r>
            <a:r>
              <a:rPr kumimoji="0" sz="800" b="1" i="0" u="none" strike="noStrike" kern="0" cap="none" spc="-15" normalizeH="0" baseline="0" noProof="0" dirty="0">
                <a:ln>
                  <a:noFill/>
                </a:ln>
                <a:solidFill>
                  <a:srgbClr val="535353"/>
                </a:solidFill>
                <a:effectLst/>
                <a:uLnTx/>
                <a:uFillTx/>
                <a:latin typeface="Calibri"/>
                <a:cs typeface="Calibri"/>
              </a:rPr>
              <a:t>u</a:t>
            </a:r>
            <a:r>
              <a:rPr kumimoji="0" sz="800" b="1" i="0" u="none" strike="noStrike" kern="0" cap="none" spc="-10" normalizeH="0" baseline="0" noProof="0" dirty="0">
                <a:ln>
                  <a:noFill/>
                </a:ln>
                <a:solidFill>
                  <a:srgbClr val="535353"/>
                </a:solidFill>
                <a:effectLst/>
                <a:uLnTx/>
                <a:uFillTx/>
                <a:latin typeface="Calibri"/>
                <a:cs typeface="Calibri"/>
              </a:rPr>
              <a:t>tive </a:t>
            </a:r>
            <a:r>
              <a:rPr kumimoji="0" sz="800" b="1" i="0" u="none" strike="noStrike" kern="0" cap="none" spc="-5" normalizeH="0" baseline="0" noProof="0" dirty="0">
                <a:ln>
                  <a:noFill/>
                </a:ln>
                <a:solidFill>
                  <a:srgbClr val="535353"/>
                </a:solidFill>
                <a:effectLst/>
                <a:uLnTx/>
                <a:uFillTx/>
                <a:latin typeface="Calibri"/>
                <a:cs typeface="Calibri"/>
              </a:rPr>
              <a:t>C</a:t>
            </a:r>
            <a:r>
              <a:rPr kumimoji="0" sz="800" b="1" i="0" u="none" strike="noStrike" kern="0" cap="none" spc="-15" normalizeH="0" baseline="0" noProof="0" dirty="0">
                <a:ln>
                  <a:noFill/>
                </a:ln>
                <a:solidFill>
                  <a:srgbClr val="535353"/>
                </a:solidFill>
                <a:effectLst/>
                <a:uLnTx/>
                <a:uFillTx/>
                <a:latin typeface="Calibri"/>
                <a:cs typeface="Calibri"/>
              </a:rPr>
              <a:t>h</a:t>
            </a:r>
            <a:r>
              <a:rPr kumimoji="0" sz="800" b="1" i="0" u="none" strike="noStrike" kern="0" cap="none" spc="-10" normalizeH="0" baseline="0" noProof="0" dirty="0">
                <a:ln>
                  <a:noFill/>
                </a:ln>
                <a:solidFill>
                  <a:srgbClr val="535353"/>
                </a:solidFill>
                <a:effectLst/>
                <a:uLnTx/>
                <a:uFillTx/>
                <a:latin typeface="Calibri"/>
                <a:cs typeface="Calibri"/>
              </a:rPr>
              <a:t>e</a:t>
            </a:r>
            <a:r>
              <a:rPr kumimoji="0" sz="800" b="1" i="0" u="none" strike="noStrike" kern="0" cap="none" spc="-5" normalizeH="0" baseline="0" noProof="0" dirty="0">
                <a:ln>
                  <a:noFill/>
                </a:ln>
                <a:solidFill>
                  <a:srgbClr val="535353"/>
                </a:solidFill>
                <a:effectLst/>
                <a:uLnTx/>
                <a:uFillTx/>
                <a:latin typeface="Calibri"/>
                <a:cs typeface="Calibri"/>
              </a:rPr>
              <a:t>f</a:t>
            </a:r>
            <a:r>
              <a:rPr kumimoji="0" sz="800" b="0" i="0" u="none" strike="noStrike" kern="0" cap="none" spc="-5" normalizeH="0" baseline="0" noProof="0" dirty="0">
                <a:ln>
                  <a:noFill/>
                </a:ln>
                <a:solidFill>
                  <a:srgbClr val="535353"/>
                </a:solidFill>
                <a:effectLst/>
                <a:uLnTx/>
                <a:uFillTx/>
                <a:latin typeface="Calibri"/>
                <a:cs typeface="Calibri"/>
              </a:rPr>
              <a:t>/ </a:t>
            </a:r>
            <a:r>
              <a:rPr kumimoji="0" sz="800" b="1" i="0" u="none" strike="noStrike" kern="0" cap="none" spc="-5" normalizeH="0" baseline="0" noProof="0" dirty="0">
                <a:ln>
                  <a:noFill/>
                </a:ln>
                <a:solidFill>
                  <a:srgbClr val="535353"/>
                </a:solidFill>
                <a:effectLst/>
                <a:uLnTx/>
                <a:uFillTx/>
                <a:latin typeface="Calibri"/>
                <a:cs typeface="Calibri"/>
              </a:rPr>
              <a:t>C</a:t>
            </a:r>
            <a:r>
              <a:rPr kumimoji="0" sz="800" b="1" i="0" u="none" strike="noStrike" kern="0" cap="none" spc="-20" normalizeH="0" baseline="0" noProof="0" dirty="0">
                <a:ln>
                  <a:noFill/>
                </a:ln>
                <a:solidFill>
                  <a:srgbClr val="535353"/>
                </a:solidFill>
                <a:effectLst/>
                <a:uLnTx/>
                <a:uFillTx/>
                <a:latin typeface="Calibri"/>
                <a:cs typeface="Calibri"/>
              </a:rPr>
              <a:t>o</a:t>
            </a:r>
            <a:r>
              <a:rPr kumimoji="0" sz="800" b="1" i="0" u="none" strike="noStrike" kern="0" cap="none" spc="-10" normalizeH="0" baseline="0" noProof="0" dirty="0">
                <a:ln>
                  <a:noFill/>
                </a:ln>
                <a:solidFill>
                  <a:srgbClr val="535353"/>
                </a:solidFill>
                <a:effectLst/>
                <a:uLnTx/>
                <a:uFillTx/>
                <a:latin typeface="Calibri"/>
                <a:cs typeface="Calibri"/>
              </a:rPr>
              <a:t>m</a:t>
            </a:r>
            <a:r>
              <a:rPr kumimoji="0" sz="800" b="1" i="0" u="none" strike="noStrike" kern="0" cap="none" spc="-15" normalizeH="0" baseline="0" noProof="0" dirty="0">
                <a:ln>
                  <a:noFill/>
                </a:ln>
                <a:solidFill>
                  <a:srgbClr val="535353"/>
                </a:solidFill>
                <a:effectLst/>
                <a:uLnTx/>
                <a:uFillTx/>
                <a:latin typeface="Calibri"/>
                <a:cs typeface="Calibri"/>
              </a:rPr>
              <a:t>p</a:t>
            </a:r>
            <a:r>
              <a:rPr kumimoji="0" sz="800" b="1" i="0" u="none" strike="noStrike" kern="0" cap="none" spc="-5" normalizeH="0" baseline="0" noProof="0" dirty="0">
                <a:ln>
                  <a:noFill/>
                </a:ln>
                <a:solidFill>
                  <a:srgbClr val="535353"/>
                </a:solidFill>
                <a:effectLst/>
                <a:uLnTx/>
                <a:uFillTx/>
                <a:latin typeface="Calibri"/>
                <a:cs typeface="Calibri"/>
              </a:rPr>
              <a:t>a</a:t>
            </a:r>
            <a:r>
              <a:rPr kumimoji="0" sz="800" b="1" i="0" u="none" strike="noStrike" kern="0" cap="none" spc="-15" normalizeH="0" baseline="0" noProof="0" dirty="0">
                <a:ln>
                  <a:noFill/>
                </a:ln>
                <a:solidFill>
                  <a:srgbClr val="535353"/>
                </a:solidFill>
                <a:effectLst/>
                <a:uLnTx/>
                <a:uFillTx/>
                <a:latin typeface="Calibri"/>
                <a:cs typeface="Calibri"/>
              </a:rPr>
              <a:t>n</a:t>
            </a:r>
            <a:r>
              <a:rPr kumimoji="0" sz="800" b="1" i="0" u="none" strike="noStrike" kern="0" cap="none" spc="-10" normalizeH="0" baseline="0" noProof="0" dirty="0">
                <a:ln>
                  <a:noFill/>
                </a:ln>
                <a:solidFill>
                  <a:srgbClr val="535353"/>
                </a:solidFill>
                <a:effectLst/>
                <a:uLnTx/>
                <a:uFillTx/>
                <a:latin typeface="Calibri"/>
                <a:cs typeface="Calibri"/>
              </a:rPr>
              <a:t>y</a:t>
            </a:r>
            <a:r>
              <a:rPr kumimoji="0" sz="800" b="1" i="0" u="none" strike="noStrike" kern="0" cap="none" spc="-5" normalizeH="0" baseline="0" noProof="0" dirty="0">
                <a:ln>
                  <a:noFill/>
                </a:ln>
                <a:solidFill>
                  <a:srgbClr val="535353"/>
                </a:solidFill>
                <a:effectLst/>
                <a:uLnTx/>
                <a:uFillTx/>
                <a:latin typeface="Calibri"/>
                <a:cs typeface="Calibri"/>
              </a:rPr>
              <a:t> </a:t>
            </a:r>
            <a:r>
              <a:rPr kumimoji="0" sz="800" b="1" i="0" u="none" strike="noStrike" kern="0" cap="none" spc="-10" normalizeH="0" baseline="0" noProof="0" dirty="0">
                <a:ln>
                  <a:noFill/>
                </a:ln>
                <a:solidFill>
                  <a:srgbClr val="535353"/>
                </a:solidFill>
                <a:effectLst/>
                <a:uLnTx/>
                <a:uFillTx/>
                <a:latin typeface="Calibri"/>
                <a:cs typeface="Calibri"/>
              </a:rPr>
              <a:t>O</a:t>
            </a:r>
            <a:r>
              <a:rPr kumimoji="0" sz="800" b="1" i="0" u="none" strike="noStrike" kern="0" cap="none" spc="-20" normalizeH="0" baseline="0" noProof="0" dirty="0">
                <a:ln>
                  <a:noFill/>
                </a:ln>
                <a:solidFill>
                  <a:srgbClr val="535353"/>
                </a:solidFill>
                <a:effectLst/>
                <a:uLnTx/>
                <a:uFillTx/>
                <a:latin typeface="Calibri"/>
                <a:cs typeface="Calibri"/>
              </a:rPr>
              <a:t>wn</a:t>
            </a:r>
            <a:r>
              <a:rPr kumimoji="0" sz="800" b="1" i="0" u="none" strike="noStrike" kern="0" cap="none" spc="-10" normalizeH="0" baseline="0" noProof="0" dirty="0">
                <a:ln>
                  <a:noFill/>
                </a:ln>
                <a:solidFill>
                  <a:srgbClr val="535353"/>
                </a:solidFill>
                <a:effectLst/>
                <a:uLnTx/>
                <a:uFillTx/>
                <a:latin typeface="Calibri"/>
                <a:cs typeface="Calibri"/>
              </a:rPr>
              <a:t>er</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22" name="object 22"/>
          <p:cNvSpPr/>
          <p:nvPr/>
        </p:nvSpPr>
        <p:spPr>
          <a:xfrm>
            <a:off x="4323588" y="2513076"/>
            <a:ext cx="649605" cy="632460"/>
          </a:xfrm>
          <a:custGeom>
            <a:avLst/>
            <a:gdLst/>
            <a:ahLst/>
            <a:cxnLst/>
            <a:rect l="l" t="t" r="r" b="b"/>
            <a:pathLst>
              <a:path w="649604" h="632460">
                <a:moveTo>
                  <a:pt x="324612" y="0"/>
                </a:moveTo>
                <a:lnTo>
                  <a:pt x="271959" y="4138"/>
                </a:lnTo>
                <a:lnTo>
                  <a:pt x="222011" y="16121"/>
                </a:lnTo>
                <a:lnTo>
                  <a:pt x="175436" y="35296"/>
                </a:lnTo>
                <a:lnTo>
                  <a:pt x="132902" y="61013"/>
                </a:lnTo>
                <a:lnTo>
                  <a:pt x="95078" y="92621"/>
                </a:lnTo>
                <a:lnTo>
                  <a:pt x="62632" y="129468"/>
                </a:lnTo>
                <a:lnTo>
                  <a:pt x="36233" y="170903"/>
                </a:lnTo>
                <a:lnTo>
                  <a:pt x="16549" y="216276"/>
                </a:lnTo>
                <a:lnTo>
                  <a:pt x="4248" y="264935"/>
                </a:lnTo>
                <a:lnTo>
                  <a:pt x="0" y="316229"/>
                </a:lnTo>
                <a:lnTo>
                  <a:pt x="1076" y="342165"/>
                </a:lnTo>
                <a:lnTo>
                  <a:pt x="9434" y="392224"/>
                </a:lnTo>
                <a:lnTo>
                  <a:pt x="25510" y="439321"/>
                </a:lnTo>
                <a:lnTo>
                  <a:pt x="48635" y="482807"/>
                </a:lnTo>
                <a:lnTo>
                  <a:pt x="78141" y="522029"/>
                </a:lnTo>
                <a:lnTo>
                  <a:pt x="113360" y="556338"/>
                </a:lnTo>
                <a:lnTo>
                  <a:pt x="153622" y="585081"/>
                </a:lnTo>
                <a:lnTo>
                  <a:pt x="198260" y="607609"/>
                </a:lnTo>
                <a:lnTo>
                  <a:pt x="246605" y="623269"/>
                </a:lnTo>
                <a:lnTo>
                  <a:pt x="297989" y="631411"/>
                </a:lnTo>
                <a:lnTo>
                  <a:pt x="324612" y="632459"/>
                </a:lnTo>
                <a:lnTo>
                  <a:pt x="351234" y="631411"/>
                </a:lnTo>
                <a:lnTo>
                  <a:pt x="402618" y="623269"/>
                </a:lnTo>
                <a:lnTo>
                  <a:pt x="450963" y="607609"/>
                </a:lnTo>
                <a:lnTo>
                  <a:pt x="495601" y="585081"/>
                </a:lnTo>
                <a:lnTo>
                  <a:pt x="535863" y="556338"/>
                </a:lnTo>
                <a:lnTo>
                  <a:pt x="571082" y="522029"/>
                </a:lnTo>
                <a:lnTo>
                  <a:pt x="600588" y="482807"/>
                </a:lnTo>
                <a:lnTo>
                  <a:pt x="623713" y="439321"/>
                </a:lnTo>
                <a:lnTo>
                  <a:pt x="639789" y="392224"/>
                </a:lnTo>
                <a:lnTo>
                  <a:pt x="648147" y="342165"/>
                </a:lnTo>
                <a:lnTo>
                  <a:pt x="649224" y="316229"/>
                </a:lnTo>
                <a:lnTo>
                  <a:pt x="648147" y="290294"/>
                </a:lnTo>
                <a:lnTo>
                  <a:pt x="639789" y="240235"/>
                </a:lnTo>
                <a:lnTo>
                  <a:pt x="623713" y="193138"/>
                </a:lnTo>
                <a:lnTo>
                  <a:pt x="600588" y="149652"/>
                </a:lnTo>
                <a:lnTo>
                  <a:pt x="571082" y="110430"/>
                </a:lnTo>
                <a:lnTo>
                  <a:pt x="535863" y="76121"/>
                </a:lnTo>
                <a:lnTo>
                  <a:pt x="495601" y="47378"/>
                </a:lnTo>
                <a:lnTo>
                  <a:pt x="450963" y="24850"/>
                </a:lnTo>
                <a:lnTo>
                  <a:pt x="402618" y="9190"/>
                </a:lnTo>
                <a:lnTo>
                  <a:pt x="351234" y="1048"/>
                </a:lnTo>
                <a:lnTo>
                  <a:pt x="324612" y="0"/>
                </a:lnTo>
                <a:close/>
              </a:path>
            </a:pathLst>
          </a:custGeom>
          <a:solidFill>
            <a:srgbClr val="70AD4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4323588" y="2513076"/>
            <a:ext cx="649605" cy="632460"/>
          </a:xfrm>
          <a:custGeom>
            <a:avLst/>
            <a:gdLst/>
            <a:ahLst/>
            <a:cxnLst/>
            <a:rect l="l" t="t" r="r" b="b"/>
            <a:pathLst>
              <a:path w="649604" h="632460">
                <a:moveTo>
                  <a:pt x="0" y="316229"/>
                </a:moveTo>
                <a:lnTo>
                  <a:pt x="4248" y="264935"/>
                </a:lnTo>
                <a:lnTo>
                  <a:pt x="16549" y="216276"/>
                </a:lnTo>
                <a:lnTo>
                  <a:pt x="36233" y="170903"/>
                </a:lnTo>
                <a:lnTo>
                  <a:pt x="62632" y="129468"/>
                </a:lnTo>
                <a:lnTo>
                  <a:pt x="95078" y="92621"/>
                </a:lnTo>
                <a:lnTo>
                  <a:pt x="132902" y="61013"/>
                </a:lnTo>
                <a:lnTo>
                  <a:pt x="175436" y="35296"/>
                </a:lnTo>
                <a:lnTo>
                  <a:pt x="222011" y="16121"/>
                </a:lnTo>
                <a:lnTo>
                  <a:pt x="271959" y="4138"/>
                </a:lnTo>
                <a:lnTo>
                  <a:pt x="324612" y="0"/>
                </a:lnTo>
                <a:lnTo>
                  <a:pt x="351234" y="1048"/>
                </a:lnTo>
                <a:lnTo>
                  <a:pt x="402618" y="9190"/>
                </a:lnTo>
                <a:lnTo>
                  <a:pt x="450963" y="24850"/>
                </a:lnTo>
                <a:lnTo>
                  <a:pt x="495601" y="47378"/>
                </a:lnTo>
                <a:lnTo>
                  <a:pt x="535863" y="76121"/>
                </a:lnTo>
                <a:lnTo>
                  <a:pt x="571082" y="110430"/>
                </a:lnTo>
                <a:lnTo>
                  <a:pt x="600588" y="149652"/>
                </a:lnTo>
                <a:lnTo>
                  <a:pt x="623713" y="193138"/>
                </a:lnTo>
                <a:lnTo>
                  <a:pt x="639789" y="240235"/>
                </a:lnTo>
                <a:lnTo>
                  <a:pt x="648147" y="290294"/>
                </a:lnTo>
                <a:lnTo>
                  <a:pt x="649224" y="316229"/>
                </a:lnTo>
                <a:lnTo>
                  <a:pt x="648147" y="342165"/>
                </a:lnTo>
                <a:lnTo>
                  <a:pt x="639789" y="392224"/>
                </a:lnTo>
                <a:lnTo>
                  <a:pt x="623713" y="439321"/>
                </a:lnTo>
                <a:lnTo>
                  <a:pt x="600588" y="482807"/>
                </a:lnTo>
                <a:lnTo>
                  <a:pt x="571082" y="522029"/>
                </a:lnTo>
                <a:lnTo>
                  <a:pt x="535863" y="556338"/>
                </a:lnTo>
                <a:lnTo>
                  <a:pt x="495601" y="585081"/>
                </a:lnTo>
                <a:lnTo>
                  <a:pt x="450963" y="607609"/>
                </a:lnTo>
                <a:lnTo>
                  <a:pt x="402618" y="623269"/>
                </a:lnTo>
                <a:lnTo>
                  <a:pt x="351234" y="631411"/>
                </a:lnTo>
                <a:lnTo>
                  <a:pt x="324612" y="632459"/>
                </a:lnTo>
                <a:lnTo>
                  <a:pt x="297989" y="631411"/>
                </a:lnTo>
                <a:lnTo>
                  <a:pt x="246605" y="623269"/>
                </a:lnTo>
                <a:lnTo>
                  <a:pt x="198260" y="607609"/>
                </a:lnTo>
                <a:lnTo>
                  <a:pt x="153622" y="585081"/>
                </a:lnTo>
                <a:lnTo>
                  <a:pt x="113360" y="556338"/>
                </a:lnTo>
                <a:lnTo>
                  <a:pt x="78141" y="522029"/>
                </a:lnTo>
                <a:lnTo>
                  <a:pt x="48635" y="482807"/>
                </a:lnTo>
                <a:lnTo>
                  <a:pt x="25510" y="439321"/>
                </a:lnTo>
                <a:lnTo>
                  <a:pt x="9434" y="392224"/>
                </a:lnTo>
                <a:lnTo>
                  <a:pt x="1076" y="342165"/>
                </a:lnTo>
                <a:lnTo>
                  <a:pt x="0" y="316229"/>
                </a:lnTo>
                <a:close/>
              </a:path>
            </a:pathLst>
          </a:custGeom>
          <a:ln w="12192">
            <a:solidFill>
              <a:srgbClr val="507E3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txBox="1"/>
          <p:nvPr/>
        </p:nvSpPr>
        <p:spPr>
          <a:xfrm>
            <a:off x="4442667" y="2598919"/>
            <a:ext cx="504190" cy="508634"/>
          </a:xfrm>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800" b="1" i="0" u="none" strike="noStrike" kern="0" cap="none" spc="10" normalizeH="0" baseline="0" noProof="0" dirty="0">
                <a:ln>
                  <a:noFill/>
                </a:ln>
                <a:solidFill>
                  <a:srgbClr val="FFFFFF"/>
                </a:solidFill>
                <a:effectLst/>
                <a:uLnTx/>
                <a:uFillTx/>
                <a:latin typeface="Calibri"/>
                <a:cs typeface="Calibri"/>
              </a:rPr>
              <a:t>6,000</a:t>
            </a:r>
            <a:endParaRPr kumimoji="0" sz="8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35"/>
              </a:spcBef>
              <a:spcAft>
                <a:spcPts val="0"/>
              </a:spcAft>
              <a:buClrTx/>
              <a:buSzTx/>
              <a:buFontTx/>
              <a:buNone/>
              <a:tabLst/>
              <a:defRPr/>
            </a:pPr>
            <a:r>
              <a:rPr kumimoji="0" sz="800" b="1" i="0" u="none" strike="noStrike" kern="0" cap="none" spc="5" normalizeH="0" baseline="0" noProof="0" dirty="0">
                <a:ln>
                  <a:noFill/>
                </a:ln>
                <a:solidFill>
                  <a:srgbClr val="FFFFFF"/>
                </a:solidFill>
                <a:effectLst/>
                <a:uLnTx/>
                <a:uFillTx/>
                <a:latin typeface="Calibri"/>
                <a:cs typeface="Calibri"/>
              </a:rPr>
              <a:t>hou</a:t>
            </a:r>
            <a:r>
              <a:rPr kumimoji="0" sz="800" b="1" i="0" u="none" strike="noStrike" kern="0" cap="none" spc="10" normalizeH="0" baseline="0" noProof="0" dirty="0">
                <a:ln>
                  <a:noFill/>
                </a:ln>
                <a:solidFill>
                  <a:srgbClr val="FFFFFF"/>
                </a:solidFill>
                <a:effectLst/>
                <a:uLnTx/>
                <a:uFillTx/>
                <a:latin typeface="Calibri"/>
                <a:cs typeface="Calibri"/>
              </a:rPr>
              <a:t>r</a:t>
            </a:r>
            <a:r>
              <a:rPr kumimoji="0" sz="800" b="1" i="0" u="none" strike="noStrike" kern="0" cap="none" spc="5" normalizeH="0" baseline="0" noProof="0" dirty="0">
                <a:ln>
                  <a:noFill/>
                </a:ln>
                <a:solidFill>
                  <a:srgbClr val="FFFFFF"/>
                </a:solidFill>
                <a:effectLst/>
                <a:uLnTx/>
                <a:uFillTx/>
                <a:latin typeface="Calibri"/>
                <a:cs typeface="Calibri"/>
              </a:rPr>
              <a:t>s</a:t>
            </a:r>
            <a:endParaRPr kumimoji="0" sz="800" b="0" i="0" u="none" strike="noStrike" kern="0" cap="none" spc="0" normalizeH="0" baseline="0" noProof="0">
              <a:ln>
                <a:noFill/>
              </a:ln>
              <a:solidFill>
                <a:sysClr val="windowText" lastClr="000000"/>
              </a:solidFill>
              <a:effectLst/>
              <a:uLnTx/>
              <a:uFillTx/>
              <a:latin typeface="Calibri"/>
              <a:cs typeface="Calibri"/>
            </a:endParaRPr>
          </a:p>
          <a:p>
            <a:pPr marL="12700" marR="5080" lvl="0" indent="0" defTabSz="914400" eaLnBrk="1" fontAlgn="auto" latinLnBrk="0" hangingPunct="1">
              <a:lnSpc>
                <a:spcPts val="1000"/>
              </a:lnSpc>
              <a:spcBef>
                <a:spcPts val="20"/>
              </a:spcBef>
              <a:spcAft>
                <a:spcPts val="0"/>
              </a:spcAft>
              <a:buClrTx/>
              <a:buSzTx/>
              <a:buFontTx/>
              <a:buNone/>
              <a:tabLst/>
              <a:defRPr/>
            </a:pPr>
            <a:r>
              <a:rPr kumimoji="0" sz="800" b="1" i="0" u="none" strike="noStrike" kern="0" cap="none" spc="15" normalizeH="0" baseline="0" noProof="0" dirty="0">
                <a:ln>
                  <a:noFill/>
                </a:ln>
                <a:solidFill>
                  <a:srgbClr val="FFFFFF"/>
                </a:solidFill>
                <a:effectLst/>
                <a:uLnTx/>
                <a:uFillTx/>
                <a:latin typeface="Calibri"/>
                <a:cs typeface="Calibri"/>
              </a:rPr>
              <a:t>O</a:t>
            </a:r>
            <a:r>
              <a:rPr kumimoji="0" sz="800" b="1" i="0" u="none" strike="noStrike" kern="0" cap="none" spc="5" normalizeH="0" baseline="0" noProof="0" dirty="0">
                <a:ln>
                  <a:noFill/>
                </a:ln>
                <a:solidFill>
                  <a:srgbClr val="FFFFFF"/>
                </a:solidFill>
                <a:effectLst/>
                <a:uLnTx/>
                <a:uFillTx/>
                <a:latin typeface="Calibri"/>
                <a:cs typeface="Calibri"/>
              </a:rPr>
              <a:t>n-th</a:t>
            </a:r>
            <a:r>
              <a:rPr kumimoji="0" sz="800" b="1" i="0" u="none" strike="noStrike" kern="0" cap="none" spc="10" normalizeH="0" baseline="0" noProof="0" dirty="0">
                <a:ln>
                  <a:noFill/>
                </a:ln>
                <a:solidFill>
                  <a:srgbClr val="FFFFFF"/>
                </a:solidFill>
                <a:effectLst/>
                <a:uLnTx/>
                <a:uFillTx/>
                <a:latin typeface="Calibri"/>
                <a:cs typeface="Calibri"/>
              </a:rPr>
              <a:t>e</a:t>
            </a:r>
            <a:r>
              <a:rPr kumimoji="0" sz="800" b="1" i="0" u="none" strike="noStrike" kern="0" cap="none" spc="0" normalizeH="0" baseline="0" noProof="0" dirty="0">
                <a:ln>
                  <a:noFill/>
                </a:ln>
                <a:solidFill>
                  <a:srgbClr val="FFFFFF"/>
                </a:solidFill>
                <a:effectLst/>
                <a:uLnTx/>
                <a:uFillTx/>
                <a:latin typeface="Calibri"/>
                <a:cs typeface="Calibri"/>
              </a:rPr>
              <a:t>-</a:t>
            </a:r>
            <a:r>
              <a:rPr kumimoji="0" sz="800" b="1" i="0" u="none" strike="noStrike" kern="0" cap="none" spc="5" normalizeH="0" baseline="0" noProof="0" dirty="0">
                <a:ln>
                  <a:noFill/>
                </a:ln>
                <a:solidFill>
                  <a:srgbClr val="FFFFFF"/>
                </a:solidFill>
                <a:effectLst/>
                <a:uLnTx/>
                <a:uFillTx/>
                <a:latin typeface="Calibri"/>
                <a:cs typeface="Calibri"/>
              </a:rPr>
              <a:t>jo</a:t>
            </a:r>
            <a:r>
              <a:rPr kumimoji="0" sz="800" b="1" i="0" u="none" strike="noStrike" kern="0" cap="none" spc="10" normalizeH="0" baseline="0" noProof="0" dirty="0">
                <a:ln>
                  <a:noFill/>
                </a:ln>
                <a:solidFill>
                  <a:srgbClr val="FFFFFF"/>
                </a:solidFill>
                <a:effectLst/>
                <a:uLnTx/>
                <a:uFillTx/>
                <a:latin typeface="Calibri"/>
                <a:cs typeface="Calibri"/>
              </a:rPr>
              <a:t>b</a:t>
            </a:r>
            <a:r>
              <a:rPr kumimoji="0" sz="800" b="1" i="0" u="none" strike="noStrike" kern="0" cap="none" spc="5" normalizeH="0" baseline="0" noProof="0" dirty="0">
                <a:ln>
                  <a:noFill/>
                </a:ln>
                <a:solidFill>
                  <a:srgbClr val="FFFFFF"/>
                </a:solidFill>
                <a:effectLst/>
                <a:uLnTx/>
                <a:uFillTx/>
                <a:latin typeface="Calibri"/>
                <a:cs typeface="Calibri"/>
              </a:rPr>
              <a:t> T</a:t>
            </a:r>
            <a:r>
              <a:rPr kumimoji="0" sz="800" b="1" i="0" u="none" strike="noStrike" kern="0" cap="none" spc="10" normalizeH="0" baseline="0" noProof="0" dirty="0">
                <a:ln>
                  <a:noFill/>
                </a:ln>
                <a:solidFill>
                  <a:srgbClr val="FFFFFF"/>
                </a:solidFill>
                <a:effectLst/>
                <a:uLnTx/>
                <a:uFillTx/>
                <a:latin typeface="Calibri"/>
                <a:cs typeface="Calibri"/>
              </a:rPr>
              <a:t>r</a:t>
            </a:r>
            <a:r>
              <a:rPr kumimoji="0" sz="800" b="1" i="0" u="none" strike="noStrike" kern="0" cap="none" spc="5" normalizeH="0" baseline="0" noProof="0" dirty="0">
                <a:ln>
                  <a:noFill/>
                </a:ln>
                <a:solidFill>
                  <a:srgbClr val="FFFFFF"/>
                </a:solidFill>
                <a:effectLst/>
                <a:uLnTx/>
                <a:uFillTx/>
                <a:latin typeface="Calibri"/>
                <a:cs typeface="Calibri"/>
              </a:rPr>
              <a:t>ainin</a:t>
            </a:r>
            <a:r>
              <a:rPr kumimoji="0" sz="800" b="1" i="0" u="none" strike="noStrike" kern="0" cap="none" spc="10" normalizeH="0" baseline="0" noProof="0" dirty="0">
                <a:ln>
                  <a:noFill/>
                </a:ln>
                <a:solidFill>
                  <a:srgbClr val="FFFFFF"/>
                </a:solidFill>
                <a:effectLst/>
                <a:uLnTx/>
                <a:uFillTx/>
                <a:latin typeface="Calibri"/>
                <a:cs typeface="Calibri"/>
              </a:rPr>
              <a:t>g</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25" name="object 25"/>
          <p:cNvSpPr/>
          <p:nvPr/>
        </p:nvSpPr>
        <p:spPr>
          <a:xfrm>
            <a:off x="6569964" y="3040379"/>
            <a:ext cx="423671" cy="451103"/>
          </a:xfrm>
          <a:prstGeom prst="rect">
            <a:avLst/>
          </a:prstGeom>
          <a:blipFill>
            <a:blip r:embed="rId3"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3005327" y="3590544"/>
            <a:ext cx="624840" cy="585470"/>
          </a:xfrm>
          <a:custGeom>
            <a:avLst/>
            <a:gdLst/>
            <a:ahLst/>
            <a:cxnLst/>
            <a:rect l="l" t="t" r="r" b="b"/>
            <a:pathLst>
              <a:path w="624839" h="585470">
                <a:moveTo>
                  <a:pt x="312420" y="0"/>
                </a:moveTo>
                <a:lnTo>
                  <a:pt x="261744" y="3829"/>
                </a:lnTo>
                <a:lnTo>
                  <a:pt x="213672" y="14916"/>
                </a:lnTo>
                <a:lnTo>
                  <a:pt x="168846" y="32659"/>
                </a:lnTo>
                <a:lnTo>
                  <a:pt x="127909" y="56455"/>
                </a:lnTo>
                <a:lnTo>
                  <a:pt x="91506" y="85701"/>
                </a:lnTo>
                <a:lnTo>
                  <a:pt x="60279" y="119795"/>
                </a:lnTo>
                <a:lnTo>
                  <a:pt x="34872" y="158135"/>
                </a:lnTo>
                <a:lnTo>
                  <a:pt x="15927" y="200119"/>
                </a:lnTo>
                <a:lnTo>
                  <a:pt x="4089" y="245144"/>
                </a:lnTo>
                <a:lnTo>
                  <a:pt x="0" y="292608"/>
                </a:lnTo>
                <a:lnTo>
                  <a:pt x="1035" y="316607"/>
                </a:lnTo>
                <a:lnTo>
                  <a:pt x="9079" y="362926"/>
                </a:lnTo>
                <a:lnTo>
                  <a:pt x="24551" y="406506"/>
                </a:lnTo>
                <a:lnTo>
                  <a:pt x="46808" y="446743"/>
                </a:lnTo>
                <a:lnTo>
                  <a:pt x="75205" y="483036"/>
                </a:lnTo>
                <a:lnTo>
                  <a:pt x="109101" y="514781"/>
                </a:lnTo>
                <a:lnTo>
                  <a:pt x="147851" y="541377"/>
                </a:lnTo>
                <a:lnTo>
                  <a:pt x="190813" y="562222"/>
                </a:lnTo>
                <a:lnTo>
                  <a:pt x="237342" y="576712"/>
                </a:lnTo>
                <a:lnTo>
                  <a:pt x="286797" y="584246"/>
                </a:lnTo>
                <a:lnTo>
                  <a:pt x="312420" y="585216"/>
                </a:lnTo>
                <a:lnTo>
                  <a:pt x="338042" y="584246"/>
                </a:lnTo>
                <a:lnTo>
                  <a:pt x="387497" y="576712"/>
                </a:lnTo>
                <a:lnTo>
                  <a:pt x="434026" y="562222"/>
                </a:lnTo>
                <a:lnTo>
                  <a:pt x="476988" y="541377"/>
                </a:lnTo>
                <a:lnTo>
                  <a:pt x="515738" y="514781"/>
                </a:lnTo>
                <a:lnTo>
                  <a:pt x="549634" y="483036"/>
                </a:lnTo>
                <a:lnTo>
                  <a:pt x="578031" y="446743"/>
                </a:lnTo>
                <a:lnTo>
                  <a:pt x="600288" y="406506"/>
                </a:lnTo>
                <a:lnTo>
                  <a:pt x="615760" y="362926"/>
                </a:lnTo>
                <a:lnTo>
                  <a:pt x="623804" y="316607"/>
                </a:lnTo>
                <a:lnTo>
                  <a:pt x="624840" y="292608"/>
                </a:lnTo>
                <a:lnTo>
                  <a:pt x="623804" y="268608"/>
                </a:lnTo>
                <a:lnTo>
                  <a:pt x="615760" y="222289"/>
                </a:lnTo>
                <a:lnTo>
                  <a:pt x="600288" y="178709"/>
                </a:lnTo>
                <a:lnTo>
                  <a:pt x="578031" y="138472"/>
                </a:lnTo>
                <a:lnTo>
                  <a:pt x="549634" y="102179"/>
                </a:lnTo>
                <a:lnTo>
                  <a:pt x="515738" y="70434"/>
                </a:lnTo>
                <a:lnTo>
                  <a:pt x="476988" y="43838"/>
                </a:lnTo>
                <a:lnTo>
                  <a:pt x="434026" y="22993"/>
                </a:lnTo>
                <a:lnTo>
                  <a:pt x="387497" y="8503"/>
                </a:lnTo>
                <a:lnTo>
                  <a:pt x="338042" y="969"/>
                </a:lnTo>
                <a:lnTo>
                  <a:pt x="312420" y="0"/>
                </a:lnTo>
                <a:close/>
              </a:path>
            </a:pathLst>
          </a:custGeom>
          <a:solidFill>
            <a:srgbClr val="70AD4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3005327" y="3590544"/>
            <a:ext cx="624840" cy="585470"/>
          </a:xfrm>
          <a:custGeom>
            <a:avLst/>
            <a:gdLst/>
            <a:ahLst/>
            <a:cxnLst/>
            <a:rect l="l" t="t" r="r" b="b"/>
            <a:pathLst>
              <a:path w="624839" h="585470">
                <a:moveTo>
                  <a:pt x="0" y="292608"/>
                </a:moveTo>
                <a:lnTo>
                  <a:pt x="4089" y="245144"/>
                </a:lnTo>
                <a:lnTo>
                  <a:pt x="15927" y="200119"/>
                </a:lnTo>
                <a:lnTo>
                  <a:pt x="34872" y="158135"/>
                </a:lnTo>
                <a:lnTo>
                  <a:pt x="60279" y="119795"/>
                </a:lnTo>
                <a:lnTo>
                  <a:pt x="91506" y="85701"/>
                </a:lnTo>
                <a:lnTo>
                  <a:pt x="127909" y="56455"/>
                </a:lnTo>
                <a:lnTo>
                  <a:pt x="168846" y="32659"/>
                </a:lnTo>
                <a:lnTo>
                  <a:pt x="213672" y="14916"/>
                </a:lnTo>
                <a:lnTo>
                  <a:pt x="261744" y="3829"/>
                </a:lnTo>
                <a:lnTo>
                  <a:pt x="312420" y="0"/>
                </a:lnTo>
                <a:lnTo>
                  <a:pt x="338042" y="969"/>
                </a:lnTo>
                <a:lnTo>
                  <a:pt x="387497" y="8503"/>
                </a:lnTo>
                <a:lnTo>
                  <a:pt x="434026" y="22993"/>
                </a:lnTo>
                <a:lnTo>
                  <a:pt x="476988" y="43838"/>
                </a:lnTo>
                <a:lnTo>
                  <a:pt x="515738" y="70434"/>
                </a:lnTo>
                <a:lnTo>
                  <a:pt x="549634" y="102179"/>
                </a:lnTo>
                <a:lnTo>
                  <a:pt x="578031" y="138472"/>
                </a:lnTo>
                <a:lnTo>
                  <a:pt x="600288" y="178709"/>
                </a:lnTo>
                <a:lnTo>
                  <a:pt x="615760" y="222289"/>
                </a:lnTo>
                <a:lnTo>
                  <a:pt x="623804" y="268608"/>
                </a:lnTo>
                <a:lnTo>
                  <a:pt x="624840" y="292608"/>
                </a:lnTo>
                <a:lnTo>
                  <a:pt x="623804" y="316607"/>
                </a:lnTo>
                <a:lnTo>
                  <a:pt x="615760" y="362926"/>
                </a:lnTo>
                <a:lnTo>
                  <a:pt x="600288" y="406506"/>
                </a:lnTo>
                <a:lnTo>
                  <a:pt x="578031" y="446743"/>
                </a:lnTo>
                <a:lnTo>
                  <a:pt x="549634" y="483036"/>
                </a:lnTo>
                <a:lnTo>
                  <a:pt x="515738" y="514781"/>
                </a:lnTo>
                <a:lnTo>
                  <a:pt x="476988" y="541377"/>
                </a:lnTo>
                <a:lnTo>
                  <a:pt x="434026" y="562222"/>
                </a:lnTo>
                <a:lnTo>
                  <a:pt x="387497" y="576712"/>
                </a:lnTo>
                <a:lnTo>
                  <a:pt x="338042" y="584246"/>
                </a:lnTo>
                <a:lnTo>
                  <a:pt x="312420" y="585216"/>
                </a:lnTo>
                <a:lnTo>
                  <a:pt x="286797" y="584246"/>
                </a:lnTo>
                <a:lnTo>
                  <a:pt x="237342" y="576712"/>
                </a:lnTo>
                <a:lnTo>
                  <a:pt x="190813" y="562222"/>
                </a:lnTo>
                <a:lnTo>
                  <a:pt x="147851" y="541377"/>
                </a:lnTo>
                <a:lnTo>
                  <a:pt x="109101" y="514781"/>
                </a:lnTo>
                <a:lnTo>
                  <a:pt x="75205" y="483036"/>
                </a:lnTo>
                <a:lnTo>
                  <a:pt x="46808" y="446743"/>
                </a:lnTo>
                <a:lnTo>
                  <a:pt x="24551" y="406506"/>
                </a:lnTo>
                <a:lnTo>
                  <a:pt x="9079" y="362926"/>
                </a:lnTo>
                <a:lnTo>
                  <a:pt x="1035" y="316607"/>
                </a:lnTo>
                <a:lnTo>
                  <a:pt x="0" y="292608"/>
                </a:lnTo>
                <a:close/>
              </a:path>
            </a:pathLst>
          </a:custGeom>
          <a:ln w="12192">
            <a:solidFill>
              <a:srgbClr val="507E3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txBox="1"/>
          <p:nvPr/>
        </p:nvSpPr>
        <p:spPr>
          <a:xfrm>
            <a:off x="3047716" y="3660048"/>
            <a:ext cx="558800" cy="508634"/>
          </a:xfrm>
          <a:prstGeom prst="rect">
            <a:avLst/>
          </a:prstGeom>
        </p:spPr>
        <p:txBody>
          <a:bodyPr vert="horz" wrap="square" lIns="0" tIns="0" rIns="0" bIns="0" rtlCol="0">
            <a:spAutoFit/>
          </a:bodyPr>
          <a:lstStyle/>
          <a:p>
            <a:pPr marL="12065" marR="5080" lvl="0" indent="0" algn="ctr" defTabSz="914400" eaLnBrk="1" fontAlgn="auto" latinLnBrk="0" hangingPunct="1">
              <a:lnSpc>
                <a:spcPct val="103299"/>
              </a:lnSpc>
              <a:spcBef>
                <a:spcPts val="0"/>
              </a:spcBef>
              <a:spcAft>
                <a:spcPts val="0"/>
              </a:spcAft>
              <a:buClrTx/>
              <a:buSzTx/>
              <a:buFontTx/>
              <a:buNone/>
              <a:tabLst/>
              <a:defRPr/>
            </a:pPr>
            <a:r>
              <a:rPr kumimoji="0" sz="800" b="1" i="0" u="none" strike="noStrike" kern="0" cap="none" spc="10" normalizeH="0" baseline="0" noProof="0" dirty="0">
                <a:ln>
                  <a:noFill/>
                </a:ln>
                <a:solidFill>
                  <a:srgbClr val="FFFFFF"/>
                </a:solidFill>
                <a:effectLst/>
                <a:uLnTx/>
                <a:uFillTx/>
                <a:latin typeface="Calibri"/>
                <a:cs typeface="Calibri"/>
              </a:rPr>
              <a:t>1</a:t>
            </a:r>
            <a:r>
              <a:rPr kumimoji="0" sz="800" b="1" i="0" u="none" strike="noStrike" kern="0" cap="none" spc="0" normalizeH="0" baseline="0" noProof="0" dirty="0">
                <a:ln>
                  <a:noFill/>
                </a:ln>
                <a:solidFill>
                  <a:srgbClr val="FFFFFF"/>
                </a:solidFill>
                <a:effectLst/>
                <a:uLnTx/>
                <a:uFillTx/>
                <a:latin typeface="Calibri"/>
                <a:cs typeface="Calibri"/>
              </a:rPr>
              <a:t>-</a:t>
            </a:r>
            <a:r>
              <a:rPr kumimoji="0" sz="800" b="1" i="0" u="none" strike="noStrike" kern="0" cap="none" spc="10" normalizeH="0" baseline="0" noProof="0" dirty="0">
                <a:ln>
                  <a:noFill/>
                </a:ln>
                <a:solidFill>
                  <a:srgbClr val="FFFFFF"/>
                </a:solidFill>
                <a:effectLst/>
                <a:uLnTx/>
                <a:uFillTx/>
                <a:latin typeface="Calibri"/>
                <a:cs typeface="Calibri"/>
              </a:rPr>
              <a:t>2</a:t>
            </a:r>
            <a:r>
              <a:rPr kumimoji="0" sz="800" b="1" i="0" u="none" strike="noStrike" kern="0" cap="none" spc="-15" normalizeH="0" baseline="0" noProof="0" dirty="0">
                <a:ln>
                  <a:noFill/>
                </a:ln>
                <a:solidFill>
                  <a:srgbClr val="FFFFFF"/>
                </a:solidFill>
                <a:effectLst/>
                <a:uLnTx/>
                <a:uFillTx/>
                <a:latin typeface="Calibri"/>
                <a:cs typeface="Calibri"/>
              </a:rPr>
              <a:t> </a:t>
            </a:r>
            <a:r>
              <a:rPr kumimoji="0" sz="800" b="1" i="0" u="none" strike="noStrike" kern="0" cap="none" spc="10" normalizeH="0" baseline="0" noProof="0" dirty="0">
                <a:ln>
                  <a:noFill/>
                </a:ln>
                <a:solidFill>
                  <a:srgbClr val="FFFFFF"/>
                </a:solidFill>
                <a:effectLst/>
                <a:uLnTx/>
                <a:uFillTx/>
                <a:latin typeface="Calibri"/>
                <a:cs typeface="Calibri"/>
              </a:rPr>
              <a:t>yr</a:t>
            </a:r>
            <a:r>
              <a:rPr kumimoji="0" sz="800" b="1" i="0" u="none" strike="noStrike" kern="0" cap="none" spc="5" normalizeH="0" baseline="0" noProof="0" dirty="0">
                <a:ln>
                  <a:noFill/>
                </a:ln>
                <a:solidFill>
                  <a:srgbClr val="FFFFFF"/>
                </a:solidFill>
                <a:effectLst/>
                <a:uLnTx/>
                <a:uFillTx/>
                <a:latin typeface="Calibri"/>
                <a:cs typeface="Calibri"/>
              </a:rPr>
              <a:t>.</a:t>
            </a:r>
            <a:r>
              <a:rPr kumimoji="0" sz="800" b="1" i="0" u="none" strike="noStrike" kern="0" cap="none" spc="-10" normalizeH="0" baseline="0" noProof="0" dirty="0">
                <a:ln>
                  <a:noFill/>
                </a:ln>
                <a:solidFill>
                  <a:srgbClr val="FFFFFF"/>
                </a:solidFill>
                <a:effectLst/>
                <a:uLnTx/>
                <a:uFillTx/>
                <a:latin typeface="Calibri"/>
                <a:cs typeface="Calibri"/>
              </a:rPr>
              <a:t> </a:t>
            </a:r>
            <a:r>
              <a:rPr kumimoji="0" sz="800" b="1" i="0" u="none" strike="noStrike" kern="0" cap="none" spc="10" normalizeH="0" baseline="0" noProof="0" dirty="0">
                <a:ln>
                  <a:noFill/>
                </a:ln>
                <a:solidFill>
                  <a:srgbClr val="FFFFFF"/>
                </a:solidFill>
                <a:effectLst/>
                <a:uLnTx/>
                <a:uFillTx/>
                <a:latin typeface="Calibri"/>
                <a:cs typeface="Calibri"/>
              </a:rPr>
              <a:t>e</a:t>
            </a:r>
            <a:r>
              <a:rPr kumimoji="0" sz="800" b="1" i="0" u="none" strike="noStrike" kern="0" cap="none" spc="5" normalizeH="0" baseline="0" noProof="0" dirty="0">
                <a:ln>
                  <a:noFill/>
                </a:ln>
                <a:solidFill>
                  <a:srgbClr val="FFFFFF"/>
                </a:solidFill>
                <a:effectLst/>
                <a:uLnTx/>
                <a:uFillTx/>
                <a:latin typeface="Calibri"/>
                <a:cs typeface="Calibri"/>
              </a:rPr>
              <a:t>nt</a:t>
            </a:r>
            <a:r>
              <a:rPr kumimoji="0" sz="800" b="1" i="0" u="none" strike="noStrike" kern="0" cap="none" spc="10" normalizeH="0" baseline="0" noProof="0" dirty="0">
                <a:ln>
                  <a:noFill/>
                </a:ln>
                <a:solidFill>
                  <a:srgbClr val="FFFFFF"/>
                </a:solidFill>
                <a:effectLst/>
                <a:uLnTx/>
                <a:uFillTx/>
                <a:latin typeface="Calibri"/>
                <a:cs typeface="Calibri"/>
              </a:rPr>
              <a:t>ry</a:t>
            </a:r>
            <a:r>
              <a:rPr kumimoji="0" sz="800" b="1" i="0" u="none" strike="noStrike" kern="0" cap="none" spc="5" normalizeH="0" baseline="0" noProof="0" dirty="0">
                <a:ln>
                  <a:noFill/>
                </a:ln>
                <a:solidFill>
                  <a:srgbClr val="FFFFFF"/>
                </a:solidFill>
                <a:effectLst/>
                <a:uLnTx/>
                <a:uFillTx/>
                <a:latin typeface="Calibri"/>
                <a:cs typeface="Calibri"/>
              </a:rPr>
              <a:t> level culina</a:t>
            </a:r>
            <a:r>
              <a:rPr kumimoji="0" sz="800" b="1" i="0" u="none" strike="noStrike" kern="0" cap="none" spc="10" normalizeH="0" baseline="0" noProof="0" dirty="0">
                <a:ln>
                  <a:noFill/>
                </a:ln>
                <a:solidFill>
                  <a:srgbClr val="FFFFFF"/>
                </a:solidFill>
                <a:effectLst/>
                <a:uLnTx/>
                <a:uFillTx/>
                <a:latin typeface="Calibri"/>
                <a:cs typeface="Calibri"/>
              </a:rPr>
              <a:t>r</a:t>
            </a:r>
            <a:r>
              <a:rPr kumimoji="0" sz="800" b="1" i="0" u="none" strike="noStrike" kern="0" cap="none" spc="5" normalizeH="0" baseline="0" noProof="0" dirty="0">
                <a:ln>
                  <a:noFill/>
                </a:ln>
                <a:solidFill>
                  <a:srgbClr val="FFFFFF"/>
                </a:solidFill>
                <a:effectLst/>
                <a:uLnTx/>
                <a:uFillTx/>
                <a:latin typeface="Calibri"/>
                <a:cs typeface="Calibri"/>
              </a:rPr>
              <a:t>ian</a:t>
            </a:r>
            <a:r>
              <a:rPr kumimoji="0" sz="800" b="1" i="0" u="none" strike="noStrike" kern="0" cap="none" spc="10" normalizeH="0" baseline="0" noProof="0" dirty="0">
                <a:ln>
                  <a:noFill/>
                </a:ln>
                <a:solidFill>
                  <a:srgbClr val="FFFFFF"/>
                </a:solidFill>
                <a:effectLst/>
                <a:uLnTx/>
                <a:uFillTx/>
                <a:latin typeface="Calibri"/>
                <a:cs typeface="Calibri"/>
              </a:rPr>
              <a:t>/</a:t>
            </a:r>
            <a:r>
              <a:rPr kumimoji="0" sz="800" b="1" i="0" u="none" strike="noStrike" kern="0" cap="none" spc="5" normalizeH="0" baseline="0" noProof="0" dirty="0">
                <a:ln>
                  <a:noFill/>
                </a:ln>
                <a:solidFill>
                  <a:srgbClr val="FFFFFF"/>
                </a:solidFill>
                <a:effectLst/>
                <a:uLnTx/>
                <a:uFillTx/>
                <a:latin typeface="Calibri"/>
                <a:cs typeface="Calibri"/>
              </a:rPr>
              <a:t> pa</a:t>
            </a:r>
            <a:r>
              <a:rPr kumimoji="0" sz="800" b="1" i="0" u="none" strike="noStrike" kern="0" cap="none" spc="10" normalizeH="0" baseline="0" noProof="0" dirty="0">
                <a:ln>
                  <a:noFill/>
                </a:ln>
                <a:solidFill>
                  <a:srgbClr val="FFFFFF"/>
                </a:solidFill>
                <a:effectLst/>
                <a:uLnTx/>
                <a:uFillTx/>
                <a:latin typeface="Calibri"/>
                <a:cs typeface="Calibri"/>
              </a:rPr>
              <a:t>s</a:t>
            </a:r>
            <a:r>
              <a:rPr kumimoji="0" sz="800" b="1" i="0" u="none" strike="noStrike" kern="0" cap="none" spc="5" normalizeH="0" baseline="0" noProof="0" dirty="0">
                <a:ln>
                  <a:noFill/>
                </a:ln>
                <a:solidFill>
                  <a:srgbClr val="FFFFFF"/>
                </a:solidFill>
                <a:effectLst/>
                <a:uLnTx/>
                <a:uFillTx/>
                <a:latin typeface="Calibri"/>
                <a:cs typeface="Calibri"/>
              </a:rPr>
              <a:t>t</a:t>
            </a:r>
            <a:r>
              <a:rPr kumimoji="0" sz="800" b="1" i="0" u="none" strike="noStrike" kern="0" cap="none" spc="15" normalizeH="0" baseline="0" noProof="0" dirty="0">
                <a:ln>
                  <a:noFill/>
                </a:ln>
                <a:solidFill>
                  <a:srgbClr val="FFFFFF"/>
                </a:solidFill>
                <a:effectLst/>
                <a:uLnTx/>
                <a:uFillTx/>
                <a:latin typeface="Calibri"/>
                <a:cs typeface="Calibri"/>
              </a:rPr>
              <a:t>ry</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29" name="object 29"/>
          <p:cNvSpPr/>
          <p:nvPr/>
        </p:nvSpPr>
        <p:spPr>
          <a:xfrm rot="2594842">
            <a:off x="2803219" y="3256864"/>
            <a:ext cx="1089659" cy="1210043"/>
          </a:xfrm>
          <a:prstGeom prst="rect">
            <a:avLst/>
          </a:prstGeom>
          <a:blipFill>
            <a:blip r:embed="rId3"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p:nvPr/>
        </p:nvSpPr>
        <p:spPr>
          <a:xfrm>
            <a:off x="3979164" y="4451605"/>
            <a:ext cx="749935" cy="454659"/>
          </a:xfrm>
          <a:custGeom>
            <a:avLst/>
            <a:gdLst/>
            <a:ahLst/>
            <a:cxnLst/>
            <a:rect l="l" t="t" r="r" b="b"/>
            <a:pathLst>
              <a:path w="749935" h="454660">
                <a:moveTo>
                  <a:pt x="674116" y="0"/>
                </a:moveTo>
                <a:lnTo>
                  <a:pt x="69377" y="259"/>
                </a:lnTo>
                <a:lnTo>
                  <a:pt x="30351" y="15073"/>
                </a:lnTo>
                <a:lnTo>
                  <a:pt x="5376" y="47615"/>
                </a:lnTo>
                <a:lnTo>
                  <a:pt x="0" y="75692"/>
                </a:lnTo>
                <a:lnTo>
                  <a:pt x="259" y="384772"/>
                </a:lnTo>
                <a:lnTo>
                  <a:pt x="15073" y="423794"/>
                </a:lnTo>
                <a:lnTo>
                  <a:pt x="47615" y="448773"/>
                </a:lnTo>
                <a:lnTo>
                  <a:pt x="75692" y="454152"/>
                </a:lnTo>
                <a:lnTo>
                  <a:pt x="680430" y="453892"/>
                </a:lnTo>
                <a:lnTo>
                  <a:pt x="719456" y="439074"/>
                </a:lnTo>
                <a:lnTo>
                  <a:pt x="744431" y="406530"/>
                </a:lnTo>
                <a:lnTo>
                  <a:pt x="749808" y="378460"/>
                </a:lnTo>
                <a:lnTo>
                  <a:pt x="749548" y="69377"/>
                </a:lnTo>
                <a:lnTo>
                  <a:pt x="734734" y="30351"/>
                </a:lnTo>
                <a:lnTo>
                  <a:pt x="702192" y="5376"/>
                </a:lnTo>
                <a:lnTo>
                  <a:pt x="674116"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txBox="1"/>
          <p:nvPr/>
        </p:nvSpPr>
        <p:spPr>
          <a:xfrm>
            <a:off x="4070217" y="4439566"/>
            <a:ext cx="543560" cy="487680"/>
          </a:xfrm>
          <a:prstGeom prst="rect">
            <a:avLst/>
          </a:prstGeom>
        </p:spPr>
        <p:txBody>
          <a:bodyPr vert="horz" wrap="square" lIns="0" tIns="0" rIns="0" bIns="0" rtlCol="0">
            <a:spAutoFit/>
          </a:bodyPr>
          <a:lstStyle/>
          <a:p>
            <a:pPr marL="12700" marR="5080" lvl="0" indent="0" defTabSz="914400" eaLnBrk="1" fontAlgn="auto" latinLnBrk="0" hangingPunct="1">
              <a:lnSpc>
                <a:spcPts val="950"/>
              </a:lnSpc>
              <a:spcBef>
                <a:spcPts val="0"/>
              </a:spcBef>
              <a:spcAft>
                <a:spcPts val="0"/>
              </a:spcAft>
              <a:buClrTx/>
              <a:buSzTx/>
              <a:buFontTx/>
              <a:buNone/>
              <a:tabLst/>
              <a:defRPr/>
            </a:pPr>
            <a:r>
              <a:rPr kumimoji="0" sz="800" b="0" i="0" u="none" strike="noStrike" kern="0" cap="none" spc="-10" normalizeH="0" baseline="0" noProof="0" dirty="0">
                <a:ln>
                  <a:noFill/>
                </a:ln>
                <a:solidFill>
                  <a:srgbClr val="535353"/>
                </a:solidFill>
                <a:effectLst/>
                <a:uLnTx/>
                <a:uFillTx/>
                <a:latin typeface="Calibri"/>
                <a:cs typeface="Calibri"/>
              </a:rPr>
              <a:t>Ce</a:t>
            </a:r>
            <a:r>
              <a:rPr kumimoji="0" sz="800" b="0" i="0" u="none" strike="noStrike" kern="0" cap="none" spc="-15" normalizeH="0" baseline="0" noProof="0" dirty="0">
                <a:ln>
                  <a:noFill/>
                </a:ln>
                <a:solidFill>
                  <a:srgbClr val="535353"/>
                </a:solidFill>
                <a:effectLst/>
                <a:uLnTx/>
                <a:uFillTx/>
                <a:latin typeface="Calibri"/>
                <a:cs typeface="Calibri"/>
              </a:rPr>
              <a:t>r</a:t>
            </a:r>
            <a:r>
              <a:rPr kumimoji="0" sz="800" b="0" i="0" u="none" strike="noStrike" kern="0" cap="none" spc="-10" normalizeH="0" baseline="0" noProof="0" dirty="0">
                <a:ln>
                  <a:noFill/>
                </a:ln>
                <a:solidFill>
                  <a:srgbClr val="535353"/>
                </a:solidFill>
                <a:effectLst/>
                <a:uLnTx/>
                <a:uFillTx/>
                <a:latin typeface="Calibri"/>
                <a:cs typeface="Calibri"/>
              </a:rPr>
              <a:t>tifi</a:t>
            </a:r>
            <a:r>
              <a:rPr kumimoji="0" sz="800" b="0" i="0" u="none" strike="noStrike" kern="0" cap="none" spc="-5" normalizeH="0" baseline="0" noProof="0" dirty="0">
                <a:ln>
                  <a:noFill/>
                </a:ln>
                <a:solidFill>
                  <a:srgbClr val="535353"/>
                </a:solidFill>
                <a:effectLst/>
                <a:uLnTx/>
                <a:uFillTx/>
                <a:latin typeface="Calibri"/>
                <a:cs typeface="Calibri"/>
              </a:rPr>
              <a:t>ed </a:t>
            </a:r>
            <a:r>
              <a:rPr kumimoji="0" sz="800" b="0" i="0" u="none" strike="noStrike" kern="0" cap="none" spc="-10" normalizeH="0" baseline="0" noProof="0" dirty="0">
                <a:ln>
                  <a:noFill/>
                </a:ln>
                <a:solidFill>
                  <a:srgbClr val="535353"/>
                </a:solidFill>
                <a:effectLst/>
                <a:uLnTx/>
                <a:uFillTx/>
                <a:latin typeface="Calibri"/>
                <a:cs typeface="Calibri"/>
              </a:rPr>
              <a:t>C</a:t>
            </a:r>
            <a:r>
              <a:rPr kumimoji="0" sz="800" b="0" i="0" u="none" strike="noStrike" kern="0" cap="none" spc="-5" normalizeH="0" baseline="0" noProof="0" dirty="0">
                <a:ln>
                  <a:noFill/>
                </a:ln>
                <a:solidFill>
                  <a:srgbClr val="535353"/>
                </a:solidFill>
                <a:effectLst/>
                <a:uLnTx/>
                <a:uFillTx/>
                <a:latin typeface="Calibri"/>
                <a:cs typeface="Calibri"/>
              </a:rPr>
              <a:t>u</a:t>
            </a:r>
            <a:r>
              <a:rPr kumimoji="0" sz="800" b="0" i="0" u="none" strike="noStrike" kern="0" cap="none" spc="-10" normalizeH="0" baseline="0" noProof="0" dirty="0">
                <a:ln>
                  <a:noFill/>
                </a:ln>
                <a:solidFill>
                  <a:srgbClr val="535353"/>
                </a:solidFill>
                <a:effectLst/>
                <a:uLnTx/>
                <a:uFillTx/>
                <a:latin typeface="Calibri"/>
                <a:cs typeface="Calibri"/>
              </a:rPr>
              <a:t>li</a:t>
            </a:r>
            <a:r>
              <a:rPr kumimoji="0" sz="800" b="0" i="0" u="none" strike="noStrike" kern="0" cap="none" spc="-5" normalizeH="0" baseline="0" noProof="0" dirty="0">
                <a:ln>
                  <a:noFill/>
                </a:ln>
                <a:solidFill>
                  <a:srgbClr val="535353"/>
                </a:solidFill>
                <a:effectLst/>
                <a:uLnTx/>
                <a:uFillTx/>
                <a:latin typeface="Calibri"/>
                <a:cs typeface="Calibri"/>
              </a:rPr>
              <a:t>na</a:t>
            </a:r>
            <a:r>
              <a:rPr kumimoji="0" sz="800" b="0" i="0" u="none" strike="noStrike" kern="0" cap="none" spc="-15" normalizeH="0" baseline="0" noProof="0" dirty="0">
                <a:ln>
                  <a:noFill/>
                </a:ln>
                <a:solidFill>
                  <a:srgbClr val="535353"/>
                </a:solidFill>
                <a:effectLst/>
                <a:uLnTx/>
                <a:uFillTx/>
                <a:latin typeface="Calibri"/>
                <a:cs typeface="Calibri"/>
              </a:rPr>
              <a:t>r</a:t>
            </a:r>
            <a:r>
              <a:rPr kumimoji="0" sz="800" b="0" i="0" u="none" strike="noStrike" kern="0" cap="none" spc="-10" normalizeH="0" baseline="0" noProof="0" dirty="0">
                <a:ln>
                  <a:noFill/>
                </a:ln>
                <a:solidFill>
                  <a:srgbClr val="535353"/>
                </a:solidFill>
                <a:effectLst/>
                <a:uLnTx/>
                <a:uFillTx/>
                <a:latin typeface="Calibri"/>
                <a:cs typeface="Calibri"/>
              </a:rPr>
              <a:t>i</a:t>
            </a:r>
            <a:r>
              <a:rPr kumimoji="0" sz="800" b="0" i="0" u="none" strike="noStrike" kern="0" cap="none" spc="-15" normalizeH="0" baseline="0" noProof="0" dirty="0">
                <a:ln>
                  <a:noFill/>
                </a:ln>
                <a:solidFill>
                  <a:srgbClr val="535353"/>
                </a:solidFill>
                <a:effectLst/>
                <a:uLnTx/>
                <a:uFillTx/>
                <a:latin typeface="Calibri"/>
                <a:cs typeface="Calibri"/>
              </a:rPr>
              <a:t>a</a:t>
            </a:r>
            <a:r>
              <a:rPr kumimoji="0" sz="800" b="0" i="0" u="none" strike="noStrike" kern="0" cap="none" spc="-5" normalizeH="0" baseline="0" noProof="0" dirty="0">
                <a:ln>
                  <a:noFill/>
                </a:ln>
                <a:solidFill>
                  <a:srgbClr val="535353"/>
                </a:solidFill>
                <a:effectLst/>
                <a:uLnTx/>
                <a:uFillTx/>
                <a:latin typeface="Calibri"/>
                <a:cs typeface="Calibri"/>
              </a:rPr>
              <a:t>n</a:t>
            </a:r>
            <a:r>
              <a:rPr kumimoji="0" sz="800" b="0" i="0" u="none" strike="noStrike" kern="0" cap="none" spc="-45" normalizeH="0" baseline="0" noProof="0" dirty="0">
                <a:ln>
                  <a:noFill/>
                </a:ln>
                <a:solidFill>
                  <a:srgbClr val="535353"/>
                </a:solidFill>
                <a:effectLst/>
                <a:uLnTx/>
                <a:uFillTx/>
                <a:latin typeface="Calibri"/>
                <a:cs typeface="Calibri"/>
              </a:rPr>
              <a:t> </a:t>
            </a:r>
            <a:r>
              <a:rPr kumimoji="0" sz="800" b="0" i="0" u="none" strike="noStrike" kern="0" cap="none" spc="-5" normalizeH="0" baseline="0" noProof="0" dirty="0">
                <a:ln>
                  <a:noFill/>
                </a:ln>
                <a:solidFill>
                  <a:srgbClr val="535353"/>
                </a:solidFill>
                <a:effectLst/>
                <a:uLnTx/>
                <a:uFillTx/>
                <a:latin typeface="Calibri"/>
                <a:cs typeface="Calibri"/>
              </a:rPr>
              <a:t>o</a:t>
            </a:r>
            <a:r>
              <a:rPr kumimoji="0" sz="800" b="0" i="0" u="none" strike="noStrike" kern="0" cap="none" spc="-10" normalizeH="0" baseline="0" noProof="0" dirty="0">
                <a:ln>
                  <a:noFill/>
                </a:ln>
                <a:solidFill>
                  <a:srgbClr val="535353"/>
                </a:solidFill>
                <a:effectLst/>
                <a:uLnTx/>
                <a:uFillTx/>
                <a:latin typeface="Calibri"/>
                <a:cs typeface="Calibri"/>
              </a:rPr>
              <a:t>r</a:t>
            </a:r>
            <a:r>
              <a:rPr kumimoji="0" sz="800" b="0" i="0" u="none" strike="noStrike" kern="0" cap="none" spc="-5" normalizeH="0" baseline="0" noProof="0" dirty="0">
                <a:ln>
                  <a:noFill/>
                </a:ln>
                <a:solidFill>
                  <a:srgbClr val="535353"/>
                </a:solidFill>
                <a:effectLst/>
                <a:uLnTx/>
                <a:uFillTx/>
                <a:latin typeface="Calibri"/>
                <a:cs typeface="Calibri"/>
              </a:rPr>
              <a:t> </a:t>
            </a:r>
            <a:r>
              <a:rPr kumimoji="0" sz="800" b="0" i="0" u="none" strike="noStrike" kern="0" cap="none" spc="-15" normalizeH="0" baseline="0" noProof="0" dirty="0">
                <a:ln>
                  <a:noFill/>
                </a:ln>
                <a:solidFill>
                  <a:srgbClr val="535353"/>
                </a:solidFill>
                <a:effectLst/>
                <a:uLnTx/>
                <a:uFillTx/>
                <a:latin typeface="Calibri"/>
                <a:cs typeface="Calibri"/>
              </a:rPr>
              <a:t>P</a:t>
            </a:r>
            <a:r>
              <a:rPr kumimoji="0" sz="800" b="0" i="0" u="none" strike="noStrike" kern="0" cap="none" spc="-10" normalizeH="0" baseline="0" noProof="0" dirty="0">
                <a:ln>
                  <a:noFill/>
                </a:ln>
                <a:solidFill>
                  <a:srgbClr val="535353"/>
                </a:solidFill>
                <a:effectLst/>
                <a:uLnTx/>
                <a:uFillTx/>
                <a:latin typeface="Calibri"/>
                <a:cs typeface="Calibri"/>
              </a:rPr>
              <a:t>a</a:t>
            </a:r>
            <a:r>
              <a:rPr kumimoji="0" sz="800" b="0" i="0" u="none" strike="noStrike" kern="0" cap="none" spc="-5" normalizeH="0" baseline="0" noProof="0" dirty="0">
                <a:ln>
                  <a:noFill/>
                </a:ln>
                <a:solidFill>
                  <a:srgbClr val="535353"/>
                </a:solidFill>
                <a:effectLst/>
                <a:uLnTx/>
                <a:uFillTx/>
                <a:latin typeface="Calibri"/>
                <a:cs typeface="Calibri"/>
              </a:rPr>
              <a:t>s</a:t>
            </a:r>
            <a:r>
              <a:rPr kumimoji="0" sz="800" b="0" i="0" u="none" strike="noStrike" kern="0" cap="none" spc="-15" normalizeH="0" baseline="0" noProof="0" dirty="0">
                <a:ln>
                  <a:noFill/>
                </a:ln>
                <a:solidFill>
                  <a:srgbClr val="535353"/>
                </a:solidFill>
                <a:effectLst/>
                <a:uLnTx/>
                <a:uFillTx/>
                <a:latin typeface="Calibri"/>
                <a:cs typeface="Calibri"/>
              </a:rPr>
              <a:t>tr</a:t>
            </a:r>
            <a:r>
              <a:rPr kumimoji="0" sz="800" b="0" i="0" u="none" strike="noStrike" kern="0" cap="none" spc="-10" normalizeH="0" baseline="0" noProof="0" dirty="0">
                <a:ln>
                  <a:noFill/>
                </a:ln>
                <a:solidFill>
                  <a:srgbClr val="535353"/>
                </a:solidFill>
                <a:effectLst/>
                <a:uLnTx/>
                <a:uFillTx/>
                <a:latin typeface="Calibri"/>
                <a:cs typeface="Calibri"/>
              </a:rPr>
              <a:t>y</a:t>
            </a:r>
            <a:r>
              <a:rPr kumimoji="0" sz="800" b="0" i="0" u="none" strike="noStrike" kern="0" cap="none" spc="-5" normalizeH="0" baseline="0" noProof="0" dirty="0">
                <a:ln>
                  <a:noFill/>
                </a:ln>
                <a:solidFill>
                  <a:srgbClr val="535353"/>
                </a:solidFill>
                <a:effectLst/>
                <a:uLnTx/>
                <a:uFillTx/>
                <a:latin typeface="Calibri"/>
                <a:cs typeface="Calibri"/>
              </a:rPr>
              <a:t> </a:t>
            </a:r>
            <a:r>
              <a:rPr kumimoji="0" sz="800" b="0" i="0" u="none" strike="noStrike" kern="0" cap="none" spc="-10" normalizeH="0" baseline="0" noProof="0" dirty="0">
                <a:ln>
                  <a:noFill/>
                </a:ln>
                <a:solidFill>
                  <a:srgbClr val="535353"/>
                </a:solidFill>
                <a:effectLst/>
                <a:uLnTx/>
                <a:uFillTx/>
                <a:latin typeface="Calibri"/>
                <a:cs typeface="Calibri"/>
              </a:rPr>
              <a:t>C</a:t>
            </a:r>
            <a:r>
              <a:rPr kumimoji="0" sz="800" b="0" i="0" u="none" strike="noStrike" kern="0" cap="none" spc="-5" normalizeH="0" baseline="0" noProof="0" dirty="0">
                <a:ln>
                  <a:noFill/>
                </a:ln>
                <a:solidFill>
                  <a:srgbClr val="535353"/>
                </a:solidFill>
                <a:effectLst/>
                <a:uLnTx/>
                <a:uFillTx/>
                <a:latin typeface="Calibri"/>
                <a:cs typeface="Calibri"/>
              </a:rPr>
              <a:t>u</a:t>
            </a:r>
            <a:r>
              <a:rPr kumimoji="0" sz="800" b="0" i="0" u="none" strike="noStrike" kern="0" cap="none" spc="-10" normalizeH="0" baseline="0" noProof="0" dirty="0">
                <a:ln>
                  <a:noFill/>
                </a:ln>
                <a:solidFill>
                  <a:srgbClr val="535353"/>
                </a:solidFill>
                <a:effectLst/>
                <a:uLnTx/>
                <a:uFillTx/>
                <a:latin typeface="Calibri"/>
                <a:cs typeface="Calibri"/>
              </a:rPr>
              <a:t>li</a:t>
            </a:r>
            <a:r>
              <a:rPr kumimoji="0" sz="800" b="0" i="0" u="none" strike="noStrike" kern="0" cap="none" spc="-5" normalizeH="0" baseline="0" noProof="0" dirty="0">
                <a:ln>
                  <a:noFill/>
                </a:ln>
                <a:solidFill>
                  <a:srgbClr val="535353"/>
                </a:solidFill>
                <a:effectLst/>
                <a:uLnTx/>
                <a:uFillTx/>
                <a:latin typeface="Calibri"/>
                <a:cs typeface="Calibri"/>
              </a:rPr>
              <a:t>na</a:t>
            </a:r>
            <a:r>
              <a:rPr kumimoji="0" sz="800" b="0" i="0" u="none" strike="noStrike" kern="0" cap="none" spc="-15" normalizeH="0" baseline="0" noProof="0" dirty="0">
                <a:ln>
                  <a:noFill/>
                </a:ln>
                <a:solidFill>
                  <a:srgbClr val="535353"/>
                </a:solidFill>
                <a:effectLst/>
                <a:uLnTx/>
                <a:uFillTx/>
                <a:latin typeface="Calibri"/>
                <a:cs typeface="Calibri"/>
              </a:rPr>
              <a:t>r</a:t>
            </a:r>
            <a:r>
              <a:rPr kumimoji="0" sz="800" b="0" i="0" u="none" strike="noStrike" kern="0" cap="none" spc="-10" normalizeH="0" baseline="0" noProof="0" dirty="0">
                <a:ln>
                  <a:noFill/>
                </a:ln>
                <a:solidFill>
                  <a:srgbClr val="535353"/>
                </a:solidFill>
                <a:effectLst/>
                <a:uLnTx/>
                <a:uFillTx/>
                <a:latin typeface="Calibri"/>
                <a:cs typeface="Calibri"/>
              </a:rPr>
              <a:t>i</a:t>
            </a:r>
            <a:r>
              <a:rPr kumimoji="0" sz="800" b="0" i="0" u="none" strike="noStrike" kern="0" cap="none" spc="-15" normalizeH="0" baseline="0" noProof="0" dirty="0">
                <a:ln>
                  <a:noFill/>
                </a:ln>
                <a:solidFill>
                  <a:srgbClr val="535353"/>
                </a:solidFill>
                <a:effectLst/>
                <a:uLnTx/>
                <a:uFillTx/>
                <a:latin typeface="Calibri"/>
                <a:cs typeface="Calibri"/>
              </a:rPr>
              <a:t>a</a:t>
            </a:r>
            <a:r>
              <a:rPr kumimoji="0" sz="800" b="0" i="0" u="none" strike="noStrike" kern="0" cap="none" spc="-5" normalizeH="0" baseline="0" noProof="0" dirty="0">
                <a:ln>
                  <a:noFill/>
                </a:ln>
                <a:solidFill>
                  <a:srgbClr val="535353"/>
                </a:solidFill>
                <a:effectLst/>
                <a:uLnTx/>
                <a:uFillTx/>
                <a:latin typeface="Calibri"/>
                <a:cs typeface="Calibri"/>
              </a:rPr>
              <a:t>n</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32" name="object 32"/>
          <p:cNvSpPr/>
          <p:nvPr/>
        </p:nvSpPr>
        <p:spPr>
          <a:xfrm>
            <a:off x="5445252" y="1844041"/>
            <a:ext cx="588645" cy="346075"/>
          </a:xfrm>
          <a:custGeom>
            <a:avLst/>
            <a:gdLst/>
            <a:ahLst/>
            <a:cxnLst/>
            <a:rect l="l" t="t" r="r" b="b"/>
            <a:pathLst>
              <a:path w="588645" h="346075">
                <a:moveTo>
                  <a:pt x="530606" y="0"/>
                </a:moveTo>
                <a:lnTo>
                  <a:pt x="51484" y="326"/>
                </a:lnTo>
                <a:lnTo>
                  <a:pt x="14890" y="18990"/>
                </a:lnTo>
                <a:lnTo>
                  <a:pt x="0" y="57658"/>
                </a:lnTo>
                <a:lnTo>
                  <a:pt x="326" y="294463"/>
                </a:lnTo>
                <a:lnTo>
                  <a:pt x="18990" y="331057"/>
                </a:lnTo>
                <a:lnTo>
                  <a:pt x="57658" y="345948"/>
                </a:lnTo>
                <a:lnTo>
                  <a:pt x="536779" y="345621"/>
                </a:lnTo>
                <a:lnTo>
                  <a:pt x="573373" y="326957"/>
                </a:lnTo>
                <a:lnTo>
                  <a:pt x="588264" y="288290"/>
                </a:lnTo>
                <a:lnTo>
                  <a:pt x="587937" y="51484"/>
                </a:lnTo>
                <a:lnTo>
                  <a:pt x="569273" y="14890"/>
                </a:lnTo>
                <a:lnTo>
                  <a:pt x="530606"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object 33"/>
          <p:cNvSpPr txBox="1"/>
          <p:nvPr/>
        </p:nvSpPr>
        <p:spPr>
          <a:xfrm>
            <a:off x="5430611" y="1885601"/>
            <a:ext cx="583565" cy="246379"/>
          </a:xfrm>
          <a:prstGeom prst="rect">
            <a:avLst/>
          </a:prstGeom>
        </p:spPr>
        <p:txBody>
          <a:bodyPr vert="horz" wrap="square" lIns="0" tIns="0" rIns="0" bIns="0" rtlCol="0">
            <a:spAutoFit/>
          </a:bodyPr>
          <a:lstStyle/>
          <a:p>
            <a:pPr marL="12700" marR="5080" lvl="0" indent="0" defTabSz="914400" eaLnBrk="1" fontAlgn="auto" latinLnBrk="0" hangingPunct="1">
              <a:lnSpc>
                <a:spcPts val="950"/>
              </a:lnSpc>
              <a:spcBef>
                <a:spcPts val="0"/>
              </a:spcBef>
              <a:spcAft>
                <a:spcPts val="0"/>
              </a:spcAft>
              <a:buClrTx/>
              <a:buSzTx/>
              <a:buFontTx/>
              <a:buNone/>
              <a:tabLst/>
              <a:defRPr/>
            </a:pPr>
            <a:r>
              <a:rPr kumimoji="0" sz="800" b="0" i="0" u="none" strike="noStrike" kern="0" cap="none" spc="-10" normalizeH="0" baseline="0" noProof="0" dirty="0">
                <a:ln>
                  <a:noFill/>
                </a:ln>
                <a:solidFill>
                  <a:srgbClr val="535353"/>
                </a:solidFill>
                <a:effectLst/>
                <a:uLnTx/>
                <a:uFillTx/>
                <a:latin typeface="Calibri"/>
                <a:cs typeface="Calibri"/>
              </a:rPr>
              <a:t>Ce</a:t>
            </a:r>
            <a:r>
              <a:rPr kumimoji="0" sz="800" b="0" i="0" u="none" strike="noStrike" kern="0" cap="none" spc="-15" normalizeH="0" baseline="0" noProof="0" dirty="0">
                <a:ln>
                  <a:noFill/>
                </a:ln>
                <a:solidFill>
                  <a:srgbClr val="535353"/>
                </a:solidFill>
                <a:effectLst/>
                <a:uLnTx/>
                <a:uFillTx/>
                <a:latin typeface="Calibri"/>
                <a:cs typeface="Calibri"/>
              </a:rPr>
              <a:t>r</a:t>
            </a:r>
            <a:r>
              <a:rPr kumimoji="0" sz="800" b="0" i="0" u="none" strike="noStrike" kern="0" cap="none" spc="-10" normalizeH="0" baseline="0" noProof="0" dirty="0">
                <a:ln>
                  <a:noFill/>
                </a:ln>
                <a:solidFill>
                  <a:srgbClr val="535353"/>
                </a:solidFill>
                <a:effectLst/>
                <a:uLnTx/>
                <a:uFillTx/>
                <a:latin typeface="Calibri"/>
                <a:cs typeface="Calibri"/>
              </a:rPr>
              <a:t>tifi</a:t>
            </a:r>
            <a:r>
              <a:rPr kumimoji="0" sz="800" b="0" i="0" u="none" strike="noStrike" kern="0" cap="none" spc="-5" normalizeH="0" baseline="0" noProof="0" dirty="0">
                <a:ln>
                  <a:noFill/>
                </a:ln>
                <a:solidFill>
                  <a:srgbClr val="535353"/>
                </a:solidFill>
                <a:effectLst/>
                <a:uLnTx/>
                <a:uFillTx/>
                <a:latin typeface="Calibri"/>
                <a:cs typeface="Calibri"/>
              </a:rPr>
              <a:t>ed</a:t>
            </a:r>
            <a:r>
              <a:rPr kumimoji="0" sz="800" b="0" i="0" u="none" strike="noStrike" kern="0" cap="none" spc="-35" normalizeH="0" baseline="0" noProof="0" dirty="0">
                <a:ln>
                  <a:noFill/>
                </a:ln>
                <a:solidFill>
                  <a:srgbClr val="535353"/>
                </a:solidFill>
                <a:effectLst/>
                <a:uLnTx/>
                <a:uFillTx/>
                <a:latin typeface="Calibri"/>
                <a:cs typeface="Calibri"/>
              </a:rPr>
              <a:t> </a:t>
            </a:r>
            <a:r>
              <a:rPr kumimoji="0" sz="800" b="0" i="0" u="none" strike="noStrike" kern="0" cap="none" spc="-10" normalizeH="0" baseline="0" noProof="0" dirty="0">
                <a:ln>
                  <a:noFill/>
                </a:ln>
                <a:solidFill>
                  <a:srgbClr val="535353"/>
                </a:solidFill>
                <a:effectLst/>
                <a:uLnTx/>
                <a:uFillTx/>
                <a:latin typeface="Calibri"/>
                <a:cs typeface="Calibri"/>
              </a:rPr>
              <a:t>C</a:t>
            </a:r>
            <a:r>
              <a:rPr kumimoji="0" sz="800" b="0" i="0" u="none" strike="noStrike" kern="0" cap="none" spc="-5" normalizeH="0" baseline="0" noProof="0" dirty="0">
                <a:ln>
                  <a:noFill/>
                </a:ln>
                <a:solidFill>
                  <a:srgbClr val="535353"/>
                </a:solidFill>
                <a:effectLst/>
                <a:uLnTx/>
                <a:uFillTx/>
                <a:latin typeface="Calibri"/>
                <a:cs typeface="Calibri"/>
              </a:rPr>
              <a:t>h</a:t>
            </a:r>
            <a:r>
              <a:rPr kumimoji="0" sz="800" b="0" i="0" u="none" strike="noStrike" kern="0" cap="none" spc="-10" normalizeH="0" baseline="0" noProof="0" dirty="0">
                <a:ln>
                  <a:noFill/>
                </a:ln>
                <a:solidFill>
                  <a:srgbClr val="535353"/>
                </a:solidFill>
                <a:effectLst/>
                <a:uLnTx/>
                <a:uFillTx/>
                <a:latin typeface="Calibri"/>
                <a:cs typeface="Calibri"/>
              </a:rPr>
              <a:t>e</a:t>
            </a:r>
            <a:r>
              <a:rPr kumimoji="0" sz="800" b="0" i="0" u="none" strike="noStrike" kern="0" cap="none" spc="-5" normalizeH="0" baseline="0" noProof="0" dirty="0">
                <a:ln>
                  <a:noFill/>
                </a:ln>
                <a:solidFill>
                  <a:srgbClr val="535353"/>
                </a:solidFill>
                <a:effectLst/>
                <a:uLnTx/>
                <a:uFillTx/>
                <a:latin typeface="Calibri"/>
                <a:cs typeface="Calibri"/>
              </a:rPr>
              <a:t>f </a:t>
            </a:r>
            <a:r>
              <a:rPr kumimoji="0" sz="800" b="0" i="0" u="none" strike="noStrike" kern="0" cap="none" spc="-10" normalizeH="0" baseline="0" noProof="0" dirty="0">
                <a:ln>
                  <a:noFill/>
                </a:ln>
                <a:solidFill>
                  <a:srgbClr val="535353"/>
                </a:solidFill>
                <a:effectLst/>
                <a:uLnTx/>
                <a:uFillTx/>
                <a:latin typeface="Calibri"/>
                <a:cs typeface="Calibri"/>
              </a:rPr>
              <a:t>de</a:t>
            </a:r>
            <a:r>
              <a:rPr kumimoji="0" sz="800" b="0" i="0" u="none" strike="noStrike" kern="0" cap="none" spc="-25" normalizeH="0" baseline="0" noProof="0" dirty="0">
                <a:ln>
                  <a:noFill/>
                </a:ln>
                <a:solidFill>
                  <a:srgbClr val="535353"/>
                </a:solidFill>
                <a:effectLst/>
                <a:uLnTx/>
                <a:uFillTx/>
                <a:latin typeface="Calibri"/>
                <a:cs typeface="Calibri"/>
              </a:rPr>
              <a:t> </a:t>
            </a:r>
            <a:r>
              <a:rPr kumimoji="0" sz="800" b="0" i="0" u="none" strike="noStrike" kern="0" cap="none" spc="-10" normalizeH="0" baseline="0" noProof="0" dirty="0">
                <a:ln>
                  <a:noFill/>
                </a:ln>
                <a:solidFill>
                  <a:srgbClr val="535353"/>
                </a:solidFill>
                <a:effectLst/>
                <a:uLnTx/>
                <a:uFillTx/>
                <a:latin typeface="Calibri"/>
                <a:cs typeface="Calibri"/>
              </a:rPr>
              <a:t>C</a:t>
            </a:r>
            <a:r>
              <a:rPr kumimoji="0" sz="800" b="0" i="0" u="none" strike="noStrike" kern="0" cap="none" spc="-5" normalizeH="0" baseline="0" noProof="0" dirty="0">
                <a:ln>
                  <a:noFill/>
                </a:ln>
                <a:solidFill>
                  <a:srgbClr val="535353"/>
                </a:solidFill>
                <a:effectLst/>
                <a:uLnTx/>
                <a:uFillTx/>
                <a:latin typeface="Calibri"/>
                <a:cs typeface="Calibri"/>
              </a:rPr>
              <a:t>u</a:t>
            </a:r>
            <a:r>
              <a:rPr kumimoji="0" sz="800" b="0" i="0" u="none" strike="noStrike" kern="0" cap="none" spc="-10" normalizeH="0" baseline="0" noProof="0" dirty="0">
                <a:ln>
                  <a:noFill/>
                </a:ln>
                <a:solidFill>
                  <a:srgbClr val="535353"/>
                </a:solidFill>
                <a:effectLst/>
                <a:uLnTx/>
                <a:uFillTx/>
                <a:latin typeface="Calibri"/>
                <a:cs typeface="Calibri"/>
              </a:rPr>
              <a:t>i</a:t>
            </a:r>
            <a:r>
              <a:rPr kumimoji="0" sz="800" b="0" i="0" u="none" strike="noStrike" kern="0" cap="none" spc="-5" normalizeH="0" baseline="0" noProof="0" dirty="0">
                <a:ln>
                  <a:noFill/>
                </a:ln>
                <a:solidFill>
                  <a:srgbClr val="535353"/>
                </a:solidFill>
                <a:effectLst/>
                <a:uLnTx/>
                <a:uFillTx/>
                <a:latin typeface="Calibri"/>
                <a:cs typeface="Calibri"/>
              </a:rPr>
              <a:t>s</a:t>
            </a:r>
            <a:r>
              <a:rPr kumimoji="0" sz="800" b="0" i="0" u="none" strike="noStrike" kern="0" cap="none" spc="-10" normalizeH="0" baseline="0" noProof="0" dirty="0">
                <a:ln>
                  <a:noFill/>
                </a:ln>
                <a:solidFill>
                  <a:srgbClr val="535353"/>
                </a:solidFill>
                <a:effectLst/>
                <a:uLnTx/>
                <a:uFillTx/>
                <a:latin typeface="Calibri"/>
                <a:cs typeface="Calibri"/>
              </a:rPr>
              <a:t>ine</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34" name="object 34"/>
          <p:cNvSpPr/>
          <p:nvPr/>
        </p:nvSpPr>
        <p:spPr>
          <a:xfrm>
            <a:off x="5103876" y="3482341"/>
            <a:ext cx="672465" cy="417830"/>
          </a:xfrm>
          <a:custGeom>
            <a:avLst/>
            <a:gdLst/>
            <a:ahLst/>
            <a:cxnLst/>
            <a:rect l="l" t="t" r="r" b="b"/>
            <a:pathLst>
              <a:path w="672464" h="417829">
                <a:moveTo>
                  <a:pt x="602488" y="0"/>
                </a:moveTo>
                <a:lnTo>
                  <a:pt x="58666" y="853"/>
                </a:lnTo>
                <a:lnTo>
                  <a:pt x="21621" y="19177"/>
                </a:lnTo>
                <a:lnTo>
                  <a:pt x="1505" y="55130"/>
                </a:lnTo>
                <a:lnTo>
                  <a:pt x="0" y="69596"/>
                </a:lnTo>
                <a:lnTo>
                  <a:pt x="853" y="358909"/>
                </a:lnTo>
                <a:lnTo>
                  <a:pt x="19182" y="395954"/>
                </a:lnTo>
                <a:lnTo>
                  <a:pt x="55133" y="416070"/>
                </a:lnTo>
                <a:lnTo>
                  <a:pt x="69596" y="417576"/>
                </a:lnTo>
                <a:lnTo>
                  <a:pt x="613417" y="416722"/>
                </a:lnTo>
                <a:lnTo>
                  <a:pt x="650462" y="398393"/>
                </a:lnTo>
                <a:lnTo>
                  <a:pt x="670578" y="362442"/>
                </a:lnTo>
                <a:lnTo>
                  <a:pt x="672084" y="347980"/>
                </a:lnTo>
                <a:lnTo>
                  <a:pt x="671230" y="58663"/>
                </a:lnTo>
                <a:lnTo>
                  <a:pt x="652901" y="21616"/>
                </a:lnTo>
                <a:lnTo>
                  <a:pt x="616950" y="1504"/>
                </a:lnTo>
                <a:lnTo>
                  <a:pt x="602488"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35"/>
          <p:cNvSpPr txBox="1"/>
          <p:nvPr/>
        </p:nvSpPr>
        <p:spPr>
          <a:xfrm>
            <a:off x="5126050" y="3544082"/>
            <a:ext cx="574675" cy="246379"/>
          </a:xfrm>
          <a:prstGeom prst="rect">
            <a:avLst/>
          </a:prstGeom>
        </p:spPr>
        <p:txBody>
          <a:bodyPr vert="horz" wrap="square" lIns="0" tIns="0" rIns="0" bIns="0" rtlCol="0">
            <a:spAutoFit/>
          </a:bodyPr>
          <a:lstStyle/>
          <a:p>
            <a:pPr marL="12700" marR="5080" lvl="0" indent="0" defTabSz="914400" eaLnBrk="1" fontAlgn="auto" latinLnBrk="0" hangingPunct="1">
              <a:lnSpc>
                <a:spcPts val="950"/>
              </a:lnSpc>
              <a:spcBef>
                <a:spcPts val="0"/>
              </a:spcBef>
              <a:spcAft>
                <a:spcPts val="0"/>
              </a:spcAft>
              <a:buClrTx/>
              <a:buSzTx/>
              <a:buFontTx/>
              <a:buNone/>
              <a:tabLst/>
              <a:defRPr/>
            </a:pPr>
            <a:r>
              <a:rPr kumimoji="0" sz="800" b="0" i="0" u="none" strike="noStrike" kern="0" cap="none" spc="-10" normalizeH="0" baseline="0" noProof="0" dirty="0">
                <a:ln>
                  <a:noFill/>
                </a:ln>
                <a:solidFill>
                  <a:srgbClr val="535353"/>
                </a:solidFill>
                <a:effectLst/>
                <a:uLnTx/>
                <a:uFillTx/>
                <a:latin typeface="Calibri"/>
                <a:cs typeface="Calibri"/>
              </a:rPr>
              <a:t>S</a:t>
            </a:r>
            <a:r>
              <a:rPr kumimoji="0" sz="800" b="0" i="0" u="none" strike="noStrike" kern="0" cap="none" spc="-5" normalizeH="0" baseline="0" noProof="0" dirty="0">
                <a:ln>
                  <a:noFill/>
                </a:ln>
                <a:solidFill>
                  <a:srgbClr val="535353"/>
                </a:solidFill>
                <a:effectLst/>
                <a:uLnTx/>
                <a:uFillTx/>
                <a:latin typeface="Calibri"/>
                <a:cs typeface="Calibri"/>
              </a:rPr>
              <a:t>up</a:t>
            </a:r>
            <a:r>
              <a:rPr kumimoji="0" sz="800" b="0" i="0" u="none" strike="noStrike" kern="0" cap="none" spc="-10" normalizeH="0" baseline="0" noProof="0" dirty="0">
                <a:ln>
                  <a:noFill/>
                </a:ln>
                <a:solidFill>
                  <a:srgbClr val="535353"/>
                </a:solidFill>
                <a:effectLst/>
                <a:uLnTx/>
                <a:uFillTx/>
                <a:latin typeface="Calibri"/>
                <a:cs typeface="Calibri"/>
              </a:rPr>
              <a:t>e</a:t>
            </a:r>
            <a:r>
              <a:rPr kumimoji="0" sz="800" b="0" i="0" u="none" strike="noStrike" kern="0" cap="none" spc="-15" normalizeH="0" baseline="0" noProof="0" dirty="0">
                <a:ln>
                  <a:noFill/>
                </a:ln>
                <a:solidFill>
                  <a:srgbClr val="535353"/>
                </a:solidFill>
                <a:effectLst/>
                <a:uLnTx/>
                <a:uFillTx/>
                <a:latin typeface="Calibri"/>
                <a:cs typeface="Calibri"/>
              </a:rPr>
              <a:t>r</a:t>
            </a:r>
            <a:r>
              <a:rPr kumimoji="0" sz="800" b="0" i="0" u="none" strike="noStrike" kern="0" cap="none" spc="-10" normalizeH="0" baseline="0" noProof="0" dirty="0">
                <a:ln>
                  <a:noFill/>
                </a:ln>
                <a:solidFill>
                  <a:srgbClr val="535353"/>
                </a:solidFill>
                <a:effectLst/>
                <a:uLnTx/>
                <a:uFillTx/>
                <a:latin typeface="Calibri"/>
                <a:cs typeface="Calibri"/>
              </a:rPr>
              <a:t>vi</a:t>
            </a:r>
            <a:r>
              <a:rPr kumimoji="0" sz="800" b="0" i="0" u="none" strike="noStrike" kern="0" cap="none" spc="-5" normalizeH="0" baseline="0" noProof="0" dirty="0">
                <a:ln>
                  <a:noFill/>
                </a:ln>
                <a:solidFill>
                  <a:srgbClr val="535353"/>
                </a:solidFill>
                <a:effectLst/>
                <a:uLnTx/>
                <a:uFillTx/>
                <a:latin typeface="Calibri"/>
                <a:cs typeface="Calibri"/>
              </a:rPr>
              <a:t>s</a:t>
            </a:r>
            <a:r>
              <a:rPr kumimoji="0" sz="800" b="0" i="0" u="none" strike="noStrike" kern="0" cap="none" spc="-15" normalizeH="0" baseline="0" noProof="0" dirty="0">
                <a:ln>
                  <a:noFill/>
                </a:ln>
                <a:solidFill>
                  <a:srgbClr val="535353"/>
                </a:solidFill>
                <a:effectLst/>
                <a:uLnTx/>
                <a:uFillTx/>
                <a:latin typeface="Calibri"/>
                <a:cs typeface="Calibri"/>
              </a:rPr>
              <a:t>or</a:t>
            </a:r>
            <a:r>
              <a:rPr kumimoji="0" sz="800" b="0" i="0" u="none" strike="noStrike" kern="0" cap="none" spc="-10" normalizeH="0" baseline="0" noProof="0" dirty="0">
                <a:ln>
                  <a:noFill/>
                </a:ln>
                <a:solidFill>
                  <a:srgbClr val="535353"/>
                </a:solidFill>
                <a:effectLst/>
                <a:uLnTx/>
                <a:uFillTx/>
                <a:latin typeface="Calibri"/>
                <a:cs typeface="Calibri"/>
              </a:rPr>
              <a:t>y</a:t>
            </a:r>
            <a:r>
              <a:rPr kumimoji="0" sz="800" b="0" i="0" u="none" strike="noStrike" kern="0" cap="none" spc="-5" normalizeH="0" baseline="0" noProof="0" dirty="0">
                <a:ln>
                  <a:noFill/>
                </a:ln>
                <a:solidFill>
                  <a:srgbClr val="535353"/>
                </a:solidFill>
                <a:effectLst/>
                <a:uLnTx/>
                <a:uFillTx/>
                <a:latin typeface="Calibri"/>
                <a:cs typeface="Calibri"/>
              </a:rPr>
              <a:t> </a:t>
            </a:r>
            <a:r>
              <a:rPr kumimoji="0" sz="800" b="0" i="0" u="none" strike="noStrike" kern="0" cap="none" spc="-25" normalizeH="0" baseline="0" noProof="0" dirty="0">
                <a:ln>
                  <a:noFill/>
                </a:ln>
                <a:solidFill>
                  <a:srgbClr val="535353"/>
                </a:solidFill>
                <a:effectLst/>
                <a:uLnTx/>
                <a:uFillTx/>
                <a:latin typeface="Calibri"/>
                <a:cs typeface="Calibri"/>
              </a:rPr>
              <a:t>M</a:t>
            </a:r>
            <a:r>
              <a:rPr kumimoji="0" sz="800" b="0" i="0" u="none" strike="noStrike" kern="0" cap="none" spc="-5" normalizeH="0" baseline="0" noProof="0" dirty="0">
                <a:ln>
                  <a:noFill/>
                </a:ln>
                <a:solidFill>
                  <a:srgbClr val="535353"/>
                </a:solidFill>
                <a:effectLst/>
                <a:uLnTx/>
                <a:uFillTx/>
                <a:latin typeface="Calibri"/>
                <a:cs typeface="Calibri"/>
              </a:rPr>
              <a:t>an</a:t>
            </a:r>
            <a:r>
              <a:rPr kumimoji="0" sz="800" b="0" i="0" u="none" strike="noStrike" kern="0" cap="none" spc="-10" normalizeH="0" baseline="0" noProof="0" dirty="0">
                <a:ln>
                  <a:noFill/>
                </a:ln>
                <a:solidFill>
                  <a:srgbClr val="535353"/>
                </a:solidFill>
                <a:effectLst/>
                <a:uLnTx/>
                <a:uFillTx/>
                <a:latin typeface="Calibri"/>
                <a:cs typeface="Calibri"/>
              </a:rPr>
              <a:t>a</a:t>
            </a:r>
            <a:r>
              <a:rPr kumimoji="0" sz="800" b="0" i="0" u="none" strike="noStrike" kern="0" cap="none" spc="-15" normalizeH="0" baseline="0" noProof="0" dirty="0">
                <a:ln>
                  <a:noFill/>
                </a:ln>
                <a:solidFill>
                  <a:srgbClr val="535353"/>
                </a:solidFill>
                <a:effectLst/>
                <a:uLnTx/>
                <a:uFillTx/>
                <a:latin typeface="Calibri"/>
                <a:cs typeface="Calibri"/>
              </a:rPr>
              <a:t>gem</a:t>
            </a:r>
            <a:r>
              <a:rPr kumimoji="0" sz="800" b="0" i="0" u="none" strike="noStrike" kern="0" cap="none" spc="-20" normalizeH="0" baseline="0" noProof="0" dirty="0">
                <a:ln>
                  <a:noFill/>
                </a:ln>
                <a:solidFill>
                  <a:srgbClr val="535353"/>
                </a:solidFill>
                <a:effectLst/>
                <a:uLnTx/>
                <a:uFillTx/>
                <a:latin typeface="Calibri"/>
                <a:cs typeface="Calibri"/>
              </a:rPr>
              <a:t>e</a:t>
            </a:r>
            <a:r>
              <a:rPr kumimoji="0" sz="800" b="0" i="0" u="none" strike="noStrike" kern="0" cap="none" spc="-15" normalizeH="0" baseline="0" noProof="0" dirty="0">
                <a:ln>
                  <a:noFill/>
                </a:ln>
                <a:solidFill>
                  <a:srgbClr val="535353"/>
                </a:solidFill>
                <a:effectLst/>
                <a:uLnTx/>
                <a:uFillTx/>
                <a:latin typeface="Calibri"/>
                <a:cs typeface="Calibri"/>
              </a:rPr>
              <a:t>n</a:t>
            </a:r>
            <a:r>
              <a:rPr kumimoji="0" sz="800" b="0" i="0" u="none" strike="noStrike" kern="0" cap="none" spc="-10" normalizeH="0" baseline="0" noProof="0" dirty="0">
                <a:ln>
                  <a:noFill/>
                </a:ln>
                <a:solidFill>
                  <a:srgbClr val="535353"/>
                </a:solidFill>
                <a:effectLst/>
                <a:uLnTx/>
                <a:uFillTx/>
                <a:latin typeface="Calibri"/>
                <a:cs typeface="Calibri"/>
              </a:rPr>
              <a:t>t</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37" name="object 37"/>
          <p:cNvSpPr/>
          <p:nvPr/>
        </p:nvSpPr>
        <p:spPr>
          <a:xfrm>
            <a:off x="4023359" y="1671829"/>
            <a:ext cx="661670" cy="367665"/>
          </a:xfrm>
          <a:custGeom>
            <a:avLst/>
            <a:gdLst/>
            <a:ahLst/>
            <a:cxnLst/>
            <a:rect l="l" t="t" r="r" b="b"/>
            <a:pathLst>
              <a:path w="661670" h="367664">
                <a:moveTo>
                  <a:pt x="600202" y="0"/>
                </a:moveTo>
                <a:lnTo>
                  <a:pt x="49376" y="1143"/>
                </a:lnTo>
                <a:lnTo>
                  <a:pt x="14134" y="22087"/>
                </a:lnTo>
                <a:lnTo>
                  <a:pt x="0" y="61213"/>
                </a:lnTo>
                <a:lnTo>
                  <a:pt x="1143" y="317907"/>
                </a:lnTo>
                <a:lnTo>
                  <a:pt x="22087" y="353149"/>
                </a:lnTo>
                <a:lnTo>
                  <a:pt x="61214" y="367283"/>
                </a:lnTo>
                <a:lnTo>
                  <a:pt x="612039" y="366140"/>
                </a:lnTo>
                <a:lnTo>
                  <a:pt x="647281" y="345196"/>
                </a:lnTo>
                <a:lnTo>
                  <a:pt x="661416" y="306069"/>
                </a:lnTo>
                <a:lnTo>
                  <a:pt x="660272" y="49376"/>
                </a:lnTo>
                <a:lnTo>
                  <a:pt x="639328" y="14134"/>
                </a:lnTo>
                <a:lnTo>
                  <a:pt x="600202"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object 38"/>
          <p:cNvSpPr txBox="1"/>
          <p:nvPr/>
        </p:nvSpPr>
        <p:spPr>
          <a:xfrm>
            <a:off x="4054608" y="1747876"/>
            <a:ext cx="426720" cy="246379"/>
          </a:xfrm>
          <a:prstGeom prst="rect">
            <a:avLst/>
          </a:prstGeom>
        </p:spPr>
        <p:txBody>
          <a:bodyPr vert="horz" wrap="square" lIns="0" tIns="0" rIns="0" bIns="0" rtlCol="0">
            <a:spAutoFit/>
          </a:bodyPr>
          <a:lstStyle/>
          <a:p>
            <a:pPr marL="12700" marR="5080" lvl="0" indent="0" defTabSz="914400" eaLnBrk="1" fontAlgn="auto" latinLnBrk="0" hangingPunct="1">
              <a:lnSpc>
                <a:spcPts val="950"/>
              </a:lnSpc>
              <a:spcBef>
                <a:spcPts val="0"/>
              </a:spcBef>
              <a:spcAft>
                <a:spcPts val="0"/>
              </a:spcAft>
              <a:buClrTx/>
              <a:buSzTx/>
              <a:buFontTx/>
              <a:buNone/>
              <a:tabLst/>
              <a:defRPr/>
            </a:pPr>
            <a:r>
              <a:rPr kumimoji="0" sz="800" b="0" i="0" u="none" strike="noStrike" kern="0" cap="none" spc="-10" normalizeH="0" baseline="0" noProof="0" dirty="0">
                <a:ln>
                  <a:noFill/>
                </a:ln>
                <a:solidFill>
                  <a:srgbClr val="535353"/>
                </a:solidFill>
                <a:effectLst/>
                <a:uLnTx/>
                <a:uFillTx/>
                <a:latin typeface="Calibri"/>
                <a:cs typeface="Calibri"/>
              </a:rPr>
              <a:t>Ce</a:t>
            </a:r>
            <a:r>
              <a:rPr kumimoji="0" sz="800" b="0" i="0" u="none" strike="noStrike" kern="0" cap="none" spc="-15" normalizeH="0" baseline="0" noProof="0" dirty="0">
                <a:ln>
                  <a:noFill/>
                </a:ln>
                <a:solidFill>
                  <a:srgbClr val="535353"/>
                </a:solidFill>
                <a:effectLst/>
                <a:uLnTx/>
                <a:uFillTx/>
                <a:latin typeface="Calibri"/>
                <a:cs typeface="Calibri"/>
              </a:rPr>
              <a:t>r</a:t>
            </a:r>
            <a:r>
              <a:rPr kumimoji="0" sz="800" b="0" i="0" u="none" strike="noStrike" kern="0" cap="none" spc="-10" normalizeH="0" baseline="0" noProof="0" dirty="0">
                <a:ln>
                  <a:noFill/>
                </a:ln>
                <a:solidFill>
                  <a:srgbClr val="535353"/>
                </a:solidFill>
                <a:effectLst/>
                <a:uLnTx/>
                <a:uFillTx/>
                <a:latin typeface="Calibri"/>
                <a:cs typeface="Calibri"/>
              </a:rPr>
              <a:t>tifi</a:t>
            </a:r>
            <a:r>
              <a:rPr kumimoji="0" sz="800" b="0" i="0" u="none" strike="noStrike" kern="0" cap="none" spc="-5" normalizeH="0" baseline="0" noProof="0" dirty="0">
                <a:ln>
                  <a:noFill/>
                </a:ln>
                <a:solidFill>
                  <a:srgbClr val="535353"/>
                </a:solidFill>
                <a:effectLst/>
                <a:uLnTx/>
                <a:uFillTx/>
                <a:latin typeface="Calibri"/>
                <a:cs typeface="Calibri"/>
              </a:rPr>
              <a:t>ed </a:t>
            </a:r>
            <a:r>
              <a:rPr kumimoji="0" sz="800" b="0" i="0" u="none" strike="noStrike" kern="0" cap="none" spc="-10" normalizeH="0" baseline="0" noProof="0" dirty="0">
                <a:ln>
                  <a:noFill/>
                </a:ln>
                <a:solidFill>
                  <a:srgbClr val="535353"/>
                </a:solidFill>
                <a:effectLst/>
                <a:uLnTx/>
                <a:uFillTx/>
                <a:latin typeface="Calibri"/>
                <a:cs typeface="Calibri"/>
              </a:rPr>
              <a:t>S</a:t>
            </a:r>
            <a:r>
              <a:rPr kumimoji="0" sz="800" b="0" i="0" u="none" strike="noStrike" kern="0" cap="none" spc="-5" normalizeH="0" baseline="0" noProof="0" dirty="0">
                <a:ln>
                  <a:noFill/>
                </a:ln>
                <a:solidFill>
                  <a:srgbClr val="535353"/>
                </a:solidFill>
                <a:effectLst/>
                <a:uLnTx/>
                <a:uFillTx/>
                <a:latin typeface="Calibri"/>
                <a:cs typeface="Calibri"/>
              </a:rPr>
              <a:t>ous</a:t>
            </a:r>
            <a:r>
              <a:rPr kumimoji="0" sz="800" b="0" i="0" u="none" strike="noStrike" kern="0" cap="none" spc="-15" normalizeH="0" baseline="0" noProof="0" dirty="0">
                <a:ln>
                  <a:noFill/>
                </a:ln>
                <a:solidFill>
                  <a:srgbClr val="535353"/>
                </a:solidFill>
                <a:effectLst/>
                <a:uLnTx/>
                <a:uFillTx/>
                <a:latin typeface="Calibri"/>
                <a:cs typeface="Calibri"/>
              </a:rPr>
              <a:t> </a:t>
            </a:r>
            <a:r>
              <a:rPr kumimoji="0" sz="800" b="0" i="0" u="none" strike="noStrike" kern="0" cap="none" spc="-10" normalizeH="0" baseline="0" noProof="0" dirty="0">
                <a:ln>
                  <a:noFill/>
                </a:ln>
                <a:solidFill>
                  <a:srgbClr val="535353"/>
                </a:solidFill>
                <a:effectLst/>
                <a:uLnTx/>
                <a:uFillTx/>
                <a:latin typeface="Calibri"/>
                <a:cs typeface="Calibri"/>
              </a:rPr>
              <a:t>C</a:t>
            </a:r>
            <a:r>
              <a:rPr kumimoji="0" sz="800" b="0" i="0" u="none" strike="noStrike" kern="0" cap="none" spc="-5" normalizeH="0" baseline="0" noProof="0" dirty="0">
                <a:ln>
                  <a:noFill/>
                </a:ln>
                <a:solidFill>
                  <a:srgbClr val="535353"/>
                </a:solidFill>
                <a:effectLst/>
                <a:uLnTx/>
                <a:uFillTx/>
                <a:latin typeface="Calibri"/>
                <a:cs typeface="Calibri"/>
              </a:rPr>
              <a:t>h</a:t>
            </a:r>
            <a:r>
              <a:rPr kumimoji="0" sz="800" b="0" i="0" u="none" strike="noStrike" kern="0" cap="none" spc="-10" normalizeH="0" baseline="0" noProof="0" dirty="0">
                <a:ln>
                  <a:noFill/>
                </a:ln>
                <a:solidFill>
                  <a:srgbClr val="535353"/>
                </a:solidFill>
                <a:effectLst/>
                <a:uLnTx/>
                <a:uFillTx/>
                <a:latin typeface="Calibri"/>
                <a:cs typeface="Calibri"/>
              </a:rPr>
              <a:t>e</a:t>
            </a:r>
            <a:r>
              <a:rPr kumimoji="0" sz="800" b="0" i="0" u="none" strike="noStrike" kern="0" cap="none" spc="-5" normalizeH="0" baseline="0" noProof="0" dirty="0">
                <a:ln>
                  <a:noFill/>
                </a:ln>
                <a:solidFill>
                  <a:srgbClr val="535353"/>
                </a:solidFill>
                <a:effectLst/>
                <a:uLnTx/>
                <a:uFillTx/>
                <a:latin typeface="Calibri"/>
                <a:cs typeface="Calibri"/>
              </a:rPr>
              <a:t>f</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39" name="object 39"/>
          <p:cNvSpPr/>
          <p:nvPr/>
        </p:nvSpPr>
        <p:spPr>
          <a:xfrm>
            <a:off x="2086355" y="3377185"/>
            <a:ext cx="791210" cy="501650"/>
          </a:xfrm>
          <a:custGeom>
            <a:avLst/>
            <a:gdLst/>
            <a:ahLst/>
            <a:cxnLst/>
            <a:rect l="l" t="t" r="r" b="b"/>
            <a:pathLst>
              <a:path w="791210" h="501650">
                <a:moveTo>
                  <a:pt x="707390" y="0"/>
                </a:moveTo>
                <a:lnTo>
                  <a:pt x="79049" y="119"/>
                </a:lnTo>
                <a:lnTo>
                  <a:pt x="38976" y="12877"/>
                </a:lnTo>
                <a:lnTo>
                  <a:pt x="10705" y="42614"/>
                </a:lnTo>
                <a:lnTo>
                  <a:pt x="0" y="83565"/>
                </a:lnTo>
                <a:lnTo>
                  <a:pt x="119" y="422346"/>
                </a:lnTo>
                <a:lnTo>
                  <a:pt x="12877" y="462419"/>
                </a:lnTo>
                <a:lnTo>
                  <a:pt x="42614" y="490690"/>
                </a:lnTo>
                <a:lnTo>
                  <a:pt x="83566" y="501395"/>
                </a:lnTo>
                <a:lnTo>
                  <a:pt x="711906" y="501276"/>
                </a:lnTo>
                <a:lnTo>
                  <a:pt x="751979" y="488518"/>
                </a:lnTo>
                <a:lnTo>
                  <a:pt x="780250" y="458781"/>
                </a:lnTo>
                <a:lnTo>
                  <a:pt x="790956" y="417829"/>
                </a:lnTo>
                <a:lnTo>
                  <a:pt x="790836" y="79049"/>
                </a:lnTo>
                <a:lnTo>
                  <a:pt x="778078" y="38976"/>
                </a:lnTo>
                <a:lnTo>
                  <a:pt x="748341" y="10705"/>
                </a:lnTo>
                <a:lnTo>
                  <a:pt x="707390"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object 40"/>
          <p:cNvSpPr txBox="1"/>
          <p:nvPr/>
        </p:nvSpPr>
        <p:spPr>
          <a:xfrm>
            <a:off x="2201155" y="3460724"/>
            <a:ext cx="501015" cy="367030"/>
          </a:xfrm>
          <a:prstGeom prst="rect">
            <a:avLst/>
          </a:prstGeom>
        </p:spPr>
        <p:txBody>
          <a:bodyPr vert="horz" wrap="square" lIns="0" tIns="0" rIns="0" bIns="0" rtlCol="0">
            <a:spAutoFit/>
          </a:bodyPr>
          <a:lstStyle/>
          <a:p>
            <a:pPr marL="12700" marR="5080" lvl="0" indent="0" defTabSz="914400" eaLnBrk="1" fontAlgn="auto" latinLnBrk="0" hangingPunct="1">
              <a:lnSpc>
                <a:spcPts val="950"/>
              </a:lnSpc>
              <a:spcBef>
                <a:spcPts val="0"/>
              </a:spcBef>
              <a:spcAft>
                <a:spcPts val="0"/>
              </a:spcAft>
              <a:buClrTx/>
              <a:buSzTx/>
              <a:buFontTx/>
              <a:buNone/>
              <a:tabLst/>
              <a:defRPr/>
            </a:pPr>
            <a:r>
              <a:rPr kumimoji="0" sz="800" b="0" i="0" u="none" strike="noStrike" kern="0" cap="none" spc="-10" normalizeH="0" baseline="0" noProof="0" dirty="0">
                <a:ln>
                  <a:noFill/>
                </a:ln>
                <a:solidFill>
                  <a:srgbClr val="535353"/>
                </a:solidFill>
                <a:effectLst/>
                <a:uLnTx/>
                <a:uFillTx/>
                <a:latin typeface="Calibri"/>
                <a:cs typeface="Calibri"/>
              </a:rPr>
              <a:t>C</a:t>
            </a:r>
            <a:r>
              <a:rPr kumimoji="0" sz="800" b="0" i="0" u="none" strike="noStrike" kern="0" cap="none" spc="-5" normalizeH="0" baseline="0" noProof="0" dirty="0">
                <a:ln>
                  <a:noFill/>
                </a:ln>
                <a:solidFill>
                  <a:srgbClr val="535353"/>
                </a:solidFill>
                <a:effectLst/>
                <a:uLnTx/>
                <a:uFillTx/>
                <a:latin typeface="Calibri"/>
                <a:cs typeface="Calibri"/>
              </a:rPr>
              <a:t>ommun</a:t>
            </a:r>
            <a:r>
              <a:rPr kumimoji="0" sz="800" b="0" i="0" u="none" strike="noStrike" kern="0" cap="none" spc="-20" normalizeH="0" baseline="0" noProof="0" dirty="0">
                <a:ln>
                  <a:noFill/>
                </a:ln>
                <a:solidFill>
                  <a:srgbClr val="535353"/>
                </a:solidFill>
                <a:effectLst/>
                <a:uLnTx/>
                <a:uFillTx/>
                <a:latin typeface="Calibri"/>
                <a:cs typeface="Calibri"/>
              </a:rPr>
              <a:t>i</a:t>
            </a:r>
            <a:r>
              <a:rPr kumimoji="0" sz="800" b="0" i="0" u="none" strike="noStrike" kern="0" cap="none" spc="-15" normalizeH="0" baseline="0" noProof="0" dirty="0">
                <a:ln>
                  <a:noFill/>
                </a:ln>
                <a:solidFill>
                  <a:srgbClr val="535353"/>
                </a:solidFill>
                <a:effectLst/>
                <a:uLnTx/>
                <a:uFillTx/>
                <a:latin typeface="Calibri"/>
                <a:cs typeface="Calibri"/>
              </a:rPr>
              <a:t>t</a:t>
            </a:r>
            <a:r>
              <a:rPr kumimoji="0" sz="800" b="0" i="0" u="none" strike="noStrike" kern="0" cap="none" spc="-10" normalizeH="0" baseline="0" noProof="0" dirty="0">
                <a:ln>
                  <a:noFill/>
                </a:ln>
                <a:solidFill>
                  <a:srgbClr val="535353"/>
                </a:solidFill>
                <a:effectLst/>
                <a:uLnTx/>
                <a:uFillTx/>
                <a:latin typeface="Calibri"/>
                <a:cs typeface="Calibri"/>
              </a:rPr>
              <a:t>y</a:t>
            </a:r>
            <a:r>
              <a:rPr kumimoji="0" sz="800" b="0" i="0" u="none" strike="noStrike" kern="0" cap="none" spc="-5" normalizeH="0" baseline="0" noProof="0" dirty="0">
                <a:ln>
                  <a:noFill/>
                </a:ln>
                <a:solidFill>
                  <a:srgbClr val="535353"/>
                </a:solidFill>
                <a:effectLst/>
                <a:uLnTx/>
                <a:uFillTx/>
                <a:latin typeface="Calibri"/>
                <a:cs typeface="Calibri"/>
              </a:rPr>
              <a:t> </a:t>
            </a:r>
            <a:r>
              <a:rPr kumimoji="0" sz="800" b="0" i="0" u="none" strike="noStrike" kern="0" cap="none" spc="-10" normalizeH="0" baseline="0" noProof="0" dirty="0">
                <a:ln>
                  <a:noFill/>
                </a:ln>
                <a:solidFill>
                  <a:srgbClr val="535353"/>
                </a:solidFill>
                <a:effectLst/>
                <a:uLnTx/>
                <a:uFillTx/>
                <a:latin typeface="Calibri"/>
                <a:cs typeface="Calibri"/>
              </a:rPr>
              <a:t>C</a:t>
            </a:r>
            <a:r>
              <a:rPr kumimoji="0" sz="800" b="0" i="0" u="none" strike="noStrike" kern="0" cap="none" spc="-5" normalizeH="0" baseline="0" noProof="0" dirty="0">
                <a:ln>
                  <a:noFill/>
                </a:ln>
                <a:solidFill>
                  <a:srgbClr val="535353"/>
                </a:solidFill>
                <a:effectLst/>
                <a:uLnTx/>
                <a:uFillTx/>
                <a:latin typeface="Calibri"/>
                <a:cs typeface="Calibri"/>
              </a:rPr>
              <a:t>o</a:t>
            </a:r>
            <a:r>
              <a:rPr kumimoji="0" sz="800" b="0" i="0" u="none" strike="noStrike" kern="0" cap="none" spc="-10" normalizeH="0" baseline="0" noProof="0" dirty="0">
                <a:ln>
                  <a:noFill/>
                </a:ln>
                <a:solidFill>
                  <a:srgbClr val="535353"/>
                </a:solidFill>
                <a:effectLst/>
                <a:uLnTx/>
                <a:uFillTx/>
                <a:latin typeface="Calibri"/>
                <a:cs typeface="Calibri"/>
              </a:rPr>
              <a:t>ll</a:t>
            </a:r>
            <a:r>
              <a:rPr kumimoji="0" sz="800" b="0" i="0" u="none" strike="noStrike" kern="0" cap="none" spc="-5" normalizeH="0" baseline="0" noProof="0" dirty="0">
                <a:ln>
                  <a:noFill/>
                </a:ln>
                <a:solidFill>
                  <a:srgbClr val="535353"/>
                </a:solidFill>
                <a:effectLst/>
                <a:uLnTx/>
                <a:uFillTx/>
                <a:latin typeface="Calibri"/>
                <a:cs typeface="Calibri"/>
              </a:rPr>
              <a:t>e</a:t>
            </a:r>
            <a:r>
              <a:rPr kumimoji="0" sz="800" b="0" i="0" u="none" strike="noStrike" kern="0" cap="none" spc="-15" normalizeH="0" baseline="0" noProof="0" dirty="0">
                <a:ln>
                  <a:noFill/>
                </a:ln>
                <a:solidFill>
                  <a:srgbClr val="535353"/>
                </a:solidFill>
                <a:effectLst/>
                <a:uLnTx/>
                <a:uFillTx/>
                <a:latin typeface="Calibri"/>
                <a:cs typeface="Calibri"/>
              </a:rPr>
              <a:t>g</a:t>
            </a:r>
            <a:r>
              <a:rPr kumimoji="0" sz="800" b="0" i="0" u="none" strike="noStrike" kern="0" cap="none" spc="-10" normalizeH="0" baseline="0" noProof="0" dirty="0">
                <a:ln>
                  <a:noFill/>
                </a:ln>
                <a:solidFill>
                  <a:srgbClr val="535353"/>
                </a:solidFill>
                <a:effectLst/>
                <a:uLnTx/>
                <a:uFillTx/>
                <a:latin typeface="Calibri"/>
                <a:cs typeface="Calibri"/>
              </a:rPr>
              <a:t>e</a:t>
            </a:r>
            <a:endParaRPr kumimoji="0" sz="8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ts val="919"/>
              </a:lnSpc>
              <a:spcBef>
                <a:spcPts val="0"/>
              </a:spcBef>
              <a:spcAft>
                <a:spcPts val="0"/>
              </a:spcAft>
              <a:buClrTx/>
              <a:buSzTx/>
              <a:buFontTx/>
              <a:buNone/>
              <a:tabLst/>
              <a:defRPr/>
            </a:pPr>
            <a:r>
              <a:rPr kumimoji="0" sz="800" b="0" i="0" u="none" strike="noStrike" kern="0" cap="none" spc="-10" normalizeH="0" baseline="0" noProof="0" dirty="0">
                <a:ln>
                  <a:noFill/>
                </a:ln>
                <a:solidFill>
                  <a:srgbClr val="535353"/>
                </a:solidFill>
                <a:effectLst/>
                <a:uLnTx/>
                <a:uFillTx/>
                <a:latin typeface="Calibri"/>
                <a:cs typeface="Calibri"/>
              </a:rPr>
              <a:t>2 yea</a:t>
            </a:r>
            <a:r>
              <a:rPr kumimoji="0" sz="800" b="0" i="0" u="none" strike="noStrike" kern="0" cap="none" spc="-15" normalizeH="0" baseline="0" noProof="0" dirty="0">
                <a:ln>
                  <a:noFill/>
                </a:ln>
                <a:solidFill>
                  <a:srgbClr val="535353"/>
                </a:solidFill>
                <a:effectLst/>
                <a:uLnTx/>
                <a:uFillTx/>
                <a:latin typeface="Calibri"/>
                <a:cs typeface="Calibri"/>
              </a:rPr>
              <a:t>r</a:t>
            </a:r>
            <a:r>
              <a:rPr kumimoji="0" sz="800" b="0" i="0" u="none" strike="noStrike" kern="0" cap="none" spc="-5" normalizeH="0" baseline="0" noProof="0" dirty="0">
                <a:ln>
                  <a:noFill/>
                </a:ln>
                <a:solidFill>
                  <a:srgbClr val="535353"/>
                </a:solidFill>
                <a:effectLst/>
                <a:uLnTx/>
                <a:uFillTx/>
                <a:latin typeface="Calibri"/>
                <a:cs typeface="Calibri"/>
              </a:rPr>
              <a:t>s</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41" name="object 41"/>
          <p:cNvSpPr/>
          <p:nvPr/>
        </p:nvSpPr>
        <p:spPr>
          <a:xfrm>
            <a:off x="2063495" y="2642617"/>
            <a:ext cx="760730" cy="464820"/>
          </a:xfrm>
          <a:custGeom>
            <a:avLst/>
            <a:gdLst/>
            <a:ahLst/>
            <a:cxnLst/>
            <a:rect l="l" t="t" r="r" b="b"/>
            <a:pathLst>
              <a:path w="760730" h="464819">
                <a:moveTo>
                  <a:pt x="683006" y="0"/>
                </a:moveTo>
                <a:lnTo>
                  <a:pt x="68283" y="538"/>
                </a:lnTo>
                <a:lnTo>
                  <a:pt x="29778" y="16414"/>
                </a:lnTo>
                <a:lnTo>
                  <a:pt x="5261" y="49349"/>
                </a:lnTo>
                <a:lnTo>
                  <a:pt x="0" y="77470"/>
                </a:lnTo>
                <a:lnTo>
                  <a:pt x="538" y="396536"/>
                </a:lnTo>
                <a:lnTo>
                  <a:pt x="16414" y="435041"/>
                </a:lnTo>
                <a:lnTo>
                  <a:pt x="49349" y="459558"/>
                </a:lnTo>
                <a:lnTo>
                  <a:pt x="77470" y="464820"/>
                </a:lnTo>
                <a:lnTo>
                  <a:pt x="692192" y="464281"/>
                </a:lnTo>
                <a:lnTo>
                  <a:pt x="730697" y="448405"/>
                </a:lnTo>
                <a:lnTo>
                  <a:pt x="755214" y="415470"/>
                </a:lnTo>
                <a:lnTo>
                  <a:pt x="760476" y="387350"/>
                </a:lnTo>
                <a:lnTo>
                  <a:pt x="759937" y="68283"/>
                </a:lnTo>
                <a:lnTo>
                  <a:pt x="744061" y="29778"/>
                </a:lnTo>
                <a:lnTo>
                  <a:pt x="711126" y="5261"/>
                </a:lnTo>
                <a:lnTo>
                  <a:pt x="683006"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object 42"/>
          <p:cNvSpPr txBox="1"/>
          <p:nvPr/>
        </p:nvSpPr>
        <p:spPr>
          <a:xfrm>
            <a:off x="2125930" y="2706716"/>
            <a:ext cx="643890" cy="367030"/>
          </a:xfrm>
          <a:prstGeom prst="rect">
            <a:avLst/>
          </a:prstGeom>
        </p:spPr>
        <p:txBody>
          <a:bodyPr vert="horz" wrap="square" lIns="0" tIns="0" rIns="0" bIns="0" rtlCol="0">
            <a:spAutoFit/>
          </a:bodyPr>
          <a:lstStyle/>
          <a:p>
            <a:pPr marL="12700" marR="5080" lvl="0" indent="0" defTabSz="914400" eaLnBrk="1" fontAlgn="auto" latinLnBrk="0" hangingPunct="1">
              <a:lnSpc>
                <a:spcPts val="950"/>
              </a:lnSpc>
              <a:spcBef>
                <a:spcPts val="0"/>
              </a:spcBef>
              <a:spcAft>
                <a:spcPts val="0"/>
              </a:spcAft>
              <a:buClrTx/>
              <a:buSzTx/>
              <a:buFontTx/>
              <a:buNone/>
              <a:tabLst/>
              <a:defRPr/>
            </a:pPr>
            <a:r>
              <a:rPr kumimoji="0" sz="800" b="0" i="0" u="none" strike="noStrike" kern="0" cap="none" spc="-10" normalizeH="0" baseline="0" noProof="0" dirty="0">
                <a:ln>
                  <a:noFill/>
                </a:ln>
                <a:solidFill>
                  <a:srgbClr val="535353"/>
                </a:solidFill>
                <a:effectLst/>
                <a:uLnTx/>
                <a:uFillTx/>
                <a:latin typeface="Calibri"/>
                <a:cs typeface="Calibri"/>
              </a:rPr>
              <a:t>C</a:t>
            </a:r>
            <a:r>
              <a:rPr kumimoji="0" sz="800" b="0" i="0" u="none" strike="noStrike" kern="0" cap="none" spc="-5" normalizeH="0" baseline="0" noProof="0" dirty="0">
                <a:ln>
                  <a:noFill/>
                </a:ln>
                <a:solidFill>
                  <a:srgbClr val="535353"/>
                </a:solidFill>
                <a:effectLst/>
                <a:uLnTx/>
                <a:uFillTx/>
                <a:latin typeface="Calibri"/>
                <a:cs typeface="Calibri"/>
              </a:rPr>
              <a:t>o</a:t>
            </a:r>
            <a:r>
              <a:rPr kumimoji="0" sz="800" b="0" i="0" u="none" strike="noStrike" kern="0" cap="none" spc="-15" normalizeH="0" baseline="0" noProof="0" dirty="0">
                <a:ln>
                  <a:noFill/>
                </a:ln>
                <a:solidFill>
                  <a:srgbClr val="535353"/>
                </a:solidFill>
                <a:effectLst/>
                <a:uLnTx/>
                <a:uFillTx/>
                <a:latin typeface="Calibri"/>
                <a:cs typeface="Calibri"/>
              </a:rPr>
              <a:t>m</a:t>
            </a:r>
            <a:r>
              <a:rPr kumimoji="0" sz="800" b="0" i="0" u="none" strike="noStrike" kern="0" cap="none" spc="-5" normalizeH="0" baseline="0" noProof="0" dirty="0">
                <a:ln>
                  <a:noFill/>
                </a:ln>
                <a:solidFill>
                  <a:srgbClr val="535353"/>
                </a:solidFill>
                <a:effectLst/>
                <a:uLnTx/>
                <a:uFillTx/>
                <a:latin typeface="Calibri"/>
                <a:cs typeface="Calibri"/>
              </a:rPr>
              <a:t>b</a:t>
            </a:r>
            <a:r>
              <a:rPr kumimoji="0" sz="800" b="0" i="0" u="none" strike="noStrike" kern="0" cap="none" spc="-10" normalizeH="0" baseline="0" noProof="0" dirty="0">
                <a:ln>
                  <a:noFill/>
                </a:ln>
                <a:solidFill>
                  <a:srgbClr val="535353"/>
                </a:solidFill>
                <a:effectLst/>
                <a:uLnTx/>
                <a:uFillTx/>
                <a:latin typeface="Calibri"/>
                <a:cs typeface="Calibri"/>
              </a:rPr>
              <a:t>i</a:t>
            </a:r>
            <a:r>
              <a:rPr kumimoji="0" sz="800" b="0" i="0" u="none" strike="noStrike" kern="0" cap="none" spc="-5" normalizeH="0" baseline="0" noProof="0" dirty="0">
                <a:ln>
                  <a:noFill/>
                </a:ln>
                <a:solidFill>
                  <a:srgbClr val="535353"/>
                </a:solidFill>
                <a:effectLst/>
                <a:uLnTx/>
                <a:uFillTx/>
                <a:latin typeface="Calibri"/>
                <a:cs typeface="Calibri"/>
              </a:rPr>
              <a:t>n</a:t>
            </a:r>
            <a:r>
              <a:rPr kumimoji="0" sz="800" b="0" i="0" u="none" strike="noStrike" kern="0" cap="none" spc="-15" normalizeH="0" baseline="0" noProof="0" dirty="0">
                <a:ln>
                  <a:noFill/>
                </a:ln>
                <a:solidFill>
                  <a:srgbClr val="535353"/>
                </a:solidFill>
                <a:effectLst/>
                <a:uLnTx/>
                <a:uFillTx/>
                <a:latin typeface="Calibri"/>
                <a:cs typeface="Calibri"/>
              </a:rPr>
              <a:t>a</a:t>
            </a:r>
            <a:r>
              <a:rPr kumimoji="0" sz="800" b="0" i="0" u="none" strike="noStrike" kern="0" cap="none" spc="-10" normalizeH="0" baseline="0" noProof="0" dirty="0">
                <a:ln>
                  <a:noFill/>
                </a:ln>
                <a:solidFill>
                  <a:srgbClr val="535353"/>
                </a:solidFill>
                <a:effectLst/>
                <a:uLnTx/>
                <a:uFillTx/>
                <a:latin typeface="Calibri"/>
                <a:cs typeface="Calibri"/>
              </a:rPr>
              <a:t>ti</a:t>
            </a:r>
            <a:r>
              <a:rPr kumimoji="0" sz="800" b="0" i="0" u="none" strike="noStrike" kern="0" cap="none" spc="-15" normalizeH="0" baseline="0" noProof="0" dirty="0">
                <a:ln>
                  <a:noFill/>
                </a:ln>
                <a:solidFill>
                  <a:srgbClr val="535353"/>
                </a:solidFill>
                <a:effectLst/>
                <a:uLnTx/>
                <a:uFillTx/>
                <a:latin typeface="Calibri"/>
                <a:cs typeface="Calibri"/>
              </a:rPr>
              <a:t>o</a:t>
            </a:r>
            <a:r>
              <a:rPr kumimoji="0" sz="800" b="0" i="0" u="none" strike="noStrike" kern="0" cap="none" spc="-5" normalizeH="0" baseline="0" noProof="0" dirty="0">
                <a:ln>
                  <a:noFill/>
                </a:ln>
                <a:solidFill>
                  <a:srgbClr val="535353"/>
                </a:solidFill>
                <a:effectLst/>
                <a:uLnTx/>
                <a:uFillTx/>
                <a:latin typeface="Calibri"/>
                <a:cs typeface="Calibri"/>
              </a:rPr>
              <a:t>n </a:t>
            </a:r>
            <a:r>
              <a:rPr kumimoji="0" sz="800" b="0" i="0" u="none" strike="noStrike" kern="0" cap="none" spc="-10" normalizeH="0" baseline="0" noProof="0" dirty="0">
                <a:ln>
                  <a:noFill/>
                </a:ln>
                <a:solidFill>
                  <a:srgbClr val="535353"/>
                </a:solidFill>
                <a:effectLst/>
                <a:uLnTx/>
                <a:uFillTx/>
                <a:latin typeface="Calibri"/>
                <a:cs typeface="Calibri"/>
              </a:rPr>
              <a:t>C</a:t>
            </a:r>
            <a:r>
              <a:rPr kumimoji="0" sz="800" b="0" i="0" u="none" strike="noStrike" kern="0" cap="none" spc="-5" normalizeH="0" baseline="0" noProof="0" dirty="0">
                <a:ln>
                  <a:noFill/>
                </a:ln>
                <a:solidFill>
                  <a:srgbClr val="535353"/>
                </a:solidFill>
                <a:effectLst/>
                <a:uLnTx/>
                <a:uFillTx/>
                <a:latin typeface="Calibri"/>
                <a:cs typeface="Calibri"/>
              </a:rPr>
              <a:t>o</a:t>
            </a:r>
            <a:r>
              <a:rPr kumimoji="0" sz="800" b="0" i="0" u="none" strike="noStrike" kern="0" cap="none" spc="-10" normalizeH="0" baseline="0" noProof="0" dirty="0">
                <a:ln>
                  <a:noFill/>
                </a:ln>
                <a:solidFill>
                  <a:srgbClr val="535353"/>
                </a:solidFill>
                <a:effectLst/>
                <a:uLnTx/>
                <a:uFillTx/>
                <a:latin typeface="Calibri"/>
                <a:cs typeface="Calibri"/>
              </a:rPr>
              <a:t>ll</a:t>
            </a:r>
            <a:r>
              <a:rPr kumimoji="0" sz="800" b="0" i="0" u="none" strike="noStrike" kern="0" cap="none" spc="-5" normalizeH="0" baseline="0" noProof="0" dirty="0">
                <a:ln>
                  <a:noFill/>
                </a:ln>
                <a:solidFill>
                  <a:srgbClr val="535353"/>
                </a:solidFill>
                <a:effectLst/>
                <a:uLnTx/>
                <a:uFillTx/>
                <a:latin typeface="Calibri"/>
                <a:cs typeface="Calibri"/>
              </a:rPr>
              <a:t>e</a:t>
            </a:r>
            <a:r>
              <a:rPr kumimoji="0" sz="800" b="0" i="0" u="none" strike="noStrike" kern="0" cap="none" spc="-15" normalizeH="0" baseline="0" noProof="0" dirty="0">
                <a:ln>
                  <a:noFill/>
                </a:ln>
                <a:solidFill>
                  <a:srgbClr val="535353"/>
                </a:solidFill>
                <a:effectLst/>
                <a:uLnTx/>
                <a:uFillTx/>
                <a:latin typeface="Calibri"/>
                <a:cs typeface="Calibri"/>
              </a:rPr>
              <a:t>g</a:t>
            </a:r>
            <a:r>
              <a:rPr kumimoji="0" sz="800" b="0" i="0" u="none" strike="noStrike" kern="0" cap="none" spc="-10" normalizeH="0" baseline="0" noProof="0" dirty="0">
                <a:ln>
                  <a:noFill/>
                </a:ln>
                <a:solidFill>
                  <a:srgbClr val="535353"/>
                </a:solidFill>
                <a:effectLst/>
                <a:uLnTx/>
                <a:uFillTx/>
                <a:latin typeface="Calibri"/>
                <a:cs typeface="Calibri"/>
              </a:rPr>
              <a:t>e</a:t>
            </a:r>
            <a:r>
              <a:rPr kumimoji="0" sz="800" b="0" i="0" u="none" strike="noStrike" kern="0" cap="none" spc="-35" normalizeH="0" baseline="0" noProof="0" dirty="0">
                <a:ln>
                  <a:noFill/>
                </a:ln>
                <a:solidFill>
                  <a:srgbClr val="535353"/>
                </a:solidFill>
                <a:effectLst/>
                <a:uLnTx/>
                <a:uFillTx/>
                <a:latin typeface="Calibri"/>
                <a:cs typeface="Calibri"/>
              </a:rPr>
              <a:t> </a:t>
            </a:r>
            <a:r>
              <a:rPr kumimoji="0" sz="800" b="0" i="0" u="none" strike="noStrike" kern="0" cap="none" spc="-10" normalizeH="0" baseline="0" noProof="0" dirty="0">
                <a:ln>
                  <a:noFill/>
                </a:ln>
                <a:solidFill>
                  <a:srgbClr val="535353"/>
                </a:solidFill>
                <a:effectLst/>
                <a:uLnTx/>
                <a:uFillTx/>
                <a:latin typeface="Calibri"/>
                <a:cs typeface="Calibri"/>
              </a:rPr>
              <a:t>&amp;</a:t>
            </a:r>
            <a:r>
              <a:rPr kumimoji="0" sz="800" b="0" i="0" u="none" strike="noStrike" kern="0" cap="none" spc="-5" normalizeH="0" baseline="0" noProof="0" dirty="0">
                <a:ln>
                  <a:noFill/>
                </a:ln>
                <a:solidFill>
                  <a:srgbClr val="535353"/>
                </a:solidFill>
                <a:effectLst/>
                <a:uLnTx/>
                <a:uFillTx/>
                <a:latin typeface="Calibri"/>
                <a:cs typeface="Calibri"/>
              </a:rPr>
              <a:t> </a:t>
            </a:r>
            <a:r>
              <a:rPr kumimoji="0" sz="800" b="0" i="0" u="none" strike="noStrike" kern="0" cap="none" spc="-15" normalizeH="0" baseline="0" noProof="0" dirty="0">
                <a:ln>
                  <a:noFill/>
                </a:ln>
                <a:solidFill>
                  <a:srgbClr val="535353"/>
                </a:solidFill>
                <a:effectLst/>
                <a:uLnTx/>
                <a:uFillTx/>
                <a:latin typeface="Calibri"/>
                <a:cs typeface="Calibri"/>
              </a:rPr>
              <a:t>A</a:t>
            </a:r>
            <a:r>
              <a:rPr kumimoji="0" sz="800" b="0" i="0" u="none" strike="noStrike" kern="0" cap="none" spc="-5" normalizeH="0" baseline="0" noProof="0" dirty="0">
                <a:ln>
                  <a:noFill/>
                </a:ln>
                <a:solidFill>
                  <a:srgbClr val="535353"/>
                </a:solidFill>
                <a:effectLst/>
                <a:uLnTx/>
                <a:uFillTx/>
                <a:latin typeface="Calibri"/>
                <a:cs typeface="Calibri"/>
              </a:rPr>
              <a:t>pp</a:t>
            </a:r>
            <a:r>
              <a:rPr kumimoji="0" sz="800" b="0" i="0" u="none" strike="noStrike" kern="0" cap="none" spc="-10" normalizeH="0" baseline="0" noProof="0" dirty="0">
                <a:ln>
                  <a:noFill/>
                </a:ln>
                <a:solidFill>
                  <a:srgbClr val="535353"/>
                </a:solidFill>
                <a:effectLst/>
                <a:uLnTx/>
                <a:uFillTx/>
                <a:latin typeface="Calibri"/>
                <a:cs typeface="Calibri"/>
              </a:rPr>
              <a:t>re</a:t>
            </a:r>
            <a:r>
              <a:rPr kumimoji="0" sz="800" b="0" i="0" u="none" strike="noStrike" kern="0" cap="none" spc="-5" normalizeH="0" baseline="0" noProof="0" dirty="0">
                <a:ln>
                  <a:noFill/>
                </a:ln>
                <a:solidFill>
                  <a:srgbClr val="535353"/>
                </a:solidFill>
                <a:effectLst/>
                <a:uLnTx/>
                <a:uFillTx/>
                <a:latin typeface="Calibri"/>
                <a:cs typeface="Calibri"/>
              </a:rPr>
              <a:t>n</a:t>
            </a:r>
            <a:r>
              <a:rPr kumimoji="0" sz="800" b="0" i="0" u="none" strike="noStrike" kern="0" cap="none" spc="-10" normalizeH="0" baseline="0" noProof="0" dirty="0">
                <a:ln>
                  <a:noFill/>
                </a:ln>
                <a:solidFill>
                  <a:srgbClr val="535353"/>
                </a:solidFill>
                <a:effectLst/>
                <a:uLnTx/>
                <a:uFillTx/>
                <a:latin typeface="Calibri"/>
                <a:cs typeface="Calibri"/>
              </a:rPr>
              <a:t>t</a:t>
            </a:r>
            <a:r>
              <a:rPr kumimoji="0" sz="800" b="0" i="0" u="none" strike="noStrike" kern="0" cap="none" spc="-20" normalizeH="0" baseline="0" noProof="0" dirty="0">
                <a:ln>
                  <a:noFill/>
                </a:ln>
                <a:solidFill>
                  <a:srgbClr val="535353"/>
                </a:solidFill>
                <a:effectLst/>
                <a:uLnTx/>
                <a:uFillTx/>
                <a:latin typeface="Calibri"/>
                <a:cs typeface="Calibri"/>
              </a:rPr>
              <a:t>i</a:t>
            </a:r>
            <a:r>
              <a:rPr kumimoji="0" sz="800" b="0" i="0" u="none" strike="noStrike" kern="0" cap="none" spc="-10" normalizeH="0" baseline="0" noProof="0" dirty="0">
                <a:ln>
                  <a:noFill/>
                </a:ln>
                <a:solidFill>
                  <a:srgbClr val="535353"/>
                </a:solidFill>
                <a:effectLst/>
                <a:uLnTx/>
                <a:uFillTx/>
                <a:latin typeface="Calibri"/>
                <a:cs typeface="Calibri"/>
              </a:rPr>
              <a:t>ce</a:t>
            </a:r>
            <a:r>
              <a:rPr kumimoji="0" sz="800" b="0" i="0" u="none" strike="noStrike" kern="0" cap="none" spc="-5" normalizeH="0" baseline="0" noProof="0" dirty="0">
                <a:ln>
                  <a:noFill/>
                </a:ln>
                <a:solidFill>
                  <a:srgbClr val="535353"/>
                </a:solidFill>
                <a:effectLst/>
                <a:uLnTx/>
                <a:uFillTx/>
                <a:latin typeface="Calibri"/>
                <a:cs typeface="Calibri"/>
              </a:rPr>
              <a:t>s</a:t>
            </a:r>
            <a:r>
              <a:rPr kumimoji="0" sz="800" b="0" i="0" u="none" strike="noStrike" kern="0" cap="none" spc="-15" normalizeH="0" baseline="0" noProof="0" dirty="0">
                <a:ln>
                  <a:noFill/>
                </a:ln>
                <a:solidFill>
                  <a:srgbClr val="535353"/>
                </a:solidFill>
                <a:effectLst/>
                <a:uLnTx/>
                <a:uFillTx/>
                <a:latin typeface="Calibri"/>
                <a:cs typeface="Calibri"/>
              </a:rPr>
              <a:t>h</a:t>
            </a:r>
            <a:r>
              <a:rPr kumimoji="0" sz="800" b="0" i="0" u="none" strike="noStrike" kern="0" cap="none" spc="-10" normalizeH="0" baseline="0" noProof="0" dirty="0">
                <a:ln>
                  <a:noFill/>
                </a:ln>
                <a:solidFill>
                  <a:srgbClr val="535353"/>
                </a:solidFill>
                <a:effectLst/>
                <a:uLnTx/>
                <a:uFillTx/>
                <a:latin typeface="Calibri"/>
                <a:cs typeface="Calibri"/>
              </a:rPr>
              <a:t>i</a:t>
            </a:r>
            <a:r>
              <a:rPr kumimoji="0" sz="800" b="0" i="0" u="none" strike="noStrike" kern="0" cap="none" spc="-5" normalizeH="0" baseline="0" noProof="0" dirty="0">
                <a:ln>
                  <a:noFill/>
                </a:ln>
                <a:solidFill>
                  <a:srgbClr val="535353"/>
                </a:solidFill>
                <a:effectLst/>
                <a:uLnTx/>
                <a:uFillTx/>
                <a:latin typeface="Calibri"/>
                <a:cs typeface="Calibri"/>
              </a:rPr>
              <a:t>p</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43" name="object 43"/>
          <p:cNvSpPr/>
          <p:nvPr/>
        </p:nvSpPr>
        <p:spPr>
          <a:xfrm>
            <a:off x="1251493" y="3495765"/>
            <a:ext cx="716915" cy="821055"/>
          </a:xfrm>
          <a:custGeom>
            <a:avLst/>
            <a:gdLst/>
            <a:ahLst/>
            <a:cxnLst/>
            <a:rect l="l" t="t" r="r" b="b"/>
            <a:pathLst>
              <a:path w="716914" h="821054">
                <a:moveTo>
                  <a:pt x="219481" y="140982"/>
                </a:moveTo>
                <a:lnTo>
                  <a:pt x="102844" y="551510"/>
                </a:lnTo>
                <a:lnTo>
                  <a:pt x="329133" y="615797"/>
                </a:lnTo>
                <a:lnTo>
                  <a:pt x="270814" y="821055"/>
                </a:lnTo>
                <a:lnTo>
                  <a:pt x="716572" y="504037"/>
                </a:lnTo>
                <a:lnTo>
                  <a:pt x="590615" y="205270"/>
                </a:lnTo>
                <a:lnTo>
                  <a:pt x="445757" y="205270"/>
                </a:lnTo>
                <a:lnTo>
                  <a:pt x="219481" y="140982"/>
                </a:lnTo>
                <a:close/>
              </a:path>
              <a:path w="716914" h="821054">
                <a:moveTo>
                  <a:pt x="157772" y="123444"/>
                </a:moveTo>
                <a:lnTo>
                  <a:pt x="41135" y="533971"/>
                </a:lnTo>
                <a:lnTo>
                  <a:pt x="82283" y="545668"/>
                </a:lnTo>
                <a:lnTo>
                  <a:pt x="198907" y="135140"/>
                </a:lnTo>
                <a:lnTo>
                  <a:pt x="157772" y="123444"/>
                </a:lnTo>
                <a:close/>
              </a:path>
              <a:path w="716914" h="821054">
                <a:moveTo>
                  <a:pt x="116624" y="111760"/>
                </a:moveTo>
                <a:lnTo>
                  <a:pt x="0" y="522287"/>
                </a:lnTo>
                <a:lnTo>
                  <a:pt x="20561" y="528129"/>
                </a:lnTo>
                <a:lnTo>
                  <a:pt x="137198" y="117602"/>
                </a:lnTo>
                <a:lnTo>
                  <a:pt x="116624" y="111760"/>
                </a:lnTo>
                <a:close/>
              </a:path>
              <a:path w="716914" h="821054">
                <a:moveTo>
                  <a:pt x="504075" y="0"/>
                </a:moveTo>
                <a:lnTo>
                  <a:pt x="445757" y="205270"/>
                </a:lnTo>
                <a:lnTo>
                  <a:pt x="590615" y="205270"/>
                </a:lnTo>
                <a:lnTo>
                  <a:pt x="504075" y="0"/>
                </a:lnTo>
                <a:close/>
              </a:path>
            </a:pathLst>
          </a:custGeom>
          <a:solidFill>
            <a:srgbClr val="76717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object 44"/>
          <p:cNvSpPr/>
          <p:nvPr/>
        </p:nvSpPr>
        <p:spPr>
          <a:xfrm>
            <a:off x="1279447" y="2353057"/>
            <a:ext cx="711200" cy="775970"/>
          </a:xfrm>
          <a:custGeom>
            <a:avLst/>
            <a:gdLst/>
            <a:ahLst/>
            <a:cxnLst/>
            <a:rect l="l" t="t" r="r" b="b"/>
            <a:pathLst>
              <a:path w="711200" h="775969">
                <a:moveTo>
                  <a:pt x="626645" y="581748"/>
                </a:moveTo>
                <a:lnTo>
                  <a:pt x="489051" y="581748"/>
                </a:lnTo>
                <a:lnTo>
                  <a:pt x="578104" y="775665"/>
                </a:lnTo>
                <a:lnTo>
                  <a:pt x="626645" y="581748"/>
                </a:lnTo>
                <a:close/>
              </a:path>
              <a:path w="711200" h="775969">
                <a:moveTo>
                  <a:pt x="19431" y="327786"/>
                </a:moveTo>
                <a:lnTo>
                  <a:pt x="0" y="336715"/>
                </a:lnTo>
                <a:lnTo>
                  <a:pt x="178104" y="724547"/>
                </a:lnTo>
                <a:lnTo>
                  <a:pt x="197548" y="715619"/>
                </a:lnTo>
                <a:lnTo>
                  <a:pt x="19431" y="327786"/>
                </a:lnTo>
                <a:close/>
              </a:path>
              <a:path w="711200" h="775969">
                <a:moveTo>
                  <a:pt x="77736" y="301015"/>
                </a:moveTo>
                <a:lnTo>
                  <a:pt x="38862" y="318871"/>
                </a:lnTo>
                <a:lnTo>
                  <a:pt x="216979" y="706691"/>
                </a:lnTo>
                <a:lnTo>
                  <a:pt x="255841" y="688847"/>
                </a:lnTo>
                <a:lnTo>
                  <a:pt x="77736" y="301015"/>
                </a:lnTo>
                <a:close/>
              </a:path>
              <a:path w="711200" h="775969">
                <a:moveTo>
                  <a:pt x="221881" y="0"/>
                </a:moveTo>
                <a:lnTo>
                  <a:pt x="310934" y="193916"/>
                </a:lnTo>
                <a:lnTo>
                  <a:pt x="97167" y="292087"/>
                </a:lnTo>
                <a:lnTo>
                  <a:pt x="275272" y="679919"/>
                </a:lnTo>
                <a:lnTo>
                  <a:pt x="489051" y="581748"/>
                </a:lnTo>
                <a:lnTo>
                  <a:pt x="626645" y="581748"/>
                </a:lnTo>
                <a:lnTo>
                  <a:pt x="710933" y="245033"/>
                </a:lnTo>
                <a:lnTo>
                  <a:pt x="221881" y="0"/>
                </a:lnTo>
                <a:close/>
              </a:path>
            </a:pathLst>
          </a:custGeom>
          <a:solidFill>
            <a:srgbClr val="FFD96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object 45"/>
          <p:cNvSpPr/>
          <p:nvPr/>
        </p:nvSpPr>
        <p:spPr>
          <a:xfrm>
            <a:off x="0" y="5527547"/>
            <a:ext cx="9140951" cy="1330452"/>
          </a:xfrm>
          <a:prstGeom prst="rect">
            <a:avLst/>
          </a:prstGeom>
          <a:blipFill>
            <a:blip r:embed="rId4"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object 46"/>
          <p:cNvSpPr/>
          <p:nvPr/>
        </p:nvSpPr>
        <p:spPr>
          <a:xfrm>
            <a:off x="6993635" y="6507480"/>
            <a:ext cx="335279" cy="350520"/>
          </a:xfrm>
          <a:prstGeom prst="rect">
            <a:avLst/>
          </a:prstGeom>
          <a:blipFill>
            <a:blip r:embed="rId5"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object 47"/>
          <p:cNvSpPr/>
          <p:nvPr/>
        </p:nvSpPr>
        <p:spPr>
          <a:xfrm>
            <a:off x="176784" y="3334513"/>
            <a:ext cx="779145" cy="474345"/>
          </a:xfrm>
          <a:custGeom>
            <a:avLst/>
            <a:gdLst/>
            <a:ahLst/>
            <a:cxnLst/>
            <a:rect l="l" t="t" r="r" b="b"/>
            <a:pathLst>
              <a:path w="779144" h="474345">
                <a:moveTo>
                  <a:pt x="699770" y="0"/>
                </a:moveTo>
                <a:lnTo>
                  <a:pt x="67368" y="849"/>
                </a:lnTo>
                <a:lnTo>
                  <a:pt x="29303" y="17584"/>
                </a:lnTo>
                <a:lnTo>
                  <a:pt x="5166" y="50836"/>
                </a:lnTo>
                <a:lnTo>
                  <a:pt x="0" y="78994"/>
                </a:lnTo>
                <a:lnTo>
                  <a:pt x="849" y="406595"/>
                </a:lnTo>
                <a:lnTo>
                  <a:pt x="17584" y="444660"/>
                </a:lnTo>
                <a:lnTo>
                  <a:pt x="50836" y="468797"/>
                </a:lnTo>
                <a:lnTo>
                  <a:pt x="78994" y="473964"/>
                </a:lnTo>
                <a:lnTo>
                  <a:pt x="711395" y="473114"/>
                </a:lnTo>
                <a:lnTo>
                  <a:pt x="749460" y="456379"/>
                </a:lnTo>
                <a:lnTo>
                  <a:pt x="773597" y="423127"/>
                </a:lnTo>
                <a:lnTo>
                  <a:pt x="778764" y="394970"/>
                </a:lnTo>
                <a:lnTo>
                  <a:pt x="777914" y="67368"/>
                </a:lnTo>
                <a:lnTo>
                  <a:pt x="761179" y="29303"/>
                </a:lnTo>
                <a:lnTo>
                  <a:pt x="727927" y="5166"/>
                </a:lnTo>
                <a:lnTo>
                  <a:pt x="699770"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object 48"/>
          <p:cNvSpPr txBox="1"/>
          <p:nvPr/>
        </p:nvSpPr>
        <p:spPr>
          <a:xfrm>
            <a:off x="256608" y="3393787"/>
            <a:ext cx="629920" cy="367030"/>
          </a:xfrm>
          <a:prstGeom prst="rect">
            <a:avLst/>
          </a:prstGeom>
        </p:spPr>
        <p:txBody>
          <a:bodyPr vert="horz" wrap="square" lIns="0" tIns="0" rIns="0" bIns="0" rtlCol="0">
            <a:spAutoFit/>
          </a:bodyPr>
          <a:lstStyle/>
          <a:p>
            <a:pPr marL="12700" marR="97790" lvl="0" indent="0" defTabSz="914400" eaLnBrk="1" fontAlgn="auto" latinLnBrk="0" hangingPunct="1">
              <a:lnSpc>
                <a:spcPts val="950"/>
              </a:lnSpc>
              <a:spcBef>
                <a:spcPts val="0"/>
              </a:spcBef>
              <a:spcAft>
                <a:spcPts val="0"/>
              </a:spcAft>
              <a:buClrTx/>
              <a:buSzTx/>
              <a:buFontTx/>
              <a:buNone/>
              <a:tabLst/>
              <a:defRPr/>
            </a:pPr>
            <a:r>
              <a:rPr kumimoji="0" sz="800" b="0" i="0" u="none" strike="noStrike" kern="0" cap="none" spc="-25" normalizeH="0" baseline="0" noProof="0" dirty="0">
                <a:ln>
                  <a:noFill/>
                </a:ln>
                <a:solidFill>
                  <a:srgbClr val="535353"/>
                </a:solidFill>
                <a:effectLst/>
                <a:uLnTx/>
                <a:uFillTx/>
                <a:latin typeface="Calibri"/>
                <a:cs typeface="Calibri"/>
              </a:rPr>
              <a:t>M</a:t>
            </a:r>
            <a:r>
              <a:rPr kumimoji="0" sz="800" b="0" i="0" u="none" strike="noStrike" kern="0" cap="none" spc="-10" normalizeH="0" baseline="0" noProof="0" dirty="0">
                <a:ln>
                  <a:noFill/>
                </a:ln>
                <a:solidFill>
                  <a:srgbClr val="535353"/>
                </a:solidFill>
                <a:effectLst/>
                <a:uLnTx/>
                <a:uFillTx/>
                <a:latin typeface="Calibri"/>
                <a:cs typeface="Calibri"/>
              </a:rPr>
              <a:t>i</a:t>
            </a:r>
            <a:r>
              <a:rPr kumimoji="0" sz="800" b="0" i="0" u="none" strike="noStrike" kern="0" cap="none" spc="-5" normalizeH="0" baseline="0" noProof="0" dirty="0">
                <a:ln>
                  <a:noFill/>
                </a:ln>
                <a:solidFill>
                  <a:srgbClr val="535353"/>
                </a:solidFill>
                <a:effectLst/>
                <a:uLnTx/>
                <a:uFillTx/>
                <a:latin typeface="Calibri"/>
                <a:cs typeface="Calibri"/>
              </a:rPr>
              <a:t>dd</a:t>
            </a:r>
            <a:r>
              <a:rPr kumimoji="0" sz="800" b="0" i="0" u="none" strike="noStrike" kern="0" cap="none" spc="-10" normalizeH="0" baseline="0" noProof="0" dirty="0">
                <a:ln>
                  <a:noFill/>
                </a:ln>
                <a:solidFill>
                  <a:srgbClr val="535353"/>
                </a:solidFill>
                <a:effectLst/>
                <a:uLnTx/>
                <a:uFillTx/>
                <a:latin typeface="Calibri"/>
                <a:cs typeface="Calibri"/>
              </a:rPr>
              <a:t>l</a:t>
            </a:r>
            <a:r>
              <a:rPr kumimoji="0" sz="800" b="0" i="0" u="none" strike="noStrike" kern="0" cap="none" spc="-5" normalizeH="0" baseline="0" noProof="0" dirty="0">
                <a:ln>
                  <a:noFill/>
                </a:ln>
                <a:solidFill>
                  <a:srgbClr val="535353"/>
                </a:solidFill>
                <a:effectLst/>
                <a:uLnTx/>
                <a:uFillTx/>
                <a:latin typeface="Calibri"/>
                <a:cs typeface="Calibri"/>
              </a:rPr>
              <a:t>e</a:t>
            </a:r>
            <a:r>
              <a:rPr kumimoji="0" sz="800" b="0" i="0" u="none" strike="noStrike" kern="0" cap="none" spc="-15" normalizeH="0" baseline="0" noProof="0" dirty="0">
                <a:ln>
                  <a:noFill/>
                </a:ln>
                <a:solidFill>
                  <a:srgbClr val="535353"/>
                </a:solidFill>
                <a:effectLst/>
                <a:uLnTx/>
                <a:uFillTx/>
                <a:latin typeface="Calibri"/>
                <a:cs typeface="Calibri"/>
              </a:rPr>
              <a:t>/</a:t>
            </a:r>
            <a:r>
              <a:rPr kumimoji="0" sz="800" b="0" i="0" u="none" strike="noStrike" kern="0" cap="none" spc="-10" normalizeH="0" baseline="0" noProof="0" dirty="0">
                <a:ln>
                  <a:noFill/>
                </a:ln>
                <a:solidFill>
                  <a:srgbClr val="535353"/>
                </a:solidFill>
                <a:effectLst/>
                <a:uLnTx/>
                <a:uFillTx/>
                <a:latin typeface="Calibri"/>
                <a:cs typeface="Calibri"/>
              </a:rPr>
              <a:t>Hig</a:t>
            </a:r>
            <a:r>
              <a:rPr kumimoji="0" sz="800" b="0" i="0" u="none" strike="noStrike" kern="0" cap="none" spc="-5" normalizeH="0" baseline="0" noProof="0" dirty="0">
                <a:ln>
                  <a:noFill/>
                </a:ln>
                <a:solidFill>
                  <a:srgbClr val="535353"/>
                </a:solidFill>
                <a:effectLst/>
                <a:uLnTx/>
                <a:uFillTx/>
                <a:latin typeface="Calibri"/>
                <a:cs typeface="Calibri"/>
              </a:rPr>
              <a:t>h </a:t>
            </a:r>
            <a:r>
              <a:rPr kumimoji="0" sz="800" b="0" i="0" u="none" strike="noStrike" kern="0" cap="none" spc="-10" normalizeH="0" baseline="0" noProof="0" dirty="0">
                <a:ln>
                  <a:noFill/>
                </a:ln>
                <a:solidFill>
                  <a:srgbClr val="535353"/>
                </a:solidFill>
                <a:effectLst/>
                <a:uLnTx/>
                <a:uFillTx/>
                <a:latin typeface="Calibri"/>
                <a:cs typeface="Calibri"/>
              </a:rPr>
              <a:t>Sc</a:t>
            </a:r>
            <a:r>
              <a:rPr kumimoji="0" sz="800" b="0" i="0" u="none" strike="noStrike" kern="0" cap="none" spc="-5" normalizeH="0" baseline="0" noProof="0" dirty="0">
                <a:ln>
                  <a:noFill/>
                </a:ln>
                <a:solidFill>
                  <a:srgbClr val="535353"/>
                </a:solidFill>
                <a:effectLst/>
                <a:uLnTx/>
                <a:uFillTx/>
                <a:latin typeface="Calibri"/>
                <a:cs typeface="Calibri"/>
              </a:rPr>
              <a:t>hool</a:t>
            </a:r>
            <a:endParaRPr kumimoji="0" sz="8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ts val="919"/>
              </a:lnSpc>
              <a:spcBef>
                <a:spcPts val="0"/>
              </a:spcBef>
              <a:spcAft>
                <a:spcPts val="0"/>
              </a:spcAft>
              <a:buClrTx/>
              <a:buSzTx/>
              <a:buFontTx/>
              <a:buNone/>
              <a:tabLst/>
              <a:defRPr/>
            </a:pPr>
            <a:r>
              <a:rPr kumimoji="0" sz="800" b="0" i="0" u="none" strike="noStrike" kern="0" cap="none" spc="-15" normalizeH="0" baseline="0" noProof="0" dirty="0">
                <a:ln>
                  <a:noFill/>
                </a:ln>
                <a:solidFill>
                  <a:srgbClr val="535353"/>
                </a:solidFill>
                <a:effectLst/>
                <a:uLnTx/>
                <a:uFillTx/>
                <a:latin typeface="Calibri"/>
                <a:cs typeface="Calibri"/>
              </a:rPr>
              <a:t>Pr</a:t>
            </a:r>
            <a:r>
              <a:rPr kumimoji="0" sz="800" b="0" i="0" u="none" strike="noStrike" kern="0" cap="none" spc="-10" normalizeH="0" baseline="0" noProof="0" dirty="0">
                <a:ln>
                  <a:noFill/>
                </a:ln>
                <a:solidFill>
                  <a:srgbClr val="535353"/>
                </a:solidFill>
                <a:effectLst/>
                <a:uLnTx/>
                <a:uFillTx/>
                <a:latin typeface="Calibri"/>
                <a:cs typeface="Calibri"/>
              </a:rPr>
              <a:t>e-H</a:t>
            </a:r>
            <a:r>
              <a:rPr kumimoji="0" sz="800" b="0" i="0" u="none" strike="noStrike" kern="0" cap="none" spc="-5" normalizeH="0" baseline="0" noProof="0" dirty="0">
                <a:ln>
                  <a:noFill/>
                </a:ln>
                <a:solidFill>
                  <a:srgbClr val="535353"/>
                </a:solidFill>
                <a:effectLst/>
                <a:uLnTx/>
                <a:uFillTx/>
                <a:latin typeface="Calibri"/>
                <a:cs typeface="Calibri"/>
              </a:rPr>
              <a:t>osp</a:t>
            </a:r>
            <a:r>
              <a:rPr kumimoji="0" sz="800" b="0" i="0" u="none" strike="noStrike" kern="0" cap="none" spc="-10" normalizeH="0" baseline="0" noProof="0" dirty="0">
                <a:ln>
                  <a:noFill/>
                </a:ln>
                <a:solidFill>
                  <a:srgbClr val="535353"/>
                </a:solidFill>
                <a:effectLst/>
                <a:uLnTx/>
                <a:uFillTx/>
                <a:latin typeface="Calibri"/>
                <a:cs typeface="Calibri"/>
              </a:rPr>
              <a:t>it</a:t>
            </a:r>
            <a:r>
              <a:rPr kumimoji="0" sz="800" b="0" i="0" u="none" strike="noStrike" kern="0" cap="none" spc="-15" normalizeH="0" baseline="0" noProof="0" dirty="0">
                <a:ln>
                  <a:noFill/>
                </a:ln>
                <a:solidFill>
                  <a:srgbClr val="535353"/>
                </a:solidFill>
                <a:effectLst/>
                <a:uLnTx/>
                <a:uFillTx/>
                <a:latin typeface="Calibri"/>
                <a:cs typeface="Calibri"/>
              </a:rPr>
              <a:t>a</a:t>
            </a:r>
            <a:r>
              <a:rPr kumimoji="0" sz="800" b="0" i="0" u="none" strike="noStrike" kern="0" cap="none" spc="-10" normalizeH="0" baseline="0" noProof="0" dirty="0">
                <a:ln>
                  <a:noFill/>
                </a:ln>
                <a:solidFill>
                  <a:srgbClr val="535353"/>
                </a:solidFill>
                <a:effectLst/>
                <a:uLnTx/>
                <a:uFillTx/>
                <a:latin typeface="Calibri"/>
                <a:cs typeface="Calibri"/>
              </a:rPr>
              <a:t>lity</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49" name="object 49"/>
          <p:cNvSpPr/>
          <p:nvPr/>
        </p:nvSpPr>
        <p:spPr>
          <a:xfrm>
            <a:off x="199644" y="2772157"/>
            <a:ext cx="767080" cy="391795"/>
          </a:xfrm>
          <a:custGeom>
            <a:avLst/>
            <a:gdLst/>
            <a:ahLst/>
            <a:cxnLst/>
            <a:rect l="l" t="t" r="r" b="b"/>
            <a:pathLst>
              <a:path w="767080" h="391794">
                <a:moveTo>
                  <a:pt x="701294" y="0"/>
                </a:moveTo>
                <a:lnTo>
                  <a:pt x="61303" y="118"/>
                </a:lnTo>
                <a:lnTo>
                  <a:pt x="22815" y="15694"/>
                </a:lnTo>
                <a:lnTo>
                  <a:pt x="1600" y="50843"/>
                </a:lnTo>
                <a:lnTo>
                  <a:pt x="0" y="65277"/>
                </a:lnTo>
                <a:lnTo>
                  <a:pt x="118" y="330364"/>
                </a:lnTo>
                <a:lnTo>
                  <a:pt x="15694" y="368852"/>
                </a:lnTo>
                <a:lnTo>
                  <a:pt x="50843" y="390067"/>
                </a:lnTo>
                <a:lnTo>
                  <a:pt x="65277" y="391667"/>
                </a:lnTo>
                <a:lnTo>
                  <a:pt x="705268" y="391549"/>
                </a:lnTo>
                <a:lnTo>
                  <a:pt x="743756" y="375973"/>
                </a:lnTo>
                <a:lnTo>
                  <a:pt x="764971" y="340824"/>
                </a:lnTo>
                <a:lnTo>
                  <a:pt x="766572" y="326389"/>
                </a:lnTo>
                <a:lnTo>
                  <a:pt x="766453" y="61303"/>
                </a:lnTo>
                <a:lnTo>
                  <a:pt x="750877" y="22815"/>
                </a:lnTo>
                <a:lnTo>
                  <a:pt x="715728" y="1600"/>
                </a:lnTo>
                <a:lnTo>
                  <a:pt x="701294"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object 50"/>
          <p:cNvSpPr txBox="1"/>
          <p:nvPr/>
        </p:nvSpPr>
        <p:spPr>
          <a:xfrm>
            <a:off x="262917" y="2856625"/>
            <a:ext cx="643890" cy="246379"/>
          </a:xfrm>
          <a:prstGeom prst="rect">
            <a:avLst/>
          </a:prstGeom>
        </p:spPr>
        <p:txBody>
          <a:bodyPr vert="horz" wrap="square" lIns="0" tIns="0" rIns="0" bIns="0" rtlCol="0">
            <a:spAutoFit/>
          </a:bodyPr>
          <a:lstStyle/>
          <a:p>
            <a:pPr marL="12700" marR="5080" lvl="0" indent="0" defTabSz="914400" eaLnBrk="1" fontAlgn="auto" latinLnBrk="0" hangingPunct="1">
              <a:lnSpc>
                <a:spcPts val="950"/>
              </a:lnSpc>
              <a:spcBef>
                <a:spcPts val="0"/>
              </a:spcBef>
              <a:spcAft>
                <a:spcPts val="0"/>
              </a:spcAft>
              <a:buClrTx/>
              <a:buSzTx/>
              <a:buFontTx/>
              <a:buNone/>
              <a:tabLst/>
              <a:defRPr/>
            </a:pPr>
            <a:r>
              <a:rPr kumimoji="0" sz="800" b="0" i="0" u="none" strike="noStrike" kern="0" cap="none" spc="-15" normalizeH="0" baseline="0" noProof="0" dirty="0">
                <a:ln>
                  <a:noFill/>
                </a:ln>
                <a:solidFill>
                  <a:srgbClr val="535353"/>
                </a:solidFill>
                <a:effectLst/>
                <a:uLnTx/>
                <a:uFillTx/>
                <a:latin typeface="Calibri"/>
                <a:cs typeface="Calibri"/>
              </a:rPr>
              <a:t>Pr</a:t>
            </a:r>
            <a:r>
              <a:rPr kumimoji="0" sz="800" b="0" i="0" u="none" strike="noStrike" kern="0" cap="none" spc="-10" normalizeH="0" baseline="0" noProof="0" dirty="0">
                <a:ln>
                  <a:noFill/>
                </a:ln>
                <a:solidFill>
                  <a:srgbClr val="535353"/>
                </a:solidFill>
                <a:effectLst/>
                <a:uLnTx/>
                <a:uFillTx/>
                <a:latin typeface="Calibri"/>
                <a:cs typeface="Calibri"/>
              </a:rPr>
              <a:t>e</a:t>
            </a:r>
            <a:r>
              <a:rPr kumimoji="0" sz="800" b="0" i="0" u="none" strike="noStrike" kern="0" cap="none" spc="-5" normalizeH="0" baseline="0" noProof="0" dirty="0">
                <a:ln>
                  <a:noFill/>
                </a:ln>
                <a:solidFill>
                  <a:srgbClr val="535353"/>
                </a:solidFill>
                <a:effectLst/>
                <a:uLnTx/>
                <a:uFillTx/>
                <a:latin typeface="Calibri"/>
                <a:cs typeface="Calibri"/>
              </a:rPr>
              <a:t>- </a:t>
            </a:r>
            <a:r>
              <a:rPr kumimoji="0" sz="800" b="0" i="0" u="none" strike="noStrike" kern="0" cap="none" spc="-15" normalizeH="0" baseline="0" noProof="0" dirty="0">
                <a:ln>
                  <a:noFill/>
                </a:ln>
                <a:solidFill>
                  <a:srgbClr val="535353"/>
                </a:solidFill>
                <a:effectLst/>
                <a:uLnTx/>
                <a:uFillTx/>
                <a:latin typeface="Calibri"/>
                <a:cs typeface="Calibri"/>
              </a:rPr>
              <a:t>A</a:t>
            </a:r>
            <a:r>
              <a:rPr kumimoji="0" sz="800" b="0" i="0" u="none" strike="noStrike" kern="0" cap="none" spc="-5" normalizeH="0" baseline="0" noProof="0" dirty="0">
                <a:ln>
                  <a:noFill/>
                </a:ln>
                <a:solidFill>
                  <a:srgbClr val="535353"/>
                </a:solidFill>
                <a:effectLst/>
                <a:uLnTx/>
                <a:uFillTx/>
                <a:latin typeface="Calibri"/>
                <a:cs typeface="Calibri"/>
              </a:rPr>
              <a:t>pp</a:t>
            </a:r>
            <a:r>
              <a:rPr kumimoji="0" sz="800" b="0" i="0" u="none" strike="noStrike" kern="0" cap="none" spc="-10" normalizeH="0" baseline="0" noProof="0" dirty="0">
                <a:ln>
                  <a:noFill/>
                </a:ln>
                <a:solidFill>
                  <a:srgbClr val="535353"/>
                </a:solidFill>
                <a:effectLst/>
                <a:uLnTx/>
                <a:uFillTx/>
                <a:latin typeface="Calibri"/>
                <a:cs typeface="Calibri"/>
              </a:rPr>
              <a:t>re</a:t>
            </a:r>
            <a:r>
              <a:rPr kumimoji="0" sz="800" b="0" i="0" u="none" strike="noStrike" kern="0" cap="none" spc="-5" normalizeH="0" baseline="0" noProof="0" dirty="0">
                <a:ln>
                  <a:noFill/>
                </a:ln>
                <a:solidFill>
                  <a:srgbClr val="535353"/>
                </a:solidFill>
                <a:effectLst/>
                <a:uLnTx/>
                <a:uFillTx/>
                <a:latin typeface="Calibri"/>
                <a:cs typeface="Calibri"/>
              </a:rPr>
              <a:t>n</a:t>
            </a:r>
            <a:r>
              <a:rPr kumimoji="0" sz="800" b="0" i="0" u="none" strike="noStrike" kern="0" cap="none" spc="-10" normalizeH="0" baseline="0" noProof="0" dirty="0">
                <a:ln>
                  <a:noFill/>
                </a:ln>
                <a:solidFill>
                  <a:srgbClr val="535353"/>
                </a:solidFill>
                <a:effectLst/>
                <a:uLnTx/>
                <a:uFillTx/>
                <a:latin typeface="Calibri"/>
                <a:cs typeface="Calibri"/>
              </a:rPr>
              <a:t>t</a:t>
            </a:r>
            <a:r>
              <a:rPr kumimoji="0" sz="800" b="0" i="0" u="none" strike="noStrike" kern="0" cap="none" spc="-20" normalizeH="0" baseline="0" noProof="0" dirty="0">
                <a:ln>
                  <a:noFill/>
                </a:ln>
                <a:solidFill>
                  <a:srgbClr val="535353"/>
                </a:solidFill>
                <a:effectLst/>
                <a:uLnTx/>
                <a:uFillTx/>
                <a:latin typeface="Calibri"/>
                <a:cs typeface="Calibri"/>
              </a:rPr>
              <a:t>i</a:t>
            </a:r>
            <a:r>
              <a:rPr kumimoji="0" sz="800" b="0" i="0" u="none" strike="noStrike" kern="0" cap="none" spc="-10" normalizeH="0" baseline="0" noProof="0" dirty="0">
                <a:ln>
                  <a:noFill/>
                </a:ln>
                <a:solidFill>
                  <a:srgbClr val="535353"/>
                </a:solidFill>
                <a:effectLst/>
                <a:uLnTx/>
                <a:uFillTx/>
                <a:latin typeface="Calibri"/>
                <a:cs typeface="Calibri"/>
              </a:rPr>
              <a:t>ce</a:t>
            </a:r>
            <a:r>
              <a:rPr kumimoji="0" sz="800" b="0" i="0" u="none" strike="noStrike" kern="0" cap="none" spc="-5" normalizeH="0" baseline="0" noProof="0" dirty="0">
                <a:ln>
                  <a:noFill/>
                </a:ln>
                <a:solidFill>
                  <a:srgbClr val="535353"/>
                </a:solidFill>
                <a:effectLst/>
                <a:uLnTx/>
                <a:uFillTx/>
                <a:latin typeface="Calibri"/>
                <a:cs typeface="Calibri"/>
              </a:rPr>
              <a:t>s</a:t>
            </a:r>
            <a:r>
              <a:rPr kumimoji="0" sz="800" b="0" i="0" u="none" strike="noStrike" kern="0" cap="none" spc="-15" normalizeH="0" baseline="0" noProof="0" dirty="0">
                <a:ln>
                  <a:noFill/>
                </a:ln>
                <a:solidFill>
                  <a:srgbClr val="535353"/>
                </a:solidFill>
                <a:effectLst/>
                <a:uLnTx/>
                <a:uFillTx/>
                <a:latin typeface="Calibri"/>
                <a:cs typeface="Calibri"/>
              </a:rPr>
              <a:t>h</a:t>
            </a:r>
            <a:r>
              <a:rPr kumimoji="0" sz="800" b="0" i="0" u="none" strike="noStrike" kern="0" cap="none" spc="-10" normalizeH="0" baseline="0" noProof="0" dirty="0">
                <a:ln>
                  <a:noFill/>
                </a:ln>
                <a:solidFill>
                  <a:srgbClr val="535353"/>
                </a:solidFill>
                <a:effectLst/>
                <a:uLnTx/>
                <a:uFillTx/>
                <a:latin typeface="Calibri"/>
                <a:cs typeface="Calibri"/>
              </a:rPr>
              <a:t>i</a:t>
            </a:r>
            <a:r>
              <a:rPr kumimoji="0" sz="800" b="0" i="0" u="none" strike="noStrike" kern="0" cap="none" spc="-5" normalizeH="0" baseline="0" noProof="0" dirty="0">
                <a:ln>
                  <a:noFill/>
                </a:ln>
                <a:solidFill>
                  <a:srgbClr val="535353"/>
                </a:solidFill>
                <a:effectLst/>
                <a:uLnTx/>
                <a:uFillTx/>
                <a:latin typeface="Calibri"/>
                <a:cs typeface="Calibri"/>
              </a:rPr>
              <a:t>p</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51" name="object 51"/>
          <p:cNvSpPr/>
          <p:nvPr/>
        </p:nvSpPr>
        <p:spPr>
          <a:xfrm>
            <a:off x="1004316" y="1927860"/>
            <a:ext cx="175259" cy="2159507"/>
          </a:xfrm>
          <a:prstGeom prst="rect">
            <a:avLst/>
          </a:prstGeom>
          <a:blipFill>
            <a:blip r:embed="rId6"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object 52"/>
          <p:cNvSpPr/>
          <p:nvPr/>
        </p:nvSpPr>
        <p:spPr>
          <a:xfrm>
            <a:off x="3842003" y="1722120"/>
            <a:ext cx="117347" cy="1431035"/>
          </a:xfrm>
          <a:prstGeom prst="rect">
            <a:avLst/>
          </a:prstGeom>
          <a:blipFill>
            <a:blip r:embed="rId7"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object 53"/>
          <p:cNvSpPr/>
          <p:nvPr/>
        </p:nvSpPr>
        <p:spPr>
          <a:xfrm>
            <a:off x="3840479" y="3378708"/>
            <a:ext cx="118871" cy="1461515"/>
          </a:xfrm>
          <a:prstGeom prst="rect">
            <a:avLst/>
          </a:prstGeom>
          <a:blipFill>
            <a:blip r:embed="rId8"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object 54"/>
          <p:cNvSpPr/>
          <p:nvPr/>
        </p:nvSpPr>
        <p:spPr>
          <a:xfrm>
            <a:off x="6723888" y="3182111"/>
            <a:ext cx="141731" cy="143255"/>
          </a:xfrm>
          <a:prstGeom prst="rect">
            <a:avLst/>
          </a:prstGeom>
          <a:blipFill>
            <a:blip r:embed="rId9"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object 55"/>
          <p:cNvSpPr/>
          <p:nvPr/>
        </p:nvSpPr>
        <p:spPr>
          <a:xfrm>
            <a:off x="5871971" y="1996440"/>
            <a:ext cx="141731" cy="143255"/>
          </a:xfrm>
          <a:prstGeom prst="rect">
            <a:avLst/>
          </a:prstGeom>
          <a:blipFill>
            <a:blip r:embed="rId9"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object 56"/>
          <p:cNvSpPr/>
          <p:nvPr/>
        </p:nvSpPr>
        <p:spPr>
          <a:xfrm>
            <a:off x="4504944" y="4669535"/>
            <a:ext cx="143255" cy="141731"/>
          </a:xfrm>
          <a:prstGeom prst="rect">
            <a:avLst/>
          </a:prstGeom>
          <a:blipFill>
            <a:blip r:embed="rId9"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object 57"/>
          <p:cNvSpPr/>
          <p:nvPr/>
        </p:nvSpPr>
        <p:spPr>
          <a:xfrm>
            <a:off x="4504944" y="1714500"/>
            <a:ext cx="143255" cy="141732"/>
          </a:xfrm>
          <a:prstGeom prst="rect">
            <a:avLst/>
          </a:prstGeom>
          <a:blipFill>
            <a:blip r:embed="rId9"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object 58"/>
          <p:cNvSpPr/>
          <p:nvPr/>
        </p:nvSpPr>
        <p:spPr>
          <a:xfrm>
            <a:off x="5620511" y="3491483"/>
            <a:ext cx="143255" cy="143255"/>
          </a:xfrm>
          <a:prstGeom prst="rect">
            <a:avLst/>
          </a:prstGeom>
          <a:blipFill>
            <a:blip r:embed="rId9"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object 59"/>
          <p:cNvSpPr/>
          <p:nvPr/>
        </p:nvSpPr>
        <p:spPr>
          <a:xfrm>
            <a:off x="5315711" y="1938527"/>
            <a:ext cx="100583" cy="1237487"/>
          </a:xfrm>
          <a:prstGeom prst="rect">
            <a:avLst/>
          </a:prstGeom>
          <a:blipFill>
            <a:blip r:embed="rId10"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object 60"/>
          <p:cNvSpPr txBox="1"/>
          <p:nvPr/>
        </p:nvSpPr>
        <p:spPr>
          <a:xfrm>
            <a:off x="3766684" y="2451306"/>
            <a:ext cx="130810" cy="214629"/>
          </a:xfrm>
          <a:prstGeom prst="rect">
            <a:avLst/>
          </a:prstGeom>
        </p:spPr>
        <p:txBody>
          <a:bodyPr vert="vert270"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800" b="1" i="0" u="none" strike="noStrike" kern="0" cap="none" spc="0" normalizeH="0" baseline="0" noProof="0" dirty="0">
                <a:ln>
                  <a:noFill/>
                </a:ln>
                <a:solidFill>
                  <a:sysClr val="windowText" lastClr="000000"/>
                </a:solidFill>
                <a:effectLst/>
                <a:uLnTx/>
                <a:uFillTx/>
                <a:latin typeface="Calibri"/>
                <a:cs typeface="Calibri"/>
              </a:rPr>
              <a:t>EX</a:t>
            </a:r>
            <a:r>
              <a:rPr kumimoji="0" sz="800" b="1" i="0" u="none" strike="noStrike" kern="0" cap="none" spc="-5" normalizeH="0" baseline="0" noProof="0" dirty="0">
                <a:ln>
                  <a:noFill/>
                </a:ln>
                <a:solidFill>
                  <a:sysClr val="windowText" lastClr="000000"/>
                </a:solidFill>
                <a:effectLst/>
                <a:uLnTx/>
                <a:uFillTx/>
                <a:latin typeface="Calibri"/>
                <a:cs typeface="Calibri"/>
              </a:rPr>
              <a:t>IT</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61" name="object 61"/>
          <p:cNvSpPr txBox="1"/>
          <p:nvPr/>
        </p:nvSpPr>
        <p:spPr>
          <a:xfrm>
            <a:off x="3789082" y="3726743"/>
            <a:ext cx="130810" cy="214629"/>
          </a:xfrm>
          <a:prstGeom prst="rect">
            <a:avLst/>
          </a:prstGeom>
        </p:spPr>
        <p:txBody>
          <a:bodyPr vert="vert270"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800" b="1" i="0" u="none" strike="noStrike" kern="0" cap="none" spc="0" normalizeH="0" baseline="0" noProof="0" dirty="0">
                <a:ln>
                  <a:noFill/>
                </a:ln>
                <a:solidFill>
                  <a:sysClr val="windowText" lastClr="000000"/>
                </a:solidFill>
                <a:effectLst/>
                <a:uLnTx/>
                <a:uFillTx/>
                <a:latin typeface="Calibri"/>
                <a:cs typeface="Calibri"/>
              </a:rPr>
              <a:t>EX</a:t>
            </a:r>
            <a:r>
              <a:rPr kumimoji="0" sz="800" b="1" i="0" u="none" strike="noStrike" kern="0" cap="none" spc="-5" normalizeH="0" baseline="0" noProof="0" dirty="0">
                <a:ln>
                  <a:noFill/>
                </a:ln>
                <a:solidFill>
                  <a:sysClr val="windowText" lastClr="000000"/>
                </a:solidFill>
                <a:effectLst/>
                <a:uLnTx/>
                <a:uFillTx/>
                <a:latin typeface="Calibri"/>
                <a:cs typeface="Calibri"/>
              </a:rPr>
              <a:t>IT</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62" name="object 62"/>
          <p:cNvSpPr txBox="1"/>
          <p:nvPr/>
        </p:nvSpPr>
        <p:spPr>
          <a:xfrm>
            <a:off x="5240655" y="2600207"/>
            <a:ext cx="130810" cy="214629"/>
          </a:xfrm>
          <a:prstGeom prst="rect">
            <a:avLst/>
          </a:prstGeom>
        </p:spPr>
        <p:txBody>
          <a:bodyPr vert="vert270"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800" b="1" i="0" u="none" strike="noStrike" kern="0" cap="none" spc="0" normalizeH="0" baseline="0" noProof="0" dirty="0">
                <a:ln>
                  <a:noFill/>
                </a:ln>
                <a:solidFill>
                  <a:sysClr val="windowText" lastClr="000000"/>
                </a:solidFill>
                <a:effectLst/>
                <a:uLnTx/>
                <a:uFillTx/>
                <a:latin typeface="Calibri"/>
                <a:cs typeface="Calibri"/>
              </a:rPr>
              <a:t>EX</a:t>
            </a:r>
            <a:r>
              <a:rPr kumimoji="0" sz="800" b="1" i="0" u="none" strike="noStrike" kern="0" cap="none" spc="-5" normalizeH="0" baseline="0" noProof="0" dirty="0">
                <a:ln>
                  <a:noFill/>
                </a:ln>
                <a:solidFill>
                  <a:sysClr val="windowText" lastClr="000000"/>
                </a:solidFill>
                <a:effectLst/>
                <a:uLnTx/>
                <a:uFillTx/>
                <a:latin typeface="Calibri"/>
                <a:cs typeface="Calibri"/>
              </a:rPr>
              <a:t>IT</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63" name="object 63"/>
          <p:cNvSpPr/>
          <p:nvPr/>
        </p:nvSpPr>
        <p:spPr>
          <a:xfrm>
            <a:off x="4251959" y="3488437"/>
            <a:ext cx="672465" cy="416559"/>
          </a:xfrm>
          <a:custGeom>
            <a:avLst/>
            <a:gdLst/>
            <a:ahLst/>
            <a:cxnLst/>
            <a:rect l="l" t="t" r="r" b="b"/>
            <a:pathLst>
              <a:path w="672464" h="416560">
                <a:moveTo>
                  <a:pt x="602742" y="0"/>
                </a:moveTo>
                <a:lnTo>
                  <a:pt x="58816" y="793"/>
                </a:lnTo>
                <a:lnTo>
                  <a:pt x="21687" y="18968"/>
                </a:lnTo>
                <a:lnTo>
                  <a:pt x="1510" y="54877"/>
                </a:lnTo>
                <a:lnTo>
                  <a:pt x="0" y="69341"/>
                </a:lnTo>
                <a:lnTo>
                  <a:pt x="794" y="357235"/>
                </a:lnTo>
                <a:lnTo>
                  <a:pt x="18973" y="394364"/>
                </a:lnTo>
                <a:lnTo>
                  <a:pt x="54881" y="414541"/>
                </a:lnTo>
                <a:lnTo>
                  <a:pt x="69342" y="416051"/>
                </a:lnTo>
                <a:lnTo>
                  <a:pt x="613267" y="415257"/>
                </a:lnTo>
                <a:lnTo>
                  <a:pt x="650396" y="397078"/>
                </a:lnTo>
                <a:lnTo>
                  <a:pt x="670573" y="361170"/>
                </a:lnTo>
                <a:lnTo>
                  <a:pt x="672084" y="346709"/>
                </a:lnTo>
                <a:lnTo>
                  <a:pt x="671289" y="58813"/>
                </a:lnTo>
                <a:lnTo>
                  <a:pt x="653110" y="21683"/>
                </a:lnTo>
                <a:lnTo>
                  <a:pt x="617202" y="1510"/>
                </a:lnTo>
                <a:lnTo>
                  <a:pt x="602742"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object 64"/>
          <p:cNvSpPr txBox="1"/>
          <p:nvPr/>
        </p:nvSpPr>
        <p:spPr>
          <a:xfrm>
            <a:off x="4365039" y="3519187"/>
            <a:ext cx="285750" cy="126364"/>
          </a:xfrm>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800" b="0" i="0" u="none" strike="noStrike" kern="0" cap="none" spc="-20" normalizeH="0" baseline="0" noProof="0" dirty="0">
                <a:ln>
                  <a:noFill/>
                </a:ln>
                <a:solidFill>
                  <a:srgbClr val="535353"/>
                </a:solidFill>
                <a:effectLst/>
                <a:uLnTx/>
                <a:uFillTx/>
                <a:latin typeface="Calibri"/>
                <a:cs typeface="Calibri"/>
              </a:rPr>
              <a:t>3</a:t>
            </a:r>
            <a:r>
              <a:rPr kumimoji="0" sz="800" b="0" i="0" u="none" strike="noStrike" kern="0" cap="none" spc="-10" normalizeH="0" baseline="0" noProof="0" dirty="0">
                <a:ln>
                  <a:noFill/>
                </a:ln>
                <a:solidFill>
                  <a:srgbClr val="535353"/>
                </a:solidFill>
                <a:effectLst/>
                <a:uLnTx/>
                <a:uFillTx/>
                <a:latin typeface="Calibri"/>
                <a:cs typeface="Calibri"/>
              </a:rPr>
              <a:t>-5 y</a:t>
            </a:r>
            <a:r>
              <a:rPr kumimoji="0" sz="800" b="0" i="0" u="none" strike="noStrike" kern="0" cap="none" spc="-15" normalizeH="0" baseline="0" noProof="0" dirty="0">
                <a:ln>
                  <a:noFill/>
                </a:ln>
                <a:solidFill>
                  <a:srgbClr val="535353"/>
                </a:solidFill>
                <a:effectLst/>
                <a:uLnTx/>
                <a:uFillTx/>
                <a:latin typeface="Calibri"/>
                <a:cs typeface="Calibri"/>
              </a:rPr>
              <a:t>r</a:t>
            </a:r>
            <a:r>
              <a:rPr kumimoji="0" sz="800" b="0" i="0" u="none" strike="noStrike" kern="0" cap="none" spc="-5" normalizeH="0" baseline="0" noProof="0" dirty="0">
                <a:ln>
                  <a:noFill/>
                </a:ln>
                <a:solidFill>
                  <a:srgbClr val="535353"/>
                </a:solidFill>
                <a:effectLst/>
                <a:uLnTx/>
                <a:uFillTx/>
                <a:latin typeface="Calibri"/>
                <a:cs typeface="Calibri"/>
              </a:rPr>
              <a:t>.</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65" name="object 65"/>
          <p:cNvSpPr txBox="1"/>
          <p:nvPr/>
        </p:nvSpPr>
        <p:spPr>
          <a:xfrm>
            <a:off x="4365039" y="3639586"/>
            <a:ext cx="469900" cy="126364"/>
          </a:xfrm>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800" b="0" i="0" u="none" strike="noStrike" kern="0" cap="none" spc="-5" normalizeH="0" baseline="0" noProof="0" dirty="0">
                <a:ln>
                  <a:noFill/>
                </a:ln>
                <a:solidFill>
                  <a:srgbClr val="535353"/>
                </a:solidFill>
                <a:effectLst/>
                <a:uLnTx/>
                <a:uFillTx/>
                <a:latin typeface="Calibri"/>
                <a:cs typeface="Calibri"/>
              </a:rPr>
              <a:t>sp</a:t>
            </a:r>
            <a:r>
              <a:rPr kumimoji="0" sz="800" b="0" i="0" u="none" strike="noStrike" kern="0" cap="none" spc="-10" normalizeH="0" baseline="0" noProof="0" dirty="0">
                <a:ln>
                  <a:noFill/>
                </a:ln>
                <a:solidFill>
                  <a:srgbClr val="535353"/>
                </a:solidFill>
                <a:effectLst/>
                <a:uLnTx/>
                <a:uFillTx/>
                <a:latin typeface="Calibri"/>
                <a:cs typeface="Calibri"/>
              </a:rPr>
              <a:t>eci</a:t>
            </a:r>
            <a:r>
              <a:rPr kumimoji="0" sz="800" b="0" i="0" u="none" strike="noStrike" kern="0" cap="none" spc="-5" normalizeH="0" baseline="0" noProof="0" dirty="0">
                <a:ln>
                  <a:noFill/>
                </a:ln>
                <a:solidFill>
                  <a:srgbClr val="535353"/>
                </a:solidFill>
                <a:effectLst/>
                <a:uLnTx/>
                <a:uFillTx/>
                <a:latin typeface="Calibri"/>
                <a:cs typeface="Calibri"/>
              </a:rPr>
              <a:t>a</a:t>
            </a:r>
            <a:r>
              <a:rPr kumimoji="0" sz="800" b="0" i="0" u="none" strike="noStrike" kern="0" cap="none" spc="-10" normalizeH="0" baseline="0" noProof="0" dirty="0">
                <a:ln>
                  <a:noFill/>
                </a:ln>
                <a:solidFill>
                  <a:srgbClr val="535353"/>
                </a:solidFill>
                <a:effectLst/>
                <a:uLnTx/>
                <a:uFillTx/>
                <a:latin typeface="Calibri"/>
                <a:cs typeface="Calibri"/>
              </a:rPr>
              <a:t>liz</a:t>
            </a:r>
            <a:r>
              <a:rPr kumimoji="0" sz="800" b="0" i="0" u="none" strike="noStrike" kern="0" cap="none" spc="-25" normalizeH="0" baseline="0" noProof="0" dirty="0">
                <a:ln>
                  <a:noFill/>
                </a:ln>
                <a:solidFill>
                  <a:srgbClr val="535353"/>
                </a:solidFill>
                <a:effectLst/>
                <a:uLnTx/>
                <a:uFillTx/>
                <a:latin typeface="Calibri"/>
                <a:cs typeface="Calibri"/>
              </a:rPr>
              <a:t>e</a:t>
            </a:r>
            <a:r>
              <a:rPr kumimoji="0" sz="800" b="0" i="0" u="none" strike="noStrike" kern="0" cap="none" spc="-5" normalizeH="0" baseline="0" noProof="0" dirty="0">
                <a:ln>
                  <a:noFill/>
                </a:ln>
                <a:solidFill>
                  <a:srgbClr val="535353"/>
                </a:solidFill>
                <a:effectLst/>
                <a:uLnTx/>
                <a:uFillTx/>
                <a:latin typeface="Calibri"/>
                <a:cs typeface="Calibri"/>
              </a:rPr>
              <a:t>d</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66" name="object 66"/>
          <p:cNvSpPr txBox="1"/>
          <p:nvPr/>
        </p:nvSpPr>
        <p:spPr>
          <a:xfrm>
            <a:off x="4365039" y="3759985"/>
            <a:ext cx="555625" cy="126364"/>
          </a:xfrm>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800" b="0" i="0" u="none" strike="noStrike" kern="0" cap="none" spc="-10" normalizeH="0" baseline="0" noProof="0" dirty="0">
                <a:ln>
                  <a:noFill/>
                </a:ln>
                <a:solidFill>
                  <a:srgbClr val="535353"/>
                </a:solidFill>
                <a:effectLst/>
                <a:uLnTx/>
                <a:uFillTx/>
                <a:latin typeface="Calibri"/>
                <a:cs typeface="Calibri"/>
              </a:rPr>
              <a:t>ce</a:t>
            </a:r>
            <a:r>
              <a:rPr kumimoji="0" sz="800" b="0" i="0" u="none" strike="noStrike" kern="0" cap="none" spc="-15" normalizeH="0" baseline="0" noProof="0" dirty="0">
                <a:ln>
                  <a:noFill/>
                </a:ln>
                <a:solidFill>
                  <a:srgbClr val="535353"/>
                </a:solidFill>
                <a:effectLst/>
                <a:uLnTx/>
                <a:uFillTx/>
                <a:latin typeface="Calibri"/>
                <a:cs typeface="Calibri"/>
              </a:rPr>
              <a:t>r</a:t>
            </a:r>
            <a:r>
              <a:rPr kumimoji="0" sz="800" b="0" i="0" u="none" strike="noStrike" kern="0" cap="none" spc="-10" normalizeH="0" baseline="0" noProof="0" dirty="0">
                <a:ln>
                  <a:noFill/>
                </a:ln>
                <a:solidFill>
                  <a:srgbClr val="535353"/>
                </a:solidFill>
                <a:effectLst/>
                <a:uLnTx/>
                <a:uFillTx/>
                <a:latin typeface="Calibri"/>
                <a:cs typeface="Calibri"/>
              </a:rPr>
              <a:t>tifi</a:t>
            </a:r>
            <a:r>
              <a:rPr kumimoji="0" sz="800" b="0" i="0" u="none" strike="noStrike" kern="0" cap="none" spc="-5" normalizeH="0" baseline="0" noProof="0" dirty="0">
                <a:ln>
                  <a:noFill/>
                </a:ln>
                <a:solidFill>
                  <a:srgbClr val="535353"/>
                </a:solidFill>
                <a:effectLst/>
                <a:uLnTx/>
                <a:uFillTx/>
                <a:latin typeface="Calibri"/>
                <a:cs typeface="Calibri"/>
              </a:rPr>
              <a:t>ca</a:t>
            </a:r>
            <a:r>
              <a:rPr kumimoji="0" sz="800" b="0" i="0" u="none" strike="noStrike" kern="0" cap="none" spc="-10" normalizeH="0" baseline="0" noProof="0" dirty="0">
                <a:ln>
                  <a:noFill/>
                </a:ln>
                <a:solidFill>
                  <a:srgbClr val="535353"/>
                </a:solidFill>
                <a:effectLst/>
                <a:uLnTx/>
                <a:uFillTx/>
                <a:latin typeface="Calibri"/>
                <a:cs typeface="Calibri"/>
              </a:rPr>
              <a:t>ti</a:t>
            </a:r>
            <a:r>
              <a:rPr kumimoji="0" sz="800" b="0" i="0" u="none" strike="noStrike" kern="0" cap="none" spc="-15" normalizeH="0" baseline="0" noProof="0" dirty="0">
                <a:ln>
                  <a:noFill/>
                </a:ln>
                <a:solidFill>
                  <a:srgbClr val="535353"/>
                </a:solidFill>
                <a:effectLst/>
                <a:uLnTx/>
                <a:uFillTx/>
                <a:latin typeface="Calibri"/>
                <a:cs typeface="Calibri"/>
              </a:rPr>
              <a:t>o</a:t>
            </a:r>
            <a:r>
              <a:rPr kumimoji="0" sz="800" b="0" i="0" u="none" strike="noStrike" kern="0" cap="none" spc="-5" normalizeH="0" baseline="0" noProof="0" dirty="0">
                <a:ln>
                  <a:noFill/>
                </a:ln>
                <a:solidFill>
                  <a:srgbClr val="535353"/>
                </a:solidFill>
                <a:effectLst/>
                <a:uLnTx/>
                <a:uFillTx/>
                <a:latin typeface="Calibri"/>
                <a:cs typeface="Calibri"/>
              </a:rPr>
              <a:t>ns</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67" name="object 67"/>
          <p:cNvSpPr/>
          <p:nvPr/>
        </p:nvSpPr>
        <p:spPr>
          <a:xfrm>
            <a:off x="1193291" y="1805941"/>
            <a:ext cx="749935" cy="367665"/>
          </a:xfrm>
          <a:custGeom>
            <a:avLst/>
            <a:gdLst/>
            <a:ahLst/>
            <a:cxnLst/>
            <a:rect l="l" t="t" r="r" b="b"/>
            <a:pathLst>
              <a:path w="749935" h="367664">
                <a:moveTo>
                  <a:pt x="688594" y="0"/>
                </a:moveTo>
                <a:lnTo>
                  <a:pt x="49376" y="1143"/>
                </a:lnTo>
                <a:lnTo>
                  <a:pt x="14134" y="22087"/>
                </a:lnTo>
                <a:lnTo>
                  <a:pt x="0" y="61213"/>
                </a:lnTo>
                <a:lnTo>
                  <a:pt x="1143" y="317907"/>
                </a:lnTo>
                <a:lnTo>
                  <a:pt x="22087" y="353149"/>
                </a:lnTo>
                <a:lnTo>
                  <a:pt x="61214" y="367283"/>
                </a:lnTo>
                <a:lnTo>
                  <a:pt x="700431" y="366140"/>
                </a:lnTo>
                <a:lnTo>
                  <a:pt x="735673" y="345196"/>
                </a:lnTo>
                <a:lnTo>
                  <a:pt x="749808" y="306069"/>
                </a:lnTo>
                <a:lnTo>
                  <a:pt x="748664" y="49376"/>
                </a:lnTo>
                <a:lnTo>
                  <a:pt x="727720" y="14134"/>
                </a:lnTo>
                <a:lnTo>
                  <a:pt x="688594"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object 68"/>
          <p:cNvSpPr txBox="1"/>
          <p:nvPr/>
        </p:nvSpPr>
        <p:spPr>
          <a:xfrm>
            <a:off x="1254419" y="1813011"/>
            <a:ext cx="502920" cy="367030"/>
          </a:xfrm>
          <a:prstGeom prst="rect">
            <a:avLst/>
          </a:prstGeom>
        </p:spPr>
        <p:txBody>
          <a:bodyPr vert="horz" wrap="square" lIns="0" tIns="0" rIns="0" bIns="0" rtlCol="0">
            <a:spAutoFit/>
          </a:bodyPr>
          <a:lstStyle/>
          <a:p>
            <a:pPr marL="12700" marR="5080" lvl="0" indent="0" algn="just" defTabSz="914400" eaLnBrk="1" fontAlgn="auto" latinLnBrk="0" hangingPunct="1">
              <a:lnSpc>
                <a:spcPts val="950"/>
              </a:lnSpc>
              <a:spcBef>
                <a:spcPts val="0"/>
              </a:spcBef>
              <a:spcAft>
                <a:spcPts val="0"/>
              </a:spcAft>
              <a:buClrTx/>
              <a:buSzTx/>
              <a:buFontTx/>
              <a:buNone/>
              <a:tabLst/>
              <a:defRPr/>
            </a:pPr>
            <a:r>
              <a:rPr kumimoji="0" sz="800" b="0" i="0" u="none" strike="noStrike" kern="0" cap="none" spc="-10" normalizeH="0" baseline="0" noProof="0" dirty="0">
                <a:ln>
                  <a:noFill/>
                </a:ln>
                <a:solidFill>
                  <a:srgbClr val="535353"/>
                </a:solidFill>
                <a:effectLst/>
                <a:uLnTx/>
                <a:uFillTx/>
                <a:latin typeface="Calibri"/>
                <a:cs typeface="Calibri"/>
              </a:rPr>
              <a:t>Hig</a:t>
            </a:r>
            <a:r>
              <a:rPr kumimoji="0" sz="800" b="0" i="0" u="none" strike="noStrike" kern="0" cap="none" spc="-5" normalizeH="0" baseline="0" noProof="0" dirty="0">
                <a:ln>
                  <a:noFill/>
                </a:ln>
                <a:solidFill>
                  <a:srgbClr val="535353"/>
                </a:solidFill>
                <a:effectLst/>
                <a:uLnTx/>
                <a:uFillTx/>
                <a:latin typeface="Calibri"/>
                <a:cs typeface="Calibri"/>
              </a:rPr>
              <a:t>h</a:t>
            </a:r>
            <a:r>
              <a:rPr kumimoji="0" sz="800" b="0" i="0" u="none" strike="noStrike" kern="0" cap="none" spc="-25" normalizeH="0" baseline="0" noProof="0" dirty="0">
                <a:ln>
                  <a:noFill/>
                </a:ln>
                <a:solidFill>
                  <a:srgbClr val="535353"/>
                </a:solidFill>
                <a:effectLst/>
                <a:uLnTx/>
                <a:uFillTx/>
                <a:latin typeface="Calibri"/>
                <a:cs typeface="Calibri"/>
              </a:rPr>
              <a:t> </a:t>
            </a:r>
            <a:r>
              <a:rPr kumimoji="0" sz="800" b="0" i="0" u="none" strike="noStrike" kern="0" cap="none" spc="-10" normalizeH="0" baseline="0" noProof="0" dirty="0">
                <a:ln>
                  <a:noFill/>
                </a:ln>
                <a:solidFill>
                  <a:srgbClr val="535353"/>
                </a:solidFill>
                <a:effectLst/>
                <a:uLnTx/>
                <a:uFillTx/>
                <a:latin typeface="Calibri"/>
                <a:cs typeface="Calibri"/>
              </a:rPr>
              <a:t>Sc</a:t>
            </a:r>
            <a:r>
              <a:rPr kumimoji="0" sz="800" b="0" i="0" u="none" strike="noStrike" kern="0" cap="none" spc="-5" normalizeH="0" baseline="0" noProof="0" dirty="0">
                <a:ln>
                  <a:noFill/>
                </a:ln>
                <a:solidFill>
                  <a:srgbClr val="535353"/>
                </a:solidFill>
                <a:effectLst/>
                <a:uLnTx/>
                <a:uFillTx/>
                <a:latin typeface="Calibri"/>
                <a:cs typeface="Calibri"/>
              </a:rPr>
              <a:t>hool D</a:t>
            </a:r>
            <a:r>
              <a:rPr kumimoji="0" sz="800" b="0" i="0" u="none" strike="noStrike" kern="0" cap="none" spc="-10" normalizeH="0" baseline="0" noProof="0" dirty="0">
                <a:ln>
                  <a:noFill/>
                </a:ln>
                <a:solidFill>
                  <a:srgbClr val="535353"/>
                </a:solidFill>
                <a:effectLst/>
                <a:uLnTx/>
                <a:uFillTx/>
                <a:latin typeface="Calibri"/>
                <a:cs typeface="Calibri"/>
              </a:rPr>
              <a:t>i</a:t>
            </a:r>
            <a:r>
              <a:rPr kumimoji="0" sz="800" b="0" i="0" u="none" strike="noStrike" kern="0" cap="none" spc="-5" normalizeH="0" baseline="0" noProof="0" dirty="0">
                <a:ln>
                  <a:noFill/>
                </a:ln>
                <a:solidFill>
                  <a:srgbClr val="535353"/>
                </a:solidFill>
                <a:effectLst/>
                <a:uLnTx/>
                <a:uFillTx/>
                <a:latin typeface="Calibri"/>
                <a:cs typeface="Calibri"/>
              </a:rPr>
              <a:t>p</a:t>
            </a:r>
            <a:r>
              <a:rPr kumimoji="0" sz="800" b="0" i="0" u="none" strike="noStrike" kern="0" cap="none" spc="-10" normalizeH="0" baseline="0" noProof="0" dirty="0">
                <a:ln>
                  <a:noFill/>
                </a:ln>
                <a:solidFill>
                  <a:srgbClr val="535353"/>
                </a:solidFill>
                <a:effectLst/>
                <a:uLnTx/>
                <a:uFillTx/>
                <a:latin typeface="Calibri"/>
                <a:cs typeface="Calibri"/>
              </a:rPr>
              <a:t>l</a:t>
            </a:r>
            <a:r>
              <a:rPr kumimoji="0" sz="800" b="0" i="0" u="none" strike="noStrike" kern="0" cap="none" spc="-5" normalizeH="0" baseline="0" noProof="0" dirty="0">
                <a:ln>
                  <a:noFill/>
                </a:ln>
                <a:solidFill>
                  <a:srgbClr val="535353"/>
                </a:solidFill>
                <a:effectLst/>
                <a:uLnTx/>
                <a:uFillTx/>
                <a:latin typeface="Calibri"/>
                <a:cs typeface="Calibri"/>
              </a:rPr>
              <a:t>o</a:t>
            </a:r>
            <a:r>
              <a:rPr kumimoji="0" sz="800" b="0" i="0" u="none" strike="noStrike" kern="0" cap="none" spc="-15" normalizeH="0" baseline="0" noProof="0" dirty="0">
                <a:ln>
                  <a:noFill/>
                </a:ln>
                <a:solidFill>
                  <a:srgbClr val="535353"/>
                </a:solidFill>
                <a:effectLst/>
                <a:uLnTx/>
                <a:uFillTx/>
                <a:latin typeface="Calibri"/>
                <a:cs typeface="Calibri"/>
              </a:rPr>
              <a:t>m</a:t>
            </a:r>
            <a:r>
              <a:rPr kumimoji="0" sz="800" b="0" i="0" u="none" strike="noStrike" kern="0" cap="none" spc="-5" normalizeH="0" baseline="0" noProof="0" dirty="0">
                <a:ln>
                  <a:noFill/>
                </a:ln>
                <a:solidFill>
                  <a:srgbClr val="535353"/>
                </a:solidFill>
                <a:effectLst/>
                <a:uLnTx/>
                <a:uFillTx/>
                <a:latin typeface="Calibri"/>
                <a:cs typeface="Calibri"/>
              </a:rPr>
              <a:t>a</a:t>
            </a:r>
            <a:r>
              <a:rPr kumimoji="0" sz="800" b="0" i="0" u="none" strike="noStrike" kern="0" cap="none" spc="-60" normalizeH="0" baseline="0" noProof="0" dirty="0">
                <a:ln>
                  <a:noFill/>
                </a:ln>
                <a:solidFill>
                  <a:srgbClr val="535353"/>
                </a:solidFill>
                <a:effectLst/>
                <a:uLnTx/>
                <a:uFillTx/>
                <a:latin typeface="Calibri"/>
                <a:cs typeface="Calibri"/>
              </a:rPr>
              <a:t> </a:t>
            </a:r>
            <a:r>
              <a:rPr kumimoji="0" sz="800" b="0" i="0" u="none" strike="noStrike" kern="0" cap="none" spc="-5" normalizeH="0" baseline="0" noProof="0" dirty="0">
                <a:ln>
                  <a:noFill/>
                </a:ln>
                <a:solidFill>
                  <a:srgbClr val="535353"/>
                </a:solidFill>
                <a:effectLst/>
                <a:uLnTx/>
                <a:uFillTx/>
                <a:latin typeface="Calibri"/>
                <a:cs typeface="Calibri"/>
              </a:rPr>
              <a:t>o</a:t>
            </a:r>
            <a:r>
              <a:rPr kumimoji="0" sz="800" b="0" i="0" u="none" strike="noStrike" kern="0" cap="none" spc="-10" normalizeH="0" baseline="0" noProof="0" dirty="0">
                <a:ln>
                  <a:noFill/>
                </a:ln>
                <a:solidFill>
                  <a:srgbClr val="535353"/>
                </a:solidFill>
                <a:effectLst/>
                <a:uLnTx/>
                <a:uFillTx/>
                <a:latin typeface="Calibri"/>
                <a:cs typeface="Calibri"/>
              </a:rPr>
              <a:t>r GED</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69" name="object 69"/>
          <p:cNvSpPr/>
          <p:nvPr/>
        </p:nvSpPr>
        <p:spPr>
          <a:xfrm>
            <a:off x="184404" y="374904"/>
            <a:ext cx="4590288" cy="781811"/>
          </a:xfrm>
          <a:prstGeom prst="rect">
            <a:avLst/>
          </a:prstGeom>
          <a:blipFill>
            <a:blip r:embed="rId11"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object 29"/>
          <p:cNvSpPr/>
          <p:nvPr/>
        </p:nvSpPr>
        <p:spPr>
          <a:xfrm rot="6087925">
            <a:off x="2817515" y="2000792"/>
            <a:ext cx="1122618" cy="1315784"/>
          </a:xfrm>
          <a:prstGeom prst="rect">
            <a:avLst/>
          </a:prstGeom>
          <a:blipFill>
            <a:blip r:embed="rId3"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object 29"/>
          <p:cNvSpPr/>
          <p:nvPr/>
        </p:nvSpPr>
        <p:spPr>
          <a:xfrm rot="5400000">
            <a:off x="4159567" y="2222000"/>
            <a:ext cx="1089659" cy="1210043"/>
          </a:xfrm>
          <a:prstGeom prst="rect">
            <a:avLst/>
          </a:prstGeom>
          <a:blipFill>
            <a:blip r:embed="rId3"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Rectangle 35"/>
          <p:cNvSpPr/>
          <p:nvPr/>
        </p:nvSpPr>
        <p:spPr>
          <a:xfrm>
            <a:off x="100584" y="271653"/>
            <a:ext cx="991361" cy="963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Lst>
          </a:blip>
          <a:stretch>
            <a:fillRect/>
          </a:stretch>
        </p:blipFill>
        <p:spPr>
          <a:xfrm flipH="1">
            <a:off x="183930" y="596362"/>
            <a:ext cx="1035723" cy="1526732"/>
          </a:xfrm>
          <a:prstGeom prst="rect">
            <a:avLst/>
          </a:prstGeom>
        </p:spPr>
      </p:pic>
    </p:spTree>
    <p:extLst>
      <p:ext uri="{BB962C8B-B14F-4D97-AF65-F5344CB8AC3E}">
        <p14:creationId xmlns:p14="http://schemas.microsoft.com/office/powerpoint/2010/main" val="3897898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92662"/>
          </a:xfrm>
        </p:spPr>
        <p:txBody>
          <a:bodyPr/>
          <a:lstStyle/>
          <a:p>
            <a:r>
              <a:rPr lang="en-US" dirty="0"/>
              <a:t>Serving Middle School Students in CTE</a:t>
            </a:r>
          </a:p>
        </p:txBody>
      </p:sp>
      <p:sp>
        <p:nvSpPr>
          <p:cNvPr id="3" name="Content Placeholder 2"/>
          <p:cNvSpPr>
            <a:spLocks noGrp="1"/>
          </p:cNvSpPr>
          <p:nvPr>
            <p:ph idx="1"/>
          </p:nvPr>
        </p:nvSpPr>
        <p:spPr>
          <a:xfrm>
            <a:off x="457200" y="1955592"/>
            <a:ext cx="8229600" cy="4525963"/>
          </a:xfrm>
        </p:spPr>
        <p:txBody>
          <a:bodyPr/>
          <a:lstStyle/>
          <a:p>
            <a:pPr marL="0" indent="0">
              <a:buNone/>
            </a:pPr>
            <a:r>
              <a:rPr lang="en-US" dirty="0"/>
              <a:t>Revised Q &amp; A Document is posted</a:t>
            </a:r>
          </a:p>
          <a:p>
            <a:pPr marL="0" indent="0">
              <a:buNone/>
            </a:pPr>
            <a:endParaRPr lang="en-US" dirty="0"/>
          </a:p>
          <a:p>
            <a:pPr marL="0" indent="0">
              <a:buNone/>
            </a:pPr>
            <a:r>
              <a:rPr lang="en-US" dirty="0"/>
              <a:t>Outline of current law (3313.90) regarding the district's intent not to provide career-technical education to students enrolled in grades seven and eight </a:t>
            </a:r>
            <a:endParaRPr lang="en-US" b="1" dirty="0"/>
          </a:p>
          <a:p>
            <a:pPr marL="0" indent="0">
              <a:buNone/>
            </a:pPr>
            <a:endParaRPr lang="en-US" b="1" dirty="0"/>
          </a:p>
          <a:p>
            <a:pPr marL="0" indent="0">
              <a:buNone/>
            </a:pPr>
            <a:endParaRPr lang="en-US" dirty="0"/>
          </a:p>
        </p:txBody>
      </p:sp>
      <p:cxnSp>
        <p:nvCxnSpPr>
          <p:cNvPr id="4" name="Straight Connector 3"/>
          <p:cNvCxnSpPr/>
          <p:nvPr/>
        </p:nvCxnSpPr>
        <p:spPr bwMode="auto">
          <a:xfrm>
            <a:off x="386862" y="5516563"/>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457200" y="2688712"/>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379689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862" y="457200"/>
            <a:ext cx="8299938" cy="1200329"/>
          </a:xfrm>
        </p:spPr>
        <p:txBody>
          <a:bodyPr/>
          <a:lstStyle/>
          <a:p>
            <a:r>
              <a:rPr lang="en-US" dirty="0"/>
              <a:t>O.R.C. 3313.90 (B) </a:t>
            </a:r>
            <a:br>
              <a:rPr lang="en-US" dirty="0"/>
            </a:br>
            <a:r>
              <a:rPr lang="en-US" sz="3600" dirty="0"/>
              <a:t>Career-Technical Education Programs</a:t>
            </a:r>
          </a:p>
        </p:txBody>
      </p:sp>
      <p:sp>
        <p:nvSpPr>
          <p:cNvPr id="4" name="Rectangle 3"/>
          <p:cNvSpPr/>
          <p:nvPr/>
        </p:nvSpPr>
        <p:spPr>
          <a:xfrm>
            <a:off x="457200" y="2083502"/>
            <a:ext cx="8229600" cy="3785652"/>
          </a:xfrm>
          <a:prstGeom prst="rect">
            <a:avLst/>
          </a:prstGeom>
        </p:spPr>
        <p:txBody>
          <a:bodyPr wrap="square">
            <a:spAutoFit/>
          </a:bodyPr>
          <a:lstStyle/>
          <a:p>
            <a:r>
              <a:rPr lang="en-US" sz="2400" dirty="0"/>
              <a:t>(B) </a:t>
            </a:r>
          </a:p>
          <a:p>
            <a:r>
              <a:rPr lang="en-US" sz="2400" dirty="0"/>
              <a:t>If the board of education of a city, local, or exempted village school district adopts a resolution that specifies the district's intent not to provide career-technical education to students enrolled in grades seven and eight for a particular school year and submits that resolution to the department by the 30th day of September of that school year, the department shall waive the requirement for that district to provide career-technical education to students enrolled in grades seven and eight for that particular school year.</a:t>
            </a:r>
          </a:p>
        </p:txBody>
      </p:sp>
    </p:spTree>
    <p:extLst>
      <p:ext uri="{BB962C8B-B14F-4D97-AF65-F5344CB8AC3E}">
        <p14:creationId xmlns:p14="http://schemas.microsoft.com/office/powerpoint/2010/main" val="4113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443" y1="52231" x2="8333" y2="60630"/>
                        <a14:foregroundMark x1="8333" y1="66404" x2="8908" y2="73228"/>
                        <a14:foregroundMark x1="9914" y1="71916" x2="9914" y2="71916"/>
                        <a14:foregroundMark x1="9770" y1="68766" x2="9770" y2="68766"/>
                        <a14:foregroundMark x1="9483" y1="65879" x2="9483" y2="65879"/>
                        <a14:foregroundMark x1="7902" y1="62992" x2="7902" y2="62992"/>
                        <a14:foregroundMark x1="15661" y1="64567" x2="15661" y2="64567"/>
                        <a14:foregroundMark x1="27299" y1="53543" x2="27299" y2="53543"/>
                        <a14:foregroundMark x1="9195" y1="73491" x2="9195" y2="73491"/>
                        <a14:foregroundMark x1="54023" y1="82415" x2="54023" y2="82415"/>
                        <a14:foregroundMark x1="24569" y1="86089" x2="75287" y2="75328"/>
                        <a14:foregroundMark x1="24425" y1="92126" x2="51868" y2="90551"/>
                        <a14:foregroundMark x1="79167" y1="74016" x2="83764" y2="71391"/>
                        <a14:foregroundMark x1="8908" y1="90551" x2="9195" y2="90551"/>
                        <a14:foregroundMark x1="18391" y1="93176" x2="18391" y2="93176"/>
                        <a14:foregroundMark x1="23276" y1="94226" x2="23276" y2="94226"/>
                        <a14:foregroundMark x1="30029" y1="95013" x2="30603" y2="95013"/>
                        <a14:foregroundMark x1="35776" y1="95538" x2="35776" y2="95538"/>
                        <a14:foregroundMark x1="42241" y1="95801" x2="42241" y2="95801"/>
                        <a14:foregroundMark x1="48276" y1="94488" x2="48707" y2="94226"/>
                        <a14:foregroundMark x1="54167" y1="93176" x2="54167" y2="93176"/>
                        <a14:foregroundMark x1="59052" y1="91601" x2="59626" y2="91076"/>
                        <a14:foregroundMark x1="63218" y1="89764" x2="88075" y2="74541"/>
                        <a14:foregroundMark x1="95402" y1="70866" x2="97989" y2="58268"/>
                        <a14:foregroundMark x1="96839" y1="68766" x2="96839" y2="68766"/>
                        <a14:foregroundMark x1="97414" y1="68766" x2="97414" y2="68766"/>
                        <a14:foregroundMark x1="87069" y1="45144" x2="92529" y2="44619"/>
                        <a14:foregroundMark x1="83621" y1="39895" x2="84339" y2="50919"/>
                        <a14:foregroundMark x1="76293" y1="42520" x2="81897" y2="51181"/>
                        <a14:foregroundMark x1="75718" y1="46982" x2="76437" y2="55381"/>
                        <a14:foregroundMark x1="862" y1="19423" x2="3879" y2="17848"/>
                        <a14:foregroundMark x1="5460" y1="15486" x2="9052" y2="13911"/>
                        <a14:foregroundMark x1="8908" y1="11811" x2="14080" y2="8661"/>
                        <a14:foregroundMark x1="2299" y1="4724" x2="25575" y2="2625"/>
                      </a14:backgroundRemoval>
                    </a14:imgEffect>
                  </a14:imgLayer>
                </a14:imgProps>
              </a:ext>
            </a:extLst>
          </a:blip>
          <a:stretch>
            <a:fillRect/>
          </a:stretch>
        </p:blipFill>
        <p:spPr>
          <a:xfrm>
            <a:off x="0" y="0"/>
            <a:ext cx="9139200" cy="5002924"/>
          </a:xfrm>
          <a:prstGeom prst="rect">
            <a:avLst/>
          </a:prstGeom>
        </p:spPr>
      </p:pic>
      <p:sp>
        <p:nvSpPr>
          <p:cNvPr id="5" name="Title 1"/>
          <p:cNvSpPr>
            <a:spLocks noGrp="1"/>
          </p:cNvSpPr>
          <p:nvPr>
            <p:ph type="title"/>
          </p:nvPr>
        </p:nvSpPr>
        <p:spPr>
          <a:xfrm>
            <a:off x="0" y="5010329"/>
            <a:ext cx="9139200" cy="1138773"/>
          </a:xfrm>
        </p:spPr>
        <p:txBody>
          <a:bodyPr/>
          <a:lstStyle/>
          <a:p>
            <a:r>
              <a:rPr lang="en-US" dirty="0"/>
              <a:t>O.R.C. 3313.90 (B) </a:t>
            </a:r>
            <a:br>
              <a:rPr lang="en-US" dirty="0"/>
            </a:br>
            <a:r>
              <a:rPr lang="en-US" sz="3200" dirty="0"/>
              <a:t>“specifies the district's intent </a:t>
            </a:r>
            <a:r>
              <a:rPr lang="en-US" sz="3200" u="sng" dirty="0">
                <a:effectLst>
                  <a:outerShdw blurRad="38100" dist="38100" dir="2700000" algn="tl">
                    <a:srgbClr val="000000">
                      <a:alpha val="43137"/>
                    </a:srgbClr>
                  </a:outerShdw>
                </a:effectLst>
              </a:rPr>
              <a:t>not</a:t>
            </a:r>
            <a:r>
              <a:rPr lang="en-US" sz="3200" dirty="0"/>
              <a:t> to provide” </a:t>
            </a:r>
          </a:p>
        </p:txBody>
      </p:sp>
    </p:spTree>
    <p:extLst>
      <p:ext uri="{BB962C8B-B14F-4D97-AF65-F5344CB8AC3E}">
        <p14:creationId xmlns:p14="http://schemas.microsoft.com/office/powerpoint/2010/main" val="28136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46331"/>
          </a:xfrm>
        </p:spPr>
        <p:txBody>
          <a:bodyPr/>
          <a:lstStyle/>
          <a:p>
            <a:r>
              <a:rPr lang="en-US" dirty="0"/>
              <a:t>Timeline</a:t>
            </a:r>
          </a:p>
        </p:txBody>
      </p:sp>
      <p:sp>
        <p:nvSpPr>
          <p:cNvPr id="3" name="Content Placeholder 2"/>
          <p:cNvSpPr>
            <a:spLocks noGrp="1"/>
          </p:cNvSpPr>
          <p:nvPr>
            <p:ph idx="1"/>
          </p:nvPr>
        </p:nvSpPr>
        <p:spPr>
          <a:xfrm>
            <a:off x="898634" y="1287377"/>
            <a:ext cx="8229600" cy="4525963"/>
          </a:xfrm>
        </p:spPr>
        <p:txBody>
          <a:bodyPr/>
          <a:lstStyle/>
          <a:p>
            <a:pPr marL="0" indent="0">
              <a:buNone/>
            </a:pPr>
            <a:endParaRPr lang="en-US" dirty="0"/>
          </a:p>
          <a:p>
            <a:pPr marL="0" indent="0">
              <a:buNone/>
            </a:pPr>
            <a:r>
              <a:rPr lang="en-US" b="1" dirty="0"/>
              <a:t>SEPT 30, 2017 </a:t>
            </a:r>
            <a:r>
              <a:rPr lang="en-US" dirty="0"/>
              <a:t>-O.R.C. 3313.90 (B) </a:t>
            </a:r>
          </a:p>
          <a:p>
            <a:pPr marL="0" indent="0">
              <a:buNone/>
            </a:pPr>
            <a:endParaRPr lang="en-US" dirty="0"/>
          </a:p>
          <a:p>
            <a:pPr marL="0" indent="0">
              <a:buNone/>
            </a:pPr>
            <a:r>
              <a:rPr lang="en-US" dirty="0"/>
              <a:t>Adopt local board approved resolution</a:t>
            </a:r>
          </a:p>
          <a:p>
            <a:pPr marL="0" indent="0">
              <a:buNone/>
            </a:pPr>
            <a:endParaRPr lang="en-US" dirty="0"/>
          </a:p>
          <a:p>
            <a:pPr marL="0" indent="0">
              <a:buNone/>
            </a:pPr>
            <a:r>
              <a:rPr lang="en-US" dirty="0"/>
              <a:t>Submit to the Department </a:t>
            </a:r>
          </a:p>
          <a:p>
            <a:pPr marL="0" indent="0">
              <a:buNone/>
            </a:pPr>
            <a:endParaRPr lang="en-US" dirty="0"/>
          </a:p>
          <a:p>
            <a:pPr marL="0" indent="0">
              <a:buNone/>
            </a:pPr>
            <a:r>
              <a:rPr lang="en-US" dirty="0">
                <a:solidFill>
                  <a:srgbClr val="FF0000"/>
                </a:solidFill>
              </a:rPr>
              <a:t> Must be revisited annually </a:t>
            </a:r>
          </a:p>
          <a:p>
            <a:endParaRPr lang="en-US" b="1" dirty="0"/>
          </a:p>
          <a:p>
            <a:pPr marL="0" indent="0">
              <a:buNone/>
            </a:pPr>
            <a:endParaRPr lang="en-US" dirty="0"/>
          </a:p>
        </p:txBody>
      </p:sp>
      <p:cxnSp>
        <p:nvCxnSpPr>
          <p:cNvPr id="4" name="Straight Connector 3"/>
          <p:cNvCxnSpPr/>
          <p:nvPr/>
        </p:nvCxnSpPr>
        <p:spPr bwMode="auto">
          <a:xfrm>
            <a:off x="898634" y="503495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898634" y="2633819"/>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6" name="Straight Connector 5"/>
          <p:cNvCxnSpPr/>
          <p:nvPr/>
        </p:nvCxnSpPr>
        <p:spPr bwMode="auto">
          <a:xfrm>
            <a:off x="972207" y="3830069"/>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pic>
        <p:nvPicPr>
          <p:cNvPr id="7" name="Picture 6"/>
          <p:cNvPicPr>
            <a:picLocks noChangeAspect="1"/>
          </p:cNvPicPr>
          <p:nvPr/>
        </p:nvPicPr>
        <p:blipFill>
          <a:blip r:embed="rId3"/>
          <a:stretch>
            <a:fillRect/>
          </a:stretch>
        </p:blipFill>
        <p:spPr>
          <a:xfrm>
            <a:off x="271247" y="3053600"/>
            <a:ext cx="543747" cy="519191"/>
          </a:xfrm>
          <a:prstGeom prst="rect">
            <a:avLst/>
          </a:prstGeom>
          <a:ln w="57150">
            <a:solidFill>
              <a:schemeClr val="tx1"/>
            </a:solidFill>
          </a:ln>
        </p:spPr>
      </p:pic>
      <p:pic>
        <p:nvPicPr>
          <p:cNvPr id="8" name="Picture 7"/>
          <p:cNvPicPr>
            <a:picLocks noChangeAspect="1"/>
          </p:cNvPicPr>
          <p:nvPr/>
        </p:nvPicPr>
        <p:blipFill>
          <a:blip r:embed="rId3"/>
          <a:stretch>
            <a:fillRect/>
          </a:stretch>
        </p:blipFill>
        <p:spPr>
          <a:xfrm>
            <a:off x="267388" y="4235049"/>
            <a:ext cx="543747" cy="519191"/>
          </a:xfrm>
          <a:prstGeom prst="rect">
            <a:avLst/>
          </a:prstGeom>
          <a:ln w="57150">
            <a:solidFill>
              <a:schemeClr val="tx1"/>
            </a:solidFill>
          </a:ln>
        </p:spPr>
      </p:pic>
    </p:spTree>
    <p:extLst>
      <p:ext uri="{BB962C8B-B14F-4D97-AF65-F5344CB8AC3E}">
        <p14:creationId xmlns:p14="http://schemas.microsoft.com/office/powerpoint/2010/main" val="349460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46331"/>
          </a:xfrm>
        </p:spPr>
        <p:txBody>
          <a:bodyPr/>
          <a:lstStyle/>
          <a:p>
            <a:r>
              <a:rPr lang="en-US" dirty="0"/>
              <a:t>Middle School Waiver</a:t>
            </a:r>
          </a:p>
        </p:txBody>
      </p:sp>
      <p:pic>
        <p:nvPicPr>
          <p:cNvPr id="4" name="Content Placeholder 3"/>
          <p:cNvPicPr>
            <a:picLocks noGrp="1" noChangeAspect="1"/>
          </p:cNvPicPr>
          <p:nvPr>
            <p:ph idx="1"/>
          </p:nvPr>
        </p:nvPicPr>
        <p:blipFill>
          <a:blip r:embed="rId2"/>
          <a:stretch>
            <a:fillRect/>
          </a:stretch>
        </p:blipFill>
        <p:spPr>
          <a:xfrm>
            <a:off x="1991454" y="1103531"/>
            <a:ext cx="4999282" cy="5154488"/>
          </a:xfrm>
          <a:prstGeom prst="rect">
            <a:avLst/>
          </a:prstGeom>
        </p:spPr>
      </p:pic>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259" b="89815" l="2844" r="98104">
                        <a14:foregroundMark x1="71090" y1="57870" x2="71090" y2="57870"/>
                        <a14:foregroundMark x1="64929" y1="62500" x2="64929" y2="62500"/>
                        <a14:foregroundMark x1="64455" y1="68056" x2="64455" y2="68056"/>
                        <a14:foregroundMark x1="64929" y1="72222" x2="64929" y2="72222"/>
                        <a14:foregroundMark x1="75829" y1="62500" x2="75829" y2="62500"/>
                        <a14:foregroundMark x1="72512" y1="65741" x2="72512" y2="65741"/>
                        <a14:foregroundMark x1="67773" y1="52778" x2="67773" y2="52778"/>
                        <a14:foregroundMark x1="74882" y1="35648" x2="74882" y2="35648"/>
                        <a14:foregroundMark x1="72986" y1="31944" x2="72986" y2="31944"/>
                        <a14:foregroundMark x1="68246" y1="31944" x2="68246" y2="31944"/>
                        <a14:foregroundMark x1="75829" y1="28704" x2="75829" y2="28704"/>
                        <a14:foregroundMark x1="72038" y1="29630" x2="72038" y2="29630"/>
                        <a14:foregroundMark x1="50711" y1="63426" x2="50711" y2="63426"/>
                        <a14:backgroundMark x1="49289" y1="53704" x2="49289" y2="53704"/>
                        <a14:backgroundMark x1="88152" y1="63426" x2="88152" y2="63426"/>
                        <a14:backgroundMark x1="98578" y1="77778" x2="98578" y2="77778"/>
                      </a14:backgroundRemoval>
                    </a14:imgEffect>
                  </a14:imgLayer>
                </a14:imgProps>
              </a:ext>
            </a:extLst>
          </a:blip>
          <a:stretch>
            <a:fillRect/>
          </a:stretch>
        </p:blipFill>
        <p:spPr>
          <a:xfrm flipH="1">
            <a:off x="6365568" y="3808413"/>
            <a:ext cx="2946400" cy="3095937"/>
          </a:xfrm>
          <a:prstGeom prst="rect">
            <a:avLst/>
          </a:prstGeom>
        </p:spPr>
      </p:pic>
    </p:spTree>
    <p:extLst>
      <p:ext uri="{BB962C8B-B14F-4D97-AF65-F5344CB8AC3E}">
        <p14:creationId xmlns:p14="http://schemas.microsoft.com/office/powerpoint/2010/main" val="219188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70394" y="643466"/>
            <a:ext cx="8003211" cy="5571067"/>
          </a:xfrm>
          <a:prstGeom prst="rect">
            <a:avLst/>
          </a:prstGeom>
        </p:spPr>
      </p:pic>
    </p:spTree>
    <p:extLst>
      <p:ext uri="{BB962C8B-B14F-4D97-AF65-F5344CB8AC3E}">
        <p14:creationId xmlns:p14="http://schemas.microsoft.com/office/powerpoint/2010/main" val="283580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4995" y="643467"/>
            <a:ext cx="8074008" cy="5571066"/>
          </a:xfrm>
          <a:prstGeom prst="rect">
            <a:avLst/>
          </a:prstGeom>
        </p:spPr>
      </p:pic>
      <p:sp>
        <p:nvSpPr>
          <p:cNvPr id="5" name="Arrow: Left 4"/>
          <p:cNvSpPr/>
          <p:nvPr/>
        </p:nvSpPr>
        <p:spPr>
          <a:xfrm>
            <a:off x="1278193" y="3429000"/>
            <a:ext cx="727587" cy="530942"/>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25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7220" y="5102094"/>
            <a:ext cx="8689560" cy="1067986"/>
          </a:xfrm>
          <a:prstGeom prst="rect">
            <a:avLst/>
          </a:prstGeom>
        </p:spPr>
      </p:pic>
      <p:sp>
        <p:nvSpPr>
          <p:cNvPr id="2" name="Title 1"/>
          <p:cNvSpPr>
            <a:spLocks noGrp="1"/>
          </p:cNvSpPr>
          <p:nvPr>
            <p:ph type="title"/>
          </p:nvPr>
        </p:nvSpPr>
        <p:spPr>
          <a:xfrm>
            <a:off x="721922" y="501649"/>
            <a:ext cx="7700156" cy="954625"/>
          </a:xfrm>
        </p:spPr>
        <p:txBody>
          <a:bodyPr>
            <a:normAutofit/>
          </a:bodyPr>
          <a:lstStyle/>
          <a:p>
            <a:r>
              <a:rPr lang="en-US" sz="3500" b="0" dirty="0">
                <a:solidFill>
                  <a:srgbClr val="FFFFFF"/>
                </a:solidFill>
              </a:rPr>
              <a:t>Steps to Completing the Form</a:t>
            </a:r>
            <a:endParaRPr lang="en-US" sz="3500" dirty="0">
              <a:solidFill>
                <a:srgbClr val="FFFFFF"/>
              </a:solidFill>
            </a:endParaRPr>
          </a:p>
        </p:txBody>
      </p:sp>
      <p:sp>
        <p:nvSpPr>
          <p:cNvPr id="3" name="Content Placeholder 2"/>
          <p:cNvSpPr>
            <a:spLocks noGrp="1"/>
          </p:cNvSpPr>
          <p:nvPr>
            <p:ph idx="1"/>
          </p:nvPr>
        </p:nvSpPr>
        <p:spPr>
          <a:xfrm>
            <a:off x="971550" y="1766888"/>
            <a:ext cx="7200900" cy="2128838"/>
          </a:xfrm>
        </p:spPr>
        <p:txBody>
          <a:bodyPr anchor="t">
            <a:normAutofit/>
          </a:bodyPr>
          <a:lstStyle/>
          <a:p>
            <a:r>
              <a:rPr lang="en-US" sz="1700" dirty="0">
                <a:solidFill>
                  <a:srgbClr val="FFFFFF"/>
                </a:solidFill>
              </a:rPr>
              <a:t>Click on the “CTE Middle School Waiver” box.</a:t>
            </a:r>
          </a:p>
          <a:p>
            <a:r>
              <a:rPr lang="en-US" sz="1700" dirty="0">
                <a:solidFill>
                  <a:srgbClr val="FFFFFF"/>
                </a:solidFill>
              </a:rPr>
              <a:t>Fill out the waiver. Make sure that you answer all questions and upload the board resolution when prompted.</a:t>
            </a:r>
          </a:p>
          <a:p>
            <a:r>
              <a:rPr lang="en-US" sz="1700" dirty="0">
                <a:solidFill>
                  <a:srgbClr val="FFFFFF"/>
                </a:solidFill>
              </a:rPr>
              <a:t>As you are filling out the waiver the status box will say, “In Process.”</a:t>
            </a:r>
          </a:p>
        </p:txBody>
      </p:sp>
      <p:cxnSp>
        <p:nvCxnSpPr>
          <p:cNvPr id="6" name="Straight Arrow Connector 5"/>
          <p:cNvCxnSpPr/>
          <p:nvPr/>
        </p:nvCxnSpPr>
        <p:spPr>
          <a:xfrm flipV="1">
            <a:off x="5506471" y="5783232"/>
            <a:ext cx="615461" cy="571500"/>
          </a:xfrm>
          <a:prstGeom prst="straightConnector1">
            <a:avLst/>
          </a:prstGeom>
          <a:ln w="133350">
            <a:tailEnd type="triangle"/>
          </a:ln>
        </p:spPr>
        <p:style>
          <a:lnRef idx="2">
            <a:schemeClr val="accent2"/>
          </a:lnRef>
          <a:fillRef idx="0">
            <a:schemeClr val="accent2"/>
          </a:fillRef>
          <a:effectRef idx="1">
            <a:schemeClr val="accent2"/>
          </a:effectRef>
          <a:fontRef idx="minor">
            <a:schemeClr val="tx1"/>
          </a:fontRef>
        </p:style>
      </p:cxnSp>
      <p:pic>
        <p:nvPicPr>
          <p:cNvPr id="5" name="Picture 4"/>
          <p:cNvPicPr>
            <a:picLocks noChangeAspect="1"/>
          </p:cNvPicPr>
          <p:nvPr/>
        </p:nvPicPr>
        <p:blipFill>
          <a:blip r:embed="rId3"/>
          <a:stretch>
            <a:fillRect/>
          </a:stretch>
        </p:blipFill>
        <p:spPr>
          <a:xfrm>
            <a:off x="0" y="46008"/>
            <a:ext cx="9144000" cy="3895726"/>
          </a:xfrm>
          <a:prstGeom prst="rect">
            <a:avLst/>
          </a:prstGeom>
        </p:spPr>
      </p:pic>
      <p:pic>
        <p:nvPicPr>
          <p:cNvPr id="8" name="Picture 7"/>
          <p:cNvPicPr>
            <a:picLocks noChangeAspect="1"/>
          </p:cNvPicPr>
          <p:nvPr/>
        </p:nvPicPr>
        <p:blipFill>
          <a:blip r:embed="rId4"/>
          <a:stretch>
            <a:fillRect/>
          </a:stretch>
        </p:blipFill>
        <p:spPr>
          <a:xfrm>
            <a:off x="971550" y="3059740"/>
            <a:ext cx="6974952" cy="1517124"/>
          </a:xfrm>
          <a:prstGeom prst="rect">
            <a:avLst/>
          </a:prstGeom>
          <a:ln>
            <a:noFill/>
          </a:ln>
          <a:effectLst>
            <a:outerShdw blurRad="292100" dist="139700" dir="2700000" algn="tl" rotWithShape="0">
              <a:srgbClr val="333333">
                <a:alpha val="65000"/>
              </a:srgbClr>
            </a:outerShdw>
          </a:effectLst>
        </p:spPr>
      </p:pic>
      <p:cxnSp>
        <p:nvCxnSpPr>
          <p:cNvPr id="9" name="Straight Arrow Connector 8"/>
          <p:cNvCxnSpPr/>
          <p:nvPr/>
        </p:nvCxnSpPr>
        <p:spPr>
          <a:xfrm flipH="1">
            <a:off x="3100208" y="2875088"/>
            <a:ext cx="851682" cy="465801"/>
          </a:xfrm>
          <a:prstGeom prst="straightConnector1">
            <a:avLst/>
          </a:prstGeom>
          <a:ln w="133350">
            <a:tailEnd type="triangle"/>
          </a:ln>
        </p:spPr>
        <p:style>
          <a:lnRef idx="2">
            <a:schemeClr val="accent2"/>
          </a:lnRef>
          <a:fillRef idx="0">
            <a:schemeClr val="accent2"/>
          </a:fillRef>
          <a:effectRef idx="1">
            <a:schemeClr val="accent2"/>
          </a:effectRef>
          <a:fontRef idx="minor">
            <a:schemeClr val="tx1"/>
          </a:fontRef>
        </p:style>
      </p:cxnSp>
      <p:sp>
        <p:nvSpPr>
          <p:cNvPr id="13" name="Oval 12"/>
          <p:cNvSpPr/>
          <p:nvPr/>
        </p:nvSpPr>
        <p:spPr>
          <a:xfrm>
            <a:off x="6779172" y="4137322"/>
            <a:ext cx="683173" cy="416842"/>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41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4995" y="643467"/>
            <a:ext cx="8074008" cy="5571066"/>
          </a:xfrm>
          <a:prstGeom prst="rect">
            <a:avLst/>
          </a:prstGeom>
        </p:spPr>
      </p:pic>
      <p:sp>
        <p:nvSpPr>
          <p:cNvPr id="5" name="Arrow: Left 4"/>
          <p:cNvSpPr/>
          <p:nvPr/>
        </p:nvSpPr>
        <p:spPr>
          <a:xfrm>
            <a:off x="3028335" y="4284407"/>
            <a:ext cx="727587" cy="530942"/>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30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094" y="2649071"/>
            <a:ext cx="8229600" cy="553998"/>
          </a:xfrm>
        </p:spPr>
        <p:txBody>
          <a:bodyPr/>
          <a:lstStyle/>
          <a:p>
            <a:r>
              <a:rPr lang="en-US" sz="3600" dirty="0"/>
              <a:t>Office of CTE Priorities and Focus</a:t>
            </a:r>
          </a:p>
        </p:txBody>
      </p:sp>
    </p:spTree>
    <p:extLst>
      <p:ext uri="{BB962C8B-B14F-4D97-AF65-F5344CB8AC3E}">
        <p14:creationId xmlns:p14="http://schemas.microsoft.com/office/powerpoint/2010/main" val="124779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83879" y="643466"/>
            <a:ext cx="4083741" cy="5568739"/>
          </a:xfrm>
          <a:prstGeom prst="rect">
            <a:avLst/>
          </a:prstGeom>
        </p:spPr>
      </p:pic>
      <p:sp>
        <p:nvSpPr>
          <p:cNvPr id="2" name="Title 1"/>
          <p:cNvSpPr>
            <a:spLocks noGrp="1"/>
          </p:cNvSpPr>
          <p:nvPr>
            <p:ph type="title"/>
          </p:nvPr>
        </p:nvSpPr>
        <p:spPr>
          <a:xfrm>
            <a:off x="771525" y="1967266"/>
            <a:ext cx="1971675" cy="2547257"/>
          </a:xfrm>
          <a:noFill/>
        </p:spPr>
        <p:txBody>
          <a:bodyPr vert="horz" lIns="91440" tIns="45720" rIns="91440" bIns="45720" rtlCol="0" anchor="ctr">
            <a:normAutofit/>
          </a:bodyPr>
          <a:lstStyle/>
          <a:p>
            <a:pPr defTabSz="914400">
              <a:lnSpc>
                <a:spcPct val="90000"/>
              </a:lnSpc>
            </a:pPr>
            <a:r>
              <a:rPr lang="en-US" sz="3100">
                <a:solidFill>
                  <a:schemeClr val="bg1"/>
                </a:solidFill>
                <a:latin typeface="+mj-lt"/>
                <a:cs typeface="+mj-cs"/>
              </a:rPr>
              <a:t>Middle School Validation</a:t>
            </a:r>
          </a:p>
        </p:txBody>
      </p:sp>
      <p:pic>
        <p:nvPicPr>
          <p:cNvPr id="3" name="Picture 2"/>
          <p:cNvPicPr>
            <a:picLocks noChangeAspect="1"/>
          </p:cNvPicPr>
          <p:nvPr/>
        </p:nvPicPr>
        <p:blipFill>
          <a:blip r:embed="rId3"/>
          <a:stretch>
            <a:fillRect/>
          </a:stretch>
        </p:blipFill>
        <p:spPr>
          <a:xfrm>
            <a:off x="273879" y="1965747"/>
            <a:ext cx="3810000" cy="2924175"/>
          </a:xfrm>
          <a:prstGeom prst="rect">
            <a:avLst/>
          </a:prstGeom>
        </p:spPr>
      </p:pic>
    </p:spTree>
    <p:extLst>
      <p:ext uri="{BB962C8B-B14F-4D97-AF65-F5344CB8AC3E}">
        <p14:creationId xmlns:p14="http://schemas.microsoft.com/office/powerpoint/2010/main" val="164162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43375" y="0"/>
            <a:ext cx="5000625" cy="6381135"/>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2335" y="2745736"/>
            <a:ext cx="2774103" cy="1366528"/>
          </a:xfrm>
          <a:solidFill>
            <a:schemeClr val="bg1">
              <a:alpha val="50000"/>
            </a:schemeClr>
          </a:solidFill>
          <a:ln w="25400" cap="sq">
            <a:solidFill>
              <a:schemeClr val="tx1"/>
            </a:solidFill>
            <a:miter lim="800000"/>
          </a:ln>
        </p:spPr>
        <p:txBody>
          <a:bodyPr vert="horz" lIns="91440" tIns="45720" rIns="91440" bIns="45720" rtlCol="0">
            <a:normAutofit/>
          </a:bodyPr>
          <a:lstStyle/>
          <a:p>
            <a:pPr defTabSz="914400"/>
            <a:r>
              <a:rPr lang="en-US" sz="2800">
                <a:solidFill>
                  <a:schemeClr val="tx1"/>
                </a:solidFill>
                <a:latin typeface="+mj-lt"/>
                <a:cs typeface="+mj-cs"/>
              </a:rPr>
              <a:t>Professional Development</a:t>
            </a:r>
          </a:p>
        </p:txBody>
      </p:sp>
      <p:pic>
        <p:nvPicPr>
          <p:cNvPr id="7" name="Content Placeholder 6"/>
          <p:cNvPicPr>
            <a:picLocks noGrp="1" noChangeAspect="1"/>
          </p:cNvPicPr>
          <p:nvPr>
            <p:ph idx="1"/>
          </p:nvPr>
        </p:nvPicPr>
        <p:blipFill>
          <a:blip r:embed="rId2"/>
          <a:stretch>
            <a:fillRect/>
          </a:stretch>
        </p:blipFill>
        <p:spPr>
          <a:xfrm>
            <a:off x="4537075" y="1935810"/>
            <a:ext cx="4056063" cy="2986380"/>
          </a:xfrm>
          <a:prstGeom prst="rect">
            <a:avLst/>
          </a:prstGeom>
        </p:spPr>
      </p:pic>
      <p:sp>
        <p:nvSpPr>
          <p:cNvPr id="6" name="Rectangle 5"/>
          <p:cNvSpPr/>
          <p:nvPr/>
        </p:nvSpPr>
        <p:spPr>
          <a:xfrm>
            <a:off x="1573850" y="3631223"/>
            <a:ext cx="871072" cy="369332"/>
          </a:xfrm>
          <a:prstGeom prst="rect">
            <a:avLst/>
          </a:prstGeom>
        </p:spPr>
        <p:txBody>
          <a:bodyPr wrap="none">
            <a:spAutoFit/>
          </a:bodyPr>
          <a:lstStyle/>
          <a:p>
            <a:r>
              <a:rPr lang="en-US" dirty="0"/>
              <a:t>3 CEU’s</a:t>
            </a:r>
          </a:p>
        </p:txBody>
      </p:sp>
    </p:spTree>
    <p:extLst>
      <p:ext uri="{BB962C8B-B14F-4D97-AF65-F5344CB8AC3E}">
        <p14:creationId xmlns:p14="http://schemas.microsoft.com/office/powerpoint/2010/main" val="174882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90000"/>
              </a:lnSpc>
            </a:pPr>
            <a:r>
              <a:rPr lang="en-US" sz="2900"/>
              <a:t>Ohio </a:t>
            </a:r>
            <a:r>
              <a:rPr lang="en-US" sz="2900" i="1"/>
              <a:t>High Schools That Work/Making Middle Grades Work</a:t>
            </a:r>
            <a:r>
              <a:rPr lang="en-US" sz="2900"/>
              <a:t> Annual Conference</a:t>
            </a:r>
          </a:p>
        </p:txBody>
      </p:sp>
      <p:sp>
        <p:nvSpPr>
          <p:cNvPr id="3" name="Content Placeholder 2"/>
          <p:cNvSpPr>
            <a:spLocks noGrp="1"/>
          </p:cNvSpPr>
          <p:nvPr>
            <p:ph idx="1"/>
          </p:nvPr>
        </p:nvSpPr>
        <p:spPr/>
        <p:txBody>
          <a:bodyPr>
            <a:normAutofit/>
          </a:bodyPr>
          <a:lstStyle/>
          <a:p>
            <a:pPr marL="0" indent="0">
              <a:buNone/>
            </a:pPr>
            <a:endParaRPr lang="en-US" b="1" dirty="0"/>
          </a:p>
          <a:p>
            <a:pPr marL="0" indent="0">
              <a:buNone/>
            </a:pPr>
            <a:r>
              <a:rPr lang="en-US" sz="2400" b="1" dirty="0"/>
              <a:t>LOCATION:</a:t>
            </a:r>
          </a:p>
          <a:p>
            <a:pPr marL="0" indent="0">
              <a:buNone/>
            </a:pPr>
            <a:r>
              <a:rPr lang="en-US" sz="2400" dirty="0"/>
              <a:t>   Renaissance Columbus Downtown Hotel</a:t>
            </a:r>
          </a:p>
          <a:p>
            <a:pPr marL="0" indent="0">
              <a:buNone/>
            </a:pPr>
            <a:r>
              <a:rPr lang="en-US" sz="2400" dirty="0"/>
              <a:t>   50 North Third Street</a:t>
            </a:r>
          </a:p>
          <a:p>
            <a:pPr marL="0" indent="0">
              <a:buNone/>
            </a:pPr>
            <a:r>
              <a:rPr lang="en-US" sz="2400" dirty="0"/>
              <a:t>   Columbus, Ohio 43215</a:t>
            </a:r>
          </a:p>
          <a:p>
            <a:pPr marL="0" indent="0">
              <a:buNone/>
            </a:pPr>
            <a:endParaRPr lang="en-US" dirty="0"/>
          </a:p>
        </p:txBody>
      </p:sp>
      <p:sp>
        <p:nvSpPr>
          <p:cNvPr id="5" name="Rectangle 4"/>
          <p:cNvSpPr/>
          <p:nvPr/>
        </p:nvSpPr>
        <p:spPr>
          <a:xfrm>
            <a:off x="386861" y="5352774"/>
            <a:ext cx="5256439" cy="461665"/>
          </a:xfrm>
          <a:prstGeom prst="rect">
            <a:avLst/>
          </a:prstGeom>
        </p:spPr>
        <p:txBody>
          <a:bodyPr wrap="none">
            <a:spAutoFit/>
          </a:bodyPr>
          <a:lstStyle/>
          <a:p>
            <a:r>
              <a:rPr lang="en-US" sz="2400" b="1" dirty="0">
                <a:solidFill>
                  <a:srgbClr val="C00000"/>
                </a:solidFill>
              </a:rPr>
              <a:t>SAVE THE DATE! November  16-17, 2017</a:t>
            </a:r>
          </a:p>
        </p:txBody>
      </p:sp>
      <p:pic>
        <p:nvPicPr>
          <p:cNvPr id="6" name="Picture 5"/>
          <p:cNvPicPr>
            <a:picLocks noChangeAspect="1"/>
          </p:cNvPicPr>
          <p:nvPr/>
        </p:nvPicPr>
        <p:blipFill>
          <a:blip r:embed="rId2"/>
          <a:stretch>
            <a:fillRect/>
          </a:stretch>
        </p:blipFill>
        <p:spPr>
          <a:xfrm>
            <a:off x="4127034" y="3050932"/>
            <a:ext cx="4559766" cy="2431100"/>
          </a:xfrm>
          <a:prstGeom prst="rect">
            <a:avLst/>
          </a:prstGeom>
        </p:spPr>
      </p:pic>
    </p:spTree>
    <p:extLst>
      <p:ext uri="{BB962C8B-B14F-4D97-AF65-F5344CB8AC3E}">
        <p14:creationId xmlns:p14="http://schemas.microsoft.com/office/powerpoint/2010/main" val="22258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07996"/>
          </a:xfrm>
        </p:spPr>
        <p:txBody>
          <a:bodyPr/>
          <a:lstStyle/>
          <a:p>
            <a:r>
              <a:rPr lang="en-US" sz="3600" dirty="0"/>
              <a:t>Career-Technical Education</a:t>
            </a:r>
            <a:br>
              <a:rPr lang="en-US" sz="3600" dirty="0"/>
            </a:br>
            <a:r>
              <a:rPr lang="en-US" sz="3600" dirty="0"/>
              <a:t>Civil Rights </a:t>
            </a:r>
          </a:p>
        </p:txBody>
      </p:sp>
      <p:sp>
        <p:nvSpPr>
          <p:cNvPr id="3" name="Content Placeholder 2"/>
          <p:cNvSpPr>
            <a:spLocks noGrp="1"/>
          </p:cNvSpPr>
          <p:nvPr>
            <p:ph idx="1"/>
          </p:nvPr>
        </p:nvSpPr>
        <p:spPr>
          <a:xfrm>
            <a:off x="597159" y="2286591"/>
            <a:ext cx="8229600" cy="3563704"/>
          </a:xfrm>
        </p:spPr>
        <p:txBody>
          <a:bodyPr/>
          <a:lstStyle/>
          <a:p>
            <a:pPr marL="0" indent="0" algn="ctr">
              <a:buFontTx/>
              <a:buNone/>
            </a:pPr>
            <a:endParaRPr lang="en-US" altLang="en-US" sz="2400" b="1" dirty="0"/>
          </a:p>
          <a:p>
            <a:pPr marL="0" indent="0" algn="ctr">
              <a:buFontTx/>
              <a:buNone/>
            </a:pPr>
            <a:r>
              <a:rPr lang="en-US" altLang="en-US" sz="3600" dirty="0"/>
              <a:t>Ray Timlin</a:t>
            </a:r>
          </a:p>
          <a:p>
            <a:pPr marL="0" indent="0" algn="ctr">
              <a:buFontTx/>
              <a:buNone/>
            </a:pPr>
            <a:r>
              <a:rPr lang="en-US" altLang="en-US" sz="3600" dirty="0"/>
              <a:t>MOA/OCR Coordinator/ODE</a:t>
            </a:r>
          </a:p>
          <a:p>
            <a:pPr marL="0" indent="0">
              <a:buNone/>
            </a:pPr>
            <a:endParaRPr lang="en-US" dirty="0"/>
          </a:p>
        </p:txBody>
      </p:sp>
    </p:spTree>
    <p:extLst>
      <p:ext uri="{BB962C8B-B14F-4D97-AF65-F5344CB8AC3E}">
        <p14:creationId xmlns:p14="http://schemas.microsoft.com/office/powerpoint/2010/main" val="182703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84885"/>
          </a:xfrm>
        </p:spPr>
        <p:txBody>
          <a:bodyPr/>
          <a:lstStyle/>
          <a:p>
            <a:r>
              <a:rPr lang="en-US" sz="3200" dirty="0"/>
              <a:t>Career-Technical Education</a:t>
            </a:r>
            <a:br>
              <a:rPr lang="en-US" sz="3200" dirty="0"/>
            </a:br>
            <a:r>
              <a:rPr lang="en-US" sz="3200" dirty="0"/>
              <a:t>Civil Rights </a:t>
            </a:r>
          </a:p>
        </p:txBody>
      </p:sp>
      <p:sp>
        <p:nvSpPr>
          <p:cNvPr id="3" name="Content Placeholder 2"/>
          <p:cNvSpPr>
            <a:spLocks noGrp="1"/>
          </p:cNvSpPr>
          <p:nvPr>
            <p:ph idx="1"/>
          </p:nvPr>
        </p:nvSpPr>
        <p:spPr>
          <a:xfrm>
            <a:off x="572400" y="2799182"/>
            <a:ext cx="8114400" cy="3356817"/>
          </a:xfrm>
        </p:spPr>
        <p:txBody>
          <a:bodyPr/>
          <a:lstStyle/>
          <a:p>
            <a:pPr marL="0" indent="0">
              <a:buNone/>
              <a:defRPr/>
            </a:pPr>
            <a:r>
              <a:rPr lang="en-US" altLang="en-US" sz="2800" dirty="0"/>
              <a:t>Court decided in 1973 that vocational education was violating the civil rights of certain students</a:t>
            </a:r>
          </a:p>
          <a:p>
            <a:pPr marL="0" indent="0">
              <a:buNone/>
              <a:defRPr/>
            </a:pPr>
            <a:endParaRPr lang="en-US" altLang="en-US" sz="2800" dirty="0"/>
          </a:p>
          <a:p>
            <a:pPr marL="0" indent="0">
              <a:buNone/>
              <a:defRPr/>
            </a:pPr>
            <a:r>
              <a:rPr lang="en-US" altLang="en-US" sz="2800" dirty="0"/>
              <a:t>CTE must comply with civil rights laws and states must monitor</a:t>
            </a:r>
          </a:p>
        </p:txBody>
      </p:sp>
      <p:sp>
        <p:nvSpPr>
          <p:cNvPr id="5" name="Content Placeholder 2"/>
          <p:cNvSpPr txBox="1">
            <a:spLocks/>
          </p:cNvSpPr>
          <p:nvPr/>
        </p:nvSpPr>
        <p:spPr>
          <a:xfrm>
            <a:off x="885332" y="708405"/>
            <a:ext cx="2668772" cy="4525963"/>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34400" b="1" dirty="0">
              <a:solidFill>
                <a:srgbClr val="C00000"/>
              </a:solidFill>
            </a:endParaRPr>
          </a:p>
        </p:txBody>
      </p:sp>
      <p:cxnSp>
        <p:nvCxnSpPr>
          <p:cNvPr id="6" name="Straight Connector 5"/>
          <p:cNvCxnSpPr/>
          <p:nvPr/>
        </p:nvCxnSpPr>
        <p:spPr bwMode="auto">
          <a:xfrm>
            <a:off x="572400" y="40269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34157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07996"/>
          </a:xfrm>
        </p:spPr>
        <p:txBody>
          <a:bodyPr/>
          <a:lstStyle/>
          <a:p>
            <a:r>
              <a:rPr lang="en-US" dirty="0"/>
              <a:t>Career-Technical Education</a:t>
            </a:r>
            <a:br>
              <a:rPr lang="en-US" dirty="0"/>
            </a:br>
            <a:r>
              <a:rPr lang="en-US" dirty="0"/>
              <a:t>Civil Rights </a:t>
            </a:r>
            <a:endParaRPr lang="en-US" sz="3600" dirty="0"/>
          </a:p>
        </p:txBody>
      </p:sp>
      <p:sp>
        <p:nvSpPr>
          <p:cNvPr id="3" name="Content Placeholder 2"/>
          <p:cNvSpPr>
            <a:spLocks noGrp="1"/>
          </p:cNvSpPr>
          <p:nvPr>
            <p:ph idx="1"/>
          </p:nvPr>
        </p:nvSpPr>
        <p:spPr>
          <a:xfrm>
            <a:off x="457200" y="2008800"/>
            <a:ext cx="8229600" cy="4384800"/>
          </a:xfrm>
        </p:spPr>
        <p:txBody>
          <a:bodyPr/>
          <a:lstStyle/>
          <a:p>
            <a:pPr marL="0" indent="0" algn="ctr">
              <a:buFontTx/>
              <a:buNone/>
            </a:pPr>
            <a:r>
              <a:rPr lang="en-US" altLang="en-US" sz="2800" b="1" u="sng" dirty="0">
                <a:solidFill>
                  <a:srgbClr val="C00000"/>
                </a:solidFill>
              </a:rPr>
              <a:t>Purpose</a:t>
            </a:r>
          </a:p>
          <a:p>
            <a:pPr marL="0" indent="0">
              <a:buFontTx/>
              <a:buNone/>
            </a:pPr>
            <a:endParaRPr lang="en-US" altLang="en-US" sz="2800" dirty="0"/>
          </a:p>
          <a:p>
            <a:pPr marL="0" indent="0">
              <a:buFontTx/>
              <a:buNone/>
            </a:pPr>
            <a:r>
              <a:rPr lang="en-US" altLang="en-US" sz="2800" dirty="0"/>
              <a:t>To determine if anyone is being denied access to CTE due to their race, national origin, color, sex or disability.</a:t>
            </a:r>
          </a:p>
          <a:p>
            <a:pPr marL="0" indent="0">
              <a:buFontTx/>
              <a:buNone/>
            </a:pPr>
            <a:endParaRPr lang="en-US" altLang="en-US" sz="2800" dirty="0"/>
          </a:p>
          <a:p>
            <a:pPr marL="0" indent="0" algn="ctr">
              <a:buFontTx/>
              <a:buNone/>
            </a:pPr>
            <a:r>
              <a:rPr lang="en-US" altLang="en-US" sz="2800" b="1" dirty="0"/>
              <a:t>Secondary, Post-Secondary and Correctional Institutions offering CTE programs</a:t>
            </a:r>
          </a:p>
          <a:p>
            <a:pPr marL="0" indent="0">
              <a:buNone/>
            </a:pPr>
            <a:endParaRPr lang="en-US" dirty="0"/>
          </a:p>
        </p:txBody>
      </p:sp>
    </p:spTree>
    <p:extLst>
      <p:ext uri="{BB962C8B-B14F-4D97-AF65-F5344CB8AC3E}">
        <p14:creationId xmlns:p14="http://schemas.microsoft.com/office/powerpoint/2010/main" val="424049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3200" y="691200"/>
            <a:ext cx="8013600" cy="6040800"/>
          </a:xfrm>
        </p:spPr>
        <p:txBody>
          <a:bodyPr/>
          <a:lstStyle/>
          <a:p>
            <a:pPr marL="0" indent="0" algn="ctr">
              <a:buNone/>
              <a:defRPr/>
            </a:pPr>
            <a:r>
              <a:rPr lang="en-US" b="1" dirty="0">
                <a:solidFill>
                  <a:srgbClr val="C00000"/>
                </a:solidFill>
              </a:rPr>
              <a:t>4 Major Civil Rights Laws</a:t>
            </a:r>
          </a:p>
          <a:p>
            <a:pPr marL="0" indent="0" algn="ctr">
              <a:buNone/>
              <a:defRPr/>
            </a:pPr>
            <a:endParaRPr lang="en-US" dirty="0">
              <a:solidFill>
                <a:srgbClr val="FF0000"/>
              </a:solidFill>
            </a:endParaRPr>
          </a:p>
          <a:p>
            <a:pPr marL="0" indent="0">
              <a:buNone/>
              <a:defRPr/>
            </a:pPr>
            <a:r>
              <a:rPr lang="en-US" sz="2800" dirty="0"/>
              <a:t>Title VI of the Civil Rights Act of 1964</a:t>
            </a:r>
          </a:p>
          <a:p>
            <a:pPr marL="0" indent="0">
              <a:buNone/>
              <a:defRPr/>
            </a:pPr>
            <a:r>
              <a:rPr lang="en-US" sz="2800" dirty="0"/>
              <a:t>Title IX of the Education Amendments  of 1972</a:t>
            </a:r>
          </a:p>
          <a:p>
            <a:pPr marL="0" indent="0">
              <a:buNone/>
              <a:defRPr/>
            </a:pPr>
            <a:endParaRPr lang="en-US" sz="2800" dirty="0"/>
          </a:p>
          <a:p>
            <a:pPr marL="0" indent="0">
              <a:buNone/>
              <a:defRPr/>
            </a:pPr>
            <a:r>
              <a:rPr lang="en-US" sz="2800" dirty="0"/>
              <a:t>Section 504 of the Rehabilitation Act of 1973</a:t>
            </a:r>
          </a:p>
          <a:p>
            <a:pPr marL="0" indent="0">
              <a:buNone/>
              <a:defRPr/>
            </a:pPr>
            <a:r>
              <a:rPr lang="en-US" sz="2800" dirty="0"/>
              <a:t>Title II of the Americans with Disabilities Act of 1990</a:t>
            </a:r>
          </a:p>
          <a:p>
            <a:pPr marL="0" indent="0">
              <a:buNone/>
              <a:defRPr/>
            </a:pPr>
            <a:endParaRPr lang="en-US" sz="2800" dirty="0"/>
          </a:p>
          <a:p>
            <a:pPr marL="0" indent="0">
              <a:buNone/>
              <a:defRPr/>
            </a:pPr>
            <a:r>
              <a:rPr lang="en-US" sz="2800" dirty="0"/>
              <a:t>Age Discrimination in Employment  Act (ADEA) of 1967</a:t>
            </a:r>
          </a:p>
          <a:p>
            <a:pPr marL="0" indent="0">
              <a:buNone/>
            </a:pPr>
            <a:endParaRPr lang="en-US" sz="2800" dirty="0"/>
          </a:p>
        </p:txBody>
      </p:sp>
      <p:cxnSp>
        <p:nvCxnSpPr>
          <p:cNvPr id="4" name="Straight Connector 3"/>
          <p:cNvCxnSpPr/>
          <p:nvPr/>
        </p:nvCxnSpPr>
        <p:spPr bwMode="auto">
          <a:xfrm>
            <a:off x="745200" y="31053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6" name="Straight Connector 5"/>
          <p:cNvCxnSpPr/>
          <p:nvPr/>
        </p:nvCxnSpPr>
        <p:spPr bwMode="auto">
          <a:xfrm>
            <a:off x="795600" y="49269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341739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07996"/>
          </a:xfrm>
        </p:spPr>
        <p:txBody>
          <a:bodyPr/>
          <a:lstStyle/>
          <a:p>
            <a:r>
              <a:rPr lang="en-US" dirty="0"/>
              <a:t>Career-Technical Education</a:t>
            </a:r>
            <a:br>
              <a:rPr lang="en-US" dirty="0"/>
            </a:br>
            <a:r>
              <a:rPr lang="en-US" dirty="0"/>
              <a:t>Civil Rights </a:t>
            </a:r>
            <a:endParaRPr lang="en-US" sz="3600" dirty="0"/>
          </a:p>
        </p:txBody>
      </p:sp>
      <p:sp>
        <p:nvSpPr>
          <p:cNvPr id="3" name="Content Placeholder 2"/>
          <p:cNvSpPr>
            <a:spLocks noGrp="1"/>
          </p:cNvSpPr>
          <p:nvPr>
            <p:ph idx="1"/>
          </p:nvPr>
        </p:nvSpPr>
        <p:spPr>
          <a:xfrm>
            <a:off x="1352939" y="2413879"/>
            <a:ext cx="6736701" cy="3790978"/>
          </a:xfrm>
        </p:spPr>
        <p:txBody>
          <a:bodyPr/>
          <a:lstStyle/>
          <a:p>
            <a:pPr marL="0" indent="0" algn="ctr">
              <a:buFontTx/>
              <a:buNone/>
              <a:defRPr/>
            </a:pPr>
            <a:r>
              <a:rPr lang="en-US" sz="2800" b="1" u="sng" dirty="0"/>
              <a:t>Criteria for Being Monitored </a:t>
            </a:r>
          </a:p>
          <a:p>
            <a:pPr algn="ctr">
              <a:defRPr/>
            </a:pPr>
            <a:endParaRPr lang="en-US" sz="2800" dirty="0"/>
          </a:p>
          <a:p>
            <a:pPr marL="514350" indent="-514350">
              <a:buFontTx/>
              <a:buAutoNum type="arabicParenBoth"/>
              <a:defRPr/>
            </a:pPr>
            <a:r>
              <a:rPr lang="en-US" sz="2800" dirty="0"/>
              <a:t>Offer Career-Technical Education</a:t>
            </a:r>
          </a:p>
          <a:p>
            <a:pPr marL="0" indent="0">
              <a:buNone/>
              <a:defRPr/>
            </a:pPr>
            <a:endParaRPr lang="en-US" sz="2800" dirty="0"/>
          </a:p>
          <a:p>
            <a:pPr marL="0" indent="0">
              <a:buFontTx/>
              <a:buNone/>
              <a:defRPr/>
            </a:pPr>
            <a:r>
              <a:rPr lang="en-US" sz="2800" dirty="0"/>
              <a:t>(2) Receive Federal Financial Assistance</a:t>
            </a:r>
          </a:p>
          <a:p>
            <a:pPr marL="0" indent="0">
              <a:buNone/>
            </a:pPr>
            <a:endParaRPr lang="en-US" dirty="0"/>
          </a:p>
        </p:txBody>
      </p:sp>
    </p:spTree>
    <p:extLst>
      <p:ext uri="{BB962C8B-B14F-4D97-AF65-F5344CB8AC3E}">
        <p14:creationId xmlns:p14="http://schemas.microsoft.com/office/powerpoint/2010/main" val="341393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53998"/>
          </a:xfrm>
        </p:spPr>
        <p:txBody>
          <a:bodyPr/>
          <a:lstStyle/>
          <a:p>
            <a:r>
              <a:rPr lang="en-US" sz="3600" dirty="0"/>
              <a:t>Areas to be Reviewed</a:t>
            </a:r>
          </a:p>
        </p:txBody>
      </p:sp>
      <p:sp>
        <p:nvSpPr>
          <p:cNvPr id="3" name="Content Placeholder 2"/>
          <p:cNvSpPr>
            <a:spLocks noGrp="1"/>
          </p:cNvSpPr>
          <p:nvPr>
            <p:ph idx="1"/>
          </p:nvPr>
        </p:nvSpPr>
        <p:spPr>
          <a:xfrm>
            <a:off x="806400" y="1339200"/>
            <a:ext cx="7941599" cy="4865657"/>
          </a:xfrm>
        </p:spPr>
        <p:txBody>
          <a:bodyPr/>
          <a:lstStyle/>
          <a:p>
            <a:pPr marL="0" lvl="0" indent="0" defTabSz="914400" eaLnBrk="0" fontAlgn="base" hangingPunct="0">
              <a:spcAft>
                <a:spcPct val="0"/>
              </a:spcAft>
              <a:buNone/>
            </a:pPr>
            <a:r>
              <a:rPr lang="en-US" altLang="en-US" sz="2800" kern="0" dirty="0">
                <a:solidFill>
                  <a:srgbClr val="000000"/>
                </a:solidFill>
                <a:cs typeface="+mn-cs"/>
              </a:rPr>
              <a:t>Recruitment</a:t>
            </a:r>
          </a:p>
          <a:p>
            <a:pPr marL="0" lvl="0" indent="0" defTabSz="914400" eaLnBrk="0" fontAlgn="base" hangingPunct="0">
              <a:spcAft>
                <a:spcPct val="0"/>
              </a:spcAft>
              <a:buNone/>
            </a:pPr>
            <a:r>
              <a:rPr lang="en-US" altLang="en-US" sz="2800" kern="0" dirty="0">
                <a:solidFill>
                  <a:srgbClr val="000000"/>
                </a:solidFill>
                <a:cs typeface="+mn-cs"/>
              </a:rPr>
              <a:t>Admissions</a:t>
            </a:r>
          </a:p>
          <a:p>
            <a:pPr marL="0" lvl="0" indent="0" defTabSz="914400" eaLnBrk="0" fontAlgn="base" hangingPunct="0">
              <a:spcAft>
                <a:spcPct val="0"/>
              </a:spcAft>
              <a:buNone/>
            </a:pPr>
            <a:r>
              <a:rPr lang="en-US" altLang="en-US" sz="2800" kern="0" dirty="0">
                <a:solidFill>
                  <a:srgbClr val="000000"/>
                </a:solidFill>
                <a:cs typeface="+mn-cs"/>
              </a:rPr>
              <a:t>Counseling</a:t>
            </a:r>
          </a:p>
          <a:p>
            <a:pPr marL="0" lvl="0" indent="0" defTabSz="914400" eaLnBrk="0" fontAlgn="base" hangingPunct="0">
              <a:spcAft>
                <a:spcPct val="0"/>
              </a:spcAft>
              <a:buNone/>
            </a:pPr>
            <a:endParaRPr lang="en-US" altLang="en-US" sz="2800" kern="0" dirty="0">
              <a:solidFill>
                <a:srgbClr val="000000"/>
              </a:solidFill>
              <a:cs typeface="+mn-cs"/>
            </a:endParaRPr>
          </a:p>
          <a:p>
            <a:pPr marL="0" lvl="0" indent="0" defTabSz="914400" eaLnBrk="0" fontAlgn="base" hangingPunct="0">
              <a:spcAft>
                <a:spcPct val="0"/>
              </a:spcAft>
              <a:buNone/>
            </a:pPr>
            <a:r>
              <a:rPr lang="en-US" altLang="en-US" sz="2800" kern="0" dirty="0">
                <a:solidFill>
                  <a:srgbClr val="000000"/>
                </a:solidFill>
                <a:cs typeface="+mn-cs"/>
              </a:rPr>
              <a:t>Services to students with disabilities</a:t>
            </a:r>
          </a:p>
          <a:p>
            <a:pPr marL="0" lvl="0" indent="0" defTabSz="914400" eaLnBrk="0" fontAlgn="base" hangingPunct="0">
              <a:spcAft>
                <a:spcPct val="0"/>
              </a:spcAft>
              <a:buNone/>
            </a:pPr>
            <a:r>
              <a:rPr lang="en-US" altLang="en-US" sz="2800" kern="0" dirty="0">
                <a:solidFill>
                  <a:srgbClr val="000000"/>
                </a:solidFill>
                <a:cs typeface="+mn-cs"/>
              </a:rPr>
              <a:t>Accessibility (Facilities)</a:t>
            </a:r>
          </a:p>
          <a:p>
            <a:pPr marL="0" lvl="0" indent="0" defTabSz="914400" eaLnBrk="0" fontAlgn="base" hangingPunct="0">
              <a:spcAft>
                <a:spcPct val="0"/>
              </a:spcAft>
              <a:buNone/>
            </a:pPr>
            <a:r>
              <a:rPr lang="en-US" altLang="en-US" sz="2800" kern="0" dirty="0">
                <a:solidFill>
                  <a:srgbClr val="000000"/>
                </a:solidFill>
                <a:cs typeface="+mn-cs"/>
              </a:rPr>
              <a:t>Work study, co-op, job placement</a:t>
            </a:r>
          </a:p>
          <a:p>
            <a:pPr marL="0" lvl="0" indent="0" defTabSz="914400" eaLnBrk="0" fontAlgn="base" hangingPunct="0">
              <a:spcAft>
                <a:spcPct val="0"/>
              </a:spcAft>
              <a:buNone/>
            </a:pPr>
            <a:endParaRPr lang="en-US" altLang="en-US" sz="2800" kern="0" dirty="0">
              <a:solidFill>
                <a:srgbClr val="000000"/>
              </a:solidFill>
              <a:cs typeface="+mn-cs"/>
            </a:endParaRPr>
          </a:p>
          <a:p>
            <a:pPr marL="0" lvl="0" indent="0" defTabSz="914400" eaLnBrk="0" fontAlgn="base" hangingPunct="0">
              <a:spcAft>
                <a:spcPct val="0"/>
              </a:spcAft>
              <a:buNone/>
            </a:pPr>
            <a:r>
              <a:rPr lang="en-US" altLang="en-US" sz="2800" kern="0" dirty="0">
                <a:solidFill>
                  <a:srgbClr val="000000"/>
                </a:solidFill>
                <a:cs typeface="+mn-cs"/>
              </a:rPr>
              <a:t>Employment</a:t>
            </a:r>
          </a:p>
          <a:p>
            <a:pPr marL="0" indent="0">
              <a:buNone/>
            </a:pPr>
            <a:endParaRPr lang="en-US" sz="2800" dirty="0"/>
          </a:p>
        </p:txBody>
      </p:sp>
      <p:cxnSp>
        <p:nvCxnSpPr>
          <p:cNvPr id="4" name="Straight Connector 3"/>
          <p:cNvCxnSpPr/>
          <p:nvPr/>
        </p:nvCxnSpPr>
        <p:spPr bwMode="auto">
          <a:xfrm>
            <a:off x="806400" y="31053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806400" y="52233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273464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07996"/>
          </a:xfrm>
        </p:spPr>
        <p:txBody>
          <a:bodyPr/>
          <a:lstStyle/>
          <a:p>
            <a:r>
              <a:rPr lang="en-US" u="sng" dirty="0"/>
              <a:t>CAUTION!</a:t>
            </a:r>
            <a:br>
              <a:rPr lang="en-US" u="sng" dirty="0"/>
            </a:br>
            <a:endParaRPr lang="en-US" sz="3600" dirty="0"/>
          </a:p>
        </p:txBody>
      </p:sp>
      <p:sp>
        <p:nvSpPr>
          <p:cNvPr id="3" name="Content Placeholder 2"/>
          <p:cNvSpPr>
            <a:spLocks noGrp="1"/>
          </p:cNvSpPr>
          <p:nvPr>
            <p:ph idx="1"/>
          </p:nvPr>
        </p:nvSpPr>
        <p:spPr>
          <a:xfrm>
            <a:off x="1339201" y="1684800"/>
            <a:ext cx="6616799" cy="4239257"/>
          </a:xfrm>
        </p:spPr>
        <p:txBody>
          <a:bodyPr/>
          <a:lstStyle/>
          <a:p>
            <a:pPr>
              <a:defRPr/>
            </a:pPr>
            <a:endParaRPr lang="en-US" sz="1050" dirty="0"/>
          </a:p>
          <a:p>
            <a:pPr marL="0" indent="0">
              <a:buFontTx/>
              <a:buNone/>
              <a:defRPr/>
            </a:pPr>
            <a:r>
              <a:rPr lang="en-US" sz="2800" dirty="0"/>
              <a:t>A civil rights on-site review </a:t>
            </a:r>
            <a:r>
              <a:rPr lang="en-US" sz="2800" b="1" u="sng" dirty="0">
                <a:solidFill>
                  <a:srgbClr val="C00000"/>
                </a:solidFill>
              </a:rPr>
              <a:t>is not </a:t>
            </a:r>
            <a:r>
              <a:rPr lang="en-US" sz="2800" dirty="0"/>
              <a:t>a special education review.</a:t>
            </a:r>
          </a:p>
          <a:p>
            <a:pPr marL="0" indent="0">
              <a:buFontTx/>
              <a:buNone/>
              <a:defRPr/>
            </a:pPr>
            <a:endParaRPr lang="en-US" sz="2800" dirty="0"/>
          </a:p>
          <a:p>
            <a:pPr marL="0" indent="0" algn="ctr">
              <a:buFontTx/>
              <a:buNone/>
              <a:defRPr/>
            </a:pPr>
            <a:r>
              <a:rPr lang="en-US" sz="2800" dirty="0"/>
              <a:t>      IDEA              </a:t>
            </a:r>
            <a:r>
              <a:rPr lang="en-US" sz="2800" b="1" dirty="0"/>
              <a:t>vs.</a:t>
            </a:r>
            <a:r>
              <a:rPr lang="en-US" sz="2800" dirty="0"/>
              <a:t>       Section 504</a:t>
            </a:r>
          </a:p>
          <a:p>
            <a:pPr marL="0" indent="0">
              <a:buFontTx/>
              <a:buNone/>
              <a:defRPr/>
            </a:pPr>
            <a:r>
              <a:rPr lang="en-US" sz="2800" dirty="0"/>
              <a:t>Special Education                Civil Rights</a:t>
            </a:r>
          </a:p>
          <a:p>
            <a:pPr marL="0" indent="0">
              <a:buNone/>
            </a:pPr>
            <a:endParaRPr lang="en-US" dirty="0"/>
          </a:p>
        </p:txBody>
      </p:sp>
    </p:spTree>
    <p:extLst>
      <p:ext uri="{BB962C8B-B14F-4D97-AF65-F5344CB8AC3E}">
        <p14:creationId xmlns:p14="http://schemas.microsoft.com/office/powerpoint/2010/main" val="129281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926" y="1340778"/>
            <a:ext cx="8229600" cy="1354217"/>
          </a:xfrm>
        </p:spPr>
        <p:txBody>
          <a:bodyPr/>
          <a:lstStyle/>
          <a:p>
            <a:r>
              <a:rPr lang="en-US" sz="4400" dirty="0"/>
              <a:t>Pre-apprenticeships </a:t>
            </a:r>
            <a:br>
              <a:rPr lang="en-US" sz="4400" dirty="0"/>
            </a:br>
            <a:r>
              <a:rPr lang="en-US" sz="4400" dirty="0"/>
              <a:t>In Ohio</a:t>
            </a:r>
          </a:p>
        </p:txBody>
      </p:sp>
      <p:sp>
        <p:nvSpPr>
          <p:cNvPr id="3" name="Subtitle 2"/>
          <p:cNvSpPr>
            <a:spLocks noGrp="1"/>
          </p:cNvSpPr>
          <p:nvPr>
            <p:ph idx="1"/>
          </p:nvPr>
        </p:nvSpPr>
        <p:spPr>
          <a:xfrm>
            <a:off x="446926" y="3688422"/>
            <a:ext cx="8229600" cy="2417699"/>
          </a:xfrm>
        </p:spPr>
        <p:txBody>
          <a:bodyPr/>
          <a:lstStyle/>
          <a:p>
            <a:pPr marL="0" indent="0" algn="ctr">
              <a:buNone/>
            </a:pPr>
            <a:r>
              <a:rPr lang="en-US" dirty="0"/>
              <a:t>Linda O’Connor </a:t>
            </a:r>
          </a:p>
          <a:p>
            <a:pPr marL="0" indent="0" algn="ctr">
              <a:buNone/>
            </a:pPr>
            <a:r>
              <a:rPr lang="en-US" dirty="0"/>
              <a:t>Assistant Director</a:t>
            </a:r>
          </a:p>
        </p:txBody>
      </p:sp>
    </p:spTree>
    <p:extLst>
      <p:ext uri="{BB962C8B-B14F-4D97-AF65-F5344CB8AC3E}">
        <p14:creationId xmlns:p14="http://schemas.microsoft.com/office/powerpoint/2010/main" val="190322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84885"/>
          </a:xfrm>
        </p:spPr>
        <p:txBody>
          <a:bodyPr/>
          <a:lstStyle/>
          <a:p>
            <a:r>
              <a:rPr lang="en-US" sz="3200" dirty="0"/>
              <a:t>Career-Technical Education</a:t>
            </a:r>
            <a:br>
              <a:rPr lang="en-US" sz="3200" dirty="0"/>
            </a:br>
            <a:r>
              <a:rPr lang="en-US" sz="3200" dirty="0"/>
              <a:t>Civil Rights </a:t>
            </a:r>
          </a:p>
        </p:txBody>
      </p:sp>
      <p:sp>
        <p:nvSpPr>
          <p:cNvPr id="3" name="Content Placeholder 2"/>
          <p:cNvSpPr>
            <a:spLocks noGrp="1"/>
          </p:cNvSpPr>
          <p:nvPr>
            <p:ph idx="1"/>
          </p:nvPr>
        </p:nvSpPr>
        <p:spPr>
          <a:xfrm>
            <a:off x="756001" y="2084558"/>
            <a:ext cx="8136000" cy="3790978"/>
          </a:xfrm>
        </p:spPr>
        <p:txBody>
          <a:bodyPr/>
          <a:lstStyle/>
          <a:p>
            <a:pPr marL="0" indent="0">
              <a:buNone/>
            </a:pPr>
            <a:r>
              <a:rPr lang="en-US" dirty="0"/>
              <a:t>Targeting Plan approved by USDOE</a:t>
            </a:r>
          </a:p>
          <a:p>
            <a:pPr marL="0" indent="0">
              <a:buNone/>
            </a:pPr>
            <a:endParaRPr lang="en-US" dirty="0"/>
          </a:p>
          <a:p>
            <a:pPr marL="0" indent="0">
              <a:buNone/>
            </a:pPr>
            <a:endParaRPr lang="en-US" dirty="0"/>
          </a:p>
          <a:p>
            <a:pPr marL="0" indent="0">
              <a:buNone/>
            </a:pPr>
            <a:r>
              <a:rPr lang="en-US" dirty="0"/>
              <a:t>Enrollment of protected classes of students (race, gender, students with disabilities) in CTE programs to total enrollment of protected classes in institution</a:t>
            </a:r>
          </a:p>
        </p:txBody>
      </p:sp>
      <p:cxnSp>
        <p:nvCxnSpPr>
          <p:cNvPr id="4" name="Straight Connector 3"/>
          <p:cNvCxnSpPr/>
          <p:nvPr/>
        </p:nvCxnSpPr>
        <p:spPr bwMode="auto">
          <a:xfrm>
            <a:off x="806400" y="32925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100973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1"/>
            <a:ext cx="8229600" cy="1054799"/>
          </a:xfrm>
        </p:spPr>
        <p:txBody>
          <a:bodyPr/>
          <a:lstStyle/>
          <a:p>
            <a:pPr marL="0" lvl="0" indent="0" defTabSz="914400" eaLnBrk="0" fontAlgn="base" hangingPunct="0">
              <a:spcAft>
                <a:spcPct val="0"/>
              </a:spcAft>
              <a:defRPr/>
            </a:pPr>
            <a:r>
              <a:rPr lang="en-US" sz="3200" kern="0" dirty="0"/>
              <a:t>Postsecondary sub-universe in </a:t>
            </a:r>
            <a:br>
              <a:rPr lang="en-US" sz="3200" kern="0" dirty="0"/>
            </a:br>
            <a:r>
              <a:rPr lang="en-US" sz="3200" kern="0" dirty="0"/>
              <a:t>State Year 2017-2018</a:t>
            </a:r>
            <a:br>
              <a:rPr lang="en-US" sz="3200" kern="0" dirty="0"/>
            </a:br>
            <a:br>
              <a:rPr lang="en-US" sz="3200" kern="0" dirty="0"/>
            </a:br>
            <a:endParaRPr lang="en-US" sz="3200" dirty="0"/>
          </a:p>
        </p:txBody>
      </p:sp>
      <p:sp>
        <p:nvSpPr>
          <p:cNvPr id="3" name="Content Placeholder 2"/>
          <p:cNvSpPr>
            <a:spLocks noGrp="1"/>
          </p:cNvSpPr>
          <p:nvPr>
            <p:ph idx="1"/>
          </p:nvPr>
        </p:nvSpPr>
        <p:spPr>
          <a:xfrm>
            <a:off x="457200" y="2080800"/>
            <a:ext cx="8229600" cy="3956105"/>
          </a:xfrm>
        </p:spPr>
        <p:txBody>
          <a:bodyPr/>
          <a:lstStyle/>
          <a:p>
            <a:pPr marL="0" lvl="0" indent="0" defTabSz="914400" eaLnBrk="0" fontAlgn="base" hangingPunct="0">
              <a:spcAft>
                <a:spcPct val="0"/>
              </a:spcAft>
              <a:buNone/>
              <a:defRPr/>
            </a:pPr>
            <a:r>
              <a:rPr lang="en-US" sz="2400" kern="0" dirty="0">
                <a:solidFill>
                  <a:srgbClr val="000000"/>
                </a:solidFill>
                <a:cs typeface="+mn-cs"/>
              </a:rPr>
              <a:t>	Rio Grande CC		Columbus State</a:t>
            </a:r>
          </a:p>
          <a:p>
            <a:pPr marL="0" lvl="0" indent="0" defTabSz="914400" eaLnBrk="0" fontAlgn="base" hangingPunct="0">
              <a:spcAft>
                <a:spcPct val="0"/>
              </a:spcAft>
              <a:buNone/>
              <a:defRPr/>
            </a:pPr>
            <a:r>
              <a:rPr lang="en-US" sz="2400" kern="0" dirty="0">
                <a:solidFill>
                  <a:srgbClr val="000000"/>
                </a:solidFill>
                <a:cs typeface="+mn-cs"/>
              </a:rPr>
              <a:t>	Sinclair CC			Cuyahoga CC</a:t>
            </a:r>
          </a:p>
          <a:p>
            <a:pPr marL="0" lvl="0" indent="0" defTabSz="914400" eaLnBrk="0" fontAlgn="base" hangingPunct="0">
              <a:spcAft>
                <a:spcPct val="0"/>
              </a:spcAft>
              <a:buNone/>
              <a:defRPr/>
            </a:pPr>
            <a:r>
              <a:rPr lang="en-US" sz="2400" kern="0" dirty="0">
                <a:solidFill>
                  <a:srgbClr val="000000"/>
                </a:solidFill>
                <a:cs typeface="+mn-cs"/>
              </a:rPr>
              <a:t>	Southern State		Edison State</a:t>
            </a:r>
          </a:p>
          <a:p>
            <a:pPr marL="0" lvl="0" indent="0" defTabSz="914400" eaLnBrk="0" fontAlgn="base" hangingPunct="0">
              <a:spcAft>
                <a:spcPct val="0"/>
              </a:spcAft>
              <a:buNone/>
              <a:defRPr/>
            </a:pPr>
            <a:r>
              <a:rPr lang="en-US" sz="2400" kern="0" dirty="0">
                <a:solidFill>
                  <a:srgbClr val="000000"/>
                </a:solidFill>
                <a:cs typeface="+mn-cs"/>
              </a:rPr>
              <a:t>	Washington State</a:t>
            </a:r>
          </a:p>
          <a:p>
            <a:pPr marL="0" lvl="0" indent="0" defTabSz="914400" eaLnBrk="0" fontAlgn="base" hangingPunct="0">
              <a:spcAft>
                <a:spcPct val="0"/>
              </a:spcAft>
              <a:buNone/>
              <a:defRPr/>
            </a:pPr>
            <a:r>
              <a:rPr lang="en-US" sz="2400" kern="0" dirty="0">
                <a:solidFill>
                  <a:srgbClr val="000000"/>
                </a:solidFill>
                <a:cs typeface="+mn-cs"/>
              </a:rPr>
              <a:t>	Zane State</a:t>
            </a:r>
          </a:p>
          <a:p>
            <a:pPr marL="0" lvl="0" indent="0" defTabSz="914400" eaLnBrk="0" fontAlgn="base" hangingPunct="0">
              <a:spcAft>
                <a:spcPct val="0"/>
              </a:spcAft>
              <a:buNone/>
              <a:defRPr/>
            </a:pPr>
            <a:r>
              <a:rPr lang="en-US" sz="2400" kern="0" dirty="0">
                <a:solidFill>
                  <a:srgbClr val="000000"/>
                </a:solidFill>
                <a:cs typeface="+mn-cs"/>
              </a:rPr>
              <a:t>	Belmont Technical</a:t>
            </a:r>
          </a:p>
          <a:p>
            <a:pPr marL="0" lvl="0" indent="0" defTabSz="914400" eaLnBrk="0" fontAlgn="base" hangingPunct="0">
              <a:spcAft>
                <a:spcPct val="0"/>
              </a:spcAft>
              <a:buNone/>
              <a:defRPr/>
            </a:pPr>
            <a:r>
              <a:rPr lang="en-US" sz="2400" kern="0" dirty="0">
                <a:solidFill>
                  <a:srgbClr val="000000"/>
                </a:solidFill>
                <a:cs typeface="+mn-cs"/>
              </a:rPr>
              <a:t>	Central Ohio Technical</a:t>
            </a:r>
          </a:p>
          <a:p>
            <a:pPr marL="0" lvl="0" indent="0" defTabSz="914400" eaLnBrk="0" fontAlgn="base" hangingPunct="0">
              <a:spcAft>
                <a:spcPct val="0"/>
              </a:spcAft>
              <a:buNone/>
              <a:defRPr/>
            </a:pPr>
            <a:r>
              <a:rPr lang="en-US" sz="2400" kern="0" dirty="0">
                <a:solidFill>
                  <a:srgbClr val="000000"/>
                </a:solidFill>
                <a:cs typeface="+mn-cs"/>
              </a:rPr>
              <a:t>	Cincinnati State</a:t>
            </a:r>
          </a:p>
          <a:p>
            <a:pPr marL="0" indent="0">
              <a:buNone/>
            </a:pPr>
            <a:endParaRPr lang="en-US" sz="2400" dirty="0"/>
          </a:p>
        </p:txBody>
      </p:sp>
    </p:spTree>
    <p:extLst>
      <p:ext uri="{BB962C8B-B14F-4D97-AF65-F5344CB8AC3E}">
        <p14:creationId xmlns:p14="http://schemas.microsoft.com/office/powerpoint/2010/main" val="58096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477328"/>
          </a:xfrm>
        </p:spPr>
        <p:txBody>
          <a:bodyPr/>
          <a:lstStyle/>
          <a:p>
            <a:r>
              <a:rPr lang="en-US" altLang="en-US" sz="3200" kern="0" dirty="0"/>
              <a:t>Secondary sub-universe in </a:t>
            </a:r>
            <a:br>
              <a:rPr lang="en-US" altLang="en-US" sz="3200" kern="0" dirty="0"/>
            </a:br>
            <a:r>
              <a:rPr lang="en-US" altLang="en-US" sz="3200" kern="0" dirty="0"/>
              <a:t>State Year 2017-2018</a:t>
            </a:r>
            <a:br>
              <a:rPr lang="en-US" altLang="en-US" sz="3200" kern="0" dirty="0"/>
            </a:br>
            <a:endParaRPr lang="en-US" sz="3200" dirty="0"/>
          </a:p>
        </p:txBody>
      </p:sp>
      <p:sp>
        <p:nvSpPr>
          <p:cNvPr id="3" name="Content Placeholder 2"/>
          <p:cNvSpPr>
            <a:spLocks noGrp="1"/>
          </p:cNvSpPr>
          <p:nvPr>
            <p:ph idx="1"/>
          </p:nvPr>
        </p:nvSpPr>
        <p:spPr>
          <a:xfrm>
            <a:off x="597600" y="1850400"/>
            <a:ext cx="8222399" cy="4354457"/>
          </a:xfrm>
        </p:spPr>
        <p:txBody>
          <a:bodyPr/>
          <a:lstStyle/>
          <a:p>
            <a:pPr marL="0" lvl="0" indent="0" algn="ctr" defTabSz="914400" eaLnBrk="0" fontAlgn="base" hangingPunct="0">
              <a:spcAft>
                <a:spcPct val="0"/>
              </a:spcAft>
              <a:buNone/>
            </a:pPr>
            <a:endParaRPr lang="en-US" altLang="en-US" sz="2400" kern="0" dirty="0">
              <a:solidFill>
                <a:srgbClr val="000000"/>
              </a:solidFill>
              <a:cs typeface="+mn-cs"/>
            </a:endParaRPr>
          </a:p>
          <a:p>
            <a:pPr marL="0" lvl="0" indent="0" defTabSz="914400" eaLnBrk="0" fontAlgn="base" hangingPunct="0">
              <a:spcAft>
                <a:spcPct val="0"/>
              </a:spcAft>
              <a:buNone/>
            </a:pPr>
            <a:r>
              <a:rPr lang="en-US" altLang="en-US" sz="2400" kern="0" dirty="0">
                <a:solidFill>
                  <a:srgbClr val="000000"/>
                </a:solidFill>
                <a:cs typeface="+mn-cs"/>
              </a:rPr>
              <a:t>Pickaway Ross JVSD		Oregon City</a:t>
            </a:r>
          </a:p>
          <a:p>
            <a:pPr marL="0" lvl="0" indent="0" defTabSz="914400" eaLnBrk="0" fontAlgn="base" hangingPunct="0">
              <a:spcAft>
                <a:spcPct val="0"/>
              </a:spcAft>
              <a:buNone/>
            </a:pPr>
            <a:r>
              <a:rPr lang="en-US" altLang="en-US" sz="2400" kern="0" dirty="0">
                <a:solidFill>
                  <a:srgbClr val="000000"/>
                </a:solidFill>
                <a:cs typeface="+mn-cs"/>
              </a:rPr>
              <a:t>Pike County JVSD			Parma City</a:t>
            </a:r>
          </a:p>
          <a:p>
            <a:pPr marL="0" lvl="0" indent="0" defTabSz="914400" eaLnBrk="0" fontAlgn="base" hangingPunct="0">
              <a:spcAft>
                <a:spcPct val="0"/>
              </a:spcAft>
              <a:buNone/>
            </a:pPr>
            <a:r>
              <a:rPr lang="en-US" altLang="en-US" sz="2400" kern="0" dirty="0">
                <a:solidFill>
                  <a:srgbClr val="000000"/>
                </a:solidFill>
                <a:cs typeface="+mn-cs"/>
              </a:rPr>
              <a:t>Pioneer JVSD			Plain Local CTPD</a:t>
            </a:r>
          </a:p>
          <a:p>
            <a:pPr marL="0" lvl="0" indent="0" defTabSz="914400" eaLnBrk="0" fontAlgn="base" hangingPunct="0">
              <a:spcAft>
                <a:spcPct val="0"/>
              </a:spcAft>
              <a:buNone/>
            </a:pPr>
            <a:r>
              <a:rPr lang="en-US" altLang="en-US" sz="2400" kern="0" dirty="0">
                <a:solidFill>
                  <a:srgbClr val="000000"/>
                </a:solidFill>
                <a:cs typeface="+mn-cs"/>
              </a:rPr>
              <a:t>Polaris JVSD				Sandusky City</a:t>
            </a:r>
          </a:p>
          <a:p>
            <a:pPr marL="0" lvl="0" indent="0" defTabSz="914400" eaLnBrk="0" fontAlgn="base" hangingPunct="0">
              <a:spcAft>
                <a:spcPct val="0"/>
              </a:spcAft>
              <a:buNone/>
            </a:pPr>
            <a:r>
              <a:rPr lang="en-US" altLang="en-US" sz="2400" kern="0" dirty="0">
                <a:solidFill>
                  <a:srgbClr val="000000"/>
                </a:solidFill>
                <a:cs typeface="+mn-cs"/>
              </a:rPr>
              <a:t>Scioto JVSD				Six District Compact</a:t>
            </a:r>
          </a:p>
          <a:p>
            <a:pPr marL="0" lvl="0" indent="0" defTabSz="914400" eaLnBrk="0" fontAlgn="base" hangingPunct="0">
              <a:spcAft>
                <a:spcPct val="0"/>
              </a:spcAft>
              <a:buNone/>
            </a:pPr>
            <a:r>
              <a:rPr lang="en-US" altLang="en-US" sz="2400" kern="0" dirty="0">
                <a:solidFill>
                  <a:srgbClr val="000000"/>
                </a:solidFill>
                <a:cs typeface="+mn-cs"/>
              </a:rPr>
              <a:t>Southern Hills JVSD		Southwestern City</a:t>
            </a:r>
          </a:p>
          <a:p>
            <a:pPr marL="0" lvl="0" indent="0" defTabSz="914400" eaLnBrk="0" fontAlgn="base" hangingPunct="0">
              <a:spcAft>
                <a:spcPct val="0"/>
              </a:spcAft>
              <a:buNone/>
            </a:pPr>
            <a:r>
              <a:rPr lang="en-US" altLang="en-US" sz="2400" kern="0" dirty="0">
                <a:solidFill>
                  <a:srgbClr val="000000"/>
                </a:solidFill>
                <a:cs typeface="+mn-cs"/>
              </a:rPr>
              <a:t>Springfield-Clark JVSD			</a:t>
            </a:r>
          </a:p>
          <a:p>
            <a:pPr marL="0" lvl="0" indent="0" defTabSz="914400" eaLnBrk="0" fontAlgn="base" hangingPunct="0">
              <a:spcAft>
                <a:spcPct val="0"/>
              </a:spcAft>
              <a:buNone/>
            </a:pPr>
            <a:r>
              <a:rPr lang="en-US" altLang="en-US" sz="2400" kern="0" dirty="0">
                <a:solidFill>
                  <a:srgbClr val="000000"/>
                </a:solidFill>
                <a:cs typeface="+mn-cs"/>
              </a:rPr>
              <a:t>Penta County JVSD			</a:t>
            </a:r>
          </a:p>
          <a:p>
            <a:pPr marL="0" indent="0">
              <a:buNone/>
            </a:pPr>
            <a:endParaRPr lang="en-US" sz="2400" dirty="0"/>
          </a:p>
        </p:txBody>
      </p:sp>
    </p:spTree>
    <p:extLst>
      <p:ext uri="{BB962C8B-B14F-4D97-AF65-F5344CB8AC3E}">
        <p14:creationId xmlns:p14="http://schemas.microsoft.com/office/powerpoint/2010/main" val="381902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73200"/>
          </a:xfrm>
        </p:spPr>
        <p:txBody>
          <a:bodyPr/>
          <a:lstStyle/>
          <a:p>
            <a:r>
              <a:rPr lang="en-US" altLang="en-US" kern="0" dirty="0"/>
              <a:t>What are the Typical Findings?</a:t>
            </a:r>
            <a:br>
              <a:rPr lang="en-US" altLang="en-US" kern="0" dirty="0"/>
            </a:br>
            <a:endParaRPr lang="en-US" sz="3600" dirty="0"/>
          </a:p>
        </p:txBody>
      </p:sp>
      <p:sp>
        <p:nvSpPr>
          <p:cNvPr id="3" name="Content Placeholder 2"/>
          <p:cNvSpPr>
            <a:spLocks noGrp="1"/>
          </p:cNvSpPr>
          <p:nvPr>
            <p:ph idx="1"/>
          </p:nvPr>
        </p:nvSpPr>
        <p:spPr>
          <a:xfrm>
            <a:off x="1129739" y="1188000"/>
            <a:ext cx="7128661" cy="4896000"/>
          </a:xfrm>
        </p:spPr>
        <p:txBody>
          <a:bodyPr/>
          <a:lstStyle/>
          <a:p>
            <a:pPr marL="0" lvl="0" indent="0" defTabSz="914400" eaLnBrk="0" fontAlgn="base" hangingPunct="0">
              <a:lnSpc>
                <a:spcPct val="150000"/>
              </a:lnSpc>
              <a:spcAft>
                <a:spcPct val="0"/>
              </a:spcAft>
              <a:buNone/>
            </a:pPr>
            <a:endParaRPr lang="en-US" altLang="en-US" sz="2800" kern="0" dirty="0">
              <a:solidFill>
                <a:srgbClr val="000000"/>
              </a:solidFill>
              <a:cs typeface="+mn-cs"/>
            </a:endParaRPr>
          </a:p>
          <a:p>
            <a:pPr marL="514350" lvl="0" indent="-514350" defTabSz="914400" eaLnBrk="0" fontAlgn="base" hangingPunct="0">
              <a:lnSpc>
                <a:spcPct val="150000"/>
              </a:lnSpc>
              <a:spcAft>
                <a:spcPct val="0"/>
              </a:spcAft>
              <a:buFont typeface="+mj-lt"/>
              <a:buAutoNum type="arabicParenR"/>
            </a:pPr>
            <a:r>
              <a:rPr lang="en-US" altLang="en-US" sz="2800" kern="0" dirty="0">
                <a:solidFill>
                  <a:srgbClr val="000000"/>
                </a:solidFill>
                <a:cs typeface="+mn-cs"/>
              </a:rPr>
              <a:t>Continuous Notification</a:t>
            </a:r>
          </a:p>
          <a:p>
            <a:pPr marL="514350" lvl="0" indent="-514350" defTabSz="914400" eaLnBrk="0" fontAlgn="base" hangingPunct="0">
              <a:lnSpc>
                <a:spcPct val="150000"/>
              </a:lnSpc>
              <a:spcAft>
                <a:spcPct val="0"/>
              </a:spcAft>
              <a:buFont typeface="+mj-lt"/>
              <a:buAutoNum type="arabicParenR"/>
            </a:pPr>
            <a:r>
              <a:rPr lang="en-US" altLang="en-US" sz="2800" kern="0" dirty="0">
                <a:solidFill>
                  <a:srgbClr val="000000"/>
                </a:solidFill>
                <a:cs typeface="+mn-cs"/>
              </a:rPr>
              <a:t>Annual Notification</a:t>
            </a:r>
          </a:p>
          <a:p>
            <a:pPr marL="514350" lvl="0" indent="-514350" defTabSz="914400" eaLnBrk="0" fontAlgn="base" hangingPunct="0">
              <a:lnSpc>
                <a:spcPct val="150000"/>
              </a:lnSpc>
              <a:spcAft>
                <a:spcPct val="0"/>
              </a:spcAft>
              <a:buFont typeface="+mj-lt"/>
              <a:buAutoNum type="arabicParenR"/>
            </a:pPr>
            <a:r>
              <a:rPr lang="en-US" altLang="en-US" sz="2800" kern="0" dirty="0">
                <a:solidFill>
                  <a:srgbClr val="000000"/>
                </a:solidFill>
                <a:cs typeface="+mn-cs"/>
              </a:rPr>
              <a:t>Title IX and </a:t>
            </a:r>
            <a:r>
              <a:rPr lang="en-US" altLang="en-US" sz="2800" kern="0" dirty="0">
                <a:solidFill>
                  <a:srgbClr val="000000"/>
                </a:solidFill>
              </a:rPr>
              <a:t>Section 504 Coordinators</a:t>
            </a:r>
            <a:endParaRPr lang="en-US" altLang="en-US" sz="2800" kern="0" dirty="0">
              <a:solidFill>
                <a:srgbClr val="000000"/>
              </a:solidFill>
              <a:cs typeface="+mn-cs"/>
            </a:endParaRPr>
          </a:p>
          <a:p>
            <a:pPr marL="514350" lvl="0" indent="-514350" defTabSz="914400" eaLnBrk="0" fontAlgn="base" hangingPunct="0">
              <a:lnSpc>
                <a:spcPct val="150000"/>
              </a:lnSpc>
              <a:spcAft>
                <a:spcPct val="0"/>
              </a:spcAft>
              <a:buFont typeface="+mj-lt"/>
              <a:buAutoNum type="arabicParenR"/>
            </a:pPr>
            <a:r>
              <a:rPr lang="en-US" altLang="en-US" sz="2800" kern="0" dirty="0">
                <a:solidFill>
                  <a:srgbClr val="000000"/>
                </a:solidFill>
                <a:cs typeface="+mn-cs"/>
              </a:rPr>
              <a:t>Grievance Procedures</a:t>
            </a:r>
          </a:p>
          <a:p>
            <a:pPr marL="514350" lvl="0" indent="-514350" defTabSz="914400" eaLnBrk="0" fontAlgn="base" hangingPunct="0">
              <a:lnSpc>
                <a:spcPct val="150000"/>
              </a:lnSpc>
              <a:spcAft>
                <a:spcPct val="0"/>
              </a:spcAft>
              <a:buFont typeface="+mj-lt"/>
              <a:buAutoNum type="arabicParenR"/>
            </a:pPr>
            <a:r>
              <a:rPr lang="en-US" altLang="en-US" sz="2800" kern="0" dirty="0">
                <a:solidFill>
                  <a:srgbClr val="000000"/>
                </a:solidFill>
                <a:cs typeface="+mn-cs"/>
              </a:rPr>
              <a:t>Facilities/Parking Areas</a:t>
            </a:r>
          </a:p>
          <a:p>
            <a:pPr marL="0" indent="0">
              <a:lnSpc>
                <a:spcPct val="150000"/>
              </a:lnSpc>
              <a:buNone/>
            </a:pPr>
            <a:endParaRPr lang="en-US" sz="2800" dirty="0"/>
          </a:p>
        </p:txBody>
      </p:sp>
    </p:spTree>
    <p:extLst>
      <p:ext uri="{BB962C8B-B14F-4D97-AF65-F5344CB8AC3E}">
        <p14:creationId xmlns:p14="http://schemas.microsoft.com/office/powerpoint/2010/main" val="27605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1"/>
            <a:ext cx="8229600" cy="601200"/>
          </a:xfrm>
        </p:spPr>
        <p:txBody>
          <a:bodyPr/>
          <a:lstStyle/>
          <a:p>
            <a:r>
              <a:rPr lang="en-US" altLang="en-US" sz="3200" kern="0" dirty="0"/>
              <a:t>Combined Notice</a:t>
            </a:r>
            <a:br>
              <a:rPr lang="en-US" altLang="en-US" sz="3200" kern="0" dirty="0"/>
            </a:br>
            <a:endParaRPr lang="en-US" sz="3200" dirty="0"/>
          </a:p>
        </p:txBody>
      </p:sp>
      <p:sp>
        <p:nvSpPr>
          <p:cNvPr id="3" name="Content Placeholder 2"/>
          <p:cNvSpPr>
            <a:spLocks noGrp="1"/>
          </p:cNvSpPr>
          <p:nvPr>
            <p:ph idx="1"/>
          </p:nvPr>
        </p:nvSpPr>
        <p:spPr>
          <a:xfrm>
            <a:off x="734400" y="1506885"/>
            <a:ext cx="8128800" cy="4781433"/>
          </a:xfrm>
        </p:spPr>
        <p:txBody>
          <a:bodyPr/>
          <a:lstStyle/>
          <a:p>
            <a:pPr marL="0" lvl="0" indent="0" defTabSz="914400" eaLnBrk="0" fontAlgn="base" hangingPunct="0">
              <a:spcAft>
                <a:spcPct val="0"/>
              </a:spcAft>
              <a:buNone/>
            </a:pPr>
            <a:r>
              <a:rPr lang="en-US" altLang="en-US" sz="2400" b="1" kern="0" dirty="0">
                <a:solidFill>
                  <a:srgbClr val="000000"/>
                </a:solidFill>
                <a:cs typeface="+mn-cs"/>
              </a:rPr>
              <a:t>The </a:t>
            </a:r>
            <a:r>
              <a:rPr lang="en-US" altLang="en-US" sz="2400" b="1" u="sng" kern="0" dirty="0">
                <a:solidFill>
                  <a:srgbClr val="000000"/>
                </a:solidFill>
                <a:cs typeface="+mn-cs"/>
              </a:rPr>
              <a:t>“Your Institution”</a:t>
            </a:r>
            <a:r>
              <a:rPr lang="en-US" altLang="en-US" sz="2400" b="1" kern="0" dirty="0">
                <a:solidFill>
                  <a:srgbClr val="000000"/>
                </a:solidFill>
                <a:cs typeface="+mn-cs"/>
              </a:rPr>
              <a:t> does not discriminate on the basis of race, color, national origin, sex, disability, or age in its programs and activities.</a:t>
            </a:r>
          </a:p>
          <a:p>
            <a:pPr marL="0" lvl="0" indent="0" defTabSz="914400" eaLnBrk="0" fontAlgn="base" hangingPunct="0">
              <a:spcAft>
                <a:spcPct val="0"/>
              </a:spcAft>
              <a:buNone/>
            </a:pPr>
            <a:endParaRPr lang="en-US" altLang="en-US" sz="1600" kern="0" dirty="0">
              <a:solidFill>
                <a:srgbClr val="000000"/>
              </a:solidFill>
              <a:cs typeface="+mn-cs"/>
            </a:endParaRPr>
          </a:p>
          <a:p>
            <a:pPr marL="0" lvl="0" indent="0" defTabSz="914400" eaLnBrk="0" fontAlgn="base" hangingPunct="0">
              <a:spcAft>
                <a:spcPct val="0"/>
              </a:spcAft>
              <a:buNone/>
            </a:pPr>
            <a:r>
              <a:rPr lang="en-US" altLang="en-US" sz="2400" kern="0" dirty="0">
                <a:solidFill>
                  <a:srgbClr val="000000"/>
                </a:solidFill>
                <a:cs typeface="+mn-cs"/>
              </a:rPr>
              <a:t>The following person(s) have been designated to handle inquiries regarding the non-discrimination policies:</a:t>
            </a:r>
          </a:p>
          <a:p>
            <a:pPr marL="0" lvl="0" indent="0" algn="ctr" defTabSz="914400" eaLnBrk="0" fontAlgn="base" hangingPunct="0">
              <a:spcAft>
                <a:spcPct val="0"/>
              </a:spcAft>
              <a:buNone/>
            </a:pPr>
            <a:r>
              <a:rPr lang="en-US" altLang="en-US" sz="2000" u="sng" kern="0" dirty="0">
                <a:solidFill>
                  <a:srgbClr val="000000"/>
                </a:solidFill>
              </a:rPr>
              <a:t>Section 504</a:t>
            </a:r>
            <a:r>
              <a:rPr lang="en-US" altLang="en-US" sz="2000" kern="0" dirty="0">
                <a:solidFill>
                  <a:srgbClr val="000000"/>
                </a:solidFill>
              </a:rPr>
              <a:t>                            </a:t>
            </a:r>
          </a:p>
          <a:p>
            <a:pPr marL="0" lvl="0" indent="0" algn="ctr" defTabSz="914400" eaLnBrk="0" fontAlgn="base" hangingPunct="0">
              <a:spcAft>
                <a:spcPct val="0"/>
              </a:spcAft>
              <a:buNone/>
            </a:pPr>
            <a:r>
              <a:rPr lang="en-US" altLang="en-US" sz="2000" kern="0" dirty="0">
                <a:solidFill>
                  <a:srgbClr val="000000"/>
                </a:solidFill>
              </a:rPr>
              <a:t>Name and Title, Address, Phone Number, email address</a:t>
            </a:r>
          </a:p>
          <a:p>
            <a:pPr marL="0" lvl="0" indent="0" algn="ctr" defTabSz="914400" eaLnBrk="0" fontAlgn="base" hangingPunct="0">
              <a:spcAft>
                <a:spcPct val="0"/>
              </a:spcAft>
              <a:buNone/>
            </a:pPr>
            <a:endParaRPr lang="en-US" altLang="en-US" sz="2000" kern="0" dirty="0">
              <a:solidFill>
                <a:srgbClr val="000000"/>
              </a:solidFill>
            </a:endParaRPr>
          </a:p>
          <a:p>
            <a:pPr marL="0" lvl="0" indent="0" algn="ctr" defTabSz="914400" eaLnBrk="0" fontAlgn="base" hangingPunct="0">
              <a:spcAft>
                <a:spcPct val="0"/>
              </a:spcAft>
              <a:buNone/>
            </a:pPr>
            <a:r>
              <a:rPr lang="en-US" altLang="en-US" sz="2000" u="sng" kern="0" dirty="0">
                <a:solidFill>
                  <a:srgbClr val="000000"/>
                </a:solidFill>
              </a:rPr>
              <a:t>Title IX</a:t>
            </a:r>
          </a:p>
          <a:p>
            <a:pPr marL="0" lvl="0" indent="0" algn="ctr" defTabSz="914400" eaLnBrk="0" fontAlgn="base" hangingPunct="0">
              <a:spcAft>
                <a:spcPct val="0"/>
              </a:spcAft>
              <a:buNone/>
            </a:pPr>
            <a:r>
              <a:rPr lang="en-US" altLang="en-US" sz="2000" kern="0" dirty="0">
                <a:solidFill>
                  <a:srgbClr val="000000"/>
                </a:solidFill>
              </a:rPr>
              <a:t>Name and Title, Address, Phone Number, email address</a:t>
            </a:r>
          </a:p>
          <a:p>
            <a:pPr marL="0" indent="0">
              <a:buNone/>
            </a:pPr>
            <a:endParaRPr lang="en-US" dirty="0"/>
          </a:p>
        </p:txBody>
      </p:sp>
    </p:spTree>
    <p:extLst>
      <p:ext uri="{BB962C8B-B14F-4D97-AF65-F5344CB8AC3E}">
        <p14:creationId xmlns:p14="http://schemas.microsoft.com/office/powerpoint/2010/main" val="28122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229600" cy="5105400"/>
          </a:xfrm>
        </p:spPr>
        <p:txBody>
          <a:bodyPr/>
          <a:lstStyle/>
          <a:p>
            <a:pPr algn="ctr">
              <a:defRPr/>
            </a:pPr>
            <a:br>
              <a:rPr lang="en-US" sz="3200" dirty="0">
                <a:sym typeface="Arial Bold" charset="0"/>
              </a:rPr>
            </a:br>
            <a:br>
              <a:rPr lang="en-US" sz="3200" dirty="0">
                <a:sym typeface="Arial Bold" charset="0"/>
              </a:rPr>
            </a:br>
            <a:br>
              <a:rPr lang="en-US" sz="3200" dirty="0">
                <a:sym typeface="Arial Bold" charset="0"/>
              </a:rPr>
            </a:br>
            <a:br>
              <a:rPr lang="en-US" sz="3200" dirty="0">
                <a:sym typeface="Arial Bold" charset="0"/>
              </a:rPr>
            </a:br>
            <a:br>
              <a:rPr lang="en-US" sz="3200" dirty="0">
                <a:sym typeface="Arial Bold" charset="0"/>
              </a:rPr>
            </a:br>
            <a:br>
              <a:rPr lang="en-US" sz="3200" dirty="0">
                <a:sym typeface="Arial Bold" charset="0"/>
              </a:rPr>
            </a:br>
            <a:br>
              <a:rPr lang="en-US" sz="3200" dirty="0">
                <a:sym typeface="Arial Bold" charset="0"/>
              </a:rPr>
            </a:br>
            <a:br>
              <a:rPr lang="en-US" sz="3200" dirty="0">
                <a:sym typeface="Arial Bold" charset="0"/>
              </a:rPr>
            </a:br>
            <a:br>
              <a:rPr lang="en-US" sz="3200" dirty="0">
                <a:sym typeface="Arial Bold" charset="0"/>
              </a:rPr>
            </a:br>
            <a:br>
              <a:rPr lang="en-US" sz="3200" dirty="0">
                <a:sym typeface="Arial Bold" charset="0"/>
              </a:rPr>
            </a:br>
            <a:br>
              <a:rPr lang="en-US" sz="3200" dirty="0">
                <a:sym typeface="Arial Bold" charset="0"/>
              </a:rPr>
            </a:br>
            <a:br>
              <a:rPr lang="en-US" sz="3200" dirty="0">
                <a:sym typeface="Arial Bold" charset="0"/>
              </a:rPr>
            </a:br>
            <a:br>
              <a:rPr lang="en-US" sz="3200" dirty="0">
                <a:sym typeface="Arial Bold" charset="0"/>
              </a:rPr>
            </a:br>
            <a:br>
              <a:rPr lang="en-US" sz="3200" dirty="0">
                <a:sym typeface="Arial Bold" charset="0"/>
              </a:rPr>
            </a:br>
            <a:br>
              <a:rPr lang="en-US" sz="3200" dirty="0">
                <a:sym typeface="Arial Bold" charset="0"/>
              </a:rPr>
            </a:br>
            <a:br>
              <a:rPr lang="en-US" sz="3200" dirty="0">
                <a:sym typeface="Arial Bold" charset="0"/>
              </a:rPr>
            </a:br>
            <a:br>
              <a:rPr lang="en-US" sz="3200" dirty="0">
                <a:sym typeface="Arial Bold" charset="0"/>
              </a:rPr>
            </a:br>
            <a:br>
              <a:rPr lang="en-US" sz="3200" dirty="0">
                <a:sym typeface="Arial Bold" charset="0"/>
              </a:rPr>
            </a:br>
            <a:r>
              <a:rPr lang="en-US" sz="4400" dirty="0">
                <a:sym typeface="Arial Bold" charset="0"/>
              </a:rPr>
              <a:t>OHIO DEPARTMENT OF HIGHER EDUCATION UPDATES</a:t>
            </a:r>
            <a:br>
              <a:rPr lang="en-US" sz="4400" dirty="0">
                <a:sym typeface="Arial Bold" charset="0"/>
              </a:rPr>
            </a:br>
            <a:br>
              <a:rPr lang="en-US" sz="3200" dirty="0">
                <a:sym typeface="Arial Bold" charset="0"/>
              </a:rPr>
            </a:br>
            <a:br>
              <a:rPr lang="en-US" sz="3200" dirty="0">
                <a:sym typeface="Arial Bold" charset="0"/>
              </a:rPr>
            </a:br>
            <a:br>
              <a:rPr lang="en-US" sz="3200" dirty="0">
                <a:sym typeface="Arial Bold" charset="0"/>
              </a:rPr>
            </a:br>
            <a:endParaRPr lang="en-US" sz="3200" dirty="0">
              <a:sym typeface="Arial Bold" charset="0"/>
            </a:endParaRPr>
          </a:p>
        </p:txBody>
      </p:sp>
    </p:spTree>
    <p:extLst>
      <p:ext uri="{BB962C8B-B14F-4D97-AF65-F5344CB8AC3E}">
        <p14:creationId xmlns:p14="http://schemas.microsoft.com/office/powerpoint/2010/main" val="249274928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762000"/>
          </a:xfrm>
        </p:spPr>
        <p:txBody>
          <a:bodyPr/>
          <a:lstStyle/>
          <a:p>
            <a:pPr algn="ctr">
              <a:defRPr/>
            </a:pPr>
            <a:r>
              <a:rPr lang="en-US" sz="4000" dirty="0">
                <a:sym typeface="Arial Bold" charset="0"/>
              </a:rPr>
              <a:t>UPDATES</a:t>
            </a:r>
          </a:p>
        </p:txBody>
      </p:sp>
      <p:sp>
        <p:nvSpPr>
          <p:cNvPr id="3" name="Content Placeholder 2"/>
          <p:cNvSpPr>
            <a:spLocks noGrp="1"/>
          </p:cNvSpPr>
          <p:nvPr>
            <p:ph idx="1"/>
          </p:nvPr>
        </p:nvSpPr>
        <p:spPr>
          <a:xfrm>
            <a:off x="457200" y="2743200"/>
            <a:ext cx="8229600" cy="3352800"/>
          </a:xfrm>
        </p:spPr>
        <p:txBody>
          <a:bodyPr/>
          <a:lstStyle/>
          <a:p>
            <a:pPr>
              <a:defRPr/>
            </a:pPr>
            <a:endParaRPr lang="en-US" dirty="0"/>
          </a:p>
          <a:p>
            <a:pPr>
              <a:defRPr/>
            </a:pPr>
            <a:r>
              <a:rPr lang="en-US" dirty="0"/>
              <a:t>WHO WE ARE</a:t>
            </a:r>
          </a:p>
          <a:p>
            <a:pPr>
              <a:defRPr/>
            </a:pPr>
            <a:r>
              <a:rPr lang="en-US" dirty="0"/>
              <a:t>Postsecondary Perkins</a:t>
            </a:r>
          </a:p>
          <a:p>
            <a:pPr>
              <a:defRPr/>
            </a:pPr>
            <a:r>
              <a:rPr lang="en-US" dirty="0"/>
              <a:t>Articulation and Transfer CTE Work</a:t>
            </a:r>
          </a:p>
          <a:p>
            <a:pPr>
              <a:defRPr/>
            </a:pPr>
            <a:r>
              <a:rPr lang="en-US" dirty="0"/>
              <a:t>College Credit Plus</a:t>
            </a:r>
          </a:p>
          <a:p>
            <a:pPr>
              <a:defRPr/>
            </a:pPr>
            <a:r>
              <a:rPr lang="en-US" dirty="0"/>
              <a:t>WIOA</a:t>
            </a:r>
          </a:p>
          <a:p>
            <a:pPr>
              <a:defRPr/>
            </a:pPr>
            <a:r>
              <a:rPr lang="en-US" dirty="0"/>
              <a:t>Attainment Goal </a:t>
            </a:r>
          </a:p>
          <a:p>
            <a:pPr>
              <a:defRPr/>
            </a:pPr>
            <a:endParaRPr lang="en-US" dirty="0"/>
          </a:p>
        </p:txBody>
      </p:sp>
    </p:spTree>
    <p:extLst>
      <p:ext uri="{BB962C8B-B14F-4D97-AF65-F5344CB8AC3E}">
        <p14:creationId xmlns:p14="http://schemas.microsoft.com/office/powerpoint/2010/main" val="282196418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3200"/>
            <a:ext cx="8229600" cy="660400"/>
          </a:xfrm>
        </p:spPr>
        <p:txBody>
          <a:bodyPr/>
          <a:lstStyle/>
          <a:p>
            <a:pPr algn="ctr">
              <a:defRPr/>
            </a:pPr>
            <a:r>
              <a:rPr lang="en-US" sz="4000" dirty="0">
                <a:sym typeface="Arial Bold" charset="0"/>
              </a:rPr>
              <a:t>WHO WE ARE</a:t>
            </a:r>
          </a:p>
        </p:txBody>
      </p:sp>
      <p:sp>
        <p:nvSpPr>
          <p:cNvPr id="3" name="Content Placeholder 2"/>
          <p:cNvSpPr>
            <a:spLocks noGrp="1"/>
          </p:cNvSpPr>
          <p:nvPr>
            <p:ph idx="1"/>
          </p:nvPr>
        </p:nvSpPr>
        <p:spPr>
          <a:xfrm>
            <a:off x="457200" y="2286000"/>
            <a:ext cx="8229600" cy="3810000"/>
          </a:xfrm>
        </p:spPr>
        <p:txBody>
          <a:bodyPr/>
          <a:lstStyle/>
          <a:p>
            <a:pPr>
              <a:defRPr/>
            </a:pPr>
            <a:r>
              <a:rPr lang="en-US" dirty="0"/>
              <a:t>Ohio Department of Higher Education</a:t>
            </a:r>
          </a:p>
          <a:p>
            <a:pPr>
              <a:defRPr/>
            </a:pPr>
            <a:r>
              <a:rPr lang="en-US" dirty="0"/>
              <a:t>Academic Affairs</a:t>
            </a:r>
          </a:p>
          <a:p>
            <a:pPr>
              <a:defRPr/>
            </a:pPr>
            <a:r>
              <a:rPr lang="en-US" dirty="0"/>
              <a:t>Institutional Collaboration</a:t>
            </a:r>
          </a:p>
          <a:p>
            <a:pPr>
              <a:defRPr/>
            </a:pPr>
            <a:r>
              <a:rPr lang="en-US" dirty="0"/>
              <a:t>Postsecondary CTE Portfolio</a:t>
            </a:r>
          </a:p>
          <a:p>
            <a:pPr lvl="1">
              <a:defRPr/>
            </a:pPr>
            <a:r>
              <a:rPr lang="en-US" dirty="0"/>
              <a:t>Ohio Technical Centers</a:t>
            </a:r>
          </a:p>
          <a:p>
            <a:pPr lvl="1">
              <a:defRPr/>
            </a:pPr>
            <a:r>
              <a:rPr lang="en-US" dirty="0"/>
              <a:t>Perkins</a:t>
            </a:r>
          </a:p>
          <a:p>
            <a:pPr lvl="1">
              <a:defRPr/>
            </a:pPr>
            <a:r>
              <a:rPr lang="en-US" dirty="0"/>
              <a:t>Tech Prep</a:t>
            </a:r>
          </a:p>
          <a:p>
            <a:pPr lvl="1">
              <a:defRPr/>
            </a:pPr>
            <a:r>
              <a:rPr lang="en-US" dirty="0"/>
              <a:t>College Completion Initiatives</a:t>
            </a:r>
          </a:p>
          <a:p>
            <a:pPr lvl="1">
              <a:defRPr/>
            </a:pPr>
            <a:r>
              <a:rPr lang="en-US" dirty="0"/>
              <a:t>Career Pathways</a:t>
            </a:r>
          </a:p>
          <a:p>
            <a:pPr>
              <a:defRPr/>
            </a:pPr>
            <a:r>
              <a:rPr lang="en-US" dirty="0">
                <a:solidFill>
                  <a:srgbClr val="000000"/>
                </a:solidFill>
              </a:rPr>
              <a:t>Work with ODE (Perkins, SCTAI, Tech Prep, WIOA)</a:t>
            </a:r>
          </a:p>
          <a:p>
            <a:pPr lvl="1">
              <a:defRPr/>
            </a:pPr>
            <a:endParaRPr lang="en-US" dirty="0"/>
          </a:p>
          <a:p>
            <a:pPr lvl="1">
              <a:defRPr/>
            </a:pPr>
            <a:endParaRPr lang="en-US" sz="1600" dirty="0"/>
          </a:p>
          <a:p>
            <a:pPr>
              <a:defRPr/>
            </a:pPr>
            <a:endParaRPr lang="en-US" sz="1600" dirty="0"/>
          </a:p>
          <a:p>
            <a:pPr>
              <a:defRPr/>
            </a:pPr>
            <a:endParaRPr lang="en-US" sz="1600" dirty="0"/>
          </a:p>
        </p:txBody>
      </p:sp>
    </p:spTree>
    <p:extLst>
      <p:ext uri="{BB962C8B-B14F-4D97-AF65-F5344CB8AC3E}">
        <p14:creationId xmlns:p14="http://schemas.microsoft.com/office/powerpoint/2010/main" val="21848428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3200"/>
            <a:ext cx="8229600" cy="736600"/>
          </a:xfrm>
        </p:spPr>
        <p:txBody>
          <a:bodyPr/>
          <a:lstStyle/>
          <a:p>
            <a:pPr algn="ctr">
              <a:defRPr/>
            </a:pPr>
            <a:r>
              <a:rPr lang="en-US" sz="4000" dirty="0">
                <a:sym typeface="Arial Bold" charset="0"/>
              </a:rPr>
              <a:t>OUR WORK WITH OTCs</a:t>
            </a:r>
          </a:p>
        </p:txBody>
      </p:sp>
      <p:sp>
        <p:nvSpPr>
          <p:cNvPr id="3" name="Content Placeholder 2"/>
          <p:cNvSpPr>
            <a:spLocks noGrp="1"/>
          </p:cNvSpPr>
          <p:nvPr>
            <p:ph idx="1"/>
          </p:nvPr>
        </p:nvSpPr>
        <p:spPr>
          <a:xfrm>
            <a:off x="457200" y="2667000"/>
            <a:ext cx="8229600" cy="3200400"/>
          </a:xfrm>
        </p:spPr>
        <p:txBody>
          <a:bodyPr/>
          <a:lstStyle/>
          <a:p>
            <a:pPr>
              <a:defRPr/>
            </a:pPr>
            <a:r>
              <a:rPr lang="en-US" dirty="0"/>
              <a:t>Support and Compliance  </a:t>
            </a:r>
          </a:p>
          <a:p>
            <a:pPr lvl="1">
              <a:defRPr/>
            </a:pPr>
            <a:r>
              <a:rPr lang="en-US" sz="1800" dirty="0"/>
              <a:t>Data</a:t>
            </a:r>
          </a:p>
          <a:p>
            <a:pPr lvl="1">
              <a:defRPr/>
            </a:pPr>
            <a:r>
              <a:rPr lang="en-US" sz="1800" dirty="0"/>
              <a:t>Funding</a:t>
            </a:r>
          </a:p>
          <a:p>
            <a:pPr lvl="1">
              <a:defRPr/>
            </a:pPr>
            <a:r>
              <a:rPr lang="en-US" sz="1800" dirty="0"/>
              <a:t>Program Approval</a:t>
            </a:r>
          </a:p>
          <a:p>
            <a:pPr lvl="1">
              <a:defRPr/>
            </a:pPr>
            <a:r>
              <a:rPr lang="en-US" sz="1800" dirty="0"/>
              <a:t>Policy</a:t>
            </a:r>
          </a:p>
          <a:p>
            <a:pPr>
              <a:defRPr/>
            </a:pPr>
            <a:endParaRPr lang="en-US" dirty="0"/>
          </a:p>
          <a:p>
            <a:pPr>
              <a:defRPr/>
            </a:pPr>
            <a:r>
              <a:rPr lang="en-US" dirty="0"/>
              <a:t>Advancing Apprenticeships</a:t>
            </a:r>
          </a:p>
        </p:txBody>
      </p:sp>
    </p:spTree>
    <p:extLst>
      <p:ext uri="{BB962C8B-B14F-4D97-AF65-F5344CB8AC3E}">
        <p14:creationId xmlns:p14="http://schemas.microsoft.com/office/powerpoint/2010/main" val="240977773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3200"/>
            <a:ext cx="8229600" cy="736600"/>
          </a:xfrm>
        </p:spPr>
        <p:txBody>
          <a:bodyPr/>
          <a:lstStyle/>
          <a:p>
            <a:pPr algn="ctr">
              <a:defRPr/>
            </a:pPr>
            <a:r>
              <a:rPr lang="en-US" sz="4000" dirty="0">
                <a:sym typeface="Arial Bold" charset="0"/>
              </a:rPr>
              <a:t>PERKINS</a:t>
            </a:r>
          </a:p>
        </p:txBody>
      </p:sp>
      <p:sp>
        <p:nvSpPr>
          <p:cNvPr id="3" name="Content Placeholder 2"/>
          <p:cNvSpPr>
            <a:spLocks noGrp="1"/>
          </p:cNvSpPr>
          <p:nvPr>
            <p:ph idx="1"/>
          </p:nvPr>
        </p:nvSpPr>
        <p:spPr>
          <a:xfrm>
            <a:off x="457200" y="2667000"/>
            <a:ext cx="8229600" cy="3200400"/>
          </a:xfrm>
        </p:spPr>
        <p:txBody>
          <a:bodyPr/>
          <a:lstStyle/>
          <a:p>
            <a:pPr>
              <a:defRPr/>
            </a:pPr>
            <a:r>
              <a:rPr lang="en-US" dirty="0"/>
              <a:t>Serving OTCs and Colleges</a:t>
            </a:r>
          </a:p>
          <a:p>
            <a:pPr>
              <a:defRPr/>
            </a:pPr>
            <a:r>
              <a:rPr lang="en-US" dirty="0"/>
              <a:t>$3.6M – OTCs; $4.1 Colleges</a:t>
            </a:r>
          </a:p>
          <a:p>
            <a:pPr>
              <a:defRPr/>
            </a:pPr>
            <a:r>
              <a:rPr lang="en-US" dirty="0"/>
              <a:t>Tech Prep</a:t>
            </a:r>
          </a:p>
          <a:p>
            <a:pPr lvl="1">
              <a:defRPr/>
            </a:pPr>
            <a:r>
              <a:rPr lang="en-US" i="1" kern="1200" dirty="0">
                <a:ea typeface="MS PGothic" pitchFamily="34" charset="-128"/>
              </a:rPr>
              <a:t>FY 2018 $2,872,948 </a:t>
            </a:r>
          </a:p>
          <a:p>
            <a:pPr lvl="1">
              <a:defRPr/>
            </a:pPr>
            <a:r>
              <a:rPr lang="en-US" i="1" kern="1200" dirty="0">
                <a:ea typeface="MS PGothic" pitchFamily="34" charset="-128"/>
              </a:rPr>
              <a:t>FY 2019 $1,936,474</a:t>
            </a:r>
            <a:endParaRPr lang="en-US" dirty="0"/>
          </a:p>
        </p:txBody>
      </p:sp>
    </p:spTree>
    <p:extLst>
      <p:ext uri="{BB962C8B-B14F-4D97-AF65-F5344CB8AC3E}">
        <p14:creationId xmlns:p14="http://schemas.microsoft.com/office/powerpoint/2010/main" val="298411049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199"/>
            <a:ext cx="8229600" cy="1466603"/>
          </a:xfrm>
        </p:spPr>
        <p:txBody>
          <a:bodyPr/>
          <a:lstStyle/>
          <a:p>
            <a:r>
              <a:rPr lang="en-US" dirty="0"/>
              <a:t>Ohio State Apprenticeship Council</a:t>
            </a:r>
          </a:p>
        </p:txBody>
      </p:sp>
      <p:pic>
        <p:nvPicPr>
          <p:cNvPr id="4" name="Content Placeholder 3"/>
          <p:cNvPicPr>
            <a:picLocks noGrp="1" noChangeAspect="1"/>
          </p:cNvPicPr>
          <p:nvPr>
            <p:ph idx="1"/>
          </p:nvPr>
        </p:nvPicPr>
        <p:blipFill>
          <a:blip r:embed="rId2"/>
          <a:stretch>
            <a:fillRect/>
          </a:stretch>
        </p:blipFill>
        <p:spPr>
          <a:xfrm>
            <a:off x="2309018" y="1769423"/>
            <a:ext cx="4223491" cy="3813815"/>
          </a:xfrm>
        </p:spPr>
      </p:pic>
    </p:spTree>
    <p:extLst>
      <p:ext uri="{BB962C8B-B14F-4D97-AF65-F5344CB8AC3E}">
        <p14:creationId xmlns:p14="http://schemas.microsoft.com/office/powerpoint/2010/main" val="366134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47800"/>
            <a:ext cx="8153400" cy="1219200"/>
          </a:xfrm>
        </p:spPr>
        <p:txBody>
          <a:bodyPr/>
          <a:lstStyle/>
          <a:p>
            <a:pPr algn="ctr">
              <a:defRPr/>
            </a:pPr>
            <a:br>
              <a:rPr lang="en-US" sz="4000" dirty="0">
                <a:sym typeface="Arial Bold" charset="0"/>
              </a:rPr>
            </a:br>
            <a:r>
              <a:rPr lang="en-US" sz="4000" dirty="0">
                <a:sym typeface="Arial Bold" charset="0"/>
              </a:rPr>
              <a:t>Career Technical </a:t>
            </a:r>
            <a:br>
              <a:rPr lang="en-US" sz="4000" dirty="0">
                <a:sym typeface="Arial Bold" charset="0"/>
              </a:rPr>
            </a:br>
            <a:r>
              <a:rPr lang="en-US" sz="4000" dirty="0">
                <a:sym typeface="Arial Bold" charset="0"/>
              </a:rPr>
              <a:t>Articulation and Transfer</a:t>
            </a:r>
          </a:p>
        </p:txBody>
      </p:sp>
      <p:sp>
        <p:nvSpPr>
          <p:cNvPr id="3" name="Content Placeholder 2"/>
          <p:cNvSpPr>
            <a:spLocks noGrp="1"/>
          </p:cNvSpPr>
          <p:nvPr>
            <p:ph idx="1"/>
          </p:nvPr>
        </p:nvSpPr>
        <p:spPr>
          <a:xfrm>
            <a:off x="457200" y="2667000"/>
            <a:ext cx="8229600" cy="3200400"/>
          </a:xfrm>
        </p:spPr>
        <p:txBody>
          <a:bodyPr/>
          <a:lstStyle/>
          <a:p>
            <a:pPr>
              <a:defRPr/>
            </a:pPr>
            <a:r>
              <a:rPr lang="en-US" sz="1800" dirty="0"/>
              <a:t>One Year Option (Adult, 600-900+) Clock Hour Programs w/ Approved Credentials. </a:t>
            </a:r>
          </a:p>
          <a:p>
            <a:pPr lvl="1">
              <a:defRPr/>
            </a:pPr>
            <a:r>
              <a:rPr lang="en-US" sz="1800" dirty="0"/>
              <a:t>Webinars planned for early November to address transfer policy and student registration processes (including transcription)</a:t>
            </a:r>
          </a:p>
          <a:p>
            <a:pPr>
              <a:defRPr/>
            </a:pPr>
            <a:r>
              <a:rPr lang="en-US" sz="1800" dirty="0"/>
              <a:t>Statewide Career Technical Articulation Agreements (CTAGs)</a:t>
            </a:r>
          </a:p>
          <a:p>
            <a:pPr lvl="1">
              <a:defRPr/>
            </a:pPr>
            <a:r>
              <a:rPr lang="en-US" sz="1800" dirty="0"/>
              <a:t>New research underway for Cybersecurity statewide agreement</a:t>
            </a:r>
          </a:p>
          <a:p>
            <a:pPr lvl="1">
              <a:defRPr/>
            </a:pPr>
            <a:r>
              <a:rPr lang="en-US" sz="1800" dirty="0"/>
              <a:t>Complete listing of CTAGs available: </a:t>
            </a:r>
            <a:r>
              <a:rPr lang="en-US" sz="1800" dirty="0">
                <a:hlinkClick r:id="rId3"/>
              </a:rPr>
              <a:t>https://www.ohiohighered.org/sctai/ctags</a:t>
            </a:r>
            <a:r>
              <a:rPr lang="en-US" sz="1800" dirty="0"/>
              <a:t>  </a:t>
            </a:r>
          </a:p>
          <a:p>
            <a:pPr lvl="1">
              <a:defRPr/>
            </a:pPr>
            <a:r>
              <a:rPr lang="en-US" sz="1800" dirty="0"/>
              <a:t>Interactive learning module available for CTE teachers and students: </a:t>
            </a:r>
            <a:r>
              <a:rPr lang="en-US" sz="1800" dirty="0">
                <a:hlinkClick r:id="rId4"/>
              </a:rPr>
              <a:t>https://www.ohiohighered.org/transfer/ct2/earning-college-credit</a:t>
            </a:r>
            <a:r>
              <a:rPr lang="en-US" sz="1800" dirty="0"/>
              <a:t>  </a:t>
            </a:r>
          </a:p>
        </p:txBody>
      </p:sp>
    </p:spTree>
    <p:extLst>
      <p:ext uri="{BB962C8B-B14F-4D97-AF65-F5344CB8AC3E}">
        <p14:creationId xmlns:p14="http://schemas.microsoft.com/office/powerpoint/2010/main" val="383156931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3200"/>
            <a:ext cx="8229600" cy="584200"/>
          </a:xfrm>
        </p:spPr>
        <p:txBody>
          <a:bodyPr/>
          <a:lstStyle/>
          <a:p>
            <a:pPr algn="ctr">
              <a:defRPr/>
            </a:pPr>
            <a:r>
              <a:rPr lang="en-US" sz="4000" dirty="0">
                <a:sym typeface="Arial Bold" charset="0"/>
              </a:rPr>
              <a:t>COLLEGE CREDIT PLUS</a:t>
            </a:r>
          </a:p>
        </p:txBody>
      </p:sp>
      <p:sp>
        <p:nvSpPr>
          <p:cNvPr id="3" name="Content Placeholder 2"/>
          <p:cNvSpPr>
            <a:spLocks noGrp="1"/>
          </p:cNvSpPr>
          <p:nvPr>
            <p:ph idx="1"/>
          </p:nvPr>
        </p:nvSpPr>
        <p:spPr>
          <a:xfrm>
            <a:off x="381000" y="2209800"/>
            <a:ext cx="8229600" cy="3962400"/>
          </a:xfrm>
        </p:spPr>
        <p:txBody>
          <a:bodyPr/>
          <a:lstStyle/>
          <a:p>
            <a:pPr>
              <a:defRPr/>
            </a:pPr>
            <a:r>
              <a:rPr lang="en-US" sz="1600" dirty="0"/>
              <a:t>Beginning of Year 3 (2017-2018) underway!</a:t>
            </a:r>
          </a:p>
          <a:p>
            <a:pPr>
              <a:defRPr/>
            </a:pPr>
            <a:r>
              <a:rPr lang="en-US" sz="1600" dirty="0"/>
              <a:t>Changes based on House Bill 49</a:t>
            </a:r>
          </a:p>
          <a:p>
            <a:pPr lvl="1">
              <a:defRPr/>
            </a:pPr>
            <a:r>
              <a:rPr lang="en-US" sz="1500" dirty="0"/>
              <a:t>Payments: Standard Tuition Rate, Default Payment Structure, Payment Deadlines</a:t>
            </a:r>
          </a:p>
          <a:p>
            <a:pPr lvl="1">
              <a:defRPr/>
            </a:pPr>
            <a:r>
              <a:rPr lang="en-US" sz="1500" dirty="0"/>
              <a:t>Assessment Testing: Student Eligibility Criteria, Institutional Responsibility</a:t>
            </a:r>
          </a:p>
          <a:p>
            <a:pPr lvl="1">
              <a:defRPr/>
            </a:pPr>
            <a:r>
              <a:rPr lang="en-US" sz="1500" dirty="0"/>
              <a:t>Rule-Making: Course Eligibility, Underperforming Students</a:t>
            </a:r>
          </a:p>
          <a:p>
            <a:pPr lvl="1">
              <a:defRPr/>
            </a:pPr>
            <a:r>
              <a:rPr lang="en-US" sz="1500" dirty="0"/>
              <a:t>Date Change: Annual Notice (February 1) </a:t>
            </a:r>
          </a:p>
          <a:p>
            <a:pPr lvl="1">
              <a:defRPr/>
            </a:pPr>
            <a:r>
              <a:rPr lang="en-US" sz="1500" dirty="0"/>
              <a:t>Definitions: Minor Labor Law, Early College High School</a:t>
            </a:r>
          </a:p>
          <a:p>
            <a:pPr lvl="1">
              <a:defRPr/>
            </a:pPr>
            <a:r>
              <a:rPr lang="en-US" sz="1500" dirty="0"/>
              <a:t>Appeals: April 1 Approval, Grade Disputes</a:t>
            </a:r>
          </a:p>
          <a:p>
            <a:pPr lvl="1">
              <a:defRPr/>
            </a:pPr>
            <a:r>
              <a:rPr lang="en-US" sz="1500" dirty="0"/>
              <a:t>Reporting: Outcomes, Biennial</a:t>
            </a:r>
          </a:p>
          <a:p>
            <a:pPr lvl="1">
              <a:defRPr/>
            </a:pPr>
            <a:endParaRPr lang="en-US" dirty="0"/>
          </a:p>
          <a:p>
            <a:pPr marL="0" indent="0">
              <a:buFont typeface="Arial" panose="020B0604020202020204" pitchFamily="34" charset="0"/>
              <a:buNone/>
              <a:defRPr/>
            </a:pPr>
            <a:r>
              <a:rPr lang="en-US" sz="1400" b="1" dirty="0"/>
              <a:t>Larisa Harper, Ph.D., Director, College Credit Plus</a:t>
            </a:r>
          </a:p>
          <a:p>
            <a:pPr marL="0" indent="0">
              <a:buFont typeface="Arial" panose="020B0604020202020204" pitchFamily="34" charset="0"/>
              <a:buNone/>
              <a:defRPr/>
            </a:pPr>
            <a:r>
              <a:rPr lang="en-US" sz="1400" dirty="0"/>
              <a:t>614-752-9472, </a:t>
            </a:r>
            <a:r>
              <a:rPr lang="en-US" sz="1400" u="sng" dirty="0">
                <a:hlinkClick r:id="rId2"/>
              </a:rPr>
              <a:t>lharper@highered.ohio.gov</a:t>
            </a:r>
            <a:endParaRPr lang="en-US" sz="1400" u="sng" dirty="0"/>
          </a:p>
          <a:p>
            <a:pPr marL="0" indent="0">
              <a:buFont typeface="Arial" panose="020B0604020202020204" pitchFamily="34" charset="0"/>
              <a:buNone/>
              <a:defRPr/>
            </a:pPr>
            <a:r>
              <a:rPr lang="en-US" sz="1400" dirty="0">
                <a:hlinkClick r:id="rId3"/>
              </a:rPr>
              <a:t>https://www.ohiohighered.org/content/college_credit_plus_info_students_families</a:t>
            </a:r>
            <a:r>
              <a:rPr lang="en-US" sz="1400" dirty="0"/>
              <a:t> </a:t>
            </a:r>
          </a:p>
          <a:p>
            <a:pPr>
              <a:defRPr/>
            </a:pPr>
            <a:endParaRPr lang="en-US" dirty="0"/>
          </a:p>
        </p:txBody>
      </p:sp>
    </p:spTree>
    <p:extLst>
      <p:ext uri="{BB962C8B-B14F-4D97-AF65-F5344CB8AC3E}">
        <p14:creationId xmlns:p14="http://schemas.microsoft.com/office/powerpoint/2010/main" val="265124595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990600"/>
          </a:xfrm>
        </p:spPr>
        <p:txBody>
          <a:bodyPr/>
          <a:lstStyle/>
          <a:p>
            <a:pPr algn="ctr">
              <a:defRPr/>
            </a:pPr>
            <a:r>
              <a:rPr lang="en-US" sz="3200" dirty="0">
                <a:sym typeface="Arial Bold" charset="0"/>
              </a:rPr>
              <a:t>Workforce Innovation and Opportunity Act - WIOA</a:t>
            </a:r>
          </a:p>
        </p:txBody>
      </p:sp>
      <p:sp>
        <p:nvSpPr>
          <p:cNvPr id="3" name="Content Placeholder 2"/>
          <p:cNvSpPr>
            <a:spLocks noGrp="1"/>
          </p:cNvSpPr>
          <p:nvPr>
            <p:ph idx="1"/>
          </p:nvPr>
        </p:nvSpPr>
        <p:spPr>
          <a:xfrm>
            <a:off x="457200" y="2362200"/>
            <a:ext cx="8229600" cy="3505200"/>
          </a:xfrm>
        </p:spPr>
        <p:txBody>
          <a:bodyPr/>
          <a:lstStyle/>
          <a:p>
            <a:pPr>
              <a:defRPr/>
            </a:pPr>
            <a:r>
              <a:rPr lang="en-US" sz="1600" b="1" dirty="0"/>
              <a:t>Ohio’s WIOA Combined State Plan in effect</a:t>
            </a:r>
          </a:p>
          <a:p>
            <a:pPr lvl="1">
              <a:defRPr/>
            </a:pPr>
            <a:r>
              <a:rPr lang="en-US" sz="1600" dirty="0"/>
              <a:t>Carl D. Perkins CTE is a required partner </a:t>
            </a:r>
          </a:p>
          <a:p>
            <a:pPr indent="-285750">
              <a:defRPr/>
            </a:pPr>
            <a:r>
              <a:rPr lang="en-US" sz="1600" b="1" dirty="0"/>
              <a:t>10 Plan Reform Areas</a:t>
            </a:r>
          </a:p>
          <a:p>
            <a:pPr lvl="1">
              <a:defRPr/>
            </a:pPr>
            <a:r>
              <a:rPr lang="en-US" sz="1200" b="1" dirty="0"/>
              <a:t>Require Registration in OhioMeansJobs.com; (Aspire and adult Perkins programs required to do this by HB 64 - </a:t>
            </a:r>
            <a:r>
              <a:rPr lang="en-US" sz="1200" b="1" dirty="0">
                <a:solidFill>
                  <a:srgbClr val="00B050"/>
                </a:solidFill>
              </a:rPr>
              <a:t>active</a:t>
            </a:r>
          </a:p>
          <a:p>
            <a:pPr lvl="1">
              <a:defRPr/>
            </a:pPr>
            <a:r>
              <a:rPr lang="en-US" sz="1200" b="1" dirty="0"/>
              <a:t>Require a Common Application for Adult Basic and Literacy Education (ABLE), WIOA and Carl D. Perkins Adult Career Technical Schools - </a:t>
            </a:r>
            <a:r>
              <a:rPr lang="en-US" sz="1200" b="1" dirty="0">
                <a:solidFill>
                  <a:srgbClr val="FF0000"/>
                </a:solidFill>
              </a:rPr>
              <a:t>pending</a:t>
            </a:r>
            <a:r>
              <a:rPr lang="en-US" sz="1200" b="1" dirty="0"/>
              <a:t>; </a:t>
            </a:r>
          </a:p>
          <a:p>
            <a:pPr lvl="1">
              <a:defRPr/>
            </a:pPr>
            <a:r>
              <a:rPr lang="en-US" sz="1200" b="1" dirty="0"/>
              <a:t>Develop Integrated Case Management - </a:t>
            </a:r>
            <a:r>
              <a:rPr lang="en-US" sz="1200" b="1" dirty="0">
                <a:solidFill>
                  <a:srgbClr val="FF0000"/>
                </a:solidFill>
              </a:rPr>
              <a:t>pending</a:t>
            </a:r>
            <a:r>
              <a:rPr lang="en-US" sz="1200" b="1" dirty="0"/>
              <a:t>;</a:t>
            </a:r>
          </a:p>
          <a:p>
            <a:pPr lvl="1">
              <a:defRPr/>
            </a:pPr>
            <a:r>
              <a:rPr lang="en-US" sz="1200" b="1" dirty="0"/>
              <a:t>Common Assessment Strategy - </a:t>
            </a:r>
            <a:r>
              <a:rPr lang="en-US" sz="1200" b="1" dirty="0">
                <a:solidFill>
                  <a:srgbClr val="FF0000"/>
                </a:solidFill>
              </a:rPr>
              <a:t>pending</a:t>
            </a:r>
            <a:r>
              <a:rPr lang="en-US" sz="1200" b="1" dirty="0"/>
              <a:t>;</a:t>
            </a:r>
          </a:p>
          <a:p>
            <a:pPr lvl="1">
              <a:defRPr/>
            </a:pPr>
            <a:r>
              <a:rPr lang="en-US" sz="1200" b="1" dirty="0"/>
              <a:t>Co-enrollment between Programs and Services - </a:t>
            </a:r>
            <a:r>
              <a:rPr lang="en-US" sz="1200" b="1" dirty="0">
                <a:solidFill>
                  <a:srgbClr val="FF0000"/>
                </a:solidFill>
              </a:rPr>
              <a:t>pending</a:t>
            </a:r>
            <a:r>
              <a:rPr lang="en-US" sz="1200" b="1" dirty="0"/>
              <a:t>;</a:t>
            </a:r>
          </a:p>
          <a:p>
            <a:pPr lvl="1">
              <a:defRPr/>
            </a:pPr>
            <a:r>
              <a:rPr lang="en-US" sz="1200" b="1" dirty="0"/>
              <a:t>Require a Regional/Local Combined Plan - </a:t>
            </a:r>
            <a:r>
              <a:rPr lang="en-US" sz="1200" b="1" dirty="0">
                <a:solidFill>
                  <a:srgbClr val="00B050"/>
                </a:solidFill>
              </a:rPr>
              <a:t>active</a:t>
            </a:r>
            <a:r>
              <a:rPr lang="en-US" sz="1200" b="1" dirty="0"/>
              <a:t>;</a:t>
            </a:r>
          </a:p>
          <a:p>
            <a:pPr lvl="1">
              <a:defRPr/>
            </a:pPr>
            <a:r>
              <a:rPr lang="en-US" sz="1200" b="1" dirty="0"/>
              <a:t>Increase Access to Remedial Education and High School Credential Training - </a:t>
            </a:r>
            <a:r>
              <a:rPr lang="en-US" sz="1200" b="1" dirty="0">
                <a:solidFill>
                  <a:srgbClr val="00B050"/>
                </a:solidFill>
              </a:rPr>
              <a:t>active</a:t>
            </a:r>
            <a:r>
              <a:rPr lang="en-US" sz="1200" b="1" dirty="0"/>
              <a:t>;</a:t>
            </a:r>
          </a:p>
          <a:p>
            <a:pPr lvl="1">
              <a:defRPr/>
            </a:pPr>
            <a:r>
              <a:rPr lang="en-US" sz="1200" b="1" dirty="0"/>
              <a:t>Embed Job Readiness and Soft-Skills Training in All Workforce Training Programs - </a:t>
            </a:r>
            <a:r>
              <a:rPr lang="en-US" sz="1200" b="1" dirty="0">
                <a:solidFill>
                  <a:srgbClr val="00B050"/>
                </a:solidFill>
              </a:rPr>
              <a:t>active</a:t>
            </a:r>
            <a:r>
              <a:rPr lang="en-US" sz="1200" b="1" dirty="0"/>
              <a:t>;</a:t>
            </a:r>
          </a:p>
          <a:p>
            <a:pPr lvl="1">
              <a:defRPr/>
            </a:pPr>
            <a:r>
              <a:rPr lang="en-US" sz="1200" b="1" dirty="0"/>
              <a:t>Ensure Career Counseling - </a:t>
            </a:r>
            <a:r>
              <a:rPr lang="en-US" sz="1200" b="1" dirty="0">
                <a:solidFill>
                  <a:srgbClr val="00B050"/>
                </a:solidFill>
              </a:rPr>
              <a:t>active;</a:t>
            </a:r>
            <a:r>
              <a:rPr lang="en-US" sz="1200" b="1" dirty="0"/>
              <a:t> and</a:t>
            </a:r>
          </a:p>
          <a:p>
            <a:pPr lvl="1">
              <a:defRPr/>
            </a:pPr>
            <a:r>
              <a:rPr lang="en-US" sz="1200" b="1" dirty="0"/>
              <a:t>Develop Workforce Success Measures (Common Measures) - </a:t>
            </a:r>
            <a:r>
              <a:rPr lang="en-US" sz="1200" b="1" dirty="0">
                <a:solidFill>
                  <a:srgbClr val="00B050"/>
                </a:solidFill>
              </a:rPr>
              <a:t>active</a:t>
            </a:r>
            <a:r>
              <a:rPr lang="en-US" sz="1200" b="1" dirty="0"/>
              <a:t>.</a:t>
            </a:r>
          </a:p>
          <a:p>
            <a:pPr lvl="1">
              <a:defRPr/>
            </a:pPr>
            <a:endParaRPr lang="en-US" dirty="0"/>
          </a:p>
        </p:txBody>
      </p:sp>
    </p:spTree>
    <p:extLst>
      <p:ext uri="{BB962C8B-B14F-4D97-AF65-F5344CB8AC3E}">
        <p14:creationId xmlns:p14="http://schemas.microsoft.com/office/powerpoint/2010/main" val="109033231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800" y="3165475"/>
            <a:ext cx="8077200" cy="2778125"/>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br>
              <a:rPr kumimoji="0" lang="en-US" altLang="en-US" sz="2400" b="0" i="1" u="none" strike="noStrike" kern="1200" cap="none" spc="0" normalizeH="0" baseline="0" noProof="0" dirty="0">
                <a:ln>
                  <a:noFill/>
                </a:ln>
                <a:solidFill>
                  <a:srgbClr val="C0504D">
                    <a:lumMod val="75000"/>
                  </a:srgbClr>
                </a:solidFill>
                <a:effectLst/>
                <a:uLnTx/>
                <a:uFillTx/>
                <a:latin typeface="Calibri"/>
                <a:ea typeface="+mj-ea"/>
                <a:cs typeface="+mj-cs"/>
              </a:rPr>
            </a:br>
            <a:br>
              <a:rPr kumimoji="0" lang="en-US" sz="2400" b="0" i="0" u="none" strike="noStrike" kern="1200" cap="none" spc="0" normalizeH="0" baseline="0" noProof="0" dirty="0">
                <a:ln>
                  <a:noFill/>
                </a:ln>
                <a:solidFill>
                  <a:sysClr val="windowText" lastClr="000000"/>
                </a:solidFill>
                <a:effectLst/>
                <a:uLnTx/>
                <a:uFillTx/>
                <a:latin typeface="Calibri"/>
                <a:ea typeface="+mj-ea"/>
                <a:cs typeface="+mj-cs"/>
              </a:rPr>
            </a:br>
            <a:r>
              <a:rPr kumimoji="0" lang="en-US" sz="2000" b="1" i="1" u="none" strike="noStrike" kern="1200" cap="none" spc="0" normalizeH="0" baseline="0" noProof="0" dirty="0">
                <a:ln>
                  <a:noFill/>
                </a:ln>
                <a:solidFill>
                  <a:sysClr val="windowText" lastClr="000000"/>
                </a:solidFill>
                <a:effectLst/>
                <a:uLnTx/>
                <a:uFillTx/>
                <a:latin typeface="Calibri"/>
                <a:ea typeface="+mj-ea"/>
                <a:cs typeface="+mj-cs"/>
              </a:rPr>
              <a:t>65 percent of Ohioans, ages 25-64, will have a degree, certificate or other postsecondary workforce credential of value in the workplace by 2025.</a:t>
            </a:r>
            <a:br>
              <a:rPr kumimoji="0" lang="en-US" sz="2400" b="1" i="0" u="none" strike="noStrike" kern="1200" cap="none" spc="0" normalizeH="0" baseline="0" noProof="0" dirty="0">
                <a:ln>
                  <a:noFill/>
                </a:ln>
                <a:solidFill>
                  <a:sysClr val="windowText" lastClr="000000"/>
                </a:solidFill>
                <a:effectLst/>
                <a:uLnTx/>
                <a:uFillTx/>
                <a:latin typeface="Calibri"/>
                <a:ea typeface="+mj-ea"/>
                <a:cs typeface="+mj-cs"/>
              </a:rPr>
            </a:br>
            <a:br>
              <a:rPr kumimoji="0" lang="en-US" sz="2400" b="0" i="0" u="none" strike="noStrike" kern="1200" cap="none" spc="0" normalizeH="0" baseline="0" noProof="0" dirty="0">
                <a:ln>
                  <a:noFill/>
                </a:ln>
                <a:solidFill>
                  <a:sysClr val="windowText" lastClr="000000"/>
                </a:solidFill>
                <a:effectLst/>
                <a:uLnTx/>
                <a:uFillTx/>
                <a:latin typeface="Calibri"/>
                <a:ea typeface="+mj-ea"/>
                <a:cs typeface="+mj-cs"/>
              </a:rPr>
            </a:br>
            <a:endParaRPr kumimoji="0" lang="en-US" altLang="en-US" sz="1400" b="0" i="1" u="none" strike="noStrike" kern="1200" cap="none" spc="0" normalizeH="0" baseline="0" noProof="0" dirty="0">
              <a:ln>
                <a:noFill/>
              </a:ln>
              <a:solidFill>
                <a:srgbClr val="C0504D">
                  <a:lumMod val="75000"/>
                </a:srgbClr>
              </a:solidFill>
              <a:effectLst/>
              <a:uLnTx/>
              <a:uFillTx/>
              <a:latin typeface="Calibri"/>
              <a:ea typeface="+mj-ea"/>
              <a:cs typeface="+mj-cs"/>
            </a:endParaRPr>
          </a:p>
        </p:txBody>
      </p:sp>
      <p:pic>
        <p:nvPicPr>
          <p:cNvPr id="1843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1675" y="1611313"/>
            <a:ext cx="5721350" cy="1554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8" name="Content Placeholder 2"/>
          <p:cNvSpPr>
            <a:spLocks noGrp="1"/>
          </p:cNvSpPr>
          <p:nvPr>
            <p:ph idx="1"/>
          </p:nvPr>
        </p:nvSpPr>
        <p:spPr>
          <a:xfrm>
            <a:off x="457200" y="3165475"/>
            <a:ext cx="8229600" cy="2397125"/>
          </a:xfrm>
          <a:solidFill>
            <a:schemeClr val="tx1">
              <a:lumMod val="65000"/>
              <a:lumOff val="35000"/>
            </a:schemeClr>
          </a:solidFill>
        </p:spPr>
        <p:txBody>
          <a:bodyPr>
            <a:normAutofit/>
          </a:bodyPr>
          <a:lstStyle/>
          <a:p>
            <a:pPr marL="457200" lvl="1" indent="0">
              <a:buFont typeface="Arial" panose="020B0604020202020204" pitchFamily="34" charset="0"/>
              <a:buNone/>
              <a:defRPr/>
            </a:pPr>
            <a:r>
              <a:rPr lang="en-US" sz="3600" b="1" dirty="0">
                <a:solidFill>
                  <a:schemeClr val="bg1">
                    <a:lumMod val="95000"/>
                  </a:schemeClr>
                </a:solidFill>
                <a:cs typeface="Arial" panose="020B0604020202020204" pitchFamily="34" charset="0"/>
              </a:rPr>
              <a:t>65% of Ohioans, ages 25-64, will have a degree, certificate or other postsecondary credential of value in the workplace by 2025.</a:t>
            </a:r>
          </a:p>
          <a:p>
            <a:pPr marL="457200" lvl="1" indent="0">
              <a:buFont typeface="Arial" panose="020B0604020202020204" pitchFamily="34" charset="0"/>
              <a:buNone/>
              <a:defRPr/>
            </a:pPr>
            <a:endParaRPr lang="en-US" sz="3600" dirty="0">
              <a:cs typeface="Arial" panose="020B0604020202020204" pitchFamily="34" charset="0"/>
            </a:endParaRPr>
          </a:p>
        </p:txBody>
      </p:sp>
    </p:spTree>
    <p:extLst>
      <p:ext uri="{BB962C8B-B14F-4D97-AF65-F5344CB8AC3E}">
        <p14:creationId xmlns:p14="http://schemas.microsoft.com/office/powerpoint/2010/main" val="370437350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473200"/>
            <a:ext cx="8229600" cy="736600"/>
          </a:xfrm>
        </p:spPr>
        <p:txBody>
          <a:bodyPr/>
          <a:lstStyle/>
          <a:p>
            <a:pPr>
              <a:defRPr/>
            </a:pPr>
            <a:r>
              <a:rPr lang="en-US" b="1" dirty="0">
                <a:latin typeface="Verdana" panose="020B0604030504040204" pitchFamily="34" charset="0"/>
                <a:ea typeface="Verdana" panose="020B0604030504040204" pitchFamily="34" charset="0"/>
                <a:cs typeface="Verdana" panose="020B0604030504040204" pitchFamily="34" charset="0"/>
                <a:sym typeface="Arial Bold" charset="0"/>
              </a:rPr>
              <a:t>Attainment Goal 2025</a:t>
            </a:r>
          </a:p>
        </p:txBody>
      </p:sp>
      <p:pic>
        <p:nvPicPr>
          <p:cNvPr id="10" name="Picture 2" descr="C:\Users\sdavidson\AppData\Local\Microsoft\Windows\Temporary Internet Files\Content.Outlook\YW617REM\AttainmentGraph.jpg"/>
          <p:cNvPicPr>
            <a:picLocks noGrp="1" noChangeAspect="1" noChangeArrowheads="1"/>
          </p:cNvPicPr>
          <p:nvPr>
            <p:ph idx="4294967295"/>
          </p:nvPr>
        </p:nvPicPr>
        <p:blipFill>
          <a:blip r:embed="rId3"/>
          <a:srcRect/>
          <a:stretch>
            <a:fillRect/>
          </a:stretch>
        </p:blipFill>
        <p:spPr>
          <a:xfrm>
            <a:off x="2057400" y="2514600"/>
            <a:ext cx="4876800" cy="3698875"/>
          </a:xfrm>
          <a:extLst/>
        </p:spPr>
      </p:pic>
    </p:spTree>
    <p:extLst>
      <p:ext uri="{BB962C8B-B14F-4D97-AF65-F5344CB8AC3E}">
        <p14:creationId xmlns:p14="http://schemas.microsoft.com/office/powerpoint/2010/main" val="77309095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3200"/>
            <a:ext cx="8229600" cy="584200"/>
          </a:xfrm>
        </p:spPr>
        <p:txBody>
          <a:bodyPr/>
          <a:lstStyle/>
          <a:p>
            <a:pPr>
              <a:defRPr/>
            </a:pPr>
            <a:r>
              <a:rPr lang="en-US" dirty="0">
                <a:latin typeface="Verdana" panose="020B0604030504040204" pitchFamily="34" charset="0"/>
                <a:ea typeface="Verdana" panose="020B0604030504040204" pitchFamily="34" charset="0"/>
                <a:cs typeface="Verdana" panose="020B0604030504040204" pitchFamily="34" charset="0"/>
                <a:sym typeface="Arial Bold" charset="0"/>
              </a:rPr>
              <a:t>Strategic Priorities</a:t>
            </a:r>
          </a:p>
        </p:txBody>
      </p:sp>
      <p:sp>
        <p:nvSpPr>
          <p:cNvPr id="3" name="Content Placeholder 2"/>
          <p:cNvSpPr>
            <a:spLocks noGrp="1"/>
          </p:cNvSpPr>
          <p:nvPr>
            <p:ph idx="1"/>
          </p:nvPr>
        </p:nvSpPr>
        <p:spPr>
          <a:xfrm>
            <a:off x="457200" y="2362200"/>
            <a:ext cx="8229600" cy="3505200"/>
          </a:xfrm>
        </p:spPr>
        <p:txBody>
          <a:bodyPr/>
          <a:lstStyle/>
          <a:p>
            <a:pPr>
              <a:defRPr/>
            </a:pPr>
            <a:r>
              <a:rPr lang="en-US" dirty="0"/>
              <a:t>Aligning Credentials to In-Demand Jobs</a:t>
            </a:r>
          </a:p>
          <a:p>
            <a:pPr>
              <a:defRPr/>
            </a:pPr>
            <a:r>
              <a:rPr lang="en-US" dirty="0"/>
              <a:t>Identifying, validating and counting all levels of credentials</a:t>
            </a:r>
          </a:p>
          <a:p>
            <a:pPr>
              <a:defRPr/>
            </a:pPr>
            <a:r>
              <a:rPr lang="en-US" dirty="0"/>
              <a:t>Achieving attainment rates with greater parity among people of all races, ethnicities and socioeconomic levels</a:t>
            </a:r>
          </a:p>
          <a:p>
            <a:pPr>
              <a:defRPr/>
            </a:pPr>
            <a:r>
              <a:rPr lang="en-US" dirty="0"/>
              <a:t>Educating more adults</a:t>
            </a:r>
          </a:p>
          <a:p>
            <a:pPr>
              <a:defRPr/>
            </a:pPr>
            <a:r>
              <a:rPr lang="en-US" dirty="0"/>
              <a:t>Increasing high school graduation rates and movement into post-secondary education</a:t>
            </a:r>
          </a:p>
          <a:p>
            <a:pPr>
              <a:defRPr/>
            </a:pPr>
            <a:r>
              <a:rPr lang="en-US" dirty="0"/>
              <a:t>Rethinking systems</a:t>
            </a:r>
          </a:p>
          <a:p>
            <a:pPr>
              <a:defRPr/>
            </a:pPr>
            <a:r>
              <a:rPr lang="en-US" dirty="0"/>
              <a:t>Monitoring and measuring progress</a:t>
            </a:r>
          </a:p>
        </p:txBody>
      </p:sp>
    </p:spTree>
    <p:extLst>
      <p:ext uri="{BB962C8B-B14F-4D97-AF65-F5344CB8AC3E}">
        <p14:creationId xmlns:p14="http://schemas.microsoft.com/office/powerpoint/2010/main" val="415622972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772400" cy="685800"/>
          </a:xfrm>
        </p:spPr>
        <p:txBody>
          <a:bodyPr/>
          <a:lstStyle/>
          <a:p>
            <a:pPr algn="ctr">
              <a:defRPr/>
            </a:pPr>
            <a:r>
              <a:rPr lang="en-US" sz="4000" dirty="0">
                <a:sym typeface="Arial Bold" charset="0"/>
              </a:rPr>
              <a:t>THANK YOU</a:t>
            </a:r>
          </a:p>
        </p:txBody>
      </p:sp>
      <p:sp>
        <p:nvSpPr>
          <p:cNvPr id="3" name="Subtitle 2"/>
          <p:cNvSpPr>
            <a:spLocks noGrp="1"/>
          </p:cNvSpPr>
          <p:nvPr>
            <p:ph type="subTitle" idx="1"/>
          </p:nvPr>
        </p:nvSpPr>
        <p:spPr>
          <a:xfrm>
            <a:off x="685800" y="2286000"/>
            <a:ext cx="7924800" cy="3810000"/>
          </a:xfrm>
        </p:spPr>
        <p:txBody>
          <a:bodyPr/>
          <a:lstStyle/>
          <a:p>
            <a:pPr>
              <a:defRPr/>
            </a:pPr>
            <a:r>
              <a:rPr lang="en-US" sz="1600" b="1" dirty="0"/>
              <a:t>Brett Visger – 614-466-6000</a:t>
            </a:r>
          </a:p>
          <a:p>
            <a:pPr>
              <a:defRPr/>
            </a:pPr>
            <a:r>
              <a:rPr lang="en-US" sz="1600" b="1" dirty="0">
                <a:hlinkClick r:id="rId2"/>
              </a:rPr>
              <a:t>bvisger@highered.ohio.gov</a:t>
            </a:r>
            <a:endParaRPr lang="en-US" sz="1600" b="1" dirty="0"/>
          </a:p>
          <a:p>
            <a:pPr>
              <a:defRPr/>
            </a:pPr>
            <a:endParaRPr lang="en-US" sz="800" b="1" dirty="0"/>
          </a:p>
          <a:p>
            <a:pPr>
              <a:defRPr/>
            </a:pPr>
            <a:r>
              <a:rPr lang="en-US" sz="1600" b="1" dirty="0"/>
              <a:t>Tony Landis – 614-387-124</a:t>
            </a:r>
          </a:p>
          <a:p>
            <a:pPr>
              <a:defRPr/>
            </a:pPr>
            <a:r>
              <a:rPr lang="en-US" sz="1600" dirty="0">
                <a:hlinkClick r:id="rId3"/>
              </a:rPr>
              <a:t>alandis@highered.ohio.gov</a:t>
            </a:r>
            <a:endParaRPr lang="en-US" sz="1600" dirty="0"/>
          </a:p>
          <a:p>
            <a:pPr>
              <a:defRPr/>
            </a:pPr>
            <a:endParaRPr lang="en-US" sz="800" dirty="0"/>
          </a:p>
          <a:p>
            <a:pPr>
              <a:defRPr/>
            </a:pPr>
            <a:r>
              <a:rPr lang="en-US" sz="1600" b="1" dirty="0"/>
              <a:t>Jeff Gove – 614-752-1642</a:t>
            </a:r>
          </a:p>
          <a:p>
            <a:pPr>
              <a:defRPr/>
            </a:pPr>
            <a:r>
              <a:rPr lang="en-US" sz="1600" dirty="0">
                <a:hlinkClick r:id="rId4"/>
              </a:rPr>
              <a:t>jgove@highered.ohio.gov</a:t>
            </a:r>
            <a:endParaRPr lang="en-US" sz="1600" dirty="0"/>
          </a:p>
          <a:p>
            <a:pPr>
              <a:defRPr/>
            </a:pPr>
            <a:endParaRPr lang="en-US" sz="900" dirty="0"/>
          </a:p>
          <a:p>
            <a:pPr>
              <a:defRPr/>
            </a:pPr>
            <a:r>
              <a:rPr lang="en-US" sz="1600" b="1" dirty="0"/>
              <a:t>Verda McCoy – 614-387-1020</a:t>
            </a:r>
          </a:p>
          <a:p>
            <a:pPr>
              <a:defRPr/>
            </a:pPr>
            <a:r>
              <a:rPr lang="en-US" sz="1600" dirty="0">
                <a:hlinkClick r:id="rId5"/>
              </a:rPr>
              <a:t>vmccoy@highered.ohio.gov</a:t>
            </a:r>
            <a:endParaRPr lang="en-US" sz="1600" dirty="0"/>
          </a:p>
          <a:p>
            <a:pPr>
              <a:defRPr/>
            </a:pPr>
            <a:endParaRPr lang="en-US" sz="800" dirty="0"/>
          </a:p>
          <a:p>
            <a:pPr>
              <a:defRPr/>
            </a:pPr>
            <a:r>
              <a:rPr lang="en-US" sz="1600" b="1" dirty="0"/>
              <a:t>Theresa Bryant – 614-466-0544</a:t>
            </a:r>
          </a:p>
          <a:p>
            <a:pPr>
              <a:defRPr/>
            </a:pPr>
            <a:r>
              <a:rPr lang="en-US" sz="1600" dirty="0">
                <a:hlinkClick r:id="rId6"/>
              </a:rPr>
              <a:t>tbryant@highered.ohio.gov</a:t>
            </a:r>
            <a:endParaRPr lang="en-US" sz="1600" dirty="0"/>
          </a:p>
          <a:p>
            <a:pPr>
              <a:defRPr/>
            </a:pPr>
            <a:endParaRPr lang="en-US" sz="1600" dirty="0"/>
          </a:p>
        </p:txBody>
      </p:sp>
    </p:spTree>
    <p:extLst>
      <p:ext uri="{BB962C8B-B14F-4D97-AF65-F5344CB8AC3E}">
        <p14:creationId xmlns:p14="http://schemas.microsoft.com/office/powerpoint/2010/main" val="124547368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5 Minute Countdown with inspiring music15 Minute Countdown (with inspiring music)_HDWon.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166" y="516085"/>
            <a:ext cx="8776138" cy="4936578"/>
          </a:xfrm>
          <a:prstGeom prst="rect">
            <a:avLst/>
          </a:prstGeom>
        </p:spPr>
      </p:pic>
    </p:spTree>
    <p:extLst>
      <p:ext uri="{BB962C8B-B14F-4D97-AF65-F5344CB8AC3E}">
        <p14:creationId xmlns:p14="http://schemas.microsoft.com/office/powerpoint/2010/main" val="420197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7545" y="1177353"/>
            <a:ext cx="7746715" cy="1323439"/>
          </a:xfrm>
          <a:prstGeom prst="rect">
            <a:avLst/>
          </a:prstGeom>
          <a:noFill/>
        </p:spPr>
        <p:txBody>
          <a:bodyPr wrap="square" rtlCol="0">
            <a:spAutoFit/>
          </a:bodyPr>
          <a:lstStyle/>
          <a:p>
            <a:pPr algn="ctr"/>
            <a:r>
              <a:rPr lang="en-US" sz="4000" b="1" dirty="0">
                <a:solidFill>
                  <a:srgbClr val="C00000"/>
                </a:solidFill>
              </a:rPr>
              <a:t>Federal Carl D. Perkins and </a:t>
            </a:r>
          </a:p>
          <a:p>
            <a:pPr algn="ctr"/>
            <a:r>
              <a:rPr lang="en-US" sz="4000" b="1" dirty="0">
                <a:solidFill>
                  <a:srgbClr val="C00000"/>
                </a:solidFill>
              </a:rPr>
              <a:t>State Funding</a:t>
            </a:r>
          </a:p>
        </p:txBody>
      </p:sp>
      <p:sp>
        <p:nvSpPr>
          <p:cNvPr id="5" name="TextBox 4"/>
          <p:cNvSpPr txBox="1"/>
          <p:nvPr/>
        </p:nvSpPr>
        <p:spPr>
          <a:xfrm>
            <a:off x="1315091" y="3339101"/>
            <a:ext cx="6431622" cy="2308324"/>
          </a:xfrm>
          <a:prstGeom prst="rect">
            <a:avLst/>
          </a:prstGeom>
          <a:noFill/>
        </p:spPr>
        <p:txBody>
          <a:bodyPr wrap="square" rtlCol="0">
            <a:spAutoFit/>
          </a:bodyPr>
          <a:lstStyle/>
          <a:p>
            <a:pPr algn="ctr"/>
            <a:r>
              <a:rPr lang="en-US" sz="3600" dirty="0"/>
              <a:t>Ra</a:t>
            </a:r>
            <a:r>
              <a:rPr lang="es-PR" sz="3600" dirty="0" err="1"/>
              <a:t>úl</a:t>
            </a:r>
            <a:r>
              <a:rPr lang="es-PR" sz="3600" dirty="0"/>
              <a:t> Soto </a:t>
            </a:r>
            <a:r>
              <a:rPr lang="es-PR" sz="3600" dirty="0" err="1"/>
              <a:t>Ph.D</a:t>
            </a:r>
            <a:r>
              <a:rPr lang="es-PR" sz="3600" dirty="0"/>
              <a:t>.</a:t>
            </a:r>
          </a:p>
          <a:p>
            <a:pPr algn="ctr"/>
            <a:r>
              <a:rPr lang="es-PR" sz="3600" dirty="0" err="1"/>
              <a:t>Associate</a:t>
            </a:r>
            <a:r>
              <a:rPr lang="es-PR" sz="3600" dirty="0"/>
              <a:t> Director</a:t>
            </a:r>
          </a:p>
          <a:p>
            <a:pPr algn="ctr"/>
            <a:r>
              <a:rPr lang="es-PR" sz="3600" dirty="0"/>
              <a:t>Office of </a:t>
            </a:r>
            <a:r>
              <a:rPr lang="es-PR" sz="3600" dirty="0" err="1"/>
              <a:t>Career</a:t>
            </a:r>
            <a:r>
              <a:rPr lang="en-US" sz="3600" dirty="0"/>
              <a:t>-Technical Education</a:t>
            </a:r>
          </a:p>
        </p:txBody>
      </p:sp>
    </p:spTree>
    <p:extLst>
      <p:ext uri="{BB962C8B-B14F-4D97-AF65-F5344CB8AC3E}">
        <p14:creationId xmlns:p14="http://schemas.microsoft.com/office/powerpoint/2010/main" val="33221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102245" y="460676"/>
            <a:ext cx="8657862" cy="738664"/>
          </a:xfrm>
          <a:prstGeom prst="rect">
            <a:avLst/>
          </a:prstGeom>
          <a:noFill/>
        </p:spPr>
        <p:txBody>
          <a:bodyPr wrap="square" rtlCol="0">
            <a:spAutoFit/>
          </a:bodyPr>
          <a:lstStyle/>
          <a:p>
            <a:pPr algn="ctr"/>
            <a:r>
              <a:rPr lang="en-US" sz="4200" b="1" dirty="0">
                <a:solidFill>
                  <a:srgbClr val="C00000"/>
                </a:solidFill>
                <a:latin typeface="Arial" pitchFamily="34" charset="0"/>
                <a:cs typeface="Arial" pitchFamily="34" charset="0"/>
              </a:rPr>
              <a:t>Objectives</a:t>
            </a:r>
          </a:p>
        </p:txBody>
      </p:sp>
      <p:sp>
        <p:nvSpPr>
          <p:cNvPr id="10" name="TextBox 9"/>
          <p:cNvSpPr txBox="1"/>
          <p:nvPr/>
        </p:nvSpPr>
        <p:spPr>
          <a:xfrm>
            <a:off x="283029" y="1840531"/>
            <a:ext cx="8625302" cy="3539430"/>
          </a:xfrm>
          <a:prstGeom prst="rect">
            <a:avLst/>
          </a:prstGeom>
          <a:noFill/>
        </p:spPr>
        <p:txBody>
          <a:bodyPr wrap="square" rtlCol="0">
            <a:spAutoFit/>
          </a:bodyPr>
          <a:lstStyle/>
          <a:p>
            <a:pPr marL="631825" indent="-457200">
              <a:buFont typeface="Wingdings" panose="05000000000000000000" pitchFamily="2" charset="2"/>
              <a:buChar char="q"/>
            </a:pPr>
            <a:r>
              <a:rPr lang="en-US" sz="3200" dirty="0">
                <a:latin typeface="Arial" panose="020B0604020202020204" pitchFamily="34" charset="0"/>
                <a:cs typeface="Arial" panose="020B0604020202020204" pitchFamily="34" charset="0"/>
              </a:rPr>
              <a:t>Update on new Carl D. Perkins reauthorization</a:t>
            </a:r>
          </a:p>
          <a:p>
            <a:pPr marL="174625"/>
            <a:endParaRPr lang="en-US" sz="3200" dirty="0">
              <a:latin typeface="Arial" panose="020B0604020202020204" pitchFamily="34" charset="0"/>
              <a:cs typeface="Arial" panose="020B0604020202020204" pitchFamily="34" charset="0"/>
            </a:endParaRPr>
          </a:p>
          <a:p>
            <a:pPr marL="174625"/>
            <a:endParaRPr lang="en-US" sz="3200" dirty="0">
              <a:latin typeface="Arial" panose="020B0604020202020204" pitchFamily="34" charset="0"/>
              <a:cs typeface="Arial" panose="020B0604020202020204" pitchFamily="34" charset="0"/>
            </a:endParaRPr>
          </a:p>
          <a:p>
            <a:pPr marL="631825" indent="-457200">
              <a:buFont typeface="Wingdings" panose="05000000000000000000" pitchFamily="2" charset="2"/>
              <a:buChar char="q"/>
            </a:pPr>
            <a:r>
              <a:rPr lang="en-US" sz="3200" dirty="0">
                <a:latin typeface="Arial" panose="020B0604020202020204" pitchFamily="34" charset="0"/>
                <a:cs typeface="Arial" panose="020B0604020202020204" pitchFamily="34" charset="0"/>
              </a:rPr>
              <a:t>Describe state funding for FY18 and FY19</a:t>
            </a:r>
          </a:p>
          <a:p>
            <a:pPr marL="174625"/>
            <a:endParaRPr lang="en-US" sz="3200" dirty="0">
              <a:latin typeface="Arial" panose="020B0604020202020204" pitchFamily="34" charset="0"/>
              <a:cs typeface="Arial" panose="020B0604020202020204" pitchFamily="34" charset="0"/>
            </a:endParaRPr>
          </a:p>
          <a:p>
            <a:pPr marL="174625"/>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452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53998"/>
          </a:xfrm>
        </p:spPr>
        <p:txBody>
          <a:bodyPr/>
          <a:lstStyle/>
          <a:p>
            <a:r>
              <a:rPr lang="en-US" sz="3600" dirty="0"/>
              <a:t>Pre-apprenticeship Certificate</a:t>
            </a:r>
          </a:p>
        </p:txBody>
      </p:sp>
      <p:sp>
        <p:nvSpPr>
          <p:cNvPr id="3" name="Content Placeholder 2"/>
          <p:cNvSpPr>
            <a:spLocks noGrp="1"/>
          </p:cNvSpPr>
          <p:nvPr>
            <p:ph idx="1"/>
          </p:nvPr>
        </p:nvSpPr>
        <p:spPr>
          <a:xfrm>
            <a:off x="457199" y="1418400"/>
            <a:ext cx="8364071" cy="4838965"/>
          </a:xfrm>
        </p:spPr>
        <p:txBody>
          <a:bodyPr/>
          <a:lstStyle/>
          <a:p>
            <a:pPr marL="0" indent="0">
              <a:buNone/>
            </a:pPr>
            <a:r>
              <a:rPr lang="en-US" dirty="0"/>
              <a:t>Industry-recognized Credential List across career fields</a:t>
            </a:r>
          </a:p>
          <a:p>
            <a:endParaRPr lang="en-US" dirty="0"/>
          </a:p>
          <a:p>
            <a:pPr marL="0" indent="0">
              <a:buNone/>
            </a:pPr>
            <a:r>
              <a:rPr lang="en-US" dirty="0"/>
              <a:t>12 Points to High School Graduation</a:t>
            </a:r>
          </a:p>
          <a:p>
            <a:endParaRPr lang="en-US" dirty="0"/>
          </a:p>
          <a:p>
            <a:pPr marL="0" indent="0">
              <a:buNone/>
            </a:pPr>
            <a:r>
              <a:rPr lang="en-US" dirty="0"/>
              <a:t>Eligible for ApprenticeOhio scholarships</a:t>
            </a:r>
          </a:p>
          <a:p>
            <a:endParaRPr lang="en-US" dirty="0"/>
          </a:p>
          <a:p>
            <a:pPr marL="0" indent="0">
              <a:buNone/>
            </a:pPr>
            <a:r>
              <a:rPr lang="en-US" dirty="0"/>
              <a:t>Articulates to post-secondary/journeyperson status</a:t>
            </a:r>
          </a:p>
        </p:txBody>
      </p:sp>
      <p:cxnSp>
        <p:nvCxnSpPr>
          <p:cNvPr id="4" name="Straight Connector 3"/>
          <p:cNvCxnSpPr/>
          <p:nvPr/>
        </p:nvCxnSpPr>
        <p:spPr bwMode="auto">
          <a:xfrm>
            <a:off x="385736" y="2690355"/>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370800" y="40125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6" name="Straight Connector 5"/>
          <p:cNvCxnSpPr/>
          <p:nvPr/>
        </p:nvCxnSpPr>
        <p:spPr bwMode="auto">
          <a:xfrm>
            <a:off x="457199" y="52089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39962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9" name="Text Box 19"/>
          <p:cNvSpPr txBox="1">
            <a:spLocks noChangeArrowheads="1"/>
          </p:cNvSpPr>
          <p:nvPr/>
        </p:nvSpPr>
        <p:spPr bwMode="auto">
          <a:xfrm>
            <a:off x="6962807" y="-199437"/>
            <a:ext cx="184150" cy="366712"/>
          </a:xfrm>
          <a:prstGeom prst="rect">
            <a:avLst/>
          </a:prstGeom>
          <a:noFill/>
          <a:ln w="9525">
            <a:noFill/>
            <a:miter lim="800000"/>
            <a:headEnd/>
            <a:tailEnd/>
          </a:ln>
        </p:spPr>
        <p:txBody>
          <a:bodyPr wrap="none">
            <a:spAutoFit/>
          </a:bodyPr>
          <a:lstStyle/>
          <a:p>
            <a:endParaRPr lang="en-US" dirty="0">
              <a:latin typeface="Arial" panose="020B0604020202020204" pitchFamily="34" charset="0"/>
              <a:cs typeface="Arial" panose="020B0604020202020204" pitchFamily="34" charset="0"/>
            </a:endParaRPr>
          </a:p>
        </p:txBody>
      </p:sp>
      <p:sp>
        <p:nvSpPr>
          <p:cNvPr id="10261" name="TextBox 20"/>
          <p:cNvSpPr txBox="1">
            <a:spLocks noChangeArrowheads="1"/>
          </p:cNvSpPr>
          <p:nvPr/>
        </p:nvSpPr>
        <p:spPr bwMode="auto">
          <a:xfrm>
            <a:off x="278823" y="388004"/>
            <a:ext cx="4520394" cy="584775"/>
          </a:xfrm>
          <a:prstGeom prst="rect">
            <a:avLst/>
          </a:prstGeom>
          <a:noFill/>
          <a:ln w="9525">
            <a:noFill/>
            <a:miter lim="800000"/>
            <a:headEnd/>
            <a:tailEnd/>
          </a:ln>
        </p:spPr>
        <p:txBody>
          <a:bodyPr wrap="square">
            <a:spAutoFit/>
          </a:bodyPr>
          <a:lstStyle/>
          <a:p>
            <a:pPr algn="ctr"/>
            <a:r>
              <a:rPr lang="en-US" sz="3200" b="1" dirty="0">
                <a:latin typeface="Arial" panose="020B0604020202020204" pitchFamily="34" charset="0"/>
                <a:cs typeface="Arial" panose="020B0604020202020204" pitchFamily="34" charset="0"/>
              </a:rPr>
              <a:t>WIOA Combined Plan</a:t>
            </a:r>
          </a:p>
        </p:txBody>
      </p:sp>
      <p:sp>
        <p:nvSpPr>
          <p:cNvPr id="22" name="Down Arrow 21"/>
          <p:cNvSpPr/>
          <p:nvPr/>
        </p:nvSpPr>
        <p:spPr>
          <a:xfrm>
            <a:off x="2214893" y="1823879"/>
            <a:ext cx="381000" cy="112199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45" name="Freeform 44"/>
          <p:cNvSpPr>
            <a:spLocks noChangeArrowheads="1"/>
          </p:cNvSpPr>
          <p:nvPr/>
        </p:nvSpPr>
        <p:spPr bwMode="auto">
          <a:xfrm>
            <a:off x="817686" y="3651209"/>
            <a:ext cx="4139766" cy="1508795"/>
          </a:xfrm>
          <a:custGeom>
            <a:avLst/>
            <a:gdLst>
              <a:gd name="connsiteX0" fmla="*/ 230266 w 3311290"/>
              <a:gd name="connsiteY0" fmla="*/ 0 h 1381594"/>
              <a:gd name="connsiteX1" fmla="*/ 3088399 w 3311290"/>
              <a:gd name="connsiteY1" fmla="*/ 0 h 1381594"/>
              <a:gd name="connsiteX2" fmla="*/ 3300569 w 3311290"/>
              <a:gd name="connsiteY2" fmla="*/ 140636 h 1381594"/>
              <a:gd name="connsiteX3" fmla="*/ 3311290 w 3311290"/>
              <a:gd name="connsiteY3" fmla="*/ 175170 h 1381594"/>
              <a:gd name="connsiteX4" fmla="*/ 2199763 w 3311290"/>
              <a:gd name="connsiteY4" fmla="*/ 175170 h 1381594"/>
              <a:gd name="connsiteX5" fmla="*/ 2020247 w 3311290"/>
              <a:gd name="connsiteY5" fmla="*/ 354686 h 1381594"/>
              <a:gd name="connsiteX6" fmla="*/ 2020247 w 3311290"/>
              <a:gd name="connsiteY6" fmla="*/ 1072748 h 1381594"/>
              <a:gd name="connsiteX7" fmla="*/ 2199763 w 3311290"/>
              <a:gd name="connsiteY7" fmla="*/ 1252264 h 1381594"/>
              <a:gd name="connsiteX8" fmla="*/ 3294433 w 3311290"/>
              <a:gd name="connsiteY8" fmla="*/ 1252264 h 1381594"/>
              <a:gd name="connsiteX9" fmla="*/ 3279339 w 3311290"/>
              <a:gd name="connsiteY9" fmla="*/ 1280072 h 1381594"/>
              <a:gd name="connsiteX10" fmla="*/ 3088399 w 3311290"/>
              <a:gd name="connsiteY10" fmla="*/ 1381594 h 1381594"/>
              <a:gd name="connsiteX11" fmla="*/ 230266 w 3311290"/>
              <a:gd name="connsiteY11" fmla="*/ 1381594 h 1381594"/>
              <a:gd name="connsiteX12" fmla="*/ 0 w 3311290"/>
              <a:gd name="connsiteY12" fmla="*/ 1151328 h 1381594"/>
              <a:gd name="connsiteX13" fmla="*/ 0 w 3311290"/>
              <a:gd name="connsiteY13" fmla="*/ 230266 h 1381594"/>
              <a:gd name="connsiteX14" fmla="*/ 230266 w 3311290"/>
              <a:gd name="connsiteY14" fmla="*/ 0 h 138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11290" h="1381594">
                <a:moveTo>
                  <a:pt x="230266" y="0"/>
                </a:moveTo>
                <a:lnTo>
                  <a:pt x="3088399" y="0"/>
                </a:lnTo>
                <a:cubicBezTo>
                  <a:pt x="3183778" y="0"/>
                  <a:pt x="3265613" y="57991"/>
                  <a:pt x="3300569" y="140636"/>
                </a:cubicBezTo>
                <a:lnTo>
                  <a:pt x="3311290" y="175170"/>
                </a:lnTo>
                <a:lnTo>
                  <a:pt x="2199763" y="175170"/>
                </a:lnTo>
                <a:cubicBezTo>
                  <a:pt x="2100619" y="175170"/>
                  <a:pt x="2020247" y="255542"/>
                  <a:pt x="2020247" y="354686"/>
                </a:cubicBezTo>
                <a:lnTo>
                  <a:pt x="2020247" y="1072748"/>
                </a:lnTo>
                <a:cubicBezTo>
                  <a:pt x="2020247" y="1171892"/>
                  <a:pt x="2100619" y="1252264"/>
                  <a:pt x="2199763" y="1252264"/>
                </a:cubicBezTo>
                <a:lnTo>
                  <a:pt x="3294433" y="1252264"/>
                </a:lnTo>
                <a:lnTo>
                  <a:pt x="3279339" y="1280072"/>
                </a:lnTo>
                <a:cubicBezTo>
                  <a:pt x="3237959" y="1341323"/>
                  <a:pt x="3167882" y="1381594"/>
                  <a:pt x="3088399" y="1381594"/>
                </a:cubicBezTo>
                <a:lnTo>
                  <a:pt x="230266" y="1381594"/>
                </a:lnTo>
                <a:cubicBezTo>
                  <a:pt x="103094" y="1381594"/>
                  <a:pt x="0" y="1278500"/>
                  <a:pt x="0" y="1151328"/>
                </a:cubicBezTo>
                <a:lnTo>
                  <a:pt x="0" y="230266"/>
                </a:lnTo>
                <a:cubicBezTo>
                  <a:pt x="0" y="103094"/>
                  <a:pt x="103094" y="0"/>
                  <a:pt x="230266" y="0"/>
                </a:cubicBezTo>
                <a:close/>
              </a:path>
            </a:pathLst>
          </a:custGeom>
          <a:solidFill>
            <a:srgbClr val="FFC000"/>
          </a:solidFill>
          <a:ln>
            <a:headEnd/>
            <a:tailEnd/>
          </a:ln>
        </p:spPr>
        <p:style>
          <a:lnRef idx="0">
            <a:schemeClr val="accent6"/>
          </a:lnRef>
          <a:fillRef idx="3">
            <a:schemeClr val="accent6"/>
          </a:fillRef>
          <a:effectRef idx="3">
            <a:schemeClr val="accent6"/>
          </a:effectRef>
          <a:fontRef idx="minor">
            <a:schemeClr val="lt1"/>
          </a:fontRef>
        </p:style>
        <p:txBody>
          <a:bodyPr wrap="square" anchor="ctr">
            <a:noAutofit/>
          </a:bodyPr>
          <a:lstStyle/>
          <a:p>
            <a:r>
              <a:rPr lang="en-US" sz="2600" b="1" dirty="0">
                <a:solidFill>
                  <a:schemeClr val="tx1"/>
                </a:solidFill>
                <a:latin typeface="Arial" panose="020B0604020202020204" pitchFamily="34" charset="0"/>
                <a:cs typeface="Arial" panose="020B0604020202020204" pitchFamily="34" charset="0"/>
              </a:rPr>
              <a:t>    4-Year WIOA</a:t>
            </a:r>
          </a:p>
        </p:txBody>
      </p:sp>
      <p:sp>
        <p:nvSpPr>
          <p:cNvPr id="44" name="Right Arrow 43"/>
          <p:cNvSpPr>
            <a:spLocks noChangeArrowheads="1"/>
          </p:cNvSpPr>
          <p:nvPr/>
        </p:nvSpPr>
        <p:spPr bwMode="auto">
          <a:xfrm>
            <a:off x="3476389" y="3519768"/>
            <a:ext cx="5260762" cy="1810587"/>
          </a:xfrm>
          <a:prstGeom prst="rightArrow">
            <a:avLst>
              <a:gd name="adj1" fmla="val 54298"/>
              <a:gd name="adj2" fmla="val 50000"/>
            </a:avLst>
          </a:prstGeom>
          <a:solidFill>
            <a:srgbClr val="92D050"/>
          </a:solidFill>
          <a:ln>
            <a:headEnd/>
            <a:tailEnd/>
          </a:ln>
        </p:spPr>
        <p:style>
          <a:lnRef idx="0">
            <a:schemeClr val="accent6"/>
          </a:lnRef>
          <a:fillRef idx="3">
            <a:schemeClr val="accent6"/>
          </a:fillRef>
          <a:effectRef idx="3">
            <a:schemeClr val="accent6"/>
          </a:effectRef>
          <a:fontRef idx="minor">
            <a:schemeClr val="lt1"/>
          </a:fontRef>
        </p:style>
        <p:txBody>
          <a:bodyPr wrap="square" anchor="ctr">
            <a:noAutofit/>
          </a:bodyPr>
          <a:lstStyle/>
          <a:p>
            <a:endParaRPr lang="en-US" sz="2600" b="1" dirty="0">
              <a:solidFill>
                <a:schemeClr val="tx1"/>
              </a:solidFill>
              <a:latin typeface="Arial" panose="020B0604020202020204" pitchFamily="34" charset="0"/>
              <a:cs typeface="Arial" panose="020B0604020202020204" pitchFamily="34" charset="0"/>
            </a:endParaRPr>
          </a:p>
        </p:txBody>
      </p:sp>
      <p:sp>
        <p:nvSpPr>
          <p:cNvPr id="33" name="Text Box 10"/>
          <p:cNvSpPr txBox="1">
            <a:spLocks noChangeArrowheads="1"/>
          </p:cNvSpPr>
          <p:nvPr/>
        </p:nvSpPr>
        <p:spPr bwMode="auto">
          <a:xfrm>
            <a:off x="1032168" y="3086270"/>
            <a:ext cx="798617" cy="400110"/>
          </a:xfrm>
          <a:prstGeom prst="rect">
            <a:avLst/>
          </a:prstGeom>
          <a:noFill/>
          <a:ln w="9525">
            <a:noFill/>
            <a:miter lim="800000"/>
            <a:headEnd/>
            <a:tailEnd/>
          </a:ln>
        </p:spPr>
        <p:txBody>
          <a:bodyPr wrap="none">
            <a:spAutoFit/>
          </a:bodyPr>
          <a:lstStyle/>
          <a:p>
            <a:r>
              <a:rPr lang="en-US" sz="2000" b="1" dirty="0">
                <a:latin typeface="Arial" panose="020B0604020202020204" pitchFamily="34" charset="0"/>
                <a:cs typeface="Arial" panose="020B0604020202020204" pitchFamily="34" charset="0"/>
              </a:rPr>
              <a:t>FY17</a:t>
            </a:r>
          </a:p>
        </p:txBody>
      </p:sp>
      <p:sp>
        <p:nvSpPr>
          <p:cNvPr id="34" name="Text Box 10"/>
          <p:cNvSpPr txBox="1">
            <a:spLocks noChangeArrowheads="1"/>
          </p:cNvSpPr>
          <p:nvPr/>
        </p:nvSpPr>
        <p:spPr bwMode="auto">
          <a:xfrm>
            <a:off x="2028999" y="3059351"/>
            <a:ext cx="798617" cy="400110"/>
          </a:xfrm>
          <a:prstGeom prst="rect">
            <a:avLst/>
          </a:prstGeom>
          <a:noFill/>
          <a:ln w="9525">
            <a:noFill/>
            <a:miter lim="800000"/>
            <a:headEnd/>
            <a:tailEnd/>
          </a:ln>
        </p:spPr>
        <p:txBody>
          <a:bodyPr wrap="none">
            <a:spAutoFit/>
          </a:bodyPr>
          <a:lstStyle/>
          <a:p>
            <a:r>
              <a:rPr lang="en-US" sz="2000" b="1" dirty="0">
                <a:latin typeface="Arial" panose="020B0604020202020204" pitchFamily="34" charset="0"/>
                <a:cs typeface="Arial" panose="020B0604020202020204" pitchFamily="34" charset="0"/>
              </a:rPr>
              <a:t>FY18</a:t>
            </a:r>
          </a:p>
        </p:txBody>
      </p:sp>
      <p:sp>
        <p:nvSpPr>
          <p:cNvPr id="35" name="Text Box 10"/>
          <p:cNvSpPr txBox="1">
            <a:spLocks noChangeArrowheads="1"/>
          </p:cNvSpPr>
          <p:nvPr/>
        </p:nvSpPr>
        <p:spPr bwMode="auto">
          <a:xfrm>
            <a:off x="3077081" y="3047485"/>
            <a:ext cx="798617" cy="400110"/>
          </a:xfrm>
          <a:prstGeom prst="rect">
            <a:avLst/>
          </a:prstGeom>
          <a:noFill/>
          <a:ln w="9525">
            <a:noFill/>
            <a:miter lim="800000"/>
            <a:headEnd/>
            <a:tailEnd/>
          </a:ln>
        </p:spPr>
        <p:txBody>
          <a:bodyPr wrap="none">
            <a:spAutoFit/>
          </a:bodyPr>
          <a:lstStyle/>
          <a:p>
            <a:r>
              <a:rPr lang="en-US" sz="2000" b="1" dirty="0">
                <a:solidFill>
                  <a:srgbClr val="C00000"/>
                </a:solidFill>
                <a:latin typeface="Arial" panose="020B0604020202020204" pitchFamily="34" charset="0"/>
                <a:cs typeface="Arial" panose="020B0604020202020204" pitchFamily="34" charset="0"/>
              </a:rPr>
              <a:t>FY19</a:t>
            </a:r>
          </a:p>
        </p:txBody>
      </p:sp>
      <p:sp>
        <p:nvSpPr>
          <p:cNvPr id="36" name="Text Box 10"/>
          <p:cNvSpPr txBox="1">
            <a:spLocks noChangeArrowheads="1"/>
          </p:cNvSpPr>
          <p:nvPr/>
        </p:nvSpPr>
        <p:spPr bwMode="auto">
          <a:xfrm>
            <a:off x="3953591" y="3063341"/>
            <a:ext cx="798617" cy="400110"/>
          </a:xfrm>
          <a:prstGeom prst="rect">
            <a:avLst/>
          </a:prstGeom>
          <a:noFill/>
          <a:ln w="9525">
            <a:noFill/>
            <a:miter lim="800000"/>
            <a:headEnd/>
            <a:tailEnd/>
          </a:ln>
        </p:spPr>
        <p:txBody>
          <a:bodyPr wrap="none">
            <a:spAutoFit/>
          </a:bodyPr>
          <a:lstStyle/>
          <a:p>
            <a:r>
              <a:rPr lang="en-US" sz="2000" b="1" dirty="0">
                <a:solidFill>
                  <a:srgbClr val="C00000"/>
                </a:solidFill>
                <a:latin typeface="Arial" panose="020B0604020202020204" pitchFamily="34" charset="0"/>
                <a:cs typeface="Arial" panose="020B0604020202020204" pitchFamily="34" charset="0"/>
              </a:rPr>
              <a:t>FY20</a:t>
            </a:r>
          </a:p>
        </p:txBody>
      </p:sp>
      <p:sp>
        <p:nvSpPr>
          <p:cNvPr id="20" name="Text Box 10"/>
          <p:cNvSpPr txBox="1">
            <a:spLocks noChangeArrowheads="1"/>
          </p:cNvSpPr>
          <p:nvPr/>
        </p:nvSpPr>
        <p:spPr bwMode="auto">
          <a:xfrm>
            <a:off x="4799217" y="3086270"/>
            <a:ext cx="798617" cy="400110"/>
          </a:xfrm>
          <a:prstGeom prst="rect">
            <a:avLst/>
          </a:prstGeom>
          <a:noFill/>
          <a:ln w="9525">
            <a:noFill/>
            <a:miter lim="800000"/>
            <a:headEnd/>
            <a:tailEnd/>
          </a:ln>
        </p:spPr>
        <p:txBody>
          <a:bodyPr wrap="none">
            <a:spAutoFit/>
          </a:bodyPr>
          <a:lstStyle/>
          <a:p>
            <a:r>
              <a:rPr lang="en-US" sz="2000" b="1" dirty="0">
                <a:solidFill>
                  <a:srgbClr val="C00000"/>
                </a:solidFill>
                <a:latin typeface="Arial" panose="020B0604020202020204" pitchFamily="34" charset="0"/>
                <a:cs typeface="Arial" panose="020B0604020202020204" pitchFamily="34" charset="0"/>
              </a:rPr>
              <a:t>FY21</a:t>
            </a:r>
          </a:p>
        </p:txBody>
      </p:sp>
      <p:sp>
        <p:nvSpPr>
          <p:cNvPr id="23" name="Text Box 10"/>
          <p:cNvSpPr txBox="1">
            <a:spLocks noChangeArrowheads="1"/>
          </p:cNvSpPr>
          <p:nvPr/>
        </p:nvSpPr>
        <p:spPr bwMode="auto">
          <a:xfrm>
            <a:off x="5644843" y="3066919"/>
            <a:ext cx="798617" cy="400110"/>
          </a:xfrm>
          <a:prstGeom prst="rect">
            <a:avLst/>
          </a:prstGeom>
          <a:noFill/>
          <a:ln w="9525">
            <a:noFill/>
            <a:miter lim="800000"/>
            <a:headEnd/>
            <a:tailEnd/>
          </a:ln>
        </p:spPr>
        <p:txBody>
          <a:bodyPr wrap="none">
            <a:spAutoFit/>
          </a:bodyPr>
          <a:lstStyle/>
          <a:p>
            <a:r>
              <a:rPr lang="en-US" sz="2000" b="1" dirty="0">
                <a:solidFill>
                  <a:srgbClr val="C00000"/>
                </a:solidFill>
                <a:latin typeface="Arial" panose="020B0604020202020204" pitchFamily="34" charset="0"/>
                <a:cs typeface="Arial" panose="020B0604020202020204" pitchFamily="34" charset="0"/>
              </a:rPr>
              <a:t>FY22</a:t>
            </a:r>
          </a:p>
        </p:txBody>
      </p:sp>
      <p:sp>
        <p:nvSpPr>
          <p:cNvPr id="51" name="Text Box 10"/>
          <p:cNvSpPr txBox="1">
            <a:spLocks noChangeArrowheads="1"/>
          </p:cNvSpPr>
          <p:nvPr/>
        </p:nvSpPr>
        <p:spPr bwMode="auto">
          <a:xfrm>
            <a:off x="7245385" y="3047485"/>
            <a:ext cx="798617" cy="400110"/>
          </a:xfrm>
          <a:prstGeom prst="rect">
            <a:avLst/>
          </a:prstGeom>
          <a:noFill/>
          <a:ln w="9525">
            <a:noFill/>
            <a:miter lim="800000"/>
            <a:headEnd/>
            <a:tailEnd/>
          </a:ln>
        </p:spPr>
        <p:txBody>
          <a:bodyPr wrap="none">
            <a:spAutoFit/>
          </a:bodyPr>
          <a:lstStyle/>
          <a:p>
            <a:r>
              <a:rPr lang="en-US" sz="2000" b="1" dirty="0">
                <a:solidFill>
                  <a:srgbClr val="C00000"/>
                </a:solidFill>
                <a:latin typeface="Arial" panose="020B0604020202020204" pitchFamily="34" charset="0"/>
                <a:cs typeface="Arial" panose="020B0604020202020204" pitchFamily="34" charset="0"/>
              </a:rPr>
              <a:t>FY24</a:t>
            </a:r>
          </a:p>
        </p:txBody>
      </p:sp>
      <p:sp>
        <p:nvSpPr>
          <p:cNvPr id="52" name="Text Box 10"/>
          <p:cNvSpPr txBox="1">
            <a:spLocks noChangeArrowheads="1"/>
          </p:cNvSpPr>
          <p:nvPr/>
        </p:nvSpPr>
        <p:spPr bwMode="auto">
          <a:xfrm>
            <a:off x="6446768" y="3059537"/>
            <a:ext cx="798617" cy="400110"/>
          </a:xfrm>
          <a:prstGeom prst="rect">
            <a:avLst/>
          </a:prstGeom>
          <a:noFill/>
          <a:ln w="9525">
            <a:noFill/>
            <a:miter lim="800000"/>
            <a:headEnd/>
            <a:tailEnd/>
          </a:ln>
        </p:spPr>
        <p:txBody>
          <a:bodyPr wrap="none">
            <a:spAutoFit/>
          </a:bodyPr>
          <a:lstStyle/>
          <a:p>
            <a:r>
              <a:rPr lang="en-US" sz="2000" b="1" dirty="0">
                <a:solidFill>
                  <a:srgbClr val="C00000"/>
                </a:solidFill>
                <a:latin typeface="Arial" panose="020B0604020202020204" pitchFamily="34" charset="0"/>
                <a:cs typeface="Arial" panose="020B0604020202020204" pitchFamily="34" charset="0"/>
              </a:rPr>
              <a:t>FY23</a:t>
            </a:r>
          </a:p>
        </p:txBody>
      </p:sp>
      <p:sp>
        <p:nvSpPr>
          <p:cNvPr id="2" name="TextBox 1"/>
          <p:cNvSpPr txBox="1"/>
          <p:nvPr/>
        </p:nvSpPr>
        <p:spPr>
          <a:xfrm>
            <a:off x="3787529" y="4159311"/>
            <a:ext cx="4489205"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New 6-Year Perkins Law</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968454" y="499619"/>
            <a:ext cx="1448654" cy="1433947"/>
          </a:xfrm>
          <a:prstGeom prst="ellipse">
            <a:avLst/>
          </a:prstGeom>
          <a:ln w="3175" cap="rnd">
            <a:solidFill>
              <a:srgbClr val="73A4CC"/>
            </a:solidFill>
          </a:ln>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576470" y="1032900"/>
            <a:ext cx="3776429" cy="646331"/>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We are here</a:t>
            </a:r>
          </a:p>
        </p:txBody>
      </p:sp>
      <p:sp>
        <p:nvSpPr>
          <p:cNvPr id="9" name="Curved Down Arrow 8"/>
          <p:cNvSpPr/>
          <p:nvPr/>
        </p:nvSpPr>
        <p:spPr>
          <a:xfrm>
            <a:off x="3476389" y="2125991"/>
            <a:ext cx="2838907" cy="815009"/>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1739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75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10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261"/>
                                        </p:tgtEl>
                                        <p:attrNameLst>
                                          <p:attrName>style.visibility</p:attrName>
                                        </p:attrNameLst>
                                      </p:cBhvr>
                                      <p:to>
                                        <p:strVal val="visible"/>
                                      </p:to>
                                    </p:set>
                                    <p:animEffect transition="in" filter="fade">
                                      <p:cBhvr>
                                        <p:cTn id="22" dur="500"/>
                                        <p:tgtEl>
                                          <p:spTgt spid="10261"/>
                                        </p:tgtEl>
                                      </p:cBhvr>
                                    </p:animEffect>
                                  </p:childTnLst>
                                </p:cTn>
                              </p:par>
                              <p:par>
                                <p:cTn id="23" presetID="45"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anim calcmode="lin" valueType="num">
                                      <p:cBhvr>
                                        <p:cTn id="26" dur="2000" fill="hold"/>
                                        <p:tgtEl>
                                          <p:spTgt spid="3"/>
                                        </p:tgtEl>
                                        <p:attrNameLst>
                                          <p:attrName>ppt_w</p:attrName>
                                        </p:attrNameLst>
                                      </p:cBhvr>
                                      <p:tavLst>
                                        <p:tav tm="0" fmla="#ppt_w*sin(2.5*pi*$)">
                                          <p:val>
                                            <p:fltVal val="0"/>
                                          </p:val>
                                        </p:tav>
                                        <p:tav tm="100000">
                                          <p:val>
                                            <p:fltVal val="1"/>
                                          </p:val>
                                        </p:tav>
                                      </p:tavLst>
                                    </p:anim>
                                    <p:anim calcmode="lin" valueType="num">
                                      <p:cBhvr>
                                        <p:cTn id="27"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1000"/>
                                        <p:tgtEl>
                                          <p:spTgt spid="5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1000"/>
                                        <p:tgtEl>
                                          <p:spTgt spid="5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left)">
                                      <p:cBhvr>
                                        <p:cTn id="54" dur="750"/>
                                        <p:tgtEl>
                                          <p:spTgt spid="44"/>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1" grpId="0"/>
      <p:bldP spid="22" grpId="0" animBg="1"/>
      <p:bldP spid="45" grpId="0" animBg="1"/>
      <p:bldP spid="44" grpId="0" animBg="1"/>
      <p:bldP spid="33" grpId="0"/>
      <p:bldP spid="34" grpId="0"/>
      <p:bldP spid="35" grpId="0"/>
      <p:bldP spid="36" grpId="0"/>
      <p:bldP spid="20" grpId="0"/>
      <p:bldP spid="23" grpId="0"/>
      <p:bldP spid="51" grpId="0"/>
      <p:bldP spid="52" grpId="0"/>
      <p:bldP spid="2" grpId="0"/>
      <p:bldP spid="5" grpId="0"/>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06898"/>
            <a:ext cx="8394569" cy="677108"/>
          </a:xfrm>
        </p:spPr>
        <p:txBody>
          <a:bodyPr/>
          <a:lstStyle/>
          <a:p>
            <a:r>
              <a:rPr lang="en-US" sz="4400" dirty="0"/>
              <a:t>New Carl D. Perkins Themes</a:t>
            </a:r>
            <a:endParaRPr lang="en-US" dirty="0"/>
          </a:p>
        </p:txBody>
      </p:sp>
      <p:sp>
        <p:nvSpPr>
          <p:cNvPr id="3" name="Content Placeholder 2"/>
          <p:cNvSpPr>
            <a:spLocks noGrp="1"/>
          </p:cNvSpPr>
          <p:nvPr>
            <p:ph idx="1"/>
          </p:nvPr>
        </p:nvSpPr>
        <p:spPr>
          <a:xfrm>
            <a:off x="457200" y="1279587"/>
            <a:ext cx="8229600" cy="4525963"/>
          </a:xfrm>
        </p:spPr>
        <p:txBody>
          <a:bodyPr/>
          <a:lstStyle/>
          <a:p>
            <a:pPr marL="0" indent="0">
              <a:buNone/>
            </a:pPr>
            <a:r>
              <a:rPr lang="en-US" dirty="0"/>
              <a:t>Devolution of federal oversight/authority to states and locals </a:t>
            </a:r>
          </a:p>
          <a:p>
            <a:pPr marL="0" indent="0">
              <a:buNone/>
            </a:pPr>
            <a:endParaRPr lang="en-US" b="1" dirty="0"/>
          </a:p>
          <a:p>
            <a:pPr marL="0" indent="0">
              <a:buNone/>
            </a:pPr>
            <a:r>
              <a:rPr lang="en-US" dirty="0"/>
              <a:t>Linkages to other federal education and workforce development programs </a:t>
            </a:r>
          </a:p>
          <a:p>
            <a:pPr marL="0" indent="0">
              <a:buNone/>
            </a:pPr>
            <a:endParaRPr lang="en-US" dirty="0"/>
          </a:p>
          <a:p>
            <a:pPr marL="0" indent="0">
              <a:buNone/>
            </a:pPr>
            <a:r>
              <a:rPr lang="en-US" dirty="0"/>
              <a:t>Stronger focus on programs’ labor market alignment </a:t>
            </a:r>
          </a:p>
          <a:p>
            <a:pPr marL="0" indent="0">
              <a:buNone/>
            </a:pPr>
            <a:endParaRPr lang="en-US" dirty="0"/>
          </a:p>
        </p:txBody>
      </p:sp>
      <p:cxnSp>
        <p:nvCxnSpPr>
          <p:cNvPr id="4" name="Straight Connector 3"/>
          <p:cNvCxnSpPr/>
          <p:nvPr/>
        </p:nvCxnSpPr>
        <p:spPr bwMode="auto">
          <a:xfrm>
            <a:off x="457200" y="2575751"/>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457200" y="4269452"/>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62977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4788"/>
            <a:ext cx="8229600" cy="646331"/>
          </a:xfrm>
        </p:spPr>
        <p:txBody>
          <a:bodyPr/>
          <a:lstStyle/>
          <a:p>
            <a:r>
              <a:rPr lang="en-US" dirty="0"/>
              <a:t> Themes</a:t>
            </a:r>
          </a:p>
        </p:txBody>
      </p:sp>
      <p:sp>
        <p:nvSpPr>
          <p:cNvPr id="3" name="Content Placeholder 2"/>
          <p:cNvSpPr>
            <a:spLocks noGrp="1"/>
          </p:cNvSpPr>
          <p:nvPr>
            <p:ph idx="1"/>
          </p:nvPr>
        </p:nvSpPr>
        <p:spPr>
          <a:xfrm>
            <a:off x="542041" y="1104490"/>
            <a:ext cx="8229600" cy="5036372"/>
          </a:xfrm>
        </p:spPr>
        <p:txBody>
          <a:bodyPr/>
          <a:lstStyle/>
          <a:p>
            <a:pPr marL="0" indent="0">
              <a:buNone/>
            </a:pPr>
            <a:r>
              <a:rPr lang="en-US" dirty="0"/>
              <a:t>Streamlining/refocusing state and local planning requirements </a:t>
            </a:r>
          </a:p>
          <a:p>
            <a:pPr marL="0" indent="0">
              <a:buNone/>
            </a:pPr>
            <a:endParaRPr lang="en-US" dirty="0"/>
          </a:p>
          <a:p>
            <a:pPr marL="0" indent="0">
              <a:buNone/>
            </a:pPr>
            <a:r>
              <a:rPr lang="en-US" dirty="0"/>
              <a:t>Formalizing processes to drive funding decisions (e.g. comprehensive needs assessment)</a:t>
            </a:r>
          </a:p>
          <a:p>
            <a:pPr marL="0" indent="0">
              <a:buNone/>
            </a:pPr>
            <a:endParaRPr lang="en-US" dirty="0"/>
          </a:p>
          <a:p>
            <a:pPr marL="0" indent="0">
              <a:buNone/>
            </a:pPr>
            <a:r>
              <a:rPr lang="en-US" dirty="0"/>
              <a:t>Heightened attentiveness to </a:t>
            </a:r>
            <a:r>
              <a:rPr lang="en-US" b="1" dirty="0">
                <a:solidFill>
                  <a:srgbClr val="FF0000"/>
                </a:solidFill>
              </a:rPr>
              <a:t>equity</a:t>
            </a:r>
            <a:r>
              <a:rPr lang="en-US" dirty="0"/>
              <a:t> issues as a result of election and ESSA implementation</a:t>
            </a:r>
          </a:p>
          <a:p>
            <a:pPr marL="0" indent="0">
              <a:buNone/>
            </a:pPr>
            <a:endParaRPr lang="en-US" b="1" dirty="0"/>
          </a:p>
        </p:txBody>
      </p:sp>
      <p:cxnSp>
        <p:nvCxnSpPr>
          <p:cNvPr id="4" name="Straight Connector 3"/>
          <p:cNvCxnSpPr/>
          <p:nvPr/>
        </p:nvCxnSpPr>
        <p:spPr bwMode="auto">
          <a:xfrm>
            <a:off x="542041" y="2409779"/>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542041" y="457302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19613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889" y="152168"/>
            <a:ext cx="8229600" cy="646331"/>
          </a:xfrm>
        </p:spPr>
        <p:txBody>
          <a:bodyPr>
            <a:normAutofit fontScale="90000"/>
          </a:bodyPr>
          <a:lstStyle/>
          <a:p>
            <a:r>
              <a:rPr lang="en-US" sz="4000" b="1" dirty="0"/>
              <a:t>Structure</a:t>
            </a:r>
            <a:r>
              <a:rPr lang="en-US" sz="4000" dirty="0"/>
              <a:t> </a:t>
            </a:r>
            <a:r>
              <a:rPr lang="en-US" sz="5400" dirty="0"/>
              <a:t>	</a:t>
            </a:r>
          </a:p>
        </p:txBody>
      </p:sp>
      <p:sp>
        <p:nvSpPr>
          <p:cNvPr id="3" name="Content Placeholder 2"/>
          <p:cNvSpPr>
            <a:spLocks noGrp="1"/>
          </p:cNvSpPr>
          <p:nvPr>
            <p:ph idx="1"/>
          </p:nvPr>
        </p:nvSpPr>
        <p:spPr>
          <a:xfrm>
            <a:off x="853124" y="1225485"/>
            <a:ext cx="8074059" cy="4901937"/>
          </a:xfrm>
        </p:spPr>
        <p:txBody>
          <a:bodyPr>
            <a:normAutofit/>
          </a:bodyPr>
          <a:lstStyle/>
          <a:p>
            <a:pPr marL="0" indent="0">
              <a:spcBef>
                <a:spcPts val="0"/>
              </a:spcBef>
              <a:buNone/>
            </a:pPr>
            <a:r>
              <a:rPr lang="en-US" dirty="0"/>
              <a:t>Fed-to-state and state-to-local formulas remain</a:t>
            </a:r>
          </a:p>
          <a:p>
            <a:pPr marL="0" indent="0">
              <a:spcBef>
                <a:spcPts val="0"/>
              </a:spcBef>
              <a:buNone/>
            </a:pPr>
            <a:endParaRPr lang="en-US" dirty="0"/>
          </a:p>
          <a:p>
            <a:pPr marL="0" indent="0">
              <a:spcBef>
                <a:spcPts val="0"/>
              </a:spcBef>
              <a:buNone/>
            </a:pPr>
            <a:endParaRPr lang="en-US" dirty="0"/>
          </a:p>
          <a:p>
            <a:pPr marL="0" indent="0">
              <a:spcBef>
                <a:spcPts val="0"/>
              </a:spcBef>
              <a:buNone/>
            </a:pPr>
            <a:r>
              <a:rPr lang="en-US" dirty="0"/>
              <a:t>6-year authorization period- (4-year Plan)</a:t>
            </a:r>
          </a:p>
          <a:p>
            <a:pPr marL="0" indent="0">
              <a:spcBef>
                <a:spcPts val="0"/>
              </a:spcBef>
              <a:buNone/>
            </a:pPr>
            <a:endParaRPr lang="en-US" dirty="0"/>
          </a:p>
          <a:p>
            <a:pPr marL="0" indent="0">
              <a:spcBef>
                <a:spcPts val="0"/>
              </a:spcBef>
              <a:buNone/>
            </a:pPr>
            <a:endParaRPr lang="en-US" dirty="0"/>
          </a:p>
          <a:p>
            <a:pPr marL="0" indent="0">
              <a:spcBef>
                <a:spcPts val="0"/>
              </a:spcBef>
              <a:buNone/>
            </a:pPr>
            <a:r>
              <a:rPr lang="en-US" dirty="0"/>
              <a:t>Authorization levels include 8.5 percent increase over the course of the Act </a:t>
            </a:r>
          </a:p>
        </p:txBody>
      </p:sp>
      <p:cxnSp>
        <p:nvCxnSpPr>
          <p:cNvPr id="4" name="Straight Connector 3"/>
          <p:cNvCxnSpPr/>
          <p:nvPr/>
        </p:nvCxnSpPr>
        <p:spPr bwMode="auto">
          <a:xfrm>
            <a:off x="853124" y="4220448"/>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853124" y="2671018"/>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298590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034"/>
            <a:ext cx="8229600" cy="646331"/>
          </a:xfrm>
        </p:spPr>
        <p:txBody>
          <a:bodyPr>
            <a:normAutofit/>
          </a:bodyPr>
          <a:lstStyle/>
          <a:p>
            <a:r>
              <a:rPr lang="en-US" sz="4000" b="1" dirty="0"/>
              <a:t>Needs Assessment</a:t>
            </a:r>
          </a:p>
        </p:txBody>
      </p:sp>
      <p:sp>
        <p:nvSpPr>
          <p:cNvPr id="3" name="Content Placeholder 2"/>
          <p:cNvSpPr>
            <a:spLocks noGrp="1"/>
          </p:cNvSpPr>
          <p:nvPr>
            <p:ph idx="1"/>
          </p:nvPr>
        </p:nvSpPr>
        <p:spPr>
          <a:xfrm>
            <a:off x="457200" y="1282046"/>
            <a:ext cx="8229600" cy="4824076"/>
          </a:xfrm>
        </p:spPr>
        <p:txBody>
          <a:bodyPr>
            <a:normAutofit fontScale="62500" lnSpcReduction="20000"/>
          </a:bodyPr>
          <a:lstStyle/>
          <a:p>
            <a:pPr marL="0" indent="0">
              <a:lnSpc>
                <a:spcPct val="120000"/>
              </a:lnSpc>
              <a:spcBef>
                <a:spcPts val="600"/>
              </a:spcBef>
              <a:buNone/>
            </a:pPr>
            <a:r>
              <a:rPr lang="en-US" sz="3800" dirty="0"/>
              <a:t>At least once every two years</a:t>
            </a:r>
          </a:p>
          <a:p>
            <a:pPr marL="0" indent="0">
              <a:lnSpc>
                <a:spcPct val="120000"/>
              </a:lnSpc>
              <a:spcBef>
                <a:spcPts val="600"/>
              </a:spcBef>
              <a:buNone/>
            </a:pPr>
            <a:r>
              <a:rPr lang="en-US" sz="3800" dirty="0"/>
              <a:t>List of groups to consult with regularly</a:t>
            </a:r>
          </a:p>
          <a:p>
            <a:pPr>
              <a:lnSpc>
                <a:spcPct val="120000"/>
              </a:lnSpc>
              <a:spcBef>
                <a:spcPts val="600"/>
              </a:spcBef>
            </a:pPr>
            <a:endParaRPr lang="en-US" dirty="0"/>
          </a:p>
          <a:p>
            <a:pPr marL="0" indent="0">
              <a:lnSpc>
                <a:spcPct val="120000"/>
              </a:lnSpc>
              <a:spcBef>
                <a:spcPts val="600"/>
              </a:spcBef>
              <a:buNone/>
            </a:pPr>
            <a:endParaRPr lang="en-US" dirty="0"/>
          </a:p>
          <a:p>
            <a:pPr marL="0" indent="0">
              <a:lnSpc>
                <a:spcPct val="120000"/>
              </a:lnSpc>
              <a:spcBef>
                <a:spcPts val="600"/>
              </a:spcBef>
              <a:buNone/>
            </a:pPr>
            <a:r>
              <a:rPr lang="en-US" dirty="0"/>
              <a:t>Key areas:</a:t>
            </a:r>
          </a:p>
          <a:p>
            <a:pPr lvl="1">
              <a:lnSpc>
                <a:spcPct val="120000"/>
              </a:lnSpc>
              <a:spcBef>
                <a:spcPts val="600"/>
              </a:spcBef>
            </a:pPr>
            <a:r>
              <a:rPr lang="en-US" dirty="0"/>
              <a:t>Student performance</a:t>
            </a:r>
          </a:p>
          <a:p>
            <a:pPr lvl="1">
              <a:lnSpc>
                <a:spcPct val="120000"/>
              </a:lnSpc>
              <a:spcBef>
                <a:spcPts val="600"/>
              </a:spcBef>
            </a:pPr>
            <a:r>
              <a:rPr lang="en-US" dirty="0"/>
              <a:t>Size, scope and quality of programs</a:t>
            </a:r>
          </a:p>
          <a:p>
            <a:pPr lvl="1">
              <a:lnSpc>
                <a:spcPct val="120000"/>
              </a:lnSpc>
              <a:spcBef>
                <a:spcPts val="600"/>
              </a:spcBef>
            </a:pPr>
            <a:r>
              <a:rPr lang="en-US" dirty="0"/>
              <a:t>Labor market alignment</a:t>
            </a:r>
          </a:p>
          <a:p>
            <a:pPr lvl="1">
              <a:lnSpc>
                <a:spcPct val="120000"/>
              </a:lnSpc>
              <a:spcBef>
                <a:spcPts val="600"/>
              </a:spcBef>
            </a:pPr>
            <a:r>
              <a:rPr lang="en-US" dirty="0"/>
              <a:t>Programs of study implementation progress</a:t>
            </a:r>
          </a:p>
          <a:p>
            <a:pPr lvl="1">
              <a:lnSpc>
                <a:spcPct val="120000"/>
              </a:lnSpc>
              <a:spcBef>
                <a:spcPts val="600"/>
              </a:spcBef>
            </a:pPr>
            <a:r>
              <a:rPr lang="en-US" dirty="0"/>
              <a:t>Strategies for special populations</a:t>
            </a:r>
          </a:p>
          <a:p>
            <a:pPr lvl="1">
              <a:lnSpc>
                <a:spcPct val="120000"/>
              </a:lnSpc>
              <a:spcBef>
                <a:spcPts val="600"/>
              </a:spcBef>
            </a:pPr>
            <a:r>
              <a:rPr lang="en-US" dirty="0"/>
              <a:t>Improving educator recruitment, retention and training, including transition to teaching from business and industry</a:t>
            </a:r>
          </a:p>
        </p:txBody>
      </p:sp>
      <p:cxnSp>
        <p:nvCxnSpPr>
          <p:cNvPr id="4" name="Straight Connector 3"/>
          <p:cNvCxnSpPr/>
          <p:nvPr/>
        </p:nvCxnSpPr>
        <p:spPr bwMode="auto">
          <a:xfrm>
            <a:off x="457200" y="2562711"/>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122226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785" y="317943"/>
            <a:ext cx="8229600" cy="646331"/>
          </a:xfrm>
        </p:spPr>
        <p:txBody>
          <a:bodyPr>
            <a:normAutofit/>
          </a:bodyPr>
          <a:lstStyle/>
          <a:p>
            <a:r>
              <a:rPr lang="en-US" sz="4000" b="1" dirty="0"/>
              <a:t>Local Application to Include</a:t>
            </a:r>
          </a:p>
        </p:txBody>
      </p:sp>
      <p:sp>
        <p:nvSpPr>
          <p:cNvPr id="3" name="Content Placeholder 2"/>
          <p:cNvSpPr>
            <a:spLocks noGrp="1"/>
          </p:cNvSpPr>
          <p:nvPr>
            <p:ph idx="1"/>
          </p:nvPr>
        </p:nvSpPr>
        <p:spPr>
          <a:xfrm>
            <a:off x="457199" y="1580158"/>
            <a:ext cx="8573679" cy="4525963"/>
          </a:xfrm>
        </p:spPr>
        <p:txBody>
          <a:bodyPr/>
          <a:lstStyle/>
          <a:p>
            <a:pPr marL="0" indent="0">
              <a:spcBef>
                <a:spcPts val="600"/>
              </a:spcBef>
              <a:buNone/>
            </a:pPr>
            <a:r>
              <a:rPr lang="en-US" dirty="0"/>
              <a:t>Results of the needs assessment</a:t>
            </a:r>
          </a:p>
          <a:p>
            <a:pPr marL="0" indent="0">
              <a:spcBef>
                <a:spcPts val="600"/>
              </a:spcBef>
              <a:buNone/>
            </a:pPr>
            <a:endParaRPr lang="en-US" dirty="0"/>
          </a:p>
          <a:p>
            <a:pPr marL="0" indent="0">
              <a:spcBef>
                <a:spcPts val="600"/>
              </a:spcBef>
              <a:buNone/>
            </a:pPr>
            <a:r>
              <a:rPr lang="en-US" dirty="0"/>
              <a:t>Programs of study to be supported by Perkins</a:t>
            </a:r>
          </a:p>
          <a:p>
            <a:pPr>
              <a:spcBef>
                <a:spcPts val="600"/>
              </a:spcBef>
            </a:pPr>
            <a:endParaRPr lang="en-US" dirty="0"/>
          </a:p>
          <a:p>
            <a:pPr marL="0" indent="0">
              <a:spcBef>
                <a:spcPts val="600"/>
              </a:spcBef>
              <a:buNone/>
            </a:pPr>
            <a:r>
              <a:rPr lang="en-US" dirty="0"/>
              <a:t>Description of career guidance/counseling</a:t>
            </a:r>
          </a:p>
          <a:p>
            <a:pPr marL="0" indent="0">
              <a:spcBef>
                <a:spcPts val="600"/>
              </a:spcBef>
              <a:buNone/>
            </a:pPr>
            <a:endParaRPr lang="en-US" dirty="0"/>
          </a:p>
          <a:p>
            <a:pPr marL="0" indent="0">
              <a:spcBef>
                <a:spcPts val="600"/>
              </a:spcBef>
              <a:buNone/>
            </a:pPr>
            <a:r>
              <a:rPr lang="en-US" dirty="0"/>
              <a:t>Description of activities for special populations</a:t>
            </a:r>
          </a:p>
          <a:p>
            <a:pPr marL="0" indent="0">
              <a:spcBef>
                <a:spcPts val="600"/>
              </a:spcBef>
              <a:buNone/>
            </a:pPr>
            <a:r>
              <a:rPr lang="en-US" dirty="0"/>
              <a:t>** Other requirements the state might add</a:t>
            </a:r>
          </a:p>
        </p:txBody>
      </p:sp>
      <p:cxnSp>
        <p:nvCxnSpPr>
          <p:cNvPr id="4" name="Straight Connector 3"/>
          <p:cNvCxnSpPr/>
          <p:nvPr/>
        </p:nvCxnSpPr>
        <p:spPr bwMode="auto">
          <a:xfrm>
            <a:off x="381785" y="2477869"/>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457199" y="3609086"/>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6" name="Straight Connector 5"/>
          <p:cNvCxnSpPr/>
          <p:nvPr/>
        </p:nvCxnSpPr>
        <p:spPr bwMode="auto">
          <a:xfrm>
            <a:off x="457199" y="4778010"/>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269340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Uses of Funds</a:t>
            </a:r>
          </a:p>
        </p:txBody>
      </p:sp>
      <p:sp>
        <p:nvSpPr>
          <p:cNvPr id="3" name="Content Placeholder 2"/>
          <p:cNvSpPr>
            <a:spLocks noGrp="1"/>
          </p:cNvSpPr>
          <p:nvPr>
            <p:ph idx="1"/>
          </p:nvPr>
        </p:nvSpPr>
        <p:spPr>
          <a:xfrm>
            <a:off x="457200" y="1564849"/>
            <a:ext cx="8229600" cy="4713403"/>
          </a:xfrm>
        </p:spPr>
        <p:txBody>
          <a:bodyPr/>
          <a:lstStyle/>
          <a:p>
            <a:pPr marL="0" indent="0">
              <a:lnSpc>
                <a:spcPct val="120000"/>
              </a:lnSpc>
              <a:spcBef>
                <a:spcPts val="600"/>
              </a:spcBef>
              <a:buNone/>
            </a:pPr>
            <a:r>
              <a:rPr lang="en-US" dirty="0"/>
              <a:t>Career exploration and career development activities</a:t>
            </a:r>
          </a:p>
          <a:p>
            <a:pPr marL="0" indent="0">
              <a:lnSpc>
                <a:spcPct val="120000"/>
              </a:lnSpc>
              <a:spcBef>
                <a:spcPts val="600"/>
              </a:spcBef>
              <a:buNone/>
            </a:pPr>
            <a:endParaRPr lang="en-US" dirty="0"/>
          </a:p>
          <a:p>
            <a:pPr marL="0" indent="0">
              <a:lnSpc>
                <a:spcPct val="120000"/>
              </a:lnSpc>
              <a:spcBef>
                <a:spcPts val="600"/>
              </a:spcBef>
              <a:buNone/>
            </a:pPr>
            <a:r>
              <a:rPr lang="en-US" dirty="0"/>
              <a:t>Professional development</a:t>
            </a:r>
          </a:p>
          <a:p>
            <a:pPr marL="0" indent="0">
              <a:lnSpc>
                <a:spcPct val="120000"/>
              </a:lnSpc>
              <a:spcBef>
                <a:spcPts val="600"/>
              </a:spcBef>
              <a:buNone/>
            </a:pPr>
            <a:endParaRPr lang="en-US" dirty="0"/>
          </a:p>
          <a:p>
            <a:pPr marL="0" indent="0">
              <a:lnSpc>
                <a:spcPct val="120000"/>
              </a:lnSpc>
              <a:spcBef>
                <a:spcPts val="600"/>
              </a:spcBef>
              <a:buNone/>
            </a:pPr>
            <a:r>
              <a:rPr lang="en-US" dirty="0"/>
              <a:t>Skills necessary for students to pursue high skill, high wage occupations</a:t>
            </a:r>
          </a:p>
          <a:p>
            <a:pPr marL="0" indent="0">
              <a:buNone/>
            </a:pPr>
            <a:endParaRPr lang="en-US" dirty="0"/>
          </a:p>
        </p:txBody>
      </p:sp>
      <p:cxnSp>
        <p:nvCxnSpPr>
          <p:cNvPr id="4" name="Straight Connector 3"/>
          <p:cNvCxnSpPr/>
          <p:nvPr/>
        </p:nvCxnSpPr>
        <p:spPr bwMode="auto">
          <a:xfrm>
            <a:off x="457200" y="3089909"/>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457200" y="4452270"/>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145250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Uses of Funds</a:t>
            </a:r>
          </a:p>
        </p:txBody>
      </p:sp>
      <p:sp>
        <p:nvSpPr>
          <p:cNvPr id="3" name="Content Placeholder 2"/>
          <p:cNvSpPr>
            <a:spLocks noGrp="1"/>
          </p:cNvSpPr>
          <p:nvPr>
            <p:ph idx="1"/>
          </p:nvPr>
        </p:nvSpPr>
        <p:spPr>
          <a:xfrm>
            <a:off x="457200" y="1866507"/>
            <a:ext cx="8229600" cy="4411745"/>
          </a:xfrm>
        </p:spPr>
        <p:txBody>
          <a:bodyPr/>
          <a:lstStyle/>
          <a:p>
            <a:pPr marL="0" indent="0">
              <a:lnSpc>
                <a:spcPct val="120000"/>
              </a:lnSpc>
              <a:spcBef>
                <a:spcPts val="600"/>
              </a:spcBef>
              <a:buNone/>
            </a:pPr>
            <a:r>
              <a:rPr lang="en-US" dirty="0"/>
              <a:t>Integration of academics and CTE</a:t>
            </a:r>
          </a:p>
          <a:p>
            <a:pPr marL="0" indent="0">
              <a:lnSpc>
                <a:spcPct val="120000"/>
              </a:lnSpc>
              <a:spcBef>
                <a:spcPts val="600"/>
              </a:spcBef>
              <a:buNone/>
            </a:pPr>
            <a:endParaRPr lang="en-US" dirty="0"/>
          </a:p>
          <a:p>
            <a:pPr marL="0" indent="0">
              <a:lnSpc>
                <a:spcPct val="120000"/>
              </a:lnSpc>
              <a:spcBef>
                <a:spcPts val="600"/>
              </a:spcBef>
              <a:buNone/>
            </a:pPr>
            <a:r>
              <a:rPr lang="en-US" dirty="0"/>
              <a:t>Supporting programs of study and student achievement (17 permissive activities)</a:t>
            </a:r>
          </a:p>
          <a:p>
            <a:pPr marL="0" indent="0">
              <a:lnSpc>
                <a:spcPct val="120000"/>
              </a:lnSpc>
              <a:spcBef>
                <a:spcPts val="600"/>
              </a:spcBef>
              <a:buNone/>
            </a:pPr>
            <a:endParaRPr lang="en-US" dirty="0"/>
          </a:p>
          <a:p>
            <a:pPr marL="0" indent="0">
              <a:lnSpc>
                <a:spcPct val="120000"/>
              </a:lnSpc>
              <a:spcBef>
                <a:spcPts val="600"/>
              </a:spcBef>
              <a:buNone/>
            </a:pPr>
            <a:r>
              <a:rPr lang="en-US" dirty="0"/>
              <a:t>Evaluations</a:t>
            </a:r>
          </a:p>
          <a:p>
            <a:pPr marL="0" indent="0">
              <a:lnSpc>
                <a:spcPct val="120000"/>
              </a:lnSpc>
              <a:spcBef>
                <a:spcPts val="600"/>
              </a:spcBef>
              <a:buNone/>
            </a:pPr>
            <a:endParaRPr lang="en-US" dirty="0"/>
          </a:p>
          <a:p>
            <a:pPr marL="0" indent="0">
              <a:buNone/>
            </a:pPr>
            <a:endParaRPr lang="en-US" dirty="0"/>
          </a:p>
        </p:txBody>
      </p:sp>
      <p:cxnSp>
        <p:nvCxnSpPr>
          <p:cNvPr id="4" name="Straight Connector 3"/>
          <p:cNvCxnSpPr/>
          <p:nvPr/>
        </p:nvCxnSpPr>
        <p:spPr bwMode="auto">
          <a:xfrm>
            <a:off x="457200" y="2807807"/>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457200" y="4734372"/>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337664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Highlights</a:t>
            </a:r>
          </a:p>
        </p:txBody>
      </p:sp>
      <p:sp>
        <p:nvSpPr>
          <p:cNvPr id="3" name="Content Placeholder 2"/>
          <p:cNvSpPr>
            <a:spLocks noGrp="1"/>
          </p:cNvSpPr>
          <p:nvPr>
            <p:ph idx="1"/>
          </p:nvPr>
        </p:nvSpPr>
        <p:spPr>
          <a:xfrm>
            <a:off x="353505" y="1857080"/>
            <a:ext cx="8229600" cy="4193567"/>
          </a:xfrm>
        </p:spPr>
        <p:txBody>
          <a:bodyPr/>
          <a:lstStyle/>
          <a:p>
            <a:pPr marL="0" indent="0">
              <a:lnSpc>
                <a:spcPct val="120000"/>
              </a:lnSpc>
              <a:spcBef>
                <a:spcPts val="600"/>
              </a:spcBef>
              <a:buNone/>
            </a:pPr>
            <a:r>
              <a:rPr lang="en-US" dirty="0"/>
              <a:t>State governance structure remains the same</a:t>
            </a:r>
          </a:p>
          <a:p>
            <a:pPr marL="0" indent="0">
              <a:lnSpc>
                <a:spcPct val="120000"/>
              </a:lnSpc>
              <a:spcBef>
                <a:spcPts val="600"/>
              </a:spcBef>
              <a:buNone/>
            </a:pPr>
            <a:endParaRPr lang="en-US" dirty="0"/>
          </a:p>
          <a:p>
            <a:pPr marL="0" indent="0">
              <a:lnSpc>
                <a:spcPct val="120000"/>
              </a:lnSpc>
              <a:spcBef>
                <a:spcPts val="600"/>
              </a:spcBef>
              <a:buNone/>
            </a:pPr>
            <a:r>
              <a:rPr lang="en-US" dirty="0"/>
              <a:t>Expansion of state reserve fund 10% to 15%</a:t>
            </a:r>
          </a:p>
          <a:p>
            <a:pPr marL="0" indent="0">
              <a:lnSpc>
                <a:spcPct val="120000"/>
              </a:lnSpc>
              <a:spcBef>
                <a:spcPts val="600"/>
              </a:spcBef>
              <a:buNone/>
            </a:pPr>
            <a:endParaRPr lang="en-US" dirty="0"/>
          </a:p>
          <a:p>
            <a:pPr marL="0" indent="0">
              <a:lnSpc>
                <a:spcPct val="120000"/>
              </a:lnSpc>
              <a:spcBef>
                <a:spcPts val="600"/>
              </a:spcBef>
              <a:buNone/>
            </a:pPr>
            <a:r>
              <a:rPr lang="en-US" dirty="0"/>
              <a:t>State/local flexibility to meet labor market needs </a:t>
            </a:r>
          </a:p>
          <a:p>
            <a:pPr marL="0" indent="0">
              <a:buNone/>
            </a:pPr>
            <a:endParaRPr lang="en-US" dirty="0"/>
          </a:p>
        </p:txBody>
      </p:sp>
      <p:cxnSp>
        <p:nvCxnSpPr>
          <p:cNvPr id="4" name="Straight Connector 3"/>
          <p:cNvCxnSpPr/>
          <p:nvPr/>
        </p:nvCxnSpPr>
        <p:spPr bwMode="auto">
          <a:xfrm>
            <a:off x="353505" y="2779527"/>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353505" y="410899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299394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201"/>
            <a:ext cx="8229600" cy="553998"/>
          </a:xfrm>
        </p:spPr>
        <p:txBody>
          <a:bodyPr/>
          <a:lstStyle/>
          <a:p>
            <a:r>
              <a:rPr lang="en-US" sz="3600" dirty="0"/>
              <a:t>Friendly Reminders </a:t>
            </a:r>
          </a:p>
        </p:txBody>
      </p:sp>
      <p:sp>
        <p:nvSpPr>
          <p:cNvPr id="3" name="Content Placeholder 2"/>
          <p:cNvSpPr>
            <a:spLocks noGrp="1"/>
          </p:cNvSpPr>
          <p:nvPr>
            <p:ph idx="1"/>
          </p:nvPr>
        </p:nvSpPr>
        <p:spPr>
          <a:xfrm>
            <a:off x="457200" y="1209935"/>
            <a:ext cx="8483600" cy="4876800"/>
          </a:xfrm>
        </p:spPr>
        <p:txBody>
          <a:bodyPr/>
          <a:lstStyle/>
          <a:p>
            <a:pPr marL="576263" indent="-522288">
              <a:spcBef>
                <a:spcPts val="0"/>
              </a:spcBef>
              <a:spcAft>
                <a:spcPts val="1800"/>
              </a:spcAft>
              <a:buFont typeface="Wingdings" panose="05000000000000000000" pitchFamily="2" charset="2"/>
              <a:buChar char="q"/>
            </a:pPr>
            <a:r>
              <a:rPr lang="en-US" b="1" dirty="0">
                <a:solidFill>
                  <a:srgbClr val="C00000"/>
                </a:solidFill>
              </a:rPr>
              <a:t>Keep</a:t>
            </a:r>
            <a:r>
              <a:rPr lang="en-US" dirty="0"/>
              <a:t> Records of operating procedures</a:t>
            </a:r>
          </a:p>
          <a:p>
            <a:pPr marL="576263" indent="-522288">
              <a:spcBef>
                <a:spcPts val="0"/>
              </a:spcBef>
              <a:spcAft>
                <a:spcPts val="1800"/>
              </a:spcAft>
              <a:buFont typeface="Wingdings" panose="05000000000000000000" pitchFamily="2" charset="2"/>
              <a:buChar char="q"/>
            </a:pPr>
            <a:r>
              <a:rPr lang="en-US" b="1" dirty="0">
                <a:solidFill>
                  <a:srgbClr val="C00000"/>
                </a:solidFill>
              </a:rPr>
              <a:t>Keep EDGAR </a:t>
            </a:r>
            <a:r>
              <a:rPr lang="en-US" dirty="0"/>
              <a:t> </a:t>
            </a:r>
          </a:p>
          <a:p>
            <a:pPr marL="576263" indent="-522288">
              <a:spcBef>
                <a:spcPts val="0"/>
              </a:spcBef>
              <a:spcAft>
                <a:spcPts val="1800"/>
              </a:spcAft>
              <a:buFont typeface="Wingdings" panose="05000000000000000000" pitchFamily="2" charset="2"/>
              <a:buChar char="q"/>
            </a:pPr>
            <a:r>
              <a:rPr lang="en-US" b="1" dirty="0">
                <a:solidFill>
                  <a:srgbClr val="C00000"/>
                </a:solidFill>
              </a:rPr>
              <a:t>Study EDGAR</a:t>
            </a:r>
          </a:p>
          <a:p>
            <a:pPr marL="53975" indent="0">
              <a:spcBef>
                <a:spcPts val="0"/>
              </a:spcBef>
              <a:spcAft>
                <a:spcPts val="1800"/>
              </a:spcAft>
              <a:buNone/>
            </a:pPr>
            <a:endParaRPr lang="en-US" dirty="0"/>
          </a:p>
          <a:p>
            <a:pPr marL="398462" lvl="1" indent="0">
              <a:spcBef>
                <a:spcPts val="0"/>
              </a:spcBef>
              <a:buNone/>
            </a:pPr>
            <a:r>
              <a:rPr lang="en-US" b="1" dirty="0">
                <a:solidFill>
                  <a:srgbClr val="C00000"/>
                </a:solidFill>
              </a:rPr>
              <a:t>E</a:t>
            </a:r>
            <a:r>
              <a:rPr lang="en-US" dirty="0"/>
              <a:t>ducation </a:t>
            </a:r>
            <a:r>
              <a:rPr lang="en-US" b="1" dirty="0">
                <a:solidFill>
                  <a:srgbClr val="C00000"/>
                </a:solidFill>
              </a:rPr>
              <a:t>D</a:t>
            </a:r>
            <a:r>
              <a:rPr lang="en-US" dirty="0"/>
              <a:t>epartment</a:t>
            </a:r>
          </a:p>
          <a:p>
            <a:pPr marL="398462" lvl="1" indent="0">
              <a:spcBef>
                <a:spcPts val="0"/>
              </a:spcBef>
              <a:buNone/>
            </a:pPr>
            <a:r>
              <a:rPr lang="en-US" b="1" dirty="0">
                <a:solidFill>
                  <a:srgbClr val="C00000"/>
                </a:solidFill>
              </a:rPr>
              <a:t>G</a:t>
            </a:r>
            <a:r>
              <a:rPr lang="en-US" dirty="0"/>
              <a:t>eneral </a:t>
            </a:r>
            <a:r>
              <a:rPr lang="en-US" b="1" dirty="0">
                <a:solidFill>
                  <a:srgbClr val="C00000"/>
                </a:solidFill>
              </a:rPr>
              <a:t>A</a:t>
            </a:r>
            <a:r>
              <a:rPr lang="en-US" dirty="0"/>
              <a:t>dministrative</a:t>
            </a:r>
          </a:p>
          <a:p>
            <a:pPr marL="398462" lvl="1" indent="0">
              <a:spcBef>
                <a:spcPts val="0"/>
              </a:spcBef>
              <a:buNone/>
            </a:pPr>
            <a:r>
              <a:rPr lang="en-US" b="1" dirty="0">
                <a:solidFill>
                  <a:srgbClr val="C00000"/>
                </a:solidFill>
              </a:rPr>
              <a:t>R</a:t>
            </a:r>
            <a:r>
              <a:rPr lang="en-US" dirty="0"/>
              <a:t>egulations </a:t>
            </a:r>
          </a:p>
          <a:p>
            <a:pPr marL="576263" indent="-522288">
              <a:spcBef>
                <a:spcPts val="0"/>
              </a:spcBef>
              <a:spcAft>
                <a:spcPts val="1800"/>
              </a:spcAft>
              <a:buFont typeface="Wingdings" panose="05000000000000000000" pitchFamily="2" charset="2"/>
              <a:buChar char="q"/>
            </a:pPr>
            <a:endParaRPr lang="en-US" dirty="0"/>
          </a:p>
          <a:p>
            <a:pPr marL="576263" indent="-522288">
              <a:spcBef>
                <a:spcPts val="0"/>
              </a:spcBef>
              <a:spcAft>
                <a:spcPts val="1800"/>
              </a:spcAft>
              <a:buNone/>
            </a:pPr>
            <a:endParaRPr lang="en-US" dirty="0"/>
          </a:p>
        </p:txBody>
      </p:sp>
      <p:pic>
        <p:nvPicPr>
          <p:cNvPr id="1026" name="Picture 2" descr="Image result for The Administrators Guide to EDGA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1863" y="1806260"/>
            <a:ext cx="2874937" cy="4269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21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ApprenticeOhio</a:t>
            </a:r>
          </a:p>
        </p:txBody>
      </p:sp>
      <p:sp>
        <p:nvSpPr>
          <p:cNvPr id="3" name="Content Placeholder 2"/>
          <p:cNvSpPr>
            <a:spLocks noGrp="1"/>
          </p:cNvSpPr>
          <p:nvPr>
            <p:ph idx="1"/>
          </p:nvPr>
        </p:nvSpPr>
        <p:spPr>
          <a:xfrm>
            <a:off x="457200" y="1057644"/>
            <a:ext cx="8229600" cy="4951270"/>
          </a:xfrm>
        </p:spPr>
        <p:txBody>
          <a:bodyPr/>
          <a:lstStyle/>
          <a:p>
            <a:endParaRPr lang="en-US" dirty="0">
              <a:solidFill>
                <a:srgbClr val="C00000"/>
              </a:solidFill>
            </a:endParaRPr>
          </a:p>
          <a:p>
            <a:pPr marL="0" indent="0">
              <a:buNone/>
            </a:pPr>
            <a:r>
              <a:rPr lang="en-US" dirty="0">
                <a:solidFill>
                  <a:srgbClr val="C00000"/>
                </a:solidFill>
              </a:rPr>
              <a:t>Ohio State Apprenticeship Council </a:t>
            </a:r>
            <a:r>
              <a:rPr lang="en-US" dirty="0"/>
              <a:t>- Registers Apprenticeship programs (Ohio 2</a:t>
            </a:r>
            <a:r>
              <a:rPr lang="en-US" baseline="30000" dirty="0"/>
              <a:t>nd</a:t>
            </a:r>
            <a:r>
              <a:rPr lang="en-US" dirty="0"/>
              <a:t> to California) and apprentices</a:t>
            </a:r>
          </a:p>
          <a:p>
            <a:endParaRPr lang="en-US" dirty="0"/>
          </a:p>
          <a:p>
            <a:pPr marL="0" indent="0">
              <a:buNone/>
            </a:pPr>
            <a:r>
              <a:rPr lang="en-US" dirty="0"/>
              <a:t>Ohio has more than 19,000 registered apprentices in fields as diverse as: aerospace, construction, energy, health care, manufacturing, and utilities</a:t>
            </a:r>
            <a:endParaRPr lang="en-US" sz="2800" dirty="0"/>
          </a:p>
        </p:txBody>
      </p:sp>
      <p:cxnSp>
        <p:nvCxnSpPr>
          <p:cNvPr id="4" name="Straight Connector 3"/>
          <p:cNvCxnSpPr/>
          <p:nvPr/>
        </p:nvCxnSpPr>
        <p:spPr bwMode="auto">
          <a:xfrm>
            <a:off x="522000" y="34293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28728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620000" cy="553998"/>
          </a:xfrm>
        </p:spPr>
        <p:txBody>
          <a:bodyPr/>
          <a:lstStyle/>
          <a:p>
            <a:r>
              <a:rPr lang="en-US" sz="3600" dirty="0"/>
              <a:t>Key Parts of the NEW EDGAR</a:t>
            </a:r>
          </a:p>
        </p:txBody>
      </p:sp>
      <p:sp>
        <p:nvSpPr>
          <p:cNvPr id="3" name="Content Placeholder 2"/>
          <p:cNvSpPr>
            <a:spLocks noGrp="1"/>
          </p:cNvSpPr>
          <p:nvPr>
            <p:ph idx="1"/>
          </p:nvPr>
        </p:nvSpPr>
        <p:spPr>
          <a:xfrm>
            <a:off x="457200" y="1071211"/>
            <a:ext cx="8028878" cy="5362678"/>
          </a:xfrm>
        </p:spPr>
        <p:txBody>
          <a:bodyPr>
            <a:normAutofit fontScale="85000" lnSpcReduction="20000"/>
          </a:bodyPr>
          <a:lstStyle/>
          <a:p>
            <a:r>
              <a:rPr lang="en-US" sz="3600" b="1" dirty="0"/>
              <a:t>Title 34</a:t>
            </a:r>
          </a:p>
          <a:p>
            <a:pPr lvl="1"/>
            <a:r>
              <a:rPr lang="en-US" sz="3000" dirty="0"/>
              <a:t>Part 75 – Direct Grant Programs</a:t>
            </a:r>
          </a:p>
          <a:p>
            <a:pPr lvl="1"/>
            <a:r>
              <a:rPr lang="en-US" sz="3000" dirty="0"/>
              <a:t>Part 76 – State-Administered Programs</a:t>
            </a:r>
          </a:p>
          <a:p>
            <a:pPr lvl="1"/>
            <a:r>
              <a:rPr lang="en-US" sz="3000" dirty="0"/>
              <a:t>Part 77 – Definitions</a:t>
            </a:r>
          </a:p>
          <a:p>
            <a:pPr lvl="1"/>
            <a:r>
              <a:rPr lang="en-US" sz="3000" dirty="0"/>
              <a:t>Part 81 – General Education Provisions Act (GEPA) </a:t>
            </a:r>
          </a:p>
          <a:p>
            <a:r>
              <a:rPr lang="en-US" sz="3600" b="1" dirty="0"/>
              <a:t>Title 2</a:t>
            </a:r>
          </a:p>
          <a:p>
            <a:pPr lvl="1"/>
            <a:r>
              <a:rPr lang="en-US" sz="3000" b="1" dirty="0">
                <a:solidFill>
                  <a:srgbClr val="C00000"/>
                </a:solidFill>
              </a:rPr>
              <a:t>Part 200 – Cost/Administrative/Audit Rules</a:t>
            </a:r>
          </a:p>
          <a:p>
            <a:pPr lvl="1"/>
            <a:r>
              <a:rPr lang="en-US" sz="3000" dirty="0"/>
              <a:t>Part 3474 – USDE Exceptions – Adopts Part 200</a:t>
            </a:r>
          </a:p>
          <a:p>
            <a:pPr lvl="1"/>
            <a:r>
              <a:rPr lang="en-US" sz="3000" dirty="0"/>
              <a:t>Part 3485 – Nonprocurement Debarment and Suspension </a:t>
            </a:r>
          </a:p>
          <a:p>
            <a:pPr lvl="2"/>
            <a:r>
              <a:rPr lang="en-US" sz="3100" dirty="0"/>
              <a:t>Incorporates 2 CFR Part 180, OMB’s Guidelines on Debarment and Suspension</a:t>
            </a:r>
          </a:p>
          <a:p>
            <a:endParaRPr lang="en-US" dirty="0"/>
          </a:p>
        </p:txBody>
      </p:sp>
    </p:spTree>
    <p:extLst>
      <p:ext uri="{BB962C8B-B14F-4D97-AF65-F5344CB8AC3E}">
        <p14:creationId xmlns:p14="http://schemas.microsoft.com/office/powerpoint/2010/main" val="201514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p:cNvSpPr txBox="1">
            <a:spLocks/>
          </p:cNvSpPr>
          <p:nvPr/>
        </p:nvSpPr>
        <p:spPr>
          <a:xfrm>
            <a:off x="758283" y="1628077"/>
            <a:ext cx="7961971" cy="4716967"/>
          </a:xfrm>
          <a:prstGeom prst="rect">
            <a:avLst/>
          </a:prstGeom>
        </p:spPr>
        <p:txBody>
          <a:bodyPr>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a:lnSpc>
                <a:spcPct val="150000"/>
              </a:lnSpc>
              <a:spcBef>
                <a:spcPts val="0"/>
              </a:spcBef>
              <a:buFont typeface="Gill Sans MT"/>
              <a:buAutoNum type="arabicPeriod"/>
            </a:pPr>
            <a:r>
              <a:rPr lang="en-US" altLang="en-US" sz="2800" dirty="0"/>
              <a:t>Identification of Awards </a:t>
            </a:r>
            <a:r>
              <a:rPr lang="en-US" altLang="en-US" sz="2800" dirty="0">
                <a:solidFill>
                  <a:srgbClr val="C00000"/>
                </a:solidFill>
              </a:rPr>
              <a:t>(NEW)</a:t>
            </a:r>
          </a:p>
          <a:p>
            <a:pPr marL="0">
              <a:lnSpc>
                <a:spcPct val="150000"/>
              </a:lnSpc>
              <a:spcBef>
                <a:spcPts val="0"/>
              </a:spcBef>
              <a:buFont typeface="Gill Sans MT"/>
              <a:buAutoNum type="arabicPeriod"/>
            </a:pPr>
            <a:r>
              <a:rPr lang="en-US" altLang="en-US" sz="2800" dirty="0"/>
              <a:t>Financial Reporting</a:t>
            </a:r>
          </a:p>
          <a:p>
            <a:pPr marL="0">
              <a:lnSpc>
                <a:spcPct val="150000"/>
              </a:lnSpc>
              <a:spcBef>
                <a:spcPts val="0"/>
              </a:spcBef>
              <a:buFont typeface="Gill Sans MT"/>
              <a:buAutoNum type="arabicPeriod"/>
            </a:pPr>
            <a:r>
              <a:rPr lang="en-US" altLang="en-US" sz="2800" dirty="0"/>
              <a:t>Accounting Records (Source Docs)</a:t>
            </a:r>
          </a:p>
          <a:p>
            <a:pPr marL="0">
              <a:lnSpc>
                <a:spcPct val="150000"/>
              </a:lnSpc>
              <a:spcBef>
                <a:spcPts val="0"/>
              </a:spcBef>
              <a:buFont typeface="Gill Sans MT"/>
              <a:buAutoNum type="arabicPeriod"/>
            </a:pPr>
            <a:r>
              <a:rPr lang="en-US" altLang="en-US" sz="2800" dirty="0"/>
              <a:t>Internal Control</a:t>
            </a:r>
          </a:p>
          <a:p>
            <a:pPr marL="0">
              <a:lnSpc>
                <a:spcPct val="150000"/>
              </a:lnSpc>
              <a:spcBef>
                <a:spcPts val="0"/>
              </a:spcBef>
              <a:buFont typeface="Gill Sans MT"/>
              <a:buAutoNum type="arabicPeriod"/>
            </a:pPr>
            <a:r>
              <a:rPr lang="en-US" altLang="en-US" sz="2800" dirty="0"/>
              <a:t>Budget Control</a:t>
            </a:r>
          </a:p>
          <a:p>
            <a:pPr marL="0">
              <a:lnSpc>
                <a:spcPct val="150000"/>
              </a:lnSpc>
              <a:spcBef>
                <a:spcPts val="0"/>
              </a:spcBef>
              <a:buFont typeface="Gill Sans MT"/>
              <a:buAutoNum type="arabicPeriod"/>
            </a:pPr>
            <a:r>
              <a:rPr lang="en-US" altLang="en-US" sz="2800" dirty="0"/>
              <a:t>Written Cash Management Procedures </a:t>
            </a:r>
            <a:r>
              <a:rPr lang="en-US" altLang="en-US" sz="2800" dirty="0">
                <a:solidFill>
                  <a:srgbClr val="C00000"/>
                </a:solidFill>
              </a:rPr>
              <a:t>(NEW)</a:t>
            </a:r>
          </a:p>
          <a:p>
            <a:pPr marL="0">
              <a:lnSpc>
                <a:spcPct val="150000"/>
              </a:lnSpc>
              <a:spcBef>
                <a:spcPts val="0"/>
              </a:spcBef>
              <a:buFont typeface="Gill Sans MT"/>
              <a:buAutoNum type="arabicPeriod"/>
            </a:pPr>
            <a:r>
              <a:rPr lang="en-US" altLang="en-US" sz="2800" dirty="0"/>
              <a:t>Written </a:t>
            </a:r>
            <a:r>
              <a:rPr lang="en-US" altLang="en-US" sz="2800" dirty="0" err="1"/>
              <a:t>Allowability</a:t>
            </a:r>
            <a:r>
              <a:rPr lang="en-US" altLang="en-US" sz="2800" dirty="0"/>
              <a:t> Procedures </a:t>
            </a:r>
            <a:r>
              <a:rPr lang="en-US" altLang="en-US" sz="2800" dirty="0">
                <a:solidFill>
                  <a:srgbClr val="C00000"/>
                </a:solidFill>
              </a:rPr>
              <a:t>(NEW)</a:t>
            </a:r>
          </a:p>
        </p:txBody>
      </p:sp>
      <p:sp>
        <p:nvSpPr>
          <p:cNvPr id="5" name="Title 3"/>
          <p:cNvSpPr>
            <a:spLocks noGrp="1"/>
          </p:cNvSpPr>
          <p:nvPr>
            <p:ph type="title"/>
          </p:nvPr>
        </p:nvSpPr>
        <p:spPr>
          <a:xfrm>
            <a:off x="520391" y="101459"/>
            <a:ext cx="8110654" cy="1335938"/>
          </a:xfrm>
        </p:spPr>
        <p:txBody>
          <a:bodyPr>
            <a:noAutofit/>
          </a:bodyPr>
          <a:lstStyle/>
          <a:p>
            <a:pPr eaLnBrk="1" fontAlgn="auto" hangingPunct="1">
              <a:spcAft>
                <a:spcPts val="0"/>
              </a:spcAft>
              <a:defRPr/>
            </a:pPr>
            <a:r>
              <a:rPr lang="en-US" sz="4000" dirty="0"/>
              <a:t>Financial Management Rules</a:t>
            </a:r>
            <a:br>
              <a:rPr lang="en-US" sz="4000" dirty="0"/>
            </a:br>
            <a:r>
              <a:rPr lang="en-US" sz="4000" dirty="0"/>
              <a:t>200.302(b)</a:t>
            </a:r>
          </a:p>
        </p:txBody>
      </p:sp>
    </p:spTree>
    <p:extLst>
      <p:ext uri="{BB962C8B-B14F-4D97-AF65-F5344CB8AC3E}">
        <p14:creationId xmlns:p14="http://schemas.microsoft.com/office/powerpoint/2010/main" val="288196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0449" y="2036190"/>
            <a:ext cx="7673419" cy="1323439"/>
          </a:xfrm>
          <a:prstGeom prst="rect">
            <a:avLst/>
          </a:prstGeom>
          <a:noFill/>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8000" b="1" dirty="0">
                <a:ln w="22225">
                  <a:solidFill>
                    <a:schemeClr val="accent2"/>
                  </a:solidFill>
                  <a:prstDash val="solid"/>
                </a:ln>
                <a:solidFill>
                  <a:srgbClr val="C00000"/>
                </a:solidFill>
                <a:latin typeface="Arial" panose="020B0604020202020204" pitchFamily="34" charset="0"/>
                <a:cs typeface="Arial" panose="020B0604020202020204" pitchFamily="34" charset="0"/>
              </a:rPr>
              <a:t>Control </a:t>
            </a:r>
            <a:endParaRPr lang="en-US" sz="8800" b="1" dirty="0">
              <a:ln w="22225">
                <a:solidFill>
                  <a:schemeClr val="accent2"/>
                </a:solidFill>
                <a:prstDash val="solid"/>
              </a:ln>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20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119" y="1968487"/>
            <a:ext cx="8229600" cy="1354217"/>
          </a:xfrm>
        </p:spPr>
        <p:txBody>
          <a:bodyPr/>
          <a:lstStyle/>
          <a:p>
            <a:r>
              <a:rPr lang="en-US" sz="4400" dirty="0"/>
              <a:t>State Funding for </a:t>
            </a:r>
            <a:br>
              <a:rPr lang="en-US" sz="4400" dirty="0"/>
            </a:br>
            <a:r>
              <a:rPr lang="en-US" sz="4400" dirty="0"/>
              <a:t>Career-Technical Education</a:t>
            </a:r>
          </a:p>
        </p:txBody>
      </p:sp>
    </p:spTree>
    <p:extLst>
      <p:ext uri="{BB962C8B-B14F-4D97-AF65-F5344CB8AC3E}">
        <p14:creationId xmlns:p14="http://schemas.microsoft.com/office/powerpoint/2010/main" val="163483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7067"/>
            <a:ext cx="9144000" cy="646331"/>
          </a:xfrm>
          <a:solidFill>
            <a:schemeClr val="accent1">
              <a:alpha val="73000"/>
            </a:schemeClr>
          </a:solidFill>
        </p:spPr>
        <p:txBody>
          <a:bodyPr vert="horz" lIns="0" tIns="0" rIns="0" bIns="0" rtlCol="0" anchor="ctr" anchorCtr="0">
            <a:spAutoFit/>
          </a:bodyPr>
          <a:lstStyle/>
          <a:p>
            <a:r>
              <a:rPr lang="en-US" dirty="0">
                <a:solidFill>
                  <a:schemeClr val="bg1"/>
                </a:solidFill>
              </a:rPr>
              <a:t>Foundation Program</a:t>
            </a:r>
          </a:p>
        </p:txBody>
      </p:sp>
      <p:sp>
        <p:nvSpPr>
          <p:cNvPr id="13" name="Rounded Rectangle 12"/>
          <p:cNvSpPr/>
          <p:nvPr/>
        </p:nvSpPr>
        <p:spPr>
          <a:xfrm>
            <a:off x="6202417" y="2305093"/>
            <a:ext cx="2719552" cy="2846255"/>
          </a:xfrm>
          <a:prstGeom prst="roundRect">
            <a:avLst/>
          </a:prstGeom>
          <a:solidFill>
            <a:srgbClr val="0070C0">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dirty="0">
                <a:solidFill>
                  <a:schemeClr val="bg1"/>
                </a:solidFill>
                <a:latin typeface="Arial"/>
                <a:cs typeface="Arial"/>
              </a:rPr>
              <a:t>Largest part of ODE’s budget</a:t>
            </a:r>
          </a:p>
        </p:txBody>
      </p:sp>
      <p:sp>
        <p:nvSpPr>
          <p:cNvPr id="14" name="Rounded Rectangle 13"/>
          <p:cNvSpPr/>
          <p:nvPr/>
        </p:nvSpPr>
        <p:spPr>
          <a:xfrm>
            <a:off x="3274245" y="2305093"/>
            <a:ext cx="2719552" cy="2846255"/>
          </a:xfrm>
          <a:prstGeom prst="roundRect">
            <a:avLst/>
          </a:prstGeom>
          <a:solidFill>
            <a:srgbClr val="0070C0">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400" b="1" dirty="0">
                <a:solidFill>
                  <a:schemeClr val="bg1"/>
                </a:solidFill>
                <a:latin typeface="Arial"/>
                <a:cs typeface="Arial"/>
              </a:rPr>
              <a:t>Funds distributed based on district characteristics</a:t>
            </a:r>
          </a:p>
        </p:txBody>
      </p:sp>
      <p:sp>
        <p:nvSpPr>
          <p:cNvPr id="16" name="Rounded Rectangle 15"/>
          <p:cNvSpPr/>
          <p:nvPr/>
        </p:nvSpPr>
        <p:spPr>
          <a:xfrm>
            <a:off x="346073" y="2305090"/>
            <a:ext cx="2719552" cy="2846255"/>
          </a:xfrm>
          <a:prstGeom prst="roundRect">
            <a:avLst/>
          </a:prstGeom>
          <a:solidFill>
            <a:srgbClr val="0070C0">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dirty="0">
                <a:solidFill>
                  <a:schemeClr val="bg1"/>
                </a:solidFill>
                <a:latin typeface="Arial"/>
                <a:cs typeface="Arial"/>
              </a:rPr>
              <a:t>Centered on needs of students</a:t>
            </a:r>
          </a:p>
        </p:txBody>
      </p:sp>
    </p:spTree>
    <p:extLst>
      <p:ext uri="{BB962C8B-B14F-4D97-AF65-F5344CB8AC3E}">
        <p14:creationId xmlns:p14="http://schemas.microsoft.com/office/powerpoint/2010/main" val="232640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119418"/>
            <a:ext cx="8229600" cy="914400"/>
          </a:xfrm>
        </p:spPr>
        <p:txBody>
          <a:bodyPr>
            <a:normAutofit fontScale="90000"/>
          </a:bodyPr>
          <a:lstStyle/>
          <a:p>
            <a:r>
              <a:rPr lang="en-US" dirty="0"/>
              <a:t>Funding Formula Elements</a:t>
            </a:r>
            <a:br>
              <a:rPr lang="en-US" dirty="0"/>
            </a:br>
            <a:r>
              <a:rPr lang="en-US" sz="3600" dirty="0"/>
              <a:t>Traditional Districts</a:t>
            </a:r>
            <a:br>
              <a:rPr lang="en-US" sz="3600" dirty="0"/>
            </a:br>
            <a:endParaRPr lang="en-US" sz="3600" dirty="0"/>
          </a:p>
        </p:txBody>
      </p:sp>
      <p:graphicFrame>
        <p:nvGraphicFramePr>
          <p:cNvPr id="8" name="Table 7"/>
          <p:cNvGraphicFramePr>
            <a:graphicFrameLocks noGrp="1"/>
          </p:cNvGraphicFramePr>
          <p:nvPr>
            <p:extLst>
              <p:ext uri="{D42A27DB-BD31-4B8C-83A1-F6EECF244321}">
                <p14:modId xmlns:p14="http://schemas.microsoft.com/office/powerpoint/2010/main" val="3493410572"/>
              </p:ext>
            </p:extLst>
          </p:nvPr>
        </p:nvGraphicFramePr>
        <p:xfrm>
          <a:off x="426720" y="1201974"/>
          <a:ext cx="8260080" cy="4846129"/>
        </p:xfrm>
        <a:graphic>
          <a:graphicData uri="http://schemas.openxmlformats.org/drawingml/2006/table">
            <a:tbl>
              <a:tblPr firstRow="1" bandRow="1"/>
              <a:tblGrid>
                <a:gridCol w="2753360">
                  <a:extLst>
                    <a:ext uri="{9D8B030D-6E8A-4147-A177-3AD203B41FA5}">
                      <a16:colId xmlns:a16="http://schemas.microsoft.com/office/drawing/2014/main" val="20000"/>
                    </a:ext>
                  </a:extLst>
                </a:gridCol>
                <a:gridCol w="2753360">
                  <a:extLst>
                    <a:ext uri="{9D8B030D-6E8A-4147-A177-3AD203B41FA5}">
                      <a16:colId xmlns:a16="http://schemas.microsoft.com/office/drawing/2014/main" val="20001"/>
                    </a:ext>
                  </a:extLst>
                </a:gridCol>
                <a:gridCol w="2753360">
                  <a:extLst>
                    <a:ext uri="{9D8B030D-6E8A-4147-A177-3AD203B41FA5}">
                      <a16:colId xmlns:a16="http://schemas.microsoft.com/office/drawing/2014/main" val="20002"/>
                    </a:ext>
                  </a:extLst>
                </a:gridCol>
              </a:tblGrid>
              <a:tr h="1212948">
                <a:tc>
                  <a:txBody>
                    <a:bodyPr/>
                    <a:lstStyle/>
                    <a:p>
                      <a:pPr algn="ctr" rtl="0" fontAlgn="ctr"/>
                      <a:r>
                        <a:rPr lang="en-US" sz="2400" b="0" i="0" u="none" strike="noStrike" dirty="0">
                          <a:solidFill>
                            <a:srgbClr val="000000"/>
                          </a:solidFill>
                          <a:effectLst/>
                          <a:latin typeface="Arial" panose="020B0604020202020204" pitchFamily="34" charset="0"/>
                        </a:rPr>
                        <a:t>Opportunity Grant</a:t>
                      </a: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2400" b="0" i="0" u="none" strike="noStrike" dirty="0">
                          <a:solidFill>
                            <a:srgbClr val="000000"/>
                          </a:solidFill>
                          <a:effectLst/>
                          <a:latin typeface="Arial" panose="020B0604020202020204" pitchFamily="34" charset="0"/>
                        </a:rPr>
                        <a:t>Economically Disadvantaged</a:t>
                      </a: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2400" b="0" i="0" u="none" strike="noStrike" dirty="0">
                          <a:solidFill>
                            <a:srgbClr val="000000"/>
                          </a:solidFill>
                          <a:effectLst/>
                          <a:latin typeface="Arial" panose="020B0604020202020204" pitchFamily="34" charset="0"/>
                        </a:rPr>
                        <a:t>Transportation</a:t>
                      </a: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0"/>
                  </a:ext>
                </a:extLst>
              </a:tr>
              <a:tr h="1212948">
                <a:tc>
                  <a:txBody>
                    <a:bodyPr/>
                    <a:lstStyle/>
                    <a:p>
                      <a:pPr algn="ctr" rtl="0" fontAlgn="ctr"/>
                      <a:r>
                        <a:rPr lang="en-US" sz="2400" b="0" i="0" u="none" strike="noStrike" dirty="0">
                          <a:solidFill>
                            <a:srgbClr val="000000"/>
                          </a:solidFill>
                          <a:effectLst/>
                          <a:latin typeface="Arial" panose="020B0604020202020204" pitchFamily="34" charset="0"/>
                        </a:rPr>
                        <a:t>Targeted Assistance</a:t>
                      </a: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2400" b="0" i="0" u="none" strike="noStrike" dirty="0">
                          <a:solidFill>
                            <a:srgbClr val="000000"/>
                          </a:solidFill>
                          <a:effectLst/>
                          <a:latin typeface="Arial" panose="020B0604020202020204" pitchFamily="34" charset="0"/>
                        </a:rPr>
                        <a:t>Limited English Proficiency</a:t>
                      </a: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2400" b="0" i="0" u="none" strike="noStrike">
                          <a:solidFill>
                            <a:srgbClr val="000000"/>
                          </a:solidFill>
                          <a:effectLst/>
                          <a:latin typeface="Arial" panose="020B0604020202020204" pitchFamily="34" charset="0"/>
                        </a:rPr>
                        <a:t>Special Education</a:t>
                      </a: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1"/>
                  </a:ext>
                </a:extLst>
              </a:tr>
              <a:tr h="1228240">
                <a:tc>
                  <a:txBody>
                    <a:bodyPr/>
                    <a:lstStyle/>
                    <a:p>
                      <a:pPr algn="ctr" rtl="0" fontAlgn="ctr"/>
                      <a:r>
                        <a:rPr lang="en-US" sz="2400" b="0" i="0" u="none" strike="noStrike">
                          <a:solidFill>
                            <a:srgbClr val="000000"/>
                          </a:solidFill>
                          <a:effectLst/>
                          <a:latin typeface="Arial" panose="020B0604020202020204" pitchFamily="34" charset="0"/>
                        </a:rPr>
                        <a:t>K-3 Literacy</a:t>
                      </a: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2400" b="0" i="0" u="none" strike="noStrike" dirty="0">
                          <a:solidFill>
                            <a:srgbClr val="000000"/>
                          </a:solidFill>
                          <a:effectLst/>
                          <a:latin typeface="Arial" panose="020B0604020202020204" pitchFamily="34" charset="0"/>
                        </a:rPr>
                        <a:t>Gifted Education</a:t>
                      </a: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2400" b="1" i="0" u="none" strike="noStrike" dirty="0">
                          <a:solidFill>
                            <a:srgbClr val="C00000"/>
                          </a:solidFill>
                          <a:effectLst/>
                          <a:latin typeface="Arial" panose="020B0604020202020204" pitchFamily="34" charset="0"/>
                        </a:rPr>
                        <a:t>Career-Technical Education</a:t>
                      </a:r>
                      <a:r>
                        <a:rPr lang="en-US" sz="2400" b="1" i="0" u="none" strike="noStrike" baseline="0" dirty="0">
                          <a:solidFill>
                            <a:srgbClr val="C00000"/>
                          </a:solidFill>
                          <a:effectLst/>
                          <a:latin typeface="Arial" panose="020B0604020202020204" pitchFamily="34" charset="0"/>
                        </a:rPr>
                        <a:t> Supplemental $$</a:t>
                      </a:r>
                      <a:endParaRPr lang="en-US" sz="2400" b="1" i="0" u="none" strike="noStrike" dirty="0">
                        <a:solidFill>
                          <a:srgbClr val="C00000"/>
                        </a:solidFill>
                        <a:effectLst/>
                        <a:latin typeface="Arial" panose="020B0604020202020204" pitchFamily="34" charset="0"/>
                      </a:endParaRP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2"/>
                  </a:ext>
                </a:extLst>
              </a:tr>
              <a:tr h="1191993">
                <a:tc>
                  <a:txBody>
                    <a:bodyPr/>
                    <a:lstStyle/>
                    <a:p>
                      <a:pPr algn="ctr" rtl="0" fontAlgn="ctr"/>
                      <a:r>
                        <a:rPr lang="en-US" sz="2400" b="0" i="0" u="none" strike="noStrike" dirty="0">
                          <a:solidFill>
                            <a:srgbClr val="000000"/>
                          </a:solidFill>
                          <a:effectLst/>
                          <a:latin typeface="Arial" panose="020B0604020202020204" pitchFamily="34" charset="0"/>
                        </a:rPr>
                        <a:t>Capacity Aid</a:t>
                      </a: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2400" b="0" i="0" u="none" strike="noStrike" dirty="0">
                          <a:solidFill>
                            <a:srgbClr val="000000"/>
                          </a:solidFill>
                          <a:effectLst/>
                          <a:latin typeface="Arial" panose="020B0604020202020204" pitchFamily="34" charset="0"/>
                        </a:rPr>
                        <a:t>Third Grade Reading Bonus</a:t>
                      </a: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2400" b="0" i="0" u="none" strike="noStrike" dirty="0">
                          <a:solidFill>
                            <a:srgbClr val="000000"/>
                          </a:solidFill>
                          <a:effectLst/>
                          <a:latin typeface="Arial" panose="020B0604020202020204" pitchFamily="34" charset="0"/>
                        </a:rPr>
                        <a:t>Graduation Bonus</a:t>
                      </a: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5111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a:stretch/>
        </p:blipFill>
        <p:spPr>
          <a:xfrm>
            <a:off x="-25400" y="-25400"/>
            <a:ext cx="9169400" cy="6405162"/>
          </a:xfrm>
        </p:spPr>
      </p:pic>
      <p:sp>
        <p:nvSpPr>
          <p:cNvPr id="2" name="Title 1"/>
          <p:cNvSpPr>
            <a:spLocks noGrp="1"/>
          </p:cNvSpPr>
          <p:nvPr>
            <p:ph type="title"/>
          </p:nvPr>
        </p:nvSpPr>
        <p:spPr>
          <a:xfrm>
            <a:off x="457200" y="457200"/>
            <a:ext cx="8229600" cy="1292662"/>
          </a:xfrm>
        </p:spPr>
        <p:txBody>
          <a:bodyPr/>
          <a:lstStyle/>
          <a:p>
            <a:r>
              <a:rPr lang="en-US" dirty="0"/>
              <a:t>Opportunity Grant Per Pupil Funding Increase</a:t>
            </a:r>
          </a:p>
        </p:txBody>
      </p:sp>
      <p:sp>
        <p:nvSpPr>
          <p:cNvPr id="6" name="Flowchart: Connector 5"/>
          <p:cNvSpPr/>
          <p:nvPr/>
        </p:nvSpPr>
        <p:spPr>
          <a:xfrm>
            <a:off x="117475" y="2016562"/>
            <a:ext cx="2730500" cy="2748916"/>
          </a:xfrm>
          <a:prstGeom prst="flowChartConnector">
            <a:avLst/>
          </a:prstGeom>
          <a:solidFill>
            <a:schemeClr val="accent1">
              <a:alpha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Increase to $6,010 in FY2018</a:t>
            </a:r>
          </a:p>
        </p:txBody>
      </p:sp>
      <p:sp>
        <p:nvSpPr>
          <p:cNvPr id="7" name="Flowchart: Connector 6"/>
          <p:cNvSpPr/>
          <p:nvPr/>
        </p:nvSpPr>
        <p:spPr>
          <a:xfrm>
            <a:off x="2990850" y="2016562"/>
            <a:ext cx="2730500" cy="2748916"/>
          </a:xfrm>
          <a:prstGeom prst="flowChartConnector">
            <a:avLst/>
          </a:prstGeom>
          <a:solidFill>
            <a:schemeClr val="accent1">
              <a:alpha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Increase to $6,020 in FY2019</a:t>
            </a:r>
          </a:p>
        </p:txBody>
      </p:sp>
    </p:spTree>
    <p:extLst>
      <p:ext uri="{BB962C8B-B14F-4D97-AF65-F5344CB8AC3E}">
        <p14:creationId xmlns:p14="http://schemas.microsoft.com/office/powerpoint/2010/main" val="396707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596" y="259785"/>
            <a:ext cx="8439150" cy="1327715"/>
          </a:xfrm>
        </p:spPr>
        <p:txBody>
          <a:bodyPr/>
          <a:lstStyle/>
          <a:p>
            <a:r>
              <a:rPr lang="en-US" sz="2400" dirty="0"/>
              <a:t>Transitional Aid</a:t>
            </a:r>
            <a:br>
              <a:rPr lang="en-US" sz="2400" dirty="0"/>
            </a:br>
            <a:r>
              <a:rPr lang="en-US" sz="2400" dirty="0"/>
              <a:t>“Guarantee” based on drop in ADM</a:t>
            </a:r>
            <a:br>
              <a:rPr lang="en-US" sz="2400" dirty="0"/>
            </a:br>
            <a:r>
              <a:rPr lang="en-US" sz="2000" dirty="0"/>
              <a:t>(% change between FY14 and FY16) </a:t>
            </a:r>
            <a:br>
              <a:rPr lang="en-US" sz="2400" dirty="0"/>
            </a:br>
            <a:br>
              <a:rPr lang="en-US" sz="2400" dirty="0"/>
            </a:br>
            <a:endParaRPr lang="en-US" sz="2400" dirty="0"/>
          </a:p>
        </p:txBody>
      </p:sp>
      <p:sp>
        <p:nvSpPr>
          <p:cNvPr id="4" name="Arrow: Left-Right 3"/>
          <p:cNvSpPr/>
          <p:nvPr/>
        </p:nvSpPr>
        <p:spPr>
          <a:xfrm>
            <a:off x="552450" y="4058434"/>
            <a:ext cx="8025319" cy="231764"/>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6170010" y="3623784"/>
            <a:ext cx="19456" cy="1279324"/>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709720" y="3682845"/>
            <a:ext cx="0" cy="1140742"/>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217387" y="3623784"/>
            <a:ext cx="1390317" cy="369332"/>
          </a:xfrm>
          <a:prstGeom prst="rect">
            <a:avLst/>
          </a:prstGeom>
          <a:noFill/>
        </p:spPr>
        <p:txBody>
          <a:bodyPr wrap="none" rtlCol="0">
            <a:spAutoFit/>
          </a:bodyPr>
          <a:lstStyle/>
          <a:p>
            <a:r>
              <a:rPr lang="en-US" dirty="0"/>
              <a:t>10% or more</a:t>
            </a:r>
          </a:p>
        </p:txBody>
      </p:sp>
      <p:sp>
        <p:nvSpPr>
          <p:cNvPr id="9" name="TextBox 8"/>
          <p:cNvSpPr txBox="1"/>
          <p:nvPr/>
        </p:nvSpPr>
        <p:spPr>
          <a:xfrm>
            <a:off x="1093875" y="3601509"/>
            <a:ext cx="1204365" cy="369332"/>
          </a:xfrm>
          <a:prstGeom prst="rect">
            <a:avLst/>
          </a:prstGeom>
          <a:noFill/>
        </p:spPr>
        <p:txBody>
          <a:bodyPr wrap="square" rtlCol="0">
            <a:spAutoFit/>
          </a:bodyPr>
          <a:lstStyle/>
          <a:p>
            <a:r>
              <a:rPr lang="en-US" dirty="0"/>
              <a:t>5% or less</a:t>
            </a:r>
          </a:p>
        </p:txBody>
      </p:sp>
      <p:sp>
        <p:nvSpPr>
          <p:cNvPr id="10" name="TextBox 9"/>
          <p:cNvSpPr txBox="1"/>
          <p:nvPr/>
        </p:nvSpPr>
        <p:spPr>
          <a:xfrm>
            <a:off x="1071420" y="4256777"/>
            <a:ext cx="1638300" cy="646331"/>
          </a:xfrm>
          <a:prstGeom prst="rect">
            <a:avLst/>
          </a:prstGeom>
          <a:noFill/>
        </p:spPr>
        <p:txBody>
          <a:bodyPr wrap="square" rtlCol="0">
            <a:spAutoFit/>
          </a:bodyPr>
          <a:lstStyle/>
          <a:p>
            <a:pPr algn="ctr"/>
            <a:r>
              <a:rPr lang="en-US" dirty="0"/>
              <a:t>100% of previous year</a:t>
            </a:r>
          </a:p>
        </p:txBody>
      </p:sp>
      <p:sp>
        <p:nvSpPr>
          <p:cNvPr id="13" name="TextBox 12"/>
          <p:cNvSpPr txBox="1"/>
          <p:nvPr/>
        </p:nvSpPr>
        <p:spPr>
          <a:xfrm>
            <a:off x="3121201" y="3564744"/>
            <a:ext cx="2453640" cy="369332"/>
          </a:xfrm>
          <a:prstGeom prst="rect">
            <a:avLst/>
          </a:prstGeom>
          <a:noFill/>
        </p:spPr>
        <p:txBody>
          <a:bodyPr wrap="square" rtlCol="0">
            <a:spAutoFit/>
          </a:bodyPr>
          <a:lstStyle/>
          <a:p>
            <a:r>
              <a:rPr lang="en-US" dirty="0"/>
              <a:t>Between 5% and 10% </a:t>
            </a:r>
          </a:p>
        </p:txBody>
      </p:sp>
      <p:sp>
        <p:nvSpPr>
          <p:cNvPr id="14" name="TextBox 13"/>
          <p:cNvSpPr txBox="1"/>
          <p:nvPr/>
        </p:nvSpPr>
        <p:spPr>
          <a:xfrm>
            <a:off x="2729177" y="4395276"/>
            <a:ext cx="3460289" cy="369332"/>
          </a:xfrm>
          <a:prstGeom prst="rect">
            <a:avLst/>
          </a:prstGeom>
          <a:noFill/>
        </p:spPr>
        <p:txBody>
          <a:bodyPr wrap="square" rtlCol="0">
            <a:spAutoFit/>
          </a:bodyPr>
          <a:lstStyle/>
          <a:p>
            <a:r>
              <a:rPr lang="en-US" dirty="0"/>
              <a:t>(% change FY14 and FY16) + 1.05</a:t>
            </a:r>
          </a:p>
        </p:txBody>
      </p:sp>
      <p:sp>
        <p:nvSpPr>
          <p:cNvPr id="16" name="TextBox 15"/>
          <p:cNvSpPr txBox="1"/>
          <p:nvPr/>
        </p:nvSpPr>
        <p:spPr>
          <a:xfrm>
            <a:off x="6217387" y="4355516"/>
            <a:ext cx="2146165" cy="369332"/>
          </a:xfrm>
          <a:prstGeom prst="rect">
            <a:avLst/>
          </a:prstGeom>
          <a:noFill/>
        </p:spPr>
        <p:txBody>
          <a:bodyPr wrap="none" rtlCol="0">
            <a:spAutoFit/>
          </a:bodyPr>
          <a:lstStyle/>
          <a:p>
            <a:r>
              <a:rPr lang="en-US" dirty="0"/>
              <a:t>95% of previous year</a:t>
            </a:r>
          </a:p>
        </p:txBody>
      </p:sp>
      <p:sp>
        <p:nvSpPr>
          <p:cNvPr id="17" name="Arrow: Down 16"/>
          <p:cNvSpPr/>
          <p:nvPr/>
        </p:nvSpPr>
        <p:spPr>
          <a:xfrm>
            <a:off x="2583989" y="2888421"/>
            <a:ext cx="232006" cy="758536"/>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8" name="Arrow: Down 17"/>
          <p:cNvSpPr/>
          <p:nvPr/>
        </p:nvSpPr>
        <p:spPr>
          <a:xfrm>
            <a:off x="6054007" y="2832320"/>
            <a:ext cx="232006" cy="758536"/>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9" name="TextBox 18"/>
          <p:cNvSpPr txBox="1"/>
          <p:nvPr/>
        </p:nvSpPr>
        <p:spPr>
          <a:xfrm>
            <a:off x="2456867" y="2476944"/>
            <a:ext cx="497252" cy="400110"/>
          </a:xfrm>
          <a:prstGeom prst="rect">
            <a:avLst/>
          </a:prstGeom>
          <a:noFill/>
        </p:spPr>
        <p:txBody>
          <a:bodyPr wrap="none" rtlCol="0">
            <a:spAutoFit/>
          </a:bodyPr>
          <a:lstStyle/>
          <a:p>
            <a:r>
              <a:rPr lang="en-US" sz="2000" dirty="0"/>
              <a:t>5%</a:t>
            </a:r>
          </a:p>
        </p:txBody>
      </p:sp>
      <p:sp>
        <p:nvSpPr>
          <p:cNvPr id="20" name="TextBox 19"/>
          <p:cNvSpPr txBox="1"/>
          <p:nvPr/>
        </p:nvSpPr>
        <p:spPr>
          <a:xfrm>
            <a:off x="5846925" y="2462988"/>
            <a:ext cx="740924" cy="400110"/>
          </a:xfrm>
          <a:prstGeom prst="rect">
            <a:avLst/>
          </a:prstGeom>
          <a:noFill/>
        </p:spPr>
        <p:txBody>
          <a:bodyPr wrap="square" rtlCol="0">
            <a:spAutoFit/>
          </a:bodyPr>
          <a:lstStyle/>
          <a:p>
            <a:r>
              <a:rPr lang="en-US" sz="2000" dirty="0"/>
              <a:t>10%</a:t>
            </a:r>
          </a:p>
        </p:txBody>
      </p:sp>
    </p:spTree>
    <p:extLst>
      <p:ext uri="{BB962C8B-B14F-4D97-AF65-F5344CB8AC3E}">
        <p14:creationId xmlns:p14="http://schemas.microsoft.com/office/powerpoint/2010/main" val="3090643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0" grpId="0"/>
      <p:bldP spid="13" grpId="0"/>
      <p:bldP spid="14" grpId="0"/>
      <p:bldP spid="16" grpId="0"/>
      <p:bldP spid="17" grpId="0" animBg="1"/>
      <p:bldP spid="18" grpId="0" animBg="1"/>
      <p:bldP spid="19" grpId="0"/>
      <p:bldP spid="2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Gain Cap</a:t>
            </a:r>
          </a:p>
        </p:txBody>
      </p:sp>
      <p:sp>
        <p:nvSpPr>
          <p:cNvPr id="14" name="Rectangle 13"/>
          <p:cNvSpPr/>
          <p:nvPr/>
        </p:nvSpPr>
        <p:spPr>
          <a:xfrm>
            <a:off x="1296890" y="1685178"/>
            <a:ext cx="7478834" cy="452431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Funding increases are limited to 3% in each fiscal year, unless a district has experienced increasing enrollment. </a:t>
            </a:r>
          </a:p>
          <a:p>
            <a:pPr marL="0" marR="0" lvl="0" indent="0" defTabSz="914400" eaLnBrk="1" fontAlgn="auto" latinLnBrk="0" hangingPunct="1">
              <a:lnSpc>
                <a:spcPct val="100000"/>
              </a:lnSpc>
              <a:spcBef>
                <a:spcPts val="0"/>
              </a:spcBef>
              <a:spcAft>
                <a:spcPts val="0"/>
              </a:spcAft>
              <a:buClrTx/>
              <a:buSzTx/>
              <a:buFontTx/>
              <a:buNone/>
              <a:tabLst/>
              <a:defRPr/>
            </a:pPr>
            <a:endParaRPr lang="en-US" sz="3200" kern="0" dirty="0">
              <a:solidFill>
                <a:prstClr val="black"/>
              </a:solidFill>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Maximum growth of 5.5% in FY18 and 6% in FY19. </a:t>
            </a:r>
          </a:p>
          <a:p>
            <a:pPr marL="0" marR="0" lvl="0" indent="0" defTabSz="914400" eaLnBrk="1" fontAlgn="auto" latinLnBrk="0" hangingPunct="1">
              <a:lnSpc>
                <a:spcPct val="100000"/>
              </a:lnSpc>
              <a:spcBef>
                <a:spcPts val="0"/>
              </a:spcBef>
              <a:spcAft>
                <a:spcPts val="0"/>
              </a:spcAft>
              <a:buClrTx/>
              <a:buSzTx/>
              <a:buFontTx/>
              <a:buNone/>
              <a:tabLst/>
              <a:defRPr/>
            </a:pPr>
            <a:endParaRPr lang="en-US" sz="3200" kern="0" dirty="0">
              <a:solidFill>
                <a:prstClr val="black"/>
              </a:solidFill>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7" name="Straight Connector 6"/>
          <p:cNvCxnSpPr/>
          <p:nvPr/>
        </p:nvCxnSpPr>
        <p:spPr bwMode="auto">
          <a:xfrm>
            <a:off x="1376090" y="3711838"/>
            <a:ext cx="7257044"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57564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119418"/>
            <a:ext cx="8229600" cy="914400"/>
          </a:xfrm>
        </p:spPr>
        <p:txBody>
          <a:bodyPr>
            <a:normAutofit fontScale="90000"/>
          </a:bodyPr>
          <a:lstStyle/>
          <a:p>
            <a:r>
              <a:rPr lang="en-US" dirty="0"/>
              <a:t>Funding Formula Elements</a:t>
            </a:r>
            <a:br>
              <a:rPr lang="en-US" dirty="0"/>
            </a:br>
            <a:r>
              <a:rPr lang="en-US" dirty="0"/>
              <a:t>JVSD</a:t>
            </a:r>
            <a:br>
              <a:rPr lang="en-US" sz="3600" dirty="0"/>
            </a:br>
            <a:endParaRPr lang="en-US" sz="3600" dirty="0"/>
          </a:p>
        </p:txBody>
      </p:sp>
      <p:graphicFrame>
        <p:nvGraphicFramePr>
          <p:cNvPr id="8" name="Table 7"/>
          <p:cNvGraphicFramePr>
            <a:graphicFrameLocks noGrp="1"/>
          </p:cNvGraphicFramePr>
          <p:nvPr>
            <p:extLst>
              <p:ext uri="{D42A27DB-BD31-4B8C-83A1-F6EECF244321}">
                <p14:modId xmlns:p14="http://schemas.microsoft.com/office/powerpoint/2010/main" val="336816350"/>
              </p:ext>
            </p:extLst>
          </p:nvPr>
        </p:nvGraphicFramePr>
        <p:xfrm>
          <a:off x="426720" y="1201974"/>
          <a:ext cx="8260080" cy="4846129"/>
        </p:xfrm>
        <a:graphic>
          <a:graphicData uri="http://schemas.openxmlformats.org/drawingml/2006/table">
            <a:tbl>
              <a:tblPr firstRow="1" bandRow="1"/>
              <a:tblGrid>
                <a:gridCol w="2753360">
                  <a:extLst>
                    <a:ext uri="{9D8B030D-6E8A-4147-A177-3AD203B41FA5}">
                      <a16:colId xmlns:a16="http://schemas.microsoft.com/office/drawing/2014/main" val="20000"/>
                    </a:ext>
                  </a:extLst>
                </a:gridCol>
                <a:gridCol w="2753360">
                  <a:extLst>
                    <a:ext uri="{9D8B030D-6E8A-4147-A177-3AD203B41FA5}">
                      <a16:colId xmlns:a16="http://schemas.microsoft.com/office/drawing/2014/main" val="20001"/>
                    </a:ext>
                  </a:extLst>
                </a:gridCol>
                <a:gridCol w="2753360">
                  <a:extLst>
                    <a:ext uri="{9D8B030D-6E8A-4147-A177-3AD203B41FA5}">
                      <a16:colId xmlns:a16="http://schemas.microsoft.com/office/drawing/2014/main" val="20002"/>
                    </a:ext>
                  </a:extLst>
                </a:gridCol>
              </a:tblGrid>
              <a:tr h="1212948">
                <a:tc>
                  <a:txBody>
                    <a:bodyPr/>
                    <a:lstStyle/>
                    <a:p>
                      <a:pPr algn="ctr" rtl="0" fontAlgn="ctr"/>
                      <a:r>
                        <a:rPr lang="en-US" sz="2400" b="0" i="0" u="none" strike="noStrike" dirty="0">
                          <a:solidFill>
                            <a:srgbClr val="000000"/>
                          </a:solidFill>
                          <a:effectLst/>
                          <a:latin typeface="Arial" panose="020B0604020202020204" pitchFamily="34" charset="0"/>
                        </a:rPr>
                        <a:t>Opportunity Grant</a:t>
                      </a: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2400" b="0" i="0" u="none" strike="noStrike" dirty="0">
                          <a:solidFill>
                            <a:srgbClr val="000000"/>
                          </a:solidFill>
                          <a:effectLst/>
                          <a:latin typeface="Arial" panose="020B0604020202020204" pitchFamily="34" charset="0"/>
                        </a:rPr>
                        <a:t>Economically Disadvantaged</a:t>
                      </a: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2400" b="0" i="0" u="none" strike="noStrike" dirty="0">
                          <a:solidFill>
                            <a:schemeClr val="tx2"/>
                          </a:solidFill>
                          <a:effectLst/>
                          <a:latin typeface="Arial" panose="020B0604020202020204" pitchFamily="34" charset="0"/>
                        </a:rPr>
                        <a:t>Transportation</a:t>
                      </a: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1212948">
                <a:tc>
                  <a:txBody>
                    <a:bodyPr/>
                    <a:lstStyle/>
                    <a:p>
                      <a:pPr algn="ctr" rtl="0" fontAlgn="ctr"/>
                      <a:r>
                        <a:rPr lang="en-US" sz="2400" b="0" i="0" u="none" strike="noStrike" dirty="0">
                          <a:solidFill>
                            <a:schemeClr val="tx2"/>
                          </a:solidFill>
                          <a:effectLst/>
                          <a:latin typeface="Arial" panose="020B0604020202020204" pitchFamily="34" charset="0"/>
                        </a:rPr>
                        <a:t>Targeted Assistance</a:t>
                      </a: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solidFill>
                  </a:tcPr>
                </a:tc>
                <a:tc>
                  <a:txBody>
                    <a:bodyPr/>
                    <a:lstStyle/>
                    <a:p>
                      <a:pPr algn="ctr" rtl="0" fontAlgn="ctr"/>
                      <a:r>
                        <a:rPr lang="en-US" sz="2400" b="0" i="0" u="none" strike="noStrike" dirty="0">
                          <a:solidFill>
                            <a:srgbClr val="000000"/>
                          </a:solidFill>
                          <a:effectLst/>
                          <a:latin typeface="Arial" panose="020B0604020202020204" pitchFamily="34" charset="0"/>
                        </a:rPr>
                        <a:t>Limited English Proficiency</a:t>
                      </a: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2400" b="0" i="0" u="none" strike="noStrike">
                          <a:solidFill>
                            <a:srgbClr val="000000"/>
                          </a:solidFill>
                          <a:effectLst/>
                          <a:latin typeface="Arial" panose="020B0604020202020204" pitchFamily="34" charset="0"/>
                        </a:rPr>
                        <a:t>Special Education</a:t>
                      </a: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1"/>
                  </a:ext>
                </a:extLst>
              </a:tr>
              <a:tr h="1228240">
                <a:tc>
                  <a:txBody>
                    <a:bodyPr/>
                    <a:lstStyle/>
                    <a:p>
                      <a:pPr algn="ctr" rtl="0" fontAlgn="ctr"/>
                      <a:r>
                        <a:rPr lang="en-US" sz="2400" b="0" i="0" u="none" strike="noStrike" dirty="0">
                          <a:solidFill>
                            <a:schemeClr val="tx2"/>
                          </a:solidFill>
                          <a:effectLst/>
                          <a:latin typeface="Arial" panose="020B0604020202020204" pitchFamily="34" charset="0"/>
                        </a:rPr>
                        <a:t>K-3 Literacy</a:t>
                      </a: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solidFill>
                  </a:tcPr>
                </a:tc>
                <a:tc>
                  <a:txBody>
                    <a:bodyPr/>
                    <a:lstStyle/>
                    <a:p>
                      <a:pPr algn="ctr" rtl="0" fontAlgn="ctr"/>
                      <a:r>
                        <a:rPr lang="en-US" sz="2400" b="0" i="0" u="none" strike="noStrike" dirty="0">
                          <a:solidFill>
                            <a:schemeClr val="tx2"/>
                          </a:solidFill>
                          <a:effectLst/>
                          <a:latin typeface="Arial" panose="020B0604020202020204" pitchFamily="34" charset="0"/>
                        </a:rPr>
                        <a:t>Gifted Education</a:t>
                      </a: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solidFill>
                  </a:tcPr>
                </a:tc>
                <a:tc>
                  <a:txBody>
                    <a:bodyPr/>
                    <a:lstStyle/>
                    <a:p>
                      <a:pPr algn="ctr" rtl="0" fontAlgn="ctr"/>
                      <a:r>
                        <a:rPr lang="en-US" sz="2400" b="1" i="0" u="none" strike="noStrike" dirty="0">
                          <a:solidFill>
                            <a:srgbClr val="C00000"/>
                          </a:solidFill>
                          <a:effectLst/>
                          <a:latin typeface="Arial" panose="020B0604020202020204" pitchFamily="34" charset="0"/>
                        </a:rPr>
                        <a:t>Career-Technical Education</a:t>
                      </a:r>
                      <a:r>
                        <a:rPr lang="en-US" sz="2400" b="1" i="0" u="none" strike="noStrike" baseline="0" dirty="0">
                          <a:solidFill>
                            <a:srgbClr val="C00000"/>
                          </a:solidFill>
                          <a:effectLst/>
                          <a:latin typeface="Arial" panose="020B0604020202020204" pitchFamily="34" charset="0"/>
                        </a:rPr>
                        <a:t> Supplemental $$</a:t>
                      </a:r>
                      <a:endParaRPr lang="en-US" sz="2400" b="1" i="0" u="none" strike="noStrike" dirty="0">
                        <a:solidFill>
                          <a:srgbClr val="C00000"/>
                        </a:solidFill>
                        <a:effectLst/>
                        <a:latin typeface="Arial" panose="020B0604020202020204" pitchFamily="34" charset="0"/>
                      </a:endParaRP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2"/>
                  </a:ext>
                </a:extLst>
              </a:tr>
              <a:tr h="1191993">
                <a:tc>
                  <a:txBody>
                    <a:bodyPr/>
                    <a:lstStyle/>
                    <a:p>
                      <a:pPr algn="ctr" rtl="0" fontAlgn="ctr"/>
                      <a:r>
                        <a:rPr lang="en-US" sz="2400" b="0" i="0" u="none" strike="noStrike" dirty="0">
                          <a:solidFill>
                            <a:schemeClr val="tx2"/>
                          </a:solidFill>
                          <a:effectLst/>
                          <a:latin typeface="Arial" panose="020B0604020202020204" pitchFamily="34" charset="0"/>
                        </a:rPr>
                        <a:t>Capacity Aid</a:t>
                      </a: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solidFill>
                  </a:tcPr>
                </a:tc>
                <a:tc>
                  <a:txBody>
                    <a:bodyPr/>
                    <a:lstStyle/>
                    <a:p>
                      <a:pPr algn="ctr" rtl="0" fontAlgn="ctr"/>
                      <a:r>
                        <a:rPr lang="en-US" sz="2400" b="0" i="0" u="none" strike="noStrike" dirty="0">
                          <a:solidFill>
                            <a:schemeClr val="tx2"/>
                          </a:solidFill>
                          <a:effectLst/>
                          <a:latin typeface="Arial" panose="020B0604020202020204" pitchFamily="34" charset="0"/>
                        </a:rPr>
                        <a:t>Third Grade Reading Bonus</a:t>
                      </a: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solidFill>
                  </a:tcPr>
                </a:tc>
                <a:tc>
                  <a:txBody>
                    <a:bodyPr/>
                    <a:lstStyle/>
                    <a:p>
                      <a:pPr algn="ctr" rtl="0" fontAlgn="ctr"/>
                      <a:r>
                        <a:rPr lang="en-US" sz="2400" b="0" i="0" u="none" strike="noStrike" dirty="0">
                          <a:solidFill>
                            <a:srgbClr val="000000"/>
                          </a:solidFill>
                          <a:effectLst/>
                          <a:latin typeface="Arial" panose="020B0604020202020204" pitchFamily="34" charset="0"/>
                        </a:rPr>
                        <a:t>Graduation Bonus</a:t>
                      </a:r>
                    </a:p>
                  </a:txBody>
                  <a:tcPr marL="4913" marR="4913" marT="491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1870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Difference</a:t>
            </a:r>
          </a:p>
        </p:txBody>
      </p:sp>
      <p:sp>
        <p:nvSpPr>
          <p:cNvPr id="3" name="Content Placeholder 2"/>
          <p:cNvSpPr>
            <a:spLocks noGrp="1"/>
          </p:cNvSpPr>
          <p:nvPr>
            <p:ph idx="1"/>
          </p:nvPr>
        </p:nvSpPr>
        <p:spPr>
          <a:xfrm>
            <a:off x="457200" y="1274400"/>
            <a:ext cx="8229600" cy="4663262"/>
          </a:xfrm>
        </p:spPr>
        <p:txBody>
          <a:bodyPr/>
          <a:lstStyle/>
          <a:p>
            <a:pPr marL="0" indent="0">
              <a:buNone/>
            </a:pPr>
            <a:r>
              <a:rPr lang="en-US" u="sng" dirty="0"/>
              <a:t>Registered</a:t>
            </a:r>
            <a:r>
              <a:rPr lang="en-US" dirty="0"/>
              <a:t> - Industry Aligned Standards (nationally and internationally recognized)</a:t>
            </a:r>
          </a:p>
          <a:p>
            <a:pPr marL="0" indent="0">
              <a:buNone/>
            </a:pPr>
            <a:endParaRPr lang="en-US" dirty="0"/>
          </a:p>
          <a:p>
            <a:pPr marL="0" indent="0">
              <a:buNone/>
            </a:pPr>
            <a:r>
              <a:rPr lang="en-US" u="sng" dirty="0"/>
              <a:t>Unregistered</a:t>
            </a:r>
            <a:r>
              <a:rPr lang="en-US" dirty="0"/>
              <a:t> (formalized training program) – no validation of standards</a:t>
            </a:r>
          </a:p>
          <a:p>
            <a:pPr marL="0" indent="0">
              <a:buNone/>
            </a:pPr>
            <a:endParaRPr lang="en-US" dirty="0"/>
          </a:p>
          <a:p>
            <a:pPr marL="0" indent="0">
              <a:buNone/>
            </a:pPr>
            <a:r>
              <a:rPr lang="en-US" dirty="0">
                <a:solidFill>
                  <a:srgbClr val="0000FF"/>
                </a:solidFill>
              </a:rPr>
              <a:t>Recognized by  – meets state standards and utilizing some registered programs (certificates) and scholarships</a:t>
            </a:r>
          </a:p>
        </p:txBody>
      </p:sp>
      <p:cxnSp>
        <p:nvCxnSpPr>
          <p:cNvPr id="4" name="Straight Connector 3"/>
          <p:cNvCxnSpPr/>
          <p:nvPr/>
        </p:nvCxnSpPr>
        <p:spPr bwMode="auto">
          <a:xfrm>
            <a:off x="523200" y="42861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523200" y="2696144"/>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328595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492443"/>
          </a:xfrm>
        </p:spPr>
        <p:txBody>
          <a:bodyPr/>
          <a:lstStyle/>
          <a:p>
            <a:r>
              <a:rPr lang="en-US" sz="3200" dirty="0"/>
              <a:t>Career-Tech Supplemental Funding</a:t>
            </a:r>
          </a:p>
        </p:txBody>
      </p:sp>
      <p:sp>
        <p:nvSpPr>
          <p:cNvPr id="10" name="Rectangle 9"/>
          <p:cNvSpPr/>
          <p:nvPr/>
        </p:nvSpPr>
        <p:spPr>
          <a:xfrm>
            <a:off x="1037690" y="3478713"/>
            <a:ext cx="7649110" cy="289310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secondary guarantee established for career tech funding at traditional districts. </a:t>
            </a:r>
          </a:p>
          <a:p>
            <a:pPr marL="0" marR="0" lvl="0" indent="0" defTabSz="914400" eaLnBrk="1" fontAlgn="auto" latinLnBrk="0" hangingPunct="1">
              <a:lnSpc>
                <a:spcPct val="100000"/>
              </a:lnSpc>
              <a:spcBef>
                <a:spcPts val="0"/>
              </a:spcBef>
              <a:spcAft>
                <a:spcPts val="0"/>
              </a:spcAft>
              <a:buClrTx/>
              <a:buSzTx/>
              <a:buFontTx/>
              <a:buNone/>
              <a:tabLst/>
              <a:defRPr/>
            </a:pPr>
            <a:endParaRPr lang="en-US" sz="3200" kern="0" dirty="0">
              <a:solidFill>
                <a:prstClr val="black"/>
              </a:solidFill>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Guarantee = FY17 career-tech funding.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5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4" name="Rectangle 13"/>
          <p:cNvSpPr/>
          <p:nvPr/>
        </p:nvSpPr>
        <p:spPr>
          <a:xfrm>
            <a:off x="1037690" y="1655042"/>
            <a:ext cx="7257044" cy="107721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prstClr val="black"/>
                </a:solidFill>
                <a:latin typeface="Arial" panose="020B0604020202020204" pitchFamily="34" charset="0"/>
                <a:cs typeface="Arial" panose="020B0604020202020204" pitchFamily="34" charset="0"/>
              </a:rPr>
              <a:t>C</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ontinues</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outside of both the cap and the guarantee. </a:t>
            </a:r>
          </a:p>
        </p:txBody>
      </p:sp>
      <p:cxnSp>
        <p:nvCxnSpPr>
          <p:cNvPr id="15" name="Straight Connector 14"/>
          <p:cNvCxnSpPr/>
          <p:nvPr/>
        </p:nvCxnSpPr>
        <p:spPr bwMode="auto">
          <a:xfrm>
            <a:off x="1037690" y="3020638"/>
            <a:ext cx="7257044"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79247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703"/>
            <a:ext cx="8229600" cy="681836"/>
          </a:xfrm>
        </p:spPr>
        <p:txBody>
          <a:bodyPr/>
          <a:lstStyle/>
          <a:p>
            <a:r>
              <a:rPr lang="en-US" dirty="0"/>
              <a:t>Foundation Formula – FY17</a:t>
            </a:r>
            <a:br>
              <a:rPr lang="en-US" dirty="0"/>
            </a:br>
            <a:r>
              <a:rPr lang="en-US" dirty="0"/>
              <a:t>JVSD</a:t>
            </a:r>
          </a:p>
        </p:txBody>
      </p:sp>
      <p:graphicFrame>
        <p:nvGraphicFramePr>
          <p:cNvPr id="7" name="Content Placeholder 6"/>
          <p:cNvGraphicFramePr>
            <a:graphicFrameLocks noGrp="1"/>
          </p:cNvGraphicFramePr>
          <p:nvPr>
            <p:ph sz="quarter" idx="4"/>
            <p:extLst/>
          </p:nvPr>
        </p:nvGraphicFramePr>
        <p:xfrm>
          <a:off x="457200" y="1147428"/>
          <a:ext cx="8244840" cy="488076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762000" y="6019800"/>
            <a:ext cx="472440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*FY17 June Payment</a:t>
            </a:r>
          </a:p>
        </p:txBody>
      </p:sp>
    </p:spTree>
    <p:extLst>
      <p:ext uri="{BB962C8B-B14F-4D97-AF65-F5344CB8AC3E}">
        <p14:creationId xmlns:p14="http://schemas.microsoft.com/office/powerpoint/2010/main" val="185148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8782"/>
            <a:ext cx="8229600" cy="677108"/>
          </a:xfrm>
        </p:spPr>
        <p:txBody>
          <a:bodyPr/>
          <a:lstStyle/>
          <a:p>
            <a:r>
              <a:rPr lang="en-US" sz="4400" dirty="0"/>
              <a:t>Career Technical Education</a:t>
            </a:r>
          </a:p>
        </p:txBody>
      </p:sp>
      <p:sp>
        <p:nvSpPr>
          <p:cNvPr id="4" name="Content Placeholder 2"/>
          <p:cNvSpPr txBox="1">
            <a:spLocks/>
          </p:cNvSpPr>
          <p:nvPr/>
        </p:nvSpPr>
        <p:spPr>
          <a:xfrm>
            <a:off x="1037690" y="1790806"/>
            <a:ext cx="7257044" cy="4488074"/>
          </a:xfrm>
          <a:prstGeom prst="rect">
            <a:avLst/>
          </a:prstGeom>
        </p:spPr>
        <p:txBody>
          <a:bodyPr vert="horz" lIns="0" tIns="0" rIns="0" bIns="0" rtlCol="0" anchor="t" anchorCtr="0">
            <a:norm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No changes in per pupil amounts from FY17. </a:t>
            </a:r>
          </a:p>
          <a:p>
            <a:pPr marL="0" indent="0">
              <a:buFont typeface="Arial"/>
              <a:buNone/>
            </a:pPr>
            <a:endParaRPr lang="en-US" dirty="0"/>
          </a:p>
          <a:p>
            <a:pPr marL="0" indent="0">
              <a:buFont typeface="Arial"/>
              <a:buNone/>
            </a:pPr>
            <a:r>
              <a:rPr lang="en-US" dirty="0"/>
              <a:t>Supplemental CTE funding for five categories continues</a:t>
            </a:r>
          </a:p>
          <a:p>
            <a:pPr marL="0" indent="0">
              <a:buNone/>
            </a:pPr>
            <a:endParaRPr lang="en-US" dirty="0"/>
          </a:p>
          <a:p>
            <a:pPr marL="0" indent="0">
              <a:buNone/>
            </a:pPr>
            <a:r>
              <a:rPr lang="en-US" dirty="0"/>
              <a:t>Lead district receives $245 for associated services for each CTE FTE </a:t>
            </a:r>
          </a:p>
        </p:txBody>
      </p:sp>
      <p:cxnSp>
        <p:nvCxnSpPr>
          <p:cNvPr id="5" name="Straight Connector 4"/>
          <p:cNvCxnSpPr/>
          <p:nvPr/>
        </p:nvCxnSpPr>
        <p:spPr bwMode="auto">
          <a:xfrm>
            <a:off x="1037690" y="3020638"/>
            <a:ext cx="7257044"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6" name="Straight Connector 5"/>
          <p:cNvCxnSpPr/>
          <p:nvPr/>
        </p:nvCxnSpPr>
        <p:spPr bwMode="auto">
          <a:xfrm>
            <a:off x="1037690" y="4798620"/>
            <a:ext cx="7257044"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243490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a:t>Career Technical Education</a:t>
            </a:r>
          </a:p>
        </p:txBody>
      </p:sp>
      <p:graphicFrame>
        <p:nvGraphicFramePr>
          <p:cNvPr id="4" name="Content Placeholder 3"/>
          <p:cNvGraphicFramePr>
            <a:graphicFrameLocks noGrp="1"/>
          </p:cNvGraphicFramePr>
          <p:nvPr>
            <p:ph idx="1"/>
            <p:extLst/>
          </p:nvPr>
        </p:nvGraphicFramePr>
        <p:xfrm>
          <a:off x="533400" y="1219200"/>
          <a:ext cx="8229600" cy="4717575"/>
        </p:xfrm>
        <a:graphic>
          <a:graphicData uri="http://schemas.openxmlformats.org/drawingml/2006/table">
            <a:tbl>
              <a:tblPr firstRow="1" bandRow="1">
                <a:tableStyleId>{5C22544A-7EE6-4342-B048-85BDC9FD1C3A}</a:tableStyleId>
              </a:tblPr>
              <a:tblGrid>
                <a:gridCol w="1066800">
                  <a:extLst>
                    <a:ext uri="{9D8B030D-6E8A-4147-A177-3AD203B41FA5}">
                      <a16:colId xmlns:a16="http://schemas.microsoft.com/office/drawing/2014/main" val="20000"/>
                    </a:ext>
                  </a:extLst>
                </a:gridCol>
                <a:gridCol w="5328920">
                  <a:extLst>
                    <a:ext uri="{9D8B030D-6E8A-4147-A177-3AD203B41FA5}">
                      <a16:colId xmlns:a16="http://schemas.microsoft.com/office/drawing/2014/main" val="20001"/>
                    </a:ext>
                  </a:extLst>
                </a:gridCol>
                <a:gridCol w="1833880">
                  <a:extLst>
                    <a:ext uri="{9D8B030D-6E8A-4147-A177-3AD203B41FA5}">
                      <a16:colId xmlns:a16="http://schemas.microsoft.com/office/drawing/2014/main" val="20002"/>
                    </a:ext>
                  </a:extLst>
                </a:gridCol>
              </a:tblGrid>
              <a:tr h="538382">
                <a:tc>
                  <a:txBody>
                    <a:bodyPr/>
                    <a:lstStyle/>
                    <a:p>
                      <a:r>
                        <a:rPr lang="en-US" dirty="0"/>
                        <a:t>Category</a:t>
                      </a:r>
                    </a:p>
                  </a:txBody>
                  <a:tcPr/>
                </a:tc>
                <a:tc>
                  <a:txBody>
                    <a:bodyPr/>
                    <a:lstStyle/>
                    <a:p>
                      <a:pPr algn="ctr"/>
                      <a:r>
                        <a:rPr lang="en-US" dirty="0"/>
                        <a:t>Career Fields</a:t>
                      </a:r>
                    </a:p>
                  </a:txBody>
                  <a:tcPr/>
                </a:tc>
                <a:tc>
                  <a:txBody>
                    <a:bodyPr/>
                    <a:lstStyle/>
                    <a:p>
                      <a:pPr algn="ctr"/>
                      <a:r>
                        <a:rPr lang="en-US" dirty="0"/>
                        <a:t>Amount</a:t>
                      </a:r>
                    </a:p>
                  </a:txBody>
                  <a:tcPr/>
                </a:tc>
                <a:extLst>
                  <a:ext uri="{0D108BD9-81ED-4DB2-BD59-A6C34878D82A}">
                    <a16:rowId xmlns:a16="http://schemas.microsoft.com/office/drawing/2014/main" val="10000"/>
                  </a:ext>
                </a:extLst>
              </a:tr>
              <a:tr h="2321774">
                <a:tc>
                  <a:txBody>
                    <a:bodyPr/>
                    <a:lstStyle/>
                    <a:p>
                      <a:pPr marL="0" marR="0" algn="ctr">
                        <a:lnSpc>
                          <a:spcPct val="115000"/>
                        </a:lnSpc>
                        <a:spcBef>
                          <a:spcPts val="0"/>
                        </a:spcBef>
                        <a:spcAft>
                          <a:spcPts val="0"/>
                        </a:spcAft>
                      </a:pPr>
                      <a:r>
                        <a:rPr lang="en-US" sz="2200" dirty="0">
                          <a:solidFill>
                            <a:srgbClr val="000000"/>
                          </a:solidFill>
                          <a:effectLst/>
                          <a:latin typeface="Calibri"/>
                          <a:ea typeface="Times New Roman"/>
                          <a:cs typeface="Times New Roman"/>
                        </a:rPr>
                        <a:t>1</a:t>
                      </a:r>
                      <a:endParaRPr lang="en-US" sz="2200" dirty="0">
                        <a:effectLst/>
                        <a:latin typeface="Calibri"/>
                        <a:ea typeface="Times New Roman"/>
                        <a:cs typeface="Times New Roman"/>
                      </a:endParaRPr>
                    </a:p>
                  </a:txBody>
                  <a:tcPr marL="68580" marR="68580" marT="0" marB="0" anchor="ctr"/>
                </a:tc>
                <a:tc>
                  <a:txBody>
                    <a:bodyPr/>
                    <a:lstStyle/>
                    <a:p>
                      <a:pPr marL="0" marR="0">
                        <a:lnSpc>
                          <a:spcPct val="115000"/>
                        </a:lnSpc>
                        <a:spcBef>
                          <a:spcPts val="0"/>
                        </a:spcBef>
                        <a:spcAft>
                          <a:spcPts val="0"/>
                        </a:spcAft>
                      </a:pPr>
                      <a:r>
                        <a:rPr lang="en-US" sz="2200" dirty="0">
                          <a:solidFill>
                            <a:srgbClr val="000000"/>
                          </a:solidFill>
                          <a:effectLst/>
                          <a:latin typeface="Calibri"/>
                          <a:ea typeface="Times New Roman"/>
                          <a:cs typeface="Times New Roman"/>
                        </a:rPr>
                        <a:t>Agricultural &amp; environmental systems, construction technologies, engineering &amp; science technologies, finance, health science, information technology, manufacturing technologies</a:t>
                      </a:r>
                      <a:endParaRPr lang="en-US" sz="2200"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2200" dirty="0">
                          <a:solidFill>
                            <a:srgbClr val="000000"/>
                          </a:solidFill>
                          <a:effectLst/>
                          <a:latin typeface="Calibri"/>
                          <a:ea typeface="Times New Roman"/>
                          <a:cs typeface="Times New Roman"/>
                        </a:rPr>
                        <a:t>$5,192</a:t>
                      </a:r>
                      <a:endParaRPr lang="en-US" sz="2200"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1"/>
                  </a:ext>
                </a:extLst>
              </a:tr>
              <a:tr h="1857419">
                <a:tc>
                  <a:txBody>
                    <a:bodyPr/>
                    <a:lstStyle/>
                    <a:p>
                      <a:pPr marL="0" marR="0" algn="ctr">
                        <a:lnSpc>
                          <a:spcPct val="115000"/>
                        </a:lnSpc>
                        <a:spcBef>
                          <a:spcPts val="0"/>
                        </a:spcBef>
                        <a:spcAft>
                          <a:spcPts val="0"/>
                        </a:spcAft>
                      </a:pPr>
                      <a:r>
                        <a:rPr lang="en-US" sz="2200" dirty="0">
                          <a:solidFill>
                            <a:srgbClr val="000000"/>
                          </a:solidFill>
                          <a:effectLst/>
                          <a:latin typeface="Calibri"/>
                          <a:ea typeface="Times New Roman"/>
                          <a:cs typeface="Times New Roman"/>
                        </a:rPr>
                        <a:t>2</a:t>
                      </a:r>
                      <a:endParaRPr lang="en-US" sz="2200" dirty="0">
                        <a:effectLst/>
                        <a:latin typeface="Calibri"/>
                        <a:ea typeface="Times New Roman"/>
                        <a:cs typeface="Times New Roman"/>
                      </a:endParaRPr>
                    </a:p>
                  </a:txBody>
                  <a:tcPr marL="68580" marR="68580" marT="0" marB="0" anchor="ctr"/>
                </a:tc>
                <a:tc>
                  <a:txBody>
                    <a:bodyPr/>
                    <a:lstStyle/>
                    <a:p>
                      <a:pPr marL="0" marR="0">
                        <a:lnSpc>
                          <a:spcPct val="115000"/>
                        </a:lnSpc>
                        <a:spcBef>
                          <a:spcPts val="0"/>
                        </a:spcBef>
                        <a:spcAft>
                          <a:spcPts val="0"/>
                        </a:spcAft>
                      </a:pPr>
                      <a:r>
                        <a:rPr lang="en-US" sz="2200" dirty="0">
                          <a:solidFill>
                            <a:srgbClr val="000000"/>
                          </a:solidFill>
                          <a:effectLst/>
                          <a:latin typeface="Calibri"/>
                          <a:ea typeface="Times New Roman"/>
                          <a:cs typeface="Times New Roman"/>
                        </a:rPr>
                        <a:t>Business &amp; administration, hospitality &amp; tourism, human services, law &amp; public safety, transportation systems, arts &amp;communications</a:t>
                      </a:r>
                      <a:endParaRPr lang="en-US" sz="2200"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2200" dirty="0">
                          <a:solidFill>
                            <a:srgbClr val="000000"/>
                          </a:solidFill>
                          <a:effectLst/>
                          <a:latin typeface="Calibri"/>
                          <a:ea typeface="Times New Roman"/>
                          <a:cs typeface="Times New Roman"/>
                        </a:rPr>
                        <a:t>$4,921</a:t>
                      </a:r>
                      <a:endParaRPr lang="en-US" sz="2200"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62829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a:t>Career Technical Education</a:t>
            </a:r>
          </a:p>
        </p:txBody>
      </p:sp>
      <p:graphicFrame>
        <p:nvGraphicFramePr>
          <p:cNvPr id="4" name="Content Placeholder 3"/>
          <p:cNvGraphicFramePr>
            <a:graphicFrameLocks noGrp="1"/>
          </p:cNvGraphicFramePr>
          <p:nvPr>
            <p:ph idx="1"/>
            <p:extLst/>
          </p:nvPr>
        </p:nvGraphicFramePr>
        <p:xfrm>
          <a:off x="533400" y="1219199"/>
          <a:ext cx="8229600" cy="4526507"/>
        </p:xfrm>
        <a:graphic>
          <a:graphicData uri="http://schemas.openxmlformats.org/drawingml/2006/table">
            <a:tbl>
              <a:tblPr firstRow="1" bandRow="1">
                <a:tableStyleId>{5C22544A-7EE6-4342-B048-85BDC9FD1C3A}</a:tableStyleId>
              </a:tblPr>
              <a:tblGrid>
                <a:gridCol w="1066800">
                  <a:extLst>
                    <a:ext uri="{9D8B030D-6E8A-4147-A177-3AD203B41FA5}">
                      <a16:colId xmlns:a16="http://schemas.microsoft.com/office/drawing/2014/main" val="20000"/>
                    </a:ext>
                  </a:extLst>
                </a:gridCol>
                <a:gridCol w="5349240">
                  <a:extLst>
                    <a:ext uri="{9D8B030D-6E8A-4147-A177-3AD203B41FA5}">
                      <a16:colId xmlns:a16="http://schemas.microsoft.com/office/drawing/2014/main" val="20001"/>
                    </a:ext>
                  </a:extLst>
                </a:gridCol>
                <a:gridCol w="1813560">
                  <a:extLst>
                    <a:ext uri="{9D8B030D-6E8A-4147-A177-3AD203B41FA5}">
                      <a16:colId xmlns:a16="http://schemas.microsoft.com/office/drawing/2014/main" val="20002"/>
                    </a:ext>
                  </a:extLst>
                </a:gridCol>
              </a:tblGrid>
              <a:tr h="643198">
                <a:tc>
                  <a:txBody>
                    <a:bodyPr/>
                    <a:lstStyle/>
                    <a:p>
                      <a:r>
                        <a:rPr lang="en-US" dirty="0"/>
                        <a:t>Category</a:t>
                      </a:r>
                    </a:p>
                  </a:txBody>
                  <a:tcPr/>
                </a:tc>
                <a:tc>
                  <a:txBody>
                    <a:bodyPr/>
                    <a:lstStyle/>
                    <a:p>
                      <a:pPr algn="ctr"/>
                      <a:r>
                        <a:rPr lang="en-US" dirty="0"/>
                        <a:t>Career Fields</a:t>
                      </a:r>
                    </a:p>
                  </a:txBody>
                  <a:tcPr/>
                </a:tc>
                <a:tc>
                  <a:txBody>
                    <a:bodyPr/>
                    <a:lstStyle/>
                    <a:p>
                      <a:pPr algn="ctr"/>
                      <a:r>
                        <a:rPr lang="en-US" dirty="0"/>
                        <a:t>Amount</a:t>
                      </a:r>
                    </a:p>
                  </a:txBody>
                  <a:tcPr/>
                </a:tc>
                <a:extLst>
                  <a:ext uri="{0D108BD9-81ED-4DB2-BD59-A6C34878D82A}">
                    <a16:rowId xmlns:a16="http://schemas.microsoft.com/office/drawing/2014/main" val="10000"/>
                  </a:ext>
                </a:extLst>
              </a:tr>
              <a:tr h="1109517">
                <a:tc>
                  <a:txBody>
                    <a:bodyPr/>
                    <a:lstStyle/>
                    <a:p>
                      <a:pPr marL="0" marR="0" algn="ctr">
                        <a:lnSpc>
                          <a:spcPct val="115000"/>
                        </a:lnSpc>
                        <a:spcBef>
                          <a:spcPts val="0"/>
                        </a:spcBef>
                        <a:spcAft>
                          <a:spcPts val="0"/>
                        </a:spcAft>
                      </a:pPr>
                      <a:r>
                        <a:rPr lang="en-US" sz="2400" dirty="0">
                          <a:solidFill>
                            <a:srgbClr val="000000"/>
                          </a:solidFill>
                          <a:effectLst/>
                          <a:latin typeface="Calibri"/>
                          <a:ea typeface="Times New Roman"/>
                          <a:cs typeface="Times New Roman"/>
                        </a:rPr>
                        <a:t>3</a:t>
                      </a:r>
                      <a:endParaRPr lang="en-US" sz="2400" dirty="0">
                        <a:effectLst/>
                        <a:latin typeface="Calibri"/>
                        <a:ea typeface="Times New Roman"/>
                        <a:cs typeface="Times New Roman"/>
                      </a:endParaRPr>
                    </a:p>
                  </a:txBody>
                  <a:tcPr marL="68580" marR="68580" marT="0" marB="0" anchor="ctr"/>
                </a:tc>
                <a:tc>
                  <a:txBody>
                    <a:bodyPr/>
                    <a:lstStyle/>
                    <a:p>
                      <a:pPr marL="0" marR="0">
                        <a:lnSpc>
                          <a:spcPct val="115000"/>
                        </a:lnSpc>
                        <a:spcBef>
                          <a:spcPts val="0"/>
                        </a:spcBef>
                        <a:spcAft>
                          <a:spcPts val="0"/>
                        </a:spcAft>
                      </a:pPr>
                      <a:r>
                        <a:rPr lang="en-US" sz="2400" dirty="0">
                          <a:solidFill>
                            <a:srgbClr val="000000"/>
                          </a:solidFill>
                          <a:effectLst/>
                          <a:latin typeface="Calibri"/>
                          <a:ea typeface="Times New Roman"/>
                          <a:cs typeface="Times New Roman"/>
                        </a:rPr>
                        <a:t>Career based intervention</a:t>
                      </a:r>
                      <a:endParaRPr lang="en-US" sz="2400"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2400" dirty="0">
                          <a:solidFill>
                            <a:srgbClr val="000000"/>
                          </a:solidFill>
                          <a:effectLst/>
                          <a:latin typeface="Calibri"/>
                          <a:ea typeface="Times New Roman"/>
                          <a:cs typeface="Times New Roman"/>
                        </a:rPr>
                        <a:t>$1,795</a:t>
                      </a:r>
                      <a:endParaRPr lang="en-US" sz="2400"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1"/>
                  </a:ext>
                </a:extLst>
              </a:tr>
              <a:tr h="1664275">
                <a:tc>
                  <a:txBody>
                    <a:bodyPr/>
                    <a:lstStyle/>
                    <a:p>
                      <a:pPr marL="0" marR="0" algn="ctr">
                        <a:lnSpc>
                          <a:spcPct val="115000"/>
                        </a:lnSpc>
                        <a:spcBef>
                          <a:spcPts val="0"/>
                        </a:spcBef>
                        <a:spcAft>
                          <a:spcPts val="0"/>
                        </a:spcAft>
                      </a:pPr>
                      <a:r>
                        <a:rPr lang="en-US" sz="2400" dirty="0">
                          <a:solidFill>
                            <a:srgbClr val="000000"/>
                          </a:solidFill>
                          <a:effectLst/>
                          <a:latin typeface="Calibri"/>
                          <a:ea typeface="Times New Roman"/>
                          <a:cs typeface="Times New Roman"/>
                        </a:rPr>
                        <a:t>4</a:t>
                      </a:r>
                      <a:endParaRPr lang="en-US" sz="2400" dirty="0">
                        <a:effectLst/>
                        <a:latin typeface="Calibri"/>
                        <a:ea typeface="Times New Roman"/>
                        <a:cs typeface="Times New Roman"/>
                      </a:endParaRPr>
                    </a:p>
                  </a:txBody>
                  <a:tcPr marL="68580" marR="68580" marT="0" marB="0" anchor="ctr"/>
                </a:tc>
                <a:tc>
                  <a:txBody>
                    <a:bodyPr/>
                    <a:lstStyle/>
                    <a:p>
                      <a:pPr marL="0" marR="0">
                        <a:lnSpc>
                          <a:spcPct val="115000"/>
                        </a:lnSpc>
                        <a:spcBef>
                          <a:spcPts val="0"/>
                        </a:spcBef>
                        <a:spcAft>
                          <a:spcPts val="0"/>
                        </a:spcAft>
                      </a:pPr>
                      <a:r>
                        <a:rPr lang="en-US" sz="2400" dirty="0">
                          <a:solidFill>
                            <a:srgbClr val="000000"/>
                          </a:solidFill>
                          <a:effectLst/>
                          <a:latin typeface="Calibri"/>
                          <a:ea typeface="Times New Roman"/>
                          <a:cs typeface="Times New Roman"/>
                        </a:rPr>
                        <a:t>Education &amp; training, marketing, workforce development academics, public administration, career development</a:t>
                      </a:r>
                      <a:endParaRPr lang="en-US" sz="2400"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2400" dirty="0">
                          <a:solidFill>
                            <a:srgbClr val="000000"/>
                          </a:solidFill>
                          <a:effectLst/>
                          <a:latin typeface="Calibri"/>
                          <a:ea typeface="Times New Roman"/>
                          <a:cs typeface="Times New Roman"/>
                        </a:rPr>
                        <a:t>$1,525</a:t>
                      </a:r>
                      <a:endParaRPr lang="en-US" sz="2400"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2"/>
                  </a:ext>
                </a:extLst>
              </a:tr>
              <a:tr h="1109517">
                <a:tc>
                  <a:txBody>
                    <a:bodyPr/>
                    <a:lstStyle/>
                    <a:p>
                      <a:pPr marL="0" marR="0" algn="ctr">
                        <a:lnSpc>
                          <a:spcPct val="115000"/>
                        </a:lnSpc>
                        <a:spcBef>
                          <a:spcPts val="0"/>
                        </a:spcBef>
                        <a:spcAft>
                          <a:spcPts val="0"/>
                        </a:spcAft>
                      </a:pPr>
                      <a:r>
                        <a:rPr lang="en-US" sz="2400" dirty="0">
                          <a:solidFill>
                            <a:srgbClr val="000000"/>
                          </a:solidFill>
                          <a:effectLst/>
                          <a:latin typeface="Calibri"/>
                          <a:ea typeface="Times New Roman"/>
                          <a:cs typeface="Times New Roman"/>
                        </a:rPr>
                        <a:t>5</a:t>
                      </a:r>
                      <a:endParaRPr lang="en-US" sz="2400" dirty="0">
                        <a:effectLst/>
                        <a:latin typeface="Calibri"/>
                        <a:ea typeface="Times New Roman"/>
                        <a:cs typeface="Times New Roman"/>
                      </a:endParaRPr>
                    </a:p>
                  </a:txBody>
                  <a:tcPr marL="68580" marR="68580" marT="0" marB="0" anchor="ctr"/>
                </a:tc>
                <a:tc>
                  <a:txBody>
                    <a:bodyPr/>
                    <a:lstStyle/>
                    <a:p>
                      <a:pPr marL="0" marR="0">
                        <a:lnSpc>
                          <a:spcPct val="115000"/>
                        </a:lnSpc>
                        <a:spcBef>
                          <a:spcPts val="0"/>
                        </a:spcBef>
                        <a:spcAft>
                          <a:spcPts val="0"/>
                        </a:spcAft>
                      </a:pPr>
                      <a:r>
                        <a:rPr lang="en-US" sz="2400">
                          <a:solidFill>
                            <a:srgbClr val="000000"/>
                          </a:solidFill>
                          <a:effectLst/>
                          <a:latin typeface="Calibri"/>
                          <a:ea typeface="Times New Roman"/>
                          <a:cs typeface="Times New Roman"/>
                        </a:rPr>
                        <a:t>Family and consumer sciences (which includes students enrolled in GRADs)</a:t>
                      </a:r>
                      <a:endParaRPr lang="en-US" sz="240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2400" dirty="0">
                          <a:solidFill>
                            <a:srgbClr val="000000"/>
                          </a:solidFill>
                          <a:effectLst/>
                          <a:latin typeface="Calibri"/>
                          <a:ea typeface="Times New Roman"/>
                          <a:cs typeface="Times New Roman"/>
                        </a:rPr>
                        <a:t>$1,308</a:t>
                      </a:r>
                      <a:endParaRPr lang="en-US" sz="2400"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9879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715" y="235756"/>
            <a:ext cx="8229600" cy="1107996"/>
          </a:xfrm>
        </p:spPr>
        <p:txBody>
          <a:bodyPr/>
          <a:lstStyle/>
          <a:p>
            <a:r>
              <a:rPr lang="en-US" dirty="0"/>
              <a:t>What factors influence </a:t>
            </a:r>
            <a:br>
              <a:rPr lang="en-US" dirty="0"/>
            </a:br>
            <a:r>
              <a:rPr lang="en-US" dirty="0"/>
              <a:t>district aid? </a:t>
            </a:r>
          </a:p>
        </p:txBody>
      </p:sp>
      <p:sp>
        <p:nvSpPr>
          <p:cNvPr id="21" name="Rounded Rectangle 20"/>
          <p:cNvSpPr/>
          <p:nvPr/>
        </p:nvSpPr>
        <p:spPr>
          <a:xfrm>
            <a:off x="1041632" y="2078103"/>
            <a:ext cx="7283757" cy="530577"/>
          </a:xfrm>
          <a:prstGeom prst="roundRect">
            <a:avLst>
              <a:gd name="adj" fmla="val 50000"/>
            </a:avLst>
          </a:prstGeom>
          <a:solidFill>
            <a:srgbClr val="6DABE4"/>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3" name="Rounded Rectangle 22"/>
          <p:cNvSpPr/>
          <p:nvPr/>
        </p:nvSpPr>
        <p:spPr>
          <a:xfrm>
            <a:off x="1041632" y="2974824"/>
            <a:ext cx="7283757" cy="530577"/>
          </a:xfrm>
          <a:prstGeom prst="roundRect">
            <a:avLst>
              <a:gd name="adj" fmla="val 50000"/>
            </a:avLst>
          </a:prstGeom>
          <a:solidFill>
            <a:srgbClr val="6DABE4"/>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5" name="Rounded Rectangle 24"/>
          <p:cNvSpPr/>
          <p:nvPr/>
        </p:nvSpPr>
        <p:spPr>
          <a:xfrm>
            <a:off x="1041632" y="3770692"/>
            <a:ext cx="7283757" cy="530577"/>
          </a:xfrm>
          <a:prstGeom prst="roundRect">
            <a:avLst>
              <a:gd name="adj" fmla="val 50000"/>
            </a:avLst>
          </a:prstGeom>
          <a:solidFill>
            <a:srgbClr val="6DABE4"/>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7" name="Rounded Rectangle 26"/>
          <p:cNvSpPr/>
          <p:nvPr/>
        </p:nvSpPr>
        <p:spPr>
          <a:xfrm>
            <a:off x="988656" y="4566560"/>
            <a:ext cx="7283757" cy="530577"/>
          </a:xfrm>
          <a:prstGeom prst="roundRect">
            <a:avLst>
              <a:gd name="adj" fmla="val 50000"/>
            </a:avLst>
          </a:prstGeom>
          <a:solidFill>
            <a:srgbClr val="6DABE4"/>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9" name="Content Placeholder 2"/>
          <p:cNvSpPr txBox="1">
            <a:spLocks/>
          </p:cNvSpPr>
          <p:nvPr/>
        </p:nvSpPr>
        <p:spPr>
          <a:xfrm>
            <a:off x="1289590" y="2958667"/>
            <a:ext cx="6929850" cy="530577"/>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200"/>
              </a:spcBef>
              <a:spcAft>
                <a:spcPts val="0"/>
              </a:spcAft>
              <a:buClrTx/>
              <a:buSzTx/>
              <a:buFont typeface="Arial"/>
              <a:buNone/>
              <a:tabLst/>
              <a:defRPr/>
            </a:pPr>
            <a:r>
              <a:rPr lang="en-US" sz="2800" dirty="0">
                <a:solidFill>
                  <a:sysClr val="window" lastClr="FFFFFF"/>
                </a:solidFill>
                <a:latin typeface="Arial"/>
              </a:rPr>
              <a:t>Property Valuation</a:t>
            </a:r>
            <a:endParaRPr kumimoji="0" lang="en-US" sz="2800" b="0" i="0" u="none" strike="noStrike" kern="1200" cap="none" spc="0" normalizeH="0" baseline="0" noProof="0" dirty="0">
              <a:ln>
                <a:noFill/>
              </a:ln>
              <a:solidFill>
                <a:sysClr val="window" lastClr="FFFFFF"/>
              </a:solidFill>
              <a:effectLst/>
              <a:uLnTx/>
              <a:uFillTx/>
              <a:latin typeface="Arial"/>
            </a:endParaRPr>
          </a:p>
        </p:txBody>
      </p:sp>
      <p:sp>
        <p:nvSpPr>
          <p:cNvPr id="31" name="Content Placeholder 2"/>
          <p:cNvSpPr txBox="1">
            <a:spLocks/>
          </p:cNvSpPr>
          <p:nvPr/>
        </p:nvSpPr>
        <p:spPr>
          <a:xfrm>
            <a:off x="1342563" y="2110466"/>
            <a:ext cx="6929850" cy="453630"/>
          </a:xfrm>
          <a:prstGeom prst="rect">
            <a:avLst/>
          </a:prstGeom>
          <a:noFill/>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200"/>
              </a:spcBef>
              <a:spcAft>
                <a:spcPts val="0"/>
              </a:spcAft>
              <a:buClrTx/>
              <a:buSzTx/>
              <a:buFont typeface="Arial"/>
              <a:buNone/>
              <a:tabLst/>
              <a:defRPr/>
            </a:pPr>
            <a:r>
              <a:rPr lang="en-US" sz="2800" noProof="0" dirty="0">
                <a:solidFill>
                  <a:prstClr val="white"/>
                </a:solidFill>
              </a:rPr>
              <a:t>Student Population and Demographics</a:t>
            </a:r>
            <a:endParaRPr kumimoji="0" lang="en-US" sz="2800" b="0" i="0" u="none" strike="noStrike" kern="1200" cap="none" spc="0" normalizeH="0" baseline="0" noProof="0" dirty="0">
              <a:ln>
                <a:noFill/>
              </a:ln>
              <a:solidFill>
                <a:prstClr val="white"/>
              </a:solidFill>
              <a:effectLst/>
              <a:uLnTx/>
              <a:uFillTx/>
              <a:latin typeface="Arial"/>
              <a:ea typeface="+mn-ea"/>
              <a:cs typeface="Arial"/>
            </a:endParaRPr>
          </a:p>
        </p:txBody>
      </p:sp>
      <p:sp>
        <p:nvSpPr>
          <p:cNvPr id="32" name="Content Placeholder 2"/>
          <p:cNvSpPr txBox="1">
            <a:spLocks/>
          </p:cNvSpPr>
          <p:nvPr/>
        </p:nvSpPr>
        <p:spPr>
          <a:xfrm>
            <a:off x="1289590" y="3799087"/>
            <a:ext cx="6318680" cy="530577"/>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en-US" sz="2800" dirty="0">
                <a:solidFill>
                  <a:prstClr val="white"/>
                </a:solidFill>
                <a:latin typeface="Arial"/>
              </a:rPr>
              <a:t>Income</a:t>
            </a:r>
          </a:p>
        </p:txBody>
      </p:sp>
      <p:sp>
        <p:nvSpPr>
          <p:cNvPr id="33" name="Content Placeholder 2"/>
          <p:cNvSpPr txBox="1">
            <a:spLocks/>
          </p:cNvSpPr>
          <p:nvPr/>
        </p:nvSpPr>
        <p:spPr>
          <a:xfrm>
            <a:off x="1165610" y="4594955"/>
            <a:ext cx="7035799" cy="530577"/>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en-US" sz="2800" dirty="0">
                <a:solidFill>
                  <a:prstClr val="white"/>
                </a:solidFill>
                <a:latin typeface="Arial"/>
              </a:rPr>
              <a:t>Historical Funding – Caps and Guarantees </a:t>
            </a:r>
          </a:p>
        </p:txBody>
      </p:sp>
    </p:spTree>
    <p:extLst>
      <p:ext uri="{BB962C8B-B14F-4D97-AF65-F5344CB8AC3E}">
        <p14:creationId xmlns:p14="http://schemas.microsoft.com/office/powerpoint/2010/main" val="270025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70115"/>
            <a:ext cx="8229600" cy="553998"/>
          </a:xfrm>
        </p:spPr>
        <p:txBody>
          <a:bodyPr/>
          <a:lstStyle/>
          <a:p>
            <a:r>
              <a:rPr lang="en-US" dirty="0"/>
              <a:t>Friendly Reminders</a:t>
            </a:r>
          </a:p>
        </p:txBody>
      </p:sp>
      <p:sp>
        <p:nvSpPr>
          <p:cNvPr id="3" name="Content Placeholder 2"/>
          <p:cNvSpPr>
            <a:spLocks noGrp="1"/>
          </p:cNvSpPr>
          <p:nvPr>
            <p:ph idx="1"/>
          </p:nvPr>
        </p:nvSpPr>
        <p:spPr>
          <a:xfrm>
            <a:off x="198863" y="1279073"/>
            <a:ext cx="8564137" cy="5110575"/>
          </a:xfrm>
        </p:spPr>
        <p:txBody>
          <a:bodyPr/>
          <a:lstStyle/>
          <a:p>
            <a:pPr marL="0" indent="0">
              <a:buNone/>
            </a:pPr>
            <a:endParaRPr lang="en-US" dirty="0"/>
          </a:p>
          <a:p>
            <a:pPr marL="514350" indent="-514350">
              <a:buAutoNum type="arabicPeriod"/>
            </a:pPr>
            <a:r>
              <a:rPr lang="en-US" dirty="0"/>
              <a:t>Refer to EDGAR Guide for fiscal regulations.</a:t>
            </a:r>
          </a:p>
          <a:p>
            <a:pPr marL="0" indent="0">
              <a:buNone/>
            </a:pPr>
            <a:endParaRPr lang="en-US" dirty="0"/>
          </a:p>
          <a:p>
            <a:pPr marL="0" indent="0">
              <a:buNone/>
            </a:pPr>
            <a:r>
              <a:rPr lang="en-US" dirty="0"/>
              <a:t>2. Work with:</a:t>
            </a:r>
          </a:p>
          <a:p>
            <a:pPr lvl="1"/>
            <a:r>
              <a:rPr lang="en-US" dirty="0"/>
              <a:t>CTE Education Program Specialist</a:t>
            </a:r>
          </a:p>
          <a:p>
            <a:pPr lvl="1"/>
            <a:r>
              <a:rPr lang="en-US" dirty="0"/>
              <a:t>School Finance Area Coordinators </a:t>
            </a:r>
          </a:p>
          <a:p>
            <a:pPr lvl="1"/>
            <a:r>
              <a:rPr lang="en-US" dirty="0"/>
              <a:t>ODE Office of School Finance</a:t>
            </a:r>
          </a:p>
          <a:p>
            <a:pPr marL="0" indent="0">
              <a:buNone/>
            </a:pPr>
            <a:endParaRPr lang="en-US" dirty="0"/>
          </a:p>
        </p:txBody>
      </p:sp>
    </p:spTree>
    <p:extLst>
      <p:ext uri="{BB962C8B-B14F-4D97-AF65-F5344CB8AC3E}">
        <p14:creationId xmlns:p14="http://schemas.microsoft.com/office/powerpoint/2010/main" val="88067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99265" y="949057"/>
            <a:ext cx="8559800" cy="1670852"/>
          </a:xfrm>
        </p:spPr>
        <p:txBody>
          <a:bodyPr/>
          <a:lstStyle/>
          <a:p>
            <a:r>
              <a:rPr lang="en-US" sz="4000" dirty="0"/>
              <a:t>New Operational Functions and Expectations</a:t>
            </a:r>
          </a:p>
        </p:txBody>
      </p:sp>
      <p:sp>
        <p:nvSpPr>
          <p:cNvPr id="3" name="Subtitle 2"/>
          <p:cNvSpPr>
            <a:spLocks noGrp="1"/>
          </p:cNvSpPr>
          <p:nvPr>
            <p:ph type="subTitle" idx="4294967295"/>
          </p:nvPr>
        </p:nvSpPr>
        <p:spPr>
          <a:xfrm>
            <a:off x="1335641" y="3213100"/>
            <a:ext cx="6400800" cy="2694540"/>
          </a:xfrm>
        </p:spPr>
        <p:txBody>
          <a:bodyPr/>
          <a:lstStyle/>
          <a:p>
            <a:pPr marL="0" indent="0" algn="ctr">
              <a:buNone/>
            </a:pPr>
            <a:r>
              <a:rPr lang="en-US" dirty="0"/>
              <a:t>Tawanna Fields-</a:t>
            </a:r>
            <a:r>
              <a:rPr lang="en-US" dirty="0" err="1"/>
              <a:t>Mphande</a:t>
            </a:r>
            <a:endParaRPr lang="en-US" dirty="0"/>
          </a:p>
          <a:p>
            <a:pPr marL="0" indent="0" algn="ctr">
              <a:buNone/>
            </a:pPr>
            <a:r>
              <a:rPr lang="en-US" dirty="0"/>
              <a:t>Education Program Specialist </a:t>
            </a:r>
          </a:p>
          <a:p>
            <a:pPr marL="0" indent="0" algn="ctr">
              <a:buNone/>
            </a:pPr>
            <a:endParaRPr lang="en-US" dirty="0"/>
          </a:p>
          <a:p>
            <a:pPr algn="ctr"/>
            <a:endParaRPr lang="en-US" dirty="0"/>
          </a:p>
        </p:txBody>
      </p:sp>
    </p:spTree>
    <p:extLst>
      <p:ext uri="{BB962C8B-B14F-4D97-AF65-F5344CB8AC3E}">
        <p14:creationId xmlns:p14="http://schemas.microsoft.com/office/powerpoint/2010/main" val="346690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82456"/>
            <a:ext cx="9144000" cy="615553"/>
          </a:xfrm>
          <a:solidFill>
            <a:schemeClr val="bg1">
              <a:alpha val="73000"/>
            </a:schemeClr>
          </a:solidFill>
        </p:spPr>
        <p:txBody>
          <a:bodyPr vert="horz" lIns="0" tIns="0" rIns="0" bIns="0" rtlCol="0" anchor="ctr" anchorCtr="0">
            <a:spAutoFit/>
          </a:bodyPr>
          <a:lstStyle/>
          <a:p>
            <a:r>
              <a:rPr lang="en-US" sz="4000" dirty="0"/>
              <a:t>Compliance Overview </a:t>
            </a:r>
          </a:p>
        </p:txBody>
      </p:sp>
      <p:sp>
        <p:nvSpPr>
          <p:cNvPr id="13" name="Rounded Rectangle 12"/>
          <p:cNvSpPr/>
          <p:nvPr/>
        </p:nvSpPr>
        <p:spPr>
          <a:xfrm>
            <a:off x="6202416" y="2305093"/>
            <a:ext cx="2941583" cy="2846255"/>
          </a:xfrm>
          <a:prstGeom prst="roundRect">
            <a:avLst/>
          </a:prstGeom>
          <a:solidFill>
            <a:srgbClr val="73A4CC">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600" b="1" dirty="0">
                <a:solidFill>
                  <a:schemeClr val="bg1"/>
                </a:solidFill>
                <a:latin typeface="Arial" panose="020B0604020202020204" pitchFamily="34" charset="0"/>
                <a:cs typeface="Arial" panose="020B0604020202020204" pitchFamily="34" charset="0"/>
              </a:rPr>
              <a:t>Comprehensive Continuous Improvement Plan (CCIP)</a:t>
            </a:r>
          </a:p>
          <a:p>
            <a:pPr indent="-117475" algn="ctr">
              <a:spcBef>
                <a:spcPct val="20000"/>
              </a:spcBef>
            </a:pPr>
            <a:r>
              <a:rPr lang="en-US" sz="2600" b="1" dirty="0">
                <a:solidFill>
                  <a:schemeClr val="bg1"/>
                </a:solidFill>
                <a:latin typeface="Arial"/>
                <a:cs typeface="Arial"/>
              </a:rPr>
              <a:t> </a:t>
            </a:r>
          </a:p>
        </p:txBody>
      </p:sp>
      <p:sp>
        <p:nvSpPr>
          <p:cNvPr id="14" name="Rounded Rectangle 13"/>
          <p:cNvSpPr/>
          <p:nvPr/>
        </p:nvSpPr>
        <p:spPr>
          <a:xfrm>
            <a:off x="3260834" y="2305093"/>
            <a:ext cx="2719552" cy="2846255"/>
          </a:xfrm>
          <a:prstGeom prst="roundRect">
            <a:avLst/>
          </a:prstGeom>
          <a:solidFill>
            <a:srgbClr val="73A4CC">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dirty="0">
                <a:solidFill>
                  <a:schemeClr val="bg1"/>
                </a:solidFill>
                <a:latin typeface="Arial"/>
                <a:cs typeface="Arial"/>
              </a:rPr>
              <a:t>Perkins Monitoring </a:t>
            </a:r>
          </a:p>
        </p:txBody>
      </p:sp>
      <p:sp>
        <p:nvSpPr>
          <p:cNvPr id="16" name="Rounded Rectangle 15"/>
          <p:cNvSpPr/>
          <p:nvPr/>
        </p:nvSpPr>
        <p:spPr>
          <a:xfrm>
            <a:off x="265386" y="2305092"/>
            <a:ext cx="2719552" cy="2846255"/>
          </a:xfrm>
          <a:prstGeom prst="roundRect">
            <a:avLst/>
          </a:prstGeom>
          <a:solidFill>
            <a:srgbClr val="73A4CC">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dirty="0">
                <a:solidFill>
                  <a:schemeClr val="bg1"/>
                </a:solidFill>
                <a:latin typeface="Arial"/>
                <a:cs typeface="Arial"/>
              </a:rPr>
              <a:t>Risk-Based</a:t>
            </a:r>
          </a:p>
          <a:p>
            <a:pPr indent="-117475" algn="ctr">
              <a:spcBef>
                <a:spcPct val="20000"/>
              </a:spcBef>
            </a:pPr>
            <a:r>
              <a:rPr lang="en-US" sz="2800" b="1" dirty="0">
                <a:solidFill>
                  <a:schemeClr val="bg1"/>
                </a:solidFill>
                <a:latin typeface="Arial"/>
                <a:cs typeface="Arial"/>
              </a:rPr>
              <a:t>Assessment </a:t>
            </a:r>
          </a:p>
        </p:txBody>
      </p:sp>
    </p:spTree>
    <p:extLst>
      <p:ext uri="{BB962C8B-B14F-4D97-AF65-F5344CB8AC3E}">
        <p14:creationId xmlns:p14="http://schemas.microsoft.com/office/powerpoint/2010/main" val="20929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976" y="2623352"/>
            <a:ext cx="8229600" cy="646331"/>
          </a:xfrm>
        </p:spPr>
        <p:txBody>
          <a:bodyPr/>
          <a:lstStyle/>
          <a:p>
            <a:r>
              <a:rPr lang="en-US" dirty="0"/>
              <a:t>Risk-Based Assessment </a:t>
            </a:r>
          </a:p>
        </p:txBody>
      </p:sp>
    </p:spTree>
    <p:extLst>
      <p:ext uri="{BB962C8B-B14F-4D97-AF65-F5344CB8AC3E}">
        <p14:creationId xmlns:p14="http://schemas.microsoft.com/office/powerpoint/2010/main" val="332986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 Custom Layout">
  <a:themeElements>
    <a:clrScheme name="">
      <a:dk1>
        <a:srgbClr val="000000"/>
      </a:dk1>
      <a:lt1>
        <a:srgbClr val="FFFFFF"/>
      </a:lt1>
      <a:dk2>
        <a:srgbClr val="000000"/>
      </a:dk2>
      <a:lt2>
        <a:srgbClr val="808080"/>
      </a:lt2>
      <a:accent1>
        <a:srgbClr val="FF1209"/>
      </a:accent1>
      <a:accent2>
        <a:srgbClr val="333399"/>
      </a:accent2>
      <a:accent3>
        <a:srgbClr val="FFFFFF"/>
      </a:accent3>
      <a:accent4>
        <a:srgbClr val="000000"/>
      </a:accent4>
      <a:accent5>
        <a:srgbClr val="FFAAAA"/>
      </a:accent5>
      <a:accent6>
        <a:srgbClr val="2D2D8A"/>
      </a:accent6>
      <a:hlink>
        <a:srgbClr val="009999"/>
      </a:hlink>
      <a:folHlink>
        <a:srgbClr val="99CC00"/>
      </a:folHlink>
    </a:clrScheme>
    <a:fontScheme name="Default - Custom Layout">
      <a:majorFont>
        <a:latin typeface="Arial Bold"/>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Custom Layo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 Custom Layout">
  <a:themeElements>
    <a:clrScheme name="">
      <a:dk1>
        <a:srgbClr val="000000"/>
      </a:dk1>
      <a:lt1>
        <a:srgbClr val="FFFFFF"/>
      </a:lt1>
      <a:dk2>
        <a:srgbClr val="000000"/>
      </a:dk2>
      <a:lt2>
        <a:srgbClr val="808080"/>
      </a:lt2>
      <a:accent1>
        <a:srgbClr val="FF1209"/>
      </a:accent1>
      <a:accent2>
        <a:srgbClr val="333399"/>
      </a:accent2>
      <a:accent3>
        <a:srgbClr val="FFFFFF"/>
      </a:accent3>
      <a:accent4>
        <a:srgbClr val="000000"/>
      </a:accent4>
      <a:accent5>
        <a:srgbClr val="FFAAAA"/>
      </a:accent5>
      <a:accent6>
        <a:srgbClr val="2D2D8A"/>
      </a:accent6>
      <a:hlink>
        <a:srgbClr val="009999"/>
      </a:hlink>
      <a:folHlink>
        <a:srgbClr val="99CC00"/>
      </a:folHlink>
    </a:clrScheme>
    <a:fontScheme name="Default - Custom Layout">
      <a:majorFont>
        <a:latin typeface="Arial Bold"/>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Custom Layo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uccess Network Meeting.potx" id="{2643BB88-0F13-42CC-B7C4-C10A9A8AC8C7}" vid="{BEA0C186-4405-4589-BDFC-6D4725D8598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6169</Words>
  <Application>Microsoft Office PowerPoint</Application>
  <PresentationFormat>On-screen Show (4:3)</PresentationFormat>
  <Paragraphs>1013</Paragraphs>
  <Slides>151</Slides>
  <Notes>63</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151</vt:i4>
      </vt:variant>
    </vt:vector>
  </HeadingPairs>
  <TitlesOfParts>
    <vt:vector size="167" baseType="lpstr">
      <vt:lpstr>MS PGothic</vt:lpstr>
      <vt:lpstr>Arial</vt:lpstr>
      <vt:lpstr>Arial Bold</vt:lpstr>
      <vt:lpstr>Calibri</vt:lpstr>
      <vt:lpstr>Gill Sans</vt:lpstr>
      <vt:lpstr>Gill Sans MT</vt:lpstr>
      <vt:lpstr>Times New Roman</vt:lpstr>
      <vt:lpstr>Verdana</vt:lpstr>
      <vt:lpstr>Wingdings</vt:lpstr>
      <vt:lpstr>ヒラギノ角ゴ ProN W3</vt:lpstr>
      <vt:lpstr>ヒラギノ角ゴ ProN W6</vt:lpstr>
      <vt:lpstr>Office Theme</vt:lpstr>
      <vt:lpstr>Default - Custom Layout</vt:lpstr>
      <vt:lpstr>1_Default - Custom Layout</vt:lpstr>
      <vt:lpstr>2_Office Theme</vt:lpstr>
      <vt:lpstr>1_Office Theme</vt:lpstr>
      <vt:lpstr> FY18 Fall CTE Informational Meetings</vt:lpstr>
      <vt:lpstr>Objectives</vt:lpstr>
      <vt:lpstr>PowerPoint Presentation</vt:lpstr>
      <vt:lpstr>Office of CTE Priorities and Focus</vt:lpstr>
      <vt:lpstr>Pre-apprenticeships  In Ohio</vt:lpstr>
      <vt:lpstr>Ohio State Apprenticeship Council</vt:lpstr>
      <vt:lpstr>Pre-apprenticeship Certificate</vt:lpstr>
      <vt:lpstr>ApprenticeOhio</vt:lpstr>
      <vt:lpstr>Difference</vt:lpstr>
      <vt:lpstr>Six Secondary Schools</vt:lpstr>
      <vt:lpstr>Ten Post-Secondary Sponsors</vt:lpstr>
      <vt:lpstr>ApprenticeOhio Concentration</vt:lpstr>
      <vt:lpstr>Pre-Apprenticeship Program</vt:lpstr>
      <vt:lpstr>Multi-tiered Status</vt:lpstr>
      <vt:lpstr>Apprenticeship</vt:lpstr>
      <vt:lpstr>US Department of Labor</vt:lpstr>
      <vt:lpstr>Co-ops</vt:lpstr>
      <vt:lpstr>Recognition Application</vt:lpstr>
      <vt:lpstr>Forms/Models</vt:lpstr>
      <vt:lpstr>Student-Parent Agreement</vt:lpstr>
      <vt:lpstr>Apprenticeship Agreement Employer-Student</vt:lpstr>
      <vt:lpstr>Training Plan</vt:lpstr>
      <vt:lpstr>New Subject Code </vt:lpstr>
      <vt:lpstr>Next Workshop</vt:lpstr>
      <vt:lpstr>CTE at Middle Schools and Compliance</vt:lpstr>
      <vt:lpstr>Updates</vt:lpstr>
      <vt:lpstr>CTE Middle School Expansion  </vt:lpstr>
      <vt:lpstr>Middle School Courses</vt:lpstr>
      <vt:lpstr>Pathway Courses</vt:lpstr>
      <vt:lpstr>PowerPoint Presentation</vt:lpstr>
      <vt:lpstr>Serving Middle School Students in CTE</vt:lpstr>
      <vt:lpstr>O.R.C. 3313.90 (B)  Career-Technical Education Programs</vt:lpstr>
      <vt:lpstr>O.R.C. 3313.90 (B)  “specifies the district's intent not to provide” </vt:lpstr>
      <vt:lpstr>Timeline</vt:lpstr>
      <vt:lpstr>Middle School Waiver</vt:lpstr>
      <vt:lpstr>PowerPoint Presentation</vt:lpstr>
      <vt:lpstr>PowerPoint Presentation</vt:lpstr>
      <vt:lpstr>Steps to Completing the Form</vt:lpstr>
      <vt:lpstr>PowerPoint Presentation</vt:lpstr>
      <vt:lpstr>Middle School Validation</vt:lpstr>
      <vt:lpstr>Professional Development</vt:lpstr>
      <vt:lpstr>Ohio High Schools That Work/Making Middle Grades Work Annual Conference</vt:lpstr>
      <vt:lpstr>Career-Technical Education Civil Rights </vt:lpstr>
      <vt:lpstr>Career-Technical Education Civil Rights </vt:lpstr>
      <vt:lpstr>Career-Technical Education Civil Rights </vt:lpstr>
      <vt:lpstr>PowerPoint Presentation</vt:lpstr>
      <vt:lpstr>Career-Technical Education Civil Rights </vt:lpstr>
      <vt:lpstr>Areas to be Reviewed</vt:lpstr>
      <vt:lpstr>CAUTION! </vt:lpstr>
      <vt:lpstr>Career-Technical Education Civil Rights </vt:lpstr>
      <vt:lpstr>Postsecondary sub-universe in  State Year 2017-2018  </vt:lpstr>
      <vt:lpstr>Secondary sub-universe in  State Year 2017-2018 </vt:lpstr>
      <vt:lpstr>What are the Typical Findings? </vt:lpstr>
      <vt:lpstr>Combined Notice </vt:lpstr>
      <vt:lpstr>                  OHIO DEPARTMENT OF HIGHER EDUCATION UPDATES    </vt:lpstr>
      <vt:lpstr>UPDATES</vt:lpstr>
      <vt:lpstr>WHO WE ARE</vt:lpstr>
      <vt:lpstr>OUR WORK WITH OTCs</vt:lpstr>
      <vt:lpstr>PERKINS</vt:lpstr>
      <vt:lpstr> Career Technical  Articulation and Transfer</vt:lpstr>
      <vt:lpstr>COLLEGE CREDIT PLUS</vt:lpstr>
      <vt:lpstr>Workforce Innovation and Opportunity Act - WIOA</vt:lpstr>
      <vt:lpstr>PowerPoint Presentation</vt:lpstr>
      <vt:lpstr>Attainment Goal 2025</vt:lpstr>
      <vt:lpstr>Strategic Priorities</vt:lpstr>
      <vt:lpstr>THANK YOU</vt:lpstr>
      <vt:lpstr>PowerPoint Presentation</vt:lpstr>
      <vt:lpstr>PowerPoint Presentation</vt:lpstr>
      <vt:lpstr>PowerPoint Presentation</vt:lpstr>
      <vt:lpstr>PowerPoint Presentation</vt:lpstr>
      <vt:lpstr>New Carl D. Perkins Themes</vt:lpstr>
      <vt:lpstr> Themes</vt:lpstr>
      <vt:lpstr>Structure  </vt:lpstr>
      <vt:lpstr>Needs Assessment</vt:lpstr>
      <vt:lpstr>Local Application to Include</vt:lpstr>
      <vt:lpstr>Local Uses of Funds</vt:lpstr>
      <vt:lpstr>Local Uses of Funds</vt:lpstr>
      <vt:lpstr>Other Highlights</vt:lpstr>
      <vt:lpstr>Friendly Reminders </vt:lpstr>
      <vt:lpstr>Key Parts of the NEW EDGAR</vt:lpstr>
      <vt:lpstr>Financial Management Rules 200.302(b)</vt:lpstr>
      <vt:lpstr>PowerPoint Presentation</vt:lpstr>
      <vt:lpstr>State Funding for  Career-Technical Education</vt:lpstr>
      <vt:lpstr>Foundation Program</vt:lpstr>
      <vt:lpstr>Funding Formula Elements Traditional Districts </vt:lpstr>
      <vt:lpstr>Opportunity Grant Per Pupil Funding Increase</vt:lpstr>
      <vt:lpstr>Transitional Aid “Guarantee” based on drop in ADM (% change between FY14 and FY16)   </vt:lpstr>
      <vt:lpstr>Gain Cap</vt:lpstr>
      <vt:lpstr>Funding Formula Elements JVSD </vt:lpstr>
      <vt:lpstr>Career-Tech Supplemental Funding</vt:lpstr>
      <vt:lpstr>Foundation Formula – FY17 JVSD</vt:lpstr>
      <vt:lpstr>Career Technical Education</vt:lpstr>
      <vt:lpstr>Career Technical Education</vt:lpstr>
      <vt:lpstr>Career Technical Education</vt:lpstr>
      <vt:lpstr>What factors influence  district aid? </vt:lpstr>
      <vt:lpstr>Friendly Reminders</vt:lpstr>
      <vt:lpstr>New Operational Functions and Expectations</vt:lpstr>
      <vt:lpstr>Compliance Overview </vt:lpstr>
      <vt:lpstr>Risk-Based Assessment </vt:lpstr>
      <vt:lpstr>Risk-Based Assessment</vt:lpstr>
      <vt:lpstr>Risk-Based Assessment </vt:lpstr>
      <vt:lpstr>Criteria Selection Process</vt:lpstr>
      <vt:lpstr>Criteria Selection Process</vt:lpstr>
      <vt:lpstr>Risk-Based Assessment Tool</vt:lpstr>
      <vt:lpstr>Assessment Scores</vt:lpstr>
      <vt:lpstr>Risk Levels</vt:lpstr>
      <vt:lpstr>Special Technical Assistance Cohort (STAC)</vt:lpstr>
      <vt:lpstr>Special Technical Assistance Cohort (STAC)</vt:lpstr>
      <vt:lpstr>Three Elements </vt:lpstr>
      <vt:lpstr>Ongoing Technical Assistance </vt:lpstr>
      <vt:lpstr>Perkins Monitoring </vt:lpstr>
      <vt:lpstr>Districts Scheduled to be Monitored </vt:lpstr>
      <vt:lpstr>Perkins Monitoring </vt:lpstr>
      <vt:lpstr>Compliance Enhancements</vt:lpstr>
      <vt:lpstr>Compliance Dashboard </vt:lpstr>
      <vt:lpstr>Compliance Comment Box</vt:lpstr>
      <vt:lpstr>Compliance Budget Page</vt:lpstr>
      <vt:lpstr>Comprehensive Continuous Improvement Planning  (CCIP) </vt:lpstr>
      <vt:lpstr>CCIP </vt:lpstr>
      <vt:lpstr>Planning Tool Alignment </vt:lpstr>
      <vt:lpstr>Connections </vt:lpstr>
      <vt:lpstr>Continuous Process </vt:lpstr>
      <vt:lpstr> Advisory and  Stakeholder Meetings</vt:lpstr>
      <vt:lpstr>Objectives</vt:lpstr>
      <vt:lpstr>Definition</vt:lpstr>
      <vt:lpstr>Relevance</vt:lpstr>
      <vt:lpstr>Characteristics </vt:lpstr>
      <vt:lpstr>Office for Exceptional Children</vt:lpstr>
      <vt:lpstr>   Serving Students with Disabilities in Career Education Pathways</vt:lpstr>
      <vt:lpstr>Session Outcomes</vt:lpstr>
      <vt:lpstr>Agenda</vt:lpstr>
      <vt:lpstr>Common Focus: Collaboration</vt:lpstr>
      <vt:lpstr>OEC and CTE Collaborative Meetings</vt:lpstr>
      <vt:lpstr>OEC and CTE Collaborative Meetings</vt:lpstr>
      <vt:lpstr>PowerPoint Presentation</vt:lpstr>
      <vt:lpstr>What is the Goal?   </vt:lpstr>
      <vt:lpstr>Common Message</vt:lpstr>
      <vt:lpstr>Collaborative Responsibility </vt:lpstr>
      <vt:lpstr>Collaborative Responsibility </vt:lpstr>
      <vt:lpstr>Access &amp; Provision of Service</vt:lpstr>
      <vt:lpstr>Access &amp; Provision of Service</vt:lpstr>
      <vt:lpstr>Access &amp; Provision of Service</vt:lpstr>
      <vt:lpstr>PowerPoint Presentation</vt:lpstr>
      <vt:lpstr>Collaborative Action Plan</vt:lpstr>
      <vt:lpstr>Career-Technical Planning District Consultants</vt:lpstr>
      <vt:lpstr>Next Steps</vt:lpstr>
      <vt:lpstr>Questions &amp; Answers</vt:lpstr>
      <vt:lpstr>PowerPoint Presentation</vt:lpstr>
      <vt:lpstr>education.ohio.gov</vt:lpstr>
      <vt:lpstr>Join the Conversation</vt:lpstr>
      <vt:lpstr>education.ohio.gov/Text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2015-07-24T19:24:21Z</dcterms:created>
  <dcterms:modified xsi:type="dcterms:W3CDTF">2017-09-22T19:05:02Z</dcterms:modified>
</cp:coreProperties>
</file>