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15" r:id="rId2"/>
    <p:sldId id="264" r:id="rId3"/>
    <p:sldId id="265" r:id="rId4"/>
    <p:sldId id="364" r:id="rId5"/>
    <p:sldId id="323" r:id="rId6"/>
    <p:sldId id="332" r:id="rId7"/>
    <p:sldId id="414" r:id="rId8"/>
    <p:sldId id="388" r:id="rId9"/>
    <p:sldId id="363" r:id="rId10"/>
    <p:sldId id="373" r:id="rId11"/>
    <p:sldId id="375" r:id="rId12"/>
    <p:sldId id="374" r:id="rId13"/>
    <p:sldId id="376" r:id="rId14"/>
    <p:sldId id="370" r:id="rId15"/>
    <p:sldId id="369" r:id="rId16"/>
    <p:sldId id="351" r:id="rId17"/>
    <p:sldId id="415" r:id="rId18"/>
    <p:sldId id="416" r:id="rId19"/>
    <p:sldId id="353" r:id="rId20"/>
    <p:sldId id="417" r:id="rId21"/>
    <p:sldId id="371" r:id="rId22"/>
    <p:sldId id="387" r:id="rId23"/>
    <p:sldId id="383" r:id="rId24"/>
    <p:sldId id="286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66"/>
    <a:srgbClr val="4F696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886" autoAdjust="0"/>
  </p:normalViewPr>
  <p:slideViewPr>
    <p:cSldViewPr snapToGrid="0">
      <p:cViewPr varScale="1">
        <p:scale>
          <a:sx n="62" d="100"/>
          <a:sy n="62" d="100"/>
        </p:scale>
        <p:origin x="82" y="499"/>
      </p:cViewPr>
      <p:guideLst/>
    </p:cSldViewPr>
  </p:slideViewPr>
  <p:outlineViewPr>
    <p:cViewPr>
      <p:scale>
        <a:sx n="33" d="100"/>
        <a:sy n="33" d="100"/>
      </p:scale>
      <p:origin x="0" y="-3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663B45-4781-4B49-9A28-B8E877A0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DF92B1-8001-48BC-AD07-A025856AA922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5FC142-F692-4E9C-AF65-40E7D3B75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C142-F692-4E9C-AF65-40E7D3B752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9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C142-F692-4E9C-AF65-40E7D3B752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3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C142-F692-4E9C-AF65-40E7D3B752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6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C142-F692-4E9C-AF65-40E7D3B752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6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FC142-F692-4E9C-AF65-40E7D3B752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algn="ctr">
              <a:defRPr sz="48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5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18E3E-16B9-4E29-B8FC-7E8F8C91E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2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84" y="295729"/>
            <a:ext cx="9404723" cy="1018166"/>
          </a:xfrm>
        </p:spPr>
        <p:txBody>
          <a:bodyPr/>
          <a:lstStyle>
            <a:lvl1pPr algn="ctr">
              <a:defRPr sz="40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92" y="1518082"/>
            <a:ext cx="9215352" cy="449949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v"/>
              <a:defRPr sz="2200">
                <a:solidFill>
                  <a:schemeClr val="tx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9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2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6D2FE1-9774-4DB7-A972-1D7D2DE450D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4862-BFF6-47B4-A9FB-DCC99959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7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Desktop/N%20CA%20Folder/racoon_talk.mov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Desktop/Lemonade%20lesson/TT020_Head%20Start%20Making%20Lemonade#1 top.wm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03" y="400691"/>
            <a:ext cx="8486454" cy="852513"/>
          </a:xfrm>
        </p:spPr>
        <p:txBody>
          <a:bodyPr/>
          <a:lstStyle/>
          <a:p>
            <a:pPr algn="l"/>
            <a:r>
              <a:rPr lang="en-US" dirty="0"/>
              <a:t>Language and Comprehension</a:t>
            </a:r>
            <a:br>
              <a:rPr lang="en-US" sz="2000" dirty="0"/>
            </a:br>
            <a:r>
              <a:rPr lang="en-US" sz="2000" dirty="0"/>
              <a:t>               </a:t>
            </a:r>
            <a:endParaRPr lang="en-US" sz="3600" dirty="0"/>
          </a:p>
        </p:txBody>
      </p:sp>
      <p:pic>
        <p:nvPicPr>
          <p:cNvPr id="5" name="Content Placeholder 4" descr="Child read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4572000"/>
            <a:ext cx="1711569" cy="1112520"/>
          </a:xfrm>
        </p:spPr>
      </p:pic>
      <p:sp>
        <p:nvSpPr>
          <p:cNvPr id="6" name="Cloud Callout 5" descr="red word cloud"/>
          <p:cNvSpPr/>
          <p:nvPr/>
        </p:nvSpPr>
        <p:spPr bwMode="auto">
          <a:xfrm>
            <a:off x="1752600" y="2743200"/>
            <a:ext cx="2514600" cy="15240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“The </a:t>
            </a:r>
            <a:r>
              <a:rPr lang="en-US" dirty="0" err="1"/>
              <a:t>dr</a:t>
            </a:r>
            <a:r>
              <a:rPr lang="en-US" dirty="0"/>
              <a:t>/a/</a:t>
            </a:r>
            <a:r>
              <a:rPr lang="en-US" dirty="0" err="1"/>
              <a:t>gon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/</a:t>
            </a:r>
            <a:r>
              <a:rPr lang="en-US" dirty="0" err="1"/>
              <a:t>ea</a:t>
            </a:r>
            <a:r>
              <a:rPr lang="en-US" dirty="0"/>
              <a:t>/</a:t>
            </a:r>
            <a:r>
              <a:rPr lang="en-US" dirty="0" err="1"/>
              <a:t>thed</a:t>
            </a:r>
            <a:r>
              <a:rPr lang="en-US" dirty="0"/>
              <a:t> fire ….”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4854" y="167388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Decode </a:t>
            </a:r>
          </a:p>
          <a:p>
            <a:r>
              <a:rPr lang="en-US" sz="2000" dirty="0"/>
              <a:t>    print into   </a:t>
            </a:r>
          </a:p>
          <a:p>
            <a:r>
              <a:rPr lang="en-US" sz="2000" dirty="0"/>
              <a:t>    words</a:t>
            </a:r>
          </a:p>
        </p:txBody>
      </p:sp>
      <p:pic>
        <p:nvPicPr>
          <p:cNvPr id="8" name="Picture 7" descr="Child rea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1"/>
            <a:ext cx="1713124" cy="1115665"/>
          </a:xfrm>
          <a:prstGeom prst="rect">
            <a:avLst/>
          </a:prstGeom>
        </p:spPr>
      </p:pic>
      <p:sp>
        <p:nvSpPr>
          <p:cNvPr id="10" name="Cloud Callout 9" descr="red word cloud"/>
          <p:cNvSpPr/>
          <p:nvPr/>
        </p:nvSpPr>
        <p:spPr bwMode="auto">
          <a:xfrm>
            <a:off x="4688549" y="2812632"/>
            <a:ext cx="1822053" cy="1461195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itchFamily="34" charset="0"/>
            </a:endParaRPr>
          </a:p>
        </p:txBody>
      </p:sp>
      <p:pic>
        <p:nvPicPr>
          <p:cNvPr id="11" name="Picture 10" descr="dragon breathing fi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23" y="2743200"/>
            <a:ext cx="1423876" cy="2013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24786" y="1737140"/>
            <a:ext cx="220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Activate </a:t>
            </a:r>
          </a:p>
          <a:p>
            <a:r>
              <a:rPr lang="en-US" sz="2000" dirty="0"/>
              <a:t>   knowledge.</a:t>
            </a:r>
          </a:p>
        </p:txBody>
      </p:sp>
      <p:pic>
        <p:nvPicPr>
          <p:cNvPr id="13" name="Picture 12" descr="Child rea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794" y="4568855"/>
            <a:ext cx="1713124" cy="1115665"/>
          </a:xfrm>
          <a:prstGeom prst="rect">
            <a:avLst/>
          </a:prstGeom>
        </p:spPr>
      </p:pic>
      <p:sp>
        <p:nvSpPr>
          <p:cNvPr id="14" name="Cloud Callout 13" descr="red word cloud"/>
          <p:cNvSpPr/>
          <p:nvPr/>
        </p:nvSpPr>
        <p:spPr bwMode="auto">
          <a:xfrm>
            <a:off x="7938976" y="2824751"/>
            <a:ext cx="2572931" cy="1516105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… onto the frightened knight who ran away.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5" name="Picture 14" descr="knight on hor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12" y="2282629"/>
            <a:ext cx="893182" cy="850464"/>
          </a:xfrm>
          <a:prstGeom prst="rect">
            <a:avLst/>
          </a:prstGeom>
        </p:spPr>
      </p:pic>
      <p:pic>
        <p:nvPicPr>
          <p:cNvPr id="16" name="Picture 15" descr="dragon breathing fir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82" y="1487214"/>
            <a:ext cx="1177789" cy="1665099"/>
          </a:xfrm>
          <a:prstGeom prst="rect">
            <a:avLst/>
          </a:prstGeom>
        </p:spPr>
      </p:pic>
      <p:sp>
        <p:nvSpPr>
          <p:cNvPr id="18" name="Cloud Callout 17" descr="red thought bubble"/>
          <p:cNvSpPr/>
          <p:nvPr/>
        </p:nvSpPr>
        <p:spPr bwMode="auto">
          <a:xfrm>
            <a:off x="6442398" y="1752600"/>
            <a:ext cx="2549203" cy="1633723"/>
          </a:xfrm>
          <a:prstGeom prst="cloudCallou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noFill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1601" y="1590198"/>
            <a:ext cx="182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Create </a:t>
            </a:r>
          </a:p>
          <a:p>
            <a:r>
              <a:rPr lang="en-US" sz="2000" dirty="0"/>
              <a:t>    a mental </a:t>
            </a:r>
          </a:p>
          <a:p>
            <a:r>
              <a:rPr lang="en-US" sz="2000" dirty="0"/>
              <a:t>   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1803" y="5938738"/>
            <a:ext cx="98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implications of this for dual language learners?</a:t>
            </a:r>
          </a:p>
        </p:txBody>
      </p:sp>
    </p:spTree>
    <p:extLst>
      <p:ext uri="{BB962C8B-B14F-4D97-AF65-F5344CB8AC3E}">
        <p14:creationId xmlns:p14="http://schemas.microsoft.com/office/powerpoint/2010/main" val="143980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559" y="152840"/>
            <a:ext cx="7325361" cy="1981200"/>
          </a:xfrm>
        </p:spPr>
        <p:txBody>
          <a:bodyPr/>
          <a:lstStyle/>
          <a:p>
            <a:r>
              <a:rPr lang="en-US" sz="3600" dirty="0"/>
              <a:t>Times When You Can </a:t>
            </a:r>
            <a:br>
              <a:rPr lang="en-US" sz="3600" dirty="0"/>
            </a:br>
            <a:r>
              <a:rPr lang="en-US" sz="3600" dirty="0"/>
              <a:t>Have Rich Conversations: </a:t>
            </a:r>
            <a:br>
              <a:rPr lang="en-US" sz="3600" dirty="0"/>
            </a:br>
            <a:r>
              <a:rPr lang="en-US" sz="3600" dirty="0"/>
              <a:t>Mealtime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16559" y="2134040"/>
            <a:ext cx="11013440" cy="4592320"/>
          </a:xfrm>
        </p:spPr>
        <p:txBody>
          <a:bodyPr>
            <a:normAutofit/>
          </a:bodyPr>
          <a:lstStyle/>
          <a:p>
            <a:r>
              <a:rPr lang="en-US" sz="2400" dirty="0"/>
              <a:t>Use of sophisticated vocabulary by parents during home meal times in kindergarten is related to 4</a:t>
            </a:r>
            <a:r>
              <a:rPr lang="en-US" sz="2400" baseline="30000" dirty="0"/>
              <a:t>th</a:t>
            </a:r>
            <a:r>
              <a:rPr lang="en-US" sz="2400" dirty="0"/>
              <a:t> grade vocabulary, which helps predict reading comprehension.  </a:t>
            </a:r>
            <a:r>
              <a:rPr lang="en-US" sz="2000" dirty="0"/>
              <a:t>(</a:t>
            </a:r>
            <a:r>
              <a:rPr lang="en-US" sz="2000" dirty="0" err="1"/>
              <a:t>Weizman</a:t>
            </a:r>
            <a:r>
              <a:rPr lang="en-US" sz="2000" dirty="0"/>
              <a:t> &amp; Snow, 2001)</a:t>
            </a:r>
          </a:p>
          <a:p>
            <a:r>
              <a:rPr lang="en-US" sz="2400" dirty="0"/>
              <a:t>In Head Start classrooms meal conversations helped predict vocabulary fall-spring growth </a:t>
            </a:r>
            <a:r>
              <a:rPr lang="en-US" sz="2000" dirty="0"/>
              <a:t>(Barnes, </a:t>
            </a:r>
            <a:r>
              <a:rPr lang="en-US" sz="2000" dirty="0" err="1"/>
              <a:t>Grifenhagen</a:t>
            </a:r>
            <a:r>
              <a:rPr lang="en-US" sz="2000" dirty="0"/>
              <a:t> &amp; Dickinson, under review)</a:t>
            </a:r>
            <a:r>
              <a:rPr lang="en-US" sz="2400" dirty="0"/>
              <a:t>: </a:t>
            </a:r>
          </a:p>
          <a:p>
            <a:r>
              <a:rPr lang="en-US" sz="2400" dirty="0"/>
              <a:t>	1. Use of sophisticated vocabulary </a:t>
            </a:r>
            <a:r>
              <a:rPr lang="en-US" sz="2400" i="1" dirty="0"/>
              <a:t>mixed with</a:t>
            </a:r>
            <a:endParaRPr lang="en-US" sz="2400" dirty="0"/>
          </a:p>
          <a:p>
            <a:r>
              <a:rPr lang="en-US" sz="2400" dirty="0"/>
              <a:t>	2. Talk about home experiences</a:t>
            </a:r>
          </a:p>
          <a:p>
            <a:r>
              <a:rPr lang="en-US" sz="2400" dirty="0"/>
              <a:t>	3. Minimal amounts of managerial and manners talk</a:t>
            </a:r>
            <a:endParaRPr lang="en-US" sz="800" dirty="0"/>
          </a:p>
        </p:txBody>
      </p:sp>
      <p:pic>
        <p:nvPicPr>
          <p:cNvPr id="8" name="Picture 7" descr="family eating at tab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77" y="81720"/>
            <a:ext cx="3772783" cy="25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1" y="214789"/>
            <a:ext cx="10261599" cy="7213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Mealtime Talk in a Head Start Program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736" y="951389"/>
            <a:ext cx="4396338" cy="576262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Social-Personal Focus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6880" y="1512411"/>
            <a:ext cx="4981491" cy="4455796"/>
          </a:xfrm>
        </p:spPr>
        <p:txBody>
          <a:bodyPr>
            <a:noAutofit/>
          </a:bodyPr>
          <a:lstStyle/>
          <a:p>
            <a:r>
              <a:rPr lang="en-US" sz="2000" dirty="0"/>
              <a:t>Child: Everybody was sick.</a:t>
            </a:r>
          </a:p>
          <a:p>
            <a:r>
              <a:rPr lang="en-US" sz="2000" dirty="0"/>
              <a:t>Teacher: Who was sick?</a:t>
            </a:r>
          </a:p>
          <a:p>
            <a:r>
              <a:rPr lang="en-US" sz="2000" dirty="0"/>
              <a:t>Child: My granny and my poppa momma.</a:t>
            </a:r>
          </a:p>
          <a:p>
            <a:r>
              <a:rPr lang="en-US" sz="2000" dirty="0"/>
              <a:t>Teacher: What's wrong with granny?</a:t>
            </a:r>
          </a:p>
          <a:p>
            <a:r>
              <a:rPr lang="en-US" sz="2000" dirty="0"/>
              <a:t>Child: She had to get a shot.</a:t>
            </a:r>
          </a:p>
          <a:p>
            <a:r>
              <a:rPr lang="en-US" sz="2000" dirty="0"/>
              <a:t>Teach: She ok? What's wrong with momma granny?</a:t>
            </a:r>
          </a:p>
          <a:p>
            <a:r>
              <a:rPr lang="en-US" sz="2000" dirty="0"/>
              <a:t>Child: mm she had surgery.</a:t>
            </a:r>
          </a:p>
          <a:p>
            <a:r>
              <a:rPr lang="en-US" sz="2000" dirty="0"/>
              <a:t>Teacher: She did? She in the hospital?</a:t>
            </a:r>
          </a:p>
          <a:p>
            <a:r>
              <a:rPr lang="en-US" sz="2000" dirty="0"/>
              <a:t>Child: Yes.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963077" y="936149"/>
            <a:ext cx="4396339" cy="576262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Food/Academic Focus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80930" y="1527651"/>
            <a:ext cx="5013505" cy="4455796"/>
          </a:xfrm>
        </p:spPr>
        <p:txBody>
          <a:bodyPr>
            <a:noAutofit/>
          </a:bodyPr>
          <a:lstStyle/>
          <a:p>
            <a:r>
              <a:rPr lang="en-US" sz="2000" dirty="0"/>
              <a:t>Teacher: Do we have a vegetable today?</a:t>
            </a:r>
          </a:p>
          <a:p>
            <a:r>
              <a:rPr lang="en-US" sz="2000" dirty="0"/>
              <a:t>Child: yeah.</a:t>
            </a:r>
          </a:p>
          <a:p>
            <a:r>
              <a:rPr lang="en-US" sz="2000" dirty="0"/>
              <a:t>Teacher: What </a:t>
            </a:r>
            <a:r>
              <a:rPr lang="en-US" sz="2000" dirty="0" err="1"/>
              <a:t>kinda</a:t>
            </a:r>
            <a:r>
              <a:rPr lang="en-US" sz="2000" dirty="0"/>
              <a:t> vegetable do we have on our plates?</a:t>
            </a:r>
          </a:p>
          <a:p>
            <a:r>
              <a:rPr lang="en-US" sz="2000" dirty="0"/>
              <a:t>Child: Banana!</a:t>
            </a:r>
          </a:p>
          <a:p>
            <a:r>
              <a:rPr lang="en-US" sz="2000" dirty="0"/>
              <a:t>Teacher: Umm. Banana's a fruit. What </a:t>
            </a:r>
            <a:r>
              <a:rPr lang="en-US" sz="2000" dirty="0" err="1"/>
              <a:t>kinda</a:t>
            </a:r>
            <a:r>
              <a:rPr lang="en-US" sz="2000" dirty="0"/>
              <a:t> vegetable do we have?</a:t>
            </a:r>
          </a:p>
          <a:p>
            <a:r>
              <a:rPr lang="en-US" sz="2000" dirty="0"/>
              <a:t>Child: Broccoli!</a:t>
            </a:r>
          </a:p>
          <a:p>
            <a:r>
              <a:rPr lang="en-US" sz="2000" dirty="0"/>
              <a:t>Teacher: Broccoli and potatoes. Well potatoes are </a:t>
            </a:r>
            <a:r>
              <a:rPr lang="en-US" sz="2000" dirty="0" err="1"/>
              <a:t>sorta</a:t>
            </a:r>
            <a:r>
              <a:rPr lang="en-US" sz="2000" dirty="0"/>
              <a:t> like something that you call a starch.</a:t>
            </a:r>
          </a:p>
        </p:txBody>
      </p:sp>
    </p:spTree>
    <p:extLst>
      <p:ext uri="{BB962C8B-B14F-4D97-AF65-F5344CB8AC3E}">
        <p14:creationId xmlns:p14="http://schemas.microsoft.com/office/powerpoint/2010/main" val="37742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44" y="119754"/>
            <a:ext cx="9432556" cy="92672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Analyze this Lunchtime Transcript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5680" y="1046480"/>
            <a:ext cx="10495280" cy="5354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600" dirty="0"/>
              <a:t>Child 1:  Tuna fish.  Tuna fish.  I like.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Child 2:  Ah, Mina needs one of those.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/>
              <a:t>Tch</a:t>
            </a:r>
            <a:r>
              <a:rPr lang="en-US" sz="2600" dirty="0"/>
              <a:t>: Why, thank you.  That was very thoughtful.  Will you give it to her for me?  Thank you Jerry..  And you can start eating your sandwiches.  Do you want a pickle or a carrot? 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Child 1:  [unintelligible]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/>
              <a:t>Tch</a:t>
            </a:r>
            <a:r>
              <a:rPr lang="en-US" sz="2600" dirty="0"/>
              <a:t>: I can’t hear you. 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Child 1:  I took a piece, and I didn’t like it. 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/>
              <a:t>Tch</a:t>
            </a:r>
            <a:r>
              <a:rPr lang="en-US" sz="2600" dirty="0"/>
              <a:t>: Okay.  Thank you for tasting.  One pickle.  Did everybody get a carrot?</a:t>
            </a:r>
          </a:p>
          <a:p>
            <a:pPr>
              <a:buFont typeface="Wingdings" pitchFamily="2" charset="2"/>
              <a:buNone/>
            </a:pPr>
            <a:r>
              <a:rPr lang="en-US" sz="2600" dirty="0"/>
              <a:t>Child 2:  Yeah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3514" y="238760"/>
            <a:ext cx="8825659" cy="1234440"/>
          </a:xfrm>
        </p:spPr>
        <p:txBody>
          <a:bodyPr/>
          <a:lstStyle/>
          <a:p>
            <a:r>
              <a:rPr lang="en-US" dirty="0"/>
              <a:t>Head Start Mealtime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82234" y="1960880"/>
            <a:ext cx="9634966" cy="4196080"/>
          </a:xfrm>
        </p:spPr>
        <p:txBody>
          <a:bodyPr>
            <a:noAutofit/>
          </a:bodyPr>
          <a:lstStyle/>
          <a:p>
            <a:r>
              <a:rPr lang="en-US" sz="2800" dirty="0"/>
              <a:t>Head Start teacher in Boston 	</a:t>
            </a:r>
          </a:p>
          <a:p>
            <a:r>
              <a:rPr lang="en-US" sz="2800" dirty="0"/>
              <a:t>9 language backgrounds and 11 second language </a:t>
            </a:r>
          </a:p>
          <a:p>
            <a:r>
              <a:rPr lang="en-US" sz="2800" dirty="0"/>
              <a:t>    learners. </a:t>
            </a:r>
          </a:p>
          <a:p>
            <a:r>
              <a:rPr lang="en-US" sz="2800" dirty="0"/>
              <a:t>End of mealtime when 4-year-old boy started to tell </a:t>
            </a:r>
          </a:p>
          <a:p>
            <a:r>
              <a:rPr lang="en-US" sz="2800" dirty="0"/>
              <a:t>    her a story. </a:t>
            </a:r>
          </a:p>
          <a:p>
            <a:endParaRPr lang="en-US" sz="1400" dirty="0"/>
          </a:p>
          <a:p>
            <a:r>
              <a:rPr lang="en-US" sz="1400" dirty="0">
                <a:hlinkClick r:id="rId2" action="ppaction://hlinkfile"/>
              </a:rPr>
              <a:t>..\..\..\..\..\Desktop\N CA Folder\racoon_talk.mov</a:t>
            </a:r>
            <a:endParaRPr lang="en-US" sz="1400" dirty="0"/>
          </a:p>
          <a:p>
            <a:endParaRPr lang="en-US" sz="2400" b="1" dirty="0"/>
          </a:p>
          <a:p>
            <a:r>
              <a:rPr lang="en-US" sz="3200" b="1" dirty="0"/>
              <a:t>What strategies do you see her using?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06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" y="117693"/>
            <a:ext cx="10779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 	I saw a raccoon in the tree last night.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You saw a raccoon …. last night?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Only in the tree.  Up in the tree.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That’s so funny because you know what?  Last weekend when I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went to New Hampshire, I saw a raccoon up in a tree.  What did your raccoon do?	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…. It was moving.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	XXX Cindy.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Wait. I want to hear about John’s raccoon. He saw a raccoon last night. What was it doing last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night, John?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… it was moving.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It was moving.  Can you show me how?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…. it’s eyes was open.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It’s eyes were open; so it was awake.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Can you show me how it was moving?  Can you show us how it was moving?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moving backwards.</a:t>
            </a:r>
          </a:p>
          <a:p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Moving backward?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Did it … it didn’t fall off the tree though?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No.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No.  And then what did it do after it was moving?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…. it just came at me.  It was walk. It just climbed right into the tree.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Oh, it climbed inside the tree.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1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" y="117693"/>
            <a:ext cx="10779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 	I saw a raccoon in the tree last night.                     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saw a raccoon …. last night?        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Followed child’s lead.  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Open-ended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Only in the tree.  Up in the tree.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That’s so funny because you know what?  Last weekend when I went to New Hampshire, I saw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 raccoon up in a tree.  What did your raccoon do? 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connection 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Open-ended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…. It was moving.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	XXX Cindy.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Wait. I want to hear about John’s raccoon. He saw a raccoon last night. What was it doing last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night, John? 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 one child;  Sustained topic – prompt for sharing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… it was moving.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It was moving.  Can you show me how?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Open-ended  (non-verbal invitation)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…. it’s eyes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open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It’s eyes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open;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it was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awake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adult usage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vocabulary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Can you show me how it was moving?  Can you show us how it was moving?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was moving backwards.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Moving backward?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Did it … it didn’t fall off the tree though?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Sustained topic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No.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No.  And then what did it do after it was moving?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Open-ended,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Sustained topic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It …. it just came at me.  It was walk. It just climbed right into the tree.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TCH:	Oh, it climbed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tree.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 vocabulary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JOHN:	Yeah.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4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Language, </a:t>
            </a:r>
            <a:br>
              <a:rPr lang="en-US" dirty="0"/>
            </a:br>
            <a:r>
              <a:rPr lang="en-US" dirty="0"/>
              <a:t>Fostering Deeper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99" y="1693180"/>
            <a:ext cx="9940345" cy="4834080"/>
          </a:xfrm>
        </p:spPr>
        <p:txBody>
          <a:bodyPr>
            <a:normAutofit/>
          </a:bodyPr>
          <a:lstStyle/>
          <a:p>
            <a:r>
              <a:rPr lang="en-US" dirty="0"/>
              <a:t>Stops and listens.  </a:t>
            </a:r>
          </a:p>
          <a:p>
            <a:r>
              <a:rPr lang="en-US" dirty="0"/>
              <a:t>Briefly shares her own experience – builds a bond around a shared experience.</a:t>
            </a:r>
          </a:p>
          <a:p>
            <a:r>
              <a:rPr lang="en-US" dirty="0"/>
              <a:t>Sustains the conversation over multiple turns.  </a:t>
            </a:r>
          </a:p>
          <a:p>
            <a:r>
              <a:rPr lang="en-US" dirty="0"/>
              <a:t>Encourages others to listen. </a:t>
            </a:r>
          </a:p>
          <a:p>
            <a:r>
              <a:rPr lang="en-US" dirty="0"/>
              <a:t>Asks clarifying questions.</a:t>
            </a:r>
          </a:p>
          <a:p>
            <a:r>
              <a:rPr lang="en-US" dirty="0"/>
              <a:t>Repeats and makes subtle grammatical correction; models adult syntax. </a:t>
            </a:r>
          </a:p>
          <a:p>
            <a:r>
              <a:rPr lang="en-US" dirty="0"/>
              <a:t>Teaches word meanings by supplying the precise word the child needs. </a:t>
            </a:r>
          </a:p>
        </p:txBody>
      </p:sp>
    </p:spTree>
    <p:extLst>
      <p:ext uri="{BB962C8B-B14F-4D97-AF65-F5344CB8AC3E}">
        <p14:creationId xmlns:p14="http://schemas.microsoft.com/office/powerpoint/2010/main" val="73112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75" y="143185"/>
            <a:ext cx="9785396" cy="1400530"/>
          </a:xfrm>
        </p:spPr>
        <p:txBody>
          <a:bodyPr/>
          <a:lstStyle/>
          <a:p>
            <a:r>
              <a:rPr lang="en-US" dirty="0"/>
              <a:t>Plan Engaging Activities that Build on Your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771" y="1543715"/>
            <a:ext cx="8161113" cy="4924696"/>
          </a:xfrm>
        </p:spPr>
        <p:txBody>
          <a:bodyPr>
            <a:normAutofit/>
          </a:bodyPr>
          <a:lstStyle/>
          <a:p>
            <a:r>
              <a:rPr lang="en-US" dirty="0"/>
              <a:t>Making lemonade.  (Analyses by Jin-</a:t>
            </a:r>
            <a:r>
              <a:rPr lang="en-US" dirty="0" err="1"/>
              <a:t>sil</a:t>
            </a:r>
            <a:r>
              <a:rPr lang="en-US" dirty="0"/>
              <a:t> Mock).</a:t>
            </a:r>
          </a:p>
          <a:p>
            <a:endParaRPr lang="en-US" dirty="0"/>
          </a:p>
          <a:p>
            <a:r>
              <a:rPr lang="en-US" dirty="0"/>
              <a:t>Activity suggested by the OWL curriculum. Teacher used many of the suggested words. </a:t>
            </a:r>
          </a:p>
          <a:p>
            <a:endParaRPr lang="en-US" dirty="0"/>
          </a:p>
          <a:p>
            <a:r>
              <a:rPr lang="en-US" dirty="0"/>
              <a:t>Same lesson taught in very different ways. </a:t>
            </a:r>
          </a:p>
          <a:p>
            <a:endParaRPr lang="en-US" dirty="0"/>
          </a:p>
          <a:p>
            <a:r>
              <a:rPr lang="en-US" dirty="0"/>
              <a:t>Teacher 1: Like a cooking lesson.  Focus on activity completion following the steps suggested.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6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with a Procedural Focus</a:t>
            </a:r>
          </a:p>
        </p:txBody>
      </p:sp>
      <p:pic>
        <p:nvPicPr>
          <p:cNvPr id="7" name="Content Placeholder 6" descr="visual for thought/procedural focu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256480"/>
            <a:ext cx="7679610" cy="5113840"/>
          </a:xfrm>
        </p:spPr>
      </p:pic>
    </p:spTree>
    <p:extLst>
      <p:ext uri="{BB962C8B-B14F-4D97-AF65-F5344CB8AC3E}">
        <p14:creationId xmlns:p14="http://schemas.microsoft.com/office/powerpoint/2010/main" val="231570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75" y="143185"/>
            <a:ext cx="9785396" cy="1400530"/>
          </a:xfrm>
        </p:spPr>
        <p:txBody>
          <a:bodyPr/>
          <a:lstStyle/>
          <a:p>
            <a:r>
              <a:rPr lang="en-US" dirty="0"/>
              <a:t>Teacher with a Conceptual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8195" y="1289715"/>
            <a:ext cx="4834648" cy="3476837"/>
          </a:xfrm>
        </p:spPr>
        <p:txBody>
          <a:bodyPr>
            <a:normAutofit/>
          </a:bodyPr>
          <a:lstStyle/>
          <a:p>
            <a:r>
              <a:rPr lang="en-US" dirty="0"/>
              <a:t>What strategies does she use that can foster language learning?</a:t>
            </a:r>
            <a:r>
              <a:rPr lang="en-US" sz="2000" dirty="0"/>
              <a:t> </a:t>
            </a:r>
            <a:r>
              <a:rPr lang="en-US" sz="1600" dirty="0"/>
              <a:t>(start at 2;00)</a:t>
            </a:r>
          </a:p>
          <a:p>
            <a:r>
              <a:rPr lang="en-US" sz="1200" dirty="0">
                <a:hlinkClick r:id="rId3" action="ppaction://hlinkfile"/>
              </a:rPr>
              <a:t>..\..\..\..\..\Desktop\Lemonade lesson\TT020_Head Start Making Lemonade #1 top.wmv</a:t>
            </a:r>
            <a:endParaRPr lang="en-US" sz="1200" dirty="0"/>
          </a:p>
          <a:p>
            <a:endParaRPr lang="en-US" sz="1000" dirty="0"/>
          </a:p>
        </p:txBody>
      </p:sp>
      <p:pic>
        <p:nvPicPr>
          <p:cNvPr id="5" name="Picture 6" descr="conceptual focu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" r="1640"/>
          <a:stretch>
            <a:fillRect/>
          </a:stretch>
        </p:blipFill>
        <p:spPr bwMode="auto">
          <a:xfrm>
            <a:off x="62243" y="1026129"/>
            <a:ext cx="6830047" cy="49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2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384238" y="420968"/>
            <a:ext cx="838199" cy="767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189" y="152400"/>
            <a:ext cx="9007011" cy="1143000"/>
          </a:xfrm>
        </p:spPr>
        <p:txBody>
          <a:bodyPr/>
          <a:lstStyle/>
          <a:p>
            <a:r>
              <a:rPr lang="en-US" sz="3600" dirty="0"/>
              <a:t>Early Vocabulary Predicts Later Vocabulary and Comprehension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158" y="1523999"/>
            <a:ext cx="10224581" cy="5214258"/>
          </a:xfrm>
        </p:spPr>
        <p:txBody>
          <a:bodyPr>
            <a:normAutofit/>
          </a:bodyPr>
          <a:lstStyle/>
          <a:p>
            <a:r>
              <a:rPr lang="en-US" sz="2400" dirty="0"/>
              <a:t>Age 3 and 4 vocabulary predicts grades 3 and 4 vocabulary and reading </a:t>
            </a:r>
            <a:r>
              <a:rPr lang="en-US" sz="1800" dirty="0"/>
              <a:t>(ECCRN, 2005, Walker et al., 1994; </a:t>
            </a:r>
            <a:r>
              <a:rPr lang="en-US" sz="1800" dirty="0" err="1"/>
              <a:t>Storch</a:t>
            </a:r>
            <a:r>
              <a:rPr lang="en-US" sz="1800" dirty="0"/>
              <a:t> &amp; Whitehurst, 2002).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Kindergarten vocabulary predicts 4</a:t>
            </a:r>
            <a:r>
              <a:rPr lang="en-US" sz="2400" baseline="30000" dirty="0"/>
              <a:t>th</a:t>
            </a:r>
            <a:r>
              <a:rPr lang="en-US" sz="2400" dirty="0"/>
              <a:t> and 7</a:t>
            </a:r>
            <a:r>
              <a:rPr lang="en-US" sz="2400" baseline="30000" dirty="0"/>
              <a:t>th</a:t>
            </a:r>
            <a:r>
              <a:rPr lang="en-US" sz="2400" dirty="0"/>
              <a:t> grade vocabulary and reading </a:t>
            </a:r>
            <a:r>
              <a:rPr lang="en-US" sz="1800" dirty="0"/>
              <a:t>(Dickinson &amp; Porche, 2011; Dickinson &amp; Tabors, 2001).</a:t>
            </a:r>
          </a:p>
          <a:p>
            <a:endParaRPr lang="en-US" sz="2400" dirty="0"/>
          </a:p>
          <a:p>
            <a:r>
              <a:rPr lang="en-US" sz="2400" dirty="0"/>
              <a:t>First grade vocabulary predicts 11</a:t>
            </a:r>
            <a:r>
              <a:rPr lang="en-US" sz="2400" baseline="30000" dirty="0"/>
              <a:t>th</a:t>
            </a:r>
            <a:r>
              <a:rPr lang="en-US" sz="2400" dirty="0"/>
              <a:t> grade reading </a:t>
            </a:r>
            <a:r>
              <a:rPr lang="en-US" dirty="0"/>
              <a:t> </a:t>
            </a:r>
            <a:r>
              <a:rPr lang="en-US" sz="1800" dirty="0"/>
              <a:t>(Cunningham &amp; </a:t>
            </a:r>
            <a:r>
              <a:rPr lang="en-US" sz="1800" dirty="0" err="1"/>
              <a:t>Stanovich</a:t>
            </a:r>
            <a:r>
              <a:rPr lang="en-US" sz="1800" dirty="0"/>
              <a:t>, 1997).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Second language learners: knowledge of English in the preschool years </a:t>
            </a:r>
            <a:r>
              <a:rPr lang="en-US" dirty="0"/>
              <a:t>affects later reading comprehension</a:t>
            </a:r>
            <a:r>
              <a:rPr lang="en-US" sz="1800" dirty="0"/>
              <a:t>. (Mancilla-Martinez &amp; </a:t>
            </a:r>
            <a:r>
              <a:rPr lang="en-US" sz="1800" dirty="0" err="1"/>
              <a:t>Lesaux</a:t>
            </a:r>
            <a:r>
              <a:rPr lang="en-US" sz="1800" dirty="0"/>
              <a:t>, 2011).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0675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Instructional Style Varies by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1" y="1489869"/>
            <a:ext cx="4606609" cy="78232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Procedural Teacher Across the 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1615" y="1346042"/>
            <a:ext cx="4396339" cy="83788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Teacher Across the Day</a:t>
            </a:r>
          </a:p>
        </p:txBody>
      </p:sp>
      <p:pic>
        <p:nvPicPr>
          <p:cNvPr id="6" name="Content Placeholder 5" descr="Number of Vocabulary-related Utterances bar graph for Procedural Teacher Across the Day">
            <a:extLst>
              <a:ext uri="{FF2B5EF4-FFF2-40B4-BE49-F238E27FC236}">
                <a16:creationId xmlns:a16="http://schemas.microsoft.com/office/drawing/2014/main" id="{1BA96D1C-A4CB-4430-A002-7FC0E0D93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941" y="2540650"/>
            <a:ext cx="4711160" cy="3954347"/>
          </a:xfrm>
          <a:prstGeom prst="rect">
            <a:avLst/>
          </a:prstGeom>
        </p:spPr>
      </p:pic>
      <p:pic>
        <p:nvPicPr>
          <p:cNvPr id="10" name="Content Placeholder 9" descr="Number of Vocabulary-related Utterances bar graph for conceptual Teacher Across the Day">
            <a:extLst>
              <a:ext uri="{FF2B5EF4-FFF2-40B4-BE49-F238E27FC236}">
                <a16:creationId xmlns:a16="http://schemas.microsoft.com/office/drawing/2014/main" id="{F31831F4-A44C-448B-9871-398565D3C5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41615" y="2540650"/>
            <a:ext cx="4767293" cy="389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0831" y="116286"/>
            <a:ext cx="9501993" cy="2487917"/>
          </a:xfrm>
        </p:spPr>
        <p:txBody>
          <a:bodyPr/>
          <a:lstStyle/>
          <a:p>
            <a:r>
              <a:rPr lang="en-US" sz="4400" dirty="0"/>
              <a:t>Fostering Language Fosters the Development of the </a:t>
            </a:r>
            <a:br>
              <a:rPr lang="en-US" sz="4400" dirty="0"/>
            </a:br>
            <a:r>
              <a:rPr lang="en-US" sz="4400" dirty="0"/>
              <a:t>Whole Child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3449" y="2399921"/>
            <a:ext cx="11063235" cy="393278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Sustained conversations with individual children</a:t>
            </a:r>
          </a:p>
          <a:p>
            <a:r>
              <a:rPr lang="en-US" sz="3400" dirty="0"/>
              <a:t>		during informal times: meals, arrival,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Responsive to comments during small and large </a:t>
            </a:r>
          </a:p>
          <a:p>
            <a:r>
              <a:rPr lang="en-US" sz="3400" dirty="0"/>
              <a:t>		groups when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Lessons are planned with language goals in mind and delivered with a focus on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Parents and care providers are encouraged to support for language at home.</a:t>
            </a:r>
          </a:p>
        </p:txBody>
      </p:sp>
    </p:spTree>
    <p:extLst>
      <p:ext uri="{BB962C8B-B14F-4D97-AF65-F5344CB8AC3E}">
        <p14:creationId xmlns:p14="http://schemas.microsoft.com/office/powerpoint/2010/main" val="119560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267" y="472432"/>
            <a:ext cx="5092906" cy="69596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6499" y="4788817"/>
            <a:ext cx="6207341" cy="197289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Reviews the research I have been reporting.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Profiles programs that support parents in ways that foster language growth</a:t>
            </a:r>
            <a:r>
              <a:rPr lang="en-US" sz="200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Connecting through Talk ">
            <a:extLst>
              <a:ext uri="{FF2B5EF4-FFF2-40B4-BE49-F238E27FC236}">
                <a16:creationId xmlns:a16="http://schemas.microsoft.com/office/drawing/2014/main" id="{3D9E3E41-CFAD-4A4F-BE9F-FDE957CF1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" b="2318"/>
          <a:stretch>
            <a:fillRect/>
          </a:stretch>
        </p:blipFill>
        <p:spPr>
          <a:xfrm>
            <a:off x="6949440" y="90563"/>
            <a:ext cx="4114800" cy="5878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63500" dir="42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593840" y="6039969"/>
            <a:ext cx="524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BE1D2C"/>
                </a:solidFill>
                <a:latin typeface="Calibri" panose="020F0502020204030204"/>
              </a:rPr>
              <a:t>http://bit.ly/Connect-Talk</a:t>
            </a:r>
          </a:p>
        </p:txBody>
      </p:sp>
      <p:pic>
        <p:nvPicPr>
          <p:cNvPr id="2" name="Picture 1" descr="connection tr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" y="90563"/>
            <a:ext cx="5565674" cy="45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74939" y="76200"/>
            <a:ext cx="7793037" cy="979488"/>
          </a:xfrm>
        </p:spPr>
        <p:txBody>
          <a:bodyPr/>
          <a:lstStyle/>
          <a:p>
            <a:pPr eaLnBrk="1" hangingPunct="1"/>
            <a:r>
              <a:rPr lang="en-US"/>
              <a:t>Guiding Principles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6200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/>
              <a:t>  Teach with intentionality.</a:t>
            </a:r>
          </a:p>
          <a:p>
            <a:pPr eaLnBrk="1" hangingPunct="1">
              <a:buFont typeface="Wingdings" pitchFamily="2" charset="2"/>
              <a:buNone/>
            </a:pPr>
            <a:endParaRPr lang="en-US" sz="3600"/>
          </a:p>
          <a:p>
            <a:pPr eaLnBrk="1" hangingPunct="1">
              <a:buFont typeface="Wingdings" pitchFamily="2" charset="2"/>
              <a:buNone/>
            </a:pPr>
            <a:r>
              <a:rPr lang="en-US" sz="3600"/>
              <a:t>  Reflect constantly.</a:t>
            </a:r>
          </a:p>
          <a:p>
            <a:pPr eaLnBrk="1" hangingPunct="1">
              <a:buFont typeface="Wingdings" pitchFamily="2" charset="2"/>
              <a:buNone/>
            </a:pPr>
            <a:endParaRPr lang="en-US" sz="3600"/>
          </a:p>
          <a:p>
            <a:pPr eaLnBrk="1" hangingPunct="1">
              <a:buFont typeface="Wingdings" pitchFamily="2" charset="2"/>
              <a:buNone/>
            </a:pPr>
            <a:r>
              <a:rPr lang="en-US" sz="3600"/>
              <a:t>  Believe passionately in the     importance of your work.</a:t>
            </a:r>
          </a:p>
        </p:txBody>
      </p:sp>
    </p:spTree>
    <p:extLst>
      <p:ext uri="{BB962C8B-B14F-4D97-AF65-F5344CB8AC3E}">
        <p14:creationId xmlns:p14="http://schemas.microsoft.com/office/powerpoint/2010/main" val="359836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9" y="307975"/>
            <a:ext cx="7640637" cy="117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C000"/>
                </a:solidFill>
              </a:rPr>
              <a:t>A Thought to Live By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68287" y="1435894"/>
            <a:ext cx="5936974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I am only one.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But still I am one.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I cannot do everything.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But still I can do something.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And because I cannot do everything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I will not refuse to do the something that I can do.</a:t>
            </a:r>
            <a:r>
              <a:rPr lang="en-US" sz="2600" dirty="0"/>
              <a:t> </a:t>
            </a:r>
            <a:endParaRPr lang="en-US" sz="1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i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400" i="1" dirty="0"/>
              <a:t>Rev. Edward Everett Hale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dirty="0"/>
              <a:t>from: </a:t>
            </a:r>
            <a:r>
              <a:rPr lang="en-US" sz="1200" u="sng" dirty="0"/>
              <a:t>Singing the Living Tradition</a:t>
            </a:r>
            <a:r>
              <a:rPr lang="en-US" sz="1200" dirty="0"/>
              <a:t>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200" i="1" dirty="0"/>
              <a:t>         </a:t>
            </a:r>
            <a:r>
              <a:rPr lang="en-US" sz="1200" dirty="0"/>
              <a:t>Unitarian Universalist hymnal</a:t>
            </a:r>
          </a:p>
        </p:txBody>
      </p:sp>
      <p:pic>
        <p:nvPicPr>
          <p:cNvPr id="48132" name="Picture 4" descr="reach for the st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1" y="1600200"/>
            <a:ext cx="2651125" cy="4471988"/>
          </a:xfrm>
        </p:spPr>
      </p:pic>
    </p:spTree>
    <p:extLst>
      <p:ext uri="{BB962C8B-B14F-4D97-AF65-F5344CB8AC3E}">
        <p14:creationId xmlns:p14="http://schemas.microsoft.com/office/powerpoint/2010/main" val="10236086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384238" y="420968"/>
            <a:ext cx="838199" cy="767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86800" cy="1447800"/>
          </a:xfrm>
        </p:spPr>
        <p:txBody>
          <a:bodyPr/>
          <a:lstStyle/>
          <a:p>
            <a:r>
              <a:rPr lang="en-US" dirty="0"/>
              <a:t>Low-Income Children’s Vocabulary Lags Behind Others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22" y="1895929"/>
            <a:ext cx="10503498" cy="4809671"/>
          </a:xfrm>
        </p:spPr>
        <p:txBody>
          <a:bodyPr>
            <a:normAutofit/>
          </a:bodyPr>
          <a:lstStyle/>
          <a:p>
            <a:r>
              <a:rPr lang="en-US" sz="2400" dirty="0"/>
              <a:t>At kindergarten entry there are large differences in achievement associated with income (1.25 SD).  These widen somewhat in early elementary school </a:t>
            </a:r>
            <a:r>
              <a:rPr lang="en-US" sz="1800" dirty="0"/>
              <a:t>(Reardon,2014).</a:t>
            </a:r>
          </a:p>
          <a:p>
            <a:endParaRPr lang="en-US" sz="2400" dirty="0"/>
          </a:p>
          <a:p>
            <a:r>
              <a:rPr lang="en-US" sz="2400" dirty="0"/>
              <a:t>Differences observed in the preschool years persist throughout the elementary school years.</a:t>
            </a:r>
          </a:p>
          <a:p>
            <a:pPr lvl="1"/>
            <a:r>
              <a:rPr lang="en-US" sz="2200" dirty="0"/>
              <a:t>For native speakers of English </a:t>
            </a:r>
            <a:r>
              <a:rPr lang="en-US" dirty="0"/>
              <a:t>(</a:t>
            </a:r>
            <a:r>
              <a:rPr lang="en-US" dirty="0" err="1"/>
              <a:t>Farkas</a:t>
            </a:r>
            <a:r>
              <a:rPr lang="en-US" dirty="0"/>
              <a:t> &amp; </a:t>
            </a:r>
            <a:r>
              <a:rPr lang="en-US" dirty="0" err="1"/>
              <a:t>Beron</a:t>
            </a:r>
            <a:r>
              <a:rPr lang="en-US" dirty="0"/>
              <a:t>, 2004).</a:t>
            </a:r>
          </a:p>
          <a:p>
            <a:pPr lvl="1"/>
            <a:r>
              <a:rPr lang="en-US" sz="2200" dirty="0"/>
              <a:t>For second language learners who start school with limited knowledge of English </a:t>
            </a:r>
            <a:r>
              <a:rPr lang="en-US" dirty="0"/>
              <a:t>(Mancilla-Martinez &amp; </a:t>
            </a:r>
            <a:r>
              <a:rPr lang="en-US" dirty="0" err="1"/>
              <a:t>Lesaux</a:t>
            </a:r>
            <a:r>
              <a:rPr lang="en-US" dirty="0"/>
              <a:t>, 2011).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2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Early By Supporting Your Child’s</a:t>
            </a:r>
            <a:br>
              <a:rPr lang="en-US" dirty="0"/>
            </a:br>
            <a:r>
              <a:rPr lang="en-US" dirty="0"/>
              <a:t>Vocabulary Development </a:t>
            </a:r>
          </a:p>
        </p:txBody>
      </p:sp>
      <p:pic>
        <p:nvPicPr>
          <p:cNvPr id="7" name="Picture 6" descr="piggy bank and chan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4" y="2905759"/>
            <a:ext cx="3603190" cy="23977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08512" y="1971041"/>
            <a:ext cx="2706688" cy="4033520"/>
          </a:xfrm>
        </p:spPr>
        <p:txBody>
          <a:bodyPr/>
          <a:lstStyle/>
          <a:p>
            <a:r>
              <a:rPr lang="en-US" sz="2800" dirty="0"/>
              <a:t>A large vocabulary helps children learn new words and ideas quickly.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rrows in front of 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298" y="3078480"/>
            <a:ext cx="3901102" cy="2052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160" y="1869440"/>
            <a:ext cx="31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Invest by using many interesting words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1298" y="1869440"/>
            <a:ext cx="3819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return on your investment will be great.</a:t>
            </a:r>
          </a:p>
        </p:txBody>
      </p:sp>
    </p:spTree>
    <p:extLst>
      <p:ext uri="{BB962C8B-B14F-4D97-AF65-F5344CB8AC3E}">
        <p14:creationId xmlns:p14="http://schemas.microsoft.com/office/powerpoint/2010/main" val="4598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1" y="417886"/>
            <a:ext cx="10485120" cy="135128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Fostering Language Learning </a:t>
            </a:r>
            <a:b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and Out of Classrooms</a:t>
            </a:r>
          </a:p>
        </p:txBody>
      </p:sp>
      <p:pic>
        <p:nvPicPr>
          <p:cNvPr id="6" name="Picture 5" descr="teacher sharing bo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29" y="2114606"/>
            <a:ext cx="3632347" cy="3555951"/>
          </a:xfrm>
          <a:prstGeom prst="rect">
            <a:avLst/>
          </a:prstGeom>
        </p:spPr>
      </p:pic>
      <p:pic>
        <p:nvPicPr>
          <p:cNvPr id="5" name="Picture 4" descr="parent shopping with baby for fru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63" y="2550400"/>
            <a:ext cx="4999054" cy="33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7864" y="0"/>
            <a:ext cx="7045812" cy="935815"/>
          </a:xfrm>
        </p:spPr>
        <p:txBody>
          <a:bodyPr/>
          <a:lstStyle/>
          <a:p>
            <a:r>
              <a:rPr lang="en-US" sz="4400" dirty="0"/>
              <a:t>Language Goals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464" y="787654"/>
            <a:ext cx="7644936" cy="569451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Have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</a:t>
            </a:r>
            <a:r>
              <a:rPr lang="en-US" sz="2600" dirty="0"/>
              <a:t> conversations</a:t>
            </a:r>
          </a:p>
          <a:p>
            <a:pPr lvl="1"/>
            <a:r>
              <a:rPr lang="en-US" dirty="0"/>
              <a:t>“</a:t>
            </a:r>
            <a:r>
              <a:rPr lang="en-US" sz="2100" dirty="0"/>
              <a:t>Strive for five” back-and-forth exchanges. </a:t>
            </a:r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</a:t>
            </a:r>
            <a:r>
              <a:rPr lang="en-US" dirty="0"/>
              <a:t> knowledge and vocabulary by nurturing your child’s interests</a:t>
            </a:r>
          </a:p>
          <a:p>
            <a:pPr lvl="1"/>
            <a:r>
              <a:rPr lang="en-US" dirty="0"/>
              <a:t>Use a curriculum with science activities and vocabulary</a:t>
            </a:r>
          </a:p>
          <a:p>
            <a:pPr lvl="1"/>
            <a:r>
              <a:rPr lang="en-US" dirty="0"/>
              <a:t>Take trips: zoo, cultural events,  museums, grocery store</a:t>
            </a:r>
          </a:p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n-US" dirty="0"/>
              <a:t> every day</a:t>
            </a:r>
          </a:p>
          <a:p>
            <a:pPr lvl="1"/>
            <a:r>
              <a:rPr lang="en-US" dirty="0"/>
              <a:t>Read story books and information books.</a:t>
            </a:r>
          </a:p>
          <a:p>
            <a:pPr lvl="1"/>
            <a:r>
              <a:rPr lang="en-US" dirty="0"/>
              <a:t>Use your local library</a:t>
            </a:r>
          </a:p>
          <a:p>
            <a:pPr lvl="1"/>
            <a:r>
              <a:rPr lang="en-US" dirty="0"/>
              <a:t>Use books as occasions for talking and teaching</a:t>
            </a:r>
          </a:p>
          <a:p>
            <a:r>
              <a:rPr lang="en-US" u="sng" dirty="0"/>
              <a:t>Plan</a:t>
            </a:r>
            <a:r>
              <a:rPr lang="en-US" dirty="0"/>
              <a:t> to teach language: </a:t>
            </a:r>
          </a:p>
          <a:p>
            <a:pPr lvl="1"/>
            <a:r>
              <a:rPr lang="en-US" dirty="0"/>
              <a:t>Activities that build knowledge</a:t>
            </a:r>
          </a:p>
          <a:p>
            <a:pPr lvl="1"/>
            <a:r>
              <a:rPr lang="en-US" dirty="0"/>
              <a:t>Identify words to teach</a:t>
            </a:r>
          </a:p>
          <a:p>
            <a:r>
              <a:rPr lang="en-US" sz="2600" dirty="0"/>
              <a:t>Create </a:t>
            </a:r>
            <a:r>
              <a:rPr lang="en-US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times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for rich conversations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acher and stud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76" y="787654"/>
            <a:ext cx="1985435" cy="1117092"/>
          </a:xfrm>
          <a:prstGeom prst="rect">
            <a:avLst/>
          </a:prstGeom>
        </p:spPr>
      </p:pic>
      <p:pic>
        <p:nvPicPr>
          <p:cNvPr id="7" name="Picture 6" descr="baby and a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16" y="2029376"/>
            <a:ext cx="1985495" cy="1321257"/>
          </a:xfrm>
          <a:prstGeom prst="rect">
            <a:avLst/>
          </a:prstGeom>
        </p:spPr>
      </p:pic>
      <p:pic>
        <p:nvPicPr>
          <p:cNvPr id="3" name="Picture 2" descr="teacher and studen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8" y="5127868"/>
            <a:ext cx="1611449" cy="1581045"/>
          </a:xfrm>
          <a:prstGeom prst="rect">
            <a:avLst/>
          </a:prstGeom>
        </p:spPr>
      </p:pic>
      <p:pic>
        <p:nvPicPr>
          <p:cNvPr id="4" name="Picture 3" descr="grand parent and chil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0016" y="3575788"/>
            <a:ext cx="1825958" cy="12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87" y="341644"/>
            <a:ext cx="10309074" cy="5981335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What Methods Have You Found to be Effective in Helping Parental Engagement?</a:t>
            </a:r>
            <a:br>
              <a:rPr lang="en-US" sz="4400" b="1" dirty="0">
                <a:solidFill>
                  <a:srgbClr val="FFC000"/>
                </a:solidFill>
              </a:rPr>
            </a:br>
            <a:br>
              <a:rPr lang="en-US" sz="4400" b="1" dirty="0">
                <a:solidFill>
                  <a:srgbClr val="FFC000"/>
                </a:solidFill>
              </a:rPr>
            </a:br>
            <a:br>
              <a:rPr lang="en-US" sz="4400" b="1" dirty="0">
                <a:solidFill>
                  <a:srgbClr val="FFC000"/>
                </a:solidFill>
              </a:rPr>
            </a:br>
            <a:r>
              <a:rPr lang="en-US" sz="4400" b="1" dirty="0">
                <a:solidFill>
                  <a:srgbClr val="FFC000"/>
                </a:solidFill>
              </a:rPr>
              <a:t>Have you had success with parents whose children are  learning English?   </a:t>
            </a:r>
            <a:br>
              <a:rPr lang="en-US" sz="4400" b="1" dirty="0">
                <a:solidFill>
                  <a:srgbClr val="FFC000"/>
                </a:solidFill>
              </a:rPr>
            </a:b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19" y="183969"/>
            <a:ext cx="7535881" cy="903151"/>
          </a:xfrm>
        </p:spPr>
        <p:txBody>
          <a:bodyPr/>
          <a:lstStyle/>
          <a:p>
            <a:r>
              <a:rPr lang="en-US" sz="3600" dirty="0"/>
              <a:t>Raising Bilingual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979602"/>
            <a:ext cx="8229600" cy="552279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Language carries culture and binds children to older generations.  </a:t>
            </a:r>
          </a:p>
          <a:p>
            <a:endParaRPr lang="en-US" sz="900" dirty="0"/>
          </a:p>
          <a:p>
            <a:r>
              <a:rPr lang="en-US" sz="2200" dirty="0"/>
              <a:t>Children do not confuse languages.  Growth in each may be slower, but overall development is not hurt by learning 2 languages. </a:t>
            </a:r>
          </a:p>
          <a:p>
            <a:endParaRPr lang="en-US" sz="900" dirty="0"/>
          </a:p>
          <a:p>
            <a:r>
              <a:rPr lang="en-US" sz="2200" dirty="0"/>
              <a:t>Children do not learn English well when a parent with very weak English uses it with the child.</a:t>
            </a:r>
          </a:p>
          <a:p>
            <a:endParaRPr lang="en-US" sz="900" dirty="0"/>
          </a:p>
          <a:p>
            <a:r>
              <a:rPr lang="en-US" sz="2200" dirty="0"/>
              <a:t>Children who enter kindergarten with some English make faster progress when instruction is in English.   </a:t>
            </a:r>
          </a:p>
          <a:p>
            <a:endParaRPr lang="en-US" sz="900" dirty="0"/>
          </a:p>
          <a:p>
            <a:r>
              <a:rPr lang="en-US" sz="2200" dirty="0"/>
              <a:t>Dual language teaching in the primary grades supports English learning and can help maintain the child’s first language. </a:t>
            </a:r>
          </a:p>
        </p:txBody>
      </p:sp>
      <p:pic>
        <p:nvPicPr>
          <p:cNvPr id="4" name="Picture 3" descr="grandpa reading to ch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21" y="183969"/>
            <a:ext cx="3355754" cy="42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1337" y="106234"/>
            <a:ext cx="8825659" cy="1012447"/>
          </a:xfrm>
        </p:spPr>
        <p:txBody>
          <a:bodyPr/>
          <a:lstStyle/>
          <a:p>
            <a:r>
              <a:rPr lang="en-US" sz="4600" dirty="0"/>
              <a:t>Rich Conversations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40372" y="881380"/>
            <a:ext cx="10678343" cy="59766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Are Sustained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Back-and-forth exchanges (strive for five)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Extend child’s thinking.  Do not simply echo the child’s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Follow the child’s lead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Are about things that interest the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Model </a:t>
            </a:r>
            <a:r>
              <a:rPr lang="en-US" sz="2600" dirty="0"/>
              <a:t>adult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Use full sentences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Use varied and specific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Teach</a:t>
            </a:r>
            <a:r>
              <a:rPr lang="en-US" sz="2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Help children understand the meanings of new words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Explain complex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Deepen Relationships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Provide children opportunities to initiate talk about important issues.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Enable teachers to learn about children’s experiences, concerns and interests.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pic>
        <p:nvPicPr>
          <p:cNvPr id="6" name="Picture 5" descr="mother and ch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23" y="2765275"/>
            <a:ext cx="4160409" cy="205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54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A8E2F034CFF478C728E2163980B4F" ma:contentTypeVersion="8" ma:contentTypeDescription="Create a new document." ma:contentTypeScope="" ma:versionID="f41559789d667c9d83e4452ab30ad854">
  <xsd:schema xmlns:xsd="http://www.w3.org/2001/XMLSchema" xmlns:xs="http://www.w3.org/2001/XMLSchema" xmlns:p="http://schemas.microsoft.com/office/2006/metadata/properties" xmlns:ns2="509ad404-87a9-4f1f-8560-37e828a69046" xmlns:ns3="30d67f1a-915f-434a-8f40-c0399fd6bc3d" targetNamespace="http://schemas.microsoft.com/office/2006/metadata/properties" ma:root="true" ma:fieldsID="1789d4a45df0ec69fae9dd4af643ef31" ns2:_="" ns3:_="">
    <xsd:import namespace="509ad404-87a9-4f1f-8560-37e828a69046"/>
    <xsd:import namespace="30d67f1a-915f-434a-8f40-c0399fd6bc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ad404-87a9-4f1f-8560-37e828a69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67f1a-915f-434a-8f40-c0399fd6b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65C770-BFF4-4CC4-856F-F2F5673AC1F8}"/>
</file>

<file path=customXml/itemProps2.xml><?xml version="1.0" encoding="utf-8"?>
<ds:datastoreItem xmlns:ds="http://schemas.openxmlformats.org/officeDocument/2006/customXml" ds:itemID="{243E5D06-01B5-4048-9DE0-4C15E2DB3F43}"/>
</file>

<file path=customXml/itemProps3.xml><?xml version="1.0" encoding="utf-8"?>
<ds:datastoreItem xmlns:ds="http://schemas.openxmlformats.org/officeDocument/2006/customXml" ds:itemID="{B80A52AC-47FA-469B-ACE0-D9B4AF3D3A1C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9576</TotalTime>
  <Words>1177</Words>
  <Application>Microsoft Office PowerPoint</Application>
  <PresentationFormat>Widescreen</PresentationFormat>
  <Paragraphs>220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Ion</vt:lpstr>
      <vt:lpstr>Language and Comprehension                </vt:lpstr>
      <vt:lpstr>Early Vocabulary Predicts Later Vocabulary and Comprehension</vt:lpstr>
      <vt:lpstr>Low-Income Children’s Vocabulary Lags Behind Others</vt:lpstr>
      <vt:lpstr>Invest Early By Supporting Your Child’s Vocabulary Development </vt:lpstr>
      <vt:lpstr>Strategies for Fostering Language Learning  in and Out of Classrooms</vt:lpstr>
      <vt:lpstr>Language Goals</vt:lpstr>
      <vt:lpstr>What Methods Have You Found to be Effective in Helping Parental Engagement?   Have you had success with parents whose children are  learning English?    </vt:lpstr>
      <vt:lpstr>Raising Bilingual Children</vt:lpstr>
      <vt:lpstr>Rich Conversations …</vt:lpstr>
      <vt:lpstr>Times When You Can  Have Rich Conversations:  Mealtime</vt:lpstr>
      <vt:lpstr>Mealtime Talk in a Head Start Program</vt:lpstr>
      <vt:lpstr>Analyze this Lunchtime Transcript</vt:lpstr>
      <vt:lpstr>Head Start Mealtime</vt:lpstr>
      <vt:lpstr>PowerPoint Presentation</vt:lpstr>
      <vt:lpstr>PowerPoint Presentation</vt:lpstr>
      <vt:lpstr>Building Language,  Fostering Deeper Relationships</vt:lpstr>
      <vt:lpstr>Plan Engaging Activities that Build on Your Curriculum</vt:lpstr>
      <vt:lpstr>Teacher with a Procedural Focus</vt:lpstr>
      <vt:lpstr>Teacher with a Conceptual Focus</vt:lpstr>
      <vt:lpstr>Instructional Style Varies by Context</vt:lpstr>
      <vt:lpstr>Fostering Language Fosters the Development of the  Whole Child</vt:lpstr>
      <vt:lpstr>PowerPoint Presentation</vt:lpstr>
      <vt:lpstr>Guiding Principles</vt:lpstr>
      <vt:lpstr>A Thought to Live 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Foundation  A Report on Elementary Grades Reading in Tennessesse (Feb. 2016)</dc:title>
  <dc:creator>David</dc:creator>
  <cp:keywords>literacy</cp:keywords>
  <cp:lastModifiedBy>Mallory, Andrea</cp:lastModifiedBy>
  <cp:revision>307</cp:revision>
  <cp:lastPrinted>2019-03-06T23:18:59Z</cp:lastPrinted>
  <dcterms:created xsi:type="dcterms:W3CDTF">2016-08-25T17:31:59Z</dcterms:created>
  <dcterms:modified xsi:type="dcterms:W3CDTF">2019-03-08T20:05:41Z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0x01010081AA8E2F034CFF478C728E2163980B4F</vt:lpwstr>
  </property>
</Properties>
</file>