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modernComment_3B3_ABCFBBC1.xml" ContentType="application/vnd.ms-powerpoint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omments/modernComment_4B2_F9C4E98B.xml" ContentType="application/vnd.ms-powerpoint.comment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5"/>
    <p:sldMasterId id="2147483651" r:id="rId6"/>
    <p:sldMasterId id="2147483655" r:id="rId7"/>
  </p:sldMasterIdLst>
  <p:notesMasterIdLst>
    <p:notesMasterId r:id="rId71"/>
  </p:notesMasterIdLst>
  <p:sldIdLst>
    <p:sldId id="934" r:id="rId8"/>
    <p:sldId id="1162" r:id="rId9"/>
    <p:sldId id="371" r:id="rId10"/>
    <p:sldId id="1163" r:id="rId11"/>
    <p:sldId id="1164" r:id="rId12"/>
    <p:sldId id="1196" r:id="rId13"/>
    <p:sldId id="1193" r:id="rId14"/>
    <p:sldId id="1194" r:id="rId15"/>
    <p:sldId id="1056" r:id="rId16"/>
    <p:sldId id="1052" r:id="rId17"/>
    <p:sldId id="1057" r:id="rId18"/>
    <p:sldId id="1195" r:id="rId19"/>
    <p:sldId id="1055" r:id="rId20"/>
    <p:sldId id="1180" r:id="rId21"/>
    <p:sldId id="884" r:id="rId22"/>
    <p:sldId id="955" r:id="rId23"/>
    <p:sldId id="866" r:id="rId24"/>
    <p:sldId id="1171" r:id="rId25"/>
    <p:sldId id="951" r:id="rId26"/>
    <p:sldId id="913" r:id="rId27"/>
    <p:sldId id="971" r:id="rId28"/>
    <p:sldId id="958" r:id="rId29"/>
    <p:sldId id="896" r:id="rId30"/>
    <p:sldId id="897" r:id="rId31"/>
    <p:sldId id="898" r:id="rId32"/>
    <p:sldId id="899" r:id="rId33"/>
    <p:sldId id="972" r:id="rId34"/>
    <p:sldId id="1185" r:id="rId35"/>
    <p:sldId id="1028" r:id="rId36"/>
    <p:sldId id="1189" r:id="rId37"/>
    <p:sldId id="1190" r:id="rId38"/>
    <p:sldId id="956" r:id="rId39"/>
    <p:sldId id="1181" r:id="rId40"/>
    <p:sldId id="923" r:id="rId41"/>
    <p:sldId id="1205" r:id="rId42"/>
    <p:sldId id="1182" r:id="rId43"/>
    <p:sldId id="1187" r:id="rId44"/>
    <p:sldId id="946" r:id="rId45"/>
    <p:sldId id="947" r:id="rId46"/>
    <p:sldId id="1201" r:id="rId47"/>
    <p:sldId id="1178" r:id="rId48"/>
    <p:sldId id="1188" r:id="rId49"/>
    <p:sldId id="928" r:id="rId50"/>
    <p:sldId id="1191" r:id="rId51"/>
    <p:sldId id="1032" r:id="rId52"/>
    <p:sldId id="1033" r:id="rId53"/>
    <p:sldId id="1034" r:id="rId54"/>
    <p:sldId id="294" r:id="rId55"/>
    <p:sldId id="1192" r:id="rId56"/>
    <p:sldId id="1199" r:id="rId57"/>
    <p:sldId id="1202" r:id="rId58"/>
    <p:sldId id="948" r:id="rId59"/>
    <p:sldId id="1179" r:id="rId60"/>
    <p:sldId id="1175" r:id="rId61"/>
    <p:sldId id="1176" r:id="rId62"/>
    <p:sldId id="907" r:id="rId63"/>
    <p:sldId id="908" r:id="rId64"/>
    <p:sldId id="1183" r:id="rId65"/>
    <p:sldId id="1203" r:id="rId66"/>
    <p:sldId id="291" r:id="rId67"/>
    <p:sldId id="378" r:id="rId68"/>
    <p:sldId id="290" r:id="rId69"/>
    <p:sldId id="286" r:id="rId70"/>
  </p:sldIdLst>
  <p:sldSz cx="14630400" cy="8229600"/>
  <p:notesSz cx="6858000" cy="9144000"/>
  <p:defaultTextStyle>
    <a:defPPr>
      <a:defRPr lang="en-US"/>
    </a:defPPr>
    <a:lvl1pPr marL="0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8613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97225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45838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94450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43063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91675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40288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88901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920"/>
    <a:srgbClr val="0998D4"/>
    <a:srgbClr val="047AB8"/>
    <a:srgbClr val="09A9E3"/>
    <a:srgbClr val="700D1B"/>
    <a:srgbClr val="6CAEDF"/>
    <a:srgbClr val="83A2CA"/>
    <a:srgbClr val="C0DB37"/>
    <a:srgbClr val="04028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225C22-C767-47B1-B620-9C31DCEE3D54}" v="1" dt="2022-08-15T15:33:15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66" autoAdjust="0"/>
    <p:restoredTop sz="75659" autoAdjust="0"/>
  </p:normalViewPr>
  <p:slideViewPr>
    <p:cSldViewPr snapToGrid="0" snapToObjects="1">
      <p:cViewPr varScale="1">
        <p:scale>
          <a:sx n="42" d="100"/>
          <a:sy n="42" d="100"/>
        </p:scale>
        <p:origin x="640" y="44"/>
      </p:cViewPr>
      <p:guideLst>
        <p:guide orient="horz" pos="2160"/>
        <p:guide pos="3840"/>
        <p:guide orient="horz" pos="2592"/>
        <p:guide pos="46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788"/>
    </p:cViewPr>
  </p:sorterViewPr>
  <p:notesViewPr>
    <p:cSldViewPr snapToGrid="0" snapToObjects="1">
      <p:cViewPr varScale="1">
        <p:scale>
          <a:sx n="59" d="100"/>
          <a:sy n="59" d="100"/>
        </p:scale>
        <p:origin x="322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presProps" Target="presProps.xml"/><Relationship Id="rId78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comments/modernComment_3B3_ABCFBB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15D35E5-3459-4B89-86C2-A70CFB27D1FF}" authorId="{00000000-0000-0000-0000-000000000000}" created="2021-12-10T13:13:58.785">
    <pc:sldMkLst xmlns:pc="http://schemas.microsoft.com/office/powerpoint/2013/main/command">
      <pc:docMk/>
      <pc:sldMk cId="2882517953" sldId="947"/>
    </pc:sldMkLst>
    <p188:replyLst>
      <p188:reply id="{4B8326E5-486A-412C-BC02-5A26B1618EE7}" authorId="{00000000-0000-0000-0000-000000000000}" created="2021-12-13T20:23:07.110">
        <p188:txBody>
          <a:bodyPr/>
          <a:lstStyle/>
          <a:p>
            <a:r>
              <a:rPr lang="en-US"/>
              <a:t>Please, see my comments i the talking points. </a:t>
            </a:r>
          </a:p>
        </p188:txBody>
      </p188:reply>
    </p188:replyLst>
    <p188:txBody>
      <a:bodyPr/>
      <a:lstStyle/>
      <a:p>
        <a:r>
          <a:rPr lang="en-US"/>
          <a:t>I'm still trying to see how doing the 3 problems are showing the use of SMP-7</a:t>
        </a:r>
      </a:p>
    </p188:txBody>
  </p188:cm>
</p188:cmLst>
</file>

<file path=ppt/comments/modernComment_4B2_F9C4E9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3BCC34-1BDE-4902-8CDA-26D0E2AB2F40}" authorId="{00000000-0000-0000-0000-000000000000}" created="2021-12-10T13:13:58.785">
    <pc:sldMkLst xmlns:pc="http://schemas.microsoft.com/office/powerpoint/2013/main/command">
      <pc:docMk/>
      <pc:sldMk cId="2882517953" sldId="947"/>
    </pc:sldMkLst>
    <p188:replyLst>
      <p188:reply id="{4B8326E5-486A-412C-BC02-5A26B1618EE7}" authorId="{00000000-0000-0000-0000-000000000000}" created="2021-12-13T20:23:07.110">
        <p188:txBody>
          <a:bodyPr/>
          <a:lstStyle/>
          <a:p>
            <a:r>
              <a:rPr lang="en-US"/>
              <a:t>Please, see my comments i the talking points. </a:t>
            </a:r>
          </a:p>
        </p188:txBody>
      </p188:reply>
    </p188:replyLst>
    <p188:txBody>
      <a:bodyPr/>
      <a:lstStyle/>
      <a:p>
        <a:r>
          <a:rPr lang="en-US"/>
          <a:t>I'm still trying to see how doing the 3 problems are showing the use of SMP-7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03833-61DA-4AFA-B946-ED93F05B93C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8AEDBEF-31E6-4940-BE6B-2DA5F99FDEF3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From: Emphasis</a:t>
          </a:r>
        </a:p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on Answers</a:t>
          </a:r>
        </a:p>
      </dgm:t>
    </dgm:pt>
    <dgm:pt modelId="{80BB081B-481E-4E36-B9E4-4EE60546C823}" type="parTrans" cxnId="{4A3C5DCE-E3B7-482A-9D87-84D86B715C2E}">
      <dgm:prSet/>
      <dgm:spPr/>
      <dgm:t>
        <a:bodyPr/>
        <a:lstStyle/>
        <a:p>
          <a:endParaRPr lang="en-US"/>
        </a:p>
      </dgm:t>
    </dgm:pt>
    <dgm:pt modelId="{D0ABC25D-DD18-4671-B7E2-F1082FE3A152}" type="sibTrans" cxnId="{4A3C5DCE-E3B7-482A-9D87-84D86B715C2E}">
      <dgm:prSet/>
      <dgm:spPr/>
      <dgm:t>
        <a:bodyPr/>
        <a:lstStyle/>
        <a:p>
          <a:endParaRPr lang="en-US"/>
        </a:p>
      </dgm:t>
    </dgm:pt>
    <dgm:pt modelId="{5266E40C-302E-4E0D-A247-429EDAB3D279}">
      <dgm:prSet phldrT="[Text]" custT="1"/>
      <dgm:spPr/>
      <dgm:t>
        <a:bodyPr/>
        <a:lstStyle/>
        <a:p>
          <a:endParaRPr lang="en-US" sz="2400" dirty="0"/>
        </a:p>
        <a:p>
          <a:r>
            <a:rPr lang="en-US" sz="2400" dirty="0"/>
            <a:t>Through: Standards for Math Practices and</a:t>
          </a:r>
        </a:p>
        <a:p>
          <a:r>
            <a:rPr lang="en-US" sz="2400" dirty="0"/>
            <a:t>Math Teaching Practices</a:t>
          </a:r>
        </a:p>
        <a:p>
          <a:endParaRPr lang="en-US" sz="2000" dirty="0"/>
        </a:p>
      </dgm:t>
    </dgm:pt>
    <dgm:pt modelId="{6CAE4F7B-2C1F-476A-8BC5-99367CF67A09}" type="parTrans" cxnId="{55959DC0-BA90-41E5-8BA9-401AE7650055}">
      <dgm:prSet/>
      <dgm:spPr/>
      <dgm:t>
        <a:bodyPr/>
        <a:lstStyle/>
        <a:p>
          <a:endParaRPr lang="en-US"/>
        </a:p>
      </dgm:t>
    </dgm:pt>
    <dgm:pt modelId="{C2A09EED-8466-41EA-8E7A-0B593C4C070B}" type="sibTrans" cxnId="{55959DC0-BA90-41E5-8BA9-401AE7650055}">
      <dgm:prSet/>
      <dgm:spPr/>
      <dgm:t>
        <a:bodyPr/>
        <a:lstStyle/>
        <a:p>
          <a:endParaRPr lang="en-US"/>
        </a:p>
      </dgm:t>
    </dgm:pt>
    <dgm:pt modelId="{203B79E8-82BC-4B2F-8FC1-EBFC7D109C12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To: Emphasis on Understanding Mathematics</a:t>
          </a:r>
        </a:p>
      </dgm:t>
    </dgm:pt>
    <dgm:pt modelId="{529154DD-B36C-46B0-BD22-FE49F479641B}" type="parTrans" cxnId="{A2F931D8-C753-45DA-BD4D-044EF06B9069}">
      <dgm:prSet/>
      <dgm:spPr/>
      <dgm:t>
        <a:bodyPr/>
        <a:lstStyle/>
        <a:p>
          <a:endParaRPr lang="en-US"/>
        </a:p>
      </dgm:t>
    </dgm:pt>
    <dgm:pt modelId="{35DAA108-7AA0-4EE7-9358-2819857EE3A9}" type="sibTrans" cxnId="{A2F931D8-C753-45DA-BD4D-044EF06B9069}">
      <dgm:prSet/>
      <dgm:spPr/>
      <dgm:t>
        <a:bodyPr/>
        <a:lstStyle/>
        <a:p>
          <a:endParaRPr lang="en-US"/>
        </a:p>
      </dgm:t>
    </dgm:pt>
    <dgm:pt modelId="{A0594434-F441-4206-8BFD-617AE6FC158D}" type="pres">
      <dgm:prSet presAssocID="{24A03833-61DA-4AFA-B946-ED93F05B93C3}" presName="CompostProcess" presStyleCnt="0">
        <dgm:presLayoutVars>
          <dgm:dir/>
          <dgm:resizeHandles val="exact"/>
        </dgm:presLayoutVars>
      </dgm:prSet>
      <dgm:spPr/>
    </dgm:pt>
    <dgm:pt modelId="{7DB0B670-0D0E-4FD2-9BE8-967C54956190}" type="pres">
      <dgm:prSet presAssocID="{24A03833-61DA-4AFA-B946-ED93F05B93C3}" presName="arrow" presStyleLbl="bgShp" presStyleIdx="0" presStyleCnt="1"/>
      <dgm:spPr/>
    </dgm:pt>
    <dgm:pt modelId="{9F8B8EEA-20DD-49CD-A3E1-0758C76B2B38}" type="pres">
      <dgm:prSet presAssocID="{24A03833-61DA-4AFA-B946-ED93F05B93C3}" presName="linearProcess" presStyleCnt="0"/>
      <dgm:spPr/>
    </dgm:pt>
    <dgm:pt modelId="{F5D6407B-A993-4C48-8030-4CD2EE658102}" type="pres">
      <dgm:prSet presAssocID="{B8AEDBEF-31E6-4940-BE6B-2DA5F99FDEF3}" presName="textNode" presStyleLbl="node1" presStyleIdx="0" presStyleCnt="3">
        <dgm:presLayoutVars>
          <dgm:bulletEnabled val="1"/>
        </dgm:presLayoutVars>
      </dgm:prSet>
      <dgm:spPr/>
    </dgm:pt>
    <dgm:pt modelId="{CB76D9D6-46BF-4E03-8B4F-98D74BA74DFC}" type="pres">
      <dgm:prSet presAssocID="{D0ABC25D-DD18-4671-B7E2-F1082FE3A152}" presName="sibTrans" presStyleCnt="0"/>
      <dgm:spPr/>
    </dgm:pt>
    <dgm:pt modelId="{F4735186-B934-4B5E-8A62-75460FFEDBE8}" type="pres">
      <dgm:prSet presAssocID="{5266E40C-302E-4E0D-A247-429EDAB3D279}" presName="textNode" presStyleLbl="node1" presStyleIdx="1" presStyleCnt="3">
        <dgm:presLayoutVars>
          <dgm:bulletEnabled val="1"/>
        </dgm:presLayoutVars>
      </dgm:prSet>
      <dgm:spPr/>
    </dgm:pt>
    <dgm:pt modelId="{9C61FBC1-BB40-4556-8D4E-8EFD92125801}" type="pres">
      <dgm:prSet presAssocID="{C2A09EED-8466-41EA-8E7A-0B593C4C070B}" presName="sibTrans" presStyleCnt="0"/>
      <dgm:spPr/>
    </dgm:pt>
    <dgm:pt modelId="{D2318F6E-23DB-42C0-8185-B46EE6BEDB53}" type="pres">
      <dgm:prSet presAssocID="{203B79E8-82BC-4B2F-8FC1-EBFC7D109C1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AAFD237-CFF5-4929-BD9B-A169FE0A91CB}" type="presOf" srcId="{24A03833-61DA-4AFA-B946-ED93F05B93C3}" destId="{A0594434-F441-4206-8BFD-617AE6FC158D}" srcOrd="0" destOrd="0" presId="urn:microsoft.com/office/officeart/2005/8/layout/hProcess9"/>
    <dgm:cxn modelId="{F8810C3E-F288-4361-9041-D7511B0C5EC3}" type="presOf" srcId="{B8AEDBEF-31E6-4940-BE6B-2DA5F99FDEF3}" destId="{F5D6407B-A993-4C48-8030-4CD2EE658102}" srcOrd="0" destOrd="0" presId="urn:microsoft.com/office/officeart/2005/8/layout/hProcess9"/>
    <dgm:cxn modelId="{F865066F-1E36-49F4-8E50-E9E8F7816174}" type="presOf" srcId="{203B79E8-82BC-4B2F-8FC1-EBFC7D109C12}" destId="{D2318F6E-23DB-42C0-8185-B46EE6BEDB53}" srcOrd="0" destOrd="0" presId="urn:microsoft.com/office/officeart/2005/8/layout/hProcess9"/>
    <dgm:cxn modelId="{3887AE55-301B-4847-BB19-84E20A65E41C}" type="presOf" srcId="{5266E40C-302E-4E0D-A247-429EDAB3D279}" destId="{F4735186-B934-4B5E-8A62-75460FFEDBE8}" srcOrd="0" destOrd="0" presId="urn:microsoft.com/office/officeart/2005/8/layout/hProcess9"/>
    <dgm:cxn modelId="{55959DC0-BA90-41E5-8BA9-401AE7650055}" srcId="{24A03833-61DA-4AFA-B946-ED93F05B93C3}" destId="{5266E40C-302E-4E0D-A247-429EDAB3D279}" srcOrd="1" destOrd="0" parTransId="{6CAE4F7B-2C1F-476A-8BC5-99367CF67A09}" sibTransId="{C2A09EED-8466-41EA-8E7A-0B593C4C070B}"/>
    <dgm:cxn modelId="{4A3C5DCE-E3B7-482A-9D87-84D86B715C2E}" srcId="{24A03833-61DA-4AFA-B946-ED93F05B93C3}" destId="{B8AEDBEF-31E6-4940-BE6B-2DA5F99FDEF3}" srcOrd="0" destOrd="0" parTransId="{80BB081B-481E-4E36-B9E4-4EE60546C823}" sibTransId="{D0ABC25D-DD18-4671-B7E2-F1082FE3A152}"/>
    <dgm:cxn modelId="{A2F931D8-C753-45DA-BD4D-044EF06B9069}" srcId="{24A03833-61DA-4AFA-B946-ED93F05B93C3}" destId="{203B79E8-82BC-4B2F-8FC1-EBFC7D109C12}" srcOrd="2" destOrd="0" parTransId="{529154DD-B36C-46B0-BD22-FE49F479641B}" sibTransId="{35DAA108-7AA0-4EE7-9358-2819857EE3A9}"/>
    <dgm:cxn modelId="{A38491CD-C855-402B-A0DE-8684DD7464D2}" type="presParOf" srcId="{A0594434-F441-4206-8BFD-617AE6FC158D}" destId="{7DB0B670-0D0E-4FD2-9BE8-967C54956190}" srcOrd="0" destOrd="0" presId="urn:microsoft.com/office/officeart/2005/8/layout/hProcess9"/>
    <dgm:cxn modelId="{B2B151F3-1279-47A8-A05C-FEC55BE29099}" type="presParOf" srcId="{A0594434-F441-4206-8BFD-617AE6FC158D}" destId="{9F8B8EEA-20DD-49CD-A3E1-0758C76B2B38}" srcOrd="1" destOrd="0" presId="urn:microsoft.com/office/officeart/2005/8/layout/hProcess9"/>
    <dgm:cxn modelId="{590C2A16-C28D-4818-AE64-C033BB9EA9AE}" type="presParOf" srcId="{9F8B8EEA-20DD-49CD-A3E1-0758C76B2B38}" destId="{F5D6407B-A993-4C48-8030-4CD2EE658102}" srcOrd="0" destOrd="0" presId="urn:microsoft.com/office/officeart/2005/8/layout/hProcess9"/>
    <dgm:cxn modelId="{762BD574-963A-44A6-802A-84491EEECA5D}" type="presParOf" srcId="{9F8B8EEA-20DD-49CD-A3E1-0758C76B2B38}" destId="{CB76D9D6-46BF-4E03-8B4F-98D74BA74DFC}" srcOrd="1" destOrd="0" presId="urn:microsoft.com/office/officeart/2005/8/layout/hProcess9"/>
    <dgm:cxn modelId="{496F1B17-BC20-4FD7-BBB1-ABD1F40B143A}" type="presParOf" srcId="{9F8B8EEA-20DD-49CD-A3E1-0758C76B2B38}" destId="{F4735186-B934-4B5E-8A62-75460FFEDBE8}" srcOrd="2" destOrd="0" presId="urn:microsoft.com/office/officeart/2005/8/layout/hProcess9"/>
    <dgm:cxn modelId="{8C5AB3B1-6080-4BE3-9600-637B850EA07A}" type="presParOf" srcId="{9F8B8EEA-20DD-49CD-A3E1-0758C76B2B38}" destId="{9C61FBC1-BB40-4556-8D4E-8EFD92125801}" srcOrd="3" destOrd="0" presId="urn:microsoft.com/office/officeart/2005/8/layout/hProcess9"/>
    <dgm:cxn modelId="{29EE77DB-7963-494B-BA31-7467C08B2AC5}" type="presParOf" srcId="{9F8B8EEA-20DD-49CD-A3E1-0758C76B2B38}" destId="{D2318F6E-23DB-42C0-8185-B46EE6BEDB5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FA69D1-74CC-4C03-B5BC-85C60286339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47766-E93D-43C4-BE80-7F545E114D3B}">
      <dgm:prSet phldrT="[Text]"/>
      <dgm:spPr/>
      <dgm:t>
        <a:bodyPr/>
        <a:lstStyle/>
        <a:p>
          <a:r>
            <a:rPr lang="en-US" dirty="0"/>
            <a:t>SMP.7</a:t>
          </a:r>
        </a:p>
      </dgm:t>
    </dgm:pt>
    <dgm:pt modelId="{C44EE18F-C8A1-4CAE-AEEC-5F8072FFE079}" type="parTrans" cxnId="{CA716F58-A3F9-45B1-ACA8-A23D5226ED61}">
      <dgm:prSet/>
      <dgm:spPr/>
      <dgm:t>
        <a:bodyPr/>
        <a:lstStyle/>
        <a:p>
          <a:endParaRPr lang="en-US"/>
        </a:p>
      </dgm:t>
    </dgm:pt>
    <dgm:pt modelId="{59C5D934-2B5E-4BF1-A446-95D4D60226A8}" type="sibTrans" cxnId="{CA716F58-A3F9-45B1-ACA8-A23D5226ED61}">
      <dgm:prSet/>
      <dgm:spPr/>
      <dgm:t>
        <a:bodyPr/>
        <a:lstStyle/>
        <a:p>
          <a:endParaRPr lang="en-US"/>
        </a:p>
      </dgm:t>
    </dgm:pt>
    <dgm:pt modelId="{F794F2AD-73B7-4F0E-86AC-5514E7E9B51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SMP.2</a:t>
          </a:r>
        </a:p>
      </dgm:t>
    </dgm:pt>
    <dgm:pt modelId="{A73AF322-B999-4116-8666-34B88A418760}" type="parTrans" cxnId="{6EF5EC3D-B8DF-421C-B0A6-AAD4C3BAB558}">
      <dgm:prSet/>
      <dgm:spPr/>
      <dgm:t>
        <a:bodyPr/>
        <a:lstStyle/>
        <a:p>
          <a:endParaRPr lang="en-US"/>
        </a:p>
      </dgm:t>
    </dgm:pt>
    <dgm:pt modelId="{48C10119-2EF8-4A01-92DE-B1E74E150084}" type="sibTrans" cxnId="{6EF5EC3D-B8DF-421C-B0A6-AAD4C3BAB558}">
      <dgm:prSet/>
      <dgm:spPr/>
      <dgm:t>
        <a:bodyPr/>
        <a:lstStyle/>
        <a:p>
          <a:endParaRPr lang="en-US"/>
        </a:p>
      </dgm:t>
    </dgm:pt>
    <dgm:pt modelId="{F48B8AA9-57BF-486B-A832-839CCB710548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SMP.4</a:t>
          </a:r>
        </a:p>
      </dgm:t>
    </dgm:pt>
    <dgm:pt modelId="{E60E7797-05E4-4CA2-9919-F31393A2CE1A}" type="parTrans" cxnId="{CDBA761B-2DDE-4C3E-B48B-9B1232DD4693}">
      <dgm:prSet/>
      <dgm:spPr/>
      <dgm:t>
        <a:bodyPr/>
        <a:lstStyle/>
        <a:p>
          <a:endParaRPr lang="en-US"/>
        </a:p>
      </dgm:t>
    </dgm:pt>
    <dgm:pt modelId="{9E0AF878-1408-4863-B08D-BA5AE487153A}" type="sibTrans" cxnId="{CDBA761B-2DDE-4C3E-B48B-9B1232DD4693}">
      <dgm:prSet/>
      <dgm:spPr/>
      <dgm:t>
        <a:bodyPr/>
        <a:lstStyle/>
        <a:p>
          <a:endParaRPr lang="en-US"/>
        </a:p>
      </dgm:t>
    </dgm:pt>
    <dgm:pt modelId="{972EF78D-5229-436D-812B-1CF02521698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SMP.8</a:t>
          </a:r>
        </a:p>
      </dgm:t>
    </dgm:pt>
    <dgm:pt modelId="{66FC358E-968E-425A-8A1F-6D8CBA7EF851}" type="parTrans" cxnId="{559BBC42-9D9D-45B7-83A5-FE351D600CA6}">
      <dgm:prSet/>
      <dgm:spPr/>
      <dgm:t>
        <a:bodyPr/>
        <a:lstStyle/>
        <a:p>
          <a:endParaRPr lang="en-US"/>
        </a:p>
      </dgm:t>
    </dgm:pt>
    <dgm:pt modelId="{12C4EBB5-C9D4-49AB-A6E3-7662EF0C0A92}" type="sibTrans" cxnId="{559BBC42-9D9D-45B7-83A5-FE351D600CA6}">
      <dgm:prSet/>
      <dgm:spPr/>
      <dgm:t>
        <a:bodyPr/>
        <a:lstStyle/>
        <a:p>
          <a:endParaRPr lang="en-US"/>
        </a:p>
      </dgm:t>
    </dgm:pt>
    <dgm:pt modelId="{21218D86-2855-4243-BAB4-12AE1986349E}" type="pres">
      <dgm:prSet presAssocID="{88FA69D1-74CC-4C03-B5BC-85C60286339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7F7AB2-074E-42C1-99D0-CC1CFD99DA55}" type="pres">
      <dgm:prSet presAssocID="{E0E47766-E93D-43C4-BE80-7F545E114D3B}" presName="centerShape" presStyleLbl="node0" presStyleIdx="0" presStyleCnt="1" custScaleY="87433"/>
      <dgm:spPr/>
    </dgm:pt>
    <dgm:pt modelId="{18F3AA0F-062A-42F5-957E-F1BBEBAFD686}" type="pres">
      <dgm:prSet presAssocID="{A73AF322-B999-4116-8666-34B88A418760}" presName="parTrans" presStyleLbl="bgSibTrans2D1" presStyleIdx="0" presStyleCnt="3"/>
      <dgm:spPr/>
    </dgm:pt>
    <dgm:pt modelId="{C6E92772-3253-4D6F-95F5-76489391C254}" type="pres">
      <dgm:prSet presAssocID="{F794F2AD-73B7-4F0E-86AC-5514E7E9B51C}" presName="node" presStyleLbl="node1" presStyleIdx="0" presStyleCnt="3" custScaleY="72937">
        <dgm:presLayoutVars>
          <dgm:bulletEnabled val="1"/>
        </dgm:presLayoutVars>
      </dgm:prSet>
      <dgm:spPr/>
    </dgm:pt>
    <dgm:pt modelId="{52CAC863-DA07-461B-BEFD-70C1079DF414}" type="pres">
      <dgm:prSet presAssocID="{E60E7797-05E4-4CA2-9919-F31393A2CE1A}" presName="parTrans" presStyleLbl="bgSibTrans2D1" presStyleIdx="1" presStyleCnt="3"/>
      <dgm:spPr/>
    </dgm:pt>
    <dgm:pt modelId="{AE9D112C-FA35-43E8-9F25-4E5C29C428B8}" type="pres">
      <dgm:prSet presAssocID="{F48B8AA9-57BF-486B-A832-839CCB710548}" presName="node" presStyleLbl="node1" presStyleIdx="1" presStyleCnt="3" custScaleY="68153">
        <dgm:presLayoutVars>
          <dgm:bulletEnabled val="1"/>
        </dgm:presLayoutVars>
      </dgm:prSet>
      <dgm:spPr/>
    </dgm:pt>
    <dgm:pt modelId="{1F4EBCBE-614F-47B3-8544-FD9D07BC15AA}" type="pres">
      <dgm:prSet presAssocID="{66FC358E-968E-425A-8A1F-6D8CBA7EF851}" presName="parTrans" presStyleLbl="bgSibTrans2D1" presStyleIdx="2" presStyleCnt="3"/>
      <dgm:spPr/>
    </dgm:pt>
    <dgm:pt modelId="{C46DAC68-9C09-4B55-9663-7BB8C53BE233}" type="pres">
      <dgm:prSet presAssocID="{972EF78D-5229-436D-812B-1CF025216985}" presName="node" presStyleLbl="node1" presStyleIdx="2" presStyleCnt="3" custScaleY="66986">
        <dgm:presLayoutVars>
          <dgm:bulletEnabled val="1"/>
        </dgm:presLayoutVars>
      </dgm:prSet>
      <dgm:spPr/>
    </dgm:pt>
  </dgm:ptLst>
  <dgm:cxnLst>
    <dgm:cxn modelId="{2979220B-0863-434E-A79C-2F20701D2370}" type="presOf" srcId="{E0E47766-E93D-43C4-BE80-7F545E114D3B}" destId="{327F7AB2-074E-42C1-99D0-CC1CFD99DA55}" srcOrd="0" destOrd="0" presId="urn:microsoft.com/office/officeart/2005/8/layout/radial4"/>
    <dgm:cxn modelId="{28B4F417-5DFC-49BD-9C02-F2AB6ACA3E3F}" type="presOf" srcId="{A73AF322-B999-4116-8666-34B88A418760}" destId="{18F3AA0F-062A-42F5-957E-F1BBEBAFD686}" srcOrd="0" destOrd="0" presId="urn:microsoft.com/office/officeart/2005/8/layout/radial4"/>
    <dgm:cxn modelId="{F6765E19-1336-4041-8954-8A17E8842FB0}" type="presOf" srcId="{F794F2AD-73B7-4F0E-86AC-5514E7E9B51C}" destId="{C6E92772-3253-4D6F-95F5-76489391C254}" srcOrd="0" destOrd="0" presId="urn:microsoft.com/office/officeart/2005/8/layout/radial4"/>
    <dgm:cxn modelId="{CDBA761B-2DDE-4C3E-B48B-9B1232DD4693}" srcId="{E0E47766-E93D-43C4-BE80-7F545E114D3B}" destId="{F48B8AA9-57BF-486B-A832-839CCB710548}" srcOrd="1" destOrd="0" parTransId="{E60E7797-05E4-4CA2-9919-F31393A2CE1A}" sibTransId="{9E0AF878-1408-4863-B08D-BA5AE487153A}"/>
    <dgm:cxn modelId="{6EF5EC3D-B8DF-421C-B0A6-AAD4C3BAB558}" srcId="{E0E47766-E93D-43C4-BE80-7F545E114D3B}" destId="{F794F2AD-73B7-4F0E-86AC-5514E7E9B51C}" srcOrd="0" destOrd="0" parTransId="{A73AF322-B999-4116-8666-34B88A418760}" sibTransId="{48C10119-2EF8-4A01-92DE-B1E74E150084}"/>
    <dgm:cxn modelId="{559BBC42-9D9D-45B7-83A5-FE351D600CA6}" srcId="{E0E47766-E93D-43C4-BE80-7F545E114D3B}" destId="{972EF78D-5229-436D-812B-1CF025216985}" srcOrd="2" destOrd="0" parTransId="{66FC358E-968E-425A-8A1F-6D8CBA7EF851}" sibTransId="{12C4EBB5-C9D4-49AB-A6E3-7662EF0C0A92}"/>
    <dgm:cxn modelId="{CA716F58-A3F9-45B1-ACA8-A23D5226ED61}" srcId="{88FA69D1-74CC-4C03-B5BC-85C602863392}" destId="{E0E47766-E93D-43C4-BE80-7F545E114D3B}" srcOrd="0" destOrd="0" parTransId="{C44EE18F-C8A1-4CAE-AEEC-5F8072FFE079}" sibTransId="{59C5D934-2B5E-4BF1-A446-95D4D60226A8}"/>
    <dgm:cxn modelId="{CFBB2E8D-C780-4324-9272-2C5DC66C41A7}" type="presOf" srcId="{E60E7797-05E4-4CA2-9919-F31393A2CE1A}" destId="{52CAC863-DA07-461B-BEFD-70C1079DF414}" srcOrd="0" destOrd="0" presId="urn:microsoft.com/office/officeart/2005/8/layout/radial4"/>
    <dgm:cxn modelId="{081BDF96-06E0-48B9-ABD1-E09B6DD074C2}" type="presOf" srcId="{88FA69D1-74CC-4C03-B5BC-85C602863392}" destId="{21218D86-2855-4243-BAB4-12AE1986349E}" srcOrd="0" destOrd="0" presId="urn:microsoft.com/office/officeart/2005/8/layout/radial4"/>
    <dgm:cxn modelId="{477548BB-32B4-4556-90C7-3D76188B429F}" type="presOf" srcId="{972EF78D-5229-436D-812B-1CF025216985}" destId="{C46DAC68-9C09-4B55-9663-7BB8C53BE233}" srcOrd="0" destOrd="0" presId="urn:microsoft.com/office/officeart/2005/8/layout/radial4"/>
    <dgm:cxn modelId="{3286F3C8-2A6A-4F69-95A8-4F1C42237B79}" type="presOf" srcId="{66FC358E-968E-425A-8A1F-6D8CBA7EF851}" destId="{1F4EBCBE-614F-47B3-8544-FD9D07BC15AA}" srcOrd="0" destOrd="0" presId="urn:microsoft.com/office/officeart/2005/8/layout/radial4"/>
    <dgm:cxn modelId="{B28BF3E5-B26D-4F44-8A19-3BED1AAC33FC}" type="presOf" srcId="{F48B8AA9-57BF-486B-A832-839CCB710548}" destId="{AE9D112C-FA35-43E8-9F25-4E5C29C428B8}" srcOrd="0" destOrd="0" presId="urn:microsoft.com/office/officeart/2005/8/layout/radial4"/>
    <dgm:cxn modelId="{13A4575F-21DB-4BE2-B2ED-0C691A5261DC}" type="presParOf" srcId="{21218D86-2855-4243-BAB4-12AE1986349E}" destId="{327F7AB2-074E-42C1-99D0-CC1CFD99DA55}" srcOrd="0" destOrd="0" presId="urn:microsoft.com/office/officeart/2005/8/layout/radial4"/>
    <dgm:cxn modelId="{1651B4C8-E197-4A23-90F4-73246B4C1004}" type="presParOf" srcId="{21218D86-2855-4243-BAB4-12AE1986349E}" destId="{18F3AA0F-062A-42F5-957E-F1BBEBAFD686}" srcOrd="1" destOrd="0" presId="urn:microsoft.com/office/officeart/2005/8/layout/radial4"/>
    <dgm:cxn modelId="{3C299303-1BB8-4E50-9C51-B2896E4DA24A}" type="presParOf" srcId="{21218D86-2855-4243-BAB4-12AE1986349E}" destId="{C6E92772-3253-4D6F-95F5-76489391C254}" srcOrd="2" destOrd="0" presId="urn:microsoft.com/office/officeart/2005/8/layout/radial4"/>
    <dgm:cxn modelId="{A69C6B17-D4A6-45F0-A77A-B4FCFB571493}" type="presParOf" srcId="{21218D86-2855-4243-BAB4-12AE1986349E}" destId="{52CAC863-DA07-461B-BEFD-70C1079DF414}" srcOrd="3" destOrd="0" presId="urn:microsoft.com/office/officeart/2005/8/layout/radial4"/>
    <dgm:cxn modelId="{F5EA7406-7285-41DD-BBC0-2B4F8A374AE6}" type="presParOf" srcId="{21218D86-2855-4243-BAB4-12AE1986349E}" destId="{AE9D112C-FA35-43E8-9F25-4E5C29C428B8}" srcOrd="4" destOrd="0" presId="urn:microsoft.com/office/officeart/2005/8/layout/radial4"/>
    <dgm:cxn modelId="{91E7F696-887B-44E0-9D03-E8A9AA77417C}" type="presParOf" srcId="{21218D86-2855-4243-BAB4-12AE1986349E}" destId="{1F4EBCBE-614F-47B3-8544-FD9D07BC15AA}" srcOrd="5" destOrd="0" presId="urn:microsoft.com/office/officeart/2005/8/layout/radial4"/>
    <dgm:cxn modelId="{1BB9E5B0-617F-4424-ABFE-27A3DD7AD6D9}" type="presParOf" srcId="{21218D86-2855-4243-BAB4-12AE1986349E}" destId="{C46DAC68-9C09-4B55-9663-7BB8C53BE23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0B670-0D0E-4FD2-9BE8-967C54956190}">
      <dsp:nvSpPr>
        <dsp:cNvPr id="0" name=""/>
        <dsp:cNvSpPr/>
      </dsp:nvSpPr>
      <dsp:spPr>
        <a:xfrm>
          <a:off x="987504" y="0"/>
          <a:ext cx="11191716" cy="54308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6407B-A993-4C48-8030-4CD2EE658102}">
      <dsp:nvSpPr>
        <dsp:cNvPr id="0" name=""/>
        <dsp:cNvSpPr/>
      </dsp:nvSpPr>
      <dsp:spPr>
        <a:xfrm>
          <a:off x="6348" y="1629251"/>
          <a:ext cx="4070080" cy="2172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From: Emphasis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on Answers</a:t>
          </a:r>
        </a:p>
      </dsp:txBody>
      <dsp:txXfrm>
        <a:off x="112393" y="1735296"/>
        <a:ext cx="3857990" cy="1960245"/>
      </dsp:txXfrm>
    </dsp:sp>
    <dsp:sp modelId="{F4735186-B934-4B5E-8A62-75460FFEDBE8}">
      <dsp:nvSpPr>
        <dsp:cNvPr id="0" name=""/>
        <dsp:cNvSpPr/>
      </dsp:nvSpPr>
      <dsp:spPr>
        <a:xfrm>
          <a:off x="4548322" y="1629251"/>
          <a:ext cx="4070080" cy="2172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Through: Standards for Math Practices and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Math Teaching Practices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654367" y="1735296"/>
        <a:ext cx="3857990" cy="1960245"/>
      </dsp:txXfrm>
    </dsp:sp>
    <dsp:sp modelId="{D2318F6E-23DB-42C0-8185-B46EE6BEDB53}">
      <dsp:nvSpPr>
        <dsp:cNvPr id="0" name=""/>
        <dsp:cNvSpPr/>
      </dsp:nvSpPr>
      <dsp:spPr>
        <a:xfrm>
          <a:off x="9090296" y="1629251"/>
          <a:ext cx="4070080" cy="2172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To: Emphasis on Understanding Mathematics</a:t>
          </a:r>
        </a:p>
      </dsp:txBody>
      <dsp:txXfrm>
        <a:off x="9196341" y="1735296"/>
        <a:ext cx="3857990" cy="1960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F7AB2-074E-42C1-99D0-CC1CFD99DA55}">
      <dsp:nvSpPr>
        <dsp:cNvPr id="0" name=""/>
        <dsp:cNvSpPr/>
      </dsp:nvSpPr>
      <dsp:spPr>
        <a:xfrm>
          <a:off x="5401250" y="2897218"/>
          <a:ext cx="2364224" cy="2067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SMP.7</a:t>
          </a:r>
        </a:p>
      </dsp:txBody>
      <dsp:txXfrm>
        <a:off x="5747483" y="3199940"/>
        <a:ext cx="1671758" cy="1461668"/>
      </dsp:txXfrm>
    </dsp:sp>
    <dsp:sp modelId="{18F3AA0F-062A-42F5-957E-F1BBEBAFD686}">
      <dsp:nvSpPr>
        <dsp:cNvPr id="0" name=""/>
        <dsp:cNvSpPr/>
      </dsp:nvSpPr>
      <dsp:spPr>
        <a:xfrm rot="12900000">
          <a:off x="3874359" y="2350331"/>
          <a:ext cx="1866083" cy="67380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92772-3253-4D6F-95F5-76489391C254}">
      <dsp:nvSpPr>
        <dsp:cNvPr id="0" name=""/>
        <dsp:cNvSpPr/>
      </dsp:nvSpPr>
      <dsp:spPr>
        <a:xfrm>
          <a:off x="2920091" y="1496792"/>
          <a:ext cx="2246013" cy="131053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116205" rIns="116205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SMP.2</a:t>
          </a:r>
        </a:p>
      </dsp:txBody>
      <dsp:txXfrm>
        <a:off x="2958475" y="1535176"/>
        <a:ext cx="2169245" cy="1233771"/>
      </dsp:txXfrm>
    </dsp:sp>
    <dsp:sp modelId="{52CAC863-DA07-461B-BEFD-70C1079DF414}">
      <dsp:nvSpPr>
        <dsp:cNvPr id="0" name=""/>
        <dsp:cNvSpPr/>
      </dsp:nvSpPr>
      <dsp:spPr>
        <a:xfrm rot="16200000">
          <a:off x="5606452" y="1469692"/>
          <a:ext cx="1953819" cy="67380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D112C-FA35-43E8-9F25-4E5C29C428B8}">
      <dsp:nvSpPr>
        <dsp:cNvPr id="0" name=""/>
        <dsp:cNvSpPr/>
      </dsp:nvSpPr>
      <dsp:spPr>
        <a:xfrm>
          <a:off x="5460355" y="217394"/>
          <a:ext cx="2246013" cy="122458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116205" rIns="116205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SMP.4</a:t>
          </a:r>
        </a:p>
      </dsp:txBody>
      <dsp:txXfrm>
        <a:off x="5496222" y="253261"/>
        <a:ext cx="2174279" cy="1152846"/>
      </dsp:txXfrm>
    </dsp:sp>
    <dsp:sp modelId="{1F4EBCBE-614F-47B3-8544-FD9D07BC15AA}">
      <dsp:nvSpPr>
        <dsp:cNvPr id="0" name=""/>
        <dsp:cNvSpPr/>
      </dsp:nvSpPr>
      <dsp:spPr>
        <a:xfrm rot="19500000">
          <a:off x="7426281" y="2350331"/>
          <a:ext cx="1866083" cy="67380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DAC68-9C09-4B55-9663-7BB8C53BE233}">
      <dsp:nvSpPr>
        <dsp:cNvPr id="0" name=""/>
        <dsp:cNvSpPr/>
      </dsp:nvSpPr>
      <dsp:spPr>
        <a:xfrm>
          <a:off x="8000619" y="1550256"/>
          <a:ext cx="2246013" cy="120361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116205" rIns="116205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SMP.8</a:t>
          </a:r>
        </a:p>
      </dsp:txBody>
      <dsp:txXfrm>
        <a:off x="8035872" y="1585509"/>
        <a:ext cx="2175507" cy="1133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B8A50-36A2-40FA-85F8-D22A6400798F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B8E9-7E05-4C60-A58D-798732DD5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48613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97225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45838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194450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743063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675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288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8901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ohio.gov/Topics/Learning-in-Ohio/Mathematics/Ohio-s-Learning-Standards-in-Mathematics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nctm+math+practice+look+fors&amp;rlz=1C1GCEU_enUS820US820&amp;oq=NCTM+math&amp;aqs=chrome.1.69i57j35i39j0i20i263j0l2j69i60l3.3630j0j4&amp;sourceid=chrome&amp;ie=UTF-8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ohio.gov/getattachment/Topics/Learning-in-Ohio/Mathematics/Model-Curricula-in-Mathematics/Standards-for-Mathematical-Practice/Math-Practices-Rubric.pdf.aspx?lang=en-US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851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41FF7-F706-4C16-83AA-FF1857405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420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22222"/>
              </a:solidFill>
              <a:effectLst/>
              <a:latin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41FF7-F706-4C16-83AA-FF1857405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94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819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1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7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36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31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782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78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07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set of SMPs is a tool kit from which each tool can be used as needed. </a:t>
            </a: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sz="1400" b="0" i="0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400" b="0" i="0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50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74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84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229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28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044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07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23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8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21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20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00000"/>
                </a:solidFill>
                <a:effectLst/>
                <a:latin typeface="open-sans"/>
              </a:rPr>
              <a:t>Here is a comparison of SMP 8 and SMP7. </a:t>
            </a: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Take a couple moments to study this slide. </a:t>
            </a:r>
            <a:endParaRPr lang="en-US" b="1" i="0" dirty="0">
              <a:solidFill>
                <a:srgbClr val="000000"/>
              </a:solidFill>
              <a:effectLst/>
              <a:latin typeface="open-san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57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68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69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04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Watch the video. The link is on the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018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320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Now, it is time for the round of BOR A. </a:t>
            </a:r>
          </a:p>
          <a:p>
            <a:r>
              <a:rPr lang="en-US" b="1" dirty="0"/>
              <a:t>The rooms have educators from the same grade band. </a:t>
            </a:r>
            <a:r>
              <a:rPr lang="en-US" b="1" i="0" dirty="0"/>
              <a:t>Later in the session, there will be another opportunity for BORs. Educators will remain in the same BORs. </a:t>
            </a:r>
          </a:p>
          <a:p>
            <a:r>
              <a:rPr lang="en-US" b="1" i="0" dirty="0"/>
              <a:t>This round of BOR is 10 min long to</a:t>
            </a:r>
            <a:r>
              <a:rPr lang="en-US" b="1" i="0" baseline="0" dirty="0"/>
              <a:t> discuss </a:t>
            </a:r>
            <a:r>
              <a:rPr lang="en-US" b="1" i="0" dirty="0"/>
              <a:t>3 items. The items are independent. </a:t>
            </a:r>
            <a:r>
              <a:rPr lang="en-US" b="1" dirty="0"/>
              <a:t>Each item is aligned to the different content standard. </a:t>
            </a:r>
          </a:p>
          <a:p>
            <a:endParaRPr lang="en-US" sz="1800" b="1" i="1" dirty="0">
              <a:solidFill>
                <a:srgbClr val="0E101A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https://docs.google.com/presentation/d/1i3e-IEGzYXJFhyOll3nTyH_6j6MxIBi49tGrmJ_Zz7M/edit#slide=id.ga80333bd55_0_119 </a:t>
            </a:r>
          </a:p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647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slide is for ES teachers.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96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This slide is for MS teachers. </a:t>
            </a:r>
          </a:p>
          <a:p>
            <a:endParaRPr lang="en-US" b="1" dirty="0"/>
          </a:p>
          <a:p>
            <a:endParaRPr lang="en-US" b="1" strike="sngStrike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55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972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slide is for HS teachers</a:t>
            </a:r>
          </a:p>
          <a:p>
            <a:endParaRPr lang="en-US" b="1" dirty="0"/>
          </a:p>
          <a:p>
            <a:endParaRPr lang="en-US" sz="14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6419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BORs’ time is over, this is an opportunity to share.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00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http://education.ohio.gov/Topics/Learning-in-Ohio/Mathematics/Ohio-s-Learning-Standards-in-Mathematics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This slide shows the cover page of the Ohio Learning Standards document. Note that the Standards for Math practices is an integral part of it.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152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19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435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824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theme of the conversation in the next round of BORs is a progression of SMP.7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450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 this round of </a:t>
            </a:r>
            <a:r>
              <a:rPr lang="en-US" b="1" baseline="0" dirty="0"/>
              <a:t>BORs, educators stay in the same  Breakout Rooms and review</a:t>
            </a:r>
            <a:r>
              <a:rPr lang="en-US" b="1" dirty="0"/>
              <a:t> the same 3</a:t>
            </a:r>
            <a:r>
              <a:rPr lang="en-US" b="1" baseline="0" dirty="0"/>
              <a:t> items t</a:t>
            </a:r>
            <a:r>
              <a:rPr lang="en-US" b="1" dirty="0"/>
              <a:t>hrough the lenses of Standards for Math Practice Progressions document.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The time in BORs was 10 min. </a:t>
            </a:r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749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These are Elementary School items.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6848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These are Middle School items. 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007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871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These are High School items. </a:t>
            </a: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6419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After BORs’ time is over, this is an opportunity to share.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118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975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next couple slides show rubrics that students and teachers can use to access their ability to use SMP.7.  </a:t>
            </a:r>
          </a:p>
          <a:p>
            <a:r>
              <a:rPr lang="en-US" b="1" dirty="0"/>
              <a:t>This one is an NCTM rubric for Students and Teachers.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https://www.google.com/search?q=nctm+math+practice+look+fors&amp;rlz=1C1GCEU_enUS820US820&amp;oq=NCTM+math&amp;aqs=chrome.1.69i57j35i39j0i20i263j0l2j69i60l3.3630j0j4&amp;sourceid=chrome&amp;ie=UTF-8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8369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Teachers’ rubric to assess SMP.7 tasks.</a:t>
            </a: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75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/>
              <a:t>Another teachers’ rubric to evaluate students’ ability to use SMP.7. This rubric can be edited to become the tool for the students to assess their SMP.7 skills. </a:t>
            </a: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428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33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41FF7-F706-4C16-83AA-FF1857405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3303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830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72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07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07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91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47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4630396" cy="8229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75" y="536195"/>
            <a:ext cx="12435840" cy="769441"/>
          </a:xfrm>
        </p:spPr>
        <p:txBody>
          <a:bodyPr lIns="0" tIns="0" rIns="0" bIns="0" anchor="b" anchorCtr="0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75" y="6784963"/>
            <a:ext cx="10241280" cy="523220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3400">
                <a:solidFill>
                  <a:srgbClr val="CD0920"/>
                </a:solidFill>
              </a:defRPr>
            </a:lvl1pPr>
            <a:lvl2pPr marL="54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5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31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10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9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5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804"/>
            <a:ext cx="14630400" cy="86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>
            <a:spAutoFit/>
          </a:bodyPr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508584"/>
            <a:ext cx="13167360" cy="54311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500CAA-364C-4E63-AB1A-9EE126BDEE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859" y="599138"/>
            <a:ext cx="12409955" cy="775597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504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860" y="6781526"/>
            <a:ext cx="8317147" cy="51706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∙ Date</a:t>
            </a:r>
          </a:p>
        </p:txBody>
      </p:sp>
    </p:spTree>
    <p:extLst>
      <p:ext uri="{BB962C8B-B14F-4D97-AF65-F5344CB8AC3E}">
        <p14:creationId xmlns:p14="http://schemas.microsoft.com/office/powerpoint/2010/main" val="42657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1"/>
            <a:ext cx="13167360" cy="775597"/>
          </a:xfrm>
        </p:spPr>
        <p:txBody>
          <a:bodyPr>
            <a:spAutoFit/>
          </a:bodyPr>
          <a:lstStyle>
            <a:lvl1pPr>
              <a:defRPr sz="5040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896190"/>
            <a:ext cx="13167360" cy="54311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E75AE-0F77-FF4F-A8B7-BE682401D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8372"/>
            <a:ext cx="146304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5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560" y="2556511"/>
            <a:ext cx="11338560" cy="17640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0320" y="4572000"/>
            <a:ext cx="1060704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" y="-28468"/>
            <a:ext cx="1632987" cy="8273308"/>
            <a:chOff x="1" y="-23724"/>
            <a:chExt cx="1020617" cy="6894423"/>
          </a:xfrm>
        </p:grpSpPr>
        <p:pic>
          <p:nvPicPr>
            <p:cNvPr id="9" name="Picture 8" descr="14861 principles to action cover bar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23724"/>
              <a:ext cx="889121" cy="6894423"/>
            </a:xfrm>
            <a:prstGeom prst="rect">
              <a:avLst/>
            </a:prstGeom>
          </p:spPr>
        </p:pic>
        <p:pic>
          <p:nvPicPr>
            <p:cNvPr id="10" name="Picture 9" descr="14861 principles to action cover.ps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9" y="182743"/>
              <a:ext cx="761999" cy="1085667"/>
            </a:xfrm>
            <a:prstGeom prst="rect">
              <a:avLst/>
            </a:prstGeom>
            <a:ln w="6350" cmpd="sng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 descr="NCTM_R_LogoandName4C_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24" y="7230500"/>
            <a:ext cx="4277232" cy="8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8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kern="0" baseline="0"/>
            </a:lvl1pPr>
            <a:lvl2pPr>
              <a:defRPr kern="0" baseline="0"/>
            </a:lvl2pPr>
            <a:lvl3pPr>
              <a:defRPr kern="0" baseline="0"/>
            </a:lvl3pPr>
            <a:lvl4pPr>
              <a:defRPr kern="0" baseline="0"/>
            </a:lvl4pPr>
            <a:lvl5pPr>
              <a:defRPr kern="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" y="-28468"/>
            <a:ext cx="1632987" cy="8273308"/>
            <a:chOff x="1" y="-23724"/>
            <a:chExt cx="1020617" cy="6894423"/>
          </a:xfrm>
        </p:grpSpPr>
        <p:pic>
          <p:nvPicPr>
            <p:cNvPr id="10" name="Picture 9" descr="14861 principles to action cover bar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23724"/>
              <a:ext cx="889121" cy="6894423"/>
            </a:xfrm>
            <a:prstGeom prst="rect">
              <a:avLst/>
            </a:prstGeom>
          </p:spPr>
        </p:pic>
        <p:pic>
          <p:nvPicPr>
            <p:cNvPr id="11" name="Picture 10" descr="14861 principles to action cover.ps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9" y="182743"/>
              <a:ext cx="761999" cy="1085667"/>
            </a:xfrm>
            <a:prstGeom prst="rect">
              <a:avLst/>
            </a:prstGeom>
            <a:ln w="6350" cmpd="sng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 descr="NCTM_R_LogoandName4C_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01" y="7351396"/>
            <a:ext cx="4277232" cy="8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3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3" y="-28468"/>
            <a:ext cx="1632987" cy="8273308"/>
            <a:chOff x="1" y="-23724"/>
            <a:chExt cx="1020617" cy="6894423"/>
          </a:xfrm>
        </p:grpSpPr>
        <p:pic>
          <p:nvPicPr>
            <p:cNvPr id="9" name="Picture 8" descr="14861 principles to action cover bar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23724"/>
              <a:ext cx="889121" cy="6894423"/>
            </a:xfrm>
            <a:prstGeom prst="rect">
              <a:avLst/>
            </a:prstGeom>
          </p:spPr>
        </p:pic>
        <p:pic>
          <p:nvPicPr>
            <p:cNvPr id="10" name="Picture 9" descr="14861 principles to action cover.ps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9" y="182743"/>
              <a:ext cx="761999" cy="1085667"/>
            </a:xfrm>
            <a:prstGeom prst="rect">
              <a:avLst/>
            </a:prstGeom>
            <a:ln w="6350" cmpd="sng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719" y="5288281"/>
            <a:ext cx="11640821" cy="1634490"/>
          </a:xfrm>
        </p:spPr>
        <p:txBody>
          <a:bodyPr anchor="t"/>
          <a:lstStyle>
            <a:lvl1pPr algn="l">
              <a:defRPr sz="432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19" y="3488056"/>
            <a:ext cx="11640821" cy="17240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NCTM_R_LogoandName4C_L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68" y="7260833"/>
            <a:ext cx="4277232" cy="8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0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" y="-28468"/>
            <a:ext cx="1632987" cy="8273308"/>
            <a:chOff x="1" y="-23724"/>
            <a:chExt cx="1020617" cy="6894423"/>
          </a:xfrm>
        </p:grpSpPr>
        <p:pic>
          <p:nvPicPr>
            <p:cNvPr id="10" name="Picture 9" descr="14861 principles to action cover bar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23724"/>
              <a:ext cx="889121" cy="6894423"/>
            </a:xfrm>
            <a:prstGeom prst="rect">
              <a:avLst/>
            </a:prstGeom>
          </p:spPr>
        </p:pic>
        <p:pic>
          <p:nvPicPr>
            <p:cNvPr id="11" name="Picture 10" descr="14861 principles to action cover.ps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9" y="182743"/>
              <a:ext cx="761999" cy="1085667"/>
            </a:xfrm>
            <a:prstGeom prst="rect">
              <a:avLst/>
            </a:prstGeom>
            <a:ln w="6350" cmpd="sng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435" y="329566"/>
            <a:ext cx="11830445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784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4643" y="1920240"/>
            <a:ext cx="5524237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NCTM_R_LogoandName4C_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01" y="7351396"/>
            <a:ext cx="4277232" cy="8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5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1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3167360" cy="818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557346"/>
            <a:ext cx="13167360" cy="54311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txStyles>
    <p:titleStyle>
      <a:lvl1pPr algn="ctr" defTabSz="548613" rtl="0" eaLnBrk="1" latinLnBrk="0" hangingPunct="1">
        <a:spcBef>
          <a:spcPct val="0"/>
        </a:spcBef>
        <a:buNone/>
        <a:defRPr sz="50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72402" indent="-272402" algn="l" defTabSz="548613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Arial"/>
          <a:ea typeface="+mn-ea"/>
          <a:cs typeface="Arial"/>
        </a:defRPr>
      </a:lvl1pPr>
      <a:lvl2pPr marL="685766" indent="-270496" algn="l" defTabSz="548613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Arial"/>
          <a:ea typeface="+mn-ea"/>
          <a:cs typeface="Arial"/>
        </a:defRPr>
      </a:lvl2pPr>
      <a:lvl3pPr marL="1230568" indent="-274306" algn="l" defTabSz="548613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Arial"/>
          <a:ea typeface="+mn-ea"/>
          <a:cs typeface="Arial"/>
        </a:defRPr>
      </a:lvl3pPr>
      <a:lvl4pPr marL="1788706" indent="-274306" algn="l" defTabSz="548613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Arial"/>
          <a:ea typeface="+mn-ea"/>
          <a:cs typeface="Arial"/>
        </a:defRPr>
      </a:lvl4pPr>
      <a:lvl5pPr marL="2337319" indent="-274306" algn="l" defTabSz="548613" rtl="0" eaLnBrk="1" latinLnBrk="0" hangingPunct="1">
        <a:spcBef>
          <a:spcPct val="20000"/>
        </a:spcBef>
        <a:buFont typeface="Arial"/>
        <a:buChar char="»"/>
        <a:defRPr sz="3900" kern="1200">
          <a:solidFill>
            <a:schemeClr val="tx1"/>
          </a:solidFill>
          <a:latin typeface="Arial"/>
          <a:ea typeface="+mn-ea"/>
          <a:cs typeface="Arial"/>
        </a:defRPr>
      </a:lvl5pPr>
      <a:lvl6pPr marL="3017369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982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594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07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3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5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38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50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63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75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288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01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3167360" cy="818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366844"/>
            <a:ext cx="13167360" cy="54311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ctr" defTabSz="548640" rtl="0" eaLnBrk="1" latinLnBrk="0" hangingPunct="1">
        <a:spcBef>
          <a:spcPct val="0"/>
        </a:spcBef>
        <a:buNone/>
        <a:defRPr sz="504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72416" indent="-272416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70510" algn="l" defTabSz="548640" rtl="0" eaLnBrk="1" latinLnBrk="0" hangingPunct="1">
        <a:spcBef>
          <a:spcPct val="20000"/>
        </a:spcBef>
        <a:buFont typeface="Arial"/>
        <a:buChar char="–"/>
        <a:defRPr sz="3840" kern="1200">
          <a:solidFill>
            <a:schemeClr val="tx1"/>
          </a:solidFill>
          <a:latin typeface="Arial"/>
          <a:ea typeface="+mn-ea"/>
          <a:cs typeface="Arial"/>
        </a:defRPr>
      </a:lvl2pPr>
      <a:lvl3pPr marL="1230630" indent="-27432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Arial"/>
          <a:ea typeface="+mn-ea"/>
          <a:cs typeface="Arial"/>
        </a:defRPr>
      </a:lvl3pPr>
      <a:lvl4pPr marL="1788796" indent="-274320" algn="l" defTabSz="548640" rtl="0" eaLnBrk="1" latinLnBrk="0" hangingPunct="1">
        <a:spcBef>
          <a:spcPct val="20000"/>
        </a:spcBef>
        <a:buFont typeface="Arial"/>
        <a:buChar char="–"/>
        <a:defRPr sz="3840" kern="1200">
          <a:solidFill>
            <a:schemeClr val="tx1"/>
          </a:solidFill>
          <a:latin typeface="Arial"/>
          <a:ea typeface="+mn-ea"/>
          <a:cs typeface="Arial"/>
        </a:defRPr>
      </a:lvl4pPr>
      <a:lvl5pPr marL="2337436" indent="-274320" algn="l" defTabSz="548640" rtl="0" eaLnBrk="1" latinLnBrk="0" hangingPunct="1">
        <a:spcBef>
          <a:spcPct val="20000"/>
        </a:spcBef>
        <a:buFont typeface="Arial"/>
        <a:buChar char="»"/>
        <a:defRPr sz="3840" kern="1200">
          <a:solidFill>
            <a:schemeClr val="tx1"/>
          </a:solidFill>
          <a:latin typeface="Arial"/>
          <a:ea typeface="+mn-ea"/>
          <a:cs typeface="Arial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329566"/>
            <a:ext cx="1182624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1920240"/>
            <a:ext cx="11704320" cy="543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557BB-8EEA-4683-ACCF-F73E5889693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" y="-28468"/>
            <a:ext cx="1632987" cy="8273308"/>
            <a:chOff x="1" y="-23724"/>
            <a:chExt cx="1020617" cy="6894423"/>
          </a:xfrm>
        </p:grpSpPr>
        <p:pic>
          <p:nvPicPr>
            <p:cNvPr id="9" name="Picture 8" descr="14861 principles to action cover bar 1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23724"/>
              <a:ext cx="889121" cy="6894423"/>
            </a:xfrm>
            <a:prstGeom prst="rect">
              <a:avLst/>
            </a:prstGeom>
          </p:spPr>
        </p:pic>
        <p:pic>
          <p:nvPicPr>
            <p:cNvPr id="10" name="Picture 9" descr="14861 principles to action cover.psd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9" y="182743"/>
              <a:ext cx="761999" cy="1085667"/>
            </a:xfrm>
            <a:prstGeom prst="rect">
              <a:avLst/>
            </a:prstGeom>
            <a:ln w="6350" cmpd="sng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 descr="NCTM_R_LogoandName4C_L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68" y="7260833"/>
            <a:ext cx="4277232" cy="8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1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4800" b="1" kern="1200">
          <a:solidFill>
            <a:srgbClr val="002060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 baseline="0">
          <a:solidFill>
            <a:srgbClr val="002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rgbClr val="002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rgbClr val="002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2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2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1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3522928?embedded=true&amp;source=video_title&amp;owner=18324331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B3_ABCFBBC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4B2_F9C4E98B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Brian.Bickley@education.ohio.gov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Yelena.Palayeva@education.ohio.gov" TargetMode="External"/><Relationship Id="rId5" Type="http://schemas.openxmlformats.org/officeDocument/2006/relationships/hyperlink" Target="mailto:Annika.Moore@education.ohio.gov" TargetMode="External"/><Relationship Id="rId4" Type="http://schemas.openxmlformats.org/officeDocument/2006/relationships/hyperlink" Target="mailto:Anna.Cannelongo@education.ohio.g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robertkaplinsky.com/what-isnt-mathematical-modeling/" TargetMode="External"/><Relationship Id="rId3" Type="http://schemas.openxmlformats.org/officeDocument/2006/relationships/hyperlink" Target="https://www.tarheelstateteacher.com/blog/the-power-of-mistakes-in-learning-math" TargetMode="External"/><Relationship Id="rId7" Type="http://schemas.openxmlformats.org/officeDocument/2006/relationships/hyperlink" Target="https://education.ohio.gov/getattachment/Topics/Learning-in-Ohio/Mathematics/Model-Curricula-in-Mathematics/Standards-for-Mathematical-Practice/Math-Practices-Rubric.pdf.aspx?lang=en-US" TargetMode="External"/><Relationship Id="rId2" Type="http://schemas.openxmlformats.org/officeDocument/2006/relationships/hyperlink" Target="https://www.louisianabelieves.com/docs/common-core-state-standards-resources/guide--teacher-planning-for-math-practice-implementation.pdf?sfvrsn=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dlandsusd.net/site/handlers/filedownload.ashx?moduleinstanceid=8304&amp;dataid=8093&amp;FileName=Standards%20for%20Mathematical%20Practice%207.pdf" TargetMode="External"/><Relationship Id="rId5" Type="http://schemas.openxmlformats.org/officeDocument/2006/relationships/hyperlink" Target="https://www.insidemathematics.org/common-core-resources/mathematical-practice-standards" TargetMode="External"/><Relationship Id="rId10" Type="http://schemas.openxmlformats.org/officeDocument/2006/relationships/hyperlink" Target="https://docs.google.com/document/d/1zz8_G_qrdND_Ep2e4zvzICBHcOK_r61vfuwcHnP0oJk/edit" TargetMode="External"/><Relationship Id="rId4" Type="http://schemas.openxmlformats.org/officeDocument/2006/relationships/hyperlink" Target="http://mathpractices.edc.org/browse-by-mps.html#overlay-context" TargetMode="External"/><Relationship Id="rId9" Type="http://schemas.openxmlformats.org/officeDocument/2006/relationships/hyperlink" Target="http://education.ohio.gov/Topics/Learning-in-Ohio/OLS-Graphic-Sections/Learning-Standards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idemathematics.org/common-core-resources/mathematical-practice-standards" TargetMode="External"/><Relationship Id="rId3" Type="http://schemas.openxmlformats.org/officeDocument/2006/relationships/hyperlink" Target="https://education.ohio.gov/getattachment/Topics/Learning-in-Ohio/Mathematics/Model-Curricula-in-Mathematics/Standards-for-Mathematical-Practice/Standards-for-Mathematical-Practice.pdf.aspx" TargetMode="External"/><Relationship Id="rId7" Type="http://schemas.openxmlformats.org/officeDocument/2006/relationships/hyperlink" Target="http://commoncoretools.me/wp-content/uploads/2014/05/2014-05-06-Elaborations-6-8.pdf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cation.ohio.gov/getattachment/Topics/Learning-in-Ohio/Mathematics/Model-Curricula-in-Mathematics/Standards-for-Mathematical-Practice/ohio_standards_for_mathematical_practices_in_high_school.pdf.aspx" TargetMode="External"/><Relationship Id="rId11" Type="http://schemas.openxmlformats.org/officeDocument/2006/relationships/image" Target="../media/image46.jpeg"/><Relationship Id="rId5" Type="http://schemas.openxmlformats.org/officeDocument/2006/relationships/hyperlink" Target="https://education.ohio.gov/getattachment/Topics/Learning-in-Ohio/Mathematics/Model-Curricula-in-Mathematics/Standards-for-Mathematical-Practice/standards_for_mathematical_practice_in_grades_6-8.pdf.aspx" TargetMode="External"/><Relationship Id="rId10" Type="http://schemas.openxmlformats.org/officeDocument/2006/relationships/hyperlink" Target="https://robertkaplinsky.com/tag/make-ccss-math-practices-readable/" TargetMode="External"/><Relationship Id="rId4" Type="http://schemas.openxmlformats.org/officeDocument/2006/relationships/hyperlink" Target="https://education.ohio.gov/getattachment/Topics/Learning-in-Ohio/Mathematics/Model-Curricula-in-Mathematics/Standards-for-Mathematical-Practice/ohio_standards_for_math_practice_-in_kindergarten-grade_5.pdf.aspx" TargetMode="External"/><Relationship Id="rId9" Type="http://schemas.openxmlformats.org/officeDocument/2006/relationships/hyperlink" Target="http://tasks.illustrativemathematics.org/practice-standards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024" y="677426"/>
            <a:ext cx="12732750" cy="830997"/>
          </a:xfrm>
        </p:spPr>
        <p:txBody>
          <a:bodyPr/>
          <a:lstStyle/>
          <a:p>
            <a:r>
              <a:rPr lang="en-US" sz="5400" dirty="0"/>
              <a:t>Standards for Mathematical Practices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024" y="6689372"/>
            <a:ext cx="7680960" cy="553998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tx1">
                    <a:tint val="75000"/>
                  </a:schemeClr>
                </a:solidFill>
              </a:rPr>
              <a:t>Yelena Palayeva – Jan. 11, 2022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59B42-EFC0-4FBE-8118-DDA076734E51}"/>
              </a:ext>
            </a:extLst>
          </p:cNvPr>
          <p:cNvSpPr txBox="1"/>
          <p:nvPr/>
        </p:nvSpPr>
        <p:spPr>
          <a:xfrm>
            <a:off x="367024" y="1933052"/>
            <a:ext cx="943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 for and Make Use of Structure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B1C8-4519-4855-B172-1EFFCB34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Way of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E988D-58AD-40D8-8632-2FE8D1949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892968"/>
            <a:ext cx="13167360" cy="5046772"/>
          </a:xfrm>
        </p:spPr>
        <p:txBody>
          <a:bodyPr/>
          <a:lstStyle/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Applies knowledge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fluidly and creatively</a:t>
            </a:r>
          </a:p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dapts previously mastered definitions and techniques </a:t>
            </a:r>
            <a:endParaRPr lang="en-US" sz="4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easons by analogy on similar problems </a:t>
            </a:r>
          </a:p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known approaches </a:t>
            </a:r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novel situations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2CC03-3783-4EA0-9C0F-54A450E1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Analytical Thinking 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B3607-2EC2-47DE-8AF4-BB8B6BF38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4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beyond dependency on basic skill</a:t>
            </a:r>
          </a:p>
          <a:p>
            <a:r>
              <a:rPr lang="en-US" sz="384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avoid route memorization</a:t>
            </a:r>
          </a:p>
          <a:p>
            <a:r>
              <a:rPr lang="en-US" sz="384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apply ways of thinking with repeated practice over time</a:t>
            </a:r>
          </a:p>
          <a:p>
            <a:r>
              <a:rPr lang="en-US" sz="384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produce strategies</a:t>
            </a:r>
          </a:p>
        </p:txBody>
      </p:sp>
    </p:spTree>
    <p:extLst>
      <p:ext uri="{BB962C8B-B14F-4D97-AF65-F5344CB8AC3E}">
        <p14:creationId xmlns:p14="http://schemas.microsoft.com/office/powerpoint/2010/main" val="32513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CD1524-62BA-4B70-B0F3-A9422E73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84215"/>
            <a:ext cx="5915465" cy="1507142"/>
          </a:xfrm>
        </p:spPr>
        <p:txBody>
          <a:bodyPr/>
          <a:lstStyle/>
          <a:p>
            <a:r>
              <a:rPr lang="en-US" sz="4800" dirty="0">
                <a:solidFill>
                  <a:srgbClr val="CD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Focus, Rigor,   Coherence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EBDA293-98FD-41CE-BE56-16059E21B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11142" y="-1"/>
            <a:ext cx="7119257" cy="70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6BF04-56E5-45CD-9D25-CC6EF092C91C}"/>
              </a:ext>
            </a:extLst>
          </p:cNvPr>
          <p:cNvSpPr txBox="1"/>
          <p:nvPr/>
        </p:nvSpPr>
        <p:spPr>
          <a:xfrm>
            <a:off x="640080" y="2590547"/>
            <a:ext cx="6479179" cy="488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 defTabSz="1097236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better understand the standards</a:t>
            </a:r>
          </a:p>
          <a:p>
            <a:pPr marL="342900" indent="-228600" defTabSz="1097236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deficit of access to grade-level  work</a:t>
            </a:r>
          </a:p>
          <a:p>
            <a:pPr marL="342900" indent="-228600" defTabSz="1097236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deeper understanding of content</a:t>
            </a:r>
          </a:p>
          <a:p>
            <a:pPr marL="342900" indent="-228600" defTabSz="1097236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in adoption of instructional resources</a:t>
            </a:r>
          </a:p>
          <a:p>
            <a:pPr marL="342900" indent="-228600" defTabSz="1097236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toward equal access to grade level content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C4B523-88AD-459B-8D9A-B928F28FFE39}"/>
              </a:ext>
            </a:extLst>
          </p:cNvPr>
          <p:cNvCxnSpPr>
            <a:cxnSpLocks/>
          </p:cNvCxnSpPr>
          <p:nvPr/>
        </p:nvCxnSpPr>
        <p:spPr>
          <a:xfrm>
            <a:off x="928467" y="2426677"/>
            <a:ext cx="5338690" cy="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34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F680-4251-44A5-B48F-FC91B6F2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for Math Practices (SMPs)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0A8E-A417-4997-8759-B9404636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941094"/>
            <a:ext cx="13167360" cy="4998645"/>
          </a:xfrm>
        </p:spPr>
        <p:txBody>
          <a:bodyPr/>
          <a:lstStyle/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Make sense of problems and persevere in solving them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Reason abstractly and quantitatively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Construct viable arguments and critique the reasoning of others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Model with mathematics 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Use appropriate tools strategically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Attend to precision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b="1" kern="0" dirty="0">
                <a:solidFill>
                  <a:srgbClr val="003366"/>
                </a:solidFill>
                <a:highlight>
                  <a:srgbClr val="00FF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 for and make use of structure </a:t>
            </a:r>
            <a:r>
              <a:rPr lang="en-US" sz="3200" kern="0" dirty="0">
                <a:solidFill>
                  <a:srgbClr val="003366"/>
                </a:solidFill>
                <a:highlight>
                  <a:srgbClr val="00FF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(I can use what I know to solve new problems)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 for and express regularity in repeated reasoning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9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F057-3BED-409B-A5E3-021BA5C53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38664"/>
          </a:xfrm>
        </p:spPr>
        <p:txBody>
          <a:bodyPr/>
          <a:lstStyle/>
          <a:p>
            <a:r>
              <a:rPr lang="en-US" sz="4800" dirty="0"/>
              <a:t>SMP.7: Look for and Make Use of 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85B27-3EC0-47A3-AD71-E716DB814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508583"/>
            <a:ext cx="13167360" cy="561411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Mathematically proficient students look closely </a:t>
            </a:r>
            <a:r>
              <a:rPr lang="en-US" sz="2800" b="1" dirty="0">
                <a:highlight>
                  <a:srgbClr val="FFFF00"/>
                </a:highlight>
              </a:rPr>
              <a:t>to discern a pattern or structure</a:t>
            </a:r>
            <a:r>
              <a:rPr lang="en-US" sz="2800" dirty="0">
                <a:highlight>
                  <a:srgbClr val="FFFF00"/>
                </a:highlight>
              </a:rPr>
              <a:t>. </a:t>
            </a:r>
            <a:r>
              <a:rPr lang="en-US" sz="2800" dirty="0"/>
              <a:t>Young students, for example, might notice that three and seven more is the same amount as seven and three more, or they may sort a collection of shapes according to how many sides the shapes have. Later, students will see 7 × 8 equals the well-remembered 7 × 5 + 7 × 3, in preparation for learning about the distributive property. In the expression </a:t>
            </a:r>
            <a:r>
              <a:rPr lang="en-US" sz="3200" dirty="0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x</a:t>
            </a:r>
            <a:r>
              <a:rPr lang="en-US" sz="3200" baseline="30000" dirty="0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2</a:t>
            </a:r>
            <a:r>
              <a:rPr lang="en-US" sz="2800" dirty="0"/>
              <a:t> + 9x + 14, older students can see the 14 as 2 × 7 and the 9 as 2 + 7. They recognize the significance of an existing line in a geometric figure and can use the strategy of drawing an auxiliary line for solving problems. They also can </a:t>
            </a:r>
            <a:r>
              <a:rPr lang="en-US" sz="2800" b="1" dirty="0">
                <a:highlight>
                  <a:srgbClr val="FFFF00"/>
                </a:highlight>
              </a:rPr>
              <a:t>step back for an overview and shift perspective</a:t>
            </a:r>
            <a:r>
              <a:rPr lang="en-US" sz="2800" b="1" u="sng" dirty="0">
                <a:highlight>
                  <a:srgbClr val="FFFF00"/>
                </a:highlight>
              </a:rPr>
              <a:t>. </a:t>
            </a:r>
            <a:r>
              <a:rPr lang="en-US" sz="2800" dirty="0"/>
              <a:t>They </a:t>
            </a:r>
            <a:r>
              <a:rPr lang="en-US" sz="2800" b="1" dirty="0">
                <a:highlight>
                  <a:srgbClr val="FFFF00"/>
                </a:highlight>
              </a:rPr>
              <a:t>can see complicated things,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/>
              <a:t>such as some algebraic expressions, </a:t>
            </a:r>
            <a:r>
              <a:rPr lang="en-US" sz="2800" b="1" dirty="0">
                <a:highlight>
                  <a:srgbClr val="FFFF00"/>
                </a:highlight>
              </a:rPr>
              <a:t>as single objects or as being composed of several objects. </a:t>
            </a:r>
            <a:r>
              <a:rPr lang="en-US" sz="2800" dirty="0"/>
              <a:t>For example, they can see 5 – 3(x – y) 2 as 5 minus a positive number times a square and use that to realize that its value cannot be more than 5 for any real numbers x and y.”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F6E3-16A5-49E8-9DEE-1E1B09B60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Structure?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BD685-FF99-4F0D-A270-F69336186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Mathematics has structure</a:t>
            </a:r>
          </a:p>
          <a:p>
            <a:r>
              <a:rPr lang="en-US" dirty="0"/>
              <a:t>Number system has structure</a:t>
            </a:r>
          </a:p>
          <a:p>
            <a:r>
              <a:rPr lang="en-US" dirty="0"/>
              <a:t>Logic has structure</a:t>
            </a:r>
          </a:p>
          <a:p>
            <a:r>
              <a:rPr lang="en-US" dirty="0"/>
              <a:t>Algebra notation has structure</a:t>
            </a:r>
          </a:p>
          <a:p>
            <a:r>
              <a:rPr lang="en-US" dirty="0"/>
              <a:t>Geometry has structure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1CEFC-9837-48AC-8106-18DEE233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SMP.7 is About Discovering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9DE77-87F5-4DAE-A95F-F486600D2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338466"/>
            <a:ext cx="13167360" cy="4601274"/>
          </a:xfrm>
        </p:spPr>
        <p:txBody>
          <a:bodyPr/>
          <a:lstStyle/>
          <a:p>
            <a:r>
              <a:rPr lang="en-US" sz="4000" dirty="0"/>
              <a:t>Connection</a:t>
            </a:r>
          </a:p>
          <a:p>
            <a:r>
              <a:rPr lang="en-US" sz="4000" dirty="0"/>
              <a:t>Coherence</a:t>
            </a:r>
          </a:p>
          <a:p>
            <a:r>
              <a:rPr lang="en-US" sz="4000" dirty="0"/>
              <a:t>Exclusion</a:t>
            </a:r>
          </a:p>
          <a:p>
            <a:r>
              <a:rPr lang="en-US" sz="4000" dirty="0"/>
              <a:t>Inconsistency</a:t>
            </a:r>
          </a:p>
          <a:p>
            <a:r>
              <a:rPr lang="en-US" sz="4000" dirty="0"/>
              <a:t>Equivalence</a:t>
            </a:r>
          </a:p>
          <a:p>
            <a:endParaRPr lang="en-US" sz="4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C437-9889-449A-8203-BBD141EA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914400"/>
            <a:ext cx="13167360" cy="1538883"/>
          </a:xfrm>
        </p:spPr>
        <p:txBody>
          <a:bodyPr/>
          <a:lstStyle/>
          <a:p>
            <a:r>
              <a:rPr lang="en-US" dirty="0"/>
              <a:t>SMP.7 is About Similarity of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1FE9E-CD8B-4E03-A116-6661030DF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28" y="2638268"/>
            <a:ext cx="13292952" cy="4301471"/>
          </a:xfrm>
        </p:spPr>
        <p:txBody>
          <a:bodyPr/>
          <a:lstStyle/>
          <a:p>
            <a:r>
              <a:rPr lang="en-US" sz="4000" dirty="0"/>
              <a:t>“Looks”</a:t>
            </a:r>
          </a:p>
          <a:p>
            <a:r>
              <a:rPr lang="en-US" sz="4000" dirty="0"/>
              <a:t>Concepts</a:t>
            </a:r>
          </a:p>
          <a:p>
            <a:r>
              <a:rPr lang="en-US" sz="4000" dirty="0"/>
              <a:t>Patterns</a:t>
            </a:r>
          </a:p>
          <a:p>
            <a:r>
              <a:rPr lang="en-US" sz="4000" dirty="0"/>
              <a:t>Relationships</a:t>
            </a:r>
          </a:p>
          <a:p>
            <a:r>
              <a:rPr lang="en-US" sz="4000" dirty="0"/>
              <a:t>Representations</a:t>
            </a:r>
          </a:p>
          <a:p>
            <a:endParaRPr lang="en-US" sz="4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8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1C788228-78D1-445F-AAFD-DE2B46D14ED2}"/>
              </a:ext>
            </a:extLst>
          </p:cNvPr>
          <p:cNvSpPr/>
          <p:nvPr/>
        </p:nvSpPr>
        <p:spPr>
          <a:xfrm>
            <a:off x="135782" y="1090258"/>
            <a:ext cx="3931919" cy="199182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m</a:t>
            </a:r>
            <a:r>
              <a:rPr lang="en-US" sz="288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athematics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focus learning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317F1B-3BF1-4B08-851B-9183053AD484}"/>
              </a:ext>
            </a:extLst>
          </p:cNvPr>
          <p:cNvSpPr/>
          <p:nvPr/>
        </p:nvSpPr>
        <p:spPr>
          <a:xfrm>
            <a:off x="4663440" y="1061052"/>
            <a:ext cx="4360657" cy="21039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tasks that promote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 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problem solving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D1D3C54-B9E7-441A-AFEB-B049F783F996}"/>
              </a:ext>
            </a:extLst>
          </p:cNvPr>
          <p:cNvSpPr/>
          <p:nvPr/>
        </p:nvSpPr>
        <p:spPr>
          <a:xfrm>
            <a:off x="86673" y="3201901"/>
            <a:ext cx="4030139" cy="19918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 meaningful mathematical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discourse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97B087-4797-4D84-A549-351A4E1FF784}"/>
              </a:ext>
            </a:extLst>
          </p:cNvPr>
          <p:cNvSpPr/>
          <p:nvPr/>
        </p:nvSpPr>
        <p:spPr>
          <a:xfrm>
            <a:off x="4677572" y="3374872"/>
            <a:ext cx="4328155" cy="184216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 purposeful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333D2C-6FF8-48DC-B183-E3DC971DD6B4}"/>
              </a:ext>
            </a:extLst>
          </p:cNvPr>
          <p:cNvSpPr/>
          <p:nvPr/>
        </p:nvSpPr>
        <p:spPr>
          <a:xfrm>
            <a:off x="9864539" y="944006"/>
            <a:ext cx="4328155" cy="19374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and connect math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C3A6D3-D6D8-4C91-85BB-0416324C87E9}"/>
              </a:ext>
            </a:extLst>
          </p:cNvPr>
          <p:cNvSpPr/>
          <p:nvPr/>
        </p:nvSpPr>
        <p:spPr>
          <a:xfrm>
            <a:off x="9776590" y="2958053"/>
            <a:ext cx="4328155" cy="21291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procedural fluency 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conceptual understanding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9E5DB0-D17C-4D23-8491-20D1107E0633}"/>
              </a:ext>
            </a:extLst>
          </p:cNvPr>
          <p:cNvSpPr/>
          <p:nvPr/>
        </p:nvSpPr>
        <p:spPr>
          <a:xfrm>
            <a:off x="1630346" y="5331000"/>
            <a:ext cx="4972930" cy="20463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productive struggle 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learning mathematics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1334D87-F9AD-49EE-8A81-4A054998FA42}"/>
              </a:ext>
            </a:extLst>
          </p:cNvPr>
          <p:cNvSpPr/>
          <p:nvPr/>
        </p:nvSpPr>
        <p:spPr>
          <a:xfrm>
            <a:off x="7148781" y="5217034"/>
            <a:ext cx="4791886" cy="2160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Elicit and use evidence 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student thinking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C630880-D913-4201-B3FE-A080B7A0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0916" y="6663838"/>
            <a:ext cx="2942030" cy="923330"/>
          </a:xfrm>
        </p:spPr>
        <p:txBody>
          <a:bodyPr/>
          <a:lstStyle/>
          <a:p>
            <a:pPr algn="r"/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NCTM. </a:t>
            </a:r>
            <a:b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Catalyzing Change in High School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8C0103-00D7-4769-8EA9-0B1D0B3B7526}"/>
              </a:ext>
            </a:extLst>
          </p:cNvPr>
          <p:cNvSpPr txBox="1">
            <a:spLocks/>
          </p:cNvSpPr>
          <p:nvPr/>
        </p:nvSpPr>
        <p:spPr>
          <a:xfrm>
            <a:off x="731520" y="258335"/>
            <a:ext cx="13167360" cy="67710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548613" rtl="0" eaLnBrk="1" latinLnBrk="0" hangingPunct="1">
              <a:spcBef>
                <a:spcPct val="0"/>
              </a:spcBef>
              <a:buNone/>
              <a:defRPr sz="50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548591"/>
            <a:r>
              <a:rPr lang="en-US" sz="4400" dirty="0"/>
              <a:t>Math Teaching Practices </a:t>
            </a:r>
          </a:p>
        </p:txBody>
      </p:sp>
    </p:spTree>
    <p:extLst>
      <p:ext uri="{BB962C8B-B14F-4D97-AF65-F5344CB8AC3E}">
        <p14:creationId xmlns:p14="http://schemas.microsoft.com/office/powerpoint/2010/main" val="4828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FB05-AB87-472B-A728-2113157D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63237"/>
            <a:ext cx="13167360" cy="1454728"/>
          </a:xfrm>
        </p:spPr>
        <p:txBody>
          <a:bodyPr/>
          <a:lstStyle/>
          <a:p>
            <a:r>
              <a:rPr kumimoji="0" lang="en-US" sz="41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Math Teaching Practices and </a:t>
            </a:r>
            <a:br>
              <a:rPr kumimoji="0" lang="en-US" sz="41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41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Standards for Math Practices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B3E51F-19C2-4267-8C61-C0A781EE15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1523026"/>
              </p:ext>
            </p:extLst>
          </p:nvPr>
        </p:nvGraphicFramePr>
        <p:xfrm>
          <a:off x="731838" y="1508125"/>
          <a:ext cx="13166725" cy="5430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8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A3C48E-D66B-43B4-A46F-27380FA12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" b="18869"/>
          <a:stretch/>
        </p:blipFill>
        <p:spPr>
          <a:xfrm>
            <a:off x="0" y="-24703"/>
            <a:ext cx="14630400" cy="76334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B0290-D335-4A9B-8877-E7224C56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3"/>
            <a:ext cx="14630400" cy="769441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1745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DCC36-C140-4174-9F1D-8F07B043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830997"/>
          </a:xfrm>
        </p:spPr>
        <p:txBody>
          <a:bodyPr/>
          <a:lstStyle/>
          <a:p>
            <a:r>
              <a:rPr lang="en-US" sz="5400" kern="0" dirty="0">
                <a:latin typeface="Calibri"/>
                <a:ea typeface="Verdana" panose="020B0604030504040204" pitchFamily="34" charset="0"/>
              </a:rPr>
              <a:t>Standards for Math Practices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4FFDAA-47E5-49D5-98A2-22F49104A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1272" y="1941533"/>
            <a:ext cx="6563638" cy="491020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A53CDC-DE44-49C3-AD4A-F8F92ADB8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934481"/>
              </p:ext>
            </p:extLst>
          </p:nvPr>
        </p:nvGraphicFramePr>
        <p:xfrm>
          <a:off x="4246323" y="1941532"/>
          <a:ext cx="6563638" cy="4910203"/>
        </p:xfrm>
        <a:graphic>
          <a:graphicData uri="http://schemas.openxmlformats.org/drawingml/2006/table">
            <a:tbl>
              <a:tblPr/>
              <a:tblGrid>
                <a:gridCol w="6563638">
                  <a:extLst>
                    <a:ext uri="{9D8B030D-6E8A-4147-A177-3AD203B41FA5}">
                      <a16:colId xmlns:a16="http://schemas.microsoft.com/office/drawing/2014/main" val="425698221"/>
                    </a:ext>
                  </a:extLst>
                </a:gridCol>
              </a:tblGrid>
              <a:tr h="4910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58079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557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0B22-FE27-485A-81AA-E1488FA9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Look for and Make Use of Structure: </a:t>
            </a:r>
            <a:br>
              <a:rPr lang="en-US" dirty="0"/>
            </a:br>
            <a:r>
              <a:rPr lang="en-US" dirty="0"/>
              <a:t>Noticing 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E762D-73FB-43DA-B8AC-38F6CB217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272144"/>
            <a:ext cx="13167360" cy="4667595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latin typeface="+mj-lt"/>
                <a:cs typeface="+mj-cs"/>
              </a:rPr>
              <a:t>             </a:t>
            </a:r>
          </a:p>
          <a:p>
            <a:pPr marL="0" indent="0">
              <a:buNone/>
            </a:pPr>
            <a:endParaRPr lang="en-US" sz="4000" dirty="0">
              <a:latin typeface="+mj-lt"/>
              <a:cs typeface="+mj-cs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squares are in the border of an “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8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x n”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grid?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F0C1-DC39-4339-93D5-D4F12E3D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Look for and Make Use of Structure: </a:t>
            </a:r>
            <a:br>
              <a:rPr lang="en-US" dirty="0"/>
            </a:br>
            <a:r>
              <a:rPr lang="en-US" dirty="0"/>
              <a:t>Border Problem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0D6141-507D-417F-8930-0BF5436D4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32879" y="2459064"/>
            <a:ext cx="4429719" cy="4344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AB7DB3-91A3-4B81-B3E0-D09EBE04D91C}"/>
              </a:ext>
            </a:extLst>
          </p:cNvPr>
          <p:cNvSpPr txBox="1"/>
          <p:nvPr/>
        </p:nvSpPr>
        <p:spPr>
          <a:xfrm>
            <a:off x="6970426" y="4114800"/>
            <a:ext cx="51266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squares are in the border of a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10x10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0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5CEF6-8F4D-42AF-9AE3-3F1638B2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Verbalize Your Way of Thinking…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1C910-C48A-4205-BE15-CB06D0CB6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55" y="2502568"/>
            <a:ext cx="14045487" cy="31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3E7D-EDB6-45B2-9CFB-B04A9454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Describe your Way of Thinking…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1E0DC7-E5E8-4F4C-BB15-8589FED85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6274" y="1283237"/>
            <a:ext cx="13514271" cy="522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EB53-3813-4641-9E7A-C9DBC8E4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From Concrete to General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E22210-B90C-4AC4-9CAD-8B8B770FB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0829" y="1943101"/>
            <a:ext cx="1128304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A26A-681A-4D16-AFF1-7B9AA855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71463"/>
            <a:ext cx="13167360" cy="769441"/>
          </a:xfrm>
        </p:spPr>
        <p:txBody>
          <a:bodyPr/>
          <a:lstStyle/>
          <a:p>
            <a:r>
              <a:rPr lang="en-US" dirty="0"/>
              <a:t>Generate Outcomes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412B09-B377-40AB-9E5C-8C3ECA811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1726" y="1028164"/>
            <a:ext cx="10090485" cy="66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A699-EA83-478D-8EDC-1038F17D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Look for and Make Use of Structure: </a:t>
            </a:r>
            <a:br>
              <a:rPr lang="en-US" dirty="0"/>
            </a:br>
            <a:r>
              <a:rPr lang="en-US" dirty="0"/>
              <a:t>Notice 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C60FF-24C4-4B42-9024-E698C240F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424544"/>
            <a:ext cx="13167360" cy="45151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 + (n – 2) + n + (n – 2)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 + 2(n – 2) + (n – 2)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4(n – 2) + 4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(n – 1)·4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4n – 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</a:t>
            </a:r>
            <a:r>
              <a:rPr lang="en-US" sz="4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(n – 2)</a:t>
            </a:r>
            <a:r>
              <a:rPr lang="en-US" sz="4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8" y="0"/>
            <a:ext cx="14626743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hands holding each other&#10;&#10;Description automatically generated with medium confidence">
            <a:extLst>
              <a:ext uri="{FF2B5EF4-FFF2-40B4-BE49-F238E27FC236}">
                <a16:creationId xmlns:a16="http://schemas.microsoft.com/office/drawing/2014/main" id="{02FE5637-CDCD-4FA3-B990-CAF09FBABC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3026827" y="10"/>
            <a:ext cx="11603570" cy="8229590"/>
          </a:xfrm>
          <a:prstGeom prst="rect">
            <a:avLst/>
          </a:prstGeom>
          <a:noFill/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868315" cy="8229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464542-7419-432F-B971-14E60235B1EC}"/>
              </a:ext>
            </a:extLst>
          </p:cNvPr>
          <p:cNvSpPr txBox="1"/>
          <p:nvPr/>
        </p:nvSpPr>
        <p:spPr>
          <a:xfrm>
            <a:off x="1005840" y="946484"/>
            <a:ext cx="4586626" cy="539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CD0920"/>
                </a:solidFill>
                <a:latin typeface="+mj-lt"/>
                <a:ea typeface="+mj-ea"/>
                <a:cs typeface="+mj-cs"/>
              </a:rPr>
              <a:t>SMP.7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CD0920"/>
                </a:solidFill>
                <a:latin typeface="+mj-lt"/>
                <a:ea typeface="+mj-ea"/>
                <a:cs typeface="+mj-cs"/>
              </a:rPr>
              <a:t>      and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CD0920"/>
                </a:solidFill>
                <a:latin typeface="+mj-lt"/>
                <a:ea typeface="+mj-ea"/>
                <a:cs typeface="+mj-cs"/>
              </a:rPr>
              <a:t>           SMP.8</a:t>
            </a:r>
          </a:p>
        </p:txBody>
      </p:sp>
    </p:spTree>
    <p:extLst>
      <p:ext uri="{BB962C8B-B14F-4D97-AF65-F5344CB8AC3E}">
        <p14:creationId xmlns:p14="http://schemas.microsoft.com/office/powerpoint/2010/main" val="45765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F680-4251-44A5-B48F-FC91B6F2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for Math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0A8E-A417-4997-8759-B9404636E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endParaRPr lang="en-US" sz="2800" kern="0" dirty="0">
              <a:solidFill>
                <a:srgbClr val="003366"/>
              </a:solidFill>
              <a:latin typeface="Calibri"/>
              <a:ea typeface="Verdana" panose="020B0604030504040204" pitchFamily="34" charset="0"/>
            </a:endParaRP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Make sense of problems and persevere in solving them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Reason abstractly and quantitatively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Construct viable arguments and critique the reasoning of others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Model with mathematics 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Use appropriate tools strategically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Attend to precision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b="1" kern="0" dirty="0">
                <a:solidFill>
                  <a:srgbClr val="003366"/>
                </a:solidFill>
                <a:highlight>
                  <a:srgbClr val="FFFF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 for and make use of structure (I can use what I know to solve new problem)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b="1" kern="0" dirty="0">
                <a:solidFill>
                  <a:srgbClr val="003366"/>
                </a:solidFill>
                <a:highlight>
                  <a:srgbClr val="FFFF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 for and express regularity in repeated reasoning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keyboard&#10;&#10;Description automatically generated">
            <a:extLst>
              <a:ext uri="{FF2B5EF4-FFF2-40B4-BE49-F238E27FC236}">
                <a16:creationId xmlns:a16="http://schemas.microsoft.com/office/drawing/2014/main" id="{E158585B-FEBD-4AD7-B66F-B4CFB99602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630400" cy="76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2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243E1E-A4C9-464B-A8C3-B2CC4E68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1"/>
            <a:ext cx="13167360" cy="775597"/>
          </a:xfrm>
        </p:spPr>
        <p:txBody>
          <a:bodyPr/>
          <a:lstStyle/>
          <a:p>
            <a:r>
              <a:rPr lang="en-US" dirty="0"/>
              <a:t>Look for and Make Use of Structure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1E7E6E9-574F-4B7A-B522-49F574FCB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769092"/>
              </p:ext>
            </p:extLst>
          </p:nvPr>
        </p:nvGraphicFramePr>
        <p:xfrm>
          <a:off x="731839" y="1757238"/>
          <a:ext cx="13166725" cy="518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1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C629C6-F927-421C-9FAD-480536E2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424" y="349472"/>
            <a:ext cx="9875520" cy="751833"/>
          </a:xfrm>
        </p:spPr>
        <p:txBody>
          <a:bodyPr/>
          <a:lstStyle/>
          <a:p>
            <a:r>
              <a:rPr lang="en-US" dirty="0"/>
              <a:t>SMP.7 vs. SMP.8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41A173-AD94-4F3B-A8B7-1F9F396D3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251006"/>
              </p:ext>
            </p:extLst>
          </p:nvPr>
        </p:nvGraphicFramePr>
        <p:xfrm>
          <a:off x="1081636" y="1099764"/>
          <a:ext cx="12467128" cy="6298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8515">
                  <a:extLst>
                    <a:ext uri="{9D8B030D-6E8A-4147-A177-3AD203B41FA5}">
                      <a16:colId xmlns:a16="http://schemas.microsoft.com/office/drawing/2014/main" val="1953074675"/>
                    </a:ext>
                  </a:extLst>
                </a:gridCol>
                <a:gridCol w="6208613">
                  <a:extLst>
                    <a:ext uri="{9D8B030D-6E8A-4147-A177-3AD203B41FA5}">
                      <a16:colId xmlns:a16="http://schemas.microsoft.com/office/drawing/2014/main" val="345494455"/>
                    </a:ext>
                  </a:extLst>
                </a:gridCol>
              </a:tblGrid>
              <a:tr h="4987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SMP7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SMP8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467438"/>
                  </a:ext>
                </a:extLst>
              </a:tr>
              <a:tr h="577985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Focuses on structure in a mathematical object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Makes a shift to a big picture or a complex construction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Finds a relationship between parts of mathematical situation and simplifies them, if necessary.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Reduces the complexity of the expressions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Transforms a structure of the model to reveal its phenomena</a:t>
                      </a:r>
                    </a:p>
                    <a:p>
                      <a:pPr marL="342900" marR="0" lvl="0" indent="-3429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Connects concepts and representations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Recognizes similarity within numbers, objects, operations, problems</a:t>
                      </a:r>
                    </a:p>
                    <a:p>
                      <a:pPr marL="342900" marR="0" lvl="0" indent="-3429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Helps finding entry point to an unfamiliar situation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Focuses on reasoning, not on object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Builds mathematics model by abstracting from the concrete examples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8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734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32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D7D2-1A05-454E-8F88-89A0A028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38664"/>
          </a:xfrm>
        </p:spPr>
        <p:txBody>
          <a:bodyPr/>
          <a:lstStyle/>
          <a:p>
            <a:r>
              <a:rPr lang="en-US" sz="4800" dirty="0"/>
              <a:t>SMP.7: Connect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75E52-E029-45E9-A931-BE754EDB9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937085"/>
            <a:ext cx="13167360" cy="4841668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99 + 46 and 100 + 45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4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8 · 24 = 192 and  8(20 + 4) = 160 + 32 = 192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4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8(x + 4) = 8x + 32 and 8x + 32 =  8(x + 4)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4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15 = 3 · 5 and x</a:t>
            </a:r>
            <a:r>
              <a:rPr lang="en-US" sz="4000" baseline="30000" dirty="0"/>
              <a:t>2 </a:t>
            </a:r>
            <a:r>
              <a:rPr lang="en-US" sz="4000" dirty="0"/>
              <a:t>+ 9x + 14 = (x + 7)(x + 2)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42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818D3-C24D-4F66-B2B7-0F84224B7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830997"/>
          </a:xfrm>
        </p:spPr>
        <p:txBody>
          <a:bodyPr/>
          <a:lstStyle/>
          <a:p>
            <a:r>
              <a:rPr lang="en-US" sz="5400" dirty="0"/>
              <a:t>SMP.7: Connect Concepts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CDA13-FA28-43E6-AF99-1A7F90C72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x</a:t>
            </a:r>
            <a:r>
              <a:rPr lang="en-US" sz="4000" baseline="30000" dirty="0"/>
              <a:t>2 </a:t>
            </a:r>
            <a:r>
              <a:rPr lang="en-US" sz="4000" dirty="0"/>
              <a:t>– 9 = (x – 3)(x + 3) and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4000" dirty="0"/>
              <a:t>   11 – (x - 3)</a:t>
            </a:r>
            <a:r>
              <a:rPr lang="en-US" sz="4000" baseline="30000" dirty="0"/>
              <a:t>2 </a:t>
            </a:r>
            <a:r>
              <a:rPr lang="en-US" sz="4000" dirty="0"/>
              <a:t>= [11 – (x – 3)][11 – (x + 3)] =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4000"/>
              <a:t>                                   (14 </a:t>
            </a:r>
            <a:r>
              <a:rPr lang="en-US" sz="4000" dirty="0"/>
              <a:t>– </a:t>
            </a:r>
            <a:r>
              <a:rPr lang="en-US" sz="4000"/>
              <a:t>x)(8 </a:t>
            </a:r>
            <a:r>
              <a:rPr lang="en-US" sz="4000" dirty="0"/>
              <a:t>– x)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4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Completing a square and the quadratic formula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4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Transformations of functions and transformations of shapes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4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55">
            <a:extLst>
              <a:ext uri="{FF2B5EF4-FFF2-40B4-BE49-F238E27FC236}">
                <a16:creationId xmlns:a16="http://schemas.microsoft.com/office/drawing/2014/main" id="{223D82F2-8828-4C80-AF95-242810E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3" name="Rectangle 57">
            <a:extLst>
              <a:ext uri="{FF2B5EF4-FFF2-40B4-BE49-F238E27FC236}">
                <a16:creationId xmlns:a16="http://schemas.microsoft.com/office/drawing/2014/main" id="{7FD0D34F-65E4-4896-8016-F401017B6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850" y="0"/>
            <a:ext cx="13400937" cy="242256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27A25769-8A6A-4983-92E9-E41BEB53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313" y="0"/>
            <a:ext cx="13386816" cy="2414016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6669D83-0E36-4F8C-B68A-D549AC19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600" y="920539"/>
            <a:ext cx="153620" cy="844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511BA3-6FAE-448F-8A81-EE02A5DDA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72" b="2"/>
          <a:stretch/>
        </p:blipFill>
        <p:spPr>
          <a:xfrm>
            <a:off x="5434948" y="2694659"/>
            <a:ext cx="3870740" cy="443301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86869E-84BF-4946-8D5A-5E735602B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854" b="4"/>
          <a:stretch/>
        </p:blipFill>
        <p:spPr>
          <a:xfrm>
            <a:off x="1521145" y="2583387"/>
            <a:ext cx="3447210" cy="4433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52">
                <a:extLst>
                  <a:ext uri="{FF2B5EF4-FFF2-40B4-BE49-F238E27FC236}">
                    <a16:creationId xmlns:a16="http://schemas.microsoft.com/office/drawing/2014/main" id="{71F9B19E-B340-4344-9FCD-07B4319981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84316" y="2973628"/>
                <a:ext cx="4358952" cy="4433012"/>
              </a:xfrm>
            </p:spPr>
            <p:txBody>
              <a:bodyPr anchor="ctr">
                <a:noAutofit/>
              </a:bodyPr>
              <a:lstStyle/>
              <a:p>
                <a:pPr marL="0" indent="0">
                  <a:buNone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pt-BR" sz="2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⊠</m:t>
                          </m:r>
                        </m:e>
                        <m:sup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⊠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⊠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800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Content Placeholder 52">
                <a:extLst>
                  <a:ext uri="{FF2B5EF4-FFF2-40B4-BE49-F238E27FC236}">
                    <a16:creationId xmlns:a16="http://schemas.microsoft.com/office/drawing/2014/main" id="{71F9B19E-B340-4344-9FCD-07B4319981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84316" y="2973628"/>
                <a:ext cx="4358952" cy="4433012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1C17C3-EE38-4374-9BE1-1D8B5DC7E92B}"/>
                  </a:ext>
                </a:extLst>
              </p:cNvPr>
              <p:cNvSpPr txBox="1"/>
              <p:nvPr/>
            </p:nvSpPr>
            <p:spPr>
              <a:xfrm flipH="1">
                <a:off x="3547888" y="7473210"/>
                <a:ext cx="72444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16 = 2 · 8 = (5 – 3) (5 + 3) 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/>
                  <a:t>= 25 – 9 = 16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1C17C3-EE38-4374-9BE1-1D8B5DC7E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547888" y="7473210"/>
                <a:ext cx="7244437" cy="523220"/>
              </a:xfrm>
              <a:prstGeom prst="rect">
                <a:avLst/>
              </a:prstGeom>
              <a:blipFill>
                <a:blip r:embed="rId8"/>
                <a:stretch>
                  <a:fillRect l="-1684" t="-11628" r="-589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69288043-FCBF-4B42-8F4B-9FAB26EA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08" y="524756"/>
            <a:ext cx="13167360" cy="738664"/>
          </a:xfrm>
        </p:spPr>
        <p:txBody>
          <a:bodyPr/>
          <a:lstStyle/>
          <a:p>
            <a:r>
              <a:rPr lang="en-US" sz="4800" dirty="0"/>
              <a:t>SMP.7: Connect Representations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EA6D62-D6E3-4ACB-9448-6D5D522F3538}"/>
              </a:ext>
            </a:extLst>
          </p:cNvPr>
          <p:cNvSpPr/>
          <p:nvPr/>
        </p:nvSpPr>
        <p:spPr>
          <a:xfrm>
            <a:off x="669850" y="759719"/>
            <a:ext cx="45719" cy="1608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0BFF61-3A2F-466A-9E7B-5D9D0C521F15}"/>
              </a:ext>
            </a:extLst>
          </p:cNvPr>
          <p:cNvSpPr/>
          <p:nvPr/>
        </p:nvSpPr>
        <p:spPr>
          <a:xfrm>
            <a:off x="452047" y="572882"/>
            <a:ext cx="1057295" cy="14434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2B839-DE0D-4538-BADB-1117AC27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25" y="768097"/>
            <a:ext cx="3130386" cy="63093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br>
              <a:rPr lang="en-US" sz="4300" dirty="0">
                <a:latin typeface="+mj-lt"/>
                <a:cs typeface="+mj-cs"/>
              </a:rPr>
            </a:br>
            <a:r>
              <a:rPr lang="en-US" sz="4400" dirty="0">
                <a:latin typeface="+mj-lt"/>
                <a:cs typeface="+mj-cs"/>
              </a:rPr>
              <a:t>Video:</a:t>
            </a:r>
            <a:br>
              <a:rPr lang="en-US" sz="4400" dirty="0">
                <a:latin typeface="+mj-lt"/>
                <a:cs typeface="+mj-cs"/>
              </a:rPr>
            </a:br>
            <a:r>
              <a:rPr lang="en-US" sz="4400" dirty="0">
                <a:latin typeface="+mj-lt"/>
                <a:cs typeface="+mj-cs"/>
              </a:rPr>
              <a:t>Find the Area of the Figure</a:t>
            </a:r>
            <a:br>
              <a:rPr lang="en-US" sz="4400" dirty="0">
                <a:latin typeface="+mj-lt"/>
                <a:cs typeface="+mj-cs"/>
              </a:rPr>
            </a:br>
            <a:endParaRPr lang="en-US" sz="4400" dirty="0">
              <a:latin typeface="+mj-lt"/>
              <a:cs typeface="+mj-cs"/>
            </a:endParaRP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6080" y="581558"/>
            <a:ext cx="9754819" cy="686897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4AE6F-EDBB-8A4D-243E-D5DBD24CCBD7}"/>
              </a:ext>
            </a:extLst>
          </p:cNvPr>
          <p:cNvSpPr txBox="1"/>
          <p:nvPr/>
        </p:nvSpPr>
        <p:spPr>
          <a:xfrm>
            <a:off x="6471853" y="2768614"/>
            <a:ext cx="5403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https://vimeo.com/103522928?embedded=true&amp;source=video_title&amp;owner=</a:t>
            </a:r>
          </a:p>
          <a:p>
            <a:pPr marL="0" marR="0" lvl="0" indent="0" algn="ct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18324331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944F4A-A7FD-4062-8B9A-B1FF49222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069629"/>
            <a:ext cx="7893622" cy="6118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277166-838C-4715-9430-82A3E626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D0920"/>
                </a:solidFill>
                <a:latin typeface="+mj-lt"/>
                <a:cs typeface="+mj-cs"/>
              </a:rPr>
              <a:t>Look for and Make Use of Structure</a:t>
            </a:r>
            <a:endParaRPr lang="en-US" dirty="0">
              <a:solidFill>
                <a:srgbClr val="CD092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49BC0-0C32-4146-A250-317757E98A60}"/>
              </a:ext>
            </a:extLst>
          </p:cNvPr>
          <p:cNvSpPr txBox="1"/>
          <p:nvPr/>
        </p:nvSpPr>
        <p:spPr>
          <a:xfrm>
            <a:off x="506932" y="1613417"/>
            <a:ext cx="6625388" cy="519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Mathematically proficient students </a:t>
            </a:r>
          </a:p>
          <a:p>
            <a:pPr marL="45720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Discern a pattern or structure</a:t>
            </a:r>
          </a:p>
          <a:p>
            <a:pPr marL="45720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Overview and shift perspective </a:t>
            </a:r>
          </a:p>
          <a:p>
            <a:pPr marL="45720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Considering perspectives of others</a:t>
            </a:r>
          </a:p>
          <a:p>
            <a:pPr marL="45720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See complicated things as collection of single objects </a:t>
            </a:r>
          </a:p>
        </p:txBody>
      </p:sp>
    </p:spTree>
    <p:extLst>
      <p:ext uri="{BB962C8B-B14F-4D97-AF65-F5344CB8AC3E}">
        <p14:creationId xmlns:p14="http://schemas.microsoft.com/office/powerpoint/2010/main" val="7154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oor&#10;&#10;Description automatically generated">
            <a:extLst>
              <a:ext uri="{FF2B5EF4-FFF2-40B4-BE49-F238E27FC236}">
                <a16:creationId xmlns:a16="http://schemas.microsoft.com/office/drawing/2014/main" id="{DF4DBBAE-3D41-4336-97C6-5F7677942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40"/>
            <a:ext cx="14630399" cy="76480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EF4C4-D532-465F-94D7-40C452EB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370808"/>
            <a:ext cx="10972800" cy="775597"/>
          </a:xfrm>
        </p:spPr>
        <p:txBody>
          <a:bodyPr/>
          <a:lstStyle/>
          <a:p>
            <a:r>
              <a:rPr lang="en-US" dirty="0"/>
              <a:t>Breakout Rooms A</a:t>
            </a:r>
          </a:p>
        </p:txBody>
      </p:sp>
    </p:spTree>
    <p:extLst>
      <p:ext uri="{BB962C8B-B14F-4D97-AF65-F5344CB8AC3E}">
        <p14:creationId xmlns:p14="http://schemas.microsoft.com/office/powerpoint/2010/main" val="17966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1055-CA40-4043-981F-7A7015B1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 A (ES)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4FED0-0E82-4C7C-B9DE-FDD158E8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Increase the largest 4-digit number by 1. Then, decrease the smallest 3-digit number by 1. Find the difference of the two numbers. </a:t>
            </a:r>
          </a:p>
          <a:p>
            <a:endParaRPr lang="en-US" sz="3200" dirty="0"/>
          </a:p>
          <a:p>
            <a:r>
              <a:rPr lang="en-US" sz="3200" dirty="0"/>
              <a:t>Emely visited the store where she purchased two pieces of the same kind of fabric. The first piece was 5 yd long. The second piece was 7 yd long. The total price for the purchase was $36. What was the price for each piece of fabric?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Katarina makes the pattern using shape blocks. </a:t>
            </a:r>
          </a:p>
          <a:p>
            <a:pPr marL="0" indent="0">
              <a:buNone/>
            </a:pPr>
            <a:r>
              <a:rPr lang="en-US" sz="3200" dirty="0"/>
              <a:t>   Write the names of the shapes she uses.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1155E-2F6E-47CE-9527-6D913A9C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750" y="4594859"/>
            <a:ext cx="2514599" cy="234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A6D2-73A4-4481-85A4-98675CFC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677" y="548641"/>
            <a:ext cx="12141372" cy="1380564"/>
          </a:xfrm>
        </p:spPr>
        <p:txBody>
          <a:bodyPr anchor="b">
            <a:normAutofit/>
          </a:bodyPr>
          <a:lstStyle/>
          <a:p>
            <a:r>
              <a:rPr lang="en-US" sz="4800" dirty="0"/>
              <a:t>Breakout Room A (MS)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6A487-E12B-4F80-8C92-E9047E5C3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07" y="2376930"/>
            <a:ext cx="8494997" cy="4359388"/>
          </a:xfrm>
        </p:spPr>
        <p:txBody>
          <a:bodyPr anchor="t">
            <a:normAutofit/>
          </a:bodyPr>
          <a:lstStyle/>
          <a:p>
            <a:r>
              <a:rPr lang="en-US" sz="2800" dirty="0"/>
              <a:t>Without doing calculations show that </a:t>
            </a:r>
          </a:p>
          <a:p>
            <a:pPr marL="0" indent="0">
              <a:buNone/>
            </a:pPr>
            <a:r>
              <a:rPr lang="en-US" sz="2800" dirty="0"/>
              <a:t>   (24 • 17 + 17 • 6) is divisible by 5.</a:t>
            </a:r>
          </a:p>
          <a:p>
            <a:endParaRPr lang="en-US" sz="2800" dirty="0"/>
          </a:p>
          <a:p>
            <a:r>
              <a:rPr lang="en-US" sz="2800" dirty="0"/>
              <a:t>Using the most efficient method, evaluate the expression </a:t>
            </a:r>
          </a:p>
          <a:p>
            <a:pPr marL="0" indent="0">
              <a:buNone/>
            </a:pPr>
            <a:r>
              <a:rPr lang="en-US" sz="2800" dirty="0"/>
              <a:t>   6.8c – (3.6c – 2.1 + 2.2c) for c = 2.59</a:t>
            </a:r>
          </a:p>
          <a:p>
            <a:endParaRPr lang="en-US" sz="2800" dirty="0"/>
          </a:p>
          <a:p>
            <a:r>
              <a:rPr lang="en-US" sz="2800" dirty="0"/>
              <a:t>A figure is shown. What is the measure in degrees, of the missing angle?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C1135C0F-7B54-40CD-8AFE-51D73D1DF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704" y="2475368"/>
            <a:ext cx="5007989" cy="43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684F4-666D-49C1-949C-91F9530A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Meeting 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2B60A-4570-4E31-BEDE-237CE90C4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669005"/>
            <a:ext cx="13167360" cy="5431156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 respectful.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Recognize that everyone has expertise.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Assume positive intent.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Seek clarification in language and ideas.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Share experiences.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Use the chat feature when you have a question.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Mute your microphone when not speaking.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E8095-BBFC-4C46-A4F6-A809A6AB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31900" y="7719057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A907D1-9C08-47F3-B047-6197268ACA7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1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9738-2E4B-4FDF-88CA-D1D58B1C9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 A (HS)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32A01-9625-4871-8C8D-4AA3A6D41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 square and a rhombus that is not a square have equal perimeters. Compare the areas of those shapes by showing your work. </a:t>
            </a:r>
          </a:p>
          <a:p>
            <a:endParaRPr lang="en-US" sz="2800" dirty="0"/>
          </a:p>
          <a:p>
            <a:r>
              <a:rPr lang="en-US" sz="2800" dirty="0"/>
              <a:t>Using the most efficient method, solve the equations </a:t>
            </a:r>
          </a:p>
          <a:p>
            <a:pPr marL="413364" lvl="1" indent="0">
              <a:buNone/>
            </a:pPr>
            <a:r>
              <a:rPr lang="en-US" sz="2800" dirty="0"/>
              <a:t>  (12x + 5)</a:t>
            </a:r>
            <a:r>
              <a:rPr lang="en-US" sz="2800" baseline="30000" dirty="0"/>
              <a:t>2 </a:t>
            </a:r>
            <a:r>
              <a:rPr lang="en-US" sz="2800" dirty="0"/>
              <a:t>– 8(12x + 5) = -7</a:t>
            </a:r>
          </a:p>
          <a:p>
            <a:pPr marL="413364" lvl="1" indent="0">
              <a:buNone/>
            </a:pPr>
            <a:r>
              <a:rPr lang="en-US" sz="2800" dirty="0"/>
              <a:t>  (3x - 2)</a:t>
            </a:r>
            <a:r>
              <a:rPr lang="en-US" sz="2800" baseline="30000" dirty="0"/>
              <a:t>2 </a:t>
            </a:r>
            <a:r>
              <a:rPr lang="en-US" sz="2800" dirty="0"/>
              <a:t>= 6x – 4</a:t>
            </a:r>
          </a:p>
          <a:p>
            <a:r>
              <a:rPr lang="en-US" sz="2800" dirty="0"/>
              <a:t>Consider two algebraic expressions (n + 2)</a:t>
            </a:r>
            <a:r>
              <a:rPr lang="en-US" sz="2800" baseline="30000" dirty="0"/>
              <a:t>2 </a:t>
            </a:r>
            <a:r>
              <a:rPr lang="en-US" sz="2800" dirty="0"/>
              <a:t>–</a:t>
            </a:r>
            <a:r>
              <a:rPr lang="en-US" sz="4000" dirty="0"/>
              <a:t> </a:t>
            </a:r>
            <a:r>
              <a:rPr lang="en-US" sz="2800" dirty="0"/>
              <a:t>4 and n</a:t>
            </a:r>
            <a:r>
              <a:rPr lang="en-US" sz="2800" baseline="30000" dirty="0"/>
              <a:t>2 </a:t>
            </a:r>
            <a:r>
              <a:rPr lang="en-US" sz="2800" dirty="0"/>
              <a:t>+</a:t>
            </a:r>
            <a:r>
              <a:rPr lang="en-US" sz="4000" dirty="0"/>
              <a:t> </a:t>
            </a:r>
            <a:r>
              <a:rPr lang="en-US" sz="2800" dirty="0"/>
              <a:t>4n. Use the figures to illustrate why the expressions are equivalent. Verify this result algebraically.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3200" dirty="0"/>
              <a:t>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7110E-37B1-4A00-B0DA-32734598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640" y="5723554"/>
            <a:ext cx="4800600" cy="14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1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9EDB-16BC-4E7E-B7FE-4BA9A3F9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Out</a:t>
            </a:r>
          </a:p>
        </p:txBody>
      </p:sp>
      <p:pic>
        <p:nvPicPr>
          <p:cNvPr id="5" name="Content Placeholder 4" descr="People sitting in group">
            <a:extLst>
              <a:ext uri="{FF2B5EF4-FFF2-40B4-BE49-F238E27FC236}">
                <a16:creationId xmlns:a16="http://schemas.microsoft.com/office/drawing/2014/main" id="{A525EFEB-A43F-48BE-B6CA-B5B03FC68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25" y="1508125"/>
            <a:ext cx="9581949" cy="5669915"/>
          </a:xfrm>
        </p:spPr>
      </p:pic>
    </p:spTree>
    <p:extLst>
      <p:ext uri="{BB962C8B-B14F-4D97-AF65-F5344CB8AC3E}">
        <p14:creationId xmlns:p14="http://schemas.microsoft.com/office/powerpoint/2010/main" val="151288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41D701-7498-4F40-B229-57AB4F2E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2"/>
            <a:ext cx="13167360" cy="775597"/>
          </a:xfrm>
        </p:spPr>
        <p:txBody>
          <a:bodyPr/>
          <a:lstStyle/>
          <a:p>
            <a:r>
              <a:rPr lang="en-US" dirty="0"/>
              <a:t>Ohio Learning Standards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2D19952-E62F-4890-B3FF-D25D63854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4180" y="1766586"/>
            <a:ext cx="6315076" cy="5057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BE3399-0ED3-4C7A-835E-B71C2867F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690711"/>
            <a:ext cx="6614820" cy="52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2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FE38-8E33-4550-9B6A-917A9B13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62346"/>
            <a:ext cx="10972799" cy="553998"/>
          </a:xfrm>
          <a:solidFill>
            <a:schemeClr val="accent5"/>
          </a:solidFill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G8-Geometry Learning Progressions by Topic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AD6124-5904-41C6-882E-98400F8B2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2874" y="705790"/>
            <a:ext cx="10424160" cy="5054506"/>
          </a:xfrm>
          <a:prstGeom prst="rect">
            <a:avLst/>
          </a:prstGeom>
          <a:ln>
            <a:solidFill>
              <a:srgbClr val="CD092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8C270-54DE-4615-BBF9-32CF14012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874" y="5697036"/>
            <a:ext cx="10424160" cy="182677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B3AE9EF-B56B-47DB-AF38-574FA6404A7D}"/>
              </a:ext>
            </a:extLst>
          </p:cNvPr>
          <p:cNvSpPr/>
          <p:nvPr/>
        </p:nvSpPr>
        <p:spPr>
          <a:xfrm>
            <a:off x="5158680" y="3132814"/>
            <a:ext cx="2003102" cy="1517451"/>
          </a:xfrm>
          <a:custGeom>
            <a:avLst/>
            <a:gdLst>
              <a:gd name="connsiteX0" fmla="*/ 1716 w 2003102"/>
              <a:gd name="connsiteY0" fmla="*/ 553432 h 1433486"/>
              <a:gd name="connsiteX1" fmla="*/ 97132 w 2003102"/>
              <a:gd name="connsiteY1" fmla="*/ 92257 h 1433486"/>
              <a:gd name="connsiteX2" fmla="*/ 757090 w 2003102"/>
              <a:gd name="connsiteY2" fmla="*/ 36597 h 1433486"/>
              <a:gd name="connsiteX3" fmla="*/ 1687393 w 2003102"/>
              <a:gd name="connsiteY3" fmla="*/ 84305 h 1433486"/>
              <a:gd name="connsiteX4" fmla="*/ 1997493 w 2003102"/>
              <a:gd name="connsiteY4" fmla="*/ 966900 h 1433486"/>
              <a:gd name="connsiteX5" fmla="*/ 1472707 w 2003102"/>
              <a:gd name="connsiteY5" fmla="*/ 1420124 h 1433486"/>
              <a:gd name="connsiteX6" fmla="*/ 128937 w 2003102"/>
              <a:gd name="connsiteY6" fmla="*/ 1229293 h 1433486"/>
              <a:gd name="connsiteX7" fmla="*/ 41473 w 2003102"/>
              <a:gd name="connsiteY7" fmla="*/ 394406 h 1433486"/>
              <a:gd name="connsiteX8" fmla="*/ 1716 w 2003102"/>
              <a:gd name="connsiteY8" fmla="*/ 553432 h 143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102" h="1433486">
                <a:moveTo>
                  <a:pt x="1716" y="553432"/>
                </a:moveTo>
                <a:cubicBezTo>
                  <a:pt x="10992" y="503074"/>
                  <a:pt x="-28764" y="178396"/>
                  <a:pt x="97132" y="92257"/>
                </a:cubicBezTo>
                <a:cubicBezTo>
                  <a:pt x="223028" y="6118"/>
                  <a:pt x="492047" y="37922"/>
                  <a:pt x="757090" y="36597"/>
                </a:cubicBezTo>
                <a:cubicBezTo>
                  <a:pt x="1022133" y="35272"/>
                  <a:pt x="1480659" y="-70746"/>
                  <a:pt x="1687393" y="84305"/>
                </a:cubicBezTo>
                <a:cubicBezTo>
                  <a:pt x="1894127" y="239355"/>
                  <a:pt x="2033274" y="744264"/>
                  <a:pt x="1997493" y="966900"/>
                </a:cubicBezTo>
                <a:cubicBezTo>
                  <a:pt x="1961712" y="1189536"/>
                  <a:pt x="1784133" y="1376392"/>
                  <a:pt x="1472707" y="1420124"/>
                </a:cubicBezTo>
                <a:cubicBezTo>
                  <a:pt x="1161281" y="1463856"/>
                  <a:pt x="367476" y="1400246"/>
                  <a:pt x="128937" y="1229293"/>
                </a:cubicBezTo>
                <a:cubicBezTo>
                  <a:pt x="-109602" y="1058340"/>
                  <a:pt x="60026" y="512350"/>
                  <a:pt x="41473" y="394406"/>
                </a:cubicBezTo>
                <a:cubicBezTo>
                  <a:pt x="22920" y="276462"/>
                  <a:pt x="-7560" y="603790"/>
                  <a:pt x="1716" y="553432"/>
                </a:cubicBezTo>
                <a:close/>
              </a:path>
            </a:pathLst>
          </a:custGeom>
          <a:noFill/>
          <a:ln w="9525" cmpd="sng">
            <a:solidFill>
              <a:srgbClr val="CD092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D7AF7C-16DC-4C6F-BBA8-5C74C4E4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1"/>
            <a:ext cx="13167360" cy="738664"/>
          </a:xfrm>
        </p:spPr>
        <p:txBody>
          <a:bodyPr/>
          <a:lstStyle/>
          <a:p>
            <a:r>
              <a:rPr lang="en-US" sz="4800" dirty="0"/>
              <a:t>Seeing Structure…</a:t>
            </a:r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F826D4F-B045-40F6-988E-D7306FAF8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51759" y="1287305"/>
            <a:ext cx="9753601" cy="604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3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20B3B4-F1F9-47E0-A4B7-7EDD8F278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8148" y="288759"/>
            <a:ext cx="12833684" cy="109086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268B6-7183-4A84-B357-821EDA211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48" y="1379621"/>
            <a:ext cx="128336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7D17C9-E959-4E28-8256-971CB0BF3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443" y="737937"/>
            <a:ext cx="12962020" cy="6384758"/>
          </a:xfrm>
        </p:spPr>
      </p:pic>
    </p:spTree>
    <p:extLst>
      <p:ext uri="{BB962C8B-B14F-4D97-AF65-F5344CB8AC3E}">
        <p14:creationId xmlns:p14="http://schemas.microsoft.com/office/powerpoint/2010/main" val="230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D7C6CB-9AB3-4BFF-BBD6-4344FAEBD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725" y="320842"/>
            <a:ext cx="13266821" cy="6497053"/>
          </a:xfrm>
        </p:spPr>
      </p:pic>
    </p:spTree>
    <p:extLst>
      <p:ext uri="{BB962C8B-B14F-4D97-AF65-F5344CB8AC3E}">
        <p14:creationId xmlns:p14="http://schemas.microsoft.com/office/powerpoint/2010/main" val="7580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E1AA121-2118-4BFC-8358-253A98CF0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27073"/>
            <a:ext cx="14630400" cy="786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2BB57-D3A3-48F2-99E8-99FD9F22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365" y="5544586"/>
            <a:ext cx="11631670" cy="123110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Progression K-HS: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SMP. 7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Look for and Make Use of Structure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oor&#10;&#10;Description automatically generated">
            <a:extLst>
              <a:ext uri="{FF2B5EF4-FFF2-40B4-BE49-F238E27FC236}">
                <a16:creationId xmlns:a16="http://schemas.microsoft.com/office/drawing/2014/main" id="{DF4DBBAE-3D41-4336-97C6-5F7677942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40"/>
            <a:ext cx="14630399" cy="74844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EF4C4-D532-465F-94D7-40C452EB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370808"/>
            <a:ext cx="10972800" cy="775597"/>
          </a:xfrm>
        </p:spPr>
        <p:txBody>
          <a:bodyPr/>
          <a:lstStyle/>
          <a:p>
            <a:r>
              <a:rPr lang="en-US" dirty="0"/>
              <a:t>Breakout Rooms B</a:t>
            </a:r>
          </a:p>
        </p:txBody>
      </p:sp>
    </p:spTree>
    <p:extLst>
      <p:ext uri="{BB962C8B-B14F-4D97-AF65-F5344CB8AC3E}">
        <p14:creationId xmlns:p14="http://schemas.microsoft.com/office/powerpoint/2010/main" val="176433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55171-5C72-4200-BCCF-97F4D420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86D9C-5612-432D-A5F6-945E858BA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By grade band:</a:t>
            </a:r>
          </a:p>
          <a:p>
            <a:pPr marL="0" indent="0">
              <a:buNone/>
            </a:pPr>
            <a:endParaRPr lang="en-US" sz="4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4400" dirty="0"/>
              <a:t> K-5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400" dirty="0"/>
              <a:t> 6-8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400" dirty="0"/>
              <a:t> 9-12</a:t>
            </a:r>
          </a:p>
        </p:txBody>
      </p:sp>
    </p:spTree>
    <p:extLst>
      <p:ext uri="{BB962C8B-B14F-4D97-AF65-F5344CB8AC3E}">
        <p14:creationId xmlns:p14="http://schemas.microsoft.com/office/powerpoint/2010/main" val="20443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1055-CA40-4043-981F-7A7015B1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 B (ES)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4FED0-0E82-4C7C-B9DE-FDD158E8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Increase the largest 4-digit number by 1. Then, decrease the smallest 3-digit number by 1. Find the difference of the two numbers. </a:t>
            </a:r>
          </a:p>
          <a:p>
            <a:endParaRPr lang="en-US" sz="3200" dirty="0"/>
          </a:p>
          <a:p>
            <a:r>
              <a:rPr lang="en-US" sz="3200" dirty="0"/>
              <a:t>Emely visited the store where she purchased two pieces of the same kind of fabric. The first piece was 5 yd long. The second piece was 7 yd long. The total price for the purchase was $36. What was the price for each piece of fabric?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Katarina makes the pattern using shape blocks. </a:t>
            </a:r>
          </a:p>
          <a:p>
            <a:pPr marL="0" indent="0">
              <a:buNone/>
            </a:pPr>
            <a:r>
              <a:rPr lang="en-US" sz="3200" dirty="0"/>
              <a:t>   Write the names of the shapes she uses.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1155E-2F6E-47CE-9527-6D913A9C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750" y="4594859"/>
            <a:ext cx="2514599" cy="234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A6D2-73A4-4481-85A4-98675CFC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677" y="548641"/>
            <a:ext cx="12141372" cy="1380564"/>
          </a:xfrm>
        </p:spPr>
        <p:txBody>
          <a:bodyPr anchor="b">
            <a:normAutofit/>
          </a:bodyPr>
          <a:lstStyle/>
          <a:p>
            <a:r>
              <a:rPr lang="en-US" sz="4800" dirty="0"/>
              <a:t>Breakout Room B (MS)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6A487-E12B-4F80-8C92-E9047E5C3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07" y="2376930"/>
            <a:ext cx="8494997" cy="4359388"/>
          </a:xfrm>
        </p:spPr>
        <p:txBody>
          <a:bodyPr anchor="t">
            <a:normAutofit/>
          </a:bodyPr>
          <a:lstStyle/>
          <a:p>
            <a:r>
              <a:rPr lang="en-US" sz="2800" dirty="0"/>
              <a:t>Without doing calculations show that </a:t>
            </a:r>
          </a:p>
          <a:p>
            <a:pPr marL="0" indent="0">
              <a:buNone/>
            </a:pPr>
            <a:r>
              <a:rPr lang="en-US" sz="2800" dirty="0"/>
              <a:t>   (24 • 17 + 17 • 6) is divisible by 5.</a:t>
            </a:r>
          </a:p>
          <a:p>
            <a:endParaRPr lang="en-US" sz="2800" dirty="0"/>
          </a:p>
          <a:p>
            <a:r>
              <a:rPr lang="en-US" sz="2800" dirty="0"/>
              <a:t>Using the most efficient method, evaluate the expression </a:t>
            </a:r>
          </a:p>
          <a:p>
            <a:pPr marL="0" indent="0">
              <a:buNone/>
            </a:pPr>
            <a:r>
              <a:rPr lang="en-US" sz="2800" dirty="0"/>
              <a:t>   6.8c – (3.6c – 2.1 + 2.2c) for c = 2.59</a:t>
            </a:r>
          </a:p>
          <a:p>
            <a:endParaRPr lang="en-US" sz="2800" dirty="0"/>
          </a:p>
          <a:p>
            <a:r>
              <a:rPr lang="en-US" sz="2800" dirty="0"/>
              <a:t>A figure is shown. What is the measure in degrees, of the missing angle?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C1135C0F-7B54-40CD-8AFE-51D73D1DF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704" y="2475368"/>
            <a:ext cx="5007989" cy="43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9738-2E4B-4FDF-88CA-D1D58B1C9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 B (HS)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32A01-9625-4871-8C8D-4AA3A6D41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 square and a rhombus that is not a square have equal perimeters. Compare the areas of those shapes by showing your work. </a:t>
            </a:r>
          </a:p>
          <a:p>
            <a:endParaRPr lang="en-US" sz="2800" dirty="0"/>
          </a:p>
          <a:p>
            <a:r>
              <a:rPr lang="en-US" sz="2800" dirty="0"/>
              <a:t>Using the most efficient method, solve the equations </a:t>
            </a:r>
          </a:p>
          <a:p>
            <a:pPr marL="413364" lvl="1" indent="0">
              <a:buNone/>
            </a:pPr>
            <a:r>
              <a:rPr lang="en-US" sz="2800" dirty="0"/>
              <a:t>  (12x + 5)</a:t>
            </a:r>
            <a:r>
              <a:rPr lang="en-US" sz="2800" baseline="30000" dirty="0"/>
              <a:t>2 </a:t>
            </a:r>
            <a:r>
              <a:rPr lang="en-US" sz="2800" dirty="0"/>
              <a:t>– 8(12x + 5) = -7</a:t>
            </a:r>
          </a:p>
          <a:p>
            <a:pPr marL="413364" lvl="1" indent="0">
              <a:buNone/>
            </a:pPr>
            <a:r>
              <a:rPr lang="en-US" sz="2800" dirty="0"/>
              <a:t>  (3x - 2)</a:t>
            </a:r>
            <a:r>
              <a:rPr lang="en-US" sz="2800" baseline="30000" dirty="0"/>
              <a:t>2 </a:t>
            </a:r>
            <a:r>
              <a:rPr lang="en-US" sz="2800" dirty="0"/>
              <a:t>= 6x – 4</a:t>
            </a:r>
          </a:p>
          <a:p>
            <a:r>
              <a:rPr lang="en-US" sz="2800" dirty="0"/>
              <a:t>Consider two algebraic expressions (n + 2)</a:t>
            </a:r>
            <a:r>
              <a:rPr lang="en-US" sz="2800" baseline="30000" dirty="0"/>
              <a:t>2 </a:t>
            </a:r>
            <a:r>
              <a:rPr lang="en-US" sz="2800" dirty="0"/>
              <a:t>–</a:t>
            </a:r>
            <a:r>
              <a:rPr lang="en-US" sz="4000" dirty="0"/>
              <a:t> </a:t>
            </a:r>
            <a:r>
              <a:rPr lang="en-US" sz="2800" dirty="0"/>
              <a:t>4 and n</a:t>
            </a:r>
            <a:r>
              <a:rPr lang="en-US" sz="2800" baseline="30000" dirty="0"/>
              <a:t>2 </a:t>
            </a:r>
            <a:r>
              <a:rPr lang="en-US" sz="2800" dirty="0"/>
              <a:t>+</a:t>
            </a:r>
            <a:r>
              <a:rPr lang="en-US" sz="4000" dirty="0"/>
              <a:t> </a:t>
            </a:r>
            <a:r>
              <a:rPr lang="en-US" sz="2800" dirty="0"/>
              <a:t>4n. Use the figures to illustrate why the expressions are equivalent. Verify this result algebraically.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3200" dirty="0"/>
              <a:t>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7110E-37B1-4A00-B0DA-32734598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640" y="5723554"/>
            <a:ext cx="4800600" cy="14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9EDB-16BC-4E7E-B7FE-4BA9A3F9C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52927"/>
            <a:ext cx="13167360" cy="833311"/>
          </a:xfrm>
        </p:spPr>
        <p:txBody>
          <a:bodyPr/>
          <a:lstStyle/>
          <a:p>
            <a:r>
              <a:rPr lang="en-US" dirty="0"/>
              <a:t>Share Out</a:t>
            </a:r>
          </a:p>
        </p:txBody>
      </p:sp>
      <p:pic>
        <p:nvPicPr>
          <p:cNvPr id="7" name="Content Placeholder 6" descr="People in meeting">
            <a:extLst>
              <a:ext uri="{FF2B5EF4-FFF2-40B4-BE49-F238E27FC236}">
                <a16:creationId xmlns:a16="http://schemas.microsoft.com/office/drawing/2014/main" id="{85E9D6D6-EC95-461B-B8FC-9F0437D10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42" y="1186238"/>
            <a:ext cx="9577137" cy="6384758"/>
          </a:xfrm>
        </p:spPr>
      </p:pic>
    </p:spTree>
    <p:extLst>
      <p:ext uri="{BB962C8B-B14F-4D97-AF65-F5344CB8AC3E}">
        <p14:creationId xmlns:p14="http://schemas.microsoft.com/office/powerpoint/2010/main" val="45485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069F6-B01B-460E-9D01-9C23A1FBC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0"/>
            <a:ext cx="13167360" cy="812530"/>
          </a:xfrm>
        </p:spPr>
        <p:txBody>
          <a:bodyPr/>
          <a:lstStyle/>
          <a:p>
            <a:r>
              <a:rPr lang="en-US" sz="5280" dirty="0">
                <a:solidFill>
                  <a:srgbClr val="CD0920"/>
                </a:solidFill>
                <a:latin typeface="+mj-lt"/>
                <a:cs typeface="+mj-cs"/>
              </a:rPr>
              <a:t>SMP.7: Avenue of thinking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93D1F72-A12F-4CB1-9B1E-9BD1010C4E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0722803"/>
              </p:ext>
            </p:extLst>
          </p:nvPr>
        </p:nvGraphicFramePr>
        <p:xfrm>
          <a:off x="1009650" y="871538"/>
          <a:ext cx="12687301" cy="6685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9754">
                  <a:extLst>
                    <a:ext uri="{9D8B030D-6E8A-4147-A177-3AD203B41FA5}">
                      <a16:colId xmlns:a16="http://schemas.microsoft.com/office/drawing/2014/main" val="4121865182"/>
                    </a:ext>
                  </a:extLst>
                </a:gridCol>
                <a:gridCol w="6567547">
                  <a:extLst>
                    <a:ext uri="{9D8B030D-6E8A-4147-A177-3AD203B41FA5}">
                      <a16:colId xmlns:a16="http://schemas.microsoft.com/office/drawing/2014/main" val="3503125305"/>
                    </a:ext>
                  </a:extLst>
                </a:gridCol>
              </a:tblGrid>
              <a:tr h="529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Teachers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710976425"/>
                  </a:ext>
                </a:extLst>
              </a:tr>
              <a:tr h="4709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type of problem is it?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observations do you make about..?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867254644"/>
                  </a:ext>
                </a:extLst>
              </a:tr>
              <a:tr h="8365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it remind me of another problem situation?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ideas have you learned before that were useful in solving this problem?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720783090"/>
                  </a:ext>
                </a:extLst>
              </a:tr>
              <a:tr h="4709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is this (situation, process, etc.) behaving?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pattern do you find in…?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845354101"/>
                  </a:ext>
                </a:extLst>
              </a:tr>
              <a:tr h="8365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I connect it to something I know?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some other problems that are like this one? 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029618663"/>
                  </a:ext>
                </a:extLst>
              </a:tr>
              <a:tr h="8365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the parts (chunks) of the process?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the parts you can chunk the problem into?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097123203"/>
                  </a:ext>
                </a:extLst>
              </a:tr>
              <a:tr h="8365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I get the answer without doing all calculations?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parts of the problem might you eliminate or simplify?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917023970"/>
                  </a:ext>
                </a:extLst>
              </a:tr>
              <a:tr h="4709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I use properties to uncovers structure?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do you notice when…?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274245255"/>
                  </a:ext>
                </a:extLst>
              </a:tr>
              <a:tr h="56065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I connect a different representations? 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are there representations alike or different? 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73707145"/>
                  </a:ext>
                </a:extLst>
              </a:tr>
              <a:tr h="8365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I change the form of (number, etc.) to surface the underlying structure? 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properties does it relate to? 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067777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4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04E5B-DDCB-4BED-9A26-CFBFCFB1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NCTM “Look </a:t>
            </a:r>
            <a:r>
              <a:rPr lang="en-US" dirty="0" err="1"/>
              <a:t>Fors</a:t>
            </a:r>
            <a:r>
              <a:rPr lang="en-US" dirty="0"/>
              <a:t>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7D1C57-0432-4CD5-BA44-A0526F8FA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0867" y="2187389"/>
            <a:ext cx="12769534" cy="5325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E3CB62-03F1-4F6E-9AA8-94874BA52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12" y="1318085"/>
            <a:ext cx="12720008" cy="9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2658B-519A-4E17-8538-9C37024EE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846659"/>
          </a:xfrm>
        </p:spPr>
        <p:txBody>
          <a:bodyPr/>
          <a:lstStyle/>
          <a:p>
            <a:r>
              <a:rPr lang="en-US" sz="4400" dirty="0"/>
              <a:t>SMP.7: Implementing Standards for Math Practices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F833C3-197F-47B3-8BBC-7574D7ADC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9137" y="2886074"/>
            <a:ext cx="12916983" cy="3915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654B2-EFD1-44CB-B0A3-AF7AC1CDC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38" y="2043113"/>
            <a:ext cx="12792126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4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904F21-B3CB-4E96-B174-E27BF7E87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9880" y="660558"/>
            <a:ext cx="11292839" cy="690848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03E9AF-DEA7-4884-B2AF-09CC6A4FE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2" y="1722120"/>
            <a:ext cx="2118358" cy="5629276"/>
          </a:xfrm>
        </p:spPr>
        <p:txBody>
          <a:bodyPr>
            <a:normAutofit/>
          </a:bodyPr>
          <a:lstStyle/>
          <a:p>
            <a:pPr algn="ctr"/>
            <a:endParaRPr lang="en-US" sz="4400" b="1" dirty="0">
              <a:solidFill>
                <a:srgbClr val="CD0920"/>
              </a:solidFill>
            </a:endParaRPr>
          </a:p>
          <a:p>
            <a:pPr algn="ctr"/>
            <a:endParaRPr lang="en-US" sz="4400" b="1" dirty="0">
              <a:solidFill>
                <a:srgbClr val="CD0920"/>
              </a:solidFill>
            </a:endParaRPr>
          </a:p>
          <a:p>
            <a:pPr algn="ctr"/>
            <a:r>
              <a:rPr lang="en-US" sz="4400" b="1" dirty="0">
                <a:solidFill>
                  <a:srgbClr val="CD0920"/>
                </a:solidFill>
              </a:rPr>
              <a:t>SMP.7:</a:t>
            </a:r>
            <a:br>
              <a:rPr lang="en-US" sz="4400" b="1" dirty="0">
                <a:solidFill>
                  <a:srgbClr val="CD0920"/>
                </a:solidFill>
              </a:rPr>
            </a:br>
            <a:r>
              <a:rPr lang="en-US" sz="4400" b="1" dirty="0">
                <a:solidFill>
                  <a:srgbClr val="CD0920"/>
                </a:solidFill>
              </a:rPr>
              <a:t>Student Rubric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0778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stone, arch, old&#10;&#10;Description automatically generated">
            <a:extLst>
              <a:ext uri="{FF2B5EF4-FFF2-40B4-BE49-F238E27FC236}">
                <a16:creationId xmlns:a16="http://schemas.microsoft.com/office/drawing/2014/main" id="{7638A54B-5863-44F2-AFBF-FCFB06DED9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113" y="44244"/>
            <a:ext cx="13371150" cy="755117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12709A4-840D-491E-A422-F727F27EA093}"/>
              </a:ext>
            </a:extLst>
          </p:cNvPr>
          <p:cNvSpPr/>
          <p:nvPr/>
        </p:nvSpPr>
        <p:spPr>
          <a:xfrm>
            <a:off x="1285178" y="417612"/>
            <a:ext cx="3227827" cy="32244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When we build, let us think that we build forever.”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 – John Ruskin</a:t>
            </a:r>
          </a:p>
        </p:txBody>
      </p:sp>
    </p:spTree>
    <p:extLst>
      <p:ext uri="{BB962C8B-B14F-4D97-AF65-F5344CB8AC3E}">
        <p14:creationId xmlns:p14="http://schemas.microsoft.com/office/powerpoint/2010/main" val="365606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18F43-9C65-4574-A502-5F5514E47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Mathematics Questions?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2CA588D-3B90-4F41-85B3-32892BF3900B}"/>
              </a:ext>
            </a:extLst>
          </p:cNvPr>
          <p:cNvGraphicFramePr>
            <a:graphicFrameLocks noGrp="1"/>
          </p:cNvGraphicFramePr>
          <p:nvPr/>
        </p:nvGraphicFramePr>
        <p:xfrm>
          <a:off x="1809345" y="1630491"/>
          <a:ext cx="11342451" cy="5217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1894">
                  <a:extLst>
                    <a:ext uri="{9D8B030D-6E8A-4147-A177-3AD203B41FA5}">
                      <a16:colId xmlns:a16="http://schemas.microsoft.com/office/drawing/2014/main" val="673428397"/>
                    </a:ext>
                  </a:extLst>
                </a:gridCol>
                <a:gridCol w="7100557">
                  <a:extLst>
                    <a:ext uri="{9D8B030D-6E8A-4147-A177-3AD203B41FA5}">
                      <a16:colId xmlns:a16="http://schemas.microsoft.com/office/drawing/2014/main" val="1190729201"/>
                    </a:ext>
                  </a:extLst>
                </a:gridCol>
              </a:tblGrid>
              <a:tr h="901956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 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Email 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1901072"/>
                  </a:ext>
                </a:extLst>
              </a:tr>
              <a:tr h="901956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Brian Bickley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Brian.Bickley@education.ohio.gov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372502019"/>
                  </a:ext>
                </a:extLst>
              </a:tr>
              <a:tr h="1137956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Anna Cannelongo </a:t>
                      </a:r>
                    </a:p>
                    <a:p>
                      <a:pPr algn="ctr"/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Anna.Cannelongo@education.ohio.gov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734556157"/>
                  </a:ext>
                </a:extLst>
              </a:tr>
              <a:tr h="113795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Annika Moore</a:t>
                      </a:r>
                      <a:br>
                        <a:rPr lang="pl-PL" sz="2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pl-PL" sz="29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Annika.Moore@education.ohio.gov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477788241"/>
                  </a:ext>
                </a:extLst>
              </a:tr>
              <a:tr h="113795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Yelena Palayeva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9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Yelena.Palayeva@education.ohio.gov</a:t>
                      </a:r>
                      <a:r>
                        <a:rPr lang="pl-PL" sz="2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212630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3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58ACBC2-D609-46E6-ADDB-6236770BC7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942" y="146304"/>
            <a:ext cx="11370916" cy="744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1D11-11E0-4AFB-9725-AE63FCE35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E1A44-2215-42ED-A985-C18BFEA70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Illustrative Mathematics. (2014, May 6). Standards for Mathematical Practice: Commentary and Elaborations </a:t>
            </a:r>
          </a:p>
          <a:p>
            <a:pPr marL="0" lvl="0" indent="457200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for 6–8. Tucson, AZ.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000" dirty="0">
              <a:solidFill>
                <a:srgbClr val="000000"/>
              </a:solidFill>
              <a:ea typeface="Arial"/>
              <a:sym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Koestler, C., Felton-Koestler, M. D., </a:t>
            </a:r>
            <a:r>
              <a:rPr lang="en-US" sz="2000" dirty="0" err="1">
                <a:solidFill>
                  <a:srgbClr val="000000"/>
                </a:solidFill>
                <a:ea typeface="Arial"/>
                <a:sym typeface="Arial"/>
              </a:rPr>
              <a:t>Bieda</a:t>
            </a: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, K., &amp; </a:t>
            </a:r>
            <a:r>
              <a:rPr lang="en-US" sz="2000" dirty="0" err="1">
                <a:solidFill>
                  <a:srgbClr val="000000"/>
                </a:solidFill>
                <a:ea typeface="Arial"/>
                <a:sym typeface="Arial"/>
              </a:rPr>
              <a:t>Otten</a:t>
            </a: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, S. (2013). </a:t>
            </a:r>
            <a:r>
              <a:rPr lang="en-US" sz="2000" i="1" dirty="0">
                <a:solidFill>
                  <a:srgbClr val="000000"/>
                </a:solidFill>
                <a:ea typeface="Arial"/>
                <a:sym typeface="Arial"/>
              </a:rPr>
              <a:t>Connecting the NCTM process standards </a:t>
            </a:r>
          </a:p>
          <a:p>
            <a:pPr marL="0" lvl="0" indent="457200">
              <a:spcBef>
                <a:spcPts val="0"/>
              </a:spcBef>
              <a:buNone/>
            </a:pPr>
            <a:r>
              <a:rPr lang="en-US" sz="2000" i="1" dirty="0">
                <a:solidFill>
                  <a:srgbClr val="000000"/>
                </a:solidFill>
                <a:ea typeface="Arial"/>
                <a:sym typeface="Arial"/>
              </a:rPr>
              <a:t>and the CCSSM practices</a:t>
            </a: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. Reston, VA: The National Council of Teachers of Mathematics.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000" dirty="0">
              <a:solidFill>
                <a:srgbClr val="000000"/>
              </a:solidFill>
              <a:ea typeface="Arial"/>
              <a:sym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O'Connell, S., &amp;  </a:t>
            </a:r>
            <a:r>
              <a:rPr lang="en-US" sz="2000" dirty="0" err="1">
                <a:solidFill>
                  <a:srgbClr val="000000"/>
                </a:solidFill>
                <a:ea typeface="Arial"/>
                <a:sym typeface="Arial"/>
              </a:rPr>
              <a:t>SanGiovanni</a:t>
            </a: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, J. (2013). </a:t>
            </a:r>
            <a:r>
              <a:rPr lang="en-US" sz="2000" i="1" dirty="0">
                <a:solidFill>
                  <a:srgbClr val="000000"/>
                </a:solidFill>
                <a:ea typeface="Arial"/>
                <a:sym typeface="Arial"/>
              </a:rPr>
              <a:t>Putting the practices into action: Implementing the common core </a:t>
            </a:r>
          </a:p>
          <a:p>
            <a:pPr marL="0" lvl="0" indent="457200">
              <a:spcBef>
                <a:spcPts val="0"/>
              </a:spcBef>
              <a:buNone/>
            </a:pPr>
            <a:r>
              <a:rPr lang="en-US" sz="2000" i="1" dirty="0">
                <a:solidFill>
                  <a:srgbClr val="000000"/>
                </a:solidFill>
                <a:ea typeface="Arial"/>
                <a:sym typeface="Arial"/>
              </a:rPr>
              <a:t>standards for mathematical practice, K-8</a:t>
            </a: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. Portsmouth, NH: Heinemann.</a:t>
            </a:r>
          </a:p>
          <a:p>
            <a:pPr marL="0" indent="457200">
              <a:spcBef>
                <a:spcPts val="0"/>
              </a:spcBef>
              <a:buNone/>
            </a:pP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Boston, M., Dillon, F., Smith, M., &amp; Miller, S. (2017). </a:t>
            </a:r>
            <a:r>
              <a:rPr lang="en-US" sz="2000" i="1" dirty="0"/>
              <a:t>Taking Action Implementing Effective Mathematics Teaching Practices</a:t>
            </a:r>
            <a:r>
              <a:rPr lang="en-US" sz="2000" dirty="0"/>
              <a:t>, Grades 9-12. Reston, VA: The National Council of Teachers of Mathematics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Graham, K., </a:t>
            </a:r>
            <a:r>
              <a:rPr lang="en-US" sz="2000" dirty="0" err="1"/>
              <a:t>Cuoco</a:t>
            </a:r>
            <a:r>
              <a:rPr lang="en-US" sz="2000" dirty="0"/>
              <a:t>, A., &amp; Zimmermann, G., (2010). </a:t>
            </a:r>
            <a:r>
              <a:rPr lang="en-US" sz="2000" i="1" dirty="0"/>
              <a:t>Focus on High School Mathematics: Reasoning and Sense Making. </a:t>
            </a:r>
            <a:r>
              <a:rPr lang="en-US" sz="2000" dirty="0"/>
              <a:t>Reston, VA: The National Council of Teachers of Mathematics</a:t>
            </a:r>
          </a:p>
          <a:p>
            <a:pPr marL="0" indent="0">
              <a:buNone/>
            </a:pPr>
            <a:endParaRPr lang="en-US" sz="2000" dirty="0"/>
          </a:p>
          <a:p>
            <a:pPr marL="0" lvl="0" indent="457200">
              <a:spcBef>
                <a:spcPts val="0"/>
              </a:spcBef>
              <a:buNone/>
            </a:pPr>
            <a:endParaRPr lang="en-US" sz="2000" dirty="0">
              <a:solidFill>
                <a:srgbClr val="000000"/>
              </a:solidFill>
              <a:ea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5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9DC84-D13D-499D-B91C-B377AEEF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677108"/>
          </a:xfrm>
        </p:spPr>
        <p:txBody>
          <a:bodyPr/>
          <a:lstStyle/>
          <a:p>
            <a:r>
              <a:rPr lang="en-US" sz="44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12E06-AE9D-430B-9E04-9176098CF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2"/>
              </a:rPr>
              <a:t>https://www.louisianabelieves.com/docs/common-core-state-standards-resources/guide--teacher-planning-for-math-practice-implementation.pdf?sfvrsn=2</a:t>
            </a: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The Power of Making Mistakes in Learning Math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4"/>
              </a:rPr>
              <a:t>http://mathpractices.edc.org/browse-by-mps.html#overlay-context</a:t>
            </a: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5"/>
              </a:rPr>
              <a:t>https://www.insidemathematics.org/common-core-resources/mathematical-practice-standards</a:t>
            </a: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6"/>
              </a:rPr>
              <a:t>https://www.redlandsusd.net/site/handlers/filedownload.ashx?moduleinstanceid=8304&amp;dataid=8093&amp;FileName=Standards%20for%20Mathematical%20Practice%207.pdf</a:t>
            </a:r>
            <a:r>
              <a:rPr lang="en-US" sz="2000" dirty="0"/>
              <a:t>     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https://education.ohio.gov/getattachment/Topics/Learning-in-Ohio/Mathematics/Model-Curricula-in-Mathematics/Standards-for-Mathematical-Practice/Math-Practices-Rubric.pdf.aspx?lang=en-US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8"/>
              </a:rPr>
              <a:t>http://www.siam.org/Portals/0/Publications/Reports/gaimme-full_color_for_online_viewing.pdf?ver=2018-03-19-115454-057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9"/>
              </a:rPr>
              <a:t>http://education.ohio.gov/Topics/Learning-in-Ohio/OLS-Graphic-Sections/Learning-Standards</a:t>
            </a:r>
            <a:r>
              <a:rPr lang="en-US" sz="20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https://docs.google.com/document/d/1zz8_G_qrdND_Ep2e4zvzICBHcOK_r61vfuwcHnP0oJk/edit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endParaRPr lang="en-US" sz="1800" dirty="0">
              <a:hlinkClick r:id="rId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104D-68FC-4514-91FC-E73ED01A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364" y="548643"/>
            <a:ext cx="9151516" cy="769441"/>
          </a:xfrm>
        </p:spPr>
        <p:txBody>
          <a:bodyPr/>
          <a:lstStyle/>
          <a:p>
            <a:r>
              <a:rPr lang="en-US" dirty="0"/>
              <a:t>Resource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2C9E7-6EFF-41DB-8F68-C1DB0B1D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758" y="1508584"/>
            <a:ext cx="8267179" cy="5431156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Ohio Department of Education Documents </a:t>
            </a: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Standards for Mathematical Practice</a:t>
            </a:r>
            <a:endParaRPr lang="en-US" sz="2400" dirty="0">
              <a:solidFill>
                <a:srgbClr val="0000FF"/>
              </a:solidFill>
            </a:endParaRP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Kindergarten - Grade 5 </a:t>
            </a:r>
            <a:endParaRPr lang="en-US" sz="2400" dirty="0">
              <a:solidFill>
                <a:srgbClr val="0000FF"/>
              </a:solidFill>
            </a:endParaRP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Grades 6-8 </a:t>
            </a:r>
            <a:endParaRPr lang="en-US" sz="2400" dirty="0">
              <a:solidFill>
                <a:srgbClr val="0000FF"/>
              </a:solidFill>
            </a:endParaRP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 School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>
              <a:solidFill>
                <a:srgbClr val="0000FF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University of Arizona Progressions </a:t>
            </a:r>
          </a:p>
          <a:p>
            <a:pPr marL="457200" marR="1905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ea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Standards for Mathematical Practice: Commentary and Elaborations for 6-8</a:t>
            </a:r>
            <a:endParaRPr lang="en-US" sz="2400" dirty="0">
              <a:solidFill>
                <a:srgbClr val="0000FF"/>
              </a:solidFill>
              <a:highlight>
                <a:srgbClr val="FFFFFF"/>
              </a:highlight>
              <a:ea typeface="Arial"/>
              <a:sym typeface="Arial"/>
            </a:endParaRPr>
          </a:p>
          <a:p>
            <a:pPr marL="0" lvl="0" indent="0">
              <a:spcBef>
                <a:spcPts val="160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Other National Resources </a:t>
            </a: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Inside Mathematics </a:t>
            </a:r>
            <a:endParaRPr lang="en-US" sz="2400" dirty="0">
              <a:solidFill>
                <a:srgbClr val="0000FF"/>
              </a:solidFill>
            </a:endParaRP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Illustrative Mathematics </a:t>
            </a:r>
            <a:endParaRPr lang="en-US" sz="2400" dirty="0">
              <a:solidFill>
                <a:srgbClr val="0000FF"/>
              </a:solidFill>
              <a:highlight>
                <a:srgbClr val="FFFFFF"/>
              </a:highlight>
              <a:ea typeface="Arial"/>
              <a:sym typeface="Arial"/>
            </a:endParaRP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2400" u="sng" dirty="0">
                <a:solidFill>
                  <a:srgbClr val="0000FF"/>
                </a:solidFill>
                <a:highlight>
                  <a:srgbClr val="FFFFFF"/>
                </a:highlight>
                <a:ea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 Kaplinsky: Math CCSS Math Practices Readable </a:t>
            </a:r>
            <a:endParaRPr lang="en-US" sz="2400" dirty="0">
              <a:solidFill>
                <a:srgbClr val="0000FF"/>
              </a:solidFill>
              <a:highlight>
                <a:srgbClr val="FFFFFF"/>
              </a:highlight>
              <a:ea typeface="Arial"/>
              <a:sym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B1475C7-90DF-468C-B439-857E26735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1" y="10"/>
            <a:ext cx="5588813" cy="7680947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29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A34411-4D09-4967-B4CA-C793B1B9F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BEFA827-744B-4151-A6E9-6435976C17F1}"/>
              </a:ext>
            </a:extLst>
          </p:cNvPr>
          <p:cNvGrpSpPr/>
          <p:nvPr/>
        </p:nvGrpSpPr>
        <p:grpSpPr>
          <a:xfrm>
            <a:off x="0" y="238924"/>
            <a:ext cx="14630400" cy="1648870"/>
            <a:chOff x="-8320820" y="-1161921"/>
            <a:chExt cx="14630400" cy="164887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DDDD70-45EC-4AC8-9ABC-41578EDA71F4}"/>
                </a:ext>
              </a:extLst>
            </p:cNvPr>
            <p:cNvSpPr/>
            <p:nvPr/>
          </p:nvSpPr>
          <p:spPr>
            <a:xfrm>
              <a:off x="-8320820" y="-1143027"/>
              <a:ext cx="14630400" cy="1629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A8BD71C-7933-4E8E-8A77-A590077F3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195330" y="-1102194"/>
              <a:ext cx="942711" cy="10549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08CAC0A-4D26-4A31-80B7-D937DABAF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6552" y="-911534"/>
              <a:ext cx="828603" cy="673649"/>
            </a:xfrm>
            <a:prstGeom prst="rect">
              <a:avLst/>
            </a:prstGeom>
          </p:spPr>
        </p:pic>
        <p:pic>
          <p:nvPicPr>
            <p:cNvPr id="35" name="Picture 34" descr="facebook-logo.jpg">
              <a:extLst>
                <a:ext uri="{FF2B5EF4-FFF2-40B4-BE49-F238E27FC236}">
                  <a16:creationId xmlns:a16="http://schemas.microsoft.com/office/drawing/2014/main" id="{67A9FA1F-CA0D-4478-A74B-A3A771A86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993" y="-881825"/>
              <a:ext cx="1403066" cy="5565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4DD12A0-ACC3-4000-BF3B-43DABD424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80308" y="-1161921"/>
              <a:ext cx="1104419" cy="126391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536B639-AB7D-447A-8E7D-AD34C7664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8270" y="-1118118"/>
              <a:ext cx="1104419" cy="1011902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E6DAB87-C0D2-4092-A628-CE71F5CBD5E6}"/>
              </a:ext>
            </a:extLst>
          </p:cNvPr>
          <p:cNvSpPr/>
          <p:nvPr/>
        </p:nvSpPr>
        <p:spPr>
          <a:xfrm>
            <a:off x="2749710" y="1299992"/>
            <a:ext cx="91309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250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@OHEducation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FC96C36-E9C0-47A2-91C0-921C843A8058}"/>
              </a:ext>
            </a:extLst>
          </p:cNvPr>
          <p:cNvSpPr/>
          <p:nvPr/>
        </p:nvSpPr>
        <p:spPr>
          <a:xfrm>
            <a:off x="3881472" y="1579244"/>
            <a:ext cx="483954" cy="43771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73FBE28-6D4C-4D5E-BE7F-10C535C89B8F}"/>
              </a:ext>
            </a:extLst>
          </p:cNvPr>
          <p:cNvSpPr/>
          <p:nvPr/>
        </p:nvSpPr>
        <p:spPr>
          <a:xfrm>
            <a:off x="10806333" y="1614061"/>
            <a:ext cx="483954" cy="43771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4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66E71DA-7580-47F9-B5E4-57841D6F8C8E}"/>
              </a:ext>
            </a:extLst>
          </p:cNvPr>
          <p:cNvSpPr/>
          <p:nvPr/>
        </p:nvSpPr>
        <p:spPr>
          <a:xfrm>
            <a:off x="7117489" y="1148241"/>
            <a:ext cx="6647061" cy="6127323"/>
          </a:xfrm>
          <a:prstGeom prst="ellipse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Ohio, </a:t>
            </a:r>
            <a:r>
              <a:rPr lang="en-US" sz="2800" b="1" i="1" dirty="0">
                <a:solidFill>
                  <a:srgbClr val="73A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child is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700D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discover and learn, </a:t>
            </a:r>
            <a:r>
              <a:rPr lang="en-US" sz="2800" b="1" i="1" dirty="0">
                <a:solidFill>
                  <a:srgbClr val="D19D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prepared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pursue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fulfilling post-high school path and </a:t>
            </a:r>
            <a:r>
              <a:rPr lang="en-US" sz="2800" b="1" i="1" dirty="0">
                <a:solidFill>
                  <a:srgbClr val="94AF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empowered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become a resilient,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lifelong learner who contributes to society.</a:t>
            </a:r>
            <a:endParaRPr lang="en-US" sz="28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74E2A6-B599-4A23-BD8C-9047A64C6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09" y="1254218"/>
            <a:ext cx="4424023" cy="572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264BB6-14A6-4754-9DE2-44764BA21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8800"/>
            <a:ext cx="14630400" cy="769441"/>
          </a:xfrm>
          <a:solidFill>
            <a:schemeClr val="bg1"/>
          </a:solidFill>
          <a:ln w="38100">
            <a:noFill/>
          </a:ln>
        </p:spPr>
        <p:txBody>
          <a:bodyPr/>
          <a:lstStyle/>
          <a:p>
            <a:r>
              <a:rPr lang="en-US" dirty="0">
                <a:solidFill>
                  <a:srgbClr val="CD0920"/>
                </a:solidFill>
              </a:rPr>
              <a:t>Each Child Our Future</a:t>
            </a:r>
          </a:p>
        </p:txBody>
      </p:sp>
    </p:spTree>
    <p:extLst>
      <p:ext uri="{BB962C8B-B14F-4D97-AF65-F5344CB8AC3E}">
        <p14:creationId xmlns:p14="http://schemas.microsoft.com/office/powerpoint/2010/main" val="271679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EC7F7D-A2D9-4F67-A010-207414C3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44775"/>
            <a:ext cx="12834578" cy="979464"/>
          </a:xfrm>
        </p:spPr>
        <p:txBody>
          <a:bodyPr/>
          <a:lstStyle/>
          <a:p>
            <a:r>
              <a:rPr lang="en-US" dirty="0"/>
              <a:t>Math as a “Whole”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A4D59E6-C155-4A3C-8117-D1E8E79A8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9350" y="1069881"/>
            <a:ext cx="9620250" cy="63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4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2AD4-D825-42DA-82F0-876169CD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4"/>
            <a:ext cx="13167360" cy="769441"/>
          </a:xfrm>
        </p:spPr>
        <p:txBody>
          <a:bodyPr/>
          <a:lstStyle/>
          <a:p>
            <a:r>
              <a:rPr lang="en-US" dirty="0"/>
              <a:t>Why Math?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81A87-C566-4AC9-B561-224B38A0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509285"/>
            <a:ext cx="13167360" cy="2991943"/>
          </a:xfrm>
        </p:spPr>
        <p:txBody>
          <a:bodyPr/>
          <a:lstStyle/>
          <a:p>
            <a:r>
              <a:rPr lang="en-US" dirty="0"/>
              <a:t>Understand and critique the world</a:t>
            </a:r>
          </a:p>
          <a:p>
            <a:r>
              <a:rPr lang="en-US" dirty="0"/>
              <a:t>Cultivate wonder, joy and beauty</a:t>
            </a:r>
          </a:p>
          <a:p>
            <a:r>
              <a:rPr lang="en-US" dirty="0"/>
              <a:t>Expand professional opportunities </a:t>
            </a:r>
          </a:p>
          <a:p>
            <a:r>
              <a:rPr lang="en-US" dirty="0"/>
              <a:t>Foster analytical way of thinking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BC647B-D832-4AFB-8CEE-2ABD8A06E21D}"/>
              </a:ext>
            </a:extLst>
          </p:cNvPr>
          <p:cNvSpPr/>
          <p:nvPr/>
        </p:nvSpPr>
        <p:spPr>
          <a:xfrm>
            <a:off x="8984512" y="1153074"/>
            <a:ext cx="5188688" cy="57839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/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“How can it be that mathematics, being after all a product of human thought independent of experience, is so admirably adopted to the objects of reality?”</a:t>
            </a:r>
          </a:p>
          <a:p>
            <a:pPr algn="ctr" defTabSz="548591"/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(Einstein 1928, p.28)</a:t>
            </a:r>
          </a:p>
        </p:txBody>
      </p:sp>
    </p:spTree>
    <p:extLst>
      <p:ext uri="{BB962C8B-B14F-4D97-AF65-F5344CB8AC3E}">
        <p14:creationId xmlns:p14="http://schemas.microsoft.com/office/powerpoint/2010/main" val="9748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DE_PPT_Template1_June2016" id="{A1BB4F38-F82F-42FE-936C-23E644FEEDAA}" vid="{A681B5FD-263F-4443-8E6D-3417A0665923}"/>
    </a:ext>
  </a:extLst>
</a:theme>
</file>

<file path=ppt/theme/theme3.xml><?xml version="1.0" encoding="utf-8"?>
<a:theme xmlns:a="http://schemas.openxmlformats.org/drawingml/2006/main" name="Briars GLCTM 2-4-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62e6cc-25a7-48db-9a41-d7bf78120c8c">
      <Terms xmlns="http://schemas.microsoft.com/office/infopath/2007/PartnerControls"/>
    </lcf76f155ced4ddcb4097134ff3c332f>
    <TaxCatchAll xmlns="06a0b0f5-ab3f-4382-8730-459fb424e421" xsi:nil="true"/>
    <_dlc_DocId xmlns="3f139343-0308-4228-91b0-b729914d92b9">YHKNPFA7K4PW-264960624-13461</_dlc_DocId>
    <_dlc_DocIdUrl xmlns="3f139343-0308-4228-91b0-b729914d92b9">
      <Url>https://ohiodas.sharepoint.com/sites/EDUOLIS472/_layouts/15/DocIdRedir.aspx?ID=YHKNPFA7K4PW-264960624-13461</Url>
      <Description>YHKNPFA7K4PW-264960624-13461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338B202DF9D7408EE4E989603ED3F1" ma:contentTypeVersion="21" ma:contentTypeDescription="Create a new document." ma:contentTypeScope="" ma:versionID="db04925876e9a0750bc0b56fce97129a">
  <xsd:schema xmlns:xsd="http://www.w3.org/2001/XMLSchema" xmlns:xs="http://www.w3.org/2001/XMLSchema" xmlns:p="http://schemas.microsoft.com/office/2006/metadata/properties" xmlns:ns2="e862e6cc-25a7-48db-9a41-d7bf78120c8c" xmlns:ns3="3f139343-0308-4228-91b0-b729914d92b9" xmlns:ns4="06a0b0f5-ab3f-4382-8730-459fb424e421" targetNamespace="http://schemas.microsoft.com/office/2006/metadata/properties" ma:root="true" ma:fieldsID="4fb999d8cf786f2d5cb93eeb9ba7d0a2" ns2:_="" ns3:_="" ns4:_="">
    <xsd:import namespace="e862e6cc-25a7-48db-9a41-d7bf78120c8c"/>
    <xsd:import namespace="3f139343-0308-4228-91b0-b729914d92b9"/>
    <xsd:import namespace="06a0b0f5-ab3f-4382-8730-459fb424e4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62e6cc-25a7-48db-9a41-d7bf78120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39343-0308-4228-91b0-b729914d9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a0b0f5-ab3f-4382-8730-459fb424e421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7f2f22f7-2aff-4e7d-a5b2-0f4a34e2cc13}" ma:internalName="TaxCatchAll" ma:showField="CatchAllData" ma:web="3f139343-0308-4228-91b0-b729914d92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A3F994-C1A5-4A2C-A0AA-2F4969F291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8043EC-57AC-4487-AF84-376DD96986A5}">
  <ds:schemaRefs>
    <ds:schemaRef ds:uri="http://schemas.openxmlformats.org/package/2006/metadata/core-properties"/>
    <ds:schemaRef ds:uri="http://www.w3.org/XML/1998/namespace"/>
    <ds:schemaRef ds:uri="http://purl.org/dc/elements/1.1/"/>
    <ds:schemaRef ds:uri="e862e6cc-25a7-48db-9a41-d7bf78120c8c"/>
    <ds:schemaRef ds:uri="3f139343-0308-4228-91b0-b729914d92b9"/>
    <ds:schemaRef ds:uri="06a0b0f5-ab3f-4382-8730-459fb424e421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A00CED1-BB29-495D-976D-8B8D6651C45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EB8A103-4EBB-4EE2-9536-AA47C32A33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62e6cc-25a7-48db-9a41-d7bf78120c8c"/>
    <ds:schemaRef ds:uri="3f139343-0308-4228-91b0-b729914d92b9"/>
    <ds:schemaRef ds:uri="06a0b0f5-ab3f-4382-8730-459fb424e4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3047</Words>
  <Application>Microsoft Office PowerPoint</Application>
  <PresentationFormat>Custom</PresentationFormat>
  <Paragraphs>423</Paragraphs>
  <Slides>63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Arial</vt:lpstr>
      <vt:lpstr>Calibri</vt:lpstr>
      <vt:lpstr>Cambria Math</vt:lpstr>
      <vt:lpstr>Helvetica Neue</vt:lpstr>
      <vt:lpstr>open-sans</vt:lpstr>
      <vt:lpstr>Roboto</vt:lpstr>
      <vt:lpstr>Segoe UI</vt:lpstr>
      <vt:lpstr>Wingdings</vt:lpstr>
      <vt:lpstr>Office Theme</vt:lpstr>
      <vt:lpstr>1_Office Theme</vt:lpstr>
      <vt:lpstr>Briars GLCTM 2-4-15</vt:lpstr>
      <vt:lpstr>Standards for Mathematical Practices</vt:lpstr>
      <vt:lpstr>Welcome</vt:lpstr>
      <vt:lpstr>PowerPoint Presentation</vt:lpstr>
      <vt:lpstr>Virtual Meeting Norms</vt:lpstr>
      <vt:lpstr>Assign yourself</vt:lpstr>
      <vt:lpstr>PowerPoint Presentation</vt:lpstr>
      <vt:lpstr>Each Child Our Future</vt:lpstr>
      <vt:lpstr>Math as a “Whole”</vt:lpstr>
      <vt:lpstr>Why Math?</vt:lpstr>
      <vt:lpstr>Analytical Way of Thinking</vt:lpstr>
      <vt:lpstr>Developing Analytical Thinking Ability </vt:lpstr>
      <vt:lpstr>Focus, Rigor,   Coherence </vt:lpstr>
      <vt:lpstr>Standards for Math Practices (SMPs)</vt:lpstr>
      <vt:lpstr>SMP.7: Look for and Make Use of Structure</vt:lpstr>
      <vt:lpstr>Why Structure?</vt:lpstr>
      <vt:lpstr>SMP.7 is About Discovering </vt:lpstr>
      <vt:lpstr>SMP.7 is About Similarity of  </vt:lpstr>
      <vt:lpstr>NCTM.  Catalyzing Change in High School</vt:lpstr>
      <vt:lpstr>Math Teaching Practices and  Standards for Math Practices</vt:lpstr>
      <vt:lpstr>Standards for Math Practices</vt:lpstr>
      <vt:lpstr>Look for and Make Use of Structure:  Noticing Equivalence</vt:lpstr>
      <vt:lpstr>Look for and Make Use of Structure:  Border Problem</vt:lpstr>
      <vt:lpstr>Verbalize Your Way of Thinking… </vt:lpstr>
      <vt:lpstr>Describe your Way of Thinking… </vt:lpstr>
      <vt:lpstr>Move From Concrete to General</vt:lpstr>
      <vt:lpstr>Generate Outcomes</vt:lpstr>
      <vt:lpstr>Look for and Make Use of Structure:  Notice Equivalence</vt:lpstr>
      <vt:lpstr>PowerPoint Presentation</vt:lpstr>
      <vt:lpstr>Standards for Math Practices</vt:lpstr>
      <vt:lpstr>Look for and Make Use of Structure</vt:lpstr>
      <vt:lpstr>SMP.7 vs. SMP.8</vt:lpstr>
      <vt:lpstr>SMP.7: Connect Concepts</vt:lpstr>
      <vt:lpstr>SMP.7: Connect Concepts</vt:lpstr>
      <vt:lpstr>SMP.7: Connect Representations</vt:lpstr>
      <vt:lpstr> Video: Find the Area of the Figure </vt:lpstr>
      <vt:lpstr>Look for and Make Use of Structure</vt:lpstr>
      <vt:lpstr>Breakout Rooms A</vt:lpstr>
      <vt:lpstr>Breakout Room A (ES)</vt:lpstr>
      <vt:lpstr>Breakout Room A (MS)</vt:lpstr>
      <vt:lpstr>Breakout Room A (HS)</vt:lpstr>
      <vt:lpstr>Share Out</vt:lpstr>
      <vt:lpstr>Ohio Learning Standards</vt:lpstr>
      <vt:lpstr>G8-Geometry Learning Progressions by Topic</vt:lpstr>
      <vt:lpstr>Seeing Structure…</vt:lpstr>
      <vt:lpstr>PowerPoint Presentation</vt:lpstr>
      <vt:lpstr>PowerPoint Presentation</vt:lpstr>
      <vt:lpstr>PowerPoint Presentation</vt:lpstr>
      <vt:lpstr>Progression K-HS:  SMP. 7 Look for and Make Use of Structure</vt:lpstr>
      <vt:lpstr>Breakout Rooms B</vt:lpstr>
      <vt:lpstr>Breakout Room B (ES)</vt:lpstr>
      <vt:lpstr>Breakout Room B (MS)</vt:lpstr>
      <vt:lpstr>Breakout Room B (HS)</vt:lpstr>
      <vt:lpstr>Share Out</vt:lpstr>
      <vt:lpstr>SMP.7: Avenue of thinking</vt:lpstr>
      <vt:lpstr>NCTM “Look Fors”</vt:lpstr>
      <vt:lpstr>SMP.7: Implementing Standards for Math Practices </vt:lpstr>
      <vt:lpstr>PowerPoint Presentation</vt:lpstr>
      <vt:lpstr>PowerPoint Presentation</vt:lpstr>
      <vt:lpstr>Mathematics Questions? </vt:lpstr>
      <vt:lpstr>References</vt:lpstr>
      <vt:lpstr>References</vt:lpstr>
      <vt:lpstr>Resource Links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2021-03-22T15:28:09Z</dcterms:created>
  <dcterms:modified xsi:type="dcterms:W3CDTF">2022-08-16T13:14:33Z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0x01010096338B202DF9D7408EE4E989603ED3F1</vt:lpwstr>
  </property>
  <property fmtid="{D5CDD505-2E9C-101B-9397-08002B2CF9AE}" pid="3" name="_dlc_DocIdItemGuid">
    <vt:lpwstr>8fabba00-6775-4d5e-b3db-b5fe820b609b</vt:lpwstr>
  </property>
  <property fmtid="{D5CDD505-2E9C-101B-9397-08002B2CF9AE}" pid="4" name="MediaServiceImageTags">
    <vt:lpwstr/>
  </property>
</Properties>
</file>