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4.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81"/>
  </p:notesMasterIdLst>
  <p:sldIdLst>
    <p:sldId id="256" r:id="rId5"/>
    <p:sldId id="1162" r:id="rId6"/>
    <p:sldId id="1165" r:id="rId7"/>
    <p:sldId id="1163" r:id="rId8"/>
    <p:sldId id="1164" r:id="rId9"/>
    <p:sldId id="879" r:id="rId10"/>
    <p:sldId id="295" r:id="rId11"/>
    <p:sldId id="293" r:id="rId12"/>
    <p:sldId id="325" r:id="rId13"/>
    <p:sldId id="291" r:id="rId14"/>
    <p:sldId id="327" r:id="rId15"/>
    <p:sldId id="854" r:id="rId16"/>
    <p:sldId id="326" r:id="rId17"/>
    <p:sldId id="287" r:id="rId18"/>
    <p:sldId id="330" r:id="rId19"/>
    <p:sldId id="314" r:id="rId20"/>
    <p:sldId id="334" r:id="rId21"/>
    <p:sldId id="331" r:id="rId22"/>
    <p:sldId id="341" r:id="rId23"/>
    <p:sldId id="342" r:id="rId24"/>
    <p:sldId id="343" r:id="rId25"/>
    <p:sldId id="345" r:id="rId26"/>
    <p:sldId id="344" r:id="rId27"/>
    <p:sldId id="332" r:id="rId28"/>
    <p:sldId id="1168" r:id="rId29"/>
    <p:sldId id="333" r:id="rId30"/>
    <p:sldId id="1174" r:id="rId31"/>
    <p:sldId id="356" r:id="rId32"/>
    <p:sldId id="357" r:id="rId33"/>
    <p:sldId id="377" r:id="rId34"/>
    <p:sldId id="371" r:id="rId35"/>
    <p:sldId id="372" r:id="rId36"/>
    <p:sldId id="374" r:id="rId37"/>
    <p:sldId id="336" r:id="rId38"/>
    <p:sldId id="373" r:id="rId39"/>
    <p:sldId id="362" r:id="rId40"/>
    <p:sldId id="865" r:id="rId41"/>
    <p:sldId id="366" r:id="rId42"/>
    <p:sldId id="365" r:id="rId43"/>
    <p:sldId id="369" r:id="rId44"/>
    <p:sldId id="370" r:id="rId45"/>
    <p:sldId id="1170" r:id="rId46"/>
    <p:sldId id="289" r:id="rId47"/>
    <p:sldId id="1175" r:id="rId48"/>
    <p:sldId id="1176" r:id="rId49"/>
    <p:sldId id="376" r:id="rId50"/>
    <p:sldId id="375" r:id="rId51"/>
    <p:sldId id="378" r:id="rId52"/>
    <p:sldId id="276" r:id="rId53"/>
    <p:sldId id="286" r:id="rId54"/>
    <p:sldId id="1172" r:id="rId55"/>
    <p:sldId id="328" r:id="rId56"/>
    <p:sldId id="329" r:id="rId57"/>
    <p:sldId id="337" r:id="rId58"/>
    <p:sldId id="338" r:id="rId59"/>
    <p:sldId id="339" r:id="rId60"/>
    <p:sldId id="1171" r:id="rId61"/>
    <p:sldId id="867" r:id="rId62"/>
    <p:sldId id="868" r:id="rId63"/>
    <p:sldId id="346" r:id="rId64"/>
    <p:sldId id="347" r:id="rId65"/>
    <p:sldId id="1173" r:id="rId66"/>
    <p:sldId id="1166" r:id="rId67"/>
    <p:sldId id="1167" r:id="rId68"/>
    <p:sldId id="1169" r:id="rId69"/>
    <p:sldId id="871" r:id="rId70"/>
    <p:sldId id="348" r:id="rId71"/>
    <p:sldId id="355" r:id="rId72"/>
    <p:sldId id="354" r:id="rId73"/>
    <p:sldId id="353" r:id="rId74"/>
    <p:sldId id="352" r:id="rId75"/>
    <p:sldId id="351" r:id="rId76"/>
    <p:sldId id="350" r:id="rId77"/>
    <p:sldId id="349" r:id="rId78"/>
    <p:sldId id="870" r:id="rId79"/>
    <p:sldId id="872" r:id="rId80"/>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95D7"/>
    <a:srgbClr val="09A1E2"/>
    <a:srgbClr val="099DDD"/>
    <a:srgbClr val="01649F"/>
    <a:srgbClr val="0490CB"/>
    <a:srgbClr val="047AB8"/>
    <a:srgbClr val="0998D4"/>
    <a:srgbClr val="09A9E3"/>
    <a:srgbClr val="700D1B"/>
    <a:srgbClr val="CD092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6" autoAdjust="0"/>
    <p:restoredTop sz="74736" autoAdjust="0"/>
  </p:normalViewPr>
  <p:slideViewPr>
    <p:cSldViewPr snapToGrid="0" snapToObjects="1">
      <p:cViewPr varScale="1">
        <p:scale>
          <a:sx n="97" d="100"/>
          <a:sy n="97" d="100"/>
        </p:scale>
        <p:origin x="388" y="60"/>
      </p:cViewPr>
      <p:guideLst>
        <p:guide orient="horz" pos="2160"/>
        <p:guide pos="3840"/>
        <p:guide orient="horz" pos="2592"/>
        <p:guide pos="4656"/>
      </p:guideLst>
    </p:cSldViewPr>
  </p:slideViewPr>
  <p:notesTextViewPr>
    <p:cViewPr>
      <p:scale>
        <a:sx n="100" d="100"/>
        <a:sy n="100" d="100"/>
      </p:scale>
      <p:origin x="0" y="0"/>
    </p:cViewPr>
  </p:notesText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0-29T16:58:00.575" idx="1">
    <p:pos x="8912" y="2082"/>
    <p:text>1172975375</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10-29T16:58:00.575" idx="1">
    <p:pos x="8912" y="2082"/>
    <p:text>1172975375</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0-10-29T16:58:00.575" idx="1">
    <p:pos x="8912" y="2082"/>
    <p:text>1172975375</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0-10-30T14:09:19.657" idx="6">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929FAC-43C5-4914-A75D-C4C02A67ED25}" type="doc">
      <dgm:prSet loTypeId="urn:microsoft.com/office/officeart/2005/8/layout/venn1" loCatId="relationship" qsTypeId="urn:microsoft.com/office/officeart/2005/8/quickstyle/simple1" qsCatId="simple" csTypeId="urn:microsoft.com/office/officeart/2005/8/colors/colorful1" csCatId="colorful" phldr="1"/>
      <dgm:spPr/>
    </dgm:pt>
    <dgm:pt modelId="{CAE4FA01-EE3D-4AF9-8F3D-96EF1E9AF885}">
      <dgm:prSet phldrT="[Text]"/>
      <dgm:spPr/>
      <dgm:t>
        <a:bodyPr/>
        <a:lstStyle/>
        <a:p>
          <a:pPr algn="ctr"/>
          <a:endParaRPr lang="en-US" dirty="0">
            <a:latin typeface="Arial" panose="020B0604020202020204" pitchFamily="34" charset="0"/>
            <a:cs typeface="Arial" panose="020B0604020202020204" pitchFamily="34" charset="0"/>
          </a:endParaRPr>
        </a:p>
      </dgm:t>
    </dgm:pt>
    <dgm:pt modelId="{D2CFF99C-8B41-43EF-AD0D-4337616CB483}" type="parTrans" cxnId="{9ABDC61F-F1E1-45D3-A969-6142455575DD}">
      <dgm:prSet/>
      <dgm:spPr/>
      <dgm:t>
        <a:bodyPr/>
        <a:lstStyle/>
        <a:p>
          <a:endParaRPr lang="en-US"/>
        </a:p>
      </dgm:t>
    </dgm:pt>
    <dgm:pt modelId="{B879338D-0DCC-4E1A-AADD-6BF55F989718}" type="sibTrans" cxnId="{9ABDC61F-F1E1-45D3-A969-6142455575DD}">
      <dgm:prSet/>
      <dgm:spPr/>
      <dgm:t>
        <a:bodyPr/>
        <a:lstStyle/>
        <a:p>
          <a:endParaRPr lang="en-US"/>
        </a:p>
      </dgm:t>
    </dgm:pt>
    <dgm:pt modelId="{4F2CD4B0-D678-4B72-AE08-C3F840240A4C}">
      <dgm:prSet phldrT="[Text]"/>
      <dgm:spPr>
        <a:solidFill>
          <a:schemeClr val="accent1">
            <a:alpha val="50000"/>
          </a:schemeClr>
        </a:solidFill>
      </dgm:spPr>
      <dgm:t>
        <a:bodyPr/>
        <a:lstStyle/>
        <a:p>
          <a:endParaRPr lang="en-US" dirty="0">
            <a:latin typeface="Arial" panose="020B0604020202020204" pitchFamily="34" charset="0"/>
            <a:cs typeface="Arial" panose="020B0604020202020204" pitchFamily="34" charset="0"/>
          </a:endParaRPr>
        </a:p>
      </dgm:t>
    </dgm:pt>
    <dgm:pt modelId="{451457CF-C2E8-49AA-909D-16F79B657AF3}" type="sibTrans" cxnId="{388A05BA-9C85-4FDE-819F-C207C797A852}">
      <dgm:prSet/>
      <dgm:spPr/>
      <dgm:t>
        <a:bodyPr/>
        <a:lstStyle/>
        <a:p>
          <a:endParaRPr lang="en-US"/>
        </a:p>
      </dgm:t>
    </dgm:pt>
    <dgm:pt modelId="{F8EF8DC0-3E76-46E9-89B9-3BFB90B3D876}" type="parTrans" cxnId="{388A05BA-9C85-4FDE-819F-C207C797A852}">
      <dgm:prSet/>
      <dgm:spPr/>
      <dgm:t>
        <a:bodyPr/>
        <a:lstStyle/>
        <a:p>
          <a:endParaRPr lang="en-US"/>
        </a:p>
      </dgm:t>
    </dgm:pt>
    <dgm:pt modelId="{F49730D4-1CB3-4B72-AA0D-AC735FF7E53B}" type="pres">
      <dgm:prSet presAssocID="{90929FAC-43C5-4914-A75D-C4C02A67ED25}" presName="compositeShape" presStyleCnt="0">
        <dgm:presLayoutVars>
          <dgm:chMax val="7"/>
          <dgm:dir/>
          <dgm:resizeHandles val="exact"/>
        </dgm:presLayoutVars>
      </dgm:prSet>
      <dgm:spPr/>
    </dgm:pt>
    <dgm:pt modelId="{E7C49463-DF9C-420C-9CDA-9E505DF9505C}" type="pres">
      <dgm:prSet presAssocID="{CAE4FA01-EE3D-4AF9-8F3D-96EF1E9AF885}" presName="circ1" presStyleLbl="vennNode1" presStyleIdx="0" presStyleCnt="2" custLinFactNeighborX="62726" custLinFactNeighborY="7012"/>
      <dgm:spPr/>
    </dgm:pt>
    <dgm:pt modelId="{0C46FF70-8E08-48C8-B02A-A20CD5FC9B8A}" type="pres">
      <dgm:prSet presAssocID="{CAE4FA01-EE3D-4AF9-8F3D-96EF1E9AF885}" presName="circ1Tx" presStyleLbl="revTx" presStyleIdx="0" presStyleCnt="0">
        <dgm:presLayoutVars>
          <dgm:chMax val="0"/>
          <dgm:chPref val="0"/>
          <dgm:bulletEnabled val="1"/>
        </dgm:presLayoutVars>
      </dgm:prSet>
      <dgm:spPr/>
    </dgm:pt>
    <dgm:pt modelId="{5D4E8287-71B6-4791-823D-B3104ECACFFC}" type="pres">
      <dgm:prSet presAssocID="{4F2CD4B0-D678-4B72-AE08-C3F840240A4C}" presName="circ2" presStyleLbl="vennNode1" presStyleIdx="1" presStyleCnt="2" custScaleX="60296" custScaleY="60296" custLinFactNeighborX="-9266" custLinFactNeighborY="26155"/>
      <dgm:spPr/>
    </dgm:pt>
    <dgm:pt modelId="{52B6A4D9-C560-4B13-8D6B-AD932029CB26}" type="pres">
      <dgm:prSet presAssocID="{4F2CD4B0-D678-4B72-AE08-C3F840240A4C}" presName="circ2Tx" presStyleLbl="revTx" presStyleIdx="0" presStyleCnt="0">
        <dgm:presLayoutVars>
          <dgm:chMax val="0"/>
          <dgm:chPref val="0"/>
          <dgm:bulletEnabled val="1"/>
        </dgm:presLayoutVars>
      </dgm:prSet>
      <dgm:spPr/>
    </dgm:pt>
  </dgm:ptLst>
  <dgm:cxnLst>
    <dgm:cxn modelId="{9ABDC61F-F1E1-45D3-A969-6142455575DD}" srcId="{90929FAC-43C5-4914-A75D-C4C02A67ED25}" destId="{CAE4FA01-EE3D-4AF9-8F3D-96EF1E9AF885}" srcOrd="0" destOrd="0" parTransId="{D2CFF99C-8B41-43EF-AD0D-4337616CB483}" sibTransId="{B879338D-0DCC-4E1A-AADD-6BF55F989718}"/>
    <dgm:cxn modelId="{39C7819A-1358-4F90-BDC3-26477CC27C8E}" type="presOf" srcId="{CAE4FA01-EE3D-4AF9-8F3D-96EF1E9AF885}" destId="{E7C49463-DF9C-420C-9CDA-9E505DF9505C}" srcOrd="0" destOrd="0" presId="urn:microsoft.com/office/officeart/2005/8/layout/venn1"/>
    <dgm:cxn modelId="{67A8FDA6-147C-4897-B004-0ED863BE5881}" type="presOf" srcId="{4F2CD4B0-D678-4B72-AE08-C3F840240A4C}" destId="{5D4E8287-71B6-4791-823D-B3104ECACFFC}" srcOrd="0" destOrd="0" presId="urn:microsoft.com/office/officeart/2005/8/layout/venn1"/>
    <dgm:cxn modelId="{388A05BA-9C85-4FDE-819F-C207C797A852}" srcId="{90929FAC-43C5-4914-A75D-C4C02A67ED25}" destId="{4F2CD4B0-D678-4B72-AE08-C3F840240A4C}" srcOrd="1" destOrd="0" parTransId="{F8EF8DC0-3E76-46E9-89B9-3BFB90B3D876}" sibTransId="{451457CF-C2E8-49AA-909D-16F79B657AF3}"/>
    <dgm:cxn modelId="{F5EC6CDF-C2AE-40C6-9B42-F9133D159F1D}" type="presOf" srcId="{CAE4FA01-EE3D-4AF9-8F3D-96EF1E9AF885}" destId="{0C46FF70-8E08-48C8-B02A-A20CD5FC9B8A}" srcOrd="1" destOrd="0" presId="urn:microsoft.com/office/officeart/2005/8/layout/venn1"/>
    <dgm:cxn modelId="{2CD06EE0-D3B0-47BE-8487-9DB63E6175EB}" type="presOf" srcId="{4F2CD4B0-D678-4B72-AE08-C3F840240A4C}" destId="{52B6A4D9-C560-4B13-8D6B-AD932029CB26}" srcOrd="1" destOrd="0" presId="urn:microsoft.com/office/officeart/2005/8/layout/venn1"/>
    <dgm:cxn modelId="{E66BE5F5-1E4D-415D-8A92-48D6A749D260}" type="presOf" srcId="{90929FAC-43C5-4914-A75D-C4C02A67ED25}" destId="{F49730D4-1CB3-4B72-AA0D-AC735FF7E53B}" srcOrd="0" destOrd="0" presId="urn:microsoft.com/office/officeart/2005/8/layout/venn1"/>
    <dgm:cxn modelId="{87F3B3AD-1A55-431E-B0AF-76761201B08D}" type="presParOf" srcId="{F49730D4-1CB3-4B72-AA0D-AC735FF7E53B}" destId="{E7C49463-DF9C-420C-9CDA-9E505DF9505C}" srcOrd="0" destOrd="0" presId="urn:microsoft.com/office/officeart/2005/8/layout/venn1"/>
    <dgm:cxn modelId="{84FF0787-4166-4C4D-80E6-5DE10301404F}" type="presParOf" srcId="{F49730D4-1CB3-4B72-AA0D-AC735FF7E53B}" destId="{0C46FF70-8E08-48C8-B02A-A20CD5FC9B8A}" srcOrd="1" destOrd="0" presId="urn:microsoft.com/office/officeart/2005/8/layout/venn1"/>
    <dgm:cxn modelId="{4B60A18F-CB4C-438E-BA4D-D055114DF1EE}" type="presParOf" srcId="{F49730D4-1CB3-4B72-AA0D-AC735FF7E53B}" destId="{5D4E8287-71B6-4791-823D-B3104ECACFFC}" srcOrd="2" destOrd="0" presId="urn:microsoft.com/office/officeart/2005/8/layout/venn1"/>
    <dgm:cxn modelId="{01D5E022-FEE4-4D3C-AE4D-141836D1F1E4}" type="presParOf" srcId="{F49730D4-1CB3-4B72-AA0D-AC735FF7E53B}" destId="{52B6A4D9-C560-4B13-8D6B-AD932029CB26}"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5CD8D9-6107-48FF-AB3A-DB923B7B4A3A}"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n-US"/>
        </a:p>
      </dgm:t>
    </dgm:pt>
    <dgm:pt modelId="{D34225B3-9208-45C4-A8EB-14EE453CF765}">
      <dgm:prSet phldrT="[Text]"/>
      <dgm:spPr/>
      <dgm:t>
        <a:bodyPr/>
        <a:lstStyle/>
        <a:p>
          <a:r>
            <a:rPr lang="en-US" dirty="0">
              <a:latin typeface="Arial" panose="020B0604020202020204" pitchFamily="34" charset="0"/>
              <a:cs typeface="Arial" panose="020B0604020202020204" pitchFamily="34" charset="0"/>
            </a:rPr>
            <a:t>Empirical</a:t>
          </a:r>
        </a:p>
      </dgm:t>
    </dgm:pt>
    <dgm:pt modelId="{6947D761-D093-44B6-AD29-DC3C7E2EC09D}" type="parTrans" cxnId="{8C4BEDFD-943A-4CAF-AB1F-FB282EAFC2B0}">
      <dgm:prSet/>
      <dgm:spPr/>
      <dgm:t>
        <a:bodyPr/>
        <a:lstStyle/>
        <a:p>
          <a:endParaRPr lang="en-US"/>
        </a:p>
      </dgm:t>
    </dgm:pt>
    <dgm:pt modelId="{1DCAEAD9-E503-4D08-B15D-51B43D3605F7}" type="sibTrans" cxnId="{8C4BEDFD-943A-4CAF-AB1F-FB282EAFC2B0}">
      <dgm:prSet/>
      <dgm:spPr/>
      <dgm:t>
        <a:bodyPr/>
        <a:lstStyle/>
        <a:p>
          <a:endParaRPr lang="en-US"/>
        </a:p>
      </dgm:t>
    </dgm:pt>
    <dgm:pt modelId="{13E5AD68-B7D7-46B3-931E-9ED6B8626775}">
      <dgm:prSet phldrT="[Text]" custT="1"/>
      <dgm:spPr/>
      <dgm:t>
        <a:bodyPr/>
        <a:lstStyle/>
        <a:p>
          <a:r>
            <a:rPr lang="en-US" sz="2200" dirty="0">
              <a:latin typeface="Arial" panose="020B0604020202020204" pitchFamily="34" charset="0"/>
              <a:cs typeface="Arial" panose="020B0604020202020204" pitchFamily="34" charset="0"/>
            </a:rPr>
            <a:t>Supports but does not justify a conjecture</a:t>
          </a:r>
        </a:p>
      </dgm:t>
    </dgm:pt>
    <dgm:pt modelId="{A4520CEE-8945-4001-932A-384885E0DD55}" type="parTrans" cxnId="{12B0352A-A892-4977-B599-7DB2574F9D06}">
      <dgm:prSet/>
      <dgm:spPr/>
      <dgm:t>
        <a:bodyPr/>
        <a:lstStyle/>
        <a:p>
          <a:endParaRPr lang="en-US"/>
        </a:p>
      </dgm:t>
    </dgm:pt>
    <dgm:pt modelId="{D03B31E4-711F-44B7-BE86-0693266A63BC}" type="sibTrans" cxnId="{12B0352A-A892-4977-B599-7DB2574F9D06}">
      <dgm:prSet/>
      <dgm:spPr/>
      <dgm:t>
        <a:bodyPr/>
        <a:lstStyle/>
        <a:p>
          <a:endParaRPr lang="en-US"/>
        </a:p>
      </dgm:t>
    </dgm:pt>
    <dgm:pt modelId="{681C1B24-B2CA-40B1-A93D-6D4BF5E35186}">
      <dgm:prSet phldrT="[Text]" custT="1"/>
      <dgm:spPr/>
      <dgm:t>
        <a:bodyPr/>
        <a:lstStyle/>
        <a:p>
          <a:r>
            <a:rPr lang="en-US" sz="2200" dirty="0">
              <a:latin typeface="Arial" panose="020B0604020202020204" pitchFamily="34" charset="0"/>
              <a:cs typeface="Arial" panose="020B0604020202020204" pitchFamily="34" charset="0"/>
            </a:rPr>
            <a:t>“It works in a number of cases”</a:t>
          </a:r>
        </a:p>
      </dgm:t>
    </dgm:pt>
    <dgm:pt modelId="{E0503719-918C-4C00-B404-C0976DDACCA4}" type="parTrans" cxnId="{0E77BC37-0ADA-4CCF-AC76-0AF957117E10}">
      <dgm:prSet/>
      <dgm:spPr/>
      <dgm:t>
        <a:bodyPr/>
        <a:lstStyle/>
        <a:p>
          <a:endParaRPr lang="en-US"/>
        </a:p>
      </dgm:t>
    </dgm:pt>
    <dgm:pt modelId="{2415E653-7183-49C8-80AD-EEC03C519156}" type="sibTrans" cxnId="{0E77BC37-0ADA-4CCF-AC76-0AF957117E10}">
      <dgm:prSet/>
      <dgm:spPr/>
      <dgm:t>
        <a:bodyPr/>
        <a:lstStyle/>
        <a:p>
          <a:endParaRPr lang="en-US"/>
        </a:p>
      </dgm:t>
    </dgm:pt>
    <dgm:pt modelId="{9464EF96-B961-4F92-A763-ED6C4D10AA18}">
      <dgm:prSet phldrT="[Text]"/>
      <dgm:spPr/>
      <dgm:t>
        <a:bodyPr/>
        <a:lstStyle/>
        <a:p>
          <a:r>
            <a:rPr lang="en-US" dirty="0">
              <a:latin typeface="Arial" panose="020B0604020202020204" pitchFamily="34" charset="0"/>
              <a:cs typeface="Arial" panose="020B0604020202020204" pitchFamily="34" charset="0"/>
            </a:rPr>
            <a:t>Pre-formal</a:t>
          </a:r>
        </a:p>
      </dgm:t>
    </dgm:pt>
    <dgm:pt modelId="{5B4A4A7D-2C73-45E8-AB4B-9779F047C87A}" type="parTrans" cxnId="{5D088131-34DD-4502-BD03-B05041C04F34}">
      <dgm:prSet/>
      <dgm:spPr/>
      <dgm:t>
        <a:bodyPr/>
        <a:lstStyle/>
        <a:p>
          <a:endParaRPr lang="en-US"/>
        </a:p>
      </dgm:t>
    </dgm:pt>
    <dgm:pt modelId="{D54490AC-66B4-4F6D-AB97-DBC988A2F0E2}" type="sibTrans" cxnId="{5D088131-34DD-4502-BD03-B05041C04F34}">
      <dgm:prSet/>
      <dgm:spPr/>
      <dgm:t>
        <a:bodyPr/>
        <a:lstStyle/>
        <a:p>
          <a:endParaRPr lang="en-US"/>
        </a:p>
      </dgm:t>
    </dgm:pt>
    <dgm:pt modelId="{0287F955-DD97-41F5-96B0-2115BA2E9CC6}">
      <dgm:prSet phldrT="[Text]" custT="1"/>
      <dgm:spPr/>
      <dgm:t>
        <a:bodyPr/>
        <a:lstStyle/>
        <a:p>
          <a:r>
            <a:rPr lang="en-US" sz="2200" dirty="0">
              <a:latin typeface="Arial" panose="020B0604020202020204" pitchFamily="34" charset="0"/>
              <a:cs typeface="Arial" panose="020B0604020202020204" pitchFamily="34" charset="0"/>
            </a:rPr>
            <a:t>Role of intuitive explanations and partial arguments that lend insight into what is happening. </a:t>
          </a:r>
        </a:p>
      </dgm:t>
    </dgm:pt>
    <dgm:pt modelId="{6C612FED-4D1B-4D0E-97C6-91EED4D2DABF}" type="parTrans" cxnId="{82A3F6CC-DF4B-4319-ACF8-C9CC166F6957}">
      <dgm:prSet/>
      <dgm:spPr/>
      <dgm:t>
        <a:bodyPr/>
        <a:lstStyle/>
        <a:p>
          <a:endParaRPr lang="en-US"/>
        </a:p>
      </dgm:t>
    </dgm:pt>
    <dgm:pt modelId="{5B1AD2E8-C424-44EE-AD9F-6B88080DA07F}" type="sibTrans" cxnId="{82A3F6CC-DF4B-4319-ACF8-C9CC166F6957}">
      <dgm:prSet/>
      <dgm:spPr/>
      <dgm:t>
        <a:bodyPr/>
        <a:lstStyle/>
        <a:p>
          <a:endParaRPr lang="en-US"/>
        </a:p>
      </dgm:t>
    </dgm:pt>
    <dgm:pt modelId="{1F1E8635-531D-444B-A747-E382E429DEF5}">
      <dgm:prSet phldrT="[Text]"/>
      <dgm:spPr/>
      <dgm:t>
        <a:bodyPr/>
        <a:lstStyle/>
        <a:p>
          <a:r>
            <a:rPr lang="en-US" dirty="0">
              <a:latin typeface="Arial" panose="020B0604020202020204" pitchFamily="34" charset="0"/>
              <a:cs typeface="Arial" panose="020B0604020202020204" pitchFamily="34" charset="0"/>
            </a:rPr>
            <a:t>Formal</a:t>
          </a:r>
        </a:p>
      </dgm:t>
    </dgm:pt>
    <dgm:pt modelId="{847C1427-394E-4DCB-A908-D82BA90B35F9}" type="parTrans" cxnId="{F98360B2-8908-4EC5-B7C8-A4A1AA5A08DF}">
      <dgm:prSet/>
      <dgm:spPr/>
      <dgm:t>
        <a:bodyPr/>
        <a:lstStyle/>
        <a:p>
          <a:endParaRPr lang="en-US"/>
        </a:p>
      </dgm:t>
    </dgm:pt>
    <dgm:pt modelId="{E23602DC-A723-4530-B527-8F354A62CCCF}" type="sibTrans" cxnId="{F98360B2-8908-4EC5-B7C8-A4A1AA5A08DF}">
      <dgm:prSet/>
      <dgm:spPr/>
      <dgm:t>
        <a:bodyPr/>
        <a:lstStyle/>
        <a:p>
          <a:endParaRPr lang="en-US"/>
        </a:p>
      </dgm:t>
    </dgm:pt>
    <dgm:pt modelId="{11D1C3E6-6BB0-4ADC-ABA6-A169B2E53CE4}">
      <dgm:prSet phldrT="[Text]" custT="1"/>
      <dgm:spPr/>
      <dgm:t>
        <a:bodyPr/>
        <a:lstStyle/>
        <a:p>
          <a:r>
            <a:rPr lang="en-US" sz="2200" dirty="0">
              <a:latin typeface="Arial" panose="020B0604020202020204" pitchFamily="34" charset="0"/>
              <a:cs typeface="Arial" panose="020B0604020202020204" pitchFamily="34" charset="0"/>
            </a:rPr>
            <a:t>The role of formal argumentation (based on logic) in determining mathematical certainty (proof) or in making statistical inferences. </a:t>
          </a:r>
        </a:p>
      </dgm:t>
    </dgm:pt>
    <dgm:pt modelId="{A80C75C6-A2D7-4797-932B-D83DD34829CB}" type="parTrans" cxnId="{129FDE87-DE99-473E-9B71-A8FEE5F62A66}">
      <dgm:prSet/>
      <dgm:spPr/>
      <dgm:t>
        <a:bodyPr/>
        <a:lstStyle/>
        <a:p>
          <a:endParaRPr lang="en-US"/>
        </a:p>
      </dgm:t>
    </dgm:pt>
    <dgm:pt modelId="{5A137AF2-0782-46AD-80BD-8D5A4D05DF46}" type="sibTrans" cxnId="{129FDE87-DE99-473E-9B71-A8FEE5F62A66}">
      <dgm:prSet/>
      <dgm:spPr/>
      <dgm:t>
        <a:bodyPr/>
        <a:lstStyle/>
        <a:p>
          <a:endParaRPr lang="en-US"/>
        </a:p>
      </dgm:t>
    </dgm:pt>
    <dgm:pt modelId="{615F63F2-8123-4224-BB4B-553E13BBCB25}" type="pres">
      <dgm:prSet presAssocID="{445CD8D9-6107-48FF-AB3A-DB923B7B4A3A}" presName="Name0" presStyleCnt="0">
        <dgm:presLayoutVars>
          <dgm:dir/>
          <dgm:animLvl val="lvl"/>
          <dgm:resizeHandles val="exact"/>
        </dgm:presLayoutVars>
      </dgm:prSet>
      <dgm:spPr/>
    </dgm:pt>
    <dgm:pt modelId="{B1407B0D-C544-46AA-A8AB-D80904668CEA}" type="pres">
      <dgm:prSet presAssocID="{445CD8D9-6107-48FF-AB3A-DB923B7B4A3A}" presName="tSp" presStyleCnt="0"/>
      <dgm:spPr/>
    </dgm:pt>
    <dgm:pt modelId="{2B4DF9B2-1AC9-49AA-A264-204B76B832C7}" type="pres">
      <dgm:prSet presAssocID="{445CD8D9-6107-48FF-AB3A-DB923B7B4A3A}" presName="bSp" presStyleCnt="0"/>
      <dgm:spPr/>
    </dgm:pt>
    <dgm:pt modelId="{CE5FEAEC-F1E6-4CFF-9371-BF0B8A4B951E}" type="pres">
      <dgm:prSet presAssocID="{445CD8D9-6107-48FF-AB3A-DB923B7B4A3A}" presName="process" presStyleCnt="0"/>
      <dgm:spPr/>
    </dgm:pt>
    <dgm:pt modelId="{1EFA2A6A-63ED-42AA-8605-B7808744C729}" type="pres">
      <dgm:prSet presAssocID="{D34225B3-9208-45C4-A8EB-14EE453CF765}" presName="composite1" presStyleCnt="0"/>
      <dgm:spPr/>
    </dgm:pt>
    <dgm:pt modelId="{992CDB86-D07E-47C8-8684-FE1AAD06D58B}" type="pres">
      <dgm:prSet presAssocID="{D34225B3-9208-45C4-A8EB-14EE453CF765}" presName="dummyNode1" presStyleLbl="node1" presStyleIdx="0" presStyleCnt="3"/>
      <dgm:spPr/>
    </dgm:pt>
    <dgm:pt modelId="{FE24FFE1-02F0-402D-A046-5D5C8D97E3B1}" type="pres">
      <dgm:prSet presAssocID="{D34225B3-9208-45C4-A8EB-14EE453CF765}" presName="childNode1" presStyleLbl="bgAcc1" presStyleIdx="0" presStyleCnt="3">
        <dgm:presLayoutVars>
          <dgm:bulletEnabled val="1"/>
        </dgm:presLayoutVars>
      </dgm:prSet>
      <dgm:spPr/>
    </dgm:pt>
    <dgm:pt modelId="{7C2CEC51-C2D6-428C-B21F-570CFE16AB33}" type="pres">
      <dgm:prSet presAssocID="{D34225B3-9208-45C4-A8EB-14EE453CF765}" presName="childNode1tx" presStyleLbl="bgAcc1" presStyleIdx="0" presStyleCnt="3">
        <dgm:presLayoutVars>
          <dgm:bulletEnabled val="1"/>
        </dgm:presLayoutVars>
      </dgm:prSet>
      <dgm:spPr/>
    </dgm:pt>
    <dgm:pt modelId="{95F81348-DA09-4B0A-889D-233D4CFF5800}" type="pres">
      <dgm:prSet presAssocID="{D34225B3-9208-45C4-A8EB-14EE453CF765}" presName="parentNode1" presStyleLbl="node1" presStyleIdx="0" presStyleCnt="3">
        <dgm:presLayoutVars>
          <dgm:chMax val="1"/>
          <dgm:bulletEnabled val="1"/>
        </dgm:presLayoutVars>
      </dgm:prSet>
      <dgm:spPr/>
    </dgm:pt>
    <dgm:pt modelId="{621A8DCE-D5ED-4A76-9BC2-7EF96A2791A8}" type="pres">
      <dgm:prSet presAssocID="{D34225B3-9208-45C4-A8EB-14EE453CF765}" presName="connSite1" presStyleCnt="0"/>
      <dgm:spPr/>
    </dgm:pt>
    <dgm:pt modelId="{2F1A0875-234B-4FC1-A86B-C38ED4C5E367}" type="pres">
      <dgm:prSet presAssocID="{1DCAEAD9-E503-4D08-B15D-51B43D3605F7}" presName="Name9" presStyleLbl="sibTrans2D1" presStyleIdx="0" presStyleCnt="2"/>
      <dgm:spPr/>
    </dgm:pt>
    <dgm:pt modelId="{4EBB94FA-D72F-4730-AB66-5CA936BD5FEB}" type="pres">
      <dgm:prSet presAssocID="{9464EF96-B961-4F92-A763-ED6C4D10AA18}" presName="composite2" presStyleCnt="0"/>
      <dgm:spPr/>
    </dgm:pt>
    <dgm:pt modelId="{2F41895C-A015-4B48-9196-AC652D0522A2}" type="pres">
      <dgm:prSet presAssocID="{9464EF96-B961-4F92-A763-ED6C4D10AA18}" presName="dummyNode2" presStyleLbl="node1" presStyleIdx="0" presStyleCnt="3"/>
      <dgm:spPr/>
    </dgm:pt>
    <dgm:pt modelId="{FBC6CA1D-1F51-4DD7-8698-94EDC92B6787}" type="pres">
      <dgm:prSet presAssocID="{9464EF96-B961-4F92-A763-ED6C4D10AA18}" presName="childNode2" presStyleLbl="bgAcc1" presStyleIdx="1" presStyleCnt="3">
        <dgm:presLayoutVars>
          <dgm:bulletEnabled val="1"/>
        </dgm:presLayoutVars>
      </dgm:prSet>
      <dgm:spPr/>
    </dgm:pt>
    <dgm:pt modelId="{B3510A88-9276-40F1-99F7-9A27EDBA8626}" type="pres">
      <dgm:prSet presAssocID="{9464EF96-B961-4F92-A763-ED6C4D10AA18}" presName="childNode2tx" presStyleLbl="bgAcc1" presStyleIdx="1" presStyleCnt="3">
        <dgm:presLayoutVars>
          <dgm:bulletEnabled val="1"/>
        </dgm:presLayoutVars>
      </dgm:prSet>
      <dgm:spPr/>
    </dgm:pt>
    <dgm:pt modelId="{DD9A9EA9-CBF1-4524-A2B5-A9077207977D}" type="pres">
      <dgm:prSet presAssocID="{9464EF96-B961-4F92-A763-ED6C4D10AA18}" presName="parentNode2" presStyleLbl="node1" presStyleIdx="1" presStyleCnt="3">
        <dgm:presLayoutVars>
          <dgm:chMax val="0"/>
          <dgm:bulletEnabled val="1"/>
        </dgm:presLayoutVars>
      </dgm:prSet>
      <dgm:spPr/>
    </dgm:pt>
    <dgm:pt modelId="{D7C7EF87-6688-4035-A266-DAD16ED6B6E0}" type="pres">
      <dgm:prSet presAssocID="{9464EF96-B961-4F92-A763-ED6C4D10AA18}" presName="connSite2" presStyleCnt="0"/>
      <dgm:spPr/>
    </dgm:pt>
    <dgm:pt modelId="{AE03290A-67DA-450D-8E9E-F9D8DA40843A}" type="pres">
      <dgm:prSet presAssocID="{D54490AC-66B4-4F6D-AB97-DBC988A2F0E2}" presName="Name18" presStyleLbl="sibTrans2D1" presStyleIdx="1" presStyleCnt="2"/>
      <dgm:spPr/>
    </dgm:pt>
    <dgm:pt modelId="{DE7DA033-8FAF-46E3-BE5B-873F438930C1}" type="pres">
      <dgm:prSet presAssocID="{1F1E8635-531D-444B-A747-E382E429DEF5}" presName="composite1" presStyleCnt="0"/>
      <dgm:spPr/>
    </dgm:pt>
    <dgm:pt modelId="{404E50CE-C5D7-4423-A742-A5B67E42D962}" type="pres">
      <dgm:prSet presAssocID="{1F1E8635-531D-444B-A747-E382E429DEF5}" presName="dummyNode1" presStyleLbl="node1" presStyleIdx="1" presStyleCnt="3"/>
      <dgm:spPr/>
    </dgm:pt>
    <dgm:pt modelId="{60DF1A34-CFF7-4983-919D-FBBF977DE72F}" type="pres">
      <dgm:prSet presAssocID="{1F1E8635-531D-444B-A747-E382E429DEF5}" presName="childNode1" presStyleLbl="bgAcc1" presStyleIdx="2" presStyleCnt="3">
        <dgm:presLayoutVars>
          <dgm:bulletEnabled val="1"/>
        </dgm:presLayoutVars>
      </dgm:prSet>
      <dgm:spPr/>
    </dgm:pt>
    <dgm:pt modelId="{C3F648B8-3B50-439D-B575-66A1B6361901}" type="pres">
      <dgm:prSet presAssocID="{1F1E8635-531D-444B-A747-E382E429DEF5}" presName="childNode1tx" presStyleLbl="bgAcc1" presStyleIdx="2" presStyleCnt="3">
        <dgm:presLayoutVars>
          <dgm:bulletEnabled val="1"/>
        </dgm:presLayoutVars>
      </dgm:prSet>
      <dgm:spPr/>
    </dgm:pt>
    <dgm:pt modelId="{A0A4C6A7-E1F6-4773-B1F7-7A15F7E0CDB7}" type="pres">
      <dgm:prSet presAssocID="{1F1E8635-531D-444B-A747-E382E429DEF5}" presName="parentNode1" presStyleLbl="node1" presStyleIdx="2" presStyleCnt="3">
        <dgm:presLayoutVars>
          <dgm:chMax val="1"/>
          <dgm:bulletEnabled val="1"/>
        </dgm:presLayoutVars>
      </dgm:prSet>
      <dgm:spPr/>
    </dgm:pt>
    <dgm:pt modelId="{4D90AAF5-5F5A-4827-A308-5808E27297E8}" type="pres">
      <dgm:prSet presAssocID="{1F1E8635-531D-444B-A747-E382E429DEF5}" presName="connSite1" presStyleCnt="0"/>
      <dgm:spPr/>
    </dgm:pt>
  </dgm:ptLst>
  <dgm:cxnLst>
    <dgm:cxn modelId="{12E25B0C-F5AD-4ABD-B549-894F135D672B}" type="presOf" srcId="{681C1B24-B2CA-40B1-A93D-6D4BF5E35186}" destId="{FE24FFE1-02F0-402D-A046-5D5C8D97E3B1}" srcOrd="0" destOrd="1" presId="urn:microsoft.com/office/officeart/2005/8/layout/hProcess4"/>
    <dgm:cxn modelId="{12B0352A-A892-4977-B599-7DB2574F9D06}" srcId="{D34225B3-9208-45C4-A8EB-14EE453CF765}" destId="{13E5AD68-B7D7-46B3-931E-9ED6B8626775}" srcOrd="0" destOrd="0" parTransId="{A4520CEE-8945-4001-932A-384885E0DD55}" sibTransId="{D03B31E4-711F-44B7-BE86-0693266A63BC}"/>
    <dgm:cxn modelId="{5D088131-34DD-4502-BD03-B05041C04F34}" srcId="{445CD8D9-6107-48FF-AB3A-DB923B7B4A3A}" destId="{9464EF96-B961-4F92-A763-ED6C4D10AA18}" srcOrd="1" destOrd="0" parTransId="{5B4A4A7D-2C73-45E8-AB4B-9779F047C87A}" sibTransId="{D54490AC-66B4-4F6D-AB97-DBC988A2F0E2}"/>
    <dgm:cxn modelId="{0E77BC37-0ADA-4CCF-AC76-0AF957117E10}" srcId="{D34225B3-9208-45C4-A8EB-14EE453CF765}" destId="{681C1B24-B2CA-40B1-A93D-6D4BF5E35186}" srcOrd="1" destOrd="0" parTransId="{E0503719-918C-4C00-B404-C0976DDACCA4}" sibTransId="{2415E653-7183-49C8-80AD-EEC03C519156}"/>
    <dgm:cxn modelId="{19B84B66-CC0A-489A-9B0B-0C6CDBE5826F}" type="presOf" srcId="{D54490AC-66B4-4F6D-AB97-DBC988A2F0E2}" destId="{AE03290A-67DA-450D-8E9E-F9D8DA40843A}" srcOrd="0" destOrd="0" presId="urn:microsoft.com/office/officeart/2005/8/layout/hProcess4"/>
    <dgm:cxn modelId="{2BC89668-4D83-4F7F-AC87-9C77FE735734}" type="presOf" srcId="{11D1C3E6-6BB0-4ADC-ABA6-A169B2E53CE4}" destId="{C3F648B8-3B50-439D-B575-66A1B6361901}" srcOrd="1" destOrd="0" presId="urn:microsoft.com/office/officeart/2005/8/layout/hProcess4"/>
    <dgm:cxn modelId="{C6F7676B-41FE-448C-B061-6686FE09FF16}" type="presOf" srcId="{681C1B24-B2CA-40B1-A93D-6D4BF5E35186}" destId="{7C2CEC51-C2D6-428C-B21F-570CFE16AB33}" srcOrd="1" destOrd="1" presId="urn:microsoft.com/office/officeart/2005/8/layout/hProcess4"/>
    <dgm:cxn modelId="{25C09F6E-31B4-4CCC-8B4D-571DB908DB4A}" type="presOf" srcId="{11D1C3E6-6BB0-4ADC-ABA6-A169B2E53CE4}" destId="{60DF1A34-CFF7-4983-919D-FBBF977DE72F}" srcOrd="0" destOrd="0" presId="urn:microsoft.com/office/officeart/2005/8/layout/hProcess4"/>
    <dgm:cxn modelId="{8776C37C-6252-42EC-8166-0377A43A4561}" type="presOf" srcId="{13E5AD68-B7D7-46B3-931E-9ED6B8626775}" destId="{FE24FFE1-02F0-402D-A046-5D5C8D97E3B1}" srcOrd="0" destOrd="0" presId="urn:microsoft.com/office/officeart/2005/8/layout/hProcess4"/>
    <dgm:cxn modelId="{129FDE87-DE99-473E-9B71-A8FEE5F62A66}" srcId="{1F1E8635-531D-444B-A747-E382E429DEF5}" destId="{11D1C3E6-6BB0-4ADC-ABA6-A169B2E53CE4}" srcOrd="0" destOrd="0" parTransId="{A80C75C6-A2D7-4797-932B-D83DD34829CB}" sibTransId="{5A137AF2-0782-46AD-80BD-8D5A4D05DF46}"/>
    <dgm:cxn modelId="{3B791C92-D432-49C6-8DF9-4E534FBC9036}" type="presOf" srcId="{0287F955-DD97-41F5-96B0-2115BA2E9CC6}" destId="{B3510A88-9276-40F1-99F7-9A27EDBA8626}" srcOrd="1" destOrd="0" presId="urn:microsoft.com/office/officeart/2005/8/layout/hProcess4"/>
    <dgm:cxn modelId="{A2A0CA9F-F012-496F-99F9-B4E525E33042}" type="presOf" srcId="{D34225B3-9208-45C4-A8EB-14EE453CF765}" destId="{95F81348-DA09-4B0A-889D-233D4CFF5800}" srcOrd="0" destOrd="0" presId="urn:microsoft.com/office/officeart/2005/8/layout/hProcess4"/>
    <dgm:cxn modelId="{D32236AD-768F-4C64-9969-5CD356A0DDB6}" type="presOf" srcId="{445CD8D9-6107-48FF-AB3A-DB923B7B4A3A}" destId="{615F63F2-8123-4224-BB4B-553E13BBCB25}" srcOrd="0" destOrd="0" presId="urn:microsoft.com/office/officeart/2005/8/layout/hProcess4"/>
    <dgm:cxn modelId="{F98360B2-8908-4EC5-B7C8-A4A1AA5A08DF}" srcId="{445CD8D9-6107-48FF-AB3A-DB923B7B4A3A}" destId="{1F1E8635-531D-444B-A747-E382E429DEF5}" srcOrd="2" destOrd="0" parTransId="{847C1427-394E-4DCB-A908-D82BA90B35F9}" sibTransId="{E23602DC-A723-4530-B527-8F354A62CCCF}"/>
    <dgm:cxn modelId="{BF272DBE-2FE8-44A7-AC44-40212125930F}" type="presOf" srcId="{0287F955-DD97-41F5-96B0-2115BA2E9CC6}" destId="{FBC6CA1D-1F51-4DD7-8698-94EDC92B6787}" srcOrd="0" destOrd="0" presId="urn:microsoft.com/office/officeart/2005/8/layout/hProcess4"/>
    <dgm:cxn modelId="{D15B8CC4-52D9-4341-A1BE-C485198CC690}" type="presOf" srcId="{1F1E8635-531D-444B-A747-E382E429DEF5}" destId="{A0A4C6A7-E1F6-4773-B1F7-7A15F7E0CDB7}" srcOrd="0" destOrd="0" presId="urn:microsoft.com/office/officeart/2005/8/layout/hProcess4"/>
    <dgm:cxn modelId="{A2CDBCC6-CDE1-4F2A-B3AB-43AAB8331CD1}" type="presOf" srcId="{9464EF96-B961-4F92-A763-ED6C4D10AA18}" destId="{DD9A9EA9-CBF1-4524-A2B5-A9077207977D}" srcOrd="0" destOrd="0" presId="urn:microsoft.com/office/officeart/2005/8/layout/hProcess4"/>
    <dgm:cxn modelId="{82A3F6CC-DF4B-4319-ACF8-C9CC166F6957}" srcId="{9464EF96-B961-4F92-A763-ED6C4D10AA18}" destId="{0287F955-DD97-41F5-96B0-2115BA2E9CC6}" srcOrd="0" destOrd="0" parTransId="{6C612FED-4D1B-4D0E-97C6-91EED4D2DABF}" sibTransId="{5B1AD2E8-C424-44EE-AD9F-6B88080DA07F}"/>
    <dgm:cxn modelId="{E645AFD8-9F79-452D-95F3-D533A6CA1768}" type="presOf" srcId="{13E5AD68-B7D7-46B3-931E-9ED6B8626775}" destId="{7C2CEC51-C2D6-428C-B21F-570CFE16AB33}" srcOrd="1" destOrd="0" presId="urn:microsoft.com/office/officeart/2005/8/layout/hProcess4"/>
    <dgm:cxn modelId="{C90EF5ED-F4E5-4F94-AA36-5D24FC7EC0F3}" type="presOf" srcId="{1DCAEAD9-E503-4D08-B15D-51B43D3605F7}" destId="{2F1A0875-234B-4FC1-A86B-C38ED4C5E367}" srcOrd="0" destOrd="0" presId="urn:microsoft.com/office/officeart/2005/8/layout/hProcess4"/>
    <dgm:cxn modelId="{8C4BEDFD-943A-4CAF-AB1F-FB282EAFC2B0}" srcId="{445CD8D9-6107-48FF-AB3A-DB923B7B4A3A}" destId="{D34225B3-9208-45C4-A8EB-14EE453CF765}" srcOrd="0" destOrd="0" parTransId="{6947D761-D093-44B6-AD29-DC3C7E2EC09D}" sibTransId="{1DCAEAD9-E503-4D08-B15D-51B43D3605F7}"/>
    <dgm:cxn modelId="{1730E0EA-4813-4A0E-8EE6-47A4EAD337AB}" type="presParOf" srcId="{615F63F2-8123-4224-BB4B-553E13BBCB25}" destId="{B1407B0D-C544-46AA-A8AB-D80904668CEA}" srcOrd="0" destOrd="0" presId="urn:microsoft.com/office/officeart/2005/8/layout/hProcess4"/>
    <dgm:cxn modelId="{165D1D38-F487-43D3-AF74-E6B0CD5D4548}" type="presParOf" srcId="{615F63F2-8123-4224-BB4B-553E13BBCB25}" destId="{2B4DF9B2-1AC9-49AA-A264-204B76B832C7}" srcOrd="1" destOrd="0" presId="urn:microsoft.com/office/officeart/2005/8/layout/hProcess4"/>
    <dgm:cxn modelId="{21FE3F44-7FB5-4F17-A94A-A24347FF41A8}" type="presParOf" srcId="{615F63F2-8123-4224-BB4B-553E13BBCB25}" destId="{CE5FEAEC-F1E6-4CFF-9371-BF0B8A4B951E}" srcOrd="2" destOrd="0" presId="urn:microsoft.com/office/officeart/2005/8/layout/hProcess4"/>
    <dgm:cxn modelId="{AD5AC4BE-0B14-4CC5-8488-F20B38724DAF}" type="presParOf" srcId="{CE5FEAEC-F1E6-4CFF-9371-BF0B8A4B951E}" destId="{1EFA2A6A-63ED-42AA-8605-B7808744C729}" srcOrd="0" destOrd="0" presId="urn:microsoft.com/office/officeart/2005/8/layout/hProcess4"/>
    <dgm:cxn modelId="{72F96637-E190-4454-8964-FCFD1E31DF90}" type="presParOf" srcId="{1EFA2A6A-63ED-42AA-8605-B7808744C729}" destId="{992CDB86-D07E-47C8-8684-FE1AAD06D58B}" srcOrd="0" destOrd="0" presId="urn:microsoft.com/office/officeart/2005/8/layout/hProcess4"/>
    <dgm:cxn modelId="{734B3D7D-DD28-451C-A532-9474BBDDF03B}" type="presParOf" srcId="{1EFA2A6A-63ED-42AA-8605-B7808744C729}" destId="{FE24FFE1-02F0-402D-A046-5D5C8D97E3B1}" srcOrd="1" destOrd="0" presId="urn:microsoft.com/office/officeart/2005/8/layout/hProcess4"/>
    <dgm:cxn modelId="{D02B3E4E-9D25-4FA4-8428-CEF8A0485811}" type="presParOf" srcId="{1EFA2A6A-63ED-42AA-8605-B7808744C729}" destId="{7C2CEC51-C2D6-428C-B21F-570CFE16AB33}" srcOrd="2" destOrd="0" presId="urn:microsoft.com/office/officeart/2005/8/layout/hProcess4"/>
    <dgm:cxn modelId="{AF25B19A-B8F9-4790-8461-D64FBEF6D8FE}" type="presParOf" srcId="{1EFA2A6A-63ED-42AA-8605-B7808744C729}" destId="{95F81348-DA09-4B0A-889D-233D4CFF5800}" srcOrd="3" destOrd="0" presId="urn:microsoft.com/office/officeart/2005/8/layout/hProcess4"/>
    <dgm:cxn modelId="{8A7843FC-CABB-437B-8C4B-DE6D54533414}" type="presParOf" srcId="{1EFA2A6A-63ED-42AA-8605-B7808744C729}" destId="{621A8DCE-D5ED-4A76-9BC2-7EF96A2791A8}" srcOrd="4" destOrd="0" presId="urn:microsoft.com/office/officeart/2005/8/layout/hProcess4"/>
    <dgm:cxn modelId="{50CB3FD2-169A-4321-ABA0-12E8723C7306}" type="presParOf" srcId="{CE5FEAEC-F1E6-4CFF-9371-BF0B8A4B951E}" destId="{2F1A0875-234B-4FC1-A86B-C38ED4C5E367}" srcOrd="1" destOrd="0" presId="urn:microsoft.com/office/officeart/2005/8/layout/hProcess4"/>
    <dgm:cxn modelId="{3319E8DE-84E8-486D-93F8-F42A480E2BC0}" type="presParOf" srcId="{CE5FEAEC-F1E6-4CFF-9371-BF0B8A4B951E}" destId="{4EBB94FA-D72F-4730-AB66-5CA936BD5FEB}" srcOrd="2" destOrd="0" presId="urn:microsoft.com/office/officeart/2005/8/layout/hProcess4"/>
    <dgm:cxn modelId="{C10BDB84-29E2-436D-A595-E48E2EB009DB}" type="presParOf" srcId="{4EBB94FA-D72F-4730-AB66-5CA936BD5FEB}" destId="{2F41895C-A015-4B48-9196-AC652D0522A2}" srcOrd="0" destOrd="0" presId="urn:microsoft.com/office/officeart/2005/8/layout/hProcess4"/>
    <dgm:cxn modelId="{F88B9DD3-B58C-4647-96D0-A8BDA6B24F2D}" type="presParOf" srcId="{4EBB94FA-D72F-4730-AB66-5CA936BD5FEB}" destId="{FBC6CA1D-1F51-4DD7-8698-94EDC92B6787}" srcOrd="1" destOrd="0" presId="urn:microsoft.com/office/officeart/2005/8/layout/hProcess4"/>
    <dgm:cxn modelId="{29205155-C2B7-46CB-81FD-7A263F9E224E}" type="presParOf" srcId="{4EBB94FA-D72F-4730-AB66-5CA936BD5FEB}" destId="{B3510A88-9276-40F1-99F7-9A27EDBA8626}" srcOrd="2" destOrd="0" presId="urn:microsoft.com/office/officeart/2005/8/layout/hProcess4"/>
    <dgm:cxn modelId="{93D68B59-0AAF-445B-B287-66F248BD702D}" type="presParOf" srcId="{4EBB94FA-D72F-4730-AB66-5CA936BD5FEB}" destId="{DD9A9EA9-CBF1-4524-A2B5-A9077207977D}" srcOrd="3" destOrd="0" presId="urn:microsoft.com/office/officeart/2005/8/layout/hProcess4"/>
    <dgm:cxn modelId="{B6813E51-8883-4224-8F14-3FA39217DA15}" type="presParOf" srcId="{4EBB94FA-D72F-4730-AB66-5CA936BD5FEB}" destId="{D7C7EF87-6688-4035-A266-DAD16ED6B6E0}" srcOrd="4" destOrd="0" presId="urn:microsoft.com/office/officeart/2005/8/layout/hProcess4"/>
    <dgm:cxn modelId="{E1B6C8F1-FFB0-4FC9-ADB6-98AE9568611A}" type="presParOf" srcId="{CE5FEAEC-F1E6-4CFF-9371-BF0B8A4B951E}" destId="{AE03290A-67DA-450D-8E9E-F9D8DA40843A}" srcOrd="3" destOrd="0" presId="urn:microsoft.com/office/officeart/2005/8/layout/hProcess4"/>
    <dgm:cxn modelId="{CFAA2B17-60D6-42C2-BFA6-D01591CDEC78}" type="presParOf" srcId="{CE5FEAEC-F1E6-4CFF-9371-BF0B8A4B951E}" destId="{DE7DA033-8FAF-46E3-BE5B-873F438930C1}" srcOrd="4" destOrd="0" presId="urn:microsoft.com/office/officeart/2005/8/layout/hProcess4"/>
    <dgm:cxn modelId="{00128F13-4E00-4EE1-81DD-A47F0CA7DE45}" type="presParOf" srcId="{DE7DA033-8FAF-46E3-BE5B-873F438930C1}" destId="{404E50CE-C5D7-4423-A742-A5B67E42D962}" srcOrd="0" destOrd="0" presId="urn:microsoft.com/office/officeart/2005/8/layout/hProcess4"/>
    <dgm:cxn modelId="{65293E3D-CCE3-415F-A4FC-4330AE546564}" type="presParOf" srcId="{DE7DA033-8FAF-46E3-BE5B-873F438930C1}" destId="{60DF1A34-CFF7-4983-919D-FBBF977DE72F}" srcOrd="1" destOrd="0" presId="urn:microsoft.com/office/officeart/2005/8/layout/hProcess4"/>
    <dgm:cxn modelId="{916D955B-AD41-4EC2-9422-C3EEE03B50B0}" type="presParOf" srcId="{DE7DA033-8FAF-46E3-BE5B-873F438930C1}" destId="{C3F648B8-3B50-439D-B575-66A1B6361901}" srcOrd="2" destOrd="0" presId="urn:microsoft.com/office/officeart/2005/8/layout/hProcess4"/>
    <dgm:cxn modelId="{5CC850D2-BC97-43D4-A490-24CE00A8686F}" type="presParOf" srcId="{DE7DA033-8FAF-46E3-BE5B-873F438930C1}" destId="{A0A4C6A7-E1F6-4773-B1F7-7A15F7E0CDB7}" srcOrd="3" destOrd="0" presId="urn:microsoft.com/office/officeart/2005/8/layout/hProcess4"/>
    <dgm:cxn modelId="{E790E620-B23A-412A-B8C5-92E6AEB113A1}" type="presParOf" srcId="{DE7DA033-8FAF-46E3-BE5B-873F438930C1}" destId="{4D90AAF5-5F5A-4827-A308-5808E27297E8}"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5ABEC1-CA51-44D8-BBF0-7C80B5B16D46}"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228B392E-4AC1-417F-8BE9-14E18209BD3B}">
      <dgm:prSet phldrT="[Text]"/>
      <dgm:spPr/>
      <dgm:t>
        <a:bodyPr/>
        <a:lstStyle/>
        <a:p>
          <a:r>
            <a:rPr lang="en-US" dirty="0">
              <a:latin typeface="Arial" panose="020B0604020202020204" pitchFamily="34" charset="0"/>
              <a:cs typeface="Arial" panose="020B0604020202020204" pitchFamily="34" charset="0"/>
            </a:rPr>
            <a:t>Which One Doesn’t Belong</a:t>
          </a:r>
        </a:p>
      </dgm:t>
    </dgm:pt>
    <dgm:pt modelId="{D350628D-AED4-41E5-94CD-0BF060E0A5DB}" type="parTrans" cxnId="{1E91AB28-9AEE-4620-A406-409662C98EBD}">
      <dgm:prSet/>
      <dgm:spPr/>
      <dgm:t>
        <a:bodyPr/>
        <a:lstStyle/>
        <a:p>
          <a:endParaRPr lang="en-US">
            <a:latin typeface="Arial" panose="020B0604020202020204" pitchFamily="34" charset="0"/>
            <a:cs typeface="Arial" panose="020B0604020202020204" pitchFamily="34" charset="0"/>
          </a:endParaRPr>
        </a:p>
      </dgm:t>
    </dgm:pt>
    <dgm:pt modelId="{ECF53EC3-E488-412E-9F10-44DAF35BEEC8}" type="sibTrans" cxnId="{1E91AB28-9AEE-4620-A406-409662C98EBD}">
      <dgm:prSet/>
      <dgm:spPr/>
      <dgm:t>
        <a:bodyPr/>
        <a:lstStyle/>
        <a:p>
          <a:endParaRPr lang="en-US">
            <a:latin typeface="Arial" panose="020B0604020202020204" pitchFamily="34" charset="0"/>
            <a:cs typeface="Arial" panose="020B0604020202020204" pitchFamily="34" charset="0"/>
          </a:endParaRPr>
        </a:p>
      </dgm:t>
    </dgm:pt>
    <dgm:pt modelId="{AA259F34-1AF1-406A-82A9-DDA89AD32FDC}">
      <dgm:prSet phldrT="[Text]"/>
      <dgm:spPr/>
      <dgm:t>
        <a:bodyPr/>
        <a:lstStyle/>
        <a:p>
          <a:r>
            <a:rPr lang="en-US" dirty="0">
              <a:latin typeface="Arial" panose="020B0604020202020204" pitchFamily="34" charset="0"/>
              <a:cs typeface="Arial" panose="020B0604020202020204" pitchFamily="34" charset="0"/>
            </a:rPr>
            <a:t>Students are given four choices and decide which one to eliminate based on a mathematical reason. “______ doesn’t belong because….”</a:t>
          </a:r>
        </a:p>
      </dgm:t>
    </dgm:pt>
    <dgm:pt modelId="{B144ED0B-A432-4A7C-A1E4-2FA2520A4F21}" type="parTrans" cxnId="{7E8E2F09-D4FA-44F4-BAD2-041D25B50D7B}">
      <dgm:prSet/>
      <dgm:spPr/>
      <dgm:t>
        <a:bodyPr/>
        <a:lstStyle/>
        <a:p>
          <a:endParaRPr lang="en-US">
            <a:latin typeface="Arial" panose="020B0604020202020204" pitchFamily="34" charset="0"/>
            <a:cs typeface="Arial" panose="020B0604020202020204" pitchFamily="34" charset="0"/>
          </a:endParaRPr>
        </a:p>
      </dgm:t>
    </dgm:pt>
    <dgm:pt modelId="{BD87D22A-A199-4170-93B2-4052509AEDBC}" type="sibTrans" cxnId="{7E8E2F09-D4FA-44F4-BAD2-041D25B50D7B}">
      <dgm:prSet/>
      <dgm:spPr/>
      <dgm:t>
        <a:bodyPr/>
        <a:lstStyle/>
        <a:p>
          <a:endParaRPr lang="en-US">
            <a:latin typeface="Arial" panose="020B0604020202020204" pitchFamily="34" charset="0"/>
            <a:cs typeface="Arial" panose="020B0604020202020204" pitchFamily="34" charset="0"/>
          </a:endParaRPr>
        </a:p>
      </dgm:t>
    </dgm:pt>
    <dgm:pt modelId="{56F47C02-4AE4-4B1F-8550-FCE6346D468E}">
      <dgm:prSet phldrT="[Text]"/>
      <dgm:spPr/>
      <dgm:t>
        <a:bodyPr/>
        <a:lstStyle/>
        <a:p>
          <a:r>
            <a:rPr lang="en-US" dirty="0">
              <a:latin typeface="Arial" panose="020B0604020202020204" pitchFamily="34" charset="0"/>
              <a:cs typeface="Arial" panose="020B0604020202020204" pitchFamily="34" charset="0"/>
            </a:rPr>
            <a:t>Agree or Disagree? </a:t>
          </a:r>
        </a:p>
      </dgm:t>
    </dgm:pt>
    <dgm:pt modelId="{9A7E32AF-757F-4EAE-A25F-8C5512B5999C}" type="parTrans" cxnId="{AD7F077C-7F6D-47F8-9C49-3BC39E9192C9}">
      <dgm:prSet/>
      <dgm:spPr/>
      <dgm:t>
        <a:bodyPr/>
        <a:lstStyle/>
        <a:p>
          <a:endParaRPr lang="en-US">
            <a:latin typeface="Arial" panose="020B0604020202020204" pitchFamily="34" charset="0"/>
            <a:cs typeface="Arial" panose="020B0604020202020204" pitchFamily="34" charset="0"/>
          </a:endParaRPr>
        </a:p>
      </dgm:t>
    </dgm:pt>
    <dgm:pt modelId="{F7F8C206-C17A-4A92-9235-9B35F1B403FB}" type="sibTrans" cxnId="{AD7F077C-7F6D-47F8-9C49-3BC39E9192C9}">
      <dgm:prSet/>
      <dgm:spPr/>
      <dgm:t>
        <a:bodyPr/>
        <a:lstStyle/>
        <a:p>
          <a:endParaRPr lang="en-US">
            <a:latin typeface="Arial" panose="020B0604020202020204" pitchFamily="34" charset="0"/>
            <a:cs typeface="Arial" panose="020B0604020202020204" pitchFamily="34" charset="0"/>
          </a:endParaRPr>
        </a:p>
      </dgm:t>
    </dgm:pt>
    <dgm:pt modelId="{8E2142CF-0A38-4FD9-B876-25600C3CCDAB}">
      <dgm:prSet phldrT="[Text]"/>
      <dgm:spPr/>
      <dgm:t>
        <a:bodyPr/>
        <a:lstStyle/>
        <a:p>
          <a:r>
            <a:rPr lang="en-US" dirty="0">
              <a:latin typeface="Arial" panose="020B0604020202020204" pitchFamily="34" charset="0"/>
              <a:cs typeface="Arial" panose="020B0604020202020204" pitchFamily="34" charset="0"/>
            </a:rPr>
            <a:t>Students are given a statement and students agree or disagree and give reasoning to support their statement. </a:t>
          </a:r>
        </a:p>
      </dgm:t>
    </dgm:pt>
    <dgm:pt modelId="{E7E3B073-F201-41A3-91CE-501D9092E921}" type="parTrans" cxnId="{B322E9A1-1C9E-40C3-B004-145B12B69461}">
      <dgm:prSet/>
      <dgm:spPr/>
      <dgm:t>
        <a:bodyPr/>
        <a:lstStyle/>
        <a:p>
          <a:endParaRPr lang="en-US">
            <a:latin typeface="Arial" panose="020B0604020202020204" pitchFamily="34" charset="0"/>
            <a:cs typeface="Arial" panose="020B0604020202020204" pitchFamily="34" charset="0"/>
          </a:endParaRPr>
        </a:p>
      </dgm:t>
    </dgm:pt>
    <dgm:pt modelId="{0C510A71-5805-4EB9-8564-06851CC46447}" type="sibTrans" cxnId="{B322E9A1-1C9E-40C3-B004-145B12B69461}">
      <dgm:prSet/>
      <dgm:spPr/>
      <dgm:t>
        <a:bodyPr/>
        <a:lstStyle/>
        <a:p>
          <a:endParaRPr lang="en-US">
            <a:latin typeface="Arial" panose="020B0604020202020204" pitchFamily="34" charset="0"/>
            <a:cs typeface="Arial" panose="020B0604020202020204" pitchFamily="34" charset="0"/>
          </a:endParaRPr>
        </a:p>
      </dgm:t>
    </dgm:pt>
    <dgm:pt modelId="{4015B7AB-7591-4154-A5B0-A6D5DB4A4857}">
      <dgm:prSet phldrT="[Text]"/>
      <dgm:spPr/>
      <dgm:t>
        <a:bodyPr/>
        <a:lstStyle/>
        <a:p>
          <a:r>
            <a:rPr lang="en-US" dirty="0">
              <a:latin typeface="Arial" panose="020B0604020202020204" pitchFamily="34" charset="0"/>
              <a:cs typeface="Arial" panose="020B0604020202020204" pitchFamily="34" charset="0"/>
            </a:rPr>
            <a:t>My Two Cents</a:t>
          </a:r>
        </a:p>
      </dgm:t>
    </dgm:pt>
    <dgm:pt modelId="{41F939CD-3906-4C90-8160-11017F46065A}" type="parTrans" cxnId="{1CA1199E-98EB-4602-92C8-EE8994F60786}">
      <dgm:prSet/>
      <dgm:spPr/>
      <dgm:t>
        <a:bodyPr/>
        <a:lstStyle/>
        <a:p>
          <a:endParaRPr lang="en-US">
            <a:latin typeface="Arial" panose="020B0604020202020204" pitchFamily="34" charset="0"/>
            <a:cs typeface="Arial" panose="020B0604020202020204" pitchFamily="34" charset="0"/>
          </a:endParaRPr>
        </a:p>
      </dgm:t>
    </dgm:pt>
    <dgm:pt modelId="{396D2DA8-4FD1-4E98-88EC-25AF2F561A97}" type="sibTrans" cxnId="{1CA1199E-98EB-4602-92C8-EE8994F60786}">
      <dgm:prSet/>
      <dgm:spPr/>
      <dgm:t>
        <a:bodyPr/>
        <a:lstStyle/>
        <a:p>
          <a:endParaRPr lang="en-US">
            <a:latin typeface="Arial" panose="020B0604020202020204" pitchFamily="34" charset="0"/>
            <a:cs typeface="Arial" panose="020B0604020202020204" pitchFamily="34" charset="0"/>
          </a:endParaRPr>
        </a:p>
      </dgm:t>
    </dgm:pt>
    <dgm:pt modelId="{89B29D17-8627-43A9-BA3A-1C58D84255C3}">
      <dgm:prSet phldrT="[Text]"/>
      <dgm:spPr/>
      <dgm:t>
        <a:bodyPr/>
        <a:lstStyle/>
        <a:p>
          <a:r>
            <a:rPr lang="en-US" dirty="0">
              <a:latin typeface="Arial" panose="020B0604020202020204" pitchFamily="34" charset="0"/>
              <a:cs typeface="Arial" panose="020B0604020202020204" pitchFamily="34" charset="0"/>
            </a:rPr>
            <a:t>Students get sample arguments  with flawed or incomplete logic and work together to try to improve the sample. </a:t>
          </a:r>
        </a:p>
      </dgm:t>
    </dgm:pt>
    <dgm:pt modelId="{697CE3B4-6460-4E65-8F34-D3BEE15E4722}" type="parTrans" cxnId="{129AD3E3-7339-4701-825A-14834D27E9AC}">
      <dgm:prSet/>
      <dgm:spPr/>
      <dgm:t>
        <a:bodyPr/>
        <a:lstStyle/>
        <a:p>
          <a:endParaRPr lang="en-US">
            <a:latin typeface="Arial" panose="020B0604020202020204" pitchFamily="34" charset="0"/>
            <a:cs typeface="Arial" panose="020B0604020202020204" pitchFamily="34" charset="0"/>
          </a:endParaRPr>
        </a:p>
      </dgm:t>
    </dgm:pt>
    <dgm:pt modelId="{0E0A00AD-B757-4F21-B0CC-43F38289B4B6}" type="sibTrans" cxnId="{129AD3E3-7339-4701-825A-14834D27E9AC}">
      <dgm:prSet/>
      <dgm:spPr/>
      <dgm:t>
        <a:bodyPr/>
        <a:lstStyle/>
        <a:p>
          <a:endParaRPr lang="en-US">
            <a:latin typeface="Arial" panose="020B0604020202020204" pitchFamily="34" charset="0"/>
            <a:cs typeface="Arial" panose="020B0604020202020204" pitchFamily="34" charset="0"/>
          </a:endParaRPr>
        </a:p>
      </dgm:t>
    </dgm:pt>
    <dgm:pt modelId="{3573C1AF-A59E-4E9F-8164-D77E50DEC05C}" type="pres">
      <dgm:prSet presAssocID="{465ABEC1-CA51-44D8-BBF0-7C80B5B16D46}" presName="Name0" presStyleCnt="0">
        <dgm:presLayoutVars>
          <dgm:dir/>
          <dgm:animLvl val="lvl"/>
          <dgm:resizeHandles val="exact"/>
        </dgm:presLayoutVars>
      </dgm:prSet>
      <dgm:spPr/>
    </dgm:pt>
    <dgm:pt modelId="{D4B40861-8664-45C7-9FF6-FF6EB2244036}" type="pres">
      <dgm:prSet presAssocID="{228B392E-4AC1-417F-8BE9-14E18209BD3B}" presName="composite" presStyleCnt="0"/>
      <dgm:spPr/>
    </dgm:pt>
    <dgm:pt modelId="{18ED881C-0956-4A1B-A251-3E242A25B02B}" type="pres">
      <dgm:prSet presAssocID="{228B392E-4AC1-417F-8BE9-14E18209BD3B}" presName="parTx" presStyleLbl="alignNode1" presStyleIdx="0" presStyleCnt="3">
        <dgm:presLayoutVars>
          <dgm:chMax val="0"/>
          <dgm:chPref val="0"/>
          <dgm:bulletEnabled val="1"/>
        </dgm:presLayoutVars>
      </dgm:prSet>
      <dgm:spPr/>
    </dgm:pt>
    <dgm:pt modelId="{5B238083-1C78-4636-AE4B-D4922B5204C6}" type="pres">
      <dgm:prSet presAssocID="{228B392E-4AC1-417F-8BE9-14E18209BD3B}" presName="desTx" presStyleLbl="alignAccFollowNode1" presStyleIdx="0" presStyleCnt="3">
        <dgm:presLayoutVars>
          <dgm:bulletEnabled val="1"/>
        </dgm:presLayoutVars>
      </dgm:prSet>
      <dgm:spPr/>
    </dgm:pt>
    <dgm:pt modelId="{BC6CBECE-805A-4AE4-BC4D-DD8B81CD1986}" type="pres">
      <dgm:prSet presAssocID="{ECF53EC3-E488-412E-9F10-44DAF35BEEC8}" presName="space" presStyleCnt="0"/>
      <dgm:spPr/>
    </dgm:pt>
    <dgm:pt modelId="{7AC35F1A-4C0C-4F83-BECB-8294A823B25B}" type="pres">
      <dgm:prSet presAssocID="{56F47C02-4AE4-4B1F-8550-FCE6346D468E}" presName="composite" presStyleCnt="0"/>
      <dgm:spPr/>
    </dgm:pt>
    <dgm:pt modelId="{E7CD1917-B4F7-4D8B-BE90-C19FA659A6E6}" type="pres">
      <dgm:prSet presAssocID="{56F47C02-4AE4-4B1F-8550-FCE6346D468E}" presName="parTx" presStyleLbl="alignNode1" presStyleIdx="1" presStyleCnt="3">
        <dgm:presLayoutVars>
          <dgm:chMax val="0"/>
          <dgm:chPref val="0"/>
          <dgm:bulletEnabled val="1"/>
        </dgm:presLayoutVars>
      </dgm:prSet>
      <dgm:spPr/>
    </dgm:pt>
    <dgm:pt modelId="{BD667CD2-45B6-451C-BFE2-EACE14EBEB8B}" type="pres">
      <dgm:prSet presAssocID="{56F47C02-4AE4-4B1F-8550-FCE6346D468E}" presName="desTx" presStyleLbl="alignAccFollowNode1" presStyleIdx="1" presStyleCnt="3">
        <dgm:presLayoutVars>
          <dgm:bulletEnabled val="1"/>
        </dgm:presLayoutVars>
      </dgm:prSet>
      <dgm:spPr/>
    </dgm:pt>
    <dgm:pt modelId="{C43FB39C-E246-4CF2-BFA8-ADC3DD20B0E3}" type="pres">
      <dgm:prSet presAssocID="{F7F8C206-C17A-4A92-9235-9B35F1B403FB}" presName="space" presStyleCnt="0"/>
      <dgm:spPr/>
    </dgm:pt>
    <dgm:pt modelId="{30A07CFF-328B-4252-B0C1-7F806C9BAC07}" type="pres">
      <dgm:prSet presAssocID="{4015B7AB-7591-4154-A5B0-A6D5DB4A4857}" presName="composite" presStyleCnt="0"/>
      <dgm:spPr/>
    </dgm:pt>
    <dgm:pt modelId="{4EAC288C-142E-4FAC-84E4-44026F1700D3}" type="pres">
      <dgm:prSet presAssocID="{4015B7AB-7591-4154-A5B0-A6D5DB4A4857}" presName="parTx" presStyleLbl="alignNode1" presStyleIdx="2" presStyleCnt="3">
        <dgm:presLayoutVars>
          <dgm:chMax val="0"/>
          <dgm:chPref val="0"/>
          <dgm:bulletEnabled val="1"/>
        </dgm:presLayoutVars>
      </dgm:prSet>
      <dgm:spPr/>
    </dgm:pt>
    <dgm:pt modelId="{E3BEF6D6-0ACB-485D-BBB9-D616F9737A02}" type="pres">
      <dgm:prSet presAssocID="{4015B7AB-7591-4154-A5B0-A6D5DB4A4857}" presName="desTx" presStyleLbl="alignAccFollowNode1" presStyleIdx="2" presStyleCnt="3">
        <dgm:presLayoutVars>
          <dgm:bulletEnabled val="1"/>
        </dgm:presLayoutVars>
      </dgm:prSet>
      <dgm:spPr/>
    </dgm:pt>
  </dgm:ptLst>
  <dgm:cxnLst>
    <dgm:cxn modelId="{7E8E2F09-D4FA-44F4-BAD2-041D25B50D7B}" srcId="{228B392E-4AC1-417F-8BE9-14E18209BD3B}" destId="{AA259F34-1AF1-406A-82A9-DDA89AD32FDC}" srcOrd="0" destOrd="0" parTransId="{B144ED0B-A432-4A7C-A1E4-2FA2520A4F21}" sibTransId="{BD87D22A-A199-4170-93B2-4052509AEDBC}"/>
    <dgm:cxn modelId="{99A7811E-7071-41D6-8B3E-349E5EEEB083}" type="presOf" srcId="{89B29D17-8627-43A9-BA3A-1C58D84255C3}" destId="{E3BEF6D6-0ACB-485D-BBB9-D616F9737A02}" srcOrd="0" destOrd="0" presId="urn:microsoft.com/office/officeart/2005/8/layout/hList1"/>
    <dgm:cxn modelId="{38301624-9995-4775-A9FF-A91B862C7058}" type="presOf" srcId="{AA259F34-1AF1-406A-82A9-DDA89AD32FDC}" destId="{5B238083-1C78-4636-AE4B-D4922B5204C6}" srcOrd="0" destOrd="0" presId="urn:microsoft.com/office/officeart/2005/8/layout/hList1"/>
    <dgm:cxn modelId="{1E91AB28-9AEE-4620-A406-409662C98EBD}" srcId="{465ABEC1-CA51-44D8-BBF0-7C80B5B16D46}" destId="{228B392E-4AC1-417F-8BE9-14E18209BD3B}" srcOrd="0" destOrd="0" parTransId="{D350628D-AED4-41E5-94CD-0BF060E0A5DB}" sibTransId="{ECF53EC3-E488-412E-9F10-44DAF35BEEC8}"/>
    <dgm:cxn modelId="{AD7F077C-7F6D-47F8-9C49-3BC39E9192C9}" srcId="{465ABEC1-CA51-44D8-BBF0-7C80B5B16D46}" destId="{56F47C02-4AE4-4B1F-8550-FCE6346D468E}" srcOrd="1" destOrd="0" parTransId="{9A7E32AF-757F-4EAE-A25F-8C5512B5999C}" sibTransId="{F7F8C206-C17A-4A92-9235-9B35F1B403FB}"/>
    <dgm:cxn modelId="{1A9CFC85-C91C-4698-840F-45425785019C}" type="presOf" srcId="{56F47C02-4AE4-4B1F-8550-FCE6346D468E}" destId="{E7CD1917-B4F7-4D8B-BE90-C19FA659A6E6}" srcOrd="0" destOrd="0" presId="urn:microsoft.com/office/officeart/2005/8/layout/hList1"/>
    <dgm:cxn modelId="{1CA1199E-98EB-4602-92C8-EE8994F60786}" srcId="{465ABEC1-CA51-44D8-BBF0-7C80B5B16D46}" destId="{4015B7AB-7591-4154-A5B0-A6D5DB4A4857}" srcOrd="2" destOrd="0" parTransId="{41F939CD-3906-4C90-8160-11017F46065A}" sibTransId="{396D2DA8-4FD1-4E98-88EC-25AF2F561A97}"/>
    <dgm:cxn modelId="{B322E9A1-1C9E-40C3-B004-145B12B69461}" srcId="{56F47C02-4AE4-4B1F-8550-FCE6346D468E}" destId="{8E2142CF-0A38-4FD9-B876-25600C3CCDAB}" srcOrd="0" destOrd="0" parTransId="{E7E3B073-F201-41A3-91CE-501D9092E921}" sibTransId="{0C510A71-5805-4EB9-8564-06851CC46447}"/>
    <dgm:cxn modelId="{4A333BC5-CFA9-4841-ADA3-581DBCF61586}" type="presOf" srcId="{228B392E-4AC1-417F-8BE9-14E18209BD3B}" destId="{18ED881C-0956-4A1B-A251-3E242A25B02B}" srcOrd="0" destOrd="0" presId="urn:microsoft.com/office/officeart/2005/8/layout/hList1"/>
    <dgm:cxn modelId="{3B42FFD3-90BF-41FC-B107-2E8A9F7DB6B2}" type="presOf" srcId="{4015B7AB-7591-4154-A5B0-A6D5DB4A4857}" destId="{4EAC288C-142E-4FAC-84E4-44026F1700D3}" srcOrd="0" destOrd="0" presId="urn:microsoft.com/office/officeart/2005/8/layout/hList1"/>
    <dgm:cxn modelId="{13003CE0-D5B5-4B5F-B849-179267916DAE}" type="presOf" srcId="{465ABEC1-CA51-44D8-BBF0-7C80B5B16D46}" destId="{3573C1AF-A59E-4E9F-8164-D77E50DEC05C}" srcOrd="0" destOrd="0" presId="urn:microsoft.com/office/officeart/2005/8/layout/hList1"/>
    <dgm:cxn modelId="{129AD3E3-7339-4701-825A-14834D27E9AC}" srcId="{4015B7AB-7591-4154-A5B0-A6D5DB4A4857}" destId="{89B29D17-8627-43A9-BA3A-1C58D84255C3}" srcOrd="0" destOrd="0" parTransId="{697CE3B4-6460-4E65-8F34-D3BEE15E4722}" sibTransId="{0E0A00AD-B757-4F21-B0CC-43F38289B4B6}"/>
    <dgm:cxn modelId="{205367F5-515E-4032-9413-F56B81B1B82B}" type="presOf" srcId="{8E2142CF-0A38-4FD9-B876-25600C3CCDAB}" destId="{BD667CD2-45B6-451C-BFE2-EACE14EBEB8B}" srcOrd="0" destOrd="0" presId="urn:microsoft.com/office/officeart/2005/8/layout/hList1"/>
    <dgm:cxn modelId="{3F606135-6A69-4CA3-964C-3FCED962C4D3}" type="presParOf" srcId="{3573C1AF-A59E-4E9F-8164-D77E50DEC05C}" destId="{D4B40861-8664-45C7-9FF6-FF6EB2244036}" srcOrd="0" destOrd="0" presId="urn:microsoft.com/office/officeart/2005/8/layout/hList1"/>
    <dgm:cxn modelId="{9FDFAACD-EAA2-4F74-8D79-F9D4E065A52B}" type="presParOf" srcId="{D4B40861-8664-45C7-9FF6-FF6EB2244036}" destId="{18ED881C-0956-4A1B-A251-3E242A25B02B}" srcOrd="0" destOrd="0" presId="urn:microsoft.com/office/officeart/2005/8/layout/hList1"/>
    <dgm:cxn modelId="{0865BC2B-F872-4B58-AA2C-A322BAF14D12}" type="presParOf" srcId="{D4B40861-8664-45C7-9FF6-FF6EB2244036}" destId="{5B238083-1C78-4636-AE4B-D4922B5204C6}" srcOrd="1" destOrd="0" presId="urn:microsoft.com/office/officeart/2005/8/layout/hList1"/>
    <dgm:cxn modelId="{86B7A618-FA74-4997-8093-4100F4CA06D8}" type="presParOf" srcId="{3573C1AF-A59E-4E9F-8164-D77E50DEC05C}" destId="{BC6CBECE-805A-4AE4-BC4D-DD8B81CD1986}" srcOrd="1" destOrd="0" presId="urn:microsoft.com/office/officeart/2005/8/layout/hList1"/>
    <dgm:cxn modelId="{ECD1CDC5-AA0B-44A0-A199-AF46FA8ABCCE}" type="presParOf" srcId="{3573C1AF-A59E-4E9F-8164-D77E50DEC05C}" destId="{7AC35F1A-4C0C-4F83-BECB-8294A823B25B}" srcOrd="2" destOrd="0" presId="urn:microsoft.com/office/officeart/2005/8/layout/hList1"/>
    <dgm:cxn modelId="{0ED4A977-13DF-4593-B5E6-EE537A7A567F}" type="presParOf" srcId="{7AC35F1A-4C0C-4F83-BECB-8294A823B25B}" destId="{E7CD1917-B4F7-4D8B-BE90-C19FA659A6E6}" srcOrd="0" destOrd="0" presId="urn:microsoft.com/office/officeart/2005/8/layout/hList1"/>
    <dgm:cxn modelId="{0FE86DAB-79F2-40EA-ACB0-9FDD5FF0E8DD}" type="presParOf" srcId="{7AC35F1A-4C0C-4F83-BECB-8294A823B25B}" destId="{BD667CD2-45B6-451C-BFE2-EACE14EBEB8B}" srcOrd="1" destOrd="0" presId="urn:microsoft.com/office/officeart/2005/8/layout/hList1"/>
    <dgm:cxn modelId="{F2D26402-C078-4900-A816-3B25808D12B3}" type="presParOf" srcId="{3573C1AF-A59E-4E9F-8164-D77E50DEC05C}" destId="{C43FB39C-E246-4CF2-BFA8-ADC3DD20B0E3}" srcOrd="3" destOrd="0" presId="urn:microsoft.com/office/officeart/2005/8/layout/hList1"/>
    <dgm:cxn modelId="{ACCA0E06-EAF3-4E2E-B8AC-7ECBBF418B0D}" type="presParOf" srcId="{3573C1AF-A59E-4E9F-8164-D77E50DEC05C}" destId="{30A07CFF-328B-4252-B0C1-7F806C9BAC07}" srcOrd="4" destOrd="0" presId="urn:microsoft.com/office/officeart/2005/8/layout/hList1"/>
    <dgm:cxn modelId="{D34A24F6-08A5-47BD-BCA4-B7A53A35E47B}" type="presParOf" srcId="{30A07CFF-328B-4252-B0C1-7F806C9BAC07}" destId="{4EAC288C-142E-4FAC-84E4-44026F1700D3}" srcOrd="0" destOrd="0" presId="urn:microsoft.com/office/officeart/2005/8/layout/hList1"/>
    <dgm:cxn modelId="{98271BA0-5A33-429F-B9CB-39350A3E2279}" type="presParOf" srcId="{30A07CFF-328B-4252-B0C1-7F806C9BAC07}" destId="{E3BEF6D6-0ACB-485D-BBB9-D616F9737A0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C49463-DF9C-420C-9CDA-9E505DF9505C}">
      <dsp:nvSpPr>
        <dsp:cNvPr id="0" name=""/>
        <dsp:cNvSpPr/>
      </dsp:nvSpPr>
      <dsp:spPr>
        <a:xfrm>
          <a:off x="4152288" y="924152"/>
          <a:ext cx="5413248" cy="5413247"/>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latin typeface="Arial" panose="020B0604020202020204" pitchFamily="34" charset="0"/>
            <a:cs typeface="Arial" panose="020B0604020202020204" pitchFamily="34" charset="0"/>
          </a:endParaRPr>
        </a:p>
      </dsp:txBody>
      <dsp:txXfrm>
        <a:off x="4908192" y="1562491"/>
        <a:ext cx="3121152" cy="4136571"/>
      </dsp:txXfrm>
    </dsp:sp>
    <dsp:sp modelId="{5D4E8287-71B6-4791-823D-B3104ECACFFC}">
      <dsp:nvSpPr>
        <dsp:cNvPr id="0" name=""/>
        <dsp:cNvSpPr/>
      </dsp:nvSpPr>
      <dsp:spPr>
        <a:xfrm>
          <a:off x="5231261" y="3035049"/>
          <a:ext cx="3263972" cy="3263972"/>
        </a:xfrm>
        <a:prstGeom prst="ellipse">
          <a:avLst/>
        </a:prstGeom>
        <a:solidFill>
          <a:schemeClr val="accent1">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latin typeface="Arial" panose="020B0604020202020204" pitchFamily="34" charset="0"/>
            <a:cs typeface="Arial" panose="020B0604020202020204" pitchFamily="34" charset="0"/>
          </a:endParaRPr>
        </a:p>
      </dsp:txBody>
      <dsp:txXfrm>
        <a:off x="6157523" y="3419941"/>
        <a:ext cx="1881929" cy="24941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4FFE1-02F0-402D-A046-5D5C8D97E3B1}">
      <dsp:nvSpPr>
        <dsp:cNvPr id="0" name=""/>
        <dsp:cNvSpPr/>
      </dsp:nvSpPr>
      <dsp:spPr>
        <a:xfrm>
          <a:off x="79937" y="1484511"/>
          <a:ext cx="3458562" cy="285259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Arial" panose="020B0604020202020204" pitchFamily="34" charset="0"/>
              <a:cs typeface="Arial" panose="020B0604020202020204" pitchFamily="34" charset="0"/>
            </a:rPr>
            <a:t>Supports but does not justify a conjecture</a:t>
          </a:r>
        </a:p>
        <a:p>
          <a:pPr marL="228600" lvl="1" indent="-228600" algn="l" defTabSz="977900">
            <a:lnSpc>
              <a:spcPct val="90000"/>
            </a:lnSpc>
            <a:spcBef>
              <a:spcPct val="0"/>
            </a:spcBef>
            <a:spcAft>
              <a:spcPct val="15000"/>
            </a:spcAft>
            <a:buChar char="•"/>
          </a:pPr>
          <a:r>
            <a:rPr lang="en-US" sz="2200" kern="1200" dirty="0">
              <a:latin typeface="Arial" panose="020B0604020202020204" pitchFamily="34" charset="0"/>
              <a:cs typeface="Arial" panose="020B0604020202020204" pitchFamily="34" charset="0"/>
            </a:rPr>
            <a:t>“It works in a number of cases”</a:t>
          </a:r>
        </a:p>
      </dsp:txBody>
      <dsp:txXfrm>
        <a:off x="145583" y="1550157"/>
        <a:ext cx="3327270" cy="2110029"/>
      </dsp:txXfrm>
    </dsp:sp>
    <dsp:sp modelId="{2F1A0875-234B-4FC1-A86B-C38ED4C5E367}">
      <dsp:nvSpPr>
        <dsp:cNvPr id="0" name=""/>
        <dsp:cNvSpPr/>
      </dsp:nvSpPr>
      <dsp:spPr>
        <a:xfrm>
          <a:off x="2000436" y="2080859"/>
          <a:ext cx="3936842" cy="3936842"/>
        </a:xfrm>
        <a:prstGeom prst="leftCircularArrow">
          <a:avLst>
            <a:gd name="adj1" fmla="val 3464"/>
            <a:gd name="adj2" fmla="val 429409"/>
            <a:gd name="adj3" fmla="val 2204920"/>
            <a:gd name="adj4" fmla="val 9024489"/>
            <a:gd name="adj5" fmla="val 404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F81348-DA09-4B0A-889D-233D4CFF5800}">
      <dsp:nvSpPr>
        <dsp:cNvPr id="0" name=""/>
        <dsp:cNvSpPr/>
      </dsp:nvSpPr>
      <dsp:spPr>
        <a:xfrm>
          <a:off x="848507" y="3725832"/>
          <a:ext cx="3074277" cy="1222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35" tIns="59690" rIns="89535" bIns="59690"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Arial" panose="020B0604020202020204" pitchFamily="34" charset="0"/>
              <a:cs typeface="Arial" panose="020B0604020202020204" pitchFamily="34" charset="0"/>
            </a:rPr>
            <a:t>Empirical</a:t>
          </a:r>
        </a:p>
      </dsp:txBody>
      <dsp:txXfrm>
        <a:off x="884314" y="3761639"/>
        <a:ext cx="3002663" cy="1150924"/>
      </dsp:txXfrm>
    </dsp:sp>
    <dsp:sp modelId="{FBC6CA1D-1F51-4DD7-8698-94EDC92B6787}">
      <dsp:nvSpPr>
        <dsp:cNvPr id="0" name=""/>
        <dsp:cNvSpPr/>
      </dsp:nvSpPr>
      <dsp:spPr>
        <a:xfrm>
          <a:off x="4572141" y="1484511"/>
          <a:ext cx="3458562" cy="285259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Arial" panose="020B0604020202020204" pitchFamily="34" charset="0"/>
              <a:cs typeface="Arial" panose="020B0604020202020204" pitchFamily="34" charset="0"/>
            </a:rPr>
            <a:t>Role of intuitive explanations and partial arguments that lend insight into what is happening. </a:t>
          </a:r>
        </a:p>
      </dsp:txBody>
      <dsp:txXfrm>
        <a:off x="4637787" y="2161427"/>
        <a:ext cx="3327270" cy="2110029"/>
      </dsp:txXfrm>
    </dsp:sp>
    <dsp:sp modelId="{AE03290A-67DA-450D-8E9E-F9D8DA40843A}">
      <dsp:nvSpPr>
        <dsp:cNvPr id="0" name=""/>
        <dsp:cNvSpPr/>
      </dsp:nvSpPr>
      <dsp:spPr>
        <a:xfrm>
          <a:off x="6463818" y="-307935"/>
          <a:ext cx="4378769" cy="4378769"/>
        </a:xfrm>
        <a:prstGeom prst="circularArrow">
          <a:avLst>
            <a:gd name="adj1" fmla="val 3114"/>
            <a:gd name="adj2" fmla="val 382884"/>
            <a:gd name="adj3" fmla="val 19441605"/>
            <a:gd name="adj4" fmla="val 12575511"/>
            <a:gd name="adj5" fmla="val 363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9A9EA9-CBF1-4524-A2B5-A9077207977D}">
      <dsp:nvSpPr>
        <dsp:cNvPr id="0" name=""/>
        <dsp:cNvSpPr/>
      </dsp:nvSpPr>
      <dsp:spPr>
        <a:xfrm>
          <a:off x="5340711" y="873242"/>
          <a:ext cx="3074277" cy="122253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35" tIns="59690" rIns="89535" bIns="59690"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Arial" panose="020B0604020202020204" pitchFamily="34" charset="0"/>
              <a:cs typeface="Arial" panose="020B0604020202020204" pitchFamily="34" charset="0"/>
            </a:rPr>
            <a:t>Pre-formal</a:t>
          </a:r>
        </a:p>
      </dsp:txBody>
      <dsp:txXfrm>
        <a:off x="5376518" y="909049"/>
        <a:ext cx="3002663" cy="1150924"/>
      </dsp:txXfrm>
    </dsp:sp>
    <dsp:sp modelId="{60DF1A34-CFF7-4983-919D-FBBF977DE72F}">
      <dsp:nvSpPr>
        <dsp:cNvPr id="0" name=""/>
        <dsp:cNvSpPr/>
      </dsp:nvSpPr>
      <dsp:spPr>
        <a:xfrm>
          <a:off x="9064345" y="1484511"/>
          <a:ext cx="3458562" cy="285259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Arial" panose="020B0604020202020204" pitchFamily="34" charset="0"/>
              <a:cs typeface="Arial" panose="020B0604020202020204" pitchFamily="34" charset="0"/>
            </a:rPr>
            <a:t>The role of formal argumentation (based on logic) in determining mathematical certainty (proof) or in making statistical inferences. </a:t>
          </a:r>
        </a:p>
      </dsp:txBody>
      <dsp:txXfrm>
        <a:off x="9129991" y="1550157"/>
        <a:ext cx="3327270" cy="2110029"/>
      </dsp:txXfrm>
    </dsp:sp>
    <dsp:sp modelId="{A0A4C6A7-E1F6-4773-B1F7-7A15F7E0CDB7}">
      <dsp:nvSpPr>
        <dsp:cNvPr id="0" name=""/>
        <dsp:cNvSpPr/>
      </dsp:nvSpPr>
      <dsp:spPr>
        <a:xfrm>
          <a:off x="9832915" y="3725832"/>
          <a:ext cx="3074277" cy="122253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35" tIns="59690" rIns="89535" bIns="59690"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Arial" panose="020B0604020202020204" pitchFamily="34" charset="0"/>
              <a:cs typeface="Arial" panose="020B0604020202020204" pitchFamily="34" charset="0"/>
            </a:rPr>
            <a:t>Formal</a:t>
          </a:r>
        </a:p>
      </dsp:txBody>
      <dsp:txXfrm>
        <a:off x="9868722" y="3761639"/>
        <a:ext cx="3002663" cy="11509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D881C-0956-4A1B-A251-3E242A25B02B}">
      <dsp:nvSpPr>
        <dsp:cNvPr id="0" name=""/>
        <dsp:cNvSpPr/>
      </dsp:nvSpPr>
      <dsp:spPr>
        <a:xfrm>
          <a:off x="4315" y="152151"/>
          <a:ext cx="4207358" cy="1177127"/>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Arial" panose="020B0604020202020204" pitchFamily="34" charset="0"/>
              <a:cs typeface="Arial" panose="020B0604020202020204" pitchFamily="34" charset="0"/>
            </a:rPr>
            <a:t>Which One Doesn’t Belong</a:t>
          </a:r>
        </a:p>
      </dsp:txBody>
      <dsp:txXfrm>
        <a:off x="4315" y="152151"/>
        <a:ext cx="4207358" cy="1177127"/>
      </dsp:txXfrm>
    </dsp:sp>
    <dsp:sp modelId="{5B238083-1C78-4636-AE4B-D4922B5204C6}">
      <dsp:nvSpPr>
        <dsp:cNvPr id="0" name=""/>
        <dsp:cNvSpPr/>
      </dsp:nvSpPr>
      <dsp:spPr>
        <a:xfrm>
          <a:off x="4315" y="1329278"/>
          <a:ext cx="4207358" cy="4479840"/>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en-US" sz="3400" kern="1200" dirty="0">
              <a:latin typeface="Arial" panose="020B0604020202020204" pitchFamily="34" charset="0"/>
              <a:cs typeface="Arial" panose="020B0604020202020204" pitchFamily="34" charset="0"/>
            </a:rPr>
            <a:t>Students are given four choices and decide which one to eliminate based on a mathematical reason. “______ doesn’t belong because….”</a:t>
          </a:r>
        </a:p>
      </dsp:txBody>
      <dsp:txXfrm>
        <a:off x="4315" y="1329278"/>
        <a:ext cx="4207358" cy="4479840"/>
      </dsp:txXfrm>
    </dsp:sp>
    <dsp:sp modelId="{E7CD1917-B4F7-4D8B-BE90-C19FA659A6E6}">
      <dsp:nvSpPr>
        <dsp:cNvPr id="0" name=""/>
        <dsp:cNvSpPr/>
      </dsp:nvSpPr>
      <dsp:spPr>
        <a:xfrm>
          <a:off x="4800703" y="152151"/>
          <a:ext cx="4207358" cy="1177127"/>
        </a:xfrm>
        <a:prstGeom prst="rect">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Arial" panose="020B0604020202020204" pitchFamily="34" charset="0"/>
              <a:cs typeface="Arial" panose="020B0604020202020204" pitchFamily="34" charset="0"/>
            </a:rPr>
            <a:t>Agree or Disagree? </a:t>
          </a:r>
        </a:p>
      </dsp:txBody>
      <dsp:txXfrm>
        <a:off x="4800703" y="152151"/>
        <a:ext cx="4207358" cy="1177127"/>
      </dsp:txXfrm>
    </dsp:sp>
    <dsp:sp modelId="{BD667CD2-45B6-451C-BFE2-EACE14EBEB8B}">
      <dsp:nvSpPr>
        <dsp:cNvPr id="0" name=""/>
        <dsp:cNvSpPr/>
      </dsp:nvSpPr>
      <dsp:spPr>
        <a:xfrm>
          <a:off x="4800703" y="1329278"/>
          <a:ext cx="4207358" cy="4479840"/>
        </a:xfrm>
        <a:prstGeom prst="rect">
          <a:avLst/>
        </a:prstGeom>
        <a:solidFill>
          <a:schemeClr val="accent5">
            <a:tint val="40000"/>
            <a:alpha val="90000"/>
            <a:hueOff val="-5370241"/>
            <a:satOff val="24126"/>
            <a:lumOff val="1658"/>
            <a:alphaOff val="0"/>
          </a:schemeClr>
        </a:solidFill>
        <a:ln w="25400" cap="flat" cmpd="sng" algn="ctr">
          <a:solidFill>
            <a:schemeClr val="accent5">
              <a:tint val="40000"/>
              <a:alpha val="90000"/>
              <a:hueOff val="-5370241"/>
              <a:satOff val="2412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en-US" sz="3400" kern="1200" dirty="0">
              <a:latin typeface="Arial" panose="020B0604020202020204" pitchFamily="34" charset="0"/>
              <a:cs typeface="Arial" panose="020B0604020202020204" pitchFamily="34" charset="0"/>
            </a:rPr>
            <a:t>Students are given a statement and students agree or disagree and give reasoning to support their statement. </a:t>
          </a:r>
        </a:p>
      </dsp:txBody>
      <dsp:txXfrm>
        <a:off x="4800703" y="1329278"/>
        <a:ext cx="4207358" cy="4479840"/>
      </dsp:txXfrm>
    </dsp:sp>
    <dsp:sp modelId="{4EAC288C-142E-4FAC-84E4-44026F1700D3}">
      <dsp:nvSpPr>
        <dsp:cNvPr id="0" name=""/>
        <dsp:cNvSpPr/>
      </dsp:nvSpPr>
      <dsp:spPr>
        <a:xfrm>
          <a:off x="9597092" y="152151"/>
          <a:ext cx="4207358" cy="1177127"/>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Arial" panose="020B0604020202020204" pitchFamily="34" charset="0"/>
              <a:cs typeface="Arial" panose="020B0604020202020204" pitchFamily="34" charset="0"/>
            </a:rPr>
            <a:t>My Two Cents</a:t>
          </a:r>
        </a:p>
      </dsp:txBody>
      <dsp:txXfrm>
        <a:off x="9597092" y="152151"/>
        <a:ext cx="4207358" cy="1177127"/>
      </dsp:txXfrm>
    </dsp:sp>
    <dsp:sp modelId="{E3BEF6D6-0ACB-485D-BBB9-D616F9737A02}">
      <dsp:nvSpPr>
        <dsp:cNvPr id="0" name=""/>
        <dsp:cNvSpPr/>
      </dsp:nvSpPr>
      <dsp:spPr>
        <a:xfrm>
          <a:off x="9597092" y="1329278"/>
          <a:ext cx="4207358" cy="4479840"/>
        </a:xfrm>
        <a:prstGeom prst="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en-US" sz="3400" kern="1200" dirty="0">
              <a:latin typeface="Arial" panose="020B0604020202020204" pitchFamily="34" charset="0"/>
              <a:cs typeface="Arial" panose="020B0604020202020204" pitchFamily="34" charset="0"/>
            </a:rPr>
            <a:t>Students get sample arguments  with flawed or incomplete logic and work together to try to improve the sample. </a:t>
          </a:r>
        </a:p>
      </dsp:txBody>
      <dsp:txXfrm>
        <a:off x="9597092" y="1329278"/>
        <a:ext cx="4207358" cy="447984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8/1/2022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robertkaplinsky.com/levels-of-convincing/"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robertkaplinsky.com/levels-of-convincin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https://docs.google.com/presentation/d/1i3e-IEGzYXJFhyOll3nTyH_6j6MxIBi49tGrmJ_Zz7M/edit#slide=id.ga80333bd55_0_119 </a:t>
            </a:r>
          </a:p>
        </p:txBody>
      </p:sp>
      <p:sp>
        <p:nvSpPr>
          <p:cNvPr id="4" name="Slide Number Placeholder 3"/>
          <p:cNvSpPr>
            <a:spLocks noGrp="1"/>
          </p:cNvSpPr>
          <p:nvPr>
            <p:ph type="sldNum" sz="quarter" idx="5"/>
          </p:nvPr>
        </p:nvSpPr>
        <p:spPr/>
        <p:txBody>
          <a:bodyPr/>
          <a:lstStyle/>
          <a:p>
            <a:fld id="{A88EB8E9-7E05-4C60-A58D-798732DD5BFE}" type="slidenum">
              <a:rPr lang="en-US" smtClean="0"/>
              <a:t>27</a:t>
            </a:fld>
            <a:endParaRPr lang="en-US"/>
          </a:p>
        </p:txBody>
      </p:sp>
    </p:spTree>
    <p:extLst>
      <p:ext uri="{BB962C8B-B14F-4D97-AF65-F5344CB8AC3E}">
        <p14:creationId xmlns:p14="http://schemas.microsoft.com/office/powerpoint/2010/main" val="1506975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Action</a:t>
            </a:r>
          </a:p>
        </p:txBody>
      </p:sp>
      <p:sp>
        <p:nvSpPr>
          <p:cNvPr id="4" name="Slide Number Placeholder 3"/>
          <p:cNvSpPr>
            <a:spLocks noGrp="1"/>
          </p:cNvSpPr>
          <p:nvPr>
            <p:ph type="sldNum" sz="quarter" idx="5"/>
          </p:nvPr>
        </p:nvSpPr>
        <p:spPr/>
        <p:txBody>
          <a:bodyPr/>
          <a:lstStyle/>
          <a:p>
            <a:fld id="{A88EB8E9-7E05-4C60-A58D-798732DD5BFE}" type="slidenum">
              <a:rPr lang="en-US" smtClean="0"/>
              <a:t>31</a:t>
            </a:fld>
            <a:endParaRPr lang="en-US"/>
          </a:p>
        </p:txBody>
      </p:sp>
    </p:spTree>
    <p:extLst>
      <p:ext uri="{BB962C8B-B14F-4D97-AF65-F5344CB8AC3E}">
        <p14:creationId xmlns:p14="http://schemas.microsoft.com/office/powerpoint/2010/main" val="4035231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37</a:t>
            </a:fld>
            <a:endParaRPr lang="en-US"/>
          </a:p>
        </p:txBody>
      </p:sp>
    </p:spTree>
    <p:extLst>
      <p:ext uri="{BB962C8B-B14F-4D97-AF65-F5344CB8AC3E}">
        <p14:creationId xmlns:p14="http://schemas.microsoft.com/office/powerpoint/2010/main" val="1617638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000000"/>
                </a:solidFill>
                <a:latin typeface="Calibri" panose="020F0502020204030204" pitchFamily="34" charset="0"/>
              </a:rPr>
              <a:t>Institute for Advanced Study/Park City Mathematics Institute Summer 2011 Secondary School Teachers Program/Visualizing Functions </a:t>
            </a: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40</a:t>
            </a:fld>
            <a:endParaRPr lang="en-US"/>
          </a:p>
        </p:txBody>
      </p:sp>
    </p:spTree>
    <p:extLst>
      <p:ext uri="{BB962C8B-B14F-4D97-AF65-F5344CB8AC3E}">
        <p14:creationId xmlns:p14="http://schemas.microsoft.com/office/powerpoint/2010/main" val="3946307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ems&amp;tl'Project,'2012''''''''*'All'indicators'are'not'necessary'for'providing'full'evidence'of'practice(s).' </a:t>
            </a:r>
            <a:r>
              <a:rPr lang="en-US" dirty="0" err="1"/>
              <a:t>Each'practice'may'not'be'evident'during'every'lesson</a:t>
            </a:r>
            <a:endParaRPr lang="en-US" dirty="0"/>
          </a:p>
          <a:p>
            <a:endParaRPr lang="en-US" dirty="0"/>
          </a:p>
          <a:p>
            <a:r>
              <a:rPr lang="en-US" dirty="0"/>
              <a:t>file:///C:/Users/10154237/Downloads/5-SMP%20Look%20Fors%20(1).pdf</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41</a:t>
            </a:fld>
            <a:endParaRPr lang="en-US"/>
          </a:p>
        </p:txBody>
      </p:sp>
    </p:spTree>
    <p:extLst>
      <p:ext uri="{BB962C8B-B14F-4D97-AF65-F5344CB8AC3E}">
        <p14:creationId xmlns:p14="http://schemas.microsoft.com/office/powerpoint/2010/main" val="3565105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https://ccsso.org/sites/default/files/2019-06/Combined%20K-2%20Performance%20Level%20Descriptor.pdf</a:t>
            </a:r>
          </a:p>
        </p:txBody>
      </p:sp>
      <p:sp>
        <p:nvSpPr>
          <p:cNvPr id="4" name="Slide Number Placeholder 3"/>
          <p:cNvSpPr>
            <a:spLocks noGrp="1"/>
          </p:cNvSpPr>
          <p:nvPr>
            <p:ph type="sldNum" sz="quarter" idx="5"/>
          </p:nvPr>
        </p:nvSpPr>
        <p:spPr/>
        <p:txBody>
          <a:bodyPr/>
          <a:lstStyle/>
          <a:p>
            <a:fld id="{A88EB8E9-7E05-4C60-A58D-798732DD5BFE}" type="slidenum">
              <a:rPr lang="en-US" smtClean="0"/>
              <a:t>42</a:t>
            </a:fld>
            <a:endParaRPr lang="en-US"/>
          </a:p>
        </p:txBody>
      </p:sp>
    </p:spTree>
    <p:extLst>
      <p:ext uri="{BB962C8B-B14F-4D97-AF65-F5344CB8AC3E}">
        <p14:creationId xmlns:p14="http://schemas.microsoft.com/office/powerpoint/2010/main" val="1685063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https://docs.google.com/presentation/d/1i3e-IEGzYXJFhyOll3nTyH_6j6MxIBi49tGrmJ_Zz7M/edit#slide=id.ga80333bd55_0_119 </a:t>
            </a:r>
          </a:p>
        </p:txBody>
      </p:sp>
      <p:sp>
        <p:nvSpPr>
          <p:cNvPr id="4" name="Slide Number Placeholder 3"/>
          <p:cNvSpPr>
            <a:spLocks noGrp="1"/>
          </p:cNvSpPr>
          <p:nvPr>
            <p:ph type="sldNum" sz="quarter" idx="5"/>
          </p:nvPr>
        </p:nvSpPr>
        <p:spPr/>
        <p:txBody>
          <a:bodyPr/>
          <a:lstStyle/>
          <a:p>
            <a:fld id="{A88EB8E9-7E05-4C60-A58D-798732DD5BFE}" type="slidenum">
              <a:rPr lang="en-US" smtClean="0"/>
              <a:t>44</a:t>
            </a:fld>
            <a:endParaRPr lang="en-US"/>
          </a:p>
        </p:txBody>
      </p:sp>
    </p:spTree>
    <p:extLst>
      <p:ext uri="{BB962C8B-B14F-4D97-AF65-F5344CB8AC3E}">
        <p14:creationId xmlns:p14="http://schemas.microsoft.com/office/powerpoint/2010/main" val="1467266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1-7 ~ 10 minutes</a:t>
            </a:r>
          </a:p>
        </p:txBody>
      </p:sp>
      <p:sp>
        <p:nvSpPr>
          <p:cNvPr id="4" name="Slide Number Placeholder 3"/>
          <p:cNvSpPr>
            <a:spLocks noGrp="1"/>
          </p:cNvSpPr>
          <p:nvPr>
            <p:ph type="sldNum" sz="quarter" idx="10"/>
          </p:nvPr>
        </p:nvSpPr>
        <p:spPr/>
        <p:txBody>
          <a:bodyPr/>
          <a:lstStyle/>
          <a:p>
            <a:fld id="{A88EB8E9-7E05-4C60-A58D-798732DD5BFE}" type="slidenum">
              <a:rPr lang="en-US" smtClean="0"/>
              <a:t>52</a:t>
            </a:fld>
            <a:endParaRPr lang="en-US"/>
          </a:p>
        </p:txBody>
      </p:sp>
    </p:spTree>
    <p:extLst>
      <p:ext uri="{BB962C8B-B14F-4D97-AF65-F5344CB8AC3E}">
        <p14:creationId xmlns:p14="http://schemas.microsoft.com/office/powerpoint/2010/main" val="1593983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Group Member in  breakout rooms. Create this in Google Slides. </a:t>
            </a:r>
          </a:p>
        </p:txBody>
      </p:sp>
      <p:sp>
        <p:nvSpPr>
          <p:cNvPr id="4" name="Slide Number Placeholder 3"/>
          <p:cNvSpPr>
            <a:spLocks noGrp="1"/>
          </p:cNvSpPr>
          <p:nvPr>
            <p:ph type="sldNum" sz="quarter" idx="10"/>
          </p:nvPr>
        </p:nvSpPr>
        <p:spPr/>
        <p:txBody>
          <a:bodyPr/>
          <a:lstStyle/>
          <a:p>
            <a:fld id="{A88EB8E9-7E05-4C60-A58D-798732DD5BFE}" type="slidenum">
              <a:rPr lang="en-US" smtClean="0"/>
              <a:t>53</a:t>
            </a:fld>
            <a:endParaRPr lang="en-US"/>
          </a:p>
        </p:txBody>
      </p:sp>
    </p:spTree>
    <p:extLst>
      <p:ext uri="{BB962C8B-B14F-4D97-AF65-F5344CB8AC3E}">
        <p14:creationId xmlns:p14="http://schemas.microsoft.com/office/powerpoint/2010/main" val="4073736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this in Google Slides. </a:t>
            </a:r>
          </a:p>
          <a:p>
            <a:endParaRPr lang="en-US" dirty="0"/>
          </a:p>
          <a:p>
            <a:r>
              <a:rPr lang="en-US" dirty="0"/>
              <a:t>Some Notes from </a:t>
            </a:r>
            <a:r>
              <a:rPr lang="en-US" dirty="0">
                <a:hlinkClick r:id="rId3"/>
              </a:rPr>
              <a:t>https://robertkaplinsky.com/levels-of-convincing/</a:t>
            </a:r>
            <a:r>
              <a:rPr lang="en-US" dirty="0"/>
              <a:t> blog:</a:t>
            </a:r>
            <a:br>
              <a:rPr lang="en-US" dirty="0"/>
            </a:br>
            <a:br>
              <a:rPr lang="en-US" dirty="0"/>
            </a:br>
            <a:r>
              <a:rPr lang="en-US" sz="1400" b="0" i="0" kern="1200" dirty="0">
                <a:solidFill>
                  <a:schemeClr val="tx1"/>
                </a:solidFill>
                <a:effectLst/>
                <a:latin typeface="Arial" panose="020B0604020202020204" pitchFamily="34" charset="0"/>
                <a:ea typeface="+mn-ea"/>
                <a:cs typeface="Arial" panose="020B0604020202020204" pitchFamily="34" charset="0"/>
              </a:rPr>
              <a:t>Like the jury the judge should begin the process as undecided, perhaps leaning in the defendant’s favor because of the presumption of innocence. The judge is also unique in this situation as the expert arbiter of the law. But a judge still needs to refrain from influencing the jury. The obvious correlation here is to the teacher whose role is to listen carefully to the arguments, orchestrate the classroom </a:t>
            </a:r>
            <a:r>
              <a:rPr lang="en-US" sz="1400" b="0" i="0" kern="1200" dirty="0" err="1">
                <a:solidFill>
                  <a:schemeClr val="tx1"/>
                </a:solidFill>
                <a:effectLst/>
                <a:latin typeface="Arial" panose="020B0604020202020204" pitchFamily="34" charset="0"/>
                <a:ea typeface="+mn-ea"/>
                <a:cs typeface="Arial" panose="020B0604020202020204" pitchFamily="34" charset="0"/>
              </a:rPr>
              <a:t>procedings</a:t>
            </a:r>
            <a:r>
              <a:rPr lang="en-US" sz="1400" b="0" i="0" kern="1200" dirty="0">
                <a:solidFill>
                  <a:schemeClr val="tx1"/>
                </a:solidFill>
                <a:effectLst/>
                <a:latin typeface="Arial" panose="020B0604020202020204" pitchFamily="34" charset="0"/>
                <a:ea typeface="+mn-ea"/>
                <a:cs typeface="Arial" panose="020B0604020202020204" pitchFamily="34" charset="0"/>
              </a:rPr>
              <a:t>, apply rules of law or content knowledge when necessary, and allow the students to come to agreement on the correct solution rather than revealing it to them.</a:t>
            </a:r>
            <a:br>
              <a:rPr lang="en-US" dirty="0"/>
            </a:br>
            <a:endParaRPr lang="en-US" dirty="0"/>
          </a:p>
          <a:p>
            <a:r>
              <a:rPr lang="en-US" sz="1400" b="0" i="0" kern="1200" dirty="0">
                <a:solidFill>
                  <a:schemeClr val="tx1"/>
                </a:solidFill>
                <a:effectLst/>
                <a:latin typeface="Arial" panose="020B0604020202020204" pitchFamily="34" charset="0"/>
                <a:ea typeface="+mn-ea"/>
                <a:cs typeface="Arial" panose="020B0604020202020204" pitchFamily="34" charset="0"/>
              </a:rPr>
              <a:t>The judge serves as the 13th juror and </a:t>
            </a:r>
            <a:r>
              <a:rPr lang="en-US" sz="1400" b="0" i="0" kern="1200" dirty="0" err="1">
                <a:solidFill>
                  <a:schemeClr val="tx1"/>
                </a:solidFill>
                <a:effectLst/>
                <a:latin typeface="Arial" panose="020B0604020202020204" pitchFamily="34" charset="0"/>
                <a:ea typeface="+mn-ea"/>
                <a:cs typeface="Arial" panose="020B0604020202020204" pitchFamily="34" charset="0"/>
              </a:rPr>
              <a:t>arbriter</a:t>
            </a:r>
            <a:r>
              <a:rPr lang="en-US" sz="1400" b="0" i="0" kern="1200" dirty="0">
                <a:solidFill>
                  <a:schemeClr val="tx1"/>
                </a:solidFill>
                <a:effectLst/>
                <a:latin typeface="Arial" panose="020B0604020202020204" pitchFamily="34" charset="0"/>
                <a:ea typeface="+mn-ea"/>
                <a:cs typeface="Arial" panose="020B0604020202020204" pitchFamily="34" charset="0"/>
              </a:rPr>
              <a:t> of the facts. If the judge agrees with the findings of the jury, the judge accepts the jury’s verdict and enters their verdict and consents to their findings. But if the judge disagrees with the jury’s verdict the judge sets aside the jury’s findings and enters the judge’s verdict not withstanding the jury’s findings (Commonly referred to in legal circles as JNOV – Judgment notwithstanding the verdict, also called judgment non obstante </a:t>
            </a:r>
            <a:r>
              <a:rPr lang="en-US" sz="1400" b="0" i="0" kern="1200" dirty="0" err="1">
                <a:solidFill>
                  <a:schemeClr val="tx1"/>
                </a:solidFill>
                <a:effectLst/>
                <a:latin typeface="Arial" panose="020B0604020202020204" pitchFamily="34" charset="0"/>
                <a:ea typeface="+mn-ea"/>
                <a:cs typeface="Arial" panose="020B0604020202020204" pitchFamily="34" charset="0"/>
              </a:rPr>
              <a:t>veredicto</a:t>
            </a:r>
            <a:r>
              <a:rPr lang="en-US" sz="1400" b="0" i="0" kern="1200" dirty="0">
                <a:solidFill>
                  <a:schemeClr val="tx1"/>
                </a:solidFill>
                <a:effectLst/>
                <a:latin typeface="Arial" panose="020B0604020202020204" pitchFamily="34" charset="0"/>
                <a:ea typeface="+mn-ea"/>
                <a:cs typeface="Arial" panose="020B0604020202020204" pitchFamily="34" charset="0"/>
              </a:rPr>
              <a:t>).</a:t>
            </a:r>
            <a:endParaRPr lang="en-US" dirty="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55</a:t>
            </a:fld>
            <a:endParaRPr lang="en-US"/>
          </a:p>
        </p:txBody>
      </p:sp>
    </p:spTree>
    <p:extLst>
      <p:ext uri="{BB962C8B-B14F-4D97-AF65-F5344CB8AC3E}">
        <p14:creationId xmlns:p14="http://schemas.microsoft.com/office/powerpoint/2010/main" val="3297324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556021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8-11 ~ 10 minutes in small groups (maybe 7)</a:t>
            </a:r>
          </a:p>
          <a:p>
            <a:endParaRPr lang="en-US" dirty="0"/>
          </a:p>
          <a:p>
            <a:r>
              <a:rPr lang="en-US" dirty="0"/>
              <a:t>From </a:t>
            </a:r>
            <a:r>
              <a:rPr lang="en-US" dirty="0">
                <a:hlinkClick r:id="rId3"/>
              </a:rPr>
              <a:t>https://robertkaplinsky.com/levels-of-convincing/</a:t>
            </a:r>
            <a:r>
              <a:rPr lang="en-US" dirty="0"/>
              <a:t>: </a:t>
            </a:r>
          </a:p>
          <a:p>
            <a:endParaRPr lang="en-US" dirty="0"/>
          </a:p>
          <a:p>
            <a:r>
              <a:rPr lang="en-US" sz="1400" b="0" i="0" kern="1200" dirty="0">
                <a:solidFill>
                  <a:schemeClr val="tx1"/>
                </a:solidFill>
                <a:effectLst/>
                <a:latin typeface="Arial" panose="020B0604020202020204" pitchFamily="34" charset="0"/>
                <a:ea typeface="+mn-ea"/>
                <a:cs typeface="Arial" panose="020B0604020202020204" pitchFamily="34" charset="0"/>
              </a:rPr>
              <a:t>Think about what this metaphor looks like in a classroom context.  A student (the defendant) solves a complex problem and then explains her reasoning to the partner (defense attorney) she had been working with.  Her partner agrees with her reasoning, and the teacher has the pair of students share their findings with the rest of the class.  Some students in the class may have not found a solution to the problem (the jury), and after listening to the students’ reasoning, they are convinced.  However, a few other students used a different method to solve the problem and reached a different conclusion (the prosecution).  The believe that they are correct and will try their best to emphasize the merits of their methods and critique any others.  They may ultimately change their minds, but it won’t be easy.</a:t>
            </a:r>
          </a:p>
          <a:p>
            <a:r>
              <a:rPr lang="en-US" sz="1400" b="0" i="0" kern="1200" dirty="0">
                <a:solidFill>
                  <a:schemeClr val="tx1"/>
                </a:solidFill>
                <a:effectLst/>
                <a:latin typeface="Arial" panose="020B0604020202020204" pitchFamily="34" charset="0"/>
                <a:ea typeface="+mn-ea"/>
                <a:cs typeface="Arial" panose="020B0604020202020204" pitchFamily="34" charset="0"/>
              </a:rPr>
              <a:t>The jury context may be useful in helping students visualize an audience they have to convince. Too often students equate explaining their reasoning with simply describing the steps they took.  Students may not realize that describing their steps is not the same as explaining their reasoning, but they do realize that it wouldn’t convince a doubter, undecided, or possibly even a friend.</a:t>
            </a:r>
          </a:p>
          <a:p>
            <a:endParaRPr lang="en-US" dirty="0"/>
          </a:p>
          <a:p>
            <a:r>
              <a:rPr lang="en-US" sz="1400" b="0" i="0" kern="1200" dirty="0">
                <a:solidFill>
                  <a:schemeClr val="tx1"/>
                </a:solidFill>
                <a:effectLst/>
                <a:latin typeface="Arial" panose="020B0604020202020204" pitchFamily="34" charset="0"/>
                <a:ea typeface="+mn-ea"/>
                <a:cs typeface="Arial" panose="020B0604020202020204" pitchFamily="34" charset="0"/>
              </a:rPr>
              <a:t>Note the open circle at “undecided” for “critique the reasoning of others”.  Undecided people do not have an argument to critique.  However once they’ve settled on a different viable argument, then you will have to critique their reasoning to convince them.</a:t>
            </a:r>
            <a:endParaRPr lang="en-US" dirty="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56</a:t>
            </a:fld>
            <a:endParaRPr lang="en-US"/>
          </a:p>
        </p:txBody>
      </p:sp>
    </p:spTree>
    <p:extLst>
      <p:ext uri="{BB962C8B-B14F-4D97-AF65-F5344CB8AC3E}">
        <p14:creationId xmlns:p14="http://schemas.microsoft.com/office/powerpoint/2010/main" val="2623268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there anyway I could have people upload pictures? Draw a picture and place it up to the camera perhaps? </a:t>
            </a:r>
          </a:p>
          <a:p>
            <a:endParaRPr lang="en-US" dirty="0"/>
          </a:p>
          <a:p>
            <a:r>
              <a:rPr lang="en-US" dirty="0"/>
              <a:t>5 minutes-breakout room for slides 23-27. </a:t>
            </a:r>
          </a:p>
        </p:txBody>
      </p:sp>
      <p:sp>
        <p:nvSpPr>
          <p:cNvPr id="4" name="Slide Number Placeholder 3"/>
          <p:cNvSpPr>
            <a:spLocks noGrp="1"/>
          </p:cNvSpPr>
          <p:nvPr>
            <p:ph type="sldNum" sz="quarter" idx="10"/>
          </p:nvPr>
        </p:nvSpPr>
        <p:spPr/>
        <p:txBody>
          <a:bodyPr/>
          <a:lstStyle/>
          <a:p>
            <a:fld id="{A88EB8E9-7E05-4C60-A58D-798732DD5BFE}" type="slidenum">
              <a:rPr lang="en-US" smtClean="0"/>
              <a:t>58</a:t>
            </a:fld>
            <a:endParaRPr lang="en-US"/>
          </a:p>
        </p:txBody>
      </p:sp>
    </p:spTree>
    <p:extLst>
      <p:ext uri="{BB962C8B-B14F-4D97-AF65-F5344CB8AC3E}">
        <p14:creationId xmlns:p14="http://schemas.microsoft.com/office/powerpoint/2010/main" val="4053155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https://mathforlove.com/lesson/counterexamples/  for more Elementary ideas for counterexamples</a:t>
            </a:r>
          </a:p>
        </p:txBody>
      </p:sp>
      <p:sp>
        <p:nvSpPr>
          <p:cNvPr id="4" name="Slide Number Placeholder 3"/>
          <p:cNvSpPr>
            <a:spLocks noGrp="1"/>
          </p:cNvSpPr>
          <p:nvPr>
            <p:ph type="sldNum" sz="quarter" idx="5"/>
          </p:nvPr>
        </p:nvSpPr>
        <p:spPr/>
        <p:txBody>
          <a:bodyPr/>
          <a:lstStyle/>
          <a:p>
            <a:fld id="{A88EB8E9-7E05-4C60-A58D-798732DD5BFE}" type="slidenum">
              <a:rPr lang="en-US" smtClean="0"/>
              <a:t>59</a:t>
            </a:fld>
            <a:endParaRPr lang="en-US"/>
          </a:p>
        </p:txBody>
      </p:sp>
    </p:spTree>
    <p:extLst>
      <p:ext uri="{BB962C8B-B14F-4D97-AF65-F5344CB8AC3E}">
        <p14:creationId xmlns:p14="http://schemas.microsoft.com/office/powerpoint/2010/main" val="3815144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there anyway I could have people upload pictures? Draw a picture and place it up to the camera perhaps? </a:t>
            </a:r>
          </a:p>
          <a:p>
            <a:endParaRPr lang="en-US" dirty="0"/>
          </a:p>
          <a:p>
            <a:r>
              <a:rPr lang="en-US" dirty="0"/>
              <a:t>5 minutes-breakout room for slides 23-27. </a:t>
            </a:r>
          </a:p>
        </p:txBody>
      </p:sp>
      <p:sp>
        <p:nvSpPr>
          <p:cNvPr id="4" name="Slide Number Placeholder 3"/>
          <p:cNvSpPr>
            <a:spLocks noGrp="1"/>
          </p:cNvSpPr>
          <p:nvPr>
            <p:ph type="sldNum" sz="quarter" idx="10"/>
          </p:nvPr>
        </p:nvSpPr>
        <p:spPr/>
        <p:txBody>
          <a:bodyPr/>
          <a:lstStyle/>
          <a:p>
            <a:fld id="{A88EB8E9-7E05-4C60-A58D-798732DD5BFE}" type="slidenum">
              <a:rPr lang="en-US" smtClean="0"/>
              <a:t>60</a:t>
            </a:fld>
            <a:endParaRPr lang="en-US"/>
          </a:p>
        </p:txBody>
      </p:sp>
    </p:spTree>
    <p:extLst>
      <p:ext uri="{BB962C8B-B14F-4D97-AF65-F5344CB8AC3E}">
        <p14:creationId xmlns:p14="http://schemas.microsoft.com/office/powerpoint/2010/main" val="1803029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counter example for younger kids. </a:t>
            </a:r>
          </a:p>
        </p:txBody>
      </p:sp>
      <p:sp>
        <p:nvSpPr>
          <p:cNvPr id="4" name="Slide Number Placeholder 3"/>
          <p:cNvSpPr>
            <a:spLocks noGrp="1"/>
          </p:cNvSpPr>
          <p:nvPr>
            <p:ph type="sldNum" sz="quarter" idx="5"/>
          </p:nvPr>
        </p:nvSpPr>
        <p:spPr/>
        <p:txBody>
          <a:bodyPr/>
          <a:lstStyle/>
          <a:p>
            <a:fld id="{A88EB8E9-7E05-4C60-A58D-798732DD5BFE}" type="slidenum">
              <a:rPr lang="en-US" smtClean="0"/>
              <a:t>61</a:t>
            </a:fld>
            <a:endParaRPr lang="en-US"/>
          </a:p>
        </p:txBody>
      </p:sp>
    </p:spTree>
    <p:extLst>
      <p:ext uri="{BB962C8B-B14F-4D97-AF65-F5344CB8AC3E}">
        <p14:creationId xmlns:p14="http://schemas.microsoft.com/office/powerpoint/2010/main" val="1234682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file:///C:/Users/10154237/Downloads/[23270780%20-%20Teaching%20Children%20Mathematics]%20Early%20Algebra%20to%20Reach%20the%20Range%20of%20Learners.pdf</a:t>
            </a:r>
          </a:p>
          <a:p>
            <a:r>
              <a:rPr lang="en-US" dirty="0"/>
              <a:t>https://www.heinemann.com/shared/onlineresources/oconnellstandardsprek2/reasproofwebsam.pdf</a:t>
            </a:r>
          </a:p>
          <a:p>
            <a:r>
              <a:rPr lang="en-US" dirty="0"/>
              <a:t>https://www.joyfulmathematics.com/blog/thrillofproof</a:t>
            </a:r>
          </a:p>
          <a:p>
            <a:r>
              <a:rPr lang="en-US" dirty="0"/>
              <a:t>http://www.ms.uky.edu/~lee/ma310sp09/Standards_for_School_Mathematics_Reasoning_and_Proof.pdf</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63</a:t>
            </a:fld>
            <a:endParaRPr lang="en-US"/>
          </a:p>
        </p:txBody>
      </p:sp>
    </p:spTree>
    <p:extLst>
      <p:ext uri="{BB962C8B-B14F-4D97-AF65-F5344CB8AC3E}">
        <p14:creationId xmlns:p14="http://schemas.microsoft.com/office/powerpoint/2010/main" val="1814722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file:///C:/Users/10154237/Downloads/[23270780%20-%20Teaching%20Children%20Mathematics]%20Early%20Algebra%20to%20Reach%20the%20Range%20of%20Learners.pdf</a:t>
            </a:r>
          </a:p>
          <a:p>
            <a:r>
              <a:rPr lang="en-US" dirty="0"/>
              <a:t>https://www.heinemann.com/shared/onlineresources/oconnellstandardsprek2/reasproofwebsam.pdf</a:t>
            </a:r>
          </a:p>
          <a:p>
            <a:r>
              <a:rPr lang="en-US" dirty="0"/>
              <a:t>https://www.joyfulmathematics.com/blog/thrillofproof</a:t>
            </a:r>
          </a:p>
          <a:p>
            <a:r>
              <a:rPr lang="en-US" dirty="0"/>
              <a:t>http://www.ms.uky.edu/~lee/ma310sp09/Standards_for_School_Mathematics_Reasoning_and_Proof.pdf</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64</a:t>
            </a:fld>
            <a:endParaRPr lang="en-US"/>
          </a:p>
        </p:txBody>
      </p:sp>
    </p:spTree>
    <p:extLst>
      <p:ext uri="{BB962C8B-B14F-4D97-AF65-F5344CB8AC3E}">
        <p14:creationId xmlns:p14="http://schemas.microsoft.com/office/powerpoint/2010/main" val="2788360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file:///C:/Users/10154237/Downloads/[23270780%20-%20Teaching%20Children%20Mathematics]%20Early%20Algebra%20to%20Reach%20the%20Range%20of%20Learners.pdf</a:t>
            </a:r>
          </a:p>
          <a:p>
            <a:r>
              <a:rPr lang="en-US" dirty="0"/>
              <a:t>https://www.heinemann.com/shared/onlineresources/oconnellstandardsprek2/reasproofwebsam.pdf</a:t>
            </a:r>
          </a:p>
          <a:p>
            <a:r>
              <a:rPr lang="en-US" dirty="0"/>
              <a:t>https://www.joyfulmathematics.com/blog/thrillofproof</a:t>
            </a:r>
          </a:p>
          <a:p>
            <a:r>
              <a:rPr lang="en-US" dirty="0"/>
              <a:t>http://www.ms.uky.edu/~lee/ma310sp09/Standards_for_School_Mathematics_Reasoning_and_Proof.pdf</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65</a:t>
            </a:fld>
            <a:endParaRPr lang="en-US"/>
          </a:p>
        </p:txBody>
      </p:sp>
    </p:spTree>
    <p:extLst>
      <p:ext uri="{BB962C8B-B14F-4D97-AF65-F5344CB8AC3E}">
        <p14:creationId xmlns:p14="http://schemas.microsoft.com/office/powerpoint/2010/main" val="838398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Groups? </a:t>
            </a:r>
          </a:p>
        </p:txBody>
      </p:sp>
      <p:sp>
        <p:nvSpPr>
          <p:cNvPr id="4" name="Slide Number Placeholder 3"/>
          <p:cNvSpPr>
            <a:spLocks noGrp="1"/>
          </p:cNvSpPr>
          <p:nvPr>
            <p:ph type="sldNum" sz="quarter" idx="10"/>
          </p:nvPr>
        </p:nvSpPr>
        <p:spPr/>
        <p:txBody>
          <a:bodyPr/>
          <a:lstStyle/>
          <a:p>
            <a:fld id="{A88EB8E9-7E05-4C60-A58D-798732DD5BFE}" type="slidenum">
              <a:rPr lang="en-US" smtClean="0"/>
              <a:t>67</a:t>
            </a:fld>
            <a:endParaRPr lang="en-US"/>
          </a:p>
        </p:txBody>
      </p:sp>
    </p:spTree>
    <p:extLst>
      <p:ext uri="{BB962C8B-B14F-4D97-AF65-F5344CB8AC3E}">
        <p14:creationId xmlns:p14="http://schemas.microsoft.com/office/powerpoint/2010/main" val="498729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Come up with different conclusions  for younger kids. But they could still use the same problem. </a:t>
            </a:r>
          </a:p>
          <a:p>
            <a:r>
              <a:rPr lang="en-US" dirty="0"/>
              <a:t>x</a:t>
            </a:r>
          </a:p>
        </p:txBody>
      </p:sp>
      <p:sp>
        <p:nvSpPr>
          <p:cNvPr id="4" name="Slide Number Placeholder 3"/>
          <p:cNvSpPr>
            <a:spLocks noGrp="1"/>
          </p:cNvSpPr>
          <p:nvPr>
            <p:ph type="sldNum" sz="quarter" idx="5"/>
          </p:nvPr>
        </p:nvSpPr>
        <p:spPr/>
        <p:txBody>
          <a:bodyPr/>
          <a:lstStyle/>
          <a:p>
            <a:fld id="{A88EB8E9-7E05-4C60-A58D-798732DD5BFE}" type="slidenum">
              <a:rPr lang="en-US" smtClean="0"/>
              <a:t>68</a:t>
            </a:fld>
            <a:endParaRPr lang="en-US"/>
          </a:p>
        </p:txBody>
      </p:sp>
    </p:spTree>
    <p:extLst>
      <p:ext uri="{BB962C8B-B14F-4D97-AF65-F5344CB8AC3E}">
        <p14:creationId xmlns:p14="http://schemas.microsoft.com/office/powerpoint/2010/main" val="1877123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1469063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Note: </a:t>
                </a:r>
                <a:r>
                  <a:rPr lang="en-US" sz="1800" dirty="0">
                    <a:effectLst/>
                    <a:latin typeface="Arial" panose="020B0604020202020204" pitchFamily="34" charset="0"/>
                    <a:ea typeface="Calibri" panose="020F0502020204030204" pitchFamily="34" charset="0"/>
                  </a:rPr>
                  <a:t>There is also an equation to prove </a:t>
                </a:r>
                <a:r>
                  <a:rPr lang="en-US" sz="1800" dirty="0">
                    <a:effectLst/>
                    <a:highlight>
                      <a:srgbClr val="FFFF00"/>
                    </a:highlight>
                    <a:latin typeface="Arial" panose="020B0604020202020204" pitchFamily="34" charset="0"/>
                    <a:ea typeface="Calibri" panose="020F0502020204030204" pitchFamily="34" charset="0"/>
                  </a:rPr>
                  <a:t>this </a:t>
                </a:r>
                <a14:m>
                  <m:oMath xmlns:m="http://schemas.openxmlformats.org/officeDocument/2006/math">
                    <m:r>
                      <a:rPr lang="en-US" sz="1800" i="1">
                        <a:effectLst/>
                        <a:highlight>
                          <a:srgbClr val="FFFF00"/>
                        </a:highlight>
                        <a:latin typeface="Cambria Math" panose="02040503050406030204" pitchFamily="18" charset="0"/>
                        <a:ea typeface="Calibri" panose="020F0502020204030204" pitchFamily="34" charset="0"/>
                        <a:cs typeface="Arial" panose="020B0604020202020204" pitchFamily="34" charset="0"/>
                      </a:rPr>
                      <m:t>𝑓</m:t>
                    </m:r>
                    <m:d>
                      <m:dPr>
                        <m:ctrlPr>
                          <a:rPr lang="en-US" i="1">
                            <a:effectLst/>
                            <a:highlight>
                              <a:srgbClr val="FFFF00"/>
                            </a:highlight>
                            <a:latin typeface="Cambria Math" panose="02040503050406030204" pitchFamily="18" charset="0"/>
                            <a:cs typeface="Arial" panose="020B0604020202020204" pitchFamily="34" charset="0"/>
                          </a:rPr>
                        </m:ctrlPr>
                      </m:dPr>
                      <m:e>
                        <m:r>
                          <a:rPr lang="en-US" sz="1800" i="1">
                            <a:effectLst/>
                            <a:highlight>
                              <a:srgbClr val="FFFF00"/>
                            </a:highlight>
                            <a:latin typeface="Cambria Math" panose="02040503050406030204" pitchFamily="18" charset="0"/>
                            <a:ea typeface="Calibri" panose="020F0502020204030204" pitchFamily="34" charset="0"/>
                            <a:cs typeface="Arial" panose="020B0604020202020204" pitchFamily="34" charset="0"/>
                          </a:rPr>
                          <m:t>𝑛</m:t>
                        </m:r>
                      </m:e>
                    </m:d>
                    <m:r>
                      <a:rPr lang="en-US" sz="1800" i="1">
                        <a:effectLst/>
                        <a:highlight>
                          <a:srgbClr val="FFFF00"/>
                        </a:highlight>
                        <a:latin typeface="Cambria Math" panose="02040503050406030204" pitchFamily="18" charset="0"/>
                        <a:ea typeface="Calibri" panose="020F0502020204030204" pitchFamily="34" charset="0"/>
                        <a:cs typeface="Arial" panose="020B0604020202020204" pitchFamily="34" charset="0"/>
                      </a:rPr>
                      <m:t>=</m:t>
                    </m:r>
                    <m:r>
                      <a:rPr lang="en-US" sz="1800" i="1">
                        <a:effectLst/>
                        <a:highlight>
                          <a:srgbClr val="FFFF00"/>
                        </a:highlight>
                        <a:latin typeface="Cambria Math" panose="02040503050406030204" pitchFamily="18" charset="0"/>
                        <a:ea typeface="Calibri" panose="020F0502020204030204" pitchFamily="34" charset="0"/>
                        <a:cs typeface="Arial" panose="020B0604020202020204" pitchFamily="34" charset="0"/>
                      </a:rPr>
                      <m:t>𝑓</m:t>
                    </m:r>
                    <m:d>
                      <m:dPr>
                        <m:ctrlPr>
                          <a:rPr lang="en-US" i="1">
                            <a:effectLst/>
                            <a:highlight>
                              <a:srgbClr val="FFFF00"/>
                            </a:highlight>
                            <a:latin typeface="Cambria Math" panose="02040503050406030204" pitchFamily="18" charset="0"/>
                            <a:cs typeface="Arial" panose="020B0604020202020204" pitchFamily="34" charset="0"/>
                          </a:rPr>
                        </m:ctrlPr>
                      </m:dPr>
                      <m:e>
                        <m:r>
                          <a:rPr lang="en-US" sz="1800" i="1">
                            <a:effectLst/>
                            <a:highlight>
                              <a:srgbClr val="FFFF00"/>
                            </a:highlight>
                            <a:latin typeface="Cambria Math" panose="02040503050406030204" pitchFamily="18" charset="0"/>
                            <a:ea typeface="Calibri" panose="020F0502020204030204" pitchFamily="34" charset="0"/>
                            <a:cs typeface="Arial" panose="020B0604020202020204" pitchFamily="34" charset="0"/>
                          </a:rPr>
                          <m:t>𝑛</m:t>
                        </m:r>
                        <m:r>
                          <a:rPr lang="en-US" sz="1800" i="1">
                            <a:effectLst/>
                            <a:highlight>
                              <a:srgbClr val="FFFF00"/>
                            </a:highlight>
                            <a:latin typeface="Cambria Math" panose="02040503050406030204" pitchFamily="18" charset="0"/>
                            <a:ea typeface="Calibri" panose="020F0502020204030204" pitchFamily="34" charset="0"/>
                            <a:cs typeface="Arial" panose="020B0604020202020204" pitchFamily="34" charset="0"/>
                          </a:rPr>
                          <m:t>−1</m:t>
                        </m:r>
                      </m:e>
                    </m:d>
                    <m:r>
                      <a:rPr lang="en-US" sz="1800" i="1">
                        <a:effectLst/>
                        <a:highlight>
                          <a:srgbClr val="FFFF00"/>
                        </a:highlight>
                        <a:latin typeface="Cambria Math" panose="02040503050406030204" pitchFamily="18" charset="0"/>
                        <a:ea typeface="Calibri" panose="020F0502020204030204" pitchFamily="34" charset="0"/>
                        <a:cs typeface="Arial" panose="020B0604020202020204" pitchFamily="34" charset="0"/>
                      </a:rPr>
                      <m:t>+2</m:t>
                    </m:r>
                    <m:r>
                      <a:rPr lang="en-US" sz="1800" i="1">
                        <a:effectLst/>
                        <a:highlight>
                          <a:srgbClr val="FFFF00"/>
                        </a:highlight>
                        <a:latin typeface="Cambria Math" panose="02040503050406030204" pitchFamily="18" charset="0"/>
                        <a:ea typeface="Calibri" panose="020F0502020204030204" pitchFamily="34" charset="0"/>
                        <a:cs typeface="Arial" panose="020B0604020202020204" pitchFamily="34" charset="0"/>
                      </a:rPr>
                      <m:t>𝑛</m:t>
                    </m:r>
                    <m:r>
                      <a:rPr lang="en-US" sz="1800" i="1">
                        <a:effectLst/>
                        <a:highlight>
                          <a:srgbClr val="FFFF00"/>
                        </a:highlight>
                        <a:latin typeface="Cambria Math" panose="02040503050406030204" pitchFamily="18" charset="0"/>
                        <a:ea typeface="Calibri" panose="020F0502020204030204" pitchFamily="34" charset="0"/>
                        <a:cs typeface="Arial" panose="020B0604020202020204" pitchFamily="34" charset="0"/>
                      </a:rPr>
                      <m:t>−1</m:t>
                    </m:r>
                  </m:oMath>
                </a14:m>
                <a:r>
                  <a:rPr lang="en-US" sz="1800" dirty="0">
                    <a:effectLst/>
                    <a:highlight>
                      <a:srgbClr val="FFFF00"/>
                    </a:highlight>
                    <a:latin typeface="Arial" panose="020B0604020202020204" pitchFamily="34" charset="0"/>
                    <a:ea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rPr>
                  <a:t> </a:t>
                </a:r>
                <a:endParaRPr lang="en-US" dirty="0"/>
              </a:p>
            </p:txBody>
          </p:sp>
        </mc:Choice>
        <mc:Fallback xmlns="">
          <p:sp>
            <p:nvSpPr>
              <p:cNvPr id="3" name="Notes Placeholder 2"/>
              <p:cNvSpPr>
                <a:spLocks noGrp="1"/>
              </p:cNvSpPr>
              <p:nvPr>
                <p:ph type="body" idx="1"/>
              </p:nvPr>
            </p:nvSpPr>
            <p:spPr/>
            <p:txBody>
              <a:bodyPr/>
              <a:lstStyle/>
              <a:p>
                <a:r>
                  <a:rPr lang="en-US" dirty="0"/>
                  <a:t>Note: </a:t>
                </a:r>
                <a:r>
                  <a:rPr lang="en-US" sz="1800" dirty="0">
                    <a:effectLst/>
                    <a:latin typeface="Arial" panose="020B0604020202020204" pitchFamily="34" charset="0"/>
                    <a:ea typeface="Calibri" panose="020F0502020204030204" pitchFamily="34" charset="0"/>
                  </a:rPr>
                  <a:t>There is also an equation to prove </a:t>
                </a:r>
                <a:r>
                  <a:rPr lang="en-US" sz="1800" dirty="0">
                    <a:effectLst/>
                    <a:highlight>
                      <a:srgbClr val="FFFF00"/>
                    </a:highlight>
                    <a:latin typeface="Arial" panose="020B0604020202020204" pitchFamily="34" charset="0"/>
                    <a:ea typeface="Calibri" panose="020F0502020204030204" pitchFamily="34" charset="0"/>
                  </a:rPr>
                  <a:t>this </a:t>
                </a:r>
                <a:r>
                  <a:rPr lang="en-US" sz="1800" i="0">
                    <a:effectLst/>
                    <a:highlight>
                      <a:srgbClr val="FFFF00"/>
                    </a:highlight>
                    <a:latin typeface="Cambria Math" panose="02040503050406030204" pitchFamily="18" charset="0"/>
                    <a:ea typeface="Calibri" panose="020F0502020204030204" pitchFamily="34" charset="0"/>
                    <a:cs typeface="Arial" panose="020B0604020202020204" pitchFamily="34" charset="0"/>
                  </a:rPr>
                  <a:t>𝑓</a:t>
                </a:r>
                <a:r>
                  <a:rPr lang="en-US" i="0">
                    <a:effectLst/>
                    <a:highlight>
                      <a:srgbClr val="FFFF00"/>
                    </a:highlight>
                    <a:latin typeface="Cambria Math" panose="02040503050406030204" pitchFamily="18" charset="0"/>
                    <a:cs typeface="Arial" panose="020B0604020202020204" pitchFamily="34" charset="0"/>
                  </a:rPr>
                  <a:t>(</a:t>
                </a:r>
                <a:r>
                  <a:rPr lang="en-US" sz="1800" i="0">
                    <a:effectLst/>
                    <a:highlight>
                      <a:srgbClr val="FFFF00"/>
                    </a:highlight>
                    <a:latin typeface="Cambria Math" panose="02040503050406030204" pitchFamily="18" charset="0"/>
                    <a:ea typeface="Calibri" panose="020F0502020204030204" pitchFamily="34" charset="0"/>
                    <a:cs typeface="Arial" panose="020B0604020202020204" pitchFamily="34" charset="0"/>
                  </a:rPr>
                  <a:t>𝑛)=𝑓</a:t>
                </a:r>
                <a:r>
                  <a:rPr lang="en-US" i="0">
                    <a:effectLst/>
                    <a:highlight>
                      <a:srgbClr val="FFFF00"/>
                    </a:highlight>
                    <a:latin typeface="Cambria Math" panose="02040503050406030204" pitchFamily="18" charset="0"/>
                    <a:cs typeface="Arial" panose="020B0604020202020204" pitchFamily="34" charset="0"/>
                  </a:rPr>
                  <a:t>(</a:t>
                </a:r>
                <a:r>
                  <a:rPr lang="en-US" sz="1800" i="0">
                    <a:effectLst/>
                    <a:highlight>
                      <a:srgbClr val="FFFF00"/>
                    </a:highlight>
                    <a:latin typeface="Cambria Math" panose="02040503050406030204" pitchFamily="18" charset="0"/>
                    <a:ea typeface="Calibri" panose="020F0502020204030204" pitchFamily="34" charset="0"/>
                    <a:cs typeface="Arial" panose="020B0604020202020204" pitchFamily="34" charset="0"/>
                  </a:rPr>
                  <a:t>𝑛−1)+2𝑛−1</a:t>
                </a:r>
                <a:r>
                  <a:rPr lang="en-US" sz="1800" dirty="0">
                    <a:effectLst/>
                    <a:highlight>
                      <a:srgbClr val="FFFF00"/>
                    </a:highlight>
                    <a:latin typeface="Arial" panose="020B0604020202020204" pitchFamily="34" charset="0"/>
                    <a:ea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rPr>
                  <a:t> </a:t>
                </a:r>
                <a:endParaRPr lang="en-US" dirty="0"/>
              </a:p>
            </p:txBody>
          </p:sp>
        </mc:Fallback>
      </mc:AlternateContent>
      <p:sp>
        <p:nvSpPr>
          <p:cNvPr id="4" name="Slide Number Placeholder 3"/>
          <p:cNvSpPr>
            <a:spLocks noGrp="1"/>
          </p:cNvSpPr>
          <p:nvPr>
            <p:ph type="sldNum" sz="quarter" idx="5"/>
          </p:nvPr>
        </p:nvSpPr>
        <p:spPr/>
        <p:txBody>
          <a:bodyPr/>
          <a:lstStyle/>
          <a:p>
            <a:fld id="{A88EB8E9-7E05-4C60-A58D-798732DD5BFE}" type="slidenum">
              <a:rPr lang="en-US" smtClean="0"/>
              <a:t>74</a:t>
            </a:fld>
            <a:endParaRPr lang="en-US"/>
          </a:p>
        </p:txBody>
      </p:sp>
    </p:spTree>
    <p:extLst>
      <p:ext uri="{BB962C8B-B14F-4D97-AF65-F5344CB8AC3E}">
        <p14:creationId xmlns:p14="http://schemas.microsoft.com/office/powerpoint/2010/main" val="2121459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75</a:t>
            </a:fld>
            <a:endParaRPr lang="en-US"/>
          </a:p>
        </p:txBody>
      </p:sp>
    </p:spTree>
    <p:extLst>
      <p:ext uri="{BB962C8B-B14F-4D97-AF65-F5344CB8AC3E}">
        <p14:creationId xmlns:p14="http://schemas.microsoft.com/office/powerpoint/2010/main" val="3216577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http://www.ms.uky.edu/~lee/ma310sp09/Standards_for_School_Mathematics_Reasoning_and_Proof.pdf</a:t>
            </a:r>
          </a:p>
        </p:txBody>
      </p:sp>
      <p:sp>
        <p:nvSpPr>
          <p:cNvPr id="4" name="Slide Number Placeholder 3"/>
          <p:cNvSpPr>
            <a:spLocks noGrp="1"/>
          </p:cNvSpPr>
          <p:nvPr>
            <p:ph type="sldNum" sz="quarter" idx="5"/>
          </p:nvPr>
        </p:nvSpPr>
        <p:spPr/>
        <p:txBody>
          <a:bodyPr/>
          <a:lstStyle/>
          <a:p>
            <a:fld id="{A88EB8E9-7E05-4C60-A58D-798732DD5BFE}" type="slidenum">
              <a:rPr lang="en-US" smtClean="0"/>
              <a:t>76</a:t>
            </a:fld>
            <a:endParaRPr lang="en-US"/>
          </a:p>
        </p:txBody>
      </p:sp>
    </p:spTree>
    <p:extLst>
      <p:ext uri="{BB962C8B-B14F-4D97-AF65-F5344CB8AC3E}">
        <p14:creationId xmlns:p14="http://schemas.microsoft.com/office/powerpoint/2010/main" val="54596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also links to the SMP. 4 Model with Mathematics.</a:t>
            </a:r>
          </a:p>
          <a:p>
            <a:endParaRPr lang="en-US" dirty="0"/>
          </a:p>
          <a:p>
            <a:r>
              <a:rPr lang="en-US" dirty="0"/>
              <a:t>With movie about 8-10 minutes. Without movie about 5-7 minutes. </a:t>
            </a:r>
          </a:p>
        </p:txBody>
      </p:sp>
      <p:sp>
        <p:nvSpPr>
          <p:cNvPr id="4" name="Slide Number Placeholder 3"/>
          <p:cNvSpPr>
            <a:spLocks noGrp="1"/>
          </p:cNvSpPr>
          <p:nvPr>
            <p:ph type="sldNum" sz="quarter" idx="10"/>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266376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https://docs.google.com/presentation/d/1i3e-IEGzYXJFhyOll3nTyH_6j6MxIBi49tGrmJ_Zz7M/edit#slide=id.ga80333bd55_0_119 </a:t>
            </a:r>
          </a:p>
        </p:txBody>
      </p:sp>
      <p:sp>
        <p:nvSpPr>
          <p:cNvPr id="4" name="Slide Number Placeholder 3"/>
          <p:cNvSpPr>
            <a:spLocks noGrp="1"/>
          </p:cNvSpPr>
          <p:nvPr>
            <p:ph type="sldNum" sz="quarter" idx="5"/>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1242404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In a mathematical argument, empirical evidence is insufficient for establishing that a general claim must be true. In a scientific argument, it is not possible to establish a general claim as necessarily true. The Next Generation Science Standards clearly outline this difference: “Scientific arguments are always based on evidence, whereas mathematical arguments never are”</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16</a:t>
            </a:fld>
            <a:endParaRPr lang="en-US"/>
          </a:p>
        </p:txBody>
      </p:sp>
    </p:spTree>
    <p:extLst>
      <p:ext uri="{BB962C8B-B14F-4D97-AF65-F5344CB8AC3E}">
        <p14:creationId xmlns:p14="http://schemas.microsoft.com/office/powerpoint/2010/main" val="1886989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12-16~ 5 minutes</a:t>
            </a:r>
          </a:p>
        </p:txBody>
      </p:sp>
      <p:sp>
        <p:nvSpPr>
          <p:cNvPr id="4" name="Slide Number Placeholder 3"/>
          <p:cNvSpPr>
            <a:spLocks noGrp="1"/>
          </p:cNvSpPr>
          <p:nvPr>
            <p:ph type="sldNum" sz="quarter" idx="10"/>
          </p:nvPr>
        </p:nvSpPr>
        <p:spPr/>
        <p:txBody>
          <a:bodyPr/>
          <a:lstStyle/>
          <a:p>
            <a:fld id="{A88EB8E9-7E05-4C60-A58D-798732DD5BFE}" type="slidenum">
              <a:rPr lang="en-US" smtClean="0"/>
              <a:t>17</a:t>
            </a:fld>
            <a:endParaRPr lang="en-US"/>
          </a:p>
        </p:txBody>
      </p:sp>
    </p:spTree>
    <p:extLst>
      <p:ext uri="{BB962C8B-B14F-4D97-AF65-F5344CB8AC3E}">
        <p14:creationId xmlns:p14="http://schemas.microsoft.com/office/powerpoint/2010/main" val="322367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I think this is accessible to elementary schools kids. </a:t>
                </a:r>
              </a:p>
              <a:p>
                <a:endParaRPr lang="en-US" dirty="0"/>
              </a:p>
              <a:p>
                <a:r>
                  <a:rPr lang="en-US" dirty="0"/>
                  <a:t>Do slides 17-22 in the chat. </a:t>
                </a:r>
              </a:p>
              <a:p>
                <a:endParaRPr lang="en-US" dirty="0"/>
              </a:p>
              <a:p>
                <a:r>
                  <a:rPr lang="en-US" sz="1800" dirty="0">
                    <a:effectLst/>
                    <a:latin typeface="Arial" panose="020B0604020202020204" pitchFamily="34" charset="0"/>
                    <a:ea typeface="Calibri" panose="020F0502020204030204" pitchFamily="34" charset="0"/>
                  </a:rPr>
                  <a:t> </a:t>
                </a:r>
                <a:r>
                  <a:rPr lang="en-US" sz="1800" i="1" dirty="0">
                    <a:effectLst/>
                    <a:latin typeface="Arial" panose="020B0604020202020204" pitchFamily="34" charset="0"/>
                    <a:ea typeface="Calibri" panose="020F0502020204030204" pitchFamily="34" charset="0"/>
                  </a:rPr>
                  <a:t>Note: The formula is </a:t>
                </a:r>
                <a14:m>
                  <m:oMath xmlns:m="http://schemas.openxmlformats.org/officeDocument/2006/math">
                    <m:d>
                      <m:dPr>
                        <m:ctrlPr>
                          <a:rPr lang="en-US" i="1">
                            <a:effectLst/>
                            <a:latin typeface="Cambria Math" panose="02040503050406030204" pitchFamily="18" charset="0"/>
                            <a:cs typeface="Arial" panose="020B0604020202020204" pitchFamily="34" charset="0"/>
                          </a:rPr>
                        </m:ctrlPr>
                      </m:dPr>
                      <m:e>
                        <m:sSup>
                          <m:sSupPr>
                            <m:ctrlPr>
                              <a:rPr lang="en-US" i="1">
                                <a:effectLst/>
                                <a:latin typeface="Cambria Math" panose="02040503050406030204" pitchFamily="18"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𝑛</m:t>
                            </m:r>
                          </m:e>
                          <m:sup>
                            <m:r>
                              <a:rPr lang="en-US" sz="1800" i="1">
                                <a:effectLst/>
                                <a:latin typeface="Cambria Math" panose="02040503050406030204" pitchFamily="18" charset="0"/>
                                <a:ea typeface="Calibri" panose="020F0502020204030204" pitchFamily="34" charset="0"/>
                                <a:cs typeface="Arial" panose="020B0604020202020204" pitchFamily="34" charset="0"/>
                              </a:rPr>
                              <m:t>4</m:t>
                            </m:r>
                          </m:sup>
                        </m:sSup>
                        <m:r>
                          <a:rPr lang="en-US" sz="1800" i="1">
                            <a:effectLst/>
                            <a:latin typeface="Cambria Math" panose="02040503050406030204" pitchFamily="18" charset="0"/>
                            <a:ea typeface="Calibri" panose="020F0502020204030204" pitchFamily="34" charset="0"/>
                            <a:cs typeface="Arial" panose="020B0604020202020204" pitchFamily="34" charset="0"/>
                          </a:rPr>
                          <m:t>−6</m:t>
                        </m:r>
                        <m:sSup>
                          <m:sSupPr>
                            <m:ctrlPr>
                              <a:rPr lang="en-US" i="1">
                                <a:effectLst/>
                                <a:latin typeface="Cambria Math" panose="02040503050406030204" pitchFamily="18"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𝑛</m:t>
                            </m:r>
                          </m:e>
                          <m:sup>
                            <m:r>
                              <a:rPr lang="en-US" sz="1800" i="1">
                                <a:effectLst/>
                                <a:latin typeface="Cambria Math" panose="02040503050406030204" pitchFamily="18" charset="0"/>
                                <a:ea typeface="Calibri" panose="020F0502020204030204" pitchFamily="34" charset="0"/>
                                <a:cs typeface="Arial" panose="020B0604020202020204" pitchFamily="34" charset="0"/>
                              </a:rPr>
                              <m:t>3</m:t>
                            </m:r>
                          </m:sup>
                        </m:sSup>
                        <m:r>
                          <a:rPr lang="en-US" sz="1800" i="1">
                            <a:effectLst/>
                            <a:latin typeface="Cambria Math" panose="02040503050406030204" pitchFamily="18" charset="0"/>
                            <a:ea typeface="Calibri" panose="020F0502020204030204" pitchFamily="34" charset="0"/>
                            <a:cs typeface="Arial" panose="020B0604020202020204" pitchFamily="34" charset="0"/>
                          </a:rPr>
                          <m:t>+23</m:t>
                        </m:r>
                        <m:sSup>
                          <m:sSupPr>
                            <m:ctrlPr>
                              <a:rPr lang="en-US" i="1">
                                <a:effectLst/>
                                <a:latin typeface="Cambria Math" panose="02040503050406030204" pitchFamily="18"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𝑛</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−18</m:t>
                        </m:r>
                        <m:r>
                          <a:rPr lang="en-US" sz="1800" i="1">
                            <a:effectLst/>
                            <a:latin typeface="Cambria Math" panose="02040503050406030204" pitchFamily="18" charset="0"/>
                            <a:ea typeface="Calibri" panose="020F0502020204030204" pitchFamily="34" charset="0"/>
                            <a:cs typeface="Arial" panose="020B0604020202020204" pitchFamily="34" charset="0"/>
                          </a:rPr>
                          <m:t>𝑛</m:t>
                        </m:r>
                        <m:r>
                          <a:rPr lang="en-US" sz="1800" i="1">
                            <a:effectLst/>
                            <a:latin typeface="Cambria Math" panose="02040503050406030204" pitchFamily="18" charset="0"/>
                            <a:ea typeface="Calibri" panose="020F0502020204030204" pitchFamily="34" charset="0"/>
                            <a:cs typeface="Arial" panose="020B0604020202020204" pitchFamily="34" charset="0"/>
                          </a:rPr>
                          <m:t>+24</m:t>
                        </m:r>
                      </m:e>
                    </m:d>
                    <m:r>
                      <a:rPr lang="en-US" sz="1800" i="1">
                        <a:effectLst/>
                        <a:latin typeface="Cambria Math" panose="02040503050406030204" pitchFamily="18" charset="0"/>
                        <a:ea typeface="Calibri" panose="020F0502020204030204" pitchFamily="34" charset="0"/>
                        <a:cs typeface="Arial" panose="020B0604020202020204" pitchFamily="34" charset="0"/>
                      </a:rPr>
                      <m:t>/24</m:t>
                    </m:r>
                  </m:oMath>
                </a14:m>
                <a:endParaRPr lang="en-US" dirty="0"/>
              </a:p>
            </p:txBody>
          </p:sp>
        </mc:Choice>
        <mc:Fallback xmlns="">
          <p:sp>
            <p:nvSpPr>
              <p:cNvPr id="3" name="Notes Placeholder 2"/>
              <p:cNvSpPr>
                <a:spLocks noGrp="1"/>
              </p:cNvSpPr>
              <p:nvPr>
                <p:ph type="body" idx="1"/>
              </p:nvPr>
            </p:nvSpPr>
            <p:spPr/>
            <p:txBody>
              <a:bodyPr/>
              <a:lstStyle/>
              <a:p>
                <a:r>
                  <a:rPr lang="en-US" dirty="0"/>
                  <a:t>I think this is accessible to elementary schools kids. </a:t>
                </a:r>
              </a:p>
              <a:p>
                <a:endParaRPr lang="en-US" dirty="0"/>
              </a:p>
              <a:p>
                <a:r>
                  <a:rPr lang="en-US" dirty="0"/>
                  <a:t>Do slides 17-22 in the chat. </a:t>
                </a:r>
              </a:p>
              <a:p>
                <a:endParaRPr lang="en-US" dirty="0"/>
              </a:p>
              <a:p>
                <a:r>
                  <a:rPr lang="en-US" sz="1800" dirty="0">
                    <a:effectLst/>
                    <a:latin typeface="Arial" panose="020B0604020202020204" pitchFamily="34" charset="0"/>
                    <a:ea typeface="Calibri" panose="020F0502020204030204" pitchFamily="34" charset="0"/>
                  </a:rPr>
                  <a:t> </a:t>
                </a:r>
                <a:r>
                  <a:rPr lang="en-US" sz="1800" i="1" dirty="0">
                    <a:effectLst/>
                    <a:latin typeface="Arial" panose="020B0604020202020204" pitchFamily="34" charset="0"/>
                    <a:ea typeface="Calibri" panose="020F0502020204030204" pitchFamily="34" charset="0"/>
                  </a:rPr>
                  <a:t>Note: The formula is </a:t>
                </a:r>
                <a:r>
                  <a:rPr lang="en-US" i="0">
                    <a:effectLst/>
                    <a:latin typeface="Cambria Math" panose="02040503050406030204" pitchFamily="18" charset="0"/>
                    <a:cs typeface="Arial" panose="020B0604020202020204" pitchFamily="34" charset="0"/>
                  </a:rPr>
                  <a:t>(</a:t>
                </a:r>
                <a:r>
                  <a:rPr lang="en-US" sz="1800" i="0">
                    <a:effectLst/>
                    <a:latin typeface="Cambria Math" panose="02040503050406030204" pitchFamily="18" charset="0"/>
                    <a:ea typeface="Calibri" panose="020F0502020204030204" pitchFamily="34" charset="0"/>
                    <a:cs typeface="Arial" panose="020B0604020202020204" pitchFamily="34" charset="0"/>
                  </a:rPr>
                  <a:t>𝑛^4−6𝑛^3+23𝑛^2−18𝑛+24)/24</a:t>
                </a:r>
                <a:endParaRPr lang="en-US" dirty="0"/>
              </a:p>
            </p:txBody>
          </p:sp>
        </mc:Fallback>
      </mc:AlternateContent>
      <p:sp>
        <p:nvSpPr>
          <p:cNvPr id="4" name="Slide Number Placeholder 3"/>
          <p:cNvSpPr>
            <a:spLocks noGrp="1"/>
          </p:cNvSpPr>
          <p:nvPr>
            <p:ph type="sldNum" sz="quarter" idx="5"/>
          </p:nvPr>
        </p:nvSpPr>
        <p:spPr/>
        <p:txBody>
          <a:bodyPr/>
          <a:lstStyle/>
          <a:p>
            <a:fld id="{A88EB8E9-7E05-4C60-A58D-798732DD5BFE}" type="slidenum">
              <a:rPr lang="en-US" smtClean="0"/>
              <a:t>23</a:t>
            </a:fld>
            <a:endParaRPr lang="en-US"/>
          </a:p>
        </p:txBody>
      </p:sp>
    </p:spTree>
    <p:extLst>
      <p:ext uri="{BB962C8B-B14F-4D97-AF65-F5344CB8AC3E}">
        <p14:creationId xmlns:p14="http://schemas.microsoft.com/office/powerpoint/2010/main" val="1355516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https://docs.google.com/presentation/d/1i3e-IEGzYXJFhyOll3nTyH_6j6MxIBi49tGrmJ_Zz7M/edit#slide=id.ga80333bd55_0_119 </a:t>
            </a:r>
          </a:p>
        </p:txBody>
      </p:sp>
      <p:sp>
        <p:nvSpPr>
          <p:cNvPr id="4" name="Slide Number Placeholder 3"/>
          <p:cNvSpPr>
            <a:spLocks noGrp="1"/>
          </p:cNvSpPr>
          <p:nvPr>
            <p:ph type="sldNum" sz="quarter" idx="5"/>
          </p:nvPr>
        </p:nvSpPr>
        <p:spPr/>
        <p:txBody>
          <a:bodyPr/>
          <a:lstStyle/>
          <a:p>
            <a:fld id="{A88EB8E9-7E05-4C60-A58D-798732DD5BFE}" type="slidenum">
              <a:rPr lang="en-US" smtClean="0"/>
              <a:t>25</a:t>
            </a:fld>
            <a:endParaRPr lang="en-US"/>
          </a:p>
        </p:txBody>
      </p:sp>
    </p:spTree>
    <p:extLst>
      <p:ext uri="{BB962C8B-B14F-4D97-AF65-F5344CB8AC3E}">
        <p14:creationId xmlns:p14="http://schemas.microsoft.com/office/powerpoint/2010/main" val="1045200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4630396" cy="8229598"/>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7675" y="6784963"/>
            <a:ext cx="10241280" cy="523220"/>
          </a:xfrm>
        </p:spPr>
        <p:txBody>
          <a:bodyPr lIns="0" tIns="0" rIns="0" bIns="0" anchor="t" anchorCtr="0">
            <a:spAutoFit/>
          </a:bodyPr>
          <a:lstStyle>
            <a:lvl1pPr marL="0" indent="0" algn="l">
              <a:buNone/>
              <a:defRPr sz="3400">
                <a:solidFill>
                  <a:srgbClr val="CD0920"/>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4630400" cy="861060"/>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CFdJza0AbeA" TargetMode="External"/><Relationship Id="rId2" Type="http://schemas.openxmlformats.org/officeDocument/2006/relationships/slideLayout" Target="../slideLayouts/slideLayout2.xml"/><Relationship Id="rId1" Type="http://schemas.openxmlformats.org/officeDocument/2006/relationships/video" Target="https://www.youtube.com/embed/CFdJza0AbeA" TargetMode="Externa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2" Type="http://schemas.openxmlformats.org/officeDocument/2006/relationships/hyperlink" Target="http://www.sfusdmath.org/math-talks-resources.htm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docs.google.com/document/d/1fb5LgaBeiTOzv-iMKmRMCLOZLmUzTI8oyDPXugnJWro/edit" TargetMode="External"/><Relationship Id="rId2" Type="http://schemas.openxmlformats.org/officeDocument/2006/relationships/hyperlink" Target="https://docs.google.com/document/d/1zz8_G_qrdND_Ep2e4zvzICBHcOK_r61vfuwcHnP0oJk/edit"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theguardian.com/books/2015/jan/23/mathematicians-storytellers-numbers-characters-marcus-du-sautoy" TargetMode="External"/><Relationship Id="rId2" Type="http://schemas.openxmlformats.org/officeDocument/2006/relationships/hyperlink" Target="https://robertkaplinsky.com/levels-of-convincing/" TargetMode="External"/><Relationship Id="rId1" Type="http://schemas.openxmlformats.org/officeDocument/2006/relationships/slideLayout" Target="../slideLayouts/slideLayout2.xml"/><Relationship Id="rId4" Type="http://schemas.openxmlformats.org/officeDocument/2006/relationships/hyperlink" Target="https://www.quantamagazine.org/where-proof-evidence-and-imagination-intersect-in-math-20190314/"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louisianabelieves.com/docs/common-core-state-standards-resources/guide--teacher-planning-for-math-practice-implementation.pdf?sfvrsn=2" TargetMode="External"/><Relationship Id="rId2" Type="http://schemas.openxmlformats.org/officeDocument/2006/relationships/hyperlink" Target="https://www.tarheelstateteacher.com/blog/the-power-of-mistakes-in-learning-math" TargetMode="External"/><Relationship Id="rId1" Type="http://schemas.openxmlformats.org/officeDocument/2006/relationships/slideLayout" Target="../slideLayouts/slideLayout2.xml"/><Relationship Id="rId6" Type="http://schemas.openxmlformats.org/officeDocument/2006/relationships/hyperlink" Target="https://www.insidemathematics.org/common-core-resources/mathematical-practice-standards/standard-3-construct-viable-arguments-critique-the-reasoning-of-others" TargetMode="External"/><Relationship Id="rId5" Type="http://schemas.openxmlformats.org/officeDocument/2006/relationships/hyperlink" Target="http://mathpractices.edc.org/browse-by-mps.html#overlay-context" TargetMode="External"/><Relationship Id="rId4" Type="http://schemas.openxmlformats.org/officeDocument/2006/relationships/hyperlink" Target="https://www.forsyth.k12.ga.us/cms/lib/GA01000373/Centricity/Domain/1730/NASD%20Mathematical%20Practice%203%20Newsletter.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mailto:Anna.Cannelongo@education.ohio.gov" TargetMode="External"/><Relationship Id="rId2" Type="http://schemas.openxmlformats.org/officeDocument/2006/relationships/hyperlink" Target="mailto:Brian.Bickley@education.ohio.gov" TargetMode="External"/><Relationship Id="rId1" Type="http://schemas.openxmlformats.org/officeDocument/2006/relationships/slideLayout" Target="../slideLayouts/slideLayout2.xml"/><Relationship Id="rId5" Type="http://schemas.openxmlformats.org/officeDocument/2006/relationships/hyperlink" Target="mailto:Yelena.Palayeva@education.ohio.gov" TargetMode="External"/><Relationship Id="rId4" Type="http://schemas.openxmlformats.org/officeDocument/2006/relationships/hyperlink" Target="mailto:Annika.Moore@education.ohio.go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7024" y="635847"/>
            <a:ext cx="12732750" cy="738664"/>
          </a:xfrm>
        </p:spPr>
        <p:txBody>
          <a:bodyPr/>
          <a:lstStyle/>
          <a:p>
            <a:r>
              <a:rPr lang="en-US" sz="4800" dirty="0"/>
              <a:t>Mathematical Practices</a:t>
            </a:r>
          </a:p>
        </p:txBody>
      </p:sp>
      <p:sp>
        <p:nvSpPr>
          <p:cNvPr id="3" name="Subtitle 2"/>
          <p:cNvSpPr>
            <a:spLocks noGrp="1"/>
          </p:cNvSpPr>
          <p:nvPr>
            <p:ph type="subTitle" idx="1"/>
          </p:nvPr>
        </p:nvSpPr>
        <p:spPr>
          <a:xfrm>
            <a:off x="367024" y="6670423"/>
            <a:ext cx="7680960" cy="553998"/>
          </a:xfrm>
        </p:spPr>
        <p:txBody>
          <a:bodyPr/>
          <a:lstStyle/>
          <a:p>
            <a:r>
              <a:rPr lang="en-US" sz="3600" dirty="0">
                <a:solidFill>
                  <a:schemeClr val="tx1">
                    <a:tint val="75000"/>
                  </a:schemeClr>
                </a:solidFill>
              </a:rPr>
              <a:t>Anna Cannelongo ∙ Nov. 23, 2021</a:t>
            </a:r>
            <a:endParaRPr lang="en-US" sz="3600" dirty="0"/>
          </a:p>
        </p:txBody>
      </p:sp>
      <p:sp>
        <p:nvSpPr>
          <p:cNvPr id="4" name="Title 1">
            <a:extLst>
              <a:ext uri="{FF2B5EF4-FFF2-40B4-BE49-F238E27FC236}">
                <a16:creationId xmlns:a16="http://schemas.microsoft.com/office/drawing/2014/main" id="{BE855C15-78B2-4222-BE48-6BAFFBBF3654}"/>
              </a:ext>
            </a:extLst>
          </p:cNvPr>
          <p:cNvSpPr txBox="1">
            <a:spLocks/>
          </p:cNvSpPr>
          <p:nvPr/>
        </p:nvSpPr>
        <p:spPr>
          <a:xfrm>
            <a:off x="367024" y="3203954"/>
            <a:ext cx="8062873" cy="984885"/>
          </a:xfrm>
          <a:prstGeom prst="rect">
            <a:avLst/>
          </a:prstGeom>
        </p:spPr>
        <p:txBody>
          <a:bodyPr vert="horz" wrap="square" lIns="0" tIns="0" rIns="0" bIns="0" rtlCol="0" anchor="b" anchorCtr="0">
            <a:spAutoFit/>
          </a:bodyPr>
          <a:lstStyle>
            <a:lvl1pPr algn="l" defTabSz="548613" rtl="0" eaLnBrk="1" latinLnBrk="0" hangingPunct="1">
              <a:spcBef>
                <a:spcPct val="0"/>
              </a:spcBef>
              <a:buNone/>
              <a:defRPr sz="5000" b="1" kern="1200">
                <a:solidFill>
                  <a:schemeClr val="bg1"/>
                </a:solidFill>
                <a:latin typeface="Arial"/>
                <a:ea typeface="+mj-ea"/>
                <a:cs typeface="Arial"/>
              </a:defRPr>
            </a:lvl1pPr>
          </a:lstStyle>
          <a:p>
            <a:r>
              <a:rPr lang="en-US" sz="3200" dirty="0">
                <a:solidFill>
                  <a:srgbClr val="700D1B"/>
                </a:solidFill>
              </a:rPr>
              <a:t>SMP.3 Construct Viable Arguments and Critique the Reasoning of Others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310D-90FA-43E2-81C5-9E76E8B6D292}"/>
              </a:ext>
            </a:extLst>
          </p:cNvPr>
          <p:cNvSpPr>
            <a:spLocks noGrp="1"/>
          </p:cNvSpPr>
          <p:nvPr>
            <p:ph type="title"/>
          </p:nvPr>
        </p:nvSpPr>
        <p:spPr>
          <a:xfrm>
            <a:off x="10528663" y="627023"/>
            <a:ext cx="3631474" cy="769441"/>
          </a:xfrm>
        </p:spPr>
        <p:txBody>
          <a:bodyPr/>
          <a:lstStyle/>
          <a:p>
            <a:r>
              <a:rPr lang="en-US" dirty="0"/>
              <a:t>What makes a courtroom so dramatic? </a:t>
            </a:r>
          </a:p>
        </p:txBody>
      </p:sp>
      <p:sp>
        <p:nvSpPr>
          <p:cNvPr id="3" name="Content Placeholder 2">
            <a:extLst>
              <a:ext uri="{FF2B5EF4-FFF2-40B4-BE49-F238E27FC236}">
                <a16:creationId xmlns:a16="http://schemas.microsoft.com/office/drawing/2014/main" id="{3E357C2D-DC3E-4A55-A2E5-7FCF788B693D}"/>
              </a:ext>
            </a:extLst>
          </p:cNvPr>
          <p:cNvSpPr>
            <a:spLocks noGrp="1"/>
          </p:cNvSpPr>
          <p:nvPr>
            <p:ph idx="1"/>
          </p:nvPr>
        </p:nvSpPr>
        <p:spPr>
          <a:xfrm>
            <a:off x="10267406" y="6802386"/>
            <a:ext cx="3474720" cy="342997"/>
          </a:xfrm>
        </p:spPr>
        <p:txBody>
          <a:bodyPr/>
          <a:lstStyle/>
          <a:p>
            <a:r>
              <a:rPr lang="en-US" sz="2000" dirty="0">
                <a:hlinkClick r:id="rId3"/>
              </a:rPr>
              <a:t>https://www.youtube.com/watch?v=CFdJza0AbeA</a:t>
            </a:r>
            <a:r>
              <a:rPr lang="en-US" sz="2000" dirty="0"/>
              <a:t> </a:t>
            </a:r>
          </a:p>
        </p:txBody>
      </p:sp>
      <p:pic>
        <p:nvPicPr>
          <p:cNvPr id="4" name="Online Media 3">
            <a:hlinkClick r:id="" action="ppaction://media"/>
            <a:extLst>
              <a:ext uri="{FF2B5EF4-FFF2-40B4-BE49-F238E27FC236}">
                <a16:creationId xmlns:a16="http://schemas.microsoft.com/office/drawing/2014/main" id="{BE473E1E-34CE-42CA-A7DE-C71E08E74504}"/>
              </a:ext>
            </a:extLst>
          </p:cNvPr>
          <p:cNvPicPr>
            <a:picLocks noRot="1" noChangeAspect="1"/>
          </p:cNvPicPr>
          <p:nvPr>
            <a:videoFile r:link="rId1"/>
          </p:nvPr>
        </p:nvPicPr>
        <p:blipFill>
          <a:blip r:embed="rId4"/>
          <a:stretch>
            <a:fillRect/>
          </a:stretch>
        </p:blipFill>
        <p:spPr>
          <a:xfrm>
            <a:off x="178525" y="76696"/>
            <a:ext cx="9738424" cy="7303818"/>
          </a:xfrm>
          <a:prstGeom prst="rect">
            <a:avLst/>
          </a:prstGeom>
        </p:spPr>
      </p:pic>
      <p:sp>
        <p:nvSpPr>
          <p:cNvPr id="5" name="TextBox 4">
            <a:extLst>
              <a:ext uri="{FF2B5EF4-FFF2-40B4-BE49-F238E27FC236}">
                <a16:creationId xmlns:a16="http://schemas.microsoft.com/office/drawing/2014/main" id="{CD079544-F425-49A4-B4BC-D65EBE8517AD}"/>
              </a:ext>
            </a:extLst>
          </p:cNvPr>
          <p:cNvSpPr txBox="1"/>
          <p:nvPr/>
        </p:nvSpPr>
        <p:spPr>
          <a:xfrm>
            <a:off x="10724607" y="4861896"/>
            <a:ext cx="3579222" cy="830997"/>
          </a:xfrm>
          <a:prstGeom prst="rect">
            <a:avLst/>
          </a:prstGeom>
          <a:noFill/>
        </p:spPr>
        <p:txBody>
          <a:bodyPr wrap="square" rtlCol="0">
            <a:spAutoFit/>
          </a:bodyPr>
          <a:lstStyle/>
          <a:p>
            <a:pPr algn="ctr"/>
            <a:r>
              <a:rPr lang="en-US" sz="2400" b="1" i="1" dirty="0">
                <a:solidFill>
                  <a:schemeClr val="tx2"/>
                </a:solidFill>
                <a:latin typeface="Arial" panose="020B0604020202020204" pitchFamily="34" charset="0"/>
                <a:cs typeface="Arial" panose="020B0604020202020204" pitchFamily="34" charset="0"/>
              </a:rPr>
              <a:t>Put your thoughts in the chat box! </a:t>
            </a:r>
          </a:p>
        </p:txBody>
      </p:sp>
    </p:spTree>
    <p:extLst>
      <p:ext uri="{BB962C8B-B14F-4D97-AF65-F5344CB8AC3E}">
        <p14:creationId xmlns:p14="http://schemas.microsoft.com/office/powerpoint/2010/main" val="118506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69B07-DAA4-413A-9F48-63C08E883B94}"/>
              </a:ext>
            </a:extLst>
          </p:cNvPr>
          <p:cNvSpPr>
            <a:spLocks noGrp="1"/>
          </p:cNvSpPr>
          <p:nvPr>
            <p:ph type="title"/>
          </p:nvPr>
        </p:nvSpPr>
        <p:spPr>
          <a:xfrm>
            <a:off x="529045" y="365763"/>
            <a:ext cx="13572309" cy="1538883"/>
          </a:xfrm>
        </p:spPr>
        <p:txBody>
          <a:bodyPr/>
          <a:lstStyle/>
          <a:p>
            <a:r>
              <a:rPr lang="en-US" dirty="0"/>
              <a:t>How is Doing Mathematics Like a Courtroom Drama? </a:t>
            </a:r>
          </a:p>
        </p:txBody>
      </p:sp>
      <p:sp>
        <p:nvSpPr>
          <p:cNvPr id="7" name="TextBox 6">
            <a:extLst>
              <a:ext uri="{FF2B5EF4-FFF2-40B4-BE49-F238E27FC236}">
                <a16:creationId xmlns:a16="http://schemas.microsoft.com/office/drawing/2014/main" id="{A96E6C5B-FBC3-48A9-911C-11DE4B44C304}"/>
              </a:ext>
            </a:extLst>
          </p:cNvPr>
          <p:cNvSpPr txBox="1"/>
          <p:nvPr/>
        </p:nvSpPr>
        <p:spPr>
          <a:xfrm>
            <a:off x="1675313" y="3376400"/>
            <a:ext cx="3579222" cy="2800767"/>
          </a:xfrm>
          <a:prstGeom prst="rect">
            <a:avLst/>
          </a:prstGeom>
          <a:noFill/>
        </p:spPr>
        <p:txBody>
          <a:bodyPr wrap="square" rtlCol="0">
            <a:spAutoFit/>
          </a:bodyPr>
          <a:lstStyle/>
          <a:p>
            <a:pPr algn="ctr"/>
            <a:r>
              <a:rPr lang="en-US" sz="4400" b="1" i="1" dirty="0">
                <a:solidFill>
                  <a:schemeClr val="tx2"/>
                </a:solidFill>
                <a:latin typeface="Arial" panose="020B0604020202020204" pitchFamily="34" charset="0"/>
                <a:cs typeface="Arial" panose="020B0604020202020204" pitchFamily="34" charset="0"/>
              </a:rPr>
              <a:t>Put your thoughts in the chat box! </a:t>
            </a:r>
          </a:p>
        </p:txBody>
      </p:sp>
      <p:sp>
        <p:nvSpPr>
          <p:cNvPr id="5" name="Rectangle: Rounded Corners 4">
            <a:extLst>
              <a:ext uri="{FF2B5EF4-FFF2-40B4-BE49-F238E27FC236}">
                <a16:creationId xmlns:a16="http://schemas.microsoft.com/office/drawing/2014/main" id="{FFD565ED-9419-48CD-9CB6-9CCE2232EBA6}"/>
              </a:ext>
            </a:extLst>
          </p:cNvPr>
          <p:cNvSpPr/>
          <p:nvPr/>
        </p:nvSpPr>
        <p:spPr>
          <a:xfrm>
            <a:off x="313509" y="3827491"/>
            <a:ext cx="2769325" cy="1570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Evidence/</a:t>
            </a:r>
          </a:p>
          <a:p>
            <a:pPr algn="ctr"/>
            <a:r>
              <a:rPr lang="en-US" sz="2200" b="1" dirty="0">
                <a:latin typeface="Arial" panose="020B0604020202020204" pitchFamily="34" charset="0"/>
                <a:cs typeface="Arial" panose="020B0604020202020204" pitchFamily="34" charset="0"/>
              </a:rPr>
              <a:t>Data</a:t>
            </a:r>
          </a:p>
        </p:txBody>
      </p:sp>
      <p:sp>
        <p:nvSpPr>
          <p:cNvPr id="9" name="Rectangle: Rounded Corners 8">
            <a:extLst>
              <a:ext uri="{FF2B5EF4-FFF2-40B4-BE49-F238E27FC236}">
                <a16:creationId xmlns:a16="http://schemas.microsoft.com/office/drawing/2014/main" id="{181F5B78-7871-4922-91A1-91287AED044E}"/>
              </a:ext>
            </a:extLst>
          </p:cNvPr>
          <p:cNvSpPr/>
          <p:nvPr/>
        </p:nvSpPr>
        <p:spPr>
          <a:xfrm>
            <a:off x="2132512" y="1837517"/>
            <a:ext cx="2769325" cy="1570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Construct Arguments/ Conjectures/ Claims</a:t>
            </a:r>
          </a:p>
        </p:txBody>
      </p:sp>
      <p:sp>
        <p:nvSpPr>
          <p:cNvPr id="10" name="Rectangle: Rounded Corners 9">
            <a:extLst>
              <a:ext uri="{FF2B5EF4-FFF2-40B4-BE49-F238E27FC236}">
                <a16:creationId xmlns:a16="http://schemas.microsoft.com/office/drawing/2014/main" id="{42D8ECEA-8C62-4660-BD60-5AD9BEE70993}"/>
              </a:ext>
            </a:extLst>
          </p:cNvPr>
          <p:cNvSpPr/>
          <p:nvPr/>
        </p:nvSpPr>
        <p:spPr>
          <a:xfrm>
            <a:off x="3670663" y="3827491"/>
            <a:ext cx="2769325" cy="1570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Critique Reasoning/ Proving or Disproving</a:t>
            </a:r>
          </a:p>
        </p:txBody>
      </p:sp>
      <p:sp>
        <p:nvSpPr>
          <p:cNvPr id="11" name="Rectangle: Rounded Corners 10">
            <a:extLst>
              <a:ext uri="{FF2B5EF4-FFF2-40B4-BE49-F238E27FC236}">
                <a16:creationId xmlns:a16="http://schemas.microsoft.com/office/drawing/2014/main" id="{466A26AE-E21A-4BEC-90F8-A03C09D174D2}"/>
              </a:ext>
            </a:extLst>
          </p:cNvPr>
          <p:cNvSpPr/>
          <p:nvPr/>
        </p:nvSpPr>
        <p:spPr>
          <a:xfrm>
            <a:off x="313509" y="5750337"/>
            <a:ext cx="2769325" cy="1570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Revising Arguments</a:t>
            </a:r>
          </a:p>
        </p:txBody>
      </p:sp>
      <p:sp>
        <p:nvSpPr>
          <p:cNvPr id="12" name="Rectangle: Rounded Corners 11">
            <a:extLst>
              <a:ext uri="{FF2B5EF4-FFF2-40B4-BE49-F238E27FC236}">
                <a16:creationId xmlns:a16="http://schemas.microsoft.com/office/drawing/2014/main" id="{2B0CBC1F-CCD4-47B6-B693-B74DD94CB613}"/>
              </a:ext>
            </a:extLst>
          </p:cNvPr>
          <p:cNvSpPr/>
          <p:nvPr/>
        </p:nvSpPr>
        <p:spPr>
          <a:xfrm>
            <a:off x="3781696" y="5750337"/>
            <a:ext cx="2769325" cy="1570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Drawing Conclusions/ Reaching Verdicts</a:t>
            </a:r>
          </a:p>
        </p:txBody>
      </p:sp>
      <p:pic>
        <p:nvPicPr>
          <p:cNvPr id="13" name="Picture 12" descr="A person standing at a podium&#10;&#10;Description automatically generated with low confidence">
            <a:extLst>
              <a:ext uri="{FF2B5EF4-FFF2-40B4-BE49-F238E27FC236}">
                <a16:creationId xmlns:a16="http://schemas.microsoft.com/office/drawing/2014/main" id="{B77399F3-2A9B-4D9D-B99F-87B8AAE7AD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2983" y="2119522"/>
            <a:ext cx="7387842" cy="49860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339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door&#10;&#10;Description automatically generated">
            <a:extLst>
              <a:ext uri="{FF2B5EF4-FFF2-40B4-BE49-F238E27FC236}">
                <a16:creationId xmlns:a16="http://schemas.microsoft.com/office/drawing/2014/main" id="{DF4DBBAE-3D41-4336-97C6-5F7677942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9810"/>
            <a:ext cx="14630400" cy="8553157"/>
          </a:xfrm>
          <a:prstGeom prst="rect">
            <a:avLst/>
          </a:prstGeom>
        </p:spPr>
      </p:pic>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1828800" y="6370808"/>
            <a:ext cx="10972800" cy="775597"/>
          </a:xfrm>
        </p:spPr>
        <p:txBody>
          <a:bodyPr/>
          <a:lstStyle/>
          <a:p>
            <a:r>
              <a:rPr lang="en-US" dirty="0"/>
              <a:t>Breakout Rooms</a:t>
            </a:r>
          </a:p>
        </p:txBody>
      </p:sp>
    </p:spTree>
    <p:extLst>
      <p:ext uri="{BB962C8B-B14F-4D97-AF65-F5344CB8AC3E}">
        <p14:creationId xmlns:p14="http://schemas.microsoft.com/office/powerpoint/2010/main" val="30141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red, furniture, indoor&#10;&#10;Description automatically generated">
            <a:extLst>
              <a:ext uri="{FF2B5EF4-FFF2-40B4-BE49-F238E27FC236}">
                <a16:creationId xmlns:a16="http://schemas.microsoft.com/office/drawing/2014/main" id="{9AEF2914-AFFC-4389-9B71-C81082B4BE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7619999"/>
          </a:xfrm>
          <a:prstGeom prst="rect">
            <a:avLst/>
          </a:prstGeom>
        </p:spPr>
      </p:pic>
      <p:sp>
        <p:nvSpPr>
          <p:cNvPr id="2" name="Title 1">
            <a:extLst>
              <a:ext uri="{FF2B5EF4-FFF2-40B4-BE49-F238E27FC236}">
                <a16:creationId xmlns:a16="http://schemas.microsoft.com/office/drawing/2014/main" id="{38587099-034A-4F85-978D-E673E1BEB691}"/>
              </a:ext>
            </a:extLst>
          </p:cNvPr>
          <p:cNvSpPr>
            <a:spLocks noGrp="1"/>
          </p:cNvSpPr>
          <p:nvPr>
            <p:ph type="title"/>
          </p:nvPr>
        </p:nvSpPr>
        <p:spPr>
          <a:xfrm>
            <a:off x="979714" y="3304906"/>
            <a:ext cx="13167360" cy="1538883"/>
          </a:xfrm>
        </p:spPr>
        <p:txBody>
          <a:bodyPr/>
          <a:lstStyle/>
          <a:p>
            <a:r>
              <a:rPr lang="en-US" dirty="0">
                <a:solidFill>
                  <a:schemeClr val="bg1"/>
                </a:solidFill>
              </a:rPr>
              <a:t>Part 1: </a:t>
            </a:r>
            <a:br>
              <a:rPr lang="en-US" dirty="0">
                <a:solidFill>
                  <a:schemeClr val="bg1"/>
                </a:solidFill>
              </a:rPr>
            </a:br>
            <a:r>
              <a:rPr lang="en-US" dirty="0">
                <a:solidFill>
                  <a:schemeClr val="bg1"/>
                </a:solidFill>
              </a:rPr>
              <a:t>What is Proof? </a:t>
            </a:r>
          </a:p>
        </p:txBody>
      </p:sp>
    </p:spTree>
    <p:extLst>
      <p:ext uri="{BB962C8B-B14F-4D97-AF65-F5344CB8AC3E}">
        <p14:creationId xmlns:p14="http://schemas.microsoft.com/office/powerpoint/2010/main" val="292105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fungus, several&#10;&#10;Description automatically generated">
            <a:extLst>
              <a:ext uri="{FF2B5EF4-FFF2-40B4-BE49-F238E27FC236}">
                <a16:creationId xmlns:a16="http://schemas.microsoft.com/office/drawing/2014/main" id="{8CF335CD-B9E4-4455-B596-0470DB5AF0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4630400" cy="7614140"/>
          </a:xfrm>
          <a:prstGeom prst="rect">
            <a:avLst/>
          </a:prstGeom>
        </p:spPr>
      </p:pic>
      <p:sp>
        <p:nvSpPr>
          <p:cNvPr id="5" name="Oval 4">
            <a:extLst>
              <a:ext uri="{FF2B5EF4-FFF2-40B4-BE49-F238E27FC236}">
                <a16:creationId xmlns:a16="http://schemas.microsoft.com/office/drawing/2014/main" id="{27C4B050-878A-4C76-A168-878E6A8F38F4}"/>
              </a:ext>
            </a:extLst>
          </p:cNvPr>
          <p:cNvSpPr/>
          <p:nvPr/>
        </p:nvSpPr>
        <p:spPr>
          <a:xfrm>
            <a:off x="5910943" y="105510"/>
            <a:ext cx="8549471" cy="4227004"/>
          </a:xfrm>
          <a:prstGeom prst="ellipse">
            <a:avLst/>
          </a:prstGeom>
          <a:gradFill flip="none" rotWithShape="1">
            <a:gsLst>
              <a:gs pos="50000">
                <a:schemeClr val="accent1">
                  <a:lumMod val="5000"/>
                  <a:lumOff val="95000"/>
                  <a:alpha val="7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3"/>
          </a:lnRef>
          <a:fillRef idx="1">
            <a:schemeClr val="lt1"/>
          </a:fillRef>
          <a:effectRef idx="0">
            <a:schemeClr val="accent3"/>
          </a:effectRef>
          <a:fontRef idx="minor">
            <a:schemeClr val="dk1"/>
          </a:fontRef>
        </p:style>
        <p:txBody>
          <a:bodyPr rtlCol="0" anchor="ctr"/>
          <a:lstStyle/>
          <a:p>
            <a:r>
              <a:rPr lang="en-US" sz="2600" b="1" dirty="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A successful proof is like a set of signposts that allow all subsequent mathematicians to make the same journey. It is like the moment of harmonic resolution in a piece of music or the revelation of whodunnit in a murder mystery.</a:t>
            </a:r>
          </a:p>
          <a:p>
            <a:r>
              <a:rPr lang="en-US" sz="2600" dirty="0">
                <a:latin typeface="Arial" panose="020B0604020202020204" pitchFamily="34" charset="0"/>
                <a:cs typeface="Arial" panose="020B0604020202020204" pitchFamily="34" charset="0"/>
              </a:rPr>
              <a:t>                    - Marcus Du </a:t>
            </a:r>
            <a:r>
              <a:rPr lang="en-US" sz="2600" dirty="0" err="1">
                <a:latin typeface="Arial" panose="020B0604020202020204" pitchFamily="34" charset="0"/>
                <a:cs typeface="Arial" panose="020B0604020202020204" pitchFamily="34" charset="0"/>
              </a:rPr>
              <a:t>Sautoy</a:t>
            </a:r>
            <a:endParaRPr lang="en-US" sz="2600" dirty="0">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08C88F16-A235-4151-A7BC-6763425A0ED6}"/>
              </a:ext>
            </a:extLst>
          </p:cNvPr>
          <p:cNvSpPr/>
          <p:nvPr/>
        </p:nvSpPr>
        <p:spPr>
          <a:xfrm>
            <a:off x="431294" y="5961901"/>
            <a:ext cx="5185735" cy="1457160"/>
          </a:xfrm>
          <a:prstGeom prst="ellipse">
            <a:avLst/>
          </a:prstGeom>
          <a:solidFill>
            <a:schemeClr val="lt1">
              <a:alpha val="55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sz="3200" b="1" dirty="0">
                <a:solidFill>
                  <a:srgbClr val="FFFF00"/>
                </a:solidFill>
                <a:latin typeface="Arial" panose="020B0604020202020204" pitchFamily="34" charset="0"/>
                <a:ea typeface="Calibri" panose="020F0502020204030204" pitchFamily="34" charset="0"/>
                <a:cs typeface="Arial" panose="020B0604020202020204" pitchFamily="34" charset="0"/>
              </a:rPr>
              <a:t>Proof = Narrative</a:t>
            </a:r>
            <a:endParaRPr lang="en-US" sz="3200" dirty="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7469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ctagon 3">
            <a:extLst>
              <a:ext uri="{FF2B5EF4-FFF2-40B4-BE49-F238E27FC236}">
                <a16:creationId xmlns:a16="http://schemas.microsoft.com/office/drawing/2014/main" id="{86CBD4F2-CEE6-49DC-AC76-20E537E4CCC0}"/>
              </a:ext>
            </a:extLst>
          </p:cNvPr>
          <p:cNvSpPr/>
          <p:nvPr/>
        </p:nvSpPr>
        <p:spPr>
          <a:xfrm>
            <a:off x="11688235" y="2550315"/>
            <a:ext cx="2808516" cy="2481943"/>
          </a:xfrm>
          <a:prstGeom prst="oc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Conclusion</a:t>
            </a:r>
          </a:p>
        </p:txBody>
      </p:sp>
      <p:sp>
        <p:nvSpPr>
          <p:cNvPr id="5" name="Rectangle: Single Corner Snipped 4">
            <a:extLst>
              <a:ext uri="{FF2B5EF4-FFF2-40B4-BE49-F238E27FC236}">
                <a16:creationId xmlns:a16="http://schemas.microsoft.com/office/drawing/2014/main" id="{393AEC62-83F8-46FC-B61D-B94294414F14}"/>
              </a:ext>
            </a:extLst>
          </p:cNvPr>
          <p:cNvSpPr/>
          <p:nvPr/>
        </p:nvSpPr>
        <p:spPr>
          <a:xfrm>
            <a:off x="1059912" y="600893"/>
            <a:ext cx="10628323" cy="653142"/>
          </a:xfrm>
          <a:prstGeom prst="snip1Rect">
            <a:avLst>
              <a:gd name="adj" fmla="val 471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Evidence/ Data/ Referent/ Grounds/ Facts/ Givens</a:t>
            </a:r>
          </a:p>
        </p:txBody>
      </p:sp>
      <p:sp>
        <p:nvSpPr>
          <p:cNvPr id="6" name="Octagon 5">
            <a:extLst>
              <a:ext uri="{FF2B5EF4-FFF2-40B4-BE49-F238E27FC236}">
                <a16:creationId xmlns:a16="http://schemas.microsoft.com/office/drawing/2014/main" id="{1C485E6E-151F-4692-9E2B-42986BE7E680}"/>
              </a:ext>
            </a:extLst>
          </p:cNvPr>
          <p:cNvSpPr/>
          <p:nvPr/>
        </p:nvSpPr>
        <p:spPr>
          <a:xfrm>
            <a:off x="598770" y="2628691"/>
            <a:ext cx="2690949" cy="2325189"/>
          </a:xfrm>
          <a:prstGeom prst="oct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Claim/</a:t>
            </a:r>
          </a:p>
          <a:p>
            <a:pPr algn="ctr"/>
            <a:r>
              <a:rPr lang="en-US" sz="2200" b="1" dirty="0">
                <a:latin typeface="Arial" panose="020B0604020202020204" pitchFamily="34" charset="0"/>
                <a:cs typeface="Arial" panose="020B0604020202020204" pitchFamily="34" charset="0"/>
              </a:rPr>
              <a:t>Conjecture</a:t>
            </a:r>
          </a:p>
        </p:txBody>
      </p:sp>
      <p:sp>
        <p:nvSpPr>
          <p:cNvPr id="8" name="Circle: Hollow 7">
            <a:extLst>
              <a:ext uri="{FF2B5EF4-FFF2-40B4-BE49-F238E27FC236}">
                <a16:creationId xmlns:a16="http://schemas.microsoft.com/office/drawing/2014/main" id="{B524DD39-C356-44B2-85E2-3D6C55446B55}"/>
              </a:ext>
            </a:extLst>
          </p:cNvPr>
          <p:cNvSpPr/>
          <p:nvPr/>
        </p:nvSpPr>
        <p:spPr>
          <a:xfrm>
            <a:off x="6464990" y="3314493"/>
            <a:ext cx="4900039" cy="953588"/>
          </a:xfrm>
          <a:prstGeom prst="don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9" name="Circle: Hollow 8">
            <a:extLst>
              <a:ext uri="{FF2B5EF4-FFF2-40B4-BE49-F238E27FC236}">
                <a16:creationId xmlns:a16="http://schemas.microsoft.com/office/drawing/2014/main" id="{FE1F3D1D-CC3C-446B-9B03-2F2E17258575}"/>
              </a:ext>
            </a:extLst>
          </p:cNvPr>
          <p:cNvSpPr/>
          <p:nvPr/>
        </p:nvSpPr>
        <p:spPr>
          <a:xfrm>
            <a:off x="3558895" y="3314493"/>
            <a:ext cx="4900039" cy="953588"/>
          </a:xfrm>
          <a:prstGeom prst="don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2A78DDE9-44D8-4786-B9A2-BB2F5576CD60}"/>
              </a:ext>
            </a:extLst>
          </p:cNvPr>
          <p:cNvSpPr txBox="1"/>
          <p:nvPr/>
        </p:nvSpPr>
        <p:spPr>
          <a:xfrm>
            <a:off x="5805798" y="4531732"/>
            <a:ext cx="2845191" cy="1569660"/>
          </a:xfrm>
          <a:prstGeom prst="rect">
            <a:avLst/>
          </a:prstGeom>
          <a:noFill/>
        </p:spPr>
        <p:txBody>
          <a:bodyPr wrap="square" rtlCol="0">
            <a:spAutoFit/>
          </a:bodyPr>
          <a:lstStyle/>
          <a:p>
            <a:pPr algn="ctr"/>
            <a:r>
              <a:rPr lang="en-US" sz="2400" b="1" dirty="0">
                <a:solidFill>
                  <a:schemeClr val="accent3"/>
                </a:solidFill>
                <a:latin typeface="Arial" panose="020B0604020202020204" pitchFamily="34" charset="0"/>
                <a:cs typeface="Arial" panose="020B0604020202020204" pitchFamily="34" charset="0"/>
              </a:rPr>
              <a:t>Narrative Link</a:t>
            </a:r>
          </a:p>
          <a:p>
            <a:pPr algn="ctr"/>
            <a:r>
              <a:rPr lang="en-US" sz="2400" b="1" dirty="0">
                <a:solidFill>
                  <a:schemeClr val="accent3"/>
                </a:solidFill>
                <a:latin typeface="Arial" panose="020B0604020202020204" pitchFamily="34" charset="0"/>
                <a:cs typeface="Arial" panose="020B0604020202020204" pitchFamily="34" charset="0"/>
              </a:rPr>
              <a:t>Warrant</a:t>
            </a:r>
          </a:p>
          <a:p>
            <a:pPr algn="ctr"/>
            <a:r>
              <a:rPr lang="en-US" sz="2400" b="1" dirty="0">
                <a:solidFill>
                  <a:schemeClr val="accent3"/>
                </a:solidFill>
                <a:latin typeface="Arial" panose="020B0604020202020204" pitchFamily="34" charset="0"/>
                <a:cs typeface="Arial" panose="020B0604020202020204" pitchFamily="34" charset="0"/>
              </a:rPr>
              <a:t>Proof</a:t>
            </a:r>
          </a:p>
          <a:p>
            <a:pPr algn="ctr"/>
            <a:r>
              <a:rPr lang="en-US" sz="2400" b="1" dirty="0">
                <a:solidFill>
                  <a:schemeClr val="accent3"/>
                </a:solidFill>
                <a:latin typeface="Arial" panose="020B0604020202020204" pitchFamily="34" charset="0"/>
                <a:cs typeface="Arial" panose="020B0604020202020204" pitchFamily="34" charset="0"/>
              </a:rPr>
              <a:t>Viable Argument</a:t>
            </a:r>
          </a:p>
        </p:txBody>
      </p:sp>
      <p:sp>
        <p:nvSpPr>
          <p:cNvPr id="11" name="Arrow: Down 10">
            <a:extLst>
              <a:ext uri="{FF2B5EF4-FFF2-40B4-BE49-F238E27FC236}">
                <a16:creationId xmlns:a16="http://schemas.microsoft.com/office/drawing/2014/main" id="{EE91C3DB-E167-415B-94B1-2EC8A2A599E0}"/>
              </a:ext>
            </a:extLst>
          </p:cNvPr>
          <p:cNvSpPr/>
          <p:nvPr/>
        </p:nvSpPr>
        <p:spPr>
          <a:xfrm>
            <a:off x="1410787" y="1517686"/>
            <a:ext cx="378823" cy="73152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BF007774-20F5-48EF-A600-8986945A122C}"/>
              </a:ext>
            </a:extLst>
          </p:cNvPr>
          <p:cNvSpPr/>
          <p:nvPr/>
        </p:nvSpPr>
        <p:spPr>
          <a:xfrm>
            <a:off x="3809999" y="1584410"/>
            <a:ext cx="378823" cy="73152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959D007F-A159-442E-8096-85343E90A124}"/>
              </a:ext>
            </a:extLst>
          </p:cNvPr>
          <p:cNvSpPr/>
          <p:nvPr/>
        </p:nvSpPr>
        <p:spPr>
          <a:xfrm>
            <a:off x="6209211" y="1517686"/>
            <a:ext cx="378823" cy="73152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B7501514-A03D-4C1F-9024-508B3B60B387}"/>
              </a:ext>
            </a:extLst>
          </p:cNvPr>
          <p:cNvSpPr/>
          <p:nvPr/>
        </p:nvSpPr>
        <p:spPr>
          <a:xfrm>
            <a:off x="8608423" y="1581590"/>
            <a:ext cx="378823" cy="73152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C8F8B72F-B38A-4DBA-8F6D-DEB01646814B}"/>
              </a:ext>
            </a:extLst>
          </p:cNvPr>
          <p:cNvSpPr/>
          <p:nvPr/>
        </p:nvSpPr>
        <p:spPr>
          <a:xfrm>
            <a:off x="11007635" y="1517686"/>
            <a:ext cx="378823" cy="73152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26BE82B6-1411-478F-8EFF-B56CBB407926}"/>
              </a:ext>
            </a:extLst>
          </p:cNvPr>
          <p:cNvSpPr/>
          <p:nvPr/>
        </p:nvSpPr>
        <p:spPr>
          <a:xfrm>
            <a:off x="4515951" y="6622868"/>
            <a:ext cx="6747812" cy="83814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Counter Arguments/ Rebuttal/ </a:t>
            </a:r>
          </a:p>
          <a:p>
            <a:pPr algn="ctr"/>
            <a:r>
              <a:rPr lang="en-US" sz="2200" b="1" dirty="0">
                <a:latin typeface="Arial" panose="020B0604020202020204" pitchFamily="34" charset="0"/>
                <a:cs typeface="Arial" panose="020B0604020202020204" pitchFamily="34" charset="0"/>
              </a:rPr>
              <a:t>Critiquing the Reasoning of Others/</a:t>
            </a:r>
          </a:p>
        </p:txBody>
      </p:sp>
      <p:sp>
        <p:nvSpPr>
          <p:cNvPr id="19" name="Arrow: Down 18">
            <a:extLst>
              <a:ext uri="{FF2B5EF4-FFF2-40B4-BE49-F238E27FC236}">
                <a16:creationId xmlns:a16="http://schemas.microsoft.com/office/drawing/2014/main" id="{A37589FE-A278-4158-AE41-69B46B794148}"/>
              </a:ext>
            </a:extLst>
          </p:cNvPr>
          <p:cNvSpPr/>
          <p:nvPr/>
        </p:nvSpPr>
        <p:spPr>
          <a:xfrm rot="10800000">
            <a:off x="10788245" y="5630610"/>
            <a:ext cx="378823" cy="731520"/>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4DD28D10-5B84-48EB-8F14-9564167D0881}"/>
              </a:ext>
            </a:extLst>
          </p:cNvPr>
          <p:cNvSpPr/>
          <p:nvPr/>
        </p:nvSpPr>
        <p:spPr>
          <a:xfrm rot="10800000">
            <a:off x="8858404" y="5627697"/>
            <a:ext cx="378823" cy="731520"/>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47663D70-6CE9-49C9-A09C-472A37469513}"/>
              </a:ext>
            </a:extLst>
          </p:cNvPr>
          <p:cNvSpPr/>
          <p:nvPr/>
        </p:nvSpPr>
        <p:spPr>
          <a:xfrm rot="10800000">
            <a:off x="4515952" y="5630611"/>
            <a:ext cx="378823" cy="731520"/>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98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B7A5F-9492-45B9-A10E-4C0E595A543B}"/>
              </a:ext>
            </a:extLst>
          </p:cNvPr>
          <p:cNvSpPr>
            <a:spLocks noGrp="1"/>
          </p:cNvSpPr>
          <p:nvPr>
            <p:ph type="title"/>
          </p:nvPr>
        </p:nvSpPr>
        <p:spPr/>
        <p:txBody>
          <a:bodyPr/>
          <a:lstStyle/>
          <a:p>
            <a:r>
              <a:rPr lang="en-US" dirty="0"/>
              <a:t>Mathematical Argumentation</a:t>
            </a:r>
          </a:p>
        </p:txBody>
      </p:sp>
      <p:sp>
        <p:nvSpPr>
          <p:cNvPr id="3" name="Content Placeholder 2">
            <a:extLst>
              <a:ext uri="{FF2B5EF4-FFF2-40B4-BE49-F238E27FC236}">
                <a16:creationId xmlns:a16="http://schemas.microsoft.com/office/drawing/2014/main" id="{375D0D5E-1767-46AB-A02F-A737D4F316FF}"/>
              </a:ext>
            </a:extLst>
          </p:cNvPr>
          <p:cNvSpPr>
            <a:spLocks noGrp="1"/>
          </p:cNvSpPr>
          <p:nvPr>
            <p:ph idx="1"/>
          </p:nvPr>
        </p:nvSpPr>
        <p:spPr>
          <a:xfrm>
            <a:off x="731520" y="1508584"/>
            <a:ext cx="7106194" cy="5431156"/>
          </a:xfrm>
        </p:spPr>
        <p:txBody>
          <a:bodyPr/>
          <a:lstStyle/>
          <a:p>
            <a:pPr marL="0" lvl="0" indent="0">
              <a:buNone/>
            </a:pPr>
            <a:r>
              <a:rPr lang="en-US" sz="3600" i="1" dirty="0"/>
              <a:t>“Proof</a:t>
            </a:r>
            <a:r>
              <a:rPr lang="en-US" sz="3600" dirty="0"/>
              <a:t> is a subset of </a:t>
            </a:r>
            <a:r>
              <a:rPr lang="en-US" sz="3600" i="1" dirty="0"/>
              <a:t>argument</a:t>
            </a:r>
            <a:r>
              <a:rPr lang="en-US" sz="3600" dirty="0"/>
              <a:t>, requiring deductive steps from one mathematical claim to another. Unlike a proof, an argument can depend on any data or warrants that students in the class find convincing including statements that might not be mathematically correct or complete.”</a:t>
            </a:r>
          </a:p>
          <a:p>
            <a:pPr marL="0" lvl="0" indent="0">
              <a:buNone/>
            </a:pPr>
            <a:r>
              <a:rPr lang="en-US" sz="3600" dirty="0"/>
              <a:t>-Singletary &amp; Conner </a:t>
            </a:r>
          </a:p>
        </p:txBody>
      </p:sp>
      <p:graphicFrame>
        <p:nvGraphicFramePr>
          <p:cNvPr id="4" name="Diagram 3">
            <a:extLst>
              <a:ext uri="{FF2B5EF4-FFF2-40B4-BE49-F238E27FC236}">
                <a16:creationId xmlns:a16="http://schemas.microsoft.com/office/drawing/2014/main" id="{4D6AC367-A99C-4DC7-9D04-E2BFE287E739}"/>
              </a:ext>
            </a:extLst>
          </p:cNvPr>
          <p:cNvGraphicFramePr/>
          <p:nvPr>
            <p:extLst>
              <p:ext uri="{D42A27DB-BD31-4B8C-83A1-F6EECF244321}">
                <p14:modId xmlns:p14="http://schemas.microsoft.com/office/powerpoint/2010/main" val="3903587225"/>
              </p:ext>
            </p:extLst>
          </p:nvPr>
        </p:nvGraphicFramePr>
        <p:xfrm>
          <a:off x="4434840" y="1072605"/>
          <a:ext cx="97536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F5402C3-4C17-440D-8515-873BF2ACBCC5}"/>
              </a:ext>
            </a:extLst>
          </p:cNvPr>
          <p:cNvSpPr txBox="1"/>
          <p:nvPr/>
        </p:nvSpPr>
        <p:spPr>
          <a:xfrm>
            <a:off x="10019212" y="2907119"/>
            <a:ext cx="2821577"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Argument</a:t>
            </a:r>
          </a:p>
        </p:txBody>
      </p:sp>
      <p:sp>
        <p:nvSpPr>
          <p:cNvPr id="6" name="TextBox 5">
            <a:extLst>
              <a:ext uri="{FF2B5EF4-FFF2-40B4-BE49-F238E27FC236}">
                <a16:creationId xmlns:a16="http://schemas.microsoft.com/office/drawing/2014/main" id="{4989AFA1-287C-47E2-A42C-54748B1F7677}"/>
              </a:ext>
            </a:extLst>
          </p:cNvPr>
          <p:cNvSpPr txBox="1"/>
          <p:nvPr/>
        </p:nvSpPr>
        <p:spPr>
          <a:xfrm>
            <a:off x="10785566" y="4880874"/>
            <a:ext cx="2821577"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Proof</a:t>
            </a:r>
          </a:p>
        </p:txBody>
      </p:sp>
    </p:spTree>
    <p:extLst>
      <p:ext uri="{BB962C8B-B14F-4D97-AF65-F5344CB8AC3E}">
        <p14:creationId xmlns:p14="http://schemas.microsoft.com/office/powerpoint/2010/main" val="403757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AE08B-34BF-4398-8987-48F02343C7B7}"/>
              </a:ext>
            </a:extLst>
          </p:cNvPr>
          <p:cNvSpPr>
            <a:spLocks noGrp="1"/>
          </p:cNvSpPr>
          <p:nvPr>
            <p:ph type="title"/>
          </p:nvPr>
        </p:nvSpPr>
        <p:spPr/>
        <p:txBody>
          <a:bodyPr/>
          <a:lstStyle/>
          <a:p>
            <a:r>
              <a:rPr lang="en-US" dirty="0"/>
              <a:t>Mathematical Argumentation</a:t>
            </a:r>
          </a:p>
        </p:txBody>
      </p:sp>
      <p:sp>
        <p:nvSpPr>
          <p:cNvPr id="3" name="Content Placeholder 2">
            <a:extLst>
              <a:ext uri="{FF2B5EF4-FFF2-40B4-BE49-F238E27FC236}">
                <a16:creationId xmlns:a16="http://schemas.microsoft.com/office/drawing/2014/main" id="{986328FA-6F4E-4F6D-A9DF-92DDEB1666A4}"/>
              </a:ext>
            </a:extLst>
          </p:cNvPr>
          <p:cNvSpPr>
            <a:spLocks noGrp="1"/>
          </p:cNvSpPr>
          <p:nvPr>
            <p:ph idx="1"/>
          </p:nvPr>
        </p:nvSpPr>
        <p:spPr>
          <a:xfrm>
            <a:off x="838869" y="2610746"/>
            <a:ext cx="6482191" cy="5260926"/>
          </a:xfrm>
        </p:spPr>
        <p:txBody>
          <a:bodyPr/>
          <a:lstStyle/>
          <a:p>
            <a:pPr marL="0" indent="0">
              <a:buNone/>
            </a:pPr>
            <a:r>
              <a:rPr lang="en-US" dirty="0"/>
              <a:t>We view mathematical argumentation as a process of dynamic social discourse for discovering new mathematical ideas and convincing others that a claim is true.”</a:t>
            </a:r>
          </a:p>
          <a:p>
            <a:pPr marL="0" indent="0">
              <a:buNone/>
            </a:pPr>
            <a:r>
              <a:rPr lang="en-US" dirty="0"/>
              <a:t>-Rumsey &amp; </a:t>
            </a:r>
            <a:r>
              <a:rPr lang="en-US" dirty="0" err="1"/>
              <a:t>Langrall</a:t>
            </a:r>
            <a:endParaRPr lang="en-US" dirty="0"/>
          </a:p>
          <a:p>
            <a:endParaRPr lang="en-US" dirty="0"/>
          </a:p>
        </p:txBody>
      </p:sp>
      <p:pic>
        <p:nvPicPr>
          <p:cNvPr id="5" name="Picture 4" descr="A picture containing person, wall, person, indoor&#10;&#10;Description automatically generated">
            <a:extLst>
              <a:ext uri="{FF2B5EF4-FFF2-40B4-BE49-F238E27FC236}">
                <a16:creationId xmlns:a16="http://schemas.microsoft.com/office/drawing/2014/main" id="{287B8957-0461-4BC8-890F-C726B8D01B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19646" y="2610746"/>
            <a:ext cx="5806381" cy="4798328"/>
          </a:xfrm>
          <a:prstGeom prst="rect">
            <a:avLst/>
          </a:prstGeom>
          <a:effectLst>
            <a:softEdge rad="101600"/>
          </a:effectLst>
        </p:spPr>
      </p:pic>
      <p:sp>
        <p:nvSpPr>
          <p:cNvPr id="6" name="TextBox 5">
            <a:extLst>
              <a:ext uri="{FF2B5EF4-FFF2-40B4-BE49-F238E27FC236}">
                <a16:creationId xmlns:a16="http://schemas.microsoft.com/office/drawing/2014/main" id="{211C30CF-E7BF-4F4F-AE4B-2E2A243CC352}"/>
              </a:ext>
            </a:extLst>
          </p:cNvPr>
          <p:cNvSpPr txBox="1"/>
          <p:nvPr/>
        </p:nvSpPr>
        <p:spPr>
          <a:xfrm>
            <a:off x="731519" y="1318084"/>
            <a:ext cx="13459265" cy="1292662"/>
          </a:xfrm>
          <a:prstGeom prst="rect">
            <a:avLst/>
          </a:prstGeom>
          <a:noFill/>
        </p:spPr>
        <p:txBody>
          <a:bodyPr wrap="square" rtlCol="0">
            <a:spAutoFit/>
          </a:bodyPr>
          <a:lstStyle/>
          <a:p>
            <a:r>
              <a:rPr lang="en-US" sz="3900" dirty="0">
                <a:latin typeface="Arial"/>
                <a:cs typeface="Arial"/>
              </a:rPr>
              <a:t>”Argumentation—in mathematics and other subject areas — goes beyond these types of communication.</a:t>
            </a:r>
          </a:p>
        </p:txBody>
      </p:sp>
    </p:spTree>
    <p:extLst>
      <p:ext uri="{BB962C8B-B14F-4D97-AF65-F5344CB8AC3E}">
        <p14:creationId xmlns:p14="http://schemas.microsoft.com/office/powerpoint/2010/main" val="120178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red, furniture, indoor&#10;&#10;Description automatically generated">
            <a:extLst>
              <a:ext uri="{FF2B5EF4-FFF2-40B4-BE49-F238E27FC236}">
                <a16:creationId xmlns:a16="http://schemas.microsoft.com/office/drawing/2014/main" id="{6BCA3C6A-1B41-4EA0-924F-42FB53DBC0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7619999"/>
          </a:xfrm>
          <a:prstGeom prst="rect">
            <a:avLst/>
          </a:prstGeom>
        </p:spPr>
      </p:pic>
      <p:sp>
        <p:nvSpPr>
          <p:cNvPr id="2" name="Title 1">
            <a:extLst>
              <a:ext uri="{FF2B5EF4-FFF2-40B4-BE49-F238E27FC236}">
                <a16:creationId xmlns:a16="http://schemas.microsoft.com/office/drawing/2014/main" id="{38587099-034A-4F85-978D-E673E1BEB691}"/>
              </a:ext>
            </a:extLst>
          </p:cNvPr>
          <p:cNvSpPr>
            <a:spLocks noGrp="1"/>
          </p:cNvSpPr>
          <p:nvPr>
            <p:ph type="title"/>
          </p:nvPr>
        </p:nvSpPr>
        <p:spPr>
          <a:xfrm>
            <a:off x="979714" y="3304906"/>
            <a:ext cx="13167360" cy="1538883"/>
          </a:xfrm>
        </p:spPr>
        <p:txBody>
          <a:bodyPr/>
          <a:lstStyle/>
          <a:p>
            <a:r>
              <a:rPr lang="en-US" dirty="0">
                <a:solidFill>
                  <a:schemeClr val="bg1"/>
                </a:solidFill>
              </a:rPr>
              <a:t>Part 2: Convince Me!</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50896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427653-B106-46C1-A6E9-1EFAEE1FCE2E}"/>
              </a:ext>
            </a:extLst>
          </p:cNvPr>
          <p:cNvSpPr txBox="1"/>
          <p:nvPr/>
        </p:nvSpPr>
        <p:spPr>
          <a:xfrm>
            <a:off x="0" y="822960"/>
            <a:ext cx="14630400" cy="609398"/>
          </a:xfrm>
          <a:prstGeom prst="rect">
            <a:avLst/>
          </a:prstGeom>
          <a:noFill/>
        </p:spPr>
        <p:txBody>
          <a:bodyPr wrap="square" rtlCol="0">
            <a:spAutoFit/>
          </a:bodyPr>
          <a:lstStyle/>
          <a:p>
            <a:pPr algn="ctr"/>
            <a:r>
              <a:rPr lang="en-US" sz="3360" b="1" dirty="0">
                <a:latin typeface="Arial" panose="020B0604020202020204" pitchFamily="34" charset="0"/>
                <a:cs typeface="Arial" panose="020B0604020202020204" pitchFamily="34" charset="0"/>
              </a:rPr>
              <a:t>I’m thinking of a math story…. </a:t>
            </a:r>
          </a:p>
        </p:txBody>
      </p:sp>
      <p:sp>
        <p:nvSpPr>
          <p:cNvPr id="5" name="TextBox 4">
            <a:extLst>
              <a:ext uri="{FF2B5EF4-FFF2-40B4-BE49-F238E27FC236}">
                <a16:creationId xmlns:a16="http://schemas.microsoft.com/office/drawing/2014/main" id="{40E96B90-E9D7-4AF5-96B9-9866D7E23577}"/>
              </a:ext>
            </a:extLst>
          </p:cNvPr>
          <p:cNvSpPr txBox="1"/>
          <p:nvPr/>
        </p:nvSpPr>
        <p:spPr>
          <a:xfrm>
            <a:off x="1" y="2291380"/>
            <a:ext cx="14630399" cy="1200329"/>
          </a:xfrm>
          <a:prstGeom prst="rect">
            <a:avLst/>
          </a:prstGeom>
          <a:noFill/>
        </p:spPr>
        <p:txBody>
          <a:bodyPr wrap="square" rtlCol="0">
            <a:spAutoFit/>
          </a:bodyPr>
          <a:lstStyle/>
          <a:p>
            <a:pPr algn="ctr"/>
            <a:r>
              <a:rPr lang="en-US" sz="7200" dirty="0">
                <a:solidFill>
                  <a:srgbClr val="C00000"/>
                </a:solidFill>
                <a:latin typeface="Arial" panose="020B0604020202020204" pitchFamily="34" charset="0"/>
                <a:cs typeface="Arial" panose="020B0604020202020204" pitchFamily="34" charset="0"/>
              </a:rPr>
              <a:t>1, 2, 4, 8….</a:t>
            </a:r>
          </a:p>
        </p:txBody>
      </p:sp>
      <p:sp>
        <p:nvSpPr>
          <p:cNvPr id="6" name="Cloud 5">
            <a:extLst>
              <a:ext uri="{FF2B5EF4-FFF2-40B4-BE49-F238E27FC236}">
                <a16:creationId xmlns:a16="http://schemas.microsoft.com/office/drawing/2014/main" id="{57B58F95-4474-4C1F-8BA0-35FAED142D81}"/>
              </a:ext>
            </a:extLst>
          </p:cNvPr>
          <p:cNvSpPr/>
          <p:nvPr/>
        </p:nvSpPr>
        <p:spPr>
          <a:xfrm>
            <a:off x="957429" y="3886209"/>
            <a:ext cx="3695252" cy="2420471"/>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640" dirty="0">
                <a:latin typeface="Arial" panose="020B0604020202020204" pitchFamily="34" charset="0"/>
                <a:cs typeface="Arial" panose="020B0604020202020204" pitchFamily="34" charset="0"/>
              </a:rPr>
              <a:t>What to you notice? What do you wonder? </a:t>
            </a:r>
          </a:p>
        </p:txBody>
      </p:sp>
      <p:sp>
        <p:nvSpPr>
          <p:cNvPr id="7" name="Cloud 6">
            <a:extLst>
              <a:ext uri="{FF2B5EF4-FFF2-40B4-BE49-F238E27FC236}">
                <a16:creationId xmlns:a16="http://schemas.microsoft.com/office/drawing/2014/main" id="{D97D7024-7AC8-4FA4-988A-BEEAAB58E60C}"/>
              </a:ext>
            </a:extLst>
          </p:cNvPr>
          <p:cNvSpPr/>
          <p:nvPr/>
        </p:nvSpPr>
        <p:spPr>
          <a:xfrm>
            <a:off x="9385890" y="3600783"/>
            <a:ext cx="3695252" cy="2792898"/>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640" dirty="0">
                <a:latin typeface="Arial" panose="020B0604020202020204" pitchFamily="34" charset="0"/>
                <a:cs typeface="Arial" panose="020B0604020202020204" pitchFamily="34" charset="0"/>
              </a:rPr>
              <a:t>What are the next steps in our math story?  </a:t>
            </a:r>
          </a:p>
        </p:txBody>
      </p:sp>
    </p:spTree>
    <p:extLst>
      <p:ext uri="{BB962C8B-B14F-4D97-AF65-F5344CB8AC3E}">
        <p14:creationId xmlns:p14="http://schemas.microsoft.com/office/powerpoint/2010/main" val="103038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EA3C48E-D66B-43B4-A46F-27380FA1275A}"/>
              </a:ext>
            </a:extLst>
          </p:cNvPr>
          <p:cNvPicPr>
            <a:picLocks noGrp="1" noChangeAspect="1"/>
          </p:cNvPicPr>
          <p:nvPr>
            <p:ph idx="1"/>
          </p:nvPr>
        </p:nvPicPr>
        <p:blipFill rotWithShape="1">
          <a:blip r:embed="rId2"/>
          <a:srcRect t="-1" b="18869"/>
          <a:stretch/>
        </p:blipFill>
        <p:spPr>
          <a:xfrm>
            <a:off x="0" y="-24703"/>
            <a:ext cx="14630400" cy="7633439"/>
          </a:xfrm>
          <a:prstGeom prst="rect">
            <a:avLst/>
          </a:prstGeom>
          <a:solidFill>
            <a:schemeClr val="bg1"/>
          </a:solidFill>
        </p:spPr>
      </p:pic>
      <p:sp>
        <p:nvSpPr>
          <p:cNvPr id="2" name="Title 1">
            <a:extLst>
              <a:ext uri="{FF2B5EF4-FFF2-40B4-BE49-F238E27FC236}">
                <a16:creationId xmlns:a16="http://schemas.microsoft.com/office/drawing/2014/main" id="{C0AB0290-D335-4A9B-8877-E7224C568E59}"/>
              </a:ext>
            </a:extLst>
          </p:cNvPr>
          <p:cNvSpPr>
            <a:spLocks noGrp="1"/>
          </p:cNvSpPr>
          <p:nvPr>
            <p:ph type="title"/>
          </p:nvPr>
        </p:nvSpPr>
        <p:spPr>
          <a:xfrm>
            <a:off x="0" y="548643"/>
            <a:ext cx="14630400" cy="769441"/>
          </a:xfrm>
          <a:solidFill>
            <a:schemeClr val="bg1"/>
          </a:solidFill>
        </p:spPr>
        <p:txBody>
          <a:bodyPr/>
          <a:lstStyle/>
          <a:p>
            <a:r>
              <a:rPr lang="en-US" dirty="0"/>
              <a:t>Welcome</a:t>
            </a:r>
          </a:p>
        </p:txBody>
      </p:sp>
    </p:spTree>
    <p:extLst>
      <p:ext uri="{BB962C8B-B14F-4D97-AF65-F5344CB8AC3E}">
        <p14:creationId xmlns:p14="http://schemas.microsoft.com/office/powerpoint/2010/main" val="317457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6AE217-7FF7-4CC1-8758-07DFAF790993}"/>
              </a:ext>
            </a:extLst>
          </p:cNvPr>
          <p:cNvSpPr txBox="1"/>
          <p:nvPr/>
        </p:nvSpPr>
        <p:spPr>
          <a:xfrm>
            <a:off x="0" y="822960"/>
            <a:ext cx="14630400" cy="609398"/>
          </a:xfrm>
          <a:prstGeom prst="rect">
            <a:avLst/>
          </a:prstGeom>
          <a:noFill/>
        </p:spPr>
        <p:txBody>
          <a:bodyPr wrap="square" rtlCol="0">
            <a:spAutoFit/>
          </a:bodyPr>
          <a:lstStyle/>
          <a:p>
            <a:pPr algn="ctr"/>
            <a:r>
              <a:rPr lang="en-US" sz="3360" b="1" dirty="0">
                <a:latin typeface="Arial" panose="020B0604020202020204" pitchFamily="34" charset="0"/>
                <a:cs typeface="Arial" panose="020B0604020202020204" pitchFamily="34" charset="0"/>
              </a:rPr>
              <a:t>I’m thinking of a math story…. </a:t>
            </a:r>
          </a:p>
        </p:txBody>
      </p:sp>
      <p:sp>
        <p:nvSpPr>
          <p:cNvPr id="5" name="TextBox 4">
            <a:extLst>
              <a:ext uri="{FF2B5EF4-FFF2-40B4-BE49-F238E27FC236}">
                <a16:creationId xmlns:a16="http://schemas.microsoft.com/office/drawing/2014/main" id="{698F591B-C186-4618-A1B8-1B2B1E37549E}"/>
              </a:ext>
            </a:extLst>
          </p:cNvPr>
          <p:cNvSpPr txBox="1"/>
          <p:nvPr/>
        </p:nvSpPr>
        <p:spPr>
          <a:xfrm>
            <a:off x="4495966" y="5357311"/>
            <a:ext cx="5601213" cy="978729"/>
          </a:xfrm>
          <a:prstGeom prst="rect">
            <a:avLst/>
          </a:prstGeom>
          <a:noFill/>
        </p:spPr>
        <p:txBody>
          <a:bodyPr wrap="none" rtlCol="0">
            <a:spAutoFit/>
          </a:bodyPr>
          <a:lstStyle/>
          <a:p>
            <a:r>
              <a:rPr lang="en-US" sz="5760" b="1" cap="all" dirty="0">
                <a:solidFill>
                  <a:srgbClr val="C00000"/>
                </a:solidFill>
                <a:latin typeface="Arial" panose="020B0604020202020204" pitchFamily="34" charset="0"/>
                <a:cs typeface="Arial" panose="020B0604020202020204" pitchFamily="34" charset="0"/>
              </a:rPr>
              <a:t>Convince Me</a:t>
            </a:r>
            <a:r>
              <a:rPr lang="en-US" sz="5760" cap="all" dirty="0">
                <a:solidFill>
                  <a:srgbClr val="C00000"/>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ADC3FC18-7CF1-4DF7-8BE1-7B18FAF4458B}"/>
              </a:ext>
            </a:extLst>
          </p:cNvPr>
          <p:cNvSpPr txBox="1"/>
          <p:nvPr/>
        </p:nvSpPr>
        <p:spPr>
          <a:xfrm>
            <a:off x="1" y="2291380"/>
            <a:ext cx="14630399" cy="1200329"/>
          </a:xfrm>
          <a:prstGeom prst="rect">
            <a:avLst/>
          </a:prstGeom>
          <a:noFill/>
        </p:spPr>
        <p:txBody>
          <a:bodyPr wrap="square" rtlCol="0">
            <a:spAutoFit/>
          </a:bodyPr>
          <a:lstStyle/>
          <a:p>
            <a:pPr algn="ctr"/>
            <a:r>
              <a:rPr lang="en-US" sz="7200" dirty="0">
                <a:solidFill>
                  <a:srgbClr val="C00000"/>
                </a:solidFill>
                <a:latin typeface="Arial" panose="020B0604020202020204" pitchFamily="34" charset="0"/>
                <a:cs typeface="Arial" panose="020B0604020202020204" pitchFamily="34" charset="0"/>
              </a:rPr>
              <a:t>   1, 2, 4, 8, 16….</a:t>
            </a:r>
          </a:p>
        </p:txBody>
      </p:sp>
      <p:sp>
        <p:nvSpPr>
          <p:cNvPr id="7" name="Rectangle 6">
            <a:extLst>
              <a:ext uri="{FF2B5EF4-FFF2-40B4-BE49-F238E27FC236}">
                <a16:creationId xmlns:a16="http://schemas.microsoft.com/office/drawing/2014/main" id="{21D8E763-3028-4125-902A-CD940AD2EE79}"/>
              </a:ext>
            </a:extLst>
          </p:cNvPr>
          <p:cNvSpPr/>
          <p:nvPr/>
        </p:nvSpPr>
        <p:spPr>
          <a:xfrm>
            <a:off x="3225464" y="4036799"/>
            <a:ext cx="7733271" cy="609398"/>
          </a:xfrm>
          <a:prstGeom prst="rect">
            <a:avLst/>
          </a:prstGeom>
        </p:spPr>
        <p:txBody>
          <a:bodyPr wrap="none">
            <a:spAutoFit/>
          </a:bodyPr>
          <a:lstStyle/>
          <a:p>
            <a:r>
              <a:rPr lang="en-US" sz="3360" b="1" dirty="0">
                <a:latin typeface="Arial" panose="020B0604020202020204" pitchFamily="34" charset="0"/>
                <a:cs typeface="Arial" panose="020B0604020202020204" pitchFamily="34" charset="0"/>
              </a:rPr>
              <a:t>What’s the next number in my story?</a:t>
            </a:r>
          </a:p>
        </p:txBody>
      </p:sp>
      <p:sp>
        <p:nvSpPr>
          <p:cNvPr id="8" name="Cloud 7">
            <a:extLst>
              <a:ext uri="{FF2B5EF4-FFF2-40B4-BE49-F238E27FC236}">
                <a16:creationId xmlns:a16="http://schemas.microsoft.com/office/drawing/2014/main" id="{3ED5C4A8-DF36-4CE1-B0B2-4FF4E2D70399}"/>
              </a:ext>
            </a:extLst>
          </p:cNvPr>
          <p:cNvSpPr/>
          <p:nvPr/>
        </p:nvSpPr>
        <p:spPr>
          <a:xfrm>
            <a:off x="35093" y="165625"/>
            <a:ext cx="4460873" cy="4251510"/>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640" dirty="0">
                <a:latin typeface="Arial" panose="020B0604020202020204" pitchFamily="34" charset="0"/>
                <a:cs typeface="Arial" panose="020B0604020202020204" pitchFamily="34" charset="0"/>
              </a:rPr>
              <a:t>16 is the next step, but I’m not convinced that you have the story figured out yet. </a:t>
            </a:r>
          </a:p>
        </p:txBody>
      </p:sp>
    </p:spTree>
    <p:extLst>
      <p:ext uri="{BB962C8B-B14F-4D97-AF65-F5344CB8AC3E}">
        <p14:creationId xmlns:p14="http://schemas.microsoft.com/office/powerpoint/2010/main" val="29715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DFA932-3481-45F9-899A-375508FD6B88}"/>
              </a:ext>
            </a:extLst>
          </p:cNvPr>
          <p:cNvSpPr txBox="1"/>
          <p:nvPr/>
        </p:nvSpPr>
        <p:spPr>
          <a:xfrm>
            <a:off x="0" y="822960"/>
            <a:ext cx="14630400" cy="609398"/>
          </a:xfrm>
          <a:prstGeom prst="rect">
            <a:avLst/>
          </a:prstGeom>
          <a:noFill/>
        </p:spPr>
        <p:txBody>
          <a:bodyPr wrap="square" rtlCol="0">
            <a:spAutoFit/>
          </a:bodyPr>
          <a:lstStyle/>
          <a:p>
            <a:pPr algn="ctr"/>
            <a:r>
              <a:rPr lang="en-US" sz="3360" b="1" dirty="0">
                <a:latin typeface="Arial" panose="020B0604020202020204" pitchFamily="34" charset="0"/>
                <a:cs typeface="Arial" panose="020B0604020202020204" pitchFamily="34" charset="0"/>
              </a:rPr>
              <a:t>I’m thinking of a math story…. </a:t>
            </a:r>
          </a:p>
        </p:txBody>
      </p:sp>
      <p:sp>
        <p:nvSpPr>
          <p:cNvPr id="5" name="TextBox 4">
            <a:extLst>
              <a:ext uri="{FF2B5EF4-FFF2-40B4-BE49-F238E27FC236}">
                <a16:creationId xmlns:a16="http://schemas.microsoft.com/office/drawing/2014/main" id="{5EA79C84-A0BE-4FCC-AD4C-BFD103F6C94C}"/>
              </a:ext>
            </a:extLst>
          </p:cNvPr>
          <p:cNvSpPr txBox="1"/>
          <p:nvPr/>
        </p:nvSpPr>
        <p:spPr>
          <a:xfrm>
            <a:off x="4495966" y="5357311"/>
            <a:ext cx="5601213" cy="978729"/>
          </a:xfrm>
          <a:prstGeom prst="rect">
            <a:avLst/>
          </a:prstGeom>
          <a:noFill/>
        </p:spPr>
        <p:txBody>
          <a:bodyPr wrap="none" rtlCol="0">
            <a:spAutoFit/>
          </a:bodyPr>
          <a:lstStyle/>
          <a:p>
            <a:r>
              <a:rPr lang="en-US" sz="5760" b="1" cap="all" dirty="0">
                <a:solidFill>
                  <a:srgbClr val="C00000"/>
                </a:solidFill>
                <a:latin typeface="Arial" panose="020B0604020202020204" pitchFamily="34" charset="0"/>
                <a:cs typeface="Arial" panose="020B0604020202020204" pitchFamily="34" charset="0"/>
              </a:rPr>
              <a:t>Convince Me</a:t>
            </a:r>
            <a:r>
              <a:rPr lang="en-US" sz="5760" cap="all" dirty="0">
                <a:solidFill>
                  <a:srgbClr val="C00000"/>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A4F9F1ED-61C7-4B15-8D0D-9FA725F0C528}"/>
              </a:ext>
            </a:extLst>
          </p:cNvPr>
          <p:cNvSpPr txBox="1"/>
          <p:nvPr/>
        </p:nvSpPr>
        <p:spPr>
          <a:xfrm>
            <a:off x="1" y="2291380"/>
            <a:ext cx="14630399" cy="1200329"/>
          </a:xfrm>
          <a:prstGeom prst="rect">
            <a:avLst/>
          </a:prstGeom>
          <a:noFill/>
        </p:spPr>
        <p:txBody>
          <a:bodyPr wrap="square" rtlCol="0">
            <a:spAutoFit/>
          </a:bodyPr>
          <a:lstStyle/>
          <a:p>
            <a:pPr algn="ctr"/>
            <a:r>
              <a:rPr lang="en-US" sz="7200" dirty="0">
                <a:solidFill>
                  <a:srgbClr val="C00000"/>
                </a:solidFill>
                <a:latin typeface="Arial" panose="020B0604020202020204" pitchFamily="34" charset="0"/>
                <a:cs typeface="Arial" panose="020B0604020202020204" pitchFamily="34" charset="0"/>
              </a:rPr>
              <a:t>1, 2, 4, 8, 16….</a:t>
            </a:r>
          </a:p>
        </p:txBody>
      </p:sp>
      <p:sp>
        <p:nvSpPr>
          <p:cNvPr id="7" name="Rectangle 6">
            <a:extLst>
              <a:ext uri="{FF2B5EF4-FFF2-40B4-BE49-F238E27FC236}">
                <a16:creationId xmlns:a16="http://schemas.microsoft.com/office/drawing/2014/main" id="{FFDA847F-D09E-44AC-A77D-3A8F333DA39B}"/>
              </a:ext>
            </a:extLst>
          </p:cNvPr>
          <p:cNvSpPr/>
          <p:nvPr/>
        </p:nvSpPr>
        <p:spPr>
          <a:xfrm>
            <a:off x="3225464" y="4036799"/>
            <a:ext cx="7733271" cy="609398"/>
          </a:xfrm>
          <a:prstGeom prst="rect">
            <a:avLst/>
          </a:prstGeom>
        </p:spPr>
        <p:txBody>
          <a:bodyPr wrap="none">
            <a:spAutoFit/>
          </a:bodyPr>
          <a:lstStyle/>
          <a:p>
            <a:r>
              <a:rPr lang="en-US" sz="3360" b="1" dirty="0">
                <a:latin typeface="Arial" panose="020B0604020202020204" pitchFamily="34" charset="0"/>
                <a:cs typeface="Arial" panose="020B0604020202020204" pitchFamily="34" charset="0"/>
              </a:rPr>
              <a:t>What’s the next number in my story?</a:t>
            </a:r>
          </a:p>
        </p:txBody>
      </p:sp>
      <p:sp>
        <p:nvSpPr>
          <p:cNvPr id="8" name="Cloud 7">
            <a:extLst>
              <a:ext uri="{FF2B5EF4-FFF2-40B4-BE49-F238E27FC236}">
                <a16:creationId xmlns:a16="http://schemas.microsoft.com/office/drawing/2014/main" id="{75C67CCB-F520-4D17-9CA3-B6B89E69594A}"/>
              </a:ext>
            </a:extLst>
          </p:cNvPr>
          <p:cNvSpPr/>
          <p:nvPr/>
        </p:nvSpPr>
        <p:spPr>
          <a:xfrm>
            <a:off x="274321" y="1353016"/>
            <a:ext cx="3695252" cy="2420471"/>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640" dirty="0">
                <a:latin typeface="Arial" panose="020B0604020202020204" pitchFamily="34" charset="0"/>
                <a:cs typeface="Arial" panose="020B0604020202020204" pitchFamily="34" charset="0"/>
              </a:rPr>
              <a:t>32 is not correct!</a:t>
            </a:r>
          </a:p>
        </p:txBody>
      </p:sp>
      <p:sp>
        <p:nvSpPr>
          <p:cNvPr id="9" name="Cloud 8">
            <a:extLst>
              <a:ext uri="{FF2B5EF4-FFF2-40B4-BE49-F238E27FC236}">
                <a16:creationId xmlns:a16="http://schemas.microsoft.com/office/drawing/2014/main" id="{EEE68076-C97C-4220-B9B9-8690392D68BA}"/>
              </a:ext>
            </a:extLst>
          </p:cNvPr>
          <p:cNvSpPr/>
          <p:nvPr/>
        </p:nvSpPr>
        <p:spPr>
          <a:xfrm>
            <a:off x="10935148" y="158919"/>
            <a:ext cx="3695252" cy="3877880"/>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640" dirty="0">
                <a:latin typeface="Arial" panose="020B0604020202020204" pitchFamily="34" charset="0"/>
                <a:cs typeface="Arial" panose="020B0604020202020204" pitchFamily="34" charset="0"/>
              </a:rPr>
              <a:t>Note: Some sequences have 32 as the next term, but mine does not!</a:t>
            </a:r>
          </a:p>
        </p:txBody>
      </p:sp>
    </p:spTree>
    <p:extLst>
      <p:ext uri="{BB962C8B-B14F-4D97-AF65-F5344CB8AC3E}">
        <p14:creationId xmlns:p14="http://schemas.microsoft.com/office/powerpoint/2010/main" val="179794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5E1A191-D455-4FE3-AA48-2131FA834383}"/>
              </a:ext>
            </a:extLst>
          </p:cNvPr>
          <p:cNvGrpSpPr/>
          <p:nvPr/>
        </p:nvGrpSpPr>
        <p:grpSpPr>
          <a:xfrm>
            <a:off x="822960" y="2549562"/>
            <a:ext cx="2259106" cy="2259106"/>
            <a:chOff x="685800" y="2124635"/>
            <a:chExt cx="1882588" cy="1882588"/>
          </a:xfrm>
        </p:grpSpPr>
        <p:sp>
          <p:nvSpPr>
            <p:cNvPr id="5" name="Oval 4">
              <a:extLst>
                <a:ext uri="{FF2B5EF4-FFF2-40B4-BE49-F238E27FC236}">
                  <a16:creationId xmlns:a16="http://schemas.microsoft.com/office/drawing/2014/main" id="{27F6C54C-D4EB-47CE-AAC1-AD40BBB0AD40}"/>
                </a:ext>
              </a:extLst>
            </p:cNvPr>
            <p:cNvSpPr/>
            <p:nvPr/>
          </p:nvSpPr>
          <p:spPr>
            <a:xfrm>
              <a:off x="685800" y="2124635"/>
              <a:ext cx="1882588" cy="1882588"/>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520"/>
            </a:p>
          </p:txBody>
        </p:sp>
        <p:sp>
          <p:nvSpPr>
            <p:cNvPr id="6" name="Oval 5">
              <a:extLst>
                <a:ext uri="{FF2B5EF4-FFF2-40B4-BE49-F238E27FC236}">
                  <a16:creationId xmlns:a16="http://schemas.microsoft.com/office/drawing/2014/main" id="{36261481-5154-46F5-87C4-894DF33EB0F7}"/>
                </a:ext>
              </a:extLst>
            </p:cNvPr>
            <p:cNvSpPr/>
            <p:nvPr/>
          </p:nvSpPr>
          <p:spPr>
            <a:xfrm>
              <a:off x="1021977" y="2245659"/>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dirty="0"/>
            </a:p>
          </p:txBody>
        </p:sp>
      </p:grpSp>
      <p:grpSp>
        <p:nvGrpSpPr>
          <p:cNvPr id="7" name="Group 6">
            <a:extLst>
              <a:ext uri="{FF2B5EF4-FFF2-40B4-BE49-F238E27FC236}">
                <a16:creationId xmlns:a16="http://schemas.microsoft.com/office/drawing/2014/main" id="{F626AE9E-1832-4254-B0D6-C62DD4224680}"/>
              </a:ext>
            </a:extLst>
          </p:cNvPr>
          <p:cNvGrpSpPr/>
          <p:nvPr/>
        </p:nvGrpSpPr>
        <p:grpSpPr>
          <a:xfrm>
            <a:off x="3535231" y="2549562"/>
            <a:ext cx="2259106" cy="2259106"/>
            <a:chOff x="2946026" y="2124635"/>
            <a:chExt cx="1882588" cy="1882588"/>
          </a:xfrm>
        </p:grpSpPr>
        <p:grpSp>
          <p:nvGrpSpPr>
            <p:cNvPr id="8" name="Group 7">
              <a:extLst>
                <a:ext uri="{FF2B5EF4-FFF2-40B4-BE49-F238E27FC236}">
                  <a16:creationId xmlns:a16="http://schemas.microsoft.com/office/drawing/2014/main" id="{09A67E47-53E7-41AD-BFB3-469839DB8793}"/>
                </a:ext>
              </a:extLst>
            </p:cNvPr>
            <p:cNvGrpSpPr/>
            <p:nvPr/>
          </p:nvGrpSpPr>
          <p:grpSpPr>
            <a:xfrm>
              <a:off x="2946026" y="2124635"/>
              <a:ext cx="1882588" cy="1882588"/>
              <a:chOff x="685800" y="2124635"/>
              <a:chExt cx="1882588" cy="1882588"/>
            </a:xfrm>
          </p:grpSpPr>
          <p:sp>
            <p:nvSpPr>
              <p:cNvPr id="11" name="Oval 10">
                <a:extLst>
                  <a:ext uri="{FF2B5EF4-FFF2-40B4-BE49-F238E27FC236}">
                    <a16:creationId xmlns:a16="http://schemas.microsoft.com/office/drawing/2014/main" id="{2C6C2218-8803-401F-A301-01A0416EEC6F}"/>
                  </a:ext>
                </a:extLst>
              </p:cNvPr>
              <p:cNvSpPr/>
              <p:nvPr/>
            </p:nvSpPr>
            <p:spPr>
              <a:xfrm>
                <a:off x="685800" y="2124635"/>
                <a:ext cx="1882588" cy="1882588"/>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520"/>
              </a:p>
            </p:txBody>
          </p:sp>
          <p:sp>
            <p:nvSpPr>
              <p:cNvPr id="12" name="Oval 11">
                <a:extLst>
                  <a:ext uri="{FF2B5EF4-FFF2-40B4-BE49-F238E27FC236}">
                    <a16:creationId xmlns:a16="http://schemas.microsoft.com/office/drawing/2014/main" id="{167BF4D8-9BDE-4E74-9BEE-DCB11F9E41BB}"/>
                  </a:ext>
                </a:extLst>
              </p:cNvPr>
              <p:cNvSpPr/>
              <p:nvPr/>
            </p:nvSpPr>
            <p:spPr>
              <a:xfrm>
                <a:off x="1021977" y="2245659"/>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a:p>
            </p:txBody>
          </p:sp>
        </p:grpSp>
        <p:sp>
          <p:nvSpPr>
            <p:cNvPr id="9" name="Oval 8">
              <a:extLst>
                <a:ext uri="{FF2B5EF4-FFF2-40B4-BE49-F238E27FC236}">
                  <a16:creationId xmlns:a16="http://schemas.microsoft.com/office/drawing/2014/main" id="{CF7843A5-CA75-49BC-A42F-65BC15732A1D}"/>
                </a:ext>
              </a:extLst>
            </p:cNvPr>
            <p:cNvSpPr/>
            <p:nvPr/>
          </p:nvSpPr>
          <p:spPr>
            <a:xfrm>
              <a:off x="3581399" y="3872753"/>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dirty="0"/>
            </a:p>
          </p:txBody>
        </p:sp>
        <p:cxnSp>
          <p:nvCxnSpPr>
            <p:cNvPr id="10" name="Straight Connector 9">
              <a:extLst>
                <a:ext uri="{FF2B5EF4-FFF2-40B4-BE49-F238E27FC236}">
                  <a16:creationId xmlns:a16="http://schemas.microsoft.com/office/drawing/2014/main" id="{D5676C19-ECC7-4D5B-845A-8C7E86784999}"/>
                </a:ext>
              </a:extLst>
            </p:cNvPr>
            <p:cNvCxnSpPr>
              <a:cxnSpLocks/>
            </p:cNvCxnSpPr>
            <p:nvPr/>
          </p:nvCxnSpPr>
          <p:spPr>
            <a:xfrm>
              <a:off x="3361120" y="2380129"/>
              <a:ext cx="251654" cy="151231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5D6E52BF-62C4-45A0-9AC1-B2763E249A1B}"/>
              </a:ext>
            </a:extLst>
          </p:cNvPr>
          <p:cNvGrpSpPr/>
          <p:nvPr/>
        </p:nvGrpSpPr>
        <p:grpSpPr>
          <a:xfrm>
            <a:off x="6197749" y="2549562"/>
            <a:ext cx="2259106" cy="2259106"/>
            <a:chOff x="5164791" y="2124635"/>
            <a:chExt cx="1882588" cy="1882588"/>
          </a:xfrm>
        </p:grpSpPr>
        <p:grpSp>
          <p:nvGrpSpPr>
            <p:cNvPr id="14" name="Group 13">
              <a:extLst>
                <a:ext uri="{FF2B5EF4-FFF2-40B4-BE49-F238E27FC236}">
                  <a16:creationId xmlns:a16="http://schemas.microsoft.com/office/drawing/2014/main" id="{38E8DFEE-ED14-4AC5-8ACA-9529AB96004A}"/>
                </a:ext>
              </a:extLst>
            </p:cNvPr>
            <p:cNvGrpSpPr/>
            <p:nvPr/>
          </p:nvGrpSpPr>
          <p:grpSpPr>
            <a:xfrm>
              <a:off x="5164791" y="2124635"/>
              <a:ext cx="1882588" cy="1882588"/>
              <a:chOff x="2946026" y="2124635"/>
              <a:chExt cx="1882588" cy="1882588"/>
            </a:xfrm>
          </p:grpSpPr>
          <p:grpSp>
            <p:nvGrpSpPr>
              <p:cNvPr id="18" name="Group 17">
                <a:extLst>
                  <a:ext uri="{FF2B5EF4-FFF2-40B4-BE49-F238E27FC236}">
                    <a16:creationId xmlns:a16="http://schemas.microsoft.com/office/drawing/2014/main" id="{3E527CC1-4438-4845-9C37-DFB0E0B630C5}"/>
                  </a:ext>
                </a:extLst>
              </p:cNvPr>
              <p:cNvGrpSpPr/>
              <p:nvPr/>
            </p:nvGrpSpPr>
            <p:grpSpPr>
              <a:xfrm>
                <a:off x="2946026" y="2124635"/>
                <a:ext cx="1882588" cy="1882588"/>
                <a:chOff x="685800" y="2124635"/>
                <a:chExt cx="1882588" cy="1882588"/>
              </a:xfrm>
            </p:grpSpPr>
            <p:sp>
              <p:nvSpPr>
                <p:cNvPr id="21" name="Oval 20">
                  <a:extLst>
                    <a:ext uri="{FF2B5EF4-FFF2-40B4-BE49-F238E27FC236}">
                      <a16:creationId xmlns:a16="http://schemas.microsoft.com/office/drawing/2014/main" id="{7C10D13F-0A0B-49DC-ACDD-562EADA6BCC1}"/>
                    </a:ext>
                  </a:extLst>
                </p:cNvPr>
                <p:cNvSpPr/>
                <p:nvPr/>
              </p:nvSpPr>
              <p:spPr>
                <a:xfrm>
                  <a:off x="685800" y="2124635"/>
                  <a:ext cx="1882588" cy="1882588"/>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520"/>
                </a:p>
              </p:txBody>
            </p:sp>
            <p:sp>
              <p:nvSpPr>
                <p:cNvPr id="22" name="Oval 21">
                  <a:extLst>
                    <a:ext uri="{FF2B5EF4-FFF2-40B4-BE49-F238E27FC236}">
                      <a16:creationId xmlns:a16="http://schemas.microsoft.com/office/drawing/2014/main" id="{81369D52-9D85-4A11-9903-6DD94ECCCC51}"/>
                    </a:ext>
                  </a:extLst>
                </p:cNvPr>
                <p:cNvSpPr/>
                <p:nvPr/>
              </p:nvSpPr>
              <p:spPr>
                <a:xfrm>
                  <a:off x="1021977" y="2245659"/>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a:p>
              </p:txBody>
            </p:sp>
          </p:grpSp>
          <p:sp>
            <p:nvSpPr>
              <p:cNvPr id="19" name="Oval 18">
                <a:extLst>
                  <a:ext uri="{FF2B5EF4-FFF2-40B4-BE49-F238E27FC236}">
                    <a16:creationId xmlns:a16="http://schemas.microsoft.com/office/drawing/2014/main" id="{58622184-8DBD-4E4F-B203-7FEBF9123A2C}"/>
                  </a:ext>
                </a:extLst>
              </p:cNvPr>
              <p:cNvSpPr/>
              <p:nvPr/>
            </p:nvSpPr>
            <p:spPr>
              <a:xfrm>
                <a:off x="3581399" y="3872753"/>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dirty="0"/>
              </a:p>
            </p:txBody>
          </p:sp>
          <p:cxnSp>
            <p:nvCxnSpPr>
              <p:cNvPr id="20" name="Straight Connector 19">
                <a:extLst>
                  <a:ext uri="{FF2B5EF4-FFF2-40B4-BE49-F238E27FC236}">
                    <a16:creationId xmlns:a16="http://schemas.microsoft.com/office/drawing/2014/main" id="{4149EABF-7FBE-412A-936F-3D4051DB5EF8}"/>
                  </a:ext>
                </a:extLst>
              </p:cNvPr>
              <p:cNvCxnSpPr>
                <a:cxnSpLocks/>
              </p:cNvCxnSpPr>
              <p:nvPr/>
            </p:nvCxnSpPr>
            <p:spPr>
              <a:xfrm>
                <a:off x="3361120" y="2380129"/>
                <a:ext cx="251654" cy="1512317"/>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 name="Oval 14">
              <a:extLst>
                <a:ext uri="{FF2B5EF4-FFF2-40B4-BE49-F238E27FC236}">
                  <a16:creationId xmlns:a16="http://schemas.microsoft.com/office/drawing/2014/main" id="{12C0A932-DFCA-4BDC-A545-A35F2650A78E}"/>
                </a:ext>
              </a:extLst>
            </p:cNvPr>
            <p:cNvSpPr/>
            <p:nvPr/>
          </p:nvSpPr>
          <p:spPr>
            <a:xfrm>
              <a:off x="6674223" y="2312894"/>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dirty="0"/>
            </a:p>
          </p:txBody>
        </p:sp>
        <p:cxnSp>
          <p:nvCxnSpPr>
            <p:cNvPr id="16" name="Straight Connector 15">
              <a:extLst>
                <a:ext uri="{FF2B5EF4-FFF2-40B4-BE49-F238E27FC236}">
                  <a16:creationId xmlns:a16="http://schemas.microsoft.com/office/drawing/2014/main" id="{A07C6625-9604-4C7C-B095-8DE573E1D4FC}"/>
                </a:ext>
              </a:extLst>
            </p:cNvPr>
            <p:cNvCxnSpPr>
              <a:cxnSpLocks/>
              <a:stCxn id="19" idx="3"/>
            </p:cNvCxnSpPr>
            <p:nvPr/>
          </p:nvCxnSpPr>
          <p:spPr>
            <a:xfrm flipV="1">
              <a:off x="5819857" y="2370284"/>
              <a:ext cx="947136" cy="1617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68AFF98-B4F3-46D2-90B3-7B440FD223D6}"/>
                </a:ext>
              </a:extLst>
            </p:cNvPr>
            <p:cNvCxnSpPr>
              <a:stCxn id="22" idx="1"/>
              <a:endCxn id="15" idx="2"/>
            </p:cNvCxnSpPr>
            <p:nvPr/>
          </p:nvCxnSpPr>
          <p:spPr>
            <a:xfrm>
              <a:off x="5520661" y="2265352"/>
              <a:ext cx="1153562" cy="1147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F0F84EC1-C49A-4F9C-B5B4-2AEC3AA39539}"/>
              </a:ext>
            </a:extLst>
          </p:cNvPr>
          <p:cNvGrpSpPr/>
          <p:nvPr/>
        </p:nvGrpSpPr>
        <p:grpSpPr>
          <a:xfrm>
            <a:off x="8965154" y="2549562"/>
            <a:ext cx="2259106" cy="2259106"/>
            <a:chOff x="7470962" y="2124635"/>
            <a:chExt cx="1882588" cy="1882588"/>
          </a:xfrm>
        </p:grpSpPr>
        <p:grpSp>
          <p:nvGrpSpPr>
            <p:cNvPr id="24" name="Group 23">
              <a:extLst>
                <a:ext uri="{FF2B5EF4-FFF2-40B4-BE49-F238E27FC236}">
                  <a16:creationId xmlns:a16="http://schemas.microsoft.com/office/drawing/2014/main" id="{BE030A53-FD27-4A86-B977-A58D540C21E4}"/>
                </a:ext>
              </a:extLst>
            </p:cNvPr>
            <p:cNvGrpSpPr/>
            <p:nvPr/>
          </p:nvGrpSpPr>
          <p:grpSpPr>
            <a:xfrm>
              <a:off x="7470962" y="2124635"/>
              <a:ext cx="1882588" cy="1882588"/>
              <a:chOff x="5164791" y="2124635"/>
              <a:chExt cx="1882588" cy="1882588"/>
            </a:xfrm>
          </p:grpSpPr>
          <p:grpSp>
            <p:nvGrpSpPr>
              <p:cNvPr id="29" name="Group 28">
                <a:extLst>
                  <a:ext uri="{FF2B5EF4-FFF2-40B4-BE49-F238E27FC236}">
                    <a16:creationId xmlns:a16="http://schemas.microsoft.com/office/drawing/2014/main" id="{C5F78EFC-23E4-47F3-BF7F-B1F689B0FC4B}"/>
                  </a:ext>
                </a:extLst>
              </p:cNvPr>
              <p:cNvGrpSpPr/>
              <p:nvPr/>
            </p:nvGrpSpPr>
            <p:grpSpPr>
              <a:xfrm>
                <a:off x="5164791" y="2124635"/>
                <a:ext cx="1882588" cy="1882588"/>
                <a:chOff x="2946026" y="2124635"/>
                <a:chExt cx="1882588" cy="1882588"/>
              </a:xfrm>
            </p:grpSpPr>
            <p:grpSp>
              <p:nvGrpSpPr>
                <p:cNvPr id="33" name="Group 32">
                  <a:extLst>
                    <a:ext uri="{FF2B5EF4-FFF2-40B4-BE49-F238E27FC236}">
                      <a16:creationId xmlns:a16="http://schemas.microsoft.com/office/drawing/2014/main" id="{DA1905D6-7D24-4567-825F-64967D241527}"/>
                    </a:ext>
                  </a:extLst>
                </p:cNvPr>
                <p:cNvGrpSpPr/>
                <p:nvPr/>
              </p:nvGrpSpPr>
              <p:grpSpPr>
                <a:xfrm>
                  <a:off x="2946026" y="2124635"/>
                  <a:ext cx="1882588" cy="1882588"/>
                  <a:chOff x="685800" y="2124635"/>
                  <a:chExt cx="1882588" cy="1882588"/>
                </a:xfrm>
              </p:grpSpPr>
              <p:sp>
                <p:nvSpPr>
                  <p:cNvPr id="36" name="Oval 35">
                    <a:extLst>
                      <a:ext uri="{FF2B5EF4-FFF2-40B4-BE49-F238E27FC236}">
                        <a16:creationId xmlns:a16="http://schemas.microsoft.com/office/drawing/2014/main" id="{BE160FAF-90EE-4AEF-AE7B-40986DD159E5}"/>
                      </a:ext>
                    </a:extLst>
                  </p:cNvPr>
                  <p:cNvSpPr/>
                  <p:nvPr/>
                </p:nvSpPr>
                <p:spPr>
                  <a:xfrm>
                    <a:off x="685800" y="2124635"/>
                    <a:ext cx="1882588" cy="1882588"/>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520"/>
                  </a:p>
                </p:txBody>
              </p:sp>
              <p:sp>
                <p:nvSpPr>
                  <p:cNvPr id="37" name="Oval 36">
                    <a:extLst>
                      <a:ext uri="{FF2B5EF4-FFF2-40B4-BE49-F238E27FC236}">
                        <a16:creationId xmlns:a16="http://schemas.microsoft.com/office/drawing/2014/main" id="{CD9A3FF3-B259-4817-87DC-C3FD609B7C11}"/>
                      </a:ext>
                    </a:extLst>
                  </p:cNvPr>
                  <p:cNvSpPr/>
                  <p:nvPr/>
                </p:nvSpPr>
                <p:spPr>
                  <a:xfrm>
                    <a:off x="1021977" y="2245659"/>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a:p>
                </p:txBody>
              </p:sp>
            </p:grpSp>
            <p:sp>
              <p:nvSpPr>
                <p:cNvPr id="34" name="Oval 33">
                  <a:extLst>
                    <a:ext uri="{FF2B5EF4-FFF2-40B4-BE49-F238E27FC236}">
                      <a16:creationId xmlns:a16="http://schemas.microsoft.com/office/drawing/2014/main" id="{01980DEE-892D-4D87-92D8-E9FE518C0982}"/>
                    </a:ext>
                  </a:extLst>
                </p:cNvPr>
                <p:cNvSpPr/>
                <p:nvPr/>
              </p:nvSpPr>
              <p:spPr>
                <a:xfrm>
                  <a:off x="3581399" y="3872753"/>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dirty="0"/>
                </a:p>
              </p:txBody>
            </p:sp>
            <p:cxnSp>
              <p:nvCxnSpPr>
                <p:cNvPr id="35" name="Straight Connector 34">
                  <a:extLst>
                    <a:ext uri="{FF2B5EF4-FFF2-40B4-BE49-F238E27FC236}">
                      <a16:creationId xmlns:a16="http://schemas.microsoft.com/office/drawing/2014/main" id="{A33BB021-6CE2-467E-9D41-0682738D5F6C}"/>
                    </a:ext>
                  </a:extLst>
                </p:cNvPr>
                <p:cNvCxnSpPr>
                  <a:cxnSpLocks/>
                </p:cNvCxnSpPr>
                <p:nvPr/>
              </p:nvCxnSpPr>
              <p:spPr>
                <a:xfrm>
                  <a:off x="3361120" y="2380129"/>
                  <a:ext cx="251654" cy="1512317"/>
                </a:xfrm>
                <a:prstGeom prst="line">
                  <a:avLst/>
                </a:prstGeom>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47576120-DB38-4E11-AACD-DFB37BACDE87}"/>
                  </a:ext>
                </a:extLst>
              </p:cNvPr>
              <p:cNvSpPr/>
              <p:nvPr/>
            </p:nvSpPr>
            <p:spPr>
              <a:xfrm>
                <a:off x="6674223" y="2312894"/>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dirty="0"/>
              </a:p>
            </p:txBody>
          </p:sp>
          <p:cxnSp>
            <p:nvCxnSpPr>
              <p:cNvPr id="31" name="Straight Connector 30">
                <a:extLst>
                  <a:ext uri="{FF2B5EF4-FFF2-40B4-BE49-F238E27FC236}">
                    <a16:creationId xmlns:a16="http://schemas.microsoft.com/office/drawing/2014/main" id="{08D030A1-472F-4088-B2CB-68082C847A1B}"/>
                  </a:ext>
                </a:extLst>
              </p:cNvPr>
              <p:cNvCxnSpPr>
                <a:cxnSpLocks/>
                <a:stCxn id="34" idx="3"/>
              </p:cNvCxnSpPr>
              <p:nvPr/>
            </p:nvCxnSpPr>
            <p:spPr>
              <a:xfrm flipV="1">
                <a:off x="5819857" y="2370284"/>
                <a:ext cx="947136" cy="1617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906DC3-6054-4112-AAF5-7128220F1A44}"/>
                  </a:ext>
                </a:extLst>
              </p:cNvPr>
              <p:cNvCxnSpPr>
                <a:stCxn id="37" idx="1"/>
                <a:endCxn id="30" idx="2"/>
              </p:cNvCxnSpPr>
              <p:nvPr/>
            </p:nvCxnSpPr>
            <p:spPr>
              <a:xfrm>
                <a:off x="5520661" y="2265352"/>
                <a:ext cx="1153562" cy="114777"/>
              </a:xfrm>
              <a:prstGeom prst="line">
                <a:avLst/>
              </a:prstGeom>
            </p:spPr>
            <p:style>
              <a:lnRef idx="1">
                <a:schemeClr val="accent1"/>
              </a:lnRef>
              <a:fillRef idx="0">
                <a:schemeClr val="accent1"/>
              </a:fillRef>
              <a:effectRef idx="0">
                <a:schemeClr val="accent1"/>
              </a:effectRef>
              <a:fontRef idx="minor">
                <a:schemeClr val="tx1"/>
              </a:fontRef>
            </p:style>
          </p:cxnSp>
        </p:grpSp>
        <p:sp>
          <p:nvSpPr>
            <p:cNvPr id="25" name="Oval 24">
              <a:extLst>
                <a:ext uri="{FF2B5EF4-FFF2-40B4-BE49-F238E27FC236}">
                  <a16:creationId xmlns:a16="http://schemas.microsoft.com/office/drawing/2014/main" id="{F5420EA4-2294-4014-9BE5-83B3B8F3CF21}"/>
                </a:ext>
              </a:extLst>
            </p:cNvPr>
            <p:cNvSpPr/>
            <p:nvPr/>
          </p:nvSpPr>
          <p:spPr>
            <a:xfrm>
              <a:off x="8959544" y="3738283"/>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dirty="0"/>
            </a:p>
          </p:txBody>
        </p:sp>
        <p:cxnSp>
          <p:nvCxnSpPr>
            <p:cNvPr id="26" name="Straight Connector 25">
              <a:extLst>
                <a:ext uri="{FF2B5EF4-FFF2-40B4-BE49-F238E27FC236}">
                  <a16:creationId xmlns:a16="http://schemas.microsoft.com/office/drawing/2014/main" id="{5F2EA071-9527-40A6-A264-CF162E349F5A}"/>
                </a:ext>
              </a:extLst>
            </p:cNvPr>
            <p:cNvCxnSpPr>
              <a:stCxn id="37" idx="1"/>
              <a:endCxn id="25" idx="0"/>
            </p:cNvCxnSpPr>
            <p:nvPr/>
          </p:nvCxnSpPr>
          <p:spPr>
            <a:xfrm>
              <a:off x="7826832" y="2265352"/>
              <a:ext cx="1199947" cy="14729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D77F30-B613-4992-9442-9AB228691D28}"/>
                </a:ext>
              </a:extLst>
            </p:cNvPr>
            <p:cNvCxnSpPr>
              <a:stCxn id="30" idx="7"/>
              <a:endCxn id="25" idx="6"/>
            </p:cNvCxnSpPr>
            <p:nvPr/>
          </p:nvCxnSpPr>
          <p:spPr>
            <a:xfrm flipH="1">
              <a:off x="9094014" y="2332587"/>
              <a:ext cx="1157" cy="14729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794DA83-A588-4ACE-A59E-67E276163039}"/>
                </a:ext>
              </a:extLst>
            </p:cNvPr>
            <p:cNvCxnSpPr>
              <a:stCxn id="34" idx="1"/>
              <a:endCxn id="25" idx="6"/>
            </p:cNvCxnSpPr>
            <p:nvPr/>
          </p:nvCxnSpPr>
          <p:spPr>
            <a:xfrm flipV="1">
              <a:off x="8126028" y="3805518"/>
              <a:ext cx="967986" cy="8692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0379948C-9468-456C-A272-7BD9DDE3EE3D}"/>
              </a:ext>
            </a:extLst>
          </p:cNvPr>
          <p:cNvGrpSpPr/>
          <p:nvPr/>
        </p:nvGrpSpPr>
        <p:grpSpPr>
          <a:xfrm>
            <a:off x="11651878" y="2549562"/>
            <a:ext cx="2339788" cy="2259106"/>
            <a:chOff x="9709898" y="2124635"/>
            <a:chExt cx="1949823" cy="1882588"/>
          </a:xfrm>
        </p:grpSpPr>
        <p:grpSp>
          <p:nvGrpSpPr>
            <p:cNvPr id="39" name="Group 38">
              <a:extLst>
                <a:ext uri="{FF2B5EF4-FFF2-40B4-BE49-F238E27FC236}">
                  <a16:creationId xmlns:a16="http://schemas.microsoft.com/office/drawing/2014/main" id="{46496D41-7773-4CB4-9CDA-8389D938A0B0}"/>
                </a:ext>
              </a:extLst>
            </p:cNvPr>
            <p:cNvGrpSpPr/>
            <p:nvPr/>
          </p:nvGrpSpPr>
          <p:grpSpPr>
            <a:xfrm>
              <a:off x="9777133" y="2124635"/>
              <a:ext cx="1882588" cy="1882588"/>
              <a:chOff x="7470962" y="2124635"/>
              <a:chExt cx="1882588" cy="1882588"/>
            </a:xfrm>
          </p:grpSpPr>
          <p:grpSp>
            <p:nvGrpSpPr>
              <p:cNvPr id="45" name="Group 44">
                <a:extLst>
                  <a:ext uri="{FF2B5EF4-FFF2-40B4-BE49-F238E27FC236}">
                    <a16:creationId xmlns:a16="http://schemas.microsoft.com/office/drawing/2014/main" id="{1A90BDD0-47F7-4BA5-B3D2-80FEF9F1D52A}"/>
                  </a:ext>
                </a:extLst>
              </p:cNvPr>
              <p:cNvGrpSpPr/>
              <p:nvPr/>
            </p:nvGrpSpPr>
            <p:grpSpPr>
              <a:xfrm>
                <a:off x="7470962" y="2124635"/>
                <a:ext cx="1882588" cy="1882588"/>
                <a:chOff x="5164791" y="2124635"/>
                <a:chExt cx="1882588" cy="1882588"/>
              </a:xfrm>
            </p:grpSpPr>
            <p:grpSp>
              <p:nvGrpSpPr>
                <p:cNvPr id="50" name="Group 49">
                  <a:extLst>
                    <a:ext uri="{FF2B5EF4-FFF2-40B4-BE49-F238E27FC236}">
                      <a16:creationId xmlns:a16="http://schemas.microsoft.com/office/drawing/2014/main" id="{C3EA9BC7-56A2-4101-95CC-8C6860F09A76}"/>
                    </a:ext>
                  </a:extLst>
                </p:cNvPr>
                <p:cNvGrpSpPr/>
                <p:nvPr/>
              </p:nvGrpSpPr>
              <p:grpSpPr>
                <a:xfrm>
                  <a:off x="5164791" y="2124635"/>
                  <a:ext cx="1882588" cy="1882588"/>
                  <a:chOff x="2946026" y="2124635"/>
                  <a:chExt cx="1882588" cy="1882588"/>
                </a:xfrm>
              </p:grpSpPr>
              <p:grpSp>
                <p:nvGrpSpPr>
                  <p:cNvPr id="54" name="Group 53">
                    <a:extLst>
                      <a:ext uri="{FF2B5EF4-FFF2-40B4-BE49-F238E27FC236}">
                        <a16:creationId xmlns:a16="http://schemas.microsoft.com/office/drawing/2014/main" id="{DAE13F90-434A-4065-93FC-8EDC987BC808}"/>
                      </a:ext>
                    </a:extLst>
                  </p:cNvPr>
                  <p:cNvGrpSpPr/>
                  <p:nvPr/>
                </p:nvGrpSpPr>
                <p:grpSpPr>
                  <a:xfrm>
                    <a:off x="2946026" y="2124635"/>
                    <a:ext cx="1882588" cy="1882588"/>
                    <a:chOff x="685800" y="2124635"/>
                    <a:chExt cx="1882588" cy="1882588"/>
                  </a:xfrm>
                </p:grpSpPr>
                <p:sp>
                  <p:nvSpPr>
                    <p:cNvPr id="57" name="Oval 56">
                      <a:extLst>
                        <a:ext uri="{FF2B5EF4-FFF2-40B4-BE49-F238E27FC236}">
                          <a16:creationId xmlns:a16="http://schemas.microsoft.com/office/drawing/2014/main" id="{C786F657-C91D-486A-834E-40AE4F4C8932}"/>
                        </a:ext>
                      </a:extLst>
                    </p:cNvPr>
                    <p:cNvSpPr/>
                    <p:nvPr/>
                  </p:nvSpPr>
                  <p:spPr>
                    <a:xfrm>
                      <a:off x="685800" y="2124635"/>
                      <a:ext cx="1882588" cy="1882588"/>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520"/>
                    </a:p>
                  </p:txBody>
                </p:sp>
                <p:sp>
                  <p:nvSpPr>
                    <p:cNvPr id="58" name="Oval 57">
                      <a:extLst>
                        <a:ext uri="{FF2B5EF4-FFF2-40B4-BE49-F238E27FC236}">
                          <a16:creationId xmlns:a16="http://schemas.microsoft.com/office/drawing/2014/main" id="{DEB799BF-F14D-43FD-94F3-9512B3D3BB7F}"/>
                        </a:ext>
                      </a:extLst>
                    </p:cNvPr>
                    <p:cNvSpPr/>
                    <p:nvPr/>
                  </p:nvSpPr>
                  <p:spPr>
                    <a:xfrm>
                      <a:off x="1021977" y="2245659"/>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a:p>
                  </p:txBody>
                </p:sp>
              </p:grpSp>
              <p:sp>
                <p:nvSpPr>
                  <p:cNvPr id="55" name="Oval 54">
                    <a:extLst>
                      <a:ext uri="{FF2B5EF4-FFF2-40B4-BE49-F238E27FC236}">
                        <a16:creationId xmlns:a16="http://schemas.microsoft.com/office/drawing/2014/main" id="{FDB4AA5D-FC85-493D-BA4F-ED56A7BC5BB5}"/>
                      </a:ext>
                    </a:extLst>
                  </p:cNvPr>
                  <p:cNvSpPr/>
                  <p:nvPr/>
                </p:nvSpPr>
                <p:spPr>
                  <a:xfrm>
                    <a:off x="3581399" y="3872753"/>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dirty="0"/>
                  </a:p>
                </p:txBody>
              </p:sp>
              <p:cxnSp>
                <p:nvCxnSpPr>
                  <p:cNvPr id="56" name="Straight Connector 55">
                    <a:extLst>
                      <a:ext uri="{FF2B5EF4-FFF2-40B4-BE49-F238E27FC236}">
                        <a16:creationId xmlns:a16="http://schemas.microsoft.com/office/drawing/2014/main" id="{20234B4C-8638-4BB2-8606-38D1E14B0A7B}"/>
                      </a:ext>
                    </a:extLst>
                  </p:cNvPr>
                  <p:cNvCxnSpPr>
                    <a:cxnSpLocks/>
                  </p:cNvCxnSpPr>
                  <p:nvPr/>
                </p:nvCxnSpPr>
                <p:spPr>
                  <a:xfrm>
                    <a:off x="3361120" y="2380129"/>
                    <a:ext cx="251654" cy="1512317"/>
                  </a:xfrm>
                  <a:prstGeom prst="line">
                    <a:avLst/>
                  </a:prstGeom>
                </p:spPr>
                <p:style>
                  <a:lnRef idx="1">
                    <a:schemeClr val="accent1"/>
                  </a:lnRef>
                  <a:fillRef idx="0">
                    <a:schemeClr val="accent1"/>
                  </a:fillRef>
                  <a:effectRef idx="0">
                    <a:schemeClr val="accent1"/>
                  </a:effectRef>
                  <a:fontRef idx="minor">
                    <a:schemeClr val="tx1"/>
                  </a:fontRef>
                </p:style>
              </p:cxnSp>
            </p:grpSp>
            <p:sp>
              <p:nvSpPr>
                <p:cNvPr id="51" name="Oval 50">
                  <a:extLst>
                    <a:ext uri="{FF2B5EF4-FFF2-40B4-BE49-F238E27FC236}">
                      <a16:creationId xmlns:a16="http://schemas.microsoft.com/office/drawing/2014/main" id="{EF7759B2-9BF5-4768-B93F-EBD705B0ABC7}"/>
                    </a:ext>
                  </a:extLst>
                </p:cNvPr>
                <p:cNvSpPr/>
                <p:nvPr/>
              </p:nvSpPr>
              <p:spPr>
                <a:xfrm>
                  <a:off x="6674223" y="2312894"/>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dirty="0"/>
                </a:p>
              </p:txBody>
            </p:sp>
            <p:cxnSp>
              <p:nvCxnSpPr>
                <p:cNvPr id="52" name="Straight Connector 51">
                  <a:extLst>
                    <a:ext uri="{FF2B5EF4-FFF2-40B4-BE49-F238E27FC236}">
                      <a16:creationId xmlns:a16="http://schemas.microsoft.com/office/drawing/2014/main" id="{95E8394E-6D3C-49B0-AB8D-7459DD78C390}"/>
                    </a:ext>
                  </a:extLst>
                </p:cNvPr>
                <p:cNvCxnSpPr>
                  <a:cxnSpLocks/>
                  <a:stCxn id="55" idx="3"/>
                </p:cNvCxnSpPr>
                <p:nvPr/>
              </p:nvCxnSpPr>
              <p:spPr>
                <a:xfrm flipV="1">
                  <a:off x="5819857" y="2370284"/>
                  <a:ext cx="947136" cy="1617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4F8B6CC-D249-48E0-90F8-F11986A4E06D}"/>
                    </a:ext>
                  </a:extLst>
                </p:cNvPr>
                <p:cNvCxnSpPr>
                  <a:stCxn id="58" idx="1"/>
                  <a:endCxn id="51" idx="2"/>
                </p:cNvCxnSpPr>
                <p:nvPr/>
              </p:nvCxnSpPr>
              <p:spPr>
                <a:xfrm>
                  <a:off x="5520661" y="2265352"/>
                  <a:ext cx="1153562" cy="114777"/>
                </a:xfrm>
                <a:prstGeom prst="line">
                  <a:avLst/>
                </a:prstGeom>
              </p:spPr>
              <p:style>
                <a:lnRef idx="1">
                  <a:schemeClr val="accent1"/>
                </a:lnRef>
                <a:fillRef idx="0">
                  <a:schemeClr val="accent1"/>
                </a:fillRef>
                <a:effectRef idx="0">
                  <a:schemeClr val="accent1"/>
                </a:effectRef>
                <a:fontRef idx="minor">
                  <a:schemeClr val="tx1"/>
                </a:fontRef>
              </p:style>
            </p:cxnSp>
          </p:grpSp>
          <p:sp>
            <p:nvSpPr>
              <p:cNvPr id="46" name="Oval 45">
                <a:extLst>
                  <a:ext uri="{FF2B5EF4-FFF2-40B4-BE49-F238E27FC236}">
                    <a16:creationId xmlns:a16="http://schemas.microsoft.com/office/drawing/2014/main" id="{1D7F597F-E9B7-4836-A9BC-48112D068F4F}"/>
                  </a:ext>
                </a:extLst>
              </p:cNvPr>
              <p:cNvSpPr/>
              <p:nvPr/>
            </p:nvSpPr>
            <p:spPr>
              <a:xfrm>
                <a:off x="8959544" y="3738283"/>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dirty="0"/>
              </a:p>
            </p:txBody>
          </p:sp>
          <p:cxnSp>
            <p:nvCxnSpPr>
              <p:cNvPr id="47" name="Straight Connector 46">
                <a:extLst>
                  <a:ext uri="{FF2B5EF4-FFF2-40B4-BE49-F238E27FC236}">
                    <a16:creationId xmlns:a16="http://schemas.microsoft.com/office/drawing/2014/main" id="{43F39FCD-96A6-4D2B-9E75-038A8FC836A3}"/>
                  </a:ext>
                </a:extLst>
              </p:cNvPr>
              <p:cNvCxnSpPr>
                <a:stCxn id="58" idx="1"/>
                <a:endCxn id="46" idx="0"/>
              </p:cNvCxnSpPr>
              <p:nvPr/>
            </p:nvCxnSpPr>
            <p:spPr>
              <a:xfrm>
                <a:off x="7826832" y="2265352"/>
                <a:ext cx="1199947" cy="14729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BB5A76F-895D-47E2-AEF1-8B1EE8C1B306}"/>
                  </a:ext>
                </a:extLst>
              </p:cNvPr>
              <p:cNvCxnSpPr>
                <a:stCxn id="51" idx="7"/>
                <a:endCxn id="46" idx="6"/>
              </p:cNvCxnSpPr>
              <p:nvPr/>
            </p:nvCxnSpPr>
            <p:spPr>
              <a:xfrm flipH="1">
                <a:off x="9094014" y="2332587"/>
                <a:ext cx="1157" cy="14729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DB78450-D12D-4CC6-B1B7-3ECA55A948D7}"/>
                  </a:ext>
                </a:extLst>
              </p:cNvPr>
              <p:cNvCxnSpPr>
                <a:stCxn id="55" idx="1"/>
                <a:endCxn id="46" idx="6"/>
              </p:cNvCxnSpPr>
              <p:nvPr/>
            </p:nvCxnSpPr>
            <p:spPr>
              <a:xfrm flipV="1">
                <a:off x="8126028" y="3805518"/>
                <a:ext cx="967986" cy="86928"/>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 name="Oval 39">
              <a:extLst>
                <a:ext uri="{FF2B5EF4-FFF2-40B4-BE49-F238E27FC236}">
                  <a16:creationId xmlns:a16="http://schemas.microsoft.com/office/drawing/2014/main" id="{8C3A8DBB-359F-41F9-9362-1D76525A83BA}"/>
                </a:ext>
              </a:extLst>
            </p:cNvPr>
            <p:cNvSpPr/>
            <p:nvPr/>
          </p:nvSpPr>
          <p:spPr>
            <a:xfrm>
              <a:off x="9709898" y="2998694"/>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dirty="0"/>
            </a:p>
          </p:txBody>
        </p:sp>
        <p:cxnSp>
          <p:nvCxnSpPr>
            <p:cNvPr id="41" name="Straight Connector 40">
              <a:extLst>
                <a:ext uri="{FF2B5EF4-FFF2-40B4-BE49-F238E27FC236}">
                  <a16:creationId xmlns:a16="http://schemas.microsoft.com/office/drawing/2014/main" id="{FD364DD2-E169-443B-9511-15AB5176B11F}"/>
                </a:ext>
              </a:extLst>
            </p:cNvPr>
            <p:cNvCxnSpPr>
              <a:stCxn id="58" idx="0"/>
              <a:endCxn id="40" idx="4"/>
            </p:cNvCxnSpPr>
            <p:nvPr/>
          </p:nvCxnSpPr>
          <p:spPr>
            <a:xfrm flipH="1">
              <a:off x="9777133" y="2245659"/>
              <a:ext cx="403412" cy="887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BFC2C53-20B6-486C-A092-70370C72375F}"/>
                </a:ext>
              </a:extLst>
            </p:cNvPr>
            <p:cNvCxnSpPr>
              <a:stCxn id="51" idx="6"/>
              <a:endCxn id="57" idx="2"/>
            </p:cNvCxnSpPr>
            <p:nvPr/>
          </p:nvCxnSpPr>
          <p:spPr>
            <a:xfrm flipH="1">
              <a:off x="9777133" y="2380129"/>
              <a:ext cx="1643902"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B918737-04C9-47DE-82F5-04309B597192}"/>
                </a:ext>
              </a:extLst>
            </p:cNvPr>
            <p:cNvCxnSpPr>
              <a:stCxn id="40" idx="1"/>
              <a:endCxn id="55" idx="1"/>
            </p:cNvCxnSpPr>
            <p:nvPr/>
          </p:nvCxnSpPr>
          <p:spPr>
            <a:xfrm>
              <a:off x="9729591" y="3018387"/>
              <a:ext cx="702608" cy="874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449273-36B2-4491-94C1-4DAFF7FB02CF}"/>
                </a:ext>
              </a:extLst>
            </p:cNvPr>
            <p:cNvCxnSpPr>
              <a:stCxn id="40" idx="0"/>
              <a:endCxn id="46" idx="0"/>
            </p:cNvCxnSpPr>
            <p:nvPr/>
          </p:nvCxnSpPr>
          <p:spPr>
            <a:xfrm>
              <a:off x="9777133" y="2998694"/>
              <a:ext cx="1555817" cy="739589"/>
            </a:xfrm>
            <a:prstGeom prst="line">
              <a:avLst/>
            </a:prstGeom>
          </p:spPr>
          <p:style>
            <a:lnRef idx="1">
              <a:schemeClr val="accent1"/>
            </a:lnRef>
            <a:fillRef idx="0">
              <a:schemeClr val="accent1"/>
            </a:fillRef>
            <a:effectRef idx="0">
              <a:schemeClr val="accent1"/>
            </a:effectRef>
            <a:fontRef idx="minor">
              <a:schemeClr val="tx1"/>
            </a:fontRef>
          </p:style>
        </p:cxnSp>
      </p:grpSp>
      <p:sp>
        <p:nvSpPr>
          <p:cNvPr id="59" name="TextBox 58">
            <a:extLst>
              <a:ext uri="{FF2B5EF4-FFF2-40B4-BE49-F238E27FC236}">
                <a16:creationId xmlns:a16="http://schemas.microsoft.com/office/drawing/2014/main" id="{C1F78A3C-3953-4B21-855C-55A064087165}"/>
              </a:ext>
            </a:extLst>
          </p:cNvPr>
          <p:cNvSpPr txBox="1"/>
          <p:nvPr/>
        </p:nvSpPr>
        <p:spPr>
          <a:xfrm>
            <a:off x="1670513" y="5034579"/>
            <a:ext cx="527709" cy="830997"/>
          </a:xfrm>
          <a:prstGeom prst="rect">
            <a:avLst/>
          </a:prstGeom>
          <a:noFill/>
        </p:spPr>
        <p:txBody>
          <a:bodyPr wrap="none" rtlCol="0">
            <a:spAutoFit/>
          </a:bodyPr>
          <a:lstStyle/>
          <a:p>
            <a:r>
              <a:rPr lang="en-US" sz="4800" b="1" dirty="0">
                <a:latin typeface="Arial" panose="020B0604020202020204" pitchFamily="34" charset="0"/>
                <a:cs typeface="Arial" panose="020B0604020202020204" pitchFamily="34" charset="0"/>
              </a:rPr>
              <a:t>1</a:t>
            </a:r>
          </a:p>
        </p:txBody>
      </p:sp>
      <p:sp>
        <p:nvSpPr>
          <p:cNvPr id="60" name="TextBox 59">
            <a:extLst>
              <a:ext uri="{FF2B5EF4-FFF2-40B4-BE49-F238E27FC236}">
                <a16:creationId xmlns:a16="http://schemas.microsoft.com/office/drawing/2014/main" id="{5B1EFBF8-D3F2-4905-A79E-AAD7FF9A273C}"/>
              </a:ext>
            </a:extLst>
          </p:cNvPr>
          <p:cNvSpPr txBox="1"/>
          <p:nvPr/>
        </p:nvSpPr>
        <p:spPr>
          <a:xfrm>
            <a:off x="4382785" y="5034579"/>
            <a:ext cx="527709" cy="830997"/>
          </a:xfrm>
          <a:prstGeom prst="rect">
            <a:avLst/>
          </a:prstGeom>
          <a:noFill/>
        </p:spPr>
        <p:txBody>
          <a:bodyPr wrap="none" rtlCol="0">
            <a:spAutoFit/>
          </a:bodyPr>
          <a:lstStyle/>
          <a:p>
            <a:r>
              <a:rPr lang="en-US" sz="4800" b="1" dirty="0">
                <a:latin typeface="Arial" panose="020B0604020202020204" pitchFamily="34" charset="0"/>
                <a:cs typeface="Arial" panose="020B0604020202020204" pitchFamily="34" charset="0"/>
              </a:rPr>
              <a:t>2</a:t>
            </a:r>
          </a:p>
        </p:txBody>
      </p:sp>
      <p:sp>
        <p:nvSpPr>
          <p:cNvPr id="61" name="TextBox 60">
            <a:extLst>
              <a:ext uri="{FF2B5EF4-FFF2-40B4-BE49-F238E27FC236}">
                <a16:creationId xmlns:a16="http://schemas.microsoft.com/office/drawing/2014/main" id="{F4C0C57E-41C1-4C7B-AB1F-1C73B05D853F}"/>
              </a:ext>
            </a:extLst>
          </p:cNvPr>
          <p:cNvSpPr txBox="1"/>
          <p:nvPr/>
        </p:nvSpPr>
        <p:spPr>
          <a:xfrm>
            <a:off x="7034931" y="5002004"/>
            <a:ext cx="527709" cy="830997"/>
          </a:xfrm>
          <a:prstGeom prst="rect">
            <a:avLst/>
          </a:prstGeom>
          <a:noFill/>
        </p:spPr>
        <p:txBody>
          <a:bodyPr wrap="none" rtlCol="0">
            <a:spAutoFit/>
          </a:bodyPr>
          <a:lstStyle/>
          <a:p>
            <a:r>
              <a:rPr lang="en-US" sz="4800" b="1" dirty="0">
                <a:latin typeface="Arial" panose="020B0604020202020204" pitchFamily="34" charset="0"/>
                <a:cs typeface="Arial" panose="020B0604020202020204" pitchFamily="34" charset="0"/>
              </a:rPr>
              <a:t>4</a:t>
            </a:r>
          </a:p>
        </p:txBody>
      </p:sp>
      <p:sp>
        <p:nvSpPr>
          <p:cNvPr id="62" name="TextBox 61">
            <a:extLst>
              <a:ext uri="{FF2B5EF4-FFF2-40B4-BE49-F238E27FC236}">
                <a16:creationId xmlns:a16="http://schemas.microsoft.com/office/drawing/2014/main" id="{725EB6A1-FE14-4813-98DD-E5141B9973BF}"/>
              </a:ext>
            </a:extLst>
          </p:cNvPr>
          <p:cNvSpPr txBox="1"/>
          <p:nvPr/>
        </p:nvSpPr>
        <p:spPr>
          <a:xfrm>
            <a:off x="9830167" y="5034579"/>
            <a:ext cx="527709" cy="830997"/>
          </a:xfrm>
          <a:prstGeom prst="rect">
            <a:avLst/>
          </a:prstGeom>
          <a:noFill/>
        </p:spPr>
        <p:txBody>
          <a:bodyPr wrap="none" rtlCol="0">
            <a:spAutoFit/>
          </a:bodyPr>
          <a:lstStyle/>
          <a:p>
            <a:r>
              <a:rPr lang="en-US" sz="4800" b="1" dirty="0">
                <a:latin typeface="Arial" panose="020B0604020202020204" pitchFamily="34" charset="0"/>
                <a:cs typeface="Arial" panose="020B0604020202020204" pitchFamily="34" charset="0"/>
              </a:rPr>
              <a:t>8</a:t>
            </a:r>
          </a:p>
        </p:txBody>
      </p:sp>
      <p:sp>
        <p:nvSpPr>
          <p:cNvPr id="63" name="TextBox 62">
            <a:extLst>
              <a:ext uri="{FF2B5EF4-FFF2-40B4-BE49-F238E27FC236}">
                <a16:creationId xmlns:a16="http://schemas.microsoft.com/office/drawing/2014/main" id="{D4816571-81F8-429E-9631-A3C32FE6DD26}"/>
              </a:ext>
            </a:extLst>
          </p:cNvPr>
          <p:cNvSpPr txBox="1"/>
          <p:nvPr/>
        </p:nvSpPr>
        <p:spPr>
          <a:xfrm>
            <a:off x="12381666" y="4946401"/>
            <a:ext cx="870751" cy="830997"/>
          </a:xfrm>
          <a:prstGeom prst="rect">
            <a:avLst/>
          </a:prstGeom>
          <a:noFill/>
        </p:spPr>
        <p:txBody>
          <a:bodyPr wrap="none" rtlCol="0">
            <a:spAutoFit/>
          </a:bodyPr>
          <a:lstStyle/>
          <a:p>
            <a:r>
              <a:rPr lang="en-US" sz="4800" b="1" dirty="0">
                <a:latin typeface="Arial" panose="020B0604020202020204" pitchFamily="34" charset="0"/>
                <a:cs typeface="Arial" panose="020B0604020202020204" pitchFamily="34" charset="0"/>
              </a:rPr>
              <a:t>16</a:t>
            </a:r>
          </a:p>
        </p:txBody>
      </p:sp>
      <p:sp>
        <p:nvSpPr>
          <p:cNvPr id="64" name="TextBox 63">
            <a:extLst>
              <a:ext uri="{FF2B5EF4-FFF2-40B4-BE49-F238E27FC236}">
                <a16:creationId xmlns:a16="http://schemas.microsoft.com/office/drawing/2014/main" id="{BFCD3376-C346-44DB-81A1-4E096E1E6AD2}"/>
              </a:ext>
            </a:extLst>
          </p:cNvPr>
          <p:cNvSpPr txBox="1"/>
          <p:nvPr/>
        </p:nvSpPr>
        <p:spPr>
          <a:xfrm>
            <a:off x="2402054" y="541456"/>
            <a:ext cx="10092954" cy="609398"/>
          </a:xfrm>
          <a:prstGeom prst="rect">
            <a:avLst/>
          </a:prstGeom>
          <a:noFill/>
        </p:spPr>
        <p:txBody>
          <a:bodyPr wrap="square" rtlCol="0">
            <a:spAutoFit/>
          </a:bodyPr>
          <a:lstStyle/>
          <a:p>
            <a:r>
              <a:rPr lang="en-US" sz="3360" dirty="0">
                <a:solidFill>
                  <a:srgbClr val="C00000"/>
                </a:solidFill>
                <a:latin typeface="Arial" panose="020B0604020202020204" pitchFamily="34" charset="0"/>
                <a:cs typeface="Arial" panose="020B0604020202020204" pitchFamily="34" charset="0"/>
              </a:rPr>
              <a:t>Now, what do you think the next part of the story is? </a:t>
            </a:r>
          </a:p>
        </p:txBody>
      </p:sp>
    </p:spTree>
    <p:extLst>
      <p:ext uri="{BB962C8B-B14F-4D97-AF65-F5344CB8AC3E}">
        <p14:creationId xmlns:p14="http://schemas.microsoft.com/office/powerpoint/2010/main" val="48366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ADA8FD-C575-40C6-9291-59A78454CF53}"/>
              </a:ext>
            </a:extLst>
          </p:cNvPr>
          <p:cNvGrpSpPr/>
          <p:nvPr/>
        </p:nvGrpSpPr>
        <p:grpSpPr>
          <a:xfrm>
            <a:off x="3922843" y="863761"/>
            <a:ext cx="5140116" cy="5140116"/>
            <a:chOff x="5164791" y="2124635"/>
            <a:chExt cx="1882588" cy="1882588"/>
          </a:xfrm>
        </p:grpSpPr>
        <p:grpSp>
          <p:nvGrpSpPr>
            <p:cNvPr id="5" name="Group 4">
              <a:extLst>
                <a:ext uri="{FF2B5EF4-FFF2-40B4-BE49-F238E27FC236}">
                  <a16:creationId xmlns:a16="http://schemas.microsoft.com/office/drawing/2014/main" id="{69E5A284-C97C-4687-8F65-ED02D60FEEFE}"/>
                </a:ext>
              </a:extLst>
            </p:cNvPr>
            <p:cNvGrpSpPr/>
            <p:nvPr/>
          </p:nvGrpSpPr>
          <p:grpSpPr>
            <a:xfrm>
              <a:off x="5164791" y="2124635"/>
              <a:ext cx="1882588" cy="1882588"/>
              <a:chOff x="2946026" y="2124635"/>
              <a:chExt cx="1882588" cy="1882588"/>
            </a:xfrm>
          </p:grpSpPr>
          <p:grpSp>
            <p:nvGrpSpPr>
              <p:cNvPr id="9" name="Group 8">
                <a:extLst>
                  <a:ext uri="{FF2B5EF4-FFF2-40B4-BE49-F238E27FC236}">
                    <a16:creationId xmlns:a16="http://schemas.microsoft.com/office/drawing/2014/main" id="{C7507032-5234-4695-85C6-ADDD483789F2}"/>
                  </a:ext>
                </a:extLst>
              </p:cNvPr>
              <p:cNvGrpSpPr/>
              <p:nvPr/>
            </p:nvGrpSpPr>
            <p:grpSpPr>
              <a:xfrm>
                <a:off x="2946026" y="2124635"/>
                <a:ext cx="1882588" cy="1882588"/>
                <a:chOff x="685800" y="2124635"/>
                <a:chExt cx="1882588" cy="1882588"/>
              </a:xfrm>
            </p:grpSpPr>
            <p:sp>
              <p:nvSpPr>
                <p:cNvPr id="12" name="Oval 11">
                  <a:extLst>
                    <a:ext uri="{FF2B5EF4-FFF2-40B4-BE49-F238E27FC236}">
                      <a16:creationId xmlns:a16="http://schemas.microsoft.com/office/drawing/2014/main" id="{BDFE153C-58E6-4A2F-9AE1-B90AE62342CE}"/>
                    </a:ext>
                  </a:extLst>
                </p:cNvPr>
                <p:cNvSpPr/>
                <p:nvPr/>
              </p:nvSpPr>
              <p:spPr>
                <a:xfrm>
                  <a:off x="685800" y="2124635"/>
                  <a:ext cx="1882588" cy="1882588"/>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520"/>
                </a:p>
              </p:txBody>
            </p:sp>
            <p:sp>
              <p:nvSpPr>
                <p:cNvPr id="13" name="Oval 12">
                  <a:extLst>
                    <a:ext uri="{FF2B5EF4-FFF2-40B4-BE49-F238E27FC236}">
                      <a16:creationId xmlns:a16="http://schemas.microsoft.com/office/drawing/2014/main" id="{A41BD435-AB19-4CD4-B970-77BB901A1355}"/>
                    </a:ext>
                  </a:extLst>
                </p:cNvPr>
                <p:cNvSpPr/>
                <p:nvPr/>
              </p:nvSpPr>
              <p:spPr>
                <a:xfrm>
                  <a:off x="1021977" y="2245659"/>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a:p>
              </p:txBody>
            </p:sp>
          </p:grpSp>
          <p:sp>
            <p:nvSpPr>
              <p:cNvPr id="10" name="Oval 9">
                <a:extLst>
                  <a:ext uri="{FF2B5EF4-FFF2-40B4-BE49-F238E27FC236}">
                    <a16:creationId xmlns:a16="http://schemas.microsoft.com/office/drawing/2014/main" id="{75104221-8007-4A12-8D9C-7F5CC4BF1EE5}"/>
                  </a:ext>
                </a:extLst>
              </p:cNvPr>
              <p:cNvSpPr/>
              <p:nvPr/>
            </p:nvSpPr>
            <p:spPr>
              <a:xfrm>
                <a:off x="3581399" y="3872753"/>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dirty="0"/>
              </a:p>
            </p:txBody>
          </p:sp>
          <p:cxnSp>
            <p:nvCxnSpPr>
              <p:cNvPr id="11" name="Straight Connector 10">
                <a:extLst>
                  <a:ext uri="{FF2B5EF4-FFF2-40B4-BE49-F238E27FC236}">
                    <a16:creationId xmlns:a16="http://schemas.microsoft.com/office/drawing/2014/main" id="{A70A926F-4A67-4862-A3F5-E1EA496E92DE}"/>
                  </a:ext>
                </a:extLst>
              </p:cNvPr>
              <p:cNvCxnSpPr>
                <a:cxnSpLocks/>
              </p:cNvCxnSpPr>
              <p:nvPr/>
            </p:nvCxnSpPr>
            <p:spPr>
              <a:xfrm>
                <a:off x="3361120" y="2380129"/>
                <a:ext cx="251654" cy="1512317"/>
              </a:xfrm>
              <a:prstGeom prst="line">
                <a:avLst/>
              </a:prstGeom>
            </p:spPr>
            <p:style>
              <a:lnRef idx="1">
                <a:schemeClr val="accent1"/>
              </a:lnRef>
              <a:fillRef idx="0">
                <a:schemeClr val="accent1"/>
              </a:fillRef>
              <a:effectRef idx="0">
                <a:schemeClr val="accent1"/>
              </a:effectRef>
              <a:fontRef idx="minor">
                <a:schemeClr val="tx1"/>
              </a:fontRef>
            </p:style>
          </p:cxnSp>
        </p:grpSp>
        <p:sp>
          <p:nvSpPr>
            <p:cNvPr id="6" name="Oval 5">
              <a:extLst>
                <a:ext uri="{FF2B5EF4-FFF2-40B4-BE49-F238E27FC236}">
                  <a16:creationId xmlns:a16="http://schemas.microsoft.com/office/drawing/2014/main" id="{8A353FA1-82C1-4985-9CBC-0668B314FED8}"/>
                </a:ext>
              </a:extLst>
            </p:cNvPr>
            <p:cNvSpPr/>
            <p:nvPr/>
          </p:nvSpPr>
          <p:spPr>
            <a:xfrm>
              <a:off x="6674223" y="2312894"/>
              <a:ext cx="134470" cy="1344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dirty="0"/>
            </a:p>
          </p:txBody>
        </p:sp>
        <p:cxnSp>
          <p:nvCxnSpPr>
            <p:cNvPr id="7" name="Straight Connector 6">
              <a:extLst>
                <a:ext uri="{FF2B5EF4-FFF2-40B4-BE49-F238E27FC236}">
                  <a16:creationId xmlns:a16="http://schemas.microsoft.com/office/drawing/2014/main" id="{4F7F4516-4280-4613-987A-990AF2E37BAA}"/>
                </a:ext>
              </a:extLst>
            </p:cNvPr>
            <p:cNvCxnSpPr>
              <a:cxnSpLocks/>
              <a:stCxn id="10" idx="3"/>
            </p:cNvCxnSpPr>
            <p:nvPr/>
          </p:nvCxnSpPr>
          <p:spPr>
            <a:xfrm flipV="1">
              <a:off x="5819857" y="2370284"/>
              <a:ext cx="947136" cy="1617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850F27-8D5C-45FD-AF19-F35C2327DE10}"/>
                </a:ext>
              </a:extLst>
            </p:cNvPr>
            <p:cNvCxnSpPr>
              <a:stCxn id="13" idx="1"/>
              <a:endCxn id="6" idx="2"/>
            </p:cNvCxnSpPr>
            <p:nvPr/>
          </p:nvCxnSpPr>
          <p:spPr>
            <a:xfrm>
              <a:off x="5520661" y="2265352"/>
              <a:ext cx="1153562" cy="114777"/>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3C24A2D1-18DD-492C-B56A-C15773592D42}"/>
              </a:ext>
            </a:extLst>
          </p:cNvPr>
          <p:cNvSpPr/>
          <p:nvPr/>
        </p:nvSpPr>
        <p:spPr>
          <a:xfrm>
            <a:off x="7987187" y="5269578"/>
            <a:ext cx="367150" cy="36715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dirty="0"/>
          </a:p>
        </p:txBody>
      </p:sp>
      <p:cxnSp>
        <p:nvCxnSpPr>
          <p:cNvPr id="15" name="Straight Connector 14">
            <a:extLst>
              <a:ext uri="{FF2B5EF4-FFF2-40B4-BE49-F238E27FC236}">
                <a16:creationId xmlns:a16="http://schemas.microsoft.com/office/drawing/2014/main" id="{4621AABD-7798-4AA7-A2BF-F840C1F4B3DE}"/>
              </a:ext>
            </a:extLst>
          </p:cNvPr>
          <p:cNvCxnSpPr>
            <a:cxnSpLocks/>
            <a:stCxn id="13" idx="1"/>
            <a:endCxn id="14" idx="0"/>
          </p:cNvCxnSpPr>
          <p:nvPr/>
        </p:nvCxnSpPr>
        <p:spPr>
          <a:xfrm>
            <a:off x="4894492" y="1247967"/>
            <a:ext cx="3276270" cy="40216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4598F79-0D7E-4C64-B910-5596F15B05F0}"/>
              </a:ext>
            </a:extLst>
          </p:cNvPr>
          <p:cNvCxnSpPr>
            <a:cxnSpLocks/>
          </p:cNvCxnSpPr>
          <p:nvPr/>
        </p:nvCxnSpPr>
        <p:spPr>
          <a:xfrm flipH="1">
            <a:off x="8257810" y="1431543"/>
            <a:ext cx="3160" cy="4021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8202F7-A2B5-49E7-AC0D-18C8DB6BAF0B}"/>
              </a:ext>
            </a:extLst>
          </p:cNvPr>
          <p:cNvCxnSpPr>
            <a:stCxn id="10" idx="1"/>
            <a:endCxn id="14" idx="6"/>
          </p:cNvCxnSpPr>
          <p:nvPr/>
        </p:nvCxnSpPr>
        <p:spPr>
          <a:xfrm flipV="1">
            <a:off x="5711401" y="5453153"/>
            <a:ext cx="2642936" cy="237343"/>
          </a:xfrm>
          <a:prstGeom prst="line">
            <a:avLst/>
          </a:prstGeom>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D8F59138-C7A7-415A-9034-DD7ECDE9DD98}"/>
              </a:ext>
            </a:extLst>
          </p:cNvPr>
          <p:cNvSpPr/>
          <p:nvPr/>
        </p:nvSpPr>
        <p:spPr>
          <a:xfrm>
            <a:off x="3739268" y="3250244"/>
            <a:ext cx="367150" cy="36715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dirty="0"/>
          </a:p>
        </p:txBody>
      </p:sp>
      <p:cxnSp>
        <p:nvCxnSpPr>
          <p:cNvPr id="19" name="Straight Connector 18">
            <a:extLst>
              <a:ext uri="{FF2B5EF4-FFF2-40B4-BE49-F238E27FC236}">
                <a16:creationId xmlns:a16="http://schemas.microsoft.com/office/drawing/2014/main" id="{53F7A046-B79E-4E66-B868-E86D58104522}"/>
              </a:ext>
            </a:extLst>
          </p:cNvPr>
          <p:cNvCxnSpPr>
            <a:stCxn id="13" idx="0"/>
            <a:endCxn id="18" idx="4"/>
          </p:cNvCxnSpPr>
          <p:nvPr/>
        </p:nvCxnSpPr>
        <p:spPr>
          <a:xfrm flipH="1">
            <a:off x="3922844" y="1194198"/>
            <a:ext cx="1101455" cy="24231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B6B3630-7EBF-4F98-B2C8-A4A9ABE0B87F}"/>
              </a:ext>
            </a:extLst>
          </p:cNvPr>
          <p:cNvCxnSpPr>
            <a:stCxn id="6" idx="6"/>
            <a:endCxn id="12" idx="2"/>
          </p:cNvCxnSpPr>
          <p:nvPr/>
        </p:nvCxnSpPr>
        <p:spPr>
          <a:xfrm flipH="1">
            <a:off x="3922844" y="1561348"/>
            <a:ext cx="4488421" cy="18724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4B2078-D9F6-47F1-B70C-EB5571065A81}"/>
              </a:ext>
            </a:extLst>
          </p:cNvPr>
          <p:cNvCxnSpPr>
            <a:stCxn id="18" idx="1"/>
            <a:endCxn id="10" idx="1"/>
          </p:cNvCxnSpPr>
          <p:nvPr/>
        </p:nvCxnSpPr>
        <p:spPr>
          <a:xfrm>
            <a:off x="3793037" y="3304013"/>
            <a:ext cx="1918363" cy="2386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1747463-6C22-4BA5-A984-6FD657A4FD16}"/>
              </a:ext>
            </a:extLst>
          </p:cNvPr>
          <p:cNvCxnSpPr>
            <a:cxnSpLocks/>
            <a:stCxn id="18" idx="2"/>
            <a:endCxn id="14" idx="6"/>
          </p:cNvCxnSpPr>
          <p:nvPr/>
        </p:nvCxnSpPr>
        <p:spPr>
          <a:xfrm>
            <a:off x="3739268" y="3433819"/>
            <a:ext cx="4615068" cy="2019334"/>
          </a:xfrm>
          <a:prstGeom prst="line">
            <a:avLst/>
          </a:prstGeom>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FDB5448-6DE7-471C-8B93-4419ECD9BE8E}"/>
              </a:ext>
            </a:extLst>
          </p:cNvPr>
          <p:cNvSpPr/>
          <p:nvPr/>
        </p:nvSpPr>
        <p:spPr>
          <a:xfrm>
            <a:off x="8879384" y="3066669"/>
            <a:ext cx="367150" cy="36715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520" dirty="0"/>
          </a:p>
        </p:txBody>
      </p:sp>
      <p:cxnSp>
        <p:nvCxnSpPr>
          <p:cNvPr id="24" name="Straight Connector 23">
            <a:extLst>
              <a:ext uri="{FF2B5EF4-FFF2-40B4-BE49-F238E27FC236}">
                <a16:creationId xmlns:a16="http://schemas.microsoft.com/office/drawing/2014/main" id="{2C2DB4AE-3F5D-42DB-B9C8-CD67BD7D6D11}"/>
              </a:ext>
            </a:extLst>
          </p:cNvPr>
          <p:cNvCxnSpPr>
            <a:cxnSpLocks/>
          </p:cNvCxnSpPr>
          <p:nvPr/>
        </p:nvCxnSpPr>
        <p:spPr>
          <a:xfrm flipH="1" flipV="1">
            <a:off x="8371915" y="1611887"/>
            <a:ext cx="521888" cy="1559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66702E-919A-4686-8763-C0A2DEA28DDB}"/>
              </a:ext>
            </a:extLst>
          </p:cNvPr>
          <p:cNvCxnSpPr>
            <a:cxnSpLocks/>
          </p:cNvCxnSpPr>
          <p:nvPr/>
        </p:nvCxnSpPr>
        <p:spPr>
          <a:xfrm flipH="1" flipV="1">
            <a:off x="5207873" y="1402813"/>
            <a:ext cx="3757175" cy="18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EA9BEC-D558-4A63-83E6-3C0BFE73BF7F}"/>
              </a:ext>
            </a:extLst>
          </p:cNvPr>
          <p:cNvCxnSpPr>
            <a:cxnSpLocks/>
          </p:cNvCxnSpPr>
          <p:nvPr/>
        </p:nvCxnSpPr>
        <p:spPr>
          <a:xfrm flipH="1">
            <a:off x="3910182" y="3217551"/>
            <a:ext cx="5118242" cy="367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E4F4104-AFEE-401A-AA84-49B34A6D72BC}"/>
              </a:ext>
            </a:extLst>
          </p:cNvPr>
          <p:cNvCxnSpPr>
            <a:cxnSpLocks/>
            <a:stCxn id="23" idx="1"/>
            <a:endCxn id="10" idx="2"/>
          </p:cNvCxnSpPr>
          <p:nvPr/>
        </p:nvCxnSpPr>
        <p:spPr>
          <a:xfrm flipH="1">
            <a:off x="5657632" y="3120439"/>
            <a:ext cx="3275521" cy="2699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FFD9BC6-E33F-43D8-9990-892BDC1C5F2E}"/>
              </a:ext>
            </a:extLst>
          </p:cNvPr>
          <p:cNvCxnSpPr>
            <a:cxnSpLocks/>
          </p:cNvCxnSpPr>
          <p:nvPr/>
        </p:nvCxnSpPr>
        <p:spPr>
          <a:xfrm flipH="1">
            <a:off x="8251613" y="3250245"/>
            <a:ext cx="762391" cy="2073102"/>
          </a:xfrm>
          <a:prstGeom prst="line">
            <a:avLst/>
          </a:prstGeom>
        </p:spPr>
        <p:style>
          <a:lnRef idx="1">
            <a:schemeClr val="accent1"/>
          </a:lnRef>
          <a:fillRef idx="0">
            <a:schemeClr val="accent1"/>
          </a:fillRef>
          <a:effectRef idx="0">
            <a:schemeClr val="accent1"/>
          </a:effectRef>
          <a:fontRef idx="minor">
            <a:schemeClr val="tx1"/>
          </a:fontRef>
        </p:style>
      </p:cxnSp>
      <p:sp>
        <p:nvSpPr>
          <p:cNvPr id="29" name="Cloud 28">
            <a:extLst>
              <a:ext uri="{FF2B5EF4-FFF2-40B4-BE49-F238E27FC236}">
                <a16:creationId xmlns:a16="http://schemas.microsoft.com/office/drawing/2014/main" id="{4D8DFC88-AC94-434F-B89C-5D0C9D813D2C}"/>
              </a:ext>
            </a:extLst>
          </p:cNvPr>
          <p:cNvSpPr/>
          <p:nvPr/>
        </p:nvSpPr>
        <p:spPr>
          <a:xfrm>
            <a:off x="10146054" y="863762"/>
            <a:ext cx="3695252" cy="2420471"/>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640" dirty="0">
                <a:latin typeface="Arial" panose="020B0604020202020204" pitchFamily="34" charset="0"/>
                <a:cs typeface="Arial" panose="020B0604020202020204" pitchFamily="34" charset="0"/>
              </a:rPr>
              <a:t>What did you learn about proof from this? </a:t>
            </a:r>
          </a:p>
        </p:txBody>
      </p:sp>
      <p:sp>
        <p:nvSpPr>
          <p:cNvPr id="30" name="Cloud 29">
            <a:extLst>
              <a:ext uri="{FF2B5EF4-FFF2-40B4-BE49-F238E27FC236}">
                <a16:creationId xmlns:a16="http://schemas.microsoft.com/office/drawing/2014/main" id="{A8ACEA78-EBBA-4BA5-9521-031CD561AD6C}"/>
              </a:ext>
            </a:extLst>
          </p:cNvPr>
          <p:cNvSpPr/>
          <p:nvPr/>
        </p:nvSpPr>
        <p:spPr>
          <a:xfrm>
            <a:off x="10146052" y="863343"/>
            <a:ext cx="3695252" cy="2420471"/>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640" b="1" dirty="0">
                <a:solidFill>
                  <a:srgbClr val="C00000"/>
                </a:solidFill>
                <a:latin typeface="Arial" panose="020B0604020202020204" pitchFamily="34" charset="0"/>
                <a:cs typeface="Arial" panose="020B0604020202020204" pitchFamily="34" charset="0"/>
              </a:rPr>
              <a:t>Things are not always as they appear! Dig Deeper!</a:t>
            </a:r>
            <a:r>
              <a:rPr lang="en-US" sz="264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6817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red, furniture, indoor&#10;&#10;Description automatically generated">
            <a:extLst>
              <a:ext uri="{FF2B5EF4-FFF2-40B4-BE49-F238E27FC236}">
                <a16:creationId xmlns:a16="http://schemas.microsoft.com/office/drawing/2014/main" id="{6C70E16B-7585-496F-BF4A-494F92B05D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7619999"/>
          </a:xfrm>
          <a:prstGeom prst="rect">
            <a:avLst/>
          </a:prstGeom>
        </p:spPr>
      </p:pic>
      <p:sp>
        <p:nvSpPr>
          <p:cNvPr id="2" name="Title 1">
            <a:extLst>
              <a:ext uri="{FF2B5EF4-FFF2-40B4-BE49-F238E27FC236}">
                <a16:creationId xmlns:a16="http://schemas.microsoft.com/office/drawing/2014/main" id="{38587099-034A-4F85-978D-E673E1BEB691}"/>
              </a:ext>
            </a:extLst>
          </p:cNvPr>
          <p:cNvSpPr>
            <a:spLocks noGrp="1"/>
          </p:cNvSpPr>
          <p:nvPr>
            <p:ph type="title"/>
          </p:nvPr>
        </p:nvSpPr>
        <p:spPr>
          <a:xfrm>
            <a:off x="979714" y="3304906"/>
            <a:ext cx="13167360" cy="1538883"/>
          </a:xfrm>
        </p:spPr>
        <p:txBody>
          <a:bodyPr/>
          <a:lstStyle/>
          <a:p>
            <a:r>
              <a:rPr lang="en-US" dirty="0">
                <a:solidFill>
                  <a:schemeClr val="bg1"/>
                </a:solidFill>
              </a:rPr>
              <a:t>Part 3: Convince Me!</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205270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door&#10;&#10;Description automatically generated">
            <a:extLst>
              <a:ext uri="{FF2B5EF4-FFF2-40B4-BE49-F238E27FC236}">
                <a16:creationId xmlns:a16="http://schemas.microsoft.com/office/drawing/2014/main" id="{DF4DBBAE-3D41-4336-97C6-5F7677942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9810"/>
            <a:ext cx="14630400" cy="8553157"/>
          </a:xfrm>
          <a:prstGeom prst="rect">
            <a:avLst/>
          </a:prstGeom>
        </p:spPr>
      </p:pic>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1828800" y="6370808"/>
            <a:ext cx="10972800" cy="775597"/>
          </a:xfrm>
        </p:spPr>
        <p:txBody>
          <a:bodyPr/>
          <a:lstStyle/>
          <a:p>
            <a:r>
              <a:rPr lang="en-US" dirty="0"/>
              <a:t>Breakout Rooms</a:t>
            </a:r>
          </a:p>
        </p:txBody>
      </p:sp>
    </p:spTree>
    <p:extLst>
      <p:ext uri="{BB962C8B-B14F-4D97-AF65-F5344CB8AC3E}">
        <p14:creationId xmlns:p14="http://schemas.microsoft.com/office/powerpoint/2010/main" val="148658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red, furniture, indoor&#10;&#10;Description automatically generated">
            <a:extLst>
              <a:ext uri="{FF2B5EF4-FFF2-40B4-BE49-F238E27FC236}">
                <a16:creationId xmlns:a16="http://schemas.microsoft.com/office/drawing/2014/main" id="{08341E74-4CBC-4EB6-B127-08031DAAD6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7619999"/>
          </a:xfrm>
          <a:prstGeom prst="rect">
            <a:avLst/>
          </a:prstGeom>
        </p:spPr>
      </p:pic>
      <p:sp>
        <p:nvSpPr>
          <p:cNvPr id="2" name="Title 1">
            <a:extLst>
              <a:ext uri="{FF2B5EF4-FFF2-40B4-BE49-F238E27FC236}">
                <a16:creationId xmlns:a16="http://schemas.microsoft.com/office/drawing/2014/main" id="{38587099-034A-4F85-978D-E673E1BEB691}"/>
              </a:ext>
            </a:extLst>
          </p:cNvPr>
          <p:cNvSpPr>
            <a:spLocks noGrp="1"/>
          </p:cNvSpPr>
          <p:nvPr>
            <p:ph type="title"/>
          </p:nvPr>
        </p:nvSpPr>
        <p:spPr>
          <a:xfrm>
            <a:off x="979714" y="3304906"/>
            <a:ext cx="13167360" cy="1538883"/>
          </a:xfrm>
        </p:spPr>
        <p:txBody>
          <a:bodyPr/>
          <a:lstStyle/>
          <a:p>
            <a:r>
              <a:rPr lang="en-US" dirty="0">
                <a:solidFill>
                  <a:schemeClr val="bg1"/>
                </a:solidFill>
              </a:rPr>
              <a:t>Part 4: Convince Me!</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0862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door&#10;&#10;Description automatically generated">
            <a:extLst>
              <a:ext uri="{FF2B5EF4-FFF2-40B4-BE49-F238E27FC236}">
                <a16:creationId xmlns:a16="http://schemas.microsoft.com/office/drawing/2014/main" id="{DF4DBBAE-3D41-4336-97C6-5F7677942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9810"/>
            <a:ext cx="14630400" cy="8553157"/>
          </a:xfrm>
          <a:prstGeom prst="rect">
            <a:avLst/>
          </a:prstGeom>
        </p:spPr>
      </p:pic>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1828800" y="6370808"/>
            <a:ext cx="10972800" cy="775597"/>
          </a:xfrm>
        </p:spPr>
        <p:txBody>
          <a:bodyPr/>
          <a:lstStyle/>
          <a:p>
            <a:r>
              <a:rPr lang="en-US" dirty="0"/>
              <a:t>Breakout Rooms</a:t>
            </a:r>
          </a:p>
        </p:txBody>
      </p:sp>
    </p:spTree>
    <p:extLst>
      <p:ext uri="{BB962C8B-B14F-4D97-AF65-F5344CB8AC3E}">
        <p14:creationId xmlns:p14="http://schemas.microsoft.com/office/powerpoint/2010/main" val="277185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8168C0D-A47F-498A-BD2F-DDB40EB03C4C}"/>
              </a:ext>
            </a:extLst>
          </p:cNvPr>
          <p:cNvSpPr txBox="1"/>
          <p:nvPr/>
        </p:nvSpPr>
        <p:spPr>
          <a:xfrm>
            <a:off x="383494" y="1093783"/>
            <a:ext cx="6931706" cy="867930"/>
          </a:xfrm>
          <a:prstGeom prst="rect">
            <a:avLst/>
          </a:prstGeom>
          <a:noFill/>
        </p:spPr>
        <p:txBody>
          <a:bodyPr wrap="none" rtlCol="0">
            <a:spAutoFit/>
          </a:bodyPr>
          <a:lstStyle/>
          <a:p>
            <a:r>
              <a:rPr lang="en-US" sz="5040" b="1" dirty="0">
                <a:solidFill>
                  <a:srgbClr val="C00000"/>
                </a:solidFill>
                <a:latin typeface="Arial" panose="020B0604020202020204" pitchFamily="34" charset="0"/>
                <a:cs typeface="Arial" panose="020B0604020202020204" pitchFamily="34" charset="0"/>
              </a:rPr>
              <a:t>Communicating Proof</a:t>
            </a:r>
          </a:p>
        </p:txBody>
      </p:sp>
      <p:sp>
        <p:nvSpPr>
          <p:cNvPr id="10" name="TextBox 9">
            <a:extLst>
              <a:ext uri="{FF2B5EF4-FFF2-40B4-BE49-F238E27FC236}">
                <a16:creationId xmlns:a16="http://schemas.microsoft.com/office/drawing/2014/main" id="{5D8BFED0-0ECA-412C-B1C8-4920FA94A558}"/>
              </a:ext>
            </a:extLst>
          </p:cNvPr>
          <p:cNvSpPr txBox="1"/>
          <p:nvPr/>
        </p:nvSpPr>
        <p:spPr>
          <a:xfrm>
            <a:off x="551103" y="2452075"/>
            <a:ext cx="6596488" cy="2609945"/>
          </a:xfrm>
          <a:prstGeom prst="rect">
            <a:avLst/>
          </a:prstGeom>
          <a:noFill/>
        </p:spPr>
        <p:txBody>
          <a:bodyPr wrap="square" rtlCol="0">
            <a:spAutoFit/>
          </a:bodyPr>
          <a:lstStyle/>
          <a:p>
            <a:pPr marL="633413" indent="-482600">
              <a:spcAft>
                <a:spcPts val="600"/>
              </a:spcAft>
              <a:buAutoNum type="arabicPeriod"/>
            </a:pPr>
            <a:r>
              <a:rPr lang="en-US" sz="3840" dirty="0">
                <a:latin typeface="Arial" panose="020B0604020202020204" pitchFamily="34" charset="0"/>
                <a:cs typeface="Arial" panose="020B0604020202020204" pitchFamily="34" charset="0"/>
              </a:rPr>
              <a:t>Visually</a:t>
            </a:r>
          </a:p>
          <a:p>
            <a:pPr marL="633413" indent="-482600">
              <a:spcAft>
                <a:spcPts val="600"/>
              </a:spcAft>
              <a:buAutoNum type="arabicPeriod"/>
            </a:pPr>
            <a:r>
              <a:rPr lang="en-US" sz="3840" dirty="0">
                <a:latin typeface="Arial" panose="020B0604020202020204" pitchFamily="34" charset="0"/>
                <a:cs typeface="Arial" panose="020B0604020202020204" pitchFamily="34" charset="0"/>
              </a:rPr>
              <a:t>Algebraically</a:t>
            </a:r>
          </a:p>
          <a:p>
            <a:pPr marL="633413" indent="-482600">
              <a:spcAft>
                <a:spcPts val="600"/>
              </a:spcAft>
              <a:buAutoNum type="arabicPeriod"/>
            </a:pPr>
            <a:r>
              <a:rPr lang="en-US" sz="3840" dirty="0">
                <a:latin typeface="Arial" panose="020B0604020202020204" pitchFamily="34" charset="0"/>
                <a:cs typeface="Arial" panose="020B0604020202020204" pitchFamily="34" charset="0"/>
              </a:rPr>
              <a:t>Verbally (short statements or paragraphs)</a:t>
            </a:r>
          </a:p>
        </p:txBody>
      </p:sp>
      <p:pic>
        <p:nvPicPr>
          <p:cNvPr id="3" name="Picture 2" descr="A couple of men writing on a chalkboard&#10;&#10;Description automatically generated with medium confidence">
            <a:extLst>
              <a:ext uri="{FF2B5EF4-FFF2-40B4-BE49-F238E27FC236}">
                <a16:creationId xmlns:a16="http://schemas.microsoft.com/office/drawing/2014/main" id="{FDABDBD2-9D15-4DFE-BA65-0F84C45DED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33187" y="1303720"/>
            <a:ext cx="6596488" cy="5622159"/>
          </a:xfrm>
          <a:prstGeom prst="rect">
            <a:avLst/>
          </a:prstGeom>
          <a:effectLst>
            <a:softEdge rad="63500"/>
          </a:effectLst>
        </p:spPr>
      </p:pic>
    </p:spTree>
    <p:extLst>
      <p:ext uri="{BB962C8B-B14F-4D97-AF65-F5344CB8AC3E}">
        <p14:creationId xmlns:p14="http://schemas.microsoft.com/office/powerpoint/2010/main" val="185378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red, furniture, indoor&#10;&#10;Description automatically generated">
            <a:extLst>
              <a:ext uri="{FF2B5EF4-FFF2-40B4-BE49-F238E27FC236}">
                <a16:creationId xmlns:a16="http://schemas.microsoft.com/office/drawing/2014/main" id="{8770E9CC-4E4B-412A-B153-A717ED1830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7619999"/>
          </a:xfrm>
          <a:prstGeom prst="rect">
            <a:avLst/>
          </a:prstGeom>
        </p:spPr>
      </p:pic>
      <p:sp>
        <p:nvSpPr>
          <p:cNvPr id="2" name="Title 1">
            <a:extLst>
              <a:ext uri="{FF2B5EF4-FFF2-40B4-BE49-F238E27FC236}">
                <a16:creationId xmlns:a16="http://schemas.microsoft.com/office/drawing/2014/main" id="{38587099-034A-4F85-978D-E673E1BEB691}"/>
              </a:ext>
            </a:extLst>
          </p:cNvPr>
          <p:cNvSpPr>
            <a:spLocks noGrp="1"/>
          </p:cNvSpPr>
          <p:nvPr>
            <p:ph type="title"/>
          </p:nvPr>
        </p:nvSpPr>
        <p:spPr>
          <a:xfrm>
            <a:off x="979714" y="3304906"/>
            <a:ext cx="13167360" cy="1538883"/>
          </a:xfrm>
        </p:spPr>
        <p:txBody>
          <a:bodyPr/>
          <a:lstStyle/>
          <a:p>
            <a:r>
              <a:rPr lang="en-US" dirty="0">
                <a:solidFill>
                  <a:schemeClr val="bg1"/>
                </a:solidFill>
              </a:rPr>
              <a:t>Part 5: Teaching SMP.3</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56974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F0734-FB3E-46FE-983A-FE10A8DE17AB}"/>
              </a:ext>
            </a:extLst>
          </p:cNvPr>
          <p:cNvSpPr>
            <a:spLocks noGrp="1"/>
          </p:cNvSpPr>
          <p:nvPr>
            <p:ph type="title"/>
          </p:nvPr>
        </p:nvSpPr>
        <p:spPr>
          <a:xfrm>
            <a:off x="2377440" y="548642"/>
            <a:ext cx="9875520" cy="769441"/>
          </a:xfrm>
        </p:spPr>
        <p:txBody>
          <a:bodyPr/>
          <a:lstStyle/>
          <a:p>
            <a:r>
              <a:rPr lang="en-US" dirty="0"/>
              <a:t>Note:</a:t>
            </a:r>
          </a:p>
        </p:txBody>
      </p:sp>
      <p:sp>
        <p:nvSpPr>
          <p:cNvPr id="3" name="Content Placeholder 2">
            <a:extLst>
              <a:ext uri="{FF2B5EF4-FFF2-40B4-BE49-F238E27FC236}">
                <a16:creationId xmlns:a16="http://schemas.microsoft.com/office/drawing/2014/main" id="{F5A6B6BA-1C28-4D36-A1B0-7A04BC599B55}"/>
              </a:ext>
            </a:extLst>
          </p:cNvPr>
          <p:cNvSpPr>
            <a:spLocks noGrp="1"/>
          </p:cNvSpPr>
          <p:nvPr>
            <p:ph idx="1"/>
          </p:nvPr>
        </p:nvSpPr>
        <p:spPr>
          <a:xfrm>
            <a:off x="707666" y="1612581"/>
            <a:ext cx="9875520" cy="4463830"/>
          </a:xfrm>
        </p:spPr>
        <p:txBody>
          <a:bodyPr/>
          <a:lstStyle/>
          <a:p>
            <a:pPr marL="0" indent="0">
              <a:buNone/>
            </a:pPr>
            <a:r>
              <a:rPr lang="en-US" sz="4800" dirty="0"/>
              <a:t>Rename yourself by grade band </a:t>
            </a:r>
          </a:p>
          <a:p>
            <a:r>
              <a:rPr lang="en-US" sz="4400" dirty="0"/>
              <a:t>K-2</a:t>
            </a:r>
          </a:p>
          <a:p>
            <a:r>
              <a:rPr lang="en-US" sz="4400" dirty="0"/>
              <a:t>3-5</a:t>
            </a:r>
          </a:p>
          <a:p>
            <a:r>
              <a:rPr lang="en-US" sz="4400" dirty="0"/>
              <a:t>6-8</a:t>
            </a:r>
          </a:p>
          <a:p>
            <a:r>
              <a:rPr lang="en-US" sz="4400" dirty="0"/>
              <a:t>HS</a:t>
            </a:r>
          </a:p>
        </p:txBody>
      </p:sp>
    </p:spTree>
    <p:extLst>
      <p:ext uri="{BB962C8B-B14F-4D97-AF65-F5344CB8AC3E}">
        <p14:creationId xmlns:p14="http://schemas.microsoft.com/office/powerpoint/2010/main" val="170821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100E1-27DF-4F22-BFD4-78B6B3930B06}"/>
              </a:ext>
            </a:extLst>
          </p:cNvPr>
          <p:cNvSpPr>
            <a:spLocks noGrp="1"/>
          </p:cNvSpPr>
          <p:nvPr>
            <p:ph type="title"/>
          </p:nvPr>
        </p:nvSpPr>
        <p:spPr>
          <a:xfrm>
            <a:off x="731520" y="296852"/>
            <a:ext cx="13167360" cy="769441"/>
          </a:xfrm>
        </p:spPr>
        <p:txBody>
          <a:bodyPr/>
          <a:lstStyle/>
          <a:p>
            <a:r>
              <a:rPr lang="en-US" dirty="0"/>
              <a:t>Progression of Reasoning</a:t>
            </a:r>
          </a:p>
        </p:txBody>
      </p:sp>
      <p:graphicFrame>
        <p:nvGraphicFramePr>
          <p:cNvPr id="5" name="Diagram 4">
            <a:extLst>
              <a:ext uri="{FF2B5EF4-FFF2-40B4-BE49-F238E27FC236}">
                <a16:creationId xmlns:a16="http://schemas.microsoft.com/office/drawing/2014/main" id="{B203C7B9-7594-4A45-8FAD-DA5476E66FBE}"/>
              </a:ext>
            </a:extLst>
          </p:cNvPr>
          <p:cNvGraphicFramePr/>
          <p:nvPr>
            <p:extLst>
              <p:ext uri="{D42A27DB-BD31-4B8C-83A1-F6EECF244321}">
                <p14:modId xmlns:p14="http://schemas.microsoft.com/office/powerpoint/2010/main" val="1541344985"/>
              </p:ext>
            </p:extLst>
          </p:nvPr>
        </p:nvGraphicFramePr>
        <p:xfrm>
          <a:off x="1073425" y="1630017"/>
          <a:ext cx="12987131" cy="58216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984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695D7"/>
        </a:solidFill>
        <a:effectLst/>
      </p:bgPr>
    </p:bg>
    <p:spTree>
      <p:nvGrpSpPr>
        <p:cNvPr id="1" name=""/>
        <p:cNvGrpSpPr/>
        <p:nvPr/>
      </p:nvGrpSpPr>
      <p:grpSpPr>
        <a:xfrm>
          <a:off x="0" y="0"/>
          <a:ext cx="0" cy="0"/>
          <a:chOff x="0" y="0"/>
          <a:chExt cx="0" cy="0"/>
        </a:xfrm>
      </p:grpSpPr>
      <p:pic>
        <p:nvPicPr>
          <p:cNvPr id="1028" name="Picture 4" descr="Blue and yellow square stikers concept. Blue and yellow square stikers arranged on the dark blue background. task stock pictures, royalty-free photos &amp; images">
            <a:extLst>
              <a:ext uri="{FF2B5EF4-FFF2-40B4-BE49-F238E27FC236}">
                <a16:creationId xmlns:a16="http://schemas.microsoft.com/office/drawing/2014/main" id="{B2792E0F-A67D-492A-8476-11881F28D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89636" cy="762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693AF1-7E0C-4067-AA03-981580B864AC}"/>
              </a:ext>
            </a:extLst>
          </p:cNvPr>
          <p:cNvSpPr>
            <a:spLocks noGrp="1"/>
          </p:cNvSpPr>
          <p:nvPr>
            <p:ph type="title"/>
          </p:nvPr>
        </p:nvSpPr>
        <p:spPr>
          <a:xfrm>
            <a:off x="5022574" y="548643"/>
            <a:ext cx="8876306" cy="769441"/>
          </a:xfrm>
        </p:spPr>
        <p:txBody>
          <a:bodyPr/>
          <a:lstStyle/>
          <a:p>
            <a:r>
              <a:rPr lang="en-US" dirty="0">
                <a:solidFill>
                  <a:schemeClr val="bg1"/>
                </a:solidFill>
              </a:rPr>
              <a:t>Choosing a Good Task</a:t>
            </a:r>
          </a:p>
        </p:txBody>
      </p:sp>
      <p:sp>
        <p:nvSpPr>
          <p:cNvPr id="8" name="Oval 7">
            <a:extLst>
              <a:ext uri="{FF2B5EF4-FFF2-40B4-BE49-F238E27FC236}">
                <a16:creationId xmlns:a16="http://schemas.microsoft.com/office/drawing/2014/main" id="{46284053-ABF5-4F3F-AD7E-1EC5F190417D}"/>
              </a:ext>
            </a:extLst>
          </p:cNvPr>
          <p:cNvSpPr/>
          <p:nvPr/>
        </p:nvSpPr>
        <p:spPr>
          <a:xfrm>
            <a:off x="1948864" y="4922492"/>
            <a:ext cx="3167270" cy="2014331"/>
          </a:xfrm>
          <a:prstGeom prst="ellipse">
            <a:avLst/>
          </a:prstGeom>
          <a:noFill/>
          <a:ln>
            <a:noFill/>
          </a:ln>
          <a:effectLst>
            <a:outerShdw blurRad="40000" dist="23000"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https://robertkaplinsky.com/beware-fake-math-modeling-problems/</a:t>
            </a:r>
          </a:p>
        </p:txBody>
      </p:sp>
      <p:sp>
        <p:nvSpPr>
          <p:cNvPr id="9" name="Arrow: Left 8">
            <a:extLst>
              <a:ext uri="{FF2B5EF4-FFF2-40B4-BE49-F238E27FC236}">
                <a16:creationId xmlns:a16="http://schemas.microsoft.com/office/drawing/2014/main" id="{99E249E9-CA45-429A-8014-309A2310DB55}"/>
              </a:ext>
            </a:extLst>
          </p:cNvPr>
          <p:cNvSpPr/>
          <p:nvPr/>
        </p:nvSpPr>
        <p:spPr>
          <a:xfrm>
            <a:off x="2003729" y="6793147"/>
            <a:ext cx="12626671" cy="1155103"/>
          </a:xfrm>
          <a:prstGeom prst="leftArrow">
            <a:avLst>
              <a:gd name="adj1" fmla="val 50000"/>
              <a:gd name="adj2" fmla="val 5114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EMTP.2: Implement tasks the promote reasoning and problem solving</a:t>
            </a:r>
            <a:endParaRPr lang="en-US" dirty="0">
              <a:latin typeface="Arial" panose="020B0604020202020204" pitchFamily="34" charset="0"/>
              <a:cs typeface="Arial" panose="020B0604020202020204" pitchFamily="34" charset="0"/>
            </a:endParaRPr>
          </a:p>
        </p:txBody>
      </p:sp>
      <p:sp>
        <p:nvSpPr>
          <p:cNvPr id="13" name="Arrow: Left 12">
            <a:extLst>
              <a:ext uri="{FF2B5EF4-FFF2-40B4-BE49-F238E27FC236}">
                <a16:creationId xmlns:a16="http://schemas.microsoft.com/office/drawing/2014/main" id="{7248376A-10D9-4C1A-848C-5393D9C55D35}"/>
              </a:ext>
            </a:extLst>
          </p:cNvPr>
          <p:cNvSpPr/>
          <p:nvPr/>
        </p:nvSpPr>
        <p:spPr>
          <a:xfrm>
            <a:off x="1831196" y="6629022"/>
            <a:ext cx="12626671" cy="1155103"/>
          </a:xfrm>
          <a:prstGeom prst="leftArrow">
            <a:avLst>
              <a:gd name="adj1" fmla="val 50000"/>
              <a:gd name="adj2" fmla="val 51147"/>
            </a:avLst>
          </a:prstGeom>
          <a:solidFill>
            <a:schemeClr val="accent3"/>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EMTP.1: Establish mathematics goals to focus learning.</a:t>
            </a:r>
          </a:p>
        </p:txBody>
      </p:sp>
      <p:sp>
        <p:nvSpPr>
          <p:cNvPr id="11" name="Rectangle: Rounded Corners 10">
            <a:extLst>
              <a:ext uri="{FF2B5EF4-FFF2-40B4-BE49-F238E27FC236}">
                <a16:creationId xmlns:a16="http://schemas.microsoft.com/office/drawing/2014/main" id="{CCA72D71-141E-45AC-9F35-E561B395E573}"/>
              </a:ext>
            </a:extLst>
          </p:cNvPr>
          <p:cNvSpPr/>
          <p:nvPr/>
        </p:nvSpPr>
        <p:spPr>
          <a:xfrm>
            <a:off x="4717773" y="1470484"/>
            <a:ext cx="9340132" cy="5182107"/>
          </a:xfrm>
          <a:prstGeom prst="roundRect">
            <a:avLst/>
          </a:prstGeom>
          <a:solidFill>
            <a:schemeClr val="lt1">
              <a:alpha val="62000"/>
            </a:schemeClr>
          </a:solidFill>
        </p:spPr>
        <p:style>
          <a:lnRef idx="2">
            <a:schemeClr val="accent3"/>
          </a:lnRef>
          <a:fillRef idx="1">
            <a:schemeClr val="lt1"/>
          </a:fillRef>
          <a:effectRef idx="0">
            <a:schemeClr val="accent3"/>
          </a:effectRef>
          <a:fontRef idx="minor">
            <a:schemeClr val="dk1"/>
          </a:fontRef>
        </p:style>
        <p:txBody>
          <a:bodyPr rtlCol="0" anchor="ctr"/>
          <a:lstStyle/>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Focuses on higher-level demands: Tasks that bring out multiple representations or approaches and use error analysis.</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Requires students to figure out things for themselves.</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Requires communication and discussion. </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Requires students to provide evidence and explain their thinking.</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Uses a sequence of related tasks to help deepen student thinking. </a:t>
            </a:r>
          </a:p>
        </p:txBody>
      </p:sp>
    </p:spTree>
    <p:extLst>
      <p:ext uri="{BB962C8B-B14F-4D97-AF65-F5344CB8AC3E}">
        <p14:creationId xmlns:p14="http://schemas.microsoft.com/office/powerpoint/2010/main" val="57983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55AC3E-35AF-4288-BB9C-BDE5F4D6DA9B}"/>
              </a:ext>
            </a:extLst>
          </p:cNvPr>
          <p:cNvPicPr>
            <a:picLocks noChangeAspect="1"/>
          </p:cNvPicPr>
          <p:nvPr/>
        </p:nvPicPr>
        <p:blipFill rotWithShape="1">
          <a:blip r:embed="rId2" cstate="print">
            <a:alphaModFix amt="49000"/>
            <a:extLst>
              <a:ext uri="{28A0092B-C50C-407E-A947-70E740481C1C}">
                <a14:useLocalDpi xmlns:a14="http://schemas.microsoft.com/office/drawing/2010/main" val="0"/>
              </a:ext>
            </a:extLst>
          </a:blip>
          <a:srcRect/>
          <a:stretch/>
        </p:blipFill>
        <p:spPr>
          <a:xfrm>
            <a:off x="0" y="0"/>
            <a:ext cx="14630400" cy="7612786"/>
          </a:xfrm>
          <a:prstGeom prst="rect">
            <a:avLst/>
          </a:prstGeom>
        </p:spPr>
      </p:pic>
      <p:sp>
        <p:nvSpPr>
          <p:cNvPr id="2" name="Title 1">
            <a:extLst>
              <a:ext uri="{FF2B5EF4-FFF2-40B4-BE49-F238E27FC236}">
                <a16:creationId xmlns:a16="http://schemas.microsoft.com/office/drawing/2014/main" id="{2E5FBF49-E46F-4F8B-BBE1-3EDFF8928D7C}"/>
              </a:ext>
            </a:extLst>
          </p:cNvPr>
          <p:cNvSpPr>
            <a:spLocks noGrp="1"/>
          </p:cNvSpPr>
          <p:nvPr>
            <p:ph type="title"/>
          </p:nvPr>
        </p:nvSpPr>
        <p:spPr/>
        <p:txBody>
          <a:bodyPr/>
          <a:lstStyle/>
          <a:p>
            <a:r>
              <a:rPr lang="en-US" dirty="0"/>
              <a:t>Asking the Right Questions</a:t>
            </a:r>
          </a:p>
        </p:txBody>
      </p:sp>
      <p:sp>
        <p:nvSpPr>
          <p:cNvPr id="4" name="Arrow: Left 3">
            <a:extLst>
              <a:ext uri="{FF2B5EF4-FFF2-40B4-BE49-F238E27FC236}">
                <a16:creationId xmlns:a16="http://schemas.microsoft.com/office/drawing/2014/main" id="{3BDB9C67-B582-4D81-AE6E-87A3D8061319}"/>
              </a:ext>
            </a:extLst>
          </p:cNvPr>
          <p:cNvSpPr/>
          <p:nvPr/>
        </p:nvSpPr>
        <p:spPr>
          <a:xfrm>
            <a:off x="1950432" y="6744403"/>
            <a:ext cx="12626671" cy="1155103"/>
          </a:xfrm>
          <a:prstGeom prst="leftArrow">
            <a:avLst>
              <a:gd name="adj1" fmla="val 50000"/>
              <a:gd name="adj2" fmla="val 5114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EMTP.4: Pose purposeful questions. </a:t>
            </a:r>
          </a:p>
        </p:txBody>
      </p:sp>
      <p:sp>
        <p:nvSpPr>
          <p:cNvPr id="5" name="Arrow: Left 4">
            <a:extLst>
              <a:ext uri="{FF2B5EF4-FFF2-40B4-BE49-F238E27FC236}">
                <a16:creationId xmlns:a16="http://schemas.microsoft.com/office/drawing/2014/main" id="{5442C412-BFD9-4BCB-BFBF-5FBEFFC03216}"/>
              </a:ext>
            </a:extLst>
          </p:cNvPr>
          <p:cNvSpPr/>
          <p:nvPr/>
        </p:nvSpPr>
        <p:spPr>
          <a:xfrm>
            <a:off x="1950431" y="6821101"/>
            <a:ext cx="12626671" cy="1155103"/>
          </a:xfrm>
          <a:prstGeom prst="leftArrow">
            <a:avLst>
              <a:gd name="adj1" fmla="val 50000"/>
              <a:gd name="adj2" fmla="val 51147"/>
            </a:avLst>
          </a:prstGeom>
          <a:solidFill>
            <a:schemeClr val="accent3"/>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EMTP.3: Facilitate meaningful discourse.</a:t>
            </a:r>
          </a:p>
        </p:txBody>
      </p:sp>
      <p:sp>
        <p:nvSpPr>
          <p:cNvPr id="6" name="TextBox 5">
            <a:extLst>
              <a:ext uri="{FF2B5EF4-FFF2-40B4-BE49-F238E27FC236}">
                <a16:creationId xmlns:a16="http://schemas.microsoft.com/office/drawing/2014/main" id="{3511C56F-4051-4FA1-B5A7-A5A46838F65F}"/>
              </a:ext>
            </a:extLst>
          </p:cNvPr>
          <p:cNvSpPr txBox="1"/>
          <p:nvPr/>
        </p:nvSpPr>
        <p:spPr>
          <a:xfrm>
            <a:off x="958073" y="1318084"/>
            <a:ext cx="13306567" cy="623247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Ask advancing to probing student thinking and that require explanation or justification.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Ask questions that build on student thinking (as opposed to funneling) thinking.</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Anticipate common misconceptions and ask students questions that will confront them.</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Sample questions:</a:t>
            </a:r>
          </a:p>
          <a:p>
            <a:pPr marL="891513" lvl="1" indent="-342900">
              <a:buFont typeface="Courier New" panose="02070309020205020404" pitchFamily="49" charset="0"/>
              <a:buChar char="o"/>
            </a:pPr>
            <a:r>
              <a:rPr lang="en-US" sz="2400" dirty="0">
                <a:effectLst/>
                <a:latin typeface="Arial" panose="020B0604020202020204" pitchFamily="34" charset="0"/>
                <a:ea typeface="Calibri" panose="020F0502020204030204" pitchFamily="34" charset="0"/>
                <a:cs typeface="Arial" panose="020B0604020202020204" pitchFamily="34" charset="0"/>
              </a:rPr>
              <a:t>How do you know that works? </a:t>
            </a:r>
          </a:p>
          <a:p>
            <a:pPr marL="891513" lvl="1" indent="-342900">
              <a:buFont typeface="Courier New" panose="02070309020205020404" pitchFamily="49" charset="0"/>
              <a:buChar char="o"/>
            </a:pPr>
            <a:r>
              <a:rPr lang="en-US" sz="2400" dirty="0">
                <a:effectLst/>
                <a:latin typeface="Arial" panose="020B0604020202020204" pitchFamily="34" charset="0"/>
                <a:ea typeface="Calibri" panose="020F0502020204030204" pitchFamily="34" charset="0"/>
                <a:cs typeface="Arial" panose="020B0604020202020204" pitchFamily="34" charset="0"/>
              </a:rPr>
              <a:t>Why did you use that method?</a:t>
            </a:r>
          </a:p>
          <a:p>
            <a:pPr marL="891513" lvl="1" indent="-342900">
              <a:buFont typeface="Courier New" panose="02070309020205020404" pitchFamily="49" charset="0"/>
              <a:buChar char="o"/>
            </a:pPr>
            <a:r>
              <a:rPr lang="en-US" sz="2400" dirty="0">
                <a:effectLst/>
                <a:latin typeface="Arial" panose="020B0604020202020204" pitchFamily="34" charset="0"/>
                <a:ea typeface="Calibri" panose="020F0502020204030204" pitchFamily="34" charset="0"/>
                <a:cs typeface="Arial" panose="020B0604020202020204" pitchFamily="34" charset="0"/>
              </a:rPr>
              <a:t>Can you prove that to us?</a:t>
            </a:r>
          </a:p>
          <a:p>
            <a:pPr marL="891513" lvl="1" indent="-342900">
              <a:buFont typeface="Courier New" panose="02070309020205020404" pitchFamily="49" charset="0"/>
              <a:buChar char="o"/>
            </a:pPr>
            <a:r>
              <a:rPr lang="en-US" sz="2400" dirty="0">
                <a:effectLst/>
                <a:latin typeface="Arial" panose="020B0604020202020204" pitchFamily="34" charset="0"/>
                <a:ea typeface="Calibri" panose="020F0502020204030204" pitchFamily="34" charset="0"/>
                <a:cs typeface="Arial" panose="020B0604020202020204" pitchFamily="34" charset="0"/>
              </a:rPr>
              <a:t>Are you convinced by your own argument?</a:t>
            </a:r>
          </a:p>
          <a:p>
            <a:pPr marL="891513" lvl="1" indent="-342900">
              <a:buFont typeface="Courier New" panose="02070309020205020404" pitchFamily="49" charset="0"/>
              <a:buChar char="o"/>
            </a:pPr>
            <a:r>
              <a:rPr lang="en-US" sz="2400" dirty="0">
                <a:effectLst/>
                <a:latin typeface="Arial" panose="020B0604020202020204" pitchFamily="34" charset="0"/>
                <a:ea typeface="Calibri" panose="020F0502020204030204" pitchFamily="34" charset="0"/>
                <a:cs typeface="Arial" panose="020B0604020202020204" pitchFamily="34" charset="0"/>
              </a:rPr>
              <a:t>Will others be convinced by your argument?</a:t>
            </a:r>
          </a:p>
          <a:p>
            <a:pPr marL="891513" lvl="1" indent="-342900">
              <a:buFont typeface="Courier New" panose="02070309020205020404" pitchFamily="49" charset="0"/>
              <a:buChar char="o"/>
            </a:pPr>
            <a:r>
              <a:rPr lang="en-US" sz="2400" dirty="0">
                <a:effectLst/>
                <a:latin typeface="Arial" panose="020B0604020202020204" pitchFamily="34" charset="0"/>
                <a:ea typeface="Calibri" panose="020F0502020204030204" pitchFamily="34" charset="0"/>
                <a:cs typeface="Arial" panose="020B0604020202020204" pitchFamily="34" charset="0"/>
              </a:rPr>
              <a:t>Did your classmate convince your or do you have more questions? </a:t>
            </a:r>
          </a:p>
          <a:p>
            <a:pPr marL="891513" lvl="1"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Do you agree or disagree? Why? </a:t>
            </a:r>
          </a:p>
          <a:p>
            <a:pPr marL="891513" lvl="1"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What mathematical evidence supports your thinking?</a:t>
            </a:r>
          </a:p>
          <a:p>
            <a:pPr marL="891513" lvl="1"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How can you be sure that ____________.? </a:t>
            </a:r>
          </a:p>
          <a:p>
            <a:pPr marL="891513" lvl="1"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How can you demonstrate a counterexample?  </a:t>
            </a:r>
          </a:p>
          <a:p>
            <a:pPr marL="891513" lvl="1"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Which of your statements are assumptions? Which are conjectures? </a:t>
            </a:r>
          </a:p>
          <a:p>
            <a:pPr marL="342900" marR="0" lvl="0"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573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74A9A76B-0147-4CB5-AB53-2FD9A9FE3263}"/>
              </a:ext>
            </a:extLst>
          </p:cNvPr>
          <p:cNvPicPr>
            <a:picLocks noChangeAspect="1"/>
          </p:cNvPicPr>
          <p:nvPr/>
        </p:nvPicPr>
        <p:blipFill rotWithShape="1">
          <a:blip r:embed="rId2" cstate="print">
            <a:alphaModFix amt="57000"/>
            <a:extLst>
              <a:ext uri="{28A0092B-C50C-407E-A947-70E740481C1C}">
                <a14:useLocalDpi xmlns:a14="http://schemas.microsoft.com/office/drawing/2010/main" val="0"/>
              </a:ext>
            </a:extLst>
          </a:blip>
          <a:srcRect/>
          <a:stretch/>
        </p:blipFill>
        <p:spPr>
          <a:xfrm>
            <a:off x="1" y="-1"/>
            <a:ext cx="14636262" cy="7680957"/>
          </a:xfrm>
          <a:prstGeom prst="rect">
            <a:avLst/>
          </a:prstGeom>
        </p:spPr>
      </p:pic>
      <p:sp>
        <p:nvSpPr>
          <p:cNvPr id="2" name="Title 1">
            <a:extLst>
              <a:ext uri="{FF2B5EF4-FFF2-40B4-BE49-F238E27FC236}">
                <a16:creationId xmlns:a16="http://schemas.microsoft.com/office/drawing/2014/main" id="{81F646F1-A457-4A9A-921C-55F3A0F437A7}"/>
              </a:ext>
            </a:extLst>
          </p:cNvPr>
          <p:cNvSpPr>
            <a:spLocks noGrp="1"/>
          </p:cNvSpPr>
          <p:nvPr>
            <p:ph type="title"/>
          </p:nvPr>
        </p:nvSpPr>
        <p:spPr/>
        <p:txBody>
          <a:bodyPr/>
          <a:lstStyle/>
          <a:p>
            <a:r>
              <a:rPr lang="en-US" dirty="0"/>
              <a:t>Fostering an Inquiry-Based Environment</a:t>
            </a:r>
          </a:p>
        </p:txBody>
      </p:sp>
      <p:sp>
        <p:nvSpPr>
          <p:cNvPr id="6" name="Arrow: Left 5">
            <a:extLst>
              <a:ext uri="{FF2B5EF4-FFF2-40B4-BE49-F238E27FC236}">
                <a16:creationId xmlns:a16="http://schemas.microsoft.com/office/drawing/2014/main" id="{D88AE39D-D465-4138-8EC8-D1610C5F3EEE}"/>
              </a:ext>
            </a:extLst>
          </p:cNvPr>
          <p:cNvSpPr/>
          <p:nvPr/>
        </p:nvSpPr>
        <p:spPr>
          <a:xfrm>
            <a:off x="2003729" y="6776287"/>
            <a:ext cx="12626671" cy="1155103"/>
          </a:xfrm>
          <a:prstGeom prst="leftArrow">
            <a:avLst>
              <a:gd name="adj1" fmla="val 50000"/>
              <a:gd name="adj2" fmla="val 5114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EMTP.7: Support productive struggle in learning </a:t>
            </a:r>
            <a:r>
              <a:rPr lang="en-US" sz="2400" dirty="0" err="1">
                <a:latin typeface="Arial" panose="020B0604020202020204" pitchFamily="34" charset="0"/>
                <a:cs typeface="Arial" panose="020B0604020202020204" pitchFamily="34" charset="0"/>
              </a:rPr>
              <a:t>matheamtics</a:t>
            </a:r>
            <a:r>
              <a:rPr lang="en-US" sz="2400" dirty="0">
                <a:latin typeface="Arial" panose="020B0604020202020204" pitchFamily="34" charset="0"/>
                <a:cs typeface="Arial" panose="020B0604020202020204" pitchFamily="34" charset="0"/>
              </a:rPr>
              <a:t>. </a:t>
            </a:r>
          </a:p>
        </p:txBody>
      </p:sp>
      <p:sp>
        <p:nvSpPr>
          <p:cNvPr id="7" name="Arrow: Left 6">
            <a:extLst>
              <a:ext uri="{FF2B5EF4-FFF2-40B4-BE49-F238E27FC236}">
                <a16:creationId xmlns:a16="http://schemas.microsoft.com/office/drawing/2014/main" id="{1ECF3173-B518-4254-8E47-E2C799DB7423}"/>
              </a:ext>
            </a:extLst>
          </p:cNvPr>
          <p:cNvSpPr/>
          <p:nvPr/>
        </p:nvSpPr>
        <p:spPr>
          <a:xfrm>
            <a:off x="1927120" y="6670777"/>
            <a:ext cx="12626671" cy="1155103"/>
          </a:xfrm>
          <a:prstGeom prst="leftArrow">
            <a:avLst>
              <a:gd name="adj1" fmla="val 50000"/>
              <a:gd name="adj2" fmla="val 51147"/>
            </a:avLst>
          </a:prstGeom>
          <a:solidFill>
            <a:schemeClr val="accent3"/>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EMTP.8:Elicit and use evidence of student thinking.</a:t>
            </a:r>
          </a:p>
        </p:txBody>
      </p:sp>
      <p:sp>
        <p:nvSpPr>
          <p:cNvPr id="4" name="TextBox 3">
            <a:extLst>
              <a:ext uri="{FF2B5EF4-FFF2-40B4-BE49-F238E27FC236}">
                <a16:creationId xmlns:a16="http://schemas.microsoft.com/office/drawing/2014/main" id="{57070BD0-0387-4EFD-BFBC-E2491F5E5601}"/>
              </a:ext>
            </a:extLst>
          </p:cNvPr>
          <p:cNvSpPr txBox="1"/>
          <p:nvPr/>
        </p:nvSpPr>
        <p:spPr>
          <a:xfrm>
            <a:off x="1812322" y="1518803"/>
            <a:ext cx="10684478" cy="6232475"/>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Encourage questioning: Teacher to student, student to student, student to teacher. </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Answer a question with a question. Do not give answers. </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Foster student collaboration. </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Create a safe space to make mistakes and where mistakes are made to leverage learning.</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Encourage listening to one another’s ideas and clarifying what was said by repeating back.</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Give opportunities for student to listen to the solution strategies of others, discuss alternative solutions and defend their ideas.  </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Use routines that produce reasoning such as “Notice and Wonder.”</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166952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CE90E-4B44-4AFA-B2EB-6A9279EE8C17}"/>
              </a:ext>
            </a:extLst>
          </p:cNvPr>
          <p:cNvSpPr>
            <a:spLocks noGrp="1"/>
          </p:cNvSpPr>
          <p:nvPr>
            <p:ph type="title"/>
          </p:nvPr>
        </p:nvSpPr>
        <p:spPr>
          <a:xfrm>
            <a:off x="0" y="548643"/>
            <a:ext cx="13167360" cy="769441"/>
          </a:xfrm>
        </p:spPr>
        <p:txBody>
          <a:bodyPr/>
          <a:lstStyle/>
          <a:p>
            <a:r>
              <a:rPr lang="en-US" dirty="0"/>
              <a:t>Other Instructional Strategies</a:t>
            </a:r>
          </a:p>
        </p:txBody>
      </p:sp>
      <p:sp>
        <p:nvSpPr>
          <p:cNvPr id="3" name="Content Placeholder 2">
            <a:extLst>
              <a:ext uri="{FF2B5EF4-FFF2-40B4-BE49-F238E27FC236}">
                <a16:creationId xmlns:a16="http://schemas.microsoft.com/office/drawing/2014/main" id="{3C502C17-B56A-49BC-9CB8-8662A0DF7B60}"/>
              </a:ext>
            </a:extLst>
          </p:cNvPr>
          <p:cNvSpPr>
            <a:spLocks noGrp="1"/>
          </p:cNvSpPr>
          <p:nvPr>
            <p:ph idx="1"/>
          </p:nvPr>
        </p:nvSpPr>
        <p:spPr>
          <a:xfrm>
            <a:off x="1030458" y="1719599"/>
            <a:ext cx="11595295" cy="5431156"/>
          </a:xfrm>
        </p:spPr>
        <p:txBody>
          <a:bodyPr/>
          <a:lstStyle/>
          <a:p>
            <a:r>
              <a:rPr lang="en-US" dirty="0"/>
              <a:t>Model Effective Arguments.</a:t>
            </a:r>
          </a:p>
          <a:p>
            <a:r>
              <a:rPr lang="en-US" dirty="0"/>
              <a:t>Model and Encourage Mathematical Language </a:t>
            </a:r>
          </a:p>
          <a:p>
            <a:r>
              <a:rPr lang="en-US" dirty="0"/>
              <a:t>Provide Language Supports</a:t>
            </a:r>
          </a:p>
          <a:p>
            <a:r>
              <a:rPr lang="en-US" dirty="0"/>
              <a:t>Specify Conditions</a:t>
            </a:r>
          </a:p>
          <a:p>
            <a:r>
              <a:rPr lang="en-US" dirty="0"/>
              <a:t>Introduce False Claims</a:t>
            </a:r>
          </a:p>
          <a:p>
            <a:r>
              <a:rPr lang="en-US" dirty="0"/>
              <a:t>Manipulate Familiar Contexts to Be Unfamiliar</a:t>
            </a:r>
          </a:p>
        </p:txBody>
      </p:sp>
    </p:spTree>
    <p:extLst>
      <p:ext uri="{BB962C8B-B14F-4D97-AF65-F5344CB8AC3E}">
        <p14:creationId xmlns:p14="http://schemas.microsoft.com/office/powerpoint/2010/main" val="318563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0B11-F794-44CB-856B-C34FA81BE261}"/>
              </a:ext>
            </a:extLst>
          </p:cNvPr>
          <p:cNvSpPr>
            <a:spLocks noGrp="1"/>
          </p:cNvSpPr>
          <p:nvPr>
            <p:ph type="title"/>
          </p:nvPr>
        </p:nvSpPr>
        <p:spPr/>
        <p:txBody>
          <a:bodyPr/>
          <a:lstStyle/>
          <a:p>
            <a:r>
              <a:rPr lang="en-US" dirty="0"/>
              <a:t>Routines</a:t>
            </a:r>
          </a:p>
        </p:txBody>
      </p:sp>
      <p:graphicFrame>
        <p:nvGraphicFramePr>
          <p:cNvPr id="4" name="Diagram 3">
            <a:extLst>
              <a:ext uri="{FF2B5EF4-FFF2-40B4-BE49-F238E27FC236}">
                <a16:creationId xmlns:a16="http://schemas.microsoft.com/office/drawing/2014/main" id="{67CAA916-B6FC-4DC0-A705-5BFB28C09EAD}"/>
              </a:ext>
            </a:extLst>
          </p:cNvPr>
          <p:cNvGraphicFramePr/>
          <p:nvPr>
            <p:extLst>
              <p:ext uri="{D42A27DB-BD31-4B8C-83A1-F6EECF244321}">
                <p14:modId xmlns:p14="http://schemas.microsoft.com/office/powerpoint/2010/main" val="697359871"/>
              </p:ext>
            </p:extLst>
          </p:nvPr>
        </p:nvGraphicFramePr>
        <p:xfrm>
          <a:off x="331304" y="1552713"/>
          <a:ext cx="13808766" cy="5961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592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371B-251A-45D5-B6E4-ABBC3489779D}"/>
              </a:ext>
            </a:extLst>
          </p:cNvPr>
          <p:cNvSpPr>
            <a:spLocks noGrp="1"/>
          </p:cNvSpPr>
          <p:nvPr>
            <p:ph type="title"/>
          </p:nvPr>
        </p:nvSpPr>
        <p:spPr/>
        <p:txBody>
          <a:bodyPr/>
          <a:lstStyle/>
          <a:p>
            <a:r>
              <a:rPr lang="en-US" dirty="0"/>
              <a:t>Routines: Number Talks</a:t>
            </a:r>
          </a:p>
        </p:txBody>
      </p:sp>
      <p:sp>
        <p:nvSpPr>
          <p:cNvPr id="3" name="Content Placeholder 2">
            <a:extLst>
              <a:ext uri="{FF2B5EF4-FFF2-40B4-BE49-F238E27FC236}">
                <a16:creationId xmlns:a16="http://schemas.microsoft.com/office/drawing/2014/main" id="{9776D509-0534-4B51-94BC-09F96C5E8CE9}"/>
              </a:ext>
            </a:extLst>
          </p:cNvPr>
          <p:cNvSpPr>
            <a:spLocks noGrp="1"/>
          </p:cNvSpPr>
          <p:nvPr>
            <p:ph idx="1"/>
          </p:nvPr>
        </p:nvSpPr>
        <p:spPr/>
        <p:txBody>
          <a:bodyPr/>
          <a:lstStyle/>
          <a:p>
            <a:r>
              <a:rPr lang="en-US" dirty="0"/>
              <a:t>Fractions, fractions, fractions!</a:t>
            </a:r>
          </a:p>
          <a:p>
            <a:r>
              <a:rPr lang="en-US" dirty="0"/>
              <a:t>Visual Patterns</a:t>
            </a:r>
          </a:p>
          <a:p>
            <a:r>
              <a:rPr lang="en-US" dirty="0"/>
              <a:t>Estimation 180</a:t>
            </a:r>
          </a:p>
          <a:p>
            <a:r>
              <a:rPr lang="en-US" dirty="0"/>
              <a:t>Number Strings</a:t>
            </a:r>
          </a:p>
          <a:p>
            <a:r>
              <a:rPr lang="en-US" dirty="0"/>
              <a:t>Open Middle</a:t>
            </a:r>
          </a:p>
          <a:p>
            <a:r>
              <a:rPr lang="en-US" dirty="0"/>
              <a:t>Which One Doesn’t Belong?</a:t>
            </a:r>
          </a:p>
          <a:p>
            <a:r>
              <a:rPr lang="en-US" dirty="0"/>
              <a:t>Graphing Stories</a:t>
            </a:r>
          </a:p>
          <a:p>
            <a:r>
              <a:rPr lang="en-US" dirty="0">
                <a:hlinkClick r:id="rId2"/>
              </a:rPr>
              <a:t>http://www.sfusdmath.org/math-talks-resources.html</a:t>
            </a:r>
            <a:endParaRPr lang="en-US" dirty="0"/>
          </a:p>
          <a:p>
            <a:endParaRPr lang="en-US" dirty="0"/>
          </a:p>
          <a:p>
            <a:endParaRPr lang="en-US" dirty="0"/>
          </a:p>
        </p:txBody>
      </p:sp>
    </p:spTree>
    <p:extLst>
      <p:ext uri="{BB962C8B-B14F-4D97-AF65-F5344CB8AC3E}">
        <p14:creationId xmlns:p14="http://schemas.microsoft.com/office/powerpoint/2010/main" val="175662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C788228-78D1-445F-AAFD-DE2B46D14ED2}"/>
              </a:ext>
            </a:extLst>
          </p:cNvPr>
          <p:cNvSpPr/>
          <p:nvPr/>
        </p:nvSpPr>
        <p:spPr>
          <a:xfrm>
            <a:off x="2152153" y="1378283"/>
            <a:ext cx="3037398" cy="12722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Visual Patterns</a:t>
            </a:r>
          </a:p>
        </p:txBody>
      </p:sp>
      <p:sp>
        <p:nvSpPr>
          <p:cNvPr id="6" name="Oval 5">
            <a:extLst>
              <a:ext uri="{FF2B5EF4-FFF2-40B4-BE49-F238E27FC236}">
                <a16:creationId xmlns:a16="http://schemas.microsoft.com/office/drawing/2014/main" id="{55317F1B-3BF1-4B08-851B-9183053AD484}"/>
              </a:ext>
            </a:extLst>
          </p:cNvPr>
          <p:cNvSpPr/>
          <p:nvPr/>
        </p:nvSpPr>
        <p:spPr>
          <a:xfrm>
            <a:off x="5861439" y="1378283"/>
            <a:ext cx="3037398" cy="1272208"/>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Estimation 180</a:t>
            </a:r>
          </a:p>
        </p:txBody>
      </p:sp>
      <p:sp>
        <p:nvSpPr>
          <p:cNvPr id="7" name="Oval 6">
            <a:extLst>
              <a:ext uri="{FF2B5EF4-FFF2-40B4-BE49-F238E27FC236}">
                <a16:creationId xmlns:a16="http://schemas.microsoft.com/office/drawing/2014/main" id="{7D1D3C54-B9E7-441A-AFEB-B049F783F996}"/>
              </a:ext>
            </a:extLst>
          </p:cNvPr>
          <p:cNvSpPr/>
          <p:nvPr/>
        </p:nvSpPr>
        <p:spPr>
          <a:xfrm>
            <a:off x="366426" y="3393593"/>
            <a:ext cx="3037398" cy="1272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Math Talks</a:t>
            </a:r>
          </a:p>
        </p:txBody>
      </p:sp>
      <p:sp>
        <p:nvSpPr>
          <p:cNvPr id="8" name="Oval 7">
            <a:extLst>
              <a:ext uri="{FF2B5EF4-FFF2-40B4-BE49-F238E27FC236}">
                <a16:creationId xmlns:a16="http://schemas.microsoft.com/office/drawing/2014/main" id="{A097B087-4797-4D84-A549-351A4E1FF784}"/>
              </a:ext>
            </a:extLst>
          </p:cNvPr>
          <p:cNvSpPr/>
          <p:nvPr/>
        </p:nvSpPr>
        <p:spPr>
          <a:xfrm>
            <a:off x="4045891" y="3424365"/>
            <a:ext cx="3037398" cy="127220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Robert Kaplinsky</a:t>
            </a:r>
          </a:p>
        </p:txBody>
      </p:sp>
      <p:sp>
        <p:nvSpPr>
          <p:cNvPr id="9" name="Oval 8">
            <a:extLst>
              <a:ext uri="{FF2B5EF4-FFF2-40B4-BE49-F238E27FC236}">
                <a16:creationId xmlns:a16="http://schemas.microsoft.com/office/drawing/2014/main" id="{D8333D2C-6FF8-48DC-B183-E3DC971DD6B4}"/>
              </a:ext>
            </a:extLst>
          </p:cNvPr>
          <p:cNvSpPr/>
          <p:nvPr/>
        </p:nvSpPr>
        <p:spPr>
          <a:xfrm>
            <a:off x="9570725" y="1378283"/>
            <a:ext cx="3037398" cy="12722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Open Middle</a:t>
            </a:r>
          </a:p>
        </p:txBody>
      </p:sp>
      <p:sp>
        <p:nvSpPr>
          <p:cNvPr id="10" name="Oval 9">
            <a:extLst>
              <a:ext uri="{FF2B5EF4-FFF2-40B4-BE49-F238E27FC236}">
                <a16:creationId xmlns:a16="http://schemas.microsoft.com/office/drawing/2014/main" id="{18C3A6D3-D6D8-4C91-85BB-0416324C87E9}"/>
              </a:ext>
            </a:extLst>
          </p:cNvPr>
          <p:cNvSpPr/>
          <p:nvPr/>
        </p:nvSpPr>
        <p:spPr>
          <a:xfrm>
            <a:off x="7725356" y="3447638"/>
            <a:ext cx="3037398" cy="12722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Graphing Stories</a:t>
            </a:r>
          </a:p>
        </p:txBody>
      </p:sp>
      <p:sp>
        <p:nvSpPr>
          <p:cNvPr id="11" name="Oval 10">
            <a:extLst>
              <a:ext uri="{FF2B5EF4-FFF2-40B4-BE49-F238E27FC236}">
                <a16:creationId xmlns:a16="http://schemas.microsoft.com/office/drawing/2014/main" id="{339E5DB0-D17C-4D23-8491-20D1107E0633}"/>
              </a:ext>
            </a:extLst>
          </p:cNvPr>
          <p:cNvSpPr/>
          <p:nvPr/>
        </p:nvSpPr>
        <p:spPr>
          <a:xfrm>
            <a:off x="2152153" y="5408903"/>
            <a:ext cx="3037398" cy="12722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Number Strings</a:t>
            </a:r>
          </a:p>
        </p:txBody>
      </p:sp>
      <p:sp>
        <p:nvSpPr>
          <p:cNvPr id="12" name="Oval 11">
            <a:extLst>
              <a:ext uri="{FF2B5EF4-FFF2-40B4-BE49-F238E27FC236}">
                <a16:creationId xmlns:a16="http://schemas.microsoft.com/office/drawing/2014/main" id="{41334D87-F9AD-49EE-8A81-4A054998FA42}"/>
              </a:ext>
            </a:extLst>
          </p:cNvPr>
          <p:cNvSpPr/>
          <p:nvPr/>
        </p:nvSpPr>
        <p:spPr>
          <a:xfrm>
            <a:off x="5996606" y="5470447"/>
            <a:ext cx="3037398" cy="1272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Fraction Talks</a:t>
            </a:r>
          </a:p>
        </p:txBody>
      </p:sp>
      <p:sp>
        <p:nvSpPr>
          <p:cNvPr id="13" name="Title 1">
            <a:extLst>
              <a:ext uri="{FF2B5EF4-FFF2-40B4-BE49-F238E27FC236}">
                <a16:creationId xmlns:a16="http://schemas.microsoft.com/office/drawing/2014/main" id="{BC630880-D913-4201-B3FE-A080B7A0CBDD}"/>
              </a:ext>
            </a:extLst>
          </p:cNvPr>
          <p:cNvSpPr>
            <a:spLocks noGrp="1"/>
          </p:cNvSpPr>
          <p:nvPr>
            <p:ph type="title"/>
          </p:nvPr>
        </p:nvSpPr>
        <p:spPr>
          <a:xfrm>
            <a:off x="1025053" y="7116436"/>
            <a:ext cx="12980504" cy="307777"/>
          </a:xfrm>
        </p:spPr>
        <p:txBody>
          <a:bodyPr/>
          <a:lstStyle/>
          <a:p>
            <a:r>
              <a:rPr lang="en-US" sz="2000" b="0" dirty="0">
                <a:solidFill>
                  <a:schemeClr val="tx1"/>
                </a:solidFill>
                <a:latin typeface="Arial" panose="020B0604020202020204" pitchFamily="34" charset="0"/>
                <a:cs typeface="Arial" panose="020B0604020202020204" pitchFamily="34" charset="0"/>
              </a:rPr>
              <a:t>Resources: http://www.sfusdmath.org/math-talks-resources.html</a:t>
            </a:r>
          </a:p>
        </p:txBody>
      </p:sp>
      <p:sp>
        <p:nvSpPr>
          <p:cNvPr id="14" name="Oval 13">
            <a:extLst>
              <a:ext uri="{FF2B5EF4-FFF2-40B4-BE49-F238E27FC236}">
                <a16:creationId xmlns:a16="http://schemas.microsoft.com/office/drawing/2014/main" id="{BEAFD99A-CD01-4DD8-9039-6B1ADF7A29C9}"/>
              </a:ext>
            </a:extLst>
          </p:cNvPr>
          <p:cNvSpPr/>
          <p:nvPr/>
        </p:nvSpPr>
        <p:spPr>
          <a:xfrm>
            <a:off x="11404821" y="3447638"/>
            <a:ext cx="3037398" cy="12722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Would you rather?</a:t>
            </a:r>
          </a:p>
        </p:txBody>
      </p:sp>
      <p:sp>
        <p:nvSpPr>
          <p:cNvPr id="15" name="Title 1">
            <a:extLst>
              <a:ext uri="{FF2B5EF4-FFF2-40B4-BE49-F238E27FC236}">
                <a16:creationId xmlns:a16="http://schemas.microsoft.com/office/drawing/2014/main" id="{9F8C0103-00D7-4769-8EA9-0B1D0B3B7526}"/>
              </a:ext>
            </a:extLst>
          </p:cNvPr>
          <p:cNvSpPr txBox="1">
            <a:spLocks/>
          </p:cNvSpPr>
          <p:nvPr/>
        </p:nvSpPr>
        <p:spPr>
          <a:xfrm>
            <a:off x="731520" y="258334"/>
            <a:ext cx="13167360" cy="769441"/>
          </a:xfrm>
          <a:prstGeom prst="rect">
            <a:avLst/>
          </a:prstGeom>
        </p:spPr>
        <p:txBody>
          <a:bodyPr vert="horz" lIns="0" tIns="0" rIns="0" bIns="0" rtlCol="0" anchor="t" anchorCtr="0">
            <a:spAutoFit/>
          </a:bodyPr>
          <a:lstStyle>
            <a:lvl1pPr algn="ctr" defTabSz="548613" rtl="0" eaLnBrk="1" latinLnBrk="0" hangingPunct="1">
              <a:spcBef>
                <a:spcPct val="0"/>
              </a:spcBef>
              <a:buNone/>
              <a:defRPr sz="5000" b="1" kern="1200">
                <a:solidFill>
                  <a:srgbClr val="C00000"/>
                </a:solidFill>
                <a:latin typeface="Arial"/>
                <a:ea typeface="+mj-ea"/>
                <a:cs typeface="Arial"/>
              </a:defRPr>
            </a:lvl1pPr>
          </a:lstStyle>
          <a:p>
            <a:r>
              <a:rPr lang="en-US"/>
              <a:t>Routines: Number Talks</a:t>
            </a:r>
            <a:endParaRPr lang="en-US" dirty="0"/>
          </a:p>
        </p:txBody>
      </p:sp>
      <p:sp>
        <p:nvSpPr>
          <p:cNvPr id="16" name="Oval 15">
            <a:extLst>
              <a:ext uri="{FF2B5EF4-FFF2-40B4-BE49-F238E27FC236}">
                <a16:creationId xmlns:a16="http://schemas.microsoft.com/office/drawing/2014/main" id="{E461397B-DB02-4032-99F1-F0C4A6E91E6D}"/>
              </a:ext>
            </a:extLst>
          </p:cNvPr>
          <p:cNvSpPr/>
          <p:nvPr/>
        </p:nvSpPr>
        <p:spPr>
          <a:xfrm>
            <a:off x="9841059" y="5408903"/>
            <a:ext cx="3037398" cy="1272208"/>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101 Questions</a:t>
            </a:r>
          </a:p>
        </p:txBody>
      </p:sp>
    </p:spTree>
    <p:extLst>
      <p:ext uri="{BB962C8B-B14F-4D97-AF65-F5344CB8AC3E}">
        <p14:creationId xmlns:p14="http://schemas.microsoft.com/office/powerpoint/2010/main" val="304071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red, furniture, indoor&#10;&#10;Description automatically generated">
            <a:extLst>
              <a:ext uri="{FF2B5EF4-FFF2-40B4-BE49-F238E27FC236}">
                <a16:creationId xmlns:a16="http://schemas.microsoft.com/office/drawing/2014/main" id="{CB29A0EF-9836-48C9-B2BA-17DA53D6DB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7619999"/>
          </a:xfrm>
          <a:prstGeom prst="rect">
            <a:avLst/>
          </a:prstGeom>
        </p:spPr>
      </p:pic>
      <p:sp>
        <p:nvSpPr>
          <p:cNvPr id="2" name="Title 1">
            <a:extLst>
              <a:ext uri="{FF2B5EF4-FFF2-40B4-BE49-F238E27FC236}">
                <a16:creationId xmlns:a16="http://schemas.microsoft.com/office/drawing/2014/main" id="{38587099-034A-4F85-978D-E673E1BEB691}"/>
              </a:ext>
            </a:extLst>
          </p:cNvPr>
          <p:cNvSpPr>
            <a:spLocks noGrp="1"/>
          </p:cNvSpPr>
          <p:nvPr>
            <p:ph type="title"/>
          </p:nvPr>
        </p:nvSpPr>
        <p:spPr>
          <a:xfrm>
            <a:off x="979714" y="3304906"/>
            <a:ext cx="13167360" cy="1538883"/>
          </a:xfrm>
        </p:spPr>
        <p:txBody>
          <a:bodyPr/>
          <a:lstStyle/>
          <a:p>
            <a:r>
              <a:rPr lang="en-US" dirty="0">
                <a:solidFill>
                  <a:schemeClr val="bg1"/>
                </a:solidFill>
              </a:rPr>
              <a:t>Part 6: Assess</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2692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B392-6802-4F45-944B-2EF1A7D9A3FD}"/>
              </a:ext>
            </a:extLst>
          </p:cNvPr>
          <p:cNvSpPr>
            <a:spLocks noGrp="1"/>
          </p:cNvSpPr>
          <p:nvPr>
            <p:ph type="title"/>
          </p:nvPr>
        </p:nvSpPr>
        <p:spPr>
          <a:xfrm>
            <a:off x="244823" y="1949740"/>
            <a:ext cx="2530506" cy="2308324"/>
          </a:xfrm>
        </p:spPr>
        <p:txBody>
          <a:bodyPr/>
          <a:lstStyle/>
          <a:p>
            <a:r>
              <a:rPr lang="en-US" dirty="0"/>
              <a:t>SMP</a:t>
            </a:r>
            <a:br>
              <a:rPr lang="en-US" dirty="0"/>
            </a:br>
            <a:r>
              <a:rPr lang="en-US" dirty="0"/>
              <a:t>Student Rubric</a:t>
            </a:r>
          </a:p>
        </p:txBody>
      </p:sp>
      <p:pic>
        <p:nvPicPr>
          <p:cNvPr id="4" name="Picture 3">
            <a:extLst>
              <a:ext uri="{FF2B5EF4-FFF2-40B4-BE49-F238E27FC236}">
                <a16:creationId xmlns:a16="http://schemas.microsoft.com/office/drawing/2014/main" id="{D4E4D12C-268E-4A36-9E1C-6F02BD2DD8ED}"/>
              </a:ext>
            </a:extLst>
          </p:cNvPr>
          <p:cNvPicPr>
            <a:picLocks noChangeAspect="1"/>
          </p:cNvPicPr>
          <p:nvPr/>
        </p:nvPicPr>
        <p:blipFill>
          <a:blip r:embed="rId2"/>
          <a:stretch>
            <a:fillRect/>
          </a:stretch>
        </p:blipFill>
        <p:spPr>
          <a:xfrm>
            <a:off x="2775329" y="0"/>
            <a:ext cx="11604347" cy="7623786"/>
          </a:xfrm>
          <a:prstGeom prst="rect">
            <a:avLst/>
          </a:prstGeom>
        </p:spPr>
      </p:pic>
    </p:spTree>
    <p:extLst>
      <p:ext uri="{BB962C8B-B14F-4D97-AF65-F5344CB8AC3E}">
        <p14:creationId xmlns:p14="http://schemas.microsoft.com/office/powerpoint/2010/main" val="303623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keyboard&#10;&#10;Description automatically generated">
            <a:extLst>
              <a:ext uri="{FF2B5EF4-FFF2-40B4-BE49-F238E27FC236}">
                <a16:creationId xmlns:a16="http://schemas.microsoft.com/office/drawing/2014/main" id="{E158585B-FEBD-4AD7-B66F-B4CFB99602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4630400" cy="7607808"/>
          </a:xfrm>
          <a:prstGeom prst="rect">
            <a:avLst/>
          </a:prstGeom>
        </p:spPr>
      </p:pic>
    </p:spTree>
    <p:extLst>
      <p:ext uri="{BB962C8B-B14F-4D97-AF65-F5344CB8AC3E}">
        <p14:creationId xmlns:p14="http://schemas.microsoft.com/office/powerpoint/2010/main" val="93902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7EF5-E9D0-417A-B084-18A49164415F}"/>
              </a:ext>
            </a:extLst>
          </p:cNvPr>
          <p:cNvSpPr>
            <a:spLocks noGrp="1"/>
          </p:cNvSpPr>
          <p:nvPr>
            <p:ph type="title"/>
          </p:nvPr>
        </p:nvSpPr>
        <p:spPr/>
        <p:txBody>
          <a:bodyPr/>
          <a:lstStyle/>
          <a:p>
            <a:r>
              <a:rPr lang="en-US" dirty="0"/>
              <a:t>Another Rubric</a:t>
            </a:r>
          </a:p>
        </p:txBody>
      </p:sp>
      <p:pic>
        <p:nvPicPr>
          <p:cNvPr id="5" name="Picture 4">
            <a:extLst>
              <a:ext uri="{FF2B5EF4-FFF2-40B4-BE49-F238E27FC236}">
                <a16:creationId xmlns:a16="http://schemas.microsoft.com/office/drawing/2014/main" id="{129A1F08-2841-4476-B0A7-38A27516BC8A}"/>
              </a:ext>
            </a:extLst>
          </p:cNvPr>
          <p:cNvPicPr>
            <a:picLocks noChangeAspect="1"/>
          </p:cNvPicPr>
          <p:nvPr/>
        </p:nvPicPr>
        <p:blipFill>
          <a:blip r:embed="rId3"/>
          <a:stretch>
            <a:fillRect/>
          </a:stretch>
        </p:blipFill>
        <p:spPr>
          <a:xfrm>
            <a:off x="405432" y="3128962"/>
            <a:ext cx="13382697" cy="3576638"/>
          </a:xfrm>
          <a:prstGeom prst="rect">
            <a:avLst/>
          </a:prstGeom>
        </p:spPr>
      </p:pic>
      <p:pic>
        <p:nvPicPr>
          <p:cNvPr id="7" name="Picture 6">
            <a:extLst>
              <a:ext uri="{FF2B5EF4-FFF2-40B4-BE49-F238E27FC236}">
                <a16:creationId xmlns:a16="http://schemas.microsoft.com/office/drawing/2014/main" id="{3D742878-35CF-47B2-A6C0-8975D007A527}"/>
              </a:ext>
            </a:extLst>
          </p:cNvPr>
          <p:cNvPicPr>
            <a:picLocks noChangeAspect="1"/>
          </p:cNvPicPr>
          <p:nvPr/>
        </p:nvPicPr>
        <p:blipFill>
          <a:blip r:embed="rId4"/>
          <a:stretch>
            <a:fillRect/>
          </a:stretch>
        </p:blipFill>
        <p:spPr>
          <a:xfrm>
            <a:off x="418684" y="2460767"/>
            <a:ext cx="13270811" cy="673445"/>
          </a:xfrm>
          <a:prstGeom prst="rect">
            <a:avLst/>
          </a:prstGeom>
        </p:spPr>
      </p:pic>
    </p:spTree>
    <p:extLst>
      <p:ext uri="{BB962C8B-B14F-4D97-AF65-F5344CB8AC3E}">
        <p14:creationId xmlns:p14="http://schemas.microsoft.com/office/powerpoint/2010/main" val="90171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FD891-3994-4420-A210-7F9219E4B898}"/>
              </a:ext>
            </a:extLst>
          </p:cNvPr>
          <p:cNvSpPr>
            <a:spLocks noGrp="1"/>
          </p:cNvSpPr>
          <p:nvPr>
            <p:ph type="title"/>
          </p:nvPr>
        </p:nvSpPr>
        <p:spPr/>
        <p:txBody>
          <a:bodyPr/>
          <a:lstStyle/>
          <a:p>
            <a:r>
              <a:rPr lang="en-US" dirty="0"/>
              <a:t>NCTM “Look </a:t>
            </a:r>
            <a:r>
              <a:rPr lang="en-US" dirty="0" err="1"/>
              <a:t>Fors</a:t>
            </a:r>
            <a:r>
              <a:rPr lang="en-US" dirty="0"/>
              <a:t>”</a:t>
            </a:r>
          </a:p>
        </p:txBody>
      </p:sp>
      <p:pic>
        <p:nvPicPr>
          <p:cNvPr id="5" name="Picture 4">
            <a:extLst>
              <a:ext uri="{FF2B5EF4-FFF2-40B4-BE49-F238E27FC236}">
                <a16:creationId xmlns:a16="http://schemas.microsoft.com/office/drawing/2014/main" id="{0D632254-7D47-4126-AA17-9088DEFF59EF}"/>
              </a:ext>
            </a:extLst>
          </p:cNvPr>
          <p:cNvPicPr>
            <a:picLocks noChangeAspect="1"/>
          </p:cNvPicPr>
          <p:nvPr/>
        </p:nvPicPr>
        <p:blipFill>
          <a:blip r:embed="rId3"/>
          <a:stretch>
            <a:fillRect/>
          </a:stretch>
        </p:blipFill>
        <p:spPr>
          <a:xfrm>
            <a:off x="208570" y="3134646"/>
            <a:ext cx="14213259" cy="3133632"/>
          </a:xfrm>
          <a:prstGeom prst="rect">
            <a:avLst/>
          </a:prstGeom>
        </p:spPr>
      </p:pic>
      <p:sp>
        <p:nvSpPr>
          <p:cNvPr id="8" name="TextBox 7">
            <a:extLst>
              <a:ext uri="{FF2B5EF4-FFF2-40B4-BE49-F238E27FC236}">
                <a16:creationId xmlns:a16="http://schemas.microsoft.com/office/drawing/2014/main" id="{B40F0D19-BF25-4C07-A8D0-80CF99498633}"/>
              </a:ext>
            </a:extLst>
          </p:cNvPr>
          <p:cNvSpPr txBox="1"/>
          <p:nvPr/>
        </p:nvSpPr>
        <p:spPr>
          <a:xfrm>
            <a:off x="4676286" y="2763061"/>
            <a:ext cx="1610138" cy="523220"/>
          </a:xfrm>
          <a:prstGeom prst="rect">
            <a:avLst/>
          </a:prstGeom>
          <a:noFill/>
        </p:spPr>
        <p:txBody>
          <a:bodyPr wrap="square" rtlCol="0">
            <a:spAutoFit/>
          </a:bodyPr>
          <a:lstStyle/>
          <a:p>
            <a:r>
              <a:rPr lang="en-US" sz="2800" b="1" dirty="0"/>
              <a:t>Students</a:t>
            </a:r>
          </a:p>
        </p:txBody>
      </p:sp>
      <p:sp>
        <p:nvSpPr>
          <p:cNvPr id="9" name="TextBox 8">
            <a:extLst>
              <a:ext uri="{FF2B5EF4-FFF2-40B4-BE49-F238E27FC236}">
                <a16:creationId xmlns:a16="http://schemas.microsoft.com/office/drawing/2014/main" id="{CA55E6AA-6433-4C18-A8A0-FA4DC2D18544}"/>
              </a:ext>
            </a:extLst>
          </p:cNvPr>
          <p:cNvSpPr txBox="1"/>
          <p:nvPr/>
        </p:nvSpPr>
        <p:spPr>
          <a:xfrm>
            <a:off x="10754139" y="2773009"/>
            <a:ext cx="1732875" cy="523220"/>
          </a:xfrm>
          <a:prstGeom prst="rect">
            <a:avLst/>
          </a:prstGeom>
          <a:noFill/>
        </p:spPr>
        <p:txBody>
          <a:bodyPr wrap="square" rtlCol="0">
            <a:spAutoFit/>
          </a:bodyPr>
          <a:lstStyle/>
          <a:p>
            <a:r>
              <a:rPr lang="en-US" sz="2800" b="1" dirty="0"/>
              <a:t>Teachers</a:t>
            </a:r>
          </a:p>
        </p:txBody>
      </p:sp>
    </p:spTree>
    <p:extLst>
      <p:ext uri="{BB962C8B-B14F-4D97-AF65-F5344CB8AC3E}">
        <p14:creationId xmlns:p14="http://schemas.microsoft.com/office/powerpoint/2010/main" val="368990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8896-2A71-4FEF-8C88-E7D480594A1B}"/>
              </a:ext>
            </a:extLst>
          </p:cNvPr>
          <p:cNvSpPr>
            <a:spLocks noGrp="1"/>
          </p:cNvSpPr>
          <p:nvPr>
            <p:ph type="title"/>
          </p:nvPr>
        </p:nvSpPr>
        <p:spPr>
          <a:xfrm>
            <a:off x="731520" y="548643"/>
            <a:ext cx="13167360" cy="1538883"/>
          </a:xfrm>
        </p:spPr>
        <p:txBody>
          <a:bodyPr/>
          <a:lstStyle/>
          <a:p>
            <a:r>
              <a:rPr lang="en-US" dirty="0"/>
              <a:t>CCSSO Performance Level Descriptors </a:t>
            </a:r>
            <a:br>
              <a:rPr lang="en-US" dirty="0"/>
            </a:br>
            <a:r>
              <a:rPr lang="en-US" dirty="0"/>
              <a:t>for K-2</a:t>
            </a:r>
          </a:p>
        </p:txBody>
      </p:sp>
      <p:pic>
        <p:nvPicPr>
          <p:cNvPr id="5" name="Picture 4">
            <a:extLst>
              <a:ext uri="{FF2B5EF4-FFF2-40B4-BE49-F238E27FC236}">
                <a16:creationId xmlns:a16="http://schemas.microsoft.com/office/drawing/2014/main" id="{B5B6B9A8-EAAD-49FF-A6F4-D244B9DC96EA}"/>
              </a:ext>
            </a:extLst>
          </p:cNvPr>
          <p:cNvPicPr>
            <a:picLocks noChangeAspect="1"/>
          </p:cNvPicPr>
          <p:nvPr/>
        </p:nvPicPr>
        <p:blipFill>
          <a:blip r:embed="rId3"/>
          <a:stretch>
            <a:fillRect/>
          </a:stretch>
        </p:blipFill>
        <p:spPr>
          <a:xfrm>
            <a:off x="550282" y="2774158"/>
            <a:ext cx="13529835" cy="3308282"/>
          </a:xfrm>
          <a:prstGeom prst="rect">
            <a:avLst/>
          </a:prstGeom>
        </p:spPr>
      </p:pic>
    </p:spTree>
    <p:extLst>
      <p:ext uri="{BB962C8B-B14F-4D97-AF65-F5344CB8AC3E}">
        <p14:creationId xmlns:p14="http://schemas.microsoft.com/office/powerpoint/2010/main" val="419303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EDD6-445B-4D05-930A-5748F56634E7}"/>
              </a:ext>
            </a:extLst>
          </p:cNvPr>
          <p:cNvSpPr>
            <a:spLocks noGrp="1"/>
          </p:cNvSpPr>
          <p:nvPr>
            <p:ph type="title"/>
          </p:nvPr>
        </p:nvSpPr>
        <p:spPr/>
        <p:txBody>
          <a:bodyPr/>
          <a:lstStyle/>
          <a:p>
            <a:r>
              <a:rPr lang="en-US"/>
              <a:t>Math </a:t>
            </a:r>
            <a:r>
              <a:rPr lang="en-US" dirty="0"/>
              <a:t>Practice Rubrics</a:t>
            </a:r>
          </a:p>
        </p:txBody>
      </p:sp>
      <p:sp>
        <p:nvSpPr>
          <p:cNvPr id="3" name="Content Placeholder 2">
            <a:extLst>
              <a:ext uri="{FF2B5EF4-FFF2-40B4-BE49-F238E27FC236}">
                <a16:creationId xmlns:a16="http://schemas.microsoft.com/office/drawing/2014/main" id="{77AE34E9-22A1-4A9C-A790-0017D076A8B3}"/>
              </a:ext>
            </a:extLst>
          </p:cNvPr>
          <p:cNvSpPr>
            <a:spLocks noGrp="1"/>
          </p:cNvSpPr>
          <p:nvPr>
            <p:ph idx="1"/>
          </p:nvPr>
        </p:nvSpPr>
        <p:spPr/>
        <p:txBody>
          <a:bodyPr/>
          <a:lstStyle/>
          <a:p>
            <a:pPr marL="0" indent="0">
              <a:buNone/>
            </a:pPr>
            <a:r>
              <a:rPr lang="en-US" b="1" dirty="0"/>
              <a:t>Math Argumentation Rubric</a:t>
            </a:r>
            <a:endParaRPr lang="en-US" b="1" dirty="0">
              <a:hlinkClick r:id="rId2">
                <a:extLst>
                  <a:ext uri="{A12FA001-AC4F-418D-AE19-62706E023703}">
                    <ahyp:hlinkClr xmlns:ahyp="http://schemas.microsoft.com/office/drawing/2018/hyperlinkcolor" val="tx"/>
                  </a:ext>
                </a:extLst>
              </a:hlinkClick>
            </a:endParaRPr>
          </a:p>
          <a:p>
            <a:r>
              <a:rPr lang="en-US" dirty="0">
                <a:solidFill>
                  <a:srgbClr val="0000FF"/>
                </a:solidFill>
                <a:hlinkClick r:id="rId2">
                  <a:extLst>
                    <a:ext uri="{A12FA001-AC4F-418D-AE19-62706E023703}">
                      <ahyp:hlinkClr xmlns:ahyp="http://schemas.microsoft.com/office/drawing/2018/hyperlinkcolor" val="tx"/>
                    </a:ext>
                  </a:extLst>
                </a:hlinkClick>
              </a:rPr>
              <a:t>https://docs.google.com/document/d/1zz8_G_qrdND_Ep2e4zvzICBHcOK_r61vfuwcHnP0oJk/edit</a:t>
            </a:r>
            <a:endParaRPr lang="en-US" dirty="0"/>
          </a:p>
          <a:p>
            <a:pPr marL="0" indent="0">
              <a:buNone/>
            </a:pPr>
            <a:r>
              <a:rPr lang="en-US" b="1" dirty="0"/>
              <a:t>Student Language Math Argumentation Rubric</a:t>
            </a:r>
          </a:p>
          <a:p>
            <a:r>
              <a:rPr lang="en-US" dirty="0">
                <a:hlinkClick r:id="rId3"/>
              </a:rPr>
              <a:t>https://docs.google.com/document/d/1fb5LgaBeiTOzv-iMKmRMCLOZLmUzTI8oyDPXugnJWro/edit</a:t>
            </a:r>
            <a:endParaRPr lang="en-US" dirty="0"/>
          </a:p>
          <a:p>
            <a:endParaRPr lang="en-US" dirty="0"/>
          </a:p>
          <a:p>
            <a:endParaRPr lang="en-US" dirty="0"/>
          </a:p>
        </p:txBody>
      </p:sp>
    </p:spTree>
    <p:extLst>
      <p:ext uri="{BB962C8B-B14F-4D97-AF65-F5344CB8AC3E}">
        <p14:creationId xmlns:p14="http://schemas.microsoft.com/office/powerpoint/2010/main" val="285714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door&#10;&#10;Description automatically generated">
            <a:extLst>
              <a:ext uri="{FF2B5EF4-FFF2-40B4-BE49-F238E27FC236}">
                <a16:creationId xmlns:a16="http://schemas.microsoft.com/office/drawing/2014/main" id="{DF4DBBAE-3D41-4336-97C6-5F7677942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9810"/>
            <a:ext cx="14630400" cy="8553157"/>
          </a:xfrm>
          <a:prstGeom prst="rect">
            <a:avLst/>
          </a:prstGeom>
        </p:spPr>
      </p:pic>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1828800" y="6370808"/>
            <a:ext cx="10972800" cy="775597"/>
          </a:xfrm>
        </p:spPr>
        <p:txBody>
          <a:bodyPr/>
          <a:lstStyle/>
          <a:p>
            <a:r>
              <a:rPr lang="en-US" dirty="0"/>
              <a:t>Breakout Rooms</a:t>
            </a:r>
          </a:p>
        </p:txBody>
      </p:sp>
    </p:spTree>
    <p:extLst>
      <p:ext uri="{BB962C8B-B14F-4D97-AF65-F5344CB8AC3E}">
        <p14:creationId xmlns:p14="http://schemas.microsoft.com/office/powerpoint/2010/main" val="256388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276BF-D6BD-4431-9BF1-5174DA07C223}"/>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2A84B74E-53C0-43F1-9D94-4F8BB7A00B4E}"/>
              </a:ext>
            </a:extLst>
          </p:cNvPr>
          <p:cNvSpPr>
            <a:spLocks noGrp="1"/>
          </p:cNvSpPr>
          <p:nvPr>
            <p:ph idx="1"/>
          </p:nvPr>
        </p:nvSpPr>
        <p:spPr>
          <a:xfrm>
            <a:off x="731520" y="2808514"/>
            <a:ext cx="13167360" cy="1306286"/>
          </a:xfrm>
        </p:spPr>
        <p:txBody>
          <a:bodyPr/>
          <a:lstStyle/>
          <a:p>
            <a:pPr marL="0" indent="0">
              <a:buNone/>
            </a:pPr>
            <a:r>
              <a:rPr lang="en-US" sz="4800" dirty="0"/>
              <a:t>SMP.3 Construct viable arguments and critique the reasoning of others. </a:t>
            </a:r>
          </a:p>
          <a:p>
            <a:endParaRPr lang="en-US" dirty="0"/>
          </a:p>
        </p:txBody>
      </p:sp>
    </p:spTree>
    <p:extLst>
      <p:ext uri="{BB962C8B-B14F-4D97-AF65-F5344CB8AC3E}">
        <p14:creationId xmlns:p14="http://schemas.microsoft.com/office/powerpoint/2010/main" val="96068692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B06F4-BB6B-4266-92E5-803B15AEF906}"/>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23AA870-3EBD-42CC-92F4-B3F44CDB10A9}"/>
              </a:ext>
            </a:extLst>
          </p:cNvPr>
          <p:cNvSpPr>
            <a:spLocks noGrp="1"/>
          </p:cNvSpPr>
          <p:nvPr>
            <p:ph idx="1"/>
          </p:nvPr>
        </p:nvSpPr>
        <p:spPr/>
        <p:txBody>
          <a:bodyPr/>
          <a:lstStyle/>
          <a:p>
            <a:pPr marL="342900" indent="-342900">
              <a:spcBef>
                <a:spcPts val="0"/>
              </a:spcBef>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2"/>
              </a:rPr>
              <a:t>Levels of Convincing</a:t>
            </a:r>
            <a:r>
              <a:rPr lang="en-US" sz="1800" dirty="0">
                <a:effectLst/>
                <a:latin typeface="Arial" panose="020B0604020202020204" pitchFamily="34" charset="0"/>
                <a:ea typeface="Calibri" panose="020F0502020204030204" pitchFamily="34" charset="0"/>
                <a:cs typeface="Times New Roman" panose="02020603050405020304" pitchFamily="18" charset="0"/>
              </a:rPr>
              <a:t>” by Robert Kaplinsky.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How Mathematicians are Storytellers and Numbers are the Characters</a:t>
            </a:r>
            <a:r>
              <a:rPr lang="en-US" sz="1800" dirty="0">
                <a:effectLst/>
                <a:latin typeface="Arial" panose="020B0604020202020204" pitchFamily="34" charset="0"/>
                <a:ea typeface="Calibri" panose="020F0502020204030204" pitchFamily="34" charset="0"/>
                <a:cs typeface="Times New Roman" panose="02020603050405020304" pitchFamily="18" charset="0"/>
              </a:rPr>
              <a:t>” by Marcus du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Sautoy</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Where Proof, Evidence, and Imagination Intersect</a:t>
            </a:r>
            <a:r>
              <a:rPr lang="en-US" sz="1800" dirty="0">
                <a:effectLst/>
                <a:latin typeface="Arial" panose="020B0604020202020204" pitchFamily="34" charset="0"/>
                <a:ea typeface="Calibri" panose="020F0502020204030204" pitchFamily="34" charset="0"/>
                <a:cs typeface="Times New Roman" panose="02020603050405020304" pitchFamily="18" charset="0"/>
              </a:rPr>
              <a:t>” by Patrick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Honner</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377553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F349-DD70-409B-9F37-F951F2C3B431}"/>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EADD833-85CB-4F10-8071-6BFCBA5A0E0B}"/>
              </a:ext>
            </a:extLst>
          </p:cNvPr>
          <p:cNvSpPr>
            <a:spLocks noGrp="1"/>
          </p:cNvSpPr>
          <p:nvPr>
            <p:ph idx="1"/>
          </p:nvPr>
        </p:nvSpPr>
        <p:spPr/>
        <p:txBody>
          <a:bodyPr/>
          <a:lstStyle/>
          <a:p>
            <a:r>
              <a:rPr lang="en-US" dirty="0"/>
              <a:t>Putting the Practices Into Action by Susan O’Connell and John </a:t>
            </a:r>
            <a:r>
              <a:rPr lang="en-US" dirty="0" err="1"/>
              <a:t>SanGiovanni</a:t>
            </a:r>
            <a:endParaRPr lang="en-US" dirty="0"/>
          </a:p>
          <a:p>
            <a:r>
              <a:rPr lang="en-US" dirty="0"/>
              <a:t>Taking Action: Implementing Effective Mathematics Teaching Practices</a:t>
            </a:r>
          </a:p>
          <a:p>
            <a:r>
              <a:rPr lang="en-US" dirty="0"/>
              <a:t>Developing Essential Understanding of Mathematical Reasoning</a:t>
            </a:r>
          </a:p>
          <a:p>
            <a:r>
              <a:rPr lang="en-US" dirty="0"/>
              <a:t>Focus in High School Mathematics: Reasoning and Sense Making</a:t>
            </a:r>
          </a:p>
        </p:txBody>
      </p:sp>
    </p:spTree>
    <p:extLst>
      <p:ext uri="{BB962C8B-B14F-4D97-AF65-F5344CB8AC3E}">
        <p14:creationId xmlns:p14="http://schemas.microsoft.com/office/powerpoint/2010/main" val="319716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DC84-D13D-499D-B91C-B377AEEF7EF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4D12E06-AE9D-430B-9E04-9176098CFFA0}"/>
              </a:ext>
            </a:extLst>
          </p:cNvPr>
          <p:cNvSpPr>
            <a:spLocks noGrp="1"/>
          </p:cNvSpPr>
          <p:nvPr>
            <p:ph idx="1"/>
          </p:nvPr>
        </p:nvSpPr>
        <p:spPr/>
        <p:txBody>
          <a:bodyPr/>
          <a:lstStyle/>
          <a:p>
            <a:r>
              <a:rPr lang="en-US" sz="2000" dirty="0">
                <a:effectLst/>
                <a:latin typeface="Arial" panose="020B0604020202020204" pitchFamily="34" charset="0"/>
                <a:ea typeface="Calibri" panose="020F0502020204030204" pitchFamily="34" charset="0"/>
                <a:cs typeface="Times New Roman" panose="02020603050405020304" pitchFamily="18" charset="0"/>
              </a:rPr>
              <a:t>Read “</a:t>
            </a:r>
            <a:r>
              <a:rPr lang="en-US" sz="20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2"/>
              </a:rPr>
              <a:t>The Power of Making Mistakes in Learning Math</a:t>
            </a:r>
            <a:r>
              <a:rPr lang="en-US" sz="2000" dirty="0">
                <a:effectLst/>
                <a:latin typeface="Arial" panose="020B0604020202020204" pitchFamily="34" charset="0"/>
                <a:ea typeface="Calibri" panose="020F0502020204030204" pitchFamily="34" charset="0"/>
                <a:cs typeface="Times New Roman" panose="02020603050405020304" pitchFamily="18" charset="0"/>
              </a:rPr>
              <a:t>” posted on the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Tarheelstate</a:t>
            </a:r>
            <a:r>
              <a:rPr lang="en-US" sz="2000" dirty="0">
                <a:effectLst/>
                <a:latin typeface="Arial" panose="020B0604020202020204" pitchFamily="34" charset="0"/>
                <a:ea typeface="Calibri" panose="020F0502020204030204" pitchFamily="34" charset="0"/>
                <a:cs typeface="Times New Roman" panose="02020603050405020304" pitchFamily="18" charset="0"/>
              </a:rPr>
              <a:t> Teacher. Pay special attention to the 8 Reasons Why Making Mistakes in Math Class Are Valuable, which she took from Tracy Zager’s book </a:t>
            </a:r>
            <a:r>
              <a:rPr lang="en-US" sz="2000" i="1" dirty="0">
                <a:effectLst/>
                <a:latin typeface="Arial" panose="020B0604020202020204" pitchFamily="34" charset="0"/>
                <a:ea typeface="Calibri" panose="020F0502020204030204" pitchFamily="34" charset="0"/>
                <a:cs typeface="Times New Roman" panose="02020603050405020304" pitchFamily="18" charset="0"/>
              </a:rPr>
              <a:t>Becoming the Math Teacher You Wish You Had: Ideas and Strategies from Vibrant Classrooms.</a:t>
            </a:r>
          </a:p>
          <a:p>
            <a:r>
              <a:rPr lang="en-US" sz="2000" dirty="0">
                <a:hlinkClick r:id="rId3"/>
              </a:rPr>
              <a:t>https://www.louisianabelieves.com/docs/common-core-state-standards-resources/guide--teacher-planning-for-math-practice-implementation.pdf?sfvrsn=2</a:t>
            </a:r>
            <a:endParaRPr lang="en-US" sz="2000" dirty="0"/>
          </a:p>
          <a:p>
            <a:endParaRPr lang="en-US" sz="2000" dirty="0"/>
          </a:p>
          <a:p>
            <a:r>
              <a:rPr lang="en-US" sz="2000" dirty="0">
                <a:hlinkClick r:id="rId4"/>
              </a:rPr>
              <a:t>https://www.forsyth.k12.ga.us/cms/lib/GA01000373/Centricity/Domain/1730/NASD%20Mathematical%20Practice%203%20Newsletter.pdf</a:t>
            </a:r>
            <a:endParaRPr lang="en-US" sz="2000" dirty="0"/>
          </a:p>
          <a:p>
            <a:endParaRPr lang="en-US" sz="2000" dirty="0"/>
          </a:p>
          <a:p>
            <a:r>
              <a:rPr lang="en-US" sz="2000" dirty="0">
                <a:hlinkClick r:id="rId5"/>
              </a:rPr>
              <a:t>http://mathpractices.edc.org/browse-by-mps.html#overlay-context</a:t>
            </a:r>
            <a:r>
              <a:rPr lang="en-US" sz="2000" dirty="0"/>
              <a:t>=</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hlinkClick r:id="rId6"/>
              </a:rPr>
              <a:t>https://www.insidemathematics.org/common-core-resources/mathematical-practice-standards/standard-3-construct-viable-arguments-critique-the-reasoning-of-others</a:t>
            </a:r>
            <a:r>
              <a:rPr lang="en-US" sz="1800" dirty="0"/>
              <a:t>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6985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8F43-9C65-4574-A502-5F5514E47D8D}"/>
              </a:ext>
            </a:extLst>
          </p:cNvPr>
          <p:cNvSpPr>
            <a:spLocks noGrp="1"/>
          </p:cNvSpPr>
          <p:nvPr>
            <p:ph type="title"/>
          </p:nvPr>
        </p:nvSpPr>
        <p:spPr/>
        <p:txBody>
          <a:bodyPr/>
          <a:lstStyle/>
          <a:p>
            <a:r>
              <a:rPr lang="en-US" dirty="0"/>
              <a:t>Mathematics Questions? </a:t>
            </a:r>
          </a:p>
        </p:txBody>
      </p:sp>
      <p:graphicFrame>
        <p:nvGraphicFramePr>
          <p:cNvPr id="4" name="Table 4">
            <a:extLst>
              <a:ext uri="{FF2B5EF4-FFF2-40B4-BE49-F238E27FC236}">
                <a16:creationId xmlns:a16="http://schemas.microsoft.com/office/drawing/2014/main" id="{E2CA588D-3B90-4F41-85B3-32892BF3900B}"/>
              </a:ext>
            </a:extLst>
          </p:cNvPr>
          <p:cNvGraphicFramePr>
            <a:graphicFrameLocks noGrp="1"/>
          </p:cNvGraphicFramePr>
          <p:nvPr>
            <p:extLst>
              <p:ext uri="{D42A27DB-BD31-4B8C-83A1-F6EECF244321}">
                <p14:modId xmlns:p14="http://schemas.microsoft.com/office/powerpoint/2010/main" val="676724088"/>
              </p:ext>
            </p:extLst>
          </p:nvPr>
        </p:nvGraphicFramePr>
        <p:xfrm>
          <a:off x="834888" y="1630490"/>
          <a:ext cx="13063992" cy="5217780"/>
        </p:xfrm>
        <a:graphic>
          <a:graphicData uri="http://schemas.openxmlformats.org/drawingml/2006/table">
            <a:tbl>
              <a:tblPr firstRow="1" bandRow="1">
                <a:tableStyleId>{5C22544A-7EE6-4342-B048-85BDC9FD1C3A}</a:tableStyleId>
              </a:tblPr>
              <a:tblGrid>
                <a:gridCol w="4885722">
                  <a:extLst>
                    <a:ext uri="{9D8B030D-6E8A-4147-A177-3AD203B41FA5}">
                      <a16:colId xmlns:a16="http://schemas.microsoft.com/office/drawing/2014/main" val="673428397"/>
                    </a:ext>
                  </a:extLst>
                </a:gridCol>
                <a:gridCol w="8178270">
                  <a:extLst>
                    <a:ext uri="{9D8B030D-6E8A-4147-A177-3AD203B41FA5}">
                      <a16:colId xmlns:a16="http://schemas.microsoft.com/office/drawing/2014/main" val="1190729201"/>
                    </a:ext>
                  </a:extLst>
                </a:gridCol>
              </a:tblGrid>
              <a:tr h="901956">
                <a:tc>
                  <a:txBody>
                    <a:bodyPr/>
                    <a:lstStyle/>
                    <a:p>
                      <a:pPr algn="ctr"/>
                      <a:r>
                        <a:rPr lang="en-US" sz="2900" dirty="0">
                          <a:latin typeface="Arial" panose="020B0604020202020204" pitchFamily="34" charset="0"/>
                          <a:cs typeface="Arial" panose="020B0604020202020204" pitchFamily="34" charset="0"/>
                        </a:rPr>
                        <a:t>Name </a:t>
                      </a:r>
                    </a:p>
                  </a:txBody>
                  <a:tcPr marL="109728" marR="109728" marT="54864" marB="54864"/>
                </a:tc>
                <a:tc>
                  <a:txBody>
                    <a:bodyPr/>
                    <a:lstStyle/>
                    <a:p>
                      <a:pPr algn="ctr"/>
                      <a:r>
                        <a:rPr lang="en-US" sz="2900" dirty="0">
                          <a:latin typeface="Arial" panose="020B0604020202020204" pitchFamily="34" charset="0"/>
                          <a:cs typeface="Arial" panose="020B0604020202020204" pitchFamily="34" charset="0"/>
                        </a:rPr>
                        <a:t>Email </a:t>
                      </a:r>
                    </a:p>
                  </a:txBody>
                  <a:tcPr marL="109728" marR="109728" marT="54864" marB="54864"/>
                </a:tc>
                <a:extLst>
                  <a:ext uri="{0D108BD9-81ED-4DB2-BD59-A6C34878D82A}">
                    <a16:rowId xmlns:a16="http://schemas.microsoft.com/office/drawing/2014/main" val="21901072"/>
                  </a:ext>
                </a:extLst>
              </a:tr>
              <a:tr h="901956">
                <a:tc>
                  <a:txBody>
                    <a:bodyPr/>
                    <a:lstStyle/>
                    <a:p>
                      <a:pPr algn="ctr"/>
                      <a:r>
                        <a:rPr lang="en-US" sz="2900" b="1" dirty="0">
                          <a:latin typeface="Arial" panose="020B0604020202020204" pitchFamily="34" charset="0"/>
                          <a:cs typeface="Arial" panose="020B0604020202020204" pitchFamily="34" charset="0"/>
                        </a:rPr>
                        <a:t>Brian Bickley</a:t>
                      </a:r>
                      <a:endParaRPr lang="en-US" sz="2900" dirty="0">
                        <a:latin typeface="Arial" panose="020B0604020202020204" pitchFamily="34" charset="0"/>
                        <a:cs typeface="Arial" panose="020B0604020202020204" pitchFamily="34" charset="0"/>
                      </a:endParaRPr>
                    </a:p>
                  </a:txBody>
                  <a:tcPr marL="109728" marR="109728" marT="54864" marB="54864"/>
                </a:tc>
                <a:tc>
                  <a:txBody>
                    <a:bodyPr/>
                    <a:lstStyle/>
                    <a:p>
                      <a:r>
                        <a:rPr lang="en-US" sz="2900" dirty="0">
                          <a:latin typeface="Arial" panose="020B0604020202020204" pitchFamily="34" charset="0"/>
                          <a:cs typeface="Arial" panose="020B0604020202020204" pitchFamily="34" charset="0"/>
                          <a:hlinkClick r:id="rId2"/>
                        </a:rPr>
                        <a:t>Brian.Bickley@education.ohio.gov</a:t>
                      </a:r>
                      <a:endParaRPr lang="en-US" sz="29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2372502019"/>
                  </a:ext>
                </a:extLst>
              </a:tr>
              <a:tr h="1137956">
                <a:tc>
                  <a:txBody>
                    <a:bodyPr/>
                    <a:lstStyle/>
                    <a:p>
                      <a:pPr algn="ctr"/>
                      <a:r>
                        <a:rPr lang="en-US" sz="2900" b="1" dirty="0">
                          <a:latin typeface="Arial" panose="020B0604020202020204" pitchFamily="34" charset="0"/>
                          <a:cs typeface="Arial" panose="020B0604020202020204" pitchFamily="34" charset="0"/>
                        </a:rPr>
                        <a:t>Anna Cannelongo </a:t>
                      </a:r>
                    </a:p>
                    <a:p>
                      <a:pPr algn="ctr"/>
                      <a:endParaRPr lang="en-US" sz="2900" dirty="0">
                        <a:latin typeface="Arial" panose="020B0604020202020204" pitchFamily="34" charset="0"/>
                        <a:cs typeface="Arial" panose="020B0604020202020204" pitchFamily="34" charset="0"/>
                      </a:endParaRPr>
                    </a:p>
                  </a:txBody>
                  <a:tcPr marL="109728" marR="109728" marT="54864" marB="5486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900" dirty="0">
                          <a:latin typeface="Arial" panose="020B0604020202020204" pitchFamily="34" charset="0"/>
                          <a:cs typeface="Arial" panose="020B0604020202020204" pitchFamily="34" charset="0"/>
                          <a:hlinkClick r:id="rId3"/>
                        </a:rPr>
                        <a:t>Anna.Cannelongo@education.ohio.gov</a:t>
                      </a:r>
                      <a:endParaRPr lang="en-US" sz="2900" dirty="0">
                        <a:latin typeface="Arial" panose="020B0604020202020204" pitchFamily="34" charset="0"/>
                        <a:cs typeface="Arial" panose="020B0604020202020204" pitchFamily="34" charset="0"/>
                      </a:endParaRPr>
                    </a:p>
                    <a:p>
                      <a:endParaRPr lang="en-US" sz="29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2734556157"/>
                  </a:ext>
                </a:extLst>
              </a:tr>
              <a:tr h="11379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900" b="1" dirty="0">
                          <a:latin typeface="Arial" panose="020B0604020202020204" pitchFamily="34" charset="0"/>
                          <a:cs typeface="Arial" panose="020B0604020202020204" pitchFamily="34" charset="0"/>
                        </a:rPr>
                        <a:t>Annika Moore</a:t>
                      </a:r>
                      <a:br>
                        <a:rPr lang="pl-PL" sz="2900" dirty="0">
                          <a:latin typeface="Arial" panose="020B0604020202020204" pitchFamily="34" charset="0"/>
                          <a:cs typeface="Arial" panose="020B0604020202020204" pitchFamily="34" charset="0"/>
                        </a:rPr>
                      </a:br>
                      <a:endParaRPr lang="en-US" sz="2900" dirty="0">
                        <a:latin typeface="Arial" panose="020B0604020202020204" pitchFamily="34" charset="0"/>
                        <a:cs typeface="Arial" panose="020B0604020202020204" pitchFamily="34" charset="0"/>
                      </a:endParaRPr>
                    </a:p>
                  </a:txBody>
                  <a:tcPr marL="109728" marR="109728" marT="54864" marB="54864"/>
                </a:tc>
                <a:tc>
                  <a:txBody>
                    <a:bodyPr/>
                    <a:lstStyle/>
                    <a:p>
                      <a:r>
                        <a:rPr lang="pl-PL" sz="2900" dirty="0">
                          <a:latin typeface="Arial" panose="020B0604020202020204" pitchFamily="34" charset="0"/>
                          <a:cs typeface="Arial" panose="020B0604020202020204" pitchFamily="34" charset="0"/>
                          <a:hlinkClick r:id="rId4"/>
                        </a:rPr>
                        <a:t>Annika.Moore@education.ohio.gov</a:t>
                      </a:r>
                      <a:endParaRPr lang="en-US" sz="29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1477788241"/>
                  </a:ext>
                </a:extLst>
              </a:tr>
              <a:tr h="11379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900" b="1" dirty="0">
                          <a:latin typeface="Arial" panose="020B0604020202020204" pitchFamily="34" charset="0"/>
                          <a:cs typeface="Arial" panose="020B0604020202020204" pitchFamily="34" charset="0"/>
                        </a:rPr>
                        <a:t>Yelena Palayeva</a:t>
                      </a:r>
                      <a:endParaRPr lang="en-US" sz="2900" dirty="0">
                        <a:latin typeface="Arial" panose="020B0604020202020204" pitchFamily="34" charset="0"/>
                        <a:cs typeface="Arial" panose="020B0604020202020204" pitchFamily="34" charset="0"/>
                      </a:endParaRPr>
                    </a:p>
                  </a:txBody>
                  <a:tcPr marL="109728" marR="109728" marT="54864" marB="5486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2900" dirty="0">
                          <a:latin typeface="Arial" panose="020B0604020202020204" pitchFamily="34" charset="0"/>
                          <a:cs typeface="Arial" panose="020B0604020202020204" pitchFamily="34" charset="0"/>
                          <a:hlinkClick r:id="rId5"/>
                        </a:rPr>
                        <a:t>Yelena.Palayeva@education.ohio.gov</a:t>
                      </a:r>
                      <a:r>
                        <a:rPr lang="pl-PL" sz="2900" dirty="0">
                          <a:latin typeface="Arial" panose="020B0604020202020204" pitchFamily="34" charset="0"/>
                          <a:cs typeface="Arial" panose="020B0604020202020204" pitchFamily="34" charset="0"/>
                        </a:rPr>
                        <a:t> </a:t>
                      </a:r>
                      <a:endParaRPr lang="en-US" sz="2900" dirty="0">
                        <a:latin typeface="Arial" panose="020B0604020202020204" pitchFamily="34" charset="0"/>
                        <a:cs typeface="Arial" panose="020B0604020202020204" pitchFamily="34" charset="0"/>
                      </a:endParaRPr>
                    </a:p>
                    <a:p>
                      <a:endParaRPr lang="en-US" sz="29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4212630663"/>
                  </a:ext>
                </a:extLst>
              </a:tr>
            </a:tbl>
          </a:graphicData>
        </a:graphic>
      </p:graphicFrame>
    </p:spTree>
    <p:extLst>
      <p:ext uri="{BB962C8B-B14F-4D97-AF65-F5344CB8AC3E}">
        <p14:creationId xmlns:p14="http://schemas.microsoft.com/office/powerpoint/2010/main" val="39656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684F4-666D-49C1-949C-91F9530A0901}"/>
              </a:ext>
            </a:extLst>
          </p:cNvPr>
          <p:cNvSpPr>
            <a:spLocks noGrp="1"/>
          </p:cNvSpPr>
          <p:nvPr>
            <p:ph type="title"/>
          </p:nvPr>
        </p:nvSpPr>
        <p:spPr/>
        <p:txBody>
          <a:bodyPr/>
          <a:lstStyle/>
          <a:p>
            <a:r>
              <a:rPr lang="en-US" dirty="0"/>
              <a:t>Virtual Meeting Norms</a:t>
            </a:r>
          </a:p>
        </p:txBody>
      </p:sp>
      <p:sp>
        <p:nvSpPr>
          <p:cNvPr id="3" name="Content Placeholder 2">
            <a:extLst>
              <a:ext uri="{FF2B5EF4-FFF2-40B4-BE49-F238E27FC236}">
                <a16:creationId xmlns:a16="http://schemas.microsoft.com/office/drawing/2014/main" id="{0A82B60A-4570-4E31-BEDE-237CE90C47E1}"/>
              </a:ext>
            </a:extLst>
          </p:cNvPr>
          <p:cNvSpPr>
            <a:spLocks noGrp="1"/>
          </p:cNvSpPr>
          <p:nvPr>
            <p:ph idx="1"/>
          </p:nvPr>
        </p:nvSpPr>
        <p:spPr>
          <a:xfrm>
            <a:off x="731520" y="1669005"/>
            <a:ext cx="13167360" cy="5431156"/>
          </a:xfrm>
        </p:spPr>
        <p:txBody>
          <a:bodyPr/>
          <a:lstStyle/>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Be respectful.</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Recognize that everyone has expertise.</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Assume positive intent.</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Seek clarification in language and ideas.</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Share experiences.</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Use the chat feature when you have a question.</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Mute your microphone when not speaking.</a:t>
            </a:r>
          </a:p>
          <a:p>
            <a:pPr marL="0" indent="0">
              <a:buNone/>
            </a:pPr>
            <a:endParaRPr lang="en-US" dirty="0"/>
          </a:p>
        </p:txBody>
      </p:sp>
      <p:sp>
        <p:nvSpPr>
          <p:cNvPr id="4" name="Slide Number Placeholder 3">
            <a:extLst>
              <a:ext uri="{FF2B5EF4-FFF2-40B4-BE49-F238E27FC236}">
                <a16:creationId xmlns:a16="http://schemas.microsoft.com/office/drawing/2014/main" id="{B7AE8095-BBFC-4C46-A4F6-A809A6AB0518}"/>
              </a:ext>
            </a:extLst>
          </p:cNvPr>
          <p:cNvSpPr>
            <a:spLocks noGrp="1"/>
          </p:cNvSpPr>
          <p:nvPr>
            <p:ph type="sldNum" sz="quarter" idx="12"/>
          </p:nvPr>
        </p:nvSpPr>
        <p:spPr>
          <a:xfrm>
            <a:off x="13931900" y="7719057"/>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5</a:t>
            </a:fld>
            <a:endParaRPr lang="en-US" dirty="0"/>
          </a:p>
        </p:txBody>
      </p:sp>
    </p:spTree>
    <p:extLst>
      <p:ext uri="{BB962C8B-B14F-4D97-AF65-F5344CB8AC3E}">
        <p14:creationId xmlns:p14="http://schemas.microsoft.com/office/powerpoint/2010/main" val="350819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A34411-4D09-4967-B4CA-C793B1B9F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grpSp>
        <p:nvGrpSpPr>
          <p:cNvPr id="31" name="Group 30">
            <a:extLst>
              <a:ext uri="{FF2B5EF4-FFF2-40B4-BE49-F238E27FC236}">
                <a16:creationId xmlns:a16="http://schemas.microsoft.com/office/drawing/2014/main" id="{4BEFA827-744B-4151-A6E9-6435976C17F1}"/>
              </a:ext>
            </a:extLst>
          </p:cNvPr>
          <p:cNvGrpSpPr/>
          <p:nvPr/>
        </p:nvGrpSpPr>
        <p:grpSpPr>
          <a:xfrm>
            <a:off x="0" y="238924"/>
            <a:ext cx="14630400" cy="1648870"/>
            <a:chOff x="-8320820" y="-1161921"/>
            <a:chExt cx="14630400" cy="1648870"/>
          </a:xfrm>
        </p:grpSpPr>
        <p:sp>
          <p:nvSpPr>
            <p:cNvPr id="32" name="Rectangle 31">
              <a:extLst>
                <a:ext uri="{FF2B5EF4-FFF2-40B4-BE49-F238E27FC236}">
                  <a16:creationId xmlns:a16="http://schemas.microsoft.com/office/drawing/2014/main" id="{73DDDD70-45EC-4AC8-9ABC-41578EDA71F4}"/>
                </a:ext>
              </a:extLst>
            </p:cNvPr>
            <p:cNvSpPr/>
            <p:nvPr/>
          </p:nvSpPr>
          <p:spPr>
            <a:xfrm>
              <a:off x="-8320820" y="-1143027"/>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9A8BD71C-7933-4E8E-8A77-A590077F34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95330" y="-1102194"/>
              <a:ext cx="942711" cy="1054970"/>
            </a:xfrm>
            <a:prstGeom prst="rect">
              <a:avLst/>
            </a:prstGeom>
          </p:spPr>
        </p:pic>
        <p:pic>
          <p:nvPicPr>
            <p:cNvPr id="34" name="Picture 33">
              <a:extLst>
                <a:ext uri="{FF2B5EF4-FFF2-40B4-BE49-F238E27FC236}">
                  <a16:creationId xmlns:a16="http://schemas.microsoft.com/office/drawing/2014/main" id="{D08CAC0A-4D26-4A31-80B7-D937DABAF8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552" y="-911534"/>
              <a:ext cx="828603" cy="673649"/>
            </a:xfrm>
            <a:prstGeom prst="rect">
              <a:avLst/>
            </a:prstGeom>
          </p:spPr>
        </p:pic>
        <p:pic>
          <p:nvPicPr>
            <p:cNvPr id="35" name="Picture 34" descr="facebook-logo.jpg">
              <a:extLst>
                <a:ext uri="{FF2B5EF4-FFF2-40B4-BE49-F238E27FC236}">
                  <a16:creationId xmlns:a16="http://schemas.microsoft.com/office/drawing/2014/main" id="{67A9FA1F-CA0D-4478-A74B-A3A771A86F3B}"/>
                </a:ext>
              </a:extLst>
            </p:cNvPr>
            <p:cNvPicPr>
              <a:picLocks noChangeAspect="1"/>
            </p:cNvPicPr>
            <p:nvPr/>
          </p:nvPicPr>
          <p:blipFill>
            <a:blip r:embed="rId5"/>
            <a:stretch>
              <a:fillRect/>
            </a:stretch>
          </p:blipFill>
          <p:spPr>
            <a:xfrm>
              <a:off x="234993" y="-881825"/>
              <a:ext cx="1403066" cy="556550"/>
            </a:xfrm>
            <a:prstGeom prst="rect">
              <a:avLst/>
            </a:prstGeom>
          </p:spPr>
        </p:pic>
        <p:pic>
          <p:nvPicPr>
            <p:cNvPr id="36" name="Picture 35">
              <a:extLst>
                <a:ext uri="{FF2B5EF4-FFF2-40B4-BE49-F238E27FC236}">
                  <a16:creationId xmlns:a16="http://schemas.microsoft.com/office/drawing/2014/main" id="{44DD12A0-ACC3-4000-BF3B-43DABD42480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80308" y="-1161921"/>
              <a:ext cx="1104419" cy="1263911"/>
            </a:xfrm>
            <a:prstGeom prst="rect">
              <a:avLst/>
            </a:prstGeom>
          </p:spPr>
        </p:pic>
        <p:pic>
          <p:nvPicPr>
            <p:cNvPr id="37" name="Picture 36">
              <a:extLst>
                <a:ext uri="{FF2B5EF4-FFF2-40B4-BE49-F238E27FC236}">
                  <a16:creationId xmlns:a16="http://schemas.microsoft.com/office/drawing/2014/main" id="{7536B639-AB7D-447A-8E7D-AD34C766481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88270" y="-1118118"/>
              <a:ext cx="1104419" cy="1011902"/>
            </a:xfrm>
            <a:prstGeom prst="rect">
              <a:avLst/>
            </a:prstGeom>
          </p:spPr>
        </p:pic>
      </p:grpSp>
      <p:sp>
        <p:nvSpPr>
          <p:cNvPr id="38" name="Rectangle 37">
            <a:extLst>
              <a:ext uri="{FF2B5EF4-FFF2-40B4-BE49-F238E27FC236}">
                <a16:creationId xmlns:a16="http://schemas.microsoft.com/office/drawing/2014/main" id="{2E6DAB87-C0D2-4092-A628-CE71F5CBD5E6}"/>
              </a:ext>
            </a:extLst>
          </p:cNvPr>
          <p:cNvSpPr/>
          <p:nvPr/>
        </p:nvSpPr>
        <p:spPr>
          <a:xfrm>
            <a:off x="2749710" y="1299992"/>
            <a:ext cx="9130979"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sp>
        <p:nvSpPr>
          <p:cNvPr id="39" name="Oval 38">
            <a:extLst>
              <a:ext uri="{FF2B5EF4-FFF2-40B4-BE49-F238E27FC236}">
                <a16:creationId xmlns:a16="http://schemas.microsoft.com/office/drawing/2014/main" id="{EFC96C36-E9C0-47A2-91C0-921C843A8058}"/>
              </a:ext>
            </a:extLst>
          </p:cNvPr>
          <p:cNvSpPr/>
          <p:nvPr/>
        </p:nvSpPr>
        <p:spPr>
          <a:xfrm>
            <a:off x="3881472" y="1579244"/>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a:extLst>
              <a:ext uri="{FF2B5EF4-FFF2-40B4-BE49-F238E27FC236}">
                <a16:creationId xmlns:a16="http://schemas.microsoft.com/office/drawing/2014/main" id="{A73FBE28-6D4C-4D5E-BE7F-10C535C89B8F}"/>
              </a:ext>
            </a:extLst>
          </p:cNvPr>
          <p:cNvSpPr/>
          <p:nvPr/>
        </p:nvSpPr>
        <p:spPr>
          <a:xfrm>
            <a:off x="10806333" y="1614061"/>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1804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2461D-DD62-4BCE-B0BF-50EDF5B9BB36}"/>
              </a:ext>
            </a:extLst>
          </p:cNvPr>
          <p:cNvSpPr>
            <a:spLocks noGrp="1"/>
          </p:cNvSpPr>
          <p:nvPr>
            <p:ph type="title"/>
          </p:nvPr>
        </p:nvSpPr>
        <p:spPr/>
        <p:txBody>
          <a:bodyPr/>
          <a:lstStyle/>
          <a:p>
            <a:r>
              <a:rPr lang="en-US" dirty="0"/>
              <a:t>Introductory Slides</a:t>
            </a:r>
          </a:p>
        </p:txBody>
      </p:sp>
      <p:sp>
        <p:nvSpPr>
          <p:cNvPr id="3" name="Content Placeholder 2">
            <a:extLst>
              <a:ext uri="{FF2B5EF4-FFF2-40B4-BE49-F238E27FC236}">
                <a16:creationId xmlns:a16="http://schemas.microsoft.com/office/drawing/2014/main" id="{18DF1C41-06E2-46AC-AE42-40C3FD61498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7704231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of a person holding a sword&#10;&#10;Description automatically generated with low confidence">
            <a:extLst>
              <a:ext uri="{FF2B5EF4-FFF2-40B4-BE49-F238E27FC236}">
                <a16:creationId xmlns:a16="http://schemas.microsoft.com/office/drawing/2014/main" id="{D866E0A7-C5C8-40AF-82C6-6FDE6A90E9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4642156" cy="7635240"/>
          </a:xfrm>
          <a:prstGeom prst="rect">
            <a:avLst/>
          </a:prstGeom>
        </p:spPr>
      </p:pic>
      <p:sp>
        <p:nvSpPr>
          <p:cNvPr id="2" name="Title 1">
            <a:extLst>
              <a:ext uri="{FF2B5EF4-FFF2-40B4-BE49-F238E27FC236}">
                <a16:creationId xmlns:a16="http://schemas.microsoft.com/office/drawing/2014/main" id="{7F21B661-C65D-42DC-AFE1-12435B2B5595}"/>
              </a:ext>
            </a:extLst>
          </p:cNvPr>
          <p:cNvSpPr>
            <a:spLocks noGrp="1"/>
          </p:cNvSpPr>
          <p:nvPr>
            <p:ph type="title"/>
          </p:nvPr>
        </p:nvSpPr>
        <p:spPr>
          <a:xfrm>
            <a:off x="6871063" y="3383283"/>
            <a:ext cx="6923314" cy="769441"/>
          </a:xfrm>
        </p:spPr>
        <p:txBody>
          <a:bodyPr/>
          <a:lstStyle/>
          <a:p>
            <a:r>
              <a:rPr lang="en-US" dirty="0"/>
              <a:t>What’s the purpose of a trial? </a:t>
            </a:r>
          </a:p>
        </p:txBody>
      </p:sp>
    </p:spTree>
    <p:extLst>
      <p:ext uri="{BB962C8B-B14F-4D97-AF65-F5344CB8AC3E}">
        <p14:creationId xmlns:p14="http://schemas.microsoft.com/office/powerpoint/2010/main" val="309425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83C3A38-BC20-4FDA-8154-DE11DB1A4788}"/>
              </a:ext>
            </a:extLst>
          </p:cNvPr>
          <p:cNvGrpSpPr/>
          <p:nvPr/>
        </p:nvGrpSpPr>
        <p:grpSpPr>
          <a:xfrm>
            <a:off x="1031941" y="3920380"/>
            <a:ext cx="12381895" cy="3383908"/>
            <a:chOff x="1031941" y="3920380"/>
            <a:chExt cx="12381895" cy="3383908"/>
          </a:xfrm>
        </p:grpSpPr>
        <p:sp>
          <p:nvSpPr>
            <p:cNvPr id="4" name="TextBox 3">
              <a:extLst>
                <a:ext uri="{FF2B5EF4-FFF2-40B4-BE49-F238E27FC236}">
                  <a16:creationId xmlns:a16="http://schemas.microsoft.com/office/drawing/2014/main" id="{B2D643F3-00E1-4719-8171-FC3BF30C82FC}"/>
                </a:ext>
              </a:extLst>
            </p:cNvPr>
            <p:cNvSpPr txBox="1"/>
            <p:nvPr/>
          </p:nvSpPr>
          <p:spPr>
            <a:xfrm>
              <a:off x="1567473" y="6030093"/>
              <a:ext cx="11846363" cy="1274195"/>
            </a:xfrm>
            <a:prstGeom prst="rect">
              <a:avLst/>
            </a:prstGeom>
            <a:noFill/>
          </p:spPr>
          <p:txBody>
            <a:bodyPr wrap="square" rtlCol="0">
              <a:spAutoFit/>
            </a:bodyPr>
            <a:lstStyle/>
            <a:p>
              <a:pPr algn="ctr"/>
              <a:r>
                <a:rPr lang="en-US" sz="3840" b="1" dirty="0">
                  <a:solidFill>
                    <a:srgbClr val="C00000"/>
                  </a:solidFill>
                  <a:latin typeface="Arial" panose="020B0604020202020204" pitchFamily="34" charset="0"/>
                  <a:cs typeface="Arial" panose="020B0604020202020204" pitchFamily="34" charset="0"/>
                </a:rPr>
                <a:t>In the Google Slide Deck, rank the level of convincing each person needs. </a:t>
              </a:r>
            </a:p>
          </p:txBody>
        </p:sp>
        <p:cxnSp>
          <p:nvCxnSpPr>
            <p:cNvPr id="5" name="Straight Connector 4">
              <a:extLst>
                <a:ext uri="{FF2B5EF4-FFF2-40B4-BE49-F238E27FC236}">
                  <a16:creationId xmlns:a16="http://schemas.microsoft.com/office/drawing/2014/main" id="{37CFDF30-4092-4410-BD09-3DCE82EC6B49}"/>
                </a:ext>
              </a:extLst>
            </p:cNvPr>
            <p:cNvCxnSpPr/>
            <p:nvPr/>
          </p:nvCxnSpPr>
          <p:spPr>
            <a:xfrm>
              <a:off x="1683207" y="4868514"/>
              <a:ext cx="10919533" cy="0"/>
            </a:xfrm>
            <a:prstGeom prst="line">
              <a:avLst/>
            </a:prstGeom>
            <a:ln w="76200">
              <a:solidFill>
                <a:srgbClr val="92D05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716FC04-05DC-4EA3-863A-1DF1CF7507B2}"/>
                </a:ext>
              </a:extLst>
            </p:cNvPr>
            <p:cNvSpPr txBox="1"/>
            <p:nvPr/>
          </p:nvSpPr>
          <p:spPr>
            <a:xfrm rot="16200000">
              <a:off x="436798" y="4515523"/>
              <a:ext cx="1725818" cy="535531"/>
            </a:xfrm>
            <a:prstGeom prst="rect">
              <a:avLst/>
            </a:prstGeom>
            <a:noFill/>
          </p:spPr>
          <p:txBody>
            <a:bodyPr wrap="square" rtlCol="0">
              <a:spAutoFit/>
            </a:bodyPr>
            <a:lstStyle/>
            <a:p>
              <a:r>
                <a:rPr lang="en-US" sz="2880" b="1" dirty="0">
                  <a:latin typeface="Arial" panose="020B0604020202020204" pitchFamily="34" charset="0"/>
                  <a:cs typeface="Arial" panose="020B0604020202020204" pitchFamily="34" charset="0"/>
                </a:rPr>
                <a:t>Easiest</a:t>
              </a:r>
            </a:p>
          </p:txBody>
        </p:sp>
        <p:sp>
          <p:nvSpPr>
            <p:cNvPr id="7" name="TextBox 6">
              <a:extLst>
                <a:ext uri="{FF2B5EF4-FFF2-40B4-BE49-F238E27FC236}">
                  <a16:creationId xmlns:a16="http://schemas.microsoft.com/office/drawing/2014/main" id="{AB563F87-D31C-4295-ABF6-0A9EEE4FD36C}"/>
                </a:ext>
              </a:extLst>
            </p:cNvPr>
            <p:cNvSpPr txBox="1"/>
            <p:nvPr/>
          </p:nvSpPr>
          <p:spPr>
            <a:xfrm rot="5400000">
              <a:off x="12123329" y="4600750"/>
              <a:ext cx="1725818" cy="535531"/>
            </a:xfrm>
            <a:prstGeom prst="rect">
              <a:avLst/>
            </a:prstGeom>
            <a:noFill/>
          </p:spPr>
          <p:txBody>
            <a:bodyPr wrap="square" rtlCol="0">
              <a:spAutoFit/>
            </a:bodyPr>
            <a:lstStyle/>
            <a:p>
              <a:r>
                <a:rPr lang="en-US" sz="2880" b="1" dirty="0">
                  <a:latin typeface="Arial" panose="020B0604020202020204" pitchFamily="34" charset="0"/>
                  <a:cs typeface="Arial" panose="020B0604020202020204" pitchFamily="34" charset="0"/>
                </a:rPr>
                <a:t>Hardest</a:t>
              </a:r>
            </a:p>
          </p:txBody>
        </p:sp>
      </p:grpSp>
      <p:sp>
        <p:nvSpPr>
          <p:cNvPr id="8" name="Title 1">
            <a:extLst>
              <a:ext uri="{FF2B5EF4-FFF2-40B4-BE49-F238E27FC236}">
                <a16:creationId xmlns:a16="http://schemas.microsoft.com/office/drawing/2014/main" id="{90C9AB4B-984B-49D2-B9F3-C1519AC23704}"/>
              </a:ext>
            </a:extLst>
          </p:cNvPr>
          <p:cNvSpPr txBox="1">
            <a:spLocks/>
          </p:cNvSpPr>
          <p:nvPr/>
        </p:nvSpPr>
        <p:spPr>
          <a:xfrm>
            <a:off x="731520" y="548643"/>
            <a:ext cx="13167360" cy="769441"/>
          </a:xfrm>
          <a:prstGeom prst="rect">
            <a:avLst/>
          </a:prstGeom>
        </p:spPr>
        <p:txBody>
          <a:bodyPr/>
          <a:lstStyle>
            <a:lvl1pPr algn="ctr" defTabSz="548613" rtl="0" eaLnBrk="1" latinLnBrk="0" hangingPunct="1">
              <a:spcBef>
                <a:spcPct val="0"/>
              </a:spcBef>
              <a:buNone/>
              <a:defRPr sz="5000" b="1" kern="1200">
                <a:solidFill>
                  <a:srgbClr val="C00000"/>
                </a:solidFill>
                <a:latin typeface="Arial"/>
                <a:ea typeface="+mj-ea"/>
                <a:cs typeface="Arial"/>
              </a:defRPr>
            </a:lvl1pPr>
          </a:lstStyle>
          <a:p>
            <a:r>
              <a:rPr lang="en-US" dirty="0"/>
              <a:t>Who are the Characters in a Courtroom? </a:t>
            </a:r>
          </a:p>
        </p:txBody>
      </p:sp>
    </p:spTree>
    <p:extLst>
      <p:ext uri="{BB962C8B-B14F-4D97-AF65-F5344CB8AC3E}">
        <p14:creationId xmlns:p14="http://schemas.microsoft.com/office/powerpoint/2010/main" val="31692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1FFF56-7868-4CFE-8CE5-9C795100B14B}"/>
              </a:ext>
            </a:extLst>
          </p:cNvPr>
          <p:cNvPicPr>
            <a:picLocks noChangeAspect="1"/>
          </p:cNvPicPr>
          <p:nvPr/>
        </p:nvPicPr>
        <p:blipFill>
          <a:blip r:embed="rId2"/>
          <a:stretch>
            <a:fillRect/>
          </a:stretch>
        </p:blipFill>
        <p:spPr>
          <a:xfrm>
            <a:off x="4694853" y="665628"/>
            <a:ext cx="8884091" cy="6685279"/>
          </a:xfrm>
          <a:prstGeom prst="rect">
            <a:avLst/>
          </a:prstGeom>
        </p:spPr>
      </p:pic>
      <p:sp>
        <p:nvSpPr>
          <p:cNvPr id="5" name="TextBox 4">
            <a:extLst>
              <a:ext uri="{FF2B5EF4-FFF2-40B4-BE49-F238E27FC236}">
                <a16:creationId xmlns:a16="http://schemas.microsoft.com/office/drawing/2014/main" id="{3E9E2175-267F-4076-8DC2-716D9573DFCF}"/>
              </a:ext>
            </a:extLst>
          </p:cNvPr>
          <p:cNvSpPr txBox="1"/>
          <p:nvPr/>
        </p:nvSpPr>
        <p:spPr>
          <a:xfrm>
            <a:off x="825234" y="2065009"/>
            <a:ext cx="3390577" cy="4081117"/>
          </a:xfrm>
          <a:prstGeom prst="rect">
            <a:avLst/>
          </a:prstGeom>
          <a:noFill/>
        </p:spPr>
        <p:txBody>
          <a:bodyPr wrap="square" rtlCol="0">
            <a:spAutoFit/>
          </a:bodyPr>
          <a:lstStyle/>
          <a:p>
            <a:r>
              <a:rPr lang="en-US" sz="2880" b="1" dirty="0">
                <a:solidFill>
                  <a:srgbClr val="C00000"/>
                </a:solidFill>
                <a:latin typeface="Arial" panose="020B0604020202020204" pitchFamily="34" charset="0"/>
                <a:cs typeface="Arial" panose="020B0604020202020204" pitchFamily="34" charset="0"/>
              </a:rPr>
              <a:t>If you wanted to convince someone of something, create a scenario and discuss who in your life would play each of these roles? </a:t>
            </a:r>
          </a:p>
        </p:txBody>
      </p:sp>
    </p:spTree>
    <p:extLst>
      <p:ext uri="{BB962C8B-B14F-4D97-AF65-F5344CB8AC3E}">
        <p14:creationId xmlns:p14="http://schemas.microsoft.com/office/powerpoint/2010/main" val="310773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8DA304-FD3C-42D0-A889-1C29BE8267ED}"/>
              </a:ext>
            </a:extLst>
          </p:cNvPr>
          <p:cNvPicPr>
            <a:picLocks noChangeAspect="1"/>
          </p:cNvPicPr>
          <p:nvPr/>
        </p:nvPicPr>
        <p:blipFill>
          <a:blip r:embed="rId3"/>
          <a:stretch>
            <a:fillRect/>
          </a:stretch>
        </p:blipFill>
        <p:spPr>
          <a:xfrm>
            <a:off x="4843692" y="772161"/>
            <a:ext cx="8943517" cy="6685279"/>
          </a:xfrm>
          <a:prstGeom prst="rect">
            <a:avLst/>
          </a:prstGeom>
        </p:spPr>
      </p:pic>
      <p:sp>
        <p:nvSpPr>
          <p:cNvPr id="5" name="TextBox 4">
            <a:extLst>
              <a:ext uri="{FF2B5EF4-FFF2-40B4-BE49-F238E27FC236}">
                <a16:creationId xmlns:a16="http://schemas.microsoft.com/office/drawing/2014/main" id="{09C75F90-97EB-47E4-8EF6-9ED9EF1E7036}"/>
              </a:ext>
            </a:extLst>
          </p:cNvPr>
          <p:cNvSpPr txBox="1"/>
          <p:nvPr/>
        </p:nvSpPr>
        <p:spPr>
          <a:xfrm>
            <a:off x="958078" y="1178612"/>
            <a:ext cx="3499951" cy="5853910"/>
          </a:xfrm>
          <a:prstGeom prst="rect">
            <a:avLst/>
          </a:prstGeom>
          <a:noFill/>
        </p:spPr>
        <p:txBody>
          <a:bodyPr wrap="square" rtlCol="0">
            <a:spAutoFit/>
          </a:bodyPr>
          <a:lstStyle/>
          <a:p>
            <a:r>
              <a:rPr lang="en-US" sz="2880" b="1" dirty="0">
                <a:solidFill>
                  <a:srgbClr val="C00000"/>
                </a:solidFill>
                <a:latin typeface="Arial" panose="020B0604020202020204" pitchFamily="34" charset="0"/>
                <a:cs typeface="Arial" panose="020B0604020202020204" pitchFamily="34" charset="0"/>
              </a:rPr>
              <a:t>Discuss the slide. How does this relate to math class?</a:t>
            </a:r>
          </a:p>
          <a:p>
            <a:endParaRPr lang="en-US" sz="2880" b="1" dirty="0">
              <a:solidFill>
                <a:srgbClr val="C00000"/>
              </a:solidFill>
              <a:latin typeface="Arial" panose="020B0604020202020204" pitchFamily="34" charset="0"/>
              <a:cs typeface="Arial" panose="020B0604020202020204" pitchFamily="34" charset="0"/>
            </a:endParaRPr>
          </a:p>
          <a:p>
            <a:endParaRPr lang="en-US" sz="2880" b="1" dirty="0">
              <a:solidFill>
                <a:srgbClr val="C00000"/>
              </a:solidFill>
              <a:latin typeface="Arial" panose="020B0604020202020204" pitchFamily="34" charset="0"/>
              <a:cs typeface="Arial" panose="020B0604020202020204" pitchFamily="34" charset="0"/>
            </a:endParaRPr>
          </a:p>
          <a:p>
            <a:r>
              <a:rPr lang="en-US" sz="2880" b="1" dirty="0">
                <a:solidFill>
                  <a:srgbClr val="C00000"/>
                </a:solidFill>
                <a:latin typeface="Arial" panose="020B0604020202020204" pitchFamily="34" charset="0"/>
                <a:cs typeface="Arial" panose="020B0604020202020204" pitchFamily="34" charset="0"/>
              </a:rPr>
              <a:t>How does it relate to math practice 3: Construct viable arguments and critique the reasoning of others?  </a:t>
            </a:r>
          </a:p>
        </p:txBody>
      </p:sp>
    </p:spTree>
    <p:extLst>
      <p:ext uri="{BB962C8B-B14F-4D97-AF65-F5344CB8AC3E}">
        <p14:creationId xmlns:p14="http://schemas.microsoft.com/office/powerpoint/2010/main" val="184977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5EE53-0E6C-42C1-A808-1E07E540FC2B}"/>
              </a:ext>
            </a:extLst>
          </p:cNvPr>
          <p:cNvPicPr>
            <a:picLocks noChangeAspect="1"/>
          </p:cNvPicPr>
          <p:nvPr/>
        </p:nvPicPr>
        <p:blipFill>
          <a:blip r:embed="rId3"/>
          <a:stretch>
            <a:fillRect/>
          </a:stretch>
        </p:blipFill>
        <p:spPr>
          <a:xfrm>
            <a:off x="4794396" y="772161"/>
            <a:ext cx="8973528" cy="6685279"/>
          </a:xfrm>
          <a:prstGeom prst="rect">
            <a:avLst/>
          </a:prstGeom>
        </p:spPr>
      </p:pic>
      <p:sp>
        <p:nvSpPr>
          <p:cNvPr id="5" name="TextBox 4">
            <a:extLst>
              <a:ext uri="{FF2B5EF4-FFF2-40B4-BE49-F238E27FC236}">
                <a16:creationId xmlns:a16="http://schemas.microsoft.com/office/drawing/2014/main" id="{BD1FDD3C-BF3D-47E3-8685-CE2D28786797}"/>
              </a:ext>
            </a:extLst>
          </p:cNvPr>
          <p:cNvSpPr txBox="1"/>
          <p:nvPr/>
        </p:nvSpPr>
        <p:spPr>
          <a:xfrm>
            <a:off x="758412" y="1371601"/>
            <a:ext cx="3745922" cy="5262979"/>
          </a:xfrm>
          <a:prstGeom prst="rect">
            <a:avLst/>
          </a:prstGeom>
          <a:noFill/>
        </p:spPr>
        <p:txBody>
          <a:bodyPr wrap="square" rtlCol="0">
            <a:spAutoFit/>
          </a:bodyPr>
          <a:lstStyle/>
          <a:p>
            <a:r>
              <a:rPr lang="en-US" sz="3360" b="1" dirty="0">
                <a:solidFill>
                  <a:srgbClr val="C00000"/>
                </a:solidFill>
                <a:latin typeface="Arial" panose="020B0604020202020204" pitchFamily="34" charset="0"/>
                <a:cs typeface="Arial" panose="020B0604020202020204" pitchFamily="34" charset="0"/>
              </a:rPr>
              <a:t>In this mathematics class we need to be both defendants and friendly prosecutors. This will make us stronger mathematicians. </a:t>
            </a:r>
          </a:p>
        </p:txBody>
      </p:sp>
    </p:spTree>
    <p:extLst>
      <p:ext uri="{BB962C8B-B14F-4D97-AF65-F5344CB8AC3E}">
        <p14:creationId xmlns:p14="http://schemas.microsoft.com/office/powerpoint/2010/main" val="75425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BE0B5-D5D0-4621-B985-7D4D77B80FC1}"/>
              </a:ext>
            </a:extLst>
          </p:cNvPr>
          <p:cNvSpPr>
            <a:spLocks noGrp="1"/>
          </p:cNvSpPr>
          <p:nvPr>
            <p:ph type="title"/>
          </p:nvPr>
        </p:nvSpPr>
        <p:spPr/>
        <p:txBody>
          <a:bodyPr/>
          <a:lstStyle/>
          <a:p>
            <a:r>
              <a:rPr lang="en-US" dirty="0"/>
              <a:t>Part 3 Slides</a:t>
            </a:r>
          </a:p>
        </p:txBody>
      </p:sp>
      <p:sp>
        <p:nvSpPr>
          <p:cNvPr id="3" name="Content Placeholder 2">
            <a:extLst>
              <a:ext uri="{FF2B5EF4-FFF2-40B4-BE49-F238E27FC236}">
                <a16:creationId xmlns:a16="http://schemas.microsoft.com/office/drawing/2014/main" id="{6235F259-2AD4-4D9E-B963-029BB5F1B41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0583665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E29853-E988-4E10-9BAC-22F9EEB7ADDE}"/>
              </a:ext>
            </a:extLst>
          </p:cNvPr>
          <p:cNvSpPr txBox="1"/>
          <p:nvPr/>
        </p:nvSpPr>
        <p:spPr>
          <a:xfrm>
            <a:off x="360596" y="2122689"/>
            <a:ext cx="14269804" cy="535531"/>
          </a:xfrm>
          <a:prstGeom prst="rect">
            <a:avLst/>
          </a:prstGeom>
          <a:noFill/>
        </p:spPr>
        <p:txBody>
          <a:bodyPr wrap="none" rtlCol="0">
            <a:spAutoFit/>
          </a:bodyPr>
          <a:lstStyle/>
          <a:p>
            <a:r>
              <a:rPr lang="en-US" sz="2880" b="1" dirty="0">
                <a:latin typeface="Arial" panose="020B0604020202020204" pitchFamily="34" charset="0"/>
                <a:cs typeface="Arial" panose="020B0604020202020204" pitchFamily="34" charset="0"/>
              </a:rPr>
              <a:t>Claim: An odd number + an odd number equal an odd number: TRUE or FALSE</a:t>
            </a:r>
          </a:p>
        </p:txBody>
      </p:sp>
      <p:sp>
        <p:nvSpPr>
          <p:cNvPr id="5" name="TextBox 4">
            <a:extLst>
              <a:ext uri="{FF2B5EF4-FFF2-40B4-BE49-F238E27FC236}">
                <a16:creationId xmlns:a16="http://schemas.microsoft.com/office/drawing/2014/main" id="{D67F452F-3CF1-4B98-BEC9-9546BE9B103D}"/>
              </a:ext>
            </a:extLst>
          </p:cNvPr>
          <p:cNvSpPr txBox="1"/>
          <p:nvPr/>
        </p:nvSpPr>
        <p:spPr>
          <a:xfrm>
            <a:off x="4544375" y="3856619"/>
            <a:ext cx="5601213" cy="978729"/>
          </a:xfrm>
          <a:prstGeom prst="rect">
            <a:avLst/>
          </a:prstGeom>
          <a:noFill/>
        </p:spPr>
        <p:txBody>
          <a:bodyPr wrap="none" rtlCol="0">
            <a:spAutoFit/>
          </a:bodyPr>
          <a:lstStyle/>
          <a:p>
            <a:r>
              <a:rPr lang="en-US" sz="5760" b="1" cap="all" dirty="0">
                <a:solidFill>
                  <a:srgbClr val="C00000"/>
                </a:solidFill>
                <a:latin typeface="Arial" panose="020B0604020202020204" pitchFamily="34" charset="0"/>
                <a:cs typeface="Arial" panose="020B0604020202020204" pitchFamily="34" charset="0"/>
              </a:rPr>
              <a:t>Convince Me</a:t>
            </a:r>
            <a:r>
              <a:rPr lang="en-US" sz="5760" cap="all"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2584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932052-3375-4F20-B137-154672F7F90D}"/>
              </a:ext>
            </a:extLst>
          </p:cNvPr>
          <p:cNvSpPr txBox="1"/>
          <p:nvPr/>
        </p:nvSpPr>
        <p:spPr>
          <a:xfrm>
            <a:off x="1" y="790687"/>
            <a:ext cx="14630399" cy="609398"/>
          </a:xfrm>
          <a:prstGeom prst="rect">
            <a:avLst/>
          </a:prstGeom>
          <a:noFill/>
        </p:spPr>
        <p:txBody>
          <a:bodyPr wrap="square" rtlCol="0">
            <a:spAutoFit/>
          </a:bodyPr>
          <a:lstStyle/>
          <a:p>
            <a:pPr algn="ctr"/>
            <a:r>
              <a:rPr lang="en-US" sz="3360" b="1" dirty="0">
                <a:latin typeface="Arial" panose="020B0604020202020204" pitchFamily="34" charset="0"/>
                <a:cs typeface="Arial" panose="020B0604020202020204" pitchFamily="34" charset="0"/>
              </a:rPr>
              <a:t>COUNTEREXAMPLE</a:t>
            </a:r>
          </a:p>
        </p:txBody>
      </p:sp>
      <p:sp>
        <p:nvSpPr>
          <p:cNvPr id="6" name="Cloud 5">
            <a:extLst>
              <a:ext uri="{FF2B5EF4-FFF2-40B4-BE49-F238E27FC236}">
                <a16:creationId xmlns:a16="http://schemas.microsoft.com/office/drawing/2014/main" id="{66C6D0EF-0F7E-4C96-B7A9-87CE000ACBC2}"/>
              </a:ext>
            </a:extLst>
          </p:cNvPr>
          <p:cNvSpPr/>
          <p:nvPr/>
        </p:nvSpPr>
        <p:spPr>
          <a:xfrm>
            <a:off x="9633475" y="1387737"/>
            <a:ext cx="4631165" cy="2420471"/>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80" dirty="0">
                <a:latin typeface="Arial" panose="020B0604020202020204" pitchFamily="34" charset="0"/>
                <a:cs typeface="Arial" panose="020B0604020202020204" pitchFamily="34" charset="0"/>
              </a:rPr>
              <a:t>How many counterexamples do you need? </a:t>
            </a:r>
          </a:p>
        </p:txBody>
      </p:sp>
      <p:sp>
        <p:nvSpPr>
          <p:cNvPr id="7" name="Oval 6">
            <a:extLst>
              <a:ext uri="{FF2B5EF4-FFF2-40B4-BE49-F238E27FC236}">
                <a16:creationId xmlns:a16="http://schemas.microsoft.com/office/drawing/2014/main" id="{837686A5-226F-4387-9498-CA30D35D0C1F}"/>
              </a:ext>
            </a:extLst>
          </p:cNvPr>
          <p:cNvSpPr/>
          <p:nvPr/>
        </p:nvSpPr>
        <p:spPr>
          <a:xfrm>
            <a:off x="2544417" y="2676939"/>
            <a:ext cx="609398" cy="60939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601DBB6-54EF-4E72-8CF4-D4CC8CBC86D9}"/>
              </a:ext>
            </a:extLst>
          </p:cNvPr>
          <p:cNvSpPr/>
          <p:nvPr/>
        </p:nvSpPr>
        <p:spPr>
          <a:xfrm>
            <a:off x="3458615" y="2676939"/>
            <a:ext cx="609398" cy="60939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26977C-E342-44A3-B6EA-3055EA3E8E2A}"/>
              </a:ext>
            </a:extLst>
          </p:cNvPr>
          <p:cNvSpPr/>
          <p:nvPr/>
        </p:nvSpPr>
        <p:spPr>
          <a:xfrm>
            <a:off x="3001617" y="3503509"/>
            <a:ext cx="609398" cy="60939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196E508-5C47-4D34-96C5-119D4464A931}"/>
              </a:ext>
            </a:extLst>
          </p:cNvPr>
          <p:cNvSpPr/>
          <p:nvPr/>
        </p:nvSpPr>
        <p:spPr>
          <a:xfrm>
            <a:off x="5784247" y="2690090"/>
            <a:ext cx="609398" cy="60939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864ABF-9278-4D06-B5FB-E15288AC0BBE}"/>
              </a:ext>
            </a:extLst>
          </p:cNvPr>
          <p:cNvSpPr/>
          <p:nvPr/>
        </p:nvSpPr>
        <p:spPr>
          <a:xfrm>
            <a:off x="6688809" y="2676939"/>
            <a:ext cx="609398" cy="60939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6F8E9C7-9698-4EC1-A382-0A8E2071FD78}"/>
              </a:ext>
            </a:extLst>
          </p:cNvPr>
          <p:cNvSpPr/>
          <p:nvPr/>
        </p:nvSpPr>
        <p:spPr>
          <a:xfrm>
            <a:off x="7593371" y="2690090"/>
            <a:ext cx="609398" cy="60939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36BAC6B-AA3B-4823-ABD0-0642F9CD0C91}"/>
              </a:ext>
            </a:extLst>
          </p:cNvPr>
          <p:cNvSpPr/>
          <p:nvPr/>
        </p:nvSpPr>
        <p:spPr>
          <a:xfrm>
            <a:off x="6174960" y="3438434"/>
            <a:ext cx="609398" cy="60939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FB92736-A7FE-401C-983E-7450A08CE8D4}"/>
              </a:ext>
            </a:extLst>
          </p:cNvPr>
          <p:cNvSpPr/>
          <p:nvPr/>
        </p:nvSpPr>
        <p:spPr>
          <a:xfrm>
            <a:off x="7149167" y="3428830"/>
            <a:ext cx="609398" cy="60939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20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9981-FEB7-4EBB-A8D0-CDCDE41487D3}"/>
              </a:ext>
            </a:extLst>
          </p:cNvPr>
          <p:cNvSpPr>
            <a:spLocks noGrp="1"/>
          </p:cNvSpPr>
          <p:nvPr>
            <p:ph type="title"/>
          </p:nvPr>
        </p:nvSpPr>
        <p:spPr>
          <a:xfrm>
            <a:off x="0" y="205328"/>
            <a:ext cx="14630400" cy="769441"/>
          </a:xfrm>
          <a:solidFill>
            <a:schemeClr val="bg1"/>
          </a:solidFill>
          <a:ln w="38100">
            <a:noFill/>
          </a:ln>
        </p:spPr>
        <p:txBody>
          <a:bodyPr/>
          <a:lstStyle/>
          <a:p>
            <a:r>
              <a:rPr lang="en-US" dirty="0">
                <a:solidFill>
                  <a:srgbClr val="040284"/>
                </a:solidFill>
              </a:rPr>
              <a:t>Each Child Our Future</a:t>
            </a:r>
          </a:p>
        </p:txBody>
      </p:sp>
      <p:sp>
        <p:nvSpPr>
          <p:cNvPr id="6" name="Oval 5">
            <a:extLst>
              <a:ext uri="{FF2B5EF4-FFF2-40B4-BE49-F238E27FC236}">
                <a16:creationId xmlns:a16="http://schemas.microsoft.com/office/drawing/2014/main" id="{1FBB08BF-32BF-4472-A348-2E31F0291DEE}"/>
              </a:ext>
            </a:extLst>
          </p:cNvPr>
          <p:cNvSpPr/>
          <p:nvPr/>
        </p:nvSpPr>
        <p:spPr>
          <a:xfrm>
            <a:off x="7117489" y="1148241"/>
            <a:ext cx="6647061" cy="6127323"/>
          </a:xfrm>
          <a:prstGeom prst="ellipse">
            <a:avLst/>
          </a:prstGeom>
          <a:solidFill>
            <a:schemeClr val="bg1">
              <a:lumMod val="95000"/>
              <a:alpha val="6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3000" b="1" dirty="0">
                <a:solidFill>
                  <a:schemeClr val="tx1"/>
                </a:solidFill>
                <a:latin typeface="Arial" panose="020B0604020202020204" pitchFamily="34" charset="0"/>
                <a:cs typeface="Arial" panose="020B0604020202020204" pitchFamily="34" charset="0"/>
              </a:rPr>
              <a:t>Our Vision</a:t>
            </a:r>
          </a:p>
          <a:p>
            <a:pPr marL="214313" indent="-214313" algn="ctr">
              <a:buFont typeface="Arial" panose="020B0604020202020204" pitchFamily="34" charset="0"/>
              <a:buChar char="•"/>
            </a:pPr>
            <a:endParaRPr lang="en-US" sz="2750" dirty="0">
              <a:solidFill>
                <a:schemeClr val="tx1"/>
              </a:solidFill>
              <a:latin typeface="Arial" panose="020B0604020202020204" pitchFamily="34" charset="0"/>
              <a:cs typeface="Arial" panose="020B0604020202020204" pitchFamily="34" charset="0"/>
            </a:endParaRPr>
          </a:p>
          <a:p>
            <a:pPr algn="ctr"/>
            <a:r>
              <a:rPr lang="en-US" sz="2250" dirty="0">
                <a:solidFill>
                  <a:schemeClr val="tx1"/>
                </a:solidFill>
                <a:latin typeface="Arial" panose="020B0604020202020204" pitchFamily="34" charset="0"/>
                <a:cs typeface="Arial" panose="020B0604020202020204" pitchFamily="34" charset="0"/>
              </a:rPr>
              <a:t>In Ohio, </a:t>
            </a:r>
            <a:r>
              <a:rPr lang="en-US" sz="2250" b="1" i="1" dirty="0">
                <a:solidFill>
                  <a:srgbClr val="73A5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each child is</a:t>
            </a:r>
            <a:r>
              <a:rPr lang="en-US" sz="2250" b="1" dirty="0">
                <a:solidFill>
                  <a:schemeClr val="tx1"/>
                </a:solidFill>
                <a:latin typeface="Arial" panose="020B0604020202020204" pitchFamily="34" charset="0"/>
                <a:cs typeface="Arial" panose="020B0604020202020204" pitchFamily="34" charset="0"/>
              </a:rPr>
              <a:t> </a:t>
            </a:r>
            <a:r>
              <a:rPr lang="en-US" sz="2250" b="1" i="1" dirty="0">
                <a:solidFill>
                  <a:srgbClr val="700D1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challenged</a:t>
            </a:r>
            <a:r>
              <a:rPr lang="en-US" sz="2250" dirty="0">
                <a:solidFill>
                  <a:schemeClr val="tx1"/>
                </a:solidFill>
                <a:latin typeface="Arial" panose="020B0604020202020204" pitchFamily="34" charset="0"/>
                <a:cs typeface="Arial" panose="020B0604020202020204" pitchFamily="34" charset="0"/>
              </a:rPr>
              <a:t> to discover and learn, </a:t>
            </a:r>
            <a:r>
              <a:rPr lang="en-US" sz="2250" b="1" i="1" dirty="0">
                <a:solidFill>
                  <a:srgbClr val="D19D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prepared</a:t>
            </a:r>
            <a:r>
              <a:rPr lang="en-US" sz="2250" dirty="0">
                <a:solidFill>
                  <a:schemeClr val="tx1"/>
                </a:solidFill>
                <a:latin typeface="Arial" panose="020B0604020202020204" pitchFamily="34" charset="0"/>
                <a:cs typeface="Arial" panose="020B0604020202020204" pitchFamily="34" charset="0"/>
              </a:rPr>
              <a:t> to pursue</a:t>
            </a:r>
          </a:p>
          <a:p>
            <a:pPr algn="ctr"/>
            <a:r>
              <a:rPr lang="en-US" sz="2250" dirty="0">
                <a:solidFill>
                  <a:schemeClr val="tx1"/>
                </a:solidFill>
                <a:latin typeface="Arial" panose="020B0604020202020204" pitchFamily="34" charset="0"/>
                <a:cs typeface="Arial" panose="020B0604020202020204" pitchFamily="34" charset="0"/>
              </a:rPr>
              <a:t>a fulfilling post-high school path and </a:t>
            </a:r>
            <a:r>
              <a:rPr lang="en-US" sz="2250" b="1" i="1" dirty="0">
                <a:solidFill>
                  <a:srgbClr val="94AF2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empowered</a:t>
            </a:r>
            <a:r>
              <a:rPr lang="en-US" sz="2250" dirty="0">
                <a:solidFill>
                  <a:schemeClr val="tx1"/>
                </a:solidFill>
                <a:latin typeface="Arial" panose="020B0604020202020204" pitchFamily="34" charset="0"/>
                <a:cs typeface="Arial" panose="020B0604020202020204" pitchFamily="34" charset="0"/>
              </a:rPr>
              <a:t> to become a resilient,</a:t>
            </a:r>
          </a:p>
          <a:p>
            <a:pPr algn="ctr"/>
            <a:r>
              <a:rPr lang="en-US" sz="2250" dirty="0">
                <a:solidFill>
                  <a:schemeClr val="tx1"/>
                </a:solidFill>
                <a:latin typeface="Arial" panose="020B0604020202020204" pitchFamily="34" charset="0"/>
                <a:cs typeface="Arial" panose="020B0604020202020204" pitchFamily="34" charset="0"/>
              </a:rPr>
              <a:t>lifelong learner who contributes to society.</a:t>
            </a:r>
            <a:endParaRPr lang="en-US" sz="1750" b="1" i="1" dirty="0"/>
          </a:p>
        </p:txBody>
      </p:sp>
      <p:pic>
        <p:nvPicPr>
          <p:cNvPr id="9" name="Picture 8">
            <a:extLst>
              <a:ext uri="{FF2B5EF4-FFF2-40B4-BE49-F238E27FC236}">
                <a16:creationId xmlns:a16="http://schemas.microsoft.com/office/drawing/2014/main" id="{C6EFACC8-418C-4D7B-8D2D-D226A93F3147}"/>
              </a:ext>
            </a:extLst>
          </p:cNvPr>
          <p:cNvPicPr>
            <a:picLocks noChangeAspect="1"/>
          </p:cNvPicPr>
          <p:nvPr/>
        </p:nvPicPr>
        <p:blipFill>
          <a:blip r:embed="rId2"/>
          <a:stretch>
            <a:fillRect/>
          </a:stretch>
        </p:blipFill>
        <p:spPr>
          <a:xfrm>
            <a:off x="1167309" y="1254218"/>
            <a:ext cx="4424023" cy="5721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58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E29853-E988-4E10-9BAC-22F9EEB7ADDE}"/>
              </a:ext>
            </a:extLst>
          </p:cNvPr>
          <p:cNvSpPr txBox="1"/>
          <p:nvPr/>
        </p:nvSpPr>
        <p:spPr>
          <a:xfrm>
            <a:off x="1508339" y="2097742"/>
            <a:ext cx="12059263" cy="535531"/>
          </a:xfrm>
          <a:prstGeom prst="rect">
            <a:avLst/>
          </a:prstGeom>
          <a:noFill/>
        </p:spPr>
        <p:txBody>
          <a:bodyPr wrap="none" rtlCol="0">
            <a:spAutoFit/>
          </a:bodyPr>
          <a:lstStyle/>
          <a:p>
            <a:r>
              <a:rPr lang="en-US" sz="2880" b="1" dirty="0">
                <a:latin typeface="Arial" panose="020B0604020202020204" pitchFamily="34" charset="0"/>
                <a:cs typeface="Arial" panose="020B0604020202020204" pitchFamily="34" charset="0"/>
              </a:rPr>
              <a:t>Claim: Any two lines either intersect or are parallel: TRUE or FALSE</a:t>
            </a:r>
          </a:p>
        </p:txBody>
      </p:sp>
      <p:sp>
        <p:nvSpPr>
          <p:cNvPr id="5" name="TextBox 4">
            <a:extLst>
              <a:ext uri="{FF2B5EF4-FFF2-40B4-BE49-F238E27FC236}">
                <a16:creationId xmlns:a16="http://schemas.microsoft.com/office/drawing/2014/main" id="{D67F452F-3CF1-4B98-BEC9-9546BE9B103D}"/>
              </a:ext>
            </a:extLst>
          </p:cNvPr>
          <p:cNvSpPr txBox="1"/>
          <p:nvPr/>
        </p:nvSpPr>
        <p:spPr>
          <a:xfrm>
            <a:off x="4544375" y="3856619"/>
            <a:ext cx="5601213" cy="978729"/>
          </a:xfrm>
          <a:prstGeom prst="rect">
            <a:avLst/>
          </a:prstGeom>
          <a:noFill/>
        </p:spPr>
        <p:txBody>
          <a:bodyPr wrap="none" rtlCol="0">
            <a:spAutoFit/>
          </a:bodyPr>
          <a:lstStyle/>
          <a:p>
            <a:r>
              <a:rPr lang="en-US" sz="5760" b="1" cap="all" dirty="0">
                <a:solidFill>
                  <a:srgbClr val="C00000"/>
                </a:solidFill>
                <a:latin typeface="Arial" panose="020B0604020202020204" pitchFamily="34" charset="0"/>
                <a:cs typeface="Arial" panose="020B0604020202020204" pitchFamily="34" charset="0"/>
              </a:rPr>
              <a:t>Convince Me</a:t>
            </a:r>
            <a:r>
              <a:rPr lang="en-US" sz="5760" cap="all"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8105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e 1">
            <a:extLst>
              <a:ext uri="{FF2B5EF4-FFF2-40B4-BE49-F238E27FC236}">
                <a16:creationId xmlns:a16="http://schemas.microsoft.com/office/drawing/2014/main" id="{1B98EC21-1FD2-4A51-B836-A28E87028D46}"/>
              </a:ext>
            </a:extLst>
          </p:cNvPr>
          <p:cNvSpPr/>
          <p:nvPr/>
        </p:nvSpPr>
        <p:spPr>
          <a:xfrm>
            <a:off x="5228217" y="2226834"/>
            <a:ext cx="3420931" cy="3420931"/>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520"/>
          </a:p>
        </p:txBody>
      </p:sp>
      <p:cxnSp>
        <p:nvCxnSpPr>
          <p:cNvPr id="3" name="Straight Arrow Connector 2">
            <a:extLst>
              <a:ext uri="{FF2B5EF4-FFF2-40B4-BE49-F238E27FC236}">
                <a16:creationId xmlns:a16="http://schemas.microsoft.com/office/drawing/2014/main" id="{2D987E78-FBF7-41EB-9A27-39D637D1A297}"/>
              </a:ext>
            </a:extLst>
          </p:cNvPr>
          <p:cNvCxnSpPr>
            <a:cxnSpLocks/>
          </p:cNvCxnSpPr>
          <p:nvPr/>
        </p:nvCxnSpPr>
        <p:spPr>
          <a:xfrm>
            <a:off x="5470264" y="4260029"/>
            <a:ext cx="1742738" cy="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2DAC029-42B9-45B0-BEAE-0EDCB725CF0D}"/>
              </a:ext>
            </a:extLst>
          </p:cNvPr>
          <p:cNvCxnSpPr>
            <a:cxnSpLocks/>
          </p:cNvCxnSpPr>
          <p:nvPr/>
        </p:nvCxnSpPr>
        <p:spPr>
          <a:xfrm>
            <a:off x="8423238" y="3049793"/>
            <a:ext cx="0" cy="1516829"/>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B932052-3375-4F20-B137-154672F7F90D}"/>
              </a:ext>
            </a:extLst>
          </p:cNvPr>
          <p:cNvSpPr txBox="1"/>
          <p:nvPr/>
        </p:nvSpPr>
        <p:spPr>
          <a:xfrm>
            <a:off x="1" y="790687"/>
            <a:ext cx="14630399" cy="609398"/>
          </a:xfrm>
          <a:prstGeom prst="rect">
            <a:avLst/>
          </a:prstGeom>
          <a:noFill/>
        </p:spPr>
        <p:txBody>
          <a:bodyPr wrap="square" rtlCol="0">
            <a:spAutoFit/>
          </a:bodyPr>
          <a:lstStyle/>
          <a:p>
            <a:pPr algn="ctr"/>
            <a:r>
              <a:rPr lang="en-US" sz="3360" b="1" dirty="0">
                <a:latin typeface="Arial" panose="020B0604020202020204" pitchFamily="34" charset="0"/>
                <a:cs typeface="Arial" panose="020B0604020202020204" pitchFamily="34" charset="0"/>
              </a:rPr>
              <a:t>COUNTEREXAMPLE</a:t>
            </a:r>
          </a:p>
        </p:txBody>
      </p:sp>
      <p:sp>
        <p:nvSpPr>
          <p:cNvPr id="6" name="Cloud 5">
            <a:extLst>
              <a:ext uri="{FF2B5EF4-FFF2-40B4-BE49-F238E27FC236}">
                <a16:creationId xmlns:a16="http://schemas.microsoft.com/office/drawing/2014/main" id="{66C6D0EF-0F7E-4C96-B7A9-87CE000ACBC2}"/>
              </a:ext>
            </a:extLst>
          </p:cNvPr>
          <p:cNvSpPr/>
          <p:nvPr/>
        </p:nvSpPr>
        <p:spPr>
          <a:xfrm>
            <a:off x="9633475" y="1387737"/>
            <a:ext cx="4631165" cy="2420471"/>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80" dirty="0">
                <a:latin typeface="Arial" panose="020B0604020202020204" pitchFamily="34" charset="0"/>
                <a:cs typeface="Arial" panose="020B0604020202020204" pitchFamily="34" charset="0"/>
              </a:rPr>
              <a:t>How many counterexamples do you need? </a:t>
            </a:r>
          </a:p>
        </p:txBody>
      </p:sp>
    </p:spTree>
    <p:extLst>
      <p:ext uri="{BB962C8B-B14F-4D97-AF65-F5344CB8AC3E}">
        <p14:creationId xmlns:p14="http://schemas.microsoft.com/office/powerpoint/2010/main" val="326554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DEDF2-4569-4F85-82AF-1AFF92978634}"/>
              </a:ext>
            </a:extLst>
          </p:cNvPr>
          <p:cNvSpPr>
            <a:spLocks noGrp="1"/>
          </p:cNvSpPr>
          <p:nvPr>
            <p:ph type="title"/>
          </p:nvPr>
        </p:nvSpPr>
        <p:spPr/>
        <p:txBody>
          <a:bodyPr/>
          <a:lstStyle/>
          <a:p>
            <a:r>
              <a:rPr lang="en-US" dirty="0"/>
              <a:t>Part 4 Slides</a:t>
            </a:r>
          </a:p>
        </p:txBody>
      </p:sp>
    </p:spTree>
    <p:extLst>
      <p:ext uri="{BB962C8B-B14F-4D97-AF65-F5344CB8AC3E}">
        <p14:creationId xmlns:p14="http://schemas.microsoft.com/office/powerpoint/2010/main" val="86792541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1E7CD5-D67B-407D-820F-94A3BFF52871}"/>
              </a:ext>
            </a:extLst>
          </p:cNvPr>
          <p:cNvSpPr>
            <a:spLocks noGrp="1"/>
          </p:cNvSpPr>
          <p:nvPr>
            <p:ph idx="1"/>
          </p:nvPr>
        </p:nvSpPr>
        <p:spPr>
          <a:xfrm>
            <a:off x="731520" y="896412"/>
            <a:ext cx="13167360" cy="5431156"/>
          </a:xfrm>
        </p:spPr>
        <p:txBody>
          <a:bodyPr/>
          <a:lstStyle/>
          <a:p>
            <a:pPr marL="0" indent="0">
              <a:buNone/>
            </a:pPr>
            <a:r>
              <a:rPr lang="en-US" dirty="0"/>
              <a:t>Some number patterns have a story to tell. What do you notice if you add up any two counting numbers that are next to each other? What do you wonder? </a:t>
            </a:r>
          </a:p>
        </p:txBody>
      </p:sp>
      <p:sp>
        <p:nvSpPr>
          <p:cNvPr id="4" name="TextBox 3">
            <a:extLst>
              <a:ext uri="{FF2B5EF4-FFF2-40B4-BE49-F238E27FC236}">
                <a16:creationId xmlns:a16="http://schemas.microsoft.com/office/drawing/2014/main" id="{B5D4B334-3F10-44C0-8C65-217307F4CA95}"/>
              </a:ext>
            </a:extLst>
          </p:cNvPr>
          <p:cNvSpPr txBox="1"/>
          <p:nvPr/>
        </p:nvSpPr>
        <p:spPr>
          <a:xfrm>
            <a:off x="7760397" y="3611990"/>
            <a:ext cx="1274708" cy="2677656"/>
          </a:xfrm>
          <a:prstGeom prst="rect">
            <a:avLst/>
          </a:prstGeom>
          <a:noFill/>
        </p:spPr>
        <p:txBody>
          <a:bodyPr wrap="none" rtlCol="0">
            <a:spAutoFit/>
          </a:bodyPr>
          <a:lstStyle/>
          <a:p>
            <a:r>
              <a:rPr lang="en-US" sz="3360" b="1" dirty="0">
                <a:solidFill>
                  <a:schemeClr val="accent5">
                    <a:lumMod val="75000"/>
                  </a:schemeClr>
                </a:solidFill>
                <a:latin typeface="Arial" panose="020B0604020202020204" pitchFamily="34" charset="0"/>
                <a:cs typeface="Arial" panose="020B0604020202020204" pitchFamily="34" charset="0"/>
              </a:rPr>
              <a:t>1 + 2</a:t>
            </a:r>
          </a:p>
          <a:p>
            <a:r>
              <a:rPr lang="en-US" sz="3360" b="1" dirty="0">
                <a:solidFill>
                  <a:schemeClr val="accent5">
                    <a:lumMod val="75000"/>
                  </a:schemeClr>
                </a:solidFill>
                <a:latin typeface="Arial" panose="020B0604020202020204" pitchFamily="34" charset="0"/>
                <a:cs typeface="Arial" panose="020B0604020202020204" pitchFamily="34" charset="0"/>
              </a:rPr>
              <a:t>2 + 3 </a:t>
            </a:r>
          </a:p>
          <a:p>
            <a:r>
              <a:rPr lang="en-US" sz="3360" b="1" dirty="0">
                <a:solidFill>
                  <a:schemeClr val="accent5">
                    <a:lumMod val="75000"/>
                  </a:schemeClr>
                </a:solidFill>
                <a:latin typeface="Arial" panose="020B0604020202020204" pitchFamily="34" charset="0"/>
                <a:cs typeface="Arial" panose="020B0604020202020204" pitchFamily="34" charset="0"/>
              </a:rPr>
              <a:t>3 + 4</a:t>
            </a:r>
          </a:p>
          <a:p>
            <a:r>
              <a:rPr lang="en-US" sz="3360" b="1" dirty="0">
                <a:solidFill>
                  <a:schemeClr val="accent5">
                    <a:lumMod val="75000"/>
                  </a:schemeClr>
                </a:solidFill>
                <a:latin typeface="Arial" panose="020B0604020202020204" pitchFamily="34" charset="0"/>
                <a:cs typeface="Arial" panose="020B0604020202020204" pitchFamily="34" charset="0"/>
              </a:rPr>
              <a:t>4 + 5</a:t>
            </a:r>
          </a:p>
          <a:p>
            <a:endParaRPr lang="en-US" sz="3360" b="1" dirty="0">
              <a:solidFill>
                <a:schemeClr val="accent5">
                  <a:lumMod val="75000"/>
                </a:schemeClr>
              </a:solidFill>
              <a:latin typeface="Arial" panose="020B0604020202020204" pitchFamily="34" charset="0"/>
              <a:cs typeface="Arial" panose="020B0604020202020204" pitchFamily="34" charset="0"/>
            </a:endParaRPr>
          </a:p>
        </p:txBody>
      </p:sp>
      <p:sp>
        <p:nvSpPr>
          <p:cNvPr id="5" name="Cloud 4">
            <a:extLst>
              <a:ext uri="{FF2B5EF4-FFF2-40B4-BE49-F238E27FC236}">
                <a16:creationId xmlns:a16="http://schemas.microsoft.com/office/drawing/2014/main" id="{EA7B25B9-E74F-4820-AC3C-791D89CDDBD0}"/>
              </a:ext>
            </a:extLst>
          </p:cNvPr>
          <p:cNvSpPr/>
          <p:nvPr/>
        </p:nvSpPr>
        <p:spPr>
          <a:xfrm>
            <a:off x="378489" y="3422531"/>
            <a:ext cx="3162746" cy="2420471"/>
          </a:xfrm>
          <a:prstGeom prst="cloud">
            <a:avLst/>
          </a:prstGeom>
          <a:ln w="28575">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80" dirty="0">
                <a:latin typeface="Arial" panose="020B0604020202020204" pitchFamily="34" charset="0"/>
                <a:cs typeface="Arial" panose="020B0604020202020204" pitchFamily="34" charset="0"/>
              </a:rPr>
              <a:t>What’s their story? </a:t>
            </a:r>
          </a:p>
        </p:txBody>
      </p:sp>
      <p:sp>
        <p:nvSpPr>
          <p:cNvPr id="6" name="Cloud 5">
            <a:extLst>
              <a:ext uri="{FF2B5EF4-FFF2-40B4-BE49-F238E27FC236}">
                <a16:creationId xmlns:a16="http://schemas.microsoft.com/office/drawing/2014/main" id="{A6479DB7-EAD6-469B-83DB-749083A4750A}"/>
              </a:ext>
            </a:extLst>
          </p:cNvPr>
          <p:cNvSpPr/>
          <p:nvPr/>
        </p:nvSpPr>
        <p:spPr>
          <a:xfrm>
            <a:off x="2432551" y="5079411"/>
            <a:ext cx="3162746" cy="2420471"/>
          </a:xfrm>
          <a:prstGeom prst="cloud">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80" dirty="0">
                <a:latin typeface="Arial" panose="020B0604020202020204" pitchFamily="34" charset="0"/>
                <a:cs typeface="Arial" panose="020B0604020202020204" pitchFamily="34" charset="0"/>
              </a:rPr>
              <a:t>Prove your idea. </a:t>
            </a:r>
          </a:p>
        </p:txBody>
      </p:sp>
    </p:spTree>
    <p:extLst>
      <p:ext uri="{BB962C8B-B14F-4D97-AF65-F5344CB8AC3E}">
        <p14:creationId xmlns:p14="http://schemas.microsoft.com/office/powerpoint/2010/main" val="260999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1E7CD5-D67B-407D-820F-94A3BFF52871}"/>
              </a:ext>
            </a:extLst>
          </p:cNvPr>
          <p:cNvSpPr>
            <a:spLocks noGrp="1"/>
          </p:cNvSpPr>
          <p:nvPr>
            <p:ph idx="1"/>
          </p:nvPr>
        </p:nvSpPr>
        <p:spPr/>
        <p:txBody>
          <a:bodyPr/>
          <a:lstStyle/>
          <a:p>
            <a:pPr marL="0" indent="0">
              <a:buNone/>
            </a:pPr>
            <a:r>
              <a:rPr lang="en-US" dirty="0"/>
              <a:t>Some number patterns have a story to tell. What do you notice if you add up </a:t>
            </a:r>
            <a:r>
              <a:rPr lang="en-US" b="1" dirty="0"/>
              <a:t>any</a:t>
            </a:r>
            <a:r>
              <a:rPr lang="en-US" dirty="0"/>
              <a:t> two counting numbers that are next to each other? What do you wonder? </a:t>
            </a:r>
          </a:p>
        </p:txBody>
      </p:sp>
      <p:sp>
        <p:nvSpPr>
          <p:cNvPr id="4" name="TextBox 3">
            <a:extLst>
              <a:ext uri="{FF2B5EF4-FFF2-40B4-BE49-F238E27FC236}">
                <a16:creationId xmlns:a16="http://schemas.microsoft.com/office/drawing/2014/main" id="{B5D4B334-3F10-44C0-8C65-217307F4CA95}"/>
              </a:ext>
            </a:extLst>
          </p:cNvPr>
          <p:cNvSpPr txBox="1"/>
          <p:nvPr/>
        </p:nvSpPr>
        <p:spPr>
          <a:xfrm>
            <a:off x="4925203" y="3757764"/>
            <a:ext cx="1274708" cy="3194721"/>
          </a:xfrm>
          <a:prstGeom prst="rect">
            <a:avLst/>
          </a:prstGeom>
          <a:noFill/>
        </p:spPr>
        <p:txBody>
          <a:bodyPr wrap="none" rtlCol="0">
            <a:spAutoFit/>
          </a:bodyPr>
          <a:lstStyle/>
          <a:p>
            <a:r>
              <a:rPr lang="en-US" sz="3360" b="1" dirty="0">
                <a:solidFill>
                  <a:schemeClr val="accent5">
                    <a:lumMod val="75000"/>
                  </a:schemeClr>
                </a:solidFill>
                <a:latin typeface="Arial" panose="020B0604020202020204" pitchFamily="34" charset="0"/>
                <a:cs typeface="Arial" panose="020B0604020202020204" pitchFamily="34" charset="0"/>
              </a:rPr>
              <a:t>1 + 2</a:t>
            </a:r>
          </a:p>
          <a:p>
            <a:r>
              <a:rPr lang="en-US" sz="3360" b="1" dirty="0">
                <a:solidFill>
                  <a:schemeClr val="accent5">
                    <a:lumMod val="75000"/>
                  </a:schemeClr>
                </a:solidFill>
                <a:latin typeface="Arial" panose="020B0604020202020204" pitchFamily="34" charset="0"/>
                <a:cs typeface="Arial" panose="020B0604020202020204" pitchFamily="34" charset="0"/>
              </a:rPr>
              <a:t>2 + 3 </a:t>
            </a:r>
          </a:p>
          <a:p>
            <a:r>
              <a:rPr lang="en-US" sz="3360" b="1" dirty="0">
                <a:solidFill>
                  <a:schemeClr val="accent5">
                    <a:lumMod val="75000"/>
                  </a:schemeClr>
                </a:solidFill>
                <a:latin typeface="Arial" panose="020B0604020202020204" pitchFamily="34" charset="0"/>
                <a:cs typeface="Arial" panose="020B0604020202020204" pitchFamily="34" charset="0"/>
              </a:rPr>
              <a:t>3 + 4</a:t>
            </a:r>
          </a:p>
          <a:p>
            <a:r>
              <a:rPr lang="en-US" sz="3360" b="1" dirty="0">
                <a:solidFill>
                  <a:schemeClr val="accent5">
                    <a:lumMod val="75000"/>
                  </a:schemeClr>
                </a:solidFill>
                <a:latin typeface="Arial" panose="020B0604020202020204" pitchFamily="34" charset="0"/>
                <a:cs typeface="Arial" panose="020B0604020202020204" pitchFamily="34" charset="0"/>
              </a:rPr>
              <a:t>4 + 5</a:t>
            </a:r>
          </a:p>
          <a:p>
            <a:r>
              <a:rPr lang="en-US" sz="3360" b="1" dirty="0" err="1">
                <a:solidFill>
                  <a:schemeClr val="accent5">
                    <a:lumMod val="75000"/>
                  </a:schemeClr>
                </a:solidFill>
                <a:latin typeface="Arial" panose="020B0604020202020204" pitchFamily="34" charset="0"/>
                <a:cs typeface="Arial" panose="020B0604020202020204" pitchFamily="34" charset="0"/>
              </a:rPr>
              <a:t>Etc</a:t>
            </a:r>
            <a:r>
              <a:rPr lang="en-US" sz="3360" b="1" dirty="0">
                <a:solidFill>
                  <a:schemeClr val="accent5">
                    <a:lumMod val="75000"/>
                  </a:schemeClr>
                </a:solidFill>
                <a:latin typeface="Arial" panose="020B0604020202020204" pitchFamily="34" charset="0"/>
                <a:cs typeface="Arial" panose="020B0604020202020204" pitchFamily="34" charset="0"/>
              </a:rPr>
              <a:t>…</a:t>
            </a:r>
          </a:p>
          <a:p>
            <a:endParaRPr lang="en-US" sz="3360" b="1" dirty="0">
              <a:solidFill>
                <a:schemeClr val="accent5">
                  <a:lumMod val="75000"/>
                </a:schemeClr>
              </a:solidFill>
              <a:latin typeface="Arial" panose="020B0604020202020204" pitchFamily="34" charset="0"/>
              <a:cs typeface="Arial" panose="020B0604020202020204" pitchFamily="34" charset="0"/>
            </a:endParaRPr>
          </a:p>
        </p:txBody>
      </p:sp>
      <p:sp>
        <p:nvSpPr>
          <p:cNvPr id="7" name="Cloud 6">
            <a:extLst>
              <a:ext uri="{FF2B5EF4-FFF2-40B4-BE49-F238E27FC236}">
                <a16:creationId xmlns:a16="http://schemas.microsoft.com/office/drawing/2014/main" id="{4B844D2D-4EA4-43BC-A0C5-A155D1865EE2}"/>
              </a:ext>
            </a:extLst>
          </p:cNvPr>
          <p:cNvSpPr/>
          <p:nvPr/>
        </p:nvSpPr>
        <p:spPr>
          <a:xfrm>
            <a:off x="484097" y="3611990"/>
            <a:ext cx="4086127" cy="2420471"/>
          </a:xfrm>
          <a:prstGeom prst="cloud">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80" i="1" dirty="0">
                <a:latin typeface="Arial" panose="020B0604020202020204" pitchFamily="34" charset="0"/>
                <a:cs typeface="Arial" panose="020B0604020202020204" pitchFamily="34" charset="0"/>
              </a:rPr>
              <a:t>Hint: Try using counters or graph paper. </a:t>
            </a:r>
          </a:p>
        </p:txBody>
      </p:sp>
      <p:sp>
        <p:nvSpPr>
          <p:cNvPr id="10" name="Cloud 9">
            <a:extLst>
              <a:ext uri="{FF2B5EF4-FFF2-40B4-BE49-F238E27FC236}">
                <a16:creationId xmlns:a16="http://schemas.microsoft.com/office/drawing/2014/main" id="{5F59C3E7-4F97-490F-80ED-E358DC470C18}"/>
              </a:ext>
            </a:extLst>
          </p:cNvPr>
          <p:cNvSpPr/>
          <p:nvPr/>
        </p:nvSpPr>
        <p:spPr>
          <a:xfrm>
            <a:off x="6884954" y="3032586"/>
            <a:ext cx="6781497" cy="3861037"/>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5760" dirty="0">
                <a:latin typeface="Arial" panose="020B0604020202020204" pitchFamily="34" charset="0"/>
                <a:cs typeface="Arial" panose="020B0604020202020204" pitchFamily="34" charset="0"/>
              </a:rPr>
              <a:t>Is there a better way? </a:t>
            </a:r>
          </a:p>
        </p:txBody>
      </p:sp>
    </p:spTree>
    <p:extLst>
      <p:ext uri="{BB962C8B-B14F-4D97-AF65-F5344CB8AC3E}">
        <p14:creationId xmlns:p14="http://schemas.microsoft.com/office/powerpoint/2010/main" val="7764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1E7CD5-D67B-407D-820F-94A3BFF52871}"/>
              </a:ext>
            </a:extLst>
          </p:cNvPr>
          <p:cNvSpPr>
            <a:spLocks noGrp="1"/>
          </p:cNvSpPr>
          <p:nvPr>
            <p:ph idx="1"/>
          </p:nvPr>
        </p:nvSpPr>
        <p:spPr/>
        <p:txBody>
          <a:bodyPr/>
          <a:lstStyle/>
          <a:p>
            <a:pPr marL="0" indent="0">
              <a:buNone/>
            </a:pPr>
            <a:r>
              <a:rPr lang="en-US" dirty="0"/>
              <a:t>Some number patterns have a story to tell. What do you notice if you add up </a:t>
            </a:r>
            <a:r>
              <a:rPr lang="en-US" b="1" dirty="0"/>
              <a:t>any</a:t>
            </a:r>
            <a:r>
              <a:rPr lang="en-US" dirty="0"/>
              <a:t> two counting numbers that are next to each other? What do you wonder? </a:t>
            </a:r>
          </a:p>
        </p:txBody>
      </p:sp>
      <p:sp>
        <p:nvSpPr>
          <p:cNvPr id="4" name="TextBox 3">
            <a:extLst>
              <a:ext uri="{FF2B5EF4-FFF2-40B4-BE49-F238E27FC236}">
                <a16:creationId xmlns:a16="http://schemas.microsoft.com/office/drawing/2014/main" id="{B5D4B334-3F10-44C0-8C65-217307F4CA95}"/>
              </a:ext>
            </a:extLst>
          </p:cNvPr>
          <p:cNvSpPr txBox="1"/>
          <p:nvPr/>
        </p:nvSpPr>
        <p:spPr>
          <a:xfrm>
            <a:off x="4925203" y="3757764"/>
            <a:ext cx="1274708" cy="3194721"/>
          </a:xfrm>
          <a:prstGeom prst="rect">
            <a:avLst/>
          </a:prstGeom>
          <a:noFill/>
        </p:spPr>
        <p:txBody>
          <a:bodyPr wrap="none" rtlCol="0">
            <a:spAutoFit/>
          </a:bodyPr>
          <a:lstStyle/>
          <a:p>
            <a:r>
              <a:rPr lang="en-US" sz="3360" b="1" dirty="0">
                <a:solidFill>
                  <a:schemeClr val="accent5">
                    <a:lumMod val="75000"/>
                  </a:schemeClr>
                </a:solidFill>
                <a:latin typeface="Arial" panose="020B0604020202020204" pitchFamily="34" charset="0"/>
                <a:cs typeface="Arial" panose="020B0604020202020204" pitchFamily="34" charset="0"/>
              </a:rPr>
              <a:t>1 + 2</a:t>
            </a:r>
          </a:p>
          <a:p>
            <a:r>
              <a:rPr lang="en-US" sz="3360" b="1" dirty="0">
                <a:solidFill>
                  <a:schemeClr val="accent5">
                    <a:lumMod val="75000"/>
                  </a:schemeClr>
                </a:solidFill>
                <a:latin typeface="Arial" panose="020B0604020202020204" pitchFamily="34" charset="0"/>
                <a:cs typeface="Arial" panose="020B0604020202020204" pitchFamily="34" charset="0"/>
              </a:rPr>
              <a:t>2 + 3 </a:t>
            </a:r>
          </a:p>
          <a:p>
            <a:r>
              <a:rPr lang="en-US" sz="3360" b="1" dirty="0">
                <a:solidFill>
                  <a:schemeClr val="accent5">
                    <a:lumMod val="75000"/>
                  </a:schemeClr>
                </a:solidFill>
                <a:latin typeface="Arial" panose="020B0604020202020204" pitchFamily="34" charset="0"/>
                <a:cs typeface="Arial" panose="020B0604020202020204" pitchFamily="34" charset="0"/>
              </a:rPr>
              <a:t>3 + 4</a:t>
            </a:r>
          </a:p>
          <a:p>
            <a:r>
              <a:rPr lang="en-US" sz="3360" b="1" dirty="0">
                <a:solidFill>
                  <a:schemeClr val="accent5">
                    <a:lumMod val="75000"/>
                  </a:schemeClr>
                </a:solidFill>
                <a:latin typeface="Arial" panose="020B0604020202020204" pitchFamily="34" charset="0"/>
                <a:cs typeface="Arial" panose="020B0604020202020204" pitchFamily="34" charset="0"/>
              </a:rPr>
              <a:t>4 + 5</a:t>
            </a:r>
          </a:p>
          <a:p>
            <a:r>
              <a:rPr lang="en-US" sz="3360" b="1" dirty="0" err="1">
                <a:solidFill>
                  <a:schemeClr val="accent5">
                    <a:lumMod val="75000"/>
                  </a:schemeClr>
                </a:solidFill>
                <a:latin typeface="Arial" panose="020B0604020202020204" pitchFamily="34" charset="0"/>
                <a:cs typeface="Arial" panose="020B0604020202020204" pitchFamily="34" charset="0"/>
              </a:rPr>
              <a:t>Etc</a:t>
            </a:r>
            <a:r>
              <a:rPr lang="en-US" sz="3360" b="1" dirty="0">
                <a:solidFill>
                  <a:schemeClr val="accent5">
                    <a:lumMod val="75000"/>
                  </a:schemeClr>
                </a:solidFill>
                <a:latin typeface="Arial" panose="020B0604020202020204" pitchFamily="34" charset="0"/>
                <a:cs typeface="Arial" panose="020B0604020202020204" pitchFamily="34" charset="0"/>
              </a:rPr>
              <a:t>…</a:t>
            </a:r>
          </a:p>
          <a:p>
            <a:endParaRPr lang="en-US" sz="3360" b="1" dirty="0">
              <a:solidFill>
                <a:schemeClr val="accent5">
                  <a:lumMod val="75000"/>
                </a:schemeClr>
              </a:solidFill>
              <a:latin typeface="Arial" panose="020B0604020202020204" pitchFamily="34" charset="0"/>
              <a:cs typeface="Arial" panose="020B0604020202020204" pitchFamily="34" charset="0"/>
            </a:endParaRPr>
          </a:p>
        </p:txBody>
      </p:sp>
      <p:sp>
        <p:nvSpPr>
          <p:cNvPr id="8" name="Cloud 7">
            <a:extLst>
              <a:ext uri="{FF2B5EF4-FFF2-40B4-BE49-F238E27FC236}">
                <a16:creationId xmlns:a16="http://schemas.microsoft.com/office/drawing/2014/main" id="{AA8C5B48-51AB-485F-8419-18D95B8BDC27}"/>
              </a:ext>
            </a:extLst>
          </p:cNvPr>
          <p:cNvSpPr/>
          <p:nvPr/>
        </p:nvSpPr>
        <p:spPr>
          <a:xfrm>
            <a:off x="6728546" y="2926026"/>
            <a:ext cx="7417757" cy="4204214"/>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80" dirty="0">
                <a:latin typeface="Arial" panose="020B0604020202020204" pitchFamily="34" charset="0"/>
                <a:cs typeface="Arial" panose="020B0604020202020204" pitchFamily="34" charset="0"/>
              </a:rPr>
              <a:t>Proof by example means that you have to try all examples that exist in the whole world? How long would that take? Is it worth the effort? </a:t>
            </a:r>
          </a:p>
        </p:txBody>
      </p:sp>
    </p:spTree>
    <p:extLst>
      <p:ext uri="{BB962C8B-B14F-4D97-AF65-F5344CB8AC3E}">
        <p14:creationId xmlns:p14="http://schemas.microsoft.com/office/powerpoint/2010/main" val="137984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7172204-B248-402E-9094-10438125E76E}"/>
              </a:ext>
            </a:extLst>
          </p:cNvPr>
          <p:cNvSpPr/>
          <p:nvPr/>
        </p:nvSpPr>
        <p:spPr>
          <a:xfrm>
            <a:off x="1245704" y="1616765"/>
            <a:ext cx="609600" cy="609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852E646-6029-4ECE-BAF3-25B8E71A05FE}"/>
              </a:ext>
            </a:extLst>
          </p:cNvPr>
          <p:cNvSpPr/>
          <p:nvPr/>
        </p:nvSpPr>
        <p:spPr>
          <a:xfrm>
            <a:off x="1245704" y="2378765"/>
            <a:ext cx="609600" cy="609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14093C2-6A30-4E4A-9543-44C31A0F74C6}"/>
              </a:ext>
            </a:extLst>
          </p:cNvPr>
          <p:cNvSpPr/>
          <p:nvPr/>
        </p:nvSpPr>
        <p:spPr>
          <a:xfrm>
            <a:off x="2007704" y="2378765"/>
            <a:ext cx="609600" cy="609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18F2684-78B3-475E-B8E3-835D0693C07F}"/>
              </a:ext>
            </a:extLst>
          </p:cNvPr>
          <p:cNvSpPr/>
          <p:nvPr/>
        </p:nvSpPr>
        <p:spPr>
          <a:xfrm>
            <a:off x="1245704" y="3140765"/>
            <a:ext cx="609600" cy="609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B844C5-C4F0-4625-AFF8-FF78EB155CBD}"/>
              </a:ext>
            </a:extLst>
          </p:cNvPr>
          <p:cNvSpPr/>
          <p:nvPr/>
        </p:nvSpPr>
        <p:spPr>
          <a:xfrm>
            <a:off x="2007704" y="3140765"/>
            <a:ext cx="609600" cy="609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FD6D7D4-4BAD-4977-976F-31B2C5674AA6}"/>
              </a:ext>
            </a:extLst>
          </p:cNvPr>
          <p:cNvSpPr/>
          <p:nvPr/>
        </p:nvSpPr>
        <p:spPr>
          <a:xfrm>
            <a:off x="2769704" y="2382078"/>
            <a:ext cx="609600" cy="609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3254777-1A2E-49D8-8697-CCA6F406EC23}"/>
              </a:ext>
            </a:extLst>
          </p:cNvPr>
          <p:cNvSpPr/>
          <p:nvPr/>
        </p:nvSpPr>
        <p:spPr>
          <a:xfrm>
            <a:off x="2769704" y="3140765"/>
            <a:ext cx="609600" cy="60960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8552BE9-FB7C-486E-9FB9-623A9C788BF1}"/>
              </a:ext>
            </a:extLst>
          </p:cNvPr>
          <p:cNvSpPr/>
          <p:nvPr/>
        </p:nvSpPr>
        <p:spPr>
          <a:xfrm>
            <a:off x="3531704" y="3140765"/>
            <a:ext cx="609600" cy="60960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B7A6B07-B4D1-47D0-A3D4-DB277D4A98F0}"/>
              </a:ext>
            </a:extLst>
          </p:cNvPr>
          <p:cNvSpPr/>
          <p:nvPr/>
        </p:nvSpPr>
        <p:spPr>
          <a:xfrm>
            <a:off x="4293704" y="3144078"/>
            <a:ext cx="609600" cy="609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E4252D9-B23D-4347-8C2C-B2BDD2D03ED3}"/>
              </a:ext>
            </a:extLst>
          </p:cNvPr>
          <p:cNvSpPr/>
          <p:nvPr/>
        </p:nvSpPr>
        <p:spPr>
          <a:xfrm>
            <a:off x="1245704" y="3906078"/>
            <a:ext cx="609600" cy="609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46C1998-9D29-456E-A5D5-E9CD727D16A4}"/>
              </a:ext>
            </a:extLst>
          </p:cNvPr>
          <p:cNvSpPr/>
          <p:nvPr/>
        </p:nvSpPr>
        <p:spPr>
          <a:xfrm>
            <a:off x="2007704" y="3906078"/>
            <a:ext cx="609600" cy="609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513603-6FCB-4621-B6A7-D3AA622A6517}"/>
              </a:ext>
            </a:extLst>
          </p:cNvPr>
          <p:cNvSpPr/>
          <p:nvPr/>
        </p:nvSpPr>
        <p:spPr>
          <a:xfrm>
            <a:off x="2769704" y="3906078"/>
            <a:ext cx="609600" cy="60960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90AEEFD-6454-4ACF-B6CD-B953BD63DEA5}"/>
              </a:ext>
            </a:extLst>
          </p:cNvPr>
          <p:cNvSpPr/>
          <p:nvPr/>
        </p:nvSpPr>
        <p:spPr>
          <a:xfrm>
            <a:off x="3531704" y="3906078"/>
            <a:ext cx="609600" cy="60960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0F19292-E4BC-4115-B1A4-A913C352E387}"/>
              </a:ext>
            </a:extLst>
          </p:cNvPr>
          <p:cNvSpPr/>
          <p:nvPr/>
        </p:nvSpPr>
        <p:spPr>
          <a:xfrm>
            <a:off x="4293704" y="3909391"/>
            <a:ext cx="609600" cy="6096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8010B63-0857-4F61-AE93-CE4D8A162DCF}"/>
              </a:ext>
            </a:extLst>
          </p:cNvPr>
          <p:cNvSpPr/>
          <p:nvPr/>
        </p:nvSpPr>
        <p:spPr>
          <a:xfrm>
            <a:off x="5055704" y="3909391"/>
            <a:ext cx="609600" cy="6096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E23981-F2B7-4AD4-A332-BB24DE146676}"/>
              </a:ext>
            </a:extLst>
          </p:cNvPr>
          <p:cNvSpPr/>
          <p:nvPr/>
        </p:nvSpPr>
        <p:spPr>
          <a:xfrm>
            <a:off x="5817704" y="3912704"/>
            <a:ext cx="609600" cy="609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21C27A2-CCBB-4A77-B5AA-15ACFDA0E0D0}"/>
              </a:ext>
            </a:extLst>
          </p:cNvPr>
          <p:cNvSpPr/>
          <p:nvPr/>
        </p:nvSpPr>
        <p:spPr>
          <a:xfrm>
            <a:off x="1245704" y="4668078"/>
            <a:ext cx="609600" cy="609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2AE4B4F-F5D8-4B79-9973-4B7F26F7E1E4}"/>
              </a:ext>
            </a:extLst>
          </p:cNvPr>
          <p:cNvSpPr/>
          <p:nvPr/>
        </p:nvSpPr>
        <p:spPr>
          <a:xfrm>
            <a:off x="2007704" y="4668078"/>
            <a:ext cx="609600" cy="609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D394A61-9091-4AE4-954D-DAE67F4CAC7B}"/>
              </a:ext>
            </a:extLst>
          </p:cNvPr>
          <p:cNvSpPr/>
          <p:nvPr/>
        </p:nvSpPr>
        <p:spPr>
          <a:xfrm>
            <a:off x="2769704" y="4668078"/>
            <a:ext cx="609600" cy="60960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C81C141-EB1E-493D-9E69-B3D961E993D1}"/>
              </a:ext>
            </a:extLst>
          </p:cNvPr>
          <p:cNvSpPr/>
          <p:nvPr/>
        </p:nvSpPr>
        <p:spPr>
          <a:xfrm>
            <a:off x="3531704" y="4668078"/>
            <a:ext cx="609600" cy="60960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A61B470-A7CB-48CB-9858-C2A5F06E4FA2}"/>
              </a:ext>
            </a:extLst>
          </p:cNvPr>
          <p:cNvSpPr/>
          <p:nvPr/>
        </p:nvSpPr>
        <p:spPr>
          <a:xfrm>
            <a:off x="4293704" y="4671391"/>
            <a:ext cx="609600" cy="6096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D13B8F9-C38D-4C22-93C0-20E3A4499647}"/>
              </a:ext>
            </a:extLst>
          </p:cNvPr>
          <p:cNvSpPr/>
          <p:nvPr/>
        </p:nvSpPr>
        <p:spPr>
          <a:xfrm>
            <a:off x="5055704" y="4671391"/>
            <a:ext cx="609600" cy="6096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9D0FFC6-25E8-49CE-B532-BD9EA998E824}"/>
              </a:ext>
            </a:extLst>
          </p:cNvPr>
          <p:cNvSpPr/>
          <p:nvPr/>
        </p:nvSpPr>
        <p:spPr>
          <a:xfrm>
            <a:off x="5817704" y="4674704"/>
            <a:ext cx="609600" cy="609600"/>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DD84CA3-C6F7-4FA1-BADC-4917A32542DA}"/>
              </a:ext>
            </a:extLst>
          </p:cNvPr>
          <p:cNvSpPr/>
          <p:nvPr/>
        </p:nvSpPr>
        <p:spPr>
          <a:xfrm>
            <a:off x="6579704" y="4671391"/>
            <a:ext cx="609600" cy="609600"/>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2C206BE-5778-4C4A-A807-20AF5489CCE7}"/>
              </a:ext>
            </a:extLst>
          </p:cNvPr>
          <p:cNvSpPr/>
          <p:nvPr/>
        </p:nvSpPr>
        <p:spPr>
          <a:xfrm>
            <a:off x="7341704" y="4674704"/>
            <a:ext cx="609600" cy="609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9C414E9-3DBB-4921-B005-FC3BA468C9D9}"/>
              </a:ext>
            </a:extLst>
          </p:cNvPr>
          <p:cNvSpPr/>
          <p:nvPr/>
        </p:nvSpPr>
        <p:spPr>
          <a:xfrm>
            <a:off x="1245704" y="5436704"/>
            <a:ext cx="609600" cy="609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3A127A8-2AFE-4A5B-96CD-07D8DE6A6B3E}"/>
              </a:ext>
            </a:extLst>
          </p:cNvPr>
          <p:cNvSpPr/>
          <p:nvPr/>
        </p:nvSpPr>
        <p:spPr>
          <a:xfrm>
            <a:off x="2007704" y="5436704"/>
            <a:ext cx="609600" cy="609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9FA42F7-CB19-4467-8E63-CAFE378BA745}"/>
              </a:ext>
            </a:extLst>
          </p:cNvPr>
          <p:cNvSpPr/>
          <p:nvPr/>
        </p:nvSpPr>
        <p:spPr>
          <a:xfrm>
            <a:off x="2769704" y="5436704"/>
            <a:ext cx="609600" cy="60960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4C42202-57E7-4E2E-8E89-93556C462B70}"/>
              </a:ext>
            </a:extLst>
          </p:cNvPr>
          <p:cNvSpPr/>
          <p:nvPr/>
        </p:nvSpPr>
        <p:spPr>
          <a:xfrm>
            <a:off x="3531704" y="5436704"/>
            <a:ext cx="609600" cy="60960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8A41B78-B55D-43BE-B0AD-7454499450A5}"/>
              </a:ext>
            </a:extLst>
          </p:cNvPr>
          <p:cNvSpPr/>
          <p:nvPr/>
        </p:nvSpPr>
        <p:spPr>
          <a:xfrm>
            <a:off x="4293704" y="5440017"/>
            <a:ext cx="609600" cy="6096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8E6705E-1FCF-4116-8674-DE2467CE2DC9}"/>
              </a:ext>
            </a:extLst>
          </p:cNvPr>
          <p:cNvSpPr/>
          <p:nvPr/>
        </p:nvSpPr>
        <p:spPr>
          <a:xfrm>
            <a:off x="5055704" y="5440017"/>
            <a:ext cx="609600" cy="6096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608F1EC-1FED-49C3-BC7B-DEF447BE224E}"/>
              </a:ext>
            </a:extLst>
          </p:cNvPr>
          <p:cNvSpPr/>
          <p:nvPr/>
        </p:nvSpPr>
        <p:spPr>
          <a:xfrm>
            <a:off x="5817704" y="5443330"/>
            <a:ext cx="609600" cy="609600"/>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174DC74-9B55-4237-9ED8-FD117089703B}"/>
              </a:ext>
            </a:extLst>
          </p:cNvPr>
          <p:cNvSpPr/>
          <p:nvPr/>
        </p:nvSpPr>
        <p:spPr>
          <a:xfrm>
            <a:off x="6579704" y="5440017"/>
            <a:ext cx="609600" cy="609600"/>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4598261-9CDE-40ED-A8F6-F39175D8F69B}"/>
              </a:ext>
            </a:extLst>
          </p:cNvPr>
          <p:cNvSpPr/>
          <p:nvPr/>
        </p:nvSpPr>
        <p:spPr>
          <a:xfrm>
            <a:off x="7315200" y="5443330"/>
            <a:ext cx="609600" cy="60960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3AD1F10-798B-46CD-BDC5-DE8683717528}"/>
              </a:ext>
            </a:extLst>
          </p:cNvPr>
          <p:cNvSpPr/>
          <p:nvPr/>
        </p:nvSpPr>
        <p:spPr>
          <a:xfrm>
            <a:off x="8050696" y="5440017"/>
            <a:ext cx="609600" cy="60960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251C573-C4E6-441A-BA9A-58B1A35A11B3}"/>
              </a:ext>
            </a:extLst>
          </p:cNvPr>
          <p:cNvSpPr/>
          <p:nvPr/>
        </p:nvSpPr>
        <p:spPr>
          <a:xfrm>
            <a:off x="8865704" y="5428422"/>
            <a:ext cx="609600" cy="609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2D2346B-717E-4B52-9ED0-F7DAA9CB83F1}"/>
              </a:ext>
            </a:extLst>
          </p:cNvPr>
          <p:cNvSpPr/>
          <p:nvPr/>
        </p:nvSpPr>
        <p:spPr>
          <a:xfrm>
            <a:off x="1245704" y="6198704"/>
            <a:ext cx="609600" cy="609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C8DB3FD-4E71-4B06-B869-4545E2A515E5}"/>
              </a:ext>
            </a:extLst>
          </p:cNvPr>
          <p:cNvSpPr/>
          <p:nvPr/>
        </p:nvSpPr>
        <p:spPr>
          <a:xfrm>
            <a:off x="2007704" y="6198704"/>
            <a:ext cx="609600" cy="609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3092C24-979D-44FC-89D3-767006F02C68}"/>
              </a:ext>
            </a:extLst>
          </p:cNvPr>
          <p:cNvSpPr/>
          <p:nvPr/>
        </p:nvSpPr>
        <p:spPr>
          <a:xfrm>
            <a:off x="2769704" y="6198704"/>
            <a:ext cx="609600" cy="60960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1239AD0-618C-4E2A-A0F6-F3283FCEE363}"/>
              </a:ext>
            </a:extLst>
          </p:cNvPr>
          <p:cNvSpPr/>
          <p:nvPr/>
        </p:nvSpPr>
        <p:spPr>
          <a:xfrm>
            <a:off x="3531704" y="6198704"/>
            <a:ext cx="609600" cy="60960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DBCFD61-815E-4BAE-AFCF-43EAFF9246F1}"/>
              </a:ext>
            </a:extLst>
          </p:cNvPr>
          <p:cNvSpPr/>
          <p:nvPr/>
        </p:nvSpPr>
        <p:spPr>
          <a:xfrm>
            <a:off x="4293704" y="6202017"/>
            <a:ext cx="609600" cy="6096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8C0C508-6CDA-4F8D-8B35-6A2EE1961A6F}"/>
              </a:ext>
            </a:extLst>
          </p:cNvPr>
          <p:cNvSpPr/>
          <p:nvPr/>
        </p:nvSpPr>
        <p:spPr>
          <a:xfrm>
            <a:off x="5055704" y="6202017"/>
            <a:ext cx="609600" cy="6096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BB806EE-C406-440A-AD44-3DB819AE85A5}"/>
              </a:ext>
            </a:extLst>
          </p:cNvPr>
          <p:cNvSpPr/>
          <p:nvPr/>
        </p:nvSpPr>
        <p:spPr>
          <a:xfrm>
            <a:off x="5817704" y="6205330"/>
            <a:ext cx="609600" cy="609600"/>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2C0FC18-407A-4F46-A588-1C5857D95834}"/>
              </a:ext>
            </a:extLst>
          </p:cNvPr>
          <p:cNvSpPr/>
          <p:nvPr/>
        </p:nvSpPr>
        <p:spPr>
          <a:xfrm>
            <a:off x="6579704" y="6202017"/>
            <a:ext cx="609600" cy="609600"/>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3995C51-F0B1-40A2-B126-33E1AF1C704F}"/>
              </a:ext>
            </a:extLst>
          </p:cNvPr>
          <p:cNvSpPr/>
          <p:nvPr/>
        </p:nvSpPr>
        <p:spPr>
          <a:xfrm>
            <a:off x="7315200" y="6205330"/>
            <a:ext cx="609600" cy="60960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C4CB9A2-A653-431F-8651-4BD270C5D094}"/>
              </a:ext>
            </a:extLst>
          </p:cNvPr>
          <p:cNvSpPr/>
          <p:nvPr/>
        </p:nvSpPr>
        <p:spPr>
          <a:xfrm>
            <a:off x="8050696" y="6202017"/>
            <a:ext cx="609600" cy="60960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E2C23B9-9264-4CEE-A8A4-0236BCAE96B8}"/>
              </a:ext>
            </a:extLst>
          </p:cNvPr>
          <p:cNvSpPr/>
          <p:nvPr/>
        </p:nvSpPr>
        <p:spPr>
          <a:xfrm>
            <a:off x="8865704" y="6190422"/>
            <a:ext cx="609600" cy="609600"/>
          </a:xfrm>
          <a:prstGeom prst="ellipse">
            <a:avLst/>
          </a:prstGeom>
          <a:solidFill>
            <a:srgbClr val="7030A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C0FF34CD-6819-4807-AD60-699DD7C73637}"/>
              </a:ext>
            </a:extLst>
          </p:cNvPr>
          <p:cNvSpPr/>
          <p:nvPr/>
        </p:nvSpPr>
        <p:spPr>
          <a:xfrm>
            <a:off x="9727096" y="6216925"/>
            <a:ext cx="609600" cy="60960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Cloud 52">
            <a:extLst>
              <a:ext uri="{FF2B5EF4-FFF2-40B4-BE49-F238E27FC236}">
                <a16:creationId xmlns:a16="http://schemas.microsoft.com/office/drawing/2014/main" id="{FC924897-98C2-4665-974A-21E1ED8B57A4}"/>
              </a:ext>
            </a:extLst>
          </p:cNvPr>
          <p:cNvSpPr/>
          <p:nvPr/>
        </p:nvSpPr>
        <p:spPr>
          <a:xfrm>
            <a:off x="9817632" y="1016129"/>
            <a:ext cx="4086127" cy="2420471"/>
          </a:xfrm>
          <a:prstGeom prst="cloud">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80" dirty="0">
                <a:latin typeface="Arial" panose="020B0604020202020204" pitchFamily="34" charset="0"/>
                <a:cs typeface="Arial" panose="020B0604020202020204" pitchFamily="34" charset="0"/>
              </a:rPr>
              <a:t>A visual picture can be a proof!</a:t>
            </a:r>
          </a:p>
        </p:txBody>
      </p:sp>
    </p:spTree>
    <p:extLst>
      <p:ext uri="{BB962C8B-B14F-4D97-AF65-F5344CB8AC3E}">
        <p14:creationId xmlns:p14="http://schemas.microsoft.com/office/powerpoint/2010/main" val="155771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7E748-A835-4690-890A-BBC6BF8A0AA4}"/>
              </a:ext>
            </a:extLst>
          </p:cNvPr>
          <p:cNvSpPr txBox="1"/>
          <p:nvPr/>
        </p:nvSpPr>
        <p:spPr>
          <a:xfrm>
            <a:off x="1493224" y="843486"/>
            <a:ext cx="11983079" cy="1865126"/>
          </a:xfrm>
          <a:prstGeom prst="rect">
            <a:avLst/>
          </a:prstGeom>
          <a:noFill/>
        </p:spPr>
        <p:txBody>
          <a:bodyPr wrap="square" rtlCol="0">
            <a:spAutoFit/>
          </a:bodyPr>
          <a:lstStyle/>
          <a:p>
            <a:pPr algn="ctr"/>
            <a:r>
              <a:rPr lang="en-US" sz="3840" b="1" dirty="0">
                <a:latin typeface="Arial" panose="020B0604020202020204" pitchFamily="34" charset="0"/>
                <a:cs typeface="Arial" panose="020B0604020202020204" pitchFamily="34" charset="0"/>
              </a:rPr>
              <a:t>Odd integers also have a story to tell. What do you notice if you add up consecutive odd integers starting at one? What do you wonder?  </a:t>
            </a:r>
          </a:p>
        </p:txBody>
      </p:sp>
      <p:sp>
        <p:nvSpPr>
          <p:cNvPr id="5" name="TextBox 4">
            <a:extLst>
              <a:ext uri="{FF2B5EF4-FFF2-40B4-BE49-F238E27FC236}">
                <a16:creationId xmlns:a16="http://schemas.microsoft.com/office/drawing/2014/main" id="{0AC8129D-A60E-4D51-A832-7B8B898070C9}"/>
              </a:ext>
            </a:extLst>
          </p:cNvPr>
          <p:cNvSpPr txBox="1"/>
          <p:nvPr/>
        </p:nvSpPr>
        <p:spPr>
          <a:xfrm>
            <a:off x="6350950" y="3293939"/>
            <a:ext cx="3539752" cy="2677656"/>
          </a:xfrm>
          <a:prstGeom prst="rect">
            <a:avLst/>
          </a:prstGeom>
          <a:noFill/>
        </p:spPr>
        <p:txBody>
          <a:bodyPr wrap="none" rtlCol="0">
            <a:spAutoFit/>
          </a:bodyPr>
          <a:lstStyle/>
          <a:p>
            <a:r>
              <a:rPr lang="en-US" sz="3360" b="1" dirty="0">
                <a:solidFill>
                  <a:schemeClr val="accent5">
                    <a:lumMod val="75000"/>
                  </a:schemeClr>
                </a:solidFill>
                <a:latin typeface="Arial" panose="020B0604020202020204" pitchFamily="34" charset="0"/>
                <a:cs typeface="Arial" panose="020B0604020202020204" pitchFamily="34" charset="0"/>
              </a:rPr>
              <a:t>1 + 3</a:t>
            </a:r>
          </a:p>
          <a:p>
            <a:r>
              <a:rPr lang="en-US" sz="3360" b="1" dirty="0">
                <a:solidFill>
                  <a:schemeClr val="accent5">
                    <a:lumMod val="75000"/>
                  </a:schemeClr>
                </a:solidFill>
                <a:latin typeface="Arial" panose="020B0604020202020204" pitchFamily="34" charset="0"/>
                <a:cs typeface="Arial" panose="020B0604020202020204" pitchFamily="34" charset="0"/>
              </a:rPr>
              <a:t>1 + 3 + 5</a:t>
            </a:r>
          </a:p>
          <a:p>
            <a:r>
              <a:rPr lang="en-US" sz="3360" b="1" dirty="0">
                <a:solidFill>
                  <a:schemeClr val="accent5">
                    <a:lumMod val="75000"/>
                  </a:schemeClr>
                </a:solidFill>
                <a:latin typeface="Arial" panose="020B0604020202020204" pitchFamily="34" charset="0"/>
                <a:cs typeface="Arial" panose="020B0604020202020204" pitchFamily="34" charset="0"/>
              </a:rPr>
              <a:t>1 + 3 + 5 + 7</a:t>
            </a:r>
          </a:p>
          <a:p>
            <a:r>
              <a:rPr lang="en-US" sz="3360" b="1" dirty="0">
                <a:solidFill>
                  <a:schemeClr val="accent5">
                    <a:lumMod val="75000"/>
                  </a:schemeClr>
                </a:solidFill>
                <a:latin typeface="Arial" panose="020B0604020202020204" pitchFamily="34" charset="0"/>
                <a:cs typeface="Arial" panose="020B0604020202020204" pitchFamily="34" charset="0"/>
              </a:rPr>
              <a:t>1 + 3 + 5 + 7 +….</a:t>
            </a:r>
          </a:p>
          <a:p>
            <a:endParaRPr lang="en-US" sz="3360" b="1" dirty="0">
              <a:solidFill>
                <a:schemeClr val="accent5">
                  <a:lumMod val="75000"/>
                </a:schemeClr>
              </a:solidFill>
              <a:latin typeface="Arial" panose="020B0604020202020204" pitchFamily="34" charset="0"/>
              <a:cs typeface="Arial" panose="020B0604020202020204" pitchFamily="34" charset="0"/>
            </a:endParaRPr>
          </a:p>
        </p:txBody>
      </p:sp>
      <p:sp>
        <p:nvSpPr>
          <p:cNvPr id="6" name="Cloud 5">
            <a:extLst>
              <a:ext uri="{FF2B5EF4-FFF2-40B4-BE49-F238E27FC236}">
                <a16:creationId xmlns:a16="http://schemas.microsoft.com/office/drawing/2014/main" id="{0E76708A-D8E6-4B03-9D1D-B17A024EF414}"/>
              </a:ext>
            </a:extLst>
          </p:cNvPr>
          <p:cNvSpPr/>
          <p:nvPr/>
        </p:nvSpPr>
        <p:spPr>
          <a:xfrm>
            <a:off x="482012" y="2904564"/>
            <a:ext cx="3162746" cy="2420471"/>
          </a:xfrm>
          <a:prstGeom prst="cloud">
            <a:avLst/>
          </a:prstGeom>
          <a:ln w="28575">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80" dirty="0">
                <a:latin typeface="Arial" panose="020B0604020202020204" pitchFamily="34" charset="0"/>
                <a:cs typeface="Arial" panose="020B0604020202020204" pitchFamily="34" charset="0"/>
              </a:rPr>
              <a:t>What’s their story? Make a conjecture. </a:t>
            </a:r>
          </a:p>
        </p:txBody>
      </p:sp>
      <p:sp>
        <p:nvSpPr>
          <p:cNvPr id="7" name="Cloud 6">
            <a:extLst>
              <a:ext uri="{FF2B5EF4-FFF2-40B4-BE49-F238E27FC236}">
                <a16:creationId xmlns:a16="http://schemas.microsoft.com/office/drawing/2014/main" id="{A9193C55-85A8-4485-807E-8D8C259D365E}"/>
              </a:ext>
            </a:extLst>
          </p:cNvPr>
          <p:cNvSpPr/>
          <p:nvPr/>
        </p:nvSpPr>
        <p:spPr>
          <a:xfrm>
            <a:off x="2286778" y="4761359"/>
            <a:ext cx="3162746" cy="2420471"/>
          </a:xfrm>
          <a:prstGeom prst="cloud">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80" dirty="0">
                <a:latin typeface="Arial" panose="020B0604020202020204" pitchFamily="34" charset="0"/>
                <a:cs typeface="Arial" panose="020B0604020202020204" pitchFamily="34" charset="0"/>
              </a:rPr>
              <a:t>Prove your conjecture. </a:t>
            </a:r>
          </a:p>
        </p:txBody>
      </p:sp>
    </p:spTree>
    <p:extLst>
      <p:ext uri="{BB962C8B-B14F-4D97-AF65-F5344CB8AC3E}">
        <p14:creationId xmlns:p14="http://schemas.microsoft.com/office/powerpoint/2010/main" val="258516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470CC-672A-4AD6-A579-8F6915343FC0}"/>
              </a:ext>
            </a:extLst>
          </p:cNvPr>
          <p:cNvSpPr txBox="1"/>
          <p:nvPr/>
        </p:nvSpPr>
        <p:spPr>
          <a:xfrm>
            <a:off x="1493224" y="843485"/>
            <a:ext cx="11983079" cy="1274195"/>
          </a:xfrm>
          <a:prstGeom prst="rect">
            <a:avLst/>
          </a:prstGeom>
          <a:noFill/>
        </p:spPr>
        <p:txBody>
          <a:bodyPr wrap="square" rtlCol="0">
            <a:spAutoFit/>
          </a:bodyPr>
          <a:lstStyle/>
          <a:p>
            <a:pPr algn="ctr"/>
            <a:r>
              <a:rPr lang="en-US" sz="3840" b="1" dirty="0">
                <a:latin typeface="Arial" panose="020B0604020202020204" pitchFamily="34" charset="0"/>
                <a:cs typeface="Arial" panose="020B0604020202020204" pitchFamily="34" charset="0"/>
              </a:rPr>
              <a:t>What do you notice if you add up consecutive odd integers starting at one? What do you wonder?  </a:t>
            </a:r>
          </a:p>
        </p:txBody>
      </p:sp>
      <p:sp>
        <p:nvSpPr>
          <p:cNvPr id="3" name="TextBox 2">
            <a:extLst>
              <a:ext uri="{FF2B5EF4-FFF2-40B4-BE49-F238E27FC236}">
                <a16:creationId xmlns:a16="http://schemas.microsoft.com/office/drawing/2014/main" id="{FCAE68F4-C4A6-4387-8068-35FEE16C23DB}"/>
              </a:ext>
            </a:extLst>
          </p:cNvPr>
          <p:cNvSpPr txBox="1"/>
          <p:nvPr/>
        </p:nvSpPr>
        <p:spPr>
          <a:xfrm>
            <a:off x="5882209" y="2524809"/>
            <a:ext cx="3167855" cy="1643527"/>
          </a:xfrm>
          <a:prstGeom prst="rect">
            <a:avLst/>
          </a:prstGeom>
          <a:noFill/>
        </p:spPr>
        <p:txBody>
          <a:bodyPr wrap="none" rtlCol="0">
            <a:spAutoFit/>
          </a:bodyPr>
          <a:lstStyle/>
          <a:p>
            <a:r>
              <a:rPr lang="en-US" sz="3360" b="1" dirty="0">
                <a:solidFill>
                  <a:schemeClr val="accent5">
                    <a:lumMod val="75000"/>
                  </a:schemeClr>
                </a:solidFill>
                <a:latin typeface="Arial" panose="020B0604020202020204" pitchFamily="34" charset="0"/>
                <a:cs typeface="Arial" panose="020B0604020202020204" pitchFamily="34" charset="0"/>
              </a:rPr>
              <a:t>1 + 3</a:t>
            </a:r>
          </a:p>
          <a:p>
            <a:r>
              <a:rPr lang="en-US" sz="3360" b="1" dirty="0">
                <a:solidFill>
                  <a:schemeClr val="accent5">
                    <a:lumMod val="75000"/>
                  </a:schemeClr>
                </a:solidFill>
                <a:latin typeface="Arial" panose="020B0604020202020204" pitchFamily="34" charset="0"/>
                <a:cs typeface="Arial" panose="020B0604020202020204" pitchFamily="34" charset="0"/>
              </a:rPr>
              <a:t>1 + 3 + 5</a:t>
            </a:r>
          </a:p>
          <a:p>
            <a:r>
              <a:rPr lang="en-US" sz="3360" b="1" dirty="0">
                <a:solidFill>
                  <a:schemeClr val="accent5">
                    <a:lumMod val="75000"/>
                  </a:schemeClr>
                </a:solidFill>
                <a:latin typeface="Arial" panose="020B0604020202020204" pitchFamily="34" charset="0"/>
                <a:cs typeface="Arial" panose="020B0604020202020204" pitchFamily="34" charset="0"/>
              </a:rPr>
              <a:t>1 + 3 + 5 + 7….</a:t>
            </a:r>
          </a:p>
        </p:txBody>
      </p:sp>
      <p:sp>
        <p:nvSpPr>
          <p:cNvPr id="4" name="Cloud 3">
            <a:extLst>
              <a:ext uri="{FF2B5EF4-FFF2-40B4-BE49-F238E27FC236}">
                <a16:creationId xmlns:a16="http://schemas.microsoft.com/office/drawing/2014/main" id="{A039285E-D18E-405B-9128-679D7A906D85}"/>
              </a:ext>
            </a:extLst>
          </p:cNvPr>
          <p:cNvSpPr/>
          <p:nvPr/>
        </p:nvSpPr>
        <p:spPr>
          <a:xfrm>
            <a:off x="7089913" y="2305852"/>
            <a:ext cx="7417757" cy="4204214"/>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80" dirty="0">
                <a:latin typeface="Arial" panose="020B0604020202020204" pitchFamily="34" charset="0"/>
                <a:cs typeface="Arial" panose="020B0604020202020204" pitchFamily="34" charset="0"/>
              </a:rPr>
              <a:t>Proof by example means that you have to try all examples that exist in the whole world? How long would that take? Is it worth the effort? </a:t>
            </a:r>
          </a:p>
        </p:txBody>
      </p:sp>
      <p:sp>
        <p:nvSpPr>
          <p:cNvPr id="5" name="Cloud 4">
            <a:extLst>
              <a:ext uri="{FF2B5EF4-FFF2-40B4-BE49-F238E27FC236}">
                <a16:creationId xmlns:a16="http://schemas.microsoft.com/office/drawing/2014/main" id="{5050191C-DE72-4D44-8EDF-817C02E6FA59}"/>
              </a:ext>
            </a:extLst>
          </p:cNvPr>
          <p:cNvSpPr/>
          <p:nvPr/>
        </p:nvSpPr>
        <p:spPr>
          <a:xfrm>
            <a:off x="7315200" y="2760172"/>
            <a:ext cx="6781497" cy="3861037"/>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5760" dirty="0">
                <a:latin typeface="Arial" panose="020B0604020202020204" pitchFamily="34" charset="0"/>
                <a:cs typeface="Arial" panose="020B0604020202020204" pitchFamily="34" charset="0"/>
              </a:rPr>
              <a:t>Is there a better way? </a:t>
            </a:r>
          </a:p>
        </p:txBody>
      </p:sp>
      <p:sp>
        <p:nvSpPr>
          <p:cNvPr id="6" name="Cloud 5">
            <a:extLst>
              <a:ext uri="{FF2B5EF4-FFF2-40B4-BE49-F238E27FC236}">
                <a16:creationId xmlns:a16="http://schemas.microsoft.com/office/drawing/2014/main" id="{44DAF973-D446-4AEB-A744-F002626393F1}"/>
              </a:ext>
            </a:extLst>
          </p:cNvPr>
          <p:cNvSpPr/>
          <p:nvPr/>
        </p:nvSpPr>
        <p:spPr>
          <a:xfrm>
            <a:off x="484097" y="3144981"/>
            <a:ext cx="4086127" cy="2420471"/>
          </a:xfrm>
          <a:prstGeom prst="cloud">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80" i="1" dirty="0">
                <a:latin typeface="Arial" panose="020B0604020202020204" pitchFamily="34" charset="0"/>
                <a:cs typeface="Arial" panose="020B0604020202020204" pitchFamily="34" charset="0"/>
              </a:rPr>
              <a:t>Hint: Try using counters or graph paper. </a:t>
            </a:r>
          </a:p>
        </p:txBody>
      </p:sp>
      <p:sp>
        <p:nvSpPr>
          <p:cNvPr id="7" name="TextBox 6">
            <a:extLst>
              <a:ext uri="{FF2B5EF4-FFF2-40B4-BE49-F238E27FC236}">
                <a16:creationId xmlns:a16="http://schemas.microsoft.com/office/drawing/2014/main" id="{FBE97429-0118-41B6-97BB-D1622E4108A4}"/>
              </a:ext>
            </a:extLst>
          </p:cNvPr>
          <p:cNvSpPr txBox="1"/>
          <p:nvPr/>
        </p:nvSpPr>
        <p:spPr>
          <a:xfrm>
            <a:off x="2424387" y="5753624"/>
            <a:ext cx="5601213" cy="978729"/>
          </a:xfrm>
          <a:prstGeom prst="rect">
            <a:avLst/>
          </a:prstGeom>
          <a:noFill/>
        </p:spPr>
        <p:txBody>
          <a:bodyPr wrap="none" rtlCol="0">
            <a:spAutoFit/>
          </a:bodyPr>
          <a:lstStyle/>
          <a:p>
            <a:r>
              <a:rPr lang="en-US" sz="5760" b="1" cap="all" dirty="0">
                <a:solidFill>
                  <a:srgbClr val="C00000"/>
                </a:solidFill>
                <a:latin typeface="Arial" panose="020B0604020202020204" pitchFamily="34" charset="0"/>
                <a:cs typeface="Arial" panose="020B0604020202020204" pitchFamily="34" charset="0"/>
              </a:rPr>
              <a:t>Convince Me</a:t>
            </a:r>
            <a:r>
              <a:rPr lang="en-US" sz="5760" cap="all"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1633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67E6D5D-B262-4785-AA80-14626058217C}"/>
              </a:ext>
            </a:extLst>
          </p:cNvPr>
          <p:cNvGraphicFramePr>
            <a:graphicFrameLocks noGrp="1"/>
          </p:cNvGraphicFramePr>
          <p:nvPr/>
        </p:nvGraphicFramePr>
        <p:xfrm>
          <a:off x="3887234" y="757066"/>
          <a:ext cx="5486400" cy="5486400"/>
        </p:xfrm>
        <a:graphic>
          <a:graphicData uri="http://schemas.openxmlformats.org/drawingml/2006/table">
            <a:tbl>
              <a:tblPr firstRow="1" bandRow="1">
                <a:tableStyleId>{5940675A-B579-460E-94D1-54222C63F5DA}</a:tableStyleId>
              </a:tblPr>
              <a:tblGrid>
                <a:gridCol w="685800">
                  <a:extLst>
                    <a:ext uri="{9D8B030D-6E8A-4147-A177-3AD203B41FA5}">
                      <a16:colId xmlns:a16="http://schemas.microsoft.com/office/drawing/2014/main" val="2255665870"/>
                    </a:ext>
                  </a:extLst>
                </a:gridCol>
                <a:gridCol w="685800">
                  <a:extLst>
                    <a:ext uri="{9D8B030D-6E8A-4147-A177-3AD203B41FA5}">
                      <a16:colId xmlns:a16="http://schemas.microsoft.com/office/drawing/2014/main" val="400687927"/>
                    </a:ext>
                  </a:extLst>
                </a:gridCol>
                <a:gridCol w="685800">
                  <a:extLst>
                    <a:ext uri="{9D8B030D-6E8A-4147-A177-3AD203B41FA5}">
                      <a16:colId xmlns:a16="http://schemas.microsoft.com/office/drawing/2014/main" val="3265485362"/>
                    </a:ext>
                  </a:extLst>
                </a:gridCol>
                <a:gridCol w="685800">
                  <a:extLst>
                    <a:ext uri="{9D8B030D-6E8A-4147-A177-3AD203B41FA5}">
                      <a16:colId xmlns:a16="http://schemas.microsoft.com/office/drawing/2014/main" val="3619963715"/>
                    </a:ext>
                  </a:extLst>
                </a:gridCol>
                <a:gridCol w="685800">
                  <a:extLst>
                    <a:ext uri="{9D8B030D-6E8A-4147-A177-3AD203B41FA5}">
                      <a16:colId xmlns:a16="http://schemas.microsoft.com/office/drawing/2014/main" val="466966621"/>
                    </a:ext>
                  </a:extLst>
                </a:gridCol>
                <a:gridCol w="685800">
                  <a:extLst>
                    <a:ext uri="{9D8B030D-6E8A-4147-A177-3AD203B41FA5}">
                      <a16:colId xmlns:a16="http://schemas.microsoft.com/office/drawing/2014/main" val="1079987831"/>
                    </a:ext>
                  </a:extLst>
                </a:gridCol>
                <a:gridCol w="685800">
                  <a:extLst>
                    <a:ext uri="{9D8B030D-6E8A-4147-A177-3AD203B41FA5}">
                      <a16:colId xmlns:a16="http://schemas.microsoft.com/office/drawing/2014/main" val="4140491456"/>
                    </a:ext>
                  </a:extLst>
                </a:gridCol>
                <a:gridCol w="685800">
                  <a:extLst>
                    <a:ext uri="{9D8B030D-6E8A-4147-A177-3AD203B41FA5}">
                      <a16:colId xmlns:a16="http://schemas.microsoft.com/office/drawing/2014/main" val="2695974188"/>
                    </a:ext>
                  </a:extLst>
                </a:gridCol>
              </a:tblGrid>
              <a:tr h="685800">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7030A0"/>
                    </a:solidFill>
                  </a:tcPr>
                </a:tc>
                <a:extLst>
                  <a:ext uri="{0D108BD9-81ED-4DB2-BD59-A6C34878D82A}">
                    <a16:rowId xmlns:a16="http://schemas.microsoft.com/office/drawing/2014/main" val="340618196"/>
                  </a:ext>
                </a:extLst>
              </a:tr>
              <a:tr h="685800">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7030A0"/>
                    </a:solidFill>
                  </a:tcPr>
                </a:tc>
                <a:extLst>
                  <a:ext uri="{0D108BD9-81ED-4DB2-BD59-A6C34878D82A}">
                    <a16:rowId xmlns:a16="http://schemas.microsoft.com/office/drawing/2014/main" val="1968036767"/>
                  </a:ext>
                </a:extLst>
              </a:tr>
              <a:tr h="685800">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7030A0"/>
                    </a:solidFill>
                  </a:tcPr>
                </a:tc>
                <a:extLst>
                  <a:ext uri="{0D108BD9-81ED-4DB2-BD59-A6C34878D82A}">
                    <a16:rowId xmlns:a16="http://schemas.microsoft.com/office/drawing/2014/main" val="2192990294"/>
                  </a:ext>
                </a:extLst>
              </a:tr>
              <a:tr h="685800">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7030A0"/>
                    </a:solidFill>
                  </a:tcPr>
                </a:tc>
                <a:extLst>
                  <a:ext uri="{0D108BD9-81ED-4DB2-BD59-A6C34878D82A}">
                    <a16:rowId xmlns:a16="http://schemas.microsoft.com/office/drawing/2014/main" val="2292941525"/>
                  </a:ext>
                </a:extLst>
              </a:tr>
              <a:tr h="685800">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FFFF00"/>
                    </a:solidFill>
                  </a:tcPr>
                </a:tc>
                <a:tc>
                  <a:txBody>
                    <a:bodyPr/>
                    <a:lstStyle/>
                    <a:p>
                      <a:endParaRPr lang="en-US" sz="2500"/>
                    </a:p>
                  </a:txBody>
                  <a:tcPr marL="109728" marR="109728" marT="54864" marB="54864">
                    <a:solidFill>
                      <a:srgbClr val="FFFF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7030A0"/>
                    </a:solidFill>
                  </a:tcPr>
                </a:tc>
                <a:extLst>
                  <a:ext uri="{0D108BD9-81ED-4DB2-BD59-A6C34878D82A}">
                    <a16:rowId xmlns:a16="http://schemas.microsoft.com/office/drawing/2014/main" val="516683674"/>
                  </a:ext>
                </a:extLst>
              </a:tr>
              <a:tr h="685800">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7030A0"/>
                    </a:solidFill>
                  </a:tcPr>
                </a:tc>
                <a:extLst>
                  <a:ext uri="{0D108BD9-81ED-4DB2-BD59-A6C34878D82A}">
                    <a16:rowId xmlns:a16="http://schemas.microsoft.com/office/drawing/2014/main" val="2225159140"/>
                  </a:ext>
                </a:extLst>
              </a:tr>
              <a:tr h="685800">
                <a:tc>
                  <a:txBody>
                    <a:bodyPr/>
                    <a:lstStyle/>
                    <a:p>
                      <a:endParaRPr lang="en-US" sz="2500" dirty="0"/>
                    </a:p>
                  </a:txBody>
                  <a:tcPr marL="109728" marR="109728" marT="54864" marB="54864">
                    <a:solidFill>
                      <a:srgbClr val="FF0000"/>
                    </a:solidFill>
                  </a:tcPr>
                </a:tc>
                <a:tc>
                  <a:txBody>
                    <a:bodyPr/>
                    <a:lstStyle/>
                    <a:p>
                      <a:endParaRPr lang="en-US" sz="2500" dirty="0"/>
                    </a:p>
                  </a:txBody>
                  <a:tcPr marL="109728" marR="109728" marT="54864" marB="54864">
                    <a:solidFill>
                      <a:srgbClr val="FF0000"/>
                    </a:solid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7030A0"/>
                    </a:solidFill>
                  </a:tcPr>
                </a:tc>
                <a:extLst>
                  <a:ext uri="{0D108BD9-81ED-4DB2-BD59-A6C34878D82A}">
                    <a16:rowId xmlns:a16="http://schemas.microsoft.com/office/drawing/2014/main" val="1779193652"/>
                  </a:ext>
                </a:extLst>
              </a:tr>
              <a:tr h="685800">
                <a:tc>
                  <a:txBody>
                    <a:bodyPr/>
                    <a:lstStyle/>
                    <a:p>
                      <a:endParaRPr lang="en-US" sz="2500" dirty="0"/>
                    </a:p>
                  </a:txBody>
                  <a:tcPr marL="109728" marR="109728" marT="54864" marB="54864">
                    <a:solidFill>
                      <a:srgbClr val="C00000"/>
                    </a:solidFill>
                  </a:tcPr>
                </a:tc>
                <a:tc>
                  <a:txBody>
                    <a:bodyPr/>
                    <a:lstStyle/>
                    <a:p>
                      <a:endParaRPr lang="en-US" sz="2500" dirty="0"/>
                    </a:p>
                  </a:txBody>
                  <a:tcPr marL="109728" marR="109728" marT="54864" marB="54864">
                    <a:solidFill>
                      <a:srgbClr val="FF0000"/>
                    </a:solid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7030A0"/>
                    </a:solidFill>
                  </a:tcPr>
                </a:tc>
                <a:extLst>
                  <a:ext uri="{0D108BD9-81ED-4DB2-BD59-A6C34878D82A}">
                    <a16:rowId xmlns:a16="http://schemas.microsoft.com/office/drawing/2014/main" val="121502243"/>
                  </a:ext>
                </a:extLst>
              </a:tr>
            </a:tbl>
          </a:graphicData>
        </a:graphic>
      </p:graphicFrame>
      <p:sp>
        <p:nvSpPr>
          <p:cNvPr id="3" name="Cloud 2">
            <a:extLst>
              <a:ext uri="{FF2B5EF4-FFF2-40B4-BE49-F238E27FC236}">
                <a16:creationId xmlns:a16="http://schemas.microsoft.com/office/drawing/2014/main" id="{03B897B6-07C2-4274-B6BF-2F720AED3E75}"/>
              </a:ext>
            </a:extLst>
          </p:cNvPr>
          <p:cNvSpPr/>
          <p:nvPr/>
        </p:nvSpPr>
        <p:spPr>
          <a:xfrm>
            <a:off x="9817632" y="1016129"/>
            <a:ext cx="4086127" cy="2420471"/>
          </a:xfrm>
          <a:prstGeom prst="cloud">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80" dirty="0">
                <a:latin typeface="Arial" panose="020B0604020202020204" pitchFamily="34" charset="0"/>
                <a:cs typeface="Arial" panose="020B0604020202020204" pitchFamily="34" charset="0"/>
              </a:rPr>
              <a:t>A visual picture can be a proof!</a:t>
            </a:r>
          </a:p>
        </p:txBody>
      </p:sp>
    </p:spTree>
    <p:extLst>
      <p:ext uri="{BB962C8B-B14F-4D97-AF65-F5344CB8AC3E}">
        <p14:creationId xmlns:p14="http://schemas.microsoft.com/office/powerpoint/2010/main" val="25851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71B70-92AE-459C-AA99-BF17F1603E63}"/>
              </a:ext>
            </a:extLst>
          </p:cNvPr>
          <p:cNvSpPr>
            <a:spLocks noGrp="1"/>
          </p:cNvSpPr>
          <p:nvPr>
            <p:ph type="title"/>
          </p:nvPr>
        </p:nvSpPr>
        <p:spPr>
          <a:xfrm>
            <a:off x="2377440" y="274322"/>
            <a:ext cx="9875520" cy="775597"/>
          </a:xfrm>
        </p:spPr>
        <p:txBody>
          <a:bodyPr/>
          <a:lstStyle/>
          <a:p>
            <a:r>
              <a:rPr lang="en-US" dirty="0"/>
              <a:t>Math Practices</a:t>
            </a:r>
          </a:p>
        </p:txBody>
      </p:sp>
      <p:sp>
        <p:nvSpPr>
          <p:cNvPr id="3" name="Content Placeholder 2">
            <a:extLst>
              <a:ext uri="{FF2B5EF4-FFF2-40B4-BE49-F238E27FC236}">
                <a16:creationId xmlns:a16="http://schemas.microsoft.com/office/drawing/2014/main" id="{90B82425-6B06-48CC-A9F9-B6489DC4F5DC}"/>
              </a:ext>
            </a:extLst>
          </p:cNvPr>
          <p:cNvSpPr>
            <a:spLocks noGrp="1"/>
          </p:cNvSpPr>
          <p:nvPr>
            <p:ph idx="1"/>
          </p:nvPr>
        </p:nvSpPr>
        <p:spPr>
          <a:xfrm>
            <a:off x="429371" y="1559740"/>
            <a:ext cx="13392646" cy="6411787"/>
          </a:xfrm>
        </p:spPr>
        <p:txBody>
          <a:bodyPr/>
          <a:lstStyle/>
          <a:p>
            <a:pPr marL="617220" indent="-617220">
              <a:buFont typeface="+mj-lt"/>
              <a:buAutoNum type="arabicPeriod"/>
            </a:pPr>
            <a:r>
              <a:rPr lang="en-US" sz="3120" dirty="0"/>
              <a:t>Make sense of problems and persevere in solving them. </a:t>
            </a:r>
          </a:p>
          <a:p>
            <a:pPr marL="617220" indent="-617220">
              <a:buFont typeface="+mj-lt"/>
              <a:buAutoNum type="arabicPeriod"/>
            </a:pPr>
            <a:r>
              <a:rPr lang="en-US" sz="3120" dirty="0"/>
              <a:t>Reason abstractly and quantitatively. </a:t>
            </a:r>
          </a:p>
          <a:p>
            <a:pPr marL="617220" indent="-617220">
              <a:buFont typeface="+mj-lt"/>
              <a:buAutoNum type="arabicPeriod"/>
            </a:pPr>
            <a:r>
              <a:rPr lang="en-US" sz="3120" dirty="0"/>
              <a:t>Construct viable arguments and critique the reasoning of others. </a:t>
            </a:r>
          </a:p>
          <a:p>
            <a:pPr marL="617220" indent="-617220">
              <a:buFont typeface="+mj-lt"/>
              <a:buAutoNum type="arabicPeriod"/>
            </a:pPr>
            <a:r>
              <a:rPr lang="en-US" sz="3120" dirty="0"/>
              <a:t>Model with mathematics. </a:t>
            </a:r>
          </a:p>
          <a:p>
            <a:pPr marL="617220" indent="-617220">
              <a:buFont typeface="+mj-lt"/>
              <a:buAutoNum type="arabicPeriod"/>
            </a:pPr>
            <a:r>
              <a:rPr lang="en-US" sz="3120" dirty="0"/>
              <a:t>Use appropriate tools strategically. </a:t>
            </a:r>
          </a:p>
          <a:p>
            <a:pPr marL="617220" indent="-617220">
              <a:buFont typeface="+mj-lt"/>
              <a:buAutoNum type="arabicPeriod"/>
            </a:pPr>
            <a:r>
              <a:rPr lang="en-US" sz="3120" dirty="0"/>
              <a:t>Attend to precision. </a:t>
            </a:r>
          </a:p>
          <a:p>
            <a:pPr marL="617220" indent="-617220">
              <a:buFont typeface="+mj-lt"/>
              <a:buAutoNum type="arabicPeriod"/>
            </a:pPr>
            <a:r>
              <a:rPr lang="en-US" sz="3120" dirty="0"/>
              <a:t>Look for and make use of structure. </a:t>
            </a:r>
          </a:p>
          <a:p>
            <a:pPr marL="617220" indent="-617220">
              <a:buFont typeface="+mj-lt"/>
              <a:buAutoNum type="arabicPeriod"/>
            </a:pPr>
            <a:r>
              <a:rPr lang="en-US" sz="3120" dirty="0"/>
              <a:t>Look for and express regularity in repeated reasoning.</a:t>
            </a:r>
          </a:p>
        </p:txBody>
      </p:sp>
      <p:sp>
        <p:nvSpPr>
          <p:cNvPr id="4" name="Rectangle 3">
            <a:extLst>
              <a:ext uri="{FF2B5EF4-FFF2-40B4-BE49-F238E27FC236}">
                <a16:creationId xmlns:a16="http://schemas.microsoft.com/office/drawing/2014/main" id="{3CE7E476-4CBE-4624-B10C-A0518C3DB8D7}"/>
              </a:ext>
            </a:extLst>
          </p:cNvPr>
          <p:cNvSpPr/>
          <p:nvPr/>
        </p:nvSpPr>
        <p:spPr>
          <a:xfrm>
            <a:off x="1" y="2654434"/>
            <a:ext cx="14630399" cy="577516"/>
          </a:xfrm>
          <a:prstGeom prst="rect">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63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A6679B6-98E1-4EC7-A13B-5BCFABE7EB1E}"/>
              </a:ext>
            </a:extLst>
          </p:cNvPr>
          <p:cNvGraphicFramePr>
            <a:graphicFrameLocks noGrp="1"/>
          </p:cNvGraphicFramePr>
          <p:nvPr/>
        </p:nvGraphicFramePr>
        <p:xfrm>
          <a:off x="3887234" y="757066"/>
          <a:ext cx="5486400" cy="5486400"/>
        </p:xfrm>
        <a:graphic>
          <a:graphicData uri="http://schemas.openxmlformats.org/drawingml/2006/table">
            <a:tbl>
              <a:tblPr firstRow="1" bandRow="1">
                <a:tableStyleId>{5940675A-B579-460E-94D1-54222C63F5DA}</a:tableStyleId>
              </a:tblPr>
              <a:tblGrid>
                <a:gridCol w="685800">
                  <a:extLst>
                    <a:ext uri="{9D8B030D-6E8A-4147-A177-3AD203B41FA5}">
                      <a16:colId xmlns:a16="http://schemas.microsoft.com/office/drawing/2014/main" val="2255665870"/>
                    </a:ext>
                  </a:extLst>
                </a:gridCol>
                <a:gridCol w="685800">
                  <a:extLst>
                    <a:ext uri="{9D8B030D-6E8A-4147-A177-3AD203B41FA5}">
                      <a16:colId xmlns:a16="http://schemas.microsoft.com/office/drawing/2014/main" val="400687927"/>
                    </a:ext>
                  </a:extLst>
                </a:gridCol>
                <a:gridCol w="685800">
                  <a:extLst>
                    <a:ext uri="{9D8B030D-6E8A-4147-A177-3AD203B41FA5}">
                      <a16:colId xmlns:a16="http://schemas.microsoft.com/office/drawing/2014/main" val="3265485362"/>
                    </a:ext>
                  </a:extLst>
                </a:gridCol>
                <a:gridCol w="685800">
                  <a:extLst>
                    <a:ext uri="{9D8B030D-6E8A-4147-A177-3AD203B41FA5}">
                      <a16:colId xmlns:a16="http://schemas.microsoft.com/office/drawing/2014/main" val="3619963715"/>
                    </a:ext>
                  </a:extLst>
                </a:gridCol>
                <a:gridCol w="685800">
                  <a:extLst>
                    <a:ext uri="{9D8B030D-6E8A-4147-A177-3AD203B41FA5}">
                      <a16:colId xmlns:a16="http://schemas.microsoft.com/office/drawing/2014/main" val="466966621"/>
                    </a:ext>
                  </a:extLst>
                </a:gridCol>
                <a:gridCol w="685800">
                  <a:extLst>
                    <a:ext uri="{9D8B030D-6E8A-4147-A177-3AD203B41FA5}">
                      <a16:colId xmlns:a16="http://schemas.microsoft.com/office/drawing/2014/main" val="1079987831"/>
                    </a:ext>
                  </a:extLst>
                </a:gridCol>
                <a:gridCol w="685800">
                  <a:extLst>
                    <a:ext uri="{9D8B030D-6E8A-4147-A177-3AD203B41FA5}">
                      <a16:colId xmlns:a16="http://schemas.microsoft.com/office/drawing/2014/main" val="4140491456"/>
                    </a:ext>
                  </a:extLst>
                </a:gridCol>
                <a:gridCol w="685800">
                  <a:extLst>
                    <a:ext uri="{9D8B030D-6E8A-4147-A177-3AD203B41FA5}">
                      <a16:colId xmlns:a16="http://schemas.microsoft.com/office/drawing/2014/main" val="2695974188"/>
                    </a:ext>
                  </a:extLst>
                </a:gridCol>
              </a:tblGrid>
              <a:tr h="685800">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7030A0"/>
                    </a:solidFill>
                  </a:tcPr>
                </a:tc>
                <a:extLst>
                  <a:ext uri="{0D108BD9-81ED-4DB2-BD59-A6C34878D82A}">
                    <a16:rowId xmlns:a16="http://schemas.microsoft.com/office/drawing/2014/main" val="340618196"/>
                  </a:ext>
                </a:extLst>
              </a:tr>
              <a:tr h="685800">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7030A0"/>
                    </a:solidFill>
                  </a:tcPr>
                </a:tc>
                <a:extLst>
                  <a:ext uri="{0D108BD9-81ED-4DB2-BD59-A6C34878D82A}">
                    <a16:rowId xmlns:a16="http://schemas.microsoft.com/office/drawing/2014/main" val="1968036767"/>
                  </a:ext>
                </a:extLst>
              </a:tr>
              <a:tr h="685800">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7030A0"/>
                    </a:solidFill>
                  </a:tcPr>
                </a:tc>
                <a:extLst>
                  <a:ext uri="{0D108BD9-81ED-4DB2-BD59-A6C34878D82A}">
                    <a16:rowId xmlns:a16="http://schemas.microsoft.com/office/drawing/2014/main" val="2192990294"/>
                  </a:ext>
                </a:extLst>
              </a:tr>
              <a:tr h="685800">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FF0000"/>
                    </a:solidFill>
                  </a:tcPr>
                </a:tc>
                <a:tc>
                  <a:txBody>
                    <a:bodyPr/>
                    <a:lstStyle/>
                    <a:p>
                      <a:endParaRPr lang="en-US" sz="2500" dirty="0"/>
                    </a:p>
                  </a:txBody>
                  <a:tcPr marL="109728" marR="109728" marT="54864" marB="54864">
                    <a:solidFill>
                      <a:srgbClr val="FF00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7030A0"/>
                    </a:solidFill>
                  </a:tcPr>
                </a:tc>
                <a:extLst>
                  <a:ext uri="{0D108BD9-81ED-4DB2-BD59-A6C34878D82A}">
                    <a16:rowId xmlns:a16="http://schemas.microsoft.com/office/drawing/2014/main" val="2292941525"/>
                  </a:ext>
                </a:extLst>
              </a:tr>
              <a:tr h="685800">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C00000"/>
                    </a:solidFill>
                  </a:tcPr>
                </a:tc>
                <a:tc>
                  <a:txBody>
                    <a:bodyPr/>
                    <a:lstStyle/>
                    <a:p>
                      <a:endParaRPr lang="en-US" sz="2500" dirty="0"/>
                    </a:p>
                  </a:txBody>
                  <a:tcPr marL="109728" marR="109728" marT="54864" marB="54864">
                    <a:solidFill>
                      <a:srgbClr val="FF00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7030A0"/>
                    </a:solidFill>
                  </a:tcPr>
                </a:tc>
                <a:extLst>
                  <a:ext uri="{0D108BD9-81ED-4DB2-BD59-A6C34878D82A}">
                    <a16:rowId xmlns:a16="http://schemas.microsoft.com/office/drawing/2014/main" val="516683674"/>
                  </a:ext>
                </a:extLst>
              </a:tr>
              <a:tr h="685800">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7030A0"/>
                    </a:solidFill>
                  </a:tcPr>
                </a:tc>
                <a:extLst>
                  <a:ext uri="{0D108BD9-81ED-4DB2-BD59-A6C34878D82A}">
                    <a16:rowId xmlns:a16="http://schemas.microsoft.com/office/drawing/2014/main" val="2225159140"/>
                  </a:ext>
                </a:extLst>
              </a:tr>
              <a:tr h="685800">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B050"/>
                    </a:solidFill>
                  </a:tcPr>
                </a:tc>
                <a:tc>
                  <a:txBody>
                    <a:bodyPr/>
                    <a:lstStyle/>
                    <a:p>
                      <a:endParaRPr lang="en-US" sz="2500"/>
                    </a:p>
                  </a:txBody>
                  <a:tcPr marL="109728" marR="109728" marT="54864" marB="54864">
                    <a:solidFill>
                      <a:srgbClr val="00B050"/>
                    </a:solidFill>
                  </a:tcPr>
                </a:tc>
                <a:tc>
                  <a:txBody>
                    <a:bodyPr/>
                    <a:lstStyle/>
                    <a:p>
                      <a:endParaRPr lang="en-US" sz="2500"/>
                    </a:p>
                  </a:txBody>
                  <a:tcPr marL="109728" marR="109728" marT="54864" marB="54864">
                    <a:solidFill>
                      <a:srgbClr val="00B050"/>
                    </a:solidFill>
                  </a:tcPr>
                </a:tc>
                <a:tc>
                  <a:txBody>
                    <a:bodyPr/>
                    <a:lstStyle/>
                    <a:p>
                      <a:endParaRPr lang="en-US" sz="2500"/>
                    </a:p>
                  </a:txBody>
                  <a:tcPr marL="109728" marR="109728" marT="54864" marB="54864">
                    <a:solidFill>
                      <a:srgbClr val="00B05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7030A0"/>
                    </a:solidFill>
                  </a:tcPr>
                </a:tc>
                <a:extLst>
                  <a:ext uri="{0D108BD9-81ED-4DB2-BD59-A6C34878D82A}">
                    <a16:rowId xmlns:a16="http://schemas.microsoft.com/office/drawing/2014/main" val="1779193652"/>
                  </a:ext>
                </a:extLst>
              </a:tr>
              <a:tr h="685800">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7030A0"/>
                    </a:solidFill>
                  </a:tcPr>
                </a:tc>
                <a:extLst>
                  <a:ext uri="{0D108BD9-81ED-4DB2-BD59-A6C34878D82A}">
                    <a16:rowId xmlns:a16="http://schemas.microsoft.com/office/drawing/2014/main" val="121502243"/>
                  </a:ext>
                </a:extLst>
              </a:tr>
            </a:tbl>
          </a:graphicData>
        </a:graphic>
      </p:graphicFrame>
    </p:spTree>
    <p:extLst>
      <p:ext uri="{BB962C8B-B14F-4D97-AF65-F5344CB8AC3E}">
        <p14:creationId xmlns:p14="http://schemas.microsoft.com/office/powerpoint/2010/main" val="109762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DE4BA89-F7E6-44B6-A759-5B879ADFA7E7}"/>
              </a:ext>
            </a:extLst>
          </p:cNvPr>
          <p:cNvGraphicFramePr>
            <a:graphicFrameLocks noGrp="1"/>
          </p:cNvGraphicFramePr>
          <p:nvPr/>
        </p:nvGraphicFramePr>
        <p:xfrm>
          <a:off x="893680" y="2003489"/>
          <a:ext cx="8229600" cy="4389120"/>
        </p:xfrm>
        <a:graphic>
          <a:graphicData uri="http://schemas.openxmlformats.org/drawingml/2006/table">
            <a:tbl>
              <a:tblPr firstRow="1" bandRow="1">
                <a:tableStyleId>{5940675A-B579-460E-94D1-54222C63F5DA}</a:tableStyleId>
              </a:tblPr>
              <a:tblGrid>
                <a:gridCol w="548640">
                  <a:extLst>
                    <a:ext uri="{9D8B030D-6E8A-4147-A177-3AD203B41FA5}">
                      <a16:colId xmlns:a16="http://schemas.microsoft.com/office/drawing/2014/main" val="2255665870"/>
                    </a:ext>
                  </a:extLst>
                </a:gridCol>
                <a:gridCol w="548640">
                  <a:extLst>
                    <a:ext uri="{9D8B030D-6E8A-4147-A177-3AD203B41FA5}">
                      <a16:colId xmlns:a16="http://schemas.microsoft.com/office/drawing/2014/main" val="481542333"/>
                    </a:ext>
                  </a:extLst>
                </a:gridCol>
                <a:gridCol w="548640">
                  <a:extLst>
                    <a:ext uri="{9D8B030D-6E8A-4147-A177-3AD203B41FA5}">
                      <a16:colId xmlns:a16="http://schemas.microsoft.com/office/drawing/2014/main" val="4077034496"/>
                    </a:ext>
                  </a:extLst>
                </a:gridCol>
                <a:gridCol w="548640">
                  <a:extLst>
                    <a:ext uri="{9D8B030D-6E8A-4147-A177-3AD203B41FA5}">
                      <a16:colId xmlns:a16="http://schemas.microsoft.com/office/drawing/2014/main" val="400687927"/>
                    </a:ext>
                  </a:extLst>
                </a:gridCol>
                <a:gridCol w="548640">
                  <a:extLst>
                    <a:ext uri="{9D8B030D-6E8A-4147-A177-3AD203B41FA5}">
                      <a16:colId xmlns:a16="http://schemas.microsoft.com/office/drawing/2014/main" val="3265485362"/>
                    </a:ext>
                  </a:extLst>
                </a:gridCol>
                <a:gridCol w="548640">
                  <a:extLst>
                    <a:ext uri="{9D8B030D-6E8A-4147-A177-3AD203B41FA5}">
                      <a16:colId xmlns:a16="http://schemas.microsoft.com/office/drawing/2014/main" val="3619963715"/>
                    </a:ext>
                  </a:extLst>
                </a:gridCol>
                <a:gridCol w="548640">
                  <a:extLst>
                    <a:ext uri="{9D8B030D-6E8A-4147-A177-3AD203B41FA5}">
                      <a16:colId xmlns:a16="http://schemas.microsoft.com/office/drawing/2014/main" val="466966621"/>
                    </a:ext>
                  </a:extLst>
                </a:gridCol>
                <a:gridCol w="548640">
                  <a:extLst>
                    <a:ext uri="{9D8B030D-6E8A-4147-A177-3AD203B41FA5}">
                      <a16:colId xmlns:a16="http://schemas.microsoft.com/office/drawing/2014/main" val="1079987831"/>
                    </a:ext>
                  </a:extLst>
                </a:gridCol>
                <a:gridCol w="548640">
                  <a:extLst>
                    <a:ext uri="{9D8B030D-6E8A-4147-A177-3AD203B41FA5}">
                      <a16:colId xmlns:a16="http://schemas.microsoft.com/office/drawing/2014/main" val="4140491456"/>
                    </a:ext>
                  </a:extLst>
                </a:gridCol>
                <a:gridCol w="548640">
                  <a:extLst>
                    <a:ext uri="{9D8B030D-6E8A-4147-A177-3AD203B41FA5}">
                      <a16:colId xmlns:a16="http://schemas.microsoft.com/office/drawing/2014/main" val="2695974188"/>
                    </a:ext>
                  </a:extLst>
                </a:gridCol>
                <a:gridCol w="548640">
                  <a:extLst>
                    <a:ext uri="{9D8B030D-6E8A-4147-A177-3AD203B41FA5}">
                      <a16:colId xmlns:a16="http://schemas.microsoft.com/office/drawing/2014/main" val="1829779951"/>
                    </a:ext>
                  </a:extLst>
                </a:gridCol>
                <a:gridCol w="548640">
                  <a:extLst>
                    <a:ext uri="{9D8B030D-6E8A-4147-A177-3AD203B41FA5}">
                      <a16:colId xmlns:a16="http://schemas.microsoft.com/office/drawing/2014/main" val="2532295646"/>
                    </a:ext>
                  </a:extLst>
                </a:gridCol>
                <a:gridCol w="548640">
                  <a:extLst>
                    <a:ext uri="{9D8B030D-6E8A-4147-A177-3AD203B41FA5}">
                      <a16:colId xmlns:a16="http://schemas.microsoft.com/office/drawing/2014/main" val="263062367"/>
                    </a:ext>
                  </a:extLst>
                </a:gridCol>
                <a:gridCol w="548640">
                  <a:extLst>
                    <a:ext uri="{9D8B030D-6E8A-4147-A177-3AD203B41FA5}">
                      <a16:colId xmlns:a16="http://schemas.microsoft.com/office/drawing/2014/main" val="2185668190"/>
                    </a:ext>
                  </a:extLst>
                </a:gridCol>
                <a:gridCol w="548640">
                  <a:extLst>
                    <a:ext uri="{9D8B030D-6E8A-4147-A177-3AD203B41FA5}">
                      <a16:colId xmlns:a16="http://schemas.microsoft.com/office/drawing/2014/main" val="793129845"/>
                    </a:ext>
                  </a:extLst>
                </a:gridCol>
              </a:tblGrid>
              <a:tr h="548640">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solidFill>
                      <a:srgbClr val="C00000"/>
                    </a:solid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extLst>
                  <a:ext uri="{0D108BD9-81ED-4DB2-BD59-A6C34878D82A}">
                    <a16:rowId xmlns:a16="http://schemas.microsoft.com/office/drawing/2014/main" val="2225159140"/>
                  </a:ext>
                </a:extLst>
              </a:tr>
              <a:tr h="548640">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a:p>
                  </a:txBody>
                  <a:tcPr marL="109728" marR="109728" marT="54864" marB="54864">
                    <a:noFill/>
                  </a:tcPr>
                </a:tc>
                <a:tc>
                  <a:txBody>
                    <a:bodyPr/>
                    <a:lstStyle/>
                    <a:p>
                      <a:endParaRPr lang="en-US" sz="2500"/>
                    </a:p>
                  </a:txBody>
                  <a:tcPr marL="109728" marR="109728" marT="54864" marB="54864">
                    <a:noFill/>
                  </a:tcPr>
                </a:tc>
                <a:tc>
                  <a:txBody>
                    <a:bodyPr/>
                    <a:lstStyle/>
                    <a:p>
                      <a:endParaRPr lang="en-US" sz="2500"/>
                    </a:p>
                  </a:txBody>
                  <a:tcPr marL="109728" marR="109728" marT="54864" marB="54864">
                    <a:solidFill>
                      <a:srgbClr val="FF0000"/>
                    </a:solidFill>
                  </a:tcPr>
                </a:tc>
                <a:tc>
                  <a:txBody>
                    <a:bodyPr/>
                    <a:lstStyle/>
                    <a:p>
                      <a:endParaRPr lang="en-US" sz="2500" dirty="0"/>
                    </a:p>
                  </a:txBody>
                  <a:tcPr marL="109728" marR="109728" marT="54864" marB="54864">
                    <a:solidFill>
                      <a:srgbClr val="FF0000"/>
                    </a:solidFill>
                  </a:tcPr>
                </a:tc>
                <a:tc>
                  <a:txBody>
                    <a:bodyPr/>
                    <a:lstStyle/>
                    <a:p>
                      <a:endParaRPr lang="en-US" sz="2500" dirty="0"/>
                    </a:p>
                  </a:txBody>
                  <a:tcPr marL="109728" marR="109728" marT="54864" marB="54864">
                    <a:solidFill>
                      <a:srgbClr val="FF0000"/>
                    </a:solid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extLst>
                  <a:ext uri="{0D108BD9-81ED-4DB2-BD59-A6C34878D82A}">
                    <a16:rowId xmlns:a16="http://schemas.microsoft.com/office/drawing/2014/main" val="1779193652"/>
                  </a:ext>
                </a:extLst>
              </a:tr>
              <a:tr h="548640">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extLst>
                  <a:ext uri="{0D108BD9-81ED-4DB2-BD59-A6C34878D82A}">
                    <a16:rowId xmlns:a16="http://schemas.microsoft.com/office/drawing/2014/main" val="121502243"/>
                  </a:ext>
                </a:extLst>
              </a:tr>
              <a:tr h="548640">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extLst>
                  <a:ext uri="{0D108BD9-81ED-4DB2-BD59-A6C34878D82A}">
                    <a16:rowId xmlns:a16="http://schemas.microsoft.com/office/drawing/2014/main" val="2328075214"/>
                  </a:ext>
                </a:extLst>
              </a:tr>
              <a:tr h="548640">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extLst>
                  <a:ext uri="{0D108BD9-81ED-4DB2-BD59-A6C34878D82A}">
                    <a16:rowId xmlns:a16="http://schemas.microsoft.com/office/drawing/2014/main" val="3697529859"/>
                  </a:ext>
                </a:extLst>
              </a:tr>
              <a:tr h="548640">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extLst>
                  <a:ext uri="{0D108BD9-81ED-4DB2-BD59-A6C34878D82A}">
                    <a16:rowId xmlns:a16="http://schemas.microsoft.com/office/drawing/2014/main" val="840389634"/>
                  </a:ext>
                </a:extLst>
              </a:tr>
              <a:tr h="548640">
                <a:tc>
                  <a:txBody>
                    <a:bodyPr/>
                    <a:lstStyle/>
                    <a:p>
                      <a:endParaRPr lang="en-US" sz="2500" dirty="0"/>
                    </a:p>
                  </a:txBody>
                  <a:tcPr marL="109728" marR="109728" marT="54864" marB="54864">
                    <a:no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noFill/>
                  </a:tcPr>
                </a:tc>
                <a:extLst>
                  <a:ext uri="{0D108BD9-81ED-4DB2-BD59-A6C34878D82A}">
                    <a16:rowId xmlns:a16="http://schemas.microsoft.com/office/drawing/2014/main" val="2117368502"/>
                  </a:ext>
                </a:extLst>
              </a:tr>
              <a:tr h="548640">
                <a:tc>
                  <a:txBody>
                    <a:bodyPr/>
                    <a:lstStyle/>
                    <a:p>
                      <a:endParaRPr lang="en-US" sz="2500" dirty="0">
                        <a:solidFill>
                          <a:srgbClr val="7030A0"/>
                        </a:solidFill>
                      </a:endParaRPr>
                    </a:p>
                  </a:txBody>
                  <a:tcPr marL="109728" marR="109728" marT="54864" marB="54864">
                    <a:solidFill>
                      <a:srgbClr val="7030A0"/>
                    </a:solidFill>
                  </a:tcPr>
                </a:tc>
                <a:tc>
                  <a:txBody>
                    <a:bodyPr/>
                    <a:lstStyle/>
                    <a:p>
                      <a:endParaRPr lang="en-US" sz="2500" dirty="0">
                        <a:solidFill>
                          <a:srgbClr val="7030A0"/>
                        </a:solidFill>
                      </a:endParaRPr>
                    </a:p>
                  </a:txBody>
                  <a:tcPr marL="109728" marR="109728" marT="54864" marB="54864">
                    <a:solidFill>
                      <a:srgbClr val="7030A0"/>
                    </a:solidFill>
                  </a:tcPr>
                </a:tc>
                <a:tc>
                  <a:txBody>
                    <a:bodyPr/>
                    <a:lstStyle/>
                    <a:p>
                      <a:endParaRPr lang="en-US" sz="2500" dirty="0">
                        <a:solidFill>
                          <a:srgbClr val="7030A0"/>
                        </a:solidFill>
                      </a:endParaRPr>
                    </a:p>
                  </a:txBody>
                  <a:tcPr marL="109728" marR="109728" marT="54864" marB="54864">
                    <a:solidFill>
                      <a:srgbClr val="7030A0"/>
                    </a:solidFill>
                  </a:tcPr>
                </a:tc>
                <a:tc>
                  <a:txBody>
                    <a:bodyPr/>
                    <a:lstStyle/>
                    <a:p>
                      <a:endParaRPr lang="en-US" sz="2500" dirty="0">
                        <a:solidFill>
                          <a:srgbClr val="7030A0"/>
                        </a:solidFill>
                      </a:endParaRPr>
                    </a:p>
                  </a:txBody>
                  <a:tcPr marL="109728" marR="109728" marT="54864" marB="54864">
                    <a:solidFill>
                      <a:srgbClr val="7030A0"/>
                    </a:solidFill>
                  </a:tcPr>
                </a:tc>
                <a:tc>
                  <a:txBody>
                    <a:bodyPr/>
                    <a:lstStyle/>
                    <a:p>
                      <a:endParaRPr lang="en-US" sz="2500" dirty="0">
                        <a:solidFill>
                          <a:srgbClr val="7030A0"/>
                        </a:solidFill>
                      </a:endParaRPr>
                    </a:p>
                  </a:txBody>
                  <a:tcPr marL="109728" marR="109728" marT="54864" marB="54864">
                    <a:solidFill>
                      <a:srgbClr val="7030A0"/>
                    </a:solidFill>
                  </a:tcPr>
                </a:tc>
                <a:tc>
                  <a:txBody>
                    <a:bodyPr/>
                    <a:lstStyle/>
                    <a:p>
                      <a:endParaRPr lang="en-US" sz="2500" dirty="0">
                        <a:solidFill>
                          <a:srgbClr val="7030A0"/>
                        </a:solidFill>
                      </a:endParaRPr>
                    </a:p>
                  </a:txBody>
                  <a:tcPr marL="109728" marR="109728" marT="54864" marB="54864">
                    <a:solidFill>
                      <a:srgbClr val="7030A0"/>
                    </a:solidFill>
                  </a:tcPr>
                </a:tc>
                <a:tc>
                  <a:txBody>
                    <a:bodyPr/>
                    <a:lstStyle/>
                    <a:p>
                      <a:endParaRPr lang="en-US" sz="2500" dirty="0">
                        <a:solidFill>
                          <a:srgbClr val="7030A0"/>
                        </a:solidFill>
                      </a:endParaRPr>
                    </a:p>
                  </a:txBody>
                  <a:tcPr marL="109728" marR="109728" marT="54864" marB="54864">
                    <a:solidFill>
                      <a:srgbClr val="7030A0"/>
                    </a:solidFill>
                  </a:tcPr>
                </a:tc>
                <a:tc>
                  <a:txBody>
                    <a:bodyPr/>
                    <a:lstStyle/>
                    <a:p>
                      <a:endParaRPr lang="en-US" sz="2500" dirty="0">
                        <a:solidFill>
                          <a:srgbClr val="7030A0"/>
                        </a:solidFill>
                      </a:endParaRPr>
                    </a:p>
                  </a:txBody>
                  <a:tcPr marL="109728" marR="109728" marT="54864" marB="54864">
                    <a:solidFill>
                      <a:srgbClr val="7030A0"/>
                    </a:solidFill>
                  </a:tcPr>
                </a:tc>
                <a:tc>
                  <a:txBody>
                    <a:bodyPr/>
                    <a:lstStyle/>
                    <a:p>
                      <a:endParaRPr lang="en-US" sz="2500" dirty="0">
                        <a:solidFill>
                          <a:srgbClr val="7030A0"/>
                        </a:solidFill>
                      </a:endParaRPr>
                    </a:p>
                  </a:txBody>
                  <a:tcPr marL="109728" marR="109728" marT="54864" marB="54864">
                    <a:solidFill>
                      <a:srgbClr val="7030A0"/>
                    </a:solidFill>
                  </a:tcPr>
                </a:tc>
                <a:tc>
                  <a:txBody>
                    <a:bodyPr/>
                    <a:lstStyle/>
                    <a:p>
                      <a:endParaRPr lang="en-US" sz="2500" dirty="0">
                        <a:solidFill>
                          <a:srgbClr val="7030A0"/>
                        </a:solidFill>
                      </a:endParaRPr>
                    </a:p>
                  </a:txBody>
                  <a:tcPr marL="109728" marR="109728" marT="54864" marB="54864">
                    <a:solidFill>
                      <a:srgbClr val="7030A0"/>
                    </a:solidFill>
                  </a:tcPr>
                </a:tc>
                <a:tc>
                  <a:txBody>
                    <a:bodyPr/>
                    <a:lstStyle/>
                    <a:p>
                      <a:endParaRPr lang="en-US" sz="2500" dirty="0">
                        <a:solidFill>
                          <a:srgbClr val="7030A0"/>
                        </a:solidFill>
                      </a:endParaRPr>
                    </a:p>
                  </a:txBody>
                  <a:tcPr marL="109728" marR="109728" marT="54864" marB="54864">
                    <a:solidFill>
                      <a:srgbClr val="7030A0"/>
                    </a:solidFill>
                  </a:tcPr>
                </a:tc>
                <a:tc>
                  <a:txBody>
                    <a:bodyPr/>
                    <a:lstStyle/>
                    <a:p>
                      <a:endParaRPr lang="en-US" sz="2500" dirty="0">
                        <a:solidFill>
                          <a:srgbClr val="7030A0"/>
                        </a:solidFill>
                      </a:endParaRPr>
                    </a:p>
                  </a:txBody>
                  <a:tcPr marL="109728" marR="109728" marT="54864" marB="54864">
                    <a:solidFill>
                      <a:srgbClr val="7030A0"/>
                    </a:solidFill>
                  </a:tcPr>
                </a:tc>
                <a:tc>
                  <a:txBody>
                    <a:bodyPr/>
                    <a:lstStyle/>
                    <a:p>
                      <a:endParaRPr lang="en-US" sz="2500" dirty="0">
                        <a:solidFill>
                          <a:srgbClr val="7030A0"/>
                        </a:solidFill>
                      </a:endParaRPr>
                    </a:p>
                  </a:txBody>
                  <a:tcPr marL="109728" marR="109728" marT="54864" marB="54864">
                    <a:solidFill>
                      <a:srgbClr val="7030A0"/>
                    </a:solidFill>
                  </a:tcPr>
                </a:tc>
                <a:tc>
                  <a:txBody>
                    <a:bodyPr/>
                    <a:lstStyle/>
                    <a:p>
                      <a:endParaRPr lang="en-US" sz="2500" dirty="0">
                        <a:solidFill>
                          <a:srgbClr val="7030A0"/>
                        </a:solidFill>
                      </a:endParaRPr>
                    </a:p>
                  </a:txBody>
                  <a:tcPr marL="109728" marR="109728" marT="54864" marB="54864">
                    <a:solidFill>
                      <a:srgbClr val="7030A0"/>
                    </a:solidFill>
                  </a:tcPr>
                </a:tc>
                <a:tc>
                  <a:txBody>
                    <a:bodyPr/>
                    <a:lstStyle/>
                    <a:p>
                      <a:endParaRPr lang="en-US" sz="2500" dirty="0">
                        <a:solidFill>
                          <a:srgbClr val="7030A0"/>
                        </a:solidFill>
                      </a:endParaRPr>
                    </a:p>
                  </a:txBody>
                  <a:tcPr marL="109728" marR="109728" marT="54864" marB="54864">
                    <a:solidFill>
                      <a:srgbClr val="7030A0"/>
                    </a:solidFill>
                  </a:tcPr>
                </a:tc>
                <a:extLst>
                  <a:ext uri="{0D108BD9-81ED-4DB2-BD59-A6C34878D82A}">
                    <a16:rowId xmlns:a16="http://schemas.microsoft.com/office/drawing/2014/main" val="2907817"/>
                  </a:ext>
                </a:extLst>
              </a:tr>
            </a:tbl>
          </a:graphicData>
        </a:graphic>
      </p:graphicFrame>
    </p:spTree>
    <p:extLst>
      <p:ext uri="{BB962C8B-B14F-4D97-AF65-F5344CB8AC3E}">
        <p14:creationId xmlns:p14="http://schemas.microsoft.com/office/powerpoint/2010/main" val="209670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17F5BE-1203-41B3-A026-8FE702E46A3C}"/>
              </a:ext>
            </a:extLst>
          </p:cNvPr>
          <p:cNvPicPr>
            <a:picLocks noChangeAspect="1"/>
          </p:cNvPicPr>
          <p:nvPr/>
        </p:nvPicPr>
        <p:blipFill>
          <a:blip r:embed="rId2"/>
          <a:stretch>
            <a:fillRect/>
          </a:stretch>
        </p:blipFill>
        <p:spPr>
          <a:xfrm rot="16200000">
            <a:off x="4990971" y="994076"/>
            <a:ext cx="4286250" cy="5623560"/>
          </a:xfrm>
          <a:prstGeom prst="rect">
            <a:avLst/>
          </a:prstGeom>
        </p:spPr>
      </p:pic>
      <p:graphicFrame>
        <p:nvGraphicFramePr>
          <p:cNvPr id="3" name="Table 2">
            <a:extLst>
              <a:ext uri="{FF2B5EF4-FFF2-40B4-BE49-F238E27FC236}">
                <a16:creationId xmlns:a16="http://schemas.microsoft.com/office/drawing/2014/main" id="{D7D23575-6777-4A2F-B3C7-737E297FAA44}"/>
              </a:ext>
            </a:extLst>
          </p:cNvPr>
          <p:cNvGraphicFramePr>
            <a:graphicFrameLocks noGrp="1"/>
          </p:cNvGraphicFramePr>
          <p:nvPr/>
        </p:nvGraphicFramePr>
        <p:xfrm>
          <a:off x="893680" y="2003489"/>
          <a:ext cx="8229600" cy="4389120"/>
        </p:xfrm>
        <a:graphic>
          <a:graphicData uri="http://schemas.openxmlformats.org/drawingml/2006/table">
            <a:tbl>
              <a:tblPr firstRow="1" bandRow="1">
                <a:tableStyleId>{5940675A-B579-460E-94D1-54222C63F5DA}</a:tableStyleId>
              </a:tblPr>
              <a:tblGrid>
                <a:gridCol w="548640">
                  <a:extLst>
                    <a:ext uri="{9D8B030D-6E8A-4147-A177-3AD203B41FA5}">
                      <a16:colId xmlns:a16="http://schemas.microsoft.com/office/drawing/2014/main" val="2255665870"/>
                    </a:ext>
                  </a:extLst>
                </a:gridCol>
                <a:gridCol w="548640">
                  <a:extLst>
                    <a:ext uri="{9D8B030D-6E8A-4147-A177-3AD203B41FA5}">
                      <a16:colId xmlns:a16="http://schemas.microsoft.com/office/drawing/2014/main" val="481542333"/>
                    </a:ext>
                  </a:extLst>
                </a:gridCol>
                <a:gridCol w="548640">
                  <a:extLst>
                    <a:ext uri="{9D8B030D-6E8A-4147-A177-3AD203B41FA5}">
                      <a16:colId xmlns:a16="http://schemas.microsoft.com/office/drawing/2014/main" val="4077034496"/>
                    </a:ext>
                  </a:extLst>
                </a:gridCol>
                <a:gridCol w="548640">
                  <a:extLst>
                    <a:ext uri="{9D8B030D-6E8A-4147-A177-3AD203B41FA5}">
                      <a16:colId xmlns:a16="http://schemas.microsoft.com/office/drawing/2014/main" val="400687927"/>
                    </a:ext>
                  </a:extLst>
                </a:gridCol>
                <a:gridCol w="548640">
                  <a:extLst>
                    <a:ext uri="{9D8B030D-6E8A-4147-A177-3AD203B41FA5}">
                      <a16:colId xmlns:a16="http://schemas.microsoft.com/office/drawing/2014/main" val="3265485362"/>
                    </a:ext>
                  </a:extLst>
                </a:gridCol>
                <a:gridCol w="548640">
                  <a:extLst>
                    <a:ext uri="{9D8B030D-6E8A-4147-A177-3AD203B41FA5}">
                      <a16:colId xmlns:a16="http://schemas.microsoft.com/office/drawing/2014/main" val="3619963715"/>
                    </a:ext>
                  </a:extLst>
                </a:gridCol>
                <a:gridCol w="548640">
                  <a:extLst>
                    <a:ext uri="{9D8B030D-6E8A-4147-A177-3AD203B41FA5}">
                      <a16:colId xmlns:a16="http://schemas.microsoft.com/office/drawing/2014/main" val="466966621"/>
                    </a:ext>
                  </a:extLst>
                </a:gridCol>
                <a:gridCol w="548640">
                  <a:extLst>
                    <a:ext uri="{9D8B030D-6E8A-4147-A177-3AD203B41FA5}">
                      <a16:colId xmlns:a16="http://schemas.microsoft.com/office/drawing/2014/main" val="1079987831"/>
                    </a:ext>
                  </a:extLst>
                </a:gridCol>
                <a:gridCol w="548640">
                  <a:extLst>
                    <a:ext uri="{9D8B030D-6E8A-4147-A177-3AD203B41FA5}">
                      <a16:colId xmlns:a16="http://schemas.microsoft.com/office/drawing/2014/main" val="4140491456"/>
                    </a:ext>
                  </a:extLst>
                </a:gridCol>
                <a:gridCol w="548640">
                  <a:extLst>
                    <a:ext uri="{9D8B030D-6E8A-4147-A177-3AD203B41FA5}">
                      <a16:colId xmlns:a16="http://schemas.microsoft.com/office/drawing/2014/main" val="2695974188"/>
                    </a:ext>
                  </a:extLst>
                </a:gridCol>
                <a:gridCol w="548640">
                  <a:extLst>
                    <a:ext uri="{9D8B030D-6E8A-4147-A177-3AD203B41FA5}">
                      <a16:colId xmlns:a16="http://schemas.microsoft.com/office/drawing/2014/main" val="1829779951"/>
                    </a:ext>
                  </a:extLst>
                </a:gridCol>
                <a:gridCol w="548640">
                  <a:extLst>
                    <a:ext uri="{9D8B030D-6E8A-4147-A177-3AD203B41FA5}">
                      <a16:colId xmlns:a16="http://schemas.microsoft.com/office/drawing/2014/main" val="2532295646"/>
                    </a:ext>
                  </a:extLst>
                </a:gridCol>
                <a:gridCol w="548640">
                  <a:extLst>
                    <a:ext uri="{9D8B030D-6E8A-4147-A177-3AD203B41FA5}">
                      <a16:colId xmlns:a16="http://schemas.microsoft.com/office/drawing/2014/main" val="263062367"/>
                    </a:ext>
                  </a:extLst>
                </a:gridCol>
                <a:gridCol w="548640">
                  <a:extLst>
                    <a:ext uri="{9D8B030D-6E8A-4147-A177-3AD203B41FA5}">
                      <a16:colId xmlns:a16="http://schemas.microsoft.com/office/drawing/2014/main" val="2185668190"/>
                    </a:ext>
                  </a:extLst>
                </a:gridCol>
                <a:gridCol w="548640">
                  <a:extLst>
                    <a:ext uri="{9D8B030D-6E8A-4147-A177-3AD203B41FA5}">
                      <a16:colId xmlns:a16="http://schemas.microsoft.com/office/drawing/2014/main" val="793129845"/>
                    </a:ext>
                  </a:extLst>
                </a:gridCol>
              </a:tblGrid>
              <a:tr h="548640">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25159140"/>
                  </a:ext>
                </a:extLst>
              </a:tr>
              <a:tr h="548640">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9193652"/>
                  </a:ext>
                </a:extLst>
              </a:tr>
              <a:tr h="548640">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502243"/>
                  </a:ext>
                </a:extLst>
              </a:tr>
              <a:tr h="548640">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8075214"/>
                  </a:ext>
                </a:extLst>
              </a:tr>
              <a:tr h="548640">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7529859"/>
                  </a:ext>
                </a:extLst>
              </a:tr>
              <a:tr h="548640">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0389634"/>
                  </a:ext>
                </a:extLst>
              </a:tr>
              <a:tr h="548640">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7368502"/>
                  </a:ext>
                </a:extLst>
              </a:tr>
              <a:tr h="548640">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907817"/>
                  </a:ext>
                </a:extLst>
              </a:tr>
            </a:tbl>
          </a:graphicData>
        </a:graphic>
      </p:graphicFrame>
      <p:sp>
        <p:nvSpPr>
          <p:cNvPr id="4" name="Rectangle 3">
            <a:extLst>
              <a:ext uri="{FF2B5EF4-FFF2-40B4-BE49-F238E27FC236}">
                <a16:creationId xmlns:a16="http://schemas.microsoft.com/office/drawing/2014/main" id="{7CA3E44D-7ABD-4D21-A122-861F9832EC31}"/>
              </a:ext>
            </a:extLst>
          </p:cNvPr>
          <p:cNvSpPr/>
          <p:nvPr/>
        </p:nvSpPr>
        <p:spPr>
          <a:xfrm>
            <a:off x="692459" y="1843005"/>
            <a:ext cx="4048218" cy="4911127"/>
          </a:xfrm>
          <a:prstGeom prst="rect">
            <a:avLst/>
          </a:prstGeom>
          <a:solidFill>
            <a:srgbClr val="D6D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0"/>
          </a:p>
        </p:txBody>
      </p:sp>
      <p:sp>
        <p:nvSpPr>
          <p:cNvPr id="5" name="Arrow: Curved Down 4">
            <a:extLst>
              <a:ext uri="{FF2B5EF4-FFF2-40B4-BE49-F238E27FC236}">
                <a16:creationId xmlns:a16="http://schemas.microsoft.com/office/drawing/2014/main" id="{F7ECA189-FCAA-4ED8-A05D-73E0DDD34A74}"/>
              </a:ext>
            </a:extLst>
          </p:cNvPr>
          <p:cNvSpPr/>
          <p:nvPr/>
        </p:nvSpPr>
        <p:spPr>
          <a:xfrm rot="19025702">
            <a:off x="2208567" y="1308183"/>
            <a:ext cx="3309698" cy="123012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0">
              <a:solidFill>
                <a:schemeClr val="tx1"/>
              </a:solidFill>
            </a:endParaRPr>
          </a:p>
        </p:txBody>
      </p:sp>
    </p:spTree>
    <p:extLst>
      <p:ext uri="{BB962C8B-B14F-4D97-AF65-F5344CB8AC3E}">
        <p14:creationId xmlns:p14="http://schemas.microsoft.com/office/powerpoint/2010/main" val="277502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D72AD90-3E3A-4768-8290-2AA69A116C5B}"/>
              </a:ext>
            </a:extLst>
          </p:cNvPr>
          <p:cNvGraphicFramePr>
            <a:graphicFrameLocks noGrp="1"/>
          </p:cNvGraphicFramePr>
          <p:nvPr/>
        </p:nvGraphicFramePr>
        <p:xfrm>
          <a:off x="893680" y="2003489"/>
          <a:ext cx="8229600" cy="4389120"/>
        </p:xfrm>
        <a:graphic>
          <a:graphicData uri="http://schemas.openxmlformats.org/drawingml/2006/table">
            <a:tbl>
              <a:tblPr firstRow="1" bandRow="1">
                <a:tableStyleId>{5940675A-B579-460E-94D1-54222C63F5DA}</a:tableStyleId>
              </a:tblPr>
              <a:tblGrid>
                <a:gridCol w="548640">
                  <a:extLst>
                    <a:ext uri="{9D8B030D-6E8A-4147-A177-3AD203B41FA5}">
                      <a16:colId xmlns:a16="http://schemas.microsoft.com/office/drawing/2014/main" val="2255665870"/>
                    </a:ext>
                  </a:extLst>
                </a:gridCol>
                <a:gridCol w="548640">
                  <a:extLst>
                    <a:ext uri="{9D8B030D-6E8A-4147-A177-3AD203B41FA5}">
                      <a16:colId xmlns:a16="http://schemas.microsoft.com/office/drawing/2014/main" val="481542333"/>
                    </a:ext>
                  </a:extLst>
                </a:gridCol>
                <a:gridCol w="548640">
                  <a:extLst>
                    <a:ext uri="{9D8B030D-6E8A-4147-A177-3AD203B41FA5}">
                      <a16:colId xmlns:a16="http://schemas.microsoft.com/office/drawing/2014/main" val="4077034496"/>
                    </a:ext>
                  </a:extLst>
                </a:gridCol>
                <a:gridCol w="548640">
                  <a:extLst>
                    <a:ext uri="{9D8B030D-6E8A-4147-A177-3AD203B41FA5}">
                      <a16:colId xmlns:a16="http://schemas.microsoft.com/office/drawing/2014/main" val="400687927"/>
                    </a:ext>
                  </a:extLst>
                </a:gridCol>
                <a:gridCol w="548640">
                  <a:extLst>
                    <a:ext uri="{9D8B030D-6E8A-4147-A177-3AD203B41FA5}">
                      <a16:colId xmlns:a16="http://schemas.microsoft.com/office/drawing/2014/main" val="3265485362"/>
                    </a:ext>
                  </a:extLst>
                </a:gridCol>
                <a:gridCol w="548640">
                  <a:extLst>
                    <a:ext uri="{9D8B030D-6E8A-4147-A177-3AD203B41FA5}">
                      <a16:colId xmlns:a16="http://schemas.microsoft.com/office/drawing/2014/main" val="3619963715"/>
                    </a:ext>
                  </a:extLst>
                </a:gridCol>
                <a:gridCol w="548640">
                  <a:extLst>
                    <a:ext uri="{9D8B030D-6E8A-4147-A177-3AD203B41FA5}">
                      <a16:colId xmlns:a16="http://schemas.microsoft.com/office/drawing/2014/main" val="466966621"/>
                    </a:ext>
                  </a:extLst>
                </a:gridCol>
                <a:gridCol w="548640">
                  <a:extLst>
                    <a:ext uri="{9D8B030D-6E8A-4147-A177-3AD203B41FA5}">
                      <a16:colId xmlns:a16="http://schemas.microsoft.com/office/drawing/2014/main" val="1079987831"/>
                    </a:ext>
                  </a:extLst>
                </a:gridCol>
                <a:gridCol w="548640">
                  <a:extLst>
                    <a:ext uri="{9D8B030D-6E8A-4147-A177-3AD203B41FA5}">
                      <a16:colId xmlns:a16="http://schemas.microsoft.com/office/drawing/2014/main" val="4140491456"/>
                    </a:ext>
                  </a:extLst>
                </a:gridCol>
                <a:gridCol w="548640">
                  <a:extLst>
                    <a:ext uri="{9D8B030D-6E8A-4147-A177-3AD203B41FA5}">
                      <a16:colId xmlns:a16="http://schemas.microsoft.com/office/drawing/2014/main" val="2695974188"/>
                    </a:ext>
                  </a:extLst>
                </a:gridCol>
                <a:gridCol w="548640">
                  <a:extLst>
                    <a:ext uri="{9D8B030D-6E8A-4147-A177-3AD203B41FA5}">
                      <a16:colId xmlns:a16="http://schemas.microsoft.com/office/drawing/2014/main" val="1829779951"/>
                    </a:ext>
                  </a:extLst>
                </a:gridCol>
                <a:gridCol w="548640">
                  <a:extLst>
                    <a:ext uri="{9D8B030D-6E8A-4147-A177-3AD203B41FA5}">
                      <a16:colId xmlns:a16="http://schemas.microsoft.com/office/drawing/2014/main" val="2532295646"/>
                    </a:ext>
                  </a:extLst>
                </a:gridCol>
                <a:gridCol w="548640">
                  <a:extLst>
                    <a:ext uri="{9D8B030D-6E8A-4147-A177-3AD203B41FA5}">
                      <a16:colId xmlns:a16="http://schemas.microsoft.com/office/drawing/2014/main" val="263062367"/>
                    </a:ext>
                  </a:extLst>
                </a:gridCol>
                <a:gridCol w="548640">
                  <a:extLst>
                    <a:ext uri="{9D8B030D-6E8A-4147-A177-3AD203B41FA5}">
                      <a16:colId xmlns:a16="http://schemas.microsoft.com/office/drawing/2014/main" val="2185668190"/>
                    </a:ext>
                  </a:extLst>
                </a:gridCol>
                <a:gridCol w="548640">
                  <a:extLst>
                    <a:ext uri="{9D8B030D-6E8A-4147-A177-3AD203B41FA5}">
                      <a16:colId xmlns:a16="http://schemas.microsoft.com/office/drawing/2014/main" val="793129845"/>
                    </a:ext>
                  </a:extLst>
                </a:gridCol>
              </a:tblGrid>
              <a:tr h="548640">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extLst>
                  <a:ext uri="{0D108BD9-81ED-4DB2-BD59-A6C34878D82A}">
                    <a16:rowId xmlns:a16="http://schemas.microsoft.com/office/drawing/2014/main" val="2225159140"/>
                  </a:ext>
                </a:extLst>
              </a:tr>
              <a:tr h="548640">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a:p>
                  </a:txBody>
                  <a:tcPr marL="109728" marR="109728" marT="54864" marB="54864">
                    <a:noFill/>
                  </a:tcPr>
                </a:tc>
                <a:tc>
                  <a:txBody>
                    <a:bodyPr/>
                    <a:lstStyle/>
                    <a:p>
                      <a:endParaRPr lang="en-US" sz="2500"/>
                    </a:p>
                  </a:txBody>
                  <a:tcPr marL="109728" marR="109728" marT="54864" marB="54864">
                    <a:no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extLst>
                  <a:ext uri="{0D108BD9-81ED-4DB2-BD59-A6C34878D82A}">
                    <a16:rowId xmlns:a16="http://schemas.microsoft.com/office/drawing/2014/main" val="1779193652"/>
                  </a:ext>
                </a:extLst>
              </a:tr>
              <a:tr h="548640">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extLst>
                  <a:ext uri="{0D108BD9-81ED-4DB2-BD59-A6C34878D82A}">
                    <a16:rowId xmlns:a16="http://schemas.microsoft.com/office/drawing/2014/main" val="121502243"/>
                  </a:ext>
                </a:extLst>
              </a:tr>
              <a:tr h="548640">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extLst>
                  <a:ext uri="{0D108BD9-81ED-4DB2-BD59-A6C34878D82A}">
                    <a16:rowId xmlns:a16="http://schemas.microsoft.com/office/drawing/2014/main" val="2328075214"/>
                  </a:ext>
                </a:extLst>
              </a:tr>
              <a:tr h="548640">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extLst>
                  <a:ext uri="{0D108BD9-81ED-4DB2-BD59-A6C34878D82A}">
                    <a16:rowId xmlns:a16="http://schemas.microsoft.com/office/drawing/2014/main" val="3697529859"/>
                  </a:ext>
                </a:extLst>
              </a:tr>
              <a:tr h="548640">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noFill/>
                  </a:tcPr>
                </a:tc>
                <a:tc>
                  <a:txBody>
                    <a:bodyPr/>
                    <a:lstStyle/>
                    <a:p>
                      <a:endParaRPr lang="en-US" sz="2500" dirty="0"/>
                    </a:p>
                  </a:txBody>
                  <a:tcPr marL="109728" marR="109728" marT="54864" marB="54864">
                    <a:noFill/>
                  </a:tcPr>
                </a:tc>
                <a:extLst>
                  <a:ext uri="{0D108BD9-81ED-4DB2-BD59-A6C34878D82A}">
                    <a16:rowId xmlns:a16="http://schemas.microsoft.com/office/drawing/2014/main" val="840389634"/>
                  </a:ext>
                </a:extLst>
              </a:tr>
              <a:tr h="548640">
                <a:tc>
                  <a:txBody>
                    <a:bodyPr/>
                    <a:lstStyle/>
                    <a:p>
                      <a:endParaRPr lang="en-US" sz="2500" dirty="0"/>
                    </a:p>
                  </a:txBody>
                  <a:tcPr marL="109728" marR="109728" marT="54864" marB="54864">
                    <a:no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FF0000"/>
                    </a:solidFill>
                  </a:tcPr>
                </a:tc>
                <a:tc>
                  <a:txBody>
                    <a:bodyPr/>
                    <a:lstStyle/>
                    <a:p>
                      <a:endParaRPr lang="en-US" sz="2500" dirty="0"/>
                    </a:p>
                  </a:txBody>
                  <a:tcPr marL="109728" marR="109728" marT="54864" marB="54864">
                    <a:solidFill>
                      <a:srgbClr val="FFC000"/>
                    </a:solidFill>
                  </a:tcPr>
                </a:tc>
                <a:tc>
                  <a:txBody>
                    <a:bodyPr/>
                    <a:lstStyle/>
                    <a:p>
                      <a:endParaRPr lang="en-US" sz="2500" dirty="0"/>
                    </a:p>
                  </a:txBody>
                  <a:tcPr marL="109728" marR="109728" marT="54864" marB="54864">
                    <a:solidFill>
                      <a:srgbClr val="FFFF00"/>
                    </a:solidFill>
                  </a:tcPr>
                </a:tc>
                <a:tc>
                  <a:txBody>
                    <a:bodyPr/>
                    <a:lstStyle/>
                    <a:p>
                      <a:endParaRPr lang="en-US" sz="2500" dirty="0"/>
                    </a:p>
                  </a:txBody>
                  <a:tcPr marL="109728" marR="109728" marT="54864" marB="54864">
                    <a:solidFill>
                      <a:srgbClr val="00B050"/>
                    </a:solidFill>
                  </a:tcPr>
                </a:tc>
                <a:tc>
                  <a:txBody>
                    <a:bodyPr/>
                    <a:lstStyle/>
                    <a:p>
                      <a:endParaRPr lang="en-US" sz="2500" dirty="0"/>
                    </a:p>
                  </a:txBody>
                  <a:tcPr marL="109728" marR="109728" marT="54864" marB="54864">
                    <a:solidFill>
                      <a:srgbClr val="00B0F0"/>
                    </a:solidFill>
                  </a:tcPr>
                </a:tc>
                <a:tc>
                  <a:txBody>
                    <a:bodyPr/>
                    <a:lstStyle/>
                    <a:p>
                      <a:endParaRPr lang="en-US" sz="2500" dirty="0"/>
                    </a:p>
                  </a:txBody>
                  <a:tcPr marL="109728" marR="109728" marT="54864" marB="54864">
                    <a:solidFill>
                      <a:srgbClr val="0070C0"/>
                    </a:solidFill>
                  </a:tcPr>
                </a:tc>
                <a:tc>
                  <a:txBody>
                    <a:bodyPr/>
                    <a:lstStyle/>
                    <a:p>
                      <a:endParaRPr lang="en-US" sz="2500" dirty="0"/>
                    </a:p>
                  </a:txBody>
                  <a:tcPr marL="109728" marR="109728" marT="54864" marB="54864">
                    <a:solidFill>
                      <a:srgbClr val="7030A0"/>
                    </a:solidFill>
                  </a:tcPr>
                </a:tc>
                <a:tc>
                  <a:txBody>
                    <a:bodyPr/>
                    <a:lstStyle/>
                    <a:p>
                      <a:endParaRPr lang="en-US" sz="2500" dirty="0"/>
                    </a:p>
                  </a:txBody>
                  <a:tcPr marL="109728" marR="109728" marT="54864" marB="54864">
                    <a:noFill/>
                  </a:tcPr>
                </a:tc>
                <a:extLst>
                  <a:ext uri="{0D108BD9-81ED-4DB2-BD59-A6C34878D82A}">
                    <a16:rowId xmlns:a16="http://schemas.microsoft.com/office/drawing/2014/main" val="2117368502"/>
                  </a:ext>
                </a:extLst>
              </a:tr>
              <a:tr h="548640">
                <a:tc>
                  <a:txBody>
                    <a:bodyPr/>
                    <a:lstStyle/>
                    <a:p>
                      <a:endParaRPr lang="en-US" sz="2500" dirty="0">
                        <a:solidFill>
                          <a:srgbClr val="7030A0"/>
                        </a:solidFill>
                      </a:endParaRPr>
                    </a:p>
                  </a:txBody>
                  <a:tcPr marL="109728" marR="109728" marT="54864" marB="54864">
                    <a:solidFill>
                      <a:srgbClr val="7030A0"/>
                    </a:solidFill>
                  </a:tcPr>
                </a:tc>
                <a:tc>
                  <a:txBody>
                    <a:bodyPr/>
                    <a:lstStyle/>
                    <a:p>
                      <a:endParaRPr lang="en-US" sz="2500" dirty="0">
                        <a:solidFill>
                          <a:srgbClr val="7030A0"/>
                        </a:solidFill>
                      </a:endParaRPr>
                    </a:p>
                  </a:txBody>
                  <a:tcPr marL="109728" marR="109728" marT="54864" marB="54864">
                    <a:solidFill>
                      <a:srgbClr val="0070C0"/>
                    </a:solidFill>
                  </a:tcPr>
                </a:tc>
                <a:tc>
                  <a:txBody>
                    <a:bodyPr/>
                    <a:lstStyle/>
                    <a:p>
                      <a:endParaRPr lang="en-US" sz="2500" dirty="0">
                        <a:solidFill>
                          <a:srgbClr val="7030A0"/>
                        </a:solidFill>
                      </a:endParaRPr>
                    </a:p>
                  </a:txBody>
                  <a:tcPr marL="109728" marR="109728" marT="54864" marB="54864">
                    <a:solidFill>
                      <a:srgbClr val="00B0F0"/>
                    </a:solidFill>
                  </a:tcPr>
                </a:tc>
                <a:tc>
                  <a:txBody>
                    <a:bodyPr/>
                    <a:lstStyle/>
                    <a:p>
                      <a:endParaRPr lang="en-US" sz="2500" dirty="0">
                        <a:solidFill>
                          <a:srgbClr val="7030A0"/>
                        </a:solidFill>
                      </a:endParaRPr>
                    </a:p>
                  </a:txBody>
                  <a:tcPr marL="109728" marR="109728" marT="54864" marB="54864">
                    <a:solidFill>
                      <a:srgbClr val="00B050"/>
                    </a:solidFill>
                  </a:tcPr>
                </a:tc>
                <a:tc>
                  <a:txBody>
                    <a:bodyPr/>
                    <a:lstStyle/>
                    <a:p>
                      <a:endParaRPr lang="en-US" sz="2500" dirty="0">
                        <a:solidFill>
                          <a:srgbClr val="7030A0"/>
                        </a:solidFill>
                      </a:endParaRPr>
                    </a:p>
                  </a:txBody>
                  <a:tcPr marL="109728" marR="109728" marT="54864" marB="54864">
                    <a:solidFill>
                      <a:srgbClr val="FFFF00"/>
                    </a:solidFill>
                  </a:tcPr>
                </a:tc>
                <a:tc>
                  <a:txBody>
                    <a:bodyPr/>
                    <a:lstStyle/>
                    <a:p>
                      <a:endParaRPr lang="en-US" sz="2500" dirty="0">
                        <a:solidFill>
                          <a:srgbClr val="7030A0"/>
                        </a:solidFill>
                      </a:endParaRPr>
                    </a:p>
                  </a:txBody>
                  <a:tcPr marL="109728" marR="109728" marT="54864" marB="54864">
                    <a:solidFill>
                      <a:srgbClr val="FFC000"/>
                    </a:solidFill>
                  </a:tcPr>
                </a:tc>
                <a:tc>
                  <a:txBody>
                    <a:bodyPr/>
                    <a:lstStyle/>
                    <a:p>
                      <a:endParaRPr lang="en-US" sz="2500" dirty="0">
                        <a:solidFill>
                          <a:srgbClr val="7030A0"/>
                        </a:solidFill>
                      </a:endParaRPr>
                    </a:p>
                  </a:txBody>
                  <a:tcPr marL="109728" marR="109728" marT="54864" marB="54864">
                    <a:solidFill>
                      <a:srgbClr val="FF0000"/>
                    </a:solidFill>
                  </a:tcPr>
                </a:tc>
                <a:tc>
                  <a:txBody>
                    <a:bodyPr/>
                    <a:lstStyle/>
                    <a:p>
                      <a:endParaRPr lang="en-US" sz="2500" dirty="0">
                        <a:solidFill>
                          <a:srgbClr val="7030A0"/>
                        </a:solidFill>
                      </a:endParaRPr>
                    </a:p>
                  </a:txBody>
                  <a:tcPr marL="109728" marR="109728" marT="54864" marB="54864">
                    <a:solidFill>
                      <a:srgbClr val="C00000"/>
                    </a:solidFill>
                  </a:tcPr>
                </a:tc>
                <a:tc>
                  <a:txBody>
                    <a:bodyPr/>
                    <a:lstStyle/>
                    <a:p>
                      <a:endParaRPr lang="en-US" sz="2500" dirty="0">
                        <a:solidFill>
                          <a:srgbClr val="7030A0"/>
                        </a:solidFill>
                      </a:endParaRPr>
                    </a:p>
                  </a:txBody>
                  <a:tcPr marL="109728" marR="109728" marT="54864" marB="54864">
                    <a:solidFill>
                      <a:srgbClr val="FF0000"/>
                    </a:solidFill>
                  </a:tcPr>
                </a:tc>
                <a:tc>
                  <a:txBody>
                    <a:bodyPr/>
                    <a:lstStyle/>
                    <a:p>
                      <a:endParaRPr lang="en-US" sz="2500" dirty="0">
                        <a:solidFill>
                          <a:srgbClr val="7030A0"/>
                        </a:solidFill>
                      </a:endParaRPr>
                    </a:p>
                  </a:txBody>
                  <a:tcPr marL="109728" marR="109728" marT="54864" marB="54864">
                    <a:solidFill>
                      <a:srgbClr val="FFC000"/>
                    </a:solidFill>
                  </a:tcPr>
                </a:tc>
                <a:tc>
                  <a:txBody>
                    <a:bodyPr/>
                    <a:lstStyle/>
                    <a:p>
                      <a:endParaRPr lang="en-US" sz="2500" dirty="0">
                        <a:solidFill>
                          <a:srgbClr val="7030A0"/>
                        </a:solidFill>
                      </a:endParaRPr>
                    </a:p>
                  </a:txBody>
                  <a:tcPr marL="109728" marR="109728" marT="54864" marB="54864">
                    <a:solidFill>
                      <a:srgbClr val="FFFF00"/>
                    </a:solidFill>
                  </a:tcPr>
                </a:tc>
                <a:tc>
                  <a:txBody>
                    <a:bodyPr/>
                    <a:lstStyle/>
                    <a:p>
                      <a:endParaRPr lang="en-US" sz="2500" dirty="0">
                        <a:solidFill>
                          <a:srgbClr val="7030A0"/>
                        </a:solidFill>
                      </a:endParaRPr>
                    </a:p>
                  </a:txBody>
                  <a:tcPr marL="109728" marR="109728" marT="54864" marB="54864">
                    <a:solidFill>
                      <a:srgbClr val="00B050"/>
                    </a:solidFill>
                  </a:tcPr>
                </a:tc>
                <a:tc>
                  <a:txBody>
                    <a:bodyPr/>
                    <a:lstStyle/>
                    <a:p>
                      <a:endParaRPr lang="en-US" sz="2500" dirty="0">
                        <a:solidFill>
                          <a:srgbClr val="7030A0"/>
                        </a:solidFill>
                      </a:endParaRPr>
                    </a:p>
                  </a:txBody>
                  <a:tcPr marL="109728" marR="109728" marT="54864" marB="54864">
                    <a:solidFill>
                      <a:srgbClr val="00B0F0"/>
                    </a:solidFill>
                  </a:tcPr>
                </a:tc>
                <a:tc>
                  <a:txBody>
                    <a:bodyPr/>
                    <a:lstStyle/>
                    <a:p>
                      <a:endParaRPr lang="en-US" sz="2500" dirty="0">
                        <a:solidFill>
                          <a:srgbClr val="7030A0"/>
                        </a:solidFill>
                      </a:endParaRPr>
                    </a:p>
                  </a:txBody>
                  <a:tcPr marL="109728" marR="109728" marT="54864" marB="54864">
                    <a:solidFill>
                      <a:srgbClr val="0070C0"/>
                    </a:solidFill>
                  </a:tcPr>
                </a:tc>
                <a:tc>
                  <a:txBody>
                    <a:bodyPr/>
                    <a:lstStyle/>
                    <a:p>
                      <a:endParaRPr lang="en-US" sz="2500" dirty="0">
                        <a:solidFill>
                          <a:srgbClr val="7030A0"/>
                        </a:solidFill>
                      </a:endParaRPr>
                    </a:p>
                  </a:txBody>
                  <a:tcPr marL="109728" marR="109728" marT="54864" marB="54864">
                    <a:solidFill>
                      <a:srgbClr val="7030A0"/>
                    </a:solidFill>
                  </a:tcPr>
                </a:tc>
                <a:extLst>
                  <a:ext uri="{0D108BD9-81ED-4DB2-BD59-A6C34878D82A}">
                    <a16:rowId xmlns:a16="http://schemas.microsoft.com/office/drawing/2014/main" val="2907817"/>
                  </a:ext>
                </a:extLst>
              </a:tr>
            </a:tbl>
          </a:graphicData>
        </a:graphic>
      </p:graphicFrame>
    </p:spTree>
    <p:extLst>
      <p:ext uri="{BB962C8B-B14F-4D97-AF65-F5344CB8AC3E}">
        <p14:creationId xmlns:p14="http://schemas.microsoft.com/office/powerpoint/2010/main" val="194079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4CE5F6-09EA-495C-A1BE-ABCC04E624DC}"/>
              </a:ext>
            </a:extLst>
          </p:cNvPr>
          <p:cNvPicPr>
            <a:picLocks noChangeAspect="1"/>
          </p:cNvPicPr>
          <p:nvPr/>
        </p:nvPicPr>
        <p:blipFill>
          <a:blip r:embed="rId3"/>
          <a:stretch>
            <a:fillRect/>
          </a:stretch>
        </p:blipFill>
        <p:spPr>
          <a:xfrm rot="16200000">
            <a:off x="2645713" y="1015162"/>
            <a:ext cx="4331970" cy="5943600"/>
          </a:xfrm>
          <a:prstGeom prst="rect">
            <a:avLst/>
          </a:prstGeom>
        </p:spPr>
      </p:pic>
      <p:graphicFrame>
        <p:nvGraphicFramePr>
          <p:cNvPr id="3" name="Table 2">
            <a:extLst>
              <a:ext uri="{FF2B5EF4-FFF2-40B4-BE49-F238E27FC236}">
                <a16:creationId xmlns:a16="http://schemas.microsoft.com/office/drawing/2014/main" id="{64229C3F-8EFF-498D-B5B1-9D1E42A3AA0C}"/>
              </a:ext>
            </a:extLst>
          </p:cNvPr>
          <p:cNvGraphicFramePr>
            <a:graphicFrameLocks noGrp="1"/>
          </p:cNvGraphicFramePr>
          <p:nvPr/>
        </p:nvGraphicFramePr>
        <p:xfrm>
          <a:off x="-1364800" y="2035448"/>
          <a:ext cx="8229600" cy="4389120"/>
        </p:xfrm>
        <a:graphic>
          <a:graphicData uri="http://schemas.openxmlformats.org/drawingml/2006/table">
            <a:tbl>
              <a:tblPr firstRow="1" bandRow="1">
                <a:tableStyleId>{5940675A-B579-460E-94D1-54222C63F5DA}</a:tableStyleId>
              </a:tblPr>
              <a:tblGrid>
                <a:gridCol w="548640">
                  <a:extLst>
                    <a:ext uri="{9D8B030D-6E8A-4147-A177-3AD203B41FA5}">
                      <a16:colId xmlns:a16="http://schemas.microsoft.com/office/drawing/2014/main" val="2255665870"/>
                    </a:ext>
                  </a:extLst>
                </a:gridCol>
                <a:gridCol w="548640">
                  <a:extLst>
                    <a:ext uri="{9D8B030D-6E8A-4147-A177-3AD203B41FA5}">
                      <a16:colId xmlns:a16="http://schemas.microsoft.com/office/drawing/2014/main" val="481542333"/>
                    </a:ext>
                  </a:extLst>
                </a:gridCol>
                <a:gridCol w="548640">
                  <a:extLst>
                    <a:ext uri="{9D8B030D-6E8A-4147-A177-3AD203B41FA5}">
                      <a16:colId xmlns:a16="http://schemas.microsoft.com/office/drawing/2014/main" val="4077034496"/>
                    </a:ext>
                  </a:extLst>
                </a:gridCol>
                <a:gridCol w="548640">
                  <a:extLst>
                    <a:ext uri="{9D8B030D-6E8A-4147-A177-3AD203B41FA5}">
                      <a16:colId xmlns:a16="http://schemas.microsoft.com/office/drawing/2014/main" val="400687927"/>
                    </a:ext>
                  </a:extLst>
                </a:gridCol>
                <a:gridCol w="548640">
                  <a:extLst>
                    <a:ext uri="{9D8B030D-6E8A-4147-A177-3AD203B41FA5}">
                      <a16:colId xmlns:a16="http://schemas.microsoft.com/office/drawing/2014/main" val="3265485362"/>
                    </a:ext>
                  </a:extLst>
                </a:gridCol>
                <a:gridCol w="548640">
                  <a:extLst>
                    <a:ext uri="{9D8B030D-6E8A-4147-A177-3AD203B41FA5}">
                      <a16:colId xmlns:a16="http://schemas.microsoft.com/office/drawing/2014/main" val="3619963715"/>
                    </a:ext>
                  </a:extLst>
                </a:gridCol>
                <a:gridCol w="548640">
                  <a:extLst>
                    <a:ext uri="{9D8B030D-6E8A-4147-A177-3AD203B41FA5}">
                      <a16:colId xmlns:a16="http://schemas.microsoft.com/office/drawing/2014/main" val="466966621"/>
                    </a:ext>
                  </a:extLst>
                </a:gridCol>
                <a:gridCol w="548640">
                  <a:extLst>
                    <a:ext uri="{9D8B030D-6E8A-4147-A177-3AD203B41FA5}">
                      <a16:colId xmlns:a16="http://schemas.microsoft.com/office/drawing/2014/main" val="1079987831"/>
                    </a:ext>
                  </a:extLst>
                </a:gridCol>
                <a:gridCol w="548640">
                  <a:extLst>
                    <a:ext uri="{9D8B030D-6E8A-4147-A177-3AD203B41FA5}">
                      <a16:colId xmlns:a16="http://schemas.microsoft.com/office/drawing/2014/main" val="4140491456"/>
                    </a:ext>
                  </a:extLst>
                </a:gridCol>
                <a:gridCol w="548640">
                  <a:extLst>
                    <a:ext uri="{9D8B030D-6E8A-4147-A177-3AD203B41FA5}">
                      <a16:colId xmlns:a16="http://schemas.microsoft.com/office/drawing/2014/main" val="2695974188"/>
                    </a:ext>
                  </a:extLst>
                </a:gridCol>
                <a:gridCol w="548640">
                  <a:extLst>
                    <a:ext uri="{9D8B030D-6E8A-4147-A177-3AD203B41FA5}">
                      <a16:colId xmlns:a16="http://schemas.microsoft.com/office/drawing/2014/main" val="1829779951"/>
                    </a:ext>
                  </a:extLst>
                </a:gridCol>
                <a:gridCol w="548640">
                  <a:extLst>
                    <a:ext uri="{9D8B030D-6E8A-4147-A177-3AD203B41FA5}">
                      <a16:colId xmlns:a16="http://schemas.microsoft.com/office/drawing/2014/main" val="2532295646"/>
                    </a:ext>
                  </a:extLst>
                </a:gridCol>
                <a:gridCol w="548640">
                  <a:extLst>
                    <a:ext uri="{9D8B030D-6E8A-4147-A177-3AD203B41FA5}">
                      <a16:colId xmlns:a16="http://schemas.microsoft.com/office/drawing/2014/main" val="263062367"/>
                    </a:ext>
                  </a:extLst>
                </a:gridCol>
                <a:gridCol w="548640">
                  <a:extLst>
                    <a:ext uri="{9D8B030D-6E8A-4147-A177-3AD203B41FA5}">
                      <a16:colId xmlns:a16="http://schemas.microsoft.com/office/drawing/2014/main" val="2185668190"/>
                    </a:ext>
                  </a:extLst>
                </a:gridCol>
                <a:gridCol w="548640">
                  <a:extLst>
                    <a:ext uri="{9D8B030D-6E8A-4147-A177-3AD203B41FA5}">
                      <a16:colId xmlns:a16="http://schemas.microsoft.com/office/drawing/2014/main" val="793129845"/>
                    </a:ext>
                  </a:extLst>
                </a:gridCol>
              </a:tblGrid>
              <a:tr h="548640">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25159140"/>
                  </a:ext>
                </a:extLst>
              </a:tr>
              <a:tr h="548640">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9193652"/>
                  </a:ext>
                </a:extLst>
              </a:tr>
              <a:tr h="548640">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502243"/>
                  </a:ext>
                </a:extLst>
              </a:tr>
              <a:tr h="548640">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8075214"/>
                  </a:ext>
                </a:extLst>
              </a:tr>
              <a:tr h="548640">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7529859"/>
                  </a:ext>
                </a:extLst>
              </a:tr>
              <a:tr h="548640">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0389634"/>
                  </a:ext>
                </a:extLst>
              </a:tr>
              <a:tr h="548640">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7368502"/>
                  </a:ext>
                </a:extLst>
              </a:tr>
              <a:tr h="548640">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en-US" sz="2500" dirty="0">
                        <a:solidFill>
                          <a:srgbClr val="7030A0"/>
                        </a:solidFill>
                      </a:endParaRPr>
                    </a:p>
                  </a:txBody>
                  <a:tcPr marL="109728" marR="109728" marT="54864" marB="54864">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907817"/>
                  </a:ext>
                </a:extLst>
              </a:tr>
            </a:tbl>
          </a:graphicData>
        </a:graphic>
      </p:graphicFrame>
      <p:sp>
        <p:nvSpPr>
          <p:cNvPr id="4" name="Rectangle 3">
            <a:extLst>
              <a:ext uri="{FF2B5EF4-FFF2-40B4-BE49-F238E27FC236}">
                <a16:creationId xmlns:a16="http://schemas.microsoft.com/office/drawing/2014/main" id="{01E06111-9D50-4E3E-81E7-BCD71505BAC2}"/>
              </a:ext>
            </a:extLst>
          </p:cNvPr>
          <p:cNvSpPr/>
          <p:nvPr/>
        </p:nvSpPr>
        <p:spPr>
          <a:xfrm>
            <a:off x="-1429797" y="1531397"/>
            <a:ext cx="3931033" cy="4911127"/>
          </a:xfrm>
          <a:prstGeom prst="rect">
            <a:avLst/>
          </a:prstGeom>
          <a:solidFill>
            <a:srgbClr val="D6D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0"/>
          </a:p>
        </p:txBody>
      </p:sp>
      <p:sp>
        <p:nvSpPr>
          <p:cNvPr id="5" name="Arrow: Curved Down 4">
            <a:extLst>
              <a:ext uri="{FF2B5EF4-FFF2-40B4-BE49-F238E27FC236}">
                <a16:creationId xmlns:a16="http://schemas.microsoft.com/office/drawing/2014/main" id="{1401036D-AA23-4E7F-9347-AE81E159C965}"/>
              </a:ext>
            </a:extLst>
          </p:cNvPr>
          <p:cNvSpPr/>
          <p:nvPr/>
        </p:nvSpPr>
        <p:spPr>
          <a:xfrm rot="19025702">
            <a:off x="959287" y="1052146"/>
            <a:ext cx="3213890" cy="123012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0">
              <a:solidFill>
                <a:schemeClr val="tx1"/>
              </a:solidFill>
            </a:endParaRPr>
          </a:p>
        </p:txBody>
      </p:sp>
      <p:sp>
        <p:nvSpPr>
          <p:cNvPr id="6" name="Cloud 5">
            <a:extLst>
              <a:ext uri="{FF2B5EF4-FFF2-40B4-BE49-F238E27FC236}">
                <a16:creationId xmlns:a16="http://schemas.microsoft.com/office/drawing/2014/main" id="{76268BF5-61DE-4A25-ACE0-9D5BF3EF2FF3}"/>
              </a:ext>
            </a:extLst>
          </p:cNvPr>
          <p:cNvSpPr/>
          <p:nvPr/>
        </p:nvSpPr>
        <p:spPr>
          <a:xfrm>
            <a:off x="9200045" y="1820977"/>
            <a:ext cx="3497093" cy="2420471"/>
          </a:xfrm>
          <a:prstGeom prst="cloud">
            <a:avLst/>
          </a:prstGeom>
          <a:ln w="28575">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80" dirty="0">
                <a:latin typeface="Arial" panose="020B0604020202020204" pitchFamily="34" charset="0"/>
                <a:cs typeface="Arial" panose="020B0604020202020204" pitchFamily="34" charset="0"/>
              </a:rPr>
              <a:t>Are the prosecutors convinced?  </a:t>
            </a:r>
          </a:p>
        </p:txBody>
      </p:sp>
    </p:spTree>
    <p:extLst>
      <p:ext uri="{BB962C8B-B14F-4D97-AF65-F5344CB8AC3E}">
        <p14:creationId xmlns:p14="http://schemas.microsoft.com/office/powerpoint/2010/main" val="133282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6F2A47-3C85-4B28-A2A7-2FA6E1AD7937}"/>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Even numbers have a story to tell. What do you notice about even numbers? </a:t>
            </a:r>
          </a:p>
          <a:p>
            <a:r>
              <a:rPr lang="en-US" dirty="0">
                <a:latin typeface="Arial" panose="020B0604020202020204" pitchFamily="34" charset="0"/>
                <a:cs typeface="Arial" panose="020B0604020202020204" pitchFamily="34" charset="0"/>
              </a:rPr>
              <a:t>Product of even numbers or odd numbers? </a:t>
            </a:r>
          </a:p>
          <a:p>
            <a:r>
              <a:rPr lang="en-US" dirty="0">
                <a:latin typeface="Arial" panose="020B0604020202020204" pitchFamily="34" charset="0"/>
                <a:cs typeface="Arial" panose="020B0604020202020204" pitchFamily="34" charset="0"/>
              </a:rPr>
              <a:t>if one factor in a multiplication expression doubles, the product also double</a:t>
            </a:r>
          </a:p>
          <a:p>
            <a:r>
              <a:rPr lang="en-US" dirty="0" err="1">
                <a:latin typeface="Arial" panose="020B0604020202020204" pitchFamily="34" charset="0"/>
                <a:cs typeface="Arial" panose="020B0604020202020204" pitchFamily="34" charset="0"/>
              </a:rPr>
              <a:t>sen</a:t>
            </a:r>
            <a:r>
              <a:rPr lang="en-US" dirty="0">
                <a:latin typeface="Arial" panose="020B0604020202020204" pitchFamily="34" charset="0"/>
                <a:cs typeface="Arial" panose="020B0604020202020204" pitchFamily="34" charset="0"/>
              </a:rPr>
              <a:t> numbers?  </a:t>
            </a:r>
          </a:p>
          <a:p>
            <a:r>
              <a:rPr lang="en-US" b="1" i="0" dirty="0">
                <a:effectLst/>
                <a:latin typeface="Arial" panose="020B0604020202020204" pitchFamily="34" charset="0"/>
                <a:cs typeface="Arial" panose="020B0604020202020204" pitchFamily="34" charset="0"/>
              </a:rPr>
              <a:t>which numbers can you draw a square made up of that many squares</a:t>
            </a:r>
            <a:r>
              <a:rPr lang="en-US" b="0" i="0" dirty="0">
                <a:effectLst/>
                <a:latin typeface="Arial" panose="020B0604020202020204" pitchFamily="34" charset="0"/>
                <a:cs typeface="Arial" panose="020B0604020202020204" pitchFamily="34" charset="0"/>
              </a:rPr>
              <a:t>.</a:t>
            </a:r>
          </a:p>
          <a:p>
            <a:endParaRPr lang="en-US" dirty="0"/>
          </a:p>
        </p:txBody>
      </p:sp>
      <p:pic>
        <p:nvPicPr>
          <p:cNvPr id="5" name="Picture 4">
            <a:extLst>
              <a:ext uri="{FF2B5EF4-FFF2-40B4-BE49-F238E27FC236}">
                <a16:creationId xmlns:a16="http://schemas.microsoft.com/office/drawing/2014/main" id="{0001EB0B-A8B9-4FEA-A41A-1918BBAC9C0F}"/>
              </a:ext>
            </a:extLst>
          </p:cNvPr>
          <p:cNvPicPr>
            <a:picLocks noChangeAspect="1"/>
          </p:cNvPicPr>
          <p:nvPr/>
        </p:nvPicPr>
        <p:blipFill>
          <a:blip r:embed="rId3"/>
          <a:stretch>
            <a:fillRect/>
          </a:stretch>
        </p:blipFill>
        <p:spPr>
          <a:xfrm>
            <a:off x="7867650" y="4114800"/>
            <a:ext cx="5076825" cy="2486025"/>
          </a:xfrm>
          <a:prstGeom prst="rect">
            <a:avLst/>
          </a:prstGeom>
        </p:spPr>
      </p:pic>
      <p:pic>
        <p:nvPicPr>
          <p:cNvPr id="7" name="Picture 6">
            <a:extLst>
              <a:ext uri="{FF2B5EF4-FFF2-40B4-BE49-F238E27FC236}">
                <a16:creationId xmlns:a16="http://schemas.microsoft.com/office/drawing/2014/main" id="{7EDB83DB-144F-4164-A589-91F5F473131F}"/>
              </a:ext>
            </a:extLst>
          </p:cNvPr>
          <p:cNvPicPr>
            <a:picLocks noChangeAspect="1"/>
          </p:cNvPicPr>
          <p:nvPr/>
        </p:nvPicPr>
        <p:blipFill>
          <a:blip r:embed="rId4"/>
          <a:stretch>
            <a:fillRect/>
          </a:stretch>
        </p:blipFill>
        <p:spPr>
          <a:xfrm>
            <a:off x="11258550" y="614897"/>
            <a:ext cx="3371850" cy="2000250"/>
          </a:xfrm>
          <a:prstGeom prst="rect">
            <a:avLst/>
          </a:prstGeom>
        </p:spPr>
      </p:pic>
      <p:pic>
        <p:nvPicPr>
          <p:cNvPr id="9" name="Picture 8">
            <a:extLst>
              <a:ext uri="{FF2B5EF4-FFF2-40B4-BE49-F238E27FC236}">
                <a16:creationId xmlns:a16="http://schemas.microsoft.com/office/drawing/2014/main" id="{E0A93AB9-4981-43F8-9CA3-8AD0E33F5D8C}"/>
              </a:ext>
            </a:extLst>
          </p:cNvPr>
          <p:cNvPicPr>
            <a:picLocks noChangeAspect="1"/>
          </p:cNvPicPr>
          <p:nvPr/>
        </p:nvPicPr>
        <p:blipFill>
          <a:blip r:embed="rId5"/>
          <a:stretch>
            <a:fillRect/>
          </a:stretch>
        </p:blipFill>
        <p:spPr>
          <a:xfrm>
            <a:off x="7924137" y="71972"/>
            <a:ext cx="3248025" cy="2543175"/>
          </a:xfrm>
          <a:prstGeom prst="rect">
            <a:avLst/>
          </a:prstGeom>
        </p:spPr>
      </p:pic>
    </p:spTree>
    <p:extLst>
      <p:ext uri="{BB962C8B-B14F-4D97-AF65-F5344CB8AC3E}">
        <p14:creationId xmlns:p14="http://schemas.microsoft.com/office/powerpoint/2010/main" val="246726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0FBF1A-6B58-4573-A121-B35912643D3D}"/>
              </a:ext>
            </a:extLst>
          </p:cNvPr>
          <p:cNvSpPr>
            <a:spLocks noGrp="1"/>
          </p:cNvSpPr>
          <p:nvPr>
            <p:ph idx="1"/>
          </p:nvPr>
        </p:nvSpPr>
        <p:spPr>
          <a:xfrm>
            <a:off x="590843" y="1174476"/>
            <a:ext cx="13167360" cy="5431156"/>
          </a:xfrm>
        </p:spPr>
        <p:txBody>
          <a:bodyPr/>
          <a:lstStyle/>
          <a:p>
            <a:pPr marL="0" indent="0">
              <a:buNone/>
            </a:pPr>
            <a:r>
              <a:rPr lang="en-US" sz="3600" dirty="0"/>
              <a:t>Proof by contradiction is also possible with young children. A first grader argued from his knowledge of whole-number patterns that the number 0 is even: "If 0 were odd, then 0 and 1 would be two odd numbers in a row. Even and odd numbers alternate. So 0 must be even." Beginning in the elementary grades, children can learn to disprove conjectures by finding counterexamples. At all levels, students will reason inductively from patterns and specific cases. Increasingly over the grades, they should also learn to make effective deductive arguments based on the mathematical truths they are establishing in class.</a:t>
            </a:r>
          </a:p>
        </p:txBody>
      </p:sp>
    </p:spTree>
    <p:extLst>
      <p:ext uri="{BB962C8B-B14F-4D97-AF65-F5344CB8AC3E}">
        <p14:creationId xmlns:p14="http://schemas.microsoft.com/office/powerpoint/2010/main" val="264115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red, furniture, indoor&#10;&#10;Description automatically generated">
            <a:extLst>
              <a:ext uri="{FF2B5EF4-FFF2-40B4-BE49-F238E27FC236}">
                <a16:creationId xmlns:a16="http://schemas.microsoft.com/office/drawing/2014/main" id="{1F67AF3D-3667-45B6-8A09-AF18138AC0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630400" cy="7619999"/>
          </a:xfrm>
          <a:prstGeom prst="rect">
            <a:avLst/>
          </a:prstGeom>
        </p:spPr>
      </p:pic>
      <p:sp>
        <p:nvSpPr>
          <p:cNvPr id="2" name="Title 1">
            <a:extLst>
              <a:ext uri="{FF2B5EF4-FFF2-40B4-BE49-F238E27FC236}">
                <a16:creationId xmlns:a16="http://schemas.microsoft.com/office/drawing/2014/main" id="{38587099-034A-4F85-978D-E673E1BEB691}"/>
              </a:ext>
            </a:extLst>
          </p:cNvPr>
          <p:cNvSpPr>
            <a:spLocks noGrp="1"/>
          </p:cNvSpPr>
          <p:nvPr>
            <p:ph type="title"/>
          </p:nvPr>
        </p:nvSpPr>
        <p:spPr>
          <a:xfrm>
            <a:off x="979714" y="3304906"/>
            <a:ext cx="13167360" cy="769441"/>
          </a:xfrm>
        </p:spPr>
        <p:txBody>
          <a:bodyPr/>
          <a:lstStyle/>
          <a:p>
            <a:r>
              <a:rPr lang="en-US" dirty="0">
                <a:solidFill>
                  <a:schemeClr val="bg1"/>
                </a:solidFill>
              </a:rPr>
              <a:t>Introduction</a:t>
            </a:r>
          </a:p>
        </p:txBody>
      </p:sp>
    </p:spTree>
    <p:extLst>
      <p:ext uri="{BB962C8B-B14F-4D97-AF65-F5344CB8AC3E}">
        <p14:creationId xmlns:p14="http://schemas.microsoft.com/office/powerpoint/2010/main" val="15501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crown&#10;&#10;Description automatically generated with medium confidence">
            <a:extLst>
              <a:ext uri="{FF2B5EF4-FFF2-40B4-BE49-F238E27FC236}">
                <a16:creationId xmlns:a16="http://schemas.microsoft.com/office/drawing/2014/main" id="{9DCA27AA-0786-472A-845A-150CDEF38B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278" y="0"/>
            <a:ext cx="14630400" cy="7602580"/>
          </a:xfrm>
          <a:prstGeom prst="rect">
            <a:avLst/>
          </a:prstGeom>
        </p:spPr>
      </p:pic>
      <p:sp>
        <p:nvSpPr>
          <p:cNvPr id="5" name="Oval 4">
            <a:extLst>
              <a:ext uri="{FF2B5EF4-FFF2-40B4-BE49-F238E27FC236}">
                <a16:creationId xmlns:a16="http://schemas.microsoft.com/office/drawing/2014/main" id="{799600D4-F136-409B-924F-1BC7BE1CCDC7}"/>
              </a:ext>
            </a:extLst>
          </p:cNvPr>
          <p:cNvSpPr/>
          <p:nvPr/>
        </p:nvSpPr>
        <p:spPr>
          <a:xfrm>
            <a:off x="307512" y="2638696"/>
            <a:ext cx="6048317" cy="5411021"/>
          </a:xfrm>
          <a:prstGeom prst="ellipse">
            <a:avLst/>
          </a:prstGeom>
          <a:solidFill>
            <a:schemeClr val="lt1">
              <a:alpha val="55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sz="2400" b="1"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Mathematicians are storytellers. Our characters are numbers and geometries. Our narratives are the proofs we create about these characters.”</a:t>
            </a:r>
          </a:p>
          <a:p>
            <a:r>
              <a:rPr lang="en-US" sz="2800" b="1" dirty="0">
                <a:latin typeface="Arial" panose="020B0604020202020204" pitchFamily="34" charset="0"/>
                <a:cs typeface="Arial" panose="020B0604020202020204" pitchFamily="34" charset="0"/>
              </a:rPr>
              <a:t>-Marcus Du </a:t>
            </a:r>
            <a:r>
              <a:rPr lang="en-US" sz="2800" b="1" dirty="0" err="1">
                <a:latin typeface="Arial" panose="020B0604020202020204" pitchFamily="34" charset="0"/>
                <a:cs typeface="Arial" panose="020B0604020202020204" pitchFamily="34" charset="0"/>
              </a:rPr>
              <a:t>Sautoy</a:t>
            </a:r>
            <a:endParaRPr lang="en-US" sz="2800" b="1"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80BF641F-8DC9-466D-9F3E-78E41FBEFA8B}"/>
              </a:ext>
            </a:extLst>
          </p:cNvPr>
          <p:cNvSpPr/>
          <p:nvPr/>
        </p:nvSpPr>
        <p:spPr>
          <a:xfrm>
            <a:off x="9444665" y="671444"/>
            <a:ext cx="5185735" cy="1457160"/>
          </a:xfrm>
          <a:prstGeom prst="ellipse">
            <a:avLst/>
          </a:prstGeom>
          <a:solidFill>
            <a:schemeClr val="lt1">
              <a:alpha val="55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sz="3200" b="1" dirty="0">
                <a:solidFill>
                  <a:srgbClr val="FFFF00"/>
                </a:solidFill>
                <a:latin typeface="Arial" panose="020B0604020202020204" pitchFamily="34" charset="0"/>
                <a:ea typeface="Calibri" panose="020F0502020204030204" pitchFamily="34" charset="0"/>
                <a:cs typeface="Arial" panose="020B0604020202020204" pitchFamily="34" charset="0"/>
              </a:rPr>
              <a:t>Proof = Narrative</a:t>
            </a:r>
            <a:endParaRPr lang="en-US" sz="3200" dirty="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826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6BC4A516908D44B04DD851D72A7FB1" ma:contentTypeVersion="9" ma:contentTypeDescription="Create a new document." ma:contentTypeScope="" ma:versionID="d5950f20809215ba3ad83b916834bcc1">
  <xsd:schema xmlns:xsd="http://www.w3.org/2001/XMLSchema" xmlns:xs="http://www.w3.org/2001/XMLSchema" xmlns:p="http://schemas.microsoft.com/office/2006/metadata/properties" xmlns:ns2="9e7345f5-23e2-40da-a527-d1432b04cf8d" xmlns:ns3="66eaf07b-c65c-473d-92a0-cd8f808fc83a" targetNamespace="http://schemas.microsoft.com/office/2006/metadata/properties" ma:root="true" ma:fieldsID="9cc0f80d2e87afec6ce672101e8165e9" ns2:_="" ns3:_="">
    <xsd:import namespace="9e7345f5-23e2-40da-a527-d1432b04cf8d"/>
    <xsd:import namespace="66eaf07b-c65c-473d-92a0-cd8f808fc8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345f5-23e2-40da-a527-d1432b04cf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eaf07b-c65c-473d-92a0-cd8f808fc83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A3F994-C1A5-4A2C-A0AA-2F4969F2918E}">
  <ds:schemaRefs>
    <ds:schemaRef ds:uri="http://schemas.microsoft.com/sharepoint/v3/contenttype/forms"/>
  </ds:schemaRefs>
</ds:datastoreItem>
</file>

<file path=customXml/itemProps2.xml><?xml version="1.0" encoding="utf-8"?>
<ds:datastoreItem xmlns:ds="http://schemas.openxmlformats.org/officeDocument/2006/customXml" ds:itemID="{22088989-3482-4620-A26E-F51FD20F9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7345f5-23e2-40da-a527-d1432b04cf8d"/>
    <ds:schemaRef ds:uri="66eaf07b-c65c-473d-92a0-cd8f808fc8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8043EC-57AC-4487-AF84-376DD96986A5}">
  <ds:schemaRefs>
    <ds:schemaRef ds:uri="http://schemas.openxmlformats.org/package/2006/metadata/core-properties"/>
    <ds:schemaRef ds:uri="http://schemas.microsoft.com/office/2006/documentManagement/types"/>
    <ds:schemaRef ds:uri="http://www.w3.org/XML/1998/namespace"/>
    <ds:schemaRef ds:uri="http://purl.org/dc/elements/1.1/"/>
    <ds:schemaRef ds:uri="9e7345f5-23e2-40da-a527-d1432b04cf8d"/>
    <ds:schemaRef ds:uri="http://purl.org/dc/dcmitype/"/>
    <ds:schemaRef ds:uri="http://schemas.microsoft.com/office/2006/metadata/properties"/>
    <ds:schemaRef ds:uri="http://schemas.microsoft.com/office/infopath/2007/PartnerControls"/>
    <ds:schemaRef ds:uri="66eaf07b-c65c-473d-92a0-cd8f808fc83a"/>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3621</Words>
  <Application>Microsoft Office PowerPoint</Application>
  <PresentationFormat>Custom</PresentationFormat>
  <Paragraphs>391</Paragraphs>
  <Slides>76</Slides>
  <Notes>32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Calibri</vt:lpstr>
      <vt:lpstr>Cambria Math</vt:lpstr>
      <vt:lpstr>Courier New</vt:lpstr>
      <vt:lpstr>Symbol</vt:lpstr>
      <vt:lpstr>Wingdings</vt:lpstr>
      <vt:lpstr>Office Theme</vt:lpstr>
      <vt:lpstr>Mathematical Practices</vt:lpstr>
      <vt:lpstr>Welcome</vt:lpstr>
      <vt:lpstr>Note:</vt:lpstr>
      <vt:lpstr>PowerPoint Presentation</vt:lpstr>
      <vt:lpstr>Virtual Meeting Norms</vt:lpstr>
      <vt:lpstr>Each Child Our Future</vt:lpstr>
      <vt:lpstr>Math Practices</vt:lpstr>
      <vt:lpstr>Introduction</vt:lpstr>
      <vt:lpstr>PowerPoint Presentation</vt:lpstr>
      <vt:lpstr>What makes a courtroom so dramatic? </vt:lpstr>
      <vt:lpstr>How is Doing Mathematics Like a Courtroom Drama? </vt:lpstr>
      <vt:lpstr>Breakout Rooms</vt:lpstr>
      <vt:lpstr>Part 1:  What is Proof? </vt:lpstr>
      <vt:lpstr>PowerPoint Presentation</vt:lpstr>
      <vt:lpstr>PowerPoint Presentation</vt:lpstr>
      <vt:lpstr>Mathematical Argumentation</vt:lpstr>
      <vt:lpstr>Mathematical Argumentation</vt:lpstr>
      <vt:lpstr>Part 2: Convince Me! </vt:lpstr>
      <vt:lpstr>PowerPoint Presentation</vt:lpstr>
      <vt:lpstr>PowerPoint Presentation</vt:lpstr>
      <vt:lpstr>PowerPoint Presentation</vt:lpstr>
      <vt:lpstr>PowerPoint Presentation</vt:lpstr>
      <vt:lpstr>PowerPoint Presentation</vt:lpstr>
      <vt:lpstr>Part 3: Convince Me! </vt:lpstr>
      <vt:lpstr>Breakout Rooms</vt:lpstr>
      <vt:lpstr>Part 4: Convince Me! </vt:lpstr>
      <vt:lpstr>Breakout Rooms</vt:lpstr>
      <vt:lpstr>PowerPoint Presentation</vt:lpstr>
      <vt:lpstr>Part 5: Teaching SMP.3 </vt:lpstr>
      <vt:lpstr>Progression of Reasoning</vt:lpstr>
      <vt:lpstr>Choosing a Good Task</vt:lpstr>
      <vt:lpstr>Asking the Right Questions</vt:lpstr>
      <vt:lpstr>Fostering an Inquiry-Based Environment</vt:lpstr>
      <vt:lpstr>Other Instructional Strategies</vt:lpstr>
      <vt:lpstr>Routines</vt:lpstr>
      <vt:lpstr>Routines: Number Talks</vt:lpstr>
      <vt:lpstr>Resources: http://www.sfusdmath.org/math-talks-resources.html</vt:lpstr>
      <vt:lpstr>Part 6: Assess </vt:lpstr>
      <vt:lpstr>SMP Student Rubric</vt:lpstr>
      <vt:lpstr>Another Rubric</vt:lpstr>
      <vt:lpstr>NCTM “Look Fors”</vt:lpstr>
      <vt:lpstr>CCSSO Performance Level Descriptors  for K-2</vt:lpstr>
      <vt:lpstr>Math Practice Rubrics</vt:lpstr>
      <vt:lpstr>Breakout Rooms</vt:lpstr>
      <vt:lpstr>Thank you!</vt:lpstr>
      <vt:lpstr>References</vt:lpstr>
      <vt:lpstr>References</vt:lpstr>
      <vt:lpstr>References</vt:lpstr>
      <vt:lpstr>Mathematics Questions? </vt:lpstr>
      <vt:lpstr>PowerPoint Presentation</vt:lpstr>
      <vt:lpstr>Introductory Slides</vt:lpstr>
      <vt:lpstr>What’s the purpose of a trial? </vt:lpstr>
      <vt:lpstr>PowerPoint Presentation</vt:lpstr>
      <vt:lpstr>PowerPoint Presentation</vt:lpstr>
      <vt:lpstr>PowerPoint Presentation</vt:lpstr>
      <vt:lpstr>PowerPoint Presentation</vt:lpstr>
      <vt:lpstr>Part 3 Slides</vt:lpstr>
      <vt:lpstr>PowerPoint Presentation</vt:lpstr>
      <vt:lpstr>PowerPoint Presentation</vt:lpstr>
      <vt:lpstr>PowerPoint Presentation</vt:lpstr>
      <vt:lpstr>PowerPoint Presentation</vt:lpstr>
      <vt:lpstr>Part 4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
  <cp:revision>2</cp:revision>
  <dcterms:created xsi:type="dcterms:W3CDTF">2015-07-08T14:36:51Z</dcterms:created>
  <dcterms:modified xsi:type="dcterms:W3CDTF">2022-08-01T17:36:38Z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0x0101000F6BC4A516908D44B04DD851D72A7FB1</vt:lpwstr>
  </property>
</Properties>
</file>