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5.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 id="2147483705" r:id="rId2"/>
    <p:sldMasterId id="2147483706" r:id="rId3"/>
  </p:sldMasterIdLst>
  <p:notesMasterIdLst>
    <p:notesMasterId r:id="rId2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
      <p:font typeface="Helvetica Neue" panose="020B0604020202020204" charset="0"/>
      <p:regular r:id="rId29"/>
      <p:bold r:id="rId30"/>
      <p:italic r:id="rId31"/>
      <p:boldItalic r:id="rId32"/>
    </p:embeddedFont>
    <p:embeddedFont>
      <p:font typeface="Merriweather" panose="00000500000000000000" pitchFamily="2"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Open Sans SemiBold" panose="020B0706030804020204" pitchFamily="34" charset="0"/>
      <p:regular r:id="rId41"/>
      <p:bold r:id="rId42"/>
      <p:italic r:id="rId43"/>
      <p:boldItalic r:id="rId44"/>
    </p:embeddedFont>
    <p:embeddedFont>
      <p:font typeface="PT Sans Narrow" panose="020B0604020202020204" pitchFamily="34" charset="0"/>
      <p:regular r:id="rId45"/>
      <p:bold r:id="rId46"/>
    </p:embeddedFont>
    <p:embeddedFont>
      <p:font typeface="Ubuntu" panose="020B0604020202020204" charset="0"/>
      <p:regular r:id="rId47"/>
      <p:bold r:id="rId48"/>
      <p:italic r:id="rId49"/>
      <p:boldItalic r:id="rId50"/>
    </p:embeddedFont>
    <p:embeddedFont>
      <p:font typeface="Ubuntu Medium"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07"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9.fntdata"/><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customXml" Target="../customXml/item3.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customXml" Target="../customXml/item1.xml"/><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62"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010c9e50f7_2_6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1010c9e50f7_2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10c9e50f7_2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1010c9e50f7_2_2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010c9e50f7_2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1010c9e50f7_2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010c9e50f7_2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1010c9e50f7_2_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10c9e50f7_2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1010c9e50f7_2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10c9e50f7_2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1010c9e50f7_2_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010c9e50f7_2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1010c9e50f7_2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010c9e50f7_2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1010c9e50f7_2_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010c9e50f7_2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1010c9e50f7_2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1010c9e50f7_2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010c9e50f7_2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1010c9e50f7_2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10c9e50f7_2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1010c9e50f7_2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010c9e50f7_2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1010c9e50f7_2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10c9e50f7_2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1010c9e50f7_2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10c9e50f7_2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g1010c9e50f7_2_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010c9e50f7_2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1010c9e50f7_2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10c9e50f7_2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1010c9e50f7_2_2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cxnSp>
        <p:nvCxnSpPr>
          <p:cNvPr id="55" name="Google Shape;55;p14"/>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56" name="Google Shape;56;p14"/>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57" name="Google Shape;57;p14"/>
          <p:cNvGrpSpPr/>
          <p:nvPr/>
        </p:nvGrpSpPr>
        <p:grpSpPr>
          <a:xfrm>
            <a:off x="1004144" y="1022025"/>
            <a:ext cx="7136669" cy="152400"/>
            <a:chOff x="1346429" y="1011300"/>
            <a:chExt cx="6452100" cy="152400"/>
          </a:xfrm>
        </p:grpSpPr>
        <p:cxnSp>
          <p:nvCxnSpPr>
            <p:cNvPr id="58" name="Google Shape;58;p14"/>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59" name="Google Shape;59;p14"/>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60" name="Google Shape;60;p14"/>
          <p:cNvGrpSpPr/>
          <p:nvPr/>
        </p:nvGrpSpPr>
        <p:grpSpPr>
          <a:xfrm>
            <a:off x="1004151" y="3969100"/>
            <a:ext cx="7136669" cy="152400"/>
            <a:chOff x="1346435" y="3969088"/>
            <a:chExt cx="6452100" cy="152400"/>
          </a:xfrm>
        </p:grpSpPr>
        <p:cxnSp>
          <p:nvCxnSpPr>
            <p:cNvPr id="61" name="Google Shape;61;p14"/>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62" name="Google Shape;62;p14"/>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63" name="Google Shape;63;p14"/>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64" name="Google Shape;64;p14"/>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65" name="Google Shape;6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68" name="Google Shape;68;p15"/>
          <p:cNvSpPr>
            <a:spLocks noGrp="1"/>
          </p:cNvSpPr>
          <p:nvPr>
            <p:ph type="pic" idx="2"/>
          </p:nvPr>
        </p:nvSpPr>
        <p:spPr>
          <a:xfrm>
            <a:off x="3887391" y="740569"/>
            <a:ext cx="4629300" cy="3655200"/>
          </a:xfrm>
          <a:prstGeom prst="rect">
            <a:avLst/>
          </a:prstGeom>
          <a:noFill/>
          <a:ln>
            <a:noFill/>
          </a:ln>
        </p:spPr>
      </p:sp>
      <p:sp>
        <p:nvSpPr>
          <p:cNvPr id="69" name="Google Shape;69;p1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1200"/>
              </a:spcBef>
              <a:spcAft>
                <a:spcPts val="0"/>
              </a:spcAft>
              <a:buClr>
                <a:schemeClr val="dk1"/>
              </a:buClr>
              <a:buSzPts val="1100"/>
              <a:buNone/>
              <a:defRPr sz="1100"/>
            </a:lvl2pPr>
            <a:lvl3pPr marL="1371600" lvl="2" indent="-228600" algn="l">
              <a:lnSpc>
                <a:spcPct val="90000"/>
              </a:lnSpc>
              <a:spcBef>
                <a:spcPts val="1200"/>
              </a:spcBef>
              <a:spcAft>
                <a:spcPts val="0"/>
              </a:spcAft>
              <a:buClr>
                <a:schemeClr val="dk1"/>
              </a:buClr>
              <a:buSzPts val="900"/>
              <a:buNone/>
              <a:defRPr sz="900"/>
            </a:lvl3pPr>
            <a:lvl4pPr marL="1828800" lvl="3" indent="-228600" algn="l">
              <a:lnSpc>
                <a:spcPct val="90000"/>
              </a:lnSpc>
              <a:spcBef>
                <a:spcPts val="1200"/>
              </a:spcBef>
              <a:spcAft>
                <a:spcPts val="0"/>
              </a:spcAft>
              <a:buClr>
                <a:schemeClr val="dk1"/>
              </a:buClr>
              <a:buSzPts val="800"/>
              <a:buNone/>
              <a:defRPr sz="800"/>
            </a:lvl4pPr>
            <a:lvl5pPr marL="2286000" lvl="4" indent="-228600" algn="l">
              <a:lnSpc>
                <a:spcPct val="90000"/>
              </a:lnSpc>
              <a:spcBef>
                <a:spcPts val="1200"/>
              </a:spcBef>
              <a:spcAft>
                <a:spcPts val="0"/>
              </a:spcAft>
              <a:buClr>
                <a:schemeClr val="dk1"/>
              </a:buClr>
              <a:buSzPts val="800"/>
              <a:buNone/>
              <a:defRPr sz="800"/>
            </a:lvl5pPr>
            <a:lvl6pPr marL="2743200" lvl="5" indent="-228600" algn="l">
              <a:lnSpc>
                <a:spcPct val="90000"/>
              </a:lnSpc>
              <a:spcBef>
                <a:spcPts val="1200"/>
              </a:spcBef>
              <a:spcAft>
                <a:spcPts val="0"/>
              </a:spcAft>
              <a:buClr>
                <a:schemeClr val="dk1"/>
              </a:buClr>
              <a:buSzPts val="800"/>
              <a:buNone/>
              <a:defRPr sz="800"/>
            </a:lvl6pPr>
            <a:lvl7pPr marL="3200400" lvl="6" indent="-228600" algn="l">
              <a:lnSpc>
                <a:spcPct val="90000"/>
              </a:lnSpc>
              <a:spcBef>
                <a:spcPts val="1200"/>
              </a:spcBef>
              <a:spcAft>
                <a:spcPts val="0"/>
              </a:spcAft>
              <a:buClr>
                <a:schemeClr val="dk1"/>
              </a:buClr>
              <a:buSzPts val="800"/>
              <a:buNone/>
              <a:defRPr sz="800"/>
            </a:lvl7pPr>
            <a:lvl8pPr marL="3657600" lvl="7" indent="-228600" algn="l">
              <a:lnSpc>
                <a:spcPct val="90000"/>
              </a:lnSpc>
              <a:spcBef>
                <a:spcPts val="1200"/>
              </a:spcBef>
              <a:spcAft>
                <a:spcPts val="0"/>
              </a:spcAft>
              <a:buClr>
                <a:schemeClr val="dk1"/>
              </a:buClr>
              <a:buSzPts val="800"/>
              <a:buNone/>
              <a:defRPr sz="800"/>
            </a:lvl8pPr>
            <a:lvl9pPr marL="4114800" lvl="8" indent="-228600" algn="l">
              <a:lnSpc>
                <a:spcPct val="90000"/>
              </a:lnSpc>
              <a:spcBef>
                <a:spcPts val="1200"/>
              </a:spcBef>
              <a:spcAft>
                <a:spcPts val="1200"/>
              </a:spcAft>
              <a:buClr>
                <a:schemeClr val="dk1"/>
              </a:buClr>
              <a:buSzPts val="800"/>
              <a:buNone/>
              <a:defRPr sz="800"/>
            </a:lvl9pPr>
          </a:lstStyle>
          <a:p>
            <a:endParaRPr/>
          </a:p>
        </p:txBody>
      </p:sp>
      <p:sp>
        <p:nvSpPr>
          <p:cNvPr id="70" name="Google Shape;70;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75" name="Google Shape;7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
        <p:cNvGrpSpPr/>
        <p:nvPr/>
      </p:nvGrpSpPr>
      <p:grpSpPr>
        <a:xfrm>
          <a:off x="0" y="0"/>
          <a:ext cx="0" cy="0"/>
          <a:chOff x="0" y="0"/>
          <a:chExt cx="0" cy="0"/>
        </a:xfrm>
      </p:grpSpPr>
      <p:sp>
        <p:nvSpPr>
          <p:cNvPr id="77" name="Google Shape;77;p17"/>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79" name="Google Shape;79;p17"/>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0" name="Google Shape;8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8"/>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84" name="Google Shape;8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87" name="Google Shape;87;p19"/>
          <p:cNvSpPr txBox="1">
            <a:spLocks noGrp="1"/>
          </p:cNvSpPr>
          <p:nvPr>
            <p:ph type="body" idx="1"/>
          </p:nvPr>
        </p:nvSpPr>
        <p:spPr>
          <a:xfrm>
            <a:off x="3117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 name="Google Shape;88;p19"/>
          <p:cNvSpPr txBox="1">
            <a:spLocks noGrp="1"/>
          </p:cNvSpPr>
          <p:nvPr>
            <p:ph type="body" idx="2"/>
          </p:nvPr>
        </p:nvSpPr>
        <p:spPr>
          <a:xfrm>
            <a:off x="4832400" y="1266175"/>
            <a:ext cx="3999900" cy="3302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9" name="Google Shape;8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2" name="Google Shape;92;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3" name="Google Shape;9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96" name="Google Shape;96;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22"/>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9" name="Google Shape;99;p2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00" name="Google Shape;100;p22"/>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1" name="Google Shape;101;p22"/>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 name="Google Shape;102;p2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03" name="Google Shape;10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4"/>
        <p:cNvGrpSpPr/>
        <p:nvPr/>
      </p:nvGrpSpPr>
      <p:grpSpPr>
        <a:xfrm>
          <a:off x="0" y="0"/>
          <a:ext cx="0" cy="0"/>
          <a:chOff x="0" y="0"/>
          <a:chExt cx="0" cy="0"/>
        </a:xfrm>
      </p:grpSpPr>
      <p:sp>
        <p:nvSpPr>
          <p:cNvPr id="105" name="Google Shape;105;p23"/>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106" name="Google Shape;10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7"/>
        <p:cNvGrpSpPr/>
        <p:nvPr/>
      </p:nvGrpSpPr>
      <p:grpSpPr>
        <a:xfrm>
          <a:off x="0" y="0"/>
          <a:ext cx="0" cy="0"/>
          <a:chOff x="0" y="0"/>
          <a:chExt cx="0" cy="0"/>
        </a:xfrm>
      </p:grpSpPr>
      <p:sp>
        <p:nvSpPr>
          <p:cNvPr id="108" name="Google Shape;108;p24"/>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4"/>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110" name="Google Shape;110;p24"/>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11" name="Google Shape;11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14"/>
        <p:cNvGrpSpPr/>
        <p:nvPr/>
      </p:nvGrpSpPr>
      <p:grpSpPr>
        <a:xfrm>
          <a:off x="0" y="0"/>
          <a:ext cx="0" cy="0"/>
          <a:chOff x="0" y="0"/>
          <a:chExt cx="0" cy="0"/>
        </a:xfrm>
      </p:grpSpPr>
      <p:sp>
        <p:nvSpPr>
          <p:cNvPr id="115" name="Google Shape;115;p26"/>
          <p:cNvSpPr/>
          <p:nvPr/>
        </p:nvSpPr>
        <p:spPr>
          <a:xfrm rot="-5400000" flipH="1">
            <a:off x="1879616" y="-2098820"/>
            <a:ext cx="5402186" cy="9178834"/>
          </a:xfrm>
          <a:custGeom>
            <a:avLst/>
            <a:gdLst/>
            <a:ahLst/>
            <a:cxnLst/>
            <a:rect l="l" t="t" r="r" b="b"/>
            <a:pathLst>
              <a:path w="5402186" h="9178834" extrusionOk="0">
                <a:moveTo>
                  <a:pt x="0" y="9161419"/>
                </a:moveTo>
                <a:lnTo>
                  <a:pt x="759061" y="8708"/>
                </a:lnTo>
                <a:lnTo>
                  <a:pt x="5394892" y="0"/>
                </a:lnTo>
                <a:cubicBezTo>
                  <a:pt x="5397323" y="3059611"/>
                  <a:pt x="5399755" y="6119223"/>
                  <a:pt x="5402186" y="9178834"/>
                </a:cubicBezTo>
                <a:lnTo>
                  <a:pt x="0" y="9161419"/>
                </a:lnTo>
                <a:close/>
              </a:path>
            </a:pathLst>
          </a:cu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23"/>
        <p:cNvGrpSpPr/>
        <p:nvPr/>
      </p:nvGrpSpPr>
      <p:grpSpPr>
        <a:xfrm>
          <a:off x="0" y="0"/>
          <a:ext cx="0" cy="0"/>
          <a:chOff x="0" y="0"/>
          <a:chExt cx="0" cy="0"/>
        </a:xfrm>
      </p:grpSpPr>
      <p:sp>
        <p:nvSpPr>
          <p:cNvPr id="124" name="Google Shape;124;p28"/>
          <p:cNvSpPr/>
          <p:nvPr/>
        </p:nvSpPr>
        <p:spPr>
          <a:xfrm rot="-5400000" flipH="1">
            <a:off x="1879616" y="-2098820"/>
            <a:ext cx="5402186" cy="9178834"/>
          </a:xfrm>
          <a:custGeom>
            <a:avLst/>
            <a:gdLst/>
            <a:ahLst/>
            <a:cxnLst/>
            <a:rect l="l" t="t" r="r" b="b"/>
            <a:pathLst>
              <a:path w="5402186" h="9178834" extrusionOk="0">
                <a:moveTo>
                  <a:pt x="0" y="9161419"/>
                </a:moveTo>
                <a:lnTo>
                  <a:pt x="759061" y="8708"/>
                </a:lnTo>
                <a:lnTo>
                  <a:pt x="5394892" y="0"/>
                </a:lnTo>
                <a:cubicBezTo>
                  <a:pt x="5397323" y="3059611"/>
                  <a:pt x="5399755" y="6119223"/>
                  <a:pt x="5402186" y="9178834"/>
                </a:cubicBezTo>
                <a:lnTo>
                  <a:pt x="0" y="9161419"/>
                </a:lnTo>
                <a:close/>
              </a:path>
            </a:pathLst>
          </a:cu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 Logo">
    <p:bg>
      <p:bgPr>
        <a:solidFill>
          <a:schemeClr val="accent1"/>
        </a:solidFill>
        <a:effectLst/>
      </p:bgPr>
    </p:bg>
    <p:spTree>
      <p:nvGrpSpPr>
        <p:cNvPr id="1" name="Shape 125"/>
        <p:cNvGrpSpPr/>
        <p:nvPr/>
      </p:nvGrpSpPr>
      <p:grpSpPr>
        <a:xfrm>
          <a:off x="0" y="0"/>
          <a:ext cx="0" cy="0"/>
          <a:chOff x="0" y="0"/>
          <a:chExt cx="0" cy="0"/>
        </a:xfrm>
      </p:grpSpPr>
      <p:sp>
        <p:nvSpPr>
          <p:cNvPr id="126" name="Google Shape;126;p29"/>
          <p:cNvSpPr txBox="1"/>
          <p:nvPr/>
        </p:nvSpPr>
        <p:spPr>
          <a:xfrm>
            <a:off x="3815547" y="4428392"/>
            <a:ext cx="1512900" cy="29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600" b="1" i="0" u="none" strike="noStrike" cap="none">
                <a:solidFill>
                  <a:srgbClr val="FFFFFF"/>
                </a:solidFill>
                <a:latin typeface="Open Sans SemiBold"/>
                <a:ea typeface="Open Sans SemiBold"/>
                <a:cs typeface="Open Sans SemiBold"/>
                <a:sym typeface="Open Sans SemiBold"/>
              </a:rPr>
              <a:t>stmath.com</a:t>
            </a:r>
            <a:endParaRPr sz="1600" b="1" i="0" u="none" strike="noStrike" cap="none">
              <a:solidFill>
                <a:srgbClr val="FFFFFF"/>
              </a:solidFill>
              <a:latin typeface="Open Sans SemiBold"/>
              <a:ea typeface="Open Sans SemiBold"/>
              <a:cs typeface="Open Sans SemiBold"/>
              <a:sym typeface="Open Sans SemiBold"/>
            </a:endParaRPr>
          </a:p>
        </p:txBody>
      </p:sp>
      <p:sp>
        <p:nvSpPr>
          <p:cNvPr id="127" name="Google Shape;127;p29"/>
          <p:cNvSpPr/>
          <p:nvPr/>
        </p:nvSpPr>
        <p:spPr>
          <a:xfrm rot="-5400000" flipH="1">
            <a:off x="2257066" y="-2341896"/>
            <a:ext cx="4629860" cy="9207614"/>
          </a:xfrm>
          <a:custGeom>
            <a:avLst/>
            <a:gdLst/>
            <a:ahLst/>
            <a:cxnLst/>
            <a:rect l="l" t="t" r="r" b="b"/>
            <a:pathLst>
              <a:path w="4712326" h="9207614" extrusionOk="0">
                <a:moveTo>
                  <a:pt x="18627" y="9207614"/>
                </a:moveTo>
                <a:cubicBezTo>
                  <a:pt x="9768" y="6154313"/>
                  <a:pt x="8859" y="3053302"/>
                  <a:pt x="0" y="1"/>
                </a:cubicBezTo>
                <a:lnTo>
                  <a:pt x="4712326" y="0"/>
                </a:lnTo>
                <a:lnTo>
                  <a:pt x="3848355" y="9159903"/>
                </a:lnTo>
                <a:lnTo>
                  <a:pt x="18627" y="9207614"/>
                </a:lnTo>
                <a:close/>
              </a:path>
            </a:pathLst>
          </a:cu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8" name="Google Shape;128;p29"/>
          <p:cNvPicPr preferRelativeResize="0"/>
          <p:nvPr/>
        </p:nvPicPr>
        <p:blipFill rotWithShape="1">
          <a:blip r:embed="rId2">
            <a:alphaModFix/>
          </a:blip>
          <a:srcRect/>
          <a:stretch/>
        </p:blipFill>
        <p:spPr>
          <a:xfrm>
            <a:off x="1402970" y="1318347"/>
            <a:ext cx="6338060" cy="19140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2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JiJi Background - Diagonal">
  <p:cSld name="JiJi Background - Diagonal">
    <p:bg>
      <p:bgPr>
        <a:solidFill>
          <a:schemeClr val="accent1"/>
        </a:solidFill>
        <a:effectLst/>
      </p:bgPr>
    </p:bg>
    <p:spTree>
      <p:nvGrpSpPr>
        <p:cNvPr id="1" name="Shape 129"/>
        <p:cNvGrpSpPr/>
        <p:nvPr/>
      </p:nvGrpSpPr>
      <p:grpSpPr>
        <a:xfrm>
          <a:off x="0" y="0"/>
          <a:ext cx="0" cy="0"/>
          <a:chOff x="0" y="0"/>
          <a:chExt cx="0" cy="0"/>
        </a:xfrm>
      </p:grpSpPr>
      <p:sp>
        <p:nvSpPr>
          <p:cNvPr id="130" name="Google Shape;130;p30"/>
          <p:cNvSpPr/>
          <p:nvPr/>
        </p:nvSpPr>
        <p:spPr>
          <a:xfrm rot="5400000">
            <a:off x="2022600" y="-2320182"/>
            <a:ext cx="5098800" cy="9144000"/>
          </a:xfrm>
          <a:prstGeom prst="parallelogram">
            <a:avLst>
              <a:gd name="adj" fmla="val 16595"/>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1" name="Google Shape;131;p30" descr="A close up of graphics&#10;&#10;Description automatically generated"/>
          <p:cNvPicPr preferRelativeResize="0"/>
          <p:nvPr/>
        </p:nvPicPr>
        <p:blipFill rotWithShape="1">
          <a:blip r:embed="rId2">
            <a:alphaModFix/>
          </a:blip>
          <a:srcRect/>
          <a:stretch/>
        </p:blipFill>
        <p:spPr>
          <a:xfrm>
            <a:off x="786970" y="2122998"/>
            <a:ext cx="1929136" cy="2567384"/>
          </a:xfrm>
          <a:prstGeom prst="rect">
            <a:avLst/>
          </a:prstGeom>
          <a:noFill/>
          <a:ln>
            <a:noFill/>
          </a:ln>
        </p:spPr>
      </p:pic>
      <p:sp>
        <p:nvSpPr>
          <p:cNvPr id="132" name="Google Shape;132;p30"/>
          <p:cNvSpPr txBox="1">
            <a:spLocks noGrp="1"/>
          </p:cNvSpPr>
          <p:nvPr>
            <p:ph type="title"/>
          </p:nvPr>
        </p:nvSpPr>
        <p:spPr>
          <a:xfrm>
            <a:off x="3193825" y="641525"/>
            <a:ext cx="5515200" cy="561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Ubuntu Medium"/>
                <a:ea typeface="Ubuntu Medium"/>
                <a:cs typeface="Ubuntu Medium"/>
                <a:sym typeface="Ubuntu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 name="Google Shape;133;p30"/>
          <p:cNvSpPr txBox="1">
            <a:spLocks noGrp="1"/>
          </p:cNvSpPr>
          <p:nvPr>
            <p:ph type="body" idx="1"/>
          </p:nvPr>
        </p:nvSpPr>
        <p:spPr>
          <a:xfrm>
            <a:off x="3193825" y="1324275"/>
            <a:ext cx="5515200" cy="27387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agonal BG - No JiJI">
  <p:cSld name="Diagonal BG - No JiJI">
    <p:bg>
      <p:bgPr>
        <a:solidFill>
          <a:schemeClr val="accent1"/>
        </a:solidFill>
        <a:effectLst/>
      </p:bgPr>
    </p:bg>
    <p:spTree>
      <p:nvGrpSpPr>
        <p:cNvPr id="1" name="Shape 134"/>
        <p:cNvGrpSpPr/>
        <p:nvPr/>
      </p:nvGrpSpPr>
      <p:grpSpPr>
        <a:xfrm>
          <a:off x="0" y="0"/>
          <a:ext cx="0" cy="0"/>
          <a:chOff x="0" y="0"/>
          <a:chExt cx="0" cy="0"/>
        </a:xfrm>
      </p:grpSpPr>
      <p:grpSp>
        <p:nvGrpSpPr>
          <p:cNvPr id="135" name="Google Shape;135;p31"/>
          <p:cNvGrpSpPr/>
          <p:nvPr/>
        </p:nvGrpSpPr>
        <p:grpSpPr>
          <a:xfrm>
            <a:off x="0" y="-307742"/>
            <a:ext cx="9144000" cy="5606800"/>
            <a:chOff x="0" y="-307742"/>
            <a:chExt cx="9144000" cy="5606800"/>
          </a:xfrm>
        </p:grpSpPr>
        <p:sp>
          <p:nvSpPr>
            <p:cNvPr id="136" name="Google Shape;136;p31"/>
            <p:cNvSpPr/>
            <p:nvPr/>
          </p:nvSpPr>
          <p:spPr>
            <a:xfrm rot="5400000">
              <a:off x="2022600" y="-2330342"/>
              <a:ext cx="5098800" cy="9144000"/>
            </a:xfrm>
            <a:prstGeom prst="parallelogram">
              <a:avLst>
                <a:gd name="adj" fmla="val 16595"/>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 name="Google Shape;137;p31"/>
            <p:cNvSpPr/>
            <p:nvPr/>
          </p:nvSpPr>
          <p:spPr>
            <a:xfrm rot="5400000">
              <a:off x="2022600" y="-1822342"/>
              <a:ext cx="5098800" cy="9144000"/>
            </a:xfrm>
            <a:prstGeom prst="parallelogram">
              <a:avLst>
                <a:gd name="adj" fmla="val 16595"/>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38" name="Google Shape;138;p31"/>
          <p:cNvSpPr txBox="1">
            <a:spLocks noGrp="1"/>
          </p:cNvSpPr>
          <p:nvPr>
            <p:ph type="title"/>
          </p:nvPr>
        </p:nvSpPr>
        <p:spPr>
          <a:xfrm>
            <a:off x="1072150" y="489800"/>
            <a:ext cx="6999600" cy="5613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Ubuntu Medium"/>
                <a:ea typeface="Ubuntu Medium"/>
                <a:cs typeface="Ubuntu Medium"/>
                <a:sym typeface="Ubuntu Medium"/>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31"/>
          <p:cNvSpPr txBox="1">
            <a:spLocks noGrp="1"/>
          </p:cNvSpPr>
          <p:nvPr>
            <p:ph type="body" idx="1"/>
          </p:nvPr>
        </p:nvSpPr>
        <p:spPr>
          <a:xfrm>
            <a:off x="1072250" y="1172550"/>
            <a:ext cx="6999600" cy="3156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Column w/ Icons">
  <p:cSld name="3 Column w/ Icons">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525875" y="489800"/>
            <a:ext cx="8092200" cy="5613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Ubuntu Medium"/>
                <a:ea typeface="Ubuntu Medium"/>
                <a:cs typeface="Ubuntu Medium"/>
                <a:sym typeface="Ubuntu Medium"/>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p32"/>
          <p:cNvSpPr txBox="1">
            <a:spLocks noGrp="1"/>
          </p:cNvSpPr>
          <p:nvPr>
            <p:ph type="body" idx="1"/>
          </p:nvPr>
        </p:nvSpPr>
        <p:spPr>
          <a:xfrm>
            <a:off x="1092425" y="3102800"/>
            <a:ext cx="2146800" cy="1691700"/>
          </a:xfrm>
          <a:prstGeom prst="rect">
            <a:avLst/>
          </a:prstGeom>
          <a:noFill/>
          <a:ln>
            <a:noFill/>
          </a:ln>
        </p:spPr>
        <p:txBody>
          <a:bodyPr spcFirstLastPara="1" wrap="square" lIns="91425" tIns="91425" rIns="91425" bIns="91425" anchor="t" anchorCtr="0">
            <a:noAutofit/>
          </a:bodyPr>
          <a:lstStyle>
            <a:lvl1pPr marL="457200" marR="0" lvl="0"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
        <p:nvSpPr>
          <p:cNvPr id="143" name="Google Shape;143;p32"/>
          <p:cNvSpPr txBox="1">
            <a:spLocks noGrp="1"/>
          </p:cNvSpPr>
          <p:nvPr>
            <p:ph type="subTitle" idx="2"/>
          </p:nvPr>
        </p:nvSpPr>
        <p:spPr>
          <a:xfrm>
            <a:off x="1092400" y="2720150"/>
            <a:ext cx="2146800" cy="314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Ubuntu Medium"/>
                <a:ea typeface="Ubuntu Medium"/>
                <a:cs typeface="Ubuntu Medium"/>
                <a:sym typeface="Ubuntu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Google Shape;144;p32"/>
          <p:cNvSpPr txBox="1">
            <a:spLocks noGrp="1"/>
          </p:cNvSpPr>
          <p:nvPr>
            <p:ph type="body" idx="3"/>
          </p:nvPr>
        </p:nvSpPr>
        <p:spPr>
          <a:xfrm>
            <a:off x="3498613" y="3102800"/>
            <a:ext cx="2146800" cy="1691700"/>
          </a:xfrm>
          <a:prstGeom prst="rect">
            <a:avLst/>
          </a:prstGeom>
          <a:noFill/>
          <a:ln>
            <a:noFill/>
          </a:ln>
        </p:spPr>
        <p:txBody>
          <a:bodyPr spcFirstLastPara="1" wrap="square" lIns="91425" tIns="91425" rIns="91425" bIns="91425" anchor="t" anchorCtr="0">
            <a:noAutofit/>
          </a:bodyPr>
          <a:lstStyle>
            <a:lvl1pPr marL="457200" marR="0" lvl="0"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
        <p:nvSpPr>
          <p:cNvPr id="145" name="Google Shape;145;p32"/>
          <p:cNvSpPr txBox="1">
            <a:spLocks noGrp="1"/>
          </p:cNvSpPr>
          <p:nvPr>
            <p:ph type="subTitle" idx="4"/>
          </p:nvPr>
        </p:nvSpPr>
        <p:spPr>
          <a:xfrm>
            <a:off x="3498588" y="2720150"/>
            <a:ext cx="2146800" cy="314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Ubuntu Medium"/>
                <a:ea typeface="Ubuntu Medium"/>
                <a:cs typeface="Ubuntu Medium"/>
                <a:sym typeface="Ubuntu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32"/>
          <p:cNvSpPr txBox="1">
            <a:spLocks noGrp="1"/>
          </p:cNvSpPr>
          <p:nvPr>
            <p:ph type="body" idx="5"/>
          </p:nvPr>
        </p:nvSpPr>
        <p:spPr>
          <a:xfrm>
            <a:off x="5904813" y="3102800"/>
            <a:ext cx="2146800" cy="1691700"/>
          </a:xfrm>
          <a:prstGeom prst="rect">
            <a:avLst/>
          </a:prstGeom>
          <a:noFill/>
          <a:ln>
            <a:noFill/>
          </a:ln>
        </p:spPr>
        <p:txBody>
          <a:bodyPr spcFirstLastPara="1" wrap="square" lIns="91425" tIns="91425" rIns="91425" bIns="91425" anchor="t" anchorCtr="0">
            <a:noAutofit/>
          </a:bodyPr>
          <a:lstStyle>
            <a:lvl1pPr marL="457200" marR="0" lvl="0"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ctr"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
        <p:nvSpPr>
          <p:cNvPr id="147" name="Google Shape;147;p32"/>
          <p:cNvSpPr txBox="1">
            <a:spLocks noGrp="1"/>
          </p:cNvSpPr>
          <p:nvPr>
            <p:ph type="subTitle" idx="6"/>
          </p:nvPr>
        </p:nvSpPr>
        <p:spPr>
          <a:xfrm>
            <a:off x="5904788" y="2720150"/>
            <a:ext cx="2146800" cy="314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Ubuntu Medium"/>
                <a:ea typeface="Ubuntu Medium"/>
                <a:cs typeface="Ubuntu Medium"/>
                <a:sym typeface="Ubuntu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lumn Simple">
  <p:cSld name="2 Column Simple">
    <p:spTree>
      <p:nvGrpSpPr>
        <p:cNvPr id="1" name="Shape 148"/>
        <p:cNvGrpSpPr/>
        <p:nvPr/>
      </p:nvGrpSpPr>
      <p:grpSpPr>
        <a:xfrm>
          <a:off x="0" y="0"/>
          <a:ext cx="0" cy="0"/>
          <a:chOff x="0" y="0"/>
          <a:chExt cx="0" cy="0"/>
        </a:xfrm>
      </p:grpSpPr>
      <p:sp>
        <p:nvSpPr>
          <p:cNvPr id="149" name="Google Shape;149;p33"/>
          <p:cNvSpPr txBox="1">
            <a:spLocks noGrp="1"/>
          </p:cNvSpPr>
          <p:nvPr>
            <p:ph type="title"/>
          </p:nvPr>
        </p:nvSpPr>
        <p:spPr>
          <a:xfrm>
            <a:off x="525875" y="489800"/>
            <a:ext cx="8092200" cy="5613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Ubuntu Medium"/>
                <a:ea typeface="Ubuntu Medium"/>
                <a:cs typeface="Ubuntu Medium"/>
                <a:sym typeface="Ubuntu Medium"/>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33"/>
          <p:cNvSpPr txBox="1">
            <a:spLocks noGrp="1"/>
          </p:cNvSpPr>
          <p:nvPr>
            <p:ph type="body" idx="1"/>
          </p:nvPr>
        </p:nvSpPr>
        <p:spPr>
          <a:xfrm>
            <a:off x="788225" y="1172550"/>
            <a:ext cx="3637800" cy="32859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151" name="Google Shape;151;p33"/>
          <p:cNvSpPr txBox="1">
            <a:spLocks noGrp="1"/>
          </p:cNvSpPr>
          <p:nvPr>
            <p:ph type="body" idx="2"/>
          </p:nvPr>
        </p:nvSpPr>
        <p:spPr>
          <a:xfrm>
            <a:off x="4717975" y="1172550"/>
            <a:ext cx="3637800" cy="32859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2"/>
        <p:cNvGrpSpPr/>
        <p:nvPr/>
      </p:nvGrpSpPr>
      <p:grpSpPr>
        <a:xfrm>
          <a:off x="0" y="0"/>
          <a:ext cx="0" cy="0"/>
          <a:chOff x="0" y="0"/>
          <a:chExt cx="0" cy="0"/>
        </a:xfrm>
      </p:grpSpPr>
      <p:pic>
        <p:nvPicPr>
          <p:cNvPr id="153" name="Google Shape;153;p34" descr="A flat screen tv sitting in front of a television&#10;&#10;Description automatically generated"/>
          <p:cNvPicPr preferRelativeResize="0"/>
          <p:nvPr/>
        </p:nvPicPr>
        <p:blipFill rotWithShape="1">
          <a:blip r:embed="rId2">
            <a:alphaModFix/>
          </a:blip>
          <a:srcRect/>
          <a:stretch/>
        </p:blipFill>
        <p:spPr>
          <a:xfrm>
            <a:off x="4712681" y="1326324"/>
            <a:ext cx="6157202" cy="3517262"/>
          </a:xfrm>
          <a:prstGeom prst="rect">
            <a:avLst/>
          </a:prstGeom>
          <a:noFill/>
          <a:ln>
            <a:noFill/>
          </a:ln>
        </p:spPr>
      </p:pic>
      <p:sp>
        <p:nvSpPr>
          <p:cNvPr id="154" name="Google Shape;154;p34"/>
          <p:cNvSpPr txBox="1">
            <a:spLocks noGrp="1"/>
          </p:cNvSpPr>
          <p:nvPr>
            <p:ph type="title"/>
          </p:nvPr>
        </p:nvSpPr>
        <p:spPr>
          <a:xfrm>
            <a:off x="525875" y="489800"/>
            <a:ext cx="8092200" cy="5613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chemeClr val="dk1"/>
                </a:solidFill>
                <a:latin typeface="Ubuntu Medium"/>
                <a:ea typeface="Ubuntu Medium"/>
                <a:cs typeface="Ubuntu Medium"/>
                <a:sym typeface="Ubuntu Medium"/>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5" name="Google Shape;155;p34"/>
          <p:cNvSpPr txBox="1">
            <a:spLocks noGrp="1"/>
          </p:cNvSpPr>
          <p:nvPr>
            <p:ph type="body" idx="1"/>
          </p:nvPr>
        </p:nvSpPr>
        <p:spPr>
          <a:xfrm>
            <a:off x="1352725" y="1766675"/>
            <a:ext cx="3163800" cy="462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
        <p:nvSpPr>
          <p:cNvPr id="156" name="Google Shape;156;p34"/>
          <p:cNvSpPr txBox="1">
            <a:spLocks noGrp="1"/>
          </p:cNvSpPr>
          <p:nvPr>
            <p:ph type="body" idx="2"/>
          </p:nvPr>
        </p:nvSpPr>
        <p:spPr>
          <a:xfrm>
            <a:off x="1352725" y="2745775"/>
            <a:ext cx="3163800" cy="462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
        <p:nvSpPr>
          <p:cNvPr id="157" name="Google Shape;157;p34"/>
          <p:cNvSpPr txBox="1">
            <a:spLocks noGrp="1"/>
          </p:cNvSpPr>
          <p:nvPr>
            <p:ph type="body" idx="3"/>
          </p:nvPr>
        </p:nvSpPr>
        <p:spPr>
          <a:xfrm>
            <a:off x="1352725" y="3724875"/>
            <a:ext cx="3163800" cy="462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l" rtl="0">
              <a:lnSpc>
                <a:spcPct val="125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loud Background">
  <p:cSld name="Cloud Background">
    <p:spTree>
      <p:nvGrpSpPr>
        <p:cNvPr id="1" name="Shape 158"/>
        <p:cNvGrpSpPr/>
        <p:nvPr/>
      </p:nvGrpSpPr>
      <p:grpSpPr>
        <a:xfrm>
          <a:off x="0" y="0"/>
          <a:ext cx="0" cy="0"/>
          <a:chOff x="0" y="0"/>
          <a:chExt cx="0" cy="0"/>
        </a:xfrm>
      </p:grpSpPr>
      <p:pic>
        <p:nvPicPr>
          <p:cNvPr id="159" name="Google Shape;159;p35"/>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Sky Background">
    <p:spTree>
      <p:nvGrpSpPr>
        <p:cNvPr id="1" name="Shape 16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 Colored Background">
  <p:cSld name="Title Slide - Colored Background">
    <p:bg>
      <p:bgPr>
        <a:solidFill>
          <a:schemeClr val="accent1"/>
        </a:solidFill>
        <a:effectLst/>
      </p:bgPr>
    </p:bg>
    <p:spTree>
      <p:nvGrpSpPr>
        <p:cNvPr id="1" name="Shape 161"/>
        <p:cNvGrpSpPr/>
        <p:nvPr/>
      </p:nvGrpSpPr>
      <p:grpSpPr>
        <a:xfrm>
          <a:off x="0" y="0"/>
          <a:ext cx="0" cy="0"/>
          <a:chOff x="0" y="0"/>
          <a:chExt cx="0" cy="0"/>
        </a:xfrm>
      </p:grpSpPr>
      <p:sp>
        <p:nvSpPr>
          <p:cNvPr id="162" name="Google Shape;162;p37"/>
          <p:cNvSpPr txBox="1">
            <a:spLocks noGrp="1"/>
          </p:cNvSpPr>
          <p:nvPr>
            <p:ph type="title"/>
          </p:nvPr>
        </p:nvSpPr>
        <p:spPr>
          <a:xfrm>
            <a:off x="1202846" y="2310140"/>
            <a:ext cx="6738300" cy="523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0" i="0" u="none" strike="noStrike" cap="none">
                <a:solidFill>
                  <a:schemeClr val="lt2"/>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nd Slide - Logo &amp; Links">
  <p:cSld name="End Slide - Logo &amp; Links">
    <p:bg>
      <p:bgPr>
        <a:solidFill>
          <a:schemeClr val="accent1"/>
        </a:solidFill>
        <a:effectLst/>
      </p:bgPr>
    </p:bg>
    <p:spTree>
      <p:nvGrpSpPr>
        <p:cNvPr id="1" name="Shape 163"/>
        <p:cNvGrpSpPr/>
        <p:nvPr/>
      </p:nvGrpSpPr>
      <p:grpSpPr>
        <a:xfrm>
          <a:off x="0" y="0"/>
          <a:ext cx="0" cy="0"/>
          <a:chOff x="0" y="0"/>
          <a:chExt cx="0" cy="0"/>
        </a:xfrm>
      </p:grpSpPr>
      <p:sp>
        <p:nvSpPr>
          <p:cNvPr id="164" name="Google Shape;164;p38"/>
          <p:cNvSpPr/>
          <p:nvPr/>
        </p:nvSpPr>
        <p:spPr>
          <a:xfrm>
            <a:off x="5422341" y="1550070"/>
            <a:ext cx="301200" cy="238800"/>
          </a:xfrm>
          <a:custGeom>
            <a:avLst/>
            <a:gdLst/>
            <a:ahLst/>
            <a:cxnLst/>
            <a:rect l="l" t="t" r="r" b="b"/>
            <a:pathLst>
              <a:path w="120000" h="120000" extrusionOk="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sp>
        <p:nvSpPr>
          <p:cNvPr id="165" name="Google Shape;165;p38"/>
          <p:cNvSpPr/>
          <p:nvPr/>
        </p:nvSpPr>
        <p:spPr>
          <a:xfrm>
            <a:off x="5489976" y="2101914"/>
            <a:ext cx="165900" cy="314400"/>
          </a:xfrm>
          <a:custGeom>
            <a:avLst/>
            <a:gdLst/>
            <a:ahLst/>
            <a:cxnLst/>
            <a:rect l="l" t="t" r="r" b="b"/>
            <a:pathLst>
              <a:path w="120000" h="120000" extrusionOk="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38"/>
          <p:cNvSpPr txBox="1"/>
          <p:nvPr/>
        </p:nvSpPr>
        <p:spPr>
          <a:xfrm>
            <a:off x="5771064" y="1529152"/>
            <a:ext cx="20109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Calibri"/>
                <a:ea typeface="Calibri"/>
                <a:cs typeface="Calibri"/>
                <a:sym typeface="Calibri"/>
              </a:rPr>
              <a:t>@STMath | #STMath</a:t>
            </a:r>
            <a:endParaRPr sz="1300" b="0" i="0" u="none" strike="noStrike" cap="none">
              <a:solidFill>
                <a:srgbClr val="FFFFFF"/>
              </a:solidFill>
              <a:latin typeface="Calibri"/>
              <a:ea typeface="Calibri"/>
              <a:cs typeface="Calibri"/>
              <a:sym typeface="Calibri"/>
            </a:endParaRPr>
          </a:p>
        </p:txBody>
      </p:sp>
      <p:sp>
        <p:nvSpPr>
          <p:cNvPr id="167" name="Google Shape;167;p38"/>
          <p:cNvSpPr txBox="1"/>
          <p:nvPr/>
        </p:nvSpPr>
        <p:spPr>
          <a:xfrm>
            <a:off x="5771075" y="2129270"/>
            <a:ext cx="2563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2"/>
                </a:solidFill>
                <a:latin typeface="Calibri"/>
                <a:ea typeface="Calibri"/>
                <a:cs typeface="Calibri"/>
                <a:sym typeface="Calibri"/>
              </a:rPr>
              <a:t>facebook.com/groups/stmath</a:t>
            </a:r>
            <a:endParaRPr sz="1300" b="0" i="0" u="none" strike="noStrike" cap="none">
              <a:solidFill>
                <a:srgbClr val="FFFFFF"/>
              </a:solidFill>
              <a:latin typeface="Calibri"/>
              <a:ea typeface="Calibri"/>
              <a:cs typeface="Calibri"/>
              <a:sym typeface="Calibri"/>
            </a:endParaRPr>
          </a:p>
        </p:txBody>
      </p:sp>
      <p:sp>
        <p:nvSpPr>
          <p:cNvPr id="168" name="Google Shape;168;p38"/>
          <p:cNvSpPr txBox="1"/>
          <p:nvPr/>
        </p:nvSpPr>
        <p:spPr>
          <a:xfrm>
            <a:off x="5771064" y="2741350"/>
            <a:ext cx="24855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Calibri"/>
                <a:ea typeface="Calibri"/>
                <a:cs typeface="Calibri"/>
                <a:sym typeface="Calibri"/>
              </a:rPr>
              <a:t>bit.ly/stmc-forum</a:t>
            </a:r>
            <a:endParaRPr sz="1300" b="0" i="0" u="none" strike="noStrike" cap="none">
              <a:solidFill>
                <a:srgbClr val="FFFFFF"/>
              </a:solidFill>
              <a:latin typeface="Calibri"/>
              <a:ea typeface="Calibri"/>
              <a:cs typeface="Calibri"/>
              <a:sym typeface="Calibri"/>
            </a:endParaRPr>
          </a:p>
        </p:txBody>
      </p:sp>
      <p:pic>
        <p:nvPicPr>
          <p:cNvPr id="169" name="Google Shape;169;p38"/>
          <p:cNvPicPr preferRelativeResize="0"/>
          <p:nvPr/>
        </p:nvPicPr>
        <p:blipFill rotWithShape="1">
          <a:blip r:embed="rId2">
            <a:alphaModFix/>
          </a:blip>
          <a:srcRect/>
          <a:stretch/>
        </p:blipFill>
        <p:spPr>
          <a:xfrm>
            <a:off x="5422353" y="2760957"/>
            <a:ext cx="301300" cy="299129"/>
          </a:xfrm>
          <a:prstGeom prst="rect">
            <a:avLst/>
          </a:prstGeom>
          <a:noFill/>
          <a:ln>
            <a:noFill/>
          </a:ln>
        </p:spPr>
      </p:pic>
      <p:sp>
        <p:nvSpPr>
          <p:cNvPr id="170" name="Google Shape;170;p38"/>
          <p:cNvSpPr/>
          <p:nvPr/>
        </p:nvSpPr>
        <p:spPr>
          <a:xfrm>
            <a:off x="5452920" y="3435048"/>
            <a:ext cx="240000" cy="240000"/>
          </a:xfrm>
          <a:custGeom>
            <a:avLst/>
            <a:gdLst/>
            <a:ahLst/>
            <a:cxnLst/>
            <a:rect l="l" t="t" r="r" b="b"/>
            <a:pathLst>
              <a:path w="120000" h="120000" extrusionOk="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1" name="Google Shape;171;p38"/>
          <p:cNvSpPr txBox="1"/>
          <p:nvPr/>
        </p:nvSpPr>
        <p:spPr>
          <a:xfrm>
            <a:off x="5712339" y="3404727"/>
            <a:ext cx="21999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Calibri"/>
                <a:ea typeface="Calibri"/>
                <a:cs typeface="Calibri"/>
                <a:sym typeface="Calibri"/>
              </a:rPr>
              <a:t>stmath.com</a:t>
            </a:r>
            <a:endParaRPr sz="1300" b="0" i="0" u="none" strike="noStrike" cap="none">
              <a:solidFill>
                <a:srgbClr val="FFFFFF"/>
              </a:solidFill>
              <a:latin typeface="Calibri"/>
              <a:ea typeface="Calibri"/>
              <a:cs typeface="Calibri"/>
              <a:sym typeface="Calibri"/>
            </a:endParaRPr>
          </a:p>
        </p:txBody>
      </p:sp>
      <p:pic>
        <p:nvPicPr>
          <p:cNvPr id="172" name="Google Shape;172;p38" descr="A picture containing drawing&#10;&#10;Description automatically generated"/>
          <p:cNvPicPr preferRelativeResize="0"/>
          <p:nvPr/>
        </p:nvPicPr>
        <p:blipFill rotWithShape="1">
          <a:blip r:embed="rId3">
            <a:alphaModFix/>
          </a:blip>
          <a:srcRect/>
          <a:stretch/>
        </p:blipFill>
        <p:spPr>
          <a:xfrm>
            <a:off x="1025384" y="1979694"/>
            <a:ext cx="3871857" cy="1184111"/>
          </a:xfrm>
          <a:prstGeom prst="rect">
            <a:avLst/>
          </a:prstGeom>
          <a:noFill/>
          <a:ln>
            <a:noFill/>
          </a:ln>
        </p:spPr>
      </p:pic>
    </p:spTree>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End Slide - Logo &amp; Links">
  <p:cSld name="1_End Slide - Logo &amp; Links">
    <p:bg>
      <p:bgPr>
        <a:solidFill>
          <a:schemeClr val="accent1"/>
        </a:solidFill>
        <a:effectLst/>
      </p:bgPr>
    </p:bg>
    <p:spTree>
      <p:nvGrpSpPr>
        <p:cNvPr id="1" name="Shape 173"/>
        <p:cNvGrpSpPr/>
        <p:nvPr/>
      </p:nvGrpSpPr>
      <p:grpSpPr>
        <a:xfrm>
          <a:off x="0" y="0"/>
          <a:ext cx="0" cy="0"/>
          <a:chOff x="0" y="0"/>
          <a:chExt cx="0" cy="0"/>
        </a:xfrm>
      </p:grpSpPr>
      <p:pic>
        <p:nvPicPr>
          <p:cNvPr id="174" name="Google Shape;174;p39" descr="A picture containing drawing&#10;&#10;Description automatically generated"/>
          <p:cNvPicPr preferRelativeResize="0"/>
          <p:nvPr/>
        </p:nvPicPr>
        <p:blipFill rotWithShape="1">
          <a:blip r:embed="rId2">
            <a:alphaModFix/>
          </a:blip>
          <a:srcRect/>
          <a:stretch/>
        </p:blipFill>
        <p:spPr>
          <a:xfrm>
            <a:off x="2636071" y="1371984"/>
            <a:ext cx="3871857" cy="1184111"/>
          </a:xfrm>
          <a:prstGeom prst="rect">
            <a:avLst/>
          </a:prstGeom>
          <a:noFill/>
          <a:ln>
            <a:noFill/>
          </a:ln>
        </p:spPr>
      </p:pic>
      <p:sp>
        <p:nvSpPr>
          <p:cNvPr id="175" name="Google Shape;175;p39"/>
          <p:cNvSpPr/>
          <p:nvPr/>
        </p:nvSpPr>
        <p:spPr>
          <a:xfrm>
            <a:off x="1724558" y="3058137"/>
            <a:ext cx="301200" cy="238800"/>
          </a:xfrm>
          <a:custGeom>
            <a:avLst/>
            <a:gdLst/>
            <a:ahLst/>
            <a:cxnLst/>
            <a:rect l="l" t="t" r="r" b="b"/>
            <a:pathLst>
              <a:path w="120000" h="120000" extrusionOk="0">
                <a:moveTo>
                  <a:pt x="106877" y="28233"/>
                </a:moveTo>
                <a:cubicBezTo>
                  <a:pt x="106877" y="30588"/>
                  <a:pt x="106877" y="32938"/>
                  <a:pt x="106877" y="32938"/>
                </a:cubicBezTo>
                <a:cubicBezTo>
                  <a:pt x="106877" y="72938"/>
                  <a:pt x="82500" y="120000"/>
                  <a:pt x="37500" y="120000"/>
                </a:cubicBezTo>
                <a:cubicBezTo>
                  <a:pt x="24372" y="120000"/>
                  <a:pt x="11250" y="115294"/>
                  <a:pt x="0" y="105883"/>
                </a:cubicBezTo>
                <a:cubicBezTo>
                  <a:pt x="1872" y="105883"/>
                  <a:pt x="3750" y="105883"/>
                  <a:pt x="5622" y="105883"/>
                </a:cubicBezTo>
                <a:cubicBezTo>
                  <a:pt x="16872" y="105883"/>
                  <a:pt x="28122" y="101177"/>
                  <a:pt x="35622" y="94116"/>
                </a:cubicBezTo>
                <a:cubicBezTo>
                  <a:pt x="26250" y="94116"/>
                  <a:pt x="16872" y="84705"/>
                  <a:pt x="13122" y="72938"/>
                </a:cubicBezTo>
                <a:cubicBezTo>
                  <a:pt x="15000" y="72938"/>
                  <a:pt x="16872" y="72938"/>
                  <a:pt x="18750" y="72938"/>
                </a:cubicBezTo>
                <a:cubicBezTo>
                  <a:pt x="20622" y="72938"/>
                  <a:pt x="22500" y="72938"/>
                  <a:pt x="24372" y="72938"/>
                </a:cubicBezTo>
                <a:cubicBezTo>
                  <a:pt x="13122" y="68233"/>
                  <a:pt x="5622" y="56472"/>
                  <a:pt x="5622" y="42355"/>
                </a:cubicBezTo>
                <a:cubicBezTo>
                  <a:pt x="5622" y="42355"/>
                  <a:pt x="5622" y="42355"/>
                  <a:pt x="5622" y="42355"/>
                </a:cubicBezTo>
                <a:cubicBezTo>
                  <a:pt x="9372" y="44705"/>
                  <a:pt x="13122" y="44705"/>
                  <a:pt x="16872" y="44705"/>
                </a:cubicBezTo>
                <a:cubicBezTo>
                  <a:pt x="9372" y="40000"/>
                  <a:pt x="5622" y="30588"/>
                  <a:pt x="5622" y="21177"/>
                </a:cubicBezTo>
                <a:cubicBezTo>
                  <a:pt x="5622" y="14116"/>
                  <a:pt x="7500" y="9411"/>
                  <a:pt x="9372" y="4705"/>
                </a:cubicBezTo>
                <a:cubicBezTo>
                  <a:pt x="20622" y="23527"/>
                  <a:pt x="39372" y="35294"/>
                  <a:pt x="58122" y="37644"/>
                </a:cubicBezTo>
                <a:cubicBezTo>
                  <a:pt x="58122" y="35294"/>
                  <a:pt x="58122" y="32938"/>
                  <a:pt x="58122" y="30588"/>
                </a:cubicBezTo>
                <a:cubicBezTo>
                  <a:pt x="58122" y="11766"/>
                  <a:pt x="69377" y="0"/>
                  <a:pt x="82500" y="0"/>
                </a:cubicBezTo>
                <a:cubicBezTo>
                  <a:pt x="90000" y="0"/>
                  <a:pt x="95627" y="2355"/>
                  <a:pt x="101250" y="9411"/>
                </a:cubicBezTo>
                <a:cubicBezTo>
                  <a:pt x="105000" y="7061"/>
                  <a:pt x="110627" y="4705"/>
                  <a:pt x="116250" y="2355"/>
                </a:cubicBezTo>
                <a:cubicBezTo>
                  <a:pt x="114377" y="9411"/>
                  <a:pt x="110627" y="14116"/>
                  <a:pt x="105000" y="18822"/>
                </a:cubicBezTo>
                <a:cubicBezTo>
                  <a:pt x="110627" y="16472"/>
                  <a:pt x="114377" y="16472"/>
                  <a:pt x="120000" y="14116"/>
                </a:cubicBezTo>
                <a:cubicBezTo>
                  <a:pt x="116250" y="18822"/>
                  <a:pt x="112500" y="25883"/>
                  <a:pt x="106877" y="28233"/>
                </a:cubicBezTo>
                <a:close/>
              </a:path>
            </a:pathLst>
          </a:cu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sp>
        <p:nvSpPr>
          <p:cNvPr id="176" name="Google Shape;176;p39"/>
          <p:cNvSpPr/>
          <p:nvPr/>
        </p:nvSpPr>
        <p:spPr>
          <a:xfrm>
            <a:off x="5178464" y="3609981"/>
            <a:ext cx="165900" cy="314400"/>
          </a:xfrm>
          <a:custGeom>
            <a:avLst/>
            <a:gdLst/>
            <a:ahLst/>
            <a:cxnLst/>
            <a:rect l="l" t="t" r="r" b="b"/>
            <a:pathLst>
              <a:path w="120000" h="120000" extrusionOk="0">
                <a:moveTo>
                  <a:pt x="120000" y="19700"/>
                </a:moveTo>
                <a:cubicBezTo>
                  <a:pt x="99427" y="19700"/>
                  <a:pt x="99427" y="19700"/>
                  <a:pt x="99427" y="19700"/>
                </a:cubicBezTo>
                <a:cubicBezTo>
                  <a:pt x="82283" y="19700"/>
                  <a:pt x="78855" y="25072"/>
                  <a:pt x="78855" y="30450"/>
                </a:cubicBezTo>
                <a:cubicBezTo>
                  <a:pt x="78855" y="44777"/>
                  <a:pt x="78855" y="44777"/>
                  <a:pt x="78855" y="44777"/>
                </a:cubicBezTo>
                <a:cubicBezTo>
                  <a:pt x="120000" y="44777"/>
                  <a:pt x="120000" y="44777"/>
                  <a:pt x="120000" y="44777"/>
                </a:cubicBezTo>
                <a:cubicBezTo>
                  <a:pt x="113144" y="66266"/>
                  <a:pt x="113144" y="66266"/>
                  <a:pt x="113144" y="66266"/>
                </a:cubicBezTo>
                <a:cubicBezTo>
                  <a:pt x="78855" y="66266"/>
                  <a:pt x="78855" y="66266"/>
                  <a:pt x="78855" y="66266"/>
                </a:cubicBezTo>
                <a:cubicBezTo>
                  <a:pt x="78855" y="120000"/>
                  <a:pt x="78855" y="120000"/>
                  <a:pt x="78855" y="120000"/>
                </a:cubicBezTo>
                <a:cubicBezTo>
                  <a:pt x="37716" y="120000"/>
                  <a:pt x="37716" y="120000"/>
                  <a:pt x="37716" y="120000"/>
                </a:cubicBezTo>
                <a:cubicBezTo>
                  <a:pt x="37716" y="66266"/>
                  <a:pt x="37716" y="66266"/>
                  <a:pt x="37716" y="66266"/>
                </a:cubicBezTo>
                <a:cubicBezTo>
                  <a:pt x="0" y="66266"/>
                  <a:pt x="0" y="66266"/>
                  <a:pt x="0" y="66266"/>
                </a:cubicBezTo>
                <a:cubicBezTo>
                  <a:pt x="0" y="44777"/>
                  <a:pt x="0" y="44777"/>
                  <a:pt x="0" y="44777"/>
                </a:cubicBezTo>
                <a:cubicBezTo>
                  <a:pt x="37716" y="44777"/>
                  <a:pt x="37716" y="44777"/>
                  <a:pt x="37716" y="44777"/>
                </a:cubicBezTo>
                <a:cubicBezTo>
                  <a:pt x="37716" y="28655"/>
                  <a:pt x="37716" y="28655"/>
                  <a:pt x="37716" y="28655"/>
                </a:cubicBezTo>
                <a:cubicBezTo>
                  <a:pt x="37716" y="10744"/>
                  <a:pt x="58283" y="0"/>
                  <a:pt x="89144" y="0"/>
                </a:cubicBezTo>
                <a:cubicBezTo>
                  <a:pt x="102855" y="0"/>
                  <a:pt x="116572" y="1788"/>
                  <a:pt x="120000" y="1788"/>
                </a:cubicBezTo>
                <a:lnTo>
                  <a:pt x="120000" y="19700"/>
                </a:lnTo>
                <a:close/>
              </a:path>
            </a:pathLst>
          </a:cu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 name="Google Shape;177;p39"/>
          <p:cNvSpPr txBox="1"/>
          <p:nvPr/>
        </p:nvSpPr>
        <p:spPr>
          <a:xfrm>
            <a:off x="2070442" y="3037219"/>
            <a:ext cx="20109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Calibri"/>
                <a:ea typeface="Calibri"/>
                <a:cs typeface="Calibri"/>
                <a:sym typeface="Calibri"/>
              </a:rPr>
              <a:t>@STMath | #STMath</a:t>
            </a:r>
            <a:endParaRPr sz="1300" b="0" i="0" u="none" strike="noStrike" cap="none">
              <a:solidFill>
                <a:srgbClr val="FFFFFF"/>
              </a:solidFill>
              <a:latin typeface="Calibri"/>
              <a:ea typeface="Calibri"/>
              <a:cs typeface="Calibri"/>
              <a:sym typeface="Calibri"/>
            </a:endParaRPr>
          </a:p>
        </p:txBody>
      </p:sp>
      <p:sp>
        <p:nvSpPr>
          <p:cNvPr id="178" name="Google Shape;178;p39"/>
          <p:cNvSpPr txBox="1"/>
          <p:nvPr/>
        </p:nvSpPr>
        <p:spPr>
          <a:xfrm>
            <a:off x="5440513" y="3637337"/>
            <a:ext cx="25632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lt2"/>
                </a:solidFill>
                <a:latin typeface="Calibri"/>
                <a:ea typeface="Calibri"/>
                <a:cs typeface="Calibri"/>
                <a:sym typeface="Calibri"/>
              </a:rPr>
              <a:t>facebook.com/groups/stmath</a:t>
            </a:r>
            <a:endParaRPr sz="1300" b="0" i="0" u="none" strike="noStrike" cap="none">
              <a:solidFill>
                <a:srgbClr val="FFFFFF"/>
              </a:solidFill>
              <a:latin typeface="Calibri"/>
              <a:ea typeface="Calibri"/>
              <a:cs typeface="Calibri"/>
              <a:sym typeface="Calibri"/>
            </a:endParaRPr>
          </a:p>
        </p:txBody>
      </p:sp>
      <p:sp>
        <p:nvSpPr>
          <p:cNvPr id="179" name="Google Shape;179;p39"/>
          <p:cNvSpPr txBox="1"/>
          <p:nvPr/>
        </p:nvSpPr>
        <p:spPr>
          <a:xfrm>
            <a:off x="5440527" y="4249425"/>
            <a:ext cx="29121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Calibri"/>
                <a:ea typeface="Calibri"/>
                <a:cs typeface="Calibri"/>
                <a:sym typeface="Calibri"/>
              </a:rPr>
              <a:t>bit.ly/MINDLI</a:t>
            </a:r>
            <a:endParaRPr sz="1300" b="0" i="0" u="none" strike="noStrike" cap="none">
              <a:solidFill>
                <a:srgbClr val="FFFFFF"/>
              </a:solidFill>
              <a:latin typeface="Calibri"/>
              <a:ea typeface="Calibri"/>
              <a:cs typeface="Calibri"/>
              <a:sym typeface="Calibri"/>
            </a:endParaRPr>
          </a:p>
        </p:txBody>
      </p:sp>
      <p:sp>
        <p:nvSpPr>
          <p:cNvPr id="180" name="Google Shape;180;p39"/>
          <p:cNvSpPr/>
          <p:nvPr/>
        </p:nvSpPr>
        <p:spPr>
          <a:xfrm>
            <a:off x="5141414" y="3063445"/>
            <a:ext cx="240000" cy="240000"/>
          </a:xfrm>
          <a:custGeom>
            <a:avLst/>
            <a:gdLst/>
            <a:ahLst/>
            <a:cxnLst/>
            <a:rect l="l" t="t" r="r" b="b"/>
            <a:pathLst>
              <a:path w="120000" h="120000" extrusionOk="0">
                <a:moveTo>
                  <a:pt x="120000" y="60000"/>
                </a:moveTo>
                <a:cubicBezTo>
                  <a:pt x="120000" y="92905"/>
                  <a:pt x="92905" y="120000"/>
                  <a:pt x="60000" y="120000"/>
                </a:cubicBezTo>
                <a:cubicBezTo>
                  <a:pt x="27094" y="120000"/>
                  <a:pt x="0" y="92905"/>
                  <a:pt x="0" y="60000"/>
                </a:cubicBezTo>
                <a:cubicBezTo>
                  <a:pt x="0" y="27094"/>
                  <a:pt x="27094" y="0"/>
                  <a:pt x="60000" y="0"/>
                </a:cubicBezTo>
                <a:cubicBezTo>
                  <a:pt x="92905" y="0"/>
                  <a:pt x="120000" y="27094"/>
                  <a:pt x="120000" y="60000"/>
                </a:cubicBezTo>
                <a:close/>
                <a:moveTo>
                  <a:pt x="79355" y="42583"/>
                </a:moveTo>
                <a:cubicBezTo>
                  <a:pt x="81288" y="42583"/>
                  <a:pt x="81288" y="40644"/>
                  <a:pt x="81288" y="40644"/>
                </a:cubicBezTo>
                <a:cubicBezTo>
                  <a:pt x="81288" y="40644"/>
                  <a:pt x="81288" y="40644"/>
                  <a:pt x="83227" y="40644"/>
                </a:cubicBezTo>
                <a:cubicBezTo>
                  <a:pt x="83227" y="38711"/>
                  <a:pt x="85161" y="38711"/>
                  <a:pt x="87094" y="38711"/>
                </a:cubicBezTo>
                <a:cubicBezTo>
                  <a:pt x="89033" y="38711"/>
                  <a:pt x="89033" y="38711"/>
                  <a:pt x="90966" y="40644"/>
                </a:cubicBezTo>
                <a:cubicBezTo>
                  <a:pt x="90966" y="38711"/>
                  <a:pt x="92905" y="38711"/>
                  <a:pt x="92905" y="38711"/>
                </a:cubicBezTo>
                <a:cubicBezTo>
                  <a:pt x="92905" y="36772"/>
                  <a:pt x="94838" y="36772"/>
                  <a:pt x="94838" y="36772"/>
                </a:cubicBezTo>
                <a:cubicBezTo>
                  <a:pt x="94838" y="36772"/>
                  <a:pt x="94838" y="34838"/>
                  <a:pt x="94838" y="34838"/>
                </a:cubicBezTo>
                <a:cubicBezTo>
                  <a:pt x="94838" y="34838"/>
                  <a:pt x="92905" y="34838"/>
                  <a:pt x="92905" y="32905"/>
                </a:cubicBezTo>
                <a:cubicBezTo>
                  <a:pt x="92905" y="32905"/>
                  <a:pt x="92905" y="32905"/>
                  <a:pt x="92905" y="32905"/>
                </a:cubicBezTo>
                <a:cubicBezTo>
                  <a:pt x="92905" y="32905"/>
                  <a:pt x="90966" y="32905"/>
                  <a:pt x="90966" y="32905"/>
                </a:cubicBezTo>
                <a:cubicBezTo>
                  <a:pt x="89033" y="32905"/>
                  <a:pt x="89033" y="30966"/>
                  <a:pt x="89033" y="30966"/>
                </a:cubicBezTo>
                <a:cubicBezTo>
                  <a:pt x="89033" y="29033"/>
                  <a:pt x="87094" y="29033"/>
                  <a:pt x="87094" y="29033"/>
                </a:cubicBezTo>
                <a:cubicBezTo>
                  <a:pt x="87094" y="29033"/>
                  <a:pt x="87094" y="27094"/>
                  <a:pt x="87094" y="27094"/>
                </a:cubicBezTo>
                <a:cubicBezTo>
                  <a:pt x="85161" y="27094"/>
                  <a:pt x="85161" y="29033"/>
                  <a:pt x="85161" y="29033"/>
                </a:cubicBezTo>
                <a:cubicBezTo>
                  <a:pt x="83227" y="29033"/>
                  <a:pt x="83227" y="29033"/>
                  <a:pt x="83227" y="29033"/>
                </a:cubicBezTo>
                <a:cubicBezTo>
                  <a:pt x="83227" y="29033"/>
                  <a:pt x="83227" y="29033"/>
                  <a:pt x="81288" y="29033"/>
                </a:cubicBezTo>
                <a:cubicBezTo>
                  <a:pt x="83227" y="29033"/>
                  <a:pt x="81288" y="29033"/>
                  <a:pt x="81288" y="29033"/>
                </a:cubicBezTo>
                <a:cubicBezTo>
                  <a:pt x="81288" y="27094"/>
                  <a:pt x="81288" y="27094"/>
                  <a:pt x="81288" y="27094"/>
                </a:cubicBezTo>
                <a:cubicBezTo>
                  <a:pt x="81288" y="27094"/>
                  <a:pt x="81288" y="27094"/>
                  <a:pt x="81288" y="27094"/>
                </a:cubicBezTo>
                <a:cubicBezTo>
                  <a:pt x="81288" y="25161"/>
                  <a:pt x="79355" y="25161"/>
                  <a:pt x="77416" y="25161"/>
                </a:cubicBezTo>
                <a:cubicBezTo>
                  <a:pt x="77416" y="23227"/>
                  <a:pt x="73550" y="23227"/>
                  <a:pt x="73550" y="23227"/>
                </a:cubicBezTo>
                <a:cubicBezTo>
                  <a:pt x="71611" y="25161"/>
                  <a:pt x="73550" y="25161"/>
                  <a:pt x="73550" y="27094"/>
                </a:cubicBezTo>
                <a:cubicBezTo>
                  <a:pt x="73550" y="27094"/>
                  <a:pt x="71611" y="27094"/>
                  <a:pt x="71611" y="29033"/>
                </a:cubicBezTo>
                <a:cubicBezTo>
                  <a:pt x="71611" y="29033"/>
                  <a:pt x="73550" y="29033"/>
                  <a:pt x="73550" y="30966"/>
                </a:cubicBezTo>
                <a:cubicBezTo>
                  <a:pt x="73550" y="32905"/>
                  <a:pt x="71611" y="32905"/>
                  <a:pt x="71611" y="32905"/>
                </a:cubicBezTo>
                <a:cubicBezTo>
                  <a:pt x="71611" y="34838"/>
                  <a:pt x="71611" y="34838"/>
                  <a:pt x="71611" y="36772"/>
                </a:cubicBezTo>
                <a:cubicBezTo>
                  <a:pt x="73550" y="36772"/>
                  <a:pt x="71611" y="36772"/>
                  <a:pt x="71611" y="36772"/>
                </a:cubicBezTo>
                <a:cubicBezTo>
                  <a:pt x="69677" y="38711"/>
                  <a:pt x="67744" y="36772"/>
                  <a:pt x="67744" y="34838"/>
                </a:cubicBezTo>
                <a:cubicBezTo>
                  <a:pt x="67744" y="34838"/>
                  <a:pt x="67744" y="32905"/>
                  <a:pt x="65805" y="32905"/>
                </a:cubicBezTo>
                <a:cubicBezTo>
                  <a:pt x="65805" y="32905"/>
                  <a:pt x="63872" y="32905"/>
                  <a:pt x="63872" y="32905"/>
                </a:cubicBezTo>
                <a:cubicBezTo>
                  <a:pt x="63872" y="30966"/>
                  <a:pt x="61933" y="30966"/>
                  <a:pt x="61933" y="30966"/>
                </a:cubicBezTo>
                <a:cubicBezTo>
                  <a:pt x="60000" y="30966"/>
                  <a:pt x="58066" y="30966"/>
                  <a:pt x="56127" y="30966"/>
                </a:cubicBezTo>
                <a:cubicBezTo>
                  <a:pt x="58066" y="30966"/>
                  <a:pt x="56127" y="29033"/>
                  <a:pt x="56127" y="29033"/>
                </a:cubicBezTo>
                <a:cubicBezTo>
                  <a:pt x="56127" y="27094"/>
                  <a:pt x="56127" y="27094"/>
                  <a:pt x="56127" y="27094"/>
                </a:cubicBezTo>
                <a:cubicBezTo>
                  <a:pt x="56127" y="25161"/>
                  <a:pt x="56127" y="25161"/>
                  <a:pt x="56127" y="25161"/>
                </a:cubicBezTo>
                <a:cubicBezTo>
                  <a:pt x="56127" y="23227"/>
                  <a:pt x="58066" y="21288"/>
                  <a:pt x="58066" y="21288"/>
                </a:cubicBezTo>
                <a:cubicBezTo>
                  <a:pt x="60000" y="23227"/>
                  <a:pt x="60000" y="23227"/>
                  <a:pt x="61933" y="21288"/>
                </a:cubicBezTo>
                <a:cubicBezTo>
                  <a:pt x="61933" y="21288"/>
                  <a:pt x="61933" y="19355"/>
                  <a:pt x="63872" y="19355"/>
                </a:cubicBezTo>
                <a:cubicBezTo>
                  <a:pt x="63872" y="17416"/>
                  <a:pt x="65805" y="19355"/>
                  <a:pt x="67744" y="19355"/>
                </a:cubicBezTo>
                <a:cubicBezTo>
                  <a:pt x="67744" y="19355"/>
                  <a:pt x="67744" y="17416"/>
                  <a:pt x="67744" y="17416"/>
                </a:cubicBezTo>
                <a:cubicBezTo>
                  <a:pt x="67744" y="17416"/>
                  <a:pt x="67744" y="15483"/>
                  <a:pt x="67744" y="15483"/>
                </a:cubicBezTo>
                <a:cubicBezTo>
                  <a:pt x="65805" y="13550"/>
                  <a:pt x="63872" y="15483"/>
                  <a:pt x="65805" y="15483"/>
                </a:cubicBezTo>
                <a:cubicBezTo>
                  <a:pt x="65805" y="15483"/>
                  <a:pt x="63872" y="19355"/>
                  <a:pt x="61933" y="17416"/>
                </a:cubicBezTo>
                <a:cubicBezTo>
                  <a:pt x="61933" y="17416"/>
                  <a:pt x="61933" y="15483"/>
                  <a:pt x="60000" y="15483"/>
                </a:cubicBezTo>
                <a:cubicBezTo>
                  <a:pt x="60000" y="15483"/>
                  <a:pt x="60000" y="15483"/>
                  <a:pt x="60000" y="17416"/>
                </a:cubicBezTo>
                <a:cubicBezTo>
                  <a:pt x="60000" y="15483"/>
                  <a:pt x="58066" y="15483"/>
                  <a:pt x="56127" y="15483"/>
                </a:cubicBezTo>
                <a:cubicBezTo>
                  <a:pt x="58066" y="13550"/>
                  <a:pt x="56127" y="13550"/>
                  <a:pt x="56127" y="13550"/>
                </a:cubicBezTo>
                <a:cubicBezTo>
                  <a:pt x="56127" y="11611"/>
                  <a:pt x="54194" y="11611"/>
                  <a:pt x="52255" y="11611"/>
                </a:cubicBezTo>
                <a:cubicBezTo>
                  <a:pt x="52255" y="13550"/>
                  <a:pt x="54194" y="15483"/>
                  <a:pt x="56127" y="15483"/>
                </a:cubicBezTo>
                <a:cubicBezTo>
                  <a:pt x="56127" y="15483"/>
                  <a:pt x="56127" y="15483"/>
                  <a:pt x="56127" y="15483"/>
                </a:cubicBezTo>
                <a:cubicBezTo>
                  <a:pt x="56127" y="15483"/>
                  <a:pt x="54194" y="17416"/>
                  <a:pt x="54194" y="17416"/>
                </a:cubicBezTo>
                <a:cubicBezTo>
                  <a:pt x="54194" y="17416"/>
                  <a:pt x="54194" y="19355"/>
                  <a:pt x="54194" y="19355"/>
                </a:cubicBezTo>
                <a:cubicBezTo>
                  <a:pt x="52255" y="19355"/>
                  <a:pt x="52255" y="17416"/>
                  <a:pt x="52255" y="17416"/>
                </a:cubicBezTo>
                <a:cubicBezTo>
                  <a:pt x="54194" y="17416"/>
                  <a:pt x="50322" y="17416"/>
                  <a:pt x="50322" y="17416"/>
                </a:cubicBezTo>
                <a:cubicBezTo>
                  <a:pt x="48388" y="17416"/>
                  <a:pt x="46450" y="17416"/>
                  <a:pt x="46450" y="17416"/>
                </a:cubicBezTo>
                <a:cubicBezTo>
                  <a:pt x="46450" y="15483"/>
                  <a:pt x="46450" y="13550"/>
                  <a:pt x="46450" y="15483"/>
                </a:cubicBezTo>
                <a:cubicBezTo>
                  <a:pt x="46450" y="13550"/>
                  <a:pt x="44516" y="13550"/>
                  <a:pt x="44516" y="13550"/>
                </a:cubicBezTo>
                <a:cubicBezTo>
                  <a:pt x="42583" y="13550"/>
                  <a:pt x="40644" y="15483"/>
                  <a:pt x="36772" y="17416"/>
                </a:cubicBezTo>
                <a:cubicBezTo>
                  <a:pt x="36772" y="17416"/>
                  <a:pt x="38711" y="17416"/>
                  <a:pt x="38711" y="17416"/>
                </a:cubicBezTo>
                <a:cubicBezTo>
                  <a:pt x="38711" y="15483"/>
                  <a:pt x="38711" y="15483"/>
                  <a:pt x="40644" y="15483"/>
                </a:cubicBezTo>
                <a:cubicBezTo>
                  <a:pt x="40644" y="15483"/>
                  <a:pt x="42583" y="13550"/>
                  <a:pt x="42583" y="15483"/>
                </a:cubicBezTo>
                <a:cubicBezTo>
                  <a:pt x="42583" y="15483"/>
                  <a:pt x="44516" y="15483"/>
                  <a:pt x="44516" y="15483"/>
                </a:cubicBezTo>
                <a:cubicBezTo>
                  <a:pt x="44516" y="15483"/>
                  <a:pt x="44516" y="15483"/>
                  <a:pt x="44516" y="17416"/>
                </a:cubicBezTo>
                <a:cubicBezTo>
                  <a:pt x="44516" y="15483"/>
                  <a:pt x="44516" y="17416"/>
                  <a:pt x="42583" y="17416"/>
                </a:cubicBezTo>
                <a:cubicBezTo>
                  <a:pt x="42583" y="17416"/>
                  <a:pt x="40644" y="17416"/>
                  <a:pt x="40644" y="17416"/>
                </a:cubicBezTo>
                <a:cubicBezTo>
                  <a:pt x="40644" y="17416"/>
                  <a:pt x="42583" y="19355"/>
                  <a:pt x="42583" y="19355"/>
                </a:cubicBezTo>
                <a:cubicBezTo>
                  <a:pt x="40644" y="17416"/>
                  <a:pt x="40644" y="17416"/>
                  <a:pt x="38711" y="17416"/>
                </a:cubicBezTo>
                <a:cubicBezTo>
                  <a:pt x="38711" y="17416"/>
                  <a:pt x="36772" y="17416"/>
                  <a:pt x="36772" y="17416"/>
                </a:cubicBezTo>
                <a:cubicBezTo>
                  <a:pt x="29033" y="21288"/>
                  <a:pt x="23227" y="27094"/>
                  <a:pt x="19355" y="34838"/>
                </a:cubicBezTo>
                <a:cubicBezTo>
                  <a:pt x="19355" y="34838"/>
                  <a:pt x="19355" y="34838"/>
                  <a:pt x="19355" y="34838"/>
                </a:cubicBezTo>
                <a:cubicBezTo>
                  <a:pt x="19355" y="34838"/>
                  <a:pt x="19355" y="36772"/>
                  <a:pt x="21288" y="36772"/>
                </a:cubicBezTo>
                <a:cubicBezTo>
                  <a:pt x="21288" y="36772"/>
                  <a:pt x="21288" y="36772"/>
                  <a:pt x="21288" y="36772"/>
                </a:cubicBezTo>
                <a:cubicBezTo>
                  <a:pt x="21288" y="36772"/>
                  <a:pt x="25161" y="38711"/>
                  <a:pt x="25161" y="40644"/>
                </a:cubicBezTo>
                <a:cubicBezTo>
                  <a:pt x="25161" y="40644"/>
                  <a:pt x="25161" y="40644"/>
                  <a:pt x="27094" y="40644"/>
                </a:cubicBezTo>
                <a:cubicBezTo>
                  <a:pt x="27094" y="42583"/>
                  <a:pt x="25161" y="42583"/>
                  <a:pt x="25161" y="42583"/>
                </a:cubicBezTo>
                <a:cubicBezTo>
                  <a:pt x="25161" y="42583"/>
                  <a:pt x="23227" y="40644"/>
                  <a:pt x="23227" y="42583"/>
                </a:cubicBezTo>
                <a:cubicBezTo>
                  <a:pt x="23227" y="42583"/>
                  <a:pt x="23227" y="44516"/>
                  <a:pt x="25161" y="44516"/>
                </a:cubicBezTo>
                <a:cubicBezTo>
                  <a:pt x="23227" y="44516"/>
                  <a:pt x="23227" y="48388"/>
                  <a:pt x="23227" y="50322"/>
                </a:cubicBezTo>
                <a:cubicBezTo>
                  <a:pt x="23227" y="50322"/>
                  <a:pt x="23227" y="50322"/>
                  <a:pt x="23227" y="50322"/>
                </a:cubicBezTo>
                <a:cubicBezTo>
                  <a:pt x="23227" y="50322"/>
                  <a:pt x="25161" y="54194"/>
                  <a:pt x="25161" y="54194"/>
                </a:cubicBezTo>
                <a:cubicBezTo>
                  <a:pt x="25161" y="54194"/>
                  <a:pt x="27094" y="58066"/>
                  <a:pt x="29033" y="58066"/>
                </a:cubicBezTo>
                <a:cubicBezTo>
                  <a:pt x="29033" y="58066"/>
                  <a:pt x="30966" y="60000"/>
                  <a:pt x="30966" y="60000"/>
                </a:cubicBezTo>
                <a:cubicBezTo>
                  <a:pt x="32905" y="61933"/>
                  <a:pt x="32905" y="63872"/>
                  <a:pt x="32905" y="63872"/>
                </a:cubicBezTo>
                <a:cubicBezTo>
                  <a:pt x="32905" y="65805"/>
                  <a:pt x="34838" y="65805"/>
                  <a:pt x="34838" y="67744"/>
                </a:cubicBezTo>
                <a:cubicBezTo>
                  <a:pt x="34838" y="67744"/>
                  <a:pt x="34838" y="67744"/>
                  <a:pt x="34838" y="67744"/>
                </a:cubicBezTo>
                <a:cubicBezTo>
                  <a:pt x="34838" y="67744"/>
                  <a:pt x="36772" y="67744"/>
                  <a:pt x="36772" y="69677"/>
                </a:cubicBezTo>
                <a:cubicBezTo>
                  <a:pt x="36772" y="69677"/>
                  <a:pt x="36772" y="71611"/>
                  <a:pt x="36772" y="71611"/>
                </a:cubicBezTo>
                <a:cubicBezTo>
                  <a:pt x="38711" y="69677"/>
                  <a:pt x="36772" y="67744"/>
                  <a:pt x="34838" y="65805"/>
                </a:cubicBezTo>
                <a:cubicBezTo>
                  <a:pt x="34838" y="65805"/>
                  <a:pt x="34838" y="65805"/>
                  <a:pt x="34838" y="63872"/>
                </a:cubicBezTo>
                <a:cubicBezTo>
                  <a:pt x="34838" y="63872"/>
                  <a:pt x="34838" y="61933"/>
                  <a:pt x="32905" y="61933"/>
                </a:cubicBezTo>
                <a:cubicBezTo>
                  <a:pt x="34838" y="61933"/>
                  <a:pt x="34838" y="61933"/>
                  <a:pt x="34838" y="63872"/>
                </a:cubicBezTo>
                <a:cubicBezTo>
                  <a:pt x="34838" y="63872"/>
                  <a:pt x="38711" y="67744"/>
                  <a:pt x="38711" y="67744"/>
                </a:cubicBezTo>
                <a:cubicBezTo>
                  <a:pt x="38711" y="67744"/>
                  <a:pt x="40644" y="71611"/>
                  <a:pt x="40644" y="71611"/>
                </a:cubicBezTo>
                <a:cubicBezTo>
                  <a:pt x="40644" y="71611"/>
                  <a:pt x="42583" y="71611"/>
                  <a:pt x="42583" y="73550"/>
                </a:cubicBezTo>
                <a:cubicBezTo>
                  <a:pt x="42583" y="73550"/>
                  <a:pt x="42583" y="75483"/>
                  <a:pt x="44516" y="77416"/>
                </a:cubicBezTo>
                <a:cubicBezTo>
                  <a:pt x="44516" y="79355"/>
                  <a:pt x="46450" y="79355"/>
                  <a:pt x="48388" y="79355"/>
                </a:cubicBezTo>
                <a:cubicBezTo>
                  <a:pt x="48388" y="81288"/>
                  <a:pt x="50322" y="81288"/>
                  <a:pt x="50322" y="81288"/>
                </a:cubicBezTo>
                <a:cubicBezTo>
                  <a:pt x="52255" y="83227"/>
                  <a:pt x="52255" y="81288"/>
                  <a:pt x="54194" y="81288"/>
                </a:cubicBezTo>
                <a:cubicBezTo>
                  <a:pt x="56127" y="81288"/>
                  <a:pt x="56127" y="83227"/>
                  <a:pt x="58066" y="85161"/>
                </a:cubicBezTo>
                <a:cubicBezTo>
                  <a:pt x="60000" y="85161"/>
                  <a:pt x="61933" y="85161"/>
                  <a:pt x="61933" y="85161"/>
                </a:cubicBezTo>
                <a:cubicBezTo>
                  <a:pt x="61933" y="85161"/>
                  <a:pt x="63872" y="89033"/>
                  <a:pt x="63872" y="89033"/>
                </a:cubicBezTo>
                <a:cubicBezTo>
                  <a:pt x="65805" y="89033"/>
                  <a:pt x="65805" y="90966"/>
                  <a:pt x="67744" y="90966"/>
                </a:cubicBezTo>
                <a:cubicBezTo>
                  <a:pt x="67744" y="90966"/>
                  <a:pt x="67744" y="90966"/>
                  <a:pt x="67744" y="90966"/>
                </a:cubicBezTo>
                <a:cubicBezTo>
                  <a:pt x="67744" y="90966"/>
                  <a:pt x="69677" y="92905"/>
                  <a:pt x="69677" y="92905"/>
                </a:cubicBezTo>
                <a:cubicBezTo>
                  <a:pt x="69677" y="92905"/>
                  <a:pt x="69677" y="90966"/>
                  <a:pt x="69677" y="90966"/>
                </a:cubicBezTo>
                <a:cubicBezTo>
                  <a:pt x="69677" y="90966"/>
                  <a:pt x="67744" y="90966"/>
                  <a:pt x="65805" y="89033"/>
                </a:cubicBezTo>
                <a:cubicBezTo>
                  <a:pt x="65805" y="89033"/>
                  <a:pt x="65805" y="87094"/>
                  <a:pt x="65805" y="87094"/>
                </a:cubicBezTo>
                <a:cubicBezTo>
                  <a:pt x="67744" y="87094"/>
                  <a:pt x="67744" y="85161"/>
                  <a:pt x="65805" y="83227"/>
                </a:cubicBezTo>
                <a:cubicBezTo>
                  <a:pt x="65805" y="83227"/>
                  <a:pt x="65805" y="83227"/>
                  <a:pt x="65805" y="81288"/>
                </a:cubicBezTo>
                <a:cubicBezTo>
                  <a:pt x="63872" y="83227"/>
                  <a:pt x="63872" y="81288"/>
                  <a:pt x="61933" y="81288"/>
                </a:cubicBezTo>
                <a:cubicBezTo>
                  <a:pt x="61933" y="81288"/>
                  <a:pt x="61933" y="81288"/>
                  <a:pt x="61933" y="81288"/>
                </a:cubicBezTo>
                <a:cubicBezTo>
                  <a:pt x="61933" y="81288"/>
                  <a:pt x="61933" y="83227"/>
                  <a:pt x="61933" y="81288"/>
                </a:cubicBezTo>
                <a:cubicBezTo>
                  <a:pt x="61933" y="81288"/>
                  <a:pt x="61933" y="79355"/>
                  <a:pt x="61933" y="79355"/>
                </a:cubicBezTo>
                <a:cubicBezTo>
                  <a:pt x="61933" y="77416"/>
                  <a:pt x="63872" y="75483"/>
                  <a:pt x="61933" y="75483"/>
                </a:cubicBezTo>
                <a:cubicBezTo>
                  <a:pt x="60000" y="75483"/>
                  <a:pt x="60000" y="75483"/>
                  <a:pt x="60000" y="77416"/>
                </a:cubicBezTo>
                <a:cubicBezTo>
                  <a:pt x="58066" y="77416"/>
                  <a:pt x="58066" y="77416"/>
                  <a:pt x="58066" y="79355"/>
                </a:cubicBezTo>
                <a:cubicBezTo>
                  <a:pt x="58066" y="79355"/>
                  <a:pt x="54194" y="79355"/>
                  <a:pt x="54194" y="79355"/>
                </a:cubicBezTo>
                <a:cubicBezTo>
                  <a:pt x="52255" y="77416"/>
                  <a:pt x="52255" y="75483"/>
                  <a:pt x="52255" y="73550"/>
                </a:cubicBezTo>
                <a:cubicBezTo>
                  <a:pt x="52255" y="71611"/>
                  <a:pt x="52255" y="69677"/>
                  <a:pt x="52255" y="67744"/>
                </a:cubicBezTo>
                <a:cubicBezTo>
                  <a:pt x="52255" y="67744"/>
                  <a:pt x="52255" y="65805"/>
                  <a:pt x="52255" y="65805"/>
                </a:cubicBezTo>
                <a:cubicBezTo>
                  <a:pt x="54194" y="65805"/>
                  <a:pt x="54194" y="65805"/>
                  <a:pt x="54194" y="65805"/>
                </a:cubicBezTo>
                <a:cubicBezTo>
                  <a:pt x="54194" y="65805"/>
                  <a:pt x="54194" y="65805"/>
                  <a:pt x="54194" y="65805"/>
                </a:cubicBezTo>
                <a:cubicBezTo>
                  <a:pt x="54194" y="65805"/>
                  <a:pt x="56127" y="63872"/>
                  <a:pt x="58066" y="65805"/>
                </a:cubicBezTo>
                <a:cubicBezTo>
                  <a:pt x="58066" y="65805"/>
                  <a:pt x="60000" y="65805"/>
                  <a:pt x="60000" y="63872"/>
                </a:cubicBezTo>
                <a:cubicBezTo>
                  <a:pt x="60000" y="63872"/>
                  <a:pt x="60000" y="63872"/>
                  <a:pt x="60000" y="63872"/>
                </a:cubicBezTo>
                <a:cubicBezTo>
                  <a:pt x="60000" y="63872"/>
                  <a:pt x="60000" y="63872"/>
                  <a:pt x="61933" y="63872"/>
                </a:cubicBezTo>
                <a:cubicBezTo>
                  <a:pt x="61933" y="63872"/>
                  <a:pt x="63872" y="63872"/>
                  <a:pt x="63872" y="63872"/>
                </a:cubicBezTo>
                <a:cubicBezTo>
                  <a:pt x="65805" y="65805"/>
                  <a:pt x="65805" y="65805"/>
                  <a:pt x="65805" y="63872"/>
                </a:cubicBezTo>
                <a:cubicBezTo>
                  <a:pt x="67744" y="65805"/>
                  <a:pt x="67744" y="65805"/>
                  <a:pt x="67744" y="65805"/>
                </a:cubicBezTo>
                <a:cubicBezTo>
                  <a:pt x="67744" y="67744"/>
                  <a:pt x="67744" y="69677"/>
                  <a:pt x="69677" y="69677"/>
                </a:cubicBezTo>
                <a:cubicBezTo>
                  <a:pt x="69677" y="71611"/>
                  <a:pt x="69677" y="67744"/>
                  <a:pt x="69677" y="67744"/>
                </a:cubicBezTo>
                <a:cubicBezTo>
                  <a:pt x="69677" y="67744"/>
                  <a:pt x="69677" y="63872"/>
                  <a:pt x="69677" y="63872"/>
                </a:cubicBezTo>
                <a:cubicBezTo>
                  <a:pt x="67744" y="63872"/>
                  <a:pt x="67744" y="61933"/>
                  <a:pt x="69677" y="60000"/>
                </a:cubicBezTo>
                <a:cubicBezTo>
                  <a:pt x="69677" y="60000"/>
                  <a:pt x="71611" y="60000"/>
                  <a:pt x="71611" y="60000"/>
                </a:cubicBezTo>
                <a:cubicBezTo>
                  <a:pt x="73550" y="58066"/>
                  <a:pt x="73550" y="58066"/>
                  <a:pt x="73550" y="56127"/>
                </a:cubicBezTo>
                <a:cubicBezTo>
                  <a:pt x="73550" y="56127"/>
                  <a:pt x="73550" y="56127"/>
                  <a:pt x="73550" y="56127"/>
                </a:cubicBezTo>
                <a:cubicBezTo>
                  <a:pt x="73550" y="56127"/>
                  <a:pt x="73550" y="54194"/>
                  <a:pt x="73550" y="56127"/>
                </a:cubicBezTo>
                <a:cubicBezTo>
                  <a:pt x="73550" y="54194"/>
                  <a:pt x="73550" y="54194"/>
                  <a:pt x="73550" y="54194"/>
                </a:cubicBezTo>
                <a:cubicBezTo>
                  <a:pt x="73550" y="54194"/>
                  <a:pt x="73550" y="52255"/>
                  <a:pt x="73550" y="52255"/>
                </a:cubicBezTo>
                <a:cubicBezTo>
                  <a:pt x="75483" y="54194"/>
                  <a:pt x="77416" y="52255"/>
                  <a:pt x="75483" y="50322"/>
                </a:cubicBezTo>
                <a:cubicBezTo>
                  <a:pt x="77416" y="50322"/>
                  <a:pt x="79355" y="50322"/>
                  <a:pt x="79355" y="50322"/>
                </a:cubicBezTo>
                <a:cubicBezTo>
                  <a:pt x="79355" y="50322"/>
                  <a:pt x="79355" y="48388"/>
                  <a:pt x="79355" y="48388"/>
                </a:cubicBezTo>
                <a:cubicBezTo>
                  <a:pt x="81288" y="46450"/>
                  <a:pt x="81288" y="46450"/>
                  <a:pt x="81288" y="46450"/>
                </a:cubicBezTo>
                <a:cubicBezTo>
                  <a:pt x="81288" y="46450"/>
                  <a:pt x="83227" y="46450"/>
                  <a:pt x="83227" y="44516"/>
                </a:cubicBezTo>
                <a:cubicBezTo>
                  <a:pt x="85161" y="46450"/>
                  <a:pt x="87094" y="44516"/>
                  <a:pt x="85161" y="42583"/>
                </a:cubicBezTo>
                <a:cubicBezTo>
                  <a:pt x="85161" y="42583"/>
                  <a:pt x="85161" y="42583"/>
                  <a:pt x="83227" y="42583"/>
                </a:cubicBezTo>
                <a:cubicBezTo>
                  <a:pt x="85161" y="42583"/>
                  <a:pt x="85161" y="42583"/>
                  <a:pt x="85161" y="42583"/>
                </a:cubicBezTo>
                <a:cubicBezTo>
                  <a:pt x="87094" y="40644"/>
                  <a:pt x="85161" y="40644"/>
                  <a:pt x="85161" y="40644"/>
                </a:cubicBezTo>
                <a:cubicBezTo>
                  <a:pt x="83227" y="40644"/>
                  <a:pt x="83227" y="40644"/>
                  <a:pt x="81288" y="40644"/>
                </a:cubicBezTo>
                <a:cubicBezTo>
                  <a:pt x="81288" y="42583"/>
                  <a:pt x="81288" y="42583"/>
                  <a:pt x="79355" y="42583"/>
                </a:cubicBezTo>
                <a:close/>
                <a:moveTo>
                  <a:pt x="96772" y="94838"/>
                </a:moveTo>
                <a:cubicBezTo>
                  <a:pt x="96772" y="94838"/>
                  <a:pt x="94838" y="94838"/>
                  <a:pt x="94838" y="94838"/>
                </a:cubicBezTo>
                <a:cubicBezTo>
                  <a:pt x="94838" y="94838"/>
                  <a:pt x="92905" y="92905"/>
                  <a:pt x="92905" y="92905"/>
                </a:cubicBezTo>
                <a:cubicBezTo>
                  <a:pt x="92905" y="92905"/>
                  <a:pt x="90966" y="90966"/>
                  <a:pt x="90966" y="90966"/>
                </a:cubicBezTo>
                <a:cubicBezTo>
                  <a:pt x="89033" y="89033"/>
                  <a:pt x="89033" y="89033"/>
                  <a:pt x="87094" y="89033"/>
                </a:cubicBezTo>
                <a:cubicBezTo>
                  <a:pt x="87094" y="89033"/>
                  <a:pt x="85161" y="90966"/>
                  <a:pt x="85161" y="90966"/>
                </a:cubicBezTo>
                <a:cubicBezTo>
                  <a:pt x="85161" y="89033"/>
                  <a:pt x="83227" y="89033"/>
                  <a:pt x="83227" y="89033"/>
                </a:cubicBezTo>
                <a:cubicBezTo>
                  <a:pt x="81288" y="89033"/>
                  <a:pt x="81288" y="87094"/>
                  <a:pt x="79355" y="89033"/>
                </a:cubicBezTo>
                <a:cubicBezTo>
                  <a:pt x="79355" y="89033"/>
                  <a:pt x="79355" y="89033"/>
                  <a:pt x="79355" y="90966"/>
                </a:cubicBezTo>
                <a:cubicBezTo>
                  <a:pt x="77416" y="89033"/>
                  <a:pt x="79355" y="89033"/>
                  <a:pt x="79355" y="87094"/>
                </a:cubicBezTo>
                <a:cubicBezTo>
                  <a:pt x="77416" y="87094"/>
                  <a:pt x="75483" y="89033"/>
                  <a:pt x="75483" y="89033"/>
                </a:cubicBezTo>
                <a:cubicBezTo>
                  <a:pt x="75483" y="89033"/>
                  <a:pt x="75483" y="89033"/>
                  <a:pt x="73550" y="89033"/>
                </a:cubicBezTo>
                <a:cubicBezTo>
                  <a:pt x="73550" y="90966"/>
                  <a:pt x="73550" y="90966"/>
                  <a:pt x="73550" y="90966"/>
                </a:cubicBezTo>
                <a:cubicBezTo>
                  <a:pt x="73550" y="90966"/>
                  <a:pt x="71611" y="90966"/>
                  <a:pt x="71611" y="90966"/>
                </a:cubicBezTo>
                <a:cubicBezTo>
                  <a:pt x="71611" y="92905"/>
                  <a:pt x="71611" y="94838"/>
                  <a:pt x="71611" y="96772"/>
                </a:cubicBezTo>
                <a:cubicBezTo>
                  <a:pt x="73550" y="96772"/>
                  <a:pt x="71611" y="98711"/>
                  <a:pt x="71611" y="100644"/>
                </a:cubicBezTo>
                <a:cubicBezTo>
                  <a:pt x="71611" y="100644"/>
                  <a:pt x="69677" y="102583"/>
                  <a:pt x="69677" y="102583"/>
                </a:cubicBezTo>
                <a:cubicBezTo>
                  <a:pt x="69677" y="104516"/>
                  <a:pt x="69677" y="104516"/>
                  <a:pt x="69677" y="104516"/>
                </a:cubicBezTo>
                <a:cubicBezTo>
                  <a:pt x="69677" y="106450"/>
                  <a:pt x="69677" y="106450"/>
                  <a:pt x="69677" y="108388"/>
                </a:cubicBezTo>
                <a:cubicBezTo>
                  <a:pt x="69677" y="108388"/>
                  <a:pt x="69677" y="108388"/>
                  <a:pt x="69677" y="110322"/>
                </a:cubicBezTo>
                <a:cubicBezTo>
                  <a:pt x="79355" y="108388"/>
                  <a:pt x="89033" y="102583"/>
                  <a:pt x="96772" y="94838"/>
                </a:cubicBezTo>
                <a:close/>
              </a:path>
            </a:pathLst>
          </a:cu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 name="Google Shape;181;p39"/>
          <p:cNvSpPr txBox="1"/>
          <p:nvPr/>
        </p:nvSpPr>
        <p:spPr>
          <a:xfrm>
            <a:off x="5440513" y="3037219"/>
            <a:ext cx="20109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Calibri"/>
                <a:ea typeface="Calibri"/>
                <a:cs typeface="Calibri"/>
                <a:sym typeface="Calibri"/>
              </a:rPr>
              <a:t>mindresearch.org/blog</a:t>
            </a:r>
            <a:endParaRPr sz="1300" b="0" i="0" u="none" strike="noStrike" cap="none">
              <a:solidFill>
                <a:srgbClr val="FFFFFF"/>
              </a:solidFill>
              <a:latin typeface="Calibri"/>
              <a:ea typeface="Calibri"/>
              <a:cs typeface="Calibri"/>
              <a:sym typeface="Calibri"/>
            </a:endParaRPr>
          </a:p>
        </p:txBody>
      </p:sp>
      <p:pic>
        <p:nvPicPr>
          <p:cNvPr id="182" name="Google Shape;182;p39"/>
          <p:cNvPicPr preferRelativeResize="0"/>
          <p:nvPr/>
        </p:nvPicPr>
        <p:blipFill rotWithShape="1">
          <a:blip r:embed="rId3">
            <a:alphaModFix/>
          </a:blip>
          <a:srcRect/>
          <a:stretch/>
        </p:blipFill>
        <p:spPr>
          <a:xfrm>
            <a:off x="1747010" y="3678388"/>
            <a:ext cx="256297" cy="256297"/>
          </a:xfrm>
          <a:prstGeom prst="rect">
            <a:avLst/>
          </a:prstGeom>
          <a:noFill/>
          <a:ln>
            <a:noFill/>
          </a:ln>
        </p:spPr>
      </p:pic>
      <p:sp>
        <p:nvSpPr>
          <p:cNvPr id="183" name="Google Shape;183;p39"/>
          <p:cNvSpPr txBox="1"/>
          <p:nvPr/>
        </p:nvSpPr>
        <p:spPr>
          <a:xfrm>
            <a:off x="2070442" y="3664081"/>
            <a:ext cx="20109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2"/>
                </a:solidFill>
                <a:latin typeface="Open Sans"/>
                <a:ea typeface="Open Sans"/>
                <a:cs typeface="Open Sans"/>
                <a:sym typeface="Open Sans"/>
              </a:rPr>
              <a:t>pinterest.com/jijimath</a:t>
            </a:r>
            <a:endParaRPr sz="1100" b="0" i="0" u="none" strike="noStrike" cap="none">
              <a:solidFill>
                <a:schemeClr val="lt2"/>
              </a:solidFill>
              <a:latin typeface="Open Sans"/>
              <a:ea typeface="Open Sans"/>
              <a:cs typeface="Open Sans"/>
              <a:sym typeface="Open Sans"/>
            </a:endParaRPr>
          </a:p>
        </p:txBody>
      </p:sp>
      <p:sp>
        <p:nvSpPr>
          <p:cNvPr id="184" name="Google Shape;184;p39"/>
          <p:cNvSpPr txBox="1"/>
          <p:nvPr/>
        </p:nvSpPr>
        <p:spPr>
          <a:xfrm>
            <a:off x="2070442" y="4291965"/>
            <a:ext cx="2021400" cy="33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2"/>
                </a:solidFill>
                <a:latin typeface="Open Sans"/>
                <a:ea typeface="Open Sans"/>
                <a:cs typeface="Open Sans"/>
                <a:sym typeface="Open Sans"/>
              </a:rPr>
              <a:t>instagram.com/stmath</a:t>
            </a:r>
            <a:endParaRPr sz="1100" b="0" i="0" u="none" strike="noStrike" cap="none">
              <a:solidFill>
                <a:schemeClr val="lt2"/>
              </a:solidFill>
              <a:latin typeface="Open Sans"/>
              <a:ea typeface="Open Sans"/>
              <a:cs typeface="Open Sans"/>
              <a:sym typeface="Open Sans"/>
            </a:endParaRPr>
          </a:p>
        </p:txBody>
      </p:sp>
      <p:pic>
        <p:nvPicPr>
          <p:cNvPr id="185" name="Google Shape;185;p39"/>
          <p:cNvPicPr preferRelativeResize="0"/>
          <p:nvPr/>
        </p:nvPicPr>
        <p:blipFill rotWithShape="1">
          <a:blip r:embed="rId4">
            <a:alphaModFix/>
          </a:blip>
          <a:srcRect/>
          <a:stretch/>
        </p:blipFill>
        <p:spPr>
          <a:xfrm>
            <a:off x="1753714" y="4297144"/>
            <a:ext cx="242886" cy="242887"/>
          </a:xfrm>
          <a:prstGeom prst="rect">
            <a:avLst/>
          </a:prstGeom>
          <a:noFill/>
          <a:ln>
            <a:noFill/>
          </a:ln>
        </p:spPr>
      </p:pic>
      <p:pic>
        <p:nvPicPr>
          <p:cNvPr id="186" name="Google Shape;186;p39"/>
          <p:cNvPicPr preferRelativeResize="0"/>
          <p:nvPr/>
        </p:nvPicPr>
        <p:blipFill rotWithShape="1">
          <a:blip r:embed="rId5">
            <a:alphaModFix/>
          </a:blip>
          <a:srcRect/>
          <a:stretch/>
        </p:blipFill>
        <p:spPr>
          <a:xfrm>
            <a:off x="5147872" y="4286729"/>
            <a:ext cx="227100" cy="218200"/>
          </a:xfrm>
          <a:prstGeom prst="rect">
            <a:avLst/>
          </a:prstGeom>
          <a:noFill/>
          <a:ln>
            <a:noFill/>
          </a:ln>
        </p:spPr>
      </p:pic>
    </p:spTree>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nvisible title">
  <p:cSld name="invisible title">
    <p:spTree>
      <p:nvGrpSpPr>
        <p:cNvPr id="1" name="Shape 187"/>
        <p:cNvGrpSpPr/>
        <p:nvPr/>
      </p:nvGrpSpPr>
      <p:grpSpPr>
        <a:xfrm>
          <a:off x="0" y="0"/>
          <a:ext cx="0" cy="0"/>
          <a:chOff x="0" y="0"/>
          <a:chExt cx="0" cy="0"/>
        </a:xfrm>
      </p:grpSpPr>
      <p:sp>
        <p:nvSpPr>
          <p:cNvPr id="188" name="Google Shape;188;p40"/>
          <p:cNvSpPr txBox="1">
            <a:spLocks noGrp="1"/>
          </p:cNvSpPr>
          <p:nvPr>
            <p:ph type="title"/>
          </p:nvPr>
        </p:nvSpPr>
        <p:spPr>
          <a:xfrm>
            <a:off x="27950" y="28450"/>
            <a:ext cx="1805700" cy="658800"/>
          </a:xfrm>
          <a:prstGeom prst="rect">
            <a:avLst/>
          </a:prstGeom>
          <a:noFill/>
          <a:ln>
            <a:noFill/>
          </a:ln>
        </p:spPr>
        <p:txBody>
          <a:bodyPr spcFirstLastPara="1" wrap="square" lIns="51425" tIns="51425" rIns="51425" bIns="51425" anchor="t" anchorCtr="0">
            <a:noAutofit/>
          </a:bodyPr>
          <a:lstStyle>
            <a:lvl1pPr marR="0" lvl="0" algn="ctr" rtl="0">
              <a:lnSpc>
                <a:spcPct val="90000"/>
              </a:lnSpc>
              <a:spcBef>
                <a:spcPts val="0"/>
              </a:spcBef>
              <a:spcAft>
                <a:spcPts val="0"/>
              </a:spcAft>
              <a:buClr>
                <a:srgbClr val="FFFFFF"/>
              </a:buClr>
              <a:buSzPts val="900"/>
              <a:buFont typeface="Ubuntu"/>
              <a:buNone/>
              <a:defRPr sz="1200" b="0" i="0" u="none" strike="noStrike" cap="none">
                <a:solidFill>
                  <a:srgbClr val="FFFFFF"/>
                </a:solidFill>
                <a:latin typeface="Ubuntu"/>
                <a:ea typeface="Ubuntu"/>
                <a:cs typeface="Ubuntu"/>
                <a:sym typeface="Ubuntu"/>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89"/>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JiJi Background - Diagonal 1">
  <p:cSld name="JiJi Background - Diagonal 1">
    <p:bg>
      <p:bgPr>
        <a:solidFill>
          <a:schemeClr val="accent1"/>
        </a:solidFill>
        <a:effectLst/>
      </p:bgPr>
    </p:bg>
    <p:spTree>
      <p:nvGrpSpPr>
        <p:cNvPr id="1" name="Shape 190"/>
        <p:cNvGrpSpPr/>
        <p:nvPr/>
      </p:nvGrpSpPr>
      <p:grpSpPr>
        <a:xfrm>
          <a:off x="0" y="0"/>
          <a:ext cx="0" cy="0"/>
          <a:chOff x="0" y="0"/>
          <a:chExt cx="0" cy="0"/>
        </a:xfrm>
      </p:grpSpPr>
      <p:sp>
        <p:nvSpPr>
          <p:cNvPr id="191" name="Google Shape;191;p42"/>
          <p:cNvSpPr/>
          <p:nvPr/>
        </p:nvSpPr>
        <p:spPr>
          <a:xfrm rot="5400000">
            <a:off x="2022600" y="-2320182"/>
            <a:ext cx="5098800" cy="9144000"/>
          </a:xfrm>
          <a:prstGeom prst="parallelogram">
            <a:avLst>
              <a:gd name="adj" fmla="val 16595"/>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chemeClr val="lt1"/>
              </a:solidFill>
              <a:latin typeface="Arial"/>
              <a:ea typeface="Arial"/>
              <a:cs typeface="Arial"/>
              <a:sym typeface="Arial"/>
            </a:endParaRPr>
          </a:p>
        </p:txBody>
      </p:sp>
      <p:pic>
        <p:nvPicPr>
          <p:cNvPr id="192" name="Google Shape;192;p42" descr="A close up of graphics&#10;&#10;Description automatically generated"/>
          <p:cNvPicPr preferRelativeResize="0"/>
          <p:nvPr/>
        </p:nvPicPr>
        <p:blipFill rotWithShape="1">
          <a:blip r:embed="rId2">
            <a:alphaModFix/>
          </a:blip>
          <a:srcRect/>
          <a:stretch/>
        </p:blipFill>
        <p:spPr>
          <a:xfrm>
            <a:off x="786971" y="2122998"/>
            <a:ext cx="1929136" cy="2567384"/>
          </a:xfrm>
          <a:prstGeom prst="rect">
            <a:avLst/>
          </a:prstGeom>
          <a:noFill/>
          <a:ln>
            <a:noFill/>
          </a:ln>
        </p:spPr>
      </p:pic>
      <p:sp>
        <p:nvSpPr>
          <p:cNvPr id="193" name="Google Shape;193;p42"/>
          <p:cNvSpPr txBox="1">
            <a:spLocks noGrp="1"/>
          </p:cNvSpPr>
          <p:nvPr>
            <p:ph type="title"/>
          </p:nvPr>
        </p:nvSpPr>
        <p:spPr>
          <a:xfrm>
            <a:off x="3193825" y="641525"/>
            <a:ext cx="5515200" cy="5613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Ubuntu Medium"/>
                <a:ea typeface="Ubuntu Medium"/>
                <a:cs typeface="Ubuntu Medium"/>
                <a:sym typeface="Ubuntu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Google Shape;194;p42"/>
          <p:cNvSpPr txBox="1">
            <a:spLocks noGrp="1"/>
          </p:cNvSpPr>
          <p:nvPr>
            <p:ph type="body" idx="1"/>
          </p:nvPr>
        </p:nvSpPr>
        <p:spPr>
          <a:xfrm>
            <a:off x="3193825" y="1324275"/>
            <a:ext cx="5515200" cy="2738700"/>
          </a:xfrm>
          <a:prstGeom prst="rect">
            <a:avLst/>
          </a:prstGeom>
          <a:noFill/>
          <a:ln>
            <a:noFill/>
          </a:ln>
        </p:spPr>
        <p:txBody>
          <a:bodyPr spcFirstLastPara="1" wrap="square" lIns="68575" tIns="68575" rIns="68575" bIns="68575" anchor="t" anchorCtr="0">
            <a:noAutofit/>
          </a:bodyPr>
          <a:lstStyle>
            <a:lvl1pPr marL="457200" marR="0" lvl="0"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1pPr>
            <a:lvl2pPr marL="914400" marR="0" lvl="1"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2pPr>
            <a:lvl3pPr marL="1371600" marR="0" lvl="2"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3pPr>
            <a:lvl4pPr marL="1828800" marR="0" lvl="3"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4pPr>
            <a:lvl5pPr marL="2286000" marR="0" lvl="4"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5pPr>
            <a:lvl6pPr marL="2743200" marR="0" lvl="5"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6pPr>
            <a:lvl7pPr marL="3200400" marR="0" lvl="6"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7pPr>
            <a:lvl8pPr marL="3657600" marR="0" lvl="7"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8pPr>
            <a:lvl9pPr marL="4114800" marR="0" lvl="8" indent="-285750" algn="l" rtl="0">
              <a:lnSpc>
                <a:spcPct val="125000"/>
              </a:lnSpc>
              <a:spcBef>
                <a:spcPts val="0"/>
              </a:spcBef>
              <a:spcAft>
                <a:spcPts val="0"/>
              </a:spcAft>
              <a:buClr>
                <a:schemeClr val="dk1"/>
              </a:buClr>
              <a:buSzPts val="9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95"/>
        <p:cNvGrpSpPr/>
        <p:nvPr/>
      </p:nvGrpSpPr>
      <p:grpSpPr>
        <a:xfrm>
          <a:off x="0" y="0"/>
          <a:ext cx="0" cy="0"/>
          <a:chOff x="0" y="0"/>
          <a:chExt cx="0" cy="0"/>
        </a:xfrm>
      </p:grpSpPr>
      <p:sp>
        <p:nvSpPr>
          <p:cNvPr id="196" name="Google Shape;196;p43"/>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97" name="Google Shape;197;p43"/>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98" name="Google Shape;198;p43"/>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9"/>
        <p:cNvGrpSpPr/>
        <p:nvPr/>
      </p:nvGrpSpPr>
      <p:grpSpPr>
        <a:xfrm>
          <a:off x="0" y="0"/>
          <a:ext cx="0" cy="0"/>
          <a:chOff x="0" y="0"/>
          <a:chExt cx="0" cy="0"/>
        </a:xfrm>
      </p:grpSpPr>
      <p:sp>
        <p:nvSpPr>
          <p:cNvPr id="200" name="Google Shape;200;p4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1" name="Google Shape;201;p4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02" name="Google Shape;202;p44"/>
          <p:cNvSpPr txBox="1">
            <a:spLocks noGrp="1"/>
          </p:cNvSpPr>
          <p:nvPr>
            <p:ph type="ftr" idx="11"/>
          </p:nvPr>
        </p:nvSpPr>
        <p:spPr>
          <a:xfrm>
            <a:off x="-691255" y="4733046"/>
            <a:ext cx="2393100" cy="170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4F612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203"/>
        <p:cNvGrpSpPr/>
        <p:nvPr/>
      </p:nvGrpSpPr>
      <p:grpSpPr>
        <a:xfrm>
          <a:off x="0" y="0"/>
          <a:ext cx="0" cy="0"/>
          <a:chOff x="0" y="0"/>
          <a:chExt cx="0" cy="0"/>
        </a:xfrm>
      </p:grpSpPr>
      <p:sp>
        <p:nvSpPr>
          <p:cNvPr id="204" name="Google Shape;204;p4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5" name="Google Shape;205;p4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560"/>
              </a:spcBef>
              <a:spcAft>
                <a:spcPts val="0"/>
              </a:spcAft>
              <a:buClr>
                <a:srgbClr val="7F7F7F"/>
              </a:buClr>
              <a:buSzPts val="2800"/>
              <a:buFont typeface="Arial"/>
              <a:buNone/>
              <a:defRPr sz="1400" b="0" i="0" u="none" strike="noStrike" cap="none">
                <a:solidFill>
                  <a:srgbClr val="7F7F7F"/>
                </a:solidFill>
                <a:latin typeface="Arial"/>
                <a:ea typeface="Arial"/>
                <a:cs typeface="Arial"/>
                <a:sym typeface="Arial"/>
              </a:defRPr>
            </a:lvl1pPr>
            <a:lvl2pPr marR="0" lvl="1" algn="ctr" rtl="0">
              <a:lnSpc>
                <a:spcPct val="100000"/>
              </a:lnSpc>
              <a:spcBef>
                <a:spcPts val="560"/>
              </a:spcBef>
              <a:spcAft>
                <a:spcPts val="0"/>
              </a:spcAft>
              <a:buClr>
                <a:srgbClr val="888888"/>
              </a:buClr>
              <a:buSzPts val="2800"/>
              <a:buFont typeface="Arial"/>
              <a:buNone/>
              <a:defRPr sz="1400" b="0" i="0" u="none" strike="noStrike" cap="none">
                <a:solidFill>
                  <a:srgbClr val="888888"/>
                </a:solidFill>
                <a:latin typeface="Arial"/>
                <a:ea typeface="Arial"/>
                <a:cs typeface="Arial"/>
                <a:sym typeface="Arial"/>
              </a:defRPr>
            </a:lvl2pPr>
            <a:lvl3pPr marR="0" lvl="2" algn="ctr" rtl="0">
              <a:lnSpc>
                <a:spcPct val="100000"/>
              </a:lnSpc>
              <a:spcBef>
                <a:spcPts val="560"/>
              </a:spcBef>
              <a:spcAft>
                <a:spcPts val="0"/>
              </a:spcAft>
              <a:buClr>
                <a:srgbClr val="888888"/>
              </a:buClr>
              <a:buSzPts val="2800"/>
              <a:buFont typeface="Arial"/>
              <a:buNone/>
              <a:defRPr sz="1400" b="0" i="0" u="none" strike="noStrike" cap="none">
                <a:solidFill>
                  <a:srgbClr val="888888"/>
                </a:solidFill>
                <a:latin typeface="Arial"/>
                <a:ea typeface="Arial"/>
                <a:cs typeface="Arial"/>
                <a:sym typeface="Arial"/>
              </a:defRPr>
            </a:lvl3pPr>
            <a:lvl4pPr marR="0" lvl="3" algn="ctr" rtl="0">
              <a:lnSpc>
                <a:spcPct val="100000"/>
              </a:lnSpc>
              <a:spcBef>
                <a:spcPts val="560"/>
              </a:spcBef>
              <a:spcAft>
                <a:spcPts val="0"/>
              </a:spcAft>
              <a:buClr>
                <a:srgbClr val="888888"/>
              </a:buClr>
              <a:buSzPts val="2800"/>
              <a:buFont typeface="Arial"/>
              <a:buNone/>
              <a:defRPr sz="1400" b="0" i="0" u="none" strike="noStrike" cap="none">
                <a:solidFill>
                  <a:srgbClr val="888888"/>
                </a:solidFill>
                <a:latin typeface="Arial"/>
                <a:ea typeface="Arial"/>
                <a:cs typeface="Arial"/>
                <a:sym typeface="Arial"/>
              </a:defRPr>
            </a:lvl4pPr>
            <a:lvl5pPr marR="0" lvl="4" algn="ctr" rtl="0">
              <a:lnSpc>
                <a:spcPct val="100000"/>
              </a:lnSpc>
              <a:spcBef>
                <a:spcPts val="560"/>
              </a:spcBef>
              <a:spcAft>
                <a:spcPts val="0"/>
              </a:spcAft>
              <a:buClr>
                <a:srgbClr val="888888"/>
              </a:buClr>
              <a:buSzPts val="2800"/>
              <a:buFont typeface="Arial"/>
              <a:buNone/>
              <a:defRPr sz="14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endParaRPr/>
          </a:p>
        </p:txBody>
      </p:sp>
      <p:sp>
        <p:nvSpPr>
          <p:cNvPr id="206" name="Google Shape;206;p45"/>
          <p:cNvSpPr txBox="1">
            <a:spLocks noGrp="1"/>
          </p:cNvSpPr>
          <p:nvPr>
            <p:ph type="ftr" idx="11"/>
          </p:nvPr>
        </p:nvSpPr>
        <p:spPr>
          <a:xfrm>
            <a:off x="-691255" y="4733046"/>
            <a:ext cx="2393100" cy="170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4F612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p4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9" name="Google Shape;209;p46"/>
          <p:cNvSpPr txBox="1">
            <a:spLocks noGrp="1"/>
          </p:cNvSpPr>
          <p:nvPr>
            <p:ph type="ftr" idx="11"/>
          </p:nvPr>
        </p:nvSpPr>
        <p:spPr>
          <a:xfrm>
            <a:off x="-691255" y="4733046"/>
            <a:ext cx="2393100" cy="170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4F612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0"/>
        <p:cNvGrpSpPr/>
        <p:nvPr/>
      </p:nvGrpSpPr>
      <p:grpSpPr>
        <a:xfrm>
          <a:off x="0" y="0"/>
          <a:ext cx="0" cy="0"/>
          <a:chOff x="0" y="0"/>
          <a:chExt cx="0" cy="0"/>
        </a:xfrm>
      </p:grpSpPr>
      <p:sp>
        <p:nvSpPr>
          <p:cNvPr id="211" name="Google Shape;211;p47"/>
          <p:cNvSpPr txBox="1">
            <a:spLocks noGrp="1"/>
          </p:cNvSpPr>
          <p:nvPr>
            <p:ph type="title"/>
          </p:nvPr>
        </p:nvSpPr>
        <p:spPr>
          <a:xfrm>
            <a:off x="457200" y="205978"/>
            <a:ext cx="8229600" cy="857400"/>
          </a:xfrm>
          <a:prstGeom prst="rect">
            <a:avLst/>
          </a:prstGeom>
          <a:noFill/>
          <a:ln>
            <a:noFill/>
          </a:ln>
        </p:spPr>
        <p:txBody>
          <a:bodyPr spcFirstLastPara="1" wrap="square" lIns="88375" tIns="44175" rIns="88375" bIns="44175" anchor="ctr" anchorCtr="0">
            <a:noAutofit/>
          </a:bodyPr>
          <a:lstStyle>
            <a:lvl1pPr marR="0" lvl="0" algn="ctr" rtl="0">
              <a:lnSpc>
                <a:spcPct val="100000"/>
              </a:lnSpc>
              <a:spcBef>
                <a:spcPts val="0"/>
              </a:spcBef>
              <a:spcAft>
                <a:spcPts val="0"/>
              </a:spcAft>
              <a:buClr>
                <a:schemeClr val="dk1"/>
              </a:buClr>
              <a:buSzPts val="4300"/>
              <a:buFont typeface="Arial"/>
              <a:buNone/>
              <a:defRPr sz="4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9pPr>
          </a:lstStyle>
          <a:p>
            <a:endParaRPr/>
          </a:p>
        </p:txBody>
      </p:sp>
      <p:sp>
        <p:nvSpPr>
          <p:cNvPr id="212" name="Google Shape;212;p47"/>
          <p:cNvSpPr txBox="1">
            <a:spLocks noGrp="1"/>
          </p:cNvSpPr>
          <p:nvPr>
            <p:ph type="body" idx="1"/>
          </p:nvPr>
        </p:nvSpPr>
        <p:spPr>
          <a:xfrm>
            <a:off x="457200" y="1151335"/>
            <a:ext cx="4040100" cy="480000"/>
          </a:xfrm>
          <a:prstGeom prst="rect">
            <a:avLst/>
          </a:prstGeom>
          <a:noFill/>
          <a:ln>
            <a:noFill/>
          </a:ln>
        </p:spPr>
        <p:txBody>
          <a:bodyPr spcFirstLastPara="1" wrap="square" lIns="88375" tIns="44175" rIns="88375" bIns="44175" anchor="b" anchorCtr="0">
            <a:noAutofit/>
          </a:bodyPr>
          <a:lstStyle>
            <a:lvl1pPr marL="457200" marR="0" lvl="0" indent="-228600" algn="l" rtl="0">
              <a:lnSpc>
                <a:spcPct val="100000"/>
              </a:lnSpc>
              <a:spcBef>
                <a:spcPts val="500"/>
              </a:spcBef>
              <a:spcAft>
                <a:spcPts val="0"/>
              </a:spcAft>
              <a:buClr>
                <a:schemeClr val="dk1"/>
              </a:buClr>
              <a:buSzPts val="2300"/>
              <a:buFont typeface="Arial"/>
              <a:buNone/>
              <a:defRPr sz="23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9pPr>
          </a:lstStyle>
          <a:p>
            <a:endParaRPr/>
          </a:p>
        </p:txBody>
      </p:sp>
      <p:sp>
        <p:nvSpPr>
          <p:cNvPr id="213" name="Google Shape;213;p47"/>
          <p:cNvSpPr txBox="1">
            <a:spLocks noGrp="1"/>
          </p:cNvSpPr>
          <p:nvPr>
            <p:ph type="body" idx="2"/>
          </p:nvPr>
        </p:nvSpPr>
        <p:spPr>
          <a:xfrm>
            <a:off x="457200" y="1631156"/>
            <a:ext cx="4040100" cy="2963400"/>
          </a:xfrm>
          <a:prstGeom prst="rect">
            <a:avLst/>
          </a:prstGeom>
          <a:noFill/>
          <a:ln>
            <a:noFill/>
          </a:ln>
        </p:spPr>
        <p:txBody>
          <a:bodyPr spcFirstLastPara="1" wrap="square" lIns="88375" tIns="44175" rIns="88375" bIns="44175" anchor="t" anchorCtr="0">
            <a:noAutofit/>
          </a:bodyPr>
          <a:lstStyle>
            <a:lvl1pPr marL="457200" marR="0" lvl="0" indent="-374650" algn="l" rtl="0">
              <a:lnSpc>
                <a:spcPct val="100000"/>
              </a:lnSpc>
              <a:spcBef>
                <a:spcPts val="50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6550" algn="l" rtl="0">
              <a:lnSpc>
                <a:spcPct val="100000"/>
              </a:lnSpc>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14" name="Google Shape;214;p47"/>
          <p:cNvSpPr txBox="1">
            <a:spLocks noGrp="1"/>
          </p:cNvSpPr>
          <p:nvPr>
            <p:ph type="body" idx="3"/>
          </p:nvPr>
        </p:nvSpPr>
        <p:spPr>
          <a:xfrm>
            <a:off x="4645025" y="1151335"/>
            <a:ext cx="4041900" cy="480000"/>
          </a:xfrm>
          <a:prstGeom prst="rect">
            <a:avLst/>
          </a:prstGeom>
          <a:noFill/>
          <a:ln>
            <a:noFill/>
          </a:ln>
        </p:spPr>
        <p:txBody>
          <a:bodyPr spcFirstLastPara="1" wrap="square" lIns="88375" tIns="44175" rIns="88375" bIns="44175" anchor="b" anchorCtr="0">
            <a:noAutofit/>
          </a:bodyPr>
          <a:lstStyle>
            <a:lvl1pPr marL="457200" marR="0" lvl="0" indent="-228600" algn="l" rtl="0">
              <a:lnSpc>
                <a:spcPct val="100000"/>
              </a:lnSpc>
              <a:spcBef>
                <a:spcPts val="500"/>
              </a:spcBef>
              <a:spcAft>
                <a:spcPts val="0"/>
              </a:spcAft>
              <a:buClr>
                <a:schemeClr val="dk1"/>
              </a:buClr>
              <a:buSzPts val="2300"/>
              <a:buFont typeface="Arial"/>
              <a:buNone/>
              <a:defRPr sz="23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9pPr>
          </a:lstStyle>
          <a:p>
            <a:endParaRPr/>
          </a:p>
        </p:txBody>
      </p:sp>
      <p:sp>
        <p:nvSpPr>
          <p:cNvPr id="215" name="Google Shape;215;p47"/>
          <p:cNvSpPr txBox="1">
            <a:spLocks noGrp="1"/>
          </p:cNvSpPr>
          <p:nvPr>
            <p:ph type="body" idx="4"/>
          </p:nvPr>
        </p:nvSpPr>
        <p:spPr>
          <a:xfrm>
            <a:off x="4645025" y="1631156"/>
            <a:ext cx="4041900" cy="2963400"/>
          </a:xfrm>
          <a:prstGeom prst="rect">
            <a:avLst/>
          </a:prstGeom>
          <a:noFill/>
          <a:ln>
            <a:noFill/>
          </a:ln>
        </p:spPr>
        <p:txBody>
          <a:bodyPr spcFirstLastPara="1" wrap="square" lIns="88375" tIns="44175" rIns="88375" bIns="44175" anchor="t" anchorCtr="0">
            <a:noAutofit/>
          </a:bodyPr>
          <a:lstStyle>
            <a:lvl1pPr marL="457200" marR="0" lvl="0" indent="-374650" algn="l" rtl="0">
              <a:lnSpc>
                <a:spcPct val="100000"/>
              </a:lnSpc>
              <a:spcBef>
                <a:spcPts val="50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6550" algn="l" rtl="0">
              <a:lnSpc>
                <a:spcPct val="100000"/>
              </a:lnSpc>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16" name="Google Shape;216;p47"/>
          <p:cNvSpPr txBox="1">
            <a:spLocks noGrp="1"/>
          </p:cNvSpPr>
          <p:nvPr>
            <p:ph type="dt" idx="10"/>
          </p:nvPr>
        </p:nvSpPr>
        <p:spPr>
          <a:xfrm>
            <a:off x="457200" y="4767263"/>
            <a:ext cx="2133600" cy="273900"/>
          </a:xfrm>
          <a:prstGeom prst="rect">
            <a:avLst/>
          </a:prstGeom>
          <a:noFill/>
          <a:ln>
            <a:noFill/>
          </a:ln>
        </p:spPr>
        <p:txBody>
          <a:bodyPr spcFirstLastPara="1" wrap="square" lIns="88375" tIns="44175" rIns="88375" bIns="4417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9pPr>
          </a:lstStyle>
          <a:p>
            <a:endParaRPr/>
          </a:p>
        </p:txBody>
      </p:sp>
      <p:sp>
        <p:nvSpPr>
          <p:cNvPr id="217" name="Google Shape;217;p47"/>
          <p:cNvSpPr txBox="1">
            <a:spLocks noGrp="1"/>
          </p:cNvSpPr>
          <p:nvPr>
            <p:ph type="ftr" idx="11"/>
          </p:nvPr>
        </p:nvSpPr>
        <p:spPr>
          <a:xfrm>
            <a:off x="3124200" y="4767263"/>
            <a:ext cx="2895600" cy="273900"/>
          </a:xfrm>
          <a:prstGeom prst="rect">
            <a:avLst/>
          </a:prstGeom>
          <a:noFill/>
          <a:ln>
            <a:noFill/>
          </a:ln>
        </p:spPr>
        <p:txBody>
          <a:bodyPr spcFirstLastPara="1" wrap="square" lIns="88375" tIns="44175" rIns="88375" bIns="4417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9pPr>
          </a:lstStyle>
          <a:p>
            <a:endParaRPr/>
          </a:p>
        </p:txBody>
      </p:sp>
      <p:sp>
        <p:nvSpPr>
          <p:cNvPr id="218" name="Google Shape;218;p47"/>
          <p:cNvSpPr txBox="1">
            <a:spLocks noGrp="1"/>
          </p:cNvSpPr>
          <p:nvPr>
            <p:ph type="sldNum" idx="12"/>
          </p:nvPr>
        </p:nvSpPr>
        <p:spPr>
          <a:xfrm>
            <a:off x="6553200" y="4767263"/>
            <a:ext cx="2133600" cy="273900"/>
          </a:xfrm>
          <a:prstGeom prst="rect">
            <a:avLst/>
          </a:prstGeom>
          <a:noFill/>
          <a:ln>
            <a:noFill/>
          </a:ln>
        </p:spPr>
        <p:txBody>
          <a:bodyPr spcFirstLastPara="1" wrap="square" lIns="88375" tIns="44175" rIns="88375" bIns="441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1">
  <p:cSld name="TWO_OBJECTS_WITH_TEXT_1">
    <p:spTree>
      <p:nvGrpSpPr>
        <p:cNvPr id="1" name="Shape 219"/>
        <p:cNvGrpSpPr/>
        <p:nvPr/>
      </p:nvGrpSpPr>
      <p:grpSpPr>
        <a:xfrm>
          <a:off x="0" y="0"/>
          <a:ext cx="0" cy="0"/>
          <a:chOff x="0" y="0"/>
          <a:chExt cx="0" cy="0"/>
        </a:xfrm>
      </p:grpSpPr>
      <p:sp>
        <p:nvSpPr>
          <p:cNvPr id="220" name="Google Shape;220;p48"/>
          <p:cNvSpPr txBox="1">
            <a:spLocks noGrp="1"/>
          </p:cNvSpPr>
          <p:nvPr>
            <p:ph type="title"/>
          </p:nvPr>
        </p:nvSpPr>
        <p:spPr>
          <a:xfrm>
            <a:off x="457200" y="205978"/>
            <a:ext cx="8229600" cy="857400"/>
          </a:xfrm>
          <a:prstGeom prst="rect">
            <a:avLst/>
          </a:prstGeom>
          <a:noFill/>
          <a:ln>
            <a:noFill/>
          </a:ln>
        </p:spPr>
        <p:txBody>
          <a:bodyPr spcFirstLastPara="1" wrap="square" lIns="88375" tIns="44175" rIns="88375" bIns="44175" anchor="ctr" anchorCtr="0">
            <a:noAutofit/>
          </a:bodyPr>
          <a:lstStyle>
            <a:lvl1pPr marR="0" lvl="0" algn="ctr" rtl="0">
              <a:lnSpc>
                <a:spcPct val="100000"/>
              </a:lnSpc>
              <a:spcBef>
                <a:spcPts val="0"/>
              </a:spcBef>
              <a:spcAft>
                <a:spcPts val="0"/>
              </a:spcAft>
              <a:buClr>
                <a:schemeClr val="dk1"/>
              </a:buClr>
              <a:buSzPts val="4300"/>
              <a:buFont typeface="Arial"/>
              <a:buNone/>
              <a:defRPr sz="4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rgbClr val="000000"/>
                </a:solidFill>
                <a:latin typeface="Arial"/>
                <a:ea typeface="Arial"/>
                <a:cs typeface="Arial"/>
                <a:sym typeface="Arial"/>
              </a:defRPr>
            </a:lvl9pPr>
          </a:lstStyle>
          <a:p>
            <a:endParaRPr/>
          </a:p>
        </p:txBody>
      </p:sp>
      <p:sp>
        <p:nvSpPr>
          <p:cNvPr id="221" name="Google Shape;221;p48"/>
          <p:cNvSpPr txBox="1">
            <a:spLocks noGrp="1"/>
          </p:cNvSpPr>
          <p:nvPr>
            <p:ph type="body" idx="1"/>
          </p:nvPr>
        </p:nvSpPr>
        <p:spPr>
          <a:xfrm>
            <a:off x="457200" y="1151335"/>
            <a:ext cx="4040100" cy="480000"/>
          </a:xfrm>
          <a:prstGeom prst="rect">
            <a:avLst/>
          </a:prstGeom>
          <a:noFill/>
          <a:ln>
            <a:noFill/>
          </a:ln>
        </p:spPr>
        <p:txBody>
          <a:bodyPr spcFirstLastPara="1" wrap="square" lIns="88375" tIns="44175" rIns="88375" bIns="44175" anchor="b" anchorCtr="0">
            <a:noAutofit/>
          </a:bodyPr>
          <a:lstStyle>
            <a:lvl1pPr marL="457200" marR="0" lvl="0" indent="-228600" algn="l" rtl="0">
              <a:lnSpc>
                <a:spcPct val="100000"/>
              </a:lnSpc>
              <a:spcBef>
                <a:spcPts val="500"/>
              </a:spcBef>
              <a:spcAft>
                <a:spcPts val="0"/>
              </a:spcAft>
              <a:buClr>
                <a:schemeClr val="dk1"/>
              </a:buClr>
              <a:buSzPts val="2300"/>
              <a:buFont typeface="Arial"/>
              <a:buNone/>
              <a:defRPr sz="23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9pPr>
          </a:lstStyle>
          <a:p>
            <a:endParaRPr/>
          </a:p>
        </p:txBody>
      </p:sp>
      <p:sp>
        <p:nvSpPr>
          <p:cNvPr id="222" name="Google Shape;222;p48"/>
          <p:cNvSpPr txBox="1">
            <a:spLocks noGrp="1"/>
          </p:cNvSpPr>
          <p:nvPr>
            <p:ph type="body" idx="2"/>
          </p:nvPr>
        </p:nvSpPr>
        <p:spPr>
          <a:xfrm>
            <a:off x="457200" y="1631156"/>
            <a:ext cx="4040100" cy="2963400"/>
          </a:xfrm>
          <a:prstGeom prst="rect">
            <a:avLst/>
          </a:prstGeom>
          <a:noFill/>
          <a:ln>
            <a:noFill/>
          </a:ln>
        </p:spPr>
        <p:txBody>
          <a:bodyPr spcFirstLastPara="1" wrap="square" lIns="88375" tIns="44175" rIns="88375" bIns="44175" anchor="t" anchorCtr="0">
            <a:noAutofit/>
          </a:bodyPr>
          <a:lstStyle>
            <a:lvl1pPr marL="457200" marR="0" lvl="0" indent="-374650" algn="l" rtl="0">
              <a:lnSpc>
                <a:spcPct val="100000"/>
              </a:lnSpc>
              <a:spcBef>
                <a:spcPts val="50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6550" algn="l" rtl="0">
              <a:lnSpc>
                <a:spcPct val="100000"/>
              </a:lnSpc>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3" name="Google Shape;223;p48"/>
          <p:cNvSpPr txBox="1">
            <a:spLocks noGrp="1"/>
          </p:cNvSpPr>
          <p:nvPr>
            <p:ph type="body" idx="3"/>
          </p:nvPr>
        </p:nvSpPr>
        <p:spPr>
          <a:xfrm>
            <a:off x="4645025" y="1151335"/>
            <a:ext cx="4041900" cy="480000"/>
          </a:xfrm>
          <a:prstGeom prst="rect">
            <a:avLst/>
          </a:prstGeom>
          <a:noFill/>
          <a:ln>
            <a:noFill/>
          </a:ln>
        </p:spPr>
        <p:txBody>
          <a:bodyPr spcFirstLastPara="1" wrap="square" lIns="88375" tIns="44175" rIns="88375" bIns="44175" anchor="b" anchorCtr="0">
            <a:noAutofit/>
          </a:bodyPr>
          <a:lstStyle>
            <a:lvl1pPr marL="457200" marR="0" lvl="0" indent="-228600" algn="l" rtl="0">
              <a:lnSpc>
                <a:spcPct val="100000"/>
              </a:lnSpc>
              <a:spcBef>
                <a:spcPts val="500"/>
              </a:spcBef>
              <a:spcAft>
                <a:spcPts val="0"/>
              </a:spcAft>
              <a:buClr>
                <a:schemeClr val="dk1"/>
              </a:buClr>
              <a:buSzPts val="2300"/>
              <a:buFont typeface="Arial"/>
              <a:buNone/>
              <a:defRPr sz="23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700"/>
              <a:buFont typeface="Arial"/>
              <a:buNone/>
              <a:defRPr sz="1700" b="1"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9pPr>
          </a:lstStyle>
          <a:p>
            <a:endParaRPr/>
          </a:p>
        </p:txBody>
      </p:sp>
      <p:sp>
        <p:nvSpPr>
          <p:cNvPr id="224" name="Google Shape;224;p48"/>
          <p:cNvSpPr txBox="1">
            <a:spLocks noGrp="1"/>
          </p:cNvSpPr>
          <p:nvPr>
            <p:ph type="body" idx="4"/>
          </p:nvPr>
        </p:nvSpPr>
        <p:spPr>
          <a:xfrm>
            <a:off x="4645025" y="1631156"/>
            <a:ext cx="4041900" cy="2963400"/>
          </a:xfrm>
          <a:prstGeom prst="rect">
            <a:avLst/>
          </a:prstGeom>
          <a:noFill/>
          <a:ln>
            <a:noFill/>
          </a:ln>
        </p:spPr>
        <p:txBody>
          <a:bodyPr spcFirstLastPara="1" wrap="square" lIns="88375" tIns="44175" rIns="88375" bIns="44175" anchor="t" anchorCtr="0">
            <a:noAutofit/>
          </a:bodyPr>
          <a:lstStyle>
            <a:lvl1pPr marL="457200" marR="0" lvl="0" indent="-374650" algn="l" rtl="0">
              <a:lnSpc>
                <a:spcPct val="100000"/>
              </a:lnSpc>
              <a:spcBef>
                <a:spcPts val="50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2pPr>
            <a:lvl3pPr marL="1371600" marR="0" lvl="2" indent="-336550" algn="l" rtl="0">
              <a:lnSpc>
                <a:spcPct val="100000"/>
              </a:lnSpc>
              <a:spcBef>
                <a:spcPts val="30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5" name="Google Shape;225;p48"/>
          <p:cNvSpPr txBox="1">
            <a:spLocks noGrp="1"/>
          </p:cNvSpPr>
          <p:nvPr>
            <p:ph type="dt" idx="10"/>
          </p:nvPr>
        </p:nvSpPr>
        <p:spPr>
          <a:xfrm>
            <a:off x="457200" y="4767263"/>
            <a:ext cx="2133600" cy="273900"/>
          </a:xfrm>
          <a:prstGeom prst="rect">
            <a:avLst/>
          </a:prstGeom>
          <a:noFill/>
          <a:ln>
            <a:noFill/>
          </a:ln>
        </p:spPr>
        <p:txBody>
          <a:bodyPr spcFirstLastPara="1" wrap="square" lIns="88375" tIns="44175" rIns="88375" bIns="4417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9pPr>
          </a:lstStyle>
          <a:p>
            <a:endParaRPr/>
          </a:p>
        </p:txBody>
      </p:sp>
      <p:sp>
        <p:nvSpPr>
          <p:cNvPr id="226" name="Google Shape;226;p48"/>
          <p:cNvSpPr txBox="1">
            <a:spLocks noGrp="1"/>
          </p:cNvSpPr>
          <p:nvPr>
            <p:ph type="ftr" idx="11"/>
          </p:nvPr>
        </p:nvSpPr>
        <p:spPr>
          <a:xfrm>
            <a:off x="3124200" y="4767263"/>
            <a:ext cx="2895600" cy="273900"/>
          </a:xfrm>
          <a:prstGeom prst="rect">
            <a:avLst/>
          </a:prstGeom>
          <a:noFill/>
          <a:ln>
            <a:noFill/>
          </a:ln>
        </p:spPr>
        <p:txBody>
          <a:bodyPr spcFirstLastPara="1" wrap="square" lIns="88375" tIns="44175" rIns="88375" bIns="4417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9pPr>
          </a:lstStyle>
          <a:p>
            <a:endParaRPr/>
          </a:p>
        </p:txBody>
      </p:sp>
      <p:sp>
        <p:nvSpPr>
          <p:cNvPr id="227" name="Google Shape;227;p48"/>
          <p:cNvSpPr txBox="1">
            <a:spLocks noGrp="1"/>
          </p:cNvSpPr>
          <p:nvPr>
            <p:ph type="sldNum" idx="12"/>
          </p:nvPr>
        </p:nvSpPr>
        <p:spPr>
          <a:xfrm>
            <a:off x="6553200" y="4767263"/>
            <a:ext cx="2133600" cy="273900"/>
          </a:xfrm>
          <a:prstGeom prst="rect">
            <a:avLst/>
          </a:prstGeom>
          <a:noFill/>
          <a:ln>
            <a:noFill/>
          </a:ln>
        </p:spPr>
        <p:txBody>
          <a:bodyPr spcFirstLastPara="1" wrap="square" lIns="88375" tIns="44175" rIns="88375" bIns="441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nvisible title 1">
  <p:cSld name="20_Пользовательский макет">
    <p:spTree>
      <p:nvGrpSpPr>
        <p:cNvPr id="1" name="Shape 228"/>
        <p:cNvGrpSpPr/>
        <p:nvPr/>
      </p:nvGrpSpPr>
      <p:grpSpPr>
        <a:xfrm>
          <a:off x="0" y="0"/>
          <a:ext cx="0" cy="0"/>
          <a:chOff x="0" y="0"/>
          <a:chExt cx="0" cy="0"/>
        </a:xfrm>
      </p:grpSpPr>
      <p:sp>
        <p:nvSpPr>
          <p:cNvPr id="229" name="Google Shape;229;p49"/>
          <p:cNvSpPr txBox="1">
            <a:spLocks noGrp="1"/>
          </p:cNvSpPr>
          <p:nvPr>
            <p:ph type="title"/>
          </p:nvPr>
        </p:nvSpPr>
        <p:spPr>
          <a:xfrm>
            <a:off x="27950" y="28450"/>
            <a:ext cx="1805700" cy="658800"/>
          </a:xfrm>
          <a:prstGeom prst="rect">
            <a:avLst/>
          </a:prstGeom>
          <a:noFill/>
          <a:ln>
            <a:noFill/>
          </a:ln>
        </p:spPr>
        <p:txBody>
          <a:bodyPr spcFirstLastPara="1" wrap="square" lIns="68575" tIns="68575" rIns="68575" bIns="68575" anchor="t" anchorCtr="0">
            <a:noAutofit/>
          </a:bodyPr>
          <a:lstStyle>
            <a:lvl1pPr marR="0" lvl="0" algn="ctr" rtl="0">
              <a:lnSpc>
                <a:spcPct val="90000"/>
              </a:lnSpc>
              <a:spcBef>
                <a:spcPts val="0"/>
              </a:spcBef>
              <a:spcAft>
                <a:spcPts val="0"/>
              </a:spcAft>
              <a:buClr>
                <a:srgbClr val="FFFFFF"/>
              </a:buClr>
              <a:buSzPts val="1200"/>
              <a:buFont typeface="Ubuntu"/>
              <a:buNone/>
              <a:defRPr sz="1200" b="0" i="0" u="none" strike="noStrike" cap="none">
                <a:solidFill>
                  <a:srgbClr val="FFFFFF"/>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loud Background TITLE">
  <p:cSld name="Cloud Background_1_1">
    <p:spTree>
      <p:nvGrpSpPr>
        <p:cNvPr id="1" name="Shape 230"/>
        <p:cNvGrpSpPr/>
        <p:nvPr/>
      </p:nvGrpSpPr>
      <p:grpSpPr>
        <a:xfrm>
          <a:off x="0" y="0"/>
          <a:ext cx="0" cy="0"/>
          <a:chOff x="0" y="0"/>
          <a:chExt cx="0" cy="0"/>
        </a:xfrm>
      </p:grpSpPr>
      <p:pic>
        <p:nvPicPr>
          <p:cNvPr id="231" name="Google Shape;231;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2" name="Google Shape;232;p50"/>
          <p:cNvSpPr/>
          <p:nvPr/>
        </p:nvSpPr>
        <p:spPr>
          <a:xfrm>
            <a:off x="1668450" y="2174400"/>
            <a:ext cx="5807100" cy="794700"/>
          </a:xfrm>
          <a:prstGeom prst="roundRect">
            <a:avLst>
              <a:gd name="adj" fmla="val 16667"/>
            </a:avLst>
          </a:prstGeom>
          <a:solidFill>
            <a:schemeClr val="lt2"/>
          </a:solidFill>
          <a:ln>
            <a:noFill/>
          </a:ln>
          <a:effectLst>
            <a:outerShdw blurRad="157163" dist="38100" dir="5400000" algn="bl" rotWithShape="0">
              <a:srgbClr val="000000">
                <a:alpha val="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50"/>
          <p:cNvSpPr txBox="1">
            <a:spLocks noGrp="1"/>
          </p:cNvSpPr>
          <p:nvPr>
            <p:ph type="title"/>
          </p:nvPr>
        </p:nvSpPr>
        <p:spPr>
          <a:xfrm>
            <a:off x="1716263" y="2277788"/>
            <a:ext cx="5711400" cy="5880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2300"/>
              <a:buFont typeface="Ubuntu"/>
              <a:buNone/>
              <a:defRPr sz="2300" b="0" i="0" u="none" strike="noStrike" cap="none">
                <a:solidFill>
                  <a:srgbClr val="000000"/>
                </a:solidFill>
                <a:latin typeface="Ubuntu"/>
                <a:ea typeface="Ubuntu"/>
                <a:cs typeface="Ubuntu"/>
                <a:sym typeface="Ubuntu"/>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nvisible title 2">
  <p:cSld name="20_Пользовательский макет_1">
    <p:spTree>
      <p:nvGrpSpPr>
        <p:cNvPr id="1" name="Shape 234"/>
        <p:cNvGrpSpPr/>
        <p:nvPr/>
      </p:nvGrpSpPr>
      <p:grpSpPr>
        <a:xfrm>
          <a:off x="0" y="0"/>
          <a:ext cx="0" cy="0"/>
          <a:chOff x="0" y="0"/>
          <a:chExt cx="0" cy="0"/>
        </a:xfrm>
      </p:grpSpPr>
      <p:sp>
        <p:nvSpPr>
          <p:cNvPr id="235" name="Google Shape;235;p51"/>
          <p:cNvSpPr txBox="1">
            <a:spLocks noGrp="1"/>
          </p:cNvSpPr>
          <p:nvPr>
            <p:ph type="title"/>
          </p:nvPr>
        </p:nvSpPr>
        <p:spPr>
          <a:xfrm>
            <a:off x="27950" y="28450"/>
            <a:ext cx="1805700" cy="658800"/>
          </a:xfrm>
          <a:prstGeom prst="rect">
            <a:avLst/>
          </a:prstGeom>
          <a:noFill/>
          <a:ln>
            <a:noFill/>
          </a:ln>
        </p:spPr>
        <p:txBody>
          <a:bodyPr spcFirstLastPara="1" wrap="square" lIns="68575" tIns="68575" rIns="68575" bIns="68575" anchor="t" anchorCtr="0">
            <a:noAutofit/>
          </a:bodyPr>
          <a:lstStyle>
            <a:lvl1pPr marR="0" lvl="0" algn="ctr" rtl="0">
              <a:lnSpc>
                <a:spcPct val="90000"/>
              </a:lnSpc>
              <a:spcBef>
                <a:spcPts val="0"/>
              </a:spcBef>
              <a:spcAft>
                <a:spcPts val="0"/>
              </a:spcAft>
              <a:buClr>
                <a:srgbClr val="FFFFFF"/>
              </a:buClr>
              <a:buSzPts val="1200"/>
              <a:buFont typeface="Ubuntu"/>
              <a:buNone/>
              <a:defRPr sz="1200" b="0" i="0" u="none" strike="noStrike" cap="none">
                <a:solidFill>
                  <a:srgbClr val="FFFFFF"/>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_2">
    <p:bg>
      <p:bgPr>
        <a:solidFill>
          <a:schemeClr val="accent1"/>
        </a:solidFill>
        <a:effectLst/>
      </p:bgPr>
    </p:bg>
    <p:spTree>
      <p:nvGrpSpPr>
        <p:cNvPr id="1" name="Shape 236"/>
        <p:cNvGrpSpPr/>
        <p:nvPr/>
      </p:nvGrpSpPr>
      <p:grpSpPr>
        <a:xfrm>
          <a:off x="0" y="0"/>
          <a:ext cx="0" cy="0"/>
          <a:chOff x="0" y="0"/>
          <a:chExt cx="0" cy="0"/>
        </a:xfrm>
      </p:grpSpPr>
      <p:sp>
        <p:nvSpPr>
          <p:cNvPr id="237" name="Google Shape;237;p52"/>
          <p:cNvSpPr/>
          <p:nvPr/>
        </p:nvSpPr>
        <p:spPr>
          <a:xfrm rot="-5400000" flipH="1">
            <a:off x="1879616" y="-2098820"/>
            <a:ext cx="5402186" cy="9178834"/>
          </a:xfrm>
          <a:custGeom>
            <a:avLst/>
            <a:gdLst/>
            <a:ahLst/>
            <a:cxnLst/>
            <a:rect l="l" t="t" r="r" b="b"/>
            <a:pathLst>
              <a:path w="5402186" h="9178834" extrusionOk="0">
                <a:moveTo>
                  <a:pt x="0" y="9161419"/>
                </a:moveTo>
                <a:lnTo>
                  <a:pt x="759061" y="8708"/>
                </a:lnTo>
                <a:lnTo>
                  <a:pt x="5394892" y="0"/>
                </a:lnTo>
                <a:cubicBezTo>
                  <a:pt x="5397323" y="3059611"/>
                  <a:pt x="5399755" y="6119223"/>
                  <a:pt x="5402186" y="9178834"/>
                </a:cubicBezTo>
                <a:lnTo>
                  <a:pt x="0" y="9161419"/>
                </a:lnTo>
                <a:close/>
              </a:path>
            </a:pathLst>
          </a:cu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JiJi Background - Diagonal 1 1">
  <p:cSld name="JiJi Background - Diagonal_1">
    <p:bg>
      <p:bgPr>
        <a:solidFill>
          <a:schemeClr val="accent1"/>
        </a:solidFill>
        <a:effectLst/>
      </p:bgPr>
    </p:bg>
    <p:spTree>
      <p:nvGrpSpPr>
        <p:cNvPr id="1" name="Shape 238"/>
        <p:cNvGrpSpPr/>
        <p:nvPr/>
      </p:nvGrpSpPr>
      <p:grpSpPr>
        <a:xfrm>
          <a:off x="0" y="0"/>
          <a:ext cx="0" cy="0"/>
          <a:chOff x="0" y="0"/>
          <a:chExt cx="0" cy="0"/>
        </a:xfrm>
      </p:grpSpPr>
      <p:sp>
        <p:nvSpPr>
          <p:cNvPr id="239" name="Google Shape;239;p53"/>
          <p:cNvSpPr/>
          <p:nvPr/>
        </p:nvSpPr>
        <p:spPr>
          <a:xfrm rot="5400000">
            <a:off x="2022600" y="-2320182"/>
            <a:ext cx="5098800" cy="9144000"/>
          </a:xfrm>
          <a:prstGeom prst="parallelogram">
            <a:avLst>
              <a:gd name="adj" fmla="val 16595"/>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0" name="Google Shape;240;p53" descr="A close up of graphics&#10;&#10;Description automatically generated"/>
          <p:cNvPicPr preferRelativeResize="0"/>
          <p:nvPr/>
        </p:nvPicPr>
        <p:blipFill rotWithShape="1">
          <a:blip r:embed="rId2">
            <a:alphaModFix/>
          </a:blip>
          <a:srcRect/>
          <a:stretch/>
        </p:blipFill>
        <p:spPr>
          <a:xfrm>
            <a:off x="786970" y="2122998"/>
            <a:ext cx="1929136" cy="2567384"/>
          </a:xfrm>
          <a:prstGeom prst="rect">
            <a:avLst/>
          </a:prstGeom>
          <a:noFill/>
          <a:ln>
            <a:noFill/>
          </a:ln>
        </p:spPr>
      </p:pic>
      <p:sp>
        <p:nvSpPr>
          <p:cNvPr id="241" name="Google Shape;241;p53"/>
          <p:cNvSpPr txBox="1">
            <a:spLocks noGrp="1"/>
          </p:cNvSpPr>
          <p:nvPr>
            <p:ph type="title"/>
          </p:nvPr>
        </p:nvSpPr>
        <p:spPr>
          <a:xfrm>
            <a:off x="3193825" y="641525"/>
            <a:ext cx="5515200" cy="561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Ubuntu Medium"/>
                <a:ea typeface="Ubuntu Medium"/>
                <a:cs typeface="Ubuntu Medium"/>
                <a:sym typeface="Ubuntu Medium"/>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2" name="Google Shape;242;p53"/>
          <p:cNvSpPr txBox="1">
            <a:spLocks noGrp="1"/>
          </p:cNvSpPr>
          <p:nvPr>
            <p:ph type="body" idx="1"/>
          </p:nvPr>
        </p:nvSpPr>
        <p:spPr>
          <a:xfrm>
            <a:off x="3193825" y="1324275"/>
            <a:ext cx="5515200" cy="27387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2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1 1">
  <p:cSld name="Пользовательский макет">
    <p:bg>
      <p:bgPr>
        <a:solidFill>
          <a:srgbClr val="FFFFFF"/>
        </a:solidFill>
        <a:effectLst/>
      </p:bgPr>
    </p:bg>
    <p:spTree>
      <p:nvGrpSpPr>
        <p:cNvPr id="1" name="Shape 243"/>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1 1 1">
  <p:cSld name="Пользовательский макет_1">
    <p:bg>
      <p:bgPr>
        <a:solidFill>
          <a:srgbClr val="FFFFFF"/>
        </a:solidFill>
        <a:effectLst/>
      </p:bgPr>
    </p:bg>
    <p:spTree>
      <p:nvGrpSpPr>
        <p:cNvPr id="1" name="Shape 244"/>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5"/>
        <p:cNvGrpSpPr/>
        <p:nvPr/>
      </p:nvGrpSpPr>
      <p:grpSpPr>
        <a:xfrm>
          <a:off x="0" y="0"/>
          <a:ext cx="0" cy="0"/>
          <a:chOff x="0" y="0"/>
          <a:chExt cx="0" cy="0"/>
        </a:xfrm>
      </p:grpSpPr>
      <p:sp>
        <p:nvSpPr>
          <p:cNvPr id="246" name="Google Shape;246;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47" name="Google Shape;247;p5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48" name="Google Shape;248;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9"/>
        <p:cNvGrpSpPr/>
        <p:nvPr/>
      </p:nvGrpSpPr>
      <p:grpSpPr>
        <a:xfrm>
          <a:off x="0" y="0"/>
          <a:ext cx="0" cy="0"/>
          <a:chOff x="0" y="0"/>
          <a:chExt cx="0" cy="0"/>
        </a:xfrm>
      </p:grpSpPr>
      <p:sp>
        <p:nvSpPr>
          <p:cNvPr id="250" name="Google Shape;250;p5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1" name="Google Shape;251;p5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52" name="Google Shape;252;p5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53" name="Google Shape;253;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4" name="Google Shape;254;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5" name="Google Shape;255;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6"/>
        <p:cNvGrpSpPr/>
        <p:nvPr/>
      </p:nvGrpSpPr>
      <p:grpSpPr>
        <a:xfrm>
          <a:off x="0" y="0"/>
          <a:ext cx="0" cy="0"/>
          <a:chOff x="0" y="0"/>
          <a:chExt cx="0" cy="0"/>
        </a:xfrm>
      </p:grpSpPr>
      <p:sp>
        <p:nvSpPr>
          <p:cNvPr id="257" name="Google Shape;257;p5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58" name="Google Shape;258;p58"/>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259" name="Google Shape;259;p58"/>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260" name="Google Shape;260;p5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1"/>
        <p:cNvGrpSpPr/>
        <p:nvPr/>
      </p:nvGrpSpPr>
      <p:grpSpPr>
        <a:xfrm>
          <a:off x="0" y="0"/>
          <a:ext cx="0" cy="0"/>
          <a:chOff x="0" y="0"/>
          <a:chExt cx="0" cy="0"/>
        </a:xfrm>
      </p:grpSpPr>
      <p:sp>
        <p:nvSpPr>
          <p:cNvPr id="262" name="Google Shape;262;p5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Char char="●"/>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3" name="Google Shape;263;p59"/>
          <p:cNvSpPr>
            <a:spLocks noGrp="1"/>
          </p:cNvSpPr>
          <p:nvPr>
            <p:ph type="pic" idx="2"/>
          </p:nvPr>
        </p:nvSpPr>
        <p:spPr>
          <a:xfrm>
            <a:off x="3887391" y="740569"/>
            <a:ext cx="4629300" cy="3655200"/>
          </a:xfrm>
          <a:prstGeom prst="rect">
            <a:avLst/>
          </a:prstGeom>
          <a:noFill/>
          <a:ln>
            <a:noFill/>
          </a:ln>
        </p:spPr>
      </p:sp>
      <p:sp>
        <p:nvSpPr>
          <p:cNvPr id="264" name="Google Shape;264;p5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rgbClr val="000000"/>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rgbClr val="000000"/>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rgbClr val="000000"/>
                </a:solidFill>
                <a:latin typeface="Arial"/>
                <a:ea typeface="Arial"/>
                <a:cs typeface="Arial"/>
                <a:sym typeface="Arial"/>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rgbClr val="000000"/>
                </a:solidFill>
                <a:latin typeface="Arial"/>
                <a:ea typeface="Arial"/>
                <a:cs typeface="Arial"/>
                <a:sym typeface="Arial"/>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rgbClr val="000000"/>
                </a:solidFill>
                <a:latin typeface="Arial"/>
                <a:ea typeface="Arial"/>
                <a:cs typeface="Arial"/>
                <a:sym typeface="Arial"/>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rgbClr val="000000"/>
                </a:solidFill>
                <a:latin typeface="Arial"/>
                <a:ea typeface="Arial"/>
                <a:cs typeface="Arial"/>
                <a:sym typeface="Arial"/>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rgbClr val="000000"/>
                </a:solidFill>
                <a:latin typeface="Arial"/>
                <a:ea typeface="Arial"/>
                <a:cs typeface="Arial"/>
                <a:sym typeface="Arial"/>
              </a:defRPr>
            </a:lvl9pPr>
          </a:lstStyle>
          <a:p>
            <a:endParaRPr/>
          </a:p>
        </p:txBody>
      </p:sp>
      <p:sp>
        <p:nvSpPr>
          <p:cNvPr id="265" name="Google Shape;265;p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6" name="Google Shape;266;p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7" name="Google Shape;267;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52" name="Google Shape;52;p1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
        <p:cNvGrpSpPr/>
        <p:nvPr/>
      </p:nvGrpSpPr>
      <p:grpSpPr>
        <a:xfrm>
          <a:off x="0" y="0"/>
          <a:ext cx="0" cy="0"/>
          <a:chOff x="0" y="0"/>
          <a:chExt cx="0" cy="0"/>
        </a:xfrm>
      </p:grpSpPr>
      <p:pic>
        <p:nvPicPr>
          <p:cNvPr id="117" name="Google Shape;117;p27" descr="Pattern-slides.png"/>
          <p:cNvPicPr preferRelativeResize="0"/>
          <p:nvPr/>
        </p:nvPicPr>
        <p:blipFill rotWithShape="1">
          <a:blip r:embed="rId34">
            <a:alphaModFix/>
          </a:blip>
          <a:srcRect/>
          <a:stretch/>
        </p:blipFill>
        <p:spPr>
          <a:xfrm>
            <a:off x="0" y="0"/>
            <a:ext cx="3545026" cy="3210575"/>
          </a:xfrm>
          <a:prstGeom prst="rect">
            <a:avLst/>
          </a:prstGeom>
          <a:noFill/>
          <a:ln>
            <a:noFill/>
          </a:ln>
        </p:spPr>
      </p:pic>
      <p:pic>
        <p:nvPicPr>
          <p:cNvPr id="118" name="Google Shape;118;p27" descr="Pattern-slides.png"/>
          <p:cNvPicPr preferRelativeResize="0"/>
          <p:nvPr/>
        </p:nvPicPr>
        <p:blipFill rotWithShape="1">
          <a:blip r:embed="rId34">
            <a:alphaModFix/>
          </a:blip>
          <a:srcRect/>
          <a:stretch/>
        </p:blipFill>
        <p:spPr>
          <a:xfrm>
            <a:off x="3538739" y="0"/>
            <a:ext cx="3545026" cy="3210575"/>
          </a:xfrm>
          <a:prstGeom prst="rect">
            <a:avLst/>
          </a:prstGeom>
          <a:noFill/>
          <a:ln>
            <a:noFill/>
          </a:ln>
        </p:spPr>
      </p:pic>
      <p:pic>
        <p:nvPicPr>
          <p:cNvPr id="119" name="Google Shape;119;p27" descr="Pattern-slides.png"/>
          <p:cNvPicPr preferRelativeResize="0"/>
          <p:nvPr/>
        </p:nvPicPr>
        <p:blipFill rotWithShape="1">
          <a:blip r:embed="rId34">
            <a:alphaModFix/>
          </a:blip>
          <a:srcRect/>
          <a:stretch/>
        </p:blipFill>
        <p:spPr>
          <a:xfrm>
            <a:off x="7080694" y="0"/>
            <a:ext cx="3545026" cy="3210575"/>
          </a:xfrm>
          <a:prstGeom prst="rect">
            <a:avLst/>
          </a:prstGeom>
          <a:noFill/>
          <a:ln>
            <a:noFill/>
          </a:ln>
        </p:spPr>
      </p:pic>
      <p:pic>
        <p:nvPicPr>
          <p:cNvPr id="120" name="Google Shape;120;p27" descr="Pattern-slides.png"/>
          <p:cNvPicPr preferRelativeResize="0"/>
          <p:nvPr/>
        </p:nvPicPr>
        <p:blipFill rotWithShape="1">
          <a:blip r:embed="rId34">
            <a:alphaModFix/>
          </a:blip>
          <a:srcRect/>
          <a:stretch/>
        </p:blipFill>
        <p:spPr>
          <a:xfrm>
            <a:off x="0" y="3210575"/>
            <a:ext cx="3545026" cy="3210575"/>
          </a:xfrm>
          <a:prstGeom prst="rect">
            <a:avLst/>
          </a:prstGeom>
          <a:noFill/>
          <a:ln>
            <a:noFill/>
          </a:ln>
        </p:spPr>
      </p:pic>
      <p:pic>
        <p:nvPicPr>
          <p:cNvPr id="121" name="Google Shape;121;p27" descr="Pattern-slides.png"/>
          <p:cNvPicPr preferRelativeResize="0"/>
          <p:nvPr/>
        </p:nvPicPr>
        <p:blipFill rotWithShape="1">
          <a:blip r:embed="rId34">
            <a:alphaModFix/>
          </a:blip>
          <a:srcRect/>
          <a:stretch/>
        </p:blipFill>
        <p:spPr>
          <a:xfrm>
            <a:off x="3538739" y="3210575"/>
            <a:ext cx="3545026" cy="3210575"/>
          </a:xfrm>
          <a:prstGeom prst="rect">
            <a:avLst/>
          </a:prstGeom>
          <a:noFill/>
          <a:ln>
            <a:noFill/>
          </a:ln>
        </p:spPr>
      </p:pic>
      <p:pic>
        <p:nvPicPr>
          <p:cNvPr id="122" name="Google Shape;122;p27" descr="Pattern-slides.png"/>
          <p:cNvPicPr preferRelativeResize="0"/>
          <p:nvPr/>
        </p:nvPicPr>
        <p:blipFill rotWithShape="1">
          <a:blip r:embed="rId34">
            <a:alphaModFix/>
          </a:blip>
          <a:srcRect/>
          <a:stretch/>
        </p:blipFill>
        <p:spPr>
          <a:xfrm>
            <a:off x="7080694" y="3210575"/>
            <a:ext cx="3545026" cy="32105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amazon.com/Hidden-Figures-American-Untold-Mathematicians/dp/0062363603"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60"/>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400"/>
              <a:buNone/>
            </a:pPr>
            <a:r>
              <a:rPr lang="en"/>
              <a:t>Where Are They?</a:t>
            </a:r>
            <a:endParaRPr/>
          </a:p>
        </p:txBody>
      </p:sp>
      <p:sp>
        <p:nvSpPr>
          <p:cNvPr id="273" name="Google Shape;273;p60"/>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rmAutofit fontScale="85000" lnSpcReduction="10000"/>
          </a:bodyPr>
          <a:lstStyle/>
          <a:p>
            <a:pPr marL="0" lvl="0" indent="0" algn="ctr" rtl="0">
              <a:lnSpc>
                <a:spcPct val="100000"/>
              </a:lnSpc>
              <a:spcBef>
                <a:spcPts val="0"/>
              </a:spcBef>
              <a:spcAft>
                <a:spcPts val="0"/>
              </a:spcAft>
              <a:buSzPct val="117647"/>
              <a:buNone/>
            </a:pPr>
            <a:r>
              <a:rPr lang="en"/>
              <a:t>The Underrepresentation of Black and Brown Students in STEM Pathways.</a:t>
            </a:r>
            <a:endParaRPr/>
          </a:p>
        </p:txBody>
      </p:sp>
      <p:sp>
        <p:nvSpPr>
          <p:cNvPr id="274" name="Google Shape;274;p60"/>
          <p:cNvSpPr/>
          <p:nvPr/>
        </p:nvSpPr>
        <p:spPr>
          <a:xfrm>
            <a:off x="2456300" y="4221775"/>
            <a:ext cx="4232391" cy="367401"/>
          </a:xfrm>
          <a:prstGeom prst="rect">
            <a:avLst/>
          </a:prstGeom>
        </p:spPr>
        <p:txBody>
          <a:bodyPr>
            <a:prstTxWarp prst="textPlain">
              <a:avLst/>
            </a:prstTxWarp>
          </a:bodyPr>
          <a:lstStyle/>
          <a:p>
            <a:pPr lvl="0" algn="ctr"/>
            <a:r>
              <a:rPr b="0" i="0">
                <a:ln w="9525" cap="flat" cmpd="sng">
                  <a:solidFill>
                    <a:schemeClr val="accent1"/>
                  </a:solidFill>
                  <a:prstDash val="solid"/>
                  <a:round/>
                  <a:headEnd type="none" w="sm" len="sm"/>
                  <a:tailEnd type="none" w="sm" len="sm"/>
                </a:ln>
                <a:solidFill>
                  <a:schemeClr val="accent1"/>
                </a:solidFill>
                <a:latin typeface="Arial"/>
              </a:rPr>
              <a:t>Dr. Charles Bowman</a:t>
            </a:r>
          </a:p>
        </p:txBody>
      </p:sp>
      <p:sp>
        <p:nvSpPr>
          <p:cNvPr id="275" name="Google Shape;275;p60"/>
          <p:cNvSpPr/>
          <p:nvPr/>
        </p:nvSpPr>
        <p:spPr>
          <a:xfrm>
            <a:off x="3241788" y="4711650"/>
            <a:ext cx="2661435" cy="2976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November 10,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9"/>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Black and Brown Exemplars</a:t>
            </a:r>
            <a:endParaRPr/>
          </a:p>
        </p:txBody>
      </p:sp>
      <p:pic>
        <p:nvPicPr>
          <p:cNvPr id="348" name="Google Shape;348;p69"/>
          <p:cNvPicPr preferRelativeResize="0"/>
          <p:nvPr/>
        </p:nvPicPr>
        <p:blipFill rotWithShape="1">
          <a:blip r:embed="rId3">
            <a:alphaModFix/>
          </a:blip>
          <a:srcRect/>
          <a:stretch/>
        </p:blipFill>
        <p:spPr>
          <a:xfrm>
            <a:off x="1060950" y="780875"/>
            <a:ext cx="7022100" cy="39910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70"/>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Black and Brown Exemplars</a:t>
            </a:r>
            <a:endParaRPr/>
          </a:p>
        </p:txBody>
      </p:sp>
      <p:pic>
        <p:nvPicPr>
          <p:cNvPr id="354" name="Google Shape;354;p70"/>
          <p:cNvPicPr preferRelativeResize="0"/>
          <p:nvPr/>
        </p:nvPicPr>
        <p:blipFill rotWithShape="1">
          <a:blip r:embed="rId3">
            <a:alphaModFix/>
          </a:blip>
          <a:srcRect/>
          <a:stretch/>
        </p:blipFill>
        <p:spPr>
          <a:xfrm>
            <a:off x="1029000" y="1009225"/>
            <a:ext cx="2919075" cy="2954325"/>
          </a:xfrm>
          <a:prstGeom prst="rect">
            <a:avLst/>
          </a:prstGeom>
          <a:noFill/>
          <a:ln>
            <a:noFill/>
          </a:ln>
        </p:spPr>
      </p:pic>
      <p:sp>
        <p:nvSpPr>
          <p:cNvPr id="355" name="Google Shape;355;p70"/>
          <p:cNvSpPr txBox="1"/>
          <p:nvPr/>
        </p:nvSpPr>
        <p:spPr>
          <a:xfrm>
            <a:off x="4105775" y="1276200"/>
            <a:ext cx="4002600" cy="2383200"/>
          </a:xfrm>
          <a:prstGeom prst="rect">
            <a:avLst/>
          </a:prstGeom>
          <a:noFill/>
          <a:ln>
            <a:noFill/>
          </a:ln>
        </p:spPr>
        <p:txBody>
          <a:bodyPr spcFirstLastPara="1" wrap="square" lIns="91425" tIns="91425" rIns="91425" bIns="91425" anchor="t" anchorCtr="0">
            <a:spAutoFit/>
          </a:bodyPr>
          <a:lstStyle/>
          <a:p>
            <a:pPr marL="0" marR="0" lvl="0" indent="0" algn="l" rtl="0">
              <a:lnSpc>
                <a:spcPct val="147115"/>
              </a:lnSpc>
              <a:spcBef>
                <a:spcPts val="0"/>
              </a:spcBef>
              <a:spcAft>
                <a:spcPts val="0"/>
              </a:spcAft>
              <a:buClr>
                <a:srgbClr val="000000"/>
              </a:buClr>
              <a:buSzPts val="1500"/>
              <a:buFont typeface="Arial"/>
              <a:buNone/>
            </a:pPr>
            <a:r>
              <a:rPr lang="en" sz="1500" b="1" i="0" u="none" strike="noStrike" cap="none">
                <a:solidFill>
                  <a:srgbClr val="4D4D4F"/>
                </a:solidFill>
                <a:latin typeface="Arial"/>
                <a:ea typeface="Arial"/>
                <a:cs typeface="Arial"/>
                <a:sym typeface="Arial"/>
              </a:rPr>
              <a:t>Dr. Stephon Alexander</a:t>
            </a:r>
            <a:r>
              <a:rPr lang="en" sz="1500" b="0" i="0" u="none" strike="noStrike" cap="none">
                <a:solidFill>
                  <a:srgbClr val="4D4D4F"/>
                </a:solidFill>
                <a:latin typeface="Arial"/>
                <a:ea typeface="Arial"/>
                <a:cs typeface="Arial"/>
                <a:sym typeface="Arial"/>
              </a:rPr>
              <a:t> is a theoretical physicist and professor at Brown University who specializes in string theory and particle physics.</a:t>
            </a:r>
            <a:endParaRPr sz="1500" b="0" i="0" u="none" strike="noStrike" cap="none">
              <a:solidFill>
                <a:srgbClr val="4D4D4F"/>
              </a:solidFill>
              <a:latin typeface="Arial"/>
              <a:ea typeface="Arial"/>
              <a:cs typeface="Arial"/>
              <a:sym typeface="Arial"/>
            </a:endParaRPr>
          </a:p>
          <a:p>
            <a:pPr marL="0" marR="0" lvl="0" indent="0" algn="l" rtl="0">
              <a:lnSpc>
                <a:spcPct val="147115"/>
              </a:lnSpc>
              <a:spcBef>
                <a:spcPts val="2100"/>
              </a:spcBef>
              <a:spcAft>
                <a:spcPts val="2100"/>
              </a:spcAft>
              <a:buClr>
                <a:srgbClr val="000000"/>
              </a:buClr>
              <a:buSzPts val="1500"/>
              <a:buFont typeface="Arial"/>
              <a:buNone/>
            </a:pPr>
            <a:r>
              <a:rPr lang="en" sz="1500" b="0" i="0" u="none" strike="noStrike" cap="none">
                <a:solidFill>
                  <a:srgbClr val="4D4D4F"/>
                </a:solidFill>
                <a:latin typeface="Arial"/>
                <a:ea typeface="Arial"/>
                <a:cs typeface="Arial"/>
                <a:sym typeface="Arial"/>
              </a:rPr>
              <a:t>He co-invented a model that helps to explain the early expansion of the universe.</a:t>
            </a:r>
            <a:r>
              <a:rPr lang="en" sz="1300" b="0" i="0" u="none" strike="noStrike" cap="none">
                <a:solidFill>
                  <a:srgbClr val="4D4D4F"/>
                </a:solidFill>
                <a:latin typeface="Arial"/>
                <a:ea typeface="Arial"/>
                <a:cs typeface="Arial"/>
                <a:sym typeface="Arial"/>
              </a:rPr>
              <a:t> </a:t>
            </a:r>
            <a:endParaRPr sz="1300" b="0" i="0" u="none" strike="noStrike" cap="none">
              <a:solidFill>
                <a:srgbClr val="4D4D4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71"/>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Black and Brown Exemplars</a:t>
            </a:r>
            <a:endParaRPr/>
          </a:p>
        </p:txBody>
      </p:sp>
      <p:sp>
        <p:nvSpPr>
          <p:cNvPr id="361" name="Google Shape;361;p71"/>
          <p:cNvSpPr txBox="1"/>
          <p:nvPr/>
        </p:nvSpPr>
        <p:spPr>
          <a:xfrm>
            <a:off x="4105775" y="1276200"/>
            <a:ext cx="4002600" cy="3278700"/>
          </a:xfrm>
          <a:prstGeom prst="rect">
            <a:avLst/>
          </a:prstGeom>
          <a:noFill/>
          <a:ln>
            <a:noFill/>
          </a:ln>
        </p:spPr>
        <p:txBody>
          <a:bodyPr spcFirstLastPara="1" wrap="square" lIns="91425" tIns="91425" rIns="91425" bIns="91425" anchor="t" anchorCtr="0">
            <a:spAutoFit/>
          </a:bodyPr>
          <a:lstStyle/>
          <a:p>
            <a:pPr marL="0" marR="0" lvl="0" indent="0" algn="l" rtl="0">
              <a:lnSpc>
                <a:spcPct val="147115"/>
              </a:lnSpc>
              <a:spcBef>
                <a:spcPts val="0"/>
              </a:spcBef>
              <a:spcAft>
                <a:spcPts val="0"/>
              </a:spcAft>
              <a:buClr>
                <a:srgbClr val="000000"/>
              </a:buClr>
              <a:buSzPts val="1300"/>
              <a:buFont typeface="Arial"/>
              <a:buNone/>
            </a:pPr>
            <a:r>
              <a:rPr lang="en" sz="1300" b="1" i="0" u="none" strike="noStrike" cap="none">
                <a:solidFill>
                  <a:srgbClr val="4D4D4F"/>
                </a:solidFill>
                <a:latin typeface="Arial"/>
                <a:ea typeface="Arial"/>
                <a:cs typeface="Arial"/>
                <a:sym typeface="Arial"/>
              </a:rPr>
              <a:t>Dr. Marie M. Daly</a:t>
            </a:r>
            <a:r>
              <a:rPr lang="en" sz="1300" b="0" i="0" u="none" strike="noStrike" cap="none">
                <a:solidFill>
                  <a:srgbClr val="4D4D4F"/>
                </a:solidFill>
                <a:latin typeface="Arial"/>
                <a:ea typeface="Arial"/>
                <a:cs typeface="Arial"/>
                <a:sym typeface="Arial"/>
              </a:rPr>
              <a:t> was a biochemist and the first Black woman to obtain a PhD. in chemistry in the United States.</a:t>
            </a:r>
            <a:endParaRPr sz="1300" b="0" i="0" u="none" strike="noStrike" cap="none">
              <a:solidFill>
                <a:srgbClr val="4D4D4F"/>
              </a:solidFill>
              <a:latin typeface="Arial"/>
              <a:ea typeface="Arial"/>
              <a:cs typeface="Arial"/>
              <a:sym typeface="Arial"/>
            </a:endParaRPr>
          </a:p>
          <a:p>
            <a:pPr marL="0" marR="0" lvl="0" indent="0" algn="l" rtl="0">
              <a:lnSpc>
                <a:spcPct val="147115"/>
              </a:lnSpc>
              <a:spcBef>
                <a:spcPts val="2100"/>
              </a:spcBef>
              <a:spcAft>
                <a:spcPts val="0"/>
              </a:spcAft>
              <a:buClr>
                <a:srgbClr val="000000"/>
              </a:buClr>
              <a:buSzPts val="1300"/>
              <a:buFont typeface="Arial"/>
              <a:buNone/>
            </a:pPr>
            <a:r>
              <a:rPr lang="en" sz="1300" b="0" i="0" u="none" strike="noStrike" cap="none">
                <a:solidFill>
                  <a:srgbClr val="4D4D4F"/>
                </a:solidFill>
                <a:latin typeface="Arial"/>
                <a:ea typeface="Arial"/>
                <a:cs typeface="Arial"/>
                <a:sym typeface="Arial"/>
              </a:rPr>
              <a:t>She made several critical contributions to medicine, including the discovery of the relationship between high cholesterol and heart disease and conducting pioneering research into the effects of cigarette smoke on the lungs. </a:t>
            </a:r>
            <a:endParaRPr sz="1300" b="0" i="0" u="none" strike="noStrike" cap="none">
              <a:solidFill>
                <a:srgbClr val="4D4D4F"/>
              </a:solidFill>
              <a:latin typeface="Arial"/>
              <a:ea typeface="Arial"/>
              <a:cs typeface="Arial"/>
              <a:sym typeface="Arial"/>
            </a:endParaRPr>
          </a:p>
          <a:p>
            <a:pPr marL="0" marR="0" lvl="0" indent="0" algn="l" rtl="0">
              <a:lnSpc>
                <a:spcPct val="147115"/>
              </a:lnSpc>
              <a:spcBef>
                <a:spcPts val="2100"/>
              </a:spcBef>
              <a:spcAft>
                <a:spcPts val="2100"/>
              </a:spcAft>
              <a:buClr>
                <a:srgbClr val="000000"/>
              </a:buClr>
              <a:buSzPts val="1300"/>
              <a:buFont typeface="Arial"/>
              <a:buNone/>
            </a:pPr>
            <a:r>
              <a:rPr lang="en" sz="1300" b="0" i="0" u="none" strike="noStrike" cap="none">
                <a:solidFill>
                  <a:srgbClr val="4D4D4F"/>
                </a:solidFill>
                <a:latin typeface="Arial"/>
                <a:ea typeface="Arial"/>
                <a:cs typeface="Arial"/>
                <a:sym typeface="Arial"/>
              </a:rPr>
              <a:t> </a:t>
            </a:r>
            <a:endParaRPr sz="1300" b="0" i="0" u="none" strike="noStrike" cap="none">
              <a:solidFill>
                <a:srgbClr val="4D4D4F"/>
              </a:solidFill>
              <a:latin typeface="Arial"/>
              <a:ea typeface="Arial"/>
              <a:cs typeface="Arial"/>
              <a:sym typeface="Arial"/>
            </a:endParaRPr>
          </a:p>
        </p:txBody>
      </p:sp>
      <p:pic>
        <p:nvPicPr>
          <p:cNvPr id="362" name="Google Shape;362;p71"/>
          <p:cNvPicPr preferRelativeResize="0"/>
          <p:nvPr/>
        </p:nvPicPr>
        <p:blipFill rotWithShape="1">
          <a:blip r:embed="rId3">
            <a:alphaModFix/>
          </a:blip>
          <a:srcRect/>
          <a:stretch/>
        </p:blipFill>
        <p:spPr>
          <a:xfrm>
            <a:off x="849525" y="1152425"/>
            <a:ext cx="3103849" cy="3118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72"/>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Black and Brown Exemplars</a:t>
            </a:r>
            <a:endParaRPr/>
          </a:p>
        </p:txBody>
      </p:sp>
      <p:sp>
        <p:nvSpPr>
          <p:cNvPr id="368" name="Google Shape;368;p72"/>
          <p:cNvSpPr txBox="1"/>
          <p:nvPr/>
        </p:nvSpPr>
        <p:spPr>
          <a:xfrm>
            <a:off x="4105775" y="1276200"/>
            <a:ext cx="4002600" cy="4136700"/>
          </a:xfrm>
          <a:prstGeom prst="rect">
            <a:avLst/>
          </a:prstGeom>
          <a:noFill/>
          <a:ln>
            <a:noFill/>
          </a:ln>
        </p:spPr>
        <p:txBody>
          <a:bodyPr spcFirstLastPara="1" wrap="square" lIns="91425" tIns="91425" rIns="91425" bIns="91425" anchor="t" anchorCtr="0">
            <a:spAutoFit/>
          </a:bodyPr>
          <a:lstStyle/>
          <a:p>
            <a:pPr marL="0" marR="0" lvl="0" indent="0" algn="l" rtl="0">
              <a:lnSpc>
                <a:spcPct val="147115"/>
              </a:lnSpc>
              <a:spcBef>
                <a:spcPts val="0"/>
              </a:spcBef>
              <a:spcAft>
                <a:spcPts val="0"/>
              </a:spcAft>
              <a:buClr>
                <a:srgbClr val="000000"/>
              </a:buClr>
              <a:buSzPts val="1300"/>
              <a:buFont typeface="Arial"/>
              <a:buNone/>
            </a:pPr>
            <a:r>
              <a:rPr lang="en" sz="1300" b="1" i="0" u="none" strike="noStrike" cap="none">
                <a:solidFill>
                  <a:srgbClr val="4D4D4F"/>
                </a:solidFill>
                <a:latin typeface="Arial"/>
                <a:ea typeface="Arial"/>
                <a:cs typeface="Arial"/>
                <a:sym typeface="Arial"/>
              </a:rPr>
              <a:t>Dr. Warren Washington</a:t>
            </a:r>
            <a:r>
              <a:rPr lang="en" sz="1300" b="0" i="0" u="none" strike="noStrike" cap="none">
                <a:solidFill>
                  <a:srgbClr val="4D4D4F"/>
                </a:solidFill>
                <a:latin typeface="Arial"/>
                <a:ea typeface="Arial"/>
                <a:cs typeface="Arial"/>
                <a:sym typeface="Arial"/>
              </a:rPr>
              <a:t> is a distinguished climate scientist and former chair of the National Science Board.</a:t>
            </a:r>
            <a:endParaRPr sz="1300" b="0" i="0" u="none" strike="noStrike" cap="none">
              <a:solidFill>
                <a:srgbClr val="4D4D4F"/>
              </a:solidFill>
              <a:latin typeface="Arial"/>
              <a:ea typeface="Arial"/>
              <a:cs typeface="Arial"/>
              <a:sym typeface="Arial"/>
            </a:endParaRPr>
          </a:p>
          <a:p>
            <a:pPr marL="0" marR="0" lvl="0" indent="0" algn="l" rtl="0">
              <a:lnSpc>
                <a:spcPct val="147115"/>
              </a:lnSpc>
              <a:spcBef>
                <a:spcPts val="2100"/>
              </a:spcBef>
              <a:spcAft>
                <a:spcPts val="0"/>
              </a:spcAft>
              <a:buClr>
                <a:srgbClr val="000000"/>
              </a:buClr>
              <a:buSzPts val="1300"/>
              <a:buFont typeface="Arial"/>
              <a:buNone/>
            </a:pPr>
            <a:r>
              <a:rPr lang="en" sz="1300" b="0" i="0" u="none" strike="noStrike" cap="none">
                <a:solidFill>
                  <a:srgbClr val="4D4D4F"/>
                </a:solidFill>
                <a:latin typeface="Arial"/>
                <a:ea typeface="Arial"/>
                <a:cs typeface="Arial"/>
                <a:sym typeface="Arial"/>
              </a:rPr>
              <a:t>After completing his PhD. in meteorology, he became a research scientist at the National Center for Atmospheric Research (NCAR). While there, he developed one of the first atmospheric computer models of Earth’s climate. He went on to become the head of NCAR’s Climate Change Research Section</a:t>
            </a:r>
            <a:endParaRPr sz="1300" b="0" i="0" u="none" strike="noStrike" cap="none">
              <a:solidFill>
                <a:srgbClr val="4D4D4F"/>
              </a:solidFill>
              <a:latin typeface="Arial"/>
              <a:ea typeface="Arial"/>
              <a:cs typeface="Arial"/>
              <a:sym typeface="Arial"/>
            </a:endParaRPr>
          </a:p>
          <a:p>
            <a:pPr marL="0" marR="0" lvl="0" indent="0" algn="l" rtl="0">
              <a:lnSpc>
                <a:spcPct val="147115"/>
              </a:lnSpc>
              <a:spcBef>
                <a:spcPts val="2100"/>
              </a:spcBef>
              <a:spcAft>
                <a:spcPts val="0"/>
              </a:spcAft>
              <a:buClr>
                <a:srgbClr val="000000"/>
              </a:buClr>
              <a:buSzPts val="1300"/>
              <a:buFont typeface="Arial"/>
              <a:buNone/>
            </a:pPr>
            <a:endParaRPr sz="1300" b="1" i="0" u="none" strike="noStrike" cap="none">
              <a:solidFill>
                <a:srgbClr val="4D4D4F"/>
              </a:solidFill>
              <a:latin typeface="Arial"/>
              <a:ea typeface="Arial"/>
              <a:cs typeface="Arial"/>
              <a:sym typeface="Arial"/>
            </a:endParaRPr>
          </a:p>
          <a:p>
            <a:pPr marL="0" marR="0" lvl="0" indent="0" algn="l" rtl="0">
              <a:lnSpc>
                <a:spcPct val="147115"/>
              </a:lnSpc>
              <a:spcBef>
                <a:spcPts val="2100"/>
              </a:spcBef>
              <a:spcAft>
                <a:spcPts val="2100"/>
              </a:spcAft>
              <a:buClr>
                <a:srgbClr val="000000"/>
              </a:buClr>
              <a:buSzPts val="1300"/>
              <a:buFont typeface="Arial"/>
              <a:buNone/>
            </a:pPr>
            <a:r>
              <a:rPr lang="en" sz="1300" b="0" i="0" u="none" strike="noStrike" cap="none">
                <a:solidFill>
                  <a:srgbClr val="4D4D4F"/>
                </a:solidFill>
                <a:latin typeface="Arial"/>
                <a:ea typeface="Arial"/>
                <a:cs typeface="Arial"/>
                <a:sym typeface="Arial"/>
              </a:rPr>
              <a:t> </a:t>
            </a:r>
            <a:endParaRPr sz="1300" b="0" i="0" u="none" strike="noStrike" cap="none">
              <a:solidFill>
                <a:srgbClr val="4D4D4F"/>
              </a:solidFill>
              <a:latin typeface="Arial"/>
              <a:ea typeface="Arial"/>
              <a:cs typeface="Arial"/>
              <a:sym typeface="Arial"/>
            </a:endParaRPr>
          </a:p>
        </p:txBody>
      </p:sp>
      <p:pic>
        <p:nvPicPr>
          <p:cNvPr id="369" name="Google Shape;369;p72"/>
          <p:cNvPicPr preferRelativeResize="0"/>
          <p:nvPr/>
        </p:nvPicPr>
        <p:blipFill rotWithShape="1">
          <a:blip r:embed="rId3">
            <a:alphaModFix/>
          </a:blip>
          <a:srcRect/>
          <a:stretch/>
        </p:blipFill>
        <p:spPr>
          <a:xfrm>
            <a:off x="152400" y="1000025"/>
            <a:ext cx="3800975" cy="38463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73"/>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Black and Brown Exemplars</a:t>
            </a:r>
            <a:endParaRPr/>
          </a:p>
        </p:txBody>
      </p:sp>
      <p:sp>
        <p:nvSpPr>
          <p:cNvPr id="375" name="Google Shape;375;p73"/>
          <p:cNvSpPr txBox="1"/>
          <p:nvPr/>
        </p:nvSpPr>
        <p:spPr>
          <a:xfrm>
            <a:off x="4105775" y="1276200"/>
            <a:ext cx="4002600" cy="2722800"/>
          </a:xfrm>
          <a:prstGeom prst="rect">
            <a:avLst/>
          </a:prstGeom>
          <a:noFill/>
          <a:ln>
            <a:noFill/>
          </a:ln>
        </p:spPr>
        <p:txBody>
          <a:bodyPr spcFirstLastPara="1" wrap="square" lIns="91425" tIns="91425" rIns="91425" bIns="91425" anchor="t" anchorCtr="0">
            <a:spAutoFit/>
          </a:bodyPr>
          <a:lstStyle/>
          <a:p>
            <a:pPr marL="0" marR="0" lvl="0" indent="0" algn="l" rtl="0">
              <a:lnSpc>
                <a:spcPct val="147115"/>
              </a:lnSpc>
              <a:spcBef>
                <a:spcPts val="0"/>
              </a:spcBef>
              <a:spcAft>
                <a:spcPts val="0"/>
              </a:spcAft>
              <a:buClr>
                <a:srgbClr val="000000"/>
              </a:buClr>
              <a:buSzPts val="1500"/>
              <a:buFont typeface="Arial"/>
              <a:buNone/>
            </a:pPr>
            <a:r>
              <a:rPr lang="en" sz="1500" b="1" i="0" u="none" strike="noStrike" cap="none">
                <a:solidFill>
                  <a:srgbClr val="4D4D4F"/>
                </a:solidFill>
                <a:latin typeface="Arial"/>
                <a:ea typeface="Arial"/>
                <a:cs typeface="Arial"/>
                <a:sym typeface="Arial"/>
              </a:rPr>
              <a:t>Katherine Johnson</a:t>
            </a:r>
            <a:r>
              <a:rPr lang="en" sz="1500" b="0" i="0" u="none" strike="noStrike" cap="none">
                <a:solidFill>
                  <a:srgbClr val="4D4D4F"/>
                </a:solidFill>
                <a:latin typeface="Arial"/>
                <a:ea typeface="Arial"/>
                <a:cs typeface="Arial"/>
                <a:sym typeface="Arial"/>
              </a:rPr>
              <a:t> was one of the famous </a:t>
            </a:r>
            <a:r>
              <a:rPr lang="en" sz="1500" b="0" i="1" u="sng" strike="noStrike" cap="none">
                <a:solidFill>
                  <a:schemeClr val="hlink"/>
                </a:solidFill>
                <a:latin typeface="Arial"/>
                <a:ea typeface="Arial"/>
                <a:cs typeface="Arial"/>
                <a:sym typeface="Arial"/>
                <a:hlinkClick r:id="rId3"/>
              </a:rPr>
              <a:t>Hidden Figures</a:t>
            </a:r>
            <a:r>
              <a:rPr lang="en" sz="1500" b="0" i="0" u="none" strike="noStrike" cap="none">
                <a:solidFill>
                  <a:srgbClr val="4D4D4F"/>
                </a:solidFill>
                <a:latin typeface="Arial"/>
                <a:ea typeface="Arial"/>
                <a:cs typeface="Arial"/>
                <a:sym typeface="Arial"/>
              </a:rPr>
              <a:t> who worked at NASA and made the 1969 moon landing possible.</a:t>
            </a:r>
            <a:endParaRPr sz="1500" b="0" i="0" u="none" strike="noStrike" cap="none">
              <a:solidFill>
                <a:srgbClr val="4D4D4F"/>
              </a:solidFill>
              <a:latin typeface="Arial"/>
              <a:ea typeface="Arial"/>
              <a:cs typeface="Arial"/>
              <a:sym typeface="Arial"/>
            </a:endParaRPr>
          </a:p>
          <a:p>
            <a:pPr marL="0" marR="0" lvl="0" indent="0" algn="l" rtl="0">
              <a:lnSpc>
                <a:spcPct val="147115"/>
              </a:lnSpc>
              <a:spcBef>
                <a:spcPts val="2100"/>
              </a:spcBef>
              <a:spcAft>
                <a:spcPts val="2100"/>
              </a:spcAft>
              <a:buClr>
                <a:srgbClr val="000000"/>
              </a:buClr>
              <a:buSzPts val="1500"/>
              <a:buFont typeface="Arial"/>
              <a:buNone/>
            </a:pPr>
            <a:r>
              <a:rPr lang="en" sz="1500" b="0" i="0" u="none" strike="noStrike" cap="none">
                <a:solidFill>
                  <a:srgbClr val="4D4D4F"/>
                </a:solidFill>
                <a:latin typeface="Arial"/>
                <a:ea typeface="Arial"/>
                <a:cs typeface="Arial"/>
                <a:sym typeface="Arial"/>
              </a:rPr>
              <a:t>After working as a teacher in public schools, she joined NASA (then NACA) as a research mathematician in the Langley laboratory’s all-Black West Area Computing section.</a:t>
            </a:r>
            <a:r>
              <a:rPr lang="en" sz="1300" b="0" i="0" u="none" strike="noStrike" cap="none">
                <a:solidFill>
                  <a:srgbClr val="4D4D4F"/>
                </a:solidFill>
                <a:latin typeface="Arial"/>
                <a:ea typeface="Arial"/>
                <a:cs typeface="Arial"/>
                <a:sym typeface="Arial"/>
              </a:rPr>
              <a:t>  </a:t>
            </a:r>
            <a:endParaRPr sz="1300" b="0" i="0" u="none" strike="noStrike" cap="none">
              <a:solidFill>
                <a:srgbClr val="4D4D4F"/>
              </a:solidFill>
              <a:latin typeface="Arial"/>
              <a:ea typeface="Arial"/>
              <a:cs typeface="Arial"/>
              <a:sym typeface="Arial"/>
            </a:endParaRPr>
          </a:p>
        </p:txBody>
      </p:sp>
      <p:pic>
        <p:nvPicPr>
          <p:cNvPr id="376" name="Google Shape;376;p73"/>
          <p:cNvPicPr preferRelativeResize="0"/>
          <p:nvPr/>
        </p:nvPicPr>
        <p:blipFill rotWithShape="1">
          <a:blip r:embed="rId4">
            <a:alphaModFix/>
          </a:blip>
          <a:srcRect/>
          <a:stretch/>
        </p:blipFill>
        <p:spPr>
          <a:xfrm>
            <a:off x="766225" y="1000025"/>
            <a:ext cx="3187150" cy="3202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80"/>
        <p:cNvGrpSpPr/>
        <p:nvPr/>
      </p:nvGrpSpPr>
      <p:grpSpPr>
        <a:xfrm>
          <a:off x="0" y="0"/>
          <a:ext cx="0" cy="0"/>
          <a:chOff x="0" y="0"/>
          <a:chExt cx="0" cy="0"/>
        </a:xfrm>
      </p:grpSpPr>
      <p:sp>
        <p:nvSpPr>
          <p:cNvPr id="381" name="Google Shape;381;p74"/>
          <p:cNvSpPr txBox="1"/>
          <p:nvPr/>
        </p:nvSpPr>
        <p:spPr>
          <a:xfrm>
            <a:off x="110800" y="792800"/>
            <a:ext cx="5390700" cy="4290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200"/>
              </a:spcBef>
              <a:spcAft>
                <a:spcPts val="0"/>
              </a:spcAft>
              <a:buClr>
                <a:srgbClr val="000000"/>
              </a:buClr>
              <a:buSzPts val="1400"/>
              <a:buFont typeface="Arial"/>
              <a:buNone/>
            </a:pPr>
            <a:endParaRPr sz="1400" b="0" i="0" u="none" strike="noStrike" cap="none">
              <a:solidFill>
                <a:srgbClr val="ED7D31"/>
              </a:solidFill>
              <a:latin typeface="Georgia"/>
              <a:ea typeface="Georgia"/>
              <a:cs typeface="Georgia"/>
              <a:sym typeface="Georgia"/>
            </a:endParaRPr>
          </a:p>
          <a:p>
            <a:pPr marL="457200" marR="0" lvl="0" indent="-317500" algn="l" rtl="0">
              <a:lnSpc>
                <a:spcPct val="150000"/>
              </a:lnSpc>
              <a:spcBef>
                <a:spcPts val="3200"/>
              </a:spcBef>
              <a:spcAft>
                <a:spcPts val="0"/>
              </a:spcAft>
              <a:buClr>
                <a:srgbClr val="292929"/>
              </a:buClr>
              <a:buSzPts val="1400"/>
              <a:buFont typeface="Georgia"/>
              <a:buChar char="●"/>
            </a:pPr>
            <a:r>
              <a:rPr lang="en" sz="1400" b="1" i="0" u="none" strike="noStrike" cap="none">
                <a:solidFill>
                  <a:srgbClr val="292929"/>
                </a:solidFill>
                <a:latin typeface="Georgia"/>
                <a:ea typeface="Georgia"/>
                <a:cs typeface="Georgia"/>
                <a:sym typeface="Georgia"/>
              </a:rPr>
              <a:t>Failure will perpetuate</a:t>
            </a:r>
            <a:r>
              <a:rPr lang="en" sz="1400" b="0" i="0" u="none" strike="noStrike" cap="none">
                <a:solidFill>
                  <a:srgbClr val="292929"/>
                </a:solidFill>
                <a:latin typeface="Georgia"/>
                <a:ea typeface="Georgia"/>
                <a:cs typeface="Georgia"/>
                <a:sym typeface="Georgia"/>
              </a:rPr>
              <a:t> racial stereotypes</a:t>
            </a:r>
            <a:endParaRPr sz="1400" b="0" i="0" u="none" strike="noStrike" cap="none">
              <a:solidFill>
                <a:srgbClr val="292929"/>
              </a:solidFill>
              <a:latin typeface="Georgia"/>
              <a:ea typeface="Georgia"/>
              <a:cs typeface="Georgia"/>
              <a:sym typeface="Georgia"/>
            </a:endParaRPr>
          </a:p>
          <a:p>
            <a:pPr marL="457200" marR="0" lvl="0" indent="-317500" algn="l" rtl="0">
              <a:lnSpc>
                <a:spcPct val="150000"/>
              </a:lnSpc>
              <a:spcBef>
                <a:spcPts val="0"/>
              </a:spcBef>
              <a:spcAft>
                <a:spcPts val="0"/>
              </a:spcAft>
              <a:buClr>
                <a:srgbClr val="292929"/>
              </a:buClr>
              <a:buSzPts val="1400"/>
              <a:buFont typeface="Georgia"/>
              <a:buChar char="●"/>
            </a:pPr>
            <a:r>
              <a:rPr lang="en" sz="1400" b="1" i="0" u="none" strike="noStrike" cap="none">
                <a:solidFill>
                  <a:srgbClr val="292929"/>
                </a:solidFill>
                <a:latin typeface="Georgia"/>
                <a:ea typeface="Georgia"/>
                <a:cs typeface="Georgia"/>
                <a:sym typeface="Georgia"/>
              </a:rPr>
              <a:t>Implicit bias creeps</a:t>
            </a:r>
            <a:r>
              <a:rPr lang="en" sz="1400" b="0" i="0" u="none" strike="noStrike" cap="none">
                <a:solidFill>
                  <a:srgbClr val="292929"/>
                </a:solidFill>
                <a:latin typeface="Georgia"/>
                <a:ea typeface="Georgia"/>
                <a:cs typeface="Georgia"/>
                <a:sym typeface="Georgia"/>
              </a:rPr>
              <a:t> in unknowingly (attitudes towards the abilities of Black and Brown students or associate stereotypes will creep in without conscious knowledge)</a:t>
            </a:r>
            <a:endParaRPr sz="1400" b="0" i="0" u="none" strike="noStrike" cap="none">
              <a:solidFill>
                <a:srgbClr val="292929"/>
              </a:solidFill>
              <a:latin typeface="Georgia"/>
              <a:ea typeface="Georgia"/>
              <a:cs typeface="Georgia"/>
              <a:sym typeface="Georgia"/>
            </a:endParaRPr>
          </a:p>
          <a:p>
            <a:pPr marL="457200" marR="0" lvl="0" indent="-317500" algn="l" rtl="0">
              <a:lnSpc>
                <a:spcPct val="150000"/>
              </a:lnSpc>
              <a:spcBef>
                <a:spcPts val="0"/>
              </a:spcBef>
              <a:spcAft>
                <a:spcPts val="0"/>
              </a:spcAft>
              <a:buClr>
                <a:srgbClr val="292929"/>
              </a:buClr>
              <a:buSzPts val="1400"/>
              <a:buFont typeface="Georgia"/>
              <a:buChar char="●"/>
            </a:pPr>
            <a:r>
              <a:rPr lang="en" sz="1400" b="0" i="0" u="none" strike="noStrike" cap="none">
                <a:solidFill>
                  <a:srgbClr val="292929"/>
                </a:solidFill>
                <a:latin typeface="Georgia"/>
                <a:ea typeface="Georgia"/>
                <a:cs typeface="Georgia"/>
                <a:sym typeface="Georgia"/>
              </a:rPr>
              <a:t>We must recognize that we </a:t>
            </a:r>
            <a:r>
              <a:rPr lang="en" sz="1400" b="1" i="0" u="none" strike="noStrike" cap="none">
                <a:solidFill>
                  <a:srgbClr val="292929"/>
                </a:solidFill>
                <a:latin typeface="Georgia"/>
                <a:ea typeface="Georgia"/>
                <a:cs typeface="Georgia"/>
                <a:sym typeface="Georgia"/>
              </a:rPr>
              <a:t>all see and engage differently</a:t>
            </a:r>
            <a:endParaRPr sz="1400" b="1" i="0" u="none" strike="noStrike" cap="none">
              <a:solidFill>
                <a:srgbClr val="292929"/>
              </a:solidFill>
              <a:latin typeface="Georgia"/>
              <a:ea typeface="Georgia"/>
              <a:cs typeface="Georgia"/>
              <a:sym typeface="Georgia"/>
            </a:endParaRPr>
          </a:p>
          <a:p>
            <a:pPr marL="457200" marR="0" lvl="0" indent="-317500" algn="l" rtl="0">
              <a:lnSpc>
                <a:spcPct val="150000"/>
              </a:lnSpc>
              <a:spcBef>
                <a:spcPts val="0"/>
              </a:spcBef>
              <a:spcAft>
                <a:spcPts val="0"/>
              </a:spcAft>
              <a:buClr>
                <a:srgbClr val="292929"/>
              </a:buClr>
              <a:buSzPts val="1400"/>
              <a:buFont typeface="Georgia"/>
              <a:buChar char="●"/>
            </a:pPr>
            <a:r>
              <a:rPr lang="en" sz="1400" b="0" i="0" u="none" strike="noStrike" cap="none">
                <a:solidFill>
                  <a:srgbClr val="292929"/>
                </a:solidFill>
                <a:latin typeface="Georgia"/>
                <a:ea typeface="Georgia"/>
                <a:cs typeface="Georgia"/>
                <a:sym typeface="Georgia"/>
              </a:rPr>
              <a:t>DEI design is not perfect, but the representation of </a:t>
            </a:r>
            <a:r>
              <a:rPr lang="en" sz="1400" b="1" i="0" u="none" strike="noStrike" cap="none">
                <a:solidFill>
                  <a:srgbClr val="292929"/>
                </a:solidFill>
                <a:latin typeface="Georgia"/>
                <a:ea typeface="Georgia"/>
                <a:cs typeface="Georgia"/>
                <a:sym typeface="Georgia"/>
              </a:rPr>
              <a:t>work must be authentic</a:t>
            </a:r>
            <a:r>
              <a:rPr lang="en" sz="1400" b="0" i="0" u="none" strike="noStrike" cap="none">
                <a:solidFill>
                  <a:srgbClr val="292929"/>
                </a:solidFill>
                <a:latin typeface="Georgia"/>
                <a:ea typeface="Georgia"/>
                <a:cs typeface="Georgia"/>
                <a:sym typeface="Georgia"/>
              </a:rPr>
              <a:t>.</a:t>
            </a:r>
            <a:endParaRPr sz="1400" b="0" i="0" u="none" strike="noStrike" cap="none">
              <a:solidFill>
                <a:srgbClr val="292929"/>
              </a:solidFill>
              <a:latin typeface="Georgia"/>
              <a:ea typeface="Georgia"/>
              <a:cs typeface="Georgia"/>
              <a:sym typeface="Georgia"/>
            </a:endParaRPr>
          </a:p>
          <a:p>
            <a:pPr marL="457200" marR="0" lvl="0" indent="-317500" algn="l" rtl="0">
              <a:lnSpc>
                <a:spcPct val="150000"/>
              </a:lnSpc>
              <a:spcBef>
                <a:spcPts val="0"/>
              </a:spcBef>
              <a:spcAft>
                <a:spcPts val="0"/>
              </a:spcAft>
              <a:buClr>
                <a:srgbClr val="292929"/>
              </a:buClr>
              <a:buSzPts val="1400"/>
              <a:buFont typeface="Georgia"/>
              <a:buChar char="●"/>
            </a:pPr>
            <a:r>
              <a:rPr lang="en" sz="1400" b="0" i="0" u="none" strike="noStrike" cap="none">
                <a:solidFill>
                  <a:srgbClr val="292929"/>
                </a:solidFill>
                <a:latin typeface="Georgia"/>
                <a:ea typeface="Georgia"/>
                <a:cs typeface="Georgia"/>
                <a:sym typeface="Georgia"/>
              </a:rPr>
              <a:t>Cultural identification and increased representation within the design </a:t>
            </a:r>
            <a:r>
              <a:rPr lang="en" sz="1400" b="1" i="0" u="none" strike="noStrike" cap="none">
                <a:solidFill>
                  <a:srgbClr val="292929"/>
                </a:solidFill>
                <a:latin typeface="Georgia"/>
                <a:ea typeface="Georgia"/>
                <a:cs typeface="Georgia"/>
                <a:sym typeface="Georgia"/>
              </a:rPr>
              <a:t>gives a voice and connection</a:t>
            </a:r>
            <a:r>
              <a:rPr lang="en" sz="1400" b="0" i="0" u="none" strike="noStrike" cap="none">
                <a:solidFill>
                  <a:srgbClr val="292929"/>
                </a:solidFill>
                <a:latin typeface="Georgia"/>
                <a:ea typeface="Georgia"/>
                <a:cs typeface="Georgia"/>
                <a:sym typeface="Georgia"/>
              </a:rPr>
              <a:t> to marginalized communities.</a:t>
            </a:r>
            <a:endParaRPr sz="1400" b="0" i="0" u="none" strike="noStrike" cap="none">
              <a:solidFill>
                <a:srgbClr val="292929"/>
              </a:solidFill>
              <a:latin typeface="Georgia"/>
              <a:ea typeface="Georgia"/>
              <a:cs typeface="Georgia"/>
              <a:sym typeface="Georgia"/>
            </a:endParaRPr>
          </a:p>
        </p:txBody>
      </p:sp>
      <p:sp>
        <p:nvSpPr>
          <p:cNvPr id="382" name="Google Shape;382;p74"/>
          <p:cNvSpPr txBox="1"/>
          <p:nvPr/>
        </p:nvSpPr>
        <p:spPr>
          <a:xfrm>
            <a:off x="264275" y="629375"/>
            <a:ext cx="8720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200"/>
              </a:spcBef>
              <a:spcAft>
                <a:spcPts val="0"/>
              </a:spcAft>
              <a:buClr>
                <a:srgbClr val="000000"/>
              </a:buClr>
              <a:buSzPts val="1800"/>
              <a:buFont typeface="Arial"/>
              <a:buNone/>
            </a:pPr>
            <a:r>
              <a:rPr lang="en" sz="1800" b="1" i="0" u="none" strike="noStrike" cap="none">
                <a:solidFill>
                  <a:srgbClr val="ED7D31"/>
                </a:solidFill>
                <a:latin typeface="Georgia"/>
                <a:ea typeface="Georgia"/>
                <a:cs typeface="Georgia"/>
                <a:sym typeface="Georgia"/>
              </a:rPr>
              <a:t>Unpacking The Need for Black and Brown Students in STEM Pathways</a:t>
            </a:r>
            <a:endParaRPr sz="1600" b="0" i="0" u="none" strike="noStrike" cap="none">
              <a:solidFill>
                <a:srgbClr val="000000"/>
              </a:solidFill>
              <a:latin typeface="Arial"/>
              <a:ea typeface="Arial"/>
              <a:cs typeface="Arial"/>
              <a:sym typeface="Arial"/>
            </a:endParaRPr>
          </a:p>
        </p:txBody>
      </p:sp>
      <p:pic>
        <p:nvPicPr>
          <p:cNvPr id="383" name="Google Shape;383;p74"/>
          <p:cNvPicPr preferRelativeResize="0"/>
          <p:nvPr/>
        </p:nvPicPr>
        <p:blipFill rotWithShape="1">
          <a:blip r:embed="rId3">
            <a:alphaModFix/>
          </a:blip>
          <a:srcRect/>
          <a:stretch/>
        </p:blipFill>
        <p:spPr>
          <a:xfrm>
            <a:off x="5476300" y="1875125"/>
            <a:ext cx="3667700" cy="2063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75"/>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3-Ways to Change the Trend </a:t>
            </a:r>
            <a:endParaRPr/>
          </a:p>
        </p:txBody>
      </p:sp>
      <p:sp>
        <p:nvSpPr>
          <p:cNvPr id="389" name="Google Shape;389;p75"/>
          <p:cNvSpPr txBox="1"/>
          <p:nvPr/>
        </p:nvSpPr>
        <p:spPr>
          <a:xfrm>
            <a:off x="311700" y="986175"/>
            <a:ext cx="8480100" cy="1050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50"/>
              <a:buFont typeface="Arial"/>
              <a:buNone/>
            </a:pPr>
            <a:r>
              <a:rPr lang="en" sz="1350" b="1" i="0" u="none" strike="noStrike" cap="none">
                <a:solidFill>
                  <a:srgbClr val="333333"/>
                </a:solidFill>
                <a:latin typeface="Georgia"/>
                <a:ea typeface="Georgia"/>
                <a:cs typeface="Georgia"/>
                <a:sym typeface="Georgia"/>
              </a:rPr>
              <a:t>1. Ensure high school STEM coursework is relevant and applicable to a 21st century context</a:t>
            </a:r>
            <a:endParaRPr sz="1350" b="1" i="0" u="none" strike="noStrike" cap="none">
              <a:solidFill>
                <a:srgbClr val="333333"/>
              </a:solidFill>
              <a:latin typeface="Georgia"/>
              <a:ea typeface="Georgia"/>
              <a:cs typeface="Georgia"/>
              <a:sym typeface="Georgia"/>
            </a:endParaRPr>
          </a:p>
          <a:p>
            <a:pPr marL="0" marR="0" lvl="0" indent="0" algn="l" rtl="0">
              <a:lnSpc>
                <a:spcPct val="115000"/>
              </a:lnSpc>
              <a:spcBef>
                <a:spcPts val="1400"/>
              </a:spcBef>
              <a:spcAft>
                <a:spcPts val="1400"/>
              </a:spcAft>
              <a:buClr>
                <a:srgbClr val="000000"/>
              </a:buClr>
              <a:buSzPts val="1350"/>
              <a:buFont typeface="Arial"/>
              <a:buNone/>
            </a:pPr>
            <a:r>
              <a:rPr lang="en" sz="1350" b="0" i="0" u="none" strike="noStrike" cap="none">
                <a:solidFill>
                  <a:srgbClr val="333333"/>
                </a:solidFill>
                <a:latin typeface="Georgia"/>
                <a:ea typeface="Georgia"/>
                <a:cs typeface="Georgia"/>
                <a:sym typeface="Georgia"/>
              </a:rPr>
              <a:t>STEM education must engage and excite students through hands-on or project-based learning that connects to personal lived experiences and relevant career options.</a:t>
            </a:r>
            <a:endParaRPr sz="1350" b="0" i="0" u="none" strike="noStrike" cap="none">
              <a:solidFill>
                <a:srgbClr val="333333"/>
              </a:solidFill>
              <a:latin typeface="Georgia"/>
              <a:ea typeface="Georgia"/>
              <a:cs typeface="Georgia"/>
              <a:sym typeface="Georgia"/>
            </a:endParaRPr>
          </a:p>
        </p:txBody>
      </p:sp>
      <p:sp>
        <p:nvSpPr>
          <p:cNvPr id="390" name="Google Shape;390;p75"/>
          <p:cNvSpPr txBox="1"/>
          <p:nvPr/>
        </p:nvSpPr>
        <p:spPr>
          <a:xfrm>
            <a:off x="311700" y="2122175"/>
            <a:ext cx="8611200" cy="1289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50"/>
              <a:buFont typeface="Arial"/>
              <a:buNone/>
            </a:pPr>
            <a:r>
              <a:rPr lang="en" sz="1350" b="1" i="0" u="none" strike="noStrike" cap="none">
                <a:solidFill>
                  <a:srgbClr val="333333"/>
                </a:solidFill>
                <a:latin typeface="Georgia"/>
                <a:ea typeface="Georgia"/>
                <a:cs typeface="Georgia"/>
                <a:sym typeface="Georgia"/>
              </a:rPr>
              <a:t>2. Support more teachers to facilitate active and applied STEM learning</a:t>
            </a:r>
            <a:endParaRPr sz="1350" b="1" i="0" u="none" strike="noStrike" cap="none">
              <a:solidFill>
                <a:srgbClr val="333333"/>
              </a:solidFill>
              <a:latin typeface="Georgia"/>
              <a:ea typeface="Georgia"/>
              <a:cs typeface="Georgia"/>
              <a:sym typeface="Georgia"/>
            </a:endParaRPr>
          </a:p>
          <a:p>
            <a:pPr marL="0" marR="0" lvl="0" indent="0" algn="l" rtl="0">
              <a:lnSpc>
                <a:spcPct val="115000"/>
              </a:lnSpc>
              <a:spcBef>
                <a:spcPts val="1400"/>
              </a:spcBef>
              <a:spcAft>
                <a:spcPts val="1400"/>
              </a:spcAft>
              <a:buClr>
                <a:srgbClr val="000000"/>
              </a:buClr>
              <a:buSzPts val="1350"/>
              <a:buFont typeface="Arial"/>
              <a:buNone/>
            </a:pPr>
            <a:r>
              <a:rPr lang="en" sz="1350" b="0" i="0" u="none" strike="noStrike" cap="none">
                <a:solidFill>
                  <a:srgbClr val="333333"/>
                </a:solidFill>
                <a:latin typeface="Georgia"/>
                <a:ea typeface="Georgia"/>
                <a:cs typeface="Georgia"/>
                <a:sym typeface="Georgia"/>
              </a:rPr>
              <a:t>Infuse more STEM knowledge and capacity to teach STEM courses that are personally-relevant and career-connected, especially to students of color, into teacher preparation. Students of color do better when taught by teachers of color, at no cost to their white classmates. </a:t>
            </a:r>
            <a:endParaRPr sz="1350" b="0" i="0" u="none" strike="noStrike" cap="none">
              <a:solidFill>
                <a:srgbClr val="333333"/>
              </a:solidFill>
              <a:latin typeface="Georgia"/>
              <a:ea typeface="Georgia"/>
              <a:cs typeface="Georgia"/>
              <a:sym typeface="Georgia"/>
            </a:endParaRPr>
          </a:p>
        </p:txBody>
      </p:sp>
      <p:sp>
        <p:nvSpPr>
          <p:cNvPr id="391" name="Google Shape;391;p75"/>
          <p:cNvSpPr txBox="1"/>
          <p:nvPr/>
        </p:nvSpPr>
        <p:spPr>
          <a:xfrm>
            <a:off x="315850" y="3411275"/>
            <a:ext cx="8480100" cy="1289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50"/>
              <a:buFont typeface="Arial"/>
              <a:buNone/>
            </a:pPr>
            <a:r>
              <a:rPr lang="en" sz="1350" b="1" i="0" u="none" strike="noStrike" cap="none">
                <a:solidFill>
                  <a:srgbClr val="333333"/>
                </a:solidFill>
                <a:latin typeface="Georgia"/>
                <a:ea typeface="Georgia"/>
                <a:cs typeface="Georgia"/>
                <a:sym typeface="Georgia"/>
              </a:rPr>
              <a:t>3. Create systems that ensure equitable STEM teaching and learning</a:t>
            </a:r>
            <a:endParaRPr sz="1350" b="1" i="0" u="none" strike="noStrike" cap="none">
              <a:solidFill>
                <a:srgbClr val="333333"/>
              </a:solidFill>
              <a:latin typeface="Georgia"/>
              <a:ea typeface="Georgia"/>
              <a:cs typeface="Georgia"/>
              <a:sym typeface="Georgia"/>
            </a:endParaRPr>
          </a:p>
          <a:p>
            <a:pPr marL="0" marR="0" lvl="0" indent="0" algn="l" rtl="0">
              <a:lnSpc>
                <a:spcPct val="115000"/>
              </a:lnSpc>
              <a:spcBef>
                <a:spcPts val="1400"/>
              </a:spcBef>
              <a:spcAft>
                <a:spcPts val="1400"/>
              </a:spcAft>
              <a:buClr>
                <a:srgbClr val="000000"/>
              </a:buClr>
              <a:buSzPts val="1350"/>
              <a:buFont typeface="Arial"/>
              <a:buNone/>
            </a:pPr>
            <a:r>
              <a:rPr lang="en" sz="1350" b="0" i="0" u="none" strike="noStrike" cap="none">
                <a:solidFill>
                  <a:srgbClr val="333333"/>
                </a:solidFill>
                <a:latin typeface="Georgia"/>
                <a:ea typeface="Georgia"/>
                <a:cs typeface="Georgia"/>
                <a:sym typeface="Georgia"/>
              </a:rPr>
              <a:t>Systemic and cultural changes in school structures, tracking policies, and the separation of Career and Technical Education from advanced STEM courses are needed to disrupt norms that harmfully prevent students of color from accessing and thriving in relevant, career-ready STEM experiences. </a:t>
            </a:r>
            <a:endParaRPr sz="1350" b="0" i="0" u="none" strike="noStrike" cap="none">
              <a:solidFill>
                <a:srgbClr val="333333"/>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E4D4"/>
        </a:solidFill>
        <a:effectLst/>
      </p:bgPr>
    </p:bg>
    <p:spTree>
      <p:nvGrpSpPr>
        <p:cNvPr id="1" name="Shape 280"/>
        <p:cNvGrpSpPr/>
        <p:nvPr/>
      </p:nvGrpSpPr>
      <p:grpSpPr>
        <a:xfrm>
          <a:off x="0" y="0"/>
          <a:ext cx="0" cy="0"/>
          <a:chOff x="0" y="0"/>
          <a:chExt cx="0" cy="0"/>
        </a:xfrm>
      </p:grpSpPr>
      <p:pic>
        <p:nvPicPr>
          <p:cNvPr id="281" name="Google Shape;281;p61"/>
          <p:cNvPicPr preferRelativeResize="0"/>
          <p:nvPr/>
        </p:nvPicPr>
        <p:blipFill rotWithShape="1">
          <a:blip r:embed="rId3">
            <a:alphaModFix/>
          </a:blip>
          <a:srcRect/>
          <a:stretch/>
        </p:blipFill>
        <p:spPr>
          <a:xfrm rot="10800000">
            <a:off x="63200" y="0"/>
            <a:ext cx="9144000" cy="5143500"/>
          </a:xfrm>
          <a:prstGeom prst="rect">
            <a:avLst/>
          </a:prstGeom>
          <a:noFill/>
          <a:ln>
            <a:noFill/>
          </a:ln>
        </p:spPr>
      </p:pic>
      <p:sp>
        <p:nvSpPr>
          <p:cNvPr id="282" name="Google Shape;282;p61"/>
          <p:cNvSpPr txBox="1"/>
          <p:nvPr/>
        </p:nvSpPr>
        <p:spPr>
          <a:xfrm>
            <a:off x="161175" y="1026650"/>
            <a:ext cx="5268300" cy="34872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 true geek/nerd at heart</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Avid Dallas Cowboys Fan</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Lover of all things Star Wars</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Professional Student</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Technology explorer</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Father of 3 girls</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Happily married husband</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Carpenter/woodworker</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 believer/faith</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Advocate</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 servant-leader</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Shoe Addict - (Intervention needed)</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Educator</a:t>
            </a:r>
            <a:endParaRPr sz="16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000"/>
              <a:buFont typeface="Arial"/>
              <a:buNone/>
            </a:pPr>
            <a:endParaRPr sz="20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Open Sans"/>
              <a:ea typeface="Open Sans"/>
              <a:cs typeface="Open Sans"/>
              <a:sym typeface="Open Sans"/>
            </a:endParaRPr>
          </a:p>
        </p:txBody>
      </p:sp>
      <p:sp>
        <p:nvSpPr>
          <p:cNvPr id="283" name="Google Shape;283;p61"/>
          <p:cNvSpPr txBox="1"/>
          <p:nvPr/>
        </p:nvSpPr>
        <p:spPr>
          <a:xfrm>
            <a:off x="792100" y="152400"/>
            <a:ext cx="1442400" cy="606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600"/>
              </a:spcAft>
              <a:buClr>
                <a:srgbClr val="000000"/>
              </a:buClr>
              <a:buSzPts val="3200"/>
              <a:buFont typeface="Arial"/>
              <a:buNone/>
            </a:pPr>
            <a:r>
              <a:rPr lang="en" sz="3200" b="0" i="1" u="none" strike="noStrike" cap="none">
                <a:solidFill>
                  <a:srgbClr val="ED7D31"/>
                </a:solidFill>
                <a:latin typeface="Calibri"/>
                <a:ea typeface="Calibri"/>
                <a:cs typeface="Calibri"/>
                <a:sym typeface="Calibri"/>
              </a:rPr>
              <a:t>who is</a:t>
            </a:r>
            <a:endParaRPr sz="3200" b="0" i="1" u="none" strike="noStrike" cap="none">
              <a:solidFill>
                <a:srgbClr val="ED7D31"/>
              </a:solidFill>
              <a:latin typeface="Calibri"/>
              <a:ea typeface="Calibri"/>
              <a:cs typeface="Calibri"/>
              <a:sym typeface="Calibri"/>
            </a:endParaRPr>
          </a:p>
        </p:txBody>
      </p:sp>
      <p:sp>
        <p:nvSpPr>
          <p:cNvPr id="284" name="Google Shape;284;p61"/>
          <p:cNvSpPr txBox="1"/>
          <p:nvPr/>
        </p:nvSpPr>
        <p:spPr>
          <a:xfrm>
            <a:off x="228600" y="533400"/>
            <a:ext cx="4264800" cy="70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 sz="3400" b="0" i="0" u="none" strike="noStrike" cap="none">
                <a:solidFill>
                  <a:schemeClr val="dk1"/>
                </a:solidFill>
                <a:latin typeface="Open Sans"/>
                <a:ea typeface="Open Sans"/>
                <a:cs typeface="Open Sans"/>
                <a:sym typeface="Open Sans"/>
              </a:rPr>
              <a:t>Charles Bowman</a:t>
            </a:r>
            <a:endParaRPr sz="3400" b="0" i="0" u="none" strike="noStrike" cap="none">
              <a:solidFill>
                <a:srgbClr val="000000"/>
              </a:solidFill>
              <a:latin typeface="Open Sans"/>
              <a:ea typeface="Open Sans"/>
              <a:cs typeface="Open Sans"/>
              <a:sym typeface="Open Sans"/>
            </a:endParaRPr>
          </a:p>
        </p:txBody>
      </p:sp>
      <p:pic>
        <p:nvPicPr>
          <p:cNvPr id="285" name="Google Shape;285;p61"/>
          <p:cNvPicPr preferRelativeResize="0"/>
          <p:nvPr/>
        </p:nvPicPr>
        <p:blipFill rotWithShape="1">
          <a:blip r:embed="rId4">
            <a:alphaModFix/>
          </a:blip>
          <a:srcRect/>
          <a:stretch/>
        </p:blipFill>
        <p:spPr>
          <a:xfrm>
            <a:off x="4758525" y="205400"/>
            <a:ext cx="1480111" cy="2220174"/>
          </a:xfrm>
          <a:prstGeom prst="rect">
            <a:avLst/>
          </a:prstGeom>
          <a:noFill/>
          <a:ln>
            <a:noFill/>
          </a:ln>
        </p:spPr>
      </p:pic>
      <p:pic>
        <p:nvPicPr>
          <p:cNvPr id="286" name="Google Shape;286;p61"/>
          <p:cNvPicPr preferRelativeResize="0"/>
          <p:nvPr/>
        </p:nvPicPr>
        <p:blipFill rotWithShape="1">
          <a:blip r:embed="rId5">
            <a:alphaModFix/>
          </a:blip>
          <a:srcRect t="11677" b="12241"/>
          <a:stretch/>
        </p:blipFill>
        <p:spPr>
          <a:xfrm>
            <a:off x="7134525" y="2258150"/>
            <a:ext cx="2009475" cy="2719424"/>
          </a:xfrm>
          <a:prstGeom prst="rect">
            <a:avLst/>
          </a:prstGeom>
          <a:noFill/>
          <a:ln>
            <a:noFill/>
          </a:ln>
        </p:spPr>
      </p:pic>
      <p:pic>
        <p:nvPicPr>
          <p:cNvPr id="287" name="Google Shape;287;p61"/>
          <p:cNvPicPr preferRelativeResize="0"/>
          <p:nvPr/>
        </p:nvPicPr>
        <p:blipFill rotWithShape="1">
          <a:blip r:embed="rId6">
            <a:alphaModFix/>
          </a:blip>
          <a:srcRect/>
          <a:stretch/>
        </p:blipFill>
        <p:spPr>
          <a:xfrm>
            <a:off x="6503750" y="244913"/>
            <a:ext cx="2141148" cy="2141148"/>
          </a:xfrm>
          <a:prstGeom prst="rect">
            <a:avLst/>
          </a:prstGeom>
          <a:noFill/>
          <a:ln>
            <a:noFill/>
          </a:ln>
        </p:spPr>
      </p:pic>
      <p:sp>
        <p:nvSpPr>
          <p:cNvPr id="288" name="Google Shape;288;p61"/>
          <p:cNvSpPr txBox="1"/>
          <p:nvPr/>
        </p:nvSpPr>
        <p:spPr>
          <a:xfrm>
            <a:off x="5799275" y="3666025"/>
            <a:ext cx="455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89" name="Google Shape;289;p61"/>
          <p:cNvPicPr preferRelativeResize="0"/>
          <p:nvPr/>
        </p:nvPicPr>
        <p:blipFill rotWithShape="1">
          <a:blip r:embed="rId7">
            <a:alphaModFix/>
          </a:blip>
          <a:srcRect/>
          <a:stretch/>
        </p:blipFill>
        <p:spPr>
          <a:xfrm>
            <a:off x="3065575" y="2425575"/>
            <a:ext cx="2259676" cy="1694749"/>
          </a:xfrm>
          <a:prstGeom prst="rect">
            <a:avLst/>
          </a:prstGeom>
          <a:noFill/>
          <a:ln>
            <a:noFill/>
          </a:ln>
        </p:spPr>
      </p:pic>
      <p:pic>
        <p:nvPicPr>
          <p:cNvPr id="290" name="Google Shape;290;p61"/>
          <p:cNvPicPr preferRelativeResize="0"/>
          <p:nvPr/>
        </p:nvPicPr>
        <p:blipFill rotWithShape="1">
          <a:blip r:embed="rId8">
            <a:alphaModFix/>
          </a:blip>
          <a:srcRect/>
          <a:stretch/>
        </p:blipFill>
        <p:spPr>
          <a:xfrm rot="-5400000">
            <a:off x="4901536" y="2660863"/>
            <a:ext cx="2551977" cy="19139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pic>
        <p:nvPicPr>
          <p:cNvPr id="295" name="Google Shape;295;p62"/>
          <p:cNvPicPr preferRelativeResize="0"/>
          <p:nvPr/>
        </p:nvPicPr>
        <p:blipFill rotWithShape="1">
          <a:blip r:embed="rId3">
            <a:alphaModFix/>
          </a:blip>
          <a:srcRect/>
          <a:stretch/>
        </p:blipFill>
        <p:spPr>
          <a:xfrm>
            <a:off x="5799025" y="2911223"/>
            <a:ext cx="3211275" cy="2544925"/>
          </a:xfrm>
          <a:prstGeom prst="rect">
            <a:avLst/>
          </a:prstGeom>
          <a:noFill/>
          <a:ln>
            <a:noFill/>
          </a:ln>
        </p:spPr>
      </p:pic>
      <p:sp>
        <p:nvSpPr>
          <p:cNvPr id="296" name="Google Shape;296;p62"/>
          <p:cNvSpPr txBox="1">
            <a:spLocks noGrp="1"/>
          </p:cNvSpPr>
          <p:nvPr>
            <p:ph type="body" idx="4294967295"/>
          </p:nvPr>
        </p:nvSpPr>
        <p:spPr>
          <a:xfrm>
            <a:off x="381400" y="680150"/>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333333"/>
              </a:buClr>
              <a:buSzPts val="1800"/>
              <a:buChar char="●"/>
            </a:pPr>
            <a:r>
              <a:rPr lang="en" sz="1800">
                <a:solidFill>
                  <a:srgbClr val="333333"/>
                </a:solidFill>
              </a:rPr>
              <a:t>Listen generously</a:t>
            </a:r>
            <a:endParaRPr sz="1800">
              <a:solidFill>
                <a:srgbClr val="333333"/>
              </a:solidFill>
            </a:endParaRPr>
          </a:p>
          <a:p>
            <a:pPr marL="457200" lvl="0" indent="-342900" algn="l" rtl="0">
              <a:lnSpc>
                <a:spcPct val="115000"/>
              </a:lnSpc>
              <a:spcBef>
                <a:spcPts val="0"/>
              </a:spcBef>
              <a:spcAft>
                <a:spcPts val="0"/>
              </a:spcAft>
              <a:buClr>
                <a:srgbClr val="333333"/>
              </a:buClr>
              <a:buSzPts val="1800"/>
              <a:buChar char="●"/>
            </a:pPr>
            <a:r>
              <a:rPr lang="en" sz="1800">
                <a:solidFill>
                  <a:srgbClr val="333333"/>
                </a:solidFill>
              </a:rPr>
              <a:t>Be open-minded, but be mindful of using a critical lens</a:t>
            </a:r>
            <a:endParaRPr sz="1800">
              <a:solidFill>
                <a:srgbClr val="333333"/>
              </a:solidFill>
            </a:endParaRPr>
          </a:p>
          <a:p>
            <a:pPr marL="457200" lvl="0" indent="-342900" algn="l" rtl="0">
              <a:lnSpc>
                <a:spcPct val="115000"/>
              </a:lnSpc>
              <a:spcBef>
                <a:spcPts val="0"/>
              </a:spcBef>
              <a:spcAft>
                <a:spcPts val="0"/>
              </a:spcAft>
              <a:buClr>
                <a:srgbClr val="333333"/>
              </a:buClr>
              <a:buSzPts val="1800"/>
              <a:buChar char="●"/>
            </a:pPr>
            <a:r>
              <a:rPr lang="en" sz="1800">
                <a:solidFill>
                  <a:srgbClr val="333333"/>
                </a:solidFill>
              </a:rPr>
              <a:t>Be aware of how implicit bias can show up in the work and call it out</a:t>
            </a:r>
            <a:endParaRPr sz="1800">
              <a:solidFill>
                <a:srgbClr val="333333"/>
              </a:solidFill>
            </a:endParaRPr>
          </a:p>
          <a:p>
            <a:pPr marL="457200" lvl="0" indent="-342900" algn="l" rtl="0">
              <a:lnSpc>
                <a:spcPct val="115000"/>
              </a:lnSpc>
              <a:spcBef>
                <a:spcPts val="0"/>
              </a:spcBef>
              <a:spcAft>
                <a:spcPts val="0"/>
              </a:spcAft>
              <a:buClr>
                <a:srgbClr val="333333"/>
              </a:buClr>
              <a:buSzPts val="1800"/>
              <a:buChar char="●"/>
            </a:pPr>
            <a:r>
              <a:rPr lang="en" sz="1800">
                <a:solidFill>
                  <a:srgbClr val="333333"/>
                </a:solidFill>
              </a:rPr>
              <a:t>Use asset-based lenses and language </a:t>
            </a:r>
            <a:r>
              <a:rPr lang="en">
                <a:solidFill>
                  <a:srgbClr val="333333"/>
                </a:solidFill>
              </a:rPr>
              <a:t>when</a:t>
            </a:r>
            <a:r>
              <a:rPr lang="en" sz="1800">
                <a:solidFill>
                  <a:srgbClr val="333333"/>
                </a:solidFill>
              </a:rPr>
              <a:t> discussing.</a:t>
            </a:r>
            <a:endParaRPr sz="1800">
              <a:solidFill>
                <a:srgbClr val="333333"/>
              </a:solidFill>
            </a:endParaRPr>
          </a:p>
          <a:p>
            <a:pPr marL="457200" lvl="0" indent="-342900" algn="l" rtl="0">
              <a:lnSpc>
                <a:spcPct val="115000"/>
              </a:lnSpc>
              <a:spcBef>
                <a:spcPts val="0"/>
              </a:spcBef>
              <a:spcAft>
                <a:spcPts val="0"/>
              </a:spcAft>
              <a:buClr>
                <a:srgbClr val="333333"/>
              </a:buClr>
              <a:buSzPts val="1800"/>
              <a:buChar char="●"/>
            </a:pPr>
            <a:r>
              <a:rPr lang="en" sz="1800">
                <a:solidFill>
                  <a:srgbClr val="333333"/>
                </a:solidFill>
              </a:rPr>
              <a:t>Be present and actively engage in the </a:t>
            </a:r>
            <a:r>
              <a:rPr lang="en">
                <a:solidFill>
                  <a:srgbClr val="333333"/>
                </a:solidFill>
              </a:rPr>
              <a:t>session</a:t>
            </a:r>
            <a:endParaRPr sz="1800">
              <a:solidFill>
                <a:srgbClr val="333333"/>
              </a:solidFill>
            </a:endParaRPr>
          </a:p>
          <a:p>
            <a:pPr marL="457200" lvl="0" indent="-342900" algn="l" rtl="0">
              <a:lnSpc>
                <a:spcPct val="115000"/>
              </a:lnSpc>
              <a:spcBef>
                <a:spcPts val="0"/>
              </a:spcBef>
              <a:spcAft>
                <a:spcPts val="0"/>
              </a:spcAft>
              <a:buClr>
                <a:srgbClr val="333333"/>
              </a:buClr>
              <a:buSzPts val="1800"/>
              <a:buFont typeface="Open Sans"/>
              <a:buChar char="●"/>
            </a:pPr>
            <a:r>
              <a:rPr lang="en" sz="1800">
                <a:solidFill>
                  <a:srgbClr val="333333"/>
                </a:solidFill>
              </a:rPr>
              <a:t>Be apart of the conversation - </a:t>
            </a:r>
            <a:r>
              <a:rPr lang="en" sz="1800" b="1" u="sng">
                <a:solidFill>
                  <a:srgbClr val="333333"/>
                </a:solidFill>
              </a:rPr>
              <a:t>THIS IS A SAFE SPACE!</a:t>
            </a:r>
            <a:endParaRPr sz="1800" b="1" u="sng">
              <a:solidFill>
                <a:srgbClr val="333333"/>
              </a:solidFill>
            </a:endParaRPr>
          </a:p>
          <a:p>
            <a:pPr marL="457200" lvl="0" indent="-342900" algn="l" rtl="0">
              <a:lnSpc>
                <a:spcPct val="115000"/>
              </a:lnSpc>
              <a:spcBef>
                <a:spcPts val="0"/>
              </a:spcBef>
              <a:spcAft>
                <a:spcPts val="0"/>
              </a:spcAft>
              <a:buClr>
                <a:srgbClr val="333333"/>
              </a:buClr>
              <a:buSzPts val="1800"/>
              <a:buChar char="●"/>
            </a:pPr>
            <a:r>
              <a:rPr lang="en" sz="1800">
                <a:solidFill>
                  <a:srgbClr val="333333"/>
                </a:solidFill>
              </a:rPr>
              <a:t>Seek clarification of thoughts and ideas</a:t>
            </a:r>
            <a:endParaRPr sz="1800">
              <a:solidFill>
                <a:srgbClr val="333333"/>
              </a:solidFill>
            </a:endParaRPr>
          </a:p>
          <a:p>
            <a:pPr marL="457200" lvl="0" indent="-342900" algn="l" rtl="0">
              <a:lnSpc>
                <a:spcPct val="115000"/>
              </a:lnSpc>
              <a:spcBef>
                <a:spcPts val="0"/>
              </a:spcBef>
              <a:spcAft>
                <a:spcPts val="0"/>
              </a:spcAft>
              <a:buClr>
                <a:srgbClr val="333333"/>
              </a:buClr>
              <a:buSzPts val="1800"/>
              <a:buChar char="●"/>
            </a:pPr>
            <a:r>
              <a:rPr lang="en" sz="1800">
                <a:solidFill>
                  <a:srgbClr val="333333"/>
                </a:solidFill>
              </a:rPr>
              <a:t>Never make assumptions</a:t>
            </a:r>
            <a:endParaRPr sz="1800">
              <a:solidFill>
                <a:srgbClr val="333333"/>
              </a:solidFill>
            </a:endParaRPr>
          </a:p>
          <a:p>
            <a:pPr marL="457200" lvl="0" indent="-342900" algn="l" rtl="0">
              <a:lnSpc>
                <a:spcPct val="115000"/>
              </a:lnSpc>
              <a:spcBef>
                <a:spcPts val="0"/>
              </a:spcBef>
              <a:spcAft>
                <a:spcPts val="0"/>
              </a:spcAft>
              <a:buClr>
                <a:srgbClr val="333333"/>
              </a:buClr>
              <a:buSzPts val="1800"/>
              <a:buChar char="●"/>
            </a:pPr>
            <a:r>
              <a:rPr lang="en" sz="1800">
                <a:solidFill>
                  <a:srgbClr val="333333"/>
                </a:solidFill>
              </a:rPr>
              <a:t>Assume positive intent</a:t>
            </a:r>
            <a:endParaRPr>
              <a:solidFill>
                <a:srgbClr val="333333"/>
              </a:solidFill>
            </a:endParaRPr>
          </a:p>
        </p:txBody>
      </p:sp>
      <p:sp>
        <p:nvSpPr>
          <p:cNvPr id="297" name="Google Shape;297;p62"/>
          <p:cNvSpPr txBox="1">
            <a:spLocks noGrp="1"/>
          </p:cNvSpPr>
          <p:nvPr>
            <p:ph type="title"/>
          </p:nvPr>
        </p:nvSpPr>
        <p:spPr>
          <a:xfrm>
            <a:off x="408375" y="145950"/>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Meeting Norms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01"/>
        <p:cNvGrpSpPr/>
        <p:nvPr/>
      </p:nvGrpSpPr>
      <p:grpSpPr>
        <a:xfrm>
          <a:off x="0" y="0"/>
          <a:ext cx="0" cy="0"/>
          <a:chOff x="0" y="0"/>
          <a:chExt cx="0" cy="0"/>
        </a:xfrm>
      </p:grpSpPr>
      <p:sp>
        <p:nvSpPr>
          <p:cNvPr id="302" name="Google Shape;302;p63"/>
          <p:cNvSpPr txBox="1"/>
          <p:nvPr/>
        </p:nvSpPr>
        <p:spPr>
          <a:xfrm>
            <a:off x="662025" y="754825"/>
            <a:ext cx="7995300" cy="30213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 sz="1800" b="0" i="0" u="none" strike="noStrike" cap="none">
                <a:solidFill>
                  <a:schemeClr val="dk1"/>
                </a:solidFill>
                <a:latin typeface="Helvetica Neue"/>
                <a:ea typeface="Helvetica Neue"/>
                <a:cs typeface="Helvetica Neue"/>
                <a:sym typeface="Helvetica Neue"/>
              </a:rPr>
              <a:t>In order to achieve this, we will…</a:t>
            </a:r>
            <a:endParaRPr sz="1800" b="0" i="0" u="none" strike="noStrike" cap="none">
              <a:solidFill>
                <a:schemeClr val="dk1"/>
              </a:solidFill>
              <a:latin typeface="Helvetica Neue"/>
              <a:ea typeface="Helvetica Neue"/>
              <a:cs typeface="Helvetica Neue"/>
              <a:sym typeface="Helvetica Neue"/>
            </a:endParaRPr>
          </a:p>
          <a:p>
            <a:pPr marL="457200" marR="0" lvl="0" indent="-342900" algn="l" rtl="0">
              <a:lnSpc>
                <a:spcPct val="125000"/>
              </a:lnSpc>
              <a:spcBef>
                <a:spcPts val="0"/>
              </a:spcBef>
              <a:spcAft>
                <a:spcPts val="0"/>
              </a:spcAft>
              <a:buClr>
                <a:schemeClr val="dk1"/>
              </a:buClr>
              <a:buSzPts val="1800"/>
              <a:buFont typeface="Helvetica Neue"/>
              <a:buChar char="●"/>
            </a:pPr>
            <a:r>
              <a:rPr lang="en" sz="1800" b="1" i="0" u="none" strike="noStrike" cap="none">
                <a:solidFill>
                  <a:schemeClr val="dk1"/>
                </a:solidFill>
                <a:latin typeface="Helvetica Neue"/>
                <a:ea typeface="Helvetica Neue"/>
                <a:cs typeface="Helvetica Neue"/>
                <a:sym typeface="Helvetica Neue"/>
              </a:rPr>
              <a:t>develop a space</a:t>
            </a:r>
            <a:r>
              <a:rPr lang="en" sz="1800" b="0" i="0" u="none" strike="noStrike" cap="none">
                <a:solidFill>
                  <a:schemeClr val="dk1"/>
                </a:solidFill>
                <a:latin typeface="Helvetica Neue"/>
                <a:ea typeface="Helvetica Neue"/>
                <a:cs typeface="Helvetica Neue"/>
                <a:sym typeface="Helvetica Neue"/>
              </a:rPr>
              <a:t> where we can discuss math education, experiences, ideas, and barriers that keep Black and Brown students from opportunities in STEM pathways</a:t>
            </a:r>
            <a:endParaRPr sz="1800" b="0" i="0" u="none" strike="noStrike" cap="none">
              <a:solidFill>
                <a:schemeClr val="dk1"/>
              </a:solidFill>
              <a:latin typeface="Helvetica Neue"/>
              <a:ea typeface="Helvetica Neue"/>
              <a:cs typeface="Helvetica Neue"/>
              <a:sym typeface="Helvetica Neue"/>
            </a:endParaRPr>
          </a:p>
          <a:p>
            <a:pPr marL="457200" marR="0" lvl="0" indent="-342900" algn="l" rtl="0">
              <a:lnSpc>
                <a:spcPct val="125000"/>
              </a:lnSpc>
              <a:spcBef>
                <a:spcPts val="0"/>
              </a:spcBef>
              <a:spcAft>
                <a:spcPts val="0"/>
              </a:spcAft>
              <a:buClr>
                <a:schemeClr val="dk1"/>
              </a:buClr>
              <a:buSzPts val="1800"/>
              <a:buFont typeface="Helvetica Neue"/>
              <a:buChar char="●"/>
            </a:pPr>
            <a:r>
              <a:rPr lang="en" sz="1800" b="1" i="0" u="none" strike="noStrike" cap="none">
                <a:solidFill>
                  <a:schemeClr val="dk1"/>
                </a:solidFill>
                <a:latin typeface="Helvetica Neue"/>
                <a:ea typeface="Helvetica Neue"/>
                <a:cs typeface="Helvetica Neue"/>
                <a:sym typeface="Helvetica Neue"/>
              </a:rPr>
              <a:t>provide opportunities</a:t>
            </a:r>
            <a:r>
              <a:rPr lang="en" sz="1800" b="0" i="0" u="none" strike="noStrike" cap="none">
                <a:solidFill>
                  <a:schemeClr val="dk1"/>
                </a:solidFill>
                <a:latin typeface="Helvetica Neue"/>
                <a:ea typeface="Helvetica Neue"/>
                <a:cs typeface="Helvetica Neue"/>
                <a:sym typeface="Helvetica Neue"/>
              </a:rPr>
              <a:t> for educators to push on the work we are doing in STEM pathways and hold us accountable for creating culturally relevant resources and materials that will attract Black and Brown students</a:t>
            </a:r>
            <a:endParaRPr sz="1800" b="0" i="0" u="none" strike="noStrike" cap="none">
              <a:solidFill>
                <a:schemeClr val="dk1"/>
              </a:solidFill>
              <a:latin typeface="Helvetica Neue"/>
              <a:ea typeface="Helvetica Neue"/>
              <a:cs typeface="Helvetica Neue"/>
              <a:sym typeface="Helvetica Neue"/>
            </a:endParaRPr>
          </a:p>
          <a:p>
            <a:pPr marL="457200" marR="0" lvl="0" indent="-342900" algn="l" rtl="0">
              <a:lnSpc>
                <a:spcPct val="125000"/>
              </a:lnSpc>
              <a:spcBef>
                <a:spcPts val="0"/>
              </a:spcBef>
              <a:spcAft>
                <a:spcPts val="0"/>
              </a:spcAft>
              <a:buClr>
                <a:schemeClr val="dk1"/>
              </a:buClr>
              <a:buSzPts val="1800"/>
              <a:buFont typeface="Helvetica Neue"/>
              <a:buChar char="●"/>
            </a:pPr>
            <a:r>
              <a:rPr lang="en" sz="1800" b="1" i="0" u="none" strike="noStrike" cap="none">
                <a:solidFill>
                  <a:schemeClr val="dk1"/>
                </a:solidFill>
                <a:latin typeface="Helvetica Neue"/>
                <a:ea typeface="Helvetica Neue"/>
                <a:cs typeface="Helvetica Neue"/>
                <a:sym typeface="Helvetica Neue"/>
              </a:rPr>
              <a:t>support each other</a:t>
            </a:r>
            <a:r>
              <a:rPr lang="en" sz="1800" b="0" i="0" u="none" strike="noStrike" cap="none">
                <a:solidFill>
                  <a:schemeClr val="dk1"/>
                </a:solidFill>
                <a:latin typeface="Helvetica Neue"/>
                <a:ea typeface="Helvetica Neue"/>
                <a:cs typeface="Helvetica Neue"/>
                <a:sym typeface="Helvetica Neue"/>
              </a:rPr>
              <a:t> in bringing joy, authenticity, and innovation to math education through STEM pathways</a:t>
            </a:r>
            <a:endParaRPr sz="1800" b="0" i="0" u="none" strike="noStrike" cap="none">
              <a:solidFill>
                <a:schemeClr val="dk1"/>
              </a:solidFill>
              <a:latin typeface="Helvetica Neue"/>
              <a:ea typeface="Helvetica Neue"/>
              <a:cs typeface="Helvetica Neue"/>
              <a:sym typeface="Helvetica Neue"/>
            </a:endParaRPr>
          </a:p>
          <a:p>
            <a:pPr marL="457200" marR="0" lvl="0" indent="-342900" algn="l" rtl="0">
              <a:lnSpc>
                <a:spcPct val="125000"/>
              </a:lnSpc>
              <a:spcBef>
                <a:spcPts val="0"/>
              </a:spcBef>
              <a:spcAft>
                <a:spcPts val="0"/>
              </a:spcAft>
              <a:buClr>
                <a:schemeClr val="dk1"/>
              </a:buClr>
              <a:buSzPts val="1800"/>
              <a:buFont typeface="Helvetica Neue"/>
              <a:buChar char="●"/>
            </a:pPr>
            <a:r>
              <a:rPr lang="en" sz="1800" b="1" i="0" u="none" strike="noStrike" cap="none">
                <a:solidFill>
                  <a:schemeClr val="dk1"/>
                </a:solidFill>
                <a:latin typeface="Helvetica Neue"/>
                <a:ea typeface="Helvetica Neue"/>
                <a:cs typeface="Helvetica Neue"/>
                <a:sym typeface="Helvetica Neue"/>
              </a:rPr>
              <a:t>collectively work </a:t>
            </a:r>
            <a:r>
              <a:rPr lang="en" sz="1800" b="0" i="0" u="none" strike="noStrike" cap="none">
                <a:solidFill>
                  <a:schemeClr val="dk1"/>
                </a:solidFill>
                <a:latin typeface="Helvetica Neue"/>
                <a:ea typeface="Helvetica Neue"/>
                <a:cs typeface="Helvetica Neue"/>
                <a:sym typeface="Helvetica Neue"/>
              </a:rPr>
              <a:t>to identify opportunities to empower Black and Latinx students</a:t>
            </a:r>
            <a:endParaRPr sz="1800" b="0" i="0" u="none" strike="noStrike" cap="none">
              <a:solidFill>
                <a:schemeClr val="dk1"/>
              </a:solidFill>
              <a:latin typeface="Helvetica Neue"/>
              <a:ea typeface="Helvetica Neue"/>
              <a:cs typeface="Helvetica Neue"/>
              <a:sym typeface="Helvetica Neue"/>
            </a:endParaRPr>
          </a:p>
        </p:txBody>
      </p:sp>
      <p:sp>
        <p:nvSpPr>
          <p:cNvPr id="303" name="Google Shape;303;p63"/>
          <p:cNvSpPr txBox="1"/>
          <p:nvPr/>
        </p:nvSpPr>
        <p:spPr>
          <a:xfrm>
            <a:off x="2321550" y="224500"/>
            <a:ext cx="4500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rgbClr val="ED7D31"/>
                </a:solidFill>
                <a:latin typeface="Merriweather"/>
                <a:ea typeface="Merriweather"/>
                <a:cs typeface="Merriweather"/>
                <a:sym typeface="Merriweather"/>
              </a:rPr>
              <a:t>Our Collective Goals</a:t>
            </a:r>
            <a:endParaRPr sz="2800" b="1" i="0" u="none" strike="noStrike" cap="none">
              <a:solidFill>
                <a:srgbClr val="ED7D3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07"/>
        <p:cNvGrpSpPr/>
        <p:nvPr/>
      </p:nvGrpSpPr>
      <p:grpSpPr>
        <a:xfrm>
          <a:off x="0" y="0"/>
          <a:ext cx="0" cy="0"/>
          <a:chOff x="0" y="0"/>
          <a:chExt cx="0" cy="0"/>
        </a:xfrm>
      </p:grpSpPr>
      <p:sp>
        <p:nvSpPr>
          <p:cNvPr id="308" name="Google Shape;308;p64"/>
          <p:cNvSpPr txBox="1"/>
          <p:nvPr/>
        </p:nvSpPr>
        <p:spPr>
          <a:xfrm>
            <a:off x="612150" y="840800"/>
            <a:ext cx="7995300" cy="30213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 sz="1800" b="0" i="0" u="none" strike="noStrike" cap="none">
                <a:solidFill>
                  <a:schemeClr val="dk1"/>
                </a:solidFill>
                <a:latin typeface="Helvetica Neue"/>
                <a:ea typeface="Helvetica Neue"/>
                <a:cs typeface="Helvetica Neue"/>
                <a:sym typeface="Helvetica Neue"/>
              </a:rPr>
              <a:t>In order to achieve this, we will…</a:t>
            </a:r>
            <a:endParaRPr sz="1800" b="0" i="0" u="none" strike="noStrike" cap="none">
              <a:solidFill>
                <a:schemeClr val="dk1"/>
              </a:solidFill>
              <a:latin typeface="Helvetica Neue"/>
              <a:ea typeface="Helvetica Neue"/>
              <a:cs typeface="Helvetica Neue"/>
              <a:sym typeface="Helvetica Neue"/>
            </a:endParaRPr>
          </a:p>
          <a:p>
            <a:pPr marL="457200" marR="0" lvl="0" indent="-342900" algn="l" rtl="0">
              <a:lnSpc>
                <a:spcPct val="125000"/>
              </a:lnSpc>
              <a:spcBef>
                <a:spcPts val="0"/>
              </a:spcBef>
              <a:spcAft>
                <a:spcPts val="0"/>
              </a:spcAft>
              <a:buClr>
                <a:schemeClr val="dk1"/>
              </a:buClr>
              <a:buSzPts val="1800"/>
              <a:buFont typeface="Helvetica Neue"/>
              <a:buChar char="●"/>
            </a:pPr>
            <a:r>
              <a:rPr lang="en" sz="1800" b="1" i="0" u="none" strike="noStrike" cap="none">
                <a:solidFill>
                  <a:schemeClr val="dk1"/>
                </a:solidFill>
                <a:latin typeface="Helvetica Neue"/>
                <a:ea typeface="Helvetica Neue"/>
                <a:cs typeface="Helvetica Neue"/>
                <a:sym typeface="Helvetica Neue"/>
              </a:rPr>
              <a:t>become an advocate </a:t>
            </a:r>
            <a:r>
              <a:rPr lang="en" sz="1800" b="0" i="0" u="none" strike="noStrike" cap="none">
                <a:solidFill>
                  <a:schemeClr val="dk1"/>
                </a:solidFill>
                <a:latin typeface="Helvetica Neue"/>
                <a:ea typeface="Helvetica Neue"/>
                <a:cs typeface="Helvetica Neue"/>
                <a:sym typeface="Helvetica Neue"/>
              </a:rPr>
              <a:t>meaning you are someone that recognizes we don’t live in a just society.</a:t>
            </a:r>
            <a:endParaRPr sz="1800" b="0" i="0" u="none" strike="noStrike" cap="none">
              <a:solidFill>
                <a:schemeClr val="dk1"/>
              </a:solidFill>
              <a:latin typeface="Helvetica Neue"/>
              <a:ea typeface="Helvetica Neue"/>
              <a:cs typeface="Helvetica Neue"/>
              <a:sym typeface="Helvetica Neue"/>
            </a:endParaRPr>
          </a:p>
          <a:p>
            <a:pPr marL="457200" marR="0" lvl="0" indent="-342900" algn="l" rtl="0">
              <a:lnSpc>
                <a:spcPct val="125000"/>
              </a:lnSpc>
              <a:spcBef>
                <a:spcPts val="0"/>
              </a:spcBef>
              <a:spcAft>
                <a:spcPts val="0"/>
              </a:spcAft>
              <a:buClr>
                <a:schemeClr val="dk1"/>
              </a:buClr>
              <a:buSzPts val="1800"/>
              <a:buFont typeface="Helvetica Neue"/>
              <a:buChar char="●"/>
            </a:pPr>
            <a:r>
              <a:rPr lang="en" sz="1800" b="1" i="0" u="none" strike="noStrike" cap="none">
                <a:solidFill>
                  <a:schemeClr val="dk1"/>
                </a:solidFill>
                <a:latin typeface="Helvetica Neue"/>
                <a:ea typeface="Helvetica Neue"/>
                <a:cs typeface="Helvetica Neue"/>
                <a:sym typeface="Helvetica Neue"/>
              </a:rPr>
              <a:t>advocates </a:t>
            </a:r>
            <a:r>
              <a:rPr lang="en" sz="1800" b="0" i="0" u="none" strike="noStrike" cap="none">
                <a:solidFill>
                  <a:schemeClr val="dk1"/>
                </a:solidFill>
                <a:latin typeface="Helvetica Neue"/>
                <a:ea typeface="Helvetica Neue"/>
                <a:cs typeface="Helvetica Neue"/>
                <a:sym typeface="Helvetica Neue"/>
              </a:rPr>
              <a:t>aren’t comfortable with the status quo.</a:t>
            </a:r>
            <a:endParaRPr sz="1800" b="0" i="0" u="none" strike="noStrike" cap="none">
              <a:solidFill>
                <a:schemeClr val="dk1"/>
              </a:solidFill>
              <a:latin typeface="Helvetica Neue"/>
              <a:ea typeface="Helvetica Neue"/>
              <a:cs typeface="Helvetica Neue"/>
              <a:sym typeface="Helvetica Neue"/>
            </a:endParaRPr>
          </a:p>
          <a:p>
            <a:pPr marL="457200" marR="0" lvl="0" indent="-342900" algn="l" rtl="0">
              <a:lnSpc>
                <a:spcPct val="125000"/>
              </a:lnSpc>
              <a:spcBef>
                <a:spcPts val="0"/>
              </a:spcBef>
              <a:spcAft>
                <a:spcPts val="0"/>
              </a:spcAft>
              <a:buClr>
                <a:schemeClr val="dk1"/>
              </a:buClr>
              <a:buSzPts val="1800"/>
              <a:buFont typeface="Helvetica Neue"/>
              <a:buChar char="●"/>
            </a:pPr>
            <a:r>
              <a:rPr lang="en" sz="1800" b="1" i="0" u="none" strike="noStrike" cap="none">
                <a:solidFill>
                  <a:schemeClr val="dk1"/>
                </a:solidFill>
                <a:latin typeface="Helvetica Neue"/>
                <a:ea typeface="Helvetica Neue"/>
                <a:cs typeface="Helvetica Neue"/>
                <a:sym typeface="Helvetica Neue"/>
              </a:rPr>
              <a:t>advocates </a:t>
            </a:r>
            <a:r>
              <a:rPr lang="en" sz="1800" b="0" i="0" u="none" strike="noStrike" cap="none">
                <a:solidFill>
                  <a:schemeClr val="dk1"/>
                </a:solidFill>
                <a:latin typeface="Helvetica Neue"/>
                <a:ea typeface="Helvetica Neue"/>
                <a:cs typeface="Helvetica Neue"/>
                <a:sym typeface="Helvetica Neue"/>
              </a:rPr>
              <a:t>are willing to speak up on the behalf of others. </a:t>
            </a:r>
            <a:endParaRPr sz="1800" b="0" i="0" u="none" strike="noStrike" cap="none">
              <a:solidFill>
                <a:schemeClr val="dk1"/>
              </a:solidFill>
              <a:latin typeface="Helvetica Neue"/>
              <a:ea typeface="Helvetica Neue"/>
              <a:cs typeface="Helvetica Neue"/>
              <a:sym typeface="Helvetica Neue"/>
            </a:endParaRPr>
          </a:p>
        </p:txBody>
      </p:sp>
      <p:sp>
        <p:nvSpPr>
          <p:cNvPr id="309" name="Google Shape;309;p64"/>
          <p:cNvSpPr txBox="1"/>
          <p:nvPr/>
        </p:nvSpPr>
        <p:spPr>
          <a:xfrm>
            <a:off x="2810999" y="317600"/>
            <a:ext cx="35220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rgbClr val="ED7D31"/>
                </a:solidFill>
                <a:latin typeface="Merriweather"/>
                <a:ea typeface="Merriweather"/>
                <a:cs typeface="Merriweather"/>
                <a:sym typeface="Merriweather"/>
              </a:rPr>
              <a:t>Advocacy Defined</a:t>
            </a:r>
            <a:endParaRPr sz="2800" b="1" i="0" u="none" strike="noStrike" cap="none">
              <a:solidFill>
                <a:srgbClr val="ED7D31"/>
              </a:solidFill>
              <a:latin typeface="Merriweather"/>
              <a:ea typeface="Merriweather"/>
              <a:cs typeface="Merriweather"/>
              <a:sym typeface="Merriweather"/>
            </a:endParaRPr>
          </a:p>
        </p:txBody>
      </p:sp>
      <p:pic>
        <p:nvPicPr>
          <p:cNvPr id="310" name="Google Shape;310;p64"/>
          <p:cNvPicPr preferRelativeResize="0"/>
          <p:nvPr/>
        </p:nvPicPr>
        <p:blipFill rotWithShape="1">
          <a:blip r:embed="rId3">
            <a:alphaModFix/>
          </a:blip>
          <a:srcRect/>
          <a:stretch/>
        </p:blipFill>
        <p:spPr>
          <a:xfrm>
            <a:off x="3184175" y="2628750"/>
            <a:ext cx="2775650" cy="2514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65"/>
          <p:cNvSpPr/>
          <p:nvPr/>
        </p:nvSpPr>
        <p:spPr>
          <a:xfrm>
            <a:off x="694525" y="1766075"/>
            <a:ext cx="3184200" cy="2159100"/>
          </a:xfrm>
          <a:prstGeom prst="wedgeRoundRectCallout">
            <a:avLst>
              <a:gd name="adj1" fmla="val -20833"/>
              <a:gd name="adj2" fmla="val 62500"/>
              <a:gd name="adj3" fmla="val 0"/>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Milgrom-Elcott, 2020</a:t>
            </a:r>
            <a:endParaRPr sz="1400" b="0" i="0" u="none" strike="noStrike" cap="none">
              <a:solidFill>
                <a:srgbClr val="000000"/>
              </a:solidFill>
              <a:latin typeface="Arial"/>
              <a:ea typeface="Arial"/>
              <a:cs typeface="Arial"/>
              <a:sym typeface="Arial"/>
            </a:endParaRPr>
          </a:p>
        </p:txBody>
      </p:sp>
      <p:pic>
        <p:nvPicPr>
          <p:cNvPr id="316" name="Google Shape;316;p65"/>
          <p:cNvPicPr preferRelativeResize="0"/>
          <p:nvPr/>
        </p:nvPicPr>
        <p:blipFill rotWithShape="1">
          <a:blip r:embed="rId3">
            <a:alphaModFix/>
          </a:blip>
          <a:srcRect/>
          <a:stretch/>
        </p:blipFill>
        <p:spPr>
          <a:xfrm>
            <a:off x="889175" y="1918475"/>
            <a:ext cx="2794899" cy="1662925"/>
          </a:xfrm>
          <a:prstGeom prst="rect">
            <a:avLst/>
          </a:prstGeom>
          <a:noFill/>
          <a:ln>
            <a:noFill/>
          </a:ln>
        </p:spPr>
      </p:pic>
      <p:sp>
        <p:nvSpPr>
          <p:cNvPr id="317" name="Google Shape;317;p65"/>
          <p:cNvSpPr/>
          <p:nvPr/>
        </p:nvSpPr>
        <p:spPr>
          <a:xfrm>
            <a:off x="5273125" y="1185375"/>
            <a:ext cx="3100200" cy="1709400"/>
          </a:xfrm>
          <a:prstGeom prst="cloudCallout">
            <a:avLst>
              <a:gd name="adj1" fmla="val -20833"/>
              <a:gd name="adj2" fmla="val 62500"/>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Campbell, 2014</a:t>
            </a:r>
            <a:endParaRPr sz="1100" b="0" i="0" u="none" strike="noStrike" cap="none">
              <a:solidFill>
                <a:srgbClr val="000000"/>
              </a:solidFill>
              <a:latin typeface="Arial"/>
              <a:ea typeface="Arial"/>
              <a:cs typeface="Arial"/>
              <a:sym typeface="Arial"/>
            </a:endParaRPr>
          </a:p>
        </p:txBody>
      </p:sp>
      <p:pic>
        <p:nvPicPr>
          <p:cNvPr id="318" name="Google Shape;318;p65"/>
          <p:cNvPicPr preferRelativeResize="0"/>
          <p:nvPr/>
        </p:nvPicPr>
        <p:blipFill rotWithShape="1">
          <a:blip r:embed="rId4">
            <a:alphaModFix/>
          </a:blip>
          <a:srcRect/>
          <a:stretch/>
        </p:blipFill>
        <p:spPr>
          <a:xfrm>
            <a:off x="5903724" y="1691300"/>
            <a:ext cx="2057150" cy="441725"/>
          </a:xfrm>
          <a:prstGeom prst="rect">
            <a:avLst/>
          </a:prstGeom>
          <a:noFill/>
          <a:ln>
            <a:noFill/>
          </a:ln>
        </p:spPr>
      </p:pic>
      <p:sp>
        <p:nvSpPr>
          <p:cNvPr id="319" name="Google Shape;319;p65"/>
          <p:cNvSpPr/>
          <p:nvPr/>
        </p:nvSpPr>
        <p:spPr>
          <a:xfrm>
            <a:off x="3770600" y="3156000"/>
            <a:ext cx="4872900" cy="1630800"/>
          </a:xfrm>
          <a:prstGeom prst="wedgeRectCallout">
            <a:avLst>
              <a:gd name="adj1" fmla="val -30556"/>
              <a:gd name="adj2" fmla="val 65804"/>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Arial"/>
                <a:ea typeface="Arial"/>
                <a:cs typeface="Arial"/>
                <a:sym typeface="Arial"/>
              </a:rPr>
              <a:t>Newsome, 2021</a:t>
            </a:r>
            <a:endParaRPr sz="1200" b="1" i="0" u="none" strike="noStrike" cap="none">
              <a:solidFill>
                <a:schemeClr val="lt1"/>
              </a:solidFill>
              <a:latin typeface="Arial"/>
              <a:ea typeface="Arial"/>
              <a:cs typeface="Arial"/>
              <a:sym typeface="Arial"/>
            </a:endParaRPr>
          </a:p>
        </p:txBody>
      </p:sp>
      <p:pic>
        <p:nvPicPr>
          <p:cNvPr id="320" name="Google Shape;320;p65"/>
          <p:cNvPicPr preferRelativeResize="0"/>
          <p:nvPr/>
        </p:nvPicPr>
        <p:blipFill rotWithShape="1">
          <a:blip r:embed="rId5">
            <a:alphaModFix/>
          </a:blip>
          <a:srcRect/>
          <a:stretch/>
        </p:blipFill>
        <p:spPr>
          <a:xfrm>
            <a:off x="4045412" y="3394449"/>
            <a:ext cx="4323275" cy="1089300"/>
          </a:xfrm>
          <a:prstGeom prst="rect">
            <a:avLst/>
          </a:prstGeom>
          <a:noFill/>
          <a:ln>
            <a:noFill/>
          </a:ln>
        </p:spPr>
      </p:pic>
      <p:pic>
        <p:nvPicPr>
          <p:cNvPr id="321" name="Google Shape;321;p65"/>
          <p:cNvPicPr preferRelativeResize="0"/>
          <p:nvPr/>
        </p:nvPicPr>
        <p:blipFill rotWithShape="1">
          <a:blip r:embed="rId6">
            <a:alphaModFix/>
          </a:blip>
          <a:srcRect b="29903"/>
          <a:stretch/>
        </p:blipFill>
        <p:spPr>
          <a:xfrm>
            <a:off x="3077762" y="136225"/>
            <a:ext cx="2988474" cy="1400075"/>
          </a:xfrm>
          <a:prstGeom prst="rect">
            <a:avLst/>
          </a:prstGeom>
          <a:noFill/>
          <a:ln>
            <a:noFill/>
          </a:ln>
          <a:effectLst>
            <a:outerShdw blurRad="85725" dist="123825" dir="5400000" algn="bl" rotWithShape="0">
              <a:srgbClr val="000000">
                <a:alpha val="49803"/>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66"/>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Where are the Black and Brown students?</a:t>
            </a:r>
            <a:endParaRPr/>
          </a:p>
        </p:txBody>
      </p:sp>
      <p:sp>
        <p:nvSpPr>
          <p:cNvPr id="327" name="Google Shape;327;p66"/>
          <p:cNvSpPr txBox="1">
            <a:spLocks noGrp="1"/>
          </p:cNvSpPr>
          <p:nvPr>
            <p:ph type="body" idx="1"/>
          </p:nvPr>
        </p:nvSpPr>
        <p:spPr>
          <a:xfrm>
            <a:off x="311700" y="885325"/>
            <a:ext cx="8520600" cy="4019700"/>
          </a:xfrm>
          <a:prstGeom prst="rect">
            <a:avLst/>
          </a:prstGeom>
          <a:noFill/>
          <a:ln>
            <a:noFill/>
          </a:ln>
        </p:spPr>
        <p:txBody>
          <a:bodyPr spcFirstLastPara="1" wrap="square" lIns="91425" tIns="91425" rIns="91425" bIns="91425" anchor="t" anchorCtr="0">
            <a:normAutofit/>
          </a:bodyPr>
          <a:lstStyle/>
          <a:p>
            <a:pPr marL="457200" lvl="0" indent="-336550" algn="l" rtl="0">
              <a:lnSpc>
                <a:spcPct val="200000"/>
              </a:lnSpc>
              <a:spcBef>
                <a:spcPts val="0"/>
              </a:spcBef>
              <a:spcAft>
                <a:spcPts val="0"/>
              </a:spcAft>
              <a:buClr>
                <a:srgbClr val="333333"/>
              </a:buClr>
              <a:buSzPts val="1700"/>
              <a:buFont typeface="Georgia"/>
              <a:buChar char="●"/>
            </a:pPr>
            <a:r>
              <a:rPr lang="en" sz="1700">
                <a:solidFill>
                  <a:srgbClr val="333333"/>
                </a:solidFill>
                <a:highlight>
                  <a:srgbClr val="FCFCFC"/>
                </a:highlight>
                <a:latin typeface="Georgia"/>
                <a:ea typeface="Georgia"/>
                <a:cs typeface="Georgia"/>
                <a:sym typeface="Georgia"/>
              </a:rPr>
              <a:t>Between 2001 - 2016: only 9% of Black graduates earned a degree in science </a:t>
            </a:r>
            <a:endParaRPr sz="1700">
              <a:solidFill>
                <a:srgbClr val="333333"/>
              </a:solidFill>
              <a:highlight>
                <a:srgbClr val="FCFCFC"/>
              </a:highlight>
              <a:latin typeface="Georgia"/>
              <a:ea typeface="Georgia"/>
              <a:cs typeface="Georgia"/>
              <a:sym typeface="Georgia"/>
            </a:endParaRPr>
          </a:p>
          <a:p>
            <a:pPr marL="457200" lvl="0" indent="-336550" algn="l" rtl="0">
              <a:lnSpc>
                <a:spcPct val="200000"/>
              </a:lnSpc>
              <a:spcBef>
                <a:spcPts val="0"/>
              </a:spcBef>
              <a:spcAft>
                <a:spcPts val="0"/>
              </a:spcAft>
              <a:buClr>
                <a:srgbClr val="333333"/>
              </a:buClr>
              <a:buSzPts val="1700"/>
              <a:buFont typeface="Georgia"/>
              <a:buChar char="●"/>
            </a:pPr>
            <a:r>
              <a:rPr lang="en" sz="1700">
                <a:solidFill>
                  <a:srgbClr val="333333"/>
                </a:solidFill>
                <a:highlight>
                  <a:srgbClr val="FCFCFC"/>
                </a:highlight>
                <a:latin typeface="Georgia"/>
                <a:ea typeface="Georgia"/>
                <a:cs typeface="Georgia"/>
                <a:sym typeface="Georgia"/>
              </a:rPr>
              <a:t>Current figures show a decline from 5% to 4% in engineering degrees</a:t>
            </a:r>
            <a:endParaRPr sz="1700">
              <a:solidFill>
                <a:srgbClr val="333333"/>
              </a:solidFill>
              <a:highlight>
                <a:srgbClr val="FCFCFC"/>
              </a:highlight>
              <a:latin typeface="Georgia"/>
              <a:ea typeface="Georgia"/>
              <a:cs typeface="Georgia"/>
              <a:sym typeface="Georgia"/>
            </a:endParaRPr>
          </a:p>
          <a:p>
            <a:pPr marL="457200" lvl="0" indent="-336550" algn="l" rtl="0">
              <a:lnSpc>
                <a:spcPct val="200000"/>
              </a:lnSpc>
              <a:spcBef>
                <a:spcPts val="0"/>
              </a:spcBef>
              <a:spcAft>
                <a:spcPts val="0"/>
              </a:spcAft>
              <a:buClr>
                <a:srgbClr val="333333"/>
              </a:buClr>
              <a:buSzPts val="1700"/>
              <a:buFont typeface="Georgia"/>
              <a:buChar char="●"/>
            </a:pPr>
            <a:r>
              <a:rPr lang="en" sz="1700">
                <a:solidFill>
                  <a:srgbClr val="333333"/>
                </a:solidFill>
                <a:highlight>
                  <a:srgbClr val="FCFCFC"/>
                </a:highlight>
                <a:latin typeface="Georgia"/>
                <a:ea typeface="Georgia"/>
                <a:cs typeface="Georgia"/>
                <a:sym typeface="Georgia"/>
              </a:rPr>
              <a:t>Mathematics degrees also show a decline from 7% to 4%</a:t>
            </a:r>
            <a:endParaRPr sz="1700">
              <a:solidFill>
                <a:srgbClr val="333333"/>
              </a:solidFill>
              <a:highlight>
                <a:srgbClr val="FCFCFC"/>
              </a:highlight>
              <a:latin typeface="Georgia"/>
              <a:ea typeface="Georgia"/>
              <a:cs typeface="Georgia"/>
              <a:sym typeface="Georgia"/>
            </a:endParaRPr>
          </a:p>
          <a:p>
            <a:pPr marL="457200" lvl="0" indent="-336550" algn="l" rtl="0">
              <a:lnSpc>
                <a:spcPct val="200000"/>
              </a:lnSpc>
              <a:spcBef>
                <a:spcPts val="0"/>
              </a:spcBef>
              <a:spcAft>
                <a:spcPts val="0"/>
              </a:spcAft>
              <a:buClr>
                <a:srgbClr val="333333"/>
              </a:buClr>
              <a:buSzPts val="1700"/>
              <a:buFont typeface="Georgia"/>
              <a:buChar char="●"/>
            </a:pPr>
            <a:r>
              <a:rPr lang="en" sz="1700">
                <a:solidFill>
                  <a:srgbClr val="333333"/>
                </a:solidFill>
                <a:highlight>
                  <a:srgbClr val="FCFCFC"/>
                </a:highlight>
                <a:latin typeface="Georgia"/>
                <a:ea typeface="Georgia"/>
                <a:cs typeface="Georgia"/>
                <a:sym typeface="Georgia"/>
              </a:rPr>
              <a:t>In 2018, Black students only comprise of 7% of STEM bachelor degrees</a:t>
            </a:r>
            <a:endParaRPr sz="1700">
              <a:solidFill>
                <a:srgbClr val="333333"/>
              </a:solidFill>
              <a:highlight>
                <a:srgbClr val="FCFCFC"/>
              </a:highlight>
              <a:latin typeface="Georgia"/>
              <a:ea typeface="Georgia"/>
              <a:cs typeface="Georgia"/>
              <a:sym typeface="Georgia"/>
            </a:endParaRPr>
          </a:p>
          <a:p>
            <a:pPr marL="0" lvl="0" indent="0" algn="l" rtl="0">
              <a:lnSpc>
                <a:spcPct val="200000"/>
              </a:lnSpc>
              <a:spcBef>
                <a:spcPts val="1200"/>
              </a:spcBef>
              <a:spcAft>
                <a:spcPts val="0"/>
              </a:spcAft>
              <a:buSzPts val="1800"/>
              <a:buNone/>
            </a:pPr>
            <a:endParaRPr sz="1700">
              <a:solidFill>
                <a:srgbClr val="333333"/>
              </a:solidFill>
              <a:highlight>
                <a:srgbClr val="FCFCFC"/>
              </a:highlight>
              <a:latin typeface="Georgia"/>
              <a:ea typeface="Georgia"/>
              <a:cs typeface="Georgia"/>
              <a:sym typeface="Georgia"/>
            </a:endParaRPr>
          </a:p>
          <a:p>
            <a:pPr marL="0" lvl="0" indent="0" algn="l" rtl="0">
              <a:lnSpc>
                <a:spcPct val="200000"/>
              </a:lnSpc>
              <a:spcBef>
                <a:spcPts val="1200"/>
              </a:spcBef>
              <a:spcAft>
                <a:spcPts val="0"/>
              </a:spcAft>
              <a:buSzPts val="1800"/>
              <a:buNone/>
            </a:pPr>
            <a:endParaRPr sz="1700">
              <a:solidFill>
                <a:srgbClr val="333333"/>
              </a:solidFill>
              <a:highlight>
                <a:srgbClr val="FCFCFC"/>
              </a:highlight>
              <a:latin typeface="Georgia"/>
              <a:ea typeface="Georgia"/>
              <a:cs typeface="Georgia"/>
              <a:sym typeface="Georgia"/>
            </a:endParaRPr>
          </a:p>
          <a:p>
            <a:pPr marL="0" lvl="0" indent="0" algn="l" rtl="0">
              <a:lnSpc>
                <a:spcPct val="200000"/>
              </a:lnSpc>
              <a:spcBef>
                <a:spcPts val="1200"/>
              </a:spcBef>
              <a:spcAft>
                <a:spcPts val="1200"/>
              </a:spcAft>
              <a:buSzPts val="1800"/>
              <a:buNone/>
            </a:pPr>
            <a:r>
              <a:rPr lang="en" sz="1100">
                <a:solidFill>
                  <a:srgbClr val="333333"/>
                </a:solidFill>
                <a:highlight>
                  <a:srgbClr val="FCFCFC"/>
                </a:highlight>
                <a:latin typeface="Georgia"/>
                <a:ea typeface="Georgia"/>
                <a:cs typeface="Georgia"/>
                <a:sym typeface="Georgia"/>
              </a:rPr>
              <a:t>Credit:  Newsome, 2021</a:t>
            </a:r>
            <a:endParaRPr sz="1100">
              <a:solidFill>
                <a:srgbClr val="333333"/>
              </a:solidFill>
              <a:highlight>
                <a:srgbClr val="FCFCFC"/>
              </a:highlight>
              <a:latin typeface="Georgia"/>
              <a:ea typeface="Georgia"/>
              <a:cs typeface="Georgia"/>
              <a:sym typeface="Georgia"/>
            </a:endParaRPr>
          </a:p>
        </p:txBody>
      </p:sp>
      <p:pic>
        <p:nvPicPr>
          <p:cNvPr id="328" name="Google Shape;328;p66"/>
          <p:cNvPicPr preferRelativeResize="0"/>
          <p:nvPr/>
        </p:nvPicPr>
        <p:blipFill rotWithShape="1">
          <a:blip r:embed="rId3">
            <a:alphaModFix/>
          </a:blip>
          <a:srcRect/>
          <a:stretch/>
        </p:blipFill>
        <p:spPr>
          <a:xfrm>
            <a:off x="4840550" y="2859200"/>
            <a:ext cx="4303450" cy="21643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7"/>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Barriers that are often presented...</a:t>
            </a:r>
            <a:endParaRPr/>
          </a:p>
        </p:txBody>
      </p:sp>
      <p:sp>
        <p:nvSpPr>
          <p:cNvPr id="334" name="Google Shape;334;p67"/>
          <p:cNvSpPr txBox="1">
            <a:spLocks noGrp="1"/>
          </p:cNvSpPr>
          <p:nvPr>
            <p:ph type="body" idx="1"/>
          </p:nvPr>
        </p:nvSpPr>
        <p:spPr>
          <a:xfrm>
            <a:off x="311700" y="961525"/>
            <a:ext cx="8520600" cy="3302700"/>
          </a:xfrm>
          <a:prstGeom prst="rect">
            <a:avLst/>
          </a:prstGeom>
          <a:noFill/>
          <a:ln>
            <a:noFill/>
          </a:ln>
        </p:spPr>
        <p:txBody>
          <a:bodyPr spcFirstLastPara="1" wrap="square" lIns="91425" tIns="91425" rIns="91425" bIns="91425" anchor="t" anchorCtr="0">
            <a:normAutofit/>
          </a:bodyPr>
          <a:lstStyle/>
          <a:p>
            <a:pPr marL="457200" lvl="0" indent="-314325" algn="l" rtl="0">
              <a:lnSpc>
                <a:spcPct val="150000"/>
              </a:lnSpc>
              <a:spcBef>
                <a:spcPts val="0"/>
              </a:spcBef>
              <a:spcAft>
                <a:spcPts val="0"/>
              </a:spcAft>
              <a:buClr>
                <a:srgbClr val="333333"/>
              </a:buClr>
              <a:buSzPts val="1350"/>
              <a:buFont typeface="Georgia"/>
              <a:buChar char="●"/>
            </a:pPr>
            <a:r>
              <a:rPr lang="en" sz="1350">
                <a:solidFill>
                  <a:srgbClr val="333333"/>
                </a:solidFill>
                <a:highlight>
                  <a:srgbClr val="FCFCFC"/>
                </a:highlight>
                <a:latin typeface="Georgia"/>
                <a:ea typeface="Georgia"/>
                <a:cs typeface="Georgia"/>
                <a:sym typeface="Georgia"/>
              </a:rPr>
              <a:t>Black and Brown students are often denied access to limited seats in advanced courses, particularly in racially diverse schools where they are not the majority. </a:t>
            </a:r>
            <a:endParaRPr sz="1350">
              <a:solidFill>
                <a:srgbClr val="333333"/>
              </a:solidFill>
              <a:highlight>
                <a:srgbClr val="FCFCFC"/>
              </a:highlight>
              <a:latin typeface="Georgia"/>
              <a:ea typeface="Georgia"/>
              <a:cs typeface="Georgia"/>
              <a:sym typeface="Georgia"/>
            </a:endParaRPr>
          </a:p>
          <a:p>
            <a:pPr marL="457200" lvl="0" indent="-314325" algn="l" rtl="0">
              <a:lnSpc>
                <a:spcPct val="150000"/>
              </a:lnSpc>
              <a:spcBef>
                <a:spcPts val="0"/>
              </a:spcBef>
              <a:spcAft>
                <a:spcPts val="0"/>
              </a:spcAft>
              <a:buClr>
                <a:srgbClr val="333333"/>
              </a:buClr>
              <a:buSzPts val="1350"/>
              <a:buFont typeface="Georgia"/>
              <a:buChar char="●"/>
            </a:pPr>
            <a:r>
              <a:rPr lang="en" sz="1350">
                <a:solidFill>
                  <a:srgbClr val="333333"/>
                </a:solidFill>
                <a:highlight>
                  <a:srgbClr val="FCFCFC"/>
                </a:highlight>
                <a:latin typeface="Georgia"/>
                <a:ea typeface="Georgia"/>
                <a:cs typeface="Georgia"/>
                <a:sym typeface="Georgia"/>
              </a:rPr>
              <a:t>STEM curricula and materials prioritize the stories of STEM contributions made by white men, and </a:t>
            </a:r>
            <a:r>
              <a:rPr lang="en" sz="1350" b="1">
                <a:solidFill>
                  <a:srgbClr val="333333"/>
                </a:solidFill>
                <a:highlight>
                  <a:srgbClr val="FCFCFC"/>
                </a:highlight>
                <a:latin typeface="Georgia"/>
                <a:ea typeface="Georgia"/>
                <a:cs typeface="Georgia"/>
                <a:sym typeface="Georgia"/>
              </a:rPr>
              <a:t>minimize, omit, or perpetuate harmful </a:t>
            </a:r>
            <a:r>
              <a:rPr lang="en" sz="1350">
                <a:solidFill>
                  <a:srgbClr val="333333"/>
                </a:solidFill>
                <a:highlight>
                  <a:srgbClr val="FCFCFC"/>
                </a:highlight>
                <a:latin typeface="Georgia"/>
                <a:ea typeface="Georgia"/>
                <a:cs typeface="Georgia"/>
                <a:sym typeface="Georgia"/>
              </a:rPr>
              <a:t>stereotypes about the knowledge and history of STEM leaders of color.</a:t>
            </a:r>
            <a:endParaRPr sz="1350">
              <a:solidFill>
                <a:srgbClr val="333333"/>
              </a:solidFill>
              <a:highlight>
                <a:srgbClr val="FCFCFC"/>
              </a:highlight>
              <a:latin typeface="Georgia"/>
              <a:ea typeface="Georgia"/>
              <a:cs typeface="Georgia"/>
              <a:sym typeface="Georgia"/>
            </a:endParaRPr>
          </a:p>
          <a:p>
            <a:pPr marL="457200" lvl="0" indent="-314325" algn="l" rtl="0">
              <a:lnSpc>
                <a:spcPct val="150000"/>
              </a:lnSpc>
              <a:spcBef>
                <a:spcPts val="0"/>
              </a:spcBef>
              <a:spcAft>
                <a:spcPts val="0"/>
              </a:spcAft>
              <a:buClr>
                <a:srgbClr val="333333"/>
              </a:buClr>
              <a:buSzPts val="1350"/>
              <a:buFont typeface="Georgia"/>
              <a:buChar char="●"/>
            </a:pPr>
            <a:r>
              <a:rPr lang="en" sz="1500">
                <a:solidFill>
                  <a:srgbClr val="111111"/>
                </a:solidFill>
                <a:highlight>
                  <a:srgbClr val="FFFFFF"/>
                </a:highlight>
                <a:latin typeface="Georgia"/>
                <a:ea typeface="Georgia"/>
                <a:cs typeface="Georgia"/>
                <a:sym typeface="Georgia"/>
              </a:rPr>
              <a:t>A lack 0f inclusion and sense of belonging has caused Black and Brown students to leave STEM pathways.</a:t>
            </a:r>
            <a:endParaRPr sz="1350" b="1">
              <a:solidFill>
                <a:srgbClr val="333333"/>
              </a:solidFill>
              <a:highlight>
                <a:srgbClr val="FCFCFC"/>
              </a:highlight>
              <a:latin typeface="Georgia"/>
              <a:ea typeface="Georgia"/>
              <a:cs typeface="Georgia"/>
              <a:sym typeface="Georgia"/>
            </a:endParaRPr>
          </a:p>
        </p:txBody>
      </p:sp>
      <p:sp>
        <p:nvSpPr>
          <p:cNvPr id="335" name="Google Shape;335;p67"/>
          <p:cNvSpPr/>
          <p:nvPr/>
        </p:nvSpPr>
        <p:spPr>
          <a:xfrm>
            <a:off x="2571750" y="2981250"/>
            <a:ext cx="6045900" cy="1637100"/>
          </a:xfrm>
          <a:prstGeom prst="wedgeRoundRectCallout">
            <a:avLst>
              <a:gd name="adj1" fmla="val -20833"/>
              <a:gd name="adj2" fmla="val 62500"/>
              <a:gd name="adj3" fmla="val 0"/>
            </a:avLst>
          </a:prstGeom>
          <a:solidFill>
            <a:schemeClr val="lt1"/>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111111"/>
                </a:solidFill>
                <a:highlight>
                  <a:srgbClr val="FFFFFF"/>
                </a:highlight>
                <a:latin typeface="Georgia"/>
                <a:ea typeface="Georgia"/>
                <a:cs typeface="Georgia"/>
                <a:sym typeface="Georgia"/>
              </a:rPr>
              <a:t>A University of Maryland student said, “A lot of people develop impostor syndrome.  I was often the only Black student in my engineering classes. “It’s, like, ‘Do I even belong here?’ I wear a hijab, and being a Black Muslim woman, it’s like being minority on minority on minority.”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8"/>
          <p:cNvSpPr txBox="1">
            <a:spLocks noGrp="1"/>
          </p:cNvSpPr>
          <p:nvPr>
            <p:ph type="title"/>
          </p:nvPr>
        </p:nvSpPr>
        <p:spPr>
          <a:xfrm>
            <a:off x="311700" y="140225"/>
            <a:ext cx="8520600" cy="70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Cultural Relevance Makes The Connection </a:t>
            </a:r>
            <a:endParaRPr/>
          </a:p>
        </p:txBody>
      </p:sp>
      <p:sp>
        <p:nvSpPr>
          <p:cNvPr id="341" name="Google Shape;341;p68"/>
          <p:cNvSpPr txBox="1">
            <a:spLocks noGrp="1"/>
          </p:cNvSpPr>
          <p:nvPr>
            <p:ph type="body" idx="1"/>
          </p:nvPr>
        </p:nvSpPr>
        <p:spPr>
          <a:xfrm>
            <a:off x="311700" y="1113925"/>
            <a:ext cx="8235000" cy="2676000"/>
          </a:xfrm>
          <a:prstGeom prst="rect">
            <a:avLst/>
          </a:prstGeom>
          <a:noFill/>
          <a:ln>
            <a:noFill/>
          </a:ln>
        </p:spPr>
        <p:txBody>
          <a:bodyPr spcFirstLastPara="1" wrap="square" lIns="91425" tIns="91425" rIns="91425" bIns="91425" anchor="t" anchorCtr="0">
            <a:normAutofit lnSpcReduction="10000"/>
          </a:bodyPr>
          <a:lstStyle/>
          <a:p>
            <a:pPr marL="457200" lvl="0" indent="-314325" algn="l" rtl="0">
              <a:lnSpc>
                <a:spcPct val="150000"/>
              </a:lnSpc>
              <a:spcBef>
                <a:spcPts val="0"/>
              </a:spcBef>
              <a:spcAft>
                <a:spcPts val="0"/>
              </a:spcAft>
              <a:buClr>
                <a:srgbClr val="333333"/>
              </a:buClr>
              <a:buSzPts val="1350"/>
              <a:buFont typeface="Georgia"/>
              <a:buChar char="●"/>
            </a:pPr>
            <a:r>
              <a:rPr lang="en" sz="1500">
                <a:solidFill>
                  <a:srgbClr val="111111"/>
                </a:solidFill>
                <a:highlight>
                  <a:srgbClr val="FFFFFF"/>
                </a:highlight>
                <a:latin typeface="Georgia"/>
                <a:ea typeface="Georgia"/>
                <a:cs typeface="Georgia"/>
                <a:sym typeface="Georgia"/>
              </a:rPr>
              <a:t>The decision-makers and innovators should consist of a diverse group.   In order to reflect the needs of the entire society, you need people who can innovate in that space and represent the needs of their culture, their community and the world.</a:t>
            </a:r>
            <a:endParaRPr sz="1500">
              <a:solidFill>
                <a:srgbClr val="111111"/>
              </a:solidFill>
              <a:highlight>
                <a:srgbClr val="FFFFFF"/>
              </a:highlight>
              <a:latin typeface="Georgia"/>
              <a:ea typeface="Georgia"/>
              <a:cs typeface="Georgia"/>
              <a:sym typeface="Georgia"/>
            </a:endParaRPr>
          </a:p>
          <a:p>
            <a:pPr marL="457200" lvl="0" indent="-323850" algn="l" rtl="0">
              <a:lnSpc>
                <a:spcPct val="150000"/>
              </a:lnSpc>
              <a:spcBef>
                <a:spcPts val="0"/>
              </a:spcBef>
              <a:spcAft>
                <a:spcPts val="0"/>
              </a:spcAft>
              <a:buClr>
                <a:srgbClr val="111111"/>
              </a:buClr>
              <a:buSzPts val="1500"/>
              <a:buFont typeface="Georgia"/>
              <a:buChar char="●"/>
            </a:pPr>
            <a:r>
              <a:rPr lang="en" sz="1500">
                <a:solidFill>
                  <a:srgbClr val="111111"/>
                </a:solidFill>
                <a:highlight>
                  <a:srgbClr val="FFFFFF"/>
                </a:highlight>
                <a:latin typeface="Georgia"/>
                <a:ea typeface="Georgia"/>
                <a:cs typeface="Georgia"/>
                <a:sym typeface="Georgia"/>
              </a:rPr>
              <a:t>Different experiences, perspectives and approaches lead to greater scientific innovation, growth and competitiveness.</a:t>
            </a:r>
            <a:endParaRPr sz="1500">
              <a:solidFill>
                <a:srgbClr val="111111"/>
              </a:solidFill>
              <a:highlight>
                <a:srgbClr val="FFFFFF"/>
              </a:highlight>
              <a:latin typeface="Georgia"/>
              <a:ea typeface="Georgia"/>
              <a:cs typeface="Georgia"/>
              <a:sym typeface="Georgia"/>
            </a:endParaRPr>
          </a:p>
          <a:p>
            <a:pPr marL="0" lvl="0" indent="0" algn="l" rtl="0">
              <a:lnSpc>
                <a:spcPct val="150000"/>
              </a:lnSpc>
              <a:spcBef>
                <a:spcPts val="1200"/>
              </a:spcBef>
              <a:spcAft>
                <a:spcPts val="0"/>
              </a:spcAft>
              <a:buSzPts val="1800"/>
              <a:buNone/>
            </a:pPr>
            <a:endParaRPr sz="1500">
              <a:solidFill>
                <a:srgbClr val="111111"/>
              </a:solidFill>
              <a:highlight>
                <a:srgbClr val="FFFFFF"/>
              </a:highlight>
              <a:latin typeface="Georgia"/>
              <a:ea typeface="Georgia"/>
              <a:cs typeface="Georgia"/>
              <a:sym typeface="Georgia"/>
            </a:endParaRPr>
          </a:p>
          <a:p>
            <a:pPr marL="0" lvl="0" indent="0" algn="l" rtl="0">
              <a:lnSpc>
                <a:spcPct val="150000"/>
              </a:lnSpc>
              <a:spcBef>
                <a:spcPts val="1200"/>
              </a:spcBef>
              <a:spcAft>
                <a:spcPts val="1200"/>
              </a:spcAft>
              <a:buSzPts val="1800"/>
              <a:buNone/>
            </a:pPr>
            <a:r>
              <a:rPr lang="en" sz="1200">
                <a:solidFill>
                  <a:srgbClr val="111111"/>
                </a:solidFill>
                <a:highlight>
                  <a:srgbClr val="FFFFFF"/>
                </a:highlight>
                <a:latin typeface="Georgia"/>
                <a:ea typeface="Georgia"/>
                <a:cs typeface="Georgia"/>
                <a:sym typeface="Georgia"/>
              </a:rPr>
              <a:t>Credit:  Virginia Booth Womack, 2013</a:t>
            </a:r>
            <a:endParaRPr sz="1200">
              <a:solidFill>
                <a:srgbClr val="111111"/>
              </a:solidFill>
              <a:highlight>
                <a:srgbClr val="FFFFFF"/>
              </a:highlight>
              <a:latin typeface="Georgia"/>
              <a:ea typeface="Georgia"/>
              <a:cs typeface="Georgia"/>
              <a:sym typeface="Georgia"/>
            </a:endParaRPr>
          </a:p>
        </p:txBody>
      </p:sp>
      <p:sp>
        <p:nvSpPr>
          <p:cNvPr id="342" name="Google Shape;342;p68"/>
          <p:cNvSpPr/>
          <p:nvPr/>
        </p:nvSpPr>
        <p:spPr>
          <a:xfrm>
            <a:off x="3712625" y="2778000"/>
            <a:ext cx="5291700" cy="1798500"/>
          </a:xfrm>
          <a:prstGeom prst="cloudCallout">
            <a:avLst>
              <a:gd name="adj1" fmla="val -20833"/>
              <a:gd name="adj2" fmla="val 62500"/>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1300"/>
              <a:buFont typeface="Arial"/>
              <a:buNone/>
            </a:pPr>
            <a:endParaRPr sz="1300" b="0" i="0" u="none" strike="noStrike" cap="none">
              <a:solidFill>
                <a:srgbClr val="111111"/>
              </a:solidFill>
              <a:highlight>
                <a:srgbClr val="FFFFFF"/>
              </a:highlight>
              <a:latin typeface="Georgia"/>
              <a:ea typeface="Georgia"/>
              <a:cs typeface="Georgia"/>
              <a:sym typeface="Georgia"/>
            </a:endParaRPr>
          </a:p>
          <a:p>
            <a:pPr marL="457200" marR="0" lvl="0" indent="0" algn="l" rtl="0">
              <a:lnSpc>
                <a:spcPct val="150000"/>
              </a:lnSpc>
              <a:spcBef>
                <a:spcPts val="1200"/>
              </a:spcBef>
              <a:spcAft>
                <a:spcPts val="1200"/>
              </a:spcAft>
              <a:buClr>
                <a:srgbClr val="000000"/>
              </a:buClr>
              <a:buSzPts val="1300"/>
              <a:buFont typeface="Arial"/>
              <a:buNone/>
            </a:pPr>
            <a:r>
              <a:rPr lang="en" sz="1300" b="0" i="0" u="none" strike="noStrike" cap="none">
                <a:solidFill>
                  <a:srgbClr val="111111"/>
                </a:solidFill>
                <a:highlight>
                  <a:srgbClr val="FFFFFF"/>
                </a:highlight>
                <a:latin typeface="Georgia"/>
                <a:ea typeface="Georgia"/>
                <a:cs typeface="Georgia"/>
                <a:sym typeface="Georgia"/>
              </a:rPr>
              <a:t>For example:  If people of color aren’t involved in the development of facial recognition the software may misidentify Black people. </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 Math">
  <a:themeElements>
    <a:clrScheme name="Custom 1">
      <a:dk1>
        <a:srgbClr val="2B2B2B"/>
      </a:dk1>
      <a:lt1>
        <a:srgbClr val="F0F0F0"/>
      </a:lt1>
      <a:dk2>
        <a:srgbClr val="4E5053"/>
      </a:dk2>
      <a:lt2>
        <a:srgbClr val="FFFFFF"/>
      </a:lt2>
      <a:accent1>
        <a:srgbClr val="1D9FE6"/>
      </a:accent1>
      <a:accent2>
        <a:srgbClr val="F8A344"/>
      </a:accent2>
      <a:accent3>
        <a:srgbClr val="7DC960"/>
      </a:accent3>
      <a:accent4>
        <a:srgbClr val="7669AF"/>
      </a:accent4>
      <a:accent5>
        <a:srgbClr val="00638F"/>
      </a:accent5>
      <a:accent6>
        <a:srgbClr val="6BB9AC"/>
      </a:accent6>
      <a:hlink>
        <a:srgbClr val="1D9FE6"/>
      </a:hlink>
      <a:folHlink>
        <a:srgbClr val="1D9F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D42EB1CB4884BAEE732D66021D562" ma:contentTypeVersion="4" ma:contentTypeDescription="Create a new document." ma:contentTypeScope="" ma:versionID="79e95c836ba1528e4539dc2c3b55f24b">
  <xsd:schema xmlns:xsd="http://www.w3.org/2001/XMLSchema" xmlns:xs="http://www.w3.org/2001/XMLSchema" xmlns:p="http://schemas.microsoft.com/office/2006/metadata/properties" xmlns:ns2="a94874c0-f4c4-4d00-a0d9-c1dd91e10513" xmlns:ns3="29e9271f-fcce-4f3c-9b75-5bf8ea8bdf21" targetNamespace="http://schemas.microsoft.com/office/2006/metadata/properties" ma:root="true" ma:fieldsID="8cfea06013ed477b189afc0c52fc5c08" ns2:_="" ns3:_="">
    <xsd:import namespace="a94874c0-f4c4-4d00-a0d9-c1dd91e10513"/>
    <xsd:import namespace="29e9271f-fcce-4f3c-9b75-5bf8ea8bdf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874c0-f4c4-4d00-a0d9-c1dd91e105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e9271f-fcce-4f3c-9b75-5bf8ea8bdf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a94874c0-f4c4-4d00-a0d9-c1dd91e10513">
      <UserInfo>
        <DisplayName/>
        <AccountId xsi:nil="true"/>
        <AccountType/>
      </UserInfo>
    </SharedWithUsers>
  </documentManagement>
</p:properties>
</file>

<file path=customXml/itemProps1.xml><?xml version="1.0" encoding="utf-8"?>
<ds:datastoreItem xmlns:ds="http://schemas.openxmlformats.org/officeDocument/2006/customXml" ds:itemID="{28F0339E-5664-4DF7-8541-380CA9218AE8}"/>
</file>

<file path=customXml/itemProps2.xml><?xml version="1.0" encoding="utf-8"?>
<ds:datastoreItem xmlns:ds="http://schemas.openxmlformats.org/officeDocument/2006/customXml" ds:itemID="{F64CAD64-F64E-4443-B579-913D6E957DA4}"/>
</file>

<file path=customXml/itemProps3.xml><?xml version="1.0" encoding="utf-8"?>
<ds:datastoreItem xmlns:ds="http://schemas.openxmlformats.org/officeDocument/2006/customXml" ds:itemID="{AD5D3608-1B0F-43E4-A608-A344CF4143A8}"/>
</file>

<file path=customXml/itemProps4.xml><?xml version="1.0" encoding="utf-8"?>
<ds:datastoreItem xmlns:ds="http://schemas.openxmlformats.org/officeDocument/2006/customXml" ds:itemID="{4D206993-E855-4BB7-88AF-00AD18C11ABD}"/>
</file>

<file path=docProps/app.xml><?xml version="1.0" encoding="utf-8"?>
<Properties xmlns="http://schemas.openxmlformats.org/officeDocument/2006/extended-properties" xmlns:vt="http://schemas.openxmlformats.org/officeDocument/2006/docPropsVTypes">
  <TotalTime>0</TotalTime>
  <Words>1095</Words>
  <Application>Microsoft Office PowerPoint</Application>
  <PresentationFormat>On-screen Show (16:9)</PresentationFormat>
  <Paragraphs>115</Paragraphs>
  <Slides>16</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Calibri</vt:lpstr>
      <vt:lpstr>Open Sans SemiBold</vt:lpstr>
      <vt:lpstr>PT Sans Narrow</vt:lpstr>
      <vt:lpstr>Ubuntu</vt:lpstr>
      <vt:lpstr>Merriweather</vt:lpstr>
      <vt:lpstr>Helvetica Neue</vt:lpstr>
      <vt:lpstr>Open Sans</vt:lpstr>
      <vt:lpstr>Arial</vt:lpstr>
      <vt:lpstr>Ubuntu Medium</vt:lpstr>
      <vt:lpstr>Georgia</vt:lpstr>
      <vt:lpstr>Simple Light</vt:lpstr>
      <vt:lpstr>Tropic</vt:lpstr>
      <vt:lpstr>ST Math</vt:lpstr>
      <vt:lpstr>Where Are They?</vt:lpstr>
      <vt:lpstr>PowerPoint Presentation</vt:lpstr>
      <vt:lpstr>Meeting Norms</vt:lpstr>
      <vt:lpstr>PowerPoint Presentation</vt:lpstr>
      <vt:lpstr>PowerPoint Presentation</vt:lpstr>
      <vt:lpstr>PowerPoint Presentation</vt:lpstr>
      <vt:lpstr>Where are the Black and Brown students?</vt:lpstr>
      <vt:lpstr>Barriers that are often presented...</vt:lpstr>
      <vt:lpstr>Cultural Relevance Makes The Connection </vt:lpstr>
      <vt:lpstr>Black and Brown Exemplars</vt:lpstr>
      <vt:lpstr>Black and Brown Exemplars</vt:lpstr>
      <vt:lpstr>Black and Brown Exemplars</vt:lpstr>
      <vt:lpstr>Black and Brown Exemplars</vt:lpstr>
      <vt:lpstr>Black and Brown Exemplars</vt:lpstr>
      <vt:lpstr>PowerPoint Presentation</vt:lpstr>
      <vt:lpstr>3-Ways to Change the Trend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Are They?</dc:title>
  <cp:lastModifiedBy>Cannelongo, Anna</cp:lastModifiedBy>
  <cp:revision>1</cp:revision>
  <dcterms:modified xsi:type="dcterms:W3CDTF">2021-11-09T16:30:42Z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0x010100929D42EB1CB4884BAEE732D66021D562</vt:lpwstr>
  </property>
  <property fmtid="{D5CDD505-2E9C-101B-9397-08002B2CF9AE}" pid="3" name="_dlc_DocIdItemGuid">
    <vt:lpwstr>7decc331-1108-418b-b738-a37afbadaeb2</vt:lpwstr>
  </property>
  <property fmtid="{D5CDD505-2E9C-101B-9397-08002B2CF9AE}" pid="4" name="Order">
    <vt:lpwstr>1073100.00000000</vt:lpwstr>
  </property>
  <property fmtid="{D5CDD505-2E9C-101B-9397-08002B2CF9AE}" pid="5" name="xd_Signature">
    <vt:lpwstr/>
  </property>
  <property fmtid="{D5CDD505-2E9C-101B-9397-08002B2CF9AE}" pid="6" name="xd_ProgID">
    <vt:lpwstr/>
  </property>
  <property fmtid="{D5CDD505-2E9C-101B-9397-08002B2CF9AE}" pid="7" name="_dlc_DocId">
    <vt:lpwstr>YHKNPFA7K4PW-264960624-10731</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_dlc_DocIdUrl">
    <vt:lpwstr>https://ohiodas.sharepoint.com/sites/EDUOLIS472/_layouts/15/DocIdRedir.aspx?ID=YHKNPFA7K4PW-264960624-10731, YHKNPFA7K4PW-264960624-10731</vt:lpwstr>
  </property>
</Properties>
</file>