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4"/>
  </p:notesMasterIdLst>
  <p:handoutMasterIdLst>
    <p:handoutMasterId r:id="rId75"/>
  </p:handoutMasterIdLst>
  <p:sldIdLst>
    <p:sldId id="256" r:id="rId2"/>
    <p:sldId id="307" r:id="rId3"/>
    <p:sldId id="287" r:id="rId4"/>
    <p:sldId id="384" r:id="rId5"/>
    <p:sldId id="383" r:id="rId6"/>
    <p:sldId id="343" r:id="rId7"/>
    <p:sldId id="344" r:id="rId8"/>
    <p:sldId id="345" r:id="rId9"/>
    <p:sldId id="346" r:id="rId10"/>
    <p:sldId id="347" r:id="rId11"/>
    <p:sldId id="387" r:id="rId12"/>
    <p:sldId id="348" r:id="rId13"/>
    <p:sldId id="349" r:id="rId14"/>
    <p:sldId id="382" r:id="rId15"/>
    <p:sldId id="371" r:id="rId16"/>
    <p:sldId id="372" r:id="rId17"/>
    <p:sldId id="373" r:id="rId18"/>
    <p:sldId id="374" r:id="rId19"/>
    <p:sldId id="375" r:id="rId20"/>
    <p:sldId id="376" r:id="rId21"/>
    <p:sldId id="309" r:id="rId22"/>
    <p:sldId id="288" r:id="rId23"/>
    <p:sldId id="314" r:id="rId24"/>
    <p:sldId id="339" r:id="rId25"/>
    <p:sldId id="388" r:id="rId26"/>
    <p:sldId id="340" r:id="rId27"/>
    <p:sldId id="336" r:id="rId28"/>
    <p:sldId id="337" r:id="rId29"/>
    <p:sldId id="385" r:id="rId30"/>
    <p:sldId id="338" r:id="rId31"/>
    <p:sldId id="335" r:id="rId32"/>
    <p:sldId id="362" r:id="rId33"/>
    <p:sldId id="389" r:id="rId34"/>
    <p:sldId id="341" r:id="rId35"/>
    <p:sldId id="361" r:id="rId36"/>
    <p:sldId id="367" r:id="rId37"/>
    <p:sldId id="390" r:id="rId38"/>
    <p:sldId id="391" r:id="rId39"/>
    <p:sldId id="392" r:id="rId40"/>
    <p:sldId id="328" r:id="rId41"/>
    <p:sldId id="326" r:id="rId42"/>
    <p:sldId id="350" r:id="rId43"/>
    <p:sldId id="351" r:id="rId44"/>
    <p:sldId id="352" r:id="rId45"/>
    <p:sldId id="353" r:id="rId46"/>
    <p:sldId id="395" r:id="rId47"/>
    <p:sldId id="355" r:id="rId48"/>
    <p:sldId id="356" r:id="rId49"/>
    <p:sldId id="357" r:id="rId50"/>
    <p:sldId id="381" r:id="rId51"/>
    <p:sldId id="358" r:id="rId52"/>
    <p:sldId id="359" r:id="rId53"/>
    <p:sldId id="329" r:id="rId54"/>
    <p:sldId id="282" r:id="rId55"/>
    <p:sldId id="291" r:id="rId56"/>
    <p:sldId id="292" r:id="rId57"/>
    <p:sldId id="293" r:id="rId58"/>
    <p:sldId id="393" r:id="rId59"/>
    <p:sldId id="294" r:id="rId60"/>
    <p:sldId id="299" r:id="rId61"/>
    <p:sldId id="301" r:id="rId62"/>
    <p:sldId id="379" r:id="rId63"/>
    <p:sldId id="380" r:id="rId64"/>
    <p:sldId id="300" r:id="rId65"/>
    <p:sldId id="295" r:id="rId66"/>
    <p:sldId id="296" r:id="rId67"/>
    <p:sldId id="297" r:id="rId68"/>
    <p:sldId id="394" r:id="rId69"/>
    <p:sldId id="310" r:id="rId70"/>
    <p:sldId id="273" r:id="rId71"/>
    <p:sldId id="369" r:id="rId72"/>
    <p:sldId id="370" r:id="rId7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A4CC"/>
    <a:srgbClr val="6CAEDF"/>
    <a:srgbClr val="CD0920"/>
    <a:srgbClr val="83A2CA"/>
    <a:srgbClr val="C0DB37"/>
    <a:srgbClr val="04028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278" autoAdjust="0"/>
  </p:normalViewPr>
  <p:slideViewPr>
    <p:cSldViewPr snapToGrid="0" snapToObjects="1">
      <p:cViewPr varScale="1">
        <p:scale>
          <a:sx n="56" d="100"/>
          <a:sy n="56" d="100"/>
        </p:scale>
        <p:origin x="156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9" d="100"/>
          <a:sy n="59" d="100"/>
        </p:scale>
        <p:origin x="3197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7C1AB3-B105-45BA-B832-74F730A3FAD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E7571-9CFA-4253-A5A4-F94065126B8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58FEE-3F9E-4340-8F24-D71023BE36E4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5829C-7493-46F7-B8FF-4CB7C7B121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621A2-3E26-4F9B-9CA8-19BAAEC80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039EDC-B9FE-4881-A688-62BEAAF4C4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1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23B6F3-3266-4202-B244-6C991C95393B}" type="datetimeFigureOut">
              <a:rPr lang="en-US" smtClean="0"/>
              <a:t>1/4/2019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E0CA37-B3D3-4D0D-8A2B-1C633EDD52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936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ohio.gov/Topics/Other-Resources/Gifted-Education/Rules-Regulations-and-Policies-for-Gifted-Educatio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OHEducation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twitter.com/OHEducation" TargetMode="External"/></Relationships>
</file>

<file path=ppt/notesSlides/_rels/notes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instagram.com/OHEducation" TargetMode="External"/><Relationship Id="rId7" Type="http://schemas.openxmlformats.org/officeDocument/2006/relationships/hyperlink" Target="https://twitter.com/OHEducationSupt" TargetMode="External"/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www.youtube.com/user/OhioEdDept" TargetMode="External"/><Relationship Id="rId5" Type="http://schemas.openxmlformats.org/officeDocument/2006/relationships/hyperlink" Target="https://twitter.com/OHEducation" TargetMode="External"/><Relationship Id="rId4" Type="http://schemas.openxmlformats.org/officeDocument/2006/relationships/hyperlink" Target="http://www.facebook.com/OHEducation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947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085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93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31774">
              <a:defRPr/>
            </a:pPr>
            <a:fld id="{9089CD73-CBD8-4657-8E97-B6A5DE7149DE}" type="slidenum">
              <a:rPr lang="en-US" sz="1800" kern="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12</a:t>
            </a:fld>
            <a:endParaRPr lang="en-US" sz="1800" ker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414671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17908">
              <a:defRPr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1117908">
              <a:defRPr/>
            </a:pPr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31774">
              <a:defRPr/>
            </a:pPr>
            <a:fld id="{9089CD73-CBD8-4657-8E97-B6A5DE7149DE}" type="slidenum">
              <a:rPr lang="en-US" sz="1800" kern="0">
                <a:solidFill>
                  <a:prstClr val="black"/>
                </a:solidFill>
                <a:latin typeface="Calibri"/>
              </a:rPr>
              <a:pPr defTabSz="931774">
                <a:defRPr/>
              </a:pPr>
              <a:t>13</a:t>
            </a:fld>
            <a:endParaRPr lang="en-US" sz="1800" kern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86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3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A third grade teacher who is designated a provider of services in a cluster group setting, documented 30 clock hours of qualifying professional development in gifted education for the 2017-2018 school year.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387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This teacher has a remainder of 30 total clock hours of qualifying gifted education professional development and no additional clock hours are required during the 2018-2019 school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73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high school AP teacher who provides services through AP has 24 hours of certified AP training earned during the preceding 5 years. During the 2017-2018 school year, this teacher documented 30 clock hours of qualifying gifted education professional development.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9145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teacher has met the total clock hours specified. Will need on-going gifted education professional development clock hours as determined by the district.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8391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A middle school advanced science teacher was designated a provider of gifted services and documented 15 clock hours of gifted education professional development during the 2017-2018 school year. </a:t>
            </a:r>
          </a:p>
          <a:p>
            <a:endParaRPr lang="en-US" sz="1200" dirty="0"/>
          </a:p>
          <a:p>
            <a:r>
              <a:rPr lang="en-US" sz="1200" dirty="0"/>
              <a:t>While this would not have met requirements for reporting gifted service for the 2017-2018 school year, these documented clock hours can still be applied to the requirement.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904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016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Thus, this teacher has a remainder of 45 total clock hours of qualifying gifted education professional development and is expected to earn a minimum of 15 clock hours during the 2018-2019 school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727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6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88EB8E9-7E05-4C60-A58D-798732DD5BFE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22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567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62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70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524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992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095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619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9559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88EB8E9-7E05-4C60-A58D-798732DD5BFE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3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1352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9511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6859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8365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5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552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12710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88EB8E9-7E05-4C60-A58D-798732DD5BFE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36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2647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It might be helpful to think of pre-screening as another way to refer students for gifted identification.</a:t>
            </a:r>
          </a:p>
          <a:p>
            <a:r>
              <a:rPr lang="en-US" sz="1200" dirty="0"/>
              <a:t>While referrals are typically generated by parents or teachers based on individual student performance or behaviors, pre-screening  generates referrals based on assessment data.</a:t>
            </a:r>
          </a:p>
          <a:p>
            <a:r>
              <a:rPr lang="en-US" sz="1200" dirty="0"/>
              <a:t>In addition, pre-screening usually goes a step beyond typical referrals by casting a wider net as pre-screeners are often administered to groups of students, if not entire grade levels.</a:t>
            </a:r>
          </a:p>
          <a:p>
            <a:r>
              <a:rPr lang="en-US" sz="1200" dirty="0"/>
              <a:t>Since pre-screening instruments cannot be used for gifted identification, students referred for gifted identification based on pre-screening are then further tested with approved instruments.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2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700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A88EB8E9-7E05-4C60-A58D-798732DD5BFE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41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89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51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0816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952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256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5258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872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195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17287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59528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9792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59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Guidance documents available on the Department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website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(search keywords: </a:t>
            </a:r>
            <a:r>
              <a:rPr lang="en-US" sz="1200" i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gifted operating standards).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40888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00685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55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931774">
              <a:defRPr/>
            </a:pPr>
            <a:fld id="{9089CD73-CBD8-4657-8E97-B6A5DE7149DE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55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8376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1250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72617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491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51641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9905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6653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957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4EE0CA37-B3D3-4D0D-8A2B-1C633EDD525F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285937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6775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fld id="{3A539B36-E265-40BB-A02F-E81C7808A54C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65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16124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1037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fld id="{3A539B36-E265-40BB-A02F-E81C7808A54C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67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7830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931774">
              <a:defRPr/>
            </a:pPr>
            <a:fld id="{3A539B36-E265-40BB-A02F-E81C7808A54C}" type="slidenum">
              <a:rPr lang="en-US" sz="1800" kern="0">
                <a:solidFill>
                  <a:sysClr val="windowText" lastClr="000000"/>
                </a:solidFill>
              </a:rPr>
              <a:pPr defTabSz="931774">
                <a:defRPr/>
              </a:pPr>
              <a:t>68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 defTabSz="931774"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16310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276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043527-8EAB-40B4-A534-3045E607F50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386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2210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There are amazing things happening everyday in Ohio’s classrooms. </a:t>
            </a:r>
          </a:p>
          <a:p>
            <a:pPr defTabSz="942210">
              <a:defRPr/>
            </a:pPr>
            <a:endParaRPr 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42210">
              <a:defRPr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#MyOhioClassroom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also offers teachers and administrators a way to share stories of success, innovation and other great news with their statewide peers. The hashtag, which is 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Instagram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and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Twitter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is a simple way to engage educators across Ohio and share what’s happening. 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We hope to see your social media posts using this hashtag!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8128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Did you hear the news? We’re now on Instagram! Check out our official account and follow us at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instagram.com/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OHEducation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There, you can keep up with top news and updates and, this fall, be on the lookout for fun connections with Ohio teachers in their classrooms.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You also can stay up to date by following our other social media channels. In addition to Instagram, connect with us on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Facebook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Twitter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 and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YouTube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Our handles are on the slide. </a:t>
            </a:r>
          </a:p>
          <a:p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Superintendent of Public Instruction Paolo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DeMaria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even has his own 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Twitter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 account. Follow him @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OHEducationSupt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4708" indent="-174708" defTabSz="931774">
              <a:buFont typeface="Arial" panose="020B0604020202020204" pitchFamily="34" charset="0"/>
              <a:buChar char="•"/>
              <a:defRPr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EB8E9-7E05-4C60-A58D-798732DD5BFE}" type="slidenum">
              <a:rPr lang="en-US" smtClean="0"/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8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60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887">
              <a:defRPr/>
            </a:pPr>
            <a:fld id="{4EE0CA37-B3D3-4D0D-8A2B-1C633EDD525F}" type="slidenum">
              <a:rPr lang="en-US">
                <a:solidFill>
                  <a:prstClr val="black"/>
                </a:solidFill>
                <a:latin typeface="Calibri"/>
              </a:rPr>
              <a:pPr defTabSz="46588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1109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E0CA37-B3D3-4D0D-8A2B-1C633EDD52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01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67" y="5514102"/>
            <a:ext cx="7772400" cy="646331"/>
          </a:xfrm>
        </p:spPr>
        <p:txBody>
          <a:bodyPr lIns="0" tIns="0" rIns="0" bIns="0" anchor="b" anchorCtr="0">
            <a:spAutoFit/>
          </a:bodyPr>
          <a:lstStyle>
            <a:lvl1pPr algn="l">
              <a:defRPr sz="4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67" y="6279478"/>
            <a:ext cx="6400800" cy="430887"/>
          </a:xfrm>
        </p:spPr>
        <p:txBody>
          <a:bodyPr lIns="0" tIns="0" rIns="0" bIns="0" anchor="t" anchorCtr="0">
            <a:sp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6" descr="ODE_LOGO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07267" y="6186917"/>
            <a:ext cx="2012050" cy="369560"/>
          </a:xfrm>
          <a:prstGeom prst="rect">
            <a:avLst/>
          </a:prstGeom>
        </p:spPr>
      </p:pic>
      <p:pic>
        <p:nvPicPr>
          <p:cNvPr id="8" name="Picture 7" descr="PhotoOption3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6940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46331"/>
          </a:xfrm>
        </p:spPr>
        <p:txBody>
          <a:bodyPr>
            <a:spAutoFit/>
          </a:bodyPr>
          <a:lstStyle>
            <a:lvl1pPr>
              <a:defRPr sz="4200" b="1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7644"/>
            <a:ext cx="8229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 descr="FOOTER-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78160"/>
            <a:ext cx="9144000" cy="4876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818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9036"/>
            <a:ext cx="8229600" cy="45259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200" b="1" kern="1200">
          <a:solidFill>
            <a:srgbClr val="C00000"/>
          </a:solidFill>
          <a:latin typeface="Arial"/>
          <a:ea typeface="+mj-ea"/>
          <a:cs typeface="Arial"/>
        </a:defRPr>
      </a:lvl1pPr>
    </p:titleStyle>
    <p:bodyStyle>
      <a:lvl1pPr marL="227013" indent="-227013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571500" indent="-225425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2pPr>
      <a:lvl3pPr marL="1025525" indent="-2286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3pPr>
      <a:lvl4pPr marL="1490663" indent="-228600" algn="l" defTabSz="457200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Arial"/>
          <a:ea typeface="+mn-ea"/>
          <a:cs typeface="Arial"/>
        </a:defRPr>
      </a:lvl4pPr>
      <a:lvl5pPr marL="1947863" indent="-228600" algn="l" defTabSz="457200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cation.ohio.gov/Topics/Common-Application-for-Requests-for-Qualification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ducation.ohio.gov/Topics/Common-Application-for-Requests-for-Qualifications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getattachment/Topics/Common-Application-for-Requests-for-Qualifications/Approved-Assessment-List.pdf.aspx?lang=en-U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education.ohio.gov/getattachment/Topics/Common-Application-for-Requests-for-Qualifications/Approved-Assessment-List.pdf.aspx?lang=en-US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education.ohio.gov/Topics/Other-Resources/Gifted-Education/Rules-Regulations-and-Policies-for-Gifted-Educatio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education.ohio.gov/Topics/Other-Resources/Gifted-Education/Reporting/Gifted-EMIS-Data-Too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0692" y="5373181"/>
            <a:ext cx="7772400" cy="646331"/>
          </a:xfrm>
        </p:spPr>
        <p:txBody>
          <a:bodyPr/>
          <a:lstStyle/>
          <a:p>
            <a:r>
              <a:rPr lang="en-US" dirty="0"/>
              <a:t>Gifted Regional Meeting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92" y="6019512"/>
            <a:ext cx="6865322" cy="738664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400" dirty="0"/>
              <a:t>Office for Exceptional Children</a:t>
            </a:r>
          </a:p>
          <a:p>
            <a:pPr>
              <a:spcBef>
                <a:spcPts val="0"/>
              </a:spcBef>
            </a:pPr>
            <a:r>
              <a:rPr lang="en-US" sz="2400" dirty="0"/>
              <a:t>September 2018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72B7-D28F-4592-9B37-76BC7470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7" y="204952"/>
            <a:ext cx="8671035" cy="1292662"/>
          </a:xfrm>
        </p:spPr>
        <p:txBody>
          <a:bodyPr/>
          <a:lstStyle/>
          <a:p>
            <a:r>
              <a:rPr lang="en-US" dirty="0"/>
              <a:t>Guidance: Gifted Education 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FDC92-228E-4E61-886A-2EE20FBD7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1583161"/>
            <a:ext cx="8552576" cy="4754577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 teacher is considered a gifted service provider unless the teacher fails to meet the required clock hours by the end of the school year.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Count any clock hours in excess of the minimum toward the requirement.</a:t>
            </a:r>
          </a:p>
        </p:txBody>
      </p:sp>
    </p:spTree>
    <p:extLst>
      <p:ext uri="{BB962C8B-B14F-4D97-AF65-F5344CB8AC3E}">
        <p14:creationId xmlns:p14="http://schemas.microsoft.com/office/powerpoint/2010/main" val="427153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472B7-D28F-4592-9B37-76BC74705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247" y="204952"/>
            <a:ext cx="8671035" cy="1292662"/>
          </a:xfrm>
        </p:spPr>
        <p:txBody>
          <a:bodyPr/>
          <a:lstStyle/>
          <a:p>
            <a:r>
              <a:rPr lang="en-US" dirty="0"/>
              <a:t>Guidance: Gifted Education Professional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0FDC92-228E-4E61-886A-2EE20FBD7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224" y="1583161"/>
            <a:ext cx="8552576" cy="4754577"/>
          </a:xfrm>
        </p:spPr>
        <p:txBody>
          <a:bodyPr/>
          <a:lstStyle/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Convert college or university credit hours to clock hours.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The district shall determine ongoing gifted education professional development clock hours.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n-US" sz="28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Count documented clock hours of gifted professional development received in the previous 24 months.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1822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1003"/>
            <a:ext cx="9144001" cy="615553"/>
          </a:xfrm>
        </p:spPr>
        <p:txBody>
          <a:bodyPr/>
          <a:lstStyle/>
          <a:p>
            <a:r>
              <a:rPr lang="en-US" sz="4000" dirty="0"/>
              <a:t>Summary of Key Requirements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496887"/>
              </p:ext>
            </p:extLst>
          </p:nvPr>
        </p:nvGraphicFramePr>
        <p:xfrm>
          <a:off x="274320" y="768887"/>
          <a:ext cx="8634548" cy="5453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26526">
                  <a:extLst>
                    <a:ext uri="{9D8B030D-6E8A-4147-A177-3AD203B41FA5}">
                      <a16:colId xmlns:a16="http://schemas.microsoft.com/office/drawing/2014/main" val="2390031542"/>
                    </a:ext>
                  </a:extLst>
                </a:gridCol>
                <a:gridCol w="1879526">
                  <a:extLst>
                    <a:ext uri="{9D8B030D-6E8A-4147-A177-3AD203B41FA5}">
                      <a16:colId xmlns:a16="http://schemas.microsoft.com/office/drawing/2014/main" val="2249050810"/>
                    </a:ext>
                  </a:extLst>
                </a:gridCol>
                <a:gridCol w="1764248">
                  <a:extLst>
                    <a:ext uri="{9D8B030D-6E8A-4147-A177-3AD203B41FA5}">
                      <a16:colId xmlns:a16="http://schemas.microsoft.com/office/drawing/2014/main" val="3259888030"/>
                    </a:ext>
                  </a:extLst>
                </a:gridCol>
                <a:gridCol w="1764248">
                  <a:extLst>
                    <a:ext uri="{9D8B030D-6E8A-4147-A177-3AD203B41FA5}">
                      <a16:colId xmlns:a16="http://schemas.microsoft.com/office/drawing/2014/main" val="1579688318"/>
                    </a:ext>
                  </a:extLst>
                </a:gridCol>
              </a:tblGrid>
              <a:tr h="156727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 gifted education assignment…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Professional Development Clock Hours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Required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 Professional Development Required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Ongoing Support Required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437998209"/>
                  </a:ext>
                </a:extLst>
              </a:tr>
              <a:tr h="565788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Gifted</a:t>
                      </a:r>
                      <a:r>
                        <a:rPr lang="en-US" sz="1700" u="none" baseline="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Intervention Specialist</a:t>
                      </a:r>
                      <a:endParaRPr lang="en-US" sz="17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en-US" sz="1700" b="1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566527138"/>
                  </a:ext>
                </a:extLst>
              </a:tr>
              <a:tr h="419803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Education</a:t>
                      </a:r>
                      <a:endParaRPr lang="en-US" sz="17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105765813"/>
                  </a:ext>
                </a:extLst>
              </a:tr>
              <a:tr h="403303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</a:t>
                      </a:r>
                      <a:endParaRPr lang="en-US" sz="17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2652719788"/>
                  </a:ext>
                </a:extLst>
              </a:tr>
              <a:tr h="476581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Placement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498560217"/>
                  </a:ext>
                </a:extLst>
              </a:tr>
              <a:tr h="535449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Baccalaureate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837421344"/>
                  </a:ext>
                </a:extLst>
              </a:tr>
              <a:tr h="483326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Credit Plus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165152972"/>
                  </a:ext>
                </a:extLst>
              </a:tr>
              <a:tr h="428053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Trained Arts Instructor</a:t>
                      </a:r>
                      <a:endParaRPr lang="en-US" sz="17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461614290"/>
                  </a:ext>
                </a:extLst>
              </a:tr>
              <a:tr h="477549">
                <a:tc>
                  <a:txBody>
                    <a:bodyPr/>
                    <a:lstStyle/>
                    <a:p>
                      <a:pPr marL="22860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u="non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Gifted Coordinator</a:t>
                      </a:r>
                      <a:endParaRPr lang="en-US" sz="1700" u="none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US" sz="17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457200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700" b="1" kern="1200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5430523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6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467"/>
            <a:ext cx="9144001" cy="1231106"/>
          </a:xfrm>
        </p:spPr>
        <p:txBody>
          <a:bodyPr/>
          <a:lstStyle/>
          <a:p>
            <a:r>
              <a:rPr lang="en-US" sz="4000" dirty="0"/>
              <a:t>Professional Development for General Educators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9388754"/>
              </p:ext>
            </p:extLst>
          </p:nvPr>
        </p:nvGraphicFramePr>
        <p:xfrm>
          <a:off x="100668" y="1428013"/>
          <a:ext cx="8934275" cy="46200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34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394">
                <a:tc>
                  <a:txBody>
                    <a:bodyPr/>
                    <a:lstStyle/>
                    <a:p>
                      <a:pPr algn="ctr"/>
                      <a:r>
                        <a:rPr lang="en-US" sz="2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Summary of Key Requirements from the Operating Standards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4296">
                <a:tc>
                  <a:txBody>
                    <a:bodyPr/>
                    <a:lstStyle/>
                    <a:p>
                      <a:pPr marL="347472" marR="0" lvl="0" indent="-347472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Must meet related competencies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1951">
                <a:tc>
                  <a:txBody>
                    <a:bodyPr/>
                    <a:lstStyle/>
                    <a:p>
                      <a:pPr marL="891513" marR="0" lvl="1" indent="-342900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Provided by an educator who:</a:t>
                      </a:r>
                    </a:p>
                    <a:p>
                      <a:pPr marL="1783025" marR="0" lvl="2" indent="-685800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Holds gifted licensure or endorsement</a:t>
                      </a:r>
                    </a:p>
                    <a:p>
                      <a:pPr marL="1783025" marR="0" lvl="2" indent="-685800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Holds a graduate degree in gifted education</a:t>
                      </a:r>
                    </a:p>
                    <a:p>
                      <a:pPr marL="1783025" marR="0" lvl="2" indent="-685800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a state or national presenter in gifted education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19349">
                <a:tc>
                  <a:txBody>
                    <a:bodyPr/>
                    <a:lstStyle/>
                    <a:p>
                      <a:pPr marL="891513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Earn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required clock hours each year over four years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with additional clock hours as determined by the district each year after the total 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is </a:t>
                      </a: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met</a:t>
                      </a:r>
                      <a:r>
                        <a:rPr lang="en-US" sz="2400" kern="1200" baseline="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lang="en-US" sz="2400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5394">
                <a:tc>
                  <a:txBody>
                    <a:bodyPr/>
                    <a:lstStyle/>
                    <a:p>
                      <a:pPr marL="891513" lvl="1" indent="-342900" algn="l">
                        <a:buFont typeface="Arial" panose="020B0604020202020204" pitchFamily="34" charset="0"/>
                        <a:buChar char="•"/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Receive ongoing support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152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15F3-C66C-480A-B2DF-4C545E80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2680" y="2189687"/>
            <a:ext cx="4383744" cy="3328274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Previously earned clock hours </a:t>
            </a:r>
            <a:r>
              <a:rPr lang="en-US" b="1" dirty="0">
                <a:solidFill>
                  <a:srgbClr val="FF0000"/>
                </a:solidFill>
              </a:rPr>
              <a:t>count toward the requirement.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57159-22E2-4DC1-BDF9-15D48E837769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E90F-818C-4382-873B-0BC428B5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68" y="596737"/>
            <a:ext cx="3792071" cy="129266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Documented hours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C53DDE-E4BC-4FD0-A143-F9E18E5D45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745" y="2129088"/>
            <a:ext cx="2111189" cy="2102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494122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15F3-C66C-480A-B2DF-4C545E80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72" y="4381410"/>
            <a:ext cx="3590366" cy="182020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Documented </a:t>
            </a:r>
            <a:br>
              <a:rPr lang="en-US" sz="2800" dirty="0"/>
            </a:br>
            <a:r>
              <a:rPr lang="en-US" sz="2800" dirty="0"/>
              <a:t>30 clock hours of qualifying professional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57159-22E2-4DC1-BDF9-15D48E837769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E90F-818C-4382-873B-0BC428B5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792071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Scenario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0D4D8-A9EA-410F-8049-D623FA9C2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0" t="73502" r="24332" b="5314"/>
          <a:stretch/>
        </p:blipFill>
        <p:spPr>
          <a:xfrm>
            <a:off x="1203511" y="2082089"/>
            <a:ext cx="2178423" cy="2196280"/>
          </a:xfrm>
          <a:prstGeom prst="ellipse">
            <a:avLst/>
          </a:prstGeom>
          <a:ln w="63500" cap="rnd">
            <a:solidFill>
              <a:srgbClr val="73A4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BFD27A-CEBC-4E78-A073-1B14BE58F9CD}"/>
              </a:ext>
            </a:extLst>
          </p:cNvPr>
          <p:cNvSpPr txBox="1">
            <a:spLocks/>
          </p:cNvSpPr>
          <p:nvPr/>
        </p:nvSpPr>
        <p:spPr>
          <a:xfrm>
            <a:off x="544605" y="4321852"/>
            <a:ext cx="3617259" cy="1693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/>
              <a:t>Provides services in a cluster group setting 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00833-A617-4767-A35E-C82CFE83A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60" y="2129088"/>
            <a:ext cx="2111189" cy="2102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198D97-333F-440E-8A93-A58BBDA6EA2E}"/>
              </a:ext>
            </a:extLst>
          </p:cNvPr>
          <p:cNvSpPr txBox="1">
            <a:spLocks/>
          </p:cNvSpPr>
          <p:nvPr/>
        </p:nvSpPr>
        <p:spPr>
          <a:xfrm>
            <a:off x="632012" y="1465907"/>
            <a:ext cx="3617259" cy="50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/>
              <a:t>Third grade teacher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5C0BB-724E-4C5F-80D6-9605A5651535}"/>
              </a:ext>
            </a:extLst>
          </p:cNvPr>
          <p:cNvSpPr/>
          <p:nvPr/>
        </p:nvSpPr>
        <p:spPr>
          <a:xfrm>
            <a:off x="5002301" y="1451374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Arial"/>
                <a:cs typeface="Arial"/>
              </a:rPr>
              <a:t>2017-2018 school year</a:t>
            </a:r>
          </a:p>
        </p:txBody>
      </p:sp>
    </p:spTree>
    <p:extLst>
      <p:ext uri="{BB962C8B-B14F-4D97-AF65-F5344CB8AC3E}">
        <p14:creationId xmlns:p14="http://schemas.microsoft.com/office/powerpoint/2010/main" val="160676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8A2C94-7612-4E52-8673-C20FADF42311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15F3-C66C-480A-B2DF-4C545E80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052" y="4489194"/>
            <a:ext cx="3590366" cy="1526521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No additional clock hours required for 2018-2019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E90F-818C-4382-873B-0BC428B5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792071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Scenario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0D4D8-A9EA-410F-8049-D623FA9C2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660" t="73502" r="24332" b="5314"/>
          <a:stretch/>
        </p:blipFill>
        <p:spPr>
          <a:xfrm>
            <a:off x="1203511" y="2082089"/>
            <a:ext cx="2178423" cy="2196280"/>
          </a:xfrm>
          <a:prstGeom prst="ellipse">
            <a:avLst/>
          </a:prstGeom>
          <a:ln w="63500" cap="rnd">
            <a:solidFill>
              <a:srgbClr val="73A4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BFD27A-CEBC-4E78-A073-1B14BE58F9CD}"/>
              </a:ext>
            </a:extLst>
          </p:cNvPr>
          <p:cNvSpPr txBox="1">
            <a:spLocks/>
          </p:cNvSpPr>
          <p:nvPr/>
        </p:nvSpPr>
        <p:spPr>
          <a:xfrm>
            <a:off x="544605" y="4321852"/>
            <a:ext cx="3825689" cy="1693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Remainder of 30 clock hours of qualifying gifted professional development</a:t>
            </a:r>
            <a:endParaRPr lang="en-US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198D97-333F-440E-8A93-A58BBDA6EA2E}"/>
              </a:ext>
            </a:extLst>
          </p:cNvPr>
          <p:cNvSpPr txBox="1">
            <a:spLocks/>
          </p:cNvSpPr>
          <p:nvPr/>
        </p:nvSpPr>
        <p:spPr>
          <a:xfrm>
            <a:off x="632012" y="1465907"/>
            <a:ext cx="3617259" cy="50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/>
              <a:t>Third grade teacher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5C0BB-724E-4C5F-80D6-9605A5651535}"/>
              </a:ext>
            </a:extLst>
          </p:cNvPr>
          <p:cNvSpPr/>
          <p:nvPr/>
        </p:nvSpPr>
        <p:spPr>
          <a:xfrm>
            <a:off x="5002301" y="1451374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Arial"/>
                <a:cs typeface="Arial"/>
              </a:rPr>
              <a:t>2018-2019 school year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FF737D-A4C0-4C78-A3B8-B2FB5A29C1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307" y="1974594"/>
            <a:ext cx="2770095" cy="25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8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5BCFFA-450A-4D04-AFB6-BC9A79684B2B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5BC2F-D33B-42AA-B8BE-81319C500957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3792071" cy="6463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Scenario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81E75-A785-4832-A58F-95A4E87AA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8" t="2819" r="61164" b="75997"/>
          <a:stretch/>
        </p:blipFill>
        <p:spPr>
          <a:xfrm>
            <a:off x="1203511" y="2082089"/>
            <a:ext cx="2178423" cy="2196280"/>
          </a:xfrm>
          <a:prstGeom prst="ellipse">
            <a:avLst/>
          </a:prstGeom>
          <a:ln w="63500" cap="rnd">
            <a:solidFill>
              <a:srgbClr val="73A4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1127F9-CA8D-46E1-A687-9C4E736CCF32}"/>
              </a:ext>
            </a:extLst>
          </p:cNvPr>
          <p:cNvSpPr txBox="1">
            <a:spLocks/>
          </p:cNvSpPr>
          <p:nvPr/>
        </p:nvSpPr>
        <p:spPr>
          <a:xfrm>
            <a:off x="544605" y="4321852"/>
            <a:ext cx="3617259" cy="1050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24 hours of certified AP training within previous 5 years</a:t>
            </a:r>
            <a:endParaRPr lang="en-US" sz="3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3C0502-AF2F-428B-9329-9C3FB8B9BECE}"/>
              </a:ext>
            </a:extLst>
          </p:cNvPr>
          <p:cNvSpPr txBox="1">
            <a:spLocks/>
          </p:cNvSpPr>
          <p:nvPr/>
        </p:nvSpPr>
        <p:spPr>
          <a:xfrm>
            <a:off x="441512" y="1465907"/>
            <a:ext cx="3838388" cy="50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/>
              <a:t>High School AP teacher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E14EED-C469-4D76-9ADC-000BC168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6469" y="4381410"/>
            <a:ext cx="4143359" cy="182020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Documented </a:t>
            </a:r>
            <a:br>
              <a:rPr lang="en-US" sz="2800" dirty="0"/>
            </a:br>
            <a:r>
              <a:rPr lang="en-US" sz="2800" dirty="0"/>
              <a:t>30 clock hours of qualifying gifted professional development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72F0B7-3C3E-4FBB-B63F-E057888DAD7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60" y="2129088"/>
            <a:ext cx="2111189" cy="2102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60028D4-4C8B-4A52-B686-34071F5C76B0}"/>
              </a:ext>
            </a:extLst>
          </p:cNvPr>
          <p:cNvSpPr/>
          <p:nvPr/>
        </p:nvSpPr>
        <p:spPr>
          <a:xfrm>
            <a:off x="5002301" y="1451374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Arial"/>
                <a:cs typeface="Arial"/>
              </a:rPr>
              <a:t>2017-2018 school year</a:t>
            </a:r>
          </a:p>
        </p:txBody>
      </p:sp>
    </p:spTree>
    <p:extLst>
      <p:ext uri="{BB962C8B-B14F-4D97-AF65-F5344CB8AC3E}">
        <p14:creationId xmlns:p14="http://schemas.microsoft.com/office/powerpoint/2010/main" val="120507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5BCFFA-450A-4D04-AFB6-BC9A79684B2B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895BC2F-D33B-42AA-B8BE-81319C500957}"/>
              </a:ext>
            </a:extLst>
          </p:cNvPr>
          <p:cNvSpPr txBox="1">
            <a:spLocks/>
          </p:cNvSpPr>
          <p:nvPr/>
        </p:nvSpPr>
        <p:spPr>
          <a:xfrm>
            <a:off x="457200" y="457200"/>
            <a:ext cx="3792071" cy="64633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Scenario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781E75-A785-4832-A58F-95A4E87AA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8" t="2819" r="61164" b="75997"/>
          <a:stretch/>
        </p:blipFill>
        <p:spPr>
          <a:xfrm>
            <a:off x="1203511" y="2082089"/>
            <a:ext cx="2178423" cy="2196280"/>
          </a:xfrm>
          <a:prstGeom prst="ellipse">
            <a:avLst/>
          </a:prstGeom>
          <a:ln w="63500" cap="rnd">
            <a:solidFill>
              <a:srgbClr val="73A4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81127F9-CA8D-46E1-A687-9C4E736CCF32}"/>
              </a:ext>
            </a:extLst>
          </p:cNvPr>
          <p:cNvSpPr txBox="1">
            <a:spLocks/>
          </p:cNvSpPr>
          <p:nvPr/>
        </p:nvSpPr>
        <p:spPr>
          <a:xfrm>
            <a:off x="544605" y="4372652"/>
            <a:ext cx="3617259" cy="10502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24 hours of certified AP training within previous 5 years</a:t>
            </a:r>
            <a:endParaRPr lang="en-US" sz="3600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3C0502-AF2F-428B-9329-9C3FB8B9BECE}"/>
              </a:ext>
            </a:extLst>
          </p:cNvPr>
          <p:cNvSpPr txBox="1">
            <a:spLocks/>
          </p:cNvSpPr>
          <p:nvPr/>
        </p:nvSpPr>
        <p:spPr>
          <a:xfrm>
            <a:off x="441512" y="1465907"/>
            <a:ext cx="3838388" cy="50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800" dirty="0"/>
              <a:t>High School AP teacher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DE14EED-C469-4D76-9ADC-000BC1683E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0052" y="4122027"/>
            <a:ext cx="3590366" cy="172586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Will need on-going gifted professional development clock hours as determined by the district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028D4-4C8B-4A52-B686-34071F5C76B0}"/>
              </a:ext>
            </a:extLst>
          </p:cNvPr>
          <p:cNvSpPr/>
          <p:nvPr/>
        </p:nvSpPr>
        <p:spPr>
          <a:xfrm>
            <a:off x="5002301" y="841921"/>
            <a:ext cx="34820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Arial"/>
                <a:cs typeface="Arial"/>
              </a:rPr>
              <a:t>Met total clock hours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27D4F4E-0392-432C-8BD9-807E59637F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8274" y="1620993"/>
            <a:ext cx="2770095" cy="25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7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15F3-C66C-480A-B2DF-4C545E80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8172" y="4381410"/>
            <a:ext cx="3590366" cy="1820204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Documented </a:t>
            </a:r>
            <a:br>
              <a:rPr lang="en-US" sz="2800" dirty="0"/>
            </a:br>
            <a:r>
              <a:rPr lang="en-US" sz="2800" dirty="0"/>
              <a:t>15 clock hours of gifted professional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57159-22E2-4DC1-BDF9-15D48E837769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E90F-818C-4382-873B-0BC428B5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792071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Scenario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0D4D8-A9EA-410F-8049-D623FA9C2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6" t="73542" r="36536" b="5274"/>
          <a:stretch/>
        </p:blipFill>
        <p:spPr>
          <a:xfrm>
            <a:off x="1203511" y="2082089"/>
            <a:ext cx="2178423" cy="2196280"/>
          </a:xfrm>
          <a:prstGeom prst="ellipse">
            <a:avLst/>
          </a:prstGeom>
          <a:ln w="63500" cap="rnd">
            <a:solidFill>
              <a:srgbClr val="73A4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BFD27A-CEBC-4E78-A073-1B14BE58F9CD}"/>
              </a:ext>
            </a:extLst>
          </p:cNvPr>
          <p:cNvSpPr txBox="1">
            <a:spLocks/>
          </p:cNvSpPr>
          <p:nvPr/>
        </p:nvSpPr>
        <p:spPr>
          <a:xfrm>
            <a:off x="544605" y="4321852"/>
            <a:ext cx="3617259" cy="1693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Not reportable as gifted services</a:t>
            </a:r>
            <a:endParaRPr lang="en-US" sz="36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C00833-A617-4767-A35E-C82CFE83A9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7760" y="2129088"/>
            <a:ext cx="2111189" cy="2102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198D97-333F-440E-8A93-A58BBDA6EA2E}"/>
              </a:ext>
            </a:extLst>
          </p:cNvPr>
          <p:cNvSpPr txBox="1">
            <a:spLocks/>
          </p:cNvSpPr>
          <p:nvPr/>
        </p:nvSpPr>
        <p:spPr>
          <a:xfrm>
            <a:off x="203200" y="1211563"/>
            <a:ext cx="4382247" cy="50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Middle School advanced science teacher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5C0BB-724E-4C5F-80D6-9605A5651535}"/>
              </a:ext>
            </a:extLst>
          </p:cNvPr>
          <p:cNvSpPr/>
          <p:nvPr/>
        </p:nvSpPr>
        <p:spPr>
          <a:xfrm>
            <a:off x="5002301" y="1451374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Arial"/>
                <a:cs typeface="Arial"/>
              </a:rPr>
              <a:t>2017-2018 school year</a:t>
            </a:r>
          </a:p>
        </p:txBody>
      </p:sp>
    </p:spTree>
    <p:extLst>
      <p:ext uri="{BB962C8B-B14F-4D97-AF65-F5344CB8AC3E}">
        <p14:creationId xmlns:p14="http://schemas.microsoft.com/office/powerpoint/2010/main" val="104954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345"/>
            <a:ext cx="8229600" cy="738664"/>
          </a:xfrm>
        </p:spPr>
        <p:txBody>
          <a:bodyPr/>
          <a:lstStyle/>
          <a:p>
            <a:r>
              <a:rPr lang="en-US" sz="4800" dirty="0"/>
              <a:t>Today’s Presenters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199" y="1506521"/>
            <a:ext cx="6159500" cy="3049572"/>
          </a:xfrm>
        </p:spPr>
        <p:txBody>
          <a:bodyPr/>
          <a:lstStyle/>
          <a:p>
            <a:r>
              <a:rPr lang="en-US" sz="2400" b="1" dirty="0"/>
              <a:t>Michael Demczyk </a:t>
            </a:r>
            <a:r>
              <a:rPr lang="en-US" sz="2400" dirty="0"/>
              <a:t>– </a:t>
            </a:r>
            <a:r>
              <a:rPr lang="en-US" sz="2400" i="1" dirty="0"/>
              <a:t>Education Program Specialist for Gifted Services, Office for Exceptional Children</a:t>
            </a:r>
          </a:p>
          <a:p>
            <a:endParaRPr lang="en-US" sz="2400" i="1" dirty="0"/>
          </a:p>
          <a:p>
            <a:r>
              <a:rPr lang="en-US" sz="2400" b="1" dirty="0"/>
              <a:t>Maria Lohr </a:t>
            </a:r>
            <a:r>
              <a:rPr lang="en-US" sz="2400" dirty="0"/>
              <a:t>– </a:t>
            </a:r>
            <a:r>
              <a:rPr lang="en-US" sz="2400" i="1" dirty="0"/>
              <a:t>Education Program Specialist for Gifted Services, Office for Exceptional Children</a:t>
            </a:r>
          </a:p>
          <a:p>
            <a:endParaRPr lang="en-US" sz="2400" i="1" dirty="0"/>
          </a:p>
          <a:p>
            <a:r>
              <a:rPr lang="en-US" sz="2400" b="1" dirty="0"/>
              <a:t>Jeffrey Shoemaker </a:t>
            </a:r>
            <a:r>
              <a:rPr lang="en-US" sz="2400" dirty="0"/>
              <a:t>– </a:t>
            </a:r>
            <a:r>
              <a:rPr lang="en-US" sz="2400" i="1" dirty="0"/>
              <a:t>Education Program Specialist for Gifted Services, Office for Exceptional Children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6064" y="2277763"/>
            <a:ext cx="2292101" cy="227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57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615F3-C66C-480A-B2DF-4C545E80CA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911" y="4489861"/>
            <a:ext cx="4085918" cy="1377020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dirty="0"/>
              <a:t>Expected to earn a minimum of 15 clock hours of gifted professional development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D57159-22E2-4DC1-BDF9-15D48E837769}"/>
              </a:ext>
            </a:extLst>
          </p:cNvPr>
          <p:cNvSpPr/>
          <p:nvPr/>
        </p:nvSpPr>
        <p:spPr>
          <a:xfrm>
            <a:off x="0" y="0"/>
            <a:ext cx="4585447" cy="6373159"/>
          </a:xfrm>
          <a:prstGeom prst="rect">
            <a:avLst/>
          </a:prstGeom>
          <a:solidFill>
            <a:srgbClr val="73A4CC"/>
          </a:solidFill>
          <a:ln>
            <a:solidFill>
              <a:srgbClr val="73A4CC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C8E90F-818C-4382-873B-0BC428B51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3792071" cy="6463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Scenario 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0D4D8-A9EA-410F-8049-D623FA9C20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456" t="73542" r="36536" b="5274"/>
          <a:stretch/>
        </p:blipFill>
        <p:spPr>
          <a:xfrm>
            <a:off x="1203511" y="2082089"/>
            <a:ext cx="2178423" cy="2196280"/>
          </a:xfrm>
          <a:prstGeom prst="ellipse">
            <a:avLst/>
          </a:prstGeom>
          <a:ln w="63500" cap="rnd">
            <a:solidFill>
              <a:srgbClr val="73A4CC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BFD27A-CEBC-4E78-A073-1B14BE58F9CD}"/>
              </a:ext>
            </a:extLst>
          </p:cNvPr>
          <p:cNvSpPr txBox="1">
            <a:spLocks/>
          </p:cNvSpPr>
          <p:nvPr/>
        </p:nvSpPr>
        <p:spPr>
          <a:xfrm>
            <a:off x="282223" y="4446264"/>
            <a:ext cx="4086402" cy="1693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Remainder of 45 total clock hours of qualifying gifted professional development</a:t>
            </a:r>
            <a:endParaRPr lang="en-US" sz="36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3198D97-333F-440E-8A93-A58BBDA6EA2E}"/>
              </a:ext>
            </a:extLst>
          </p:cNvPr>
          <p:cNvSpPr txBox="1">
            <a:spLocks/>
          </p:cNvSpPr>
          <p:nvPr/>
        </p:nvSpPr>
        <p:spPr>
          <a:xfrm>
            <a:off x="203200" y="1211563"/>
            <a:ext cx="4382247" cy="508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800" dirty="0"/>
              <a:t>Middle School advanced science teacher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5C0BB-724E-4C5F-80D6-9605A5651535}"/>
              </a:ext>
            </a:extLst>
          </p:cNvPr>
          <p:cNvSpPr/>
          <p:nvPr/>
        </p:nvSpPr>
        <p:spPr>
          <a:xfrm>
            <a:off x="5002301" y="1451374"/>
            <a:ext cx="384752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800" dirty="0">
                <a:latin typeface="Arial"/>
                <a:cs typeface="Arial"/>
              </a:rPr>
              <a:t>2018-2019 school year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91B0C6-966C-4A05-9778-FDD93A769C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8307" y="1974594"/>
            <a:ext cx="2770095" cy="250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4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545" y="0"/>
            <a:ext cx="9156546" cy="64007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2756" y="4689409"/>
            <a:ext cx="3127917" cy="1300406"/>
          </a:xfrm>
          <a:prstGeom prst="roundRect">
            <a:avLst/>
          </a:prstGeom>
          <a:solidFill>
            <a:srgbClr val="73A4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533" indent="0" algn="ctr">
              <a:buNone/>
            </a:pPr>
            <a:r>
              <a:rPr lang="en-US" sz="3300" b="1" dirty="0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47474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35" y="2793842"/>
            <a:ext cx="8561651" cy="1000274"/>
          </a:xfrm>
        </p:spPr>
        <p:txBody>
          <a:bodyPr/>
          <a:lstStyle/>
          <a:p>
            <a:br>
              <a:rPr lang="en-US" sz="3750" dirty="0">
                <a:solidFill>
                  <a:schemeClr val="bg1"/>
                </a:solidFill>
              </a:rPr>
            </a:br>
            <a:endParaRPr lang="en-US" sz="2750" dirty="0"/>
          </a:p>
        </p:txBody>
      </p:sp>
      <p:sp>
        <p:nvSpPr>
          <p:cNvPr id="3" name="TextBox 2"/>
          <p:cNvSpPr txBox="1"/>
          <p:nvPr/>
        </p:nvSpPr>
        <p:spPr>
          <a:xfrm>
            <a:off x="1611636" y="1862818"/>
            <a:ext cx="5915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1500"/>
            <a:r>
              <a:rPr lang="en-US" sz="6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List of Approved Assessments</a:t>
            </a:r>
          </a:p>
        </p:txBody>
      </p:sp>
    </p:spTree>
    <p:extLst>
      <p:ext uri="{BB962C8B-B14F-4D97-AF65-F5344CB8AC3E}">
        <p14:creationId xmlns:p14="http://schemas.microsoft.com/office/powerpoint/2010/main" val="276894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0" y="275333"/>
            <a:ext cx="8262730" cy="1107996"/>
          </a:xfrm>
        </p:spPr>
        <p:txBody>
          <a:bodyPr/>
          <a:lstStyle/>
          <a:p>
            <a:r>
              <a:rPr lang="en-US" sz="3600" dirty="0"/>
              <a:t>Common List of Approved Assessments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22" y="1572441"/>
            <a:ext cx="8574156" cy="5151088"/>
          </a:xfrm>
        </p:spPr>
        <p:txBody>
          <a:bodyPr/>
          <a:lstStyle/>
          <a:p>
            <a:r>
              <a:rPr lang="en-US" sz="2600" dirty="0"/>
              <a:t>In prior years, the Department issued multiple Requests for Qualifications (RFQ) to develop approved lists.</a:t>
            </a:r>
          </a:p>
          <a:p>
            <a:endParaRPr lang="en-US" sz="2600" dirty="0"/>
          </a:p>
          <a:p>
            <a:r>
              <a:rPr lang="en-US" sz="2600" dirty="0"/>
              <a:t>The Common RFQ establishes an application by which vendors may submit qualifications for tests across areas.</a:t>
            </a:r>
          </a:p>
          <a:p>
            <a:endParaRPr lang="en-US" sz="2600" dirty="0"/>
          </a:p>
          <a:p>
            <a:r>
              <a:rPr lang="en-US" sz="2600" dirty="0"/>
              <a:t>Assists districts in selecting tools that will maximize their use of time and resources and provide high educational value.</a:t>
            </a:r>
          </a:p>
        </p:txBody>
      </p:sp>
    </p:spTree>
    <p:extLst>
      <p:ext uri="{BB962C8B-B14F-4D97-AF65-F5344CB8AC3E}">
        <p14:creationId xmlns:p14="http://schemas.microsoft.com/office/powerpoint/2010/main" val="389468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0" y="127416"/>
            <a:ext cx="8262730" cy="553998"/>
          </a:xfrm>
        </p:spPr>
        <p:txBody>
          <a:bodyPr/>
          <a:lstStyle/>
          <a:p>
            <a:r>
              <a:rPr lang="en-US" sz="3600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22" y="958788"/>
            <a:ext cx="8574156" cy="5287429"/>
          </a:xfrm>
        </p:spPr>
        <p:txBody>
          <a:bodyPr/>
          <a:lstStyle/>
          <a:p>
            <a:r>
              <a:rPr lang="en-US" sz="2400" dirty="0"/>
              <a:t>RFQ posted: Feb. 20, 2018</a:t>
            </a:r>
          </a:p>
          <a:p>
            <a:pPr lvl="1"/>
            <a:r>
              <a:rPr lang="en-US" sz="2400" dirty="0"/>
              <a:t>Vendors notified that all assessments must be submitted for review, even those currently approved</a:t>
            </a:r>
          </a:p>
          <a:p>
            <a:pPr lvl="1"/>
            <a:endParaRPr lang="en-US" sz="2400" dirty="0"/>
          </a:p>
          <a:p>
            <a:r>
              <a:rPr lang="en-US" sz="2400" dirty="0"/>
              <a:t>Question and answer period for vendors</a:t>
            </a:r>
          </a:p>
          <a:p>
            <a:endParaRPr lang="en-US" sz="2400" dirty="0"/>
          </a:p>
          <a:p>
            <a:r>
              <a:rPr lang="en-US" sz="2400" dirty="0"/>
              <a:t>Letter of Intent submitted by vendors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27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0" y="127416"/>
            <a:ext cx="8262730" cy="553998"/>
          </a:xfrm>
        </p:spPr>
        <p:txBody>
          <a:bodyPr/>
          <a:lstStyle/>
          <a:p>
            <a:r>
              <a:rPr lang="en-US" sz="3600" dirty="0"/>
              <a:t>Application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922" y="958788"/>
            <a:ext cx="8574156" cy="5287429"/>
          </a:xfrm>
        </p:spPr>
        <p:txBody>
          <a:bodyPr/>
          <a:lstStyle/>
          <a:p>
            <a:r>
              <a:rPr lang="en-US" sz="2400" dirty="0"/>
              <a:t>Applications submitted by vendors</a:t>
            </a:r>
          </a:p>
          <a:p>
            <a:endParaRPr lang="en-US" sz="2400" dirty="0"/>
          </a:p>
          <a:p>
            <a:r>
              <a:rPr lang="en-US" sz="2400" dirty="0"/>
              <a:t>Review of applications by the Department</a:t>
            </a:r>
          </a:p>
          <a:p>
            <a:endParaRPr lang="en-US" sz="2400" dirty="0"/>
          </a:p>
          <a:p>
            <a:r>
              <a:rPr lang="en-US" sz="2400" dirty="0"/>
              <a:t>Vendors notified of review outcomes</a:t>
            </a:r>
          </a:p>
          <a:p>
            <a:endParaRPr lang="en-US" sz="2400" dirty="0"/>
          </a:p>
          <a:p>
            <a:r>
              <a:rPr lang="en-US" sz="2400" dirty="0"/>
              <a:t>Appeal period</a:t>
            </a:r>
          </a:p>
          <a:p>
            <a:endParaRPr lang="en-US" sz="2400" dirty="0"/>
          </a:p>
          <a:p>
            <a:r>
              <a:rPr lang="en-US" sz="2400" dirty="0"/>
              <a:t>Vendor lists announced: June 15, 2018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3067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070" y="302227"/>
            <a:ext cx="8262730" cy="553998"/>
          </a:xfrm>
        </p:spPr>
        <p:txBody>
          <a:bodyPr/>
          <a:lstStyle/>
          <a:p>
            <a:r>
              <a:rPr lang="en-US" sz="3600" dirty="0"/>
              <a:t>Review and Scoring Rubric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357" y="1105932"/>
            <a:ext cx="8574156" cy="5287429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Review of applications and scoring rubric:</a:t>
            </a:r>
          </a:p>
          <a:p>
            <a:pPr lvl="1"/>
            <a:r>
              <a:rPr lang="en-US" sz="2400" dirty="0"/>
              <a:t>Program review for general rubric items</a:t>
            </a:r>
          </a:p>
          <a:p>
            <a:pPr lvl="2"/>
            <a:r>
              <a:rPr lang="en-US" sz="2400" dirty="0"/>
              <a:t>Conducted by Department staff across content areas</a:t>
            </a:r>
          </a:p>
          <a:p>
            <a:pPr lvl="1"/>
            <a:r>
              <a:rPr lang="en-US" sz="2400" dirty="0"/>
              <a:t>Technical review for validity, reliability, norming, etc.</a:t>
            </a:r>
          </a:p>
          <a:p>
            <a:pPr lvl="2"/>
            <a:r>
              <a:rPr lang="en-US" sz="2400" dirty="0"/>
              <a:t>Conducted by Department staff with a background in testing metrics and statistics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Apply a consistent set of criteria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All assessments that meet the criteria are included on the list</a:t>
            </a:r>
          </a:p>
          <a:p>
            <a:pPr marL="0" indent="0">
              <a:buNone/>
            </a:pP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689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8B7E17-8215-4F79-B3A4-FAB32BE3E6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81081" y="2022972"/>
            <a:ext cx="6437500" cy="409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48698201-6109-4D9D-9122-2713414D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09" y="255864"/>
            <a:ext cx="8753382" cy="492443"/>
          </a:xfrm>
        </p:spPr>
        <p:txBody>
          <a:bodyPr/>
          <a:lstStyle/>
          <a:p>
            <a:r>
              <a:rPr lang="en-US" sz="3200" dirty="0"/>
              <a:t>2018-2019 List of Approved Assessments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D6C296C-FF1C-488F-8B6A-6F538430A3F6}"/>
              </a:ext>
            </a:extLst>
          </p:cNvPr>
          <p:cNvSpPr txBox="1">
            <a:spLocks/>
          </p:cNvSpPr>
          <p:nvPr/>
        </p:nvSpPr>
        <p:spPr>
          <a:xfrm>
            <a:off x="457200" y="886911"/>
            <a:ext cx="8229600" cy="94189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813E59-9D0F-4C3F-B92C-6F87D914CFE2}"/>
              </a:ext>
            </a:extLst>
          </p:cNvPr>
          <p:cNvSpPr/>
          <p:nvPr/>
        </p:nvSpPr>
        <p:spPr>
          <a:xfrm>
            <a:off x="195309" y="908586"/>
            <a:ext cx="86646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22542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Available on the Department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website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(search keywords: 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list of approved assessments).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20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864"/>
            <a:ext cx="8229600" cy="646331"/>
          </a:xfrm>
        </p:spPr>
        <p:txBody>
          <a:bodyPr/>
          <a:lstStyle/>
          <a:p>
            <a:r>
              <a:rPr lang="en-US" dirty="0"/>
              <a:t>Grace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710"/>
            <a:ext cx="8229600" cy="4534986"/>
          </a:xfrm>
        </p:spPr>
        <p:txBody>
          <a:bodyPr/>
          <a:lstStyle/>
          <a:p>
            <a:r>
              <a:rPr lang="en-US" sz="2800" dirty="0"/>
              <a:t>Given the number of concerns raised by districts that already purchased tools for the 2018-2019 school year prior to the release of the new list, the Department will offer a </a:t>
            </a:r>
            <a:r>
              <a:rPr lang="en-US" sz="2800" b="1" i="1" dirty="0"/>
              <a:t>grace period for previously approved assessments </a:t>
            </a:r>
            <a:r>
              <a:rPr lang="en-US" sz="2800" dirty="0"/>
              <a:t>across all areas covered by the Common RFQ.</a:t>
            </a:r>
          </a:p>
        </p:txBody>
      </p:sp>
    </p:spTree>
    <p:extLst>
      <p:ext uri="{BB962C8B-B14F-4D97-AF65-F5344CB8AC3E}">
        <p14:creationId xmlns:p14="http://schemas.microsoft.com/office/powerpoint/2010/main" val="41479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864"/>
            <a:ext cx="8229600" cy="646331"/>
          </a:xfrm>
        </p:spPr>
        <p:txBody>
          <a:bodyPr/>
          <a:lstStyle/>
          <a:p>
            <a:r>
              <a:rPr lang="en-US" dirty="0"/>
              <a:t>Grace Period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710"/>
            <a:ext cx="8229600" cy="4534986"/>
          </a:xfrm>
        </p:spPr>
        <p:txBody>
          <a:bodyPr/>
          <a:lstStyle/>
          <a:p>
            <a:r>
              <a:rPr lang="en-US" dirty="0"/>
              <a:t>The Department will allow the use of previously approved 2017-2018 assessments through June 30, 2019.</a:t>
            </a:r>
          </a:p>
          <a:p>
            <a:endParaRPr lang="en-US" dirty="0"/>
          </a:p>
          <a:p>
            <a:r>
              <a:rPr lang="en-US" dirty="0"/>
              <a:t>Districts can also use the newly approved assessments for the 2018-2019 school year.</a:t>
            </a:r>
          </a:p>
          <a:p>
            <a:endParaRPr lang="en-US" dirty="0"/>
          </a:p>
          <a:p>
            <a:r>
              <a:rPr lang="en-US" dirty="0"/>
              <a:t>After June 30, 2019, districts can only use the assessments on the new list.</a:t>
            </a:r>
          </a:p>
        </p:txBody>
      </p:sp>
    </p:spTree>
    <p:extLst>
      <p:ext uri="{BB962C8B-B14F-4D97-AF65-F5344CB8AC3E}">
        <p14:creationId xmlns:p14="http://schemas.microsoft.com/office/powerpoint/2010/main" val="304371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35" y="2793842"/>
            <a:ext cx="8561651" cy="1000274"/>
          </a:xfrm>
        </p:spPr>
        <p:txBody>
          <a:bodyPr/>
          <a:lstStyle/>
          <a:p>
            <a:br>
              <a:rPr lang="en-US" sz="3750" dirty="0">
                <a:solidFill>
                  <a:schemeClr val="bg1"/>
                </a:solidFill>
              </a:rPr>
            </a:br>
            <a:endParaRPr lang="en-US" sz="2750" dirty="0"/>
          </a:p>
        </p:txBody>
      </p:sp>
      <p:sp>
        <p:nvSpPr>
          <p:cNvPr id="3" name="TextBox 2"/>
          <p:cNvSpPr txBox="1"/>
          <p:nvPr/>
        </p:nvSpPr>
        <p:spPr>
          <a:xfrm>
            <a:off x="489842" y="977960"/>
            <a:ext cx="815883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1500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Operating Standards for Identifying and Serving Students Who are Gifted</a:t>
            </a:r>
          </a:p>
          <a:p>
            <a:pPr lvl="0" algn="ctr" defTabSz="571500"/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83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265E1422-F3CE-41F7-985A-98A9751BF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74001" y="2050741"/>
            <a:ext cx="7493818" cy="41061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9109DDE-5B52-4FD0-8717-FD8954398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5864"/>
            <a:ext cx="8229600" cy="492443"/>
          </a:xfrm>
        </p:spPr>
        <p:txBody>
          <a:bodyPr/>
          <a:lstStyle/>
          <a:p>
            <a:r>
              <a:rPr lang="en-US" sz="3200" dirty="0"/>
              <a:t>2017-2018 List of Approved Assessments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942F2F8-9557-462F-9428-171F8D2CD8DB}"/>
              </a:ext>
            </a:extLst>
          </p:cNvPr>
          <p:cNvSpPr txBox="1">
            <a:spLocks/>
          </p:cNvSpPr>
          <p:nvPr/>
        </p:nvSpPr>
        <p:spPr>
          <a:xfrm>
            <a:off x="457200" y="895789"/>
            <a:ext cx="8229600" cy="1217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7013" indent="-227013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571500" indent="-225425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025525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490663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1947863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3EE613-5D24-4FBB-A4A9-F59A9FB37DD5}"/>
              </a:ext>
            </a:extLst>
          </p:cNvPr>
          <p:cNvSpPr/>
          <p:nvPr/>
        </p:nvSpPr>
        <p:spPr>
          <a:xfrm>
            <a:off x="204185" y="908586"/>
            <a:ext cx="865572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1" indent="-225425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Available on the Department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website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(search keywords: </a:t>
            </a:r>
            <a:r>
              <a:rPr lang="en-US" sz="2800" i="1" dirty="0">
                <a:solidFill>
                  <a:prstClr val="black"/>
                </a:solidFill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list of approved assessments).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1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864"/>
            <a:ext cx="8229600" cy="646331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9710"/>
            <a:ext cx="8229600" cy="4534986"/>
          </a:xfrm>
        </p:spPr>
        <p:txBody>
          <a:bodyPr/>
          <a:lstStyle/>
          <a:p>
            <a:r>
              <a:rPr lang="en-US" sz="2800" dirty="0"/>
              <a:t>The Department will open a new Common RFQ this fall for approval of any area without assessments or for vendors that are not on the new list.</a:t>
            </a:r>
          </a:p>
          <a:p>
            <a:endParaRPr lang="en-US" sz="2800" dirty="0"/>
          </a:p>
          <a:p>
            <a:r>
              <a:rPr lang="en-US" sz="2800" dirty="0"/>
              <a:t>The new list will be available in spring 2019 for use in the 2019-2020 school year.</a:t>
            </a:r>
          </a:p>
          <a:p>
            <a:endParaRPr lang="en-US" sz="2800" dirty="0"/>
          </a:p>
          <a:p>
            <a:r>
              <a:rPr lang="en-US" sz="2800" dirty="0"/>
              <a:t>After June 30, 2019, districts can only use the assessments on the new list.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930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2D2-40C1-4193-809B-7AED74DF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021"/>
            <a:ext cx="8229600" cy="553998"/>
          </a:xfrm>
        </p:spPr>
        <p:txBody>
          <a:bodyPr/>
          <a:lstStyle/>
          <a:p>
            <a:r>
              <a:rPr lang="en-US" sz="3600" dirty="0"/>
              <a:t>Key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87BC-23A0-4C42-817B-07384E8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502"/>
            <a:ext cx="8229600" cy="5265684"/>
          </a:xfrm>
        </p:spPr>
        <p:txBody>
          <a:bodyPr/>
          <a:lstStyle/>
          <a:p>
            <a:r>
              <a:rPr lang="en-US" sz="2400" dirty="0" err="1"/>
              <a:t>CogAT</a:t>
            </a:r>
            <a:r>
              <a:rPr lang="en-US" sz="2400" dirty="0"/>
              <a:t> scores have been clarified by the publisher</a:t>
            </a:r>
          </a:p>
          <a:p>
            <a:endParaRPr lang="en-US" sz="2400" dirty="0"/>
          </a:p>
          <a:p>
            <a:r>
              <a:rPr lang="en-US" sz="2400" dirty="0"/>
              <a:t>NNAT3 is approved for identification</a:t>
            </a:r>
          </a:p>
          <a:p>
            <a:endParaRPr lang="en-US" sz="2400" dirty="0"/>
          </a:p>
          <a:p>
            <a:r>
              <a:rPr lang="en-US" sz="2400" dirty="0" err="1"/>
              <a:t>i</a:t>
            </a:r>
            <a:r>
              <a:rPr lang="en-US" sz="2400" dirty="0"/>
              <a:t>-Ready is approved for identification at particular grade levels</a:t>
            </a:r>
          </a:p>
          <a:p>
            <a:endParaRPr lang="en-US" sz="2400" dirty="0"/>
          </a:p>
          <a:p>
            <a:r>
              <a:rPr lang="en-US" sz="2400" dirty="0" err="1"/>
              <a:t>Logramos</a:t>
            </a:r>
            <a:r>
              <a:rPr lang="en-US" sz="2400" dirty="0"/>
              <a:t>, 3</a:t>
            </a:r>
            <a:r>
              <a:rPr lang="en-US" sz="2400" baseline="30000" dirty="0"/>
              <a:t>rd</a:t>
            </a:r>
            <a:r>
              <a:rPr lang="en-US" sz="2400" dirty="0"/>
              <a:t> Edition, is now also approved for Superior Cognitive identification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5370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2D2-40C1-4193-809B-7AED74DF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021"/>
            <a:ext cx="8229600" cy="553998"/>
          </a:xfrm>
        </p:spPr>
        <p:txBody>
          <a:bodyPr/>
          <a:lstStyle/>
          <a:p>
            <a:r>
              <a:rPr lang="en-US" sz="3600" dirty="0"/>
              <a:t>Key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87BC-23A0-4C42-817B-07384E8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19502"/>
            <a:ext cx="8229600" cy="5265684"/>
          </a:xfrm>
        </p:spPr>
        <p:txBody>
          <a:bodyPr/>
          <a:lstStyle/>
          <a:p>
            <a:r>
              <a:rPr lang="en-US" sz="2400" dirty="0"/>
              <a:t>Woodcock-Munoz Language Survey III is approved for identification</a:t>
            </a:r>
          </a:p>
          <a:p>
            <a:endParaRPr lang="en-US" sz="2400" dirty="0"/>
          </a:p>
          <a:p>
            <a:r>
              <a:rPr lang="en-US" sz="2400" dirty="0"/>
              <a:t>Woodcock-Johnson IV, Tests of Cognitive Abilities, Gf-</a:t>
            </a:r>
            <a:r>
              <a:rPr lang="en-US" sz="2400" dirty="0" err="1"/>
              <a:t>Gc</a:t>
            </a:r>
            <a:r>
              <a:rPr lang="en-US" sz="2400" dirty="0"/>
              <a:t> Composite is now also approved for identification for students with score discrepancies per the Technical Manual</a:t>
            </a:r>
          </a:p>
          <a:p>
            <a:pPr marL="0" indent="0" algn="ctr">
              <a:buNone/>
            </a:pPr>
            <a:r>
              <a:rPr lang="en-US" sz="2400" dirty="0">
                <a:solidFill>
                  <a:srgbClr val="C00000"/>
                </a:solidFill>
              </a:rPr>
              <a:t>(See vendor information forms for specifics)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75266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2D2-40C1-4193-809B-7AED74DF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890"/>
            <a:ext cx="8229600" cy="590366"/>
          </a:xfrm>
        </p:spPr>
        <p:txBody>
          <a:bodyPr/>
          <a:lstStyle/>
          <a:p>
            <a:r>
              <a:rPr lang="en-US" sz="3600" dirty="0"/>
              <a:t>Test-Specific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87BC-23A0-4C42-817B-07384E8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4304"/>
            <a:ext cx="8229600" cy="3941378"/>
          </a:xfrm>
        </p:spPr>
        <p:txBody>
          <a:bodyPr/>
          <a:lstStyle/>
          <a:p>
            <a:r>
              <a:rPr lang="en-US" dirty="0"/>
              <a:t>Each assessment links to a vendor information form with Department guidelines.</a:t>
            </a:r>
          </a:p>
          <a:p>
            <a:endParaRPr lang="en-US" dirty="0"/>
          </a:p>
          <a:p>
            <a:r>
              <a:rPr lang="en-US" dirty="0"/>
              <a:t>Includes grade levels, subtests (where applicable) and scores for intelligence tests.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862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2D2-40C1-4193-809B-7AED74DF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1890"/>
            <a:ext cx="8229600" cy="553998"/>
          </a:xfrm>
        </p:spPr>
        <p:txBody>
          <a:bodyPr/>
          <a:lstStyle/>
          <a:p>
            <a:r>
              <a:rPr lang="en-US" sz="3600" dirty="0"/>
              <a:t>Example</a:t>
            </a:r>
          </a:p>
        </p:txBody>
      </p:sp>
      <p:pic>
        <p:nvPicPr>
          <p:cNvPr id="5" name="Picture 4">
            <a:hlinkClick r:id="rId3"/>
            <a:extLst>
              <a:ext uri="{FF2B5EF4-FFF2-40B4-BE49-F238E27FC236}">
                <a16:creationId xmlns:a16="http://schemas.microsoft.com/office/drawing/2014/main" id="{1CFA221B-FFC4-45D3-9436-224F898E5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837" y="1033462"/>
            <a:ext cx="7172325" cy="4791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578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35" y="2793842"/>
            <a:ext cx="8561651" cy="1000274"/>
          </a:xfrm>
        </p:spPr>
        <p:txBody>
          <a:bodyPr/>
          <a:lstStyle/>
          <a:p>
            <a:br>
              <a:rPr lang="en-US" sz="3750" dirty="0">
                <a:solidFill>
                  <a:schemeClr val="bg1"/>
                </a:solidFill>
              </a:rPr>
            </a:br>
            <a:endParaRPr lang="en-US" sz="2750" dirty="0"/>
          </a:p>
        </p:txBody>
      </p:sp>
      <p:sp>
        <p:nvSpPr>
          <p:cNvPr id="3" name="TextBox 2"/>
          <p:cNvSpPr txBox="1"/>
          <p:nvPr/>
        </p:nvSpPr>
        <p:spPr>
          <a:xfrm>
            <a:off x="1611636" y="1862818"/>
            <a:ext cx="5915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1500"/>
            <a:r>
              <a:rPr lang="en-US" sz="6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 versus </a:t>
            </a:r>
          </a:p>
          <a:p>
            <a:pPr algn="ctr" defTabSz="571500"/>
            <a:r>
              <a:rPr lang="en-US" sz="6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Pre-Screening</a:t>
            </a:r>
          </a:p>
        </p:txBody>
      </p:sp>
    </p:spTree>
    <p:extLst>
      <p:ext uri="{BB962C8B-B14F-4D97-AF65-F5344CB8AC3E}">
        <p14:creationId xmlns:p14="http://schemas.microsoft.com/office/powerpoint/2010/main" val="4232457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2D2-40C1-4193-809B-7AED74DF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7603"/>
            <a:ext cx="8229600" cy="553998"/>
          </a:xfrm>
        </p:spPr>
        <p:txBody>
          <a:bodyPr/>
          <a:lstStyle/>
          <a:p>
            <a:r>
              <a:rPr lang="en-US" sz="3600" dirty="0"/>
              <a:t>Definition of Screening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187BC-23A0-4C42-817B-07384E8A4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2239"/>
            <a:ext cx="8229600" cy="4532374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/>
              <a:t>In Ohio, screening means administering a test approved for gifted identification.</a:t>
            </a:r>
          </a:p>
          <a:p>
            <a:endParaRPr lang="en-US" b="1" i="1" dirty="0"/>
          </a:p>
          <a:p>
            <a:endParaRPr lang="en-US" b="1" i="1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989431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AA2D2-40C1-4193-809B-7AED74DF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6789"/>
            <a:ext cx="8229600" cy="553998"/>
          </a:xfrm>
        </p:spPr>
        <p:txBody>
          <a:bodyPr/>
          <a:lstStyle/>
          <a:p>
            <a:r>
              <a:rPr lang="en-US" sz="3600" dirty="0"/>
              <a:t>Assessments Approved For…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457200" y="1066800"/>
          <a:ext cx="8229600" cy="515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67143332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88209576"/>
                    </a:ext>
                  </a:extLst>
                </a:gridCol>
              </a:tblGrid>
              <a:tr h="4533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Identification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Pre-Screening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7498466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r>
                        <a:rPr lang="en-US" sz="2800" dirty="0"/>
                        <a:t>Approved for gifted identification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1" dirty="0"/>
                        <a:t>NOT </a:t>
                      </a:r>
                      <a:r>
                        <a:rPr lang="en-US" sz="2800" dirty="0"/>
                        <a:t>approved for gifted identification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0816873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r>
                        <a:rPr lang="en-US" sz="2800" dirty="0"/>
                        <a:t>Must use to meet whole-grade screening opportunities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CANNOT be used to meet whole-grade screening opportunities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824376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r>
                        <a:rPr lang="en-US" sz="2800" dirty="0"/>
                        <a:t>Must use to meet referral opportunities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CANNOT be used to meet referral opportunity requirements for gifted identification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44853"/>
                  </a:ext>
                </a:extLst>
              </a:tr>
              <a:tr h="453390">
                <a:tc>
                  <a:txBody>
                    <a:bodyPr/>
                    <a:lstStyle/>
                    <a:p>
                      <a:r>
                        <a:rPr lang="en-US" sz="2800" dirty="0"/>
                        <a:t>Reported in EMIS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/>
                        <a:t>NOT reported in EMIS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3257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419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pic>
        <p:nvPicPr>
          <p:cNvPr id="5" name="Content Placeholder 4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5723" y="1727848"/>
            <a:ext cx="7064873" cy="28441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15723" y="1727848"/>
            <a:ext cx="7064873" cy="284415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9800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648164B-94D2-4F3A-90AE-B65E0843E2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726"/>
            <a:ext cx="9144000" cy="6382871"/>
          </a:xfr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08541ED-7EEB-4BCD-87B2-50C28A5DC611}"/>
              </a:ext>
            </a:extLst>
          </p:cNvPr>
          <p:cNvSpPr/>
          <p:nvPr/>
        </p:nvSpPr>
        <p:spPr>
          <a:xfrm>
            <a:off x="268940" y="4076699"/>
            <a:ext cx="2568390" cy="2245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Effective: 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July 27, 2018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A1A0CF5-2602-4B5E-89A1-17ECBBBE5DD8}"/>
              </a:ext>
            </a:extLst>
          </p:cNvPr>
          <p:cNvSpPr/>
          <p:nvPr/>
        </p:nvSpPr>
        <p:spPr>
          <a:xfrm>
            <a:off x="3301251" y="4076699"/>
            <a:ext cx="2568390" cy="2245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Increases amount of time to earn PD clock hours.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38087B6-68CB-463A-AB68-7AD9F910759C}"/>
              </a:ext>
            </a:extLst>
          </p:cNvPr>
          <p:cNvSpPr/>
          <p:nvPr/>
        </p:nvSpPr>
        <p:spPr>
          <a:xfrm>
            <a:off x="6333562" y="4076699"/>
            <a:ext cx="2568390" cy="2245658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Reduces the requirement for some teachers.</a:t>
            </a:r>
          </a:p>
        </p:txBody>
      </p:sp>
    </p:spTree>
    <p:extLst>
      <p:ext uri="{BB962C8B-B14F-4D97-AF65-F5344CB8AC3E}">
        <p14:creationId xmlns:p14="http://schemas.microsoft.com/office/powerpoint/2010/main" val="28262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6380433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2756" y="4689409"/>
            <a:ext cx="3127917" cy="1300406"/>
          </a:xfrm>
          <a:prstGeom prst="roundRect">
            <a:avLst/>
          </a:prstGeom>
          <a:solidFill>
            <a:srgbClr val="73A4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533" indent="0" algn="ctr">
              <a:buNone/>
            </a:pPr>
            <a:r>
              <a:rPr lang="en-US" sz="3300" b="1" dirty="0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8731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A4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435" y="2793842"/>
            <a:ext cx="8561651" cy="1000274"/>
          </a:xfrm>
        </p:spPr>
        <p:txBody>
          <a:bodyPr/>
          <a:lstStyle/>
          <a:p>
            <a:br>
              <a:rPr lang="en-US" sz="3750" dirty="0">
                <a:solidFill>
                  <a:schemeClr val="bg1"/>
                </a:solidFill>
              </a:rPr>
            </a:br>
            <a:endParaRPr lang="en-US" sz="2750" dirty="0"/>
          </a:p>
        </p:txBody>
      </p:sp>
      <p:sp>
        <p:nvSpPr>
          <p:cNvPr id="3" name="TextBox 2"/>
          <p:cNvSpPr txBox="1"/>
          <p:nvPr/>
        </p:nvSpPr>
        <p:spPr>
          <a:xfrm>
            <a:off x="1611636" y="1862818"/>
            <a:ext cx="591524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71500"/>
            <a:r>
              <a:rPr lang="en-US" sz="6000" b="1" kern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Gifted Education Updates</a:t>
            </a:r>
          </a:p>
        </p:txBody>
      </p:sp>
    </p:spTree>
    <p:extLst>
      <p:ext uri="{BB962C8B-B14F-4D97-AF65-F5344CB8AC3E}">
        <p14:creationId xmlns:p14="http://schemas.microsoft.com/office/powerpoint/2010/main" val="409646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5864"/>
            <a:ext cx="8229600" cy="646331"/>
          </a:xfrm>
        </p:spPr>
        <p:txBody>
          <a:bodyPr/>
          <a:lstStyle/>
          <a:p>
            <a:r>
              <a:rPr lang="en-US" dirty="0"/>
              <a:t>Gifted Education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207" y="1271752"/>
            <a:ext cx="8681545" cy="4311855"/>
          </a:xfrm>
        </p:spPr>
        <p:txBody>
          <a:bodyPr/>
          <a:lstStyle/>
          <a:p>
            <a:r>
              <a:rPr lang="en-US" dirty="0"/>
              <a:t>Revised OLAC Gifted Education Professional Development Modules</a:t>
            </a:r>
          </a:p>
          <a:p>
            <a:r>
              <a:rPr lang="en-US" dirty="0"/>
              <a:t>Gifted Education Cost Study</a:t>
            </a:r>
          </a:p>
          <a:p>
            <a:r>
              <a:rPr lang="en-US" dirty="0"/>
              <a:t>Innovative Gifted Services Application</a:t>
            </a:r>
          </a:p>
          <a:p>
            <a:r>
              <a:rPr lang="en-US" dirty="0"/>
              <a:t>Identification Plan and Gifted Education Policy</a:t>
            </a:r>
          </a:p>
          <a:p>
            <a:r>
              <a:rPr lang="en-US" dirty="0"/>
              <a:t>Ohio Assessment for Educators for Gifted Education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57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16A7-4E76-4AA2-A7BB-2EF0CDF2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7996"/>
          </a:xfrm>
        </p:spPr>
        <p:txBody>
          <a:bodyPr/>
          <a:lstStyle/>
          <a:p>
            <a:r>
              <a:rPr lang="en-US" sz="3600" dirty="0"/>
              <a:t>Revised OLAC Gifted Education Professional Development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CB377-F765-4EDE-9454-B43B897E0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9557"/>
            <a:ext cx="8229600" cy="4173145"/>
          </a:xfrm>
        </p:spPr>
        <p:txBody>
          <a:bodyPr/>
          <a:lstStyle/>
          <a:p>
            <a:r>
              <a:rPr lang="en-US" dirty="0"/>
              <a:t>Revised in partnership with the Gifted Advisory Council and the Ohio Department of Education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Available soon through the OLAC website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Consists of 7 Foundational Concepts and 7 related Projects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98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16A7-4E76-4AA2-A7BB-2EF0CDF2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07996"/>
          </a:xfrm>
        </p:spPr>
        <p:txBody>
          <a:bodyPr/>
          <a:lstStyle/>
          <a:p>
            <a:r>
              <a:rPr lang="en-US" sz="3600" dirty="0"/>
              <a:t>Revised OLAC Gifted Education Professional Development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CB377-F765-4EDE-9454-B43B897E0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306"/>
            <a:ext cx="8229600" cy="4173145"/>
          </a:xfrm>
        </p:spPr>
        <p:txBody>
          <a:bodyPr/>
          <a:lstStyle/>
          <a:p>
            <a:r>
              <a:rPr lang="en-US" sz="2800" dirty="0"/>
              <a:t>Seven Foundational Concepts: </a:t>
            </a:r>
          </a:p>
          <a:p>
            <a:pPr lvl="1"/>
            <a:r>
              <a:rPr lang="en-US" sz="2800" dirty="0"/>
              <a:t> Social Emotional Needs of the Gifted</a:t>
            </a:r>
          </a:p>
          <a:p>
            <a:pPr lvl="1"/>
            <a:r>
              <a:rPr lang="en-US" sz="2800" dirty="0"/>
              <a:t> Culturally Responsive Pedagogy </a:t>
            </a:r>
          </a:p>
          <a:p>
            <a:pPr lvl="1"/>
            <a:r>
              <a:rPr lang="en-US" sz="2800" dirty="0"/>
              <a:t> Differentiated Instruction for Advanced Learners</a:t>
            </a:r>
          </a:p>
          <a:p>
            <a:pPr lvl="1"/>
            <a:r>
              <a:rPr lang="en-US" sz="2800" dirty="0"/>
              <a:t> Written Education Plans</a:t>
            </a:r>
          </a:p>
          <a:p>
            <a:pPr lvl="1"/>
            <a:r>
              <a:rPr lang="en-US" sz="2800" dirty="0"/>
              <a:t> Acceleration</a:t>
            </a:r>
          </a:p>
          <a:p>
            <a:pPr lvl="1"/>
            <a:r>
              <a:rPr lang="en-US" sz="2800" dirty="0"/>
              <a:t> Access to Advanced Curriculum</a:t>
            </a:r>
          </a:p>
          <a:p>
            <a:pPr lvl="1"/>
            <a:r>
              <a:rPr lang="en-US" sz="2800" dirty="0"/>
              <a:t> Measuring Growth for Advanced Learners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35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F16A7-4E76-4AA2-A7BB-2EF0CDF2C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7810"/>
            <a:ext cx="8229600" cy="646331"/>
          </a:xfrm>
        </p:spPr>
        <p:txBody>
          <a:bodyPr/>
          <a:lstStyle/>
          <a:p>
            <a:r>
              <a:rPr lang="en-US" dirty="0"/>
              <a:t>Gifted Education Cost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CB377-F765-4EDE-9454-B43B897E0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0866"/>
            <a:ext cx="8229600" cy="5116653"/>
          </a:xfrm>
        </p:spPr>
        <p:txBody>
          <a:bodyPr/>
          <a:lstStyle/>
          <a:p>
            <a:r>
              <a:rPr lang="en-US" dirty="0"/>
              <a:t>Included in Ohio's FY2018-2019 main operating budget (HB 49).</a:t>
            </a:r>
          </a:p>
          <a:p>
            <a:pPr marL="0" indent="0">
              <a:buNone/>
            </a:pPr>
            <a:r>
              <a:rPr lang="en-US" sz="1800" dirty="0"/>
              <a:t> </a:t>
            </a:r>
          </a:p>
          <a:p>
            <a:r>
              <a:rPr lang="en-US" dirty="0"/>
              <a:t>Required the Department to conduct a study to determine appropriate amounts of funding and appropriate methods of funding, with an emphasis on rural districts.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Conducted by the Ohio Education Research Center and consulting partners.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445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0C540-44AE-4C95-9485-6DCF6977B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2662"/>
          </a:xfrm>
        </p:spPr>
        <p:txBody>
          <a:bodyPr/>
          <a:lstStyle/>
          <a:p>
            <a:r>
              <a:rPr lang="en-US" dirty="0"/>
              <a:t>Gifted Education Cost Study,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255E8-A10D-45C4-8F89-83B1106A2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5657"/>
            <a:ext cx="8229600" cy="4525963"/>
          </a:xfrm>
        </p:spPr>
        <p:txBody>
          <a:bodyPr/>
          <a:lstStyle/>
          <a:p>
            <a:r>
              <a:rPr lang="en-US" dirty="0"/>
              <a:t>Used state and district level data, including onsite visits and interviews with districts and ESC partners.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Executive Summary, Research Brief, and the Full Report are available on the Ohio Department of Education’s </a:t>
            </a:r>
            <a:r>
              <a:rPr lang="en-US" dirty="0">
                <a:hlinkClick r:id="rId2"/>
              </a:rPr>
              <a:t>website</a:t>
            </a:r>
            <a:r>
              <a:rPr lang="en-US" dirty="0"/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54140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30619-5065-4C45-893B-AAD3F8963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292662"/>
          </a:xfrm>
        </p:spPr>
        <p:txBody>
          <a:bodyPr/>
          <a:lstStyle/>
          <a:p>
            <a:r>
              <a:rPr lang="en-US" dirty="0"/>
              <a:t>Innovative Gifted Education Services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06A78-BD64-4347-97A9-8775C9FC7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11160"/>
            <a:ext cx="8229600" cy="3874488"/>
          </a:xfrm>
        </p:spPr>
        <p:txBody>
          <a:bodyPr/>
          <a:lstStyle/>
          <a:p>
            <a:r>
              <a:rPr lang="en-US" dirty="0"/>
              <a:t>Developed in partnership with the Gifted Advisory Council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Focuses on five priority areas</a:t>
            </a:r>
          </a:p>
        </p:txBody>
      </p:sp>
    </p:spTree>
    <p:extLst>
      <p:ext uri="{BB962C8B-B14F-4D97-AF65-F5344CB8AC3E}">
        <p14:creationId xmlns:p14="http://schemas.microsoft.com/office/powerpoint/2010/main" val="131871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64C6E-443F-4399-A77A-AB43F3D7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8143"/>
            <a:ext cx="8229600" cy="1292662"/>
          </a:xfrm>
        </p:spPr>
        <p:txBody>
          <a:bodyPr/>
          <a:lstStyle/>
          <a:p>
            <a:r>
              <a:rPr lang="en-US" dirty="0"/>
              <a:t>Innovative Service Application, Priority Areas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462CA-6BB7-4715-B459-B2F812758F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4599"/>
            <a:ext cx="8229600" cy="4371390"/>
          </a:xfrm>
        </p:spPr>
        <p:txBody>
          <a:bodyPr/>
          <a:lstStyle/>
          <a:p>
            <a:r>
              <a:rPr lang="en-US" sz="2800" dirty="0"/>
              <a:t>Services specifically designed for underrepresented populations</a:t>
            </a:r>
          </a:p>
          <a:p>
            <a:r>
              <a:rPr lang="en-US" sz="2800" dirty="0"/>
              <a:t>Services in grades K-2</a:t>
            </a:r>
          </a:p>
          <a:p>
            <a:r>
              <a:rPr lang="en-US" sz="2800" dirty="0"/>
              <a:t>Services to enhance career readiness in a particular field</a:t>
            </a:r>
          </a:p>
          <a:p>
            <a:r>
              <a:rPr lang="en-US" sz="2800" dirty="0"/>
              <a:t>Services to support social and emotional needs</a:t>
            </a:r>
          </a:p>
          <a:p>
            <a:r>
              <a:rPr lang="en-US" sz="2800" dirty="0"/>
              <a:t>District-determined priority area</a:t>
            </a:r>
          </a:p>
        </p:txBody>
      </p:sp>
    </p:spTree>
    <p:extLst>
      <p:ext uri="{BB962C8B-B14F-4D97-AF65-F5344CB8AC3E}">
        <p14:creationId xmlns:p14="http://schemas.microsoft.com/office/powerpoint/2010/main" val="874563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94FF-209F-4583-A9F8-D45FA9A7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03412"/>
            <a:ext cx="8229600" cy="1292662"/>
          </a:xfrm>
        </p:spPr>
        <p:txBody>
          <a:bodyPr/>
          <a:lstStyle/>
          <a:p>
            <a:r>
              <a:rPr lang="en-US" dirty="0"/>
              <a:t>Innovative Service Application </a:t>
            </a:r>
            <a:r>
              <a:rPr lang="en-US" i="1" dirty="0"/>
              <a:t>Tentative</a:t>
            </a:r>
            <a:r>
              <a:rPr lang="en-US" dirty="0"/>
              <a:t>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DB5D6-435A-4A82-A0FF-72E8D6FA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9061"/>
            <a:ext cx="8229600" cy="4080846"/>
          </a:xfrm>
        </p:spPr>
        <p:txBody>
          <a:bodyPr/>
          <a:lstStyle/>
          <a:p>
            <a:r>
              <a:rPr lang="en-US" b="1" dirty="0"/>
              <a:t>Fall 2018: </a:t>
            </a:r>
            <a:r>
              <a:rPr lang="en-US" dirty="0"/>
              <a:t>Notification and information from the Department regarding Innovative Service Applications</a:t>
            </a:r>
          </a:p>
          <a:p>
            <a:endParaRPr lang="en-US" dirty="0"/>
          </a:p>
          <a:p>
            <a:r>
              <a:rPr lang="en-US" b="1" dirty="0"/>
              <a:t>Winter 2018/2019: </a:t>
            </a:r>
            <a:r>
              <a:rPr lang="en-US" dirty="0"/>
              <a:t>Application opens</a:t>
            </a:r>
          </a:p>
        </p:txBody>
      </p:sp>
    </p:spTree>
    <p:extLst>
      <p:ext uri="{BB962C8B-B14F-4D97-AF65-F5344CB8AC3E}">
        <p14:creationId xmlns:p14="http://schemas.microsoft.com/office/powerpoint/2010/main" val="260039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81B9B-58D1-4E2B-8B40-259175399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362" y="671736"/>
            <a:ext cx="8276492" cy="5458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Flowchart: Connector 4"/>
          <p:cNvSpPr/>
          <p:nvPr/>
        </p:nvSpPr>
        <p:spPr>
          <a:xfrm>
            <a:off x="5599184" y="241197"/>
            <a:ext cx="3406046" cy="3263385"/>
          </a:xfrm>
          <a:prstGeom prst="flowChartConnector">
            <a:avLst/>
          </a:prstGeom>
          <a:solidFill>
            <a:srgbClr val="C00000"/>
          </a:solidFill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/>
                <a:cs typeface="Arial"/>
              </a:rPr>
              <a:t>Search: </a:t>
            </a:r>
          </a:p>
          <a:p>
            <a:pPr algn="ctr"/>
            <a:r>
              <a:rPr lang="en-US" sz="2800" i="1" dirty="0">
                <a:solidFill>
                  <a:schemeClr val="bg1"/>
                </a:solidFill>
                <a:latin typeface="Arial"/>
                <a:cs typeface="Arial"/>
              </a:rPr>
              <a:t>Gifted Operating Standards</a:t>
            </a:r>
          </a:p>
        </p:txBody>
      </p:sp>
    </p:spTree>
    <p:extLst>
      <p:ext uri="{BB962C8B-B14F-4D97-AF65-F5344CB8AC3E}">
        <p14:creationId xmlns:p14="http://schemas.microsoft.com/office/powerpoint/2010/main" val="1979058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994FF-209F-4583-A9F8-D45FA9A78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54217"/>
          </a:xfrm>
        </p:spPr>
        <p:txBody>
          <a:bodyPr/>
          <a:lstStyle/>
          <a:p>
            <a:r>
              <a:rPr lang="en-US" sz="4400" dirty="0"/>
              <a:t>Innovative Service Application </a:t>
            </a:r>
            <a:r>
              <a:rPr lang="en-US" sz="4400" i="1" dirty="0"/>
              <a:t>Tentative</a:t>
            </a:r>
            <a:r>
              <a:rPr lang="en-US" sz="4400" dirty="0"/>
              <a:t>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DB5D6-435A-4A82-A0FF-72E8D6FA7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39061"/>
            <a:ext cx="8229600" cy="4080846"/>
          </a:xfrm>
        </p:spPr>
        <p:txBody>
          <a:bodyPr/>
          <a:lstStyle/>
          <a:p>
            <a:r>
              <a:rPr lang="en-US" b="1" dirty="0"/>
              <a:t>Winter 2019: </a:t>
            </a:r>
            <a:r>
              <a:rPr lang="en-US" dirty="0"/>
              <a:t>Applications due</a:t>
            </a:r>
          </a:p>
          <a:p>
            <a:endParaRPr lang="en-US" dirty="0"/>
          </a:p>
          <a:p>
            <a:r>
              <a:rPr lang="en-US" b="1" dirty="0"/>
              <a:t>Spring 2019: </a:t>
            </a:r>
            <a:r>
              <a:rPr lang="en-US" dirty="0"/>
              <a:t>Districts notified regarding decisions</a:t>
            </a:r>
          </a:p>
        </p:txBody>
      </p:sp>
    </p:spTree>
    <p:extLst>
      <p:ext uri="{BB962C8B-B14F-4D97-AF65-F5344CB8AC3E}">
        <p14:creationId xmlns:p14="http://schemas.microsoft.com/office/powerpoint/2010/main" val="416045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82CED-0531-4B46-82B3-338AB7AE3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945" y="443753"/>
            <a:ext cx="7478110" cy="1292662"/>
          </a:xfrm>
        </p:spPr>
        <p:txBody>
          <a:bodyPr/>
          <a:lstStyle/>
          <a:p>
            <a:r>
              <a:rPr lang="en-US" dirty="0"/>
              <a:t>Identification Plan and Gifted Education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F2C46-143E-4AF7-B8CF-52BED9268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16750"/>
            <a:ext cx="8229600" cy="4168897"/>
          </a:xfrm>
        </p:spPr>
        <p:txBody>
          <a:bodyPr/>
          <a:lstStyle/>
          <a:p>
            <a:r>
              <a:rPr lang="en-US" dirty="0"/>
              <a:t>FY19 window for submitting revised plans is not yet open.</a:t>
            </a:r>
          </a:p>
          <a:p>
            <a:endParaRPr lang="en-US" dirty="0"/>
          </a:p>
          <a:p>
            <a:r>
              <a:rPr lang="en-US" dirty="0"/>
              <a:t>Notification will be provided by the Department when the window is open.</a:t>
            </a:r>
          </a:p>
          <a:p>
            <a:endParaRPr lang="en-US" dirty="0"/>
          </a:p>
          <a:p>
            <a:r>
              <a:rPr lang="en-US" dirty="0"/>
              <a:t>In SAFE, through Compliance Dashboard.</a:t>
            </a:r>
          </a:p>
        </p:txBody>
      </p:sp>
    </p:spTree>
    <p:extLst>
      <p:ext uri="{BB962C8B-B14F-4D97-AF65-F5344CB8AC3E}">
        <p14:creationId xmlns:p14="http://schemas.microsoft.com/office/powerpoint/2010/main" val="989076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2407B-24F4-43AD-839D-CE4050A6F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2642"/>
            <a:ext cx="8229600" cy="1292662"/>
          </a:xfrm>
        </p:spPr>
        <p:txBody>
          <a:bodyPr/>
          <a:lstStyle/>
          <a:p>
            <a:r>
              <a:rPr lang="en-US" dirty="0"/>
              <a:t>Ohio Assessment for Educators for Gifted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EA92B-74BD-4850-91A4-DA2585E7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9120" y="1817127"/>
            <a:ext cx="8229600" cy="4431273"/>
          </a:xfrm>
        </p:spPr>
        <p:txBody>
          <a:bodyPr/>
          <a:lstStyle/>
          <a:p>
            <a:r>
              <a:rPr lang="en-US" dirty="0"/>
              <a:t>State Board voted on recommended scores (September 2018).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Will be required as of January 1, 2019 for those applying for gifted licensure or endorsement.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75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700"/>
            <a:ext cx="9144000" cy="64008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2756" y="4689409"/>
            <a:ext cx="3127917" cy="1300406"/>
          </a:xfrm>
          <a:prstGeom prst="roundRect">
            <a:avLst/>
          </a:prstGeom>
          <a:solidFill>
            <a:srgbClr val="73A4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533" indent="0" algn="ctr">
              <a:buNone/>
            </a:pPr>
            <a:r>
              <a:rPr lang="en-US" sz="3300" b="1" dirty="0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24255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581" y="1308682"/>
            <a:ext cx="4708838" cy="4915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209389B-793C-494C-858D-EB2CA82C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Gifted Reporting and Indicator</a:t>
            </a:r>
          </a:p>
        </p:txBody>
      </p:sp>
    </p:spTree>
    <p:extLst>
      <p:ext uri="{BB962C8B-B14F-4D97-AF65-F5344CB8AC3E}">
        <p14:creationId xmlns:p14="http://schemas.microsoft.com/office/powerpoint/2010/main" val="28602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0668" y="377954"/>
            <a:ext cx="9043332" cy="553998"/>
          </a:xfrm>
        </p:spPr>
        <p:txBody>
          <a:bodyPr/>
          <a:lstStyle/>
          <a:p>
            <a:r>
              <a:rPr lang="en-US" sz="3600" dirty="0"/>
              <a:t>EMIS Data Guide for Gifted Reporting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721453" y="1334800"/>
            <a:ext cx="7709483" cy="44776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Search keywords: </a:t>
            </a:r>
            <a:r>
              <a:rPr lang="en-US" sz="3200" i="1" dirty="0">
                <a:solidFill>
                  <a:prstClr val="black"/>
                </a:solidFill>
              </a:rPr>
              <a:t>Gifted EMIS data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Includes streamlined gifted EMIS Codes</a:t>
            </a:r>
          </a:p>
          <a:p>
            <a:pPr marL="0" indent="0">
              <a:buNone/>
            </a:pPr>
            <a:endParaRPr lang="en-US" sz="3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3200" dirty="0">
                <a:solidFill>
                  <a:prstClr val="black"/>
                </a:solidFill>
              </a:rPr>
              <a:t>Also explains conditions for reporting services per the gifted operating standards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721453" y="2173972"/>
            <a:ext cx="758364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  <p:cxnSp>
        <p:nvCxnSpPr>
          <p:cNvPr id="5" name="Straight Connector 4"/>
          <p:cNvCxnSpPr/>
          <p:nvPr/>
        </p:nvCxnSpPr>
        <p:spPr bwMode="auto">
          <a:xfrm>
            <a:off x="721453" y="3388537"/>
            <a:ext cx="7642371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76200" contourW="12700">
            <a:bevelT/>
            <a:extrusionClr>
              <a:srgbClr val="C00000"/>
            </a:extrusionClr>
            <a:contourClr>
              <a:srgbClr val="C00000"/>
            </a:contourClr>
          </a:sp3d>
        </p:spPr>
      </p:cxnSp>
    </p:spTree>
    <p:extLst>
      <p:ext uri="{BB962C8B-B14F-4D97-AF65-F5344CB8AC3E}">
        <p14:creationId xmlns:p14="http://schemas.microsoft.com/office/powerpoint/2010/main" val="28468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436754"/>
            <a:ext cx="8229600" cy="615553"/>
          </a:xfrm>
        </p:spPr>
        <p:txBody>
          <a:bodyPr/>
          <a:lstStyle/>
          <a:p>
            <a:r>
              <a:rPr lang="en-US" sz="4000" dirty="0"/>
              <a:t>Reporting</a:t>
            </a:r>
            <a:r>
              <a:rPr lang="en-US" sz="3600" dirty="0"/>
              <a:t> </a:t>
            </a:r>
            <a:r>
              <a:rPr lang="en-US" sz="4000" dirty="0"/>
              <a:t>Gifted</a:t>
            </a:r>
            <a:r>
              <a:rPr lang="en-US" sz="3600" dirty="0"/>
              <a:t> </a:t>
            </a:r>
            <a:r>
              <a:rPr lang="en-US" sz="4000" dirty="0"/>
              <a:t>Identification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92880" y="1539240"/>
            <a:ext cx="4930551" cy="393443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Identification is cumulative. </a:t>
            </a:r>
            <a:r>
              <a:rPr lang="en-US" b="1" dirty="0"/>
              <a:t>Once identified, </a:t>
            </a:r>
            <a:r>
              <a:rPr lang="en-US" i="1" dirty="0"/>
              <a:t>always identified.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Identification date </a:t>
            </a:r>
            <a:r>
              <a:rPr lang="en-US" dirty="0"/>
              <a:t>is the date the district received the test scores.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/>
          <a:srcRect r="18531"/>
          <a:stretch/>
        </p:blipFill>
        <p:spPr>
          <a:xfrm>
            <a:off x="303046" y="1615440"/>
            <a:ext cx="3369794" cy="27575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703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629" y="344475"/>
            <a:ext cx="8229600" cy="615553"/>
          </a:xfrm>
        </p:spPr>
        <p:txBody>
          <a:bodyPr/>
          <a:lstStyle/>
          <a:p>
            <a:r>
              <a:rPr lang="en-US" sz="4000" dirty="0"/>
              <a:t>Reporting Gifted Identification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1" y="1373836"/>
            <a:ext cx="8490856" cy="4502529"/>
          </a:xfrm>
        </p:spPr>
        <p:txBody>
          <a:bodyPr/>
          <a:lstStyle/>
          <a:p>
            <a:r>
              <a:rPr lang="en-US" dirty="0"/>
              <a:t>Students are included in the 2018 Gifted Indicator if they are identified no later than March 31. </a:t>
            </a:r>
            <a:r>
              <a:rPr lang="en-US" i="1" dirty="0"/>
              <a:t>Students identified after March 31 will be included in the 2019 calculation.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48" y="290929"/>
            <a:ext cx="8581937" cy="553998"/>
          </a:xfrm>
        </p:spPr>
        <p:txBody>
          <a:bodyPr/>
          <a:lstStyle/>
          <a:p>
            <a:r>
              <a:rPr lang="en-US" sz="3600" dirty="0"/>
              <a:t>Student Gifted Education Record (GG)</a:t>
            </a:r>
            <a:endParaRPr lang="en-US" sz="40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1248469" y="1419963"/>
          <a:ext cx="6621893" cy="2162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0992">
                  <a:extLst>
                    <a:ext uri="{9D8B030D-6E8A-4147-A177-3AD203B41FA5}">
                      <a16:colId xmlns:a16="http://schemas.microsoft.com/office/drawing/2014/main" val="924996080"/>
                    </a:ext>
                  </a:extLst>
                </a:gridCol>
                <a:gridCol w="1343643">
                  <a:extLst>
                    <a:ext uri="{9D8B030D-6E8A-4147-A177-3AD203B41FA5}">
                      <a16:colId xmlns:a16="http://schemas.microsoft.com/office/drawing/2014/main" val="279056197"/>
                    </a:ext>
                  </a:extLst>
                </a:gridCol>
                <a:gridCol w="1484865">
                  <a:extLst>
                    <a:ext uri="{9D8B030D-6E8A-4147-A177-3AD203B41FA5}">
                      <a16:colId xmlns:a16="http://schemas.microsoft.com/office/drawing/2014/main" val="334354031"/>
                    </a:ext>
                  </a:extLst>
                </a:gridCol>
                <a:gridCol w="1408133">
                  <a:extLst>
                    <a:ext uri="{9D8B030D-6E8A-4147-A177-3AD203B41FA5}">
                      <a16:colId xmlns:a16="http://schemas.microsoft.com/office/drawing/2014/main" val="1114945159"/>
                    </a:ext>
                  </a:extLst>
                </a:gridCol>
                <a:gridCol w="1154260">
                  <a:extLst>
                    <a:ext uri="{9D8B030D-6E8A-4147-A177-3AD203B41FA5}">
                      <a16:colId xmlns:a16="http://schemas.microsoft.com/office/drawing/2014/main" val="3992802484"/>
                    </a:ext>
                  </a:extLst>
                </a:gridCol>
              </a:tblGrid>
              <a:tr h="80084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Screening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Assessment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Identification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Identification Date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Served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2684462448"/>
                  </a:ext>
                </a:extLst>
              </a:tr>
              <a:tr h="1362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effectLst/>
                        </a:rPr>
                        <a:t>No /</a:t>
                      </a:r>
                      <a:r>
                        <a:rPr lang="en-US" sz="1800" b="0" baseline="0" dirty="0">
                          <a:solidFill>
                            <a:schemeClr val="tx1"/>
                          </a:solidFill>
                          <a:effectLst/>
                        </a:rPr>
                        <a:t> Yes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highlight>
                          <a:srgbClr val="FFFF00"/>
                        </a:highlight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</a:t>
                      </a:r>
                      <a:r>
                        <a:rPr lang="en-US" sz="1800" baseline="0" dirty="0">
                          <a:effectLst/>
                        </a:rPr>
                        <a:t> </a:t>
                      </a:r>
                      <a:r>
                        <a:rPr lang="en-US" sz="1800" dirty="0">
                          <a:effectLst/>
                        </a:rPr>
                        <a:t>/ Yes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 / Yes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Year / Month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No / Yes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863" marR="42863" marT="0" marB="0" anchor="b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1982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50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94997" y="1607228"/>
            <a:ext cx="3491803" cy="2619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500548"/>
            <a:ext cx="4465320" cy="467165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83">
              <a:buNone/>
            </a:pPr>
            <a:r>
              <a:rPr lang="en-US" sz="3200" dirty="0"/>
              <a:t>For a particular service, use either:</a:t>
            </a:r>
          </a:p>
          <a:p>
            <a:pPr marL="170251" indent="-170251" defTabSz="342883">
              <a:buFont typeface="Wingdings" panose="05000000000000000000" pitchFamily="2" charset="2"/>
              <a:buChar char="ü"/>
            </a:pPr>
            <a:r>
              <a:rPr lang="en-US" sz="3200" dirty="0"/>
              <a:t> Program code in the Student Program Record (GQ)</a:t>
            </a:r>
          </a:p>
          <a:p>
            <a:pPr marL="0" indent="0" algn="ctr" defTabSz="342883">
              <a:buNone/>
            </a:pPr>
            <a:r>
              <a:rPr lang="en-US" sz="3200" b="1" i="1" dirty="0"/>
              <a:t>OR</a:t>
            </a:r>
          </a:p>
          <a:p>
            <a:pPr marL="170251" indent="-170251" defTabSz="342883">
              <a:buFont typeface="Wingdings" panose="05000000000000000000" pitchFamily="2" charset="2"/>
              <a:buChar char="ü"/>
            </a:pPr>
            <a:r>
              <a:rPr lang="en-US" sz="3200" dirty="0"/>
              <a:t> GE/GA code in the Course Master Record (CN)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7AA94C7-F666-4785-8889-8B81375B0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677108"/>
          </a:xfrm>
        </p:spPr>
        <p:txBody>
          <a:bodyPr/>
          <a:lstStyle/>
          <a:p>
            <a:r>
              <a:rPr lang="en-US" sz="4400" dirty="0"/>
              <a:t>Reporting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92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24" y="1965434"/>
            <a:ext cx="8774595" cy="4389960"/>
          </a:xfrm>
        </p:spPr>
        <p:txBody>
          <a:bodyPr/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For general education teachers who are:</a:t>
            </a:r>
          </a:p>
          <a:p>
            <a:pPr marL="687387" lvl="1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Designated providers of gifted services.</a:t>
            </a:r>
          </a:p>
          <a:p>
            <a:pPr marL="687387" lvl="1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b="1" i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Not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certified Advanced Placement or International Baccalaureate teachers who have earned at least 24 hours of certified AP or IB training within the past 5 years.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Receive gifted professional development in </a:t>
            </a: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eight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competencies (a-h).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Receive </a:t>
            </a: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15 clock hours 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of gifted professional development each year over four years.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059" y="385037"/>
            <a:ext cx="8640660" cy="1292662"/>
          </a:xfrm>
        </p:spPr>
        <p:txBody>
          <a:bodyPr/>
          <a:lstStyle/>
          <a:p>
            <a:r>
              <a:rPr lang="en-US" dirty="0"/>
              <a:t>Required Professional Development (60 clock hours)</a:t>
            </a:r>
          </a:p>
        </p:txBody>
      </p:sp>
    </p:spTree>
    <p:extLst>
      <p:ext uri="{BB962C8B-B14F-4D97-AF65-F5344CB8AC3E}">
        <p14:creationId xmlns:p14="http://schemas.microsoft.com/office/powerpoint/2010/main" val="4112765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1738"/>
            <a:ext cx="8275739" cy="1497062"/>
          </a:xfrm>
        </p:spPr>
        <p:txBody>
          <a:bodyPr/>
          <a:lstStyle/>
          <a:p>
            <a:r>
              <a:rPr lang="en-US" sz="4000" dirty="0"/>
              <a:t>Student Program Record (GQ)</a:t>
            </a:r>
            <a:br>
              <a:rPr lang="en-US" sz="3375" dirty="0"/>
            </a:br>
            <a:r>
              <a:rPr lang="en-US" sz="2400" dirty="0">
                <a:solidFill>
                  <a:schemeClr val="tx1"/>
                </a:solidFill>
              </a:rPr>
              <a:t>Gifted Education Services Provided by Gifted Intervention Specialists (</a:t>
            </a:r>
            <a:r>
              <a:rPr lang="en-US" sz="2400" i="1" dirty="0">
                <a:solidFill>
                  <a:schemeClr val="tx1"/>
                </a:solidFill>
              </a:rPr>
              <a:t>Not</a:t>
            </a:r>
            <a:r>
              <a:rPr lang="en-US" sz="2400" dirty="0">
                <a:solidFill>
                  <a:schemeClr val="tx1"/>
                </a:solidFill>
              </a:rPr>
              <a:t> Teacher of Record)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6067"/>
            <a:ext cx="8463642" cy="411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83">
              <a:buNone/>
            </a:pPr>
            <a:endParaRPr lang="en-US" sz="2438" dirty="0"/>
          </a:p>
          <a:p>
            <a:pPr marL="0" indent="0" defTabSz="342883">
              <a:buNone/>
            </a:pPr>
            <a:endParaRPr lang="en-US" sz="25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6792661"/>
              </p:ext>
            </p:extLst>
          </p:nvPr>
        </p:nvGraphicFramePr>
        <p:xfrm>
          <a:off x="404768" y="1735320"/>
          <a:ext cx="8380601" cy="46365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50698">
                  <a:extLst>
                    <a:ext uri="{9D8B030D-6E8A-4147-A177-3AD203B41FA5}">
                      <a16:colId xmlns:a16="http://schemas.microsoft.com/office/drawing/2014/main" val="1020568949"/>
                    </a:ext>
                  </a:extLst>
                </a:gridCol>
                <a:gridCol w="6529903">
                  <a:extLst>
                    <a:ext uri="{9D8B030D-6E8A-4147-A177-3AD203B41FA5}">
                      <a16:colId xmlns:a16="http://schemas.microsoft.com/office/drawing/2014/main" val="1721404572"/>
                    </a:ext>
                  </a:extLst>
                </a:gridCol>
              </a:tblGrid>
              <a:tr h="5944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Code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Name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037271476"/>
                  </a:ext>
                </a:extLst>
              </a:tr>
              <a:tr h="736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206060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classroom with cluster grouping and a gifted intervention specialist works directly with students in the cluster (co-teaching).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80825823"/>
                  </a:ext>
                </a:extLst>
              </a:tr>
              <a:tr h="736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206070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l" defTabSz="342883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Resource/pull-out room for identified students led by a gifted intervention specialist who is not the teacher of record.</a:t>
                      </a: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162645291"/>
                  </a:ext>
                </a:extLst>
              </a:tr>
              <a:tr h="7364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206080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Educational option(s) with a gifted intervention specialist directly involved with the identified student.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455391711"/>
                  </a:ext>
                </a:extLst>
              </a:tr>
              <a:tr h="674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206085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service directly involving a gifted intervention specialist.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352972226"/>
                  </a:ext>
                </a:extLst>
              </a:tr>
              <a:tr h="67443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206090</a:t>
                      </a:r>
                      <a:endParaRPr lang="en-US" sz="20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Innovative Services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598229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01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59" y="236870"/>
            <a:ext cx="8660783" cy="1354217"/>
          </a:xfrm>
        </p:spPr>
        <p:txBody>
          <a:bodyPr/>
          <a:lstStyle/>
          <a:p>
            <a:r>
              <a:rPr lang="en-US" sz="4000" dirty="0"/>
              <a:t>Student Program Record (GQ)</a:t>
            </a:r>
            <a:br>
              <a:rPr lang="en-US" sz="3600" dirty="0"/>
            </a:br>
            <a:r>
              <a:rPr lang="en-US" sz="2400" dirty="0">
                <a:solidFill>
                  <a:schemeClr val="tx1"/>
                </a:solidFill>
              </a:rPr>
              <a:t>Gifted Education Services </a:t>
            </a:r>
            <a:r>
              <a:rPr lang="en-US" sz="2400" i="1" dirty="0">
                <a:solidFill>
                  <a:schemeClr val="tx1"/>
                </a:solidFill>
              </a:rPr>
              <a:t>Not</a:t>
            </a:r>
            <a:r>
              <a:rPr lang="en-US" sz="2400" dirty="0">
                <a:solidFill>
                  <a:schemeClr val="tx1"/>
                </a:solidFill>
              </a:rPr>
              <a:t> Provided by Gifted Intervention Specialists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6067"/>
            <a:ext cx="8463642" cy="411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83">
              <a:buNone/>
            </a:pPr>
            <a:endParaRPr lang="en-US" sz="2438" dirty="0"/>
          </a:p>
          <a:p>
            <a:pPr marL="0" indent="0" defTabSz="342883">
              <a:buNone/>
            </a:pPr>
            <a:endParaRPr lang="en-US" sz="25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339837"/>
              </p:ext>
            </p:extLst>
          </p:nvPr>
        </p:nvGraphicFramePr>
        <p:xfrm>
          <a:off x="260059" y="1669412"/>
          <a:ext cx="8660783" cy="41091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3075">
                  <a:extLst>
                    <a:ext uri="{9D8B030D-6E8A-4147-A177-3AD203B41FA5}">
                      <a16:colId xmlns:a16="http://schemas.microsoft.com/office/drawing/2014/main" val="742627235"/>
                    </a:ext>
                  </a:extLst>
                </a:gridCol>
                <a:gridCol w="6607708">
                  <a:extLst>
                    <a:ext uri="{9D8B030D-6E8A-4147-A177-3AD203B41FA5}">
                      <a16:colId xmlns:a16="http://schemas.microsoft.com/office/drawing/2014/main" val="2354986119"/>
                    </a:ext>
                  </a:extLst>
                </a:gridCol>
              </a:tblGrid>
              <a:tr h="487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Code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Name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420732499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205050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classroom with whole grade acceleration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687194342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205052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l" defTabSz="342883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Regular classroom with subject acceleration</a:t>
                      </a: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587426324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205055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classroom with early entrance to kindergarten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515304661"/>
                  </a:ext>
                </a:extLst>
              </a:tr>
              <a:tr h="62757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205062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Regular classroom with cluster grouping where the gifted intervention specialist does not work directly with students in the cluster.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039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04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59" y="236870"/>
            <a:ext cx="8660783" cy="1354217"/>
          </a:xfrm>
        </p:spPr>
        <p:txBody>
          <a:bodyPr/>
          <a:lstStyle/>
          <a:p>
            <a:r>
              <a:rPr lang="en-US" sz="4000" dirty="0"/>
              <a:t>Student Program Record (GQ)</a:t>
            </a:r>
            <a:br>
              <a:rPr lang="en-US" sz="3600" dirty="0"/>
            </a:br>
            <a:r>
              <a:rPr lang="en-US" sz="2400" dirty="0">
                <a:solidFill>
                  <a:schemeClr val="tx1"/>
                </a:solidFill>
              </a:rPr>
              <a:t>Gifted Education Services </a:t>
            </a:r>
            <a:r>
              <a:rPr lang="en-US" sz="2400" i="1" dirty="0">
                <a:solidFill>
                  <a:schemeClr val="tx1"/>
                </a:solidFill>
              </a:rPr>
              <a:t>Not</a:t>
            </a:r>
            <a:r>
              <a:rPr lang="en-US" sz="2400" dirty="0">
                <a:solidFill>
                  <a:schemeClr val="tx1"/>
                </a:solidFill>
              </a:rPr>
              <a:t> Provided by Gifted Intervention Specialists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6067"/>
            <a:ext cx="8463642" cy="411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83">
              <a:buNone/>
            </a:pPr>
            <a:endParaRPr lang="en-US" sz="2438" dirty="0"/>
          </a:p>
          <a:p>
            <a:pPr marL="0" indent="0" defTabSz="342883">
              <a:buNone/>
            </a:pPr>
            <a:endParaRPr lang="en-US" sz="25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096289"/>
              </p:ext>
            </p:extLst>
          </p:nvPr>
        </p:nvGraphicFramePr>
        <p:xfrm>
          <a:off x="260059" y="1669412"/>
          <a:ext cx="8660783" cy="3522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3075">
                  <a:extLst>
                    <a:ext uri="{9D8B030D-6E8A-4147-A177-3AD203B41FA5}">
                      <a16:colId xmlns:a16="http://schemas.microsoft.com/office/drawing/2014/main" val="742627235"/>
                    </a:ext>
                  </a:extLst>
                </a:gridCol>
                <a:gridCol w="6607708">
                  <a:extLst>
                    <a:ext uri="{9D8B030D-6E8A-4147-A177-3AD203B41FA5}">
                      <a16:colId xmlns:a16="http://schemas.microsoft.com/office/drawing/2014/main" val="2354986119"/>
                    </a:ext>
                  </a:extLst>
                </a:gridCol>
              </a:tblGrid>
              <a:tr h="487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Code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Name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420732499"/>
                  </a:ext>
                </a:extLst>
              </a:tr>
              <a:tr h="31917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205065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Advanced Placement (AP) course(s)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259859617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205067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International Baccalaureate (IB) course(s)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334525690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205070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College Credit Plus (CCP) course(s)</a:t>
                      </a:r>
                      <a:endParaRPr lang="en-US" sz="28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850467732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205075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Honors class(</a:t>
                      </a:r>
                      <a:r>
                        <a:rPr lang="en-US" sz="28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2438244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833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059" y="236870"/>
            <a:ext cx="8660783" cy="1354217"/>
          </a:xfrm>
        </p:spPr>
        <p:txBody>
          <a:bodyPr/>
          <a:lstStyle/>
          <a:p>
            <a:r>
              <a:rPr lang="en-US" sz="4000" dirty="0"/>
              <a:t>Student Program Record (GQ)</a:t>
            </a:r>
            <a:br>
              <a:rPr lang="en-US" sz="3600" dirty="0"/>
            </a:br>
            <a:r>
              <a:rPr lang="en-US" sz="2400" dirty="0">
                <a:solidFill>
                  <a:schemeClr val="tx1"/>
                </a:solidFill>
              </a:rPr>
              <a:t>Gifted Education Services </a:t>
            </a:r>
            <a:r>
              <a:rPr lang="en-US" sz="2400" i="1" dirty="0">
                <a:solidFill>
                  <a:schemeClr val="tx1"/>
                </a:solidFill>
              </a:rPr>
              <a:t>Not</a:t>
            </a:r>
            <a:r>
              <a:rPr lang="en-US" sz="2400" dirty="0">
                <a:solidFill>
                  <a:schemeClr val="tx1"/>
                </a:solidFill>
              </a:rPr>
              <a:t> Provided by Gifted Intervention Specialists</a:t>
            </a:r>
            <a:endParaRPr lang="en-US" sz="3200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6067"/>
            <a:ext cx="8463642" cy="411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83">
              <a:buNone/>
            </a:pPr>
            <a:endParaRPr lang="en-US" sz="2438" dirty="0"/>
          </a:p>
          <a:p>
            <a:pPr marL="0" indent="0" defTabSz="342883">
              <a:buNone/>
            </a:pPr>
            <a:endParaRPr lang="en-US" sz="25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018609"/>
              </p:ext>
            </p:extLst>
          </p:nvPr>
        </p:nvGraphicFramePr>
        <p:xfrm>
          <a:off x="260059" y="1669412"/>
          <a:ext cx="8660783" cy="31310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53075">
                  <a:extLst>
                    <a:ext uri="{9D8B030D-6E8A-4147-A177-3AD203B41FA5}">
                      <a16:colId xmlns:a16="http://schemas.microsoft.com/office/drawing/2014/main" val="742627235"/>
                    </a:ext>
                  </a:extLst>
                </a:gridCol>
                <a:gridCol w="6607708">
                  <a:extLst>
                    <a:ext uri="{9D8B030D-6E8A-4147-A177-3AD203B41FA5}">
                      <a16:colId xmlns:a16="http://schemas.microsoft.com/office/drawing/2014/main" val="2354986119"/>
                    </a:ext>
                  </a:extLst>
                </a:gridCol>
              </a:tblGrid>
              <a:tr h="4873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Code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Name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420732499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205080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Educational Option(s)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775662789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205085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service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3052370467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205090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Innovative services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2155060798"/>
                  </a:ext>
                </a:extLst>
              </a:tr>
              <a:tr h="3137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205095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Services through a trained arts instructor</a:t>
                      </a:r>
                      <a:endParaRPr lang="en-US" sz="2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783765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32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36870"/>
            <a:ext cx="8200239" cy="1723549"/>
          </a:xfrm>
        </p:spPr>
        <p:txBody>
          <a:bodyPr/>
          <a:lstStyle/>
          <a:p>
            <a:r>
              <a:rPr lang="en-US" sz="4000" dirty="0"/>
              <a:t>Course Master Record (CN)</a:t>
            </a:r>
            <a:br>
              <a:rPr lang="en-US" sz="3375" dirty="0"/>
            </a:br>
            <a:r>
              <a:rPr lang="en-US" sz="2400" dirty="0">
                <a:solidFill>
                  <a:schemeClr val="tx1"/>
                </a:solidFill>
              </a:rPr>
              <a:t>Course Specifically for Students who are Gifted -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Gifted Intervention Specialist is the Teacher of Record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1516067"/>
            <a:ext cx="8463642" cy="411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72402" indent="-272402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685766" indent="-27049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230568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788706" indent="-274306" algn="l" defTabSz="548613" rtl="0" eaLnBrk="1" latinLnBrk="0" hangingPunct="1">
              <a:spcBef>
                <a:spcPct val="20000"/>
              </a:spcBef>
              <a:buFont typeface="Arial"/>
              <a:buChar char="–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337319" indent="-274306" algn="l" defTabSz="548613" rtl="0" eaLnBrk="1" latinLnBrk="0" hangingPunct="1">
              <a:spcBef>
                <a:spcPct val="20000"/>
              </a:spcBef>
              <a:buFont typeface="Arial"/>
              <a:buChar char="»"/>
              <a:defRPr sz="39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3017369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5982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594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207" indent="-274306" algn="l" defTabSz="5486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42883">
              <a:buNone/>
            </a:pPr>
            <a:endParaRPr lang="en-US" sz="2438" dirty="0"/>
          </a:p>
          <a:p>
            <a:pPr marL="0" indent="0" defTabSz="342883">
              <a:buNone/>
            </a:pPr>
            <a:endParaRPr lang="en-US" sz="2500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4936112"/>
              </p:ext>
            </p:extLst>
          </p:nvPr>
        </p:nvGraphicFramePr>
        <p:xfrm>
          <a:off x="604321" y="2038312"/>
          <a:ext cx="7924292" cy="136761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3642">
                  <a:extLst>
                    <a:ext uri="{9D8B030D-6E8A-4147-A177-3AD203B41FA5}">
                      <a16:colId xmlns:a16="http://schemas.microsoft.com/office/drawing/2014/main" val="1020568949"/>
                    </a:ext>
                  </a:extLst>
                </a:gridCol>
                <a:gridCol w="4080650">
                  <a:extLst>
                    <a:ext uri="{9D8B030D-6E8A-4147-A177-3AD203B41FA5}">
                      <a16:colId xmlns:a16="http://schemas.microsoft.com/office/drawing/2014/main" val="1721404572"/>
                    </a:ext>
                  </a:extLst>
                </a:gridCol>
              </a:tblGrid>
              <a:tr h="61087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Course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Master Record (CN)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Code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037271476"/>
                  </a:ext>
                </a:extLst>
              </a:tr>
              <a:tr h="75674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Student Population</a:t>
                      </a:r>
                      <a:r>
                        <a:rPr lang="en-US" sz="2000" baseline="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(CN340)</a:t>
                      </a:r>
                      <a:endParaRPr lang="en-US" sz="2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tc>
                  <a:txBody>
                    <a:bodyPr/>
                    <a:lstStyle/>
                    <a:p>
                      <a:pPr marL="0" marR="0" algn="ctr" defTabSz="342883" rtl="0" eaLnBrk="1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b="1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GE / GA / RG</a:t>
                      </a:r>
                      <a:endParaRPr lang="en-US" sz="2000" b="1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2863" marR="42863" marT="0" marB="0" anchor="ctr"/>
                </a:tc>
                <a:extLst>
                  <a:ext uri="{0D108BD9-81ED-4DB2-BD59-A6C34878D82A}">
                    <a16:rowId xmlns:a16="http://schemas.microsoft.com/office/drawing/2014/main" val="1162645291"/>
                  </a:ext>
                </a:extLst>
              </a:tr>
            </a:tbl>
          </a:graphicData>
        </a:graphic>
      </p:graphicFrame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322" y="3900882"/>
            <a:ext cx="7924291" cy="20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7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248645" y="358373"/>
            <a:ext cx="6812643" cy="615553"/>
          </a:xfrm>
        </p:spPr>
        <p:txBody>
          <a:bodyPr/>
          <a:lstStyle/>
          <a:p>
            <a:r>
              <a:rPr lang="en-US" sz="4000" dirty="0"/>
              <a:t>Gifted Indicator Thresholds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44500" y="1332746"/>
            <a:ext cx="8191500" cy="4610854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For the 2016-17 school year and beyond: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Gifted Performance Index = 117 points</a:t>
            </a:r>
          </a:p>
          <a:p>
            <a:endParaRPr lang="en-US" dirty="0"/>
          </a:p>
          <a:p>
            <a:r>
              <a:rPr lang="en-US" dirty="0"/>
              <a:t>Gifted Value-Added = Grade of “C” or higher</a:t>
            </a:r>
          </a:p>
          <a:p>
            <a:endParaRPr lang="en-US" dirty="0"/>
          </a:p>
          <a:p>
            <a:r>
              <a:rPr lang="en-US" dirty="0"/>
              <a:t>Gifted Input Points = 80 points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58" y="377548"/>
            <a:ext cx="8645072" cy="615553"/>
          </a:xfrm>
        </p:spPr>
        <p:txBody>
          <a:bodyPr/>
          <a:lstStyle/>
          <a:p>
            <a:r>
              <a:rPr lang="en-US" sz="4000" dirty="0"/>
              <a:t>Gifted Indicator Calculations</a:t>
            </a: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54639046"/>
              </p:ext>
            </p:extLst>
          </p:nvPr>
        </p:nvGraphicFramePr>
        <p:xfrm>
          <a:off x="335558" y="1065404"/>
          <a:ext cx="8545372" cy="52095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6343">
                  <a:extLst>
                    <a:ext uri="{9D8B030D-6E8A-4147-A177-3AD203B41FA5}">
                      <a16:colId xmlns:a16="http://schemas.microsoft.com/office/drawing/2014/main" val="249530826"/>
                    </a:ext>
                  </a:extLst>
                </a:gridCol>
                <a:gridCol w="2343380">
                  <a:extLst>
                    <a:ext uri="{9D8B030D-6E8A-4147-A177-3AD203B41FA5}">
                      <a16:colId xmlns:a16="http://schemas.microsoft.com/office/drawing/2014/main" val="174868981"/>
                    </a:ext>
                  </a:extLst>
                </a:gridCol>
                <a:gridCol w="2239860">
                  <a:extLst>
                    <a:ext uri="{9D8B030D-6E8A-4147-A177-3AD203B41FA5}">
                      <a16:colId xmlns:a16="http://schemas.microsoft.com/office/drawing/2014/main" val="370684157"/>
                    </a:ext>
                  </a:extLst>
                </a:gridCol>
                <a:gridCol w="1825789">
                  <a:extLst>
                    <a:ext uri="{9D8B030D-6E8A-4147-A177-3AD203B41FA5}">
                      <a16:colId xmlns:a16="http://schemas.microsoft.com/office/drawing/2014/main" val="96311736"/>
                    </a:ext>
                  </a:extLst>
                </a:gridCol>
              </a:tblGrid>
              <a:tr h="68902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Area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of Giftedness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 </a:t>
                      </a: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Performance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Index?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in Value Added?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Included in Gifted Inputs?*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2800111194"/>
                  </a:ext>
                </a:extLst>
              </a:tr>
              <a:tr h="5049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Superior Cognitive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for all subjects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for all subjects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3451724318"/>
                  </a:ext>
                </a:extLst>
              </a:tr>
              <a:tr h="5049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Reading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for Reading only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for Reading only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ctr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1737581686"/>
                  </a:ext>
                </a:extLst>
              </a:tr>
              <a:tr h="5049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Math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for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Math only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for Math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only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ctr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3675311622"/>
                  </a:ext>
                </a:extLst>
              </a:tr>
              <a:tr h="5049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Science** 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for Science only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l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 – for Science only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394500113"/>
                  </a:ext>
                </a:extLst>
              </a:tr>
              <a:tr h="6486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Social Studies**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ctr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ctr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1407493337"/>
                  </a:ext>
                </a:extLst>
              </a:tr>
              <a:tr h="648641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Visual and Performing Arts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marL="0" marR="0" lvl="0" indent="0" algn="ctr" defTabSz="54861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2065897750"/>
                  </a:ext>
                </a:extLst>
              </a:tr>
              <a:tr h="504934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Creative Thinking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</a:p>
                  </a:txBody>
                  <a:tcPr marL="57150" marR="57150" marT="28575" marB="28575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</a:p>
                  </a:txBody>
                  <a:tcPr marL="57150" marR="57150" marT="28575" marB="28575" anchor="b"/>
                </a:tc>
                <a:extLst>
                  <a:ext uri="{0D108BD9-81ED-4DB2-BD59-A6C34878D82A}">
                    <a16:rowId xmlns:a16="http://schemas.microsoft.com/office/drawing/2014/main" val="2054528383"/>
                  </a:ext>
                </a:extLst>
              </a:tr>
              <a:tr h="698586">
                <a:tc gridSpan="4"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Identified and, where applicable, Served, Economic Disadvantaged and Ethnic/Minority</a:t>
                      </a:r>
                    </a:p>
                    <a:p>
                      <a:r>
                        <a:rPr lang="en-US" sz="16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** Per state law, Science and Social Studies tests are not</a:t>
                      </a:r>
                      <a:r>
                        <a:rPr lang="en-US" sz="1600" i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included at the high school level</a:t>
                      </a:r>
                      <a:endParaRPr lang="en-US" sz="16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150" marR="57150" marT="28575" marB="28575"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b"/>
                </a:tc>
                <a:extLst>
                  <a:ext uri="{0D108BD9-81ED-4DB2-BD59-A6C34878D82A}">
                    <a16:rowId xmlns:a16="http://schemas.microsoft.com/office/drawing/2014/main" val="14009705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159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852714" y="455599"/>
            <a:ext cx="7438571" cy="615553"/>
          </a:xfrm>
        </p:spPr>
        <p:txBody>
          <a:bodyPr/>
          <a:lstStyle/>
          <a:p>
            <a:r>
              <a:rPr lang="en-US" sz="4000" dirty="0"/>
              <a:t>2017-2018 Performance Index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29174" y="1325461"/>
            <a:ext cx="7986320" cy="4731390"/>
          </a:xfrm>
        </p:spPr>
        <p:txBody>
          <a:bodyPr/>
          <a:lstStyle/>
          <a:p>
            <a:r>
              <a:rPr lang="en-US" sz="2400" dirty="0"/>
              <a:t>The calculation is identical to the one done for the regular PI score – except only tests that match the gifted ID type are used</a:t>
            </a:r>
          </a:p>
          <a:p>
            <a:endParaRPr lang="en-US" sz="2400" dirty="0"/>
          </a:p>
          <a:p>
            <a:r>
              <a:rPr lang="en-US" sz="2400" dirty="0"/>
              <a:t>Per state law, the calculation includes:</a:t>
            </a:r>
          </a:p>
          <a:p>
            <a:pPr lvl="1"/>
            <a:r>
              <a:rPr lang="en-US" sz="2400" dirty="0"/>
              <a:t>All tests administered in grades 3-8</a:t>
            </a:r>
          </a:p>
          <a:p>
            <a:pPr lvl="1"/>
            <a:r>
              <a:rPr lang="en-US" sz="2400" dirty="0"/>
              <a:t>ELA 1 and 2 </a:t>
            </a:r>
          </a:p>
          <a:p>
            <a:pPr lvl="1"/>
            <a:r>
              <a:rPr lang="en-US" sz="2400" dirty="0"/>
              <a:t>Algebra I, Geometry and Integrated Math 1 and 2</a:t>
            </a:r>
          </a:p>
          <a:p>
            <a:pPr lvl="1"/>
            <a:endParaRPr lang="en-US" sz="2400" dirty="0"/>
          </a:p>
          <a:p>
            <a:r>
              <a:rPr lang="en-US" sz="2400" dirty="0"/>
              <a:t>Science and social studies are not included at the high school level</a:t>
            </a:r>
          </a:p>
          <a:p>
            <a:pPr lvl="1"/>
            <a:endParaRPr lang="en-US" sz="2100" dirty="0"/>
          </a:p>
          <a:p>
            <a:pPr lvl="1"/>
            <a:endParaRPr lang="en-US" sz="2100" dirty="0"/>
          </a:p>
          <a:p>
            <a:endParaRPr lang="en-US" sz="2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131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02607" y="293617"/>
            <a:ext cx="7438571" cy="637562"/>
          </a:xfrm>
        </p:spPr>
        <p:txBody>
          <a:bodyPr/>
          <a:lstStyle/>
          <a:p>
            <a:r>
              <a:rPr lang="en-US" sz="4000" dirty="0"/>
              <a:t>2017-2018 Value Added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81214" y="1140903"/>
            <a:ext cx="8681356" cy="5066950"/>
          </a:xfrm>
        </p:spPr>
        <p:txBody>
          <a:bodyPr/>
          <a:lstStyle/>
          <a:p>
            <a:r>
              <a:rPr lang="en-US" sz="2400" dirty="0"/>
              <a:t>The calculation is identical to the one done for the “all students” value-added measure  – except only tests that match the gifted ID type are used</a:t>
            </a:r>
          </a:p>
          <a:p>
            <a:endParaRPr lang="en-US" sz="2400" dirty="0"/>
          </a:p>
          <a:p>
            <a:r>
              <a:rPr lang="en-US" sz="2400" dirty="0"/>
              <a:t>Per state law, the calculation includes:</a:t>
            </a:r>
          </a:p>
          <a:p>
            <a:pPr lvl="1"/>
            <a:r>
              <a:rPr lang="en-US" sz="2400" dirty="0"/>
              <a:t>All tests administered in grades 3-8</a:t>
            </a:r>
          </a:p>
          <a:p>
            <a:pPr lvl="1"/>
            <a:r>
              <a:rPr lang="en-US" sz="2400" dirty="0"/>
              <a:t>ELA 1 and 2 </a:t>
            </a:r>
          </a:p>
          <a:p>
            <a:pPr lvl="1"/>
            <a:r>
              <a:rPr lang="en-US" sz="2400" dirty="0"/>
              <a:t>Algebra I, Geometry and Integrated Math 1 and 2</a:t>
            </a:r>
          </a:p>
          <a:p>
            <a:pPr lvl="1"/>
            <a:endParaRPr lang="en-US" sz="2400" dirty="0"/>
          </a:p>
          <a:p>
            <a:r>
              <a:rPr lang="en-US" sz="2400" dirty="0"/>
              <a:t>Science and social studies are not included at the high school level</a:t>
            </a:r>
          </a:p>
          <a:p>
            <a:endParaRPr lang="en-US" sz="21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5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38809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112756" y="4689409"/>
            <a:ext cx="3127917" cy="1300406"/>
          </a:xfrm>
          <a:prstGeom prst="roundRect">
            <a:avLst/>
          </a:prstGeom>
          <a:solidFill>
            <a:srgbClr val="73A4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4533" indent="0" algn="ctr">
              <a:buNone/>
            </a:pPr>
            <a:r>
              <a:rPr lang="en-US" sz="3300" b="1" dirty="0">
                <a:solidFill>
                  <a:schemeClr val="bg1"/>
                </a:solidFill>
                <a:latin typeface="Arial"/>
                <a:cs typeface="Arial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58142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7BBB7-90AB-4726-A841-0BA81AB5E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7" y="1057644"/>
            <a:ext cx="8699383" cy="5955552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				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DC2050-DE04-475F-B9BC-45EB7F6C2A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063406"/>
              </p:ext>
            </p:extLst>
          </p:nvPr>
        </p:nvGraphicFramePr>
        <p:xfrm>
          <a:off x="570449" y="451945"/>
          <a:ext cx="7927597" cy="5368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3798">
                  <a:extLst>
                    <a:ext uri="{9D8B030D-6E8A-4147-A177-3AD203B41FA5}">
                      <a16:colId xmlns:a16="http://schemas.microsoft.com/office/drawing/2014/main" val="1078621900"/>
                    </a:ext>
                  </a:extLst>
                </a:gridCol>
                <a:gridCol w="3963799">
                  <a:extLst>
                    <a:ext uri="{9D8B030D-6E8A-4147-A177-3AD203B41FA5}">
                      <a16:colId xmlns:a16="http://schemas.microsoft.com/office/drawing/2014/main" val="2036410899"/>
                    </a:ext>
                  </a:extLst>
                </a:gridCol>
              </a:tblGrid>
              <a:tr h="821011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Gifted Education Competencies </a:t>
                      </a:r>
                    </a:p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(60 clock hours)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7722709"/>
                  </a:ext>
                </a:extLst>
              </a:tr>
              <a:tr h="1099728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Differentiate instruction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Select, adapt or create differentiated curriculum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757066"/>
                  </a:ext>
                </a:extLst>
              </a:tr>
              <a:tr h="112713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(C) Extend or replace curriculum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(D) Social and emotional needs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403241"/>
                  </a:ext>
                </a:extLst>
              </a:tr>
              <a:tr h="111122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(E) Culturally responsive pedagogy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(F) Monitor growth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9497666"/>
                  </a:ext>
                </a:extLst>
              </a:tr>
              <a:tr h="1207651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(G) Select, use, and interpret formal and informal assessments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(H) Develop Written Education Plans (WEPs)</a:t>
                      </a:r>
                    </a:p>
                    <a:p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09404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838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777"/>
            <a:ext cx="9144000" cy="639216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3427"/>
            <a:ext cx="8229600" cy="646331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education.ohio.gov</a:t>
            </a:r>
          </a:p>
        </p:txBody>
      </p:sp>
      <p:sp>
        <p:nvSpPr>
          <p:cNvPr id="3" name="Rectangle 2"/>
          <p:cNvSpPr/>
          <p:nvPr/>
        </p:nvSpPr>
        <p:spPr>
          <a:xfrm>
            <a:off x="336175" y="5366381"/>
            <a:ext cx="770516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gifted@education.ohio.gov</a:t>
            </a:r>
            <a:endParaRPr lang="en-US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198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700" y="0"/>
            <a:ext cx="9245600" cy="63827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195996"/>
            <a:ext cx="8229600" cy="1015663"/>
          </a:xfrm>
        </p:spPr>
        <p:txBody>
          <a:bodyPr/>
          <a:lstStyle/>
          <a:p>
            <a:r>
              <a:rPr lang="en-US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 Your Stories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5484" y="1211659"/>
            <a:ext cx="8229600" cy="8309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b="1" kern="1200">
                <a:solidFill>
                  <a:srgbClr val="C00000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5400" dirty="0">
                <a:solidFill>
                  <a:srgbClr val="73A4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#MyOhioClassroom</a:t>
            </a:r>
          </a:p>
        </p:txBody>
      </p:sp>
    </p:spTree>
    <p:extLst>
      <p:ext uri="{BB962C8B-B14F-4D97-AF65-F5344CB8AC3E}">
        <p14:creationId xmlns:p14="http://schemas.microsoft.com/office/powerpoint/2010/main" val="328793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1421"/>
            <a:ext cx="8229600" cy="615553"/>
          </a:xfrm>
        </p:spPr>
        <p:txBody>
          <a:bodyPr/>
          <a:lstStyle/>
          <a:p>
            <a:pPr algn="ctr"/>
            <a:r>
              <a:rPr lang="en-US" sz="4000" dirty="0"/>
              <a:t>Join the Conversation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3009" y="1074891"/>
            <a:ext cx="962967" cy="98390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28324" y="2206289"/>
            <a:ext cx="3241272" cy="86177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@OHEducation</a:t>
            </a:r>
          </a:p>
          <a:p>
            <a:r>
              <a:rPr lang="en-US" sz="2800" dirty="0">
                <a:latin typeface="Arial"/>
                <a:cs typeface="Arial"/>
              </a:rPr>
              <a:t>@OHEducationSupt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864726" y="1295229"/>
            <a:ext cx="2138406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OHEducation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43554" y="4706349"/>
            <a:ext cx="2051203" cy="430887"/>
          </a:xfrm>
          <a:prstGeom prst="rect">
            <a:avLst/>
          </a:prstGeom>
        </p:spPr>
        <p:txBody>
          <a:bodyPr wrap="none" lIns="0" tIns="0" bIns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OhioEdDept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0192" y="2310913"/>
            <a:ext cx="828603" cy="673649"/>
          </a:xfrm>
          <a:prstGeom prst="rect">
            <a:avLst/>
          </a:prstGeom>
        </p:spPr>
      </p:pic>
      <p:pic>
        <p:nvPicPr>
          <p:cNvPr id="17" name="Picture 16" descr="facebook-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3364" y="4646530"/>
            <a:ext cx="1403066" cy="5565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2853" y="3195276"/>
            <a:ext cx="1156961" cy="132404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943554" y="3632909"/>
            <a:ext cx="2138406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OHEducation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81" y="5457505"/>
            <a:ext cx="702642" cy="8827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43554" y="5779789"/>
            <a:ext cx="3699731" cy="430887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2800" dirty="0">
                <a:latin typeface="Arial"/>
                <a:cs typeface="Arial"/>
              </a:rPr>
              <a:t>education.ohio.gov/text</a:t>
            </a:r>
          </a:p>
        </p:txBody>
      </p:sp>
    </p:spTree>
    <p:extLst>
      <p:ext uri="{BB962C8B-B14F-4D97-AF65-F5344CB8AC3E}">
        <p14:creationId xmlns:p14="http://schemas.microsoft.com/office/powerpoint/2010/main" val="725577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26124" y="1965434"/>
            <a:ext cx="8774595" cy="4389960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For general education teachers who are:</a:t>
            </a:r>
          </a:p>
          <a:p>
            <a:pPr marL="687387" lvl="1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Designated providers of gifted services.</a:t>
            </a:r>
          </a:p>
          <a:p>
            <a:pPr marL="687387" lvl="1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Certified Advanced Placement or International Baccalaureate teachers who have earned at least 24 hours of certified AP or IB training within the past 5 years.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Receive gifted professional development in </a:t>
            </a: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five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 competencies (a, b, d, e, and h).</a:t>
            </a:r>
          </a:p>
          <a:p>
            <a:pPr marL="342900" indent="-342900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"/>
            </a:pP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Receive </a:t>
            </a:r>
            <a:r>
              <a:rPr lang="en-US" sz="2400" b="1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7.5 clock hours </a:t>
            </a:r>
            <a:r>
              <a:rPr lang="en-US" sz="24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of gifted professional development each year over four years.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60059" y="385037"/>
            <a:ext cx="8640660" cy="1292662"/>
          </a:xfrm>
        </p:spPr>
        <p:txBody>
          <a:bodyPr/>
          <a:lstStyle/>
          <a:p>
            <a:r>
              <a:rPr lang="en-US" dirty="0"/>
              <a:t>Required Professional Development (30 clock hours)</a:t>
            </a:r>
          </a:p>
        </p:txBody>
      </p:sp>
    </p:spTree>
    <p:extLst>
      <p:ext uri="{BB962C8B-B14F-4D97-AF65-F5344CB8AC3E}">
        <p14:creationId xmlns:p14="http://schemas.microsoft.com/office/powerpoint/2010/main" val="263473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17BBB7-90AB-4726-A841-0BA81AB5E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557" y="1057644"/>
            <a:ext cx="8699383" cy="5955552"/>
          </a:xfrm>
        </p:spPr>
        <p:txBody>
          <a:bodyPr/>
          <a:lstStyle/>
          <a:p>
            <a:pPr marL="0" marR="0" lvl="0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dirty="0">
                <a:latin typeface="Arial" panose="020B060402020202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				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2DC2050-DE04-475F-B9BC-45EB7F6C2AE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813514" y="399393"/>
          <a:ext cx="5441468" cy="57253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41468">
                  <a:extLst>
                    <a:ext uri="{9D8B030D-6E8A-4147-A177-3AD203B41FA5}">
                      <a16:colId xmlns:a16="http://schemas.microsoft.com/office/drawing/2014/main" val="1078621900"/>
                    </a:ext>
                  </a:extLst>
                </a:gridCol>
              </a:tblGrid>
              <a:tr h="90430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Required Gifted Education Competencies (30 clock hours)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7722709"/>
                  </a:ext>
                </a:extLst>
              </a:tr>
              <a:tr h="921509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(A) Differentiate instruction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80757066"/>
                  </a:ext>
                </a:extLst>
              </a:tr>
              <a:tr h="94447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(B) Select, adapt, or create differentiated curriculum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5403241"/>
                  </a:ext>
                </a:extLst>
              </a:tr>
              <a:tr h="931147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(D) Social and emotional needs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9497666"/>
                  </a:ext>
                </a:extLst>
              </a:tr>
              <a:tr h="10119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(E) Culturally responsive pedagogy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60940481"/>
                  </a:ext>
                </a:extLst>
              </a:tr>
              <a:tr h="1011943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(H) Develop Written Education Plans (WEPs)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77325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56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WOCCG and WCOAGC Gifted Updates Meeting PPT March 2018.potx" id="{4B009F6C-A130-4FB5-B8B8-1A3D9548E7E5}" vid="{6E06E35D-A49C-4BB7-A371-BB26D5A867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2824</Words>
  <Application>Microsoft Office PowerPoint</Application>
  <PresentationFormat>On-screen Show (4:3)</PresentationFormat>
  <Paragraphs>565</Paragraphs>
  <Slides>72</Slides>
  <Notes>68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9" baseType="lpstr">
      <vt:lpstr>Arial</vt:lpstr>
      <vt:lpstr>Calibri</vt:lpstr>
      <vt:lpstr>Cambria</vt:lpstr>
      <vt:lpstr>Symbol</vt:lpstr>
      <vt:lpstr>Times New Roman</vt:lpstr>
      <vt:lpstr>Wingdings</vt:lpstr>
      <vt:lpstr>Office Theme</vt:lpstr>
      <vt:lpstr>Gifted Regional Meeting </vt:lpstr>
      <vt:lpstr>Today’s Presenters</vt:lpstr>
      <vt:lpstr> </vt:lpstr>
      <vt:lpstr>PowerPoint Presentation</vt:lpstr>
      <vt:lpstr>PowerPoint Presentation</vt:lpstr>
      <vt:lpstr>Required Professional Development (60 clock hours)</vt:lpstr>
      <vt:lpstr>PowerPoint Presentation</vt:lpstr>
      <vt:lpstr>Required Professional Development (30 clock hours)</vt:lpstr>
      <vt:lpstr>PowerPoint Presentation</vt:lpstr>
      <vt:lpstr>Guidance: Gifted Education Professional Development</vt:lpstr>
      <vt:lpstr>Guidance: Gifted Education Professional Development</vt:lpstr>
      <vt:lpstr>Summary of Key Requirements</vt:lpstr>
      <vt:lpstr>Professional Development for General Educators</vt:lpstr>
      <vt:lpstr>Documented hours</vt:lpstr>
      <vt:lpstr>Scenario 1</vt:lpstr>
      <vt:lpstr>Scenario 1</vt:lpstr>
      <vt:lpstr>PowerPoint Presentation</vt:lpstr>
      <vt:lpstr>PowerPoint Presentation</vt:lpstr>
      <vt:lpstr>Scenario 3</vt:lpstr>
      <vt:lpstr>Scenario 3</vt:lpstr>
      <vt:lpstr>PowerPoint Presentation</vt:lpstr>
      <vt:lpstr> </vt:lpstr>
      <vt:lpstr>Common List of Approved Assessments</vt:lpstr>
      <vt:lpstr>Application Process</vt:lpstr>
      <vt:lpstr>Application Process</vt:lpstr>
      <vt:lpstr>Review and Scoring Rubric</vt:lpstr>
      <vt:lpstr>2018-2019 List of Approved Assessments</vt:lpstr>
      <vt:lpstr>Grace Period</vt:lpstr>
      <vt:lpstr>Grace Period</vt:lpstr>
      <vt:lpstr>2017-2018 List of Approved Assessments</vt:lpstr>
      <vt:lpstr>Next Steps</vt:lpstr>
      <vt:lpstr>Key Changes</vt:lpstr>
      <vt:lpstr>Key Changes</vt:lpstr>
      <vt:lpstr>Test-Specific Information</vt:lpstr>
      <vt:lpstr>Example</vt:lpstr>
      <vt:lpstr> </vt:lpstr>
      <vt:lpstr>Definition of Screening</vt:lpstr>
      <vt:lpstr>Assessments Approved For…</vt:lpstr>
      <vt:lpstr>Examples</vt:lpstr>
      <vt:lpstr>PowerPoint Presentation</vt:lpstr>
      <vt:lpstr> </vt:lpstr>
      <vt:lpstr>Gifted Education Updates</vt:lpstr>
      <vt:lpstr>Revised OLAC Gifted Education Professional Development Modules</vt:lpstr>
      <vt:lpstr>Revised OLAC Gifted Education Professional Development Modules</vt:lpstr>
      <vt:lpstr>Gifted Education Cost Study</vt:lpstr>
      <vt:lpstr>Gifted Education Cost Study, Continued</vt:lpstr>
      <vt:lpstr>Innovative Gifted Education Services Application</vt:lpstr>
      <vt:lpstr>Innovative Service Application, Priority Areas</vt:lpstr>
      <vt:lpstr>Innovative Service Application Tentative Timeline</vt:lpstr>
      <vt:lpstr>Innovative Service Application Tentative Timeline</vt:lpstr>
      <vt:lpstr>Identification Plan and Gifted Education Policy</vt:lpstr>
      <vt:lpstr>Ohio Assessment for Educators for Gifted Education</vt:lpstr>
      <vt:lpstr>PowerPoint Presentation</vt:lpstr>
      <vt:lpstr>Gifted Reporting and Indicator</vt:lpstr>
      <vt:lpstr>EMIS Data Guide for Gifted Reporting</vt:lpstr>
      <vt:lpstr>Reporting Gifted Identification</vt:lpstr>
      <vt:lpstr>Reporting Gifted Identification</vt:lpstr>
      <vt:lpstr>Student Gifted Education Record (GG)</vt:lpstr>
      <vt:lpstr>Reporting Services</vt:lpstr>
      <vt:lpstr>Student Program Record (GQ) Gifted Education Services Provided by Gifted Intervention Specialists (Not Teacher of Record)</vt:lpstr>
      <vt:lpstr>Student Program Record (GQ) Gifted Education Services Not Provided by Gifted Intervention Specialists</vt:lpstr>
      <vt:lpstr>Student Program Record (GQ) Gifted Education Services Not Provided by Gifted Intervention Specialists</vt:lpstr>
      <vt:lpstr>Student Program Record (GQ) Gifted Education Services Not Provided by Gifted Intervention Specialists</vt:lpstr>
      <vt:lpstr>Course Master Record (CN) Course Specifically for Students who are Gifted -  Gifted Intervention Specialist is the Teacher of Record</vt:lpstr>
      <vt:lpstr>Gifted Indicator Thresholds</vt:lpstr>
      <vt:lpstr>Gifted Indicator Calculations</vt:lpstr>
      <vt:lpstr>2017-2018 Performance Index</vt:lpstr>
      <vt:lpstr>2017-2018 Value Added</vt:lpstr>
      <vt:lpstr>PowerPoint Presentation</vt:lpstr>
      <vt:lpstr>education.ohio.gov</vt:lpstr>
      <vt:lpstr>Share Your Stories</vt:lpstr>
      <vt:lpstr>Join the Conversation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2018-09-07T15:58:10Z</dcterms:created>
  <dcterms:modified xsi:type="dcterms:W3CDTF">2019-01-04T20:28:20Z</dcterms:modified>
</cp:coreProperties>
</file>