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0" r:id="rId5"/>
    <p:sldId id="257" r:id="rId6"/>
    <p:sldId id="265" r:id="rId7"/>
    <p:sldId id="268" r:id="rId8"/>
    <p:sldId id="269" r:id="rId9"/>
    <p:sldId id="267" r:id="rId10"/>
    <p:sldId id="266" r:id="rId11"/>
    <p:sldId id="264" r:id="rId12"/>
    <p:sldId id="270" r:id="rId13"/>
    <p:sldId id="271" r:id="rId14"/>
    <p:sldId id="272" r:id="rId15"/>
    <p:sldId id="273" r:id="rId16"/>
    <p:sldId id="259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920"/>
    <a:srgbClr val="73A4CC"/>
    <a:srgbClr val="83A2CA"/>
    <a:srgbClr val="C0DB37"/>
    <a:srgbClr val="0402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8" autoAdjust="0"/>
    <p:restoredTop sz="86408" autoAdjust="0"/>
  </p:normalViewPr>
  <p:slideViewPr>
    <p:cSldViewPr snapToGrid="0" snapToObjects="1">
      <p:cViewPr varScale="1">
        <p:scale>
          <a:sx n="74" d="100"/>
          <a:sy n="74" d="100"/>
        </p:scale>
        <p:origin x="138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5378-3547-4D9D-B081-9ACBD8AD7AC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7FA1A-E06B-47C3-A244-6D7FF7429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5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6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1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65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7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3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60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0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4BA268-0227-471D-97DA-415AC834A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287" y="499281"/>
            <a:ext cx="7756222" cy="646331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87" y="5651271"/>
            <a:ext cx="5198217" cy="43088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∙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158"/>
            <a:ext cx="8229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E75AE-0F77-FF4F-A8B7-BE682401D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643"/>
            <a:ext cx="9144000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FA1C-094A-4F9C-A9BE-60172E3E3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Gifted Advisory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D0F47-85F1-49ED-A201-56881DEC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87" y="5605551"/>
            <a:ext cx="5198217" cy="430887"/>
          </a:xfrm>
        </p:spPr>
        <p:txBody>
          <a:bodyPr/>
          <a:lstStyle/>
          <a:p>
            <a:r>
              <a:rPr lang="en-US" dirty="0"/>
              <a:t>October 23, 2019</a:t>
            </a:r>
          </a:p>
        </p:txBody>
      </p:sp>
    </p:spTree>
    <p:extLst>
      <p:ext uri="{BB962C8B-B14F-4D97-AF65-F5344CB8AC3E}">
        <p14:creationId xmlns:p14="http://schemas.microsoft.com/office/powerpoint/2010/main" val="20609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227"/>
            <a:ext cx="8229600" cy="1292662"/>
          </a:xfrm>
        </p:spPr>
        <p:txBody>
          <a:bodyPr/>
          <a:lstStyle/>
          <a:p>
            <a:r>
              <a:rPr lang="en-US" dirty="0"/>
              <a:t>Review and Approve April 2019 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185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227"/>
            <a:ext cx="8229600" cy="646331"/>
          </a:xfrm>
        </p:spPr>
        <p:txBody>
          <a:bodyPr/>
          <a:lstStyle/>
          <a:p>
            <a:r>
              <a:rPr lang="en-US" dirty="0"/>
              <a:t>Updates from Council Members</a:t>
            </a:r>
          </a:p>
        </p:txBody>
      </p:sp>
    </p:spTree>
    <p:extLst>
      <p:ext uri="{BB962C8B-B14F-4D97-AF65-F5344CB8AC3E}">
        <p14:creationId xmlns:p14="http://schemas.microsoft.com/office/powerpoint/2010/main" val="28473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457199"/>
            <a:ext cx="8884227" cy="1292662"/>
          </a:xfrm>
        </p:spPr>
        <p:txBody>
          <a:bodyPr/>
          <a:lstStyle/>
          <a:p>
            <a:r>
              <a:rPr lang="en-US" dirty="0"/>
              <a:t>Next Steps and </a:t>
            </a:r>
            <a:br>
              <a:rPr lang="en-US" dirty="0"/>
            </a:br>
            <a:r>
              <a:rPr lang="en-US" dirty="0"/>
              <a:t>Closing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78290-61E0-437B-A8BA-E3F8AFA4C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13291"/>
            <a:ext cx="8229600" cy="3705618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Once around the room</a:t>
            </a:r>
          </a:p>
          <a:p>
            <a:pPr>
              <a:spcBef>
                <a:spcPts val="0"/>
              </a:spcBef>
            </a:pPr>
            <a:r>
              <a:rPr lang="en-US" dirty="0"/>
              <a:t>Next meeting date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December 11, 2019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Complete evaluation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5A033A-DF57-4CB0-A4BB-42D89F26AC78}"/>
              </a:ext>
            </a:extLst>
          </p:cNvPr>
          <p:cNvGrpSpPr/>
          <p:nvPr/>
        </p:nvGrpSpPr>
        <p:grpSpPr>
          <a:xfrm>
            <a:off x="-2" y="172693"/>
            <a:ext cx="9130978" cy="1540704"/>
            <a:chOff x="-5371145" y="-1143027"/>
            <a:chExt cx="9130978" cy="15407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E3EADF-339A-447A-B4C4-516D472EBBA5}"/>
                </a:ext>
              </a:extLst>
            </p:cNvPr>
            <p:cNvSpPr/>
            <p:nvPr/>
          </p:nvSpPr>
          <p:spPr>
            <a:xfrm>
              <a:off x="-5371145" y="-1143027"/>
              <a:ext cx="9130978" cy="1540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4BC439-2999-409E-890C-82D96D1EF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066342" y="-1040991"/>
              <a:ext cx="942711" cy="105497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57FDFD-0198-412F-A1A5-620542694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77564" y="-850331"/>
              <a:ext cx="828603" cy="673649"/>
            </a:xfrm>
            <a:prstGeom prst="rect">
              <a:avLst/>
            </a:prstGeom>
          </p:spPr>
        </p:pic>
        <p:pic>
          <p:nvPicPr>
            <p:cNvPr id="8" name="Picture 7" descr="facebook-logo.jpg">
              <a:extLst>
                <a:ext uri="{FF2B5EF4-FFF2-40B4-BE49-F238E27FC236}">
                  <a16:creationId xmlns:a16="http://schemas.microsoft.com/office/drawing/2014/main" id="{861CA4EC-7FE1-44FB-94E7-A4E4DC723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981" y="-820622"/>
              <a:ext cx="1403066" cy="5565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E3C9D2-DC1C-4B71-96B3-F50780112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51320" y="-1100718"/>
              <a:ext cx="1104419" cy="12639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F2F8B8B-81AA-448A-8C30-069C1BD5B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7258" y="-1056915"/>
              <a:ext cx="1104419" cy="101190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2A5A20E-88E0-4DE6-B162-B8F755D7D734}"/>
              </a:ext>
            </a:extLst>
          </p:cNvPr>
          <p:cNvSpPr/>
          <p:nvPr/>
        </p:nvSpPr>
        <p:spPr>
          <a:xfrm>
            <a:off x="-32786" y="1272017"/>
            <a:ext cx="9130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25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@OHEducation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77C375-D020-4A17-A175-84AB325F1A3A}"/>
              </a:ext>
            </a:extLst>
          </p:cNvPr>
          <p:cNvGrpSpPr/>
          <p:nvPr/>
        </p:nvGrpSpPr>
        <p:grpSpPr>
          <a:xfrm>
            <a:off x="0" y="1964647"/>
            <a:ext cx="9144000" cy="4887796"/>
            <a:chOff x="0" y="1964647"/>
            <a:chExt cx="9144000" cy="48877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5DC2B3-3F3B-475A-97CD-296B35BAC2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2315919"/>
              <a:ext cx="9144000" cy="4536524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652E12-137D-4A7A-826E-3714A7C9DBE1}"/>
                </a:ext>
              </a:extLst>
            </p:cNvPr>
            <p:cNvSpPr/>
            <p:nvPr/>
          </p:nvSpPr>
          <p:spPr>
            <a:xfrm>
              <a:off x="3065157" y="1964647"/>
              <a:ext cx="257163" cy="437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160EB1-0E20-4234-B334-633DC97FCE74}"/>
                </a:ext>
              </a:extLst>
            </p:cNvPr>
            <p:cNvSpPr/>
            <p:nvPr/>
          </p:nvSpPr>
          <p:spPr>
            <a:xfrm>
              <a:off x="7378077" y="1997625"/>
              <a:ext cx="257163" cy="437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457022-7A20-4007-B455-8204BE9566D6}"/>
                </a:ext>
              </a:extLst>
            </p:cNvPr>
            <p:cNvSpPr/>
            <p:nvPr/>
          </p:nvSpPr>
          <p:spPr>
            <a:xfrm>
              <a:off x="1691641" y="2094588"/>
              <a:ext cx="483954" cy="437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3857C6-35C8-422C-BD7F-9560DC0DA36F}"/>
                </a:ext>
              </a:extLst>
            </p:cNvPr>
            <p:cNvSpPr/>
            <p:nvPr/>
          </p:nvSpPr>
          <p:spPr>
            <a:xfrm>
              <a:off x="5979794" y="2142772"/>
              <a:ext cx="483954" cy="437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7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A29E07-7167-4B5C-8126-9BC6FF9093F9}"/>
              </a:ext>
            </a:extLst>
          </p:cNvPr>
          <p:cNvSpPr/>
          <p:nvPr/>
        </p:nvSpPr>
        <p:spPr>
          <a:xfrm>
            <a:off x="0" y="0"/>
            <a:ext cx="9144000" cy="320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0384EC-953C-40F9-924D-997D0FE2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9" y="195996"/>
            <a:ext cx="8229600" cy="1661993"/>
          </a:xfrm>
          <a:noFill/>
        </p:spPr>
        <p:txBody>
          <a:bodyPr/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your learning community with us!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64B49A-5BFD-4C6F-8FA0-E432860866C7}"/>
              </a:ext>
            </a:extLst>
          </p:cNvPr>
          <p:cNvSpPr txBox="1">
            <a:spLocks/>
          </p:cNvSpPr>
          <p:nvPr/>
        </p:nvSpPr>
        <p:spPr>
          <a:xfrm>
            <a:off x="457200" y="1857989"/>
            <a:ext cx="8229600" cy="83099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4A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#MyOhioClassroom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6FDBC1-1808-4B4C-81B6-12E5E46328DF}"/>
              </a:ext>
            </a:extLst>
          </p:cNvPr>
          <p:cNvSpPr txBox="1">
            <a:spLocks/>
          </p:cNvSpPr>
          <p:nvPr/>
        </p:nvSpPr>
        <p:spPr>
          <a:xfrm>
            <a:off x="457200" y="3637956"/>
            <a:ext cx="8229600" cy="9233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Celebrate educators!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CF43F8-6A12-493D-9B39-1F780C7F0314}"/>
              </a:ext>
            </a:extLst>
          </p:cNvPr>
          <p:cNvSpPr txBox="1">
            <a:spLocks/>
          </p:cNvSpPr>
          <p:nvPr/>
        </p:nvSpPr>
        <p:spPr>
          <a:xfrm>
            <a:off x="457200" y="4630680"/>
            <a:ext cx="8229600" cy="83099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#OhioLovesTeachers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34839D-3D58-4F84-BE13-010C2889688F}"/>
              </a:ext>
            </a:extLst>
          </p:cNvPr>
          <p:cNvCxnSpPr/>
          <p:nvPr/>
        </p:nvCxnSpPr>
        <p:spPr>
          <a:xfrm>
            <a:off x="0" y="3271500"/>
            <a:ext cx="9144000" cy="0"/>
          </a:xfrm>
          <a:prstGeom prst="line">
            <a:avLst/>
          </a:prstGeom>
          <a:ln w="111125">
            <a:solidFill>
              <a:srgbClr val="BA8F1B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B4AC5FF-4E65-453B-97E9-141197AB3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38" y="2927447"/>
            <a:ext cx="828603" cy="673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E9050-ADE4-465E-B59A-B946A16DA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6" y="2867430"/>
            <a:ext cx="781956" cy="78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009"/>
            <a:ext cx="8229600" cy="3162064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Welcome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Review of Norms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Introductions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8383"/>
            <a:ext cx="8229600" cy="1938992"/>
          </a:xfrm>
        </p:spPr>
        <p:txBody>
          <a:bodyPr/>
          <a:lstStyle/>
          <a:p>
            <a:r>
              <a:rPr lang="en-US" dirty="0"/>
              <a:t>Welcome former and new </a:t>
            </a:r>
            <a:br>
              <a:rPr lang="en-US" dirty="0"/>
            </a:br>
            <a:r>
              <a:rPr lang="en-US" dirty="0"/>
              <a:t>Gifted Advisory Council members!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1964"/>
            <a:ext cx="8229600" cy="27016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6191"/>
            <a:ext cx="8229600" cy="4720700"/>
          </a:xfrm>
        </p:spPr>
        <p:txBody>
          <a:bodyPr/>
          <a:lstStyle/>
          <a:p>
            <a:r>
              <a:rPr lang="en-US" dirty="0"/>
              <a:t>Pausing</a:t>
            </a:r>
          </a:p>
          <a:p>
            <a:r>
              <a:rPr lang="en-US" dirty="0"/>
              <a:t>Paraphrasing</a:t>
            </a:r>
          </a:p>
          <a:p>
            <a:r>
              <a:rPr lang="en-US" dirty="0"/>
              <a:t>Posting Questions</a:t>
            </a:r>
          </a:p>
          <a:p>
            <a:r>
              <a:rPr lang="en-US" dirty="0"/>
              <a:t>Putting Ideas on the Table</a:t>
            </a:r>
          </a:p>
          <a:p>
            <a:r>
              <a:rPr lang="en-US" dirty="0"/>
              <a:t>Providing Data</a:t>
            </a:r>
          </a:p>
          <a:p>
            <a:r>
              <a:rPr lang="en-US" dirty="0"/>
              <a:t>Paying attention to Self and Others</a:t>
            </a:r>
          </a:p>
          <a:p>
            <a:r>
              <a:rPr lang="en-US" dirty="0"/>
              <a:t>Presuming Positive Intentions</a:t>
            </a:r>
          </a:p>
        </p:txBody>
      </p:sp>
    </p:spTree>
    <p:extLst>
      <p:ext uri="{BB962C8B-B14F-4D97-AF65-F5344CB8AC3E}">
        <p14:creationId xmlns:p14="http://schemas.microsoft.com/office/powerpoint/2010/main" val="404295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809"/>
            <a:ext cx="8229600" cy="47207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Name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Entity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Role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What you hope for this Council</a:t>
            </a:r>
          </a:p>
        </p:txBody>
      </p:sp>
    </p:spTree>
    <p:extLst>
      <p:ext uri="{BB962C8B-B14F-4D97-AF65-F5344CB8AC3E}">
        <p14:creationId xmlns:p14="http://schemas.microsoft.com/office/powerpoint/2010/main" val="41105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364"/>
            <a:ext cx="8229600" cy="4253109"/>
          </a:xfrm>
        </p:spPr>
        <p:txBody>
          <a:bodyPr/>
          <a:lstStyle/>
          <a:p>
            <a:r>
              <a:rPr lang="en-US" dirty="0"/>
              <a:t>Our purpose</a:t>
            </a:r>
          </a:p>
          <a:p>
            <a:r>
              <a:rPr lang="en-US" dirty="0"/>
              <a:t>Development of bylaws</a:t>
            </a:r>
          </a:p>
          <a:p>
            <a:r>
              <a:rPr lang="en-US" dirty="0"/>
              <a:t>Chair vote</a:t>
            </a:r>
          </a:p>
          <a:p>
            <a:r>
              <a:rPr lang="en-US" dirty="0"/>
              <a:t>Review and approve April 2019 minutes</a:t>
            </a:r>
          </a:p>
          <a:p>
            <a:r>
              <a:rPr lang="en-US" dirty="0"/>
              <a:t>Updates from Council members</a:t>
            </a:r>
          </a:p>
          <a:p>
            <a:r>
              <a:rPr lang="en-US" dirty="0"/>
              <a:t>Discuss timeline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4578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5" y="457200"/>
            <a:ext cx="8572500" cy="1292662"/>
          </a:xfrm>
        </p:spPr>
        <p:txBody>
          <a:bodyPr/>
          <a:lstStyle/>
          <a:p>
            <a:r>
              <a:rPr lang="en-US" dirty="0"/>
              <a:t>Gifted Advisory Council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155"/>
            <a:ext cx="8229600" cy="47207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superintendent of public instruction shall establish a gifted advisory council.  The council shall:  </a:t>
            </a:r>
          </a:p>
          <a:p>
            <a:pPr marL="0" indent="0">
              <a:buNone/>
            </a:pPr>
            <a:r>
              <a:rPr lang="en-US" sz="2000" dirty="0"/>
              <a:t>(1)	Represent a variety of stakeholders from diverse regions of the state, including parents, general and gifted educators, administrators and others as determined by the superintendent;</a:t>
            </a:r>
          </a:p>
          <a:p>
            <a:pPr marL="0" indent="0">
              <a:buNone/>
            </a:pPr>
            <a:r>
              <a:rPr lang="en-US" sz="2000" dirty="0"/>
              <a:t>(2)	Assist in the development and updating of a department-approved plan for gifted education in Ohio;</a:t>
            </a:r>
          </a:p>
          <a:p>
            <a:pPr marL="0" indent="0">
              <a:buNone/>
            </a:pPr>
            <a:r>
              <a:rPr lang="en-US" sz="2000" dirty="0"/>
              <a:t>(3)	Advise on policy recommendations;</a:t>
            </a:r>
          </a:p>
          <a:p>
            <a:pPr marL="0" indent="0">
              <a:buNone/>
            </a:pPr>
            <a:r>
              <a:rPr lang="en-US" sz="2000" dirty="0"/>
              <a:t>(4)	Serve as advisors in establishing criteria for review of proposals to implement innovative gifted services; and</a:t>
            </a:r>
          </a:p>
          <a:p>
            <a:pPr marL="0" indent="0">
              <a:buNone/>
            </a:pPr>
            <a:r>
              <a:rPr lang="en-US" sz="2000" dirty="0"/>
              <a:t>(5)	Establish criteria for identifying and recognizing schools, districts, and other educational providers</a:t>
            </a:r>
          </a:p>
          <a:p>
            <a:pPr marL="0" indent="0" algn="r">
              <a:buNone/>
            </a:pPr>
            <a:r>
              <a:rPr lang="en-US" sz="2000" i="1" dirty="0"/>
              <a:t>Ohio Administrative Code 3301-51-15(I)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409"/>
            <a:ext cx="8229600" cy="646331"/>
          </a:xfrm>
        </p:spPr>
        <p:txBody>
          <a:bodyPr/>
          <a:lstStyle/>
          <a:p>
            <a:r>
              <a:rPr lang="en-US" dirty="0"/>
              <a:t>Development of Bylaws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40C45D-C2D0-4427-A4A0-46A0E3E9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155"/>
            <a:ext cx="8229600" cy="47207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Officer Roles and Responsibilities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Membership Terms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227"/>
            <a:ext cx="8229600" cy="1938992"/>
          </a:xfrm>
        </p:spPr>
        <p:txBody>
          <a:bodyPr/>
          <a:lstStyle/>
          <a:p>
            <a:r>
              <a:rPr lang="en-US" dirty="0"/>
              <a:t>Chair Vote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Vice Chair Vote</a:t>
            </a:r>
          </a:p>
        </p:txBody>
      </p:sp>
    </p:spTree>
    <p:extLst>
      <p:ext uri="{BB962C8B-B14F-4D97-AF65-F5344CB8AC3E}">
        <p14:creationId xmlns:p14="http://schemas.microsoft.com/office/powerpoint/2010/main" val="15127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DE_PPT_Template1_June2016" id="{A1BB4F38-F82F-42FE-936C-23E644FEEDAA}" vid="{A681B5FD-263F-4443-8E6D-3417A06659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E520FA9C3BE458407DED1B8D82A01" ma:contentTypeVersion="2" ma:contentTypeDescription="Create a new document." ma:contentTypeScope="" ma:versionID="a46294c14627f25026ee624e8e68bb0a">
  <xsd:schema xmlns:xsd="http://www.w3.org/2001/XMLSchema" xmlns:xs="http://www.w3.org/2001/XMLSchema" xmlns:p="http://schemas.microsoft.com/office/2006/metadata/properties" xmlns:ns2="6eb72285-8b54-4dd2-8b7b-8f9d47563ef6" targetNamespace="http://schemas.microsoft.com/office/2006/metadata/properties" ma:root="true" ma:fieldsID="dc6bb231049c26e2853f93432737d378" ns2:_="">
    <xsd:import namespace="6eb72285-8b54-4dd2-8b7b-8f9d47563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72285-8b54-4dd2-8b7b-8f9d47563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ED5112-32C4-406B-981C-A4BCB86C6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b72285-8b54-4dd2-8b7b-8f9d47563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1FB210-07D1-439D-B0F0-4628E277B3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20C1B5-DC39-461F-8CD2-42B06F3C612A}">
  <ds:schemaRefs>
    <ds:schemaRef ds:uri="http://www.w3.org/XML/1998/namespace"/>
    <ds:schemaRef ds:uri="http://purl.org/dc/elements/1.1/"/>
    <ds:schemaRef ds:uri="http://schemas.microsoft.com/office/2006/documentManagement/types"/>
    <ds:schemaRef ds:uri="6eb72285-8b54-4dd2-8b7b-8f9d47563ef6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</Words>
  <Application>Microsoft Office PowerPoint</Application>
  <PresentationFormat>On-screen Show (4:3)</PresentationFormat>
  <Paragraphs>63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Gifted Advisory Council</vt:lpstr>
      <vt:lpstr>Call to Order</vt:lpstr>
      <vt:lpstr>Welcome former and new  Gifted Advisory Council members!</vt:lpstr>
      <vt:lpstr>Review of Norms</vt:lpstr>
      <vt:lpstr>Introductions</vt:lpstr>
      <vt:lpstr>Review of Today’s Agenda</vt:lpstr>
      <vt:lpstr>Gifted Advisory Council Purpose</vt:lpstr>
      <vt:lpstr>Development of Bylaws</vt:lpstr>
      <vt:lpstr>Chair Vote and  Vice Chair Vote</vt:lpstr>
      <vt:lpstr>Review and Approve April 2019 Meeting Minutes</vt:lpstr>
      <vt:lpstr>Updates from Council Members</vt:lpstr>
      <vt:lpstr>Next Steps and  Closing Comments</vt:lpstr>
      <vt:lpstr>PowerPoint Presentation</vt:lpstr>
      <vt:lpstr>Share your learning community with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2019-01-18T14:26:04Z</dcterms:created>
  <dcterms:modified xsi:type="dcterms:W3CDTF">2019-10-21T19:33:56Z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0x010100394E520FA9C3BE458407DED1B8D82A01</vt:lpwstr>
  </property>
</Properties>
</file>