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6" r:id="rId3"/>
    <p:sldId id="275" r:id="rId4"/>
    <p:sldId id="274" r:id="rId5"/>
    <p:sldId id="278" r:id="rId6"/>
    <p:sldId id="279" r:id="rId7"/>
    <p:sldId id="277" r:id="rId8"/>
    <p:sldId id="280" r:id="rId9"/>
    <p:sldId id="284" r:id="rId10"/>
    <p:sldId id="285" r:id="rId11"/>
    <p:sldId id="286" r:id="rId12"/>
    <p:sldId id="282" r:id="rId13"/>
    <p:sldId id="290" r:id="rId14"/>
    <p:sldId id="292" r:id="rId15"/>
    <p:sldId id="293" r:id="rId16"/>
    <p:sldId id="297" r:id="rId17"/>
    <p:sldId id="260" r:id="rId18"/>
    <p:sldId id="29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A2CA"/>
    <a:srgbClr val="CD0920"/>
    <a:srgbClr val="C0DB37"/>
    <a:srgbClr val="0402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76" autoAdjust="0"/>
  </p:normalViewPr>
  <p:slideViewPr>
    <p:cSldViewPr snapToGrid="0" snapToObjects="1">
      <p:cViewPr>
        <p:scale>
          <a:sx n="70" d="100"/>
          <a:sy n="70" d="100"/>
        </p:scale>
        <p:origin x="-1158" y="-17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3" d="100"/>
          <a:sy n="83" d="100"/>
        </p:scale>
        <p:origin x="-1980"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8/15/2013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OhioMHA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flickr.com/photos/ohiomhas/" TargetMode="External"/><Relationship Id="rId5" Type="http://schemas.openxmlformats.org/officeDocument/2006/relationships/hyperlink" Target="http://www.youtube.com/user/OhioMHAS" TargetMode="External"/><Relationship Id="rId4" Type="http://schemas.openxmlformats.org/officeDocument/2006/relationships/hyperlink" Target="https://twitter.com/OhioMHA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dh.ohio.gov/odhprograms/chss/ad_hlth/youthrsk/youthrsk1.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Thank you for coming. Welcome to Module 1 of the Safety and Violence Prevention Curriculum, “Barriers to Academic Achievement.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This training has been approved by the Ohio Department of Education and was created in consultation with experts on the topics covered. The purpose of today’s training is to help you feel more confident about responding to students who might be struggling in school and life, and to give you some ideas about what to do and where to go for more information.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You are not being asked to provide therapeutic interventions for the students involved – we hope you will be able to let the student know that you notice them and that you care, and that you will be able to refer the students involved to the professionals who are trained to provide interventions. It is also important to note that every module of this training will highlight resources for more information.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smtClean="0">
                <a:solidFill>
                  <a:schemeClr val="tx1"/>
                </a:solidFill>
                <a:effectLst/>
                <a:latin typeface="+mn-lt"/>
                <a:ea typeface="+mn-ea"/>
                <a:cs typeface="+mn-cs"/>
              </a:rPr>
              <a:t>Background</a:t>
            </a:r>
            <a:r>
              <a:rPr lang="en-US" sz="1200" b="1" kern="1200" baseline="0" dirty="0" smtClean="0">
                <a:solidFill>
                  <a:schemeClr val="tx1"/>
                </a:solidFill>
                <a:effectLst/>
                <a:latin typeface="+mn-lt"/>
                <a:ea typeface="+mn-ea"/>
                <a:cs typeface="+mn-cs"/>
              </a:rPr>
              <a:t> Notes for Facilitator: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Module One is designed to provide the participant with the “big picture” as it relates to student health, safety, well-being and ultimately to academic achievement. Specifically, this module will focus on various mental and behavioral health and substance use and abuse issues in students.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Educators are not expected to be a mental or behavioral health professional! Rather, you have the opportunity to recognize the subtle changes that you see in students and perhaps catch the problem before it gets bigger.</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the presenter, you might be asked about definitions for alcohol and drug use, abuse and addiction. As you think about your response, it might be helpful to conceptualize this as a continuum of use, abuse and addiction. This continuum of addiction varies widely from person to person (physiological propensity for addiction varies according to general health, age, family history of addiction and other variables), and from substance to substance (some designer drugs are known to be highly addictive after just one use).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this topic, consultation with or presentations by local law enforcement representatives or substance abuse professionals might be helpful in order to provide links to information about drugs that might find their way into the hands of students.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the facilitator, you will want to help school professionals examine their own attitudes about mental health issues, alcohol and other substances so they are aware of their own biases about student behaviors, the use of substances and why kids might use them – thereby clearing the way for more consistent referrals in your schools.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244513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Signs of Substance Abuse</a:t>
            </a:r>
          </a:p>
          <a:p>
            <a:pPr lvl="0"/>
            <a:endParaRPr lang="en-US" dirty="0"/>
          </a:p>
          <a:p>
            <a:pPr marL="171450" lvl="0" indent="-171450">
              <a:buFont typeface="Arial" pitchFamily="34" charset="0"/>
              <a:buChar char="•"/>
            </a:pPr>
            <a:r>
              <a:rPr lang="en-US" sz="1200" kern="1200" dirty="0" smtClean="0">
                <a:solidFill>
                  <a:schemeClr val="tx1"/>
                </a:solidFill>
                <a:effectLst/>
                <a:latin typeface="+mn-lt"/>
                <a:ea typeface="+mn-ea"/>
                <a:cs typeface="+mn-cs"/>
              </a:rPr>
              <a:t>Smell of alcohol or marijuana on their breath or body</a:t>
            </a:r>
          </a:p>
          <a:p>
            <a:pPr marL="171450" lvl="0" indent="-171450">
              <a:buFont typeface="Arial" pitchFamily="34" charset="0"/>
              <a:buChar char="•"/>
            </a:pPr>
            <a:r>
              <a:rPr lang="en-US" sz="1200" kern="1200" dirty="0" smtClean="0">
                <a:solidFill>
                  <a:schemeClr val="tx1"/>
                </a:solidFill>
                <a:effectLst/>
                <a:latin typeface="+mn-lt"/>
                <a:ea typeface="+mn-ea"/>
                <a:cs typeface="+mn-cs"/>
              </a:rPr>
              <a:t>Are negative, argumentative or destructive</a:t>
            </a:r>
          </a:p>
          <a:p>
            <a:pPr marL="171450" lvl="0" indent="-171450">
              <a:buFont typeface="Arial" pitchFamily="34" charset="0"/>
              <a:buChar char="•"/>
            </a:pPr>
            <a:r>
              <a:rPr lang="en-US" sz="1200" kern="1200" dirty="0" smtClean="0">
                <a:solidFill>
                  <a:schemeClr val="tx1"/>
                </a:solidFill>
                <a:effectLst/>
                <a:latin typeface="+mn-lt"/>
                <a:ea typeface="+mn-ea"/>
                <a:cs typeface="+mn-cs"/>
              </a:rPr>
              <a:t>Are paranoid, confused or anxious</a:t>
            </a:r>
          </a:p>
          <a:p>
            <a:pPr marL="171450" lvl="0" indent="-171450">
              <a:buFont typeface="Arial" pitchFamily="34" charset="0"/>
              <a:buChar char="•"/>
            </a:pPr>
            <a:r>
              <a:rPr lang="en-US" sz="1200" kern="1200" dirty="0" smtClean="0">
                <a:solidFill>
                  <a:schemeClr val="tx1"/>
                </a:solidFill>
                <a:effectLst/>
                <a:latin typeface="+mn-lt"/>
                <a:ea typeface="+mn-ea"/>
                <a:cs typeface="+mn-cs"/>
              </a:rPr>
              <a:t>Overreact to criticism</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4279641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Signs of Substance Abuse </a:t>
            </a:r>
          </a:p>
          <a:p>
            <a:pPr marL="171450" lvl="0" indent="-171450">
              <a:buFont typeface="Arial" pitchFamily="34" charset="0"/>
              <a:buChar char="•"/>
            </a:pP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Act rebelliously</a:t>
            </a:r>
          </a:p>
          <a:p>
            <a:pPr marL="171450" lvl="0" indent="-171450">
              <a:buFont typeface="Arial" pitchFamily="34" charset="0"/>
              <a:buChar char="•"/>
            </a:pPr>
            <a:r>
              <a:rPr lang="en-US" sz="1200" kern="1200" dirty="0" smtClean="0">
                <a:solidFill>
                  <a:schemeClr val="tx1"/>
                </a:solidFill>
                <a:effectLst/>
                <a:latin typeface="+mn-lt"/>
                <a:ea typeface="+mn-ea"/>
                <a:cs typeface="+mn-cs"/>
              </a:rPr>
              <a:t>Are overly tired or hyperactive</a:t>
            </a:r>
          </a:p>
          <a:p>
            <a:pPr marL="171450" lvl="0" indent="-171450">
              <a:buFont typeface="Arial" pitchFamily="34" charset="0"/>
              <a:buChar char="•"/>
            </a:pPr>
            <a:r>
              <a:rPr lang="en-US" sz="1200" kern="1200" dirty="0" smtClean="0">
                <a:solidFill>
                  <a:schemeClr val="tx1"/>
                </a:solidFill>
                <a:effectLst/>
                <a:latin typeface="+mn-lt"/>
                <a:ea typeface="+mn-ea"/>
                <a:cs typeface="+mn-cs"/>
              </a:rPr>
              <a:t>Exhibit drastic weight loss or gain</a:t>
            </a:r>
          </a:p>
          <a:p>
            <a:pPr marL="171450" lvl="0" indent="-171450">
              <a:buFont typeface="Arial" pitchFamily="34" charset="0"/>
              <a:buChar char="•"/>
            </a:pPr>
            <a:r>
              <a:rPr lang="en-US" sz="1200" kern="1200" dirty="0" smtClean="0">
                <a:solidFill>
                  <a:schemeClr val="tx1"/>
                </a:solidFill>
                <a:effectLst/>
                <a:latin typeface="+mn-lt"/>
                <a:ea typeface="+mn-ea"/>
                <a:cs typeface="+mn-cs"/>
              </a:rPr>
              <a:t>Always need money or have excessive amounts of money</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important to note from these lists of symptoms that school professionals are looking for </a:t>
            </a:r>
            <a:r>
              <a:rPr lang="en-US" sz="1200" i="1" kern="1200" dirty="0" smtClean="0">
                <a:solidFill>
                  <a:schemeClr val="tx1"/>
                </a:solidFill>
                <a:effectLst/>
                <a:latin typeface="+mn-lt"/>
                <a:ea typeface="+mn-ea"/>
                <a:cs typeface="+mn-cs"/>
              </a:rPr>
              <a:t>patterns</a:t>
            </a:r>
            <a:r>
              <a:rPr lang="en-US" sz="1200" kern="1200" dirty="0" smtClean="0">
                <a:solidFill>
                  <a:schemeClr val="tx1"/>
                </a:solidFill>
                <a:effectLst/>
                <a:latin typeface="+mn-lt"/>
                <a:ea typeface="+mn-ea"/>
                <a:cs typeface="+mn-cs"/>
              </a:rPr>
              <a:t> of behaviors that might indicate a student is struggling with life choices. Educators should not take any ONE of these signs as a definitive certainty of substance use, abuse or addiction.</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4279641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Power of One Caring Adult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 we all know, life can deal anyone some pretty serious challenges. Our students face problems with physical health, mental health, families and communities. To deal with these stressors, students need healthy coping abilities and perspectives on life, which together create resilience.</a:t>
            </a:r>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3523212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One model of resilience has been proposed by the Search Institute, which has presented the </a:t>
            </a:r>
            <a:r>
              <a:rPr lang="en-US" sz="1200" kern="1200" dirty="0" smtClean="0">
                <a:solidFill>
                  <a:schemeClr val="tx1"/>
                </a:solidFill>
                <a:effectLst/>
                <a:latin typeface="+mn-lt"/>
                <a:ea typeface="+mn-ea"/>
                <a:cs typeface="+mn-cs"/>
              </a:rPr>
              <a:t>40 Developmental Assets</a:t>
            </a:r>
            <a:r>
              <a:rPr lang="en-US" sz="1200" i="1" kern="1200" dirty="0" smtClean="0">
                <a:solidFill>
                  <a:schemeClr val="tx1"/>
                </a:solidFill>
                <a:effectLst/>
                <a:latin typeface="+mn-lt"/>
                <a:ea typeface="+mn-ea"/>
                <a:cs typeface="+mn-cs"/>
              </a:rPr>
              <a:t>. Schools can influence some of these 40 assets, and we can focus on these as we think about ways to help our students be successful in school.</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(HIGHLIGHT EACH ASSET WITH EXAMPLES THAT ARE RELEVANT FOR YOUR PARTICIPANTS.)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i="1" dirty="0" smtClean="0"/>
              <a:t>(The 40 </a:t>
            </a:r>
            <a:r>
              <a:rPr lang="en-US" i="1" dirty="0"/>
              <a:t>Developmental </a:t>
            </a:r>
            <a:r>
              <a:rPr lang="en-US" i="1" dirty="0" smtClean="0"/>
              <a:t>Assets list is available in a separate document)</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300227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All these assets speak to how important ONE CARING ADULT can be in the life of a young person.</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caring adult can be a parent, another family member, a neighbor or a school professional.</a:t>
            </a:r>
          </a:p>
          <a:p>
            <a:endParaRPr lang="en-US" sz="1200"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2315864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Role of School Professional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What experiences have you had with students that display signs and symptoms of mental illness or substance use/abuse in your classroom or school building?</a:t>
            </a:r>
          </a:p>
          <a:p>
            <a:pPr marL="171450" lvl="0" indent="-171450">
              <a:buFont typeface="Arial" pitchFamily="34" charset="0"/>
              <a:buChar char="•"/>
            </a:pPr>
            <a:r>
              <a:rPr lang="en-US" sz="1200" kern="1200" dirty="0" smtClean="0">
                <a:solidFill>
                  <a:schemeClr val="tx1"/>
                </a:solidFill>
                <a:effectLst/>
                <a:latin typeface="+mn-lt"/>
                <a:ea typeface="+mn-ea"/>
                <a:cs typeface="+mn-cs"/>
              </a:rPr>
              <a:t>How comfortable and confident do you feel about </a:t>
            </a:r>
            <a:r>
              <a:rPr lang="en-US" sz="1200" b="1" kern="1200" dirty="0" smtClean="0">
                <a:solidFill>
                  <a:schemeClr val="tx1"/>
                </a:solidFill>
                <a:effectLst/>
                <a:latin typeface="+mn-lt"/>
                <a:ea typeface="+mn-ea"/>
                <a:cs typeface="+mn-cs"/>
              </a:rPr>
              <a:t>identifying</a:t>
            </a:r>
            <a:r>
              <a:rPr lang="en-US" sz="1200" kern="1200" dirty="0" smtClean="0">
                <a:solidFill>
                  <a:schemeClr val="tx1"/>
                </a:solidFill>
                <a:effectLst/>
                <a:latin typeface="+mn-lt"/>
                <a:ea typeface="+mn-ea"/>
                <a:cs typeface="+mn-cs"/>
              </a:rPr>
              <a:t> a student displaying the signs and symptoms of mental illness?</a:t>
            </a:r>
          </a:p>
          <a:p>
            <a:pPr marL="171450" lvl="0" indent="-171450">
              <a:buFont typeface="Arial" pitchFamily="34" charset="0"/>
              <a:buChar char="•"/>
            </a:pPr>
            <a:r>
              <a:rPr lang="en-US" sz="1200" kern="1200" dirty="0" smtClean="0">
                <a:solidFill>
                  <a:schemeClr val="tx1"/>
                </a:solidFill>
                <a:effectLst/>
                <a:latin typeface="+mn-lt"/>
                <a:ea typeface="+mn-ea"/>
                <a:cs typeface="+mn-cs"/>
              </a:rPr>
              <a:t>How comfortable and confident do you feel about </a:t>
            </a:r>
            <a:r>
              <a:rPr lang="en-US" sz="1200" b="1" kern="1200" dirty="0" smtClean="0">
                <a:solidFill>
                  <a:schemeClr val="tx1"/>
                </a:solidFill>
                <a:effectLst/>
                <a:latin typeface="+mn-lt"/>
                <a:ea typeface="+mn-ea"/>
                <a:cs typeface="+mn-cs"/>
              </a:rPr>
              <a:t>referring</a:t>
            </a:r>
            <a:r>
              <a:rPr lang="en-US" sz="1200" kern="1200" dirty="0" smtClean="0">
                <a:solidFill>
                  <a:schemeClr val="tx1"/>
                </a:solidFill>
                <a:effectLst/>
                <a:latin typeface="+mn-lt"/>
                <a:ea typeface="+mn-ea"/>
                <a:cs typeface="+mn-cs"/>
              </a:rPr>
              <a:t> a student displaying the signs and symptoms of mental illness?</a:t>
            </a:r>
          </a:p>
          <a:p>
            <a:pPr marL="171450" lvl="0" indent="-171450">
              <a:buFont typeface="Arial" pitchFamily="34" charset="0"/>
              <a:buChar char="•"/>
            </a:pPr>
            <a:r>
              <a:rPr lang="en-US" sz="1200" kern="1200" dirty="0" smtClean="0">
                <a:solidFill>
                  <a:schemeClr val="tx1"/>
                </a:solidFill>
                <a:effectLst/>
                <a:latin typeface="+mn-lt"/>
                <a:ea typeface="+mn-ea"/>
                <a:cs typeface="+mn-cs"/>
              </a:rPr>
              <a:t>What is the referral process for students in your building?</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PARTICIPANTS WHAT THEY KNOW ABOUT THEIR SCHOOL OR DISTRICT REFERRAL POLICIES. HAND OUT COPIES OF THE POLICY AND BRIEFLY DESCRIBE WHAT EDUCATORS SHOULD DO WHEN REFERRING STUDENTS.</a:t>
            </a:r>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801874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Resources will be provided on each topic in this training.</a:t>
            </a:r>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3043527-8EAB-40B4-A534-3045E607F503}" type="slidenum">
              <a:rPr lang="en-US" smtClean="0"/>
              <a:t>16</a:t>
            </a:fld>
            <a:endParaRPr lang="en-US"/>
          </a:p>
        </p:txBody>
      </p:sp>
    </p:spTree>
    <p:extLst>
      <p:ext uri="{BB962C8B-B14F-4D97-AF65-F5344CB8AC3E}">
        <p14:creationId xmlns:p14="http://schemas.microsoft.com/office/powerpoint/2010/main" val="2241638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826725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Facebook: </a:t>
            </a:r>
            <a:r>
              <a:rPr lang="en-US" sz="1200" u="sng" kern="1200" dirty="0" smtClean="0">
                <a:solidFill>
                  <a:schemeClr val="tx1"/>
                </a:solidFill>
                <a:effectLst/>
                <a:latin typeface="+mn-lt"/>
                <a:ea typeface="+mn-ea"/>
                <a:cs typeface="+mn-cs"/>
                <a:hlinkClick r:id="rId3"/>
              </a:rPr>
              <a:t>https://www.facebook.com/OhioMHAS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Twitter: </a:t>
            </a:r>
            <a:r>
              <a:rPr lang="en-US" sz="1200" u="sng" kern="1200" dirty="0" smtClean="0">
                <a:solidFill>
                  <a:schemeClr val="tx1"/>
                </a:solidFill>
                <a:effectLst/>
                <a:latin typeface="+mn-lt"/>
                <a:ea typeface="+mn-ea"/>
                <a:cs typeface="+mn-cs"/>
                <a:hlinkClick r:id="rId4"/>
              </a:rPr>
              <a:t>https://twitter.com/OhioMHAS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YouTube: </a:t>
            </a:r>
            <a:r>
              <a:rPr lang="en-US" sz="1200" u="sng" kern="1200" dirty="0" smtClean="0">
                <a:solidFill>
                  <a:schemeClr val="tx1"/>
                </a:solidFill>
                <a:effectLst/>
                <a:latin typeface="+mn-lt"/>
                <a:ea typeface="+mn-ea"/>
                <a:cs typeface="+mn-cs"/>
                <a:hlinkClick r:id="rId5"/>
              </a:rPr>
              <a:t>http://www.youtube.com/user/OhioMHAS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Flickr: </a:t>
            </a:r>
            <a:r>
              <a:rPr lang="en-US" sz="1200" u="sng" kern="1200" dirty="0" smtClean="0">
                <a:solidFill>
                  <a:schemeClr val="tx1"/>
                </a:solidFill>
                <a:effectLst/>
                <a:latin typeface="+mn-lt"/>
                <a:ea typeface="+mn-ea"/>
                <a:cs typeface="+mn-cs"/>
                <a:hlinkClick r:id="rId6"/>
              </a:rPr>
              <a:t>http://www.flickr.com/photos/ohiomhas/</a:t>
            </a:r>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82672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r>
              <a:rPr lang="en-US" sz="1200" b="1" kern="1200" baseline="0" dirty="0" smtClean="0">
                <a:solidFill>
                  <a:schemeClr val="tx1"/>
                </a:solidFill>
                <a:effectLst/>
                <a:latin typeface="+mn-lt"/>
                <a:ea typeface="+mn-ea"/>
                <a:cs typeface="+mn-cs"/>
              </a:rPr>
              <a:t> Notes for Facilitator: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Module One is designed to provide the participant with the “big picture” as it relates to student health, safety, well-being and ultimately to academic achievement. Specifically, this module will focus on various mental and behavioral health and substance use and abuse issues in students.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Educators are not expected to be a mental or behavioral health professional! Rather, you have the opportunity to recognize the subtle changes that you see in students and perhaps catch the problem before it gets bigger.</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the presenter, you might be asked about definitions for alcohol and drug use, abuse and addiction. As you think about your response, it might be helpful to conceptualize this as a continuum of use, abuse and addiction. This continuum of addiction varies widely from person to person (physiological propensity for addiction varies according to general health, age, family history of addiction and other variables), and from substance to substance (some designer drugs are known to be highly addictive after just one use).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this topic, consultation with or presentations by local law enforcement representatives or substance abuse professionals might be helpful in order to provide links to information about drugs that might find their way into the hands of students.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the facilitator, you will want to help school professionals examine their own attitudes about mental health issues, alcohol and other substances so they are aware of their own biases about student behaviors, the use of substances and why kids might use them – thereby clearing the way for more consistent referrals in your schools.</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1797437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In today’s discussion, we will cover the topics of resilience and protective factors;</a:t>
            </a:r>
            <a:endParaRPr lang="en-US" sz="1200" b="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Stigma of Mental and Behavioral Health Issues</a:t>
            </a:r>
          </a:p>
          <a:p>
            <a:pPr marL="171450" lvl="0" indent="-171450">
              <a:buFont typeface="Arial" pitchFamily="34" charset="0"/>
              <a:buChar char="•"/>
            </a:pPr>
            <a:r>
              <a:rPr lang="en-US" sz="1200" kern="1200" dirty="0" smtClean="0">
                <a:solidFill>
                  <a:schemeClr val="tx1"/>
                </a:solidFill>
                <a:effectLst/>
                <a:latin typeface="+mn-lt"/>
                <a:ea typeface="+mn-ea"/>
                <a:cs typeface="+mn-cs"/>
              </a:rPr>
              <a:t>Mental and Behavioral Health Issues - How Do I Know What to Look For?</a:t>
            </a:r>
          </a:p>
          <a:p>
            <a:pPr marL="171450" lvl="0" indent="-171450">
              <a:buFont typeface="Arial" pitchFamily="34" charset="0"/>
              <a:buChar char="•"/>
            </a:pPr>
            <a:r>
              <a:rPr lang="en-US" sz="1200" kern="1200" dirty="0" smtClean="0">
                <a:solidFill>
                  <a:schemeClr val="tx1"/>
                </a:solidFill>
                <a:effectLst/>
                <a:latin typeface="+mn-lt"/>
                <a:ea typeface="+mn-ea"/>
                <a:cs typeface="+mn-cs"/>
              </a:rPr>
              <a:t>Identifying Substance Use and Abuse in Students</a:t>
            </a:r>
          </a:p>
          <a:p>
            <a:pPr marL="171450" lvl="0" indent="-171450">
              <a:buFont typeface="Arial" pitchFamily="34" charset="0"/>
              <a:buChar char="•"/>
            </a:pPr>
            <a:r>
              <a:rPr lang="en-US" sz="1200" kern="1200" dirty="0" smtClean="0">
                <a:solidFill>
                  <a:schemeClr val="tx1"/>
                </a:solidFill>
                <a:effectLst/>
                <a:latin typeface="+mn-lt"/>
                <a:ea typeface="+mn-ea"/>
                <a:cs typeface="+mn-cs"/>
              </a:rPr>
              <a:t>Identifying Substance Prevalence and Use among Students</a:t>
            </a:r>
          </a:p>
          <a:p>
            <a:pPr marL="0" indent="0">
              <a:buFont typeface="Arial" pitchFamily="34" charset="0"/>
              <a:buNone/>
            </a:pP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Substance Use – How Do I Know What to Look For?</a:t>
            </a:r>
          </a:p>
          <a:p>
            <a:pPr marL="171450" lvl="0" indent="-171450">
              <a:buFont typeface="Arial" pitchFamily="34" charset="0"/>
              <a:buChar char="•"/>
            </a:pPr>
            <a:r>
              <a:rPr lang="en-US" sz="1200" kern="1200" dirty="0" smtClean="0">
                <a:solidFill>
                  <a:schemeClr val="tx1"/>
                </a:solidFill>
                <a:effectLst/>
                <a:latin typeface="+mn-lt"/>
                <a:ea typeface="+mn-ea"/>
                <a:cs typeface="+mn-cs"/>
              </a:rPr>
              <a:t>Substance Abuse – How Do I Know What to Look For?</a:t>
            </a:r>
          </a:p>
          <a:p>
            <a:pPr marL="171450" lvl="0" indent="-171450">
              <a:buFont typeface="Arial" pitchFamily="34" charset="0"/>
              <a:buChar char="•"/>
            </a:pPr>
            <a:r>
              <a:rPr lang="en-US" sz="1200" kern="1200" dirty="0" smtClean="0">
                <a:solidFill>
                  <a:schemeClr val="tx1"/>
                </a:solidFill>
                <a:effectLst/>
                <a:latin typeface="+mn-lt"/>
                <a:ea typeface="+mn-ea"/>
                <a:cs typeface="+mn-cs"/>
              </a:rPr>
              <a:t>The Power of One Caring Adult</a:t>
            </a:r>
          </a:p>
          <a:p>
            <a:pPr marL="171450" lvl="0" indent="-171450">
              <a:buFont typeface="Arial" pitchFamily="34" charset="0"/>
              <a:buChar char="•"/>
            </a:pPr>
            <a:r>
              <a:rPr lang="en-US" sz="1200" kern="1200" dirty="0" smtClean="0">
                <a:solidFill>
                  <a:schemeClr val="tx1"/>
                </a:solidFill>
                <a:effectLst/>
                <a:latin typeface="+mn-lt"/>
                <a:ea typeface="+mn-ea"/>
                <a:cs typeface="+mn-cs"/>
              </a:rPr>
              <a:t>Role of School Professional</a:t>
            </a:r>
          </a:p>
          <a:p>
            <a:pPr marL="171450" lvl="0" indent="-171450">
              <a:buFont typeface="Arial" pitchFamily="34" charset="0"/>
              <a:buChar char="•"/>
            </a:pPr>
            <a:r>
              <a:rPr lang="en-US" sz="1200" kern="1200" dirty="0" smtClean="0">
                <a:solidFill>
                  <a:schemeClr val="tx1"/>
                </a:solidFill>
                <a:effectLst/>
                <a:latin typeface="+mn-lt"/>
                <a:ea typeface="+mn-ea"/>
                <a:cs typeface="+mn-cs"/>
              </a:rPr>
              <a:t>Quiz</a:t>
            </a:r>
          </a:p>
          <a:p>
            <a:pPr marL="171450" indent="-171450">
              <a:buFont typeface="Arial" pitchFamily="34" charset="0"/>
              <a:buChar char="•"/>
            </a:pPr>
            <a:r>
              <a:rPr lang="en-US" sz="1200" kern="1200" dirty="0" smtClean="0">
                <a:solidFill>
                  <a:schemeClr val="tx1"/>
                </a:solidFill>
                <a:effectLst/>
                <a:latin typeface="+mn-lt"/>
                <a:ea typeface="+mn-ea"/>
                <a:cs typeface="+mn-cs"/>
              </a:rPr>
              <a:t>National, State and Local Resources</a:t>
            </a:r>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58901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many years, mental and behavioral health issues have been associated with weak character, lack of moral fortitude and failure. For this reason, many people stigmatize mental and behavioral health issues and equate them with </a:t>
            </a:r>
            <a:r>
              <a:rPr lang="en-US" sz="1200" i="1" kern="1200" dirty="0" smtClean="0">
                <a:solidFill>
                  <a:schemeClr val="tx1"/>
                </a:solidFill>
                <a:effectLst/>
                <a:latin typeface="+mn-lt"/>
                <a:ea typeface="+mn-ea"/>
                <a:cs typeface="+mn-cs"/>
              </a:rPr>
              <a:t>morality</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character</a:t>
            </a:r>
            <a:r>
              <a:rPr lang="en-US" sz="1200" kern="1200" dirty="0" smtClean="0">
                <a:solidFill>
                  <a:schemeClr val="tx1"/>
                </a:solidFill>
                <a:effectLst/>
                <a:latin typeface="+mn-lt"/>
                <a:ea typeface="+mn-ea"/>
                <a:cs typeface="+mn-cs"/>
              </a:rPr>
              <a:t> issues.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Now, scientists have found that chemistry of the brain and body as well as environmental factors influence how susceptible a person might be to the disease of alcoholism and offer a variety of treatment strategies, including medication, abstinence, and for some, prayer or meditation. Another example is depression, which was once equated with laziness and acting as a “ne’er-do-well.” This condition, too, has been linked to chemistry of the brain and body as well as to environmental factors. The point is that both facilitators and participants might benefit from private reflection on opinions, biases and attitudes about mental and behavioral health issues.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Culture, gender, economics and other demographic variables may influence the ways in which, and the extent to which, young people express their distress. Regardless of the nature of students’ problems, if no assistance from caring adults is forthcoming, children’s distress may become more intense, and then the problems reach crisis levels. In crisis, a student’s pain may manifest in one of two ways: they can turn their pain inward or they can direct their pain outward.</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important that you recognize the changes that exist in student behavior, appearance and performance. We will discuss each of these in greater depth at different times throughout the training.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the student cannot ask you for help, then you must extend yourself to make a referral.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 warning signs overlap with each other and may be indicative of a variety of different social, emotional and behavioral health issues. This training has been designed to highlight the need for educators to </a:t>
            </a:r>
            <a:r>
              <a:rPr lang="en-US" sz="1200" b="1" i="1" kern="1200" dirty="0" smtClean="0">
                <a:solidFill>
                  <a:schemeClr val="tx1"/>
                </a:solidFill>
                <a:effectLst/>
                <a:latin typeface="+mn-lt"/>
                <a:ea typeface="+mn-ea"/>
                <a:cs typeface="+mn-cs"/>
              </a:rPr>
              <a:t>notice and refer</a:t>
            </a:r>
            <a:r>
              <a:rPr lang="en-US" sz="1200" kern="1200" dirty="0" smtClean="0">
                <a:solidFill>
                  <a:schemeClr val="tx1"/>
                </a:solidFill>
                <a:effectLst/>
                <a:latin typeface="+mn-lt"/>
                <a:ea typeface="+mn-ea"/>
                <a:cs typeface="+mn-cs"/>
              </a:rPr>
              <a:t> young people to professionals who can help address problems before they escalate to crisis level.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4029462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Mental and Behavioral Health Issues - How Do I Know What to Look For?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Mental illnesses are biologically based brain disorders. They cannot be overcome through willpower and are not related to a person's character or intelligence. They are medical conditions that disrupt a person's thinking, feeling, mood, daily functioning and ability to relate to others. People affected can be of any age, race, religion or income.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Mental illness comes in a variety of forms and is accompanied by a number of related symptoms. Symptoms vary depending on the type and severity of the condition. Some general symptoms that may suggest a mental disorder include: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HIGHLIGHT AND PROVIDE EXAMPLES THAT ARE AGE-SPECIFIC FOR YOUR AUDIENCE)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Depression, anxiety, unusual forgetfulness, unusual sleeping habits or behavior that is contra-indicated by a student’s health condition might indicate that the student is struggling.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(REINFORCE THAT THE PARTICIPANT IS NOT BEING ASKED TO COUNSEL THE STUDENT – THAT IS THE ROLE OF A COUNSELOR, SOCIAL WORKER OR AGENCY. THESE PROFESSIONALS WILL NEED ONLY THE NAME OF THE STUDENT.)</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173344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general indicators of substance use and abuse include anxiety or nervousness and a general sense that the student is ‘out of it.’ Please note also that students who are failing or underachieving are also at higher risk of experiencing problems with these issues.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By being aware of how students are functioning, you can notice, reach out and refer them for support. Elementary school students who are experiencing depression or academic failure may not be abusing substances themselves, but their families may be doing so.</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Substance use or abuse by students </a:t>
            </a:r>
            <a:r>
              <a:rPr lang="en-US" sz="1200" i="1" kern="1200" dirty="0" smtClean="0">
                <a:solidFill>
                  <a:schemeClr val="tx1"/>
                </a:solidFill>
                <a:effectLst/>
                <a:latin typeface="+mn-lt"/>
                <a:ea typeface="+mn-ea"/>
                <a:cs typeface="+mn-cs"/>
              </a:rPr>
              <a:t>or by members of student’s families</a:t>
            </a:r>
            <a:r>
              <a:rPr lang="en-US" sz="1200" kern="1200" dirty="0" smtClean="0">
                <a:solidFill>
                  <a:schemeClr val="tx1"/>
                </a:solidFill>
                <a:effectLst/>
                <a:latin typeface="+mn-lt"/>
                <a:ea typeface="+mn-ea"/>
                <a:cs typeface="+mn-cs"/>
              </a:rPr>
              <a:t> will result in barriers to learning. While it is documented that some children use substances, the most common problems for elementary students arise from the substance use and abuse by family members. In addition to potential physiological problems such as fetal alcohol syndrome disorder (FASD) and fetal alcohol effect, familial substance use/abuse creates challenges for children in terms of developmental delays, emotional issues and survival issues in terms of family finances, depending on the extent of the use or abuse of substances. For children who grow up in substance-using family systems, substance use may become a learned way to address life’s challenges.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3673364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Identifying Substance Prevalence and Use among Students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Prevalence rates for alcohol use can be compared using the Centers for Disease Control and Prevention’s (CDC) Youth Risk Behavior Surveillance System – United States (2011). Compiled every two years, the CDC survey is administered nationally to high school students. From these data sets, it is possible to see statistics for youth at the national and state levels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Ask building participants whey they know about prevalence and use among students in their building or district.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Additional Information:  </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rPr>
              <a:t>Ohio Department of Health Youth Risk Behavior </a:t>
            </a:r>
          </a:p>
          <a:p>
            <a:pPr>
              <a:defRPr/>
            </a:pPr>
            <a:r>
              <a:rPr lang="en-US" dirty="0">
                <a:hlinkClick r:id="rId3"/>
              </a:rPr>
              <a:t>http://</a:t>
            </a:r>
            <a:r>
              <a:rPr lang="en-US" dirty="0" smtClean="0">
                <a:hlinkClick r:id="rId3"/>
              </a:rPr>
              <a:t>www.odh.ohio.gov/odhprograms/chss/ad_hlth/youthrsk/youthrsk1.aspx</a:t>
            </a:r>
            <a:r>
              <a:rPr lang="en-US" dirty="0" smtClean="0"/>
              <a:t>   </a:t>
            </a:r>
            <a:endParaRPr lang="en-US" sz="1200" kern="1200" dirty="0" smtClean="0">
              <a:solidFill>
                <a:schemeClr val="tx1"/>
              </a:solidFill>
              <a:effectLst/>
            </a:endParaRP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4144418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Substance Use – How Do I Know What to Look For?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of the warning signs of student mental or behavioral health issues overlap with the indicators of student substance use, abuse and addiction. As stated previously, when students are struggling with barriers to learning, they:</a:t>
            </a:r>
          </a:p>
          <a:p>
            <a:pPr marL="171450" lvl="0" indent="-171450">
              <a:buFont typeface="Arial" pitchFamily="34" charset="0"/>
              <a:buChar char="•"/>
            </a:pPr>
            <a:r>
              <a:rPr lang="en-US" sz="1200" kern="1200" dirty="0" smtClean="0">
                <a:solidFill>
                  <a:schemeClr val="tx1"/>
                </a:solidFill>
                <a:effectLst/>
                <a:latin typeface="+mn-lt"/>
                <a:ea typeface="+mn-ea"/>
                <a:cs typeface="+mn-cs"/>
              </a:rPr>
              <a:t>Show a decline in school work; their grades slip or drop dramatically; </a:t>
            </a:r>
          </a:p>
          <a:p>
            <a:pPr marL="171450" lvl="0" indent="-171450">
              <a:buFont typeface="Arial" pitchFamily="34" charset="0"/>
              <a:buChar char="•"/>
            </a:pPr>
            <a:r>
              <a:rPr lang="en-US" sz="1200" kern="1200" dirty="0" smtClean="0">
                <a:solidFill>
                  <a:schemeClr val="tx1"/>
                </a:solidFill>
                <a:effectLst/>
                <a:latin typeface="+mn-lt"/>
                <a:ea typeface="+mn-ea"/>
                <a:cs typeface="+mn-cs"/>
              </a:rPr>
              <a:t>Miss school (skipping secretly or being too “tired” or “sick” to attend); </a:t>
            </a:r>
          </a:p>
          <a:p>
            <a:pPr marL="171450" lvl="0" indent="-171450">
              <a:buFont typeface="Arial" pitchFamily="34" charset="0"/>
              <a:buChar char="•"/>
            </a:pPr>
            <a:r>
              <a:rPr lang="en-US" sz="1200" kern="1200" dirty="0" smtClean="0">
                <a:solidFill>
                  <a:schemeClr val="tx1"/>
                </a:solidFill>
                <a:effectLst/>
                <a:latin typeface="+mn-lt"/>
                <a:ea typeface="+mn-ea"/>
                <a:cs typeface="+mn-cs"/>
              </a:rPr>
              <a:t>Have unexplainable and dramatic mood changes (irritable, crying jags);</a:t>
            </a:r>
          </a:p>
          <a:p>
            <a:pPr marL="171450" lvl="0" indent="-171450">
              <a:buFont typeface="Arial" pitchFamily="34" charset="0"/>
              <a:buChar char="•"/>
            </a:pPr>
            <a:r>
              <a:rPr lang="en-US" sz="1200" kern="1200" dirty="0" smtClean="0">
                <a:solidFill>
                  <a:schemeClr val="tx1"/>
                </a:solidFill>
                <a:effectLst/>
                <a:latin typeface="+mn-lt"/>
                <a:ea typeface="+mn-ea"/>
                <a:cs typeface="+mn-cs"/>
              </a:rPr>
              <a:t>Drop out of usual activities (music, sports, hobbies); </a:t>
            </a:r>
          </a:p>
          <a:p>
            <a:pPr marL="171450" lvl="0" indent="-171450">
              <a:buFont typeface="Arial" pitchFamily="34" charset="0"/>
              <a:buChar char="•"/>
            </a:pPr>
            <a:r>
              <a:rPr lang="en-US" sz="1200" kern="1200" dirty="0" smtClean="0">
                <a:solidFill>
                  <a:schemeClr val="tx1"/>
                </a:solidFill>
                <a:effectLst/>
                <a:latin typeface="+mn-lt"/>
                <a:ea typeface="+mn-ea"/>
                <a:cs typeface="+mn-cs"/>
              </a:rPr>
              <a:t>Change their physical appearance (poor hygiene, unusual style changes);</a:t>
            </a:r>
          </a:p>
          <a:p>
            <a:pPr marL="171450" lvl="0" indent="-171450">
              <a:buFont typeface="Arial" pitchFamily="34" charset="0"/>
              <a:buChar char="•"/>
            </a:pPr>
            <a:r>
              <a:rPr lang="en-US" sz="1200" kern="1200" dirty="0" smtClean="0">
                <a:solidFill>
                  <a:schemeClr val="tx1"/>
                </a:solidFill>
                <a:effectLst/>
                <a:latin typeface="+mn-lt"/>
                <a:ea typeface="+mn-ea"/>
                <a:cs typeface="+mn-cs"/>
              </a:rPr>
              <a:t>Lose motivation;</a:t>
            </a:r>
          </a:p>
          <a:p>
            <a:pPr marL="171450" lvl="0" indent="-171450">
              <a:buFont typeface="Arial" pitchFamily="34" charset="0"/>
              <a:buChar char="•"/>
            </a:pPr>
            <a:r>
              <a:rPr lang="en-US" sz="1200" kern="1200" dirty="0" smtClean="0">
                <a:solidFill>
                  <a:schemeClr val="tx1"/>
                </a:solidFill>
                <a:effectLst/>
                <a:latin typeface="+mn-lt"/>
                <a:ea typeface="+mn-ea"/>
                <a:cs typeface="+mn-cs"/>
              </a:rPr>
              <a:t>Seem depressed or anxious;</a:t>
            </a:r>
          </a:p>
          <a:p>
            <a:pPr marL="171450" lvl="0" indent="-171450">
              <a:buFont typeface="Arial" pitchFamily="34" charset="0"/>
              <a:buChar char="•"/>
            </a:pPr>
            <a:r>
              <a:rPr lang="en-US" sz="1200" kern="1200" dirty="0" smtClean="0">
                <a:solidFill>
                  <a:schemeClr val="tx1"/>
                </a:solidFill>
                <a:effectLst/>
                <a:latin typeface="+mn-lt"/>
                <a:ea typeface="+mn-ea"/>
                <a:cs typeface="+mn-cs"/>
              </a:rPr>
              <a:t>Are forgetful; and </a:t>
            </a:r>
          </a:p>
          <a:p>
            <a:pPr marL="171450" indent="-171450">
              <a:buFont typeface="Arial" pitchFamily="34" charset="0"/>
              <a:buChar char="•"/>
            </a:pPr>
            <a:r>
              <a:rPr lang="en-US" sz="1200" kern="1200" dirty="0" smtClean="0">
                <a:solidFill>
                  <a:schemeClr val="tx1"/>
                </a:solidFill>
                <a:effectLst/>
                <a:latin typeface="+mn-lt"/>
                <a:ea typeface="+mn-ea"/>
                <a:cs typeface="+mn-cs"/>
              </a:rPr>
              <a:t>Change their sleeping habits, are tired, possibly fall asleep in class.</a:t>
            </a:r>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2896374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Facilitator: </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Substance Abuse – How Do I Know What to Look For?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students are struggling with substance use, abuse or addiction, the Centers for Disease Control and the Adolescent Substance Abuse Knowledge Base (2007) indicate that these students:</a:t>
            </a:r>
          </a:p>
          <a:p>
            <a:r>
              <a:rPr lang="en-US" sz="1200" kern="1200" dirty="0" smtClean="0">
                <a:solidFill>
                  <a:schemeClr val="tx1"/>
                </a:solidFill>
                <a:effectLst/>
                <a:latin typeface="+mn-lt"/>
                <a:ea typeface="+mn-ea"/>
                <a:cs typeface="+mn-cs"/>
              </a:rPr>
              <a:t> </a:t>
            </a:r>
          </a:p>
          <a:p>
            <a:pPr marL="171450" lvl="0" indent="-171450">
              <a:buFont typeface="Arial" pitchFamily="34" charset="0"/>
              <a:buChar char="•"/>
            </a:pPr>
            <a:r>
              <a:rPr lang="en-US" sz="1200" kern="1200" dirty="0" smtClean="0">
                <a:solidFill>
                  <a:schemeClr val="tx1"/>
                </a:solidFill>
                <a:effectLst/>
                <a:latin typeface="+mn-lt"/>
                <a:ea typeface="+mn-ea"/>
                <a:cs typeface="+mn-cs"/>
              </a:rPr>
              <a:t>Suddenly change friends and do not introduce new friends to parents;</a:t>
            </a:r>
          </a:p>
          <a:p>
            <a:pPr marL="171450" lvl="0" indent="-171450">
              <a:buFont typeface="Arial" pitchFamily="34" charset="0"/>
              <a:buChar char="•"/>
            </a:pPr>
            <a:r>
              <a:rPr lang="en-US" sz="1200" kern="1200" dirty="0" smtClean="0">
                <a:solidFill>
                  <a:schemeClr val="tx1"/>
                </a:solidFill>
                <a:effectLst/>
                <a:latin typeface="+mn-lt"/>
                <a:ea typeface="+mn-ea"/>
                <a:cs typeface="+mn-cs"/>
              </a:rPr>
              <a:t>May take money or valuables from others’ purses, lockers, desks or homes;</a:t>
            </a:r>
          </a:p>
          <a:p>
            <a:pPr marL="171450" lvl="0" indent="-171450">
              <a:buFont typeface="Arial" pitchFamily="34" charset="0"/>
              <a:buChar char="•"/>
            </a:pPr>
            <a:r>
              <a:rPr lang="en-US" sz="1200" kern="1200" dirty="0" smtClean="0">
                <a:solidFill>
                  <a:schemeClr val="tx1"/>
                </a:solidFill>
                <a:effectLst/>
                <a:latin typeface="+mn-lt"/>
                <a:ea typeface="+mn-ea"/>
                <a:cs typeface="+mn-cs"/>
              </a:rPr>
              <a:t>Show furtive or secretive behavior, such as. locking bedroom doors and taking a long time to answer;</a:t>
            </a:r>
          </a:p>
          <a:p>
            <a:pPr marL="171450" lvl="0" indent="-171450">
              <a:buFont typeface="Arial" pitchFamily="34" charset="0"/>
              <a:buChar char="•"/>
            </a:pPr>
            <a:r>
              <a:rPr lang="en-US" sz="1200" kern="1200" dirty="0" smtClean="0">
                <a:solidFill>
                  <a:schemeClr val="tx1"/>
                </a:solidFill>
                <a:effectLst/>
                <a:latin typeface="+mn-lt"/>
                <a:ea typeface="+mn-ea"/>
                <a:cs typeface="+mn-cs"/>
              </a:rPr>
              <a:t>Have hostile, aggressive outbursts;</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4279641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67" y="5514102"/>
            <a:ext cx="7772400" cy="646331"/>
          </a:xfrm>
        </p:spPr>
        <p:txBody>
          <a:bodyPr lIns="0" tIns="0" rIns="0" bIns="0" anchor="b" anchorCtr="0">
            <a:spAutoFit/>
          </a:bodyPr>
          <a:lstStyle>
            <a:lvl1pPr algn="l">
              <a:defRPr sz="4200" b="1"/>
            </a:lvl1pPr>
          </a:lstStyle>
          <a:p>
            <a:r>
              <a:rPr lang="en-US" dirty="0" smtClean="0"/>
              <a:t>Click to edit Master title style</a:t>
            </a:r>
            <a:endParaRPr lang="en-US" dirty="0"/>
          </a:p>
        </p:txBody>
      </p:sp>
      <p:sp>
        <p:nvSpPr>
          <p:cNvPr id="3" name="Subtitle 2"/>
          <p:cNvSpPr>
            <a:spLocks noGrp="1"/>
          </p:cNvSpPr>
          <p:nvPr>
            <p:ph type="subTitle" idx="1"/>
          </p:nvPr>
        </p:nvSpPr>
        <p:spPr>
          <a:xfrm>
            <a:off x="406467" y="6279478"/>
            <a:ext cx="6400800" cy="430887"/>
          </a:xfrm>
        </p:spPr>
        <p:txBody>
          <a:bodyPr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ODE_LOGO.jpg"/>
          <p:cNvPicPr>
            <a:picLocks noChangeAspect="1"/>
          </p:cNvPicPr>
          <p:nvPr userDrawn="1"/>
        </p:nvPicPr>
        <p:blipFill>
          <a:blip r:embed="rId2"/>
          <a:stretch>
            <a:fillRect/>
          </a:stretch>
        </p:blipFill>
        <p:spPr>
          <a:xfrm>
            <a:off x="6807267" y="6186917"/>
            <a:ext cx="2012050" cy="369560"/>
          </a:xfrm>
          <a:prstGeom prst="rect">
            <a:avLst/>
          </a:prstGeom>
        </p:spPr>
      </p:pic>
      <p:pic>
        <p:nvPicPr>
          <p:cNvPr id="8" name="Picture 7" descr="PhotoOption3.jpg"/>
          <p:cNvPicPr>
            <a:picLocks noChangeAspect="1"/>
          </p:cNvPicPr>
          <p:nvPr userDrawn="1"/>
        </p:nvPicPr>
        <p:blipFill>
          <a:blip r:embed="rId3"/>
          <a:stretch>
            <a:fillRect/>
          </a:stretch>
        </p:blipFill>
        <p:spPr>
          <a:xfrm>
            <a:off x="0" y="0"/>
            <a:ext cx="9144000" cy="51694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spAutoFit/>
          </a:bodyPr>
          <a:lstStyle>
            <a:lvl1pPr>
              <a:defRPr sz="4200"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57644"/>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FOOTER-1.jpg"/>
          <p:cNvPicPr>
            <a:picLocks noChangeAspect="1"/>
          </p:cNvPicPr>
          <p:nvPr userDrawn="1"/>
        </p:nvPicPr>
        <p:blipFill>
          <a:blip r:embed="rId2"/>
          <a:stretch>
            <a:fillRect/>
          </a:stretch>
        </p:blipFill>
        <p:spPr>
          <a:xfrm>
            <a:off x="0" y="6378160"/>
            <a:ext cx="9144000" cy="4876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46" y="5411325"/>
            <a:ext cx="8816454" cy="553998"/>
          </a:xfrm>
        </p:spPr>
        <p:txBody>
          <a:bodyPr/>
          <a:lstStyle/>
          <a:p>
            <a:r>
              <a:rPr lang="en-US" sz="3600" dirty="0" smtClean="0"/>
              <a:t>Barriers to Academic Achievement</a:t>
            </a:r>
            <a:endParaRPr lang="en-US" sz="3600" dirty="0"/>
          </a:p>
        </p:txBody>
      </p:sp>
      <p:sp>
        <p:nvSpPr>
          <p:cNvPr id="3" name="Subtitle 2"/>
          <p:cNvSpPr>
            <a:spLocks noGrp="1"/>
          </p:cNvSpPr>
          <p:nvPr>
            <p:ph type="subTitle" idx="1"/>
          </p:nvPr>
        </p:nvSpPr>
        <p:spPr>
          <a:xfrm>
            <a:off x="327546" y="6116374"/>
            <a:ext cx="6400800" cy="369332"/>
          </a:xfrm>
        </p:spPr>
        <p:txBody>
          <a:bodyPr/>
          <a:lstStyle/>
          <a:p>
            <a:r>
              <a:rPr lang="en-US" sz="2400" dirty="0" smtClean="0"/>
              <a:t>Safety and Violence Prevention Curriculum</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 of Substance Abuse</a:t>
            </a:r>
          </a:p>
        </p:txBody>
      </p:sp>
      <p:sp>
        <p:nvSpPr>
          <p:cNvPr id="3" name="Content Placeholder 2"/>
          <p:cNvSpPr>
            <a:spLocks noGrp="1"/>
          </p:cNvSpPr>
          <p:nvPr>
            <p:ph idx="1"/>
          </p:nvPr>
        </p:nvSpPr>
        <p:spPr>
          <a:xfrm>
            <a:off x="457200" y="1439788"/>
            <a:ext cx="8229600" cy="4525963"/>
          </a:xfrm>
        </p:spPr>
        <p:txBody>
          <a:bodyPr/>
          <a:lstStyle/>
          <a:p>
            <a:pPr marL="0" indent="0">
              <a:buNone/>
            </a:pPr>
            <a:r>
              <a:rPr lang="en-US" dirty="0"/>
              <a:t>Smell of alcohol or marijuana </a:t>
            </a:r>
            <a:endParaRPr lang="en-US" dirty="0" smtClean="0"/>
          </a:p>
          <a:p>
            <a:pPr marL="0" indent="0">
              <a:buNone/>
            </a:pPr>
            <a:endParaRPr lang="en-US" b="1" dirty="0"/>
          </a:p>
          <a:p>
            <a:pPr marL="0" indent="0">
              <a:buNone/>
            </a:pPr>
            <a:r>
              <a:rPr lang="en-US" dirty="0" smtClean="0"/>
              <a:t>Negative, argumentative or destructive</a:t>
            </a:r>
          </a:p>
          <a:p>
            <a:pPr marL="0" indent="0">
              <a:buNone/>
            </a:pPr>
            <a:endParaRPr lang="en-US" dirty="0" smtClean="0"/>
          </a:p>
          <a:p>
            <a:pPr marL="0" indent="0">
              <a:buNone/>
            </a:pPr>
            <a:r>
              <a:rPr lang="en-US" dirty="0" smtClean="0"/>
              <a:t>Paranoid, confused or anxious</a:t>
            </a:r>
          </a:p>
          <a:p>
            <a:pPr marL="0" indent="0">
              <a:buNone/>
            </a:pPr>
            <a:endParaRPr lang="en-US" dirty="0"/>
          </a:p>
          <a:p>
            <a:pPr marL="0" indent="0">
              <a:buNone/>
            </a:pPr>
            <a:r>
              <a:rPr lang="en-US" dirty="0"/>
              <a:t>Overreact to criticism</a:t>
            </a:r>
          </a:p>
        </p:txBody>
      </p:sp>
      <p:cxnSp>
        <p:nvCxnSpPr>
          <p:cNvPr id="4" name="Straight Connector 3"/>
          <p:cNvCxnSpPr/>
          <p:nvPr/>
        </p:nvCxnSpPr>
        <p:spPr bwMode="auto">
          <a:xfrm>
            <a:off x="457200" y="219501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3429206"/>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6" name="Straight Connector 5"/>
          <p:cNvCxnSpPr/>
          <p:nvPr/>
        </p:nvCxnSpPr>
        <p:spPr bwMode="auto">
          <a:xfrm>
            <a:off x="457200" y="461658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119744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 of Substance Abuse</a:t>
            </a:r>
          </a:p>
        </p:txBody>
      </p:sp>
      <p:sp>
        <p:nvSpPr>
          <p:cNvPr id="3" name="Content Placeholder 2"/>
          <p:cNvSpPr>
            <a:spLocks noGrp="1"/>
          </p:cNvSpPr>
          <p:nvPr>
            <p:ph idx="1"/>
          </p:nvPr>
        </p:nvSpPr>
        <p:spPr>
          <a:xfrm>
            <a:off x="457200" y="1439788"/>
            <a:ext cx="8229600" cy="4525963"/>
          </a:xfrm>
        </p:spPr>
        <p:txBody>
          <a:bodyPr/>
          <a:lstStyle/>
          <a:p>
            <a:pPr marL="0" indent="0">
              <a:buNone/>
            </a:pPr>
            <a:r>
              <a:rPr lang="en-US" dirty="0"/>
              <a:t>Act </a:t>
            </a:r>
            <a:r>
              <a:rPr lang="en-US" dirty="0" smtClean="0"/>
              <a:t>rebelliously</a:t>
            </a:r>
          </a:p>
          <a:p>
            <a:pPr marL="0" indent="0">
              <a:buNone/>
            </a:pPr>
            <a:endParaRPr lang="en-US" b="1" dirty="0"/>
          </a:p>
          <a:p>
            <a:pPr marL="0" indent="0">
              <a:buNone/>
            </a:pPr>
            <a:r>
              <a:rPr lang="en-US" dirty="0" smtClean="0"/>
              <a:t>Overly tired </a:t>
            </a:r>
            <a:r>
              <a:rPr lang="en-US" dirty="0"/>
              <a:t>or </a:t>
            </a:r>
            <a:r>
              <a:rPr lang="en-US" dirty="0" smtClean="0"/>
              <a:t>hyperactive</a:t>
            </a:r>
          </a:p>
          <a:p>
            <a:pPr marL="0" indent="0">
              <a:buNone/>
            </a:pPr>
            <a:endParaRPr lang="en-US" dirty="0" smtClean="0"/>
          </a:p>
          <a:p>
            <a:pPr marL="0" indent="0">
              <a:buNone/>
            </a:pPr>
            <a:r>
              <a:rPr lang="en-US" dirty="0"/>
              <a:t>Exhibit drastic weight loss or </a:t>
            </a:r>
            <a:r>
              <a:rPr lang="en-US" dirty="0" smtClean="0"/>
              <a:t>gain</a:t>
            </a:r>
          </a:p>
          <a:p>
            <a:pPr marL="0" indent="0">
              <a:buNone/>
            </a:pPr>
            <a:endParaRPr lang="en-US" dirty="0"/>
          </a:p>
          <a:p>
            <a:pPr marL="0" indent="0">
              <a:buNone/>
            </a:pPr>
            <a:r>
              <a:rPr lang="en-US" dirty="0"/>
              <a:t>Always need money or have excessive amounts of money</a:t>
            </a:r>
          </a:p>
        </p:txBody>
      </p:sp>
      <p:cxnSp>
        <p:nvCxnSpPr>
          <p:cNvPr id="4" name="Straight Connector 3"/>
          <p:cNvCxnSpPr/>
          <p:nvPr/>
        </p:nvCxnSpPr>
        <p:spPr bwMode="auto">
          <a:xfrm>
            <a:off x="457200" y="219501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3429206"/>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6" name="Straight Connector 5"/>
          <p:cNvCxnSpPr/>
          <p:nvPr/>
        </p:nvCxnSpPr>
        <p:spPr bwMode="auto">
          <a:xfrm>
            <a:off x="457200" y="461658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378449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of One Caring Adult</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933" y="1285100"/>
            <a:ext cx="7124134" cy="4752702"/>
          </a:xfrm>
          <a:prstGeom prst="rect">
            <a:avLst/>
          </a:prstGeom>
          <a:ln>
            <a:noFill/>
          </a:ln>
          <a:effectLst>
            <a:softEdge rad="112500"/>
          </a:effectLst>
        </p:spPr>
      </p:pic>
    </p:spTree>
    <p:extLst>
      <p:ext uri="{BB962C8B-B14F-4D97-AF65-F5344CB8AC3E}">
        <p14:creationId xmlns:p14="http://schemas.microsoft.com/office/powerpoint/2010/main" val="1769732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568"/>
            <a:ext cx="8229600" cy="646331"/>
          </a:xfrm>
        </p:spPr>
        <p:txBody>
          <a:bodyPr/>
          <a:lstStyle/>
          <a:p>
            <a:r>
              <a:rPr lang="en-US" dirty="0" smtClean="0"/>
              <a:t>Model </a:t>
            </a:r>
            <a:r>
              <a:rPr lang="en-US" dirty="0"/>
              <a:t>of </a:t>
            </a:r>
            <a:r>
              <a:rPr lang="en-US" dirty="0" smtClean="0"/>
              <a:t>Resilience </a:t>
            </a:r>
            <a:endParaRPr lang="en-US"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3582" y="1018899"/>
            <a:ext cx="7096836" cy="5339690"/>
          </a:xfrm>
          <a:prstGeom prst="rect">
            <a:avLst/>
          </a:prstGeom>
          <a:ln>
            <a:noFill/>
          </a:ln>
          <a:effectLst>
            <a:softEdge rad="112500"/>
          </a:effectLst>
        </p:spPr>
      </p:pic>
    </p:spTree>
    <p:extLst>
      <p:ext uri="{BB962C8B-B14F-4D97-AF65-F5344CB8AC3E}">
        <p14:creationId xmlns:p14="http://schemas.microsoft.com/office/powerpoint/2010/main" val="36259268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973" y="1068559"/>
            <a:ext cx="3951027" cy="646331"/>
          </a:xfrm>
        </p:spPr>
        <p:txBody>
          <a:bodyPr/>
          <a:lstStyle/>
          <a:p>
            <a:r>
              <a:rPr lang="en-US" dirty="0" smtClean="0"/>
              <a:t>One Caring Adult</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731" t="31552" b="5987"/>
          <a:stretch/>
        </p:blipFill>
        <p:spPr>
          <a:xfrm>
            <a:off x="177421" y="491322"/>
            <a:ext cx="5399709" cy="5308976"/>
          </a:xfrm>
          <a:prstGeom prst="rect">
            <a:avLst/>
          </a:prstGeom>
          <a:ln>
            <a:noFill/>
          </a:ln>
          <a:effectLst>
            <a:softEdge rad="112500"/>
          </a:effectLst>
        </p:spPr>
      </p:pic>
    </p:spTree>
    <p:extLst>
      <p:ext uri="{BB962C8B-B14F-4D97-AF65-F5344CB8AC3E}">
        <p14:creationId xmlns:p14="http://schemas.microsoft.com/office/powerpoint/2010/main" val="2913918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School Professional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8138" y="1316582"/>
            <a:ext cx="6807724" cy="4525963"/>
          </a:xfrm>
          <a:prstGeom prst="rect">
            <a:avLst/>
          </a:prstGeom>
          <a:ln>
            <a:noFill/>
          </a:ln>
          <a:effectLst>
            <a:softEdge rad="112500"/>
          </a:effectLst>
        </p:spPr>
      </p:pic>
    </p:spTree>
    <p:extLst>
      <p:ext uri="{BB962C8B-B14F-4D97-AF65-F5344CB8AC3E}">
        <p14:creationId xmlns:p14="http://schemas.microsoft.com/office/powerpoint/2010/main" val="2159993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023" t="5024" r="5025"/>
          <a:stretch/>
        </p:blipFill>
        <p:spPr>
          <a:xfrm>
            <a:off x="0" y="-1"/>
            <a:ext cx="9144000" cy="6392169"/>
          </a:xfrm>
        </p:spPr>
      </p:pic>
      <p:sp>
        <p:nvSpPr>
          <p:cNvPr id="2" name="Title 1"/>
          <p:cNvSpPr>
            <a:spLocks noGrp="1"/>
          </p:cNvSpPr>
          <p:nvPr>
            <p:ph type="title"/>
          </p:nvPr>
        </p:nvSpPr>
        <p:spPr>
          <a:xfrm>
            <a:off x="457200" y="293427"/>
            <a:ext cx="8229600" cy="646331"/>
          </a:xfrm>
        </p:spPr>
        <p:txBody>
          <a:bodyPr/>
          <a:lstStyle/>
          <a:p>
            <a:pPr algn="ctr"/>
            <a:r>
              <a:rPr lang="en-US" dirty="0" smtClean="0">
                <a:solidFill>
                  <a:schemeClr val="bg1"/>
                </a:solidFill>
              </a:rPr>
              <a:t>education.ohio.gov</a:t>
            </a:r>
            <a:endParaRPr lang="en-US" dirty="0">
              <a:solidFill>
                <a:schemeClr val="bg1"/>
              </a:solidFill>
            </a:endParaRPr>
          </a:p>
        </p:txBody>
      </p:sp>
    </p:spTree>
    <p:extLst>
      <p:ext uri="{BB962C8B-B14F-4D97-AF65-F5344CB8AC3E}">
        <p14:creationId xmlns:p14="http://schemas.microsoft.com/office/powerpoint/2010/main" val="3296942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Ohio Department of Education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02" y="2675530"/>
            <a:ext cx="1600200" cy="452034"/>
          </a:xfrm>
          <a:prstGeom prst="rect">
            <a:avLst/>
          </a:prstGeom>
        </p:spPr>
      </p:pic>
      <p:pic>
        <p:nvPicPr>
          <p:cNvPr id="9" name="Picture 8" descr="facebook-logo.jpg"/>
          <p:cNvPicPr>
            <a:picLocks noChangeAspect="1"/>
          </p:cNvPicPr>
          <p:nvPr/>
        </p:nvPicPr>
        <p:blipFill>
          <a:blip r:embed="rId4"/>
          <a:stretch>
            <a:fillRect/>
          </a:stretch>
        </p:blipFill>
        <p:spPr>
          <a:xfrm>
            <a:off x="632954" y="1441033"/>
            <a:ext cx="1603248" cy="329184"/>
          </a:xfrm>
          <a:prstGeom prst="rect">
            <a:avLst/>
          </a:prstGeom>
        </p:spPr>
      </p:pic>
      <p:sp>
        <p:nvSpPr>
          <p:cNvPr id="10" name="Rectangle 9"/>
          <p:cNvSpPr/>
          <p:nvPr/>
        </p:nvSpPr>
        <p:spPr>
          <a:xfrm>
            <a:off x="2855695" y="4494210"/>
            <a:ext cx="2854949" cy="492443"/>
          </a:xfrm>
          <a:prstGeom prst="rect">
            <a:avLst/>
          </a:prstGeom>
        </p:spPr>
        <p:txBody>
          <a:bodyPr wrap="none" lIns="0" tIns="0" rIns="0" bIns="0">
            <a:spAutoFit/>
          </a:bodyPr>
          <a:lstStyle/>
          <a:p>
            <a:r>
              <a:rPr lang="en-US" sz="3200" dirty="0" smtClean="0">
                <a:latin typeface="Arial"/>
                <a:cs typeface="Arial"/>
              </a:rPr>
              <a:t>@</a:t>
            </a:r>
            <a:r>
              <a:rPr lang="en-US" sz="3200" dirty="0" err="1" smtClean="0">
                <a:latin typeface="Arial"/>
                <a:cs typeface="Arial"/>
              </a:rPr>
              <a:t>OHEducation</a:t>
            </a:r>
            <a:endParaRPr lang="en-US" sz="3200" dirty="0">
              <a:latin typeface="Arial"/>
              <a:cs typeface="Arial"/>
            </a:endParaRPr>
          </a:p>
        </p:txBody>
      </p:sp>
      <p:sp>
        <p:nvSpPr>
          <p:cNvPr id="11" name="Rectangle 10"/>
          <p:cNvSpPr/>
          <p:nvPr/>
        </p:nvSpPr>
        <p:spPr>
          <a:xfrm>
            <a:off x="2855695" y="2656173"/>
            <a:ext cx="5371663" cy="492443"/>
          </a:xfrm>
          <a:prstGeom prst="rect">
            <a:avLst/>
          </a:prstGeom>
        </p:spPr>
        <p:txBody>
          <a:bodyPr wrap="none" lIns="0" tIns="0" rIns="0" bIns="0">
            <a:spAutoFit/>
          </a:bodyPr>
          <a:lstStyle/>
          <a:p>
            <a:r>
              <a:rPr lang="en-US" sz="3200" dirty="0" err="1" smtClean="0">
                <a:latin typeface="Arial"/>
                <a:cs typeface="Arial"/>
              </a:rPr>
              <a:t>ohio</a:t>
            </a:r>
            <a:r>
              <a:rPr lang="en-US" sz="3200" dirty="0" smtClean="0">
                <a:latin typeface="Arial"/>
                <a:cs typeface="Arial"/>
              </a:rPr>
              <a:t>-department-of-education</a:t>
            </a:r>
          </a:p>
        </p:txBody>
      </p:sp>
      <p:sp>
        <p:nvSpPr>
          <p:cNvPr id="12" name="Rectangle 11"/>
          <p:cNvSpPr/>
          <p:nvPr/>
        </p:nvSpPr>
        <p:spPr>
          <a:xfrm>
            <a:off x="2855695" y="1339441"/>
            <a:ext cx="5238614" cy="984885"/>
          </a:xfrm>
          <a:prstGeom prst="rect">
            <a:avLst/>
          </a:prstGeom>
        </p:spPr>
        <p:txBody>
          <a:bodyPr wrap="none" lIns="0" tIns="0" rIns="0" bIns="0">
            <a:spAutoFit/>
          </a:bodyPr>
          <a:lstStyle/>
          <a:p>
            <a:r>
              <a:rPr lang="en-US" sz="3200" dirty="0" smtClean="0">
                <a:latin typeface="Arial"/>
                <a:cs typeface="Arial"/>
              </a:rPr>
              <a:t>Ohio Families and Education</a:t>
            </a:r>
          </a:p>
          <a:p>
            <a:r>
              <a:rPr lang="en-US" sz="3200" dirty="0" smtClean="0">
                <a:latin typeface="Arial"/>
                <a:cs typeface="Arial"/>
              </a:rPr>
              <a:t>Ohio Teachers’ Homeroom</a:t>
            </a:r>
          </a:p>
        </p:txBody>
      </p:sp>
      <p:sp>
        <p:nvSpPr>
          <p:cNvPr id="13" name="Rectangle 12"/>
          <p:cNvSpPr/>
          <p:nvPr/>
        </p:nvSpPr>
        <p:spPr>
          <a:xfrm>
            <a:off x="2855695" y="5522187"/>
            <a:ext cx="2325317" cy="492443"/>
          </a:xfrm>
          <a:prstGeom prst="rect">
            <a:avLst/>
          </a:prstGeom>
        </p:spPr>
        <p:txBody>
          <a:bodyPr wrap="none" lIns="0" tIns="0" bIns="0">
            <a:spAutoFit/>
          </a:bodyPr>
          <a:lstStyle/>
          <a:p>
            <a:r>
              <a:rPr lang="en-US" sz="3200" dirty="0" err="1" smtClean="0">
                <a:latin typeface="Arial"/>
                <a:cs typeface="Arial"/>
              </a:rPr>
              <a:t>OhioEdDept</a:t>
            </a:r>
            <a:endParaRPr lang="en-US" sz="3200" dirty="0" smtClean="0">
              <a:latin typeface="Arial"/>
              <a:cs typeface="Arial"/>
            </a:endParaRPr>
          </a:p>
        </p:txBody>
      </p:sp>
      <p:sp>
        <p:nvSpPr>
          <p:cNvPr id="14" name="Rectangle 13"/>
          <p:cNvSpPr/>
          <p:nvPr/>
        </p:nvSpPr>
        <p:spPr>
          <a:xfrm>
            <a:off x="2855695" y="3524403"/>
            <a:ext cx="4206280" cy="492443"/>
          </a:xfrm>
          <a:prstGeom prst="rect">
            <a:avLst/>
          </a:prstGeom>
        </p:spPr>
        <p:txBody>
          <a:bodyPr wrap="none" lIns="0" tIns="0" rIns="0" bIns="0">
            <a:spAutoFit/>
          </a:bodyPr>
          <a:lstStyle/>
          <a:p>
            <a:r>
              <a:rPr lang="en-US" sz="3200" dirty="0" err="1" smtClean="0">
                <a:latin typeface="Arial"/>
                <a:cs typeface="Arial"/>
              </a:rPr>
              <a:t>storify.com/ohioEdDept</a:t>
            </a:r>
            <a:endParaRPr lang="en-US" sz="3200" dirty="0" smtClean="0">
              <a:latin typeface="Arial"/>
              <a:cs typeface="Arial"/>
            </a:endParaRPr>
          </a:p>
        </p:txBody>
      </p:sp>
      <p:pic>
        <p:nvPicPr>
          <p:cNvPr id="15" name="Picture 14" descr="facebook-logo.jpg"/>
          <p:cNvPicPr>
            <a:picLocks noChangeAspect="1"/>
          </p:cNvPicPr>
          <p:nvPr/>
        </p:nvPicPr>
        <p:blipFill>
          <a:blip r:embed="rId5"/>
          <a:stretch>
            <a:fillRect/>
          </a:stretch>
        </p:blipFill>
        <p:spPr>
          <a:xfrm>
            <a:off x="636002" y="4590233"/>
            <a:ext cx="1600200" cy="298703"/>
          </a:xfrm>
          <a:prstGeom prst="rect">
            <a:avLst/>
          </a:prstGeom>
        </p:spPr>
      </p:pic>
      <p:pic>
        <p:nvPicPr>
          <p:cNvPr id="17" name="Picture 16" descr="facebook-logo.jpg"/>
          <p:cNvPicPr>
            <a:picLocks noChangeAspect="1"/>
          </p:cNvPicPr>
          <p:nvPr/>
        </p:nvPicPr>
        <p:blipFill>
          <a:blip r:embed="rId6"/>
          <a:stretch>
            <a:fillRect/>
          </a:stretch>
        </p:blipFill>
        <p:spPr>
          <a:xfrm>
            <a:off x="1083597" y="5462783"/>
            <a:ext cx="1152605" cy="457200"/>
          </a:xfrm>
          <a:prstGeom prst="rect">
            <a:avLst/>
          </a:prstGeom>
        </p:spPr>
      </p:pic>
      <p:pic>
        <p:nvPicPr>
          <p:cNvPr id="18" name="Picture 17" descr="facebook-logo.jpg"/>
          <p:cNvPicPr>
            <a:picLocks noChangeAspect="1"/>
          </p:cNvPicPr>
          <p:nvPr/>
        </p:nvPicPr>
        <p:blipFill>
          <a:blip r:embed="rId7"/>
          <a:stretch>
            <a:fillRect/>
          </a:stretch>
        </p:blipFill>
        <p:spPr>
          <a:xfrm>
            <a:off x="624127" y="3581627"/>
            <a:ext cx="1600200" cy="400050"/>
          </a:xfrm>
          <a:prstGeom prst="rect">
            <a:avLst/>
          </a:prstGeom>
        </p:spPr>
      </p:pic>
    </p:spTree>
    <p:extLst>
      <p:ext uri="{BB962C8B-B14F-4D97-AF65-F5344CB8AC3E}">
        <p14:creationId xmlns:p14="http://schemas.microsoft.com/office/powerpoint/2010/main" val="3771103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r>
              <a:rPr lang="en-US" dirty="0"/>
              <a:t>Ohio Department of Mental Health </a:t>
            </a:r>
            <a:r>
              <a:rPr lang="en-US" dirty="0" smtClean="0"/>
              <a:t>and </a:t>
            </a:r>
            <a:r>
              <a:rPr lang="en-US" dirty="0"/>
              <a:t>Addiction Services </a:t>
            </a:r>
            <a:endParaRPr lang="en-US" dirty="0"/>
          </a:p>
        </p:txBody>
      </p:sp>
      <p:pic>
        <p:nvPicPr>
          <p:cNvPr id="9" name="Picture 8" descr="facebook-logo.jpg"/>
          <p:cNvPicPr>
            <a:picLocks noChangeAspect="1"/>
          </p:cNvPicPr>
          <p:nvPr/>
        </p:nvPicPr>
        <p:blipFill>
          <a:blip r:embed="rId3"/>
          <a:stretch>
            <a:fillRect/>
          </a:stretch>
        </p:blipFill>
        <p:spPr>
          <a:xfrm>
            <a:off x="632954" y="2246265"/>
            <a:ext cx="1603248" cy="329184"/>
          </a:xfrm>
          <a:prstGeom prst="rect">
            <a:avLst/>
          </a:prstGeom>
        </p:spPr>
      </p:pic>
      <p:sp>
        <p:nvSpPr>
          <p:cNvPr id="10" name="Rectangle 9"/>
          <p:cNvSpPr/>
          <p:nvPr/>
        </p:nvSpPr>
        <p:spPr>
          <a:xfrm>
            <a:off x="2855695" y="4221250"/>
            <a:ext cx="2468625" cy="492443"/>
          </a:xfrm>
          <a:prstGeom prst="rect">
            <a:avLst/>
          </a:prstGeom>
        </p:spPr>
        <p:txBody>
          <a:bodyPr wrap="none" lIns="0" tIns="0" rIns="0" bIns="0">
            <a:spAutoFit/>
          </a:bodyPr>
          <a:lstStyle/>
          <a:p>
            <a:r>
              <a:rPr lang="en-US" sz="3200" dirty="0" smtClean="0">
                <a:latin typeface="Arial" pitchFamily="34" charset="0"/>
                <a:cs typeface="Arial" pitchFamily="34" charset="0"/>
              </a:rPr>
              <a:t>@</a:t>
            </a:r>
            <a:r>
              <a:rPr lang="en-US" sz="3200" dirty="0" err="1" smtClean="0">
                <a:latin typeface="Arial" pitchFamily="34" charset="0"/>
                <a:cs typeface="Arial" pitchFamily="34" charset="0"/>
              </a:rPr>
              <a:t>OhioMHAS</a:t>
            </a:r>
            <a:endParaRPr lang="en-US" sz="3200" dirty="0">
              <a:latin typeface="Arial" pitchFamily="34" charset="0"/>
              <a:cs typeface="Arial" pitchFamily="34" charset="0"/>
            </a:endParaRPr>
          </a:p>
        </p:txBody>
      </p:sp>
      <p:sp>
        <p:nvSpPr>
          <p:cNvPr id="12" name="Rectangle 11"/>
          <p:cNvSpPr/>
          <p:nvPr/>
        </p:nvSpPr>
        <p:spPr>
          <a:xfrm>
            <a:off x="2855695" y="2144673"/>
            <a:ext cx="4716035" cy="492443"/>
          </a:xfrm>
          <a:prstGeom prst="rect">
            <a:avLst/>
          </a:prstGeom>
        </p:spPr>
        <p:txBody>
          <a:bodyPr wrap="none" lIns="0" tIns="0" rIns="0" bIns="0">
            <a:spAutoFit/>
          </a:bodyPr>
          <a:lstStyle/>
          <a:p>
            <a:r>
              <a:rPr lang="en-US" sz="3200" dirty="0" smtClean="0">
                <a:latin typeface="Arial" pitchFamily="34" charset="0"/>
                <a:cs typeface="Arial" pitchFamily="34" charset="0"/>
              </a:rPr>
              <a:t>facebook.com/</a:t>
            </a:r>
            <a:r>
              <a:rPr lang="en-US" sz="3200" dirty="0" err="1" smtClean="0">
                <a:latin typeface="Arial" pitchFamily="34" charset="0"/>
                <a:cs typeface="Arial" pitchFamily="34" charset="0"/>
              </a:rPr>
              <a:t>OhioMHAS</a:t>
            </a:r>
            <a:endParaRPr lang="en-US" sz="3200" dirty="0" smtClean="0">
              <a:latin typeface="Arial" pitchFamily="34" charset="0"/>
              <a:cs typeface="Arial" pitchFamily="34" charset="0"/>
            </a:endParaRPr>
          </a:p>
        </p:txBody>
      </p:sp>
      <p:sp>
        <p:nvSpPr>
          <p:cNvPr id="13" name="Rectangle 12"/>
          <p:cNvSpPr/>
          <p:nvPr/>
        </p:nvSpPr>
        <p:spPr>
          <a:xfrm>
            <a:off x="2855695" y="5249227"/>
            <a:ext cx="2257990" cy="492443"/>
          </a:xfrm>
          <a:prstGeom prst="rect">
            <a:avLst/>
          </a:prstGeom>
        </p:spPr>
        <p:txBody>
          <a:bodyPr wrap="none" lIns="0" tIns="0" bIns="0">
            <a:spAutoFit/>
          </a:bodyPr>
          <a:lstStyle/>
          <a:p>
            <a:r>
              <a:rPr lang="en-US" sz="3200" dirty="0" err="1" smtClean="0">
                <a:latin typeface="Arial" pitchFamily="34" charset="0"/>
                <a:cs typeface="Arial" pitchFamily="34" charset="0"/>
              </a:rPr>
              <a:t>OhioMHAS</a:t>
            </a:r>
            <a:r>
              <a:rPr lang="en-US" sz="3200" dirty="0" smtClean="0">
                <a:latin typeface="Arial" pitchFamily="34" charset="0"/>
                <a:cs typeface="Arial" pitchFamily="34" charset="0"/>
              </a:rPr>
              <a:t> </a:t>
            </a:r>
          </a:p>
        </p:txBody>
      </p:sp>
      <p:pic>
        <p:nvPicPr>
          <p:cNvPr id="15" name="Picture 14" descr="facebook-logo.jpg"/>
          <p:cNvPicPr>
            <a:picLocks noChangeAspect="1"/>
          </p:cNvPicPr>
          <p:nvPr/>
        </p:nvPicPr>
        <p:blipFill>
          <a:blip r:embed="rId4"/>
          <a:stretch>
            <a:fillRect/>
          </a:stretch>
        </p:blipFill>
        <p:spPr>
          <a:xfrm>
            <a:off x="636002" y="4317273"/>
            <a:ext cx="1600200" cy="298703"/>
          </a:xfrm>
          <a:prstGeom prst="rect">
            <a:avLst/>
          </a:prstGeom>
        </p:spPr>
      </p:pic>
      <p:pic>
        <p:nvPicPr>
          <p:cNvPr id="17" name="Picture 16" descr="facebook-logo.jpg"/>
          <p:cNvPicPr>
            <a:picLocks noChangeAspect="1"/>
          </p:cNvPicPr>
          <p:nvPr/>
        </p:nvPicPr>
        <p:blipFill>
          <a:blip r:embed="rId5"/>
          <a:stretch>
            <a:fillRect/>
          </a:stretch>
        </p:blipFill>
        <p:spPr>
          <a:xfrm>
            <a:off x="1083597" y="5258063"/>
            <a:ext cx="1152605" cy="4572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70" y="3199483"/>
            <a:ext cx="1318121" cy="400050"/>
          </a:xfrm>
          <a:prstGeom prst="rect">
            <a:avLst/>
          </a:prstGeom>
        </p:spPr>
      </p:pic>
      <p:sp>
        <p:nvSpPr>
          <p:cNvPr id="16" name="Rectangle 15"/>
          <p:cNvSpPr/>
          <p:nvPr/>
        </p:nvSpPr>
        <p:spPr>
          <a:xfrm>
            <a:off x="2878847" y="3153286"/>
            <a:ext cx="5169492" cy="492443"/>
          </a:xfrm>
          <a:prstGeom prst="rect">
            <a:avLst/>
          </a:prstGeom>
        </p:spPr>
        <p:txBody>
          <a:bodyPr wrap="none" lIns="0" tIns="0" rIns="0" bIns="0">
            <a:spAutoFit/>
          </a:bodyPr>
          <a:lstStyle/>
          <a:p>
            <a:r>
              <a:rPr lang="en-US" sz="3200" dirty="0" smtClean="0">
                <a:latin typeface="Arial"/>
                <a:cs typeface="Arial"/>
              </a:rPr>
              <a:t>flickr.com/photos/</a:t>
            </a:r>
            <a:r>
              <a:rPr lang="en-US" sz="3200" dirty="0" err="1" smtClean="0">
                <a:latin typeface="Arial"/>
                <a:cs typeface="Arial"/>
              </a:rPr>
              <a:t>ohiomhas</a:t>
            </a:r>
            <a:r>
              <a:rPr lang="en-US" sz="3200" dirty="0">
                <a:latin typeface="Arial"/>
                <a:cs typeface="Arial"/>
              </a:rPr>
              <a:t>/ </a:t>
            </a:r>
          </a:p>
        </p:txBody>
      </p:sp>
    </p:spTree>
    <p:extLst>
      <p:ext uri="{BB962C8B-B14F-4D97-AF65-F5344CB8AC3E}">
        <p14:creationId xmlns:p14="http://schemas.microsoft.com/office/powerpoint/2010/main" val="3369631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453" r="5453" b="6819"/>
          <a:stretch/>
        </p:blipFill>
        <p:spPr>
          <a:xfrm>
            <a:off x="0" y="1"/>
            <a:ext cx="9144000" cy="6377048"/>
          </a:xfrm>
        </p:spPr>
      </p:pic>
      <p:sp>
        <p:nvSpPr>
          <p:cNvPr id="2" name="Title 1"/>
          <p:cNvSpPr>
            <a:spLocks noGrp="1"/>
          </p:cNvSpPr>
          <p:nvPr>
            <p:ph type="title"/>
          </p:nvPr>
        </p:nvSpPr>
        <p:spPr>
          <a:xfrm>
            <a:off x="1" y="457200"/>
            <a:ext cx="9144000" cy="670956"/>
          </a:xfrm>
          <a:solidFill>
            <a:schemeClr val="bg1"/>
          </a:solidFill>
        </p:spPr>
        <p:txBody>
          <a:bodyPr/>
          <a:lstStyle/>
          <a:p>
            <a:r>
              <a:rPr lang="en-US" dirty="0" smtClean="0"/>
              <a:t>Big Picture for Health and Safety</a:t>
            </a:r>
            <a:endParaRPr lang="en-US" dirty="0"/>
          </a:p>
        </p:txBody>
      </p:sp>
    </p:spTree>
    <p:extLst>
      <p:ext uri="{BB962C8B-B14F-4D97-AF65-F5344CB8AC3E}">
        <p14:creationId xmlns:p14="http://schemas.microsoft.com/office/powerpoint/2010/main" val="3438599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983" t="3983" r="3983"/>
          <a:stretch/>
        </p:blipFill>
        <p:spPr>
          <a:xfrm>
            <a:off x="0" y="13647"/>
            <a:ext cx="9144000" cy="6361355"/>
          </a:xfrm>
        </p:spPr>
      </p:pic>
      <p:sp>
        <p:nvSpPr>
          <p:cNvPr id="2" name="Title 1"/>
          <p:cNvSpPr>
            <a:spLocks noGrp="1"/>
          </p:cNvSpPr>
          <p:nvPr>
            <p:ph type="title"/>
          </p:nvPr>
        </p:nvSpPr>
        <p:spPr>
          <a:xfrm>
            <a:off x="0" y="457200"/>
            <a:ext cx="9144000" cy="646331"/>
          </a:xfrm>
          <a:solidFill>
            <a:schemeClr val="bg1"/>
          </a:solidFill>
        </p:spPr>
        <p:txBody>
          <a:bodyPr/>
          <a:lstStyle/>
          <a:p>
            <a:r>
              <a:rPr lang="en-US" dirty="0" smtClean="0"/>
              <a:t>Discussion Topics</a:t>
            </a:r>
            <a:endParaRPr lang="en-US" dirty="0"/>
          </a:p>
        </p:txBody>
      </p:sp>
    </p:spTree>
    <p:extLst>
      <p:ext uri="{BB962C8B-B14F-4D97-AF65-F5344CB8AC3E}">
        <p14:creationId xmlns:p14="http://schemas.microsoft.com/office/powerpoint/2010/main" val="1273954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4235" t="4235" r="4235"/>
          <a:stretch/>
        </p:blipFill>
        <p:spPr>
          <a:xfrm>
            <a:off x="-1" y="-13649"/>
            <a:ext cx="9144001" cy="6382217"/>
          </a:xfrm>
        </p:spPr>
      </p:pic>
      <p:sp>
        <p:nvSpPr>
          <p:cNvPr id="2" name="Title 1"/>
          <p:cNvSpPr>
            <a:spLocks noGrp="1"/>
          </p:cNvSpPr>
          <p:nvPr>
            <p:ph type="title"/>
          </p:nvPr>
        </p:nvSpPr>
        <p:spPr>
          <a:xfrm>
            <a:off x="4633415" y="-13649"/>
            <a:ext cx="4510585" cy="2101756"/>
          </a:xfrm>
          <a:solidFill>
            <a:schemeClr val="bg1"/>
          </a:solidFill>
          <a:ln>
            <a:noFill/>
          </a:ln>
        </p:spPr>
        <p:txBody>
          <a:bodyPr/>
          <a:lstStyle/>
          <a:p>
            <a:r>
              <a:rPr lang="en-US" dirty="0"/>
              <a:t>Stigma of Mental and Behavioral Health Issues</a:t>
            </a:r>
          </a:p>
        </p:txBody>
      </p:sp>
    </p:spTree>
    <p:extLst>
      <p:ext uri="{BB962C8B-B14F-4D97-AF65-F5344CB8AC3E}">
        <p14:creationId xmlns:p14="http://schemas.microsoft.com/office/powerpoint/2010/main" val="4186158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778" t="2778" r="4167"/>
          <a:stretch/>
        </p:blipFill>
        <p:spPr>
          <a:xfrm>
            <a:off x="-1" y="0"/>
            <a:ext cx="9144001" cy="6364560"/>
          </a:xfrm>
          <a:prstGeom prst="rect">
            <a:avLst/>
          </a:prstGeom>
        </p:spPr>
      </p:pic>
      <p:sp>
        <p:nvSpPr>
          <p:cNvPr id="2" name="Title 1"/>
          <p:cNvSpPr>
            <a:spLocks noGrp="1"/>
          </p:cNvSpPr>
          <p:nvPr>
            <p:ph type="title"/>
          </p:nvPr>
        </p:nvSpPr>
        <p:spPr>
          <a:xfrm>
            <a:off x="-1" y="4926304"/>
            <a:ext cx="3616657" cy="1438256"/>
          </a:xfrm>
          <a:solidFill>
            <a:schemeClr val="bg1"/>
          </a:solidFill>
        </p:spPr>
        <p:txBody>
          <a:bodyPr anchor="ctr"/>
          <a:lstStyle/>
          <a:p>
            <a:r>
              <a:rPr lang="en-US" dirty="0" smtClean="0"/>
              <a:t>Depression and Anxiety</a:t>
            </a:r>
            <a:endParaRPr lang="en-US" dirty="0"/>
          </a:p>
        </p:txBody>
      </p:sp>
    </p:spTree>
    <p:extLst>
      <p:ext uri="{BB962C8B-B14F-4D97-AF65-F5344CB8AC3E}">
        <p14:creationId xmlns:p14="http://schemas.microsoft.com/office/powerpoint/2010/main" val="3867712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580" y="1103531"/>
            <a:ext cx="4449169" cy="646331"/>
          </a:xfrm>
        </p:spPr>
        <p:txBody>
          <a:bodyPr/>
          <a:lstStyle/>
          <a:p>
            <a:r>
              <a:rPr lang="en-US" dirty="0" smtClean="0"/>
              <a:t>Barriers to Learning</a:t>
            </a:r>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11916"/>
          <a:stretch/>
        </p:blipFill>
        <p:spPr>
          <a:xfrm>
            <a:off x="13648" y="-3832"/>
            <a:ext cx="4722126" cy="6363689"/>
          </a:xfrm>
        </p:spPr>
      </p:pic>
    </p:spTree>
    <p:extLst>
      <p:ext uri="{BB962C8B-B14F-4D97-AF65-F5344CB8AC3E}">
        <p14:creationId xmlns:p14="http://schemas.microsoft.com/office/powerpoint/2010/main" val="83775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284" r="30149"/>
          <a:stretch/>
        </p:blipFill>
        <p:spPr>
          <a:xfrm>
            <a:off x="5036028" y="191069"/>
            <a:ext cx="4067034" cy="6177382"/>
          </a:xfrm>
          <a:prstGeom prst="rect">
            <a:avLst/>
          </a:prstGeom>
          <a:ln>
            <a:noFill/>
          </a:ln>
          <a:effectLst>
            <a:softEdge rad="112500"/>
          </a:effectLst>
        </p:spPr>
      </p:pic>
      <p:sp>
        <p:nvSpPr>
          <p:cNvPr id="2" name="Title 1"/>
          <p:cNvSpPr>
            <a:spLocks noGrp="1"/>
          </p:cNvSpPr>
          <p:nvPr>
            <p:ph type="title"/>
          </p:nvPr>
        </p:nvSpPr>
        <p:spPr>
          <a:xfrm>
            <a:off x="457200" y="825689"/>
            <a:ext cx="4333164" cy="2886501"/>
          </a:xfrm>
        </p:spPr>
        <p:txBody>
          <a:bodyPr/>
          <a:lstStyle/>
          <a:p>
            <a:r>
              <a:rPr lang="en-US" dirty="0" smtClean="0"/>
              <a:t>What do you know about substance abuse in your district?</a:t>
            </a:r>
            <a:endParaRPr lang="en-US" dirty="0"/>
          </a:p>
        </p:txBody>
      </p:sp>
    </p:spTree>
    <p:extLst>
      <p:ext uri="{BB962C8B-B14F-4D97-AF65-F5344CB8AC3E}">
        <p14:creationId xmlns:p14="http://schemas.microsoft.com/office/powerpoint/2010/main" val="1186116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of Substance Abuse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9050" y="1212056"/>
            <a:ext cx="6565900" cy="4216400"/>
          </a:xfrm>
        </p:spPr>
      </p:pic>
    </p:spTree>
    <p:extLst>
      <p:ext uri="{BB962C8B-B14F-4D97-AF65-F5344CB8AC3E}">
        <p14:creationId xmlns:p14="http://schemas.microsoft.com/office/powerpoint/2010/main" val="4028239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9788"/>
            <a:ext cx="8229600" cy="4525963"/>
          </a:xfrm>
        </p:spPr>
        <p:txBody>
          <a:bodyPr/>
          <a:lstStyle/>
          <a:p>
            <a:pPr marL="0" indent="0">
              <a:buNone/>
            </a:pPr>
            <a:r>
              <a:rPr lang="en-US" dirty="0" smtClean="0"/>
              <a:t>Suddenly change friends </a:t>
            </a:r>
            <a:endParaRPr lang="en-US" b="1" dirty="0" smtClean="0"/>
          </a:p>
          <a:p>
            <a:pPr marL="0" indent="0">
              <a:buNone/>
            </a:pPr>
            <a:endParaRPr lang="en-US" b="1" dirty="0"/>
          </a:p>
          <a:p>
            <a:pPr marL="0" indent="0">
              <a:buNone/>
            </a:pPr>
            <a:r>
              <a:rPr lang="en-US" dirty="0" smtClean="0"/>
              <a:t>Take money or valuables from others</a:t>
            </a:r>
          </a:p>
          <a:p>
            <a:pPr marL="0" indent="0">
              <a:buNone/>
            </a:pPr>
            <a:endParaRPr lang="en-US" dirty="0"/>
          </a:p>
          <a:p>
            <a:pPr marL="0" indent="0">
              <a:buNone/>
            </a:pPr>
            <a:r>
              <a:rPr lang="en-US" dirty="0"/>
              <a:t>Show furtive or secretive </a:t>
            </a:r>
            <a:r>
              <a:rPr lang="en-US" dirty="0" smtClean="0"/>
              <a:t>behavior</a:t>
            </a:r>
          </a:p>
          <a:p>
            <a:pPr marL="0" indent="0">
              <a:buNone/>
            </a:pPr>
            <a:endParaRPr lang="en-US" dirty="0"/>
          </a:p>
          <a:p>
            <a:pPr marL="0" indent="0">
              <a:buNone/>
            </a:pPr>
            <a:r>
              <a:rPr lang="en-US" dirty="0" smtClean="0"/>
              <a:t>Hostile, aggressive outbursts</a:t>
            </a:r>
            <a:endParaRPr lang="en-US" dirty="0"/>
          </a:p>
        </p:txBody>
      </p:sp>
      <p:cxnSp>
        <p:nvCxnSpPr>
          <p:cNvPr id="4" name="Straight Connector 3"/>
          <p:cNvCxnSpPr/>
          <p:nvPr/>
        </p:nvCxnSpPr>
        <p:spPr bwMode="auto">
          <a:xfrm>
            <a:off x="457200" y="219501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3429206"/>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6" name="Straight Connector 5"/>
          <p:cNvCxnSpPr/>
          <p:nvPr/>
        </p:nvCxnSpPr>
        <p:spPr bwMode="auto">
          <a:xfrm>
            <a:off x="457200" y="461658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
        <p:nvSpPr>
          <p:cNvPr id="7" name="Title 6"/>
          <p:cNvSpPr>
            <a:spLocks noGrp="1"/>
          </p:cNvSpPr>
          <p:nvPr>
            <p:ph type="title"/>
          </p:nvPr>
        </p:nvSpPr>
        <p:spPr/>
        <p:txBody>
          <a:bodyPr/>
          <a:lstStyle/>
          <a:p>
            <a:r>
              <a:rPr lang="en-US" dirty="0"/>
              <a:t>Signs of Substance Abuse</a:t>
            </a:r>
          </a:p>
        </p:txBody>
      </p:sp>
    </p:spTree>
    <p:extLst>
      <p:ext uri="{BB962C8B-B14F-4D97-AF65-F5344CB8AC3E}">
        <p14:creationId xmlns:p14="http://schemas.microsoft.com/office/powerpoint/2010/main" val="4240490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802</TotalTime>
  <Words>790</Words>
  <Application>Microsoft Office PowerPoint</Application>
  <PresentationFormat>On-screen Show (4:3)</PresentationFormat>
  <Paragraphs>201</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Barriers to Academic Achievement</vt:lpstr>
      <vt:lpstr>Big Picture for Health and Safety</vt:lpstr>
      <vt:lpstr>Discussion Topics</vt:lpstr>
      <vt:lpstr>Stigma of Mental and Behavioral Health Issues</vt:lpstr>
      <vt:lpstr>Depression and Anxiety</vt:lpstr>
      <vt:lpstr>Barriers to Learning</vt:lpstr>
      <vt:lpstr>What do you know about substance abuse in your district?</vt:lpstr>
      <vt:lpstr>Signs of Substance Abuse</vt:lpstr>
      <vt:lpstr>Signs of Substance Abuse</vt:lpstr>
      <vt:lpstr>Signs of Substance Abuse</vt:lpstr>
      <vt:lpstr>Signs of Substance Abuse</vt:lpstr>
      <vt:lpstr>Power of One Caring Adult</vt:lpstr>
      <vt:lpstr>Model of Resilience </vt:lpstr>
      <vt:lpstr>One Caring Adult</vt:lpstr>
      <vt:lpstr>Role of School Professional</vt:lpstr>
      <vt:lpstr>education.ohio.gov</vt:lpstr>
      <vt:lpstr>Ohio Department of Education</vt:lpstr>
      <vt:lpstr>Ohio Department of Mental Health and Addiction Services </vt:lpstr>
    </vt:vector>
  </TitlesOfParts>
  <Company>Sanger &amp; Eby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Ashley Ramous</dc:creator>
  <cp:lastModifiedBy>michael.dougherty</cp:lastModifiedBy>
  <cp:revision>112</cp:revision>
  <dcterms:created xsi:type="dcterms:W3CDTF">2013-05-22T22:25:08Z</dcterms:created>
  <dcterms:modified xsi:type="dcterms:W3CDTF">2013-08-15T19:16:19Z</dcterms:modified>
</cp:coreProperties>
</file>