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60"/>
  </p:notesMasterIdLst>
  <p:handoutMasterIdLst>
    <p:handoutMasterId r:id="rId61"/>
  </p:handoutMasterIdLst>
  <p:sldIdLst>
    <p:sldId id="680" r:id="rId2"/>
    <p:sldId id="301" r:id="rId3"/>
    <p:sldId id="659" r:id="rId4"/>
    <p:sldId id="543" r:id="rId5"/>
    <p:sldId id="568" r:id="rId6"/>
    <p:sldId id="564" r:id="rId7"/>
    <p:sldId id="565" r:id="rId8"/>
    <p:sldId id="566" r:id="rId9"/>
    <p:sldId id="521" r:id="rId10"/>
    <p:sldId id="661" r:id="rId11"/>
    <p:sldId id="596" r:id="rId12"/>
    <p:sldId id="621" r:id="rId13"/>
    <p:sldId id="619" r:id="rId14"/>
    <p:sldId id="615" r:id="rId15"/>
    <p:sldId id="471" r:id="rId16"/>
    <p:sldId id="529" r:id="rId17"/>
    <p:sldId id="653" r:id="rId18"/>
    <p:sldId id="600" r:id="rId19"/>
    <p:sldId id="601" r:id="rId20"/>
    <p:sldId id="673" r:id="rId21"/>
    <p:sldId id="488" r:id="rId22"/>
    <p:sldId id="672" r:id="rId23"/>
    <p:sldId id="470" r:id="rId24"/>
    <p:sldId id="604" r:id="rId25"/>
    <p:sldId id="602" r:id="rId26"/>
    <p:sldId id="492" r:id="rId27"/>
    <p:sldId id="493" r:id="rId28"/>
    <p:sldId id="494" r:id="rId29"/>
    <p:sldId id="674" r:id="rId30"/>
    <p:sldId id="477" r:id="rId31"/>
    <p:sldId id="530" r:id="rId32"/>
    <p:sldId id="608" r:id="rId33"/>
    <p:sldId id="500" r:id="rId34"/>
    <p:sldId id="506" r:id="rId35"/>
    <p:sldId id="534" r:id="rId36"/>
    <p:sldId id="675" r:id="rId37"/>
    <p:sldId id="610" r:id="rId38"/>
    <p:sldId id="636" r:id="rId39"/>
    <p:sldId id="611" r:id="rId40"/>
    <p:sldId id="658" r:id="rId41"/>
    <p:sldId id="637" r:id="rId42"/>
    <p:sldId id="638" r:id="rId43"/>
    <p:sldId id="640" r:id="rId44"/>
    <p:sldId id="676" r:id="rId45"/>
    <p:sldId id="677" r:id="rId46"/>
    <p:sldId id="641" r:id="rId47"/>
    <p:sldId id="501" r:id="rId48"/>
    <p:sldId id="647" r:id="rId49"/>
    <p:sldId id="679" r:id="rId50"/>
    <p:sldId id="678" r:id="rId51"/>
    <p:sldId id="533" r:id="rId52"/>
    <p:sldId id="668" r:id="rId53"/>
    <p:sldId id="669" r:id="rId54"/>
    <p:sldId id="670" r:id="rId55"/>
    <p:sldId id="642" r:id="rId56"/>
    <p:sldId id="648" r:id="rId57"/>
    <p:sldId id="671" r:id="rId58"/>
    <p:sldId id="681" r:id="rId59"/>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FF00"/>
    <a:srgbClr val="98E8CF"/>
    <a:srgbClr val="E08710"/>
    <a:srgbClr val="CC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5" autoAdjust="0"/>
    <p:restoredTop sz="92077" autoAdjust="0"/>
  </p:normalViewPr>
  <p:slideViewPr>
    <p:cSldViewPr>
      <p:cViewPr>
        <p:scale>
          <a:sx n="68" d="100"/>
          <a:sy n="68" d="100"/>
        </p:scale>
        <p:origin x="-1092" y="-738"/>
      </p:cViewPr>
      <p:guideLst>
        <p:guide orient="horz" pos="2160"/>
        <p:guide pos="2880"/>
      </p:guideLst>
    </p:cSldViewPr>
  </p:slideViewPr>
  <p:outlineViewPr>
    <p:cViewPr>
      <p:scale>
        <a:sx n="33" d="100"/>
        <a:sy n="33" d="100"/>
      </p:scale>
      <p:origin x="48" y="576"/>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02E24329-E9B4-4E4E-A0A3-D7B94AF7D8CD}" type="datetimeFigureOut">
              <a:rPr lang="en-US" smtClean="0"/>
              <a:pPr/>
              <a:t>10/29/2012</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9D443C44-F704-417C-B406-17C5772A4B06}" type="slidenum">
              <a:rPr lang="en-US" smtClean="0"/>
              <a:pPr/>
              <a:t>‹#›</a:t>
            </a:fld>
            <a:endParaRPr lang="en-US"/>
          </a:p>
        </p:txBody>
      </p:sp>
    </p:spTree>
    <p:extLst>
      <p:ext uri="{BB962C8B-B14F-4D97-AF65-F5344CB8AC3E}">
        <p14:creationId xmlns:p14="http://schemas.microsoft.com/office/powerpoint/2010/main" val="35246076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pPr>
              <a:defRPr/>
            </a:pPr>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pPr>
              <a:defRPr/>
            </a:pPr>
            <a:fld id="{87CD2DCB-2968-43ED-8A0C-BBB00D2A0832}" type="datetimeFigureOut">
              <a:rPr lang="en-US"/>
              <a:pPr>
                <a:defRPr/>
              </a:pPr>
              <a:t>10/29/2012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pPr>
              <a:defRPr/>
            </a:pPr>
            <a:fld id="{7E65FB07-0ABE-47EC-9F6A-50D052198E8E}" type="slidenum">
              <a:rPr lang="en-US"/>
              <a:pPr>
                <a:defRPr/>
              </a:pPr>
              <a:t>‹#›</a:t>
            </a:fld>
            <a:endParaRPr lang="en-US"/>
          </a:p>
        </p:txBody>
      </p:sp>
    </p:spTree>
    <p:extLst>
      <p:ext uri="{BB962C8B-B14F-4D97-AF65-F5344CB8AC3E}">
        <p14:creationId xmlns:p14="http://schemas.microsoft.com/office/powerpoint/2010/main" val="17715191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abcnews.go.com/US/video/sheriff-arpaio-staff-members-arrested-for-smuggling-13685525"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8" Type="http://schemas.openxmlformats.org/officeDocument/2006/relationships/hyperlink" Target="mailto:vothdavid@aol.com" TargetMode="External"/><Relationship Id="rId3" Type="http://schemas.openxmlformats.org/officeDocument/2006/relationships/hyperlink" Target="mailto:Trisha.smouse@use.salvationarmy.org" TargetMode="External"/><Relationship Id="rId7" Type="http://schemas.openxmlformats.org/officeDocument/2006/relationships/hyperlink" Target="mailto:mkuebler@nordcenter.org" TargetMode="External"/><Relationship Id="rId2" Type="http://schemas.openxmlformats.org/officeDocument/2006/relationships/slide" Target="../slides/slide51.xml"/><Relationship Id="rId1" Type="http://schemas.openxmlformats.org/officeDocument/2006/relationships/notesMaster" Target="../notesMasters/notesMaster1.xml"/><Relationship Id="rId6" Type="http://schemas.openxmlformats.org/officeDocument/2006/relationships/hyperlink" Target="mailto:Abolition.Ohio@gmail.com" TargetMode="External"/><Relationship Id="rId11" Type="http://schemas.openxmlformats.org/officeDocument/2006/relationships/hyperlink" Target="mailto:evedirector@suddenlinkmail.com" TargetMode="External"/><Relationship Id="rId5" Type="http://schemas.openxmlformats.org/officeDocument/2006/relationships/hyperlink" Target="mailto:kwalsh@hmministriy.org" TargetMode="External"/><Relationship Id="rId10" Type="http://schemas.openxmlformats.org/officeDocument/2006/relationships/hyperlink" Target="mailto:nate@mvorganizing.org" TargetMode="External"/><Relationship Id="rId4" Type="http://schemas.openxmlformats.org/officeDocument/2006/relationships/hyperlink" Target="mailto:Cwillia4@UTNet.UToledo.edu" TargetMode="External"/><Relationship Id="rId9" Type="http://schemas.openxmlformats.org/officeDocument/2006/relationships/hyperlink" Target="mailto:ewrencher@crossroadscrisiscenter.com" TargetMode="Externa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8" Type="http://schemas.openxmlformats.org/officeDocument/2006/relationships/hyperlink" Target="mailto:vothdavid@aol.com" TargetMode="External"/><Relationship Id="rId3" Type="http://schemas.openxmlformats.org/officeDocument/2006/relationships/hyperlink" Target="mailto:Trisha.smouse@use.salvationarmy.org" TargetMode="External"/><Relationship Id="rId7" Type="http://schemas.openxmlformats.org/officeDocument/2006/relationships/hyperlink" Target="mailto:mkuebler@nordcenter.org" TargetMode="External"/><Relationship Id="rId2" Type="http://schemas.openxmlformats.org/officeDocument/2006/relationships/slide" Target="../slides/slide57.xml"/><Relationship Id="rId1" Type="http://schemas.openxmlformats.org/officeDocument/2006/relationships/notesMaster" Target="../notesMasters/notesMaster1.xml"/><Relationship Id="rId6" Type="http://schemas.openxmlformats.org/officeDocument/2006/relationships/hyperlink" Target="mailto:Abolition.Ohio@gmail.com" TargetMode="External"/><Relationship Id="rId11" Type="http://schemas.openxmlformats.org/officeDocument/2006/relationships/hyperlink" Target="mailto:evedirector@suddenlinkmail.com" TargetMode="External"/><Relationship Id="rId5" Type="http://schemas.openxmlformats.org/officeDocument/2006/relationships/hyperlink" Target="mailto:kwalsh@hmministriy.org" TargetMode="External"/><Relationship Id="rId10" Type="http://schemas.openxmlformats.org/officeDocument/2006/relationships/hyperlink" Target="mailto:nate@mvorganizing.org" TargetMode="External"/><Relationship Id="rId4" Type="http://schemas.openxmlformats.org/officeDocument/2006/relationships/hyperlink" Target="mailto:Cwillia4@UTNet.UToledo.edu" TargetMode="External"/><Relationship Id="rId9" Type="http://schemas.openxmlformats.org/officeDocument/2006/relationships/hyperlink" Target="mailto:ewrencher@crossroadscrisiscenter.com"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E65FB07-0ABE-47EC-9F6A-50D052198E8E}" type="slidenum">
              <a:rPr lang="en-US" smtClean="0"/>
              <a:pPr>
                <a:defRPr/>
              </a:pPr>
              <a:t>1</a:t>
            </a:fld>
            <a:endParaRPr lang="en-US"/>
          </a:p>
        </p:txBody>
      </p:sp>
    </p:spTree>
    <p:extLst>
      <p:ext uri="{BB962C8B-B14F-4D97-AF65-F5344CB8AC3E}">
        <p14:creationId xmlns:p14="http://schemas.microsoft.com/office/powerpoint/2010/main" val="25689772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presentation will focus on DMST because it is the most common and relevant form (to education professionals). </a:t>
            </a:r>
            <a:endParaRPr lang="en-US" dirty="0"/>
          </a:p>
        </p:txBody>
      </p:sp>
      <p:sp>
        <p:nvSpPr>
          <p:cNvPr id="4" name="Slide Number Placeholder 3"/>
          <p:cNvSpPr>
            <a:spLocks noGrp="1"/>
          </p:cNvSpPr>
          <p:nvPr>
            <p:ph type="sldNum" sz="quarter" idx="10"/>
          </p:nvPr>
        </p:nvSpPr>
        <p:spPr/>
        <p:txBody>
          <a:bodyPr/>
          <a:lstStyle/>
          <a:p>
            <a:pPr>
              <a:defRPr/>
            </a:pPr>
            <a:fld id="{7E65FB07-0ABE-47EC-9F6A-50D052198E8E}" type="slidenum">
              <a:rPr lang="en-US" smtClean="0"/>
              <a:pPr>
                <a:defRPr/>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“that’s more than Nike, Google,</a:t>
            </a:r>
            <a:r>
              <a:rPr lang="en-US" baseline="0" dirty="0" smtClean="0"/>
              <a:t> Starbucks combined” (this statement was broadcasted in a Toledo PSA ad). </a:t>
            </a:r>
          </a:p>
        </p:txBody>
      </p:sp>
      <p:sp>
        <p:nvSpPr>
          <p:cNvPr id="4" name="Slide Number Placeholder 3"/>
          <p:cNvSpPr>
            <a:spLocks noGrp="1"/>
          </p:cNvSpPr>
          <p:nvPr>
            <p:ph type="sldNum" sz="quarter" idx="10"/>
          </p:nvPr>
        </p:nvSpPr>
        <p:spPr/>
        <p:txBody>
          <a:bodyPr/>
          <a:lstStyle/>
          <a:p>
            <a:pPr>
              <a:defRPr/>
            </a:pPr>
            <a:fld id="{7E65FB07-0ABE-47EC-9F6A-50D052198E8E}" type="slidenum">
              <a:rPr lang="en-US" smtClean="0"/>
              <a:pPr>
                <a:defRPr/>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600,000 minors involved in prostitution or pornography.</a:t>
            </a:r>
          </a:p>
          <a:p>
            <a:endParaRPr lang="en-US" dirty="0"/>
          </a:p>
        </p:txBody>
      </p:sp>
      <p:sp>
        <p:nvSpPr>
          <p:cNvPr id="4" name="Slide Number Placeholder 3"/>
          <p:cNvSpPr>
            <a:spLocks noGrp="1"/>
          </p:cNvSpPr>
          <p:nvPr>
            <p:ph type="sldNum" sz="quarter" idx="10"/>
          </p:nvPr>
        </p:nvSpPr>
        <p:spPr/>
        <p:txBody>
          <a:bodyPr/>
          <a:lstStyle/>
          <a:p>
            <a:pPr>
              <a:defRPr/>
            </a:pPr>
            <a:fld id="{7E65FB07-0ABE-47EC-9F6A-50D052198E8E}" type="slidenum">
              <a:rPr lang="en-US" smtClean="0"/>
              <a:pPr>
                <a:defRPr/>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Toledo: 4th city nationally for arrests and investigations related to minor sex trafficking.</a:t>
            </a:r>
            <a:endParaRPr lang="en-US" dirty="0"/>
          </a:p>
        </p:txBody>
      </p:sp>
      <p:sp>
        <p:nvSpPr>
          <p:cNvPr id="4" name="Slide Number Placeholder 3"/>
          <p:cNvSpPr>
            <a:spLocks noGrp="1"/>
          </p:cNvSpPr>
          <p:nvPr>
            <p:ph type="sldNum" sz="quarter" idx="10"/>
          </p:nvPr>
        </p:nvSpPr>
        <p:spPr/>
        <p:txBody>
          <a:bodyPr/>
          <a:lstStyle/>
          <a:p>
            <a:pPr>
              <a:defRPr/>
            </a:pPr>
            <a:fld id="{7E65FB07-0ABE-47EC-9F6A-50D052198E8E}" type="slidenum">
              <a:rPr lang="en-US" smtClean="0"/>
              <a:pPr>
                <a:defRPr/>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-Ohio is a source, transit, and destination state</a:t>
            </a:r>
          </a:p>
          <a:p>
            <a:r>
              <a:rPr lang="en-US" dirty="0" smtClean="0"/>
              <a:t>-Prime Target:</a:t>
            </a:r>
          </a:p>
          <a:p>
            <a:pPr defTabSz="931774" eaLnBrk="1" fontAlgn="auto" hangingPunct="1">
              <a:spcBef>
                <a:spcPts val="0"/>
              </a:spcBef>
              <a:spcAft>
                <a:spcPts val="0"/>
              </a:spcAft>
              <a:defRPr/>
            </a:pPr>
            <a:r>
              <a:rPr lang="en-US" dirty="0" smtClean="0"/>
              <a:t>	1. </a:t>
            </a:r>
            <a:r>
              <a:rPr lang="en-US" b="0" i="1" dirty="0" smtClean="0"/>
              <a:t>Extensive highway system</a:t>
            </a:r>
            <a:r>
              <a:rPr lang="en-US" dirty="0" smtClean="0"/>
              <a:t>: can get out</a:t>
            </a:r>
            <a:r>
              <a:rPr lang="en-US" baseline="0" dirty="0" smtClean="0"/>
              <a:t> of Ohio anywhere within 2 hours; within day’s drive to </a:t>
            </a:r>
            <a:r>
              <a:rPr lang="en-US" dirty="0"/>
              <a:t>Indianapolis, St.        </a:t>
            </a:r>
          </a:p>
          <a:p>
            <a:pPr defTabSz="931774" eaLnBrk="1" fontAlgn="auto" hangingPunct="1">
              <a:spcBef>
                <a:spcPts val="0"/>
              </a:spcBef>
              <a:spcAft>
                <a:spcPts val="0"/>
              </a:spcAft>
              <a:defRPr/>
            </a:pPr>
            <a:r>
              <a:rPr lang="en-US" dirty="0"/>
              <a:t>                        Louis, Chicago, Detroit, Nashville, Washington D.C., Pittsburgh, and Toronto </a:t>
            </a:r>
            <a:endParaRPr lang="en-US" baseline="0" dirty="0" smtClean="0"/>
          </a:p>
          <a:p>
            <a:pPr defTabSz="931774" eaLnBrk="1" fontAlgn="auto" hangingPunct="1">
              <a:spcBef>
                <a:spcPts val="0"/>
              </a:spcBef>
              <a:spcAft>
                <a:spcPts val="0"/>
              </a:spcAft>
              <a:defRPr/>
            </a:pPr>
            <a:r>
              <a:rPr lang="en-US" baseline="0" dirty="0" smtClean="0"/>
              <a:t>	2. </a:t>
            </a:r>
            <a:r>
              <a:rPr lang="en-US" b="0" i="1" baseline="0" dirty="0" smtClean="0"/>
              <a:t>Proximity to Canada</a:t>
            </a:r>
            <a:r>
              <a:rPr lang="en-US" baseline="0" dirty="0" smtClean="0"/>
              <a:t>: </a:t>
            </a:r>
            <a:r>
              <a:rPr lang="en-US" dirty="0"/>
              <a:t>Canada is a frequent port-of-entry for international victims, and </a:t>
            </a:r>
            <a:r>
              <a:rPr lang="en-US" b="1" dirty="0"/>
              <a:t>Toronto has been       </a:t>
            </a:r>
          </a:p>
          <a:p>
            <a:pPr defTabSz="931774" eaLnBrk="1" fontAlgn="auto" hangingPunct="1">
              <a:spcBef>
                <a:spcPts val="0"/>
              </a:spcBef>
              <a:spcAft>
                <a:spcPts val="0"/>
              </a:spcAft>
              <a:defRPr/>
            </a:pPr>
            <a:r>
              <a:rPr lang="en-US" b="1" dirty="0"/>
              <a:t>                          identified as a growing trafficking hub</a:t>
            </a:r>
            <a:r>
              <a:rPr lang="en-US" dirty="0"/>
              <a:t>; susceptible to international trafficking due to its </a:t>
            </a:r>
            <a:r>
              <a:rPr lang="en-US" b="1" dirty="0"/>
              <a:t>146-mile border </a:t>
            </a:r>
          </a:p>
          <a:p>
            <a:pPr defTabSz="931774" eaLnBrk="1" fontAlgn="auto" hangingPunct="1">
              <a:spcBef>
                <a:spcPts val="0"/>
              </a:spcBef>
              <a:spcAft>
                <a:spcPts val="0"/>
              </a:spcAft>
              <a:defRPr/>
            </a:pPr>
            <a:r>
              <a:rPr lang="en-US" b="1" dirty="0"/>
              <a:t>                          along Lake Erie</a:t>
            </a:r>
            <a:r>
              <a:rPr lang="en-US" dirty="0"/>
              <a:t>, allowing traffickers the protection of water travel</a:t>
            </a:r>
            <a:endParaRPr lang="en-US" baseline="0" dirty="0" smtClean="0"/>
          </a:p>
          <a:p>
            <a:pPr defTabSz="931774" eaLnBrk="1" fontAlgn="auto" hangingPunct="1">
              <a:spcBef>
                <a:spcPts val="0"/>
              </a:spcBef>
              <a:spcAft>
                <a:spcPts val="0"/>
              </a:spcAft>
              <a:defRPr/>
            </a:pPr>
            <a:r>
              <a:rPr lang="en-US" baseline="0" dirty="0" smtClean="0"/>
              <a:t>	3. </a:t>
            </a:r>
            <a:r>
              <a:rPr lang="en-US" b="0" i="1" baseline="0" dirty="0" smtClean="0"/>
              <a:t>Immigrant population</a:t>
            </a:r>
            <a:r>
              <a:rPr lang="en-US" baseline="0" dirty="0" smtClean="0"/>
              <a:t>: </a:t>
            </a:r>
            <a:r>
              <a:rPr lang="en-US" dirty="0"/>
              <a:t>From 1990-2000, the </a:t>
            </a:r>
            <a:r>
              <a:rPr lang="en-US" b="1" dirty="0"/>
              <a:t>Hispanic population increased by 50% </a:t>
            </a:r>
            <a:r>
              <a:rPr lang="en-US" dirty="0"/>
              <a:t>and the </a:t>
            </a:r>
            <a:r>
              <a:rPr lang="en-US" b="1" dirty="0"/>
              <a:t>Asian </a:t>
            </a:r>
          </a:p>
          <a:p>
            <a:pPr defTabSz="931774" eaLnBrk="1" fontAlgn="auto" hangingPunct="1">
              <a:spcBef>
                <a:spcPts val="0"/>
              </a:spcBef>
              <a:spcAft>
                <a:spcPts val="0"/>
              </a:spcAft>
              <a:defRPr/>
            </a:pPr>
            <a:r>
              <a:rPr lang="en-US" b="1" dirty="0"/>
              <a:t>                          population nearly as much</a:t>
            </a:r>
            <a:r>
              <a:rPr lang="en-US" dirty="0"/>
              <a:t>, with the </a:t>
            </a:r>
            <a:r>
              <a:rPr lang="en-US" b="1" dirty="0"/>
              <a:t>overall migrant population climbing over 30% </a:t>
            </a:r>
          </a:p>
          <a:p>
            <a:r>
              <a:rPr lang="en-US" dirty="0"/>
              <a:t>	4. </a:t>
            </a:r>
            <a:r>
              <a:rPr lang="en-US" i="1" dirty="0"/>
              <a:t>Agricultural industry</a:t>
            </a:r>
            <a:r>
              <a:rPr lang="en-US" dirty="0"/>
              <a:t>: </a:t>
            </a:r>
            <a:r>
              <a:rPr lang="en-US" b="1" dirty="0"/>
              <a:t>130 migrant labor camps </a:t>
            </a:r>
            <a:r>
              <a:rPr lang="en-US" dirty="0"/>
              <a:t>that employ numerous individuals, a majority of which are from</a:t>
            </a:r>
          </a:p>
          <a:p>
            <a:r>
              <a:rPr lang="en-US" dirty="0"/>
              <a:t>                        the Hispanic migrant labor pool. Because of this market, among others such as restaurants, textile industry,      </a:t>
            </a:r>
          </a:p>
          <a:p>
            <a:r>
              <a:rPr lang="en-US" dirty="0"/>
              <a:t>                        landscaping, and small factories, Ohio attracts many foreign born immigrant groups looking for work</a:t>
            </a:r>
          </a:p>
          <a:p>
            <a:pPr defTabSz="931774" eaLnBrk="1" fontAlgn="auto" hangingPunct="1">
              <a:spcBef>
                <a:spcPts val="0"/>
              </a:spcBef>
              <a:spcAft>
                <a:spcPts val="0"/>
              </a:spcAft>
              <a:defRPr/>
            </a:pPr>
            <a:r>
              <a:rPr lang="en-US" dirty="0"/>
              <a:t>	5. </a:t>
            </a:r>
            <a:r>
              <a:rPr lang="en-US" i="1" dirty="0"/>
              <a:t>Universities and colleges</a:t>
            </a:r>
            <a:r>
              <a:rPr lang="en-US" dirty="0"/>
              <a:t>: </a:t>
            </a:r>
            <a:r>
              <a:rPr lang="en-US" b="1" dirty="0"/>
              <a:t>8</a:t>
            </a:r>
            <a:r>
              <a:rPr lang="en-US" b="1" baseline="30000" dirty="0"/>
              <a:t>th</a:t>
            </a:r>
            <a:r>
              <a:rPr lang="en-US" b="1" dirty="0"/>
              <a:t> highest international student population</a:t>
            </a:r>
            <a:r>
              <a:rPr lang="en-US" dirty="0"/>
              <a:t>	</a:t>
            </a:r>
          </a:p>
          <a:p>
            <a:pPr defTabSz="931774" eaLnBrk="1" fontAlgn="auto" hangingPunct="1">
              <a:spcBef>
                <a:spcPts val="0"/>
              </a:spcBef>
              <a:spcAft>
                <a:spcPts val="0"/>
              </a:spcAft>
              <a:defRPr/>
            </a:pPr>
            <a:r>
              <a:rPr lang="en-US" dirty="0"/>
              <a:t>	6. </a:t>
            </a:r>
            <a:r>
              <a:rPr lang="en-US" i="1" dirty="0"/>
              <a:t>Poverty</a:t>
            </a:r>
            <a:r>
              <a:rPr lang="en-US" dirty="0"/>
              <a:t>: Ohio ranks 42 out of 50 in “children’s vulnerability to homelessness”; </a:t>
            </a:r>
            <a:r>
              <a:rPr lang="en-US" b="1" dirty="0"/>
              <a:t>in 2006</a:t>
            </a:r>
            <a:r>
              <a:rPr lang="en-US" dirty="0"/>
              <a:t>, the Coalition </a:t>
            </a:r>
          </a:p>
          <a:p>
            <a:pPr defTabSz="931774" eaLnBrk="1" fontAlgn="auto" hangingPunct="1">
              <a:spcBef>
                <a:spcPts val="0"/>
              </a:spcBef>
              <a:spcAft>
                <a:spcPts val="0"/>
              </a:spcAft>
              <a:defRPr/>
            </a:pPr>
            <a:r>
              <a:rPr lang="en-US" dirty="0"/>
              <a:t>                        for the Homeless in Ohio estimated that </a:t>
            </a:r>
            <a:r>
              <a:rPr lang="en-US" b="1" dirty="0"/>
              <a:t>over 60,000 children experienced homelessness </a:t>
            </a:r>
          </a:p>
          <a:p>
            <a:r>
              <a:rPr lang="en-US" b="1" dirty="0"/>
              <a:t>		--</a:t>
            </a:r>
            <a:r>
              <a:rPr lang="en-US" dirty="0"/>
              <a:t>In 2008, </a:t>
            </a:r>
            <a:r>
              <a:rPr lang="en-US" b="1" dirty="0"/>
              <a:t>over 1.5 million Ohioans </a:t>
            </a:r>
            <a:r>
              <a:rPr lang="en-US" dirty="0"/>
              <a:t>lived below the poverty level</a:t>
            </a:r>
            <a:endParaRPr lang="en-US" b="1" dirty="0" smtClean="0"/>
          </a:p>
        </p:txBody>
      </p:sp>
      <p:sp>
        <p:nvSpPr>
          <p:cNvPr id="4" name="Slide Number Placeholder 3"/>
          <p:cNvSpPr>
            <a:spLocks noGrp="1"/>
          </p:cNvSpPr>
          <p:nvPr>
            <p:ph type="sldNum" sz="quarter" idx="10"/>
          </p:nvPr>
        </p:nvSpPr>
        <p:spPr/>
        <p:txBody>
          <a:bodyPr/>
          <a:lstStyle/>
          <a:p>
            <a:fld id="{3AD48C36-7F4B-4DA0-91BC-F13605468E61}" type="slidenum">
              <a:rPr lang="en-US" smtClean="0"/>
              <a:pPr/>
              <a:t>15</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dirty="0" smtClean="0"/>
              <a:t>Ohio is a source, transit, and destination state</a:t>
            </a:r>
          </a:p>
          <a:p>
            <a:r>
              <a:rPr lang="en-US" dirty="0" smtClean="0"/>
              <a:t>-Prime Target:</a:t>
            </a:r>
          </a:p>
          <a:p>
            <a:r>
              <a:rPr lang="en-US" dirty="0" smtClean="0"/>
              <a:t>	1. Extensive highway system: can get out of Ohio anywhere within 2 hours; within day’s drive to Indianapolis, St.        </a:t>
            </a:r>
          </a:p>
          <a:p>
            <a:r>
              <a:rPr lang="en-US" dirty="0" smtClean="0"/>
              <a:t>                        Louis, Chicago, Detroit, Nashville, Washington D.C., Pittsburgh, and Toronto </a:t>
            </a:r>
          </a:p>
          <a:p>
            <a:r>
              <a:rPr lang="en-US" dirty="0" smtClean="0"/>
              <a:t>	2. Proximity to Canada: Canada is a frequent port-of-entry for international victims, and Toronto has been       </a:t>
            </a:r>
          </a:p>
          <a:p>
            <a:r>
              <a:rPr lang="en-US" dirty="0" smtClean="0"/>
              <a:t>                          identified as a growing trafficking hub; susceptible to international trafficking due to its 146-mile border </a:t>
            </a:r>
          </a:p>
          <a:p>
            <a:r>
              <a:rPr lang="en-US" dirty="0" smtClean="0"/>
              <a:t>                          along Lake Erie, allowing traffickers the protection of water travel</a:t>
            </a:r>
          </a:p>
          <a:p>
            <a:r>
              <a:rPr lang="en-US" dirty="0" smtClean="0"/>
              <a:t>	3. Immigrant population: From 1990-2000, the Hispanic population increased by 50% and the Asian </a:t>
            </a:r>
          </a:p>
          <a:p>
            <a:r>
              <a:rPr lang="en-US" dirty="0" smtClean="0"/>
              <a:t>                          population nearly as much, with the overall migrant population climbing over 30% </a:t>
            </a:r>
          </a:p>
          <a:p>
            <a:r>
              <a:rPr lang="en-US" dirty="0" smtClean="0"/>
              <a:t>	4. Agricultural industry: 130 migrant labor camps that employ numerous individuals, a majority of which are from</a:t>
            </a:r>
          </a:p>
          <a:p>
            <a:r>
              <a:rPr lang="en-US" dirty="0" smtClean="0"/>
              <a:t>                        the Hispanic migrant labor pool. Because of this market, among others such as restaurants, textile industry,      </a:t>
            </a:r>
          </a:p>
          <a:p>
            <a:r>
              <a:rPr lang="en-US" dirty="0" smtClean="0"/>
              <a:t>                        landscaping, and small factories, Ohio attracts many foreign born immigrant groups looking for work</a:t>
            </a:r>
          </a:p>
          <a:p>
            <a:r>
              <a:rPr lang="en-US" dirty="0" smtClean="0"/>
              <a:t>	5. Universities and colleges: 8th highest international student population	</a:t>
            </a:r>
          </a:p>
          <a:p>
            <a:r>
              <a:rPr lang="en-US" dirty="0" smtClean="0"/>
              <a:t>	6. Poverty: Ohio ranks 42 out of 50 in “children’s vulnerability to homelessness”; in 2006, the Coalition </a:t>
            </a:r>
          </a:p>
          <a:p>
            <a:r>
              <a:rPr lang="en-US" dirty="0" smtClean="0"/>
              <a:t>                        for the Homeless in Ohio estimated that over 60,000 children experienced homelessness </a:t>
            </a:r>
          </a:p>
          <a:p>
            <a:r>
              <a:rPr lang="en-US" dirty="0" smtClean="0"/>
              <a:t>		--In 2008, over 1.5 million Ohioans lived below the poverty level</a:t>
            </a:r>
          </a:p>
          <a:p>
            <a:endParaRPr lang="en-US" dirty="0"/>
          </a:p>
        </p:txBody>
      </p:sp>
      <p:sp>
        <p:nvSpPr>
          <p:cNvPr id="4" name="Slide Number Placeholder 3"/>
          <p:cNvSpPr>
            <a:spLocks noGrp="1"/>
          </p:cNvSpPr>
          <p:nvPr>
            <p:ph type="sldNum" sz="quarter" idx="10"/>
          </p:nvPr>
        </p:nvSpPr>
        <p:spPr/>
        <p:txBody>
          <a:bodyPr/>
          <a:lstStyle/>
          <a:p>
            <a:pPr>
              <a:defRPr/>
            </a:pPr>
            <a:fld id="{7E65FB07-0ABE-47EC-9F6A-50D052198E8E}" type="slidenum">
              <a:rPr lang="en-US" smtClean="0"/>
              <a:pPr>
                <a:defRPr/>
              </a:pPr>
              <a:t>16</a:t>
            </a:fld>
            <a:endParaRPr lang="en-US"/>
          </a:p>
        </p:txBody>
      </p:sp>
    </p:spTree>
    <p:extLst>
      <p:ext uri="{BB962C8B-B14F-4D97-AF65-F5344CB8AC3E}">
        <p14:creationId xmlns:p14="http://schemas.microsoft.com/office/powerpoint/2010/main" val="1852688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3 components. </a:t>
            </a:r>
            <a:endParaRPr lang="en-US" dirty="0"/>
          </a:p>
        </p:txBody>
      </p:sp>
      <p:sp>
        <p:nvSpPr>
          <p:cNvPr id="4" name="Slide Number Placeholder 3"/>
          <p:cNvSpPr>
            <a:spLocks noGrp="1"/>
          </p:cNvSpPr>
          <p:nvPr>
            <p:ph type="sldNum" sz="quarter" idx="10"/>
          </p:nvPr>
        </p:nvSpPr>
        <p:spPr/>
        <p:txBody>
          <a:bodyPr/>
          <a:lstStyle/>
          <a:p>
            <a:pPr>
              <a:defRPr/>
            </a:pPr>
            <a:fld id="{7E65FB07-0ABE-47EC-9F6A-50D052198E8E}" type="slidenum">
              <a:rPr lang="en-US" smtClean="0"/>
              <a:pPr>
                <a:defRPr/>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all famous men. The first is a well-known pastor, the second is an</a:t>
            </a:r>
            <a:r>
              <a:rPr lang="en-US" baseline="0" dirty="0" smtClean="0"/>
              <a:t> R &amp; B star, the third is a billionaire, the fourth is a politician, and the fifth is a leader of Al Qaida. </a:t>
            </a:r>
            <a:endParaRPr lang="en-US" dirty="0"/>
          </a:p>
        </p:txBody>
      </p:sp>
      <p:sp>
        <p:nvSpPr>
          <p:cNvPr id="4" name="Slide Number Placeholder 3"/>
          <p:cNvSpPr>
            <a:spLocks noGrp="1"/>
          </p:cNvSpPr>
          <p:nvPr>
            <p:ph type="sldNum" sz="quarter" idx="10"/>
          </p:nvPr>
        </p:nvSpPr>
        <p:spPr/>
        <p:txBody>
          <a:bodyPr/>
          <a:lstStyle/>
          <a:p>
            <a:pPr>
              <a:defRPr/>
            </a:pPr>
            <a:fld id="{7E65FB07-0ABE-47EC-9F6A-50D052198E8E}" type="slidenum">
              <a:rPr lang="en-US" smtClean="0"/>
              <a:pPr>
                <a:defRPr/>
              </a:pPr>
              <a:t>18</a:t>
            </a:fld>
            <a:endParaRPr lang="en-US"/>
          </a:p>
        </p:txBody>
      </p:sp>
    </p:spTree>
    <p:extLst>
      <p:ext uri="{BB962C8B-B14F-4D97-AF65-F5344CB8AC3E}">
        <p14:creationId xmlns:p14="http://schemas.microsoft.com/office/powerpoint/2010/main" val="22733291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Why does drug trafficking exist?  Because there is a demand for it. </a:t>
            </a:r>
            <a:r>
              <a:rPr lang="en-US" baseline="0" dirty="0" smtClean="0"/>
              <a:t> The same is true for trafficking – there is a demand for commercial sex, and as long as the demand is there, someone will be supplying and making a profit off it.</a:t>
            </a:r>
            <a:endParaRPr lang="en-US" dirty="0"/>
          </a:p>
        </p:txBody>
      </p:sp>
      <p:sp>
        <p:nvSpPr>
          <p:cNvPr id="4" name="Slide Number Placeholder 3"/>
          <p:cNvSpPr>
            <a:spLocks noGrp="1"/>
          </p:cNvSpPr>
          <p:nvPr>
            <p:ph type="sldNum" sz="quarter" idx="10"/>
          </p:nvPr>
        </p:nvSpPr>
        <p:spPr/>
        <p:txBody>
          <a:bodyPr/>
          <a:lstStyle/>
          <a:p>
            <a:pPr>
              <a:defRPr/>
            </a:pPr>
            <a:fld id="{7E65FB07-0ABE-47EC-9F6A-50D052198E8E}" type="slidenum">
              <a:rPr lang="en-US" smtClean="0"/>
              <a:pPr>
                <a:defRPr/>
              </a:pPr>
              <a:t>20</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defTabSz="931774">
              <a:defRPr/>
            </a:pPr>
            <a:r>
              <a:rPr lang="en-US" dirty="0"/>
              <a:t>1. </a:t>
            </a:r>
            <a:r>
              <a:rPr lang="en-US" dirty="0" err="1"/>
              <a:t>Veniamin</a:t>
            </a:r>
            <a:r>
              <a:rPr lang="en-US" dirty="0"/>
              <a:t> </a:t>
            </a:r>
            <a:r>
              <a:rPr lang="en-US" dirty="0" err="1"/>
              <a:t>Gonikman</a:t>
            </a:r>
            <a:r>
              <a:rPr lang="en-US" dirty="0"/>
              <a:t>, a fugitive seen in this undated handout from US Immigration and Customs Enforcement(ICE), wanted on human trafficking charges for allegedly forcing eastern European women to dance in Detroit strip clubs was arrested Thursday night at John F. Kennedy International Airport, officials said.</a:t>
            </a:r>
          </a:p>
          <a:p>
            <a:endParaRPr lang="en-US" dirty="0" smtClean="0"/>
          </a:p>
          <a:p>
            <a:r>
              <a:rPr lang="en-US" dirty="0" smtClean="0"/>
              <a:t>2. </a:t>
            </a:r>
            <a:r>
              <a:rPr lang="en-US" dirty="0" smtClean="0">
                <a:hlinkClick r:id="rId3"/>
              </a:rPr>
              <a:t>Three cops</a:t>
            </a:r>
            <a:r>
              <a:rPr lang="en-US" dirty="0" smtClean="0"/>
              <a:t> under the command of "America's toughest sheriff," including a deputy in the human smuggling unit, have been arrested in Arizona and charged with trafficking in humans and drugs. Deputy Alfredo </a:t>
            </a:r>
            <a:r>
              <a:rPr lang="en-US" dirty="0" err="1" smtClean="0"/>
              <a:t>Navarrette</a:t>
            </a:r>
            <a:r>
              <a:rPr lang="en-US" dirty="0" smtClean="0"/>
              <a:t> and two female prison guards were arrested following a year-long sting that netted nine other people in a suspected criminal ring. </a:t>
            </a:r>
          </a:p>
          <a:p>
            <a:endParaRPr lang="en-US" dirty="0" smtClean="0"/>
          </a:p>
          <a:p>
            <a:r>
              <a:rPr lang="en-US" dirty="0" smtClean="0"/>
              <a:t>3. Police say a man wanted for sex trafficking and promoting prostitution is now in cuffs, thanks to tips from "America's Most Wanted" viewers. Rufus Byers, who was wanted out of New Mexico for allegedly trafficking a young woman, was taken into custody on February 29, 2012 -- a few days after appearing on AMW's two-hour sex trafficking special on Lifetime. </a:t>
            </a:r>
          </a:p>
          <a:p>
            <a:endParaRPr lang="en-US" dirty="0" smtClean="0"/>
          </a:p>
          <a:p>
            <a:r>
              <a:rPr lang="en-US" dirty="0" smtClean="0"/>
              <a:t>4. MONTEREY, Calif. - A 35-year-old Monterey woman has been arrested in connection to human trafficking and other charges, said police.</a:t>
            </a:r>
          </a:p>
          <a:p>
            <a:r>
              <a:rPr lang="en-US" dirty="0" smtClean="0"/>
              <a:t>The Monterey Police Department arrested </a:t>
            </a:r>
            <a:r>
              <a:rPr lang="en-US" dirty="0" err="1" smtClean="0"/>
              <a:t>Aaliyah</a:t>
            </a:r>
            <a:r>
              <a:rPr lang="en-US" dirty="0" smtClean="0"/>
              <a:t> </a:t>
            </a:r>
            <a:r>
              <a:rPr lang="en-US" dirty="0" err="1" smtClean="0"/>
              <a:t>Solange</a:t>
            </a:r>
            <a:r>
              <a:rPr lang="en-US" dirty="0" smtClean="0"/>
              <a:t> Ali Person, also known as Lisa Louise Banner, after investigating an allegation that an underage female runaway from the bay area was brought to Monterey to be a prostitute.</a:t>
            </a:r>
          </a:p>
          <a:p>
            <a:endParaRPr lang="en-US" dirty="0" smtClean="0"/>
          </a:p>
          <a:p>
            <a:pPr defTabSz="931774">
              <a:defRPr/>
            </a:pPr>
            <a:r>
              <a:rPr lang="en-US" dirty="0" smtClean="0"/>
              <a:t>5. Devon </a:t>
            </a:r>
            <a:r>
              <a:rPr lang="en-US" dirty="0" err="1" smtClean="0"/>
              <a:t>Tenille</a:t>
            </a:r>
            <a:r>
              <a:rPr lang="en-US" dirty="0" smtClean="0"/>
              <a:t> Bradford, 33, was arrested on May 14, 2012, on suspicion of rape, human trafficking, and lewd and lascivious acts, according to police Detective Steve Anderson of the Modesto Police Department. (Modesto Police Department) </a:t>
            </a:r>
            <a:r>
              <a:rPr lang="en-US" dirty="0"/>
              <a:t/>
            </a:r>
            <a:br>
              <a:rPr lang="en-US" dirty="0"/>
            </a:br>
            <a:r>
              <a:rPr lang="en-US" dirty="0"/>
              <a:t>Read more here: http://www.modbee.com/2012/05/15/2201610/dna-leads-to-modesto-mans-arrest.html#storylink=cpy</a:t>
            </a:r>
          </a:p>
          <a:p>
            <a:endParaRPr lang="en-US" dirty="0" smtClean="0"/>
          </a:p>
          <a:p>
            <a:r>
              <a:rPr lang="en-US" dirty="0" smtClean="0"/>
              <a:t>6. GREENVILLE, N.C. - The ring leader in a human trafficking organization has been arrested.</a:t>
            </a:r>
          </a:p>
          <a:p>
            <a:r>
              <a:rPr lang="en-US" dirty="0" smtClean="0"/>
              <a:t>That's according to the Pitt County Sheriff's Office. 37-year-old Oscar Salinas-Rodriguez was taken into custody Thursday at a brothel house on Highway 264 East in Greenville.</a:t>
            </a:r>
            <a:r>
              <a:rPr lang="en-US" b="1" baseline="0" dirty="0" smtClean="0"/>
              <a:t> </a:t>
            </a:r>
            <a:r>
              <a:rPr lang="en-US" dirty="0" smtClean="0"/>
              <a:t>Deputies say the prostitution operation is part of a larger criminal organization. A female victim from western North Carolina was identified and rescued. She was allegedly promised a cleaning job, but when she arrived, she was forced to engage in sex labor. She had been held at the brothel for about a week.</a:t>
            </a:r>
          </a:p>
          <a:p>
            <a:endParaRPr lang="en-US" dirty="0" smtClean="0"/>
          </a:p>
          <a:p>
            <a:r>
              <a:rPr lang="en-US" dirty="0" smtClean="0"/>
              <a:t>7. </a:t>
            </a:r>
            <a:r>
              <a:rPr lang="en-US" dirty="0" err="1" smtClean="0"/>
              <a:t>Rubicela</a:t>
            </a:r>
            <a:r>
              <a:rPr lang="en-US" dirty="0" smtClean="0"/>
              <a:t> Montero, an undocumented woman from Chicago, was charged with human trafficking after one of her victims reported the activities of the brothel through a police hotline. Montero, 39, picked up a total of 6 girls with promises of legitimate work but forced them into performing sex several times a week while threatening their lives and those of their loved ones if they exposed her. The Chicago police set up a sting operation and sent an undercover, Spanish-speaking cop, to uncover the brothel and arrest the woman who trafficked her victims for $100 each. Montero is being held on a $400,000 bail and faces 30 years if convicted.</a:t>
            </a:r>
          </a:p>
          <a:p>
            <a:endParaRPr lang="en-US" dirty="0" smtClean="0"/>
          </a:p>
          <a:p>
            <a:r>
              <a:rPr lang="en-US" dirty="0" smtClean="0"/>
              <a:t>8. </a:t>
            </a:r>
            <a:r>
              <a:rPr lang="en-US" dirty="0" err="1" smtClean="0"/>
              <a:t>Feng</a:t>
            </a:r>
            <a:r>
              <a:rPr lang="en-US" dirty="0" smtClean="0"/>
              <a:t> Liu of Gaithersburg was the owner of </a:t>
            </a:r>
            <a:r>
              <a:rPr lang="en-US" dirty="0" err="1" smtClean="0"/>
              <a:t>Ya</a:t>
            </a:r>
            <a:r>
              <a:rPr lang="en-US" dirty="0" smtClean="0"/>
              <a:t> </a:t>
            </a:r>
            <a:r>
              <a:rPr lang="en-US" dirty="0" err="1" smtClean="0"/>
              <a:t>Ya</a:t>
            </a:r>
            <a:r>
              <a:rPr lang="en-US" dirty="0" smtClean="0"/>
              <a:t> Spa. She has been charged with human trafficking and conducting prostitution. Howard </a:t>
            </a:r>
            <a:r>
              <a:rPr lang="en-US" dirty="0" err="1" smtClean="0"/>
              <a:t>Hao</a:t>
            </a:r>
            <a:r>
              <a:rPr lang="en-US" dirty="0" smtClean="0"/>
              <a:t> Wang, who operated Tropical Spa and Best Massage, faces the same charges.</a:t>
            </a:r>
          </a:p>
          <a:p>
            <a:endParaRPr lang="en-US" dirty="0" smtClean="0"/>
          </a:p>
          <a:p>
            <a:r>
              <a:rPr lang="en-US" dirty="0" smtClean="0"/>
              <a:t>9. Mauricio Alex Garcia Guardia of Rockville, who owned Executive Body Work, has a warrant for his arrest on charges of conducting prostitution and human trafficking.</a:t>
            </a:r>
            <a:endParaRPr lang="en-US" dirty="0"/>
          </a:p>
        </p:txBody>
      </p:sp>
      <p:sp>
        <p:nvSpPr>
          <p:cNvPr id="4" name="Slide Number Placeholder 3"/>
          <p:cNvSpPr>
            <a:spLocks noGrp="1"/>
          </p:cNvSpPr>
          <p:nvPr>
            <p:ph type="sldNum" sz="quarter" idx="10"/>
          </p:nvPr>
        </p:nvSpPr>
        <p:spPr/>
        <p:txBody>
          <a:bodyPr/>
          <a:lstStyle/>
          <a:p>
            <a:pPr>
              <a:defRPr/>
            </a:pPr>
            <a:fld id="{7E65FB07-0ABE-47EC-9F6A-50D052198E8E}" type="slidenum">
              <a:rPr lang="en-US" smtClean="0"/>
              <a:pPr>
                <a:defRPr/>
              </a:pPr>
              <a:t>21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E65FB07-0ABE-47EC-9F6A-50D052198E8E}"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Exploitation of needs/vulnerabilities may also</a:t>
            </a:r>
            <a:r>
              <a:rPr lang="en-US" baseline="0" dirty="0" smtClean="0"/>
              <a:t> be called “finesse pimping”.</a:t>
            </a:r>
            <a:endParaRPr lang="en-US" dirty="0"/>
          </a:p>
        </p:txBody>
      </p:sp>
      <p:sp>
        <p:nvSpPr>
          <p:cNvPr id="4" name="Slide Number Placeholder 3"/>
          <p:cNvSpPr>
            <a:spLocks noGrp="1"/>
          </p:cNvSpPr>
          <p:nvPr>
            <p:ph type="sldNum" sz="quarter" idx="10"/>
          </p:nvPr>
        </p:nvSpPr>
        <p:spPr/>
        <p:txBody>
          <a:bodyPr/>
          <a:lstStyle/>
          <a:p>
            <a:pPr>
              <a:defRPr/>
            </a:pPr>
            <a:fld id="{7E65FB07-0ABE-47EC-9F6A-50D052198E8E}" type="slidenum">
              <a:rPr lang="en-US" smtClean="0"/>
              <a:pPr>
                <a:defRPr/>
              </a:pPr>
              <a:t>22</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Exploitation of needs/vulnerabilities may also</a:t>
            </a:r>
            <a:r>
              <a:rPr lang="en-US" baseline="0" dirty="0" smtClean="0"/>
              <a:t> be called “finesse pimping”.</a:t>
            </a:r>
            <a:endParaRPr lang="en-US" dirty="0"/>
          </a:p>
        </p:txBody>
      </p:sp>
      <p:sp>
        <p:nvSpPr>
          <p:cNvPr id="4" name="Slide Number Placeholder 3"/>
          <p:cNvSpPr>
            <a:spLocks noGrp="1"/>
          </p:cNvSpPr>
          <p:nvPr>
            <p:ph type="sldNum" sz="quarter" idx="10"/>
          </p:nvPr>
        </p:nvSpPr>
        <p:spPr/>
        <p:txBody>
          <a:bodyPr/>
          <a:lstStyle/>
          <a:p>
            <a:pPr>
              <a:defRPr/>
            </a:pPr>
            <a:fld id="{7E65FB07-0ABE-47EC-9F6A-50D052198E8E}" type="slidenum">
              <a:rPr lang="en-US" smtClean="0"/>
              <a:pPr>
                <a:defRPr/>
              </a:pPr>
              <a:t>23</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Use</a:t>
            </a:r>
            <a:r>
              <a:rPr lang="en-US" baseline="0" dirty="0" smtClean="0"/>
              <a:t> of force may also be called “guerrilla pimping”. </a:t>
            </a:r>
            <a:endParaRPr lang="en-US" dirty="0"/>
          </a:p>
        </p:txBody>
      </p:sp>
      <p:sp>
        <p:nvSpPr>
          <p:cNvPr id="4" name="Slide Number Placeholder 3"/>
          <p:cNvSpPr>
            <a:spLocks noGrp="1"/>
          </p:cNvSpPr>
          <p:nvPr>
            <p:ph type="sldNum" sz="quarter" idx="10"/>
          </p:nvPr>
        </p:nvSpPr>
        <p:spPr/>
        <p:txBody>
          <a:bodyPr/>
          <a:lstStyle/>
          <a:p>
            <a:pPr>
              <a:defRPr/>
            </a:pPr>
            <a:fld id="{7E65FB07-0ABE-47EC-9F6A-50D052198E8E}" type="slidenum">
              <a:rPr lang="en-US" smtClean="0"/>
              <a:pPr>
                <a:defRPr/>
              </a:pPr>
              <a:t>24</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Difference between</a:t>
            </a:r>
            <a:r>
              <a:rPr lang="en-US" baseline="0" dirty="0" smtClean="0"/>
              <a:t> “traffickers” and “pimps”?</a:t>
            </a:r>
            <a:endParaRPr lang="en-US" dirty="0"/>
          </a:p>
        </p:txBody>
      </p:sp>
      <p:sp>
        <p:nvSpPr>
          <p:cNvPr id="4" name="Slide Number Placeholder 3"/>
          <p:cNvSpPr>
            <a:spLocks noGrp="1"/>
          </p:cNvSpPr>
          <p:nvPr>
            <p:ph type="sldNum" sz="quarter" idx="10"/>
          </p:nvPr>
        </p:nvSpPr>
        <p:spPr/>
        <p:txBody>
          <a:bodyPr/>
          <a:lstStyle/>
          <a:p>
            <a:pPr>
              <a:defRPr/>
            </a:pPr>
            <a:fld id="{7E65FB07-0ABE-47EC-9F6A-50D052198E8E}" type="slidenum">
              <a:rPr lang="en-US" smtClean="0"/>
              <a:pPr>
                <a:defRPr/>
              </a:pPr>
              <a:t>25</a:t>
            </a:fld>
            <a:endParaRPr lang="en-US"/>
          </a:p>
        </p:txBody>
      </p:sp>
    </p:spTree>
    <p:extLst>
      <p:ext uri="{BB962C8B-B14F-4D97-AF65-F5344CB8AC3E}">
        <p14:creationId xmlns:p14="http://schemas.microsoft.com/office/powerpoint/2010/main" val="1829405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72709" indent="-260897" eaLnBrk="1" fontAlgn="auto" hangingPunct="1">
              <a:lnSpc>
                <a:spcPct val="120000"/>
              </a:lnSpc>
              <a:spcBef>
                <a:spcPts val="0"/>
              </a:spcBef>
              <a:spcAft>
                <a:spcPts val="0"/>
              </a:spcAft>
              <a:buFont typeface="Wingdings" pitchFamily="2" charset="2"/>
              <a:buChar char=""/>
              <a:defRPr/>
            </a:pPr>
            <a:r>
              <a:rPr lang="en-US" dirty="0"/>
              <a:t>Such tactics consistently lead to complete obedience and a breakdown of personal agency and autonomy.</a:t>
            </a:r>
          </a:p>
          <a:p>
            <a:pPr marL="372709" indent="-260897" eaLnBrk="1" fontAlgn="auto" hangingPunct="1">
              <a:lnSpc>
                <a:spcPct val="120000"/>
              </a:lnSpc>
              <a:spcBef>
                <a:spcPts val="0"/>
              </a:spcBef>
              <a:spcAft>
                <a:spcPts val="0"/>
              </a:spcAft>
              <a:buFont typeface="Wingdings" pitchFamily="2" charset="2"/>
              <a:buChar char=""/>
              <a:defRPr/>
            </a:pPr>
            <a:r>
              <a:rPr lang="en-US" dirty="0"/>
              <a:t>These behaviors include both physical and psychological torture.</a:t>
            </a:r>
          </a:p>
          <a:p>
            <a:endParaRPr lang="en-US" dirty="0"/>
          </a:p>
        </p:txBody>
      </p:sp>
      <p:sp>
        <p:nvSpPr>
          <p:cNvPr id="4" name="Slide Number Placeholder 3"/>
          <p:cNvSpPr>
            <a:spLocks noGrp="1"/>
          </p:cNvSpPr>
          <p:nvPr>
            <p:ph type="sldNum" sz="quarter" idx="10"/>
          </p:nvPr>
        </p:nvSpPr>
        <p:spPr/>
        <p:txBody>
          <a:bodyPr/>
          <a:lstStyle/>
          <a:p>
            <a:pPr>
              <a:defRPr/>
            </a:pPr>
            <a:fld id="{7E65FB07-0ABE-47EC-9F6A-50D052198E8E}" type="slidenum">
              <a:rPr lang="en-US" smtClean="0"/>
              <a:pPr>
                <a:defRPr/>
              </a:pPr>
              <a:t>26</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Share Excerpt from this book?</a:t>
            </a:r>
            <a:r>
              <a:rPr lang="en-US" baseline="0" dirty="0" smtClean="0"/>
              <a:t> </a:t>
            </a:r>
            <a:endParaRPr lang="en-US" dirty="0"/>
          </a:p>
        </p:txBody>
      </p:sp>
      <p:sp>
        <p:nvSpPr>
          <p:cNvPr id="4" name="Slide Number Placeholder 3"/>
          <p:cNvSpPr>
            <a:spLocks noGrp="1"/>
          </p:cNvSpPr>
          <p:nvPr>
            <p:ph type="sldNum" sz="quarter" idx="10"/>
          </p:nvPr>
        </p:nvSpPr>
        <p:spPr/>
        <p:txBody>
          <a:bodyPr/>
          <a:lstStyle/>
          <a:p>
            <a:pPr>
              <a:defRPr/>
            </a:pPr>
            <a:fld id="{7E65FB07-0ABE-47EC-9F6A-50D052198E8E}" type="slidenum">
              <a:rPr lang="en-US" smtClean="0"/>
              <a:pPr>
                <a:defRPr/>
              </a:pPr>
              <a:t>28</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 Many victims exhibit anxious or fearful</a:t>
            </a:r>
            <a:r>
              <a:rPr lang="en-US" baseline="0" dirty="0" smtClean="0"/>
              <a:t> behavior and have been taught to be fearful of social services, law enforcement, etc.  They will perceive you as having all of the power and them as having none.  Confidentiality is incredibly important – make sure you only speak to the potential victim, as the person accompanying them could be the trafficker (ex: Boyfriend, parent, etc)</a:t>
            </a:r>
            <a:endParaRPr lang="en-US" dirty="0"/>
          </a:p>
        </p:txBody>
      </p:sp>
      <p:sp>
        <p:nvSpPr>
          <p:cNvPr id="4" name="Slide Number Placeholder 3"/>
          <p:cNvSpPr>
            <a:spLocks noGrp="1"/>
          </p:cNvSpPr>
          <p:nvPr>
            <p:ph type="sldNum" sz="quarter" idx="10"/>
          </p:nvPr>
        </p:nvSpPr>
        <p:spPr/>
        <p:txBody>
          <a:bodyPr/>
          <a:lstStyle/>
          <a:p>
            <a:pPr>
              <a:defRPr/>
            </a:pPr>
            <a:fld id="{7E65FB07-0ABE-47EC-9F6A-50D052198E8E}" type="slidenum">
              <a:rPr lang="en-US" smtClean="0"/>
              <a:pPr>
                <a:defRPr/>
              </a:pPr>
              <a:t>30</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national study shows that 75% of all women used in prostitution were victims of incest and/or physical abuse as children.</a:t>
            </a:r>
          </a:p>
          <a:p>
            <a:r>
              <a:rPr lang="en-US" dirty="0" smtClean="0"/>
              <a:t>(National Task Force on Prostitution)</a:t>
            </a:r>
          </a:p>
          <a:p>
            <a:endParaRPr lang="en-US" dirty="0"/>
          </a:p>
        </p:txBody>
      </p:sp>
      <p:sp>
        <p:nvSpPr>
          <p:cNvPr id="4" name="Slide Number Placeholder 3"/>
          <p:cNvSpPr>
            <a:spLocks noGrp="1"/>
          </p:cNvSpPr>
          <p:nvPr>
            <p:ph type="sldNum" sz="quarter" idx="10"/>
          </p:nvPr>
        </p:nvSpPr>
        <p:spPr/>
        <p:txBody>
          <a:bodyPr/>
          <a:lstStyle/>
          <a:p>
            <a:pPr>
              <a:defRPr/>
            </a:pPr>
            <a:fld id="{7E65FB07-0ABE-47EC-9F6A-50D052198E8E}" type="slidenum">
              <a:rPr lang="en-US" smtClean="0"/>
              <a:pPr>
                <a:defRPr/>
              </a:pPr>
              <a:t>31</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E65FB07-0ABE-47EC-9F6A-50D052198E8E}" type="slidenum">
              <a:rPr lang="en-US" smtClean="0"/>
              <a:pPr>
                <a:defRPr/>
              </a:pPr>
              <a:t>32</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E65FB07-0ABE-47EC-9F6A-50D052198E8E}" type="slidenum">
              <a:rPr lang="en-US" smtClean="0"/>
              <a:pPr>
                <a:defRPr/>
              </a:pPr>
              <a:t>33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Basic</a:t>
            </a:r>
            <a:r>
              <a:rPr lang="en-US" baseline="0" dirty="0" smtClean="0"/>
              <a:t> definition: </a:t>
            </a:r>
            <a:r>
              <a:rPr lang="en-US" dirty="0" smtClean="0"/>
              <a:t>“Process through</a:t>
            </a:r>
            <a:r>
              <a:rPr lang="en-US" baseline="0" dirty="0" smtClean="0"/>
              <a:t> which human beings are bought and sold.” </a:t>
            </a:r>
            <a:endParaRPr lang="en-US" dirty="0"/>
          </a:p>
        </p:txBody>
      </p:sp>
      <p:sp>
        <p:nvSpPr>
          <p:cNvPr id="4" name="Slide Number Placeholder 3"/>
          <p:cNvSpPr>
            <a:spLocks noGrp="1"/>
          </p:cNvSpPr>
          <p:nvPr>
            <p:ph type="sldNum" sz="quarter" idx="10"/>
          </p:nvPr>
        </p:nvSpPr>
        <p:spPr/>
        <p:txBody>
          <a:bodyPr/>
          <a:lstStyle/>
          <a:p>
            <a:pPr>
              <a:defRPr/>
            </a:pPr>
            <a:fld id="{7E65FB07-0ABE-47EC-9F6A-50D052198E8E}" type="slidenum">
              <a:rPr lang="en-US" smtClean="0"/>
              <a:pPr>
                <a:defRPr/>
              </a:pPr>
              <a:t>4</a:t>
            </a:fld>
            <a:endParaRPr lang="en-US"/>
          </a:p>
        </p:txBody>
      </p:sp>
    </p:spTree>
    <p:extLst>
      <p:ext uri="{BB962C8B-B14F-4D97-AF65-F5344CB8AC3E}">
        <p14:creationId xmlns:p14="http://schemas.microsoft.com/office/powerpoint/2010/main" val="40613396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fontAlgn="auto" hangingPunct="1">
              <a:lnSpc>
                <a:spcPct val="80000"/>
              </a:lnSpc>
              <a:spcBef>
                <a:spcPts val="0"/>
              </a:spcBef>
              <a:spcAft>
                <a:spcPts val="0"/>
              </a:spcAft>
              <a:buFont typeface="Wingdings 2"/>
              <a:buChar char=""/>
              <a:defRPr/>
            </a:pPr>
            <a:r>
              <a:rPr lang="en-US" dirty="0"/>
              <a:t>According to the National Runaway Switchboard, there are between 1,600,000 and 2,800,000 runaway and/or homeless youth in the United States everyday</a:t>
            </a:r>
          </a:p>
          <a:p>
            <a:pPr>
              <a:buNone/>
            </a:pPr>
            <a:r>
              <a:rPr lang="en-US" sz="900" dirty="0"/>
              <a:t>(National Incidence Studies of Missing, Abducted, Runaway and Throwaway Youth)</a:t>
            </a:r>
          </a:p>
          <a:p>
            <a:pPr>
              <a:buNone/>
            </a:pPr>
            <a:r>
              <a:rPr lang="en-US" sz="900" dirty="0"/>
              <a:t>. </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7E65FB07-0ABE-47EC-9F6A-50D052198E8E}" type="slidenum">
              <a:rPr lang="en-US" smtClean="0"/>
              <a:pPr>
                <a:defRPr/>
              </a:pPr>
              <a:t>34</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E65FB07-0ABE-47EC-9F6A-50D052198E8E}" type="slidenum">
              <a:rPr lang="en-US" smtClean="0"/>
              <a:pPr>
                <a:defRPr/>
              </a:pPr>
              <a:t>41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Do</a:t>
            </a:r>
            <a:r>
              <a:rPr lang="en-US" baseline="0" dirty="0" smtClean="0"/>
              <a:t> pimps let victims keep large amounts of cash? Is this then prostitution since the </a:t>
            </a:r>
            <a:r>
              <a:rPr lang="en-US" baseline="0" dirty="0" err="1" smtClean="0"/>
              <a:t>commericial</a:t>
            </a:r>
            <a:r>
              <a:rPr lang="en-US" baseline="0" dirty="0" smtClean="0"/>
              <a:t> benefit is also to the victim?</a:t>
            </a:r>
            <a:endParaRPr lang="en-US" dirty="0"/>
          </a:p>
        </p:txBody>
      </p:sp>
      <p:sp>
        <p:nvSpPr>
          <p:cNvPr id="4" name="Slide Number Placeholder 3"/>
          <p:cNvSpPr>
            <a:spLocks noGrp="1"/>
          </p:cNvSpPr>
          <p:nvPr>
            <p:ph type="sldNum" sz="quarter" idx="10"/>
          </p:nvPr>
        </p:nvSpPr>
        <p:spPr/>
        <p:txBody>
          <a:bodyPr/>
          <a:lstStyle/>
          <a:p>
            <a:pPr>
              <a:defRPr/>
            </a:pPr>
            <a:fld id="{7E65FB07-0ABE-47EC-9F6A-50D052198E8E}" type="slidenum">
              <a:rPr lang="en-US" smtClean="0"/>
              <a:pPr>
                <a:defRPr/>
              </a:pPr>
              <a:t>42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E65FB07-0ABE-47EC-9F6A-50D052198E8E}" type="slidenum">
              <a:rPr lang="en-US" smtClean="0"/>
              <a:pPr>
                <a:defRPr/>
              </a:pPr>
              <a:t>43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36 porn stars died that we know of from HIV, suicide, homicide and drugs between 2007 and 2010.  With</a:t>
            </a:r>
            <a:r>
              <a:rPr lang="en-US" baseline="0" dirty="0" smtClean="0"/>
              <a:t> what we know about violence in porn, and if boys first look at porn at age 11, that could be their first experience with sex.  We need to be talking with young boys to prevent them from becoming perpetrators.</a:t>
            </a:r>
            <a:endParaRPr lang="en-US" dirty="0"/>
          </a:p>
        </p:txBody>
      </p:sp>
      <p:sp>
        <p:nvSpPr>
          <p:cNvPr id="4" name="Slide Number Placeholder 3"/>
          <p:cNvSpPr>
            <a:spLocks noGrp="1"/>
          </p:cNvSpPr>
          <p:nvPr>
            <p:ph type="sldNum" sz="quarter" idx="10"/>
          </p:nvPr>
        </p:nvSpPr>
        <p:spPr/>
        <p:txBody>
          <a:bodyPr/>
          <a:lstStyle/>
          <a:p>
            <a:pPr>
              <a:defRPr/>
            </a:pPr>
            <a:fld id="{7E65FB07-0ABE-47EC-9F6A-50D052198E8E}" type="slidenum">
              <a:rPr lang="en-US" smtClean="0"/>
              <a:pPr>
                <a:defRPr/>
              </a:pPr>
              <a:t>47</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Modeling healthy relationships and creating environments that support them help keep youth from the consequences that occur if they think sexual violence and exploitation is acceptable.</a:t>
            </a:r>
          </a:p>
        </p:txBody>
      </p:sp>
      <p:sp>
        <p:nvSpPr>
          <p:cNvPr id="4" name="Slide Number Placeholder 3"/>
          <p:cNvSpPr>
            <a:spLocks noGrp="1"/>
          </p:cNvSpPr>
          <p:nvPr>
            <p:ph type="sldNum" sz="quarter" idx="10"/>
          </p:nvPr>
        </p:nvSpPr>
        <p:spPr/>
        <p:txBody>
          <a:bodyPr/>
          <a:lstStyle/>
          <a:p>
            <a:pPr>
              <a:defRPr/>
            </a:pPr>
            <a:fld id="{7E65FB07-0ABE-47EC-9F6A-50D052198E8E}" type="slidenum">
              <a:rPr lang="en-US" smtClean="0"/>
              <a:pPr>
                <a:defRPr/>
              </a:pPr>
              <a:t>48</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pPr lvl="0"/>
            <a:r>
              <a:rPr lang="en-US" dirty="0"/>
              <a:t>Central Ohio Rescue and Restore Coalition </a:t>
            </a:r>
          </a:p>
          <a:p>
            <a:pPr lvl="1"/>
            <a:r>
              <a:rPr lang="en-US" dirty="0"/>
              <a:t>Trisha </a:t>
            </a:r>
            <a:r>
              <a:rPr lang="en-US" dirty="0" err="1"/>
              <a:t>Smouse</a:t>
            </a:r>
            <a:r>
              <a:rPr lang="en-US" dirty="0"/>
              <a:t>, 614-358-2614, The Salvation Army</a:t>
            </a:r>
          </a:p>
          <a:p>
            <a:pPr lvl="1"/>
            <a:r>
              <a:rPr lang="en-US" u="sng" dirty="0">
                <a:hlinkClick r:id="rId3"/>
              </a:rPr>
              <a:t>Trisha.smouse@use.salvationarmy.org</a:t>
            </a:r>
            <a:endParaRPr lang="en-US" dirty="0"/>
          </a:p>
          <a:p>
            <a:pPr lvl="1"/>
            <a:r>
              <a:rPr lang="en-US" dirty="0"/>
              <a:t>www.centralohiorescueandrestore.org</a:t>
            </a:r>
          </a:p>
          <a:p>
            <a:r>
              <a:rPr lang="en-US" dirty="0"/>
              <a:t> </a:t>
            </a:r>
          </a:p>
          <a:p>
            <a:pPr lvl="0"/>
            <a:r>
              <a:rPr lang="en-US" dirty="0"/>
              <a:t>End Slavery Cincinnati</a:t>
            </a:r>
          </a:p>
          <a:p>
            <a:pPr lvl="1"/>
            <a:r>
              <a:rPr lang="en-US" dirty="0"/>
              <a:t>Erin Meyer, 513-762-5658, The Salvation Army</a:t>
            </a:r>
          </a:p>
          <a:p>
            <a:pPr lvl="1"/>
            <a:r>
              <a:rPr lang="en-US" dirty="0"/>
              <a:t>Hotline 513-800-1863</a:t>
            </a:r>
          </a:p>
          <a:p>
            <a:pPr lvl="1"/>
            <a:r>
              <a:rPr lang="en-US" dirty="0"/>
              <a:t>Erin.meyer@use.salvationarmy.org</a:t>
            </a:r>
          </a:p>
          <a:p>
            <a:r>
              <a:rPr lang="en-US" dirty="0"/>
              <a:t> </a:t>
            </a:r>
          </a:p>
          <a:p>
            <a:pPr lvl="0"/>
            <a:r>
              <a:rPr lang="en-US" dirty="0"/>
              <a:t>Lucas County Human Trafficking Coalition, Toledo, Ohio</a:t>
            </a:r>
          </a:p>
          <a:p>
            <a:pPr lvl="1"/>
            <a:r>
              <a:rPr lang="en-US" dirty="0"/>
              <a:t>Celia Williamson, PhD, 419-530-4084, University of Toledo</a:t>
            </a:r>
          </a:p>
          <a:p>
            <a:pPr lvl="1"/>
            <a:r>
              <a:rPr lang="en-US" u="sng" dirty="0">
                <a:hlinkClick r:id="rId4"/>
              </a:rPr>
              <a:t>Cwillia4@UTNet.UToledo.edu</a:t>
            </a:r>
            <a:r>
              <a:rPr lang="en-US" dirty="0"/>
              <a:t> </a:t>
            </a:r>
          </a:p>
          <a:p>
            <a:r>
              <a:rPr lang="en-US" dirty="0"/>
              <a:t> </a:t>
            </a:r>
          </a:p>
          <a:p>
            <a:pPr lvl="0"/>
            <a:r>
              <a:rPr lang="en-US" dirty="0"/>
              <a:t>The Northeast Ohio Coalition Against Human Trafficking</a:t>
            </a:r>
          </a:p>
          <a:p>
            <a:pPr lvl="1"/>
            <a:r>
              <a:rPr lang="en-US" dirty="0"/>
              <a:t>Karen Walsh, 440-356-2254, Collaborative Initiative to End Human Trafficking</a:t>
            </a:r>
          </a:p>
          <a:p>
            <a:pPr lvl="1"/>
            <a:r>
              <a:rPr lang="en-US" u="sng" dirty="0">
                <a:hlinkClick r:id="rId5"/>
              </a:rPr>
              <a:t>kwalsh@hmministry.org</a:t>
            </a:r>
            <a:endParaRPr lang="en-US" dirty="0"/>
          </a:p>
          <a:p>
            <a:r>
              <a:rPr lang="en-US" dirty="0"/>
              <a:t> </a:t>
            </a:r>
          </a:p>
          <a:p>
            <a:pPr lvl="0"/>
            <a:r>
              <a:rPr lang="en-US" dirty="0"/>
              <a:t>Abolition Ohio The Rescue and Restore Coalition in the Miami Valley</a:t>
            </a:r>
            <a:endParaRPr lang="en-US" sz="1100" dirty="0"/>
          </a:p>
          <a:p>
            <a:pPr lvl="1"/>
            <a:r>
              <a:rPr lang="en-US" dirty="0"/>
              <a:t>Anthony </a:t>
            </a:r>
            <a:r>
              <a:rPr lang="en-US" dirty="0" err="1"/>
              <a:t>Talbott</a:t>
            </a:r>
            <a:r>
              <a:rPr lang="en-US" dirty="0"/>
              <a:t>, 937-229-4326, University of Dayton</a:t>
            </a:r>
          </a:p>
          <a:p>
            <a:pPr lvl="1"/>
            <a:r>
              <a:rPr lang="en-US" u="sng" dirty="0">
                <a:hlinkClick r:id="rId6"/>
              </a:rPr>
              <a:t>Abolition.Ohio@gmail.com</a:t>
            </a:r>
            <a:endParaRPr lang="en-US" dirty="0"/>
          </a:p>
          <a:p>
            <a:pPr lvl="1"/>
            <a:r>
              <a:rPr lang="en-US" dirty="0"/>
              <a:t>AbolitionOhio.org</a:t>
            </a:r>
          </a:p>
          <a:p>
            <a:r>
              <a:rPr lang="en-US" dirty="0"/>
              <a:t> </a:t>
            </a:r>
          </a:p>
          <a:p>
            <a:pPr lvl="0"/>
            <a:r>
              <a:rPr lang="en-US" dirty="0"/>
              <a:t>Human Trafficking Collaborative of Lorain County</a:t>
            </a:r>
            <a:endParaRPr lang="en-US" sz="1100" dirty="0"/>
          </a:p>
          <a:p>
            <a:pPr lvl="1"/>
            <a:r>
              <a:rPr lang="en-US" dirty="0" err="1"/>
              <a:t>Mindi</a:t>
            </a:r>
            <a:r>
              <a:rPr lang="en-US" dirty="0"/>
              <a:t> </a:t>
            </a:r>
            <a:r>
              <a:rPr lang="en-US" dirty="0" err="1"/>
              <a:t>Kuebler</a:t>
            </a:r>
            <a:r>
              <a:rPr lang="en-US" dirty="0"/>
              <a:t> RN,BSN,SANE-A, 440-204-9122, the Nord Center</a:t>
            </a:r>
            <a:endParaRPr lang="en-US" sz="1100" dirty="0"/>
          </a:p>
          <a:p>
            <a:pPr lvl="1"/>
            <a:r>
              <a:rPr lang="en-US" u="sng" dirty="0">
                <a:hlinkClick r:id="rId7"/>
              </a:rPr>
              <a:t>mkuebler@nordcenter.org</a:t>
            </a:r>
            <a:endParaRPr lang="en-US" dirty="0"/>
          </a:p>
          <a:p>
            <a:r>
              <a:rPr lang="en-US" dirty="0"/>
              <a:t> </a:t>
            </a:r>
          </a:p>
          <a:p>
            <a:pPr lvl="0"/>
            <a:r>
              <a:rPr lang="en-US" dirty="0"/>
              <a:t>The Northwest Ohio Coalition Against Human Trafficking</a:t>
            </a:r>
          </a:p>
          <a:p>
            <a:pPr lvl="1"/>
            <a:r>
              <a:rPr lang="en-US" dirty="0"/>
              <a:t>David </a:t>
            </a:r>
            <a:r>
              <a:rPr lang="en-US" dirty="0" err="1"/>
              <a:t>Voth</a:t>
            </a:r>
            <a:r>
              <a:rPr lang="en-US" dirty="0"/>
              <a:t>, 419-222-8666, </a:t>
            </a:r>
            <a:r>
              <a:rPr lang="en-US" u="sng" dirty="0">
                <a:hlinkClick r:id="rId8"/>
              </a:rPr>
              <a:t>vothdavid@aol.com</a:t>
            </a:r>
            <a:r>
              <a:rPr lang="en-US" dirty="0"/>
              <a:t>, Crime Victim Services</a:t>
            </a:r>
          </a:p>
          <a:p>
            <a:pPr lvl="1"/>
            <a:r>
              <a:rPr lang="en-US" dirty="0"/>
              <a:t>Emily </a:t>
            </a:r>
            <a:r>
              <a:rPr lang="en-US" dirty="0" err="1"/>
              <a:t>Wrencher</a:t>
            </a:r>
            <a:r>
              <a:rPr lang="en-US" dirty="0"/>
              <a:t>, 419-228-6692, </a:t>
            </a:r>
            <a:r>
              <a:rPr lang="en-US" u="sng" dirty="0">
                <a:hlinkClick r:id="rId9"/>
              </a:rPr>
              <a:t>ewrencher@crossroadscrisiscenter.com</a:t>
            </a:r>
            <a:r>
              <a:rPr lang="en-US" dirty="0"/>
              <a:t>, Crossroads Crisis Center</a:t>
            </a:r>
          </a:p>
          <a:p>
            <a:r>
              <a:rPr lang="en-US" dirty="0"/>
              <a:t> </a:t>
            </a:r>
          </a:p>
          <a:p>
            <a:pPr lvl="0"/>
            <a:r>
              <a:rPr lang="en-US" dirty="0"/>
              <a:t>Mahoning Valley Organizing Collaborative</a:t>
            </a:r>
          </a:p>
          <a:p>
            <a:pPr lvl="1"/>
            <a:r>
              <a:rPr lang="en-US" dirty="0"/>
              <a:t>Nate Brown, (330) 743-1196, MVOC</a:t>
            </a:r>
          </a:p>
          <a:p>
            <a:pPr lvl="1"/>
            <a:r>
              <a:rPr lang="en-US" u="sng" dirty="0">
                <a:hlinkClick r:id="rId10"/>
              </a:rPr>
              <a:t>nate@mvorganizing.org</a:t>
            </a:r>
            <a:endParaRPr lang="en-US" dirty="0"/>
          </a:p>
          <a:p>
            <a:r>
              <a:rPr lang="en-US" dirty="0"/>
              <a:t> </a:t>
            </a:r>
          </a:p>
          <a:p>
            <a:pPr lvl="0"/>
            <a:r>
              <a:rPr lang="en-US" dirty="0"/>
              <a:t>Southeast Ohio Human Trafficking Coalition</a:t>
            </a:r>
          </a:p>
          <a:p>
            <a:pPr lvl="1"/>
            <a:r>
              <a:rPr lang="en-US" dirty="0" err="1"/>
              <a:t>Annelle</a:t>
            </a:r>
            <a:r>
              <a:rPr lang="en-US" dirty="0"/>
              <a:t> Edwards, 740-374-5820, </a:t>
            </a:r>
            <a:r>
              <a:rPr lang="en-US" u="sng" dirty="0">
                <a:hlinkClick r:id="rId11"/>
              </a:rPr>
              <a:t>evedirector@suddenlinkmail.com</a:t>
            </a:r>
            <a:r>
              <a:rPr lang="en-US" dirty="0"/>
              <a:t>, Eve, Inc.</a:t>
            </a:r>
          </a:p>
          <a:p>
            <a:pPr lvl="1"/>
            <a:r>
              <a:rPr lang="en-US" dirty="0"/>
              <a:t>Michelle Carpenter, 740-439-7233,havenofhope@firewireinternet.com, Haven of Hope</a:t>
            </a:r>
          </a:p>
          <a:p>
            <a:endParaRPr lang="en-US" dirty="0"/>
          </a:p>
        </p:txBody>
      </p:sp>
      <p:sp>
        <p:nvSpPr>
          <p:cNvPr id="4" name="Slide Number Placeholder 3"/>
          <p:cNvSpPr>
            <a:spLocks noGrp="1"/>
          </p:cNvSpPr>
          <p:nvPr>
            <p:ph type="sldNum" sz="quarter" idx="10"/>
          </p:nvPr>
        </p:nvSpPr>
        <p:spPr/>
        <p:txBody>
          <a:bodyPr/>
          <a:lstStyle/>
          <a:p>
            <a:pPr>
              <a:defRPr/>
            </a:pPr>
            <a:fld id="{7E65FB07-0ABE-47EC-9F6A-50D052198E8E}" type="slidenum">
              <a:rPr lang="en-US" smtClean="0"/>
              <a:pPr>
                <a:defRPr/>
              </a:pPr>
              <a:t>51</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Solution 2</a:t>
            </a:r>
            <a:r>
              <a:rPr lang="en-US" baseline="0" dirty="0" smtClean="0"/>
              <a:t> is LEAD.</a:t>
            </a:r>
            <a:r>
              <a:rPr lang="en-US" dirty="0" smtClean="0"/>
              <a:t> 1.)</a:t>
            </a:r>
            <a:r>
              <a:rPr lang="en-US" baseline="0" dirty="0" smtClean="0"/>
              <a:t> Spread the message to colleagues by s</a:t>
            </a:r>
            <a:r>
              <a:rPr lang="en-US" dirty="0" smtClean="0"/>
              <a:t>cheduling</a:t>
            </a:r>
            <a:r>
              <a:rPr lang="en-US" baseline="0" dirty="0" smtClean="0"/>
              <a:t> a screening of this presentation for your campus and/or inviting a speaker from your local coalition. 2.) Spread the message to students by encouraging teachers to screen the October 16</a:t>
            </a:r>
            <a:r>
              <a:rPr lang="en-US" baseline="30000" dirty="0" smtClean="0"/>
              <a:t>th</a:t>
            </a:r>
            <a:r>
              <a:rPr lang="en-US" baseline="0" dirty="0" smtClean="0"/>
              <a:t> webinar for students and/or inviting speakers from your local coalition.</a:t>
            </a:r>
            <a:endParaRPr lang="en-US" dirty="0"/>
          </a:p>
        </p:txBody>
      </p:sp>
      <p:sp>
        <p:nvSpPr>
          <p:cNvPr id="4" name="Slide Number Placeholder 3"/>
          <p:cNvSpPr>
            <a:spLocks noGrp="1"/>
          </p:cNvSpPr>
          <p:nvPr>
            <p:ph type="sldNum" sz="quarter" idx="10"/>
          </p:nvPr>
        </p:nvSpPr>
        <p:spPr/>
        <p:txBody>
          <a:bodyPr/>
          <a:lstStyle/>
          <a:p>
            <a:pPr>
              <a:defRPr/>
            </a:pPr>
            <a:fld id="{7E65FB07-0ABE-47EC-9F6A-50D052198E8E}" type="slidenum">
              <a:rPr lang="en-US" smtClean="0"/>
              <a:pPr>
                <a:defRPr/>
              </a:pPr>
              <a:t>56</a:t>
            </a:fld>
            <a:endParaRPr lang="en-US"/>
          </a:p>
        </p:txBody>
      </p:sp>
    </p:spTree>
    <p:extLst>
      <p:ext uri="{BB962C8B-B14F-4D97-AF65-F5344CB8AC3E}">
        <p14:creationId xmlns:p14="http://schemas.microsoft.com/office/powerpoint/2010/main" val="322538054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pPr lvl="0"/>
            <a:r>
              <a:rPr lang="en-US" dirty="0"/>
              <a:t>Central Ohio Rescue and Restore Coalition </a:t>
            </a:r>
          </a:p>
          <a:p>
            <a:pPr lvl="1"/>
            <a:r>
              <a:rPr lang="en-US" dirty="0"/>
              <a:t>Trisha </a:t>
            </a:r>
            <a:r>
              <a:rPr lang="en-US" dirty="0" err="1"/>
              <a:t>Smouse</a:t>
            </a:r>
            <a:r>
              <a:rPr lang="en-US" dirty="0"/>
              <a:t>, 614-358-2614, The Salvation Army</a:t>
            </a:r>
          </a:p>
          <a:p>
            <a:pPr lvl="1"/>
            <a:r>
              <a:rPr lang="en-US" u="sng" dirty="0">
                <a:hlinkClick r:id="rId3"/>
              </a:rPr>
              <a:t>Trisha.smouse@use.salvationarmy.org</a:t>
            </a:r>
            <a:endParaRPr lang="en-US" dirty="0"/>
          </a:p>
          <a:p>
            <a:pPr lvl="1"/>
            <a:r>
              <a:rPr lang="en-US" dirty="0"/>
              <a:t>www.centralohiorescueandrestore.org</a:t>
            </a:r>
          </a:p>
          <a:p>
            <a:r>
              <a:rPr lang="en-US" dirty="0"/>
              <a:t> </a:t>
            </a:r>
          </a:p>
          <a:p>
            <a:pPr lvl="0"/>
            <a:r>
              <a:rPr lang="en-US" dirty="0"/>
              <a:t>End Slavery Cincinnati</a:t>
            </a:r>
          </a:p>
          <a:p>
            <a:pPr lvl="1"/>
            <a:r>
              <a:rPr lang="en-US" dirty="0"/>
              <a:t>Erin Meyer, 513-762-5658, The Salvation Army</a:t>
            </a:r>
          </a:p>
          <a:p>
            <a:pPr lvl="1"/>
            <a:r>
              <a:rPr lang="en-US" dirty="0"/>
              <a:t>Hotline 513-800-1863</a:t>
            </a:r>
          </a:p>
          <a:p>
            <a:pPr lvl="1"/>
            <a:r>
              <a:rPr lang="en-US" dirty="0"/>
              <a:t>Erin.meyer@use.salvationarmy.org</a:t>
            </a:r>
          </a:p>
          <a:p>
            <a:r>
              <a:rPr lang="en-US" dirty="0"/>
              <a:t> </a:t>
            </a:r>
          </a:p>
          <a:p>
            <a:pPr lvl="0"/>
            <a:r>
              <a:rPr lang="en-US" dirty="0"/>
              <a:t>Lucas County Human Trafficking Coalition, Toledo, Ohio</a:t>
            </a:r>
          </a:p>
          <a:p>
            <a:pPr lvl="1"/>
            <a:r>
              <a:rPr lang="en-US" dirty="0"/>
              <a:t>Celia Williamson, PhD, 419-530-4084, University of Toledo</a:t>
            </a:r>
          </a:p>
          <a:p>
            <a:pPr lvl="1"/>
            <a:r>
              <a:rPr lang="en-US" u="sng" dirty="0">
                <a:hlinkClick r:id="rId4"/>
              </a:rPr>
              <a:t>Cwillia4@UTNet.UToledo.edu</a:t>
            </a:r>
            <a:r>
              <a:rPr lang="en-US" dirty="0"/>
              <a:t> </a:t>
            </a:r>
          </a:p>
          <a:p>
            <a:r>
              <a:rPr lang="en-US" dirty="0"/>
              <a:t> </a:t>
            </a:r>
          </a:p>
          <a:p>
            <a:pPr lvl="0"/>
            <a:r>
              <a:rPr lang="en-US" dirty="0"/>
              <a:t>The Northeast Ohio Coalition Against Human Trafficking</a:t>
            </a:r>
          </a:p>
          <a:p>
            <a:pPr lvl="1"/>
            <a:r>
              <a:rPr lang="en-US" dirty="0"/>
              <a:t>Karen Walsh, 440-356-2254, Collaborative Initiative to End Human Trafficking</a:t>
            </a:r>
          </a:p>
          <a:p>
            <a:pPr lvl="1"/>
            <a:r>
              <a:rPr lang="en-US" u="sng" dirty="0">
                <a:hlinkClick r:id="rId5"/>
              </a:rPr>
              <a:t>kwalsh@hmministry.org</a:t>
            </a:r>
            <a:endParaRPr lang="en-US" dirty="0"/>
          </a:p>
          <a:p>
            <a:r>
              <a:rPr lang="en-US" dirty="0"/>
              <a:t> </a:t>
            </a:r>
          </a:p>
          <a:p>
            <a:pPr lvl="0"/>
            <a:r>
              <a:rPr lang="en-US" dirty="0"/>
              <a:t>Abolition Ohio The Rescue and Restore Coalition in the Miami Valley</a:t>
            </a:r>
            <a:endParaRPr lang="en-US" sz="1100" dirty="0"/>
          </a:p>
          <a:p>
            <a:pPr lvl="1"/>
            <a:r>
              <a:rPr lang="en-US" dirty="0"/>
              <a:t>Anthony </a:t>
            </a:r>
            <a:r>
              <a:rPr lang="en-US" dirty="0" err="1"/>
              <a:t>Talbott</a:t>
            </a:r>
            <a:r>
              <a:rPr lang="en-US" dirty="0"/>
              <a:t>, 937-229-4326, University of Dayton</a:t>
            </a:r>
          </a:p>
          <a:p>
            <a:pPr lvl="1"/>
            <a:r>
              <a:rPr lang="en-US" u="sng" dirty="0">
                <a:hlinkClick r:id="rId6"/>
              </a:rPr>
              <a:t>Abolition.Ohio@gmail.com</a:t>
            </a:r>
            <a:endParaRPr lang="en-US" dirty="0"/>
          </a:p>
          <a:p>
            <a:pPr lvl="1"/>
            <a:r>
              <a:rPr lang="en-US" dirty="0"/>
              <a:t>AbolitionOhio.org</a:t>
            </a:r>
          </a:p>
          <a:p>
            <a:r>
              <a:rPr lang="en-US" dirty="0"/>
              <a:t> </a:t>
            </a:r>
          </a:p>
          <a:p>
            <a:pPr lvl="0"/>
            <a:r>
              <a:rPr lang="en-US" dirty="0"/>
              <a:t>Human Trafficking Collaborative of Lorain County</a:t>
            </a:r>
            <a:endParaRPr lang="en-US" sz="1100" dirty="0"/>
          </a:p>
          <a:p>
            <a:pPr lvl="1"/>
            <a:r>
              <a:rPr lang="en-US" dirty="0" err="1"/>
              <a:t>Mindi</a:t>
            </a:r>
            <a:r>
              <a:rPr lang="en-US" dirty="0"/>
              <a:t> </a:t>
            </a:r>
            <a:r>
              <a:rPr lang="en-US" dirty="0" err="1"/>
              <a:t>Kuebler</a:t>
            </a:r>
            <a:r>
              <a:rPr lang="en-US" dirty="0"/>
              <a:t> RN,BSN,SANE-A, 440-204-9122, the Nord Center</a:t>
            </a:r>
            <a:endParaRPr lang="en-US" sz="1100" dirty="0"/>
          </a:p>
          <a:p>
            <a:pPr lvl="1"/>
            <a:r>
              <a:rPr lang="en-US" u="sng" dirty="0">
                <a:hlinkClick r:id="rId7"/>
              </a:rPr>
              <a:t>mkuebler@nordcenter.org</a:t>
            </a:r>
            <a:endParaRPr lang="en-US" dirty="0"/>
          </a:p>
          <a:p>
            <a:r>
              <a:rPr lang="en-US" dirty="0"/>
              <a:t> </a:t>
            </a:r>
          </a:p>
          <a:p>
            <a:pPr lvl="0"/>
            <a:r>
              <a:rPr lang="en-US" dirty="0"/>
              <a:t>The Northwest Ohio Coalition Against Human Trafficking</a:t>
            </a:r>
          </a:p>
          <a:p>
            <a:pPr lvl="1"/>
            <a:r>
              <a:rPr lang="en-US" dirty="0"/>
              <a:t>David </a:t>
            </a:r>
            <a:r>
              <a:rPr lang="en-US" dirty="0" err="1"/>
              <a:t>Voth</a:t>
            </a:r>
            <a:r>
              <a:rPr lang="en-US" dirty="0"/>
              <a:t>, 419-222-8666, </a:t>
            </a:r>
            <a:r>
              <a:rPr lang="en-US" u="sng" dirty="0">
                <a:hlinkClick r:id="rId8"/>
              </a:rPr>
              <a:t>vothdavid@aol.com</a:t>
            </a:r>
            <a:r>
              <a:rPr lang="en-US" dirty="0"/>
              <a:t>, Crime Victim Services</a:t>
            </a:r>
          </a:p>
          <a:p>
            <a:pPr lvl="1"/>
            <a:r>
              <a:rPr lang="en-US" dirty="0"/>
              <a:t>Emily </a:t>
            </a:r>
            <a:r>
              <a:rPr lang="en-US" dirty="0" err="1"/>
              <a:t>Wrencher</a:t>
            </a:r>
            <a:r>
              <a:rPr lang="en-US" dirty="0"/>
              <a:t>, 419-228-6692, </a:t>
            </a:r>
            <a:r>
              <a:rPr lang="en-US" u="sng" dirty="0">
                <a:hlinkClick r:id="rId9"/>
              </a:rPr>
              <a:t>ewrencher@crossroadscrisiscenter.com</a:t>
            </a:r>
            <a:r>
              <a:rPr lang="en-US" dirty="0"/>
              <a:t>, Crossroads Crisis Center</a:t>
            </a:r>
          </a:p>
          <a:p>
            <a:r>
              <a:rPr lang="en-US" dirty="0"/>
              <a:t> </a:t>
            </a:r>
          </a:p>
          <a:p>
            <a:pPr lvl="0"/>
            <a:r>
              <a:rPr lang="en-US" dirty="0"/>
              <a:t>Mahoning Valley Organizing Collaborative</a:t>
            </a:r>
          </a:p>
          <a:p>
            <a:pPr lvl="1"/>
            <a:r>
              <a:rPr lang="en-US" dirty="0"/>
              <a:t>Nate Brown, (330) 743-1196, MVOC</a:t>
            </a:r>
          </a:p>
          <a:p>
            <a:pPr lvl="1"/>
            <a:r>
              <a:rPr lang="en-US" u="sng" dirty="0">
                <a:hlinkClick r:id="rId10"/>
              </a:rPr>
              <a:t>nate@mvorganizing.org</a:t>
            </a:r>
            <a:endParaRPr lang="en-US" dirty="0"/>
          </a:p>
          <a:p>
            <a:r>
              <a:rPr lang="en-US" dirty="0"/>
              <a:t> </a:t>
            </a:r>
          </a:p>
          <a:p>
            <a:pPr lvl="0"/>
            <a:r>
              <a:rPr lang="en-US" dirty="0"/>
              <a:t>Southeast Ohio Human Trafficking Coalition</a:t>
            </a:r>
          </a:p>
          <a:p>
            <a:pPr lvl="1"/>
            <a:r>
              <a:rPr lang="en-US" dirty="0" err="1"/>
              <a:t>Annelle</a:t>
            </a:r>
            <a:r>
              <a:rPr lang="en-US" dirty="0"/>
              <a:t> Edwards, 740-374-5820, </a:t>
            </a:r>
            <a:r>
              <a:rPr lang="en-US" u="sng" dirty="0">
                <a:hlinkClick r:id="rId11"/>
              </a:rPr>
              <a:t>evedirector@suddenlinkmail.com</a:t>
            </a:r>
            <a:r>
              <a:rPr lang="en-US" dirty="0"/>
              <a:t>, Eve, Inc.</a:t>
            </a:r>
          </a:p>
          <a:p>
            <a:pPr lvl="1"/>
            <a:r>
              <a:rPr lang="en-US" dirty="0"/>
              <a:t>Michelle Carpenter, 740-439-7233,havenofhope@firewireinternet.com, Haven of Hope</a:t>
            </a:r>
          </a:p>
          <a:p>
            <a:endParaRPr lang="en-US" dirty="0"/>
          </a:p>
        </p:txBody>
      </p:sp>
      <p:sp>
        <p:nvSpPr>
          <p:cNvPr id="4" name="Slide Number Placeholder 3"/>
          <p:cNvSpPr>
            <a:spLocks noGrp="1"/>
          </p:cNvSpPr>
          <p:nvPr>
            <p:ph type="sldNum" sz="quarter" idx="10"/>
          </p:nvPr>
        </p:nvSpPr>
        <p:spPr/>
        <p:txBody>
          <a:bodyPr/>
          <a:lstStyle/>
          <a:p>
            <a:pPr>
              <a:defRPr/>
            </a:pPr>
            <a:fld id="{7E65FB07-0ABE-47EC-9F6A-50D052198E8E}" type="slidenum">
              <a:rPr lang="en-US" smtClean="0"/>
              <a:pPr>
                <a:defRPr/>
              </a:pPr>
              <a:t>57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“TVPA”</a:t>
            </a:r>
            <a:r>
              <a:rPr lang="en-US" baseline="0" dirty="0" smtClean="0"/>
              <a:t> defined 3 forms of trafficking—adult sex trafficking, minor sex trafficking and labor trafficking. </a:t>
            </a:r>
            <a:endParaRPr lang="en-US" dirty="0"/>
          </a:p>
        </p:txBody>
      </p:sp>
      <p:sp>
        <p:nvSpPr>
          <p:cNvPr id="4" name="Slide Number Placeholder 3"/>
          <p:cNvSpPr>
            <a:spLocks noGrp="1"/>
          </p:cNvSpPr>
          <p:nvPr>
            <p:ph type="sldNum" sz="quarter" idx="10"/>
          </p:nvPr>
        </p:nvSpPr>
        <p:spPr/>
        <p:txBody>
          <a:bodyPr/>
          <a:lstStyle/>
          <a:p>
            <a:pPr>
              <a:defRPr/>
            </a:pPr>
            <a:fld id="{7E65FB07-0ABE-47EC-9F6A-50D052198E8E}" type="slidenum">
              <a:rPr lang="en-US" smtClean="0"/>
              <a:pPr>
                <a:defRPr/>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eaLnBrk="1" fontAlgn="auto" hangingPunct="1">
              <a:spcAft>
                <a:spcPts val="0"/>
              </a:spcAft>
              <a:defRPr/>
            </a:pPr>
            <a:r>
              <a:rPr lang="en-US" dirty="0">
                <a:solidFill>
                  <a:schemeClr val="accent5">
                    <a:lumMod val="40000"/>
                    <a:lumOff val="60000"/>
                  </a:schemeClr>
                </a:solidFill>
              </a:rPr>
              <a:t>At least one aspect of all three elements—The What, The Why, and The How—needs to be present to be considered adult sex trafficking. But the definition also adds…</a:t>
            </a:r>
            <a:endParaRPr lang="en-US" dirty="0">
              <a:solidFill>
                <a:prstClr val="black"/>
              </a:solidFill>
            </a:endParaRPr>
          </a:p>
          <a:p>
            <a:pPr eaLnBrk="1" fontAlgn="auto" hangingPunct="1">
              <a:spcAft>
                <a:spcPts val="0"/>
              </a:spcAft>
              <a:defRPr/>
            </a:pPr>
            <a:endParaRPr lang="en-US" dirty="0">
              <a:solidFill>
                <a:schemeClr val="accent5">
                  <a:lumMod val="40000"/>
                  <a:lumOff val="60000"/>
                </a:schemeClr>
              </a:solidFill>
            </a:endParaRPr>
          </a:p>
          <a:p>
            <a:endParaRPr lang="en-US" dirty="0"/>
          </a:p>
        </p:txBody>
      </p:sp>
      <p:sp>
        <p:nvSpPr>
          <p:cNvPr id="4" name="Slide Number Placeholder 3"/>
          <p:cNvSpPr>
            <a:spLocks noGrp="1"/>
          </p:cNvSpPr>
          <p:nvPr>
            <p:ph type="sldNum" sz="quarter" idx="10"/>
          </p:nvPr>
        </p:nvSpPr>
        <p:spPr/>
        <p:txBody>
          <a:bodyPr/>
          <a:lstStyle/>
          <a:p>
            <a:pPr>
              <a:defRPr/>
            </a:pPr>
            <a:fld id="{7E65FB07-0ABE-47EC-9F6A-50D052198E8E}" type="slidenum">
              <a:rPr lang="en-US" smtClean="0"/>
              <a:pPr>
                <a:defRPr/>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Minor</a:t>
            </a:r>
            <a:r>
              <a:rPr lang="en-US" baseline="0" dirty="0" smtClean="0"/>
              <a:t> sex trafficking.</a:t>
            </a:r>
            <a:endParaRPr lang="en-US" dirty="0"/>
          </a:p>
        </p:txBody>
      </p:sp>
      <p:sp>
        <p:nvSpPr>
          <p:cNvPr id="4" name="Slide Number Placeholder 3"/>
          <p:cNvSpPr>
            <a:spLocks noGrp="1"/>
          </p:cNvSpPr>
          <p:nvPr>
            <p:ph type="sldNum" sz="quarter" idx="10"/>
          </p:nvPr>
        </p:nvSpPr>
        <p:spPr/>
        <p:txBody>
          <a:bodyPr/>
          <a:lstStyle/>
          <a:p>
            <a:pPr>
              <a:defRPr/>
            </a:pPr>
            <a:fld id="{7E65FB07-0ABE-47EC-9F6A-50D052198E8E}" type="slidenum">
              <a:rPr lang="en-US" smtClean="0"/>
              <a:pPr>
                <a:defRPr/>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E65FB07-0ABE-47EC-9F6A-50D052198E8E}" type="slidenum">
              <a:rPr lang="en-US" smtClean="0"/>
              <a:pPr>
                <a:defRPr/>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a:t>More in-depth explanations of force, fraud and coercion (e.g., examples) should possibly occur later during the discussion about the recruitment tactics of traffickers. </a:t>
            </a:r>
          </a:p>
          <a:p>
            <a:endParaRPr lang="en-US" dirty="0"/>
          </a:p>
        </p:txBody>
      </p:sp>
      <p:sp>
        <p:nvSpPr>
          <p:cNvPr id="4" name="Slide Number Placeholder 3"/>
          <p:cNvSpPr>
            <a:spLocks noGrp="1"/>
          </p:cNvSpPr>
          <p:nvPr>
            <p:ph type="sldNum" sz="quarter" idx="10"/>
          </p:nvPr>
        </p:nvSpPr>
        <p:spPr/>
        <p:txBody>
          <a:bodyPr/>
          <a:lstStyle/>
          <a:p>
            <a:pPr>
              <a:defRPr/>
            </a:pPr>
            <a:fld id="{7E65FB07-0ABE-47EC-9F6A-50D052198E8E}" type="slidenum">
              <a:rPr lang="en-US" smtClean="0"/>
              <a:pPr>
                <a:defRPr/>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a:t>
            </a:r>
            <a:r>
              <a:rPr lang="en-US" baseline="0" dirty="0" smtClean="0"/>
              <a:t> do these crimes overlap with human trafficking?</a:t>
            </a:r>
            <a:endParaRPr lang="en-US" dirty="0"/>
          </a:p>
        </p:txBody>
      </p:sp>
      <p:sp>
        <p:nvSpPr>
          <p:cNvPr id="4" name="Slide Number Placeholder 3"/>
          <p:cNvSpPr>
            <a:spLocks noGrp="1"/>
          </p:cNvSpPr>
          <p:nvPr>
            <p:ph type="sldNum" sz="quarter" idx="10"/>
          </p:nvPr>
        </p:nvSpPr>
        <p:spPr/>
        <p:txBody>
          <a:bodyPr/>
          <a:lstStyle/>
          <a:p>
            <a:pPr>
              <a:defRPr/>
            </a:pPr>
            <a:fld id="{7E65FB07-0ABE-47EC-9F6A-50D052198E8E}" type="slidenum">
              <a:rPr lang="en-US" smtClean="0"/>
              <a:pPr>
                <a:defRPr/>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bwMode="ltGray">
          <a:xfrm>
            <a:off x="0" y="0"/>
            <a:ext cx="9144000" cy="513556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a:p>
        </p:txBody>
      </p:sp>
      <p:sp>
        <p:nvSpPr>
          <p:cNvPr id="5" name="Rectangle 4"/>
          <p:cNvSpPr/>
          <p:nvPr/>
        </p:nvSpPr>
        <p:spPr bwMode="invGray">
          <a:xfrm>
            <a:off x="0" y="5127625"/>
            <a:ext cx="9144000" cy="46038"/>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a:p>
        </p:txBody>
      </p:sp>
      <p:sp>
        <p:nvSpPr>
          <p:cNvPr id="2" name="Title 1"/>
          <p:cNvSpPr>
            <a:spLocks noGrp="1"/>
          </p:cNvSpPr>
          <p:nvPr>
            <p:ph type="ctrTitle"/>
          </p:nvPr>
        </p:nvSpPr>
        <p:spPr>
          <a:xfrm>
            <a:off x="685800" y="3355848"/>
            <a:ext cx="8077200" cy="1673352"/>
          </a:xfrm>
        </p:spPr>
        <p:txBody>
          <a:bodyPr tIns="0" bIns="0" anchor="t"/>
          <a:lstStyle>
            <a:lvl1pPr algn="l">
              <a:defRPr sz="4700" b="1"/>
            </a:lvl1pPr>
            <a:extLst/>
          </a:lstStyle>
          <a:p>
            <a:r>
              <a:rPr lang="en-US" smtClean="0"/>
              <a:t>Click to edit Master title style</a:t>
            </a:r>
            <a:endParaRPr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lang="en-US" smtClean="0"/>
              <a:t>Click to edit Master subtitle style</a:t>
            </a:r>
            <a:endParaRPr lang="en-US"/>
          </a:p>
        </p:txBody>
      </p:sp>
      <p:sp>
        <p:nvSpPr>
          <p:cNvPr id="6" name="Date Placeholder 3"/>
          <p:cNvSpPr>
            <a:spLocks noGrp="1"/>
          </p:cNvSpPr>
          <p:nvPr>
            <p:ph type="dt" sz="half" idx="10"/>
          </p:nvPr>
        </p:nvSpPr>
        <p:spPr/>
        <p:txBody>
          <a:bodyPr/>
          <a:lstStyle>
            <a:lvl1pPr>
              <a:defRPr/>
            </a:lvl1pPr>
          </a:lstStyle>
          <a:p>
            <a:pPr>
              <a:defRPr/>
            </a:pPr>
            <a:fld id="{9210D494-9144-4BA6-8D70-E3162AF30F12}" type="datetime1">
              <a:rPr lang="en-US"/>
              <a:pPr>
                <a:defRPr/>
              </a:pPr>
              <a:t>10/29/2012</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B41C90B7-3C4B-479A-A064-99C0477F98F9}"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B8CE498-B858-43E3-81F6-CFA31605831B}" type="datetime1">
              <a:rPr lang="en-US"/>
              <a:pPr>
                <a:defRPr/>
              </a:pPr>
              <a:t>10/29/2012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0A5B8FD-DCE7-4CCB-AE73-5B8BD10FC2DA}" type="slidenum">
              <a:rPr lang="en-US"/>
              <a:pPr>
                <a:defRPr/>
              </a:pPr>
              <a:t>‹#›</a:t>
            </a:fld>
            <a:endParaRPr lang="en-US"/>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invGray">
          <a:xfrm>
            <a:off x="6599238" y="0"/>
            <a:ext cx="46037"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a:p>
        </p:txBody>
      </p:sp>
      <p:sp>
        <p:nvSpPr>
          <p:cNvPr id="5" name="Rectangle 4"/>
          <p:cNvSpPr/>
          <p:nvPr/>
        </p:nvSpPr>
        <p:spPr bwMode="ltGray">
          <a:xfrm>
            <a:off x="6648450" y="0"/>
            <a:ext cx="2514600"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1"/>
            <a:ext cx="60198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a:lvl1pPr>
          </a:lstStyle>
          <a:p>
            <a:pPr>
              <a:defRPr/>
            </a:pPr>
            <a:fld id="{E7FA09C1-9001-4FC2-BC2A-FE2F57AD92E0}" type="datetime1">
              <a:rPr lang="en-US"/>
              <a:pPr>
                <a:defRPr/>
              </a:pPr>
              <a:t>10/29/2012</a:t>
            </a:fld>
            <a:endParaRPr lang="en-US"/>
          </a:p>
        </p:txBody>
      </p:sp>
      <p:sp>
        <p:nvSpPr>
          <p:cNvPr id="7" name="Footer Placeholder 4"/>
          <p:cNvSpPr>
            <a:spLocks noGrp="1"/>
          </p:cNvSpPr>
          <p:nvPr>
            <p:ph type="ftr" sz="quarter" idx="11"/>
          </p:nvPr>
        </p:nvSpPr>
        <p:spPr>
          <a:xfrm>
            <a:off x="2640013" y="6376988"/>
            <a:ext cx="3836987" cy="365125"/>
          </a:xfrm>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6C65C2D7-5A3F-4F6C-95B1-0D9060038152}" type="slidenum">
              <a:rPr lang="en-US"/>
              <a:pPr>
                <a:defRPr/>
              </a:pPr>
              <a:t>‹#›</a:t>
            </a:fld>
            <a:endParaRPr lang="en-US"/>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42B64EA-4D4C-4A45-BFDB-357F63422F1D}" type="datetime1">
              <a:rPr lang="en-US"/>
              <a:pPr>
                <a:defRPr/>
              </a:pPr>
              <a:t>10/29/2012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B1104EF-1733-4B3E-B0B4-68844DADB7CF}" type="slidenum">
              <a:rPr lang="en-US"/>
              <a:pPr>
                <a:defRPr/>
              </a:pPr>
              <a:t>‹#›</a:t>
            </a:fld>
            <a:endParaRPr lang="en-US"/>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bwMode="ltGray">
          <a:xfrm>
            <a:off x="0" y="0"/>
            <a:ext cx="9144000" cy="26019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a:p>
        </p:txBody>
      </p:sp>
      <p:sp>
        <p:nvSpPr>
          <p:cNvPr id="5" name="Rectangle 4"/>
          <p:cNvSpPr/>
          <p:nvPr/>
        </p:nvSpPr>
        <p:spPr bwMode="invGray">
          <a:xfrm>
            <a:off x="0" y="2601913"/>
            <a:ext cx="9144000" cy="46037"/>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a:p>
        </p:txBody>
      </p:sp>
      <p:sp>
        <p:nvSpPr>
          <p:cNvPr id="2" name="Title 1"/>
          <p:cNvSpPr>
            <a:spLocks noGrp="1"/>
          </p:cNvSpPr>
          <p:nvPr>
            <p:ph type="title"/>
          </p:nvPr>
        </p:nvSpPr>
        <p:spPr>
          <a:xfrm>
            <a:off x="749808" y="118872"/>
            <a:ext cx="8013192" cy="1636776"/>
          </a:xfrm>
        </p:spPr>
        <p:txBody>
          <a:bodyPr tIns="0" rIns="91440" bIns="0" anchor="b"/>
          <a:lstStyle>
            <a:lvl1pPr algn="l">
              <a:defRPr sz="4700" b="1" cap="none" baseline="0"/>
            </a:lvl1pPr>
            <a:extLst/>
          </a:lstStyle>
          <a:p>
            <a:r>
              <a:rPr lang="en-US" smtClean="0"/>
              <a:t>Click to edit Master title style</a:t>
            </a:r>
            <a:endParaRPr lang="en-US"/>
          </a:p>
        </p:txBody>
      </p:sp>
      <p:sp>
        <p:nvSpPr>
          <p:cNvPr id="3" name="Text Placeholder 2"/>
          <p:cNvSpPr>
            <a:spLocks noGrp="1"/>
          </p:cNvSpPr>
          <p:nvPr>
            <p:ph type="body" idx="1"/>
          </p:nvPr>
        </p:nvSpPr>
        <p:spPr>
          <a:xfrm>
            <a:off x="740664" y="1828800"/>
            <a:ext cx="8022336" cy="685800"/>
          </a:xfrm>
        </p:spPr>
        <p:txBody>
          <a:bodyPr lIns="146304" tIns="0" rIns="45720" bIns="0"/>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fld id="{10B0512B-962F-474E-B9FC-2265F84E9F98}" type="datetime1">
              <a:rPr lang="en-US"/>
              <a:pPr>
                <a:defRPr/>
              </a:pPr>
              <a:t>10/29/2012</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9C40A413-1AEA-4C47-9C2C-9697E72FAC8B}"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201F6E5-013E-4422-9F4A-B121D36956FE}" type="datetime1">
              <a:rPr lang="en-US"/>
              <a:pPr>
                <a:defRPr/>
              </a:pPr>
              <a:t>10/29/2012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919DCC4-286F-432A-BEE7-EAC239C8F4D2}" type="slidenum">
              <a:rPr lang="en-US"/>
              <a:pPr>
                <a:defRPr/>
              </a:pPr>
              <a:t>‹#›</a:t>
            </a:fld>
            <a:endParaRPr lang="en-US"/>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1" y="1698988"/>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en-US" smtClean="0"/>
              <a:t>Click to edit Master text styles</a:t>
            </a:r>
          </a:p>
        </p:txBody>
      </p:sp>
      <p:sp>
        <p:nvSpPr>
          <p:cNvPr id="4" name="Content Placeholder 3"/>
          <p:cNvSpPr>
            <a:spLocks noGrp="1"/>
          </p:cNvSpPr>
          <p:nvPr>
            <p:ph sz="half" idx="2"/>
          </p:nvPr>
        </p:nvSpPr>
        <p:spPr>
          <a:xfrm>
            <a:off x="457201"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698988"/>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en-US" smtClean="0"/>
              <a:t>Click to edit Master text styles</a:t>
            </a:r>
          </a:p>
        </p:txBody>
      </p:sp>
      <p:sp>
        <p:nvSpPr>
          <p:cNvPr id="6" name="Content Placeholder 5"/>
          <p:cNvSpPr>
            <a:spLocks noGrp="1"/>
          </p:cNvSpPr>
          <p:nvPr>
            <p:ph sz="quarter" idx="4"/>
          </p:nvPr>
        </p:nvSpPr>
        <p:spPr>
          <a:xfrm>
            <a:off x="4645026"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A5D41DF-3F1C-452A-8AD9-D663376298CD}" type="datetime1">
              <a:rPr lang="en-US"/>
              <a:pPr>
                <a:defRPr/>
              </a:pPr>
              <a:t>10/29/2012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A648F62-FCAA-4DEC-A9EE-E2A6B361DE7C}" type="slidenum">
              <a:rPr lang="en-US"/>
              <a:pPr>
                <a:defRPr/>
              </a:pPr>
              <a:t>‹#›</a:t>
            </a:fld>
            <a:endParaRPr lang="en-US"/>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38016CC-0969-4A6A-8A01-D5582D5A8400}" type="datetime1">
              <a:rPr lang="en-US"/>
              <a:pPr>
                <a:defRPr/>
              </a:pPr>
              <a:t>10/29/2012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C847952-155E-4612-AB8B-BD07BB790EE8}" type="slidenum">
              <a:rPr lang="en-US"/>
              <a:pPr>
                <a:defRPr/>
              </a:pPr>
              <a:t>‹#›</a:t>
            </a:fld>
            <a:endParaRPr lang="en-US"/>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7C997E4-D67F-4819-AB75-DC11A6FF5297}" type="datetime1">
              <a:rPr lang="en-US"/>
              <a:pPr>
                <a:defRPr/>
              </a:pPr>
              <a:t>10/29/2012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91BE050-5082-44C8-A9C7-F6C5B8F5ED89}" type="slidenum">
              <a:rPr lang="en-US"/>
              <a:pPr>
                <a:defRPr/>
              </a:pPr>
              <a:t>‹#›</a:t>
            </a:fld>
            <a:endParaRPr lang="en-US"/>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a:p>
        </p:txBody>
      </p:sp>
      <p:sp>
        <p:nvSpPr>
          <p:cNvPr id="6" name="Rectangle 5"/>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a:p>
        </p:txBody>
      </p:sp>
      <p:sp>
        <p:nvSpPr>
          <p:cNvPr id="2" name="Title 1"/>
          <p:cNvSpPr>
            <a:spLocks noGrp="1"/>
          </p:cNvSpPr>
          <p:nvPr>
            <p:ph type="title"/>
          </p:nvPr>
        </p:nvSpPr>
        <p:spPr>
          <a:xfrm>
            <a:off x="167839" y="152400"/>
            <a:ext cx="2523744" cy="978408"/>
          </a:xfrm>
        </p:spPr>
        <p:txBody>
          <a:bodyPr lIns="73152" bIns="0" anchor="b">
            <a:sp3d prstMaterial="matte"/>
          </a:bodyPr>
          <a:lstStyle>
            <a:lvl1pPr algn="l">
              <a:defRPr sz="2000" b="0"/>
            </a:lvl1pPr>
            <a:extLst/>
          </a:lstStyle>
          <a:p>
            <a:r>
              <a:rPr lang="en-US" smtClean="0"/>
              <a:t>Click to edit Master title style</a:t>
            </a:r>
            <a:endParaRPr lang="en-US"/>
          </a:p>
        </p:txBody>
      </p:sp>
      <p:sp>
        <p:nvSpPr>
          <p:cNvPr id="3" name="Content Placeholder 2"/>
          <p:cNvSpPr>
            <a:spLocks noGrp="1"/>
          </p:cNvSpPr>
          <p:nvPr>
            <p:ph idx="1"/>
          </p:nvPr>
        </p:nvSpPr>
        <p:spPr>
          <a:xfrm>
            <a:off x="3019378" y="1743134"/>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67839"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en-US" smtClean="0"/>
              <a:t>Click to edit Master text styles</a:t>
            </a:r>
          </a:p>
        </p:txBody>
      </p:sp>
      <p:sp>
        <p:nvSpPr>
          <p:cNvPr id="7" name="Date Placeholder 4"/>
          <p:cNvSpPr>
            <a:spLocks noGrp="1"/>
          </p:cNvSpPr>
          <p:nvPr>
            <p:ph type="dt" sz="half" idx="10"/>
          </p:nvPr>
        </p:nvSpPr>
        <p:spPr/>
        <p:txBody>
          <a:bodyPr/>
          <a:lstStyle>
            <a:lvl1pPr>
              <a:defRPr/>
            </a:lvl1pPr>
          </a:lstStyle>
          <a:p>
            <a:pPr>
              <a:defRPr/>
            </a:pPr>
            <a:fld id="{6E62070D-1554-4252-B6E9-F1F40D27A63B}" type="datetime1">
              <a:rPr lang="en-US"/>
              <a:pPr>
                <a:defRPr/>
              </a:pPr>
              <a:t>10/29/2012</a:t>
            </a:fld>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CD1A0FCB-EC41-49A1-8EB8-3D8EA5D1D081}" type="slidenum">
              <a:rPr lang="en-US"/>
              <a:pPr>
                <a:defRPr/>
              </a:pPr>
              <a:t>‹#›</a:t>
            </a:fld>
            <a:endParaRPr lang="en-US"/>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a:p>
        </p:txBody>
      </p:sp>
      <p:sp>
        <p:nvSpPr>
          <p:cNvPr id="6" name="Rectangle 5"/>
          <p:cNvSpPr/>
          <p:nvPr/>
        </p:nvSpPr>
        <p:spPr bwMode="invGray">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a:p>
        </p:txBody>
      </p:sp>
      <p:sp>
        <p:nvSpPr>
          <p:cNvPr id="2" name="Title 1"/>
          <p:cNvSpPr>
            <a:spLocks noGrp="1"/>
          </p:cNvSpPr>
          <p:nvPr>
            <p:ph type="title"/>
          </p:nvPr>
        </p:nvSpPr>
        <p:spPr>
          <a:xfrm>
            <a:off x="164593" y="155448"/>
            <a:ext cx="2525151" cy="978408"/>
          </a:xfrm>
        </p:spPr>
        <p:txBody>
          <a:bodyPr lIns="73152" bIns="0" anchor="b">
            <a:sp3d prstMaterial="matte"/>
          </a:bodyPr>
          <a:lstStyle>
            <a:lvl1pPr algn="l">
              <a:defRPr sz="2000" b="0"/>
            </a:lvl1pPr>
            <a:extLst/>
          </a:lstStyle>
          <a:p>
            <a:r>
              <a:rPr lang="en-US" smtClean="0"/>
              <a:t>Click to edit Master title style</a:t>
            </a:r>
            <a:endParaRPr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en-US" smtClean="0"/>
              <a:t>Click to edit Master text styles</a:t>
            </a:r>
          </a:p>
        </p:txBody>
      </p:sp>
      <p:sp>
        <p:nvSpPr>
          <p:cNvPr id="7" name="Date Placeholder 4"/>
          <p:cNvSpPr>
            <a:spLocks noGrp="1"/>
          </p:cNvSpPr>
          <p:nvPr>
            <p:ph type="dt" sz="half" idx="10"/>
          </p:nvPr>
        </p:nvSpPr>
        <p:spPr>
          <a:xfrm>
            <a:off x="165100" y="1169988"/>
            <a:ext cx="2522538" cy="201612"/>
          </a:xfrm>
        </p:spPr>
        <p:txBody>
          <a:bodyPr/>
          <a:lstStyle>
            <a:lvl1pPr>
              <a:defRPr/>
            </a:lvl1pPr>
          </a:lstStyle>
          <a:p>
            <a:pPr>
              <a:defRPr/>
            </a:pPr>
            <a:fld id="{A3D40D16-680C-4183-B2E7-4A8E7E620DDB}" type="datetime1">
              <a:rPr lang="en-US"/>
              <a:pPr>
                <a:defRPr/>
              </a:pPr>
              <a:t>10/29/2012</a:t>
            </a:fld>
            <a:endParaRPr lang="en-US"/>
          </a:p>
        </p:txBody>
      </p:sp>
      <p:sp>
        <p:nvSpPr>
          <p:cNvPr id="8" name="Footer Placeholder 5"/>
          <p:cNvSpPr>
            <a:spLocks noGrp="1"/>
          </p:cNvSpPr>
          <p:nvPr>
            <p:ph type="ftr" sz="quarter" idx="11"/>
          </p:nvPr>
        </p:nvSpPr>
        <p:spPr>
          <a:xfrm>
            <a:off x="3035300" y="1169988"/>
            <a:ext cx="5194300" cy="201612"/>
          </a:xfrm>
        </p:spPr>
        <p:txBody>
          <a:bodyPr/>
          <a:lstStyle>
            <a:lvl1pPr>
              <a:defRPr>
                <a:solidFill>
                  <a:schemeClr val="bg1">
                    <a:shade val="50000"/>
                  </a:schemeClr>
                </a:solidFill>
              </a:defRPr>
            </a:lvl1pPr>
          </a:lstStyle>
          <a:p>
            <a:pPr>
              <a:defRPr/>
            </a:pPr>
            <a:endParaRPr lang="en-US"/>
          </a:p>
        </p:txBody>
      </p:sp>
      <p:sp>
        <p:nvSpPr>
          <p:cNvPr id="9" name="Slide Number Placeholder 6"/>
          <p:cNvSpPr>
            <a:spLocks noGrp="1"/>
          </p:cNvSpPr>
          <p:nvPr>
            <p:ph type="sldNum" sz="quarter" idx="12"/>
          </p:nvPr>
        </p:nvSpPr>
        <p:spPr>
          <a:xfrm>
            <a:off x="8339138" y="1169988"/>
            <a:ext cx="733425" cy="201612"/>
          </a:xfrm>
        </p:spPr>
        <p:txBody>
          <a:bodyPr/>
          <a:lstStyle>
            <a:lvl1pPr>
              <a:defRPr/>
            </a:lvl1pPr>
          </a:lstStyle>
          <a:p>
            <a:pPr>
              <a:defRPr/>
            </a:pPr>
            <a:fld id="{6EB6D2EA-99AD-432E-8EEA-58FBA32C7F2D}"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sp>
        <p:nvSpPr>
          <p:cNvPr id="10" name="Rectangle 9"/>
          <p:cNvSpPr/>
          <p:nvPr/>
        </p:nvSpPr>
        <p:spPr bwMode="invGray">
          <a:xfrm>
            <a:off x="0" y="1436688"/>
            <a:ext cx="9144000" cy="4445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a:p>
        </p:txBody>
      </p:sp>
      <p:sp>
        <p:nvSpPr>
          <p:cNvPr id="7" name="Rectangle 6"/>
          <p:cNvSpPr/>
          <p:nvPr/>
        </p:nvSpPr>
        <p:spPr bwMode="ltGray">
          <a:xfrm>
            <a:off x="0" y="0"/>
            <a:ext cx="9144000" cy="14335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a:p>
        </p:txBody>
      </p:sp>
      <p:sp>
        <p:nvSpPr>
          <p:cNvPr id="2" name="Title Placeholder 1"/>
          <p:cNvSpPr>
            <a:spLocks noGrp="1"/>
          </p:cNvSpPr>
          <p:nvPr>
            <p:ph type="title"/>
          </p:nvPr>
        </p:nvSpPr>
        <p:spPr>
          <a:xfrm>
            <a:off x="457200" y="152400"/>
            <a:ext cx="8229600" cy="1250950"/>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lang="en-US" smtClean="0"/>
              <a:t>Click to edit Master title style</a:t>
            </a:r>
            <a:endParaRPr lang="en-US"/>
          </a:p>
        </p:txBody>
      </p:sp>
      <p:sp>
        <p:nvSpPr>
          <p:cNvPr id="1029" name="Text Placeholder 2"/>
          <p:cNvSpPr>
            <a:spLocks noGrp="1"/>
          </p:cNvSpPr>
          <p:nvPr>
            <p:ph type="body" idx="1"/>
          </p:nvPr>
        </p:nvSpPr>
        <p:spPr bwMode="auto">
          <a:xfrm>
            <a:off x="457200" y="1774825"/>
            <a:ext cx="8229600" cy="4625975"/>
          </a:xfrm>
          <a:prstGeom prst="rect">
            <a:avLst/>
          </a:prstGeom>
          <a:noFill/>
          <a:ln w="9525">
            <a:noFill/>
            <a:miter lim="800000"/>
            <a:headEnd/>
            <a:tailEnd/>
          </a:ln>
        </p:spPr>
        <p:txBody>
          <a:bodyPr vert="horz" wrap="square" lIns="54864" tIns="9144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477000"/>
            <a:ext cx="2133600" cy="274638"/>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pPr>
              <a:defRPr/>
            </a:pPr>
            <a:fld id="{74A9F392-832A-4894-A45F-123CB685F622}" type="datetime1">
              <a:rPr lang="en-US"/>
              <a:pPr>
                <a:defRPr/>
              </a:pPr>
              <a:t>10/29/2012</a:t>
            </a:fld>
            <a:endParaRPr lang="en-US"/>
          </a:p>
        </p:txBody>
      </p:sp>
      <p:sp>
        <p:nvSpPr>
          <p:cNvPr id="5" name="Footer Placeholder 4"/>
          <p:cNvSpPr>
            <a:spLocks noGrp="1"/>
          </p:cNvSpPr>
          <p:nvPr>
            <p:ph type="ftr" sz="quarter" idx="3"/>
          </p:nvPr>
        </p:nvSpPr>
        <p:spPr>
          <a:xfrm>
            <a:off x="2640013" y="6477000"/>
            <a:ext cx="5508625" cy="274638"/>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pPr>
              <a:defRPr/>
            </a:pPr>
            <a:endParaRPr lang="en-US"/>
          </a:p>
        </p:txBody>
      </p:sp>
      <p:sp>
        <p:nvSpPr>
          <p:cNvPr id="6" name="Slide Number Placeholder 5"/>
          <p:cNvSpPr>
            <a:spLocks noGrp="1"/>
          </p:cNvSpPr>
          <p:nvPr>
            <p:ph type="sldNum" sz="quarter" idx="4"/>
          </p:nvPr>
        </p:nvSpPr>
        <p:spPr>
          <a:xfrm>
            <a:off x="8204200" y="6477000"/>
            <a:ext cx="733425" cy="274638"/>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pPr>
              <a:defRPr/>
            </a:pPr>
            <a:fld id="{1F6C3176-36F3-48E2-915E-FA0C6B7A2E6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44" r:id="rId1"/>
    <p:sldLayoutId id="2147483738" r:id="rId2"/>
    <p:sldLayoutId id="2147483745" r:id="rId3"/>
    <p:sldLayoutId id="2147483739" r:id="rId4"/>
    <p:sldLayoutId id="2147483740" r:id="rId5"/>
    <p:sldLayoutId id="2147483741" r:id="rId6"/>
    <p:sldLayoutId id="2147483742" r:id="rId7"/>
    <p:sldLayoutId id="2147483746" r:id="rId8"/>
    <p:sldLayoutId id="2147483747" r:id="rId9"/>
    <p:sldLayoutId id="2147483743" r:id="rId10"/>
    <p:sldLayoutId id="2147483748" r:id="rId11"/>
  </p:sldLayoutIdLst>
  <p:transition spd="med">
    <p:fade/>
  </p:transition>
  <p:hf hdr="0" ftr="0" dt="0"/>
  <p:txStyles>
    <p:titleStyle>
      <a:lvl1pPr algn="l" rtl="0" eaLnBrk="0" fontAlgn="base" hangingPunct="0">
        <a:spcBef>
          <a:spcPct val="0"/>
        </a:spcBef>
        <a:spcAft>
          <a:spcPct val="0"/>
        </a:spcAft>
        <a:defRPr sz="4500" b="1" kern="1200">
          <a:solidFill>
            <a:srgbClr val="FFC800"/>
          </a:solidFill>
          <a:latin typeface="+mj-lt"/>
          <a:ea typeface="+mj-ea"/>
          <a:cs typeface="+mj-cs"/>
        </a:defRPr>
      </a:lvl1pPr>
      <a:lvl2pPr algn="l" rtl="0" eaLnBrk="0" fontAlgn="base" hangingPunct="0">
        <a:spcBef>
          <a:spcPct val="0"/>
        </a:spcBef>
        <a:spcAft>
          <a:spcPct val="0"/>
        </a:spcAft>
        <a:defRPr sz="4500" b="1">
          <a:solidFill>
            <a:srgbClr val="FFC800"/>
          </a:solidFill>
          <a:latin typeface="Corbel" pitchFamily="34" charset="0"/>
        </a:defRPr>
      </a:lvl2pPr>
      <a:lvl3pPr algn="l" rtl="0" eaLnBrk="0" fontAlgn="base" hangingPunct="0">
        <a:spcBef>
          <a:spcPct val="0"/>
        </a:spcBef>
        <a:spcAft>
          <a:spcPct val="0"/>
        </a:spcAft>
        <a:defRPr sz="4500" b="1">
          <a:solidFill>
            <a:srgbClr val="FFC800"/>
          </a:solidFill>
          <a:latin typeface="Corbel" pitchFamily="34" charset="0"/>
        </a:defRPr>
      </a:lvl3pPr>
      <a:lvl4pPr algn="l" rtl="0" eaLnBrk="0" fontAlgn="base" hangingPunct="0">
        <a:spcBef>
          <a:spcPct val="0"/>
        </a:spcBef>
        <a:spcAft>
          <a:spcPct val="0"/>
        </a:spcAft>
        <a:defRPr sz="4500" b="1">
          <a:solidFill>
            <a:srgbClr val="FFC800"/>
          </a:solidFill>
          <a:latin typeface="Corbel" pitchFamily="34" charset="0"/>
        </a:defRPr>
      </a:lvl4pPr>
      <a:lvl5pPr algn="l" rtl="0" eaLnBrk="0" fontAlgn="base" hangingPunct="0">
        <a:spcBef>
          <a:spcPct val="0"/>
        </a:spcBef>
        <a:spcAft>
          <a:spcPct val="0"/>
        </a:spcAft>
        <a:defRPr sz="4500" b="1">
          <a:solidFill>
            <a:srgbClr val="FFC800"/>
          </a:solidFill>
          <a:latin typeface="Corbel" pitchFamily="34" charset="0"/>
        </a:defRPr>
      </a:lvl5pPr>
      <a:lvl6pPr marL="457200" algn="l" rtl="0" fontAlgn="base">
        <a:spcBef>
          <a:spcPct val="0"/>
        </a:spcBef>
        <a:spcAft>
          <a:spcPct val="0"/>
        </a:spcAft>
        <a:defRPr sz="4500" b="1">
          <a:solidFill>
            <a:srgbClr val="FFC800"/>
          </a:solidFill>
          <a:latin typeface="Corbel" pitchFamily="34" charset="0"/>
        </a:defRPr>
      </a:lvl6pPr>
      <a:lvl7pPr marL="914400" algn="l" rtl="0" fontAlgn="base">
        <a:spcBef>
          <a:spcPct val="0"/>
        </a:spcBef>
        <a:spcAft>
          <a:spcPct val="0"/>
        </a:spcAft>
        <a:defRPr sz="4500" b="1">
          <a:solidFill>
            <a:srgbClr val="FFC800"/>
          </a:solidFill>
          <a:latin typeface="Corbel" pitchFamily="34" charset="0"/>
        </a:defRPr>
      </a:lvl7pPr>
      <a:lvl8pPr marL="1371600" algn="l" rtl="0" fontAlgn="base">
        <a:spcBef>
          <a:spcPct val="0"/>
        </a:spcBef>
        <a:spcAft>
          <a:spcPct val="0"/>
        </a:spcAft>
        <a:defRPr sz="4500" b="1">
          <a:solidFill>
            <a:srgbClr val="FFC800"/>
          </a:solidFill>
          <a:latin typeface="Corbel" pitchFamily="34" charset="0"/>
        </a:defRPr>
      </a:lvl8pPr>
      <a:lvl9pPr marL="1828800" algn="l" rtl="0" fontAlgn="base">
        <a:spcBef>
          <a:spcPct val="0"/>
        </a:spcBef>
        <a:spcAft>
          <a:spcPct val="0"/>
        </a:spcAft>
        <a:defRPr sz="4500" b="1">
          <a:solidFill>
            <a:srgbClr val="FFC800"/>
          </a:solidFill>
          <a:latin typeface="Corbel" pitchFamily="34" charset="0"/>
        </a:defRPr>
      </a:lvl9pPr>
      <a:extLst/>
    </p:titleStyle>
    <p:bodyStyle>
      <a:lvl1pPr marL="438150" indent="-319088" algn="l" rtl="0" eaLnBrk="0" fontAlgn="base" hangingPunct="0">
        <a:spcBef>
          <a:spcPct val="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730250" indent="-273050" algn="l" rtl="0" eaLnBrk="0" fontAlgn="base" hangingPunct="0">
        <a:spcBef>
          <a:spcPct val="20000"/>
        </a:spcBef>
        <a:spcAft>
          <a:spcPct val="0"/>
        </a:spcAft>
        <a:buClr>
          <a:schemeClr val="accent2"/>
        </a:buClr>
        <a:buSzPct val="90000"/>
        <a:buFont typeface="Wingdings" pitchFamily="2" charset="2"/>
        <a:buChar char=""/>
        <a:defRPr sz="2800" kern="1200">
          <a:solidFill>
            <a:schemeClr val="tx1"/>
          </a:solidFill>
          <a:latin typeface="+mn-lt"/>
          <a:ea typeface="+mn-ea"/>
          <a:cs typeface="+mn-cs"/>
        </a:defRPr>
      </a:lvl2pPr>
      <a:lvl3pPr marL="995363" indent="-228600" algn="l" rtl="0" eaLnBrk="0" fontAlgn="base" hangingPunct="0">
        <a:spcBef>
          <a:spcPct val="20000"/>
        </a:spcBef>
        <a:spcAft>
          <a:spcPct val="0"/>
        </a:spcAft>
        <a:buClr>
          <a:srgbClr val="E66C7D"/>
        </a:buClr>
        <a:buFont typeface="Arial" charset="0"/>
        <a:buChar char="▪"/>
        <a:defRPr sz="2400" kern="1200">
          <a:solidFill>
            <a:schemeClr val="tx1"/>
          </a:solidFill>
          <a:latin typeface="+mn-lt"/>
          <a:ea typeface="+mn-ea"/>
          <a:cs typeface="+mn-cs"/>
        </a:defRPr>
      </a:lvl3pPr>
      <a:lvl4pPr marL="1216025" indent="-182563" algn="l" rtl="0" eaLnBrk="0" fontAlgn="base" hangingPunct="0">
        <a:spcBef>
          <a:spcPct val="20000"/>
        </a:spcBef>
        <a:spcAft>
          <a:spcPct val="0"/>
        </a:spcAft>
        <a:buClr>
          <a:srgbClr val="6BB76D"/>
        </a:buClr>
        <a:buFont typeface="Arial" charset="0"/>
        <a:buChar char="▪"/>
        <a:defRPr sz="2000" kern="1200">
          <a:solidFill>
            <a:schemeClr val="tx1"/>
          </a:solidFill>
          <a:latin typeface="+mn-lt"/>
          <a:ea typeface="+mn-ea"/>
          <a:cs typeface="+mn-cs"/>
        </a:defRPr>
      </a:lvl4pPr>
      <a:lvl5pPr marL="1425575" indent="-182563" algn="l" rtl="0" eaLnBrk="0" fontAlgn="base" hangingPunct="0">
        <a:spcBef>
          <a:spcPct val="20000"/>
        </a:spcBef>
        <a:spcAft>
          <a:spcPct val="0"/>
        </a:spcAft>
        <a:buClr>
          <a:srgbClr val="E88651"/>
        </a:buClr>
        <a:buFont typeface="Wingdings 3" pitchFamily="18" charset="2"/>
        <a:buChar char=""/>
        <a:defRPr lang="en-US" sz="2000" kern="120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custsvc.us@arkadin.com"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jpg"/><Relationship Id="rId5" Type="http://schemas.microsoft.com/office/2007/relationships/hdphoto" Target="../media/hdphoto1.wdp"/><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jpeg"/><Relationship Id="rId7" Type="http://schemas.openxmlformats.org/officeDocument/2006/relationships/image" Target="../media/image25.jpeg"/><Relationship Id="rId12" Type="http://schemas.openxmlformats.org/officeDocument/2006/relationships/image" Target="../media/image30.jpe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24.jpeg"/><Relationship Id="rId11" Type="http://schemas.openxmlformats.org/officeDocument/2006/relationships/image" Target="../media/image29.jpeg"/><Relationship Id="rId5" Type="http://schemas.openxmlformats.org/officeDocument/2006/relationships/image" Target="../media/image23.jpeg"/><Relationship Id="rId10" Type="http://schemas.openxmlformats.org/officeDocument/2006/relationships/image" Target="../media/image28.jpeg"/><Relationship Id="rId4" Type="http://schemas.openxmlformats.org/officeDocument/2006/relationships/image" Target="../media/image22.jpeg"/><Relationship Id="rId9" Type="http://schemas.openxmlformats.org/officeDocument/2006/relationships/image" Target="../media/image27.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amazon.com/s/ref=ntt_athr_dp_sr_1?_encoding=UTF8&amp;sort=relevancerank&amp;search-alias=books&amp;field-author=Mickey%20Royal"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hyperlink" Target="http://www.amazon.com/Pimp-Game-Instructional-Guide/product-reviews/0970058705/ref=dp_top_cm_cr_acr_txt?ie=UTF8&amp;showViewpoints=1"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www.ohioattorneygeneral.gov/HumanTrafficking" TargetMode="External"/><Relationship Id="rId2" Type="http://schemas.openxmlformats.org/officeDocument/2006/relationships/hyperlink" Target="mailto:Pete.Lupiba@education.ohio.gov"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hyperlink" Target="http://www.education.ohio.gov/"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32572"/>
            <a:ext cx="8229600" cy="2209800"/>
          </a:xfrm>
        </p:spPr>
        <p:txBody>
          <a:bodyPr/>
          <a:lstStyle/>
          <a:p>
            <a:pPr marL="119062" indent="0" algn="ctr">
              <a:buNone/>
            </a:pPr>
            <a:r>
              <a:rPr lang="en-US" sz="2400" b="1" dirty="0">
                <a:latin typeface="Arial" pitchFamily="34" charset="0"/>
                <a:cs typeface="Arial" pitchFamily="34" charset="0"/>
              </a:rPr>
              <a:t>To hear the webinar, dial 1-866-551-1530 and enter the Participant Code – 3079470# </a:t>
            </a:r>
            <a:endParaRPr lang="en-US" sz="2400" b="1" dirty="0" smtClean="0">
              <a:latin typeface="Arial" pitchFamily="34" charset="0"/>
              <a:cs typeface="Arial" pitchFamily="34" charset="0"/>
            </a:endParaRPr>
          </a:p>
          <a:p>
            <a:pPr marL="119062" indent="0">
              <a:buNone/>
            </a:pPr>
            <a:r>
              <a:rPr lang="en-US" sz="2000" dirty="0">
                <a:latin typeface="Arial" pitchFamily="34" charset="0"/>
                <a:cs typeface="Arial" pitchFamily="34" charset="0"/>
              </a:rPr>
              <a:t>Please mute your phone by using *1 or the mute function on your </a:t>
            </a:r>
            <a:r>
              <a:rPr lang="en-US" sz="2000" dirty="0" smtClean="0">
                <a:latin typeface="Arial" pitchFamily="34" charset="0"/>
                <a:cs typeface="Arial" pitchFamily="34" charset="0"/>
              </a:rPr>
              <a:t>phone. Questions may be submitted via the ‘Chat Box.’ If </a:t>
            </a:r>
            <a:r>
              <a:rPr lang="en-US" sz="2000" dirty="0">
                <a:latin typeface="Arial" pitchFamily="34" charset="0"/>
                <a:cs typeface="Arial" pitchFamily="34" charset="0"/>
              </a:rPr>
              <a:t>you have technical difficulty during the webinar, please contact </a:t>
            </a:r>
            <a:r>
              <a:rPr lang="en-US" sz="2000" dirty="0" err="1">
                <a:latin typeface="Arial" pitchFamily="34" charset="0"/>
                <a:cs typeface="Arial" pitchFamily="34" charset="0"/>
              </a:rPr>
              <a:t>Arkadin</a:t>
            </a:r>
            <a:r>
              <a:rPr lang="en-US" sz="2000" dirty="0">
                <a:latin typeface="Arial" pitchFamily="34" charset="0"/>
                <a:cs typeface="Arial" pitchFamily="34" charset="0"/>
              </a:rPr>
              <a:t> (webinar provider) at 1-866-427-5234 or </a:t>
            </a:r>
            <a:r>
              <a:rPr lang="en-US" sz="2000" dirty="0">
                <a:latin typeface="Arial" pitchFamily="34" charset="0"/>
                <a:cs typeface="Arial" pitchFamily="34" charset="0"/>
                <a:hlinkClick r:id="rId3"/>
              </a:rPr>
              <a:t>custsvc.us@arkadin.com</a:t>
            </a:r>
            <a:r>
              <a:rPr lang="en-US" sz="2000" dirty="0" smtClean="0">
                <a:latin typeface="Arial" pitchFamily="34" charset="0"/>
                <a:cs typeface="Arial" pitchFamily="34" charset="0"/>
              </a:rPr>
              <a:t>. </a:t>
            </a:r>
            <a:r>
              <a:rPr lang="en-US" dirty="0" smtClean="0"/>
              <a:t/>
            </a:r>
            <a:br>
              <a:rPr lang="en-US" dirty="0" smtClean="0"/>
            </a:br>
            <a:endParaRPr lang="en-US" dirty="0" smtClean="0"/>
          </a:p>
          <a:p>
            <a:endParaRPr lang="en-US" dirty="0"/>
          </a:p>
        </p:txBody>
      </p:sp>
      <p:sp>
        <p:nvSpPr>
          <p:cNvPr id="4" name="Slide Number Placeholder 3"/>
          <p:cNvSpPr>
            <a:spLocks noGrp="1"/>
          </p:cNvSpPr>
          <p:nvPr>
            <p:ph type="sldNum" sz="quarter" idx="12"/>
          </p:nvPr>
        </p:nvSpPr>
        <p:spPr/>
        <p:txBody>
          <a:bodyPr/>
          <a:lstStyle/>
          <a:p>
            <a:pPr>
              <a:defRPr/>
            </a:pPr>
            <a:fld id="{DB1104EF-1733-4B3E-B0B4-68844DADB7CF}" type="slidenum">
              <a:rPr lang="en-US" smtClean="0"/>
              <a:pPr>
                <a:defRPr/>
              </a:pPr>
              <a:t>1</a:t>
            </a:fld>
            <a:endParaRPr lang="en-US"/>
          </a:p>
        </p:txBody>
      </p:sp>
      <p:pic>
        <p:nvPicPr>
          <p:cNvPr id="5" name="Picture 4"/>
          <p:cNvPicPr>
            <a:picLocks noChangeAspect="1"/>
          </p:cNvPicPr>
          <p:nvPr/>
        </p:nvPicPr>
        <p:blipFill>
          <a:blip r:embed="rId4" cstate="print">
            <a:extLst>
              <a:ext uri="{BEBA8EAE-BF5A-486C-A8C5-ECC9F3942E4B}">
                <a14:imgProps xmlns:a14="http://schemas.microsoft.com/office/drawing/2010/main">
                  <a14:imgLayer r:embed="rId5">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228600" y="4304347"/>
            <a:ext cx="1830676" cy="2119444"/>
          </a:xfrm>
          <a:prstGeom prst="rect">
            <a:avLst/>
          </a:prstGeom>
        </p:spPr>
      </p:pic>
      <p:pic>
        <p:nvPicPr>
          <p:cNvPr id="6" name="Picture 5"/>
          <p:cNvPicPr>
            <a:picLocks noChangeAspect="1"/>
          </p:cNvPicPr>
          <p:nvPr/>
        </p:nvPicPr>
        <p:blipFill rotWithShape="1">
          <a:blip r:embed="rId6">
            <a:extLst>
              <a:ext uri="{28A0092B-C50C-407E-A947-70E740481C1C}">
                <a14:useLocalDpi xmlns:a14="http://schemas.microsoft.com/office/drawing/2010/main" val="0"/>
              </a:ext>
            </a:extLst>
          </a:blip>
          <a:srcRect t="26061" b="4460"/>
          <a:stretch/>
        </p:blipFill>
        <p:spPr>
          <a:xfrm>
            <a:off x="4648200" y="4304347"/>
            <a:ext cx="1752600" cy="2164272"/>
          </a:xfrm>
          <a:prstGeom prst="rect">
            <a:avLst/>
          </a:prstGeom>
        </p:spPr>
      </p:pic>
      <p:sp>
        <p:nvSpPr>
          <p:cNvPr id="7" name="Title 1"/>
          <p:cNvSpPr>
            <a:spLocks noGrp="1"/>
          </p:cNvSpPr>
          <p:nvPr>
            <p:ph type="title"/>
          </p:nvPr>
        </p:nvSpPr>
        <p:spPr/>
        <p:txBody>
          <a:bodyPr anchor="ctr">
            <a:noAutofit/>
          </a:bodyPr>
          <a:lstStyle/>
          <a:p>
            <a:pPr algn="ctr"/>
            <a:r>
              <a:rPr lang="en-US" sz="2800" dirty="0" smtClean="0"/>
              <a:t>Welcome to the Webinar: </a:t>
            </a:r>
            <a:br>
              <a:rPr lang="en-US" sz="2800" dirty="0" smtClean="0"/>
            </a:br>
            <a:r>
              <a:rPr lang="en-US" sz="2800" u="sng" dirty="0" smtClean="0">
                <a:solidFill>
                  <a:schemeClr val="accent1"/>
                </a:solidFill>
              </a:rPr>
              <a:t>What </a:t>
            </a:r>
            <a:r>
              <a:rPr lang="en-US" sz="2800" u="sng" dirty="0">
                <a:solidFill>
                  <a:schemeClr val="accent1"/>
                </a:solidFill>
              </a:rPr>
              <a:t>is Human Trafficking?</a:t>
            </a:r>
            <a:br>
              <a:rPr lang="en-US" sz="2800" u="sng" dirty="0">
                <a:solidFill>
                  <a:schemeClr val="accent1"/>
                </a:solidFill>
              </a:rPr>
            </a:br>
            <a:r>
              <a:rPr lang="en-US" sz="2800" dirty="0">
                <a:solidFill>
                  <a:schemeClr val="accent1"/>
                </a:solidFill>
              </a:rPr>
              <a:t>A live webinar for </a:t>
            </a:r>
            <a:r>
              <a:rPr lang="en-US" sz="2800" dirty="0" smtClean="0">
                <a:solidFill>
                  <a:schemeClr val="accent1"/>
                </a:solidFill>
              </a:rPr>
              <a:t>students in Ohio.</a:t>
            </a:r>
            <a:endParaRPr lang="en-US" sz="2800" dirty="0"/>
          </a:p>
        </p:txBody>
      </p:sp>
      <p:sp>
        <p:nvSpPr>
          <p:cNvPr id="8" name="TextBox 7"/>
          <p:cNvSpPr txBox="1"/>
          <p:nvPr/>
        </p:nvSpPr>
        <p:spPr>
          <a:xfrm>
            <a:off x="0" y="3734166"/>
            <a:ext cx="9144000" cy="461665"/>
          </a:xfrm>
          <a:prstGeom prst="rect">
            <a:avLst/>
          </a:prstGeom>
          <a:noFill/>
        </p:spPr>
        <p:txBody>
          <a:bodyPr wrap="square" rtlCol="0">
            <a:spAutoFit/>
          </a:bodyPr>
          <a:lstStyle/>
          <a:p>
            <a:pPr algn="ctr"/>
            <a:r>
              <a:rPr lang="en-US" sz="2400" b="1" dirty="0" smtClean="0"/>
              <a:t>Today’s Presenters  </a:t>
            </a:r>
            <a:endParaRPr lang="en-US" sz="2400" b="1" dirty="0"/>
          </a:p>
        </p:txBody>
      </p:sp>
      <p:sp>
        <p:nvSpPr>
          <p:cNvPr id="9" name="Rectangle 8"/>
          <p:cNvSpPr/>
          <p:nvPr/>
        </p:nvSpPr>
        <p:spPr>
          <a:xfrm>
            <a:off x="2054587" y="4319587"/>
            <a:ext cx="2365013" cy="2462213"/>
          </a:xfrm>
          <a:prstGeom prst="rect">
            <a:avLst/>
          </a:prstGeom>
        </p:spPr>
        <p:txBody>
          <a:bodyPr wrap="square">
            <a:spAutoFit/>
          </a:bodyPr>
          <a:lstStyle/>
          <a:p>
            <a:r>
              <a:rPr lang="en-US" sz="2400" dirty="0"/>
              <a:t>Anthony </a:t>
            </a:r>
            <a:r>
              <a:rPr lang="en-US" sz="2400" dirty="0" err="1"/>
              <a:t>Talbott</a:t>
            </a:r>
            <a:r>
              <a:rPr lang="en-US" sz="2400" dirty="0"/>
              <a:t/>
            </a:r>
            <a:br>
              <a:rPr lang="en-US" sz="2400" dirty="0"/>
            </a:br>
            <a:r>
              <a:rPr lang="en-US" sz="1600" dirty="0" smtClean="0"/>
              <a:t>Political </a:t>
            </a:r>
            <a:r>
              <a:rPr lang="en-US" sz="1600" dirty="0"/>
              <a:t>Science / Human Rights, University of Dayton</a:t>
            </a:r>
            <a:r>
              <a:rPr lang="en-US" sz="1600" dirty="0">
                <a:solidFill>
                  <a:schemeClr val="accent1"/>
                </a:solidFill>
              </a:rPr>
              <a:t/>
            </a:r>
            <a:br>
              <a:rPr lang="en-US" sz="1600" dirty="0">
                <a:solidFill>
                  <a:schemeClr val="accent1"/>
                </a:solidFill>
              </a:rPr>
            </a:br>
            <a:r>
              <a:rPr lang="en-US" sz="1600" i="1" kern="1400" dirty="0" err="1" smtClean="0">
                <a:solidFill>
                  <a:srgbClr val="9B2D1F"/>
                </a:solidFill>
                <a:latin typeface="Forte"/>
                <a:ea typeface="Times New Roman"/>
                <a:cs typeface="Times New Roman"/>
              </a:rPr>
              <a:t>A</a:t>
            </a:r>
            <a:r>
              <a:rPr lang="en-US" sz="1600" i="1" kern="1400" dirty="0" err="1" smtClean="0">
                <a:latin typeface="Calibri"/>
                <a:ea typeface="Times New Roman"/>
                <a:cs typeface="Times New Roman"/>
              </a:rPr>
              <a:t>bolition</a:t>
            </a:r>
            <a:r>
              <a:rPr lang="en-US" sz="1600" i="1" kern="1400" dirty="0" err="1" smtClean="0">
                <a:solidFill>
                  <a:srgbClr val="9B2D1F"/>
                </a:solidFill>
                <a:latin typeface="Forte"/>
                <a:ea typeface="Times New Roman"/>
                <a:cs typeface="Times New Roman"/>
              </a:rPr>
              <a:t>O</a:t>
            </a:r>
            <a:r>
              <a:rPr lang="en-US" sz="1600" i="1" kern="1400" dirty="0" err="1" smtClean="0">
                <a:latin typeface="Calibri"/>
                <a:ea typeface="Times New Roman"/>
                <a:cs typeface="Times New Roman"/>
              </a:rPr>
              <a:t>hio</a:t>
            </a:r>
            <a:r>
              <a:rPr lang="en-US" sz="1600" i="1" kern="1400" dirty="0" smtClean="0">
                <a:latin typeface="Calibri"/>
                <a:ea typeface="Times New Roman"/>
                <a:cs typeface="Times New Roman"/>
              </a:rPr>
              <a:t> </a:t>
            </a:r>
            <a:r>
              <a:rPr lang="en-US" sz="1600" dirty="0" smtClean="0"/>
              <a:t>– </a:t>
            </a:r>
            <a:r>
              <a:rPr lang="en-US" sz="1600" dirty="0"/>
              <a:t>The Rescue and Restore Coalition in the Miami Valley</a:t>
            </a:r>
            <a:r>
              <a:rPr lang="en-US" dirty="0">
                <a:solidFill>
                  <a:schemeClr val="accent1"/>
                </a:solidFill>
              </a:rPr>
              <a:t/>
            </a:r>
            <a:br>
              <a:rPr lang="en-US" dirty="0">
                <a:solidFill>
                  <a:schemeClr val="accent1"/>
                </a:solidFill>
              </a:rPr>
            </a:br>
            <a:endParaRPr lang="en-US" dirty="0"/>
          </a:p>
        </p:txBody>
      </p:sp>
      <p:sp>
        <p:nvSpPr>
          <p:cNvPr id="10" name="Rectangle 9"/>
          <p:cNvSpPr/>
          <p:nvPr/>
        </p:nvSpPr>
        <p:spPr>
          <a:xfrm>
            <a:off x="6400800" y="4205823"/>
            <a:ext cx="2362200" cy="2308324"/>
          </a:xfrm>
          <a:prstGeom prst="rect">
            <a:avLst/>
          </a:prstGeom>
        </p:spPr>
        <p:txBody>
          <a:bodyPr wrap="square">
            <a:spAutoFit/>
          </a:bodyPr>
          <a:lstStyle/>
          <a:p>
            <a:r>
              <a:rPr lang="en-US" sz="2400" dirty="0"/>
              <a:t>Rachel Adkins, MSW, LSW</a:t>
            </a:r>
            <a:br>
              <a:rPr lang="en-US" sz="2400" dirty="0"/>
            </a:br>
            <a:r>
              <a:rPr lang="en-US" sz="1600" dirty="0" smtClean="0"/>
              <a:t>Anti-Human Trafficking </a:t>
            </a:r>
            <a:r>
              <a:rPr lang="en-US" sz="1600" dirty="0"/>
              <a:t/>
            </a:r>
            <a:br>
              <a:rPr lang="en-US" sz="1600" dirty="0"/>
            </a:br>
            <a:r>
              <a:rPr lang="en-US" sz="1600" dirty="0"/>
              <a:t>Education </a:t>
            </a:r>
            <a:r>
              <a:rPr lang="en-US" sz="1600" dirty="0" smtClean="0"/>
              <a:t>Specialist, </a:t>
            </a:r>
            <a:r>
              <a:rPr lang="en-US" sz="1600" dirty="0"/>
              <a:t/>
            </a:r>
            <a:br>
              <a:rPr lang="en-US" sz="1600" dirty="0"/>
            </a:br>
            <a:r>
              <a:rPr lang="en-US" sz="1600" dirty="0"/>
              <a:t>The Salvation Army &amp; </a:t>
            </a:r>
            <a:br>
              <a:rPr lang="en-US" sz="1600" dirty="0"/>
            </a:br>
            <a:r>
              <a:rPr lang="en-US" sz="1600" dirty="0"/>
              <a:t>The Central Ohio Rescue </a:t>
            </a:r>
            <a:r>
              <a:rPr lang="en-US" sz="1600" dirty="0" smtClean="0"/>
              <a:t>and </a:t>
            </a:r>
            <a:r>
              <a:rPr lang="en-US" sz="1600" dirty="0"/>
              <a:t>Restore Coalition </a:t>
            </a:r>
            <a:endParaRPr lang="en-US" dirty="0"/>
          </a:p>
        </p:txBody>
      </p:sp>
    </p:spTree>
    <p:extLst>
      <p:ext uri="{BB962C8B-B14F-4D97-AF65-F5344CB8AC3E}">
        <p14:creationId xmlns:p14="http://schemas.microsoft.com/office/powerpoint/2010/main" val="1754055844"/>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B91BE050-5082-44C8-A9C7-F6C5B8F5ED89}" type="slidenum">
              <a:rPr lang="en-US" smtClean="0"/>
              <a:pPr>
                <a:defRPr/>
              </a:pPr>
              <a:t>10</a:t>
            </a:fld>
            <a:endParaRPr lang="en-US"/>
          </a:p>
        </p:txBody>
      </p:sp>
      <p:sp>
        <p:nvSpPr>
          <p:cNvPr id="3" name="Rectangle 2"/>
          <p:cNvSpPr/>
          <p:nvPr/>
        </p:nvSpPr>
        <p:spPr>
          <a:xfrm>
            <a:off x="457200" y="1524000"/>
            <a:ext cx="8415343" cy="5386090"/>
          </a:xfrm>
          <a:prstGeom prst="rect">
            <a:avLst/>
          </a:prstGeom>
        </p:spPr>
        <p:txBody>
          <a:bodyPr wrap="square">
            <a:spAutoFit/>
          </a:bodyPr>
          <a:lstStyle/>
          <a:p>
            <a:endParaRPr lang="en-US" sz="2400" dirty="0" smtClean="0"/>
          </a:p>
          <a:p>
            <a:pPr marL="457200" indent="-457200">
              <a:buFont typeface="Arial" pitchFamily="34" charset="0"/>
              <a:buChar char="•"/>
            </a:pPr>
            <a:r>
              <a:rPr lang="en-US" sz="3200" b="1" dirty="0" smtClean="0">
                <a:latin typeface="+mn-lt"/>
              </a:rPr>
              <a:t>Prostitution</a:t>
            </a:r>
          </a:p>
          <a:p>
            <a:pPr marL="457200" indent="-457200">
              <a:buFont typeface="Arial" pitchFamily="34" charset="0"/>
              <a:buChar char="•"/>
            </a:pPr>
            <a:endParaRPr lang="en-US" sz="3200" b="1" dirty="0" smtClean="0">
              <a:latin typeface="+mn-lt"/>
            </a:endParaRPr>
          </a:p>
          <a:p>
            <a:pPr marL="457200" indent="-457200">
              <a:buFont typeface="Arial" pitchFamily="34" charset="0"/>
              <a:buChar char="•"/>
            </a:pPr>
            <a:r>
              <a:rPr lang="en-US" sz="3200" b="1" dirty="0" smtClean="0">
                <a:latin typeface="+mn-lt"/>
              </a:rPr>
              <a:t>Child pornography</a:t>
            </a:r>
            <a:endParaRPr lang="en-US" sz="3200" dirty="0" smtClean="0">
              <a:latin typeface="+mn-lt"/>
            </a:endParaRPr>
          </a:p>
          <a:p>
            <a:pPr marL="457200" indent="-457200">
              <a:buFont typeface="Arial" pitchFamily="34" charset="0"/>
              <a:buChar char="•"/>
            </a:pPr>
            <a:endParaRPr lang="en-US" sz="3200" b="1" dirty="0" smtClean="0">
              <a:latin typeface="+mn-lt"/>
            </a:endParaRPr>
          </a:p>
          <a:p>
            <a:pPr marL="457200" indent="-457200">
              <a:buFont typeface="Arial" pitchFamily="34" charset="0"/>
              <a:buChar char="•"/>
            </a:pPr>
            <a:r>
              <a:rPr lang="en-US" sz="3200" b="1" dirty="0" smtClean="0">
                <a:latin typeface="+mn-lt"/>
              </a:rPr>
              <a:t>Alien smuggling</a:t>
            </a:r>
          </a:p>
          <a:p>
            <a:pPr marL="457200" indent="-457200">
              <a:buFont typeface="Arial" pitchFamily="34" charset="0"/>
              <a:buChar char="•"/>
            </a:pPr>
            <a:endParaRPr lang="en-US" sz="3200" b="1" dirty="0" smtClean="0">
              <a:latin typeface="+mn-lt"/>
            </a:endParaRPr>
          </a:p>
          <a:p>
            <a:pPr marL="457200" indent="-457200">
              <a:buFont typeface="Arial" pitchFamily="34" charset="0"/>
              <a:buChar char="•"/>
            </a:pPr>
            <a:r>
              <a:rPr lang="en-US" sz="3200" b="1" dirty="0" smtClean="0">
                <a:latin typeface="+mn-lt"/>
              </a:rPr>
              <a:t>Kidnapping</a:t>
            </a:r>
          </a:p>
          <a:p>
            <a:pPr marL="457200" indent="-457200">
              <a:buFont typeface="Arial" pitchFamily="34" charset="0"/>
              <a:buChar char="•"/>
            </a:pPr>
            <a:endParaRPr lang="en-US" sz="3200" b="1" dirty="0" smtClean="0">
              <a:latin typeface="+mn-lt"/>
            </a:endParaRPr>
          </a:p>
          <a:p>
            <a:pPr marL="457200" indent="-457200">
              <a:buFont typeface="Arial" pitchFamily="34" charset="0"/>
              <a:buChar char="•"/>
            </a:pPr>
            <a:r>
              <a:rPr lang="en-US" sz="3200" b="1" dirty="0" smtClean="0">
                <a:latin typeface="+mn-lt"/>
              </a:rPr>
              <a:t>Rape</a:t>
            </a:r>
          </a:p>
          <a:p>
            <a:pPr marL="457200" indent="-457200"/>
            <a:endParaRPr lang="en-US" sz="3200" b="1" dirty="0" smtClean="0">
              <a:latin typeface="+mn-lt"/>
            </a:endParaRPr>
          </a:p>
        </p:txBody>
      </p:sp>
      <p:sp>
        <p:nvSpPr>
          <p:cNvPr id="4" name="Rectangle 3"/>
          <p:cNvSpPr/>
          <p:nvPr/>
        </p:nvSpPr>
        <p:spPr>
          <a:xfrm>
            <a:off x="2995633" y="292358"/>
            <a:ext cx="3371820" cy="707886"/>
          </a:xfrm>
          <a:prstGeom prst="rect">
            <a:avLst/>
          </a:prstGeom>
        </p:spPr>
        <p:txBody>
          <a:bodyPr wrap="none">
            <a:spAutoFit/>
          </a:bodyPr>
          <a:lstStyle/>
          <a:p>
            <a:r>
              <a:rPr lang="en-US" sz="4000" dirty="0" smtClean="0">
                <a:solidFill>
                  <a:schemeClr val="bg1">
                    <a:lumMod val="95000"/>
                  </a:schemeClr>
                </a:solidFill>
                <a:latin typeface="+mj-lt"/>
              </a:rPr>
              <a:t>Related Crimes</a:t>
            </a:r>
            <a:endParaRPr lang="en-US" sz="4000" dirty="0">
              <a:solidFill>
                <a:schemeClr val="bg1">
                  <a:lumMod val="95000"/>
                </a:schemeClr>
              </a:solidFill>
              <a:latin typeface="+mj-lt"/>
            </a:endParaRPr>
          </a:p>
        </p:txBody>
      </p:sp>
    </p:spTree>
    <p:extLst>
      <p:ext uri="{BB962C8B-B14F-4D97-AF65-F5344CB8AC3E}">
        <p14:creationId xmlns:p14="http://schemas.microsoft.com/office/powerpoint/2010/main" val="2531676677"/>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B91BE050-5082-44C8-A9C7-F6C5B8F5ED89}" type="slidenum">
              <a:rPr lang="en-US" smtClean="0"/>
              <a:pPr>
                <a:defRPr/>
              </a:pPr>
              <a:t>11</a:t>
            </a:fld>
            <a:endParaRPr lang="en-US"/>
          </a:p>
        </p:txBody>
      </p:sp>
      <p:sp>
        <p:nvSpPr>
          <p:cNvPr id="3" name="Rectangle 2"/>
          <p:cNvSpPr/>
          <p:nvPr/>
        </p:nvSpPr>
        <p:spPr>
          <a:xfrm>
            <a:off x="228600" y="2057400"/>
            <a:ext cx="8915400" cy="4031873"/>
          </a:xfrm>
          <a:prstGeom prst="rect">
            <a:avLst/>
          </a:prstGeom>
        </p:spPr>
        <p:txBody>
          <a:bodyPr wrap="square">
            <a:spAutoFit/>
          </a:bodyPr>
          <a:lstStyle/>
          <a:p>
            <a:pPr eaLnBrk="1" fontAlgn="auto" hangingPunct="1">
              <a:spcAft>
                <a:spcPts val="0"/>
              </a:spcAft>
              <a:buFont typeface="Wingdings" pitchFamily="2" charset="2"/>
              <a:buNone/>
              <a:defRPr/>
            </a:pPr>
            <a:r>
              <a:rPr lang="en-US" sz="3200" b="1" dirty="0" smtClean="0">
                <a:latin typeface="+mn-lt"/>
              </a:rPr>
              <a:t>1.) International or Domestic</a:t>
            </a:r>
          </a:p>
          <a:p>
            <a:pPr eaLnBrk="1" fontAlgn="auto" hangingPunct="1">
              <a:spcAft>
                <a:spcPts val="0"/>
              </a:spcAft>
              <a:buFont typeface="Wingdings" pitchFamily="2" charset="2"/>
              <a:buNone/>
              <a:defRPr/>
            </a:pPr>
            <a:endParaRPr lang="en-US" sz="3200" dirty="0" smtClean="0">
              <a:latin typeface="+mn-lt"/>
            </a:endParaRPr>
          </a:p>
          <a:p>
            <a:pPr eaLnBrk="1" fontAlgn="auto" hangingPunct="1">
              <a:spcAft>
                <a:spcPts val="0"/>
              </a:spcAft>
              <a:defRPr/>
            </a:pPr>
            <a:r>
              <a:rPr lang="en-US" sz="3200" b="1" dirty="0" smtClean="0">
                <a:latin typeface="+mn-lt"/>
              </a:rPr>
              <a:t>2.) Adult or Minor</a:t>
            </a:r>
          </a:p>
          <a:p>
            <a:pPr eaLnBrk="1" fontAlgn="auto" hangingPunct="1">
              <a:spcAft>
                <a:spcPts val="0"/>
              </a:spcAft>
              <a:defRPr/>
            </a:pPr>
            <a:endParaRPr lang="en-US" sz="3200" b="1" dirty="0">
              <a:latin typeface="+mn-lt"/>
            </a:endParaRPr>
          </a:p>
          <a:p>
            <a:pPr eaLnBrk="1" fontAlgn="auto" hangingPunct="1">
              <a:spcAft>
                <a:spcPts val="0"/>
              </a:spcAft>
              <a:defRPr/>
            </a:pPr>
            <a:r>
              <a:rPr lang="en-US" sz="3200" b="1" dirty="0" smtClean="0">
                <a:latin typeface="+mn-lt"/>
              </a:rPr>
              <a:t>3.) Sex or Labor</a:t>
            </a:r>
          </a:p>
          <a:p>
            <a:pPr eaLnBrk="1" fontAlgn="auto" hangingPunct="1">
              <a:spcAft>
                <a:spcPts val="0"/>
              </a:spcAft>
              <a:defRPr/>
            </a:pPr>
            <a:endParaRPr lang="en-US" sz="3200" b="1" dirty="0">
              <a:latin typeface="+mn-lt"/>
            </a:endParaRPr>
          </a:p>
          <a:p>
            <a:pPr eaLnBrk="1" fontAlgn="auto" hangingPunct="1">
              <a:spcAft>
                <a:spcPts val="0"/>
              </a:spcAft>
              <a:defRPr/>
            </a:pPr>
            <a:r>
              <a:rPr lang="en-US" sz="2800" b="1" dirty="0" smtClean="0">
                <a:latin typeface="+mn-lt"/>
              </a:rPr>
              <a:t>* Focus: Domestic Minor Sex Trafficking (“DMST”)</a:t>
            </a:r>
          </a:p>
          <a:p>
            <a:pPr eaLnBrk="1" fontAlgn="auto" hangingPunct="1">
              <a:spcAft>
                <a:spcPts val="0"/>
              </a:spcAft>
              <a:defRPr/>
            </a:pPr>
            <a:endParaRPr lang="en-US" sz="3200" b="1" dirty="0" smtClean="0">
              <a:latin typeface="+mn-lt"/>
            </a:endParaRPr>
          </a:p>
        </p:txBody>
      </p:sp>
      <p:sp>
        <p:nvSpPr>
          <p:cNvPr id="4" name="Rectangle 3"/>
          <p:cNvSpPr/>
          <p:nvPr/>
        </p:nvSpPr>
        <p:spPr>
          <a:xfrm>
            <a:off x="2519873" y="292359"/>
            <a:ext cx="4332853" cy="707886"/>
          </a:xfrm>
          <a:prstGeom prst="rect">
            <a:avLst/>
          </a:prstGeom>
        </p:spPr>
        <p:txBody>
          <a:bodyPr wrap="none">
            <a:spAutoFit/>
          </a:bodyPr>
          <a:lstStyle/>
          <a:p>
            <a:r>
              <a:rPr lang="en-US" sz="4000" dirty="0" smtClean="0">
                <a:solidFill>
                  <a:schemeClr val="bg1">
                    <a:lumMod val="95000"/>
                  </a:schemeClr>
                </a:solidFill>
                <a:latin typeface="+mn-lt"/>
                <a:cs typeface="Andalus" pitchFamily="18" charset="-78"/>
              </a:rPr>
              <a:t>Recap: Distinctions </a:t>
            </a:r>
            <a:endParaRPr lang="en-US" sz="4000" dirty="0">
              <a:latin typeface="+mn-lt"/>
            </a:endParaRPr>
          </a:p>
        </p:txBody>
      </p:sp>
    </p:spTree>
    <p:extLst>
      <p:ext uri="{BB962C8B-B14F-4D97-AF65-F5344CB8AC3E}">
        <p14:creationId xmlns:p14="http://schemas.microsoft.com/office/powerpoint/2010/main" val="3345620994"/>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609600" y="-152400"/>
            <a:ext cx="8411937" cy="1524000"/>
          </a:xfrm>
        </p:spPr>
        <p:txBody>
          <a:bodyPr/>
          <a:lstStyle/>
          <a:p>
            <a:pPr eaLnBrk="1" fontAlgn="auto" hangingPunct="1">
              <a:spcAft>
                <a:spcPts val="0"/>
              </a:spcAft>
              <a:defRPr/>
            </a:pPr>
            <a:r>
              <a:rPr lang="en-US" dirty="0" smtClean="0">
                <a:solidFill>
                  <a:schemeClr val="accent1">
                    <a:satMod val="150000"/>
                  </a:schemeClr>
                </a:solidFill>
              </a:rPr>
              <a:t>B.)  Scope</a:t>
            </a:r>
          </a:p>
        </p:txBody>
      </p:sp>
      <p:sp>
        <p:nvSpPr>
          <p:cNvPr id="8195" name="Content Placeholder 2"/>
          <p:cNvSpPr>
            <a:spLocks noGrp="1"/>
          </p:cNvSpPr>
          <p:nvPr>
            <p:ph idx="1"/>
          </p:nvPr>
        </p:nvSpPr>
        <p:spPr>
          <a:xfrm>
            <a:off x="152400" y="2880691"/>
            <a:ext cx="8991600" cy="5181600"/>
          </a:xfrm>
        </p:spPr>
        <p:txBody>
          <a:bodyPr/>
          <a:lstStyle/>
          <a:p>
            <a:pPr eaLnBrk="1" hangingPunct="1"/>
            <a:r>
              <a:rPr lang="en-US" sz="3600" b="1" dirty="0" smtClean="0"/>
              <a:t>Twenty-seven million victims of trafficking</a:t>
            </a:r>
          </a:p>
          <a:p>
            <a:pPr eaLnBrk="1" hangingPunct="1"/>
            <a:endParaRPr lang="en-US" sz="3600" b="1" dirty="0" smtClean="0"/>
          </a:p>
          <a:p>
            <a:pPr eaLnBrk="1" hangingPunct="1"/>
            <a:endParaRPr lang="en-US" sz="3600" b="1" dirty="0"/>
          </a:p>
          <a:p>
            <a:pPr eaLnBrk="1" hangingPunct="1"/>
            <a:endParaRPr lang="en-US" sz="3600" b="1" dirty="0" smtClean="0"/>
          </a:p>
          <a:p>
            <a:pPr eaLnBrk="1" hangingPunct="1"/>
            <a:endParaRPr lang="en-US" sz="400" b="1" dirty="0" smtClean="0"/>
          </a:p>
          <a:p>
            <a:pPr eaLnBrk="1" hangingPunct="1"/>
            <a:r>
              <a:rPr lang="en-US" sz="2900" b="1" dirty="0" smtClean="0">
                <a:latin typeface="Times New Roman" pitchFamily="18" charset="0"/>
                <a:cs typeface="Times New Roman" pitchFamily="18" charset="0"/>
              </a:rPr>
              <a:t>80</a:t>
            </a:r>
            <a:r>
              <a:rPr lang="en-US" sz="2900" b="1" dirty="0" smtClean="0"/>
              <a:t>% </a:t>
            </a:r>
            <a:r>
              <a:rPr lang="en-US" sz="2900" dirty="0" smtClean="0"/>
              <a:t>of victims are </a:t>
            </a:r>
            <a:r>
              <a:rPr lang="en-US" sz="2900" b="1" dirty="0" smtClean="0"/>
              <a:t>female</a:t>
            </a:r>
            <a:r>
              <a:rPr lang="en-US" sz="2900" dirty="0" smtClean="0"/>
              <a:t>—</a:t>
            </a:r>
            <a:r>
              <a:rPr lang="en-US" sz="2900" b="1" dirty="0" smtClean="0">
                <a:latin typeface="Times New Roman" pitchFamily="18" charset="0"/>
                <a:cs typeface="Times New Roman" pitchFamily="18" charset="0"/>
              </a:rPr>
              <a:t>50</a:t>
            </a:r>
            <a:r>
              <a:rPr lang="en-US" sz="2900" b="1" dirty="0" smtClean="0"/>
              <a:t>% </a:t>
            </a:r>
            <a:r>
              <a:rPr lang="en-US" sz="2900" dirty="0" smtClean="0"/>
              <a:t>are </a:t>
            </a:r>
            <a:r>
              <a:rPr lang="en-US" sz="2900" b="1" dirty="0"/>
              <a:t>c</a:t>
            </a:r>
            <a:r>
              <a:rPr lang="en-US" sz="2900" b="1" dirty="0" smtClean="0"/>
              <a:t>hildren</a:t>
            </a:r>
          </a:p>
          <a:p>
            <a:pPr eaLnBrk="1" hangingPunct="1"/>
            <a:endParaRPr lang="en-US" sz="2900" b="1" dirty="0" smtClean="0"/>
          </a:p>
          <a:p>
            <a:pPr eaLnBrk="1" hangingPunct="1"/>
            <a:r>
              <a:rPr lang="en-US" sz="2900" b="1" dirty="0" smtClean="0"/>
              <a:t>$</a:t>
            </a:r>
            <a:r>
              <a:rPr lang="en-US" sz="2900" b="1" dirty="0" smtClean="0">
                <a:latin typeface="Times New Roman" pitchFamily="18" charset="0"/>
                <a:cs typeface="Times New Roman" pitchFamily="18" charset="0"/>
              </a:rPr>
              <a:t>35</a:t>
            </a:r>
            <a:r>
              <a:rPr lang="en-US" sz="2900" b="1" dirty="0" smtClean="0"/>
              <a:t> billion </a:t>
            </a:r>
            <a:r>
              <a:rPr lang="en-US" sz="2900" dirty="0" smtClean="0"/>
              <a:t>dollar revenue</a:t>
            </a:r>
            <a:endParaRPr lang="en-US" sz="2900" b="1" dirty="0" smtClean="0"/>
          </a:p>
          <a:p>
            <a:pPr eaLnBrk="1" hangingPunct="1">
              <a:buNone/>
            </a:pPr>
            <a:endParaRPr lang="en-US" sz="2800" dirty="0" smtClean="0"/>
          </a:p>
        </p:txBody>
      </p:sp>
      <p:sp>
        <p:nvSpPr>
          <p:cNvPr id="4" name="Slide Number Placeholder 3"/>
          <p:cNvSpPr>
            <a:spLocks noGrp="1"/>
          </p:cNvSpPr>
          <p:nvPr>
            <p:ph type="sldNum" sz="quarter" idx="12"/>
          </p:nvPr>
        </p:nvSpPr>
        <p:spPr/>
        <p:txBody>
          <a:bodyPr/>
          <a:lstStyle/>
          <a:p>
            <a:pPr>
              <a:defRPr/>
            </a:pPr>
            <a:fld id="{017EDB0F-195A-4343-AF07-06BECCE5D581}" type="slidenum">
              <a:rPr lang="en-US" smtClean="0"/>
              <a:pPr>
                <a:defRPr/>
              </a:pPr>
              <a:t>12</a:t>
            </a:fld>
            <a:endParaRPr lang="en-US"/>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05658" y="1524000"/>
            <a:ext cx="2414587" cy="1356691"/>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15672" y="3657600"/>
            <a:ext cx="1020130" cy="1447800"/>
          </a:xfrm>
          <a:prstGeom prst="rect">
            <a:avLst/>
          </a:prstGeom>
        </p:spPr>
      </p:pic>
      <p:sp>
        <p:nvSpPr>
          <p:cNvPr id="5" name="TextBox 4"/>
          <p:cNvSpPr txBox="1"/>
          <p:nvPr/>
        </p:nvSpPr>
        <p:spPr>
          <a:xfrm>
            <a:off x="3305658" y="4058334"/>
            <a:ext cx="457200" cy="646331"/>
          </a:xfrm>
          <a:prstGeom prst="rect">
            <a:avLst/>
          </a:prstGeom>
          <a:noFill/>
        </p:spPr>
        <p:txBody>
          <a:bodyPr wrap="square" rtlCol="0">
            <a:spAutoFit/>
          </a:bodyPr>
          <a:lstStyle/>
          <a:p>
            <a:r>
              <a:rPr lang="en-US" sz="3600" dirty="0" smtClean="0">
                <a:latin typeface="Gill Sans Ultra Bold" pitchFamily="34" charset="0"/>
              </a:rPr>
              <a:t>=</a:t>
            </a:r>
            <a:endParaRPr lang="en-US" sz="3600" dirty="0">
              <a:latin typeface="Gill Sans Ultra Bold" pitchFamily="34" charset="0"/>
            </a:endParaRPr>
          </a:p>
        </p:txBody>
      </p:sp>
      <p:sp>
        <p:nvSpPr>
          <p:cNvPr id="6" name="TextBox 5"/>
          <p:cNvSpPr txBox="1"/>
          <p:nvPr/>
        </p:nvSpPr>
        <p:spPr>
          <a:xfrm>
            <a:off x="5984033" y="3638939"/>
            <a:ext cx="3124200" cy="400110"/>
          </a:xfrm>
          <a:prstGeom prst="rect">
            <a:avLst/>
          </a:prstGeom>
          <a:noFill/>
        </p:spPr>
        <p:txBody>
          <a:bodyPr wrap="square" rtlCol="0">
            <a:spAutoFit/>
          </a:bodyPr>
          <a:lstStyle/>
          <a:p>
            <a:r>
              <a:rPr lang="en-US" sz="2000" i="1" dirty="0" smtClean="0">
                <a:latin typeface="+mn-lt"/>
              </a:rPr>
              <a:t>--U.S. Department of State</a:t>
            </a:r>
            <a:endParaRPr lang="en-US" sz="2000" i="1" dirty="0">
              <a:latin typeface="+mn-lt"/>
            </a:endParaRPr>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69125" y="6096000"/>
            <a:ext cx="522903" cy="534271"/>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24600" y="6074296"/>
            <a:ext cx="534271" cy="534271"/>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508811" y="6045004"/>
            <a:ext cx="1352550" cy="563563"/>
          </a:xfrm>
          <a:prstGeom prst="rect">
            <a:avLst/>
          </a:prstGeom>
        </p:spPr>
      </p:pic>
      <p:sp>
        <p:nvSpPr>
          <p:cNvPr id="10" name="TextBox 9"/>
          <p:cNvSpPr txBox="1"/>
          <p:nvPr/>
        </p:nvSpPr>
        <p:spPr>
          <a:xfrm>
            <a:off x="4602402" y="6107051"/>
            <a:ext cx="533400" cy="523220"/>
          </a:xfrm>
          <a:prstGeom prst="rect">
            <a:avLst/>
          </a:prstGeom>
          <a:noFill/>
        </p:spPr>
        <p:txBody>
          <a:bodyPr wrap="square" rtlCol="0">
            <a:spAutoFit/>
          </a:bodyPr>
          <a:lstStyle/>
          <a:p>
            <a:r>
              <a:rPr lang="en-US" sz="2800" dirty="0" smtClean="0">
                <a:latin typeface="+mj-lt"/>
              </a:rPr>
              <a:t>=</a:t>
            </a:r>
            <a:endParaRPr lang="en-US" sz="2800" dirty="0">
              <a:latin typeface="+mj-lt"/>
            </a:endParaRPr>
          </a:p>
        </p:txBody>
      </p:sp>
      <p:sp>
        <p:nvSpPr>
          <p:cNvPr id="12" name="TextBox 11"/>
          <p:cNvSpPr txBox="1"/>
          <p:nvPr/>
        </p:nvSpPr>
        <p:spPr>
          <a:xfrm>
            <a:off x="5791200" y="6054402"/>
            <a:ext cx="533400" cy="523220"/>
          </a:xfrm>
          <a:prstGeom prst="rect">
            <a:avLst/>
          </a:prstGeom>
          <a:noFill/>
        </p:spPr>
        <p:txBody>
          <a:bodyPr wrap="square" rtlCol="0">
            <a:spAutoFit/>
          </a:bodyPr>
          <a:lstStyle/>
          <a:p>
            <a:r>
              <a:rPr lang="en-US" sz="2800" dirty="0" smtClean="0">
                <a:latin typeface="+mj-lt"/>
              </a:rPr>
              <a:t>+</a:t>
            </a:r>
            <a:endParaRPr lang="en-US" sz="2800" dirty="0">
              <a:latin typeface="+mj-lt"/>
            </a:endParaRPr>
          </a:p>
        </p:txBody>
      </p:sp>
      <p:sp>
        <p:nvSpPr>
          <p:cNvPr id="13" name="TextBox 12"/>
          <p:cNvSpPr txBox="1"/>
          <p:nvPr/>
        </p:nvSpPr>
        <p:spPr>
          <a:xfrm>
            <a:off x="7013511" y="6045004"/>
            <a:ext cx="495300" cy="523220"/>
          </a:xfrm>
          <a:prstGeom prst="rect">
            <a:avLst/>
          </a:prstGeom>
          <a:noFill/>
        </p:spPr>
        <p:txBody>
          <a:bodyPr wrap="square" rtlCol="0">
            <a:spAutoFit/>
          </a:bodyPr>
          <a:lstStyle/>
          <a:p>
            <a:r>
              <a:rPr lang="en-US" sz="2800" dirty="0" smtClean="0">
                <a:latin typeface="+mj-lt"/>
              </a:rPr>
              <a:t>+</a:t>
            </a:r>
            <a:endParaRPr lang="en-US" sz="2800" dirty="0">
              <a:latin typeface="+mj-lt"/>
            </a:endParaRPr>
          </a:p>
        </p:txBody>
      </p:sp>
    </p:spTree>
    <p:extLst>
      <p:ext uri="{BB962C8B-B14F-4D97-AF65-F5344CB8AC3E}">
        <p14:creationId xmlns:p14="http://schemas.microsoft.com/office/powerpoint/2010/main" val="2714510"/>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609600" y="0"/>
            <a:ext cx="8229600" cy="1252728"/>
          </a:xfrm>
        </p:spPr>
        <p:txBody>
          <a:bodyPr/>
          <a:lstStyle/>
          <a:p>
            <a:pPr eaLnBrk="1" fontAlgn="auto" hangingPunct="1">
              <a:spcAft>
                <a:spcPts val="0"/>
              </a:spcAft>
              <a:defRPr/>
            </a:pPr>
            <a:r>
              <a:rPr lang="en-US" dirty="0" smtClean="0">
                <a:solidFill>
                  <a:schemeClr val="accent1">
                    <a:satMod val="150000"/>
                  </a:schemeClr>
                </a:solidFill>
              </a:rPr>
              <a:t>B.)  Scope</a:t>
            </a:r>
          </a:p>
        </p:txBody>
      </p:sp>
      <p:pic>
        <p:nvPicPr>
          <p:cNvPr id="3" name="Content Placeholder 2"/>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352800" y="1524000"/>
            <a:ext cx="2543174" cy="1337218"/>
          </a:xfrm>
        </p:spPr>
      </p:pic>
      <p:sp>
        <p:nvSpPr>
          <p:cNvPr id="4" name="Slide Number Placeholder 3"/>
          <p:cNvSpPr>
            <a:spLocks noGrp="1"/>
          </p:cNvSpPr>
          <p:nvPr>
            <p:ph type="sldNum" sz="quarter" idx="12"/>
          </p:nvPr>
        </p:nvSpPr>
        <p:spPr/>
        <p:txBody>
          <a:bodyPr/>
          <a:lstStyle/>
          <a:p>
            <a:pPr>
              <a:defRPr/>
            </a:pPr>
            <a:fld id="{017EDB0F-195A-4343-AF07-06BECCE5D581}" type="slidenum">
              <a:rPr lang="en-US" smtClean="0"/>
              <a:pPr>
                <a:defRPr/>
              </a:pPr>
              <a:t>13</a:t>
            </a:fld>
            <a:endParaRPr lang="en-US"/>
          </a:p>
        </p:txBody>
      </p:sp>
      <p:sp>
        <p:nvSpPr>
          <p:cNvPr id="2" name="TextBox 1"/>
          <p:cNvSpPr txBox="1"/>
          <p:nvPr/>
        </p:nvSpPr>
        <p:spPr>
          <a:xfrm>
            <a:off x="152400" y="3124200"/>
            <a:ext cx="8839200" cy="1200329"/>
          </a:xfrm>
          <a:prstGeom prst="rect">
            <a:avLst/>
          </a:prstGeom>
          <a:noFill/>
        </p:spPr>
        <p:txBody>
          <a:bodyPr wrap="square" rtlCol="0">
            <a:spAutoFit/>
          </a:bodyPr>
          <a:lstStyle/>
          <a:p>
            <a:r>
              <a:rPr lang="en-US" sz="3600" dirty="0" smtClean="0">
                <a:solidFill>
                  <a:srgbClr val="FF0000"/>
                </a:solidFill>
                <a:latin typeface="+mj-lt"/>
                <a:cs typeface="Times New Roman" pitchFamily="18" charset="0"/>
              </a:rPr>
              <a:t>200,000</a:t>
            </a:r>
            <a:r>
              <a:rPr lang="en-US" sz="3600" dirty="0" smtClean="0">
                <a:latin typeface="+mj-lt"/>
              </a:rPr>
              <a:t> people currently trafficked in the U.S.</a:t>
            </a:r>
          </a:p>
          <a:p>
            <a:pPr marL="285750" indent="-285750">
              <a:buFont typeface="Arial" pitchFamily="34" charset="0"/>
              <a:buChar char="•"/>
            </a:pPr>
            <a:endParaRPr lang="en-US" sz="3600" dirty="0">
              <a:latin typeface="+mj-lt"/>
            </a:endParaRPr>
          </a:p>
        </p:txBody>
      </p:sp>
      <p:sp>
        <p:nvSpPr>
          <p:cNvPr id="5" name="TextBox 4"/>
          <p:cNvSpPr txBox="1"/>
          <p:nvPr/>
        </p:nvSpPr>
        <p:spPr>
          <a:xfrm>
            <a:off x="457200" y="3772467"/>
            <a:ext cx="8534400" cy="2062103"/>
          </a:xfrm>
          <a:prstGeom prst="rect">
            <a:avLst/>
          </a:prstGeom>
          <a:noFill/>
        </p:spPr>
        <p:txBody>
          <a:bodyPr wrap="square" rtlCol="0">
            <a:spAutoFit/>
          </a:bodyPr>
          <a:lstStyle/>
          <a:p>
            <a:pPr marL="457200" indent="-457200">
              <a:buFont typeface="Arial" pitchFamily="34" charset="0"/>
              <a:buChar char="•"/>
            </a:pPr>
            <a:r>
              <a:rPr lang="en-US" sz="3200" dirty="0" smtClean="0">
                <a:latin typeface="+mn-lt"/>
              </a:rPr>
              <a:t>Estimated 100,000 U.S. children sex trafficked</a:t>
            </a:r>
          </a:p>
          <a:p>
            <a:pPr marL="457200" indent="-457200">
              <a:buFont typeface="Arial" pitchFamily="34" charset="0"/>
              <a:buChar char="•"/>
            </a:pPr>
            <a:r>
              <a:rPr lang="en-US" sz="3200" dirty="0">
                <a:latin typeface="+mn-lt"/>
              </a:rPr>
              <a:t>A</a:t>
            </a:r>
            <a:r>
              <a:rPr lang="en-US" sz="3200" dirty="0" smtClean="0">
                <a:latin typeface="+mn-lt"/>
              </a:rPr>
              <a:t>ll 50 states have reported cases</a:t>
            </a:r>
          </a:p>
          <a:p>
            <a:pPr marL="457200" indent="-457200">
              <a:buFont typeface="Arial" pitchFamily="34" charset="0"/>
              <a:buChar char="•"/>
            </a:pPr>
            <a:r>
              <a:rPr lang="en-US" sz="3200" dirty="0" smtClean="0">
                <a:latin typeface="+mn-lt"/>
              </a:rPr>
              <a:t>600,000 minors involved in prostitution or pornography</a:t>
            </a:r>
            <a:endParaRPr lang="en-US" sz="3200" dirty="0">
              <a:latin typeface="+mn-lt"/>
            </a:endParaRPr>
          </a:p>
        </p:txBody>
      </p:sp>
    </p:spTree>
    <p:extLst>
      <p:ext uri="{BB962C8B-B14F-4D97-AF65-F5344CB8AC3E}">
        <p14:creationId xmlns:p14="http://schemas.microsoft.com/office/powerpoint/2010/main" val="3675911384"/>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609600" y="0"/>
            <a:ext cx="8229600" cy="1252728"/>
          </a:xfrm>
        </p:spPr>
        <p:txBody>
          <a:bodyPr/>
          <a:lstStyle/>
          <a:p>
            <a:pPr eaLnBrk="1" fontAlgn="auto" hangingPunct="1">
              <a:spcAft>
                <a:spcPts val="0"/>
              </a:spcAft>
              <a:defRPr/>
            </a:pPr>
            <a:r>
              <a:rPr lang="en-US" dirty="0" smtClean="0">
                <a:solidFill>
                  <a:schemeClr val="accent1">
                    <a:satMod val="150000"/>
                  </a:schemeClr>
                </a:solidFill>
              </a:rPr>
              <a:t>B.)  Scope</a:t>
            </a:r>
          </a:p>
        </p:txBody>
      </p:sp>
      <p:sp>
        <p:nvSpPr>
          <p:cNvPr id="4" name="Slide Number Placeholder 3"/>
          <p:cNvSpPr>
            <a:spLocks noGrp="1"/>
          </p:cNvSpPr>
          <p:nvPr>
            <p:ph type="sldNum" sz="quarter" idx="12"/>
          </p:nvPr>
        </p:nvSpPr>
        <p:spPr/>
        <p:txBody>
          <a:bodyPr/>
          <a:lstStyle/>
          <a:p>
            <a:pPr>
              <a:defRPr/>
            </a:pPr>
            <a:fld id="{017EDB0F-195A-4343-AF07-06BECCE5D581}" type="slidenum">
              <a:rPr lang="en-US" smtClean="0"/>
              <a:pPr>
                <a:defRPr/>
              </a:pPr>
              <a:t>14</a:t>
            </a:fld>
            <a:endParaRPr lang="en-US"/>
          </a:p>
        </p:txBody>
      </p:sp>
      <p:sp>
        <p:nvSpPr>
          <p:cNvPr id="5" name="Content Placeholder 4"/>
          <p:cNvSpPr>
            <a:spLocks noGrp="1"/>
          </p:cNvSpPr>
          <p:nvPr>
            <p:ph idx="1"/>
          </p:nvPr>
        </p:nvSpPr>
        <p:spPr>
          <a:xfrm>
            <a:off x="190184" y="3352800"/>
            <a:ext cx="9144000" cy="838200"/>
          </a:xfrm>
        </p:spPr>
        <p:txBody>
          <a:bodyPr/>
          <a:lstStyle/>
          <a:p>
            <a:pPr marL="119062" indent="0">
              <a:buNone/>
            </a:pPr>
            <a:r>
              <a:rPr lang="en-US" b="1" dirty="0" smtClean="0">
                <a:solidFill>
                  <a:srgbClr val="00B050"/>
                </a:solidFill>
              </a:rPr>
              <a:t>1,078</a:t>
            </a:r>
            <a:r>
              <a:rPr lang="en-US" dirty="0" smtClean="0"/>
              <a:t>  U.S.-born Ohio youth sex trafficked last year</a:t>
            </a:r>
          </a:p>
          <a:p>
            <a:pPr marL="119062" indent="0">
              <a:buNone/>
            </a:pPr>
            <a:endParaRPr lang="en-US"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54063" y="1723053"/>
            <a:ext cx="2284737" cy="1553547"/>
          </a:xfrm>
          <a:prstGeom prst="rect">
            <a:avLst/>
          </a:prstGeom>
        </p:spPr>
      </p:pic>
      <p:sp>
        <p:nvSpPr>
          <p:cNvPr id="2" name="TextBox 1"/>
          <p:cNvSpPr txBox="1"/>
          <p:nvPr/>
        </p:nvSpPr>
        <p:spPr>
          <a:xfrm>
            <a:off x="609600" y="3962400"/>
            <a:ext cx="8305169" cy="1569660"/>
          </a:xfrm>
          <a:prstGeom prst="rect">
            <a:avLst/>
          </a:prstGeom>
          <a:noFill/>
        </p:spPr>
        <p:txBody>
          <a:bodyPr wrap="square" rtlCol="0">
            <a:spAutoFit/>
          </a:bodyPr>
          <a:lstStyle/>
          <a:p>
            <a:pPr marL="285750" indent="-285750">
              <a:buFont typeface="Arial" pitchFamily="34" charset="0"/>
              <a:buChar char="•"/>
            </a:pPr>
            <a:r>
              <a:rPr lang="en-US" sz="3200" dirty="0" smtClean="0">
                <a:latin typeface="+mn-lt"/>
              </a:rPr>
              <a:t>50 Ohio cases reported in past 9 years</a:t>
            </a:r>
          </a:p>
          <a:p>
            <a:pPr marL="285750" indent="-285750">
              <a:buFont typeface="Arial" pitchFamily="34" charset="0"/>
              <a:buChar char="•"/>
            </a:pPr>
            <a:r>
              <a:rPr lang="en-US" sz="3200" dirty="0" smtClean="0">
                <a:latin typeface="+mn-lt"/>
              </a:rPr>
              <a:t>Toledo: 4</a:t>
            </a:r>
            <a:r>
              <a:rPr lang="en-US" sz="3200" baseline="30000" dirty="0" smtClean="0">
                <a:latin typeface="+mn-lt"/>
              </a:rPr>
              <a:t>th</a:t>
            </a:r>
            <a:r>
              <a:rPr lang="en-US" sz="3200" dirty="0" smtClean="0">
                <a:latin typeface="+mn-lt"/>
              </a:rPr>
              <a:t> city nationally for arrests and investigations related to minor sex trafficking.</a:t>
            </a:r>
            <a:endParaRPr lang="en-US" sz="3200" dirty="0">
              <a:latin typeface="+mn-lt"/>
            </a:endParaRPr>
          </a:p>
        </p:txBody>
      </p:sp>
    </p:spTree>
    <p:extLst>
      <p:ext uri="{BB962C8B-B14F-4D97-AF65-F5344CB8AC3E}">
        <p14:creationId xmlns:p14="http://schemas.microsoft.com/office/powerpoint/2010/main" val="1623466483"/>
      </p:ext>
    </p:ext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bg1"/>
                </a:solidFill>
              </a:rPr>
              <a:t>Ohio Vulnerabilities</a:t>
            </a:r>
            <a:endParaRPr lang="en-US" dirty="0">
              <a:solidFill>
                <a:schemeClr val="bg1"/>
              </a:solidFill>
            </a:endParaRPr>
          </a:p>
        </p:txBody>
      </p:sp>
      <p:pic>
        <p:nvPicPr>
          <p:cNvPr id="27650" name="Picture 2" descr="http://www.smart-traveler.info/sitebuildercontent/sitebuilderpictures/map_of_ohio.gif"/>
          <p:cNvPicPr>
            <a:picLocks noChangeAspect="1" noChangeArrowheads="1"/>
          </p:cNvPicPr>
          <p:nvPr/>
        </p:nvPicPr>
        <p:blipFill>
          <a:blip r:embed="rId3" cstate="print"/>
          <a:srcRect/>
          <a:stretch>
            <a:fillRect/>
          </a:stretch>
        </p:blipFill>
        <p:spPr bwMode="auto">
          <a:xfrm>
            <a:off x="4379999" y="1752600"/>
            <a:ext cx="4614578" cy="4800600"/>
          </a:xfrm>
          <a:prstGeom prst="rect">
            <a:avLst/>
          </a:prstGeom>
          <a:noFill/>
        </p:spPr>
      </p:pic>
      <p:sp>
        <p:nvSpPr>
          <p:cNvPr id="8" name="TextBox 7"/>
          <p:cNvSpPr txBox="1"/>
          <p:nvPr/>
        </p:nvSpPr>
        <p:spPr>
          <a:xfrm>
            <a:off x="219269" y="2028884"/>
            <a:ext cx="3997510" cy="4524315"/>
          </a:xfrm>
          <a:prstGeom prst="rect">
            <a:avLst/>
          </a:prstGeom>
          <a:noFill/>
        </p:spPr>
        <p:txBody>
          <a:bodyPr wrap="square" rtlCol="0">
            <a:spAutoFit/>
          </a:bodyPr>
          <a:lstStyle/>
          <a:p>
            <a:pPr>
              <a:buClr>
                <a:schemeClr val="accent1"/>
              </a:buClr>
              <a:buFont typeface="Wingdings" pitchFamily="2" charset="2"/>
              <a:buChar char="§"/>
            </a:pPr>
            <a:r>
              <a:rPr lang="en-US" sz="2600" dirty="0" smtClean="0">
                <a:latin typeface="+mn-lt"/>
              </a:rPr>
              <a:t> Extensive highway system</a:t>
            </a:r>
          </a:p>
          <a:p>
            <a:pPr>
              <a:buClr>
                <a:schemeClr val="accent1"/>
              </a:buClr>
              <a:buFont typeface="Wingdings" pitchFamily="2" charset="2"/>
              <a:buChar char="§"/>
            </a:pPr>
            <a:endParaRPr lang="en-US" sz="2600" dirty="0" smtClean="0">
              <a:latin typeface="+mn-lt"/>
            </a:endParaRPr>
          </a:p>
          <a:p>
            <a:pPr>
              <a:buClr>
                <a:schemeClr val="accent1"/>
              </a:buClr>
              <a:buFont typeface="Wingdings" pitchFamily="2" charset="2"/>
              <a:buChar char="§"/>
            </a:pPr>
            <a:r>
              <a:rPr lang="en-US" sz="2600" dirty="0" smtClean="0">
                <a:latin typeface="+mn-lt"/>
              </a:rPr>
              <a:t> Most truck stops in nation</a:t>
            </a:r>
          </a:p>
          <a:p>
            <a:pPr>
              <a:buClr>
                <a:schemeClr val="accent1"/>
              </a:buClr>
              <a:buFont typeface="Wingdings" pitchFamily="2" charset="2"/>
              <a:buChar char="§"/>
            </a:pPr>
            <a:endParaRPr lang="en-US" sz="2600" dirty="0" smtClean="0">
              <a:latin typeface="+mn-lt"/>
            </a:endParaRPr>
          </a:p>
          <a:p>
            <a:pPr>
              <a:buClr>
                <a:schemeClr val="accent1"/>
              </a:buClr>
              <a:buFont typeface="Wingdings" pitchFamily="2" charset="2"/>
              <a:buChar char="§"/>
            </a:pPr>
            <a:r>
              <a:rPr lang="en-US" sz="2600" dirty="0" smtClean="0">
                <a:latin typeface="+mn-lt"/>
              </a:rPr>
              <a:t> Within day’s drive to   </a:t>
            </a:r>
          </a:p>
          <a:p>
            <a:pPr>
              <a:buClr>
                <a:schemeClr val="accent1"/>
              </a:buClr>
            </a:pPr>
            <a:r>
              <a:rPr lang="en-US" sz="2600" dirty="0" smtClean="0">
                <a:latin typeface="+mn-lt"/>
              </a:rPr>
              <a:t>    multiple major  </a:t>
            </a:r>
          </a:p>
          <a:p>
            <a:pPr>
              <a:buClr>
                <a:schemeClr val="accent1"/>
              </a:buClr>
            </a:pPr>
            <a:r>
              <a:rPr lang="en-US" sz="2600" dirty="0">
                <a:latin typeface="+mn-lt"/>
              </a:rPr>
              <a:t> </a:t>
            </a:r>
            <a:r>
              <a:rPr lang="en-US" sz="2600" dirty="0" smtClean="0">
                <a:latin typeface="+mn-lt"/>
              </a:rPr>
              <a:t>   metropolitan cities</a:t>
            </a:r>
          </a:p>
          <a:p>
            <a:pPr>
              <a:buClr>
                <a:schemeClr val="accent1"/>
              </a:buClr>
            </a:pPr>
            <a:endParaRPr lang="en-US" sz="2600" dirty="0" smtClean="0">
              <a:latin typeface="+mn-lt"/>
            </a:endParaRPr>
          </a:p>
          <a:p>
            <a:pPr>
              <a:buClr>
                <a:schemeClr val="accent1"/>
              </a:buClr>
              <a:buFont typeface="Wingdings" pitchFamily="2" charset="2"/>
              <a:buChar char="§"/>
            </a:pPr>
            <a:r>
              <a:rPr lang="en-US" sz="2600" dirty="0" smtClean="0">
                <a:latin typeface="+mn-lt"/>
              </a:rPr>
              <a:t> Sharply rising immigrant  </a:t>
            </a:r>
          </a:p>
          <a:p>
            <a:pPr>
              <a:buClr>
                <a:schemeClr val="accent1"/>
              </a:buClr>
            </a:pPr>
            <a:r>
              <a:rPr lang="en-US" sz="2600" dirty="0" smtClean="0">
                <a:latin typeface="+mn-lt"/>
              </a:rPr>
              <a:t>  population</a:t>
            </a:r>
          </a:p>
          <a:p>
            <a:pPr>
              <a:buClr>
                <a:schemeClr val="accent1"/>
              </a:buClr>
              <a:buFont typeface="Wingdings" pitchFamily="2" charset="2"/>
              <a:buChar char="§"/>
            </a:pPr>
            <a:endParaRPr lang="en-US" sz="800" dirty="0" smtClean="0">
              <a:latin typeface="Bodoni MT" pitchFamily="18" charset="0"/>
            </a:endParaRPr>
          </a:p>
          <a:p>
            <a:pPr>
              <a:buClr>
                <a:schemeClr val="accent1"/>
              </a:buClr>
              <a:buFont typeface="Wingdings" pitchFamily="2" charset="2"/>
              <a:buChar char="§"/>
            </a:pPr>
            <a:endParaRPr lang="en-US" sz="2000" dirty="0"/>
          </a:p>
        </p:txBody>
      </p:sp>
      <p:sp>
        <p:nvSpPr>
          <p:cNvPr id="9" name="Rectangle 8"/>
          <p:cNvSpPr/>
          <p:nvPr/>
        </p:nvSpPr>
        <p:spPr>
          <a:xfrm>
            <a:off x="8686800" y="2209800"/>
            <a:ext cx="307777" cy="3886200"/>
          </a:xfrm>
          <a:prstGeom prst="rect">
            <a:avLst/>
          </a:prstGeom>
        </p:spPr>
        <p:txBody>
          <a:bodyPr vert="vert270" wrap="square">
            <a:spAutoFit/>
          </a:bodyPr>
          <a:lstStyle/>
          <a:p>
            <a:r>
              <a:rPr lang="en-US" sz="800" dirty="0" smtClean="0">
                <a:solidFill>
                  <a:schemeClr val="bg1">
                    <a:lumMod val="85000"/>
                    <a:lumOff val="15000"/>
                  </a:schemeClr>
                </a:solidFill>
              </a:rPr>
              <a:t>http://www.smart-traveler.info/sitebuildercontent/sitebuilderpictures/map_of_ohio.gif</a:t>
            </a:r>
            <a:endParaRPr lang="en-US" sz="800" dirty="0">
              <a:solidFill>
                <a:schemeClr val="bg1">
                  <a:lumMod val="85000"/>
                  <a:lumOff val="15000"/>
                </a:schemeClr>
              </a:solidFill>
            </a:endParaRPr>
          </a:p>
        </p:txBody>
      </p:sp>
    </p:spTree>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Ohio Vulnerabilities </a:t>
            </a:r>
            <a:endParaRPr lang="en-US" dirty="0">
              <a:solidFill>
                <a:schemeClr val="bg1"/>
              </a:solidFill>
            </a:endParaRPr>
          </a:p>
        </p:txBody>
      </p:sp>
      <p:sp>
        <p:nvSpPr>
          <p:cNvPr id="4" name="Slide Number Placeholder 3"/>
          <p:cNvSpPr>
            <a:spLocks noGrp="1"/>
          </p:cNvSpPr>
          <p:nvPr>
            <p:ph type="sldNum" sz="quarter" idx="12"/>
          </p:nvPr>
        </p:nvSpPr>
        <p:spPr/>
        <p:txBody>
          <a:bodyPr/>
          <a:lstStyle/>
          <a:p>
            <a:pPr>
              <a:defRPr/>
            </a:pPr>
            <a:fld id="{DB1104EF-1733-4B3E-B0B4-68844DADB7CF}" type="slidenum">
              <a:rPr lang="en-US" smtClean="0"/>
              <a:pPr>
                <a:defRPr/>
              </a:pPr>
              <a:t>16</a:t>
            </a:fld>
            <a:endParaRPr lang="en-US"/>
          </a:p>
        </p:txBody>
      </p:sp>
      <p:pic>
        <p:nvPicPr>
          <p:cNvPr id="5" name="Picture 2" descr="http://www.smart-traveler.info/sitebuildercontent/sitebuilderpictures/map_of_ohio.gif"/>
          <p:cNvPicPr>
            <a:picLocks noGrp="1" noChangeAspect="1" noChangeArrowheads="1"/>
          </p:cNvPicPr>
          <p:nvPr>
            <p:ph idx="1"/>
          </p:nvPr>
        </p:nvPicPr>
        <p:blipFill>
          <a:blip r:embed="rId3" cstate="print"/>
          <a:srcRect/>
          <a:stretch>
            <a:fillRect/>
          </a:stretch>
        </p:blipFill>
        <p:spPr bwMode="auto">
          <a:xfrm>
            <a:off x="4419600" y="1752600"/>
            <a:ext cx="4593212" cy="4879199"/>
          </a:xfrm>
          <a:prstGeom prst="rect">
            <a:avLst/>
          </a:prstGeom>
          <a:noFill/>
        </p:spPr>
      </p:pic>
      <p:sp>
        <p:nvSpPr>
          <p:cNvPr id="6" name="Rectangle 5"/>
          <p:cNvSpPr/>
          <p:nvPr/>
        </p:nvSpPr>
        <p:spPr>
          <a:xfrm>
            <a:off x="228600" y="2057399"/>
            <a:ext cx="4191000" cy="3570208"/>
          </a:xfrm>
          <a:prstGeom prst="rect">
            <a:avLst/>
          </a:prstGeom>
        </p:spPr>
        <p:txBody>
          <a:bodyPr wrap="square">
            <a:spAutoFit/>
          </a:bodyPr>
          <a:lstStyle/>
          <a:p>
            <a:pPr>
              <a:buClr>
                <a:schemeClr val="accent1"/>
              </a:buClr>
              <a:buFont typeface="Wingdings" pitchFamily="2" charset="2"/>
              <a:buChar char="§"/>
            </a:pPr>
            <a:endParaRPr lang="en-US" sz="2600" dirty="0" smtClean="0">
              <a:latin typeface="+mn-lt"/>
            </a:endParaRPr>
          </a:p>
          <a:p>
            <a:pPr>
              <a:buClr>
                <a:schemeClr val="accent1"/>
              </a:buClr>
              <a:buFont typeface="Wingdings" pitchFamily="2" charset="2"/>
              <a:buChar char="§"/>
            </a:pPr>
            <a:r>
              <a:rPr lang="en-US" sz="2600" dirty="0" smtClean="0">
                <a:latin typeface="+mn-lt"/>
              </a:rPr>
              <a:t>5</a:t>
            </a:r>
            <a:r>
              <a:rPr lang="en-US" sz="2600" baseline="30000" dirty="0" smtClean="0">
                <a:latin typeface="+mn-lt"/>
              </a:rPr>
              <a:t>th</a:t>
            </a:r>
            <a:r>
              <a:rPr lang="en-US" sz="2600" dirty="0" smtClean="0">
                <a:latin typeface="+mn-lt"/>
              </a:rPr>
              <a:t> most strip clubs in nation</a:t>
            </a:r>
          </a:p>
          <a:p>
            <a:pPr>
              <a:buClr>
                <a:schemeClr val="accent1"/>
              </a:buClr>
            </a:pPr>
            <a:endParaRPr lang="en-US" sz="2600" dirty="0" smtClean="0">
              <a:latin typeface="+mn-lt"/>
            </a:endParaRPr>
          </a:p>
          <a:p>
            <a:pPr>
              <a:buClr>
                <a:schemeClr val="accent1"/>
              </a:buClr>
              <a:buFont typeface="Wingdings" pitchFamily="2" charset="2"/>
              <a:buChar char="§"/>
            </a:pPr>
            <a:r>
              <a:rPr lang="en-US" sz="2600" dirty="0" smtClean="0">
                <a:latin typeface="+mn-lt"/>
              </a:rPr>
              <a:t>Agricultural industry</a:t>
            </a:r>
          </a:p>
          <a:p>
            <a:pPr>
              <a:buClr>
                <a:schemeClr val="accent1"/>
              </a:buClr>
              <a:buFont typeface="Wingdings" pitchFamily="2" charset="2"/>
              <a:buChar char="§"/>
            </a:pPr>
            <a:endParaRPr lang="en-US" sz="2600" dirty="0" smtClean="0">
              <a:latin typeface="+mn-lt"/>
            </a:endParaRPr>
          </a:p>
          <a:p>
            <a:pPr>
              <a:buClr>
                <a:schemeClr val="accent1"/>
              </a:buClr>
              <a:buFont typeface="Wingdings" pitchFamily="2" charset="2"/>
              <a:buChar char="§"/>
            </a:pPr>
            <a:r>
              <a:rPr lang="en-US" sz="2600" dirty="0" smtClean="0">
                <a:latin typeface="+mn-lt"/>
              </a:rPr>
              <a:t> Unemployment</a:t>
            </a:r>
          </a:p>
          <a:p>
            <a:pPr>
              <a:buClr>
                <a:schemeClr val="accent1"/>
              </a:buClr>
              <a:buFont typeface="Wingdings" pitchFamily="2" charset="2"/>
              <a:buChar char="§"/>
            </a:pPr>
            <a:endParaRPr lang="en-US" sz="2600" dirty="0" smtClean="0">
              <a:latin typeface="+mn-lt"/>
            </a:endParaRPr>
          </a:p>
          <a:p>
            <a:pPr>
              <a:buClr>
                <a:schemeClr val="accent1"/>
              </a:buClr>
              <a:buFont typeface="Wingdings" pitchFamily="2" charset="2"/>
              <a:buChar char="§"/>
            </a:pPr>
            <a:r>
              <a:rPr lang="en-US" sz="2600" dirty="0" smtClean="0">
                <a:latin typeface="+mn-lt"/>
              </a:rPr>
              <a:t> Poverty</a:t>
            </a:r>
          </a:p>
          <a:p>
            <a:pPr>
              <a:buClr>
                <a:schemeClr val="accent1"/>
              </a:buClr>
              <a:buFont typeface="Wingdings" pitchFamily="2" charset="2"/>
              <a:buChar char="§"/>
            </a:pPr>
            <a:endParaRPr lang="en-US" dirty="0" smtClean="0">
              <a:latin typeface="Bodoni MT" pitchFamily="18" charset="0"/>
            </a:endParaRPr>
          </a:p>
        </p:txBody>
      </p:sp>
    </p:spTree>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609600" y="0"/>
            <a:ext cx="8229600" cy="1252728"/>
          </a:xfrm>
        </p:spPr>
        <p:txBody>
          <a:bodyPr/>
          <a:lstStyle/>
          <a:p>
            <a:pPr eaLnBrk="1" fontAlgn="auto" hangingPunct="1">
              <a:spcAft>
                <a:spcPts val="0"/>
              </a:spcAft>
              <a:defRPr/>
            </a:pPr>
            <a:r>
              <a:rPr lang="en-US" dirty="0" smtClean="0">
                <a:solidFill>
                  <a:schemeClr val="accent1">
                    <a:satMod val="150000"/>
                  </a:schemeClr>
                </a:solidFill>
              </a:rPr>
              <a:t>C.)  Components</a:t>
            </a:r>
          </a:p>
        </p:txBody>
      </p:sp>
      <p:sp>
        <p:nvSpPr>
          <p:cNvPr id="4" name="Slide Number Placeholder 3"/>
          <p:cNvSpPr>
            <a:spLocks noGrp="1"/>
          </p:cNvSpPr>
          <p:nvPr>
            <p:ph type="sldNum" sz="quarter" idx="12"/>
          </p:nvPr>
        </p:nvSpPr>
        <p:spPr/>
        <p:txBody>
          <a:bodyPr/>
          <a:lstStyle/>
          <a:p>
            <a:pPr>
              <a:defRPr/>
            </a:pPr>
            <a:fld id="{017EDB0F-195A-4343-AF07-06BECCE5D581}" type="slidenum">
              <a:rPr lang="en-US" smtClean="0"/>
              <a:pPr>
                <a:defRPr/>
              </a:pPr>
              <a:t>17</a:t>
            </a:fld>
            <a:endParaRPr lang="en-US"/>
          </a:p>
        </p:txBody>
      </p:sp>
      <p:sp>
        <p:nvSpPr>
          <p:cNvPr id="3" name="Content Placeholder 2"/>
          <p:cNvSpPr>
            <a:spLocks noGrp="1"/>
          </p:cNvSpPr>
          <p:nvPr>
            <p:ph idx="1"/>
          </p:nvPr>
        </p:nvSpPr>
        <p:spPr>
          <a:xfrm>
            <a:off x="457200" y="1600200"/>
            <a:ext cx="8153400" cy="5029200"/>
          </a:xfrm>
        </p:spPr>
        <p:txBody>
          <a:bodyPr/>
          <a:lstStyle/>
          <a:p>
            <a:pPr marL="119062" indent="0">
              <a:buNone/>
            </a:pPr>
            <a:r>
              <a:rPr lang="en-US" sz="3600" b="1" dirty="0" smtClean="0"/>
              <a:t>Sex Trafficking is a “business” with Supply and Demand</a:t>
            </a:r>
          </a:p>
          <a:p>
            <a:pPr marL="119062" indent="0">
              <a:buNone/>
            </a:pPr>
            <a:endParaRPr lang="en-US" sz="3600" dirty="0" smtClean="0"/>
          </a:p>
          <a:p>
            <a:pPr marL="119062" indent="0">
              <a:buNone/>
            </a:pPr>
            <a:r>
              <a:rPr lang="en-US" sz="3600" dirty="0" smtClean="0"/>
              <a:t>1.)  The Buyers: “Johns”</a:t>
            </a:r>
          </a:p>
          <a:p>
            <a:endParaRPr lang="en-US" sz="3600" dirty="0" smtClean="0"/>
          </a:p>
          <a:p>
            <a:pPr marL="119062" indent="0">
              <a:buNone/>
            </a:pPr>
            <a:r>
              <a:rPr lang="en-US" sz="3600" dirty="0" smtClean="0"/>
              <a:t>2.)  The Sellers: “Pimps”</a:t>
            </a:r>
          </a:p>
          <a:p>
            <a:endParaRPr lang="en-US" sz="3600" dirty="0" smtClean="0"/>
          </a:p>
          <a:p>
            <a:pPr marL="119062" indent="0">
              <a:buNone/>
            </a:pPr>
            <a:r>
              <a:rPr lang="en-US" sz="3600" dirty="0" smtClean="0"/>
              <a:t>3.)  The Victims—the “product” being bought and sold</a:t>
            </a:r>
            <a:endParaRPr lang="en-US" sz="3600" dirty="0"/>
          </a:p>
        </p:txBody>
      </p:sp>
    </p:spTree>
    <p:extLst>
      <p:ext uri="{BB962C8B-B14F-4D97-AF65-F5344CB8AC3E}">
        <p14:creationId xmlns:p14="http://schemas.microsoft.com/office/powerpoint/2010/main" val="3922268574"/>
      </p:ext>
    </p:extLst>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810" y="152400"/>
            <a:ext cx="8021215" cy="1250950"/>
          </a:xfrm>
        </p:spPr>
        <p:txBody>
          <a:bodyPr/>
          <a:lstStyle/>
          <a:p>
            <a:pPr algn="ctr"/>
            <a:r>
              <a:rPr lang="en-US" dirty="0" smtClean="0">
                <a:solidFill>
                  <a:schemeClr val="accent1">
                    <a:lumMod val="60000"/>
                    <a:lumOff val="40000"/>
                  </a:schemeClr>
                </a:solidFill>
              </a:rPr>
              <a:t>1. The Buyers</a:t>
            </a:r>
            <a:endParaRPr lang="en-US" dirty="0">
              <a:solidFill>
                <a:schemeClr val="accent1">
                  <a:lumMod val="60000"/>
                  <a:lumOff val="40000"/>
                </a:schemeClr>
              </a:solidFill>
            </a:endParaRPr>
          </a:p>
        </p:txBody>
      </p:sp>
      <p:sp>
        <p:nvSpPr>
          <p:cNvPr id="3" name="Slide Number Placeholder 2"/>
          <p:cNvSpPr>
            <a:spLocks noGrp="1"/>
          </p:cNvSpPr>
          <p:nvPr>
            <p:ph type="sldNum" sz="quarter" idx="12"/>
          </p:nvPr>
        </p:nvSpPr>
        <p:spPr/>
        <p:txBody>
          <a:bodyPr/>
          <a:lstStyle/>
          <a:p>
            <a:pPr>
              <a:defRPr/>
            </a:pPr>
            <a:fld id="{EC847952-155E-4612-AB8B-BD07BB790EE8}" type="slidenum">
              <a:rPr lang="en-US" smtClean="0"/>
              <a:pPr>
                <a:defRPr/>
              </a:pPr>
              <a:t>18</a:t>
            </a:fld>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1" y="1776423"/>
            <a:ext cx="1888172" cy="2692152"/>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27708" y="1776423"/>
            <a:ext cx="2466642" cy="2531744"/>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19800" y="1776423"/>
            <a:ext cx="2389505" cy="2371717"/>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93418" y="4468575"/>
            <a:ext cx="3052763" cy="2369995"/>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05012" y="4472473"/>
            <a:ext cx="1933575" cy="2362200"/>
          </a:xfrm>
          <a:prstGeom prst="rect">
            <a:avLst/>
          </a:prstGeom>
        </p:spPr>
      </p:pic>
    </p:spTree>
    <p:extLst>
      <p:ext uri="{BB962C8B-B14F-4D97-AF65-F5344CB8AC3E}">
        <p14:creationId xmlns:p14="http://schemas.microsoft.com/office/powerpoint/2010/main" val="400617703"/>
      </p:ext>
    </p:extLst>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bg1"/>
                </a:solidFill>
              </a:rPr>
              <a:t>Buyers are “Johns”</a:t>
            </a:r>
            <a:endParaRPr lang="en-US" dirty="0">
              <a:solidFill>
                <a:schemeClr val="bg1"/>
              </a:solidFill>
            </a:endParaRPr>
          </a:p>
        </p:txBody>
      </p:sp>
      <p:sp>
        <p:nvSpPr>
          <p:cNvPr id="3" name="Content Placeholder 2"/>
          <p:cNvSpPr>
            <a:spLocks noGrp="1"/>
          </p:cNvSpPr>
          <p:nvPr>
            <p:ph idx="1"/>
          </p:nvPr>
        </p:nvSpPr>
        <p:spPr/>
        <p:txBody>
          <a:bodyPr/>
          <a:lstStyle/>
          <a:p>
            <a:r>
              <a:rPr lang="en-US" dirty="0" smtClean="0"/>
              <a:t>Feel as if they own the girls/women they purchase and subject them to painful, abusive fantasies</a:t>
            </a:r>
          </a:p>
          <a:p>
            <a:r>
              <a:rPr lang="en-US" dirty="0" smtClean="0"/>
              <a:t>Try to reenact porn scenes</a:t>
            </a:r>
          </a:p>
          <a:p>
            <a:r>
              <a:rPr lang="en-US" dirty="0" smtClean="0"/>
              <a:t>1 in 3 men admit to buying sex</a:t>
            </a:r>
          </a:p>
          <a:p>
            <a:endParaRPr lang="en-US" dirty="0" smtClean="0"/>
          </a:p>
          <a:p>
            <a:r>
              <a:rPr lang="en-US" dirty="0" smtClean="0"/>
              <a:t>Johns come from all walks of life</a:t>
            </a:r>
            <a:endParaRPr lang="en-US" dirty="0"/>
          </a:p>
        </p:txBody>
      </p:sp>
      <p:sp>
        <p:nvSpPr>
          <p:cNvPr id="4" name="Slide Number Placeholder 3"/>
          <p:cNvSpPr>
            <a:spLocks noGrp="1"/>
          </p:cNvSpPr>
          <p:nvPr>
            <p:ph type="sldNum" sz="quarter" idx="12"/>
          </p:nvPr>
        </p:nvSpPr>
        <p:spPr/>
        <p:txBody>
          <a:bodyPr/>
          <a:lstStyle/>
          <a:p>
            <a:pPr>
              <a:defRPr/>
            </a:pPr>
            <a:fld id="{DB1104EF-1733-4B3E-B0B4-68844DADB7CF}" type="slidenum">
              <a:rPr lang="en-US" smtClean="0"/>
              <a:pPr>
                <a:defRPr/>
              </a:pPr>
              <a:t>19</a:t>
            </a:fld>
            <a:endParaRPr lang="en-US"/>
          </a:p>
        </p:txBody>
      </p:sp>
      <p:sp>
        <p:nvSpPr>
          <p:cNvPr id="5" name="TextBox 4"/>
          <p:cNvSpPr txBox="1"/>
          <p:nvPr/>
        </p:nvSpPr>
        <p:spPr>
          <a:xfrm>
            <a:off x="1066800" y="4323564"/>
            <a:ext cx="4724400" cy="369332"/>
          </a:xfrm>
          <a:prstGeom prst="rect">
            <a:avLst/>
          </a:prstGeom>
          <a:noFill/>
        </p:spPr>
        <p:txBody>
          <a:bodyPr wrap="square" rtlCol="0">
            <a:spAutoFit/>
          </a:bodyPr>
          <a:lstStyle/>
          <a:p>
            <a:r>
              <a:rPr lang="en-US" i="1" dirty="0" smtClean="0"/>
              <a:t>(-Dr. </a:t>
            </a:r>
            <a:r>
              <a:rPr lang="en-US" i="1" dirty="0" err="1" smtClean="0"/>
              <a:t>Teela</a:t>
            </a:r>
            <a:r>
              <a:rPr lang="en-US" i="1" dirty="0" smtClean="0"/>
              <a:t> Sanders, Paying for Pleasure)</a:t>
            </a:r>
            <a:endParaRPr lang="en-US" i="1" dirty="0"/>
          </a:p>
        </p:txBody>
      </p:sp>
    </p:spTree>
    <p:extLst>
      <p:ext uri="{BB962C8B-B14F-4D97-AF65-F5344CB8AC3E}">
        <p14:creationId xmlns:p14="http://schemas.microsoft.com/office/powerpoint/2010/main" val="339302790"/>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cstate="print"/>
          <a:srcRect/>
          <a:stretch>
            <a:fillRect/>
          </a:stretch>
        </p:blipFill>
        <p:spPr bwMode="auto">
          <a:xfrm>
            <a:off x="0" y="609600"/>
            <a:ext cx="4712335" cy="6248400"/>
          </a:xfrm>
          <a:prstGeom prst="rect">
            <a:avLst/>
          </a:prstGeom>
          <a:noFill/>
          <a:ln w="9525">
            <a:noFill/>
            <a:miter lim="800000"/>
            <a:headEnd/>
            <a:tailEnd/>
          </a:ln>
        </p:spPr>
      </p:pic>
      <p:sp>
        <p:nvSpPr>
          <p:cNvPr id="2" name="Title 1"/>
          <p:cNvSpPr>
            <a:spLocks noGrp="1"/>
          </p:cNvSpPr>
          <p:nvPr>
            <p:ph type="ctrTitle"/>
          </p:nvPr>
        </p:nvSpPr>
        <p:spPr>
          <a:xfrm>
            <a:off x="4712335" y="0"/>
            <a:ext cx="4355464" cy="6858000"/>
          </a:xfrm>
          <a:ln w="19050">
            <a:solidFill>
              <a:schemeClr val="accent2"/>
            </a:solidFill>
          </a:ln>
        </p:spPr>
        <p:txBody>
          <a:bodyPr>
            <a:normAutofit fontScale="90000"/>
          </a:bodyPr>
          <a:lstStyle/>
          <a:p>
            <a:pPr algn="r" eaLnBrk="1" hangingPunct="1">
              <a:defRPr/>
            </a:pPr>
            <a:r>
              <a:rPr lang="en-US" sz="2700" dirty="0" smtClean="0"/>
              <a:t/>
            </a:r>
            <a:br>
              <a:rPr lang="en-US" sz="2700" dirty="0" smtClean="0"/>
            </a:br>
            <a:r>
              <a:rPr lang="en-US" sz="3200" dirty="0" smtClean="0">
                <a:solidFill>
                  <a:schemeClr val="accent1"/>
                </a:solidFill>
              </a:rPr>
              <a:t>Anthony </a:t>
            </a:r>
            <a:r>
              <a:rPr lang="en-US" sz="3200" dirty="0" err="1" smtClean="0">
                <a:solidFill>
                  <a:schemeClr val="accent1"/>
                </a:solidFill>
              </a:rPr>
              <a:t>Talbott</a:t>
            </a:r>
            <a:r>
              <a:rPr lang="en-US" sz="3200" dirty="0" smtClean="0">
                <a:solidFill>
                  <a:schemeClr val="accent1"/>
                </a:solidFill>
              </a:rPr>
              <a:t/>
            </a:r>
            <a:br>
              <a:rPr lang="en-US" sz="3200" dirty="0" smtClean="0">
                <a:solidFill>
                  <a:schemeClr val="accent1"/>
                </a:solidFill>
              </a:rPr>
            </a:br>
            <a:r>
              <a:rPr lang="en-US" sz="2400" dirty="0" smtClean="0">
                <a:solidFill>
                  <a:schemeClr val="accent1"/>
                </a:solidFill>
              </a:rPr>
              <a:t> </a:t>
            </a:r>
            <a:r>
              <a:rPr lang="en-US" sz="2200" dirty="0" smtClean="0">
                <a:solidFill>
                  <a:schemeClr val="accent1"/>
                </a:solidFill>
              </a:rPr>
              <a:t>Political Science / Human Rights, University of Dayton</a:t>
            </a:r>
            <a:br>
              <a:rPr lang="en-US" sz="2200" dirty="0" smtClean="0">
                <a:solidFill>
                  <a:schemeClr val="accent1"/>
                </a:solidFill>
              </a:rPr>
            </a:br>
            <a:r>
              <a:rPr lang="en-US" sz="2200" i="1" kern="1400" dirty="0" err="1" smtClean="0">
                <a:solidFill>
                  <a:srgbClr val="9B2D1F"/>
                </a:solidFill>
                <a:latin typeface="Forte"/>
                <a:ea typeface="Times New Roman"/>
                <a:cs typeface="Times New Roman"/>
              </a:rPr>
              <a:t>A</a:t>
            </a:r>
            <a:r>
              <a:rPr lang="en-US" sz="2200" i="1" kern="1400" dirty="0" err="1" smtClean="0">
                <a:solidFill>
                  <a:schemeClr val="tx1"/>
                </a:solidFill>
                <a:latin typeface="Calibri"/>
                <a:ea typeface="Times New Roman"/>
                <a:cs typeface="Times New Roman"/>
              </a:rPr>
              <a:t>bolition</a:t>
            </a:r>
            <a:r>
              <a:rPr lang="en-US" sz="2200" i="1" kern="1400" dirty="0" err="1" smtClean="0">
                <a:solidFill>
                  <a:srgbClr val="9B2D1F"/>
                </a:solidFill>
                <a:latin typeface="Forte"/>
                <a:ea typeface="Times New Roman"/>
                <a:cs typeface="Times New Roman"/>
              </a:rPr>
              <a:t>O</a:t>
            </a:r>
            <a:r>
              <a:rPr lang="en-US" sz="2200" i="1" kern="1400" dirty="0" err="1" smtClean="0">
                <a:solidFill>
                  <a:schemeClr val="tx1"/>
                </a:solidFill>
                <a:latin typeface="Calibri"/>
                <a:ea typeface="Times New Roman"/>
                <a:cs typeface="Times New Roman"/>
              </a:rPr>
              <a:t>hio</a:t>
            </a:r>
            <a:r>
              <a:rPr lang="en-US" sz="2200" dirty="0" smtClean="0">
                <a:solidFill>
                  <a:schemeClr val="accent1"/>
                </a:solidFill>
              </a:rPr>
              <a:t>– The Rescue and Restore Coalition in the Miami Valley</a:t>
            </a:r>
            <a:br>
              <a:rPr lang="en-US" sz="2200" dirty="0" smtClean="0">
                <a:solidFill>
                  <a:schemeClr val="accent1"/>
                </a:solidFill>
              </a:rPr>
            </a:br>
            <a:r>
              <a:rPr lang="en-US" sz="2200" dirty="0" smtClean="0">
                <a:solidFill>
                  <a:schemeClr val="accent1"/>
                </a:solidFill>
              </a:rPr>
              <a:t/>
            </a:r>
            <a:br>
              <a:rPr lang="en-US" sz="2200" dirty="0" smtClean="0">
                <a:solidFill>
                  <a:schemeClr val="accent1"/>
                </a:solidFill>
              </a:rPr>
            </a:br>
            <a:r>
              <a:rPr lang="en-US" sz="2200" dirty="0" smtClean="0">
                <a:solidFill>
                  <a:schemeClr val="accent1"/>
                </a:solidFill>
              </a:rPr>
              <a:t/>
            </a:r>
            <a:br>
              <a:rPr lang="en-US" sz="2200" dirty="0" smtClean="0">
                <a:solidFill>
                  <a:schemeClr val="accent1"/>
                </a:solidFill>
              </a:rPr>
            </a:br>
            <a:r>
              <a:rPr lang="en-US" sz="3200" dirty="0" smtClean="0">
                <a:solidFill>
                  <a:schemeClr val="accent1"/>
                </a:solidFill>
              </a:rPr>
              <a:t>Rachel Adkins, MSW, LSW</a:t>
            </a:r>
            <a:br>
              <a:rPr lang="en-US" sz="3200" dirty="0" smtClean="0">
                <a:solidFill>
                  <a:schemeClr val="accent1"/>
                </a:solidFill>
              </a:rPr>
            </a:br>
            <a:r>
              <a:rPr lang="en-US" sz="2200" dirty="0" smtClean="0">
                <a:solidFill>
                  <a:schemeClr val="accent1"/>
                </a:solidFill>
              </a:rPr>
              <a:t>Anti-Human Trafficking </a:t>
            </a:r>
            <a:br>
              <a:rPr lang="en-US" sz="2200" dirty="0" smtClean="0">
                <a:solidFill>
                  <a:schemeClr val="accent1"/>
                </a:solidFill>
              </a:rPr>
            </a:br>
            <a:r>
              <a:rPr lang="en-US" sz="2200" dirty="0" smtClean="0">
                <a:solidFill>
                  <a:schemeClr val="accent1"/>
                </a:solidFill>
              </a:rPr>
              <a:t>Education Specialist</a:t>
            </a:r>
            <a:br>
              <a:rPr lang="en-US" sz="2200" dirty="0" smtClean="0">
                <a:solidFill>
                  <a:schemeClr val="accent1"/>
                </a:solidFill>
              </a:rPr>
            </a:br>
            <a:r>
              <a:rPr lang="en-US" sz="2200" dirty="0" smtClean="0">
                <a:solidFill>
                  <a:schemeClr val="accent1"/>
                </a:solidFill>
              </a:rPr>
              <a:t>The Salvation Army &amp; </a:t>
            </a:r>
            <a:br>
              <a:rPr lang="en-US" sz="2200" dirty="0" smtClean="0">
                <a:solidFill>
                  <a:schemeClr val="accent1"/>
                </a:solidFill>
              </a:rPr>
            </a:br>
            <a:r>
              <a:rPr lang="en-US" sz="2200" dirty="0" smtClean="0">
                <a:solidFill>
                  <a:schemeClr val="accent1"/>
                </a:solidFill>
              </a:rPr>
              <a:t>The Central Ohio Rescue  and Restore Coalition </a:t>
            </a:r>
            <a:br>
              <a:rPr lang="en-US" sz="2200" dirty="0" smtClean="0">
                <a:solidFill>
                  <a:schemeClr val="accent1"/>
                </a:solidFill>
              </a:rPr>
            </a:br>
            <a:r>
              <a:rPr lang="en-US" sz="3600" dirty="0" smtClean="0">
                <a:solidFill>
                  <a:schemeClr val="accent1"/>
                </a:solidFill>
              </a:rPr>
              <a:t/>
            </a:r>
            <a:br>
              <a:rPr lang="en-US" sz="3600" dirty="0" smtClean="0">
                <a:solidFill>
                  <a:schemeClr val="accent1"/>
                </a:solidFill>
              </a:rPr>
            </a:br>
            <a:r>
              <a:rPr lang="en-US" sz="3100" u="sng" dirty="0" smtClean="0">
                <a:solidFill>
                  <a:schemeClr val="accent1"/>
                </a:solidFill>
              </a:rPr>
              <a:t>What is Human Trafficking?</a:t>
            </a:r>
            <a:br>
              <a:rPr lang="en-US" sz="3100" u="sng" dirty="0" smtClean="0">
                <a:solidFill>
                  <a:schemeClr val="accent1"/>
                </a:solidFill>
              </a:rPr>
            </a:br>
            <a:r>
              <a:rPr lang="en-US" sz="2900" dirty="0" smtClean="0">
                <a:solidFill>
                  <a:schemeClr val="accent1"/>
                </a:solidFill>
              </a:rPr>
              <a:t>A live webinar for </a:t>
            </a:r>
            <a:br>
              <a:rPr lang="en-US" sz="2900" dirty="0" smtClean="0">
                <a:solidFill>
                  <a:schemeClr val="accent1"/>
                </a:solidFill>
              </a:rPr>
            </a:br>
            <a:r>
              <a:rPr lang="en-US" sz="2900" dirty="0" smtClean="0">
                <a:solidFill>
                  <a:schemeClr val="accent1"/>
                </a:solidFill>
              </a:rPr>
              <a:t>students in Ohio</a:t>
            </a:r>
            <a:br>
              <a:rPr lang="en-US" sz="2900" dirty="0" smtClean="0">
                <a:solidFill>
                  <a:schemeClr val="accent1"/>
                </a:solidFill>
              </a:rPr>
            </a:br>
            <a:endParaRPr lang="en-US" sz="2900" dirty="0">
              <a:solidFill>
                <a:schemeClr val="accent1"/>
              </a:solidFill>
            </a:endParaRPr>
          </a:p>
        </p:txBody>
      </p:sp>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252728"/>
          </a:xfrm>
        </p:spPr>
        <p:txBody>
          <a:bodyPr/>
          <a:lstStyle/>
          <a:p>
            <a:pPr algn="ctr"/>
            <a:r>
              <a:rPr lang="en-US" dirty="0" smtClean="0">
                <a:solidFill>
                  <a:schemeClr val="bg1"/>
                </a:solidFill>
              </a:rPr>
              <a:t>Johns drive the sex trade</a:t>
            </a:r>
            <a:endParaRPr lang="en-US" dirty="0">
              <a:solidFill>
                <a:schemeClr val="bg1"/>
              </a:solidFill>
            </a:endParaRPr>
          </a:p>
        </p:txBody>
      </p:sp>
      <p:sp>
        <p:nvSpPr>
          <p:cNvPr id="3" name="Content Placeholder 2"/>
          <p:cNvSpPr>
            <a:spLocks noGrp="1"/>
          </p:cNvSpPr>
          <p:nvPr>
            <p:ph idx="1"/>
          </p:nvPr>
        </p:nvSpPr>
        <p:spPr>
          <a:xfrm>
            <a:off x="152400" y="1600200"/>
            <a:ext cx="8763000" cy="3886200"/>
          </a:xfrm>
        </p:spPr>
        <p:txBody>
          <a:bodyPr/>
          <a:lstStyle/>
          <a:p>
            <a:pPr marL="0" lvl="0" indent="0" eaLnBrk="1" hangingPunct="1">
              <a:buClrTx/>
              <a:buSzTx/>
              <a:buFont typeface="Arial" pitchFamily="34" charset="0"/>
              <a:buChar char="•"/>
            </a:pPr>
            <a:r>
              <a:rPr lang="en-US" sz="3600" dirty="0">
                <a:solidFill>
                  <a:prstClr val="black"/>
                </a:solidFill>
              </a:rPr>
              <a:t>Account for the </a:t>
            </a:r>
            <a:r>
              <a:rPr lang="en-US" sz="3600" dirty="0" smtClean="0">
                <a:solidFill>
                  <a:prstClr val="black"/>
                </a:solidFill>
              </a:rPr>
              <a:t>DEMAND; </a:t>
            </a:r>
            <a:r>
              <a:rPr lang="en-US" sz="3600" dirty="0">
                <a:solidFill>
                  <a:prstClr val="black"/>
                </a:solidFill>
              </a:rPr>
              <a:t>without people seeking sex, </a:t>
            </a:r>
            <a:r>
              <a:rPr lang="en-US" sz="3600" dirty="0" smtClean="0">
                <a:solidFill>
                  <a:prstClr val="black"/>
                </a:solidFill>
              </a:rPr>
              <a:t>prostitution &amp; sex trafficking </a:t>
            </a:r>
            <a:r>
              <a:rPr lang="en-US" sz="3600" dirty="0">
                <a:solidFill>
                  <a:prstClr val="black"/>
                </a:solidFill>
              </a:rPr>
              <a:t>would not exist </a:t>
            </a:r>
          </a:p>
          <a:p>
            <a:pPr marL="0" lvl="0" indent="0" eaLnBrk="1" hangingPunct="1">
              <a:buClrTx/>
              <a:buSzTx/>
              <a:buFont typeface="Arial" pitchFamily="34" charset="0"/>
              <a:buChar char="•"/>
            </a:pPr>
            <a:endParaRPr lang="en-US" sz="3600" dirty="0" smtClean="0">
              <a:solidFill>
                <a:prstClr val="black"/>
              </a:solidFill>
            </a:endParaRPr>
          </a:p>
          <a:p>
            <a:pPr marL="0" lvl="0" indent="0" eaLnBrk="1" hangingPunct="1">
              <a:buClrTx/>
              <a:buSzTx/>
              <a:buFont typeface="Arial" pitchFamily="34" charset="0"/>
              <a:buChar char="•"/>
            </a:pPr>
            <a:r>
              <a:rPr lang="en-US" sz="3600" dirty="0" smtClean="0">
                <a:solidFill>
                  <a:prstClr val="black"/>
                </a:solidFill>
              </a:rPr>
              <a:t>In </a:t>
            </a:r>
            <a:r>
              <a:rPr lang="en-US" sz="3600" dirty="0">
                <a:solidFill>
                  <a:prstClr val="black"/>
                </a:solidFill>
              </a:rPr>
              <a:t>2007/2008, Central Ohio law enforcement filed 3,575 prostitution charges and only 35 “johns” were arrested </a:t>
            </a:r>
          </a:p>
          <a:p>
            <a:endParaRPr lang="en-US" sz="1800" dirty="0"/>
          </a:p>
        </p:txBody>
      </p:sp>
      <p:sp>
        <p:nvSpPr>
          <p:cNvPr id="4" name="Slide Number Placeholder 3"/>
          <p:cNvSpPr>
            <a:spLocks noGrp="1"/>
          </p:cNvSpPr>
          <p:nvPr>
            <p:ph type="sldNum" sz="quarter" idx="12"/>
          </p:nvPr>
        </p:nvSpPr>
        <p:spPr/>
        <p:txBody>
          <a:bodyPr/>
          <a:lstStyle/>
          <a:p>
            <a:pPr>
              <a:defRPr/>
            </a:pPr>
            <a:fld id="{DB1104EF-1733-4B3E-B0B4-68844DADB7CF}" type="slidenum">
              <a:rPr lang="en-US" smtClean="0"/>
              <a:pPr>
                <a:defRPr/>
              </a:pPr>
              <a:t>20</a:t>
            </a:fld>
            <a:endParaRPr lang="en-US"/>
          </a:p>
        </p:txBody>
      </p:sp>
    </p:spTree>
    <p:extLst>
      <p:ext uri="{BB962C8B-B14F-4D97-AF65-F5344CB8AC3E}">
        <p14:creationId xmlns:p14="http://schemas.microsoft.com/office/powerpoint/2010/main" val="2119304383"/>
      </p:ext>
    </p:extLst>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509000" y="6477000"/>
            <a:ext cx="733425" cy="274638"/>
          </a:xfrm>
        </p:spPr>
        <p:txBody>
          <a:bodyPr/>
          <a:lstStyle/>
          <a:p>
            <a:pPr>
              <a:defRPr/>
            </a:pPr>
            <a:fld id="{DB1104EF-1733-4B3E-B0B4-68844DADB7CF}" type="slidenum">
              <a:rPr lang="en-US" smtClean="0"/>
              <a:pPr>
                <a:defRPr/>
              </a:pPr>
              <a:t>21</a:t>
            </a:fld>
            <a:endParaRPr lang="en-US"/>
          </a:p>
        </p:txBody>
      </p:sp>
      <p:sp>
        <p:nvSpPr>
          <p:cNvPr id="2" name="Title 1"/>
          <p:cNvSpPr>
            <a:spLocks noGrp="1"/>
          </p:cNvSpPr>
          <p:nvPr>
            <p:ph type="title" idx="4294967295"/>
          </p:nvPr>
        </p:nvSpPr>
        <p:spPr>
          <a:xfrm>
            <a:off x="362339" y="0"/>
            <a:ext cx="8229600" cy="1404938"/>
          </a:xfrm>
        </p:spPr>
        <p:txBody>
          <a:bodyPr/>
          <a:lstStyle/>
          <a:p>
            <a:pPr algn="ctr"/>
            <a:r>
              <a:rPr lang="en-US" dirty="0" smtClean="0">
                <a:solidFill>
                  <a:schemeClr val="accent1">
                    <a:lumMod val="60000"/>
                    <a:lumOff val="40000"/>
                  </a:schemeClr>
                </a:solidFill>
              </a:rPr>
              <a:t>2. The Sellers</a:t>
            </a:r>
            <a:endParaRPr lang="en-US" dirty="0">
              <a:solidFill>
                <a:schemeClr val="accent1">
                  <a:lumMod val="60000"/>
                  <a:lumOff val="40000"/>
                </a:schemeClr>
              </a:solidFill>
            </a:endParaRPr>
          </a:p>
        </p:txBody>
      </p:sp>
      <p:pic>
        <p:nvPicPr>
          <p:cNvPr id="1026" name="Picture 2" descr="http://hello.news352.lu/images/edito_agence/gimg_1359119.jpg"/>
          <p:cNvPicPr>
            <a:picLocks noChangeAspect="1" noChangeArrowheads="1"/>
          </p:cNvPicPr>
          <p:nvPr/>
        </p:nvPicPr>
        <p:blipFill>
          <a:blip r:embed="rId3" cstate="print"/>
          <a:srcRect/>
          <a:stretch>
            <a:fillRect/>
          </a:stretch>
        </p:blipFill>
        <p:spPr bwMode="auto">
          <a:xfrm>
            <a:off x="381000" y="1524000"/>
            <a:ext cx="2362200" cy="1679377"/>
          </a:xfrm>
          <a:prstGeom prst="rect">
            <a:avLst/>
          </a:prstGeom>
          <a:noFill/>
        </p:spPr>
      </p:pic>
      <p:sp>
        <p:nvSpPr>
          <p:cNvPr id="7" name="TextBox 6"/>
          <p:cNvSpPr txBox="1"/>
          <p:nvPr/>
        </p:nvSpPr>
        <p:spPr>
          <a:xfrm>
            <a:off x="2438400" y="3200400"/>
            <a:ext cx="312906" cy="369332"/>
          </a:xfrm>
          <a:prstGeom prst="rect">
            <a:avLst/>
          </a:prstGeom>
          <a:noFill/>
        </p:spPr>
        <p:txBody>
          <a:bodyPr wrap="none" rtlCol="0">
            <a:spAutoFit/>
          </a:bodyPr>
          <a:lstStyle/>
          <a:p>
            <a:r>
              <a:rPr lang="en-US" dirty="0" smtClean="0"/>
              <a:t>1</a:t>
            </a:r>
            <a:endParaRPr lang="en-US" dirty="0"/>
          </a:p>
        </p:txBody>
      </p:sp>
      <p:pic>
        <p:nvPicPr>
          <p:cNvPr id="1028" name="Picture 4" descr="PHOTO: Three cops under the command of America's toughest sheriff, were arrest in Arizona and charged with drug and human trafficking."/>
          <p:cNvPicPr>
            <a:picLocks noChangeAspect="1" noChangeArrowheads="1"/>
          </p:cNvPicPr>
          <p:nvPr/>
        </p:nvPicPr>
        <p:blipFill>
          <a:blip r:embed="rId4" cstate="print"/>
          <a:srcRect/>
          <a:stretch>
            <a:fillRect/>
          </a:stretch>
        </p:blipFill>
        <p:spPr bwMode="auto">
          <a:xfrm>
            <a:off x="2819400" y="1524001"/>
            <a:ext cx="2980266" cy="1676400"/>
          </a:xfrm>
          <a:prstGeom prst="rect">
            <a:avLst/>
          </a:prstGeom>
          <a:noFill/>
        </p:spPr>
      </p:pic>
      <p:sp>
        <p:nvSpPr>
          <p:cNvPr id="9" name="TextBox 8"/>
          <p:cNvSpPr txBox="1"/>
          <p:nvPr/>
        </p:nvSpPr>
        <p:spPr>
          <a:xfrm>
            <a:off x="5486400" y="3200400"/>
            <a:ext cx="312906" cy="369332"/>
          </a:xfrm>
          <a:prstGeom prst="rect">
            <a:avLst/>
          </a:prstGeom>
          <a:noFill/>
        </p:spPr>
        <p:txBody>
          <a:bodyPr wrap="none" rtlCol="0">
            <a:spAutoFit/>
          </a:bodyPr>
          <a:lstStyle/>
          <a:p>
            <a:r>
              <a:rPr lang="en-US" dirty="0" smtClean="0"/>
              <a:t>2</a:t>
            </a:r>
            <a:endParaRPr lang="en-US" dirty="0"/>
          </a:p>
        </p:txBody>
      </p:sp>
      <p:pic>
        <p:nvPicPr>
          <p:cNvPr id="1030" name="Picture 6" descr="http://www.abqjournal.com/main/wp-content/uploads/2012/03/byers-rufus-240x300.jpg"/>
          <p:cNvPicPr>
            <a:picLocks noChangeAspect="1" noChangeArrowheads="1"/>
          </p:cNvPicPr>
          <p:nvPr/>
        </p:nvPicPr>
        <p:blipFill>
          <a:blip r:embed="rId5" cstate="print"/>
          <a:srcRect/>
          <a:stretch>
            <a:fillRect/>
          </a:stretch>
        </p:blipFill>
        <p:spPr bwMode="auto">
          <a:xfrm>
            <a:off x="5943600" y="1524000"/>
            <a:ext cx="1341120" cy="1676400"/>
          </a:xfrm>
          <a:prstGeom prst="rect">
            <a:avLst/>
          </a:prstGeom>
          <a:noFill/>
        </p:spPr>
      </p:pic>
      <p:sp>
        <p:nvSpPr>
          <p:cNvPr id="11" name="TextBox 10"/>
          <p:cNvSpPr txBox="1"/>
          <p:nvPr/>
        </p:nvSpPr>
        <p:spPr>
          <a:xfrm>
            <a:off x="7002294" y="3212068"/>
            <a:ext cx="312906" cy="369332"/>
          </a:xfrm>
          <a:prstGeom prst="rect">
            <a:avLst/>
          </a:prstGeom>
          <a:noFill/>
        </p:spPr>
        <p:txBody>
          <a:bodyPr wrap="none" rtlCol="0">
            <a:spAutoFit/>
          </a:bodyPr>
          <a:lstStyle/>
          <a:p>
            <a:r>
              <a:rPr lang="en-US" dirty="0" smtClean="0"/>
              <a:t>3</a:t>
            </a:r>
            <a:endParaRPr lang="en-US" dirty="0"/>
          </a:p>
        </p:txBody>
      </p:sp>
      <p:pic>
        <p:nvPicPr>
          <p:cNvPr id="1032" name="Picture 8" descr="http://KION.images.worldnow.com/images/16935086_BG1.jpg"/>
          <p:cNvPicPr>
            <a:picLocks noChangeAspect="1" noChangeArrowheads="1"/>
          </p:cNvPicPr>
          <p:nvPr/>
        </p:nvPicPr>
        <p:blipFill>
          <a:blip r:embed="rId6" cstate="print"/>
          <a:srcRect/>
          <a:stretch>
            <a:fillRect/>
          </a:stretch>
        </p:blipFill>
        <p:spPr bwMode="auto">
          <a:xfrm>
            <a:off x="7391400" y="1524000"/>
            <a:ext cx="1284050" cy="1676400"/>
          </a:xfrm>
          <a:prstGeom prst="rect">
            <a:avLst/>
          </a:prstGeom>
          <a:noFill/>
        </p:spPr>
      </p:pic>
      <p:sp>
        <p:nvSpPr>
          <p:cNvPr id="13" name="TextBox 12"/>
          <p:cNvSpPr txBox="1"/>
          <p:nvPr/>
        </p:nvSpPr>
        <p:spPr>
          <a:xfrm>
            <a:off x="8373894" y="3200400"/>
            <a:ext cx="312906" cy="369332"/>
          </a:xfrm>
          <a:prstGeom prst="rect">
            <a:avLst/>
          </a:prstGeom>
          <a:noFill/>
        </p:spPr>
        <p:txBody>
          <a:bodyPr wrap="none" rtlCol="0">
            <a:spAutoFit/>
          </a:bodyPr>
          <a:lstStyle/>
          <a:p>
            <a:r>
              <a:rPr lang="en-US" dirty="0" smtClean="0"/>
              <a:t>4</a:t>
            </a:r>
            <a:endParaRPr lang="en-US" dirty="0"/>
          </a:p>
        </p:txBody>
      </p:sp>
      <p:pic>
        <p:nvPicPr>
          <p:cNvPr id="1034" name="Picture 10" descr="Devon Bradford        "/>
          <p:cNvPicPr>
            <a:picLocks noChangeAspect="1" noChangeArrowheads="1"/>
          </p:cNvPicPr>
          <p:nvPr/>
        </p:nvPicPr>
        <p:blipFill>
          <a:blip r:embed="rId7" cstate="print"/>
          <a:srcRect/>
          <a:stretch>
            <a:fillRect/>
          </a:stretch>
        </p:blipFill>
        <p:spPr bwMode="auto">
          <a:xfrm>
            <a:off x="418338" y="3733800"/>
            <a:ext cx="1181862" cy="1676400"/>
          </a:xfrm>
          <a:prstGeom prst="rect">
            <a:avLst/>
          </a:prstGeom>
          <a:noFill/>
        </p:spPr>
      </p:pic>
      <p:sp>
        <p:nvSpPr>
          <p:cNvPr id="15" name="TextBox 14"/>
          <p:cNvSpPr txBox="1"/>
          <p:nvPr/>
        </p:nvSpPr>
        <p:spPr>
          <a:xfrm>
            <a:off x="1295400" y="5410200"/>
            <a:ext cx="312906" cy="369332"/>
          </a:xfrm>
          <a:prstGeom prst="rect">
            <a:avLst/>
          </a:prstGeom>
          <a:noFill/>
        </p:spPr>
        <p:txBody>
          <a:bodyPr wrap="none" rtlCol="0">
            <a:spAutoFit/>
          </a:bodyPr>
          <a:lstStyle/>
          <a:p>
            <a:r>
              <a:rPr lang="en-US" dirty="0" smtClean="0"/>
              <a:t>5</a:t>
            </a:r>
            <a:endParaRPr lang="en-US" dirty="0"/>
          </a:p>
        </p:txBody>
      </p:sp>
      <p:pic>
        <p:nvPicPr>
          <p:cNvPr id="1036" name="Picture 12" descr="Oscar Salinas-Rodriguez"/>
          <p:cNvPicPr>
            <a:picLocks noChangeAspect="1" noChangeArrowheads="1"/>
          </p:cNvPicPr>
          <p:nvPr/>
        </p:nvPicPr>
        <p:blipFill>
          <a:blip r:embed="rId8" cstate="print"/>
          <a:srcRect/>
          <a:stretch>
            <a:fillRect/>
          </a:stretch>
        </p:blipFill>
        <p:spPr bwMode="auto">
          <a:xfrm>
            <a:off x="1695450" y="3733800"/>
            <a:ext cx="1619380" cy="1676400"/>
          </a:xfrm>
          <a:prstGeom prst="rect">
            <a:avLst/>
          </a:prstGeom>
          <a:noFill/>
        </p:spPr>
      </p:pic>
      <p:sp>
        <p:nvSpPr>
          <p:cNvPr id="17" name="TextBox 16"/>
          <p:cNvSpPr txBox="1"/>
          <p:nvPr/>
        </p:nvSpPr>
        <p:spPr>
          <a:xfrm>
            <a:off x="2963694" y="5410200"/>
            <a:ext cx="312906" cy="369332"/>
          </a:xfrm>
          <a:prstGeom prst="rect">
            <a:avLst/>
          </a:prstGeom>
          <a:noFill/>
        </p:spPr>
        <p:txBody>
          <a:bodyPr wrap="none" rtlCol="0">
            <a:spAutoFit/>
          </a:bodyPr>
          <a:lstStyle/>
          <a:p>
            <a:r>
              <a:rPr lang="en-US" dirty="0" smtClean="0"/>
              <a:t>6</a:t>
            </a:r>
            <a:endParaRPr lang="en-US" dirty="0"/>
          </a:p>
        </p:txBody>
      </p:sp>
      <p:pic>
        <p:nvPicPr>
          <p:cNvPr id="1038" name="Picture 14" descr="http://trackhumantraffic.blog.com/files/2010/11/57874600-212x300.jpg"/>
          <p:cNvPicPr>
            <a:picLocks noChangeAspect="1" noChangeArrowheads="1"/>
          </p:cNvPicPr>
          <p:nvPr/>
        </p:nvPicPr>
        <p:blipFill>
          <a:blip r:embed="rId9" cstate="print"/>
          <a:srcRect/>
          <a:stretch>
            <a:fillRect/>
          </a:stretch>
        </p:blipFill>
        <p:spPr bwMode="auto">
          <a:xfrm>
            <a:off x="3429000" y="3733801"/>
            <a:ext cx="1184656" cy="1676400"/>
          </a:xfrm>
          <a:prstGeom prst="rect">
            <a:avLst/>
          </a:prstGeom>
          <a:noFill/>
        </p:spPr>
      </p:pic>
      <p:sp>
        <p:nvSpPr>
          <p:cNvPr id="19" name="TextBox 18"/>
          <p:cNvSpPr txBox="1"/>
          <p:nvPr/>
        </p:nvSpPr>
        <p:spPr>
          <a:xfrm>
            <a:off x="4259094" y="5410200"/>
            <a:ext cx="312906" cy="369332"/>
          </a:xfrm>
          <a:prstGeom prst="rect">
            <a:avLst/>
          </a:prstGeom>
          <a:noFill/>
        </p:spPr>
        <p:txBody>
          <a:bodyPr wrap="none" rtlCol="0">
            <a:spAutoFit/>
          </a:bodyPr>
          <a:lstStyle/>
          <a:p>
            <a:r>
              <a:rPr lang="en-US" dirty="0" smtClean="0"/>
              <a:t>7</a:t>
            </a:r>
            <a:endParaRPr lang="en-US" dirty="0"/>
          </a:p>
        </p:txBody>
      </p:sp>
      <p:pic>
        <p:nvPicPr>
          <p:cNvPr id="23554" name="Picture 2" descr="http://origin.wusa9.com/images/640/360/2/assetpool/photogallery/177745/FengLiu.jpg"/>
          <p:cNvPicPr>
            <a:picLocks noChangeAspect="1" noChangeArrowheads="1"/>
          </p:cNvPicPr>
          <p:nvPr/>
        </p:nvPicPr>
        <p:blipFill>
          <a:blip r:embed="rId10" cstate="print"/>
          <a:srcRect l="28125" r="29250"/>
          <a:stretch>
            <a:fillRect/>
          </a:stretch>
        </p:blipFill>
        <p:spPr bwMode="auto">
          <a:xfrm>
            <a:off x="4724401" y="3733800"/>
            <a:ext cx="1295400" cy="1709473"/>
          </a:xfrm>
          <a:prstGeom prst="rect">
            <a:avLst/>
          </a:prstGeom>
          <a:noFill/>
        </p:spPr>
      </p:pic>
      <p:sp>
        <p:nvSpPr>
          <p:cNvPr id="20" name="TextBox 19"/>
          <p:cNvSpPr txBox="1"/>
          <p:nvPr/>
        </p:nvSpPr>
        <p:spPr>
          <a:xfrm>
            <a:off x="5715000" y="5410200"/>
            <a:ext cx="312906" cy="369332"/>
          </a:xfrm>
          <a:prstGeom prst="rect">
            <a:avLst/>
          </a:prstGeom>
          <a:noFill/>
        </p:spPr>
        <p:txBody>
          <a:bodyPr wrap="none" rtlCol="0">
            <a:spAutoFit/>
          </a:bodyPr>
          <a:lstStyle/>
          <a:p>
            <a:r>
              <a:rPr lang="en-US" dirty="0" smtClean="0"/>
              <a:t>8</a:t>
            </a:r>
            <a:endParaRPr lang="en-US" dirty="0"/>
          </a:p>
        </p:txBody>
      </p:sp>
      <p:pic>
        <p:nvPicPr>
          <p:cNvPr id="23556" name="Picture 4" descr="http://origin.wusa9.com/images/640/360/2/assetpool/photogallery/177745/HowardWang.jpg"/>
          <p:cNvPicPr>
            <a:picLocks noChangeAspect="1" noChangeArrowheads="1"/>
          </p:cNvPicPr>
          <p:nvPr/>
        </p:nvPicPr>
        <p:blipFill>
          <a:blip r:embed="rId11" cstate="print"/>
          <a:srcRect l="28125" r="28125"/>
          <a:stretch>
            <a:fillRect/>
          </a:stretch>
        </p:blipFill>
        <p:spPr bwMode="auto">
          <a:xfrm>
            <a:off x="6096000" y="3733801"/>
            <a:ext cx="1303866" cy="1676399"/>
          </a:xfrm>
          <a:prstGeom prst="rect">
            <a:avLst/>
          </a:prstGeom>
          <a:noFill/>
        </p:spPr>
      </p:pic>
      <p:sp>
        <p:nvSpPr>
          <p:cNvPr id="21" name="TextBox 20"/>
          <p:cNvSpPr txBox="1"/>
          <p:nvPr/>
        </p:nvSpPr>
        <p:spPr>
          <a:xfrm>
            <a:off x="8534400" y="5410200"/>
            <a:ext cx="312906" cy="369332"/>
          </a:xfrm>
          <a:prstGeom prst="rect">
            <a:avLst/>
          </a:prstGeom>
          <a:noFill/>
        </p:spPr>
        <p:txBody>
          <a:bodyPr wrap="none" rtlCol="0">
            <a:spAutoFit/>
          </a:bodyPr>
          <a:lstStyle/>
          <a:p>
            <a:r>
              <a:rPr lang="en-US" dirty="0" smtClean="0"/>
              <a:t>9</a:t>
            </a:r>
            <a:endParaRPr lang="en-US" dirty="0"/>
          </a:p>
        </p:txBody>
      </p:sp>
      <p:pic>
        <p:nvPicPr>
          <p:cNvPr id="23558" name="Picture 6" descr="http://origin.wusa9.com/images/640/360/2/assetpool/images/120127014920_MauricioGuardia.jpg"/>
          <p:cNvPicPr>
            <a:picLocks noChangeAspect="1" noChangeArrowheads="1"/>
          </p:cNvPicPr>
          <p:nvPr/>
        </p:nvPicPr>
        <p:blipFill>
          <a:blip r:embed="rId12" cstate="print"/>
          <a:srcRect l="32625" t="14000" r="31500" b="6000"/>
          <a:stretch>
            <a:fillRect/>
          </a:stretch>
        </p:blipFill>
        <p:spPr bwMode="auto">
          <a:xfrm>
            <a:off x="7467601" y="3733801"/>
            <a:ext cx="1371600" cy="1720475"/>
          </a:xfrm>
          <a:prstGeom prst="rect">
            <a:avLst/>
          </a:prstGeom>
          <a:noFill/>
        </p:spPr>
      </p:pic>
      <p:sp>
        <p:nvSpPr>
          <p:cNvPr id="23" name="TextBox 22"/>
          <p:cNvSpPr txBox="1"/>
          <p:nvPr/>
        </p:nvSpPr>
        <p:spPr>
          <a:xfrm>
            <a:off x="7086600" y="5410200"/>
            <a:ext cx="312906" cy="369332"/>
          </a:xfrm>
          <a:prstGeom prst="rect">
            <a:avLst/>
          </a:prstGeom>
          <a:noFill/>
        </p:spPr>
        <p:txBody>
          <a:bodyPr wrap="none" rtlCol="0">
            <a:spAutoFit/>
          </a:bodyPr>
          <a:lstStyle/>
          <a:p>
            <a:r>
              <a:rPr lang="en-US" dirty="0" smtClean="0"/>
              <a:t>8</a:t>
            </a:r>
            <a:endParaRPr lang="en-US" dirty="0"/>
          </a:p>
        </p:txBody>
      </p:sp>
    </p:spTree>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9144000" cy="1252728"/>
          </a:xfrm>
        </p:spPr>
        <p:txBody>
          <a:bodyPr>
            <a:noAutofit/>
          </a:bodyPr>
          <a:lstStyle/>
          <a:p>
            <a:r>
              <a:rPr lang="en-US" sz="4000" dirty="0" smtClean="0">
                <a:solidFill>
                  <a:schemeClr val="bg1"/>
                </a:solidFill>
              </a:rPr>
              <a:t>The Sellers </a:t>
            </a:r>
            <a:endParaRPr lang="en-US" sz="4000" dirty="0">
              <a:solidFill>
                <a:schemeClr val="bg1"/>
              </a:solidFill>
            </a:endParaRPr>
          </a:p>
        </p:txBody>
      </p:sp>
      <p:sp>
        <p:nvSpPr>
          <p:cNvPr id="3" name="Content Placeholder 2"/>
          <p:cNvSpPr>
            <a:spLocks noGrp="1"/>
          </p:cNvSpPr>
          <p:nvPr>
            <p:ph idx="1"/>
          </p:nvPr>
        </p:nvSpPr>
        <p:spPr>
          <a:xfrm>
            <a:off x="304800" y="1752600"/>
            <a:ext cx="8610600" cy="4800600"/>
          </a:xfrm>
        </p:spPr>
        <p:txBody>
          <a:bodyPr/>
          <a:lstStyle/>
          <a:p>
            <a:pPr marL="633412" indent="-514350"/>
            <a:r>
              <a:rPr lang="en-US" sz="3600" dirty="0" smtClean="0"/>
              <a:t>Pimps/Sellers are all races, men, and women</a:t>
            </a:r>
          </a:p>
          <a:p>
            <a:pPr marL="633412" indent="-514350"/>
            <a:r>
              <a:rPr lang="en-US" sz="3600" dirty="0" smtClean="0"/>
              <a:t>Range from individuals to organized criminal syndicates</a:t>
            </a:r>
          </a:p>
          <a:p>
            <a:pPr marL="633412" indent="-514350"/>
            <a:endParaRPr lang="en-US" sz="3600" dirty="0" smtClean="0"/>
          </a:p>
          <a:p>
            <a:pPr marL="633412" indent="-514350"/>
            <a:r>
              <a:rPr lang="en-US" sz="3600" dirty="0" smtClean="0"/>
              <a:t>Two main recruitment strategies</a:t>
            </a:r>
          </a:p>
          <a:p>
            <a:pPr marL="925512" lvl="1" indent="-514350"/>
            <a:r>
              <a:rPr lang="en-US" sz="3200" dirty="0" smtClean="0"/>
              <a:t>Finesse Pimping</a:t>
            </a:r>
          </a:p>
          <a:p>
            <a:pPr marL="925512" lvl="1" indent="-514350"/>
            <a:r>
              <a:rPr lang="en-US" sz="3200" dirty="0" smtClean="0"/>
              <a:t>Guerilla Pimping</a:t>
            </a:r>
          </a:p>
        </p:txBody>
      </p:sp>
      <p:sp>
        <p:nvSpPr>
          <p:cNvPr id="4" name="Slide Number Placeholder 3"/>
          <p:cNvSpPr>
            <a:spLocks noGrp="1"/>
          </p:cNvSpPr>
          <p:nvPr>
            <p:ph type="sldNum" sz="quarter" idx="12"/>
          </p:nvPr>
        </p:nvSpPr>
        <p:spPr/>
        <p:txBody>
          <a:bodyPr/>
          <a:lstStyle/>
          <a:p>
            <a:pPr>
              <a:defRPr/>
            </a:pPr>
            <a:fld id="{D7C6EB8D-1EF3-4C5F-88F6-1A7CE09391A5}" type="slidenum">
              <a:rPr lang="en-US" smtClean="0"/>
              <a:pPr>
                <a:defRPr/>
              </a:pPr>
              <a:t>22</a:t>
            </a:fld>
            <a:endParaRPr lang="en-US"/>
          </a:p>
        </p:txBody>
      </p:sp>
    </p:spTree>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9144000" cy="1252728"/>
          </a:xfrm>
        </p:spPr>
        <p:txBody>
          <a:bodyPr>
            <a:noAutofit/>
          </a:bodyPr>
          <a:lstStyle/>
          <a:p>
            <a:r>
              <a:rPr lang="en-US" sz="3600" dirty="0" smtClean="0">
                <a:solidFill>
                  <a:schemeClr val="bg1"/>
                </a:solidFill>
              </a:rPr>
              <a:t>Recruitment Strategies for Sex Trafficking</a:t>
            </a:r>
            <a:endParaRPr lang="en-US" sz="3600" dirty="0">
              <a:solidFill>
                <a:schemeClr val="bg1"/>
              </a:solidFill>
            </a:endParaRPr>
          </a:p>
        </p:txBody>
      </p:sp>
      <p:sp>
        <p:nvSpPr>
          <p:cNvPr id="3" name="Content Placeholder 2"/>
          <p:cNvSpPr>
            <a:spLocks noGrp="1"/>
          </p:cNvSpPr>
          <p:nvPr>
            <p:ph idx="1"/>
          </p:nvPr>
        </p:nvSpPr>
        <p:spPr>
          <a:xfrm>
            <a:off x="304800" y="1752600"/>
            <a:ext cx="8610600" cy="4800600"/>
          </a:xfrm>
        </p:spPr>
        <p:txBody>
          <a:bodyPr/>
          <a:lstStyle/>
          <a:p>
            <a:pPr marL="119062" indent="0" algn="ctr">
              <a:buNone/>
            </a:pPr>
            <a:r>
              <a:rPr lang="en-US" u="sng" dirty="0" smtClean="0"/>
              <a:t>A. Exploitation of Needs: “Finesse Pimping”</a:t>
            </a:r>
          </a:p>
          <a:p>
            <a:pPr marL="119062" indent="0" algn="ctr">
              <a:buNone/>
            </a:pPr>
            <a:endParaRPr lang="en-US" u="sng" dirty="0" smtClean="0"/>
          </a:p>
          <a:p>
            <a:r>
              <a:rPr lang="en-US" dirty="0" smtClean="0"/>
              <a:t>Seemingly legitimate work opportunities</a:t>
            </a:r>
          </a:p>
          <a:p>
            <a:r>
              <a:rPr lang="en-US" dirty="0" smtClean="0"/>
              <a:t>False/predatory romantic involvement</a:t>
            </a:r>
          </a:p>
          <a:p>
            <a:r>
              <a:rPr lang="en-US" dirty="0" smtClean="0"/>
              <a:t>Offers of food, housing, clothes, drugs,… in exchange for sex</a:t>
            </a:r>
          </a:p>
          <a:p>
            <a:r>
              <a:rPr lang="en-US" dirty="0" smtClean="0"/>
              <a:t>Purchase of girls from impoverished family/guardians (rare)</a:t>
            </a:r>
          </a:p>
          <a:p>
            <a:pPr marL="119062" indent="0">
              <a:buNone/>
            </a:pPr>
            <a:endParaRPr lang="en-US" dirty="0" smtClean="0"/>
          </a:p>
          <a:p>
            <a:pPr marL="633412" indent="-514350">
              <a:buFont typeface="+mj-lt"/>
              <a:buAutoNum type="arabicPeriod"/>
            </a:pPr>
            <a:endParaRPr lang="en-US" sz="1800" dirty="0" smtClean="0"/>
          </a:p>
        </p:txBody>
      </p:sp>
      <p:sp>
        <p:nvSpPr>
          <p:cNvPr id="4" name="Slide Number Placeholder 3"/>
          <p:cNvSpPr>
            <a:spLocks noGrp="1"/>
          </p:cNvSpPr>
          <p:nvPr>
            <p:ph type="sldNum" sz="quarter" idx="12"/>
          </p:nvPr>
        </p:nvSpPr>
        <p:spPr/>
        <p:txBody>
          <a:bodyPr/>
          <a:lstStyle/>
          <a:p>
            <a:pPr>
              <a:defRPr/>
            </a:pPr>
            <a:fld id="{D7C6EB8D-1EF3-4C5F-88F6-1A7CE09391A5}" type="slidenum">
              <a:rPr lang="en-US" smtClean="0"/>
              <a:pPr>
                <a:defRPr/>
              </a:pPr>
              <a:t>23</a:t>
            </a:fld>
            <a:endParaRPr lang="en-US"/>
          </a:p>
        </p:txBody>
      </p:sp>
    </p:spTree>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9144000" cy="1252728"/>
          </a:xfrm>
        </p:spPr>
        <p:txBody>
          <a:bodyPr>
            <a:noAutofit/>
          </a:bodyPr>
          <a:lstStyle/>
          <a:p>
            <a:r>
              <a:rPr lang="en-US" sz="3600" dirty="0" smtClean="0">
                <a:solidFill>
                  <a:schemeClr val="bg1"/>
                </a:solidFill>
              </a:rPr>
              <a:t>Recruitment Strategies for Sex Trafficking</a:t>
            </a:r>
            <a:endParaRPr lang="en-US" sz="3600" dirty="0">
              <a:solidFill>
                <a:schemeClr val="bg1"/>
              </a:solidFill>
            </a:endParaRPr>
          </a:p>
        </p:txBody>
      </p:sp>
      <p:sp>
        <p:nvSpPr>
          <p:cNvPr id="3" name="Content Placeholder 2"/>
          <p:cNvSpPr>
            <a:spLocks noGrp="1"/>
          </p:cNvSpPr>
          <p:nvPr>
            <p:ph idx="1"/>
          </p:nvPr>
        </p:nvSpPr>
        <p:spPr>
          <a:xfrm>
            <a:off x="304800" y="1732244"/>
            <a:ext cx="8610600" cy="4800600"/>
          </a:xfrm>
        </p:spPr>
        <p:txBody>
          <a:bodyPr/>
          <a:lstStyle/>
          <a:p>
            <a:pPr marL="119062" indent="0" algn="ctr">
              <a:buNone/>
            </a:pPr>
            <a:r>
              <a:rPr lang="en-US" u="sng" dirty="0" smtClean="0"/>
              <a:t>B. Use of Force: “Guerrilla Pimping”</a:t>
            </a:r>
          </a:p>
          <a:p>
            <a:pPr marL="119062" indent="0" algn="ctr">
              <a:buNone/>
            </a:pPr>
            <a:endParaRPr lang="en-US" u="sng" dirty="0" smtClean="0"/>
          </a:p>
          <a:p>
            <a:r>
              <a:rPr lang="en-US" dirty="0" smtClean="0"/>
              <a:t>Kidnapping (uncommon)</a:t>
            </a:r>
          </a:p>
          <a:p>
            <a:r>
              <a:rPr lang="en-US" dirty="0" smtClean="0"/>
              <a:t>Intimidation</a:t>
            </a:r>
          </a:p>
          <a:p>
            <a:pPr marL="119062" indent="0">
              <a:buNone/>
            </a:pPr>
            <a:endParaRPr lang="en-US" dirty="0" smtClean="0"/>
          </a:p>
          <a:p>
            <a:pPr marL="633412" indent="-514350">
              <a:buFont typeface="+mj-lt"/>
              <a:buAutoNum type="arabicPeriod"/>
            </a:pPr>
            <a:endParaRPr lang="en-US" sz="1800" dirty="0" smtClean="0"/>
          </a:p>
        </p:txBody>
      </p:sp>
      <p:sp>
        <p:nvSpPr>
          <p:cNvPr id="4" name="Slide Number Placeholder 3"/>
          <p:cNvSpPr>
            <a:spLocks noGrp="1"/>
          </p:cNvSpPr>
          <p:nvPr>
            <p:ph type="sldNum" sz="quarter" idx="12"/>
          </p:nvPr>
        </p:nvSpPr>
        <p:spPr/>
        <p:txBody>
          <a:bodyPr/>
          <a:lstStyle/>
          <a:p>
            <a:pPr>
              <a:defRPr/>
            </a:pPr>
            <a:fld id="{D7C6EB8D-1EF3-4C5F-88F6-1A7CE09391A5}" type="slidenum">
              <a:rPr lang="en-US" smtClean="0"/>
              <a:pPr>
                <a:defRPr/>
              </a:pPr>
              <a:t>24</a:t>
            </a:fld>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58886" y="3886200"/>
            <a:ext cx="3276600" cy="2452770"/>
          </a:xfrm>
          <a:prstGeom prst="rect">
            <a:avLst/>
          </a:prstGeom>
        </p:spPr>
      </p:pic>
    </p:spTree>
    <p:extLst>
      <p:ext uri="{BB962C8B-B14F-4D97-AF65-F5344CB8AC3E}">
        <p14:creationId xmlns:p14="http://schemas.microsoft.com/office/powerpoint/2010/main" val="1042433554"/>
      </p:ext>
    </p:extLst>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bg1"/>
                </a:solidFill>
              </a:rPr>
              <a:t>“Pimps”</a:t>
            </a:r>
            <a:endParaRPr lang="en-US" dirty="0">
              <a:solidFill>
                <a:schemeClr val="bg1"/>
              </a:solidFill>
            </a:endParaRPr>
          </a:p>
        </p:txBody>
      </p:sp>
      <p:sp>
        <p:nvSpPr>
          <p:cNvPr id="3" name="Content Placeholder 2"/>
          <p:cNvSpPr>
            <a:spLocks noGrp="1"/>
          </p:cNvSpPr>
          <p:nvPr>
            <p:ph idx="1"/>
          </p:nvPr>
        </p:nvSpPr>
        <p:spPr/>
        <p:txBody>
          <a:bodyPr/>
          <a:lstStyle/>
          <a:p>
            <a:r>
              <a:rPr lang="en-US" dirty="0" smtClean="0"/>
              <a:t>Typically have about 6 girls and refer to them as a “family” or a “stable”</a:t>
            </a:r>
          </a:p>
          <a:p>
            <a:r>
              <a:rPr lang="en-US" dirty="0" smtClean="0"/>
              <a:t>The girls are instructed to call the pimp “Daddy”</a:t>
            </a:r>
          </a:p>
          <a:p>
            <a:r>
              <a:rPr lang="en-US" dirty="0" smtClean="0"/>
              <a:t>Each girl earns approximately $500 per night for the pimp and $600,000 annually</a:t>
            </a:r>
          </a:p>
          <a:p>
            <a:r>
              <a:rPr lang="en-US" dirty="0" smtClean="0"/>
              <a:t>Victims usually work 7 days a week, 365 days a year and see 10 or more clients a night</a:t>
            </a:r>
            <a:endParaRPr lang="en-US" dirty="0"/>
          </a:p>
        </p:txBody>
      </p:sp>
      <p:sp>
        <p:nvSpPr>
          <p:cNvPr id="4" name="Slide Number Placeholder 3"/>
          <p:cNvSpPr>
            <a:spLocks noGrp="1"/>
          </p:cNvSpPr>
          <p:nvPr>
            <p:ph type="sldNum" sz="quarter" idx="12"/>
          </p:nvPr>
        </p:nvSpPr>
        <p:spPr/>
        <p:txBody>
          <a:bodyPr/>
          <a:lstStyle/>
          <a:p>
            <a:pPr>
              <a:defRPr/>
            </a:pPr>
            <a:fld id="{DB1104EF-1733-4B3E-B0B4-68844DADB7CF}" type="slidenum">
              <a:rPr lang="en-US" smtClean="0"/>
              <a:pPr>
                <a:defRPr/>
              </a:pPr>
              <a:t>25</a:t>
            </a:fld>
            <a:endParaRPr lang="en-US"/>
          </a:p>
        </p:txBody>
      </p:sp>
    </p:spTree>
    <p:extLst>
      <p:ext uri="{BB962C8B-B14F-4D97-AF65-F5344CB8AC3E}">
        <p14:creationId xmlns:p14="http://schemas.microsoft.com/office/powerpoint/2010/main" val="2051387783"/>
      </p:ext>
    </p:extLst>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solidFill>
                  <a:schemeClr val="bg1"/>
                </a:solidFill>
                <a:cs typeface="Andalus" pitchFamily="18" charset="-78"/>
              </a:rPr>
              <a:t>“Pimp” Control</a:t>
            </a:r>
            <a:endParaRPr lang="en-US" dirty="0">
              <a:solidFill>
                <a:schemeClr val="bg1"/>
              </a:solidFill>
            </a:endParaRPr>
          </a:p>
        </p:txBody>
      </p:sp>
      <p:sp>
        <p:nvSpPr>
          <p:cNvPr id="3" name="Content Placeholder 2"/>
          <p:cNvSpPr>
            <a:spLocks noGrp="1"/>
          </p:cNvSpPr>
          <p:nvPr>
            <p:ph idx="1"/>
          </p:nvPr>
        </p:nvSpPr>
        <p:spPr>
          <a:xfrm>
            <a:off x="533400" y="1524000"/>
            <a:ext cx="8229600" cy="4625975"/>
          </a:xfrm>
        </p:spPr>
        <p:txBody>
          <a:bodyPr/>
          <a:lstStyle/>
          <a:p>
            <a:pPr marL="365760" indent="-256032" eaLnBrk="1" fontAlgn="auto" hangingPunct="1">
              <a:lnSpc>
                <a:spcPct val="120000"/>
              </a:lnSpc>
              <a:spcBef>
                <a:spcPts val="0"/>
              </a:spcBef>
              <a:spcAft>
                <a:spcPts val="0"/>
              </a:spcAft>
              <a:buFont typeface="Wingdings" pitchFamily="2" charset="2"/>
              <a:buChar char=""/>
              <a:defRPr/>
            </a:pPr>
            <a:r>
              <a:rPr lang="en-US" dirty="0" smtClean="0"/>
              <a:t>Pimps are masters of the art of seduction; they are able to identify the vulnerabilities of a specific child and exploit them.</a:t>
            </a:r>
          </a:p>
          <a:p>
            <a:pPr marL="365760" indent="-256032" eaLnBrk="1" fontAlgn="auto" hangingPunct="1">
              <a:lnSpc>
                <a:spcPct val="120000"/>
              </a:lnSpc>
              <a:spcBef>
                <a:spcPts val="0"/>
              </a:spcBef>
              <a:spcAft>
                <a:spcPts val="0"/>
              </a:spcAft>
              <a:buNone/>
              <a:defRPr/>
            </a:pPr>
            <a:r>
              <a:rPr lang="en-US" dirty="0" smtClean="0"/>
              <a:t>(We will discuss vulnerabilities in a few minutes)</a:t>
            </a:r>
          </a:p>
          <a:p>
            <a:pPr marL="365760" indent="-256032" eaLnBrk="1" fontAlgn="auto" hangingPunct="1">
              <a:lnSpc>
                <a:spcPct val="120000"/>
              </a:lnSpc>
              <a:spcBef>
                <a:spcPts val="0"/>
              </a:spcBef>
              <a:spcAft>
                <a:spcPts val="0"/>
              </a:spcAft>
              <a:buNone/>
              <a:defRPr/>
            </a:pPr>
            <a:endParaRPr lang="en-US" dirty="0" smtClean="0"/>
          </a:p>
          <a:p>
            <a:pPr marL="365760" indent="-256032" eaLnBrk="1" fontAlgn="auto" hangingPunct="1">
              <a:lnSpc>
                <a:spcPct val="120000"/>
              </a:lnSpc>
              <a:spcBef>
                <a:spcPts val="0"/>
              </a:spcBef>
              <a:spcAft>
                <a:spcPts val="0"/>
              </a:spcAft>
              <a:buFont typeface="Wingdings" pitchFamily="2" charset="2"/>
              <a:buChar char=""/>
              <a:defRPr/>
            </a:pPr>
            <a:r>
              <a:rPr lang="en-US" dirty="0" smtClean="0"/>
              <a:t>Once seduced, pimps use torture and brain washing tactics to control their victims.</a:t>
            </a:r>
          </a:p>
          <a:p>
            <a:endParaRPr lang="en-US" dirty="0"/>
          </a:p>
        </p:txBody>
      </p:sp>
      <p:sp>
        <p:nvSpPr>
          <p:cNvPr id="4" name="Slide Number Placeholder 3"/>
          <p:cNvSpPr>
            <a:spLocks noGrp="1"/>
          </p:cNvSpPr>
          <p:nvPr>
            <p:ph type="sldNum" sz="quarter" idx="12"/>
          </p:nvPr>
        </p:nvSpPr>
        <p:spPr/>
        <p:txBody>
          <a:bodyPr/>
          <a:lstStyle/>
          <a:p>
            <a:pPr>
              <a:defRPr/>
            </a:pPr>
            <a:fld id="{DB1104EF-1733-4B3E-B0B4-68844DADB7CF}" type="slidenum">
              <a:rPr lang="en-US" smtClean="0"/>
              <a:pPr>
                <a:defRPr/>
              </a:pPr>
              <a:t>26</a:t>
            </a:fld>
            <a:endParaRPr lang="en-US"/>
          </a:p>
        </p:txBody>
      </p:sp>
    </p:spTree>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bg1"/>
                </a:solidFill>
                <a:cs typeface="Andalus" pitchFamily="18" charset="-78"/>
              </a:rPr>
              <a:t>Culture &amp; Pimps</a:t>
            </a:r>
            <a:endParaRPr lang="en-US" dirty="0">
              <a:solidFill>
                <a:schemeClr val="bg1"/>
              </a:solidFill>
            </a:endParaRPr>
          </a:p>
        </p:txBody>
      </p:sp>
      <p:sp>
        <p:nvSpPr>
          <p:cNvPr id="3" name="Content Placeholder 2"/>
          <p:cNvSpPr>
            <a:spLocks noGrp="1"/>
          </p:cNvSpPr>
          <p:nvPr>
            <p:ph idx="1"/>
          </p:nvPr>
        </p:nvSpPr>
        <p:spPr/>
        <p:txBody>
          <a:bodyPr/>
          <a:lstStyle/>
          <a:p>
            <a:pPr algn="ctr">
              <a:buNone/>
            </a:pPr>
            <a:r>
              <a:rPr lang="en-US" dirty="0" smtClean="0"/>
              <a:t>Pimps use the increased glamorization of pimp/ho culture, as well as cultural acceptance of demand for child victims, to help maintain control of victims and generate profits .</a:t>
            </a:r>
          </a:p>
          <a:p>
            <a:endParaRPr lang="en-US" dirty="0"/>
          </a:p>
        </p:txBody>
      </p:sp>
      <p:sp>
        <p:nvSpPr>
          <p:cNvPr id="4" name="Slide Number Placeholder 3"/>
          <p:cNvSpPr>
            <a:spLocks noGrp="1"/>
          </p:cNvSpPr>
          <p:nvPr>
            <p:ph type="sldNum" sz="quarter" idx="12"/>
          </p:nvPr>
        </p:nvSpPr>
        <p:spPr/>
        <p:txBody>
          <a:bodyPr/>
          <a:lstStyle/>
          <a:p>
            <a:pPr>
              <a:defRPr/>
            </a:pPr>
            <a:fld id="{DB1104EF-1733-4B3E-B0B4-68844DADB7CF}" type="slidenum">
              <a:rPr lang="en-US" smtClean="0"/>
              <a:pPr>
                <a:defRPr/>
              </a:pPr>
              <a:t>27</a:t>
            </a:fld>
            <a:endParaRPr lang="en-US"/>
          </a:p>
        </p:txBody>
      </p:sp>
      <p:pic>
        <p:nvPicPr>
          <p:cNvPr id="5" name="Picture 5" descr="pimp.jpg"/>
          <p:cNvPicPr>
            <a:picLocks noChangeAspect="1"/>
          </p:cNvPicPr>
          <p:nvPr/>
        </p:nvPicPr>
        <p:blipFill>
          <a:blip r:embed="rId2" cstate="print"/>
          <a:srcRect/>
          <a:stretch>
            <a:fillRect/>
          </a:stretch>
        </p:blipFill>
        <p:spPr bwMode="auto">
          <a:xfrm>
            <a:off x="914400" y="4038600"/>
            <a:ext cx="1524000" cy="2540000"/>
          </a:xfrm>
          <a:prstGeom prst="rect">
            <a:avLst/>
          </a:prstGeom>
          <a:noFill/>
          <a:ln w="9525">
            <a:noFill/>
            <a:miter lim="800000"/>
            <a:headEnd/>
            <a:tailEnd/>
          </a:ln>
        </p:spPr>
      </p:pic>
      <p:pic>
        <p:nvPicPr>
          <p:cNvPr id="6" name="Picture 4" descr="pimp my ride.jpg"/>
          <p:cNvPicPr>
            <a:picLocks noChangeAspect="1"/>
          </p:cNvPicPr>
          <p:nvPr/>
        </p:nvPicPr>
        <p:blipFill>
          <a:blip r:embed="rId3" cstate="print"/>
          <a:srcRect/>
          <a:stretch>
            <a:fillRect/>
          </a:stretch>
        </p:blipFill>
        <p:spPr bwMode="auto">
          <a:xfrm>
            <a:off x="7010400" y="4038600"/>
            <a:ext cx="1728788" cy="251460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91505" y="0"/>
            <a:ext cx="8229600" cy="1486647"/>
          </a:xfrm>
        </p:spPr>
        <p:txBody>
          <a:bodyPr/>
          <a:lstStyle/>
          <a:p>
            <a:r>
              <a:rPr lang="en-US" dirty="0" smtClean="0">
                <a:solidFill>
                  <a:schemeClr val="bg1"/>
                </a:solidFill>
              </a:rPr>
              <a:t>Amazon.com</a:t>
            </a:r>
            <a:endParaRPr lang="en-US" dirty="0">
              <a:solidFill>
                <a:schemeClr val="bg1"/>
              </a:solidFill>
            </a:endParaRPr>
          </a:p>
        </p:txBody>
      </p:sp>
      <p:sp>
        <p:nvSpPr>
          <p:cNvPr id="3" name="Content Placeholder 2"/>
          <p:cNvSpPr>
            <a:spLocks noGrp="1"/>
          </p:cNvSpPr>
          <p:nvPr>
            <p:ph idx="1"/>
          </p:nvPr>
        </p:nvSpPr>
        <p:spPr>
          <a:xfrm>
            <a:off x="20411" y="1486647"/>
            <a:ext cx="4648200" cy="6607175"/>
          </a:xfrm>
        </p:spPr>
        <p:txBody>
          <a:bodyPr/>
          <a:lstStyle/>
          <a:p>
            <a:r>
              <a:rPr lang="en-US" b="1" dirty="0" smtClean="0">
                <a:ea typeface="MS PGothic" pitchFamily="34" charset="-128"/>
              </a:rPr>
              <a:t>The Pimp Game: Instructional Guide (Paperback</a:t>
            </a:r>
            <a:r>
              <a:rPr lang="en-US" dirty="0" smtClean="0">
                <a:ea typeface="MS PGothic" pitchFamily="34" charset="-128"/>
              </a:rPr>
              <a:t> </a:t>
            </a:r>
            <a:r>
              <a:rPr lang="en-US" dirty="0" smtClean="0">
                <a:ea typeface="MS PGothic" pitchFamily="34" charset="-128"/>
                <a:hlinkClick r:id="rId3"/>
              </a:rPr>
              <a:t>Mickey Royal</a:t>
            </a:r>
            <a:r>
              <a:rPr lang="en-US" dirty="0" smtClean="0">
                <a:ea typeface="MS PGothic" pitchFamily="34" charset="-128"/>
              </a:rPr>
              <a:t> (Author) "There's only one game and the game is pimping...”</a:t>
            </a:r>
            <a:r>
              <a:rPr lang="en-US" dirty="0" smtClean="0">
                <a:ea typeface="MS PGothic" pitchFamily="34" charset="-128"/>
                <a:hlinkClick r:id="rId4"/>
              </a:rPr>
              <a:t>36 customer reviews</a:t>
            </a:r>
            <a:endParaRPr lang="en-US" dirty="0" smtClean="0">
              <a:ea typeface="MS PGothic" pitchFamily="34" charset="-128"/>
            </a:endParaRPr>
          </a:p>
          <a:p>
            <a:pPr>
              <a:buFont typeface="Wingdings" pitchFamily="2" charset="2"/>
              <a:buNone/>
            </a:pPr>
            <a:r>
              <a:rPr lang="en-US" dirty="0" smtClean="0">
                <a:ea typeface="MS PGothic" pitchFamily="34" charset="-128"/>
              </a:rPr>
              <a:t>	Rated 4 Stars!</a:t>
            </a:r>
          </a:p>
          <a:p>
            <a:pPr>
              <a:buNone/>
            </a:pPr>
            <a:r>
              <a:rPr lang="en-US" sz="1800" dirty="0" smtClean="0"/>
              <a:t>Slide borrowed from Dr. Jeffrey Barrows, Executive Director, </a:t>
            </a:r>
            <a:r>
              <a:rPr lang="en-US" sz="1800" dirty="0" err="1" smtClean="0"/>
              <a:t>Gracehaven</a:t>
            </a:r>
            <a:endParaRPr lang="en-US" sz="1800" dirty="0" smtClean="0"/>
          </a:p>
          <a:p>
            <a:pPr>
              <a:buFont typeface="Wingdings" pitchFamily="2" charset="2"/>
              <a:buNone/>
            </a:pPr>
            <a:endParaRPr lang="en-US" dirty="0" smtClean="0">
              <a:ea typeface="MS PGothic" pitchFamily="34" charset="-128"/>
            </a:endParaRPr>
          </a:p>
          <a:p>
            <a:pPr>
              <a:buFont typeface="Wingdings" pitchFamily="2" charset="2"/>
              <a:buNone/>
            </a:pPr>
            <a:endParaRPr lang="en-US" dirty="0" smtClean="0">
              <a:ea typeface="MS PGothic" pitchFamily="34" charset="-128"/>
            </a:endParaRPr>
          </a:p>
          <a:p>
            <a:endParaRPr lang="en-US" dirty="0"/>
          </a:p>
        </p:txBody>
      </p:sp>
      <p:sp>
        <p:nvSpPr>
          <p:cNvPr id="4" name="Slide Number Placeholder 3"/>
          <p:cNvSpPr>
            <a:spLocks noGrp="1"/>
          </p:cNvSpPr>
          <p:nvPr>
            <p:ph type="sldNum" sz="quarter" idx="12"/>
          </p:nvPr>
        </p:nvSpPr>
        <p:spPr/>
        <p:txBody>
          <a:bodyPr/>
          <a:lstStyle/>
          <a:p>
            <a:pPr>
              <a:defRPr/>
            </a:pPr>
            <a:fld id="{DB1104EF-1733-4B3E-B0B4-68844DADB7CF}" type="slidenum">
              <a:rPr lang="en-US" smtClean="0"/>
              <a:pPr>
                <a:defRPr/>
              </a:pPr>
              <a:t>28</a:t>
            </a:fld>
            <a:endParaRPr lang="en-US"/>
          </a:p>
        </p:txBody>
      </p:sp>
      <p:pic>
        <p:nvPicPr>
          <p:cNvPr id="5" name="Picture 7"/>
          <p:cNvPicPr>
            <a:picLocks noChangeAspect="1"/>
          </p:cNvPicPr>
          <p:nvPr/>
        </p:nvPicPr>
        <p:blipFill>
          <a:blip r:embed="rId5" cstate="print"/>
          <a:srcRect/>
          <a:stretch>
            <a:fillRect/>
          </a:stretch>
        </p:blipFill>
        <p:spPr bwMode="auto">
          <a:xfrm>
            <a:off x="4668611" y="1486647"/>
            <a:ext cx="4475389" cy="4914153"/>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Victims</a:t>
            </a:r>
            <a:endParaRPr lang="en-US" dirty="0"/>
          </a:p>
        </p:txBody>
      </p:sp>
      <p:sp>
        <p:nvSpPr>
          <p:cNvPr id="3" name="Slide Number Placeholder 2"/>
          <p:cNvSpPr>
            <a:spLocks noGrp="1"/>
          </p:cNvSpPr>
          <p:nvPr>
            <p:ph type="sldNum" sz="quarter" idx="12"/>
          </p:nvPr>
        </p:nvSpPr>
        <p:spPr/>
        <p:txBody>
          <a:bodyPr/>
          <a:lstStyle/>
          <a:p>
            <a:pPr>
              <a:defRPr/>
            </a:pPr>
            <a:fld id="{EC847952-155E-4612-AB8B-BD07BB790EE8}" type="slidenum">
              <a:rPr lang="en-US" smtClean="0"/>
              <a:pPr>
                <a:defRPr/>
              </a:pPr>
              <a:t>29</a:t>
            </a:fld>
            <a:endParaRPr lang="en-US"/>
          </a:p>
        </p:txBody>
      </p:sp>
      <p:sp>
        <p:nvSpPr>
          <p:cNvPr id="4" name="Shape 427"/>
          <p:cNvSpPr/>
          <p:nvPr/>
        </p:nvSpPr>
        <p:spPr>
          <a:xfrm>
            <a:off x="974725" y="1600200"/>
            <a:ext cx="7194549" cy="4525962"/>
          </a:xfrm>
          <a:prstGeom prst="rect">
            <a:avLst/>
          </a:prstGeom>
          <a:blipFill>
            <a:blip r:embed="rId2" cstate="print"/>
            <a:stretch>
              <a:fillRect/>
            </a:stretch>
          </a:blipFill>
        </p:spPr>
      </p:sp>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229600" cy="1250950"/>
          </a:xfrm>
        </p:spPr>
        <p:txBody>
          <a:bodyPr/>
          <a:lstStyle/>
          <a:p>
            <a:r>
              <a:rPr lang="en-US" dirty="0" smtClean="0">
                <a:solidFill>
                  <a:srgbClr val="FFC000"/>
                </a:solidFill>
              </a:rPr>
              <a:t>The Problem</a:t>
            </a:r>
            <a:endParaRPr lang="en-US" dirty="0">
              <a:solidFill>
                <a:srgbClr val="FFC000"/>
              </a:solidFill>
            </a:endParaRPr>
          </a:p>
        </p:txBody>
      </p:sp>
      <p:sp>
        <p:nvSpPr>
          <p:cNvPr id="3" name="Slide Number Placeholder 2"/>
          <p:cNvSpPr>
            <a:spLocks noGrp="1"/>
          </p:cNvSpPr>
          <p:nvPr>
            <p:ph type="sldNum" sz="quarter" idx="12"/>
          </p:nvPr>
        </p:nvSpPr>
        <p:spPr/>
        <p:txBody>
          <a:bodyPr/>
          <a:lstStyle/>
          <a:p>
            <a:pPr>
              <a:defRPr/>
            </a:pPr>
            <a:fld id="{EC847952-155E-4612-AB8B-BD07BB790EE8}" type="slidenum">
              <a:rPr lang="en-US" smtClean="0"/>
              <a:pPr>
                <a:defRPr/>
              </a:pPr>
              <a:t>3</a:t>
            </a:fld>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74318" y="2438400"/>
            <a:ext cx="6139706" cy="4089044"/>
          </a:xfrm>
          <a:prstGeom prst="rect">
            <a:avLst/>
          </a:prstGeom>
        </p:spPr>
      </p:pic>
    </p:spTree>
    <p:extLst>
      <p:ext uri="{BB962C8B-B14F-4D97-AF65-F5344CB8AC3E}">
        <p14:creationId xmlns:p14="http://schemas.microsoft.com/office/powerpoint/2010/main" val="4050395835"/>
      </p:ext>
    </p:extLst>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bg1"/>
                </a:solidFill>
              </a:rPr>
              <a:t>Victims</a:t>
            </a:r>
            <a:endParaRPr lang="en-US" dirty="0">
              <a:solidFill>
                <a:schemeClr val="bg1"/>
              </a:solidFill>
            </a:endParaRPr>
          </a:p>
        </p:txBody>
      </p:sp>
      <p:sp>
        <p:nvSpPr>
          <p:cNvPr id="3" name="Content Placeholder 2"/>
          <p:cNvSpPr>
            <a:spLocks noGrp="1"/>
          </p:cNvSpPr>
          <p:nvPr>
            <p:ph idx="1"/>
          </p:nvPr>
        </p:nvSpPr>
        <p:spPr/>
        <p:txBody>
          <a:bodyPr/>
          <a:lstStyle/>
          <a:p>
            <a:pPr marL="633412" indent="-514350"/>
            <a:r>
              <a:rPr lang="en-US" dirty="0" smtClean="0"/>
              <a:t>Most victims “willingly” go with their trafficker</a:t>
            </a:r>
          </a:p>
          <a:p>
            <a:pPr marL="633412" indent="-514350"/>
            <a:r>
              <a:rPr lang="en-US" dirty="0" smtClean="0"/>
              <a:t>Many victims do not think they are a victim</a:t>
            </a:r>
          </a:p>
          <a:p>
            <a:pPr marL="633412" indent="-514350"/>
            <a:r>
              <a:rPr lang="en-US" dirty="0" smtClean="0"/>
              <a:t>Teens are “surviving” not being “victimized”</a:t>
            </a:r>
          </a:p>
          <a:p>
            <a:pPr marL="633412" indent="-514350"/>
            <a:endParaRPr lang="en-US" dirty="0" smtClean="0"/>
          </a:p>
          <a:p>
            <a:pPr marL="633412" indent="-514350"/>
            <a:r>
              <a:rPr lang="en-US" dirty="0" smtClean="0"/>
              <a:t>Online solicitation is increasing</a:t>
            </a:r>
          </a:p>
          <a:p>
            <a:pPr marL="925512" lvl="1" indent="-514350"/>
            <a:r>
              <a:rPr lang="en-US" dirty="0" smtClean="0"/>
              <a:t>Social media</a:t>
            </a:r>
          </a:p>
          <a:p>
            <a:pPr marL="925512" lvl="1" indent="-514350"/>
            <a:r>
              <a:rPr lang="en-US" dirty="0" smtClean="0"/>
              <a:t>Use of commercial sex websites</a:t>
            </a:r>
          </a:p>
          <a:p>
            <a:pPr marL="925512" lvl="1" indent="-514350"/>
            <a:r>
              <a:rPr lang="en-US" dirty="0" smtClean="0"/>
              <a:t>Backpage.com</a:t>
            </a:r>
          </a:p>
          <a:p>
            <a:endParaRPr lang="en-US" dirty="0"/>
          </a:p>
        </p:txBody>
      </p:sp>
      <p:sp>
        <p:nvSpPr>
          <p:cNvPr id="4" name="Slide Number Placeholder 3"/>
          <p:cNvSpPr>
            <a:spLocks noGrp="1"/>
          </p:cNvSpPr>
          <p:nvPr>
            <p:ph type="sldNum" sz="quarter" idx="12"/>
          </p:nvPr>
        </p:nvSpPr>
        <p:spPr/>
        <p:txBody>
          <a:bodyPr/>
          <a:lstStyle/>
          <a:p>
            <a:pPr>
              <a:defRPr/>
            </a:pPr>
            <a:fld id="{DB1104EF-1733-4B3E-B0B4-68844DADB7CF}" type="slidenum">
              <a:rPr lang="en-US" smtClean="0"/>
              <a:pPr>
                <a:defRPr/>
              </a:pPr>
              <a:t>30</a:t>
            </a:fld>
            <a:endParaRPr lang="en-US"/>
          </a:p>
        </p:txBody>
      </p:sp>
    </p:spTree>
  </p:cSld>
  <p:clrMapOvr>
    <a:masterClrMapping/>
  </p:clrMapOvr>
  <p:transition spd="med">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800" dirty="0" smtClean="0">
                <a:solidFill>
                  <a:schemeClr val="bg1"/>
                </a:solidFill>
                <a:cs typeface="Andalus" pitchFamily="18" charset="-78"/>
              </a:rPr>
              <a:t>Factors Associated with Domestic Minor Sex Trafficking</a:t>
            </a:r>
            <a:endParaRPr lang="en-US" dirty="0">
              <a:solidFill>
                <a:schemeClr val="bg1"/>
              </a:solidFill>
            </a:endParaRPr>
          </a:p>
        </p:txBody>
      </p:sp>
      <p:sp>
        <p:nvSpPr>
          <p:cNvPr id="3" name="Slide Number Placeholder 2"/>
          <p:cNvSpPr>
            <a:spLocks noGrp="1"/>
          </p:cNvSpPr>
          <p:nvPr>
            <p:ph type="sldNum" sz="quarter" idx="12"/>
          </p:nvPr>
        </p:nvSpPr>
        <p:spPr/>
        <p:txBody>
          <a:bodyPr/>
          <a:lstStyle/>
          <a:p>
            <a:pPr>
              <a:defRPr/>
            </a:pPr>
            <a:fld id="{EC847952-155E-4612-AB8B-BD07BB790EE8}" type="slidenum">
              <a:rPr lang="en-US" smtClean="0"/>
              <a:pPr>
                <a:defRPr/>
              </a:pPr>
              <a:t>31</a:t>
            </a:fld>
            <a:endParaRPr lang="en-US"/>
          </a:p>
        </p:txBody>
      </p:sp>
      <p:sp>
        <p:nvSpPr>
          <p:cNvPr id="4" name="Rectangle 3"/>
          <p:cNvSpPr/>
          <p:nvPr/>
        </p:nvSpPr>
        <p:spPr>
          <a:xfrm>
            <a:off x="381000" y="1524000"/>
            <a:ext cx="8305800" cy="5145255"/>
          </a:xfrm>
          <a:prstGeom prst="rect">
            <a:avLst/>
          </a:prstGeom>
        </p:spPr>
        <p:txBody>
          <a:bodyPr wrap="square">
            <a:spAutoFit/>
          </a:bodyPr>
          <a:lstStyle/>
          <a:p>
            <a:pPr marL="609600" indent="-609600" eaLnBrk="1" fontAlgn="auto" hangingPunct="1">
              <a:lnSpc>
                <a:spcPct val="110000"/>
              </a:lnSpc>
              <a:spcAft>
                <a:spcPts val="0"/>
              </a:spcAft>
              <a:buFont typeface="Arial" pitchFamily="34" charset="0"/>
              <a:buChar char="•"/>
              <a:defRPr/>
            </a:pPr>
            <a:r>
              <a:rPr lang="en-US" sz="3000" dirty="0" smtClean="0">
                <a:latin typeface="+mn-lt"/>
              </a:rPr>
              <a:t>Runaways and homeless youths</a:t>
            </a:r>
          </a:p>
          <a:p>
            <a:pPr marL="609600" indent="-609600" eaLnBrk="1" fontAlgn="auto" hangingPunct="1">
              <a:lnSpc>
                <a:spcPct val="110000"/>
              </a:lnSpc>
              <a:spcAft>
                <a:spcPts val="0"/>
              </a:spcAft>
              <a:buFont typeface="Arial" pitchFamily="34" charset="0"/>
              <a:buChar char="•"/>
              <a:defRPr/>
            </a:pPr>
            <a:endParaRPr lang="en-US" sz="3000" dirty="0" smtClean="0">
              <a:latin typeface="+mn-lt"/>
            </a:endParaRPr>
          </a:p>
          <a:p>
            <a:pPr marL="609600" indent="-609600" eaLnBrk="1" fontAlgn="auto" hangingPunct="1">
              <a:lnSpc>
                <a:spcPct val="110000"/>
              </a:lnSpc>
              <a:spcAft>
                <a:spcPts val="0"/>
              </a:spcAft>
              <a:buFont typeface="Arial" pitchFamily="34" charset="0"/>
              <a:buChar char="•"/>
              <a:defRPr/>
            </a:pPr>
            <a:r>
              <a:rPr lang="en-US" sz="3000" dirty="0" smtClean="0">
                <a:latin typeface="+mn-lt"/>
              </a:rPr>
              <a:t>Presence of pre-existing adult prostitution markets in communities where large numbers of street youth are concentrated. </a:t>
            </a:r>
          </a:p>
          <a:p>
            <a:pPr marL="609600" indent="-609600" eaLnBrk="1" fontAlgn="auto" hangingPunct="1">
              <a:lnSpc>
                <a:spcPct val="110000"/>
              </a:lnSpc>
              <a:spcAft>
                <a:spcPts val="0"/>
              </a:spcAft>
              <a:buFont typeface="Arial" pitchFamily="34" charset="0"/>
              <a:buChar char="•"/>
              <a:defRPr/>
            </a:pPr>
            <a:endParaRPr lang="en-US" sz="3000" dirty="0" smtClean="0">
              <a:latin typeface="+mn-lt"/>
            </a:endParaRPr>
          </a:p>
          <a:p>
            <a:pPr marL="609600" indent="-609600" eaLnBrk="1" fontAlgn="auto" hangingPunct="1">
              <a:lnSpc>
                <a:spcPct val="110000"/>
              </a:lnSpc>
              <a:spcAft>
                <a:spcPts val="0"/>
              </a:spcAft>
              <a:buFont typeface="Arial" pitchFamily="34" charset="0"/>
              <a:buChar char="•"/>
              <a:defRPr/>
            </a:pPr>
            <a:r>
              <a:rPr lang="en-US" sz="3000" dirty="0" smtClean="0">
                <a:latin typeface="+mn-lt"/>
              </a:rPr>
              <a:t>Prior history of child sexual abuse and child sexual assault. </a:t>
            </a:r>
          </a:p>
          <a:p>
            <a:pPr marL="609600" indent="-609600" eaLnBrk="1" fontAlgn="auto" hangingPunct="1">
              <a:lnSpc>
                <a:spcPct val="110000"/>
              </a:lnSpc>
              <a:spcAft>
                <a:spcPts val="0"/>
              </a:spcAft>
              <a:buFont typeface="Arial" pitchFamily="34" charset="0"/>
              <a:buChar char="•"/>
              <a:defRPr/>
            </a:pPr>
            <a:endParaRPr lang="en-US" sz="3000" dirty="0" smtClean="0">
              <a:latin typeface="+mn-lt"/>
            </a:endParaRPr>
          </a:p>
          <a:p>
            <a:pPr marL="609600" indent="-609600" eaLnBrk="1" fontAlgn="auto" hangingPunct="1">
              <a:lnSpc>
                <a:spcPct val="110000"/>
              </a:lnSpc>
              <a:spcAft>
                <a:spcPts val="0"/>
              </a:spcAft>
              <a:buFont typeface="Arial" pitchFamily="34" charset="0"/>
              <a:buChar char="•"/>
              <a:defRPr/>
            </a:pPr>
            <a:r>
              <a:rPr lang="en-US" sz="3000" dirty="0" smtClean="0">
                <a:latin typeface="+mn-lt"/>
              </a:rPr>
              <a:t>Poverty. </a:t>
            </a:r>
          </a:p>
        </p:txBody>
      </p:sp>
    </p:spTree>
  </p:cSld>
  <p:clrMapOvr>
    <a:masterClrMapping/>
  </p:clrMapOvr>
  <p:transition spd="med">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800" dirty="0" smtClean="0">
                <a:solidFill>
                  <a:schemeClr val="bg1"/>
                </a:solidFill>
                <a:cs typeface="Andalus" pitchFamily="18" charset="-78"/>
              </a:rPr>
              <a:t>Factors Associated with Domestic Minor Sex Trafficking</a:t>
            </a:r>
            <a:endParaRPr lang="en-US" dirty="0">
              <a:solidFill>
                <a:schemeClr val="bg1"/>
              </a:solidFill>
            </a:endParaRPr>
          </a:p>
        </p:txBody>
      </p:sp>
      <p:sp>
        <p:nvSpPr>
          <p:cNvPr id="3" name="Slide Number Placeholder 2"/>
          <p:cNvSpPr>
            <a:spLocks noGrp="1"/>
          </p:cNvSpPr>
          <p:nvPr>
            <p:ph type="sldNum" sz="quarter" idx="12"/>
          </p:nvPr>
        </p:nvSpPr>
        <p:spPr/>
        <p:txBody>
          <a:bodyPr/>
          <a:lstStyle/>
          <a:p>
            <a:pPr>
              <a:defRPr/>
            </a:pPr>
            <a:fld id="{EC847952-155E-4612-AB8B-BD07BB790EE8}" type="slidenum">
              <a:rPr lang="en-US" smtClean="0"/>
              <a:pPr>
                <a:defRPr/>
              </a:pPr>
              <a:t>32</a:t>
            </a:fld>
            <a:endParaRPr lang="en-US"/>
          </a:p>
        </p:txBody>
      </p:sp>
      <p:sp>
        <p:nvSpPr>
          <p:cNvPr id="4" name="Rectangle 3"/>
          <p:cNvSpPr/>
          <p:nvPr/>
        </p:nvSpPr>
        <p:spPr>
          <a:xfrm>
            <a:off x="457200" y="1554640"/>
            <a:ext cx="8229600" cy="5170646"/>
          </a:xfrm>
          <a:prstGeom prst="rect">
            <a:avLst/>
          </a:prstGeom>
        </p:spPr>
        <p:txBody>
          <a:bodyPr wrap="square">
            <a:spAutoFit/>
          </a:bodyPr>
          <a:lstStyle/>
          <a:p>
            <a:pPr marL="609600" indent="-609600" eaLnBrk="1" fontAlgn="auto" hangingPunct="1">
              <a:lnSpc>
                <a:spcPct val="110000"/>
              </a:lnSpc>
              <a:spcAft>
                <a:spcPts val="0"/>
              </a:spcAft>
              <a:buFont typeface="Arial" pitchFamily="34" charset="0"/>
              <a:buChar char="•"/>
              <a:defRPr/>
            </a:pPr>
            <a:r>
              <a:rPr lang="en-US" sz="3000" dirty="0" smtClean="0">
                <a:latin typeface="+mn-lt"/>
              </a:rPr>
              <a:t>Large numbers of unattached and transient males in local communities including military personnel, truckers, and conventioneers.</a:t>
            </a:r>
          </a:p>
          <a:p>
            <a:pPr marL="609600" indent="-609600" eaLnBrk="1" fontAlgn="auto" hangingPunct="1">
              <a:lnSpc>
                <a:spcPct val="110000"/>
              </a:lnSpc>
              <a:spcAft>
                <a:spcPts val="0"/>
              </a:spcAft>
              <a:buFont typeface="Arial" pitchFamily="34" charset="0"/>
              <a:buChar char="•"/>
              <a:defRPr/>
            </a:pPr>
            <a:endParaRPr lang="en-US" sz="3000" dirty="0" smtClean="0">
              <a:latin typeface="+mn-lt"/>
            </a:endParaRPr>
          </a:p>
          <a:p>
            <a:pPr marL="609600" indent="-609600" eaLnBrk="1" fontAlgn="auto" hangingPunct="1">
              <a:lnSpc>
                <a:spcPct val="110000"/>
              </a:lnSpc>
              <a:spcAft>
                <a:spcPts val="0"/>
              </a:spcAft>
              <a:buFont typeface="Arial" pitchFamily="34" charset="0"/>
              <a:buChar char="•"/>
              <a:defRPr/>
            </a:pPr>
            <a:r>
              <a:rPr lang="en-US" sz="3000" dirty="0" smtClean="0">
                <a:latin typeface="+mn-lt"/>
              </a:rPr>
              <a:t>Membership in gangs. </a:t>
            </a:r>
          </a:p>
          <a:p>
            <a:pPr marL="609600" indent="-609600" eaLnBrk="1" fontAlgn="auto" hangingPunct="1">
              <a:lnSpc>
                <a:spcPct val="110000"/>
              </a:lnSpc>
              <a:spcAft>
                <a:spcPts val="0"/>
              </a:spcAft>
              <a:buFont typeface="Arial" pitchFamily="34" charset="0"/>
              <a:buChar char="•"/>
              <a:defRPr/>
            </a:pPr>
            <a:endParaRPr lang="en-US" sz="3000" dirty="0" smtClean="0">
              <a:latin typeface="+mn-lt"/>
            </a:endParaRPr>
          </a:p>
          <a:p>
            <a:pPr marL="609600" indent="-609600" eaLnBrk="1" fontAlgn="auto" hangingPunct="1">
              <a:lnSpc>
                <a:spcPct val="110000"/>
              </a:lnSpc>
              <a:spcAft>
                <a:spcPts val="0"/>
              </a:spcAft>
              <a:buFont typeface="Arial" pitchFamily="34" charset="0"/>
              <a:buChar char="•"/>
              <a:defRPr/>
            </a:pPr>
            <a:r>
              <a:rPr lang="en-US" sz="3000" dirty="0" smtClean="0">
                <a:latin typeface="+mn-lt"/>
              </a:rPr>
              <a:t>Promotion of child prostitution by parents, older siblings and boyfriends. </a:t>
            </a:r>
          </a:p>
          <a:p>
            <a:pPr marL="609600" indent="-609600" eaLnBrk="1" fontAlgn="auto" hangingPunct="1">
              <a:lnSpc>
                <a:spcPct val="110000"/>
              </a:lnSpc>
              <a:spcAft>
                <a:spcPts val="0"/>
              </a:spcAft>
              <a:buFont typeface="Arial" pitchFamily="34" charset="0"/>
              <a:buChar char="•"/>
              <a:defRPr/>
            </a:pPr>
            <a:endParaRPr lang="en-US" sz="3000" dirty="0" smtClean="0">
              <a:latin typeface="+mn-lt"/>
            </a:endParaRPr>
          </a:p>
          <a:p>
            <a:pPr marL="609600" indent="-609600" eaLnBrk="1" fontAlgn="auto" hangingPunct="1">
              <a:lnSpc>
                <a:spcPct val="110000"/>
              </a:lnSpc>
              <a:spcAft>
                <a:spcPts val="0"/>
              </a:spcAft>
              <a:buFont typeface="Arial" pitchFamily="34" charset="0"/>
              <a:buChar char="•"/>
              <a:defRPr/>
            </a:pPr>
            <a:r>
              <a:rPr lang="en-US" sz="3000" dirty="0" smtClean="0">
                <a:latin typeface="+mn-lt"/>
              </a:rPr>
              <a:t>Recruitment by organized crime units. </a:t>
            </a:r>
          </a:p>
        </p:txBody>
      </p:sp>
    </p:spTree>
    <p:extLst>
      <p:ext uri="{BB962C8B-B14F-4D97-AF65-F5344CB8AC3E}">
        <p14:creationId xmlns:p14="http://schemas.microsoft.com/office/powerpoint/2010/main" val="973677070"/>
      </p:ext>
    </p:extLst>
  </p:cSld>
  <p:clrMapOvr>
    <a:masterClrMapping/>
  </p:clrMapOvr>
  <p:transition spd="med">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252728"/>
          </a:xfrm>
        </p:spPr>
        <p:txBody>
          <a:bodyPr>
            <a:noAutofit/>
          </a:bodyPr>
          <a:lstStyle/>
          <a:p>
            <a:pPr algn="ctr"/>
            <a:r>
              <a:rPr lang="en-US" sz="2800" dirty="0" smtClean="0">
                <a:solidFill>
                  <a:schemeClr val="bg1"/>
                </a:solidFill>
              </a:rPr>
              <a:t/>
            </a:r>
            <a:br>
              <a:rPr lang="en-US" sz="2800" dirty="0" smtClean="0">
                <a:solidFill>
                  <a:schemeClr val="bg1"/>
                </a:solidFill>
              </a:rPr>
            </a:br>
            <a:r>
              <a:rPr lang="en-US" sz="4400" dirty="0" smtClean="0">
                <a:solidFill>
                  <a:schemeClr val="bg1"/>
                </a:solidFill>
              </a:rPr>
              <a:t>Runaway and Homeless Youth</a:t>
            </a:r>
            <a:endParaRPr lang="en-US" sz="4400" dirty="0">
              <a:solidFill>
                <a:schemeClr val="bg1"/>
              </a:solidFill>
            </a:endParaRPr>
          </a:p>
        </p:txBody>
      </p:sp>
      <p:sp>
        <p:nvSpPr>
          <p:cNvPr id="3" name="Content Placeholder 2"/>
          <p:cNvSpPr>
            <a:spLocks noGrp="1"/>
          </p:cNvSpPr>
          <p:nvPr>
            <p:ph idx="1"/>
          </p:nvPr>
        </p:nvSpPr>
        <p:spPr>
          <a:xfrm>
            <a:off x="533400" y="1600200"/>
            <a:ext cx="8229600" cy="4625975"/>
          </a:xfrm>
        </p:spPr>
        <p:txBody>
          <a:bodyPr/>
          <a:lstStyle/>
          <a:p>
            <a:r>
              <a:rPr lang="en-US" dirty="0" smtClean="0"/>
              <a:t>The average age that a person first enters into the commercial sex industry is </a:t>
            </a:r>
            <a:r>
              <a:rPr lang="en-US" b="1" dirty="0" smtClean="0"/>
              <a:t>12-14</a:t>
            </a:r>
            <a:r>
              <a:rPr lang="en-US" dirty="0" smtClean="0"/>
              <a:t>.</a:t>
            </a:r>
          </a:p>
          <a:p>
            <a:pPr>
              <a:buNone/>
            </a:pPr>
            <a:endParaRPr lang="en-US" dirty="0" smtClean="0"/>
          </a:p>
          <a:p>
            <a:r>
              <a:rPr lang="en-US" dirty="0" smtClean="0"/>
              <a:t>Studies suggest that up to </a:t>
            </a:r>
            <a:r>
              <a:rPr lang="en-US" b="1" dirty="0" smtClean="0"/>
              <a:t>90%</a:t>
            </a:r>
            <a:r>
              <a:rPr lang="en-US" dirty="0" smtClean="0"/>
              <a:t> of runaway youth become involved in the commercial sex industry. </a:t>
            </a:r>
          </a:p>
          <a:p>
            <a:pPr eaLnBrk="1" fontAlgn="auto" hangingPunct="1">
              <a:lnSpc>
                <a:spcPct val="80000"/>
              </a:lnSpc>
              <a:spcBef>
                <a:spcPts val="0"/>
              </a:spcBef>
              <a:spcAft>
                <a:spcPts val="0"/>
              </a:spcAft>
              <a:buFont typeface="Wingdings 2"/>
              <a:buChar char=""/>
              <a:defRPr/>
            </a:pPr>
            <a:endParaRPr lang="en-US" dirty="0" smtClean="0"/>
          </a:p>
        </p:txBody>
      </p:sp>
      <p:sp>
        <p:nvSpPr>
          <p:cNvPr id="4" name="Slide Number Placeholder 3"/>
          <p:cNvSpPr>
            <a:spLocks noGrp="1"/>
          </p:cNvSpPr>
          <p:nvPr>
            <p:ph type="sldNum" sz="quarter" idx="12"/>
          </p:nvPr>
        </p:nvSpPr>
        <p:spPr/>
        <p:txBody>
          <a:bodyPr/>
          <a:lstStyle/>
          <a:p>
            <a:pPr>
              <a:defRPr/>
            </a:pPr>
            <a:fld id="{DB1104EF-1733-4B3E-B0B4-68844DADB7CF}" type="slidenum">
              <a:rPr lang="en-US" smtClean="0"/>
              <a:pPr>
                <a:defRPr/>
              </a:pPr>
              <a:t>33</a:t>
            </a:fld>
            <a:endParaRPr lang="en-US"/>
          </a:p>
        </p:txBody>
      </p:sp>
      <p:pic>
        <p:nvPicPr>
          <p:cNvPr id="5" name="Picture 4" descr="HT girl.png"/>
          <p:cNvPicPr>
            <a:picLocks noChangeAspect="1"/>
          </p:cNvPicPr>
          <p:nvPr/>
        </p:nvPicPr>
        <p:blipFill>
          <a:blip r:embed="rId3" cstate="print"/>
          <a:stretch>
            <a:fillRect/>
          </a:stretch>
        </p:blipFill>
        <p:spPr>
          <a:xfrm>
            <a:off x="5181600" y="4572000"/>
            <a:ext cx="3006725" cy="197933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spd="med">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smtClean="0">
                <a:solidFill>
                  <a:schemeClr val="bg1"/>
                </a:solidFill>
              </a:rPr>
              <a:t>Runaway and Homeless Youth</a:t>
            </a:r>
            <a:endParaRPr lang="en-US" sz="4400" dirty="0">
              <a:solidFill>
                <a:schemeClr val="bg1"/>
              </a:solidFill>
            </a:endParaRPr>
          </a:p>
        </p:txBody>
      </p:sp>
      <p:sp>
        <p:nvSpPr>
          <p:cNvPr id="3" name="Content Placeholder 2"/>
          <p:cNvSpPr>
            <a:spLocks noGrp="1"/>
          </p:cNvSpPr>
          <p:nvPr>
            <p:ph idx="1"/>
          </p:nvPr>
        </p:nvSpPr>
        <p:spPr>
          <a:xfrm>
            <a:off x="457200" y="1371600"/>
            <a:ext cx="8229600" cy="4625975"/>
          </a:xfrm>
        </p:spPr>
        <p:txBody>
          <a:bodyPr/>
          <a:lstStyle/>
          <a:p>
            <a:pPr eaLnBrk="1" fontAlgn="auto" hangingPunct="1">
              <a:lnSpc>
                <a:spcPct val="80000"/>
              </a:lnSpc>
              <a:spcBef>
                <a:spcPts val="0"/>
              </a:spcBef>
              <a:spcAft>
                <a:spcPts val="0"/>
              </a:spcAft>
              <a:buFont typeface="Wingdings 2"/>
              <a:buChar char=""/>
              <a:defRPr/>
            </a:pPr>
            <a:endParaRPr lang="en-US" sz="3000" dirty="0" smtClean="0"/>
          </a:p>
          <a:p>
            <a:pPr eaLnBrk="1" fontAlgn="auto" hangingPunct="1">
              <a:lnSpc>
                <a:spcPct val="80000"/>
              </a:lnSpc>
              <a:spcBef>
                <a:spcPts val="0"/>
              </a:spcBef>
              <a:spcAft>
                <a:spcPts val="0"/>
              </a:spcAft>
              <a:buFont typeface="Wingdings 2"/>
              <a:buChar char=""/>
              <a:defRPr/>
            </a:pPr>
            <a:r>
              <a:rPr lang="en-US" dirty="0" smtClean="0"/>
              <a:t>There are currently about 700 to 800 active missing children cases in Ohio,  and about 90% are runaways. </a:t>
            </a:r>
          </a:p>
          <a:p>
            <a:pPr eaLnBrk="1" fontAlgn="auto" hangingPunct="1">
              <a:lnSpc>
                <a:spcPct val="80000"/>
              </a:lnSpc>
              <a:spcBef>
                <a:spcPts val="0"/>
              </a:spcBef>
              <a:spcAft>
                <a:spcPts val="0"/>
              </a:spcAft>
              <a:buNone/>
              <a:defRPr/>
            </a:pPr>
            <a:endParaRPr lang="en-US" dirty="0" smtClean="0"/>
          </a:p>
          <a:p>
            <a:pPr eaLnBrk="1" fontAlgn="auto" hangingPunct="1">
              <a:lnSpc>
                <a:spcPct val="80000"/>
              </a:lnSpc>
              <a:spcBef>
                <a:spcPts val="0"/>
              </a:spcBef>
              <a:spcAft>
                <a:spcPts val="0"/>
              </a:spcAft>
              <a:buFont typeface="Wingdings 2"/>
              <a:buChar char=""/>
              <a:defRPr/>
            </a:pPr>
            <a:r>
              <a:rPr lang="en-US" dirty="0" smtClean="0"/>
              <a:t>On average, there are 19,000 to 20,000 missing children reports per year in Ohio, with about 90% as runaways. </a:t>
            </a:r>
          </a:p>
          <a:p>
            <a:pPr eaLnBrk="1" fontAlgn="auto" hangingPunct="1">
              <a:lnSpc>
                <a:spcPct val="80000"/>
              </a:lnSpc>
              <a:spcBef>
                <a:spcPts val="0"/>
              </a:spcBef>
              <a:spcAft>
                <a:spcPts val="0"/>
              </a:spcAft>
              <a:buFont typeface="Wingdings 2"/>
              <a:buChar char=""/>
              <a:defRPr/>
            </a:pPr>
            <a:endParaRPr lang="en-US" sz="3000" dirty="0" smtClean="0"/>
          </a:p>
          <a:p>
            <a:pPr eaLnBrk="1" fontAlgn="auto" hangingPunct="1">
              <a:lnSpc>
                <a:spcPct val="80000"/>
              </a:lnSpc>
              <a:spcBef>
                <a:spcPts val="0"/>
              </a:spcBef>
              <a:spcAft>
                <a:spcPts val="0"/>
              </a:spcAft>
              <a:buNone/>
              <a:defRPr/>
            </a:pPr>
            <a:r>
              <a:rPr lang="en-US" sz="1400" dirty="0" smtClean="0"/>
              <a:t>         (Missing Persons Unit, Ohio Bureau of Criminal Investigation)</a:t>
            </a:r>
          </a:p>
          <a:p>
            <a:pPr eaLnBrk="1" fontAlgn="auto" hangingPunct="1">
              <a:lnSpc>
                <a:spcPct val="80000"/>
              </a:lnSpc>
              <a:spcBef>
                <a:spcPts val="0"/>
              </a:spcBef>
              <a:spcAft>
                <a:spcPts val="0"/>
              </a:spcAft>
              <a:buNone/>
              <a:defRPr/>
            </a:pPr>
            <a:endParaRPr lang="en-US" dirty="0" smtClean="0"/>
          </a:p>
        </p:txBody>
      </p:sp>
      <p:sp>
        <p:nvSpPr>
          <p:cNvPr id="4" name="Slide Number Placeholder 3"/>
          <p:cNvSpPr>
            <a:spLocks noGrp="1"/>
          </p:cNvSpPr>
          <p:nvPr>
            <p:ph type="sldNum" sz="quarter" idx="12"/>
          </p:nvPr>
        </p:nvSpPr>
        <p:spPr/>
        <p:txBody>
          <a:bodyPr/>
          <a:lstStyle/>
          <a:p>
            <a:pPr>
              <a:defRPr/>
            </a:pPr>
            <a:fld id="{DB1104EF-1733-4B3E-B0B4-68844DADB7CF}" type="slidenum">
              <a:rPr lang="en-US" smtClean="0"/>
              <a:pPr>
                <a:defRPr/>
              </a:pPr>
              <a:t>34</a:t>
            </a:fld>
            <a:endParaRPr lang="en-US" dirty="0"/>
          </a:p>
        </p:txBody>
      </p:sp>
    </p:spTree>
  </p:cSld>
  <p:clrMapOvr>
    <a:masterClrMapping/>
  </p:clrMapOvr>
  <p:transition spd="med">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7078" y="152400"/>
            <a:ext cx="8229600" cy="1252728"/>
          </a:xfrm>
        </p:spPr>
        <p:txBody>
          <a:bodyPr>
            <a:normAutofit/>
          </a:bodyPr>
          <a:lstStyle/>
          <a:p>
            <a:r>
              <a:rPr lang="en-US" sz="4400" dirty="0" smtClean="0">
                <a:solidFill>
                  <a:schemeClr val="bg1"/>
                </a:solidFill>
              </a:rPr>
              <a:t>Runaway and Homeless Youth</a:t>
            </a:r>
            <a:endParaRPr lang="en-US" sz="4400" dirty="0">
              <a:solidFill>
                <a:schemeClr val="bg1"/>
              </a:solidFill>
            </a:endParaRPr>
          </a:p>
        </p:txBody>
      </p:sp>
      <p:sp>
        <p:nvSpPr>
          <p:cNvPr id="3" name="Content Placeholder 2"/>
          <p:cNvSpPr>
            <a:spLocks noGrp="1"/>
          </p:cNvSpPr>
          <p:nvPr>
            <p:ph idx="1"/>
          </p:nvPr>
        </p:nvSpPr>
        <p:spPr>
          <a:xfrm>
            <a:off x="381000" y="4953000"/>
            <a:ext cx="8763000" cy="4625975"/>
          </a:xfrm>
        </p:spPr>
        <p:txBody>
          <a:bodyPr/>
          <a:lstStyle/>
          <a:p>
            <a:pPr eaLnBrk="1" fontAlgn="auto" hangingPunct="1">
              <a:lnSpc>
                <a:spcPct val="80000"/>
              </a:lnSpc>
              <a:spcBef>
                <a:spcPts val="0"/>
              </a:spcBef>
              <a:spcAft>
                <a:spcPts val="0"/>
              </a:spcAft>
              <a:buNone/>
              <a:defRPr/>
            </a:pPr>
            <a:r>
              <a:rPr lang="en-US" dirty="0" smtClean="0"/>
              <a:t>…runaway teens will be approached by someone involved in  the commercial sex industry</a:t>
            </a:r>
          </a:p>
          <a:p>
            <a:pPr eaLnBrk="1" fontAlgn="auto" hangingPunct="1">
              <a:lnSpc>
                <a:spcPct val="80000"/>
              </a:lnSpc>
              <a:spcBef>
                <a:spcPts val="0"/>
              </a:spcBef>
              <a:spcAft>
                <a:spcPts val="0"/>
              </a:spcAft>
              <a:buNone/>
              <a:defRPr/>
            </a:pPr>
            <a:endParaRPr lang="en-US" dirty="0" smtClean="0"/>
          </a:p>
          <a:p>
            <a:pPr>
              <a:buNone/>
            </a:pPr>
            <a:endParaRPr lang="en-US" dirty="0"/>
          </a:p>
        </p:txBody>
      </p:sp>
      <p:sp>
        <p:nvSpPr>
          <p:cNvPr id="4" name="Slide Number Placeholder 3"/>
          <p:cNvSpPr>
            <a:spLocks noGrp="1"/>
          </p:cNvSpPr>
          <p:nvPr>
            <p:ph type="sldNum" sz="quarter" idx="12"/>
          </p:nvPr>
        </p:nvSpPr>
        <p:spPr/>
        <p:txBody>
          <a:bodyPr/>
          <a:lstStyle/>
          <a:p>
            <a:pPr>
              <a:defRPr/>
            </a:pPr>
            <a:fld id="{DB1104EF-1733-4B3E-B0B4-68844DADB7CF}" type="slidenum">
              <a:rPr lang="en-US" smtClean="0"/>
              <a:pPr>
                <a:defRPr/>
              </a:pPr>
              <a:t>35</a:t>
            </a:fld>
            <a:endParaRPr lang="en-US"/>
          </a:p>
        </p:txBody>
      </p:sp>
      <p:pic>
        <p:nvPicPr>
          <p:cNvPr id="6" name="Picture 5" descr="girl in red shirt.jpg"/>
          <p:cNvPicPr>
            <a:picLocks noChangeAspect="1"/>
          </p:cNvPicPr>
          <p:nvPr/>
        </p:nvPicPr>
        <p:blipFill>
          <a:blip r:embed="rId2" cstate="print"/>
          <a:stretch>
            <a:fillRect/>
          </a:stretch>
        </p:blipFill>
        <p:spPr>
          <a:xfrm>
            <a:off x="4724400" y="2667000"/>
            <a:ext cx="2920648" cy="171586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p:cNvSpPr txBox="1"/>
          <p:nvPr/>
        </p:nvSpPr>
        <p:spPr>
          <a:xfrm>
            <a:off x="609600" y="1828800"/>
            <a:ext cx="5334000" cy="523220"/>
          </a:xfrm>
          <a:prstGeom prst="rect">
            <a:avLst/>
          </a:prstGeom>
          <a:noFill/>
        </p:spPr>
        <p:txBody>
          <a:bodyPr wrap="square" rtlCol="0">
            <a:spAutoFit/>
          </a:bodyPr>
          <a:lstStyle/>
          <a:p>
            <a:r>
              <a:rPr lang="en-US" sz="2800" dirty="0" smtClean="0">
                <a:latin typeface="+mj-lt"/>
              </a:rPr>
              <a:t>Within </a:t>
            </a:r>
            <a:r>
              <a:rPr lang="en-US" sz="2800" b="1" dirty="0" smtClean="0">
                <a:latin typeface="+mj-lt"/>
              </a:rPr>
              <a:t>48 hours </a:t>
            </a:r>
            <a:r>
              <a:rPr lang="en-US" sz="2800" dirty="0" smtClean="0">
                <a:latin typeface="+mj-lt"/>
              </a:rPr>
              <a:t>of leaving home…</a:t>
            </a:r>
            <a:endParaRPr lang="en-US" sz="2800" dirty="0">
              <a:latin typeface="+mj-lt"/>
            </a:endParaRPr>
          </a:p>
        </p:txBody>
      </p:sp>
      <p:sp>
        <p:nvSpPr>
          <p:cNvPr id="9" name="Rectangle 8"/>
          <p:cNvSpPr/>
          <p:nvPr/>
        </p:nvSpPr>
        <p:spPr>
          <a:xfrm>
            <a:off x="1295400" y="2743200"/>
            <a:ext cx="2440091" cy="1323439"/>
          </a:xfrm>
          <a:prstGeom prst="rect">
            <a:avLst/>
          </a:prstGeom>
          <a:noFill/>
        </p:spPr>
        <p:txBody>
          <a:bodyPr wrap="none" lIns="91440" tIns="45720" rIns="91440" bIns="45720">
            <a:spAutoFit/>
          </a:bodyPr>
          <a:lstStyle/>
          <a:p>
            <a:pPr algn="ctr"/>
            <a:r>
              <a:rPr lang="en-US" sz="8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rPr>
              <a:t>1 in 3</a:t>
            </a:r>
            <a:endParaRPr lang="en-US" sz="8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ndParaRPr>
          </a:p>
        </p:txBody>
      </p:sp>
    </p:spTree>
  </p:cSld>
  <p:clrMapOvr>
    <a:masterClrMapping/>
  </p:clrMapOvr>
  <p:transition spd="med">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en-US" dirty="0" smtClean="0"/>
              <a:t>R.E.S.C.U.E.   C.H.I.L.D.</a:t>
            </a:r>
            <a:endParaRPr lang="en-US" dirty="0"/>
          </a:p>
        </p:txBody>
      </p:sp>
      <p:sp>
        <p:nvSpPr>
          <p:cNvPr id="4" name="Slide Number Placeholder 3"/>
          <p:cNvSpPr>
            <a:spLocks noGrp="1"/>
          </p:cNvSpPr>
          <p:nvPr>
            <p:ph type="sldNum" sz="quarter" idx="12"/>
          </p:nvPr>
        </p:nvSpPr>
        <p:spPr/>
        <p:txBody>
          <a:bodyPr/>
          <a:lstStyle/>
          <a:p>
            <a:pPr>
              <a:defRPr/>
            </a:pPr>
            <a:fld id="{DB1104EF-1733-4B3E-B0B4-68844DADB7CF}" type="slidenum">
              <a:rPr lang="en-US" smtClean="0"/>
              <a:pPr>
                <a:defRPr/>
              </a:pPr>
              <a:t>36</a:t>
            </a:fld>
            <a:endParaRPr lang="en-US"/>
          </a:p>
        </p:txBody>
      </p:sp>
      <p:sp>
        <p:nvSpPr>
          <p:cNvPr id="5" name="Rectangle 4"/>
          <p:cNvSpPr/>
          <p:nvPr/>
        </p:nvSpPr>
        <p:spPr>
          <a:xfrm>
            <a:off x="533400" y="1595021"/>
            <a:ext cx="6324600" cy="5262979"/>
          </a:xfrm>
          <a:prstGeom prst="rect">
            <a:avLst/>
          </a:prstGeom>
        </p:spPr>
        <p:txBody>
          <a:bodyPr wrap="square">
            <a:spAutoFit/>
          </a:bodyPr>
          <a:lstStyle/>
          <a:p>
            <a:pPr lvl="0"/>
            <a:r>
              <a:rPr lang="en" sz="2800" b="1" dirty="0" smtClean="0">
                <a:latin typeface="+mj-lt"/>
              </a:rPr>
              <a:t>R </a:t>
            </a:r>
            <a:r>
              <a:rPr lang="en" sz="2800" dirty="0" smtClean="0">
                <a:latin typeface="+mj-lt"/>
              </a:rPr>
              <a:t>unaway </a:t>
            </a:r>
          </a:p>
          <a:p>
            <a:pPr lvl="0"/>
            <a:r>
              <a:rPr lang="en" sz="2800" b="1" dirty="0" smtClean="0">
                <a:latin typeface="+mj-lt"/>
              </a:rPr>
              <a:t>E </a:t>
            </a:r>
            <a:r>
              <a:rPr lang="en" sz="2800" dirty="0" smtClean="0">
                <a:latin typeface="+mj-lt"/>
              </a:rPr>
              <a:t>ducational Problems </a:t>
            </a:r>
          </a:p>
          <a:p>
            <a:pPr lvl="0"/>
            <a:r>
              <a:rPr lang="en" sz="2800" b="1" dirty="0" smtClean="0">
                <a:latin typeface="+mj-lt"/>
              </a:rPr>
              <a:t>S </a:t>
            </a:r>
            <a:r>
              <a:rPr lang="en" sz="2800" dirty="0" smtClean="0">
                <a:latin typeface="+mj-lt"/>
              </a:rPr>
              <a:t>exual Assault </a:t>
            </a:r>
          </a:p>
          <a:p>
            <a:pPr lvl="0"/>
            <a:r>
              <a:rPr lang="en" sz="2800" b="1" dirty="0" smtClean="0">
                <a:latin typeface="+mj-lt"/>
              </a:rPr>
              <a:t>C </a:t>
            </a:r>
            <a:r>
              <a:rPr lang="en" sz="2800" dirty="0" smtClean="0">
                <a:latin typeface="+mj-lt"/>
              </a:rPr>
              <a:t>ourt Appearances </a:t>
            </a:r>
          </a:p>
          <a:p>
            <a:pPr lvl="0"/>
            <a:r>
              <a:rPr lang="en" sz="2800" b="1" dirty="0" smtClean="0">
                <a:latin typeface="+mj-lt"/>
              </a:rPr>
              <a:t>U </a:t>
            </a:r>
            <a:r>
              <a:rPr lang="en" sz="2800" dirty="0" smtClean="0">
                <a:latin typeface="+mj-lt"/>
              </a:rPr>
              <a:t>sing drugs and/or alcohol. </a:t>
            </a:r>
          </a:p>
          <a:p>
            <a:pPr lvl="0"/>
            <a:r>
              <a:rPr lang="en" sz="2800" b="1" dirty="0" smtClean="0">
                <a:latin typeface="+mj-lt"/>
              </a:rPr>
              <a:t>E </a:t>
            </a:r>
            <a:r>
              <a:rPr lang="en" sz="2800" dirty="0" smtClean="0">
                <a:latin typeface="+mj-lt"/>
              </a:rPr>
              <a:t>motional Abuse</a:t>
            </a:r>
          </a:p>
          <a:p>
            <a:pPr lvl="0"/>
            <a:r>
              <a:rPr lang="en" sz="2800" dirty="0" smtClean="0">
                <a:latin typeface="+mj-lt"/>
              </a:rPr>
              <a:t> </a:t>
            </a:r>
          </a:p>
          <a:p>
            <a:pPr lvl="0"/>
            <a:r>
              <a:rPr lang="en" sz="2800" b="1" dirty="0" smtClean="0">
                <a:latin typeface="+mj-lt"/>
              </a:rPr>
              <a:t>C </a:t>
            </a:r>
            <a:r>
              <a:rPr lang="en" sz="2800" dirty="0" smtClean="0">
                <a:latin typeface="+mj-lt"/>
              </a:rPr>
              <a:t>hildhood abuse and/or neglect </a:t>
            </a:r>
          </a:p>
          <a:p>
            <a:pPr lvl="0"/>
            <a:r>
              <a:rPr lang="en" sz="2800" b="1" dirty="0" smtClean="0">
                <a:latin typeface="+mj-lt"/>
              </a:rPr>
              <a:t>H </a:t>
            </a:r>
            <a:r>
              <a:rPr lang="en" sz="2800" dirty="0" smtClean="0">
                <a:latin typeface="+mj-lt"/>
              </a:rPr>
              <a:t>omelessness </a:t>
            </a:r>
          </a:p>
          <a:p>
            <a:pPr lvl="0"/>
            <a:r>
              <a:rPr lang="en" sz="2800" b="1" dirty="0" smtClean="0">
                <a:latin typeface="+mj-lt"/>
              </a:rPr>
              <a:t>I  </a:t>
            </a:r>
            <a:r>
              <a:rPr lang="en" sz="2800" dirty="0" smtClean="0">
                <a:latin typeface="+mj-lt"/>
              </a:rPr>
              <a:t>nfluential Others. </a:t>
            </a:r>
          </a:p>
          <a:p>
            <a:pPr lvl="0"/>
            <a:r>
              <a:rPr lang="en" sz="2800" b="1" dirty="0" smtClean="0">
                <a:latin typeface="+mj-lt"/>
              </a:rPr>
              <a:t>L </a:t>
            </a:r>
            <a:r>
              <a:rPr lang="en" sz="2800" dirty="0" smtClean="0">
                <a:latin typeface="+mj-lt"/>
              </a:rPr>
              <a:t>oving Someone Much Older </a:t>
            </a:r>
          </a:p>
          <a:p>
            <a:pPr lvl="0"/>
            <a:r>
              <a:rPr lang="en" sz="2800" b="1" dirty="0" smtClean="0">
                <a:latin typeface="+mj-lt"/>
              </a:rPr>
              <a:t>D </a:t>
            </a:r>
            <a:r>
              <a:rPr lang="en" sz="2800" dirty="0" smtClean="0">
                <a:latin typeface="+mj-lt"/>
              </a:rPr>
              <a:t>ifficulty Making Friends</a:t>
            </a:r>
            <a:endParaRPr lang="en" sz="2800" dirty="0">
              <a:latin typeface="+mj-lt"/>
            </a:endParaRPr>
          </a:p>
        </p:txBody>
      </p:sp>
    </p:spTree>
  </p:cSld>
  <p:clrMapOvr>
    <a:masterClrMapping/>
  </p:clrMapOvr>
  <p:transition spd="med">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B91BE050-5082-44C8-A9C7-F6C5B8F5ED89}" type="slidenum">
              <a:rPr lang="en-US" smtClean="0"/>
              <a:pPr>
                <a:defRPr/>
              </a:pPr>
              <a:t>37</a:t>
            </a:fld>
            <a:endParaRPr lang="en-US"/>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6800" y="1447800"/>
            <a:ext cx="6848351" cy="5136265"/>
          </a:xfrm>
          <a:prstGeom prst="rect">
            <a:avLst/>
          </a:prstGeom>
        </p:spPr>
      </p:pic>
      <p:sp>
        <p:nvSpPr>
          <p:cNvPr id="4" name="Title 1"/>
          <p:cNvSpPr txBox="1">
            <a:spLocks/>
          </p:cNvSpPr>
          <p:nvPr/>
        </p:nvSpPr>
        <p:spPr>
          <a:xfrm>
            <a:off x="2971800" y="1600200"/>
            <a:ext cx="8077200" cy="1250950"/>
          </a:xfrm>
          <a:prstGeom prst="rect">
            <a:avLst/>
          </a:prstGeom>
        </p:spPr>
        <p:txBody>
          <a:bodyPr/>
          <a:lstStyle>
            <a:lvl1pPr algn="l" rtl="0" eaLnBrk="0" fontAlgn="base" hangingPunct="0">
              <a:spcBef>
                <a:spcPct val="0"/>
              </a:spcBef>
              <a:spcAft>
                <a:spcPct val="0"/>
              </a:spcAft>
              <a:defRPr sz="4500" b="1" kern="1200">
                <a:solidFill>
                  <a:srgbClr val="FFC800"/>
                </a:solidFill>
                <a:latin typeface="+mj-lt"/>
                <a:ea typeface="+mj-ea"/>
                <a:cs typeface="+mj-cs"/>
              </a:defRPr>
            </a:lvl1pPr>
            <a:lvl2pPr algn="l" rtl="0" eaLnBrk="0" fontAlgn="base" hangingPunct="0">
              <a:spcBef>
                <a:spcPct val="0"/>
              </a:spcBef>
              <a:spcAft>
                <a:spcPct val="0"/>
              </a:spcAft>
              <a:defRPr sz="4500" b="1">
                <a:solidFill>
                  <a:srgbClr val="FFC800"/>
                </a:solidFill>
                <a:latin typeface="Corbel" pitchFamily="34" charset="0"/>
              </a:defRPr>
            </a:lvl2pPr>
            <a:lvl3pPr algn="l" rtl="0" eaLnBrk="0" fontAlgn="base" hangingPunct="0">
              <a:spcBef>
                <a:spcPct val="0"/>
              </a:spcBef>
              <a:spcAft>
                <a:spcPct val="0"/>
              </a:spcAft>
              <a:defRPr sz="4500" b="1">
                <a:solidFill>
                  <a:srgbClr val="FFC800"/>
                </a:solidFill>
                <a:latin typeface="Corbel" pitchFamily="34" charset="0"/>
              </a:defRPr>
            </a:lvl3pPr>
            <a:lvl4pPr algn="l" rtl="0" eaLnBrk="0" fontAlgn="base" hangingPunct="0">
              <a:spcBef>
                <a:spcPct val="0"/>
              </a:spcBef>
              <a:spcAft>
                <a:spcPct val="0"/>
              </a:spcAft>
              <a:defRPr sz="4500" b="1">
                <a:solidFill>
                  <a:srgbClr val="FFC800"/>
                </a:solidFill>
                <a:latin typeface="Corbel" pitchFamily="34" charset="0"/>
              </a:defRPr>
            </a:lvl4pPr>
            <a:lvl5pPr algn="l" rtl="0" eaLnBrk="0" fontAlgn="base" hangingPunct="0">
              <a:spcBef>
                <a:spcPct val="0"/>
              </a:spcBef>
              <a:spcAft>
                <a:spcPct val="0"/>
              </a:spcAft>
              <a:defRPr sz="4500" b="1">
                <a:solidFill>
                  <a:srgbClr val="FFC800"/>
                </a:solidFill>
                <a:latin typeface="Corbel" pitchFamily="34" charset="0"/>
              </a:defRPr>
            </a:lvl5pPr>
            <a:lvl6pPr marL="457200" algn="l" rtl="0" fontAlgn="base">
              <a:spcBef>
                <a:spcPct val="0"/>
              </a:spcBef>
              <a:spcAft>
                <a:spcPct val="0"/>
              </a:spcAft>
              <a:defRPr sz="4500" b="1">
                <a:solidFill>
                  <a:srgbClr val="FFC800"/>
                </a:solidFill>
                <a:latin typeface="Corbel" pitchFamily="34" charset="0"/>
              </a:defRPr>
            </a:lvl6pPr>
            <a:lvl7pPr marL="914400" algn="l" rtl="0" fontAlgn="base">
              <a:spcBef>
                <a:spcPct val="0"/>
              </a:spcBef>
              <a:spcAft>
                <a:spcPct val="0"/>
              </a:spcAft>
              <a:defRPr sz="4500" b="1">
                <a:solidFill>
                  <a:srgbClr val="FFC800"/>
                </a:solidFill>
                <a:latin typeface="Corbel" pitchFamily="34" charset="0"/>
              </a:defRPr>
            </a:lvl7pPr>
            <a:lvl8pPr marL="1371600" algn="l" rtl="0" fontAlgn="base">
              <a:spcBef>
                <a:spcPct val="0"/>
              </a:spcBef>
              <a:spcAft>
                <a:spcPct val="0"/>
              </a:spcAft>
              <a:defRPr sz="4500" b="1">
                <a:solidFill>
                  <a:srgbClr val="FFC800"/>
                </a:solidFill>
                <a:latin typeface="Corbel" pitchFamily="34" charset="0"/>
              </a:defRPr>
            </a:lvl8pPr>
            <a:lvl9pPr marL="1828800" algn="l" rtl="0" fontAlgn="base">
              <a:spcBef>
                <a:spcPct val="0"/>
              </a:spcBef>
              <a:spcAft>
                <a:spcPct val="0"/>
              </a:spcAft>
              <a:defRPr sz="4500" b="1">
                <a:solidFill>
                  <a:srgbClr val="FFC800"/>
                </a:solidFill>
                <a:latin typeface="Corbel" pitchFamily="34" charset="0"/>
              </a:defRPr>
            </a:lvl9pPr>
            <a:extLst/>
          </a:lstStyle>
          <a:p>
            <a:r>
              <a:rPr lang="en-US" dirty="0" smtClean="0">
                <a:solidFill>
                  <a:schemeClr val="accent1">
                    <a:lumMod val="60000"/>
                    <a:lumOff val="40000"/>
                  </a:schemeClr>
                </a:solidFill>
              </a:rPr>
              <a:t>II. Solutions</a:t>
            </a:r>
            <a:endParaRPr lang="en-US" dirty="0">
              <a:solidFill>
                <a:schemeClr val="accent1">
                  <a:lumMod val="60000"/>
                  <a:lumOff val="40000"/>
                </a:schemeClr>
              </a:solidFill>
            </a:endParaRPr>
          </a:p>
        </p:txBody>
      </p:sp>
    </p:spTree>
    <p:extLst>
      <p:ext uri="{BB962C8B-B14F-4D97-AF65-F5344CB8AC3E}">
        <p14:creationId xmlns:p14="http://schemas.microsoft.com/office/powerpoint/2010/main" val="2543831339"/>
      </p:ext>
    </p:extLst>
  </p:cSld>
  <p:clrMapOvr>
    <a:masterClrMapping/>
  </p:clrMapOvr>
  <p:transition spd="med">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60000"/>
                    <a:lumOff val="40000"/>
                  </a:schemeClr>
                </a:solidFill>
              </a:rPr>
              <a:t>Outline</a:t>
            </a:r>
            <a:endParaRPr lang="en-US" dirty="0">
              <a:solidFill>
                <a:schemeClr val="accent1">
                  <a:lumMod val="60000"/>
                  <a:lumOff val="40000"/>
                </a:schemeClr>
              </a:solidFill>
            </a:endParaRPr>
          </a:p>
        </p:txBody>
      </p:sp>
      <p:sp>
        <p:nvSpPr>
          <p:cNvPr id="3" name="Content Placeholder 2"/>
          <p:cNvSpPr>
            <a:spLocks noGrp="1"/>
          </p:cNvSpPr>
          <p:nvPr>
            <p:ph idx="1"/>
          </p:nvPr>
        </p:nvSpPr>
        <p:spPr/>
        <p:txBody>
          <a:bodyPr/>
          <a:lstStyle/>
          <a:p>
            <a:pPr marL="119062" indent="0">
              <a:buNone/>
            </a:pPr>
            <a:r>
              <a:rPr lang="en-US" dirty="0" smtClean="0"/>
              <a:t>I. </a:t>
            </a:r>
            <a:r>
              <a:rPr lang="en-US" b="1" dirty="0" smtClean="0"/>
              <a:t>Problem</a:t>
            </a:r>
          </a:p>
          <a:p>
            <a:pPr marL="119062" indent="0">
              <a:buNone/>
            </a:pPr>
            <a:r>
              <a:rPr lang="en-US" dirty="0" smtClean="0"/>
              <a:t>      A.)  Definition</a:t>
            </a:r>
          </a:p>
          <a:p>
            <a:pPr marL="119062" indent="0">
              <a:buNone/>
            </a:pPr>
            <a:r>
              <a:rPr lang="en-US" dirty="0" smtClean="0"/>
              <a:t>      B.)  Scope</a:t>
            </a:r>
          </a:p>
          <a:p>
            <a:pPr marL="119062" indent="0">
              <a:buNone/>
            </a:pPr>
            <a:r>
              <a:rPr lang="en-US" dirty="0" smtClean="0"/>
              <a:t>      C.)  Components</a:t>
            </a:r>
          </a:p>
          <a:p>
            <a:pPr marL="119062" indent="0">
              <a:buNone/>
            </a:pPr>
            <a:endParaRPr lang="en-US" dirty="0" smtClean="0"/>
          </a:p>
          <a:p>
            <a:pPr marL="119062" indent="0">
              <a:buNone/>
            </a:pPr>
            <a:r>
              <a:rPr lang="en-US" dirty="0" smtClean="0"/>
              <a:t>II. </a:t>
            </a:r>
            <a:r>
              <a:rPr lang="en-US" b="1" dirty="0" smtClean="0"/>
              <a:t>Solution</a:t>
            </a:r>
          </a:p>
          <a:p>
            <a:pPr marL="119062" indent="0">
              <a:buNone/>
            </a:pPr>
            <a:r>
              <a:rPr lang="en-US" b="1" dirty="0" smtClean="0"/>
              <a:t>      </a:t>
            </a:r>
            <a:r>
              <a:rPr lang="en-US" dirty="0"/>
              <a:t>A</a:t>
            </a:r>
            <a:r>
              <a:rPr lang="en-US" dirty="0" smtClean="0"/>
              <a:t>.)  Intervene</a:t>
            </a:r>
          </a:p>
          <a:p>
            <a:pPr marL="119062" indent="0">
              <a:buNone/>
            </a:pPr>
            <a:r>
              <a:rPr lang="en-US" b="1" dirty="0"/>
              <a:t> </a:t>
            </a:r>
            <a:r>
              <a:rPr lang="en-US" b="1" dirty="0" smtClean="0"/>
              <a:t>     </a:t>
            </a:r>
            <a:r>
              <a:rPr lang="en-US" dirty="0"/>
              <a:t>B</a:t>
            </a:r>
            <a:r>
              <a:rPr lang="en-US" dirty="0" smtClean="0"/>
              <a:t>.)  Prevent</a:t>
            </a:r>
          </a:p>
          <a:p>
            <a:pPr marL="119062" indent="0">
              <a:buNone/>
            </a:pPr>
            <a:r>
              <a:rPr lang="en-US" dirty="0" smtClean="0"/>
              <a:t>      C. ) You can be a change agent!</a:t>
            </a:r>
          </a:p>
          <a:p>
            <a:pPr marL="457200" lvl="1" indent="0">
              <a:buNone/>
            </a:pPr>
            <a:r>
              <a:rPr lang="en-US" dirty="0" smtClean="0"/>
              <a:t> </a:t>
            </a:r>
          </a:p>
        </p:txBody>
      </p:sp>
      <p:sp>
        <p:nvSpPr>
          <p:cNvPr id="4" name="Slide Number Placeholder 3"/>
          <p:cNvSpPr>
            <a:spLocks noGrp="1"/>
          </p:cNvSpPr>
          <p:nvPr>
            <p:ph type="sldNum" sz="quarter" idx="12"/>
          </p:nvPr>
        </p:nvSpPr>
        <p:spPr/>
        <p:txBody>
          <a:bodyPr/>
          <a:lstStyle/>
          <a:p>
            <a:pPr>
              <a:defRPr/>
            </a:pPr>
            <a:fld id="{DB1104EF-1733-4B3E-B0B4-68844DADB7CF}" type="slidenum">
              <a:rPr lang="en-US" smtClean="0"/>
              <a:pPr>
                <a:defRPr/>
              </a:pPr>
              <a:t>38</a:t>
            </a:fld>
            <a:endParaRPr lang="en-US"/>
          </a:p>
        </p:txBody>
      </p:sp>
    </p:spTree>
    <p:extLst>
      <p:ext uri="{BB962C8B-B14F-4D97-AF65-F5344CB8AC3E}">
        <p14:creationId xmlns:p14="http://schemas.microsoft.com/office/powerpoint/2010/main" val="3559530567"/>
      </p:ext>
    </p:extLst>
  </p:cSld>
  <p:clrMapOvr>
    <a:masterClrMapping/>
  </p:clrMapOvr>
  <p:transition spd="med">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Intervene</a:t>
            </a:r>
            <a:endParaRPr lang="en-US" dirty="0"/>
          </a:p>
        </p:txBody>
      </p:sp>
      <p:sp>
        <p:nvSpPr>
          <p:cNvPr id="4" name="Slide Number Placeholder 3"/>
          <p:cNvSpPr>
            <a:spLocks noGrp="1"/>
          </p:cNvSpPr>
          <p:nvPr>
            <p:ph type="sldNum" sz="quarter" idx="12"/>
          </p:nvPr>
        </p:nvSpPr>
        <p:spPr/>
        <p:txBody>
          <a:bodyPr/>
          <a:lstStyle/>
          <a:p>
            <a:pPr>
              <a:defRPr/>
            </a:pPr>
            <a:fld id="{DB1104EF-1733-4B3E-B0B4-68844DADB7CF}" type="slidenum">
              <a:rPr lang="en-US" smtClean="0"/>
              <a:pPr>
                <a:defRPr/>
              </a:pPr>
              <a:t>39</a:t>
            </a:fld>
            <a:endParaRPr lang="en-US"/>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09800" y="2286000"/>
            <a:ext cx="4953000" cy="3693134"/>
          </a:xfrm>
        </p:spPr>
      </p:pic>
    </p:spTree>
    <p:extLst>
      <p:ext uri="{BB962C8B-B14F-4D97-AF65-F5344CB8AC3E}">
        <p14:creationId xmlns:p14="http://schemas.microsoft.com/office/powerpoint/2010/main" val="1611409030"/>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Definition </a:t>
            </a:r>
            <a:endParaRPr lang="en-US" dirty="0"/>
          </a:p>
        </p:txBody>
      </p:sp>
      <p:sp>
        <p:nvSpPr>
          <p:cNvPr id="3" name="Content Placeholder 2"/>
          <p:cNvSpPr>
            <a:spLocks noGrp="1"/>
          </p:cNvSpPr>
          <p:nvPr>
            <p:ph idx="1"/>
          </p:nvPr>
        </p:nvSpPr>
        <p:spPr>
          <a:xfrm>
            <a:off x="381000" y="1600200"/>
            <a:ext cx="8458200" cy="4800600"/>
          </a:xfrm>
        </p:spPr>
        <p:txBody>
          <a:bodyPr/>
          <a:lstStyle/>
          <a:p>
            <a:r>
              <a:rPr lang="en-US" dirty="0" smtClean="0"/>
              <a:t>Basic definition</a:t>
            </a:r>
          </a:p>
          <a:p>
            <a:r>
              <a:rPr lang="en-US" dirty="0" smtClean="0"/>
              <a:t>People forced to work or sell sex for another’s profit—Modern Day Slavery</a:t>
            </a:r>
            <a:endParaRPr lang="en-US" dirty="0"/>
          </a:p>
        </p:txBody>
      </p:sp>
      <p:sp>
        <p:nvSpPr>
          <p:cNvPr id="4" name="Slide Number Placeholder 3"/>
          <p:cNvSpPr>
            <a:spLocks noGrp="1"/>
          </p:cNvSpPr>
          <p:nvPr>
            <p:ph type="sldNum" sz="quarter" idx="12"/>
          </p:nvPr>
        </p:nvSpPr>
        <p:spPr/>
        <p:txBody>
          <a:bodyPr/>
          <a:lstStyle/>
          <a:p>
            <a:pPr>
              <a:defRPr/>
            </a:pPr>
            <a:fld id="{DB1104EF-1733-4B3E-B0B4-68844DADB7CF}" type="slidenum">
              <a:rPr lang="en-US" smtClean="0"/>
              <a:pPr>
                <a:defRPr/>
              </a:pPr>
              <a:t>4</a:t>
            </a:fld>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4600" y="3200400"/>
            <a:ext cx="4572000" cy="3429000"/>
          </a:xfrm>
          <a:prstGeom prst="rect">
            <a:avLst/>
          </a:prstGeom>
        </p:spPr>
      </p:pic>
    </p:spTree>
    <p:extLst>
      <p:ext uri="{BB962C8B-B14F-4D97-AF65-F5344CB8AC3E}">
        <p14:creationId xmlns:p14="http://schemas.microsoft.com/office/powerpoint/2010/main" val="2393216167"/>
      </p:ext>
    </p:extLst>
  </p:cSld>
  <p:clrMapOvr>
    <a:masterClrMapping/>
  </p:clrMapOvr>
  <p:transition spd="med">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Intervene</a:t>
            </a:r>
            <a:endParaRPr lang="en-US" dirty="0"/>
          </a:p>
        </p:txBody>
      </p:sp>
      <p:sp>
        <p:nvSpPr>
          <p:cNvPr id="3" name="Content Placeholder 2"/>
          <p:cNvSpPr>
            <a:spLocks noGrp="1"/>
          </p:cNvSpPr>
          <p:nvPr>
            <p:ph idx="1"/>
          </p:nvPr>
        </p:nvSpPr>
        <p:spPr>
          <a:xfrm>
            <a:off x="457200" y="1981200"/>
            <a:ext cx="8229600" cy="4419600"/>
          </a:xfrm>
        </p:spPr>
        <p:txBody>
          <a:bodyPr/>
          <a:lstStyle/>
          <a:p>
            <a:r>
              <a:rPr lang="en-US" sz="3600" dirty="0" smtClean="0"/>
              <a:t>Step 1: Recognize the “</a:t>
            </a:r>
            <a:r>
              <a:rPr lang="en-US" sz="3600" b="1" dirty="0" smtClean="0">
                <a:solidFill>
                  <a:srgbClr val="FF0000"/>
                </a:solidFill>
              </a:rPr>
              <a:t>red flags</a:t>
            </a:r>
            <a:r>
              <a:rPr lang="en-US" sz="3600" dirty="0" smtClean="0"/>
              <a:t>”.</a:t>
            </a:r>
          </a:p>
          <a:p>
            <a:endParaRPr lang="en-US" sz="3600" dirty="0" smtClean="0"/>
          </a:p>
          <a:p>
            <a:r>
              <a:rPr lang="en-US" sz="3600" dirty="0" smtClean="0"/>
              <a:t>Step 2: Make the </a:t>
            </a:r>
            <a:r>
              <a:rPr lang="en-US" sz="3600" b="1" u="sng" dirty="0" smtClean="0"/>
              <a:t>call</a:t>
            </a:r>
            <a:r>
              <a:rPr lang="en-US" sz="3600" dirty="0" smtClean="0"/>
              <a:t>.</a:t>
            </a:r>
          </a:p>
          <a:p>
            <a:endParaRPr lang="en-US" sz="3600" dirty="0"/>
          </a:p>
          <a:p>
            <a:pPr marL="119062" indent="0">
              <a:buNone/>
            </a:pPr>
            <a:r>
              <a:rPr lang="en-US" sz="3600" dirty="0" smtClean="0"/>
              <a:t>Human Trafficking Hotline:</a:t>
            </a:r>
          </a:p>
          <a:p>
            <a:r>
              <a:rPr lang="en-US" sz="3600" dirty="0" smtClean="0"/>
              <a:t>1-888-3737-888</a:t>
            </a:r>
            <a:endParaRPr lang="en-US" sz="3600" dirty="0"/>
          </a:p>
        </p:txBody>
      </p:sp>
      <p:sp>
        <p:nvSpPr>
          <p:cNvPr id="4" name="Slide Number Placeholder 3"/>
          <p:cNvSpPr>
            <a:spLocks noGrp="1"/>
          </p:cNvSpPr>
          <p:nvPr>
            <p:ph type="sldNum" sz="quarter" idx="12"/>
          </p:nvPr>
        </p:nvSpPr>
        <p:spPr/>
        <p:txBody>
          <a:bodyPr/>
          <a:lstStyle/>
          <a:p>
            <a:pPr>
              <a:defRPr/>
            </a:pPr>
            <a:fld id="{DB1104EF-1733-4B3E-B0B4-68844DADB7CF}" type="slidenum">
              <a:rPr lang="en-US" smtClean="0"/>
              <a:pPr>
                <a:defRPr/>
              </a:pPr>
              <a:t>40</a:t>
            </a:fld>
            <a:endParaRPr lang="en-US"/>
          </a:p>
        </p:txBody>
      </p:sp>
    </p:spTree>
    <p:extLst>
      <p:ext uri="{BB962C8B-B14F-4D97-AF65-F5344CB8AC3E}">
        <p14:creationId xmlns:p14="http://schemas.microsoft.com/office/powerpoint/2010/main" val="650492699"/>
      </p:ext>
    </p:extLst>
  </p:cSld>
  <p:clrMapOvr>
    <a:masterClrMapping/>
  </p:clrMapOvr>
  <p:transition spd="med">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52728"/>
          </a:xfrm>
        </p:spPr>
        <p:txBody>
          <a:bodyPr>
            <a:normAutofit fontScale="90000"/>
          </a:bodyPr>
          <a:lstStyle/>
          <a:p>
            <a:pPr eaLnBrk="1" hangingPunct="1">
              <a:defRPr/>
            </a:pPr>
            <a:r>
              <a:rPr lang="en-US" sz="6200" dirty="0" smtClean="0">
                <a:solidFill>
                  <a:schemeClr val="accent6"/>
                </a:solidFill>
              </a:rPr>
              <a:t>“Red Flags”</a:t>
            </a:r>
            <a:r>
              <a:rPr lang="en-US" dirty="0" smtClean="0"/>
              <a:t/>
            </a:r>
            <a:br>
              <a:rPr lang="en-US" dirty="0" smtClean="0"/>
            </a:br>
            <a:r>
              <a:rPr lang="en-US" sz="4000" i="1" dirty="0" smtClean="0">
                <a:solidFill>
                  <a:schemeClr val="accent1">
                    <a:lumMod val="60000"/>
                    <a:lumOff val="40000"/>
                  </a:schemeClr>
                </a:solidFill>
              </a:rPr>
              <a:t> Signs that a Young Person might be trafficked</a:t>
            </a:r>
            <a:endParaRPr lang="en-US" sz="4000" i="1" dirty="0">
              <a:solidFill>
                <a:schemeClr val="accent1">
                  <a:lumMod val="60000"/>
                  <a:lumOff val="40000"/>
                </a:schemeClr>
              </a:solidFill>
            </a:endParaRPr>
          </a:p>
        </p:txBody>
      </p:sp>
      <p:sp>
        <p:nvSpPr>
          <p:cNvPr id="37891" name="Content Placeholder 2"/>
          <p:cNvSpPr>
            <a:spLocks noGrp="1"/>
          </p:cNvSpPr>
          <p:nvPr>
            <p:ph idx="1"/>
          </p:nvPr>
        </p:nvSpPr>
        <p:spPr>
          <a:xfrm>
            <a:off x="152400" y="1524000"/>
            <a:ext cx="8839200" cy="5029200"/>
          </a:xfrm>
        </p:spPr>
        <p:txBody>
          <a:bodyPr/>
          <a:lstStyle/>
          <a:p>
            <a:pPr marL="0" lvl="0" indent="0">
              <a:buClr>
                <a:schemeClr val="dk1"/>
              </a:buClr>
              <a:buSzPct val="25000"/>
              <a:buNone/>
            </a:pPr>
            <a:r>
              <a:rPr lang="en-US" sz="3600" b="1" dirty="0" smtClean="0">
                <a:solidFill>
                  <a:srgbClr val="000000"/>
                </a:solidFill>
                <a:latin typeface="+mj-lt"/>
                <a:ea typeface="Georgia"/>
                <a:cs typeface="Georgia"/>
                <a:sym typeface="Georgia"/>
              </a:rPr>
              <a:t>If a peer:</a:t>
            </a:r>
          </a:p>
          <a:p>
            <a:pPr>
              <a:buNone/>
            </a:pPr>
            <a:endParaRPr lang="en-US" sz="1600" dirty="0" smtClean="0">
              <a:latin typeface="+mj-lt"/>
            </a:endParaRPr>
          </a:p>
          <a:p>
            <a:pPr marL="0" lvl="0" indent="0">
              <a:buClr>
                <a:schemeClr val="dk1"/>
              </a:buClr>
              <a:buSzPct val="100694"/>
              <a:buFont typeface="Arial"/>
              <a:buChar char="•"/>
            </a:pPr>
            <a:r>
              <a:rPr lang="en-US" sz="2800" dirty="0" smtClean="0">
                <a:solidFill>
                  <a:srgbClr val="000000"/>
                </a:solidFill>
                <a:latin typeface="+mj-lt"/>
                <a:ea typeface="Georgia"/>
                <a:cs typeface="Georgia"/>
                <a:sym typeface="Georgia"/>
              </a:rPr>
              <a:t>Has run away or is homeless</a:t>
            </a:r>
            <a:r>
              <a:rPr lang="en-US" sz="2800" b="1" dirty="0" smtClean="0">
                <a:solidFill>
                  <a:srgbClr val="000000"/>
                </a:solidFill>
                <a:latin typeface="+mj-lt"/>
                <a:ea typeface="Georgia"/>
                <a:cs typeface="Georgia"/>
                <a:sym typeface="Georgia"/>
              </a:rPr>
              <a:t> </a:t>
            </a:r>
          </a:p>
          <a:p>
            <a:pPr marL="0" lvl="0" indent="0">
              <a:buClr>
                <a:schemeClr val="dk1"/>
              </a:buClr>
              <a:buSzPct val="100694"/>
              <a:buFont typeface="Arial"/>
              <a:buChar char="•"/>
            </a:pPr>
            <a:r>
              <a:rPr lang="en-US" sz="2800" dirty="0" smtClean="0">
                <a:solidFill>
                  <a:srgbClr val="000000"/>
                </a:solidFill>
                <a:latin typeface="+mj-lt"/>
                <a:ea typeface="Georgia"/>
                <a:cs typeface="Georgia"/>
                <a:sym typeface="Georgia"/>
              </a:rPr>
              <a:t>Claims to be an adult</a:t>
            </a:r>
          </a:p>
          <a:p>
            <a:pPr marL="0" lvl="0" indent="0">
              <a:buClr>
                <a:schemeClr val="dk1"/>
              </a:buClr>
              <a:buSzPct val="100694"/>
              <a:buFont typeface="Arial"/>
              <a:buChar char="•"/>
            </a:pPr>
            <a:r>
              <a:rPr lang="en-US" sz="2800" dirty="0">
                <a:solidFill>
                  <a:srgbClr val="000000"/>
                </a:solidFill>
                <a:latin typeface="+mj-lt"/>
                <a:ea typeface="Georgia"/>
                <a:cs typeface="Georgia"/>
                <a:sym typeface="Georgia"/>
              </a:rPr>
              <a:t>P</a:t>
            </a:r>
            <a:r>
              <a:rPr lang="en-US" sz="2800" dirty="0" smtClean="0">
                <a:solidFill>
                  <a:srgbClr val="000000"/>
                </a:solidFill>
                <a:latin typeface="+mj-lt"/>
                <a:ea typeface="Georgia"/>
                <a:cs typeface="Georgia"/>
                <a:sym typeface="Georgia"/>
              </a:rPr>
              <a:t>ossesses large amounts of cash</a:t>
            </a:r>
          </a:p>
          <a:p>
            <a:pPr marL="0" lvl="0" indent="0">
              <a:buClr>
                <a:schemeClr val="dk1"/>
              </a:buClr>
              <a:buSzPct val="100694"/>
              <a:buFont typeface="Arial"/>
              <a:buChar char="•"/>
            </a:pPr>
            <a:r>
              <a:rPr lang="en-US" sz="2800" dirty="0">
                <a:solidFill>
                  <a:srgbClr val="000000"/>
                </a:solidFill>
                <a:latin typeface="+mj-lt"/>
                <a:ea typeface="Georgia"/>
                <a:cs typeface="Georgia"/>
                <a:sym typeface="Georgia"/>
              </a:rPr>
              <a:t>P</a:t>
            </a:r>
            <a:r>
              <a:rPr lang="en-US" sz="2800" dirty="0" smtClean="0">
                <a:solidFill>
                  <a:srgbClr val="000000"/>
                </a:solidFill>
                <a:latin typeface="+mj-lt"/>
                <a:ea typeface="Georgia"/>
                <a:cs typeface="Georgia"/>
                <a:sym typeface="Georgia"/>
              </a:rPr>
              <a:t>ossesses hotel room keys</a:t>
            </a:r>
          </a:p>
          <a:p>
            <a:pPr marL="0" lvl="0" indent="0">
              <a:buClr>
                <a:schemeClr val="dk1"/>
              </a:buClr>
              <a:buSzPct val="100694"/>
              <a:buFont typeface="Arial"/>
              <a:buChar char="•"/>
            </a:pPr>
            <a:r>
              <a:rPr lang="en-US" sz="2800" dirty="0" smtClean="0">
                <a:solidFill>
                  <a:srgbClr val="000000"/>
                </a:solidFill>
                <a:latin typeface="+mj-lt"/>
                <a:ea typeface="Georgia"/>
                <a:cs typeface="Georgia"/>
                <a:sym typeface="Georgia"/>
              </a:rPr>
              <a:t>Has physical marks, brandings or tattoos (e.g., “daddy”). </a:t>
            </a:r>
          </a:p>
          <a:p>
            <a:pPr marL="0" lvl="0" indent="0">
              <a:buClr>
                <a:schemeClr val="dk1"/>
              </a:buClr>
              <a:buSzPct val="100694"/>
              <a:buFont typeface="Arial"/>
              <a:buChar char="•"/>
            </a:pPr>
            <a:r>
              <a:rPr lang="en-US" sz="2800" dirty="0">
                <a:solidFill>
                  <a:srgbClr val="000000"/>
                </a:solidFill>
                <a:latin typeface="+mj-lt"/>
                <a:ea typeface="Georgia"/>
                <a:cs typeface="Georgia"/>
                <a:sym typeface="Georgia"/>
              </a:rPr>
              <a:t>L</a:t>
            </a:r>
            <a:r>
              <a:rPr lang="en-US" sz="2800" dirty="0" smtClean="0">
                <a:solidFill>
                  <a:srgbClr val="000000"/>
                </a:solidFill>
                <a:latin typeface="+mj-lt"/>
                <a:ea typeface="Georgia"/>
                <a:cs typeface="Georgia"/>
                <a:sym typeface="Georgia"/>
              </a:rPr>
              <a:t>ies about her/his age and/or possesses false identification</a:t>
            </a:r>
          </a:p>
          <a:p>
            <a:pPr marL="0" lvl="0" indent="0">
              <a:buClr>
                <a:schemeClr val="dk1"/>
              </a:buClr>
              <a:buSzPct val="100694"/>
              <a:buFont typeface="Arial"/>
              <a:buChar char="•"/>
            </a:pPr>
            <a:r>
              <a:rPr lang="en-US" sz="2800" dirty="0">
                <a:solidFill>
                  <a:srgbClr val="000000"/>
                </a:solidFill>
                <a:latin typeface="+mj-lt"/>
                <a:ea typeface="Georgia"/>
                <a:cs typeface="Georgia"/>
                <a:sym typeface="Georgia"/>
              </a:rPr>
              <a:t>I</a:t>
            </a:r>
            <a:r>
              <a:rPr lang="en-US" sz="2800" dirty="0" smtClean="0">
                <a:solidFill>
                  <a:srgbClr val="000000"/>
                </a:solidFill>
                <a:latin typeface="+mj-lt"/>
                <a:ea typeface="Georgia"/>
                <a:cs typeface="Georgia"/>
                <a:sym typeface="Georgia"/>
              </a:rPr>
              <a:t>s involved with abusive or controlling partner/”boyfriend”</a:t>
            </a:r>
          </a:p>
          <a:p>
            <a:endParaRPr lang="en-US" sz="2800" dirty="0" smtClean="0">
              <a:latin typeface="+mj-lt"/>
            </a:endParaRPr>
          </a:p>
          <a:p>
            <a:pPr marL="0" lvl="0" indent="0" algn="r">
              <a:buClr>
                <a:schemeClr val="dk1"/>
              </a:buClr>
              <a:buSzPct val="25000"/>
              <a:buNone/>
            </a:pPr>
            <a:r>
              <a:rPr lang="en-US" sz="3600" b="1" dirty="0" smtClean="0">
                <a:solidFill>
                  <a:srgbClr val="000000"/>
                </a:solidFill>
                <a:latin typeface="+mj-lt"/>
                <a:ea typeface="Georgia"/>
                <a:cs typeface="Georgia"/>
                <a:sym typeface="Georgia"/>
              </a:rPr>
              <a:t>…then they might be a victim of trafficking</a:t>
            </a:r>
            <a:endParaRPr lang="en-US" sz="3600" b="1" dirty="0">
              <a:solidFill>
                <a:srgbClr val="000000"/>
              </a:solidFill>
              <a:latin typeface="+mj-lt"/>
              <a:ea typeface="Georgia"/>
              <a:cs typeface="Georgia"/>
              <a:sym typeface="Georgia"/>
            </a:endParaRPr>
          </a:p>
        </p:txBody>
      </p:sp>
      <p:sp>
        <p:nvSpPr>
          <p:cNvPr id="4" name="Slide Number Placeholder 3"/>
          <p:cNvSpPr>
            <a:spLocks noGrp="1"/>
          </p:cNvSpPr>
          <p:nvPr>
            <p:ph type="sldNum" sz="quarter" idx="12"/>
          </p:nvPr>
        </p:nvSpPr>
        <p:spPr/>
        <p:txBody>
          <a:bodyPr/>
          <a:lstStyle/>
          <a:p>
            <a:pPr>
              <a:defRPr/>
            </a:pPr>
            <a:fld id="{CCD91055-9539-4F49-AA1A-6956D3A8F392}" type="slidenum">
              <a:rPr lang="en-US" smtClean="0"/>
              <a:pPr>
                <a:defRPr/>
              </a:pPr>
              <a:t>41</a:t>
            </a:fld>
            <a:endParaRPr lang="en-US"/>
          </a:p>
        </p:txBody>
      </p:sp>
      <p:sp>
        <p:nvSpPr>
          <p:cNvPr id="6" name="Shape 517"/>
          <p:cNvSpPr/>
          <p:nvPr/>
        </p:nvSpPr>
        <p:spPr>
          <a:xfrm>
            <a:off x="6629400" y="2286000"/>
            <a:ext cx="1909761" cy="1243012"/>
          </a:xfrm>
          <a:prstGeom prst="rect">
            <a:avLst/>
          </a:prstGeom>
          <a:blipFill>
            <a:blip r:embed="rId3" cstate="print"/>
            <a:stretch>
              <a:fillRect/>
            </a:stretch>
          </a:blipFill>
        </p:spPr>
      </p:sp>
    </p:spTree>
    <p:extLst>
      <p:ext uri="{BB962C8B-B14F-4D97-AF65-F5344CB8AC3E}">
        <p14:creationId xmlns:p14="http://schemas.microsoft.com/office/powerpoint/2010/main" val="3491661063"/>
      </p:ext>
    </p:extLst>
  </p:cSld>
  <p:clrMapOvr>
    <a:masterClrMapping/>
  </p:clrMapOvr>
  <p:transition spd="med">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220200" cy="1252728"/>
          </a:xfrm>
        </p:spPr>
        <p:txBody>
          <a:bodyPr>
            <a:normAutofit fontScale="90000"/>
          </a:bodyPr>
          <a:lstStyle/>
          <a:p>
            <a:pPr eaLnBrk="1" hangingPunct="1">
              <a:defRPr/>
            </a:pPr>
            <a:r>
              <a:rPr lang="en-US" sz="6200" dirty="0" smtClean="0">
                <a:solidFill>
                  <a:schemeClr val="accent6"/>
                </a:solidFill>
              </a:rPr>
              <a:t>“Red Flags”</a:t>
            </a:r>
            <a:r>
              <a:rPr lang="en-US" dirty="0" smtClean="0"/>
              <a:t/>
            </a:r>
            <a:br>
              <a:rPr lang="en-US" dirty="0" smtClean="0"/>
            </a:br>
            <a:r>
              <a:rPr lang="en-US" sz="4000" i="1" dirty="0" smtClean="0">
                <a:solidFill>
                  <a:schemeClr val="accent1">
                    <a:lumMod val="60000"/>
                    <a:lumOff val="40000"/>
                  </a:schemeClr>
                </a:solidFill>
              </a:rPr>
              <a:t> Signs that a Young Person might be trafficked</a:t>
            </a:r>
            <a:endParaRPr lang="en-US" sz="4000" i="1" dirty="0">
              <a:solidFill>
                <a:schemeClr val="accent1">
                  <a:lumMod val="60000"/>
                  <a:lumOff val="40000"/>
                </a:schemeClr>
              </a:solidFill>
            </a:endParaRPr>
          </a:p>
        </p:txBody>
      </p:sp>
      <p:sp>
        <p:nvSpPr>
          <p:cNvPr id="37891" name="Content Placeholder 2"/>
          <p:cNvSpPr>
            <a:spLocks noGrp="1"/>
          </p:cNvSpPr>
          <p:nvPr>
            <p:ph idx="1"/>
          </p:nvPr>
        </p:nvSpPr>
        <p:spPr>
          <a:xfrm>
            <a:off x="152400" y="1524000"/>
            <a:ext cx="8839200" cy="5029200"/>
          </a:xfrm>
        </p:spPr>
        <p:txBody>
          <a:bodyPr/>
          <a:lstStyle/>
          <a:p>
            <a:pPr marL="0" lvl="0" indent="0">
              <a:buClr>
                <a:schemeClr val="dk1"/>
              </a:buClr>
              <a:buSzPct val="25000"/>
              <a:buNone/>
            </a:pPr>
            <a:r>
              <a:rPr lang="en-US" sz="3600" b="1" dirty="0" smtClean="0">
                <a:solidFill>
                  <a:srgbClr val="000000"/>
                </a:solidFill>
                <a:latin typeface="+mj-lt"/>
                <a:ea typeface="Georgia"/>
                <a:cs typeface="Georgia"/>
                <a:sym typeface="Georgia"/>
              </a:rPr>
              <a:t>If a peer:</a:t>
            </a:r>
          </a:p>
          <a:p>
            <a:pPr marL="0" lvl="0" indent="0">
              <a:buClr>
                <a:schemeClr val="dk1"/>
              </a:buClr>
              <a:buSzPct val="25000"/>
              <a:buNone/>
            </a:pPr>
            <a:endParaRPr lang="en-US" sz="1400" dirty="0" smtClean="0">
              <a:latin typeface="+mj-lt"/>
            </a:endParaRPr>
          </a:p>
          <a:p>
            <a:pPr marL="0" lvl="0" indent="0">
              <a:buClr>
                <a:schemeClr val="dk1"/>
              </a:buClr>
              <a:buSzPct val="100694"/>
              <a:buFont typeface="Arial"/>
              <a:buChar char="•"/>
            </a:pPr>
            <a:r>
              <a:rPr lang="en-US" sz="2800" dirty="0">
                <a:solidFill>
                  <a:srgbClr val="000000"/>
                </a:solidFill>
                <a:latin typeface="+mj-lt"/>
                <a:ea typeface="Georgia"/>
                <a:cs typeface="Georgia"/>
                <a:sym typeface="Georgia"/>
              </a:rPr>
              <a:t>H</a:t>
            </a:r>
            <a:r>
              <a:rPr lang="en-US" sz="2800" dirty="0" smtClean="0">
                <a:solidFill>
                  <a:srgbClr val="000000"/>
                </a:solidFill>
                <a:latin typeface="+mj-lt"/>
                <a:ea typeface="Georgia"/>
                <a:cs typeface="Georgia"/>
                <a:sym typeface="Georgia"/>
              </a:rPr>
              <a:t>as unexplained school absences; unable to attend school regularly</a:t>
            </a:r>
            <a:r>
              <a:rPr lang="en-US" sz="2800" b="1" dirty="0" smtClean="0">
                <a:solidFill>
                  <a:srgbClr val="000000"/>
                </a:solidFill>
                <a:latin typeface="+mj-lt"/>
                <a:ea typeface="Georgia"/>
                <a:cs typeface="Georgia"/>
                <a:sym typeface="Georgia"/>
              </a:rPr>
              <a:t> </a:t>
            </a:r>
          </a:p>
          <a:p>
            <a:pPr marL="0" lvl="0" indent="0">
              <a:buClr>
                <a:schemeClr val="dk1"/>
              </a:buClr>
              <a:buSzPct val="100694"/>
              <a:buFont typeface="Arial"/>
              <a:buChar char="•"/>
            </a:pPr>
            <a:r>
              <a:rPr lang="en-US" sz="2800" dirty="0">
                <a:solidFill>
                  <a:srgbClr val="000000"/>
                </a:solidFill>
                <a:latin typeface="+mj-lt"/>
                <a:ea typeface="Georgia"/>
                <a:cs typeface="Georgia"/>
                <a:sym typeface="Georgia"/>
              </a:rPr>
              <a:t>T</a:t>
            </a:r>
            <a:r>
              <a:rPr lang="en-US" sz="2800" dirty="0" smtClean="0">
                <a:solidFill>
                  <a:srgbClr val="000000"/>
                </a:solidFill>
                <a:latin typeface="+mj-lt"/>
                <a:ea typeface="Georgia"/>
                <a:cs typeface="Georgia"/>
                <a:sym typeface="Georgia"/>
              </a:rPr>
              <a:t>alks about traveling to other locations</a:t>
            </a:r>
          </a:p>
          <a:p>
            <a:pPr marL="0" lvl="0" indent="0">
              <a:buClr>
                <a:schemeClr val="dk1"/>
              </a:buClr>
              <a:buSzPct val="100694"/>
              <a:buFont typeface="Arial"/>
              <a:buChar char="•"/>
            </a:pPr>
            <a:r>
              <a:rPr lang="en-US" sz="2800" dirty="0">
                <a:solidFill>
                  <a:srgbClr val="000000"/>
                </a:solidFill>
                <a:latin typeface="+mj-lt"/>
                <a:ea typeface="Georgia"/>
                <a:cs typeface="Georgia"/>
                <a:sym typeface="Georgia"/>
              </a:rPr>
              <a:t>S</a:t>
            </a:r>
            <a:r>
              <a:rPr lang="en-US" sz="2800" dirty="0" smtClean="0">
                <a:solidFill>
                  <a:srgbClr val="000000"/>
                </a:solidFill>
                <a:latin typeface="+mj-lt"/>
                <a:ea typeface="Georgia"/>
                <a:cs typeface="Georgia"/>
                <a:sym typeface="Georgia"/>
              </a:rPr>
              <a:t>hows signs of physical abuse</a:t>
            </a:r>
          </a:p>
          <a:p>
            <a:pPr marL="0" lvl="0" indent="0">
              <a:buClr>
                <a:schemeClr val="dk1"/>
              </a:buClr>
              <a:buSzPct val="100694"/>
              <a:buFont typeface="Arial"/>
              <a:buChar char="•"/>
            </a:pPr>
            <a:r>
              <a:rPr lang="en-US" sz="2800" dirty="0" smtClean="0">
                <a:solidFill>
                  <a:srgbClr val="000000"/>
                </a:solidFill>
                <a:latin typeface="+mj-lt"/>
                <a:ea typeface="Georgia"/>
                <a:cs typeface="Georgia"/>
                <a:sym typeface="Georgia"/>
              </a:rPr>
              <a:t>Is withdrawn, fearful, and/or depressed. </a:t>
            </a:r>
          </a:p>
          <a:p>
            <a:pPr marL="0" lvl="0" indent="0">
              <a:buClr>
                <a:schemeClr val="dk1"/>
              </a:buClr>
              <a:buSzPct val="100694"/>
              <a:buFont typeface="Arial"/>
              <a:buChar char="•"/>
            </a:pPr>
            <a:r>
              <a:rPr lang="en-US" sz="2800" dirty="0">
                <a:solidFill>
                  <a:srgbClr val="000000"/>
                </a:solidFill>
                <a:latin typeface="+mj-lt"/>
                <a:ea typeface="Georgia"/>
                <a:cs typeface="Georgia"/>
                <a:sym typeface="Georgia"/>
              </a:rPr>
              <a:t>D</a:t>
            </a:r>
            <a:r>
              <a:rPr lang="en-US" sz="2800" dirty="0" smtClean="0">
                <a:solidFill>
                  <a:srgbClr val="000000"/>
                </a:solidFill>
                <a:latin typeface="+mj-lt"/>
                <a:ea typeface="Georgia"/>
                <a:cs typeface="Georgia"/>
                <a:sym typeface="Georgia"/>
              </a:rPr>
              <a:t>oes not have control over his/her own schedule</a:t>
            </a:r>
          </a:p>
          <a:p>
            <a:pPr marL="0" lvl="0" indent="0">
              <a:buClr>
                <a:schemeClr val="dk1"/>
              </a:buClr>
              <a:buSzPct val="100694"/>
              <a:buFont typeface="Arial"/>
              <a:buChar char="•"/>
            </a:pPr>
            <a:r>
              <a:rPr lang="en-US" sz="2800" dirty="0">
                <a:solidFill>
                  <a:srgbClr val="000000"/>
                </a:solidFill>
                <a:latin typeface="+mj-lt"/>
                <a:ea typeface="Georgia"/>
                <a:cs typeface="Georgia"/>
                <a:sym typeface="Georgia"/>
              </a:rPr>
              <a:t>D</a:t>
            </a:r>
            <a:r>
              <a:rPr lang="en-US" sz="2800" dirty="0" smtClean="0">
                <a:solidFill>
                  <a:srgbClr val="000000"/>
                </a:solidFill>
                <a:latin typeface="+mj-lt"/>
                <a:ea typeface="Georgia"/>
                <a:cs typeface="Georgia"/>
                <a:sym typeface="Georgia"/>
              </a:rPr>
              <a:t>oes not have control over his/her identification</a:t>
            </a:r>
          </a:p>
          <a:p>
            <a:pPr>
              <a:buNone/>
            </a:pPr>
            <a:endParaRPr lang="en-US" sz="1400" dirty="0" smtClean="0">
              <a:latin typeface="+mj-lt"/>
            </a:endParaRPr>
          </a:p>
          <a:p>
            <a:pPr marL="0" lvl="0" indent="0" algn="r">
              <a:buClr>
                <a:schemeClr val="dk1"/>
              </a:buClr>
              <a:buSzPct val="25000"/>
              <a:buNone/>
            </a:pPr>
            <a:r>
              <a:rPr lang="en-US" sz="3600" b="1" dirty="0" smtClean="0">
                <a:solidFill>
                  <a:srgbClr val="000000"/>
                </a:solidFill>
                <a:latin typeface="+mj-lt"/>
                <a:ea typeface="Georgia"/>
                <a:cs typeface="Georgia"/>
                <a:sym typeface="Georgia"/>
              </a:rPr>
              <a:t>…then they might be a victim of trafficking</a:t>
            </a:r>
            <a:endParaRPr lang="en-US" sz="3600" b="1" dirty="0">
              <a:solidFill>
                <a:srgbClr val="000000"/>
              </a:solidFill>
              <a:latin typeface="+mj-lt"/>
              <a:ea typeface="Georgia"/>
              <a:cs typeface="Georgia"/>
              <a:sym typeface="Georgia"/>
            </a:endParaRPr>
          </a:p>
        </p:txBody>
      </p:sp>
      <p:sp>
        <p:nvSpPr>
          <p:cNvPr id="4" name="Slide Number Placeholder 3"/>
          <p:cNvSpPr>
            <a:spLocks noGrp="1"/>
          </p:cNvSpPr>
          <p:nvPr>
            <p:ph type="sldNum" sz="quarter" idx="12"/>
          </p:nvPr>
        </p:nvSpPr>
        <p:spPr/>
        <p:txBody>
          <a:bodyPr/>
          <a:lstStyle/>
          <a:p>
            <a:pPr>
              <a:defRPr/>
            </a:pPr>
            <a:fld id="{CCD91055-9539-4F49-AA1A-6956D3A8F392}" type="slidenum">
              <a:rPr lang="en-US" smtClean="0"/>
              <a:pPr>
                <a:defRPr/>
              </a:pPr>
              <a:t>42</a:t>
            </a:fld>
            <a:endParaRPr lang="en-US"/>
          </a:p>
        </p:txBody>
      </p:sp>
    </p:spTree>
    <p:extLst>
      <p:ext uri="{BB962C8B-B14F-4D97-AF65-F5344CB8AC3E}">
        <p14:creationId xmlns:p14="http://schemas.microsoft.com/office/powerpoint/2010/main" val="1140966438"/>
      </p:ext>
    </p:extLst>
  </p:cSld>
  <p:clrMapOvr>
    <a:masterClrMapping/>
  </p:clrMapOvr>
  <p:transition spd="med">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252728"/>
          </a:xfrm>
        </p:spPr>
        <p:txBody>
          <a:bodyPr>
            <a:normAutofit fontScale="90000"/>
          </a:bodyPr>
          <a:lstStyle/>
          <a:p>
            <a:pPr eaLnBrk="1" hangingPunct="1">
              <a:defRPr/>
            </a:pPr>
            <a:r>
              <a:rPr lang="en-US" sz="6200" dirty="0" smtClean="0">
                <a:solidFill>
                  <a:schemeClr val="accent6"/>
                </a:solidFill>
              </a:rPr>
              <a:t>“Red Flags”</a:t>
            </a:r>
            <a:r>
              <a:rPr lang="en-US" dirty="0" smtClean="0"/>
              <a:t/>
            </a:r>
            <a:br>
              <a:rPr lang="en-US" dirty="0" smtClean="0"/>
            </a:br>
            <a:r>
              <a:rPr lang="en-US" sz="4000" i="1" dirty="0" smtClean="0">
                <a:solidFill>
                  <a:schemeClr val="accent1">
                    <a:lumMod val="60000"/>
                    <a:lumOff val="40000"/>
                  </a:schemeClr>
                </a:solidFill>
              </a:rPr>
              <a:t> Signs that a Young Person might be trafficked</a:t>
            </a:r>
            <a:endParaRPr lang="en-US" sz="4000" i="1" dirty="0">
              <a:solidFill>
                <a:schemeClr val="accent1">
                  <a:lumMod val="60000"/>
                  <a:lumOff val="40000"/>
                </a:schemeClr>
              </a:solidFill>
            </a:endParaRPr>
          </a:p>
        </p:txBody>
      </p:sp>
      <p:sp>
        <p:nvSpPr>
          <p:cNvPr id="37891" name="Content Placeholder 2"/>
          <p:cNvSpPr>
            <a:spLocks noGrp="1"/>
          </p:cNvSpPr>
          <p:nvPr>
            <p:ph idx="1"/>
          </p:nvPr>
        </p:nvSpPr>
        <p:spPr>
          <a:xfrm>
            <a:off x="152400" y="1524000"/>
            <a:ext cx="8839200" cy="5029200"/>
          </a:xfrm>
        </p:spPr>
        <p:txBody>
          <a:bodyPr/>
          <a:lstStyle/>
          <a:p>
            <a:pPr marL="0" lvl="0" indent="0">
              <a:buClr>
                <a:schemeClr val="dk1"/>
              </a:buClr>
              <a:buSzPct val="25000"/>
              <a:buNone/>
            </a:pPr>
            <a:r>
              <a:rPr lang="en-US" b="1" dirty="0" smtClean="0">
                <a:solidFill>
                  <a:srgbClr val="000000"/>
                </a:solidFill>
                <a:latin typeface="+mj-lt"/>
                <a:ea typeface="Georgia"/>
                <a:cs typeface="Georgia"/>
                <a:sym typeface="Georgia"/>
              </a:rPr>
              <a:t>If a peer:</a:t>
            </a:r>
          </a:p>
          <a:p>
            <a:pPr>
              <a:buNone/>
            </a:pPr>
            <a:endParaRPr lang="en-US" sz="1400" dirty="0" smtClean="0">
              <a:latin typeface="+mj-lt"/>
            </a:endParaRPr>
          </a:p>
          <a:p>
            <a:pPr marL="0" lvl="0" indent="0">
              <a:buClr>
                <a:schemeClr val="dk1"/>
              </a:buClr>
              <a:buSzPct val="100694"/>
              <a:buFont typeface="Arial"/>
              <a:buChar char="•"/>
            </a:pPr>
            <a:r>
              <a:rPr lang="en-US" sz="2400" dirty="0">
                <a:solidFill>
                  <a:srgbClr val="000000"/>
                </a:solidFill>
                <a:latin typeface="+mj-lt"/>
                <a:ea typeface="Georgia"/>
                <a:cs typeface="Georgia"/>
                <a:sym typeface="Georgia"/>
              </a:rPr>
              <a:t>A</a:t>
            </a:r>
            <a:r>
              <a:rPr lang="en-US" sz="2400" dirty="0" smtClean="0">
                <a:solidFill>
                  <a:srgbClr val="000000"/>
                </a:solidFill>
                <a:latin typeface="+mj-lt"/>
                <a:ea typeface="Georgia"/>
                <a:cs typeface="Georgia"/>
                <a:sym typeface="Georgia"/>
              </a:rPr>
              <a:t>ppears hungry and/or malnourished</a:t>
            </a:r>
          </a:p>
          <a:p>
            <a:pPr marL="0" lvl="0" indent="0">
              <a:buClr>
                <a:schemeClr val="dk1"/>
              </a:buClr>
              <a:buSzPct val="100694"/>
              <a:buFont typeface="Arial"/>
              <a:buChar char="•"/>
            </a:pPr>
            <a:r>
              <a:rPr lang="en-US" sz="2400" dirty="0">
                <a:solidFill>
                  <a:srgbClr val="000000"/>
                </a:solidFill>
                <a:latin typeface="+mj-lt"/>
                <a:ea typeface="Georgia"/>
                <a:cs typeface="Georgia"/>
                <a:sym typeface="Georgia"/>
              </a:rPr>
              <a:t>W</a:t>
            </a:r>
            <a:r>
              <a:rPr lang="en-US" sz="2400" dirty="0" smtClean="0">
                <a:solidFill>
                  <a:srgbClr val="000000"/>
                </a:solidFill>
                <a:latin typeface="+mj-lt"/>
                <a:ea typeface="Georgia"/>
                <a:cs typeface="Georgia"/>
                <a:sym typeface="Georgia"/>
              </a:rPr>
              <a:t>ears clothing that is not appropriate based on season or weather</a:t>
            </a:r>
          </a:p>
          <a:p>
            <a:pPr marL="0" lvl="0" indent="0">
              <a:buClr>
                <a:schemeClr val="dk1"/>
              </a:buClr>
              <a:buSzPct val="100694"/>
              <a:buFont typeface="Arial"/>
              <a:buChar char="•"/>
            </a:pPr>
            <a:r>
              <a:rPr lang="en-US" sz="2400" dirty="0">
                <a:solidFill>
                  <a:srgbClr val="000000"/>
                </a:solidFill>
                <a:latin typeface="+mj-lt"/>
                <a:ea typeface="Georgia"/>
                <a:cs typeface="Georgia"/>
                <a:sym typeface="Georgia"/>
              </a:rPr>
              <a:t>A</a:t>
            </a:r>
            <a:r>
              <a:rPr lang="en-US" sz="2400" dirty="0" smtClean="0">
                <a:solidFill>
                  <a:srgbClr val="000000"/>
                </a:solidFill>
                <a:latin typeface="+mj-lt"/>
                <a:ea typeface="Georgia"/>
                <a:cs typeface="Georgia"/>
                <a:sym typeface="Georgia"/>
              </a:rPr>
              <a:t>ppears addicted to drugs</a:t>
            </a:r>
          </a:p>
          <a:p>
            <a:pPr marL="0" lvl="0" indent="0">
              <a:buClr>
                <a:schemeClr val="dk1"/>
              </a:buClr>
              <a:buSzPct val="100694"/>
              <a:buFont typeface="Arial"/>
              <a:buChar char="•"/>
            </a:pPr>
            <a:r>
              <a:rPr lang="en-US" sz="2400" dirty="0">
                <a:solidFill>
                  <a:srgbClr val="000000"/>
                </a:solidFill>
                <a:latin typeface="+mj-lt"/>
                <a:ea typeface="Georgia"/>
                <a:cs typeface="Georgia"/>
                <a:sym typeface="Georgia"/>
              </a:rPr>
              <a:t>S</a:t>
            </a:r>
            <a:r>
              <a:rPr lang="en-US" sz="2400" dirty="0" smtClean="0">
                <a:solidFill>
                  <a:srgbClr val="000000"/>
                </a:solidFill>
                <a:latin typeface="+mj-lt"/>
                <a:ea typeface="Georgia"/>
                <a:cs typeface="Georgia"/>
                <a:sym typeface="Georgia"/>
              </a:rPr>
              <a:t>hows shift in behavior, dress, or belongings, such as sudden   possession of expensive items or if they seem distant or depressed.</a:t>
            </a:r>
          </a:p>
          <a:p>
            <a:pPr marL="0" lvl="0" indent="0">
              <a:buClr>
                <a:schemeClr val="dk1"/>
              </a:buClr>
              <a:buSzPct val="100694"/>
              <a:buFont typeface="Arial"/>
              <a:buChar char="•"/>
            </a:pPr>
            <a:r>
              <a:rPr lang="en-US" sz="2400" dirty="0">
                <a:solidFill>
                  <a:srgbClr val="000000"/>
                </a:solidFill>
                <a:latin typeface="+mj-lt"/>
                <a:ea typeface="Georgia"/>
                <a:cs typeface="Georgia"/>
                <a:sym typeface="Georgia"/>
              </a:rPr>
              <a:t>T</a:t>
            </a:r>
            <a:r>
              <a:rPr lang="en-US" sz="2400" dirty="0" smtClean="0">
                <a:solidFill>
                  <a:srgbClr val="000000"/>
                </a:solidFill>
                <a:latin typeface="+mj-lt"/>
                <a:ea typeface="Georgia"/>
                <a:cs typeface="Georgia"/>
                <a:sym typeface="Georgia"/>
              </a:rPr>
              <a:t>alks about sexual activities that exceed age-group norms</a:t>
            </a:r>
          </a:p>
          <a:p>
            <a:pPr marL="0" lvl="0" indent="0">
              <a:buClr>
                <a:schemeClr val="dk1"/>
              </a:buClr>
              <a:buSzPct val="100694"/>
              <a:buFont typeface="Arial"/>
              <a:buChar char="•"/>
            </a:pPr>
            <a:r>
              <a:rPr lang="en-US" sz="2400" dirty="0">
                <a:solidFill>
                  <a:srgbClr val="000000"/>
                </a:solidFill>
                <a:latin typeface="+mj-lt"/>
                <a:ea typeface="Georgia"/>
                <a:cs typeface="Georgia"/>
                <a:sym typeface="Georgia"/>
              </a:rPr>
              <a:t>I</a:t>
            </a:r>
            <a:r>
              <a:rPr lang="en-US" sz="2400" dirty="0" smtClean="0">
                <a:solidFill>
                  <a:srgbClr val="000000"/>
                </a:solidFill>
                <a:latin typeface="+mj-lt"/>
                <a:ea typeface="Georgia"/>
                <a:cs typeface="Georgia"/>
                <a:sym typeface="Georgia"/>
              </a:rPr>
              <a:t>s involved with “boyfriend” who is 10 or more years older than potential victim</a:t>
            </a:r>
          </a:p>
          <a:p>
            <a:pPr marL="0" lvl="0" indent="0">
              <a:buClr>
                <a:schemeClr val="dk1"/>
              </a:buClr>
              <a:buSzPct val="100694"/>
              <a:buNone/>
            </a:pPr>
            <a:endParaRPr lang="en-US" sz="1400" dirty="0" smtClean="0">
              <a:latin typeface="+mj-lt"/>
            </a:endParaRPr>
          </a:p>
          <a:p>
            <a:pPr marL="0" lvl="0" indent="0" algn="r">
              <a:buClr>
                <a:schemeClr val="dk1"/>
              </a:buClr>
              <a:buSzPct val="25000"/>
              <a:buNone/>
            </a:pPr>
            <a:r>
              <a:rPr lang="en-US" sz="2800" b="1" dirty="0" smtClean="0">
                <a:solidFill>
                  <a:srgbClr val="000000"/>
                </a:solidFill>
                <a:latin typeface="+mj-lt"/>
                <a:ea typeface="Georgia"/>
                <a:cs typeface="Georgia"/>
                <a:sym typeface="Georgia"/>
              </a:rPr>
              <a:t>…then they might be a victim of trafficking</a:t>
            </a:r>
            <a:endParaRPr lang="en-US" sz="2800" b="1" dirty="0">
              <a:solidFill>
                <a:srgbClr val="000000"/>
              </a:solidFill>
              <a:latin typeface="+mj-lt"/>
              <a:ea typeface="Georgia"/>
              <a:cs typeface="Georgia"/>
              <a:sym typeface="Georgia"/>
            </a:endParaRPr>
          </a:p>
        </p:txBody>
      </p:sp>
      <p:sp>
        <p:nvSpPr>
          <p:cNvPr id="4" name="Slide Number Placeholder 3"/>
          <p:cNvSpPr>
            <a:spLocks noGrp="1"/>
          </p:cNvSpPr>
          <p:nvPr>
            <p:ph type="sldNum" sz="quarter" idx="12"/>
          </p:nvPr>
        </p:nvSpPr>
        <p:spPr/>
        <p:txBody>
          <a:bodyPr/>
          <a:lstStyle/>
          <a:p>
            <a:pPr>
              <a:defRPr/>
            </a:pPr>
            <a:fld id="{CCD91055-9539-4F49-AA1A-6956D3A8F392}" type="slidenum">
              <a:rPr lang="en-US" smtClean="0"/>
              <a:pPr>
                <a:defRPr/>
              </a:pPr>
              <a:t>43</a:t>
            </a:fld>
            <a:endParaRPr lang="en-US"/>
          </a:p>
        </p:txBody>
      </p:sp>
    </p:spTree>
    <p:extLst>
      <p:ext uri="{BB962C8B-B14F-4D97-AF65-F5344CB8AC3E}">
        <p14:creationId xmlns:p14="http://schemas.microsoft.com/office/powerpoint/2010/main" val="2377721447"/>
      </p:ext>
    </p:extLst>
  </p:cSld>
  <p:clrMapOvr>
    <a:masterClrMapping/>
  </p:clrMapOvr>
  <p:transition spd="med">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753600" cy="1252728"/>
          </a:xfrm>
        </p:spPr>
        <p:txBody>
          <a:bodyPr>
            <a:normAutofit/>
          </a:bodyPr>
          <a:lstStyle/>
          <a:p>
            <a:r>
              <a:rPr lang="en-US" sz="6200" dirty="0" smtClean="0">
                <a:solidFill>
                  <a:schemeClr val="accent6"/>
                </a:solidFill>
              </a:rPr>
              <a:t>“Red Flags”</a:t>
            </a:r>
            <a:endParaRPr lang="en-US" sz="4000" dirty="0"/>
          </a:p>
        </p:txBody>
      </p:sp>
      <p:sp>
        <p:nvSpPr>
          <p:cNvPr id="3" name="Content Placeholder 2"/>
          <p:cNvSpPr>
            <a:spLocks noGrp="1"/>
          </p:cNvSpPr>
          <p:nvPr>
            <p:ph idx="1"/>
          </p:nvPr>
        </p:nvSpPr>
        <p:spPr/>
        <p:txBody>
          <a:bodyPr/>
          <a:lstStyle/>
          <a:p>
            <a:pPr marL="0" lvl="0" indent="0">
              <a:buClr>
                <a:schemeClr val="dk1"/>
              </a:buClr>
              <a:buSzPct val="25000"/>
              <a:buNone/>
            </a:pPr>
            <a:r>
              <a:rPr lang="en" sz="3600" b="1" dirty="0" smtClean="0">
                <a:solidFill>
                  <a:srgbClr val="000000"/>
                </a:solidFill>
                <a:latin typeface="+mj-lt"/>
                <a:ea typeface="Georgia"/>
                <a:cs typeface="Georgia"/>
                <a:sym typeface="Georgia"/>
              </a:rPr>
              <a:t>Take caution when…</a:t>
            </a:r>
          </a:p>
          <a:p>
            <a:pPr marL="0" lvl="0" indent="0">
              <a:buClr>
                <a:schemeClr val="dk1"/>
              </a:buClr>
              <a:buSzPct val="25000"/>
              <a:buNone/>
            </a:pPr>
            <a:endParaRPr lang="en" sz="2800" dirty="0" smtClean="0">
              <a:solidFill>
                <a:srgbClr val="000000"/>
              </a:solidFill>
              <a:latin typeface="+mj-lt"/>
              <a:ea typeface="Georgia"/>
              <a:cs typeface="Georgia"/>
              <a:sym typeface="Georgia"/>
            </a:endParaRPr>
          </a:p>
          <a:p>
            <a:pPr marL="0" lvl="0" indent="0">
              <a:buClr>
                <a:schemeClr val="dk1"/>
              </a:buClr>
              <a:buSzPct val="101190"/>
              <a:buFont typeface="Arial"/>
              <a:buChar char="•"/>
            </a:pPr>
            <a:r>
              <a:rPr lang="en" sz="2800" dirty="0" smtClean="0">
                <a:solidFill>
                  <a:srgbClr val="000000"/>
                </a:solidFill>
                <a:latin typeface="+mj-lt"/>
                <a:ea typeface="Georgia"/>
                <a:cs typeface="Georgia"/>
                <a:sym typeface="Georgia"/>
              </a:rPr>
              <a:t>You are told extreme statements from new friends like “I love you”, “I want to protect you”, or “I can take care of you”</a:t>
            </a:r>
          </a:p>
          <a:p>
            <a:pPr marL="0" lvl="0" indent="0">
              <a:buClr>
                <a:schemeClr val="dk1"/>
              </a:buClr>
              <a:buSzPct val="101190"/>
              <a:buFont typeface="Arial"/>
              <a:buChar char="•"/>
            </a:pPr>
            <a:r>
              <a:rPr lang="en" sz="2800" dirty="0" smtClean="0">
                <a:solidFill>
                  <a:srgbClr val="000000"/>
                </a:solidFill>
                <a:latin typeface="+mj-lt"/>
                <a:ea typeface="Georgia"/>
                <a:cs typeface="Georgia"/>
                <a:sym typeface="Georgia"/>
              </a:rPr>
              <a:t>Pressure to perform any sexual act that makes you uncomfortable, especially if it’s in exchange for money, food, clothing, or shelter</a:t>
            </a:r>
          </a:p>
          <a:p>
            <a:pPr marL="0" lvl="0" indent="0">
              <a:buClr>
                <a:schemeClr val="dk1"/>
              </a:buClr>
              <a:buSzPct val="101190"/>
              <a:buFont typeface="Arial"/>
              <a:buChar char="•"/>
            </a:pPr>
            <a:r>
              <a:rPr lang="en" sz="2800" dirty="0" smtClean="0">
                <a:solidFill>
                  <a:srgbClr val="000000"/>
                </a:solidFill>
                <a:latin typeface="+mj-lt"/>
                <a:ea typeface="Georgia"/>
                <a:cs typeface="Georgia"/>
                <a:sym typeface="Georgia"/>
              </a:rPr>
              <a:t>Anyone’s attempts to change your behavior</a:t>
            </a:r>
          </a:p>
          <a:p>
            <a:endParaRPr lang="en-US" sz="2800" dirty="0">
              <a:latin typeface="+mj-lt"/>
            </a:endParaRPr>
          </a:p>
        </p:txBody>
      </p:sp>
      <p:sp>
        <p:nvSpPr>
          <p:cNvPr id="4" name="Slide Number Placeholder 3"/>
          <p:cNvSpPr>
            <a:spLocks noGrp="1"/>
          </p:cNvSpPr>
          <p:nvPr>
            <p:ph type="sldNum" sz="quarter" idx="12"/>
          </p:nvPr>
        </p:nvSpPr>
        <p:spPr/>
        <p:txBody>
          <a:bodyPr/>
          <a:lstStyle/>
          <a:p>
            <a:pPr>
              <a:defRPr/>
            </a:pPr>
            <a:fld id="{DB1104EF-1733-4B3E-B0B4-68844DADB7CF}" type="slidenum">
              <a:rPr lang="en-US" smtClean="0"/>
              <a:pPr>
                <a:defRPr/>
              </a:pPr>
              <a:t>44</a:t>
            </a:fld>
            <a:endParaRPr lang="en-US"/>
          </a:p>
        </p:txBody>
      </p:sp>
    </p:spTree>
  </p:cSld>
  <p:clrMapOvr>
    <a:masterClrMapping/>
  </p:clrMapOvr>
  <p:transition spd="med">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600" dirty="0" smtClean="0">
                <a:solidFill>
                  <a:srgbClr val="C00000"/>
                </a:solidFill>
              </a:rPr>
              <a:t>“Red Flags”</a:t>
            </a:r>
            <a:endParaRPr lang="en-US" sz="5600" dirty="0">
              <a:solidFill>
                <a:srgbClr val="C00000"/>
              </a:solidFill>
            </a:endParaRPr>
          </a:p>
        </p:txBody>
      </p:sp>
      <p:sp>
        <p:nvSpPr>
          <p:cNvPr id="3" name="Content Placeholder 2"/>
          <p:cNvSpPr>
            <a:spLocks noGrp="1"/>
          </p:cNvSpPr>
          <p:nvPr>
            <p:ph idx="1"/>
          </p:nvPr>
        </p:nvSpPr>
        <p:spPr/>
        <p:txBody>
          <a:bodyPr/>
          <a:lstStyle/>
          <a:p>
            <a:pPr marL="0" lvl="0" indent="0">
              <a:buClr>
                <a:schemeClr val="dk1"/>
              </a:buClr>
              <a:buSzPct val="98958"/>
              <a:buNone/>
            </a:pPr>
            <a:r>
              <a:rPr lang="en-US" sz="3600" b="1" dirty="0" smtClean="0">
                <a:solidFill>
                  <a:srgbClr val="000000"/>
                </a:solidFill>
                <a:latin typeface="+mj-lt"/>
                <a:ea typeface="Georgia"/>
                <a:cs typeface="Georgia"/>
                <a:sym typeface="Georgia"/>
              </a:rPr>
              <a:t>Take caution when:</a:t>
            </a:r>
          </a:p>
          <a:p>
            <a:pPr>
              <a:buNone/>
            </a:pPr>
            <a:endParaRPr lang="en-US" dirty="0" smtClean="0">
              <a:latin typeface="+mj-lt"/>
            </a:endParaRPr>
          </a:p>
          <a:p>
            <a:pPr marL="0" lvl="0" indent="0">
              <a:buClr>
                <a:schemeClr val="dk1"/>
              </a:buClr>
              <a:buSzPct val="101190"/>
              <a:buFont typeface="Arial"/>
              <a:buChar char="•"/>
            </a:pPr>
            <a:r>
              <a:rPr lang="en-US" sz="2800" dirty="0" smtClean="0">
                <a:solidFill>
                  <a:srgbClr val="000000"/>
                </a:solidFill>
                <a:latin typeface="+mj-lt"/>
                <a:ea typeface="Georgia"/>
                <a:cs typeface="Georgia"/>
                <a:sym typeface="Georgia"/>
              </a:rPr>
              <a:t>Being called over to unfamiliar cars/people for “help” or to compliment you</a:t>
            </a:r>
          </a:p>
          <a:p>
            <a:pPr marL="0" lvl="0" indent="0">
              <a:buClr>
                <a:schemeClr val="dk1"/>
              </a:buClr>
              <a:buSzPct val="101190"/>
              <a:buFont typeface="Arial"/>
              <a:buChar char="•"/>
            </a:pPr>
            <a:r>
              <a:rPr lang="en-US" sz="2800" dirty="0" smtClean="0">
                <a:solidFill>
                  <a:srgbClr val="000000"/>
                </a:solidFill>
                <a:latin typeface="+mj-lt"/>
                <a:ea typeface="Georgia"/>
                <a:cs typeface="Georgia"/>
                <a:sym typeface="Georgia"/>
              </a:rPr>
              <a:t>Notice you are being followed or watched around town, especially at malls or hangout spots</a:t>
            </a:r>
          </a:p>
          <a:p>
            <a:pPr marL="0" lvl="0" indent="0">
              <a:buClr>
                <a:schemeClr val="dk1"/>
              </a:buClr>
              <a:buSzPct val="101190"/>
              <a:buFont typeface="Arial"/>
              <a:buChar char="•"/>
            </a:pPr>
            <a:r>
              <a:rPr lang="en-US" sz="2800" dirty="0" smtClean="0">
                <a:solidFill>
                  <a:srgbClr val="000000"/>
                </a:solidFill>
                <a:latin typeface="+mj-lt"/>
                <a:ea typeface="Georgia"/>
                <a:cs typeface="Georgia"/>
                <a:sym typeface="Georgia"/>
              </a:rPr>
              <a:t>Anytime your instincts tell you something is wrong, </a:t>
            </a:r>
          </a:p>
          <a:p>
            <a:pPr marL="0" lvl="0" indent="0">
              <a:buClr>
                <a:schemeClr val="dk1"/>
              </a:buClr>
              <a:buSzPct val="101190"/>
              <a:buNone/>
            </a:pPr>
            <a:endParaRPr lang="en-US" sz="2800" dirty="0">
              <a:solidFill>
                <a:srgbClr val="000000"/>
              </a:solidFill>
              <a:latin typeface="+mj-lt"/>
              <a:ea typeface="Georgia"/>
              <a:cs typeface="Georgia"/>
              <a:sym typeface="Georgia"/>
            </a:endParaRPr>
          </a:p>
          <a:p>
            <a:pPr marL="0" lvl="0" indent="0">
              <a:buClr>
                <a:schemeClr val="dk1"/>
              </a:buClr>
              <a:buSzPct val="101190"/>
              <a:buNone/>
            </a:pPr>
            <a:r>
              <a:rPr lang="en-US" sz="2800" dirty="0" smtClean="0">
                <a:solidFill>
                  <a:srgbClr val="000000"/>
                </a:solidFill>
                <a:latin typeface="+mj-lt"/>
                <a:ea typeface="Georgia"/>
                <a:cs typeface="Georgia"/>
                <a:sym typeface="Georgia"/>
              </a:rPr>
              <a:t>LISTEN – you are probably right!</a:t>
            </a:r>
          </a:p>
          <a:p>
            <a:endParaRPr lang="en-US" dirty="0"/>
          </a:p>
        </p:txBody>
      </p:sp>
      <p:sp>
        <p:nvSpPr>
          <p:cNvPr id="4" name="Slide Number Placeholder 3"/>
          <p:cNvSpPr>
            <a:spLocks noGrp="1"/>
          </p:cNvSpPr>
          <p:nvPr>
            <p:ph type="sldNum" sz="quarter" idx="12"/>
          </p:nvPr>
        </p:nvSpPr>
        <p:spPr/>
        <p:txBody>
          <a:bodyPr/>
          <a:lstStyle/>
          <a:p>
            <a:pPr>
              <a:defRPr/>
            </a:pPr>
            <a:fld id="{DB1104EF-1733-4B3E-B0B4-68844DADB7CF}" type="slidenum">
              <a:rPr lang="en-US" smtClean="0"/>
              <a:pPr>
                <a:defRPr/>
              </a:pPr>
              <a:t>45</a:t>
            </a:fld>
            <a:endParaRPr lang="en-US"/>
          </a:p>
        </p:txBody>
      </p:sp>
    </p:spTree>
  </p:cSld>
  <p:clrMapOvr>
    <a:masterClrMapping/>
  </p:clrMapOvr>
  <p:transition spd="med">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bg1"/>
                </a:solidFill>
              </a:rPr>
              <a:t>Step 2: Make the Call</a:t>
            </a:r>
            <a:endParaRPr lang="en-US" dirty="0">
              <a:solidFill>
                <a:schemeClr val="bg1"/>
              </a:solidFill>
            </a:endParaRPr>
          </a:p>
        </p:txBody>
      </p:sp>
      <p:sp>
        <p:nvSpPr>
          <p:cNvPr id="3" name="Content Placeholder 2"/>
          <p:cNvSpPr>
            <a:spLocks noGrp="1"/>
          </p:cNvSpPr>
          <p:nvPr>
            <p:ph idx="1"/>
          </p:nvPr>
        </p:nvSpPr>
        <p:spPr>
          <a:xfrm>
            <a:off x="457200" y="1981200"/>
            <a:ext cx="8229600" cy="4419600"/>
          </a:xfrm>
        </p:spPr>
        <p:txBody>
          <a:bodyPr/>
          <a:lstStyle/>
          <a:p>
            <a:pPr marL="119062" indent="0">
              <a:buNone/>
            </a:pPr>
            <a:endParaRPr lang="en-US" sz="3600" dirty="0" smtClean="0"/>
          </a:p>
          <a:p>
            <a:pPr marL="119062" indent="0">
              <a:buNone/>
            </a:pPr>
            <a:r>
              <a:rPr lang="en-US" sz="3600" dirty="0"/>
              <a:t>1</a:t>
            </a:r>
            <a:r>
              <a:rPr lang="en-US" sz="3600" dirty="0" smtClean="0"/>
              <a:t>. Trafficking Hotline—</a:t>
            </a:r>
            <a:r>
              <a:rPr lang="en-US" sz="3600" b="1" dirty="0" smtClean="0">
                <a:latin typeface="Arial" pitchFamily="34" charset="0"/>
                <a:cs typeface="Arial" pitchFamily="34" charset="0"/>
              </a:rPr>
              <a:t>1-888-3737-888</a:t>
            </a:r>
          </a:p>
          <a:p>
            <a:pPr marL="119062" indent="0">
              <a:buNone/>
            </a:pPr>
            <a:endParaRPr lang="en-US" sz="3600" b="1" dirty="0">
              <a:latin typeface="Arial" pitchFamily="34" charset="0"/>
              <a:cs typeface="Arial" pitchFamily="34" charset="0"/>
            </a:endParaRPr>
          </a:p>
          <a:p>
            <a:pPr marL="119062" indent="0">
              <a:buNone/>
            </a:pPr>
            <a:r>
              <a:rPr lang="en-US" sz="3600" dirty="0">
                <a:latin typeface="Arial" pitchFamily="34" charset="0"/>
                <a:cs typeface="Arial" pitchFamily="34" charset="0"/>
              </a:rPr>
              <a:t>2</a:t>
            </a:r>
            <a:r>
              <a:rPr lang="en-US" sz="3600" dirty="0" smtClean="0">
                <a:cs typeface="Arial" pitchFamily="34" charset="0"/>
              </a:rPr>
              <a:t>. </a:t>
            </a:r>
            <a:r>
              <a:rPr lang="en-US" sz="3600" b="1" dirty="0" smtClean="0">
                <a:latin typeface="Arial" pitchFamily="34" charset="0"/>
                <a:cs typeface="Arial" pitchFamily="34" charset="0"/>
              </a:rPr>
              <a:t>911</a:t>
            </a:r>
            <a:r>
              <a:rPr lang="en-US" sz="3600" dirty="0" smtClean="0">
                <a:cs typeface="Arial" pitchFamily="34" charset="0"/>
              </a:rPr>
              <a:t> (if in immediate danger).</a:t>
            </a:r>
            <a:endParaRPr lang="en-US" sz="3600" dirty="0">
              <a:cs typeface="Arial" pitchFamily="34" charset="0"/>
            </a:endParaRPr>
          </a:p>
        </p:txBody>
      </p:sp>
      <p:sp>
        <p:nvSpPr>
          <p:cNvPr id="4" name="Slide Number Placeholder 3"/>
          <p:cNvSpPr>
            <a:spLocks noGrp="1"/>
          </p:cNvSpPr>
          <p:nvPr>
            <p:ph type="sldNum" sz="quarter" idx="12"/>
          </p:nvPr>
        </p:nvSpPr>
        <p:spPr/>
        <p:txBody>
          <a:bodyPr/>
          <a:lstStyle/>
          <a:p>
            <a:pPr>
              <a:defRPr/>
            </a:pPr>
            <a:fld id="{DB1104EF-1733-4B3E-B0B4-68844DADB7CF}" type="slidenum">
              <a:rPr lang="en-US" smtClean="0"/>
              <a:pPr>
                <a:defRPr/>
              </a:pPr>
              <a:t>46</a:t>
            </a:fld>
            <a:endParaRPr lang="en-US"/>
          </a:p>
        </p:txBody>
      </p:sp>
    </p:spTree>
    <p:extLst>
      <p:ext uri="{BB962C8B-B14F-4D97-AF65-F5344CB8AC3E}">
        <p14:creationId xmlns:p14="http://schemas.microsoft.com/office/powerpoint/2010/main" val="79875213"/>
      </p:ext>
    </p:extLst>
  </p:cSld>
  <p:clrMapOvr>
    <a:masterClrMapping/>
  </p:clrMapOvr>
  <p:transition spd="med">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60000"/>
                    <a:lumOff val="40000"/>
                  </a:schemeClr>
                </a:solidFill>
              </a:rPr>
              <a:t>B.) Prevent</a:t>
            </a:r>
            <a:endParaRPr lang="en-US" dirty="0">
              <a:solidFill>
                <a:schemeClr val="accent1">
                  <a:lumMod val="60000"/>
                  <a:lumOff val="40000"/>
                </a:schemeClr>
              </a:solidFill>
            </a:endParaRPr>
          </a:p>
        </p:txBody>
      </p:sp>
      <p:sp>
        <p:nvSpPr>
          <p:cNvPr id="3" name="Content Placeholder 2"/>
          <p:cNvSpPr>
            <a:spLocks noGrp="1"/>
          </p:cNvSpPr>
          <p:nvPr>
            <p:ph idx="1"/>
          </p:nvPr>
        </p:nvSpPr>
        <p:spPr/>
        <p:txBody>
          <a:bodyPr/>
          <a:lstStyle/>
          <a:p>
            <a:pPr marL="633412" lvl="0" indent="-519112">
              <a:spcBef>
                <a:spcPts val="0"/>
              </a:spcBef>
              <a:spcAft>
                <a:spcPts val="0"/>
              </a:spcAft>
              <a:buSzPct val="79166"/>
              <a:buFont typeface="Arial"/>
              <a:buChar char="•"/>
            </a:pPr>
            <a:r>
              <a:rPr lang="en-US" sz="4000" dirty="0" smtClean="0"/>
              <a:t>You can help PREVENT human trafficking!</a:t>
            </a:r>
          </a:p>
          <a:p>
            <a:endParaRPr lang="en-US" dirty="0" smtClean="0"/>
          </a:p>
          <a:p>
            <a:pPr marL="925512" lvl="1" indent="-519112">
              <a:spcBef>
                <a:spcPts val="720"/>
              </a:spcBef>
              <a:spcAft>
                <a:spcPts val="0"/>
              </a:spcAft>
              <a:buSzPct val="135416"/>
              <a:buFont typeface="Arial"/>
              <a:buChar char="•"/>
            </a:pPr>
            <a:r>
              <a:rPr lang="en-US" sz="2400" dirty="0" smtClean="0"/>
              <a:t>Watching pornography contributes to human trafficking by increasing the DEMAND </a:t>
            </a:r>
          </a:p>
          <a:p>
            <a:pPr marL="925512" lvl="1" indent="-519112">
              <a:spcBef>
                <a:spcPts val="720"/>
              </a:spcBef>
              <a:spcAft>
                <a:spcPts val="0"/>
              </a:spcAft>
              <a:buSzPct val="135416"/>
              <a:buFont typeface="Arial"/>
              <a:buChar char="•"/>
            </a:pPr>
            <a:r>
              <a:rPr lang="en-US" sz="2400" dirty="0" smtClean="0"/>
              <a:t>Many people are being trafficked on-line, especially through porn </a:t>
            </a:r>
          </a:p>
          <a:p>
            <a:pPr marL="925512" lvl="1" indent="-519112">
              <a:spcBef>
                <a:spcPts val="720"/>
              </a:spcBef>
              <a:spcAft>
                <a:spcPts val="0"/>
              </a:spcAft>
              <a:buSzPct val="135416"/>
              <a:buFont typeface="Arial"/>
              <a:buChar char="•"/>
            </a:pPr>
            <a:r>
              <a:rPr lang="en-US" sz="2400" dirty="0" smtClean="0"/>
              <a:t>Talk to your friends about how pornography is harmful to victims</a:t>
            </a:r>
          </a:p>
          <a:p>
            <a:pPr marL="633412" indent="-514350">
              <a:buNone/>
            </a:pPr>
            <a:endParaRPr lang="en-US" dirty="0" smtClean="0"/>
          </a:p>
          <a:p>
            <a:pPr marL="119062" indent="0">
              <a:buNone/>
            </a:pPr>
            <a:endParaRPr lang="en-US" sz="4000" dirty="0"/>
          </a:p>
        </p:txBody>
      </p:sp>
      <p:sp>
        <p:nvSpPr>
          <p:cNvPr id="4" name="Slide Number Placeholder 3"/>
          <p:cNvSpPr>
            <a:spLocks noGrp="1"/>
          </p:cNvSpPr>
          <p:nvPr>
            <p:ph type="sldNum" sz="quarter" idx="12"/>
          </p:nvPr>
        </p:nvSpPr>
        <p:spPr/>
        <p:txBody>
          <a:bodyPr/>
          <a:lstStyle/>
          <a:p>
            <a:pPr>
              <a:defRPr/>
            </a:pPr>
            <a:fld id="{DB1104EF-1733-4B3E-B0B4-68844DADB7CF}" type="slidenum">
              <a:rPr lang="en-US" smtClean="0"/>
              <a:pPr>
                <a:defRPr/>
              </a:pPr>
              <a:t>47</a:t>
            </a:fld>
            <a:endParaRPr lang="en-US"/>
          </a:p>
        </p:txBody>
      </p:sp>
    </p:spTree>
  </p:cSld>
  <p:clrMapOvr>
    <a:masterClrMapping/>
  </p:clrMapOvr>
  <p:transition spd="med">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60000"/>
                    <a:lumOff val="40000"/>
                  </a:schemeClr>
                </a:solidFill>
              </a:rPr>
              <a:t>B.) Prevent</a:t>
            </a:r>
            <a:endParaRPr lang="en-US" dirty="0">
              <a:solidFill>
                <a:schemeClr val="accent1">
                  <a:lumMod val="60000"/>
                  <a:lumOff val="40000"/>
                </a:schemeClr>
              </a:solidFill>
            </a:endParaRPr>
          </a:p>
        </p:txBody>
      </p:sp>
      <p:sp>
        <p:nvSpPr>
          <p:cNvPr id="3" name="Content Placeholder 2"/>
          <p:cNvSpPr>
            <a:spLocks noGrp="1"/>
          </p:cNvSpPr>
          <p:nvPr>
            <p:ph idx="1"/>
          </p:nvPr>
        </p:nvSpPr>
        <p:spPr>
          <a:xfrm>
            <a:off x="228600" y="1676400"/>
            <a:ext cx="5791200" cy="4419600"/>
          </a:xfrm>
        </p:spPr>
        <p:txBody>
          <a:bodyPr/>
          <a:lstStyle/>
          <a:p>
            <a:pPr lvl="0" indent="-323850">
              <a:spcBef>
                <a:spcPts val="0"/>
              </a:spcBef>
              <a:spcAft>
                <a:spcPts val="0"/>
              </a:spcAft>
              <a:buSzPct val="80729"/>
              <a:buFont typeface="Arial"/>
              <a:buChar char="•"/>
            </a:pPr>
            <a:r>
              <a:rPr lang="en-US" dirty="0" smtClean="0">
                <a:solidFill>
                  <a:schemeClr val="dk1"/>
                </a:solidFill>
                <a:latin typeface="Arial"/>
                <a:ea typeface="Arial"/>
                <a:cs typeface="Arial"/>
                <a:sym typeface="Arial"/>
              </a:rPr>
              <a:t>As </a:t>
            </a:r>
            <a:r>
              <a:rPr lang="en-US" dirty="0" smtClean="0"/>
              <a:t>a friend</a:t>
            </a:r>
            <a:r>
              <a:rPr lang="en-US" dirty="0" smtClean="0">
                <a:solidFill>
                  <a:schemeClr val="dk1"/>
                </a:solidFill>
                <a:latin typeface="Arial"/>
                <a:ea typeface="Arial"/>
                <a:cs typeface="Arial"/>
                <a:sym typeface="Arial"/>
              </a:rPr>
              <a:t>:</a:t>
            </a:r>
          </a:p>
          <a:p>
            <a:endParaRPr lang="en-US" dirty="0" smtClean="0"/>
          </a:p>
          <a:p>
            <a:pPr lvl="1">
              <a:spcBef>
                <a:spcPts val="560"/>
              </a:spcBef>
              <a:spcAft>
                <a:spcPts val="0"/>
              </a:spcAft>
              <a:buSzPct val="78124"/>
              <a:buFont typeface="Arial"/>
              <a:buChar char="•"/>
            </a:pPr>
            <a:r>
              <a:rPr lang="en-US" dirty="0" smtClean="0"/>
              <a:t>Talk to your peers about healthy relationships</a:t>
            </a:r>
          </a:p>
          <a:p>
            <a:pPr lvl="1">
              <a:spcBef>
                <a:spcPts val="560"/>
              </a:spcBef>
              <a:spcAft>
                <a:spcPts val="0"/>
              </a:spcAft>
              <a:buSzPct val="89285"/>
              <a:buFont typeface="Arial"/>
              <a:buChar char="•"/>
            </a:pPr>
            <a:r>
              <a:rPr lang="en-US" dirty="0" smtClean="0">
                <a:solidFill>
                  <a:schemeClr val="dk1"/>
                </a:solidFill>
                <a:latin typeface="Arial"/>
                <a:ea typeface="Arial"/>
                <a:cs typeface="Arial"/>
                <a:sym typeface="Arial"/>
              </a:rPr>
              <a:t>Call </a:t>
            </a:r>
            <a:r>
              <a:rPr lang="en-US" dirty="0" smtClean="0"/>
              <a:t>a peer out when they say a joke or make a comment that objectifies women </a:t>
            </a:r>
          </a:p>
          <a:p>
            <a:pPr lvl="1">
              <a:spcBef>
                <a:spcPts val="560"/>
              </a:spcBef>
              <a:spcAft>
                <a:spcPts val="0"/>
              </a:spcAft>
              <a:buSzPct val="89285"/>
              <a:buFont typeface="Arial"/>
              <a:buChar char="•"/>
            </a:pPr>
            <a:r>
              <a:rPr lang="en-US" dirty="0" smtClean="0">
                <a:solidFill>
                  <a:schemeClr val="dk1"/>
                </a:solidFill>
                <a:ea typeface="Arial"/>
                <a:cs typeface="Arial"/>
                <a:sym typeface="Arial"/>
              </a:rPr>
              <a:t>Point out gender stereotypes, violence, and unhealthy attitudes</a:t>
            </a:r>
          </a:p>
          <a:p>
            <a:endParaRPr lang="en-US" sz="2400" dirty="0" smtClean="0"/>
          </a:p>
        </p:txBody>
      </p:sp>
      <p:sp>
        <p:nvSpPr>
          <p:cNvPr id="4" name="Slide Number Placeholder 3"/>
          <p:cNvSpPr>
            <a:spLocks noGrp="1"/>
          </p:cNvSpPr>
          <p:nvPr>
            <p:ph type="sldNum" sz="quarter" idx="12"/>
          </p:nvPr>
        </p:nvSpPr>
        <p:spPr/>
        <p:txBody>
          <a:bodyPr/>
          <a:lstStyle/>
          <a:p>
            <a:pPr>
              <a:defRPr/>
            </a:pPr>
            <a:fld id="{DB1104EF-1733-4B3E-B0B4-68844DADB7CF}" type="slidenum">
              <a:rPr lang="en-US" smtClean="0"/>
              <a:pPr>
                <a:defRPr/>
              </a:pPr>
              <a:t>48</a:t>
            </a:fld>
            <a:endParaRPr lang="en-US"/>
          </a:p>
        </p:txBody>
      </p:sp>
      <p:pic>
        <p:nvPicPr>
          <p:cNvPr id="5" name="Picture 3" descr="ISOLATION-CV.jpg"/>
          <p:cNvPicPr>
            <a:picLocks noChangeAspect="1"/>
          </p:cNvPicPr>
          <p:nvPr/>
        </p:nvPicPr>
        <p:blipFill>
          <a:blip r:embed="rId3" cstate="print"/>
          <a:srcRect/>
          <a:stretch>
            <a:fillRect/>
          </a:stretch>
        </p:blipFill>
        <p:spPr bwMode="auto">
          <a:xfrm>
            <a:off x="6248400" y="2362200"/>
            <a:ext cx="2747399" cy="2209800"/>
          </a:xfrm>
          <a:prstGeom prst="rect">
            <a:avLst/>
          </a:prstGeom>
          <a:noFill/>
          <a:ln w="9525">
            <a:noFill/>
            <a:miter lim="800000"/>
            <a:headEnd/>
            <a:tailEnd/>
          </a:ln>
        </p:spPr>
      </p:pic>
    </p:spTree>
    <p:extLst>
      <p:ext uri="{BB962C8B-B14F-4D97-AF65-F5344CB8AC3E}">
        <p14:creationId xmlns:p14="http://schemas.microsoft.com/office/powerpoint/2010/main" val="1813741671"/>
      </p:ext>
    </p:extLst>
  </p:cSld>
  <p:clrMapOvr>
    <a:masterClrMapping/>
  </p:clrMapOvr>
  <p:transition spd="med">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 Prevent</a:t>
            </a:r>
            <a:endParaRPr lang="en-US" dirty="0"/>
          </a:p>
        </p:txBody>
      </p:sp>
      <p:sp>
        <p:nvSpPr>
          <p:cNvPr id="3" name="Content Placeholder 2"/>
          <p:cNvSpPr>
            <a:spLocks noGrp="1"/>
          </p:cNvSpPr>
          <p:nvPr>
            <p:ph idx="1"/>
          </p:nvPr>
        </p:nvSpPr>
        <p:spPr>
          <a:xfrm>
            <a:off x="381000" y="2590800"/>
            <a:ext cx="4724400" cy="3863975"/>
          </a:xfrm>
        </p:spPr>
        <p:txBody>
          <a:bodyPr/>
          <a:lstStyle/>
          <a:p>
            <a:pPr>
              <a:buNone/>
            </a:pPr>
            <a:r>
              <a:rPr lang="en-US" sz="3600" b="1" dirty="0" smtClean="0">
                <a:solidFill>
                  <a:srgbClr val="92D050"/>
                </a:solidFill>
              </a:rPr>
              <a:t>Think about how the</a:t>
            </a:r>
          </a:p>
          <a:p>
            <a:pPr>
              <a:buNone/>
            </a:pPr>
            <a:r>
              <a:rPr lang="en-US" sz="3600" b="1" dirty="0" smtClean="0">
                <a:solidFill>
                  <a:srgbClr val="92D050"/>
                </a:solidFill>
              </a:rPr>
              <a:t>media plays a role in</a:t>
            </a:r>
          </a:p>
          <a:p>
            <a:pPr>
              <a:buNone/>
            </a:pPr>
            <a:r>
              <a:rPr lang="en-US" sz="3600" b="1" dirty="0" smtClean="0">
                <a:solidFill>
                  <a:srgbClr val="92D050"/>
                </a:solidFill>
              </a:rPr>
              <a:t>how we view women</a:t>
            </a:r>
            <a:endParaRPr lang="en-US" sz="3600" b="1" dirty="0">
              <a:solidFill>
                <a:srgbClr val="92D050"/>
              </a:solidFill>
            </a:endParaRPr>
          </a:p>
        </p:txBody>
      </p:sp>
      <p:sp>
        <p:nvSpPr>
          <p:cNvPr id="4" name="Slide Number Placeholder 3"/>
          <p:cNvSpPr>
            <a:spLocks noGrp="1"/>
          </p:cNvSpPr>
          <p:nvPr>
            <p:ph type="sldNum" sz="quarter" idx="12"/>
          </p:nvPr>
        </p:nvSpPr>
        <p:spPr/>
        <p:txBody>
          <a:bodyPr/>
          <a:lstStyle/>
          <a:p>
            <a:pPr>
              <a:defRPr/>
            </a:pPr>
            <a:fld id="{DB1104EF-1733-4B3E-B0B4-68844DADB7CF}" type="slidenum">
              <a:rPr lang="en-US" smtClean="0"/>
              <a:pPr>
                <a:defRPr/>
              </a:pPr>
              <a:t>49</a:t>
            </a:fld>
            <a:endParaRPr lang="en-US"/>
          </a:p>
        </p:txBody>
      </p:sp>
      <p:pic>
        <p:nvPicPr>
          <p:cNvPr id="6" name="Picture 2"/>
          <p:cNvPicPr>
            <a:picLocks noChangeAspect="1" noChangeArrowheads="1"/>
          </p:cNvPicPr>
          <p:nvPr/>
        </p:nvPicPr>
        <p:blipFill>
          <a:blip r:embed="rId2" cstate="print"/>
          <a:srcRect/>
          <a:stretch>
            <a:fillRect/>
          </a:stretch>
        </p:blipFill>
        <p:spPr bwMode="auto">
          <a:xfrm>
            <a:off x="5334000" y="1524000"/>
            <a:ext cx="3650673" cy="5181600"/>
          </a:xfrm>
          <a:prstGeom prst="rect">
            <a:avLst/>
          </a:prstGeom>
          <a:noFill/>
          <a:ln w="9525">
            <a:noFill/>
            <a:miter lim="800000"/>
            <a:headEnd/>
            <a:tailEnd/>
          </a:ln>
        </p:spPr>
      </p:pic>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B91BE050-5082-44C8-A9C7-F6C5B8F5ED89}" type="slidenum">
              <a:rPr lang="en-US" smtClean="0"/>
              <a:pPr>
                <a:defRPr/>
              </a:pPr>
              <a:t>5</a:t>
            </a:fld>
            <a:endParaRPr lang="en-US"/>
          </a:p>
        </p:txBody>
      </p:sp>
      <p:sp>
        <p:nvSpPr>
          <p:cNvPr id="3" name="Rectangle 2"/>
          <p:cNvSpPr/>
          <p:nvPr/>
        </p:nvSpPr>
        <p:spPr>
          <a:xfrm>
            <a:off x="228600" y="1729273"/>
            <a:ext cx="8915400" cy="3539430"/>
          </a:xfrm>
          <a:prstGeom prst="rect">
            <a:avLst/>
          </a:prstGeom>
        </p:spPr>
        <p:txBody>
          <a:bodyPr wrap="square">
            <a:spAutoFit/>
          </a:bodyPr>
          <a:lstStyle/>
          <a:p>
            <a:pPr eaLnBrk="1" fontAlgn="auto" hangingPunct="1">
              <a:spcAft>
                <a:spcPts val="0"/>
              </a:spcAft>
              <a:buFont typeface="Wingdings" pitchFamily="2" charset="2"/>
              <a:buNone/>
              <a:defRPr/>
            </a:pPr>
            <a:r>
              <a:rPr lang="en-US" sz="3200" dirty="0" smtClean="0">
                <a:latin typeface="+mn-lt"/>
              </a:rPr>
              <a:t>“Severe forms of trafficking in persons” defined as:</a:t>
            </a:r>
            <a:endParaRPr lang="en-US" sz="3200" b="1" dirty="0" smtClean="0">
              <a:latin typeface="+mn-lt"/>
            </a:endParaRPr>
          </a:p>
          <a:p>
            <a:pPr eaLnBrk="1" fontAlgn="auto" hangingPunct="1">
              <a:spcAft>
                <a:spcPts val="0"/>
              </a:spcAft>
              <a:buFont typeface="Wingdings" pitchFamily="2" charset="2"/>
              <a:buNone/>
              <a:defRPr/>
            </a:pPr>
            <a:endParaRPr lang="en-US" sz="3200" b="1" dirty="0" smtClean="0">
              <a:latin typeface="+mn-lt"/>
            </a:endParaRPr>
          </a:p>
          <a:p>
            <a:pPr eaLnBrk="1" fontAlgn="auto" hangingPunct="1">
              <a:spcAft>
                <a:spcPts val="0"/>
              </a:spcAft>
              <a:buFont typeface="Wingdings" pitchFamily="2" charset="2"/>
              <a:buNone/>
              <a:defRPr/>
            </a:pPr>
            <a:r>
              <a:rPr lang="en-US" sz="3200" b="1" dirty="0" smtClean="0">
                <a:latin typeface="+mn-lt"/>
              </a:rPr>
              <a:t>1.) Adult Sex Trafficking</a:t>
            </a:r>
          </a:p>
          <a:p>
            <a:pPr eaLnBrk="1" fontAlgn="auto" hangingPunct="1">
              <a:spcAft>
                <a:spcPts val="0"/>
              </a:spcAft>
              <a:buFont typeface="Wingdings" pitchFamily="2" charset="2"/>
              <a:buNone/>
              <a:defRPr/>
            </a:pPr>
            <a:endParaRPr lang="en-US" sz="3200" dirty="0" smtClean="0">
              <a:latin typeface="+mn-lt"/>
            </a:endParaRPr>
          </a:p>
          <a:p>
            <a:pPr eaLnBrk="1" fontAlgn="auto" hangingPunct="1">
              <a:spcAft>
                <a:spcPts val="0"/>
              </a:spcAft>
              <a:defRPr/>
            </a:pPr>
            <a:r>
              <a:rPr lang="en-US" sz="3200" b="1" dirty="0" smtClean="0">
                <a:latin typeface="+mn-lt"/>
              </a:rPr>
              <a:t>2.) Minor Sex Trafficking</a:t>
            </a:r>
          </a:p>
          <a:p>
            <a:pPr eaLnBrk="1" fontAlgn="auto" hangingPunct="1">
              <a:spcAft>
                <a:spcPts val="0"/>
              </a:spcAft>
              <a:defRPr/>
            </a:pPr>
            <a:endParaRPr lang="en-US" sz="3200" b="1" dirty="0" smtClean="0">
              <a:latin typeface="+mn-lt"/>
            </a:endParaRPr>
          </a:p>
          <a:p>
            <a:pPr eaLnBrk="1" fontAlgn="auto" hangingPunct="1">
              <a:spcAft>
                <a:spcPts val="0"/>
              </a:spcAft>
              <a:defRPr/>
            </a:pPr>
            <a:r>
              <a:rPr lang="en-US" sz="3200" b="1" dirty="0" smtClean="0">
                <a:latin typeface="+mn-lt"/>
              </a:rPr>
              <a:t>3.) Labor Trafficking</a:t>
            </a:r>
            <a:endParaRPr lang="en-US" sz="3200" dirty="0" smtClean="0">
              <a:latin typeface="+mn-lt"/>
            </a:endParaRPr>
          </a:p>
        </p:txBody>
      </p:sp>
      <p:sp>
        <p:nvSpPr>
          <p:cNvPr id="4" name="Rectangle 3"/>
          <p:cNvSpPr/>
          <p:nvPr/>
        </p:nvSpPr>
        <p:spPr>
          <a:xfrm>
            <a:off x="327505" y="304800"/>
            <a:ext cx="8485785" cy="707886"/>
          </a:xfrm>
          <a:prstGeom prst="rect">
            <a:avLst/>
          </a:prstGeom>
        </p:spPr>
        <p:txBody>
          <a:bodyPr wrap="none">
            <a:spAutoFit/>
          </a:bodyPr>
          <a:lstStyle/>
          <a:p>
            <a:r>
              <a:rPr lang="en-US" sz="4000" dirty="0" smtClean="0">
                <a:solidFill>
                  <a:schemeClr val="bg1">
                    <a:lumMod val="95000"/>
                  </a:schemeClr>
                </a:solidFill>
                <a:latin typeface="+mn-lt"/>
                <a:cs typeface="Andalus" pitchFamily="18" charset="-78"/>
              </a:rPr>
              <a:t>Trafficking Victims Protection Act 2000 </a:t>
            </a:r>
            <a:endParaRPr lang="en-US" sz="4000" dirty="0">
              <a:latin typeface="+mn-lt"/>
            </a:endParaRPr>
          </a:p>
        </p:txBody>
      </p:sp>
    </p:spTree>
    <p:extLst>
      <p:ext uri="{BB962C8B-B14F-4D97-AF65-F5344CB8AC3E}">
        <p14:creationId xmlns:p14="http://schemas.microsoft.com/office/powerpoint/2010/main" val="4076767497"/>
      </p:ext>
    </p:extLst>
  </p:cSld>
  <p:clrMapOvr>
    <a:masterClrMapping/>
  </p:clrMapOvr>
  <p:transition spd="med">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800" dirty="0" smtClean="0">
                <a:solidFill>
                  <a:schemeClr val="accent1">
                    <a:lumMod val="60000"/>
                    <a:lumOff val="40000"/>
                  </a:schemeClr>
                </a:solidFill>
              </a:rPr>
              <a:t>You can be a Change Agent!</a:t>
            </a:r>
            <a:endParaRPr lang="en-US" dirty="0">
              <a:solidFill>
                <a:srgbClr val="FFC000"/>
              </a:solidFill>
            </a:endParaRPr>
          </a:p>
        </p:txBody>
      </p:sp>
      <p:sp>
        <p:nvSpPr>
          <p:cNvPr id="4" name="Slide Number Placeholder 3"/>
          <p:cNvSpPr>
            <a:spLocks noGrp="1"/>
          </p:cNvSpPr>
          <p:nvPr>
            <p:ph type="sldNum" sz="quarter" idx="12"/>
          </p:nvPr>
        </p:nvSpPr>
        <p:spPr/>
        <p:txBody>
          <a:bodyPr/>
          <a:lstStyle/>
          <a:p>
            <a:pPr>
              <a:defRPr/>
            </a:pPr>
            <a:fld id="{DB1104EF-1733-4B3E-B0B4-68844DADB7CF}" type="slidenum">
              <a:rPr lang="en-US" smtClean="0"/>
              <a:pPr>
                <a:defRPr/>
              </a:pPr>
              <a:t>50</a:t>
            </a:fld>
            <a:endParaRPr lang="en-US"/>
          </a:p>
        </p:txBody>
      </p:sp>
      <p:sp>
        <p:nvSpPr>
          <p:cNvPr id="5" name="Shape 560"/>
          <p:cNvSpPr txBox="1">
            <a:spLocks noGrp="1"/>
          </p:cNvSpPr>
          <p:nvPr>
            <p:ph idx="1"/>
          </p:nvPr>
        </p:nvSpPr>
        <p:spPr>
          <a:xfrm>
            <a:off x="457200" y="1447800"/>
            <a:ext cx="3429000" cy="5256783"/>
          </a:xfrm>
          <a:prstGeom prst="rect">
            <a:avLst/>
          </a:prstGeom>
          <a:noFill/>
          <a:ln>
            <a:noFill/>
          </a:ln>
        </p:spPr>
        <p:txBody>
          <a:bodyPr wrap="square" lIns="91425" tIns="45700" rIns="91425" bIns="45700" anchor="t" anchorCtr="0">
            <a:spAutoFit/>
          </a:bodyPr>
          <a:lstStyle/>
          <a:p>
            <a:pPr marL="0" marR="0" lvl="0" indent="0" algn="l" rtl="0">
              <a:buClr>
                <a:schemeClr val="dk1"/>
              </a:buClr>
              <a:buSzPct val="100000"/>
              <a:buFont typeface="Arial"/>
              <a:buChar char="•"/>
            </a:pPr>
            <a:r>
              <a:rPr lang="en" sz="2200" b="1" i="0" u="none" strike="noStrike" cap="none" baseline="0" dirty="0">
                <a:solidFill>
                  <a:srgbClr val="000000"/>
                </a:solidFill>
                <a:ea typeface="Georgia"/>
                <a:cs typeface="Georgia"/>
                <a:sym typeface="Georgia"/>
              </a:rPr>
              <a:t>Talk</a:t>
            </a:r>
          </a:p>
          <a:p>
            <a:pPr marL="457200" marR="0" lvl="1" indent="0" algn="l" rtl="0">
              <a:buClr>
                <a:schemeClr val="dk1"/>
              </a:buClr>
              <a:buSzPct val="100000"/>
              <a:buFont typeface="Arial"/>
              <a:buChar char="•"/>
            </a:pPr>
            <a:r>
              <a:rPr lang="en" sz="2200" b="0" i="0" u="none" strike="noStrike" cap="none" baseline="0" dirty="0">
                <a:solidFill>
                  <a:srgbClr val="000000"/>
                </a:solidFill>
                <a:ea typeface="Georgia"/>
                <a:cs typeface="Georgia"/>
                <a:sym typeface="Georgia"/>
              </a:rPr>
              <a:t>Educate your friends, classmates, and family</a:t>
            </a:r>
          </a:p>
          <a:p>
            <a:pPr marL="457200" marR="0" lvl="1" indent="0" algn="l" rtl="0">
              <a:buClr>
                <a:schemeClr val="dk1"/>
              </a:buClr>
              <a:buSzPct val="100000"/>
              <a:buFont typeface="Arial"/>
              <a:buChar char="•"/>
            </a:pPr>
            <a:r>
              <a:rPr lang="en" sz="2200" b="0" i="0" u="none" strike="noStrike" cap="none" baseline="0" dirty="0">
                <a:solidFill>
                  <a:srgbClr val="000000"/>
                </a:solidFill>
                <a:ea typeface="Georgia"/>
                <a:cs typeface="Georgia"/>
                <a:sym typeface="Georgia"/>
              </a:rPr>
              <a:t>Tabling</a:t>
            </a:r>
          </a:p>
          <a:p>
            <a:pPr marL="0" marR="0" lvl="0" indent="0" algn="l" rtl="0">
              <a:buClr>
                <a:schemeClr val="dk1"/>
              </a:buClr>
              <a:buSzPct val="100000"/>
              <a:buFont typeface="Arial"/>
              <a:buChar char="•"/>
            </a:pPr>
            <a:r>
              <a:rPr lang="en" sz="2200" b="1" i="0" u="none" strike="noStrike" cap="none" baseline="0" dirty="0" smtClean="0">
                <a:solidFill>
                  <a:srgbClr val="000000"/>
                </a:solidFill>
                <a:ea typeface="Georgia"/>
                <a:cs typeface="Georgia"/>
                <a:sym typeface="Georgia"/>
              </a:rPr>
              <a:t>Volunteer</a:t>
            </a:r>
          </a:p>
          <a:p>
            <a:pPr marL="557213" lvl="2" indent="0">
              <a:buClr>
                <a:schemeClr val="dk1"/>
              </a:buClr>
              <a:buSzPct val="100000"/>
              <a:buFont typeface="Arial"/>
              <a:buChar char="•"/>
            </a:pPr>
            <a:r>
              <a:rPr lang="en" sz="2200" dirty="0" smtClean="0">
                <a:solidFill>
                  <a:srgbClr val="000000"/>
                </a:solidFill>
                <a:ea typeface="Georgia"/>
                <a:cs typeface="Georgia"/>
                <a:sym typeface="Georgia"/>
              </a:rPr>
              <a:t>Coordinate donations drives for Street Outreach and the Well</a:t>
            </a:r>
            <a:endParaRPr lang="en" sz="2200" b="0" i="0" u="none" strike="noStrike" cap="none" baseline="0" dirty="0">
              <a:solidFill>
                <a:srgbClr val="000000"/>
              </a:solidFill>
              <a:ea typeface="Georgia"/>
              <a:cs typeface="Georgia"/>
              <a:sym typeface="Georgia"/>
            </a:endParaRPr>
          </a:p>
          <a:p>
            <a:pPr marL="0" marR="0" lvl="0" indent="0" algn="l" rtl="0">
              <a:buClr>
                <a:schemeClr val="dk1"/>
              </a:buClr>
              <a:buSzPct val="100000"/>
              <a:buFont typeface="Arial"/>
              <a:buChar char="•"/>
            </a:pPr>
            <a:r>
              <a:rPr lang="en" sz="2200" b="1" i="0" u="none" strike="noStrike" cap="none" baseline="0" dirty="0">
                <a:solidFill>
                  <a:srgbClr val="000000"/>
                </a:solidFill>
                <a:ea typeface="Georgia"/>
                <a:cs typeface="Georgia"/>
                <a:sym typeface="Georgia"/>
              </a:rPr>
              <a:t>Report </a:t>
            </a:r>
          </a:p>
          <a:p>
            <a:pPr marL="457200" marR="0" lvl="1" indent="0" algn="l" rtl="0">
              <a:buClr>
                <a:schemeClr val="dk1"/>
              </a:buClr>
              <a:buSzPct val="100000"/>
              <a:buFont typeface="Arial"/>
              <a:buChar char="•"/>
            </a:pPr>
            <a:r>
              <a:rPr lang="en" sz="2200" b="0" i="0" u="none" strike="noStrike" cap="none" baseline="0" dirty="0">
                <a:solidFill>
                  <a:srgbClr val="000000"/>
                </a:solidFill>
                <a:ea typeface="Georgia"/>
                <a:cs typeface="Georgia"/>
                <a:sym typeface="Georgia"/>
              </a:rPr>
              <a:t>Call the hotline or tell a trusted adult if you think a friend is being trafficked</a:t>
            </a:r>
          </a:p>
          <a:p>
            <a:endParaRPr dirty="0"/>
          </a:p>
        </p:txBody>
      </p:sp>
      <p:sp>
        <p:nvSpPr>
          <p:cNvPr id="6" name="Shape 562"/>
          <p:cNvSpPr txBox="1">
            <a:spLocks/>
          </p:cNvSpPr>
          <p:nvPr/>
        </p:nvSpPr>
        <p:spPr>
          <a:xfrm>
            <a:off x="5334000" y="1524000"/>
            <a:ext cx="3352799" cy="5410672"/>
          </a:xfrm>
          <a:prstGeom prst="rect">
            <a:avLst/>
          </a:prstGeom>
          <a:noFill/>
          <a:ln>
            <a:noFill/>
          </a:ln>
        </p:spPr>
        <p:txBody>
          <a:bodyPr lIns="91425" tIns="45700" rIns="91425" bIns="45700" anchor="t" anchorCtr="0">
            <a:spAutoFit/>
          </a:bodyPr>
          <a:lstStyle/>
          <a:p>
            <a:pPr marL="0" marR="0" lvl="0" indent="0" algn="l" defTabSz="914400" rtl="0" eaLnBrk="0" fontAlgn="base" latinLnBrk="0" hangingPunct="0">
              <a:lnSpc>
                <a:spcPct val="100000"/>
              </a:lnSpc>
              <a:spcBef>
                <a:spcPct val="0"/>
              </a:spcBef>
              <a:spcAft>
                <a:spcPct val="0"/>
              </a:spcAft>
              <a:buClr>
                <a:schemeClr val="dk1"/>
              </a:buClr>
              <a:buSzPct val="100000"/>
              <a:buFont typeface="Arial"/>
              <a:buChar char="•"/>
              <a:tabLst/>
              <a:defRPr/>
            </a:pPr>
            <a:r>
              <a:rPr kumimoji="0" lang="en-US" sz="2200" b="1" i="0" u="none" strike="noStrike" kern="1200" cap="none" spc="0" normalizeH="0" baseline="0" noProof="0" dirty="0" smtClean="0">
                <a:ln>
                  <a:noFill/>
                </a:ln>
                <a:solidFill>
                  <a:srgbClr val="000000"/>
                </a:solidFill>
                <a:effectLst/>
                <a:uLnTx/>
                <a:uFillTx/>
                <a:latin typeface="+mn-lt"/>
                <a:ea typeface="Georgia"/>
                <a:cs typeface="Georgia"/>
                <a:sym typeface="Georgia"/>
              </a:rPr>
              <a:t>Be Part of the Solution</a:t>
            </a:r>
          </a:p>
          <a:p>
            <a:pPr marL="457200" marR="0" lvl="1" indent="0" algn="l" defTabSz="914400" rtl="0" eaLnBrk="0" fontAlgn="base" latinLnBrk="0" hangingPunct="0">
              <a:lnSpc>
                <a:spcPct val="100000"/>
              </a:lnSpc>
              <a:spcBef>
                <a:spcPct val="20000"/>
              </a:spcBef>
              <a:spcAft>
                <a:spcPct val="0"/>
              </a:spcAft>
              <a:buClr>
                <a:schemeClr val="dk1"/>
              </a:buClr>
              <a:buSzPct val="100000"/>
              <a:buFont typeface="Arial"/>
              <a:buChar char="•"/>
              <a:tabLst/>
              <a:defRPr/>
            </a:pPr>
            <a:r>
              <a:rPr kumimoji="0" lang="en-US" sz="2200" b="0" i="0" u="none" strike="noStrike" kern="1200" cap="none" spc="0" normalizeH="0" baseline="0" noProof="0" dirty="0" smtClean="0">
                <a:ln>
                  <a:noFill/>
                </a:ln>
                <a:solidFill>
                  <a:srgbClr val="000000"/>
                </a:solidFill>
                <a:effectLst/>
                <a:uLnTx/>
                <a:uFillTx/>
                <a:latin typeface="+mn-lt"/>
                <a:ea typeface="Georgia"/>
                <a:cs typeface="Georgia"/>
                <a:sym typeface="Georgia"/>
              </a:rPr>
              <a:t>Don’t use derogatory or hurtful language towards women</a:t>
            </a:r>
          </a:p>
          <a:p>
            <a:pPr marL="0" marR="0" lvl="0" indent="0" algn="l" defTabSz="914400" rtl="0" eaLnBrk="0" fontAlgn="base" latinLnBrk="0" hangingPunct="0">
              <a:lnSpc>
                <a:spcPct val="100000"/>
              </a:lnSpc>
              <a:spcBef>
                <a:spcPct val="0"/>
              </a:spcBef>
              <a:spcAft>
                <a:spcPct val="0"/>
              </a:spcAft>
              <a:buClr>
                <a:schemeClr val="dk1"/>
              </a:buClr>
              <a:buSzPct val="100000"/>
              <a:buFont typeface="Arial"/>
              <a:buChar char="•"/>
              <a:tabLst/>
              <a:defRPr/>
            </a:pPr>
            <a:r>
              <a:rPr kumimoji="0" lang="en-US" sz="2200" b="1" i="0" u="none" strike="noStrike" kern="1200" cap="none" spc="0" normalizeH="0" baseline="0" noProof="0" dirty="0" smtClean="0">
                <a:ln>
                  <a:noFill/>
                </a:ln>
                <a:solidFill>
                  <a:srgbClr val="000000"/>
                </a:solidFill>
                <a:effectLst/>
                <a:uLnTx/>
                <a:uFillTx/>
                <a:latin typeface="+mn-lt"/>
                <a:ea typeface="Georgia"/>
                <a:cs typeface="Georgia"/>
                <a:sym typeface="Georgia"/>
              </a:rPr>
              <a:t>Show Up</a:t>
            </a:r>
          </a:p>
          <a:p>
            <a:pPr marL="457200" marR="0" lvl="1" indent="0" algn="l" defTabSz="914400" rtl="0" eaLnBrk="0" fontAlgn="base" latinLnBrk="0" hangingPunct="0">
              <a:lnSpc>
                <a:spcPct val="100000"/>
              </a:lnSpc>
              <a:spcBef>
                <a:spcPct val="20000"/>
              </a:spcBef>
              <a:spcAft>
                <a:spcPct val="0"/>
              </a:spcAft>
              <a:buClr>
                <a:schemeClr val="dk1"/>
              </a:buClr>
              <a:buSzPct val="100000"/>
              <a:buFont typeface="Arial"/>
              <a:buChar char="•"/>
              <a:tabLst/>
              <a:defRPr/>
            </a:pPr>
            <a:r>
              <a:rPr kumimoji="0" lang="en-US" sz="2200" b="0" i="0" u="none" strike="noStrike" kern="1200" cap="none" spc="0" normalizeH="0" baseline="0" noProof="0" dirty="0" smtClean="0">
                <a:ln>
                  <a:noFill/>
                </a:ln>
                <a:solidFill>
                  <a:srgbClr val="000000"/>
                </a:solidFill>
                <a:effectLst/>
                <a:uLnTx/>
                <a:uFillTx/>
                <a:latin typeface="+mn-lt"/>
                <a:ea typeface="Georgia"/>
                <a:cs typeface="Georgia"/>
                <a:sym typeface="Georgia"/>
              </a:rPr>
              <a:t>Coalition Meetings</a:t>
            </a:r>
          </a:p>
          <a:p>
            <a:pPr marL="0" marR="0" lvl="0" indent="0" algn="l" defTabSz="914400" rtl="0" eaLnBrk="0" fontAlgn="base" latinLnBrk="0" hangingPunct="0">
              <a:lnSpc>
                <a:spcPct val="100000"/>
              </a:lnSpc>
              <a:spcBef>
                <a:spcPct val="0"/>
              </a:spcBef>
              <a:spcAft>
                <a:spcPct val="0"/>
              </a:spcAft>
              <a:buClr>
                <a:schemeClr val="dk1"/>
              </a:buClr>
              <a:buSzPct val="100000"/>
              <a:buFont typeface="Arial"/>
              <a:buChar char="•"/>
              <a:tabLst/>
              <a:defRPr/>
            </a:pPr>
            <a:r>
              <a:rPr kumimoji="0" lang="en-US" sz="2200" b="1" i="0" u="none" strike="noStrike" kern="1200" cap="none" spc="0" normalizeH="0" baseline="0" noProof="0" dirty="0" smtClean="0">
                <a:ln>
                  <a:noFill/>
                </a:ln>
                <a:solidFill>
                  <a:srgbClr val="000000"/>
                </a:solidFill>
                <a:effectLst/>
                <a:uLnTx/>
                <a:uFillTx/>
                <a:latin typeface="+mn-lt"/>
                <a:ea typeface="Georgia"/>
                <a:cs typeface="Georgia"/>
                <a:sym typeface="Georgia"/>
              </a:rPr>
              <a:t>Shop</a:t>
            </a:r>
          </a:p>
          <a:p>
            <a:pPr marL="457200" marR="0" lvl="1" indent="0" algn="l" defTabSz="914400" rtl="0" eaLnBrk="0" fontAlgn="base" latinLnBrk="0" hangingPunct="0">
              <a:lnSpc>
                <a:spcPct val="100000"/>
              </a:lnSpc>
              <a:spcBef>
                <a:spcPct val="20000"/>
              </a:spcBef>
              <a:spcAft>
                <a:spcPct val="0"/>
              </a:spcAft>
              <a:buClr>
                <a:schemeClr val="dk1"/>
              </a:buClr>
              <a:buSzPct val="100000"/>
              <a:buFont typeface="Arial"/>
              <a:buChar char="•"/>
              <a:tabLst/>
              <a:defRPr/>
            </a:pPr>
            <a:r>
              <a:rPr kumimoji="0" lang="en-US" sz="2200" b="0" i="0" u="none" strike="noStrike" kern="1200" cap="none" spc="0" normalizeH="0" baseline="0" noProof="0" dirty="0" smtClean="0">
                <a:ln>
                  <a:noFill/>
                </a:ln>
                <a:solidFill>
                  <a:srgbClr val="000000"/>
                </a:solidFill>
                <a:effectLst/>
                <a:uLnTx/>
                <a:uFillTx/>
                <a:latin typeface="+mn-lt"/>
                <a:ea typeface="Georgia"/>
                <a:cs typeface="Georgia"/>
                <a:sym typeface="Georgia"/>
              </a:rPr>
              <a:t>Fair Trade</a:t>
            </a:r>
          </a:p>
          <a:p>
            <a:pPr marL="0" marR="0" lvl="0" indent="0" algn="l" defTabSz="914400" rtl="0" eaLnBrk="0" fontAlgn="base" latinLnBrk="0" hangingPunct="0">
              <a:lnSpc>
                <a:spcPct val="100000"/>
              </a:lnSpc>
              <a:spcBef>
                <a:spcPct val="0"/>
              </a:spcBef>
              <a:spcAft>
                <a:spcPct val="0"/>
              </a:spcAft>
              <a:buClr>
                <a:schemeClr val="dk1"/>
              </a:buClr>
              <a:buSzPct val="100000"/>
              <a:buFont typeface="Arial"/>
              <a:buChar char="•"/>
              <a:tabLst/>
              <a:defRPr/>
            </a:pPr>
            <a:r>
              <a:rPr kumimoji="0" lang="en-US" sz="2200" b="1" i="0" u="none" strike="noStrike" kern="1200" cap="none" spc="0" normalizeH="0" baseline="0" noProof="0" dirty="0" smtClean="0">
                <a:ln>
                  <a:noFill/>
                </a:ln>
                <a:solidFill>
                  <a:srgbClr val="000000"/>
                </a:solidFill>
                <a:effectLst/>
                <a:uLnTx/>
                <a:uFillTx/>
                <a:latin typeface="+mn-lt"/>
                <a:ea typeface="Georgia"/>
                <a:cs typeface="Georgia"/>
                <a:sym typeface="Georgia"/>
              </a:rPr>
              <a:t>Reduce Demand</a:t>
            </a:r>
          </a:p>
          <a:p>
            <a:pPr marL="457200" marR="0" lvl="1" indent="0" algn="l" defTabSz="914400" rtl="0" eaLnBrk="0" fontAlgn="base" latinLnBrk="0" hangingPunct="0">
              <a:lnSpc>
                <a:spcPct val="100000"/>
              </a:lnSpc>
              <a:spcBef>
                <a:spcPct val="20000"/>
              </a:spcBef>
              <a:spcAft>
                <a:spcPct val="0"/>
              </a:spcAft>
              <a:buClr>
                <a:schemeClr val="dk1"/>
              </a:buClr>
              <a:buSzPct val="100000"/>
              <a:buFont typeface="Arial"/>
              <a:buChar char="•"/>
              <a:tabLst/>
              <a:defRPr/>
            </a:pPr>
            <a:r>
              <a:rPr kumimoji="0" lang="en-US" sz="2200" b="0" i="0" u="none" strike="noStrike" kern="1200" cap="none" spc="0" normalizeH="0" baseline="0" noProof="0" dirty="0" smtClean="0">
                <a:ln>
                  <a:noFill/>
                </a:ln>
                <a:solidFill>
                  <a:srgbClr val="000000"/>
                </a:solidFill>
                <a:effectLst/>
                <a:uLnTx/>
                <a:uFillTx/>
                <a:latin typeface="+mn-lt"/>
                <a:ea typeface="Georgia"/>
                <a:cs typeface="Georgia"/>
                <a:sym typeface="Georgia"/>
              </a:rPr>
              <a:t>Choose not to contribute to commercial sex</a:t>
            </a:r>
          </a:p>
          <a:p>
            <a:pPr marL="438150" marR="0" lvl="0" indent="-319088" algn="l" defTabSz="914400" rtl="0" eaLnBrk="0" fontAlgn="base" latinLnBrk="0" hangingPunct="0">
              <a:lnSpc>
                <a:spcPct val="100000"/>
              </a:lnSpc>
              <a:spcBef>
                <a:spcPct val="0"/>
              </a:spcBef>
              <a:spcAft>
                <a:spcPct val="0"/>
              </a:spcAft>
              <a:buClr>
                <a:schemeClr val="accent1"/>
              </a:buClr>
              <a:buSzPct val="80000"/>
              <a:buFont typeface="Wingdings 2" pitchFamily="18" charset="2"/>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438150" marR="0" lvl="0" indent="-319088" algn="l" defTabSz="914400" rtl="0" eaLnBrk="0" fontAlgn="base" latinLnBrk="0" hangingPunct="0">
              <a:lnSpc>
                <a:spcPct val="100000"/>
              </a:lnSpc>
              <a:spcBef>
                <a:spcPct val="0"/>
              </a:spcBef>
              <a:spcAft>
                <a:spcPct val="0"/>
              </a:spcAft>
              <a:buClr>
                <a:schemeClr val="accent1"/>
              </a:buClr>
              <a:buSzPct val="80000"/>
              <a:buFont typeface="Wingdings 2" pitchFamily="18" charset="2"/>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Shape 561"/>
          <p:cNvSpPr txBox="1"/>
          <p:nvPr/>
        </p:nvSpPr>
        <p:spPr>
          <a:xfrm>
            <a:off x="381000" y="6172200"/>
            <a:ext cx="8534399" cy="480091"/>
          </a:xfrm>
          <a:prstGeom prst="rect">
            <a:avLst/>
          </a:prstGeom>
          <a:noFill/>
          <a:ln>
            <a:noFill/>
          </a:ln>
        </p:spPr>
        <p:txBody>
          <a:bodyPr lIns="91425" tIns="45700" rIns="91425" bIns="45700" anchor="t" anchorCtr="0">
            <a:spAutoFit/>
          </a:bodyPr>
          <a:lstStyle/>
          <a:p>
            <a:pPr marL="0" marR="0" lvl="0" indent="0" algn="l" rtl="0">
              <a:lnSpc>
                <a:spcPct val="90000"/>
              </a:lnSpc>
              <a:buClr>
                <a:schemeClr val="dk1"/>
              </a:buClr>
              <a:buSzPct val="25000"/>
              <a:buFont typeface="Georgia"/>
              <a:buNone/>
            </a:pPr>
            <a:r>
              <a:rPr lang="en" sz="2800" b="1" i="0" u="none" strike="noStrike" cap="none" baseline="0" dirty="0">
                <a:latin typeface="+mj-lt"/>
                <a:ea typeface="Georgia"/>
                <a:cs typeface="Georgia"/>
                <a:sym typeface="Georgia"/>
              </a:rPr>
              <a:t>Change requires action….be creative and take action!</a:t>
            </a:r>
          </a:p>
        </p:txBody>
      </p:sp>
    </p:spTree>
  </p:cSld>
  <p:clrMapOvr>
    <a:masterClrMapping/>
  </p:clrMapOvr>
  <p:transition spd="med">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solidFill>
                  <a:schemeClr val="bg1"/>
                </a:solidFill>
              </a:rPr>
              <a:t>Local Coalition Contact Information</a:t>
            </a:r>
            <a:endParaRPr lang="en-US" dirty="0">
              <a:solidFill>
                <a:schemeClr val="bg1"/>
              </a:solidFill>
            </a:endParaRPr>
          </a:p>
        </p:txBody>
      </p:sp>
      <p:sp>
        <p:nvSpPr>
          <p:cNvPr id="4" name="Slide Number Placeholder 3"/>
          <p:cNvSpPr>
            <a:spLocks noGrp="1"/>
          </p:cNvSpPr>
          <p:nvPr>
            <p:ph type="sldNum" sz="quarter" idx="12"/>
          </p:nvPr>
        </p:nvSpPr>
        <p:spPr/>
        <p:txBody>
          <a:bodyPr/>
          <a:lstStyle/>
          <a:p>
            <a:pPr>
              <a:defRPr/>
            </a:pPr>
            <a:fld id="{DB1104EF-1733-4B3E-B0B4-68844DADB7CF}" type="slidenum">
              <a:rPr lang="en-US" smtClean="0"/>
              <a:pPr>
                <a:defRPr/>
              </a:pPr>
              <a:t>51</a:t>
            </a:fld>
            <a:endParaRPr lang="en-US"/>
          </a:p>
        </p:txBody>
      </p:sp>
      <p:sp>
        <p:nvSpPr>
          <p:cNvPr id="3" name="TextBox 2"/>
          <p:cNvSpPr txBox="1"/>
          <p:nvPr/>
        </p:nvSpPr>
        <p:spPr>
          <a:xfrm>
            <a:off x="-27562" y="1524000"/>
            <a:ext cx="3352800" cy="4493538"/>
          </a:xfrm>
          <a:prstGeom prst="rect">
            <a:avLst/>
          </a:prstGeom>
          <a:noFill/>
        </p:spPr>
        <p:txBody>
          <a:bodyPr wrap="square" rtlCol="0">
            <a:spAutoFit/>
          </a:bodyPr>
          <a:lstStyle/>
          <a:p>
            <a:r>
              <a:rPr lang="en-US" sz="2200" b="1" u="sng" dirty="0" smtClean="0">
                <a:solidFill>
                  <a:srgbClr val="0070C0"/>
                </a:solidFill>
                <a:latin typeface="+mn-lt"/>
              </a:rPr>
              <a:t>Northwest Ohio</a:t>
            </a:r>
          </a:p>
          <a:p>
            <a:r>
              <a:rPr lang="en-US" sz="2200" b="1" dirty="0" smtClean="0">
                <a:solidFill>
                  <a:srgbClr val="0070C0"/>
                </a:solidFill>
                <a:latin typeface="+mn-lt"/>
              </a:rPr>
              <a:t>419-222-8666</a:t>
            </a:r>
          </a:p>
          <a:p>
            <a:endParaRPr lang="en-US" sz="2200" b="1" dirty="0" smtClean="0">
              <a:solidFill>
                <a:srgbClr val="0070C0"/>
              </a:solidFill>
              <a:latin typeface="+mn-lt"/>
            </a:endParaRPr>
          </a:p>
          <a:p>
            <a:r>
              <a:rPr lang="en-US" sz="2200" b="1" u="sng" dirty="0" smtClean="0">
                <a:solidFill>
                  <a:srgbClr val="C00000"/>
                </a:solidFill>
                <a:latin typeface="+mn-lt"/>
              </a:rPr>
              <a:t>Lucas County</a:t>
            </a:r>
          </a:p>
          <a:p>
            <a:r>
              <a:rPr lang="en-US" sz="2200" b="1" dirty="0" err="1" smtClean="0">
                <a:solidFill>
                  <a:srgbClr val="C00000"/>
                </a:solidFill>
                <a:latin typeface="+mn-lt"/>
              </a:rPr>
              <a:t>lchumantrafficking</a:t>
            </a:r>
            <a:endParaRPr lang="en-US" sz="2200" b="1" dirty="0" smtClean="0">
              <a:solidFill>
                <a:srgbClr val="C00000"/>
              </a:solidFill>
              <a:latin typeface="+mn-lt"/>
            </a:endParaRPr>
          </a:p>
          <a:p>
            <a:r>
              <a:rPr lang="en-US" sz="2200" b="1" dirty="0">
                <a:solidFill>
                  <a:srgbClr val="C00000"/>
                </a:solidFill>
                <a:latin typeface="+mn-lt"/>
              </a:rPr>
              <a:t>c</a:t>
            </a:r>
            <a:r>
              <a:rPr lang="en-US" sz="2200" b="1" dirty="0" smtClean="0">
                <a:solidFill>
                  <a:srgbClr val="C00000"/>
                </a:solidFill>
                <a:latin typeface="+mn-lt"/>
              </a:rPr>
              <a:t>oalition</a:t>
            </a:r>
          </a:p>
          <a:p>
            <a:r>
              <a:rPr lang="en-US" sz="2200" b="1" dirty="0">
                <a:solidFill>
                  <a:srgbClr val="C00000"/>
                </a:solidFill>
                <a:latin typeface="+mn-lt"/>
              </a:rPr>
              <a:t>@</a:t>
            </a:r>
            <a:r>
              <a:rPr lang="en-US" sz="2200" b="1" dirty="0" smtClean="0">
                <a:solidFill>
                  <a:srgbClr val="C00000"/>
                </a:solidFill>
                <a:latin typeface="+mn-lt"/>
              </a:rPr>
              <a:t>gmail.com</a:t>
            </a:r>
          </a:p>
          <a:p>
            <a:endParaRPr lang="en-US" sz="2200" b="1" u="sng" dirty="0" smtClean="0">
              <a:solidFill>
                <a:srgbClr val="C00000"/>
              </a:solidFill>
              <a:latin typeface="+mn-lt"/>
            </a:endParaRPr>
          </a:p>
          <a:p>
            <a:r>
              <a:rPr lang="en-US" sz="2200" b="1" u="sng" dirty="0" smtClean="0">
                <a:solidFill>
                  <a:srgbClr val="00B050"/>
                </a:solidFill>
                <a:latin typeface="+mn-lt"/>
              </a:rPr>
              <a:t>Northeast Ohio</a:t>
            </a:r>
          </a:p>
          <a:p>
            <a:r>
              <a:rPr lang="en-US" sz="2200" b="1" dirty="0" smtClean="0">
                <a:solidFill>
                  <a:srgbClr val="00B050"/>
                </a:solidFill>
                <a:latin typeface="+mn-lt"/>
              </a:rPr>
              <a:t>440-356-2254</a:t>
            </a:r>
            <a:endParaRPr lang="en-US" sz="2200" b="1" dirty="0">
              <a:solidFill>
                <a:srgbClr val="00B050"/>
              </a:solidFill>
              <a:latin typeface="+mn-lt"/>
            </a:endParaRPr>
          </a:p>
          <a:p>
            <a:endParaRPr lang="en-US" sz="2200" b="1" dirty="0" smtClean="0">
              <a:solidFill>
                <a:srgbClr val="00B050"/>
              </a:solidFill>
              <a:latin typeface="+mn-lt"/>
            </a:endParaRPr>
          </a:p>
          <a:p>
            <a:r>
              <a:rPr lang="en-US" sz="2200" b="1" u="sng" dirty="0" smtClean="0">
                <a:solidFill>
                  <a:srgbClr val="7030A0"/>
                </a:solidFill>
                <a:latin typeface="+mn-lt"/>
              </a:rPr>
              <a:t>Central Ohio</a:t>
            </a:r>
          </a:p>
          <a:p>
            <a:r>
              <a:rPr lang="en-US" sz="2200" b="1" dirty="0" smtClean="0">
                <a:solidFill>
                  <a:srgbClr val="7030A0"/>
                </a:solidFill>
                <a:latin typeface="+mn-lt"/>
              </a:rPr>
              <a:t>614-285-4357</a:t>
            </a:r>
          </a:p>
        </p:txBody>
      </p:sp>
      <p:sp>
        <p:nvSpPr>
          <p:cNvPr id="6" name="TextBox 5"/>
          <p:cNvSpPr txBox="1"/>
          <p:nvPr/>
        </p:nvSpPr>
        <p:spPr>
          <a:xfrm>
            <a:off x="6592111" y="1524000"/>
            <a:ext cx="2514600" cy="5693866"/>
          </a:xfrm>
          <a:prstGeom prst="rect">
            <a:avLst/>
          </a:prstGeom>
          <a:noFill/>
        </p:spPr>
        <p:txBody>
          <a:bodyPr wrap="square" rtlCol="0">
            <a:spAutoFit/>
          </a:bodyPr>
          <a:lstStyle/>
          <a:p>
            <a:pPr lvl="0"/>
            <a:r>
              <a:rPr lang="en-US" sz="2200" u="sng" dirty="0">
                <a:latin typeface="+mn-lt"/>
              </a:rPr>
              <a:t>Miami </a:t>
            </a:r>
            <a:r>
              <a:rPr lang="en-US" sz="2200" u="sng" dirty="0" smtClean="0">
                <a:latin typeface="+mn-lt"/>
              </a:rPr>
              <a:t>Valley</a:t>
            </a:r>
          </a:p>
          <a:p>
            <a:pPr lvl="0"/>
            <a:r>
              <a:rPr lang="en-US" sz="2200" dirty="0" err="1" smtClean="0">
                <a:latin typeface="+mn-lt"/>
              </a:rPr>
              <a:t>Abolition.ohio</a:t>
            </a:r>
            <a:r>
              <a:rPr lang="en-US" sz="2200" dirty="0" smtClean="0">
                <a:latin typeface="+mn-lt"/>
              </a:rPr>
              <a:t>@</a:t>
            </a:r>
            <a:endParaRPr lang="en-US" sz="2200" dirty="0">
              <a:latin typeface="+mn-lt"/>
            </a:endParaRPr>
          </a:p>
          <a:p>
            <a:pPr lvl="0"/>
            <a:r>
              <a:rPr lang="en-US" sz="2200" dirty="0">
                <a:latin typeface="+mn-lt"/>
              </a:rPr>
              <a:t>g</a:t>
            </a:r>
            <a:r>
              <a:rPr lang="en-US" sz="2200" dirty="0" smtClean="0">
                <a:latin typeface="+mn-lt"/>
              </a:rPr>
              <a:t>mail.com</a:t>
            </a:r>
            <a:endParaRPr lang="en-US" sz="2200" dirty="0">
              <a:latin typeface="+mn-lt"/>
            </a:endParaRPr>
          </a:p>
          <a:p>
            <a:pPr lvl="0"/>
            <a:endParaRPr lang="en-US" sz="2200" dirty="0">
              <a:latin typeface="+mn-lt"/>
            </a:endParaRPr>
          </a:p>
          <a:p>
            <a:pPr lvl="0"/>
            <a:r>
              <a:rPr lang="en-US" sz="2200" b="1" u="sng" dirty="0" smtClean="0">
                <a:solidFill>
                  <a:srgbClr val="E08710"/>
                </a:solidFill>
                <a:latin typeface="+mn-lt"/>
              </a:rPr>
              <a:t>Cincinnati</a:t>
            </a:r>
          </a:p>
          <a:p>
            <a:pPr lvl="0"/>
            <a:r>
              <a:rPr lang="en-US" sz="1200" dirty="0" smtClean="0"/>
              <a:t>Hotline 513-800-1863</a:t>
            </a:r>
          </a:p>
          <a:p>
            <a:pPr lvl="0"/>
            <a:endParaRPr lang="en-US" sz="2200" b="1" dirty="0">
              <a:solidFill>
                <a:srgbClr val="F0AD00"/>
              </a:solidFill>
              <a:latin typeface="+mn-lt"/>
            </a:endParaRPr>
          </a:p>
          <a:p>
            <a:pPr lvl="0"/>
            <a:r>
              <a:rPr lang="en-US" sz="2200" b="1" u="sng" dirty="0">
                <a:solidFill>
                  <a:srgbClr val="CC00FF"/>
                </a:solidFill>
                <a:latin typeface="+mn-lt"/>
              </a:rPr>
              <a:t>Lorain </a:t>
            </a:r>
            <a:r>
              <a:rPr lang="en-US" sz="2200" b="1" u="sng" dirty="0" smtClean="0">
                <a:solidFill>
                  <a:srgbClr val="CC00FF"/>
                </a:solidFill>
                <a:latin typeface="+mn-lt"/>
              </a:rPr>
              <a:t>County</a:t>
            </a:r>
          </a:p>
          <a:p>
            <a:pPr lvl="0"/>
            <a:r>
              <a:rPr lang="en-US" sz="2200" b="1" dirty="0" smtClean="0">
                <a:solidFill>
                  <a:srgbClr val="CC00FF"/>
                </a:solidFill>
                <a:latin typeface="+mn-lt"/>
              </a:rPr>
              <a:t>1-800-888-6161</a:t>
            </a:r>
            <a:endParaRPr lang="en-US" sz="2200" b="1" dirty="0">
              <a:solidFill>
                <a:srgbClr val="CC00FF"/>
              </a:solidFill>
              <a:latin typeface="+mn-lt"/>
            </a:endParaRPr>
          </a:p>
          <a:p>
            <a:pPr lvl="0"/>
            <a:endParaRPr lang="en-US" sz="2200" b="1" dirty="0">
              <a:solidFill>
                <a:srgbClr val="CC00FF"/>
              </a:solidFill>
              <a:latin typeface="+mn-lt"/>
            </a:endParaRPr>
          </a:p>
          <a:p>
            <a:pPr lvl="0"/>
            <a:r>
              <a:rPr lang="en-US" sz="2200" b="1" u="sng" dirty="0">
                <a:solidFill>
                  <a:srgbClr val="00B0F0"/>
                </a:solidFill>
                <a:latin typeface="+mn-lt"/>
              </a:rPr>
              <a:t>Mahoning </a:t>
            </a:r>
            <a:r>
              <a:rPr lang="en-US" sz="2200" b="1" u="sng" dirty="0" smtClean="0">
                <a:solidFill>
                  <a:srgbClr val="00B0F0"/>
                </a:solidFill>
                <a:latin typeface="+mn-lt"/>
              </a:rPr>
              <a:t>Valley</a:t>
            </a:r>
          </a:p>
          <a:p>
            <a:pPr lvl="0"/>
            <a:r>
              <a:rPr lang="en-US" sz="2200" b="1" dirty="0" smtClean="0">
                <a:solidFill>
                  <a:srgbClr val="00B0F0"/>
                </a:solidFill>
                <a:latin typeface="+mn-lt"/>
              </a:rPr>
              <a:t>330-743-1196</a:t>
            </a:r>
          </a:p>
          <a:p>
            <a:pPr lvl="0"/>
            <a:endParaRPr lang="en-US" sz="2200" b="1" dirty="0" smtClean="0">
              <a:solidFill>
                <a:srgbClr val="00B0F0"/>
              </a:solidFill>
              <a:latin typeface="+mn-lt"/>
            </a:endParaRPr>
          </a:p>
          <a:p>
            <a:pPr lvl="0"/>
            <a:endParaRPr lang="en-US" sz="2200" b="1" dirty="0" smtClean="0">
              <a:solidFill>
                <a:srgbClr val="00B0F0"/>
              </a:solidFill>
              <a:latin typeface="+mn-lt"/>
            </a:endParaRPr>
          </a:p>
          <a:p>
            <a:pPr lvl="0"/>
            <a:endParaRPr lang="en-US" sz="2200" b="1" dirty="0" smtClean="0">
              <a:solidFill>
                <a:srgbClr val="00B0F0"/>
              </a:solidFill>
              <a:latin typeface="+mn-lt"/>
            </a:endParaRPr>
          </a:p>
          <a:p>
            <a:pPr lvl="0"/>
            <a:endParaRPr lang="en-US" sz="2200" b="1" dirty="0" smtClean="0">
              <a:solidFill>
                <a:srgbClr val="00B0F0"/>
              </a:solidFill>
              <a:latin typeface="+mn-lt"/>
            </a:endParaRPr>
          </a:p>
          <a:p>
            <a:pPr lvl="0"/>
            <a:endParaRPr lang="en-US" sz="2200" b="1" dirty="0">
              <a:solidFill>
                <a:srgbClr val="00B0F0"/>
              </a:solidFill>
              <a:latin typeface="+mn-lt"/>
            </a:endParaRPr>
          </a:p>
        </p:txBody>
      </p:sp>
      <p:pic>
        <p:nvPicPr>
          <p:cNvPr id="10"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362200" y="1752600"/>
            <a:ext cx="4240957" cy="4654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6629400" y="5715000"/>
            <a:ext cx="4572000" cy="769441"/>
          </a:xfrm>
          <a:prstGeom prst="rect">
            <a:avLst/>
          </a:prstGeom>
        </p:spPr>
        <p:txBody>
          <a:bodyPr>
            <a:spAutoFit/>
          </a:bodyPr>
          <a:lstStyle/>
          <a:p>
            <a:pPr lvl="0"/>
            <a:r>
              <a:rPr lang="en-US" sz="2200" b="1" u="sng" dirty="0" smtClean="0">
                <a:solidFill>
                  <a:schemeClr val="accent2">
                    <a:lumMod val="60000"/>
                    <a:lumOff val="40000"/>
                  </a:schemeClr>
                </a:solidFill>
                <a:latin typeface="+mj-lt"/>
              </a:rPr>
              <a:t>Southeast Ohio </a:t>
            </a:r>
          </a:p>
          <a:p>
            <a:pPr lvl="0"/>
            <a:r>
              <a:rPr lang="en-US" sz="2200" b="1" dirty="0" smtClean="0">
                <a:solidFill>
                  <a:schemeClr val="accent2">
                    <a:lumMod val="60000"/>
                    <a:lumOff val="40000"/>
                  </a:schemeClr>
                </a:solidFill>
                <a:latin typeface="+mj-lt"/>
              </a:rPr>
              <a:t>740-374-5820</a:t>
            </a:r>
            <a:endParaRPr lang="en-US" sz="2200" b="1" dirty="0">
              <a:solidFill>
                <a:schemeClr val="accent2">
                  <a:lumMod val="60000"/>
                  <a:lumOff val="40000"/>
                </a:schemeClr>
              </a:solidFill>
              <a:latin typeface="+mj-lt"/>
            </a:endParaRPr>
          </a:p>
        </p:txBody>
      </p:sp>
    </p:spTree>
  </p:cSld>
  <p:clrMapOvr>
    <a:masterClrMapping/>
  </p:clrMapOvr>
  <p:transition spd="med">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a:t>
            </a:r>
            <a:endParaRPr lang="en-US" dirty="0"/>
          </a:p>
        </p:txBody>
      </p:sp>
      <p:sp>
        <p:nvSpPr>
          <p:cNvPr id="3" name="Content Placeholder 2"/>
          <p:cNvSpPr>
            <a:spLocks noGrp="1"/>
          </p:cNvSpPr>
          <p:nvPr>
            <p:ph idx="1"/>
          </p:nvPr>
        </p:nvSpPr>
        <p:spPr>
          <a:xfrm>
            <a:off x="228600" y="1600200"/>
            <a:ext cx="8458200" cy="4800600"/>
          </a:xfrm>
        </p:spPr>
        <p:txBody>
          <a:bodyPr/>
          <a:lstStyle/>
          <a:p>
            <a:r>
              <a:rPr lang="en-US" dirty="0" smtClean="0"/>
              <a:t>Definition of human trafficking – controlling someone by force, fraud or coercion for commercial gain</a:t>
            </a:r>
          </a:p>
          <a:p>
            <a:r>
              <a:rPr lang="en-US" b="1" dirty="0" smtClean="0"/>
              <a:t>Sex trafficking of minors </a:t>
            </a:r>
            <a:r>
              <a:rPr lang="en-US" dirty="0" smtClean="0"/>
              <a:t>was the focus today</a:t>
            </a:r>
          </a:p>
          <a:p>
            <a:r>
              <a:rPr lang="en-US" dirty="0" smtClean="0"/>
              <a:t>Who are the players?</a:t>
            </a:r>
            <a:r>
              <a:rPr lang="en-US" dirty="0"/>
              <a:t> </a:t>
            </a:r>
            <a:r>
              <a:rPr lang="en-US" dirty="0" smtClean="0"/>
              <a:t>Buyers, sellers, victims</a:t>
            </a:r>
          </a:p>
          <a:p>
            <a:r>
              <a:rPr lang="en-US" dirty="0" smtClean="0"/>
              <a:t>What are the </a:t>
            </a:r>
            <a:r>
              <a:rPr lang="en-US" dirty="0" smtClean="0">
                <a:solidFill>
                  <a:srgbClr val="C00000"/>
                </a:solidFill>
              </a:rPr>
              <a:t>Red Flags?  </a:t>
            </a:r>
            <a:r>
              <a:rPr lang="en-US" dirty="0" smtClean="0"/>
              <a:t>Who is at high risk?</a:t>
            </a:r>
          </a:p>
          <a:p>
            <a:pPr lvl="1"/>
            <a:r>
              <a:rPr lang="en-US" dirty="0" smtClean="0">
                <a:solidFill>
                  <a:srgbClr val="C00000"/>
                </a:solidFill>
              </a:rPr>
              <a:t>Peers who have runaway</a:t>
            </a:r>
          </a:p>
          <a:p>
            <a:pPr lvl="1"/>
            <a:r>
              <a:rPr lang="en-US" dirty="0" smtClean="0">
                <a:solidFill>
                  <a:srgbClr val="C00000"/>
                </a:solidFill>
              </a:rPr>
              <a:t>Peers that are vulnerable, especially with a history of sexual abuse</a:t>
            </a:r>
          </a:p>
          <a:p>
            <a:pPr lvl="1"/>
            <a:r>
              <a:rPr lang="en-US" dirty="0" smtClean="0">
                <a:solidFill>
                  <a:srgbClr val="C00000"/>
                </a:solidFill>
              </a:rPr>
              <a:t>Peers involved with older boyfriends</a:t>
            </a:r>
          </a:p>
        </p:txBody>
      </p:sp>
      <p:sp>
        <p:nvSpPr>
          <p:cNvPr id="4" name="Slide Number Placeholder 3"/>
          <p:cNvSpPr>
            <a:spLocks noGrp="1"/>
          </p:cNvSpPr>
          <p:nvPr>
            <p:ph type="sldNum" sz="quarter" idx="12"/>
          </p:nvPr>
        </p:nvSpPr>
        <p:spPr/>
        <p:txBody>
          <a:bodyPr/>
          <a:lstStyle/>
          <a:p>
            <a:pPr>
              <a:defRPr/>
            </a:pPr>
            <a:fld id="{DB1104EF-1733-4B3E-B0B4-68844DADB7CF}" type="slidenum">
              <a:rPr lang="en-US" smtClean="0"/>
              <a:pPr>
                <a:defRPr/>
              </a:pPr>
              <a:t>52</a:t>
            </a:fld>
            <a:endParaRPr lang="en-US"/>
          </a:p>
        </p:txBody>
      </p:sp>
    </p:spTree>
    <p:extLst>
      <p:ext uri="{BB962C8B-B14F-4D97-AF65-F5344CB8AC3E}">
        <p14:creationId xmlns:p14="http://schemas.microsoft.com/office/powerpoint/2010/main" val="3631704654"/>
      </p:ext>
    </p:extLst>
  </p:cSld>
  <p:clrMapOvr>
    <a:masterClrMapping/>
  </p:clrMapOvr>
  <p:transition spd="med">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Can YOU Do?</a:t>
            </a:r>
            <a:endParaRPr lang="en-US" dirty="0"/>
          </a:p>
        </p:txBody>
      </p:sp>
      <p:sp>
        <p:nvSpPr>
          <p:cNvPr id="3" name="Content Placeholder 2"/>
          <p:cNvSpPr>
            <a:spLocks noGrp="1"/>
          </p:cNvSpPr>
          <p:nvPr>
            <p:ph idx="1"/>
          </p:nvPr>
        </p:nvSpPr>
        <p:spPr/>
        <p:txBody>
          <a:bodyPr/>
          <a:lstStyle/>
          <a:p>
            <a:r>
              <a:rPr lang="en-US" dirty="0" smtClean="0"/>
              <a:t>Pay attention to the red flags</a:t>
            </a:r>
          </a:p>
          <a:p>
            <a:r>
              <a:rPr lang="en-US" b="1" i="1" u="sng" dirty="0" smtClean="0"/>
              <a:t>Make the call </a:t>
            </a:r>
            <a:r>
              <a:rPr lang="en-US" dirty="0" smtClean="0"/>
              <a:t>- </a:t>
            </a:r>
            <a:r>
              <a:rPr lang="en-US" b="1" dirty="0" smtClean="0"/>
              <a:t>National </a:t>
            </a:r>
            <a:r>
              <a:rPr lang="en-US" b="1" dirty="0"/>
              <a:t>Human Trafficking Resource </a:t>
            </a:r>
            <a:r>
              <a:rPr lang="en-US" b="1" dirty="0" smtClean="0"/>
              <a:t>Center 	1-888-3737-888</a:t>
            </a:r>
          </a:p>
          <a:p>
            <a:pPr marL="119062" indent="0">
              <a:buNone/>
            </a:pPr>
            <a:endParaRPr lang="en-US" dirty="0" smtClean="0"/>
          </a:p>
          <a:p>
            <a:pPr marL="119062" indent="0">
              <a:buNone/>
            </a:pPr>
            <a:r>
              <a:rPr lang="en-US" dirty="0" smtClean="0"/>
              <a:t>Other Local Resources</a:t>
            </a:r>
          </a:p>
          <a:p>
            <a:r>
              <a:rPr lang="en-US" dirty="0" smtClean="0"/>
              <a:t>Local Rescue &amp; Restore Coalition</a:t>
            </a:r>
          </a:p>
          <a:p>
            <a:r>
              <a:rPr lang="en-US" dirty="0" smtClean="0"/>
              <a:t>Local Human Trafficking Coalition</a:t>
            </a:r>
          </a:p>
          <a:p>
            <a:r>
              <a:rPr lang="en-US" dirty="0" smtClean="0"/>
              <a:t>Local Law Enforcement</a:t>
            </a:r>
          </a:p>
          <a:p>
            <a:r>
              <a:rPr lang="en-US" dirty="0" smtClean="0"/>
              <a:t>Children Services in your county</a:t>
            </a:r>
            <a:endParaRPr lang="en-US" dirty="0"/>
          </a:p>
        </p:txBody>
      </p:sp>
      <p:sp>
        <p:nvSpPr>
          <p:cNvPr id="4" name="Slide Number Placeholder 3"/>
          <p:cNvSpPr>
            <a:spLocks noGrp="1"/>
          </p:cNvSpPr>
          <p:nvPr>
            <p:ph type="sldNum" sz="quarter" idx="12"/>
          </p:nvPr>
        </p:nvSpPr>
        <p:spPr/>
        <p:txBody>
          <a:bodyPr/>
          <a:lstStyle/>
          <a:p>
            <a:pPr>
              <a:defRPr/>
            </a:pPr>
            <a:fld id="{DB1104EF-1733-4B3E-B0B4-68844DADB7CF}" type="slidenum">
              <a:rPr lang="en-US" smtClean="0"/>
              <a:pPr>
                <a:defRPr/>
              </a:pPr>
              <a:t>53</a:t>
            </a:fld>
            <a:endParaRPr lang="en-US"/>
          </a:p>
        </p:txBody>
      </p:sp>
    </p:spTree>
    <p:extLst>
      <p:ext uri="{BB962C8B-B14F-4D97-AF65-F5344CB8AC3E}">
        <p14:creationId xmlns:p14="http://schemas.microsoft.com/office/powerpoint/2010/main" val="845580721"/>
      </p:ext>
    </p:extLst>
  </p:cSld>
  <p:clrMapOvr>
    <a:masterClrMapping/>
  </p:clrMapOvr>
  <p:transition spd="med">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will happen then?</a:t>
            </a:r>
            <a:endParaRPr lang="en-US" dirty="0"/>
          </a:p>
        </p:txBody>
      </p:sp>
      <p:sp>
        <p:nvSpPr>
          <p:cNvPr id="3" name="Content Placeholder 2"/>
          <p:cNvSpPr>
            <a:spLocks noGrp="1"/>
          </p:cNvSpPr>
          <p:nvPr>
            <p:ph idx="1"/>
          </p:nvPr>
        </p:nvSpPr>
        <p:spPr/>
        <p:txBody>
          <a:bodyPr/>
          <a:lstStyle/>
          <a:p>
            <a:r>
              <a:rPr lang="en-US" dirty="0" smtClean="0"/>
              <a:t>The National Resource Center will contact a local resource (Rescue &amp; Restore Coalition, County Children Services, Law </a:t>
            </a:r>
            <a:r>
              <a:rPr lang="en-US" dirty="0"/>
              <a:t>E</a:t>
            </a:r>
            <a:r>
              <a:rPr lang="en-US" dirty="0" smtClean="0"/>
              <a:t>nforcement, Child Advocacy Center)</a:t>
            </a:r>
          </a:p>
          <a:p>
            <a:r>
              <a:rPr lang="en-US" dirty="0"/>
              <a:t>C</a:t>
            </a:r>
            <a:r>
              <a:rPr lang="en-US" dirty="0" smtClean="0"/>
              <a:t>oordinated services</a:t>
            </a:r>
          </a:p>
          <a:p>
            <a:pPr lvl="1"/>
            <a:r>
              <a:rPr lang="en-US" dirty="0" smtClean="0"/>
              <a:t>Health and Safety of youth first</a:t>
            </a:r>
          </a:p>
          <a:p>
            <a:pPr lvl="1"/>
            <a:r>
              <a:rPr lang="en-US" dirty="0" smtClean="0"/>
              <a:t>Trauma informed care for youth</a:t>
            </a:r>
          </a:p>
          <a:p>
            <a:pPr lvl="1"/>
            <a:r>
              <a:rPr lang="en-US" dirty="0" smtClean="0"/>
              <a:t>Longer term healing strategies</a:t>
            </a:r>
          </a:p>
          <a:p>
            <a:pPr lvl="1"/>
            <a:r>
              <a:rPr lang="en-US" dirty="0" smtClean="0"/>
              <a:t>STOP / PROSECUTE TRAFFICKER</a:t>
            </a:r>
            <a:endParaRPr lang="en-US" dirty="0"/>
          </a:p>
        </p:txBody>
      </p:sp>
      <p:sp>
        <p:nvSpPr>
          <p:cNvPr id="4" name="Slide Number Placeholder 3"/>
          <p:cNvSpPr>
            <a:spLocks noGrp="1"/>
          </p:cNvSpPr>
          <p:nvPr>
            <p:ph type="sldNum" sz="quarter" idx="12"/>
          </p:nvPr>
        </p:nvSpPr>
        <p:spPr/>
        <p:txBody>
          <a:bodyPr/>
          <a:lstStyle/>
          <a:p>
            <a:pPr>
              <a:defRPr/>
            </a:pPr>
            <a:fld id="{DB1104EF-1733-4B3E-B0B4-68844DADB7CF}" type="slidenum">
              <a:rPr lang="en-US" smtClean="0"/>
              <a:pPr>
                <a:defRPr/>
              </a:pPr>
              <a:t>54</a:t>
            </a:fld>
            <a:endParaRPr lang="en-US"/>
          </a:p>
        </p:txBody>
      </p:sp>
    </p:spTree>
    <p:extLst>
      <p:ext uri="{BB962C8B-B14F-4D97-AF65-F5344CB8AC3E}">
        <p14:creationId xmlns:p14="http://schemas.microsoft.com/office/powerpoint/2010/main" val="3454389010"/>
      </p:ext>
    </p:extLst>
  </p:cSld>
  <p:clrMapOvr>
    <a:masterClrMapping/>
  </p:clrMapOvr>
  <p:transition spd="med">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5448"/>
            <a:ext cx="8686800" cy="1252728"/>
          </a:xfrm>
        </p:spPr>
        <p:txBody>
          <a:bodyPr>
            <a:normAutofit/>
          </a:bodyPr>
          <a:lstStyle/>
          <a:p>
            <a:r>
              <a:rPr lang="en-US" dirty="0" smtClean="0">
                <a:solidFill>
                  <a:srgbClr val="FFC000"/>
                </a:solidFill>
              </a:rPr>
              <a:t>Spread the Message</a:t>
            </a:r>
            <a:endParaRPr lang="en-US" dirty="0">
              <a:solidFill>
                <a:srgbClr val="FFC000"/>
              </a:solidFill>
            </a:endParaRPr>
          </a:p>
        </p:txBody>
      </p:sp>
      <p:sp>
        <p:nvSpPr>
          <p:cNvPr id="3" name="Content Placeholder 2"/>
          <p:cNvSpPr>
            <a:spLocks noGrp="1"/>
          </p:cNvSpPr>
          <p:nvPr>
            <p:ph idx="1"/>
          </p:nvPr>
        </p:nvSpPr>
        <p:spPr>
          <a:xfrm>
            <a:off x="228600" y="1676400"/>
            <a:ext cx="8610600" cy="4724400"/>
          </a:xfrm>
        </p:spPr>
        <p:txBody>
          <a:bodyPr/>
          <a:lstStyle/>
          <a:p>
            <a:r>
              <a:rPr lang="en-US" dirty="0" smtClean="0"/>
              <a:t>Organize a screening of this presentation with your friends or student organization &amp; let the Department of Education know! </a:t>
            </a:r>
            <a:r>
              <a:rPr lang="en-US" sz="2400" u="sng" dirty="0" smtClean="0"/>
              <a:t>(</a:t>
            </a:r>
            <a:r>
              <a:rPr lang="en-US" sz="2600" u="sng" dirty="0" smtClean="0">
                <a:hlinkClick r:id="rId2"/>
              </a:rPr>
              <a:t>Pete.Lupiba@education.ohio.gov</a:t>
            </a:r>
            <a:r>
              <a:rPr lang="en-US" sz="2400" u="sng" dirty="0" smtClean="0"/>
              <a:t>)</a:t>
            </a:r>
          </a:p>
          <a:p>
            <a:endParaRPr lang="en-US" sz="2400" u="sng" dirty="0" smtClean="0"/>
          </a:p>
          <a:p>
            <a:r>
              <a:rPr lang="en-US" dirty="0" smtClean="0"/>
              <a:t>Contact your local Human Trafficking Coalition to invite a guest for Q &amp; A or to get involved</a:t>
            </a:r>
          </a:p>
          <a:p>
            <a:pPr>
              <a:buNone/>
            </a:pPr>
            <a:endParaRPr lang="en-US" dirty="0" smtClean="0"/>
          </a:p>
          <a:p>
            <a:r>
              <a:rPr lang="en-US" dirty="0" smtClean="0"/>
              <a:t>Or contact the Ohio Human Trafficking Commission: </a:t>
            </a:r>
            <a:r>
              <a:rPr lang="en-US" sz="2600" dirty="0" smtClean="0">
                <a:hlinkClick r:id="rId3"/>
              </a:rPr>
              <a:t>http://www.ohioattorneygeneral.gov/HumanTrafficking</a:t>
            </a:r>
            <a:endParaRPr lang="en-US" sz="2600" dirty="0" smtClean="0"/>
          </a:p>
        </p:txBody>
      </p:sp>
      <p:sp>
        <p:nvSpPr>
          <p:cNvPr id="4" name="Slide Number Placeholder 3"/>
          <p:cNvSpPr>
            <a:spLocks noGrp="1"/>
          </p:cNvSpPr>
          <p:nvPr>
            <p:ph type="sldNum" sz="quarter" idx="12"/>
          </p:nvPr>
        </p:nvSpPr>
        <p:spPr/>
        <p:txBody>
          <a:bodyPr/>
          <a:lstStyle/>
          <a:p>
            <a:pPr>
              <a:defRPr/>
            </a:pPr>
            <a:fld id="{DB1104EF-1733-4B3E-B0B4-68844DADB7CF}" type="slidenum">
              <a:rPr lang="en-US" smtClean="0"/>
              <a:pPr>
                <a:defRPr/>
              </a:pPr>
              <a:t>55</a:t>
            </a:fld>
            <a:endParaRPr lang="en-US"/>
          </a:p>
        </p:txBody>
      </p:sp>
    </p:spTree>
    <p:extLst>
      <p:ext uri="{BB962C8B-B14F-4D97-AF65-F5344CB8AC3E}">
        <p14:creationId xmlns:p14="http://schemas.microsoft.com/office/powerpoint/2010/main" val="2319273152"/>
      </p:ext>
    </p:extLst>
  </p:cSld>
  <p:clrMapOvr>
    <a:masterClrMapping/>
  </p:clrMapOvr>
  <p:transition spd="med">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bg1"/>
                </a:solidFill>
              </a:rPr>
              <a:t>Review: Numbers to Call</a:t>
            </a:r>
            <a:endParaRPr lang="en-US" dirty="0">
              <a:solidFill>
                <a:schemeClr val="bg1"/>
              </a:solidFill>
            </a:endParaRPr>
          </a:p>
        </p:txBody>
      </p:sp>
      <p:sp>
        <p:nvSpPr>
          <p:cNvPr id="3" name="Content Placeholder 2"/>
          <p:cNvSpPr>
            <a:spLocks noGrp="1"/>
          </p:cNvSpPr>
          <p:nvPr>
            <p:ph idx="1"/>
          </p:nvPr>
        </p:nvSpPr>
        <p:spPr>
          <a:xfrm>
            <a:off x="304800" y="1752600"/>
            <a:ext cx="8534400" cy="4625975"/>
          </a:xfrm>
        </p:spPr>
        <p:txBody>
          <a:bodyPr/>
          <a:lstStyle/>
          <a:p>
            <a:r>
              <a:rPr lang="en-US" dirty="0" smtClean="0"/>
              <a:t>To report a potential case of human trafficking: </a:t>
            </a:r>
            <a:r>
              <a:rPr lang="en-US" sz="4000" b="1" dirty="0" smtClean="0"/>
              <a:t>1-888-3737-888</a:t>
            </a:r>
            <a:endParaRPr lang="en-US" b="1" dirty="0" smtClean="0"/>
          </a:p>
          <a:p>
            <a:pPr lvl="0">
              <a:buClr>
                <a:srgbClr val="F0AD00"/>
              </a:buClr>
            </a:pPr>
            <a:r>
              <a:rPr lang="en-US" dirty="0">
                <a:solidFill>
                  <a:prstClr val="black"/>
                </a:solidFill>
              </a:rPr>
              <a:t>To notify the Department of Education of a screening of this presentation: </a:t>
            </a:r>
            <a:r>
              <a:rPr lang="en-US" b="1" dirty="0" smtClean="0">
                <a:solidFill>
                  <a:prstClr val="black"/>
                </a:solidFill>
              </a:rPr>
              <a:t>1-877-644-6338</a:t>
            </a:r>
            <a:endParaRPr lang="en-US" b="1" dirty="0" smtClean="0"/>
          </a:p>
          <a:p>
            <a:r>
              <a:rPr lang="en-US" dirty="0" smtClean="0"/>
              <a:t>To invite a speaker or facilitator to your screening, or to your church, student organization, youth group, …; or to be trained as a local presenter contact your local Human Trafficking Coalition.</a:t>
            </a:r>
            <a:endParaRPr lang="en-US" dirty="0"/>
          </a:p>
        </p:txBody>
      </p:sp>
      <p:sp>
        <p:nvSpPr>
          <p:cNvPr id="4" name="Slide Number Placeholder 3"/>
          <p:cNvSpPr>
            <a:spLocks noGrp="1"/>
          </p:cNvSpPr>
          <p:nvPr>
            <p:ph type="sldNum" sz="quarter" idx="12"/>
          </p:nvPr>
        </p:nvSpPr>
        <p:spPr/>
        <p:txBody>
          <a:bodyPr/>
          <a:lstStyle/>
          <a:p>
            <a:pPr>
              <a:defRPr/>
            </a:pPr>
            <a:fld id="{DB1104EF-1733-4B3E-B0B4-68844DADB7CF}" type="slidenum">
              <a:rPr lang="en-US" smtClean="0"/>
              <a:pPr>
                <a:defRPr/>
              </a:pPr>
              <a:t>56</a:t>
            </a:fld>
            <a:endParaRPr lang="en-US"/>
          </a:p>
        </p:txBody>
      </p:sp>
    </p:spTree>
    <p:extLst>
      <p:ext uri="{BB962C8B-B14F-4D97-AF65-F5344CB8AC3E}">
        <p14:creationId xmlns:p14="http://schemas.microsoft.com/office/powerpoint/2010/main" val="1137165806"/>
      </p:ext>
    </p:extLst>
  </p:cSld>
  <p:clrMapOvr>
    <a:masterClrMapping/>
  </p:clrMapOvr>
  <p:transition spd="med">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solidFill>
                  <a:schemeClr val="bg1"/>
                </a:solidFill>
              </a:rPr>
              <a:t>Local Coalition Contact Information</a:t>
            </a:r>
            <a:endParaRPr lang="en-US" dirty="0">
              <a:solidFill>
                <a:schemeClr val="bg1"/>
              </a:solidFill>
            </a:endParaRPr>
          </a:p>
        </p:txBody>
      </p:sp>
      <p:sp>
        <p:nvSpPr>
          <p:cNvPr id="4" name="Slide Number Placeholder 3"/>
          <p:cNvSpPr>
            <a:spLocks noGrp="1"/>
          </p:cNvSpPr>
          <p:nvPr>
            <p:ph type="sldNum" sz="quarter" idx="12"/>
          </p:nvPr>
        </p:nvSpPr>
        <p:spPr/>
        <p:txBody>
          <a:bodyPr/>
          <a:lstStyle/>
          <a:p>
            <a:pPr>
              <a:defRPr/>
            </a:pPr>
            <a:fld id="{DB1104EF-1733-4B3E-B0B4-68844DADB7CF}" type="slidenum">
              <a:rPr lang="en-US" smtClean="0"/>
              <a:pPr>
                <a:defRPr/>
              </a:pPr>
              <a:t>57</a:t>
            </a:fld>
            <a:endParaRPr lang="en-US"/>
          </a:p>
        </p:txBody>
      </p:sp>
      <p:sp>
        <p:nvSpPr>
          <p:cNvPr id="3" name="TextBox 2"/>
          <p:cNvSpPr txBox="1"/>
          <p:nvPr/>
        </p:nvSpPr>
        <p:spPr>
          <a:xfrm>
            <a:off x="-27562" y="1524000"/>
            <a:ext cx="3352800" cy="4493538"/>
          </a:xfrm>
          <a:prstGeom prst="rect">
            <a:avLst/>
          </a:prstGeom>
          <a:noFill/>
        </p:spPr>
        <p:txBody>
          <a:bodyPr wrap="square" rtlCol="0">
            <a:spAutoFit/>
          </a:bodyPr>
          <a:lstStyle/>
          <a:p>
            <a:r>
              <a:rPr lang="en-US" sz="2200" b="1" u="sng" dirty="0" smtClean="0">
                <a:solidFill>
                  <a:srgbClr val="0070C0"/>
                </a:solidFill>
                <a:latin typeface="+mn-lt"/>
              </a:rPr>
              <a:t>Northwest Ohio</a:t>
            </a:r>
          </a:p>
          <a:p>
            <a:r>
              <a:rPr lang="en-US" sz="2200" b="1" dirty="0" smtClean="0">
                <a:solidFill>
                  <a:srgbClr val="0070C0"/>
                </a:solidFill>
                <a:latin typeface="+mn-lt"/>
              </a:rPr>
              <a:t>419-222-8666</a:t>
            </a:r>
          </a:p>
          <a:p>
            <a:endParaRPr lang="en-US" sz="2200" b="1" dirty="0" smtClean="0">
              <a:solidFill>
                <a:srgbClr val="0070C0"/>
              </a:solidFill>
              <a:latin typeface="+mn-lt"/>
            </a:endParaRPr>
          </a:p>
          <a:p>
            <a:r>
              <a:rPr lang="en-US" sz="2200" b="1" u="sng" dirty="0" smtClean="0">
                <a:solidFill>
                  <a:srgbClr val="C00000"/>
                </a:solidFill>
                <a:latin typeface="+mn-lt"/>
              </a:rPr>
              <a:t>Lucas County</a:t>
            </a:r>
          </a:p>
          <a:p>
            <a:r>
              <a:rPr lang="en-US" sz="2200" b="1" dirty="0" err="1" smtClean="0">
                <a:solidFill>
                  <a:srgbClr val="C00000"/>
                </a:solidFill>
                <a:latin typeface="+mn-lt"/>
              </a:rPr>
              <a:t>lchumantrafficking</a:t>
            </a:r>
            <a:endParaRPr lang="en-US" sz="2200" b="1" dirty="0" smtClean="0">
              <a:solidFill>
                <a:srgbClr val="C00000"/>
              </a:solidFill>
              <a:latin typeface="+mn-lt"/>
            </a:endParaRPr>
          </a:p>
          <a:p>
            <a:r>
              <a:rPr lang="en-US" sz="2200" b="1" dirty="0">
                <a:solidFill>
                  <a:srgbClr val="C00000"/>
                </a:solidFill>
                <a:latin typeface="+mn-lt"/>
              </a:rPr>
              <a:t>c</a:t>
            </a:r>
            <a:r>
              <a:rPr lang="en-US" sz="2200" b="1" dirty="0" smtClean="0">
                <a:solidFill>
                  <a:srgbClr val="C00000"/>
                </a:solidFill>
                <a:latin typeface="+mn-lt"/>
              </a:rPr>
              <a:t>oalition</a:t>
            </a:r>
          </a:p>
          <a:p>
            <a:r>
              <a:rPr lang="en-US" sz="2200" b="1" dirty="0">
                <a:solidFill>
                  <a:srgbClr val="C00000"/>
                </a:solidFill>
                <a:latin typeface="+mn-lt"/>
              </a:rPr>
              <a:t>@</a:t>
            </a:r>
            <a:r>
              <a:rPr lang="en-US" sz="2200" b="1" dirty="0" smtClean="0">
                <a:solidFill>
                  <a:srgbClr val="C00000"/>
                </a:solidFill>
                <a:latin typeface="+mn-lt"/>
              </a:rPr>
              <a:t>gmail.com</a:t>
            </a:r>
          </a:p>
          <a:p>
            <a:endParaRPr lang="en-US" sz="2200" b="1" u="sng" dirty="0" smtClean="0">
              <a:solidFill>
                <a:srgbClr val="C00000"/>
              </a:solidFill>
              <a:latin typeface="+mn-lt"/>
            </a:endParaRPr>
          </a:p>
          <a:p>
            <a:r>
              <a:rPr lang="en-US" sz="2200" b="1" u="sng" dirty="0" smtClean="0">
                <a:solidFill>
                  <a:srgbClr val="00B050"/>
                </a:solidFill>
                <a:latin typeface="+mn-lt"/>
              </a:rPr>
              <a:t>Northeast Ohio</a:t>
            </a:r>
          </a:p>
          <a:p>
            <a:r>
              <a:rPr lang="en-US" sz="2200" b="1" dirty="0" smtClean="0">
                <a:solidFill>
                  <a:srgbClr val="00B050"/>
                </a:solidFill>
                <a:latin typeface="+mn-lt"/>
              </a:rPr>
              <a:t>440-356-2254</a:t>
            </a:r>
            <a:endParaRPr lang="en-US" sz="2200" b="1" dirty="0">
              <a:solidFill>
                <a:srgbClr val="00B050"/>
              </a:solidFill>
              <a:latin typeface="+mn-lt"/>
            </a:endParaRPr>
          </a:p>
          <a:p>
            <a:endParaRPr lang="en-US" sz="2200" b="1" dirty="0" smtClean="0">
              <a:solidFill>
                <a:srgbClr val="00B050"/>
              </a:solidFill>
              <a:latin typeface="+mn-lt"/>
            </a:endParaRPr>
          </a:p>
          <a:p>
            <a:r>
              <a:rPr lang="en-US" sz="2200" b="1" u="sng" dirty="0" smtClean="0">
                <a:solidFill>
                  <a:srgbClr val="7030A0"/>
                </a:solidFill>
                <a:latin typeface="+mn-lt"/>
              </a:rPr>
              <a:t>Central Ohio</a:t>
            </a:r>
          </a:p>
          <a:p>
            <a:r>
              <a:rPr lang="en-US" sz="2200" b="1" dirty="0" smtClean="0">
                <a:solidFill>
                  <a:srgbClr val="7030A0"/>
                </a:solidFill>
                <a:latin typeface="+mn-lt"/>
              </a:rPr>
              <a:t>614-285-4357</a:t>
            </a:r>
          </a:p>
        </p:txBody>
      </p:sp>
      <p:sp>
        <p:nvSpPr>
          <p:cNvPr id="6" name="TextBox 5"/>
          <p:cNvSpPr txBox="1"/>
          <p:nvPr/>
        </p:nvSpPr>
        <p:spPr>
          <a:xfrm>
            <a:off x="6592111" y="1524000"/>
            <a:ext cx="2514600" cy="5693866"/>
          </a:xfrm>
          <a:prstGeom prst="rect">
            <a:avLst/>
          </a:prstGeom>
          <a:noFill/>
        </p:spPr>
        <p:txBody>
          <a:bodyPr wrap="square" rtlCol="0">
            <a:spAutoFit/>
          </a:bodyPr>
          <a:lstStyle/>
          <a:p>
            <a:pPr lvl="0"/>
            <a:r>
              <a:rPr lang="en-US" sz="2200" u="sng" dirty="0">
                <a:latin typeface="+mn-lt"/>
              </a:rPr>
              <a:t>Miami </a:t>
            </a:r>
            <a:r>
              <a:rPr lang="en-US" sz="2200" u="sng" dirty="0" smtClean="0">
                <a:latin typeface="+mn-lt"/>
              </a:rPr>
              <a:t>Valley</a:t>
            </a:r>
          </a:p>
          <a:p>
            <a:pPr lvl="0"/>
            <a:r>
              <a:rPr lang="en-US" sz="2200" dirty="0" err="1" smtClean="0">
                <a:latin typeface="+mn-lt"/>
              </a:rPr>
              <a:t>AbolitionOhio</a:t>
            </a:r>
            <a:r>
              <a:rPr lang="en-US" sz="2200" dirty="0" smtClean="0">
                <a:latin typeface="+mn-lt"/>
              </a:rPr>
              <a:t>@</a:t>
            </a:r>
            <a:endParaRPr lang="en-US" sz="2200" dirty="0">
              <a:latin typeface="+mn-lt"/>
            </a:endParaRPr>
          </a:p>
          <a:p>
            <a:pPr lvl="0"/>
            <a:r>
              <a:rPr lang="en-US" sz="2200" dirty="0">
                <a:latin typeface="+mn-lt"/>
              </a:rPr>
              <a:t>g</a:t>
            </a:r>
            <a:r>
              <a:rPr lang="en-US" sz="2200" dirty="0" smtClean="0">
                <a:latin typeface="+mn-lt"/>
              </a:rPr>
              <a:t>mail.com</a:t>
            </a:r>
            <a:endParaRPr lang="en-US" sz="2200" dirty="0">
              <a:latin typeface="+mn-lt"/>
            </a:endParaRPr>
          </a:p>
          <a:p>
            <a:pPr lvl="0"/>
            <a:endParaRPr lang="en-US" sz="2200" dirty="0">
              <a:latin typeface="+mn-lt"/>
            </a:endParaRPr>
          </a:p>
          <a:p>
            <a:pPr lvl="0"/>
            <a:r>
              <a:rPr lang="en-US" sz="2200" b="1" u="sng" dirty="0" smtClean="0">
                <a:solidFill>
                  <a:srgbClr val="E08710"/>
                </a:solidFill>
                <a:latin typeface="+mn-lt"/>
              </a:rPr>
              <a:t>Cincinnati</a:t>
            </a:r>
          </a:p>
          <a:p>
            <a:pPr lvl="0"/>
            <a:r>
              <a:rPr lang="en-US" sz="1200" dirty="0" smtClean="0"/>
              <a:t>Hotline 513-800-1863</a:t>
            </a:r>
          </a:p>
          <a:p>
            <a:pPr lvl="0"/>
            <a:endParaRPr lang="en-US" sz="2200" b="1" dirty="0">
              <a:solidFill>
                <a:srgbClr val="F0AD00"/>
              </a:solidFill>
              <a:latin typeface="+mn-lt"/>
            </a:endParaRPr>
          </a:p>
          <a:p>
            <a:pPr lvl="0"/>
            <a:r>
              <a:rPr lang="en-US" sz="2200" b="1" u="sng" dirty="0">
                <a:solidFill>
                  <a:srgbClr val="CC00FF"/>
                </a:solidFill>
                <a:latin typeface="+mn-lt"/>
              </a:rPr>
              <a:t>Lorain </a:t>
            </a:r>
            <a:r>
              <a:rPr lang="en-US" sz="2200" b="1" u="sng" dirty="0" smtClean="0">
                <a:solidFill>
                  <a:srgbClr val="CC00FF"/>
                </a:solidFill>
                <a:latin typeface="+mn-lt"/>
              </a:rPr>
              <a:t>County</a:t>
            </a:r>
          </a:p>
          <a:p>
            <a:pPr lvl="0"/>
            <a:r>
              <a:rPr lang="en-US" sz="2200" b="1" dirty="0" smtClean="0">
                <a:solidFill>
                  <a:srgbClr val="CC00FF"/>
                </a:solidFill>
                <a:latin typeface="+mn-lt"/>
              </a:rPr>
              <a:t>1-800-888-6161</a:t>
            </a:r>
            <a:endParaRPr lang="en-US" sz="2200" b="1" dirty="0">
              <a:solidFill>
                <a:srgbClr val="CC00FF"/>
              </a:solidFill>
              <a:latin typeface="+mn-lt"/>
            </a:endParaRPr>
          </a:p>
          <a:p>
            <a:pPr lvl="0"/>
            <a:endParaRPr lang="en-US" sz="2200" b="1" dirty="0">
              <a:solidFill>
                <a:srgbClr val="CC00FF"/>
              </a:solidFill>
              <a:latin typeface="+mn-lt"/>
            </a:endParaRPr>
          </a:p>
          <a:p>
            <a:pPr lvl="0"/>
            <a:r>
              <a:rPr lang="en-US" sz="2200" b="1" u="sng" dirty="0">
                <a:solidFill>
                  <a:srgbClr val="00B0F0"/>
                </a:solidFill>
                <a:latin typeface="+mn-lt"/>
              </a:rPr>
              <a:t>Mahoning </a:t>
            </a:r>
            <a:r>
              <a:rPr lang="en-US" sz="2200" b="1" u="sng" dirty="0" smtClean="0">
                <a:solidFill>
                  <a:srgbClr val="00B0F0"/>
                </a:solidFill>
                <a:latin typeface="+mn-lt"/>
              </a:rPr>
              <a:t>Valley</a:t>
            </a:r>
          </a:p>
          <a:p>
            <a:pPr lvl="0"/>
            <a:r>
              <a:rPr lang="en-US" sz="2200" b="1" dirty="0" smtClean="0">
                <a:solidFill>
                  <a:srgbClr val="00B0F0"/>
                </a:solidFill>
                <a:latin typeface="+mn-lt"/>
              </a:rPr>
              <a:t>330-743-1196</a:t>
            </a:r>
          </a:p>
          <a:p>
            <a:pPr lvl="0"/>
            <a:endParaRPr lang="en-US" sz="2200" b="1" dirty="0" smtClean="0">
              <a:solidFill>
                <a:srgbClr val="00B0F0"/>
              </a:solidFill>
              <a:latin typeface="+mn-lt"/>
            </a:endParaRPr>
          </a:p>
          <a:p>
            <a:pPr lvl="0"/>
            <a:endParaRPr lang="en-US" sz="2200" b="1" dirty="0" smtClean="0">
              <a:solidFill>
                <a:srgbClr val="00B0F0"/>
              </a:solidFill>
              <a:latin typeface="+mn-lt"/>
            </a:endParaRPr>
          </a:p>
          <a:p>
            <a:pPr lvl="0"/>
            <a:endParaRPr lang="en-US" sz="2200" b="1" dirty="0" smtClean="0">
              <a:solidFill>
                <a:srgbClr val="00B0F0"/>
              </a:solidFill>
              <a:latin typeface="+mn-lt"/>
            </a:endParaRPr>
          </a:p>
          <a:p>
            <a:pPr lvl="0"/>
            <a:endParaRPr lang="en-US" sz="2200" b="1" dirty="0" smtClean="0">
              <a:solidFill>
                <a:srgbClr val="00B0F0"/>
              </a:solidFill>
              <a:latin typeface="+mn-lt"/>
            </a:endParaRPr>
          </a:p>
          <a:p>
            <a:pPr lvl="0"/>
            <a:endParaRPr lang="en-US" sz="2200" b="1" dirty="0">
              <a:solidFill>
                <a:srgbClr val="00B0F0"/>
              </a:solidFill>
              <a:latin typeface="+mn-lt"/>
            </a:endParaRPr>
          </a:p>
        </p:txBody>
      </p:sp>
      <p:pic>
        <p:nvPicPr>
          <p:cNvPr id="10"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362200" y="1752600"/>
            <a:ext cx="4240957" cy="4654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6629400" y="5715000"/>
            <a:ext cx="4572000" cy="769441"/>
          </a:xfrm>
          <a:prstGeom prst="rect">
            <a:avLst/>
          </a:prstGeom>
        </p:spPr>
        <p:txBody>
          <a:bodyPr>
            <a:spAutoFit/>
          </a:bodyPr>
          <a:lstStyle/>
          <a:p>
            <a:pPr lvl="0"/>
            <a:r>
              <a:rPr lang="en-US" sz="2200" b="1" u="sng" dirty="0" smtClean="0">
                <a:solidFill>
                  <a:schemeClr val="accent2">
                    <a:lumMod val="60000"/>
                    <a:lumOff val="40000"/>
                  </a:schemeClr>
                </a:solidFill>
                <a:latin typeface="+mj-lt"/>
              </a:rPr>
              <a:t>Southeast Ohio </a:t>
            </a:r>
          </a:p>
          <a:p>
            <a:pPr lvl="0"/>
            <a:r>
              <a:rPr lang="en-US" sz="2200" b="1" dirty="0" smtClean="0">
                <a:solidFill>
                  <a:schemeClr val="accent2">
                    <a:lumMod val="60000"/>
                    <a:lumOff val="40000"/>
                  </a:schemeClr>
                </a:solidFill>
                <a:latin typeface="+mj-lt"/>
              </a:rPr>
              <a:t>740-374-5820</a:t>
            </a:r>
            <a:endParaRPr lang="en-US" sz="2200" b="1" dirty="0">
              <a:solidFill>
                <a:schemeClr val="accent2">
                  <a:lumMod val="60000"/>
                  <a:lumOff val="40000"/>
                </a:schemeClr>
              </a:solidFill>
              <a:latin typeface="+mj-lt"/>
            </a:endParaRPr>
          </a:p>
        </p:txBody>
      </p:sp>
    </p:spTree>
    <p:extLst>
      <p:ext uri="{BB962C8B-B14F-4D97-AF65-F5344CB8AC3E}">
        <p14:creationId xmlns:p14="http://schemas.microsoft.com/office/powerpoint/2010/main" val="1454449980"/>
      </p:ext>
    </p:extLst>
  </p:cSld>
  <p:clrMapOvr>
    <a:masterClrMapping/>
  </p:clrMapOvr>
  <p:transition spd="med">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5448"/>
            <a:ext cx="9144000" cy="1252728"/>
          </a:xfrm>
        </p:spPr>
        <p:txBody>
          <a:bodyPr>
            <a:noAutofit/>
          </a:bodyPr>
          <a:lstStyle/>
          <a:p>
            <a:pPr algn="ctr"/>
            <a:r>
              <a:rPr lang="en-US" sz="3200" dirty="0">
                <a:latin typeface="Arial" pitchFamily="34" charset="0"/>
                <a:cs typeface="Arial" pitchFamily="34" charset="0"/>
              </a:rPr>
              <a:t>What is Human Trafficking?</a:t>
            </a:r>
            <a:br>
              <a:rPr lang="en-US" sz="3200" dirty="0">
                <a:latin typeface="Arial" pitchFamily="34" charset="0"/>
                <a:cs typeface="Arial" pitchFamily="34" charset="0"/>
              </a:rPr>
            </a:br>
            <a:r>
              <a:rPr lang="en-US" sz="3200" dirty="0">
                <a:latin typeface="Arial" pitchFamily="34" charset="0"/>
                <a:cs typeface="Arial" pitchFamily="34" charset="0"/>
              </a:rPr>
              <a:t>A live webinar for </a:t>
            </a:r>
            <a:r>
              <a:rPr lang="en-US" sz="3200" dirty="0" smtClean="0">
                <a:latin typeface="Arial" pitchFamily="34" charset="0"/>
                <a:cs typeface="Arial" pitchFamily="34" charset="0"/>
              </a:rPr>
              <a:t>students in Ohio.</a:t>
            </a:r>
            <a:endParaRPr lang="en-US" sz="3200" dirty="0">
              <a:latin typeface="Arial" pitchFamily="34" charset="0"/>
              <a:cs typeface="Arial" pitchFamily="34" charset="0"/>
            </a:endParaRPr>
          </a:p>
        </p:txBody>
      </p:sp>
      <p:sp>
        <p:nvSpPr>
          <p:cNvPr id="3" name="Content Placeholder 2"/>
          <p:cNvSpPr>
            <a:spLocks noGrp="1"/>
          </p:cNvSpPr>
          <p:nvPr>
            <p:ph idx="1"/>
          </p:nvPr>
        </p:nvSpPr>
        <p:spPr/>
        <p:txBody>
          <a:bodyPr/>
          <a:lstStyle/>
          <a:p>
            <a:pPr marL="119062" indent="0" algn="ctr">
              <a:buNone/>
            </a:pPr>
            <a:r>
              <a:rPr lang="en-US" sz="3600" b="1" dirty="0" smtClean="0">
                <a:latin typeface="Arial" pitchFamily="34" charset="0"/>
                <a:cs typeface="Arial" pitchFamily="34" charset="0"/>
              </a:rPr>
              <a:t>Thank you for participating </a:t>
            </a:r>
          </a:p>
          <a:p>
            <a:pPr marL="119062" indent="0" algn="ctr">
              <a:buNone/>
            </a:pPr>
            <a:r>
              <a:rPr lang="en-US" sz="3600" b="1" dirty="0" smtClean="0">
                <a:latin typeface="Arial" pitchFamily="34" charset="0"/>
                <a:cs typeface="Arial" pitchFamily="34" charset="0"/>
              </a:rPr>
              <a:t>in today’s webinar.</a:t>
            </a:r>
          </a:p>
          <a:p>
            <a:pPr marL="119062" indent="0">
              <a:buNone/>
            </a:pPr>
            <a:endParaRPr lang="en-US" sz="1800" dirty="0">
              <a:latin typeface="Arial" pitchFamily="34" charset="0"/>
              <a:cs typeface="Arial" pitchFamily="34" charset="0"/>
            </a:endParaRPr>
          </a:p>
          <a:p>
            <a:pPr marL="119062" indent="0" algn="ctr">
              <a:buNone/>
            </a:pPr>
            <a:r>
              <a:rPr lang="en-US" sz="3600" dirty="0">
                <a:latin typeface="Arial" pitchFamily="34" charset="0"/>
                <a:cs typeface="Arial" pitchFamily="34" charset="0"/>
              </a:rPr>
              <a:t>To access </a:t>
            </a:r>
            <a:r>
              <a:rPr lang="en-US" sz="3600" dirty="0" smtClean="0">
                <a:latin typeface="Arial" pitchFamily="34" charset="0"/>
                <a:cs typeface="Arial" pitchFamily="34" charset="0"/>
              </a:rPr>
              <a:t>a recording of this webinar, </a:t>
            </a:r>
            <a:r>
              <a:rPr lang="en-US" sz="3600" dirty="0">
                <a:latin typeface="Arial" pitchFamily="34" charset="0"/>
                <a:cs typeface="Arial" pitchFamily="34" charset="0"/>
              </a:rPr>
              <a:t>please visit </a:t>
            </a:r>
            <a:endParaRPr lang="en-US" sz="3600" dirty="0" smtClean="0">
              <a:latin typeface="Arial" pitchFamily="34" charset="0"/>
              <a:cs typeface="Arial" pitchFamily="34" charset="0"/>
            </a:endParaRPr>
          </a:p>
          <a:p>
            <a:pPr marL="119062" indent="0" algn="ctr">
              <a:buNone/>
            </a:pPr>
            <a:r>
              <a:rPr lang="en-US" sz="3600" dirty="0" smtClean="0">
                <a:latin typeface="Arial" pitchFamily="34" charset="0"/>
                <a:cs typeface="Arial" pitchFamily="34" charset="0"/>
                <a:hlinkClick r:id="rId2"/>
              </a:rPr>
              <a:t>www.education.ohio.gov</a:t>
            </a:r>
            <a:r>
              <a:rPr lang="en-US" sz="3600" dirty="0" smtClean="0">
                <a:latin typeface="Arial" pitchFamily="34" charset="0"/>
                <a:cs typeface="Arial" pitchFamily="34" charset="0"/>
              </a:rPr>
              <a:t> </a:t>
            </a:r>
          </a:p>
          <a:p>
            <a:pPr marL="119062" indent="0" algn="ctr">
              <a:buNone/>
            </a:pPr>
            <a:r>
              <a:rPr lang="en-US" sz="3600" dirty="0" smtClean="0">
                <a:latin typeface="Arial" pitchFamily="34" charset="0"/>
                <a:cs typeface="Arial" pitchFamily="34" charset="0"/>
              </a:rPr>
              <a:t>and search </a:t>
            </a:r>
            <a:r>
              <a:rPr lang="en-US" sz="3600" dirty="0">
                <a:latin typeface="Arial" pitchFamily="34" charset="0"/>
                <a:cs typeface="Arial" pitchFamily="34" charset="0"/>
              </a:rPr>
              <a:t>keywords </a:t>
            </a:r>
            <a:endParaRPr lang="en-US" sz="3600" dirty="0" smtClean="0">
              <a:latin typeface="Arial" pitchFamily="34" charset="0"/>
              <a:cs typeface="Arial" pitchFamily="34" charset="0"/>
            </a:endParaRPr>
          </a:p>
          <a:p>
            <a:pPr marL="119062" indent="0" algn="ctr">
              <a:buNone/>
            </a:pPr>
            <a:r>
              <a:rPr lang="en-US" sz="3600" b="1" dirty="0" smtClean="0">
                <a:latin typeface="Arial" pitchFamily="34" charset="0"/>
                <a:cs typeface="Arial" pitchFamily="34" charset="0"/>
              </a:rPr>
              <a:t>Human </a:t>
            </a:r>
            <a:r>
              <a:rPr lang="en-US" sz="3600" b="1" dirty="0">
                <a:latin typeface="Arial" pitchFamily="34" charset="0"/>
                <a:cs typeface="Arial" pitchFamily="34" charset="0"/>
              </a:rPr>
              <a:t>Trafficking</a:t>
            </a:r>
            <a:r>
              <a:rPr lang="en-US" sz="3600" dirty="0" smtClean="0">
                <a:latin typeface="Arial" pitchFamily="34" charset="0"/>
                <a:cs typeface="Arial" pitchFamily="34" charset="0"/>
              </a:rPr>
              <a:t>.  </a:t>
            </a:r>
            <a:endParaRPr lang="en-US" sz="3600" dirty="0">
              <a:latin typeface="Arial" pitchFamily="34" charset="0"/>
              <a:cs typeface="Arial" pitchFamily="34" charset="0"/>
            </a:endParaRPr>
          </a:p>
          <a:p>
            <a:endParaRPr lang="en-US" sz="3600"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pPr>
              <a:defRPr/>
            </a:pPr>
            <a:fld id="{DB1104EF-1733-4B3E-B0B4-68844DADB7CF}" type="slidenum">
              <a:rPr lang="en-US" smtClean="0"/>
              <a:pPr>
                <a:defRPr/>
              </a:pPr>
              <a:t>58</a:t>
            </a:fld>
            <a:endParaRPr lang="en-US"/>
          </a:p>
        </p:txBody>
      </p:sp>
    </p:spTree>
    <p:extLst>
      <p:ext uri="{BB962C8B-B14F-4D97-AF65-F5344CB8AC3E}">
        <p14:creationId xmlns:p14="http://schemas.microsoft.com/office/powerpoint/2010/main" val="1504235715"/>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B91BE050-5082-44C8-A9C7-F6C5B8F5ED89}" type="slidenum">
              <a:rPr lang="en-US" smtClean="0"/>
              <a:pPr>
                <a:defRPr/>
              </a:pPr>
              <a:t>6</a:t>
            </a:fld>
            <a:endParaRPr lang="en-US"/>
          </a:p>
        </p:txBody>
      </p:sp>
      <p:sp>
        <p:nvSpPr>
          <p:cNvPr id="3" name="Rectangle 2"/>
          <p:cNvSpPr/>
          <p:nvPr/>
        </p:nvSpPr>
        <p:spPr>
          <a:xfrm>
            <a:off x="228600" y="1729273"/>
            <a:ext cx="8915400" cy="4031873"/>
          </a:xfrm>
          <a:prstGeom prst="rect">
            <a:avLst/>
          </a:prstGeom>
        </p:spPr>
        <p:txBody>
          <a:bodyPr wrap="square">
            <a:spAutoFit/>
          </a:bodyPr>
          <a:lstStyle/>
          <a:p>
            <a:pPr eaLnBrk="1" fontAlgn="auto" hangingPunct="1">
              <a:spcAft>
                <a:spcPts val="0"/>
              </a:spcAft>
              <a:buFont typeface="Wingdings" pitchFamily="2" charset="2"/>
              <a:buNone/>
              <a:defRPr/>
            </a:pPr>
            <a:r>
              <a:rPr lang="en-US" sz="3200" dirty="0" smtClean="0">
                <a:latin typeface="+mn-lt"/>
              </a:rPr>
              <a:t>“Severe forms of trafficking in persons” defined as:</a:t>
            </a:r>
            <a:endParaRPr lang="en-US" sz="3200" b="1" dirty="0" smtClean="0">
              <a:latin typeface="+mn-lt"/>
            </a:endParaRPr>
          </a:p>
          <a:p>
            <a:pPr eaLnBrk="1" fontAlgn="auto" hangingPunct="1">
              <a:spcAft>
                <a:spcPts val="0"/>
              </a:spcAft>
              <a:buFont typeface="Wingdings" pitchFamily="2" charset="2"/>
              <a:buNone/>
              <a:defRPr/>
            </a:pPr>
            <a:endParaRPr lang="en-US" sz="3200" b="1" dirty="0" smtClean="0">
              <a:latin typeface="+mn-lt"/>
            </a:endParaRPr>
          </a:p>
          <a:p>
            <a:pPr eaLnBrk="1" fontAlgn="auto" hangingPunct="1">
              <a:spcAft>
                <a:spcPts val="0"/>
              </a:spcAft>
              <a:buFont typeface="Wingdings" pitchFamily="2" charset="2"/>
              <a:buNone/>
              <a:defRPr/>
            </a:pPr>
            <a:r>
              <a:rPr lang="en-US" sz="3200" b="1" dirty="0" smtClean="0">
                <a:latin typeface="+mn-lt"/>
              </a:rPr>
              <a:t>1.) Adult Sex Trafficking</a:t>
            </a:r>
          </a:p>
          <a:p>
            <a:pPr eaLnBrk="1" fontAlgn="auto" hangingPunct="1">
              <a:spcAft>
                <a:spcPts val="0"/>
              </a:spcAft>
              <a:buFont typeface="Wingdings" pitchFamily="2" charset="2"/>
              <a:buNone/>
              <a:defRPr/>
            </a:pPr>
            <a:endParaRPr lang="en-US" sz="3200" dirty="0">
              <a:latin typeface="+mn-lt"/>
            </a:endParaRPr>
          </a:p>
          <a:p>
            <a:pPr eaLnBrk="1" fontAlgn="auto" hangingPunct="1">
              <a:spcAft>
                <a:spcPts val="0"/>
              </a:spcAft>
              <a:buFont typeface="Wingdings" pitchFamily="2" charset="2"/>
              <a:buNone/>
              <a:defRPr/>
            </a:pPr>
            <a:r>
              <a:rPr lang="en-US" sz="3200" dirty="0" smtClean="0">
                <a:latin typeface="+mn-lt"/>
              </a:rPr>
              <a:t>“</a:t>
            </a:r>
            <a:r>
              <a:rPr lang="en-US" sz="3200" dirty="0" smtClean="0">
                <a:solidFill>
                  <a:srgbClr val="FF0000"/>
                </a:solidFill>
                <a:latin typeface="+mn-lt"/>
              </a:rPr>
              <a:t>The recruitment, harboring, provision, or obtaining of a person </a:t>
            </a:r>
            <a:r>
              <a:rPr lang="en-US" sz="3200" dirty="0" smtClean="0">
                <a:solidFill>
                  <a:srgbClr val="0070C0"/>
                </a:solidFill>
                <a:latin typeface="+mn-lt"/>
              </a:rPr>
              <a:t>for the purpose of a commercial sex act</a:t>
            </a:r>
            <a:r>
              <a:rPr lang="en-US" sz="3200" dirty="0" smtClean="0">
                <a:solidFill>
                  <a:prstClr val="black"/>
                </a:solidFill>
                <a:latin typeface="Corbel"/>
              </a:rPr>
              <a:t>, in </a:t>
            </a:r>
            <a:r>
              <a:rPr lang="en-US" sz="3200" dirty="0">
                <a:solidFill>
                  <a:prstClr val="black"/>
                </a:solidFill>
                <a:latin typeface="Corbel"/>
              </a:rPr>
              <a:t>which a commercial sex act is induced </a:t>
            </a:r>
            <a:r>
              <a:rPr lang="en-US" sz="3200" dirty="0">
                <a:solidFill>
                  <a:srgbClr val="00B050"/>
                </a:solidFill>
                <a:latin typeface="Corbel"/>
              </a:rPr>
              <a:t>by force, fraud, or </a:t>
            </a:r>
            <a:r>
              <a:rPr lang="en-US" sz="3200" dirty="0" smtClean="0">
                <a:solidFill>
                  <a:srgbClr val="00B050"/>
                </a:solidFill>
                <a:latin typeface="Corbel"/>
              </a:rPr>
              <a:t>coercion</a:t>
            </a:r>
            <a:r>
              <a:rPr lang="en-US" sz="3200" dirty="0" smtClean="0">
                <a:latin typeface="Corbel"/>
              </a:rPr>
              <a:t>, </a:t>
            </a:r>
            <a:endParaRPr lang="en-US" sz="3200" dirty="0" smtClean="0">
              <a:latin typeface="+mn-lt"/>
            </a:endParaRPr>
          </a:p>
        </p:txBody>
      </p:sp>
      <p:sp>
        <p:nvSpPr>
          <p:cNvPr id="4" name="Rectangle 3"/>
          <p:cNvSpPr/>
          <p:nvPr/>
        </p:nvSpPr>
        <p:spPr>
          <a:xfrm>
            <a:off x="327505" y="304800"/>
            <a:ext cx="8485785" cy="707886"/>
          </a:xfrm>
          <a:prstGeom prst="rect">
            <a:avLst/>
          </a:prstGeom>
        </p:spPr>
        <p:txBody>
          <a:bodyPr wrap="none">
            <a:spAutoFit/>
          </a:bodyPr>
          <a:lstStyle/>
          <a:p>
            <a:r>
              <a:rPr lang="en-US" sz="4000" dirty="0" smtClean="0">
                <a:solidFill>
                  <a:schemeClr val="bg1">
                    <a:lumMod val="95000"/>
                  </a:schemeClr>
                </a:solidFill>
                <a:latin typeface="+mn-lt"/>
                <a:cs typeface="Andalus" pitchFamily="18" charset="-78"/>
              </a:rPr>
              <a:t>Trafficking Victims Protection Act 2000 </a:t>
            </a:r>
            <a:endParaRPr lang="en-US" sz="4000" dirty="0">
              <a:latin typeface="+mn-lt"/>
            </a:endParaRPr>
          </a:p>
        </p:txBody>
      </p:sp>
      <p:sp>
        <p:nvSpPr>
          <p:cNvPr id="7" name="Right Arrow 6"/>
          <p:cNvSpPr/>
          <p:nvPr/>
        </p:nvSpPr>
        <p:spPr>
          <a:xfrm rot="7389447">
            <a:off x="5721924" y="3157613"/>
            <a:ext cx="865740" cy="1230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646358" y="2471226"/>
            <a:ext cx="1985970" cy="369332"/>
          </a:xfrm>
          <a:prstGeom prst="rect">
            <a:avLst/>
          </a:prstGeom>
          <a:noFill/>
        </p:spPr>
        <p:txBody>
          <a:bodyPr wrap="square" rtlCol="0">
            <a:spAutoFit/>
          </a:bodyPr>
          <a:lstStyle/>
          <a:p>
            <a:r>
              <a:rPr lang="en-US" dirty="0" smtClean="0">
                <a:solidFill>
                  <a:srgbClr val="FF0000"/>
                </a:solidFill>
              </a:rPr>
              <a:t>“</a:t>
            </a:r>
            <a:r>
              <a:rPr lang="en-US" dirty="0" smtClean="0">
                <a:solidFill>
                  <a:srgbClr val="FF0000"/>
                </a:solidFill>
                <a:latin typeface="Gill Sans Ultra Bold" pitchFamily="34" charset="0"/>
              </a:rPr>
              <a:t>The What?”</a:t>
            </a:r>
            <a:endParaRPr lang="en-US" dirty="0">
              <a:solidFill>
                <a:srgbClr val="FF0000"/>
              </a:solidFill>
              <a:latin typeface="Gill Sans Ultra Bold" pitchFamily="34" charset="0"/>
            </a:endParaRPr>
          </a:p>
        </p:txBody>
      </p:sp>
      <p:sp>
        <p:nvSpPr>
          <p:cNvPr id="9" name="Right Arrow 8"/>
          <p:cNvSpPr/>
          <p:nvPr/>
        </p:nvSpPr>
        <p:spPr>
          <a:xfrm rot="7389447">
            <a:off x="6549761" y="3782720"/>
            <a:ext cx="865740" cy="1230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990407" y="3034458"/>
            <a:ext cx="1963794" cy="369332"/>
          </a:xfrm>
          <a:prstGeom prst="rect">
            <a:avLst/>
          </a:prstGeom>
          <a:noFill/>
        </p:spPr>
        <p:txBody>
          <a:bodyPr wrap="square" rtlCol="0">
            <a:spAutoFit/>
          </a:bodyPr>
          <a:lstStyle/>
          <a:p>
            <a:r>
              <a:rPr lang="en-US" dirty="0" smtClean="0">
                <a:solidFill>
                  <a:srgbClr val="0070C0"/>
                </a:solidFill>
                <a:latin typeface="Gill Sans Ultra Bold" pitchFamily="34" charset="0"/>
              </a:rPr>
              <a:t>“The Why?”</a:t>
            </a:r>
            <a:endParaRPr lang="en-US" dirty="0">
              <a:solidFill>
                <a:srgbClr val="0070C0"/>
              </a:solidFill>
              <a:latin typeface="Gill Sans Ultra Bold" pitchFamily="34" charset="0"/>
            </a:endParaRPr>
          </a:p>
        </p:txBody>
      </p:sp>
      <p:sp>
        <p:nvSpPr>
          <p:cNvPr id="5" name="TextBox 4"/>
          <p:cNvSpPr txBox="1"/>
          <p:nvPr/>
        </p:nvSpPr>
        <p:spPr>
          <a:xfrm>
            <a:off x="7273991" y="6130644"/>
            <a:ext cx="2222129" cy="369332"/>
          </a:xfrm>
          <a:prstGeom prst="rect">
            <a:avLst/>
          </a:prstGeom>
          <a:noFill/>
        </p:spPr>
        <p:txBody>
          <a:bodyPr wrap="square" rtlCol="0">
            <a:spAutoFit/>
          </a:bodyPr>
          <a:lstStyle/>
          <a:p>
            <a:r>
              <a:rPr lang="en-US" dirty="0" smtClean="0">
                <a:solidFill>
                  <a:srgbClr val="00B050"/>
                </a:solidFill>
                <a:latin typeface="Gill Sans Ultra Bold" pitchFamily="34" charset="0"/>
              </a:rPr>
              <a:t>“The How?”</a:t>
            </a:r>
            <a:endParaRPr lang="en-US" dirty="0">
              <a:solidFill>
                <a:srgbClr val="00B050"/>
              </a:solidFill>
              <a:latin typeface="Gill Sans Ultra Bold" pitchFamily="34" charset="0"/>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7732779">
            <a:off x="8266699" y="5239965"/>
            <a:ext cx="592137" cy="811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697890"/>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B91BE050-5082-44C8-A9C7-F6C5B8F5ED89}" type="slidenum">
              <a:rPr lang="en-US" smtClean="0"/>
              <a:pPr>
                <a:defRPr/>
              </a:pPr>
              <a:t>7</a:t>
            </a:fld>
            <a:endParaRPr lang="en-US"/>
          </a:p>
        </p:txBody>
      </p:sp>
      <p:sp>
        <p:nvSpPr>
          <p:cNvPr id="3" name="Rectangle 2"/>
          <p:cNvSpPr/>
          <p:nvPr/>
        </p:nvSpPr>
        <p:spPr>
          <a:xfrm>
            <a:off x="228600" y="1729273"/>
            <a:ext cx="8915400" cy="4524315"/>
          </a:xfrm>
          <a:prstGeom prst="rect">
            <a:avLst/>
          </a:prstGeom>
        </p:spPr>
        <p:txBody>
          <a:bodyPr wrap="square">
            <a:spAutoFit/>
          </a:bodyPr>
          <a:lstStyle/>
          <a:p>
            <a:pPr eaLnBrk="1" fontAlgn="auto" hangingPunct="1">
              <a:spcAft>
                <a:spcPts val="0"/>
              </a:spcAft>
              <a:buFont typeface="Wingdings" pitchFamily="2" charset="2"/>
              <a:buNone/>
              <a:defRPr/>
            </a:pPr>
            <a:r>
              <a:rPr lang="en-US" sz="3200" dirty="0" smtClean="0">
                <a:latin typeface="+mn-lt"/>
              </a:rPr>
              <a:t>“Severe forms of trafficking in persons” defined as:</a:t>
            </a:r>
            <a:endParaRPr lang="en-US" sz="3200" b="1" dirty="0" smtClean="0">
              <a:latin typeface="+mn-lt"/>
            </a:endParaRPr>
          </a:p>
          <a:p>
            <a:pPr eaLnBrk="1" fontAlgn="auto" hangingPunct="1">
              <a:spcAft>
                <a:spcPts val="0"/>
              </a:spcAft>
              <a:buFont typeface="Wingdings" pitchFamily="2" charset="2"/>
              <a:buNone/>
              <a:defRPr/>
            </a:pPr>
            <a:endParaRPr lang="en-US" sz="3200" b="1" dirty="0" smtClean="0">
              <a:latin typeface="+mn-lt"/>
            </a:endParaRPr>
          </a:p>
          <a:p>
            <a:pPr eaLnBrk="1" fontAlgn="auto" hangingPunct="1">
              <a:spcAft>
                <a:spcPts val="0"/>
              </a:spcAft>
              <a:buFont typeface="Wingdings" pitchFamily="2" charset="2"/>
              <a:buNone/>
              <a:defRPr/>
            </a:pPr>
            <a:r>
              <a:rPr lang="en-US" sz="3200" b="1" dirty="0" smtClean="0">
                <a:latin typeface="+mn-lt"/>
              </a:rPr>
              <a:t>2.) Minor Sex Trafficking</a:t>
            </a:r>
          </a:p>
          <a:p>
            <a:pPr eaLnBrk="1" fontAlgn="auto" hangingPunct="1">
              <a:spcAft>
                <a:spcPts val="0"/>
              </a:spcAft>
              <a:buFont typeface="Wingdings" pitchFamily="2" charset="2"/>
              <a:buNone/>
              <a:defRPr/>
            </a:pPr>
            <a:endParaRPr lang="en-US" sz="3200" dirty="0">
              <a:latin typeface="+mn-lt"/>
            </a:endParaRPr>
          </a:p>
          <a:p>
            <a:pPr eaLnBrk="1" fontAlgn="auto" hangingPunct="1">
              <a:spcAft>
                <a:spcPts val="0"/>
              </a:spcAft>
              <a:buFont typeface="Wingdings" pitchFamily="2" charset="2"/>
              <a:buNone/>
              <a:defRPr/>
            </a:pPr>
            <a:r>
              <a:rPr lang="en-US" sz="3200" dirty="0" smtClean="0">
                <a:latin typeface="+mn-lt"/>
              </a:rPr>
              <a:t>“</a:t>
            </a:r>
            <a:r>
              <a:rPr lang="en-US" sz="3200" dirty="0" smtClean="0">
                <a:solidFill>
                  <a:srgbClr val="FF0000"/>
                </a:solidFill>
                <a:latin typeface="+mn-lt"/>
              </a:rPr>
              <a:t>The recruitment, harboring, provision, or obtaining of a person </a:t>
            </a:r>
            <a:r>
              <a:rPr lang="en-US" sz="3200" dirty="0" smtClean="0">
                <a:solidFill>
                  <a:srgbClr val="0070C0"/>
                </a:solidFill>
                <a:latin typeface="+mn-lt"/>
              </a:rPr>
              <a:t>for the purpose of a commercial sex act</a:t>
            </a:r>
            <a:r>
              <a:rPr lang="en-US" sz="3200" dirty="0" smtClean="0">
                <a:solidFill>
                  <a:prstClr val="black"/>
                </a:solidFill>
                <a:latin typeface="Corbel"/>
              </a:rPr>
              <a:t>, in </a:t>
            </a:r>
            <a:r>
              <a:rPr lang="en-US" sz="3200" dirty="0">
                <a:solidFill>
                  <a:prstClr val="black"/>
                </a:solidFill>
                <a:latin typeface="Corbel"/>
              </a:rPr>
              <a:t>which a commercial sex act is induced </a:t>
            </a:r>
            <a:r>
              <a:rPr lang="en-US" sz="3200" dirty="0">
                <a:solidFill>
                  <a:srgbClr val="00B050"/>
                </a:solidFill>
                <a:latin typeface="Corbel"/>
              </a:rPr>
              <a:t>by force, fraud, or </a:t>
            </a:r>
            <a:r>
              <a:rPr lang="en-US" sz="3200" dirty="0" smtClean="0">
                <a:solidFill>
                  <a:srgbClr val="00B050"/>
                </a:solidFill>
                <a:latin typeface="Corbel"/>
              </a:rPr>
              <a:t>coercion</a:t>
            </a:r>
            <a:r>
              <a:rPr lang="en-US" sz="3200" dirty="0" smtClean="0">
                <a:latin typeface="Corbel"/>
              </a:rPr>
              <a:t>, </a:t>
            </a:r>
            <a:r>
              <a:rPr lang="en-US" sz="3200" i="1" u="sng" dirty="0" smtClean="0">
                <a:latin typeface="Corbel"/>
              </a:rPr>
              <a:t>or in which the person forced to perform such an act is under the age of 18 years;</a:t>
            </a:r>
            <a:endParaRPr lang="en-US" sz="3200" dirty="0" smtClean="0">
              <a:latin typeface="+mn-lt"/>
            </a:endParaRPr>
          </a:p>
        </p:txBody>
      </p:sp>
      <p:sp>
        <p:nvSpPr>
          <p:cNvPr id="4" name="Rectangle 3"/>
          <p:cNvSpPr/>
          <p:nvPr/>
        </p:nvSpPr>
        <p:spPr>
          <a:xfrm>
            <a:off x="327505" y="304800"/>
            <a:ext cx="8485785" cy="707886"/>
          </a:xfrm>
          <a:prstGeom prst="rect">
            <a:avLst/>
          </a:prstGeom>
        </p:spPr>
        <p:txBody>
          <a:bodyPr wrap="none">
            <a:spAutoFit/>
          </a:bodyPr>
          <a:lstStyle/>
          <a:p>
            <a:r>
              <a:rPr lang="en-US" sz="4000" dirty="0" smtClean="0">
                <a:solidFill>
                  <a:schemeClr val="bg1">
                    <a:lumMod val="95000"/>
                  </a:schemeClr>
                </a:solidFill>
                <a:latin typeface="+mn-lt"/>
                <a:cs typeface="Andalus" pitchFamily="18" charset="-78"/>
              </a:rPr>
              <a:t>Trafficking Victims Protection Act 2000 </a:t>
            </a:r>
            <a:endParaRPr lang="en-US" sz="4000" dirty="0">
              <a:latin typeface="+mn-lt"/>
            </a:endParaRPr>
          </a:p>
        </p:txBody>
      </p:sp>
    </p:spTree>
    <p:extLst>
      <p:ext uri="{BB962C8B-B14F-4D97-AF65-F5344CB8AC3E}">
        <p14:creationId xmlns:p14="http://schemas.microsoft.com/office/powerpoint/2010/main" val="3269509919"/>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B91BE050-5082-44C8-A9C7-F6C5B8F5ED89}" type="slidenum">
              <a:rPr lang="en-US" smtClean="0"/>
              <a:pPr>
                <a:defRPr/>
              </a:pPr>
              <a:t>8</a:t>
            </a:fld>
            <a:endParaRPr lang="en-US"/>
          </a:p>
        </p:txBody>
      </p:sp>
      <p:sp>
        <p:nvSpPr>
          <p:cNvPr id="3" name="Rectangle 2"/>
          <p:cNvSpPr/>
          <p:nvPr/>
        </p:nvSpPr>
        <p:spPr>
          <a:xfrm>
            <a:off x="228600" y="1729273"/>
            <a:ext cx="8915400" cy="4524315"/>
          </a:xfrm>
          <a:prstGeom prst="rect">
            <a:avLst/>
          </a:prstGeom>
        </p:spPr>
        <p:txBody>
          <a:bodyPr wrap="square">
            <a:spAutoFit/>
          </a:bodyPr>
          <a:lstStyle/>
          <a:p>
            <a:pPr eaLnBrk="1" fontAlgn="auto" hangingPunct="1">
              <a:spcAft>
                <a:spcPts val="0"/>
              </a:spcAft>
              <a:buFont typeface="Wingdings" pitchFamily="2" charset="2"/>
              <a:buNone/>
              <a:defRPr/>
            </a:pPr>
            <a:r>
              <a:rPr lang="en-US" sz="3200" dirty="0" smtClean="0">
                <a:latin typeface="+mn-lt"/>
              </a:rPr>
              <a:t>“Severe forms of trafficking in persons” defined as:</a:t>
            </a:r>
            <a:endParaRPr lang="en-US" sz="3200" b="1" dirty="0" smtClean="0">
              <a:latin typeface="+mn-lt"/>
            </a:endParaRPr>
          </a:p>
          <a:p>
            <a:pPr eaLnBrk="1" fontAlgn="auto" hangingPunct="1">
              <a:spcAft>
                <a:spcPts val="0"/>
              </a:spcAft>
              <a:buFont typeface="Wingdings" pitchFamily="2" charset="2"/>
              <a:buNone/>
              <a:defRPr/>
            </a:pPr>
            <a:endParaRPr lang="en-US" sz="3200" b="1" dirty="0" smtClean="0">
              <a:latin typeface="+mn-lt"/>
            </a:endParaRPr>
          </a:p>
          <a:p>
            <a:pPr eaLnBrk="1" fontAlgn="auto" hangingPunct="1">
              <a:spcAft>
                <a:spcPts val="0"/>
              </a:spcAft>
              <a:buFont typeface="Wingdings" pitchFamily="2" charset="2"/>
              <a:buNone/>
              <a:defRPr/>
            </a:pPr>
            <a:r>
              <a:rPr lang="en-US" sz="3200" b="1" dirty="0" smtClean="0">
                <a:latin typeface="+mn-lt"/>
              </a:rPr>
              <a:t>3.) Labor Trafficking</a:t>
            </a:r>
          </a:p>
          <a:p>
            <a:pPr eaLnBrk="1" fontAlgn="auto" hangingPunct="1">
              <a:spcAft>
                <a:spcPts val="0"/>
              </a:spcAft>
              <a:buFont typeface="Wingdings" pitchFamily="2" charset="2"/>
              <a:buNone/>
              <a:defRPr/>
            </a:pPr>
            <a:endParaRPr lang="en-US" sz="3200" dirty="0">
              <a:latin typeface="+mn-lt"/>
            </a:endParaRPr>
          </a:p>
          <a:p>
            <a:pPr eaLnBrk="1" fontAlgn="auto" hangingPunct="1">
              <a:spcAft>
                <a:spcPts val="0"/>
              </a:spcAft>
              <a:buFont typeface="Wingdings" pitchFamily="2" charset="2"/>
              <a:buNone/>
              <a:defRPr/>
            </a:pPr>
            <a:r>
              <a:rPr lang="en-US" sz="3200" dirty="0" smtClean="0">
                <a:latin typeface="+mn-lt"/>
              </a:rPr>
              <a:t>“</a:t>
            </a:r>
            <a:r>
              <a:rPr lang="en-US" sz="3200" dirty="0" smtClean="0">
                <a:solidFill>
                  <a:srgbClr val="FF0000"/>
                </a:solidFill>
                <a:latin typeface="+mn-lt"/>
              </a:rPr>
              <a:t>The recruitment, harboring, provision, or obtaining of a person </a:t>
            </a:r>
            <a:r>
              <a:rPr lang="en-US" sz="3200" dirty="0" smtClean="0">
                <a:solidFill>
                  <a:srgbClr val="0070C0"/>
                </a:solidFill>
                <a:latin typeface="+mn-lt"/>
              </a:rPr>
              <a:t>for labor or services</a:t>
            </a:r>
            <a:r>
              <a:rPr lang="en-US" sz="3200" dirty="0" smtClean="0">
                <a:solidFill>
                  <a:srgbClr val="FF0000"/>
                </a:solidFill>
                <a:latin typeface="+mn-lt"/>
              </a:rPr>
              <a:t>, </a:t>
            </a:r>
            <a:r>
              <a:rPr lang="en-US" sz="3200" dirty="0" smtClean="0">
                <a:solidFill>
                  <a:srgbClr val="00B050"/>
                </a:solidFill>
                <a:latin typeface="+mn-lt"/>
              </a:rPr>
              <a:t> through the use of force, fraud, or coercion </a:t>
            </a:r>
            <a:r>
              <a:rPr lang="en-US" sz="3200" dirty="0" smtClean="0">
                <a:solidFill>
                  <a:srgbClr val="0070C0"/>
                </a:solidFill>
                <a:latin typeface="+mn-lt"/>
              </a:rPr>
              <a:t> for the purpose of subjection to involuntary servitude,  peonage, debt bondage or slavery.”</a:t>
            </a:r>
            <a:endParaRPr lang="en-US" sz="3200" dirty="0" smtClean="0">
              <a:latin typeface="+mn-lt"/>
            </a:endParaRPr>
          </a:p>
        </p:txBody>
      </p:sp>
      <p:sp>
        <p:nvSpPr>
          <p:cNvPr id="4" name="Rectangle 3"/>
          <p:cNvSpPr/>
          <p:nvPr/>
        </p:nvSpPr>
        <p:spPr>
          <a:xfrm>
            <a:off x="327505" y="304800"/>
            <a:ext cx="8485785" cy="707886"/>
          </a:xfrm>
          <a:prstGeom prst="rect">
            <a:avLst/>
          </a:prstGeom>
        </p:spPr>
        <p:txBody>
          <a:bodyPr wrap="none">
            <a:spAutoFit/>
          </a:bodyPr>
          <a:lstStyle/>
          <a:p>
            <a:r>
              <a:rPr lang="en-US" sz="4000" dirty="0" smtClean="0">
                <a:solidFill>
                  <a:schemeClr val="bg1">
                    <a:lumMod val="95000"/>
                  </a:schemeClr>
                </a:solidFill>
                <a:latin typeface="+mn-lt"/>
                <a:cs typeface="Andalus" pitchFamily="18" charset="-78"/>
              </a:rPr>
              <a:t>Trafficking Victims Protection Act 2000 </a:t>
            </a:r>
            <a:endParaRPr lang="en-US" sz="4000" dirty="0">
              <a:latin typeface="+mn-lt"/>
            </a:endParaRPr>
          </a:p>
        </p:txBody>
      </p:sp>
    </p:spTree>
    <p:extLst>
      <p:ext uri="{BB962C8B-B14F-4D97-AF65-F5344CB8AC3E}">
        <p14:creationId xmlns:p14="http://schemas.microsoft.com/office/powerpoint/2010/main" val="2060695585"/>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B91BE050-5082-44C8-A9C7-F6C5B8F5ED89}" type="slidenum">
              <a:rPr lang="en-US" smtClean="0"/>
              <a:pPr>
                <a:defRPr/>
              </a:pPr>
              <a:t>9</a:t>
            </a:fld>
            <a:endParaRPr lang="en-US"/>
          </a:p>
        </p:txBody>
      </p:sp>
      <p:sp>
        <p:nvSpPr>
          <p:cNvPr id="3" name="Rectangle 2"/>
          <p:cNvSpPr/>
          <p:nvPr/>
        </p:nvSpPr>
        <p:spPr>
          <a:xfrm>
            <a:off x="490543" y="1828800"/>
            <a:ext cx="8382000" cy="4031873"/>
          </a:xfrm>
          <a:prstGeom prst="rect">
            <a:avLst/>
          </a:prstGeom>
        </p:spPr>
        <p:txBody>
          <a:bodyPr wrap="square">
            <a:spAutoFit/>
          </a:bodyPr>
          <a:lstStyle/>
          <a:p>
            <a:endParaRPr lang="en-US" sz="2400" dirty="0" smtClean="0"/>
          </a:p>
          <a:p>
            <a:r>
              <a:rPr lang="en-US" sz="3200" b="1" i="1" dirty="0" smtClean="0">
                <a:latin typeface="+mn-lt"/>
              </a:rPr>
              <a:t>Force = Using violence to control someone</a:t>
            </a:r>
          </a:p>
          <a:p>
            <a:endParaRPr lang="en-US" sz="3200" b="1" i="1" dirty="0" smtClean="0">
              <a:latin typeface="+mn-lt"/>
            </a:endParaRPr>
          </a:p>
          <a:p>
            <a:r>
              <a:rPr lang="en-US" sz="3200" b="1" i="1" dirty="0" smtClean="0">
                <a:latin typeface="+mn-lt"/>
              </a:rPr>
              <a:t>Fraud = Using lies to control someone</a:t>
            </a:r>
            <a:endParaRPr lang="en-US" sz="3200" dirty="0" smtClean="0">
              <a:latin typeface="+mn-lt"/>
            </a:endParaRPr>
          </a:p>
          <a:p>
            <a:endParaRPr lang="en-US" sz="3200" b="1" i="1" dirty="0" smtClean="0">
              <a:latin typeface="+mn-lt"/>
            </a:endParaRPr>
          </a:p>
          <a:p>
            <a:r>
              <a:rPr lang="en-US" sz="3200" b="1" i="1" dirty="0" smtClean="0">
                <a:latin typeface="+mn-lt"/>
              </a:rPr>
              <a:t>Coercion = Using threats to control someone</a:t>
            </a:r>
          </a:p>
          <a:p>
            <a:endParaRPr lang="en-US" sz="2400" dirty="0" smtClean="0"/>
          </a:p>
          <a:p>
            <a:endParaRPr lang="en-US" sz="2400" dirty="0" smtClean="0"/>
          </a:p>
          <a:p>
            <a:r>
              <a:rPr lang="en-US" sz="2400" dirty="0" smtClean="0"/>
              <a:t>.</a:t>
            </a:r>
          </a:p>
        </p:txBody>
      </p:sp>
      <p:sp>
        <p:nvSpPr>
          <p:cNvPr id="4" name="Rectangle 3"/>
          <p:cNvSpPr/>
          <p:nvPr/>
        </p:nvSpPr>
        <p:spPr>
          <a:xfrm>
            <a:off x="304800" y="304800"/>
            <a:ext cx="8549905" cy="707886"/>
          </a:xfrm>
          <a:prstGeom prst="rect">
            <a:avLst/>
          </a:prstGeom>
        </p:spPr>
        <p:txBody>
          <a:bodyPr wrap="none">
            <a:spAutoFit/>
          </a:bodyPr>
          <a:lstStyle/>
          <a:p>
            <a:r>
              <a:rPr lang="en-US" sz="4000" dirty="0" smtClean="0">
                <a:solidFill>
                  <a:schemeClr val="bg1">
                    <a:lumMod val="95000"/>
                  </a:schemeClr>
                </a:solidFill>
                <a:latin typeface="+mj-lt"/>
              </a:rPr>
              <a:t>Definitions of Force, Fraud, &amp; Coercion</a:t>
            </a:r>
            <a:endParaRPr lang="en-US" sz="4000" dirty="0">
              <a:solidFill>
                <a:schemeClr val="bg1">
                  <a:lumMod val="95000"/>
                </a:schemeClr>
              </a:solidFill>
              <a:latin typeface="+mj-lt"/>
            </a:endParaRPr>
          </a:p>
        </p:txBody>
      </p:sp>
    </p:spTree>
  </p:cSld>
  <p:clrMapOvr>
    <a:masterClrMapping/>
  </p:clrMapOvr>
  <p:transition spd="med">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2.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docProps/app.xml><?xml version="1.0" encoding="utf-8"?>
<Properties xmlns="http://schemas.openxmlformats.org/officeDocument/2006/extended-properties" xmlns:vt="http://schemas.openxmlformats.org/officeDocument/2006/docPropsVTypes">
  <Template>Apex</Template>
  <TotalTime>16093</TotalTime>
  <Words>3345</Words>
  <Application>Microsoft Office PowerPoint</Application>
  <PresentationFormat>On-screen Show (4:3)</PresentationFormat>
  <Paragraphs>695</Paragraphs>
  <Slides>58</Slides>
  <Notes>38</Notes>
  <HiddenSlides>0</HiddenSlides>
  <MMClips>0</MMClips>
  <ScaleCrop>false</ScaleCrop>
  <HeadingPairs>
    <vt:vector size="4" baseType="variant">
      <vt:variant>
        <vt:lpstr>Theme</vt:lpstr>
      </vt:variant>
      <vt:variant>
        <vt:i4>1</vt:i4>
      </vt:variant>
      <vt:variant>
        <vt:lpstr>Slide Titles</vt:lpstr>
      </vt:variant>
      <vt:variant>
        <vt:i4>58</vt:i4>
      </vt:variant>
    </vt:vector>
  </HeadingPairs>
  <TitlesOfParts>
    <vt:vector size="59" baseType="lpstr">
      <vt:lpstr>Module</vt:lpstr>
      <vt:lpstr>Welcome to the Webinar:  What is Human Trafficking? A live webinar for students in Ohio.</vt:lpstr>
      <vt:lpstr> Anthony Talbott  Political Science / Human Rights, University of Dayton AbolitionOhio– The Rescue and Restore Coalition in the Miami Valley   Rachel Adkins, MSW, LSW Anti-Human Trafficking  Education Specialist The Salvation Army &amp;  The Central Ohio Rescue  and Restore Coalition   What is Human Trafficking? A live webinar for  students in Ohio </vt:lpstr>
      <vt:lpstr>The Problem</vt:lpstr>
      <vt:lpstr>A.)  Definition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  Scope</vt:lpstr>
      <vt:lpstr>B.)  Scope</vt:lpstr>
      <vt:lpstr>B.)  Scope</vt:lpstr>
      <vt:lpstr>Ohio Vulnerabilities</vt:lpstr>
      <vt:lpstr>Ohio Vulnerabilities </vt:lpstr>
      <vt:lpstr>C.)  Components</vt:lpstr>
      <vt:lpstr>1. The Buyers</vt:lpstr>
      <vt:lpstr>Buyers are “Johns”</vt:lpstr>
      <vt:lpstr>Johns drive the sex trade</vt:lpstr>
      <vt:lpstr>2. The Sellers</vt:lpstr>
      <vt:lpstr>The Sellers </vt:lpstr>
      <vt:lpstr>Recruitment Strategies for Sex Trafficking</vt:lpstr>
      <vt:lpstr>Recruitment Strategies for Sex Trafficking</vt:lpstr>
      <vt:lpstr>“Pimps”</vt:lpstr>
      <vt:lpstr>“Pimp” Control</vt:lpstr>
      <vt:lpstr>Culture &amp; Pimps</vt:lpstr>
      <vt:lpstr>Amazon.com</vt:lpstr>
      <vt:lpstr>The Victims</vt:lpstr>
      <vt:lpstr>Victims</vt:lpstr>
      <vt:lpstr>Factors Associated with Domestic Minor Sex Trafficking</vt:lpstr>
      <vt:lpstr>Factors Associated with Domestic Minor Sex Trafficking</vt:lpstr>
      <vt:lpstr> Runaway and Homeless Youth</vt:lpstr>
      <vt:lpstr>Runaway and Homeless Youth</vt:lpstr>
      <vt:lpstr>Runaway and Homeless Youth</vt:lpstr>
      <vt:lpstr>R.E.S.C.U.E.   C.H.I.L.D.</vt:lpstr>
      <vt:lpstr>PowerPoint Presentation</vt:lpstr>
      <vt:lpstr>Outline</vt:lpstr>
      <vt:lpstr>A.)  Intervene</vt:lpstr>
      <vt:lpstr>A.)  Intervene</vt:lpstr>
      <vt:lpstr>“Red Flags”  Signs that a Young Person might be trafficked</vt:lpstr>
      <vt:lpstr>“Red Flags”  Signs that a Young Person might be trafficked</vt:lpstr>
      <vt:lpstr>“Red Flags”  Signs that a Young Person might be trafficked</vt:lpstr>
      <vt:lpstr>“Red Flags”</vt:lpstr>
      <vt:lpstr>“Red Flags”</vt:lpstr>
      <vt:lpstr>Step 2: Make the Call</vt:lpstr>
      <vt:lpstr>B.) Prevent</vt:lpstr>
      <vt:lpstr>B.) Prevent</vt:lpstr>
      <vt:lpstr>B.) Prevent</vt:lpstr>
      <vt:lpstr>You can be a Change Agent!</vt:lpstr>
      <vt:lpstr>Local Coalition Contact Information</vt:lpstr>
      <vt:lpstr>Review</vt:lpstr>
      <vt:lpstr>What Can YOU Do?</vt:lpstr>
      <vt:lpstr>What will happen then?</vt:lpstr>
      <vt:lpstr>Spread the Message</vt:lpstr>
      <vt:lpstr>Review: Numbers to Call</vt:lpstr>
      <vt:lpstr>Local Coalition Contact Information</vt:lpstr>
      <vt:lpstr>What is Human Trafficking? A live webinar for students in Ohio.</vt:lpstr>
    </vt:vector>
  </TitlesOfParts>
  <Company>University of Dayton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administrator</dc:creator>
  <cp:lastModifiedBy>tamara.dye</cp:lastModifiedBy>
  <cp:revision>535</cp:revision>
  <cp:lastPrinted>2012-08-09T23:44:03Z</cp:lastPrinted>
  <dcterms:created xsi:type="dcterms:W3CDTF">2010-08-05T17:24:11Z</dcterms:created>
  <dcterms:modified xsi:type="dcterms:W3CDTF">2012-10-29T20:26:10Z</dcterms:modified>
</cp:coreProperties>
</file>