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94" r:id="rId2"/>
    <p:sldId id="332" r:id="rId3"/>
    <p:sldId id="339" r:id="rId4"/>
    <p:sldId id="341" r:id="rId5"/>
    <p:sldId id="340" r:id="rId6"/>
    <p:sldId id="342" r:id="rId7"/>
    <p:sldId id="343" r:id="rId8"/>
    <p:sldId id="344" r:id="rId9"/>
    <p:sldId id="345" r:id="rId10"/>
    <p:sldId id="346" r:id="rId11"/>
    <p:sldId id="347" r:id="rId12"/>
    <p:sldId id="348" r:id="rId13"/>
    <p:sldId id="335" r:id="rId14"/>
    <p:sldId id="330" r:id="rId15"/>
  </p:sldIdLst>
  <p:sldSz cx="14630400" cy="8229600"/>
  <p:notesSz cx="9144000" cy="6858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orient="horz" pos="2592">
          <p15:clr>
            <a:srgbClr val="A4A3A4"/>
          </p15:clr>
        </p15:guide>
        <p15:guide id="4"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EDF"/>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517" autoAdjust="0"/>
  </p:normalViewPr>
  <p:slideViewPr>
    <p:cSldViewPr snapToGrid="0" snapToObjects="1">
      <p:cViewPr>
        <p:scale>
          <a:sx n="30" d="100"/>
          <a:sy n="30" d="100"/>
        </p:scale>
        <p:origin x="-1430" y="-240"/>
      </p:cViewPr>
      <p:guideLst>
        <p:guide orient="horz" pos="2160"/>
        <p:guide orient="horz" pos="2592"/>
        <p:guide pos="384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F2B8A50-36A2-40FA-85F8-D22A6400798F}" type="datetimeFigureOut">
              <a:rPr lang="en-US" smtClean="0"/>
              <a:t>10/14/2016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mn-lt"/>
        <a:ea typeface="+mn-ea"/>
        <a:cs typeface="+mn-cs"/>
      </a:defRPr>
    </a:lvl1pPr>
    <a:lvl2pPr marL="548613" algn="l" defTabSz="1097225" rtl="0" eaLnBrk="1" latinLnBrk="0" hangingPunct="1">
      <a:defRPr sz="1400" kern="1200">
        <a:solidFill>
          <a:schemeClr val="tx1"/>
        </a:solidFill>
        <a:latin typeface="+mn-lt"/>
        <a:ea typeface="+mn-ea"/>
        <a:cs typeface="+mn-cs"/>
      </a:defRPr>
    </a:lvl2pPr>
    <a:lvl3pPr marL="1097225" algn="l" defTabSz="1097225" rtl="0" eaLnBrk="1" latinLnBrk="0" hangingPunct="1">
      <a:defRPr sz="1400" kern="1200">
        <a:solidFill>
          <a:schemeClr val="tx1"/>
        </a:solidFill>
        <a:latin typeface="+mn-lt"/>
        <a:ea typeface="+mn-ea"/>
        <a:cs typeface="+mn-cs"/>
      </a:defRPr>
    </a:lvl3pPr>
    <a:lvl4pPr marL="1645838" algn="l" defTabSz="1097225" rtl="0" eaLnBrk="1" latinLnBrk="0" hangingPunct="1">
      <a:defRPr sz="1400" kern="1200">
        <a:solidFill>
          <a:schemeClr val="tx1"/>
        </a:solidFill>
        <a:latin typeface="+mn-lt"/>
        <a:ea typeface="+mn-ea"/>
        <a:cs typeface="+mn-cs"/>
      </a:defRPr>
    </a:lvl4pPr>
    <a:lvl5pPr marL="2194450" algn="l" defTabSz="1097225" rtl="0" eaLnBrk="1" latinLnBrk="0" hangingPunct="1">
      <a:defRPr sz="1400" kern="1200">
        <a:solidFill>
          <a:schemeClr val="tx1"/>
        </a:solidFill>
        <a:latin typeface="+mn-lt"/>
        <a:ea typeface="+mn-ea"/>
        <a:cs typeface="+mn-cs"/>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Thank you for joining us today to learn about how to collaborate with local child welfare agencies to ensure educational stability for students in foster care. Please be aware that these provisions go into effect on December 10, 2016.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71167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Agencies may consider opportunities to cross-train both child protection agency and education staff on the importance of educational stability for children in foster care.  Agencies may provide training to school staff including principals, teachers, school counselors, school social workers, and school enrollment personnel about the needs of children in foster care and background information about the child welfare system.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91894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Possible areas for training include understanding the importance of maintaining children in their schools of origin, understanding the process and factors involved in making a best interest determination, coordinating transportation plans, protecting student privacy, and maintaining accurate education records for children in foster care.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609986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Districts must identify and report foster students accurately in EMIS. This reporting is required any time a student enters or exits foster care or changes foster placements, even if the child remains in their school of origin. At the most basic level, child welfare agencies should notify districts when students enter foster care or change foster care placements; Students in foster care face stigmatization, so it is important to be sensitive when identifying homeless youth.  This information may need to be shared across districts and multiple local child welfare agencies. While some districts are already receiving this information from child welfare agencies, caseworkers, and foster parents, Districts should coordinate with child welfare agencies to establish formal mechanisms to ensure that they are promptly notified when a child enters foster care or changes foster care placements.  If a district is not sure how child welfare agencies currently notify them, we encourage districts to contact the child protection agency to discuss this. ESSA now requires students in foster care as a report-only subgroup for the accountability system.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462196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Data sharing between districts and child welfare agencies can play a critical role in improving communication and collaboration between agencies and subsequently can be a driving force in improving the education outcomes for children in foster care. When caseworkers have access to a child’s education records, they can monitor and support the educational success of the child, assist with transitions, and make sure the child is receiving appropriate services and interventions. Similarly, when a district is aware of which children are in foster care, school professionals have a better understanding of the child’s unique needs and can appropriately assist the child.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Though data-sharing is an important piece of a collaborative structure, student privacy should be first and foremost  with all stakeholders following FERPA and other privacy requirements.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292885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Thank you for joining us to learn more about the foster care provisions in the Every Student Succeeds Act. Please note that these provisions take effect on December 10, 2016. Please view our additional videos to learn more about: </a:t>
            </a:r>
          </a:p>
          <a:p>
            <a:r>
              <a:rPr lang="en-US" sz="1400" kern="1200" dirty="0" smtClean="0">
                <a:solidFill>
                  <a:schemeClr val="tx1"/>
                </a:solidFill>
                <a:effectLst/>
                <a:latin typeface="+mn-lt"/>
                <a:ea typeface="+mn-ea"/>
                <a:cs typeface="+mn-cs"/>
              </a:rPr>
              <a:t>Overview of foster care provisions</a:t>
            </a:r>
          </a:p>
          <a:p>
            <a:r>
              <a:rPr lang="en-US" sz="1400" kern="1200" dirty="0" smtClean="0">
                <a:solidFill>
                  <a:schemeClr val="tx1"/>
                </a:solidFill>
                <a:effectLst/>
                <a:latin typeface="+mn-lt"/>
                <a:ea typeface="+mn-ea"/>
                <a:cs typeface="+mn-cs"/>
              </a:rPr>
              <a:t>Educational Stability for foster youth</a:t>
            </a:r>
          </a:p>
          <a:p>
            <a:r>
              <a:rPr lang="en-US" sz="1400" kern="1200" dirty="0" smtClean="0">
                <a:solidFill>
                  <a:schemeClr val="tx1"/>
                </a:solidFill>
                <a:effectLst/>
                <a:latin typeface="+mn-lt"/>
                <a:ea typeface="+mn-ea"/>
                <a:cs typeface="+mn-cs"/>
              </a:rPr>
              <a:t>Information about the district point of contact</a:t>
            </a:r>
          </a:p>
          <a:p>
            <a:r>
              <a:rPr lang="en-US" sz="1400" kern="1200" dirty="0" smtClean="0">
                <a:solidFill>
                  <a:schemeClr val="tx1"/>
                </a:solidFill>
                <a:effectLst/>
                <a:latin typeface="+mn-lt"/>
                <a:ea typeface="+mn-ea"/>
                <a:cs typeface="+mn-cs"/>
              </a:rPr>
              <a:t>Information about transportation</a:t>
            </a:r>
          </a:p>
          <a:p>
            <a:r>
              <a:rPr lang="en-US" sz="1400" kern="1200" dirty="0" smtClean="0">
                <a:solidFill>
                  <a:schemeClr val="tx1"/>
                </a:solidFill>
                <a:effectLst/>
                <a:latin typeface="+mn-lt"/>
                <a:ea typeface="+mn-ea"/>
                <a:cs typeface="+mn-cs"/>
              </a:rPr>
              <a:t>ODE will communicate further guidance on implementation of ESSA’s educational stability provisions for students in foster care when more information becomes available.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24480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Both child welfare and educational agencies share a goal of improved educational outcomes and stability, even though there might not be formal collaborative processes in place. Working together will allow both parties to make informed decisions about children and remove barriers that may hinder the implementation of ESSA provisions. </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376947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Collaboration is required to effectively implement all ESSA  foster care provisions. For example: Districts and the child protection agency must work together to establish guidelines and policies for best interest determinations, including an expeditious dispute resolution process. </a:t>
            </a:r>
          </a:p>
          <a:p>
            <a:endParaRPr lang="en-US" b="1"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261239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Similarly, districts must work with their child protection agency to develop transportation policies and a repayment method. Child welfare agencies must alert districts when a child enters or exits foster care or changes foster placement to ensure accurate identification and record keeping. The district point of contact is a key player in the collaborative relationship with the local child protection agency.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832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Districts and child welfare agencies can choose to establish a structure to facilitate their community-wide collaboration, such as a working group, taskforce, or interagency committee, customized to the needs of the local community. Many stakeholders should be involved in the implementation process of the ESSA foster care provisions.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41824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These stakeholders may include, but are not limited to: court representatives, community providers, education advocacy groups, and parent mentor groups.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209863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It is important to create an open, transparent, and goal-driven process. Establishing a collaborative structure with local child welfare agencies and other stakeholders prior to December 10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is important to the implementation process. Stakeholder collaboration should be ongoing so that agencies can continuously improve their efforts to meet the academic needs of children in foster care. The December 10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effective date should be considered a starting point for collaborative relationships, rather than an ending point.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298501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December 10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effective date should be considered a starting point for collaborative relationships, rather than an ending point.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33293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Children and youth in foster care are often exposed to a multitude of challenges throughout their childhood, including homelessness, domestic violence, abuse and neglect, chronic poverty, and other adverse childhood experiences. In addition, being separated from their families, even for a short time, is disruptive and potentially traumatizing, with damaging effects that may impact social and emotional development.  Districts should collaborate with child welfare and other relevant agencies to ensure that all school staff are sensitive to the complex needs of foster youth, are informed about the impact that trauma has on a child’s ability to learn, and that the appropriate interventions and strategies are in place to support them to succeed in school.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767652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675" y="6438231"/>
            <a:ext cx="12435840" cy="769441"/>
          </a:xfrm>
        </p:spPr>
        <p:txBody>
          <a:bodyPr lIns="0" tIns="0" rIns="0" bIns="0" anchor="b" anchorCtr="0">
            <a:spAutoFit/>
          </a:bodyPr>
          <a:lstStyle>
            <a:lvl1pPr algn="l">
              <a:defRPr sz="5000" b="1"/>
            </a:lvl1pPr>
          </a:lstStyle>
          <a:p>
            <a:r>
              <a:rPr lang="en-US" dirty="0" smtClean="0"/>
              <a:t>Click to edit Master title style</a:t>
            </a:r>
            <a:endParaRPr lang="en-US" dirty="0"/>
          </a:p>
        </p:txBody>
      </p:sp>
      <p:sp>
        <p:nvSpPr>
          <p:cNvPr id="3" name="Subtitle 2"/>
          <p:cNvSpPr>
            <a:spLocks noGrp="1"/>
          </p:cNvSpPr>
          <p:nvPr>
            <p:ph type="subTitle" idx="1"/>
          </p:nvPr>
        </p:nvSpPr>
        <p:spPr>
          <a:xfrm>
            <a:off x="247675" y="7350525"/>
            <a:ext cx="10241280" cy="523220"/>
          </a:xfrm>
        </p:spPr>
        <p:txBody>
          <a:bodyPr lIns="0" tIns="0" rIns="0" bIns="0" anchor="t" anchorCtr="0">
            <a:spAutoFit/>
          </a:bodyPr>
          <a:lstStyle>
            <a:lvl1pPr marL="0" indent="0" algn="l">
              <a:buNone/>
              <a:defRPr sz="3400">
                <a:solidFill>
                  <a:schemeClr val="tx1">
                    <a:tint val="75000"/>
                  </a:schemeClr>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ODE Alt_3c.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55080"/>
          <a:stretch/>
        </p:blipFill>
        <p:spPr>
          <a:xfrm>
            <a:off x="11026381" y="7350525"/>
            <a:ext cx="3314267" cy="523220"/>
          </a:xfrm>
          <a:prstGeom prst="rect">
            <a:avLst/>
          </a:prstGeom>
        </p:spPr>
      </p:pic>
      <p:pic>
        <p:nvPicPr>
          <p:cNvPr id="5" name="Picture 4" descr="ODE_PPT_TitleSlide_v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6304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31520" y="1269174"/>
            <a:ext cx="13167360" cy="54311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ODE_PPT_FooterGraphic-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53792"/>
            <a:ext cx="14630400" cy="594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366846"/>
            <a:ext cx="13167360" cy="543115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820" y="4924619"/>
            <a:ext cx="14257580" cy="2246769"/>
          </a:xfrm>
        </p:spPr>
        <p:txBody>
          <a:bodyPr/>
          <a:lstStyle/>
          <a:p>
            <a:r>
              <a:rPr lang="en-US" dirty="0"/>
              <a:t>Every Student Succeeds Act: Foster Care </a:t>
            </a:r>
            <a:br>
              <a:rPr lang="en-US" dirty="0"/>
            </a:br>
            <a:r>
              <a:rPr lang="en-US" sz="4800" dirty="0" smtClean="0"/>
              <a:t>Collaborating with Local Child Welfare Agencies</a:t>
            </a:r>
            <a:endParaRPr lang="en-US" dirty="0"/>
          </a:p>
        </p:txBody>
      </p:sp>
      <p:sp>
        <p:nvSpPr>
          <p:cNvPr id="3" name="Subtitle 2"/>
          <p:cNvSpPr>
            <a:spLocks noGrp="1"/>
          </p:cNvSpPr>
          <p:nvPr/>
        </p:nvSpPr>
        <p:spPr>
          <a:xfrm>
            <a:off x="372821" y="7307821"/>
            <a:ext cx="6381807" cy="492443"/>
          </a:xfrm>
          <a:prstGeom prst="rect">
            <a:avLst/>
          </a:prstGeom>
        </p:spPr>
        <p:txBody>
          <a:bodyPr vert="horz" wrap="square" lIns="0" tIns="0" rIns="0" bIns="0" rtlCol="0" anchor="t" anchorCtr="0">
            <a:spAutoFit/>
          </a:bodyPr>
          <a:lstStyle>
            <a:lvl1pPr marL="0" indent="0" algn="l" defTabSz="457200" rtl="0" eaLnBrk="1" latinLnBrk="0" hangingPunct="1">
              <a:spcBef>
                <a:spcPct val="20000"/>
              </a:spcBef>
              <a:buFont typeface="Arial"/>
              <a:buNone/>
              <a:defRPr sz="2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200" dirty="0"/>
              <a:t>October 2016</a:t>
            </a:r>
          </a:p>
        </p:txBody>
      </p:sp>
    </p:spTree>
    <p:extLst>
      <p:ext uri="{BB962C8B-B14F-4D97-AF65-F5344CB8AC3E}">
        <p14:creationId xmlns:p14="http://schemas.microsoft.com/office/powerpoint/2010/main" val="32787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257301"/>
            <a:ext cx="14630400" cy="8915401"/>
          </a:xfrm>
        </p:spPr>
      </p:pic>
      <p:sp>
        <p:nvSpPr>
          <p:cNvPr id="5" name="Rectangle 4"/>
          <p:cNvSpPr/>
          <p:nvPr/>
        </p:nvSpPr>
        <p:spPr>
          <a:xfrm>
            <a:off x="731520" y="4089400"/>
            <a:ext cx="560832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Training for </a:t>
            </a:r>
            <a:r>
              <a:rPr lang="en-US" sz="3600" b="1" dirty="0">
                <a:solidFill>
                  <a:schemeClr val="bg1"/>
                </a:solidFill>
                <a:latin typeface="Arial"/>
                <a:cs typeface="Arial"/>
              </a:rPr>
              <a:t>school staff about the needs of children in foster care  </a:t>
            </a:r>
          </a:p>
        </p:txBody>
      </p:sp>
    </p:spTree>
    <p:extLst>
      <p:ext uri="{BB962C8B-B14F-4D97-AF65-F5344CB8AC3E}">
        <p14:creationId xmlns:p14="http://schemas.microsoft.com/office/powerpoint/2010/main" val="13014751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257301"/>
            <a:ext cx="14630400" cy="8915401"/>
          </a:xfrm>
        </p:spPr>
      </p:pic>
      <p:sp>
        <p:nvSpPr>
          <p:cNvPr id="5" name="Rectangle 4"/>
          <p:cNvSpPr/>
          <p:nvPr/>
        </p:nvSpPr>
        <p:spPr>
          <a:xfrm>
            <a:off x="375920" y="4267200"/>
            <a:ext cx="612648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Importance of maintaining school of origin</a:t>
            </a:r>
            <a:endParaRPr lang="en-US" sz="3600" b="1" dirty="0">
              <a:solidFill>
                <a:schemeClr val="bg1"/>
              </a:solidFill>
              <a:latin typeface="Arial"/>
              <a:cs typeface="Arial"/>
            </a:endParaRPr>
          </a:p>
        </p:txBody>
      </p:sp>
      <p:sp>
        <p:nvSpPr>
          <p:cNvPr id="6" name="Rectangle 5"/>
          <p:cNvSpPr/>
          <p:nvPr/>
        </p:nvSpPr>
        <p:spPr>
          <a:xfrm>
            <a:off x="7315200" y="4267199"/>
            <a:ext cx="612648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r>
              <a:rPr lang="en-US" sz="3600" b="1" dirty="0" smtClean="0">
                <a:solidFill>
                  <a:schemeClr val="bg1"/>
                </a:solidFill>
                <a:latin typeface="Arial"/>
                <a:cs typeface="Arial"/>
              </a:rPr>
              <a:t>Understanding </a:t>
            </a:r>
            <a:r>
              <a:rPr lang="en-US" sz="3600" b="1" dirty="0">
                <a:solidFill>
                  <a:schemeClr val="bg1"/>
                </a:solidFill>
                <a:latin typeface="Arial"/>
                <a:cs typeface="Arial"/>
              </a:rPr>
              <a:t>the </a:t>
            </a:r>
            <a:endParaRPr lang="en-US" sz="3600" b="1" dirty="0" smtClean="0">
              <a:solidFill>
                <a:schemeClr val="bg1"/>
              </a:solidFill>
              <a:latin typeface="Arial"/>
              <a:cs typeface="Arial"/>
            </a:endParaRPr>
          </a:p>
          <a:p>
            <a:pPr indent="-117475" algn="ctr"/>
            <a:r>
              <a:rPr lang="en-US" sz="3600" b="1" dirty="0" smtClean="0">
                <a:solidFill>
                  <a:schemeClr val="bg1"/>
                </a:solidFill>
                <a:latin typeface="Arial"/>
                <a:cs typeface="Arial"/>
              </a:rPr>
              <a:t>process in </a:t>
            </a:r>
            <a:r>
              <a:rPr lang="en-US" sz="3600" b="1" dirty="0">
                <a:solidFill>
                  <a:schemeClr val="bg1"/>
                </a:solidFill>
                <a:latin typeface="Arial"/>
                <a:cs typeface="Arial"/>
              </a:rPr>
              <a:t>making </a:t>
            </a:r>
            <a:r>
              <a:rPr lang="en-US" sz="3600" b="1" dirty="0" smtClean="0">
                <a:solidFill>
                  <a:schemeClr val="bg1"/>
                </a:solidFill>
                <a:latin typeface="Arial"/>
                <a:cs typeface="Arial"/>
              </a:rPr>
              <a:t>the </a:t>
            </a:r>
          </a:p>
          <a:p>
            <a:pPr indent="-117475" algn="ctr"/>
            <a:r>
              <a:rPr lang="en-US" sz="3600" b="1" dirty="0" smtClean="0">
                <a:solidFill>
                  <a:schemeClr val="bg1"/>
                </a:solidFill>
                <a:latin typeface="Arial"/>
                <a:cs typeface="Arial"/>
              </a:rPr>
              <a:t>best </a:t>
            </a:r>
            <a:r>
              <a:rPr lang="en-US" sz="3600" b="1" dirty="0">
                <a:solidFill>
                  <a:schemeClr val="bg1"/>
                </a:solidFill>
                <a:latin typeface="Arial"/>
                <a:cs typeface="Arial"/>
              </a:rPr>
              <a:t>interest determination</a:t>
            </a:r>
          </a:p>
        </p:txBody>
      </p:sp>
    </p:spTree>
    <p:extLst>
      <p:ext uri="{BB962C8B-B14F-4D97-AF65-F5344CB8AC3E}">
        <p14:creationId xmlns:p14="http://schemas.microsoft.com/office/powerpoint/2010/main" val="18168254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31303" y="877004"/>
            <a:ext cx="6942510"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5" name="Oval 4"/>
          <p:cNvSpPr/>
          <p:nvPr/>
        </p:nvSpPr>
        <p:spPr>
          <a:xfrm>
            <a:off x="829890" y="877004"/>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1620304" y="1217135"/>
            <a:ext cx="5376102" cy="725766"/>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3600" dirty="0" smtClean="0">
                <a:solidFill>
                  <a:schemeClr val="bg1"/>
                </a:solidFill>
              </a:rPr>
              <a:t>Notify of placements</a:t>
            </a:r>
            <a:endParaRPr lang="en-US" sz="3600" dirty="0">
              <a:solidFill>
                <a:schemeClr val="bg1"/>
              </a:solidFill>
            </a:endParaRPr>
          </a:p>
        </p:txBody>
      </p:sp>
      <p:sp>
        <p:nvSpPr>
          <p:cNvPr id="7" name="Rounded Rectangle 6"/>
          <p:cNvSpPr/>
          <p:nvPr/>
        </p:nvSpPr>
        <p:spPr>
          <a:xfrm>
            <a:off x="829891" y="2481109"/>
            <a:ext cx="6942510"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Oval 7"/>
          <p:cNvSpPr/>
          <p:nvPr/>
        </p:nvSpPr>
        <p:spPr>
          <a:xfrm>
            <a:off x="828478" y="2481109"/>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9" name="Content Placeholder 2"/>
          <p:cNvSpPr txBox="1">
            <a:spLocks/>
          </p:cNvSpPr>
          <p:nvPr/>
        </p:nvSpPr>
        <p:spPr>
          <a:xfrm>
            <a:off x="1614976" y="2884277"/>
            <a:ext cx="5486861" cy="631479"/>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3600" dirty="0" smtClean="0">
                <a:solidFill>
                  <a:schemeClr val="bg1"/>
                </a:solidFill>
              </a:rPr>
              <a:t>Use sensitivity </a:t>
            </a:r>
            <a:endParaRPr lang="en-US" sz="3600" dirty="0">
              <a:solidFill>
                <a:schemeClr val="bg1"/>
              </a:solidFill>
            </a:endParaRPr>
          </a:p>
        </p:txBody>
      </p:sp>
      <p:sp>
        <p:nvSpPr>
          <p:cNvPr id="10" name="Rounded Rectangle 9"/>
          <p:cNvSpPr/>
          <p:nvPr/>
        </p:nvSpPr>
        <p:spPr>
          <a:xfrm>
            <a:off x="834127" y="4050044"/>
            <a:ext cx="6942510"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Oval 10"/>
          <p:cNvSpPr/>
          <p:nvPr/>
        </p:nvSpPr>
        <p:spPr>
          <a:xfrm>
            <a:off x="832714" y="4050044"/>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1620304" y="4471373"/>
            <a:ext cx="5994454" cy="888573"/>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3600" dirty="0" smtClean="0">
                <a:solidFill>
                  <a:schemeClr val="bg1"/>
                </a:solidFill>
              </a:rPr>
              <a:t>Coordinate with agencies</a:t>
            </a:r>
            <a:endParaRPr lang="en-US" sz="3600" dirty="0">
              <a:solidFill>
                <a:schemeClr val="bg1"/>
              </a:solidFill>
            </a:endParaRPr>
          </a:p>
        </p:txBody>
      </p:sp>
      <p:sp>
        <p:nvSpPr>
          <p:cNvPr id="13" name="Rounded Rectangle 12"/>
          <p:cNvSpPr/>
          <p:nvPr/>
        </p:nvSpPr>
        <p:spPr>
          <a:xfrm>
            <a:off x="727285" y="5654149"/>
            <a:ext cx="6942510" cy="1406028"/>
          </a:xfrm>
          <a:prstGeom prst="roundRect">
            <a:avLst>
              <a:gd name="adj" fmla="val 50000"/>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4" name="Oval 13"/>
          <p:cNvSpPr/>
          <p:nvPr/>
        </p:nvSpPr>
        <p:spPr>
          <a:xfrm>
            <a:off x="725872" y="5654149"/>
            <a:ext cx="1456408" cy="1406028"/>
          </a:xfrm>
          <a:prstGeom prst="ellipse">
            <a:avLst/>
          </a:prstGeom>
          <a:solidFill>
            <a:srgbClr val="6CA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1614976" y="6030386"/>
            <a:ext cx="6563824" cy="691600"/>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buNone/>
            </a:pPr>
            <a:r>
              <a:rPr lang="en-US" sz="3600" dirty="0" smtClean="0">
                <a:solidFill>
                  <a:schemeClr val="bg1"/>
                </a:solidFill>
              </a:rPr>
              <a:t>ESSA reporting requirement</a:t>
            </a:r>
            <a:endParaRPr lang="en-US" sz="3600" dirty="0">
              <a:solidFill>
                <a:schemeClr val="bg1"/>
              </a:solidFill>
            </a:endParaRPr>
          </a:p>
        </p:txBody>
      </p:sp>
      <p:pic>
        <p:nvPicPr>
          <p:cNvPr id="16"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9022838" y="1743887"/>
            <a:ext cx="4193314" cy="42864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74841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xEl>
                                              <p:pRg st="0" end="0"/>
                                            </p:txEl>
                                          </p:spTgt>
                                        </p:tgtEl>
                                        <p:attrNameLst>
                                          <p:attrName>style.visibility</p:attrName>
                                        </p:attrNameLst>
                                      </p:cBhvr>
                                      <p:to>
                                        <p:strVal val="visible"/>
                                      </p:to>
                                    </p:set>
                                    <p:animEffect transition="in" filter="fade">
                                      <p:cBhvr>
                                        <p:cTn id="48" dur="500"/>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p"/>
      <p:bldP spid="7" grpId="0" animBg="1"/>
      <p:bldP spid="8" grpId="0" animBg="1"/>
      <p:bldP spid="9" grpId="0" build="p"/>
      <p:bldP spid="10" grpId="0" animBg="1"/>
      <p:bldP spid="11" grpId="0" animBg="1"/>
      <p:bldP spid="12" grpId="0" build="p"/>
      <p:bldP spid="13" grpId="0" animBg="1"/>
      <p:bldP spid="14" grpId="0" animBg="1"/>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0"/>
            <a:ext cx="14630400" cy="7645400"/>
          </a:xfrm>
        </p:spPr>
      </p:pic>
      <p:sp>
        <p:nvSpPr>
          <p:cNvPr id="5" name="Rectangle 4"/>
          <p:cNvSpPr/>
          <p:nvPr/>
        </p:nvSpPr>
        <p:spPr>
          <a:xfrm>
            <a:off x="7548880" y="4343400"/>
            <a:ext cx="6350000" cy="300068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4000" b="1" dirty="0" smtClean="0">
                <a:solidFill>
                  <a:schemeClr val="bg1"/>
                </a:solidFill>
                <a:latin typeface="Arial"/>
                <a:cs typeface="Arial"/>
              </a:rPr>
              <a:t>Data sharing plays a critical role, but student privacy is paramount. </a:t>
            </a:r>
            <a:endParaRPr lang="en-US" sz="4000" b="1" dirty="0">
              <a:solidFill>
                <a:schemeClr val="bg1"/>
              </a:solidFill>
              <a:latin typeface="Arial"/>
              <a:cs typeface="Arial"/>
            </a:endParaRPr>
          </a:p>
        </p:txBody>
      </p:sp>
    </p:spTree>
    <p:extLst>
      <p:ext uri="{BB962C8B-B14F-4D97-AF65-F5344CB8AC3E}">
        <p14:creationId xmlns:p14="http://schemas.microsoft.com/office/powerpoint/2010/main" val="252714594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E_PPT_ImageSlid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14630400" cy="8229600"/>
          </a:xfrm>
          <a:prstGeom prst="rect">
            <a:avLst/>
          </a:prstGeom>
        </p:spPr>
      </p:pic>
      <p:sp>
        <p:nvSpPr>
          <p:cNvPr id="2" name="Title 1"/>
          <p:cNvSpPr>
            <a:spLocks noGrp="1"/>
          </p:cNvSpPr>
          <p:nvPr>
            <p:ph type="title"/>
          </p:nvPr>
        </p:nvSpPr>
        <p:spPr>
          <a:xfrm>
            <a:off x="731520" y="320043"/>
            <a:ext cx="13167360" cy="830997"/>
          </a:xfrm>
        </p:spPr>
        <p:txBody>
          <a:bodyPr/>
          <a:lstStyle/>
          <a:p>
            <a:r>
              <a:rPr lang="en-US" sz="5400" dirty="0" smtClean="0">
                <a:solidFill>
                  <a:schemeClr val="lt1"/>
                </a:solidFill>
                <a:latin typeface="Arial" panose="020B0604020202020204" pitchFamily="34" charset="0"/>
                <a:cs typeface="Arial" panose="020B0604020202020204" pitchFamily="34" charset="0"/>
              </a:rPr>
              <a:t>education.ohio.gov</a:t>
            </a:r>
            <a:endParaRPr lang="en-US" b="0" i="1" dirty="0">
              <a:solidFill>
                <a:schemeClr val="bg1"/>
              </a:solidFill>
            </a:endParaRPr>
          </a:p>
        </p:txBody>
      </p:sp>
      <p:sp>
        <p:nvSpPr>
          <p:cNvPr id="5" name="Rectangle 4"/>
          <p:cNvSpPr/>
          <p:nvPr/>
        </p:nvSpPr>
        <p:spPr>
          <a:xfrm>
            <a:off x="560070" y="4514850"/>
            <a:ext cx="9631680" cy="2691497"/>
          </a:xfrm>
          <a:prstGeom prst="rect">
            <a:avLst/>
          </a:prstGeom>
          <a:solidFill>
            <a:schemeClr val="accent1">
              <a:lumMod val="60000"/>
              <a:lumOff val="40000"/>
              <a:alpha val="76000"/>
            </a:schemeClr>
          </a:solidFill>
          <a:ln>
            <a:solidFill>
              <a:schemeClr val="accent1">
                <a:shade val="95000"/>
                <a:satMod val="10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Overview of foster care provisions</a:t>
            </a: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Educational stability </a:t>
            </a:r>
            <a:r>
              <a:rPr lang="en-US" sz="3200" b="1" dirty="0">
                <a:solidFill>
                  <a:schemeClr val="bg1"/>
                </a:solidFill>
                <a:latin typeface="Arial"/>
                <a:cs typeface="Arial"/>
              </a:rPr>
              <a:t>for foster </a:t>
            </a:r>
            <a:r>
              <a:rPr lang="en-US" sz="3200" b="1" dirty="0" smtClean="0">
                <a:solidFill>
                  <a:schemeClr val="bg1"/>
                </a:solidFill>
                <a:latin typeface="Arial"/>
                <a:cs typeface="Arial"/>
              </a:rPr>
              <a:t>youth</a:t>
            </a:r>
          </a:p>
          <a:p>
            <a:pPr marL="339725" indent="-457200">
              <a:spcBef>
                <a:spcPct val="20000"/>
              </a:spcBef>
              <a:buFont typeface="Arial" panose="020B0604020202020204" pitchFamily="34" charset="0"/>
              <a:buChar char="•"/>
            </a:pPr>
            <a:r>
              <a:rPr lang="en-US" sz="3200" b="1" dirty="0">
                <a:solidFill>
                  <a:schemeClr val="bg1"/>
                </a:solidFill>
                <a:latin typeface="Arial"/>
                <a:cs typeface="Arial"/>
              </a:rPr>
              <a:t>Information about the district point of </a:t>
            </a:r>
            <a:r>
              <a:rPr lang="en-US" sz="3200" b="1" dirty="0" smtClean="0">
                <a:solidFill>
                  <a:schemeClr val="bg1"/>
                </a:solidFill>
                <a:latin typeface="Arial"/>
                <a:cs typeface="Arial"/>
              </a:rPr>
              <a:t>contact</a:t>
            </a:r>
            <a:endParaRPr lang="en-US" sz="3200" b="1" dirty="0">
              <a:solidFill>
                <a:schemeClr val="bg1"/>
              </a:solidFill>
              <a:latin typeface="Arial"/>
              <a:cs typeface="Arial"/>
            </a:endParaRP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Information </a:t>
            </a:r>
            <a:r>
              <a:rPr lang="en-US" sz="3200" b="1" dirty="0">
                <a:solidFill>
                  <a:schemeClr val="bg1"/>
                </a:solidFill>
                <a:latin typeface="Arial"/>
                <a:cs typeface="Arial"/>
              </a:rPr>
              <a:t>about </a:t>
            </a:r>
            <a:r>
              <a:rPr lang="en-US" sz="3200" b="1" dirty="0" smtClean="0">
                <a:solidFill>
                  <a:schemeClr val="bg1"/>
                </a:solidFill>
                <a:latin typeface="Arial"/>
                <a:cs typeface="Arial"/>
              </a:rPr>
              <a:t>transportation</a:t>
            </a:r>
          </a:p>
        </p:txBody>
      </p:sp>
    </p:spTree>
    <p:extLst>
      <p:ext uri="{BB962C8B-B14F-4D97-AF65-F5344CB8AC3E}">
        <p14:creationId xmlns:p14="http://schemas.microsoft.com/office/powerpoint/2010/main" val="259833640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651070" y="985433"/>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360" b="1" dirty="0" smtClean="0">
                <a:solidFill>
                  <a:schemeClr val="tx1"/>
                </a:solidFill>
                <a:latin typeface="Arial"/>
                <a:cs typeface="Arial"/>
              </a:rPr>
              <a:t>Supportive Adults</a:t>
            </a:r>
            <a:endParaRPr lang="en-US" sz="3360" b="1" dirty="0">
              <a:solidFill>
                <a:schemeClr val="tx1"/>
              </a:solidFill>
              <a:latin typeface="Arial"/>
              <a:cs typeface="Arial"/>
            </a:endParaRPr>
          </a:p>
        </p:txBody>
      </p:sp>
      <p:sp>
        <p:nvSpPr>
          <p:cNvPr id="5" name="Rounded Rectangle 4"/>
          <p:cNvSpPr/>
          <p:nvPr/>
        </p:nvSpPr>
        <p:spPr>
          <a:xfrm>
            <a:off x="5740693" y="4865949"/>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600" b="1" dirty="0" smtClean="0">
                <a:solidFill>
                  <a:schemeClr val="tx1"/>
                </a:solidFill>
                <a:latin typeface="Arial"/>
                <a:cs typeface="Arial"/>
              </a:rPr>
              <a:t>School District</a:t>
            </a:r>
            <a:endParaRPr lang="en-US" sz="3600" b="1" dirty="0">
              <a:solidFill>
                <a:schemeClr val="tx1"/>
              </a:solidFill>
              <a:latin typeface="Arial"/>
              <a:cs typeface="Arial"/>
            </a:endParaRPr>
          </a:p>
        </p:txBody>
      </p:sp>
      <p:sp>
        <p:nvSpPr>
          <p:cNvPr id="6" name="Rounded Rectangle 5"/>
          <p:cNvSpPr/>
          <p:nvPr/>
        </p:nvSpPr>
        <p:spPr>
          <a:xfrm>
            <a:off x="830317" y="985433"/>
            <a:ext cx="3263462"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3200" b="1" dirty="0" smtClean="0">
                <a:solidFill>
                  <a:schemeClr val="tx1"/>
                </a:solidFill>
                <a:latin typeface="Arial"/>
                <a:cs typeface="Arial"/>
              </a:rPr>
              <a:t>Child Welfare Agency</a:t>
            </a:r>
            <a:endParaRPr lang="en-US" sz="3600" b="1" dirty="0">
              <a:solidFill>
                <a:schemeClr val="tx1"/>
              </a:solidFill>
              <a:latin typeface="Arial"/>
              <a:cs typeface="Arial"/>
            </a:endParaRPr>
          </a:p>
        </p:txBody>
      </p:sp>
      <p:sp>
        <p:nvSpPr>
          <p:cNvPr id="8" name="Rounded Rectangle 7"/>
          <p:cNvSpPr/>
          <p:nvPr/>
        </p:nvSpPr>
        <p:spPr>
          <a:xfrm>
            <a:off x="830317" y="2616251"/>
            <a:ext cx="13084215" cy="2249698"/>
          </a:xfrm>
          <a:prstGeom prst="roundRect">
            <a:avLst/>
          </a:prstGeom>
          <a:solidFill>
            <a:schemeClr val="bg2">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indent="-140970" algn="ctr">
              <a:spcBef>
                <a:spcPct val="20000"/>
              </a:spcBef>
            </a:pPr>
            <a:r>
              <a:rPr lang="en-US" sz="5280" b="1" dirty="0" smtClean="0">
                <a:solidFill>
                  <a:srgbClr val="C00000"/>
                </a:solidFill>
                <a:latin typeface="Arial"/>
                <a:cs typeface="Arial"/>
              </a:rPr>
              <a:t>Working for the </a:t>
            </a:r>
          </a:p>
          <a:p>
            <a:pPr indent="-140970" algn="ctr">
              <a:spcBef>
                <a:spcPct val="20000"/>
              </a:spcBef>
            </a:pPr>
            <a:r>
              <a:rPr lang="en-US" sz="5280" b="1" dirty="0" smtClean="0">
                <a:solidFill>
                  <a:srgbClr val="C00000"/>
                </a:solidFill>
                <a:latin typeface="Arial"/>
                <a:cs typeface="Arial"/>
              </a:rPr>
              <a:t>Best Interest of the Child</a:t>
            </a:r>
            <a:endParaRPr lang="en-US" sz="5760" b="1" dirty="0">
              <a:solidFill>
                <a:srgbClr val="C00000"/>
              </a:solidFill>
              <a:latin typeface="Arial"/>
              <a:cs typeface="Arial"/>
            </a:endParaRPr>
          </a:p>
        </p:txBody>
      </p:sp>
    </p:spTree>
    <p:extLst>
      <p:ext uri="{BB962C8B-B14F-4D97-AF65-F5344CB8AC3E}">
        <p14:creationId xmlns:p14="http://schemas.microsoft.com/office/powerpoint/2010/main" val="176065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par>
                          <p:cTn id="16" fill="hold">
                            <p:stCondLst>
                              <p:cond delay="5000"/>
                            </p:stCondLst>
                            <p:childTnLst>
                              <p:par>
                                <p:cTn id="17" presetID="42" presetClass="path" presetSubtype="0" accel="50000" decel="50000" fill="hold" grpId="1" nodeType="afterEffect">
                                  <p:stCondLst>
                                    <p:cond delay="0"/>
                                  </p:stCondLst>
                                  <p:childTnLst>
                                    <p:animMotion origin="layout" path="M -1.11111E-6 4.07407E-6 L 0.00243 0.18217 " pathEditMode="relative" rAng="0" ptsTypes="AA">
                                      <p:cBhvr>
                                        <p:cTn id="18" dur="2000" fill="hold"/>
                                        <p:tgtEl>
                                          <p:spTgt spid="6"/>
                                        </p:tgtEl>
                                        <p:attrNameLst>
                                          <p:attrName>ppt_x</p:attrName>
                                          <p:attrName>ppt_y</p:attrName>
                                        </p:attrNameLst>
                                      </p:cBhvr>
                                      <p:rCtr x="122" y="9097"/>
                                    </p:animMotion>
                                  </p:childTnLst>
                                </p:cTn>
                              </p:par>
                              <p:par>
                                <p:cTn id="19" presetID="64" presetClass="path" presetSubtype="0" accel="50000" decel="50000" fill="hold" grpId="1" nodeType="withEffect">
                                  <p:stCondLst>
                                    <p:cond delay="0"/>
                                  </p:stCondLst>
                                  <p:childTnLst>
                                    <p:animMotion origin="layout" path="M 3.75E-6 3.64198E-6 L 0.0013 -0.29881 " pathEditMode="relative" rAng="0" ptsTypes="AA">
                                      <p:cBhvr>
                                        <p:cTn id="20" dur="2000" fill="hold"/>
                                        <p:tgtEl>
                                          <p:spTgt spid="5"/>
                                        </p:tgtEl>
                                        <p:attrNameLst>
                                          <p:attrName>ppt_x</p:attrName>
                                          <p:attrName>ppt_y</p:attrName>
                                        </p:attrNameLst>
                                      </p:cBhvr>
                                      <p:rCtr x="65" y="-14950"/>
                                    </p:animMotion>
                                  </p:childTnLst>
                                </p:cTn>
                              </p:par>
                              <p:par>
                                <p:cTn id="21" presetID="42" presetClass="path" presetSubtype="0" accel="50000" decel="50000" fill="hold" grpId="1" nodeType="withEffect">
                                  <p:stCondLst>
                                    <p:cond delay="0"/>
                                  </p:stCondLst>
                                  <p:childTnLst>
                                    <p:animMotion origin="layout" path="M 0.00122 -4.07407E-6 L -0.00121 0.18149 " pathEditMode="relative" rAng="0" ptsTypes="AA">
                                      <p:cBhvr>
                                        <p:cTn id="22" dur="2000" fill="hold"/>
                                        <p:tgtEl>
                                          <p:spTgt spid="4"/>
                                        </p:tgtEl>
                                        <p:attrNameLst>
                                          <p:attrName>ppt_x</p:attrName>
                                          <p:attrName>ppt_y</p:attrName>
                                        </p:attrNameLst>
                                      </p:cBhvr>
                                      <p:rCtr x="-122" y="9074"/>
                                    </p:animMotion>
                                  </p:childTnLst>
                                </p:cTn>
                              </p:par>
                            </p:childTnLst>
                          </p:cTn>
                        </p:par>
                        <p:par>
                          <p:cTn id="23" fill="hold">
                            <p:stCondLst>
                              <p:cond delay="7000"/>
                            </p:stCondLst>
                            <p:childTnLst>
                              <p:par>
                                <p:cTn id="24" presetID="50" presetClass="exit" presetSubtype="0" accel="100000" fill="hold" grpId="2" nodeType="afterEffect">
                                  <p:stCondLst>
                                    <p:cond delay="0"/>
                                  </p:stCondLst>
                                  <p:childTnLst>
                                    <p:anim calcmode="lin" valueType="num">
                                      <p:cBhvr>
                                        <p:cTn id="25" dur="1000"/>
                                        <p:tgtEl>
                                          <p:spTgt spid="6"/>
                                        </p:tgtEl>
                                        <p:attrNameLst>
                                          <p:attrName>ppt_w</p:attrName>
                                        </p:attrNameLst>
                                      </p:cBhvr>
                                      <p:tavLst>
                                        <p:tav tm="0">
                                          <p:val>
                                            <p:strVal val="ppt_w"/>
                                          </p:val>
                                        </p:tav>
                                        <p:tav tm="100000">
                                          <p:val>
                                            <p:strVal val="ppt_w+.3"/>
                                          </p:val>
                                        </p:tav>
                                      </p:tavLst>
                                    </p:anim>
                                    <p:anim calcmode="lin" valueType="num">
                                      <p:cBhvr>
                                        <p:cTn id="26" dur="1000"/>
                                        <p:tgtEl>
                                          <p:spTgt spid="6"/>
                                        </p:tgtEl>
                                        <p:attrNameLst>
                                          <p:attrName>ppt_h</p:attrName>
                                        </p:attrNameLst>
                                      </p:cBhvr>
                                      <p:tavLst>
                                        <p:tav tm="0">
                                          <p:val>
                                            <p:strVal val="ppt_h"/>
                                          </p:val>
                                        </p:tav>
                                        <p:tav tm="100000">
                                          <p:val>
                                            <p:strVal val="ppt_h"/>
                                          </p:val>
                                        </p:tav>
                                      </p:tavLst>
                                    </p:anim>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50" presetClass="exit" presetSubtype="0" accel="100000" fill="hold" grpId="2" nodeType="withEffect">
                                  <p:stCondLst>
                                    <p:cond delay="0"/>
                                  </p:stCondLst>
                                  <p:childTnLst>
                                    <p:anim calcmode="lin" valueType="num">
                                      <p:cBhvr>
                                        <p:cTn id="30" dur="1000"/>
                                        <p:tgtEl>
                                          <p:spTgt spid="5"/>
                                        </p:tgtEl>
                                        <p:attrNameLst>
                                          <p:attrName>ppt_w</p:attrName>
                                        </p:attrNameLst>
                                      </p:cBhvr>
                                      <p:tavLst>
                                        <p:tav tm="0">
                                          <p:val>
                                            <p:strVal val="ppt_w"/>
                                          </p:val>
                                        </p:tav>
                                        <p:tav tm="100000">
                                          <p:val>
                                            <p:strVal val="ppt_w+.3"/>
                                          </p:val>
                                        </p:tav>
                                      </p:tavLst>
                                    </p:anim>
                                    <p:anim calcmode="lin" valueType="num">
                                      <p:cBhvr>
                                        <p:cTn id="31" dur="1000"/>
                                        <p:tgtEl>
                                          <p:spTgt spid="5"/>
                                        </p:tgtEl>
                                        <p:attrNameLst>
                                          <p:attrName>ppt_h</p:attrName>
                                        </p:attrNameLst>
                                      </p:cBhvr>
                                      <p:tavLst>
                                        <p:tav tm="0">
                                          <p:val>
                                            <p:strVal val="ppt_h"/>
                                          </p:val>
                                        </p:tav>
                                        <p:tav tm="100000">
                                          <p:val>
                                            <p:strVal val="ppt_h"/>
                                          </p:val>
                                        </p:tav>
                                      </p:tavLst>
                                    </p:anim>
                                    <p:animEffect transition="out" filter="fade">
                                      <p:cBhvr>
                                        <p:cTn id="32" dur="1000"/>
                                        <p:tgtEl>
                                          <p:spTgt spid="5"/>
                                        </p:tgtEl>
                                      </p:cBhvr>
                                    </p:animEffect>
                                    <p:set>
                                      <p:cBhvr>
                                        <p:cTn id="33" dur="1" fill="hold">
                                          <p:stCondLst>
                                            <p:cond delay="999"/>
                                          </p:stCondLst>
                                        </p:cTn>
                                        <p:tgtEl>
                                          <p:spTgt spid="5"/>
                                        </p:tgtEl>
                                        <p:attrNameLst>
                                          <p:attrName>style.visibility</p:attrName>
                                        </p:attrNameLst>
                                      </p:cBhvr>
                                      <p:to>
                                        <p:strVal val="hidden"/>
                                      </p:to>
                                    </p:set>
                                  </p:childTnLst>
                                </p:cTn>
                              </p:par>
                              <p:par>
                                <p:cTn id="34" presetID="16" presetClass="entr" presetSubtype="37" fill="hold" grpId="0"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2000"/>
                                        <p:tgtEl>
                                          <p:spTgt spid="8"/>
                                        </p:tgtEl>
                                      </p:cBhvr>
                                    </p:animEffect>
                                  </p:childTnLst>
                                </p:cTn>
                              </p:par>
                              <p:par>
                                <p:cTn id="37" presetID="50" presetClass="exit" presetSubtype="0" accel="100000" fill="hold" grpId="2" nodeType="withEffect">
                                  <p:stCondLst>
                                    <p:cond delay="0"/>
                                  </p:stCondLst>
                                  <p:childTnLst>
                                    <p:anim calcmode="lin" valueType="num">
                                      <p:cBhvr>
                                        <p:cTn id="38" dur="1000"/>
                                        <p:tgtEl>
                                          <p:spTgt spid="4"/>
                                        </p:tgtEl>
                                        <p:attrNameLst>
                                          <p:attrName>ppt_w</p:attrName>
                                        </p:attrNameLst>
                                      </p:cBhvr>
                                      <p:tavLst>
                                        <p:tav tm="0">
                                          <p:val>
                                            <p:strVal val="ppt_w"/>
                                          </p:val>
                                        </p:tav>
                                        <p:tav tm="100000">
                                          <p:val>
                                            <p:strVal val="ppt_w+.3"/>
                                          </p:val>
                                        </p:tav>
                                      </p:tavLst>
                                    </p:anim>
                                    <p:anim calcmode="lin" valueType="num">
                                      <p:cBhvr>
                                        <p:cTn id="39" dur="1000"/>
                                        <p:tgtEl>
                                          <p:spTgt spid="4"/>
                                        </p:tgtEl>
                                        <p:attrNameLst>
                                          <p:attrName>ppt_h</p:attrName>
                                        </p:attrNameLst>
                                      </p:cBhvr>
                                      <p:tavLst>
                                        <p:tav tm="0">
                                          <p:val>
                                            <p:strVal val="ppt_h"/>
                                          </p:val>
                                        </p:tav>
                                        <p:tav tm="100000">
                                          <p:val>
                                            <p:strVal val="ppt_h"/>
                                          </p:val>
                                        </p:tav>
                                      </p:tavLst>
                                    </p:anim>
                                    <p:animEffect transition="out" filter="fade">
                                      <p:cBhvr>
                                        <p:cTn id="40" dur="1000"/>
                                        <p:tgtEl>
                                          <p:spTgt spid="4"/>
                                        </p:tgtEl>
                                      </p:cBhvr>
                                    </p:animEffect>
                                    <p:set>
                                      <p:cBhvr>
                                        <p:cTn id="4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909320" y="101600"/>
            <a:ext cx="12732004" cy="7553493"/>
          </a:xfrm>
        </p:spPr>
      </p:pic>
    </p:spTree>
    <p:extLst>
      <p:ext uri="{BB962C8B-B14F-4D97-AF65-F5344CB8AC3E}">
        <p14:creationId xmlns:p14="http://schemas.microsoft.com/office/powerpoint/2010/main" val="411717560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70474"/>
            <a:ext cx="6084916" cy="7721966"/>
          </a:xfrm>
          <a:prstGeom prst="rect">
            <a:avLst/>
          </a:prstGeom>
        </p:spPr>
      </p:pic>
      <p:sp>
        <p:nvSpPr>
          <p:cNvPr id="7" name="Content Placeholder 2"/>
          <p:cNvSpPr txBox="1">
            <a:spLocks/>
          </p:cNvSpPr>
          <p:nvPr/>
        </p:nvSpPr>
        <p:spPr>
          <a:xfrm>
            <a:off x="6628940" y="2047878"/>
            <a:ext cx="7696660" cy="439896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sz="5400" dirty="0">
                <a:solidFill>
                  <a:prstClr val="white"/>
                </a:solidFill>
              </a:rPr>
              <a:t>The district point of contact is a key player in the collaborative relationship with the local child protection agency. </a:t>
            </a:r>
          </a:p>
        </p:txBody>
      </p:sp>
    </p:spTree>
    <p:extLst>
      <p:ext uri="{BB962C8B-B14F-4D97-AF65-F5344CB8AC3E}">
        <p14:creationId xmlns:p14="http://schemas.microsoft.com/office/powerpoint/2010/main" val="15146534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5240" y="0"/>
            <a:ext cx="8119682" cy="7709281"/>
          </a:xfrm>
        </p:spPr>
      </p:pic>
      <p:sp>
        <p:nvSpPr>
          <p:cNvPr id="7" name="Content Placeholder 2"/>
          <p:cNvSpPr txBox="1">
            <a:spLocks/>
          </p:cNvSpPr>
          <p:nvPr/>
        </p:nvSpPr>
        <p:spPr>
          <a:xfrm>
            <a:off x="8442960" y="2255839"/>
            <a:ext cx="5928360" cy="3824921"/>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sz="4400" dirty="0" smtClean="0">
                <a:solidFill>
                  <a:prstClr val="white"/>
                </a:solidFill>
              </a:rPr>
              <a:t>Facilitate a community-wide </a:t>
            </a:r>
            <a:r>
              <a:rPr lang="en-US" sz="4400" dirty="0" smtClean="0">
                <a:solidFill>
                  <a:prstClr val="white"/>
                </a:solidFill>
              </a:rPr>
              <a:t>collaboration.</a:t>
            </a:r>
            <a:endParaRPr lang="en-US" sz="4400" dirty="0" smtClean="0">
              <a:solidFill>
                <a:prstClr val="white"/>
              </a:solidFill>
            </a:endParaRPr>
          </a:p>
          <a:p>
            <a:pPr marL="0" indent="0">
              <a:buNone/>
            </a:pPr>
            <a:endParaRPr lang="en-US" sz="4400" dirty="0">
              <a:solidFill>
                <a:prstClr val="white"/>
              </a:solidFill>
            </a:endParaRPr>
          </a:p>
          <a:p>
            <a:pPr marL="0" indent="0">
              <a:buNone/>
            </a:pPr>
            <a:r>
              <a:rPr lang="en-US" sz="4400" dirty="0" smtClean="0">
                <a:solidFill>
                  <a:prstClr val="white"/>
                </a:solidFill>
              </a:rPr>
              <a:t>Involve many stakeholders. </a:t>
            </a:r>
            <a:endParaRPr lang="en-US" sz="4400" dirty="0">
              <a:solidFill>
                <a:prstClr val="white"/>
              </a:solidFill>
            </a:endParaRPr>
          </a:p>
        </p:txBody>
      </p:sp>
    </p:spTree>
    <p:extLst>
      <p:ext uri="{BB962C8B-B14F-4D97-AF65-F5344CB8AC3E}">
        <p14:creationId xmlns:p14="http://schemas.microsoft.com/office/powerpoint/2010/main" val="1289261052"/>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80012" y="831274"/>
            <a:ext cx="2299854" cy="227214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481455" y="927644"/>
            <a:ext cx="2286001" cy="228600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52302" y="3864522"/>
            <a:ext cx="2355273" cy="232756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263"/>
          <a:stretch/>
        </p:blipFill>
        <p:spPr>
          <a:xfrm>
            <a:off x="7481455" y="3905087"/>
            <a:ext cx="2286001" cy="228699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2048626" y="1967347"/>
            <a:ext cx="4559993" cy="1156855"/>
          </a:xfrm>
          <a:prstGeom prst="rect">
            <a:avLst/>
          </a:prstGeom>
          <a:solidFill>
            <a:srgbClr val="6CAEDF">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Court Representatives</a:t>
            </a:r>
            <a:endParaRPr lang="en-US" sz="3600" b="1" dirty="0">
              <a:solidFill>
                <a:schemeClr val="bg1"/>
              </a:solidFill>
              <a:latin typeface="Arial"/>
              <a:cs typeface="Arial"/>
            </a:endParaRPr>
          </a:p>
        </p:txBody>
      </p:sp>
      <p:sp>
        <p:nvSpPr>
          <p:cNvPr id="9" name="Rectangle 8"/>
          <p:cNvSpPr/>
          <p:nvPr/>
        </p:nvSpPr>
        <p:spPr>
          <a:xfrm>
            <a:off x="1929938" y="5048586"/>
            <a:ext cx="4559993" cy="1156855"/>
          </a:xfrm>
          <a:prstGeom prst="rect">
            <a:avLst/>
          </a:prstGeom>
          <a:solidFill>
            <a:srgbClr val="6CAEDF">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Education Groups</a:t>
            </a:r>
            <a:endParaRPr lang="en-US" sz="3600" b="1" dirty="0">
              <a:solidFill>
                <a:schemeClr val="bg1"/>
              </a:solidFill>
              <a:latin typeface="Arial"/>
              <a:cs typeface="Arial"/>
            </a:endParaRPr>
          </a:p>
        </p:txBody>
      </p:sp>
      <p:sp>
        <p:nvSpPr>
          <p:cNvPr id="10" name="Rectangle 9"/>
          <p:cNvSpPr/>
          <p:nvPr/>
        </p:nvSpPr>
        <p:spPr>
          <a:xfrm>
            <a:off x="8964818" y="1969865"/>
            <a:ext cx="4559993" cy="1156855"/>
          </a:xfrm>
          <a:prstGeom prst="rect">
            <a:avLst/>
          </a:prstGeom>
          <a:solidFill>
            <a:srgbClr val="6CAEDF">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Community Providers </a:t>
            </a:r>
            <a:endParaRPr lang="en-US" sz="3600" b="1" dirty="0">
              <a:solidFill>
                <a:schemeClr val="bg1"/>
              </a:solidFill>
              <a:latin typeface="Arial"/>
              <a:cs typeface="Arial"/>
            </a:endParaRPr>
          </a:p>
        </p:txBody>
      </p:sp>
      <p:sp>
        <p:nvSpPr>
          <p:cNvPr id="11" name="Rectangle 10"/>
          <p:cNvSpPr/>
          <p:nvPr/>
        </p:nvSpPr>
        <p:spPr>
          <a:xfrm>
            <a:off x="8964817" y="5028304"/>
            <a:ext cx="4559993" cy="1156855"/>
          </a:xfrm>
          <a:prstGeom prst="rect">
            <a:avLst/>
          </a:prstGeom>
          <a:solidFill>
            <a:srgbClr val="6CAEDF">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Parent Mentor Groups</a:t>
            </a:r>
            <a:endParaRPr lang="en-US" sz="3600" b="1" dirty="0">
              <a:solidFill>
                <a:schemeClr val="bg1"/>
              </a:solidFill>
              <a:latin typeface="Arial"/>
              <a:cs typeface="Arial"/>
            </a:endParaRPr>
          </a:p>
        </p:txBody>
      </p:sp>
    </p:spTree>
    <p:extLst>
      <p:ext uri="{BB962C8B-B14F-4D97-AF65-F5344CB8AC3E}">
        <p14:creationId xmlns:p14="http://schemas.microsoft.com/office/powerpoint/2010/main" val="361603403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1" y="4169494"/>
            <a:ext cx="6048103" cy="1813649"/>
          </a:xfrm>
        </p:spPr>
        <p:txBody>
          <a:bodyPr/>
          <a:lstStyle/>
          <a:p>
            <a:pPr marL="0" indent="0" algn="ctr">
              <a:buNone/>
            </a:pPr>
            <a:r>
              <a:rPr lang="en-US" sz="4000" dirty="0"/>
              <a:t>L</a:t>
            </a:r>
            <a:r>
              <a:rPr lang="en-US" sz="4000" dirty="0" smtClean="0"/>
              <a:t>ocal </a:t>
            </a:r>
            <a:r>
              <a:rPr lang="en-US" sz="4000" dirty="0"/>
              <a:t>child welfare agencies and other stakeholders</a:t>
            </a:r>
            <a:endParaRPr lang="en-US" dirty="0"/>
          </a:p>
        </p:txBody>
      </p:sp>
      <p:sp>
        <p:nvSpPr>
          <p:cNvPr id="4" name="Rectangle 3"/>
          <p:cNvSpPr/>
          <p:nvPr/>
        </p:nvSpPr>
        <p:spPr>
          <a:xfrm>
            <a:off x="7315200" y="0"/>
            <a:ext cx="7315200" cy="7654834"/>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97783" y="2640897"/>
            <a:ext cx="7315199" cy="2123658"/>
          </a:xfrm>
          <a:prstGeom prst="rect">
            <a:avLst/>
          </a:prstGeom>
          <a:noFill/>
        </p:spPr>
        <p:txBody>
          <a:bodyPr wrap="square" rtlCol="0">
            <a:spAutoFit/>
          </a:bodyPr>
          <a:lstStyle/>
          <a:p>
            <a:pPr algn="ctr"/>
            <a:r>
              <a:rPr lang="en-US" sz="6600" b="1" dirty="0" smtClean="0">
                <a:solidFill>
                  <a:schemeClr val="bg1"/>
                </a:solidFill>
                <a:latin typeface="Arial" panose="020B0604020202020204" pitchFamily="34" charset="0"/>
                <a:cs typeface="Arial" panose="020B0604020202020204" pitchFamily="34" charset="0"/>
              </a:rPr>
              <a:t>Prior to </a:t>
            </a:r>
          </a:p>
          <a:p>
            <a:pPr algn="ctr"/>
            <a:r>
              <a:rPr lang="en-US" sz="6600" b="1" dirty="0" smtClean="0">
                <a:solidFill>
                  <a:schemeClr val="bg1"/>
                </a:solidFill>
                <a:latin typeface="Arial" panose="020B0604020202020204" pitchFamily="34" charset="0"/>
                <a:cs typeface="Arial" panose="020B0604020202020204" pitchFamily="34" charset="0"/>
              </a:rPr>
              <a:t>Dec. 10</a:t>
            </a:r>
            <a:endParaRPr lang="en-US" sz="6600" b="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31520" y="1611426"/>
            <a:ext cx="6048104" cy="2308324"/>
          </a:xfrm>
        </p:spPr>
        <p:txBody>
          <a:bodyPr/>
          <a:lstStyle/>
          <a:p>
            <a:r>
              <a:rPr lang="en-US" dirty="0" smtClean="0"/>
              <a:t>Establish a collaborative structure</a:t>
            </a:r>
            <a:endParaRPr lang="en-US" dirty="0"/>
          </a:p>
        </p:txBody>
      </p:sp>
    </p:spTree>
    <p:extLst>
      <p:ext uri="{BB962C8B-B14F-4D97-AF65-F5344CB8AC3E}">
        <p14:creationId xmlns:p14="http://schemas.microsoft.com/office/powerpoint/2010/main" val="37971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 y="5583380"/>
            <a:ext cx="13167360" cy="769441"/>
          </a:xfrm>
        </p:spPr>
        <p:txBody>
          <a:bodyPr/>
          <a:lstStyle/>
          <a:p>
            <a:r>
              <a:rPr lang="en-US" dirty="0" smtClean="0"/>
              <a:t>Dec. 10 Effective Date</a:t>
            </a:r>
            <a:endParaRPr lang="en-US" dirty="0"/>
          </a:p>
        </p:txBody>
      </p:sp>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670125"/>
            <a:ext cx="14630400" cy="5121073"/>
          </a:xfrm>
        </p:spPr>
      </p:pic>
    </p:spTree>
    <p:extLst>
      <p:ext uri="{BB962C8B-B14F-4D97-AF65-F5344CB8AC3E}">
        <p14:creationId xmlns:p14="http://schemas.microsoft.com/office/powerpoint/2010/main" val="249783401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0"/>
            <a:ext cx="8382000" cy="7680325"/>
          </a:xfrm>
        </p:spPr>
      </p:pic>
      <p:sp>
        <p:nvSpPr>
          <p:cNvPr id="5" name="TextBox 4"/>
          <p:cNvSpPr txBox="1"/>
          <p:nvPr/>
        </p:nvSpPr>
        <p:spPr>
          <a:xfrm>
            <a:off x="8382000" y="2652894"/>
            <a:ext cx="6230982" cy="3046988"/>
          </a:xfrm>
          <a:prstGeom prst="rect">
            <a:avLst/>
          </a:prstGeom>
          <a:noFill/>
        </p:spPr>
        <p:txBody>
          <a:bodyPr wrap="square" rtlCol="0">
            <a:spAutoFit/>
          </a:bodyPr>
          <a:lstStyle/>
          <a:p>
            <a:pPr algn="ctr"/>
            <a:r>
              <a:rPr lang="en-US" sz="4800" dirty="0">
                <a:solidFill>
                  <a:schemeClr val="bg1"/>
                </a:solidFill>
                <a:latin typeface="Arial" panose="020B0604020202020204" pitchFamily="34" charset="0"/>
                <a:cs typeface="Arial" panose="020B0604020202020204" pitchFamily="34" charset="0"/>
              </a:rPr>
              <a:t>E</a:t>
            </a:r>
            <a:r>
              <a:rPr lang="en-US" sz="4800" dirty="0" smtClean="0">
                <a:solidFill>
                  <a:schemeClr val="bg1"/>
                </a:solidFill>
                <a:latin typeface="Arial" panose="020B0604020202020204" pitchFamily="34" charset="0"/>
                <a:cs typeface="Arial" panose="020B0604020202020204" pitchFamily="34" charset="0"/>
              </a:rPr>
              <a:t>nsure all </a:t>
            </a:r>
            <a:r>
              <a:rPr lang="en-US" sz="4800" dirty="0">
                <a:solidFill>
                  <a:schemeClr val="bg1"/>
                </a:solidFill>
                <a:latin typeface="Arial" panose="020B0604020202020204" pitchFamily="34" charset="0"/>
                <a:cs typeface="Arial" panose="020B0604020202020204" pitchFamily="34" charset="0"/>
              </a:rPr>
              <a:t>school </a:t>
            </a:r>
            <a:endParaRPr lang="en-US" sz="4800" dirty="0" smtClean="0">
              <a:solidFill>
                <a:schemeClr val="bg1"/>
              </a:solidFill>
              <a:latin typeface="Arial" panose="020B0604020202020204" pitchFamily="34" charset="0"/>
              <a:cs typeface="Arial" panose="020B0604020202020204" pitchFamily="34" charset="0"/>
            </a:endParaRPr>
          </a:p>
          <a:p>
            <a:pPr algn="ctr"/>
            <a:r>
              <a:rPr lang="en-US" sz="4800" dirty="0" smtClean="0">
                <a:solidFill>
                  <a:schemeClr val="bg1"/>
                </a:solidFill>
                <a:latin typeface="Arial" panose="020B0604020202020204" pitchFamily="34" charset="0"/>
                <a:cs typeface="Arial" panose="020B0604020202020204" pitchFamily="34" charset="0"/>
              </a:rPr>
              <a:t>staff </a:t>
            </a:r>
            <a:r>
              <a:rPr lang="en-US" sz="4800" dirty="0">
                <a:solidFill>
                  <a:schemeClr val="bg1"/>
                </a:solidFill>
                <a:latin typeface="Arial" panose="020B0604020202020204" pitchFamily="34" charset="0"/>
                <a:cs typeface="Arial" panose="020B0604020202020204" pitchFamily="34" charset="0"/>
              </a:rPr>
              <a:t>are sensitive to the complex needs </a:t>
            </a:r>
            <a:endParaRPr lang="en-US" sz="4800" dirty="0" smtClean="0">
              <a:solidFill>
                <a:schemeClr val="bg1"/>
              </a:solidFill>
              <a:latin typeface="Arial" panose="020B0604020202020204" pitchFamily="34" charset="0"/>
              <a:cs typeface="Arial" panose="020B0604020202020204" pitchFamily="34" charset="0"/>
            </a:endParaRPr>
          </a:p>
          <a:p>
            <a:pPr algn="ctr"/>
            <a:r>
              <a:rPr lang="en-US" sz="4800" dirty="0" smtClean="0">
                <a:solidFill>
                  <a:schemeClr val="bg1"/>
                </a:solidFill>
                <a:latin typeface="Arial" panose="020B0604020202020204" pitchFamily="34" charset="0"/>
                <a:cs typeface="Arial" panose="020B0604020202020204" pitchFamily="34" charset="0"/>
              </a:rPr>
              <a:t>of </a:t>
            </a:r>
            <a:r>
              <a:rPr lang="en-US" sz="4800" dirty="0">
                <a:solidFill>
                  <a:schemeClr val="bg1"/>
                </a:solidFill>
                <a:latin typeface="Arial" panose="020B0604020202020204" pitchFamily="34" charset="0"/>
                <a:cs typeface="Arial" panose="020B0604020202020204" pitchFamily="34" charset="0"/>
              </a:rPr>
              <a:t>foster </a:t>
            </a:r>
            <a:r>
              <a:rPr lang="en-US" sz="4800" dirty="0" smtClean="0">
                <a:solidFill>
                  <a:schemeClr val="bg1"/>
                </a:solidFill>
                <a:latin typeface="Arial" panose="020B0604020202020204" pitchFamily="34" charset="0"/>
                <a:cs typeface="Arial" panose="020B0604020202020204" pitchFamily="34" charset="0"/>
              </a:rPr>
              <a:t>youth.</a:t>
            </a:r>
            <a:endParaRPr lang="en-US"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88730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1221</Words>
  <Application>Microsoft Office PowerPoint</Application>
  <PresentationFormat>Custom</PresentationFormat>
  <Paragraphs>75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Every Student Succeeds Act: Foster Care  Collaborating with Local Child Welfare Agencies</vt:lpstr>
      <vt:lpstr>PowerPoint Presentation</vt:lpstr>
      <vt:lpstr>PowerPoint Presentation</vt:lpstr>
      <vt:lpstr>PowerPoint Presentation</vt:lpstr>
      <vt:lpstr>PowerPoint Presentation</vt:lpstr>
      <vt:lpstr>PowerPoint Presentation</vt:lpstr>
      <vt:lpstr>Establish a collaborative structure</vt:lpstr>
      <vt:lpstr>Dec. 10 Effective Date</vt:lpstr>
      <vt:lpstr>PowerPoint Presentation</vt:lpstr>
      <vt:lpstr>PowerPoint Presentation</vt:lpstr>
      <vt:lpstr>PowerPoint Presentation</vt:lpstr>
      <vt:lpstr>PowerPoint Presentation</vt:lpstr>
      <vt:lpstr>PowerPoint Presentation</vt:lpstr>
      <vt:lpstr>education.ohio.gov</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2015-07-08T14:36:51Z</dcterms:created>
  <dcterms:modified xsi:type="dcterms:W3CDTF">2016-10-14T13:31:37Z</dcterms:modified>
</cp:coreProperties>
</file>