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94" r:id="rId2"/>
    <p:sldId id="332" r:id="rId3"/>
    <p:sldId id="331" r:id="rId4"/>
    <p:sldId id="334" r:id="rId5"/>
    <p:sldId id="336" r:id="rId6"/>
    <p:sldId id="337" r:id="rId7"/>
    <p:sldId id="338" r:id="rId8"/>
    <p:sldId id="335" r:id="rId9"/>
    <p:sldId id="339" r:id="rId10"/>
    <p:sldId id="330" r:id="rId11"/>
  </p:sldIdLst>
  <p:sldSz cx="14630400" cy="8229600"/>
  <p:notesSz cx="9144000" cy="6858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EDF"/>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20" autoAdjust="0"/>
  </p:normalViewPr>
  <p:slideViewPr>
    <p:cSldViewPr snapToGrid="0" snapToObjects="1">
      <p:cViewPr varScale="1">
        <p:scale>
          <a:sx n="47" d="100"/>
          <a:sy n="47" d="100"/>
        </p:scale>
        <p:origin x="1675" y="43"/>
      </p:cViewPr>
      <p:guideLst>
        <p:guide orient="horz" pos="2160"/>
        <p:guide pos="3840"/>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F2B8A50-36A2-40FA-85F8-D22A6400798F}" type="datetimeFigureOut">
              <a:rPr lang="en-US" smtClean="0"/>
              <a:t>11/1/2016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mn-lt"/>
        <a:ea typeface="+mn-ea"/>
        <a:cs typeface="+mn-cs"/>
      </a:defRPr>
    </a:lvl1pPr>
    <a:lvl2pPr marL="548613" algn="l" defTabSz="1097225" rtl="0" eaLnBrk="1" latinLnBrk="0" hangingPunct="1">
      <a:defRPr sz="1400" kern="1200">
        <a:solidFill>
          <a:schemeClr val="tx1"/>
        </a:solidFill>
        <a:latin typeface="+mn-lt"/>
        <a:ea typeface="+mn-ea"/>
        <a:cs typeface="+mn-cs"/>
      </a:defRPr>
    </a:lvl2pPr>
    <a:lvl3pPr marL="1097225" algn="l" defTabSz="1097225" rtl="0" eaLnBrk="1" latinLnBrk="0" hangingPunct="1">
      <a:defRPr sz="1400" kern="1200">
        <a:solidFill>
          <a:schemeClr val="tx1"/>
        </a:solidFill>
        <a:latin typeface="+mn-lt"/>
        <a:ea typeface="+mn-ea"/>
        <a:cs typeface="+mn-cs"/>
      </a:defRPr>
    </a:lvl3pPr>
    <a:lvl4pPr marL="1645838" algn="l" defTabSz="1097225" rtl="0" eaLnBrk="1" latinLnBrk="0" hangingPunct="1">
      <a:defRPr sz="1400" kern="1200">
        <a:solidFill>
          <a:schemeClr val="tx1"/>
        </a:solidFill>
        <a:latin typeface="+mn-lt"/>
        <a:ea typeface="+mn-ea"/>
        <a:cs typeface="+mn-cs"/>
      </a:defRPr>
    </a:lvl4pPr>
    <a:lvl5pPr marL="2194450" algn="l" defTabSz="1097225" rtl="0" eaLnBrk="1" latinLnBrk="0" hangingPunct="1">
      <a:defRPr sz="1400" kern="1200">
        <a:solidFill>
          <a:schemeClr val="tx1"/>
        </a:solidFill>
        <a:latin typeface="+mn-lt"/>
        <a:ea typeface="+mn-ea"/>
        <a:cs typeface="+mn-cs"/>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Thank you for joining us today to learn about appointing a local point of contact to ensure educational stability for students in foster care under ESSA. Please be aware that these provisions go into effect on December 10, 2016.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71167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Thank you for joining us to learn more about the foster care provisions in the Every Student Succeeds Act. Please note that these provisions take effect on December 10, 2016. Please view our additional videos to learn more about: </a:t>
            </a:r>
          </a:p>
          <a:p>
            <a:pPr lvl="0"/>
            <a:r>
              <a:rPr lang="en-US" sz="1400" kern="1200" dirty="0" smtClean="0">
                <a:solidFill>
                  <a:schemeClr val="tx1"/>
                </a:solidFill>
                <a:effectLst/>
                <a:latin typeface="+mn-lt"/>
                <a:ea typeface="+mn-ea"/>
                <a:cs typeface="+mn-cs"/>
              </a:rPr>
              <a:t>Overview of foster care provisions</a:t>
            </a:r>
          </a:p>
          <a:p>
            <a:pPr lvl="0"/>
            <a:r>
              <a:rPr lang="en-US" sz="1400" kern="1200" dirty="0" smtClean="0">
                <a:solidFill>
                  <a:schemeClr val="tx1"/>
                </a:solidFill>
                <a:effectLst/>
                <a:latin typeface="+mn-lt"/>
                <a:ea typeface="+mn-ea"/>
                <a:cs typeface="+mn-cs"/>
              </a:rPr>
              <a:t>Educational Stability for foster youth</a:t>
            </a:r>
          </a:p>
          <a:p>
            <a:pPr lvl="0"/>
            <a:r>
              <a:rPr lang="en-US" sz="1400" kern="1200" dirty="0" smtClean="0">
                <a:solidFill>
                  <a:schemeClr val="tx1"/>
                </a:solidFill>
                <a:effectLst/>
                <a:latin typeface="+mn-lt"/>
                <a:ea typeface="+mn-ea"/>
                <a:cs typeface="+mn-cs"/>
              </a:rPr>
              <a:t>Information about transportation</a:t>
            </a:r>
          </a:p>
          <a:p>
            <a:pPr lvl="0"/>
            <a:r>
              <a:rPr lang="en-US" sz="1400" kern="1200" dirty="0" smtClean="0">
                <a:solidFill>
                  <a:schemeClr val="tx1"/>
                </a:solidFill>
                <a:effectLst/>
                <a:latin typeface="+mn-lt"/>
                <a:ea typeface="+mn-ea"/>
                <a:cs typeface="+mn-cs"/>
              </a:rPr>
              <a:t>Local collaboration</a:t>
            </a:r>
          </a:p>
          <a:p>
            <a:r>
              <a:rPr lang="en-US" sz="1400" kern="1200" dirty="0" smtClean="0">
                <a:solidFill>
                  <a:schemeClr val="tx1"/>
                </a:solidFill>
                <a:effectLst/>
                <a:latin typeface="+mn-lt"/>
                <a:ea typeface="+mn-ea"/>
                <a:cs typeface="+mn-cs"/>
              </a:rPr>
              <a:t>ODE will communicate further guidance on implementation of ESSA’s educational stability provisions for </a:t>
            </a:r>
            <a:r>
              <a:rPr lang="en-US" sz="1400" b="1" kern="1200" dirty="0" smtClean="0">
                <a:solidFill>
                  <a:schemeClr val="tx1"/>
                </a:solidFill>
                <a:effectLst/>
                <a:latin typeface="+mn-lt"/>
                <a:ea typeface="+mn-ea"/>
                <a:cs typeface="+mn-cs"/>
              </a:rPr>
              <a:t>students in foster care </a:t>
            </a:r>
            <a:r>
              <a:rPr lang="en-US" sz="1400" kern="1200" dirty="0" smtClean="0">
                <a:solidFill>
                  <a:schemeClr val="tx1"/>
                </a:solidFill>
                <a:effectLst/>
                <a:latin typeface="+mn-lt"/>
                <a:ea typeface="+mn-ea"/>
                <a:cs typeface="+mn-cs"/>
              </a:rPr>
              <a:t>when more information becomes available.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244809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ESSA foster care provisions emphasize the importance of collaboration between districts and local child welfare agencies to ensure educational stability and improved outcomes for children in foster care. Identification of a local foster care point of contact will ensure that districts and child welfare agencies successfully work together on the implementation of the educational stability provisions for students in foster care in ESSA.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376947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Every district must appoint a foster care point of contact if it is contacted in writing by the local child protection agency. However, even if the district is not contacted by the child protection agency, districts should still appoint a point of contact to coordinate services for children foster care. Appointing a foster care point of contact for your district should be your first step in planning for and implementing the educational stability provisions for foster care students under ESSA.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150765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It is important to designate a point of contact with the time, capacity, and knowledge to effectively and sufficiently carry out all duties required. </a:t>
            </a:r>
          </a:p>
          <a:p>
            <a:r>
              <a:rPr lang="en-US" sz="1400" kern="1200" dirty="0" smtClean="0">
                <a:solidFill>
                  <a:schemeClr val="tx1"/>
                </a:solidFill>
                <a:effectLst/>
                <a:latin typeface="+mn-lt"/>
                <a:ea typeface="+mn-ea"/>
                <a:cs typeface="+mn-cs"/>
              </a:rPr>
              <a:t>Some of the roles and responsibilities of the local point of contact may include, but are not limited to: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3346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Coordinating with the corresponding child protection agency point of contact on the implementation of the Title I provisions;</a:t>
            </a:r>
          </a:p>
          <a:p>
            <a:r>
              <a:rPr lang="en-US" sz="1400" kern="1200" dirty="0" smtClean="0">
                <a:solidFill>
                  <a:schemeClr val="tx1"/>
                </a:solidFill>
                <a:effectLst/>
                <a:latin typeface="+mn-lt"/>
                <a:ea typeface="+mn-ea"/>
                <a:cs typeface="+mn-cs"/>
              </a:rPr>
              <a:t>Leading the development of a process for making the best interest determination;</a:t>
            </a:r>
          </a:p>
          <a:p>
            <a:r>
              <a:rPr lang="en-US" sz="1400" kern="1200" dirty="0" smtClean="0">
                <a:solidFill>
                  <a:schemeClr val="tx1"/>
                </a:solidFill>
                <a:effectLst/>
                <a:latin typeface="+mn-lt"/>
                <a:ea typeface="+mn-ea"/>
                <a:cs typeface="+mn-cs"/>
              </a:rPr>
              <a:t>Documenting the best interest determination for each student in foster care;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1958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Facilitating the transfer of records and immediate enrollment;</a:t>
            </a:r>
          </a:p>
          <a:p>
            <a:r>
              <a:rPr lang="en-US" sz="1400" kern="1200" dirty="0" smtClean="0">
                <a:solidFill>
                  <a:schemeClr val="tx1"/>
                </a:solidFill>
                <a:effectLst/>
                <a:latin typeface="+mn-lt"/>
                <a:ea typeface="+mn-ea"/>
                <a:cs typeface="+mn-cs"/>
              </a:rPr>
              <a:t>Facilitating data sharing with the child welfare agencies, consistent with FERPA and other privacy protocols;</a:t>
            </a:r>
          </a:p>
          <a:p>
            <a:r>
              <a:rPr lang="en-US" sz="1400" kern="1200" dirty="0" smtClean="0">
                <a:solidFill>
                  <a:schemeClr val="tx1"/>
                </a:solidFill>
                <a:effectLst/>
                <a:latin typeface="+mn-lt"/>
                <a:ea typeface="+mn-ea"/>
                <a:cs typeface="+mn-cs"/>
              </a:rPr>
              <a:t>Developing and coordinating local transportation procedures;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274982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Managing best interest determination and transportation cost disputes; </a:t>
            </a:r>
          </a:p>
          <a:p>
            <a:pPr lvl="0"/>
            <a:r>
              <a:rPr lang="en-US" sz="1400" kern="1200" dirty="0" smtClean="0">
                <a:solidFill>
                  <a:schemeClr val="tx1"/>
                </a:solidFill>
                <a:effectLst/>
                <a:latin typeface="+mn-lt"/>
                <a:ea typeface="+mn-ea"/>
                <a:cs typeface="+mn-cs"/>
              </a:rPr>
              <a:t>Ensuring that children in foster care are enrolled in and regularly attending school; and</a:t>
            </a:r>
          </a:p>
          <a:p>
            <a:r>
              <a:rPr lang="en-US" sz="1400" kern="1200" dirty="0" smtClean="0">
                <a:solidFill>
                  <a:schemeClr val="tx1"/>
                </a:solidFill>
                <a:effectLst/>
                <a:latin typeface="+mn-lt"/>
                <a:ea typeface="+mn-ea"/>
                <a:cs typeface="+mn-cs"/>
              </a:rPr>
              <a:t>Providing professional development and training to school staff on the Title I provisions and educational needs of children in foster care, as needed.</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49678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When districts have appointed a local point of contact, it is important to update the Ohio Education Directory system with the name and contact information so that ODE can communicate further guidance and updates.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292885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December 10</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effective date should be considered a starting point for collaborative relationships, rather than an ending point.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1688851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675" y="6438231"/>
            <a:ext cx="12435840" cy="769441"/>
          </a:xfrm>
        </p:spPr>
        <p:txBody>
          <a:bodyPr lIns="0" tIns="0" rIns="0" bIns="0" anchor="b" anchorCtr="0">
            <a:spAutoFit/>
          </a:bodyPr>
          <a:lstStyle>
            <a:lvl1pPr algn="l">
              <a:defRPr sz="5000" b="1"/>
            </a:lvl1pPr>
          </a:lstStyle>
          <a:p>
            <a:r>
              <a:rPr lang="en-US" dirty="0" smtClean="0"/>
              <a:t>Click to edit Master title style</a:t>
            </a:r>
            <a:endParaRPr lang="en-US" dirty="0"/>
          </a:p>
        </p:txBody>
      </p:sp>
      <p:sp>
        <p:nvSpPr>
          <p:cNvPr id="3" name="Subtitle 2"/>
          <p:cNvSpPr>
            <a:spLocks noGrp="1"/>
          </p:cNvSpPr>
          <p:nvPr>
            <p:ph type="subTitle" idx="1"/>
          </p:nvPr>
        </p:nvSpPr>
        <p:spPr>
          <a:xfrm>
            <a:off x="247675" y="7350525"/>
            <a:ext cx="10241280" cy="523220"/>
          </a:xfrm>
        </p:spPr>
        <p:txBody>
          <a:bodyPr lIns="0" tIns="0" rIns="0" bIns="0" anchor="t" anchorCtr="0">
            <a:spAutoFit/>
          </a:bodyPr>
          <a:lstStyle>
            <a:lvl1pPr marL="0" indent="0" algn="l">
              <a:buNone/>
              <a:defRPr sz="3400">
                <a:solidFill>
                  <a:schemeClr val="tx1">
                    <a:tint val="75000"/>
                  </a:schemeClr>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ODE Alt_3c.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55080"/>
          <a:stretch/>
        </p:blipFill>
        <p:spPr>
          <a:xfrm>
            <a:off x="11026381" y="7350525"/>
            <a:ext cx="3314267" cy="523220"/>
          </a:xfrm>
          <a:prstGeom prst="rect">
            <a:avLst/>
          </a:prstGeom>
        </p:spPr>
      </p:pic>
      <p:pic>
        <p:nvPicPr>
          <p:cNvPr id="5" name="Picture 4" descr="ODE_PPT_TitleSlide_v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6304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31520" y="1269174"/>
            <a:ext cx="13167360" cy="54311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ODE_PPT_FooterGraphic-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53792"/>
            <a:ext cx="14630400" cy="594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366846"/>
            <a:ext cx="13167360" cy="543115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21" y="5619405"/>
            <a:ext cx="12894292" cy="1551983"/>
          </a:xfrm>
        </p:spPr>
        <p:txBody>
          <a:bodyPr/>
          <a:lstStyle/>
          <a:p>
            <a:r>
              <a:rPr lang="en-US" dirty="0"/>
              <a:t>Every Student Succeeds Act: Foster Care </a:t>
            </a:r>
            <a:br>
              <a:rPr lang="en-US" dirty="0"/>
            </a:br>
            <a:r>
              <a:rPr lang="en-US" sz="4800" dirty="0" smtClean="0"/>
              <a:t>Local Point of Contact</a:t>
            </a:r>
            <a:endParaRPr lang="en-US" dirty="0"/>
          </a:p>
        </p:txBody>
      </p:sp>
      <p:sp>
        <p:nvSpPr>
          <p:cNvPr id="3" name="Subtitle 2"/>
          <p:cNvSpPr>
            <a:spLocks noGrp="1"/>
          </p:cNvSpPr>
          <p:nvPr/>
        </p:nvSpPr>
        <p:spPr>
          <a:xfrm>
            <a:off x="372821" y="7307821"/>
            <a:ext cx="6381807" cy="492443"/>
          </a:xfrm>
          <a:prstGeom prst="rect">
            <a:avLst/>
          </a:prstGeom>
        </p:spPr>
        <p:txBody>
          <a:bodyPr vert="horz" wrap="square" lIns="0" tIns="0" rIns="0" bIns="0" rtlCol="0" anchor="t" anchorCtr="0">
            <a:spAutoFit/>
          </a:bodyPr>
          <a:lstStyle>
            <a:lvl1pPr marL="0" indent="0" algn="l" defTabSz="457200" rtl="0" eaLnBrk="1" latinLnBrk="0" hangingPunct="1">
              <a:spcBef>
                <a:spcPct val="20000"/>
              </a:spcBef>
              <a:buFont typeface="Arial"/>
              <a:buNone/>
              <a:defRPr sz="2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200" dirty="0"/>
              <a:t>October 2016</a:t>
            </a:r>
          </a:p>
        </p:txBody>
      </p:sp>
    </p:spTree>
    <p:extLst>
      <p:ext uri="{BB962C8B-B14F-4D97-AF65-F5344CB8AC3E}">
        <p14:creationId xmlns:p14="http://schemas.microsoft.com/office/powerpoint/2010/main" val="32787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E_PPT_ImageSlid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14630400" cy="8229600"/>
          </a:xfrm>
          <a:prstGeom prst="rect">
            <a:avLst/>
          </a:prstGeom>
        </p:spPr>
      </p:pic>
      <p:sp>
        <p:nvSpPr>
          <p:cNvPr id="2" name="Title 1"/>
          <p:cNvSpPr>
            <a:spLocks noGrp="1"/>
          </p:cNvSpPr>
          <p:nvPr>
            <p:ph type="title"/>
          </p:nvPr>
        </p:nvSpPr>
        <p:spPr>
          <a:xfrm>
            <a:off x="731520" y="320043"/>
            <a:ext cx="13167360" cy="830997"/>
          </a:xfrm>
        </p:spPr>
        <p:txBody>
          <a:bodyPr/>
          <a:lstStyle/>
          <a:p>
            <a:r>
              <a:rPr lang="en-US" sz="5400" dirty="0" smtClean="0">
                <a:solidFill>
                  <a:schemeClr val="lt1"/>
                </a:solidFill>
                <a:latin typeface="Arial" panose="020B0604020202020204" pitchFamily="34" charset="0"/>
                <a:cs typeface="Arial" panose="020B0604020202020204" pitchFamily="34" charset="0"/>
              </a:rPr>
              <a:t>education.ohio.gov</a:t>
            </a:r>
            <a:endParaRPr lang="en-US" b="0" i="1" dirty="0">
              <a:solidFill>
                <a:schemeClr val="bg1"/>
              </a:solidFill>
            </a:endParaRPr>
          </a:p>
        </p:txBody>
      </p:sp>
      <p:sp>
        <p:nvSpPr>
          <p:cNvPr id="5" name="Rectangle 4"/>
          <p:cNvSpPr/>
          <p:nvPr/>
        </p:nvSpPr>
        <p:spPr>
          <a:xfrm>
            <a:off x="560070" y="4514850"/>
            <a:ext cx="9631680" cy="2691497"/>
          </a:xfrm>
          <a:prstGeom prst="rect">
            <a:avLst/>
          </a:prstGeom>
          <a:solidFill>
            <a:schemeClr val="accent1">
              <a:lumMod val="60000"/>
              <a:lumOff val="40000"/>
              <a:alpha val="76000"/>
            </a:schemeClr>
          </a:solidFill>
          <a:ln>
            <a:solidFill>
              <a:schemeClr val="accent1">
                <a:shade val="95000"/>
                <a:satMod val="10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Overview of foster care provisions</a:t>
            </a:r>
          </a:p>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Educational stability </a:t>
            </a:r>
            <a:r>
              <a:rPr lang="en-US" sz="3200" b="1" dirty="0">
                <a:solidFill>
                  <a:schemeClr val="bg1"/>
                </a:solidFill>
                <a:latin typeface="Arial"/>
                <a:cs typeface="Arial"/>
              </a:rPr>
              <a:t>for foster youth</a:t>
            </a:r>
          </a:p>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Information </a:t>
            </a:r>
            <a:r>
              <a:rPr lang="en-US" sz="3200" b="1" dirty="0">
                <a:solidFill>
                  <a:schemeClr val="bg1"/>
                </a:solidFill>
                <a:latin typeface="Arial"/>
                <a:cs typeface="Arial"/>
              </a:rPr>
              <a:t>about transportation</a:t>
            </a:r>
          </a:p>
          <a:p>
            <a:pPr marL="339725" indent="-457200">
              <a:spcBef>
                <a:spcPct val="20000"/>
              </a:spcBef>
              <a:buFont typeface="Arial" panose="020B0604020202020204" pitchFamily="34" charset="0"/>
              <a:buChar char="•"/>
            </a:pPr>
            <a:r>
              <a:rPr lang="en-US" sz="3200" b="1" dirty="0">
                <a:solidFill>
                  <a:schemeClr val="bg1"/>
                </a:solidFill>
                <a:latin typeface="Arial"/>
                <a:cs typeface="Arial"/>
              </a:rPr>
              <a:t>Local collaboration</a:t>
            </a:r>
          </a:p>
        </p:txBody>
      </p:sp>
    </p:spTree>
    <p:extLst>
      <p:ext uri="{BB962C8B-B14F-4D97-AF65-F5344CB8AC3E}">
        <p14:creationId xmlns:p14="http://schemas.microsoft.com/office/powerpoint/2010/main" val="259833640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51070" y="985433"/>
            <a:ext cx="3263462"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3360" b="1" dirty="0" smtClean="0">
                <a:solidFill>
                  <a:schemeClr val="tx1"/>
                </a:solidFill>
                <a:latin typeface="Arial"/>
                <a:cs typeface="Arial"/>
              </a:rPr>
              <a:t>Supportive Adults</a:t>
            </a:r>
            <a:endParaRPr lang="en-US" sz="3360" b="1" dirty="0">
              <a:solidFill>
                <a:schemeClr val="tx1"/>
              </a:solidFill>
              <a:latin typeface="Arial"/>
              <a:cs typeface="Arial"/>
            </a:endParaRPr>
          </a:p>
        </p:txBody>
      </p:sp>
      <p:sp>
        <p:nvSpPr>
          <p:cNvPr id="5" name="Rounded Rectangle 4"/>
          <p:cNvSpPr/>
          <p:nvPr/>
        </p:nvSpPr>
        <p:spPr>
          <a:xfrm>
            <a:off x="5740693" y="4865949"/>
            <a:ext cx="3263462"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3600" b="1" dirty="0" smtClean="0">
                <a:solidFill>
                  <a:schemeClr val="tx1"/>
                </a:solidFill>
                <a:latin typeface="Arial"/>
                <a:cs typeface="Arial"/>
              </a:rPr>
              <a:t>School District</a:t>
            </a:r>
            <a:endParaRPr lang="en-US" sz="3600" b="1" dirty="0">
              <a:solidFill>
                <a:schemeClr val="tx1"/>
              </a:solidFill>
              <a:latin typeface="Arial"/>
              <a:cs typeface="Arial"/>
            </a:endParaRPr>
          </a:p>
        </p:txBody>
      </p:sp>
      <p:sp>
        <p:nvSpPr>
          <p:cNvPr id="6" name="Rounded Rectangle 5"/>
          <p:cNvSpPr/>
          <p:nvPr/>
        </p:nvSpPr>
        <p:spPr>
          <a:xfrm>
            <a:off x="830317" y="985433"/>
            <a:ext cx="3263462"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3200" b="1" dirty="0" smtClean="0">
                <a:solidFill>
                  <a:schemeClr val="tx1"/>
                </a:solidFill>
                <a:latin typeface="Arial"/>
                <a:cs typeface="Arial"/>
              </a:rPr>
              <a:t>Child Welfare Agency</a:t>
            </a:r>
            <a:endParaRPr lang="en-US" sz="3600" b="1" dirty="0">
              <a:solidFill>
                <a:schemeClr val="tx1"/>
              </a:solidFill>
              <a:latin typeface="Arial"/>
              <a:cs typeface="Arial"/>
            </a:endParaRPr>
          </a:p>
        </p:txBody>
      </p:sp>
      <p:sp>
        <p:nvSpPr>
          <p:cNvPr id="8" name="Rounded Rectangle 7"/>
          <p:cNvSpPr/>
          <p:nvPr/>
        </p:nvSpPr>
        <p:spPr>
          <a:xfrm>
            <a:off x="830317" y="2616251"/>
            <a:ext cx="13084215"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5280" b="1" dirty="0" smtClean="0">
                <a:solidFill>
                  <a:srgbClr val="C00000"/>
                </a:solidFill>
                <a:latin typeface="Arial"/>
                <a:cs typeface="Arial"/>
              </a:rPr>
              <a:t>Working for the </a:t>
            </a:r>
          </a:p>
          <a:p>
            <a:pPr indent="-140970" algn="ctr">
              <a:spcBef>
                <a:spcPct val="20000"/>
              </a:spcBef>
            </a:pPr>
            <a:r>
              <a:rPr lang="en-US" sz="5280" b="1" dirty="0" smtClean="0">
                <a:solidFill>
                  <a:srgbClr val="C00000"/>
                </a:solidFill>
                <a:latin typeface="Arial"/>
                <a:cs typeface="Arial"/>
              </a:rPr>
              <a:t>Best Interest of the Child</a:t>
            </a:r>
            <a:endParaRPr lang="en-US" sz="5760" b="1" dirty="0">
              <a:solidFill>
                <a:srgbClr val="C00000"/>
              </a:solidFill>
              <a:latin typeface="Arial"/>
              <a:cs typeface="Arial"/>
            </a:endParaRPr>
          </a:p>
        </p:txBody>
      </p:sp>
    </p:spTree>
    <p:extLst>
      <p:ext uri="{BB962C8B-B14F-4D97-AF65-F5344CB8AC3E}">
        <p14:creationId xmlns:p14="http://schemas.microsoft.com/office/powerpoint/2010/main" val="176065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5000"/>
                            </p:stCondLst>
                            <p:childTnLst>
                              <p:par>
                                <p:cTn id="17" presetID="42" presetClass="path" presetSubtype="0" accel="50000" decel="50000" fill="hold" grpId="1" nodeType="afterEffect">
                                  <p:stCondLst>
                                    <p:cond delay="0"/>
                                  </p:stCondLst>
                                  <p:childTnLst>
                                    <p:animMotion origin="layout" path="M -1.11111E-6 4.07407E-6 L 0.00243 0.18217 " pathEditMode="relative" rAng="0" ptsTypes="AA">
                                      <p:cBhvr>
                                        <p:cTn id="18" dur="2000" fill="hold"/>
                                        <p:tgtEl>
                                          <p:spTgt spid="6"/>
                                        </p:tgtEl>
                                        <p:attrNameLst>
                                          <p:attrName>ppt_x</p:attrName>
                                          <p:attrName>ppt_y</p:attrName>
                                        </p:attrNameLst>
                                      </p:cBhvr>
                                      <p:rCtr x="122" y="9097"/>
                                    </p:animMotion>
                                  </p:childTnLst>
                                </p:cTn>
                              </p:par>
                              <p:par>
                                <p:cTn id="19" presetID="64" presetClass="path" presetSubtype="0" accel="50000" decel="50000" fill="hold" grpId="1" nodeType="withEffect">
                                  <p:stCondLst>
                                    <p:cond delay="0"/>
                                  </p:stCondLst>
                                  <p:childTnLst>
                                    <p:animMotion origin="layout" path="M 3.75E-6 3.64198E-6 L 0.0013 -0.29881 " pathEditMode="relative" rAng="0" ptsTypes="AA">
                                      <p:cBhvr>
                                        <p:cTn id="20" dur="2000" fill="hold"/>
                                        <p:tgtEl>
                                          <p:spTgt spid="5"/>
                                        </p:tgtEl>
                                        <p:attrNameLst>
                                          <p:attrName>ppt_x</p:attrName>
                                          <p:attrName>ppt_y</p:attrName>
                                        </p:attrNameLst>
                                      </p:cBhvr>
                                      <p:rCtr x="65" y="-14950"/>
                                    </p:animMotion>
                                  </p:childTnLst>
                                </p:cTn>
                              </p:par>
                              <p:par>
                                <p:cTn id="21" presetID="42" presetClass="path" presetSubtype="0" accel="50000" decel="50000" fill="hold" grpId="1" nodeType="withEffect">
                                  <p:stCondLst>
                                    <p:cond delay="0"/>
                                  </p:stCondLst>
                                  <p:childTnLst>
                                    <p:animMotion origin="layout" path="M 0.00122 -4.07407E-6 L -0.00121 0.18149 " pathEditMode="relative" rAng="0" ptsTypes="AA">
                                      <p:cBhvr>
                                        <p:cTn id="22" dur="2000" fill="hold"/>
                                        <p:tgtEl>
                                          <p:spTgt spid="4"/>
                                        </p:tgtEl>
                                        <p:attrNameLst>
                                          <p:attrName>ppt_x</p:attrName>
                                          <p:attrName>ppt_y</p:attrName>
                                        </p:attrNameLst>
                                      </p:cBhvr>
                                      <p:rCtr x="-122" y="9074"/>
                                    </p:animMotion>
                                  </p:childTnLst>
                                </p:cTn>
                              </p:par>
                            </p:childTnLst>
                          </p:cTn>
                        </p:par>
                        <p:par>
                          <p:cTn id="23" fill="hold">
                            <p:stCondLst>
                              <p:cond delay="7000"/>
                            </p:stCondLst>
                            <p:childTnLst>
                              <p:par>
                                <p:cTn id="24" presetID="50" presetClass="exit" presetSubtype="0" accel="100000" fill="hold" grpId="2" nodeType="afterEffect">
                                  <p:stCondLst>
                                    <p:cond delay="0"/>
                                  </p:stCondLst>
                                  <p:childTnLst>
                                    <p:anim calcmode="lin" valueType="num">
                                      <p:cBhvr>
                                        <p:cTn id="25" dur="1000"/>
                                        <p:tgtEl>
                                          <p:spTgt spid="6"/>
                                        </p:tgtEl>
                                        <p:attrNameLst>
                                          <p:attrName>ppt_w</p:attrName>
                                        </p:attrNameLst>
                                      </p:cBhvr>
                                      <p:tavLst>
                                        <p:tav tm="0">
                                          <p:val>
                                            <p:strVal val="ppt_w"/>
                                          </p:val>
                                        </p:tav>
                                        <p:tav tm="100000">
                                          <p:val>
                                            <p:strVal val="ppt_w+.3"/>
                                          </p:val>
                                        </p:tav>
                                      </p:tavLst>
                                    </p:anim>
                                    <p:anim calcmode="lin" valueType="num">
                                      <p:cBhvr>
                                        <p:cTn id="26" dur="1000"/>
                                        <p:tgtEl>
                                          <p:spTgt spid="6"/>
                                        </p:tgtEl>
                                        <p:attrNameLst>
                                          <p:attrName>ppt_h</p:attrName>
                                        </p:attrNameLst>
                                      </p:cBhvr>
                                      <p:tavLst>
                                        <p:tav tm="0">
                                          <p:val>
                                            <p:strVal val="ppt_h"/>
                                          </p:val>
                                        </p:tav>
                                        <p:tav tm="100000">
                                          <p:val>
                                            <p:strVal val="ppt_h"/>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50" presetClass="exit" presetSubtype="0" accel="100000" fill="hold" grpId="2" nodeType="withEffect">
                                  <p:stCondLst>
                                    <p:cond delay="0"/>
                                  </p:stCondLst>
                                  <p:childTnLst>
                                    <p:anim calcmode="lin" valueType="num">
                                      <p:cBhvr>
                                        <p:cTn id="30" dur="1000"/>
                                        <p:tgtEl>
                                          <p:spTgt spid="5"/>
                                        </p:tgtEl>
                                        <p:attrNameLst>
                                          <p:attrName>ppt_w</p:attrName>
                                        </p:attrNameLst>
                                      </p:cBhvr>
                                      <p:tavLst>
                                        <p:tav tm="0">
                                          <p:val>
                                            <p:strVal val="ppt_w"/>
                                          </p:val>
                                        </p:tav>
                                        <p:tav tm="100000">
                                          <p:val>
                                            <p:strVal val="ppt_w+.3"/>
                                          </p:val>
                                        </p:tav>
                                      </p:tavLst>
                                    </p:anim>
                                    <p:anim calcmode="lin" valueType="num">
                                      <p:cBhvr>
                                        <p:cTn id="31" dur="1000"/>
                                        <p:tgtEl>
                                          <p:spTgt spid="5"/>
                                        </p:tgtEl>
                                        <p:attrNameLst>
                                          <p:attrName>ppt_h</p:attrName>
                                        </p:attrNameLst>
                                      </p:cBhvr>
                                      <p:tavLst>
                                        <p:tav tm="0">
                                          <p:val>
                                            <p:strVal val="ppt_h"/>
                                          </p:val>
                                        </p:tav>
                                        <p:tav tm="100000">
                                          <p:val>
                                            <p:strVal val="ppt_h"/>
                                          </p:val>
                                        </p:tav>
                                      </p:tavLst>
                                    </p:anim>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16" presetClass="entr" presetSubtype="37" fill="hold" grpId="0"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2000"/>
                                        <p:tgtEl>
                                          <p:spTgt spid="8"/>
                                        </p:tgtEl>
                                      </p:cBhvr>
                                    </p:animEffect>
                                  </p:childTnLst>
                                </p:cTn>
                              </p:par>
                              <p:par>
                                <p:cTn id="37" presetID="50" presetClass="exit" presetSubtype="0" accel="100000" fill="hold" grpId="2" nodeType="withEffect">
                                  <p:stCondLst>
                                    <p:cond delay="0"/>
                                  </p:stCondLst>
                                  <p:childTnLst>
                                    <p:anim calcmode="lin" valueType="num">
                                      <p:cBhvr>
                                        <p:cTn id="38" dur="1000"/>
                                        <p:tgtEl>
                                          <p:spTgt spid="4"/>
                                        </p:tgtEl>
                                        <p:attrNameLst>
                                          <p:attrName>ppt_w</p:attrName>
                                        </p:attrNameLst>
                                      </p:cBhvr>
                                      <p:tavLst>
                                        <p:tav tm="0">
                                          <p:val>
                                            <p:strVal val="ppt_w"/>
                                          </p:val>
                                        </p:tav>
                                        <p:tav tm="100000">
                                          <p:val>
                                            <p:strVal val="ppt_w+.3"/>
                                          </p:val>
                                        </p:tav>
                                      </p:tavLst>
                                    </p:anim>
                                    <p:anim calcmode="lin" valueType="num">
                                      <p:cBhvr>
                                        <p:cTn id="39" dur="1000"/>
                                        <p:tgtEl>
                                          <p:spTgt spid="4"/>
                                        </p:tgtEl>
                                        <p:attrNameLst>
                                          <p:attrName>ppt_h</p:attrName>
                                        </p:attrNameLst>
                                      </p:cBhvr>
                                      <p:tavLst>
                                        <p:tav tm="0">
                                          <p:val>
                                            <p:strVal val="ppt_h"/>
                                          </p:val>
                                        </p:tav>
                                        <p:tav tm="100000">
                                          <p:val>
                                            <p:strVal val="ppt_h"/>
                                          </p:val>
                                        </p:tav>
                                      </p:tavLst>
                                    </p:anim>
                                    <p:animEffect transition="out" filter="fade">
                                      <p:cBhvr>
                                        <p:cTn id="40" dur="1000"/>
                                        <p:tgtEl>
                                          <p:spTgt spid="4"/>
                                        </p:tgtEl>
                                      </p:cBhvr>
                                    </p:animEffect>
                                    <p:set>
                                      <p:cBhvr>
                                        <p:cTn id="4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0"/>
            <a:ext cx="14630400" cy="7670800"/>
          </a:xfrm>
        </p:spPr>
      </p:pic>
      <p:sp>
        <p:nvSpPr>
          <p:cNvPr id="5" name="Rectangle 4"/>
          <p:cNvSpPr/>
          <p:nvPr/>
        </p:nvSpPr>
        <p:spPr>
          <a:xfrm>
            <a:off x="7548880" y="4343400"/>
            <a:ext cx="6350000" cy="300068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a:solidFill>
                  <a:schemeClr val="bg1"/>
                </a:solidFill>
                <a:latin typeface="Arial"/>
                <a:cs typeface="Arial"/>
              </a:rPr>
              <a:t>Every district must appoint a foster care point of contact if it is contacted in writing by the local child protection agency. </a:t>
            </a:r>
          </a:p>
        </p:txBody>
      </p:sp>
    </p:spTree>
    <p:extLst>
      <p:ext uri="{BB962C8B-B14F-4D97-AF65-F5344CB8AC3E}">
        <p14:creationId xmlns:p14="http://schemas.microsoft.com/office/powerpoint/2010/main" val="26372165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AED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70474"/>
            <a:ext cx="6084916" cy="7721966"/>
          </a:xfrm>
          <a:prstGeom prst="rect">
            <a:avLst/>
          </a:prstGeom>
        </p:spPr>
      </p:pic>
      <p:sp>
        <p:nvSpPr>
          <p:cNvPr id="7" name="Content Placeholder 2"/>
          <p:cNvSpPr txBox="1">
            <a:spLocks/>
          </p:cNvSpPr>
          <p:nvPr/>
        </p:nvSpPr>
        <p:spPr>
          <a:xfrm>
            <a:off x="6628940" y="2636839"/>
            <a:ext cx="7696660" cy="251936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sz="5400" dirty="0" smtClean="0">
                <a:solidFill>
                  <a:prstClr val="white"/>
                </a:solidFill>
              </a:rPr>
              <a:t>Designate </a:t>
            </a:r>
            <a:r>
              <a:rPr lang="en-US" sz="5400" dirty="0">
                <a:solidFill>
                  <a:prstClr val="white"/>
                </a:solidFill>
              </a:rPr>
              <a:t>a point of contact with the time, </a:t>
            </a:r>
            <a:r>
              <a:rPr lang="en-US" sz="5400" dirty="0" smtClean="0">
                <a:solidFill>
                  <a:prstClr val="white"/>
                </a:solidFill>
              </a:rPr>
              <a:t>capacity and knowledge. </a:t>
            </a:r>
            <a:endParaRPr lang="en-US" sz="5400" dirty="0">
              <a:solidFill>
                <a:prstClr val="white"/>
              </a:solidFill>
            </a:endParaRPr>
          </a:p>
        </p:txBody>
      </p:sp>
    </p:spTree>
    <p:extLst>
      <p:ext uri="{BB962C8B-B14F-4D97-AF65-F5344CB8AC3E}">
        <p14:creationId xmlns:p14="http://schemas.microsoft.com/office/powerpoint/2010/main" val="43161842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1302" y="877004"/>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Oval 4"/>
          <p:cNvSpPr/>
          <p:nvPr/>
        </p:nvSpPr>
        <p:spPr>
          <a:xfrm>
            <a:off x="829890" y="877004"/>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182935" y="992864"/>
            <a:ext cx="10752204" cy="1239368"/>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000" dirty="0">
                <a:solidFill>
                  <a:schemeClr val="bg1"/>
                </a:solidFill>
              </a:rPr>
              <a:t>Coordinating with the </a:t>
            </a:r>
            <a:r>
              <a:rPr lang="en-US" sz="4000" dirty="0" smtClean="0">
                <a:solidFill>
                  <a:schemeClr val="bg1"/>
                </a:solidFill>
              </a:rPr>
              <a:t>child </a:t>
            </a:r>
            <a:r>
              <a:rPr lang="en-US" sz="4000" dirty="0">
                <a:solidFill>
                  <a:schemeClr val="bg1"/>
                </a:solidFill>
              </a:rPr>
              <a:t>protection </a:t>
            </a:r>
            <a:endParaRPr lang="en-US" sz="4000" dirty="0" smtClean="0">
              <a:solidFill>
                <a:schemeClr val="bg1"/>
              </a:solidFill>
            </a:endParaRPr>
          </a:p>
          <a:p>
            <a:pPr marL="0" indent="0">
              <a:spcBef>
                <a:spcPts val="0"/>
              </a:spcBef>
              <a:buNone/>
            </a:pPr>
            <a:r>
              <a:rPr lang="en-US" sz="4000" dirty="0" smtClean="0">
                <a:solidFill>
                  <a:schemeClr val="bg1"/>
                </a:solidFill>
              </a:rPr>
              <a:t>agency </a:t>
            </a:r>
            <a:r>
              <a:rPr lang="en-US" sz="4000" dirty="0">
                <a:solidFill>
                  <a:schemeClr val="bg1"/>
                </a:solidFill>
              </a:rPr>
              <a:t>point of contact </a:t>
            </a:r>
          </a:p>
        </p:txBody>
      </p:sp>
      <p:sp>
        <p:nvSpPr>
          <p:cNvPr id="7" name="Rounded Rectangle 6"/>
          <p:cNvSpPr/>
          <p:nvPr/>
        </p:nvSpPr>
        <p:spPr>
          <a:xfrm>
            <a:off x="828478" y="3056016"/>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Oval 7"/>
          <p:cNvSpPr/>
          <p:nvPr/>
        </p:nvSpPr>
        <p:spPr>
          <a:xfrm>
            <a:off x="827066" y="3056016"/>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181522" y="3143828"/>
            <a:ext cx="11420421" cy="708535"/>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4000" dirty="0">
                <a:solidFill>
                  <a:schemeClr val="bg1"/>
                </a:solidFill>
              </a:rPr>
              <a:t>Leading the development of a process for making the best interest determination</a:t>
            </a:r>
          </a:p>
        </p:txBody>
      </p:sp>
      <p:sp>
        <p:nvSpPr>
          <p:cNvPr id="10" name="Rounded Rectangle 9"/>
          <p:cNvSpPr/>
          <p:nvPr/>
        </p:nvSpPr>
        <p:spPr>
          <a:xfrm>
            <a:off x="835538" y="5235028"/>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34126" y="5235028"/>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185758" y="5362028"/>
            <a:ext cx="11556485" cy="1279028"/>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4000" dirty="0">
                <a:solidFill>
                  <a:schemeClr val="bg1"/>
                </a:solidFill>
              </a:rPr>
              <a:t>Documenting the best interest determination for each student in foster </a:t>
            </a:r>
            <a:r>
              <a:rPr lang="en-US" sz="4000" dirty="0" smtClean="0">
                <a:solidFill>
                  <a:schemeClr val="bg1"/>
                </a:solidFill>
              </a:rPr>
              <a:t>care</a:t>
            </a:r>
            <a:endParaRPr lang="en-US" sz="4000" dirty="0">
              <a:solidFill>
                <a:schemeClr val="bg1"/>
              </a:solidFill>
            </a:endParaRPr>
          </a:p>
        </p:txBody>
      </p:sp>
    </p:spTree>
    <p:extLst>
      <p:ext uri="{BB962C8B-B14F-4D97-AF65-F5344CB8AC3E}">
        <p14:creationId xmlns:p14="http://schemas.microsoft.com/office/powerpoint/2010/main" val="16439252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Effect transition="in" filter="fade">
                                      <p:cBhvr>
                                        <p:cTn id="5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animBg="1"/>
      <p:bldP spid="8" grpId="0" animBg="1"/>
      <p:bldP spid="9" grpId="0" build="p"/>
      <p:bldP spid="10" grpId="0" animBg="1"/>
      <p:bldP spid="11" grpId="0" animBg="1"/>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1302" y="877004"/>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Oval 4"/>
          <p:cNvSpPr/>
          <p:nvPr/>
        </p:nvSpPr>
        <p:spPr>
          <a:xfrm>
            <a:off x="829890" y="877004"/>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182935" y="992864"/>
            <a:ext cx="10752204" cy="1239368"/>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000" dirty="0">
                <a:solidFill>
                  <a:schemeClr val="bg1"/>
                </a:solidFill>
              </a:rPr>
              <a:t>Facilitating the transfer of records and immediate </a:t>
            </a:r>
            <a:r>
              <a:rPr lang="en-US" sz="4000" dirty="0" smtClean="0">
                <a:solidFill>
                  <a:schemeClr val="bg1"/>
                </a:solidFill>
              </a:rPr>
              <a:t>enrollment</a:t>
            </a:r>
            <a:endParaRPr lang="en-US" sz="4000" dirty="0">
              <a:solidFill>
                <a:schemeClr val="bg1"/>
              </a:solidFill>
            </a:endParaRPr>
          </a:p>
        </p:txBody>
      </p:sp>
      <p:sp>
        <p:nvSpPr>
          <p:cNvPr id="7" name="Rounded Rectangle 6"/>
          <p:cNvSpPr/>
          <p:nvPr/>
        </p:nvSpPr>
        <p:spPr>
          <a:xfrm>
            <a:off x="828478" y="3056016"/>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Oval 7"/>
          <p:cNvSpPr/>
          <p:nvPr/>
        </p:nvSpPr>
        <p:spPr>
          <a:xfrm>
            <a:off x="827066" y="3056016"/>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181523" y="3143828"/>
            <a:ext cx="7165678" cy="708535"/>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4000" dirty="0">
                <a:solidFill>
                  <a:schemeClr val="bg1"/>
                </a:solidFill>
              </a:rPr>
              <a:t>Facilitating data sharing </a:t>
            </a:r>
            <a:r>
              <a:rPr lang="en-US" sz="4000" dirty="0" smtClean="0">
                <a:solidFill>
                  <a:schemeClr val="bg1"/>
                </a:solidFill>
              </a:rPr>
              <a:t>with child </a:t>
            </a:r>
            <a:r>
              <a:rPr lang="en-US" sz="4000" dirty="0">
                <a:solidFill>
                  <a:schemeClr val="bg1"/>
                </a:solidFill>
              </a:rPr>
              <a:t>welfare agencies</a:t>
            </a:r>
          </a:p>
        </p:txBody>
      </p:sp>
      <p:sp>
        <p:nvSpPr>
          <p:cNvPr id="10" name="Rounded Rectangle 9"/>
          <p:cNvSpPr/>
          <p:nvPr/>
        </p:nvSpPr>
        <p:spPr>
          <a:xfrm>
            <a:off x="835538" y="5235028"/>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34126" y="5235028"/>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185758" y="5362028"/>
            <a:ext cx="11556485" cy="1279028"/>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4000" dirty="0">
                <a:solidFill>
                  <a:schemeClr val="bg1"/>
                </a:solidFill>
              </a:rPr>
              <a:t>Developing and coordinating local transportation </a:t>
            </a:r>
            <a:r>
              <a:rPr lang="en-US" sz="4000" dirty="0" smtClean="0">
                <a:solidFill>
                  <a:schemeClr val="bg1"/>
                </a:solidFill>
              </a:rPr>
              <a:t>procedures</a:t>
            </a:r>
            <a:endParaRPr lang="en-US" sz="4000" dirty="0">
              <a:solidFill>
                <a:schemeClr val="bg1"/>
              </a:solidFill>
            </a:endParaRPr>
          </a:p>
        </p:txBody>
      </p:sp>
    </p:spTree>
    <p:extLst>
      <p:ext uri="{BB962C8B-B14F-4D97-AF65-F5344CB8AC3E}">
        <p14:creationId xmlns:p14="http://schemas.microsoft.com/office/powerpoint/2010/main" val="244219488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animBg="1"/>
      <p:bldP spid="8" grpId="0" animBg="1"/>
      <p:bldP spid="9" grpId="0" build="p"/>
      <p:bldP spid="10" grpId="0" animBg="1"/>
      <p:bldP spid="11" grpId="0" animBg="1"/>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1302" y="877004"/>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Oval 4"/>
          <p:cNvSpPr/>
          <p:nvPr/>
        </p:nvSpPr>
        <p:spPr>
          <a:xfrm>
            <a:off x="829890" y="877004"/>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182935" y="992864"/>
            <a:ext cx="10752204" cy="1239368"/>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000" dirty="0">
                <a:solidFill>
                  <a:schemeClr val="bg1"/>
                </a:solidFill>
              </a:rPr>
              <a:t>Managing best interest determination and transportation cost </a:t>
            </a:r>
            <a:r>
              <a:rPr lang="en-US" sz="4000" dirty="0" smtClean="0">
                <a:solidFill>
                  <a:schemeClr val="bg1"/>
                </a:solidFill>
              </a:rPr>
              <a:t>disputes</a:t>
            </a:r>
            <a:endParaRPr lang="en-US" sz="4000" dirty="0">
              <a:solidFill>
                <a:schemeClr val="bg1"/>
              </a:solidFill>
            </a:endParaRPr>
          </a:p>
        </p:txBody>
      </p:sp>
      <p:sp>
        <p:nvSpPr>
          <p:cNvPr id="7" name="Rounded Rectangle 6"/>
          <p:cNvSpPr/>
          <p:nvPr/>
        </p:nvSpPr>
        <p:spPr>
          <a:xfrm>
            <a:off x="828478" y="3056016"/>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Oval 7"/>
          <p:cNvSpPr/>
          <p:nvPr/>
        </p:nvSpPr>
        <p:spPr>
          <a:xfrm>
            <a:off x="827066" y="3056016"/>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181523" y="3143828"/>
            <a:ext cx="10753616" cy="708535"/>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4000" dirty="0">
                <a:solidFill>
                  <a:schemeClr val="bg1"/>
                </a:solidFill>
              </a:rPr>
              <a:t>Ensuring that children in foster care are enrolled in and regularly attending school</a:t>
            </a:r>
          </a:p>
        </p:txBody>
      </p:sp>
      <p:sp>
        <p:nvSpPr>
          <p:cNvPr id="10" name="Rounded Rectangle 9"/>
          <p:cNvSpPr/>
          <p:nvPr/>
        </p:nvSpPr>
        <p:spPr>
          <a:xfrm>
            <a:off x="835538" y="5235028"/>
            <a:ext cx="13165947"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34126" y="5235028"/>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185758" y="5362028"/>
            <a:ext cx="11556485" cy="1279028"/>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4000" dirty="0">
                <a:solidFill>
                  <a:schemeClr val="bg1"/>
                </a:solidFill>
              </a:rPr>
              <a:t>Providing professional development and training to school staff </a:t>
            </a:r>
          </a:p>
        </p:txBody>
      </p:sp>
    </p:spTree>
    <p:extLst>
      <p:ext uri="{BB962C8B-B14F-4D97-AF65-F5344CB8AC3E}">
        <p14:creationId xmlns:p14="http://schemas.microsoft.com/office/powerpoint/2010/main" val="160252506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animBg="1"/>
      <p:bldP spid="8" grpId="0" animBg="1"/>
      <p:bldP spid="9" grpId="0" build="p"/>
      <p:bldP spid="10" grpId="0" animBg="1"/>
      <p:bldP spid="11" grpId="0" animBg="1"/>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0"/>
            <a:ext cx="14630400" cy="7645400"/>
          </a:xfrm>
        </p:spPr>
      </p:pic>
      <p:sp>
        <p:nvSpPr>
          <p:cNvPr id="5" name="Rectangle 4"/>
          <p:cNvSpPr/>
          <p:nvPr/>
        </p:nvSpPr>
        <p:spPr>
          <a:xfrm>
            <a:off x="7548880" y="4343400"/>
            <a:ext cx="6350000" cy="300068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4000" b="1" dirty="0" smtClean="0">
                <a:solidFill>
                  <a:schemeClr val="bg1"/>
                </a:solidFill>
                <a:latin typeface="Arial"/>
                <a:cs typeface="Arial"/>
              </a:rPr>
              <a:t>Update the Ohio Education Directory System with local point </a:t>
            </a:r>
            <a:r>
              <a:rPr lang="en-US" sz="4000" b="1" smtClean="0">
                <a:solidFill>
                  <a:schemeClr val="bg1"/>
                </a:solidFill>
                <a:latin typeface="Arial"/>
                <a:cs typeface="Arial"/>
              </a:rPr>
              <a:t>of contact.</a:t>
            </a:r>
            <a:endParaRPr lang="en-US" sz="4000" b="1" dirty="0">
              <a:solidFill>
                <a:schemeClr val="bg1"/>
              </a:solidFill>
              <a:latin typeface="Arial"/>
              <a:cs typeface="Arial"/>
            </a:endParaRPr>
          </a:p>
        </p:txBody>
      </p:sp>
    </p:spTree>
    <p:extLst>
      <p:ext uri="{BB962C8B-B14F-4D97-AF65-F5344CB8AC3E}">
        <p14:creationId xmlns:p14="http://schemas.microsoft.com/office/powerpoint/2010/main" val="252714594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5" y="5583380"/>
            <a:ext cx="13167360" cy="769441"/>
          </a:xfrm>
        </p:spPr>
        <p:txBody>
          <a:bodyPr/>
          <a:lstStyle/>
          <a:p>
            <a:r>
              <a:rPr lang="en-US" dirty="0" smtClean="0"/>
              <a:t>Dec. 10 Effective Date</a:t>
            </a:r>
            <a:endParaRPr lang="en-US" dirty="0"/>
          </a:p>
        </p:txBody>
      </p:sp>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670125"/>
            <a:ext cx="14630400" cy="5121073"/>
          </a:xfrm>
        </p:spPr>
      </p:pic>
    </p:spTree>
    <p:extLst>
      <p:ext uri="{BB962C8B-B14F-4D97-AF65-F5344CB8AC3E}">
        <p14:creationId xmlns:p14="http://schemas.microsoft.com/office/powerpoint/2010/main" val="211662598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689</Words>
  <Application>Microsoft Office PowerPoint</Application>
  <PresentationFormat>Custom</PresentationFormat>
  <Paragraphs>58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Every Student Succeeds Act: Foster Care  Local Point of 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 10 Effective Date</vt:lpstr>
      <vt:lpstr>education.ohio.gov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2015-07-08T14:36:51Z</dcterms:created>
  <dcterms:modified xsi:type="dcterms:W3CDTF">2016-11-01T20:23:05Z</dcterms:modified>
</cp:coreProperties>
</file>