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71" r:id="rId6"/>
    <p:sldId id="261" r:id="rId7"/>
    <p:sldId id="263" r:id="rId8"/>
    <p:sldId id="270" r:id="rId9"/>
    <p:sldId id="266" r:id="rId10"/>
    <p:sldId id="267" r:id="rId11"/>
    <p:sldId id="268" r:id="rId12"/>
    <p:sldId id="274" r:id="rId13"/>
    <p:sldId id="272" r:id="rId14"/>
    <p:sldId id="269" r:id="rId15"/>
    <p:sldId id="273" r:id="rId16"/>
    <p:sldId id="265" r:id="rId17"/>
    <p:sldId id="26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920"/>
    <a:srgbClr val="83A2CA"/>
    <a:srgbClr val="C0DB37"/>
    <a:srgbClr val="0402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77534" autoAdjust="0"/>
  </p:normalViewPr>
  <p:slideViewPr>
    <p:cSldViewPr snapToGrid="0" snapToObjects="1">
      <p:cViewPr varScale="1">
        <p:scale>
          <a:sx n="94" d="100"/>
          <a:sy n="94" d="100"/>
        </p:scale>
        <p:origin x="20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3B6F3-3266-4202-B244-6C991C95393B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0CA37-B3D3-4D0D-8A2B-1C633EDD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936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Master Teacher Renewal Process</a:t>
            </a: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Attempt to capture, document and reflect on the professional life of the Master Teacher over the past five years.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94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043527-8EAB-40B4-A534-3045E607F50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38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Requirements: </a:t>
            </a:r>
          </a:p>
          <a:p>
            <a:endParaRPr lang="en-US" dirty="0" smtClean="0"/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Completion of forms found on the web (R,S,T,U,V W, X)</a:t>
            </a:r>
          </a:p>
          <a:p>
            <a:pPr marL="0" indent="0">
              <a:buNone/>
            </a:pPr>
            <a:endParaRPr lang="en-US" b="1" dirty="0" smtClean="0"/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4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Written reflection (4 pages)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4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Three pieces of evidence</a:t>
            </a:r>
            <a:endParaRPr lang="en-US" sz="1400" dirty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10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solidFill>
                  <a:srgbClr val="C00000"/>
                </a:solidFill>
                <a:latin typeface="Arial" charset="0"/>
                <a:ea typeface="ヒラギノ角ゴ Pro W3" pitchFamily="1" charset="-128"/>
                <a:cs typeface="+mn-cs"/>
              </a:rPr>
              <a:t>Committee Requirements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Each committee will maintain the following records: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Candidate Score Report (Form V)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11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r>
              <a:rPr lang="en-US" dirty="0" smtClean="0"/>
              <a:t>Candidate’s Written</a:t>
            </a:r>
            <a:r>
              <a:rPr lang="en-US" baseline="0" dirty="0" smtClean="0"/>
              <a:t> Narrative – Evidence should be returned to the teacher, who must make it available upon request for the remainder of the designation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91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Renewal Process</a:t>
            </a:r>
          </a:p>
          <a:p>
            <a:endParaRPr lang="en-US" dirty="0" smtClean="0"/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 smtClean="0">
                <a:solidFill>
                  <a:srgbClr val="000000"/>
                </a:solidFill>
              </a:rPr>
              <a:t>Candidates may choose </a:t>
            </a:r>
            <a:r>
              <a:rPr lang="en-US" sz="1200" b="1" dirty="0" smtClean="0">
                <a:solidFill>
                  <a:srgbClr val="000000"/>
                </a:solidFill>
              </a:rPr>
              <a:t>either Year Four or Year Five of their Master Teacher designation to </a:t>
            </a:r>
            <a:r>
              <a:rPr lang="en-US" sz="1200" dirty="0" smtClean="0">
                <a:solidFill>
                  <a:srgbClr val="000000"/>
                </a:solidFill>
              </a:rPr>
              <a:t>complete the renewal process.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 smtClean="0">
                <a:solidFill>
                  <a:srgbClr val="000000"/>
                </a:solidFill>
              </a:rPr>
              <a:t>If renewal takes place during year four, the renewal status will take effect when the current five-year designation expires.  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48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Processes and Procedures</a:t>
            </a:r>
          </a:p>
          <a:p>
            <a:endParaRPr lang="en-US" dirty="0" smtClean="0"/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At least two members of the committee will score each application using the Score Report (Form V).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A scoring guide is included in the Score Report 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</a:rPr>
              <a:t>Committees will provide each candidate with a compilation of his/her final score (Form V).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65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Processes and Procedures</a:t>
            </a:r>
          </a:p>
          <a:p>
            <a:endParaRPr lang="en-US" dirty="0" smtClean="0"/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 smtClean="0">
                <a:solidFill>
                  <a:srgbClr val="000000"/>
                </a:solidFill>
              </a:rPr>
              <a:t>If the applying teacher is deemed </a:t>
            </a:r>
            <a:r>
              <a:rPr lang="en-US" sz="1200" i="1" dirty="0" smtClean="0">
                <a:solidFill>
                  <a:srgbClr val="000000"/>
                </a:solidFill>
              </a:rPr>
              <a:t>not successful, </a:t>
            </a:r>
            <a:r>
              <a:rPr lang="en-US" sz="1200" dirty="0" smtClean="0">
                <a:solidFill>
                  <a:srgbClr val="000000"/>
                </a:solidFill>
              </a:rPr>
              <a:t>the teacher shall receive written feedback and an opportunity to reapply if current Master Teacher designation has not expired.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200" dirty="0" smtClean="0">
                <a:solidFill>
                  <a:srgbClr val="000000"/>
                </a:solidFill>
                <a:ea typeface="ヒラギノ角ゴ Pro W3"/>
                <a:cs typeface="+mn-cs"/>
              </a:rPr>
              <a:t>Each committee will establish an appeal process for teachers who believe that the processes and procedures outlined in this application were not followed.</a:t>
            </a: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30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Processes and Procedures</a:t>
            </a:r>
          </a:p>
          <a:p>
            <a:endParaRPr lang="en-US" dirty="0" smtClean="0"/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 smtClean="0">
                <a:solidFill>
                  <a:srgbClr val="000000"/>
                </a:solidFill>
              </a:rPr>
              <a:t>If the applying teacher is deemed </a:t>
            </a:r>
            <a:r>
              <a:rPr lang="en-US" sz="1200" i="1" dirty="0" smtClean="0">
                <a:solidFill>
                  <a:srgbClr val="000000"/>
                </a:solidFill>
              </a:rPr>
              <a:t>not successful, </a:t>
            </a:r>
            <a:r>
              <a:rPr lang="en-US" sz="1200" dirty="0" smtClean="0">
                <a:solidFill>
                  <a:srgbClr val="000000"/>
                </a:solidFill>
              </a:rPr>
              <a:t>the teacher shall receive written feedback and an opportunity to reapply if current Master Teacher designation has not expired.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200" dirty="0" smtClean="0">
                <a:solidFill>
                  <a:srgbClr val="000000"/>
                </a:solidFill>
                <a:ea typeface="ヒラギノ角ゴ Pro W3"/>
                <a:cs typeface="+mn-cs"/>
              </a:rPr>
              <a:t>Each committee will establish an appeal process for teachers who believe that the processes and procedures outlined in this application were not followed.</a:t>
            </a: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30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>
                <a:latin typeface="Arial" charset="0"/>
                <a:ea typeface="ヒラギノ角ゴ Pro W3" pitchFamily="1" charset="-128"/>
              </a:rPr>
              <a:t>Unsuccessful Renewal</a:t>
            </a:r>
          </a:p>
          <a:p>
            <a:endParaRPr lang="en-US" sz="1200" dirty="0" smtClean="0">
              <a:latin typeface="Arial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200" dirty="0" smtClean="0"/>
              <a:t>Master Teacher renewal must take place before expiration of a Senior Professional Educator License or Lead Professional Educator License.</a:t>
            </a: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>
              <a:buNone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If the Master Teacher renewal is unsuccessful, the candidate  will need to apply for a Professional Educator License if applicable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59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>
                <a:latin typeface="Arial" charset="0"/>
                <a:ea typeface="ヒラギノ角ゴ Pro W3" pitchFamily="1" charset="-128"/>
              </a:rPr>
              <a:t>Unsuccessful Renewal</a:t>
            </a:r>
          </a:p>
          <a:p>
            <a:endParaRPr lang="en-US" sz="1200" dirty="0" smtClean="0">
              <a:latin typeface="Arial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200" dirty="0" smtClean="0"/>
              <a:t>Master Teacher renewal must take place before expiration of a Senior Professional Educator License or Lead Professional Educator License.</a:t>
            </a: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>
              <a:buNone/>
            </a:pPr>
            <a:endParaRPr lang="en-US" sz="12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If the Master Teacher renewal is unsuccessful, the candidate  will need to apply for a Professional Educator License if applicable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0CA37-B3D3-4D0D-8A2B-1C633EDD52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5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67" y="5514102"/>
            <a:ext cx="7772400" cy="646331"/>
          </a:xfrm>
        </p:spPr>
        <p:txBody>
          <a:bodyPr lIns="0" tIns="0" rIns="0" bIns="0" anchor="b" anchorCtr="0">
            <a:spAutoFit/>
          </a:bodyPr>
          <a:lstStyle>
            <a:lvl1pPr algn="l">
              <a:defRPr sz="4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67" y="6279478"/>
            <a:ext cx="6400800" cy="430887"/>
          </a:xfrm>
        </p:spPr>
        <p:txBody>
          <a:bodyPr lIns="0" tIns="0" rIns="0" bIns="0" anchor="t" anchorCtr="0">
            <a:sp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ODE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67" y="6186917"/>
            <a:ext cx="2012050" cy="369560"/>
          </a:xfrm>
          <a:prstGeom prst="rect">
            <a:avLst/>
          </a:prstGeom>
        </p:spPr>
      </p:pic>
      <p:pic>
        <p:nvPicPr>
          <p:cNvPr id="8" name="Picture 7" descr="PhotoOption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694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46331"/>
          </a:xfrm>
        </p:spPr>
        <p:txBody>
          <a:bodyPr>
            <a:spAutoFit/>
          </a:bodyPr>
          <a:lstStyle>
            <a:lvl1pPr>
              <a:defRPr sz="4200" b="1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644"/>
            <a:ext cx="8229600" cy="4525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7" name="Picture 6" descr="FOOTER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8160"/>
            <a:ext cx="9144000" cy="4876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18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39036"/>
            <a:ext cx="8229600" cy="45259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200" b="1" kern="1200">
          <a:solidFill>
            <a:srgbClr val="C00000"/>
          </a:solidFill>
          <a:latin typeface="Arial"/>
          <a:ea typeface="+mj-ea"/>
          <a:cs typeface="Arial"/>
        </a:defRPr>
      </a:lvl1pPr>
    </p:titleStyle>
    <p:bodyStyle>
      <a:lvl1pPr marL="227013" indent="-227013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571500" indent="-225425" algn="l" defTabSz="457200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Arial"/>
          <a:ea typeface="+mn-ea"/>
          <a:cs typeface="Arial"/>
        </a:defRPr>
      </a:lvl2pPr>
      <a:lvl3pPr marL="1025525" indent="-2286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3pPr>
      <a:lvl4pPr marL="1490663" indent="-228600" algn="l" defTabSz="457200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Arial"/>
          <a:ea typeface="+mn-ea"/>
          <a:cs typeface="Arial"/>
        </a:defRPr>
      </a:lvl4pPr>
      <a:lvl5pPr marL="1947863" indent="-228600" algn="l" defTabSz="457200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Master Teacher Renewal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15553"/>
          </a:xfrm>
        </p:spPr>
        <p:txBody>
          <a:bodyPr/>
          <a:lstStyle/>
          <a:p>
            <a:r>
              <a:rPr lang="en-US" sz="4000" dirty="0">
                <a:latin typeface="Arial" charset="0"/>
                <a:ea typeface="ヒラギノ角ゴ Pro W3" pitchFamily="1" charset="-128"/>
              </a:rPr>
              <a:t>Unsuccessful Renewal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17" y="1236329"/>
            <a:ext cx="5985164" cy="4927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58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5310"/>
            <a:ext cx="7843652" cy="1681661"/>
          </a:xfrm>
        </p:spPr>
        <p:txBody>
          <a:bodyPr/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800" dirty="0" smtClean="0"/>
              <a:t>Master </a:t>
            </a:r>
            <a:r>
              <a:rPr lang="en-US" sz="2800" dirty="0"/>
              <a:t>Teacher renewal must take place </a:t>
            </a:r>
            <a:r>
              <a:rPr lang="en-US" sz="2800" b="1" dirty="0"/>
              <a:t>before expiration </a:t>
            </a:r>
            <a:r>
              <a:rPr lang="en-US" sz="2800" dirty="0"/>
              <a:t>of a Senior Professional Educator License or Lead Professional Educator License</a:t>
            </a:r>
            <a:r>
              <a:rPr lang="en-US" sz="2800" dirty="0" smtClean="0"/>
              <a:t>.</a:t>
            </a:r>
            <a:endParaRPr lang="en-US" sz="28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7108"/>
          </a:xfrm>
        </p:spPr>
        <p:txBody>
          <a:bodyPr/>
          <a:lstStyle/>
          <a:p>
            <a:pPr lvl="0"/>
            <a:r>
              <a:rPr lang="en-US" sz="4400" dirty="0">
                <a:latin typeface="Arial" charset="0"/>
                <a:ea typeface="ヒラギノ角ゴ Pro W3" pitchFamily="1" charset="-128"/>
              </a:rPr>
              <a:t>Unsuccessful </a:t>
            </a:r>
            <a:r>
              <a:rPr lang="en-US" sz="4400" dirty="0" smtClean="0">
                <a:latin typeface="Arial" charset="0"/>
                <a:ea typeface="ヒラギノ角ゴ Pro W3" pitchFamily="1" charset="-128"/>
              </a:rPr>
              <a:t>Renewal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609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148" y="1821567"/>
            <a:ext cx="7534893" cy="14797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If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the Master Teacher renewal is unsuccessful, the candidate  will need to </a:t>
            </a:r>
            <a:r>
              <a:rPr lang="en-US" sz="2800" b="1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apply for a Professional Educator License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if applicable</a:t>
            </a:r>
            <a:endParaRPr lang="en-US" sz="28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7108"/>
          </a:xfrm>
        </p:spPr>
        <p:txBody>
          <a:bodyPr/>
          <a:lstStyle/>
          <a:p>
            <a:pPr lvl="0"/>
            <a:r>
              <a:rPr lang="en-US" sz="4400" dirty="0">
                <a:latin typeface="Arial" charset="0"/>
                <a:ea typeface="ヒラギノ角ゴ Pro W3" pitchFamily="1" charset="-128"/>
              </a:rPr>
              <a:t>Unsuccessful </a:t>
            </a:r>
            <a:r>
              <a:rPr lang="en-US" sz="4400" dirty="0" smtClean="0">
                <a:latin typeface="Arial" charset="0"/>
                <a:ea typeface="ヒラギノ角ゴ Pro W3" pitchFamily="1" charset="-128"/>
              </a:rPr>
              <a:t>Renewal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53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" t="5024" r="5025"/>
          <a:stretch/>
        </p:blipFill>
        <p:spPr>
          <a:xfrm>
            <a:off x="0" y="-1"/>
            <a:ext cx="9144000" cy="639216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427"/>
            <a:ext cx="8229600" cy="646331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education.ohio.gov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8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Social Media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02" y="2675530"/>
            <a:ext cx="1600200" cy="452034"/>
          </a:xfrm>
          <a:prstGeom prst="rect">
            <a:avLst/>
          </a:prstGeom>
        </p:spPr>
      </p:pic>
      <p:pic>
        <p:nvPicPr>
          <p:cNvPr id="9" name="Picture 8" descr="facebook-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54" y="1441033"/>
            <a:ext cx="1603248" cy="32918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55695" y="4494210"/>
            <a:ext cx="2854949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200" dirty="0" smtClean="0">
                <a:latin typeface="Arial"/>
                <a:cs typeface="Arial"/>
              </a:rPr>
              <a:t>@</a:t>
            </a:r>
            <a:r>
              <a:rPr lang="en-US" sz="3200" dirty="0" err="1" smtClean="0">
                <a:latin typeface="Arial"/>
                <a:cs typeface="Arial"/>
              </a:rPr>
              <a:t>OHEducation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5695" y="2656173"/>
            <a:ext cx="5371663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200" dirty="0" err="1" smtClean="0">
                <a:latin typeface="Arial"/>
                <a:cs typeface="Arial"/>
              </a:rPr>
              <a:t>ohio</a:t>
            </a:r>
            <a:r>
              <a:rPr lang="en-US" sz="3200" dirty="0" smtClean="0">
                <a:latin typeface="Arial"/>
                <a:cs typeface="Arial"/>
              </a:rPr>
              <a:t>-department-of-education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55695" y="1339441"/>
            <a:ext cx="5238614" cy="98488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200" dirty="0" smtClean="0">
                <a:latin typeface="Arial"/>
                <a:cs typeface="Arial"/>
              </a:rPr>
              <a:t>Ohio Families and Education</a:t>
            </a:r>
          </a:p>
          <a:p>
            <a:r>
              <a:rPr lang="en-US" sz="3200" dirty="0" smtClean="0">
                <a:latin typeface="Arial"/>
                <a:cs typeface="Arial"/>
              </a:rPr>
              <a:t>Ohio Teachers’ Homeroom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55695" y="5522187"/>
            <a:ext cx="2325317" cy="492443"/>
          </a:xfrm>
          <a:prstGeom prst="rect">
            <a:avLst/>
          </a:prstGeom>
        </p:spPr>
        <p:txBody>
          <a:bodyPr wrap="none" lIns="0" tIns="0" bIns="0">
            <a:spAutoFit/>
          </a:bodyPr>
          <a:lstStyle/>
          <a:p>
            <a:r>
              <a:rPr lang="en-US" sz="3200" dirty="0" err="1" smtClean="0">
                <a:latin typeface="Arial"/>
                <a:cs typeface="Arial"/>
              </a:rPr>
              <a:t>OhioEdDept</a:t>
            </a:r>
            <a:endParaRPr lang="en-US" sz="3200" dirty="0" smtClean="0"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55695" y="3524403"/>
            <a:ext cx="4206280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200" dirty="0" err="1" smtClean="0">
                <a:latin typeface="Arial"/>
                <a:cs typeface="Arial"/>
              </a:rPr>
              <a:t>storify.com/ohioEdDept</a:t>
            </a:r>
            <a:endParaRPr lang="en-US" sz="3200" dirty="0" smtClean="0">
              <a:latin typeface="Arial"/>
              <a:cs typeface="Arial"/>
            </a:endParaRPr>
          </a:p>
        </p:txBody>
      </p:sp>
      <p:pic>
        <p:nvPicPr>
          <p:cNvPr id="15" name="Picture 14" descr="facebook-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02" y="4590233"/>
            <a:ext cx="1600200" cy="298703"/>
          </a:xfrm>
          <a:prstGeom prst="rect">
            <a:avLst/>
          </a:prstGeom>
        </p:spPr>
      </p:pic>
      <p:pic>
        <p:nvPicPr>
          <p:cNvPr id="17" name="Picture 16" descr="facebook-log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97" y="5462783"/>
            <a:ext cx="1152605" cy="457200"/>
          </a:xfrm>
          <a:prstGeom prst="rect">
            <a:avLst/>
          </a:prstGeom>
        </p:spPr>
      </p:pic>
      <p:pic>
        <p:nvPicPr>
          <p:cNvPr id="18" name="Picture 17" descr="facebook-log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127" y="3581627"/>
            <a:ext cx="16002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03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321733"/>
            <a:ext cx="8816623" cy="841022"/>
          </a:xfrm>
        </p:spPr>
        <p:txBody>
          <a:bodyPr/>
          <a:lstStyle/>
          <a:p>
            <a:r>
              <a:rPr lang="en-US" dirty="0"/>
              <a:t>Master Teacher Renewal Process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15" y="1271763"/>
            <a:ext cx="6784259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278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6" b="7325"/>
          <a:stretch/>
        </p:blipFill>
        <p:spPr>
          <a:xfrm>
            <a:off x="0" y="0"/>
            <a:ext cx="9144000" cy="63782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21" y="457200"/>
            <a:ext cx="8952089" cy="807156"/>
          </a:xfrm>
        </p:spPr>
        <p:txBody>
          <a:bodyPr/>
          <a:lstStyle/>
          <a:p>
            <a:r>
              <a:rPr lang="en-US" dirty="0" smtClean="0"/>
              <a:t>Master Teacher Renewal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522881"/>
            <a:ext cx="4092222" cy="1149067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C</a:t>
            </a:r>
            <a:r>
              <a:rPr lang="en-US" b="1" dirty="0" smtClean="0">
                <a:solidFill>
                  <a:srgbClr val="000000"/>
                </a:solidFill>
              </a:rPr>
              <a:t>apture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b="1" dirty="0">
                <a:solidFill>
                  <a:srgbClr val="000000"/>
                </a:solidFill>
              </a:rPr>
              <a:t>document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b="1" dirty="0" smtClean="0">
                <a:solidFill>
                  <a:srgbClr val="000000"/>
                </a:solidFill>
              </a:rPr>
              <a:t>reflect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92662"/>
          </a:xfrm>
        </p:spPr>
        <p:txBody>
          <a:bodyPr/>
          <a:lstStyle/>
          <a:p>
            <a:r>
              <a:rPr lang="en-US" dirty="0"/>
              <a:t>Requirements: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9334"/>
            <a:ext cx="8229600" cy="5276782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Completion of forms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found on the web </a:t>
            </a:r>
            <a:endParaRPr lang="en-US" sz="28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(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R,S,T,U,V W, X)</a:t>
            </a:r>
          </a:p>
          <a:p>
            <a:pPr marL="0" indent="0">
              <a:buNone/>
            </a:pPr>
            <a:endParaRPr lang="en-US" b="1" dirty="0" smtClean="0"/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Written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reflection (4 pages)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Three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pieces of evidence</a:t>
            </a:r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57200" y="2366027"/>
            <a:ext cx="734813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 contourW="12700">
            <a:bevelT/>
            <a:extrusionClr>
              <a:srgbClr val="C00000"/>
            </a:extrusionClr>
            <a:contourClr>
              <a:srgbClr val="C00000"/>
            </a:contourClr>
          </a:sp3d>
        </p:spPr>
      </p:cxnSp>
      <p:cxnSp>
        <p:nvCxnSpPr>
          <p:cNvPr id="5" name="Straight Connector 4"/>
          <p:cNvCxnSpPr/>
          <p:nvPr/>
        </p:nvCxnSpPr>
        <p:spPr bwMode="auto">
          <a:xfrm>
            <a:off x="457200" y="3453467"/>
            <a:ext cx="734813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 contourW="12700">
            <a:bevelT/>
            <a:extrusionClr>
              <a:srgbClr val="C00000"/>
            </a:extrusionClr>
            <a:contourClr>
              <a:srgbClr val="C00000"/>
            </a:contourClr>
          </a:sp3d>
        </p:spPr>
      </p:cxnSp>
      <p:pic>
        <p:nvPicPr>
          <p:cNvPr id="8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068" y="3625661"/>
            <a:ext cx="3413125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49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34992"/>
          </a:xfrm>
        </p:spPr>
        <p:txBody>
          <a:bodyPr/>
          <a:lstStyle/>
          <a:p>
            <a:r>
              <a:rPr lang="en-US" dirty="0">
                <a:solidFill>
                  <a:srgbClr val="8E0000"/>
                </a:solidFill>
              </a:rPr>
              <a:t/>
            </a:r>
            <a:br>
              <a:rPr lang="en-US" dirty="0">
                <a:solidFill>
                  <a:srgbClr val="8E0000"/>
                </a:solidFill>
              </a:rPr>
            </a:br>
            <a:r>
              <a:rPr lang="en-US" dirty="0">
                <a:solidFill>
                  <a:srgbClr val="8E0000"/>
                </a:solidFill>
              </a:rPr>
              <a:t/>
            </a:r>
            <a:br>
              <a:rPr lang="en-US" dirty="0">
                <a:solidFill>
                  <a:srgbClr val="8E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4758"/>
            <a:ext cx="8229600" cy="3006772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Each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committee will maintain the following records: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24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24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Candidate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Score Report (Form V</a:t>
            </a: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2400" dirty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24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Candidate’s Written Narrative  </a:t>
            </a:r>
            <a:endParaRPr lang="en-US" sz="2800" dirty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20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84029" y="2166879"/>
            <a:ext cx="734813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 contourW="12700">
            <a:bevelT/>
            <a:extrusionClr>
              <a:srgbClr val="C00000"/>
            </a:extrusionClr>
            <a:contourClr>
              <a:srgbClr val="C00000"/>
            </a:contourClr>
          </a:sp3d>
        </p:spPr>
      </p:cxnSp>
      <p:cxnSp>
        <p:nvCxnSpPr>
          <p:cNvPr id="5" name="Straight Connector 4"/>
          <p:cNvCxnSpPr/>
          <p:nvPr/>
        </p:nvCxnSpPr>
        <p:spPr bwMode="auto">
          <a:xfrm>
            <a:off x="457200" y="3343202"/>
            <a:ext cx="734813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 contourW="12700">
            <a:bevelT/>
            <a:extrusionClr>
              <a:srgbClr val="C00000"/>
            </a:extrusionClr>
            <a:contourClr>
              <a:srgbClr val="C00000"/>
            </a:contourClr>
          </a:sp3d>
        </p:spPr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931" y="3930591"/>
            <a:ext cx="3505200" cy="2341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371448"/>
            <a:ext cx="91439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200" b="1" dirty="0">
                <a:solidFill>
                  <a:srgbClr val="C00000"/>
                </a:solidFill>
                <a:latin typeface="Arial" charset="0"/>
                <a:ea typeface="ヒラギノ角ゴ Pro W3" pitchFamily="1" charset="-128"/>
              </a:rPr>
              <a:t>Committee Requirements</a:t>
            </a:r>
          </a:p>
        </p:txBody>
      </p:sp>
    </p:spTree>
    <p:extLst>
      <p:ext uri="{BB962C8B-B14F-4D97-AF65-F5344CB8AC3E}">
        <p14:creationId xmlns:p14="http://schemas.microsoft.com/office/powerpoint/2010/main" val="4172888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6461"/>
            <a:ext cx="8229600" cy="646331"/>
          </a:xfrm>
        </p:spPr>
        <p:txBody>
          <a:bodyPr/>
          <a:lstStyle/>
          <a:p>
            <a:r>
              <a:rPr lang="en-US" dirty="0"/>
              <a:t>Renewal </a:t>
            </a:r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3333"/>
            <a:ext cx="7478889" cy="3668889"/>
          </a:xfrm>
        </p:spPr>
        <p:txBody>
          <a:bodyPr/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Candidates </a:t>
            </a:r>
            <a:r>
              <a:rPr lang="en-US" sz="2800" dirty="0">
                <a:solidFill>
                  <a:srgbClr val="000000"/>
                </a:solidFill>
              </a:rPr>
              <a:t>may choose </a:t>
            </a:r>
            <a:r>
              <a:rPr lang="en-US" sz="2800" b="1" dirty="0">
                <a:solidFill>
                  <a:srgbClr val="000000"/>
                </a:solidFill>
              </a:rPr>
              <a:t>either Year Four or Year Five </a:t>
            </a:r>
            <a:r>
              <a:rPr lang="en-US" sz="2800" dirty="0">
                <a:solidFill>
                  <a:srgbClr val="000000"/>
                </a:solidFill>
              </a:rPr>
              <a:t>of their Master Teacher </a:t>
            </a:r>
            <a:r>
              <a:rPr lang="en-US" sz="2800" dirty="0" smtClean="0">
                <a:solidFill>
                  <a:srgbClr val="000000"/>
                </a:solidFill>
              </a:rPr>
              <a:t>designation</a:t>
            </a:r>
            <a:endParaRPr lang="en-US" sz="2800" dirty="0">
              <a:solidFill>
                <a:srgbClr val="000000"/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800" dirty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b="1" dirty="0" smtClean="0">
                <a:solidFill>
                  <a:srgbClr val="000000"/>
                </a:solidFill>
              </a:rPr>
              <a:t>Year Four Renewal: </a:t>
            </a:r>
            <a:r>
              <a:rPr lang="en-US" sz="2800" dirty="0" smtClean="0">
                <a:solidFill>
                  <a:srgbClr val="000000"/>
                </a:solidFill>
              </a:rPr>
              <a:t>Renewal </a:t>
            </a:r>
            <a:r>
              <a:rPr lang="en-US" sz="2800" dirty="0">
                <a:solidFill>
                  <a:srgbClr val="000000"/>
                </a:solidFill>
              </a:rPr>
              <a:t>status will take effect when the current five-year designation </a:t>
            </a:r>
            <a:r>
              <a:rPr lang="en-US" sz="2800" dirty="0" smtClean="0">
                <a:solidFill>
                  <a:srgbClr val="000000"/>
                </a:solidFill>
              </a:rPr>
              <a:t>expires </a:t>
            </a:r>
            <a:endParaRPr lang="en-US" sz="2800" dirty="0"/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57200" y="2783711"/>
            <a:ext cx="734813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 contourW="12700">
            <a:bevelT/>
            <a:extrusionClr>
              <a:srgbClr val="C00000"/>
            </a:extrusionClr>
            <a:contourClr>
              <a:srgbClr val="C00000"/>
            </a:contourClr>
          </a:sp3d>
        </p:spPr>
      </p:cxnSp>
    </p:spTree>
    <p:extLst>
      <p:ext uri="{BB962C8B-B14F-4D97-AF65-F5344CB8AC3E}">
        <p14:creationId xmlns:p14="http://schemas.microsoft.com/office/powerpoint/2010/main" val="372837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4249"/>
            <a:ext cx="8229600" cy="3291325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At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least two members of the committee will score each application using the Score </a:t>
            </a: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  <a:cs typeface="+mn-cs"/>
              </a:rPr>
              <a:t>Report.</a:t>
            </a:r>
            <a:endParaRPr lang="en-US" sz="2800" dirty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2800" dirty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8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  <a:cs typeface="+mn-cs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</a:rPr>
              <a:t>Committees 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ヒラギノ角ゴ Pro W3" pitchFamily="1" charset="-128"/>
              </a:rPr>
              <a:t>will provide each candidate with a compilation of his/her final </a:t>
            </a: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</a:rPr>
              <a:t>score. </a:t>
            </a: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800" dirty="0" smtClean="0">
              <a:solidFill>
                <a:srgbClr val="000000"/>
              </a:solidFill>
              <a:latin typeface="Arial" charset="0"/>
              <a:ea typeface="ヒラギノ角ゴ Pro W3" pitchFamily="1" charset="-128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2800" dirty="0">
              <a:solidFill>
                <a:srgbClr val="000000"/>
              </a:solidFill>
              <a:latin typeface="Arial" charset="0"/>
              <a:ea typeface="ヒラギノ角ゴ Pro W3" pitchFamily="1" charset="-128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ヒラギノ角ゴ Pro W3" pitchFamily="1" charset="-128"/>
              </a:rPr>
              <a:t>Form V</a:t>
            </a:r>
            <a:endParaRPr lang="en-US" sz="2800" dirty="0">
              <a:solidFill>
                <a:srgbClr val="000000"/>
              </a:solidFill>
              <a:latin typeface="Arial" charset="0"/>
              <a:ea typeface="ヒラギノ角ゴ Pro W3" pitchFamily="1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57200" y="2838255"/>
            <a:ext cx="734813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 contourW="12700">
            <a:bevelT/>
            <a:extrusionClr>
              <a:srgbClr val="C00000"/>
            </a:extrusionClr>
            <a:contourClr>
              <a:srgbClr val="C00000"/>
            </a:contourClr>
          </a:sp3d>
        </p:spPr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Processes and Procedures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45325" y="4593826"/>
            <a:ext cx="7348136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76200" contourW="12700">
            <a:bevelT/>
            <a:extrusionClr>
              <a:srgbClr val="C00000"/>
            </a:extrusionClr>
            <a:contourClr>
              <a:srgbClr val="C00000"/>
            </a:contourClr>
          </a:sp3d>
        </p:spPr>
      </p:cxnSp>
    </p:spTree>
    <p:extLst>
      <p:ext uri="{BB962C8B-B14F-4D97-AF65-F5344CB8AC3E}">
        <p14:creationId xmlns:p14="http://schemas.microsoft.com/office/powerpoint/2010/main" val="168845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960" y="1485221"/>
            <a:ext cx="7736774" cy="1946748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If </a:t>
            </a:r>
            <a:r>
              <a:rPr lang="en-US" sz="2800" dirty="0">
                <a:solidFill>
                  <a:srgbClr val="000000"/>
                </a:solidFill>
              </a:rPr>
              <a:t>the applying teacher is deemed </a:t>
            </a:r>
            <a:r>
              <a:rPr lang="en-US" sz="2800" b="1" i="1" dirty="0">
                <a:solidFill>
                  <a:srgbClr val="000000"/>
                </a:solidFill>
              </a:rPr>
              <a:t>not successful</a:t>
            </a:r>
            <a:r>
              <a:rPr lang="en-US" sz="2800" i="1" dirty="0">
                <a:solidFill>
                  <a:srgbClr val="000000"/>
                </a:solidFill>
              </a:rPr>
              <a:t>, </a:t>
            </a:r>
            <a:r>
              <a:rPr lang="en-US" sz="2800" dirty="0">
                <a:solidFill>
                  <a:srgbClr val="000000"/>
                </a:solidFill>
              </a:rPr>
              <a:t>the teacher shall receive written feedback and an </a:t>
            </a:r>
            <a:r>
              <a:rPr lang="en-US" sz="2800" b="1" dirty="0">
                <a:solidFill>
                  <a:srgbClr val="000000"/>
                </a:solidFill>
              </a:rPr>
              <a:t>opportunity to reapply </a:t>
            </a:r>
            <a:r>
              <a:rPr lang="en-US" sz="2800" dirty="0">
                <a:solidFill>
                  <a:srgbClr val="000000"/>
                </a:solidFill>
              </a:rPr>
              <a:t>if current Master Teacher designation has not expired</a:t>
            </a:r>
            <a:r>
              <a:rPr lang="en-US" sz="28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and Procedures</a:t>
            </a:r>
          </a:p>
        </p:txBody>
      </p:sp>
    </p:spTree>
    <p:extLst>
      <p:ext uri="{BB962C8B-B14F-4D97-AF65-F5344CB8AC3E}">
        <p14:creationId xmlns:p14="http://schemas.microsoft.com/office/powerpoint/2010/main" val="3618684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98977"/>
            <a:ext cx="3794166" cy="1388608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800" dirty="0" smtClean="0">
                <a:solidFill>
                  <a:srgbClr val="000000"/>
                </a:solidFill>
                <a:ea typeface="ヒラギノ角ゴ Pro W3"/>
                <a:cs typeface="+mn-cs"/>
              </a:rPr>
              <a:t>Each </a:t>
            </a:r>
            <a:r>
              <a:rPr lang="en-US" sz="2800" dirty="0">
                <a:solidFill>
                  <a:srgbClr val="000000"/>
                </a:solidFill>
                <a:ea typeface="ヒラギノ角ゴ Pro W3"/>
                <a:cs typeface="+mn-cs"/>
              </a:rPr>
              <a:t>committee will establish an </a:t>
            </a:r>
            <a:r>
              <a:rPr lang="en-US" sz="2800" b="1" dirty="0">
                <a:solidFill>
                  <a:srgbClr val="000000"/>
                </a:solidFill>
                <a:ea typeface="ヒラギノ角ゴ Pro W3"/>
                <a:cs typeface="+mn-cs"/>
              </a:rPr>
              <a:t>appeal process for </a:t>
            </a:r>
            <a:r>
              <a:rPr lang="en-US" sz="2800" b="1" dirty="0" smtClean="0">
                <a:solidFill>
                  <a:srgbClr val="000000"/>
                </a:solidFill>
                <a:ea typeface="ヒラギノ角ゴ Pro W3"/>
                <a:cs typeface="+mn-cs"/>
              </a:rPr>
              <a:t>teachers</a:t>
            </a:r>
            <a:endParaRPr lang="en-US" sz="36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and Procedures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4416"/>
          <a:stretch/>
        </p:blipFill>
        <p:spPr>
          <a:xfrm>
            <a:off x="4455001" y="1496293"/>
            <a:ext cx="4243674" cy="431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285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5B1FABC32805468FE9B806B792CFE9" ma:contentTypeVersion="1" ma:contentTypeDescription="Create a new document." ma:contentTypeScope="" ma:versionID="7816300b107979b0377c2283553afb8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5165CA-EDB1-4282-AAE2-869F559BDB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48F019-DDD0-4F06-8413-F1F8DD4881E6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657E0E6-26B5-48F9-80F9-11F81F5C41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623</Words>
  <Application>Microsoft Office PowerPoint</Application>
  <PresentationFormat>On-screen Show (4:3)</PresentationFormat>
  <Paragraphs>111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ヒラギノ角ゴ Pro W3</vt:lpstr>
      <vt:lpstr>Office Theme</vt:lpstr>
      <vt:lpstr>Master Teacher Renewal</vt:lpstr>
      <vt:lpstr>Master Teacher Renewal Process</vt:lpstr>
      <vt:lpstr>Master Teacher Renewal Process</vt:lpstr>
      <vt:lpstr>Requirements:  </vt:lpstr>
      <vt:lpstr>  </vt:lpstr>
      <vt:lpstr>Renewal Process</vt:lpstr>
      <vt:lpstr>Processes and Procedures</vt:lpstr>
      <vt:lpstr>Processes and Procedures</vt:lpstr>
      <vt:lpstr>Processes and Procedures</vt:lpstr>
      <vt:lpstr>Unsuccessful Renewal</vt:lpstr>
      <vt:lpstr>Unsuccessful Renewal</vt:lpstr>
      <vt:lpstr>Unsuccessful Renewal</vt:lpstr>
      <vt:lpstr>education.ohio.gov</vt:lpstr>
      <vt:lpstr>Social Media</vt:lpstr>
    </vt:vector>
  </TitlesOfParts>
  <Company>Sanger &amp; Eby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Ashley Ramous</dc:creator>
  <cp:lastModifiedBy>Petro, Eric</cp:lastModifiedBy>
  <cp:revision>36</cp:revision>
  <dcterms:created xsi:type="dcterms:W3CDTF">2013-05-22T22:41:52Z</dcterms:created>
  <dcterms:modified xsi:type="dcterms:W3CDTF">2016-07-26T12:35:56Z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0x010100205B1FABC32805468FE9B806B792CFE9</vt:lpwstr>
  </property>
</Properties>
</file>