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342" r:id="rId6"/>
    <p:sldId id="365" r:id="rId7"/>
    <p:sldId id="366" r:id="rId8"/>
    <p:sldId id="389" r:id="rId9"/>
    <p:sldId id="391" r:id="rId10"/>
    <p:sldId id="403" r:id="rId11"/>
    <p:sldId id="415" r:id="rId12"/>
    <p:sldId id="392" r:id="rId13"/>
    <p:sldId id="430" r:id="rId14"/>
    <p:sldId id="418" r:id="rId15"/>
    <p:sldId id="394" r:id="rId16"/>
    <p:sldId id="385" r:id="rId17"/>
    <p:sldId id="386" r:id="rId18"/>
    <p:sldId id="417" r:id="rId19"/>
    <p:sldId id="419" r:id="rId20"/>
    <p:sldId id="431" r:id="rId21"/>
    <p:sldId id="425" r:id="rId22"/>
    <p:sldId id="371" r:id="rId23"/>
    <p:sldId id="387" r:id="rId24"/>
    <p:sldId id="372" r:id="rId25"/>
    <p:sldId id="388" r:id="rId26"/>
    <p:sldId id="373" r:id="rId27"/>
    <p:sldId id="374" r:id="rId28"/>
    <p:sldId id="375" r:id="rId29"/>
    <p:sldId id="404" r:id="rId30"/>
    <p:sldId id="405" r:id="rId31"/>
    <p:sldId id="406" r:id="rId32"/>
    <p:sldId id="407" r:id="rId33"/>
    <p:sldId id="408" r:id="rId34"/>
    <p:sldId id="409" r:id="rId35"/>
    <p:sldId id="410" r:id="rId36"/>
    <p:sldId id="376" r:id="rId37"/>
    <p:sldId id="401" r:id="rId38"/>
    <p:sldId id="377" r:id="rId39"/>
    <p:sldId id="432" r:id="rId40"/>
    <p:sldId id="378" r:id="rId41"/>
    <p:sldId id="400" r:id="rId42"/>
    <p:sldId id="395" r:id="rId43"/>
    <p:sldId id="362" r:id="rId44"/>
    <p:sldId id="364" r:id="rId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852" autoAdjust="0"/>
  </p:normalViewPr>
  <p:slideViewPr>
    <p:cSldViewPr snapToGrid="0" snapToObjects="1">
      <p:cViewPr varScale="1">
        <p:scale>
          <a:sx n="94" d="100"/>
          <a:sy n="94" d="100"/>
        </p:scale>
        <p:origin x="10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34BEBC0-8CE3-4EC3-A2BE-A4A5AFEEEE0A}" type="datetimeFigureOut">
              <a:rPr lang="en-US" smtClean="0"/>
              <a:t>3/22/2016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95FC5B9-D159-434F-9F3C-1E6D12350CAB}" type="slidenum">
              <a:rPr lang="en-US" smtClean="0"/>
              <a:t>‹#›</a:t>
            </a:fld>
            <a:endParaRPr lang="en-US"/>
          </a:p>
        </p:txBody>
      </p:sp>
    </p:spTree>
    <p:extLst>
      <p:ext uri="{BB962C8B-B14F-4D97-AF65-F5344CB8AC3E}">
        <p14:creationId xmlns:p14="http://schemas.microsoft.com/office/powerpoint/2010/main" val="232537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5DE250-5CA6-4D5B-A003-28D63F44089C}" type="datetimeFigureOut">
              <a:rPr lang="en-US" smtClean="0"/>
              <a:t>3/22/2016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2E366C7-1CE9-4F42-AE88-C4781F677C91}" type="slidenum">
              <a:rPr lang="en-US" smtClean="0"/>
              <a:t>‹#›</a:t>
            </a:fld>
            <a:endParaRPr lang="en-US" dirty="0"/>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cholarshipqa.ode.state.oh.us/Provider/AppDocs/HSD_Provider_Affadavit.doc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45508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reason box, you</a:t>
            </a:r>
            <a:r>
              <a:rPr lang="en-US" baseline="0" dirty="0" smtClean="0"/>
              <a:t> need to state that you are requesting access to the Adult Learner Web System in order to apply to become a Provider for 22</a:t>
            </a:r>
            <a:r>
              <a:rPr lang="en-US" baseline="30000" dirty="0" smtClean="0"/>
              <a:t>+</a:t>
            </a:r>
            <a:r>
              <a:rPr lang="en-US" baseline="0" dirty="0" smtClean="0"/>
              <a:t> Adult High School Diploma Program</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11</a:t>
            </a:fld>
            <a:endParaRPr lang="en-US" dirty="0"/>
          </a:p>
        </p:txBody>
      </p:sp>
    </p:spTree>
    <p:extLst>
      <p:ext uri="{BB962C8B-B14F-4D97-AF65-F5344CB8AC3E}">
        <p14:creationId xmlns:p14="http://schemas.microsoft.com/office/powerpoint/2010/main" val="137476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latin typeface="Arial" panose="020B0604020202020204" pitchFamily="34" charset="0"/>
                <a:cs typeface="Arial" panose="020B0604020202020204" pitchFamily="34" charset="0"/>
              </a:rPr>
              <a:t>Sign in to your SAFE account via the SAFE Account Login Page.</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12</a:t>
            </a:fld>
            <a:endParaRPr lang="en-US" dirty="0"/>
          </a:p>
        </p:txBody>
      </p:sp>
    </p:spTree>
    <p:extLst>
      <p:ext uri="{BB962C8B-B14F-4D97-AF65-F5344CB8AC3E}">
        <p14:creationId xmlns:p14="http://schemas.microsoft.com/office/powerpoint/2010/main" val="118975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latin typeface="Arial" panose="020B0604020202020204" pitchFamily="34" charset="0"/>
                <a:cs typeface="Arial" panose="020B0604020202020204" pitchFamily="34" charset="0"/>
              </a:rPr>
              <a:t>Select Request Access to Adult</a:t>
            </a:r>
            <a:r>
              <a:rPr lang="en-US" sz="1400" b="0" baseline="0" dirty="0" smtClean="0">
                <a:latin typeface="Arial" panose="020B0604020202020204" pitchFamily="34" charset="0"/>
                <a:cs typeface="Arial" panose="020B0604020202020204" pitchFamily="34" charset="0"/>
              </a:rPr>
              <a:t> Learner/Scholarship/CCIP</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13</a:t>
            </a:fld>
            <a:endParaRPr lang="en-US" dirty="0"/>
          </a:p>
        </p:txBody>
      </p:sp>
    </p:spTree>
    <p:extLst>
      <p:ext uri="{BB962C8B-B14F-4D97-AF65-F5344CB8AC3E}">
        <p14:creationId xmlns:p14="http://schemas.microsoft.com/office/powerpoint/2010/main" val="128210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latin typeface="Arial" panose="020B0604020202020204" pitchFamily="34" charset="0"/>
                <a:cs typeface="Arial" panose="020B0604020202020204" pitchFamily="34" charset="0"/>
              </a:rPr>
              <a:t>Select </a:t>
            </a:r>
            <a:r>
              <a:rPr lang="en-US" sz="1400" b="0" i="1" baseline="0" dirty="0" smtClean="0">
                <a:latin typeface="Arial" panose="020B0604020202020204" pitchFamily="34" charset="0"/>
                <a:cs typeface="Arial" panose="020B0604020202020204" pitchFamily="34" charset="0"/>
              </a:rPr>
              <a:t>Adult Learner </a:t>
            </a:r>
            <a:r>
              <a:rPr lang="en-US" sz="1400" b="0" baseline="0" dirty="0" smtClean="0">
                <a:latin typeface="Arial" panose="020B0604020202020204" pitchFamily="34" charset="0"/>
                <a:cs typeface="Arial" panose="020B0604020202020204" pitchFamily="34" charset="0"/>
              </a:rPr>
              <a:t>from the Application drop down and </a:t>
            </a:r>
            <a:r>
              <a:rPr lang="en-US" sz="1400" b="0" i="1" baseline="0" dirty="0" smtClean="0">
                <a:latin typeface="Arial" panose="020B0604020202020204" pitchFamily="34" charset="0"/>
                <a:cs typeface="Arial" panose="020B0604020202020204" pitchFamily="34" charset="0"/>
              </a:rPr>
              <a:t>HSD Provider Applicant  </a:t>
            </a:r>
            <a:r>
              <a:rPr lang="en-US" sz="1400" b="0" baseline="0" dirty="0" smtClean="0">
                <a:latin typeface="Arial" panose="020B0604020202020204" pitchFamily="34" charset="0"/>
                <a:cs typeface="Arial" panose="020B0604020202020204" pitchFamily="34" charset="0"/>
              </a:rPr>
              <a:t>from Membership Requested drop down</a:t>
            </a:r>
          </a:p>
          <a:p>
            <a:endParaRPr lang="en-US" sz="1400" b="0" baseline="0" dirty="0" smtClean="0">
              <a:latin typeface="Arial" panose="020B0604020202020204" pitchFamily="34" charset="0"/>
              <a:cs typeface="Arial" panose="020B0604020202020204" pitchFamily="34" charset="0"/>
            </a:endParaRPr>
          </a:p>
          <a:p>
            <a:r>
              <a:rPr lang="en-US" sz="1400" b="0" dirty="0" smtClean="0">
                <a:effectLst/>
                <a:latin typeface="Arial" panose="020B0604020202020204" pitchFamily="34" charset="0"/>
                <a:cs typeface="Arial" panose="020B0604020202020204" pitchFamily="34" charset="0"/>
              </a:rPr>
              <a:t>In the </a:t>
            </a:r>
            <a:r>
              <a:rPr lang="en-US" sz="1400" b="0" i="1" dirty="0" smtClean="0">
                <a:effectLst/>
                <a:latin typeface="Arial" panose="020B0604020202020204" pitchFamily="34" charset="0"/>
                <a:cs typeface="Arial" panose="020B0604020202020204" pitchFamily="34" charset="0"/>
              </a:rPr>
              <a:t>Reason</a:t>
            </a:r>
            <a:r>
              <a:rPr lang="en-US" sz="1400" b="0" dirty="0" smtClean="0">
                <a:effectLst/>
                <a:latin typeface="Arial" panose="020B0604020202020204" pitchFamily="34" charset="0"/>
                <a:cs typeface="Arial" panose="020B0604020202020204" pitchFamily="34" charset="0"/>
              </a:rPr>
              <a:t> text box please define your entity (nonpublic school, public school, business owner, certificated professional, etc.) and your job title. </a:t>
            </a:r>
            <a:r>
              <a:rPr lang="en-US" sz="1400" b="0" dirty="0" smtClean="0">
                <a:latin typeface="Arial" panose="020B0604020202020204" pitchFamily="34" charset="0"/>
                <a:cs typeface="Arial" panose="020B0604020202020204" pitchFamily="34" charset="0"/>
              </a:rPr>
              <a:t>Include the reason for requesting access to the Adult Learner Application,</a:t>
            </a:r>
            <a:r>
              <a:rPr lang="en-US" sz="1400" b="0" baseline="0" dirty="0" smtClean="0">
                <a:latin typeface="Arial" panose="020B0604020202020204" pitchFamily="34" charset="0"/>
                <a:cs typeface="Arial" panose="020B0604020202020204" pitchFamily="34" charset="0"/>
              </a:rPr>
              <a:t> specifically that your educational institution would like to apply to become a Provider for the 22+ Adult High School Diploma Program.</a:t>
            </a:r>
            <a:endParaRPr lang="en-US" sz="1400" b="0" dirty="0" smtClean="0">
              <a:latin typeface="Arial" panose="020B0604020202020204" pitchFamily="34" charset="0"/>
              <a:cs typeface="Arial" panose="020B0604020202020204" pitchFamily="34" charset="0"/>
            </a:endParaRPr>
          </a:p>
          <a:p>
            <a:endParaRPr lang="en-US" sz="1400" b="0" dirty="0" smtClean="0">
              <a:latin typeface="Arial" panose="020B0604020202020204" pitchFamily="34" charset="0"/>
              <a:cs typeface="Arial" panose="020B0604020202020204" pitchFamily="34" charset="0"/>
            </a:endParaRPr>
          </a:p>
          <a:p>
            <a:r>
              <a:rPr lang="en-US" sz="1400" b="0" dirty="0" smtClean="0">
                <a:latin typeface="Arial" panose="020B0604020202020204" pitchFamily="34" charset="0"/>
                <a:cs typeface="Arial" panose="020B0604020202020204" pitchFamily="34" charset="0"/>
              </a:rPr>
              <a:t>Verify the information that you have entered and then</a:t>
            </a:r>
            <a:r>
              <a:rPr lang="en-US" sz="1400" b="0" baseline="0" dirty="0" smtClean="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click the</a:t>
            </a:r>
            <a:r>
              <a:rPr lang="en-US" sz="1400" b="0" baseline="0" dirty="0" smtClean="0">
                <a:latin typeface="Arial" panose="020B0604020202020204" pitchFamily="34" charset="0"/>
                <a:cs typeface="Arial" panose="020B0604020202020204" pitchFamily="34" charset="0"/>
              </a:rPr>
              <a:t> </a:t>
            </a:r>
            <a:r>
              <a:rPr lang="en-US" sz="1400" b="0" i="1" dirty="0" smtClean="0">
                <a:latin typeface="Arial" panose="020B0604020202020204" pitchFamily="34" charset="0"/>
                <a:cs typeface="Arial" panose="020B0604020202020204" pitchFamily="34" charset="0"/>
              </a:rPr>
              <a:t>Submit</a:t>
            </a:r>
            <a:r>
              <a:rPr lang="en-US" sz="1400" b="0" dirty="0" smtClean="0">
                <a:latin typeface="Arial" panose="020B0604020202020204" pitchFamily="34" charset="0"/>
                <a:cs typeface="Arial" panose="020B0604020202020204" pitchFamily="34" charset="0"/>
              </a:rPr>
              <a:t>  button.</a:t>
            </a:r>
          </a:p>
          <a:p>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dirty="0"/>
          </a:p>
        </p:txBody>
      </p:sp>
    </p:spTree>
    <p:extLst>
      <p:ext uri="{BB962C8B-B14F-4D97-AF65-F5344CB8AC3E}">
        <p14:creationId xmlns:p14="http://schemas.microsoft.com/office/powerpoint/2010/main" val="203402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dirty="0"/>
          </a:p>
        </p:txBody>
      </p:sp>
    </p:spTree>
    <p:extLst>
      <p:ext uri="{BB962C8B-B14F-4D97-AF65-F5344CB8AC3E}">
        <p14:creationId xmlns:p14="http://schemas.microsoft.com/office/powerpoint/2010/main" val="192074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t>Click on the Adult Learner web system link</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16</a:t>
            </a:fld>
            <a:endParaRPr lang="en-US" dirty="0"/>
          </a:p>
        </p:txBody>
      </p:sp>
    </p:spTree>
    <p:extLst>
      <p:ext uri="{BB962C8B-B14F-4D97-AF65-F5344CB8AC3E}">
        <p14:creationId xmlns:p14="http://schemas.microsoft.com/office/powerpoint/2010/main" val="409361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Click on the “Provider” drop down located in the top left corner of the page.</a:t>
            </a:r>
          </a:p>
          <a:p>
            <a:pPr lvl="0"/>
            <a:r>
              <a:rPr lang="en-US" sz="1200" kern="1200" dirty="0" smtClean="0">
                <a:solidFill>
                  <a:schemeClr val="tx1"/>
                </a:solidFill>
                <a:effectLst/>
                <a:latin typeface="+mn-lt"/>
                <a:ea typeface="+mn-ea"/>
                <a:cs typeface="+mn-cs"/>
              </a:rPr>
              <a:t>Select “New Provider Application”</a:t>
            </a:r>
          </a:p>
        </p:txBody>
      </p:sp>
      <p:sp>
        <p:nvSpPr>
          <p:cNvPr id="4" name="Slide Number Placeholder 3"/>
          <p:cNvSpPr>
            <a:spLocks noGrp="1"/>
          </p:cNvSpPr>
          <p:nvPr>
            <p:ph type="sldNum" sz="quarter" idx="10"/>
          </p:nvPr>
        </p:nvSpPr>
        <p:spPr/>
        <p:txBody>
          <a:bodyPr/>
          <a:lstStyle/>
          <a:p>
            <a:fld id="{62E366C7-1CE9-4F42-AE88-C4781F677C91}" type="slidenum">
              <a:rPr lang="en-US" smtClean="0"/>
              <a:t>17</a:t>
            </a:fld>
            <a:endParaRPr lang="en-US" dirty="0"/>
          </a:p>
        </p:txBody>
      </p:sp>
    </p:spTree>
    <p:extLst>
      <p:ext uri="{BB962C8B-B14F-4D97-AF65-F5344CB8AC3E}">
        <p14:creationId xmlns:p14="http://schemas.microsoft.com/office/powerpoint/2010/main" val="61907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here to read terms and conditions: </a:t>
            </a:r>
            <a:r>
              <a:rPr lang="en-US" b="0" dirty="0" smtClean="0">
                <a:hlinkClick r:id="rId3"/>
              </a:rPr>
              <a:t>22+ Adult High School Provider Affidavit</a:t>
            </a:r>
            <a:r>
              <a:rPr lang="en-US"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Provider Affidavit includes attestations of compliance with program rules. Please review it carefully and verify that you are compliant in all areas before attempting to register as a provider.  </a:t>
            </a:r>
          </a:p>
          <a:p>
            <a:endParaRPr lang="en-US" b="0" dirty="0" smtClean="0"/>
          </a:p>
          <a:p>
            <a:r>
              <a:rPr lang="en-US" b="0" dirty="0" smtClean="0"/>
              <a:t>If you are compliant with the program rules,</a:t>
            </a:r>
            <a:r>
              <a:rPr lang="en-US" b="0" baseline="0" dirty="0" smtClean="0"/>
              <a:t> </a:t>
            </a:r>
            <a:r>
              <a:rPr lang="en-US" b="0" dirty="0" smtClean="0"/>
              <a:t>check</a:t>
            </a:r>
            <a:r>
              <a:rPr lang="en-US" b="0" baseline="0" dirty="0" smtClean="0"/>
              <a:t> </a:t>
            </a:r>
            <a:r>
              <a:rPr lang="en-US" b="0" dirty="0" smtClean="0"/>
              <a:t>the box to confirm that you have read and agree to the terms and conditions outlined in the New Provider Affidavit.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18</a:t>
            </a:fld>
            <a:endParaRPr lang="en-US" dirty="0"/>
          </a:p>
        </p:txBody>
      </p:sp>
    </p:spTree>
    <p:extLst>
      <p:ext uri="{BB962C8B-B14F-4D97-AF65-F5344CB8AC3E}">
        <p14:creationId xmlns:p14="http://schemas.microsoft.com/office/powerpoint/2010/main" val="193272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latin typeface="Arial" panose="020B0604020202020204" pitchFamily="34" charset="0"/>
                <a:cs typeface="Arial" panose="020B0604020202020204" pitchFamily="34" charset="0"/>
              </a:rPr>
              <a:t>Open the </a:t>
            </a:r>
            <a:r>
              <a:rPr lang="en-US" sz="1400" b="0" kern="1200" dirty="0" smtClean="0">
                <a:solidFill>
                  <a:schemeClr val="tx1"/>
                </a:solidFill>
                <a:effectLst/>
                <a:latin typeface="Arial" panose="020B0604020202020204" pitchFamily="34" charset="0"/>
                <a:ea typeface="+mn-ea"/>
                <a:cs typeface="Arial" panose="020B0604020202020204" pitchFamily="34" charset="0"/>
              </a:rPr>
              <a:t>Adult (22+) High School Diploma Program</a:t>
            </a:r>
            <a:r>
              <a:rPr lang="en-US" sz="14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b="0" kern="1200" dirty="0" smtClean="0">
                <a:solidFill>
                  <a:schemeClr val="tx1"/>
                </a:solidFill>
                <a:effectLst/>
                <a:latin typeface="Arial" panose="020B0604020202020204" pitchFamily="34" charset="0"/>
                <a:ea typeface="+mn-ea"/>
                <a:cs typeface="Arial" panose="020B0604020202020204" pitchFamily="34" charset="0"/>
              </a:rPr>
              <a:t>Provider Affidavit document.</a:t>
            </a:r>
          </a:p>
          <a:p>
            <a:r>
              <a:rPr lang="en-US" sz="1400" b="0" kern="1200" dirty="0" smtClean="0">
                <a:solidFill>
                  <a:schemeClr val="tx1"/>
                </a:solidFill>
                <a:effectLst/>
                <a:latin typeface="Arial" panose="020B0604020202020204" pitchFamily="34" charset="0"/>
                <a:ea typeface="+mn-ea"/>
                <a:cs typeface="Arial" panose="020B0604020202020204" pitchFamily="34" charset="0"/>
              </a:rPr>
              <a:t>#7: Prior to applying to be a provider of services to adult learners under this program, the governing authority of a community school that operates a dropout prevention and recovery program shall complete the contract modification process as required by the entity’s sponsor</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19</a:t>
            </a:fld>
            <a:endParaRPr lang="en-US" dirty="0"/>
          </a:p>
        </p:txBody>
      </p:sp>
    </p:spTree>
    <p:extLst>
      <p:ext uri="{BB962C8B-B14F-4D97-AF65-F5344CB8AC3E}">
        <p14:creationId xmlns:p14="http://schemas.microsoft.com/office/powerpoint/2010/main" val="226249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The information in this</a:t>
            </a:r>
            <a:r>
              <a:rPr lang="en-US" baseline="0" dirty="0" smtClean="0"/>
              <a:t> slide and subsequent slides </a:t>
            </a:r>
            <a:r>
              <a:rPr lang="en-US" dirty="0" smtClean="0"/>
              <a:t>is only sample data from our test environment and is strictly for informational purposes only.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organization you are associated with from the </a:t>
            </a:r>
            <a:r>
              <a:rPr lang="en-US" sz="1200" i="1" kern="1200" baseline="0" dirty="0" smtClean="0">
                <a:solidFill>
                  <a:schemeClr val="tx1"/>
                </a:solidFill>
                <a:effectLst/>
                <a:latin typeface="+mn-lt"/>
                <a:ea typeface="+mn-ea"/>
                <a:cs typeface="+mn-cs"/>
              </a:rPr>
              <a:t>Associated Orgs</a:t>
            </a:r>
            <a:r>
              <a:rPr lang="en-US" sz="1200" kern="1200" baseline="0" dirty="0" smtClean="0">
                <a:solidFill>
                  <a:schemeClr val="tx1"/>
                </a:solidFill>
                <a:effectLst/>
                <a:latin typeface="+mn-lt"/>
                <a:ea typeface="+mn-ea"/>
                <a:cs typeface="+mn-cs"/>
              </a:rPr>
              <a:t> drop down or select </a:t>
            </a:r>
            <a:r>
              <a:rPr lang="en-US" sz="1200" i="1" kern="1200" baseline="0" dirty="0" smtClean="0">
                <a:solidFill>
                  <a:schemeClr val="tx1"/>
                </a:solidFill>
                <a:effectLst/>
                <a:latin typeface="+mn-lt"/>
                <a:ea typeface="+mn-ea"/>
                <a:cs typeface="+mn-cs"/>
              </a:rPr>
              <a:t>Create a New Org/Provider</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Click the </a:t>
            </a:r>
            <a:r>
              <a:rPr lang="en-US" sz="1200" i="1" kern="1200" baseline="0" dirty="0" smtClean="0">
                <a:solidFill>
                  <a:schemeClr val="tx1"/>
                </a:solidFill>
                <a:effectLst/>
                <a:latin typeface="+mn-lt"/>
                <a:ea typeface="+mn-ea"/>
                <a:cs typeface="+mn-cs"/>
              </a:rPr>
              <a:t>Start Application  </a:t>
            </a:r>
            <a:r>
              <a:rPr lang="en-US" sz="1200" kern="1200" baseline="0" dirty="0" smtClean="0">
                <a:solidFill>
                  <a:schemeClr val="tx1"/>
                </a:solidFill>
                <a:effectLst/>
                <a:latin typeface="+mn-lt"/>
                <a:ea typeface="+mn-ea"/>
                <a:cs typeface="+mn-cs"/>
              </a:rPr>
              <a:t>button to start the application</a:t>
            </a:r>
          </a:p>
        </p:txBody>
      </p:sp>
      <p:sp>
        <p:nvSpPr>
          <p:cNvPr id="4" name="Slide Number Placeholder 3"/>
          <p:cNvSpPr>
            <a:spLocks noGrp="1"/>
          </p:cNvSpPr>
          <p:nvPr>
            <p:ph type="sldNum" sz="quarter" idx="10"/>
          </p:nvPr>
        </p:nvSpPr>
        <p:spPr/>
        <p:txBody>
          <a:bodyPr/>
          <a:lstStyle/>
          <a:p>
            <a:fld id="{62E366C7-1CE9-4F42-AE88-C4781F677C91}" type="slidenum">
              <a:rPr lang="en-US" smtClean="0"/>
              <a:t>20</a:t>
            </a:fld>
            <a:endParaRPr lang="en-US" dirty="0"/>
          </a:p>
        </p:txBody>
      </p:sp>
    </p:spTree>
    <p:extLst>
      <p:ext uri="{BB962C8B-B14F-4D97-AF65-F5344CB8AC3E}">
        <p14:creationId xmlns:p14="http://schemas.microsoft.com/office/powerpoint/2010/main" val="318841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endParaRPr lang="en-US" sz="1200"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t>3</a:t>
            </a:fld>
            <a:endParaRPr lang="en-US" dirty="0"/>
          </a:p>
        </p:txBody>
      </p:sp>
    </p:spTree>
    <p:extLst>
      <p:ext uri="{BB962C8B-B14F-4D97-AF65-F5344CB8AC3E}">
        <p14:creationId xmlns:p14="http://schemas.microsoft.com/office/powerpoint/2010/main" val="256563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a:t>
            </a:r>
            <a:r>
              <a:rPr lang="en-US" baseline="0" dirty="0" smtClean="0"/>
              <a:t> the information for your organization is correct. Contact your OEDS Program Administrator if any changes are required.</a:t>
            </a:r>
          </a:p>
          <a:p>
            <a:endParaRPr lang="en-US" baseline="0" dirty="0" smtClean="0"/>
          </a:p>
          <a:p>
            <a:r>
              <a:rPr lang="en-US" baseline="0" dirty="0" smtClean="0"/>
              <a:t>C</a:t>
            </a:r>
            <a:r>
              <a:rPr lang="en-US" dirty="0" smtClean="0"/>
              <a:t>lick the </a:t>
            </a:r>
            <a:r>
              <a:rPr lang="en-US" i="1" dirty="0" smtClean="0"/>
              <a:t>Submit</a:t>
            </a:r>
            <a:r>
              <a:rPr lang="en-US" dirty="0" smtClean="0"/>
              <a:t>  button to continue with your application</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21</a:t>
            </a:fld>
            <a:endParaRPr lang="en-US" dirty="0"/>
          </a:p>
        </p:txBody>
      </p:sp>
    </p:spTree>
    <p:extLst>
      <p:ext uri="{BB962C8B-B14F-4D97-AF65-F5344CB8AC3E}">
        <p14:creationId xmlns:p14="http://schemas.microsoft.com/office/powerpoint/2010/main" val="384616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22</a:t>
            </a:fld>
            <a:endParaRPr lang="en-US" dirty="0"/>
          </a:p>
        </p:txBody>
      </p:sp>
    </p:spTree>
    <p:extLst>
      <p:ext uri="{BB962C8B-B14F-4D97-AF65-F5344CB8AC3E}">
        <p14:creationId xmlns:p14="http://schemas.microsoft.com/office/powerpoint/2010/main" val="3887231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HSD Nominator role and that other users can be assigned as HSD Nominators. This role can also be revoked.</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23</a:t>
            </a:fld>
            <a:endParaRPr lang="en-US" dirty="0"/>
          </a:p>
        </p:txBody>
      </p:sp>
    </p:spTree>
    <p:extLst>
      <p:ext uri="{BB962C8B-B14F-4D97-AF65-F5344CB8AC3E}">
        <p14:creationId xmlns:p14="http://schemas.microsoft.com/office/powerpoint/2010/main" val="156697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mn-ea"/>
                <a:cs typeface="Arial" panose="020B0604020202020204" pitchFamily="34" charset="0"/>
              </a:rPr>
              <a:t>The required responses in the application tab are executive summaries of the required documents that must be uploaded.  The supporting documents must be completely realized processes for each question.  The graduation rate will require the applicant to upload that portion of their local report card.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effectLst/>
                <a:latin typeface="Arial" panose="020B0604020202020204" pitchFamily="34" charset="0"/>
                <a:cs typeface="Arial" panose="020B0604020202020204" pitchFamily="34" charset="0"/>
              </a:rPr>
              <a:t>Specify the educational institution's 4, 5, 6, 7 and 8 (if applicable) year graduation rate from the previous year's Local Report Card. </a:t>
            </a:r>
            <a:br>
              <a:rPr lang="en-US" sz="1400" b="0" i="1" dirty="0" smtClean="0">
                <a:effectLst/>
                <a:latin typeface="Arial" panose="020B0604020202020204" pitchFamily="34" charset="0"/>
                <a:cs typeface="Arial" panose="020B0604020202020204" pitchFamily="34" charset="0"/>
              </a:rPr>
            </a:br>
            <a:r>
              <a:rPr lang="en-US" sz="1400" b="0" i="1" dirty="0" smtClean="0">
                <a:effectLst/>
                <a:latin typeface="Arial" panose="020B0604020202020204" pitchFamily="34" charset="0"/>
                <a:cs typeface="Arial" panose="020B0604020202020204" pitchFamily="34" charset="0"/>
              </a:rPr>
              <a:t/>
            </a:r>
            <a:br>
              <a:rPr lang="en-US" sz="1400" b="0" i="1"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1"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effectLst/>
                <a:latin typeface="Arial" panose="020B0604020202020204" pitchFamily="34" charset="0"/>
                <a:cs typeface="Arial" panose="020B0604020202020204" pitchFamily="34" charset="0"/>
              </a:rPr>
              <a:t>** 2,000 character maximum response for each question.</a:t>
            </a:r>
            <a:endParaRPr lang="en-US" sz="1400" b="0" i="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mn-ea"/>
                <a:cs typeface="Arial" panose="020B0604020202020204" pitchFamily="34" charset="0"/>
              </a:rPr>
              <a:t>Statewide Average based on the local Report Card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mn-ea"/>
                <a:cs typeface="Arial" panose="020B0604020202020204" pitchFamily="34" charset="0"/>
              </a:rPr>
              <a:t>LEA only the district Report Cards.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mn-ea"/>
                <a:cs typeface="Arial" panose="020B0604020202020204" pitchFamily="34" charset="0"/>
              </a:rPr>
              <a:t>NA for JVSD and local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mn-ea"/>
                <a:cs typeface="Arial" panose="020B0604020202020204" pitchFamily="34" charset="0"/>
              </a:rPr>
              <a:t>For colleges or JVSDs, this section would be not applicable as they would not receive a report card. </a:t>
            </a:r>
          </a:p>
        </p:txBody>
      </p:sp>
      <p:sp>
        <p:nvSpPr>
          <p:cNvPr id="4" name="Slide Number Placeholder 3"/>
          <p:cNvSpPr>
            <a:spLocks noGrp="1"/>
          </p:cNvSpPr>
          <p:nvPr>
            <p:ph type="sldNum" sz="quarter" idx="10"/>
          </p:nvPr>
        </p:nvSpPr>
        <p:spPr/>
        <p:txBody>
          <a:bodyPr/>
          <a:lstStyle/>
          <a:p>
            <a:fld id="{62E366C7-1CE9-4F42-AE88-C4781F677C91}" type="slidenum">
              <a:rPr lang="en-US" smtClean="0"/>
              <a:t>24</a:t>
            </a:fld>
            <a:endParaRPr lang="en-US" dirty="0"/>
          </a:p>
        </p:txBody>
      </p:sp>
    </p:spTree>
    <p:extLst>
      <p:ext uri="{BB962C8B-B14F-4D97-AF65-F5344CB8AC3E}">
        <p14:creationId xmlns:p14="http://schemas.microsoft.com/office/powerpoint/2010/main" val="238287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Briefly describe the educational institution's assessment process for new enrollees, which must include assessment of achievement level and employability skills.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2,000 character maximum response for each question.</a:t>
            </a:r>
          </a:p>
        </p:txBody>
      </p:sp>
      <p:sp>
        <p:nvSpPr>
          <p:cNvPr id="4" name="Slide Number Placeholder 3"/>
          <p:cNvSpPr>
            <a:spLocks noGrp="1"/>
          </p:cNvSpPr>
          <p:nvPr>
            <p:ph type="sldNum" sz="quarter" idx="10"/>
          </p:nvPr>
        </p:nvSpPr>
        <p:spPr/>
        <p:txBody>
          <a:bodyPr/>
          <a:lstStyle/>
          <a:p>
            <a:fld id="{62E366C7-1CE9-4F42-AE88-C4781F677C91}" type="slidenum">
              <a:rPr lang="en-US" smtClean="0"/>
              <a:t>25</a:t>
            </a:fld>
            <a:endParaRPr lang="en-US" dirty="0"/>
          </a:p>
        </p:txBody>
      </p:sp>
    </p:spTree>
    <p:extLst>
      <p:ext uri="{BB962C8B-B14F-4D97-AF65-F5344CB8AC3E}">
        <p14:creationId xmlns:p14="http://schemas.microsoft.com/office/powerpoint/2010/main" val="330981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Arial" panose="020B0604020202020204" pitchFamily="34" charset="0"/>
                <a:cs typeface="Arial" panose="020B0604020202020204" pitchFamily="34" charset="0"/>
              </a:rPr>
              <a:t>Briefly describe how the educational institution proposes to determine how to assess competency and the awarding of prior credit. </a:t>
            </a:r>
            <a:br>
              <a:rPr lang="en-US" sz="1200" b="0" dirty="0" smtClean="0">
                <a:effectLst/>
                <a:latin typeface="Arial" panose="020B0604020202020204" pitchFamily="34" charset="0"/>
                <a:cs typeface="Arial" panose="020B0604020202020204" pitchFamily="34" charset="0"/>
              </a:rPr>
            </a:br>
            <a:r>
              <a:rPr lang="en-US" sz="1200" b="0" dirty="0" smtClean="0">
                <a:effectLst/>
                <a:latin typeface="Arial" panose="020B0604020202020204" pitchFamily="34" charset="0"/>
                <a:cs typeface="Arial" panose="020B0604020202020204" pitchFamily="34" charset="0"/>
              </a:rPr>
              <a:t/>
            </a:r>
            <a:br>
              <a:rPr lang="en-US" sz="1200" b="0" dirty="0" smtClean="0">
                <a:effectLst/>
                <a:latin typeface="Arial" panose="020B0604020202020204" pitchFamily="34" charset="0"/>
                <a:cs typeface="Arial" panose="020B0604020202020204" pitchFamily="34" charset="0"/>
              </a:rPr>
            </a:br>
            <a:r>
              <a:rPr lang="en-US" sz="1200" b="0" dirty="0" smtClean="0">
                <a:effectLst/>
                <a:latin typeface="Arial" panose="020B0604020202020204" pitchFamily="34" charset="0"/>
                <a:cs typeface="Arial" panose="020B0604020202020204" pitchFamily="34" charset="0"/>
              </a:rPr>
              <a:t>* Supporting documents will need to be uploaded via the DOCS tab.</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effectLst/>
                <a:latin typeface="Arial" panose="020B0604020202020204" pitchFamily="34" charset="0"/>
                <a:cs typeface="Arial" panose="020B0604020202020204" pitchFamily="34" charset="0"/>
              </a:rPr>
              <a:t/>
            </a:r>
            <a:br>
              <a:rPr lang="en-US" b="0" i="1"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2,000 character maximum response for each question.</a:t>
            </a: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26</a:t>
            </a:fld>
            <a:endParaRPr lang="en-US" dirty="0"/>
          </a:p>
        </p:txBody>
      </p:sp>
    </p:spTree>
    <p:extLst>
      <p:ext uri="{BB962C8B-B14F-4D97-AF65-F5344CB8AC3E}">
        <p14:creationId xmlns:p14="http://schemas.microsoft.com/office/powerpoint/2010/main" val="266285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Briefly describe the support services offered by the educational institution including academic and career counseling.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 </a:t>
            </a:r>
            <a:br>
              <a:rPr lang="en-US" sz="1400" b="0"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a:r>
            <a:br>
              <a:rPr lang="en-US" b="0" i="1"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2,000 character maximum response for each question.</a:t>
            </a: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27</a:t>
            </a:fld>
            <a:endParaRPr lang="en-US" dirty="0"/>
          </a:p>
        </p:txBody>
      </p:sp>
    </p:spTree>
    <p:extLst>
      <p:ext uri="{BB962C8B-B14F-4D97-AF65-F5344CB8AC3E}">
        <p14:creationId xmlns:p14="http://schemas.microsoft.com/office/powerpoint/2010/main" val="331560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Briefly describe the career-technical training offered by the educational institution and the workforce credential(s) expected to be earned by adult learners.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2,000 character maximum response for each question.</a:t>
            </a:r>
            <a:endParaRPr lang="en-US" sz="1400" b="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28</a:t>
            </a:fld>
            <a:endParaRPr lang="en-US" dirty="0"/>
          </a:p>
        </p:txBody>
      </p:sp>
    </p:spTree>
    <p:extLst>
      <p:ext uri="{BB962C8B-B14F-4D97-AF65-F5344CB8AC3E}">
        <p14:creationId xmlns:p14="http://schemas.microsoft.com/office/powerpoint/2010/main" val="4112626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Describe when and where educational services shall offered by the educational institution, including evidence that an adult learner shall not be assigned to classes or settings with students who are younger than eighteen years of age.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2,000 character maximum response for each question </a:t>
            </a:r>
            <a:r>
              <a:rPr lang="en-US" sz="1400" b="0" kern="1200" dirty="0" smtClean="0">
                <a:solidFill>
                  <a:schemeClr val="tx1"/>
                </a:solidFill>
                <a:effectLst/>
                <a:latin typeface="Arial" panose="020B0604020202020204" pitchFamily="34" charset="0"/>
                <a:ea typeface="+mn-ea"/>
                <a:cs typeface="Arial" panose="020B0604020202020204" pitchFamily="34" charset="0"/>
              </a:rPr>
              <a:t>LEA only the district Report Cards.</a:t>
            </a:r>
          </a:p>
        </p:txBody>
      </p:sp>
      <p:sp>
        <p:nvSpPr>
          <p:cNvPr id="4" name="Slide Number Placeholder 3"/>
          <p:cNvSpPr>
            <a:spLocks noGrp="1"/>
          </p:cNvSpPr>
          <p:nvPr>
            <p:ph type="sldNum" sz="quarter" idx="10"/>
          </p:nvPr>
        </p:nvSpPr>
        <p:spPr/>
        <p:txBody>
          <a:bodyPr/>
          <a:lstStyle/>
          <a:p>
            <a:fld id="{62E366C7-1CE9-4F42-AE88-C4781F677C91}" type="slidenum">
              <a:rPr lang="en-US" smtClean="0"/>
              <a:t>29</a:t>
            </a:fld>
            <a:endParaRPr lang="en-US" dirty="0"/>
          </a:p>
        </p:txBody>
      </p:sp>
    </p:spTree>
    <p:extLst>
      <p:ext uri="{BB962C8B-B14F-4D97-AF65-F5344CB8AC3E}">
        <p14:creationId xmlns:p14="http://schemas.microsoft.com/office/powerpoint/2010/main" val="2071043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Briefly describe how the program offered by the educational institution is accessible by and appropriate for adult learners.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a:t>
            </a:r>
            <a:br>
              <a:rPr lang="en-US" sz="1400" b="0" dirty="0" smtClean="0">
                <a:effectLst/>
                <a:latin typeface="Arial" panose="020B0604020202020204" pitchFamily="34" charset="0"/>
                <a:cs typeface="Arial" panose="020B0604020202020204" pitchFamily="34" charset="0"/>
              </a:rPr>
            </a:br>
            <a:r>
              <a:rPr lang="en-US" sz="1400" b="0" i="1" dirty="0" smtClean="0">
                <a:effectLst/>
                <a:latin typeface="Arial" panose="020B0604020202020204" pitchFamily="34" charset="0"/>
                <a:cs typeface="Arial" panose="020B0604020202020204" pitchFamily="34" charset="0"/>
              </a:rPr>
              <a:t/>
            </a:r>
            <a:br>
              <a:rPr lang="en-US" sz="1400" b="0" i="1"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2,000 character maximum response for each question.</a:t>
            </a: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30</a:t>
            </a:fld>
            <a:endParaRPr lang="en-US" dirty="0"/>
          </a:p>
        </p:txBody>
      </p:sp>
    </p:spTree>
    <p:extLst>
      <p:ext uri="{BB962C8B-B14F-4D97-AF65-F5344CB8AC3E}">
        <p14:creationId xmlns:p14="http://schemas.microsoft.com/office/powerpoint/2010/main" val="371201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smtClean="0">
                <a:latin typeface="Arial" panose="020B0604020202020204" pitchFamily="34" charset="0"/>
                <a:cs typeface="Arial" panose="020B0604020202020204" pitchFamily="34" charset="0"/>
              </a:rPr>
              <a:t>Our vision is for providers and adult learners having easy access to dependable, user-friendly, high quality computerized provider and student (adult learner)</a:t>
            </a:r>
            <a:r>
              <a:rPr lang="en-US" sz="1400" b="0" baseline="0" dirty="0" smtClean="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applications and high quality, clear and accurate technical supports, guidance documents, forms, manuals, FAQs,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dirty="0"/>
          </a:p>
        </p:txBody>
      </p:sp>
    </p:spTree>
    <p:extLst>
      <p:ext uri="{BB962C8B-B14F-4D97-AF65-F5344CB8AC3E}">
        <p14:creationId xmlns:p14="http://schemas.microsoft.com/office/powerpoint/2010/main" val="2565639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Arial" panose="020B0604020202020204" pitchFamily="34" charset="0"/>
                <a:cs typeface="Arial" panose="020B0604020202020204" pitchFamily="34" charset="0"/>
              </a:rPr>
              <a:t>Briefly describe how the program differs from that offered by K-12 if the educational institution also enrolls students in those grades.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a:r>
            <a:br>
              <a:rPr lang="en-US" sz="1400" b="0" dirty="0" smtClean="0">
                <a:effectLst/>
                <a:latin typeface="Arial" panose="020B0604020202020204" pitchFamily="34" charset="0"/>
                <a:cs typeface="Arial" panose="020B0604020202020204" pitchFamily="34" charset="0"/>
              </a:rPr>
            </a:br>
            <a:r>
              <a:rPr lang="en-US" sz="1400" b="0" dirty="0" smtClean="0">
                <a:effectLst/>
                <a:latin typeface="Arial" panose="020B0604020202020204" pitchFamily="34" charset="0"/>
                <a:cs typeface="Arial" panose="020B0604020202020204" pitchFamily="34" charset="0"/>
              </a:rPr>
              <a:t>* Supporting documents will need to be uploaded via the DOCS tab. </a:t>
            </a:r>
            <a:r>
              <a:rPr lang="en-US" b="0" i="1" dirty="0" smtClean="0">
                <a:effectLst/>
                <a:latin typeface="Arial" panose="020B0604020202020204" pitchFamily="34" charset="0"/>
                <a:cs typeface="Arial" panose="020B0604020202020204" pitchFamily="34" charset="0"/>
              </a:rPr>
              <a:t/>
            </a:r>
            <a:br>
              <a:rPr lang="en-US" b="0" i="1"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a:r>
            <a:br>
              <a:rPr lang="en-US" b="0" i="1" dirty="0" smtClean="0">
                <a:effectLst/>
                <a:latin typeface="Arial" panose="020B0604020202020204" pitchFamily="34" charset="0"/>
                <a:cs typeface="Arial" panose="020B0604020202020204" pitchFamily="34" charset="0"/>
              </a:rPr>
            </a:br>
            <a:r>
              <a:rPr lang="en-US" b="0" i="1" dirty="0" smtClean="0">
                <a:effectLst/>
                <a:latin typeface="Arial" panose="020B0604020202020204" pitchFamily="34" charset="0"/>
                <a:cs typeface="Arial" panose="020B0604020202020204" pitchFamily="34" charset="0"/>
              </a:rPr>
              <a:t>** 2,000 character maximum response for each question.</a:t>
            </a: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31</a:t>
            </a:fld>
            <a:endParaRPr lang="en-US" dirty="0"/>
          </a:p>
        </p:txBody>
      </p:sp>
    </p:spTree>
    <p:extLst>
      <p:ext uri="{BB962C8B-B14F-4D97-AF65-F5344CB8AC3E}">
        <p14:creationId xmlns:p14="http://schemas.microsoft.com/office/powerpoint/2010/main" val="278378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the building(s) that will be accepting students for the 22</a:t>
            </a:r>
            <a:r>
              <a:rPr lang="en-US" baseline="30000" dirty="0" smtClean="0"/>
              <a:t>+</a:t>
            </a:r>
            <a:r>
              <a:rPr lang="en-US" baseline="0" dirty="0" smtClean="0"/>
              <a:t> Adult High School Diploma Program. At least one building must be selected.</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32</a:t>
            </a:fld>
            <a:endParaRPr lang="en-US" dirty="0"/>
          </a:p>
        </p:txBody>
      </p:sp>
    </p:spTree>
    <p:extLst>
      <p:ext uri="{BB962C8B-B14F-4D97-AF65-F5344CB8AC3E}">
        <p14:creationId xmlns:p14="http://schemas.microsoft.com/office/powerpoint/2010/main" val="388167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 the nine required documents. The W-9 form is only required if the</a:t>
            </a:r>
            <a:r>
              <a:rPr lang="en-US" baseline="0" dirty="0" smtClean="0"/>
              <a:t> </a:t>
            </a:r>
            <a:r>
              <a:rPr lang="en-US" dirty="0" smtClean="0"/>
              <a:t>Tax ID field in the GENERAL</a:t>
            </a:r>
            <a:r>
              <a:rPr lang="en-US" baseline="0" dirty="0" smtClean="0"/>
              <a:t> tab is not populated.</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33</a:t>
            </a:fld>
            <a:endParaRPr lang="en-US" dirty="0"/>
          </a:p>
        </p:txBody>
      </p:sp>
    </p:spTree>
    <p:extLst>
      <p:ext uri="{BB962C8B-B14F-4D97-AF65-F5344CB8AC3E}">
        <p14:creationId xmlns:p14="http://schemas.microsoft.com/office/powerpoint/2010/main" val="3701766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Status/Flags tab shows </a:t>
            </a:r>
            <a:r>
              <a:rPr lang="en-US" sz="1200" kern="1200" baseline="0" dirty="0" smtClean="0">
                <a:solidFill>
                  <a:schemeClr val="tx1"/>
                </a:solidFill>
                <a:effectLst/>
                <a:latin typeface="+mn-lt"/>
                <a:ea typeface="+mn-ea"/>
                <a:cs typeface="+mn-cs"/>
              </a:rPr>
              <a:t>the current status of the application and available actions, as well as any flags that have been applied to the application by the Program Administrator.</a:t>
            </a:r>
            <a:r>
              <a:rPr lang="en-US" sz="1200" kern="1200" dirty="0" smtClean="0">
                <a:solidFill>
                  <a:schemeClr val="tx1"/>
                </a:solidFill>
                <a:effectLst/>
                <a:latin typeface="+mn-lt"/>
                <a:ea typeface="+mn-ea"/>
                <a:cs typeface="+mn-cs"/>
              </a:rPr>
              <a:t> This is the view that the HSD Nominator sees</a:t>
            </a:r>
            <a:r>
              <a:rPr lang="en-US" sz="1200" kern="1200" baseline="0" dirty="0" smtClean="0">
                <a:solidFill>
                  <a:schemeClr val="tx1"/>
                </a:solidFill>
                <a:effectLst/>
                <a:latin typeface="+mn-lt"/>
                <a:ea typeface="+mn-ea"/>
                <a:cs typeface="+mn-cs"/>
              </a:rPr>
              <a:t>. There are no actions available, as the </a:t>
            </a:r>
            <a:r>
              <a:rPr lang="en-US" sz="1200" kern="1200" dirty="0" smtClean="0">
                <a:solidFill>
                  <a:schemeClr val="tx1"/>
                </a:solidFill>
                <a:effectLst/>
                <a:latin typeface="+mn-lt"/>
                <a:ea typeface="+mn-ea"/>
                <a:cs typeface="+mn-cs"/>
              </a:rPr>
              <a:t>HSD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Nominator does not have permission to submit the application to become a provider.</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34</a:t>
            </a:fld>
            <a:endParaRPr lang="en-US" dirty="0"/>
          </a:p>
        </p:txBody>
      </p:sp>
    </p:spTree>
    <p:extLst>
      <p:ext uri="{BB962C8B-B14F-4D97-AF65-F5344CB8AC3E}">
        <p14:creationId xmlns:p14="http://schemas.microsoft.com/office/powerpoint/2010/main" val="311487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Update Application</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Status To</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Submitted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can only be done by the Superintendent or Superintendent Designee for Public Schools or by the HSD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Authorizer for Institutes of Higher Education. This is the view that these roles see. The application should</a:t>
            </a:r>
            <a:r>
              <a:rPr lang="en-US" sz="1200" kern="1200" baseline="0" dirty="0" smtClean="0">
                <a:solidFill>
                  <a:schemeClr val="tx1"/>
                </a:solidFill>
                <a:effectLst/>
                <a:latin typeface="+mn-lt"/>
                <a:ea typeface="+mn-ea"/>
                <a:cs typeface="+mn-cs"/>
              </a:rPr>
              <a:t> not be submitted until all the required information has been provided and reviewed.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35</a:t>
            </a:fld>
            <a:endParaRPr lang="en-US" dirty="0"/>
          </a:p>
        </p:txBody>
      </p:sp>
    </p:spTree>
    <p:extLst>
      <p:ext uri="{BB962C8B-B14F-4D97-AF65-F5344CB8AC3E}">
        <p14:creationId xmlns:p14="http://schemas.microsoft.com/office/powerpoint/2010/main" val="3114876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Comments/History tab enables comments to be entered for the attention of the Program Administrator. Please be advised that this is a public document. It also provides a history of the application as well as the current status of the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36</a:t>
            </a:fld>
            <a:endParaRPr lang="en-US" dirty="0"/>
          </a:p>
        </p:txBody>
      </p:sp>
    </p:spTree>
    <p:extLst>
      <p:ext uri="{BB962C8B-B14F-4D97-AF65-F5344CB8AC3E}">
        <p14:creationId xmlns:p14="http://schemas.microsoft.com/office/powerpoint/2010/main" val="2045176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38</a:t>
            </a:fld>
            <a:endParaRPr lang="en-US" dirty="0"/>
          </a:p>
        </p:txBody>
      </p:sp>
    </p:spTree>
    <p:extLst>
      <p:ext uri="{BB962C8B-B14F-4D97-AF65-F5344CB8AC3E}">
        <p14:creationId xmlns:p14="http://schemas.microsoft.com/office/powerpoint/2010/main" val="2292699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40</a:t>
            </a:fld>
            <a:endParaRPr lang="en-US" dirty="0"/>
          </a:p>
        </p:txBody>
      </p:sp>
    </p:spTree>
    <p:extLst>
      <p:ext uri="{BB962C8B-B14F-4D97-AF65-F5344CB8AC3E}">
        <p14:creationId xmlns:p14="http://schemas.microsoft.com/office/powerpoint/2010/main" val="224163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dirty="0"/>
          </a:p>
        </p:txBody>
      </p:sp>
    </p:spTree>
    <p:extLst>
      <p:ext uri="{BB962C8B-B14F-4D97-AF65-F5344CB8AC3E}">
        <p14:creationId xmlns:p14="http://schemas.microsoft.com/office/powerpoint/2010/main" val="256563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6</a:t>
            </a:fld>
            <a:endParaRPr lang="en-US" dirty="0"/>
          </a:p>
        </p:txBody>
      </p:sp>
    </p:spTree>
    <p:extLst>
      <p:ext uri="{BB962C8B-B14F-4D97-AF65-F5344CB8AC3E}">
        <p14:creationId xmlns:p14="http://schemas.microsoft.com/office/powerpoint/2010/main" val="95227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welcome to submit questions via the chat feature throughout the presentation.</a:t>
            </a:r>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7</a:t>
            </a:fld>
            <a:endParaRPr lang="en-US" dirty="0"/>
          </a:p>
        </p:txBody>
      </p:sp>
    </p:spTree>
    <p:extLst>
      <p:ext uri="{BB962C8B-B14F-4D97-AF65-F5344CB8AC3E}">
        <p14:creationId xmlns:p14="http://schemas.microsoft.com/office/powerpoint/2010/main" val="47446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Per 3301-45-02 Definitions </a:t>
            </a:r>
            <a:r>
              <a:rPr lang="en-US" sz="1400" b="0" kern="1200" dirty="0" smtClean="0">
                <a:solidFill>
                  <a:schemeClr val="tx1"/>
                </a:solidFill>
                <a:effectLst/>
                <a:latin typeface="Arial" panose="020B0604020202020204" pitchFamily="34" charset="0"/>
                <a:ea typeface="+mn-ea"/>
                <a:cs typeface="Arial" panose="020B0604020202020204" pitchFamily="34" charset="0"/>
              </a:rPr>
              <a:t>(D) “Educational institution” or “provider” means a community school that operates a dropout prevention and recovery program; a city, local, or exempted village school district that operates a dropout prevention and recovery program; a joint vocational school district that operates an adult education program; or a community college, university branch, technical college or state community college. </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dirty="0"/>
          </a:p>
        </p:txBody>
      </p:sp>
    </p:spTree>
    <p:extLst>
      <p:ext uri="{BB962C8B-B14F-4D97-AF65-F5344CB8AC3E}">
        <p14:creationId xmlns:p14="http://schemas.microsoft.com/office/powerpoint/2010/main" val="256563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400" dirty="0" smtClean="0"/>
              <a:t>These roles are assigned by the educational institution’s OEDS Program Administrator</a:t>
            </a:r>
            <a:endParaRPr lang="en-US" sz="1400"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dirty="0"/>
          </a:p>
        </p:txBody>
      </p:sp>
    </p:spTree>
    <p:extLst>
      <p:ext uri="{BB962C8B-B14F-4D97-AF65-F5344CB8AC3E}">
        <p14:creationId xmlns:p14="http://schemas.microsoft.com/office/powerpoint/2010/main" val="147844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400" dirty="0" smtClean="0"/>
              <a:t>These roles are assigned by the educational institution’s OEDS Program Administrator</a:t>
            </a:r>
            <a:endParaRPr lang="en-US" sz="1400" dirty="0"/>
          </a:p>
        </p:txBody>
      </p:sp>
      <p:sp>
        <p:nvSpPr>
          <p:cNvPr id="4" name="Slide Number Placeholder 3"/>
          <p:cNvSpPr>
            <a:spLocks noGrp="1"/>
          </p:cNvSpPr>
          <p:nvPr>
            <p:ph type="sldNum" sz="quarter" idx="10"/>
          </p:nvPr>
        </p:nvSpPr>
        <p:spPr/>
        <p:txBody>
          <a:bodyPr/>
          <a:lstStyle/>
          <a:p>
            <a:fld id="{62E366C7-1CE9-4F42-AE88-C4781F677C91}" type="slidenum">
              <a:rPr lang="en-US" smtClean="0"/>
              <a:t>10</a:t>
            </a:fld>
            <a:endParaRPr lang="en-US" dirty="0"/>
          </a:p>
        </p:txBody>
      </p:sp>
    </p:spTree>
    <p:extLst>
      <p:ext uri="{BB962C8B-B14F-4D97-AF65-F5344CB8AC3E}">
        <p14:creationId xmlns:p14="http://schemas.microsoft.com/office/powerpoint/2010/main" val="1563794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descr="FOOTER-1.jpg"/>
          <p:cNvPicPr>
            <a:picLocks noChangeAspect="1"/>
          </p:cNvPicPr>
          <p:nvPr userDrawn="1"/>
        </p:nvPicPr>
        <p:blipFill>
          <a:blip r:embed="rId2"/>
          <a:stretch>
            <a:fillRect/>
          </a:stretch>
        </p:blipFill>
        <p:spPr>
          <a:xfrm>
            <a:off x="0" y="6378160"/>
            <a:ext cx="9144000" cy="487680"/>
          </a:xfrm>
          <a:prstGeom prst="rect">
            <a:avLst/>
          </a:prstGeom>
        </p:spPr>
      </p:pic>
      <p:sp>
        <p:nvSpPr>
          <p:cNvPr id="6"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Paul.preston@education.ohio.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694" y="5297506"/>
            <a:ext cx="8033648" cy="861774"/>
          </a:xfrm>
        </p:spPr>
        <p:txBody>
          <a:bodyPr/>
          <a:lstStyle/>
          <a:p>
            <a:r>
              <a:rPr lang="en-US" sz="2800" i="1" dirty="0"/>
              <a:t>The </a:t>
            </a:r>
            <a:r>
              <a:rPr lang="en-US" sz="2800" i="1" dirty="0" smtClean="0"/>
              <a:t>22</a:t>
            </a:r>
            <a:r>
              <a:rPr lang="en-US" sz="2800" i="1" baseline="30000" dirty="0" smtClean="0"/>
              <a:t>+</a:t>
            </a:r>
            <a:r>
              <a:rPr lang="en-US" sz="2800" i="1" dirty="0" smtClean="0"/>
              <a:t> Adult </a:t>
            </a:r>
            <a:r>
              <a:rPr lang="en-US" sz="2800" i="1" dirty="0"/>
              <a:t>High School Diploma </a:t>
            </a:r>
            <a:r>
              <a:rPr lang="en-US" sz="2800" i="1" dirty="0" smtClean="0"/>
              <a:t>Program Provider Application</a:t>
            </a:r>
            <a:r>
              <a:rPr lang="en-US" sz="2400" dirty="0"/>
              <a:t>  </a:t>
            </a:r>
          </a:p>
        </p:txBody>
      </p:sp>
      <p:sp>
        <p:nvSpPr>
          <p:cNvPr id="3" name="Subtitle 2"/>
          <p:cNvSpPr>
            <a:spLocks noGrp="1"/>
          </p:cNvSpPr>
          <p:nvPr>
            <p:ph type="subTitle" idx="1"/>
          </p:nvPr>
        </p:nvSpPr>
        <p:spPr>
          <a:xfrm>
            <a:off x="373809" y="6214162"/>
            <a:ext cx="6400800" cy="369332"/>
          </a:xfrm>
        </p:spPr>
        <p:txBody>
          <a:bodyPr/>
          <a:lstStyle/>
          <a:p>
            <a:r>
              <a:rPr lang="en-US" sz="2400" dirty="0" smtClean="0"/>
              <a:t>March 12, 2015</a:t>
            </a:r>
            <a:endParaRPr lang="en-US" sz="2400" dirty="0"/>
          </a:p>
        </p:txBody>
      </p:sp>
    </p:spTree>
    <p:extLst>
      <p:ext uri="{BB962C8B-B14F-4D97-AF65-F5344CB8AC3E}">
        <p14:creationId xmlns:p14="http://schemas.microsoft.com/office/powerpoint/2010/main" val="34033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Provider Application Roles</a:t>
            </a:r>
            <a:endParaRPr lang="en-US" dirty="0"/>
          </a:p>
        </p:txBody>
      </p:sp>
      <p:sp>
        <p:nvSpPr>
          <p:cNvPr id="3" name="Content Placeholder 2"/>
          <p:cNvSpPr>
            <a:spLocks noGrp="1"/>
          </p:cNvSpPr>
          <p:nvPr>
            <p:ph idx="1"/>
          </p:nvPr>
        </p:nvSpPr>
        <p:spPr>
          <a:xfrm>
            <a:off x="337457" y="1405996"/>
            <a:ext cx="8229600" cy="4721535"/>
          </a:xfrm>
        </p:spPr>
        <p:txBody>
          <a:bodyPr/>
          <a:lstStyle/>
          <a:p>
            <a:pPr marL="0" indent="0">
              <a:spcBef>
                <a:spcPts val="0"/>
              </a:spcBef>
              <a:buNone/>
            </a:pPr>
            <a:r>
              <a:rPr lang="en-US" dirty="0" smtClean="0"/>
              <a:t>The </a:t>
            </a:r>
            <a:r>
              <a:rPr lang="en-US" dirty="0"/>
              <a:t>following OEDS roles are needed to </a:t>
            </a:r>
            <a:r>
              <a:rPr lang="en-US" dirty="0" smtClean="0"/>
              <a:t>complete a Provider application for  </a:t>
            </a:r>
            <a:r>
              <a:rPr lang="en-US" b="1" dirty="0"/>
              <a:t>Institutes of Higher </a:t>
            </a:r>
            <a:r>
              <a:rPr lang="en-US" b="1" dirty="0" smtClean="0"/>
              <a:t>Education</a:t>
            </a:r>
            <a:r>
              <a:rPr lang="en-US" dirty="0" smtClean="0"/>
              <a:t>:</a:t>
            </a:r>
            <a:endParaRPr lang="en-US" dirty="0"/>
          </a:p>
          <a:p>
            <a:pPr>
              <a:spcBef>
                <a:spcPts val="1200"/>
              </a:spcBef>
              <a:buFont typeface="Arial" panose="020B0604020202020204" pitchFamily="34" charset="0"/>
              <a:buChar char="•"/>
            </a:pPr>
            <a:r>
              <a:rPr lang="en-US" i="1" dirty="0" smtClean="0"/>
              <a:t>HSD Nominator </a:t>
            </a:r>
            <a:r>
              <a:rPr lang="en-US" dirty="0" smtClean="0"/>
              <a:t>– completes the application</a:t>
            </a:r>
          </a:p>
          <a:p>
            <a:pPr>
              <a:spcBef>
                <a:spcPts val="1200"/>
              </a:spcBef>
              <a:spcAft>
                <a:spcPts val="1200"/>
              </a:spcAft>
              <a:buFont typeface="Arial" panose="020B0604020202020204" pitchFamily="34" charset="0"/>
              <a:buChar char="•"/>
            </a:pPr>
            <a:r>
              <a:rPr lang="en-US" i="1" dirty="0" smtClean="0"/>
              <a:t>HSD Authorizer </a:t>
            </a:r>
            <a:r>
              <a:rPr lang="en-US" dirty="0" smtClean="0"/>
              <a:t>– submits the application</a:t>
            </a:r>
          </a:p>
          <a:p>
            <a:pPr marL="0" lvl="0" indent="0">
              <a:buNone/>
            </a:pPr>
            <a:r>
              <a:rPr lang="en-US" dirty="0" smtClean="0"/>
              <a:t>These roles are assigned by your educational institution’s OEDS Program Administrator</a:t>
            </a:r>
            <a:endParaRPr lang="en-US" dirty="0"/>
          </a:p>
          <a:p>
            <a:pPr lvl="0"/>
            <a:endParaRPr lang="en-US" sz="2800" dirty="0"/>
          </a:p>
        </p:txBody>
      </p:sp>
    </p:spTree>
    <p:extLst>
      <p:ext uri="{BB962C8B-B14F-4D97-AF65-F5344CB8AC3E}">
        <p14:creationId xmlns:p14="http://schemas.microsoft.com/office/powerpoint/2010/main" val="175723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smtClean="0"/>
              <a:t>Access to the 22</a:t>
            </a:r>
            <a:r>
              <a:rPr lang="en-US" baseline="30000" dirty="0" smtClean="0"/>
              <a:t>+</a:t>
            </a:r>
            <a:r>
              <a:rPr lang="en-US" dirty="0" smtClean="0"/>
              <a:t> Adult High School Diploma Program </a:t>
            </a:r>
            <a:endParaRPr lang="en-US" dirty="0"/>
          </a:p>
        </p:txBody>
      </p:sp>
      <p:sp>
        <p:nvSpPr>
          <p:cNvPr id="3" name="Content Placeholder 2"/>
          <p:cNvSpPr>
            <a:spLocks noGrp="1"/>
          </p:cNvSpPr>
          <p:nvPr>
            <p:ph idx="1"/>
          </p:nvPr>
        </p:nvSpPr>
        <p:spPr>
          <a:xfrm>
            <a:off x="337457" y="1860110"/>
            <a:ext cx="8229600" cy="4372524"/>
          </a:xfrm>
        </p:spPr>
        <p:txBody>
          <a:bodyPr/>
          <a:lstStyle/>
          <a:p>
            <a:pPr marL="0" indent="0">
              <a:spcBef>
                <a:spcPts val="0"/>
              </a:spcBef>
              <a:buNone/>
            </a:pPr>
            <a:r>
              <a:rPr lang="en-US" sz="2800" dirty="0" smtClean="0"/>
              <a:t>Providers may request access to the 22</a:t>
            </a:r>
            <a:r>
              <a:rPr lang="en-US" sz="2800" baseline="30000" dirty="0" smtClean="0"/>
              <a:t>+</a:t>
            </a:r>
            <a:r>
              <a:rPr lang="en-US" sz="2800" dirty="0" smtClean="0"/>
              <a:t> Adult High School Diploma Program as follows:</a:t>
            </a:r>
          </a:p>
          <a:p>
            <a:pPr marL="514350" lvl="0" indent="-514350">
              <a:spcBef>
                <a:spcPts val="600"/>
              </a:spcBef>
              <a:buFont typeface="+mj-lt"/>
              <a:buAutoNum type="arabicPeriod"/>
            </a:pPr>
            <a:r>
              <a:rPr lang="en-US" sz="2400" dirty="0" smtClean="0"/>
              <a:t>Access your SAFE </a:t>
            </a:r>
            <a:r>
              <a:rPr lang="en-US" sz="2400" dirty="0"/>
              <a:t>Account </a:t>
            </a:r>
            <a:r>
              <a:rPr lang="en-US" sz="2400" dirty="0" smtClean="0"/>
              <a:t>via the Ohio Department of Education website</a:t>
            </a:r>
          </a:p>
          <a:p>
            <a:pPr marL="514350" lvl="0" indent="-457200">
              <a:spcBef>
                <a:spcPts val="600"/>
              </a:spcBef>
              <a:buFont typeface="+mj-lt"/>
              <a:buAutoNum type="arabicPeriod"/>
            </a:pPr>
            <a:r>
              <a:rPr lang="en-US" sz="2400" dirty="0" smtClean="0"/>
              <a:t>Request </a:t>
            </a:r>
            <a:r>
              <a:rPr lang="en-US" sz="2400" dirty="0"/>
              <a:t>access to the “</a:t>
            </a:r>
            <a:r>
              <a:rPr lang="en-US" sz="2400" dirty="0" smtClean="0"/>
              <a:t>Adult Learner</a:t>
            </a:r>
            <a:r>
              <a:rPr lang="en-US" sz="2400" dirty="0"/>
              <a:t>” </a:t>
            </a:r>
            <a:r>
              <a:rPr lang="en-US" sz="2400" dirty="0" smtClean="0"/>
              <a:t>web system</a:t>
            </a:r>
          </a:p>
          <a:p>
            <a:pPr lvl="2" indent="-457200">
              <a:spcBef>
                <a:spcPts val="600"/>
              </a:spcBef>
              <a:buFontTx/>
              <a:buChar char="-"/>
            </a:pPr>
            <a:r>
              <a:rPr lang="en-US" sz="2400" dirty="0" smtClean="0">
                <a:latin typeface="Arial" panose="020B0604020202020204" pitchFamily="34" charset="0"/>
                <a:cs typeface="Arial" panose="020B0604020202020204" pitchFamily="34" charset="0"/>
              </a:rPr>
              <a:t>Select the </a:t>
            </a:r>
            <a:r>
              <a:rPr lang="en-US" sz="2400" i="1" dirty="0" smtClean="0">
                <a:latin typeface="Arial" panose="020B0604020202020204" pitchFamily="34" charset="0"/>
                <a:cs typeface="Arial" panose="020B0604020202020204" pitchFamily="34" charset="0"/>
              </a:rPr>
              <a:t>Adult </a:t>
            </a:r>
            <a:r>
              <a:rPr lang="en-US" sz="2400" i="1" dirty="0">
                <a:latin typeface="Arial" panose="020B0604020202020204" pitchFamily="34" charset="0"/>
                <a:cs typeface="Arial" panose="020B0604020202020204" pitchFamily="34" charset="0"/>
              </a:rPr>
              <a:t>Learner </a:t>
            </a:r>
            <a:r>
              <a:rPr lang="en-US" sz="2400" dirty="0" smtClean="0">
                <a:latin typeface="Arial" panose="020B0604020202020204" pitchFamily="34" charset="0"/>
                <a:cs typeface="Arial" panose="020B0604020202020204" pitchFamily="34" charset="0"/>
              </a:rPr>
              <a:t>Application</a:t>
            </a:r>
          </a:p>
          <a:p>
            <a:pPr lvl="2" indent="-457200">
              <a:spcBef>
                <a:spcPts val="600"/>
              </a:spcBef>
              <a:buFontTx/>
              <a:buChar char="-"/>
            </a:pPr>
            <a:r>
              <a:rPr lang="en-US" sz="2400" dirty="0" smtClean="0">
                <a:latin typeface="Arial" panose="020B0604020202020204" pitchFamily="34" charset="0"/>
                <a:cs typeface="Arial" panose="020B0604020202020204" pitchFamily="34" charset="0"/>
              </a:rPr>
              <a:t>Request </a:t>
            </a:r>
            <a:r>
              <a:rPr lang="en-US" sz="2400" dirty="0">
                <a:latin typeface="Arial" panose="020B0604020202020204" pitchFamily="34" charset="0"/>
                <a:cs typeface="Arial" panose="020B0604020202020204" pitchFamily="34" charset="0"/>
              </a:rPr>
              <a:t>Membership as </a:t>
            </a:r>
            <a:r>
              <a:rPr lang="en-US" sz="2400" dirty="0" smtClean="0">
                <a:latin typeface="Arial" panose="020B0604020202020204" pitchFamily="34" charset="0"/>
                <a:cs typeface="Arial" panose="020B0604020202020204" pitchFamily="34" charset="0"/>
              </a:rPr>
              <a:t>a </a:t>
            </a:r>
            <a:r>
              <a:rPr lang="en-US" sz="2400" i="1" dirty="0" smtClean="0">
                <a:latin typeface="Arial" panose="020B0604020202020204" pitchFamily="34" charset="0"/>
                <a:cs typeface="Arial" panose="020B0604020202020204" pitchFamily="34" charset="0"/>
              </a:rPr>
              <a:t>HSD Provider Applicant</a:t>
            </a:r>
          </a:p>
          <a:p>
            <a:pPr lvl="2" indent="-457200">
              <a:spcBef>
                <a:spcPts val="600"/>
              </a:spcBef>
              <a:buFontTx/>
              <a:buChar char="-"/>
            </a:pPr>
            <a:r>
              <a:rPr lang="en-US" sz="2400" dirty="0" smtClean="0">
                <a:latin typeface="Arial" panose="020B0604020202020204" pitchFamily="34" charset="0"/>
                <a:cs typeface="Arial" panose="020B0604020202020204" pitchFamily="34" charset="0"/>
              </a:rPr>
              <a:t>Enter the reason for requesting access to the 22</a:t>
            </a:r>
            <a:r>
              <a:rPr lang="en-US" sz="2400" baseline="300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Adult High School Diploma Program</a:t>
            </a:r>
          </a:p>
          <a:p>
            <a:pPr lvl="2" indent="-457200">
              <a:spcBef>
                <a:spcPts val="600"/>
              </a:spcBef>
              <a:buFontTx/>
              <a:buChar char="-"/>
            </a:pPr>
            <a:r>
              <a:rPr lang="en-US" sz="2400" dirty="0" smtClean="0">
                <a:latin typeface="Arial" panose="020B0604020202020204" pitchFamily="34" charset="0"/>
                <a:cs typeface="Arial" panose="020B0604020202020204" pitchFamily="34" charset="0"/>
              </a:rPr>
              <a:t>Click the Submit Button</a:t>
            </a:r>
          </a:p>
          <a:p>
            <a:pPr lvl="0"/>
            <a:endParaRPr lang="en-US" sz="2800" dirty="0"/>
          </a:p>
        </p:txBody>
      </p:sp>
    </p:spTree>
    <p:extLst>
      <p:ext uri="{BB962C8B-B14F-4D97-AF65-F5344CB8AC3E}">
        <p14:creationId xmlns:p14="http://schemas.microsoft.com/office/powerpoint/2010/main" val="3536317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Login to your SAFE Account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58" y="1218788"/>
            <a:ext cx="8565931" cy="327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951884" y="1671144"/>
            <a:ext cx="893379" cy="34684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uss.howard\Documents\Projects\22+ Droput HSD\UAT testing\Req_Ac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2" y="1734208"/>
            <a:ext cx="8439807" cy="44248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52484"/>
            <a:ext cx="8229600" cy="1292662"/>
          </a:xfrm>
        </p:spPr>
        <p:txBody>
          <a:bodyPr/>
          <a:lstStyle/>
          <a:p>
            <a:r>
              <a:rPr lang="en-US" dirty="0" smtClean="0"/>
              <a:t>Request Access to the Adult Learner Web System</a:t>
            </a:r>
            <a:endParaRPr lang="en-US" dirty="0"/>
          </a:p>
        </p:txBody>
      </p:sp>
      <p:sp>
        <p:nvSpPr>
          <p:cNvPr id="4" name="Right Arrow 3"/>
          <p:cNvSpPr/>
          <p:nvPr/>
        </p:nvSpPr>
        <p:spPr>
          <a:xfrm>
            <a:off x="3757448" y="3121570"/>
            <a:ext cx="893379" cy="262759"/>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ss.howard\Documents\Projects\22+ Droput HSD\UAT testing\SAFE_app_re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8" y="1377254"/>
            <a:ext cx="8129752" cy="41034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52484"/>
            <a:ext cx="8229600" cy="646331"/>
          </a:xfrm>
        </p:spPr>
        <p:txBody>
          <a:bodyPr/>
          <a:lstStyle/>
          <a:p>
            <a:r>
              <a:rPr lang="en-US" dirty="0" smtClean="0"/>
              <a:t>SAFE Application Request</a:t>
            </a:r>
            <a:endParaRPr lang="en-US" dirty="0"/>
          </a:p>
        </p:txBody>
      </p:sp>
      <p:sp>
        <p:nvSpPr>
          <p:cNvPr id="7" name="Right Arrow 6"/>
          <p:cNvSpPr/>
          <p:nvPr/>
        </p:nvSpPr>
        <p:spPr>
          <a:xfrm rot="8200412">
            <a:off x="2549781" y="2273795"/>
            <a:ext cx="893379" cy="34684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7827459">
            <a:off x="5147690" y="2240567"/>
            <a:ext cx="893379" cy="34684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4517370">
            <a:off x="1048795" y="3615741"/>
            <a:ext cx="893379" cy="34684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36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smtClean="0"/>
              <a:t>Accessing the 22</a:t>
            </a:r>
            <a:r>
              <a:rPr lang="en-US" baseline="30000" dirty="0" smtClean="0"/>
              <a:t>+</a:t>
            </a:r>
            <a:r>
              <a:rPr lang="en-US" dirty="0" smtClean="0"/>
              <a:t> HSD Provider Application</a:t>
            </a:r>
            <a:endParaRPr lang="en-US" dirty="0"/>
          </a:p>
        </p:txBody>
      </p:sp>
      <p:sp>
        <p:nvSpPr>
          <p:cNvPr id="3" name="Content Placeholder 2"/>
          <p:cNvSpPr>
            <a:spLocks noGrp="1"/>
          </p:cNvSpPr>
          <p:nvPr>
            <p:ph idx="1"/>
          </p:nvPr>
        </p:nvSpPr>
        <p:spPr>
          <a:xfrm>
            <a:off x="337457" y="1881352"/>
            <a:ext cx="8229600" cy="4392083"/>
          </a:xfrm>
        </p:spPr>
        <p:txBody>
          <a:bodyPr/>
          <a:lstStyle/>
          <a:p>
            <a:pPr marL="0" indent="0">
              <a:spcBef>
                <a:spcPts val="0"/>
              </a:spcBef>
              <a:buNone/>
            </a:pPr>
            <a:r>
              <a:rPr lang="en-US" dirty="0" smtClean="0"/>
              <a:t>Once access to the Adult Learner web system is approved and the required OEDS roles are assigned, eligible providers may complete and submit an application to become a provider for the 22</a:t>
            </a:r>
            <a:r>
              <a:rPr lang="en-US" baseline="30000" dirty="0" smtClean="0"/>
              <a:t>+</a:t>
            </a:r>
            <a:r>
              <a:rPr lang="en-US" dirty="0" smtClean="0"/>
              <a:t> Adult High School Diploma Program by clicking on the </a:t>
            </a:r>
            <a:r>
              <a:rPr lang="en-US" i="1" dirty="0" smtClean="0"/>
              <a:t>Adult Learner </a:t>
            </a:r>
            <a:r>
              <a:rPr lang="en-US" dirty="0" smtClean="0"/>
              <a:t>link.</a:t>
            </a:r>
            <a:endParaRPr lang="en-US" dirty="0"/>
          </a:p>
        </p:txBody>
      </p:sp>
    </p:spTree>
    <p:extLst>
      <p:ext uri="{BB962C8B-B14F-4D97-AF65-F5344CB8AC3E}">
        <p14:creationId xmlns:p14="http://schemas.microsoft.com/office/powerpoint/2010/main" val="9371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1292662"/>
          </a:xfrm>
        </p:spPr>
        <p:txBody>
          <a:bodyPr/>
          <a:lstStyle/>
          <a:p>
            <a:r>
              <a:rPr lang="en-US" dirty="0" smtClean="0"/>
              <a:t>Access the Adult Learner Web System</a:t>
            </a:r>
            <a:endParaRPr lang="en-US" dirty="0"/>
          </a:p>
        </p:txBody>
      </p:sp>
      <p:pic>
        <p:nvPicPr>
          <p:cNvPr id="5" name="Picture 4"/>
          <p:cNvPicPr>
            <a:picLocks noChangeAspect="1"/>
          </p:cNvPicPr>
          <p:nvPr/>
        </p:nvPicPr>
        <p:blipFill rotWithShape="1">
          <a:blip r:embed="rId3"/>
          <a:srcRect t="16195"/>
          <a:stretch/>
        </p:blipFill>
        <p:spPr>
          <a:xfrm>
            <a:off x="285296" y="1861491"/>
            <a:ext cx="8569670" cy="3683696"/>
          </a:xfrm>
          <a:prstGeom prst="rect">
            <a:avLst/>
          </a:prstGeom>
        </p:spPr>
      </p:pic>
      <p:sp>
        <p:nvSpPr>
          <p:cNvPr id="4" name="Right Arrow 3"/>
          <p:cNvSpPr/>
          <p:nvPr/>
        </p:nvSpPr>
        <p:spPr>
          <a:xfrm rot="7874379">
            <a:off x="963934" y="3803338"/>
            <a:ext cx="1065308" cy="34684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428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uss.howard\Documents\Projects\22+ Droput HSD\UAT testing\new_a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86" y="1778510"/>
            <a:ext cx="8581697" cy="42544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1586" y="168870"/>
            <a:ext cx="8229600" cy="646331"/>
          </a:xfrm>
        </p:spPr>
        <p:txBody>
          <a:bodyPr/>
          <a:lstStyle/>
          <a:p>
            <a:r>
              <a:rPr lang="en-US" dirty="0" smtClean="0"/>
              <a:t>New </a:t>
            </a:r>
            <a:r>
              <a:rPr lang="en-US" dirty="0"/>
              <a:t>Provider Application</a:t>
            </a:r>
          </a:p>
        </p:txBody>
      </p:sp>
      <p:sp>
        <p:nvSpPr>
          <p:cNvPr id="8" name="Right Arrow 7"/>
          <p:cNvSpPr/>
          <p:nvPr/>
        </p:nvSpPr>
        <p:spPr>
          <a:xfrm rot="11720378">
            <a:off x="946310" y="1984867"/>
            <a:ext cx="1768924" cy="37041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11700" y="2394478"/>
            <a:ext cx="3626069" cy="646331"/>
          </a:xfrm>
          <a:prstGeom prst="rect">
            <a:avLst/>
          </a:prstGeom>
          <a:solidFill>
            <a:schemeClr val="bg1">
              <a:lumMod val="85000"/>
            </a:schemeClr>
          </a:solidFill>
          <a:ln>
            <a:solidFill>
              <a:schemeClr val="tx1"/>
            </a:solidFill>
          </a:ln>
        </p:spPr>
        <p:txBody>
          <a:bodyPr wrap="square" rtlCol="0">
            <a:spAutoFit/>
          </a:bodyPr>
          <a:lstStyle/>
          <a:p>
            <a:r>
              <a:rPr lang="en-US" dirty="0"/>
              <a:t>Select New Provider </a:t>
            </a:r>
            <a:r>
              <a:rPr lang="en-US" dirty="0" smtClean="0"/>
              <a:t>Application from the Provider drop down</a:t>
            </a:r>
            <a:endParaRPr lang="en-US" dirty="0"/>
          </a:p>
        </p:txBody>
      </p:sp>
    </p:spTree>
    <p:extLst>
      <p:ext uri="{BB962C8B-B14F-4D97-AF65-F5344CB8AC3E}">
        <p14:creationId xmlns:p14="http://schemas.microsoft.com/office/powerpoint/2010/main" val="15922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Agree to Provider Affidavit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5443"/>
            <a:ext cx="8382528" cy="293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52413"/>
            <a:ext cx="8229600" cy="646112"/>
          </a:xfrm>
        </p:spPr>
        <p:txBody>
          <a:bodyPr/>
          <a:lstStyle/>
          <a:p>
            <a:r>
              <a:rPr lang="en-US" dirty="0" smtClean="0"/>
              <a:t>Provider Affidavit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07" y="1487604"/>
            <a:ext cx="8613748" cy="447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76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 </a:t>
            </a:r>
            <a:endParaRPr lang="en-US" dirty="0"/>
          </a:p>
        </p:txBody>
      </p:sp>
      <p:sp>
        <p:nvSpPr>
          <p:cNvPr id="3" name="Content Placeholder 2"/>
          <p:cNvSpPr>
            <a:spLocks noGrp="1"/>
          </p:cNvSpPr>
          <p:nvPr>
            <p:ph idx="1"/>
          </p:nvPr>
        </p:nvSpPr>
        <p:spPr>
          <a:xfrm>
            <a:off x="457200" y="1405996"/>
            <a:ext cx="8229600" cy="4525963"/>
          </a:xfrm>
        </p:spPr>
        <p:txBody>
          <a:bodyPr/>
          <a:lstStyle/>
          <a:p>
            <a:pPr marL="0" indent="0">
              <a:spcBef>
                <a:spcPts val="0"/>
              </a:spcBef>
              <a:buNone/>
            </a:pPr>
            <a:endParaRPr lang="en-US" b="1" dirty="0" smtClean="0"/>
          </a:p>
          <a:p>
            <a:pPr marL="0" indent="0">
              <a:spcBef>
                <a:spcPts val="0"/>
              </a:spcBef>
              <a:buNone/>
            </a:pPr>
            <a:r>
              <a:rPr lang="en-US" dirty="0"/>
              <a:t>Paul Preston, </a:t>
            </a:r>
            <a:r>
              <a:rPr lang="en-US" dirty="0" smtClean="0"/>
              <a:t>22</a:t>
            </a:r>
            <a:r>
              <a:rPr lang="en-US" baseline="30000" dirty="0" smtClean="0"/>
              <a:t>+</a:t>
            </a:r>
            <a:r>
              <a:rPr lang="en-US" dirty="0" smtClean="0"/>
              <a:t> </a:t>
            </a:r>
            <a:r>
              <a:rPr lang="en-US" dirty="0"/>
              <a:t>Adult High School Diploma Program Administrator</a:t>
            </a:r>
          </a:p>
          <a:p>
            <a:pPr marL="0" indent="0">
              <a:spcBef>
                <a:spcPts val="0"/>
              </a:spcBef>
              <a:buNone/>
            </a:pPr>
            <a:endParaRPr lang="en-US" dirty="0" smtClean="0"/>
          </a:p>
          <a:p>
            <a:pPr marL="0" indent="0">
              <a:spcBef>
                <a:spcPts val="0"/>
              </a:spcBef>
              <a:buNone/>
            </a:pPr>
            <a:r>
              <a:rPr lang="en-US" dirty="0" smtClean="0"/>
              <a:t>Faith Behringer, </a:t>
            </a:r>
            <a:r>
              <a:rPr lang="en-US" dirty="0"/>
              <a:t>Assistant Director, Office of Quality School </a:t>
            </a:r>
            <a:r>
              <a:rPr lang="en-US" dirty="0" smtClean="0"/>
              <a:t>Choice</a:t>
            </a:r>
          </a:p>
          <a:p>
            <a:pPr marL="0" indent="0">
              <a:spcBef>
                <a:spcPts val="0"/>
              </a:spcBef>
              <a:buNone/>
            </a:pPr>
            <a:endParaRPr lang="en-US" dirty="0"/>
          </a:p>
          <a:p>
            <a:pPr marL="0" indent="0">
              <a:spcBef>
                <a:spcPts val="0"/>
              </a:spcBef>
              <a:buNone/>
            </a:pPr>
            <a:r>
              <a:rPr lang="en-US" dirty="0" smtClean="0"/>
              <a:t>Russ Howard, Project Manager</a:t>
            </a:r>
            <a:endParaRPr lang="en-US" dirty="0"/>
          </a:p>
        </p:txBody>
      </p:sp>
    </p:spTree>
    <p:extLst>
      <p:ext uri="{BB962C8B-B14F-4D97-AF65-F5344CB8AC3E}">
        <p14:creationId xmlns:p14="http://schemas.microsoft.com/office/powerpoint/2010/main" val="3991863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699"/>
            <a:ext cx="8229600" cy="646331"/>
          </a:xfrm>
        </p:spPr>
        <p:txBody>
          <a:bodyPr/>
          <a:lstStyle/>
          <a:p>
            <a:r>
              <a:rPr lang="en-US" dirty="0" smtClean="0"/>
              <a:t>Start Application</a:t>
            </a:r>
            <a:endParaRPr lang="en-US" dirty="0"/>
          </a:p>
        </p:txBody>
      </p:sp>
      <p:pic>
        <p:nvPicPr>
          <p:cNvPr id="5" name="Picture 4"/>
          <p:cNvPicPr>
            <a:picLocks noChangeAspect="1"/>
          </p:cNvPicPr>
          <p:nvPr/>
        </p:nvPicPr>
        <p:blipFill rotWithShape="1">
          <a:blip r:embed="rId3"/>
          <a:srcRect t="7688" b="2885"/>
          <a:stretch/>
        </p:blipFill>
        <p:spPr>
          <a:xfrm>
            <a:off x="0" y="1030013"/>
            <a:ext cx="8702565" cy="4594077"/>
          </a:xfrm>
          <a:prstGeom prst="rect">
            <a:avLst/>
          </a:prstGeom>
        </p:spPr>
      </p:pic>
      <p:sp>
        <p:nvSpPr>
          <p:cNvPr id="7" name="TextBox 6"/>
          <p:cNvSpPr txBox="1"/>
          <p:nvPr/>
        </p:nvSpPr>
        <p:spPr>
          <a:xfrm>
            <a:off x="4487917" y="5651397"/>
            <a:ext cx="2564525" cy="369332"/>
          </a:xfrm>
          <a:prstGeom prst="rect">
            <a:avLst/>
          </a:prstGeom>
          <a:solidFill>
            <a:schemeClr val="bg1">
              <a:lumMod val="85000"/>
            </a:schemeClr>
          </a:solidFill>
          <a:ln w="285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Press Start Application</a:t>
            </a:r>
            <a:endParaRPr lang="en-US" dirty="0">
              <a:latin typeface="Arial" panose="020B0604020202020204" pitchFamily="34" charset="0"/>
              <a:cs typeface="Arial" panose="020B0604020202020204" pitchFamily="34" charset="0"/>
            </a:endParaRPr>
          </a:p>
        </p:txBody>
      </p:sp>
      <p:sp>
        <p:nvSpPr>
          <p:cNvPr id="6" name="Left Arrow 5"/>
          <p:cNvSpPr/>
          <p:nvPr/>
        </p:nvSpPr>
        <p:spPr>
          <a:xfrm rot="1483357">
            <a:off x="3815929" y="5370692"/>
            <a:ext cx="692521" cy="273269"/>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2466362">
            <a:off x="2213383" y="5514763"/>
            <a:ext cx="653164" cy="273269"/>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0779" y="5907068"/>
            <a:ext cx="2679980" cy="369332"/>
          </a:xfrm>
          <a:prstGeom prst="rect">
            <a:avLst/>
          </a:prstGeom>
          <a:solidFill>
            <a:schemeClr val="bg1">
              <a:lumMod val="85000"/>
            </a:schemeClr>
          </a:solidFill>
          <a:ln w="285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Select your organization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Verify Organization Information</a:t>
            </a:r>
            <a:endParaRPr lang="en-US" dirty="0"/>
          </a:p>
        </p:txBody>
      </p:sp>
      <p:pic>
        <p:nvPicPr>
          <p:cNvPr id="2" name="Picture 1"/>
          <p:cNvPicPr>
            <a:picLocks noChangeAspect="1"/>
          </p:cNvPicPr>
          <p:nvPr/>
        </p:nvPicPr>
        <p:blipFill rotWithShape="1">
          <a:blip r:embed="rId3"/>
          <a:srcRect t="1712"/>
          <a:stretch/>
        </p:blipFill>
        <p:spPr>
          <a:xfrm>
            <a:off x="147144" y="1135116"/>
            <a:ext cx="8870731" cy="5137095"/>
          </a:xfrm>
          <a:prstGeom prst="rect">
            <a:avLst/>
          </a:prstGeom>
        </p:spPr>
      </p:pic>
      <p:sp>
        <p:nvSpPr>
          <p:cNvPr id="5" name="Down Arrow 4"/>
          <p:cNvSpPr/>
          <p:nvPr/>
        </p:nvSpPr>
        <p:spPr>
          <a:xfrm rot="16200000">
            <a:off x="5338156" y="5127794"/>
            <a:ext cx="409433" cy="1692323"/>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6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General Information Tab</a:t>
            </a:r>
            <a:endParaRPr lang="en-US" dirty="0"/>
          </a:p>
        </p:txBody>
      </p:sp>
      <p:pic>
        <p:nvPicPr>
          <p:cNvPr id="4" name="Picture 3"/>
          <p:cNvPicPr>
            <a:picLocks noChangeAspect="1"/>
          </p:cNvPicPr>
          <p:nvPr/>
        </p:nvPicPr>
        <p:blipFill rotWithShape="1">
          <a:blip r:embed="rId3"/>
          <a:srcRect t="21827" b="11847"/>
          <a:stretch/>
        </p:blipFill>
        <p:spPr>
          <a:xfrm>
            <a:off x="134995" y="1982246"/>
            <a:ext cx="8874010" cy="4302939"/>
          </a:xfrm>
          <a:prstGeom prst="rect">
            <a:avLst/>
          </a:prstGeom>
        </p:spPr>
      </p:pic>
      <p:sp>
        <p:nvSpPr>
          <p:cNvPr id="2" name="Down Arrow 1"/>
          <p:cNvSpPr/>
          <p:nvPr/>
        </p:nvSpPr>
        <p:spPr>
          <a:xfrm>
            <a:off x="299544" y="1833259"/>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Personnel </a:t>
            </a:r>
            <a:r>
              <a:rPr lang="en-US" dirty="0"/>
              <a:t>Tab</a:t>
            </a:r>
          </a:p>
        </p:txBody>
      </p:sp>
      <p:pic>
        <p:nvPicPr>
          <p:cNvPr id="2" name="Picture 1"/>
          <p:cNvPicPr>
            <a:picLocks noChangeAspect="1"/>
          </p:cNvPicPr>
          <p:nvPr/>
        </p:nvPicPr>
        <p:blipFill>
          <a:blip r:embed="rId3"/>
          <a:stretch>
            <a:fillRect/>
          </a:stretch>
        </p:blipFill>
        <p:spPr>
          <a:xfrm>
            <a:off x="73572" y="1520686"/>
            <a:ext cx="8954814" cy="4838073"/>
          </a:xfrm>
          <a:prstGeom prst="rect">
            <a:avLst/>
          </a:prstGeom>
        </p:spPr>
      </p:pic>
      <p:sp>
        <p:nvSpPr>
          <p:cNvPr id="5" name="Down Arrow 4"/>
          <p:cNvSpPr/>
          <p:nvPr/>
        </p:nvSpPr>
        <p:spPr>
          <a:xfrm>
            <a:off x="962167" y="1431235"/>
            <a:ext cx="641445" cy="924677"/>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Application Tab - Question 1</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15" y="1901239"/>
            <a:ext cx="8551868" cy="391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1719222" y="1109903"/>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8368829">
            <a:off x="3054249" y="2284414"/>
            <a:ext cx="289579" cy="168994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92945" y="3598614"/>
            <a:ext cx="3047311"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Graduation </a:t>
            </a:r>
            <a:r>
              <a:rPr lang="en-US" sz="1400" b="1" dirty="0" smtClean="0">
                <a:latin typeface="Arial" panose="020B0604020202020204" pitchFamily="34" charset="0"/>
                <a:cs typeface="Arial" panose="020B0604020202020204" pitchFamily="34" charset="0"/>
              </a:rPr>
              <a:t>Rate</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690" y="1845441"/>
            <a:ext cx="9078310" cy="4450256"/>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2</a:t>
            </a:r>
            <a:endParaRPr lang="en-US" dirty="0"/>
          </a:p>
        </p:txBody>
      </p:sp>
      <p:sp>
        <p:nvSpPr>
          <p:cNvPr id="6" name="Down Arrow 5"/>
          <p:cNvSpPr/>
          <p:nvPr/>
        </p:nvSpPr>
        <p:spPr>
          <a:xfrm>
            <a:off x="1719222" y="1046843"/>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8610724">
            <a:off x="3270114" y="2663460"/>
            <a:ext cx="316310" cy="1545528"/>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7861" y="3935699"/>
            <a:ext cx="4045797"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a</a:t>
            </a:r>
            <a:r>
              <a:rPr lang="en-US" sz="1400" b="1" dirty="0" smtClean="0">
                <a:latin typeface="Arial" panose="020B0604020202020204" pitchFamily="34" charset="0"/>
                <a:cs typeface="Arial" panose="020B0604020202020204" pitchFamily="34" charset="0"/>
              </a:rPr>
              <a:t>ssessment </a:t>
            </a:r>
            <a:r>
              <a:rPr lang="en-US" sz="1400" b="1" dirty="0">
                <a:latin typeface="Arial" panose="020B0604020202020204" pitchFamily="34" charset="0"/>
                <a:cs typeface="Arial" panose="020B0604020202020204" pitchFamily="34" charset="0"/>
              </a:rPr>
              <a:t>process for new enrollees</a:t>
            </a:r>
          </a:p>
        </p:txBody>
      </p:sp>
    </p:spTree>
    <p:extLst>
      <p:ext uri="{BB962C8B-B14F-4D97-AF65-F5344CB8AC3E}">
        <p14:creationId xmlns:p14="http://schemas.microsoft.com/office/powerpoint/2010/main" val="3205975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828801"/>
            <a:ext cx="9070428" cy="4525630"/>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3</a:t>
            </a:r>
            <a:endParaRPr lang="en-US" dirty="0"/>
          </a:p>
        </p:txBody>
      </p:sp>
      <p:sp>
        <p:nvSpPr>
          <p:cNvPr id="6" name="Down Arrow 5"/>
          <p:cNvSpPr/>
          <p:nvPr/>
        </p:nvSpPr>
        <p:spPr>
          <a:xfrm>
            <a:off x="1645651" y="1168768"/>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8109527">
            <a:off x="3205923" y="3056273"/>
            <a:ext cx="275457" cy="1374608"/>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26681" y="4102126"/>
            <a:ext cx="3188822" cy="738664"/>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p</a:t>
            </a:r>
            <a:r>
              <a:rPr lang="en-US" sz="1400" b="1" dirty="0" smtClean="0">
                <a:latin typeface="Arial" panose="020B0604020202020204" pitchFamily="34" charset="0"/>
                <a:cs typeface="Arial" panose="020B0604020202020204" pitchFamily="34" charset="0"/>
              </a:rPr>
              <a:t>rocess </a:t>
            </a:r>
            <a:r>
              <a:rPr lang="en-US" sz="1400" b="1" dirty="0">
                <a:latin typeface="Arial" panose="020B0604020202020204" pitchFamily="34" charset="0"/>
                <a:cs typeface="Arial" panose="020B0604020202020204" pitchFamily="34" charset="0"/>
              </a:rPr>
              <a:t>for assessing competency and the awarding of prior credit </a:t>
            </a:r>
          </a:p>
        </p:txBody>
      </p:sp>
    </p:spTree>
    <p:extLst>
      <p:ext uri="{BB962C8B-B14F-4D97-AF65-F5344CB8AC3E}">
        <p14:creationId xmlns:p14="http://schemas.microsoft.com/office/powerpoint/2010/main" val="2963095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085" y="1789043"/>
            <a:ext cx="8961733" cy="4464612"/>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a:t>
            </a:r>
            <a:r>
              <a:rPr lang="en-US" dirty="0"/>
              <a:t> </a:t>
            </a:r>
            <a:r>
              <a:rPr lang="en-US" dirty="0" smtClean="0"/>
              <a:t>- Question 4</a:t>
            </a:r>
            <a:endParaRPr lang="en-US" dirty="0"/>
          </a:p>
        </p:txBody>
      </p:sp>
      <p:sp>
        <p:nvSpPr>
          <p:cNvPr id="6" name="Down Arrow 5"/>
          <p:cNvSpPr/>
          <p:nvPr/>
        </p:nvSpPr>
        <p:spPr>
          <a:xfrm>
            <a:off x="1729731" y="1269364"/>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7217987">
            <a:off x="3264234" y="3309326"/>
            <a:ext cx="283764" cy="1255745"/>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7835" y="3954761"/>
            <a:ext cx="3089382"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s</a:t>
            </a:r>
            <a:r>
              <a:rPr lang="en-US" sz="1400" b="1" dirty="0" smtClean="0">
                <a:latin typeface="Arial" panose="020B0604020202020204" pitchFamily="34" charset="0"/>
                <a:cs typeface="Arial" panose="020B0604020202020204" pitchFamily="34" charset="0"/>
              </a:rPr>
              <a:t>upport </a:t>
            </a:r>
            <a:r>
              <a:rPr lang="en-US" sz="1400" b="1" dirty="0">
                <a:latin typeface="Arial" panose="020B0604020202020204" pitchFamily="34" charset="0"/>
                <a:cs typeface="Arial" panose="020B0604020202020204" pitchFamily="34" charset="0"/>
              </a:rPr>
              <a:t>services offering details</a:t>
            </a:r>
          </a:p>
        </p:txBody>
      </p:sp>
    </p:spTree>
    <p:extLst>
      <p:ext uri="{BB962C8B-B14F-4D97-AF65-F5344CB8AC3E}">
        <p14:creationId xmlns:p14="http://schemas.microsoft.com/office/powerpoint/2010/main" val="3791026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083" y="1709043"/>
            <a:ext cx="8933793" cy="4563590"/>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5</a:t>
            </a:r>
            <a:endParaRPr lang="en-US" dirty="0"/>
          </a:p>
        </p:txBody>
      </p:sp>
      <p:sp>
        <p:nvSpPr>
          <p:cNvPr id="6" name="Down Arrow 5"/>
          <p:cNvSpPr/>
          <p:nvPr/>
        </p:nvSpPr>
        <p:spPr>
          <a:xfrm>
            <a:off x="1687692" y="1278063"/>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05131" y="4062457"/>
            <a:ext cx="3646401"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c</a:t>
            </a:r>
            <a:r>
              <a:rPr lang="en-US" sz="1400" b="1" dirty="0" smtClean="0">
                <a:latin typeface="Arial" panose="020B0604020202020204" pitchFamily="34" charset="0"/>
                <a:cs typeface="Arial" panose="020B0604020202020204" pitchFamily="34" charset="0"/>
              </a:rPr>
              <a:t>areer-technical </a:t>
            </a:r>
            <a:r>
              <a:rPr lang="en-US" sz="1400" b="1" dirty="0">
                <a:latin typeface="Arial" panose="020B0604020202020204" pitchFamily="34" charset="0"/>
                <a:cs typeface="Arial" panose="020B0604020202020204" pitchFamily="34" charset="0"/>
              </a:rPr>
              <a:t>training offering details</a:t>
            </a:r>
          </a:p>
        </p:txBody>
      </p:sp>
      <p:sp>
        <p:nvSpPr>
          <p:cNvPr id="8" name="Down Arrow 7"/>
          <p:cNvSpPr/>
          <p:nvPr/>
        </p:nvSpPr>
        <p:spPr>
          <a:xfrm rot="16858793">
            <a:off x="3176839" y="3456902"/>
            <a:ext cx="290727" cy="133825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743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461" y="1888605"/>
            <a:ext cx="8912534" cy="4249436"/>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6</a:t>
            </a:r>
            <a:endParaRPr lang="en-US" dirty="0"/>
          </a:p>
        </p:txBody>
      </p:sp>
      <p:sp>
        <p:nvSpPr>
          <p:cNvPr id="6" name="Down Arrow 5"/>
          <p:cNvSpPr/>
          <p:nvPr/>
        </p:nvSpPr>
        <p:spPr>
          <a:xfrm>
            <a:off x="1687692" y="1109903"/>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85824" y="3901693"/>
            <a:ext cx="3341601"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e</a:t>
            </a:r>
            <a:r>
              <a:rPr lang="en-US" sz="1400" b="1" dirty="0" smtClean="0">
                <a:latin typeface="Arial" panose="020B0604020202020204" pitchFamily="34" charset="0"/>
                <a:cs typeface="Arial" panose="020B0604020202020204" pitchFamily="34" charset="0"/>
              </a:rPr>
              <a:t>ducational </a:t>
            </a:r>
            <a:r>
              <a:rPr lang="en-US" sz="1400" b="1" dirty="0">
                <a:latin typeface="Arial" panose="020B0604020202020204" pitchFamily="34" charset="0"/>
                <a:cs typeface="Arial" panose="020B0604020202020204" pitchFamily="34" charset="0"/>
              </a:rPr>
              <a:t>services offering details</a:t>
            </a:r>
          </a:p>
        </p:txBody>
      </p:sp>
      <p:sp>
        <p:nvSpPr>
          <p:cNvPr id="8" name="Down Arrow 7"/>
          <p:cNvSpPr/>
          <p:nvPr/>
        </p:nvSpPr>
        <p:spPr>
          <a:xfrm rot="16200000">
            <a:off x="3162190" y="3417268"/>
            <a:ext cx="265555" cy="1361835"/>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96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Webinar Outcomes </a:t>
            </a:r>
            <a:endParaRPr lang="en-US" dirty="0"/>
          </a:p>
        </p:txBody>
      </p:sp>
      <p:sp>
        <p:nvSpPr>
          <p:cNvPr id="3" name="Content Placeholder 2"/>
          <p:cNvSpPr>
            <a:spLocks noGrp="1"/>
          </p:cNvSpPr>
          <p:nvPr>
            <p:ph idx="1"/>
          </p:nvPr>
        </p:nvSpPr>
        <p:spPr>
          <a:xfrm>
            <a:off x="511630" y="1282263"/>
            <a:ext cx="8229600" cy="4698124"/>
          </a:xfrm>
        </p:spPr>
        <p:txBody>
          <a:bodyPr/>
          <a:lstStyle/>
          <a:p>
            <a:pPr>
              <a:spcBef>
                <a:spcPts val="600"/>
              </a:spcBef>
            </a:pPr>
            <a:r>
              <a:rPr lang="en-US" dirty="0" smtClean="0"/>
              <a:t>Participants know how to submit a request to access the Adult Learner web system through the SAFE web portal.</a:t>
            </a:r>
          </a:p>
          <a:p>
            <a:pPr>
              <a:spcBef>
                <a:spcPts val="600"/>
              </a:spcBef>
            </a:pPr>
            <a:r>
              <a:rPr lang="en-US" dirty="0" smtClean="0"/>
              <a:t>Participants know how to complete all sections of  </a:t>
            </a:r>
            <a:r>
              <a:rPr lang="en-US" dirty="0"/>
              <a:t>the 22</a:t>
            </a:r>
            <a:r>
              <a:rPr lang="en-US" baseline="30000" dirty="0"/>
              <a:t>+</a:t>
            </a:r>
            <a:r>
              <a:rPr lang="en-US" dirty="0"/>
              <a:t> Adult High School Diploma Program application</a:t>
            </a:r>
            <a:r>
              <a:rPr lang="en-US" dirty="0" smtClean="0"/>
              <a:t>.</a:t>
            </a:r>
          </a:p>
          <a:p>
            <a:pPr>
              <a:spcBef>
                <a:spcPts val="600"/>
              </a:spcBef>
            </a:pPr>
            <a:r>
              <a:rPr lang="en-US" dirty="0"/>
              <a:t>Participants </a:t>
            </a:r>
            <a:r>
              <a:rPr lang="en-US" dirty="0" smtClean="0"/>
              <a:t>know how to submit the </a:t>
            </a:r>
            <a:r>
              <a:rPr lang="en-US" dirty="0"/>
              <a:t>22</a:t>
            </a:r>
            <a:r>
              <a:rPr lang="en-US" baseline="30000" dirty="0"/>
              <a:t>+</a:t>
            </a:r>
            <a:r>
              <a:rPr lang="en-US" dirty="0"/>
              <a:t> Adult High School Diploma Program application.</a:t>
            </a:r>
          </a:p>
          <a:p>
            <a:endParaRPr lang="en-US" dirty="0"/>
          </a:p>
        </p:txBody>
      </p:sp>
    </p:spTree>
    <p:extLst>
      <p:ext uri="{BB962C8B-B14F-4D97-AF65-F5344CB8AC3E}">
        <p14:creationId xmlns:p14="http://schemas.microsoft.com/office/powerpoint/2010/main" val="1507579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634" y="1679713"/>
            <a:ext cx="8881242" cy="4625924"/>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7</a:t>
            </a:r>
            <a:endParaRPr lang="en-US" dirty="0"/>
          </a:p>
        </p:txBody>
      </p:sp>
      <p:sp>
        <p:nvSpPr>
          <p:cNvPr id="6" name="Down Arrow 5"/>
          <p:cNvSpPr/>
          <p:nvPr/>
        </p:nvSpPr>
        <p:spPr>
          <a:xfrm>
            <a:off x="1708712" y="1183248"/>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06844" y="3944756"/>
            <a:ext cx="3783035" cy="523220"/>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p</a:t>
            </a:r>
            <a:r>
              <a:rPr lang="en-US" sz="1400" b="1" dirty="0" smtClean="0">
                <a:latin typeface="Arial" panose="020B0604020202020204" pitchFamily="34" charset="0"/>
                <a:cs typeface="Arial" panose="020B0604020202020204" pitchFamily="34" charset="0"/>
              </a:rPr>
              <a:t>rogram </a:t>
            </a:r>
            <a:r>
              <a:rPr lang="en-US" sz="1400" b="1" dirty="0">
                <a:latin typeface="Arial" panose="020B0604020202020204" pitchFamily="34" charset="0"/>
                <a:cs typeface="Arial" panose="020B0604020202020204" pitchFamily="34" charset="0"/>
              </a:rPr>
              <a:t>offering details for adult learners</a:t>
            </a:r>
          </a:p>
        </p:txBody>
      </p:sp>
      <p:sp>
        <p:nvSpPr>
          <p:cNvPr id="8" name="Down Arrow 7"/>
          <p:cNvSpPr/>
          <p:nvPr/>
        </p:nvSpPr>
        <p:spPr>
          <a:xfrm rot="15073705">
            <a:off x="3282730" y="3796350"/>
            <a:ext cx="265555" cy="121599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26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104" y="1735618"/>
            <a:ext cx="9094896" cy="4605402"/>
          </a:xfrm>
          <a:prstGeom prst="rect">
            <a:avLst/>
          </a:prstGeom>
        </p:spPr>
      </p:pic>
      <p:sp>
        <p:nvSpPr>
          <p:cNvPr id="3" name="Title 2"/>
          <p:cNvSpPr>
            <a:spLocks noGrp="1"/>
          </p:cNvSpPr>
          <p:nvPr>
            <p:ph type="title"/>
          </p:nvPr>
        </p:nvSpPr>
        <p:spPr>
          <a:xfrm>
            <a:off x="457200" y="252484"/>
            <a:ext cx="8229600" cy="646331"/>
          </a:xfrm>
        </p:spPr>
        <p:txBody>
          <a:bodyPr/>
          <a:lstStyle/>
          <a:p>
            <a:r>
              <a:rPr lang="en-US" dirty="0" smtClean="0"/>
              <a:t>Application Tab - Question 8</a:t>
            </a:r>
            <a:endParaRPr lang="en-US" dirty="0"/>
          </a:p>
        </p:txBody>
      </p:sp>
      <p:sp>
        <p:nvSpPr>
          <p:cNvPr id="6" name="Down Arrow 5"/>
          <p:cNvSpPr/>
          <p:nvPr/>
        </p:nvSpPr>
        <p:spPr>
          <a:xfrm>
            <a:off x="1687692" y="1109903"/>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8436" y="4076348"/>
            <a:ext cx="3655873" cy="738664"/>
          </a:xfrm>
          <a:prstGeom prst="rect">
            <a:avLst/>
          </a:prstGeom>
          <a:solidFill>
            <a:schemeClr val="bg1">
              <a:lumMod val="85000"/>
            </a:schemeClr>
          </a:solidFill>
          <a:ln w="28575">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Provider Application Response to </a:t>
            </a:r>
            <a:r>
              <a:rPr lang="en-US" sz="1400" b="1" dirty="0">
                <a:latin typeface="Arial" panose="020B0604020202020204" pitchFamily="34" charset="0"/>
                <a:cs typeface="Arial" panose="020B0604020202020204" pitchFamily="34" charset="0"/>
              </a:rPr>
              <a:t>p</a:t>
            </a:r>
            <a:r>
              <a:rPr lang="en-US" sz="1400" b="1" dirty="0" smtClean="0">
                <a:latin typeface="Arial" panose="020B0604020202020204" pitchFamily="34" charset="0"/>
                <a:cs typeface="Arial" panose="020B0604020202020204" pitchFamily="34" charset="0"/>
              </a:rPr>
              <a:t>rogram </a:t>
            </a:r>
            <a:r>
              <a:rPr lang="en-US" sz="1400" b="1" dirty="0">
                <a:latin typeface="Arial" panose="020B0604020202020204" pitchFamily="34" charset="0"/>
                <a:cs typeface="Arial" panose="020B0604020202020204" pitchFamily="34" charset="0"/>
              </a:rPr>
              <a:t>differences between adult learners and K-12 grade students </a:t>
            </a:r>
          </a:p>
        </p:txBody>
      </p:sp>
      <p:sp>
        <p:nvSpPr>
          <p:cNvPr id="8" name="Down Arrow 7"/>
          <p:cNvSpPr/>
          <p:nvPr/>
        </p:nvSpPr>
        <p:spPr>
          <a:xfrm rot="15090094">
            <a:off x="3417774" y="4140102"/>
            <a:ext cx="265555" cy="986694"/>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77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ss.howard\Documents\Projects\22+ Droput HSD\UAT testing\Build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7159"/>
            <a:ext cx="9144000" cy="49713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52484"/>
            <a:ext cx="8229600" cy="646331"/>
          </a:xfrm>
        </p:spPr>
        <p:txBody>
          <a:bodyPr/>
          <a:lstStyle/>
          <a:p>
            <a:r>
              <a:rPr lang="en-US" dirty="0"/>
              <a:t>P</a:t>
            </a:r>
            <a:r>
              <a:rPr lang="en-US" dirty="0" smtClean="0"/>
              <a:t>articipating </a:t>
            </a:r>
            <a:r>
              <a:rPr lang="en-US" dirty="0"/>
              <a:t>B</a:t>
            </a:r>
            <a:r>
              <a:rPr lang="en-US" dirty="0" smtClean="0"/>
              <a:t>uildings Tab</a:t>
            </a:r>
            <a:endParaRPr lang="en-US" dirty="0"/>
          </a:p>
        </p:txBody>
      </p:sp>
      <p:sp>
        <p:nvSpPr>
          <p:cNvPr id="6" name="Down Arrow 5"/>
          <p:cNvSpPr/>
          <p:nvPr/>
        </p:nvSpPr>
        <p:spPr>
          <a:xfrm>
            <a:off x="2455262" y="2096818"/>
            <a:ext cx="641445" cy="102131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Required Documents Tab</a:t>
            </a:r>
            <a:endParaRPr lang="en-US" dirty="0"/>
          </a:p>
        </p:txBody>
      </p:sp>
      <p:pic>
        <p:nvPicPr>
          <p:cNvPr id="2" name="Picture 1"/>
          <p:cNvPicPr>
            <a:picLocks noChangeAspect="1"/>
          </p:cNvPicPr>
          <p:nvPr/>
        </p:nvPicPr>
        <p:blipFill>
          <a:blip r:embed="rId3"/>
          <a:stretch>
            <a:fillRect/>
          </a:stretch>
        </p:blipFill>
        <p:spPr>
          <a:xfrm>
            <a:off x="143119" y="1411357"/>
            <a:ext cx="8857761" cy="4864422"/>
          </a:xfrm>
          <a:prstGeom prst="rect">
            <a:avLst/>
          </a:prstGeom>
        </p:spPr>
      </p:pic>
      <p:sp>
        <p:nvSpPr>
          <p:cNvPr id="5" name="Down Arrow 4"/>
          <p:cNvSpPr/>
          <p:nvPr/>
        </p:nvSpPr>
        <p:spPr>
          <a:xfrm>
            <a:off x="3726702" y="988266"/>
            <a:ext cx="641445" cy="86369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20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Application Status/Flags Tab</a:t>
            </a:r>
            <a:endParaRPr lang="en-US" dirty="0"/>
          </a:p>
        </p:txBody>
      </p:sp>
      <p:pic>
        <p:nvPicPr>
          <p:cNvPr id="4" name="Picture 3"/>
          <p:cNvPicPr>
            <a:picLocks noChangeAspect="1"/>
          </p:cNvPicPr>
          <p:nvPr/>
        </p:nvPicPr>
        <p:blipFill rotWithShape="1">
          <a:blip r:embed="rId3"/>
          <a:srcRect t="8766"/>
          <a:stretch/>
        </p:blipFill>
        <p:spPr>
          <a:xfrm>
            <a:off x="215462" y="1219200"/>
            <a:ext cx="8713076" cy="4298731"/>
          </a:xfrm>
          <a:prstGeom prst="rect">
            <a:avLst/>
          </a:prstGeom>
        </p:spPr>
      </p:pic>
      <p:sp>
        <p:nvSpPr>
          <p:cNvPr id="5" name="Down Arrow 4"/>
          <p:cNvSpPr/>
          <p:nvPr/>
        </p:nvSpPr>
        <p:spPr>
          <a:xfrm>
            <a:off x="4424856" y="1397878"/>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Submit The Application</a:t>
            </a:r>
            <a:endParaRPr lang="en-US" dirty="0"/>
          </a:p>
        </p:txBody>
      </p:sp>
      <p:sp>
        <p:nvSpPr>
          <p:cNvPr id="5" name="Down Arrow 4"/>
          <p:cNvSpPr/>
          <p:nvPr/>
        </p:nvSpPr>
        <p:spPr>
          <a:xfrm>
            <a:off x="4388853" y="2039007"/>
            <a:ext cx="641445"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2" y="1635037"/>
            <a:ext cx="8732365" cy="449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rot="13986551">
            <a:off x="4679630" y="4293373"/>
            <a:ext cx="265555" cy="1335665"/>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77159" y="5366002"/>
            <a:ext cx="3101346" cy="369332"/>
          </a:xfrm>
          <a:prstGeom prst="rect">
            <a:avLst/>
          </a:prstGeom>
          <a:solidFill>
            <a:schemeClr val="bg1">
              <a:lumMod val="85000"/>
            </a:schemeClr>
          </a:solidFill>
          <a:ln>
            <a:solidFill>
              <a:schemeClr val="tx1"/>
            </a:solidFill>
          </a:ln>
        </p:spPr>
        <p:txBody>
          <a:bodyPr wrap="square" rtlCol="0">
            <a:spAutoFit/>
          </a:bodyPr>
          <a:lstStyle/>
          <a:p>
            <a:r>
              <a:rPr lang="en-US" dirty="0" smtClean="0"/>
              <a:t>Click to </a:t>
            </a:r>
            <a:r>
              <a:rPr lang="en-US" dirty="0"/>
              <a:t>S</a:t>
            </a:r>
            <a:r>
              <a:rPr lang="en-US" dirty="0" smtClean="0"/>
              <a:t>ubmit The Application</a:t>
            </a:r>
            <a:endParaRPr lang="en-US" dirty="0"/>
          </a:p>
        </p:txBody>
      </p:sp>
    </p:spTree>
    <p:extLst>
      <p:ext uri="{BB962C8B-B14F-4D97-AF65-F5344CB8AC3E}">
        <p14:creationId xmlns:p14="http://schemas.microsoft.com/office/powerpoint/2010/main" val="3180981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484"/>
            <a:ext cx="8229600" cy="646331"/>
          </a:xfrm>
        </p:spPr>
        <p:txBody>
          <a:bodyPr/>
          <a:lstStyle/>
          <a:p>
            <a:r>
              <a:rPr lang="en-US" dirty="0" smtClean="0"/>
              <a:t>Comments/History Tab</a:t>
            </a:r>
            <a:endParaRPr lang="en-US" dirty="0"/>
          </a:p>
        </p:txBody>
      </p:sp>
      <p:pic>
        <p:nvPicPr>
          <p:cNvPr id="2" name="Picture 1"/>
          <p:cNvPicPr>
            <a:picLocks noChangeAspect="1"/>
          </p:cNvPicPr>
          <p:nvPr/>
        </p:nvPicPr>
        <p:blipFill>
          <a:blip r:embed="rId3"/>
          <a:stretch>
            <a:fillRect/>
          </a:stretch>
        </p:blipFill>
        <p:spPr>
          <a:xfrm>
            <a:off x="115614" y="1555531"/>
            <a:ext cx="8979848" cy="4535049"/>
          </a:xfrm>
          <a:prstGeom prst="rect">
            <a:avLst/>
          </a:prstGeom>
        </p:spPr>
      </p:pic>
      <p:sp>
        <p:nvSpPr>
          <p:cNvPr id="5" name="Down Arrow 4"/>
          <p:cNvSpPr/>
          <p:nvPr/>
        </p:nvSpPr>
        <p:spPr>
          <a:xfrm>
            <a:off x="5481929" y="910206"/>
            <a:ext cx="540499" cy="87420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14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Application Opens</a:t>
            </a:r>
            <a:endParaRPr lang="en-US" dirty="0"/>
          </a:p>
        </p:txBody>
      </p:sp>
      <p:sp>
        <p:nvSpPr>
          <p:cNvPr id="3" name="Content Placeholder 2"/>
          <p:cNvSpPr>
            <a:spLocks noGrp="1"/>
          </p:cNvSpPr>
          <p:nvPr>
            <p:ph idx="1"/>
          </p:nvPr>
        </p:nvSpPr>
        <p:spPr>
          <a:xfrm>
            <a:off x="457200" y="1405996"/>
            <a:ext cx="8229600" cy="4525963"/>
          </a:xfrm>
        </p:spPr>
        <p:txBody>
          <a:bodyPr/>
          <a:lstStyle/>
          <a:p>
            <a:pPr marL="0" indent="0">
              <a:spcBef>
                <a:spcPts val="0"/>
              </a:spcBef>
              <a:buNone/>
            </a:pPr>
            <a:endParaRPr lang="en-US" b="1" dirty="0" smtClean="0"/>
          </a:p>
          <a:p>
            <a:pPr marL="0" indent="0" algn="ctr">
              <a:buNone/>
            </a:pPr>
            <a:r>
              <a:rPr lang="en-US" dirty="0"/>
              <a:t>The </a:t>
            </a:r>
            <a:r>
              <a:rPr lang="en-US" dirty="0" smtClean="0"/>
              <a:t>22</a:t>
            </a:r>
            <a:r>
              <a:rPr lang="en-US" baseline="30000" dirty="0" smtClean="0"/>
              <a:t>+</a:t>
            </a:r>
            <a:r>
              <a:rPr lang="en-US" dirty="0" smtClean="0"/>
              <a:t> Adult High </a:t>
            </a:r>
            <a:r>
              <a:rPr lang="en-US" dirty="0"/>
              <a:t>School Diploma Program Provider Application will </a:t>
            </a:r>
            <a:r>
              <a:rPr lang="en-US" dirty="0" smtClean="0"/>
              <a:t>be available </a:t>
            </a:r>
            <a:r>
              <a:rPr lang="en-US" dirty="0"/>
              <a:t>on </a:t>
            </a:r>
            <a:r>
              <a:rPr lang="en-US" b="1" dirty="0">
                <a:solidFill>
                  <a:srgbClr val="C00000"/>
                </a:solidFill>
              </a:rPr>
              <a:t>March </a:t>
            </a:r>
            <a:r>
              <a:rPr lang="en-US" b="1" dirty="0" smtClean="0">
                <a:solidFill>
                  <a:srgbClr val="C00000"/>
                </a:solidFill>
              </a:rPr>
              <a:t>13, 2015</a:t>
            </a:r>
            <a:r>
              <a:rPr lang="en-US" dirty="0"/>
              <a:t>.</a:t>
            </a:r>
          </a:p>
        </p:txBody>
      </p:sp>
    </p:spTree>
    <p:extLst>
      <p:ext uri="{BB962C8B-B14F-4D97-AF65-F5344CB8AC3E}">
        <p14:creationId xmlns:p14="http://schemas.microsoft.com/office/powerpoint/2010/main" val="271451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Annual Renewal</a:t>
            </a:r>
            <a:endParaRPr lang="en-US" dirty="0"/>
          </a:p>
        </p:txBody>
      </p:sp>
      <p:sp>
        <p:nvSpPr>
          <p:cNvPr id="3" name="Content Placeholder 2"/>
          <p:cNvSpPr>
            <a:spLocks noGrp="1"/>
          </p:cNvSpPr>
          <p:nvPr>
            <p:ph idx="1"/>
          </p:nvPr>
        </p:nvSpPr>
        <p:spPr>
          <a:xfrm>
            <a:off x="541283" y="1347641"/>
            <a:ext cx="8024648" cy="3928551"/>
          </a:xfrm>
        </p:spPr>
        <p:txBody>
          <a:bodyPr/>
          <a:lstStyle/>
          <a:p>
            <a:pPr marL="0" indent="0">
              <a:buNone/>
            </a:pPr>
            <a:r>
              <a:rPr lang="en-US" dirty="0" smtClean="0"/>
              <a:t>Providers will need to renew their application annually based on renewal of funding. </a:t>
            </a:r>
          </a:p>
          <a:p>
            <a:pPr marL="0" indent="0">
              <a:buNone/>
            </a:pPr>
            <a:endParaRPr lang="en-US" dirty="0" smtClean="0"/>
          </a:p>
          <a:p>
            <a:pPr marL="0" indent="0">
              <a:buNone/>
            </a:pPr>
            <a:r>
              <a:rPr lang="en-US" dirty="0" smtClean="0"/>
              <a:t>Current funding ends June 30, 2015.</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59131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2465"/>
            <a:ext cx="9143999" cy="738664"/>
          </a:xfrm>
          <a:prstGeom prst="rect">
            <a:avLst/>
          </a:prstGeom>
          <a:noFill/>
        </p:spPr>
        <p:txBody>
          <a:bodyPr wrap="square" rtlCol="0">
            <a:spAutoFit/>
          </a:bodyPr>
          <a:lstStyle/>
          <a:p>
            <a:pPr algn="ctr"/>
            <a:r>
              <a:rPr lang="en-US" sz="4200" b="1" dirty="0" smtClean="0">
                <a:solidFill>
                  <a:srgbClr val="C00000"/>
                </a:solidFill>
                <a:latin typeface="Arial" pitchFamily="34" charset="0"/>
                <a:cs typeface="Arial" pitchFamily="34" charset="0"/>
              </a:rPr>
              <a:t>22</a:t>
            </a:r>
            <a:r>
              <a:rPr lang="en-US" sz="4200" b="1" baseline="30000" dirty="0" smtClean="0">
                <a:solidFill>
                  <a:srgbClr val="C00000"/>
                </a:solidFill>
                <a:latin typeface="Arial" pitchFamily="34" charset="0"/>
                <a:cs typeface="Arial" pitchFamily="34" charset="0"/>
              </a:rPr>
              <a:t>+</a:t>
            </a:r>
            <a:r>
              <a:rPr lang="en-US" sz="4200" b="1" dirty="0" smtClean="0">
                <a:solidFill>
                  <a:srgbClr val="C00000"/>
                </a:solidFill>
                <a:latin typeface="Arial" pitchFamily="34" charset="0"/>
                <a:cs typeface="Arial" pitchFamily="34" charset="0"/>
              </a:rPr>
              <a:t> Adult HSD Program Contact</a:t>
            </a:r>
            <a:endParaRPr lang="en-US" sz="4200" i="1" dirty="0" smtClean="0">
              <a:solidFill>
                <a:srgbClr val="C00000"/>
              </a:solidFill>
              <a:latin typeface="Arial" pitchFamily="34" charset="0"/>
              <a:cs typeface="Arial" pitchFamily="34" charset="0"/>
            </a:endParaRPr>
          </a:p>
        </p:txBody>
      </p:sp>
      <p:sp>
        <p:nvSpPr>
          <p:cNvPr id="8" name="TextBox 7"/>
          <p:cNvSpPr txBox="1"/>
          <p:nvPr/>
        </p:nvSpPr>
        <p:spPr>
          <a:xfrm>
            <a:off x="760019" y="1192877"/>
            <a:ext cx="7796148" cy="1815882"/>
          </a:xfrm>
          <a:prstGeom prst="rect">
            <a:avLst/>
          </a:prstGeom>
          <a:noFill/>
        </p:spPr>
        <p:txBody>
          <a:bodyPr wrap="square" rtlCol="0">
            <a:spAutoFit/>
          </a:bodyPr>
          <a:lstStyle/>
          <a:p>
            <a:r>
              <a:rPr lang="en-US" sz="2800" b="1" dirty="0">
                <a:latin typeface="Arial" pitchFamily="34" charset="0"/>
                <a:cs typeface="Arial" pitchFamily="34" charset="0"/>
              </a:rPr>
              <a:t>Paul </a:t>
            </a:r>
            <a:r>
              <a:rPr lang="en-US" sz="2800" b="1" dirty="0" smtClean="0">
                <a:latin typeface="Arial" pitchFamily="34" charset="0"/>
                <a:cs typeface="Arial" pitchFamily="34" charset="0"/>
              </a:rPr>
              <a:t>Preston</a:t>
            </a:r>
          </a:p>
          <a:p>
            <a:r>
              <a:rPr lang="en-US" sz="2800" b="1" dirty="0" smtClean="0">
                <a:latin typeface="Arial" pitchFamily="34" charset="0"/>
                <a:cs typeface="Arial" pitchFamily="34" charset="0"/>
              </a:rPr>
              <a:t>Program Administrator</a:t>
            </a:r>
            <a:endParaRPr lang="en-US" sz="2800" b="1" dirty="0">
              <a:latin typeface="Arial" pitchFamily="34" charset="0"/>
              <a:cs typeface="Arial" pitchFamily="34" charset="0"/>
            </a:endParaRPr>
          </a:p>
          <a:p>
            <a:r>
              <a:rPr lang="en-US" sz="2800" dirty="0">
                <a:latin typeface="Arial" pitchFamily="34" charset="0"/>
                <a:cs typeface="Arial" pitchFamily="34" charset="0"/>
              </a:rPr>
              <a:t>614-464-8369</a:t>
            </a:r>
          </a:p>
          <a:p>
            <a:r>
              <a:rPr lang="en-US" sz="2800" dirty="0">
                <a:latin typeface="Arial" pitchFamily="34" charset="0"/>
                <a:cs typeface="Arial" pitchFamily="34" charset="0"/>
                <a:hlinkClick r:id="rId2"/>
              </a:rPr>
              <a:t>p</a:t>
            </a:r>
            <a:r>
              <a:rPr lang="en-US" sz="2800" dirty="0" smtClean="0">
                <a:latin typeface="Arial" pitchFamily="34" charset="0"/>
                <a:cs typeface="Arial" pitchFamily="34" charset="0"/>
                <a:hlinkClick r:id="rId2"/>
              </a:rPr>
              <a:t>aul.preston@education.ohio.gov</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78027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Vision</a:t>
            </a:r>
            <a:endParaRPr lang="en-US" dirty="0"/>
          </a:p>
        </p:txBody>
      </p:sp>
      <p:sp>
        <p:nvSpPr>
          <p:cNvPr id="3" name="Content Placeholder 2"/>
          <p:cNvSpPr>
            <a:spLocks noGrp="1"/>
          </p:cNvSpPr>
          <p:nvPr>
            <p:ph idx="1"/>
          </p:nvPr>
        </p:nvSpPr>
        <p:spPr>
          <a:xfrm>
            <a:off x="511630" y="1438655"/>
            <a:ext cx="8229600" cy="1788022"/>
          </a:xfrm>
        </p:spPr>
        <p:txBody>
          <a:bodyPr/>
          <a:lstStyle/>
          <a:p>
            <a:pPr marL="0" indent="0">
              <a:buNone/>
            </a:pPr>
            <a:r>
              <a:rPr lang="en-US" dirty="0" smtClean="0"/>
              <a:t>Providers having access to a comprehensive system where adult learners can earn a high school diploma.</a:t>
            </a:r>
            <a:endParaRPr lang="en-US" dirty="0"/>
          </a:p>
        </p:txBody>
      </p:sp>
    </p:spTree>
    <p:extLst>
      <p:ext uri="{BB962C8B-B14F-4D97-AF65-F5344CB8AC3E}">
        <p14:creationId xmlns:p14="http://schemas.microsoft.com/office/powerpoint/2010/main" val="3104021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93523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Mission</a:t>
            </a:r>
            <a:endParaRPr lang="en-US" dirty="0"/>
          </a:p>
        </p:txBody>
      </p:sp>
      <p:sp>
        <p:nvSpPr>
          <p:cNvPr id="3" name="Content Placeholder 2"/>
          <p:cNvSpPr>
            <a:spLocks noGrp="1"/>
          </p:cNvSpPr>
          <p:nvPr>
            <p:ph idx="1"/>
          </p:nvPr>
        </p:nvSpPr>
        <p:spPr>
          <a:xfrm>
            <a:off x="511630" y="1438654"/>
            <a:ext cx="8229600" cy="4525963"/>
          </a:xfrm>
        </p:spPr>
        <p:txBody>
          <a:bodyPr/>
          <a:lstStyle/>
          <a:p>
            <a:pPr marL="0" indent="0">
              <a:buNone/>
            </a:pPr>
            <a:r>
              <a:rPr lang="en-US" dirty="0"/>
              <a:t>To assist in the development, growth and expansion of high quality educational programs for adult learners seeking to obtain a high school diploma and to assure the availability of such programs in approved educational institutions outlined in Revised Code sections 3314.38, 3317.23, 3317.24 and 3345.86</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788337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Program Outcome</a:t>
            </a:r>
            <a:endParaRPr lang="en-US" dirty="0"/>
          </a:p>
        </p:txBody>
      </p:sp>
      <p:sp>
        <p:nvSpPr>
          <p:cNvPr id="3" name="Content Placeholder 2"/>
          <p:cNvSpPr>
            <a:spLocks noGrp="1"/>
          </p:cNvSpPr>
          <p:nvPr>
            <p:ph idx="1"/>
          </p:nvPr>
        </p:nvSpPr>
        <p:spPr>
          <a:xfrm>
            <a:off x="299545" y="1438655"/>
            <a:ext cx="8607971" cy="973470"/>
          </a:xfrm>
        </p:spPr>
        <p:txBody>
          <a:bodyPr/>
          <a:lstStyle/>
          <a:p>
            <a:pPr marL="0" indent="0" algn="ctr">
              <a:buNone/>
            </a:pPr>
            <a:r>
              <a:rPr lang="en-US" sz="2800" dirty="0"/>
              <a:t>Adult Learners E</a:t>
            </a:r>
            <a:r>
              <a:rPr lang="en-US" sz="2800" dirty="0" smtClean="0"/>
              <a:t>arning </a:t>
            </a:r>
            <a:r>
              <a:rPr lang="en-US" sz="2800" dirty="0"/>
              <a:t>High School </a:t>
            </a:r>
            <a:r>
              <a:rPr lang="en-US" sz="2800" dirty="0" smtClean="0"/>
              <a:t>Diplomas</a:t>
            </a:r>
            <a:endParaRPr lang="en-US" sz="2800"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639973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416" t="17496" r="6416" b="21669"/>
          <a:stretch/>
        </p:blipFill>
        <p:spPr>
          <a:xfrm>
            <a:off x="0" y="-1"/>
            <a:ext cx="9144000" cy="6381751"/>
          </a:xfrm>
        </p:spPr>
      </p:pic>
      <p:sp>
        <p:nvSpPr>
          <p:cNvPr id="5" name="Title 1"/>
          <p:cNvSpPr>
            <a:spLocks noGrp="1"/>
          </p:cNvSpPr>
          <p:nvPr>
            <p:ph type="title"/>
          </p:nvPr>
        </p:nvSpPr>
        <p:spPr>
          <a:xfrm>
            <a:off x="1123950" y="1470869"/>
            <a:ext cx="6667500" cy="830997"/>
          </a:xfrm>
        </p:spPr>
        <p:txBody>
          <a:bodyPr/>
          <a:lstStyle/>
          <a:p>
            <a:pPr algn="ctr"/>
            <a:r>
              <a:rPr lang="en-US" sz="5400" b="0" dirty="0" smtClean="0">
                <a:solidFill>
                  <a:srgbClr val="C00000"/>
                </a:solidFill>
              </a:rPr>
              <a:t>Questions?</a:t>
            </a:r>
            <a:endParaRPr lang="en-US" sz="4000" b="0" dirty="0">
              <a:solidFill>
                <a:schemeClr val="tx1"/>
              </a:solidFill>
            </a:endParaRPr>
          </a:p>
        </p:txBody>
      </p:sp>
      <p:sp>
        <p:nvSpPr>
          <p:cNvPr id="6" name="Title 1"/>
          <p:cNvSpPr txBox="1">
            <a:spLocks/>
          </p:cNvSpPr>
          <p:nvPr/>
        </p:nvSpPr>
        <p:spPr>
          <a:xfrm>
            <a:off x="1112227" y="2484612"/>
            <a:ext cx="6667500" cy="1477328"/>
          </a:xfrm>
          <a:prstGeom prst="rect">
            <a:avLst/>
          </a:prstGeom>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sz="3200" b="0" dirty="0" smtClean="0">
                <a:solidFill>
                  <a:schemeClr val="tx1"/>
                </a:solidFill>
              </a:rPr>
              <a:t>Please submit questions </a:t>
            </a:r>
            <a:br>
              <a:rPr lang="en-US" sz="3200" b="0" dirty="0" smtClean="0">
                <a:solidFill>
                  <a:schemeClr val="tx1"/>
                </a:solidFill>
              </a:rPr>
            </a:br>
            <a:r>
              <a:rPr lang="en-US" sz="3200" b="0" dirty="0" smtClean="0">
                <a:solidFill>
                  <a:schemeClr val="tx1"/>
                </a:solidFill>
              </a:rPr>
              <a:t>throughout the presentation via the chat feature.</a:t>
            </a:r>
            <a:endParaRPr lang="en-US" sz="3200" b="0" dirty="0">
              <a:solidFill>
                <a:schemeClr val="tx1"/>
              </a:solidFill>
            </a:endParaRPr>
          </a:p>
        </p:txBody>
      </p:sp>
    </p:spTree>
    <p:extLst>
      <p:ext uri="{BB962C8B-B14F-4D97-AF65-F5344CB8AC3E}">
        <p14:creationId xmlns:p14="http://schemas.microsoft.com/office/powerpoint/2010/main" val="14153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Providers</a:t>
            </a:r>
            <a:endParaRPr lang="en-US" dirty="0"/>
          </a:p>
        </p:txBody>
      </p:sp>
      <p:sp>
        <p:nvSpPr>
          <p:cNvPr id="3" name="Content Placeholder 2"/>
          <p:cNvSpPr>
            <a:spLocks noGrp="1"/>
          </p:cNvSpPr>
          <p:nvPr>
            <p:ph idx="1"/>
          </p:nvPr>
        </p:nvSpPr>
        <p:spPr>
          <a:xfrm>
            <a:off x="511630" y="1334814"/>
            <a:ext cx="8229600" cy="4629804"/>
          </a:xfrm>
        </p:spPr>
        <p:txBody>
          <a:bodyPr/>
          <a:lstStyle/>
          <a:p>
            <a:pPr marL="0" indent="0">
              <a:buNone/>
            </a:pPr>
            <a:r>
              <a:rPr lang="en-US" dirty="0"/>
              <a:t>The following Ohio educational institutions are eligible to be providers:</a:t>
            </a:r>
          </a:p>
          <a:p>
            <a:pPr lvl="0">
              <a:spcBef>
                <a:spcPts val="1200"/>
              </a:spcBef>
            </a:pPr>
            <a:r>
              <a:rPr lang="en-US" sz="2400" dirty="0"/>
              <a:t>A charter school that operates a dropout prevention and recovery program;</a:t>
            </a:r>
          </a:p>
          <a:p>
            <a:pPr lvl="0">
              <a:spcBef>
                <a:spcPts val="1200"/>
              </a:spcBef>
            </a:pPr>
            <a:r>
              <a:rPr lang="en-US" sz="2400" dirty="0"/>
              <a:t>A city, local or exempted village school district that operates a dropout prevention and recovery program;</a:t>
            </a:r>
          </a:p>
          <a:p>
            <a:pPr lvl="0">
              <a:spcBef>
                <a:spcPts val="1200"/>
              </a:spcBef>
            </a:pPr>
            <a:r>
              <a:rPr lang="en-US" sz="2400" dirty="0"/>
              <a:t>A joint vocational school district that operates an adult program; or</a:t>
            </a:r>
          </a:p>
          <a:p>
            <a:pPr lvl="0">
              <a:spcBef>
                <a:spcPts val="1200"/>
              </a:spcBef>
            </a:pPr>
            <a:r>
              <a:rPr lang="en-US" sz="2400" dirty="0"/>
              <a:t>A community college, university branch, technical college or state community college.</a:t>
            </a:r>
          </a:p>
          <a:p>
            <a:endParaRPr lang="en-US" dirty="0"/>
          </a:p>
        </p:txBody>
      </p:sp>
    </p:spTree>
    <p:extLst>
      <p:ext uri="{BB962C8B-B14F-4D97-AF65-F5344CB8AC3E}">
        <p14:creationId xmlns:p14="http://schemas.microsoft.com/office/powerpoint/2010/main" val="356504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Provider Application Roles</a:t>
            </a:r>
            <a:endParaRPr lang="en-US" dirty="0"/>
          </a:p>
        </p:txBody>
      </p:sp>
      <p:sp>
        <p:nvSpPr>
          <p:cNvPr id="3" name="Content Placeholder 2"/>
          <p:cNvSpPr>
            <a:spLocks noGrp="1"/>
          </p:cNvSpPr>
          <p:nvPr>
            <p:ph idx="1"/>
          </p:nvPr>
        </p:nvSpPr>
        <p:spPr>
          <a:xfrm>
            <a:off x="337457" y="1405996"/>
            <a:ext cx="8229600" cy="4721535"/>
          </a:xfrm>
        </p:spPr>
        <p:txBody>
          <a:bodyPr/>
          <a:lstStyle/>
          <a:p>
            <a:pPr marL="0" indent="0">
              <a:spcBef>
                <a:spcPts val="0"/>
              </a:spcBef>
              <a:buNone/>
            </a:pPr>
            <a:r>
              <a:rPr lang="en-US" dirty="0" smtClean="0"/>
              <a:t>The following OEDS roles are needed to complete </a:t>
            </a:r>
            <a:r>
              <a:rPr lang="en-US" dirty="0"/>
              <a:t>a Provider </a:t>
            </a:r>
            <a:r>
              <a:rPr lang="en-US" dirty="0" smtClean="0"/>
              <a:t>application for </a:t>
            </a:r>
            <a:r>
              <a:rPr lang="en-US" b="1" dirty="0"/>
              <a:t>Public </a:t>
            </a:r>
            <a:r>
              <a:rPr lang="en-US" b="1" dirty="0" smtClean="0"/>
              <a:t>Schools</a:t>
            </a:r>
            <a:r>
              <a:rPr lang="en-US" dirty="0" smtClean="0"/>
              <a:t>: </a:t>
            </a:r>
            <a:endParaRPr lang="en-US" dirty="0"/>
          </a:p>
          <a:p>
            <a:pPr>
              <a:spcBef>
                <a:spcPts val="1200"/>
              </a:spcBef>
              <a:buFont typeface="Arial" panose="020B0604020202020204" pitchFamily="34" charset="0"/>
              <a:buChar char="•"/>
            </a:pPr>
            <a:r>
              <a:rPr lang="en-US" i="1" dirty="0" smtClean="0"/>
              <a:t>HSD Nominator </a:t>
            </a:r>
            <a:r>
              <a:rPr lang="en-US" dirty="0" smtClean="0"/>
              <a:t>– completes the application</a:t>
            </a:r>
          </a:p>
          <a:p>
            <a:pPr>
              <a:spcBef>
                <a:spcPts val="1200"/>
              </a:spcBef>
              <a:spcAft>
                <a:spcPts val="1200"/>
              </a:spcAft>
              <a:buFont typeface="Arial" panose="020B0604020202020204" pitchFamily="34" charset="0"/>
              <a:buChar char="•"/>
            </a:pPr>
            <a:r>
              <a:rPr lang="en-US" i="1" dirty="0" smtClean="0"/>
              <a:t>Superintendent</a:t>
            </a:r>
            <a:r>
              <a:rPr lang="en-US" dirty="0" smtClean="0"/>
              <a:t>, </a:t>
            </a:r>
            <a:r>
              <a:rPr lang="en-US" i="1" dirty="0" smtClean="0"/>
              <a:t>Superintendent Designee</a:t>
            </a:r>
            <a:r>
              <a:rPr lang="en-US" dirty="0" smtClean="0"/>
              <a:t> – submits the application</a:t>
            </a:r>
          </a:p>
          <a:p>
            <a:pPr marL="0" lvl="0" indent="0">
              <a:buNone/>
            </a:pPr>
            <a:r>
              <a:rPr lang="en-US" dirty="0" smtClean="0"/>
              <a:t>These roles are assigned by your educational institution’s OEDS Program Administrator</a:t>
            </a:r>
          </a:p>
          <a:p>
            <a:pPr lvl="0"/>
            <a:endParaRPr lang="en-US" sz="2800" dirty="0"/>
          </a:p>
        </p:txBody>
      </p:sp>
    </p:spTree>
    <p:extLst>
      <p:ext uri="{BB962C8B-B14F-4D97-AF65-F5344CB8AC3E}">
        <p14:creationId xmlns:p14="http://schemas.microsoft.com/office/powerpoint/2010/main" val="3013695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H77EFJNRH55V-2221-16</_dlc_DocId>
    <_dlc_DocIdUrl xmlns="0d1c2134-6485-4ff6-a10e-d5cb6fa9294e">
      <Url>http://sharepoint/Projects/Adult_22plus_HS_Diploma_Program/_layouts/15/DocIdRedir.aspx?ID=H77EFJNRH55V-2221-16</Url>
      <Description>H77EFJNRH55V-2221-16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442AFDE94EE34592EEB3FBC1427ADA" ma:contentTypeVersion="0" ma:contentTypeDescription="Create a new document." ma:contentTypeScope="" ma:versionID="20a0bb9de6271731b98f52b6ff7472bc">
  <xsd:schema xmlns:xsd="http://www.w3.org/2001/XMLSchema" xmlns:xs="http://www.w3.org/2001/XMLSchema" xmlns:p="http://schemas.microsoft.com/office/2006/metadata/properties" xmlns:ns2="0d1c2134-6485-4ff6-a10e-d5cb6fa9294e" targetNamespace="http://schemas.microsoft.com/office/2006/metadata/properties" ma:root="true" ma:fieldsID="a157ca02b04d02321d0ab6526d2b77e7" ns2:_="">
    <xsd:import namespace="0d1c2134-6485-4ff6-a10e-d5cb6fa9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63440-1D19-408C-9487-1E6CABDEC34F}">
  <ds:schemaRefs>
    <ds:schemaRef ds:uri="http://schemas.microsoft.com/sharepoint/events"/>
  </ds:schemaRefs>
</ds:datastoreItem>
</file>

<file path=customXml/itemProps2.xml><?xml version="1.0" encoding="utf-8"?>
<ds:datastoreItem xmlns:ds="http://schemas.openxmlformats.org/officeDocument/2006/customXml" ds:itemID="{CFB9C593-109B-4DA0-B408-CBCB46915D68}">
  <ds:schemaRef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0d1c2134-6485-4ff6-a10e-d5cb6fa9294e"/>
  </ds:schemaRefs>
</ds:datastoreItem>
</file>

<file path=customXml/itemProps3.xml><?xml version="1.0" encoding="utf-8"?>
<ds:datastoreItem xmlns:ds="http://schemas.openxmlformats.org/officeDocument/2006/customXml" ds:itemID="{BF779B4B-AB8A-42FD-9D6E-321BC70A0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c2134-6485-4ff6-a10e-d5cb6fa9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C4C707-7296-4919-80FB-05ADACFDBF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4595</TotalTime>
  <Words>1705</Words>
  <Application>Microsoft Office PowerPoint</Application>
  <PresentationFormat>On-screen Show (4:3)</PresentationFormat>
  <Paragraphs>196</Paragraphs>
  <Slides>40</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The 22+ Adult High School Diploma Program Provider Application  </vt:lpstr>
      <vt:lpstr>Today’s Presenters </vt:lpstr>
      <vt:lpstr>Today’s Webinar Outcomes </vt:lpstr>
      <vt:lpstr>Vision</vt:lpstr>
      <vt:lpstr>Mission</vt:lpstr>
      <vt:lpstr>Program Outcome</vt:lpstr>
      <vt:lpstr>Questions?</vt:lpstr>
      <vt:lpstr>Eligible Providers</vt:lpstr>
      <vt:lpstr>Provider Application Roles</vt:lpstr>
      <vt:lpstr>Provider Application Roles</vt:lpstr>
      <vt:lpstr>Access to the 22+ Adult High School Diploma Program </vt:lpstr>
      <vt:lpstr>Login to your SAFE Account</vt:lpstr>
      <vt:lpstr>Request Access to the Adult Learner Web System</vt:lpstr>
      <vt:lpstr>SAFE Application Request</vt:lpstr>
      <vt:lpstr>Accessing the 22+ HSD Provider Application</vt:lpstr>
      <vt:lpstr>Access the Adult Learner Web System</vt:lpstr>
      <vt:lpstr>New Provider Application</vt:lpstr>
      <vt:lpstr>Agree to Provider Affidavit</vt:lpstr>
      <vt:lpstr>Provider Affidavit</vt:lpstr>
      <vt:lpstr>Start Application</vt:lpstr>
      <vt:lpstr>Verify Organization Information</vt:lpstr>
      <vt:lpstr>General Information Tab</vt:lpstr>
      <vt:lpstr>Personnel Tab</vt:lpstr>
      <vt:lpstr>Application Tab - Question 1</vt:lpstr>
      <vt:lpstr>Application Tab - Question 2</vt:lpstr>
      <vt:lpstr>Application Tab - Question 3</vt:lpstr>
      <vt:lpstr>Application Tab - Question 4</vt:lpstr>
      <vt:lpstr>Application Tab - Question 5</vt:lpstr>
      <vt:lpstr>Application Tab - Question 6</vt:lpstr>
      <vt:lpstr>Application Tab - Question 7</vt:lpstr>
      <vt:lpstr>Application Tab - Question 8</vt:lpstr>
      <vt:lpstr>Participating Buildings Tab</vt:lpstr>
      <vt:lpstr>Required Documents Tab</vt:lpstr>
      <vt:lpstr>Application Status/Flags Tab</vt:lpstr>
      <vt:lpstr>Submit The Application</vt:lpstr>
      <vt:lpstr>Comments/History Tab</vt:lpstr>
      <vt:lpstr>Provider Application Opens</vt:lpstr>
      <vt:lpstr>Annual Renewal</vt:lpstr>
      <vt:lpstr>PowerPoint Presentation</vt:lpstr>
      <vt:lpstr>education.ohio.gov</vt:lpstr>
    </vt:vector>
  </TitlesOfParts>
  <Company>Sanger &amp; Eby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Preston, Paul</cp:lastModifiedBy>
  <cp:revision>475</cp:revision>
  <cp:lastPrinted>2015-03-10T18:53:33Z</cp:lastPrinted>
  <dcterms:created xsi:type="dcterms:W3CDTF">2013-05-22T22:41:28Z</dcterms:created>
  <dcterms:modified xsi:type="dcterms:W3CDTF">2016-03-22T10:11:28Z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0x01010069442AFDE94EE34592EEB3FBC1427ADA</vt:lpwstr>
  </property>
  <property fmtid="{D5CDD505-2E9C-101B-9397-08002B2CF9AE}" pid="3" name="_dlc_DocIdItemGuid">
    <vt:lpwstr>aa18d8e4-9564-412c-a6d3-6c3a479dfe07</vt:lpwstr>
  </property>
</Properties>
</file>