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4.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5.xml" ContentType="application/vnd.openxmlformats-officedocument.presentationml.comments+xml"/>
  <Override PartName="/ppt/notesSlides/notesSlide35.xml" ContentType="application/vnd.openxmlformats-officedocument.presentationml.notesSlide+xml"/>
  <Override PartName="/ppt/comments/comment6.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7.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78" r:id="rId5"/>
  </p:sldMasterIdLst>
  <p:notesMasterIdLst>
    <p:notesMasterId r:id="rId68"/>
  </p:notesMasterIdLst>
  <p:handoutMasterIdLst>
    <p:handoutMasterId r:id="rId69"/>
  </p:handoutMasterIdLst>
  <p:sldIdLst>
    <p:sldId id="259" r:id="rId6"/>
    <p:sldId id="261" r:id="rId7"/>
    <p:sldId id="327" r:id="rId8"/>
    <p:sldId id="318" r:id="rId9"/>
    <p:sldId id="265" r:id="rId10"/>
    <p:sldId id="266" r:id="rId11"/>
    <p:sldId id="346" r:id="rId12"/>
    <p:sldId id="264" r:id="rId13"/>
    <p:sldId id="268" r:id="rId14"/>
    <p:sldId id="269" r:id="rId15"/>
    <p:sldId id="270" r:id="rId16"/>
    <p:sldId id="355" r:id="rId17"/>
    <p:sldId id="389" r:id="rId18"/>
    <p:sldId id="353" r:id="rId19"/>
    <p:sldId id="274" r:id="rId20"/>
    <p:sldId id="348" r:id="rId21"/>
    <p:sldId id="390" r:id="rId22"/>
    <p:sldId id="357" r:id="rId23"/>
    <p:sldId id="278" r:id="rId24"/>
    <p:sldId id="277" r:id="rId25"/>
    <p:sldId id="275" r:id="rId26"/>
    <p:sldId id="280" r:id="rId27"/>
    <p:sldId id="361" r:id="rId28"/>
    <p:sldId id="391" r:id="rId29"/>
    <p:sldId id="328" r:id="rId30"/>
    <p:sldId id="350" r:id="rId31"/>
    <p:sldId id="351" r:id="rId32"/>
    <p:sldId id="352" r:id="rId33"/>
    <p:sldId id="331" r:id="rId34"/>
    <p:sldId id="359" r:id="rId35"/>
    <p:sldId id="360" r:id="rId36"/>
    <p:sldId id="362" r:id="rId37"/>
    <p:sldId id="363" r:id="rId38"/>
    <p:sldId id="364" r:id="rId39"/>
    <p:sldId id="365" r:id="rId40"/>
    <p:sldId id="366" r:id="rId41"/>
    <p:sldId id="368" r:id="rId42"/>
    <p:sldId id="370" r:id="rId43"/>
    <p:sldId id="371" r:id="rId44"/>
    <p:sldId id="312" r:id="rId45"/>
    <p:sldId id="310" r:id="rId46"/>
    <p:sldId id="372" r:id="rId47"/>
    <p:sldId id="373" r:id="rId48"/>
    <p:sldId id="374" r:id="rId49"/>
    <p:sldId id="375" r:id="rId50"/>
    <p:sldId id="392" r:id="rId51"/>
    <p:sldId id="376" r:id="rId52"/>
    <p:sldId id="377" r:id="rId53"/>
    <p:sldId id="316" r:id="rId54"/>
    <p:sldId id="378" r:id="rId55"/>
    <p:sldId id="314" r:id="rId56"/>
    <p:sldId id="379" r:id="rId57"/>
    <p:sldId id="380" r:id="rId58"/>
    <p:sldId id="381" r:id="rId59"/>
    <p:sldId id="382" r:id="rId60"/>
    <p:sldId id="388" r:id="rId61"/>
    <p:sldId id="384" r:id="rId62"/>
    <p:sldId id="323" r:id="rId63"/>
    <p:sldId id="324" r:id="rId64"/>
    <p:sldId id="386" r:id="rId65"/>
    <p:sldId id="321" r:id="rId66"/>
    <p:sldId id="387"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lett, Brenna" initials="BB" lastIdx="5" clrIdx="0">
    <p:extLst>
      <p:ext uri="{19B8F6BF-5375-455C-9EA6-DF929625EA0E}">
        <p15:presenceInfo xmlns:p15="http://schemas.microsoft.com/office/powerpoint/2012/main" userId="S-1-5-21-3687116579-1249457416-2751419249-270338" providerId="AD"/>
      </p:ext>
    </p:extLst>
  </p:cmAuthor>
  <p:cmAuthor id="2" name="Schneider, Amber" initials="SA" lastIdx="12" clrIdx="1">
    <p:extLst>
      <p:ext uri="{19B8F6BF-5375-455C-9EA6-DF929625EA0E}">
        <p15:presenceInfo xmlns:p15="http://schemas.microsoft.com/office/powerpoint/2012/main" userId="S-1-5-21-3687116579-1249457416-2751419249-49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73A4CC"/>
    <a:srgbClr val="94AF2A"/>
    <a:srgbClr val="4F81BD"/>
    <a:srgbClr val="700017"/>
    <a:srgbClr val="D19D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977" autoAdjust="0"/>
  </p:normalViewPr>
  <p:slideViewPr>
    <p:cSldViewPr snapToGrid="0">
      <p:cViewPr varScale="1">
        <p:scale>
          <a:sx n="58" d="100"/>
          <a:sy n="58" d="100"/>
        </p:scale>
        <p:origin x="172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0-17T13:58:09.555" idx="8">
    <p:pos x="10" y="10"/>
    <p:text>This will be hard for the audience to read but I am willing to leave it as is since they can reference it in the workbook.</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7T13:58:02.360" idx="7">
    <p:pos x="10" y="10"/>
    <p:text>This will be hard for the audience to read but I am willing to leave it as is since they can reference it in the workbook.</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0-17T13:57:58.141" idx="6">
    <p:pos x="10" y="10"/>
    <p:text>This will be hard for the audience to read but I am willing to leave it as is since they can reference it in the workbook.</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7T13:00:11.625" idx="4">
    <p:pos x="10" y="10"/>
    <p:text>This will be hard for the audience to read but I am willing to leave it as is since they can reference it in the workbook.</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10-17T13:57:49.738" idx="5">
    <p:pos x="10" y="10"/>
    <p:text>This will be hard for the audience to read but I am willing to leave it as is since they can reference it in the workbook.</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10-17T13:59:02.649" idx="10">
    <p:pos x="10" y="10"/>
    <p:text>Don't forget to update these.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10-17T14:08:51.649" idx="12">
    <p:pos x="3435" y="2018"/>
    <p:text>Maybe find a clearer screenshot.  I had to enlarge because the original was too small to read</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6.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6.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AD762-BC8C-4FDD-8D67-D473871A92A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0C51560-96BA-4A3A-B9FD-82D3B3C4D165}">
      <dgm:prSet phldrT="[Text]"/>
      <dgm:spPr/>
      <dgm:t>
        <a:bodyPr/>
        <a:lstStyle/>
        <a:p>
          <a:r>
            <a:rPr lang="en-US" b="1" i="1" u="none" dirty="0">
              <a:latin typeface="Arial" panose="020B0604020202020204" pitchFamily="34" charset="0"/>
              <a:cs typeface="Arial" panose="020B0604020202020204" pitchFamily="34" charset="0"/>
            </a:rPr>
            <a:t>Meaningful Access</a:t>
          </a:r>
        </a:p>
      </dgm:t>
    </dgm:pt>
    <dgm:pt modelId="{B51AF43B-AAE6-4718-A956-93550FF1FAB2}" type="parTrans" cxnId="{2964016A-91A1-4CD7-BC1B-462E57015293}">
      <dgm:prSet/>
      <dgm:spPr/>
      <dgm:t>
        <a:bodyPr/>
        <a:lstStyle/>
        <a:p>
          <a:endParaRPr lang="en-US"/>
        </a:p>
      </dgm:t>
    </dgm:pt>
    <dgm:pt modelId="{CDB14993-0E5B-43FD-A798-FE0C41BD6075}" type="sibTrans" cxnId="{2964016A-91A1-4CD7-BC1B-462E57015293}">
      <dgm:prSet/>
      <dgm:spPr/>
      <dgm:t>
        <a:bodyPr/>
        <a:lstStyle/>
        <a:p>
          <a:endParaRPr lang="en-US"/>
        </a:p>
      </dgm:t>
    </dgm:pt>
    <dgm:pt modelId="{1AC61F03-1227-4096-9474-3FD0D0BA9A19}">
      <dgm:prSet phldrT="[Text]"/>
      <dgm:spPr/>
      <dgm:t>
        <a:bodyPr/>
        <a:lstStyle/>
        <a:p>
          <a:r>
            <a:rPr lang="en-US" b="1" i="1" u="none" dirty="0">
              <a:latin typeface="Arial" panose="020B0604020202020204" pitchFamily="34" charset="0"/>
              <a:cs typeface="Arial" panose="020B0604020202020204" pitchFamily="34" charset="0"/>
            </a:rPr>
            <a:t>Enrollment &amp; Engagement</a:t>
          </a:r>
        </a:p>
      </dgm:t>
    </dgm:pt>
    <dgm:pt modelId="{0CC4BBE8-A1F3-4F2C-84E3-547FB1181E9A}" type="parTrans" cxnId="{6CA013B6-10ED-4366-9665-13478A6F9A7D}">
      <dgm:prSet/>
      <dgm:spPr/>
      <dgm:t>
        <a:bodyPr/>
        <a:lstStyle/>
        <a:p>
          <a:endParaRPr lang="en-US"/>
        </a:p>
      </dgm:t>
    </dgm:pt>
    <dgm:pt modelId="{345D33EF-ECDE-4D20-AB28-F6D89739E422}" type="sibTrans" cxnId="{6CA013B6-10ED-4366-9665-13478A6F9A7D}">
      <dgm:prSet/>
      <dgm:spPr/>
      <dgm:t>
        <a:bodyPr/>
        <a:lstStyle/>
        <a:p>
          <a:endParaRPr lang="en-US"/>
        </a:p>
      </dgm:t>
    </dgm:pt>
    <dgm:pt modelId="{C82E44ED-C41E-4D3F-AFF7-D612339DC5BF}">
      <dgm:prSet phldrT="[Text]"/>
      <dgm:spPr/>
      <dgm:t>
        <a:bodyPr/>
        <a:lstStyle/>
        <a:p>
          <a:r>
            <a:rPr lang="en-US" b="1" i="1" dirty="0">
              <a:latin typeface="Arial" panose="020B0604020202020204" pitchFamily="34" charset="0"/>
              <a:cs typeface="Arial" panose="020B0604020202020204" pitchFamily="34" charset="0"/>
            </a:rPr>
            <a:t>Student Outcomes</a:t>
          </a:r>
        </a:p>
      </dgm:t>
    </dgm:pt>
    <dgm:pt modelId="{1586E6AF-72FF-4177-B0ED-AE30A4CF6ED1}" type="parTrans" cxnId="{E04DA543-37E0-4B7D-BBB4-B8CEE8267F71}">
      <dgm:prSet/>
      <dgm:spPr/>
      <dgm:t>
        <a:bodyPr/>
        <a:lstStyle/>
        <a:p>
          <a:endParaRPr lang="en-US"/>
        </a:p>
      </dgm:t>
    </dgm:pt>
    <dgm:pt modelId="{223A57F0-48A3-4AEF-8793-3AF99B64764F}" type="sibTrans" cxnId="{E04DA543-37E0-4B7D-BBB4-B8CEE8267F71}">
      <dgm:prSet/>
      <dgm:spPr/>
      <dgm:t>
        <a:bodyPr/>
        <a:lstStyle/>
        <a:p>
          <a:endParaRPr lang="en-US"/>
        </a:p>
      </dgm:t>
    </dgm:pt>
    <dgm:pt modelId="{C233632D-9333-4F01-8312-852B7873857C}" type="pres">
      <dgm:prSet presAssocID="{AAEAD762-BC8C-4FDD-8D67-D473871A92AA}" presName="Name0" presStyleCnt="0">
        <dgm:presLayoutVars>
          <dgm:dir/>
          <dgm:resizeHandles val="exact"/>
        </dgm:presLayoutVars>
      </dgm:prSet>
      <dgm:spPr/>
    </dgm:pt>
    <dgm:pt modelId="{610B4A6F-484A-46AA-9CDE-4D32CEEE6781}" type="pres">
      <dgm:prSet presAssocID="{80C51560-96BA-4A3A-B9FD-82D3B3C4D165}" presName="compNode" presStyleCnt="0"/>
      <dgm:spPr/>
    </dgm:pt>
    <dgm:pt modelId="{8DAC4B83-6129-4C13-A330-9370EDD571BE}" type="pres">
      <dgm:prSet presAssocID="{80C51560-96BA-4A3A-B9FD-82D3B3C4D165}" presName="pict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Key"/>
        </a:ext>
      </dgm:extLst>
    </dgm:pt>
    <dgm:pt modelId="{FA0AB7DF-4969-4F0E-9B5D-145AF47831A8}" type="pres">
      <dgm:prSet presAssocID="{80C51560-96BA-4A3A-B9FD-82D3B3C4D165}" presName="textRect" presStyleLbl="revTx" presStyleIdx="0" presStyleCnt="3">
        <dgm:presLayoutVars>
          <dgm:bulletEnabled val="1"/>
        </dgm:presLayoutVars>
      </dgm:prSet>
      <dgm:spPr/>
    </dgm:pt>
    <dgm:pt modelId="{E823AABC-2711-4C02-BD1F-64F0AE132356}" type="pres">
      <dgm:prSet presAssocID="{CDB14993-0E5B-43FD-A798-FE0C41BD6075}" presName="sibTrans" presStyleLbl="sibTrans2D1" presStyleIdx="0" presStyleCnt="0"/>
      <dgm:spPr/>
    </dgm:pt>
    <dgm:pt modelId="{4758B0F7-2F8A-4C36-9585-023F41B16FFF}" type="pres">
      <dgm:prSet presAssocID="{1AC61F03-1227-4096-9474-3FD0D0BA9A19}" presName="compNode" presStyleCnt="0"/>
      <dgm:spPr/>
    </dgm:pt>
    <dgm:pt modelId="{B2A87CCA-B3F8-4833-BE84-504372CCAD37}" type="pres">
      <dgm:prSet presAssocID="{1AC61F03-1227-4096-9474-3FD0D0BA9A19}" presName="pict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Business Growth"/>
        </a:ext>
      </dgm:extLst>
    </dgm:pt>
    <dgm:pt modelId="{34EFFC4D-D28B-4684-A986-258A5D242E03}" type="pres">
      <dgm:prSet presAssocID="{1AC61F03-1227-4096-9474-3FD0D0BA9A19}" presName="textRect" presStyleLbl="revTx" presStyleIdx="1" presStyleCnt="3">
        <dgm:presLayoutVars>
          <dgm:bulletEnabled val="1"/>
        </dgm:presLayoutVars>
      </dgm:prSet>
      <dgm:spPr/>
    </dgm:pt>
    <dgm:pt modelId="{4EC9CC56-C0B6-4272-979E-CAF7F3F524C0}" type="pres">
      <dgm:prSet presAssocID="{345D33EF-ECDE-4D20-AB28-F6D89739E422}" presName="sibTrans" presStyleLbl="sibTrans2D1" presStyleIdx="0" presStyleCnt="0"/>
      <dgm:spPr/>
    </dgm:pt>
    <dgm:pt modelId="{248DD34D-51EE-41F4-932F-C7452E3F48A8}" type="pres">
      <dgm:prSet presAssocID="{C82E44ED-C41E-4D3F-AFF7-D612339DC5BF}" presName="compNode" presStyleCnt="0"/>
      <dgm:spPr/>
    </dgm:pt>
    <dgm:pt modelId="{006D6E37-2C00-40EA-BF23-BA009173581C}" type="pres">
      <dgm:prSet presAssocID="{C82E44ED-C41E-4D3F-AFF7-D612339DC5BF}" presName="pict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Checklist"/>
        </a:ext>
      </dgm:extLst>
    </dgm:pt>
    <dgm:pt modelId="{0818A673-3CFD-4730-886A-BCE3360AFDD2}" type="pres">
      <dgm:prSet presAssocID="{C82E44ED-C41E-4D3F-AFF7-D612339DC5BF}" presName="textRect" presStyleLbl="revTx" presStyleIdx="2" presStyleCnt="3">
        <dgm:presLayoutVars>
          <dgm:bulletEnabled val="1"/>
        </dgm:presLayoutVars>
      </dgm:prSet>
      <dgm:spPr/>
    </dgm:pt>
  </dgm:ptLst>
  <dgm:cxnLst>
    <dgm:cxn modelId="{E04DA543-37E0-4B7D-BBB4-B8CEE8267F71}" srcId="{AAEAD762-BC8C-4FDD-8D67-D473871A92AA}" destId="{C82E44ED-C41E-4D3F-AFF7-D612339DC5BF}" srcOrd="2" destOrd="0" parTransId="{1586E6AF-72FF-4177-B0ED-AE30A4CF6ED1}" sibTransId="{223A57F0-48A3-4AEF-8793-3AF99B64764F}"/>
    <dgm:cxn modelId="{1FE34B64-D9F3-486F-8CFF-5C4CA8791757}" type="presOf" srcId="{80C51560-96BA-4A3A-B9FD-82D3B3C4D165}" destId="{FA0AB7DF-4969-4F0E-9B5D-145AF47831A8}" srcOrd="0" destOrd="0" presId="urn:microsoft.com/office/officeart/2005/8/layout/pList1"/>
    <dgm:cxn modelId="{2964016A-91A1-4CD7-BC1B-462E57015293}" srcId="{AAEAD762-BC8C-4FDD-8D67-D473871A92AA}" destId="{80C51560-96BA-4A3A-B9FD-82D3B3C4D165}" srcOrd="0" destOrd="0" parTransId="{B51AF43B-AAE6-4718-A956-93550FF1FAB2}" sibTransId="{CDB14993-0E5B-43FD-A798-FE0C41BD6075}"/>
    <dgm:cxn modelId="{08C2A96F-0E59-4924-904D-4E5256AC0017}" type="presOf" srcId="{AAEAD762-BC8C-4FDD-8D67-D473871A92AA}" destId="{C233632D-9333-4F01-8312-852B7873857C}" srcOrd="0" destOrd="0" presId="urn:microsoft.com/office/officeart/2005/8/layout/pList1"/>
    <dgm:cxn modelId="{32CC1352-CBCB-47BD-9CA2-95F56892C19E}" type="presOf" srcId="{C82E44ED-C41E-4D3F-AFF7-D612339DC5BF}" destId="{0818A673-3CFD-4730-886A-BCE3360AFDD2}" srcOrd="0" destOrd="0" presId="urn:microsoft.com/office/officeart/2005/8/layout/pList1"/>
    <dgm:cxn modelId="{FEBD9386-099D-4695-A46B-C54B5B36400E}" type="presOf" srcId="{345D33EF-ECDE-4D20-AB28-F6D89739E422}" destId="{4EC9CC56-C0B6-4272-979E-CAF7F3F524C0}" srcOrd="0" destOrd="0" presId="urn:microsoft.com/office/officeart/2005/8/layout/pList1"/>
    <dgm:cxn modelId="{A7416887-A676-4EF5-A274-4E0AE9DCEFD4}" type="presOf" srcId="{1AC61F03-1227-4096-9474-3FD0D0BA9A19}" destId="{34EFFC4D-D28B-4684-A986-258A5D242E03}" srcOrd="0" destOrd="0" presId="urn:microsoft.com/office/officeart/2005/8/layout/pList1"/>
    <dgm:cxn modelId="{6CA013B6-10ED-4366-9665-13478A6F9A7D}" srcId="{AAEAD762-BC8C-4FDD-8D67-D473871A92AA}" destId="{1AC61F03-1227-4096-9474-3FD0D0BA9A19}" srcOrd="1" destOrd="0" parTransId="{0CC4BBE8-A1F3-4F2C-84E3-547FB1181E9A}" sibTransId="{345D33EF-ECDE-4D20-AB28-F6D89739E422}"/>
    <dgm:cxn modelId="{18742EF5-7DDA-4505-9D3A-A62983B72AFB}" type="presOf" srcId="{CDB14993-0E5B-43FD-A798-FE0C41BD6075}" destId="{E823AABC-2711-4C02-BD1F-64F0AE132356}" srcOrd="0" destOrd="0" presId="urn:microsoft.com/office/officeart/2005/8/layout/pList1"/>
    <dgm:cxn modelId="{DB0872DF-CC19-4E3B-9FB2-34EE38E9433A}" type="presParOf" srcId="{C233632D-9333-4F01-8312-852B7873857C}" destId="{610B4A6F-484A-46AA-9CDE-4D32CEEE6781}" srcOrd="0" destOrd="0" presId="urn:microsoft.com/office/officeart/2005/8/layout/pList1"/>
    <dgm:cxn modelId="{49A16724-D57F-4E67-B1FD-A8A9CCC1FB42}" type="presParOf" srcId="{610B4A6F-484A-46AA-9CDE-4D32CEEE6781}" destId="{8DAC4B83-6129-4C13-A330-9370EDD571BE}" srcOrd="0" destOrd="0" presId="urn:microsoft.com/office/officeart/2005/8/layout/pList1"/>
    <dgm:cxn modelId="{09610E87-3F34-4A4E-985D-AFDE98F08C9D}" type="presParOf" srcId="{610B4A6F-484A-46AA-9CDE-4D32CEEE6781}" destId="{FA0AB7DF-4969-4F0E-9B5D-145AF47831A8}" srcOrd="1" destOrd="0" presId="urn:microsoft.com/office/officeart/2005/8/layout/pList1"/>
    <dgm:cxn modelId="{AAE2A69A-2513-44F4-8B60-A1646D919B06}" type="presParOf" srcId="{C233632D-9333-4F01-8312-852B7873857C}" destId="{E823AABC-2711-4C02-BD1F-64F0AE132356}" srcOrd="1" destOrd="0" presId="urn:microsoft.com/office/officeart/2005/8/layout/pList1"/>
    <dgm:cxn modelId="{BCD3C6F0-D23A-4064-A83E-485DD57BC6B9}" type="presParOf" srcId="{C233632D-9333-4F01-8312-852B7873857C}" destId="{4758B0F7-2F8A-4C36-9585-023F41B16FFF}" srcOrd="2" destOrd="0" presId="urn:microsoft.com/office/officeart/2005/8/layout/pList1"/>
    <dgm:cxn modelId="{86A18260-C47F-4559-A553-E2CB4D7D76BE}" type="presParOf" srcId="{4758B0F7-2F8A-4C36-9585-023F41B16FFF}" destId="{B2A87CCA-B3F8-4833-BE84-504372CCAD37}" srcOrd="0" destOrd="0" presId="urn:microsoft.com/office/officeart/2005/8/layout/pList1"/>
    <dgm:cxn modelId="{4AD900DE-16F6-4FDE-B9FA-797D62C4EC29}" type="presParOf" srcId="{4758B0F7-2F8A-4C36-9585-023F41B16FFF}" destId="{34EFFC4D-D28B-4684-A986-258A5D242E03}" srcOrd="1" destOrd="0" presId="urn:microsoft.com/office/officeart/2005/8/layout/pList1"/>
    <dgm:cxn modelId="{971358D2-5517-4ADE-A4F5-A04CBEC1B287}" type="presParOf" srcId="{C233632D-9333-4F01-8312-852B7873857C}" destId="{4EC9CC56-C0B6-4272-979E-CAF7F3F524C0}" srcOrd="3" destOrd="0" presId="urn:microsoft.com/office/officeart/2005/8/layout/pList1"/>
    <dgm:cxn modelId="{99CF9323-5D55-4AD9-8D2D-C36E12B3645E}" type="presParOf" srcId="{C233632D-9333-4F01-8312-852B7873857C}" destId="{248DD34D-51EE-41F4-932F-C7452E3F48A8}" srcOrd="4" destOrd="0" presId="urn:microsoft.com/office/officeart/2005/8/layout/pList1"/>
    <dgm:cxn modelId="{84EA1DD4-FE00-4585-81F5-44718B8458A9}" type="presParOf" srcId="{248DD34D-51EE-41F4-932F-C7452E3F48A8}" destId="{006D6E37-2C00-40EA-BF23-BA009173581C}" srcOrd="0" destOrd="0" presId="urn:microsoft.com/office/officeart/2005/8/layout/pList1"/>
    <dgm:cxn modelId="{E3CAED6C-AA7F-4285-8A7A-671DC8622283}" type="presParOf" srcId="{248DD34D-51EE-41F4-932F-C7452E3F48A8}" destId="{0818A673-3CFD-4730-886A-BCE3360AFDD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18A4D-B4AF-453F-BBCC-DA5A82D842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1E610FD-B8CA-4AA9-A734-308692D87D72}">
      <dgm:prSet/>
      <dgm:spPr>
        <a:solidFill>
          <a:srgbClr val="73A4CC"/>
        </a:solidFill>
      </dgm:spPr>
      <dgm:t>
        <a:bodyPr/>
        <a:lstStyle/>
        <a:p>
          <a:r>
            <a:rPr lang="en-US" dirty="0">
              <a:latin typeface="Arial" panose="020B0604020202020204" pitchFamily="34" charset="0"/>
              <a:cs typeface="Arial" panose="020B0604020202020204" pitchFamily="34" charset="0"/>
            </a:rPr>
            <a:t>Students with disabilities</a:t>
          </a:r>
        </a:p>
      </dgm:t>
    </dgm:pt>
    <dgm:pt modelId="{35F6E831-D68B-4BB6-9915-B7ECCD104F55}" type="parTrans" cxnId="{D63F6590-EC0F-438F-883B-29359AA4BBB8}">
      <dgm:prSet/>
      <dgm:spPr/>
      <dgm:t>
        <a:bodyPr/>
        <a:lstStyle/>
        <a:p>
          <a:endParaRPr lang="en-US"/>
        </a:p>
      </dgm:t>
    </dgm:pt>
    <dgm:pt modelId="{C609FC8E-631A-492F-B3F7-E2235C3037D2}" type="sibTrans" cxnId="{D63F6590-EC0F-438F-883B-29359AA4BBB8}">
      <dgm:prSet/>
      <dgm:spPr/>
      <dgm:t>
        <a:bodyPr/>
        <a:lstStyle/>
        <a:p>
          <a:endParaRPr lang="en-US"/>
        </a:p>
      </dgm:t>
    </dgm:pt>
    <dgm:pt modelId="{16622A37-58AD-4ADE-9C1A-D76AD00EC8D6}">
      <dgm:prSet/>
      <dgm:spPr>
        <a:solidFill>
          <a:srgbClr val="73A4CC"/>
        </a:solidFill>
      </dgm:spPr>
      <dgm:t>
        <a:bodyPr/>
        <a:lstStyle/>
        <a:p>
          <a:r>
            <a:rPr lang="en-US" dirty="0">
              <a:latin typeface="Arial" panose="020B0604020202020204" pitchFamily="34" charset="0"/>
              <a:cs typeface="Arial" panose="020B0604020202020204" pitchFamily="34" charset="0"/>
            </a:rPr>
            <a:t>Students from economically disadvantaged families</a:t>
          </a:r>
        </a:p>
      </dgm:t>
    </dgm:pt>
    <dgm:pt modelId="{4EDC2BE0-D7F8-4C11-B863-8C3029201B5D}" type="parTrans" cxnId="{00D8EAA5-3C26-4254-B5DC-B7860BE2D31F}">
      <dgm:prSet/>
      <dgm:spPr/>
      <dgm:t>
        <a:bodyPr/>
        <a:lstStyle/>
        <a:p>
          <a:endParaRPr lang="en-US"/>
        </a:p>
      </dgm:t>
    </dgm:pt>
    <dgm:pt modelId="{977E329A-D502-4084-BB7C-E3C3011EF012}" type="sibTrans" cxnId="{00D8EAA5-3C26-4254-B5DC-B7860BE2D31F}">
      <dgm:prSet/>
      <dgm:spPr/>
      <dgm:t>
        <a:bodyPr/>
        <a:lstStyle/>
        <a:p>
          <a:endParaRPr lang="en-US"/>
        </a:p>
      </dgm:t>
    </dgm:pt>
    <dgm:pt modelId="{901C7505-8132-4C9A-AB86-F36CAB772247}">
      <dgm:prSet/>
      <dgm:spPr>
        <a:solidFill>
          <a:srgbClr val="73A4CC"/>
        </a:solidFill>
      </dgm:spPr>
      <dgm:t>
        <a:bodyPr/>
        <a:lstStyle/>
        <a:p>
          <a:r>
            <a:rPr lang="en-US" dirty="0">
              <a:latin typeface="Arial" panose="020B0604020202020204" pitchFamily="34" charset="0"/>
              <a:cs typeface="Arial" panose="020B0604020202020204" pitchFamily="34" charset="0"/>
            </a:rPr>
            <a:t>Single parents (including pregnant women)</a:t>
          </a:r>
        </a:p>
      </dgm:t>
    </dgm:pt>
    <dgm:pt modelId="{7DC017A8-1732-49FD-898B-8B3B363D4CB7}" type="parTrans" cxnId="{DA3CC18D-09C7-412C-BCFD-979A72D981ED}">
      <dgm:prSet/>
      <dgm:spPr/>
      <dgm:t>
        <a:bodyPr/>
        <a:lstStyle/>
        <a:p>
          <a:endParaRPr lang="en-US"/>
        </a:p>
      </dgm:t>
    </dgm:pt>
    <dgm:pt modelId="{A85AAFA4-9E7A-4760-BB8B-CDB74A37F172}" type="sibTrans" cxnId="{DA3CC18D-09C7-412C-BCFD-979A72D981ED}">
      <dgm:prSet/>
      <dgm:spPr/>
      <dgm:t>
        <a:bodyPr/>
        <a:lstStyle/>
        <a:p>
          <a:endParaRPr lang="en-US"/>
        </a:p>
      </dgm:t>
    </dgm:pt>
    <dgm:pt modelId="{76712CFE-986B-4D01-9EFF-9557B45182B3}">
      <dgm:prSet/>
      <dgm:spPr>
        <a:solidFill>
          <a:srgbClr val="73A4CC"/>
        </a:solidFill>
      </dgm:spPr>
      <dgm:t>
        <a:bodyPr/>
        <a:lstStyle/>
        <a:p>
          <a:r>
            <a:rPr lang="en-US" dirty="0">
              <a:latin typeface="Arial" panose="020B0604020202020204" pitchFamily="34" charset="0"/>
              <a:cs typeface="Arial" panose="020B0604020202020204" pitchFamily="34" charset="0"/>
            </a:rPr>
            <a:t>Students preparing for non-traditional fields</a:t>
          </a:r>
        </a:p>
      </dgm:t>
    </dgm:pt>
    <dgm:pt modelId="{6AD36DF4-A214-4498-940D-185DEBBE7D15}" type="parTrans" cxnId="{99BDEC6A-D51D-44A0-A41E-D29DF682D713}">
      <dgm:prSet/>
      <dgm:spPr/>
      <dgm:t>
        <a:bodyPr/>
        <a:lstStyle/>
        <a:p>
          <a:endParaRPr lang="en-US"/>
        </a:p>
      </dgm:t>
    </dgm:pt>
    <dgm:pt modelId="{1F5AD9D4-0CC6-4569-ADA9-A3C9AB19F787}" type="sibTrans" cxnId="{99BDEC6A-D51D-44A0-A41E-D29DF682D713}">
      <dgm:prSet/>
      <dgm:spPr/>
      <dgm:t>
        <a:bodyPr/>
        <a:lstStyle/>
        <a:p>
          <a:endParaRPr lang="en-US"/>
        </a:p>
      </dgm:t>
    </dgm:pt>
    <dgm:pt modelId="{7F3C9FF4-1877-4ABB-B163-569DFC0FB334}">
      <dgm:prSet/>
      <dgm:spPr>
        <a:solidFill>
          <a:srgbClr val="73A4CC"/>
        </a:solidFill>
      </dgm:spPr>
      <dgm:t>
        <a:bodyPr/>
        <a:lstStyle/>
        <a:p>
          <a:r>
            <a:rPr lang="en-US" dirty="0">
              <a:latin typeface="Arial" panose="020B0604020202020204" pitchFamily="34" charset="0"/>
              <a:cs typeface="Arial" panose="020B0604020202020204" pitchFamily="34" charset="0"/>
            </a:rPr>
            <a:t>English Learners</a:t>
          </a:r>
        </a:p>
      </dgm:t>
    </dgm:pt>
    <dgm:pt modelId="{EDFCC08B-26BF-4DF2-8F58-5E12A0DC07B9}" type="parTrans" cxnId="{F4FDFE26-4E9B-4087-821E-5173E1C6BF6B}">
      <dgm:prSet/>
      <dgm:spPr/>
      <dgm:t>
        <a:bodyPr/>
        <a:lstStyle/>
        <a:p>
          <a:endParaRPr lang="en-US"/>
        </a:p>
      </dgm:t>
    </dgm:pt>
    <dgm:pt modelId="{8920C81F-9C12-4BCF-8982-15B197A47B2F}" type="sibTrans" cxnId="{F4FDFE26-4E9B-4087-821E-5173E1C6BF6B}">
      <dgm:prSet/>
      <dgm:spPr/>
      <dgm:t>
        <a:bodyPr/>
        <a:lstStyle/>
        <a:p>
          <a:endParaRPr lang="en-US"/>
        </a:p>
      </dgm:t>
    </dgm:pt>
    <dgm:pt modelId="{56B870F9-8621-4B4B-A07E-E903A83A09DD}">
      <dgm:prSet/>
      <dgm:spPr>
        <a:solidFill>
          <a:srgbClr val="73A4CC"/>
        </a:solidFill>
      </dgm:spPr>
      <dgm:t>
        <a:bodyPr/>
        <a:lstStyle/>
        <a:p>
          <a:r>
            <a:rPr lang="en-US" dirty="0">
              <a:latin typeface="Arial" panose="020B0604020202020204" pitchFamily="34" charset="0"/>
              <a:cs typeface="Arial" panose="020B0604020202020204" pitchFamily="34" charset="0"/>
            </a:rPr>
            <a:t>*Homeless students</a:t>
          </a:r>
        </a:p>
      </dgm:t>
    </dgm:pt>
    <dgm:pt modelId="{ACE47404-2FC8-4E17-B806-ED4B86630BE1}" type="parTrans" cxnId="{4C741D81-7846-47B2-9D93-F7F94D01339F}">
      <dgm:prSet/>
      <dgm:spPr/>
      <dgm:t>
        <a:bodyPr/>
        <a:lstStyle/>
        <a:p>
          <a:endParaRPr lang="en-US"/>
        </a:p>
      </dgm:t>
    </dgm:pt>
    <dgm:pt modelId="{DF928687-B441-4DCC-B1DC-17AF0CC14A5A}" type="sibTrans" cxnId="{4C741D81-7846-47B2-9D93-F7F94D01339F}">
      <dgm:prSet/>
      <dgm:spPr/>
      <dgm:t>
        <a:bodyPr/>
        <a:lstStyle/>
        <a:p>
          <a:endParaRPr lang="en-US"/>
        </a:p>
      </dgm:t>
    </dgm:pt>
    <dgm:pt modelId="{DC1A3D0A-9416-4BFD-A53F-5C6842568B84}">
      <dgm:prSet/>
      <dgm:spPr>
        <a:solidFill>
          <a:srgbClr val="73A4CC"/>
        </a:solidFill>
      </dgm:spPr>
      <dgm:t>
        <a:bodyPr/>
        <a:lstStyle/>
        <a:p>
          <a:r>
            <a:rPr lang="en-US" dirty="0">
              <a:latin typeface="Arial" panose="020B0604020202020204" pitchFamily="34" charset="0"/>
              <a:cs typeface="Arial" panose="020B0604020202020204" pitchFamily="34" charset="0"/>
            </a:rPr>
            <a:t>*Youth in or aged out of foster care</a:t>
          </a:r>
        </a:p>
      </dgm:t>
    </dgm:pt>
    <dgm:pt modelId="{DA619DAD-3B4D-4ED0-B9DC-9046B9162079}" type="parTrans" cxnId="{230D18FE-CCB4-4CC4-B316-547AAB7F76C3}">
      <dgm:prSet/>
      <dgm:spPr/>
      <dgm:t>
        <a:bodyPr/>
        <a:lstStyle/>
        <a:p>
          <a:endParaRPr lang="en-US"/>
        </a:p>
      </dgm:t>
    </dgm:pt>
    <dgm:pt modelId="{4EE2F0D4-0A0E-4FB5-ADB8-724459C69437}" type="sibTrans" cxnId="{230D18FE-CCB4-4CC4-B316-547AAB7F76C3}">
      <dgm:prSet/>
      <dgm:spPr/>
      <dgm:t>
        <a:bodyPr/>
        <a:lstStyle/>
        <a:p>
          <a:endParaRPr lang="en-US"/>
        </a:p>
      </dgm:t>
    </dgm:pt>
    <dgm:pt modelId="{B41B2853-E514-4641-A2A1-D1595EBF2CF2}">
      <dgm:prSet/>
      <dgm:spPr>
        <a:solidFill>
          <a:srgbClr val="73A4CC"/>
        </a:solidFill>
      </dgm:spPr>
      <dgm:t>
        <a:bodyPr/>
        <a:lstStyle/>
        <a:p>
          <a:r>
            <a:rPr lang="en-US" dirty="0">
              <a:latin typeface="Arial" panose="020B0604020202020204" pitchFamily="34" charset="0"/>
              <a:cs typeface="Arial" panose="020B0604020202020204" pitchFamily="34" charset="0"/>
            </a:rPr>
            <a:t>*Students with a parent on active military duty</a:t>
          </a:r>
        </a:p>
      </dgm:t>
    </dgm:pt>
    <dgm:pt modelId="{E7D81DD3-AB5C-401C-9BFB-501CB422D682}" type="parTrans" cxnId="{55C3A4FE-F625-49D5-99BD-CDC887DFF6F4}">
      <dgm:prSet/>
      <dgm:spPr/>
      <dgm:t>
        <a:bodyPr/>
        <a:lstStyle/>
        <a:p>
          <a:endParaRPr lang="en-US"/>
        </a:p>
      </dgm:t>
    </dgm:pt>
    <dgm:pt modelId="{EB212D86-DB48-4D34-A359-EB88D3C6364C}" type="sibTrans" cxnId="{55C3A4FE-F625-49D5-99BD-CDC887DFF6F4}">
      <dgm:prSet/>
      <dgm:spPr/>
      <dgm:t>
        <a:bodyPr/>
        <a:lstStyle/>
        <a:p>
          <a:endParaRPr lang="en-US"/>
        </a:p>
      </dgm:t>
    </dgm:pt>
    <dgm:pt modelId="{491E785C-3279-4721-87CF-2778DFAAC068}" type="pres">
      <dgm:prSet presAssocID="{AB418A4D-B4AF-453F-BBCC-DA5A82D84212}" presName="linear" presStyleCnt="0">
        <dgm:presLayoutVars>
          <dgm:animLvl val="lvl"/>
          <dgm:resizeHandles val="exact"/>
        </dgm:presLayoutVars>
      </dgm:prSet>
      <dgm:spPr/>
    </dgm:pt>
    <dgm:pt modelId="{CD98D849-100E-42B7-A98A-0EA5512C053A}" type="pres">
      <dgm:prSet presAssocID="{31E610FD-B8CA-4AA9-A734-308692D87D72}" presName="parentText" presStyleLbl="node1" presStyleIdx="0" presStyleCnt="8">
        <dgm:presLayoutVars>
          <dgm:chMax val="0"/>
          <dgm:bulletEnabled val="1"/>
        </dgm:presLayoutVars>
      </dgm:prSet>
      <dgm:spPr/>
    </dgm:pt>
    <dgm:pt modelId="{26D1446B-36CA-44C8-8CB4-39E64C257257}" type="pres">
      <dgm:prSet presAssocID="{C609FC8E-631A-492F-B3F7-E2235C3037D2}" presName="spacer" presStyleCnt="0"/>
      <dgm:spPr/>
    </dgm:pt>
    <dgm:pt modelId="{AFB512A9-F5B8-40DC-BF38-BE309B548856}" type="pres">
      <dgm:prSet presAssocID="{16622A37-58AD-4ADE-9C1A-D76AD00EC8D6}" presName="parentText" presStyleLbl="node1" presStyleIdx="1" presStyleCnt="8">
        <dgm:presLayoutVars>
          <dgm:chMax val="0"/>
          <dgm:bulletEnabled val="1"/>
        </dgm:presLayoutVars>
      </dgm:prSet>
      <dgm:spPr/>
    </dgm:pt>
    <dgm:pt modelId="{8446CC41-98A9-46F3-B22A-76FE1797F697}" type="pres">
      <dgm:prSet presAssocID="{977E329A-D502-4084-BB7C-E3C3011EF012}" presName="spacer" presStyleCnt="0"/>
      <dgm:spPr/>
    </dgm:pt>
    <dgm:pt modelId="{CA69FCCC-7A68-494C-B2E3-169D72B32A37}" type="pres">
      <dgm:prSet presAssocID="{901C7505-8132-4C9A-AB86-F36CAB772247}" presName="parentText" presStyleLbl="node1" presStyleIdx="2" presStyleCnt="8">
        <dgm:presLayoutVars>
          <dgm:chMax val="0"/>
          <dgm:bulletEnabled val="1"/>
        </dgm:presLayoutVars>
      </dgm:prSet>
      <dgm:spPr/>
    </dgm:pt>
    <dgm:pt modelId="{D29B5250-A6CD-454F-B1E7-9332CFFDBDB1}" type="pres">
      <dgm:prSet presAssocID="{A85AAFA4-9E7A-4760-BB8B-CDB74A37F172}" presName="spacer" presStyleCnt="0"/>
      <dgm:spPr/>
    </dgm:pt>
    <dgm:pt modelId="{C8F93939-42C5-4925-81BD-CF37A9E9B34C}" type="pres">
      <dgm:prSet presAssocID="{76712CFE-986B-4D01-9EFF-9557B45182B3}" presName="parentText" presStyleLbl="node1" presStyleIdx="3" presStyleCnt="8">
        <dgm:presLayoutVars>
          <dgm:chMax val="0"/>
          <dgm:bulletEnabled val="1"/>
        </dgm:presLayoutVars>
      </dgm:prSet>
      <dgm:spPr/>
    </dgm:pt>
    <dgm:pt modelId="{DF1FBC4E-4D21-4BAF-A47F-6091CD11FB22}" type="pres">
      <dgm:prSet presAssocID="{1F5AD9D4-0CC6-4569-ADA9-A3C9AB19F787}" presName="spacer" presStyleCnt="0"/>
      <dgm:spPr/>
    </dgm:pt>
    <dgm:pt modelId="{7DB523E1-A14B-4EDD-9C14-E6F11BE1100A}" type="pres">
      <dgm:prSet presAssocID="{7F3C9FF4-1877-4ABB-B163-569DFC0FB334}" presName="parentText" presStyleLbl="node1" presStyleIdx="4" presStyleCnt="8">
        <dgm:presLayoutVars>
          <dgm:chMax val="0"/>
          <dgm:bulletEnabled val="1"/>
        </dgm:presLayoutVars>
      </dgm:prSet>
      <dgm:spPr/>
    </dgm:pt>
    <dgm:pt modelId="{2682E71C-0EAE-46A3-A0A6-163521326525}" type="pres">
      <dgm:prSet presAssocID="{8920C81F-9C12-4BCF-8982-15B197A47B2F}" presName="spacer" presStyleCnt="0"/>
      <dgm:spPr/>
    </dgm:pt>
    <dgm:pt modelId="{5BD39AB2-2E40-4E8E-BEF4-BB0D9FC43E0B}" type="pres">
      <dgm:prSet presAssocID="{56B870F9-8621-4B4B-A07E-E903A83A09DD}" presName="parentText" presStyleLbl="node1" presStyleIdx="5" presStyleCnt="8">
        <dgm:presLayoutVars>
          <dgm:chMax val="0"/>
          <dgm:bulletEnabled val="1"/>
        </dgm:presLayoutVars>
      </dgm:prSet>
      <dgm:spPr/>
    </dgm:pt>
    <dgm:pt modelId="{D2C38DB3-EE06-4E32-8F2F-0AD69B4EB656}" type="pres">
      <dgm:prSet presAssocID="{DF928687-B441-4DCC-B1DC-17AF0CC14A5A}" presName="spacer" presStyleCnt="0"/>
      <dgm:spPr/>
    </dgm:pt>
    <dgm:pt modelId="{63BBAFAE-4C46-4167-AA75-7D72F751D9B2}" type="pres">
      <dgm:prSet presAssocID="{DC1A3D0A-9416-4BFD-A53F-5C6842568B84}" presName="parentText" presStyleLbl="node1" presStyleIdx="6" presStyleCnt="8">
        <dgm:presLayoutVars>
          <dgm:chMax val="0"/>
          <dgm:bulletEnabled val="1"/>
        </dgm:presLayoutVars>
      </dgm:prSet>
      <dgm:spPr/>
    </dgm:pt>
    <dgm:pt modelId="{797B0D83-1DA6-45D8-ABB4-14A17758B6F3}" type="pres">
      <dgm:prSet presAssocID="{4EE2F0D4-0A0E-4FB5-ADB8-724459C69437}" presName="spacer" presStyleCnt="0"/>
      <dgm:spPr/>
    </dgm:pt>
    <dgm:pt modelId="{6C8BDE19-0625-45CB-A92D-C5D89FA21752}" type="pres">
      <dgm:prSet presAssocID="{B41B2853-E514-4641-A2A1-D1595EBF2CF2}" presName="parentText" presStyleLbl="node1" presStyleIdx="7" presStyleCnt="8">
        <dgm:presLayoutVars>
          <dgm:chMax val="0"/>
          <dgm:bulletEnabled val="1"/>
        </dgm:presLayoutVars>
      </dgm:prSet>
      <dgm:spPr/>
    </dgm:pt>
  </dgm:ptLst>
  <dgm:cxnLst>
    <dgm:cxn modelId="{6B5E5B20-01F9-4757-8F85-1282105BC164}" type="presOf" srcId="{76712CFE-986B-4D01-9EFF-9557B45182B3}" destId="{C8F93939-42C5-4925-81BD-CF37A9E9B34C}" srcOrd="0" destOrd="0" presId="urn:microsoft.com/office/officeart/2005/8/layout/vList2"/>
    <dgm:cxn modelId="{F4FDFE26-4E9B-4087-821E-5173E1C6BF6B}" srcId="{AB418A4D-B4AF-453F-BBCC-DA5A82D84212}" destId="{7F3C9FF4-1877-4ABB-B163-569DFC0FB334}" srcOrd="4" destOrd="0" parTransId="{EDFCC08B-26BF-4DF2-8F58-5E12A0DC07B9}" sibTransId="{8920C81F-9C12-4BCF-8982-15B197A47B2F}"/>
    <dgm:cxn modelId="{08313F60-5C23-4219-962B-9DFBEFCB3ADC}" type="presOf" srcId="{16622A37-58AD-4ADE-9C1A-D76AD00EC8D6}" destId="{AFB512A9-F5B8-40DC-BF38-BE309B548856}" srcOrd="0" destOrd="0" presId="urn:microsoft.com/office/officeart/2005/8/layout/vList2"/>
    <dgm:cxn modelId="{99BDEC6A-D51D-44A0-A41E-D29DF682D713}" srcId="{AB418A4D-B4AF-453F-BBCC-DA5A82D84212}" destId="{76712CFE-986B-4D01-9EFF-9557B45182B3}" srcOrd="3" destOrd="0" parTransId="{6AD36DF4-A214-4498-940D-185DEBBE7D15}" sibTransId="{1F5AD9D4-0CC6-4569-ADA9-A3C9AB19F787}"/>
    <dgm:cxn modelId="{B2190A4C-60C8-418D-86B8-BF40D0FF5109}" type="presOf" srcId="{DC1A3D0A-9416-4BFD-A53F-5C6842568B84}" destId="{63BBAFAE-4C46-4167-AA75-7D72F751D9B2}" srcOrd="0" destOrd="0" presId="urn:microsoft.com/office/officeart/2005/8/layout/vList2"/>
    <dgm:cxn modelId="{4C741D81-7846-47B2-9D93-F7F94D01339F}" srcId="{AB418A4D-B4AF-453F-BBCC-DA5A82D84212}" destId="{56B870F9-8621-4B4B-A07E-E903A83A09DD}" srcOrd="5" destOrd="0" parTransId="{ACE47404-2FC8-4E17-B806-ED4B86630BE1}" sibTransId="{DF928687-B441-4DCC-B1DC-17AF0CC14A5A}"/>
    <dgm:cxn modelId="{AD845885-083B-43A1-929C-829443EBFDFC}" type="presOf" srcId="{56B870F9-8621-4B4B-A07E-E903A83A09DD}" destId="{5BD39AB2-2E40-4E8E-BEF4-BB0D9FC43E0B}" srcOrd="0" destOrd="0" presId="urn:microsoft.com/office/officeart/2005/8/layout/vList2"/>
    <dgm:cxn modelId="{DA3CC18D-09C7-412C-BCFD-979A72D981ED}" srcId="{AB418A4D-B4AF-453F-BBCC-DA5A82D84212}" destId="{901C7505-8132-4C9A-AB86-F36CAB772247}" srcOrd="2" destOrd="0" parTransId="{7DC017A8-1732-49FD-898B-8B3B363D4CB7}" sibTransId="{A85AAFA4-9E7A-4760-BB8B-CDB74A37F172}"/>
    <dgm:cxn modelId="{D63F6590-EC0F-438F-883B-29359AA4BBB8}" srcId="{AB418A4D-B4AF-453F-BBCC-DA5A82D84212}" destId="{31E610FD-B8CA-4AA9-A734-308692D87D72}" srcOrd="0" destOrd="0" parTransId="{35F6E831-D68B-4BB6-9915-B7ECCD104F55}" sibTransId="{C609FC8E-631A-492F-B3F7-E2235C3037D2}"/>
    <dgm:cxn modelId="{74FDBA9B-0313-49EA-A716-5A95BBA97632}" type="presOf" srcId="{31E610FD-B8CA-4AA9-A734-308692D87D72}" destId="{CD98D849-100E-42B7-A98A-0EA5512C053A}" srcOrd="0" destOrd="0" presId="urn:microsoft.com/office/officeart/2005/8/layout/vList2"/>
    <dgm:cxn modelId="{8421D4A3-2914-4393-99DE-244DD4DA84D2}" type="presOf" srcId="{7F3C9FF4-1877-4ABB-B163-569DFC0FB334}" destId="{7DB523E1-A14B-4EDD-9C14-E6F11BE1100A}" srcOrd="0" destOrd="0" presId="urn:microsoft.com/office/officeart/2005/8/layout/vList2"/>
    <dgm:cxn modelId="{00D8EAA5-3C26-4254-B5DC-B7860BE2D31F}" srcId="{AB418A4D-B4AF-453F-BBCC-DA5A82D84212}" destId="{16622A37-58AD-4ADE-9C1A-D76AD00EC8D6}" srcOrd="1" destOrd="0" parTransId="{4EDC2BE0-D7F8-4C11-B863-8C3029201B5D}" sibTransId="{977E329A-D502-4084-BB7C-E3C3011EF012}"/>
    <dgm:cxn modelId="{5DD8A2B9-D9B5-4C3B-80A1-88DF6052732B}" type="presOf" srcId="{901C7505-8132-4C9A-AB86-F36CAB772247}" destId="{CA69FCCC-7A68-494C-B2E3-169D72B32A37}" srcOrd="0" destOrd="0" presId="urn:microsoft.com/office/officeart/2005/8/layout/vList2"/>
    <dgm:cxn modelId="{48B56FDB-4160-4A5D-B3AF-6C7042CB4397}" type="presOf" srcId="{B41B2853-E514-4641-A2A1-D1595EBF2CF2}" destId="{6C8BDE19-0625-45CB-A92D-C5D89FA21752}" srcOrd="0" destOrd="0" presId="urn:microsoft.com/office/officeart/2005/8/layout/vList2"/>
    <dgm:cxn modelId="{9D5107F3-C62C-40AB-B249-CAE144955055}" type="presOf" srcId="{AB418A4D-B4AF-453F-BBCC-DA5A82D84212}" destId="{491E785C-3279-4721-87CF-2778DFAAC068}" srcOrd="0" destOrd="0" presId="urn:microsoft.com/office/officeart/2005/8/layout/vList2"/>
    <dgm:cxn modelId="{230D18FE-CCB4-4CC4-B316-547AAB7F76C3}" srcId="{AB418A4D-B4AF-453F-BBCC-DA5A82D84212}" destId="{DC1A3D0A-9416-4BFD-A53F-5C6842568B84}" srcOrd="6" destOrd="0" parTransId="{DA619DAD-3B4D-4ED0-B9DC-9046B9162079}" sibTransId="{4EE2F0D4-0A0E-4FB5-ADB8-724459C69437}"/>
    <dgm:cxn modelId="{55C3A4FE-F625-49D5-99BD-CDC887DFF6F4}" srcId="{AB418A4D-B4AF-453F-BBCC-DA5A82D84212}" destId="{B41B2853-E514-4641-A2A1-D1595EBF2CF2}" srcOrd="7" destOrd="0" parTransId="{E7D81DD3-AB5C-401C-9BFB-501CB422D682}" sibTransId="{EB212D86-DB48-4D34-A359-EB88D3C6364C}"/>
    <dgm:cxn modelId="{202A6820-D3C9-4209-B579-C5BD905B273A}" type="presParOf" srcId="{491E785C-3279-4721-87CF-2778DFAAC068}" destId="{CD98D849-100E-42B7-A98A-0EA5512C053A}" srcOrd="0" destOrd="0" presId="urn:microsoft.com/office/officeart/2005/8/layout/vList2"/>
    <dgm:cxn modelId="{F47F31EC-4912-4E5D-83D4-234D77350BC1}" type="presParOf" srcId="{491E785C-3279-4721-87CF-2778DFAAC068}" destId="{26D1446B-36CA-44C8-8CB4-39E64C257257}" srcOrd="1" destOrd="0" presId="urn:microsoft.com/office/officeart/2005/8/layout/vList2"/>
    <dgm:cxn modelId="{F7C10BB5-9D30-4E7E-B33C-A9575E0BA590}" type="presParOf" srcId="{491E785C-3279-4721-87CF-2778DFAAC068}" destId="{AFB512A9-F5B8-40DC-BF38-BE309B548856}" srcOrd="2" destOrd="0" presId="urn:microsoft.com/office/officeart/2005/8/layout/vList2"/>
    <dgm:cxn modelId="{70C778E6-F8BF-43F1-92D4-24C3ADEEBED0}" type="presParOf" srcId="{491E785C-3279-4721-87CF-2778DFAAC068}" destId="{8446CC41-98A9-46F3-B22A-76FE1797F697}" srcOrd="3" destOrd="0" presId="urn:microsoft.com/office/officeart/2005/8/layout/vList2"/>
    <dgm:cxn modelId="{51B3C7DB-E406-4C30-BDAD-1C09430CE943}" type="presParOf" srcId="{491E785C-3279-4721-87CF-2778DFAAC068}" destId="{CA69FCCC-7A68-494C-B2E3-169D72B32A37}" srcOrd="4" destOrd="0" presId="urn:microsoft.com/office/officeart/2005/8/layout/vList2"/>
    <dgm:cxn modelId="{B5560C8D-36A9-469B-8A3A-7201679DA505}" type="presParOf" srcId="{491E785C-3279-4721-87CF-2778DFAAC068}" destId="{D29B5250-A6CD-454F-B1E7-9332CFFDBDB1}" srcOrd="5" destOrd="0" presId="urn:microsoft.com/office/officeart/2005/8/layout/vList2"/>
    <dgm:cxn modelId="{853E8F9C-D786-4BAD-83D5-01745709BA6A}" type="presParOf" srcId="{491E785C-3279-4721-87CF-2778DFAAC068}" destId="{C8F93939-42C5-4925-81BD-CF37A9E9B34C}" srcOrd="6" destOrd="0" presId="urn:microsoft.com/office/officeart/2005/8/layout/vList2"/>
    <dgm:cxn modelId="{CF489456-9267-4637-ACAB-41B22D039089}" type="presParOf" srcId="{491E785C-3279-4721-87CF-2778DFAAC068}" destId="{DF1FBC4E-4D21-4BAF-A47F-6091CD11FB22}" srcOrd="7" destOrd="0" presId="urn:microsoft.com/office/officeart/2005/8/layout/vList2"/>
    <dgm:cxn modelId="{7E511F3B-4FD5-4D00-905B-3A0BC469656B}" type="presParOf" srcId="{491E785C-3279-4721-87CF-2778DFAAC068}" destId="{7DB523E1-A14B-4EDD-9C14-E6F11BE1100A}" srcOrd="8" destOrd="0" presId="urn:microsoft.com/office/officeart/2005/8/layout/vList2"/>
    <dgm:cxn modelId="{92B567D6-10C9-4C16-A8DC-DD91D05424B3}" type="presParOf" srcId="{491E785C-3279-4721-87CF-2778DFAAC068}" destId="{2682E71C-0EAE-46A3-A0A6-163521326525}" srcOrd="9" destOrd="0" presId="urn:microsoft.com/office/officeart/2005/8/layout/vList2"/>
    <dgm:cxn modelId="{BE4475C3-4B11-4D81-8BA3-B780D1C0DE66}" type="presParOf" srcId="{491E785C-3279-4721-87CF-2778DFAAC068}" destId="{5BD39AB2-2E40-4E8E-BEF4-BB0D9FC43E0B}" srcOrd="10" destOrd="0" presId="urn:microsoft.com/office/officeart/2005/8/layout/vList2"/>
    <dgm:cxn modelId="{8A1A5E9C-2013-44C6-ABC7-85E6ED0B90C2}" type="presParOf" srcId="{491E785C-3279-4721-87CF-2778DFAAC068}" destId="{D2C38DB3-EE06-4E32-8F2F-0AD69B4EB656}" srcOrd="11" destOrd="0" presId="urn:microsoft.com/office/officeart/2005/8/layout/vList2"/>
    <dgm:cxn modelId="{A4C6765D-0519-41A8-AA35-B5A6FCA1B8E2}" type="presParOf" srcId="{491E785C-3279-4721-87CF-2778DFAAC068}" destId="{63BBAFAE-4C46-4167-AA75-7D72F751D9B2}" srcOrd="12" destOrd="0" presId="urn:microsoft.com/office/officeart/2005/8/layout/vList2"/>
    <dgm:cxn modelId="{30FBFC1B-B9CC-4768-B2EC-DE901770489C}" type="presParOf" srcId="{491E785C-3279-4721-87CF-2778DFAAC068}" destId="{797B0D83-1DA6-45D8-ABB4-14A17758B6F3}" srcOrd="13" destOrd="0" presId="urn:microsoft.com/office/officeart/2005/8/layout/vList2"/>
    <dgm:cxn modelId="{F0F2AED5-1B9E-45E0-A28F-04F93CF98CB5}" type="presParOf" srcId="{491E785C-3279-4721-87CF-2778DFAAC068}" destId="{6C8BDE19-0625-45CB-A92D-C5D89FA2175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9F5AD-12BA-40D7-90F8-9E6EED6C1B1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A95B1C8-9A7D-464B-82B3-9DE73E35D95C}">
      <dgm:prSet/>
      <dgm:spPr>
        <a:solidFill>
          <a:srgbClr val="73A4CC"/>
        </a:solidFill>
      </dgm:spPr>
      <dgm:t>
        <a:bodyPr/>
        <a:lstStyle/>
        <a:p>
          <a:pPr algn="ctr"/>
          <a:r>
            <a:rPr lang="en-US" dirty="0">
              <a:latin typeface="Arial" panose="020B0604020202020204" pitchFamily="34" charset="0"/>
              <a:cs typeface="Arial" panose="020B0604020202020204" pitchFamily="34" charset="0"/>
            </a:rPr>
            <a:t>Perkins IV (Data Report)</a:t>
          </a:r>
        </a:p>
      </dgm:t>
    </dgm:pt>
    <dgm:pt modelId="{A20BEE46-A695-45FF-8055-DDDB33F4E3F3}" type="parTrans" cxnId="{BA8A5B50-8AAB-435D-8688-2A8BABA4138E}">
      <dgm:prSet/>
      <dgm:spPr/>
      <dgm:t>
        <a:bodyPr/>
        <a:lstStyle/>
        <a:p>
          <a:endParaRPr lang="en-US"/>
        </a:p>
      </dgm:t>
    </dgm:pt>
    <dgm:pt modelId="{8940E167-9747-43B4-8E32-002D225B38E3}" type="sibTrans" cxnId="{BA8A5B50-8AAB-435D-8688-2A8BABA4138E}">
      <dgm:prSet/>
      <dgm:spPr/>
      <dgm:t>
        <a:bodyPr/>
        <a:lstStyle/>
        <a:p>
          <a:endParaRPr lang="en-US"/>
        </a:p>
      </dgm:t>
    </dgm:pt>
    <dgm:pt modelId="{FDC56BE3-A8B2-4848-943F-B5FC0C9F267D}">
      <dgm:prSet/>
      <dgm:spPr>
        <a:ln>
          <a:solidFill>
            <a:srgbClr val="73A4CC"/>
          </a:solidFill>
        </a:ln>
      </dgm:spPr>
      <dgm:t>
        <a:bodyPr/>
        <a:lstStyle/>
        <a:p>
          <a:r>
            <a:rPr lang="en-US" dirty="0">
              <a:latin typeface="Arial" panose="020B0604020202020204" pitchFamily="34" charset="0"/>
              <a:cs typeface="Arial" panose="020B0604020202020204" pitchFamily="34" charset="0"/>
            </a:rPr>
            <a:t>A student who has completed half of an approved program of study and is enrolled in the next half (51%)</a:t>
          </a:r>
        </a:p>
      </dgm:t>
    </dgm:pt>
    <dgm:pt modelId="{F7C9F3A9-B014-4A90-9645-C0D16D71FB79}" type="parTrans" cxnId="{3CF9D6AF-9C69-46B0-B52C-F6184A3162AC}">
      <dgm:prSet/>
      <dgm:spPr/>
      <dgm:t>
        <a:bodyPr/>
        <a:lstStyle/>
        <a:p>
          <a:endParaRPr lang="en-US"/>
        </a:p>
      </dgm:t>
    </dgm:pt>
    <dgm:pt modelId="{B80FDB05-B152-4A8E-B3FA-1C51C67A3FC8}" type="sibTrans" cxnId="{3CF9D6AF-9C69-46B0-B52C-F6184A3162AC}">
      <dgm:prSet/>
      <dgm:spPr/>
      <dgm:t>
        <a:bodyPr/>
        <a:lstStyle/>
        <a:p>
          <a:endParaRPr lang="en-US"/>
        </a:p>
      </dgm:t>
    </dgm:pt>
    <dgm:pt modelId="{0F0B8CFE-C5C0-4231-9084-20000D09AC19}">
      <dgm:prSet/>
      <dgm:spPr>
        <a:solidFill>
          <a:srgbClr val="73A4CC"/>
        </a:solidFill>
      </dgm:spPr>
      <dgm:t>
        <a:bodyPr/>
        <a:lstStyle/>
        <a:p>
          <a:pPr algn="ctr"/>
          <a:r>
            <a:rPr lang="en-US" dirty="0">
              <a:latin typeface="Arial" panose="020B0604020202020204" pitchFamily="34" charset="0"/>
              <a:cs typeface="Arial" panose="020B0604020202020204" pitchFamily="34" charset="0"/>
            </a:rPr>
            <a:t>Perkins V</a:t>
          </a:r>
        </a:p>
      </dgm:t>
    </dgm:pt>
    <dgm:pt modelId="{2771B0D5-28C3-4029-B64E-59D61911A592}" type="parTrans" cxnId="{C9D2F8DE-7D06-4640-86C3-AC93D1B22BC2}">
      <dgm:prSet/>
      <dgm:spPr/>
      <dgm:t>
        <a:bodyPr/>
        <a:lstStyle/>
        <a:p>
          <a:endParaRPr lang="en-US"/>
        </a:p>
      </dgm:t>
    </dgm:pt>
    <dgm:pt modelId="{79986D49-3AD5-4913-94B3-559DD3D16551}" type="sibTrans" cxnId="{C9D2F8DE-7D06-4640-86C3-AC93D1B22BC2}">
      <dgm:prSet/>
      <dgm:spPr/>
      <dgm:t>
        <a:bodyPr/>
        <a:lstStyle/>
        <a:p>
          <a:endParaRPr lang="en-US"/>
        </a:p>
      </dgm:t>
    </dgm:pt>
    <dgm:pt modelId="{42327115-C8B4-48F9-9454-11BC7C0CC4DD}">
      <dgm:prSet/>
      <dgm:spPr>
        <a:noFill/>
        <a:ln>
          <a:solidFill>
            <a:srgbClr val="73A4CC"/>
          </a:solidFill>
        </a:ln>
      </dgm:spPr>
      <dgm:t>
        <a:bodyPr/>
        <a:lstStyle/>
        <a:p>
          <a:r>
            <a:rPr lang="en-US" dirty="0">
              <a:latin typeface="Arial" panose="020B0604020202020204" pitchFamily="34" charset="0"/>
              <a:cs typeface="Arial" panose="020B0604020202020204" pitchFamily="34" charset="0"/>
            </a:rPr>
            <a:t>A student who has completed at least two courses in a single program of study</a:t>
          </a:r>
        </a:p>
      </dgm:t>
    </dgm:pt>
    <dgm:pt modelId="{C03F4C14-B3DE-4100-8C05-C4C40E740444}" type="parTrans" cxnId="{31EC57AE-6167-4732-8C9B-BA910DE9966B}">
      <dgm:prSet/>
      <dgm:spPr/>
      <dgm:t>
        <a:bodyPr/>
        <a:lstStyle/>
        <a:p>
          <a:endParaRPr lang="en-US"/>
        </a:p>
      </dgm:t>
    </dgm:pt>
    <dgm:pt modelId="{03098BAC-7F67-400F-BC72-31F2AA52DFCA}" type="sibTrans" cxnId="{31EC57AE-6167-4732-8C9B-BA910DE9966B}">
      <dgm:prSet/>
      <dgm:spPr/>
      <dgm:t>
        <a:bodyPr/>
        <a:lstStyle/>
        <a:p>
          <a:endParaRPr lang="en-US"/>
        </a:p>
      </dgm:t>
    </dgm:pt>
    <dgm:pt modelId="{DD6679CE-F800-4D24-BBC5-BDE1F3E8EFA1}" type="pres">
      <dgm:prSet presAssocID="{3F99F5AD-12BA-40D7-90F8-9E6EED6C1B16}" presName="linear" presStyleCnt="0">
        <dgm:presLayoutVars>
          <dgm:dir/>
          <dgm:animLvl val="lvl"/>
          <dgm:resizeHandles val="exact"/>
        </dgm:presLayoutVars>
      </dgm:prSet>
      <dgm:spPr/>
    </dgm:pt>
    <dgm:pt modelId="{4CA19792-CEA6-4858-BC6D-8ED2A1FA15FB}" type="pres">
      <dgm:prSet presAssocID="{6A95B1C8-9A7D-464B-82B3-9DE73E35D95C}" presName="parentLin" presStyleCnt="0"/>
      <dgm:spPr/>
    </dgm:pt>
    <dgm:pt modelId="{42C49102-63BD-4C27-8DDA-8A21369C099E}" type="pres">
      <dgm:prSet presAssocID="{6A95B1C8-9A7D-464B-82B3-9DE73E35D95C}" presName="parentLeftMargin" presStyleLbl="node1" presStyleIdx="0" presStyleCnt="2"/>
      <dgm:spPr/>
    </dgm:pt>
    <dgm:pt modelId="{BECA1710-9615-4D09-B35E-D2657C0B4C9D}" type="pres">
      <dgm:prSet presAssocID="{6A95B1C8-9A7D-464B-82B3-9DE73E35D95C}" presName="parentText" presStyleLbl="node1" presStyleIdx="0" presStyleCnt="2">
        <dgm:presLayoutVars>
          <dgm:chMax val="0"/>
          <dgm:bulletEnabled val="1"/>
        </dgm:presLayoutVars>
      </dgm:prSet>
      <dgm:spPr/>
    </dgm:pt>
    <dgm:pt modelId="{F4B3ACAF-3F7E-405B-A1CA-F312B8A887AD}" type="pres">
      <dgm:prSet presAssocID="{6A95B1C8-9A7D-464B-82B3-9DE73E35D95C}" presName="negativeSpace" presStyleCnt="0"/>
      <dgm:spPr/>
    </dgm:pt>
    <dgm:pt modelId="{3ECE1348-9E18-48ED-8507-F003B087AA82}" type="pres">
      <dgm:prSet presAssocID="{6A95B1C8-9A7D-464B-82B3-9DE73E35D95C}" presName="childText" presStyleLbl="conFgAcc1" presStyleIdx="0" presStyleCnt="2">
        <dgm:presLayoutVars>
          <dgm:bulletEnabled val="1"/>
        </dgm:presLayoutVars>
      </dgm:prSet>
      <dgm:spPr/>
    </dgm:pt>
    <dgm:pt modelId="{0B1582FA-179E-4E3A-A9D9-C7D209587BC3}" type="pres">
      <dgm:prSet presAssocID="{8940E167-9747-43B4-8E32-002D225B38E3}" presName="spaceBetweenRectangles" presStyleCnt="0"/>
      <dgm:spPr/>
    </dgm:pt>
    <dgm:pt modelId="{41143520-87DD-4E80-BA76-11FD3AE32E9B}" type="pres">
      <dgm:prSet presAssocID="{0F0B8CFE-C5C0-4231-9084-20000D09AC19}" presName="parentLin" presStyleCnt="0"/>
      <dgm:spPr/>
    </dgm:pt>
    <dgm:pt modelId="{48771786-832D-403B-824C-0A36D4F7AC3F}" type="pres">
      <dgm:prSet presAssocID="{0F0B8CFE-C5C0-4231-9084-20000D09AC19}" presName="parentLeftMargin" presStyleLbl="node1" presStyleIdx="0" presStyleCnt="2"/>
      <dgm:spPr/>
    </dgm:pt>
    <dgm:pt modelId="{59200390-1229-49F8-97D7-E9018F3F2FCD}" type="pres">
      <dgm:prSet presAssocID="{0F0B8CFE-C5C0-4231-9084-20000D09AC19}" presName="parentText" presStyleLbl="node1" presStyleIdx="1" presStyleCnt="2">
        <dgm:presLayoutVars>
          <dgm:chMax val="0"/>
          <dgm:bulletEnabled val="1"/>
        </dgm:presLayoutVars>
      </dgm:prSet>
      <dgm:spPr/>
    </dgm:pt>
    <dgm:pt modelId="{54D98CC5-04AF-4FA7-9EB0-E98F23D8B20E}" type="pres">
      <dgm:prSet presAssocID="{0F0B8CFE-C5C0-4231-9084-20000D09AC19}" presName="negativeSpace" presStyleCnt="0"/>
      <dgm:spPr/>
    </dgm:pt>
    <dgm:pt modelId="{573C3541-D81A-4E7D-BA6C-083A1AC6822B}" type="pres">
      <dgm:prSet presAssocID="{0F0B8CFE-C5C0-4231-9084-20000D09AC19}" presName="childText" presStyleLbl="conFgAcc1" presStyleIdx="1" presStyleCnt="2">
        <dgm:presLayoutVars>
          <dgm:bulletEnabled val="1"/>
        </dgm:presLayoutVars>
      </dgm:prSet>
      <dgm:spPr/>
    </dgm:pt>
  </dgm:ptLst>
  <dgm:cxnLst>
    <dgm:cxn modelId="{23B8600B-AF86-4FED-ADCA-CF04CAC8DC6B}" type="presOf" srcId="{FDC56BE3-A8B2-4848-943F-B5FC0C9F267D}" destId="{3ECE1348-9E18-48ED-8507-F003B087AA82}" srcOrd="0" destOrd="0" presId="urn:microsoft.com/office/officeart/2005/8/layout/list1"/>
    <dgm:cxn modelId="{2F9DEA28-646C-4829-8BF0-8B75BD93D721}" type="presOf" srcId="{6A95B1C8-9A7D-464B-82B3-9DE73E35D95C}" destId="{BECA1710-9615-4D09-B35E-D2657C0B4C9D}" srcOrd="1" destOrd="0" presId="urn:microsoft.com/office/officeart/2005/8/layout/list1"/>
    <dgm:cxn modelId="{C1A2A468-C0A6-4234-B582-64C812E95A9B}" type="presOf" srcId="{0F0B8CFE-C5C0-4231-9084-20000D09AC19}" destId="{48771786-832D-403B-824C-0A36D4F7AC3F}" srcOrd="0" destOrd="0" presId="urn:microsoft.com/office/officeart/2005/8/layout/list1"/>
    <dgm:cxn modelId="{BA8A5B50-8AAB-435D-8688-2A8BABA4138E}" srcId="{3F99F5AD-12BA-40D7-90F8-9E6EED6C1B16}" destId="{6A95B1C8-9A7D-464B-82B3-9DE73E35D95C}" srcOrd="0" destOrd="0" parTransId="{A20BEE46-A695-45FF-8055-DDDB33F4E3F3}" sibTransId="{8940E167-9747-43B4-8E32-002D225B38E3}"/>
    <dgm:cxn modelId="{6180D15A-237A-4D73-9B33-ECBDED758495}" type="presOf" srcId="{0F0B8CFE-C5C0-4231-9084-20000D09AC19}" destId="{59200390-1229-49F8-97D7-E9018F3F2FCD}" srcOrd="1" destOrd="0" presId="urn:microsoft.com/office/officeart/2005/8/layout/list1"/>
    <dgm:cxn modelId="{1B39E482-1673-4B87-898B-96490D02E950}" type="presOf" srcId="{6A95B1C8-9A7D-464B-82B3-9DE73E35D95C}" destId="{42C49102-63BD-4C27-8DDA-8A21369C099E}" srcOrd="0" destOrd="0" presId="urn:microsoft.com/office/officeart/2005/8/layout/list1"/>
    <dgm:cxn modelId="{1C22B78C-A6A2-47DF-9267-7A0DB85DBB7B}" type="presOf" srcId="{3F99F5AD-12BA-40D7-90F8-9E6EED6C1B16}" destId="{DD6679CE-F800-4D24-BBC5-BDE1F3E8EFA1}" srcOrd="0" destOrd="0" presId="urn:microsoft.com/office/officeart/2005/8/layout/list1"/>
    <dgm:cxn modelId="{31EC57AE-6167-4732-8C9B-BA910DE9966B}" srcId="{0F0B8CFE-C5C0-4231-9084-20000D09AC19}" destId="{42327115-C8B4-48F9-9454-11BC7C0CC4DD}" srcOrd="0" destOrd="0" parTransId="{C03F4C14-B3DE-4100-8C05-C4C40E740444}" sibTransId="{03098BAC-7F67-400F-BC72-31F2AA52DFCA}"/>
    <dgm:cxn modelId="{3CF9D6AF-9C69-46B0-B52C-F6184A3162AC}" srcId="{6A95B1C8-9A7D-464B-82B3-9DE73E35D95C}" destId="{FDC56BE3-A8B2-4848-943F-B5FC0C9F267D}" srcOrd="0" destOrd="0" parTransId="{F7C9F3A9-B014-4A90-9645-C0D16D71FB79}" sibTransId="{B80FDB05-B152-4A8E-B3FA-1C51C67A3FC8}"/>
    <dgm:cxn modelId="{760729D2-19A4-4F20-A7C2-2EF4D03905A7}" type="presOf" srcId="{42327115-C8B4-48F9-9454-11BC7C0CC4DD}" destId="{573C3541-D81A-4E7D-BA6C-083A1AC6822B}" srcOrd="0" destOrd="0" presId="urn:microsoft.com/office/officeart/2005/8/layout/list1"/>
    <dgm:cxn modelId="{C9D2F8DE-7D06-4640-86C3-AC93D1B22BC2}" srcId="{3F99F5AD-12BA-40D7-90F8-9E6EED6C1B16}" destId="{0F0B8CFE-C5C0-4231-9084-20000D09AC19}" srcOrd="1" destOrd="0" parTransId="{2771B0D5-28C3-4029-B64E-59D61911A592}" sibTransId="{79986D49-3AD5-4913-94B3-559DD3D16551}"/>
    <dgm:cxn modelId="{08D978C7-56A9-4744-B05F-F5B073395E87}" type="presParOf" srcId="{DD6679CE-F800-4D24-BBC5-BDE1F3E8EFA1}" destId="{4CA19792-CEA6-4858-BC6D-8ED2A1FA15FB}" srcOrd="0" destOrd="0" presId="urn:microsoft.com/office/officeart/2005/8/layout/list1"/>
    <dgm:cxn modelId="{FAA381FD-3059-42E1-9DAC-DB9E66894E2B}" type="presParOf" srcId="{4CA19792-CEA6-4858-BC6D-8ED2A1FA15FB}" destId="{42C49102-63BD-4C27-8DDA-8A21369C099E}" srcOrd="0" destOrd="0" presId="urn:microsoft.com/office/officeart/2005/8/layout/list1"/>
    <dgm:cxn modelId="{473DE9B4-A44B-4CF2-BAF1-196724926226}" type="presParOf" srcId="{4CA19792-CEA6-4858-BC6D-8ED2A1FA15FB}" destId="{BECA1710-9615-4D09-B35E-D2657C0B4C9D}" srcOrd="1" destOrd="0" presId="urn:microsoft.com/office/officeart/2005/8/layout/list1"/>
    <dgm:cxn modelId="{F129262C-A922-4E99-9821-3FEFAA0B6883}" type="presParOf" srcId="{DD6679CE-F800-4D24-BBC5-BDE1F3E8EFA1}" destId="{F4B3ACAF-3F7E-405B-A1CA-F312B8A887AD}" srcOrd="1" destOrd="0" presId="urn:microsoft.com/office/officeart/2005/8/layout/list1"/>
    <dgm:cxn modelId="{9FF17B54-86E1-43AE-850E-9051ECFC4CCE}" type="presParOf" srcId="{DD6679CE-F800-4D24-BBC5-BDE1F3E8EFA1}" destId="{3ECE1348-9E18-48ED-8507-F003B087AA82}" srcOrd="2" destOrd="0" presId="urn:microsoft.com/office/officeart/2005/8/layout/list1"/>
    <dgm:cxn modelId="{08B7B5FD-0C30-4717-B22A-7D3529535D5C}" type="presParOf" srcId="{DD6679CE-F800-4D24-BBC5-BDE1F3E8EFA1}" destId="{0B1582FA-179E-4E3A-A9D9-C7D209587BC3}" srcOrd="3" destOrd="0" presId="urn:microsoft.com/office/officeart/2005/8/layout/list1"/>
    <dgm:cxn modelId="{13DD4412-6D45-4823-BFBC-1921B2ACE662}" type="presParOf" srcId="{DD6679CE-F800-4D24-BBC5-BDE1F3E8EFA1}" destId="{41143520-87DD-4E80-BA76-11FD3AE32E9B}" srcOrd="4" destOrd="0" presId="urn:microsoft.com/office/officeart/2005/8/layout/list1"/>
    <dgm:cxn modelId="{27627150-6711-48C1-A0D3-877B81FFC14C}" type="presParOf" srcId="{41143520-87DD-4E80-BA76-11FD3AE32E9B}" destId="{48771786-832D-403B-824C-0A36D4F7AC3F}" srcOrd="0" destOrd="0" presId="urn:microsoft.com/office/officeart/2005/8/layout/list1"/>
    <dgm:cxn modelId="{88E83A71-A9EE-4813-BF5A-C6E5B7BEC1C3}" type="presParOf" srcId="{41143520-87DD-4E80-BA76-11FD3AE32E9B}" destId="{59200390-1229-49F8-97D7-E9018F3F2FCD}" srcOrd="1" destOrd="0" presId="urn:microsoft.com/office/officeart/2005/8/layout/list1"/>
    <dgm:cxn modelId="{3511F53E-A7F7-4FB3-AB6A-C76F742958BD}" type="presParOf" srcId="{DD6679CE-F800-4D24-BBC5-BDE1F3E8EFA1}" destId="{54D98CC5-04AF-4FA7-9EB0-E98F23D8B20E}" srcOrd="5" destOrd="0" presId="urn:microsoft.com/office/officeart/2005/8/layout/list1"/>
    <dgm:cxn modelId="{8A50D6BA-3A40-4C11-8F02-F00E9051D848}" type="presParOf" srcId="{DD6679CE-F800-4D24-BBC5-BDE1F3E8EFA1}" destId="{573C3541-D81A-4E7D-BA6C-083A1AC6822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10C63B-5457-4CF9-A1C4-3E761BB28292}"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2BC5BB02-8A77-42C2-95BA-15E7949873D1}">
      <dgm:prSet phldrT="[Text]" custT="1"/>
      <dgm:spPr/>
      <dgm:t>
        <a:bodyPr/>
        <a:lstStyle/>
        <a:p>
          <a:r>
            <a:rPr lang="en-US" sz="2200" b="1" i="1" dirty="0">
              <a:latin typeface="Arial" panose="020B0604020202020204" pitchFamily="34" charset="0"/>
              <a:cs typeface="Arial" panose="020B0604020202020204" pitchFamily="34" charset="0"/>
            </a:rPr>
            <a:t>Graduation Rate</a:t>
          </a:r>
        </a:p>
      </dgm:t>
    </dgm:pt>
    <dgm:pt modelId="{29FDFBF1-07C6-4B03-9949-3A5D78D9A13C}" type="parTrans" cxnId="{6FCE3D51-FA77-49C0-816F-7E2F9F265653}">
      <dgm:prSet/>
      <dgm:spPr/>
      <dgm:t>
        <a:bodyPr/>
        <a:lstStyle/>
        <a:p>
          <a:endParaRPr lang="en-US" b="1" i="1">
            <a:latin typeface="Arial" panose="020B0604020202020204" pitchFamily="34" charset="0"/>
            <a:cs typeface="Arial" panose="020B0604020202020204" pitchFamily="34" charset="0"/>
          </a:endParaRPr>
        </a:p>
      </dgm:t>
    </dgm:pt>
    <dgm:pt modelId="{DA3DD716-F9B5-4BC3-A7E3-B8036562BC4B}" type="sibTrans" cxnId="{6FCE3D51-FA77-49C0-816F-7E2F9F265653}">
      <dgm:prSet/>
      <dgm:spPr/>
      <dgm:t>
        <a:bodyPr/>
        <a:lstStyle/>
        <a:p>
          <a:endParaRPr lang="en-US" b="1" i="1">
            <a:latin typeface="Arial" panose="020B0604020202020204" pitchFamily="34" charset="0"/>
            <a:cs typeface="Arial" panose="020B0604020202020204" pitchFamily="34" charset="0"/>
          </a:endParaRPr>
        </a:p>
      </dgm:t>
    </dgm:pt>
    <dgm:pt modelId="{75FD0EF4-9C64-486B-B8A1-AF8BDDAEC933}">
      <dgm:prSet phldrT="[Text]" custT="1"/>
      <dgm:spPr/>
      <dgm:t>
        <a:bodyPr/>
        <a:lstStyle/>
        <a:p>
          <a:r>
            <a:rPr lang="en-US" sz="2200" b="1" i="1" dirty="0">
              <a:latin typeface="Arial" panose="020B0604020202020204" pitchFamily="34" charset="0"/>
              <a:cs typeface="Arial" panose="020B0604020202020204" pitchFamily="34" charset="0"/>
            </a:rPr>
            <a:t>Academic Proficiency</a:t>
          </a:r>
        </a:p>
      </dgm:t>
    </dgm:pt>
    <dgm:pt modelId="{38CEF162-3E62-4EDD-BCCF-109FCF8F4ECC}" type="parTrans" cxnId="{0E87E807-DC0B-4128-9117-D54952616C33}">
      <dgm:prSet/>
      <dgm:spPr/>
      <dgm:t>
        <a:bodyPr/>
        <a:lstStyle/>
        <a:p>
          <a:endParaRPr lang="en-US" b="1" i="1">
            <a:latin typeface="Arial" panose="020B0604020202020204" pitchFamily="34" charset="0"/>
            <a:cs typeface="Arial" panose="020B0604020202020204" pitchFamily="34" charset="0"/>
          </a:endParaRPr>
        </a:p>
      </dgm:t>
    </dgm:pt>
    <dgm:pt modelId="{F408DCC4-1EB7-4726-BDA6-BEE5D5E0B749}" type="sibTrans" cxnId="{0E87E807-DC0B-4128-9117-D54952616C33}">
      <dgm:prSet/>
      <dgm:spPr/>
      <dgm:t>
        <a:bodyPr/>
        <a:lstStyle/>
        <a:p>
          <a:endParaRPr lang="en-US" b="1" i="1">
            <a:latin typeface="Arial" panose="020B0604020202020204" pitchFamily="34" charset="0"/>
            <a:cs typeface="Arial" panose="020B0604020202020204" pitchFamily="34" charset="0"/>
          </a:endParaRPr>
        </a:p>
      </dgm:t>
    </dgm:pt>
    <dgm:pt modelId="{7DA3FAF7-B8C8-4B2C-AFB1-2C6C9920B54E}">
      <dgm:prSet phldrT="[Text]" custT="1"/>
      <dgm:spPr/>
      <dgm:t>
        <a:bodyPr/>
        <a:lstStyle/>
        <a:p>
          <a:r>
            <a:rPr lang="en-US" sz="2200" b="1" i="1" dirty="0">
              <a:latin typeface="Arial" panose="020B0604020202020204" pitchFamily="34" charset="0"/>
              <a:cs typeface="Arial" panose="020B0604020202020204" pitchFamily="34" charset="0"/>
            </a:rPr>
            <a:t>Post-Program Placement</a:t>
          </a:r>
        </a:p>
      </dgm:t>
    </dgm:pt>
    <dgm:pt modelId="{B3B18A12-7A7D-4C1D-8FE6-FF3D5148C9F9}" type="parTrans" cxnId="{1852D683-B9ED-42EB-A517-762BD782F29A}">
      <dgm:prSet/>
      <dgm:spPr/>
      <dgm:t>
        <a:bodyPr/>
        <a:lstStyle/>
        <a:p>
          <a:endParaRPr lang="en-US" b="1" i="1">
            <a:latin typeface="Arial" panose="020B0604020202020204" pitchFamily="34" charset="0"/>
            <a:cs typeface="Arial" panose="020B0604020202020204" pitchFamily="34" charset="0"/>
          </a:endParaRPr>
        </a:p>
      </dgm:t>
    </dgm:pt>
    <dgm:pt modelId="{4DBE5933-7D31-42F7-8209-4FB82E0A3344}" type="sibTrans" cxnId="{1852D683-B9ED-42EB-A517-762BD782F29A}">
      <dgm:prSet/>
      <dgm:spPr/>
      <dgm:t>
        <a:bodyPr/>
        <a:lstStyle/>
        <a:p>
          <a:endParaRPr lang="en-US" b="1" i="1">
            <a:latin typeface="Arial" panose="020B0604020202020204" pitchFamily="34" charset="0"/>
            <a:cs typeface="Arial" panose="020B0604020202020204" pitchFamily="34" charset="0"/>
          </a:endParaRPr>
        </a:p>
      </dgm:t>
    </dgm:pt>
    <dgm:pt modelId="{46E5F8E2-8F28-45BC-9110-8BE7A16787FF}">
      <dgm:prSet phldrT="[Text]" custT="1"/>
      <dgm:spPr/>
      <dgm:t>
        <a:bodyPr/>
        <a:lstStyle/>
        <a:p>
          <a:r>
            <a:rPr lang="en-US" sz="2200" b="1" i="1" dirty="0">
              <a:latin typeface="Arial" panose="020B0604020202020204" pitchFamily="34" charset="0"/>
              <a:cs typeface="Arial" panose="020B0604020202020204" pitchFamily="34" charset="0"/>
            </a:rPr>
            <a:t>Technical Skill Attainment</a:t>
          </a:r>
        </a:p>
      </dgm:t>
    </dgm:pt>
    <dgm:pt modelId="{7D1E8FEE-AA00-47CD-B623-ECF0C79DFF68}" type="parTrans" cxnId="{7C57E59E-95C0-448D-8FDF-5582CD7653E9}">
      <dgm:prSet/>
      <dgm:spPr/>
      <dgm:t>
        <a:bodyPr/>
        <a:lstStyle/>
        <a:p>
          <a:endParaRPr lang="en-US" b="1" i="1">
            <a:latin typeface="Arial" panose="020B0604020202020204" pitchFamily="34" charset="0"/>
            <a:cs typeface="Arial" panose="020B0604020202020204" pitchFamily="34" charset="0"/>
          </a:endParaRPr>
        </a:p>
      </dgm:t>
    </dgm:pt>
    <dgm:pt modelId="{3B9261DF-A2C4-4EE1-8604-C17BD50C6710}" type="sibTrans" cxnId="{7C57E59E-95C0-448D-8FDF-5582CD7653E9}">
      <dgm:prSet/>
      <dgm:spPr/>
      <dgm:t>
        <a:bodyPr/>
        <a:lstStyle/>
        <a:p>
          <a:endParaRPr lang="en-US" b="1" i="1">
            <a:latin typeface="Arial" panose="020B0604020202020204" pitchFamily="34" charset="0"/>
            <a:cs typeface="Arial" panose="020B0604020202020204" pitchFamily="34" charset="0"/>
          </a:endParaRPr>
        </a:p>
      </dgm:t>
    </dgm:pt>
    <dgm:pt modelId="{E01EAAEF-5A04-4E8D-AF61-8B335C4BD821}">
      <dgm:prSet phldrT="[Text]" custT="1"/>
      <dgm:spPr/>
      <dgm:t>
        <a:bodyPr/>
        <a:lstStyle/>
        <a:p>
          <a:r>
            <a:rPr lang="en-US" sz="2200" b="1" i="1" dirty="0">
              <a:latin typeface="Arial" panose="020B0604020202020204" pitchFamily="34" charset="0"/>
              <a:cs typeface="Arial" panose="020B0604020202020204" pitchFamily="34" charset="0"/>
            </a:rPr>
            <a:t>Non-Traditional Program Concentration</a:t>
          </a:r>
        </a:p>
      </dgm:t>
    </dgm:pt>
    <dgm:pt modelId="{436C728E-4EB8-4606-8F9A-D175E059B054}" type="parTrans" cxnId="{73C868C7-F684-478D-8C3B-82DBB5FC020F}">
      <dgm:prSet/>
      <dgm:spPr/>
      <dgm:t>
        <a:bodyPr/>
        <a:lstStyle/>
        <a:p>
          <a:endParaRPr lang="en-US" b="1" i="1">
            <a:latin typeface="Arial" panose="020B0604020202020204" pitchFamily="34" charset="0"/>
            <a:cs typeface="Arial" panose="020B0604020202020204" pitchFamily="34" charset="0"/>
          </a:endParaRPr>
        </a:p>
      </dgm:t>
    </dgm:pt>
    <dgm:pt modelId="{D8D684BA-26EB-4EFC-B692-AFE0F9FAB852}" type="sibTrans" cxnId="{73C868C7-F684-478D-8C3B-82DBB5FC020F}">
      <dgm:prSet/>
      <dgm:spPr/>
      <dgm:t>
        <a:bodyPr/>
        <a:lstStyle/>
        <a:p>
          <a:endParaRPr lang="en-US" b="1" i="1">
            <a:latin typeface="Arial" panose="020B0604020202020204" pitchFamily="34" charset="0"/>
            <a:cs typeface="Arial" panose="020B0604020202020204" pitchFamily="34" charset="0"/>
          </a:endParaRPr>
        </a:p>
      </dgm:t>
    </dgm:pt>
    <dgm:pt modelId="{8E00A289-B4B5-4488-81AA-A1C3E402AA26}">
      <dgm:prSet phldrT="[Text]" custT="1"/>
      <dgm:spPr/>
      <dgm:t>
        <a:bodyPr/>
        <a:lstStyle/>
        <a:p>
          <a:r>
            <a:rPr lang="en-US" sz="2200" b="1" i="1" dirty="0">
              <a:latin typeface="Arial" panose="020B0604020202020204" pitchFamily="34" charset="0"/>
              <a:cs typeface="Arial" panose="020B0604020202020204" pitchFamily="34" charset="0"/>
            </a:rPr>
            <a:t>Work-Based Learning*</a:t>
          </a:r>
        </a:p>
      </dgm:t>
    </dgm:pt>
    <dgm:pt modelId="{25ED521F-BA4E-4F7A-9A7A-40DBAC405E72}" type="parTrans" cxnId="{F37A33BC-D14B-4142-8C18-7BA64FE36F51}">
      <dgm:prSet/>
      <dgm:spPr/>
      <dgm:t>
        <a:bodyPr/>
        <a:lstStyle/>
        <a:p>
          <a:endParaRPr lang="en-US"/>
        </a:p>
      </dgm:t>
    </dgm:pt>
    <dgm:pt modelId="{1BE19832-9872-442A-B672-14256545BDCA}" type="sibTrans" cxnId="{F37A33BC-D14B-4142-8C18-7BA64FE36F51}">
      <dgm:prSet/>
      <dgm:spPr/>
      <dgm:t>
        <a:bodyPr/>
        <a:lstStyle/>
        <a:p>
          <a:endParaRPr lang="en-US"/>
        </a:p>
      </dgm:t>
    </dgm:pt>
    <dgm:pt modelId="{4F27BDBB-6367-474E-8238-2965EC83B888}" type="pres">
      <dgm:prSet presAssocID="{3D10C63B-5457-4CF9-A1C4-3E761BB28292}" presName="Name0" presStyleCnt="0">
        <dgm:presLayoutVars>
          <dgm:dir/>
          <dgm:resizeHandles val="exact"/>
        </dgm:presLayoutVars>
      </dgm:prSet>
      <dgm:spPr/>
    </dgm:pt>
    <dgm:pt modelId="{A6BEFC3E-BCFF-4072-A2FF-7695A3286592}" type="pres">
      <dgm:prSet presAssocID="{2BC5BB02-8A77-42C2-95BA-15E7949873D1}" presName="compNode" presStyleCnt="0"/>
      <dgm:spPr/>
    </dgm:pt>
    <dgm:pt modelId="{96A91807-F7C7-46A6-BC88-FA00648B4C3F}" type="pres">
      <dgm:prSet presAssocID="{2BC5BB02-8A77-42C2-95BA-15E7949873D1}" presName="pictRect" presStyleLbl="node1" presStyleIdx="0" presStyleCnt="6" custScaleX="64484" custScaleY="6239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pt>
    <dgm:pt modelId="{D8D54019-0208-459E-B694-ABADC541B492}" type="pres">
      <dgm:prSet presAssocID="{2BC5BB02-8A77-42C2-95BA-15E7949873D1}" presName="textRect" presStyleLbl="revTx" presStyleIdx="0" presStyleCnt="6" custScaleX="85979" custScaleY="115875">
        <dgm:presLayoutVars>
          <dgm:bulletEnabled val="1"/>
        </dgm:presLayoutVars>
      </dgm:prSet>
      <dgm:spPr/>
    </dgm:pt>
    <dgm:pt modelId="{C8D52BBC-9466-45C6-9ECF-36143A7466BA}" type="pres">
      <dgm:prSet presAssocID="{DA3DD716-F9B5-4BC3-A7E3-B8036562BC4B}" presName="sibTrans" presStyleLbl="sibTrans2D1" presStyleIdx="0" presStyleCnt="0"/>
      <dgm:spPr/>
    </dgm:pt>
    <dgm:pt modelId="{2885BECA-2EA1-43B6-A1C1-0A5FD37BA07E}" type="pres">
      <dgm:prSet presAssocID="{75FD0EF4-9C64-486B-B8A1-AF8BDDAEC933}" presName="compNode" presStyleCnt="0"/>
      <dgm:spPr/>
    </dgm:pt>
    <dgm:pt modelId="{C845710A-1F0E-435C-8A1B-608227891979}" type="pres">
      <dgm:prSet presAssocID="{75FD0EF4-9C64-486B-B8A1-AF8BDDAEC933}" presName="pictRect" presStyleLbl="node1" presStyleIdx="1" presStyleCnt="6" custScaleX="64484" custScaleY="6239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pt>
    <dgm:pt modelId="{9713DFE0-C986-4DB2-95BF-335C878E5D48}" type="pres">
      <dgm:prSet presAssocID="{75FD0EF4-9C64-486B-B8A1-AF8BDDAEC933}" presName="textRect" presStyleLbl="revTx" presStyleIdx="1" presStyleCnt="6" custScaleX="85979" custScaleY="115875">
        <dgm:presLayoutVars>
          <dgm:bulletEnabled val="1"/>
        </dgm:presLayoutVars>
      </dgm:prSet>
      <dgm:spPr/>
    </dgm:pt>
    <dgm:pt modelId="{C92511E2-7883-4229-A443-E26B1B45A1F1}" type="pres">
      <dgm:prSet presAssocID="{F408DCC4-1EB7-4726-BDA6-BEE5D5E0B749}" presName="sibTrans" presStyleLbl="sibTrans2D1" presStyleIdx="0" presStyleCnt="0"/>
      <dgm:spPr/>
    </dgm:pt>
    <dgm:pt modelId="{A914DFA3-55E6-45BC-A90A-1C3618CA91C0}" type="pres">
      <dgm:prSet presAssocID="{7DA3FAF7-B8C8-4B2C-AFB1-2C6C9920B54E}" presName="compNode" presStyleCnt="0"/>
      <dgm:spPr/>
    </dgm:pt>
    <dgm:pt modelId="{8707CCCE-8500-4AFA-8394-24C4869ED2D7}" type="pres">
      <dgm:prSet presAssocID="{7DA3FAF7-B8C8-4B2C-AFB1-2C6C9920B54E}" presName="pictRect" presStyleLbl="node1" presStyleIdx="2" presStyleCnt="6" custScaleX="61651" custScaleY="5965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pt>
    <dgm:pt modelId="{61DA708E-8B26-413A-9512-C2464C869E75}" type="pres">
      <dgm:prSet presAssocID="{7DA3FAF7-B8C8-4B2C-AFB1-2C6C9920B54E}" presName="textRect" presStyleLbl="revTx" presStyleIdx="2" presStyleCnt="6" custScaleX="98642" custScaleY="110784">
        <dgm:presLayoutVars>
          <dgm:bulletEnabled val="1"/>
        </dgm:presLayoutVars>
      </dgm:prSet>
      <dgm:spPr/>
    </dgm:pt>
    <dgm:pt modelId="{E5EF05C7-E09E-4244-B37B-B9CC7F8733BA}" type="pres">
      <dgm:prSet presAssocID="{4DBE5933-7D31-42F7-8209-4FB82E0A3344}" presName="sibTrans" presStyleLbl="sibTrans2D1" presStyleIdx="0" presStyleCnt="0"/>
      <dgm:spPr/>
    </dgm:pt>
    <dgm:pt modelId="{C4DE7757-BA2D-4FD6-930C-7224C19F9D34}" type="pres">
      <dgm:prSet presAssocID="{E01EAAEF-5A04-4E8D-AF61-8B335C4BD821}" presName="compNode" presStyleCnt="0"/>
      <dgm:spPr/>
    </dgm:pt>
    <dgm:pt modelId="{AB5CEF91-5B83-4D52-AE1E-754B6251E724}" type="pres">
      <dgm:prSet presAssocID="{E01EAAEF-5A04-4E8D-AF61-8B335C4BD821}" presName="pictRect" presStyleLbl="node1" presStyleIdx="3" presStyleCnt="6" custScaleX="61651" custScaleY="59653"/>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pt>
    <dgm:pt modelId="{F34A085D-5B30-4603-A9B3-FF5EBF5990A5}" type="pres">
      <dgm:prSet presAssocID="{E01EAAEF-5A04-4E8D-AF61-8B335C4BD821}" presName="textRect" presStyleLbl="revTx" presStyleIdx="3" presStyleCnt="6" custScaleX="106862" custScaleY="110784">
        <dgm:presLayoutVars>
          <dgm:bulletEnabled val="1"/>
        </dgm:presLayoutVars>
      </dgm:prSet>
      <dgm:spPr/>
    </dgm:pt>
    <dgm:pt modelId="{3E6BD72F-D1BC-4DA7-8409-786BDF40FE40}" type="pres">
      <dgm:prSet presAssocID="{D8D684BA-26EB-4EFC-B692-AFE0F9FAB852}" presName="sibTrans" presStyleLbl="sibTrans2D1" presStyleIdx="0" presStyleCnt="0"/>
      <dgm:spPr/>
    </dgm:pt>
    <dgm:pt modelId="{4A8DA55E-DD7C-4780-B636-3B062295889E}" type="pres">
      <dgm:prSet presAssocID="{46E5F8E2-8F28-45BC-9110-8BE7A16787FF}" presName="compNode" presStyleCnt="0"/>
      <dgm:spPr/>
    </dgm:pt>
    <dgm:pt modelId="{646695FA-7718-46C7-9C7F-4C51E6F5BB3D}" type="pres">
      <dgm:prSet presAssocID="{46E5F8E2-8F28-45BC-9110-8BE7A16787FF}" presName="pictRect" presStyleLbl="node1" presStyleIdx="4" presStyleCnt="6" custScaleX="58175" custScaleY="56289"/>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pt>
    <dgm:pt modelId="{B67C766F-C13B-49A5-A04F-912ED4A641C2}" type="pres">
      <dgm:prSet presAssocID="{46E5F8E2-8F28-45BC-9110-8BE7A16787FF}" presName="textRect" presStyleLbl="revTx" presStyleIdx="4" presStyleCnt="6" custScaleX="96958" custScaleY="104537">
        <dgm:presLayoutVars>
          <dgm:bulletEnabled val="1"/>
        </dgm:presLayoutVars>
      </dgm:prSet>
      <dgm:spPr/>
    </dgm:pt>
    <dgm:pt modelId="{213C9883-AAD5-4623-B348-AEC503366691}" type="pres">
      <dgm:prSet presAssocID="{3B9261DF-A2C4-4EE1-8604-C17BD50C6710}" presName="sibTrans" presStyleLbl="sibTrans2D1" presStyleIdx="0" presStyleCnt="0"/>
      <dgm:spPr/>
    </dgm:pt>
    <dgm:pt modelId="{D0F57837-276B-472F-8A6D-29992ACA3785}" type="pres">
      <dgm:prSet presAssocID="{8E00A289-B4B5-4488-81AA-A1C3E402AA26}" presName="compNode" presStyleCnt="0"/>
      <dgm:spPr/>
    </dgm:pt>
    <dgm:pt modelId="{F2259FE2-B9AA-46FA-A460-84CCAC60CA6F}" type="pres">
      <dgm:prSet presAssocID="{8E00A289-B4B5-4488-81AA-A1C3E402AA26}" presName="pictRect" presStyleLbl="node1" presStyleIdx="5" presStyleCnt="6" custScaleX="61651" custScaleY="59653"/>
      <dgm:spPr>
        <a:blipFill rotWithShape="1">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a:solidFill>
            <a:srgbClr val="C00000"/>
          </a:solidFill>
        </a:ln>
      </dgm:spPr>
    </dgm:pt>
    <dgm:pt modelId="{DED2E577-7F8D-4F0A-BAA4-6969689C9ADB}" type="pres">
      <dgm:prSet presAssocID="{8E00A289-B4B5-4488-81AA-A1C3E402AA26}" presName="textRect" presStyleLbl="revTx" presStyleIdx="5" presStyleCnt="6" custScaleX="106862" custScaleY="110784">
        <dgm:presLayoutVars>
          <dgm:bulletEnabled val="1"/>
        </dgm:presLayoutVars>
      </dgm:prSet>
      <dgm:spPr/>
    </dgm:pt>
  </dgm:ptLst>
  <dgm:cxnLst>
    <dgm:cxn modelId="{0E87E807-DC0B-4128-9117-D54952616C33}" srcId="{3D10C63B-5457-4CF9-A1C4-3E761BB28292}" destId="{75FD0EF4-9C64-486B-B8A1-AF8BDDAEC933}" srcOrd="1" destOrd="0" parTransId="{38CEF162-3E62-4EDD-BCCF-109FCF8F4ECC}" sibTransId="{F408DCC4-1EB7-4726-BDA6-BEE5D5E0B749}"/>
    <dgm:cxn modelId="{28BADB0E-5ECC-4260-ADC1-0BB0B850AB71}" type="presOf" srcId="{8E00A289-B4B5-4488-81AA-A1C3E402AA26}" destId="{DED2E577-7F8D-4F0A-BAA4-6969689C9ADB}" srcOrd="0" destOrd="0" presId="urn:microsoft.com/office/officeart/2005/8/layout/pList1"/>
    <dgm:cxn modelId="{D9E55015-03C2-4319-932A-B5E8D5D5AA9A}" type="presOf" srcId="{3D10C63B-5457-4CF9-A1C4-3E761BB28292}" destId="{4F27BDBB-6367-474E-8238-2965EC83B888}" srcOrd="0" destOrd="0" presId="urn:microsoft.com/office/officeart/2005/8/layout/pList1"/>
    <dgm:cxn modelId="{6044F423-FF91-47B2-B618-2534E91B2A7B}" type="presOf" srcId="{75FD0EF4-9C64-486B-B8A1-AF8BDDAEC933}" destId="{9713DFE0-C986-4DB2-95BF-335C878E5D48}" srcOrd="0" destOrd="0" presId="urn:microsoft.com/office/officeart/2005/8/layout/pList1"/>
    <dgm:cxn modelId="{73E07924-6DEC-42B4-9351-65E9BF68BA84}" type="presOf" srcId="{46E5F8E2-8F28-45BC-9110-8BE7A16787FF}" destId="{B67C766F-C13B-49A5-A04F-912ED4A641C2}" srcOrd="0" destOrd="0" presId="urn:microsoft.com/office/officeart/2005/8/layout/pList1"/>
    <dgm:cxn modelId="{9060A045-11FB-42DD-8D33-BE9840411CDB}" type="presOf" srcId="{E01EAAEF-5A04-4E8D-AF61-8B335C4BD821}" destId="{F34A085D-5B30-4603-A9B3-FF5EBF5990A5}" srcOrd="0" destOrd="0" presId="urn:microsoft.com/office/officeart/2005/8/layout/pList1"/>
    <dgm:cxn modelId="{69505368-3A79-4DE4-99BE-A6DDF490880B}" type="presOf" srcId="{F408DCC4-1EB7-4726-BDA6-BEE5D5E0B749}" destId="{C92511E2-7883-4229-A443-E26B1B45A1F1}" srcOrd="0" destOrd="0" presId="urn:microsoft.com/office/officeart/2005/8/layout/pList1"/>
    <dgm:cxn modelId="{6FCE3D51-FA77-49C0-816F-7E2F9F265653}" srcId="{3D10C63B-5457-4CF9-A1C4-3E761BB28292}" destId="{2BC5BB02-8A77-42C2-95BA-15E7949873D1}" srcOrd="0" destOrd="0" parTransId="{29FDFBF1-07C6-4B03-9949-3A5D78D9A13C}" sibTransId="{DA3DD716-F9B5-4BC3-A7E3-B8036562BC4B}"/>
    <dgm:cxn modelId="{E25EC555-9837-4C0C-910B-D2DD7ACECD7B}" type="presOf" srcId="{7DA3FAF7-B8C8-4B2C-AFB1-2C6C9920B54E}" destId="{61DA708E-8B26-413A-9512-C2464C869E75}" srcOrd="0" destOrd="0" presId="urn:microsoft.com/office/officeart/2005/8/layout/pList1"/>
    <dgm:cxn modelId="{1852D683-B9ED-42EB-A517-762BD782F29A}" srcId="{3D10C63B-5457-4CF9-A1C4-3E761BB28292}" destId="{7DA3FAF7-B8C8-4B2C-AFB1-2C6C9920B54E}" srcOrd="2" destOrd="0" parTransId="{B3B18A12-7A7D-4C1D-8FE6-FF3D5148C9F9}" sibTransId="{4DBE5933-7D31-42F7-8209-4FB82E0A3344}"/>
    <dgm:cxn modelId="{7C57E59E-95C0-448D-8FDF-5582CD7653E9}" srcId="{3D10C63B-5457-4CF9-A1C4-3E761BB28292}" destId="{46E5F8E2-8F28-45BC-9110-8BE7A16787FF}" srcOrd="4" destOrd="0" parTransId="{7D1E8FEE-AA00-47CD-B623-ECF0C79DFF68}" sibTransId="{3B9261DF-A2C4-4EE1-8604-C17BD50C6710}"/>
    <dgm:cxn modelId="{F37A33BC-D14B-4142-8C18-7BA64FE36F51}" srcId="{3D10C63B-5457-4CF9-A1C4-3E761BB28292}" destId="{8E00A289-B4B5-4488-81AA-A1C3E402AA26}" srcOrd="5" destOrd="0" parTransId="{25ED521F-BA4E-4F7A-9A7A-40DBAC405E72}" sibTransId="{1BE19832-9872-442A-B672-14256545BDCA}"/>
    <dgm:cxn modelId="{73C868C7-F684-478D-8C3B-82DBB5FC020F}" srcId="{3D10C63B-5457-4CF9-A1C4-3E761BB28292}" destId="{E01EAAEF-5A04-4E8D-AF61-8B335C4BD821}" srcOrd="3" destOrd="0" parTransId="{436C728E-4EB8-4606-8F9A-D175E059B054}" sibTransId="{D8D684BA-26EB-4EFC-B692-AFE0F9FAB852}"/>
    <dgm:cxn modelId="{9E803EED-AF01-4FE8-A34E-FFCDEBBDCD3D}" type="presOf" srcId="{4DBE5933-7D31-42F7-8209-4FB82E0A3344}" destId="{E5EF05C7-E09E-4244-B37B-B9CC7F8733BA}" srcOrd="0" destOrd="0" presId="urn:microsoft.com/office/officeart/2005/8/layout/pList1"/>
    <dgm:cxn modelId="{A80D01EF-5B1B-4F7C-B7C4-6272E9B40DF7}" type="presOf" srcId="{3B9261DF-A2C4-4EE1-8604-C17BD50C6710}" destId="{213C9883-AAD5-4623-B348-AEC503366691}" srcOrd="0" destOrd="0" presId="urn:microsoft.com/office/officeart/2005/8/layout/pList1"/>
    <dgm:cxn modelId="{AF2114F1-809F-4E95-A915-D4607AA6745F}" type="presOf" srcId="{DA3DD716-F9B5-4BC3-A7E3-B8036562BC4B}" destId="{C8D52BBC-9466-45C6-9ECF-36143A7466BA}" srcOrd="0" destOrd="0" presId="urn:microsoft.com/office/officeart/2005/8/layout/pList1"/>
    <dgm:cxn modelId="{29B2DEF5-BBBE-4909-8BF1-5D64EF5B62FB}" type="presOf" srcId="{2BC5BB02-8A77-42C2-95BA-15E7949873D1}" destId="{D8D54019-0208-459E-B694-ABADC541B492}" srcOrd="0" destOrd="0" presId="urn:microsoft.com/office/officeart/2005/8/layout/pList1"/>
    <dgm:cxn modelId="{0FDBF6FF-9C38-46A0-83F0-C32CC0BABCB6}" type="presOf" srcId="{D8D684BA-26EB-4EFC-B692-AFE0F9FAB852}" destId="{3E6BD72F-D1BC-4DA7-8409-786BDF40FE40}" srcOrd="0" destOrd="0" presId="urn:microsoft.com/office/officeart/2005/8/layout/pList1"/>
    <dgm:cxn modelId="{B996D878-BB63-4E0A-966A-765B419931FE}" type="presParOf" srcId="{4F27BDBB-6367-474E-8238-2965EC83B888}" destId="{A6BEFC3E-BCFF-4072-A2FF-7695A3286592}" srcOrd="0" destOrd="0" presId="urn:microsoft.com/office/officeart/2005/8/layout/pList1"/>
    <dgm:cxn modelId="{F49BF225-9303-44E8-A48A-B7FB2C8C9DF6}" type="presParOf" srcId="{A6BEFC3E-BCFF-4072-A2FF-7695A3286592}" destId="{96A91807-F7C7-46A6-BC88-FA00648B4C3F}" srcOrd="0" destOrd="0" presId="urn:microsoft.com/office/officeart/2005/8/layout/pList1"/>
    <dgm:cxn modelId="{E926B846-D584-4602-AF64-090ACE000238}" type="presParOf" srcId="{A6BEFC3E-BCFF-4072-A2FF-7695A3286592}" destId="{D8D54019-0208-459E-B694-ABADC541B492}" srcOrd="1" destOrd="0" presId="urn:microsoft.com/office/officeart/2005/8/layout/pList1"/>
    <dgm:cxn modelId="{BD0B6F0A-2EDE-4399-8B8A-284C38D82751}" type="presParOf" srcId="{4F27BDBB-6367-474E-8238-2965EC83B888}" destId="{C8D52BBC-9466-45C6-9ECF-36143A7466BA}" srcOrd="1" destOrd="0" presId="urn:microsoft.com/office/officeart/2005/8/layout/pList1"/>
    <dgm:cxn modelId="{D28E1AAE-882A-4802-9CF6-0B6022BAF9E1}" type="presParOf" srcId="{4F27BDBB-6367-474E-8238-2965EC83B888}" destId="{2885BECA-2EA1-43B6-A1C1-0A5FD37BA07E}" srcOrd="2" destOrd="0" presId="urn:microsoft.com/office/officeart/2005/8/layout/pList1"/>
    <dgm:cxn modelId="{48D4C425-32B7-47C1-9405-989BCDCE61E4}" type="presParOf" srcId="{2885BECA-2EA1-43B6-A1C1-0A5FD37BA07E}" destId="{C845710A-1F0E-435C-8A1B-608227891979}" srcOrd="0" destOrd="0" presId="urn:microsoft.com/office/officeart/2005/8/layout/pList1"/>
    <dgm:cxn modelId="{500F0395-C30D-469F-8A50-39131089D4C1}" type="presParOf" srcId="{2885BECA-2EA1-43B6-A1C1-0A5FD37BA07E}" destId="{9713DFE0-C986-4DB2-95BF-335C878E5D48}" srcOrd="1" destOrd="0" presId="urn:microsoft.com/office/officeart/2005/8/layout/pList1"/>
    <dgm:cxn modelId="{E4AEE51E-0FA2-47D4-B5C8-D36B6A45CEC7}" type="presParOf" srcId="{4F27BDBB-6367-474E-8238-2965EC83B888}" destId="{C92511E2-7883-4229-A443-E26B1B45A1F1}" srcOrd="3" destOrd="0" presId="urn:microsoft.com/office/officeart/2005/8/layout/pList1"/>
    <dgm:cxn modelId="{A614602C-A5BB-4513-A335-CF436F04EC97}" type="presParOf" srcId="{4F27BDBB-6367-474E-8238-2965EC83B888}" destId="{A914DFA3-55E6-45BC-A90A-1C3618CA91C0}" srcOrd="4" destOrd="0" presId="urn:microsoft.com/office/officeart/2005/8/layout/pList1"/>
    <dgm:cxn modelId="{39BF9FF9-0D8A-43FE-9B22-A6E75F461CE9}" type="presParOf" srcId="{A914DFA3-55E6-45BC-A90A-1C3618CA91C0}" destId="{8707CCCE-8500-4AFA-8394-24C4869ED2D7}" srcOrd="0" destOrd="0" presId="urn:microsoft.com/office/officeart/2005/8/layout/pList1"/>
    <dgm:cxn modelId="{6EA7F512-4F79-4643-96E6-2218D659C313}" type="presParOf" srcId="{A914DFA3-55E6-45BC-A90A-1C3618CA91C0}" destId="{61DA708E-8B26-413A-9512-C2464C869E75}" srcOrd="1" destOrd="0" presId="urn:microsoft.com/office/officeart/2005/8/layout/pList1"/>
    <dgm:cxn modelId="{BB8E724C-8E32-4137-815F-809ECD9B93A6}" type="presParOf" srcId="{4F27BDBB-6367-474E-8238-2965EC83B888}" destId="{E5EF05C7-E09E-4244-B37B-B9CC7F8733BA}" srcOrd="5" destOrd="0" presId="urn:microsoft.com/office/officeart/2005/8/layout/pList1"/>
    <dgm:cxn modelId="{5300F7D7-31BD-4B53-9290-F21404B39C4C}" type="presParOf" srcId="{4F27BDBB-6367-474E-8238-2965EC83B888}" destId="{C4DE7757-BA2D-4FD6-930C-7224C19F9D34}" srcOrd="6" destOrd="0" presId="urn:microsoft.com/office/officeart/2005/8/layout/pList1"/>
    <dgm:cxn modelId="{449DF428-867F-4007-8917-7997C553C48F}" type="presParOf" srcId="{C4DE7757-BA2D-4FD6-930C-7224C19F9D34}" destId="{AB5CEF91-5B83-4D52-AE1E-754B6251E724}" srcOrd="0" destOrd="0" presId="urn:microsoft.com/office/officeart/2005/8/layout/pList1"/>
    <dgm:cxn modelId="{D8552D22-1F52-4EEE-AAAE-39E55EB5C411}" type="presParOf" srcId="{C4DE7757-BA2D-4FD6-930C-7224C19F9D34}" destId="{F34A085D-5B30-4603-A9B3-FF5EBF5990A5}" srcOrd="1" destOrd="0" presId="urn:microsoft.com/office/officeart/2005/8/layout/pList1"/>
    <dgm:cxn modelId="{482F6DBA-E065-4305-A7DB-885CE839B5DD}" type="presParOf" srcId="{4F27BDBB-6367-474E-8238-2965EC83B888}" destId="{3E6BD72F-D1BC-4DA7-8409-786BDF40FE40}" srcOrd="7" destOrd="0" presId="urn:microsoft.com/office/officeart/2005/8/layout/pList1"/>
    <dgm:cxn modelId="{29008A87-1840-4DC8-A0B2-7277EF651070}" type="presParOf" srcId="{4F27BDBB-6367-474E-8238-2965EC83B888}" destId="{4A8DA55E-DD7C-4780-B636-3B062295889E}" srcOrd="8" destOrd="0" presId="urn:microsoft.com/office/officeart/2005/8/layout/pList1"/>
    <dgm:cxn modelId="{3E92F5C2-5930-4733-8A84-319553DEE174}" type="presParOf" srcId="{4A8DA55E-DD7C-4780-B636-3B062295889E}" destId="{646695FA-7718-46C7-9C7F-4C51E6F5BB3D}" srcOrd="0" destOrd="0" presId="urn:microsoft.com/office/officeart/2005/8/layout/pList1"/>
    <dgm:cxn modelId="{2B02F10B-8F1A-400F-B5BB-3C8835CE2F48}" type="presParOf" srcId="{4A8DA55E-DD7C-4780-B636-3B062295889E}" destId="{B67C766F-C13B-49A5-A04F-912ED4A641C2}" srcOrd="1" destOrd="0" presId="urn:microsoft.com/office/officeart/2005/8/layout/pList1"/>
    <dgm:cxn modelId="{31BA33DF-0EA3-4658-916C-A567AA4032A5}" type="presParOf" srcId="{4F27BDBB-6367-474E-8238-2965EC83B888}" destId="{213C9883-AAD5-4623-B348-AEC503366691}" srcOrd="9" destOrd="0" presId="urn:microsoft.com/office/officeart/2005/8/layout/pList1"/>
    <dgm:cxn modelId="{CDCF602E-18CA-417B-B237-7289100DD4EA}" type="presParOf" srcId="{4F27BDBB-6367-474E-8238-2965EC83B888}" destId="{D0F57837-276B-472F-8A6D-29992ACA3785}" srcOrd="10" destOrd="0" presId="urn:microsoft.com/office/officeart/2005/8/layout/pList1"/>
    <dgm:cxn modelId="{A3D78325-E005-4148-9CD5-9B46163FBA84}" type="presParOf" srcId="{D0F57837-276B-472F-8A6D-29992ACA3785}" destId="{F2259FE2-B9AA-46FA-A460-84CCAC60CA6F}" srcOrd="0" destOrd="0" presId="urn:microsoft.com/office/officeart/2005/8/layout/pList1"/>
    <dgm:cxn modelId="{28FD4D2E-200C-42B8-87B8-00E1F2B43E82}" type="presParOf" srcId="{D0F57837-276B-472F-8A6D-29992ACA3785}" destId="{DED2E577-7F8D-4F0A-BAA4-6969689C9AD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EDA48E-CC04-49F4-A011-783992561448}" type="doc">
      <dgm:prSet loTypeId="urn:microsoft.com/office/officeart/2008/layout/AlternatingPictureBlocks" loCatId="list" qsTypeId="urn:microsoft.com/office/officeart/2005/8/quickstyle/simple1" qsCatId="simple" csTypeId="urn:microsoft.com/office/officeart/2005/8/colors/accent3_2" csCatId="accent3" phldr="1"/>
      <dgm:spPr/>
      <dgm:t>
        <a:bodyPr/>
        <a:lstStyle/>
        <a:p>
          <a:endParaRPr lang="en-US"/>
        </a:p>
      </dgm:t>
    </dgm:pt>
    <dgm:pt modelId="{85DE2587-E964-4B96-8A1F-1ED4D6EBDB9E}">
      <dgm:prSet phldrT="[Text]"/>
      <dgm:spPr>
        <a:solidFill>
          <a:srgbClr val="73A4CC"/>
        </a:solidFill>
      </dgm:spPr>
      <dgm:t>
        <a:bodyPr/>
        <a:lstStyle/>
        <a:p>
          <a:r>
            <a:rPr lang="en-US" dirty="0">
              <a:latin typeface="Arial" panose="020B0604020202020204" pitchFamily="34" charset="0"/>
              <a:cs typeface="Arial" panose="020B0604020202020204" pitchFamily="34" charset="0"/>
            </a:rPr>
            <a:t>Data Time Period</a:t>
          </a:r>
        </a:p>
      </dgm:t>
    </dgm:pt>
    <dgm:pt modelId="{917B0193-AE2D-4DEE-A8FA-EBB907ED63CC}" type="parTrans" cxnId="{4E1E808B-DB7E-4EFC-9F71-7DCD81EC72DC}">
      <dgm:prSet/>
      <dgm:spPr/>
      <dgm:t>
        <a:bodyPr/>
        <a:lstStyle/>
        <a:p>
          <a:endParaRPr lang="en-US"/>
        </a:p>
      </dgm:t>
    </dgm:pt>
    <dgm:pt modelId="{79C9F603-BECD-4ACF-B6CA-1777E6E1EB20}" type="sibTrans" cxnId="{4E1E808B-DB7E-4EFC-9F71-7DCD81EC72DC}">
      <dgm:prSet/>
      <dgm:spPr/>
      <dgm:t>
        <a:bodyPr/>
        <a:lstStyle/>
        <a:p>
          <a:endParaRPr lang="en-US"/>
        </a:p>
      </dgm:t>
    </dgm:pt>
    <dgm:pt modelId="{D76E8221-A226-464D-B4E5-50E6C1A82E74}">
      <dgm:prSet phldrT="[Text]"/>
      <dgm:spPr>
        <a:solidFill>
          <a:srgbClr val="73A4CC"/>
        </a:solidFill>
      </dgm:spPr>
      <dgm:t>
        <a:bodyPr/>
        <a:lstStyle/>
        <a:p>
          <a:r>
            <a:rPr lang="en-US" dirty="0">
              <a:latin typeface="Arial" panose="020B0604020202020204" pitchFamily="34" charset="0"/>
              <a:cs typeface="Arial" panose="020B0604020202020204" pitchFamily="34" charset="0"/>
            </a:rPr>
            <a:t>Multi-Indicator Representation</a:t>
          </a:r>
        </a:p>
      </dgm:t>
    </dgm:pt>
    <dgm:pt modelId="{E1276450-3B23-4F59-A769-E4A2F75A3C9B}" type="parTrans" cxnId="{16553EA3-7563-4F90-8659-341B7AC76FFC}">
      <dgm:prSet/>
      <dgm:spPr/>
      <dgm:t>
        <a:bodyPr/>
        <a:lstStyle/>
        <a:p>
          <a:endParaRPr lang="en-US"/>
        </a:p>
      </dgm:t>
    </dgm:pt>
    <dgm:pt modelId="{53DE9F5D-D34E-4771-9A11-48B3443E98DE}" type="sibTrans" cxnId="{16553EA3-7563-4F90-8659-341B7AC76FFC}">
      <dgm:prSet/>
      <dgm:spPr/>
      <dgm:t>
        <a:bodyPr/>
        <a:lstStyle/>
        <a:p>
          <a:endParaRPr lang="en-US"/>
        </a:p>
      </dgm:t>
    </dgm:pt>
    <dgm:pt modelId="{6CE5F359-C99B-483F-AE2D-8CD4B42A3AFD}">
      <dgm:prSet phldrT="[Text]"/>
      <dgm:spPr>
        <a:solidFill>
          <a:srgbClr val="73A4CC"/>
        </a:solidFill>
      </dgm:spPr>
      <dgm:t>
        <a:bodyPr/>
        <a:lstStyle/>
        <a:p>
          <a:r>
            <a:rPr lang="en-US" dirty="0">
              <a:latin typeface="Arial" panose="020B0604020202020204" pitchFamily="34" charset="0"/>
              <a:cs typeface="Arial" panose="020B0604020202020204" pitchFamily="34" charset="0"/>
            </a:rPr>
            <a:t>Scope of Data</a:t>
          </a:r>
        </a:p>
      </dgm:t>
    </dgm:pt>
    <dgm:pt modelId="{B836FF7B-7ED2-4375-BB2D-D2BEFEB74306}" type="parTrans" cxnId="{030986EF-C755-4405-B11A-4F8FFBC0C488}">
      <dgm:prSet/>
      <dgm:spPr/>
      <dgm:t>
        <a:bodyPr/>
        <a:lstStyle/>
        <a:p>
          <a:endParaRPr lang="en-US"/>
        </a:p>
      </dgm:t>
    </dgm:pt>
    <dgm:pt modelId="{312A9A76-00D7-48CD-A5F3-DB2A973306FF}" type="sibTrans" cxnId="{030986EF-C755-4405-B11A-4F8FFBC0C488}">
      <dgm:prSet/>
      <dgm:spPr/>
      <dgm:t>
        <a:bodyPr/>
        <a:lstStyle/>
        <a:p>
          <a:endParaRPr lang="en-US"/>
        </a:p>
      </dgm:t>
    </dgm:pt>
    <dgm:pt modelId="{2D8A35B5-3697-4B2A-848A-76DACFDF1D46}">
      <dgm:prSet/>
      <dgm:spPr>
        <a:solidFill>
          <a:srgbClr val="73A4CC"/>
        </a:solidFill>
      </dgm:spPr>
      <dgm:t>
        <a:bodyPr/>
        <a:lstStyle/>
        <a:p>
          <a:pPr algn="ctr"/>
          <a:r>
            <a:rPr lang="en-US" dirty="0">
              <a:latin typeface="Arial" panose="020B0604020202020204" pitchFamily="34" charset="0"/>
              <a:cs typeface="Arial" panose="020B0604020202020204" pitchFamily="34" charset="0"/>
            </a:rPr>
            <a:t>Data Masking</a:t>
          </a:r>
        </a:p>
        <a:p>
          <a:pPr algn="ctr"/>
          <a:r>
            <a:rPr lang="en-US" dirty="0">
              <a:latin typeface="Arial" panose="020B0604020202020204" pitchFamily="34" charset="0"/>
              <a:cs typeface="Arial" panose="020B0604020202020204" pitchFamily="34" charset="0"/>
            </a:rPr>
            <a:t>(&lt;10)</a:t>
          </a:r>
        </a:p>
      </dgm:t>
    </dgm:pt>
    <dgm:pt modelId="{1ECB30E7-70EE-4C8C-A3B2-151AD3755375}" type="parTrans" cxnId="{A255F891-21D9-4E48-9646-3AA6EAE9B829}">
      <dgm:prSet/>
      <dgm:spPr/>
      <dgm:t>
        <a:bodyPr/>
        <a:lstStyle/>
        <a:p>
          <a:endParaRPr lang="en-US"/>
        </a:p>
      </dgm:t>
    </dgm:pt>
    <dgm:pt modelId="{D6EA0402-D18D-4F87-B759-6E941C35F9B0}" type="sibTrans" cxnId="{A255F891-21D9-4E48-9646-3AA6EAE9B829}">
      <dgm:prSet/>
      <dgm:spPr/>
      <dgm:t>
        <a:bodyPr/>
        <a:lstStyle/>
        <a:p>
          <a:endParaRPr lang="en-US"/>
        </a:p>
      </dgm:t>
    </dgm:pt>
    <dgm:pt modelId="{6752C907-F121-4253-B953-99485CD96391}" type="pres">
      <dgm:prSet presAssocID="{91EDA48E-CC04-49F4-A011-783992561448}" presName="linearFlow" presStyleCnt="0">
        <dgm:presLayoutVars>
          <dgm:dir/>
          <dgm:resizeHandles val="exact"/>
        </dgm:presLayoutVars>
      </dgm:prSet>
      <dgm:spPr/>
    </dgm:pt>
    <dgm:pt modelId="{D52B2BE9-F797-478D-84A6-361B79946172}" type="pres">
      <dgm:prSet presAssocID="{85DE2587-E964-4B96-8A1F-1ED4D6EBDB9E}" presName="comp" presStyleCnt="0"/>
      <dgm:spPr/>
    </dgm:pt>
    <dgm:pt modelId="{3ECA7140-C313-4D2E-ABE3-CCA9F33E872C}" type="pres">
      <dgm:prSet presAssocID="{85DE2587-E964-4B96-8A1F-1ED4D6EBDB9E}" presName="rect2" presStyleLbl="node1" presStyleIdx="0" presStyleCnt="4">
        <dgm:presLayoutVars>
          <dgm:bulletEnabled val="1"/>
        </dgm:presLayoutVars>
      </dgm:prSet>
      <dgm:spPr/>
    </dgm:pt>
    <dgm:pt modelId="{7482C856-415D-4047-8F78-CEE4D4950AD1}" type="pres">
      <dgm:prSet presAssocID="{85DE2587-E964-4B96-8A1F-1ED4D6EBDB9E}" presName="rect1" presStyleLbl="ln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Monthly calendar"/>
        </a:ext>
      </dgm:extLst>
    </dgm:pt>
    <dgm:pt modelId="{8A036A73-A915-448A-B372-7825D84E6E2A}" type="pres">
      <dgm:prSet presAssocID="{79C9F603-BECD-4ACF-B6CA-1777E6E1EB20}" presName="sibTrans" presStyleCnt="0"/>
      <dgm:spPr/>
    </dgm:pt>
    <dgm:pt modelId="{86EAE2BE-9F84-48A0-86F0-0F2E85240B98}" type="pres">
      <dgm:prSet presAssocID="{D76E8221-A226-464D-B4E5-50E6C1A82E74}" presName="comp" presStyleCnt="0"/>
      <dgm:spPr/>
    </dgm:pt>
    <dgm:pt modelId="{6EC4CDCA-4224-4C91-BADD-0213FA24DE77}" type="pres">
      <dgm:prSet presAssocID="{D76E8221-A226-464D-B4E5-50E6C1A82E74}" presName="rect2" presStyleLbl="node1" presStyleIdx="1" presStyleCnt="4">
        <dgm:presLayoutVars>
          <dgm:bulletEnabled val="1"/>
        </dgm:presLayoutVars>
      </dgm:prSet>
      <dgm:spPr/>
    </dgm:pt>
    <dgm:pt modelId="{C77A049C-D95B-42A6-A990-4FC4B0CEA3B7}" type="pres">
      <dgm:prSet presAssocID="{D76E8221-A226-464D-B4E5-50E6C1A82E74}" presName="rect1" presStyleLbl="lnNod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pt>
    <dgm:pt modelId="{63D2B5ED-83F1-4A59-90B8-3B51B9427528}" type="pres">
      <dgm:prSet presAssocID="{53DE9F5D-D34E-4771-9A11-48B3443E98DE}" presName="sibTrans" presStyleCnt="0"/>
      <dgm:spPr/>
    </dgm:pt>
    <dgm:pt modelId="{0F9E536A-8554-4BCB-991A-E50C8D1FFAC0}" type="pres">
      <dgm:prSet presAssocID="{6CE5F359-C99B-483F-AE2D-8CD4B42A3AFD}" presName="comp" presStyleCnt="0"/>
      <dgm:spPr/>
    </dgm:pt>
    <dgm:pt modelId="{4DD043EF-8A54-43E6-95FA-C1700743E7A7}" type="pres">
      <dgm:prSet presAssocID="{6CE5F359-C99B-483F-AE2D-8CD4B42A3AFD}" presName="rect2" presStyleLbl="node1" presStyleIdx="2" presStyleCnt="4">
        <dgm:presLayoutVars>
          <dgm:bulletEnabled val="1"/>
        </dgm:presLayoutVars>
      </dgm:prSet>
      <dgm:spPr/>
    </dgm:pt>
    <dgm:pt modelId="{7498BF55-AFCA-4895-A764-CB22CA4D7C22}" type="pres">
      <dgm:prSet presAssocID="{6CE5F359-C99B-483F-AE2D-8CD4B42A3AFD}" presName="rect1" presStyleLbl="ln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Database"/>
        </a:ext>
      </dgm:extLst>
    </dgm:pt>
    <dgm:pt modelId="{5EF8DE6C-4C0C-4E14-8BC9-80C3BB296D4E}" type="pres">
      <dgm:prSet presAssocID="{312A9A76-00D7-48CD-A5F3-DB2A973306FF}" presName="sibTrans" presStyleCnt="0"/>
      <dgm:spPr/>
    </dgm:pt>
    <dgm:pt modelId="{7B6AA7E8-E2C5-4832-91C1-28049418A039}" type="pres">
      <dgm:prSet presAssocID="{2D8A35B5-3697-4B2A-848A-76DACFDF1D46}" presName="comp" presStyleCnt="0"/>
      <dgm:spPr/>
    </dgm:pt>
    <dgm:pt modelId="{9F2BD1E9-38E4-402D-8AD4-7A424383660C}" type="pres">
      <dgm:prSet presAssocID="{2D8A35B5-3697-4B2A-848A-76DACFDF1D46}" presName="rect2" presStyleLbl="node1" presStyleIdx="3" presStyleCnt="4">
        <dgm:presLayoutVars>
          <dgm:bulletEnabled val="1"/>
        </dgm:presLayoutVars>
      </dgm:prSet>
      <dgm:spPr/>
    </dgm:pt>
    <dgm:pt modelId="{6AB20763-B5AA-4F43-A922-32038846CE3F}" type="pres">
      <dgm:prSet presAssocID="{2D8A35B5-3697-4B2A-848A-76DACFDF1D46}" presName="rect1" presStyleLbl="lnNode1" presStyleIdx="3" presStyleCnt="4"/>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pt>
  </dgm:ptLst>
  <dgm:cxnLst>
    <dgm:cxn modelId="{8F2FD129-37D8-4DD8-815F-E85017B53BC2}" type="presOf" srcId="{2D8A35B5-3697-4B2A-848A-76DACFDF1D46}" destId="{9F2BD1E9-38E4-402D-8AD4-7A424383660C}" srcOrd="0" destOrd="0" presId="urn:microsoft.com/office/officeart/2008/layout/AlternatingPictureBlocks"/>
    <dgm:cxn modelId="{99922A47-5332-431E-98C0-5734F9C50552}" type="presOf" srcId="{6CE5F359-C99B-483F-AE2D-8CD4B42A3AFD}" destId="{4DD043EF-8A54-43E6-95FA-C1700743E7A7}" srcOrd="0" destOrd="0" presId="urn:microsoft.com/office/officeart/2008/layout/AlternatingPictureBlocks"/>
    <dgm:cxn modelId="{EBA48572-B634-4FB0-86DA-085BB3B34B19}" type="presOf" srcId="{91EDA48E-CC04-49F4-A011-783992561448}" destId="{6752C907-F121-4253-B953-99485CD96391}" srcOrd="0" destOrd="0" presId="urn:microsoft.com/office/officeart/2008/layout/AlternatingPictureBlocks"/>
    <dgm:cxn modelId="{E9908179-866D-4D8C-AD06-242BA479721D}" type="presOf" srcId="{D76E8221-A226-464D-B4E5-50E6C1A82E74}" destId="{6EC4CDCA-4224-4C91-BADD-0213FA24DE77}" srcOrd="0" destOrd="0" presId="urn:microsoft.com/office/officeart/2008/layout/AlternatingPictureBlocks"/>
    <dgm:cxn modelId="{4E1E808B-DB7E-4EFC-9F71-7DCD81EC72DC}" srcId="{91EDA48E-CC04-49F4-A011-783992561448}" destId="{85DE2587-E964-4B96-8A1F-1ED4D6EBDB9E}" srcOrd="0" destOrd="0" parTransId="{917B0193-AE2D-4DEE-A8FA-EBB907ED63CC}" sibTransId="{79C9F603-BECD-4ACF-B6CA-1777E6E1EB20}"/>
    <dgm:cxn modelId="{A255F891-21D9-4E48-9646-3AA6EAE9B829}" srcId="{91EDA48E-CC04-49F4-A011-783992561448}" destId="{2D8A35B5-3697-4B2A-848A-76DACFDF1D46}" srcOrd="3" destOrd="0" parTransId="{1ECB30E7-70EE-4C8C-A3B2-151AD3755375}" sibTransId="{D6EA0402-D18D-4F87-B759-6E941C35F9B0}"/>
    <dgm:cxn modelId="{16553EA3-7563-4F90-8659-341B7AC76FFC}" srcId="{91EDA48E-CC04-49F4-A011-783992561448}" destId="{D76E8221-A226-464D-B4E5-50E6C1A82E74}" srcOrd="1" destOrd="0" parTransId="{E1276450-3B23-4F59-A769-E4A2F75A3C9B}" sibTransId="{53DE9F5D-D34E-4771-9A11-48B3443E98DE}"/>
    <dgm:cxn modelId="{F5F4EFA9-B9A8-4C45-84C5-D6CB13D09099}" type="presOf" srcId="{85DE2587-E964-4B96-8A1F-1ED4D6EBDB9E}" destId="{3ECA7140-C313-4D2E-ABE3-CCA9F33E872C}" srcOrd="0" destOrd="0" presId="urn:microsoft.com/office/officeart/2008/layout/AlternatingPictureBlocks"/>
    <dgm:cxn modelId="{030986EF-C755-4405-B11A-4F8FFBC0C488}" srcId="{91EDA48E-CC04-49F4-A011-783992561448}" destId="{6CE5F359-C99B-483F-AE2D-8CD4B42A3AFD}" srcOrd="2" destOrd="0" parTransId="{B836FF7B-7ED2-4375-BB2D-D2BEFEB74306}" sibTransId="{312A9A76-00D7-48CD-A5F3-DB2A973306FF}"/>
    <dgm:cxn modelId="{723D043D-4511-451D-B813-8E49A4CC0196}" type="presParOf" srcId="{6752C907-F121-4253-B953-99485CD96391}" destId="{D52B2BE9-F797-478D-84A6-361B79946172}" srcOrd="0" destOrd="0" presId="urn:microsoft.com/office/officeart/2008/layout/AlternatingPictureBlocks"/>
    <dgm:cxn modelId="{23330513-0E73-467B-9934-9001B5A6BE43}" type="presParOf" srcId="{D52B2BE9-F797-478D-84A6-361B79946172}" destId="{3ECA7140-C313-4D2E-ABE3-CCA9F33E872C}" srcOrd="0" destOrd="0" presId="urn:microsoft.com/office/officeart/2008/layout/AlternatingPictureBlocks"/>
    <dgm:cxn modelId="{AD50D0F3-D1CF-4077-B8DC-9E41B9843563}" type="presParOf" srcId="{D52B2BE9-F797-478D-84A6-361B79946172}" destId="{7482C856-415D-4047-8F78-CEE4D4950AD1}" srcOrd="1" destOrd="0" presId="urn:microsoft.com/office/officeart/2008/layout/AlternatingPictureBlocks"/>
    <dgm:cxn modelId="{16FDB682-7CD7-4EF7-A9BA-50CFCD9E2A53}" type="presParOf" srcId="{6752C907-F121-4253-B953-99485CD96391}" destId="{8A036A73-A915-448A-B372-7825D84E6E2A}" srcOrd="1" destOrd="0" presId="urn:microsoft.com/office/officeart/2008/layout/AlternatingPictureBlocks"/>
    <dgm:cxn modelId="{B3923CEE-8E6B-4427-A6E4-E1DDE6F93C30}" type="presParOf" srcId="{6752C907-F121-4253-B953-99485CD96391}" destId="{86EAE2BE-9F84-48A0-86F0-0F2E85240B98}" srcOrd="2" destOrd="0" presId="urn:microsoft.com/office/officeart/2008/layout/AlternatingPictureBlocks"/>
    <dgm:cxn modelId="{DE3CB3DF-27B3-4E92-BC10-2BE0A6385352}" type="presParOf" srcId="{86EAE2BE-9F84-48A0-86F0-0F2E85240B98}" destId="{6EC4CDCA-4224-4C91-BADD-0213FA24DE77}" srcOrd="0" destOrd="0" presId="urn:microsoft.com/office/officeart/2008/layout/AlternatingPictureBlocks"/>
    <dgm:cxn modelId="{68769AD8-2C41-4309-8464-51509999FF28}" type="presParOf" srcId="{86EAE2BE-9F84-48A0-86F0-0F2E85240B98}" destId="{C77A049C-D95B-42A6-A990-4FC4B0CEA3B7}" srcOrd="1" destOrd="0" presId="urn:microsoft.com/office/officeart/2008/layout/AlternatingPictureBlocks"/>
    <dgm:cxn modelId="{67555BE6-112B-4254-BC5D-0DCCB0C9273A}" type="presParOf" srcId="{6752C907-F121-4253-B953-99485CD96391}" destId="{63D2B5ED-83F1-4A59-90B8-3B51B9427528}" srcOrd="3" destOrd="0" presId="urn:microsoft.com/office/officeart/2008/layout/AlternatingPictureBlocks"/>
    <dgm:cxn modelId="{754BA2F6-96F7-493F-9D4B-019F31212B8C}" type="presParOf" srcId="{6752C907-F121-4253-B953-99485CD96391}" destId="{0F9E536A-8554-4BCB-991A-E50C8D1FFAC0}" srcOrd="4" destOrd="0" presId="urn:microsoft.com/office/officeart/2008/layout/AlternatingPictureBlocks"/>
    <dgm:cxn modelId="{930C335F-2C3F-4F66-96B9-5727D81D8606}" type="presParOf" srcId="{0F9E536A-8554-4BCB-991A-E50C8D1FFAC0}" destId="{4DD043EF-8A54-43E6-95FA-C1700743E7A7}" srcOrd="0" destOrd="0" presId="urn:microsoft.com/office/officeart/2008/layout/AlternatingPictureBlocks"/>
    <dgm:cxn modelId="{FE4BC172-EE19-48B1-9BFC-38FE8D487DCC}" type="presParOf" srcId="{0F9E536A-8554-4BCB-991A-E50C8D1FFAC0}" destId="{7498BF55-AFCA-4895-A764-CB22CA4D7C22}" srcOrd="1" destOrd="0" presId="urn:microsoft.com/office/officeart/2008/layout/AlternatingPictureBlocks"/>
    <dgm:cxn modelId="{08EBD60C-D666-4DAE-82A1-CD96F67B60BD}" type="presParOf" srcId="{6752C907-F121-4253-B953-99485CD96391}" destId="{5EF8DE6C-4C0C-4E14-8BC9-80C3BB296D4E}" srcOrd="5" destOrd="0" presId="urn:microsoft.com/office/officeart/2008/layout/AlternatingPictureBlocks"/>
    <dgm:cxn modelId="{EEA94493-C932-4EA7-9AAC-16AC196A6D8B}" type="presParOf" srcId="{6752C907-F121-4253-B953-99485CD96391}" destId="{7B6AA7E8-E2C5-4832-91C1-28049418A039}" srcOrd="6" destOrd="0" presId="urn:microsoft.com/office/officeart/2008/layout/AlternatingPictureBlocks"/>
    <dgm:cxn modelId="{12FD6FAC-F29A-4C17-875C-EA229216C634}" type="presParOf" srcId="{7B6AA7E8-E2C5-4832-91C1-28049418A039}" destId="{9F2BD1E9-38E4-402D-8AD4-7A424383660C}" srcOrd="0" destOrd="0" presId="urn:microsoft.com/office/officeart/2008/layout/AlternatingPictureBlocks"/>
    <dgm:cxn modelId="{E69A75FD-EBC0-46E4-B19B-FB2F7827C828}" type="presParOf" srcId="{7B6AA7E8-E2C5-4832-91C1-28049418A039}" destId="{6AB20763-B5AA-4F43-A922-32038846CE3F}"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C4B83-6129-4C13-A330-9370EDD571BE}">
      <dsp:nvSpPr>
        <dsp:cNvPr id="0" name=""/>
        <dsp:cNvSpPr/>
      </dsp:nvSpPr>
      <dsp:spPr>
        <a:xfrm>
          <a:off x="1447" y="1067226"/>
          <a:ext cx="2296650" cy="1582392"/>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B7DF-4969-4F0E-9B5D-145AF47831A8}">
      <dsp:nvSpPr>
        <dsp:cNvPr id="0" name=""/>
        <dsp:cNvSpPr/>
      </dsp:nvSpPr>
      <dsp:spPr>
        <a:xfrm>
          <a:off x="1447" y="2649618"/>
          <a:ext cx="2296650" cy="8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i="1" u="none" kern="1200" dirty="0">
              <a:latin typeface="Arial" panose="020B0604020202020204" pitchFamily="34" charset="0"/>
              <a:cs typeface="Arial" panose="020B0604020202020204" pitchFamily="34" charset="0"/>
            </a:rPr>
            <a:t>Meaningful Access</a:t>
          </a:r>
        </a:p>
      </dsp:txBody>
      <dsp:txXfrm>
        <a:off x="1447" y="2649618"/>
        <a:ext cx="2296650" cy="852057"/>
      </dsp:txXfrm>
    </dsp:sp>
    <dsp:sp modelId="{B2A87CCA-B3F8-4833-BE84-504372CCAD37}">
      <dsp:nvSpPr>
        <dsp:cNvPr id="0" name=""/>
        <dsp:cNvSpPr/>
      </dsp:nvSpPr>
      <dsp:spPr>
        <a:xfrm>
          <a:off x="2527860" y="1067226"/>
          <a:ext cx="2296650" cy="1582392"/>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FFC4D-D28B-4684-A986-258A5D242E03}">
      <dsp:nvSpPr>
        <dsp:cNvPr id="0" name=""/>
        <dsp:cNvSpPr/>
      </dsp:nvSpPr>
      <dsp:spPr>
        <a:xfrm>
          <a:off x="2527860" y="2649618"/>
          <a:ext cx="2296650" cy="8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i="1" u="none" kern="1200" dirty="0">
              <a:latin typeface="Arial" panose="020B0604020202020204" pitchFamily="34" charset="0"/>
              <a:cs typeface="Arial" panose="020B0604020202020204" pitchFamily="34" charset="0"/>
            </a:rPr>
            <a:t>Enrollment &amp; Engagement</a:t>
          </a:r>
        </a:p>
      </dsp:txBody>
      <dsp:txXfrm>
        <a:off x="2527860" y="2649618"/>
        <a:ext cx="2296650" cy="852057"/>
      </dsp:txXfrm>
    </dsp:sp>
    <dsp:sp modelId="{006D6E37-2C00-40EA-BF23-BA009173581C}">
      <dsp:nvSpPr>
        <dsp:cNvPr id="0" name=""/>
        <dsp:cNvSpPr/>
      </dsp:nvSpPr>
      <dsp:spPr>
        <a:xfrm>
          <a:off x="5054272" y="1067226"/>
          <a:ext cx="2296650" cy="1582392"/>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8A673-3CFD-4730-886A-BCE3360AFDD2}">
      <dsp:nvSpPr>
        <dsp:cNvPr id="0" name=""/>
        <dsp:cNvSpPr/>
      </dsp:nvSpPr>
      <dsp:spPr>
        <a:xfrm>
          <a:off x="5054272" y="2649618"/>
          <a:ext cx="2296650" cy="8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i="1" kern="1200" dirty="0">
              <a:latin typeface="Arial" panose="020B0604020202020204" pitchFamily="34" charset="0"/>
              <a:cs typeface="Arial" panose="020B0604020202020204" pitchFamily="34" charset="0"/>
            </a:rPr>
            <a:t>Student Outcomes</a:t>
          </a:r>
        </a:p>
      </dsp:txBody>
      <dsp:txXfrm>
        <a:off x="5054272" y="2649618"/>
        <a:ext cx="2296650" cy="852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D849-100E-42B7-A98A-0EA5512C053A}">
      <dsp:nvSpPr>
        <dsp:cNvPr id="0" name=""/>
        <dsp:cNvSpPr/>
      </dsp:nvSpPr>
      <dsp:spPr>
        <a:xfrm>
          <a:off x="0" y="74610"/>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Students with disabilities</a:t>
          </a:r>
        </a:p>
      </dsp:txBody>
      <dsp:txXfrm>
        <a:off x="25130" y="99740"/>
        <a:ext cx="8380062" cy="464540"/>
      </dsp:txXfrm>
    </dsp:sp>
    <dsp:sp modelId="{AFB512A9-F5B8-40DC-BF38-BE309B548856}">
      <dsp:nvSpPr>
        <dsp:cNvPr id="0" name=""/>
        <dsp:cNvSpPr/>
      </dsp:nvSpPr>
      <dsp:spPr>
        <a:xfrm>
          <a:off x="0" y="652770"/>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Students from economically disadvantaged families</a:t>
          </a:r>
        </a:p>
      </dsp:txBody>
      <dsp:txXfrm>
        <a:off x="25130" y="677900"/>
        <a:ext cx="8380062" cy="464540"/>
      </dsp:txXfrm>
    </dsp:sp>
    <dsp:sp modelId="{CA69FCCC-7A68-494C-B2E3-169D72B32A37}">
      <dsp:nvSpPr>
        <dsp:cNvPr id="0" name=""/>
        <dsp:cNvSpPr/>
      </dsp:nvSpPr>
      <dsp:spPr>
        <a:xfrm>
          <a:off x="0" y="123093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Single parents (including pregnant women)</a:t>
          </a:r>
        </a:p>
      </dsp:txBody>
      <dsp:txXfrm>
        <a:off x="25130" y="1256061"/>
        <a:ext cx="8380062" cy="464540"/>
      </dsp:txXfrm>
    </dsp:sp>
    <dsp:sp modelId="{C8F93939-42C5-4925-81BD-CF37A9E9B34C}">
      <dsp:nvSpPr>
        <dsp:cNvPr id="0" name=""/>
        <dsp:cNvSpPr/>
      </dsp:nvSpPr>
      <dsp:spPr>
        <a:xfrm>
          <a:off x="0" y="180909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Students preparing for non-traditional fields</a:t>
          </a:r>
        </a:p>
      </dsp:txBody>
      <dsp:txXfrm>
        <a:off x="25130" y="1834221"/>
        <a:ext cx="8380062" cy="464540"/>
      </dsp:txXfrm>
    </dsp:sp>
    <dsp:sp modelId="{7DB523E1-A14B-4EDD-9C14-E6F11BE1100A}">
      <dsp:nvSpPr>
        <dsp:cNvPr id="0" name=""/>
        <dsp:cNvSpPr/>
      </dsp:nvSpPr>
      <dsp:spPr>
        <a:xfrm>
          <a:off x="0" y="238725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English Learners</a:t>
          </a:r>
        </a:p>
      </dsp:txBody>
      <dsp:txXfrm>
        <a:off x="25130" y="2412381"/>
        <a:ext cx="8380062" cy="464540"/>
      </dsp:txXfrm>
    </dsp:sp>
    <dsp:sp modelId="{5BD39AB2-2E40-4E8E-BEF4-BB0D9FC43E0B}">
      <dsp:nvSpPr>
        <dsp:cNvPr id="0" name=""/>
        <dsp:cNvSpPr/>
      </dsp:nvSpPr>
      <dsp:spPr>
        <a:xfrm>
          <a:off x="0" y="296541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*Homeless students</a:t>
          </a:r>
        </a:p>
      </dsp:txBody>
      <dsp:txXfrm>
        <a:off x="25130" y="2990541"/>
        <a:ext cx="8380062" cy="464540"/>
      </dsp:txXfrm>
    </dsp:sp>
    <dsp:sp modelId="{63BBAFAE-4C46-4167-AA75-7D72F751D9B2}">
      <dsp:nvSpPr>
        <dsp:cNvPr id="0" name=""/>
        <dsp:cNvSpPr/>
      </dsp:nvSpPr>
      <dsp:spPr>
        <a:xfrm>
          <a:off x="0" y="354357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*Youth in or aged out of foster care</a:t>
          </a:r>
        </a:p>
      </dsp:txBody>
      <dsp:txXfrm>
        <a:off x="25130" y="3568701"/>
        <a:ext cx="8380062" cy="464540"/>
      </dsp:txXfrm>
    </dsp:sp>
    <dsp:sp modelId="{6C8BDE19-0625-45CB-A92D-C5D89FA21752}">
      <dsp:nvSpPr>
        <dsp:cNvPr id="0" name=""/>
        <dsp:cNvSpPr/>
      </dsp:nvSpPr>
      <dsp:spPr>
        <a:xfrm>
          <a:off x="0" y="4121731"/>
          <a:ext cx="8430322" cy="51480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*Students with a parent on active military duty</a:t>
          </a:r>
        </a:p>
      </dsp:txBody>
      <dsp:txXfrm>
        <a:off x="25130" y="4146861"/>
        <a:ext cx="8380062" cy="4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1348-9E18-48ED-8507-F003B087AA82}">
      <dsp:nvSpPr>
        <dsp:cNvPr id="0" name=""/>
        <dsp:cNvSpPr/>
      </dsp:nvSpPr>
      <dsp:spPr>
        <a:xfrm>
          <a:off x="0" y="467481"/>
          <a:ext cx="8229600" cy="1896300"/>
        </a:xfrm>
        <a:prstGeom prst="rect">
          <a:avLst/>
        </a:prstGeom>
        <a:solidFill>
          <a:schemeClr val="lt1">
            <a:alpha val="90000"/>
            <a:hueOff val="0"/>
            <a:satOff val="0"/>
            <a:lumOff val="0"/>
            <a:alphaOff val="0"/>
          </a:schemeClr>
        </a:solidFill>
        <a:ln w="25400" cap="flat" cmpd="sng" algn="ctr">
          <a:solidFill>
            <a:srgbClr val="73A4CC"/>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A student who has completed half of an approved program of study and is enrolled in the next half (51%)</a:t>
          </a:r>
        </a:p>
      </dsp:txBody>
      <dsp:txXfrm>
        <a:off x="0" y="467481"/>
        <a:ext cx="8229600" cy="1896300"/>
      </dsp:txXfrm>
    </dsp:sp>
    <dsp:sp modelId="{BECA1710-9615-4D09-B35E-D2657C0B4C9D}">
      <dsp:nvSpPr>
        <dsp:cNvPr id="0" name=""/>
        <dsp:cNvSpPr/>
      </dsp:nvSpPr>
      <dsp:spPr>
        <a:xfrm>
          <a:off x="411480" y="54201"/>
          <a:ext cx="5760720" cy="82656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Perkins IV (Data Report)</a:t>
          </a:r>
        </a:p>
      </dsp:txBody>
      <dsp:txXfrm>
        <a:off x="451829" y="94550"/>
        <a:ext cx="5680022" cy="745862"/>
      </dsp:txXfrm>
    </dsp:sp>
    <dsp:sp modelId="{573C3541-D81A-4E7D-BA6C-083A1AC6822B}">
      <dsp:nvSpPr>
        <dsp:cNvPr id="0" name=""/>
        <dsp:cNvSpPr/>
      </dsp:nvSpPr>
      <dsp:spPr>
        <a:xfrm>
          <a:off x="0" y="2928260"/>
          <a:ext cx="8229600" cy="1543500"/>
        </a:xfrm>
        <a:prstGeom prst="rect">
          <a:avLst/>
        </a:prstGeom>
        <a:noFill/>
        <a:ln w="25400" cap="flat" cmpd="sng" algn="ctr">
          <a:solidFill>
            <a:srgbClr val="73A4CC"/>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A student who has completed at least two courses in a single program of study</a:t>
          </a:r>
        </a:p>
      </dsp:txBody>
      <dsp:txXfrm>
        <a:off x="0" y="2928260"/>
        <a:ext cx="8229600" cy="1543500"/>
      </dsp:txXfrm>
    </dsp:sp>
    <dsp:sp modelId="{59200390-1229-49F8-97D7-E9018F3F2FCD}">
      <dsp:nvSpPr>
        <dsp:cNvPr id="0" name=""/>
        <dsp:cNvSpPr/>
      </dsp:nvSpPr>
      <dsp:spPr>
        <a:xfrm>
          <a:off x="411480" y="2514981"/>
          <a:ext cx="5760720" cy="826560"/>
        </a:xfrm>
        <a:prstGeom prst="round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Perkins V</a:t>
          </a:r>
        </a:p>
      </dsp:txBody>
      <dsp:txXfrm>
        <a:off x="451829" y="2555330"/>
        <a:ext cx="568002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91807-F7C7-46A6-BC88-FA00648B4C3F}">
      <dsp:nvSpPr>
        <dsp:cNvPr id="0" name=""/>
        <dsp:cNvSpPr/>
      </dsp:nvSpPr>
      <dsp:spPr>
        <a:xfrm>
          <a:off x="833733" y="3294"/>
          <a:ext cx="1521626" cy="1014421"/>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54019-0208-459E-B694-ABADC541B492}">
      <dsp:nvSpPr>
        <dsp:cNvPr id="0" name=""/>
        <dsp:cNvSpPr/>
      </dsp:nvSpPr>
      <dsp:spPr>
        <a:xfrm>
          <a:off x="580125" y="1253932"/>
          <a:ext cx="2028843" cy="101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Graduation Rate</a:t>
          </a:r>
        </a:p>
      </dsp:txBody>
      <dsp:txXfrm>
        <a:off x="580125" y="1253932"/>
        <a:ext cx="2028843" cy="1014424"/>
      </dsp:txXfrm>
    </dsp:sp>
    <dsp:sp modelId="{C845710A-1F0E-435C-8A1B-608227891979}">
      <dsp:nvSpPr>
        <dsp:cNvPr id="0" name=""/>
        <dsp:cNvSpPr/>
      </dsp:nvSpPr>
      <dsp:spPr>
        <a:xfrm>
          <a:off x="3098645" y="3294"/>
          <a:ext cx="1521626" cy="1014421"/>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3DFE0-C986-4DB2-95BF-335C878E5D48}">
      <dsp:nvSpPr>
        <dsp:cNvPr id="0" name=""/>
        <dsp:cNvSpPr/>
      </dsp:nvSpPr>
      <dsp:spPr>
        <a:xfrm>
          <a:off x="2845037" y="1253932"/>
          <a:ext cx="2028843" cy="101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Academic Proficiency</a:t>
          </a:r>
        </a:p>
      </dsp:txBody>
      <dsp:txXfrm>
        <a:off x="2845037" y="1253932"/>
        <a:ext cx="2028843" cy="1014424"/>
      </dsp:txXfrm>
    </dsp:sp>
    <dsp:sp modelId="{8707CCCE-8500-4AFA-8394-24C4869ED2D7}">
      <dsp:nvSpPr>
        <dsp:cNvPr id="0" name=""/>
        <dsp:cNvSpPr/>
      </dsp:nvSpPr>
      <dsp:spPr>
        <a:xfrm>
          <a:off x="5546387" y="25578"/>
          <a:ext cx="1454776" cy="969856"/>
        </a:xfrm>
        <a:prstGeom prst="round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A708E-8B26-413A-9512-C2464C869E75}">
      <dsp:nvSpPr>
        <dsp:cNvPr id="0" name=""/>
        <dsp:cNvSpPr/>
      </dsp:nvSpPr>
      <dsp:spPr>
        <a:xfrm>
          <a:off x="5109949" y="1276217"/>
          <a:ext cx="2327652" cy="96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Post-Program Placement</a:t>
          </a:r>
        </a:p>
      </dsp:txBody>
      <dsp:txXfrm>
        <a:off x="5109949" y="1276217"/>
        <a:ext cx="2327652" cy="969855"/>
      </dsp:txXfrm>
    </dsp:sp>
    <dsp:sp modelId="{AB5CEF91-5B83-4D52-AE1E-754B6251E724}">
      <dsp:nvSpPr>
        <dsp:cNvPr id="0" name=""/>
        <dsp:cNvSpPr/>
      </dsp:nvSpPr>
      <dsp:spPr>
        <a:xfrm>
          <a:off x="640639" y="2504326"/>
          <a:ext cx="1454776" cy="969856"/>
        </a:xfrm>
        <a:prstGeom prst="round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A085D-5B30-4603-A9B3-FF5EBF5990A5}">
      <dsp:nvSpPr>
        <dsp:cNvPr id="0" name=""/>
        <dsp:cNvSpPr/>
      </dsp:nvSpPr>
      <dsp:spPr>
        <a:xfrm>
          <a:off x="107218" y="3754966"/>
          <a:ext cx="2521619" cy="96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Non-Traditional Program Concentration</a:t>
          </a:r>
        </a:p>
      </dsp:txBody>
      <dsp:txXfrm>
        <a:off x="107218" y="3754966"/>
        <a:ext cx="2521619" cy="969855"/>
      </dsp:txXfrm>
    </dsp:sp>
    <dsp:sp modelId="{646695FA-7718-46C7-9C7F-4C51E6F5BB3D}">
      <dsp:nvSpPr>
        <dsp:cNvPr id="0" name=""/>
        <dsp:cNvSpPr/>
      </dsp:nvSpPr>
      <dsp:spPr>
        <a:xfrm>
          <a:off x="3322486" y="2531672"/>
          <a:ext cx="1372753" cy="915164"/>
        </a:xfrm>
        <a:prstGeom prst="round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C766F-C13B-49A5-A04F-912ED4A641C2}">
      <dsp:nvSpPr>
        <dsp:cNvPr id="0" name=""/>
        <dsp:cNvSpPr/>
      </dsp:nvSpPr>
      <dsp:spPr>
        <a:xfrm>
          <a:off x="2864906" y="3782310"/>
          <a:ext cx="2287914" cy="91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Technical Skill Attainment</a:t>
          </a:r>
        </a:p>
      </dsp:txBody>
      <dsp:txXfrm>
        <a:off x="2864906" y="3782310"/>
        <a:ext cx="2287914" cy="915166"/>
      </dsp:txXfrm>
    </dsp:sp>
    <dsp:sp modelId="{F2259FE2-B9AA-46FA-A460-84CCAC60CA6F}">
      <dsp:nvSpPr>
        <dsp:cNvPr id="0" name=""/>
        <dsp:cNvSpPr/>
      </dsp:nvSpPr>
      <dsp:spPr>
        <a:xfrm>
          <a:off x="5922310" y="2504326"/>
          <a:ext cx="1454776" cy="969856"/>
        </a:xfrm>
        <a:prstGeom prst="roundRect">
          <a:avLst/>
        </a:prstGeom>
        <a:blipFill rotWithShape="1">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DED2E577-7F8D-4F0A-BAA4-6969689C9ADB}">
      <dsp:nvSpPr>
        <dsp:cNvPr id="0" name=""/>
        <dsp:cNvSpPr/>
      </dsp:nvSpPr>
      <dsp:spPr>
        <a:xfrm>
          <a:off x="5388889" y="3754966"/>
          <a:ext cx="2521619" cy="96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i="1" kern="1200" dirty="0">
              <a:latin typeface="Arial" panose="020B0604020202020204" pitchFamily="34" charset="0"/>
              <a:cs typeface="Arial" panose="020B0604020202020204" pitchFamily="34" charset="0"/>
            </a:rPr>
            <a:t>Work-Based Learning*</a:t>
          </a:r>
        </a:p>
      </dsp:txBody>
      <dsp:txXfrm>
        <a:off x="5388889" y="3754966"/>
        <a:ext cx="2521619" cy="969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7140-C313-4D2E-ABE3-CCA9F33E872C}">
      <dsp:nvSpPr>
        <dsp:cNvPr id="0" name=""/>
        <dsp:cNvSpPr/>
      </dsp:nvSpPr>
      <dsp:spPr>
        <a:xfrm>
          <a:off x="1842538" y="2849"/>
          <a:ext cx="2450942" cy="1108522"/>
        </a:xfrm>
        <a:prstGeom prst="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Data Time Period</a:t>
          </a:r>
        </a:p>
      </dsp:txBody>
      <dsp:txXfrm>
        <a:off x="1842538" y="2849"/>
        <a:ext cx="2450942" cy="1108522"/>
      </dsp:txXfrm>
    </dsp:sp>
    <dsp:sp modelId="{7482C856-415D-4047-8F78-CEE4D4950AD1}">
      <dsp:nvSpPr>
        <dsp:cNvPr id="0" name=""/>
        <dsp:cNvSpPr/>
      </dsp:nvSpPr>
      <dsp:spPr>
        <a:xfrm>
          <a:off x="635358" y="2849"/>
          <a:ext cx="1097436" cy="11085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4CDCA-4224-4C91-BADD-0213FA24DE77}">
      <dsp:nvSpPr>
        <dsp:cNvPr id="0" name=""/>
        <dsp:cNvSpPr/>
      </dsp:nvSpPr>
      <dsp:spPr>
        <a:xfrm>
          <a:off x="635358" y="1294277"/>
          <a:ext cx="2450942" cy="1108522"/>
        </a:xfrm>
        <a:prstGeom prst="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Multi-Indicator Representation</a:t>
          </a:r>
        </a:p>
      </dsp:txBody>
      <dsp:txXfrm>
        <a:off x="635358" y="1294277"/>
        <a:ext cx="2450942" cy="1108522"/>
      </dsp:txXfrm>
    </dsp:sp>
    <dsp:sp modelId="{C77A049C-D95B-42A6-A990-4FC4B0CEA3B7}">
      <dsp:nvSpPr>
        <dsp:cNvPr id="0" name=""/>
        <dsp:cNvSpPr/>
      </dsp:nvSpPr>
      <dsp:spPr>
        <a:xfrm>
          <a:off x="3196044" y="1294277"/>
          <a:ext cx="1097436" cy="110852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043EF-8A54-43E6-95FA-C1700743E7A7}">
      <dsp:nvSpPr>
        <dsp:cNvPr id="0" name=""/>
        <dsp:cNvSpPr/>
      </dsp:nvSpPr>
      <dsp:spPr>
        <a:xfrm>
          <a:off x="1842538" y="2585705"/>
          <a:ext cx="2450942" cy="1108522"/>
        </a:xfrm>
        <a:prstGeom prst="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Scope of Data</a:t>
          </a:r>
        </a:p>
      </dsp:txBody>
      <dsp:txXfrm>
        <a:off x="1842538" y="2585705"/>
        <a:ext cx="2450942" cy="1108522"/>
      </dsp:txXfrm>
    </dsp:sp>
    <dsp:sp modelId="{7498BF55-AFCA-4895-A764-CB22CA4D7C22}">
      <dsp:nvSpPr>
        <dsp:cNvPr id="0" name=""/>
        <dsp:cNvSpPr/>
      </dsp:nvSpPr>
      <dsp:spPr>
        <a:xfrm>
          <a:off x="635358" y="2585705"/>
          <a:ext cx="1097436" cy="11085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BD1E9-38E4-402D-8AD4-7A424383660C}">
      <dsp:nvSpPr>
        <dsp:cNvPr id="0" name=""/>
        <dsp:cNvSpPr/>
      </dsp:nvSpPr>
      <dsp:spPr>
        <a:xfrm>
          <a:off x="635358" y="3877133"/>
          <a:ext cx="2450942" cy="1108522"/>
        </a:xfrm>
        <a:prstGeom prst="rect">
          <a:avLst/>
        </a:prstGeom>
        <a:solidFill>
          <a:srgbClr val="73A4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Data Masking</a:t>
          </a:r>
        </a:p>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(&lt;10)</a:t>
          </a:r>
        </a:p>
      </dsp:txBody>
      <dsp:txXfrm>
        <a:off x="635358" y="3877133"/>
        <a:ext cx="2450942" cy="1108522"/>
      </dsp:txXfrm>
    </dsp:sp>
    <dsp:sp modelId="{6AB20763-B5AA-4F43-A922-32038846CE3F}">
      <dsp:nvSpPr>
        <dsp:cNvPr id="0" name=""/>
        <dsp:cNvSpPr/>
      </dsp:nvSpPr>
      <dsp:spPr>
        <a:xfrm>
          <a:off x="3196044" y="3877133"/>
          <a:ext cx="1097436" cy="1108522"/>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17592-970A-4B1F-BAFD-F7114DF0082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1811E9-475D-494D-8571-A0B26DEC73E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89A4A2-8971-4244-A584-24FF1EC5E794}" type="datetimeFigureOut">
              <a:rPr lang="en-US" smtClean="0"/>
              <a:t>11/7/2019</a:t>
            </a:fld>
            <a:endParaRPr lang="en-US"/>
          </a:p>
        </p:txBody>
      </p:sp>
      <p:sp>
        <p:nvSpPr>
          <p:cNvPr id="4" name="Footer Placeholder 3">
            <a:extLst>
              <a:ext uri="{FF2B5EF4-FFF2-40B4-BE49-F238E27FC236}">
                <a16:creationId xmlns:a16="http://schemas.microsoft.com/office/drawing/2014/main" id="{9F9AC475-77FD-44F2-99C7-289C9A9F932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58B80E-14C2-4A70-BF1B-2C38F2B13B9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389BFFC-3CC2-48F0-ABCB-1B55BF6FC5D3}" type="slidenum">
              <a:rPr lang="en-US" smtClean="0"/>
              <a:t>‹#›</a:t>
            </a:fld>
            <a:endParaRPr lang="en-US"/>
          </a:p>
        </p:txBody>
      </p:sp>
    </p:spTree>
    <p:extLst>
      <p:ext uri="{BB962C8B-B14F-4D97-AF65-F5344CB8AC3E}">
        <p14:creationId xmlns:p14="http://schemas.microsoft.com/office/powerpoint/2010/main" val="163975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664F8C-F8DF-41A2-878E-9A396326AA0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F14BDA6-4A0A-440F-B1B7-AD22D412B0BB}"/>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88095B-C148-49CD-86B0-85A1EB2B971B}" type="datetimeFigureOut">
              <a:rPr lang="en-US" smtClean="0"/>
              <a:t>11/7/2019</a:t>
            </a:fld>
            <a:endParaRPr lang="en-US"/>
          </a:p>
        </p:txBody>
      </p:sp>
      <p:sp>
        <p:nvSpPr>
          <p:cNvPr id="4" name="Slide Image Placeholder 3">
            <a:extLst>
              <a:ext uri="{FF2B5EF4-FFF2-40B4-BE49-F238E27FC236}">
                <a16:creationId xmlns:a16="http://schemas.microsoft.com/office/drawing/2014/main" id="{B786C683-7964-4BD1-AFCE-FD2EDF995870}"/>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a:extLst>
              <a:ext uri="{FF2B5EF4-FFF2-40B4-BE49-F238E27FC236}">
                <a16:creationId xmlns:a16="http://schemas.microsoft.com/office/drawing/2014/main" id="{611A8A10-8A58-46DA-9D28-35D89A7BB274}"/>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EBF0F10-0134-4DF6-89E4-176E48272FB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72599616-0668-45BC-848B-F4CFEE3AA7A3}"/>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840B35-4F70-48EA-846E-00E30F49950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scd.org/publications/books/114007/chapters/Data-Meeting-1@-Reviewing-Existing-Data-and-Asking-Questions.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840B35-4F70-48EA-846E-00E30F49950B}" type="slidenum">
              <a:rPr lang="en-US" smtClean="0"/>
              <a:t>1</a:t>
            </a:fld>
            <a:endParaRPr lang="en-US"/>
          </a:p>
        </p:txBody>
      </p:sp>
    </p:spTree>
    <p:extLst>
      <p:ext uri="{BB962C8B-B14F-4D97-AF65-F5344CB8AC3E}">
        <p14:creationId xmlns:p14="http://schemas.microsoft.com/office/powerpoint/2010/main" val="149226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E0840B35-4F70-48EA-846E-00E30F49950B}" type="slidenum">
              <a:rPr lang="en-US" smtClean="0"/>
              <a:t>10</a:t>
            </a:fld>
            <a:endParaRPr lang="en-US"/>
          </a:p>
        </p:txBody>
      </p:sp>
    </p:spTree>
    <p:extLst>
      <p:ext uri="{BB962C8B-B14F-4D97-AF65-F5344CB8AC3E}">
        <p14:creationId xmlns:p14="http://schemas.microsoft.com/office/powerpoint/2010/main" val="271293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536574-E081-4EF9-AA38-9E54A8D8A06A}"/>
              </a:ext>
            </a:extLst>
          </p:cNvPr>
          <p:cNvSpPr>
            <a:spLocks noGrp="1"/>
          </p:cNvSpPr>
          <p:nvPr>
            <p:ph type="body" idx="1"/>
          </p:nvPr>
        </p:nvSpPr>
        <p:spPr/>
        <p:txBody>
          <a:bodyPr/>
          <a:lstStyle/>
          <a:p>
            <a:r>
              <a:rPr lang="en-US" dirty="0"/>
              <a:t>LEAH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C8588E4-3F00-45EF-A178-9BA41F4BCFB4}"/>
              </a:ext>
            </a:extLst>
          </p:cNvPr>
          <p:cNvSpPr>
            <a:spLocks noGrp="1"/>
          </p:cNvSpPr>
          <p:nvPr>
            <p:ph type="body" idx="1"/>
          </p:nvPr>
        </p:nvSpPr>
        <p:spPr/>
        <p:txBody>
          <a:bodyPr/>
          <a:lstStyle/>
          <a:p>
            <a:r>
              <a:rPr lang="en-US" dirty="0"/>
              <a:t>LEAH</a:t>
            </a:r>
          </a:p>
        </p:txBody>
      </p:sp>
    </p:spTree>
    <p:extLst>
      <p:ext uri="{BB962C8B-B14F-4D97-AF65-F5344CB8AC3E}">
        <p14:creationId xmlns:p14="http://schemas.microsoft.com/office/powerpoint/2010/main" val="2674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 – NEEDS REVIEW!!!</a:t>
            </a:r>
          </a:p>
        </p:txBody>
      </p:sp>
      <p:sp>
        <p:nvSpPr>
          <p:cNvPr id="4" name="Slide Number Placeholder 3"/>
          <p:cNvSpPr>
            <a:spLocks noGrp="1"/>
          </p:cNvSpPr>
          <p:nvPr>
            <p:ph type="sldNum" sz="quarter" idx="5"/>
          </p:nvPr>
        </p:nvSpPr>
        <p:spPr/>
        <p:txBody>
          <a:bodyPr/>
          <a:lstStyle/>
          <a:p>
            <a:fld id="{E0840B35-4F70-48EA-846E-00E30F49950B}" type="slidenum">
              <a:rPr lang="en-US" smtClean="0"/>
              <a:t>13</a:t>
            </a:fld>
            <a:endParaRPr lang="en-US"/>
          </a:p>
        </p:txBody>
      </p:sp>
    </p:spTree>
    <p:extLst>
      <p:ext uri="{BB962C8B-B14F-4D97-AF65-F5344CB8AC3E}">
        <p14:creationId xmlns:p14="http://schemas.microsoft.com/office/powerpoint/2010/main" val="229826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10"/>
          </p:nvPr>
        </p:nvSpPr>
        <p:spPr/>
        <p:txBody>
          <a:bodyPr/>
          <a:lstStyle/>
          <a:p>
            <a:fld id="{E0840B35-4F70-48EA-846E-00E30F49950B}" type="slidenum">
              <a:rPr lang="en-US" smtClean="0"/>
              <a:t>14</a:t>
            </a:fld>
            <a:endParaRPr lang="en-US"/>
          </a:p>
        </p:txBody>
      </p:sp>
    </p:spTree>
    <p:extLst>
      <p:ext uri="{BB962C8B-B14F-4D97-AF65-F5344CB8AC3E}">
        <p14:creationId xmlns:p14="http://schemas.microsoft.com/office/powerpoint/2010/main" val="234483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E0840B35-4F70-48EA-846E-00E30F49950B}" type="slidenum">
              <a:rPr lang="en-US" smtClean="0"/>
              <a:t>15</a:t>
            </a:fld>
            <a:endParaRPr lang="en-US"/>
          </a:p>
        </p:txBody>
      </p:sp>
    </p:spTree>
    <p:extLst>
      <p:ext uri="{BB962C8B-B14F-4D97-AF65-F5344CB8AC3E}">
        <p14:creationId xmlns:p14="http://schemas.microsoft.com/office/powerpoint/2010/main" val="8426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a:p>
            <a:endParaRPr lang="en-US" dirty="0"/>
          </a:p>
          <a:p>
            <a:r>
              <a:rPr lang="en-US" dirty="0"/>
              <a:t>Link Kahoot!</a:t>
            </a:r>
          </a:p>
          <a:p>
            <a:r>
              <a:rPr lang="en-US" dirty="0"/>
              <a:t>REMEMBER: One team per CTPD!</a:t>
            </a:r>
          </a:p>
        </p:txBody>
      </p:sp>
      <p:sp>
        <p:nvSpPr>
          <p:cNvPr id="4" name="Slide Number Placeholder 3"/>
          <p:cNvSpPr>
            <a:spLocks noGrp="1"/>
          </p:cNvSpPr>
          <p:nvPr>
            <p:ph type="sldNum" sz="quarter" idx="10"/>
          </p:nvPr>
        </p:nvSpPr>
        <p:spPr/>
        <p:txBody>
          <a:bodyPr/>
          <a:lstStyle/>
          <a:p>
            <a:fld id="{E0840B35-4F70-48EA-846E-00E30F49950B}" type="slidenum">
              <a:rPr lang="en-US" smtClean="0"/>
              <a:t>16</a:t>
            </a:fld>
            <a:endParaRPr lang="en-US"/>
          </a:p>
        </p:txBody>
      </p:sp>
    </p:spTree>
    <p:extLst>
      <p:ext uri="{BB962C8B-B14F-4D97-AF65-F5344CB8AC3E}">
        <p14:creationId xmlns:p14="http://schemas.microsoft.com/office/powerpoint/2010/main" val="245522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endParaRPr lang="en-US" dirty="0"/>
          </a:p>
        </p:txBody>
      </p:sp>
      <p:sp>
        <p:nvSpPr>
          <p:cNvPr id="4" name="Slide Number Placeholder 3"/>
          <p:cNvSpPr>
            <a:spLocks noGrp="1"/>
          </p:cNvSpPr>
          <p:nvPr>
            <p:ph type="sldNum" sz="quarter" idx="10"/>
          </p:nvPr>
        </p:nvSpPr>
        <p:spPr/>
        <p:txBody>
          <a:bodyPr/>
          <a:lstStyle/>
          <a:p>
            <a:fld id="{E0840B35-4F70-48EA-846E-00E30F49950B}" type="slidenum">
              <a:rPr lang="en-US" smtClean="0"/>
              <a:t>17</a:t>
            </a:fld>
            <a:endParaRPr lang="en-US"/>
          </a:p>
        </p:txBody>
      </p:sp>
    </p:spTree>
    <p:extLst>
      <p:ext uri="{BB962C8B-B14F-4D97-AF65-F5344CB8AC3E}">
        <p14:creationId xmlns:p14="http://schemas.microsoft.com/office/powerpoint/2010/main" val="158013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Pre-Survey, Questions (parking lot and SurveyMonkey), Rebecca’s printed resources?</a:t>
            </a:r>
          </a:p>
        </p:txBody>
      </p:sp>
      <p:sp>
        <p:nvSpPr>
          <p:cNvPr id="4" name="Slide Number Placeholder 3"/>
          <p:cNvSpPr>
            <a:spLocks noGrp="1"/>
          </p:cNvSpPr>
          <p:nvPr>
            <p:ph type="sldNum" sz="quarter" idx="5"/>
          </p:nvPr>
        </p:nvSpPr>
        <p:spPr/>
        <p:txBody>
          <a:bodyPr/>
          <a:lstStyle/>
          <a:p>
            <a:pPr defTabSz="931774">
              <a:defRPr/>
            </a:pPr>
            <a:fld id="{E0840B35-4F70-48EA-846E-00E30F49950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59220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19</a:t>
            </a:fld>
            <a:endParaRPr lang="en-US"/>
          </a:p>
        </p:txBody>
      </p:sp>
    </p:spTree>
    <p:extLst>
      <p:ext uri="{BB962C8B-B14F-4D97-AF65-F5344CB8AC3E}">
        <p14:creationId xmlns:p14="http://schemas.microsoft.com/office/powerpoint/2010/main" val="354001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a:p>
            <a:endParaRPr lang="en-US" dirty="0"/>
          </a:p>
          <a:p>
            <a:r>
              <a:rPr lang="en-US" dirty="0"/>
              <a:t>“Who’s in the room?” Introduction of State Staff, SST, Tech Prep</a:t>
            </a:r>
          </a:p>
        </p:txBody>
      </p:sp>
      <p:sp>
        <p:nvSpPr>
          <p:cNvPr id="4" name="Slide Number Placeholder 3"/>
          <p:cNvSpPr>
            <a:spLocks noGrp="1"/>
          </p:cNvSpPr>
          <p:nvPr>
            <p:ph type="sldNum" sz="quarter" idx="10"/>
          </p:nvPr>
        </p:nvSpPr>
        <p:spPr/>
        <p:txBody>
          <a:bodyPr/>
          <a:lstStyle/>
          <a:p>
            <a:fld id="{E0840B35-4F70-48EA-846E-00E30F49950B}" type="slidenum">
              <a:rPr lang="en-US" smtClean="0"/>
              <a:t>2</a:t>
            </a:fld>
            <a:endParaRPr lang="en-US"/>
          </a:p>
        </p:txBody>
      </p:sp>
    </p:spTree>
    <p:extLst>
      <p:ext uri="{BB962C8B-B14F-4D97-AF65-F5344CB8AC3E}">
        <p14:creationId xmlns:p14="http://schemas.microsoft.com/office/powerpoint/2010/main" val="3296035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fld id="{E0840B35-4F70-48EA-846E-00E30F49950B}" type="slidenum">
              <a:rPr lang="en-US" smtClean="0"/>
              <a:t>20</a:t>
            </a:fld>
            <a:endParaRPr lang="en-US"/>
          </a:p>
        </p:txBody>
      </p:sp>
    </p:spTree>
    <p:extLst>
      <p:ext uri="{BB962C8B-B14F-4D97-AF65-F5344CB8AC3E}">
        <p14:creationId xmlns:p14="http://schemas.microsoft.com/office/powerpoint/2010/main" val="222178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21</a:t>
            </a:fld>
            <a:endParaRPr lang="en-US"/>
          </a:p>
        </p:txBody>
      </p:sp>
    </p:spTree>
    <p:extLst>
      <p:ext uri="{BB962C8B-B14F-4D97-AF65-F5344CB8AC3E}">
        <p14:creationId xmlns:p14="http://schemas.microsoft.com/office/powerpoint/2010/main" val="1391903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fld id="{E0840B35-4F70-48EA-846E-00E30F49950B}" type="slidenum">
              <a:rPr lang="en-US" smtClean="0"/>
              <a:t>22</a:t>
            </a:fld>
            <a:endParaRPr lang="en-US"/>
          </a:p>
        </p:txBody>
      </p:sp>
    </p:spTree>
    <p:extLst>
      <p:ext uri="{BB962C8B-B14F-4D97-AF65-F5344CB8AC3E}">
        <p14:creationId xmlns:p14="http://schemas.microsoft.com/office/powerpoint/2010/main" val="296749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r>
              <a:rPr lang="en-US" dirty="0"/>
              <a:t>*Work-Based Learning is a Perkins V indicator, however, it is not included in your data.  The guiding definition of this indicator is “sustained interactions with industry or community professionals in real workplace settings, to the extend practicable, or simulated environments at an education institution that fosters in-depth, firsthand engagement with the tasks required in a given career-field, that are aligned to curriculum and instruction.</a:t>
            </a:r>
          </a:p>
        </p:txBody>
      </p:sp>
      <p:sp>
        <p:nvSpPr>
          <p:cNvPr id="4" name="Slide Number Placeholder 3"/>
          <p:cNvSpPr>
            <a:spLocks noGrp="1"/>
          </p:cNvSpPr>
          <p:nvPr>
            <p:ph type="sldNum" sz="quarter" idx="10"/>
          </p:nvPr>
        </p:nvSpPr>
        <p:spPr/>
        <p:txBody>
          <a:bodyPr/>
          <a:lstStyle/>
          <a:p>
            <a:fld id="{E0840B35-4F70-48EA-846E-00E30F49950B}" type="slidenum">
              <a:rPr lang="en-US" smtClean="0"/>
              <a:t>23</a:t>
            </a:fld>
            <a:endParaRPr lang="en-US"/>
          </a:p>
        </p:txBody>
      </p:sp>
    </p:spTree>
    <p:extLst>
      <p:ext uri="{BB962C8B-B14F-4D97-AF65-F5344CB8AC3E}">
        <p14:creationId xmlns:p14="http://schemas.microsoft.com/office/powerpoint/2010/main" val="248544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24</a:t>
            </a:fld>
            <a:endParaRPr lang="en-US"/>
          </a:p>
        </p:txBody>
      </p:sp>
    </p:spTree>
    <p:extLst>
      <p:ext uri="{BB962C8B-B14F-4D97-AF65-F5344CB8AC3E}">
        <p14:creationId xmlns:p14="http://schemas.microsoft.com/office/powerpoint/2010/main" val="140180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u="none" dirty="0"/>
              <a:t>CRYSTAL</a:t>
            </a:r>
          </a:p>
          <a:p>
            <a:pPr lvl="1"/>
            <a:endParaRPr lang="en-US" b="0" i="0" u="none" dirty="0"/>
          </a:p>
          <a:p>
            <a:pPr lvl="1"/>
            <a:r>
              <a:rPr lang="en-US" b="0" i="1" u="sng" dirty="0"/>
              <a:t>Data Time Period:</a:t>
            </a:r>
            <a:r>
              <a:rPr lang="en-US" b="0" i="1" u="none" dirty="0"/>
              <a:t> </a:t>
            </a:r>
            <a:r>
              <a:rPr lang="en-US" b="0" i="0" u="none" dirty="0"/>
              <a:t>CTE Data is on a one year lag. FY19 – CTE Concentrators who left secondary education in 2018.</a:t>
            </a:r>
          </a:p>
          <a:p>
            <a:pPr lvl="1"/>
            <a:r>
              <a:rPr lang="en-US" i="1" u="sng" dirty="0"/>
              <a:t>Multi-indicator representation:</a:t>
            </a:r>
            <a:r>
              <a:rPr lang="en-US" dirty="0"/>
              <a:t> Reviewing the indicators (Gender, Race/Ethnicity and Special Populations, we understand that the first two are set. One identifies as either male or female, and of one of the race/ethnicity groups; however, a student may cross over multiple special population indicators. i.e. A Student who is Female and Black-Non-Hispanic may also identify an economically disadvantaged</a:t>
            </a:r>
            <a:r>
              <a:rPr lang="en-US" baseline="30000" dirty="0"/>
              <a:t>1</a:t>
            </a:r>
            <a:r>
              <a:rPr lang="en-US" dirty="0"/>
              <a:t> student with a disability</a:t>
            </a:r>
            <a:r>
              <a:rPr lang="en-US" baseline="30000" dirty="0"/>
              <a:t>2</a:t>
            </a:r>
            <a:r>
              <a:rPr lang="en-US" dirty="0"/>
              <a:t> who is an English Learner</a:t>
            </a:r>
            <a:r>
              <a:rPr lang="en-US" baseline="30000" dirty="0"/>
              <a:t>3</a:t>
            </a:r>
            <a:r>
              <a:rPr lang="en-US" dirty="0"/>
              <a:t>. </a:t>
            </a:r>
          </a:p>
          <a:p>
            <a:pPr lvl="1"/>
            <a:r>
              <a:rPr lang="en-US" i="1" u="sng" dirty="0"/>
              <a:t>Scope of Data:</a:t>
            </a:r>
            <a:r>
              <a:rPr lang="en-US" i="0" u="none" dirty="0"/>
              <a:t> Each visualization represents a different set of students. Sometimes concentrators, sometimes participants. It’s important to read each header carefully to understand the scope of students reflected within that visualization. </a:t>
            </a:r>
          </a:p>
          <a:p>
            <a:pPr lvl="1"/>
            <a:r>
              <a:rPr lang="en-US" i="1" u="sng" dirty="0"/>
              <a:t>Data Masking:</a:t>
            </a:r>
            <a:r>
              <a:rPr lang="en-US" i="1" dirty="0"/>
              <a:t> </a:t>
            </a:r>
            <a:r>
              <a:rPr lang="en-US" dirty="0"/>
              <a:t>Populations that have fewer than 10 students are not represented in the visualizations.</a:t>
            </a:r>
          </a:p>
        </p:txBody>
      </p:sp>
      <p:sp>
        <p:nvSpPr>
          <p:cNvPr id="4" name="Slide Number Placeholder 3"/>
          <p:cNvSpPr>
            <a:spLocks noGrp="1"/>
          </p:cNvSpPr>
          <p:nvPr>
            <p:ph type="sldNum" sz="quarter" idx="5"/>
          </p:nvPr>
        </p:nvSpPr>
        <p:spPr/>
        <p:txBody>
          <a:bodyPr/>
          <a:lstStyle/>
          <a:p>
            <a:pPr defTabSz="931774">
              <a:defRPr/>
            </a:pPr>
            <a:fld id="{7FD2CEBC-3234-4160-A292-F21FD58FC6FE}"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169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fld id="{E0840B35-4F70-48EA-846E-00E30F49950B}" type="slidenum">
              <a:rPr lang="en-US" smtClean="0"/>
              <a:t>26</a:t>
            </a:fld>
            <a:endParaRPr lang="en-US"/>
          </a:p>
        </p:txBody>
      </p:sp>
    </p:spTree>
    <p:extLst>
      <p:ext uri="{BB962C8B-B14F-4D97-AF65-F5344CB8AC3E}">
        <p14:creationId xmlns:p14="http://schemas.microsoft.com/office/powerpoint/2010/main" val="2818227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fld id="{E0840B35-4F70-48EA-846E-00E30F49950B}" type="slidenum">
              <a:rPr lang="en-US" smtClean="0"/>
              <a:t>27</a:t>
            </a:fld>
            <a:endParaRPr lang="en-US"/>
          </a:p>
        </p:txBody>
      </p:sp>
    </p:spTree>
    <p:extLst>
      <p:ext uri="{BB962C8B-B14F-4D97-AF65-F5344CB8AC3E}">
        <p14:creationId xmlns:p14="http://schemas.microsoft.com/office/powerpoint/2010/main" val="96986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fld id="{E0840B35-4F70-48EA-846E-00E30F49950B}" type="slidenum">
              <a:rPr lang="en-US" smtClean="0"/>
              <a:t>28</a:t>
            </a:fld>
            <a:endParaRPr lang="en-US"/>
          </a:p>
        </p:txBody>
      </p:sp>
    </p:spTree>
    <p:extLst>
      <p:ext uri="{BB962C8B-B14F-4D97-AF65-F5344CB8AC3E}">
        <p14:creationId xmlns:p14="http://schemas.microsoft.com/office/powerpoint/2010/main" val="104966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5"/>
          </p:nvPr>
        </p:nvSpPr>
        <p:spPr/>
        <p:txBody>
          <a:bodyPr/>
          <a:lstStyle/>
          <a:p>
            <a:pPr defTabSz="931774">
              <a:defRPr/>
            </a:pPr>
            <a:fld id="{7FD2CEBC-3234-4160-A292-F21FD58FC6FE}"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9470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a:p>
            <a:endParaRPr lang="en-US" dirty="0"/>
          </a:p>
        </p:txBody>
      </p:sp>
      <p:sp>
        <p:nvSpPr>
          <p:cNvPr id="4" name="Slide Number Placeholder 3"/>
          <p:cNvSpPr>
            <a:spLocks noGrp="1"/>
          </p:cNvSpPr>
          <p:nvPr>
            <p:ph type="sldNum" sz="quarter" idx="10"/>
          </p:nvPr>
        </p:nvSpPr>
        <p:spPr/>
        <p:txBody>
          <a:bodyPr/>
          <a:lstStyle/>
          <a:p>
            <a:fld id="{E0840B35-4F70-48EA-846E-00E30F49950B}" type="slidenum">
              <a:rPr lang="en-US" smtClean="0"/>
              <a:t>3</a:t>
            </a:fld>
            <a:endParaRPr lang="en-US"/>
          </a:p>
        </p:txBody>
      </p:sp>
    </p:spTree>
    <p:extLst>
      <p:ext uri="{BB962C8B-B14F-4D97-AF65-F5344CB8AC3E}">
        <p14:creationId xmlns:p14="http://schemas.microsoft.com/office/powerpoint/2010/main" val="468833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E0840B35-4F70-48EA-846E-00E30F49950B}" type="slidenum">
              <a:rPr lang="en-US" smtClean="0"/>
              <a:t>30</a:t>
            </a:fld>
            <a:endParaRPr lang="en-US"/>
          </a:p>
        </p:txBody>
      </p:sp>
    </p:spTree>
    <p:extLst>
      <p:ext uri="{BB962C8B-B14F-4D97-AF65-F5344CB8AC3E}">
        <p14:creationId xmlns:p14="http://schemas.microsoft.com/office/powerpoint/2010/main" val="408968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Reference: Venables, Daniel R. (2014). How Teachers Can Turn Data into Action. </a:t>
            </a:r>
            <a:r>
              <a:rPr lang="en-US" i="1" dirty="0"/>
              <a:t>Association for Supervision and Curriculum Development. </a:t>
            </a:r>
            <a:r>
              <a:rPr lang="en-US" dirty="0">
                <a:hlinkClick r:id="rId3"/>
              </a:rPr>
              <a:t>http://www.ascd.org/publications/books/114007/chapters/Data-Meeting-1@-Reviewing-Existing-Data-and-Asking-Questions.aspx</a:t>
            </a:r>
            <a:endParaRPr lang="en-US" dirty="0"/>
          </a:p>
          <a:p>
            <a:endParaRPr lang="en-US" dirty="0"/>
          </a:p>
          <a:p>
            <a:r>
              <a:rPr lang="en-US" dirty="0"/>
              <a:t>Step 1: Notice: </a:t>
            </a:r>
            <a:r>
              <a:rPr lang="en-US" i="1" dirty="0"/>
              <a:t>Notice Statements</a:t>
            </a:r>
            <a:r>
              <a:rPr lang="en-US" dirty="0"/>
              <a:t> focus on the factual things we notice in the data</a:t>
            </a:r>
          </a:p>
          <a:p>
            <a:r>
              <a:rPr lang="en-US" dirty="0"/>
              <a:t>		*Free of inference </a:t>
            </a:r>
          </a:p>
          <a:p>
            <a:r>
              <a:rPr lang="en-US" dirty="0"/>
              <a:t>Step 2: Wonder: </a:t>
            </a:r>
            <a:r>
              <a:rPr lang="en-US" i="1" dirty="0"/>
              <a:t>Wonder Statements</a:t>
            </a:r>
            <a:r>
              <a:rPr lang="en-US" dirty="0"/>
              <a:t> congregate around why it happened, how it happened, and what might be possible.</a:t>
            </a:r>
          </a:p>
          <a:p>
            <a:r>
              <a:rPr lang="en-US" dirty="0"/>
              <a:t>	“Wonder why’s, wonder if’s, wonder whether, and wonder how…</a:t>
            </a:r>
          </a:p>
          <a:p>
            <a:r>
              <a:rPr lang="en-US" dirty="0"/>
              <a:t>		*These observations may not be outright inferences but usually contain a speculative implication</a:t>
            </a:r>
          </a:p>
          <a:p>
            <a:endParaRPr lang="en-US" dirty="0"/>
          </a:p>
          <a:p>
            <a:pPr defTabSz="931774">
              <a:defRPr/>
            </a:pPr>
            <a:r>
              <a:rPr lang="en-US" b="1" dirty="0">
                <a:latin typeface="Calibri" panose="020F0502020204030204" pitchFamily="34" charset="0"/>
                <a:ea typeface="Calibri" panose="020F0502020204030204" pitchFamily="34" charset="0"/>
                <a:cs typeface="Times New Roman" panose="02020603050405020304" pitchFamily="18" charset="0"/>
              </a:rPr>
              <a:t>In our next steps we are going to look at the visualizations of your local data. For each visualization I am going to use the sample state-level data to provide a suggested “Notice” and “Wonder” based on my observation to help your teams in identifying the unique Notices and Wonders illustrated in your local data.</a:t>
            </a:r>
          </a:p>
          <a:p>
            <a:pPr defTabSz="931774">
              <a:defRPr/>
            </a:pPr>
            <a:endParaRPr lang="en-US" b="1" dirty="0">
              <a:latin typeface="Calibri" panose="020F0502020204030204" pitchFamily="34" charset="0"/>
              <a:cs typeface="Times New Roman" panose="02020603050405020304" pitchFamily="18" charset="0"/>
            </a:endParaRPr>
          </a:p>
          <a:p>
            <a:pPr defTabSz="931774">
              <a:defRPr/>
            </a:pPr>
            <a:r>
              <a:rPr lang="en-US" b="1" dirty="0">
                <a:latin typeface="Calibri" panose="020F0502020204030204" pitchFamily="34" charset="0"/>
                <a:cs typeface="Times New Roman" panose="02020603050405020304" pitchFamily="18" charset="0"/>
              </a:rPr>
              <a:t>*It is important to advise that we are ONLY looking at what the data reveals, unveiling trends and points of significance. This protocol is designed to support root cause analysis, in which you will dig deep into the why’s behind the wonder and attack the gap</a:t>
            </a:r>
          </a:p>
          <a:p>
            <a:endParaRPr lang="en-US" dirty="0"/>
          </a:p>
        </p:txBody>
      </p:sp>
      <p:sp>
        <p:nvSpPr>
          <p:cNvPr id="4" name="Slide Number Placeholder 3"/>
          <p:cNvSpPr>
            <a:spLocks noGrp="1"/>
          </p:cNvSpPr>
          <p:nvPr>
            <p:ph type="sldNum" sz="quarter" idx="5"/>
          </p:nvPr>
        </p:nvSpPr>
        <p:spPr/>
        <p:txBody>
          <a:bodyPr/>
          <a:lstStyle/>
          <a:p>
            <a:fld id="{E0840B35-4F70-48EA-846E-00E30F49950B}" type="slidenum">
              <a:rPr lang="en-US" smtClean="0"/>
              <a:t>31</a:t>
            </a:fld>
            <a:endParaRPr lang="en-US"/>
          </a:p>
        </p:txBody>
      </p:sp>
    </p:spTree>
    <p:extLst>
      <p:ext uri="{BB962C8B-B14F-4D97-AF65-F5344CB8AC3E}">
        <p14:creationId xmlns:p14="http://schemas.microsoft.com/office/powerpoint/2010/main" val="2325886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REMIND THEM: We are PRACTICING using state level data!</a:t>
            </a:r>
          </a:p>
        </p:txBody>
      </p:sp>
      <p:sp>
        <p:nvSpPr>
          <p:cNvPr id="4" name="Slide Number Placeholder 3"/>
          <p:cNvSpPr>
            <a:spLocks noGrp="1"/>
          </p:cNvSpPr>
          <p:nvPr>
            <p:ph type="sldNum" sz="quarter" idx="10"/>
          </p:nvPr>
        </p:nvSpPr>
        <p:spPr/>
        <p:txBody>
          <a:bodyPr/>
          <a:lstStyle/>
          <a:p>
            <a:fld id="{E0840B35-4F70-48EA-846E-00E30F49950B}" type="slidenum">
              <a:rPr lang="en-US" smtClean="0"/>
              <a:t>32</a:t>
            </a:fld>
            <a:endParaRPr lang="en-US"/>
          </a:p>
        </p:txBody>
      </p:sp>
    </p:spTree>
    <p:extLst>
      <p:ext uri="{BB962C8B-B14F-4D97-AF65-F5344CB8AC3E}">
        <p14:creationId xmlns:p14="http://schemas.microsoft.com/office/powerpoint/2010/main" val="3180559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FD2CEBC-3234-4160-A292-F21FD58FC6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362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REMIND THEM: We are PRACTICING using state level data!</a:t>
            </a:r>
          </a:p>
        </p:txBody>
      </p:sp>
      <p:sp>
        <p:nvSpPr>
          <p:cNvPr id="4" name="Slide Number Placeholder 3"/>
          <p:cNvSpPr>
            <a:spLocks noGrp="1"/>
          </p:cNvSpPr>
          <p:nvPr>
            <p:ph type="sldNum" sz="quarter" idx="10"/>
          </p:nvPr>
        </p:nvSpPr>
        <p:spPr/>
        <p:txBody>
          <a:bodyPr/>
          <a:lstStyle/>
          <a:p>
            <a:fld id="{E0840B35-4F70-48EA-846E-00E30F49950B}" type="slidenum">
              <a:rPr lang="en-US" smtClean="0"/>
              <a:t>34</a:t>
            </a:fld>
            <a:endParaRPr lang="en-US"/>
          </a:p>
        </p:txBody>
      </p:sp>
    </p:spTree>
    <p:extLst>
      <p:ext uri="{BB962C8B-B14F-4D97-AF65-F5344CB8AC3E}">
        <p14:creationId xmlns:p14="http://schemas.microsoft.com/office/powerpoint/2010/main" val="3489901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FD2CEBC-3234-4160-A292-F21FD58FC6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594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REMIND THEM: We are PRACTICING using state level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40B35-4F70-48EA-846E-00E30F4995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94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FD2CEBC-3234-4160-A292-F21FD58FC6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81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First Step: INDEPENDENT</a:t>
            </a:r>
          </a:p>
          <a:p>
            <a:r>
              <a:rPr lang="en-US" dirty="0"/>
              <a:t>Second Step: GROUP</a:t>
            </a:r>
          </a:p>
        </p:txBody>
      </p:sp>
      <p:sp>
        <p:nvSpPr>
          <p:cNvPr id="4" name="Slide Number Placeholder 3"/>
          <p:cNvSpPr>
            <a:spLocks noGrp="1"/>
          </p:cNvSpPr>
          <p:nvPr>
            <p:ph type="sldNum" sz="quarter" idx="10"/>
          </p:nvPr>
        </p:nvSpPr>
        <p:spPr/>
        <p:txBody>
          <a:bodyPr/>
          <a:lstStyle/>
          <a:p>
            <a:fld id="{E0840B35-4F70-48EA-846E-00E30F49950B}" type="slidenum">
              <a:rPr lang="en-US" smtClean="0"/>
              <a:t>38</a:t>
            </a:fld>
            <a:endParaRPr lang="en-US"/>
          </a:p>
        </p:txBody>
      </p:sp>
    </p:spTree>
    <p:extLst>
      <p:ext uri="{BB962C8B-B14F-4D97-AF65-F5344CB8AC3E}">
        <p14:creationId xmlns:p14="http://schemas.microsoft.com/office/powerpoint/2010/main" val="2164540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KAYLA</a:t>
            </a:r>
          </a:p>
          <a:p>
            <a:endParaRPr lang="en-US" dirty="0"/>
          </a:p>
          <a:p>
            <a:r>
              <a:rPr lang="en-US" dirty="0"/>
              <a:t>*Reminder: Narratives are what will drive the root cause analysis. It reveals useful information (Notice statements) and becomes the compass for identifying equity gaps (Access, Engagement and Enrollment, and Student Outcomes).</a:t>
            </a:r>
          </a:p>
          <a:p>
            <a:r>
              <a:rPr lang="en-US" dirty="0"/>
              <a:t> - They are questions that require additional information to answer and that the team would like to investigate further.</a:t>
            </a:r>
          </a:p>
          <a:p>
            <a:endParaRPr lang="en-US" dirty="0"/>
          </a:p>
          <a:p>
            <a:r>
              <a:rPr lang="en-US" dirty="0"/>
              <a:t>For the purpose of today’s workshop teams will pick one narrative for root cause analysis</a:t>
            </a:r>
          </a:p>
          <a:p>
            <a:r>
              <a:rPr lang="en-US" dirty="0"/>
              <a:t>In reviewing the results of your Notice activity, as a team choose which Notice aligns to your goal for today’s workshop. Is the plan to address the gap that…</a:t>
            </a:r>
          </a:p>
          <a:p>
            <a:endParaRPr lang="en-US" dirty="0"/>
          </a:p>
          <a:p>
            <a:pPr defTabSz="931774">
              <a:defRPr/>
            </a:pPr>
            <a:r>
              <a:rPr lang="en-US" dirty="0"/>
              <a:t>*Reminder – correlation does not equate to causation. These findings are a mere kernel glimpse into a much further investigative process in discovering potential cause.</a:t>
            </a:r>
          </a:p>
          <a:p>
            <a:pPr defTabSz="931774">
              <a:defRPr/>
            </a:pPr>
            <a:endParaRPr lang="en-US" dirty="0"/>
          </a:p>
          <a:p>
            <a:pPr defTabSz="931774">
              <a:defRPr/>
            </a:pPr>
            <a:r>
              <a:rPr lang="en-US" dirty="0"/>
              <a:t>Each team will share out the Notice and narrative statement they’ve chose to address in the root cause analysis. </a:t>
            </a:r>
          </a:p>
          <a:p>
            <a:pPr defTabSz="931774">
              <a:defRPr/>
            </a:pPr>
            <a:endParaRPr lang="en-US" dirty="0"/>
          </a:p>
          <a:p>
            <a:pPr defTabSz="931774">
              <a:defRPr/>
            </a:pPr>
            <a:r>
              <a:rPr lang="en-US" b="1" dirty="0">
                <a:latin typeface="Calibri" panose="020F0502020204030204" pitchFamily="34" charset="0"/>
                <a:cs typeface="Times New Roman" panose="02020603050405020304" pitchFamily="18" charset="0"/>
              </a:rPr>
              <a:t>Congratulations! You’ve made it through the data analysis portion of today’s workshop!</a:t>
            </a:r>
          </a:p>
          <a:p>
            <a:pPr defTabSz="931774">
              <a:defRPr/>
            </a:pPr>
            <a:endParaRPr lang="en-US" b="1" dirty="0">
              <a:latin typeface="Calibri" panose="020F0502020204030204" pitchFamily="34" charset="0"/>
              <a:cs typeface="Times New Roman" panose="02020603050405020304" pitchFamily="18" charset="0"/>
            </a:endParaRPr>
          </a:p>
          <a:p>
            <a:pPr defTabSz="931774">
              <a:defRPr/>
            </a:pPr>
            <a:r>
              <a:rPr lang="en-US" b="1" dirty="0">
                <a:latin typeface="Calibri" panose="020F0502020204030204" pitchFamily="34" charset="0"/>
                <a:cs typeface="Times New Roman" panose="02020603050405020304" pitchFamily="18" charset="0"/>
              </a:rPr>
              <a:t>Now it’s time to dig deep into the why’s behind the wonder and attack the gap! </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FD2CEBC-3234-4160-A292-F21FD58FC6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1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a:p>
            <a:pPr marL="0" indent="0">
              <a:buFont typeface="Arial" panose="020B0604020202020204" pitchFamily="34" charset="0"/>
              <a:buNone/>
            </a:pPr>
            <a:endParaRPr lang="en-US"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dirty="0">
                <a:solidFill>
                  <a:schemeClr val="bg1"/>
                </a:solidFill>
                <a:latin typeface="Arial" panose="020B0604020202020204" pitchFamily="34" charset="0"/>
                <a:cs typeface="Arial" panose="020B0604020202020204" pitchFamily="34" charset="0"/>
              </a:rPr>
              <a:t>(Survey automatically refreshes so you can submit questions continuously!)</a:t>
            </a:r>
            <a:endParaRPr lang="en-US" sz="1200" b="1" i="1" dirty="0">
              <a:solidFill>
                <a:schemeClr val="bg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840B35-4F70-48EA-846E-00E30F49950B}" type="slidenum">
              <a:rPr lang="en-US" smtClean="0"/>
              <a:t>4</a:t>
            </a:fld>
            <a:endParaRPr lang="en-US"/>
          </a:p>
        </p:txBody>
      </p:sp>
    </p:spTree>
    <p:extLst>
      <p:ext uri="{BB962C8B-B14F-4D97-AF65-F5344CB8AC3E}">
        <p14:creationId xmlns:p14="http://schemas.microsoft.com/office/powerpoint/2010/main" val="3209147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 &amp; BRENNA</a:t>
            </a:r>
          </a:p>
        </p:txBody>
      </p:sp>
      <p:sp>
        <p:nvSpPr>
          <p:cNvPr id="4" name="Slide Number Placeholder 3"/>
          <p:cNvSpPr>
            <a:spLocks noGrp="1"/>
          </p:cNvSpPr>
          <p:nvPr>
            <p:ph type="sldNum" sz="quarter" idx="10"/>
          </p:nvPr>
        </p:nvSpPr>
        <p:spPr/>
        <p:txBody>
          <a:bodyPr/>
          <a:lstStyle/>
          <a:p>
            <a:fld id="{E0840B35-4F70-48EA-846E-00E30F49950B}" type="slidenum">
              <a:rPr lang="en-US" smtClean="0"/>
              <a:t>40</a:t>
            </a:fld>
            <a:endParaRPr lang="en-US"/>
          </a:p>
        </p:txBody>
      </p:sp>
    </p:spTree>
    <p:extLst>
      <p:ext uri="{BB962C8B-B14F-4D97-AF65-F5344CB8AC3E}">
        <p14:creationId xmlns:p14="http://schemas.microsoft.com/office/powerpoint/2010/main" val="406938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41</a:t>
            </a:fld>
            <a:endParaRPr lang="en-US"/>
          </a:p>
        </p:txBody>
      </p:sp>
    </p:spTree>
    <p:extLst>
      <p:ext uri="{BB962C8B-B14F-4D97-AF65-F5344CB8AC3E}">
        <p14:creationId xmlns:p14="http://schemas.microsoft.com/office/powerpoint/2010/main" val="4207659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42</a:t>
            </a:fld>
            <a:endParaRPr lang="en-US"/>
          </a:p>
        </p:txBody>
      </p:sp>
    </p:spTree>
    <p:extLst>
      <p:ext uri="{BB962C8B-B14F-4D97-AF65-F5344CB8AC3E}">
        <p14:creationId xmlns:p14="http://schemas.microsoft.com/office/powerpoint/2010/main" val="2979825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43</a:t>
            </a:fld>
            <a:endParaRPr lang="en-US"/>
          </a:p>
        </p:txBody>
      </p:sp>
    </p:spTree>
    <p:extLst>
      <p:ext uri="{BB962C8B-B14F-4D97-AF65-F5344CB8AC3E}">
        <p14:creationId xmlns:p14="http://schemas.microsoft.com/office/powerpoint/2010/main" val="122030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44</a:t>
            </a:fld>
            <a:endParaRPr lang="en-US"/>
          </a:p>
        </p:txBody>
      </p:sp>
    </p:spTree>
    <p:extLst>
      <p:ext uri="{BB962C8B-B14F-4D97-AF65-F5344CB8AC3E}">
        <p14:creationId xmlns:p14="http://schemas.microsoft.com/office/powerpoint/2010/main" val="260660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45</a:t>
            </a:fld>
            <a:endParaRPr lang="en-US"/>
          </a:p>
        </p:txBody>
      </p:sp>
    </p:spTree>
    <p:extLst>
      <p:ext uri="{BB962C8B-B14F-4D97-AF65-F5344CB8AC3E}">
        <p14:creationId xmlns:p14="http://schemas.microsoft.com/office/powerpoint/2010/main" val="1048570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46</a:t>
            </a:fld>
            <a:endParaRPr lang="en-US"/>
          </a:p>
        </p:txBody>
      </p:sp>
    </p:spTree>
    <p:extLst>
      <p:ext uri="{BB962C8B-B14F-4D97-AF65-F5344CB8AC3E}">
        <p14:creationId xmlns:p14="http://schemas.microsoft.com/office/powerpoint/2010/main" val="255454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47</a:t>
            </a:fld>
            <a:endParaRPr lang="en-US"/>
          </a:p>
        </p:txBody>
      </p:sp>
    </p:spTree>
    <p:extLst>
      <p:ext uri="{BB962C8B-B14F-4D97-AF65-F5344CB8AC3E}">
        <p14:creationId xmlns:p14="http://schemas.microsoft.com/office/powerpoint/2010/main" val="893900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48</a:t>
            </a:fld>
            <a:endParaRPr lang="en-US"/>
          </a:p>
        </p:txBody>
      </p:sp>
    </p:spTree>
    <p:extLst>
      <p:ext uri="{BB962C8B-B14F-4D97-AF65-F5344CB8AC3E}">
        <p14:creationId xmlns:p14="http://schemas.microsoft.com/office/powerpoint/2010/main" val="404978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0840B35-4F70-48EA-846E-00E30F49950B}" type="slidenum">
              <a:rPr lang="en-US" smtClean="0"/>
              <a:t>49</a:t>
            </a:fld>
            <a:endParaRPr lang="en-US"/>
          </a:p>
        </p:txBody>
      </p:sp>
    </p:spTree>
    <p:extLst>
      <p:ext uri="{BB962C8B-B14F-4D97-AF65-F5344CB8AC3E}">
        <p14:creationId xmlns:p14="http://schemas.microsoft.com/office/powerpoint/2010/main" val="118863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BB9376B-B411-48A8-BE25-3A9BAC79A8BB}"/>
              </a:ext>
            </a:extLst>
          </p:cNvPr>
          <p:cNvSpPr>
            <a:spLocks noGrp="1"/>
          </p:cNvSpPr>
          <p:nvPr>
            <p:ph type="body" idx="1"/>
          </p:nvPr>
        </p:nvSpPr>
        <p:spPr/>
        <p:txBody>
          <a:bodyPr/>
          <a:lstStyle/>
          <a:p>
            <a:r>
              <a:rPr lang="en-US" dirty="0"/>
              <a:t>LEAH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ALYSSA</a:t>
            </a:r>
          </a:p>
        </p:txBody>
      </p:sp>
      <p:sp>
        <p:nvSpPr>
          <p:cNvPr id="4" name="Slide Number Placeholder 3"/>
          <p:cNvSpPr>
            <a:spLocks noGrp="1"/>
          </p:cNvSpPr>
          <p:nvPr>
            <p:ph type="sldNum" sz="quarter" idx="10"/>
          </p:nvPr>
        </p:nvSpPr>
        <p:spPr/>
        <p:txBody>
          <a:bodyPr/>
          <a:lstStyle/>
          <a:p>
            <a:fld id="{E0840B35-4F70-48EA-846E-00E30F49950B}" type="slidenum">
              <a:rPr lang="en-US" smtClean="0"/>
              <a:t>50</a:t>
            </a:fld>
            <a:endParaRPr lang="en-US"/>
          </a:p>
        </p:txBody>
      </p:sp>
    </p:spTree>
    <p:extLst>
      <p:ext uri="{BB962C8B-B14F-4D97-AF65-F5344CB8AC3E}">
        <p14:creationId xmlns:p14="http://schemas.microsoft.com/office/powerpoint/2010/main" val="1624720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ALYSSA</a:t>
            </a:r>
          </a:p>
        </p:txBody>
      </p:sp>
      <p:sp>
        <p:nvSpPr>
          <p:cNvPr id="4" name="Slide Number Placeholder 3"/>
          <p:cNvSpPr>
            <a:spLocks noGrp="1"/>
          </p:cNvSpPr>
          <p:nvPr>
            <p:ph type="sldNum" sz="quarter" idx="10"/>
          </p:nvPr>
        </p:nvSpPr>
        <p:spPr/>
        <p:txBody>
          <a:bodyPr/>
          <a:lstStyle/>
          <a:p>
            <a:fld id="{E0840B35-4F70-48EA-846E-00E30F49950B}" type="slidenum">
              <a:rPr lang="en-US" smtClean="0"/>
              <a:t>51</a:t>
            </a:fld>
            <a:endParaRPr lang="en-US"/>
          </a:p>
        </p:txBody>
      </p:sp>
    </p:spTree>
    <p:extLst>
      <p:ext uri="{BB962C8B-B14F-4D97-AF65-F5344CB8AC3E}">
        <p14:creationId xmlns:p14="http://schemas.microsoft.com/office/powerpoint/2010/main" val="2386095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BRENNA &amp; ALYSSA</a:t>
            </a:r>
          </a:p>
          <a:p>
            <a:endParaRPr lang="en-US" dirty="0"/>
          </a:p>
        </p:txBody>
      </p:sp>
      <p:sp>
        <p:nvSpPr>
          <p:cNvPr id="4" name="Slide Number Placeholder 3"/>
          <p:cNvSpPr>
            <a:spLocks noGrp="1"/>
          </p:cNvSpPr>
          <p:nvPr>
            <p:ph type="sldNum" sz="quarter" idx="10"/>
          </p:nvPr>
        </p:nvSpPr>
        <p:spPr/>
        <p:txBody>
          <a:bodyPr/>
          <a:lstStyle/>
          <a:p>
            <a:fld id="{E0840B35-4F70-48EA-846E-00E30F49950B}" type="slidenum">
              <a:rPr lang="en-US" smtClean="0"/>
              <a:t>52</a:t>
            </a:fld>
            <a:endParaRPr lang="en-US"/>
          </a:p>
        </p:txBody>
      </p:sp>
    </p:spTree>
    <p:extLst>
      <p:ext uri="{BB962C8B-B14F-4D97-AF65-F5344CB8AC3E}">
        <p14:creationId xmlns:p14="http://schemas.microsoft.com/office/powerpoint/2010/main" val="3270230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ALYSSA</a:t>
            </a:r>
          </a:p>
        </p:txBody>
      </p:sp>
      <p:sp>
        <p:nvSpPr>
          <p:cNvPr id="4" name="Slide Number Placeholder 3"/>
          <p:cNvSpPr>
            <a:spLocks noGrp="1"/>
          </p:cNvSpPr>
          <p:nvPr>
            <p:ph type="sldNum" sz="quarter" idx="10"/>
          </p:nvPr>
        </p:nvSpPr>
        <p:spPr/>
        <p:txBody>
          <a:bodyPr/>
          <a:lstStyle/>
          <a:p>
            <a:fld id="{E0840B35-4F70-48EA-846E-00E30F49950B}" type="slidenum">
              <a:rPr lang="en-US" smtClean="0"/>
              <a:t>53</a:t>
            </a:fld>
            <a:endParaRPr lang="en-US"/>
          </a:p>
        </p:txBody>
      </p:sp>
    </p:spTree>
    <p:extLst>
      <p:ext uri="{BB962C8B-B14F-4D97-AF65-F5344CB8AC3E}">
        <p14:creationId xmlns:p14="http://schemas.microsoft.com/office/powerpoint/2010/main" val="1026260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ALYSSA</a:t>
            </a:r>
          </a:p>
        </p:txBody>
      </p:sp>
      <p:sp>
        <p:nvSpPr>
          <p:cNvPr id="4" name="Slide Number Placeholder 3"/>
          <p:cNvSpPr>
            <a:spLocks noGrp="1"/>
          </p:cNvSpPr>
          <p:nvPr>
            <p:ph type="sldNum" sz="quarter" idx="10"/>
          </p:nvPr>
        </p:nvSpPr>
        <p:spPr/>
        <p:txBody>
          <a:bodyPr/>
          <a:lstStyle/>
          <a:p>
            <a:fld id="{E0840B35-4F70-48EA-846E-00E30F49950B}" type="slidenum">
              <a:rPr lang="en-US" smtClean="0"/>
              <a:t>54</a:t>
            </a:fld>
            <a:endParaRPr lang="en-US"/>
          </a:p>
        </p:txBody>
      </p:sp>
    </p:spTree>
    <p:extLst>
      <p:ext uri="{BB962C8B-B14F-4D97-AF65-F5344CB8AC3E}">
        <p14:creationId xmlns:p14="http://schemas.microsoft.com/office/powerpoint/2010/main" val="1301523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ALYSSA</a:t>
            </a:r>
          </a:p>
        </p:txBody>
      </p:sp>
      <p:sp>
        <p:nvSpPr>
          <p:cNvPr id="4" name="Slide Number Placeholder 3"/>
          <p:cNvSpPr>
            <a:spLocks noGrp="1"/>
          </p:cNvSpPr>
          <p:nvPr>
            <p:ph type="sldNum" sz="quarter" idx="10"/>
          </p:nvPr>
        </p:nvSpPr>
        <p:spPr/>
        <p:txBody>
          <a:bodyPr/>
          <a:lstStyle/>
          <a:p>
            <a:fld id="{E0840B35-4F70-48EA-846E-00E30F49950B}" type="slidenum">
              <a:rPr lang="en-US" smtClean="0"/>
              <a:t>55</a:t>
            </a:fld>
            <a:endParaRPr lang="en-US"/>
          </a:p>
        </p:txBody>
      </p:sp>
    </p:spTree>
    <p:extLst>
      <p:ext uri="{BB962C8B-B14F-4D97-AF65-F5344CB8AC3E}">
        <p14:creationId xmlns:p14="http://schemas.microsoft.com/office/powerpoint/2010/main" val="916611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56</a:t>
            </a:fld>
            <a:endParaRPr lang="en-US"/>
          </a:p>
        </p:txBody>
      </p:sp>
    </p:spTree>
    <p:extLst>
      <p:ext uri="{BB962C8B-B14F-4D97-AF65-F5344CB8AC3E}">
        <p14:creationId xmlns:p14="http://schemas.microsoft.com/office/powerpoint/2010/main" val="1257235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57</a:t>
            </a:fld>
            <a:endParaRPr lang="en-US"/>
          </a:p>
        </p:txBody>
      </p:sp>
    </p:spTree>
    <p:extLst>
      <p:ext uri="{BB962C8B-B14F-4D97-AF65-F5344CB8AC3E}">
        <p14:creationId xmlns:p14="http://schemas.microsoft.com/office/powerpoint/2010/main" val="2368617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a:p>
            <a:r>
              <a:rPr lang="en-US" dirty="0"/>
              <a:t>Last-minute announcements</a:t>
            </a:r>
          </a:p>
        </p:txBody>
      </p:sp>
      <p:sp>
        <p:nvSpPr>
          <p:cNvPr id="4" name="Slide Number Placeholder 3"/>
          <p:cNvSpPr>
            <a:spLocks noGrp="1"/>
          </p:cNvSpPr>
          <p:nvPr>
            <p:ph type="sldNum" sz="quarter" idx="10"/>
          </p:nvPr>
        </p:nvSpPr>
        <p:spPr/>
        <p:txBody>
          <a:bodyPr/>
          <a:lstStyle/>
          <a:p>
            <a:fld id="{E0840B35-4F70-48EA-846E-00E30F49950B}" type="slidenum">
              <a:rPr lang="en-US" smtClean="0"/>
              <a:t>58</a:t>
            </a:fld>
            <a:endParaRPr lang="en-US"/>
          </a:p>
        </p:txBody>
      </p:sp>
    </p:spTree>
    <p:extLst>
      <p:ext uri="{BB962C8B-B14F-4D97-AF65-F5344CB8AC3E}">
        <p14:creationId xmlns:p14="http://schemas.microsoft.com/office/powerpoint/2010/main" val="3723986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59</a:t>
            </a:fld>
            <a:endParaRPr lang="en-US"/>
          </a:p>
        </p:txBody>
      </p:sp>
    </p:spTree>
    <p:extLst>
      <p:ext uri="{BB962C8B-B14F-4D97-AF65-F5344CB8AC3E}">
        <p14:creationId xmlns:p14="http://schemas.microsoft.com/office/powerpoint/2010/main" val="380974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DE132A-0DC0-4863-A6C4-EEE1863025FF}"/>
              </a:ext>
            </a:extLst>
          </p:cNvPr>
          <p:cNvSpPr>
            <a:spLocks noGrp="1"/>
          </p:cNvSpPr>
          <p:nvPr>
            <p:ph type="body" idx="1"/>
          </p:nvPr>
        </p:nvSpPr>
        <p:spPr/>
        <p:txBody>
          <a:bodyPr/>
          <a:lstStyle/>
          <a:p>
            <a:r>
              <a:rPr lang="en-US" dirty="0"/>
              <a:t>LEAH</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 &amp; CRYSTAL</a:t>
            </a:r>
          </a:p>
        </p:txBody>
      </p:sp>
      <p:sp>
        <p:nvSpPr>
          <p:cNvPr id="4" name="Slide Number Placeholder 3"/>
          <p:cNvSpPr>
            <a:spLocks noGrp="1"/>
          </p:cNvSpPr>
          <p:nvPr>
            <p:ph type="sldNum" sz="quarter" idx="10"/>
          </p:nvPr>
        </p:nvSpPr>
        <p:spPr/>
        <p:txBody>
          <a:bodyPr/>
          <a:lstStyle/>
          <a:p>
            <a:fld id="{E0840B35-4F70-48EA-846E-00E30F49950B}" type="slidenum">
              <a:rPr lang="en-US" smtClean="0"/>
              <a:t>60</a:t>
            </a:fld>
            <a:endParaRPr lang="en-US"/>
          </a:p>
        </p:txBody>
      </p:sp>
    </p:spTree>
    <p:extLst>
      <p:ext uri="{BB962C8B-B14F-4D97-AF65-F5344CB8AC3E}">
        <p14:creationId xmlns:p14="http://schemas.microsoft.com/office/powerpoint/2010/main" val="1392514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pPr/>
              <a:t>61</a:t>
            </a:fld>
            <a:endParaRPr lang="en-US" dirty="0"/>
          </a:p>
        </p:txBody>
      </p:sp>
    </p:spTree>
    <p:extLst>
      <p:ext uri="{BB962C8B-B14F-4D97-AF65-F5344CB8AC3E}">
        <p14:creationId xmlns:p14="http://schemas.microsoft.com/office/powerpoint/2010/main" val="1557150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87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E0840B35-4F70-48EA-846E-00E30F49950B}" type="slidenum">
              <a:rPr lang="en-US" smtClean="0"/>
              <a:t>7</a:t>
            </a:fld>
            <a:endParaRPr lang="en-US"/>
          </a:p>
        </p:txBody>
      </p:sp>
    </p:spTree>
    <p:extLst>
      <p:ext uri="{BB962C8B-B14F-4D97-AF65-F5344CB8AC3E}">
        <p14:creationId xmlns:p14="http://schemas.microsoft.com/office/powerpoint/2010/main" val="261034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endParaRPr lang="en-US" dirty="0"/>
          </a:p>
        </p:txBody>
      </p:sp>
      <p:sp>
        <p:nvSpPr>
          <p:cNvPr id="4" name="Slide Number Placeholder 3"/>
          <p:cNvSpPr>
            <a:spLocks noGrp="1"/>
          </p:cNvSpPr>
          <p:nvPr>
            <p:ph type="sldNum" sz="quarter" idx="10"/>
          </p:nvPr>
        </p:nvSpPr>
        <p:spPr/>
        <p:txBody>
          <a:bodyPr/>
          <a:lstStyle/>
          <a:p>
            <a:fld id="{E0840B35-4F70-48EA-846E-00E30F49950B}" type="slidenum">
              <a:rPr lang="en-US" smtClean="0"/>
              <a:t>8</a:t>
            </a:fld>
            <a:endParaRPr lang="en-US"/>
          </a:p>
        </p:txBody>
      </p:sp>
    </p:spTree>
    <p:extLst>
      <p:ext uri="{BB962C8B-B14F-4D97-AF65-F5344CB8AC3E}">
        <p14:creationId xmlns:p14="http://schemas.microsoft.com/office/powerpoint/2010/main" val="146199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E0840B35-4F70-48EA-846E-00E30F49950B}" type="slidenum">
              <a:rPr lang="en-US" smtClean="0"/>
              <a:t>9</a:t>
            </a:fld>
            <a:endParaRPr lang="en-US"/>
          </a:p>
        </p:txBody>
      </p:sp>
    </p:spTree>
    <p:extLst>
      <p:ext uri="{BB962C8B-B14F-4D97-AF65-F5344CB8AC3E}">
        <p14:creationId xmlns:p14="http://schemas.microsoft.com/office/powerpoint/2010/main" val="617946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9" y="499284"/>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8" y="5651275"/>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 Date</a:t>
            </a:r>
          </a:p>
        </p:txBody>
      </p:sp>
    </p:spTree>
    <p:extLst>
      <p:ext uri="{BB962C8B-B14F-4D97-AF65-F5344CB8AC3E}">
        <p14:creationId xmlns:p14="http://schemas.microsoft.com/office/powerpoint/2010/main" val="31151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3"/>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extLst>
      <p:ext uri="{BB962C8B-B14F-4D97-AF65-F5344CB8AC3E}">
        <p14:creationId xmlns:p14="http://schemas.microsoft.com/office/powerpoint/2010/main" val="49232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Content Placeholder 4" descr="Infographic detailing the core elements of &quot;Each Child, Our Future&quot; -- Ohio's five-year strategic plan for education. " title="Each Child, Our Future">
            <a:extLst>
              <a:ext uri="{FF2B5EF4-FFF2-40B4-BE49-F238E27FC236}">
                <a16:creationId xmlns:a16="http://schemas.microsoft.com/office/drawing/2014/main" id="{21FAADDF-4948-47A9-A2A3-10C9E25B2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6858762"/>
          </a:xfrm>
          <a:prstGeom prst="rect">
            <a:avLst/>
          </a:prstGeom>
        </p:spPr>
      </p:pic>
    </p:spTree>
    <p:extLst>
      <p:ext uri="{BB962C8B-B14F-4D97-AF65-F5344CB8AC3E}">
        <p14:creationId xmlns:p14="http://schemas.microsoft.com/office/powerpoint/2010/main" val="356240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ODE_LOGO.jpg">
            <a:extLst>
              <a:ext uri="{FF2B5EF4-FFF2-40B4-BE49-F238E27FC236}">
                <a16:creationId xmlns:a16="http://schemas.microsoft.com/office/drawing/2014/main" id="{02E8F2A2-F0DB-477E-B34B-3BBD9D9E792F}"/>
              </a:ext>
            </a:extLst>
          </p:cNvPr>
          <p:cNvPicPr>
            <a:picLocks noChangeAspect="1"/>
          </p:cNvPicPr>
          <p:nvPr userDrawn="1"/>
        </p:nvPicPr>
        <p:blipFill>
          <a:blip r:embed="rId2"/>
          <a:stretch>
            <a:fillRect/>
          </a:stretch>
        </p:blipFill>
        <p:spPr>
          <a:xfrm>
            <a:off x="6805322" y="6285699"/>
            <a:ext cx="2012050" cy="369560"/>
          </a:xfrm>
          <a:prstGeom prst="rect">
            <a:avLst/>
          </a:prstGeom>
        </p:spPr>
      </p:pic>
      <p:pic>
        <p:nvPicPr>
          <p:cNvPr id="9" name="Picture 8">
            <a:extLst>
              <a:ext uri="{FF2B5EF4-FFF2-40B4-BE49-F238E27FC236}">
                <a16:creationId xmlns:a16="http://schemas.microsoft.com/office/drawing/2014/main" id="{03EDA07A-7A26-4E41-809F-6B7F91F69A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065F8011-F361-4627-A34F-8F021F91EA7C}"/>
              </a:ext>
            </a:extLst>
          </p:cNvPr>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11" name="Subtitle 2">
            <a:extLst>
              <a:ext uri="{FF2B5EF4-FFF2-40B4-BE49-F238E27FC236}">
                <a16:creationId xmlns:a16="http://schemas.microsoft.com/office/drawing/2014/main" id="{BB621B85-7705-4D1D-81DC-AE08D05D6E74}"/>
              </a:ext>
            </a:extLst>
          </p:cNvPr>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extLst>
      <p:ext uri="{BB962C8B-B14F-4D97-AF65-F5344CB8AC3E}">
        <p14:creationId xmlns:p14="http://schemas.microsoft.com/office/powerpoint/2010/main" val="417178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3462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EB3A025-D698-46A6-B2C4-567BC3056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extLst>
      <p:ext uri="{BB962C8B-B14F-4D97-AF65-F5344CB8AC3E}">
        <p14:creationId xmlns:p14="http://schemas.microsoft.com/office/powerpoint/2010/main" val="31012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40"/>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53562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200" b="1" kern="1200">
          <a:solidFill>
            <a:srgbClr val="C00000"/>
          </a:solidFill>
          <a:latin typeface="Arial"/>
          <a:ea typeface="+mj-ea"/>
          <a:cs typeface="Arial"/>
        </a:defRPr>
      </a:lvl1pPr>
    </p:titleStyle>
    <p:bodyStyle>
      <a:lvl1pPr marL="227008" indent="-227008"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571486" indent="-225420" algn="l" defTabSz="457189" rtl="0" eaLnBrk="1" latinLnBrk="0" hangingPunct="1">
        <a:spcBef>
          <a:spcPct val="20000"/>
        </a:spcBef>
        <a:buFont typeface="Arial"/>
        <a:buChar char="–"/>
        <a:defRPr sz="3200" kern="1200">
          <a:solidFill>
            <a:schemeClr val="tx1"/>
          </a:solidFill>
          <a:latin typeface="Arial"/>
          <a:ea typeface="+mn-ea"/>
          <a:cs typeface="Arial"/>
        </a:defRPr>
      </a:lvl2pPr>
      <a:lvl3pPr marL="1025500" indent="-228594" algn="l" defTabSz="457189" rtl="0" eaLnBrk="1" latinLnBrk="0" hangingPunct="1">
        <a:spcBef>
          <a:spcPct val="20000"/>
        </a:spcBef>
        <a:buFont typeface="Arial"/>
        <a:buChar char="•"/>
        <a:defRPr sz="3200" kern="1200">
          <a:solidFill>
            <a:schemeClr val="tx1"/>
          </a:solidFill>
          <a:latin typeface="Arial"/>
          <a:ea typeface="+mn-ea"/>
          <a:cs typeface="Arial"/>
        </a:defRPr>
      </a:lvl3pPr>
      <a:lvl4pPr marL="1490625" indent="-228594" algn="l" defTabSz="457189" rtl="0" eaLnBrk="1" latinLnBrk="0" hangingPunct="1">
        <a:spcBef>
          <a:spcPct val="20000"/>
        </a:spcBef>
        <a:buFont typeface="Arial"/>
        <a:buChar char="–"/>
        <a:defRPr sz="3200" kern="1200">
          <a:solidFill>
            <a:schemeClr val="tx1"/>
          </a:solidFill>
          <a:latin typeface="Arial"/>
          <a:ea typeface="+mn-ea"/>
          <a:cs typeface="Arial"/>
        </a:defRPr>
      </a:lvl4pPr>
      <a:lvl5pPr marL="1947814" indent="-228594" algn="l" defTabSz="457189" rtl="0" eaLnBrk="1" latinLnBrk="0" hangingPunct="1">
        <a:spcBef>
          <a:spcPct val="20000"/>
        </a:spcBef>
        <a:buFont typeface="Arial"/>
        <a:buChar char="»"/>
        <a:defRPr sz="3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1225730"/>
      </p:ext>
    </p:extLst>
  </p:cSld>
  <p:clrMap bg1="lt1" tx1="dk1" bg2="lt2" tx2="dk2" accent1="accent1" accent2="accent2" accent3="accent3" accent4="accent4" accent5="accent5" accent6="accent6" hlink="hlink" folHlink="folHlink"/>
  <p:sldLayoutIdLst>
    <p:sldLayoutId id="2147483679" r:id="rId1"/>
    <p:sldLayoutId id="214748368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e.kahoot.it/share/equity-for-special-populations/0fd44784-60b8-4431-b016-c453a0a92f4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kahoot.it/"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hD5f8GuNuGQ"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omments" Target="../comments/comment2.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omments" Target="../comments/comment3.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omments" Target="../comments/comment4.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omments" Target="../comments/comment5.xml"/><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0.sv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comments" Target="../comments/comment7.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6.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90" y="5605555"/>
            <a:ext cx="5504378" cy="430887"/>
          </a:xfrm>
        </p:spPr>
        <p:txBody>
          <a:bodyPr/>
          <a:lstStyle/>
          <a:p>
            <a:r>
              <a:rPr lang="en-US" dirty="0"/>
              <a:t>Nov. 7, 2019 · Central Region</a:t>
            </a:r>
          </a:p>
        </p:txBody>
      </p:sp>
      <p:sp>
        <p:nvSpPr>
          <p:cNvPr id="5" name="Rectangle 4">
            <a:extLst>
              <a:ext uri="{FF2B5EF4-FFF2-40B4-BE49-F238E27FC236}">
                <a16:creationId xmlns:a16="http://schemas.microsoft.com/office/drawing/2014/main" id="{882249EE-92A1-495C-8B19-B5ED748061DE}"/>
              </a:ext>
            </a:extLst>
          </p:cNvPr>
          <p:cNvSpPr/>
          <p:nvPr/>
        </p:nvSpPr>
        <p:spPr>
          <a:xfrm>
            <a:off x="149290" y="476246"/>
            <a:ext cx="8994710" cy="784830"/>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5000" b="1" dirty="0">
                <a:solidFill>
                  <a:schemeClr val="bg1"/>
                </a:solidFill>
                <a:latin typeface="Arial" panose="020B0604020202020204" pitchFamily="34" charset="0"/>
                <a:cs typeface="Arial" panose="020B0604020202020204" pitchFamily="34" charset="0"/>
              </a:rPr>
              <a:t>Ohio Perkins V Equity Labs</a:t>
            </a:r>
            <a:endParaRPr kumimoji="0" lang="en-US" sz="5000" b="1"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52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6B92-4D00-454C-AB08-0238B144D5A7}"/>
              </a:ext>
            </a:extLst>
          </p:cNvPr>
          <p:cNvSpPr>
            <a:spLocks noGrp="1"/>
          </p:cNvSpPr>
          <p:nvPr>
            <p:ph type="title"/>
          </p:nvPr>
        </p:nvSpPr>
        <p:spPr>
          <a:xfrm>
            <a:off x="457200" y="457203"/>
            <a:ext cx="8229600" cy="538609"/>
          </a:xfrm>
        </p:spPr>
        <p:txBody>
          <a:bodyPr/>
          <a:lstStyle/>
          <a:p>
            <a:r>
              <a:rPr lang="en-US" sz="3500" dirty="0"/>
              <a:t>What does #</a:t>
            </a:r>
            <a:r>
              <a:rPr lang="en-US" sz="3500" dirty="0" err="1"/>
              <a:t>EachChildOurFuture</a:t>
            </a:r>
            <a:r>
              <a:rPr lang="en-US" sz="3500" dirty="0"/>
              <a:t> say?</a:t>
            </a:r>
          </a:p>
        </p:txBody>
      </p:sp>
      <p:sp>
        <p:nvSpPr>
          <p:cNvPr id="4" name="Rounded Rectangle 15">
            <a:extLst>
              <a:ext uri="{FF2B5EF4-FFF2-40B4-BE49-F238E27FC236}">
                <a16:creationId xmlns:a16="http://schemas.microsoft.com/office/drawing/2014/main" id="{F3C8C980-D729-4699-96FC-F57C1246FB67}"/>
              </a:ext>
            </a:extLst>
          </p:cNvPr>
          <p:cNvSpPr/>
          <p:nvPr/>
        </p:nvSpPr>
        <p:spPr>
          <a:xfrm>
            <a:off x="4890782" y="2189063"/>
            <a:ext cx="3796018" cy="2676552"/>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i="1" dirty="0">
                <a:latin typeface="Arial" panose="020B0604020202020204" pitchFamily="34" charset="0"/>
                <a:cs typeface="Arial" panose="020B0604020202020204" pitchFamily="34" charset="0"/>
              </a:rPr>
              <a:t>“Ohio’s greatest education challenge remains equity in education achievement for each child.”</a:t>
            </a:r>
          </a:p>
        </p:txBody>
      </p:sp>
      <p:pic>
        <p:nvPicPr>
          <p:cNvPr id="7" name="Picture 6">
            <a:extLst>
              <a:ext uri="{FF2B5EF4-FFF2-40B4-BE49-F238E27FC236}">
                <a16:creationId xmlns:a16="http://schemas.microsoft.com/office/drawing/2014/main" id="{2D3FF176-871A-4C71-9A11-C7765203A3E7}"/>
              </a:ext>
            </a:extLst>
          </p:cNvPr>
          <p:cNvPicPr>
            <a:picLocks noChangeAspect="1"/>
          </p:cNvPicPr>
          <p:nvPr/>
        </p:nvPicPr>
        <p:blipFill>
          <a:blip r:embed="rId3"/>
          <a:stretch>
            <a:fillRect/>
          </a:stretch>
        </p:blipFill>
        <p:spPr>
          <a:xfrm>
            <a:off x="457200" y="1328388"/>
            <a:ext cx="4202885" cy="4167665"/>
          </a:xfrm>
          <a:prstGeom prst="rect">
            <a:avLst/>
          </a:prstGeom>
        </p:spPr>
      </p:pic>
    </p:spTree>
    <p:extLst>
      <p:ext uri="{BB962C8B-B14F-4D97-AF65-F5344CB8AC3E}">
        <p14:creationId xmlns:p14="http://schemas.microsoft.com/office/powerpoint/2010/main" val="3092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2AA28AB-E312-4BBA-B1E6-7BCA3B0E9827}"/>
              </a:ext>
            </a:extLst>
          </p:cNvPr>
          <p:cNvSpPr/>
          <p:nvPr/>
        </p:nvSpPr>
        <p:spPr>
          <a:xfrm>
            <a:off x="-192946" y="-97483"/>
            <a:ext cx="9689284" cy="7172587"/>
          </a:xfrm>
          <a:prstGeom prst="round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ounded Rectangle 15">
            <a:extLst>
              <a:ext uri="{FF2B5EF4-FFF2-40B4-BE49-F238E27FC236}">
                <a16:creationId xmlns:a16="http://schemas.microsoft.com/office/drawing/2014/main" id="{C031BF67-EE48-42B9-9296-2362AF1AB8C8}"/>
              </a:ext>
            </a:extLst>
          </p:cNvPr>
          <p:cNvSpPr/>
          <p:nvPr/>
        </p:nvSpPr>
        <p:spPr>
          <a:xfrm>
            <a:off x="2757880" y="1986170"/>
            <a:ext cx="3787632" cy="3005280"/>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Equity</a:t>
            </a:r>
            <a:r>
              <a:rPr lang="en-US" sz="2400" i="1" dirty="0">
                <a:latin typeface="Arial" panose="020B0604020202020204" pitchFamily="34" charset="0"/>
                <a:cs typeface="Arial" panose="020B0604020202020204" pitchFamily="34" charset="0"/>
              </a:rPr>
              <a:t>…is this plan’s greatest imperative and number one principle.”</a:t>
            </a:r>
          </a:p>
        </p:txBody>
      </p:sp>
      <p:sp>
        <p:nvSpPr>
          <p:cNvPr id="4" name="TextBox 3">
            <a:extLst>
              <a:ext uri="{FF2B5EF4-FFF2-40B4-BE49-F238E27FC236}">
                <a16:creationId xmlns:a16="http://schemas.microsoft.com/office/drawing/2014/main" id="{F9559BDD-4462-47CD-9C3D-D12C7BCCD74A}"/>
              </a:ext>
            </a:extLst>
          </p:cNvPr>
          <p:cNvSpPr txBox="1"/>
          <p:nvPr/>
        </p:nvSpPr>
        <p:spPr>
          <a:xfrm>
            <a:off x="302004" y="6031684"/>
            <a:ext cx="6644080" cy="46139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4565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89835" y="13866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p:txBody>
          <a:bodyPr/>
          <a:lstStyle/>
          <a:p>
            <a:pPr algn="ctr"/>
            <a:r>
              <a:rPr lang="en-US" dirty="0"/>
              <a:t>Putting the Pieces Together</a:t>
            </a:r>
          </a:p>
        </p:txBody>
      </p:sp>
      <p:sp>
        <p:nvSpPr>
          <p:cNvPr id="3" name="Content Placeholder 2"/>
          <p:cNvSpPr>
            <a:spLocks noGrp="1"/>
          </p:cNvSpPr>
          <p:nvPr>
            <p:ph idx="1"/>
          </p:nvPr>
        </p:nvSpPr>
        <p:spPr>
          <a:xfrm>
            <a:off x="1041990" y="1773659"/>
            <a:ext cx="6772940" cy="639941"/>
          </a:xfrm>
        </p:spPr>
        <p:txBody>
          <a:bodyPr/>
          <a:lstStyle/>
          <a:p>
            <a:pPr marL="0" indent="0">
              <a:buNone/>
            </a:pPr>
            <a:r>
              <a:rPr lang="en-US" dirty="0"/>
              <a:t>Equity Labs</a:t>
            </a:r>
          </a:p>
        </p:txBody>
      </p:sp>
      <p:sp>
        <p:nvSpPr>
          <p:cNvPr id="7" name="Content Placeholder 2"/>
          <p:cNvSpPr txBox="1">
            <a:spLocks/>
          </p:cNvSpPr>
          <p:nvPr/>
        </p:nvSpPr>
        <p:spPr>
          <a:xfrm>
            <a:off x="1041989" y="2951262"/>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Comprehensive Local </a:t>
            </a:r>
          </a:p>
          <a:p>
            <a:pPr marL="0" indent="0">
              <a:buFont typeface="Arial"/>
              <a:buNone/>
            </a:pPr>
            <a:r>
              <a:rPr lang="en-US" dirty="0"/>
              <a:t>Needs Assessment</a:t>
            </a:r>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Perkins Local Application</a:t>
            </a:r>
          </a:p>
        </p:txBody>
      </p:sp>
      <p:sp>
        <p:nvSpPr>
          <p:cNvPr id="9" name="Arrow: Down 8">
            <a:extLst>
              <a:ext uri="{FF2B5EF4-FFF2-40B4-BE49-F238E27FC236}">
                <a16:creationId xmlns:a16="http://schemas.microsoft.com/office/drawing/2014/main" id="{0EB0792D-F572-478B-A81A-4EA95E3EF22C}"/>
              </a:ext>
            </a:extLst>
          </p:cNvPr>
          <p:cNvSpPr/>
          <p:nvPr/>
        </p:nvSpPr>
        <p:spPr>
          <a:xfrm>
            <a:off x="591261" y="2551331"/>
            <a:ext cx="419450" cy="587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28E6004-E6A3-4A04-8ACC-8B610902DD35}"/>
              </a:ext>
            </a:extLst>
          </p:cNvPr>
          <p:cNvSpPr/>
          <p:nvPr/>
        </p:nvSpPr>
        <p:spPr>
          <a:xfrm>
            <a:off x="591261" y="3912465"/>
            <a:ext cx="419450" cy="587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89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142" y="1747144"/>
            <a:ext cx="7823542" cy="3077766"/>
          </a:xfrm>
        </p:spPr>
        <p:txBody>
          <a:bodyPr/>
          <a:lstStyle/>
          <a:p>
            <a:pPr algn="l"/>
            <a:r>
              <a:rPr lang="en-US" sz="5000" dirty="0">
                <a:solidFill>
                  <a:schemeClr val="bg1"/>
                </a:solidFill>
              </a:rPr>
              <a:t>“We believe each Career Technical Education student will…</a:t>
            </a:r>
          </a:p>
        </p:txBody>
      </p:sp>
    </p:spTree>
    <p:extLst>
      <p:ext uri="{BB962C8B-B14F-4D97-AF65-F5344CB8AC3E}">
        <p14:creationId xmlns:p14="http://schemas.microsoft.com/office/powerpoint/2010/main" val="38107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B8F2-CE4C-42BC-B8A7-8DAD4DA7A5E8}"/>
              </a:ext>
            </a:extLst>
          </p:cNvPr>
          <p:cNvSpPr>
            <a:spLocks noGrp="1"/>
          </p:cNvSpPr>
          <p:nvPr>
            <p:ph type="title"/>
          </p:nvPr>
        </p:nvSpPr>
        <p:spPr>
          <a:xfrm>
            <a:off x="457200" y="457203"/>
            <a:ext cx="8229600" cy="646331"/>
          </a:xfrm>
        </p:spPr>
        <p:txBody>
          <a:bodyPr/>
          <a:lstStyle/>
          <a:p>
            <a:r>
              <a:rPr lang="en-US"/>
              <a:t>Guidelines for Participation</a:t>
            </a:r>
            <a:endParaRPr lang="en-US" dirty="0"/>
          </a:p>
        </p:txBody>
      </p:sp>
      <p:sp>
        <p:nvSpPr>
          <p:cNvPr id="8" name="Rounded Rectangle 15">
            <a:extLst>
              <a:ext uri="{FF2B5EF4-FFF2-40B4-BE49-F238E27FC236}">
                <a16:creationId xmlns:a16="http://schemas.microsoft.com/office/drawing/2014/main" id="{6A7CF577-E1D4-4845-882A-7D3B068EF9AE}"/>
              </a:ext>
            </a:extLst>
          </p:cNvPr>
          <p:cNvSpPr/>
          <p:nvPr/>
        </p:nvSpPr>
        <p:spPr>
          <a:xfrm>
            <a:off x="1981200" y="3880583"/>
            <a:ext cx="2560320" cy="2103120"/>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i="1" dirty="0">
                <a:latin typeface="Arial" panose="020B0604020202020204" pitchFamily="34" charset="0"/>
                <a:cs typeface="Arial" panose="020B0604020202020204" pitchFamily="34" charset="0"/>
              </a:rPr>
              <a:t>Commit</a:t>
            </a: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to equity.</a:t>
            </a:r>
          </a:p>
        </p:txBody>
      </p:sp>
      <p:sp>
        <p:nvSpPr>
          <p:cNvPr id="10" name="Rounded Rectangle 15">
            <a:extLst>
              <a:ext uri="{FF2B5EF4-FFF2-40B4-BE49-F238E27FC236}">
                <a16:creationId xmlns:a16="http://schemas.microsoft.com/office/drawing/2014/main" id="{8AB1223A-054B-4509-8B3D-BD0EFE4EA8DA}"/>
              </a:ext>
            </a:extLst>
          </p:cNvPr>
          <p:cNvSpPr/>
          <p:nvPr/>
        </p:nvSpPr>
        <p:spPr>
          <a:xfrm>
            <a:off x="1981200" y="1238908"/>
            <a:ext cx="2558230" cy="2103120"/>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i="1" dirty="0">
                <a:latin typeface="Arial" panose="020B0604020202020204" pitchFamily="34" charset="0"/>
                <a:cs typeface="Arial" panose="020B0604020202020204" pitchFamily="34" charset="0"/>
              </a:rPr>
              <a:t>Acknowledge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differences amongst us.</a:t>
            </a:r>
          </a:p>
        </p:txBody>
      </p:sp>
      <p:sp>
        <p:nvSpPr>
          <p:cNvPr id="11" name="Rounded Rectangle 15">
            <a:extLst>
              <a:ext uri="{FF2B5EF4-FFF2-40B4-BE49-F238E27FC236}">
                <a16:creationId xmlns:a16="http://schemas.microsoft.com/office/drawing/2014/main" id="{D1330512-A471-4DA9-8B81-10636921AAF3}"/>
              </a:ext>
            </a:extLst>
          </p:cNvPr>
          <p:cNvSpPr/>
          <p:nvPr/>
        </p:nvSpPr>
        <p:spPr>
          <a:xfrm>
            <a:off x="5195120" y="1238908"/>
            <a:ext cx="2560320" cy="2103120"/>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i="1" dirty="0">
                <a:latin typeface="Arial" panose="020B0604020202020204" pitchFamily="34" charset="0"/>
                <a:cs typeface="Arial" panose="020B0604020202020204" pitchFamily="34" charset="0"/>
              </a:rPr>
              <a:t>Respect</a:t>
            </a:r>
            <a:r>
              <a:rPr lang="en-US" sz="2400" dirty="0">
                <a:latin typeface="Arial" panose="020B0604020202020204" pitchFamily="34" charset="0"/>
                <a:cs typeface="Arial" panose="020B0604020202020204" pitchFamily="34" charset="0"/>
              </a:rPr>
              <a:t> others’ opinions and beliefs.</a:t>
            </a:r>
          </a:p>
        </p:txBody>
      </p:sp>
      <p:sp>
        <p:nvSpPr>
          <p:cNvPr id="12" name="Rounded Rectangle 15">
            <a:extLst>
              <a:ext uri="{FF2B5EF4-FFF2-40B4-BE49-F238E27FC236}">
                <a16:creationId xmlns:a16="http://schemas.microsoft.com/office/drawing/2014/main" id="{6C20D0A1-39FC-45E4-A1E4-FBC57D3FB3C1}"/>
              </a:ext>
            </a:extLst>
          </p:cNvPr>
          <p:cNvSpPr/>
          <p:nvPr/>
        </p:nvSpPr>
        <p:spPr>
          <a:xfrm>
            <a:off x="5195120" y="3858089"/>
            <a:ext cx="2560320" cy="2103120"/>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i="1" dirty="0">
                <a:latin typeface="Arial" panose="020B0604020202020204" pitchFamily="34" charset="0"/>
                <a:cs typeface="Arial" panose="020B0604020202020204" pitchFamily="34" charset="0"/>
              </a:rPr>
              <a:t>Engage</a:t>
            </a:r>
            <a:r>
              <a:rPr lang="en-US" sz="2400" i="1"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all stakeholders.</a:t>
            </a:r>
          </a:p>
        </p:txBody>
      </p:sp>
      <p:cxnSp>
        <p:nvCxnSpPr>
          <p:cNvPr id="13" name="Straight Arrow Connector 12">
            <a:extLst>
              <a:ext uri="{FF2B5EF4-FFF2-40B4-BE49-F238E27FC236}">
                <a16:creationId xmlns:a16="http://schemas.microsoft.com/office/drawing/2014/main" id="{8449468E-3841-43DF-A738-AB09DE7294D4}"/>
              </a:ext>
            </a:extLst>
          </p:cNvPr>
          <p:cNvCxnSpPr/>
          <p:nvPr/>
        </p:nvCxnSpPr>
        <p:spPr>
          <a:xfrm>
            <a:off x="4867275" y="1462807"/>
            <a:ext cx="0" cy="457200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0FC91B8-1EDF-4590-BB40-DDDAF580E85D}"/>
              </a:ext>
            </a:extLst>
          </p:cNvPr>
          <p:cNvCxnSpPr>
            <a:cxnSpLocks/>
          </p:cNvCxnSpPr>
          <p:nvPr/>
        </p:nvCxnSpPr>
        <p:spPr>
          <a:xfrm flipH="1">
            <a:off x="2581275" y="3600058"/>
            <a:ext cx="4572000"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B0E177A-99C9-4E81-B312-B78697877279}"/>
              </a:ext>
            </a:extLst>
          </p:cNvPr>
          <p:cNvGrpSpPr/>
          <p:nvPr/>
        </p:nvGrpSpPr>
        <p:grpSpPr>
          <a:xfrm>
            <a:off x="184164" y="5520201"/>
            <a:ext cx="2168512" cy="640080"/>
            <a:chOff x="184164" y="5442144"/>
            <a:chExt cx="2168512" cy="640080"/>
          </a:xfrm>
        </p:grpSpPr>
        <p:pic>
          <p:nvPicPr>
            <p:cNvPr id="17" name="Graphic 16" descr="Open book">
              <a:extLst>
                <a:ext uri="{FF2B5EF4-FFF2-40B4-BE49-F238E27FC236}">
                  <a16:creationId xmlns:a16="http://schemas.microsoft.com/office/drawing/2014/main" id="{67122373-FFD2-4F35-9A0D-8AE073BF961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18" name="TextBox 17">
              <a:extLst>
                <a:ext uri="{FF2B5EF4-FFF2-40B4-BE49-F238E27FC236}">
                  <a16:creationId xmlns:a16="http://schemas.microsoft.com/office/drawing/2014/main" id="{38494D68-5B75-47B7-BC13-4BC61A9F99B8}"/>
                </a:ext>
              </a:extLst>
            </p:cNvPr>
            <p:cNvSpPr txBox="1"/>
            <p:nvPr/>
          </p:nvSpPr>
          <p:spPr>
            <a:xfrm>
              <a:off x="824244" y="5531351"/>
              <a:ext cx="152843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8</a:t>
              </a:r>
            </a:p>
          </p:txBody>
        </p:sp>
      </p:grpSp>
    </p:spTree>
    <p:extLst>
      <p:ext uri="{BB962C8B-B14F-4D97-AF65-F5344CB8AC3E}">
        <p14:creationId xmlns:p14="http://schemas.microsoft.com/office/powerpoint/2010/main" val="409461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1893" y="2503889"/>
            <a:ext cx="5620215" cy="1292662"/>
          </a:xfrm>
        </p:spPr>
        <p:txBody>
          <a:bodyPr/>
          <a:lstStyle/>
          <a:p>
            <a:r>
              <a:rPr lang="en-US" i="1" dirty="0">
                <a:solidFill>
                  <a:schemeClr val="bg1"/>
                </a:solidFill>
              </a:rPr>
              <a:t>The Equity-Focused </a:t>
            </a:r>
            <a:br>
              <a:rPr lang="en-US" i="1" dirty="0">
                <a:solidFill>
                  <a:schemeClr val="bg1"/>
                </a:solidFill>
              </a:rPr>
            </a:br>
            <a:r>
              <a:rPr lang="en-US" i="1" dirty="0">
                <a:solidFill>
                  <a:schemeClr val="bg1"/>
                </a:solidFill>
              </a:rPr>
              <a:t>Growth Mindset</a:t>
            </a:r>
          </a:p>
        </p:txBody>
      </p:sp>
    </p:spTree>
    <p:extLst>
      <p:ext uri="{BB962C8B-B14F-4D97-AF65-F5344CB8AC3E}">
        <p14:creationId xmlns:p14="http://schemas.microsoft.com/office/powerpoint/2010/main" val="10577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1E6D-5F37-472E-A52B-2A260F3FAA41}"/>
              </a:ext>
            </a:extLst>
          </p:cNvPr>
          <p:cNvSpPr>
            <a:spLocks noGrp="1"/>
          </p:cNvSpPr>
          <p:nvPr>
            <p:ph type="title"/>
          </p:nvPr>
        </p:nvSpPr>
        <p:spPr/>
        <p:txBody>
          <a:bodyPr/>
          <a:lstStyle/>
          <a:p>
            <a:r>
              <a:rPr lang="en-US" dirty="0"/>
              <a:t>Let’s </a:t>
            </a:r>
            <a:r>
              <a:rPr lang="en-US" dirty="0">
                <a:hlinkClick r:id="rId3"/>
              </a:rPr>
              <a:t>Kahoot!</a:t>
            </a:r>
            <a:endParaRPr lang="en-US" dirty="0"/>
          </a:p>
        </p:txBody>
      </p:sp>
      <p:sp>
        <p:nvSpPr>
          <p:cNvPr id="3" name="Content Placeholder 2">
            <a:extLst>
              <a:ext uri="{FF2B5EF4-FFF2-40B4-BE49-F238E27FC236}">
                <a16:creationId xmlns:a16="http://schemas.microsoft.com/office/drawing/2014/main" id="{32253499-0E9C-469E-9991-9A7B450A5FBE}"/>
              </a:ext>
            </a:extLst>
          </p:cNvPr>
          <p:cNvSpPr>
            <a:spLocks noGrp="1"/>
          </p:cNvSpPr>
          <p:nvPr>
            <p:ph idx="1"/>
          </p:nvPr>
        </p:nvSpPr>
        <p:spPr>
          <a:xfrm>
            <a:off x="457199" y="1234622"/>
            <a:ext cx="8391525" cy="4525963"/>
          </a:xfrm>
        </p:spPr>
        <p:txBody>
          <a:bodyPr/>
          <a:lstStyle/>
          <a:p>
            <a:pPr marL="0" indent="0">
              <a:buNone/>
            </a:pPr>
            <a:r>
              <a:rPr lang="en-US" sz="2400" dirty="0"/>
              <a:t>1. Nominate a team captain to represent your team!</a:t>
            </a:r>
          </a:p>
          <a:p>
            <a:pPr marL="0" indent="0">
              <a:buNone/>
            </a:pPr>
            <a:endParaRPr lang="en-US" sz="2400" dirty="0"/>
          </a:p>
          <a:p>
            <a:pPr marL="0" indent="0">
              <a:buNone/>
            </a:pPr>
            <a:r>
              <a:rPr lang="en-US" sz="2400" dirty="0"/>
              <a:t>2. Using a smartphone or laptop, open the Kahoot! app </a:t>
            </a:r>
            <a:r>
              <a:rPr lang="en-US" sz="2400" i="1" dirty="0"/>
              <a:t>or</a:t>
            </a:r>
            <a:r>
              <a:rPr lang="en-US" sz="2400" dirty="0"/>
              <a:t> open your browser and visit </a:t>
            </a:r>
            <a:r>
              <a:rPr lang="en-US" sz="2400" b="1" u="sng" dirty="0">
                <a:hlinkClick r:id="rId4"/>
              </a:rPr>
              <a:t>www.kahoot.it</a:t>
            </a:r>
            <a:endParaRPr lang="en-US" sz="2400" dirty="0"/>
          </a:p>
          <a:p>
            <a:pPr marL="0" indent="0">
              <a:buNone/>
            </a:pPr>
            <a:endParaRPr lang="en-US" sz="2400" b="1" u="sng" dirty="0"/>
          </a:p>
          <a:p>
            <a:pPr marL="0" indent="0">
              <a:buNone/>
            </a:pPr>
            <a:r>
              <a:rPr lang="en-US" sz="2400" dirty="0"/>
              <a:t>3. Enter the </a:t>
            </a:r>
            <a:r>
              <a:rPr lang="en-US" sz="2400" b="1" u="sng" dirty="0"/>
              <a:t>GAME PIN </a:t>
            </a:r>
            <a:r>
              <a:rPr lang="en-US" sz="2400" dirty="0"/>
              <a:t>as displayed on the following screen.</a:t>
            </a:r>
          </a:p>
          <a:p>
            <a:pPr marL="0" indent="0">
              <a:buNone/>
            </a:pPr>
            <a:endParaRPr lang="en-US" sz="2400" b="1" u="sng" dirty="0"/>
          </a:p>
          <a:p>
            <a:pPr marL="0" indent="0">
              <a:buNone/>
            </a:pPr>
            <a:r>
              <a:rPr lang="en-US" sz="2400" dirty="0"/>
              <a:t>4. Type in your team name and enter the game!</a:t>
            </a:r>
          </a:p>
          <a:p>
            <a:pPr marL="0" indent="0">
              <a:buNone/>
            </a:pPr>
            <a:endParaRPr lang="en-US" sz="2400" b="1" u="sng" dirty="0"/>
          </a:p>
          <a:p>
            <a:pPr marL="0" indent="0" algn="ctr">
              <a:buNone/>
            </a:pPr>
            <a:r>
              <a:rPr lang="en-US" sz="3000" b="1" u="sng" dirty="0">
                <a:solidFill>
                  <a:srgbClr val="C00000"/>
                </a:solidFill>
              </a:rPr>
              <a:t>GOOD LUCK!</a:t>
            </a:r>
          </a:p>
        </p:txBody>
      </p:sp>
      <p:grpSp>
        <p:nvGrpSpPr>
          <p:cNvPr id="4" name="Group 3">
            <a:extLst>
              <a:ext uri="{FF2B5EF4-FFF2-40B4-BE49-F238E27FC236}">
                <a16:creationId xmlns:a16="http://schemas.microsoft.com/office/drawing/2014/main" id="{16D5BFFF-BE98-4B19-AC09-E659CBA2889E}"/>
              </a:ext>
            </a:extLst>
          </p:cNvPr>
          <p:cNvGrpSpPr/>
          <p:nvPr/>
        </p:nvGrpSpPr>
        <p:grpSpPr>
          <a:xfrm>
            <a:off x="184164" y="5497899"/>
            <a:ext cx="1816086" cy="640080"/>
            <a:chOff x="184164" y="5442144"/>
            <a:chExt cx="1816086" cy="640080"/>
          </a:xfrm>
        </p:grpSpPr>
        <p:pic>
          <p:nvPicPr>
            <p:cNvPr id="5" name="Graphic 4" descr="Open book">
              <a:extLst>
                <a:ext uri="{FF2B5EF4-FFF2-40B4-BE49-F238E27FC236}">
                  <a16:creationId xmlns:a16="http://schemas.microsoft.com/office/drawing/2014/main" id="{E930420E-71E9-46FB-B7F4-62C4BD06BF1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B0BFF924-5072-467D-82B2-E426AA9B9A9C}"/>
                </a:ext>
              </a:extLst>
            </p:cNvPr>
            <p:cNvSpPr txBox="1"/>
            <p:nvPr/>
          </p:nvSpPr>
          <p:spPr>
            <a:xfrm>
              <a:off x="824244" y="5531351"/>
              <a:ext cx="117600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9</a:t>
              </a:r>
            </a:p>
          </p:txBody>
        </p:sp>
      </p:grpSp>
    </p:spTree>
    <p:extLst>
      <p:ext uri="{BB962C8B-B14F-4D97-AF65-F5344CB8AC3E}">
        <p14:creationId xmlns:p14="http://schemas.microsoft.com/office/powerpoint/2010/main" val="280879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C18C-8936-4D5F-B50D-61677476EEEB}"/>
              </a:ext>
            </a:extLst>
          </p:cNvPr>
          <p:cNvSpPr>
            <a:spLocks noGrp="1"/>
          </p:cNvSpPr>
          <p:nvPr>
            <p:ph type="title"/>
          </p:nvPr>
        </p:nvSpPr>
        <p:spPr/>
        <p:txBody>
          <a:bodyPr/>
          <a:lstStyle/>
          <a:p>
            <a:r>
              <a:rPr lang="en-US" dirty="0"/>
              <a:t>Implicit Bias &amp; Privilege</a:t>
            </a:r>
          </a:p>
        </p:txBody>
      </p:sp>
      <p:pic>
        <p:nvPicPr>
          <p:cNvPr id="4" name="Online Media 3">
            <a:hlinkClick r:id="" action="ppaction://media"/>
            <a:extLst>
              <a:ext uri="{FF2B5EF4-FFF2-40B4-BE49-F238E27FC236}">
                <a16:creationId xmlns:a16="http://schemas.microsoft.com/office/drawing/2014/main" id="{990D15C2-B913-4575-9DBF-3A92639F11F2}"/>
              </a:ext>
            </a:extLst>
          </p:cNvPr>
          <p:cNvPicPr>
            <a:picLocks noGrp="1" noRot="1" noChangeAspect="1"/>
          </p:cNvPicPr>
          <p:nvPr>
            <p:ph idx="1"/>
            <a:videoFile r:link="rId1"/>
          </p:nvPr>
        </p:nvPicPr>
        <p:blipFill>
          <a:blip r:embed="rId4"/>
          <a:stretch>
            <a:fillRect/>
          </a:stretch>
        </p:blipFill>
        <p:spPr>
          <a:xfrm>
            <a:off x="1424151" y="1103531"/>
            <a:ext cx="6295697" cy="4721773"/>
          </a:xfrm>
          <a:prstGeom prst="rect">
            <a:avLst/>
          </a:prstGeom>
        </p:spPr>
      </p:pic>
    </p:spTree>
    <p:extLst>
      <p:ext uri="{BB962C8B-B14F-4D97-AF65-F5344CB8AC3E}">
        <p14:creationId xmlns:p14="http://schemas.microsoft.com/office/powerpoint/2010/main" val="27180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14317"/>
            <a:ext cx="8229600" cy="1538883"/>
          </a:xfrm>
        </p:spPr>
        <p:txBody>
          <a:bodyPr/>
          <a:lstStyle/>
          <a:p>
            <a:r>
              <a:rPr lang="en-US" sz="5000" i="1" dirty="0">
                <a:solidFill>
                  <a:schemeClr val="bg1"/>
                </a:solidFill>
              </a:rPr>
              <a:t>15 Minute</a:t>
            </a:r>
            <a:br>
              <a:rPr lang="en-US" sz="5000" i="1" dirty="0">
                <a:solidFill>
                  <a:schemeClr val="bg1"/>
                </a:solidFill>
              </a:rPr>
            </a:br>
            <a:r>
              <a:rPr lang="en-US" sz="5000" i="1" dirty="0">
                <a:solidFill>
                  <a:schemeClr val="bg1"/>
                </a:solidFill>
              </a:rPr>
              <a:t>Reflection &amp; Break</a:t>
            </a:r>
          </a:p>
        </p:txBody>
      </p:sp>
    </p:spTree>
    <p:extLst>
      <p:ext uri="{BB962C8B-B14F-4D97-AF65-F5344CB8AC3E}">
        <p14:creationId xmlns:p14="http://schemas.microsoft.com/office/powerpoint/2010/main" val="83526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4338" y="2840646"/>
            <a:ext cx="7221901" cy="839636"/>
          </a:xfrm>
        </p:spPr>
        <p:txBody>
          <a:bodyPr/>
          <a:lstStyle/>
          <a:p>
            <a:r>
              <a:rPr lang="en-US" sz="5000" i="1" dirty="0">
                <a:solidFill>
                  <a:schemeClr val="bg1"/>
                </a:solidFill>
              </a:rPr>
              <a:t>The Equity Data Report</a:t>
            </a:r>
          </a:p>
        </p:txBody>
      </p:sp>
      <p:grpSp>
        <p:nvGrpSpPr>
          <p:cNvPr id="6" name="Group 5">
            <a:extLst>
              <a:ext uri="{FF2B5EF4-FFF2-40B4-BE49-F238E27FC236}">
                <a16:creationId xmlns:a16="http://schemas.microsoft.com/office/drawing/2014/main" id="{9844DAFE-14D0-40EC-B2FB-6110FDFD2591}"/>
              </a:ext>
            </a:extLst>
          </p:cNvPr>
          <p:cNvGrpSpPr/>
          <p:nvPr/>
        </p:nvGrpSpPr>
        <p:grpSpPr>
          <a:xfrm>
            <a:off x="184164" y="5497899"/>
            <a:ext cx="1980968" cy="640080"/>
            <a:chOff x="184164" y="5442144"/>
            <a:chExt cx="1980968" cy="640080"/>
          </a:xfrm>
        </p:grpSpPr>
        <p:pic>
          <p:nvPicPr>
            <p:cNvPr id="7" name="Graphic 6" descr="Open book">
              <a:extLst>
                <a:ext uri="{FF2B5EF4-FFF2-40B4-BE49-F238E27FC236}">
                  <a16:creationId xmlns:a16="http://schemas.microsoft.com/office/drawing/2014/main" id="{AB63BE09-6673-4548-BEEA-73D5FA8D524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8" name="TextBox 7">
              <a:extLst>
                <a:ext uri="{FF2B5EF4-FFF2-40B4-BE49-F238E27FC236}">
                  <a16:creationId xmlns:a16="http://schemas.microsoft.com/office/drawing/2014/main" id="{8979E287-C492-4504-B49A-1115DFD37798}"/>
                </a:ext>
              </a:extLst>
            </p:cNvPr>
            <p:cNvSpPr txBox="1"/>
            <p:nvPr/>
          </p:nvSpPr>
          <p:spPr>
            <a:xfrm>
              <a:off x="824244" y="5531351"/>
              <a:ext cx="134088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a:t>
              </a:r>
              <a:r>
                <a:rPr lang="en-US"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10</a:t>
              </a:r>
            </a:p>
          </p:txBody>
        </p:sp>
      </p:grpSp>
    </p:spTree>
    <p:extLst>
      <p:ext uri="{BB962C8B-B14F-4D97-AF65-F5344CB8AC3E}">
        <p14:creationId xmlns:p14="http://schemas.microsoft.com/office/powerpoint/2010/main" val="43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DB06B-D6AE-4ED4-B1FB-368A62D12C66}"/>
              </a:ext>
            </a:extLst>
          </p:cNvPr>
          <p:cNvSpPr/>
          <p:nvPr/>
        </p:nvSpPr>
        <p:spPr>
          <a:xfrm>
            <a:off x="-1312" y="0"/>
            <a:ext cx="4561367" cy="6275070"/>
          </a:xfrm>
          <a:prstGeom prst="rect">
            <a:avLst/>
          </a:prstGeom>
          <a:solidFill>
            <a:srgbClr val="77AB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3393" y="2722036"/>
            <a:ext cx="3651956" cy="830997"/>
          </a:xfrm>
        </p:spPr>
        <p:txBody>
          <a:bodyPr/>
          <a:lstStyle/>
          <a:p>
            <a:r>
              <a:rPr lang="en-US" sz="5400" dirty="0">
                <a:solidFill>
                  <a:schemeClr val="bg1"/>
                </a:solidFill>
              </a:rPr>
              <a:t>Welcome!</a:t>
            </a:r>
          </a:p>
        </p:txBody>
      </p:sp>
      <p:sp>
        <p:nvSpPr>
          <p:cNvPr id="3" name="Content Placeholder 2"/>
          <p:cNvSpPr>
            <a:spLocks noGrp="1"/>
          </p:cNvSpPr>
          <p:nvPr>
            <p:ph idx="1"/>
          </p:nvPr>
        </p:nvSpPr>
        <p:spPr>
          <a:xfrm>
            <a:off x="5014760" y="2622995"/>
            <a:ext cx="3595511" cy="1029078"/>
          </a:xfrm>
        </p:spPr>
        <p:txBody>
          <a:bodyPr/>
          <a:lstStyle/>
          <a:p>
            <a:pPr marL="0" indent="0" algn="ctr">
              <a:buNone/>
            </a:pPr>
            <a:r>
              <a:rPr lang="en-US" dirty="0"/>
              <a:t>Introductions &amp; Updates</a:t>
            </a:r>
          </a:p>
        </p:txBody>
      </p:sp>
    </p:spTree>
    <p:extLst>
      <p:ext uri="{BB962C8B-B14F-4D97-AF65-F5344CB8AC3E}">
        <p14:creationId xmlns:p14="http://schemas.microsoft.com/office/powerpoint/2010/main" val="42898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38AC-665D-4D9C-8CB9-B2ACC9B58021}"/>
              </a:ext>
            </a:extLst>
          </p:cNvPr>
          <p:cNvSpPr>
            <a:spLocks noGrp="1"/>
          </p:cNvSpPr>
          <p:nvPr>
            <p:ph type="title"/>
          </p:nvPr>
        </p:nvSpPr>
        <p:spPr/>
        <p:txBody>
          <a:bodyPr/>
          <a:lstStyle/>
          <a:p>
            <a:r>
              <a:rPr lang="en-US" dirty="0"/>
              <a:t>Perkins V Special Populations</a:t>
            </a:r>
          </a:p>
        </p:txBody>
      </p:sp>
      <p:graphicFrame>
        <p:nvGraphicFramePr>
          <p:cNvPr id="4" name="Text Placeholder 4">
            <a:extLst>
              <a:ext uri="{FF2B5EF4-FFF2-40B4-BE49-F238E27FC236}">
                <a16:creationId xmlns:a16="http://schemas.microsoft.com/office/drawing/2014/main" id="{71A7A807-ECA7-4A61-8443-EAFF08192383}"/>
              </a:ext>
            </a:extLst>
          </p:cNvPr>
          <p:cNvGraphicFramePr>
            <a:graphicFrameLocks noGrp="1"/>
          </p:cNvGraphicFramePr>
          <p:nvPr>
            <p:ph idx="1"/>
            <p:extLst>
              <p:ext uri="{D42A27DB-BD31-4B8C-83A1-F6EECF244321}">
                <p14:modId xmlns:p14="http://schemas.microsoft.com/office/powerpoint/2010/main" val="3533611490"/>
              </p:ext>
            </p:extLst>
          </p:nvPr>
        </p:nvGraphicFramePr>
        <p:xfrm>
          <a:off x="356839" y="1098643"/>
          <a:ext cx="8430322" cy="471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43AC33C-B701-49C1-8298-E5884B84C84A}"/>
              </a:ext>
            </a:extLst>
          </p:cNvPr>
          <p:cNvSpPr txBox="1"/>
          <p:nvPr/>
        </p:nvSpPr>
        <p:spPr>
          <a:xfrm>
            <a:off x="2732315" y="5803929"/>
            <a:ext cx="3679371"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*New Populations as of Perkins V</a:t>
            </a:r>
          </a:p>
        </p:txBody>
      </p:sp>
    </p:spTree>
    <p:extLst>
      <p:ext uri="{BB962C8B-B14F-4D97-AF65-F5344CB8AC3E}">
        <p14:creationId xmlns:p14="http://schemas.microsoft.com/office/powerpoint/2010/main" val="192971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907FE43-58AB-43B9-8557-DB2CC8FDA91E}"/>
              </a:ext>
            </a:extLst>
          </p:cNvPr>
          <p:cNvGrpSpPr/>
          <p:nvPr/>
        </p:nvGrpSpPr>
        <p:grpSpPr>
          <a:xfrm>
            <a:off x="4438185" y="738286"/>
            <a:ext cx="3870000" cy="4829057"/>
            <a:chOff x="4202843" y="952558"/>
            <a:chExt cx="3870000" cy="4829057"/>
          </a:xfrm>
          <a:solidFill>
            <a:srgbClr val="73A4CC"/>
          </a:solidFill>
        </p:grpSpPr>
        <p:sp>
          <p:nvSpPr>
            <p:cNvPr id="3" name="Freeform: Shape 2">
              <a:extLst>
                <a:ext uri="{FF2B5EF4-FFF2-40B4-BE49-F238E27FC236}">
                  <a16:creationId xmlns:a16="http://schemas.microsoft.com/office/drawing/2014/main" id="{EEA16B08-CAE2-474C-A1C6-C5845C4C88BB}"/>
                </a:ext>
              </a:extLst>
            </p:cNvPr>
            <p:cNvSpPr/>
            <p:nvPr/>
          </p:nvSpPr>
          <p:spPr>
            <a:xfrm>
              <a:off x="4202843" y="952558"/>
              <a:ext cx="3870000" cy="23556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Gender</a:t>
              </a:r>
            </a:p>
          </p:txBody>
        </p:sp>
        <p:sp>
          <p:nvSpPr>
            <p:cNvPr id="4" name="Freeform: Shape 3">
              <a:extLst>
                <a:ext uri="{FF2B5EF4-FFF2-40B4-BE49-F238E27FC236}">
                  <a16:creationId xmlns:a16="http://schemas.microsoft.com/office/drawing/2014/main" id="{4702AD00-D807-4F0D-AF23-007C1C413156}"/>
                </a:ext>
              </a:extLst>
            </p:cNvPr>
            <p:cNvSpPr/>
            <p:nvPr/>
          </p:nvSpPr>
          <p:spPr>
            <a:xfrm>
              <a:off x="4202843" y="3425978"/>
              <a:ext cx="3870000" cy="23556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Race &amp; Ethnicity</a:t>
              </a:r>
            </a:p>
          </p:txBody>
        </p:sp>
      </p:grpSp>
      <p:sp>
        <p:nvSpPr>
          <p:cNvPr id="8" name="Rectangle 7">
            <a:extLst>
              <a:ext uri="{FF2B5EF4-FFF2-40B4-BE49-F238E27FC236}">
                <a16:creationId xmlns:a16="http://schemas.microsoft.com/office/drawing/2014/main" id="{B9F985A8-6188-4031-ADD3-29CFE5398866}"/>
              </a:ext>
            </a:extLst>
          </p:cNvPr>
          <p:cNvSpPr/>
          <p:nvPr/>
        </p:nvSpPr>
        <p:spPr>
          <a:xfrm>
            <a:off x="269966" y="566057"/>
            <a:ext cx="3021874" cy="28010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E5E14C-137C-452D-BBC4-E73E05FDC09B}"/>
              </a:ext>
            </a:extLst>
          </p:cNvPr>
          <p:cNvSpPr>
            <a:spLocks noGrp="1"/>
          </p:cNvSpPr>
          <p:nvPr>
            <p:ph type="title"/>
          </p:nvPr>
        </p:nvSpPr>
        <p:spPr>
          <a:xfrm>
            <a:off x="835815" y="2537262"/>
            <a:ext cx="2852704" cy="1231106"/>
          </a:xfrm>
        </p:spPr>
        <p:txBody>
          <a:bodyPr/>
          <a:lstStyle/>
          <a:p>
            <a:r>
              <a:rPr lang="en-US" sz="4000" dirty="0"/>
              <a:t>Additional Subgroups</a:t>
            </a:r>
          </a:p>
        </p:txBody>
      </p:sp>
    </p:spTree>
    <p:extLst>
      <p:ext uri="{BB962C8B-B14F-4D97-AF65-F5344CB8AC3E}">
        <p14:creationId xmlns:p14="http://schemas.microsoft.com/office/powerpoint/2010/main" val="256341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CA17-F5CB-489C-A907-35280C84FB6B}"/>
              </a:ext>
            </a:extLst>
          </p:cNvPr>
          <p:cNvSpPr>
            <a:spLocks noGrp="1"/>
          </p:cNvSpPr>
          <p:nvPr>
            <p:ph type="title"/>
          </p:nvPr>
        </p:nvSpPr>
        <p:spPr/>
        <p:txBody>
          <a:bodyPr/>
          <a:lstStyle/>
          <a:p>
            <a:r>
              <a:rPr lang="en-US" dirty="0"/>
              <a:t>CTE Concentrator</a:t>
            </a:r>
          </a:p>
        </p:txBody>
      </p:sp>
      <p:graphicFrame>
        <p:nvGraphicFramePr>
          <p:cNvPr id="4" name="Content Placeholder 2">
            <a:extLst>
              <a:ext uri="{FF2B5EF4-FFF2-40B4-BE49-F238E27FC236}">
                <a16:creationId xmlns:a16="http://schemas.microsoft.com/office/drawing/2014/main" id="{FC7CB6A2-0CAD-4ADC-B7C8-7B11E2DB6690}"/>
              </a:ext>
            </a:extLst>
          </p:cNvPr>
          <p:cNvGraphicFramePr>
            <a:graphicFrameLocks noGrp="1"/>
          </p:cNvGraphicFramePr>
          <p:nvPr>
            <p:ph idx="1"/>
            <p:extLst>
              <p:ext uri="{D42A27DB-BD31-4B8C-83A1-F6EECF244321}">
                <p14:modId xmlns:p14="http://schemas.microsoft.com/office/powerpoint/2010/main" val="1692165474"/>
              </p:ext>
            </p:extLst>
          </p:nvPr>
        </p:nvGraphicFramePr>
        <p:xfrm>
          <a:off x="457200" y="140088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52C3-3B5F-4B01-A9F7-32CF7584AB60}"/>
              </a:ext>
            </a:extLst>
          </p:cNvPr>
          <p:cNvSpPr>
            <a:spLocks noGrp="1"/>
          </p:cNvSpPr>
          <p:nvPr>
            <p:ph type="title"/>
          </p:nvPr>
        </p:nvSpPr>
        <p:spPr>
          <a:xfrm>
            <a:off x="457200" y="457203"/>
            <a:ext cx="8229600" cy="646331"/>
          </a:xfrm>
        </p:spPr>
        <p:txBody>
          <a:bodyPr/>
          <a:lstStyle/>
          <a:p>
            <a:r>
              <a:rPr lang="en-US"/>
              <a:t>Perkins V Indicators</a:t>
            </a:r>
            <a:endParaRPr lang="en-US" dirty="0"/>
          </a:p>
        </p:txBody>
      </p:sp>
      <p:graphicFrame>
        <p:nvGraphicFramePr>
          <p:cNvPr id="3" name="Diagram 2">
            <a:extLst>
              <a:ext uri="{FF2B5EF4-FFF2-40B4-BE49-F238E27FC236}">
                <a16:creationId xmlns:a16="http://schemas.microsoft.com/office/drawing/2014/main" id="{F1270485-5A72-432B-919F-80E001D9F6B3}"/>
              </a:ext>
            </a:extLst>
          </p:cNvPr>
          <p:cNvGraphicFramePr/>
          <p:nvPr>
            <p:extLst>
              <p:ext uri="{D42A27DB-BD31-4B8C-83A1-F6EECF244321}">
                <p14:modId xmlns:p14="http://schemas.microsoft.com/office/powerpoint/2010/main" val="1724039844"/>
              </p:ext>
            </p:extLst>
          </p:nvPr>
        </p:nvGraphicFramePr>
        <p:xfrm>
          <a:off x="563137" y="1254513"/>
          <a:ext cx="8017727" cy="472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8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07FE43-58AB-43B9-8557-DB2CC8FDA91E}"/>
              </a:ext>
            </a:extLst>
          </p:cNvPr>
          <p:cNvGrpSpPr/>
          <p:nvPr/>
        </p:nvGrpSpPr>
        <p:grpSpPr>
          <a:xfrm>
            <a:off x="4438185" y="738286"/>
            <a:ext cx="3870000" cy="4829057"/>
            <a:chOff x="4202843" y="952558"/>
            <a:chExt cx="3870000" cy="4829057"/>
          </a:xfrm>
          <a:solidFill>
            <a:srgbClr val="73A4CC"/>
          </a:solidFill>
        </p:grpSpPr>
        <p:sp>
          <p:nvSpPr>
            <p:cNvPr id="3" name="Freeform: Shape 2">
              <a:extLst>
                <a:ext uri="{FF2B5EF4-FFF2-40B4-BE49-F238E27FC236}">
                  <a16:creationId xmlns:a16="http://schemas.microsoft.com/office/drawing/2014/main" id="{EEA16B08-CAE2-474C-A1C6-C5845C4C88BB}"/>
                </a:ext>
              </a:extLst>
            </p:cNvPr>
            <p:cNvSpPr/>
            <p:nvPr/>
          </p:nvSpPr>
          <p:spPr>
            <a:xfrm>
              <a:off x="4202843" y="952558"/>
              <a:ext cx="3870000" cy="23556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Gender</a:t>
              </a:r>
            </a:p>
          </p:txBody>
        </p:sp>
        <p:sp>
          <p:nvSpPr>
            <p:cNvPr id="4" name="Freeform: Shape 3">
              <a:extLst>
                <a:ext uri="{FF2B5EF4-FFF2-40B4-BE49-F238E27FC236}">
                  <a16:creationId xmlns:a16="http://schemas.microsoft.com/office/drawing/2014/main" id="{4702AD00-D807-4F0D-AF23-007C1C413156}"/>
                </a:ext>
              </a:extLst>
            </p:cNvPr>
            <p:cNvSpPr/>
            <p:nvPr/>
          </p:nvSpPr>
          <p:spPr>
            <a:xfrm>
              <a:off x="4202843" y="3425978"/>
              <a:ext cx="3870000" cy="23556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Race &amp; Ethnicity</a:t>
              </a:r>
            </a:p>
          </p:txBody>
        </p:sp>
      </p:grpSp>
      <p:sp>
        <p:nvSpPr>
          <p:cNvPr id="8" name="Rectangle 7">
            <a:extLst>
              <a:ext uri="{FF2B5EF4-FFF2-40B4-BE49-F238E27FC236}">
                <a16:creationId xmlns:a16="http://schemas.microsoft.com/office/drawing/2014/main" id="{B9F985A8-6188-4031-ADD3-29CFE5398866}"/>
              </a:ext>
            </a:extLst>
          </p:cNvPr>
          <p:cNvSpPr/>
          <p:nvPr/>
        </p:nvSpPr>
        <p:spPr>
          <a:xfrm>
            <a:off x="269966" y="566057"/>
            <a:ext cx="3021874" cy="28010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E5E14C-137C-452D-BBC4-E73E05FDC09B}"/>
              </a:ext>
            </a:extLst>
          </p:cNvPr>
          <p:cNvSpPr>
            <a:spLocks noGrp="1"/>
          </p:cNvSpPr>
          <p:nvPr>
            <p:ph type="title"/>
          </p:nvPr>
        </p:nvSpPr>
        <p:spPr>
          <a:xfrm>
            <a:off x="835815" y="2537262"/>
            <a:ext cx="2852704" cy="1231106"/>
          </a:xfrm>
        </p:spPr>
        <p:txBody>
          <a:bodyPr/>
          <a:lstStyle/>
          <a:p>
            <a:r>
              <a:rPr lang="en-US" sz="4000" dirty="0"/>
              <a:t>Perkins V Indicators</a:t>
            </a:r>
          </a:p>
        </p:txBody>
      </p:sp>
    </p:spTree>
    <p:extLst>
      <p:ext uri="{BB962C8B-B14F-4D97-AF65-F5344CB8AC3E}">
        <p14:creationId xmlns:p14="http://schemas.microsoft.com/office/powerpoint/2010/main" val="6914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8A24-4A0E-4680-9C40-76CA6829F090}"/>
              </a:ext>
            </a:extLst>
          </p:cNvPr>
          <p:cNvSpPr>
            <a:spLocks noGrp="1"/>
          </p:cNvSpPr>
          <p:nvPr>
            <p:ph type="title"/>
          </p:nvPr>
        </p:nvSpPr>
        <p:spPr/>
        <p:txBody>
          <a:bodyPr>
            <a:normAutofit/>
          </a:bodyPr>
          <a:lstStyle/>
          <a:p>
            <a:r>
              <a:rPr lang="en-US" sz="3300" dirty="0">
                <a:solidFill>
                  <a:srgbClr val="FFFFFF"/>
                </a:solidFill>
              </a:rPr>
              <a:t>Data Disclosures</a:t>
            </a:r>
          </a:p>
        </p:txBody>
      </p:sp>
      <p:graphicFrame>
        <p:nvGraphicFramePr>
          <p:cNvPr id="7" name="Content Placeholder 6">
            <a:extLst>
              <a:ext uri="{FF2B5EF4-FFF2-40B4-BE49-F238E27FC236}">
                <a16:creationId xmlns:a16="http://schemas.microsoft.com/office/drawing/2014/main" id="{469F7459-A379-4BC2-94FF-8FD58BCA8756}"/>
              </a:ext>
            </a:extLst>
          </p:cNvPr>
          <p:cNvGraphicFramePr>
            <a:graphicFrameLocks noGrp="1"/>
          </p:cNvGraphicFramePr>
          <p:nvPr>
            <p:ph idx="1"/>
            <p:extLst>
              <p:ext uri="{D42A27DB-BD31-4B8C-83A1-F6EECF244321}">
                <p14:modId xmlns:p14="http://schemas.microsoft.com/office/powerpoint/2010/main" val="4118291587"/>
              </p:ext>
            </p:extLst>
          </p:nvPr>
        </p:nvGraphicFramePr>
        <p:xfrm>
          <a:off x="3757961" y="633665"/>
          <a:ext cx="4928839" cy="498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B08B1A0-6EDF-4DCB-8752-90F3B25F1A19}"/>
              </a:ext>
            </a:extLst>
          </p:cNvPr>
          <p:cNvSpPr txBox="1"/>
          <p:nvPr/>
        </p:nvSpPr>
        <p:spPr>
          <a:xfrm>
            <a:off x="312235" y="2547244"/>
            <a:ext cx="3891775" cy="1631216"/>
          </a:xfrm>
          <a:prstGeom prst="rect">
            <a:avLst/>
          </a:prstGeom>
          <a:noFill/>
        </p:spPr>
        <p:txBody>
          <a:bodyPr wrap="square" rtlCol="0">
            <a:spAutoFit/>
          </a:bodyPr>
          <a:lstStyle/>
          <a:p>
            <a:pPr algn="ctr"/>
            <a:r>
              <a:rPr lang="en-US" sz="5000" b="1" dirty="0">
                <a:solidFill>
                  <a:srgbClr val="C00000"/>
                </a:solidFill>
                <a:latin typeface="Arial" panose="020B0604020202020204" pitchFamily="34" charset="0"/>
                <a:cs typeface="Arial" panose="020B0604020202020204" pitchFamily="34" charset="0"/>
              </a:rPr>
              <a:t>Data Disclosures</a:t>
            </a:r>
          </a:p>
        </p:txBody>
      </p:sp>
    </p:spTree>
    <p:extLst>
      <p:ext uri="{BB962C8B-B14F-4D97-AF65-F5344CB8AC3E}">
        <p14:creationId xmlns:p14="http://schemas.microsoft.com/office/powerpoint/2010/main" val="26030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715600-A5DF-4797-88B9-E68796CA57FB}"/>
              </a:ext>
            </a:extLst>
          </p:cNvPr>
          <p:cNvPicPr>
            <a:picLocks noChangeAspect="1"/>
          </p:cNvPicPr>
          <p:nvPr/>
        </p:nvPicPr>
        <p:blipFill>
          <a:blip r:embed="rId3"/>
          <a:stretch>
            <a:fillRect/>
          </a:stretch>
        </p:blipFill>
        <p:spPr>
          <a:xfrm>
            <a:off x="774430" y="187350"/>
            <a:ext cx="7264670" cy="5915157"/>
          </a:xfrm>
          <a:prstGeom prst="rect">
            <a:avLst/>
          </a:prstGeom>
        </p:spPr>
      </p:pic>
      <p:grpSp>
        <p:nvGrpSpPr>
          <p:cNvPr id="4" name="Group 3">
            <a:extLst>
              <a:ext uri="{FF2B5EF4-FFF2-40B4-BE49-F238E27FC236}">
                <a16:creationId xmlns:a16="http://schemas.microsoft.com/office/drawing/2014/main" id="{1C8AC879-C151-4811-A507-B215B4735B56}"/>
              </a:ext>
            </a:extLst>
          </p:cNvPr>
          <p:cNvGrpSpPr/>
          <p:nvPr/>
        </p:nvGrpSpPr>
        <p:grpSpPr>
          <a:xfrm>
            <a:off x="122662" y="5580001"/>
            <a:ext cx="1972838" cy="646331"/>
            <a:chOff x="184164" y="5442144"/>
            <a:chExt cx="1937460" cy="640080"/>
          </a:xfrm>
        </p:grpSpPr>
        <p:pic>
          <p:nvPicPr>
            <p:cNvPr id="5" name="Graphic 4" descr="Open book">
              <a:extLst>
                <a:ext uri="{FF2B5EF4-FFF2-40B4-BE49-F238E27FC236}">
                  <a16:creationId xmlns:a16="http://schemas.microsoft.com/office/drawing/2014/main" id="{136166AE-5DE8-4AC8-AD5E-4D63AC43DDB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F1A39A6C-0238-472E-AF02-5D2C2DE136FB}"/>
                </a:ext>
              </a:extLst>
            </p:cNvPr>
            <p:cNvSpPr txBox="1"/>
            <p:nvPr/>
          </p:nvSpPr>
          <p:spPr>
            <a:xfrm>
              <a:off x="824244" y="5533583"/>
              <a:ext cx="1297380"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11</a:t>
              </a:r>
            </a:p>
          </p:txBody>
        </p:sp>
      </p:grpSp>
      <p:sp>
        <p:nvSpPr>
          <p:cNvPr id="2" name="TextBox 1">
            <a:extLst>
              <a:ext uri="{FF2B5EF4-FFF2-40B4-BE49-F238E27FC236}">
                <a16:creationId xmlns:a16="http://schemas.microsoft.com/office/drawing/2014/main" id="{F16BB397-1517-4BC5-ABB6-2BBCC50A6988}"/>
              </a:ext>
            </a:extLst>
          </p:cNvPr>
          <p:cNvSpPr txBox="1"/>
          <p:nvPr/>
        </p:nvSpPr>
        <p:spPr>
          <a:xfrm>
            <a:off x="6327228" y="1460938"/>
            <a:ext cx="2363640" cy="923330"/>
          </a:xfrm>
          <a:prstGeom prst="rect">
            <a:avLst/>
          </a:prstGeom>
          <a:solidFill>
            <a:schemeClr val="bg1"/>
          </a:solidFill>
        </p:spPr>
        <p:txBody>
          <a:bodyPr wrap="square" rtlCol="0">
            <a:spAutoFit/>
          </a:bodyPr>
          <a:lstStyle/>
          <a:p>
            <a:r>
              <a:rPr lang="en-US" b="1" dirty="0">
                <a:solidFill>
                  <a:srgbClr val="FF0000"/>
                </a:solidFill>
              </a:rPr>
              <a:t>NOTE:  This is the first year taking the new assessment.</a:t>
            </a:r>
          </a:p>
        </p:txBody>
      </p:sp>
    </p:spTree>
    <p:extLst>
      <p:ext uri="{BB962C8B-B14F-4D97-AF65-F5344CB8AC3E}">
        <p14:creationId xmlns:p14="http://schemas.microsoft.com/office/powerpoint/2010/main" val="22975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428544-FA56-4094-81E3-97D342069090}"/>
              </a:ext>
            </a:extLst>
          </p:cNvPr>
          <p:cNvPicPr>
            <a:picLocks noChangeAspect="1"/>
          </p:cNvPicPr>
          <p:nvPr/>
        </p:nvPicPr>
        <p:blipFill>
          <a:blip r:embed="rId3"/>
          <a:stretch>
            <a:fillRect/>
          </a:stretch>
        </p:blipFill>
        <p:spPr>
          <a:xfrm>
            <a:off x="1104900" y="216007"/>
            <a:ext cx="7211994" cy="5854579"/>
          </a:xfrm>
          <a:prstGeom prst="rect">
            <a:avLst/>
          </a:prstGeom>
        </p:spPr>
      </p:pic>
      <p:grpSp>
        <p:nvGrpSpPr>
          <p:cNvPr id="4" name="Group 3">
            <a:extLst>
              <a:ext uri="{FF2B5EF4-FFF2-40B4-BE49-F238E27FC236}">
                <a16:creationId xmlns:a16="http://schemas.microsoft.com/office/drawing/2014/main" id="{DBEE073D-ADD7-4603-AD41-0801B21F599C}"/>
              </a:ext>
            </a:extLst>
          </p:cNvPr>
          <p:cNvGrpSpPr/>
          <p:nvPr/>
        </p:nvGrpSpPr>
        <p:grpSpPr>
          <a:xfrm>
            <a:off x="122662" y="5580001"/>
            <a:ext cx="2010938" cy="646331"/>
            <a:chOff x="184164" y="5442144"/>
            <a:chExt cx="1974876" cy="640080"/>
          </a:xfrm>
        </p:grpSpPr>
        <p:pic>
          <p:nvPicPr>
            <p:cNvPr id="5" name="Graphic 4" descr="Open book">
              <a:extLst>
                <a:ext uri="{FF2B5EF4-FFF2-40B4-BE49-F238E27FC236}">
                  <a16:creationId xmlns:a16="http://schemas.microsoft.com/office/drawing/2014/main" id="{68B7C7FF-29F0-45F6-B954-40D1C7CFEA2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D704F40C-B33C-4508-9CAD-88552F7A48DE}"/>
                </a:ext>
              </a:extLst>
            </p:cNvPr>
            <p:cNvSpPr txBox="1"/>
            <p:nvPr/>
          </p:nvSpPr>
          <p:spPr>
            <a:xfrm>
              <a:off x="824244" y="5533583"/>
              <a:ext cx="1334796"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12</a:t>
              </a:r>
            </a:p>
          </p:txBody>
        </p:sp>
      </p:grpSp>
    </p:spTree>
    <p:extLst>
      <p:ext uri="{BB962C8B-B14F-4D97-AF65-F5344CB8AC3E}">
        <p14:creationId xmlns:p14="http://schemas.microsoft.com/office/powerpoint/2010/main" val="22054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8A88E6-D6E6-41AF-9AD6-3CB8D29585A8}"/>
              </a:ext>
            </a:extLst>
          </p:cNvPr>
          <p:cNvPicPr>
            <a:picLocks noChangeAspect="1"/>
          </p:cNvPicPr>
          <p:nvPr/>
        </p:nvPicPr>
        <p:blipFill>
          <a:blip r:embed="rId3"/>
          <a:stretch>
            <a:fillRect/>
          </a:stretch>
        </p:blipFill>
        <p:spPr>
          <a:xfrm>
            <a:off x="1203268" y="148383"/>
            <a:ext cx="6595794" cy="5799146"/>
          </a:xfrm>
          <a:prstGeom prst="rect">
            <a:avLst/>
          </a:prstGeom>
        </p:spPr>
      </p:pic>
      <p:grpSp>
        <p:nvGrpSpPr>
          <p:cNvPr id="4" name="Group 3">
            <a:extLst>
              <a:ext uri="{FF2B5EF4-FFF2-40B4-BE49-F238E27FC236}">
                <a16:creationId xmlns:a16="http://schemas.microsoft.com/office/drawing/2014/main" id="{96795B3E-47BE-4372-B0DD-22A6ACC8850F}"/>
              </a:ext>
            </a:extLst>
          </p:cNvPr>
          <p:cNvGrpSpPr/>
          <p:nvPr/>
        </p:nvGrpSpPr>
        <p:grpSpPr>
          <a:xfrm>
            <a:off x="122662" y="5580001"/>
            <a:ext cx="2077613" cy="646331"/>
            <a:chOff x="184164" y="5442144"/>
            <a:chExt cx="2040355" cy="640080"/>
          </a:xfrm>
        </p:grpSpPr>
        <p:pic>
          <p:nvPicPr>
            <p:cNvPr id="5" name="Graphic 4" descr="Open book">
              <a:extLst>
                <a:ext uri="{FF2B5EF4-FFF2-40B4-BE49-F238E27FC236}">
                  <a16:creationId xmlns:a16="http://schemas.microsoft.com/office/drawing/2014/main" id="{7B01AFB4-1BF8-48DE-91B9-5CF0AE526B7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8468824A-C9E6-4DFE-948D-E450D8C2C165}"/>
                </a:ext>
              </a:extLst>
            </p:cNvPr>
            <p:cNvSpPr txBox="1"/>
            <p:nvPr/>
          </p:nvSpPr>
          <p:spPr>
            <a:xfrm>
              <a:off x="824244" y="5533583"/>
              <a:ext cx="1400275"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13</a:t>
              </a:r>
            </a:p>
          </p:txBody>
        </p:sp>
      </p:grpSp>
    </p:spTree>
    <p:extLst>
      <p:ext uri="{BB962C8B-B14F-4D97-AF65-F5344CB8AC3E}">
        <p14:creationId xmlns:p14="http://schemas.microsoft.com/office/powerpoint/2010/main" val="42758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02A7AB-7491-40D3-9B27-3519E1F2F2FC}"/>
              </a:ext>
            </a:extLst>
          </p:cNvPr>
          <p:cNvSpPr txBox="1"/>
          <p:nvPr/>
        </p:nvSpPr>
        <p:spPr>
          <a:xfrm>
            <a:off x="0" y="1879249"/>
            <a:ext cx="9144000" cy="100848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What </a:t>
            </a:r>
            <a:r>
              <a:rPr lang="en-US" sz="5400" b="1" dirty="0">
                <a:solidFill>
                  <a:srgbClr val="FFFFFF"/>
                </a:solidFill>
                <a:latin typeface="Arial" panose="020B0604020202020204" pitchFamily="34" charset="0"/>
                <a:cs typeface="Arial" panose="020B0604020202020204" pitchFamily="34" charset="0"/>
              </a:rPr>
              <a:t>counts as a</a:t>
            </a: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sz="54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gap</a:t>
            </a: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5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513F607-7E25-4904-8215-F6EE161E9B23}"/>
              </a:ext>
            </a:extLst>
          </p:cNvPr>
          <p:cNvSpPr/>
          <p:nvPr/>
        </p:nvSpPr>
        <p:spPr>
          <a:xfrm>
            <a:off x="274320" y="3429000"/>
            <a:ext cx="8595360" cy="100848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60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EVERYTHING!</a:t>
            </a:r>
          </a:p>
        </p:txBody>
      </p:sp>
    </p:spTree>
    <p:extLst>
      <p:ext uri="{BB962C8B-B14F-4D97-AF65-F5344CB8AC3E}">
        <p14:creationId xmlns:p14="http://schemas.microsoft.com/office/powerpoint/2010/main" val="2778811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27" presetClass="emph" presetSubtype="0" fill="remove" grpId="0" nodeType="withEffect">
                                  <p:stCondLst>
                                    <p:cond delay="0"/>
                                  </p:stCondLst>
                                  <p:childTnLst>
                                    <p:animClr clrSpc="rgb" dir="cw">
                                      <p:cBhvr override="childStyle">
                                        <p:cTn id="9" dur="250" autoRev="1" fill="remove"/>
                                        <p:tgtEl>
                                          <p:spTgt spid="22">
                                            <p:txEl>
                                              <p:pRg st="0" end="0"/>
                                            </p:txEl>
                                          </p:spTgt>
                                        </p:tgtEl>
                                        <p:attrNameLst>
                                          <p:attrName>style.color</p:attrName>
                                        </p:attrNameLst>
                                      </p:cBhvr>
                                      <p:to>
                                        <a:srgbClr val="990000"/>
                                      </p:to>
                                    </p:animClr>
                                    <p:animClr clrSpc="rgb" dir="cw">
                                      <p:cBhvr>
                                        <p:cTn id="10" dur="250" autoRev="1" fill="remove"/>
                                        <p:tgtEl>
                                          <p:spTgt spid="22">
                                            <p:txEl>
                                              <p:pRg st="0" end="0"/>
                                            </p:txEl>
                                          </p:spTgt>
                                        </p:tgtEl>
                                        <p:attrNameLst>
                                          <p:attrName>fillcolor</p:attrName>
                                        </p:attrNameLst>
                                      </p:cBhvr>
                                      <p:to>
                                        <a:srgbClr val="990000"/>
                                      </p:to>
                                    </p:animClr>
                                    <p:set>
                                      <p:cBhvr>
                                        <p:cTn id="11" dur="250" autoRev="1" fill="remove"/>
                                        <p:tgtEl>
                                          <p:spTgt spid="22">
                                            <p:txEl>
                                              <p:pRg st="0" end="0"/>
                                            </p:txEl>
                                          </p:spTgt>
                                        </p:tgtEl>
                                        <p:attrNameLst>
                                          <p:attrName>fill.type</p:attrName>
                                        </p:attrNameLst>
                                      </p:cBhvr>
                                      <p:to>
                                        <p:strVal val="solid"/>
                                      </p:to>
                                    </p:set>
                                    <p:set>
                                      <p:cBhvr>
                                        <p:cTn id="12" dur="250" autoRev="1" fill="remove"/>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8D9A-5222-4E0F-BCAB-08FA6AE7AD24}"/>
              </a:ext>
            </a:extLst>
          </p:cNvPr>
          <p:cNvSpPr>
            <a:spLocks noGrp="1"/>
          </p:cNvSpPr>
          <p:nvPr>
            <p:ph type="title"/>
          </p:nvPr>
        </p:nvSpPr>
        <p:spPr/>
        <p:txBody>
          <a:bodyPr/>
          <a:lstStyle/>
          <a:p>
            <a:r>
              <a:rPr lang="en-US" dirty="0"/>
              <a:t>Equity Lab Workbook</a:t>
            </a:r>
          </a:p>
        </p:txBody>
      </p:sp>
      <p:sp>
        <p:nvSpPr>
          <p:cNvPr id="18" name="Content Placeholder 17">
            <a:extLst>
              <a:ext uri="{FF2B5EF4-FFF2-40B4-BE49-F238E27FC236}">
                <a16:creationId xmlns:a16="http://schemas.microsoft.com/office/drawing/2014/main" id="{FE9D9758-D644-47A6-BE59-C7C402829FEF}"/>
              </a:ext>
            </a:extLst>
          </p:cNvPr>
          <p:cNvSpPr>
            <a:spLocks noGrp="1"/>
          </p:cNvSpPr>
          <p:nvPr>
            <p:ph idx="1"/>
          </p:nvPr>
        </p:nvSpPr>
        <p:spPr>
          <a:xfrm>
            <a:off x="457200" y="1836643"/>
            <a:ext cx="8229600" cy="2816587"/>
          </a:xfrm>
        </p:spPr>
        <p:txBody>
          <a:bodyPr/>
          <a:lstStyle/>
          <a:p>
            <a:pPr marL="0" indent="0" algn="ctr">
              <a:buNone/>
            </a:pPr>
            <a:r>
              <a:rPr lang="en-US" dirty="0"/>
              <a:t>Look for </a:t>
            </a:r>
            <a:r>
              <a:rPr lang="en-US" b="1" u="sng" dirty="0"/>
              <a:t>this icon</a:t>
            </a:r>
            <a:r>
              <a:rPr lang="en-US" dirty="0"/>
              <a:t> at the bottom of the slide to guide you through the Workbook!</a:t>
            </a:r>
          </a:p>
          <a:p>
            <a:pPr marL="0" indent="0">
              <a:buNone/>
            </a:pPr>
            <a:endParaRPr lang="en-US" dirty="0"/>
          </a:p>
          <a:p>
            <a:pPr marL="0" indent="0" algn="ctr">
              <a:buNone/>
            </a:pPr>
            <a:r>
              <a:rPr lang="en-US" b="1" u="sng" dirty="0"/>
              <a:t>ALL INFORMATION </a:t>
            </a:r>
            <a:r>
              <a:rPr lang="en-US" dirty="0"/>
              <a:t>in this PowerPoint is also contained in the Workbook!</a:t>
            </a:r>
          </a:p>
        </p:txBody>
      </p:sp>
      <p:pic>
        <p:nvPicPr>
          <p:cNvPr id="4" name="Graphic 3" descr="Open book">
            <a:extLst>
              <a:ext uri="{FF2B5EF4-FFF2-40B4-BE49-F238E27FC236}">
                <a16:creationId xmlns:a16="http://schemas.microsoft.com/office/drawing/2014/main" id="{9BE3ACE3-88CC-465E-9424-3FF34C7A0FF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274879"/>
            <a:ext cx="640080" cy="640080"/>
          </a:xfrm>
          <a:prstGeom prst="rect">
            <a:avLst/>
          </a:prstGeom>
        </p:spPr>
      </p:pic>
      <p:sp>
        <p:nvSpPr>
          <p:cNvPr id="5" name="TextBox 4">
            <a:extLst>
              <a:ext uri="{FF2B5EF4-FFF2-40B4-BE49-F238E27FC236}">
                <a16:creationId xmlns:a16="http://schemas.microsoft.com/office/drawing/2014/main" id="{0BC6CDB5-41CC-4CA3-AB87-22AA11944EA3}"/>
              </a:ext>
            </a:extLst>
          </p:cNvPr>
          <p:cNvSpPr txBox="1"/>
          <p:nvPr/>
        </p:nvSpPr>
        <p:spPr>
          <a:xfrm>
            <a:off x="824244" y="5399102"/>
            <a:ext cx="125220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0</a:t>
            </a:r>
          </a:p>
        </p:txBody>
      </p:sp>
      <p:pic>
        <p:nvPicPr>
          <p:cNvPr id="22" name="Graphic 21" descr="Line arrow Straight">
            <a:extLst>
              <a:ext uri="{FF2B5EF4-FFF2-40B4-BE49-F238E27FC236}">
                <a16:creationId xmlns:a16="http://schemas.microsoft.com/office/drawing/2014/main" id="{C24DD686-128C-46D7-AD0F-91E05CDE321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67044" y="4298368"/>
            <a:ext cx="914400" cy="914400"/>
          </a:xfrm>
          <a:prstGeom prst="rect">
            <a:avLst/>
          </a:prstGeom>
        </p:spPr>
      </p:pic>
    </p:spTree>
    <p:extLst>
      <p:ext uri="{BB962C8B-B14F-4D97-AF65-F5344CB8AC3E}">
        <p14:creationId xmlns:p14="http://schemas.microsoft.com/office/powerpoint/2010/main" val="39562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27" presetClass="emph" presetSubtype="0" fill="remove" nodeType="afterEffect">
                                  <p:stCondLst>
                                    <p:cond delay="0"/>
                                  </p:stCondLst>
                                  <p:childTnLst>
                                    <p:animClr clrSpc="rgb" dir="cw">
                                      <p:cBhvr override="childStyle">
                                        <p:cTn id="19" dur="500" autoRev="1" fill="remove"/>
                                        <p:tgtEl>
                                          <p:spTgt spid="22"/>
                                        </p:tgtEl>
                                        <p:attrNameLst>
                                          <p:attrName>style.color</p:attrName>
                                        </p:attrNameLst>
                                      </p:cBhvr>
                                      <p:to>
                                        <a:srgbClr val="FFFF00"/>
                                      </p:to>
                                    </p:animClr>
                                    <p:animClr clrSpc="rgb" dir="cw">
                                      <p:cBhvr>
                                        <p:cTn id="20" dur="500" autoRev="1" fill="remove"/>
                                        <p:tgtEl>
                                          <p:spTgt spid="22"/>
                                        </p:tgtEl>
                                        <p:attrNameLst>
                                          <p:attrName>fillcolor</p:attrName>
                                        </p:attrNameLst>
                                      </p:cBhvr>
                                      <p:to>
                                        <a:srgbClr val="FFFF00"/>
                                      </p:to>
                                    </p:animClr>
                                    <p:set>
                                      <p:cBhvr>
                                        <p:cTn id="21" dur="500" autoRev="1" fill="remove"/>
                                        <p:tgtEl>
                                          <p:spTgt spid="22"/>
                                        </p:tgtEl>
                                        <p:attrNameLst>
                                          <p:attrName>fill.type</p:attrName>
                                        </p:attrNameLst>
                                      </p:cBhvr>
                                      <p:to>
                                        <p:strVal val="solid"/>
                                      </p:to>
                                    </p:set>
                                    <p:set>
                                      <p:cBhvr>
                                        <p:cTn id="22" dur="500" autoRev="1" fill="remove"/>
                                        <p:tgtEl>
                                          <p:spTgt spid="22"/>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8761" y="2293799"/>
            <a:ext cx="6101313" cy="1538883"/>
          </a:xfrm>
        </p:spPr>
        <p:txBody>
          <a:bodyPr/>
          <a:lstStyle/>
          <a:p>
            <a:r>
              <a:rPr lang="en-US" sz="5000" i="1" dirty="0">
                <a:solidFill>
                  <a:schemeClr val="bg1"/>
                </a:solidFill>
              </a:rPr>
              <a:t>Data Analysis &amp; Identifying Gaps</a:t>
            </a:r>
          </a:p>
        </p:txBody>
      </p:sp>
      <p:grpSp>
        <p:nvGrpSpPr>
          <p:cNvPr id="3" name="Group 2">
            <a:extLst>
              <a:ext uri="{FF2B5EF4-FFF2-40B4-BE49-F238E27FC236}">
                <a16:creationId xmlns:a16="http://schemas.microsoft.com/office/drawing/2014/main" id="{AF352236-E42C-4AEB-9ECB-03865FB0B69F}"/>
              </a:ext>
            </a:extLst>
          </p:cNvPr>
          <p:cNvGrpSpPr/>
          <p:nvPr/>
        </p:nvGrpSpPr>
        <p:grpSpPr>
          <a:xfrm>
            <a:off x="156115" y="5580001"/>
            <a:ext cx="2091785" cy="646331"/>
            <a:chOff x="184164" y="5442144"/>
            <a:chExt cx="2054273" cy="640080"/>
          </a:xfrm>
        </p:grpSpPr>
        <p:pic>
          <p:nvPicPr>
            <p:cNvPr id="4" name="Graphic 3" descr="Open book">
              <a:extLst>
                <a:ext uri="{FF2B5EF4-FFF2-40B4-BE49-F238E27FC236}">
                  <a16:creationId xmlns:a16="http://schemas.microsoft.com/office/drawing/2014/main" id="{18802E85-2DC4-40C7-8CE6-CC682C8AF6B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5" name="TextBox 4">
              <a:extLst>
                <a:ext uri="{FF2B5EF4-FFF2-40B4-BE49-F238E27FC236}">
                  <a16:creationId xmlns:a16="http://schemas.microsoft.com/office/drawing/2014/main" id="{5150A45A-8D37-4370-9007-DE988BC7DBD7}"/>
                </a:ext>
              </a:extLst>
            </p:cNvPr>
            <p:cNvSpPr txBox="1"/>
            <p:nvPr/>
          </p:nvSpPr>
          <p:spPr>
            <a:xfrm>
              <a:off x="824244" y="5533583"/>
              <a:ext cx="1414193"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14</a:t>
              </a:r>
            </a:p>
          </p:txBody>
        </p:sp>
      </p:grpSp>
    </p:spTree>
    <p:extLst>
      <p:ext uri="{BB962C8B-B14F-4D97-AF65-F5344CB8AC3E}">
        <p14:creationId xmlns:p14="http://schemas.microsoft.com/office/powerpoint/2010/main" val="404207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BB59-EDEF-4BE1-9901-B4B9C0E6E080}"/>
              </a:ext>
            </a:extLst>
          </p:cNvPr>
          <p:cNvSpPr>
            <a:spLocks noGrp="1"/>
          </p:cNvSpPr>
          <p:nvPr>
            <p:ph type="title"/>
          </p:nvPr>
        </p:nvSpPr>
        <p:spPr/>
        <p:txBody>
          <a:bodyPr/>
          <a:lstStyle/>
          <a:p>
            <a:r>
              <a:rPr lang="en-US" dirty="0"/>
              <a:t>Notice &amp; Wonder Protocol</a:t>
            </a:r>
          </a:p>
        </p:txBody>
      </p:sp>
      <p:grpSp>
        <p:nvGrpSpPr>
          <p:cNvPr id="8" name="Group 7">
            <a:extLst>
              <a:ext uri="{FF2B5EF4-FFF2-40B4-BE49-F238E27FC236}">
                <a16:creationId xmlns:a16="http://schemas.microsoft.com/office/drawing/2014/main" id="{FB64CED8-3E16-4BB5-B356-978E0018470B}"/>
              </a:ext>
            </a:extLst>
          </p:cNvPr>
          <p:cNvGrpSpPr/>
          <p:nvPr/>
        </p:nvGrpSpPr>
        <p:grpSpPr>
          <a:xfrm>
            <a:off x="660708" y="1237550"/>
            <a:ext cx="1795347" cy="5078313"/>
            <a:chOff x="780584" y="1299001"/>
            <a:chExt cx="1795347" cy="5078313"/>
          </a:xfrm>
        </p:grpSpPr>
        <p:sp>
          <p:nvSpPr>
            <p:cNvPr id="4" name="TextBox 3">
              <a:extLst>
                <a:ext uri="{FF2B5EF4-FFF2-40B4-BE49-F238E27FC236}">
                  <a16:creationId xmlns:a16="http://schemas.microsoft.com/office/drawing/2014/main" id="{8D1AB931-CDE1-4AD5-B6FF-470D87AFA291}"/>
                </a:ext>
              </a:extLst>
            </p:cNvPr>
            <p:cNvSpPr txBox="1"/>
            <p:nvPr/>
          </p:nvSpPr>
          <p:spPr>
            <a:xfrm>
              <a:off x="780584" y="1299001"/>
              <a:ext cx="1795347" cy="5078313"/>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Step 1</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600" i="1" dirty="0">
                  <a:latin typeface="Arial" panose="020B0604020202020204" pitchFamily="34" charset="0"/>
                  <a:cs typeface="Arial" panose="020B0604020202020204" pitchFamily="34" charset="0"/>
                </a:rPr>
                <a:t>Notice</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000" i="1" dirty="0">
                  <a:latin typeface="Arial" panose="020B0604020202020204" pitchFamily="34" charset="0"/>
                  <a:cs typeface="Arial" panose="020B0604020202020204" pitchFamily="34" charset="0"/>
                </a:rPr>
                <a:t>Facts</a:t>
              </a:r>
            </a:p>
            <a:p>
              <a:pPr algn="ctr"/>
              <a:r>
                <a:rPr lang="en-US" sz="3000" i="1" dirty="0">
                  <a:latin typeface="Arial" panose="020B0604020202020204" pitchFamily="34" charset="0"/>
                  <a:cs typeface="Arial" panose="020B0604020202020204" pitchFamily="34" charset="0"/>
                </a:rPr>
                <a:t>Numbers</a:t>
              </a:r>
            </a:p>
            <a:p>
              <a:pPr algn="ctr"/>
              <a:r>
                <a:rPr lang="en-US" sz="3000" i="1" dirty="0">
                  <a:latin typeface="Arial" panose="020B0604020202020204" pitchFamily="34" charset="0"/>
                  <a:cs typeface="Arial" panose="020B0604020202020204" pitchFamily="34" charset="0"/>
                </a:rPr>
                <a:t>Gaps</a:t>
              </a:r>
            </a:p>
            <a:p>
              <a:pPr algn="ctr"/>
              <a:endParaRPr lang="en-US" dirty="0"/>
            </a:p>
          </p:txBody>
        </p:sp>
        <p:pic>
          <p:nvPicPr>
            <p:cNvPr id="6" name="Graphic 5" descr="Help">
              <a:extLst>
                <a:ext uri="{FF2B5EF4-FFF2-40B4-BE49-F238E27FC236}">
                  <a16:creationId xmlns:a16="http://schemas.microsoft.com/office/drawing/2014/main" id="{0E378881-2BDF-4CBD-B5C0-E76E2FBA9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213" y="1851104"/>
              <a:ext cx="1260088" cy="1260088"/>
            </a:xfrm>
            <a:prstGeom prst="rect">
              <a:avLst/>
            </a:prstGeom>
          </p:spPr>
        </p:pic>
        <p:sp>
          <p:nvSpPr>
            <p:cNvPr id="7" name="Arrow: Down 6">
              <a:extLst>
                <a:ext uri="{FF2B5EF4-FFF2-40B4-BE49-F238E27FC236}">
                  <a16:creationId xmlns:a16="http://schemas.microsoft.com/office/drawing/2014/main" id="{F5CB139D-FB7F-4F32-A17E-425B99553FC6}"/>
                </a:ext>
              </a:extLst>
            </p:cNvPr>
            <p:cNvSpPr/>
            <p:nvPr/>
          </p:nvSpPr>
          <p:spPr>
            <a:xfrm>
              <a:off x="1287964" y="3663295"/>
              <a:ext cx="780585" cy="914400"/>
            </a:xfrm>
            <a:prstGeom prst="downArrow">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027642FD-7ECC-42FB-9307-A4CC70311A15}"/>
              </a:ext>
            </a:extLst>
          </p:cNvPr>
          <p:cNvGrpSpPr/>
          <p:nvPr/>
        </p:nvGrpSpPr>
        <p:grpSpPr>
          <a:xfrm>
            <a:off x="3319717" y="1237551"/>
            <a:ext cx="2168913" cy="5078313"/>
            <a:chOff x="3674324" y="1056439"/>
            <a:chExt cx="2168913" cy="5078313"/>
          </a:xfrm>
        </p:grpSpPr>
        <p:grpSp>
          <p:nvGrpSpPr>
            <p:cNvPr id="9" name="Group 8">
              <a:extLst>
                <a:ext uri="{FF2B5EF4-FFF2-40B4-BE49-F238E27FC236}">
                  <a16:creationId xmlns:a16="http://schemas.microsoft.com/office/drawing/2014/main" id="{B90B133C-C5A9-4CD9-B078-5CBA6C7B2C6F}"/>
                </a:ext>
              </a:extLst>
            </p:cNvPr>
            <p:cNvGrpSpPr/>
            <p:nvPr/>
          </p:nvGrpSpPr>
          <p:grpSpPr>
            <a:xfrm>
              <a:off x="3674324" y="1056439"/>
              <a:ext cx="2168913" cy="5078313"/>
              <a:chOff x="780582" y="1117887"/>
              <a:chExt cx="1795347" cy="5078313"/>
            </a:xfrm>
          </p:grpSpPr>
          <p:sp>
            <p:nvSpPr>
              <p:cNvPr id="10" name="TextBox 9">
                <a:extLst>
                  <a:ext uri="{FF2B5EF4-FFF2-40B4-BE49-F238E27FC236}">
                    <a16:creationId xmlns:a16="http://schemas.microsoft.com/office/drawing/2014/main" id="{82B28465-D52A-496E-9E35-1257F5F2958A}"/>
                  </a:ext>
                </a:extLst>
              </p:cNvPr>
              <p:cNvSpPr txBox="1"/>
              <p:nvPr/>
            </p:nvSpPr>
            <p:spPr>
              <a:xfrm>
                <a:off x="780582" y="1117887"/>
                <a:ext cx="1795347" cy="5078313"/>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Step 2</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600" i="1" dirty="0">
                    <a:latin typeface="Arial" panose="020B0604020202020204" pitchFamily="34" charset="0"/>
                    <a:cs typeface="Arial" panose="020B0604020202020204" pitchFamily="34" charset="0"/>
                  </a:rPr>
                  <a:t>Wonder</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000" i="1" dirty="0">
                    <a:latin typeface="Arial" panose="020B0604020202020204" pitchFamily="34" charset="0"/>
                    <a:cs typeface="Arial" panose="020B0604020202020204" pitchFamily="34" charset="0"/>
                  </a:rPr>
                  <a:t>Why…</a:t>
                </a:r>
              </a:p>
              <a:p>
                <a:pPr algn="ctr"/>
                <a:r>
                  <a:rPr lang="en-US" sz="3000" i="1" dirty="0">
                    <a:latin typeface="Arial" panose="020B0604020202020204" pitchFamily="34" charset="0"/>
                    <a:cs typeface="Arial" panose="020B0604020202020204" pitchFamily="34" charset="0"/>
                  </a:rPr>
                  <a:t>If…</a:t>
                </a:r>
              </a:p>
              <a:p>
                <a:pPr algn="ctr"/>
                <a:r>
                  <a:rPr lang="en-US" sz="3000" i="1" dirty="0">
                    <a:latin typeface="Arial" panose="020B0604020202020204" pitchFamily="34" charset="0"/>
                    <a:cs typeface="Arial" panose="020B0604020202020204" pitchFamily="34" charset="0"/>
                  </a:rPr>
                  <a:t>How…</a:t>
                </a:r>
              </a:p>
              <a:p>
                <a:pPr algn="ctr"/>
                <a:endParaRPr lang="en-US" dirty="0"/>
              </a:p>
            </p:txBody>
          </p:sp>
          <p:sp>
            <p:nvSpPr>
              <p:cNvPr id="12" name="Arrow: Down 11">
                <a:extLst>
                  <a:ext uri="{FF2B5EF4-FFF2-40B4-BE49-F238E27FC236}">
                    <a16:creationId xmlns:a16="http://schemas.microsoft.com/office/drawing/2014/main" id="{0E58D606-C317-4586-AFE9-C3C64179BA4C}"/>
                  </a:ext>
                </a:extLst>
              </p:cNvPr>
              <p:cNvSpPr/>
              <p:nvPr/>
            </p:nvSpPr>
            <p:spPr>
              <a:xfrm>
                <a:off x="1356570" y="3482182"/>
                <a:ext cx="643371" cy="914400"/>
              </a:xfrm>
              <a:prstGeom prst="downArrow">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Graphic 13" descr="Thought bubble">
              <a:extLst>
                <a:ext uri="{FF2B5EF4-FFF2-40B4-BE49-F238E27FC236}">
                  <a16:creationId xmlns:a16="http://schemas.microsoft.com/office/drawing/2014/main" id="{EE3DD2CA-B9D1-4D57-A89C-B5213519A9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7844" y="1608543"/>
              <a:ext cx="1261872" cy="1261872"/>
            </a:xfrm>
            <a:prstGeom prst="rect">
              <a:avLst/>
            </a:prstGeom>
          </p:spPr>
        </p:pic>
      </p:grpSp>
      <p:grpSp>
        <p:nvGrpSpPr>
          <p:cNvPr id="24" name="Group 23">
            <a:extLst>
              <a:ext uri="{FF2B5EF4-FFF2-40B4-BE49-F238E27FC236}">
                <a16:creationId xmlns:a16="http://schemas.microsoft.com/office/drawing/2014/main" id="{01CD2A4E-FE85-4109-93D1-9AC243ED12E6}"/>
              </a:ext>
            </a:extLst>
          </p:cNvPr>
          <p:cNvGrpSpPr/>
          <p:nvPr/>
        </p:nvGrpSpPr>
        <p:grpSpPr>
          <a:xfrm>
            <a:off x="6352292" y="1237551"/>
            <a:ext cx="2334507" cy="5078313"/>
            <a:chOff x="6352292" y="1181355"/>
            <a:chExt cx="2334507" cy="5078313"/>
          </a:xfrm>
        </p:grpSpPr>
        <p:grpSp>
          <p:nvGrpSpPr>
            <p:cNvPr id="16" name="Group 15">
              <a:extLst>
                <a:ext uri="{FF2B5EF4-FFF2-40B4-BE49-F238E27FC236}">
                  <a16:creationId xmlns:a16="http://schemas.microsoft.com/office/drawing/2014/main" id="{2B143A5C-F126-45DD-A1C6-E91C6CBFAD26}"/>
                </a:ext>
              </a:extLst>
            </p:cNvPr>
            <p:cNvGrpSpPr/>
            <p:nvPr/>
          </p:nvGrpSpPr>
          <p:grpSpPr>
            <a:xfrm>
              <a:off x="6352292" y="1181355"/>
              <a:ext cx="2334507" cy="5078313"/>
              <a:chOff x="780584" y="1299001"/>
              <a:chExt cx="1932420" cy="5078313"/>
            </a:xfrm>
          </p:grpSpPr>
          <p:sp>
            <p:nvSpPr>
              <p:cNvPr id="17" name="TextBox 16">
                <a:extLst>
                  <a:ext uri="{FF2B5EF4-FFF2-40B4-BE49-F238E27FC236}">
                    <a16:creationId xmlns:a16="http://schemas.microsoft.com/office/drawing/2014/main" id="{4AE62AE6-3C36-4DA1-9D17-C67823579B8C}"/>
                  </a:ext>
                </a:extLst>
              </p:cNvPr>
              <p:cNvSpPr txBox="1"/>
              <p:nvPr/>
            </p:nvSpPr>
            <p:spPr>
              <a:xfrm>
                <a:off x="780584" y="1299001"/>
                <a:ext cx="1932420" cy="5078313"/>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Step 3</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600" i="1" dirty="0">
                    <a:latin typeface="Arial" panose="020B0604020202020204" pitchFamily="34" charset="0"/>
                    <a:cs typeface="Arial" panose="020B0604020202020204" pitchFamily="34" charset="0"/>
                  </a:rPr>
                  <a:t>Narrative</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3000" i="1" dirty="0">
                    <a:latin typeface="Arial" panose="020B0604020202020204" pitchFamily="34" charset="0"/>
                    <a:cs typeface="Arial" panose="020B0604020202020204" pitchFamily="34" charset="0"/>
                  </a:rPr>
                  <a:t>Reveal useful information.</a:t>
                </a:r>
              </a:p>
              <a:p>
                <a:pPr algn="ctr"/>
                <a:endParaRPr lang="en-US" dirty="0"/>
              </a:p>
            </p:txBody>
          </p:sp>
          <p:sp>
            <p:nvSpPr>
              <p:cNvPr id="19" name="Arrow: Down 18">
                <a:extLst>
                  <a:ext uri="{FF2B5EF4-FFF2-40B4-BE49-F238E27FC236}">
                    <a16:creationId xmlns:a16="http://schemas.microsoft.com/office/drawing/2014/main" id="{F52F32D8-CA62-448A-BCE4-4F7BD5F4265F}"/>
                  </a:ext>
                </a:extLst>
              </p:cNvPr>
              <p:cNvSpPr/>
              <p:nvPr/>
            </p:nvSpPr>
            <p:spPr>
              <a:xfrm>
                <a:off x="1425108" y="3719492"/>
                <a:ext cx="643371" cy="914400"/>
              </a:xfrm>
              <a:prstGeom prst="downArrow">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Newspaper">
              <a:extLst>
                <a:ext uri="{FF2B5EF4-FFF2-40B4-BE49-F238E27FC236}">
                  <a16:creationId xmlns:a16="http://schemas.microsoft.com/office/drawing/2014/main" id="{5D451A38-B7B6-4ABF-BDAC-6C946AB3AF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86883" y="1789655"/>
              <a:ext cx="1261872" cy="1261872"/>
            </a:xfrm>
            <a:prstGeom prst="rect">
              <a:avLst/>
            </a:prstGeom>
          </p:spPr>
        </p:pic>
      </p:grpSp>
    </p:spTree>
    <p:extLst>
      <p:ext uri="{BB962C8B-B14F-4D97-AF65-F5344CB8AC3E}">
        <p14:creationId xmlns:p14="http://schemas.microsoft.com/office/powerpoint/2010/main" val="5655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F1B5D-9556-40D3-8990-F358F391C328}"/>
              </a:ext>
            </a:extLst>
          </p:cNvPr>
          <p:cNvPicPr>
            <a:picLocks noChangeAspect="1"/>
          </p:cNvPicPr>
          <p:nvPr/>
        </p:nvPicPr>
        <p:blipFill rotWithShape="1">
          <a:blip r:embed="rId3"/>
          <a:srcRect b="4486"/>
          <a:stretch/>
        </p:blipFill>
        <p:spPr>
          <a:xfrm>
            <a:off x="971766" y="238441"/>
            <a:ext cx="7210210" cy="5664725"/>
          </a:xfrm>
          <a:prstGeom prst="rect">
            <a:avLst/>
          </a:prstGeom>
        </p:spPr>
      </p:pic>
      <p:grpSp>
        <p:nvGrpSpPr>
          <p:cNvPr id="5" name="Group 4">
            <a:extLst>
              <a:ext uri="{FF2B5EF4-FFF2-40B4-BE49-F238E27FC236}">
                <a16:creationId xmlns:a16="http://schemas.microsoft.com/office/drawing/2014/main" id="{E60CE32D-58A7-46A9-A83E-492BCED1FB2B}"/>
              </a:ext>
            </a:extLst>
          </p:cNvPr>
          <p:cNvGrpSpPr/>
          <p:nvPr/>
        </p:nvGrpSpPr>
        <p:grpSpPr>
          <a:xfrm>
            <a:off x="156115" y="5580001"/>
            <a:ext cx="2034635" cy="646331"/>
            <a:chOff x="184164" y="5442144"/>
            <a:chExt cx="1998148" cy="640080"/>
          </a:xfrm>
        </p:grpSpPr>
        <p:pic>
          <p:nvPicPr>
            <p:cNvPr id="6" name="Graphic 5" descr="Open book">
              <a:extLst>
                <a:ext uri="{FF2B5EF4-FFF2-40B4-BE49-F238E27FC236}">
                  <a16:creationId xmlns:a16="http://schemas.microsoft.com/office/drawing/2014/main" id="{28E0C23C-C57F-4801-8469-85AB53D46BC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64" y="5442144"/>
              <a:ext cx="640080" cy="640080"/>
            </a:xfrm>
            <a:prstGeom prst="rect">
              <a:avLst/>
            </a:prstGeom>
          </p:spPr>
        </p:pic>
        <p:sp>
          <p:nvSpPr>
            <p:cNvPr id="7" name="TextBox 6">
              <a:extLst>
                <a:ext uri="{FF2B5EF4-FFF2-40B4-BE49-F238E27FC236}">
                  <a16:creationId xmlns:a16="http://schemas.microsoft.com/office/drawing/2014/main" id="{5D85FDFF-FCEC-45D9-94B0-B8EEC2FB7152}"/>
                </a:ext>
              </a:extLst>
            </p:cNvPr>
            <p:cNvSpPr txBox="1"/>
            <p:nvPr/>
          </p:nvSpPr>
          <p:spPr>
            <a:xfrm>
              <a:off x="824244" y="5533583"/>
              <a:ext cx="1358068"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15</a:t>
              </a:r>
            </a:p>
          </p:txBody>
        </p:sp>
      </p:grpSp>
    </p:spTree>
    <p:extLst>
      <p:ext uri="{BB962C8B-B14F-4D97-AF65-F5344CB8AC3E}">
        <p14:creationId xmlns:p14="http://schemas.microsoft.com/office/powerpoint/2010/main" val="35894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02A7AB-7491-40D3-9B27-3519E1F2F2FC}"/>
              </a:ext>
            </a:extLst>
          </p:cNvPr>
          <p:cNvSpPr txBox="1"/>
          <p:nvPr/>
        </p:nvSpPr>
        <p:spPr>
          <a:xfrm>
            <a:off x="304800" y="1298809"/>
            <a:ext cx="8779727" cy="1521000"/>
          </a:xfrm>
          <a:prstGeom prst="rect">
            <a:avLst/>
          </a:prstGeom>
        </p:spPr>
        <p:txBody>
          <a:bodyPr vert="horz" lIns="91440" tIns="45720" rIns="91440" bIns="45720" rtlCol="0" anchor="b">
            <a:noAutofit/>
          </a:bodyPr>
          <a:lstStyle/>
          <a:p>
            <a:pPr lvl="0">
              <a:lnSpc>
                <a:spcPct val="90000"/>
              </a:lnSpc>
              <a:spcBef>
                <a:spcPct val="0"/>
              </a:spcBef>
              <a:spcAft>
                <a:spcPts val="600"/>
              </a:spcAft>
              <a:defRPr/>
            </a:pPr>
            <a:r>
              <a:rPr lang="en-US" sz="3500" dirty="0">
                <a:solidFill>
                  <a:srgbClr val="FFFFFF"/>
                </a:solidFill>
                <a:latin typeface="Arial" panose="020B0604020202020204" pitchFamily="34" charset="0"/>
                <a:cs typeface="Arial" panose="020B0604020202020204" pitchFamily="34" charset="0"/>
              </a:rPr>
              <a:t>…that 77.3% of all students scored proficient or higher, but only 51.6% of English learners did.</a:t>
            </a:r>
          </a:p>
        </p:txBody>
      </p:sp>
      <p:sp>
        <p:nvSpPr>
          <p:cNvPr id="4" name="TextBox 3">
            <a:extLst>
              <a:ext uri="{FF2B5EF4-FFF2-40B4-BE49-F238E27FC236}">
                <a16:creationId xmlns:a16="http://schemas.microsoft.com/office/drawing/2014/main" id="{C479579A-99BC-4AC9-980C-A56AD6CA6213}"/>
              </a:ext>
            </a:extLst>
          </p:cNvPr>
          <p:cNvSpPr txBox="1"/>
          <p:nvPr/>
        </p:nvSpPr>
        <p:spPr>
          <a:xfrm>
            <a:off x="304800" y="3040398"/>
            <a:ext cx="3895493" cy="1008481"/>
          </a:xfrm>
          <a:prstGeom prst="rect">
            <a:avLst/>
          </a:prstGeom>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wonder…</a:t>
            </a:r>
          </a:p>
        </p:txBody>
      </p:sp>
      <p:sp>
        <p:nvSpPr>
          <p:cNvPr id="5" name="TextBox 4">
            <a:extLst>
              <a:ext uri="{FF2B5EF4-FFF2-40B4-BE49-F238E27FC236}">
                <a16:creationId xmlns:a16="http://schemas.microsoft.com/office/drawing/2014/main" id="{7798E76E-0201-45CD-B275-95361D6DFDF9}"/>
              </a:ext>
            </a:extLst>
          </p:cNvPr>
          <p:cNvSpPr txBox="1"/>
          <p:nvPr/>
        </p:nvSpPr>
        <p:spPr>
          <a:xfrm>
            <a:off x="307107" y="4048879"/>
            <a:ext cx="8627327" cy="1527043"/>
          </a:xfrm>
          <a:prstGeom prst="rect">
            <a:avLst/>
          </a:prstGeom>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n-US" sz="350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English learners had access to program resources and assessments in their native language?</a:t>
            </a:r>
          </a:p>
        </p:txBody>
      </p:sp>
      <p:sp>
        <p:nvSpPr>
          <p:cNvPr id="6" name="TextBox 5">
            <a:extLst>
              <a:ext uri="{FF2B5EF4-FFF2-40B4-BE49-F238E27FC236}">
                <a16:creationId xmlns:a16="http://schemas.microsoft.com/office/drawing/2014/main" id="{BE15262A-EBC6-4735-B1FE-B4BD6E6AC004}"/>
              </a:ext>
            </a:extLst>
          </p:cNvPr>
          <p:cNvSpPr txBox="1"/>
          <p:nvPr/>
        </p:nvSpPr>
        <p:spPr>
          <a:xfrm>
            <a:off x="304800" y="290328"/>
            <a:ext cx="3880624" cy="1008481"/>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notice…</a:t>
            </a:r>
          </a:p>
        </p:txBody>
      </p:sp>
    </p:spTree>
    <p:extLst>
      <p:ext uri="{BB962C8B-B14F-4D97-AF65-F5344CB8AC3E}">
        <p14:creationId xmlns:p14="http://schemas.microsoft.com/office/powerpoint/2010/main" val="3093111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DD68F-87E5-4E24-9E64-B2F19BEC54EC}"/>
              </a:ext>
            </a:extLst>
          </p:cNvPr>
          <p:cNvPicPr>
            <a:picLocks noChangeAspect="1"/>
          </p:cNvPicPr>
          <p:nvPr/>
        </p:nvPicPr>
        <p:blipFill>
          <a:blip r:embed="rId3"/>
          <a:stretch>
            <a:fillRect/>
          </a:stretch>
        </p:blipFill>
        <p:spPr>
          <a:xfrm>
            <a:off x="724197" y="191292"/>
            <a:ext cx="7880905" cy="6035040"/>
          </a:xfrm>
          <a:prstGeom prst="rect">
            <a:avLst/>
          </a:prstGeom>
        </p:spPr>
      </p:pic>
      <p:grpSp>
        <p:nvGrpSpPr>
          <p:cNvPr id="5" name="Group 4">
            <a:extLst>
              <a:ext uri="{FF2B5EF4-FFF2-40B4-BE49-F238E27FC236}">
                <a16:creationId xmlns:a16="http://schemas.microsoft.com/office/drawing/2014/main" id="{E60CE32D-58A7-46A9-A83E-492BCED1FB2B}"/>
              </a:ext>
            </a:extLst>
          </p:cNvPr>
          <p:cNvGrpSpPr/>
          <p:nvPr/>
        </p:nvGrpSpPr>
        <p:grpSpPr>
          <a:xfrm>
            <a:off x="156115" y="5580001"/>
            <a:ext cx="2019526" cy="646331"/>
            <a:chOff x="184164" y="5442144"/>
            <a:chExt cx="1983310" cy="640080"/>
          </a:xfrm>
        </p:grpSpPr>
        <p:pic>
          <p:nvPicPr>
            <p:cNvPr id="6" name="Graphic 5" descr="Open book">
              <a:extLst>
                <a:ext uri="{FF2B5EF4-FFF2-40B4-BE49-F238E27FC236}">
                  <a16:creationId xmlns:a16="http://schemas.microsoft.com/office/drawing/2014/main" id="{28E0C23C-C57F-4801-8469-85AB53D46BC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64" y="5442144"/>
              <a:ext cx="640080" cy="640080"/>
            </a:xfrm>
            <a:prstGeom prst="rect">
              <a:avLst/>
            </a:prstGeom>
          </p:spPr>
        </p:pic>
        <p:sp>
          <p:nvSpPr>
            <p:cNvPr id="7" name="TextBox 6">
              <a:extLst>
                <a:ext uri="{FF2B5EF4-FFF2-40B4-BE49-F238E27FC236}">
                  <a16:creationId xmlns:a16="http://schemas.microsoft.com/office/drawing/2014/main" id="{5D85FDFF-FCEC-45D9-94B0-B8EEC2FB7152}"/>
                </a:ext>
              </a:extLst>
            </p:cNvPr>
            <p:cNvSpPr txBox="1"/>
            <p:nvPr/>
          </p:nvSpPr>
          <p:spPr>
            <a:xfrm>
              <a:off x="824244" y="5533583"/>
              <a:ext cx="1343230" cy="45720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16</a:t>
              </a:r>
            </a:p>
          </p:txBody>
        </p:sp>
      </p:grpSp>
    </p:spTree>
    <p:extLst>
      <p:ext uri="{BB962C8B-B14F-4D97-AF65-F5344CB8AC3E}">
        <p14:creationId xmlns:p14="http://schemas.microsoft.com/office/powerpoint/2010/main" val="15173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9579A-99BC-4AC9-980C-A56AD6CA6213}"/>
              </a:ext>
            </a:extLst>
          </p:cNvPr>
          <p:cNvSpPr txBox="1"/>
          <p:nvPr/>
        </p:nvSpPr>
        <p:spPr>
          <a:xfrm>
            <a:off x="304799" y="3040398"/>
            <a:ext cx="3895493" cy="1008481"/>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wonder…</a:t>
            </a:r>
          </a:p>
        </p:txBody>
      </p:sp>
      <p:sp>
        <p:nvSpPr>
          <p:cNvPr id="6" name="TextBox 5">
            <a:extLst>
              <a:ext uri="{FF2B5EF4-FFF2-40B4-BE49-F238E27FC236}">
                <a16:creationId xmlns:a16="http://schemas.microsoft.com/office/drawing/2014/main" id="{BE15262A-EBC6-4735-B1FE-B4BD6E6AC004}"/>
              </a:ext>
            </a:extLst>
          </p:cNvPr>
          <p:cNvSpPr txBox="1"/>
          <p:nvPr/>
        </p:nvSpPr>
        <p:spPr>
          <a:xfrm>
            <a:off x="304800" y="290328"/>
            <a:ext cx="3880624" cy="100848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notice…</a:t>
            </a:r>
          </a:p>
        </p:txBody>
      </p:sp>
      <p:sp>
        <p:nvSpPr>
          <p:cNvPr id="7" name="TextBox 6">
            <a:extLst>
              <a:ext uri="{FF2B5EF4-FFF2-40B4-BE49-F238E27FC236}">
                <a16:creationId xmlns:a16="http://schemas.microsoft.com/office/drawing/2014/main" id="{FFE076FB-1826-4CBC-970D-510A424F4F9F}"/>
              </a:ext>
            </a:extLst>
          </p:cNvPr>
          <p:cNvSpPr txBox="1"/>
          <p:nvPr/>
        </p:nvSpPr>
        <p:spPr>
          <a:xfrm>
            <a:off x="304800" y="1298809"/>
            <a:ext cx="8779727" cy="1521000"/>
          </a:xfrm>
          <a:prstGeom prst="rect">
            <a:avLst/>
          </a:prstGeom>
        </p:spPr>
        <p:txBody>
          <a:bodyPr vert="horz" lIns="91440" tIns="45720" rIns="91440" bIns="45720" rtlCol="0" anchor="b">
            <a:noAutofit/>
          </a:bodyPr>
          <a:lstStyle/>
          <a:p>
            <a:pPr lvl="0">
              <a:lnSpc>
                <a:spcPct val="90000"/>
              </a:lnSpc>
              <a:spcBef>
                <a:spcPct val="0"/>
              </a:spcBef>
              <a:spcAft>
                <a:spcPts val="600"/>
              </a:spcAft>
              <a:defRPr/>
            </a:pPr>
            <a:r>
              <a:rPr lang="en-US" sz="3500" dirty="0">
                <a:solidFill>
                  <a:srgbClr val="FFFFFF"/>
                </a:solidFill>
                <a:latin typeface="Arial" panose="020B0604020202020204" pitchFamily="34" charset="0"/>
                <a:cs typeface="Arial" panose="020B0604020202020204" pitchFamily="34" charset="0"/>
              </a:rPr>
              <a:t>…88.7% of CTE concentrators who were single parents reported moving on to a post-secondary pathway.</a:t>
            </a:r>
          </a:p>
        </p:txBody>
      </p:sp>
      <p:sp>
        <p:nvSpPr>
          <p:cNvPr id="8" name="TextBox 7">
            <a:extLst>
              <a:ext uri="{FF2B5EF4-FFF2-40B4-BE49-F238E27FC236}">
                <a16:creationId xmlns:a16="http://schemas.microsoft.com/office/drawing/2014/main" id="{5BAB4DC5-F283-4BA4-903C-03360D5151AB}"/>
              </a:ext>
            </a:extLst>
          </p:cNvPr>
          <p:cNvSpPr txBox="1"/>
          <p:nvPr/>
        </p:nvSpPr>
        <p:spPr>
          <a:xfrm>
            <a:off x="304799" y="4048879"/>
            <a:ext cx="8779727" cy="1567834"/>
          </a:xfrm>
          <a:prstGeom prst="rect">
            <a:avLst/>
          </a:prstGeom>
        </p:spPr>
        <p:txBody>
          <a:bodyPr vert="horz" lIns="91440" tIns="45720" rIns="91440" bIns="45720" rtlCol="0" anchor="b">
            <a:noAutofit/>
          </a:bodyPr>
          <a:lstStyle/>
          <a:p>
            <a:pPr lvl="0">
              <a:lnSpc>
                <a:spcPct val="90000"/>
              </a:lnSpc>
              <a:spcBef>
                <a:spcPct val="0"/>
              </a:spcBef>
              <a:spcAft>
                <a:spcPts val="600"/>
              </a:spcAft>
              <a:defRPr/>
            </a:pPr>
            <a:r>
              <a:rPr lang="en-US" sz="3500" dirty="0">
                <a:solidFill>
                  <a:srgbClr val="FFFFFF"/>
                </a:solidFill>
                <a:latin typeface="Arial" panose="020B0604020202020204" pitchFamily="34" charset="0"/>
                <a:cs typeface="Arial" panose="020B0604020202020204" pitchFamily="34" charset="0"/>
              </a:rPr>
              <a:t>…if single parent students had access to services that promoted awareness and accessibility to these pathways?</a:t>
            </a:r>
          </a:p>
        </p:txBody>
      </p:sp>
    </p:spTree>
    <p:extLst>
      <p:ext uri="{BB962C8B-B14F-4D97-AF65-F5344CB8AC3E}">
        <p14:creationId xmlns:p14="http://schemas.microsoft.com/office/powerpoint/2010/main" val="3704995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14D051-F894-486B-BA76-01EC5DB27213}"/>
              </a:ext>
            </a:extLst>
          </p:cNvPr>
          <p:cNvGrpSpPr>
            <a:grpSpLocks noChangeAspect="1"/>
          </p:cNvGrpSpPr>
          <p:nvPr/>
        </p:nvGrpSpPr>
        <p:grpSpPr>
          <a:xfrm>
            <a:off x="701602" y="99852"/>
            <a:ext cx="7740796" cy="6126480"/>
            <a:chOff x="2421168" y="753599"/>
            <a:chExt cx="5572903" cy="4410690"/>
          </a:xfrm>
        </p:grpSpPr>
        <p:pic>
          <p:nvPicPr>
            <p:cNvPr id="3" name="Picture 2">
              <a:extLst>
                <a:ext uri="{FF2B5EF4-FFF2-40B4-BE49-F238E27FC236}">
                  <a16:creationId xmlns:a16="http://schemas.microsoft.com/office/drawing/2014/main" id="{0D947741-2472-4A37-B3C0-F336FE889A52}"/>
                </a:ext>
              </a:extLst>
            </p:cNvPr>
            <p:cNvPicPr>
              <a:picLocks noChangeAspect="1"/>
            </p:cNvPicPr>
            <p:nvPr/>
          </p:nvPicPr>
          <p:blipFill>
            <a:blip r:embed="rId3"/>
            <a:stretch>
              <a:fillRect/>
            </a:stretch>
          </p:blipFill>
          <p:spPr>
            <a:xfrm>
              <a:off x="2421168" y="753599"/>
              <a:ext cx="5572903" cy="533474"/>
            </a:xfrm>
            <a:prstGeom prst="rect">
              <a:avLst/>
            </a:prstGeom>
          </p:spPr>
        </p:pic>
        <p:pic>
          <p:nvPicPr>
            <p:cNvPr id="4" name="Picture 3">
              <a:extLst>
                <a:ext uri="{FF2B5EF4-FFF2-40B4-BE49-F238E27FC236}">
                  <a16:creationId xmlns:a16="http://schemas.microsoft.com/office/drawing/2014/main" id="{8573C1EB-F958-45D1-BF8C-0F9D09F5C0F0}"/>
                </a:ext>
              </a:extLst>
            </p:cNvPr>
            <p:cNvPicPr>
              <a:picLocks noChangeAspect="1"/>
            </p:cNvPicPr>
            <p:nvPr/>
          </p:nvPicPr>
          <p:blipFill>
            <a:blip r:embed="rId4"/>
            <a:stretch>
              <a:fillRect/>
            </a:stretch>
          </p:blipFill>
          <p:spPr>
            <a:xfrm>
              <a:off x="2421168" y="1287073"/>
              <a:ext cx="5563376" cy="3877216"/>
            </a:xfrm>
            <a:prstGeom prst="rect">
              <a:avLst/>
            </a:prstGeom>
          </p:spPr>
        </p:pic>
      </p:grpSp>
      <p:grpSp>
        <p:nvGrpSpPr>
          <p:cNvPr id="5" name="Group 4">
            <a:extLst>
              <a:ext uri="{FF2B5EF4-FFF2-40B4-BE49-F238E27FC236}">
                <a16:creationId xmlns:a16="http://schemas.microsoft.com/office/drawing/2014/main" id="{E60CE32D-58A7-46A9-A83E-492BCED1FB2B}"/>
              </a:ext>
            </a:extLst>
          </p:cNvPr>
          <p:cNvGrpSpPr/>
          <p:nvPr/>
        </p:nvGrpSpPr>
        <p:grpSpPr>
          <a:xfrm>
            <a:off x="156115" y="5580001"/>
            <a:ext cx="2110835" cy="646331"/>
            <a:chOff x="184164" y="5442144"/>
            <a:chExt cx="2072982" cy="640080"/>
          </a:xfrm>
        </p:grpSpPr>
        <p:pic>
          <p:nvPicPr>
            <p:cNvPr id="6" name="Graphic 5" descr="Open book">
              <a:extLst>
                <a:ext uri="{FF2B5EF4-FFF2-40B4-BE49-F238E27FC236}">
                  <a16:creationId xmlns:a16="http://schemas.microsoft.com/office/drawing/2014/main" id="{28E0C23C-C57F-4801-8469-85AB53D46BC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164" y="5442144"/>
              <a:ext cx="640080" cy="640080"/>
            </a:xfrm>
            <a:prstGeom prst="rect">
              <a:avLst/>
            </a:prstGeom>
          </p:spPr>
        </p:pic>
        <p:sp>
          <p:nvSpPr>
            <p:cNvPr id="7" name="TextBox 6">
              <a:extLst>
                <a:ext uri="{FF2B5EF4-FFF2-40B4-BE49-F238E27FC236}">
                  <a16:creationId xmlns:a16="http://schemas.microsoft.com/office/drawing/2014/main" id="{5D85FDFF-FCEC-45D9-94B0-B8EEC2FB7152}"/>
                </a:ext>
              </a:extLst>
            </p:cNvPr>
            <p:cNvSpPr txBox="1"/>
            <p:nvPr/>
          </p:nvSpPr>
          <p:spPr>
            <a:xfrm>
              <a:off x="824244" y="5533583"/>
              <a:ext cx="1432902"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16</a:t>
              </a:r>
            </a:p>
          </p:txBody>
        </p:sp>
      </p:grpSp>
    </p:spTree>
    <p:extLst>
      <p:ext uri="{BB962C8B-B14F-4D97-AF65-F5344CB8AC3E}">
        <p14:creationId xmlns:p14="http://schemas.microsoft.com/office/powerpoint/2010/main" val="10760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9579A-99BC-4AC9-980C-A56AD6CA6213}"/>
              </a:ext>
            </a:extLst>
          </p:cNvPr>
          <p:cNvSpPr txBox="1"/>
          <p:nvPr/>
        </p:nvSpPr>
        <p:spPr>
          <a:xfrm>
            <a:off x="304800" y="3040398"/>
            <a:ext cx="3895493" cy="1008481"/>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wonder…</a:t>
            </a:r>
          </a:p>
        </p:txBody>
      </p:sp>
      <p:sp>
        <p:nvSpPr>
          <p:cNvPr id="6" name="TextBox 5">
            <a:extLst>
              <a:ext uri="{FF2B5EF4-FFF2-40B4-BE49-F238E27FC236}">
                <a16:creationId xmlns:a16="http://schemas.microsoft.com/office/drawing/2014/main" id="{BE15262A-EBC6-4735-B1FE-B4BD6E6AC004}"/>
              </a:ext>
            </a:extLst>
          </p:cNvPr>
          <p:cNvSpPr txBox="1"/>
          <p:nvPr/>
        </p:nvSpPr>
        <p:spPr>
          <a:xfrm>
            <a:off x="304800" y="290328"/>
            <a:ext cx="3880624" cy="100848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notice…</a:t>
            </a:r>
          </a:p>
        </p:txBody>
      </p:sp>
      <p:sp>
        <p:nvSpPr>
          <p:cNvPr id="7" name="TextBox 6">
            <a:extLst>
              <a:ext uri="{FF2B5EF4-FFF2-40B4-BE49-F238E27FC236}">
                <a16:creationId xmlns:a16="http://schemas.microsoft.com/office/drawing/2014/main" id="{E98B5542-0589-4295-9044-DAE638DAD0E5}"/>
              </a:ext>
            </a:extLst>
          </p:cNvPr>
          <p:cNvSpPr txBox="1"/>
          <p:nvPr/>
        </p:nvSpPr>
        <p:spPr>
          <a:xfrm>
            <a:off x="304800" y="1298809"/>
            <a:ext cx="8376745" cy="1106623"/>
          </a:xfrm>
          <a:prstGeom prst="rect">
            <a:avLst/>
          </a:prstGeom>
        </p:spPr>
        <p:txBody>
          <a:bodyPr vert="horz" lIns="91440" tIns="45720" rIns="91440" bIns="45720" rtlCol="0" anchor="b">
            <a:noAutofit/>
          </a:bodyPr>
          <a:lstStyle/>
          <a:p>
            <a:pPr lvl="0">
              <a:lnSpc>
                <a:spcPct val="90000"/>
              </a:lnSpc>
              <a:spcBef>
                <a:spcPct val="0"/>
              </a:spcBef>
              <a:spcAft>
                <a:spcPts val="600"/>
              </a:spcAft>
              <a:defRPr/>
            </a:pPr>
            <a:r>
              <a:rPr lang="en-US" sz="3500" dirty="0">
                <a:solidFill>
                  <a:srgbClr val="FFFFFF"/>
                </a:solidFill>
                <a:latin typeface="Arial" panose="020B0604020202020204" pitchFamily="34" charset="0"/>
                <a:cs typeface="Arial" panose="020B0604020202020204" pitchFamily="34" charset="0"/>
              </a:rPr>
              <a:t>…that 91.75% of CTE instructors were reported as white, non-Hispanic.</a:t>
            </a:r>
          </a:p>
        </p:txBody>
      </p:sp>
      <p:sp>
        <p:nvSpPr>
          <p:cNvPr id="8" name="TextBox 7">
            <a:extLst>
              <a:ext uri="{FF2B5EF4-FFF2-40B4-BE49-F238E27FC236}">
                <a16:creationId xmlns:a16="http://schemas.microsoft.com/office/drawing/2014/main" id="{6FE50272-827B-4365-A988-72CBAE5D8806}"/>
              </a:ext>
            </a:extLst>
          </p:cNvPr>
          <p:cNvSpPr txBox="1"/>
          <p:nvPr/>
        </p:nvSpPr>
        <p:spPr>
          <a:xfrm>
            <a:off x="304800" y="4048879"/>
            <a:ext cx="8779727" cy="1050431"/>
          </a:xfrm>
          <a:prstGeom prst="rect">
            <a:avLst/>
          </a:prstGeom>
        </p:spPr>
        <p:txBody>
          <a:bodyPr vert="horz" lIns="91440" tIns="45720" rIns="91440" bIns="45720" rtlCol="0" anchor="b">
            <a:noAutofit/>
          </a:bodyPr>
          <a:lstStyle/>
          <a:p>
            <a:pPr lvl="0">
              <a:lnSpc>
                <a:spcPct val="90000"/>
              </a:lnSpc>
              <a:spcBef>
                <a:spcPct val="0"/>
              </a:spcBef>
              <a:spcAft>
                <a:spcPts val="600"/>
              </a:spcAft>
              <a:defRPr/>
            </a:pPr>
            <a:r>
              <a:rPr lang="en-US" sz="3500" dirty="0">
                <a:solidFill>
                  <a:srgbClr val="FFFFFF"/>
                </a:solidFill>
                <a:latin typeface="Arial" panose="020B0604020202020204" pitchFamily="34" charset="0"/>
                <a:cs typeface="Arial" panose="020B0604020202020204" pitchFamily="34" charset="0"/>
              </a:rPr>
              <a:t>…what barriers in recruitment may be effecting the diversity of our talent pool?</a:t>
            </a:r>
          </a:p>
        </p:txBody>
      </p:sp>
    </p:spTree>
    <p:extLst>
      <p:ext uri="{BB962C8B-B14F-4D97-AF65-F5344CB8AC3E}">
        <p14:creationId xmlns:p14="http://schemas.microsoft.com/office/powerpoint/2010/main" val="2729285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1D6C-E7DB-46FF-979B-F7C292DD0DF9}"/>
              </a:ext>
            </a:extLst>
          </p:cNvPr>
          <p:cNvSpPr>
            <a:spLocks noGrp="1"/>
          </p:cNvSpPr>
          <p:nvPr>
            <p:ph type="title"/>
          </p:nvPr>
        </p:nvSpPr>
        <p:spPr/>
        <p:txBody>
          <a:bodyPr/>
          <a:lstStyle/>
          <a:p>
            <a:r>
              <a:rPr lang="en-US" dirty="0"/>
              <a:t>Notice Activity – CTPD Data</a:t>
            </a:r>
          </a:p>
        </p:txBody>
      </p:sp>
      <p:sp>
        <p:nvSpPr>
          <p:cNvPr id="3" name="Content Placeholder 2">
            <a:extLst>
              <a:ext uri="{FF2B5EF4-FFF2-40B4-BE49-F238E27FC236}">
                <a16:creationId xmlns:a16="http://schemas.microsoft.com/office/drawing/2014/main" id="{78C52D2E-3C3F-4A1E-A02C-0BCE02A8BF53}"/>
              </a:ext>
            </a:extLst>
          </p:cNvPr>
          <p:cNvSpPr>
            <a:spLocks noGrp="1"/>
          </p:cNvSpPr>
          <p:nvPr>
            <p:ph idx="1"/>
          </p:nvPr>
        </p:nvSpPr>
        <p:spPr/>
        <p:txBody>
          <a:bodyPr/>
          <a:lstStyle/>
          <a:p>
            <a:pPr marL="0" indent="0" algn="ctr">
              <a:buNone/>
            </a:pPr>
            <a:r>
              <a:rPr lang="en-US" dirty="0"/>
              <a:t>As a team, select three graphs from the CTPD data report to </a:t>
            </a:r>
            <a:r>
              <a:rPr lang="en-US" i="1" dirty="0"/>
              <a:t>Notice &amp; Wonder </a:t>
            </a:r>
            <a:r>
              <a:rPr lang="en-US" dirty="0"/>
              <a:t>about.</a:t>
            </a:r>
          </a:p>
        </p:txBody>
      </p:sp>
      <p:grpSp>
        <p:nvGrpSpPr>
          <p:cNvPr id="4" name="Group 3">
            <a:extLst>
              <a:ext uri="{FF2B5EF4-FFF2-40B4-BE49-F238E27FC236}">
                <a16:creationId xmlns:a16="http://schemas.microsoft.com/office/drawing/2014/main" id="{AE80C60F-2041-4F8C-AEAE-26B4A779DC42}"/>
              </a:ext>
            </a:extLst>
          </p:cNvPr>
          <p:cNvGrpSpPr/>
          <p:nvPr/>
        </p:nvGrpSpPr>
        <p:grpSpPr>
          <a:xfrm>
            <a:off x="156115" y="5580000"/>
            <a:ext cx="2167985" cy="646331"/>
            <a:chOff x="184164" y="5442144"/>
            <a:chExt cx="2129107" cy="640080"/>
          </a:xfrm>
        </p:grpSpPr>
        <p:pic>
          <p:nvPicPr>
            <p:cNvPr id="5" name="Graphic 4" descr="Open book">
              <a:extLst>
                <a:ext uri="{FF2B5EF4-FFF2-40B4-BE49-F238E27FC236}">
                  <a16:creationId xmlns:a16="http://schemas.microsoft.com/office/drawing/2014/main" id="{1DC36183-4988-465A-B833-B1A8EAED385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B935B559-1683-411C-A4F1-1131A19179F9}"/>
                </a:ext>
              </a:extLst>
            </p:cNvPr>
            <p:cNvSpPr txBox="1"/>
            <p:nvPr/>
          </p:nvSpPr>
          <p:spPr>
            <a:xfrm>
              <a:off x="824244" y="5533583"/>
              <a:ext cx="1489027"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17</a:t>
              </a:r>
            </a:p>
          </p:txBody>
        </p:sp>
      </p:grpSp>
      <p:sp>
        <p:nvSpPr>
          <p:cNvPr id="7" name="Speech Bubble: Rectangle with Corners Rounded 6">
            <a:extLst>
              <a:ext uri="{FF2B5EF4-FFF2-40B4-BE49-F238E27FC236}">
                <a16:creationId xmlns:a16="http://schemas.microsoft.com/office/drawing/2014/main" id="{0179D28E-6758-4AA9-9BEF-4FBD58C800EC}"/>
              </a:ext>
            </a:extLst>
          </p:cNvPr>
          <p:cNvSpPr/>
          <p:nvPr/>
        </p:nvSpPr>
        <p:spPr>
          <a:xfrm flipH="1">
            <a:off x="381000" y="3048000"/>
            <a:ext cx="2612522" cy="2055373"/>
          </a:xfrm>
          <a:prstGeom prst="wedgeRoundRectCallout">
            <a:avLst>
              <a:gd name="adj1" fmla="val -21198"/>
              <a:gd name="adj2" fmla="val 69451"/>
              <a:gd name="adj3" fmla="val 16667"/>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Are there data points mentioned several times?</a:t>
            </a:r>
          </a:p>
        </p:txBody>
      </p:sp>
      <p:sp>
        <p:nvSpPr>
          <p:cNvPr id="8" name="Speech Bubble: Oval 7">
            <a:extLst>
              <a:ext uri="{FF2B5EF4-FFF2-40B4-BE49-F238E27FC236}">
                <a16:creationId xmlns:a16="http://schemas.microsoft.com/office/drawing/2014/main" id="{1DCC13E5-4D1F-4056-9AF4-9519CFE6E32B}"/>
              </a:ext>
            </a:extLst>
          </p:cNvPr>
          <p:cNvSpPr/>
          <p:nvPr/>
        </p:nvSpPr>
        <p:spPr>
          <a:xfrm flipH="1">
            <a:off x="3118595" y="3048000"/>
            <a:ext cx="2919006" cy="2205371"/>
          </a:xfrm>
          <a:prstGeom prst="wedgeEllipseCallout">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Do several notices fall under one category?</a:t>
            </a:r>
          </a:p>
        </p:txBody>
      </p:sp>
      <p:sp>
        <p:nvSpPr>
          <p:cNvPr id="9" name="Speech Bubble: Rectangle 8">
            <a:extLst>
              <a:ext uri="{FF2B5EF4-FFF2-40B4-BE49-F238E27FC236}">
                <a16:creationId xmlns:a16="http://schemas.microsoft.com/office/drawing/2014/main" id="{7D3175C1-97ED-43B4-8695-0535350A09D1}"/>
              </a:ext>
            </a:extLst>
          </p:cNvPr>
          <p:cNvSpPr/>
          <p:nvPr/>
        </p:nvSpPr>
        <p:spPr>
          <a:xfrm flipH="1">
            <a:off x="6162674" y="3119437"/>
            <a:ext cx="2686050" cy="2062496"/>
          </a:xfrm>
          <a:prstGeom prst="wedgeRectCallout">
            <a:avLst>
              <a:gd name="adj1" fmla="val -9840"/>
              <a:gd name="adj2" fmla="val 65271"/>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Which notices have the greatest significance or potential for impact?</a:t>
            </a:r>
          </a:p>
        </p:txBody>
      </p:sp>
    </p:spTree>
    <p:extLst>
      <p:ext uri="{BB962C8B-B14F-4D97-AF65-F5344CB8AC3E}">
        <p14:creationId xmlns:p14="http://schemas.microsoft.com/office/powerpoint/2010/main" val="32884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02A7AB-7491-40D3-9B27-3519E1F2F2FC}"/>
              </a:ext>
            </a:extLst>
          </p:cNvPr>
          <p:cNvSpPr txBox="1"/>
          <p:nvPr/>
        </p:nvSpPr>
        <p:spPr>
          <a:xfrm>
            <a:off x="0" y="697220"/>
            <a:ext cx="9144000" cy="100848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Prime the Narrative</a:t>
            </a:r>
            <a:endParaRPr kumimoji="0" lang="en-US" sz="5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4513F607-7E25-4904-8215-F6EE161E9B23}"/>
              </a:ext>
            </a:extLst>
          </p:cNvPr>
          <p:cNvSpPr/>
          <p:nvPr/>
        </p:nvSpPr>
        <p:spPr>
          <a:xfrm>
            <a:off x="274320" y="1800924"/>
            <a:ext cx="8595360" cy="371941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000"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Over</a:t>
            </a:r>
            <a:r>
              <a:rPr kumimoji="0" lang="en-US" sz="3000"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lunch, consider which </a:t>
            </a:r>
            <a:r>
              <a:rPr kumimoji="0" lang="en-US" sz="3000" i="1"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notice</a:t>
            </a:r>
            <a:r>
              <a:rPr kumimoji="0" lang="en-US" sz="3000"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or data point from your previous discussion you might like to dive deeper into.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3000" i="1"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3000" dirty="0">
                <a:solidFill>
                  <a:prstClr val="white"/>
                </a:solidFill>
                <a:latin typeface="Arial" panose="020B0604020202020204" pitchFamily="34" charset="0"/>
                <a:ea typeface="Calibri" panose="020F0502020204030204" pitchFamily="34" charset="0"/>
                <a:cs typeface="Arial" panose="020B0604020202020204" pitchFamily="34" charset="0"/>
              </a:rPr>
              <a:t>Consider </a:t>
            </a:r>
            <a:r>
              <a:rPr lang="en-US" sz="3000" i="1" dirty="0">
                <a:solidFill>
                  <a:prstClr val="white"/>
                </a:solidFill>
                <a:latin typeface="Arial" panose="020B0604020202020204" pitchFamily="34" charset="0"/>
                <a:ea typeface="Calibri" panose="020F0502020204030204" pitchFamily="34" charset="0"/>
                <a:cs typeface="Arial" panose="020B0604020202020204" pitchFamily="34" charset="0"/>
              </a:rPr>
              <a:t>notices</a:t>
            </a:r>
            <a:r>
              <a:rPr lang="en-US" sz="3000" dirty="0">
                <a:solidFill>
                  <a:prstClr val="white"/>
                </a:solidFill>
                <a:latin typeface="Arial" panose="020B0604020202020204" pitchFamily="34" charset="0"/>
                <a:ea typeface="Calibri" panose="020F0502020204030204" pitchFamily="34" charset="0"/>
                <a:cs typeface="Arial" panose="020B0604020202020204" pitchFamily="34" charset="0"/>
              </a:rPr>
              <a:t> that might yield the greatest impact, align to existing goals, speak to internal strategy, or represent the most pressing concern.</a:t>
            </a:r>
            <a:endParaRPr lang="en-US" sz="3000" baseline="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4462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0F628-1A6E-47D1-AB3E-6B87E2252B3B}"/>
              </a:ext>
            </a:extLst>
          </p:cNvPr>
          <p:cNvPicPr>
            <a:picLocks noChangeAspect="1"/>
          </p:cNvPicPr>
          <p:nvPr/>
        </p:nvPicPr>
        <p:blipFill rotWithShape="1">
          <a:blip r:embed="rId3">
            <a:extLst>
              <a:ext uri="{28A0092B-C50C-407E-A947-70E740481C1C}">
                <a14:useLocalDpi xmlns:a14="http://schemas.microsoft.com/office/drawing/2010/main" val="0"/>
              </a:ext>
            </a:extLst>
          </a:blip>
          <a:srcRect l="4167" r="3273" b="5249"/>
          <a:stretch/>
        </p:blipFill>
        <p:spPr>
          <a:xfrm>
            <a:off x="0" y="0"/>
            <a:ext cx="9210675" cy="6290217"/>
          </a:xfrm>
          <a:prstGeom prst="rect">
            <a:avLst/>
          </a:prstGeom>
        </p:spPr>
      </p:pic>
      <p:sp>
        <p:nvSpPr>
          <p:cNvPr id="3" name="TextBox 2">
            <a:extLst>
              <a:ext uri="{FF2B5EF4-FFF2-40B4-BE49-F238E27FC236}">
                <a16:creationId xmlns:a16="http://schemas.microsoft.com/office/drawing/2014/main" id="{6513F515-1918-4B75-A313-4DDCA060E9AC}"/>
              </a:ext>
            </a:extLst>
          </p:cNvPr>
          <p:cNvSpPr txBox="1"/>
          <p:nvPr/>
        </p:nvSpPr>
        <p:spPr>
          <a:xfrm>
            <a:off x="267901" y="1886499"/>
            <a:ext cx="3883685" cy="3016210"/>
          </a:xfrm>
          <a:prstGeom prst="rect">
            <a:avLst/>
          </a:prstGeom>
          <a:noFill/>
        </p:spPr>
        <p:txBody>
          <a:bodyPr wrap="square" rtlCol="0">
            <a:spAutoFit/>
          </a:bodyPr>
          <a:lstStyle/>
          <a:p>
            <a:r>
              <a:rPr lang="en-US" sz="3800" b="1" dirty="0">
                <a:solidFill>
                  <a:schemeClr val="bg1"/>
                </a:solidFill>
                <a:latin typeface="Arial" panose="020B0604020202020204" pitchFamily="34" charset="0"/>
                <a:cs typeface="Arial" panose="020B0604020202020204" pitchFamily="34" charset="0"/>
              </a:rPr>
              <a:t>Post them in the </a:t>
            </a:r>
            <a:r>
              <a:rPr lang="en-US" sz="3800" b="1" i="1" dirty="0">
                <a:solidFill>
                  <a:schemeClr val="bg1"/>
                </a:solidFill>
                <a:latin typeface="Arial" panose="020B0604020202020204" pitchFamily="34" charset="0"/>
                <a:cs typeface="Arial" panose="020B0604020202020204" pitchFamily="34" charset="0"/>
              </a:rPr>
              <a:t>Equity Lot</a:t>
            </a:r>
          </a:p>
          <a:p>
            <a:pPr marL="285750" indent="-285750">
              <a:buFont typeface="Arial" panose="020B0604020202020204" pitchFamily="34" charset="0"/>
              <a:buChar char="•"/>
            </a:pPr>
            <a:endParaRPr lang="en-US" sz="3800" b="1" dirty="0">
              <a:solidFill>
                <a:schemeClr val="bg1"/>
              </a:solidFill>
              <a:latin typeface="Arial" panose="020B0604020202020204" pitchFamily="34" charset="0"/>
              <a:cs typeface="Arial" panose="020B0604020202020204" pitchFamily="34" charset="0"/>
            </a:endParaRPr>
          </a:p>
          <a:p>
            <a:r>
              <a:rPr lang="en-US" sz="3800" b="1" dirty="0">
                <a:solidFill>
                  <a:schemeClr val="bg1"/>
                </a:solidFill>
                <a:latin typeface="Arial" panose="020B0604020202020204" pitchFamily="34" charset="0"/>
                <a:cs typeface="Arial" panose="020B0604020202020204" pitchFamily="34" charset="0"/>
              </a:rPr>
              <a:t>Submit them on Survey Monkey</a:t>
            </a:r>
          </a:p>
        </p:txBody>
      </p:sp>
      <p:sp>
        <p:nvSpPr>
          <p:cNvPr id="5" name="TextBox 4">
            <a:extLst>
              <a:ext uri="{FF2B5EF4-FFF2-40B4-BE49-F238E27FC236}">
                <a16:creationId xmlns:a16="http://schemas.microsoft.com/office/drawing/2014/main" id="{A2D102FC-ED81-4529-94AA-E3A487EE84F3}"/>
              </a:ext>
            </a:extLst>
          </p:cNvPr>
          <p:cNvSpPr txBox="1"/>
          <p:nvPr/>
        </p:nvSpPr>
        <p:spPr>
          <a:xfrm>
            <a:off x="267901" y="563060"/>
            <a:ext cx="8248650"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If you have questions…</a:t>
            </a:r>
          </a:p>
          <a:p>
            <a:endParaRPr lang="en-US" sz="4000" dirty="0"/>
          </a:p>
        </p:txBody>
      </p:sp>
      <p:sp>
        <p:nvSpPr>
          <p:cNvPr id="6" name="TextBox 5">
            <a:extLst>
              <a:ext uri="{FF2B5EF4-FFF2-40B4-BE49-F238E27FC236}">
                <a16:creationId xmlns:a16="http://schemas.microsoft.com/office/drawing/2014/main" id="{3791A0CB-0819-45C1-A446-E59FAA5592C4}"/>
              </a:ext>
            </a:extLst>
          </p:cNvPr>
          <p:cNvSpPr txBox="1"/>
          <p:nvPr/>
        </p:nvSpPr>
        <p:spPr>
          <a:xfrm>
            <a:off x="86325" y="5419989"/>
            <a:ext cx="9038024" cy="1123384"/>
          </a:xfrm>
          <a:prstGeom prst="rect">
            <a:avLst/>
          </a:prstGeom>
          <a:noFill/>
        </p:spPr>
        <p:txBody>
          <a:bodyPr wrap="square" rtlCol="0">
            <a:spAutoFit/>
          </a:bodyPr>
          <a:lstStyle/>
          <a:p>
            <a:r>
              <a:rPr lang="en-US" sz="3500" b="1" u="sng" dirty="0">
                <a:solidFill>
                  <a:schemeClr val="bg1"/>
                </a:solidFill>
                <a:latin typeface="Arial" panose="020B0604020202020204" pitchFamily="34" charset="0"/>
                <a:cs typeface="Arial" panose="020B0604020202020204" pitchFamily="34" charset="0"/>
              </a:rPr>
              <a:t>www.surveymonkey.com/r/EquityLabAsk</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95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D07E-0E3A-401B-A06E-B47CFCE7A356}"/>
              </a:ext>
            </a:extLst>
          </p:cNvPr>
          <p:cNvSpPr>
            <a:spLocks noGrp="1"/>
          </p:cNvSpPr>
          <p:nvPr>
            <p:ph type="title"/>
          </p:nvPr>
        </p:nvSpPr>
        <p:spPr>
          <a:xfrm>
            <a:off x="379142" y="2188305"/>
            <a:ext cx="8385717" cy="2369880"/>
          </a:xfrm>
        </p:spPr>
        <p:txBody>
          <a:bodyPr/>
          <a:lstStyle/>
          <a:p>
            <a:r>
              <a:rPr lang="en-US" i="1" dirty="0">
                <a:solidFill>
                  <a:schemeClr val="bg1"/>
                </a:solidFill>
              </a:rPr>
              <a:t>Break for Lunch</a:t>
            </a:r>
            <a:br>
              <a:rPr lang="en-US" i="1" dirty="0">
                <a:solidFill>
                  <a:schemeClr val="bg1"/>
                </a:solidFill>
              </a:rPr>
            </a:br>
            <a:br>
              <a:rPr lang="en-US" i="1" dirty="0">
                <a:solidFill>
                  <a:schemeClr val="bg1"/>
                </a:solidFill>
              </a:rPr>
            </a:br>
            <a:r>
              <a:rPr lang="en-US" sz="3500" i="1" dirty="0">
                <a:solidFill>
                  <a:schemeClr val="bg1"/>
                </a:solidFill>
              </a:rPr>
              <a:t>Please return ready to begin at 12:15pm!</a:t>
            </a:r>
          </a:p>
        </p:txBody>
      </p:sp>
    </p:spTree>
    <p:extLst>
      <p:ext uri="{BB962C8B-B14F-4D97-AF65-F5344CB8AC3E}">
        <p14:creationId xmlns:p14="http://schemas.microsoft.com/office/powerpoint/2010/main" val="143985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81" y="2659559"/>
            <a:ext cx="6818038" cy="769441"/>
          </a:xfrm>
        </p:spPr>
        <p:txBody>
          <a:bodyPr/>
          <a:lstStyle/>
          <a:p>
            <a:r>
              <a:rPr lang="en-US" sz="5000" i="1" dirty="0">
                <a:solidFill>
                  <a:schemeClr val="bg1"/>
                </a:solidFill>
              </a:rPr>
              <a:t>Root Cause Analysis</a:t>
            </a:r>
          </a:p>
        </p:txBody>
      </p:sp>
      <p:sp>
        <p:nvSpPr>
          <p:cNvPr id="3" name="Explosion: 14 Points 2">
            <a:extLst>
              <a:ext uri="{FF2B5EF4-FFF2-40B4-BE49-F238E27FC236}">
                <a16:creationId xmlns:a16="http://schemas.microsoft.com/office/drawing/2014/main" id="{722E441C-9F36-48B0-B24D-7F91E07E2AD9}"/>
              </a:ext>
            </a:extLst>
          </p:cNvPr>
          <p:cNvSpPr/>
          <p:nvPr/>
        </p:nvSpPr>
        <p:spPr>
          <a:xfrm>
            <a:off x="-262678" y="-97719"/>
            <a:ext cx="10345128" cy="6507019"/>
          </a:xfrm>
          <a:prstGeom prst="irregularSeal2">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13BEEB-9358-4EC0-8458-D1950F321CA3}"/>
              </a:ext>
            </a:extLst>
          </p:cNvPr>
          <p:cNvSpPr txBox="1"/>
          <p:nvPr/>
        </p:nvSpPr>
        <p:spPr>
          <a:xfrm>
            <a:off x="1657528" y="2909455"/>
            <a:ext cx="6036364" cy="861774"/>
          </a:xfrm>
          <a:prstGeom prst="rect">
            <a:avLst/>
          </a:prstGeom>
          <a:noFill/>
        </p:spPr>
        <p:txBody>
          <a:bodyPr wrap="square" rtlCol="0">
            <a:spAutoFit/>
          </a:bodyPr>
          <a:lstStyle/>
          <a:p>
            <a:r>
              <a:rPr lang="en-US" sz="5000" b="1" i="1" dirty="0">
                <a:solidFill>
                  <a:schemeClr val="bg1"/>
                </a:solidFill>
                <a:latin typeface="Arial" panose="020B0604020202020204" pitchFamily="34" charset="0"/>
                <a:cs typeface="Arial" panose="020B0604020202020204" pitchFamily="34" charset="0"/>
              </a:rPr>
              <a:t>ATTACK THE GAP!</a:t>
            </a:r>
          </a:p>
        </p:txBody>
      </p:sp>
      <p:grpSp>
        <p:nvGrpSpPr>
          <p:cNvPr id="5" name="Group 4">
            <a:extLst>
              <a:ext uri="{FF2B5EF4-FFF2-40B4-BE49-F238E27FC236}">
                <a16:creationId xmlns:a16="http://schemas.microsoft.com/office/drawing/2014/main" id="{5FDAC8F0-4DA6-4E2C-ABB2-5F008AD3D69C}"/>
              </a:ext>
            </a:extLst>
          </p:cNvPr>
          <p:cNvGrpSpPr/>
          <p:nvPr/>
        </p:nvGrpSpPr>
        <p:grpSpPr>
          <a:xfrm>
            <a:off x="156115" y="5580001"/>
            <a:ext cx="2061569" cy="646331"/>
            <a:chOff x="184164" y="5442144"/>
            <a:chExt cx="2024599" cy="640080"/>
          </a:xfrm>
        </p:grpSpPr>
        <p:pic>
          <p:nvPicPr>
            <p:cNvPr id="6" name="Graphic 5" descr="Open book">
              <a:extLst>
                <a:ext uri="{FF2B5EF4-FFF2-40B4-BE49-F238E27FC236}">
                  <a16:creationId xmlns:a16="http://schemas.microsoft.com/office/drawing/2014/main" id="{9D9632F0-D26B-4918-A437-09587A97E5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7" name="TextBox 6">
              <a:extLst>
                <a:ext uri="{FF2B5EF4-FFF2-40B4-BE49-F238E27FC236}">
                  <a16:creationId xmlns:a16="http://schemas.microsoft.com/office/drawing/2014/main" id="{0B6B2BDC-B050-4A30-8992-0DAA409FFCEB}"/>
                </a:ext>
              </a:extLst>
            </p:cNvPr>
            <p:cNvSpPr txBox="1"/>
            <p:nvPr/>
          </p:nvSpPr>
          <p:spPr>
            <a:xfrm>
              <a:off x="824244" y="5533583"/>
              <a:ext cx="1384519"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19</a:t>
              </a:r>
            </a:p>
          </p:txBody>
        </p:sp>
      </p:grpSp>
    </p:spTree>
    <p:extLst>
      <p:ext uri="{BB962C8B-B14F-4D97-AF65-F5344CB8AC3E}">
        <p14:creationId xmlns:p14="http://schemas.microsoft.com/office/powerpoint/2010/main" val="12827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par>
                                <p:cTn id="11" presetID="4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D472-CA00-4C78-9500-B18624BB3904}"/>
              </a:ext>
            </a:extLst>
          </p:cNvPr>
          <p:cNvSpPr>
            <a:spLocks noGrp="1"/>
          </p:cNvSpPr>
          <p:nvPr>
            <p:ph type="title"/>
          </p:nvPr>
        </p:nvSpPr>
        <p:spPr/>
        <p:txBody>
          <a:bodyPr/>
          <a:lstStyle/>
          <a:p>
            <a:r>
              <a:rPr lang="en-US" dirty="0"/>
              <a:t>Step 1 – 2 Minutes</a:t>
            </a:r>
          </a:p>
        </p:txBody>
      </p:sp>
      <p:sp>
        <p:nvSpPr>
          <p:cNvPr id="3" name="Content Placeholder 2">
            <a:extLst>
              <a:ext uri="{FF2B5EF4-FFF2-40B4-BE49-F238E27FC236}">
                <a16:creationId xmlns:a16="http://schemas.microsoft.com/office/drawing/2014/main" id="{077986E3-B756-44DA-87FA-38C0FF68B240}"/>
              </a:ext>
            </a:extLst>
          </p:cNvPr>
          <p:cNvSpPr>
            <a:spLocks noGrp="1"/>
          </p:cNvSpPr>
          <p:nvPr>
            <p:ph idx="1"/>
          </p:nvPr>
        </p:nvSpPr>
        <p:spPr>
          <a:xfrm>
            <a:off x="457200" y="1223471"/>
            <a:ext cx="8229600" cy="4525963"/>
          </a:xfrm>
        </p:spPr>
        <p:txBody>
          <a:bodyPr/>
          <a:lstStyle/>
          <a:p>
            <a:pPr marL="0" indent="0">
              <a:spcBef>
                <a:spcPts val="0"/>
              </a:spcBef>
              <a:buNone/>
            </a:pPr>
            <a:r>
              <a:rPr lang="en-US" sz="2800" dirty="0"/>
              <a:t>As a team, choose one </a:t>
            </a:r>
            <a:r>
              <a:rPr lang="en-US" sz="2800" i="1" dirty="0"/>
              <a:t>notice</a:t>
            </a:r>
            <a:r>
              <a:rPr lang="en-US" sz="2800" dirty="0"/>
              <a:t> from the previous exercise to use for this activity.</a:t>
            </a:r>
          </a:p>
          <a:p>
            <a:pPr marL="0" indent="0">
              <a:spcBef>
                <a:spcPts val="0"/>
              </a:spcBef>
              <a:buNone/>
            </a:pPr>
            <a:endParaRPr lang="en-US" sz="2800" i="1" dirty="0"/>
          </a:p>
          <a:p>
            <a:pPr marL="0" indent="0" algn="ctr">
              <a:spcBef>
                <a:spcPts val="0"/>
              </a:spcBef>
              <a:buNone/>
            </a:pPr>
            <a:r>
              <a:rPr lang="en-US" sz="2800" i="1" dirty="0"/>
              <a:t>Example: 80% of students who are economically disadvantaged were reported as enrolled, enlisted or employed post-program.</a:t>
            </a:r>
          </a:p>
          <a:p>
            <a:pPr marL="0" indent="0">
              <a:spcBef>
                <a:spcPts val="0"/>
              </a:spcBef>
              <a:buNone/>
            </a:pPr>
            <a:endParaRPr lang="en-US" sz="2800" dirty="0"/>
          </a:p>
          <a:p>
            <a:pPr marL="0" indent="0">
              <a:spcBef>
                <a:spcPts val="0"/>
              </a:spcBef>
              <a:buNone/>
            </a:pPr>
            <a:r>
              <a:rPr lang="en-US" sz="2800" dirty="0"/>
              <a:t>One team member should write the </a:t>
            </a:r>
            <a:r>
              <a:rPr lang="en-US" sz="2800" i="1" dirty="0"/>
              <a:t>notice</a:t>
            </a:r>
            <a:r>
              <a:rPr lang="en-US" sz="2800" dirty="0"/>
              <a:t> at the top of the large sticky note.</a:t>
            </a:r>
          </a:p>
          <a:p>
            <a:pPr marL="0" indent="0" algn="ctr">
              <a:spcBef>
                <a:spcPts val="0"/>
              </a:spcBef>
              <a:buNone/>
            </a:pPr>
            <a:endParaRPr lang="en-US" sz="2800" b="1" dirty="0"/>
          </a:p>
          <a:p>
            <a:pPr marL="0" indent="0" algn="ctr">
              <a:spcBef>
                <a:spcPts val="0"/>
              </a:spcBef>
              <a:buNone/>
            </a:pPr>
            <a:r>
              <a:rPr lang="en-US" sz="2800" b="1" dirty="0"/>
              <a:t>Tip: Leave plenty of room below!</a:t>
            </a:r>
          </a:p>
          <a:p>
            <a:pPr marL="0" indent="0">
              <a:buNone/>
            </a:pPr>
            <a:endParaRPr lang="en-US" sz="3000" dirty="0"/>
          </a:p>
        </p:txBody>
      </p:sp>
    </p:spTree>
    <p:extLst>
      <p:ext uri="{BB962C8B-B14F-4D97-AF65-F5344CB8AC3E}">
        <p14:creationId xmlns:p14="http://schemas.microsoft.com/office/powerpoint/2010/main" val="23410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6D04-3893-4607-9589-99E1703739A7}"/>
              </a:ext>
            </a:extLst>
          </p:cNvPr>
          <p:cNvSpPr>
            <a:spLocks noGrp="1"/>
          </p:cNvSpPr>
          <p:nvPr>
            <p:ph type="title"/>
          </p:nvPr>
        </p:nvSpPr>
        <p:spPr/>
        <p:txBody>
          <a:bodyPr/>
          <a:lstStyle/>
          <a:p>
            <a:r>
              <a:rPr lang="en-US" dirty="0"/>
              <a:t>Step 2 – 10 Minutes</a:t>
            </a:r>
          </a:p>
        </p:txBody>
      </p:sp>
      <p:sp>
        <p:nvSpPr>
          <p:cNvPr id="3" name="Content Placeholder 2">
            <a:extLst>
              <a:ext uri="{FF2B5EF4-FFF2-40B4-BE49-F238E27FC236}">
                <a16:creationId xmlns:a16="http://schemas.microsoft.com/office/drawing/2014/main" id="{2C5613AA-3434-45AD-B477-FF9BBED7EEAA}"/>
              </a:ext>
            </a:extLst>
          </p:cNvPr>
          <p:cNvSpPr>
            <a:spLocks noGrp="1"/>
          </p:cNvSpPr>
          <p:nvPr>
            <p:ph idx="1"/>
          </p:nvPr>
        </p:nvSpPr>
        <p:spPr>
          <a:xfrm>
            <a:off x="457200" y="1581860"/>
            <a:ext cx="8229600" cy="3881388"/>
          </a:xfrm>
        </p:spPr>
        <p:txBody>
          <a:bodyPr/>
          <a:lstStyle/>
          <a:p>
            <a:pPr marL="0" indent="0">
              <a:buNone/>
            </a:pPr>
            <a:r>
              <a:rPr lang="en-US" sz="2800" dirty="0"/>
              <a:t>Independently, without conferring with your teammates, write down 5-10 possible causes or factors of your </a:t>
            </a:r>
            <a:r>
              <a:rPr lang="en-US" sz="2800" i="1" dirty="0"/>
              <a:t>notice </a:t>
            </a:r>
            <a:r>
              <a:rPr lang="en-US" sz="2800" dirty="0"/>
              <a:t>on sticky notes.</a:t>
            </a:r>
          </a:p>
          <a:p>
            <a:pPr marL="0" indent="0">
              <a:buNone/>
            </a:pPr>
            <a:endParaRPr lang="en-US" sz="2800" dirty="0"/>
          </a:p>
          <a:p>
            <a:pPr marL="0" indent="0">
              <a:buNone/>
            </a:pPr>
            <a:r>
              <a:rPr lang="en-US" sz="2800" i="1" dirty="0"/>
              <a:t>Example: Costs associated with post-secondary training, awareness of pathways and so on.</a:t>
            </a:r>
          </a:p>
          <a:p>
            <a:pPr marL="0" indent="0">
              <a:buNone/>
            </a:pPr>
            <a:endParaRPr lang="en-US" sz="2800" i="1" dirty="0"/>
          </a:p>
          <a:p>
            <a:pPr marL="0" indent="0" algn="ctr">
              <a:buNone/>
            </a:pPr>
            <a:r>
              <a:rPr lang="en-US" sz="2800" b="1" dirty="0"/>
              <a:t>TIP: Write ONE cause per sticky note!</a:t>
            </a:r>
          </a:p>
        </p:txBody>
      </p:sp>
    </p:spTree>
    <p:extLst>
      <p:ext uri="{BB962C8B-B14F-4D97-AF65-F5344CB8AC3E}">
        <p14:creationId xmlns:p14="http://schemas.microsoft.com/office/powerpoint/2010/main" val="26281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2781-FC38-4E2A-9AF0-267AC12B78DA}"/>
              </a:ext>
            </a:extLst>
          </p:cNvPr>
          <p:cNvSpPr>
            <a:spLocks noGrp="1"/>
          </p:cNvSpPr>
          <p:nvPr>
            <p:ph type="title"/>
          </p:nvPr>
        </p:nvSpPr>
        <p:spPr/>
        <p:txBody>
          <a:bodyPr/>
          <a:lstStyle/>
          <a:p>
            <a:r>
              <a:rPr lang="en-US" dirty="0"/>
              <a:t>Step 3 – 10 Minutes</a:t>
            </a:r>
          </a:p>
        </p:txBody>
      </p:sp>
      <p:sp>
        <p:nvSpPr>
          <p:cNvPr id="3" name="Content Placeholder 2">
            <a:extLst>
              <a:ext uri="{FF2B5EF4-FFF2-40B4-BE49-F238E27FC236}">
                <a16:creationId xmlns:a16="http://schemas.microsoft.com/office/drawing/2014/main" id="{CA677961-C1BE-4F8B-B857-9CB5132236DB}"/>
              </a:ext>
            </a:extLst>
          </p:cNvPr>
          <p:cNvSpPr>
            <a:spLocks noGrp="1"/>
          </p:cNvSpPr>
          <p:nvPr>
            <p:ph idx="1"/>
          </p:nvPr>
        </p:nvSpPr>
        <p:spPr/>
        <p:txBody>
          <a:bodyPr/>
          <a:lstStyle/>
          <a:p>
            <a:pPr marL="0" indent="0">
              <a:buNone/>
            </a:pPr>
            <a:r>
              <a:rPr lang="en-US" sz="2800" dirty="0"/>
              <a:t>Now working as a team, organize all of your sticky notes into common themes or topical buckets.</a:t>
            </a:r>
          </a:p>
          <a:p>
            <a:pPr marL="0" indent="0">
              <a:buNone/>
            </a:pPr>
            <a:endParaRPr lang="en-US" sz="2800" dirty="0"/>
          </a:p>
          <a:p>
            <a:pPr marL="0" indent="0">
              <a:buNone/>
            </a:pPr>
            <a:r>
              <a:rPr lang="en-US" sz="2800" i="1" dirty="0"/>
              <a:t>Example: Cost of post-secondary training, lack of awareness about financial aid and lack of transportation </a:t>
            </a:r>
            <a:r>
              <a:rPr lang="en-US" sz="2800" dirty="0"/>
              <a:t>could </a:t>
            </a:r>
            <a:r>
              <a:rPr lang="en-US" sz="2800" i="1" dirty="0"/>
              <a:t>all be organized under </a:t>
            </a:r>
            <a:r>
              <a:rPr lang="en-US" sz="2800" dirty="0"/>
              <a:t>Financial Resources</a:t>
            </a:r>
            <a:r>
              <a:rPr lang="en-US" sz="2800" i="1" dirty="0"/>
              <a:t>.</a:t>
            </a:r>
          </a:p>
          <a:p>
            <a:pPr marL="0" indent="0">
              <a:buNone/>
            </a:pPr>
            <a:endParaRPr lang="en-US" sz="2800" i="1" dirty="0"/>
          </a:p>
          <a:p>
            <a:pPr marL="0" indent="0" algn="ctr">
              <a:buNone/>
            </a:pPr>
            <a:r>
              <a:rPr lang="en-US" sz="2800" b="1" dirty="0"/>
              <a:t>TIP: Try not to make your categories too broad or too specific!</a:t>
            </a:r>
          </a:p>
        </p:txBody>
      </p:sp>
    </p:spTree>
    <p:extLst>
      <p:ext uri="{BB962C8B-B14F-4D97-AF65-F5344CB8AC3E}">
        <p14:creationId xmlns:p14="http://schemas.microsoft.com/office/powerpoint/2010/main" val="16759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0D80-8443-4336-A33D-721DB4EBF6E5}"/>
              </a:ext>
            </a:extLst>
          </p:cNvPr>
          <p:cNvSpPr>
            <a:spLocks noGrp="1"/>
          </p:cNvSpPr>
          <p:nvPr>
            <p:ph type="title"/>
          </p:nvPr>
        </p:nvSpPr>
        <p:spPr/>
        <p:txBody>
          <a:bodyPr/>
          <a:lstStyle/>
          <a:p>
            <a:r>
              <a:rPr lang="en-US" dirty="0"/>
              <a:t>Step 4 – 5 Minutes</a:t>
            </a:r>
          </a:p>
        </p:txBody>
      </p:sp>
      <p:sp>
        <p:nvSpPr>
          <p:cNvPr id="3" name="Content Placeholder 2">
            <a:extLst>
              <a:ext uri="{FF2B5EF4-FFF2-40B4-BE49-F238E27FC236}">
                <a16:creationId xmlns:a16="http://schemas.microsoft.com/office/drawing/2014/main" id="{69D25717-0780-4A0F-B720-485FB999AE18}"/>
              </a:ext>
            </a:extLst>
          </p:cNvPr>
          <p:cNvSpPr>
            <a:spLocks noGrp="1"/>
          </p:cNvSpPr>
          <p:nvPr>
            <p:ph idx="1"/>
          </p:nvPr>
        </p:nvSpPr>
        <p:spPr>
          <a:xfrm>
            <a:off x="457200" y="1234622"/>
            <a:ext cx="8229600" cy="4525963"/>
          </a:xfrm>
        </p:spPr>
        <p:txBody>
          <a:bodyPr/>
          <a:lstStyle/>
          <a:p>
            <a:pPr marL="0" indent="0">
              <a:buNone/>
            </a:pPr>
            <a:r>
              <a:rPr lang="en-US" sz="2800" dirty="0"/>
              <a:t>Have a volunteer write each of these categories around the perimeter of the large sticky note.</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2800" b="1" dirty="0"/>
              <a:t>TIP: Circle the category titles to make the next step easier!</a:t>
            </a:r>
          </a:p>
          <a:p>
            <a:pPr marL="0" indent="0">
              <a:buNone/>
            </a:pPr>
            <a:endParaRPr lang="en-US" dirty="0"/>
          </a:p>
        </p:txBody>
      </p:sp>
      <p:sp>
        <p:nvSpPr>
          <p:cNvPr id="4" name="Rectangle 3">
            <a:extLst>
              <a:ext uri="{FF2B5EF4-FFF2-40B4-BE49-F238E27FC236}">
                <a16:creationId xmlns:a16="http://schemas.microsoft.com/office/drawing/2014/main" id="{911AF24B-4C16-4EF4-ABAA-B36393ED5474}"/>
              </a:ext>
            </a:extLst>
          </p:cNvPr>
          <p:cNvSpPr/>
          <p:nvPr/>
        </p:nvSpPr>
        <p:spPr>
          <a:xfrm>
            <a:off x="2425391" y="2360178"/>
            <a:ext cx="4293219" cy="25686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29436266-BF43-4663-B9AE-46023943EBE1}"/>
              </a:ext>
            </a:extLst>
          </p:cNvPr>
          <p:cNvSpPr txBox="1"/>
          <p:nvPr/>
        </p:nvSpPr>
        <p:spPr>
          <a:xfrm>
            <a:off x="4112011" y="2360178"/>
            <a:ext cx="919977"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NOTICE</a:t>
            </a:r>
          </a:p>
        </p:txBody>
      </p:sp>
      <p:sp>
        <p:nvSpPr>
          <p:cNvPr id="6" name="Oval 5">
            <a:extLst>
              <a:ext uri="{FF2B5EF4-FFF2-40B4-BE49-F238E27FC236}">
                <a16:creationId xmlns:a16="http://schemas.microsoft.com/office/drawing/2014/main" id="{D5B36BDE-6337-4F7B-85A6-BAE2B42533B9}"/>
              </a:ext>
            </a:extLst>
          </p:cNvPr>
          <p:cNvSpPr/>
          <p:nvPr/>
        </p:nvSpPr>
        <p:spPr>
          <a:xfrm>
            <a:off x="2780833" y="2921620"/>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F949733-974A-4A51-B230-0729819060C3}"/>
              </a:ext>
            </a:extLst>
          </p:cNvPr>
          <p:cNvSpPr/>
          <p:nvPr/>
        </p:nvSpPr>
        <p:spPr>
          <a:xfrm>
            <a:off x="2780833" y="4059045"/>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6EBC500D-9E1B-417F-A990-19AE80586E99}"/>
              </a:ext>
            </a:extLst>
          </p:cNvPr>
          <p:cNvSpPr/>
          <p:nvPr/>
        </p:nvSpPr>
        <p:spPr>
          <a:xfrm>
            <a:off x="4269059" y="4220490"/>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9" name="Oval 8">
            <a:extLst>
              <a:ext uri="{FF2B5EF4-FFF2-40B4-BE49-F238E27FC236}">
                <a16:creationId xmlns:a16="http://schemas.microsoft.com/office/drawing/2014/main" id="{33C5D1BD-C4B1-47CA-8078-8EC08522582C}"/>
              </a:ext>
            </a:extLst>
          </p:cNvPr>
          <p:cNvSpPr/>
          <p:nvPr/>
        </p:nvSpPr>
        <p:spPr>
          <a:xfrm>
            <a:off x="5529147" y="3808899"/>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0" name="Oval 9">
            <a:extLst>
              <a:ext uri="{FF2B5EF4-FFF2-40B4-BE49-F238E27FC236}">
                <a16:creationId xmlns:a16="http://schemas.microsoft.com/office/drawing/2014/main" id="{63E57DA5-F8E4-4BCD-BB10-87D14138EEFC}"/>
              </a:ext>
            </a:extLst>
          </p:cNvPr>
          <p:cNvSpPr/>
          <p:nvPr/>
        </p:nvSpPr>
        <p:spPr>
          <a:xfrm>
            <a:off x="5633225" y="2798893"/>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6</a:t>
            </a:r>
          </a:p>
        </p:txBody>
      </p:sp>
      <p:sp>
        <p:nvSpPr>
          <p:cNvPr id="11" name="Oval 10">
            <a:extLst>
              <a:ext uri="{FF2B5EF4-FFF2-40B4-BE49-F238E27FC236}">
                <a16:creationId xmlns:a16="http://schemas.microsoft.com/office/drawing/2014/main" id="{F74D4413-F88C-4108-91B8-86E45AF8186B}"/>
              </a:ext>
            </a:extLst>
          </p:cNvPr>
          <p:cNvSpPr/>
          <p:nvPr/>
        </p:nvSpPr>
        <p:spPr>
          <a:xfrm>
            <a:off x="4112011" y="2747487"/>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62055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0D80-8443-4336-A33D-721DB4EBF6E5}"/>
              </a:ext>
            </a:extLst>
          </p:cNvPr>
          <p:cNvSpPr>
            <a:spLocks noGrp="1"/>
          </p:cNvSpPr>
          <p:nvPr>
            <p:ph type="title"/>
          </p:nvPr>
        </p:nvSpPr>
        <p:spPr/>
        <p:txBody>
          <a:bodyPr/>
          <a:lstStyle/>
          <a:p>
            <a:r>
              <a:rPr lang="en-US" dirty="0"/>
              <a:t>Step 4 – 5 Minutes</a:t>
            </a:r>
          </a:p>
        </p:txBody>
      </p:sp>
      <p:sp>
        <p:nvSpPr>
          <p:cNvPr id="3" name="Content Placeholder 2">
            <a:extLst>
              <a:ext uri="{FF2B5EF4-FFF2-40B4-BE49-F238E27FC236}">
                <a16:creationId xmlns:a16="http://schemas.microsoft.com/office/drawing/2014/main" id="{69D25717-0780-4A0F-B720-485FB999AE18}"/>
              </a:ext>
            </a:extLst>
          </p:cNvPr>
          <p:cNvSpPr>
            <a:spLocks noGrp="1"/>
          </p:cNvSpPr>
          <p:nvPr>
            <p:ph idx="1"/>
          </p:nvPr>
        </p:nvSpPr>
        <p:spPr>
          <a:xfrm>
            <a:off x="457199" y="1087482"/>
            <a:ext cx="8413531" cy="4525963"/>
          </a:xfrm>
        </p:spPr>
        <p:txBody>
          <a:bodyPr/>
          <a:lstStyle/>
          <a:p>
            <a:pPr marL="0" indent="0">
              <a:buNone/>
            </a:pPr>
            <a:r>
              <a:rPr lang="en-US" sz="2800" dirty="0"/>
              <a:t>As a team, determine if a relationship exists between each category.  Draw an arrow to represent this relationship.</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2800" b="1" dirty="0"/>
              <a:t>TIP: Circle the category titles to make the next step easier!</a:t>
            </a:r>
          </a:p>
          <a:p>
            <a:pPr marL="0" indent="0">
              <a:buNone/>
            </a:pPr>
            <a:endParaRPr lang="en-US" dirty="0"/>
          </a:p>
        </p:txBody>
      </p:sp>
      <p:sp>
        <p:nvSpPr>
          <p:cNvPr id="4" name="Rectangle 3">
            <a:extLst>
              <a:ext uri="{FF2B5EF4-FFF2-40B4-BE49-F238E27FC236}">
                <a16:creationId xmlns:a16="http://schemas.microsoft.com/office/drawing/2014/main" id="{911AF24B-4C16-4EF4-ABAA-B36393ED5474}"/>
              </a:ext>
            </a:extLst>
          </p:cNvPr>
          <p:cNvSpPr/>
          <p:nvPr/>
        </p:nvSpPr>
        <p:spPr>
          <a:xfrm>
            <a:off x="2425391" y="2360178"/>
            <a:ext cx="4293219" cy="25686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29436266-BF43-4663-B9AE-46023943EBE1}"/>
              </a:ext>
            </a:extLst>
          </p:cNvPr>
          <p:cNvSpPr txBox="1"/>
          <p:nvPr/>
        </p:nvSpPr>
        <p:spPr>
          <a:xfrm>
            <a:off x="4112011" y="2360178"/>
            <a:ext cx="919977"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NOTICE</a:t>
            </a:r>
          </a:p>
        </p:txBody>
      </p:sp>
      <p:sp>
        <p:nvSpPr>
          <p:cNvPr id="6" name="Oval 5">
            <a:extLst>
              <a:ext uri="{FF2B5EF4-FFF2-40B4-BE49-F238E27FC236}">
                <a16:creationId xmlns:a16="http://schemas.microsoft.com/office/drawing/2014/main" id="{D5B36BDE-6337-4F7B-85A6-BAE2B42533B9}"/>
              </a:ext>
            </a:extLst>
          </p:cNvPr>
          <p:cNvSpPr/>
          <p:nvPr/>
        </p:nvSpPr>
        <p:spPr>
          <a:xfrm>
            <a:off x="2780833" y="2921620"/>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F949733-974A-4A51-B230-0729819060C3}"/>
              </a:ext>
            </a:extLst>
          </p:cNvPr>
          <p:cNvSpPr/>
          <p:nvPr/>
        </p:nvSpPr>
        <p:spPr>
          <a:xfrm>
            <a:off x="2780833" y="4059045"/>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6EBC500D-9E1B-417F-A990-19AE80586E99}"/>
              </a:ext>
            </a:extLst>
          </p:cNvPr>
          <p:cNvSpPr/>
          <p:nvPr/>
        </p:nvSpPr>
        <p:spPr>
          <a:xfrm>
            <a:off x="4269059" y="4220490"/>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9" name="Oval 8">
            <a:extLst>
              <a:ext uri="{FF2B5EF4-FFF2-40B4-BE49-F238E27FC236}">
                <a16:creationId xmlns:a16="http://schemas.microsoft.com/office/drawing/2014/main" id="{33C5D1BD-C4B1-47CA-8078-8EC08522582C}"/>
              </a:ext>
            </a:extLst>
          </p:cNvPr>
          <p:cNvSpPr/>
          <p:nvPr/>
        </p:nvSpPr>
        <p:spPr>
          <a:xfrm>
            <a:off x="5529147" y="3808899"/>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0" name="Oval 9">
            <a:extLst>
              <a:ext uri="{FF2B5EF4-FFF2-40B4-BE49-F238E27FC236}">
                <a16:creationId xmlns:a16="http://schemas.microsoft.com/office/drawing/2014/main" id="{63E57DA5-F8E4-4BCD-BB10-87D14138EEFC}"/>
              </a:ext>
            </a:extLst>
          </p:cNvPr>
          <p:cNvSpPr/>
          <p:nvPr/>
        </p:nvSpPr>
        <p:spPr>
          <a:xfrm>
            <a:off x="5633225" y="2798893"/>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6</a:t>
            </a:r>
          </a:p>
        </p:txBody>
      </p:sp>
      <p:sp>
        <p:nvSpPr>
          <p:cNvPr id="11" name="Oval 10">
            <a:extLst>
              <a:ext uri="{FF2B5EF4-FFF2-40B4-BE49-F238E27FC236}">
                <a16:creationId xmlns:a16="http://schemas.microsoft.com/office/drawing/2014/main" id="{F74D4413-F88C-4108-91B8-86E45AF8186B}"/>
              </a:ext>
            </a:extLst>
          </p:cNvPr>
          <p:cNvSpPr/>
          <p:nvPr/>
        </p:nvSpPr>
        <p:spPr>
          <a:xfrm>
            <a:off x="4112011" y="2747487"/>
            <a:ext cx="747132" cy="5759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1</a:t>
            </a:r>
          </a:p>
        </p:txBody>
      </p:sp>
      <p:cxnSp>
        <p:nvCxnSpPr>
          <p:cNvPr id="13" name="Straight Arrow Connector 12">
            <a:extLst>
              <a:ext uri="{FF2B5EF4-FFF2-40B4-BE49-F238E27FC236}">
                <a16:creationId xmlns:a16="http://schemas.microsoft.com/office/drawing/2014/main" id="{3C909D7B-8131-4EB1-AC97-4547C232554C}"/>
              </a:ext>
            </a:extLst>
          </p:cNvPr>
          <p:cNvCxnSpPr>
            <a:stCxn id="11" idx="3"/>
          </p:cNvCxnSpPr>
          <p:nvPr/>
        </p:nvCxnSpPr>
        <p:spPr>
          <a:xfrm flipH="1">
            <a:off x="3527965" y="3239119"/>
            <a:ext cx="693461" cy="81992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F743574-5EAB-4523-965A-B09F90E36AF5}"/>
              </a:ext>
            </a:extLst>
          </p:cNvPr>
          <p:cNvCxnSpPr/>
          <p:nvPr/>
        </p:nvCxnSpPr>
        <p:spPr>
          <a:xfrm>
            <a:off x="4447942" y="3323470"/>
            <a:ext cx="124058" cy="85118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20023AA-DD99-4511-B2F7-53FF27B010D5}"/>
              </a:ext>
            </a:extLst>
          </p:cNvPr>
          <p:cNvCxnSpPr/>
          <p:nvPr/>
        </p:nvCxnSpPr>
        <p:spPr>
          <a:xfrm>
            <a:off x="4859143" y="3016469"/>
            <a:ext cx="756894" cy="7357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B1202C3-E1C6-483A-B5DC-2CB71C8B8258}"/>
              </a:ext>
            </a:extLst>
          </p:cNvPr>
          <p:cNvCxnSpPr>
            <a:stCxn id="6" idx="4"/>
            <a:endCxn id="7" idx="0"/>
          </p:cNvCxnSpPr>
          <p:nvPr/>
        </p:nvCxnSpPr>
        <p:spPr>
          <a:xfrm>
            <a:off x="3154399" y="3497603"/>
            <a:ext cx="0" cy="5614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E0029BB-2C2B-4383-A95B-3D2CDE59934B}"/>
              </a:ext>
            </a:extLst>
          </p:cNvPr>
          <p:cNvCxnSpPr>
            <a:stCxn id="6" idx="6"/>
            <a:endCxn id="9" idx="2"/>
          </p:cNvCxnSpPr>
          <p:nvPr/>
        </p:nvCxnSpPr>
        <p:spPr>
          <a:xfrm>
            <a:off x="3527965" y="3209612"/>
            <a:ext cx="2001182" cy="88727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70CDE2C-77F5-4C21-BC50-5015FA7DA52B}"/>
              </a:ext>
            </a:extLst>
          </p:cNvPr>
          <p:cNvCxnSpPr/>
          <p:nvPr/>
        </p:nvCxnSpPr>
        <p:spPr>
          <a:xfrm flipV="1">
            <a:off x="3363310" y="3497603"/>
            <a:ext cx="0" cy="48581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5378BAA-B94B-4325-A3DB-A7C4681CB993}"/>
              </a:ext>
            </a:extLst>
          </p:cNvPr>
          <p:cNvCxnSpPr/>
          <p:nvPr/>
        </p:nvCxnSpPr>
        <p:spPr>
          <a:xfrm flipV="1">
            <a:off x="3527965" y="3374876"/>
            <a:ext cx="2221194" cy="84561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9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1C37-E45B-4D12-9134-8771F51E5A7A}"/>
              </a:ext>
            </a:extLst>
          </p:cNvPr>
          <p:cNvSpPr>
            <a:spLocks noGrp="1"/>
          </p:cNvSpPr>
          <p:nvPr>
            <p:ph type="title"/>
          </p:nvPr>
        </p:nvSpPr>
        <p:spPr/>
        <p:txBody>
          <a:bodyPr/>
          <a:lstStyle/>
          <a:p>
            <a:r>
              <a:rPr lang="en-US" dirty="0"/>
              <a:t>Step 5 – 20 Minutes</a:t>
            </a:r>
          </a:p>
        </p:txBody>
      </p:sp>
      <p:sp>
        <p:nvSpPr>
          <p:cNvPr id="3" name="Content Placeholder 2">
            <a:extLst>
              <a:ext uri="{FF2B5EF4-FFF2-40B4-BE49-F238E27FC236}">
                <a16:creationId xmlns:a16="http://schemas.microsoft.com/office/drawing/2014/main" id="{43E47A1C-4ADF-42F6-A87F-AA90525FFB07}"/>
              </a:ext>
            </a:extLst>
          </p:cNvPr>
          <p:cNvSpPr>
            <a:spLocks noGrp="1"/>
          </p:cNvSpPr>
          <p:nvPr>
            <p:ph idx="1"/>
          </p:nvPr>
        </p:nvSpPr>
        <p:spPr>
          <a:xfrm>
            <a:off x="457200" y="1290377"/>
            <a:ext cx="8229600" cy="4525963"/>
          </a:xfrm>
        </p:spPr>
        <p:txBody>
          <a:bodyPr/>
          <a:lstStyle/>
          <a:p>
            <a:pPr marL="0" indent="0">
              <a:buNone/>
            </a:pPr>
            <a:r>
              <a:rPr lang="en-US" sz="2800" dirty="0"/>
              <a:t>As a team, determine the cause &amp; effect relationship between each category. Draw an arrow to represent this relationship.</a:t>
            </a:r>
          </a:p>
          <a:p>
            <a:pPr marL="0" indent="0">
              <a:buNone/>
            </a:pPr>
            <a:endParaRPr lang="en-US" sz="2800" dirty="0"/>
          </a:p>
          <a:p>
            <a:pPr marL="0" indent="0">
              <a:buNone/>
            </a:pPr>
            <a:r>
              <a:rPr lang="en-US" sz="2800" i="1" dirty="0"/>
              <a:t>Example: Reference the example on                  </a:t>
            </a:r>
          </a:p>
          <a:p>
            <a:pPr marL="0" indent="0">
              <a:buNone/>
            </a:pPr>
            <a:r>
              <a:rPr lang="en-US" sz="2800" i="1" dirty="0"/>
              <a:t>and consult with a facilitator for further assistance.</a:t>
            </a:r>
          </a:p>
          <a:p>
            <a:pPr marL="0" indent="0">
              <a:buNone/>
            </a:pPr>
            <a:endParaRPr lang="en-US" sz="2800" i="1" dirty="0"/>
          </a:p>
          <a:p>
            <a:pPr marL="0" indent="0" algn="ctr">
              <a:buNone/>
            </a:pPr>
            <a:r>
              <a:rPr lang="en-US" sz="2800" b="1" dirty="0"/>
              <a:t>TIP: It may be easier to consider one category at a time!</a:t>
            </a:r>
          </a:p>
        </p:txBody>
      </p:sp>
      <p:grpSp>
        <p:nvGrpSpPr>
          <p:cNvPr id="4" name="Group 3">
            <a:extLst>
              <a:ext uri="{FF2B5EF4-FFF2-40B4-BE49-F238E27FC236}">
                <a16:creationId xmlns:a16="http://schemas.microsoft.com/office/drawing/2014/main" id="{8DD93EC8-2316-44B0-A6A3-B7EE143C3B8A}"/>
              </a:ext>
            </a:extLst>
          </p:cNvPr>
          <p:cNvGrpSpPr/>
          <p:nvPr/>
        </p:nvGrpSpPr>
        <p:grpSpPr>
          <a:xfrm>
            <a:off x="6322739" y="3059823"/>
            <a:ext cx="2144986" cy="646331"/>
            <a:chOff x="184164" y="5442144"/>
            <a:chExt cx="2106520" cy="640080"/>
          </a:xfrm>
        </p:grpSpPr>
        <p:pic>
          <p:nvPicPr>
            <p:cNvPr id="5" name="Graphic 4" descr="Open book">
              <a:extLst>
                <a:ext uri="{FF2B5EF4-FFF2-40B4-BE49-F238E27FC236}">
                  <a16:creationId xmlns:a16="http://schemas.microsoft.com/office/drawing/2014/main" id="{F3E73DF2-46F8-4B24-9348-95B1A28D2BF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E9D4B55B-AFF2-4C66-9BCF-B42284F1BFC8}"/>
                </a:ext>
              </a:extLst>
            </p:cNvPr>
            <p:cNvSpPr txBox="1"/>
            <p:nvPr/>
          </p:nvSpPr>
          <p:spPr>
            <a:xfrm>
              <a:off x="824244" y="5577518"/>
              <a:ext cx="1466440"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US" sz="2400" b="1" dirty="0">
                  <a:solidFill>
                    <a:prstClr val="black"/>
                  </a:solidFill>
                  <a:latin typeface="Arial" panose="020B0604020202020204" pitchFamily="34" charset="0"/>
                  <a:cs typeface="Arial" panose="020B0604020202020204" pitchFamily="34" charset="0"/>
                </a:rPr>
                <a:t>20</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1752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0558-9B0C-4A68-B605-515B294C282A}"/>
              </a:ext>
            </a:extLst>
          </p:cNvPr>
          <p:cNvSpPr>
            <a:spLocks noGrp="1"/>
          </p:cNvSpPr>
          <p:nvPr>
            <p:ph type="title"/>
          </p:nvPr>
        </p:nvSpPr>
        <p:spPr/>
        <p:txBody>
          <a:bodyPr/>
          <a:lstStyle/>
          <a:p>
            <a:r>
              <a:rPr lang="en-US" dirty="0"/>
              <a:t>Step 6 – 5 Minutes</a:t>
            </a:r>
          </a:p>
        </p:txBody>
      </p:sp>
      <p:sp>
        <p:nvSpPr>
          <p:cNvPr id="3" name="Content Placeholder 2">
            <a:extLst>
              <a:ext uri="{FF2B5EF4-FFF2-40B4-BE49-F238E27FC236}">
                <a16:creationId xmlns:a16="http://schemas.microsoft.com/office/drawing/2014/main" id="{CA5C6449-B35E-452E-BFFD-A21E1EFDBE28}"/>
              </a:ext>
            </a:extLst>
          </p:cNvPr>
          <p:cNvSpPr>
            <a:spLocks noGrp="1"/>
          </p:cNvSpPr>
          <p:nvPr>
            <p:ph idx="1"/>
          </p:nvPr>
        </p:nvSpPr>
        <p:spPr>
          <a:xfrm>
            <a:off x="457200" y="1234623"/>
            <a:ext cx="8229600" cy="2768666"/>
          </a:xfrm>
        </p:spPr>
        <p:txBody>
          <a:bodyPr/>
          <a:lstStyle/>
          <a:p>
            <a:pPr marL="0" indent="0">
              <a:buNone/>
            </a:pPr>
            <a:r>
              <a:rPr lang="en-US" sz="2800" dirty="0"/>
              <a:t>Count the number of arrows pointing </a:t>
            </a:r>
            <a:r>
              <a:rPr lang="en-US" sz="2800" b="1" dirty="0"/>
              <a:t>TOWARDS</a:t>
            </a:r>
            <a:r>
              <a:rPr lang="en-US" sz="2800" dirty="0"/>
              <a:t> each category. Write this number next to the category.</a:t>
            </a:r>
          </a:p>
          <a:p>
            <a:pPr marL="0" indent="0">
              <a:buNone/>
            </a:pPr>
            <a:endParaRPr lang="en-US" sz="2800" dirty="0"/>
          </a:p>
          <a:p>
            <a:pPr marL="0" indent="0" algn="ctr">
              <a:buNone/>
            </a:pPr>
            <a:r>
              <a:rPr lang="en-US" sz="2800" i="1" dirty="0"/>
              <a:t>Which category has the most arrows? Are you surprised by your results?</a:t>
            </a:r>
          </a:p>
          <a:p>
            <a:pPr marL="0" indent="0" algn="ctr">
              <a:buNone/>
            </a:pPr>
            <a:endParaRPr lang="en-US" sz="2800" i="1" dirty="0"/>
          </a:p>
          <a:p>
            <a:pPr marL="0" indent="0" algn="ctr">
              <a:buNone/>
            </a:pPr>
            <a:r>
              <a:rPr lang="en-US" sz="2800" b="1" dirty="0"/>
              <a:t>This may be the area with the greatest potential for impact. </a:t>
            </a:r>
          </a:p>
        </p:txBody>
      </p:sp>
    </p:spTree>
    <p:extLst>
      <p:ext uri="{BB962C8B-B14F-4D97-AF65-F5344CB8AC3E}">
        <p14:creationId xmlns:p14="http://schemas.microsoft.com/office/powerpoint/2010/main" val="25492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81" y="2347325"/>
            <a:ext cx="6818038" cy="1538883"/>
          </a:xfrm>
        </p:spPr>
        <p:txBody>
          <a:bodyPr/>
          <a:lstStyle/>
          <a:p>
            <a:r>
              <a:rPr lang="en-US" sz="5000" i="1" dirty="0">
                <a:solidFill>
                  <a:schemeClr val="bg1"/>
                </a:solidFill>
              </a:rPr>
              <a:t>15 Minute</a:t>
            </a:r>
            <a:br>
              <a:rPr lang="en-US" sz="5000" i="1" dirty="0">
                <a:solidFill>
                  <a:schemeClr val="bg1"/>
                </a:solidFill>
              </a:rPr>
            </a:br>
            <a:r>
              <a:rPr lang="en-US" sz="5000" i="1" dirty="0">
                <a:solidFill>
                  <a:schemeClr val="bg1"/>
                </a:solidFill>
              </a:rPr>
              <a:t>Gallery Walk &amp; Break</a:t>
            </a:r>
          </a:p>
        </p:txBody>
      </p:sp>
    </p:spTree>
    <p:extLst>
      <p:ext uri="{BB962C8B-B14F-4D97-AF65-F5344CB8AC3E}">
        <p14:creationId xmlns:p14="http://schemas.microsoft.com/office/powerpoint/2010/main" val="143245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“Equity Lab”?</a:t>
            </a:r>
          </a:p>
        </p:txBody>
      </p:sp>
      <p:sp>
        <p:nvSpPr>
          <p:cNvPr id="15" name="Rounded Rectangle 15">
            <a:extLst>
              <a:ext uri="{FF2B5EF4-FFF2-40B4-BE49-F238E27FC236}">
                <a16:creationId xmlns:a16="http://schemas.microsoft.com/office/drawing/2014/main" id="{958F0C1F-AA39-4A85-80DB-999B0F25C739}"/>
              </a:ext>
            </a:extLst>
          </p:cNvPr>
          <p:cNvSpPr/>
          <p:nvPr/>
        </p:nvSpPr>
        <p:spPr>
          <a:xfrm>
            <a:off x="3245556" y="1615853"/>
            <a:ext cx="5441244" cy="3932349"/>
          </a:xfrm>
          <a:prstGeom prst="roundRect">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wrap="square" lIns="0" rIns="0" rtlCol="0" anchor="t"/>
          <a:lstStyle/>
          <a:p>
            <a:pPr indent="-117475">
              <a:spcBef>
                <a:spcPct val="20000"/>
              </a:spcBef>
            </a:pPr>
            <a:r>
              <a:rPr lang="en-US" sz="2400" dirty="0">
                <a:solidFill>
                  <a:schemeClr val="tx1"/>
                </a:solidFill>
                <a:latin typeface="Arial" panose="020B0604020202020204" pitchFamily="34" charset="0"/>
                <a:cs typeface="Arial" panose="020B0604020202020204" pitchFamily="34" charset="0"/>
              </a:rPr>
              <a:t>“Ohio will </a:t>
            </a:r>
            <a:r>
              <a:rPr lang="en-US" sz="2400" b="1" i="1" dirty="0">
                <a:solidFill>
                  <a:schemeClr val="tx1"/>
                </a:solidFill>
                <a:latin typeface="Arial" panose="020B0604020202020204" pitchFamily="34" charset="0"/>
                <a:cs typeface="Arial" panose="020B0604020202020204" pitchFamily="34" charset="0"/>
              </a:rPr>
              <a:t>pilot</a:t>
            </a:r>
            <a:r>
              <a:rPr lang="en-US" sz="2400" dirty="0">
                <a:solidFill>
                  <a:schemeClr val="tx1"/>
                </a:solidFill>
                <a:latin typeface="Arial" panose="020B0604020202020204" pitchFamily="34" charset="0"/>
                <a:cs typeface="Arial" panose="020B0604020202020204" pitchFamily="34" charset="0"/>
              </a:rPr>
              <a:t> regional CTE Equity Labs…as part of the completion of the </a:t>
            </a:r>
            <a:r>
              <a:rPr lang="en-US" sz="2400" b="1" i="1" dirty="0">
                <a:solidFill>
                  <a:schemeClr val="tx1"/>
                </a:solidFill>
                <a:latin typeface="Arial" panose="020B0604020202020204" pitchFamily="34" charset="0"/>
                <a:cs typeface="Arial" panose="020B0604020202020204" pitchFamily="34" charset="0"/>
              </a:rPr>
              <a:t>comprehensive local needs assessment</a:t>
            </a:r>
            <a:r>
              <a:rPr lang="en-US" sz="2400" dirty="0">
                <a:solidFill>
                  <a:schemeClr val="tx1"/>
                </a:solidFill>
                <a:latin typeface="Arial" panose="020B0604020202020204" pitchFamily="34" charset="0"/>
                <a:cs typeface="Arial" panose="020B0604020202020204" pitchFamily="34" charset="0"/>
              </a:rPr>
              <a:t>. </a:t>
            </a:r>
          </a:p>
          <a:p>
            <a:pPr indent="-117475">
              <a:spcBef>
                <a:spcPct val="20000"/>
              </a:spcBef>
            </a:pPr>
            <a:endParaRPr lang="en-US" sz="2400" dirty="0">
              <a:solidFill>
                <a:schemeClr val="tx1"/>
              </a:solidFill>
              <a:latin typeface="Arial" panose="020B0604020202020204" pitchFamily="34" charset="0"/>
              <a:cs typeface="Arial" panose="020B0604020202020204" pitchFamily="34" charset="0"/>
            </a:endParaRPr>
          </a:p>
          <a:p>
            <a:pPr indent="-117475">
              <a:spcBef>
                <a:spcPct val="20000"/>
              </a:spcBef>
            </a:pPr>
            <a:r>
              <a:rPr lang="en-US" sz="2400" dirty="0">
                <a:solidFill>
                  <a:schemeClr val="tx1"/>
                </a:solidFill>
                <a:latin typeface="Arial" panose="020B0604020202020204" pitchFamily="34" charset="0"/>
                <a:cs typeface="Arial" panose="020B0604020202020204" pitchFamily="34" charset="0"/>
              </a:rPr>
              <a:t>These labs will be facilitated by ODE staff and will require each of the CTPD’s to bring </a:t>
            </a:r>
            <a:r>
              <a:rPr lang="en-US" sz="2400" b="1" i="1" dirty="0">
                <a:solidFill>
                  <a:schemeClr val="tx1"/>
                </a:solidFill>
                <a:latin typeface="Arial" panose="020B0604020202020204" pitchFamily="34" charset="0"/>
                <a:cs typeface="Arial" panose="020B0604020202020204" pitchFamily="34" charset="0"/>
              </a:rPr>
              <a:t>a team of local stakeholders</a:t>
            </a:r>
            <a:r>
              <a:rPr lang="en-US" sz="2400" i="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together.”</a:t>
            </a:r>
          </a:p>
        </p:txBody>
      </p:sp>
      <p:sp>
        <p:nvSpPr>
          <p:cNvPr id="16" name="Rounded Rectangle 15">
            <a:extLst>
              <a:ext uri="{FF2B5EF4-FFF2-40B4-BE49-F238E27FC236}">
                <a16:creationId xmlns:a16="http://schemas.microsoft.com/office/drawing/2014/main" id="{9E1B17F7-87C6-4B0A-86F7-9BFB645D9863}"/>
              </a:ext>
            </a:extLst>
          </p:cNvPr>
          <p:cNvSpPr/>
          <p:nvPr/>
        </p:nvSpPr>
        <p:spPr>
          <a:xfrm>
            <a:off x="457200" y="2352189"/>
            <a:ext cx="2537670" cy="2459679"/>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indent="-117475" algn="ctr">
              <a:spcBef>
                <a:spcPct val="20000"/>
              </a:spcBef>
            </a:pPr>
            <a:r>
              <a:rPr lang="en-US" sz="2400" b="1" i="1" dirty="0">
                <a:solidFill>
                  <a:schemeClr val="bg1"/>
                </a:solidFill>
                <a:latin typeface="Arial"/>
                <a:cs typeface="Arial"/>
              </a:rPr>
              <a:t>From the Ohio Perkins V Transition Plan…</a:t>
            </a:r>
          </a:p>
        </p:txBody>
      </p:sp>
      <p:grpSp>
        <p:nvGrpSpPr>
          <p:cNvPr id="3" name="Group 2">
            <a:extLst>
              <a:ext uri="{FF2B5EF4-FFF2-40B4-BE49-F238E27FC236}">
                <a16:creationId xmlns:a16="http://schemas.microsoft.com/office/drawing/2014/main" id="{4CA82C47-FD7B-4A7B-A1C5-2BF921999118}"/>
              </a:ext>
            </a:extLst>
          </p:cNvPr>
          <p:cNvGrpSpPr/>
          <p:nvPr/>
        </p:nvGrpSpPr>
        <p:grpSpPr>
          <a:xfrm>
            <a:off x="184163" y="5442144"/>
            <a:ext cx="2054211" cy="640080"/>
            <a:chOff x="184164" y="5442144"/>
            <a:chExt cx="1587934" cy="640080"/>
          </a:xfrm>
        </p:grpSpPr>
        <p:pic>
          <p:nvPicPr>
            <p:cNvPr id="5" name="Graphic 4" descr="Open book">
              <a:extLst>
                <a:ext uri="{FF2B5EF4-FFF2-40B4-BE49-F238E27FC236}">
                  <a16:creationId xmlns:a16="http://schemas.microsoft.com/office/drawing/2014/main" id="{4AC6E21D-530A-4EF8-B356-8623707E6C5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4" y="5442144"/>
              <a:ext cx="640080" cy="640080"/>
            </a:xfrm>
            <a:prstGeom prst="rect">
              <a:avLst/>
            </a:prstGeom>
          </p:spPr>
        </p:pic>
        <p:sp>
          <p:nvSpPr>
            <p:cNvPr id="6" name="TextBox 5">
              <a:extLst>
                <a:ext uri="{FF2B5EF4-FFF2-40B4-BE49-F238E27FC236}">
                  <a16:creationId xmlns:a16="http://schemas.microsoft.com/office/drawing/2014/main" id="{9CB2BFBA-2213-4CE3-898A-1238CD457273}"/>
                </a:ext>
              </a:extLst>
            </p:cNvPr>
            <p:cNvSpPr txBox="1"/>
            <p:nvPr/>
          </p:nvSpPr>
          <p:spPr>
            <a:xfrm>
              <a:off x="824244" y="5531351"/>
              <a:ext cx="94785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Page 6</a:t>
              </a:r>
            </a:p>
          </p:txBody>
        </p:sp>
      </p:grpSp>
    </p:spTree>
    <p:extLst>
      <p:ext uri="{BB962C8B-B14F-4D97-AF65-F5344CB8AC3E}">
        <p14:creationId xmlns:p14="http://schemas.microsoft.com/office/powerpoint/2010/main" val="124526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81" y="2001635"/>
            <a:ext cx="6818038" cy="2308324"/>
          </a:xfrm>
        </p:spPr>
        <p:txBody>
          <a:bodyPr/>
          <a:lstStyle/>
          <a:p>
            <a:r>
              <a:rPr lang="en-US" sz="5000" i="1" dirty="0">
                <a:solidFill>
                  <a:schemeClr val="bg1"/>
                </a:solidFill>
              </a:rPr>
              <a:t>Equity &amp; the Comprehensive Local Needs Assessment</a:t>
            </a:r>
          </a:p>
        </p:txBody>
      </p:sp>
    </p:spTree>
    <p:extLst>
      <p:ext uri="{BB962C8B-B14F-4D97-AF65-F5344CB8AC3E}">
        <p14:creationId xmlns:p14="http://schemas.microsoft.com/office/powerpoint/2010/main" val="28601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4109-7FE0-4F5F-ABDE-7C14076BC073}"/>
              </a:ext>
            </a:extLst>
          </p:cNvPr>
          <p:cNvSpPr>
            <a:spLocks noGrp="1"/>
          </p:cNvSpPr>
          <p:nvPr>
            <p:ph type="title"/>
          </p:nvPr>
        </p:nvSpPr>
        <p:spPr>
          <a:xfrm>
            <a:off x="2364059" y="405785"/>
            <a:ext cx="6579220" cy="646331"/>
          </a:xfrm>
        </p:spPr>
        <p:txBody>
          <a:bodyPr/>
          <a:lstStyle/>
          <a:p>
            <a:r>
              <a:rPr lang="en-US" dirty="0"/>
              <a:t>5 Parts of the CLNA</a:t>
            </a:r>
          </a:p>
        </p:txBody>
      </p:sp>
      <p:sp>
        <p:nvSpPr>
          <p:cNvPr id="3" name="Content Placeholder 2">
            <a:extLst>
              <a:ext uri="{FF2B5EF4-FFF2-40B4-BE49-F238E27FC236}">
                <a16:creationId xmlns:a16="http://schemas.microsoft.com/office/drawing/2014/main" id="{00C6908E-E9F2-46F0-8FC7-B99F09A9F11E}"/>
              </a:ext>
            </a:extLst>
          </p:cNvPr>
          <p:cNvSpPr>
            <a:spLocks noGrp="1"/>
          </p:cNvSpPr>
          <p:nvPr>
            <p:ph idx="1"/>
          </p:nvPr>
        </p:nvSpPr>
        <p:spPr>
          <a:xfrm>
            <a:off x="2592659" y="1234622"/>
            <a:ext cx="6350620" cy="4525963"/>
          </a:xfrm>
        </p:spPr>
        <p:txBody>
          <a:bodyPr/>
          <a:lstStyle/>
          <a:p>
            <a:pPr marL="514350" indent="-514350">
              <a:buAutoNum type="alphaUcPeriod"/>
            </a:pPr>
            <a:r>
              <a:rPr lang="en-US" sz="2800" dirty="0"/>
              <a:t>Evaluation of Student Performance</a:t>
            </a:r>
          </a:p>
          <a:p>
            <a:pPr marL="514350" indent="-514350">
              <a:buAutoNum type="alphaUcPeriod"/>
            </a:pPr>
            <a:r>
              <a:rPr lang="en-US" sz="2800" dirty="0"/>
              <a:t>Evaluation of Program Quality</a:t>
            </a:r>
          </a:p>
          <a:p>
            <a:pPr marL="858837" lvl="1" indent="-514350">
              <a:buAutoNum type="arabicPeriod"/>
            </a:pPr>
            <a:r>
              <a:rPr lang="en-US" sz="2800" dirty="0"/>
              <a:t>Size, Scope &amp; Quality</a:t>
            </a:r>
          </a:p>
          <a:p>
            <a:pPr marL="858837" lvl="1" indent="-514350">
              <a:buAutoNum type="arabicPeriod"/>
            </a:pPr>
            <a:r>
              <a:rPr lang="en-US" sz="2800" dirty="0"/>
              <a:t>Labor Market Alignment</a:t>
            </a:r>
          </a:p>
          <a:p>
            <a:pPr marL="514350" indent="-514350">
              <a:buAutoNum type="alphaUcPeriod"/>
            </a:pPr>
            <a:r>
              <a:rPr lang="en-US" sz="2800" dirty="0"/>
              <a:t>Progress Towards Implementing CTE Programs of Study</a:t>
            </a:r>
          </a:p>
          <a:p>
            <a:pPr marL="457200" indent="-457200">
              <a:buAutoNum type="alphaUcPeriod"/>
            </a:pPr>
            <a:r>
              <a:rPr lang="en-US" sz="2800" dirty="0"/>
              <a:t>Recruitment, Retention and Training of CTE Educators</a:t>
            </a:r>
          </a:p>
          <a:p>
            <a:pPr marL="457200" indent="-457200">
              <a:buAutoNum type="alphaUcPeriod"/>
            </a:pPr>
            <a:r>
              <a:rPr lang="en-US" sz="2800" dirty="0"/>
              <a:t>Improving Equity and Access</a:t>
            </a:r>
          </a:p>
        </p:txBody>
      </p:sp>
      <p:sp>
        <p:nvSpPr>
          <p:cNvPr id="4" name="Rectangle 3">
            <a:extLst>
              <a:ext uri="{FF2B5EF4-FFF2-40B4-BE49-F238E27FC236}">
                <a16:creationId xmlns:a16="http://schemas.microsoft.com/office/drawing/2014/main" id="{DB85D5ED-4072-46DB-AE8E-718D4BF6B2F2}"/>
              </a:ext>
            </a:extLst>
          </p:cNvPr>
          <p:cNvSpPr/>
          <p:nvPr/>
        </p:nvSpPr>
        <p:spPr>
          <a:xfrm>
            <a:off x="0" y="0"/>
            <a:ext cx="1973766" cy="6300439"/>
          </a:xfrm>
          <a:prstGeom prst="rect">
            <a:avLst/>
          </a:prstGeom>
          <a:solidFill>
            <a:srgbClr val="73A4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D97437D-411F-4C3D-A78D-FFE34EFB0DE3}"/>
              </a:ext>
            </a:extLst>
          </p:cNvPr>
          <p:cNvSpPr/>
          <p:nvPr/>
        </p:nvSpPr>
        <p:spPr>
          <a:xfrm>
            <a:off x="718139" y="2327259"/>
            <a:ext cx="1645920" cy="1645920"/>
          </a:xfrm>
          <a:prstGeom prst="ellipse">
            <a:avLst/>
          </a:prstGeom>
          <a:solidFill>
            <a:srgbClr val="73A4CC"/>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Graphic 5" descr="Presentation with checklist">
            <a:extLst>
              <a:ext uri="{FF2B5EF4-FFF2-40B4-BE49-F238E27FC236}">
                <a16:creationId xmlns:a16="http://schemas.microsoft.com/office/drawing/2014/main" id="{73B9F7C3-7B3C-48A5-9C0E-D2264F36F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739" y="2555859"/>
            <a:ext cx="1188720" cy="1188720"/>
          </a:xfrm>
          <a:prstGeom prst="rect">
            <a:avLst/>
          </a:prstGeom>
        </p:spPr>
      </p:pic>
      <p:grpSp>
        <p:nvGrpSpPr>
          <p:cNvPr id="12" name="Group 11">
            <a:extLst>
              <a:ext uri="{FF2B5EF4-FFF2-40B4-BE49-F238E27FC236}">
                <a16:creationId xmlns:a16="http://schemas.microsoft.com/office/drawing/2014/main" id="{9E559AAC-04B2-497C-84AA-443992E465D2}"/>
              </a:ext>
            </a:extLst>
          </p:cNvPr>
          <p:cNvGrpSpPr/>
          <p:nvPr/>
        </p:nvGrpSpPr>
        <p:grpSpPr>
          <a:xfrm>
            <a:off x="156115" y="5580001"/>
            <a:ext cx="1706138" cy="646331"/>
            <a:chOff x="184164" y="5442144"/>
            <a:chExt cx="1675542" cy="640080"/>
          </a:xfrm>
        </p:grpSpPr>
        <p:pic>
          <p:nvPicPr>
            <p:cNvPr id="13" name="Graphic 12" descr="Open book">
              <a:extLst>
                <a:ext uri="{FF2B5EF4-FFF2-40B4-BE49-F238E27FC236}">
                  <a16:creationId xmlns:a16="http://schemas.microsoft.com/office/drawing/2014/main" id="{4F603730-82D5-43D3-A637-03FE1185B39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164" y="5442144"/>
              <a:ext cx="640080" cy="640080"/>
            </a:xfrm>
            <a:prstGeom prst="rect">
              <a:avLst/>
            </a:prstGeom>
          </p:spPr>
        </p:pic>
        <p:sp>
          <p:nvSpPr>
            <p:cNvPr id="14" name="TextBox 13">
              <a:extLst>
                <a:ext uri="{FF2B5EF4-FFF2-40B4-BE49-F238E27FC236}">
                  <a16:creationId xmlns:a16="http://schemas.microsoft.com/office/drawing/2014/main" id="{56682745-9D03-4291-B20C-90A682FE772F}"/>
                </a:ext>
              </a:extLst>
            </p:cNvPr>
            <p:cNvSpPr txBox="1"/>
            <p:nvPr/>
          </p:nvSpPr>
          <p:spPr>
            <a:xfrm>
              <a:off x="824244" y="5577518"/>
              <a:ext cx="1035462"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21</a:t>
              </a:r>
            </a:p>
          </p:txBody>
        </p:sp>
      </p:grpSp>
    </p:spTree>
    <p:extLst>
      <p:ext uri="{BB962C8B-B14F-4D97-AF65-F5344CB8AC3E}">
        <p14:creationId xmlns:p14="http://schemas.microsoft.com/office/powerpoint/2010/main" val="13879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0644-CDAB-4ED0-9658-391413CC61C3}"/>
              </a:ext>
            </a:extLst>
          </p:cNvPr>
          <p:cNvSpPr>
            <a:spLocks noGrp="1"/>
          </p:cNvSpPr>
          <p:nvPr>
            <p:ph type="title"/>
          </p:nvPr>
        </p:nvSpPr>
        <p:spPr/>
        <p:txBody>
          <a:bodyPr/>
          <a:lstStyle/>
          <a:p>
            <a:r>
              <a:rPr lang="en-US" dirty="0"/>
              <a:t>Equity &amp; the CLNA</a:t>
            </a:r>
          </a:p>
        </p:txBody>
      </p:sp>
      <p:sp>
        <p:nvSpPr>
          <p:cNvPr id="3" name="Content Placeholder 2">
            <a:extLst>
              <a:ext uri="{FF2B5EF4-FFF2-40B4-BE49-F238E27FC236}">
                <a16:creationId xmlns:a16="http://schemas.microsoft.com/office/drawing/2014/main" id="{1A8AD945-87BC-4F63-8951-ED96FC193FD1}"/>
              </a:ext>
            </a:extLst>
          </p:cNvPr>
          <p:cNvSpPr>
            <a:spLocks noGrp="1"/>
          </p:cNvSpPr>
          <p:nvPr>
            <p:ph idx="1"/>
          </p:nvPr>
        </p:nvSpPr>
        <p:spPr/>
        <p:txBody>
          <a:bodyPr/>
          <a:lstStyle/>
          <a:p>
            <a:pPr marL="0" indent="0">
              <a:buNone/>
            </a:pPr>
            <a:r>
              <a:rPr lang="en-US" sz="2800" dirty="0"/>
              <a:t>In addition to all of the questions within </a:t>
            </a:r>
            <a:r>
              <a:rPr lang="en-US" sz="2800" b="1" i="1" dirty="0"/>
              <a:t>Part E: Improving Equity &amp; Access</a:t>
            </a:r>
            <a:r>
              <a:rPr lang="en-US" sz="2800" dirty="0"/>
              <a:t>, Parts A-D each have at least one </a:t>
            </a:r>
            <a:r>
              <a:rPr lang="en-US" sz="2800" i="1" dirty="0"/>
              <a:t>Equity-Focused Question </a:t>
            </a:r>
            <a:r>
              <a:rPr lang="en-US" sz="2800" dirty="0"/>
              <a:t>to complete.</a:t>
            </a:r>
          </a:p>
        </p:txBody>
      </p:sp>
      <p:pic>
        <p:nvPicPr>
          <p:cNvPr id="4" name="Picture 3">
            <a:extLst>
              <a:ext uri="{FF2B5EF4-FFF2-40B4-BE49-F238E27FC236}">
                <a16:creationId xmlns:a16="http://schemas.microsoft.com/office/drawing/2014/main" id="{56951F66-EF38-477F-A2D5-901C746E714E}"/>
              </a:ext>
            </a:extLst>
          </p:cNvPr>
          <p:cNvPicPr>
            <a:picLocks noChangeAspect="1"/>
          </p:cNvPicPr>
          <p:nvPr/>
        </p:nvPicPr>
        <p:blipFill>
          <a:blip r:embed="rId3"/>
          <a:stretch>
            <a:fillRect/>
          </a:stretch>
        </p:blipFill>
        <p:spPr>
          <a:xfrm>
            <a:off x="791817" y="2780486"/>
            <a:ext cx="7560366" cy="3200400"/>
          </a:xfrm>
          <a:prstGeom prst="rect">
            <a:avLst/>
          </a:prstGeom>
          <a:ln>
            <a:solidFill>
              <a:schemeClr val="tx1"/>
            </a:solidFill>
          </a:ln>
        </p:spPr>
      </p:pic>
      <p:cxnSp>
        <p:nvCxnSpPr>
          <p:cNvPr id="9" name="Straight Connector 8">
            <a:extLst>
              <a:ext uri="{FF2B5EF4-FFF2-40B4-BE49-F238E27FC236}">
                <a16:creationId xmlns:a16="http://schemas.microsoft.com/office/drawing/2014/main" id="{67DCB247-D652-4493-8AD9-1A36E2042BBB}"/>
              </a:ext>
            </a:extLst>
          </p:cNvPr>
          <p:cNvCxnSpPr>
            <a:cxnSpLocks/>
          </p:cNvCxnSpPr>
          <p:nvPr/>
        </p:nvCxnSpPr>
        <p:spPr>
          <a:xfrm>
            <a:off x="4249143" y="4896806"/>
            <a:ext cx="1465845" cy="256296"/>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E6FC45C8-173F-4550-9A23-A2F9278554DB}"/>
              </a:ext>
            </a:extLst>
          </p:cNvPr>
          <p:cNvCxnSpPr>
            <a:cxnSpLocks/>
            <a:stCxn id="6" idx="6"/>
          </p:cNvCxnSpPr>
          <p:nvPr/>
        </p:nvCxnSpPr>
        <p:spPr>
          <a:xfrm>
            <a:off x="5452430" y="4396536"/>
            <a:ext cx="262558" cy="756566"/>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E163BB60-AFA3-463A-AF41-0BC56F03E933}"/>
              </a:ext>
            </a:extLst>
          </p:cNvPr>
          <p:cNvPicPr>
            <a:picLocks noChangeAspect="1"/>
          </p:cNvPicPr>
          <p:nvPr/>
        </p:nvPicPr>
        <p:blipFill>
          <a:blip r:embed="rId4"/>
          <a:stretch>
            <a:fillRect/>
          </a:stretch>
        </p:blipFill>
        <p:spPr>
          <a:xfrm>
            <a:off x="1356469" y="3203936"/>
            <a:ext cx="4095961" cy="2385199"/>
          </a:xfrm>
          <a:prstGeom prst="ellipse">
            <a:avLst/>
          </a:prstGeom>
          <a:ln w="381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40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81" y="2503440"/>
            <a:ext cx="6818038" cy="1538883"/>
          </a:xfrm>
        </p:spPr>
        <p:txBody>
          <a:bodyPr/>
          <a:lstStyle/>
          <a:p>
            <a:r>
              <a:rPr lang="en-US" sz="5000" i="1" dirty="0">
                <a:solidFill>
                  <a:schemeClr val="bg1"/>
                </a:solidFill>
              </a:rPr>
              <a:t>Equity is a through-line, not an add-on.</a:t>
            </a:r>
          </a:p>
        </p:txBody>
      </p:sp>
    </p:spTree>
    <p:extLst>
      <p:ext uri="{BB962C8B-B14F-4D97-AF65-F5344CB8AC3E}">
        <p14:creationId xmlns:p14="http://schemas.microsoft.com/office/powerpoint/2010/main" val="15951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84A7-EE93-4DDB-BC67-1656AB80CECB}"/>
              </a:ext>
            </a:extLst>
          </p:cNvPr>
          <p:cNvSpPr>
            <a:spLocks noGrp="1"/>
          </p:cNvSpPr>
          <p:nvPr>
            <p:ph type="title"/>
          </p:nvPr>
        </p:nvSpPr>
        <p:spPr/>
        <p:txBody>
          <a:bodyPr/>
          <a:lstStyle/>
          <a:p>
            <a:r>
              <a:rPr lang="en-US" dirty="0"/>
              <a:t>Equity &amp; the CLNA Worksheet</a:t>
            </a:r>
          </a:p>
        </p:txBody>
      </p:sp>
      <p:grpSp>
        <p:nvGrpSpPr>
          <p:cNvPr id="4" name="Group 3">
            <a:extLst>
              <a:ext uri="{FF2B5EF4-FFF2-40B4-BE49-F238E27FC236}">
                <a16:creationId xmlns:a16="http://schemas.microsoft.com/office/drawing/2014/main" id="{01ACFED5-F295-4767-B9C1-5F35A07DAAE4}"/>
              </a:ext>
            </a:extLst>
          </p:cNvPr>
          <p:cNvGrpSpPr/>
          <p:nvPr/>
        </p:nvGrpSpPr>
        <p:grpSpPr>
          <a:xfrm>
            <a:off x="156114" y="5568510"/>
            <a:ext cx="2972091" cy="649224"/>
            <a:chOff x="184163" y="5442143"/>
            <a:chExt cx="2125947" cy="642945"/>
          </a:xfrm>
        </p:grpSpPr>
        <p:pic>
          <p:nvPicPr>
            <p:cNvPr id="5" name="Graphic 4" descr="Open book">
              <a:extLst>
                <a:ext uri="{FF2B5EF4-FFF2-40B4-BE49-F238E27FC236}">
                  <a16:creationId xmlns:a16="http://schemas.microsoft.com/office/drawing/2014/main" id="{773755B8-48E5-456A-BB4E-4812C8DD7425}"/>
                </a:ext>
              </a:extLst>
            </p:cNvPr>
            <p:cNvPicPr>
              <a:picLocks/>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63" y="5442143"/>
              <a:ext cx="464392" cy="642945"/>
            </a:xfrm>
            <a:prstGeom prst="rect">
              <a:avLst/>
            </a:prstGeom>
          </p:spPr>
        </p:pic>
        <p:sp>
          <p:nvSpPr>
            <p:cNvPr id="6" name="TextBox 5">
              <a:extLst>
                <a:ext uri="{FF2B5EF4-FFF2-40B4-BE49-F238E27FC236}">
                  <a16:creationId xmlns:a16="http://schemas.microsoft.com/office/drawing/2014/main" id="{AD523BE5-4814-40B8-97E7-EF7F6DD25B8E}"/>
                </a:ext>
              </a:extLst>
            </p:cNvPr>
            <p:cNvSpPr txBox="1"/>
            <p:nvPr/>
          </p:nvSpPr>
          <p:spPr>
            <a:xfrm>
              <a:off x="648555" y="5535015"/>
              <a:ext cx="1661555"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US" sz="2400" b="1" dirty="0">
                  <a:solidFill>
                    <a:prstClr val="black"/>
                  </a:solidFill>
                  <a:latin typeface="Arial" panose="020B0604020202020204" pitchFamily="34" charset="0"/>
                  <a:cs typeface="Arial" panose="020B0604020202020204" pitchFamily="34" charset="0"/>
                </a:rPr>
                <a:t>22, 23-27</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CBF46A37-70A9-4C82-9F4A-E2B1EA233580}"/>
              </a:ext>
            </a:extLst>
          </p:cNvPr>
          <p:cNvPicPr>
            <a:picLocks noChangeAspect="1"/>
          </p:cNvPicPr>
          <p:nvPr/>
        </p:nvPicPr>
        <p:blipFill>
          <a:blip r:embed="rId5"/>
          <a:stretch>
            <a:fillRect/>
          </a:stretch>
        </p:blipFill>
        <p:spPr>
          <a:xfrm>
            <a:off x="148553" y="2009542"/>
            <a:ext cx="8846894" cy="2919297"/>
          </a:xfrm>
          <a:prstGeom prst="rect">
            <a:avLst/>
          </a:prstGeom>
          <a:ln>
            <a:solidFill>
              <a:schemeClr val="tx1"/>
            </a:solidFill>
          </a:ln>
        </p:spPr>
      </p:pic>
      <p:sp>
        <p:nvSpPr>
          <p:cNvPr id="9" name="Rectangle: Rounded Corners 8">
            <a:extLst>
              <a:ext uri="{FF2B5EF4-FFF2-40B4-BE49-F238E27FC236}">
                <a16:creationId xmlns:a16="http://schemas.microsoft.com/office/drawing/2014/main" id="{F80418C0-B908-43D4-B770-B4A8D6FBBD85}"/>
              </a:ext>
            </a:extLst>
          </p:cNvPr>
          <p:cNvSpPr/>
          <p:nvPr/>
        </p:nvSpPr>
        <p:spPr>
          <a:xfrm>
            <a:off x="148553" y="2843561"/>
            <a:ext cx="2817671" cy="1048215"/>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DACFBC4-B01B-47EB-A740-F24EBDC13969}"/>
              </a:ext>
            </a:extLst>
          </p:cNvPr>
          <p:cNvSpPr/>
          <p:nvPr/>
        </p:nvSpPr>
        <p:spPr>
          <a:xfrm>
            <a:off x="2966223" y="2830606"/>
            <a:ext cx="691377" cy="1061170"/>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EF3FE12-2A11-4F87-9A7B-E9078147CA80}"/>
              </a:ext>
            </a:extLst>
          </p:cNvPr>
          <p:cNvSpPr/>
          <p:nvPr/>
        </p:nvSpPr>
        <p:spPr>
          <a:xfrm>
            <a:off x="6328316" y="2319456"/>
            <a:ext cx="2667131" cy="1572320"/>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6A3CEA0-3EBC-4168-87A3-2867BECD0761}"/>
              </a:ext>
            </a:extLst>
          </p:cNvPr>
          <p:cNvSpPr/>
          <p:nvPr/>
        </p:nvSpPr>
        <p:spPr>
          <a:xfrm>
            <a:off x="3657600" y="2319455"/>
            <a:ext cx="2665141" cy="1572322"/>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919E6A-385D-430C-858A-F946A6F7435D}"/>
              </a:ext>
            </a:extLst>
          </p:cNvPr>
          <p:cNvSpPr/>
          <p:nvPr/>
        </p:nvSpPr>
        <p:spPr>
          <a:xfrm>
            <a:off x="120674" y="3904731"/>
            <a:ext cx="8874773" cy="1024108"/>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E1F5ACB-9365-49B7-88A0-BB3F7B1BEAA9}"/>
              </a:ext>
            </a:extLst>
          </p:cNvPr>
          <p:cNvSpPr/>
          <p:nvPr/>
        </p:nvSpPr>
        <p:spPr>
          <a:xfrm>
            <a:off x="4594302" y="2843561"/>
            <a:ext cx="3512635" cy="1683834"/>
          </a:xfrm>
          <a:prstGeom prst="roundRect">
            <a:avLst/>
          </a:prstGeom>
          <a:solidFill>
            <a:schemeClr val="bg1"/>
          </a:solid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i="1" dirty="0">
                <a:solidFill>
                  <a:schemeClr val="tx1"/>
                </a:solidFill>
                <a:latin typeface="Arial" panose="020B0604020202020204" pitchFamily="34" charset="0"/>
                <a:cs typeface="Arial" panose="020B0604020202020204" pitchFamily="34" charset="0"/>
              </a:rPr>
              <a:t>Questions as pulled directly from the CLNA.</a:t>
            </a:r>
          </a:p>
        </p:txBody>
      </p:sp>
      <p:sp>
        <p:nvSpPr>
          <p:cNvPr id="12" name="Rectangle: Rounded Corners 11">
            <a:extLst>
              <a:ext uri="{FF2B5EF4-FFF2-40B4-BE49-F238E27FC236}">
                <a16:creationId xmlns:a16="http://schemas.microsoft.com/office/drawing/2014/main" id="{220D76E5-EE77-43BF-9AA1-BC4BFA01739A}"/>
              </a:ext>
            </a:extLst>
          </p:cNvPr>
          <p:cNvSpPr/>
          <p:nvPr/>
        </p:nvSpPr>
        <p:spPr>
          <a:xfrm>
            <a:off x="4590714" y="2856515"/>
            <a:ext cx="3512635" cy="1683834"/>
          </a:xfrm>
          <a:prstGeom prst="roundRect">
            <a:avLst/>
          </a:prstGeom>
          <a:solidFill>
            <a:schemeClr val="bg1"/>
          </a:solid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i="1" dirty="0">
                <a:solidFill>
                  <a:schemeClr val="tx1"/>
                </a:solidFill>
                <a:latin typeface="Arial" panose="020B0604020202020204" pitchFamily="34" charset="0"/>
                <a:cs typeface="Arial" panose="020B0604020202020204" pitchFamily="34" charset="0"/>
              </a:rPr>
              <a:t>Guidance within the Equity Lab Workbook.</a:t>
            </a:r>
          </a:p>
        </p:txBody>
      </p:sp>
      <p:sp>
        <p:nvSpPr>
          <p:cNvPr id="16" name="Rectangle: Rounded Corners 15">
            <a:extLst>
              <a:ext uri="{FF2B5EF4-FFF2-40B4-BE49-F238E27FC236}">
                <a16:creationId xmlns:a16="http://schemas.microsoft.com/office/drawing/2014/main" id="{51005937-6802-41E6-AF75-0AC3878FB158}"/>
              </a:ext>
            </a:extLst>
          </p:cNvPr>
          <p:cNvSpPr/>
          <p:nvPr/>
        </p:nvSpPr>
        <p:spPr>
          <a:xfrm>
            <a:off x="676055" y="4021372"/>
            <a:ext cx="3512635" cy="1683834"/>
          </a:xfrm>
          <a:prstGeom prst="roundRect">
            <a:avLst/>
          </a:prstGeom>
          <a:solidFill>
            <a:schemeClr val="bg1"/>
          </a:solid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i="1" dirty="0">
                <a:solidFill>
                  <a:schemeClr val="tx1"/>
                </a:solidFill>
                <a:latin typeface="Arial" panose="020B0604020202020204" pitchFamily="34" charset="0"/>
                <a:cs typeface="Arial" panose="020B0604020202020204" pitchFamily="34" charset="0"/>
              </a:rPr>
              <a:t>Use data to indicate and corroborate Current Status.</a:t>
            </a:r>
          </a:p>
        </p:txBody>
      </p:sp>
      <p:sp>
        <p:nvSpPr>
          <p:cNvPr id="17" name="Rectangle: Rounded Corners 16">
            <a:extLst>
              <a:ext uri="{FF2B5EF4-FFF2-40B4-BE49-F238E27FC236}">
                <a16:creationId xmlns:a16="http://schemas.microsoft.com/office/drawing/2014/main" id="{F07D1266-4BE8-497B-8A0F-828F6D214252}"/>
              </a:ext>
            </a:extLst>
          </p:cNvPr>
          <p:cNvSpPr/>
          <p:nvPr/>
        </p:nvSpPr>
        <p:spPr>
          <a:xfrm>
            <a:off x="672467" y="4021372"/>
            <a:ext cx="3512635" cy="1683834"/>
          </a:xfrm>
          <a:prstGeom prst="roundRect">
            <a:avLst/>
          </a:prstGeom>
          <a:solidFill>
            <a:schemeClr val="bg1"/>
          </a:solid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i="1" dirty="0">
                <a:solidFill>
                  <a:schemeClr val="tx1"/>
                </a:solidFill>
                <a:latin typeface="Arial" panose="020B0604020202020204" pitchFamily="34" charset="0"/>
                <a:cs typeface="Arial" panose="020B0604020202020204" pitchFamily="34" charset="0"/>
              </a:rPr>
              <a:t>Use identified root causes to brainstorm goals.</a:t>
            </a:r>
          </a:p>
        </p:txBody>
      </p:sp>
      <p:sp>
        <p:nvSpPr>
          <p:cNvPr id="18" name="Rectangle: Rounded Corners 17">
            <a:extLst>
              <a:ext uri="{FF2B5EF4-FFF2-40B4-BE49-F238E27FC236}">
                <a16:creationId xmlns:a16="http://schemas.microsoft.com/office/drawing/2014/main" id="{3631758C-4376-4175-8B76-6F3471A29432}"/>
              </a:ext>
            </a:extLst>
          </p:cNvPr>
          <p:cNvSpPr/>
          <p:nvPr/>
        </p:nvSpPr>
        <p:spPr>
          <a:xfrm>
            <a:off x="2798633" y="1620843"/>
            <a:ext cx="3512635" cy="1683834"/>
          </a:xfrm>
          <a:prstGeom prst="roundRect">
            <a:avLst/>
          </a:prstGeom>
          <a:solidFill>
            <a:schemeClr val="bg1"/>
          </a:solid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i="1" dirty="0">
                <a:solidFill>
                  <a:schemeClr val="tx1"/>
                </a:solidFill>
                <a:latin typeface="Arial" panose="020B0604020202020204" pitchFamily="34" charset="0"/>
                <a:cs typeface="Arial" panose="020B0604020202020204" pitchFamily="34" charset="0"/>
              </a:rPr>
              <a:t>Start to consider potential strategies for pursuing this goal.</a:t>
            </a:r>
          </a:p>
        </p:txBody>
      </p:sp>
    </p:spTree>
    <p:extLst>
      <p:ext uri="{BB962C8B-B14F-4D97-AF65-F5344CB8AC3E}">
        <p14:creationId xmlns:p14="http://schemas.microsoft.com/office/powerpoint/2010/main" val="82472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3" grpId="1" animBg="1"/>
      <p:bldP spid="14" grpId="0" animBg="1"/>
      <p:bldP spid="14" grpId="1" animBg="1"/>
      <p:bldP spid="15" grpId="0" animBg="1"/>
      <p:bldP spid="10" grpId="0" animBg="1"/>
      <p:bldP spid="10" grpId="1" animBg="1"/>
      <p:bldP spid="12" grpId="0" animBg="1"/>
      <p:bldP spid="12" grpId="1" animBg="1"/>
      <p:bldP spid="16" grpId="0" animBg="1"/>
      <p:bldP spid="16" grpId="1" animBg="1"/>
      <p:bldP spid="17" grpId="0" animBg="1"/>
      <p:bldP spid="17" grpId="1"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81" y="1984907"/>
            <a:ext cx="6818038" cy="2308324"/>
          </a:xfrm>
        </p:spPr>
        <p:txBody>
          <a:bodyPr/>
          <a:lstStyle/>
          <a:p>
            <a:r>
              <a:rPr lang="en-US" sz="5000" i="1" dirty="0">
                <a:solidFill>
                  <a:schemeClr val="bg1"/>
                </a:solidFill>
              </a:rPr>
              <a:t>Work with your team to begin addressing the equity questions!</a:t>
            </a:r>
          </a:p>
        </p:txBody>
      </p:sp>
    </p:spTree>
    <p:extLst>
      <p:ext uri="{BB962C8B-B14F-4D97-AF65-F5344CB8AC3E}">
        <p14:creationId xmlns:p14="http://schemas.microsoft.com/office/powerpoint/2010/main" val="100524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6AC1-E58F-4D0A-9B56-AFA1975C3515}"/>
              </a:ext>
            </a:extLst>
          </p:cNvPr>
          <p:cNvSpPr>
            <a:spLocks noGrp="1"/>
          </p:cNvSpPr>
          <p:nvPr>
            <p:ph type="title"/>
          </p:nvPr>
        </p:nvSpPr>
        <p:spPr>
          <a:xfrm>
            <a:off x="457200" y="457200"/>
            <a:ext cx="8229600" cy="538609"/>
          </a:xfrm>
        </p:spPr>
        <p:txBody>
          <a:bodyPr/>
          <a:lstStyle/>
          <a:p>
            <a:r>
              <a:rPr lang="en-US" sz="3500" dirty="0"/>
              <a:t>Lasting Considerations for Equity</a:t>
            </a:r>
          </a:p>
        </p:txBody>
      </p:sp>
      <p:grpSp>
        <p:nvGrpSpPr>
          <p:cNvPr id="23" name="Group 22">
            <a:extLst>
              <a:ext uri="{FF2B5EF4-FFF2-40B4-BE49-F238E27FC236}">
                <a16:creationId xmlns:a16="http://schemas.microsoft.com/office/drawing/2014/main" id="{DAC24221-0F3E-42A8-8792-D17BAC499C23}"/>
              </a:ext>
            </a:extLst>
          </p:cNvPr>
          <p:cNvGrpSpPr/>
          <p:nvPr/>
        </p:nvGrpSpPr>
        <p:grpSpPr>
          <a:xfrm>
            <a:off x="273203" y="1116797"/>
            <a:ext cx="8597591" cy="1145672"/>
            <a:chOff x="273203" y="1116797"/>
            <a:chExt cx="8597591" cy="1145672"/>
          </a:xfrm>
        </p:grpSpPr>
        <p:sp>
          <p:nvSpPr>
            <p:cNvPr id="8" name="Freeform: Shape 7">
              <a:extLst>
                <a:ext uri="{FF2B5EF4-FFF2-40B4-BE49-F238E27FC236}">
                  <a16:creationId xmlns:a16="http://schemas.microsoft.com/office/drawing/2014/main" id="{9E68B441-5572-41E4-87BF-0A4975917BA2}"/>
                </a:ext>
              </a:extLst>
            </p:cNvPr>
            <p:cNvSpPr/>
            <p:nvPr/>
          </p:nvSpPr>
          <p:spPr>
            <a:xfrm>
              <a:off x="273203" y="1386596"/>
              <a:ext cx="2149398" cy="611967"/>
            </a:xfrm>
            <a:custGeom>
              <a:avLst/>
              <a:gdLst>
                <a:gd name="connsiteX0" fmla="*/ 0 w 2057400"/>
                <a:gd name="connsiteY0" fmla="*/ 0 h 579149"/>
                <a:gd name="connsiteX1" fmla="*/ 2057400 w 2057400"/>
                <a:gd name="connsiteY1" fmla="*/ 0 h 579149"/>
                <a:gd name="connsiteX2" fmla="*/ 2057400 w 2057400"/>
                <a:gd name="connsiteY2" fmla="*/ 579149 h 579149"/>
                <a:gd name="connsiteX3" fmla="*/ 0 w 2057400"/>
                <a:gd name="connsiteY3" fmla="*/ 579149 h 579149"/>
                <a:gd name="connsiteX4" fmla="*/ 0 w 2057400"/>
                <a:gd name="connsiteY4" fmla="*/ 0 h 57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579149">
                  <a:moveTo>
                    <a:pt x="0" y="0"/>
                  </a:moveTo>
                  <a:lnTo>
                    <a:pt x="2057400" y="0"/>
                  </a:lnTo>
                  <a:lnTo>
                    <a:pt x="2057400" y="579149"/>
                  </a:lnTo>
                  <a:lnTo>
                    <a:pt x="0" y="579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400" b="1" i="1" kern="1200" dirty="0">
                  <a:latin typeface="Arial" panose="020B0604020202020204" pitchFamily="34" charset="0"/>
                  <a:cs typeface="Arial" panose="020B0604020202020204" pitchFamily="34" charset="0"/>
                </a:rPr>
                <a:t>Equity work is additive.</a:t>
              </a:r>
            </a:p>
          </p:txBody>
        </p:sp>
        <p:sp>
          <p:nvSpPr>
            <p:cNvPr id="9" name="Left Brace 8">
              <a:extLst>
                <a:ext uri="{FF2B5EF4-FFF2-40B4-BE49-F238E27FC236}">
                  <a16:creationId xmlns:a16="http://schemas.microsoft.com/office/drawing/2014/main" id="{E1A7CACE-1731-4453-8796-2D380E0766CE}"/>
                </a:ext>
              </a:extLst>
            </p:cNvPr>
            <p:cNvSpPr/>
            <p:nvPr/>
          </p:nvSpPr>
          <p:spPr>
            <a:xfrm>
              <a:off x="2422601" y="1153624"/>
              <a:ext cx="429880" cy="107201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DA88F11-75CA-415D-BC4C-27CC5E462AF7}"/>
                </a:ext>
              </a:extLst>
            </p:cNvPr>
            <p:cNvSpPr/>
            <p:nvPr/>
          </p:nvSpPr>
          <p:spPr>
            <a:xfrm>
              <a:off x="3024433" y="1116797"/>
              <a:ext cx="5846361" cy="1145672"/>
            </a:xfrm>
            <a:custGeom>
              <a:avLst/>
              <a:gdLst>
                <a:gd name="connsiteX0" fmla="*/ 0 w 5596128"/>
                <a:gd name="connsiteY0" fmla="*/ 0 h 615346"/>
                <a:gd name="connsiteX1" fmla="*/ 5596128 w 5596128"/>
                <a:gd name="connsiteY1" fmla="*/ 0 h 615346"/>
                <a:gd name="connsiteX2" fmla="*/ 5596128 w 5596128"/>
                <a:gd name="connsiteY2" fmla="*/ 615346 h 615346"/>
                <a:gd name="connsiteX3" fmla="*/ 0 w 5596128"/>
                <a:gd name="connsiteY3" fmla="*/ 615346 h 615346"/>
                <a:gd name="connsiteX4" fmla="*/ 0 w 5596128"/>
                <a:gd name="connsiteY4" fmla="*/ 0 h 61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128" h="615346">
                  <a:moveTo>
                    <a:pt x="0" y="0"/>
                  </a:moveTo>
                  <a:lnTo>
                    <a:pt x="5596128" y="0"/>
                  </a:lnTo>
                  <a:lnTo>
                    <a:pt x="5596128" y="615346"/>
                  </a:lnTo>
                  <a:lnTo>
                    <a:pt x="0" y="615346"/>
                  </a:lnTo>
                  <a:lnTo>
                    <a:pt x="0" y="0"/>
                  </a:lnTo>
                  <a:close/>
                </a:path>
              </a:pathLst>
            </a:custGeom>
            <a:solidFill>
              <a:srgbClr val="73A4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n-US" sz="2400" kern="1200" dirty="0">
                  <a:latin typeface="Arial" panose="020B0604020202020204" pitchFamily="34" charset="0"/>
                  <a:cs typeface="Arial" panose="020B0604020202020204" pitchFamily="34" charset="0"/>
                </a:rPr>
                <a:t>Continue with all the great things you are already doing; we are simply adding tools to the tool box!</a:t>
              </a:r>
            </a:p>
          </p:txBody>
        </p:sp>
      </p:grpSp>
      <p:grpSp>
        <p:nvGrpSpPr>
          <p:cNvPr id="24" name="Group 23">
            <a:extLst>
              <a:ext uri="{FF2B5EF4-FFF2-40B4-BE49-F238E27FC236}">
                <a16:creationId xmlns:a16="http://schemas.microsoft.com/office/drawing/2014/main" id="{A4ACF1D5-7A5D-4637-A774-2E6ECCA86DCF}"/>
              </a:ext>
            </a:extLst>
          </p:cNvPr>
          <p:cNvGrpSpPr/>
          <p:nvPr/>
        </p:nvGrpSpPr>
        <p:grpSpPr>
          <a:xfrm>
            <a:off x="273205" y="2383457"/>
            <a:ext cx="8597589" cy="1468753"/>
            <a:chOff x="273205" y="1979297"/>
            <a:chExt cx="8597589" cy="898828"/>
          </a:xfrm>
        </p:grpSpPr>
        <p:sp>
          <p:nvSpPr>
            <p:cNvPr id="11" name="Freeform: Shape 10">
              <a:extLst>
                <a:ext uri="{FF2B5EF4-FFF2-40B4-BE49-F238E27FC236}">
                  <a16:creationId xmlns:a16="http://schemas.microsoft.com/office/drawing/2014/main" id="{570879AF-1DDA-400F-BF66-A9A9A11BA0F7}"/>
                </a:ext>
              </a:extLst>
            </p:cNvPr>
            <p:cNvSpPr/>
            <p:nvPr/>
          </p:nvSpPr>
          <p:spPr>
            <a:xfrm>
              <a:off x="273205" y="2122727"/>
              <a:ext cx="2149398" cy="611967"/>
            </a:xfrm>
            <a:custGeom>
              <a:avLst/>
              <a:gdLst>
                <a:gd name="connsiteX0" fmla="*/ 0 w 2057400"/>
                <a:gd name="connsiteY0" fmla="*/ 0 h 579149"/>
                <a:gd name="connsiteX1" fmla="*/ 2057400 w 2057400"/>
                <a:gd name="connsiteY1" fmla="*/ 0 h 579149"/>
                <a:gd name="connsiteX2" fmla="*/ 2057400 w 2057400"/>
                <a:gd name="connsiteY2" fmla="*/ 579149 h 579149"/>
                <a:gd name="connsiteX3" fmla="*/ 0 w 2057400"/>
                <a:gd name="connsiteY3" fmla="*/ 579149 h 579149"/>
                <a:gd name="connsiteX4" fmla="*/ 0 w 2057400"/>
                <a:gd name="connsiteY4" fmla="*/ 0 h 57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579149">
                  <a:moveTo>
                    <a:pt x="0" y="0"/>
                  </a:moveTo>
                  <a:lnTo>
                    <a:pt x="2057400" y="0"/>
                  </a:lnTo>
                  <a:lnTo>
                    <a:pt x="2057400" y="579149"/>
                  </a:lnTo>
                  <a:lnTo>
                    <a:pt x="0" y="579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400" b="1" i="1" kern="1200" dirty="0">
                  <a:latin typeface="Arial" panose="020B0604020202020204" pitchFamily="34" charset="0"/>
                  <a:cs typeface="Arial" panose="020B0604020202020204" pitchFamily="34" charset="0"/>
                </a:rPr>
                <a:t>Don’t forget student voice!</a:t>
              </a:r>
            </a:p>
          </p:txBody>
        </p:sp>
        <p:sp>
          <p:nvSpPr>
            <p:cNvPr id="12" name="Left Brace 11">
              <a:extLst>
                <a:ext uri="{FF2B5EF4-FFF2-40B4-BE49-F238E27FC236}">
                  <a16:creationId xmlns:a16="http://schemas.microsoft.com/office/drawing/2014/main" id="{2322FFAF-9687-463F-B360-2D465FB93445}"/>
                </a:ext>
              </a:extLst>
            </p:cNvPr>
            <p:cNvSpPr/>
            <p:nvPr/>
          </p:nvSpPr>
          <p:spPr>
            <a:xfrm>
              <a:off x="2422601" y="2025289"/>
              <a:ext cx="429880" cy="852836"/>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6472D754-31DA-42D4-B17F-1859B6F61095}"/>
                </a:ext>
              </a:extLst>
            </p:cNvPr>
            <p:cNvSpPr/>
            <p:nvPr/>
          </p:nvSpPr>
          <p:spPr>
            <a:xfrm>
              <a:off x="3024433" y="1979297"/>
              <a:ext cx="5846361" cy="898828"/>
            </a:xfrm>
            <a:custGeom>
              <a:avLst/>
              <a:gdLst>
                <a:gd name="connsiteX0" fmla="*/ 0 w 5596128"/>
                <a:gd name="connsiteY0" fmla="*/ 0 h 850626"/>
                <a:gd name="connsiteX1" fmla="*/ 5596128 w 5596128"/>
                <a:gd name="connsiteY1" fmla="*/ 0 h 850626"/>
                <a:gd name="connsiteX2" fmla="*/ 5596128 w 5596128"/>
                <a:gd name="connsiteY2" fmla="*/ 850626 h 850626"/>
                <a:gd name="connsiteX3" fmla="*/ 0 w 5596128"/>
                <a:gd name="connsiteY3" fmla="*/ 850626 h 850626"/>
                <a:gd name="connsiteX4" fmla="*/ 0 w 5596128"/>
                <a:gd name="connsiteY4" fmla="*/ 0 h 85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128" h="850626">
                  <a:moveTo>
                    <a:pt x="0" y="0"/>
                  </a:moveTo>
                  <a:lnTo>
                    <a:pt x="5596128" y="0"/>
                  </a:lnTo>
                  <a:lnTo>
                    <a:pt x="5596128" y="850626"/>
                  </a:lnTo>
                  <a:lnTo>
                    <a:pt x="0" y="850626"/>
                  </a:lnTo>
                  <a:lnTo>
                    <a:pt x="0" y="0"/>
                  </a:lnTo>
                  <a:close/>
                </a:path>
              </a:pathLst>
            </a:custGeom>
            <a:solidFill>
              <a:srgbClr val="73A4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n-US" sz="2400" kern="1200" dirty="0">
                  <a:latin typeface="Arial" panose="020B0604020202020204" pitchFamily="34" charset="0"/>
                  <a:cs typeface="Arial" panose="020B0604020202020204" pitchFamily="34" charset="0"/>
                </a:rPr>
                <a:t>As you continue to engage stakeholders, remember to recognize and include those this work is intended to serve.</a:t>
              </a:r>
            </a:p>
          </p:txBody>
        </p:sp>
      </p:grpSp>
      <p:grpSp>
        <p:nvGrpSpPr>
          <p:cNvPr id="25" name="Group 24">
            <a:extLst>
              <a:ext uri="{FF2B5EF4-FFF2-40B4-BE49-F238E27FC236}">
                <a16:creationId xmlns:a16="http://schemas.microsoft.com/office/drawing/2014/main" id="{84FD3558-09B7-44D6-B0CE-F036AB5716E1}"/>
              </a:ext>
            </a:extLst>
          </p:cNvPr>
          <p:cNvGrpSpPr/>
          <p:nvPr/>
        </p:nvGrpSpPr>
        <p:grpSpPr>
          <a:xfrm>
            <a:off x="276456" y="4010025"/>
            <a:ext cx="8597589" cy="1368836"/>
            <a:chOff x="273205" y="2969421"/>
            <a:chExt cx="8597589" cy="847340"/>
          </a:xfrm>
        </p:grpSpPr>
        <p:sp>
          <p:nvSpPr>
            <p:cNvPr id="14" name="Freeform: Shape 13">
              <a:extLst>
                <a:ext uri="{FF2B5EF4-FFF2-40B4-BE49-F238E27FC236}">
                  <a16:creationId xmlns:a16="http://schemas.microsoft.com/office/drawing/2014/main" id="{1B305D06-7C90-43B9-8F2D-FD84189AE0BE}"/>
                </a:ext>
              </a:extLst>
            </p:cNvPr>
            <p:cNvSpPr/>
            <p:nvPr/>
          </p:nvSpPr>
          <p:spPr>
            <a:xfrm>
              <a:off x="273205" y="2969421"/>
              <a:ext cx="2149398" cy="847340"/>
            </a:xfrm>
            <a:custGeom>
              <a:avLst/>
              <a:gdLst>
                <a:gd name="connsiteX0" fmla="*/ 0 w 2057400"/>
                <a:gd name="connsiteY0" fmla="*/ 0 h 801900"/>
                <a:gd name="connsiteX1" fmla="*/ 2057400 w 2057400"/>
                <a:gd name="connsiteY1" fmla="*/ 0 h 801900"/>
                <a:gd name="connsiteX2" fmla="*/ 2057400 w 2057400"/>
                <a:gd name="connsiteY2" fmla="*/ 801900 h 801900"/>
                <a:gd name="connsiteX3" fmla="*/ 0 w 2057400"/>
                <a:gd name="connsiteY3" fmla="*/ 801900 h 801900"/>
                <a:gd name="connsiteX4" fmla="*/ 0 w 2057400"/>
                <a:gd name="connsiteY4" fmla="*/ 0 h 8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801900">
                  <a:moveTo>
                    <a:pt x="0" y="0"/>
                  </a:moveTo>
                  <a:lnTo>
                    <a:pt x="2057400" y="0"/>
                  </a:lnTo>
                  <a:lnTo>
                    <a:pt x="2057400" y="801900"/>
                  </a:lnTo>
                  <a:lnTo>
                    <a:pt x="0" y="801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400" b="1" i="1" dirty="0">
                  <a:latin typeface="Arial" panose="020B0604020202020204" pitchFamily="34" charset="0"/>
                  <a:cs typeface="Arial" panose="020B0604020202020204" pitchFamily="34" charset="0"/>
                </a:rPr>
                <a:t>Number</a:t>
              </a:r>
              <a:r>
                <a:rPr lang="en-US" sz="2400" b="1" i="1" kern="1200" dirty="0">
                  <a:latin typeface="Arial" panose="020B0604020202020204" pitchFamily="34" charset="0"/>
                  <a:cs typeface="Arial" panose="020B0604020202020204" pitchFamily="34" charset="0"/>
                </a:rPr>
                <a:t>s tell you what, they will not tell you why.</a:t>
              </a:r>
            </a:p>
          </p:txBody>
        </p:sp>
        <p:sp>
          <p:nvSpPr>
            <p:cNvPr id="15" name="Left Brace 14">
              <a:extLst>
                <a:ext uri="{FF2B5EF4-FFF2-40B4-BE49-F238E27FC236}">
                  <a16:creationId xmlns:a16="http://schemas.microsoft.com/office/drawing/2014/main" id="{092A1FA0-92A4-424B-B9C3-9F66AB2F9E6F}"/>
                </a:ext>
              </a:extLst>
            </p:cNvPr>
            <p:cNvSpPr/>
            <p:nvPr/>
          </p:nvSpPr>
          <p:spPr>
            <a:xfrm>
              <a:off x="2422601" y="2969421"/>
              <a:ext cx="429880" cy="847340"/>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E25B76D1-4AE1-4EAD-97F0-4975ABB843CE}"/>
                </a:ext>
              </a:extLst>
            </p:cNvPr>
            <p:cNvSpPr/>
            <p:nvPr/>
          </p:nvSpPr>
          <p:spPr>
            <a:xfrm>
              <a:off x="3024433" y="2969421"/>
              <a:ext cx="5846361" cy="847340"/>
            </a:xfrm>
            <a:custGeom>
              <a:avLst/>
              <a:gdLst>
                <a:gd name="connsiteX0" fmla="*/ 0 w 5596128"/>
                <a:gd name="connsiteY0" fmla="*/ 0 h 801900"/>
                <a:gd name="connsiteX1" fmla="*/ 5596128 w 5596128"/>
                <a:gd name="connsiteY1" fmla="*/ 0 h 801900"/>
                <a:gd name="connsiteX2" fmla="*/ 5596128 w 5596128"/>
                <a:gd name="connsiteY2" fmla="*/ 801900 h 801900"/>
                <a:gd name="connsiteX3" fmla="*/ 0 w 5596128"/>
                <a:gd name="connsiteY3" fmla="*/ 801900 h 801900"/>
                <a:gd name="connsiteX4" fmla="*/ 0 w 5596128"/>
                <a:gd name="connsiteY4" fmla="*/ 0 h 8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128" h="801900">
                  <a:moveTo>
                    <a:pt x="0" y="0"/>
                  </a:moveTo>
                  <a:lnTo>
                    <a:pt x="5596128" y="0"/>
                  </a:lnTo>
                  <a:lnTo>
                    <a:pt x="5596128" y="801900"/>
                  </a:lnTo>
                  <a:lnTo>
                    <a:pt x="0" y="801900"/>
                  </a:lnTo>
                  <a:lnTo>
                    <a:pt x="0" y="0"/>
                  </a:lnTo>
                  <a:close/>
                </a:path>
              </a:pathLst>
            </a:custGeom>
            <a:solidFill>
              <a:srgbClr val="73A4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n-US" sz="2400" kern="1200" dirty="0">
                  <a:latin typeface="Arial" panose="020B0604020202020204" pitchFamily="34" charset="0"/>
                  <a:cs typeface="Arial" panose="020B0604020202020204" pitchFamily="34" charset="0"/>
                </a:rPr>
                <a:t>Continue doing the work to inform the data you are observing. </a:t>
              </a:r>
            </a:p>
          </p:txBody>
        </p:sp>
      </p:grpSp>
    </p:spTree>
    <p:extLst>
      <p:ext uri="{BB962C8B-B14F-4D97-AF65-F5344CB8AC3E}">
        <p14:creationId xmlns:p14="http://schemas.microsoft.com/office/powerpoint/2010/main" val="184299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6AC1-E58F-4D0A-9B56-AFA1975C3515}"/>
              </a:ext>
            </a:extLst>
          </p:cNvPr>
          <p:cNvSpPr>
            <a:spLocks noGrp="1"/>
          </p:cNvSpPr>
          <p:nvPr>
            <p:ph type="title"/>
          </p:nvPr>
        </p:nvSpPr>
        <p:spPr>
          <a:xfrm>
            <a:off x="457200" y="457200"/>
            <a:ext cx="8229600" cy="538609"/>
          </a:xfrm>
        </p:spPr>
        <p:txBody>
          <a:bodyPr/>
          <a:lstStyle/>
          <a:p>
            <a:r>
              <a:rPr lang="en-US" sz="3500" dirty="0"/>
              <a:t>Lasting Considerations for Equity</a:t>
            </a:r>
          </a:p>
        </p:txBody>
      </p:sp>
      <p:grpSp>
        <p:nvGrpSpPr>
          <p:cNvPr id="26" name="Group 25">
            <a:extLst>
              <a:ext uri="{FF2B5EF4-FFF2-40B4-BE49-F238E27FC236}">
                <a16:creationId xmlns:a16="http://schemas.microsoft.com/office/drawing/2014/main" id="{526F2E9F-2DC8-4A53-8E68-AEE447D56C78}"/>
              </a:ext>
            </a:extLst>
          </p:cNvPr>
          <p:cNvGrpSpPr/>
          <p:nvPr/>
        </p:nvGrpSpPr>
        <p:grpSpPr>
          <a:xfrm>
            <a:off x="273205" y="1687328"/>
            <a:ext cx="8597589" cy="1157795"/>
            <a:chOff x="273205" y="3683327"/>
            <a:chExt cx="8597589" cy="1157795"/>
          </a:xfrm>
        </p:grpSpPr>
        <p:sp>
          <p:nvSpPr>
            <p:cNvPr id="17" name="Freeform: Shape 16">
              <a:extLst>
                <a:ext uri="{FF2B5EF4-FFF2-40B4-BE49-F238E27FC236}">
                  <a16:creationId xmlns:a16="http://schemas.microsoft.com/office/drawing/2014/main" id="{76BE2077-E738-4332-BF64-752A4566AE29}"/>
                </a:ext>
              </a:extLst>
            </p:cNvPr>
            <p:cNvSpPr/>
            <p:nvPr/>
          </p:nvSpPr>
          <p:spPr>
            <a:xfrm>
              <a:off x="273205" y="3908057"/>
              <a:ext cx="2149398" cy="847340"/>
            </a:xfrm>
            <a:custGeom>
              <a:avLst/>
              <a:gdLst>
                <a:gd name="connsiteX0" fmla="*/ 0 w 2057400"/>
                <a:gd name="connsiteY0" fmla="*/ 0 h 801900"/>
                <a:gd name="connsiteX1" fmla="*/ 2057400 w 2057400"/>
                <a:gd name="connsiteY1" fmla="*/ 0 h 801900"/>
                <a:gd name="connsiteX2" fmla="*/ 2057400 w 2057400"/>
                <a:gd name="connsiteY2" fmla="*/ 801900 h 801900"/>
                <a:gd name="connsiteX3" fmla="*/ 0 w 2057400"/>
                <a:gd name="connsiteY3" fmla="*/ 801900 h 801900"/>
                <a:gd name="connsiteX4" fmla="*/ 0 w 2057400"/>
                <a:gd name="connsiteY4" fmla="*/ 0 h 8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801900">
                  <a:moveTo>
                    <a:pt x="0" y="0"/>
                  </a:moveTo>
                  <a:lnTo>
                    <a:pt x="2057400" y="0"/>
                  </a:lnTo>
                  <a:lnTo>
                    <a:pt x="2057400" y="801900"/>
                  </a:lnTo>
                  <a:lnTo>
                    <a:pt x="0" y="801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400" b="1" i="1" kern="1200" dirty="0">
                  <a:latin typeface="Arial" panose="020B0604020202020204" pitchFamily="34" charset="0"/>
                  <a:cs typeface="Arial" panose="020B0604020202020204" pitchFamily="34" charset="0"/>
                </a:rPr>
                <a:t>Barriers can be real </a:t>
              </a:r>
              <a:r>
                <a:rPr lang="en-US" sz="2400" b="1" i="1" u="sng" kern="1200" dirty="0">
                  <a:latin typeface="Arial" panose="020B0604020202020204" pitchFamily="34" charset="0"/>
                  <a:cs typeface="Arial" panose="020B0604020202020204" pitchFamily="34" charset="0"/>
                </a:rPr>
                <a:t>and</a:t>
              </a:r>
              <a:r>
                <a:rPr lang="en-US" sz="2400" b="1" i="1" kern="1200" dirty="0">
                  <a:latin typeface="Arial" panose="020B0604020202020204" pitchFamily="34" charset="0"/>
                  <a:cs typeface="Arial" panose="020B0604020202020204" pitchFamily="34" charset="0"/>
                </a:rPr>
                <a:t> perceived.</a:t>
              </a:r>
            </a:p>
          </p:txBody>
        </p:sp>
        <p:sp>
          <p:nvSpPr>
            <p:cNvPr id="18" name="Left Brace 17">
              <a:extLst>
                <a:ext uri="{FF2B5EF4-FFF2-40B4-BE49-F238E27FC236}">
                  <a16:creationId xmlns:a16="http://schemas.microsoft.com/office/drawing/2014/main" id="{C99EB816-BA42-483F-BC0B-227DFE193EA6}"/>
                </a:ext>
              </a:extLst>
            </p:cNvPr>
            <p:cNvSpPr/>
            <p:nvPr/>
          </p:nvSpPr>
          <p:spPr>
            <a:xfrm>
              <a:off x="2422601" y="3729103"/>
              <a:ext cx="429880" cy="1026294"/>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8A888055-6A02-4718-834B-0ED7B709CDD7}"/>
                </a:ext>
              </a:extLst>
            </p:cNvPr>
            <p:cNvSpPr/>
            <p:nvPr/>
          </p:nvSpPr>
          <p:spPr>
            <a:xfrm>
              <a:off x="3024433" y="3683327"/>
              <a:ext cx="5846361" cy="1157795"/>
            </a:xfrm>
            <a:custGeom>
              <a:avLst/>
              <a:gdLst>
                <a:gd name="connsiteX0" fmla="*/ 0 w 5596128"/>
                <a:gd name="connsiteY0" fmla="*/ 0 h 801900"/>
                <a:gd name="connsiteX1" fmla="*/ 5596128 w 5596128"/>
                <a:gd name="connsiteY1" fmla="*/ 0 h 801900"/>
                <a:gd name="connsiteX2" fmla="*/ 5596128 w 5596128"/>
                <a:gd name="connsiteY2" fmla="*/ 801900 h 801900"/>
                <a:gd name="connsiteX3" fmla="*/ 0 w 5596128"/>
                <a:gd name="connsiteY3" fmla="*/ 801900 h 801900"/>
                <a:gd name="connsiteX4" fmla="*/ 0 w 5596128"/>
                <a:gd name="connsiteY4" fmla="*/ 0 h 8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128" h="801900">
                  <a:moveTo>
                    <a:pt x="0" y="0"/>
                  </a:moveTo>
                  <a:lnTo>
                    <a:pt x="5596128" y="0"/>
                  </a:lnTo>
                  <a:lnTo>
                    <a:pt x="5596128" y="801900"/>
                  </a:lnTo>
                  <a:lnTo>
                    <a:pt x="0" y="801900"/>
                  </a:lnTo>
                  <a:lnTo>
                    <a:pt x="0" y="0"/>
                  </a:lnTo>
                  <a:close/>
                </a:path>
              </a:pathLst>
            </a:custGeom>
            <a:solidFill>
              <a:srgbClr val="73A4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n-US" sz="2400" kern="1200" dirty="0">
                  <a:latin typeface="Arial" panose="020B0604020202020204" pitchFamily="34" charset="0"/>
                  <a:cs typeface="Arial" panose="020B0604020202020204" pitchFamily="34" charset="0"/>
                </a:rPr>
                <a:t>Our goal is to ensure each child is challenged, prepared, and empowered.</a:t>
              </a:r>
            </a:p>
          </p:txBody>
        </p:sp>
      </p:grpSp>
      <p:grpSp>
        <p:nvGrpSpPr>
          <p:cNvPr id="27" name="Group 26">
            <a:extLst>
              <a:ext uri="{FF2B5EF4-FFF2-40B4-BE49-F238E27FC236}">
                <a16:creationId xmlns:a16="http://schemas.microsoft.com/office/drawing/2014/main" id="{FE365CE1-F2D3-4EA9-A4F4-0CFFD8F76498}"/>
              </a:ext>
            </a:extLst>
          </p:cNvPr>
          <p:cNvGrpSpPr/>
          <p:nvPr/>
        </p:nvGrpSpPr>
        <p:grpSpPr>
          <a:xfrm>
            <a:off x="287234" y="3129818"/>
            <a:ext cx="8583560" cy="1581089"/>
            <a:chOff x="273203" y="4804625"/>
            <a:chExt cx="8583560" cy="1581089"/>
          </a:xfrm>
        </p:grpSpPr>
        <p:sp>
          <p:nvSpPr>
            <p:cNvPr id="20" name="Freeform: Shape 19">
              <a:extLst>
                <a:ext uri="{FF2B5EF4-FFF2-40B4-BE49-F238E27FC236}">
                  <a16:creationId xmlns:a16="http://schemas.microsoft.com/office/drawing/2014/main" id="{A5FA3043-703C-420B-BE03-6E26B51AD917}"/>
                </a:ext>
              </a:extLst>
            </p:cNvPr>
            <p:cNvSpPr/>
            <p:nvPr/>
          </p:nvSpPr>
          <p:spPr>
            <a:xfrm>
              <a:off x="273203" y="5171500"/>
              <a:ext cx="2149398" cy="847340"/>
            </a:xfrm>
            <a:custGeom>
              <a:avLst/>
              <a:gdLst>
                <a:gd name="connsiteX0" fmla="*/ 0 w 2057400"/>
                <a:gd name="connsiteY0" fmla="*/ 0 h 801900"/>
                <a:gd name="connsiteX1" fmla="*/ 2057400 w 2057400"/>
                <a:gd name="connsiteY1" fmla="*/ 0 h 801900"/>
                <a:gd name="connsiteX2" fmla="*/ 2057400 w 2057400"/>
                <a:gd name="connsiteY2" fmla="*/ 801900 h 801900"/>
                <a:gd name="connsiteX3" fmla="*/ 0 w 2057400"/>
                <a:gd name="connsiteY3" fmla="*/ 801900 h 801900"/>
                <a:gd name="connsiteX4" fmla="*/ 0 w 2057400"/>
                <a:gd name="connsiteY4" fmla="*/ 0 h 8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801900">
                  <a:moveTo>
                    <a:pt x="0" y="0"/>
                  </a:moveTo>
                  <a:lnTo>
                    <a:pt x="2057400" y="0"/>
                  </a:lnTo>
                  <a:lnTo>
                    <a:pt x="2057400" y="801900"/>
                  </a:lnTo>
                  <a:lnTo>
                    <a:pt x="0" y="801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400" b="1" i="1" kern="1200" dirty="0">
                  <a:latin typeface="Arial" panose="020B0604020202020204" pitchFamily="34" charset="0"/>
                  <a:cs typeface="Arial" panose="020B0604020202020204" pitchFamily="34" charset="0"/>
                </a:rPr>
                <a:t>Equity work is not about determining the outcomes.</a:t>
              </a:r>
            </a:p>
          </p:txBody>
        </p:sp>
        <p:sp>
          <p:nvSpPr>
            <p:cNvPr id="21" name="Left Brace 20">
              <a:extLst>
                <a:ext uri="{FF2B5EF4-FFF2-40B4-BE49-F238E27FC236}">
                  <a16:creationId xmlns:a16="http://schemas.microsoft.com/office/drawing/2014/main" id="{DF77E460-8840-4959-BB1E-213B8566CB56}"/>
                </a:ext>
              </a:extLst>
            </p:cNvPr>
            <p:cNvSpPr/>
            <p:nvPr/>
          </p:nvSpPr>
          <p:spPr>
            <a:xfrm>
              <a:off x="2422601" y="4804626"/>
              <a:ext cx="429880" cy="158108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A646B745-FCC4-4D96-87AE-A59CA5C2AA40}"/>
                </a:ext>
              </a:extLst>
            </p:cNvPr>
            <p:cNvSpPr/>
            <p:nvPr/>
          </p:nvSpPr>
          <p:spPr>
            <a:xfrm>
              <a:off x="3010402" y="4804625"/>
              <a:ext cx="5846361" cy="1581089"/>
            </a:xfrm>
            <a:custGeom>
              <a:avLst/>
              <a:gdLst>
                <a:gd name="connsiteX0" fmla="*/ 0 w 5596128"/>
                <a:gd name="connsiteY0" fmla="*/ 0 h 1102612"/>
                <a:gd name="connsiteX1" fmla="*/ 5596128 w 5596128"/>
                <a:gd name="connsiteY1" fmla="*/ 0 h 1102612"/>
                <a:gd name="connsiteX2" fmla="*/ 5596128 w 5596128"/>
                <a:gd name="connsiteY2" fmla="*/ 1102612 h 1102612"/>
                <a:gd name="connsiteX3" fmla="*/ 0 w 5596128"/>
                <a:gd name="connsiteY3" fmla="*/ 1102612 h 1102612"/>
                <a:gd name="connsiteX4" fmla="*/ 0 w 5596128"/>
                <a:gd name="connsiteY4" fmla="*/ 0 h 110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128" h="1102612">
                  <a:moveTo>
                    <a:pt x="0" y="0"/>
                  </a:moveTo>
                  <a:lnTo>
                    <a:pt x="5596128" y="0"/>
                  </a:lnTo>
                  <a:lnTo>
                    <a:pt x="5596128" y="1102612"/>
                  </a:lnTo>
                  <a:lnTo>
                    <a:pt x="0" y="1102612"/>
                  </a:lnTo>
                  <a:lnTo>
                    <a:pt x="0" y="0"/>
                  </a:lnTo>
                  <a:close/>
                </a:path>
              </a:pathLst>
            </a:custGeom>
            <a:solidFill>
              <a:srgbClr val="73A4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n-US" sz="2400" kern="1200" dirty="0">
                  <a:latin typeface="Arial" panose="020B0604020202020204" pitchFamily="34" charset="0"/>
                  <a:cs typeface="Arial" panose="020B0604020202020204" pitchFamily="34" charset="0"/>
                </a:rPr>
                <a:t>Students will always be able to make their own choices. Our efforts are to ensure we have provided them what they need in order to make those choices.</a:t>
              </a:r>
            </a:p>
          </p:txBody>
        </p:sp>
      </p:grpSp>
    </p:spTree>
    <p:extLst>
      <p:ext uri="{BB962C8B-B14F-4D97-AF65-F5344CB8AC3E}">
        <p14:creationId xmlns:p14="http://schemas.microsoft.com/office/powerpoint/2010/main" val="42868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282"/>
            <a:ext cx="8229600" cy="769441"/>
          </a:xfrm>
        </p:spPr>
        <p:txBody>
          <a:bodyPr/>
          <a:lstStyle/>
          <a:p>
            <a:r>
              <a:rPr lang="en-US" sz="5000" i="1" dirty="0">
                <a:solidFill>
                  <a:schemeClr val="bg1"/>
                </a:solidFill>
              </a:rPr>
              <a:t>Final Questions?</a:t>
            </a:r>
          </a:p>
        </p:txBody>
      </p:sp>
    </p:spTree>
    <p:extLst>
      <p:ext uri="{BB962C8B-B14F-4D97-AF65-F5344CB8AC3E}">
        <p14:creationId xmlns:p14="http://schemas.microsoft.com/office/powerpoint/2010/main" val="223088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65A9-0F07-4A55-88A7-4BAB853A62D0}"/>
              </a:ext>
            </a:extLst>
          </p:cNvPr>
          <p:cNvSpPr>
            <a:spLocks noGrp="1"/>
          </p:cNvSpPr>
          <p:nvPr>
            <p:ph type="title"/>
          </p:nvPr>
        </p:nvSpPr>
        <p:spPr>
          <a:xfrm>
            <a:off x="503382" y="2840181"/>
            <a:ext cx="8229600" cy="646331"/>
          </a:xfrm>
        </p:spPr>
        <p:txBody>
          <a:bodyPr/>
          <a:lstStyle/>
          <a:p>
            <a:r>
              <a:rPr lang="en-US" dirty="0"/>
              <a:t>Post-Lab Survey</a:t>
            </a:r>
          </a:p>
        </p:txBody>
      </p:sp>
    </p:spTree>
    <p:extLst>
      <p:ext uri="{BB962C8B-B14F-4D97-AF65-F5344CB8AC3E}">
        <p14:creationId xmlns:p14="http://schemas.microsoft.com/office/powerpoint/2010/main" val="34727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3"/>
            <a:ext cx="8229600" cy="646331"/>
          </a:xfrm>
        </p:spPr>
        <p:txBody>
          <a:bodyPr/>
          <a:lstStyle/>
          <a:p>
            <a:r>
              <a:rPr lang="en-US" dirty="0"/>
              <a:t>What is an “Equity Lab”?</a:t>
            </a:r>
          </a:p>
        </p:txBody>
      </p:sp>
      <p:sp>
        <p:nvSpPr>
          <p:cNvPr id="15" name="Rounded Rectangle 15">
            <a:extLst>
              <a:ext uri="{FF2B5EF4-FFF2-40B4-BE49-F238E27FC236}">
                <a16:creationId xmlns:a16="http://schemas.microsoft.com/office/drawing/2014/main" id="{958F0C1F-AA39-4A85-80DB-999B0F25C739}"/>
              </a:ext>
            </a:extLst>
          </p:cNvPr>
          <p:cNvSpPr/>
          <p:nvPr/>
        </p:nvSpPr>
        <p:spPr>
          <a:xfrm>
            <a:off x="3245556" y="1711476"/>
            <a:ext cx="5441244" cy="3741107"/>
          </a:xfrm>
          <a:prstGeom prst="roundRect">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wrap="square" lIns="0" rIns="0" rtlCol="0" anchor="t"/>
          <a:lstStyle/>
          <a:p>
            <a:pPr indent="-117475">
              <a:spcBef>
                <a:spcPct val="20000"/>
              </a:spcBef>
            </a:pPr>
            <a:r>
              <a:rPr lang="en-US" sz="2400" dirty="0">
                <a:solidFill>
                  <a:schemeClr val="tx1"/>
                </a:solidFill>
                <a:latin typeface="Arial" panose="020B0604020202020204" pitchFamily="34" charset="0"/>
                <a:cs typeface="Arial" panose="020B0604020202020204" pitchFamily="34" charset="0"/>
              </a:rPr>
              <a:t>Department staff will lead local teams through a series of facilitated activities to identify and plan for equity. These activities include: </a:t>
            </a:r>
            <a:endParaRPr lang="en-US" sz="2400" i="1" dirty="0">
              <a:solidFill>
                <a:schemeClr val="tx1"/>
              </a:solidFill>
              <a:latin typeface="Arial" panose="020B0604020202020204" pitchFamily="34" charset="0"/>
              <a:cs typeface="Arial" panose="020B0604020202020204" pitchFamily="34" charset="0"/>
            </a:endParaRPr>
          </a:p>
          <a:p>
            <a:pPr marL="796925" lvl="1" indent="-457200">
              <a:spcBef>
                <a:spcPct val="20000"/>
              </a:spcBef>
              <a:buAutoNum type="arabicPeriod"/>
            </a:pPr>
            <a:r>
              <a:rPr lang="en-US" sz="2400" dirty="0">
                <a:solidFill>
                  <a:schemeClr val="tx1"/>
                </a:solidFill>
                <a:latin typeface="Arial" panose="020B0604020202020204" pitchFamily="34" charset="0"/>
                <a:cs typeface="Arial" panose="020B0604020202020204" pitchFamily="34" charset="0"/>
              </a:rPr>
              <a:t>Data Analysis &amp; Review</a:t>
            </a:r>
          </a:p>
          <a:p>
            <a:pPr marL="796925" lvl="1" indent="-457200">
              <a:spcBef>
                <a:spcPct val="20000"/>
              </a:spcBef>
              <a:buAutoNum type="arabicPeriod"/>
            </a:pPr>
            <a:r>
              <a:rPr lang="en-US" sz="2400" dirty="0">
                <a:solidFill>
                  <a:schemeClr val="tx1"/>
                </a:solidFill>
                <a:latin typeface="Arial" panose="020B0604020202020204" pitchFamily="34" charset="0"/>
                <a:cs typeface="Arial" panose="020B0604020202020204" pitchFamily="34" charset="0"/>
              </a:rPr>
              <a:t>Identification of Gaps</a:t>
            </a:r>
          </a:p>
          <a:p>
            <a:pPr marL="796925" lvl="1" indent="-457200">
              <a:spcBef>
                <a:spcPct val="20000"/>
              </a:spcBef>
              <a:buAutoNum type="arabicPeriod"/>
            </a:pPr>
            <a:r>
              <a:rPr lang="en-US" sz="2400" dirty="0">
                <a:solidFill>
                  <a:schemeClr val="tx1"/>
                </a:solidFill>
                <a:latin typeface="Arial" panose="020B0604020202020204" pitchFamily="34" charset="0"/>
                <a:cs typeface="Arial" panose="020B0604020202020204" pitchFamily="34" charset="0"/>
              </a:rPr>
              <a:t>Root Cause Analysis</a:t>
            </a:r>
          </a:p>
          <a:p>
            <a:pPr marL="796925" lvl="1" indent="-457200">
              <a:spcBef>
                <a:spcPct val="20000"/>
              </a:spcBef>
              <a:buAutoNum type="arabicPeriod"/>
            </a:pPr>
            <a:r>
              <a:rPr lang="en-US" sz="2400" dirty="0">
                <a:solidFill>
                  <a:schemeClr val="tx1"/>
                </a:solidFill>
                <a:latin typeface="Arial" panose="020B0604020202020204" pitchFamily="34" charset="0"/>
                <a:cs typeface="Arial" panose="020B0604020202020204" pitchFamily="34" charset="0"/>
              </a:rPr>
              <a:t>Planning for Equity</a:t>
            </a:r>
          </a:p>
        </p:txBody>
      </p:sp>
      <p:sp>
        <p:nvSpPr>
          <p:cNvPr id="5" name="Rounded Rectangle 15">
            <a:extLst>
              <a:ext uri="{FF2B5EF4-FFF2-40B4-BE49-F238E27FC236}">
                <a16:creationId xmlns:a16="http://schemas.microsoft.com/office/drawing/2014/main" id="{AF072A9E-A800-4D69-9903-359542A84C46}"/>
              </a:ext>
            </a:extLst>
          </p:cNvPr>
          <p:cNvSpPr/>
          <p:nvPr/>
        </p:nvSpPr>
        <p:spPr>
          <a:xfrm>
            <a:off x="457200" y="2352189"/>
            <a:ext cx="2537670" cy="2459679"/>
          </a:xfrm>
          <a:prstGeom prst="roundRect">
            <a:avLst/>
          </a:prstGeom>
          <a:solidFill>
            <a:srgbClr val="73A4CC"/>
          </a:solidFill>
          <a:ln>
            <a:noFill/>
          </a:ln>
        </p:spPr>
        <p:style>
          <a:lnRef idx="3">
            <a:schemeClr val="lt1"/>
          </a:lnRef>
          <a:fillRef idx="1">
            <a:schemeClr val="accent1"/>
          </a:fillRef>
          <a:effectRef idx="1">
            <a:schemeClr val="accent1"/>
          </a:effectRef>
          <a:fontRef idx="minor">
            <a:schemeClr val="lt1"/>
          </a:fontRef>
        </p:style>
        <p:txBody>
          <a:bodyPr rtlCol="0" anchor="ctr"/>
          <a:lstStyle/>
          <a:p>
            <a:pPr indent="-117475" algn="ctr">
              <a:spcBef>
                <a:spcPct val="20000"/>
              </a:spcBef>
            </a:pPr>
            <a:r>
              <a:rPr lang="en-US" sz="2400" b="1" i="1" dirty="0">
                <a:solidFill>
                  <a:schemeClr val="bg1"/>
                </a:solidFill>
                <a:latin typeface="Arial"/>
                <a:cs typeface="Arial"/>
              </a:rPr>
              <a:t>From the Ohio Perkins V Transition Plan…</a:t>
            </a:r>
          </a:p>
        </p:txBody>
      </p:sp>
    </p:spTree>
    <p:extLst>
      <p:ext uri="{BB962C8B-B14F-4D97-AF65-F5344CB8AC3E}">
        <p14:creationId xmlns:p14="http://schemas.microsoft.com/office/powerpoint/2010/main" val="80820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282"/>
            <a:ext cx="8229600" cy="769441"/>
          </a:xfrm>
        </p:spPr>
        <p:txBody>
          <a:bodyPr/>
          <a:lstStyle/>
          <a:p>
            <a:r>
              <a:rPr lang="en-US" sz="5000" i="1" dirty="0">
                <a:solidFill>
                  <a:schemeClr val="bg1"/>
                </a:solidFill>
              </a:rPr>
              <a:t>Thank You!</a:t>
            </a:r>
          </a:p>
        </p:txBody>
      </p:sp>
    </p:spTree>
    <p:extLst>
      <p:ext uri="{BB962C8B-B14F-4D97-AF65-F5344CB8AC3E}">
        <p14:creationId xmlns:p14="http://schemas.microsoft.com/office/powerpoint/2010/main" val="4558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54BC439-2999-409E-890C-82D96D1EFE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a:extLst>
                <a:ext uri="{FF2B5EF4-FFF2-40B4-BE49-F238E27FC236}">
                  <a16:creationId xmlns:a16="http://schemas.microsoft.com/office/drawing/2014/main" id="{4857FDFD-0198-412F-A1A5-620542694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facebook-logo.jpg">
              <a:extLst>
                <a:ext uri="{FF2B5EF4-FFF2-40B4-BE49-F238E27FC236}">
                  <a16:creationId xmlns:a16="http://schemas.microsoft.com/office/drawing/2014/main" id="{861CA4EC-7FE1-44FB-94E7-A4E4DC723EDB}"/>
                </a:ext>
              </a:extLst>
            </p:cNvPr>
            <p:cNvPicPr>
              <a:picLocks noChangeAspect="1"/>
            </p:cNvPicPr>
            <p:nvPr/>
          </p:nvPicPr>
          <p:blipFill>
            <a:blip r:embed="rId5"/>
            <a:stretch>
              <a:fillRect/>
            </a:stretch>
          </p:blipFill>
          <p:spPr>
            <a:xfrm>
              <a:off x="363981" y="-820622"/>
              <a:ext cx="1403066" cy="556550"/>
            </a:xfrm>
            <a:prstGeom prst="rect">
              <a:avLst/>
            </a:prstGeom>
          </p:spPr>
        </p:pic>
        <p:pic>
          <p:nvPicPr>
            <p:cNvPr id="9" name="Picture 8">
              <a:extLst>
                <a:ext uri="{FF2B5EF4-FFF2-40B4-BE49-F238E27FC236}">
                  <a16:creationId xmlns:a16="http://schemas.microsoft.com/office/drawing/2014/main" id="{8CE3C9D2-DC1C-4B71-96B3-F50780112B0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a:extLst>
                <a:ext uri="{FF2B5EF4-FFF2-40B4-BE49-F238E27FC236}">
                  <a16:creationId xmlns:a16="http://schemas.microsoft.com/office/drawing/2014/main" id="{FF2F8B8B-81AA-448A-8C30-069C1BD5B99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a:extLst>
                <a:ext uri="{FF2B5EF4-FFF2-40B4-BE49-F238E27FC236}">
                  <a16:creationId xmlns:a16="http://schemas.microsoft.com/office/drawing/2014/main" id="{0E5DC2B3-3F3B-475A-97CD-296B35BAC2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997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6B4AC5FF-4E65-453B-97E9-141197AB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B6E9050-ADE4-465E-B59A-B946A16DA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53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EF0CB2-25B5-4625-B39A-CEEE4DCDBB34}"/>
              </a:ext>
            </a:extLst>
          </p:cNvPr>
          <p:cNvGraphicFramePr/>
          <p:nvPr>
            <p:extLst>
              <p:ext uri="{D42A27DB-BD31-4B8C-83A1-F6EECF244321}">
                <p14:modId xmlns:p14="http://schemas.microsoft.com/office/powerpoint/2010/main" val="1602695628"/>
              </p:ext>
            </p:extLst>
          </p:nvPr>
        </p:nvGraphicFramePr>
        <p:xfrm>
          <a:off x="895814" y="1144549"/>
          <a:ext cx="7352371" cy="456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BC96BE3D-A4B2-48BD-AF98-75A89E58290C}"/>
              </a:ext>
            </a:extLst>
          </p:cNvPr>
          <p:cNvSpPr>
            <a:spLocks noGrp="1"/>
          </p:cNvSpPr>
          <p:nvPr>
            <p:ph type="title"/>
          </p:nvPr>
        </p:nvSpPr>
        <p:spPr/>
        <p:txBody>
          <a:bodyPr/>
          <a:lstStyle/>
          <a:p>
            <a:r>
              <a:rPr lang="en-US" dirty="0"/>
              <a:t>What is an “Equity Lab”?</a:t>
            </a:r>
          </a:p>
        </p:txBody>
      </p:sp>
    </p:spTree>
    <p:extLst>
      <p:ext uri="{BB962C8B-B14F-4D97-AF65-F5344CB8AC3E}">
        <p14:creationId xmlns:p14="http://schemas.microsoft.com/office/powerpoint/2010/main" val="11535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6B92-4D00-454C-AB08-0238B144D5A7}"/>
              </a:ext>
            </a:extLst>
          </p:cNvPr>
          <p:cNvSpPr>
            <a:spLocks noGrp="1"/>
          </p:cNvSpPr>
          <p:nvPr>
            <p:ph type="title"/>
          </p:nvPr>
        </p:nvSpPr>
        <p:spPr/>
        <p:txBody>
          <a:bodyPr/>
          <a:lstStyle/>
          <a:p>
            <a:r>
              <a:rPr lang="en-US" dirty="0"/>
              <a:t>What does Perkins V say?</a:t>
            </a:r>
          </a:p>
        </p:txBody>
      </p:sp>
      <p:sp>
        <p:nvSpPr>
          <p:cNvPr id="3" name="Content Placeholder 2">
            <a:extLst>
              <a:ext uri="{FF2B5EF4-FFF2-40B4-BE49-F238E27FC236}">
                <a16:creationId xmlns:a16="http://schemas.microsoft.com/office/drawing/2014/main" id="{574099A0-B6BB-4D77-B7C2-71CD77449D27}"/>
              </a:ext>
            </a:extLst>
          </p:cNvPr>
          <p:cNvSpPr>
            <a:spLocks noGrp="1"/>
          </p:cNvSpPr>
          <p:nvPr>
            <p:ph idx="1"/>
          </p:nvPr>
        </p:nvSpPr>
        <p:spPr>
          <a:xfrm>
            <a:off x="457200" y="1384973"/>
            <a:ext cx="8229600" cy="3349390"/>
          </a:xfrm>
        </p:spPr>
        <p:txBody>
          <a:bodyPr/>
          <a:lstStyle/>
          <a:p>
            <a:pPr marL="0" indent="0">
              <a:spcBef>
                <a:spcPts val="0"/>
              </a:spcBef>
              <a:buNone/>
            </a:pPr>
            <a:r>
              <a:rPr lang="en-US" sz="2500" b="1" i="1" dirty="0"/>
              <a:t>States and Local Education Agencies must… </a:t>
            </a:r>
          </a:p>
          <a:p>
            <a:pPr marL="0" indent="0">
              <a:spcBef>
                <a:spcPts val="0"/>
              </a:spcBef>
              <a:buNone/>
            </a:pPr>
            <a:endParaRPr lang="en-US" sz="2500" b="1" i="1" dirty="0"/>
          </a:p>
          <a:p>
            <a:pPr>
              <a:spcBef>
                <a:spcPts val="0"/>
              </a:spcBef>
            </a:pPr>
            <a:r>
              <a:rPr lang="en-US" sz="2500" dirty="0"/>
              <a:t>Make meaningful progress toward improving the performance of special populations.</a:t>
            </a:r>
          </a:p>
          <a:p>
            <a:pPr marL="0" indent="0">
              <a:spcBef>
                <a:spcPts val="0"/>
              </a:spcBef>
              <a:buNone/>
            </a:pPr>
            <a:endParaRPr lang="en-US" sz="2500" dirty="0"/>
          </a:p>
          <a:p>
            <a:pPr>
              <a:spcBef>
                <a:spcPts val="0"/>
              </a:spcBef>
            </a:pPr>
            <a:r>
              <a:rPr lang="en-US" sz="2500" dirty="0"/>
              <a:t>Identify and quantify gaps between any subgroup and all CTE concentrators.</a:t>
            </a:r>
            <a:br>
              <a:rPr lang="en-US" sz="2500" dirty="0"/>
            </a:br>
            <a:endParaRPr lang="en-US" sz="2500" dirty="0"/>
          </a:p>
          <a:p>
            <a:pPr>
              <a:spcBef>
                <a:spcPts val="0"/>
              </a:spcBef>
            </a:pPr>
            <a:r>
              <a:rPr lang="en-US" sz="2500" dirty="0"/>
              <a:t>Evaluate strategies needed to overcome barriers for special populations.</a:t>
            </a:r>
          </a:p>
          <a:p>
            <a:pPr marL="0" indent="0">
              <a:buNone/>
            </a:pPr>
            <a:endParaRPr lang="en-US" dirty="0"/>
          </a:p>
        </p:txBody>
      </p:sp>
    </p:spTree>
    <p:extLst>
      <p:ext uri="{BB962C8B-B14F-4D97-AF65-F5344CB8AC3E}">
        <p14:creationId xmlns:p14="http://schemas.microsoft.com/office/powerpoint/2010/main" val="104148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422" y="1893058"/>
            <a:ext cx="8229600" cy="2585323"/>
          </a:xfrm>
        </p:spPr>
        <p:txBody>
          <a:bodyPr/>
          <a:lstStyle/>
          <a:p>
            <a:r>
              <a:rPr lang="en-US" dirty="0">
                <a:solidFill>
                  <a:schemeClr val="bg1"/>
                </a:solidFill>
              </a:rPr>
              <a:t>Five of the six </a:t>
            </a:r>
            <a:br>
              <a:rPr lang="en-US" dirty="0">
                <a:solidFill>
                  <a:schemeClr val="bg1"/>
                </a:solidFill>
              </a:rPr>
            </a:br>
            <a:r>
              <a:rPr lang="en-US" dirty="0">
                <a:solidFill>
                  <a:schemeClr val="bg1"/>
                </a:solidFill>
              </a:rPr>
              <a:t>required uses of funds </a:t>
            </a:r>
            <a:br>
              <a:rPr lang="en-US" dirty="0">
                <a:solidFill>
                  <a:schemeClr val="bg1"/>
                </a:solidFill>
              </a:rPr>
            </a:br>
            <a:r>
              <a:rPr lang="en-US" dirty="0">
                <a:solidFill>
                  <a:schemeClr val="bg1"/>
                </a:solidFill>
              </a:rPr>
              <a:t>are related to </a:t>
            </a:r>
            <a:br>
              <a:rPr lang="en-US" dirty="0">
                <a:solidFill>
                  <a:schemeClr val="bg1"/>
                </a:solidFill>
              </a:rPr>
            </a:br>
            <a:r>
              <a:rPr lang="en-US" dirty="0">
                <a:solidFill>
                  <a:schemeClr val="bg1"/>
                </a:solidFill>
              </a:rPr>
              <a:t>special populations!</a:t>
            </a:r>
          </a:p>
        </p:txBody>
      </p:sp>
    </p:spTree>
    <p:extLst>
      <p:ext uri="{BB962C8B-B14F-4D97-AF65-F5344CB8AC3E}">
        <p14:creationId xmlns:p14="http://schemas.microsoft.com/office/powerpoint/2010/main" val="323974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3_June2016" id="{A6A84590-327E-46FF-B452-33624ECE7E15}" vid="{71BE2212-3D7D-4720-9C8D-49CCFCFE37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9EF5E2800BF844A6C834E2F7557C14" ma:contentTypeVersion="8" ma:contentTypeDescription="Create a new document." ma:contentTypeScope="" ma:versionID="8d4d5d032f2f4f361826ddea7e359c79">
  <xsd:schema xmlns:xsd="http://www.w3.org/2001/XMLSchema" xmlns:xs="http://www.w3.org/2001/XMLSchema" xmlns:p="http://schemas.microsoft.com/office/2006/metadata/properties" xmlns:ns2="8b86a4fd-6e2d-4b11-b8d6-6df255632c3a" xmlns:ns3="e14dfc41-f735-475e-bdb9-97e352e76e18" targetNamespace="http://schemas.microsoft.com/office/2006/metadata/properties" ma:root="true" ma:fieldsID="4f013e46102492ebffa561169ad1e84f" ns2:_="" ns3:_="">
    <xsd:import namespace="8b86a4fd-6e2d-4b11-b8d6-6df255632c3a"/>
    <xsd:import namespace="e14dfc41-f735-475e-bdb9-97e352e76e18"/>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6a4fd-6e2d-4b11-b8d6-6df255632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4dfc41-f735-475e-bdb9-97e352e76e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112144-7051-475F-A587-C89AADACE6CC}">
  <ds:schemaRefs>
    <ds:schemaRef ds:uri="http://schemas.microsoft.com/sharepoint/v3/contenttype/forms"/>
  </ds:schemaRefs>
</ds:datastoreItem>
</file>

<file path=customXml/itemProps2.xml><?xml version="1.0" encoding="utf-8"?>
<ds:datastoreItem xmlns:ds="http://schemas.openxmlformats.org/officeDocument/2006/customXml" ds:itemID="{6B116BFD-6206-4206-A9C9-500D25E89190}">
  <ds:schemaRefs>
    <ds:schemaRef ds:uri="8b86a4fd-6e2d-4b11-b8d6-6df255632c3a"/>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e14dfc41-f735-475e-bdb9-97e352e76e18"/>
    <ds:schemaRef ds:uri="http://www.w3.org/XML/1998/namespace"/>
    <ds:schemaRef ds:uri="http://purl.org/dc/elements/1.1/"/>
  </ds:schemaRefs>
</ds:datastoreItem>
</file>

<file path=customXml/itemProps3.xml><?xml version="1.0" encoding="utf-8"?>
<ds:datastoreItem xmlns:ds="http://schemas.openxmlformats.org/officeDocument/2006/customXml" ds:itemID="{DCB55D39-07FE-4FB1-9E6D-1D53CB625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6a4fd-6e2d-4b11-b8d6-6df255632c3a"/>
    <ds:schemaRef ds:uri="e14dfc41-f735-475e-bdb9-97e352e76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3349</TotalTime>
  <Words>2270</Words>
  <Application>Microsoft Office PowerPoint</Application>
  <PresentationFormat>On-screen Show (4:3)</PresentationFormat>
  <Paragraphs>443</Paragraphs>
  <Slides>62</Slides>
  <Notes>62</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62</vt:i4>
      </vt:variant>
    </vt:vector>
  </HeadingPairs>
  <TitlesOfParts>
    <vt:vector size="67" baseType="lpstr">
      <vt:lpstr>Arial</vt:lpstr>
      <vt:lpstr>Calibri</vt:lpstr>
      <vt:lpstr>Times New Roman</vt:lpstr>
      <vt:lpstr>2_Office Theme</vt:lpstr>
      <vt:lpstr>Office Theme</vt:lpstr>
      <vt:lpstr>PowerPoint Presentation</vt:lpstr>
      <vt:lpstr>Welcome!</vt:lpstr>
      <vt:lpstr>Equity Lab Workbook</vt:lpstr>
      <vt:lpstr>PowerPoint Presentation</vt:lpstr>
      <vt:lpstr>What is an “Equity Lab”?</vt:lpstr>
      <vt:lpstr>What is an “Equity Lab”?</vt:lpstr>
      <vt:lpstr>What is an “Equity Lab”?</vt:lpstr>
      <vt:lpstr>What does Perkins V say?</vt:lpstr>
      <vt:lpstr>Five of the six  required uses of funds  are related to  special populations!</vt:lpstr>
      <vt:lpstr>What does #EachChildOurFuture say?</vt:lpstr>
      <vt:lpstr>PowerPoint Presentation</vt:lpstr>
      <vt:lpstr>Putting the Pieces Together</vt:lpstr>
      <vt:lpstr>“We believe each Career Technical Education student will…</vt:lpstr>
      <vt:lpstr>Guidelines for Participation</vt:lpstr>
      <vt:lpstr>The Equity-Focused  Growth Mindset</vt:lpstr>
      <vt:lpstr>Let’s Kahoot!</vt:lpstr>
      <vt:lpstr>Implicit Bias &amp; Privilege</vt:lpstr>
      <vt:lpstr>15 Minute Reflection &amp; Break</vt:lpstr>
      <vt:lpstr>The Equity Data Report</vt:lpstr>
      <vt:lpstr>Perkins V Special Populations</vt:lpstr>
      <vt:lpstr>Additional Subgroups</vt:lpstr>
      <vt:lpstr>CTE Concentrator</vt:lpstr>
      <vt:lpstr>Perkins V Indicators</vt:lpstr>
      <vt:lpstr>Perkins V Indicators</vt:lpstr>
      <vt:lpstr>Data Disclosures</vt:lpstr>
      <vt:lpstr>PowerPoint Presentation</vt:lpstr>
      <vt:lpstr>PowerPoint Presentation</vt:lpstr>
      <vt:lpstr>PowerPoint Presentation</vt:lpstr>
      <vt:lpstr>PowerPoint Presentation</vt:lpstr>
      <vt:lpstr>Data Analysis &amp; Identifying Gaps</vt:lpstr>
      <vt:lpstr>Notice &amp; Wonder Protocol</vt:lpstr>
      <vt:lpstr>PowerPoint Presentation</vt:lpstr>
      <vt:lpstr>PowerPoint Presentation</vt:lpstr>
      <vt:lpstr>PowerPoint Presentation</vt:lpstr>
      <vt:lpstr>PowerPoint Presentation</vt:lpstr>
      <vt:lpstr>PowerPoint Presentation</vt:lpstr>
      <vt:lpstr>PowerPoint Presentation</vt:lpstr>
      <vt:lpstr>Notice Activity – CTPD Data</vt:lpstr>
      <vt:lpstr>PowerPoint Presentation</vt:lpstr>
      <vt:lpstr>Break for Lunch  Please return ready to begin at 12:15pm!</vt:lpstr>
      <vt:lpstr>Root Cause Analysis</vt:lpstr>
      <vt:lpstr>Step 1 – 2 Minutes</vt:lpstr>
      <vt:lpstr>Step 2 – 10 Minutes</vt:lpstr>
      <vt:lpstr>Step 3 – 10 Minutes</vt:lpstr>
      <vt:lpstr>Step 4 – 5 Minutes</vt:lpstr>
      <vt:lpstr>Step 4 – 5 Minutes</vt:lpstr>
      <vt:lpstr>Step 5 – 20 Minutes</vt:lpstr>
      <vt:lpstr>Step 6 – 5 Minutes</vt:lpstr>
      <vt:lpstr>15 Minute Gallery Walk &amp; Break</vt:lpstr>
      <vt:lpstr>Equity &amp; the Comprehensive Local Needs Assessment</vt:lpstr>
      <vt:lpstr>5 Parts of the CLNA</vt:lpstr>
      <vt:lpstr>Equity &amp; the CLNA</vt:lpstr>
      <vt:lpstr>Equity is a through-line, not an add-on.</vt:lpstr>
      <vt:lpstr>Equity &amp; the CLNA Worksheet</vt:lpstr>
      <vt:lpstr>Work with your team to begin addressing the equity questions!</vt:lpstr>
      <vt:lpstr>Lasting Considerations for Equity</vt:lpstr>
      <vt:lpstr>Lasting Considerations for Equity</vt:lpstr>
      <vt:lpstr>Final Questions?</vt:lpstr>
      <vt:lpstr>Post-Lab Survey</vt:lpstr>
      <vt:lpstr>Thank You!</vt:lpstr>
      <vt:lpstr>PowerPoint Presentation</vt:lpstr>
      <vt:lpstr>Share your learning community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Bartlett, Brenna</dc:creator>
  <cp:lastModifiedBy>Dortch, Crystal</cp:lastModifiedBy>
  <cp:revision>135</cp:revision>
  <cp:lastPrinted>2019-10-21T13:45:07Z</cp:lastPrinted>
  <dcterms:created xsi:type="dcterms:W3CDTF">2019-09-11T20:14:07Z</dcterms:created>
  <dcterms:modified xsi:type="dcterms:W3CDTF">2019-11-07T19:52:28Z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0x0101004B9EF5E2800BF844A6C834E2F7557C14</vt:lpwstr>
  </property>
</Properties>
</file>