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5.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69"/>
  </p:notesMasterIdLst>
  <p:handoutMasterIdLst>
    <p:handoutMasterId r:id="rId70"/>
  </p:handoutMasterIdLst>
  <p:sldIdLst>
    <p:sldId id="374" r:id="rId3"/>
    <p:sldId id="256" r:id="rId4"/>
    <p:sldId id="354" r:id="rId5"/>
    <p:sldId id="355" r:id="rId6"/>
    <p:sldId id="291" r:id="rId7"/>
    <p:sldId id="271" r:id="rId8"/>
    <p:sldId id="322" r:id="rId9"/>
    <p:sldId id="323" r:id="rId10"/>
    <p:sldId id="313" r:id="rId11"/>
    <p:sldId id="356" r:id="rId12"/>
    <p:sldId id="357" r:id="rId13"/>
    <p:sldId id="351" r:id="rId14"/>
    <p:sldId id="352" r:id="rId15"/>
    <p:sldId id="353" r:id="rId16"/>
    <p:sldId id="375" r:id="rId17"/>
    <p:sldId id="372" r:id="rId18"/>
    <p:sldId id="260" r:id="rId19"/>
    <p:sldId id="287" r:id="rId20"/>
    <p:sldId id="277" r:id="rId21"/>
    <p:sldId id="278" r:id="rId22"/>
    <p:sldId id="358" r:id="rId23"/>
    <p:sldId id="377" r:id="rId24"/>
    <p:sldId id="378" r:id="rId25"/>
    <p:sldId id="379" r:id="rId26"/>
    <p:sldId id="376" r:id="rId27"/>
    <p:sldId id="384" r:id="rId28"/>
    <p:sldId id="385" r:id="rId29"/>
    <p:sldId id="373" r:id="rId30"/>
    <p:sldId id="360" r:id="rId31"/>
    <p:sldId id="361" r:id="rId32"/>
    <p:sldId id="359" r:id="rId33"/>
    <p:sldId id="346" r:id="rId34"/>
    <p:sldId id="347" r:id="rId35"/>
    <p:sldId id="362" r:id="rId36"/>
    <p:sldId id="363" r:id="rId37"/>
    <p:sldId id="366" r:id="rId38"/>
    <p:sldId id="364" r:id="rId39"/>
    <p:sldId id="380" r:id="rId40"/>
    <p:sldId id="365" r:id="rId41"/>
    <p:sldId id="381" r:id="rId42"/>
    <p:sldId id="382" r:id="rId43"/>
    <p:sldId id="383" r:id="rId44"/>
    <p:sldId id="343" r:id="rId45"/>
    <p:sldId id="345"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275" r:id="rId61"/>
    <p:sldId id="281" r:id="rId62"/>
    <p:sldId id="282" r:id="rId63"/>
    <p:sldId id="292" r:id="rId64"/>
    <p:sldId id="280" r:id="rId65"/>
    <p:sldId id="267" r:id="rId66"/>
    <p:sldId id="263" r:id="rId67"/>
    <p:sldId id="319"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ity Dodd" initials="CD" lastIdx="8" clrIdx="0"/>
  <p:cmAuthor id="2" name="Kate Ariga" initials="KA" lastIdx="19" clrIdx="1"/>
  <p:cmAuthor id="3" name="George, Carolyn" initials="GC" lastIdx="3" clrIdx="2">
    <p:extLst>
      <p:ext uri="{19B8F6BF-5375-455C-9EA6-DF929625EA0E}">
        <p15:presenceInfo xmlns:p15="http://schemas.microsoft.com/office/powerpoint/2012/main" userId="S-1-5-21-236381079-797689960-1151049784-12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C3F"/>
    <a:srgbClr val="6DABE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67750" autoAdjust="0"/>
  </p:normalViewPr>
  <p:slideViewPr>
    <p:cSldViewPr>
      <p:cViewPr varScale="1">
        <p:scale>
          <a:sx n="64" d="100"/>
          <a:sy n="64" d="100"/>
        </p:scale>
        <p:origin x="2011"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25T15:08:08.909" idx="8">
    <p:pos x="10" y="10"/>
    <p:text>Need context for this..an opening background and "Why" information</p:text>
    <p:extLst>
      <p:ext uri="{C676402C-5697-4E1C-873F-D02D1690AC5C}">
        <p15:threadingInfo xmlns:p15="http://schemas.microsoft.com/office/powerpoint/2012/main" timeZoneBias="300"/>
      </p:ext>
    </p:extLst>
  </p:cm>
  <p:cm authorId="2" dt="2015-03-04T14:31:09.547" idx="15">
    <p:pos x="10" y="106"/>
    <p:text>Recommend bringing last bullet up to be the main one since it is the biggest Why of all</p:text>
    <p:extLst>
      <p:ext uri="{C676402C-5697-4E1C-873F-D02D1690AC5C}">
        <p15:threadingInfo xmlns:p15="http://schemas.microsoft.com/office/powerpoint/2012/main" timeZoneBias="300">
          <p15:parentCm authorId="1" idx="8"/>
        </p15:threadingInfo>
      </p:ext>
    </p:extLst>
  </p:cm>
  <p:cm authorId="2" dt="2015-03-04T14:24:48.661" idx="13">
    <p:pos x="3975" y="965"/>
    <p:text>Made the first bullet your slide headline - it was more compelling to me than "Background" as a headline</p:text>
    <p:extLst>
      <p:ext uri="{C676402C-5697-4E1C-873F-D02D1690AC5C}">
        <p15:threadingInfo xmlns:p15="http://schemas.microsoft.com/office/powerpoint/2012/main" timeZoneBias="300"/>
      </p:ext>
    </p:extLst>
  </p:cm>
  <p:cm authorId="3" dt="2015-04-29T12:22:31.663" idx="1">
    <p:pos x="106" y="106"/>
    <p:text>This has got to be the hook - we have to envoke urgency and passion with this intro. Along this same thought, we've got to soften the lauguage as we referece law and legislation. That's important, but can't be the driver in our message.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5-04-29T12:25:16.593" idx="3">
    <p:pos x="10" y="10"/>
    <p:text>Just an idea for a visual...feedback welcome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03-04T15:52:34.413" idx="19">
    <p:pos x="10" y="10"/>
    <p:text>Is it necessary to have "includes multiple entrance and exit points" on the slide itself? I moved that fourth bullet to the notes section. Although important to note, I don't think it seemed to fit in answering the Q What is a Career Pathway?</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03-04T15:52:34.413" idx="19">
    <p:pos x="10" y="10"/>
    <p:text>Is it necessary to have "includes multiple entrance and exit points" on the slide itself? I moved that fourth bullet to the notes section. Although important to note, I don't think it seemed to fit in answering the Q What is a Career Pathway?</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02-06T16:39:13.631" idx="3">
    <p:pos x="4320" y="1248"/>
    <p:text>Is there anything missing on this slide?</p:text>
    <p:extLst>
      <p:ext uri="{C676402C-5697-4E1C-873F-D02D1690AC5C}">
        <p15:threadingInfo xmlns:p15="http://schemas.microsoft.com/office/powerpoint/2012/main" timeZoneBias="300"/>
      </p:ext>
    </p:extLst>
  </p:cm>
  <p:cm authorId="1" dt="2015-02-11T15:46:29.881" idx="4">
    <p:pos x="4320" y="1344"/>
    <p:text>Lets look at this one more and ask Carolyn what more she wants</p:text>
    <p:extLst>
      <p:ext uri="{C676402C-5697-4E1C-873F-D02D1690AC5C}">
        <p15:threadingInfo xmlns:p15="http://schemas.microsoft.com/office/powerpoint/2012/main" timeZoneBias="300">
          <p15:parentCm authorId="2" idx="3"/>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E6483-5354-4F8B-A1B5-8096457A909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801C6215-6011-4AAB-A4C2-C244487ABA97}">
      <dgm:prSet phldrT="[Text]" custT="1"/>
      <dgm:spPr/>
      <dgm:t>
        <a:bodyPr/>
        <a:lstStyle/>
        <a:p>
          <a:r>
            <a:rPr lang="en-US" sz="1400" dirty="0" smtClean="0"/>
            <a:t>Career pathway system</a:t>
          </a:r>
          <a:endParaRPr lang="en-US" sz="1400" dirty="0"/>
        </a:p>
      </dgm:t>
    </dgm:pt>
    <dgm:pt modelId="{C196EDFD-F42C-45B7-8B85-62A3DF74FFD1}" type="parTrans" cxnId="{648A0C55-0AA3-4482-B7CD-DBBB2468F138}">
      <dgm:prSet/>
      <dgm:spPr/>
      <dgm:t>
        <a:bodyPr/>
        <a:lstStyle/>
        <a:p>
          <a:endParaRPr lang="en-US"/>
        </a:p>
      </dgm:t>
    </dgm:pt>
    <dgm:pt modelId="{6B436F72-FB3F-4A0B-AA2D-1BC8E1C948BB}" type="sibTrans" cxnId="{648A0C55-0AA3-4482-B7CD-DBBB2468F138}">
      <dgm:prSet/>
      <dgm:spPr/>
      <dgm:t>
        <a:bodyPr/>
        <a:lstStyle/>
        <a:p>
          <a:endParaRPr lang="en-US"/>
        </a:p>
      </dgm:t>
    </dgm:pt>
    <dgm:pt modelId="{5386997B-1710-45EA-8493-49103F9BFEBD}">
      <dgm:prSet phldrT="[Text]" custT="1"/>
      <dgm:spPr/>
      <dgm:t>
        <a:bodyPr/>
        <a:lstStyle/>
        <a:p>
          <a:r>
            <a:rPr lang="en-US" sz="1400" dirty="0" smtClean="0"/>
            <a:t>Student exploration and planning</a:t>
          </a:r>
          <a:endParaRPr lang="en-US" sz="1400" dirty="0"/>
        </a:p>
      </dgm:t>
    </dgm:pt>
    <dgm:pt modelId="{7FC1B8CC-E027-481F-83B6-3C5E2C343BC0}" type="parTrans" cxnId="{B8B50933-F6F4-4AC8-8A29-42F79A203C06}">
      <dgm:prSet/>
      <dgm:spPr/>
      <dgm:t>
        <a:bodyPr/>
        <a:lstStyle/>
        <a:p>
          <a:endParaRPr lang="en-US"/>
        </a:p>
      </dgm:t>
    </dgm:pt>
    <dgm:pt modelId="{E03D16D7-B061-444E-BBB4-9AF2373A0670}" type="sibTrans" cxnId="{B8B50933-F6F4-4AC8-8A29-42F79A203C06}">
      <dgm:prSet/>
      <dgm:spPr/>
      <dgm:t>
        <a:bodyPr/>
        <a:lstStyle/>
        <a:p>
          <a:endParaRPr lang="en-US"/>
        </a:p>
      </dgm:t>
    </dgm:pt>
    <dgm:pt modelId="{E1709E93-3F62-43C7-9BBB-9B4270C323B9}">
      <dgm:prSet phldrT="[Text]" custT="1"/>
      <dgm:spPr/>
      <dgm:t>
        <a:bodyPr/>
        <a:lstStyle/>
        <a:p>
          <a:r>
            <a:rPr lang="en-US" sz="1400" dirty="0" smtClean="0"/>
            <a:t>Classroom linkages to career fields</a:t>
          </a:r>
          <a:endParaRPr lang="en-US" sz="1400" dirty="0"/>
        </a:p>
      </dgm:t>
    </dgm:pt>
    <dgm:pt modelId="{3F944D22-ECB6-484D-905B-C1A68C59FE19}" type="parTrans" cxnId="{26D2D60B-E0D1-4EDA-93B7-7A11E5F23586}">
      <dgm:prSet/>
      <dgm:spPr/>
      <dgm:t>
        <a:bodyPr/>
        <a:lstStyle/>
        <a:p>
          <a:endParaRPr lang="en-US"/>
        </a:p>
      </dgm:t>
    </dgm:pt>
    <dgm:pt modelId="{C71EE065-6271-42C4-8C52-DC0DB50F3808}" type="sibTrans" cxnId="{26D2D60B-E0D1-4EDA-93B7-7A11E5F23586}">
      <dgm:prSet/>
      <dgm:spPr/>
      <dgm:t>
        <a:bodyPr/>
        <a:lstStyle/>
        <a:p>
          <a:endParaRPr lang="en-US"/>
        </a:p>
      </dgm:t>
    </dgm:pt>
    <dgm:pt modelId="{50FFF736-5820-4EB8-B0F8-D5838B12D855}">
      <dgm:prSet phldrT="[Text]" custT="1"/>
      <dgm:spPr/>
      <dgm:t>
        <a:bodyPr/>
        <a:lstStyle/>
        <a:p>
          <a:r>
            <a:rPr lang="en-US" sz="1400" dirty="0" err="1" smtClean="0"/>
            <a:t>OhioMeansJobs</a:t>
          </a:r>
          <a:r>
            <a:rPr lang="en-US" sz="1400" dirty="0" smtClean="0"/>
            <a:t> K-12</a:t>
          </a:r>
          <a:endParaRPr lang="en-US" sz="1400" dirty="0"/>
        </a:p>
      </dgm:t>
    </dgm:pt>
    <dgm:pt modelId="{06EDF743-9EF9-4C43-A94D-3775BC0ED1B3}" type="parTrans" cxnId="{A469DB55-00C3-4741-91CB-1A84FD7E4CA6}">
      <dgm:prSet/>
      <dgm:spPr/>
      <dgm:t>
        <a:bodyPr/>
        <a:lstStyle/>
        <a:p>
          <a:endParaRPr lang="en-US"/>
        </a:p>
      </dgm:t>
    </dgm:pt>
    <dgm:pt modelId="{C86BAB0A-9F53-4FDB-9F32-5B02CB18FB0E}" type="sibTrans" cxnId="{A469DB55-00C3-4741-91CB-1A84FD7E4CA6}">
      <dgm:prSet/>
      <dgm:spPr/>
      <dgm:t>
        <a:bodyPr/>
        <a:lstStyle/>
        <a:p>
          <a:endParaRPr lang="en-US"/>
        </a:p>
      </dgm:t>
    </dgm:pt>
    <dgm:pt modelId="{F01C1DEC-04D4-4F19-AD01-E299BBFB5574}" type="pres">
      <dgm:prSet presAssocID="{A39E6483-5354-4F8B-A1B5-8096457A9092}" presName="Name0" presStyleCnt="0">
        <dgm:presLayoutVars>
          <dgm:chMax val="7"/>
          <dgm:resizeHandles val="exact"/>
        </dgm:presLayoutVars>
      </dgm:prSet>
      <dgm:spPr/>
      <dgm:t>
        <a:bodyPr/>
        <a:lstStyle/>
        <a:p>
          <a:endParaRPr lang="en-US"/>
        </a:p>
      </dgm:t>
    </dgm:pt>
    <dgm:pt modelId="{CC9CA6B9-3E4F-4C29-AEEF-023224E08033}" type="pres">
      <dgm:prSet presAssocID="{A39E6483-5354-4F8B-A1B5-8096457A9092}" presName="comp1" presStyleCnt="0"/>
      <dgm:spPr/>
      <dgm:t>
        <a:bodyPr/>
        <a:lstStyle/>
        <a:p>
          <a:endParaRPr lang="en-US"/>
        </a:p>
      </dgm:t>
    </dgm:pt>
    <dgm:pt modelId="{694A3F57-B046-47C5-951E-90341F2DCE09}" type="pres">
      <dgm:prSet presAssocID="{A39E6483-5354-4F8B-A1B5-8096457A9092}" presName="circle1" presStyleLbl="node1" presStyleIdx="0" presStyleCnt="4" custScaleX="104384"/>
      <dgm:spPr/>
      <dgm:t>
        <a:bodyPr/>
        <a:lstStyle/>
        <a:p>
          <a:endParaRPr lang="en-US"/>
        </a:p>
      </dgm:t>
    </dgm:pt>
    <dgm:pt modelId="{161F56AC-E069-4B7F-AA1F-C0EC3D75D038}" type="pres">
      <dgm:prSet presAssocID="{A39E6483-5354-4F8B-A1B5-8096457A9092}" presName="c1text" presStyleLbl="node1" presStyleIdx="0" presStyleCnt="4">
        <dgm:presLayoutVars>
          <dgm:bulletEnabled val="1"/>
        </dgm:presLayoutVars>
      </dgm:prSet>
      <dgm:spPr/>
      <dgm:t>
        <a:bodyPr/>
        <a:lstStyle/>
        <a:p>
          <a:endParaRPr lang="en-US"/>
        </a:p>
      </dgm:t>
    </dgm:pt>
    <dgm:pt modelId="{50CA2BCC-AE62-4E24-8088-C3C941F24C28}" type="pres">
      <dgm:prSet presAssocID="{A39E6483-5354-4F8B-A1B5-8096457A9092}" presName="comp2" presStyleCnt="0"/>
      <dgm:spPr/>
      <dgm:t>
        <a:bodyPr/>
        <a:lstStyle/>
        <a:p>
          <a:endParaRPr lang="en-US"/>
        </a:p>
      </dgm:t>
    </dgm:pt>
    <dgm:pt modelId="{07259A77-A08D-41AA-BB30-CBFD7FB26160}" type="pres">
      <dgm:prSet presAssocID="{A39E6483-5354-4F8B-A1B5-8096457A9092}" presName="circle2" presStyleLbl="node1" presStyleIdx="1" presStyleCnt="4" custScaleX="105226"/>
      <dgm:spPr/>
      <dgm:t>
        <a:bodyPr/>
        <a:lstStyle/>
        <a:p>
          <a:endParaRPr lang="en-US"/>
        </a:p>
      </dgm:t>
    </dgm:pt>
    <dgm:pt modelId="{F7B54CFD-1A64-48AF-B5A3-47422767879D}" type="pres">
      <dgm:prSet presAssocID="{A39E6483-5354-4F8B-A1B5-8096457A9092}" presName="c2text" presStyleLbl="node1" presStyleIdx="1" presStyleCnt="4">
        <dgm:presLayoutVars>
          <dgm:bulletEnabled val="1"/>
        </dgm:presLayoutVars>
      </dgm:prSet>
      <dgm:spPr/>
      <dgm:t>
        <a:bodyPr/>
        <a:lstStyle/>
        <a:p>
          <a:endParaRPr lang="en-US"/>
        </a:p>
      </dgm:t>
    </dgm:pt>
    <dgm:pt modelId="{8F7D22B4-9E7A-473A-8C92-1F3815132D3C}" type="pres">
      <dgm:prSet presAssocID="{A39E6483-5354-4F8B-A1B5-8096457A9092}" presName="comp3" presStyleCnt="0"/>
      <dgm:spPr/>
      <dgm:t>
        <a:bodyPr/>
        <a:lstStyle/>
        <a:p>
          <a:endParaRPr lang="en-US"/>
        </a:p>
      </dgm:t>
    </dgm:pt>
    <dgm:pt modelId="{3E4A9D42-A054-4CAE-94DC-1739806A8C6E}" type="pres">
      <dgm:prSet presAssocID="{A39E6483-5354-4F8B-A1B5-8096457A9092}" presName="circle3" presStyleLbl="node1" presStyleIdx="2" presStyleCnt="4" custScaleX="106629"/>
      <dgm:spPr/>
      <dgm:t>
        <a:bodyPr/>
        <a:lstStyle/>
        <a:p>
          <a:endParaRPr lang="en-US"/>
        </a:p>
      </dgm:t>
    </dgm:pt>
    <dgm:pt modelId="{5A63F2AC-8F8B-47C2-94AC-EA302F01BB7A}" type="pres">
      <dgm:prSet presAssocID="{A39E6483-5354-4F8B-A1B5-8096457A9092}" presName="c3text" presStyleLbl="node1" presStyleIdx="2" presStyleCnt="4">
        <dgm:presLayoutVars>
          <dgm:bulletEnabled val="1"/>
        </dgm:presLayoutVars>
      </dgm:prSet>
      <dgm:spPr/>
      <dgm:t>
        <a:bodyPr/>
        <a:lstStyle/>
        <a:p>
          <a:endParaRPr lang="en-US"/>
        </a:p>
      </dgm:t>
    </dgm:pt>
    <dgm:pt modelId="{70D5727C-7C38-4061-BA33-EA471040660F}" type="pres">
      <dgm:prSet presAssocID="{A39E6483-5354-4F8B-A1B5-8096457A9092}" presName="comp4" presStyleCnt="0"/>
      <dgm:spPr/>
      <dgm:t>
        <a:bodyPr/>
        <a:lstStyle/>
        <a:p>
          <a:endParaRPr lang="en-US"/>
        </a:p>
      </dgm:t>
    </dgm:pt>
    <dgm:pt modelId="{F75302F5-E735-486B-AB03-AF0B7993E4EF}" type="pres">
      <dgm:prSet presAssocID="{A39E6483-5354-4F8B-A1B5-8096457A9092}" presName="circle4" presStyleLbl="node1" presStyleIdx="3" presStyleCnt="4" custScaleX="109435"/>
      <dgm:spPr/>
      <dgm:t>
        <a:bodyPr/>
        <a:lstStyle/>
        <a:p>
          <a:endParaRPr lang="en-US"/>
        </a:p>
      </dgm:t>
    </dgm:pt>
    <dgm:pt modelId="{AA2F973A-8331-400F-BDFA-06ECB15BC860}" type="pres">
      <dgm:prSet presAssocID="{A39E6483-5354-4F8B-A1B5-8096457A9092}" presName="c4text" presStyleLbl="node1" presStyleIdx="3" presStyleCnt="4">
        <dgm:presLayoutVars>
          <dgm:bulletEnabled val="1"/>
        </dgm:presLayoutVars>
      </dgm:prSet>
      <dgm:spPr/>
      <dgm:t>
        <a:bodyPr/>
        <a:lstStyle/>
        <a:p>
          <a:endParaRPr lang="en-US"/>
        </a:p>
      </dgm:t>
    </dgm:pt>
  </dgm:ptLst>
  <dgm:cxnLst>
    <dgm:cxn modelId="{A469DB55-00C3-4741-91CB-1A84FD7E4CA6}" srcId="{A39E6483-5354-4F8B-A1B5-8096457A9092}" destId="{50FFF736-5820-4EB8-B0F8-D5838B12D855}" srcOrd="3" destOrd="0" parTransId="{06EDF743-9EF9-4C43-A94D-3775BC0ED1B3}" sibTransId="{C86BAB0A-9F53-4FDB-9F32-5B02CB18FB0E}"/>
    <dgm:cxn modelId="{C7BAA7F9-A8E7-4CF4-848E-C5E1B6167379}" type="presOf" srcId="{5386997B-1710-45EA-8493-49103F9BFEBD}" destId="{694A3F57-B046-47C5-951E-90341F2DCE09}" srcOrd="0" destOrd="0" presId="urn:microsoft.com/office/officeart/2005/8/layout/venn2"/>
    <dgm:cxn modelId="{B8B50933-F6F4-4AC8-8A29-42F79A203C06}" srcId="{A39E6483-5354-4F8B-A1B5-8096457A9092}" destId="{5386997B-1710-45EA-8493-49103F9BFEBD}" srcOrd="0" destOrd="0" parTransId="{7FC1B8CC-E027-481F-83B6-3C5E2C343BC0}" sibTransId="{E03D16D7-B061-444E-BBB4-9AF2373A0670}"/>
    <dgm:cxn modelId="{B76FCB44-C16E-4160-B345-759B7F3ECDCE}" type="presOf" srcId="{E1709E93-3F62-43C7-9BBB-9B4270C323B9}" destId="{F7B54CFD-1A64-48AF-B5A3-47422767879D}" srcOrd="1" destOrd="0" presId="urn:microsoft.com/office/officeart/2005/8/layout/venn2"/>
    <dgm:cxn modelId="{BDBBD232-DA30-47D0-A9D8-6852B835F222}" type="presOf" srcId="{801C6215-6011-4AAB-A4C2-C244487ABA97}" destId="{3E4A9D42-A054-4CAE-94DC-1739806A8C6E}" srcOrd="0" destOrd="0" presId="urn:microsoft.com/office/officeart/2005/8/layout/venn2"/>
    <dgm:cxn modelId="{648A0C55-0AA3-4482-B7CD-DBBB2468F138}" srcId="{A39E6483-5354-4F8B-A1B5-8096457A9092}" destId="{801C6215-6011-4AAB-A4C2-C244487ABA97}" srcOrd="2" destOrd="0" parTransId="{C196EDFD-F42C-45B7-8B85-62A3DF74FFD1}" sibTransId="{6B436F72-FB3F-4A0B-AA2D-1BC8E1C948BB}"/>
    <dgm:cxn modelId="{13494879-1344-482B-993E-2377034DB1A8}" type="presOf" srcId="{E1709E93-3F62-43C7-9BBB-9B4270C323B9}" destId="{07259A77-A08D-41AA-BB30-CBFD7FB26160}" srcOrd="0" destOrd="0" presId="urn:microsoft.com/office/officeart/2005/8/layout/venn2"/>
    <dgm:cxn modelId="{A565D7AE-CB2E-46AF-B965-4460CC840068}" type="presOf" srcId="{50FFF736-5820-4EB8-B0F8-D5838B12D855}" destId="{F75302F5-E735-486B-AB03-AF0B7993E4EF}" srcOrd="0" destOrd="0" presId="urn:microsoft.com/office/officeart/2005/8/layout/venn2"/>
    <dgm:cxn modelId="{26D2D60B-E0D1-4EDA-93B7-7A11E5F23586}" srcId="{A39E6483-5354-4F8B-A1B5-8096457A9092}" destId="{E1709E93-3F62-43C7-9BBB-9B4270C323B9}" srcOrd="1" destOrd="0" parTransId="{3F944D22-ECB6-484D-905B-C1A68C59FE19}" sibTransId="{C71EE065-6271-42C4-8C52-DC0DB50F3808}"/>
    <dgm:cxn modelId="{0E7949EE-1EC2-44D0-AC3C-09413526B0E9}" type="presOf" srcId="{50FFF736-5820-4EB8-B0F8-D5838B12D855}" destId="{AA2F973A-8331-400F-BDFA-06ECB15BC860}" srcOrd="1" destOrd="0" presId="urn:microsoft.com/office/officeart/2005/8/layout/venn2"/>
    <dgm:cxn modelId="{0CB19BFD-5D42-42BD-87BA-1F3A765883CB}" type="presOf" srcId="{5386997B-1710-45EA-8493-49103F9BFEBD}" destId="{161F56AC-E069-4B7F-AA1F-C0EC3D75D038}" srcOrd="1" destOrd="0" presId="urn:microsoft.com/office/officeart/2005/8/layout/venn2"/>
    <dgm:cxn modelId="{83C58EC6-145C-4BAD-BA9D-DF63BC155C6A}" type="presOf" srcId="{A39E6483-5354-4F8B-A1B5-8096457A9092}" destId="{F01C1DEC-04D4-4F19-AD01-E299BBFB5574}" srcOrd="0" destOrd="0" presId="urn:microsoft.com/office/officeart/2005/8/layout/venn2"/>
    <dgm:cxn modelId="{3424E758-AC8A-4AAA-BF15-10F5764A719A}" type="presOf" srcId="{801C6215-6011-4AAB-A4C2-C244487ABA97}" destId="{5A63F2AC-8F8B-47C2-94AC-EA302F01BB7A}" srcOrd="1" destOrd="0" presId="urn:microsoft.com/office/officeart/2005/8/layout/venn2"/>
    <dgm:cxn modelId="{8D146FCD-C5FB-421A-B9A1-1F3ED803AF6B}" type="presParOf" srcId="{F01C1DEC-04D4-4F19-AD01-E299BBFB5574}" destId="{CC9CA6B9-3E4F-4C29-AEEF-023224E08033}" srcOrd="0" destOrd="0" presId="urn:microsoft.com/office/officeart/2005/8/layout/venn2"/>
    <dgm:cxn modelId="{9B8C54B9-013F-4D22-9607-0155989FAF71}" type="presParOf" srcId="{CC9CA6B9-3E4F-4C29-AEEF-023224E08033}" destId="{694A3F57-B046-47C5-951E-90341F2DCE09}" srcOrd="0" destOrd="0" presId="urn:microsoft.com/office/officeart/2005/8/layout/venn2"/>
    <dgm:cxn modelId="{7C9185A1-29DB-4ACF-9274-FF07CCA33BD6}" type="presParOf" srcId="{CC9CA6B9-3E4F-4C29-AEEF-023224E08033}" destId="{161F56AC-E069-4B7F-AA1F-C0EC3D75D038}" srcOrd="1" destOrd="0" presId="urn:microsoft.com/office/officeart/2005/8/layout/venn2"/>
    <dgm:cxn modelId="{33A3A14A-6BE3-499D-AE18-9920E32059D6}" type="presParOf" srcId="{F01C1DEC-04D4-4F19-AD01-E299BBFB5574}" destId="{50CA2BCC-AE62-4E24-8088-C3C941F24C28}" srcOrd="1" destOrd="0" presId="urn:microsoft.com/office/officeart/2005/8/layout/venn2"/>
    <dgm:cxn modelId="{FF819C63-66E8-4CCA-8A70-66930591544A}" type="presParOf" srcId="{50CA2BCC-AE62-4E24-8088-C3C941F24C28}" destId="{07259A77-A08D-41AA-BB30-CBFD7FB26160}" srcOrd="0" destOrd="0" presId="urn:microsoft.com/office/officeart/2005/8/layout/venn2"/>
    <dgm:cxn modelId="{481DBF45-7B2B-4F8B-A737-27BFFFDC59D3}" type="presParOf" srcId="{50CA2BCC-AE62-4E24-8088-C3C941F24C28}" destId="{F7B54CFD-1A64-48AF-B5A3-47422767879D}" srcOrd="1" destOrd="0" presId="urn:microsoft.com/office/officeart/2005/8/layout/venn2"/>
    <dgm:cxn modelId="{3C07A63A-63AF-4D1C-8401-34495119B00E}" type="presParOf" srcId="{F01C1DEC-04D4-4F19-AD01-E299BBFB5574}" destId="{8F7D22B4-9E7A-473A-8C92-1F3815132D3C}" srcOrd="2" destOrd="0" presId="urn:microsoft.com/office/officeart/2005/8/layout/venn2"/>
    <dgm:cxn modelId="{D830CE29-7BA9-417C-8FB7-0EF755197E9F}" type="presParOf" srcId="{8F7D22B4-9E7A-473A-8C92-1F3815132D3C}" destId="{3E4A9D42-A054-4CAE-94DC-1739806A8C6E}" srcOrd="0" destOrd="0" presId="urn:microsoft.com/office/officeart/2005/8/layout/venn2"/>
    <dgm:cxn modelId="{DBF72D5D-6C42-4666-ACBD-86D6C20C78E2}" type="presParOf" srcId="{8F7D22B4-9E7A-473A-8C92-1F3815132D3C}" destId="{5A63F2AC-8F8B-47C2-94AC-EA302F01BB7A}" srcOrd="1" destOrd="0" presId="urn:microsoft.com/office/officeart/2005/8/layout/venn2"/>
    <dgm:cxn modelId="{A1EF07E5-92CE-4567-8735-232260CC194C}" type="presParOf" srcId="{F01C1DEC-04D4-4F19-AD01-E299BBFB5574}" destId="{70D5727C-7C38-4061-BA33-EA471040660F}" srcOrd="3" destOrd="0" presId="urn:microsoft.com/office/officeart/2005/8/layout/venn2"/>
    <dgm:cxn modelId="{8A380095-F289-4967-9172-B10DDF3D2D2A}" type="presParOf" srcId="{70D5727C-7C38-4061-BA33-EA471040660F}" destId="{F75302F5-E735-486B-AB03-AF0B7993E4EF}" srcOrd="0" destOrd="0" presId="urn:microsoft.com/office/officeart/2005/8/layout/venn2"/>
    <dgm:cxn modelId="{D3972CE4-EB65-419B-AA5F-CB765330D981}" type="presParOf" srcId="{70D5727C-7C38-4061-BA33-EA471040660F}" destId="{AA2F973A-8331-400F-BDFA-06ECB15BC86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9AF66-5439-4EA5-AC55-72EFB5656AF3}" type="doc">
      <dgm:prSet loTypeId="urn:microsoft.com/office/officeart/2008/layout/HalfCircleOrganizationChart" loCatId="hierarchy" qsTypeId="urn:microsoft.com/office/officeart/2005/8/quickstyle/simple3" qsCatId="simple" csTypeId="urn:microsoft.com/office/officeart/2005/8/colors/accent4_5" csCatId="accent4" phldr="1"/>
      <dgm:spPr/>
      <dgm:t>
        <a:bodyPr/>
        <a:lstStyle/>
        <a:p>
          <a:endParaRPr lang="en-US"/>
        </a:p>
      </dgm:t>
    </dgm:pt>
    <dgm:pt modelId="{9C80B289-EE56-4239-B75E-EF502C8EAB93}">
      <dgm:prSet phldrT="[Text]" custT="1"/>
      <dgm:spPr/>
      <dgm:t>
        <a:bodyPr/>
        <a:lstStyle/>
        <a:p>
          <a:r>
            <a:rPr lang="en-US" sz="1800" dirty="0" smtClean="0"/>
            <a:t>Career Advising and Student Success Plan</a:t>
          </a:r>
        </a:p>
      </dgm:t>
    </dgm:pt>
    <dgm:pt modelId="{78625ABD-AF3D-4FDE-92E1-8CF9587C65EC}" type="parTrans" cxnId="{F83494F6-AA42-4D70-B10F-71198524D00A}">
      <dgm:prSet/>
      <dgm:spPr/>
      <dgm:t>
        <a:bodyPr/>
        <a:lstStyle/>
        <a:p>
          <a:endParaRPr lang="en-US" sz="1200"/>
        </a:p>
      </dgm:t>
    </dgm:pt>
    <dgm:pt modelId="{669FB77F-571F-4968-AEC1-8C64489DD80E}" type="sibTrans" cxnId="{F83494F6-AA42-4D70-B10F-71198524D00A}">
      <dgm:prSet/>
      <dgm:spPr/>
      <dgm:t>
        <a:bodyPr/>
        <a:lstStyle/>
        <a:p>
          <a:endParaRPr lang="en-US" sz="1200"/>
        </a:p>
      </dgm:t>
    </dgm:pt>
    <dgm:pt modelId="{7699FFE9-4492-4107-8C61-8A628C44A3DA}">
      <dgm:prSet phldrT="[Text]" custT="1"/>
      <dgm:spPr/>
      <dgm:t>
        <a:bodyPr/>
        <a:lstStyle/>
        <a:p>
          <a:r>
            <a:rPr lang="en-US" sz="1200" dirty="0" smtClean="0"/>
            <a:t>Information</a:t>
          </a:r>
        </a:p>
      </dgm:t>
    </dgm:pt>
    <dgm:pt modelId="{94C4B20B-B2A9-44C1-B248-EB4CAA0360C5}" type="parTrans" cxnId="{D30F6A6A-A148-47BD-8D15-87784CF4BBAB}">
      <dgm:prSet/>
      <dgm:spPr/>
      <dgm:t>
        <a:bodyPr/>
        <a:lstStyle/>
        <a:p>
          <a:endParaRPr lang="en-US" sz="1200"/>
        </a:p>
      </dgm:t>
    </dgm:pt>
    <dgm:pt modelId="{9F78DF6F-DB47-4AEA-AFEF-32C063341D58}" type="sibTrans" cxnId="{D30F6A6A-A148-47BD-8D15-87784CF4BBAB}">
      <dgm:prSet/>
      <dgm:spPr/>
      <dgm:t>
        <a:bodyPr/>
        <a:lstStyle/>
        <a:p>
          <a:endParaRPr lang="en-US" sz="1200"/>
        </a:p>
      </dgm:t>
    </dgm:pt>
    <dgm:pt modelId="{25085C06-A45A-4619-8388-0C8CFF1FA1DE}">
      <dgm:prSet phldrT="[Text]" custT="1"/>
      <dgm:spPr/>
      <dgm:t>
        <a:bodyPr/>
        <a:lstStyle/>
        <a:p>
          <a:r>
            <a:rPr lang="en-US" sz="1200" dirty="0" smtClean="0"/>
            <a:t>Career Fields/Clusters</a:t>
          </a:r>
        </a:p>
      </dgm:t>
    </dgm:pt>
    <dgm:pt modelId="{68813971-95FE-45CC-AE09-2F7392719DEF}" type="parTrans" cxnId="{4A85E8D5-562E-4299-87A8-55EB35468BBF}">
      <dgm:prSet/>
      <dgm:spPr/>
      <dgm:t>
        <a:bodyPr/>
        <a:lstStyle/>
        <a:p>
          <a:endParaRPr lang="en-US" sz="1200"/>
        </a:p>
      </dgm:t>
    </dgm:pt>
    <dgm:pt modelId="{227C7FCC-B320-488C-BA92-6666F13198AD}" type="sibTrans" cxnId="{4A85E8D5-562E-4299-87A8-55EB35468BBF}">
      <dgm:prSet/>
      <dgm:spPr/>
      <dgm:t>
        <a:bodyPr/>
        <a:lstStyle/>
        <a:p>
          <a:endParaRPr lang="en-US" sz="1200"/>
        </a:p>
      </dgm:t>
    </dgm:pt>
    <dgm:pt modelId="{9627A81A-5B90-412D-B183-5D5A5D4B021B}">
      <dgm:prSet phldrT="[Text]" custT="1"/>
      <dgm:spPr/>
      <dgm:t>
        <a:bodyPr/>
        <a:lstStyle/>
        <a:p>
          <a:r>
            <a:rPr lang="en-US" sz="1200" dirty="0" smtClean="0"/>
            <a:t>Occupations – high need, skill, and wage</a:t>
          </a:r>
        </a:p>
      </dgm:t>
    </dgm:pt>
    <dgm:pt modelId="{E115ED80-2F79-40A9-B3E3-00D767CF821E}" type="parTrans" cxnId="{9E24E1EC-ACB7-4BB8-AE7C-2AA4FF156EED}">
      <dgm:prSet/>
      <dgm:spPr/>
      <dgm:t>
        <a:bodyPr/>
        <a:lstStyle/>
        <a:p>
          <a:endParaRPr lang="en-US" sz="1200"/>
        </a:p>
      </dgm:t>
    </dgm:pt>
    <dgm:pt modelId="{4FB54D91-CDB9-4BDE-BEB5-7C3CBC1803A1}" type="sibTrans" cxnId="{9E24E1EC-ACB7-4BB8-AE7C-2AA4FF156EED}">
      <dgm:prSet/>
      <dgm:spPr/>
      <dgm:t>
        <a:bodyPr/>
        <a:lstStyle/>
        <a:p>
          <a:endParaRPr lang="en-US" sz="1200"/>
        </a:p>
      </dgm:t>
    </dgm:pt>
    <dgm:pt modelId="{202BFE32-CADD-46C3-B107-8CA5AE8E93C5}">
      <dgm:prSet phldrT="[Text]" custT="1"/>
      <dgm:spPr/>
      <dgm:t>
        <a:bodyPr/>
        <a:lstStyle/>
        <a:p>
          <a:r>
            <a:rPr lang="en-US" sz="1200" dirty="0" smtClean="0"/>
            <a:t>Interests</a:t>
          </a:r>
        </a:p>
      </dgm:t>
    </dgm:pt>
    <dgm:pt modelId="{9A0AD6B4-B3ED-461F-9F89-A94B5D6CF2C7}" type="parTrans" cxnId="{44658063-DE23-404F-8BBC-86829205152B}">
      <dgm:prSet/>
      <dgm:spPr/>
      <dgm:t>
        <a:bodyPr/>
        <a:lstStyle/>
        <a:p>
          <a:endParaRPr lang="en-US" sz="1200"/>
        </a:p>
      </dgm:t>
    </dgm:pt>
    <dgm:pt modelId="{35F726E9-BCB1-4F01-AB39-78A9CC367E03}" type="sibTrans" cxnId="{44658063-DE23-404F-8BBC-86829205152B}">
      <dgm:prSet/>
      <dgm:spPr/>
      <dgm:t>
        <a:bodyPr/>
        <a:lstStyle/>
        <a:p>
          <a:endParaRPr lang="en-US" sz="1200"/>
        </a:p>
      </dgm:t>
    </dgm:pt>
    <dgm:pt modelId="{F31EE089-481D-46DE-901D-B47CFAE1F67E}">
      <dgm:prSet phldrT="[Text]" custT="1"/>
      <dgm:spPr/>
      <dgm:t>
        <a:bodyPr/>
        <a:lstStyle/>
        <a:p>
          <a:r>
            <a:rPr lang="en-US" sz="1200" dirty="0" smtClean="0"/>
            <a:t>Skills</a:t>
          </a:r>
        </a:p>
      </dgm:t>
    </dgm:pt>
    <dgm:pt modelId="{4225D4A3-E1EC-48CF-8574-B761A6816A9F}" type="parTrans" cxnId="{EE21E3EC-C14E-4BCE-A1D1-E9299F5B2E49}">
      <dgm:prSet/>
      <dgm:spPr/>
      <dgm:t>
        <a:bodyPr/>
        <a:lstStyle/>
        <a:p>
          <a:endParaRPr lang="en-US" sz="1200"/>
        </a:p>
      </dgm:t>
    </dgm:pt>
    <dgm:pt modelId="{0C055472-C79E-45FB-BA5C-C22E63C9DA7B}" type="sibTrans" cxnId="{EE21E3EC-C14E-4BCE-A1D1-E9299F5B2E49}">
      <dgm:prSet/>
      <dgm:spPr/>
      <dgm:t>
        <a:bodyPr/>
        <a:lstStyle/>
        <a:p>
          <a:endParaRPr lang="en-US" sz="1200"/>
        </a:p>
      </dgm:t>
    </dgm:pt>
    <dgm:pt modelId="{BBCBD110-EE8B-4275-BC40-13208E4BE296}">
      <dgm:prSet phldrT="[Text]" custT="1"/>
      <dgm:spPr/>
      <dgm:t>
        <a:bodyPr/>
        <a:lstStyle/>
        <a:p>
          <a:r>
            <a:rPr lang="en-US" sz="1200" dirty="0" smtClean="0"/>
            <a:t>Aspirations</a:t>
          </a:r>
        </a:p>
      </dgm:t>
    </dgm:pt>
    <dgm:pt modelId="{9B1C2D99-83D7-4CEA-A1C6-0C5E1588D54E}" type="parTrans" cxnId="{96E76577-25F6-4277-AA04-4374725896A6}">
      <dgm:prSet/>
      <dgm:spPr/>
      <dgm:t>
        <a:bodyPr/>
        <a:lstStyle/>
        <a:p>
          <a:endParaRPr lang="en-US" sz="1200"/>
        </a:p>
      </dgm:t>
    </dgm:pt>
    <dgm:pt modelId="{882FB718-AE03-4321-86C2-9E6392114F5C}" type="sibTrans" cxnId="{96E76577-25F6-4277-AA04-4374725896A6}">
      <dgm:prSet/>
      <dgm:spPr/>
      <dgm:t>
        <a:bodyPr/>
        <a:lstStyle/>
        <a:p>
          <a:endParaRPr lang="en-US" sz="1200"/>
        </a:p>
      </dgm:t>
    </dgm:pt>
    <dgm:pt modelId="{D5B31062-A03A-4960-9844-6096B51FD199}">
      <dgm:prSet phldrT="[Text]" custT="1"/>
      <dgm:spPr/>
      <dgm:t>
        <a:bodyPr/>
        <a:lstStyle/>
        <a:p>
          <a:r>
            <a:rPr lang="en-US" sz="1200" dirty="0" smtClean="0"/>
            <a:t>Assessment</a:t>
          </a:r>
        </a:p>
      </dgm:t>
    </dgm:pt>
    <dgm:pt modelId="{D3947969-BEE3-4C1D-B04D-22E10C74F80B}" type="parTrans" cxnId="{F62FF2E6-DE03-47B7-A1EF-3FEDD695DCDD}">
      <dgm:prSet/>
      <dgm:spPr/>
      <dgm:t>
        <a:bodyPr/>
        <a:lstStyle/>
        <a:p>
          <a:endParaRPr lang="en-US" sz="1200"/>
        </a:p>
      </dgm:t>
    </dgm:pt>
    <dgm:pt modelId="{7EB770B5-83AA-40DC-9C30-D566D7AE4BCC}" type="sibTrans" cxnId="{F62FF2E6-DE03-47B7-A1EF-3FEDD695DCDD}">
      <dgm:prSet/>
      <dgm:spPr/>
      <dgm:t>
        <a:bodyPr/>
        <a:lstStyle/>
        <a:p>
          <a:endParaRPr lang="en-US" sz="1200"/>
        </a:p>
      </dgm:t>
    </dgm:pt>
    <dgm:pt modelId="{A413D516-15F2-4842-BBF3-C00892FE7DB4}">
      <dgm:prSet phldrT="[Text]" custT="1"/>
      <dgm:spPr/>
      <dgm:t>
        <a:bodyPr/>
        <a:lstStyle/>
        <a:p>
          <a:r>
            <a:rPr lang="en-US" sz="1200" dirty="0" smtClean="0"/>
            <a:t>Education and Training Options</a:t>
          </a:r>
        </a:p>
      </dgm:t>
    </dgm:pt>
    <dgm:pt modelId="{BA0A5B1D-FE1F-4EF0-9DB9-971C6C378EC7}" type="parTrans" cxnId="{0B93BD1F-FD1B-4D34-84F9-42328BA2C4A7}">
      <dgm:prSet/>
      <dgm:spPr/>
      <dgm:t>
        <a:bodyPr/>
        <a:lstStyle/>
        <a:p>
          <a:endParaRPr lang="en-US"/>
        </a:p>
      </dgm:t>
    </dgm:pt>
    <dgm:pt modelId="{D4EB89DF-EDD5-410A-A3CC-88E9AED4D0CE}" type="sibTrans" cxnId="{0B93BD1F-FD1B-4D34-84F9-42328BA2C4A7}">
      <dgm:prSet/>
      <dgm:spPr/>
      <dgm:t>
        <a:bodyPr/>
        <a:lstStyle/>
        <a:p>
          <a:endParaRPr lang="en-US"/>
        </a:p>
      </dgm:t>
    </dgm:pt>
    <dgm:pt modelId="{C62BBB77-ACFE-4846-B058-19FDBEDBF773}">
      <dgm:prSet phldrT="[Text]" custT="1"/>
      <dgm:spPr/>
      <dgm:t>
        <a:bodyPr/>
        <a:lstStyle/>
        <a:p>
          <a:r>
            <a:rPr lang="en-US" sz="1200" dirty="0" smtClean="0"/>
            <a:t>Reflective Analysis</a:t>
          </a:r>
        </a:p>
      </dgm:t>
    </dgm:pt>
    <dgm:pt modelId="{2A51C9D5-3EE0-4435-B862-D9630682AFB2}" type="parTrans" cxnId="{8E888AF4-4C17-442D-8D65-B8D6957667A9}">
      <dgm:prSet/>
      <dgm:spPr/>
      <dgm:t>
        <a:bodyPr/>
        <a:lstStyle/>
        <a:p>
          <a:endParaRPr lang="en-US"/>
        </a:p>
      </dgm:t>
    </dgm:pt>
    <dgm:pt modelId="{594E52C8-F0C4-450E-B666-0A3001D223D1}" type="sibTrans" cxnId="{8E888AF4-4C17-442D-8D65-B8D6957667A9}">
      <dgm:prSet/>
      <dgm:spPr/>
      <dgm:t>
        <a:bodyPr/>
        <a:lstStyle/>
        <a:p>
          <a:endParaRPr lang="en-US"/>
        </a:p>
      </dgm:t>
    </dgm:pt>
    <dgm:pt modelId="{41E25F27-221A-4843-BC68-56E0C667A804}">
      <dgm:prSet phldrT="[Text]" custT="1"/>
      <dgm:spPr/>
      <dgm:t>
        <a:bodyPr/>
        <a:lstStyle/>
        <a:p>
          <a:r>
            <a:rPr lang="en-US" sz="1200" dirty="0" smtClean="0"/>
            <a:t>One-on-one conversations with students</a:t>
          </a:r>
        </a:p>
      </dgm:t>
    </dgm:pt>
    <dgm:pt modelId="{17BEF39A-AEDC-40C7-8ED0-589047BFB06E}" type="parTrans" cxnId="{44498CAA-57E2-4D8F-910C-D42E02567265}">
      <dgm:prSet/>
      <dgm:spPr/>
      <dgm:t>
        <a:bodyPr/>
        <a:lstStyle/>
        <a:p>
          <a:endParaRPr lang="en-US"/>
        </a:p>
      </dgm:t>
    </dgm:pt>
    <dgm:pt modelId="{0A634501-6C02-432C-AFFB-7F08F7672ABF}" type="sibTrans" cxnId="{44498CAA-57E2-4D8F-910C-D42E02567265}">
      <dgm:prSet/>
      <dgm:spPr/>
      <dgm:t>
        <a:bodyPr/>
        <a:lstStyle/>
        <a:p>
          <a:endParaRPr lang="en-US"/>
        </a:p>
      </dgm:t>
    </dgm:pt>
    <dgm:pt modelId="{5F7FF3B9-8056-4A2F-862E-03488BDD3E41}">
      <dgm:prSet phldrT="[Text]" custT="1"/>
      <dgm:spPr/>
      <dgm:t>
        <a:bodyPr/>
        <a:lstStyle/>
        <a:p>
          <a:r>
            <a:rPr lang="en-US" sz="1200" dirty="0" smtClean="0"/>
            <a:t>Documentation of activities</a:t>
          </a:r>
        </a:p>
      </dgm:t>
    </dgm:pt>
    <dgm:pt modelId="{07CC72BD-5484-4FCC-9C03-D558CB7CA5B2}" type="parTrans" cxnId="{9FDF4E4B-90B8-468E-A3C8-0A22B1C39231}">
      <dgm:prSet/>
      <dgm:spPr/>
      <dgm:t>
        <a:bodyPr/>
        <a:lstStyle/>
        <a:p>
          <a:endParaRPr lang="en-US"/>
        </a:p>
      </dgm:t>
    </dgm:pt>
    <dgm:pt modelId="{ED827728-4EB7-48EE-BED3-83668BB6E727}" type="sibTrans" cxnId="{9FDF4E4B-90B8-468E-A3C8-0A22B1C39231}">
      <dgm:prSet/>
      <dgm:spPr/>
      <dgm:t>
        <a:bodyPr/>
        <a:lstStyle/>
        <a:p>
          <a:endParaRPr lang="en-US"/>
        </a:p>
      </dgm:t>
    </dgm:pt>
    <dgm:pt modelId="{4F724586-6A10-416C-8176-5DB862DE167E}" type="pres">
      <dgm:prSet presAssocID="{3699AF66-5439-4EA5-AC55-72EFB5656AF3}" presName="Name0" presStyleCnt="0">
        <dgm:presLayoutVars>
          <dgm:orgChart val="1"/>
          <dgm:chPref val="1"/>
          <dgm:dir/>
          <dgm:animOne val="branch"/>
          <dgm:animLvl val="lvl"/>
          <dgm:resizeHandles/>
        </dgm:presLayoutVars>
      </dgm:prSet>
      <dgm:spPr/>
      <dgm:t>
        <a:bodyPr/>
        <a:lstStyle/>
        <a:p>
          <a:endParaRPr lang="en-US"/>
        </a:p>
      </dgm:t>
    </dgm:pt>
    <dgm:pt modelId="{1D431793-B9D4-46E5-B52B-2F99FF963AC7}" type="pres">
      <dgm:prSet presAssocID="{9C80B289-EE56-4239-B75E-EF502C8EAB93}" presName="hierRoot1" presStyleCnt="0">
        <dgm:presLayoutVars>
          <dgm:hierBranch val="init"/>
        </dgm:presLayoutVars>
      </dgm:prSet>
      <dgm:spPr/>
    </dgm:pt>
    <dgm:pt modelId="{FACC56B8-A9D7-47AD-8ECD-1D4D96E90E02}" type="pres">
      <dgm:prSet presAssocID="{9C80B289-EE56-4239-B75E-EF502C8EAB93}" presName="rootComposite1" presStyleCnt="0"/>
      <dgm:spPr/>
    </dgm:pt>
    <dgm:pt modelId="{00B15806-63F3-49A7-B472-372E494CF1BF}" type="pres">
      <dgm:prSet presAssocID="{9C80B289-EE56-4239-B75E-EF502C8EAB93}" presName="rootText1" presStyleLbl="alignAcc1" presStyleIdx="0" presStyleCnt="0" custScaleX="243397">
        <dgm:presLayoutVars>
          <dgm:chPref val="3"/>
        </dgm:presLayoutVars>
      </dgm:prSet>
      <dgm:spPr/>
      <dgm:t>
        <a:bodyPr/>
        <a:lstStyle/>
        <a:p>
          <a:endParaRPr lang="en-US"/>
        </a:p>
      </dgm:t>
    </dgm:pt>
    <dgm:pt modelId="{AC94BA51-D108-42B9-8ABF-0AE15BF4E162}" type="pres">
      <dgm:prSet presAssocID="{9C80B289-EE56-4239-B75E-EF502C8EAB93}" presName="topArc1" presStyleLbl="parChTrans1D1" presStyleIdx="0" presStyleCnt="24"/>
      <dgm:spPr/>
    </dgm:pt>
    <dgm:pt modelId="{240A8BB8-8563-45E8-BE54-A79A7E7975EE}" type="pres">
      <dgm:prSet presAssocID="{9C80B289-EE56-4239-B75E-EF502C8EAB93}" presName="bottomArc1" presStyleLbl="parChTrans1D1" presStyleIdx="1" presStyleCnt="24"/>
      <dgm:spPr/>
    </dgm:pt>
    <dgm:pt modelId="{4903A90A-0057-4E77-9719-BD18798790D9}" type="pres">
      <dgm:prSet presAssocID="{9C80B289-EE56-4239-B75E-EF502C8EAB93}" presName="topConnNode1" presStyleLbl="node1" presStyleIdx="0" presStyleCnt="0"/>
      <dgm:spPr/>
      <dgm:t>
        <a:bodyPr/>
        <a:lstStyle/>
        <a:p>
          <a:endParaRPr lang="en-US"/>
        </a:p>
      </dgm:t>
    </dgm:pt>
    <dgm:pt modelId="{5F6857B3-0205-4B6E-A908-6CCEDBD67298}" type="pres">
      <dgm:prSet presAssocID="{9C80B289-EE56-4239-B75E-EF502C8EAB93}" presName="hierChild2" presStyleCnt="0"/>
      <dgm:spPr/>
    </dgm:pt>
    <dgm:pt modelId="{A43A3DCB-7160-41DB-A3F1-0FD403AC921A}" type="pres">
      <dgm:prSet presAssocID="{94C4B20B-B2A9-44C1-B248-EB4CAA0360C5}" presName="Name28" presStyleLbl="parChTrans1D2" presStyleIdx="0" presStyleCnt="3"/>
      <dgm:spPr/>
      <dgm:t>
        <a:bodyPr/>
        <a:lstStyle/>
        <a:p>
          <a:endParaRPr lang="en-US"/>
        </a:p>
      </dgm:t>
    </dgm:pt>
    <dgm:pt modelId="{48E29D02-B9E9-4FEE-B625-33462EA1935D}" type="pres">
      <dgm:prSet presAssocID="{7699FFE9-4492-4107-8C61-8A628C44A3DA}" presName="hierRoot2" presStyleCnt="0">
        <dgm:presLayoutVars>
          <dgm:hierBranch val="init"/>
        </dgm:presLayoutVars>
      </dgm:prSet>
      <dgm:spPr/>
    </dgm:pt>
    <dgm:pt modelId="{646B1E7C-EBB3-4FCF-9448-3C8DE7997DDC}" type="pres">
      <dgm:prSet presAssocID="{7699FFE9-4492-4107-8C61-8A628C44A3DA}" presName="rootComposite2" presStyleCnt="0"/>
      <dgm:spPr/>
    </dgm:pt>
    <dgm:pt modelId="{09578F8B-5407-4CD3-856A-9A1E4CC6971A}" type="pres">
      <dgm:prSet presAssocID="{7699FFE9-4492-4107-8C61-8A628C44A3DA}" presName="rootText2" presStyleLbl="alignAcc1" presStyleIdx="0" presStyleCnt="0">
        <dgm:presLayoutVars>
          <dgm:chPref val="3"/>
        </dgm:presLayoutVars>
      </dgm:prSet>
      <dgm:spPr/>
      <dgm:t>
        <a:bodyPr/>
        <a:lstStyle/>
        <a:p>
          <a:endParaRPr lang="en-US"/>
        </a:p>
      </dgm:t>
    </dgm:pt>
    <dgm:pt modelId="{0C2BCE59-20CA-4655-ACF1-2C5E82FB8CD6}" type="pres">
      <dgm:prSet presAssocID="{7699FFE9-4492-4107-8C61-8A628C44A3DA}" presName="topArc2" presStyleLbl="parChTrans1D1" presStyleIdx="2" presStyleCnt="24"/>
      <dgm:spPr/>
    </dgm:pt>
    <dgm:pt modelId="{29074095-BE2F-4416-8F0F-22A490DD83DE}" type="pres">
      <dgm:prSet presAssocID="{7699FFE9-4492-4107-8C61-8A628C44A3DA}" presName="bottomArc2" presStyleLbl="parChTrans1D1" presStyleIdx="3" presStyleCnt="24"/>
      <dgm:spPr/>
    </dgm:pt>
    <dgm:pt modelId="{6F26A25D-6177-4379-95C9-26730CC3D1E0}" type="pres">
      <dgm:prSet presAssocID="{7699FFE9-4492-4107-8C61-8A628C44A3DA}" presName="topConnNode2" presStyleLbl="node2" presStyleIdx="0" presStyleCnt="0"/>
      <dgm:spPr/>
      <dgm:t>
        <a:bodyPr/>
        <a:lstStyle/>
        <a:p>
          <a:endParaRPr lang="en-US"/>
        </a:p>
      </dgm:t>
    </dgm:pt>
    <dgm:pt modelId="{2488F234-D2B2-41C8-B94D-53941C959DBC}" type="pres">
      <dgm:prSet presAssocID="{7699FFE9-4492-4107-8C61-8A628C44A3DA}" presName="hierChild4" presStyleCnt="0"/>
      <dgm:spPr/>
    </dgm:pt>
    <dgm:pt modelId="{7F539096-C787-4FE5-9192-39F0694F0619}" type="pres">
      <dgm:prSet presAssocID="{68813971-95FE-45CC-AE09-2F7392719DEF}" presName="Name28" presStyleLbl="parChTrans1D3" presStyleIdx="0" presStyleCnt="8"/>
      <dgm:spPr/>
      <dgm:t>
        <a:bodyPr/>
        <a:lstStyle/>
        <a:p>
          <a:endParaRPr lang="en-US"/>
        </a:p>
      </dgm:t>
    </dgm:pt>
    <dgm:pt modelId="{3AEA4606-0B93-4A83-89CA-838092E2542F}" type="pres">
      <dgm:prSet presAssocID="{25085C06-A45A-4619-8388-0C8CFF1FA1DE}" presName="hierRoot2" presStyleCnt="0">
        <dgm:presLayoutVars>
          <dgm:hierBranch val="init"/>
        </dgm:presLayoutVars>
      </dgm:prSet>
      <dgm:spPr/>
    </dgm:pt>
    <dgm:pt modelId="{A5F185A1-9678-48EA-9100-FCD718F4DBE1}" type="pres">
      <dgm:prSet presAssocID="{25085C06-A45A-4619-8388-0C8CFF1FA1DE}" presName="rootComposite2" presStyleCnt="0"/>
      <dgm:spPr/>
    </dgm:pt>
    <dgm:pt modelId="{FA77EFD2-7524-4461-B4AA-682F36593230}" type="pres">
      <dgm:prSet presAssocID="{25085C06-A45A-4619-8388-0C8CFF1FA1DE}" presName="rootText2" presStyleLbl="alignAcc1" presStyleIdx="0" presStyleCnt="0">
        <dgm:presLayoutVars>
          <dgm:chPref val="3"/>
        </dgm:presLayoutVars>
      </dgm:prSet>
      <dgm:spPr/>
      <dgm:t>
        <a:bodyPr/>
        <a:lstStyle/>
        <a:p>
          <a:endParaRPr lang="en-US"/>
        </a:p>
      </dgm:t>
    </dgm:pt>
    <dgm:pt modelId="{DB5C18B5-F7DE-4E5B-8557-C0C10B597E86}" type="pres">
      <dgm:prSet presAssocID="{25085C06-A45A-4619-8388-0C8CFF1FA1DE}" presName="topArc2" presStyleLbl="parChTrans1D1" presStyleIdx="4" presStyleCnt="24"/>
      <dgm:spPr/>
    </dgm:pt>
    <dgm:pt modelId="{DCB23FAC-0E1B-4AD0-BEFF-BC38A2CB5FA8}" type="pres">
      <dgm:prSet presAssocID="{25085C06-A45A-4619-8388-0C8CFF1FA1DE}" presName="bottomArc2" presStyleLbl="parChTrans1D1" presStyleIdx="5" presStyleCnt="24"/>
      <dgm:spPr/>
    </dgm:pt>
    <dgm:pt modelId="{CABBF40D-B748-4F11-A461-FDB64E7EC325}" type="pres">
      <dgm:prSet presAssocID="{25085C06-A45A-4619-8388-0C8CFF1FA1DE}" presName="topConnNode2" presStyleLbl="node3" presStyleIdx="0" presStyleCnt="0"/>
      <dgm:spPr/>
      <dgm:t>
        <a:bodyPr/>
        <a:lstStyle/>
        <a:p>
          <a:endParaRPr lang="en-US"/>
        </a:p>
      </dgm:t>
    </dgm:pt>
    <dgm:pt modelId="{63859345-083C-46A3-B54F-927A24486742}" type="pres">
      <dgm:prSet presAssocID="{25085C06-A45A-4619-8388-0C8CFF1FA1DE}" presName="hierChild4" presStyleCnt="0"/>
      <dgm:spPr/>
    </dgm:pt>
    <dgm:pt modelId="{1157FD99-D9E0-4A56-A740-443DC6225F10}" type="pres">
      <dgm:prSet presAssocID="{25085C06-A45A-4619-8388-0C8CFF1FA1DE}" presName="hierChild5" presStyleCnt="0"/>
      <dgm:spPr/>
    </dgm:pt>
    <dgm:pt modelId="{3B144CDD-12A5-492F-AF26-523FF8C4B077}" type="pres">
      <dgm:prSet presAssocID="{E115ED80-2F79-40A9-B3E3-00D767CF821E}" presName="Name28" presStyleLbl="parChTrans1D3" presStyleIdx="1" presStyleCnt="8"/>
      <dgm:spPr/>
      <dgm:t>
        <a:bodyPr/>
        <a:lstStyle/>
        <a:p>
          <a:endParaRPr lang="en-US"/>
        </a:p>
      </dgm:t>
    </dgm:pt>
    <dgm:pt modelId="{12A2E44F-1A10-45E6-94B4-A64DCAA52A4B}" type="pres">
      <dgm:prSet presAssocID="{9627A81A-5B90-412D-B183-5D5A5D4B021B}" presName="hierRoot2" presStyleCnt="0">
        <dgm:presLayoutVars>
          <dgm:hierBranch val="init"/>
        </dgm:presLayoutVars>
      </dgm:prSet>
      <dgm:spPr/>
    </dgm:pt>
    <dgm:pt modelId="{622E60CA-0B41-4092-AB15-250211C6E929}" type="pres">
      <dgm:prSet presAssocID="{9627A81A-5B90-412D-B183-5D5A5D4B021B}" presName="rootComposite2" presStyleCnt="0"/>
      <dgm:spPr/>
    </dgm:pt>
    <dgm:pt modelId="{6572E0AB-2DF9-401E-9286-C0286499FE1C}" type="pres">
      <dgm:prSet presAssocID="{9627A81A-5B90-412D-B183-5D5A5D4B021B}" presName="rootText2" presStyleLbl="alignAcc1" presStyleIdx="0" presStyleCnt="0">
        <dgm:presLayoutVars>
          <dgm:chPref val="3"/>
        </dgm:presLayoutVars>
      </dgm:prSet>
      <dgm:spPr/>
      <dgm:t>
        <a:bodyPr/>
        <a:lstStyle/>
        <a:p>
          <a:endParaRPr lang="en-US"/>
        </a:p>
      </dgm:t>
    </dgm:pt>
    <dgm:pt modelId="{8F0F8D97-69EA-4154-8531-D5809847FC09}" type="pres">
      <dgm:prSet presAssocID="{9627A81A-5B90-412D-B183-5D5A5D4B021B}" presName="topArc2" presStyleLbl="parChTrans1D1" presStyleIdx="6" presStyleCnt="24"/>
      <dgm:spPr/>
    </dgm:pt>
    <dgm:pt modelId="{7DB1A1B5-0FC6-417E-9A2F-ACA21AA253AD}" type="pres">
      <dgm:prSet presAssocID="{9627A81A-5B90-412D-B183-5D5A5D4B021B}" presName="bottomArc2" presStyleLbl="parChTrans1D1" presStyleIdx="7" presStyleCnt="24"/>
      <dgm:spPr/>
    </dgm:pt>
    <dgm:pt modelId="{BFD9E8D2-01DA-4307-97CE-F6ADE8334C41}" type="pres">
      <dgm:prSet presAssocID="{9627A81A-5B90-412D-B183-5D5A5D4B021B}" presName="topConnNode2" presStyleLbl="node3" presStyleIdx="0" presStyleCnt="0"/>
      <dgm:spPr/>
      <dgm:t>
        <a:bodyPr/>
        <a:lstStyle/>
        <a:p>
          <a:endParaRPr lang="en-US"/>
        </a:p>
      </dgm:t>
    </dgm:pt>
    <dgm:pt modelId="{454ACB5F-DDCF-488A-9A86-E965C6103934}" type="pres">
      <dgm:prSet presAssocID="{9627A81A-5B90-412D-B183-5D5A5D4B021B}" presName="hierChild4" presStyleCnt="0"/>
      <dgm:spPr/>
    </dgm:pt>
    <dgm:pt modelId="{A7B2D188-2948-45F9-9A59-9E6446F3B20F}" type="pres">
      <dgm:prSet presAssocID="{9627A81A-5B90-412D-B183-5D5A5D4B021B}" presName="hierChild5" presStyleCnt="0"/>
      <dgm:spPr/>
    </dgm:pt>
    <dgm:pt modelId="{1C79BB89-1C5B-4844-91B5-87A2BE6BD343}" type="pres">
      <dgm:prSet presAssocID="{BA0A5B1D-FE1F-4EF0-9DB9-971C6C378EC7}" presName="Name28" presStyleLbl="parChTrans1D3" presStyleIdx="2" presStyleCnt="8"/>
      <dgm:spPr/>
      <dgm:t>
        <a:bodyPr/>
        <a:lstStyle/>
        <a:p>
          <a:endParaRPr lang="en-US"/>
        </a:p>
      </dgm:t>
    </dgm:pt>
    <dgm:pt modelId="{A909CEDD-EAAA-40A2-8641-F13E6B87AFDB}" type="pres">
      <dgm:prSet presAssocID="{A413D516-15F2-4842-BBF3-C00892FE7DB4}" presName="hierRoot2" presStyleCnt="0">
        <dgm:presLayoutVars>
          <dgm:hierBranch val="init"/>
        </dgm:presLayoutVars>
      </dgm:prSet>
      <dgm:spPr/>
    </dgm:pt>
    <dgm:pt modelId="{9EE85DBC-7846-4F7F-A8F0-C99443A000F9}" type="pres">
      <dgm:prSet presAssocID="{A413D516-15F2-4842-BBF3-C00892FE7DB4}" presName="rootComposite2" presStyleCnt="0"/>
      <dgm:spPr/>
    </dgm:pt>
    <dgm:pt modelId="{A8CBAE44-51E4-459A-B3E2-AF21D6D2F07A}" type="pres">
      <dgm:prSet presAssocID="{A413D516-15F2-4842-BBF3-C00892FE7DB4}" presName="rootText2" presStyleLbl="alignAcc1" presStyleIdx="0" presStyleCnt="0">
        <dgm:presLayoutVars>
          <dgm:chPref val="3"/>
        </dgm:presLayoutVars>
      </dgm:prSet>
      <dgm:spPr/>
      <dgm:t>
        <a:bodyPr/>
        <a:lstStyle/>
        <a:p>
          <a:endParaRPr lang="en-US"/>
        </a:p>
      </dgm:t>
    </dgm:pt>
    <dgm:pt modelId="{610AC054-266D-4833-B466-0D50D2518CB9}" type="pres">
      <dgm:prSet presAssocID="{A413D516-15F2-4842-BBF3-C00892FE7DB4}" presName="topArc2" presStyleLbl="parChTrans1D1" presStyleIdx="8" presStyleCnt="24"/>
      <dgm:spPr/>
    </dgm:pt>
    <dgm:pt modelId="{6041E364-B985-494A-A792-1D7AE26FFDBB}" type="pres">
      <dgm:prSet presAssocID="{A413D516-15F2-4842-BBF3-C00892FE7DB4}" presName="bottomArc2" presStyleLbl="parChTrans1D1" presStyleIdx="9" presStyleCnt="24"/>
      <dgm:spPr/>
    </dgm:pt>
    <dgm:pt modelId="{6C568F54-2199-404C-B9B5-8386D90B51A0}" type="pres">
      <dgm:prSet presAssocID="{A413D516-15F2-4842-BBF3-C00892FE7DB4}" presName="topConnNode2" presStyleLbl="node3" presStyleIdx="0" presStyleCnt="0"/>
      <dgm:spPr/>
      <dgm:t>
        <a:bodyPr/>
        <a:lstStyle/>
        <a:p>
          <a:endParaRPr lang="en-US"/>
        </a:p>
      </dgm:t>
    </dgm:pt>
    <dgm:pt modelId="{10CA08FB-5352-4BCC-88C5-0297532FF320}" type="pres">
      <dgm:prSet presAssocID="{A413D516-15F2-4842-BBF3-C00892FE7DB4}" presName="hierChild4" presStyleCnt="0"/>
      <dgm:spPr/>
    </dgm:pt>
    <dgm:pt modelId="{73D528C2-8344-4F68-B2AA-C43179EBB8F6}" type="pres">
      <dgm:prSet presAssocID="{A413D516-15F2-4842-BBF3-C00892FE7DB4}" presName="hierChild5" presStyleCnt="0"/>
      <dgm:spPr/>
    </dgm:pt>
    <dgm:pt modelId="{1EFD30B3-1D38-4920-9C07-856E398F41AD}" type="pres">
      <dgm:prSet presAssocID="{7699FFE9-4492-4107-8C61-8A628C44A3DA}" presName="hierChild5" presStyleCnt="0"/>
      <dgm:spPr/>
    </dgm:pt>
    <dgm:pt modelId="{1B3F4EF0-9C20-45FF-9FEB-624B8A429775}" type="pres">
      <dgm:prSet presAssocID="{D3947969-BEE3-4C1D-B04D-22E10C74F80B}" presName="Name28" presStyleLbl="parChTrans1D2" presStyleIdx="1" presStyleCnt="3"/>
      <dgm:spPr/>
      <dgm:t>
        <a:bodyPr/>
        <a:lstStyle/>
        <a:p>
          <a:endParaRPr lang="en-US"/>
        </a:p>
      </dgm:t>
    </dgm:pt>
    <dgm:pt modelId="{E5F87D2D-843E-42A5-8BA1-82533DDF1857}" type="pres">
      <dgm:prSet presAssocID="{D5B31062-A03A-4960-9844-6096B51FD199}" presName="hierRoot2" presStyleCnt="0">
        <dgm:presLayoutVars>
          <dgm:hierBranch val="init"/>
        </dgm:presLayoutVars>
      </dgm:prSet>
      <dgm:spPr/>
    </dgm:pt>
    <dgm:pt modelId="{852C19E9-4BA3-4BE2-A40F-ACEB1A91E512}" type="pres">
      <dgm:prSet presAssocID="{D5B31062-A03A-4960-9844-6096B51FD199}" presName="rootComposite2" presStyleCnt="0"/>
      <dgm:spPr/>
    </dgm:pt>
    <dgm:pt modelId="{8AE7F084-595C-405A-87AD-CBA59304C65A}" type="pres">
      <dgm:prSet presAssocID="{D5B31062-A03A-4960-9844-6096B51FD199}" presName="rootText2" presStyleLbl="alignAcc1" presStyleIdx="0" presStyleCnt="0">
        <dgm:presLayoutVars>
          <dgm:chPref val="3"/>
        </dgm:presLayoutVars>
      </dgm:prSet>
      <dgm:spPr/>
      <dgm:t>
        <a:bodyPr/>
        <a:lstStyle/>
        <a:p>
          <a:endParaRPr lang="en-US"/>
        </a:p>
      </dgm:t>
    </dgm:pt>
    <dgm:pt modelId="{0D3A66F6-FB89-4173-B818-938B61678229}" type="pres">
      <dgm:prSet presAssocID="{D5B31062-A03A-4960-9844-6096B51FD199}" presName="topArc2" presStyleLbl="parChTrans1D1" presStyleIdx="10" presStyleCnt="24"/>
      <dgm:spPr/>
    </dgm:pt>
    <dgm:pt modelId="{8B39DD3C-ADAF-4248-8DB6-B8E15B66BC7B}" type="pres">
      <dgm:prSet presAssocID="{D5B31062-A03A-4960-9844-6096B51FD199}" presName="bottomArc2" presStyleLbl="parChTrans1D1" presStyleIdx="11" presStyleCnt="24"/>
      <dgm:spPr/>
    </dgm:pt>
    <dgm:pt modelId="{69B29806-D3AA-45F6-B7A1-2A7087BD10A7}" type="pres">
      <dgm:prSet presAssocID="{D5B31062-A03A-4960-9844-6096B51FD199}" presName="topConnNode2" presStyleLbl="node2" presStyleIdx="0" presStyleCnt="0"/>
      <dgm:spPr/>
      <dgm:t>
        <a:bodyPr/>
        <a:lstStyle/>
        <a:p>
          <a:endParaRPr lang="en-US"/>
        </a:p>
      </dgm:t>
    </dgm:pt>
    <dgm:pt modelId="{4CA889B4-CBF6-4158-8D20-E3794A135F40}" type="pres">
      <dgm:prSet presAssocID="{D5B31062-A03A-4960-9844-6096B51FD199}" presName="hierChild4" presStyleCnt="0"/>
      <dgm:spPr/>
    </dgm:pt>
    <dgm:pt modelId="{37523076-AD8C-4C78-97FD-166A7B429165}" type="pres">
      <dgm:prSet presAssocID="{9A0AD6B4-B3ED-461F-9F89-A94B5D6CF2C7}" presName="Name28" presStyleLbl="parChTrans1D3" presStyleIdx="3" presStyleCnt="8"/>
      <dgm:spPr/>
      <dgm:t>
        <a:bodyPr/>
        <a:lstStyle/>
        <a:p>
          <a:endParaRPr lang="en-US"/>
        </a:p>
      </dgm:t>
    </dgm:pt>
    <dgm:pt modelId="{6D7DDCCA-3077-4B6F-B95C-0842D9C68292}" type="pres">
      <dgm:prSet presAssocID="{202BFE32-CADD-46C3-B107-8CA5AE8E93C5}" presName="hierRoot2" presStyleCnt="0">
        <dgm:presLayoutVars>
          <dgm:hierBranch val="init"/>
        </dgm:presLayoutVars>
      </dgm:prSet>
      <dgm:spPr/>
    </dgm:pt>
    <dgm:pt modelId="{A2CA1AD5-598E-42A5-B052-14B8E00ED634}" type="pres">
      <dgm:prSet presAssocID="{202BFE32-CADD-46C3-B107-8CA5AE8E93C5}" presName="rootComposite2" presStyleCnt="0"/>
      <dgm:spPr/>
    </dgm:pt>
    <dgm:pt modelId="{404F54D3-ABAD-4EBA-9B6E-81058064F033}" type="pres">
      <dgm:prSet presAssocID="{202BFE32-CADD-46C3-B107-8CA5AE8E93C5}" presName="rootText2" presStyleLbl="alignAcc1" presStyleIdx="0" presStyleCnt="0">
        <dgm:presLayoutVars>
          <dgm:chPref val="3"/>
        </dgm:presLayoutVars>
      </dgm:prSet>
      <dgm:spPr/>
      <dgm:t>
        <a:bodyPr/>
        <a:lstStyle/>
        <a:p>
          <a:endParaRPr lang="en-US"/>
        </a:p>
      </dgm:t>
    </dgm:pt>
    <dgm:pt modelId="{42505D41-33AD-4002-9097-B884E5DB6570}" type="pres">
      <dgm:prSet presAssocID="{202BFE32-CADD-46C3-B107-8CA5AE8E93C5}" presName="topArc2" presStyleLbl="parChTrans1D1" presStyleIdx="12" presStyleCnt="24"/>
      <dgm:spPr/>
    </dgm:pt>
    <dgm:pt modelId="{2D3AA51B-1D30-4814-ADEE-C2DA10D891FD}" type="pres">
      <dgm:prSet presAssocID="{202BFE32-CADD-46C3-B107-8CA5AE8E93C5}" presName="bottomArc2" presStyleLbl="parChTrans1D1" presStyleIdx="13" presStyleCnt="24"/>
      <dgm:spPr/>
    </dgm:pt>
    <dgm:pt modelId="{05C3B266-6761-4B0F-BEE0-F558FDE2AF2C}" type="pres">
      <dgm:prSet presAssocID="{202BFE32-CADD-46C3-B107-8CA5AE8E93C5}" presName="topConnNode2" presStyleLbl="node3" presStyleIdx="0" presStyleCnt="0"/>
      <dgm:spPr/>
      <dgm:t>
        <a:bodyPr/>
        <a:lstStyle/>
        <a:p>
          <a:endParaRPr lang="en-US"/>
        </a:p>
      </dgm:t>
    </dgm:pt>
    <dgm:pt modelId="{74BB9A41-39EB-4D75-9E53-D7BF688B5AF6}" type="pres">
      <dgm:prSet presAssocID="{202BFE32-CADD-46C3-B107-8CA5AE8E93C5}" presName="hierChild4" presStyleCnt="0"/>
      <dgm:spPr/>
    </dgm:pt>
    <dgm:pt modelId="{CB709F30-AA4E-41E2-9314-61F0BD329E8E}" type="pres">
      <dgm:prSet presAssocID="{202BFE32-CADD-46C3-B107-8CA5AE8E93C5}" presName="hierChild5" presStyleCnt="0"/>
      <dgm:spPr/>
    </dgm:pt>
    <dgm:pt modelId="{451F7C8F-4441-4569-BE43-658D618C907F}" type="pres">
      <dgm:prSet presAssocID="{4225D4A3-E1EC-48CF-8574-B761A6816A9F}" presName="Name28" presStyleLbl="parChTrans1D3" presStyleIdx="4" presStyleCnt="8"/>
      <dgm:spPr/>
      <dgm:t>
        <a:bodyPr/>
        <a:lstStyle/>
        <a:p>
          <a:endParaRPr lang="en-US"/>
        </a:p>
      </dgm:t>
    </dgm:pt>
    <dgm:pt modelId="{6D8F8641-C1DA-44E0-920E-CDED42E6A173}" type="pres">
      <dgm:prSet presAssocID="{F31EE089-481D-46DE-901D-B47CFAE1F67E}" presName="hierRoot2" presStyleCnt="0">
        <dgm:presLayoutVars>
          <dgm:hierBranch val="init"/>
        </dgm:presLayoutVars>
      </dgm:prSet>
      <dgm:spPr/>
    </dgm:pt>
    <dgm:pt modelId="{BBE46E49-1488-4D87-A843-AE15535F1F07}" type="pres">
      <dgm:prSet presAssocID="{F31EE089-481D-46DE-901D-B47CFAE1F67E}" presName="rootComposite2" presStyleCnt="0"/>
      <dgm:spPr/>
    </dgm:pt>
    <dgm:pt modelId="{EA2FB199-AEEF-4073-B141-A75D0ED03748}" type="pres">
      <dgm:prSet presAssocID="{F31EE089-481D-46DE-901D-B47CFAE1F67E}" presName="rootText2" presStyleLbl="alignAcc1" presStyleIdx="0" presStyleCnt="0">
        <dgm:presLayoutVars>
          <dgm:chPref val="3"/>
        </dgm:presLayoutVars>
      </dgm:prSet>
      <dgm:spPr/>
      <dgm:t>
        <a:bodyPr/>
        <a:lstStyle/>
        <a:p>
          <a:endParaRPr lang="en-US"/>
        </a:p>
      </dgm:t>
    </dgm:pt>
    <dgm:pt modelId="{4FB95161-52A8-4010-977C-76484A415075}" type="pres">
      <dgm:prSet presAssocID="{F31EE089-481D-46DE-901D-B47CFAE1F67E}" presName="topArc2" presStyleLbl="parChTrans1D1" presStyleIdx="14" presStyleCnt="24"/>
      <dgm:spPr/>
    </dgm:pt>
    <dgm:pt modelId="{0A292D18-9157-48BA-9D05-1B471CC0FD77}" type="pres">
      <dgm:prSet presAssocID="{F31EE089-481D-46DE-901D-B47CFAE1F67E}" presName="bottomArc2" presStyleLbl="parChTrans1D1" presStyleIdx="15" presStyleCnt="24"/>
      <dgm:spPr/>
    </dgm:pt>
    <dgm:pt modelId="{4776A1BF-C806-4E05-9967-BCAF782A5F67}" type="pres">
      <dgm:prSet presAssocID="{F31EE089-481D-46DE-901D-B47CFAE1F67E}" presName="topConnNode2" presStyleLbl="node3" presStyleIdx="0" presStyleCnt="0"/>
      <dgm:spPr/>
      <dgm:t>
        <a:bodyPr/>
        <a:lstStyle/>
        <a:p>
          <a:endParaRPr lang="en-US"/>
        </a:p>
      </dgm:t>
    </dgm:pt>
    <dgm:pt modelId="{C4059DA3-04CA-4FFF-896C-C9252C9CA1E8}" type="pres">
      <dgm:prSet presAssocID="{F31EE089-481D-46DE-901D-B47CFAE1F67E}" presName="hierChild4" presStyleCnt="0"/>
      <dgm:spPr/>
    </dgm:pt>
    <dgm:pt modelId="{DB6D0F6F-4FE2-4559-B66A-6AD475D243E4}" type="pres">
      <dgm:prSet presAssocID="{F31EE089-481D-46DE-901D-B47CFAE1F67E}" presName="hierChild5" presStyleCnt="0"/>
      <dgm:spPr/>
    </dgm:pt>
    <dgm:pt modelId="{D53FA3F7-A621-4EF3-933F-A8DC0676F345}" type="pres">
      <dgm:prSet presAssocID="{9B1C2D99-83D7-4CEA-A1C6-0C5E1588D54E}" presName="Name28" presStyleLbl="parChTrans1D3" presStyleIdx="5" presStyleCnt="8"/>
      <dgm:spPr/>
      <dgm:t>
        <a:bodyPr/>
        <a:lstStyle/>
        <a:p>
          <a:endParaRPr lang="en-US"/>
        </a:p>
      </dgm:t>
    </dgm:pt>
    <dgm:pt modelId="{E879CAA2-8220-4C69-9EE5-6FD9E5A9690B}" type="pres">
      <dgm:prSet presAssocID="{BBCBD110-EE8B-4275-BC40-13208E4BE296}" presName="hierRoot2" presStyleCnt="0">
        <dgm:presLayoutVars>
          <dgm:hierBranch val="init"/>
        </dgm:presLayoutVars>
      </dgm:prSet>
      <dgm:spPr/>
    </dgm:pt>
    <dgm:pt modelId="{033AD51E-50C2-41D3-9C7F-77F9F195D25E}" type="pres">
      <dgm:prSet presAssocID="{BBCBD110-EE8B-4275-BC40-13208E4BE296}" presName="rootComposite2" presStyleCnt="0"/>
      <dgm:spPr/>
    </dgm:pt>
    <dgm:pt modelId="{F0C6BD65-50DB-4E97-B3E9-4927D434CB73}" type="pres">
      <dgm:prSet presAssocID="{BBCBD110-EE8B-4275-BC40-13208E4BE296}" presName="rootText2" presStyleLbl="alignAcc1" presStyleIdx="0" presStyleCnt="0">
        <dgm:presLayoutVars>
          <dgm:chPref val="3"/>
        </dgm:presLayoutVars>
      </dgm:prSet>
      <dgm:spPr/>
      <dgm:t>
        <a:bodyPr/>
        <a:lstStyle/>
        <a:p>
          <a:endParaRPr lang="en-US"/>
        </a:p>
      </dgm:t>
    </dgm:pt>
    <dgm:pt modelId="{A61B49C8-2813-456B-9F68-44CDF001ABE4}" type="pres">
      <dgm:prSet presAssocID="{BBCBD110-EE8B-4275-BC40-13208E4BE296}" presName="topArc2" presStyleLbl="parChTrans1D1" presStyleIdx="16" presStyleCnt="24"/>
      <dgm:spPr/>
    </dgm:pt>
    <dgm:pt modelId="{836290AC-BE20-4141-911D-8FD46B4D9C3E}" type="pres">
      <dgm:prSet presAssocID="{BBCBD110-EE8B-4275-BC40-13208E4BE296}" presName="bottomArc2" presStyleLbl="parChTrans1D1" presStyleIdx="17" presStyleCnt="24"/>
      <dgm:spPr/>
    </dgm:pt>
    <dgm:pt modelId="{1B17C5DC-5505-473D-ADE7-71B408755EF7}" type="pres">
      <dgm:prSet presAssocID="{BBCBD110-EE8B-4275-BC40-13208E4BE296}" presName="topConnNode2" presStyleLbl="node3" presStyleIdx="0" presStyleCnt="0"/>
      <dgm:spPr/>
      <dgm:t>
        <a:bodyPr/>
        <a:lstStyle/>
        <a:p>
          <a:endParaRPr lang="en-US"/>
        </a:p>
      </dgm:t>
    </dgm:pt>
    <dgm:pt modelId="{3BD7CD59-C782-4092-B617-DE657A4A8865}" type="pres">
      <dgm:prSet presAssocID="{BBCBD110-EE8B-4275-BC40-13208E4BE296}" presName="hierChild4" presStyleCnt="0"/>
      <dgm:spPr/>
    </dgm:pt>
    <dgm:pt modelId="{74FD07AB-13B5-4E00-847F-5785209CEC20}" type="pres">
      <dgm:prSet presAssocID="{BBCBD110-EE8B-4275-BC40-13208E4BE296}" presName="hierChild5" presStyleCnt="0"/>
      <dgm:spPr/>
    </dgm:pt>
    <dgm:pt modelId="{E4A2A845-A28C-4BBA-BFA6-07BA4F8D84F2}" type="pres">
      <dgm:prSet presAssocID="{D5B31062-A03A-4960-9844-6096B51FD199}" presName="hierChild5" presStyleCnt="0"/>
      <dgm:spPr/>
    </dgm:pt>
    <dgm:pt modelId="{3B5CB07A-D626-4679-9C6E-A2628C87CBBF}" type="pres">
      <dgm:prSet presAssocID="{2A51C9D5-3EE0-4435-B862-D9630682AFB2}" presName="Name28" presStyleLbl="parChTrans1D2" presStyleIdx="2" presStyleCnt="3"/>
      <dgm:spPr/>
      <dgm:t>
        <a:bodyPr/>
        <a:lstStyle/>
        <a:p>
          <a:endParaRPr lang="en-US"/>
        </a:p>
      </dgm:t>
    </dgm:pt>
    <dgm:pt modelId="{A43D02BB-A685-417A-91C1-E8A018F7D565}" type="pres">
      <dgm:prSet presAssocID="{C62BBB77-ACFE-4846-B058-19FDBEDBF773}" presName="hierRoot2" presStyleCnt="0">
        <dgm:presLayoutVars>
          <dgm:hierBranch val="init"/>
        </dgm:presLayoutVars>
      </dgm:prSet>
      <dgm:spPr/>
    </dgm:pt>
    <dgm:pt modelId="{30A10EE3-2CB8-4DC9-98D2-5741270B8468}" type="pres">
      <dgm:prSet presAssocID="{C62BBB77-ACFE-4846-B058-19FDBEDBF773}" presName="rootComposite2" presStyleCnt="0"/>
      <dgm:spPr/>
    </dgm:pt>
    <dgm:pt modelId="{B0D7199E-E726-4D0E-BC66-0CB4DCFA9160}" type="pres">
      <dgm:prSet presAssocID="{C62BBB77-ACFE-4846-B058-19FDBEDBF773}" presName="rootText2" presStyleLbl="alignAcc1" presStyleIdx="0" presStyleCnt="0">
        <dgm:presLayoutVars>
          <dgm:chPref val="3"/>
        </dgm:presLayoutVars>
      </dgm:prSet>
      <dgm:spPr/>
      <dgm:t>
        <a:bodyPr/>
        <a:lstStyle/>
        <a:p>
          <a:endParaRPr lang="en-US"/>
        </a:p>
      </dgm:t>
    </dgm:pt>
    <dgm:pt modelId="{2A4FBEAB-E376-4CB5-9229-2207663CBC34}" type="pres">
      <dgm:prSet presAssocID="{C62BBB77-ACFE-4846-B058-19FDBEDBF773}" presName="topArc2" presStyleLbl="parChTrans1D1" presStyleIdx="18" presStyleCnt="24"/>
      <dgm:spPr/>
    </dgm:pt>
    <dgm:pt modelId="{1BEE91F8-6617-415D-92F3-D35F40FEF83E}" type="pres">
      <dgm:prSet presAssocID="{C62BBB77-ACFE-4846-B058-19FDBEDBF773}" presName="bottomArc2" presStyleLbl="parChTrans1D1" presStyleIdx="19" presStyleCnt="24"/>
      <dgm:spPr/>
    </dgm:pt>
    <dgm:pt modelId="{5C46F63D-FD03-4F42-AD4C-F40E307C405A}" type="pres">
      <dgm:prSet presAssocID="{C62BBB77-ACFE-4846-B058-19FDBEDBF773}" presName="topConnNode2" presStyleLbl="node2" presStyleIdx="0" presStyleCnt="0"/>
      <dgm:spPr/>
      <dgm:t>
        <a:bodyPr/>
        <a:lstStyle/>
        <a:p>
          <a:endParaRPr lang="en-US"/>
        </a:p>
      </dgm:t>
    </dgm:pt>
    <dgm:pt modelId="{C75D82CE-16AF-470B-AC61-6FAED7DA344E}" type="pres">
      <dgm:prSet presAssocID="{C62BBB77-ACFE-4846-B058-19FDBEDBF773}" presName="hierChild4" presStyleCnt="0"/>
      <dgm:spPr/>
    </dgm:pt>
    <dgm:pt modelId="{B24497B5-3CBE-433B-A8C6-4AF172FCEA61}" type="pres">
      <dgm:prSet presAssocID="{17BEF39A-AEDC-40C7-8ED0-589047BFB06E}" presName="Name28" presStyleLbl="parChTrans1D3" presStyleIdx="6" presStyleCnt="8"/>
      <dgm:spPr/>
      <dgm:t>
        <a:bodyPr/>
        <a:lstStyle/>
        <a:p>
          <a:endParaRPr lang="en-US"/>
        </a:p>
      </dgm:t>
    </dgm:pt>
    <dgm:pt modelId="{AE6840B8-1506-406E-87DD-3D5E4FFBD113}" type="pres">
      <dgm:prSet presAssocID="{41E25F27-221A-4843-BC68-56E0C667A804}" presName="hierRoot2" presStyleCnt="0">
        <dgm:presLayoutVars>
          <dgm:hierBranch val="init"/>
        </dgm:presLayoutVars>
      </dgm:prSet>
      <dgm:spPr/>
    </dgm:pt>
    <dgm:pt modelId="{C178C6AF-7443-4736-8B23-148A9472A7C2}" type="pres">
      <dgm:prSet presAssocID="{41E25F27-221A-4843-BC68-56E0C667A804}" presName="rootComposite2" presStyleCnt="0"/>
      <dgm:spPr/>
    </dgm:pt>
    <dgm:pt modelId="{DB40DF25-522C-4C7A-AD2A-56716740D7AD}" type="pres">
      <dgm:prSet presAssocID="{41E25F27-221A-4843-BC68-56E0C667A804}" presName="rootText2" presStyleLbl="alignAcc1" presStyleIdx="0" presStyleCnt="0">
        <dgm:presLayoutVars>
          <dgm:chPref val="3"/>
        </dgm:presLayoutVars>
      </dgm:prSet>
      <dgm:spPr/>
      <dgm:t>
        <a:bodyPr/>
        <a:lstStyle/>
        <a:p>
          <a:endParaRPr lang="en-US"/>
        </a:p>
      </dgm:t>
    </dgm:pt>
    <dgm:pt modelId="{7C378E84-D603-4992-A89C-D9E78BD5013B}" type="pres">
      <dgm:prSet presAssocID="{41E25F27-221A-4843-BC68-56E0C667A804}" presName="topArc2" presStyleLbl="parChTrans1D1" presStyleIdx="20" presStyleCnt="24"/>
      <dgm:spPr/>
    </dgm:pt>
    <dgm:pt modelId="{50A960C9-25D7-47A3-B655-12DB2D1BF93B}" type="pres">
      <dgm:prSet presAssocID="{41E25F27-221A-4843-BC68-56E0C667A804}" presName="bottomArc2" presStyleLbl="parChTrans1D1" presStyleIdx="21" presStyleCnt="24"/>
      <dgm:spPr/>
    </dgm:pt>
    <dgm:pt modelId="{E5668FEA-76FC-44BA-8C95-08262D148092}" type="pres">
      <dgm:prSet presAssocID="{41E25F27-221A-4843-BC68-56E0C667A804}" presName="topConnNode2" presStyleLbl="node3" presStyleIdx="0" presStyleCnt="0"/>
      <dgm:spPr/>
      <dgm:t>
        <a:bodyPr/>
        <a:lstStyle/>
        <a:p>
          <a:endParaRPr lang="en-US"/>
        </a:p>
      </dgm:t>
    </dgm:pt>
    <dgm:pt modelId="{3C150144-FB2C-460C-BCBC-D86BB9136B23}" type="pres">
      <dgm:prSet presAssocID="{41E25F27-221A-4843-BC68-56E0C667A804}" presName="hierChild4" presStyleCnt="0"/>
      <dgm:spPr/>
    </dgm:pt>
    <dgm:pt modelId="{10B68424-BFE5-47E5-83C8-C199EDDF804A}" type="pres">
      <dgm:prSet presAssocID="{41E25F27-221A-4843-BC68-56E0C667A804}" presName="hierChild5" presStyleCnt="0"/>
      <dgm:spPr/>
    </dgm:pt>
    <dgm:pt modelId="{309BB4B7-875D-4CF6-B368-658955600519}" type="pres">
      <dgm:prSet presAssocID="{07CC72BD-5484-4FCC-9C03-D558CB7CA5B2}" presName="Name28" presStyleLbl="parChTrans1D3" presStyleIdx="7" presStyleCnt="8"/>
      <dgm:spPr/>
      <dgm:t>
        <a:bodyPr/>
        <a:lstStyle/>
        <a:p>
          <a:endParaRPr lang="en-US"/>
        </a:p>
      </dgm:t>
    </dgm:pt>
    <dgm:pt modelId="{A5757C74-9B43-428D-8AE3-6410FD47D909}" type="pres">
      <dgm:prSet presAssocID="{5F7FF3B9-8056-4A2F-862E-03488BDD3E41}" presName="hierRoot2" presStyleCnt="0">
        <dgm:presLayoutVars>
          <dgm:hierBranch val="init"/>
        </dgm:presLayoutVars>
      </dgm:prSet>
      <dgm:spPr/>
    </dgm:pt>
    <dgm:pt modelId="{ABD77C6C-2037-4BBE-B774-79F9F869F7FF}" type="pres">
      <dgm:prSet presAssocID="{5F7FF3B9-8056-4A2F-862E-03488BDD3E41}" presName="rootComposite2" presStyleCnt="0"/>
      <dgm:spPr/>
    </dgm:pt>
    <dgm:pt modelId="{87EACCB1-FD32-4808-A230-404CD4171000}" type="pres">
      <dgm:prSet presAssocID="{5F7FF3B9-8056-4A2F-862E-03488BDD3E41}" presName="rootText2" presStyleLbl="alignAcc1" presStyleIdx="0" presStyleCnt="0">
        <dgm:presLayoutVars>
          <dgm:chPref val="3"/>
        </dgm:presLayoutVars>
      </dgm:prSet>
      <dgm:spPr/>
      <dgm:t>
        <a:bodyPr/>
        <a:lstStyle/>
        <a:p>
          <a:endParaRPr lang="en-US"/>
        </a:p>
      </dgm:t>
    </dgm:pt>
    <dgm:pt modelId="{EB161726-27E9-4E70-AA86-4C2663AE57FE}" type="pres">
      <dgm:prSet presAssocID="{5F7FF3B9-8056-4A2F-862E-03488BDD3E41}" presName="topArc2" presStyleLbl="parChTrans1D1" presStyleIdx="22" presStyleCnt="24"/>
      <dgm:spPr/>
    </dgm:pt>
    <dgm:pt modelId="{895BD089-F13D-4169-81E8-3F11B8342CB4}" type="pres">
      <dgm:prSet presAssocID="{5F7FF3B9-8056-4A2F-862E-03488BDD3E41}" presName="bottomArc2" presStyleLbl="parChTrans1D1" presStyleIdx="23" presStyleCnt="24"/>
      <dgm:spPr/>
    </dgm:pt>
    <dgm:pt modelId="{400E04B5-5135-47E5-BA00-C48AAFBD3074}" type="pres">
      <dgm:prSet presAssocID="{5F7FF3B9-8056-4A2F-862E-03488BDD3E41}" presName="topConnNode2" presStyleLbl="node3" presStyleIdx="0" presStyleCnt="0"/>
      <dgm:spPr/>
      <dgm:t>
        <a:bodyPr/>
        <a:lstStyle/>
        <a:p>
          <a:endParaRPr lang="en-US"/>
        </a:p>
      </dgm:t>
    </dgm:pt>
    <dgm:pt modelId="{37211E6B-296F-43DF-8D6C-CAAB88F87A01}" type="pres">
      <dgm:prSet presAssocID="{5F7FF3B9-8056-4A2F-862E-03488BDD3E41}" presName="hierChild4" presStyleCnt="0"/>
      <dgm:spPr/>
    </dgm:pt>
    <dgm:pt modelId="{27CC7EFE-F9C4-43B2-B4FA-2CC99836DA94}" type="pres">
      <dgm:prSet presAssocID="{5F7FF3B9-8056-4A2F-862E-03488BDD3E41}" presName="hierChild5" presStyleCnt="0"/>
      <dgm:spPr/>
    </dgm:pt>
    <dgm:pt modelId="{5357A410-77D3-45BF-BFE3-A7A570EC1C04}" type="pres">
      <dgm:prSet presAssocID="{C62BBB77-ACFE-4846-B058-19FDBEDBF773}" presName="hierChild5" presStyleCnt="0"/>
      <dgm:spPr/>
    </dgm:pt>
    <dgm:pt modelId="{1DFF7EC3-CFE2-4BD3-9BB7-74A5BCFA2258}" type="pres">
      <dgm:prSet presAssocID="{9C80B289-EE56-4239-B75E-EF502C8EAB93}" presName="hierChild3" presStyleCnt="0"/>
      <dgm:spPr/>
    </dgm:pt>
  </dgm:ptLst>
  <dgm:cxnLst>
    <dgm:cxn modelId="{B87FB9A9-FF27-4968-972B-8AADD5519010}" type="presOf" srcId="{9627A81A-5B90-412D-B183-5D5A5D4B021B}" destId="{BFD9E8D2-01DA-4307-97CE-F6ADE8334C41}" srcOrd="1" destOrd="0" presId="urn:microsoft.com/office/officeart/2008/layout/HalfCircleOrganizationChart"/>
    <dgm:cxn modelId="{13A6C28D-117C-4094-AAC5-D1F9437669D2}" type="presOf" srcId="{17BEF39A-AEDC-40C7-8ED0-589047BFB06E}" destId="{B24497B5-3CBE-433B-A8C6-4AF172FCEA61}" srcOrd="0" destOrd="0" presId="urn:microsoft.com/office/officeart/2008/layout/HalfCircleOrganizationChart"/>
    <dgm:cxn modelId="{D2326FD5-FBDB-4C08-BF33-BC56787899B0}" type="presOf" srcId="{2A51C9D5-3EE0-4435-B862-D9630682AFB2}" destId="{3B5CB07A-D626-4679-9C6E-A2628C87CBBF}" srcOrd="0" destOrd="0" presId="urn:microsoft.com/office/officeart/2008/layout/HalfCircleOrganizationChart"/>
    <dgm:cxn modelId="{BE3F8896-BA8F-4A6D-BF39-063B799E7CA3}" type="presOf" srcId="{A413D516-15F2-4842-BBF3-C00892FE7DB4}" destId="{6C568F54-2199-404C-B9B5-8386D90B51A0}" srcOrd="1" destOrd="0" presId="urn:microsoft.com/office/officeart/2008/layout/HalfCircleOrganizationChart"/>
    <dgm:cxn modelId="{4A85E8D5-562E-4299-87A8-55EB35468BBF}" srcId="{7699FFE9-4492-4107-8C61-8A628C44A3DA}" destId="{25085C06-A45A-4619-8388-0C8CFF1FA1DE}" srcOrd="0" destOrd="0" parTransId="{68813971-95FE-45CC-AE09-2F7392719DEF}" sibTransId="{227C7FCC-B320-488C-BA92-6666F13198AD}"/>
    <dgm:cxn modelId="{6AB6615D-05B0-48C6-ABB3-27B65B4E2793}" type="presOf" srcId="{F31EE089-481D-46DE-901D-B47CFAE1F67E}" destId="{4776A1BF-C806-4E05-9967-BCAF782A5F67}" srcOrd="1" destOrd="0" presId="urn:microsoft.com/office/officeart/2008/layout/HalfCircleOrganizationChart"/>
    <dgm:cxn modelId="{F83494F6-AA42-4D70-B10F-71198524D00A}" srcId="{3699AF66-5439-4EA5-AC55-72EFB5656AF3}" destId="{9C80B289-EE56-4239-B75E-EF502C8EAB93}" srcOrd="0" destOrd="0" parTransId="{78625ABD-AF3D-4FDE-92E1-8CF9587C65EC}" sibTransId="{669FB77F-571F-4968-AEC1-8C64489DD80E}"/>
    <dgm:cxn modelId="{9F3EA08C-9C5B-456B-A45E-A0777433633D}" type="presOf" srcId="{202BFE32-CADD-46C3-B107-8CA5AE8E93C5}" destId="{404F54D3-ABAD-4EBA-9B6E-81058064F033}" srcOrd="0" destOrd="0" presId="urn:microsoft.com/office/officeart/2008/layout/HalfCircleOrganizationChart"/>
    <dgm:cxn modelId="{315E2FB3-A7A6-445C-BF01-4883214E1A3B}" type="presOf" srcId="{7699FFE9-4492-4107-8C61-8A628C44A3DA}" destId="{09578F8B-5407-4CD3-856A-9A1E4CC6971A}" srcOrd="0" destOrd="0" presId="urn:microsoft.com/office/officeart/2008/layout/HalfCircleOrganizationChart"/>
    <dgm:cxn modelId="{AE9047C0-F8FE-4D05-874D-D710D45D4898}" type="presOf" srcId="{94C4B20B-B2A9-44C1-B248-EB4CAA0360C5}" destId="{A43A3DCB-7160-41DB-A3F1-0FD403AC921A}" srcOrd="0" destOrd="0" presId="urn:microsoft.com/office/officeart/2008/layout/HalfCircleOrganizationChart"/>
    <dgm:cxn modelId="{973F2AED-AC9A-4DB1-A29D-43B66D1F4427}" type="presOf" srcId="{202BFE32-CADD-46C3-B107-8CA5AE8E93C5}" destId="{05C3B266-6761-4B0F-BEE0-F558FDE2AF2C}" srcOrd="1" destOrd="0" presId="urn:microsoft.com/office/officeart/2008/layout/HalfCircleOrganizationChart"/>
    <dgm:cxn modelId="{2423BA9E-80A0-4E9E-9EE7-530877F86D23}" type="presOf" srcId="{BBCBD110-EE8B-4275-BC40-13208E4BE296}" destId="{1B17C5DC-5505-473D-ADE7-71B408755EF7}" srcOrd="1" destOrd="0" presId="urn:microsoft.com/office/officeart/2008/layout/HalfCircleOrganizationChart"/>
    <dgm:cxn modelId="{BD759B9C-B341-4499-A4BA-6B23C4252322}" type="presOf" srcId="{D3947969-BEE3-4C1D-B04D-22E10C74F80B}" destId="{1B3F4EF0-9C20-45FF-9FEB-624B8A429775}" srcOrd="0" destOrd="0" presId="urn:microsoft.com/office/officeart/2008/layout/HalfCircleOrganizationChart"/>
    <dgm:cxn modelId="{F62FF2E6-DE03-47B7-A1EF-3FEDD695DCDD}" srcId="{9C80B289-EE56-4239-B75E-EF502C8EAB93}" destId="{D5B31062-A03A-4960-9844-6096B51FD199}" srcOrd="1" destOrd="0" parTransId="{D3947969-BEE3-4C1D-B04D-22E10C74F80B}" sibTransId="{7EB770B5-83AA-40DC-9C30-D566D7AE4BCC}"/>
    <dgm:cxn modelId="{D8510291-60A6-49EC-B54E-31FCB73119D1}" type="presOf" srcId="{25085C06-A45A-4619-8388-0C8CFF1FA1DE}" destId="{CABBF40D-B748-4F11-A461-FDB64E7EC325}" srcOrd="1" destOrd="0" presId="urn:microsoft.com/office/officeart/2008/layout/HalfCircleOrganizationChart"/>
    <dgm:cxn modelId="{1C8C8B92-D9D6-46AF-9971-1A37C2E5385B}" type="presOf" srcId="{F31EE089-481D-46DE-901D-B47CFAE1F67E}" destId="{EA2FB199-AEEF-4073-B141-A75D0ED03748}" srcOrd="0" destOrd="0" presId="urn:microsoft.com/office/officeart/2008/layout/HalfCircleOrganizationChart"/>
    <dgm:cxn modelId="{44498CAA-57E2-4D8F-910C-D42E02567265}" srcId="{C62BBB77-ACFE-4846-B058-19FDBEDBF773}" destId="{41E25F27-221A-4843-BC68-56E0C667A804}" srcOrd="0" destOrd="0" parTransId="{17BEF39A-AEDC-40C7-8ED0-589047BFB06E}" sibTransId="{0A634501-6C02-432C-AFFB-7F08F7672ABF}"/>
    <dgm:cxn modelId="{391E9B51-6A87-442B-BF5B-E18D8933CF7A}" type="presOf" srcId="{5F7FF3B9-8056-4A2F-862E-03488BDD3E41}" destId="{400E04B5-5135-47E5-BA00-C48AAFBD3074}" srcOrd="1" destOrd="0" presId="urn:microsoft.com/office/officeart/2008/layout/HalfCircleOrganizationChart"/>
    <dgm:cxn modelId="{EE21E3EC-C14E-4BCE-A1D1-E9299F5B2E49}" srcId="{D5B31062-A03A-4960-9844-6096B51FD199}" destId="{F31EE089-481D-46DE-901D-B47CFAE1F67E}" srcOrd="1" destOrd="0" parTransId="{4225D4A3-E1EC-48CF-8574-B761A6816A9F}" sibTransId="{0C055472-C79E-45FB-BA5C-C22E63C9DA7B}"/>
    <dgm:cxn modelId="{BA6BDF63-158D-4BFE-A7A9-A2059AD6F278}" type="presOf" srcId="{9A0AD6B4-B3ED-461F-9F89-A94B5D6CF2C7}" destId="{37523076-AD8C-4C78-97FD-166A7B429165}" srcOrd="0" destOrd="0" presId="urn:microsoft.com/office/officeart/2008/layout/HalfCircleOrganizationChart"/>
    <dgm:cxn modelId="{8E888AF4-4C17-442D-8D65-B8D6957667A9}" srcId="{9C80B289-EE56-4239-B75E-EF502C8EAB93}" destId="{C62BBB77-ACFE-4846-B058-19FDBEDBF773}" srcOrd="2" destOrd="0" parTransId="{2A51C9D5-3EE0-4435-B862-D9630682AFB2}" sibTransId="{594E52C8-F0C4-450E-B666-0A3001D223D1}"/>
    <dgm:cxn modelId="{47C8645D-D792-46FE-B601-3411F19A1071}" type="presOf" srcId="{D5B31062-A03A-4960-9844-6096B51FD199}" destId="{69B29806-D3AA-45F6-B7A1-2A7087BD10A7}" srcOrd="1" destOrd="0" presId="urn:microsoft.com/office/officeart/2008/layout/HalfCircleOrganizationChart"/>
    <dgm:cxn modelId="{EA53FD9A-5ACE-4519-B08F-D2BB55346072}" type="presOf" srcId="{3699AF66-5439-4EA5-AC55-72EFB5656AF3}" destId="{4F724586-6A10-416C-8176-5DB862DE167E}" srcOrd="0" destOrd="0" presId="urn:microsoft.com/office/officeart/2008/layout/HalfCircleOrganizationChart"/>
    <dgm:cxn modelId="{BE9F75A6-91A5-4DA5-910F-F1DEDE95FC3C}" type="presOf" srcId="{9627A81A-5B90-412D-B183-5D5A5D4B021B}" destId="{6572E0AB-2DF9-401E-9286-C0286499FE1C}" srcOrd="0" destOrd="0" presId="urn:microsoft.com/office/officeart/2008/layout/HalfCircleOrganizationChart"/>
    <dgm:cxn modelId="{9E24E1EC-ACB7-4BB8-AE7C-2AA4FF156EED}" srcId="{7699FFE9-4492-4107-8C61-8A628C44A3DA}" destId="{9627A81A-5B90-412D-B183-5D5A5D4B021B}" srcOrd="1" destOrd="0" parTransId="{E115ED80-2F79-40A9-B3E3-00D767CF821E}" sibTransId="{4FB54D91-CDB9-4BDE-BEB5-7C3CBC1803A1}"/>
    <dgm:cxn modelId="{C9DA81EE-5D7A-4EFB-9B86-F84D2DF054E4}" type="presOf" srcId="{25085C06-A45A-4619-8388-0C8CFF1FA1DE}" destId="{FA77EFD2-7524-4461-B4AA-682F36593230}" srcOrd="0" destOrd="0" presId="urn:microsoft.com/office/officeart/2008/layout/HalfCircleOrganizationChart"/>
    <dgm:cxn modelId="{D30F6A6A-A148-47BD-8D15-87784CF4BBAB}" srcId="{9C80B289-EE56-4239-B75E-EF502C8EAB93}" destId="{7699FFE9-4492-4107-8C61-8A628C44A3DA}" srcOrd="0" destOrd="0" parTransId="{94C4B20B-B2A9-44C1-B248-EB4CAA0360C5}" sibTransId="{9F78DF6F-DB47-4AEA-AFEF-32C063341D58}"/>
    <dgm:cxn modelId="{96E76577-25F6-4277-AA04-4374725896A6}" srcId="{D5B31062-A03A-4960-9844-6096B51FD199}" destId="{BBCBD110-EE8B-4275-BC40-13208E4BE296}" srcOrd="2" destOrd="0" parTransId="{9B1C2D99-83D7-4CEA-A1C6-0C5E1588D54E}" sibTransId="{882FB718-AE03-4321-86C2-9E6392114F5C}"/>
    <dgm:cxn modelId="{318BE1D6-317B-4F14-8101-471C04664CF9}" type="presOf" srcId="{A413D516-15F2-4842-BBF3-C00892FE7DB4}" destId="{A8CBAE44-51E4-459A-B3E2-AF21D6D2F07A}" srcOrd="0" destOrd="0" presId="urn:microsoft.com/office/officeart/2008/layout/HalfCircleOrganizationChart"/>
    <dgm:cxn modelId="{66318792-FCED-4F1C-A809-DF3EF9CE8128}" type="presOf" srcId="{C62BBB77-ACFE-4846-B058-19FDBEDBF773}" destId="{B0D7199E-E726-4D0E-BC66-0CB4DCFA9160}" srcOrd="0" destOrd="0" presId="urn:microsoft.com/office/officeart/2008/layout/HalfCircleOrganizationChart"/>
    <dgm:cxn modelId="{7D183FBD-F8EB-4B91-970E-F54CA1A92319}" type="presOf" srcId="{5F7FF3B9-8056-4A2F-862E-03488BDD3E41}" destId="{87EACCB1-FD32-4808-A230-404CD4171000}" srcOrd="0" destOrd="0" presId="urn:microsoft.com/office/officeart/2008/layout/HalfCircleOrganizationChart"/>
    <dgm:cxn modelId="{208A3844-FA18-483B-8D46-592028998C7E}" type="presOf" srcId="{9B1C2D99-83D7-4CEA-A1C6-0C5E1588D54E}" destId="{D53FA3F7-A621-4EF3-933F-A8DC0676F345}" srcOrd="0" destOrd="0" presId="urn:microsoft.com/office/officeart/2008/layout/HalfCircleOrganizationChart"/>
    <dgm:cxn modelId="{EAF968E2-5C82-4973-8485-9A877C136571}" type="presOf" srcId="{07CC72BD-5484-4FCC-9C03-D558CB7CA5B2}" destId="{309BB4B7-875D-4CF6-B368-658955600519}" srcOrd="0" destOrd="0" presId="urn:microsoft.com/office/officeart/2008/layout/HalfCircleOrganizationChart"/>
    <dgm:cxn modelId="{DBDF7573-4672-45F0-906A-00B8F8B430E7}" type="presOf" srcId="{BA0A5B1D-FE1F-4EF0-9DB9-971C6C378EC7}" destId="{1C79BB89-1C5B-4844-91B5-87A2BE6BD343}" srcOrd="0" destOrd="0" presId="urn:microsoft.com/office/officeart/2008/layout/HalfCircleOrganizationChart"/>
    <dgm:cxn modelId="{24A77A5C-DB73-4292-A471-CF4D4C5D2D00}" type="presOf" srcId="{9C80B289-EE56-4239-B75E-EF502C8EAB93}" destId="{00B15806-63F3-49A7-B472-372E494CF1BF}" srcOrd="0" destOrd="0" presId="urn:microsoft.com/office/officeart/2008/layout/HalfCircleOrganizationChart"/>
    <dgm:cxn modelId="{4CEE2B9F-CBDC-4544-A373-9D8351262F2B}" type="presOf" srcId="{9C80B289-EE56-4239-B75E-EF502C8EAB93}" destId="{4903A90A-0057-4E77-9719-BD18798790D9}" srcOrd="1" destOrd="0" presId="urn:microsoft.com/office/officeart/2008/layout/HalfCircleOrganizationChart"/>
    <dgm:cxn modelId="{44658063-DE23-404F-8BBC-86829205152B}" srcId="{D5B31062-A03A-4960-9844-6096B51FD199}" destId="{202BFE32-CADD-46C3-B107-8CA5AE8E93C5}" srcOrd="0" destOrd="0" parTransId="{9A0AD6B4-B3ED-461F-9F89-A94B5D6CF2C7}" sibTransId="{35F726E9-BCB1-4F01-AB39-78A9CC367E03}"/>
    <dgm:cxn modelId="{9FDF4E4B-90B8-468E-A3C8-0A22B1C39231}" srcId="{C62BBB77-ACFE-4846-B058-19FDBEDBF773}" destId="{5F7FF3B9-8056-4A2F-862E-03488BDD3E41}" srcOrd="1" destOrd="0" parTransId="{07CC72BD-5484-4FCC-9C03-D558CB7CA5B2}" sibTransId="{ED827728-4EB7-48EE-BED3-83668BB6E727}"/>
    <dgm:cxn modelId="{905156A7-DA42-415F-8DEC-EF6E3BFD467B}" type="presOf" srcId="{D5B31062-A03A-4960-9844-6096B51FD199}" destId="{8AE7F084-595C-405A-87AD-CBA59304C65A}" srcOrd="0" destOrd="0" presId="urn:microsoft.com/office/officeart/2008/layout/HalfCircleOrganizationChart"/>
    <dgm:cxn modelId="{509EC2BD-87FA-4895-BDE1-BD7E18B0ACCF}" type="presOf" srcId="{BBCBD110-EE8B-4275-BC40-13208E4BE296}" destId="{F0C6BD65-50DB-4E97-B3E9-4927D434CB73}" srcOrd="0" destOrd="0" presId="urn:microsoft.com/office/officeart/2008/layout/HalfCircleOrganizationChart"/>
    <dgm:cxn modelId="{0B93BD1F-FD1B-4D34-84F9-42328BA2C4A7}" srcId="{7699FFE9-4492-4107-8C61-8A628C44A3DA}" destId="{A413D516-15F2-4842-BBF3-C00892FE7DB4}" srcOrd="2" destOrd="0" parTransId="{BA0A5B1D-FE1F-4EF0-9DB9-971C6C378EC7}" sibTransId="{D4EB89DF-EDD5-410A-A3CC-88E9AED4D0CE}"/>
    <dgm:cxn modelId="{6F4A9985-8B49-477E-81F4-BBCA77DE0C4D}" type="presOf" srcId="{41E25F27-221A-4843-BC68-56E0C667A804}" destId="{E5668FEA-76FC-44BA-8C95-08262D148092}" srcOrd="1" destOrd="0" presId="urn:microsoft.com/office/officeart/2008/layout/HalfCircleOrganizationChart"/>
    <dgm:cxn modelId="{463A041F-B610-47DD-B3C0-9C962D55F434}" type="presOf" srcId="{C62BBB77-ACFE-4846-B058-19FDBEDBF773}" destId="{5C46F63D-FD03-4F42-AD4C-F40E307C405A}" srcOrd="1" destOrd="0" presId="urn:microsoft.com/office/officeart/2008/layout/HalfCircleOrganizationChart"/>
    <dgm:cxn modelId="{5C90650C-AD9D-4A04-80FF-363FC3145D49}" type="presOf" srcId="{4225D4A3-E1EC-48CF-8574-B761A6816A9F}" destId="{451F7C8F-4441-4569-BE43-658D618C907F}" srcOrd="0" destOrd="0" presId="urn:microsoft.com/office/officeart/2008/layout/HalfCircleOrganizationChart"/>
    <dgm:cxn modelId="{A946FC7A-1E36-4F63-A63E-117D4AF332FD}" type="presOf" srcId="{7699FFE9-4492-4107-8C61-8A628C44A3DA}" destId="{6F26A25D-6177-4379-95C9-26730CC3D1E0}" srcOrd="1" destOrd="0" presId="urn:microsoft.com/office/officeart/2008/layout/HalfCircleOrganizationChart"/>
    <dgm:cxn modelId="{D8A4B883-07F7-465D-B23C-821B73B3E6CE}" type="presOf" srcId="{68813971-95FE-45CC-AE09-2F7392719DEF}" destId="{7F539096-C787-4FE5-9192-39F0694F0619}" srcOrd="0" destOrd="0" presId="urn:microsoft.com/office/officeart/2008/layout/HalfCircleOrganizationChart"/>
    <dgm:cxn modelId="{CC76057D-3861-4475-B9CA-C804402E95CF}" type="presOf" srcId="{41E25F27-221A-4843-BC68-56E0C667A804}" destId="{DB40DF25-522C-4C7A-AD2A-56716740D7AD}" srcOrd="0" destOrd="0" presId="urn:microsoft.com/office/officeart/2008/layout/HalfCircleOrganizationChart"/>
    <dgm:cxn modelId="{8499169B-8FFE-4F19-94D2-543AC2761882}" type="presOf" srcId="{E115ED80-2F79-40A9-B3E3-00D767CF821E}" destId="{3B144CDD-12A5-492F-AF26-523FF8C4B077}" srcOrd="0" destOrd="0" presId="urn:microsoft.com/office/officeart/2008/layout/HalfCircleOrganizationChart"/>
    <dgm:cxn modelId="{6544CED6-5914-4C77-AAE2-926436C8833B}" type="presParOf" srcId="{4F724586-6A10-416C-8176-5DB862DE167E}" destId="{1D431793-B9D4-46E5-B52B-2F99FF963AC7}" srcOrd="0" destOrd="0" presId="urn:microsoft.com/office/officeart/2008/layout/HalfCircleOrganizationChart"/>
    <dgm:cxn modelId="{0CA9855F-03CE-4993-AEEB-3AB39FF61CF6}" type="presParOf" srcId="{1D431793-B9D4-46E5-B52B-2F99FF963AC7}" destId="{FACC56B8-A9D7-47AD-8ECD-1D4D96E90E02}" srcOrd="0" destOrd="0" presId="urn:microsoft.com/office/officeart/2008/layout/HalfCircleOrganizationChart"/>
    <dgm:cxn modelId="{322867E6-191E-4C36-9130-67C16983D13A}" type="presParOf" srcId="{FACC56B8-A9D7-47AD-8ECD-1D4D96E90E02}" destId="{00B15806-63F3-49A7-B472-372E494CF1BF}" srcOrd="0" destOrd="0" presId="urn:microsoft.com/office/officeart/2008/layout/HalfCircleOrganizationChart"/>
    <dgm:cxn modelId="{0C8E8150-C738-4282-A286-36D6E2B204DF}" type="presParOf" srcId="{FACC56B8-A9D7-47AD-8ECD-1D4D96E90E02}" destId="{AC94BA51-D108-42B9-8ABF-0AE15BF4E162}" srcOrd="1" destOrd="0" presId="urn:microsoft.com/office/officeart/2008/layout/HalfCircleOrganizationChart"/>
    <dgm:cxn modelId="{E9C48CAD-D96D-43C3-95E1-E1258A096C58}" type="presParOf" srcId="{FACC56B8-A9D7-47AD-8ECD-1D4D96E90E02}" destId="{240A8BB8-8563-45E8-BE54-A79A7E7975EE}" srcOrd="2" destOrd="0" presId="urn:microsoft.com/office/officeart/2008/layout/HalfCircleOrganizationChart"/>
    <dgm:cxn modelId="{463D50CA-A8AE-479D-B066-D44935E7FA36}" type="presParOf" srcId="{FACC56B8-A9D7-47AD-8ECD-1D4D96E90E02}" destId="{4903A90A-0057-4E77-9719-BD18798790D9}" srcOrd="3" destOrd="0" presId="urn:microsoft.com/office/officeart/2008/layout/HalfCircleOrganizationChart"/>
    <dgm:cxn modelId="{B411A175-6C87-4711-AD34-EB6F5F3B6E82}" type="presParOf" srcId="{1D431793-B9D4-46E5-B52B-2F99FF963AC7}" destId="{5F6857B3-0205-4B6E-A908-6CCEDBD67298}" srcOrd="1" destOrd="0" presId="urn:microsoft.com/office/officeart/2008/layout/HalfCircleOrganizationChart"/>
    <dgm:cxn modelId="{8735E46C-DB09-4FF7-B1FC-DE1BFDA0E6D5}" type="presParOf" srcId="{5F6857B3-0205-4B6E-A908-6CCEDBD67298}" destId="{A43A3DCB-7160-41DB-A3F1-0FD403AC921A}" srcOrd="0" destOrd="0" presId="urn:microsoft.com/office/officeart/2008/layout/HalfCircleOrganizationChart"/>
    <dgm:cxn modelId="{4E93004E-5F8F-4493-943C-53B587D69F27}" type="presParOf" srcId="{5F6857B3-0205-4B6E-A908-6CCEDBD67298}" destId="{48E29D02-B9E9-4FEE-B625-33462EA1935D}" srcOrd="1" destOrd="0" presId="urn:microsoft.com/office/officeart/2008/layout/HalfCircleOrganizationChart"/>
    <dgm:cxn modelId="{7189D1C1-0BA5-41F1-B86D-146842663A26}" type="presParOf" srcId="{48E29D02-B9E9-4FEE-B625-33462EA1935D}" destId="{646B1E7C-EBB3-4FCF-9448-3C8DE7997DDC}" srcOrd="0" destOrd="0" presId="urn:microsoft.com/office/officeart/2008/layout/HalfCircleOrganizationChart"/>
    <dgm:cxn modelId="{3D69E8F8-ED88-47A1-A4CD-DAFB763BAA07}" type="presParOf" srcId="{646B1E7C-EBB3-4FCF-9448-3C8DE7997DDC}" destId="{09578F8B-5407-4CD3-856A-9A1E4CC6971A}" srcOrd="0" destOrd="0" presId="urn:microsoft.com/office/officeart/2008/layout/HalfCircleOrganizationChart"/>
    <dgm:cxn modelId="{2C8A00C6-48B6-44A6-8F95-EC663FBF1266}" type="presParOf" srcId="{646B1E7C-EBB3-4FCF-9448-3C8DE7997DDC}" destId="{0C2BCE59-20CA-4655-ACF1-2C5E82FB8CD6}" srcOrd="1" destOrd="0" presId="urn:microsoft.com/office/officeart/2008/layout/HalfCircleOrganizationChart"/>
    <dgm:cxn modelId="{4CE1BA07-60A3-48AF-8EB8-8F0826D7BD5E}" type="presParOf" srcId="{646B1E7C-EBB3-4FCF-9448-3C8DE7997DDC}" destId="{29074095-BE2F-4416-8F0F-22A490DD83DE}" srcOrd="2" destOrd="0" presId="urn:microsoft.com/office/officeart/2008/layout/HalfCircleOrganizationChart"/>
    <dgm:cxn modelId="{B11EF430-5798-4FEF-A009-689361019BF1}" type="presParOf" srcId="{646B1E7C-EBB3-4FCF-9448-3C8DE7997DDC}" destId="{6F26A25D-6177-4379-95C9-26730CC3D1E0}" srcOrd="3" destOrd="0" presId="urn:microsoft.com/office/officeart/2008/layout/HalfCircleOrganizationChart"/>
    <dgm:cxn modelId="{B4AB65E3-3708-4891-AB50-A6A699542A1C}" type="presParOf" srcId="{48E29D02-B9E9-4FEE-B625-33462EA1935D}" destId="{2488F234-D2B2-41C8-B94D-53941C959DBC}" srcOrd="1" destOrd="0" presId="urn:microsoft.com/office/officeart/2008/layout/HalfCircleOrganizationChart"/>
    <dgm:cxn modelId="{3D6DF0BD-41CC-45B7-9140-9C889AA1EB65}" type="presParOf" srcId="{2488F234-D2B2-41C8-B94D-53941C959DBC}" destId="{7F539096-C787-4FE5-9192-39F0694F0619}" srcOrd="0" destOrd="0" presId="urn:microsoft.com/office/officeart/2008/layout/HalfCircleOrganizationChart"/>
    <dgm:cxn modelId="{081EC241-7FC1-4D1A-89C6-30FED6F61239}" type="presParOf" srcId="{2488F234-D2B2-41C8-B94D-53941C959DBC}" destId="{3AEA4606-0B93-4A83-89CA-838092E2542F}" srcOrd="1" destOrd="0" presId="urn:microsoft.com/office/officeart/2008/layout/HalfCircleOrganizationChart"/>
    <dgm:cxn modelId="{12F331ED-75B8-4183-B34F-9B08EFCA5138}" type="presParOf" srcId="{3AEA4606-0B93-4A83-89CA-838092E2542F}" destId="{A5F185A1-9678-48EA-9100-FCD718F4DBE1}" srcOrd="0" destOrd="0" presId="urn:microsoft.com/office/officeart/2008/layout/HalfCircleOrganizationChart"/>
    <dgm:cxn modelId="{7339DE00-E945-4D57-844F-2F3633E43AB2}" type="presParOf" srcId="{A5F185A1-9678-48EA-9100-FCD718F4DBE1}" destId="{FA77EFD2-7524-4461-B4AA-682F36593230}" srcOrd="0" destOrd="0" presId="urn:microsoft.com/office/officeart/2008/layout/HalfCircleOrganizationChart"/>
    <dgm:cxn modelId="{2E3E6540-C748-453C-9E43-DB85324937ED}" type="presParOf" srcId="{A5F185A1-9678-48EA-9100-FCD718F4DBE1}" destId="{DB5C18B5-F7DE-4E5B-8557-C0C10B597E86}" srcOrd="1" destOrd="0" presId="urn:microsoft.com/office/officeart/2008/layout/HalfCircleOrganizationChart"/>
    <dgm:cxn modelId="{B8395B7B-CC60-4DF0-B7B1-0AA15446A12E}" type="presParOf" srcId="{A5F185A1-9678-48EA-9100-FCD718F4DBE1}" destId="{DCB23FAC-0E1B-4AD0-BEFF-BC38A2CB5FA8}" srcOrd="2" destOrd="0" presId="urn:microsoft.com/office/officeart/2008/layout/HalfCircleOrganizationChart"/>
    <dgm:cxn modelId="{55DECDED-8ADB-4456-BE1C-378C47253355}" type="presParOf" srcId="{A5F185A1-9678-48EA-9100-FCD718F4DBE1}" destId="{CABBF40D-B748-4F11-A461-FDB64E7EC325}" srcOrd="3" destOrd="0" presId="urn:microsoft.com/office/officeart/2008/layout/HalfCircleOrganizationChart"/>
    <dgm:cxn modelId="{31621559-9C25-4490-AFF1-075840D08C50}" type="presParOf" srcId="{3AEA4606-0B93-4A83-89CA-838092E2542F}" destId="{63859345-083C-46A3-B54F-927A24486742}" srcOrd="1" destOrd="0" presId="urn:microsoft.com/office/officeart/2008/layout/HalfCircleOrganizationChart"/>
    <dgm:cxn modelId="{3356F8F4-F30B-4A5D-8357-FF2C8A0659B6}" type="presParOf" srcId="{3AEA4606-0B93-4A83-89CA-838092E2542F}" destId="{1157FD99-D9E0-4A56-A740-443DC6225F10}" srcOrd="2" destOrd="0" presId="urn:microsoft.com/office/officeart/2008/layout/HalfCircleOrganizationChart"/>
    <dgm:cxn modelId="{41027969-E8C1-4BFC-A7DB-8B81C2CA3135}" type="presParOf" srcId="{2488F234-D2B2-41C8-B94D-53941C959DBC}" destId="{3B144CDD-12A5-492F-AF26-523FF8C4B077}" srcOrd="2" destOrd="0" presId="urn:microsoft.com/office/officeart/2008/layout/HalfCircleOrganizationChart"/>
    <dgm:cxn modelId="{2096F7D8-80AF-40A4-ADBB-09A13F47C473}" type="presParOf" srcId="{2488F234-D2B2-41C8-B94D-53941C959DBC}" destId="{12A2E44F-1A10-45E6-94B4-A64DCAA52A4B}" srcOrd="3" destOrd="0" presId="urn:microsoft.com/office/officeart/2008/layout/HalfCircleOrganizationChart"/>
    <dgm:cxn modelId="{77238D35-F838-402E-B1F0-6F111975C826}" type="presParOf" srcId="{12A2E44F-1A10-45E6-94B4-A64DCAA52A4B}" destId="{622E60CA-0B41-4092-AB15-250211C6E929}" srcOrd="0" destOrd="0" presId="urn:microsoft.com/office/officeart/2008/layout/HalfCircleOrganizationChart"/>
    <dgm:cxn modelId="{F9151D41-69D5-46A8-BE41-01EAC0706616}" type="presParOf" srcId="{622E60CA-0B41-4092-AB15-250211C6E929}" destId="{6572E0AB-2DF9-401E-9286-C0286499FE1C}" srcOrd="0" destOrd="0" presId="urn:microsoft.com/office/officeart/2008/layout/HalfCircleOrganizationChart"/>
    <dgm:cxn modelId="{7B21447A-1023-4CEA-8DC0-5CECD5482AC6}" type="presParOf" srcId="{622E60CA-0B41-4092-AB15-250211C6E929}" destId="{8F0F8D97-69EA-4154-8531-D5809847FC09}" srcOrd="1" destOrd="0" presId="urn:microsoft.com/office/officeart/2008/layout/HalfCircleOrganizationChart"/>
    <dgm:cxn modelId="{0D8B9C1F-2386-4ACF-A9DA-437CA6BD17EB}" type="presParOf" srcId="{622E60CA-0B41-4092-AB15-250211C6E929}" destId="{7DB1A1B5-0FC6-417E-9A2F-ACA21AA253AD}" srcOrd="2" destOrd="0" presId="urn:microsoft.com/office/officeart/2008/layout/HalfCircleOrganizationChart"/>
    <dgm:cxn modelId="{52FFD7A0-AD2F-4C27-8CE0-E02F0A3F582F}" type="presParOf" srcId="{622E60CA-0B41-4092-AB15-250211C6E929}" destId="{BFD9E8D2-01DA-4307-97CE-F6ADE8334C41}" srcOrd="3" destOrd="0" presId="urn:microsoft.com/office/officeart/2008/layout/HalfCircleOrganizationChart"/>
    <dgm:cxn modelId="{C0B7E99D-DBDD-401A-B24B-668BE3BB91FE}" type="presParOf" srcId="{12A2E44F-1A10-45E6-94B4-A64DCAA52A4B}" destId="{454ACB5F-DDCF-488A-9A86-E965C6103934}" srcOrd="1" destOrd="0" presId="urn:microsoft.com/office/officeart/2008/layout/HalfCircleOrganizationChart"/>
    <dgm:cxn modelId="{623640AD-CDD0-4AD4-9494-4E0E8F22C737}" type="presParOf" srcId="{12A2E44F-1A10-45E6-94B4-A64DCAA52A4B}" destId="{A7B2D188-2948-45F9-9A59-9E6446F3B20F}" srcOrd="2" destOrd="0" presId="urn:microsoft.com/office/officeart/2008/layout/HalfCircleOrganizationChart"/>
    <dgm:cxn modelId="{379C405B-E5E6-403E-9631-7C96CB14F081}" type="presParOf" srcId="{2488F234-D2B2-41C8-B94D-53941C959DBC}" destId="{1C79BB89-1C5B-4844-91B5-87A2BE6BD343}" srcOrd="4" destOrd="0" presId="urn:microsoft.com/office/officeart/2008/layout/HalfCircleOrganizationChart"/>
    <dgm:cxn modelId="{A8EC4D63-8BC2-4CCA-B2B3-F8772D50C915}" type="presParOf" srcId="{2488F234-D2B2-41C8-B94D-53941C959DBC}" destId="{A909CEDD-EAAA-40A2-8641-F13E6B87AFDB}" srcOrd="5" destOrd="0" presId="urn:microsoft.com/office/officeart/2008/layout/HalfCircleOrganizationChart"/>
    <dgm:cxn modelId="{8DB7EC26-9CFA-4FA0-97BB-08B532D109CE}" type="presParOf" srcId="{A909CEDD-EAAA-40A2-8641-F13E6B87AFDB}" destId="{9EE85DBC-7846-4F7F-A8F0-C99443A000F9}" srcOrd="0" destOrd="0" presId="urn:microsoft.com/office/officeart/2008/layout/HalfCircleOrganizationChart"/>
    <dgm:cxn modelId="{76A91BBA-099F-465B-A91A-F074B3233C1D}" type="presParOf" srcId="{9EE85DBC-7846-4F7F-A8F0-C99443A000F9}" destId="{A8CBAE44-51E4-459A-B3E2-AF21D6D2F07A}" srcOrd="0" destOrd="0" presId="urn:microsoft.com/office/officeart/2008/layout/HalfCircleOrganizationChart"/>
    <dgm:cxn modelId="{CF6B0396-5928-40ED-A098-A76EF4A4BCCA}" type="presParOf" srcId="{9EE85DBC-7846-4F7F-A8F0-C99443A000F9}" destId="{610AC054-266D-4833-B466-0D50D2518CB9}" srcOrd="1" destOrd="0" presId="urn:microsoft.com/office/officeart/2008/layout/HalfCircleOrganizationChart"/>
    <dgm:cxn modelId="{C2087383-6FA0-4027-B946-A42C0F043395}" type="presParOf" srcId="{9EE85DBC-7846-4F7F-A8F0-C99443A000F9}" destId="{6041E364-B985-494A-A792-1D7AE26FFDBB}" srcOrd="2" destOrd="0" presId="urn:microsoft.com/office/officeart/2008/layout/HalfCircleOrganizationChart"/>
    <dgm:cxn modelId="{61B18A90-6E8D-4F4E-8934-62275E1994F0}" type="presParOf" srcId="{9EE85DBC-7846-4F7F-A8F0-C99443A000F9}" destId="{6C568F54-2199-404C-B9B5-8386D90B51A0}" srcOrd="3" destOrd="0" presId="urn:microsoft.com/office/officeart/2008/layout/HalfCircleOrganizationChart"/>
    <dgm:cxn modelId="{168D62FA-7DF5-4563-8DD9-D0FE29454346}" type="presParOf" srcId="{A909CEDD-EAAA-40A2-8641-F13E6B87AFDB}" destId="{10CA08FB-5352-4BCC-88C5-0297532FF320}" srcOrd="1" destOrd="0" presId="urn:microsoft.com/office/officeart/2008/layout/HalfCircleOrganizationChart"/>
    <dgm:cxn modelId="{8557876B-37F2-41B5-AFC3-B5BFF8380E5A}" type="presParOf" srcId="{A909CEDD-EAAA-40A2-8641-F13E6B87AFDB}" destId="{73D528C2-8344-4F68-B2AA-C43179EBB8F6}" srcOrd="2" destOrd="0" presId="urn:microsoft.com/office/officeart/2008/layout/HalfCircleOrganizationChart"/>
    <dgm:cxn modelId="{8F7B355B-704C-4516-B7BC-C4975A0E77F4}" type="presParOf" srcId="{48E29D02-B9E9-4FEE-B625-33462EA1935D}" destId="{1EFD30B3-1D38-4920-9C07-856E398F41AD}" srcOrd="2" destOrd="0" presId="urn:microsoft.com/office/officeart/2008/layout/HalfCircleOrganizationChart"/>
    <dgm:cxn modelId="{AC720619-2845-4EE3-B82E-E8FFE8442FA6}" type="presParOf" srcId="{5F6857B3-0205-4B6E-A908-6CCEDBD67298}" destId="{1B3F4EF0-9C20-45FF-9FEB-624B8A429775}" srcOrd="2" destOrd="0" presId="urn:microsoft.com/office/officeart/2008/layout/HalfCircleOrganizationChart"/>
    <dgm:cxn modelId="{A6F40F68-4FCB-4B89-93F1-9195DC5EE11A}" type="presParOf" srcId="{5F6857B3-0205-4B6E-A908-6CCEDBD67298}" destId="{E5F87D2D-843E-42A5-8BA1-82533DDF1857}" srcOrd="3" destOrd="0" presId="urn:microsoft.com/office/officeart/2008/layout/HalfCircleOrganizationChart"/>
    <dgm:cxn modelId="{808BF71A-9D40-4BB5-AFA1-575FC886D8EE}" type="presParOf" srcId="{E5F87D2D-843E-42A5-8BA1-82533DDF1857}" destId="{852C19E9-4BA3-4BE2-A40F-ACEB1A91E512}" srcOrd="0" destOrd="0" presId="urn:microsoft.com/office/officeart/2008/layout/HalfCircleOrganizationChart"/>
    <dgm:cxn modelId="{5676A5D8-4A21-408E-90C2-BDB538967C90}" type="presParOf" srcId="{852C19E9-4BA3-4BE2-A40F-ACEB1A91E512}" destId="{8AE7F084-595C-405A-87AD-CBA59304C65A}" srcOrd="0" destOrd="0" presId="urn:microsoft.com/office/officeart/2008/layout/HalfCircleOrganizationChart"/>
    <dgm:cxn modelId="{F563D82E-2E9C-4157-955F-9171DE9DFA71}" type="presParOf" srcId="{852C19E9-4BA3-4BE2-A40F-ACEB1A91E512}" destId="{0D3A66F6-FB89-4173-B818-938B61678229}" srcOrd="1" destOrd="0" presId="urn:microsoft.com/office/officeart/2008/layout/HalfCircleOrganizationChart"/>
    <dgm:cxn modelId="{575B03BB-6521-4582-9A76-456B15468752}" type="presParOf" srcId="{852C19E9-4BA3-4BE2-A40F-ACEB1A91E512}" destId="{8B39DD3C-ADAF-4248-8DB6-B8E15B66BC7B}" srcOrd="2" destOrd="0" presId="urn:microsoft.com/office/officeart/2008/layout/HalfCircleOrganizationChart"/>
    <dgm:cxn modelId="{B8DE31AE-D94F-4225-9EBA-C2F0AD5C45C2}" type="presParOf" srcId="{852C19E9-4BA3-4BE2-A40F-ACEB1A91E512}" destId="{69B29806-D3AA-45F6-B7A1-2A7087BD10A7}" srcOrd="3" destOrd="0" presId="urn:microsoft.com/office/officeart/2008/layout/HalfCircleOrganizationChart"/>
    <dgm:cxn modelId="{04115BC2-43AC-4FF0-82A2-A0415D82D1F0}" type="presParOf" srcId="{E5F87D2D-843E-42A5-8BA1-82533DDF1857}" destId="{4CA889B4-CBF6-4158-8D20-E3794A135F40}" srcOrd="1" destOrd="0" presId="urn:microsoft.com/office/officeart/2008/layout/HalfCircleOrganizationChart"/>
    <dgm:cxn modelId="{6EA4322E-0C2F-450C-8D41-1BA616410BB0}" type="presParOf" srcId="{4CA889B4-CBF6-4158-8D20-E3794A135F40}" destId="{37523076-AD8C-4C78-97FD-166A7B429165}" srcOrd="0" destOrd="0" presId="urn:microsoft.com/office/officeart/2008/layout/HalfCircleOrganizationChart"/>
    <dgm:cxn modelId="{02434C5A-FC39-431A-99F5-642F64521FC4}" type="presParOf" srcId="{4CA889B4-CBF6-4158-8D20-E3794A135F40}" destId="{6D7DDCCA-3077-4B6F-B95C-0842D9C68292}" srcOrd="1" destOrd="0" presId="urn:microsoft.com/office/officeart/2008/layout/HalfCircleOrganizationChart"/>
    <dgm:cxn modelId="{B169F6AC-4BFA-46FE-9DBA-60DC65EB69EF}" type="presParOf" srcId="{6D7DDCCA-3077-4B6F-B95C-0842D9C68292}" destId="{A2CA1AD5-598E-42A5-B052-14B8E00ED634}" srcOrd="0" destOrd="0" presId="urn:microsoft.com/office/officeart/2008/layout/HalfCircleOrganizationChart"/>
    <dgm:cxn modelId="{6B86EE8A-B476-4771-B06B-0B4B4EB62C7E}" type="presParOf" srcId="{A2CA1AD5-598E-42A5-B052-14B8E00ED634}" destId="{404F54D3-ABAD-4EBA-9B6E-81058064F033}" srcOrd="0" destOrd="0" presId="urn:microsoft.com/office/officeart/2008/layout/HalfCircleOrganizationChart"/>
    <dgm:cxn modelId="{1B450C65-805B-4A5A-B514-356C262A01A6}" type="presParOf" srcId="{A2CA1AD5-598E-42A5-B052-14B8E00ED634}" destId="{42505D41-33AD-4002-9097-B884E5DB6570}" srcOrd="1" destOrd="0" presId="urn:microsoft.com/office/officeart/2008/layout/HalfCircleOrganizationChart"/>
    <dgm:cxn modelId="{439ADDE3-E89A-4D9D-8BF4-FB025F661C22}" type="presParOf" srcId="{A2CA1AD5-598E-42A5-B052-14B8E00ED634}" destId="{2D3AA51B-1D30-4814-ADEE-C2DA10D891FD}" srcOrd="2" destOrd="0" presId="urn:microsoft.com/office/officeart/2008/layout/HalfCircleOrganizationChart"/>
    <dgm:cxn modelId="{9B0B77EB-6A63-405C-BCEE-DD1EC27D03E4}" type="presParOf" srcId="{A2CA1AD5-598E-42A5-B052-14B8E00ED634}" destId="{05C3B266-6761-4B0F-BEE0-F558FDE2AF2C}" srcOrd="3" destOrd="0" presId="urn:microsoft.com/office/officeart/2008/layout/HalfCircleOrganizationChart"/>
    <dgm:cxn modelId="{3694AA68-901B-4682-A2FF-C314226EE64E}" type="presParOf" srcId="{6D7DDCCA-3077-4B6F-B95C-0842D9C68292}" destId="{74BB9A41-39EB-4D75-9E53-D7BF688B5AF6}" srcOrd="1" destOrd="0" presId="urn:microsoft.com/office/officeart/2008/layout/HalfCircleOrganizationChart"/>
    <dgm:cxn modelId="{594A17FD-3D2C-4070-9CA1-903941A2578C}" type="presParOf" srcId="{6D7DDCCA-3077-4B6F-B95C-0842D9C68292}" destId="{CB709F30-AA4E-41E2-9314-61F0BD329E8E}" srcOrd="2" destOrd="0" presId="urn:microsoft.com/office/officeart/2008/layout/HalfCircleOrganizationChart"/>
    <dgm:cxn modelId="{8A2CC294-AB1D-46AE-81ED-F3B06D43360C}" type="presParOf" srcId="{4CA889B4-CBF6-4158-8D20-E3794A135F40}" destId="{451F7C8F-4441-4569-BE43-658D618C907F}" srcOrd="2" destOrd="0" presId="urn:microsoft.com/office/officeart/2008/layout/HalfCircleOrganizationChart"/>
    <dgm:cxn modelId="{51B83F64-A78B-4ACA-8D21-45950CC5AD55}" type="presParOf" srcId="{4CA889B4-CBF6-4158-8D20-E3794A135F40}" destId="{6D8F8641-C1DA-44E0-920E-CDED42E6A173}" srcOrd="3" destOrd="0" presId="urn:microsoft.com/office/officeart/2008/layout/HalfCircleOrganizationChart"/>
    <dgm:cxn modelId="{62DD9160-CFDE-4093-A5B7-8C0461C2A772}" type="presParOf" srcId="{6D8F8641-C1DA-44E0-920E-CDED42E6A173}" destId="{BBE46E49-1488-4D87-A843-AE15535F1F07}" srcOrd="0" destOrd="0" presId="urn:microsoft.com/office/officeart/2008/layout/HalfCircleOrganizationChart"/>
    <dgm:cxn modelId="{326FBFA2-97DF-4517-BEB4-99D9D7FC4F7C}" type="presParOf" srcId="{BBE46E49-1488-4D87-A843-AE15535F1F07}" destId="{EA2FB199-AEEF-4073-B141-A75D0ED03748}" srcOrd="0" destOrd="0" presId="urn:microsoft.com/office/officeart/2008/layout/HalfCircleOrganizationChart"/>
    <dgm:cxn modelId="{DFD9FBEC-839C-41FD-8A3F-2D8688F81BA1}" type="presParOf" srcId="{BBE46E49-1488-4D87-A843-AE15535F1F07}" destId="{4FB95161-52A8-4010-977C-76484A415075}" srcOrd="1" destOrd="0" presId="urn:microsoft.com/office/officeart/2008/layout/HalfCircleOrganizationChart"/>
    <dgm:cxn modelId="{3EE3A6E1-3597-4567-87BE-BE457E517FEA}" type="presParOf" srcId="{BBE46E49-1488-4D87-A843-AE15535F1F07}" destId="{0A292D18-9157-48BA-9D05-1B471CC0FD77}" srcOrd="2" destOrd="0" presId="urn:microsoft.com/office/officeart/2008/layout/HalfCircleOrganizationChart"/>
    <dgm:cxn modelId="{D3CDB95D-1FF0-47A0-B18E-5E76FA5B60A3}" type="presParOf" srcId="{BBE46E49-1488-4D87-A843-AE15535F1F07}" destId="{4776A1BF-C806-4E05-9967-BCAF782A5F67}" srcOrd="3" destOrd="0" presId="urn:microsoft.com/office/officeart/2008/layout/HalfCircleOrganizationChart"/>
    <dgm:cxn modelId="{CD6BFF4E-8DF4-4862-B030-7B0E1A1099F7}" type="presParOf" srcId="{6D8F8641-C1DA-44E0-920E-CDED42E6A173}" destId="{C4059DA3-04CA-4FFF-896C-C9252C9CA1E8}" srcOrd="1" destOrd="0" presId="urn:microsoft.com/office/officeart/2008/layout/HalfCircleOrganizationChart"/>
    <dgm:cxn modelId="{20C42F7B-B6D1-4F36-B5F9-A9B6E0A7D2EE}" type="presParOf" srcId="{6D8F8641-C1DA-44E0-920E-CDED42E6A173}" destId="{DB6D0F6F-4FE2-4559-B66A-6AD475D243E4}" srcOrd="2" destOrd="0" presId="urn:microsoft.com/office/officeart/2008/layout/HalfCircleOrganizationChart"/>
    <dgm:cxn modelId="{EA3BE1DA-FC00-45C2-8A5C-4A4AD4ED54FC}" type="presParOf" srcId="{4CA889B4-CBF6-4158-8D20-E3794A135F40}" destId="{D53FA3F7-A621-4EF3-933F-A8DC0676F345}" srcOrd="4" destOrd="0" presId="urn:microsoft.com/office/officeart/2008/layout/HalfCircleOrganizationChart"/>
    <dgm:cxn modelId="{512FCBFF-DD3A-417A-8EA8-E1D07BD88585}" type="presParOf" srcId="{4CA889B4-CBF6-4158-8D20-E3794A135F40}" destId="{E879CAA2-8220-4C69-9EE5-6FD9E5A9690B}" srcOrd="5" destOrd="0" presId="urn:microsoft.com/office/officeart/2008/layout/HalfCircleOrganizationChart"/>
    <dgm:cxn modelId="{AC1926A5-08EE-4ED8-8DFD-40651E41B369}" type="presParOf" srcId="{E879CAA2-8220-4C69-9EE5-6FD9E5A9690B}" destId="{033AD51E-50C2-41D3-9C7F-77F9F195D25E}" srcOrd="0" destOrd="0" presId="urn:microsoft.com/office/officeart/2008/layout/HalfCircleOrganizationChart"/>
    <dgm:cxn modelId="{465F98CE-8A7F-4157-B520-20AE707C84A4}" type="presParOf" srcId="{033AD51E-50C2-41D3-9C7F-77F9F195D25E}" destId="{F0C6BD65-50DB-4E97-B3E9-4927D434CB73}" srcOrd="0" destOrd="0" presId="urn:microsoft.com/office/officeart/2008/layout/HalfCircleOrganizationChart"/>
    <dgm:cxn modelId="{8143CB18-8C8F-4F65-BE23-3D89F6474B14}" type="presParOf" srcId="{033AD51E-50C2-41D3-9C7F-77F9F195D25E}" destId="{A61B49C8-2813-456B-9F68-44CDF001ABE4}" srcOrd="1" destOrd="0" presId="urn:microsoft.com/office/officeart/2008/layout/HalfCircleOrganizationChart"/>
    <dgm:cxn modelId="{F6076D63-E3A7-4694-B45B-454FFBF043BF}" type="presParOf" srcId="{033AD51E-50C2-41D3-9C7F-77F9F195D25E}" destId="{836290AC-BE20-4141-911D-8FD46B4D9C3E}" srcOrd="2" destOrd="0" presId="urn:microsoft.com/office/officeart/2008/layout/HalfCircleOrganizationChart"/>
    <dgm:cxn modelId="{F2C6FBB3-F404-440C-B2EC-03ADFB4D88B6}" type="presParOf" srcId="{033AD51E-50C2-41D3-9C7F-77F9F195D25E}" destId="{1B17C5DC-5505-473D-ADE7-71B408755EF7}" srcOrd="3" destOrd="0" presId="urn:microsoft.com/office/officeart/2008/layout/HalfCircleOrganizationChart"/>
    <dgm:cxn modelId="{CF5A6A61-32FF-4D7E-9FDC-83D76F1100F6}" type="presParOf" srcId="{E879CAA2-8220-4C69-9EE5-6FD9E5A9690B}" destId="{3BD7CD59-C782-4092-B617-DE657A4A8865}" srcOrd="1" destOrd="0" presId="urn:microsoft.com/office/officeart/2008/layout/HalfCircleOrganizationChart"/>
    <dgm:cxn modelId="{F8141BDE-41F6-4525-A43D-A8E181248819}" type="presParOf" srcId="{E879CAA2-8220-4C69-9EE5-6FD9E5A9690B}" destId="{74FD07AB-13B5-4E00-847F-5785209CEC20}" srcOrd="2" destOrd="0" presId="urn:microsoft.com/office/officeart/2008/layout/HalfCircleOrganizationChart"/>
    <dgm:cxn modelId="{9007EAB9-E1FC-4E1B-8853-1022620156EF}" type="presParOf" srcId="{E5F87D2D-843E-42A5-8BA1-82533DDF1857}" destId="{E4A2A845-A28C-4BBA-BFA6-07BA4F8D84F2}" srcOrd="2" destOrd="0" presId="urn:microsoft.com/office/officeart/2008/layout/HalfCircleOrganizationChart"/>
    <dgm:cxn modelId="{F3A62D75-91DC-4AE1-8626-27E16EFCB98B}" type="presParOf" srcId="{5F6857B3-0205-4B6E-A908-6CCEDBD67298}" destId="{3B5CB07A-D626-4679-9C6E-A2628C87CBBF}" srcOrd="4" destOrd="0" presId="urn:microsoft.com/office/officeart/2008/layout/HalfCircleOrganizationChart"/>
    <dgm:cxn modelId="{D6B4977C-5F9C-4DFC-BC59-6675D29178A1}" type="presParOf" srcId="{5F6857B3-0205-4B6E-A908-6CCEDBD67298}" destId="{A43D02BB-A685-417A-91C1-E8A018F7D565}" srcOrd="5" destOrd="0" presId="urn:microsoft.com/office/officeart/2008/layout/HalfCircleOrganizationChart"/>
    <dgm:cxn modelId="{D20DB12E-C6DD-4630-9B3A-A25DD30E5E05}" type="presParOf" srcId="{A43D02BB-A685-417A-91C1-E8A018F7D565}" destId="{30A10EE3-2CB8-4DC9-98D2-5741270B8468}" srcOrd="0" destOrd="0" presId="urn:microsoft.com/office/officeart/2008/layout/HalfCircleOrganizationChart"/>
    <dgm:cxn modelId="{F8E00D3B-F39A-431C-8288-31E27D0F002B}" type="presParOf" srcId="{30A10EE3-2CB8-4DC9-98D2-5741270B8468}" destId="{B0D7199E-E726-4D0E-BC66-0CB4DCFA9160}" srcOrd="0" destOrd="0" presId="urn:microsoft.com/office/officeart/2008/layout/HalfCircleOrganizationChart"/>
    <dgm:cxn modelId="{762DF94D-2337-4B39-8E32-DCFFCB7C0CAF}" type="presParOf" srcId="{30A10EE3-2CB8-4DC9-98D2-5741270B8468}" destId="{2A4FBEAB-E376-4CB5-9229-2207663CBC34}" srcOrd="1" destOrd="0" presId="urn:microsoft.com/office/officeart/2008/layout/HalfCircleOrganizationChart"/>
    <dgm:cxn modelId="{BF3D8126-4553-4BF2-B8C5-BB306A923F0F}" type="presParOf" srcId="{30A10EE3-2CB8-4DC9-98D2-5741270B8468}" destId="{1BEE91F8-6617-415D-92F3-D35F40FEF83E}" srcOrd="2" destOrd="0" presId="urn:microsoft.com/office/officeart/2008/layout/HalfCircleOrganizationChart"/>
    <dgm:cxn modelId="{39316AE6-D90B-4332-BBD0-58017F3F0A78}" type="presParOf" srcId="{30A10EE3-2CB8-4DC9-98D2-5741270B8468}" destId="{5C46F63D-FD03-4F42-AD4C-F40E307C405A}" srcOrd="3" destOrd="0" presId="urn:microsoft.com/office/officeart/2008/layout/HalfCircleOrganizationChart"/>
    <dgm:cxn modelId="{5206EE4A-2597-4C4C-B870-6A6727C34E29}" type="presParOf" srcId="{A43D02BB-A685-417A-91C1-E8A018F7D565}" destId="{C75D82CE-16AF-470B-AC61-6FAED7DA344E}" srcOrd="1" destOrd="0" presId="urn:microsoft.com/office/officeart/2008/layout/HalfCircleOrganizationChart"/>
    <dgm:cxn modelId="{0A159016-2AA2-475F-AA75-E0828DE47F89}" type="presParOf" srcId="{C75D82CE-16AF-470B-AC61-6FAED7DA344E}" destId="{B24497B5-3CBE-433B-A8C6-4AF172FCEA61}" srcOrd="0" destOrd="0" presId="urn:microsoft.com/office/officeart/2008/layout/HalfCircleOrganizationChart"/>
    <dgm:cxn modelId="{2D25CE7D-6AD0-484E-995D-7F62BE4EBA44}" type="presParOf" srcId="{C75D82CE-16AF-470B-AC61-6FAED7DA344E}" destId="{AE6840B8-1506-406E-87DD-3D5E4FFBD113}" srcOrd="1" destOrd="0" presId="urn:microsoft.com/office/officeart/2008/layout/HalfCircleOrganizationChart"/>
    <dgm:cxn modelId="{9CB2CCBE-176B-4DA2-AF31-F1BD1DE791E8}" type="presParOf" srcId="{AE6840B8-1506-406E-87DD-3D5E4FFBD113}" destId="{C178C6AF-7443-4736-8B23-148A9472A7C2}" srcOrd="0" destOrd="0" presId="urn:microsoft.com/office/officeart/2008/layout/HalfCircleOrganizationChart"/>
    <dgm:cxn modelId="{0A0C0FED-C8F0-4278-B964-C407B0DF7FE6}" type="presParOf" srcId="{C178C6AF-7443-4736-8B23-148A9472A7C2}" destId="{DB40DF25-522C-4C7A-AD2A-56716740D7AD}" srcOrd="0" destOrd="0" presId="urn:microsoft.com/office/officeart/2008/layout/HalfCircleOrganizationChart"/>
    <dgm:cxn modelId="{CD1BA21A-1751-4895-B654-F882EABF074C}" type="presParOf" srcId="{C178C6AF-7443-4736-8B23-148A9472A7C2}" destId="{7C378E84-D603-4992-A89C-D9E78BD5013B}" srcOrd="1" destOrd="0" presId="urn:microsoft.com/office/officeart/2008/layout/HalfCircleOrganizationChart"/>
    <dgm:cxn modelId="{8CFD4C1B-A520-4857-83C7-EE2BE4924BF3}" type="presParOf" srcId="{C178C6AF-7443-4736-8B23-148A9472A7C2}" destId="{50A960C9-25D7-47A3-B655-12DB2D1BF93B}" srcOrd="2" destOrd="0" presId="urn:microsoft.com/office/officeart/2008/layout/HalfCircleOrganizationChart"/>
    <dgm:cxn modelId="{9FA66CED-58D9-4BC8-A66D-6B05F49774F5}" type="presParOf" srcId="{C178C6AF-7443-4736-8B23-148A9472A7C2}" destId="{E5668FEA-76FC-44BA-8C95-08262D148092}" srcOrd="3" destOrd="0" presId="urn:microsoft.com/office/officeart/2008/layout/HalfCircleOrganizationChart"/>
    <dgm:cxn modelId="{CCCA3072-861D-41CA-81A6-0AB0F76F2902}" type="presParOf" srcId="{AE6840B8-1506-406E-87DD-3D5E4FFBD113}" destId="{3C150144-FB2C-460C-BCBC-D86BB9136B23}" srcOrd="1" destOrd="0" presId="urn:microsoft.com/office/officeart/2008/layout/HalfCircleOrganizationChart"/>
    <dgm:cxn modelId="{6DB1DAD9-3674-48A9-BBA3-F07CD37EF3D5}" type="presParOf" srcId="{AE6840B8-1506-406E-87DD-3D5E4FFBD113}" destId="{10B68424-BFE5-47E5-83C8-C199EDDF804A}" srcOrd="2" destOrd="0" presId="urn:microsoft.com/office/officeart/2008/layout/HalfCircleOrganizationChart"/>
    <dgm:cxn modelId="{0C871488-2E05-4E92-9BF9-956D28127D88}" type="presParOf" srcId="{C75D82CE-16AF-470B-AC61-6FAED7DA344E}" destId="{309BB4B7-875D-4CF6-B368-658955600519}" srcOrd="2" destOrd="0" presId="urn:microsoft.com/office/officeart/2008/layout/HalfCircleOrganizationChart"/>
    <dgm:cxn modelId="{A398D012-973F-4B1E-806C-CBB4EAFF24B5}" type="presParOf" srcId="{C75D82CE-16AF-470B-AC61-6FAED7DA344E}" destId="{A5757C74-9B43-428D-8AE3-6410FD47D909}" srcOrd="3" destOrd="0" presId="urn:microsoft.com/office/officeart/2008/layout/HalfCircleOrganizationChart"/>
    <dgm:cxn modelId="{5406917D-44DF-46C6-98F3-907FAEDED404}" type="presParOf" srcId="{A5757C74-9B43-428D-8AE3-6410FD47D909}" destId="{ABD77C6C-2037-4BBE-B774-79F9F869F7FF}" srcOrd="0" destOrd="0" presId="urn:microsoft.com/office/officeart/2008/layout/HalfCircleOrganizationChart"/>
    <dgm:cxn modelId="{2F93B433-BDCE-408E-AADB-497FB8DC89A0}" type="presParOf" srcId="{ABD77C6C-2037-4BBE-B774-79F9F869F7FF}" destId="{87EACCB1-FD32-4808-A230-404CD4171000}" srcOrd="0" destOrd="0" presId="urn:microsoft.com/office/officeart/2008/layout/HalfCircleOrganizationChart"/>
    <dgm:cxn modelId="{EF694C31-087A-483A-9801-E431E2DF729D}" type="presParOf" srcId="{ABD77C6C-2037-4BBE-B774-79F9F869F7FF}" destId="{EB161726-27E9-4E70-AA86-4C2663AE57FE}" srcOrd="1" destOrd="0" presId="urn:microsoft.com/office/officeart/2008/layout/HalfCircleOrganizationChart"/>
    <dgm:cxn modelId="{709FFE58-FA2A-4DC5-B6DB-C40AA378EA0B}" type="presParOf" srcId="{ABD77C6C-2037-4BBE-B774-79F9F869F7FF}" destId="{895BD089-F13D-4169-81E8-3F11B8342CB4}" srcOrd="2" destOrd="0" presId="urn:microsoft.com/office/officeart/2008/layout/HalfCircleOrganizationChart"/>
    <dgm:cxn modelId="{47F7B8C4-3D3E-4AEC-BFBF-C4C640DB7451}" type="presParOf" srcId="{ABD77C6C-2037-4BBE-B774-79F9F869F7FF}" destId="{400E04B5-5135-47E5-BA00-C48AAFBD3074}" srcOrd="3" destOrd="0" presId="urn:microsoft.com/office/officeart/2008/layout/HalfCircleOrganizationChart"/>
    <dgm:cxn modelId="{840CA53F-E0B0-4D4B-98EF-A764877472B1}" type="presParOf" srcId="{A5757C74-9B43-428D-8AE3-6410FD47D909}" destId="{37211E6B-296F-43DF-8D6C-CAAB88F87A01}" srcOrd="1" destOrd="0" presId="urn:microsoft.com/office/officeart/2008/layout/HalfCircleOrganizationChart"/>
    <dgm:cxn modelId="{8D2BD603-94A2-40AF-85AC-F54C2638F276}" type="presParOf" srcId="{A5757C74-9B43-428D-8AE3-6410FD47D909}" destId="{27CC7EFE-F9C4-43B2-B4FA-2CC99836DA94}" srcOrd="2" destOrd="0" presId="urn:microsoft.com/office/officeart/2008/layout/HalfCircleOrganizationChart"/>
    <dgm:cxn modelId="{7F36850B-B7A0-4806-86E7-E60621E3F6B2}" type="presParOf" srcId="{A43D02BB-A685-417A-91C1-E8A018F7D565}" destId="{5357A410-77D3-45BF-BFE3-A7A570EC1C04}" srcOrd="2" destOrd="0" presId="urn:microsoft.com/office/officeart/2008/layout/HalfCircleOrganizationChart"/>
    <dgm:cxn modelId="{B162F23E-FB05-4D09-B04A-521E82EE7930}" type="presParOf" srcId="{1D431793-B9D4-46E5-B52B-2F99FF963AC7}" destId="{1DFF7EC3-CFE2-4BD3-9BB7-74A5BCFA225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9AF66-5439-4EA5-AC55-72EFB5656AF3}" type="doc">
      <dgm:prSet loTypeId="urn:microsoft.com/office/officeart/2008/layout/HalfCircleOrganizationChart" loCatId="hierarchy" qsTypeId="urn:microsoft.com/office/officeart/2005/8/quickstyle/simple3" qsCatId="simple" csTypeId="urn:microsoft.com/office/officeart/2005/8/colors/accent4_5" csCatId="accent4" phldr="1"/>
      <dgm:spPr/>
      <dgm:t>
        <a:bodyPr/>
        <a:lstStyle/>
        <a:p>
          <a:endParaRPr lang="en-US"/>
        </a:p>
      </dgm:t>
    </dgm:pt>
    <dgm:pt modelId="{9C80B289-EE56-4239-B75E-EF502C8EAB93}">
      <dgm:prSet phldrT="[Text]" custT="1"/>
      <dgm:spPr/>
      <dgm:t>
        <a:bodyPr/>
        <a:lstStyle/>
        <a:p>
          <a:r>
            <a:rPr lang="en-US" sz="1800" b="0" dirty="0" smtClean="0"/>
            <a:t>Formats</a:t>
          </a:r>
        </a:p>
      </dgm:t>
    </dgm:pt>
    <dgm:pt modelId="{78625ABD-AF3D-4FDE-92E1-8CF9587C65EC}" type="parTrans" cxnId="{F83494F6-AA42-4D70-B10F-71198524D00A}">
      <dgm:prSet/>
      <dgm:spPr/>
      <dgm:t>
        <a:bodyPr/>
        <a:lstStyle/>
        <a:p>
          <a:endParaRPr lang="en-US" sz="1200" b="0"/>
        </a:p>
      </dgm:t>
    </dgm:pt>
    <dgm:pt modelId="{669FB77F-571F-4968-AEC1-8C64489DD80E}" type="sibTrans" cxnId="{F83494F6-AA42-4D70-B10F-71198524D00A}">
      <dgm:prSet/>
      <dgm:spPr/>
      <dgm:t>
        <a:bodyPr/>
        <a:lstStyle/>
        <a:p>
          <a:endParaRPr lang="en-US" sz="1200" b="0"/>
        </a:p>
      </dgm:t>
    </dgm:pt>
    <dgm:pt modelId="{7699FFE9-4492-4107-8C61-8A628C44A3DA}">
      <dgm:prSet phldrT="[Text]" custT="1"/>
      <dgm:spPr/>
      <dgm:t>
        <a:bodyPr/>
        <a:lstStyle/>
        <a:p>
          <a:r>
            <a:rPr lang="en-US" sz="1200" b="0" dirty="0" smtClean="0"/>
            <a:t>Stand-alone projects, lessons and activities</a:t>
          </a:r>
        </a:p>
      </dgm:t>
    </dgm:pt>
    <dgm:pt modelId="{94C4B20B-B2A9-44C1-B248-EB4CAA0360C5}" type="parTrans" cxnId="{D30F6A6A-A148-47BD-8D15-87784CF4BBAB}">
      <dgm:prSet/>
      <dgm:spPr/>
      <dgm:t>
        <a:bodyPr/>
        <a:lstStyle/>
        <a:p>
          <a:endParaRPr lang="en-US" sz="1200" b="0"/>
        </a:p>
      </dgm:t>
    </dgm:pt>
    <dgm:pt modelId="{9F78DF6F-DB47-4AEA-AFEF-32C063341D58}" type="sibTrans" cxnId="{D30F6A6A-A148-47BD-8D15-87784CF4BBAB}">
      <dgm:prSet/>
      <dgm:spPr/>
      <dgm:t>
        <a:bodyPr/>
        <a:lstStyle/>
        <a:p>
          <a:endParaRPr lang="en-US" sz="1200" b="0"/>
        </a:p>
      </dgm:t>
    </dgm:pt>
    <dgm:pt modelId="{54742533-514E-4FAD-8EAF-DDD220CA6DB1}">
      <dgm:prSet phldrT="[Text]" custT="1"/>
      <dgm:spPr/>
      <dgm:t>
        <a:bodyPr/>
        <a:lstStyle/>
        <a:p>
          <a:r>
            <a:rPr lang="en-US" sz="1200" b="0" dirty="0" smtClean="0"/>
            <a:t>Stand-alone courses</a:t>
          </a:r>
        </a:p>
      </dgm:t>
    </dgm:pt>
    <dgm:pt modelId="{54A13FD0-7C22-44AB-9D25-97C21CC5F85E}" type="parTrans" cxnId="{5368A839-EC99-48C9-A05C-E8E5B260BF20}">
      <dgm:prSet/>
      <dgm:spPr/>
      <dgm:t>
        <a:bodyPr/>
        <a:lstStyle/>
        <a:p>
          <a:endParaRPr lang="en-US" sz="1200" b="0"/>
        </a:p>
      </dgm:t>
    </dgm:pt>
    <dgm:pt modelId="{47CE5988-C6EF-474E-8E04-1088484922D6}" type="sibTrans" cxnId="{5368A839-EC99-48C9-A05C-E8E5B260BF20}">
      <dgm:prSet/>
      <dgm:spPr/>
      <dgm:t>
        <a:bodyPr/>
        <a:lstStyle/>
        <a:p>
          <a:endParaRPr lang="en-US" sz="1200" b="0"/>
        </a:p>
      </dgm:t>
    </dgm:pt>
    <dgm:pt modelId="{E33C2491-94FA-4B0B-901C-4A55F7B83AC0}">
      <dgm:prSet phldrT="[Text]" custT="1"/>
      <dgm:spPr/>
      <dgm:t>
        <a:bodyPr/>
        <a:lstStyle/>
        <a:p>
          <a:r>
            <a:rPr lang="en-US" sz="1200" b="0" dirty="0" smtClean="0"/>
            <a:t>Sequence of courses</a:t>
          </a:r>
        </a:p>
      </dgm:t>
    </dgm:pt>
    <dgm:pt modelId="{876374DB-DC34-4E4D-8AC5-953E78492C46}" type="parTrans" cxnId="{E0927557-1DF2-424F-8630-825BDC6ACF80}">
      <dgm:prSet/>
      <dgm:spPr/>
      <dgm:t>
        <a:bodyPr/>
        <a:lstStyle/>
        <a:p>
          <a:endParaRPr lang="en-US" sz="1200" b="0"/>
        </a:p>
      </dgm:t>
    </dgm:pt>
    <dgm:pt modelId="{C3F05381-726E-4A49-9EC4-FBD082337817}" type="sibTrans" cxnId="{E0927557-1DF2-424F-8630-825BDC6ACF80}">
      <dgm:prSet/>
      <dgm:spPr/>
      <dgm:t>
        <a:bodyPr/>
        <a:lstStyle/>
        <a:p>
          <a:endParaRPr lang="en-US" sz="1200" b="0"/>
        </a:p>
      </dgm:t>
    </dgm:pt>
    <dgm:pt modelId="{BC731D02-BEEE-4EC1-891E-B3DB6424FF4C}">
      <dgm:prSet phldrT="[Text]" custT="1"/>
      <dgm:spPr/>
      <dgm:t>
        <a:bodyPr/>
        <a:lstStyle/>
        <a:p>
          <a:r>
            <a:rPr lang="en-US" sz="1200" b="0" dirty="0" smtClean="0"/>
            <a:t>Integrated curriculum</a:t>
          </a:r>
        </a:p>
      </dgm:t>
    </dgm:pt>
    <dgm:pt modelId="{14F1EEB8-9600-4524-B79A-351FF2B5E215}" type="parTrans" cxnId="{D2109836-F203-4EE8-9D10-CCD1982E40DE}">
      <dgm:prSet/>
      <dgm:spPr/>
      <dgm:t>
        <a:bodyPr/>
        <a:lstStyle/>
        <a:p>
          <a:endParaRPr lang="en-US" sz="1200" b="0"/>
        </a:p>
      </dgm:t>
    </dgm:pt>
    <dgm:pt modelId="{E6832A47-EA34-48F9-9AF9-7632C65BDC8B}" type="sibTrans" cxnId="{D2109836-F203-4EE8-9D10-CCD1982E40DE}">
      <dgm:prSet/>
      <dgm:spPr/>
      <dgm:t>
        <a:bodyPr/>
        <a:lstStyle/>
        <a:p>
          <a:endParaRPr lang="en-US" sz="1200" b="0"/>
        </a:p>
      </dgm:t>
    </dgm:pt>
    <dgm:pt modelId="{1D163B25-D781-46A0-9395-9EDF5FFB7C89}">
      <dgm:prSet phldrT="[Text]" custT="1"/>
      <dgm:spPr/>
      <dgm:t>
        <a:bodyPr/>
        <a:lstStyle/>
        <a:p>
          <a:r>
            <a:rPr lang="en-US" sz="1200" b="0" dirty="0" smtClean="0"/>
            <a:t>Comprehensive Advisory Program</a:t>
          </a:r>
        </a:p>
      </dgm:t>
    </dgm:pt>
    <dgm:pt modelId="{18C58EC8-BCC2-403D-8F83-7BED2EF7A9E8}" type="parTrans" cxnId="{C60D44D9-498F-474B-9FC1-5C0210C238C8}">
      <dgm:prSet/>
      <dgm:spPr/>
      <dgm:t>
        <a:bodyPr/>
        <a:lstStyle/>
        <a:p>
          <a:endParaRPr lang="en-US" sz="1200" b="0"/>
        </a:p>
      </dgm:t>
    </dgm:pt>
    <dgm:pt modelId="{5FB95C7C-EA78-406C-B2CB-0F82633521BB}" type="sibTrans" cxnId="{C60D44D9-498F-474B-9FC1-5C0210C238C8}">
      <dgm:prSet/>
      <dgm:spPr/>
      <dgm:t>
        <a:bodyPr/>
        <a:lstStyle/>
        <a:p>
          <a:endParaRPr lang="en-US" sz="1200" b="0"/>
        </a:p>
      </dgm:t>
    </dgm:pt>
    <dgm:pt modelId="{D61AD536-9F01-4D3D-B9A9-F309E61730DB}" type="pres">
      <dgm:prSet presAssocID="{3699AF66-5439-4EA5-AC55-72EFB5656AF3}" presName="Name0" presStyleCnt="0">
        <dgm:presLayoutVars>
          <dgm:orgChart val="1"/>
          <dgm:chPref val="1"/>
          <dgm:dir/>
          <dgm:animOne val="branch"/>
          <dgm:animLvl val="lvl"/>
          <dgm:resizeHandles/>
        </dgm:presLayoutVars>
      </dgm:prSet>
      <dgm:spPr/>
      <dgm:t>
        <a:bodyPr/>
        <a:lstStyle/>
        <a:p>
          <a:endParaRPr lang="en-US"/>
        </a:p>
      </dgm:t>
    </dgm:pt>
    <dgm:pt modelId="{B5AB7242-8D35-4C52-BF31-3A7FD3C0DC27}" type="pres">
      <dgm:prSet presAssocID="{9C80B289-EE56-4239-B75E-EF502C8EAB93}" presName="hierRoot1" presStyleCnt="0">
        <dgm:presLayoutVars>
          <dgm:hierBranch val="init"/>
        </dgm:presLayoutVars>
      </dgm:prSet>
      <dgm:spPr/>
    </dgm:pt>
    <dgm:pt modelId="{044F03D8-AF51-43FE-BFEA-AC3282FB5319}" type="pres">
      <dgm:prSet presAssocID="{9C80B289-EE56-4239-B75E-EF502C8EAB93}" presName="rootComposite1" presStyleCnt="0"/>
      <dgm:spPr/>
    </dgm:pt>
    <dgm:pt modelId="{6F04EE0D-7EC1-4CC8-AE05-8C5AE70AC1D8}" type="pres">
      <dgm:prSet presAssocID="{9C80B289-EE56-4239-B75E-EF502C8EAB93}" presName="rootText1" presStyleLbl="alignAcc1" presStyleIdx="0" presStyleCnt="0">
        <dgm:presLayoutVars>
          <dgm:chPref val="3"/>
        </dgm:presLayoutVars>
      </dgm:prSet>
      <dgm:spPr/>
      <dgm:t>
        <a:bodyPr/>
        <a:lstStyle/>
        <a:p>
          <a:endParaRPr lang="en-US"/>
        </a:p>
      </dgm:t>
    </dgm:pt>
    <dgm:pt modelId="{3FC21D9D-3860-4618-8C2C-A6716C223F94}" type="pres">
      <dgm:prSet presAssocID="{9C80B289-EE56-4239-B75E-EF502C8EAB93}" presName="topArc1" presStyleLbl="parChTrans1D1" presStyleIdx="0" presStyleCnt="12"/>
      <dgm:spPr/>
    </dgm:pt>
    <dgm:pt modelId="{C07D0876-D2F4-4B7C-B71B-C85E445EF1F4}" type="pres">
      <dgm:prSet presAssocID="{9C80B289-EE56-4239-B75E-EF502C8EAB93}" presName="bottomArc1" presStyleLbl="parChTrans1D1" presStyleIdx="1" presStyleCnt="12"/>
      <dgm:spPr/>
    </dgm:pt>
    <dgm:pt modelId="{8DCA59B9-7720-4A51-9443-D713E79EEA7A}" type="pres">
      <dgm:prSet presAssocID="{9C80B289-EE56-4239-B75E-EF502C8EAB93}" presName="topConnNode1" presStyleLbl="node1" presStyleIdx="0" presStyleCnt="0"/>
      <dgm:spPr/>
      <dgm:t>
        <a:bodyPr/>
        <a:lstStyle/>
        <a:p>
          <a:endParaRPr lang="en-US"/>
        </a:p>
      </dgm:t>
    </dgm:pt>
    <dgm:pt modelId="{0FD38E24-708A-471E-AFFE-91F3CDEEBD88}" type="pres">
      <dgm:prSet presAssocID="{9C80B289-EE56-4239-B75E-EF502C8EAB93}" presName="hierChild2" presStyleCnt="0"/>
      <dgm:spPr/>
    </dgm:pt>
    <dgm:pt modelId="{F87E6010-4825-4FB9-8B50-F55725BC199C}" type="pres">
      <dgm:prSet presAssocID="{94C4B20B-B2A9-44C1-B248-EB4CAA0360C5}" presName="Name28" presStyleLbl="parChTrans1D2" presStyleIdx="0" presStyleCnt="5"/>
      <dgm:spPr/>
      <dgm:t>
        <a:bodyPr/>
        <a:lstStyle/>
        <a:p>
          <a:endParaRPr lang="en-US"/>
        </a:p>
      </dgm:t>
    </dgm:pt>
    <dgm:pt modelId="{D2740316-62AC-4820-8949-2AB1F727F937}" type="pres">
      <dgm:prSet presAssocID="{7699FFE9-4492-4107-8C61-8A628C44A3DA}" presName="hierRoot2" presStyleCnt="0">
        <dgm:presLayoutVars>
          <dgm:hierBranch val="init"/>
        </dgm:presLayoutVars>
      </dgm:prSet>
      <dgm:spPr/>
    </dgm:pt>
    <dgm:pt modelId="{FC445499-0704-45D8-AFC0-F4429B21C565}" type="pres">
      <dgm:prSet presAssocID="{7699FFE9-4492-4107-8C61-8A628C44A3DA}" presName="rootComposite2" presStyleCnt="0"/>
      <dgm:spPr/>
    </dgm:pt>
    <dgm:pt modelId="{708649BE-226E-41D2-B82C-F9BC12359389}" type="pres">
      <dgm:prSet presAssocID="{7699FFE9-4492-4107-8C61-8A628C44A3DA}" presName="rootText2" presStyleLbl="alignAcc1" presStyleIdx="0" presStyleCnt="0">
        <dgm:presLayoutVars>
          <dgm:chPref val="3"/>
        </dgm:presLayoutVars>
      </dgm:prSet>
      <dgm:spPr/>
      <dgm:t>
        <a:bodyPr/>
        <a:lstStyle/>
        <a:p>
          <a:endParaRPr lang="en-US"/>
        </a:p>
      </dgm:t>
    </dgm:pt>
    <dgm:pt modelId="{FBA96C68-57E9-443F-8C72-63A33B055F5D}" type="pres">
      <dgm:prSet presAssocID="{7699FFE9-4492-4107-8C61-8A628C44A3DA}" presName="topArc2" presStyleLbl="parChTrans1D1" presStyleIdx="2" presStyleCnt="12"/>
      <dgm:spPr/>
    </dgm:pt>
    <dgm:pt modelId="{0119A242-6A0A-47A3-83D2-4082F3CB4E69}" type="pres">
      <dgm:prSet presAssocID="{7699FFE9-4492-4107-8C61-8A628C44A3DA}" presName="bottomArc2" presStyleLbl="parChTrans1D1" presStyleIdx="3" presStyleCnt="12"/>
      <dgm:spPr/>
    </dgm:pt>
    <dgm:pt modelId="{6683B412-2448-4C3F-AC65-9940408B65F0}" type="pres">
      <dgm:prSet presAssocID="{7699FFE9-4492-4107-8C61-8A628C44A3DA}" presName="topConnNode2" presStyleLbl="node2" presStyleIdx="0" presStyleCnt="0"/>
      <dgm:spPr/>
      <dgm:t>
        <a:bodyPr/>
        <a:lstStyle/>
        <a:p>
          <a:endParaRPr lang="en-US"/>
        </a:p>
      </dgm:t>
    </dgm:pt>
    <dgm:pt modelId="{8FFA4FF9-4092-40D5-8533-03D3B9FB80A0}" type="pres">
      <dgm:prSet presAssocID="{7699FFE9-4492-4107-8C61-8A628C44A3DA}" presName="hierChild4" presStyleCnt="0"/>
      <dgm:spPr/>
    </dgm:pt>
    <dgm:pt modelId="{CC646DDC-C0C4-451F-BABB-07EEBB202C31}" type="pres">
      <dgm:prSet presAssocID="{7699FFE9-4492-4107-8C61-8A628C44A3DA}" presName="hierChild5" presStyleCnt="0"/>
      <dgm:spPr/>
    </dgm:pt>
    <dgm:pt modelId="{66418254-D596-4CBE-A943-8CFCF83C6A9B}" type="pres">
      <dgm:prSet presAssocID="{54A13FD0-7C22-44AB-9D25-97C21CC5F85E}" presName="Name28" presStyleLbl="parChTrans1D2" presStyleIdx="1" presStyleCnt="5"/>
      <dgm:spPr/>
      <dgm:t>
        <a:bodyPr/>
        <a:lstStyle/>
        <a:p>
          <a:endParaRPr lang="en-US"/>
        </a:p>
      </dgm:t>
    </dgm:pt>
    <dgm:pt modelId="{ADF7A00D-9EB2-4090-815B-8B6038C83770}" type="pres">
      <dgm:prSet presAssocID="{54742533-514E-4FAD-8EAF-DDD220CA6DB1}" presName="hierRoot2" presStyleCnt="0">
        <dgm:presLayoutVars>
          <dgm:hierBranch val="init"/>
        </dgm:presLayoutVars>
      </dgm:prSet>
      <dgm:spPr/>
    </dgm:pt>
    <dgm:pt modelId="{BA4E919F-8EF1-4F81-B5CB-8798B104DD7F}" type="pres">
      <dgm:prSet presAssocID="{54742533-514E-4FAD-8EAF-DDD220CA6DB1}" presName="rootComposite2" presStyleCnt="0"/>
      <dgm:spPr/>
    </dgm:pt>
    <dgm:pt modelId="{42D983F3-E07F-421A-8D0C-C2187932499D}" type="pres">
      <dgm:prSet presAssocID="{54742533-514E-4FAD-8EAF-DDD220CA6DB1}" presName="rootText2" presStyleLbl="alignAcc1" presStyleIdx="0" presStyleCnt="0">
        <dgm:presLayoutVars>
          <dgm:chPref val="3"/>
        </dgm:presLayoutVars>
      </dgm:prSet>
      <dgm:spPr/>
      <dgm:t>
        <a:bodyPr/>
        <a:lstStyle/>
        <a:p>
          <a:endParaRPr lang="en-US"/>
        </a:p>
      </dgm:t>
    </dgm:pt>
    <dgm:pt modelId="{330AD883-6531-4252-BBFB-35FFF26ACBDA}" type="pres">
      <dgm:prSet presAssocID="{54742533-514E-4FAD-8EAF-DDD220CA6DB1}" presName="topArc2" presStyleLbl="parChTrans1D1" presStyleIdx="4" presStyleCnt="12"/>
      <dgm:spPr/>
    </dgm:pt>
    <dgm:pt modelId="{C1587669-A3DD-4CF8-B53A-F9B615B9F259}" type="pres">
      <dgm:prSet presAssocID="{54742533-514E-4FAD-8EAF-DDD220CA6DB1}" presName="bottomArc2" presStyleLbl="parChTrans1D1" presStyleIdx="5" presStyleCnt="12"/>
      <dgm:spPr/>
    </dgm:pt>
    <dgm:pt modelId="{A33D4C32-6E00-4A9D-BC9A-7BE87F034E96}" type="pres">
      <dgm:prSet presAssocID="{54742533-514E-4FAD-8EAF-DDD220CA6DB1}" presName="topConnNode2" presStyleLbl="node2" presStyleIdx="0" presStyleCnt="0"/>
      <dgm:spPr/>
      <dgm:t>
        <a:bodyPr/>
        <a:lstStyle/>
        <a:p>
          <a:endParaRPr lang="en-US"/>
        </a:p>
      </dgm:t>
    </dgm:pt>
    <dgm:pt modelId="{2E59AF57-F036-4427-ADDE-F552C9DD7B7D}" type="pres">
      <dgm:prSet presAssocID="{54742533-514E-4FAD-8EAF-DDD220CA6DB1}" presName="hierChild4" presStyleCnt="0"/>
      <dgm:spPr/>
    </dgm:pt>
    <dgm:pt modelId="{D2159A79-70A0-43A9-9F6B-74409003EB96}" type="pres">
      <dgm:prSet presAssocID="{54742533-514E-4FAD-8EAF-DDD220CA6DB1}" presName="hierChild5" presStyleCnt="0"/>
      <dgm:spPr/>
    </dgm:pt>
    <dgm:pt modelId="{ECB49DEE-20C5-40FC-943F-8B643FFF6D0E}" type="pres">
      <dgm:prSet presAssocID="{876374DB-DC34-4E4D-8AC5-953E78492C46}" presName="Name28" presStyleLbl="parChTrans1D2" presStyleIdx="2" presStyleCnt="5"/>
      <dgm:spPr/>
      <dgm:t>
        <a:bodyPr/>
        <a:lstStyle/>
        <a:p>
          <a:endParaRPr lang="en-US"/>
        </a:p>
      </dgm:t>
    </dgm:pt>
    <dgm:pt modelId="{B1DC5A24-0BF3-4C30-8C96-7D1E4930BF53}" type="pres">
      <dgm:prSet presAssocID="{E33C2491-94FA-4B0B-901C-4A55F7B83AC0}" presName="hierRoot2" presStyleCnt="0">
        <dgm:presLayoutVars>
          <dgm:hierBranch val="init"/>
        </dgm:presLayoutVars>
      </dgm:prSet>
      <dgm:spPr/>
    </dgm:pt>
    <dgm:pt modelId="{0A9A4A22-8CD9-46EF-832F-BB4DE2E18A86}" type="pres">
      <dgm:prSet presAssocID="{E33C2491-94FA-4B0B-901C-4A55F7B83AC0}" presName="rootComposite2" presStyleCnt="0"/>
      <dgm:spPr/>
    </dgm:pt>
    <dgm:pt modelId="{4368E0A8-E062-43E5-9045-EE145B17A1FD}" type="pres">
      <dgm:prSet presAssocID="{E33C2491-94FA-4B0B-901C-4A55F7B83AC0}" presName="rootText2" presStyleLbl="alignAcc1" presStyleIdx="0" presStyleCnt="0">
        <dgm:presLayoutVars>
          <dgm:chPref val="3"/>
        </dgm:presLayoutVars>
      </dgm:prSet>
      <dgm:spPr/>
      <dgm:t>
        <a:bodyPr/>
        <a:lstStyle/>
        <a:p>
          <a:endParaRPr lang="en-US"/>
        </a:p>
      </dgm:t>
    </dgm:pt>
    <dgm:pt modelId="{7B6A3E75-C4CC-4177-B67D-E0D2F0EE866F}" type="pres">
      <dgm:prSet presAssocID="{E33C2491-94FA-4B0B-901C-4A55F7B83AC0}" presName="topArc2" presStyleLbl="parChTrans1D1" presStyleIdx="6" presStyleCnt="12"/>
      <dgm:spPr/>
    </dgm:pt>
    <dgm:pt modelId="{FB14E824-8B6B-4F80-B60A-EA04A0876F85}" type="pres">
      <dgm:prSet presAssocID="{E33C2491-94FA-4B0B-901C-4A55F7B83AC0}" presName="bottomArc2" presStyleLbl="parChTrans1D1" presStyleIdx="7" presStyleCnt="12"/>
      <dgm:spPr/>
    </dgm:pt>
    <dgm:pt modelId="{4FBE5E40-85AF-46F1-9235-178ABA06073F}" type="pres">
      <dgm:prSet presAssocID="{E33C2491-94FA-4B0B-901C-4A55F7B83AC0}" presName="topConnNode2" presStyleLbl="node2" presStyleIdx="0" presStyleCnt="0"/>
      <dgm:spPr/>
      <dgm:t>
        <a:bodyPr/>
        <a:lstStyle/>
        <a:p>
          <a:endParaRPr lang="en-US"/>
        </a:p>
      </dgm:t>
    </dgm:pt>
    <dgm:pt modelId="{0F18570F-F87C-4B94-BFCC-B2DB0048551B}" type="pres">
      <dgm:prSet presAssocID="{E33C2491-94FA-4B0B-901C-4A55F7B83AC0}" presName="hierChild4" presStyleCnt="0"/>
      <dgm:spPr/>
    </dgm:pt>
    <dgm:pt modelId="{CB43E8B9-3B99-479A-910D-2B4D7ACB2D3D}" type="pres">
      <dgm:prSet presAssocID="{E33C2491-94FA-4B0B-901C-4A55F7B83AC0}" presName="hierChild5" presStyleCnt="0"/>
      <dgm:spPr/>
    </dgm:pt>
    <dgm:pt modelId="{BABC2C7D-13D7-453C-806B-555D7B1361EF}" type="pres">
      <dgm:prSet presAssocID="{14F1EEB8-9600-4524-B79A-351FF2B5E215}" presName="Name28" presStyleLbl="parChTrans1D2" presStyleIdx="3" presStyleCnt="5"/>
      <dgm:spPr/>
      <dgm:t>
        <a:bodyPr/>
        <a:lstStyle/>
        <a:p>
          <a:endParaRPr lang="en-US"/>
        </a:p>
      </dgm:t>
    </dgm:pt>
    <dgm:pt modelId="{1ED9C23A-58CD-461C-971E-306BFDD0BC2E}" type="pres">
      <dgm:prSet presAssocID="{BC731D02-BEEE-4EC1-891E-B3DB6424FF4C}" presName="hierRoot2" presStyleCnt="0">
        <dgm:presLayoutVars>
          <dgm:hierBranch val="init"/>
        </dgm:presLayoutVars>
      </dgm:prSet>
      <dgm:spPr/>
    </dgm:pt>
    <dgm:pt modelId="{31B25B1F-37E5-4112-A4F3-1180D61012A5}" type="pres">
      <dgm:prSet presAssocID="{BC731D02-BEEE-4EC1-891E-B3DB6424FF4C}" presName="rootComposite2" presStyleCnt="0"/>
      <dgm:spPr/>
    </dgm:pt>
    <dgm:pt modelId="{223C9E54-7D49-4C3C-9DB9-79F3DA251C6E}" type="pres">
      <dgm:prSet presAssocID="{BC731D02-BEEE-4EC1-891E-B3DB6424FF4C}" presName="rootText2" presStyleLbl="alignAcc1" presStyleIdx="0" presStyleCnt="0">
        <dgm:presLayoutVars>
          <dgm:chPref val="3"/>
        </dgm:presLayoutVars>
      </dgm:prSet>
      <dgm:spPr/>
      <dgm:t>
        <a:bodyPr/>
        <a:lstStyle/>
        <a:p>
          <a:endParaRPr lang="en-US"/>
        </a:p>
      </dgm:t>
    </dgm:pt>
    <dgm:pt modelId="{4B237ED9-F52D-4C11-9394-BCA4FC07E7B5}" type="pres">
      <dgm:prSet presAssocID="{BC731D02-BEEE-4EC1-891E-B3DB6424FF4C}" presName="topArc2" presStyleLbl="parChTrans1D1" presStyleIdx="8" presStyleCnt="12"/>
      <dgm:spPr/>
    </dgm:pt>
    <dgm:pt modelId="{ACA06D5E-D97E-4EDF-8C5C-2C6C87561C8D}" type="pres">
      <dgm:prSet presAssocID="{BC731D02-BEEE-4EC1-891E-B3DB6424FF4C}" presName="bottomArc2" presStyleLbl="parChTrans1D1" presStyleIdx="9" presStyleCnt="12"/>
      <dgm:spPr/>
    </dgm:pt>
    <dgm:pt modelId="{D75DBF68-E293-4F03-A0FB-0F5BCAA041B3}" type="pres">
      <dgm:prSet presAssocID="{BC731D02-BEEE-4EC1-891E-B3DB6424FF4C}" presName="topConnNode2" presStyleLbl="node2" presStyleIdx="0" presStyleCnt="0"/>
      <dgm:spPr/>
      <dgm:t>
        <a:bodyPr/>
        <a:lstStyle/>
        <a:p>
          <a:endParaRPr lang="en-US"/>
        </a:p>
      </dgm:t>
    </dgm:pt>
    <dgm:pt modelId="{6F14DA45-E48A-46D6-97D3-5451831D0052}" type="pres">
      <dgm:prSet presAssocID="{BC731D02-BEEE-4EC1-891E-B3DB6424FF4C}" presName="hierChild4" presStyleCnt="0"/>
      <dgm:spPr/>
    </dgm:pt>
    <dgm:pt modelId="{D19D56FF-72B5-4FEA-9C6C-4713D33F5345}" type="pres">
      <dgm:prSet presAssocID="{BC731D02-BEEE-4EC1-891E-B3DB6424FF4C}" presName="hierChild5" presStyleCnt="0"/>
      <dgm:spPr/>
    </dgm:pt>
    <dgm:pt modelId="{8EEB1913-E9F6-4631-84EC-207EECFAE67D}" type="pres">
      <dgm:prSet presAssocID="{18C58EC8-BCC2-403D-8F83-7BED2EF7A9E8}" presName="Name28" presStyleLbl="parChTrans1D2" presStyleIdx="4" presStyleCnt="5"/>
      <dgm:spPr/>
      <dgm:t>
        <a:bodyPr/>
        <a:lstStyle/>
        <a:p>
          <a:endParaRPr lang="en-US"/>
        </a:p>
      </dgm:t>
    </dgm:pt>
    <dgm:pt modelId="{543C3513-DE7C-48E8-AA65-B42A6F0C4B58}" type="pres">
      <dgm:prSet presAssocID="{1D163B25-D781-46A0-9395-9EDF5FFB7C89}" presName="hierRoot2" presStyleCnt="0">
        <dgm:presLayoutVars>
          <dgm:hierBranch val="init"/>
        </dgm:presLayoutVars>
      </dgm:prSet>
      <dgm:spPr/>
    </dgm:pt>
    <dgm:pt modelId="{87404E01-50E2-4FDD-9165-086C6EAA22F9}" type="pres">
      <dgm:prSet presAssocID="{1D163B25-D781-46A0-9395-9EDF5FFB7C89}" presName="rootComposite2" presStyleCnt="0"/>
      <dgm:spPr/>
    </dgm:pt>
    <dgm:pt modelId="{41F84084-762D-4A68-8D06-F34D741E7A96}" type="pres">
      <dgm:prSet presAssocID="{1D163B25-D781-46A0-9395-9EDF5FFB7C89}" presName="rootText2" presStyleLbl="alignAcc1" presStyleIdx="0" presStyleCnt="0">
        <dgm:presLayoutVars>
          <dgm:chPref val="3"/>
        </dgm:presLayoutVars>
      </dgm:prSet>
      <dgm:spPr/>
      <dgm:t>
        <a:bodyPr/>
        <a:lstStyle/>
        <a:p>
          <a:endParaRPr lang="en-US"/>
        </a:p>
      </dgm:t>
    </dgm:pt>
    <dgm:pt modelId="{3C680520-2353-4306-B978-B8EA3F42B307}" type="pres">
      <dgm:prSet presAssocID="{1D163B25-D781-46A0-9395-9EDF5FFB7C89}" presName="topArc2" presStyleLbl="parChTrans1D1" presStyleIdx="10" presStyleCnt="12"/>
      <dgm:spPr/>
    </dgm:pt>
    <dgm:pt modelId="{0CA72FE6-E5C8-42C7-94D3-4915722EC87E}" type="pres">
      <dgm:prSet presAssocID="{1D163B25-D781-46A0-9395-9EDF5FFB7C89}" presName="bottomArc2" presStyleLbl="parChTrans1D1" presStyleIdx="11" presStyleCnt="12"/>
      <dgm:spPr/>
    </dgm:pt>
    <dgm:pt modelId="{C75DD248-DDFC-4FAB-AA2E-7F3B815AA0D4}" type="pres">
      <dgm:prSet presAssocID="{1D163B25-D781-46A0-9395-9EDF5FFB7C89}" presName="topConnNode2" presStyleLbl="node2" presStyleIdx="0" presStyleCnt="0"/>
      <dgm:spPr/>
      <dgm:t>
        <a:bodyPr/>
        <a:lstStyle/>
        <a:p>
          <a:endParaRPr lang="en-US"/>
        </a:p>
      </dgm:t>
    </dgm:pt>
    <dgm:pt modelId="{904DEE9C-909A-482F-83B3-FBCD2EDAD965}" type="pres">
      <dgm:prSet presAssocID="{1D163B25-D781-46A0-9395-9EDF5FFB7C89}" presName="hierChild4" presStyleCnt="0"/>
      <dgm:spPr/>
    </dgm:pt>
    <dgm:pt modelId="{E700064A-9637-429B-8194-B6F5C9990F2F}" type="pres">
      <dgm:prSet presAssocID="{1D163B25-D781-46A0-9395-9EDF5FFB7C89}" presName="hierChild5" presStyleCnt="0"/>
      <dgm:spPr/>
    </dgm:pt>
    <dgm:pt modelId="{87BCC7FE-D32A-4205-94AC-8CA5116A6F70}" type="pres">
      <dgm:prSet presAssocID="{9C80B289-EE56-4239-B75E-EF502C8EAB93}" presName="hierChild3" presStyleCnt="0"/>
      <dgm:spPr/>
    </dgm:pt>
  </dgm:ptLst>
  <dgm:cxnLst>
    <dgm:cxn modelId="{58527996-E77E-4207-B436-E880F4E6327A}" type="presOf" srcId="{E33C2491-94FA-4B0B-901C-4A55F7B83AC0}" destId="{4368E0A8-E062-43E5-9045-EE145B17A1FD}" srcOrd="0" destOrd="0" presId="urn:microsoft.com/office/officeart/2008/layout/HalfCircleOrganizationChart"/>
    <dgm:cxn modelId="{C60D44D9-498F-474B-9FC1-5C0210C238C8}" srcId="{9C80B289-EE56-4239-B75E-EF502C8EAB93}" destId="{1D163B25-D781-46A0-9395-9EDF5FFB7C89}" srcOrd="4" destOrd="0" parTransId="{18C58EC8-BCC2-403D-8F83-7BED2EF7A9E8}" sibTransId="{5FB95C7C-EA78-406C-B2CB-0F82633521BB}"/>
    <dgm:cxn modelId="{D2109836-F203-4EE8-9D10-CCD1982E40DE}" srcId="{9C80B289-EE56-4239-B75E-EF502C8EAB93}" destId="{BC731D02-BEEE-4EC1-891E-B3DB6424FF4C}" srcOrd="3" destOrd="0" parTransId="{14F1EEB8-9600-4524-B79A-351FF2B5E215}" sibTransId="{E6832A47-EA34-48F9-9AF9-7632C65BDC8B}"/>
    <dgm:cxn modelId="{F83494F6-AA42-4D70-B10F-71198524D00A}" srcId="{3699AF66-5439-4EA5-AC55-72EFB5656AF3}" destId="{9C80B289-EE56-4239-B75E-EF502C8EAB93}" srcOrd="0" destOrd="0" parTransId="{78625ABD-AF3D-4FDE-92E1-8CF9587C65EC}" sibTransId="{669FB77F-571F-4968-AEC1-8C64489DD80E}"/>
    <dgm:cxn modelId="{5368A839-EC99-48C9-A05C-E8E5B260BF20}" srcId="{9C80B289-EE56-4239-B75E-EF502C8EAB93}" destId="{54742533-514E-4FAD-8EAF-DDD220CA6DB1}" srcOrd="1" destOrd="0" parTransId="{54A13FD0-7C22-44AB-9D25-97C21CC5F85E}" sibTransId="{47CE5988-C6EF-474E-8E04-1088484922D6}"/>
    <dgm:cxn modelId="{E232DA88-7308-406B-98F6-6A408BAF2762}" type="presOf" srcId="{1D163B25-D781-46A0-9395-9EDF5FFB7C89}" destId="{C75DD248-DDFC-4FAB-AA2E-7F3B815AA0D4}" srcOrd="1" destOrd="0" presId="urn:microsoft.com/office/officeart/2008/layout/HalfCircleOrganizationChart"/>
    <dgm:cxn modelId="{A0F9478A-2328-45FD-8791-7465414CC3FA}" type="presOf" srcId="{18C58EC8-BCC2-403D-8F83-7BED2EF7A9E8}" destId="{8EEB1913-E9F6-4631-84EC-207EECFAE67D}" srcOrd="0" destOrd="0" presId="urn:microsoft.com/office/officeart/2008/layout/HalfCircleOrganizationChart"/>
    <dgm:cxn modelId="{EF8D76D0-8CA7-45A5-8FE0-58292BC1C882}" type="presOf" srcId="{BC731D02-BEEE-4EC1-891E-B3DB6424FF4C}" destId="{223C9E54-7D49-4C3C-9DB9-79F3DA251C6E}" srcOrd="0" destOrd="0" presId="urn:microsoft.com/office/officeart/2008/layout/HalfCircleOrganizationChart"/>
    <dgm:cxn modelId="{C98A9ECE-CBC6-4DB8-A418-88CE75EF93CC}" type="presOf" srcId="{14F1EEB8-9600-4524-B79A-351FF2B5E215}" destId="{BABC2C7D-13D7-453C-806B-555D7B1361EF}" srcOrd="0" destOrd="0" presId="urn:microsoft.com/office/officeart/2008/layout/HalfCircleOrganizationChart"/>
    <dgm:cxn modelId="{30B8E513-E61F-487D-B4F2-20956E003D88}" type="presOf" srcId="{9C80B289-EE56-4239-B75E-EF502C8EAB93}" destId="{6F04EE0D-7EC1-4CC8-AE05-8C5AE70AC1D8}" srcOrd="0" destOrd="0" presId="urn:microsoft.com/office/officeart/2008/layout/HalfCircleOrganizationChart"/>
    <dgm:cxn modelId="{D30F6A6A-A148-47BD-8D15-87784CF4BBAB}" srcId="{9C80B289-EE56-4239-B75E-EF502C8EAB93}" destId="{7699FFE9-4492-4107-8C61-8A628C44A3DA}" srcOrd="0" destOrd="0" parTransId="{94C4B20B-B2A9-44C1-B248-EB4CAA0360C5}" sibTransId="{9F78DF6F-DB47-4AEA-AFEF-32C063341D58}"/>
    <dgm:cxn modelId="{9F50D69B-8881-4ECF-885F-C7A95DA0BB98}" type="presOf" srcId="{9C80B289-EE56-4239-B75E-EF502C8EAB93}" destId="{8DCA59B9-7720-4A51-9443-D713E79EEA7A}" srcOrd="1" destOrd="0" presId="urn:microsoft.com/office/officeart/2008/layout/HalfCircleOrganizationChart"/>
    <dgm:cxn modelId="{73701E51-947D-467C-BE4A-C35FCE16EEFB}" type="presOf" srcId="{E33C2491-94FA-4B0B-901C-4A55F7B83AC0}" destId="{4FBE5E40-85AF-46F1-9235-178ABA06073F}" srcOrd="1" destOrd="0" presId="urn:microsoft.com/office/officeart/2008/layout/HalfCircleOrganizationChart"/>
    <dgm:cxn modelId="{F1E4C19D-3F63-426C-9EA0-0CA767A0E315}" type="presOf" srcId="{54A13FD0-7C22-44AB-9D25-97C21CC5F85E}" destId="{66418254-D596-4CBE-A943-8CFCF83C6A9B}" srcOrd="0" destOrd="0" presId="urn:microsoft.com/office/officeart/2008/layout/HalfCircleOrganizationChart"/>
    <dgm:cxn modelId="{CC61F945-98E0-4ADE-B024-E8DFFE855B73}" type="presOf" srcId="{54742533-514E-4FAD-8EAF-DDD220CA6DB1}" destId="{A33D4C32-6E00-4A9D-BC9A-7BE87F034E96}" srcOrd="1" destOrd="0" presId="urn:microsoft.com/office/officeart/2008/layout/HalfCircleOrganizationChart"/>
    <dgm:cxn modelId="{ABE0BA5D-0660-489A-91D5-F94C7CE37A10}" type="presOf" srcId="{1D163B25-D781-46A0-9395-9EDF5FFB7C89}" destId="{41F84084-762D-4A68-8D06-F34D741E7A96}" srcOrd="0" destOrd="0" presId="urn:microsoft.com/office/officeart/2008/layout/HalfCircleOrganizationChart"/>
    <dgm:cxn modelId="{503676FD-D5AA-4417-A307-E011BFCA086E}" type="presOf" srcId="{94C4B20B-B2A9-44C1-B248-EB4CAA0360C5}" destId="{F87E6010-4825-4FB9-8B50-F55725BC199C}" srcOrd="0" destOrd="0" presId="urn:microsoft.com/office/officeart/2008/layout/HalfCircleOrganizationChart"/>
    <dgm:cxn modelId="{4D11AB53-B64E-4B39-9F3D-1868BA4329A6}" type="presOf" srcId="{3699AF66-5439-4EA5-AC55-72EFB5656AF3}" destId="{D61AD536-9F01-4D3D-B9A9-F309E61730DB}" srcOrd="0" destOrd="0" presId="urn:microsoft.com/office/officeart/2008/layout/HalfCircleOrganizationChart"/>
    <dgm:cxn modelId="{22498EC9-E834-4790-9F5E-3BFD223E172B}" type="presOf" srcId="{BC731D02-BEEE-4EC1-891E-B3DB6424FF4C}" destId="{D75DBF68-E293-4F03-A0FB-0F5BCAA041B3}" srcOrd="1" destOrd="0" presId="urn:microsoft.com/office/officeart/2008/layout/HalfCircleOrganizationChart"/>
    <dgm:cxn modelId="{9FE80934-6DE5-464A-95FC-C1C476AF03D1}" type="presOf" srcId="{7699FFE9-4492-4107-8C61-8A628C44A3DA}" destId="{6683B412-2448-4C3F-AC65-9940408B65F0}" srcOrd="1" destOrd="0" presId="urn:microsoft.com/office/officeart/2008/layout/HalfCircleOrganizationChart"/>
    <dgm:cxn modelId="{E0927557-1DF2-424F-8630-825BDC6ACF80}" srcId="{9C80B289-EE56-4239-B75E-EF502C8EAB93}" destId="{E33C2491-94FA-4B0B-901C-4A55F7B83AC0}" srcOrd="2" destOrd="0" parTransId="{876374DB-DC34-4E4D-8AC5-953E78492C46}" sibTransId="{C3F05381-726E-4A49-9EC4-FBD082337817}"/>
    <dgm:cxn modelId="{04C79143-7DB7-4A69-9F63-4A426ABE706F}" type="presOf" srcId="{876374DB-DC34-4E4D-8AC5-953E78492C46}" destId="{ECB49DEE-20C5-40FC-943F-8B643FFF6D0E}" srcOrd="0" destOrd="0" presId="urn:microsoft.com/office/officeart/2008/layout/HalfCircleOrganizationChart"/>
    <dgm:cxn modelId="{60AED854-4183-4F10-8C1D-7C79D10F2E15}" type="presOf" srcId="{7699FFE9-4492-4107-8C61-8A628C44A3DA}" destId="{708649BE-226E-41D2-B82C-F9BC12359389}" srcOrd="0" destOrd="0" presId="urn:microsoft.com/office/officeart/2008/layout/HalfCircleOrganizationChart"/>
    <dgm:cxn modelId="{DE52C609-D41D-466A-B895-2BCBEA523E24}" type="presOf" srcId="{54742533-514E-4FAD-8EAF-DDD220CA6DB1}" destId="{42D983F3-E07F-421A-8D0C-C2187932499D}" srcOrd="0" destOrd="0" presId="urn:microsoft.com/office/officeart/2008/layout/HalfCircleOrganizationChart"/>
    <dgm:cxn modelId="{D39FBF8B-7803-4E7F-9582-70E8DB01B977}" type="presParOf" srcId="{D61AD536-9F01-4D3D-B9A9-F309E61730DB}" destId="{B5AB7242-8D35-4C52-BF31-3A7FD3C0DC27}" srcOrd="0" destOrd="0" presId="urn:microsoft.com/office/officeart/2008/layout/HalfCircleOrganizationChart"/>
    <dgm:cxn modelId="{870CD333-7142-48F5-BF7B-28671DA1FA2F}" type="presParOf" srcId="{B5AB7242-8D35-4C52-BF31-3A7FD3C0DC27}" destId="{044F03D8-AF51-43FE-BFEA-AC3282FB5319}" srcOrd="0" destOrd="0" presId="urn:microsoft.com/office/officeart/2008/layout/HalfCircleOrganizationChart"/>
    <dgm:cxn modelId="{213F1ABA-3CD2-4D49-ADAB-D7FA0328AB58}" type="presParOf" srcId="{044F03D8-AF51-43FE-BFEA-AC3282FB5319}" destId="{6F04EE0D-7EC1-4CC8-AE05-8C5AE70AC1D8}" srcOrd="0" destOrd="0" presId="urn:microsoft.com/office/officeart/2008/layout/HalfCircleOrganizationChart"/>
    <dgm:cxn modelId="{2D6E0C0E-37FE-4E3B-8A81-CC4CCF47DF8C}" type="presParOf" srcId="{044F03D8-AF51-43FE-BFEA-AC3282FB5319}" destId="{3FC21D9D-3860-4618-8C2C-A6716C223F94}" srcOrd="1" destOrd="0" presId="urn:microsoft.com/office/officeart/2008/layout/HalfCircleOrganizationChart"/>
    <dgm:cxn modelId="{CC5BED47-10A7-4B30-97F4-84AAA4CCEF3A}" type="presParOf" srcId="{044F03D8-AF51-43FE-BFEA-AC3282FB5319}" destId="{C07D0876-D2F4-4B7C-B71B-C85E445EF1F4}" srcOrd="2" destOrd="0" presId="urn:microsoft.com/office/officeart/2008/layout/HalfCircleOrganizationChart"/>
    <dgm:cxn modelId="{E1B05728-D88A-499B-BB0B-67BC3676DF83}" type="presParOf" srcId="{044F03D8-AF51-43FE-BFEA-AC3282FB5319}" destId="{8DCA59B9-7720-4A51-9443-D713E79EEA7A}" srcOrd="3" destOrd="0" presId="urn:microsoft.com/office/officeart/2008/layout/HalfCircleOrganizationChart"/>
    <dgm:cxn modelId="{72E3D1EF-F59D-4820-AD15-789FFBEF3D1E}" type="presParOf" srcId="{B5AB7242-8D35-4C52-BF31-3A7FD3C0DC27}" destId="{0FD38E24-708A-471E-AFFE-91F3CDEEBD88}" srcOrd="1" destOrd="0" presId="urn:microsoft.com/office/officeart/2008/layout/HalfCircleOrganizationChart"/>
    <dgm:cxn modelId="{8D86A8B4-8CEF-4FDC-A971-59F959B7AF1E}" type="presParOf" srcId="{0FD38E24-708A-471E-AFFE-91F3CDEEBD88}" destId="{F87E6010-4825-4FB9-8B50-F55725BC199C}" srcOrd="0" destOrd="0" presId="urn:microsoft.com/office/officeart/2008/layout/HalfCircleOrganizationChart"/>
    <dgm:cxn modelId="{BDB6DAED-2DFB-4489-97F7-5AFC9AF80935}" type="presParOf" srcId="{0FD38E24-708A-471E-AFFE-91F3CDEEBD88}" destId="{D2740316-62AC-4820-8949-2AB1F727F937}" srcOrd="1" destOrd="0" presId="urn:microsoft.com/office/officeart/2008/layout/HalfCircleOrganizationChart"/>
    <dgm:cxn modelId="{739FE4CF-6E50-40AC-B5C6-EDF9065B0985}" type="presParOf" srcId="{D2740316-62AC-4820-8949-2AB1F727F937}" destId="{FC445499-0704-45D8-AFC0-F4429B21C565}" srcOrd="0" destOrd="0" presId="urn:microsoft.com/office/officeart/2008/layout/HalfCircleOrganizationChart"/>
    <dgm:cxn modelId="{308B806C-CDFB-4F93-92FE-13972D06CCEE}" type="presParOf" srcId="{FC445499-0704-45D8-AFC0-F4429B21C565}" destId="{708649BE-226E-41D2-B82C-F9BC12359389}" srcOrd="0" destOrd="0" presId="urn:microsoft.com/office/officeart/2008/layout/HalfCircleOrganizationChart"/>
    <dgm:cxn modelId="{DB1ED5B9-521F-4C7A-B208-736F81EA740A}" type="presParOf" srcId="{FC445499-0704-45D8-AFC0-F4429B21C565}" destId="{FBA96C68-57E9-443F-8C72-63A33B055F5D}" srcOrd="1" destOrd="0" presId="urn:microsoft.com/office/officeart/2008/layout/HalfCircleOrganizationChart"/>
    <dgm:cxn modelId="{72704CB4-9833-4791-9B38-A83291915B4A}" type="presParOf" srcId="{FC445499-0704-45D8-AFC0-F4429B21C565}" destId="{0119A242-6A0A-47A3-83D2-4082F3CB4E69}" srcOrd="2" destOrd="0" presId="urn:microsoft.com/office/officeart/2008/layout/HalfCircleOrganizationChart"/>
    <dgm:cxn modelId="{99765ACA-86C6-40F9-A255-901F6C48F839}" type="presParOf" srcId="{FC445499-0704-45D8-AFC0-F4429B21C565}" destId="{6683B412-2448-4C3F-AC65-9940408B65F0}" srcOrd="3" destOrd="0" presId="urn:microsoft.com/office/officeart/2008/layout/HalfCircleOrganizationChart"/>
    <dgm:cxn modelId="{247FE7F4-BA69-4D09-A936-37B68D8F40C8}" type="presParOf" srcId="{D2740316-62AC-4820-8949-2AB1F727F937}" destId="{8FFA4FF9-4092-40D5-8533-03D3B9FB80A0}" srcOrd="1" destOrd="0" presId="urn:microsoft.com/office/officeart/2008/layout/HalfCircleOrganizationChart"/>
    <dgm:cxn modelId="{7DAF8342-28A4-485B-B3C0-55BEF0CB89E3}" type="presParOf" srcId="{D2740316-62AC-4820-8949-2AB1F727F937}" destId="{CC646DDC-C0C4-451F-BABB-07EEBB202C31}" srcOrd="2" destOrd="0" presId="urn:microsoft.com/office/officeart/2008/layout/HalfCircleOrganizationChart"/>
    <dgm:cxn modelId="{FCCAAB15-B436-4F9B-9672-E725F80F7B24}" type="presParOf" srcId="{0FD38E24-708A-471E-AFFE-91F3CDEEBD88}" destId="{66418254-D596-4CBE-A943-8CFCF83C6A9B}" srcOrd="2" destOrd="0" presId="urn:microsoft.com/office/officeart/2008/layout/HalfCircleOrganizationChart"/>
    <dgm:cxn modelId="{36E5F73B-98E3-42CB-9195-07A5058ABA92}" type="presParOf" srcId="{0FD38E24-708A-471E-AFFE-91F3CDEEBD88}" destId="{ADF7A00D-9EB2-4090-815B-8B6038C83770}" srcOrd="3" destOrd="0" presId="urn:microsoft.com/office/officeart/2008/layout/HalfCircleOrganizationChart"/>
    <dgm:cxn modelId="{EB8A53E5-E07A-4382-8321-0333947C9803}" type="presParOf" srcId="{ADF7A00D-9EB2-4090-815B-8B6038C83770}" destId="{BA4E919F-8EF1-4F81-B5CB-8798B104DD7F}" srcOrd="0" destOrd="0" presId="urn:microsoft.com/office/officeart/2008/layout/HalfCircleOrganizationChart"/>
    <dgm:cxn modelId="{A673B070-6BA2-4465-9D3F-3753DAF229E7}" type="presParOf" srcId="{BA4E919F-8EF1-4F81-B5CB-8798B104DD7F}" destId="{42D983F3-E07F-421A-8D0C-C2187932499D}" srcOrd="0" destOrd="0" presId="urn:microsoft.com/office/officeart/2008/layout/HalfCircleOrganizationChart"/>
    <dgm:cxn modelId="{B825A9E0-6239-45B6-A4AB-53DA8DE1D613}" type="presParOf" srcId="{BA4E919F-8EF1-4F81-B5CB-8798B104DD7F}" destId="{330AD883-6531-4252-BBFB-35FFF26ACBDA}" srcOrd="1" destOrd="0" presId="urn:microsoft.com/office/officeart/2008/layout/HalfCircleOrganizationChart"/>
    <dgm:cxn modelId="{84CBF537-5B40-478A-871F-E5B82DAEE55B}" type="presParOf" srcId="{BA4E919F-8EF1-4F81-B5CB-8798B104DD7F}" destId="{C1587669-A3DD-4CF8-B53A-F9B615B9F259}" srcOrd="2" destOrd="0" presId="urn:microsoft.com/office/officeart/2008/layout/HalfCircleOrganizationChart"/>
    <dgm:cxn modelId="{A5B87F7A-DB1B-4A33-B20B-38E529656A33}" type="presParOf" srcId="{BA4E919F-8EF1-4F81-B5CB-8798B104DD7F}" destId="{A33D4C32-6E00-4A9D-BC9A-7BE87F034E96}" srcOrd="3" destOrd="0" presId="urn:microsoft.com/office/officeart/2008/layout/HalfCircleOrganizationChart"/>
    <dgm:cxn modelId="{A670F28C-70C2-4763-8914-7944226579D0}" type="presParOf" srcId="{ADF7A00D-9EB2-4090-815B-8B6038C83770}" destId="{2E59AF57-F036-4427-ADDE-F552C9DD7B7D}" srcOrd="1" destOrd="0" presId="urn:microsoft.com/office/officeart/2008/layout/HalfCircleOrganizationChart"/>
    <dgm:cxn modelId="{53952A13-1F2B-4CF5-87A2-E330318D3E85}" type="presParOf" srcId="{ADF7A00D-9EB2-4090-815B-8B6038C83770}" destId="{D2159A79-70A0-43A9-9F6B-74409003EB96}" srcOrd="2" destOrd="0" presId="urn:microsoft.com/office/officeart/2008/layout/HalfCircleOrganizationChart"/>
    <dgm:cxn modelId="{A509514A-3C2A-4D68-882A-C64B1681C47F}" type="presParOf" srcId="{0FD38E24-708A-471E-AFFE-91F3CDEEBD88}" destId="{ECB49DEE-20C5-40FC-943F-8B643FFF6D0E}" srcOrd="4" destOrd="0" presId="urn:microsoft.com/office/officeart/2008/layout/HalfCircleOrganizationChart"/>
    <dgm:cxn modelId="{47D7B29A-1B73-4EE2-B33A-EB566E305278}" type="presParOf" srcId="{0FD38E24-708A-471E-AFFE-91F3CDEEBD88}" destId="{B1DC5A24-0BF3-4C30-8C96-7D1E4930BF53}" srcOrd="5" destOrd="0" presId="urn:microsoft.com/office/officeart/2008/layout/HalfCircleOrganizationChart"/>
    <dgm:cxn modelId="{132404A1-26C7-4745-A65D-FAD8EA62ED8D}" type="presParOf" srcId="{B1DC5A24-0BF3-4C30-8C96-7D1E4930BF53}" destId="{0A9A4A22-8CD9-46EF-832F-BB4DE2E18A86}" srcOrd="0" destOrd="0" presId="urn:microsoft.com/office/officeart/2008/layout/HalfCircleOrganizationChart"/>
    <dgm:cxn modelId="{1D10D413-F8DB-49EC-A324-9DFA39CA8D2D}" type="presParOf" srcId="{0A9A4A22-8CD9-46EF-832F-BB4DE2E18A86}" destId="{4368E0A8-E062-43E5-9045-EE145B17A1FD}" srcOrd="0" destOrd="0" presId="urn:microsoft.com/office/officeart/2008/layout/HalfCircleOrganizationChart"/>
    <dgm:cxn modelId="{52F53579-AC01-430A-B6B0-91A03C2B7DA2}" type="presParOf" srcId="{0A9A4A22-8CD9-46EF-832F-BB4DE2E18A86}" destId="{7B6A3E75-C4CC-4177-B67D-E0D2F0EE866F}" srcOrd="1" destOrd="0" presId="urn:microsoft.com/office/officeart/2008/layout/HalfCircleOrganizationChart"/>
    <dgm:cxn modelId="{C2F59DEE-3539-4682-9E01-660D0DA774A4}" type="presParOf" srcId="{0A9A4A22-8CD9-46EF-832F-BB4DE2E18A86}" destId="{FB14E824-8B6B-4F80-B60A-EA04A0876F85}" srcOrd="2" destOrd="0" presId="urn:microsoft.com/office/officeart/2008/layout/HalfCircleOrganizationChart"/>
    <dgm:cxn modelId="{DB5B930F-F4B7-4CFA-93B5-2793AC58E57B}" type="presParOf" srcId="{0A9A4A22-8CD9-46EF-832F-BB4DE2E18A86}" destId="{4FBE5E40-85AF-46F1-9235-178ABA06073F}" srcOrd="3" destOrd="0" presId="urn:microsoft.com/office/officeart/2008/layout/HalfCircleOrganizationChart"/>
    <dgm:cxn modelId="{7F354FA9-0357-4A85-97A7-0F3803DF74EA}" type="presParOf" srcId="{B1DC5A24-0BF3-4C30-8C96-7D1E4930BF53}" destId="{0F18570F-F87C-4B94-BFCC-B2DB0048551B}" srcOrd="1" destOrd="0" presId="urn:microsoft.com/office/officeart/2008/layout/HalfCircleOrganizationChart"/>
    <dgm:cxn modelId="{9B07F688-FB26-4832-8876-CC612933F916}" type="presParOf" srcId="{B1DC5A24-0BF3-4C30-8C96-7D1E4930BF53}" destId="{CB43E8B9-3B99-479A-910D-2B4D7ACB2D3D}" srcOrd="2" destOrd="0" presId="urn:microsoft.com/office/officeart/2008/layout/HalfCircleOrganizationChart"/>
    <dgm:cxn modelId="{82ACAFC1-D36B-4630-AC05-AA2DDFE53BEC}" type="presParOf" srcId="{0FD38E24-708A-471E-AFFE-91F3CDEEBD88}" destId="{BABC2C7D-13D7-453C-806B-555D7B1361EF}" srcOrd="6" destOrd="0" presId="urn:microsoft.com/office/officeart/2008/layout/HalfCircleOrganizationChart"/>
    <dgm:cxn modelId="{D6AA652A-1513-40CD-B50C-7DE3077C6A1E}" type="presParOf" srcId="{0FD38E24-708A-471E-AFFE-91F3CDEEBD88}" destId="{1ED9C23A-58CD-461C-971E-306BFDD0BC2E}" srcOrd="7" destOrd="0" presId="urn:microsoft.com/office/officeart/2008/layout/HalfCircleOrganizationChart"/>
    <dgm:cxn modelId="{815A41C1-B7BB-421A-AF20-D13B91BE32F5}" type="presParOf" srcId="{1ED9C23A-58CD-461C-971E-306BFDD0BC2E}" destId="{31B25B1F-37E5-4112-A4F3-1180D61012A5}" srcOrd="0" destOrd="0" presId="urn:microsoft.com/office/officeart/2008/layout/HalfCircleOrganizationChart"/>
    <dgm:cxn modelId="{FB33E855-C176-43F5-9295-51DA0286CD94}" type="presParOf" srcId="{31B25B1F-37E5-4112-A4F3-1180D61012A5}" destId="{223C9E54-7D49-4C3C-9DB9-79F3DA251C6E}" srcOrd="0" destOrd="0" presId="urn:microsoft.com/office/officeart/2008/layout/HalfCircleOrganizationChart"/>
    <dgm:cxn modelId="{4D396F51-1D7A-48F1-9B70-791702D14945}" type="presParOf" srcId="{31B25B1F-37E5-4112-A4F3-1180D61012A5}" destId="{4B237ED9-F52D-4C11-9394-BCA4FC07E7B5}" srcOrd="1" destOrd="0" presId="urn:microsoft.com/office/officeart/2008/layout/HalfCircleOrganizationChart"/>
    <dgm:cxn modelId="{0A6B2193-3B7C-4743-948A-DE929B7A76C3}" type="presParOf" srcId="{31B25B1F-37E5-4112-A4F3-1180D61012A5}" destId="{ACA06D5E-D97E-4EDF-8C5C-2C6C87561C8D}" srcOrd="2" destOrd="0" presId="urn:microsoft.com/office/officeart/2008/layout/HalfCircleOrganizationChart"/>
    <dgm:cxn modelId="{696DAC6D-A264-4D8A-889F-F3C5841D1FE1}" type="presParOf" srcId="{31B25B1F-37E5-4112-A4F3-1180D61012A5}" destId="{D75DBF68-E293-4F03-A0FB-0F5BCAA041B3}" srcOrd="3" destOrd="0" presId="urn:microsoft.com/office/officeart/2008/layout/HalfCircleOrganizationChart"/>
    <dgm:cxn modelId="{50FE134C-4732-4BBC-86AB-E5CB139BDEE9}" type="presParOf" srcId="{1ED9C23A-58CD-461C-971E-306BFDD0BC2E}" destId="{6F14DA45-E48A-46D6-97D3-5451831D0052}" srcOrd="1" destOrd="0" presId="urn:microsoft.com/office/officeart/2008/layout/HalfCircleOrganizationChart"/>
    <dgm:cxn modelId="{D1284763-8949-481C-826D-B8AD5BA3F5F0}" type="presParOf" srcId="{1ED9C23A-58CD-461C-971E-306BFDD0BC2E}" destId="{D19D56FF-72B5-4FEA-9C6C-4713D33F5345}" srcOrd="2" destOrd="0" presId="urn:microsoft.com/office/officeart/2008/layout/HalfCircleOrganizationChart"/>
    <dgm:cxn modelId="{7BC033A7-A162-4846-A169-666B4103251A}" type="presParOf" srcId="{0FD38E24-708A-471E-AFFE-91F3CDEEBD88}" destId="{8EEB1913-E9F6-4631-84EC-207EECFAE67D}" srcOrd="8" destOrd="0" presId="urn:microsoft.com/office/officeart/2008/layout/HalfCircleOrganizationChart"/>
    <dgm:cxn modelId="{E1DB7C2E-F205-4EF1-BD1B-F1EB31F63409}" type="presParOf" srcId="{0FD38E24-708A-471E-AFFE-91F3CDEEBD88}" destId="{543C3513-DE7C-48E8-AA65-B42A6F0C4B58}" srcOrd="9" destOrd="0" presId="urn:microsoft.com/office/officeart/2008/layout/HalfCircleOrganizationChart"/>
    <dgm:cxn modelId="{8B6170C8-32AE-4A49-B3DB-9F8BA60C7DE9}" type="presParOf" srcId="{543C3513-DE7C-48E8-AA65-B42A6F0C4B58}" destId="{87404E01-50E2-4FDD-9165-086C6EAA22F9}" srcOrd="0" destOrd="0" presId="urn:microsoft.com/office/officeart/2008/layout/HalfCircleOrganizationChart"/>
    <dgm:cxn modelId="{C0FB8807-C926-471C-BAAF-48F5396B4DE9}" type="presParOf" srcId="{87404E01-50E2-4FDD-9165-086C6EAA22F9}" destId="{41F84084-762D-4A68-8D06-F34D741E7A96}" srcOrd="0" destOrd="0" presId="urn:microsoft.com/office/officeart/2008/layout/HalfCircleOrganizationChart"/>
    <dgm:cxn modelId="{6A3F0C3F-0820-4E52-9D5B-77B935E29DA2}" type="presParOf" srcId="{87404E01-50E2-4FDD-9165-086C6EAA22F9}" destId="{3C680520-2353-4306-B978-B8EA3F42B307}" srcOrd="1" destOrd="0" presId="urn:microsoft.com/office/officeart/2008/layout/HalfCircleOrganizationChart"/>
    <dgm:cxn modelId="{8FA9FADC-14C4-4FD1-B9B7-8366B9FD5194}" type="presParOf" srcId="{87404E01-50E2-4FDD-9165-086C6EAA22F9}" destId="{0CA72FE6-E5C8-42C7-94D3-4915722EC87E}" srcOrd="2" destOrd="0" presId="urn:microsoft.com/office/officeart/2008/layout/HalfCircleOrganizationChart"/>
    <dgm:cxn modelId="{A616624D-5E7A-44CE-9C29-9732437AB9DB}" type="presParOf" srcId="{87404E01-50E2-4FDD-9165-086C6EAA22F9}" destId="{C75DD248-DDFC-4FAB-AA2E-7F3B815AA0D4}" srcOrd="3" destOrd="0" presId="urn:microsoft.com/office/officeart/2008/layout/HalfCircleOrganizationChart"/>
    <dgm:cxn modelId="{7F3870C1-6E97-4290-BD23-7B8C1593D232}" type="presParOf" srcId="{543C3513-DE7C-48E8-AA65-B42A6F0C4B58}" destId="{904DEE9C-909A-482F-83B3-FBCD2EDAD965}" srcOrd="1" destOrd="0" presId="urn:microsoft.com/office/officeart/2008/layout/HalfCircleOrganizationChart"/>
    <dgm:cxn modelId="{F51B008B-D7D0-4CCA-A6E7-3EEDF13E9E8E}" type="presParOf" srcId="{543C3513-DE7C-48E8-AA65-B42A6F0C4B58}" destId="{E700064A-9637-429B-8194-B6F5C9990F2F}" srcOrd="2" destOrd="0" presId="urn:microsoft.com/office/officeart/2008/layout/HalfCircleOrganizationChart"/>
    <dgm:cxn modelId="{3872F154-1E8B-4333-917C-B094FBBD9760}" type="presParOf" srcId="{B5AB7242-8D35-4C52-BF31-3A7FD3C0DC27}" destId="{87BCC7FE-D32A-4205-94AC-8CA5116A6F7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9AF66-5439-4EA5-AC55-72EFB5656AF3}" type="doc">
      <dgm:prSet loTypeId="urn:microsoft.com/office/officeart/2008/layout/HalfCircleOrganizationChart" loCatId="hierarchy" qsTypeId="urn:microsoft.com/office/officeart/2005/8/quickstyle/simple3" qsCatId="simple" csTypeId="urn:microsoft.com/office/officeart/2005/8/colors/accent4_5" csCatId="accent4" phldr="1"/>
      <dgm:spPr/>
      <dgm:t>
        <a:bodyPr/>
        <a:lstStyle/>
        <a:p>
          <a:endParaRPr lang="en-US"/>
        </a:p>
      </dgm:t>
    </dgm:pt>
    <dgm:pt modelId="{9C80B289-EE56-4239-B75E-EF502C8EAB93}">
      <dgm:prSet phldrT="[Text]" custT="1"/>
      <dgm:spPr/>
      <dgm:t>
        <a:bodyPr/>
        <a:lstStyle/>
        <a:p>
          <a:r>
            <a:rPr lang="en-US" sz="1800" dirty="0" smtClean="0"/>
            <a:t>Sample Delivery Strategies</a:t>
          </a:r>
        </a:p>
      </dgm:t>
    </dgm:pt>
    <dgm:pt modelId="{78625ABD-AF3D-4FDE-92E1-8CF9587C65EC}" type="parTrans" cxnId="{F83494F6-AA42-4D70-B10F-71198524D00A}">
      <dgm:prSet/>
      <dgm:spPr/>
      <dgm:t>
        <a:bodyPr/>
        <a:lstStyle/>
        <a:p>
          <a:endParaRPr lang="en-US" sz="1100"/>
        </a:p>
      </dgm:t>
    </dgm:pt>
    <dgm:pt modelId="{669FB77F-571F-4968-AEC1-8C64489DD80E}" type="sibTrans" cxnId="{F83494F6-AA42-4D70-B10F-71198524D00A}">
      <dgm:prSet/>
      <dgm:spPr/>
      <dgm:t>
        <a:bodyPr/>
        <a:lstStyle/>
        <a:p>
          <a:endParaRPr lang="en-US" sz="1100"/>
        </a:p>
      </dgm:t>
    </dgm:pt>
    <dgm:pt modelId="{7699FFE9-4492-4107-8C61-8A628C44A3DA}">
      <dgm:prSet phldrT="[Text]" custT="1"/>
      <dgm:spPr/>
      <dgm:t>
        <a:bodyPr/>
        <a:lstStyle/>
        <a:p>
          <a:r>
            <a:rPr lang="en-US" sz="1100" dirty="0" smtClean="0"/>
            <a:t>Academic Teachers</a:t>
          </a:r>
        </a:p>
      </dgm:t>
    </dgm:pt>
    <dgm:pt modelId="{94C4B20B-B2A9-44C1-B248-EB4CAA0360C5}" type="parTrans" cxnId="{D30F6A6A-A148-47BD-8D15-87784CF4BBAB}">
      <dgm:prSet/>
      <dgm:spPr/>
      <dgm:t>
        <a:bodyPr/>
        <a:lstStyle/>
        <a:p>
          <a:endParaRPr lang="en-US" sz="1100"/>
        </a:p>
      </dgm:t>
    </dgm:pt>
    <dgm:pt modelId="{9F78DF6F-DB47-4AEA-AFEF-32C063341D58}" type="sibTrans" cxnId="{D30F6A6A-A148-47BD-8D15-87784CF4BBAB}">
      <dgm:prSet/>
      <dgm:spPr/>
      <dgm:t>
        <a:bodyPr/>
        <a:lstStyle/>
        <a:p>
          <a:endParaRPr lang="en-US" sz="1100"/>
        </a:p>
      </dgm:t>
    </dgm:pt>
    <dgm:pt modelId="{D5B31062-A03A-4960-9844-6096B51FD199}">
      <dgm:prSet phldrT="[Text]" custT="1"/>
      <dgm:spPr/>
      <dgm:t>
        <a:bodyPr/>
        <a:lstStyle/>
        <a:p>
          <a:r>
            <a:rPr lang="en-US" sz="1100" dirty="0" smtClean="0"/>
            <a:t>School</a:t>
          </a:r>
          <a:br>
            <a:rPr lang="en-US" sz="1100" dirty="0" smtClean="0"/>
          </a:br>
          <a:r>
            <a:rPr lang="en-US" sz="1100" dirty="0" smtClean="0"/>
            <a:t>Counselors</a:t>
          </a:r>
        </a:p>
      </dgm:t>
    </dgm:pt>
    <dgm:pt modelId="{D3947969-BEE3-4C1D-B04D-22E10C74F80B}" type="parTrans" cxnId="{F62FF2E6-DE03-47B7-A1EF-3FEDD695DCDD}">
      <dgm:prSet/>
      <dgm:spPr/>
      <dgm:t>
        <a:bodyPr/>
        <a:lstStyle/>
        <a:p>
          <a:endParaRPr lang="en-US" sz="1100"/>
        </a:p>
      </dgm:t>
    </dgm:pt>
    <dgm:pt modelId="{7EB770B5-83AA-40DC-9C30-D566D7AE4BCC}" type="sibTrans" cxnId="{F62FF2E6-DE03-47B7-A1EF-3FEDD695DCDD}">
      <dgm:prSet/>
      <dgm:spPr/>
      <dgm:t>
        <a:bodyPr/>
        <a:lstStyle/>
        <a:p>
          <a:endParaRPr lang="en-US" sz="1100"/>
        </a:p>
      </dgm:t>
    </dgm:pt>
    <dgm:pt modelId="{63D06663-6C54-40F1-B7F5-A8D496F4D579}">
      <dgm:prSet phldrT="[Text]" custT="1"/>
      <dgm:spPr/>
      <dgm:t>
        <a:bodyPr/>
        <a:lstStyle/>
        <a:p>
          <a:r>
            <a:rPr lang="en-US" sz="1100" dirty="0" smtClean="0"/>
            <a:t>Embedded into Curriculum</a:t>
          </a:r>
        </a:p>
      </dgm:t>
    </dgm:pt>
    <dgm:pt modelId="{AED32E7E-9623-4FA6-92F6-E47A388C83C5}" type="parTrans" cxnId="{88C11E6C-7BF4-42B7-B54D-AC6FB14E4A76}">
      <dgm:prSet/>
      <dgm:spPr/>
      <dgm:t>
        <a:bodyPr/>
        <a:lstStyle/>
        <a:p>
          <a:endParaRPr lang="en-US" sz="1100"/>
        </a:p>
      </dgm:t>
    </dgm:pt>
    <dgm:pt modelId="{E8DC390B-35F7-4A24-B9BE-5F0CA1E31DAC}" type="sibTrans" cxnId="{88C11E6C-7BF4-42B7-B54D-AC6FB14E4A76}">
      <dgm:prSet/>
      <dgm:spPr/>
      <dgm:t>
        <a:bodyPr/>
        <a:lstStyle/>
        <a:p>
          <a:endParaRPr lang="en-US" sz="1100"/>
        </a:p>
      </dgm:t>
    </dgm:pt>
    <dgm:pt modelId="{19B5B8F3-966E-413D-A2CD-45F22921558A}">
      <dgm:prSet phldrT="[Text]" custT="1"/>
      <dgm:spPr/>
      <dgm:t>
        <a:bodyPr/>
        <a:lstStyle/>
        <a:p>
          <a:r>
            <a:rPr lang="en-US" sz="1100" dirty="0" smtClean="0"/>
            <a:t>Co-teaching and planning</a:t>
          </a:r>
        </a:p>
      </dgm:t>
    </dgm:pt>
    <dgm:pt modelId="{AE16B31B-8AB5-4606-93F0-879E22B5E742}" type="parTrans" cxnId="{A075037C-03B1-472B-B79D-9C83B66310F5}">
      <dgm:prSet/>
      <dgm:spPr/>
      <dgm:t>
        <a:bodyPr/>
        <a:lstStyle/>
        <a:p>
          <a:endParaRPr lang="en-US" sz="1100"/>
        </a:p>
      </dgm:t>
    </dgm:pt>
    <dgm:pt modelId="{734AF65A-6729-456D-9DC5-04DBBAB4909F}" type="sibTrans" cxnId="{A075037C-03B1-472B-B79D-9C83B66310F5}">
      <dgm:prSet/>
      <dgm:spPr/>
      <dgm:t>
        <a:bodyPr/>
        <a:lstStyle/>
        <a:p>
          <a:endParaRPr lang="en-US" sz="1100"/>
        </a:p>
      </dgm:t>
    </dgm:pt>
    <dgm:pt modelId="{DA3703A0-9A7F-4536-A73F-EA72C24C5B58}">
      <dgm:prSet phldrT="[Text]" custT="1"/>
      <dgm:spPr/>
      <dgm:t>
        <a:bodyPr/>
        <a:lstStyle/>
        <a:p>
          <a:r>
            <a:rPr lang="en-US" sz="1100" dirty="0" smtClean="0"/>
            <a:t>Stand-alone courses</a:t>
          </a:r>
        </a:p>
      </dgm:t>
    </dgm:pt>
    <dgm:pt modelId="{BB6945A9-4432-4C60-879A-58FBC8BB9373}" type="parTrans" cxnId="{26689EFD-8F80-493A-856B-1211CAD373C7}">
      <dgm:prSet/>
      <dgm:spPr/>
      <dgm:t>
        <a:bodyPr/>
        <a:lstStyle/>
        <a:p>
          <a:endParaRPr lang="en-US" sz="1100"/>
        </a:p>
      </dgm:t>
    </dgm:pt>
    <dgm:pt modelId="{7A33FDF0-7090-41BA-8CD6-65F4168D2B27}" type="sibTrans" cxnId="{26689EFD-8F80-493A-856B-1211CAD373C7}">
      <dgm:prSet/>
      <dgm:spPr/>
      <dgm:t>
        <a:bodyPr/>
        <a:lstStyle/>
        <a:p>
          <a:endParaRPr lang="en-US" sz="1100"/>
        </a:p>
      </dgm:t>
    </dgm:pt>
    <dgm:pt modelId="{79495BB5-0687-4BB0-8B24-557F447E63ED}">
      <dgm:prSet phldrT="[Text]" custT="1"/>
      <dgm:spPr/>
      <dgm:t>
        <a:bodyPr/>
        <a:lstStyle/>
        <a:p>
          <a:r>
            <a:rPr lang="en-US" sz="1100" dirty="0" smtClean="0"/>
            <a:t>Pull-out lessons</a:t>
          </a:r>
        </a:p>
      </dgm:t>
    </dgm:pt>
    <dgm:pt modelId="{378FE732-BF30-4CB6-87BD-732EBC30E631}" type="parTrans" cxnId="{1D79DDCD-EE20-4D65-B37A-25F6DE134E06}">
      <dgm:prSet/>
      <dgm:spPr/>
      <dgm:t>
        <a:bodyPr/>
        <a:lstStyle/>
        <a:p>
          <a:endParaRPr lang="en-US" sz="1100"/>
        </a:p>
      </dgm:t>
    </dgm:pt>
    <dgm:pt modelId="{135C61B4-2D63-40D4-878E-99B7972C094D}" type="sibTrans" cxnId="{1D79DDCD-EE20-4D65-B37A-25F6DE134E06}">
      <dgm:prSet/>
      <dgm:spPr/>
      <dgm:t>
        <a:bodyPr/>
        <a:lstStyle/>
        <a:p>
          <a:endParaRPr lang="en-US" sz="1100"/>
        </a:p>
      </dgm:t>
    </dgm:pt>
    <dgm:pt modelId="{A08883AA-6896-4974-8F28-5335D7F6D887}">
      <dgm:prSet phldrT="[Text]" custT="1"/>
      <dgm:spPr/>
      <dgm:t>
        <a:bodyPr/>
        <a:lstStyle/>
        <a:p>
          <a:r>
            <a:rPr lang="en-US" sz="1100" dirty="0" smtClean="0"/>
            <a:t>One-on-one or Small group</a:t>
          </a:r>
        </a:p>
      </dgm:t>
    </dgm:pt>
    <dgm:pt modelId="{273C280D-BAE3-4092-B14B-FF25A3799714}" type="parTrans" cxnId="{4D2BBF8F-C807-4A00-9630-71B7D4F90D83}">
      <dgm:prSet/>
      <dgm:spPr/>
      <dgm:t>
        <a:bodyPr/>
        <a:lstStyle/>
        <a:p>
          <a:endParaRPr lang="en-US" sz="1100"/>
        </a:p>
      </dgm:t>
    </dgm:pt>
    <dgm:pt modelId="{70516B83-DBB4-43AD-A369-AE7BEC211E64}" type="sibTrans" cxnId="{4D2BBF8F-C807-4A00-9630-71B7D4F90D83}">
      <dgm:prSet/>
      <dgm:spPr/>
      <dgm:t>
        <a:bodyPr/>
        <a:lstStyle/>
        <a:p>
          <a:endParaRPr lang="en-US" sz="1100"/>
        </a:p>
      </dgm:t>
    </dgm:pt>
    <dgm:pt modelId="{FC59A107-95CF-4546-BB76-1C6B0803BE6C}">
      <dgm:prSet phldrT="[Text]" custT="1"/>
      <dgm:spPr/>
      <dgm:t>
        <a:bodyPr/>
        <a:lstStyle/>
        <a:p>
          <a:r>
            <a:rPr lang="en-US" sz="1100" dirty="0" smtClean="0"/>
            <a:t>Career Tech Teachers</a:t>
          </a:r>
        </a:p>
      </dgm:t>
    </dgm:pt>
    <dgm:pt modelId="{71ADFB7F-63C0-49D0-B5FE-D1D51654169A}" type="parTrans" cxnId="{1DBA2C8B-D40B-489C-91C3-2BFBB7D70EA5}">
      <dgm:prSet/>
      <dgm:spPr/>
      <dgm:t>
        <a:bodyPr/>
        <a:lstStyle/>
        <a:p>
          <a:endParaRPr lang="en-US" sz="1100"/>
        </a:p>
      </dgm:t>
    </dgm:pt>
    <dgm:pt modelId="{390A8E7A-CBCC-4268-9B5B-89F1D952E47A}" type="sibTrans" cxnId="{1DBA2C8B-D40B-489C-91C3-2BFBB7D70EA5}">
      <dgm:prSet/>
      <dgm:spPr/>
      <dgm:t>
        <a:bodyPr/>
        <a:lstStyle/>
        <a:p>
          <a:endParaRPr lang="en-US" sz="1100"/>
        </a:p>
      </dgm:t>
    </dgm:pt>
    <dgm:pt modelId="{FBED44EA-62A8-4B1C-B903-F1E9574D4C1D}">
      <dgm:prSet phldrT="[Text]" custT="1"/>
      <dgm:spPr/>
      <dgm:t>
        <a:bodyPr/>
        <a:lstStyle/>
        <a:p>
          <a:r>
            <a:rPr lang="en-US" sz="1100" dirty="0" smtClean="0"/>
            <a:t>Stand-alone courses</a:t>
          </a:r>
        </a:p>
      </dgm:t>
    </dgm:pt>
    <dgm:pt modelId="{306E3E43-ECCB-4678-82AF-18BDE760090A}" type="parTrans" cxnId="{E0A8DDF4-B2AA-4FF8-B28A-4A94F3D1EFE8}">
      <dgm:prSet/>
      <dgm:spPr/>
      <dgm:t>
        <a:bodyPr/>
        <a:lstStyle/>
        <a:p>
          <a:endParaRPr lang="en-US" sz="1100"/>
        </a:p>
      </dgm:t>
    </dgm:pt>
    <dgm:pt modelId="{7ECF47A1-C336-409F-A650-415330FE5C2E}" type="sibTrans" cxnId="{E0A8DDF4-B2AA-4FF8-B28A-4A94F3D1EFE8}">
      <dgm:prSet/>
      <dgm:spPr/>
      <dgm:t>
        <a:bodyPr/>
        <a:lstStyle/>
        <a:p>
          <a:endParaRPr lang="en-US" sz="1100"/>
        </a:p>
      </dgm:t>
    </dgm:pt>
    <dgm:pt modelId="{C73088BA-27FA-4D8B-88B9-28485D868426}">
      <dgm:prSet phldrT="[Text]" custT="1"/>
      <dgm:spPr/>
      <dgm:t>
        <a:bodyPr/>
        <a:lstStyle/>
        <a:p>
          <a:r>
            <a:rPr lang="en-US" sz="1100" dirty="0" smtClean="0"/>
            <a:t>Co-teaching and planning</a:t>
          </a:r>
        </a:p>
      </dgm:t>
    </dgm:pt>
    <dgm:pt modelId="{E977DDE1-47AB-4C3D-BBE2-E41DEBD0092E}" type="parTrans" cxnId="{C918F00C-8575-4339-8F94-81A98E69A728}">
      <dgm:prSet/>
      <dgm:spPr/>
      <dgm:t>
        <a:bodyPr/>
        <a:lstStyle/>
        <a:p>
          <a:endParaRPr lang="en-US" sz="1100"/>
        </a:p>
      </dgm:t>
    </dgm:pt>
    <dgm:pt modelId="{E8D60AC4-5C96-498B-AA7A-834DAD590CF8}" type="sibTrans" cxnId="{C918F00C-8575-4339-8F94-81A98E69A728}">
      <dgm:prSet/>
      <dgm:spPr/>
      <dgm:t>
        <a:bodyPr/>
        <a:lstStyle/>
        <a:p>
          <a:endParaRPr lang="en-US" sz="1100"/>
        </a:p>
      </dgm:t>
    </dgm:pt>
    <dgm:pt modelId="{81A0D73E-D0C4-4C34-9BFD-D34310E7A284}">
      <dgm:prSet phldrT="[Text]" custT="1"/>
      <dgm:spPr/>
      <dgm:t>
        <a:bodyPr/>
        <a:lstStyle/>
        <a:p>
          <a:r>
            <a:rPr lang="en-US" sz="1100" dirty="0" smtClean="0"/>
            <a:t>Co-teaching and planning</a:t>
          </a:r>
        </a:p>
      </dgm:t>
    </dgm:pt>
    <dgm:pt modelId="{0E17DB6B-EF34-4205-8185-E769CB08CEDC}" type="parTrans" cxnId="{38161FE6-A818-48D6-9EF6-8C5D99662E98}">
      <dgm:prSet/>
      <dgm:spPr/>
      <dgm:t>
        <a:bodyPr/>
        <a:lstStyle/>
        <a:p>
          <a:endParaRPr lang="en-US" sz="1100"/>
        </a:p>
      </dgm:t>
    </dgm:pt>
    <dgm:pt modelId="{AD8548A7-8E97-4A60-A1A1-6B379D03CE0A}" type="sibTrans" cxnId="{38161FE6-A818-48D6-9EF6-8C5D99662E98}">
      <dgm:prSet/>
      <dgm:spPr/>
      <dgm:t>
        <a:bodyPr/>
        <a:lstStyle/>
        <a:p>
          <a:endParaRPr lang="en-US" sz="1100"/>
        </a:p>
      </dgm:t>
    </dgm:pt>
    <dgm:pt modelId="{E4C77463-72DF-4D37-B526-8185038C1FE0}">
      <dgm:prSet phldrT="[Text]" custT="1"/>
      <dgm:spPr/>
      <dgm:t>
        <a:bodyPr/>
        <a:lstStyle/>
        <a:p>
          <a:r>
            <a:rPr lang="en-US" sz="1100" dirty="0" smtClean="0"/>
            <a:t>Embedded into Curriculum</a:t>
          </a:r>
        </a:p>
      </dgm:t>
    </dgm:pt>
    <dgm:pt modelId="{8389D2EE-4142-4659-A1ED-83A191F13F16}" type="parTrans" cxnId="{5EDF6165-E59C-4B1F-B776-25A5796359E8}">
      <dgm:prSet/>
      <dgm:spPr/>
      <dgm:t>
        <a:bodyPr/>
        <a:lstStyle/>
        <a:p>
          <a:endParaRPr lang="en-US" sz="1100"/>
        </a:p>
      </dgm:t>
    </dgm:pt>
    <dgm:pt modelId="{CD10C120-9464-4E55-8F92-2E6D2E01A056}" type="sibTrans" cxnId="{5EDF6165-E59C-4B1F-B776-25A5796359E8}">
      <dgm:prSet/>
      <dgm:spPr/>
      <dgm:t>
        <a:bodyPr/>
        <a:lstStyle/>
        <a:p>
          <a:endParaRPr lang="en-US" sz="1100"/>
        </a:p>
      </dgm:t>
    </dgm:pt>
    <dgm:pt modelId="{D4555822-7F7F-415C-95C8-A77B028D6244}">
      <dgm:prSet phldrT="[Text]" custT="1"/>
      <dgm:spPr/>
      <dgm:t>
        <a:bodyPr/>
        <a:lstStyle/>
        <a:p>
          <a:r>
            <a:rPr lang="en-US" sz="1100" dirty="0" smtClean="0"/>
            <a:t>Comprehensive Advisory Program</a:t>
          </a:r>
        </a:p>
      </dgm:t>
    </dgm:pt>
    <dgm:pt modelId="{7FAB5DFA-EDD9-4A08-A218-F43B3C00A92A}" type="parTrans" cxnId="{566B8F71-2699-494E-AEE3-3E9FE5201725}">
      <dgm:prSet/>
      <dgm:spPr/>
      <dgm:t>
        <a:bodyPr/>
        <a:lstStyle/>
        <a:p>
          <a:endParaRPr lang="en-US" sz="1100"/>
        </a:p>
      </dgm:t>
    </dgm:pt>
    <dgm:pt modelId="{8A9AE42D-4D18-473F-83F9-F2588C978712}" type="sibTrans" cxnId="{566B8F71-2699-494E-AEE3-3E9FE5201725}">
      <dgm:prSet/>
      <dgm:spPr/>
      <dgm:t>
        <a:bodyPr/>
        <a:lstStyle/>
        <a:p>
          <a:endParaRPr lang="en-US" sz="1100"/>
        </a:p>
      </dgm:t>
    </dgm:pt>
    <dgm:pt modelId="{F191A7C8-2DF3-4D87-8EB0-E1A18029D7BF}">
      <dgm:prSet phldrT="[Text]" custT="1"/>
      <dgm:spPr/>
      <dgm:t>
        <a:bodyPr/>
        <a:lstStyle/>
        <a:p>
          <a:r>
            <a:rPr lang="en-US" sz="1100" dirty="0" smtClean="0"/>
            <a:t>Comprehensive Advisory Program</a:t>
          </a:r>
        </a:p>
      </dgm:t>
    </dgm:pt>
    <dgm:pt modelId="{A2AA6643-5094-45B5-9D3A-30A7D891DFE0}" type="parTrans" cxnId="{B630F59D-9E94-43D0-B234-79CF407EF610}">
      <dgm:prSet/>
      <dgm:spPr/>
      <dgm:t>
        <a:bodyPr/>
        <a:lstStyle/>
        <a:p>
          <a:endParaRPr lang="en-US" sz="1100"/>
        </a:p>
      </dgm:t>
    </dgm:pt>
    <dgm:pt modelId="{560CEFFD-AE64-44CB-8249-BCD0C7042639}" type="sibTrans" cxnId="{B630F59D-9E94-43D0-B234-79CF407EF610}">
      <dgm:prSet/>
      <dgm:spPr/>
      <dgm:t>
        <a:bodyPr/>
        <a:lstStyle/>
        <a:p>
          <a:endParaRPr lang="en-US" sz="1100"/>
        </a:p>
      </dgm:t>
    </dgm:pt>
    <dgm:pt modelId="{93224223-CEF8-4F8B-91FD-1A0EE9251DBD}">
      <dgm:prSet phldrT="[Text]" custT="1"/>
      <dgm:spPr/>
      <dgm:t>
        <a:bodyPr/>
        <a:lstStyle/>
        <a:p>
          <a:r>
            <a:rPr lang="en-US" sz="1100" dirty="0" smtClean="0"/>
            <a:t>Comprehensive Advisory Program</a:t>
          </a:r>
        </a:p>
      </dgm:t>
    </dgm:pt>
    <dgm:pt modelId="{8085EC81-0C21-441A-BB39-7782D769EACF}" type="parTrans" cxnId="{943AA0F8-D88D-4E2F-B501-2786460E2065}">
      <dgm:prSet/>
      <dgm:spPr/>
      <dgm:t>
        <a:bodyPr/>
        <a:lstStyle/>
        <a:p>
          <a:endParaRPr lang="en-US" sz="1100"/>
        </a:p>
      </dgm:t>
    </dgm:pt>
    <dgm:pt modelId="{36A08811-D9F1-4CD9-A3DA-D1BE78629B86}" type="sibTrans" cxnId="{943AA0F8-D88D-4E2F-B501-2786460E2065}">
      <dgm:prSet/>
      <dgm:spPr/>
      <dgm:t>
        <a:bodyPr/>
        <a:lstStyle/>
        <a:p>
          <a:endParaRPr lang="en-US" sz="1100"/>
        </a:p>
      </dgm:t>
    </dgm:pt>
    <dgm:pt modelId="{64700E2D-3438-43DA-8C1D-0A858A8B739B}" type="pres">
      <dgm:prSet presAssocID="{3699AF66-5439-4EA5-AC55-72EFB5656AF3}" presName="Name0" presStyleCnt="0">
        <dgm:presLayoutVars>
          <dgm:orgChart val="1"/>
          <dgm:chPref val="1"/>
          <dgm:dir/>
          <dgm:animOne val="branch"/>
          <dgm:animLvl val="lvl"/>
          <dgm:resizeHandles/>
        </dgm:presLayoutVars>
      </dgm:prSet>
      <dgm:spPr/>
      <dgm:t>
        <a:bodyPr/>
        <a:lstStyle/>
        <a:p>
          <a:endParaRPr lang="en-US"/>
        </a:p>
      </dgm:t>
    </dgm:pt>
    <dgm:pt modelId="{F8388884-9968-4E96-A996-72D9F2525AFA}" type="pres">
      <dgm:prSet presAssocID="{9C80B289-EE56-4239-B75E-EF502C8EAB93}" presName="hierRoot1" presStyleCnt="0">
        <dgm:presLayoutVars>
          <dgm:hierBranch val="init"/>
        </dgm:presLayoutVars>
      </dgm:prSet>
      <dgm:spPr/>
    </dgm:pt>
    <dgm:pt modelId="{067B51D1-37EB-4515-B18A-1A3AA09BA9B8}" type="pres">
      <dgm:prSet presAssocID="{9C80B289-EE56-4239-B75E-EF502C8EAB93}" presName="rootComposite1" presStyleCnt="0"/>
      <dgm:spPr/>
    </dgm:pt>
    <dgm:pt modelId="{D534B75F-DD4D-4DE7-854C-A8464A4DCD4C}" type="pres">
      <dgm:prSet presAssocID="{9C80B289-EE56-4239-B75E-EF502C8EAB93}" presName="rootText1" presStyleLbl="alignAcc1" presStyleIdx="0" presStyleCnt="0" custScaleX="408081">
        <dgm:presLayoutVars>
          <dgm:chPref val="3"/>
        </dgm:presLayoutVars>
      </dgm:prSet>
      <dgm:spPr/>
      <dgm:t>
        <a:bodyPr/>
        <a:lstStyle/>
        <a:p>
          <a:endParaRPr lang="en-US"/>
        </a:p>
      </dgm:t>
    </dgm:pt>
    <dgm:pt modelId="{4FE7F9F3-7733-4F8C-A722-E0665A3FA4BA}" type="pres">
      <dgm:prSet presAssocID="{9C80B289-EE56-4239-B75E-EF502C8EAB93}" presName="topArc1" presStyleLbl="parChTrans1D1" presStyleIdx="0" presStyleCnt="32"/>
      <dgm:spPr/>
    </dgm:pt>
    <dgm:pt modelId="{2144236C-254A-425A-BF3B-771178D2895F}" type="pres">
      <dgm:prSet presAssocID="{9C80B289-EE56-4239-B75E-EF502C8EAB93}" presName="bottomArc1" presStyleLbl="parChTrans1D1" presStyleIdx="1" presStyleCnt="32"/>
      <dgm:spPr/>
    </dgm:pt>
    <dgm:pt modelId="{F487FF31-E194-4E5E-9C74-0E744B2EA332}" type="pres">
      <dgm:prSet presAssocID="{9C80B289-EE56-4239-B75E-EF502C8EAB93}" presName="topConnNode1" presStyleLbl="node1" presStyleIdx="0" presStyleCnt="0"/>
      <dgm:spPr/>
      <dgm:t>
        <a:bodyPr/>
        <a:lstStyle/>
        <a:p>
          <a:endParaRPr lang="en-US"/>
        </a:p>
      </dgm:t>
    </dgm:pt>
    <dgm:pt modelId="{5BF3FCAA-45C1-49E8-BDB9-98D946631B52}" type="pres">
      <dgm:prSet presAssocID="{9C80B289-EE56-4239-B75E-EF502C8EAB93}" presName="hierChild2" presStyleCnt="0"/>
      <dgm:spPr/>
    </dgm:pt>
    <dgm:pt modelId="{C7747303-0268-4B08-8E78-7E9ED6892D95}" type="pres">
      <dgm:prSet presAssocID="{94C4B20B-B2A9-44C1-B248-EB4CAA0360C5}" presName="Name28" presStyleLbl="parChTrans1D2" presStyleIdx="0" presStyleCnt="3"/>
      <dgm:spPr/>
      <dgm:t>
        <a:bodyPr/>
        <a:lstStyle/>
        <a:p>
          <a:endParaRPr lang="en-US"/>
        </a:p>
      </dgm:t>
    </dgm:pt>
    <dgm:pt modelId="{A5ABDC86-2C5D-40A6-AC32-A22E58B270B6}" type="pres">
      <dgm:prSet presAssocID="{7699FFE9-4492-4107-8C61-8A628C44A3DA}" presName="hierRoot2" presStyleCnt="0">
        <dgm:presLayoutVars>
          <dgm:hierBranch val="init"/>
        </dgm:presLayoutVars>
      </dgm:prSet>
      <dgm:spPr/>
    </dgm:pt>
    <dgm:pt modelId="{128FF5F6-971D-40BF-BE49-6DAF2A544B80}" type="pres">
      <dgm:prSet presAssocID="{7699FFE9-4492-4107-8C61-8A628C44A3DA}" presName="rootComposite2" presStyleCnt="0"/>
      <dgm:spPr/>
    </dgm:pt>
    <dgm:pt modelId="{EC20D008-9C70-425F-8E74-61F7EB551CE1}" type="pres">
      <dgm:prSet presAssocID="{7699FFE9-4492-4107-8C61-8A628C44A3DA}" presName="rootText2" presStyleLbl="alignAcc1" presStyleIdx="0" presStyleCnt="0">
        <dgm:presLayoutVars>
          <dgm:chPref val="3"/>
        </dgm:presLayoutVars>
      </dgm:prSet>
      <dgm:spPr/>
      <dgm:t>
        <a:bodyPr/>
        <a:lstStyle/>
        <a:p>
          <a:endParaRPr lang="en-US"/>
        </a:p>
      </dgm:t>
    </dgm:pt>
    <dgm:pt modelId="{F6BA7E06-ED48-450C-B6B8-2759BAA77FC3}" type="pres">
      <dgm:prSet presAssocID="{7699FFE9-4492-4107-8C61-8A628C44A3DA}" presName="topArc2" presStyleLbl="parChTrans1D1" presStyleIdx="2" presStyleCnt="32"/>
      <dgm:spPr/>
    </dgm:pt>
    <dgm:pt modelId="{CA06763B-3FA8-4CC8-BEF4-C3F62365F3BE}" type="pres">
      <dgm:prSet presAssocID="{7699FFE9-4492-4107-8C61-8A628C44A3DA}" presName="bottomArc2" presStyleLbl="parChTrans1D1" presStyleIdx="3" presStyleCnt="32"/>
      <dgm:spPr/>
    </dgm:pt>
    <dgm:pt modelId="{10146998-E149-464F-BF62-4658C7B89B61}" type="pres">
      <dgm:prSet presAssocID="{7699FFE9-4492-4107-8C61-8A628C44A3DA}" presName="topConnNode2" presStyleLbl="node2" presStyleIdx="0" presStyleCnt="0"/>
      <dgm:spPr/>
      <dgm:t>
        <a:bodyPr/>
        <a:lstStyle/>
        <a:p>
          <a:endParaRPr lang="en-US"/>
        </a:p>
      </dgm:t>
    </dgm:pt>
    <dgm:pt modelId="{59D2521B-7A49-4400-BBAB-2FD64B94F74E}" type="pres">
      <dgm:prSet presAssocID="{7699FFE9-4492-4107-8C61-8A628C44A3DA}" presName="hierChild4" presStyleCnt="0"/>
      <dgm:spPr/>
    </dgm:pt>
    <dgm:pt modelId="{892D77A1-4958-4BF1-8144-D0FA4524F936}" type="pres">
      <dgm:prSet presAssocID="{AED32E7E-9623-4FA6-92F6-E47A388C83C5}" presName="Name28" presStyleLbl="parChTrans1D3" presStyleIdx="0" presStyleCnt="12"/>
      <dgm:spPr/>
      <dgm:t>
        <a:bodyPr/>
        <a:lstStyle/>
        <a:p>
          <a:endParaRPr lang="en-US"/>
        </a:p>
      </dgm:t>
    </dgm:pt>
    <dgm:pt modelId="{670CABBF-A56B-4E08-835E-2CB9446B32AB}" type="pres">
      <dgm:prSet presAssocID="{63D06663-6C54-40F1-B7F5-A8D496F4D579}" presName="hierRoot2" presStyleCnt="0">
        <dgm:presLayoutVars>
          <dgm:hierBranch val="init"/>
        </dgm:presLayoutVars>
      </dgm:prSet>
      <dgm:spPr/>
    </dgm:pt>
    <dgm:pt modelId="{75FACE15-451C-4C55-A5BD-224A68CEDC8B}" type="pres">
      <dgm:prSet presAssocID="{63D06663-6C54-40F1-B7F5-A8D496F4D579}" presName="rootComposite2" presStyleCnt="0"/>
      <dgm:spPr/>
    </dgm:pt>
    <dgm:pt modelId="{94DCD4E6-712C-4369-8B2A-681ADB60AB8F}" type="pres">
      <dgm:prSet presAssocID="{63D06663-6C54-40F1-B7F5-A8D496F4D579}" presName="rootText2" presStyleLbl="alignAcc1" presStyleIdx="0" presStyleCnt="0">
        <dgm:presLayoutVars>
          <dgm:chPref val="3"/>
        </dgm:presLayoutVars>
      </dgm:prSet>
      <dgm:spPr/>
      <dgm:t>
        <a:bodyPr/>
        <a:lstStyle/>
        <a:p>
          <a:endParaRPr lang="en-US"/>
        </a:p>
      </dgm:t>
    </dgm:pt>
    <dgm:pt modelId="{4DCCB007-44AA-4D3C-9FC9-07D0890B2A26}" type="pres">
      <dgm:prSet presAssocID="{63D06663-6C54-40F1-B7F5-A8D496F4D579}" presName="topArc2" presStyleLbl="parChTrans1D1" presStyleIdx="4" presStyleCnt="32"/>
      <dgm:spPr/>
    </dgm:pt>
    <dgm:pt modelId="{F9B70843-99B0-4DF4-9F20-8749636EB417}" type="pres">
      <dgm:prSet presAssocID="{63D06663-6C54-40F1-B7F5-A8D496F4D579}" presName="bottomArc2" presStyleLbl="parChTrans1D1" presStyleIdx="5" presStyleCnt="32"/>
      <dgm:spPr/>
    </dgm:pt>
    <dgm:pt modelId="{F9787BE7-5F53-4E63-9D7B-C783379D6A96}" type="pres">
      <dgm:prSet presAssocID="{63D06663-6C54-40F1-B7F5-A8D496F4D579}" presName="topConnNode2" presStyleLbl="node3" presStyleIdx="0" presStyleCnt="0"/>
      <dgm:spPr/>
      <dgm:t>
        <a:bodyPr/>
        <a:lstStyle/>
        <a:p>
          <a:endParaRPr lang="en-US"/>
        </a:p>
      </dgm:t>
    </dgm:pt>
    <dgm:pt modelId="{FE084BD5-D8F0-43E2-AC34-D47E3DC1DCE0}" type="pres">
      <dgm:prSet presAssocID="{63D06663-6C54-40F1-B7F5-A8D496F4D579}" presName="hierChild4" presStyleCnt="0"/>
      <dgm:spPr/>
    </dgm:pt>
    <dgm:pt modelId="{508C8544-1E21-4D9C-8FC9-1F2D4657A0CD}" type="pres">
      <dgm:prSet presAssocID="{63D06663-6C54-40F1-B7F5-A8D496F4D579}" presName="hierChild5" presStyleCnt="0"/>
      <dgm:spPr/>
    </dgm:pt>
    <dgm:pt modelId="{F8D0483D-D0F7-46F2-A040-92AE211576F7}" type="pres">
      <dgm:prSet presAssocID="{0E17DB6B-EF34-4205-8185-E769CB08CEDC}" presName="Name28" presStyleLbl="parChTrans1D3" presStyleIdx="1" presStyleCnt="12"/>
      <dgm:spPr/>
      <dgm:t>
        <a:bodyPr/>
        <a:lstStyle/>
        <a:p>
          <a:endParaRPr lang="en-US"/>
        </a:p>
      </dgm:t>
    </dgm:pt>
    <dgm:pt modelId="{1EBCE593-3898-44E5-B034-073A6507289E}" type="pres">
      <dgm:prSet presAssocID="{81A0D73E-D0C4-4C34-9BFD-D34310E7A284}" presName="hierRoot2" presStyleCnt="0">
        <dgm:presLayoutVars>
          <dgm:hierBranch val="init"/>
        </dgm:presLayoutVars>
      </dgm:prSet>
      <dgm:spPr/>
    </dgm:pt>
    <dgm:pt modelId="{DAB24657-075D-4AD4-BC1E-5FE327F8DFD3}" type="pres">
      <dgm:prSet presAssocID="{81A0D73E-D0C4-4C34-9BFD-D34310E7A284}" presName="rootComposite2" presStyleCnt="0"/>
      <dgm:spPr/>
    </dgm:pt>
    <dgm:pt modelId="{AA33BA4E-CCE1-4A4B-B0A0-D8DAA03ADD80}" type="pres">
      <dgm:prSet presAssocID="{81A0D73E-D0C4-4C34-9BFD-D34310E7A284}" presName="rootText2" presStyleLbl="alignAcc1" presStyleIdx="0" presStyleCnt="0">
        <dgm:presLayoutVars>
          <dgm:chPref val="3"/>
        </dgm:presLayoutVars>
      </dgm:prSet>
      <dgm:spPr/>
      <dgm:t>
        <a:bodyPr/>
        <a:lstStyle/>
        <a:p>
          <a:endParaRPr lang="en-US"/>
        </a:p>
      </dgm:t>
    </dgm:pt>
    <dgm:pt modelId="{D4DEED6A-2009-46EB-BA63-C4711B8DFB29}" type="pres">
      <dgm:prSet presAssocID="{81A0D73E-D0C4-4C34-9BFD-D34310E7A284}" presName="topArc2" presStyleLbl="parChTrans1D1" presStyleIdx="6" presStyleCnt="32"/>
      <dgm:spPr/>
    </dgm:pt>
    <dgm:pt modelId="{BC8B2EA6-377F-4D3B-B38E-CECF03D29090}" type="pres">
      <dgm:prSet presAssocID="{81A0D73E-D0C4-4C34-9BFD-D34310E7A284}" presName="bottomArc2" presStyleLbl="parChTrans1D1" presStyleIdx="7" presStyleCnt="32"/>
      <dgm:spPr/>
    </dgm:pt>
    <dgm:pt modelId="{715C5923-77C4-4E37-93DB-AD55F1AE40AA}" type="pres">
      <dgm:prSet presAssocID="{81A0D73E-D0C4-4C34-9BFD-D34310E7A284}" presName="topConnNode2" presStyleLbl="node3" presStyleIdx="0" presStyleCnt="0"/>
      <dgm:spPr/>
      <dgm:t>
        <a:bodyPr/>
        <a:lstStyle/>
        <a:p>
          <a:endParaRPr lang="en-US"/>
        </a:p>
      </dgm:t>
    </dgm:pt>
    <dgm:pt modelId="{9E52E53F-BABD-43CB-BF19-CA16E7116490}" type="pres">
      <dgm:prSet presAssocID="{81A0D73E-D0C4-4C34-9BFD-D34310E7A284}" presName="hierChild4" presStyleCnt="0"/>
      <dgm:spPr/>
    </dgm:pt>
    <dgm:pt modelId="{3588DADA-88C0-4C44-82E1-F68DF7CB6F07}" type="pres">
      <dgm:prSet presAssocID="{81A0D73E-D0C4-4C34-9BFD-D34310E7A284}" presName="hierChild5" presStyleCnt="0"/>
      <dgm:spPr/>
    </dgm:pt>
    <dgm:pt modelId="{42163AD0-4714-42A5-98B2-83279643E99E}" type="pres">
      <dgm:prSet presAssocID="{7FAB5DFA-EDD9-4A08-A218-F43B3C00A92A}" presName="Name28" presStyleLbl="parChTrans1D3" presStyleIdx="2" presStyleCnt="12"/>
      <dgm:spPr/>
      <dgm:t>
        <a:bodyPr/>
        <a:lstStyle/>
        <a:p>
          <a:endParaRPr lang="en-US"/>
        </a:p>
      </dgm:t>
    </dgm:pt>
    <dgm:pt modelId="{4C63A0B8-9E53-432F-9A3A-1E1468C97B20}" type="pres">
      <dgm:prSet presAssocID="{D4555822-7F7F-415C-95C8-A77B028D6244}" presName="hierRoot2" presStyleCnt="0">
        <dgm:presLayoutVars>
          <dgm:hierBranch val="init"/>
        </dgm:presLayoutVars>
      </dgm:prSet>
      <dgm:spPr/>
    </dgm:pt>
    <dgm:pt modelId="{FBDFEDA3-822E-4722-8E9F-C4B24BAAD757}" type="pres">
      <dgm:prSet presAssocID="{D4555822-7F7F-415C-95C8-A77B028D6244}" presName="rootComposite2" presStyleCnt="0"/>
      <dgm:spPr/>
    </dgm:pt>
    <dgm:pt modelId="{D710A1BC-FD36-41CD-A303-52B5C329F7B4}" type="pres">
      <dgm:prSet presAssocID="{D4555822-7F7F-415C-95C8-A77B028D6244}" presName="rootText2" presStyleLbl="alignAcc1" presStyleIdx="0" presStyleCnt="0">
        <dgm:presLayoutVars>
          <dgm:chPref val="3"/>
        </dgm:presLayoutVars>
      </dgm:prSet>
      <dgm:spPr/>
      <dgm:t>
        <a:bodyPr/>
        <a:lstStyle/>
        <a:p>
          <a:endParaRPr lang="en-US"/>
        </a:p>
      </dgm:t>
    </dgm:pt>
    <dgm:pt modelId="{ACCEB56E-B443-4D9F-A631-E4D112FC9389}" type="pres">
      <dgm:prSet presAssocID="{D4555822-7F7F-415C-95C8-A77B028D6244}" presName="topArc2" presStyleLbl="parChTrans1D1" presStyleIdx="8" presStyleCnt="32"/>
      <dgm:spPr/>
    </dgm:pt>
    <dgm:pt modelId="{F7661FB6-61B7-4EFC-BABE-51F19B938996}" type="pres">
      <dgm:prSet presAssocID="{D4555822-7F7F-415C-95C8-A77B028D6244}" presName="bottomArc2" presStyleLbl="parChTrans1D1" presStyleIdx="9" presStyleCnt="32"/>
      <dgm:spPr/>
    </dgm:pt>
    <dgm:pt modelId="{F4E56658-DCF2-4835-8C50-0F109276F533}" type="pres">
      <dgm:prSet presAssocID="{D4555822-7F7F-415C-95C8-A77B028D6244}" presName="topConnNode2" presStyleLbl="node3" presStyleIdx="0" presStyleCnt="0"/>
      <dgm:spPr/>
      <dgm:t>
        <a:bodyPr/>
        <a:lstStyle/>
        <a:p>
          <a:endParaRPr lang="en-US"/>
        </a:p>
      </dgm:t>
    </dgm:pt>
    <dgm:pt modelId="{66D61F27-5C94-4DEF-BFAB-F277DC30659C}" type="pres">
      <dgm:prSet presAssocID="{D4555822-7F7F-415C-95C8-A77B028D6244}" presName="hierChild4" presStyleCnt="0"/>
      <dgm:spPr/>
    </dgm:pt>
    <dgm:pt modelId="{71C7E6FA-AA4C-4BF2-8B2C-7517FF0C16B5}" type="pres">
      <dgm:prSet presAssocID="{D4555822-7F7F-415C-95C8-A77B028D6244}" presName="hierChild5" presStyleCnt="0"/>
      <dgm:spPr/>
    </dgm:pt>
    <dgm:pt modelId="{DB718ABB-B512-48E3-85FD-DF0FEAC73D20}" type="pres">
      <dgm:prSet presAssocID="{7699FFE9-4492-4107-8C61-8A628C44A3DA}" presName="hierChild5" presStyleCnt="0"/>
      <dgm:spPr/>
    </dgm:pt>
    <dgm:pt modelId="{D65EC12B-1060-4760-B25D-ACA6EAD2CB95}" type="pres">
      <dgm:prSet presAssocID="{D3947969-BEE3-4C1D-B04D-22E10C74F80B}" presName="Name28" presStyleLbl="parChTrans1D2" presStyleIdx="1" presStyleCnt="3"/>
      <dgm:spPr/>
      <dgm:t>
        <a:bodyPr/>
        <a:lstStyle/>
        <a:p>
          <a:endParaRPr lang="en-US"/>
        </a:p>
      </dgm:t>
    </dgm:pt>
    <dgm:pt modelId="{EC7B7606-63A1-4950-95F3-2E22C6AF50F4}" type="pres">
      <dgm:prSet presAssocID="{D5B31062-A03A-4960-9844-6096B51FD199}" presName="hierRoot2" presStyleCnt="0">
        <dgm:presLayoutVars>
          <dgm:hierBranch val="init"/>
        </dgm:presLayoutVars>
      </dgm:prSet>
      <dgm:spPr/>
    </dgm:pt>
    <dgm:pt modelId="{E04A5872-D542-4B11-9887-1A8E6984B208}" type="pres">
      <dgm:prSet presAssocID="{D5B31062-A03A-4960-9844-6096B51FD199}" presName="rootComposite2" presStyleCnt="0"/>
      <dgm:spPr/>
    </dgm:pt>
    <dgm:pt modelId="{890CF0EB-C3FD-4BD5-AE9D-C86969E0C648}" type="pres">
      <dgm:prSet presAssocID="{D5B31062-A03A-4960-9844-6096B51FD199}" presName="rootText2" presStyleLbl="alignAcc1" presStyleIdx="0" presStyleCnt="0">
        <dgm:presLayoutVars>
          <dgm:chPref val="3"/>
        </dgm:presLayoutVars>
      </dgm:prSet>
      <dgm:spPr/>
      <dgm:t>
        <a:bodyPr/>
        <a:lstStyle/>
        <a:p>
          <a:endParaRPr lang="en-US"/>
        </a:p>
      </dgm:t>
    </dgm:pt>
    <dgm:pt modelId="{C8FCE642-7F25-4A37-8BE0-2A8D96215AA0}" type="pres">
      <dgm:prSet presAssocID="{D5B31062-A03A-4960-9844-6096B51FD199}" presName="topArc2" presStyleLbl="parChTrans1D1" presStyleIdx="10" presStyleCnt="32"/>
      <dgm:spPr/>
    </dgm:pt>
    <dgm:pt modelId="{87258C1E-1C44-4611-8347-6942F0960DD5}" type="pres">
      <dgm:prSet presAssocID="{D5B31062-A03A-4960-9844-6096B51FD199}" presName="bottomArc2" presStyleLbl="parChTrans1D1" presStyleIdx="11" presStyleCnt="32"/>
      <dgm:spPr/>
    </dgm:pt>
    <dgm:pt modelId="{678E2127-FCDC-4B06-8009-E83DA8BFA86C}" type="pres">
      <dgm:prSet presAssocID="{D5B31062-A03A-4960-9844-6096B51FD199}" presName="topConnNode2" presStyleLbl="node2" presStyleIdx="0" presStyleCnt="0"/>
      <dgm:spPr/>
      <dgm:t>
        <a:bodyPr/>
        <a:lstStyle/>
        <a:p>
          <a:endParaRPr lang="en-US"/>
        </a:p>
      </dgm:t>
    </dgm:pt>
    <dgm:pt modelId="{6A60AE3D-E250-488F-A3B0-120FF9A972E6}" type="pres">
      <dgm:prSet presAssocID="{D5B31062-A03A-4960-9844-6096B51FD199}" presName="hierChild4" presStyleCnt="0"/>
      <dgm:spPr/>
    </dgm:pt>
    <dgm:pt modelId="{6AB26489-E000-4DBE-AB5B-5F8E4304E8A9}" type="pres">
      <dgm:prSet presAssocID="{AE16B31B-8AB5-4606-93F0-879E22B5E742}" presName="Name28" presStyleLbl="parChTrans1D3" presStyleIdx="3" presStyleCnt="12"/>
      <dgm:spPr/>
      <dgm:t>
        <a:bodyPr/>
        <a:lstStyle/>
        <a:p>
          <a:endParaRPr lang="en-US"/>
        </a:p>
      </dgm:t>
    </dgm:pt>
    <dgm:pt modelId="{16147BB8-FFAE-45AA-9E3B-97EA8FAACD18}" type="pres">
      <dgm:prSet presAssocID="{19B5B8F3-966E-413D-A2CD-45F22921558A}" presName="hierRoot2" presStyleCnt="0">
        <dgm:presLayoutVars>
          <dgm:hierBranch val="init"/>
        </dgm:presLayoutVars>
      </dgm:prSet>
      <dgm:spPr/>
    </dgm:pt>
    <dgm:pt modelId="{6A1B840D-76A4-4F7E-892A-04BAEDAEE16F}" type="pres">
      <dgm:prSet presAssocID="{19B5B8F3-966E-413D-A2CD-45F22921558A}" presName="rootComposite2" presStyleCnt="0"/>
      <dgm:spPr/>
    </dgm:pt>
    <dgm:pt modelId="{BD3ECD16-EF51-493E-8DCC-0C824C8394C3}" type="pres">
      <dgm:prSet presAssocID="{19B5B8F3-966E-413D-A2CD-45F22921558A}" presName="rootText2" presStyleLbl="alignAcc1" presStyleIdx="0" presStyleCnt="0">
        <dgm:presLayoutVars>
          <dgm:chPref val="3"/>
        </dgm:presLayoutVars>
      </dgm:prSet>
      <dgm:spPr/>
      <dgm:t>
        <a:bodyPr/>
        <a:lstStyle/>
        <a:p>
          <a:endParaRPr lang="en-US"/>
        </a:p>
      </dgm:t>
    </dgm:pt>
    <dgm:pt modelId="{10CB6BE2-C097-4042-8B3C-C0E1F230FBAD}" type="pres">
      <dgm:prSet presAssocID="{19B5B8F3-966E-413D-A2CD-45F22921558A}" presName="topArc2" presStyleLbl="parChTrans1D1" presStyleIdx="12" presStyleCnt="32"/>
      <dgm:spPr/>
    </dgm:pt>
    <dgm:pt modelId="{4D095AC1-3CBA-4A22-87D2-02147E04D0FF}" type="pres">
      <dgm:prSet presAssocID="{19B5B8F3-966E-413D-A2CD-45F22921558A}" presName="bottomArc2" presStyleLbl="parChTrans1D1" presStyleIdx="13" presStyleCnt="32"/>
      <dgm:spPr/>
    </dgm:pt>
    <dgm:pt modelId="{55EF0322-E242-46E3-9AA5-3DF64575E633}" type="pres">
      <dgm:prSet presAssocID="{19B5B8F3-966E-413D-A2CD-45F22921558A}" presName="topConnNode2" presStyleLbl="node3" presStyleIdx="0" presStyleCnt="0"/>
      <dgm:spPr/>
      <dgm:t>
        <a:bodyPr/>
        <a:lstStyle/>
        <a:p>
          <a:endParaRPr lang="en-US"/>
        </a:p>
      </dgm:t>
    </dgm:pt>
    <dgm:pt modelId="{134E8AC3-BC6C-46B5-9257-050B69DCB389}" type="pres">
      <dgm:prSet presAssocID="{19B5B8F3-966E-413D-A2CD-45F22921558A}" presName="hierChild4" presStyleCnt="0"/>
      <dgm:spPr/>
    </dgm:pt>
    <dgm:pt modelId="{B1185168-E759-4AAA-BDD3-6D639EB81C84}" type="pres">
      <dgm:prSet presAssocID="{19B5B8F3-966E-413D-A2CD-45F22921558A}" presName="hierChild5" presStyleCnt="0"/>
      <dgm:spPr/>
    </dgm:pt>
    <dgm:pt modelId="{302E95CE-AE6C-419C-8FBE-AC430487879E}" type="pres">
      <dgm:prSet presAssocID="{BB6945A9-4432-4C60-879A-58FBC8BB9373}" presName="Name28" presStyleLbl="parChTrans1D3" presStyleIdx="4" presStyleCnt="12"/>
      <dgm:spPr/>
      <dgm:t>
        <a:bodyPr/>
        <a:lstStyle/>
        <a:p>
          <a:endParaRPr lang="en-US"/>
        </a:p>
      </dgm:t>
    </dgm:pt>
    <dgm:pt modelId="{126F4AE4-410F-45EE-A9D0-A46D35E82268}" type="pres">
      <dgm:prSet presAssocID="{DA3703A0-9A7F-4536-A73F-EA72C24C5B58}" presName="hierRoot2" presStyleCnt="0">
        <dgm:presLayoutVars>
          <dgm:hierBranch val="init"/>
        </dgm:presLayoutVars>
      </dgm:prSet>
      <dgm:spPr/>
    </dgm:pt>
    <dgm:pt modelId="{3E398A99-D4AF-4750-9910-F414D2AF7F1B}" type="pres">
      <dgm:prSet presAssocID="{DA3703A0-9A7F-4536-A73F-EA72C24C5B58}" presName="rootComposite2" presStyleCnt="0"/>
      <dgm:spPr/>
    </dgm:pt>
    <dgm:pt modelId="{26A2E10E-98B0-4ECD-9FAE-DA4D52788AF6}" type="pres">
      <dgm:prSet presAssocID="{DA3703A0-9A7F-4536-A73F-EA72C24C5B58}" presName="rootText2" presStyleLbl="alignAcc1" presStyleIdx="0" presStyleCnt="0">
        <dgm:presLayoutVars>
          <dgm:chPref val="3"/>
        </dgm:presLayoutVars>
      </dgm:prSet>
      <dgm:spPr/>
      <dgm:t>
        <a:bodyPr/>
        <a:lstStyle/>
        <a:p>
          <a:endParaRPr lang="en-US"/>
        </a:p>
      </dgm:t>
    </dgm:pt>
    <dgm:pt modelId="{B375BAE7-A83E-4F12-B02D-F2259A21047F}" type="pres">
      <dgm:prSet presAssocID="{DA3703A0-9A7F-4536-A73F-EA72C24C5B58}" presName="topArc2" presStyleLbl="parChTrans1D1" presStyleIdx="14" presStyleCnt="32"/>
      <dgm:spPr/>
    </dgm:pt>
    <dgm:pt modelId="{2306DD56-4150-416D-95DE-75915C513451}" type="pres">
      <dgm:prSet presAssocID="{DA3703A0-9A7F-4536-A73F-EA72C24C5B58}" presName="bottomArc2" presStyleLbl="parChTrans1D1" presStyleIdx="15" presStyleCnt="32"/>
      <dgm:spPr/>
    </dgm:pt>
    <dgm:pt modelId="{32EF78E0-80D5-4BF2-9CF3-6FF251CCAAFF}" type="pres">
      <dgm:prSet presAssocID="{DA3703A0-9A7F-4536-A73F-EA72C24C5B58}" presName="topConnNode2" presStyleLbl="node3" presStyleIdx="0" presStyleCnt="0"/>
      <dgm:spPr/>
      <dgm:t>
        <a:bodyPr/>
        <a:lstStyle/>
        <a:p>
          <a:endParaRPr lang="en-US"/>
        </a:p>
      </dgm:t>
    </dgm:pt>
    <dgm:pt modelId="{C1511F91-1409-4D31-BF4B-99DB1AE5D3E9}" type="pres">
      <dgm:prSet presAssocID="{DA3703A0-9A7F-4536-A73F-EA72C24C5B58}" presName="hierChild4" presStyleCnt="0"/>
      <dgm:spPr/>
    </dgm:pt>
    <dgm:pt modelId="{DC8E4E4B-C76E-4ED8-A3A9-A3EF09D0BB78}" type="pres">
      <dgm:prSet presAssocID="{DA3703A0-9A7F-4536-A73F-EA72C24C5B58}" presName="hierChild5" presStyleCnt="0"/>
      <dgm:spPr/>
    </dgm:pt>
    <dgm:pt modelId="{6BFEE8E2-00D5-4B77-857D-CC66E8A497C0}" type="pres">
      <dgm:prSet presAssocID="{378FE732-BF30-4CB6-87BD-732EBC30E631}" presName="Name28" presStyleLbl="parChTrans1D3" presStyleIdx="5" presStyleCnt="12"/>
      <dgm:spPr/>
      <dgm:t>
        <a:bodyPr/>
        <a:lstStyle/>
        <a:p>
          <a:endParaRPr lang="en-US"/>
        </a:p>
      </dgm:t>
    </dgm:pt>
    <dgm:pt modelId="{1EEE8DD7-1D8E-40D7-B123-63DB244AC2AB}" type="pres">
      <dgm:prSet presAssocID="{79495BB5-0687-4BB0-8B24-557F447E63ED}" presName="hierRoot2" presStyleCnt="0">
        <dgm:presLayoutVars>
          <dgm:hierBranch val="init"/>
        </dgm:presLayoutVars>
      </dgm:prSet>
      <dgm:spPr/>
    </dgm:pt>
    <dgm:pt modelId="{108C15F1-3B69-4457-8F4B-B5DA403BEE81}" type="pres">
      <dgm:prSet presAssocID="{79495BB5-0687-4BB0-8B24-557F447E63ED}" presName="rootComposite2" presStyleCnt="0"/>
      <dgm:spPr/>
    </dgm:pt>
    <dgm:pt modelId="{84C1EE67-929C-4BC0-A9C2-1E02AE8F461D}" type="pres">
      <dgm:prSet presAssocID="{79495BB5-0687-4BB0-8B24-557F447E63ED}" presName="rootText2" presStyleLbl="alignAcc1" presStyleIdx="0" presStyleCnt="0">
        <dgm:presLayoutVars>
          <dgm:chPref val="3"/>
        </dgm:presLayoutVars>
      </dgm:prSet>
      <dgm:spPr/>
      <dgm:t>
        <a:bodyPr/>
        <a:lstStyle/>
        <a:p>
          <a:endParaRPr lang="en-US"/>
        </a:p>
      </dgm:t>
    </dgm:pt>
    <dgm:pt modelId="{C9C2E43F-9DA9-4DBB-9140-7ABBC66963ED}" type="pres">
      <dgm:prSet presAssocID="{79495BB5-0687-4BB0-8B24-557F447E63ED}" presName="topArc2" presStyleLbl="parChTrans1D1" presStyleIdx="16" presStyleCnt="32"/>
      <dgm:spPr/>
    </dgm:pt>
    <dgm:pt modelId="{31746670-2706-4DD0-B810-A854405B5BFA}" type="pres">
      <dgm:prSet presAssocID="{79495BB5-0687-4BB0-8B24-557F447E63ED}" presName="bottomArc2" presStyleLbl="parChTrans1D1" presStyleIdx="17" presStyleCnt="32"/>
      <dgm:spPr/>
    </dgm:pt>
    <dgm:pt modelId="{C642FCB4-FDC7-48B2-AD27-3417F912E868}" type="pres">
      <dgm:prSet presAssocID="{79495BB5-0687-4BB0-8B24-557F447E63ED}" presName="topConnNode2" presStyleLbl="node3" presStyleIdx="0" presStyleCnt="0"/>
      <dgm:spPr/>
      <dgm:t>
        <a:bodyPr/>
        <a:lstStyle/>
        <a:p>
          <a:endParaRPr lang="en-US"/>
        </a:p>
      </dgm:t>
    </dgm:pt>
    <dgm:pt modelId="{9F6B4E61-A338-4E74-BC3E-DC6C94106BA8}" type="pres">
      <dgm:prSet presAssocID="{79495BB5-0687-4BB0-8B24-557F447E63ED}" presName="hierChild4" presStyleCnt="0"/>
      <dgm:spPr/>
    </dgm:pt>
    <dgm:pt modelId="{96A89F03-5738-43D3-9D27-E3BEF4AD852D}" type="pres">
      <dgm:prSet presAssocID="{79495BB5-0687-4BB0-8B24-557F447E63ED}" presName="hierChild5" presStyleCnt="0"/>
      <dgm:spPr/>
    </dgm:pt>
    <dgm:pt modelId="{CB4570FA-6311-4CE2-8694-9126E2EE2AD4}" type="pres">
      <dgm:prSet presAssocID="{273C280D-BAE3-4092-B14B-FF25A3799714}" presName="Name28" presStyleLbl="parChTrans1D3" presStyleIdx="6" presStyleCnt="12"/>
      <dgm:spPr/>
      <dgm:t>
        <a:bodyPr/>
        <a:lstStyle/>
        <a:p>
          <a:endParaRPr lang="en-US"/>
        </a:p>
      </dgm:t>
    </dgm:pt>
    <dgm:pt modelId="{706FEC62-032F-40DD-8376-426C4157AE9D}" type="pres">
      <dgm:prSet presAssocID="{A08883AA-6896-4974-8F28-5335D7F6D887}" presName="hierRoot2" presStyleCnt="0">
        <dgm:presLayoutVars>
          <dgm:hierBranch val="init"/>
        </dgm:presLayoutVars>
      </dgm:prSet>
      <dgm:spPr/>
    </dgm:pt>
    <dgm:pt modelId="{AEAF897B-2308-4F3C-89DC-150785C90373}" type="pres">
      <dgm:prSet presAssocID="{A08883AA-6896-4974-8F28-5335D7F6D887}" presName="rootComposite2" presStyleCnt="0"/>
      <dgm:spPr/>
    </dgm:pt>
    <dgm:pt modelId="{3BA1DB2A-3F24-486A-B5A9-58FB7B055166}" type="pres">
      <dgm:prSet presAssocID="{A08883AA-6896-4974-8F28-5335D7F6D887}" presName="rootText2" presStyleLbl="alignAcc1" presStyleIdx="0" presStyleCnt="0">
        <dgm:presLayoutVars>
          <dgm:chPref val="3"/>
        </dgm:presLayoutVars>
      </dgm:prSet>
      <dgm:spPr/>
      <dgm:t>
        <a:bodyPr/>
        <a:lstStyle/>
        <a:p>
          <a:endParaRPr lang="en-US"/>
        </a:p>
      </dgm:t>
    </dgm:pt>
    <dgm:pt modelId="{D9AB8A0F-1308-4455-8919-94E01F726F18}" type="pres">
      <dgm:prSet presAssocID="{A08883AA-6896-4974-8F28-5335D7F6D887}" presName="topArc2" presStyleLbl="parChTrans1D1" presStyleIdx="18" presStyleCnt="32"/>
      <dgm:spPr/>
    </dgm:pt>
    <dgm:pt modelId="{B01E42BB-D9BC-4341-A76F-F014D3E92FE4}" type="pres">
      <dgm:prSet presAssocID="{A08883AA-6896-4974-8F28-5335D7F6D887}" presName="bottomArc2" presStyleLbl="parChTrans1D1" presStyleIdx="19" presStyleCnt="32"/>
      <dgm:spPr/>
    </dgm:pt>
    <dgm:pt modelId="{93F39902-29B6-4CCE-86E3-07B903F72368}" type="pres">
      <dgm:prSet presAssocID="{A08883AA-6896-4974-8F28-5335D7F6D887}" presName="topConnNode2" presStyleLbl="node3" presStyleIdx="0" presStyleCnt="0"/>
      <dgm:spPr/>
      <dgm:t>
        <a:bodyPr/>
        <a:lstStyle/>
        <a:p>
          <a:endParaRPr lang="en-US"/>
        </a:p>
      </dgm:t>
    </dgm:pt>
    <dgm:pt modelId="{E1D23493-3B9C-4E25-84DC-40BB93BB1CFB}" type="pres">
      <dgm:prSet presAssocID="{A08883AA-6896-4974-8F28-5335D7F6D887}" presName="hierChild4" presStyleCnt="0"/>
      <dgm:spPr/>
    </dgm:pt>
    <dgm:pt modelId="{F73F1E4C-9359-4676-B69E-E857CB7A334F}" type="pres">
      <dgm:prSet presAssocID="{A08883AA-6896-4974-8F28-5335D7F6D887}" presName="hierChild5" presStyleCnt="0"/>
      <dgm:spPr/>
    </dgm:pt>
    <dgm:pt modelId="{5E99BFCA-B21B-4892-8BD8-0CE04640D547}" type="pres">
      <dgm:prSet presAssocID="{A2AA6643-5094-45B5-9D3A-30A7D891DFE0}" presName="Name28" presStyleLbl="parChTrans1D3" presStyleIdx="7" presStyleCnt="12"/>
      <dgm:spPr/>
      <dgm:t>
        <a:bodyPr/>
        <a:lstStyle/>
        <a:p>
          <a:endParaRPr lang="en-US"/>
        </a:p>
      </dgm:t>
    </dgm:pt>
    <dgm:pt modelId="{C44E7EB0-2B91-44AE-AACD-EAAC89132946}" type="pres">
      <dgm:prSet presAssocID="{F191A7C8-2DF3-4D87-8EB0-E1A18029D7BF}" presName="hierRoot2" presStyleCnt="0">
        <dgm:presLayoutVars>
          <dgm:hierBranch val="init"/>
        </dgm:presLayoutVars>
      </dgm:prSet>
      <dgm:spPr/>
    </dgm:pt>
    <dgm:pt modelId="{2ECF7C45-D3BA-4AF8-A089-49CC7EA687F5}" type="pres">
      <dgm:prSet presAssocID="{F191A7C8-2DF3-4D87-8EB0-E1A18029D7BF}" presName="rootComposite2" presStyleCnt="0"/>
      <dgm:spPr/>
    </dgm:pt>
    <dgm:pt modelId="{2FC57D45-BACC-44AD-93B5-E4E0F8E9D536}" type="pres">
      <dgm:prSet presAssocID="{F191A7C8-2DF3-4D87-8EB0-E1A18029D7BF}" presName="rootText2" presStyleLbl="alignAcc1" presStyleIdx="0" presStyleCnt="0">
        <dgm:presLayoutVars>
          <dgm:chPref val="3"/>
        </dgm:presLayoutVars>
      </dgm:prSet>
      <dgm:spPr/>
      <dgm:t>
        <a:bodyPr/>
        <a:lstStyle/>
        <a:p>
          <a:endParaRPr lang="en-US"/>
        </a:p>
      </dgm:t>
    </dgm:pt>
    <dgm:pt modelId="{55146E04-2F08-41E0-AFB0-B59ED97B34FC}" type="pres">
      <dgm:prSet presAssocID="{F191A7C8-2DF3-4D87-8EB0-E1A18029D7BF}" presName="topArc2" presStyleLbl="parChTrans1D1" presStyleIdx="20" presStyleCnt="32"/>
      <dgm:spPr/>
    </dgm:pt>
    <dgm:pt modelId="{8C559AE0-16C9-4B2A-A3F3-3F0359023A15}" type="pres">
      <dgm:prSet presAssocID="{F191A7C8-2DF3-4D87-8EB0-E1A18029D7BF}" presName="bottomArc2" presStyleLbl="parChTrans1D1" presStyleIdx="21" presStyleCnt="32"/>
      <dgm:spPr/>
    </dgm:pt>
    <dgm:pt modelId="{4F8478E8-EFB8-4984-B490-7DFFAA71AD7C}" type="pres">
      <dgm:prSet presAssocID="{F191A7C8-2DF3-4D87-8EB0-E1A18029D7BF}" presName="topConnNode2" presStyleLbl="node3" presStyleIdx="0" presStyleCnt="0"/>
      <dgm:spPr/>
      <dgm:t>
        <a:bodyPr/>
        <a:lstStyle/>
        <a:p>
          <a:endParaRPr lang="en-US"/>
        </a:p>
      </dgm:t>
    </dgm:pt>
    <dgm:pt modelId="{1F07C582-F6C9-4600-B040-760991292942}" type="pres">
      <dgm:prSet presAssocID="{F191A7C8-2DF3-4D87-8EB0-E1A18029D7BF}" presName="hierChild4" presStyleCnt="0"/>
      <dgm:spPr/>
    </dgm:pt>
    <dgm:pt modelId="{A843EBB6-32E5-43F6-AC25-43C193A235C9}" type="pres">
      <dgm:prSet presAssocID="{F191A7C8-2DF3-4D87-8EB0-E1A18029D7BF}" presName="hierChild5" presStyleCnt="0"/>
      <dgm:spPr/>
    </dgm:pt>
    <dgm:pt modelId="{8D508B4E-1B6F-4F76-B5A8-81E0294A346C}" type="pres">
      <dgm:prSet presAssocID="{D5B31062-A03A-4960-9844-6096B51FD199}" presName="hierChild5" presStyleCnt="0"/>
      <dgm:spPr/>
    </dgm:pt>
    <dgm:pt modelId="{39962480-F933-4C94-A160-C54B6424CC6F}" type="pres">
      <dgm:prSet presAssocID="{71ADFB7F-63C0-49D0-B5FE-D1D51654169A}" presName="Name28" presStyleLbl="parChTrans1D2" presStyleIdx="2" presStyleCnt="3"/>
      <dgm:spPr/>
      <dgm:t>
        <a:bodyPr/>
        <a:lstStyle/>
        <a:p>
          <a:endParaRPr lang="en-US"/>
        </a:p>
      </dgm:t>
    </dgm:pt>
    <dgm:pt modelId="{7B18287D-D3BA-45BE-9E42-6FF5C5CA5334}" type="pres">
      <dgm:prSet presAssocID="{FC59A107-95CF-4546-BB76-1C6B0803BE6C}" presName="hierRoot2" presStyleCnt="0">
        <dgm:presLayoutVars>
          <dgm:hierBranch val="init"/>
        </dgm:presLayoutVars>
      </dgm:prSet>
      <dgm:spPr/>
    </dgm:pt>
    <dgm:pt modelId="{946336F0-2D77-493F-A24D-F8A55BBE1E39}" type="pres">
      <dgm:prSet presAssocID="{FC59A107-95CF-4546-BB76-1C6B0803BE6C}" presName="rootComposite2" presStyleCnt="0"/>
      <dgm:spPr/>
    </dgm:pt>
    <dgm:pt modelId="{B93D864D-F7A9-4E6A-BE2D-DD2AEC62B328}" type="pres">
      <dgm:prSet presAssocID="{FC59A107-95CF-4546-BB76-1C6B0803BE6C}" presName="rootText2" presStyleLbl="alignAcc1" presStyleIdx="0" presStyleCnt="0">
        <dgm:presLayoutVars>
          <dgm:chPref val="3"/>
        </dgm:presLayoutVars>
      </dgm:prSet>
      <dgm:spPr/>
      <dgm:t>
        <a:bodyPr/>
        <a:lstStyle/>
        <a:p>
          <a:endParaRPr lang="en-US"/>
        </a:p>
      </dgm:t>
    </dgm:pt>
    <dgm:pt modelId="{7871FCC4-68EC-4F15-AB4D-89BB9DD6D4EB}" type="pres">
      <dgm:prSet presAssocID="{FC59A107-95CF-4546-BB76-1C6B0803BE6C}" presName="topArc2" presStyleLbl="parChTrans1D1" presStyleIdx="22" presStyleCnt="32"/>
      <dgm:spPr/>
    </dgm:pt>
    <dgm:pt modelId="{4BEFDA9B-BC79-4AE6-B2DF-66497ABBE7ED}" type="pres">
      <dgm:prSet presAssocID="{FC59A107-95CF-4546-BB76-1C6B0803BE6C}" presName="bottomArc2" presStyleLbl="parChTrans1D1" presStyleIdx="23" presStyleCnt="32"/>
      <dgm:spPr/>
    </dgm:pt>
    <dgm:pt modelId="{0893C036-2B56-4D69-BCF3-34340D9DF800}" type="pres">
      <dgm:prSet presAssocID="{FC59A107-95CF-4546-BB76-1C6B0803BE6C}" presName="topConnNode2" presStyleLbl="node2" presStyleIdx="0" presStyleCnt="0"/>
      <dgm:spPr/>
      <dgm:t>
        <a:bodyPr/>
        <a:lstStyle/>
        <a:p>
          <a:endParaRPr lang="en-US"/>
        </a:p>
      </dgm:t>
    </dgm:pt>
    <dgm:pt modelId="{93C7B834-9092-4610-BB28-368E989696BF}" type="pres">
      <dgm:prSet presAssocID="{FC59A107-95CF-4546-BB76-1C6B0803BE6C}" presName="hierChild4" presStyleCnt="0"/>
      <dgm:spPr/>
    </dgm:pt>
    <dgm:pt modelId="{8962E867-0C8A-4662-BC70-F8CE62680188}" type="pres">
      <dgm:prSet presAssocID="{8389D2EE-4142-4659-A1ED-83A191F13F16}" presName="Name28" presStyleLbl="parChTrans1D3" presStyleIdx="8" presStyleCnt="12"/>
      <dgm:spPr/>
      <dgm:t>
        <a:bodyPr/>
        <a:lstStyle/>
        <a:p>
          <a:endParaRPr lang="en-US"/>
        </a:p>
      </dgm:t>
    </dgm:pt>
    <dgm:pt modelId="{236EBABC-2BFC-4724-BB1F-2B7ADA52FC40}" type="pres">
      <dgm:prSet presAssocID="{E4C77463-72DF-4D37-B526-8185038C1FE0}" presName="hierRoot2" presStyleCnt="0">
        <dgm:presLayoutVars>
          <dgm:hierBranch val="init"/>
        </dgm:presLayoutVars>
      </dgm:prSet>
      <dgm:spPr/>
    </dgm:pt>
    <dgm:pt modelId="{E610B370-2ABC-4D75-BA3C-F90BDD678C86}" type="pres">
      <dgm:prSet presAssocID="{E4C77463-72DF-4D37-B526-8185038C1FE0}" presName="rootComposite2" presStyleCnt="0"/>
      <dgm:spPr/>
    </dgm:pt>
    <dgm:pt modelId="{632BCD53-2630-4D18-BE16-35EF0EAF6720}" type="pres">
      <dgm:prSet presAssocID="{E4C77463-72DF-4D37-B526-8185038C1FE0}" presName="rootText2" presStyleLbl="alignAcc1" presStyleIdx="0" presStyleCnt="0">
        <dgm:presLayoutVars>
          <dgm:chPref val="3"/>
        </dgm:presLayoutVars>
      </dgm:prSet>
      <dgm:spPr/>
      <dgm:t>
        <a:bodyPr/>
        <a:lstStyle/>
        <a:p>
          <a:endParaRPr lang="en-US"/>
        </a:p>
      </dgm:t>
    </dgm:pt>
    <dgm:pt modelId="{AD9F7F00-C015-4A3A-9497-F9A54351C11A}" type="pres">
      <dgm:prSet presAssocID="{E4C77463-72DF-4D37-B526-8185038C1FE0}" presName="topArc2" presStyleLbl="parChTrans1D1" presStyleIdx="24" presStyleCnt="32"/>
      <dgm:spPr/>
    </dgm:pt>
    <dgm:pt modelId="{B6BA6251-881C-401F-90DF-A916EB637DF9}" type="pres">
      <dgm:prSet presAssocID="{E4C77463-72DF-4D37-B526-8185038C1FE0}" presName="bottomArc2" presStyleLbl="parChTrans1D1" presStyleIdx="25" presStyleCnt="32"/>
      <dgm:spPr/>
    </dgm:pt>
    <dgm:pt modelId="{21A0AD6D-4DC6-4EC4-8ACA-5DC487899922}" type="pres">
      <dgm:prSet presAssocID="{E4C77463-72DF-4D37-B526-8185038C1FE0}" presName="topConnNode2" presStyleLbl="node3" presStyleIdx="0" presStyleCnt="0"/>
      <dgm:spPr/>
      <dgm:t>
        <a:bodyPr/>
        <a:lstStyle/>
        <a:p>
          <a:endParaRPr lang="en-US"/>
        </a:p>
      </dgm:t>
    </dgm:pt>
    <dgm:pt modelId="{1C3ECE32-09B2-4ECA-8418-A01D6404FA13}" type="pres">
      <dgm:prSet presAssocID="{E4C77463-72DF-4D37-B526-8185038C1FE0}" presName="hierChild4" presStyleCnt="0"/>
      <dgm:spPr/>
    </dgm:pt>
    <dgm:pt modelId="{B1EFADE4-EF6F-4C56-AF04-03908505E222}" type="pres">
      <dgm:prSet presAssocID="{E4C77463-72DF-4D37-B526-8185038C1FE0}" presName="hierChild5" presStyleCnt="0"/>
      <dgm:spPr/>
    </dgm:pt>
    <dgm:pt modelId="{295A1EB3-8F44-4792-B942-FDAB4E071188}" type="pres">
      <dgm:prSet presAssocID="{306E3E43-ECCB-4678-82AF-18BDE760090A}" presName="Name28" presStyleLbl="parChTrans1D3" presStyleIdx="9" presStyleCnt="12"/>
      <dgm:spPr/>
      <dgm:t>
        <a:bodyPr/>
        <a:lstStyle/>
        <a:p>
          <a:endParaRPr lang="en-US"/>
        </a:p>
      </dgm:t>
    </dgm:pt>
    <dgm:pt modelId="{A6564CF6-25A0-49FC-81CB-3EAFF4EB0A81}" type="pres">
      <dgm:prSet presAssocID="{FBED44EA-62A8-4B1C-B903-F1E9574D4C1D}" presName="hierRoot2" presStyleCnt="0">
        <dgm:presLayoutVars>
          <dgm:hierBranch val="init"/>
        </dgm:presLayoutVars>
      </dgm:prSet>
      <dgm:spPr/>
    </dgm:pt>
    <dgm:pt modelId="{8373BD4F-B70C-497B-852C-DC407886E43F}" type="pres">
      <dgm:prSet presAssocID="{FBED44EA-62A8-4B1C-B903-F1E9574D4C1D}" presName="rootComposite2" presStyleCnt="0"/>
      <dgm:spPr/>
    </dgm:pt>
    <dgm:pt modelId="{A4E86241-92A3-4CEA-B4A7-CDBD8BD0BA38}" type="pres">
      <dgm:prSet presAssocID="{FBED44EA-62A8-4B1C-B903-F1E9574D4C1D}" presName="rootText2" presStyleLbl="alignAcc1" presStyleIdx="0" presStyleCnt="0">
        <dgm:presLayoutVars>
          <dgm:chPref val="3"/>
        </dgm:presLayoutVars>
      </dgm:prSet>
      <dgm:spPr/>
      <dgm:t>
        <a:bodyPr/>
        <a:lstStyle/>
        <a:p>
          <a:endParaRPr lang="en-US"/>
        </a:p>
      </dgm:t>
    </dgm:pt>
    <dgm:pt modelId="{F659B2F2-C146-4ABF-AF52-4FECA7C3CFEE}" type="pres">
      <dgm:prSet presAssocID="{FBED44EA-62A8-4B1C-B903-F1E9574D4C1D}" presName="topArc2" presStyleLbl="parChTrans1D1" presStyleIdx="26" presStyleCnt="32"/>
      <dgm:spPr/>
    </dgm:pt>
    <dgm:pt modelId="{8B3ECF4F-F645-4AC7-9D76-F42F726436E3}" type="pres">
      <dgm:prSet presAssocID="{FBED44EA-62A8-4B1C-B903-F1E9574D4C1D}" presName="bottomArc2" presStyleLbl="parChTrans1D1" presStyleIdx="27" presStyleCnt="32"/>
      <dgm:spPr/>
    </dgm:pt>
    <dgm:pt modelId="{CEEE83E0-405D-4FDB-82CE-C7B7CB40CA34}" type="pres">
      <dgm:prSet presAssocID="{FBED44EA-62A8-4B1C-B903-F1E9574D4C1D}" presName="topConnNode2" presStyleLbl="node3" presStyleIdx="0" presStyleCnt="0"/>
      <dgm:spPr/>
      <dgm:t>
        <a:bodyPr/>
        <a:lstStyle/>
        <a:p>
          <a:endParaRPr lang="en-US"/>
        </a:p>
      </dgm:t>
    </dgm:pt>
    <dgm:pt modelId="{9F7B5F08-919A-4227-B20E-E521F1C0CBFB}" type="pres">
      <dgm:prSet presAssocID="{FBED44EA-62A8-4B1C-B903-F1E9574D4C1D}" presName="hierChild4" presStyleCnt="0"/>
      <dgm:spPr/>
    </dgm:pt>
    <dgm:pt modelId="{9B83D10B-0D83-4E4B-A66E-3FCF5375481F}" type="pres">
      <dgm:prSet presAssocID="{FBED44EA-62A8-4B1C-B903-F1E9574D4C1D}" presName="hierChild5" presStyleCnt="0"/>
      <dgm:spPr/>
    </dgm:pt>
    <dgm:pt modelId="{1F427A25-AD97-42DF-B927-A28ABC213952}" type="pres">
      <dgm:prSet presAssocID="{E977DDE1-47AB-4C3D-BBE2-E41DEBD0092E}" presName="Name28" presStyleLbl="parChTrans1D3" presStyleIdx="10" presStyleCnt="12"/>
      <dgm:spPr/>
      <dgm:t>
        <a:bodyPr/>
        <a:lstStyle/>
        <a:p>
          <a:endParaRPr lang="en-US"/>
        </a:p>
      </dgm:t>
    </dgm:pt>
    <dgm:pt modelId="{66681BED-E44E-4B5D-BCD6-95E9E46E325C}" type="pres">
      <dgm:prSet presAssocID="{C73088BA-27FA-4D8B-88B9-28485D868426}" presName="hierRoot2" presStyleCnt="0">
        <dgm:presLayoutVars>
          <dgm:hierBranch val="init"/>
        </dgm:presLayoutVars>
      </dgm:prSet>
      <dgm:spPr/>
    </dgm:pt>
    <dgm:pt modelId="{EDFCE2CC-D009-487D-AE0D-8F196E35F916}" type="pres">
      <dgm:prSet presAssocID="{C73088BA-27FA-4D8B-88B9-28485D868426}" presName="rootComposite2" presStyleCnt="0"/>
      <dgm:spPr/>
    </dgm:pt>
    <dgm:pt modelId="{3756B235-5B9E-42C9-A346-2AFFCF1F1AA5}" type="pres">
      <dgm:prSet presAssocID="{C73088BA-27FA-4D8B-88B9-28485D868426}" presName="rootText2" presStyleLbl="alignAcc1" presStyleIdx="0" presStyleCnt="0">
        <dgm:presLayoutVars>
          <dgm:chPref val="3"/>
        </dgm:presLayoutVars>
      </dgm:prSet>
      <dgm:spPr/>
      <dgm:t>
        <a:bodyPr/>
        <a:lstStyle/>
        <a:p>
          <a:endParaRPr lang="en-US"/>
        </a:p>
      </dgm:t>
    </dgm:pt>
    <dgm:pt modelId="{97CAE580-922C-49EB-86D7-8A008037BD1C}" type="pres">
      <dgm:prSet presAssocID="{C73088BA-27FA-4D8B-88B9-28485D868426}" presName="topArc2" presStyleLbl="parChTrans1D1" presStyleIdx="28" presStyleCnt="32"/>
      <dgm:spPr/>
    </dgm:pt>
    <dgm:pt modelId="{0065E1A9-1276-49CC-9D1B-E7E8B5CB4395}" type="pres">
      <dgm:prSet presAssocID="{C73088BA-27FA-4D8B-88B9-28485D868426}" presName="bottomArc2" presStyleLbl="parChTrans1D1" presStyleIdx="29" presStyleCnt="32"/>
      <dgm:spPr/>
    </dgm:pt>
    <dgm:pt modelId="{EF6D4596-8488-4FFC-9496-8D8D2E3063C2}" type="pres">
      <dgm:prSet presAssocID="{C73088BA-27FA-4D8B-88B9-28485D868426}" presName="topConnNode2" presStyleLbl="node3" presStyleIdx="0" presStyleCnt="0"/>
      <dgm:spPr/>
      <dgm:t>
        <a:bodyPr/>
        <a:lstStyle/>
        <a:p>
          <a:endParaRPr lang="en-US"/>
        </a:p>
      </dgm:t>
    </dgm:pt>
    <dgm:pt modelId="{A5FEB243-19DA-4CE5-8838-9F3B4696ED35}" type="pres">
      <dgm:prSet presAssocID="{C73088BA-27FA-4D8B-88B9-28485D868426}" presName="hierChild4" presStyleCnt="0"/>
      <dgm:spPr/>
    </dgm:pt>
    <dgm:pt modelId="{5CAE02AA-D61A-4BF3-92F7-AD2DAB8B3C59}" type="pres">
      <dgm:prSet presAssocID="{C73088BA-27FA-4D8B-88B9-28485D868426}" presName="hierChild5" presStyleCnt="0"/>
      <dgm:spPr/>
    </dgm:pt>
    <dgm:pt modelId="{541C2322-D6FE-47A9-8E70-891056FC9319}" type="pres">
      <dgm:prSet presAssocID="{8085EC81-0C21-441A-BB39-7782D769EACF}" presName="Name28" presStyleLbl="parChTrans1D3" presStyleIdx="11" presStyleCnt="12"/>
      <dgm:spPr/>
      <dgm:t>
        <a:bodyPr/>
        <a:lstStyle/>
        <a:p>
          <a:endParaRPr lang="en-US"/>
        </a:p>
      </dgm:t>
    </dgm:pt>
    <dgm:pt modelId="{A7CCEFDE-7D30-46A9-ABFD-54166067FAF6}" type="pres">
      <dgm:prSet presAssocID="{93224223-CEF8-4F8B-91FD-1A0EE9251DBD}" presName="hierRoot2" presStyleCnt="0">
        <dgm:presLayoutVars>
          <dgm:hierBranch val="init"/>
        </dgm:presLayoutVars>
      </dgm:prSet>
      <dgm:spPr/>
    </dgm:pt>
    <dgm:pt modelId="{F566640C-47B8-4A2F-B912-A7D3CD72898D}" type="pres">
      <dgm:prSet presAssocID="{93224223-CEF8-4F8B-91FD-1A0EE9251DBD}" presName="rootComposite2" presStyleCnt="0"/>
      <dgm:spPr/>
    </dgm:pt>
    <dgm:pt modelId="{7D9F3C60-A054-443C-A345-BD81C3819C12}" type="pres">
      <dgm:prSet presAssocID="{93224223-CEF8-4F8B-91FD-1A0EE9251DBD}" presName="rootText2" presStyleLbl="alignAcc1" presStyleIdx="0" presStyleCnt="0">
        <dgm:presLayoutVars>
          <dgm:chPref val="3"/>
        </dgm:presLayoutVars>
      </dgm:prSet>
      <dgm:spPr/>
      <dgm:t>
        <a:bodyPr/>
        <a:lstStyle/>
        <a:p>
          <a:endParaRPr lang="en-US"/>
        </a:p>
      </dgm:t>
    </dgm:pt>
    <dgm:pt modelId="{246E5935-9211-4F32-8F8A-75993B1B0B55}" type="pres">
      <dgm:prSet presAssocID="{93224223-CEF8-4F8B-91FD-1A0EE9251DBD}" presName="topArc2" presStyleLbl="parChTrans1D1" presStyleIdx="30" presStyleCnt="32"/>
      <dgm:spPr/>
    </dgm:pt>
    <dgm:pt modelId="{9A007FF1-650D-4465-9448-2521F3548DD9}" type="pres">
      <dgm:prSet presAssocID="{93224223-CEF8-4F8B-91FD-1A0EE9251DBD}" presName="bottomArc2" presStyleLbl="parChTrans1D1" presStyleIdx="31" presStyleCnt="32"/>
      <dgm:spPr/>
    </dgm:pt>
    <dgm:pt modelId="{81766678-23F9-4AB2-A33A-A2D677266819}" type="pres">
      <dgm:prSet presAssocID="{93224223-CEF8-4F8B-91FD-1A0EE9251DBD}" presName="topConnNode2" presStyleLbl="node3" presStyleIdx="0" presStyleCnt="0"/>
      <dgm:spPr/>
      <dgm:t>
        <a:bodyPr/>
        <a:lstStyle/>
        <a:p>
          <a:endParaRPr lang="en-US"/>
        </a:p>
      </dgm:t>
    </dgm:pt>
    <dgm:pt modelId="{63B723BC-1288-42AD-B859-748DD1B943C3}" type="pres">
      <dgm:prSet presAssocID="{93224223-CEF8-4F8B-91FD-1A0EE9251DBD}" presName="hierChild4" presStyleCnt="0"/>
      <dgm:spPr/>
    </dgm:pt>
    <dgm:pt modelId="{401A7830-DC43-41F6-9F84-20076D3E253D}" type="pres">
      <dgm:prSet presAssocID="{93224223-CEF8-4F8B-91FD-1A0EE9251DBD}" presName="hierChild5" presStyleCnt="0"/>
      <dgm:spPr/>
    </dgm:pt>
    <dgm:pt modelId="{680BA20F-691D-47D2-A18F-AFBA10CD4399}" type="pres">
      <dgm:prSet presAssocID="{FC59A107-95CF-4546-BB76-1C6B0803BE6C}" presName="hierChild5" presStyleCnt="0"/>
      <dgm:spPr/>
    </dgm:pt>
    <dgm:pt modelId="{D29F41A2-3276-4C51-A8F9-BA74F075F8A3}" type="pres">
      <dgm:prSet presAssocID="{9C80B289-EE56-4239-B75E-EF502C8EAB93}" presName="hierChild3" presStyleCnt="0"/>
      <dgm:spPr/>
    </dgm:pt>
  </dgm:ptLst>
  <dgm:cxnLst>
    <dgm:cxn modelId="{0C6946EC-42A4-437F-BA06-FE858A687805}" type="presOf" srcId="{19B5B8F3-966E-413D-A2CD-45F22921558A}" destId="{BD3ECD16-EF51-493E-8DCC-0C824C8394C3}" srcOrd="0" destOrd="0" presId="urn:microsoft.com/office/officeart/2008/layout/HalfCircleOrganizationChart"/>
    <dgm:cxn modelId="{49862CDE-6FFD-4DA6-AB5C-DDCCF7E3B39B}" type="presOf" srcId="{A08883AA-6896-4974-8F28-5335D7F6D887}" destId="{93F39902-29B6-4CCE-86E3-07B903F72368}" srcOrd="1" destOrd="0" presId="urn:microsoft.com/office/officeart/2008/layout/HalfCircleOrganizationChart"/>
    <dgm:cxn modelId="{64469E7A-E96F-4751-8674-AEE547752982}" type="presOf" srcId="{9C80B289-EE56-4239-B75E-EF502C8EAB93}" destId="{D534B75F-DD4D-4DE7-854C-A8464A4DCD4C}" srcOrd="0" destOrd="0" presId="urn:microsoft.com/office/officeart/2008/layout/HalfCircleOrganizationChart"/>
    <dgm:cxn modelId="{CDD7405C-1C5F-409F-AC89-7EA53039969A}" type="presOf" srcId="{D4555822-7F7F-415C-95C8-A77B028D6244}" destId="{D710A1BC-FD36-41CD-A303-52B5C329F7B4}" srcOrd="0" destOrd="0" presId="urn:microsoft.com/office/officeart/2008/layout/HalfCircleOrganizationChart"/>
    <dgm:cxn modelId="{FE22BB8E-FE54-4906-AE64-6E86249A174B}" type="presOf" srcId="{FC59A107-95CF-4546-BB76-1C6B0803BE6C}" destId="{0893C036-2B56-4D69-BCF3-34340D9DF800}" srcOrd="1" destOrd="0" presId="urn:microsoft.com/office/officeart/2008/layout/HalfCircleOrganizationChart"/>
    <dgm:cxn modelId="{02E71825-6748-4F53-8378-A3ADB7CD364D}" type="presOf" srcId="{E4C77463-72DF-4D37-B526-8185038C1FE0}" destId="{21A0AD6D-4DC6-4EC4-8ACA-5DC487899922}" srcOrd="1" destOrd="0" presId="urn:microsoft.com/office/officeart/2008/layout/HalfCircleOrganizationChart"/>
    <dgm:cxn modelId="{B630F59D-9E94-43D0-B234-79CF407EF610}" srcId="{D5B31062-A03A-4960-9844-6096B51FD199}" destId="{F191A7C8-2DF3-4D87-8EB0-E1A18029D7BF}" srcOrd="4" destOrd="0" parTransId="{A2AA6643-5094-45B5-9D3A-30A7D891DFE0}" sibTransId="{560CEFFD-AE64-44CB-8249-BCD0C7042639}"/>
    <dgm:cxn modelId="{38B52A69-6172-4158-8798-249862866639}" type="presOf" srcId="{71ADFB7F-63C0-49D0-B5FE-D1D51654169A}" destId="{39962480-F933-4C94-A160-C54B6424CC6F}" srcOrd="0" destOrd="0" presId="urn:microsoft.com/office/officeart/2008/layout/HalfCircleOrganizationChart"/>
    <dgm:cxn modelId="{D49EDF33-C94E-4577-A675-F44AD28C789D}" type="presOf" srcId="{F191A7C8-2DF3-4D87-8EB0-E1A18029D7BF}" destId="{2FC57D45-BACC-44AD-93B5-E4E0F8E9D536}" srcOrd="0" destOrd="0" presId="urn:microsoft.com/office/officeart/2008/layout/HalfCircleOrganizationChart"/>
    <dgm:cxn modelId="{5EDF6165-E59C-4B1F-B776-25A5796359E8}" srcId="{FC59A107-95CF-4546-BB76-1C6B0803BE6C}" destId="{E4C77463-72DF-4D37-B526-8185038C1FE0}" srcOrd="0" destOrd="0" parTransId="{8389D2EE-4142-4659-A1ED-83A191F13F16}" sibTransId="{CD10C120-9464-4E55-8F92-2E6D2E01A056}"/>
    <dgm:cxn modelId="{88C11E6C-7BF4-42B7-B54D-AC6FB14E4A76}" srcId="{7699FFE9-4492-4107-8C61-8A628C44A3DA}" destId="{63D06663-6C54-40F1-B7F5-A8D496F4D579}" srcOrd="0" destOrd="0" parTransId="{AED32E7E-9623-4FA6-92F6-E47A388C83C5}" sibTransId="{E8DC390B-35F7-4A24-B9BE-5F0CA1E31DAC}"/>
    <dgm:cxn modelId="{E3C3144A-5E29-4BDB-87DA-E940CB76A108}" type="presOf" srcId="{79495BB5-0687-4BB0-8B24-557F447E63ED}" destId="{C642FCB4-FDC7-48B2-AD27-3417F912E868}" srcOrd="1" destOrd="0" presId="urn:microsoft.com/office/officeart/2008/layout/HalfCircleOrganizationChart"/>
    <dgm:cxn modelId="{C0503EEC-B4E2-40F5-84F1-4C2E0B2CB5AF}" type="presOf" srcId="{A2AA6643-5094-45B5-9D3A-30A7D891DFE0}" destId="{5E99BFCA-B21B-4892-8BD8-0CE04640D547}" srcOrd="0" destOrd="0" presId="urn:microsoft.com/office/officeart/2008/layout/HalfCircleOrganizationChart"/>
    <dgm:cxn modelId="{26689EFD-8F80-493A-856B-1211CAD373C7}" srcId="{D5B31062-A03A-4960-9844-6096B51FD199}" destId="{DA3703A0-9A7F-4536-A73F-EA72C24C5B58}" srcOrd="1" destOrd="0" parTransId="{BB6945A9-4432-4C60-879A-58FBC8BB9373}" sibTransId="{7A33FDF0-7090-41BA-8CD6-65F4168D2B27}"/>
    <dgm:cxn modelId="{33D6BB9A-C384-453C-A350-0F4A5E94E64C}" type="presOf" srcId="{D3947969-BEE3-4C1D-B04D-22E10C74F80B}" destId="{D65EC12B-1060-4760-B25D-ACA6EAD2CB95}" srcOrd="0" destOrd="0" presId="urn:microsoft.com/office/officeart/2008/layout/HalfCircleOrganizationChart"/>
    <dgm:cxn modelId="{AD66888E-CF57-4212-A9DD-8F712C53F0C5}" type="presOf" srcId="{7FAB5DFA-EDD9-4A08-A218-F43B3C00A92A}" destId="{42163AD0-4714-42A5-98B2-83279643E99E}" srcOrd="0" destOrd="0" presId="urn:microsoft.com/office/officeart/2008/layout/HalfCircleOrganizationChart"/>
    <dgm:cxn modelId="{4D190BB2-BBC4-40BC-9820-4CF56C199401}" type="presOf" srcId="{81A0D73E-D0C4-4C34-9BFD-D34310E7A284}" destId="{715C5923-77C4-4E37-93DB-AD55F1AE40AA}" srcOrd="1" destOrd="0" presId="urn:microsoft.com/office/officeart/2008/layout/HalfCircleOrganizationChart"/>
    <dgm:cxn modelId="{C292E934-B545-4CA4-A4D1-340058610654}" type="presOf" srcId="{63D06663-6C54-40F1-B7F5-A8D496F4D579}" destId="{94DCD4E6-712C-4369-8B2A-681ADB60AB8F}" srcOrd="0" destOrd="0" presId="urn:microsoft.com/office/officeart/2008/layout/HalfCircleOrganizationChart"/>
    <dgm:cxn modelId="{566B8F71-2699-494E-AEE3-3E9FE5201725}" srcId="{7699FFE9-4492-4107-8C61-8A628C44A3DA}" destId="{D4555822-7F7F-415C-95C8-A77B028D6244}" srcOrd="2" destOrd="0" parTransId="{7FAB5DFA-EDD9-4A08-A218-F43B3C00A92A}" sibTransId="{8A9AE42D-4D18-473F-83F9-F2588C978712}"/>
    <dgm:cxn modelId="{E0A8DDF4-B2AA-4FF8-B28A-4A94F3D1EFE8}" srcId="{FC59A107-95CF-4546-BB76-1C6B0803BE6C}" destId="{FBED44EA-62A8-4B1C-B903-F1E9574D4C1D}" srcOrd="1" destOrd="0" parTransId="{306E3E43-ECCB-4678-82AF-18BDE760090A}" sibTransId="{7ECF47A1-C336-409F-A650-415330FE5C2E}"/>
    <dgm:cxn modelId="{D8F54AEA-FCD1-476E-9449-A927EC0C066A}" type="presOf" srcId="{19B5B8F3-966E-413D-A2CD-45F22921558A}" destId="{55EF0322-E242-46E3-9AA5-3DF64575E633}" srcOrd="1" destOrd="0" presId="urn:microsoft.com/office/officeart/2008/layout/HalfCircleOrganizationChart"/>
    <dgm:cxn modelId="{FBA3FF53-B099-4B39-9235-059261FB20D9}" type="presOf" srcId="{93224223-CEF8-4F8B-91FD-1A0EE9251DBD}" destId="{81766678-23F9-4AB2-A33A-A2D677266819}" srcOrd="1" destOrd="0" presId="urn:microsoft.com/office/officeart/2008/layout/HalfCircleOrganizationChart"/>
    <dgm:cxn modelId="{A65EA20B-0688-47C3-85FC-3D9368663704}" type="presOf" srcId="{8389D2EE-4142-4659-A1ED-83A191F13F16}" destId="{8962E867-0C8A-4662-BC70-F8CE62680188}" srcOrd="0" destOrd="0" presId="urn:microsoft.com/office/officeart/2008/layout/HalfCircleOrganizationChart"/>
    <dgm:cxn modelId="{EBEC6284-0D1C-498F-8C57-2BF821E0FD10}" type="presOf" srcId="{7699FFE9-4492-4107-8C61-8A628C44A3DA}" destId="{10146998-E149-464F-BF62-4658C7B89B61}" srcOrd="1" destOrd="0" presId="urn:microsoft.com/office/officeart/2008/layout/HalfCircleOrganizationChart"/>
    <dgm:cxn modelId="{C918F00C-8575-4339-8F94-81A98E69A728}" srcId="{FC59A107-95CF-4546-BB76-1C6B0803BE6C}" destId="{C73088BA-27FA-4D8B-88B9-28485D868426}" srcOrd="2" destOrd="0" parTransId="{E977DDE1-47AB-4C3D-BBE2-E41DEBD0092E}" sibTransId="{E8D60AC4-5C96-498B-AA7A-834DAD590CF8}"/>
    <dgm:cxn modelId="{39DBE8D0-F889-4A83-872D-38A8E168A9AA}" type="presOf" srcId="{94C4B20B-B2A9-44C1-B248-EB4CAA0360C5}" destId="{C7747303-0268-4B08-8E78-7E9ED6892D95}" srcOrd="0" destOrd="0" presId="urn:microsoft.com/office/officeart/2008/layout/HalfCircleOrganizationChart"/>
    <dgm:cxn modelId="{B2FBEF2D-72CB-478D-9852-E047EA6B4314}" type="presOf" srcId="{306E3E43-ECCB-4678-82AF-18BDE760090A}" destId="{295A1EB3-8F44-4792-B942-FDAB4E071188}" srcOrd="0" destOrd="0" presId="urn:microsoft.com/office/officeart/2008/layout/HalfCircleOrganizationChart"/>
    <dgm:cxn modelId="{83576D73-417F-4F3B-8168-908696F5CDA4}" type="presOf" srcId="{C73088BA-27FA-4D8B-88B9-28485D868426}" destId="{EF6D4596-8488-4FFC-9496-8D8D2E3063C2}" srcOrd="1" destOrd="0" presId="urn:microsoft.com/office/officeart/2008/layout/HalfCircleOrganizationChart"/>
    <dgm:cxn modelId="{81130708-D142-4EAF-8DB9-C5C4C6EDFCAE}" type="presOf" srcId="{E977DDE1-47AB-4C3D-BBE2-E41DEBD0092E}" destId="{1F427A25-AD97-42DF-B927-A28ABC213952}" srcOrd="0" destOrd="0" presId="urn:microsoft.com/office/officeart/2008/layout/HalfCircleOrganizationChart"/>
    <dgm:cxn modelId="{69BAA92D-DB8D-4AD3-97D2-885F0E681F21}" type="presOf" srcId="{C73088BA-27FA-4D8B-88B9-28485D868426}" destId="{3756B235-5B9E-42C9-A346-2AFFCF1F1AA5}" srcOrd="0" destOrd="0" presId="urn:microsoft.com/office/officeart/2008/layout/HalfCircleOrganizationChart"/>
    <dgm:cxn modelId="{B6E7A7E5-3E6B-412A-89C4-6988D3DFBD58}" type="presOf" srcId="{D5B31062-A03A-4960-9844-6096B51FD199}" destId="{678E2127-FCDC-4B06-8009-E83DA8BFA86C}" srcOrd="1" destOrd="0" presId="urn:microsoft.com/office/officeart/2008/layout/HalfCircleOrganizationChart"/>
    <dgm:cxn modelId="{AA93EDA2-C459-47BB-8635-B01DBE466761}" type="presOf" srcId="{378FE732-BF30-4CB6-87BD-732EBC30E631}" destId="{6BFEE8E2-00D5-4B77-857D-CC66E8A497C0}" srcOrd="0" destOrd="0" presId="urn:microsoft.com/office/officeart/2008/layout/HalfCircleOrganizationChart"/>
    <dgm:cxn modelId="{D30F6A6A-A148-47BD-8D15-87784CF4BBAB}" srcId="{9C80B289-EE56-4239-B75E-EF502C8EAB93}" destId="{7699FFE9-4492-4107-8C61-8A628C44A3DA}" srcOrd="0" destOrd="0" parTransId="{94C4B20B-B2A9-44C1-B248-EB4CAA0360C5}" sibTransId="{9F78DF6F-DB47-4AEA-AFEF-32C063341D58}"/>
    <dgm:cxn modelId="{708A9817-C399-4ECE-9D30-262323F16AF5}" type="presOf" srcId="{81A0D73E-D0C4-4C34-9BFD-D34310E7A284}" destId="{AA33BA4E-CCE1-4A4B-B0A0-D8DAA03ADD80}" srcOrd="0" destOrd="0" presId="urn:microsoft.com/office/officeart/2008/layout/HalfCircleOrganizationChart"/>
    <dgm:cxn modelId="{38161FE6-A818-48D6-9EF6-8C5D99662E98}" srcId="{7699FFE9-4492-4107-8C61-8A628C44A3DA}" destId="{81A0D73E-D0C4-4C34-9BFD-D34310E7A284}" srcOrd="1" destOrd="0" parTransId="{0E17DB6B-EF34-4205-8185-E769CB08CEDC}" sibTransId="{AD8548A7-8E97-4A60-A1A1-6B379D03CE0A}"/>
    <dgm:cxn modelId="{943AA0F8-D88D-4E2F-B501-2786460E2065}" srcId="{FC59A107-95CF-4546-BB76-1C6B0803BE6C}" destId="{93224223-CEF8-4F8B-91FD-1A0EE9251DBD}" srcOrd="3" destOrd="0" parTransId="{8085EC81-0C21-441A-BB39-7782D769EACF}" sibTransId="{36A08811-D9F1-4CD9-A3DA-D1BE78629B86}"/>
    <dgm:cxn modelId="{8A091B8A-27EC-4730-9819-94CA46019728}" type="presOf" srcId="{8085EC81-0C21-441A-BB39-7782D769EACF}" destId="{541C2322-D6FE-47A9-8E70-891056FC9319}" srcOrd="0" destOrd="0" presId="urn:microsoft.com/office/officeart/2008/layout/HalfCircleOrganizationChart"/>
    <dgm:cxn modelId="{C5E1DA7A-9D7D-4E0F-A65F-124C85BDA802}" type="presOf" srcId="{273C280D-BAE3-4092-B14B-FF25A3799714}" destId="{CB4570FA-6311-4CE2-8694-9126E2EE2AD4}" srcOrd="0" destOrd="0" presId="urn:microsoft.com/office/officeart/2008/layout/HalfCircleOrganizationChart"/>
    <dgm:cxn modelId="{4D2BBF8F-C807-4A00-9630-71B7D4F90D83}" srcId="{D5B31062-A03A-4960-9844-6096B51FD199}" destId="{A08883AA-6896-4974-8F28-5335D7F6D887}" srcOrd="3" destOrd="0" parTransId="{273C280D-BAE3-4092-B14B-FF25A3799714}" sibTransId="{70516B83-DBB4-43AD-A369-AE7BEC211E64}"/>
    <dgm:cxn modelId="{5861A89D-8C20-486A-BD09-C2708DF46457}" type="presOf" srcId="{A08883AA-6896-4974-8F28-5335D7F6D887}" destId="{3BA1DB2A-3F24-486A-B5A9-58FB7B055166}" srcOrd="0" destOrd="0" presId="urn:microsoft.com/office/officeart/2008/layout/HalfCircleOrganizationChart"/>
    <dgm:cxn modelId="{FCD3B512-61C6-4791-83B3-A125CEA184DC}" type="presOf" srcId="{D4555822-7F7F-415C-95C8-A77B028D6244}" destId="{F4E56658-DCF2-4835-8C50-0F109276F533}" srcOrd="1" destOrd="0" presId="urn:microsoft.com/office/officeart/2008/layout/HalfCircleOrganizationChart"/>
    <dgm:cxn modelId="{FFE96B2A-3E8D-4FFA-9C51-893FFD0FC8C3}" type="presOf" srcId="{FC59A107-95CF-4546-BB76-1C6B0803BE6C}" destId="{B93D864D-F7A9-4E6A-BE2D-DD2AEC62B328}" srcOrd="0" destOrd="0" presId="urn:microsoft.com/office/officeart/2008/layout/HalfCircleOrganizationChart"/>
    <dgm:cxn modelId="{05C1D873-42DE-42A4-AD1C-A7872AFA57B8}" type="presOf" srcId="{D5B31062-A03A-4960-9844-6096B51FD199}" destId="{890CF0EB-C3FD-4BD5-AE9D-C86969E0C648}" srcOrd="0" destOrd="0" presId="urn:microsoft.com/office/officeart/2008/layout/HalfCircleOrganizationChart"/>
    <dgm:cxn modelId="{4FDADB9E-1F03-479E-9F6A-710912D99489}" type="presOf" srcId="{DA3703A0-9A7F-4536-A73F-EA72C24C5B58}" destId="{26A2E10E-98B0-4ECD-9FAE-DA4D52788AF6}" srcOrd="0" destOrd="0" presId="urn:microsoft.com/office/officeart/2008/layout/HalfCircleOrganizationChart"/>
    <dgm:cxn modelId="{F83494F6-AA42-4D70-B10F-71198524D00A}" srcId="{3699AF66-5439-4EA5-AC55-72EFB5656AF3}" destId="{9C80B289-EE56-4239-B75E-EF502C8EAB93}" srcOrd="0" destOrd="0" parTransId="{78625ABD-AF3D-4FDE-92E1-8CF9587C65EC}" sibTransId="{669FB77F-571F-4968-AEC1-8C64489DD80E}"/>
    <dgm:cxn modelId="{A075037C-03B1-472B-B79D-9C83B66310F5}" srcId="{D5B31062-A03A-4960-9844-6096B51FD199}" destId="{19B5B8F3-966E-413D-A2CD-45F22921558A}" srcOrd="0" destOrd="0" parTransId="{AE16B31B-8AB5-4606-93F0-879E22B5E742}" sibTransId="{734AF65A-6729-456D-9DC5-04DBBAB4909F}"/>
    <dgm:cxn modelId="{865D8AAB-24A5-4360-87DC-4E9606E13548}" type="presOf" srcId="{7699FFE9-4492-4107-8C61-8A628C44A3DA}" destId="{EC20D008-9C70-425F-8E74-61F7EB551CE1}" srcOrd="0" destOrd="0" presId="urn:microsoft.com/office/officeart/2008/layout/HalfCircleOrganizationChart"/>
    <dgm:cxn modelId="{F1FD313F-D753-418E-9C72-C5B4B3A41905}" type="presOf" srcId="{0E17DB6B-EF34-4205-8185-E769CB08CEDC}" destId="{F8D0483D-D0F7-46F2-A040-92AE211576F7}" srcOrd="0" destOrd="0" presId="urn:microsoft.com/office/officeart/2008/layout/HalfCircleOrganizationChart"/>
    <dgm:cxn modelId="{68E8D8E2-D711-484C-8918-FD77EB0F0715}" type="presOf" srcId="{E4C77463-72DF-4D37-B526-8185038C1FE0}" destId="{632BCD53-2630-4D18-BE16-35EF0EAF6720}" srcOrd="0" destOrd="0" presId="urn:microsoft.com/office/officeart/2008/layout/HalfCircleOrganizationChart"/>
    <dgm:cxn modelId="{112F56D6-5381-4679-9301-84707F9F1E15}" type="presOf" srcId="{AED32E7E-9623-4FA6-92F6-E47A388C83C5}" destId="{892D77A1-4958-4BF1-8144-D0FA4524F936}" srcOrd="0" destOrd="0" presId="urn:microsoft.com/office/officeart/2008/layout/HalfCircleOrganizationChart"/>
    <dgm:cxn modelId="{6618F15C-1214-4360-9A9C-6F08DBF7D7C6}" type="presOf" srcId="{AE16B31B-8AB5-4606-93F0-879E22B5E742}" destId="{6AB26489-E000-4DBE-AB5B-5F8E4304E8A9}" srcOrd="0" destOrd="0" presId="urn:microsoft.com/office/officeart/2008/layout/HalfCircleOrganizationChart"/>
    <dgm:cxn modelId="{DE355821-DE9A-4EB4-A79F-CFD2E617D28E}" type="presOf" srcId="{9C80B289-EE56-4239-B75E-EF502C8EAB93}" destId="{F487FF31-E194-4E5E-9C74-0E744B2EA332}" srcOrd="1" destOrd="0" presId="urn:microsoft.com/office/officeart/2008/layout/HalfCircleOrganizationChart"/>
    <dgm:cxn modelId="{9BDB095C-5AF6-4804-84CF-C1912533DB78}" type="presOf" srcId="{FBED44EA-62A8-4B1C-B903-F1E9574D4C1D}" destId="{A4E86241-92A3-4CEA-B4A7-CDBD8BD0BA38}" srcOrd="0" destOrd="0" presId="urn:microsoft.com/office/officeart/2008/layout/HalfCircleOrganizationChart"/>
    <dgm:cxn modelId="{2E898B35-0B18-437E-AB1C-A98CD79279C3}" type="presOf" srcId="{BB6945A9-4432-4C60-879A-58FBC8BB9373}" destId="{302E95CE-AE6C-419C-8FBE-AC430487879E}" srcOrd="0" destOrd="0" presId="urn:microsoft.com/office/officeart/2008/layout/HalfCircleOrganizationChart"/>
    <dgm:cxn modelId="{3D591CB2-1ED2-4AD7-8C61-EACB1476067A}" type="presOf" srcId="{DA3703A0-9A7F-4536-A73F-EA72C24C5B58}" destId="{32EF78E0-80D5-4BF2-9CF3-6FF251CCAAFF}" srcOrd="1" destOrd="0" presId="urn:microsoft.com/office/officeart/2008/layout/HalfCircleOrganizationChart"/>
    <dgm:cxn modelId="{1DBA2C8B-D40B-489C-91C3-2BFBB7D70EA5}" srcId="{9C80B289-EE56-4239-B75E-EF502C8EAB93}" destId="{FC59A107-95CF-4546-BB76-1C6B0803BE6C}" srcOrd="2" destOrd="0" parTransId="{71ADFB7F-63C0-49D0-B5FE-D1D51654169A}" sibTransId="{390A8E7A-CBCC-4268-9B5B-89F1D952E47A}"/>
    <dgm:cxn modelId="{F8D4D29C-1C15-4D82-8338-F54347404BFD}" type="presOf" srcId="{63D06663-6C54-40F1-B7F5-A8D496F4D579}" destId="{F9787BE7-5F53-4E63-9D7B-C783379D6A96}" srcOrd="1" destOrd="0" presId="urn:microsoft.com/office/officeart/2008/layout/HalfCircleOrganizationChart"/>
    <dgm:cxn modelId="{F62FF2E6-DE03-47B7-A1EF-3FEDD695DCDD}" srcId="{9C80B289-EE56-4239-B75E-EF502C8EAB93}" destId="{D5B31062-A03A-4960-9844-6096B51FD199}" srcOrd="1" destOrd="0" parTransId="{D3947969-BEE3-4C1D-B04D-22E10C74F80B}" sibTransId="{7EB770B5-83AA-40DC-9C30-D566D7AE4BCC}"/>
    <dgm:cxn modelId="{1A0B75C7-9571-45B8-952D-C2FFDDF29C12}" type="presOf" srcId="{FBED44EA-62A8-4B1C-B903-F1E9574D4C1D}" destId="{CEEE83E0-405D-4FDB-82CE-C7B7CB40CA34}" srcOrd="1" destOrd="0" presId="urn:microsoft.com/office/officeart/2008/layout/HalfCircleOrganizationChart"/>
    <dgm:cxn modelId="{C755BBB6-14B1-41BF-8598-5FE656E09E88}" type="presOf" srcId="{93224223-CEF8-4F8B-91FD-1A0EE9251DBD}" destId="{7D9F3C60-A054-443C-A345-BD81C3819C12}" srcOrd="0" destOrd="0" presId="urn:microsoft.com/office/officeart/2008/layout/HalfCircleOrganizationChart"/>
    <dgm:cxn modelId="{6EC1149B-FE35-4B82-920A-7729DCB09DC8}" type="presOf" srcId="{3699AF66-5439-4EA5-AC55-72EFB5656AF3}" destId="{64700E2D-3438-43DA-8C1D-0A858A8B739B}" srcOrd="0" destOrd="0" presId="urn:microsoft.com/office/officeart/2008/layout/HalfCircleOrganizationChart"/>
    <dgm:cxn modelId="{1D79DDCD-EE20-4D65-B37A-25F6DE134E06}" srcId="{D5B31062-A03A-4960-9844-6096B51FD199}" destId="{79495BB5-0687-4BB0-8B24-557F447E63ED}" srcOrd="2" destOrd="0" parTransId="{378FE732-BF30-4CB6-87BD-732EBC30E631}" sibTransId="{135C61B4-2D63-40D4-878E-99B7972C094D}"/>
    <dgm:cxn modelId="{8DBBEEEC-778F-4BE5-8BFF-1867DD0AA7E9}" type="presOf" srcId="{79495BB5-0687-4BB0-8B24-557F447E63ED}" destId="{84C1EE67-929C-4BC0-A9C2-1E02AE8F461D}" srcOrd="0" destOrd="0" presId="urn:microsoft.com/office/officeart/2008/layout/HalfCircleOrganizationChart"/>
    <dgm:cxn modelId="{D1EA97EE-C0AE-41D9-9CA4-968302A1670C}" type="presOf" srcId="{F191A7C8-2DF3-4D87-8EB0-E1A18029D7BF}" destId="{4F8478E8-EFB8-4984-B490-7DFFAA71AD7C}" srcOrd="1" destOrd="0" presId="urn:microsoft.com/office/officeart/2008/layout/HalfCircleOrganizationChart"/>
    <dgm:cxn modelId="{B24789BD-EB19-46B3-B5F5-17644AD9FC50}" type="presParOf" srcId="{64700E2D-3438-43DA-8C1D-0A858A8B739B}" destId="{F8388884-9968-4E96-A996-72D9F2525AFA}" srcOrd="0" destOrd="0" presId="urn:microsoft.com/office/officeart/2008/layout/HalfCircleOrganizationChart"/>
    <dgm:cxn modelId="{5B2A869D-E662-424B-93F5-5B3CF1984916}" type="presParOf" srcId="{F8388884-9968-4E96-A996-72D9F2525AFA}" destId="{067B51D1-37EB-4515-B18A-1A3AA09BA9B8}" srcOrd="0" destOrd="0" presId="urn:microsoft.com/office/officeart/2008/layout/HalfCircleOrganizationChart"/>
    <dgm:cxn modelId="{AE8DD6C3-5D25-4563-AA70-4B5C9B2D45E7}" type="presParOf" srcId="{067B51D1-37EB-4515-B18A-1A3AA09BA9B8}" destId="{D534B75F-DD4D-4DE7-854C-A8464A4DCD4C}" srcOrd="0" destOrd="0" presId="urn:microsoft.com/office/officeart/2008/layout/HalfCircleOrganizationChart"/>
    <dgm:cxn modelId="{B4D27E3A-307F-49B1-AC92-87CE8277BD16}" type="presParOf" srcId="{067B51D1-37EB-4515-B18A-1A3AA09BA9B8}" destId="{4FE7F9F3-7733-4F8C-A722-E0665A3FA4BA}" srcOrd="1" destOrd="0" presId="urn:microsoft.com/office/officeart/2008/layout/HalfCircleOrganizationChart"/>
    <dgm:cxn modelId="{94CEC3F8-1DB5-42A3-9A7B-867596036B99}" type="presParOf" srcId="{067B51D1-37EB-4515-B18A-1A3AA09BA9B8}" destId="{2144236C-254A-425A-BF3B-771178D2895F}" srcOrd="2" destOrd="0" presId="urn:microsoft.com/office/officeart/2008/layout/HalfCircleOrganizationChart"/>
    <dgm:cxn modelId="{C10D557C-B48D-4123-8603-872D8FEAD9F7}" type="presParOf" srcId="{067B51D1-37EB-4515-B18A-1A3AA09BA9B8}" destId="{F487FF31-E194-4E5E-9C74-0E744B2EA332}" srcOrd="3" destOrd="0" presId="urn:microsoft.com/office/officeart/2008/layout/HalfCircleOrganizationChart"/>
    <dgm:cxn modelId="{77DADE74-D19B-47D8-B5CF-FF0ED92B40AF}" type="presParOf" srcId="{F8388884-9968-4E96-A996-72D9F2525AFA}" destId="{5BF3FCAA-45C1-49E8-BDB9-98D946631B52}" srcOrd="1" destOrd="0" presId="urn:microsoft.com/office/officeart/2008/layout/HalfCircleOrganizationChart"/>
    <dgm:cxn modelId="{56A41AE3-8583-457A-8300-94B792B077D3}" type="presParOf" srcId="{5BF3FCAA-45C1-49E8-BDB9-98D946631B52}" destId="{C7747303-0268-4B08-8E78-7E9ED6892D95}" srcOrd="0" destOrd="0" presId="urn:microsoft.com/office/officeart/2008/layout/HalfCircleOrganizationChart"/>
    <dgm:cxn modelId="{9C206BFE-E323-4DF5-BC56-D2196977C692}" type="presParOf" srcId="{5BF3FCAA-45C1-49E8-BDB9-98D946631B52}" destId="{A5ABDC86-2C5D-40A6-AC32-A22E58B270B6}" srcOrd="1" destOrd="0" presId="urn:microsoft.com/office/officeart/2008/layout/HalfCircleOrganizationChart"/>
    <dgm:cxn modelId="{926101DF-FC27-4628-8DCA-FFCE91299DB1}" type="presParOf" srcId="{A5ABDC86-2C5D-40A6-AC32-A22E58B270B6}" destId="{128FF5F6-971D-40BF-BE49-6DAF2A544B80}" srcOrd="0" destOrd="0" presId="urn:microsoft.com/office/officeart/2008/layout/HalfCircleOrganizationChart"/>
    <dgm:cxn modelId="{DA33A7B7-FA2F-4E9D-B717-F24D8CBF9C7B}" type="presParOf" srcId="{128FF5F6-971D-40BF-BE49-6DAF2A544B80}" destId="{EC20D008-9C70-425F-8E74-61F7EB551CE1}" srcOrd="0" destOrd="0" presId="urn:microsoft.com/office/officeart/2008/layout/HalfCircleOrganizationChart"/>
    <dgm:cxn modelId="{E0710737-5A6F-46C4-9EDB-F1CE9E736047}" type="presParOf" srcId="{128FF5F6-971D-40BF-BE49-6DAF2A544B80}" destId="{F6BA7E06-ED48-450C-B6B8-2759BAA77FC3}" srcOrd="1" destOrd="0" presId="urn:microsoft.com/office/officeart/2008/layout/HalfCircleOrganizationChart"/>
    <dgm:cxn modelId="{EBE94FB1-5BAD-4F72-AB38-00057B8037C1}" type="presParOf" srcId="{128FF5F6-971D-40BF-BE49-6DAF2A544B80}" destId="{CA06763B-3FA8-4CC8-BEF4-C3F62365F3BE}" srcOrd="2" destOrd="0" presId="urn:microsoft.com/office/officeart/2008/layout/HalfCircleOrganizationChart"/>
    <dgm:cxn modelId="{7D212803-C513-4025-8BA4-E26B00E2B2F9}" type="presParOf" srcId="{128FF5F6-971D-40BF-BE49-6DAF2A544B80}" destId="{10146998-E149-464F-BF62-4658C7B89B61}" srcOrd="3" destOrd="0" presId="urn:microsoft.com/office/officeart/2008/layout/HalfCircleOrganizationChart"/>
    <dgm:cxn modelId="{4193A77B-331C-4670-A98E-EB61FF328DD2}" type="presParOf" srcId="{A5ABDC86-2C5D-40A6-AC32-A22E58B270B6}" destId="{59D2521B-7A49-4400-BBAB-2FD64B94F74E}" srcOrd="1" destOrd="0" presId="urn:microsoft.com/office/officeart/2008/layout/HalfCircleOrganizationChart"/>
    <dgm:cxn modelId="{CDCDBF13-4E58-4D42-879C-8DC9568B7505}" type="presParOf" srcId="{59D2521B-7A49-4400-BBAB-2FD64B94F74E}" destId="{892D77A1-4958-4BF1-8144-D0FA4524F936}" srcOrd="0" destOrd="0" presId="urn:microsoft.com/office/officeart/2008/layout/HalfCircleOrganizationChart"/>
    <dgm:cxn modelId="{8A499430-FFC6-4C8C-B8A0-83668C842302}" type="presParOf" srcId="{59D2521B-7A49-4400-BBAB-2FD64B94F74E}" destId="{670CABBF-A56B-4E08-835E-2CB9446B32AB}" srcOrd="1" destOrd="0" presId="urn:microsoft.com/office/officeart/2008/layout/HalfCircleOrganizationChart"/>
    <dgm:cxn modelId="{25BFBFCB-1924-45A2-8AC4-D61B0A9BB450}" type="presParOf" srcId="{670CABBF-A56B-4E08-835E-2CB9446B32AB}" destId="{75FACE15-451C-4C55-A5BD-224A68CEDC8B}" srcOrd="0" destOrd="0" presId="urn:microsoft.com/office/officeart/2008/layout/HalfCircleOrganizationChart"/>
    <dgm:cxn modelId="{C6BCD34C-F606-48CB-A934-BC338FF4BDDE}" type="presParOf" srcId="{75FACE15-451C-4C55-A5BD-224A68CEDC8B}" destId="{94DCD4E6-712C-4369-8B2A-681ADB60AB8F}" srcOrd="0" destOrd="0" presId="urn:microsoft.com/office/officeart/2008/layout/HalfCircleOrganizationChart"/>
    <dgm:cxn modelId="{06D60492-1B0C-4CA4-942E-582F3C4948D2}" type="presParOf" srcId="{75FACE15-451C-4C55-A5BD-224A68CEDC8B}" destId="{4DCCB007-44AA-4D3C-9FC9-07D0890B2A26}" srcOrd="1" destOrd="0" presId="urn:microsoft.com/office/officeart/2008/layout/HalfCircleOrganizationChart"/>
    <dgm:cxn modelId="{E02A6CB5-0BCA-4119-9B44-30F4353E55E8}" type="presParOf" srcId="{75FACE15-451C-4C55-A5BD-224A68CEDC8B}" destId="{F9B70843-99B0-4DF4-9F20-8749636EB417}" srcOrd="2" destOrd="0" presId="urn:microsoft.com/office/officeart/2008/layout/HalfCircleOrganizationChart"/>
    <dgm:cxn modelId="{4696AB2B-D5FA-4144-9BDB-9D793175C413}" type="presParOf" srcId="{75FACE15-451C-4C55-A5BD-224A68CEDC8B}" destId="{F9787BE7-5F53-4E63-9D7B-C783379D6A96}" srcOrd="3" destOrd="0" presId="urn:microsoft.com/office/officeart/2008/layout/HalfCircleOrganizationChart"/>
    <dgm:cxn modelId="{0D653387-F667-48FF-9790-2E7008EBEAAF}" type="presParOf" srcId="{670CABBF-A56B-4E08-835E-2CB9446B32AB}" destId="{FE084BD5-D8F0-43E2-AC34-D47E3DC1DCE0}" srcOrd="1" destOrd="0" presId="urn:microsoft.com/office/officeart/2008/layout/HalfCircleOrganizationChart"/>
    <dgm:cxn modelId="{C2BA06B4-34E5-4E8E-88FA-0B99295AE50A}" type="presParOf" srcId="{670CABBF-A56B-4E08-835E-2CB9446B32AB}" destId="{508C8544-1E21-4D9C-8FC9-1F2D4657A0CD}" srcOrd="2" destOrd="0" presId="urn:microsoft.com/office/officeart/2008/layout/HalfCircleOrganizationChart"/>
    <dgm:cxn modelId="{4C33ADAE-7004-4F1D-AAF7-4480EDE22F57}" type="presParOf" srcId="{59D2521B-7A49-4400-BBAB-2FD64B94F74E}" destId="{F8D0483D-D0F7-46F2-A040-92AE211576F7}" srcOrd="2" destOrd="0" presId="urn:microsoft.com/office/officeart/2008/layout/HalfCircleOrganizationChart"/>
    <dgm:cxn modelId="{F4E6AEC9-3BB4-4B46-AC63-5C479ED6E55D}" type="presParOf" srcId="{59D2521B-7A49-4400-BBAB-2FD64B94F74E}" destId="{1EBCE593-3898-44E5-B034-073A6507289E}" srcOrd="3" destOrd="0" presId="urn:microsoft.com/office/officeart/2008/layout/HalfCircleOrganizationChart"/>
    <dgm:cxn modelId="{D8BF1EB5-7E25-447D-8EC3-F2D2FC90BFC9}" type="presParOf" srcId="{1EBCE593-3898-44E5-B034-073A6507289E}" destId="{DAB24657-075D-4AD4-BC1E-5FE327F8DFD3}" srcOrd="0" destOrd="0" presId="urn:microsoft.com/office/officeart/2008/layout/HalfCircleOrganizationChart"/>
    <dgm:cxn modelId="{179CA64D-1BCC-48F0-822E-C58D73959C5A}" type="presParOf" srcId="{DAB24657-075D-4AD4-BC1E-5FE327F8DFD3}" destId="{AA33BA4E-CCE1-4A4B-B0A0-D8DAA03ADD80}" srcOrd="0" destOrd="0" presId="urn:microsoft.com/office/officeart/2008/layout/HalfCircleOrganizationChart"/>
    <dgm:cxn modelId="{3461B49F-0CB2-449F-8927-705E5B2EF3B3}" type="presParOf" srcId="{DAB24657-075D-4AD4-BC1E-5FE327F8DFD3}" destId="{D4DEED6A-2009-46EB-BA63-C4711B8DFB29}" srcOrd="1" destOrd="0" presId="urn:microsoft.com/office/officeart/2008/layout/HalfCircleOrganizationChart"/>
    <dgm:cxn modelId="{B21B4131-5926-486A-B4AA-CD56C2BC0A32}" type="presParOf" srcId="{DAB24657-075D-4AD4-BC1E-5FE327F8DFD3}" destId="{BC8B2EA6-377F-4D3B-B38E-CECF03D29090}" srcOrd="2" destOrd="0" presId="urn:microsoft.com/office/officeart/2008/layout/HalfCircleOrganizationChart"/>
    <dgm:cxn modelId="{3C5E710E-D560-46D8-88AA-5A0DC9A7D6E8}" type="presParOf" srcId="{DAB24657-075D-4AD4-BC1E-5FE327F8DFD3}" destId="{715C5923-77C4-4E37-93DB-AD55F1AE40AA}" srcOrd="3" destOrd="0" presId="urn:microsoft.com/office/officeart/2008/layout/HalfCircleOrganizationChart"/>
    <dgm:cxn modelId="{394DE20C-55CE-46C7-AA84-0930386CF0E1}" type="presParOf" srcId="{1EBCE593-3898-44E5-B034-073A6507289E}" destId="{9E52E53F-BABD-43CB-BF19-CA16E7116490}" srcOrd="1" destOrd="0" presId="urn:microsoft.com/office/officeart/2008/layout/HalfCircleOrganizationChart"/>
    <dgm:cxn modelId="{0F07706A-C27F-463E-A86D-F0DB2B6CD3B9}" type="presParOf" srcId="{1EBCE593-3898-44E5-B034-073A6507289E}" destId="{3588DADA-88C0-4C44-82E1-F68DF7CB6F07}" srcOrd="2" destOrd="0" presId="urn:microsoft.com/office/officeart/2008/layout/HalfCircleOrganizationChart"/>
    <dgm:cxn modelId="{4EB709A7-0886-4781-BB8E-4EAAA5C33BD9}" type="presParOf" srcId="{59D2521B-7A49-4400-BBAB-2FD64B94F74E}" destId="{42163AD0-4714-42A5-98B2-83279643E99E}" srcOrd="4" destOrd="0" presId="urn:microsoft.com/office/officeart/2008/layout/HalfCircleOrganizationChart"/>
    <dgm:cxn modelId="{612A71D7-028F-4338-9592-212F09BB08BD}" type="presParOf" srcId="{59D2521B-7A49-4400-BBAB-2FD64B94F74E}" destId="{4C63A0B8-9E53-432F-9A3A-1E1468C97B20}" srcOrd="5" destOrd="0" presId="urn:microsoft.com/office/officeart/2008/layout/HalfCircleOrganizationChart"/>
    <dgm:cxn modelId="{E13E5A64-1C9E-47E8-AEFC-95DADC4B850E}" type="presParOf" srcId="{4C63A0B8-9E53-432F-9A3A-1E1468C97B20}" destId="{FBDFEDA3-822E-4722-8E9F-C4B24BAAD757}" srcOrd="0" destOrd="0" presId="urn:microsoft.com/office/officeart/2008/layout/HalfCircleOrganizationChart"/>
    <dgm:cxn modelId="{A07E4157-3C30-468D-B75F-526A74D8EF14}" type="presParOf" srcId="{FBDFEDA3-822E-4722-8E9F-C4B24BAAD757}" destId="{D710A1BC-FD36-41CD-A303-52B5C329F7B4}" srcOrd="0" destOrd="0" presId="urn:microsoft.com/office/officeart/2008/layout/HalfCircleOrganizationChart"/>
    <dgm:cxn modelId="{EDFE8C19-15CF-4447-A713-6242331C4F70}" type="presParOf" srcId="{FBDFEDA3-822E-4722-8E9F-C4B24BAAD757}" destId="{ACCEB56E-B443-4D9F-A631-E4D112FC9389}" srcOrd="1" destOrd="0" presId="urn:microsoft.com/office/officeart/2008/layout/HalfCircleOrganizationChart"/>
    <dgm:cxn modelId="{07AF81C9-EB18-4C10-8464-3F8AAE185314}" type="presParOf" srcId="{FBDFEDA3-822E-4722-8E9F-C4B24BAAD757}" destId="{F7661FB6-61B7-4EFC-BABE-51F19B938996}" srcOrd="2" destOrd="0" presId="urn:microsoft.com/office/officeart/2008/layout/HalfCircleOrganizationChart"/>
    <dgm:cxn modelId="{CB843AE9-0694-4386-9A8D-5EEC5ADBE273}" type="presParOf" srcId="{FBDFEDA3-822E-4722-8E9F-C4B24BAAD757}" destId="{F4E56658-DCF2-4835-8C50-0F109276F533}" srcOrd="3" destOrd="0" presId="urn:microsoft.com/office/officeart/2008/layout/HalfCircleOrganizationChart"/>
    <dgm:cxn modelId="{0392F620-0640-4040-8309-265E5B3A4197}" type="presParOf" srcId="{4C63A0B8-9E53-432F-9A3A-1E1468C97B20}" destId="{66D61F27-5C94-4DEF-BFAB-F277DC30659C}" srcOrd="1" destOrd="0" presId="urn:microsoft.com/office/officeart/2008/layout/HalfCircleOrganizationChart"/>
    <dgm:cxn modelId="{6B76E5FC-0F93-41D3-A62E-4DA0002EF49E}" type="presParOf" srcId="{4C63A0B8-9E53-432F-9A3A-1E1468C97B20}" destId="{71C7E6FA-AA4C-4BF2-8B2C-7517FF0C16B5}" srcOrd="2" destOrd="0" presId="urn:microsoft.com/office/officeart/2008/layout/HalfCircleOrganizationChart"/>
    <dgm:cxn modelId="{7B59D7F7-75DF-4F71-8E09-C9FEB91C0AF1}" type="presParOf" srcId="{A5ABDC86-2C5D-40A6-AC32-A22E58B270B6}" destId="{DB718ABB-B512-48E3-85FD-DF0FEAC73D20}" srcOrd="2" destOrd="0" presId="urn:microsoft.com/office/officeart/2008/layout/HalfCircleOrganizationChart"/>
    <dgm:cxn modelId="{E2B12C89-E9F1-41FA-944A-C86FEDADD191}" type="presParOf" srcId="{5BF3FCAA-45C1-49E8-BDB9-98D946631B52}" destId="{D65EC12B-1060-4760-B25D-ACA6EAD2CB95}" srcOrd="2" destOrd="0" presId="urn:microsoft.com/office/officeart/2008/layout/HalfCircleOrganizationChart"/>
    <dgm:cxn modelId="{AC0E587F-5F15-4DFD-ABEC-4D3EB60DE5D1}" type="presParOf" srcId="{5BF3FCAA-45C1-49E8-BDB9-98D946631B52}" destId="{EC7B7606-63A1-4950-95F3-2E22C6AF50F4}" srcOrd="3" destOrd="0" presId="urn:microsoft.com/office/officeart/2008/layout/HalfCircleOrganizationChart"/>
    <dgm:cxn modelId="{C43D1B6B-9BB7-4636-BA0A-5244040B9F1F}" type="presParOf" srcId="{EC7B7606-63A1-4950-95F3-2E22C6AF50F4}" destId="{E04A5872-D542-4B11-9887-1A8E6984B208}" srcOrd="0" destOrd="0" presId="urn:microsoft.com/office/officeart/2008/layout/HalfCircleOrganizationChart"/>
    <dgm:cxn modelId="{0F1B7C8E-E524-41FB-B57F-74F795541028}" type="presParOf" srcId="{E04A5872-D542-4B11-9887-1A8E6984B208}" destId="{890CF0EB-C3FD-4BD5-AE9D-C86969E0C648}" srcOrd="0" destOrd="0" presId="urn:microsoft.com/office/officeart/2008/layout/HalfCircleOrganizationChart"/>
    <dgm:cxn modelId="{C7483DFC-05D9-4676-984A-E119AC2AA471}" type="presParOf" srcId="{E04A5872-D542-4B11-9887-1A8E6984B208}" destId="{C8FCE642-7F25-4A37-8BE0-2A8D96215AA0}" srcOrd="1" destOrd="0" presId="urn:microsoft.com/office/officeart/2008/layout/HalfCircleOrganizationChart"/>
    <dgm:cxn modelId="{81EF1766-0BEB-4B95-A75E-48BCAB61FB98}" type="presParOf" srcId="{E04A5872-D542-4B11-9887-1A8E6984B208}" destId="{87258C1E-1C44-4611-8347-6942F0960DD5}" srcOrd="2" destOrd="0" presId="urn:microsoft.com/office/officeart/2008/layout/HalfCircleOrganizationChart"/>
    <dgm:cxn modelId="{94BEA753-E41B-4649-AF43-2C9AC97C264E}" type="presParOf" srcId="{E04A5872-D542-4B11-9887-1A8E6984B208}" destId="{678E2127-FCDC-4B06-8009-E83DA8BFA86C}" srcOrd="3" destOrd="0" presId="urn:microsoft.com/office/officeart/2008/layout/HalfCircleOrganizationChart"/>
    <dgm:cxn modelId="{C5DF8D81-0DCE-4F4B-B70D-983DA804FA75}" type="presParOf" srcId="{EC7B7606-63A1-4950-95F3-2E22C6AF50F4}" destId="{6A60AE3D-E250-488F-A3B0-120FF9A972E6}" srcOrd="1" destOrd="0" presId="urn:microsoft.com/office/officeart/2008/layout/HalfCircleOrganizationChart"/>
    <dgm:cxn modelId="{EEDF9B60-CCD7-4B9B-9662-AF460CE06DB1}" type="presParOf" srcId="{6A60AE3D-E250-488F-A3B0-120FF9A972E6}" destId="{6AB26489-E000-4DBE-AB5B-5F8E4304E8A9}" srcOrd="0" destOrd="0" presId="urn:microsoft.com/office/officeart/2008/layout/HalfCircleOrganizationChart"/>
    <dgm:cxn modelId="{EDC5F49D-A83F-421C-B718-E4C51FA8E27D}" type="presParOf" srcId="{6A60AE3D-E250-488F-A3B0-120FF9A972E6}" destId="{16147BB8-FFAE-45AA-9E3B-97EA8FAACD18}" srcOrd="1" destOrd="0" presId="urn:microsoft.com/office/officeart/2008/layout/HalfCircleOrganizationChart"/>
    <dgm:cxn modelId="{0A267EFF-71BE-4FB9-B538-79C93142965C}" type="presParOf" srcId="{16147BB8-FFAE-45AA-9E3B-97EA8FAACD18}" destId="{6A1B840D-76A4-4F7E-892A-04BAEDAEE16F}" srcOrd="0" destOrd="0" presId="urn:microsoft.com/office/officeart/2008/layout/HalfCircleOrganizationChart"/>
    <dgm:cxn modelId="{628FAA20-459E-4D9C-8533-A95DBD08BF74}" type="presParOf" srcId="{6A1B840D-76A4-4F7E-892A-04BAEDAEE16F}" destId="{BD3ECD16-EF51-493E-8DCC-0C824C8394C3}" srcOrd="0" destOrd="0" presId="urn:microsoft.com/office/officeart/2008/layout/HalfCircleOrganizationChart"/>
    <dgm:cxn modelId="{3F59B255-9B0B-426E-A279-38BE725EF3C4}" type="presParOf" srcId="{6A1B840D-76A4-4F7E-892A-04BAEDAEE16F}" destId="{10CB6BE2-C097-4042-8B3C-C0E1F230FBAD}" srcOrd="1" destOrd="0" presId="urn:microsoft.com/office/officeart/2008/layout/HalfCircleOrganizationChart"/>
    <dgm:cxn modelId="{A1D516CE-FC34-49FC-9B5F-3BF8527D846D}" type="presParOf" srcId="{6A1B840D-76A4-4F7E-892A-04BAEDAEE16F}" destId="{4D095AC1-3CBA-4A22-87D2-02147E04D0FF}" srcOrd="2" destOrd="0" presId="urn:microsoft.com/office/officeart/2008/layout/HalfCircleOrganizationChart"/>
    <dgm:cxn modelId="{0A4C6E8A-A210-49E8-A89B-D2027E031B05}" type="presParOf" srcId="{6A1B840D-76A4-4F7E-892A-04BAEDAEE16F}" destId="{55EF0322-E242-46E3-9AA5-3DF64575E633}" srcOrd="3" destOrd="0" presId="urn:microsoft.com/office/officeart/2008/layout/HalfCircleOrganizationChart"/>
    <dgm:cxn modelId="{5FF8E18C-2BE7-404F-B6C6-97E9B3E30F60}" type="presParOf" srcId="{16147BB8-FFAE-45AA-9E3B-97EA8FAACD18}" destId="{134E8AC3-BC6C-46B5-9257-050B69DCB389}" srcOrd="1" destOrd="0" presId="urn:microsoft.com/office/officeart/2008/layout/HalfCircleOrganizationChart"/>
    <dgm:cxn modelId="{FF2EB904-91AE-4A77-8403-599A1654E0C7}" type="presParOf" srcId="{16147BB8-FFAE-45AA-9E3B-97EA8FAACD18}" destId="{B1185168-E759-4AAA-BDD3-6D639EB81C84}" srcOrd="2" destOrd="0" presId="urn:microsoft.com/office/officeart/2008/layout/HalfCircleOrganizationChart"/>
    <dgm:cxn modelId="{218DE15F-E62F-472F-B8C7-52D61E140A6F}" type="presParOf" srcId="{6A60AE3D-E250-488F-A3B0-120FF9A972E6}" destId="{302E95CE-AE6C-419C-8FBE-AC430487879E}" srcOrd="2" destOrd="0" presId="urn:microsoft.com/office/officeart/2008/layout/HalfCircleOrganizationChart"/>
    <dgm:cxn modelId="{B09229ED-503E-46FB-BCD0-678A978139C3}" type="presParOf" srcId="{6A60AE3D-E250-488F-A3B0-120FF9A972E6}" destId="{126F4AE4-410F-45EE-A9D0-A46D35E82268}" srcOrd="3" destOrd="0" presId="urn:microsoft.com/office/officeart/2008/layout/HalfCircleOrganizationChart"/>
    <dgm:cxn modelId="{C34093FA-4B81-4CEE-B3AA-3642A1F4D9D6}" type="presParOf" srcId="{126F4AE4-410F-45EE-A9D0-A46D35E82268}" destId="{3E398A99-D4AF-4750-9910-F414D2AF7F1B}" srcOrd="0" destOrd="0" presId="urn:microsoft.com/office/officeart/2008/layout/HalfCircleOrganizationChart"/>
    <dgm:cxn modelId="{A3BDDC3E-95CC-4966-995E-5E5C5996EC67}" type="presParOf" srcId="{3E398A99-D4AF-4750-9910-F414D2AF7F1B}" destId="{26A2E10E-98B0-4ECD-9FAE-DA4D52788AF6}" srcOrd="0" destOrd="0" presId="urn:microsoft.com/office/officeart/2008/layout/HalfCircleOrganizationChart"/>
    <dgm:cxn modelId="{F025AE86-F104-425D-8AEE-FC5BB1BCA59D}" type="presParOf" srcId="{3E398A99-D4AF-4750-9910-F414D2AF7F1B}" destId="{B375BAE7-A83E-4F12-B02D-F2259A21047F}" srcOrd="1" destOrd="0" presId="urn:microsoft.com/office/officeart/2008/layout/HalfCircleOrganizationChart"/>
    <dgm:cxn modelId="{3AF3B9A4-2AF4-46DA-B5EB-B9497F6F0605}" type="presParOf" srcId="{3E398A99-D4AF-4750-9910-F414D2AF7F1B}" destId="{2306DD56-4150-416D-95DE-75915C513451}" srcOrd="2" destOrd="0" presId="urn:microsoft.com/office/officeart/2008/layout/HalfCircleOrganizationChart"/>
    <dgm:cxn modelId="{6020192A-FD96-4E4B-95DD-FB4E252E77E9}" type="presParOf" srcId="{3E398A99-D4AF-4750-9910-F414D2AF7F1B}" destId="{32EF78E0-80D5-4BF2-9CF3-6FF251CCAAFF}" srcOrd="3" destOrd="0" presId="urn:microsoft.com/office/officeart/2008/layout/HalfCircleOrganizationChart"/>
    <dgm:cxn modelId="{C483E8CE-5882-4CAF-BEB7-4DF41B551CDC}" type="presParOf" srcId="{126F4AE4-410F-45EE-A9D0-A46D35E82268}" destId="{C1511F91-1409-4D31-BF4B-99DB1AE5D3E9}" srcOrd="1" destOrd="0" presId="urn:microsoft.com/office/officeart/2008/layout/HalfCircleOrganizationChart"/>
    <dgm:cxn modelId="{7E307D86-1344-4B44-84C4-E0C46E5FFE46}" type="presParOf" srcId="{126F4AE4-410F-45EE-A9D0-A46D35E82268}" destId="{DC8E4E4B-C76E-4ED8-A3A9-A3EF09D0BB78}" srcOrd="2" destOrd="0" presId="urn:microsoft.com/office/officeart/2008/layout/HalfCircleOrganizationChart"/>
    <dgm:cxn modelId="{3684BE03-E9F4-4399-92B7-21DAF90D9D40}" type="presParOf" srcId="{6A60AE3D-E250-488F-A3B0-120FF9A972E6}" destId="{6BFEE8E2-00D5-4B77-857D-CC66E8A497C0}" srcOrd="4" destOrd="0" presId="urn:microsoft.com/office/officeart/2008/layout/HalfCircleOrganizationChart"/>
    <dgm:cxn modelId="{90454F88-430B-4606-BD46-73E4965D2A89}" type="presParOf" srcId="{6A60AE3D-E250-488F-A3B0-120FF9A972E6}" destId="{1EEE8DD7-1D8E-40D7-B123-63DB244AC2AB}" srcOrd="5" destOrd="0" presId="urn:microsoft.com/office/officeart/2008/layout/HalfCircleOrganizationChart"/>
    <dgm:cxn modelId="{3508FAA9-171C-45D4-BB3D-514820EA33A3}" type="presParOf" srcId="{1EEE8DD7-1D8E-40D7-B123-63DB244AC2AB}" destId="{108C15F1-3B69-4457-8F4B-B5DA403BEE81}" srcOrd="0" destOrd="0" presId="urn:microsoft.com/office/officeart/2008/layout/HalfCircleOrganizationChart"/>
    <dgm:cxn modelId="{A93D896F-EB05-4202-9A7A-07D479F65A82}" type="presParOf" srcId="{108C15F1-3B69-4457-8F4B-B5DA403BEE81}" destId="{84C1EE67-929C-4BC0-A9C2-1E02AE8F461D}" srcOrd="0" destOrd="0" presId="urn:microsoft.com/office/officeart/2008/layout/HalfCircleOrganizationChart"/>
    <dgm:cxn modelId="{21768763-9E2F-4422-A7D0-7A1F6F2718C6}" type="presParOf" srcId="{108C15F1-3B69-4457-8F4B-B5DA403BEE81}" destId="{C9C2E43F-9DA9-4DBB-9140-7ABBC66963ED}" srcOrd="1" destOrd="0" presId="urn:microsoft.com/office/officeart/2008/layout/HalfCircleOrganizationChart"/>
    <dgm:cxn modelId="{9917A8F0-5002-426C-9A0E-B37283CD86CF}" type="presParOf" srcId="{108C15F1-3B69-4457-8F4B-B5DA403BEE81}" destId="{31746670-2706-4DD0-B810-A854405B5BFA}" srcOrd="2" destOrd="0" presId="urn:microsoft.com/office/officeart/2008/layout/HalfCircleOrganizationChart"/>
    <dgm:cxn modelId="{0E62BF5F-C57B-4074-A7AA-63C32F9B5731}" type="presParOf" srcId="{108C15F1-3B69-4457-8F4B-B5DA403BEE81}" destId="{C642FCB4-FDC7-48B2-AD27-3417F912E868}" srcOrd="3" destOrd="0" presId="urn:microsoft.com/office/officeart/2008/layout/HalfCircleOrganizationChart"/>
    <dgm:cxn modelId="{C60CC727-C8C1-42AB-8DDF-FCD2C640798C}" type="presParOf" srcId="{1EEE8DD7-1D8E-40D7-B123-63DB244AC2AB}" destId="{9F6B4E61-A338-4E74-BC3E-DC6C94106BA8}" srcOrd="1" destOrd="0" presId="urn:microsoft.com/office/officeart/2008/layout/HalfCircleOrganizationChart"/>
    <dgm:cxn modelId="{DE284C43-70DA-47B9-B0B3-2F73BC232C38}" type="presParOf" srcId="{1EEE8DD7-1D8E-40D7-B123-63DB244AC2AB}" destId="{96A89F03-5738-43D3-9D27-E3BEF4AD852D}" srcOrd="2" destOrd="0" presId="urn:microsoft.com/office/officeart/2008/layout/HalfCircleOrganizationChart"/>
    <dgm:cxn modelId="{97C9EDEC-364D-4838-BD84-F7355EC63A27}" type="presParOf" srcId="{6A60AE3D-E250-488F-A3B0-120FF9A972E6}" destId="{CB4570FA-6311-4CE2-8694-9126E2EE2AD4}" srcOrd="6" destOrd="0" presId="urn:microsoft.com/office/officeart/2008/layout/HalfCircleOrganizationChart"/>
    <dgm:cxn modelId="{1B937AAD-69EC-4A20-804B-7296F61F035C}" type="presParOf" srcId="{6A60AE3D-E250-488F-A3B0-120FF9A972E6}" destId="{706FEC62-032F-40DD-8376-426C4157AE9D}" srcOrd="7" destOrd="0" presId="urn:microsoft.com/office/officeart/2008/layout/HalfCircleOrganizationChart"/>
    <dgm:cxn modelId="{4AD9A2E9-F828-45A8-919D-764415712A05}" type="presParOf" srcId="{706FEC62-032F-40DD-8376-426C4157AE9D}" destId="{AEAF897B-2308-4F3C-89DC-150785C90373}" srcOrd="0" destOrd="0" presId="urn:microsoft.com/office/officeart/2008/layout/HalfCircleOrganizationChart"/>
    <dgm:cxn modelId="{C4EA50C4-AF46-42BB-A42E-FD3B45D87172}" type="presParOf" srcId="{AEAF897B-2308-4F3C-89DC-150785C90373}" destId="{3BA1DB2A-3F24-486A-B5A9-58FB7B055166}" srcOrd="0" destOrd="0" presId="urn:microsoft.com/office/officeart/2008/layout/HalfCircleOrganizationChart"/>
    <dgm:cxn modelId="{5EFA52D6-5A12-4844-A0CC-A2F3919C2980}" type="presParOf" srcId="{AEAF897B-2308-4F3C-89DC-150785C90373}" destId="{D9AB8A0F-1308-4455-8919-94E01F726F18}" srcOrd="1" destOrd="0" presId="urn:microsoft.com/office/officeart/2008/layout/HalfCircleOrganizationChart"/>
    <dgm:cxn modelId="{7AF237AF-5726-4276-9329-4DCA983368CB}" type="presParOf" srcId="{AEAF897B-2308-4F3C-89DC-150785C90373}" destId="{B01E42BB-D9BC-4341-A76F-F014D3E92FE4}" srcOrd="2" destOrd="0" presId="urn:microsoft.com/office/officeart/2008/layout/HalfCircleOrganizationChart"/>
    <dgm:cxn modelId="{EFB1BFFC-6E32-4811-909E-F2450457D482}" type="presParOf" srcId="{AEAF897B-2308-4F3C-89DC-150785C90373}" destId="{93F39902-29B6-4CCE-86E3-07B903F72368}" srcOrd="3" destOrd="0" presId="urn:microsoft.com/office/officeart/2008/layout/HalfCircleOrganizationChart"/>
    <dgm:cxn modelId="{FFCD43E3-D624-4FB6-91D3-C721467CDC51}" type="presParOf" srcId="{706FEC62-032F-40DD-8376-426C4157AE9D}" destId="{E1D23493-3B9C-4E25-84DC-40BB93BB1CFB}" srcOrd="1" destOrd="0" presId="urn:microsoft.com/office/officeart/2008/layout/HalfCircleOrganizationChart"/>
    <dgm:cxn modelId="{AC4ADC2C-5BA9-4290-88AF-5BE744AF8051}" type="presParOf" srcId="{706FEC62-032F-40DD-8376-426C4157AE9D}" destId="{F73F1E4C-9359-4676-B69E-E857CB7A334F}" srcOrd="2" destOrd="0" presId="urn:microsoft.com/office/officeart/2008/layout/HalfCircleOrganizationChart"/>
    <dgm:cxn modelId="{AD89AF48-22D5-42EC-8180-F686E83E13B6}" type="presParOf" srcId="{6A60AE3D-E250-488F-A3B0-120FF9A972E6}" destId="{5E99BFCA-B21B-4892-8BD8-0CE04640D547}" srcOrd="8" destOrd="0" presId="urn:microsoft.com/office/officeart/2008/layout/HalfCircleOrganizationChart"/>
    <dgm:cxn modelId="{71C9FDB5-C30F-4760-BFDC-4D8B00C63530}" type="presParOf" srcId="{6A60AE3D-E250-488F-A3B0-120FF9A972E6}" destId="{C44E7EB0-2B91-44AE-AACD-EAAC89132946}" srcOrd="9" destOrd="0" presId="urn:microsoft.com/office/officeart/2008/layout/HalfCircleOrganizationChart"/>
    <dgm:cxn modelId="{15AD04AE-F094-4849-8861-F532A922613E}" type="presParOf" srcId="{C44E7EB0-2B91-44AE-AACD-EAAC89132946}" destId="{2ECF7C45-D3BA-4AF8-A089-49CC7EA687F5}" srcOrd="0" destOrd="0" presId="urn:microsoft.com/office/officeart/2008/layout/HalfCircleOrganizationChart"/>
    <dgm:cxn modelId="{2FC8B7AC-9F81-43D2-B3EA-E14BDB9C332B}" type="presParOf" srcId="{2ECF7C45-D3BA-4AF8-A089-49CC7EA687F5}" destId="{2FC57D45-BACC-44AD-93B5-E4E0F8E9D536}" srcOrd="0" destOrd="0" presId="urn:microsoft.com/office/officeart/2008/layout/HalfCircleOrganizationChart"/>
    <dgm:cxn modelId="{874B37F1-F30D-4AFA-A454-019808D1C2F1}" type="presParOf" srcId="{2ECF7C45-D3BA-4AF8-A089-49CC7EA687F5}" destId="{55146E04-2F08-41E0-AFB0-B59ED97B34FC}" srcOrd="1" destOrd="0" presId="urn:microsoft.com/office/officeart/2008/layout/HalfCircleOrganizationChart"/>
    <dgm:cxn modelId="{9FBB3074-E8C4-469B-8129-2399757F2B38}" type="presParOf" srcId="{2ECF7C45-D3BA-4AF8-A089-49CC7EA687F5}" destId="{8C559AE0-16C9-4B2A-A3F3-3F0359023A15}" srcOrd="2" destOrd="0" presId="urn:microsoft.com/office/officeart/2008/layout/HalfCircleOrganizationChart"/>
    <dgm:cxn modelId="{993AF2CD-26FC-452C-8EF5-8F596BDA9AAE}" type="presParOf" srcId="{2ECF7C45-D3BA-4AF8-A089-49CC7EA687F5}" destId="{4F8478E8-EFB8-4984-B490-7DFFAA71AD7C}" srcOrd="3" destOrd="0" presId="urn:microsoft.com/office/officeart/2008/layout/HalfCircleOrganizationChart"/>
    <dgm:cxn modelId="{F2906846-8F86-420D-83D2-D70F888B90BE}" type="presParOf" srcId="{C44E7EB0-2B91-44AE-AACD-EAAC89132946}" destId="{1F07C582-F6C9-4600-B040-760991292942}" srcOrd="1" destOrd="0" presId="urn:microsoft.com/office/officeart/2008/layout/HalfCircleOrganizationChart"/>
    <dgm:cxn modelId="{3A17DB98-9D97-4253-A3F3-C045D17D894E}" type="presParOf" srcId="{C44E7EB0-2B91-44AE-AACD-EAAC89132946}" destId="{A843EBB6-32E5-43F6-AC25-43C193A235C9}" srcOrd="2" destOrd="0" presId="urn:microsoft.com/office/officeart/2008/layout/HalfCircleOrganizationChart"/>
    <dgm:cxn modelId="{8666FF5A-052A-4296-8125-0EBCF96E9F5F}" type="presParOf" srcId="{EC7B7606-63A1-4950-95F3-2E22C6AF50F4}" destId="{8D508B4E-1B6F-4F76-B5A8-81E0294A346C}" srcOrd="2" destOrd="0" presId="urn:microsoft.com/office/officeart/2008/layout/HalfCircleOrganizationChart"/>
    <dgm:cxn modelId="{4D324B79-D177-43DA-8B06-30048CEE8880}" type="presParOf" srcId="{5BF3FCAA-45C1-49E8-BDB9-98D946631B52}" destId="{39962480-F933-4C94-A160-C54B6424CC6F}" srcOrd="4" destOrd="0" presId="urn:microsoft.com/office/officeart/2008/layout/HalfCircleOrganizationChart"/>
    <dgm:cxn modelId="{C33064B9-C4DA-4F11-AE2E-7B0CBAB740BB}" type="presParOf" srcId="{5BF3FCAA-45C1-49E8-BDB9-98D946631B52}" destId="{7B18287D-D3BA-45BE-9E42-6FF5C5CA5334}" srcOrd="5" destOrd="0" presId="urn:microsoft.com/office/officeart/2008/layout/HalfCircleOrganizationChart"/>
    <dgm:cxn modelId="{C494BB8F-3B18-477F-BCC8-1190B2C252D1}" type="presParOf" srcId="{7B18287D-D3BA-45BE-9E42-6FF5C5CA5334}" destId="{946336F0-2D77-493F-A24D-F8A55BBE1E39}" srcOrd="0" destOrd="0" presId="urn:microsoft.com/office/officeart/2008/layout/HalfCircleOrganizationChart"/>
    <dgm:cxn modelId="{375157DC-46B2-4C16-B726-8456710ECFDA}" type="presParOf" srcId="{946336F0-2D77-493F-A24D-F8A55BBE1E39}" destId="{B93D864D-F7A9-4E6A-BE2D-DD2AEC62B328}" srcOrd="0" destOrd="0" presId="urn:microsoft.com/office/officeart/2008/layout/HalfCircleOrganizationChart"/>
    <dgm:cxn modelId="{AE668412-2A43-42E5-BD43-E8BC40E0B2F8}" type="presParOf" srcId="{946336F0-2D77-493F-A24D-F8A55BBE1E39}" destId="{7871FCC4-68EC-4F15-AB4D-89BB9DD6D4EB}" srcOrd="1" destOrd="0" presId="urn:microsoft.com/office/officeart/2008/layout/HalfCircleOrganizationChart"/>
    <dgm:cxn modelId="{01749C58-1502-4AE3-B904-3EB72618AFF7}" type="presParOf" srcId="{946336F0-2D77-493F-A24D-F8A55BBE1E39}" destId="{4BEFDA9B-BC79-4AE6-B2DF-66497ABBE7ED}" srcOrd="2" destOrd="0" presId="urn:microsoft.com/office/officeart/2008/layout/HalfCircleOrganizationChart"/>
    <dgm:cxn modelId="{7C13E101-D674-4CBF-AF3C-3C2464A6BB96}" type="presParOf" srcId="{946336F0-2D77-493F-A24D-F8A55BBE1E39}" destId="{0893C036-2B56-4D69-BCF3-34340D9DF800}" srcOrd="3" destOrd="0" presId="urn:microsoft.com/office/officeart/2008/layout/HalfCircleOrganizationChart"/>
    <dgm:cxn modelId="{F3E0DCA3-65DA-4463-8351-0C8FA36CCB3A}" type="presParOf" srcId="{7B18287D-D3BA-45BE-9E42-6FF5C5CA5334}" destId="{93C7B834-9092-4610-BB28-368E989696BF}" srcOrd="1" destOrd="0" presId="urn:microsoft.com/office/officeart/2008/layout/HalfCircleOrganizationChart"/>
    <dgm:cxn modelId="{B0501DE2-0ECA-43C9-BA41-D2DF0EAD36A2}" type="presParOf" srcId="{93C7B834-9092-4610-BB28-368E989696BF}" destId="{8962E867-0C8A-4662-BC70-F8CE62680188}" srcOrd="0" destOrd="0" presId="urn:microsoft.com/office/officeart/2008/layout/HalfCircleOrganizationChart"/>
    <dgm:cxn modelId="{80A8D67E-7B98-4A07-A579-1ABC9BC4101C}" type="presParOf" srcId="{93C7B834-9092-4610-BB28-368E989696BF}" destId="{236EBABC-2BFC-4724-BB1F-2B7ADA52FC40}" srcOrd="1" destOrd="0" presId="urn:microsoft.com/office/officeart/2008/layout/HalfCircleOrganizationChart"/>
    <dgm:cxn modelId="{8BA38F5A-40C6-4307-94AF-DFC0491DE7F7}" type="presParOf" srcId="{236EBABC-2BFC-4724-BB1F-2B7ADA52FC40}" destId="{E610B370-2ABC-4D75-BA3C-F90BDD678C86}" srcOrd="0" destOrd="0" presId="urn:microsoft.com/office/officeart/2008/layout/HalfCircleOrganizationChart"/>
    <dgm:cxn modelId="{3CD51DC7-7497-40CA-9ACA-0F80CAC715BB}" type="presParOf" srcId="{E610B370-2ABC-4D75-BA3C-F90BDD678C86}" destId="{632BCD53-2630-4D18-BE16-35EF0EAF6720}" srcOrd="0" destOrd="0" presId="urn:microsoft.com/office/officeart/2008/layout/HalfCircleOrganizationChart"/>
    <dgm:cxn modelId="{D770C602-F023-4212-8CD6-A066F0BBA29E}" type="presParOf" srcId="{E610B370-2ABC-4D75-BA3C-F90BDD678C86}" destId="{AD9F7F00-C015-4A3A-9497-F9A54351C11A}" srcOrd="1" destOrd="0" presId="urn:microsoft.com/office/officeart/2008/layout/HalfCircleOrganizationChart"/>
    <dgm:cxn modelId="{612D900B-EE75-4476-8A1D-8AD0D04DE37C}" type="presParOf" srcId="{E610B370-2ABC-4D75-BA3C-F90BDD678C86}" destId="{B6BA6251-881C-401F-90DF-A916EB637DF9}" srcOrd="2" destOrd="0" presId="urn:microsoft.com/office/officeart/2008/layout/HalfCircleOrganizationChart"/>
    <dgm:cxn modelId="{35EC1E04-5760-4264-AE7D-2349769B0FD5}" type="presParOf" srcId="{E610B370-2ABC-4D75-BA3C-F90BDD678C86}" destId="{21A0AD6D-4DC6-4EC4-8ACA-5DC487899922}" srcOrd="3" destOrd="0" presId="urn:microsoft.com/office/officeart/2008/layout/HalfCircleOrganizationChart"/>
    <dgm:cxn modelId="{F2FEF659-E4C4-4148-8E99-5FB0E60E4945}" type="presParOf" srcId="{236EBABC-2BFC-4724-BB1F-2B7ADA52FC40}" destId="{1C3ECE32-09B2-4ECA-8418-A01D6404FA13}" srcOrd="1" destOrd="0" presId="urn:microsoft.com/office/officeart/2008/layout/HalfCircleOrganizationChart"/>
    <dgm:cxn modelId="{EFE014F8-6D5C-47C5-922D-14E2BE3F76F0}" type="presParOf" srcId="{236EBABC-2BFC-4724-BB1F-2B7ADA52FC40}" destId="{B1EFADE4-EF6F-4C56-AF04-03908505E222}" srcOrd="2" destOrd="0" presId="urn:microsoft.com/office/officeart/2008/layout/HalfCircleOrganizationChart"/>
    <dgm:cxn modelId="{E2CAF5A7-FD22-4306-8CA8-3557E9CEACC7}" type="presParOf" srcId="{93C7B834-9092-4610-BB28-368E989696BF}" destId="{295A1EB3-8F44-4792-B942-FDAB4E071188}" srcOrd="2" destOrd="0" presId="urn:microsoft.com/office/officeart/2008/layout/HalfCircleOrganizationChart"/>
    <dgm:cxn modelId="{7DB8BCAE-0EDA-4393-9981-54BC088372A9}" type="presParOf" srcId="{93C7B834-9092-4610-BB28-368E989696BF}" destId="{A6564CF6-25A0-49FC-81CB-3EAFF4EB0A81}" srcOrd="3" destOrd="0" presId="urn:microsoft.com/office/officeart/2008/layout/HalfCircleOrganizationChart"/>
    <dgm:cxn modelId="{E51C8DDA-2DA9-4DB7-BBA3-AC9A30D278E4}" type="presParOf" srcId="{A6564CF6-25A0-49FC-81CB-3EAFF4EB0A81}" destId="{8373BD4F-B70C-497B-852C-DC407886E43F}" srcOrd="0" destOrd="0" presId="urn:microsoft.com/office/officeart/2008/layout/HalfCircleOrganizationChart"/>
    <dgm:cxn modelId="{B28D5DFB-6893-448F-8540-1371661EE13B}" type="presParOf" srcId="{8373BD4F-B70C-497B-852C-DC407886E43F}" destId="{A4E86241-92A3-4CEA-B4A7-CDBD8BD0BA38}" srcOrd="0" destOrd="0" presId="urn:microsoft.com/office/officeart/2008/layout/HalfCircleOrganizationChart"/>
    <dgm:cxn modelId="{31850D5E-006F-46F0-8E3A-45EE2303BB48}" type="presParOf" srcId="{8373BD4F-B70C-497B-852C-DC407886E43F}" destId="{F659B2F2-C146-4ABF-AF52-4FECA7C3CFEE}" srcOrd="1" destOrd="0" presId="urn:microsoft.com/office/officeart/2008/layout/HalfCircleOrganizationChart"/>
    <dgm:cxn modelId="{6F3E5283-E953-48A4-812C-B2EDF56CA90F}" type="presParOf" srcId="{8373BD4F-B70C-497B-852C-DC407886E43F}" destId="{8B3ECF4F-F645-4AC7-9D76-F42F726436E3}" srcOrd="2" destOrd="0" presId="urn:microsoft.com/office/officeart/2008/layout/HalfCircleOrganizationChart"/>
    <dgm:cxn modelId="{D882BADD-D802-46B1-9348-5772EA32708E}" type="presParOf" srcId="{8373BD4F-B70C-497B-852C-DC407886E43F}" destId="{CEEE83E0-405D-4FDB-82CE-C7B7CB40CA34}" srcOrd="3" destOrd="0" presId="urn:microsoft.com/office/officeart/2008/layout/HalfCircleOrganizationChart"/>
    <dgm:cxn modelId="{A026FD99-03C3-42C7-BE28-FD6EA6F007DB}" type="presParOf" srcId="{A6564CF6-25A0-49FC-81CB-3EAFF4EB0A81}" destId="{9F7B5F08-919A-4227-B20E-E521F1C0CBFB}" srcOrd="1" destOrd="0" presId="urn:microsoft.com/office/officeart/2008/layout/HalfCircleOrganizationChart"/>
    <dgm:cxn modelId="{5A13E654-A548-4991-9A65-67B3281FEF2E}" type="presParOf" srcId="{A6564CF6-25A0-49FC-81CB-3EAFF4EB0A81}" destId="{9B83D10B-0D83-4E4B-A66E-3FCF5375481F}" srcOrd="2" destOrd="0" presId="urn:microsoft.com/office/officeart/2008/layout/HalfCircleOrganizationChart"/>
    <dgm:cxn modelId="{A37DFC66-D164-4622-91EC-13C373A4A752}" type="presParOf" srcId="{93C7B834-9092-4610-BB28-368E989696BF}" destId="{1F427A25-AD97-42DF-B927-A28ABC213952}" srcOrd="4" destOrd="0" presId="urn:microsoft.com/office/officeart/2008/layout/HalfCircleOrganizationChart"/>
    <dgm:cxn modelId="{35D55478-1821-451C-87FE-30F88D409CEA}" type="presParOf" srcId="{93C7B834-9092-4610-BB28-368E989696BF}" destId="{66681BED-E44E-4B5D-BCD6-95E9E46E325C}" srcOrd="5" destOrd="0" presId="urn:microsoft.com/office/officeart/2008/layout/HalfCircleOrganizationChart"/>
    <dgm:cxn modelId="{D395ABCA-7A32-4C44-A157-7E64E0A3E3AD}" type="presParOf" srcId="{66681BED-E44E-4B5D-BCD6-95E9E46E325C}" destId="{EDFCE2CC-D009-487D-AE0D-8F196E35F916}" srcOrd="0" destOrd="0" presId="urn:microsoft.com/office/officeart/2008/layout/HalfCircleOrganizationChart"/>
    <dgm:cxn modelId="{E8313D0A-B1B6-4A16-94EF-F7F8CB5F6C71}" type="presParOf" srcId="{EDFCE2CC-D009-487D-AE0D-8F196E35F916}" destId="{3756B235-5B9E-42C9-A346-2AFFCF1F1AA5}" srcOrd="0" destOrd="0" presId="urn:microsoft.com/office/officeart/2008/layout/HalfCircleOrganizationChart"/>
    <dgm:cxn modelId="{7C5A5FDA-F680-4726-863D-589E0E67E999}" type="presParOf" srcId="{EDFCE2CC-D009-487D-AE0D-8F196E35F916}" destId="{97CAE580-922C-49EB-86D7-8A008037BD1C}" srcOrd="1" destOrd="0" presId="urn:microsoft.com/office/officeart/2008/layout/HalfCircleOrganizationChart"/>
    <dgm:cxn modelId="{565BCA57-B1C3-40A7-9F8C-3F71292460ED}" type="presParOf" srcId="{EDFCE2CC-D009-487D-AE0D-8F196E35F916}" destId="{0065E1A9-1276-49CC-9D1B-E7E8B5CB4395}" srcOrd="2" destOrd="0" presId="urn:microsoft.com/office/officeart/2008/layout/HalfCircleOrganizationChart"/>
    <dgm:cxn modelId="{A5CF983D-9200-469B-ADE6-02EEDA88BFED}" type="presParOf" srcId="{EDFCE2CC-D009-487D-AE0D-8F196E35F916}" destId="{EF6D4596-8488-4FFC-9496-8D8D2E3063C2}" srcOrd="3" destOrd="0" presId="urn:microsoft.com/office/officeart/2008/layout/HalfCircleOrganizationChart"/>
    <dgm:cxn modelId="{7B5B6654-E543-42CB-BB23-0B47C2752DE5}" type="presParOf" srcId="{66681BED-E44E-4B5D-BCD6-95E9E46E325C}" destId="{A5FEB243-19DA-4CE5-8838-9F3B4696ED35}" srcOrd="1" destOrd="0" presId="urn:microsoft.com/office/officeart/2008/layout/HalfCircleOrganizationChart"/>
    <dgm:cxn modelId="{8CD55A02-4E84-4D34-9BD9-85EC9CED5BA9}" type="presParOf" srcId="{66681BED-E44E-4B5D-BCD6-95E9E46E325C}" destId="{5CAE02AA-D61A-4BF3-92F7-AD2DAB8B3C59}" srcOrd="2" destOrd="0" presId="urn:microsoft.com/office/officeart/2008/layout/HalfCircleOrganizationChart"/>
    <dgm:cxn modelId="{730EB0F5-D382-4F70-8CA4-6AC3E1CD5797}" type="presParOf" srcId="{93C7B834-9092-4610-BB28-368E989696BF}" destId="{541C2322-D6FE-47A9-8E70-891056FC9319}" srcOrd="6" destOrd="0" presId="urn:microsoft.com/office/officeart/2008/layout/HalfCircleOrganizationChart"/>
    <dgm:cxn modelId="{73F8D125-B410-40F9-94D1-48395CD4E954}" type="presParOf" srcId="{93C7B834-9092-4610-BB28-368E989696BF}" destId="{A7CCEFDE-7D30-46A9-ABFD-54166067FAF6}" srcOrd="7" destOrd="0" presId="urn:microsoft.com/office/officeart/2008/layout/HalfCircleOrganizationChart"/>
    <dgm:cxn modelId="{9FBDF5BB-6FE8-4878-9882-6246ADD34E72}" type="presParOf" srcId="{A7CCEFDE-7D30-46A9-ABFD-54166067FAF6}" destId="{F566640C-47B8-4A2F-B912-A7D3CD72898D}" srcOrd="0" destOrd="0" presId="urn:microsoft.com/office/officeart/2008/layout/HalfCircleOrganizationChart"/>
    <dgm:cxn modelId="{5516C902-09F9-4A8A-9B41-9EF86F2429B5}" type="presParOf" srcId="{F566640C-47B8-4A2F-B912-A7D3CD72898D}" destId="{7D9F3C60-A054-443C-A345-BD81C3819C12}" srcOrd="0" destOrd="0" presId="urn:microsoft.com/office/officeart/2008/layout/HalfCircleOrganizationChart"/>
    <dgm:cxn modelId="{2664A489-29BB-43A4-9B35-678AC1B2DD27}" type="presParOf" srcId="{F566640C-47B8-4A2F-B912-A7D3CD72898D}" destId="{246E5935-9211-4F32-8F8A-75993B1B0B55}" srcOrd="1" destOrd="0" presId="urn:microsoft.com/office/officeart/2008/layout/HalfCircleOrganizationChart"/>
    <dgm:cxn modelId="{AC9E2D39-D25A-4952-A71F-6F82FD5F4675}" type="presParOf" srcId="{F566640C-47B8-4A2F-B912-A7D3CD72898D}" destId="{9A007FF1-650D-4465-9448-2521F3548DD9}" srcOrd="2" destOrd="0" presId="urn:microsoft.com/office/officeart/2008/layout/HalfCircleOrganizationChart"/>
    <dgm:cxn modelId="{C11B68B0-6714-4E9E-909D-FE249100B291}" type="presParOf" srcId="{F566640C-47B8-4A2F-B912-A7D3CD72898D}" destId="{81766678-23F9-4AB2-A33A-A2D677266819}" srcOrd="3" destOrd="0" presId="urn:microsoft.com/office/officeart/2008/layout/HalfCircleOrganizationChart"/>
    <dgm:cxn modelId="{A6DAFC20-FD78-4C8B-A676-2EDE03A705C2}" type="presParOf" srcId="{A7CCEFDE-7D30-46A9-ABFD-54166067FAF6}" destId="{63B723BC-1288-42AD-B859-748DD1B943C3}" srcOrd="1" destOrd="0" presId="urn:microsoft.com/office/officeart/2008/layout/HalfCircleOrganizationChart"/>
    <dgm:cxn modelId="{99452074-09B0-43AF-9A76-F77A6490C288}" type="presParOf" srcId="{A7CCEFDE-7D30-46A9-ABFD-54166067FAF6}" destId="{401A7830-DC43-41F6-9F84-20076D3E253D}" srcOrd="2" destOrd="0" presId="urn:microsoft.com/office/officeart/2008/layout/HalfCircleOrganizationChart"/>
    <dgm:cxn modelId="{EF761231-BA5B-4A34-A04B-E70BBC13976D}" type="presParOf" srcId="{7B18287D-D3BA-45BE-9E42-6FF5C5CA5334}" destId="{680BA20F-691D-47D2-A18F-AFBA10CD4399}" srcOrd="2" destOrd="0" presId="urn:microsoft.com/office/officeart/2008/layout/HalfCircleOrganizationChart"/>
    <dgm:cxn modelId="{2A6EA608-6BAE-43C1-8A0B-D8F967EE4989}" type="presParOf" srcId="{F8388884-9968-4E96-A996-72D9F2525AFA}" destId="{D29F41A2-3276-4C51-A8F9-BA74F075F8A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A3F57-B046-47C5-951E-90341F2DCE09}">
      <dsp:nvSpPr>
        <dsp:cNvPr id="0" name=""/>
        <dsp:cNvSpPr/>
      </dsp:nvSpPr>
      <dsp:spPr>
        <a:xfrm>
          <a:off x="1092256" y="0"/>
          <a:ext cx="6045086" cy="57912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Student exploration and planning</a:t>
          </a:r>
          <a:endParaRPr lang="en-US" sz="1400" kern="1200" dirty="0"/>
        </a:p>
      </dsp:txBody>
      <dsp:txXfrm>
        <a:off x="3269696" y="289559"/>
        <a:ext cx="1690206" cy="868680"/>
      </dsp:txXfrm>
    </dsp:sp>
    <dsp:sp modelId="{07259A77-A08D-41AA-BB30-CBFD7FB26160}">
      <dsp:nvSpPr>
        <dsp:cNvPr id="0" name=""/>
        <dsp:cNvSpPr/>
      </dsp:nvSpPr>
      <dsp:spPr>
        <a:xfrm>
          <a:off x="1677260" y="1158239"/>
          <a:ext cx="4875078" cy="4632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Classroom linkages to career fields</a:t>
          </a:r>
          <a:endParaRPr lang="en-US" sz="1400" kern="1200" dirty="0"/>
        </a:p>
      </dsp:txBody>
      <dsp:txXfrm>
        <a:off x="3262880" y="1436217"/>
        <a:ext cx="1703839" cy="833932"/>
      </dsp:txXfrm>
    </dsp:sp>
    <dsp:sp modelId="{3E4A9D42-A054-4CAE-94DC-1739806A8C6E}">
      <dsp:nvSpPr>
        <dsp:cNvPr id="0" name=""/>
        <dsp:cNvSpPr/>
      </dsp:nvSpPr>
      <dsp:spPr>
        <a:xfrm>
          <a:off x="2262270" y="2316479"/>
          <a:ext cx="3705059" cy="34747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Career pathway system</a:t>
          </a:r>
          <a:endParaRPr lang="en-US" sz="1400" kern="1200" dirty="0"/>
        </a:p>
      </dsp:txBody>
      <dsp:txXfrm>
        <a:off x="3251521" y="2577083"/>
        <a:ext cx="1726557" cy="781812"/>
      </dsp:txXfrm>
    </dsp:sp>
    <dsp:sp modelId="{F75302F5-E735-486B-AB03-AF0B7993E4EF}">
      <dsp:nvSpPr>
        <dsp:cNvPr id="0" name=""/>
        <dsp:cNvSpPr/>
      </dsp:nvSpPr>
      <dsp:spPr>
        <a:xfrm>
          <a:off x="2847280" y="3474720"/>
          <a:ext cx="2535039" cy="231648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OhioMeansJobs</a:t>
          </a:r>
          <a:r>
            <a:rPr lang="en-US" sz="1400" kern="1200" dirty="0" smtClean="0"/>
            <a:t> K-12</a:t>
          </a:r>
          <a:endParaRPr lang="en-US" sz="1400" kern="1200" dirty="0"/>
        </a:p>
      </dsp:txBody>
      <dsp:txXfrm>
        <a:off x="3218528" y="4053840"/>
        <a:ext cx="1792543" cy="1158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BB4B7-875D-4CF6-B368-658955600519}">
      <dsp:nvSpPr>
        <dsp:cNvPr id="0" name=""/>
        <dsp:cNvSpPr/>
      </dsp:nvSpPr>
      <dsp:spPr>
        <a:xfrm>
          <a:off x="5779263" y="2071568"/>
          <a:ext cx="785931" cy="1725632"/>
        </a:xfrm>
        <a:custGeom>
          <a:avLst/>
          <a:gdLst/>
          <a:ahLst/>
          <a:cxnLst/>
          <a:rect l="0" t="0" r="0" b="0"/>
          <a:pathLst>
            <a:path>
              <a:moveTo>
                <a:pt x="0" y="0"/>
              </a:moveTo>
              <a:lnTo>
                <a:pt x="0" y="1725632"/>
              </a:lnTo>
              <a:lnTo>
                <a:pt x="785931" y="172563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497B5-3CBE-433B-A8C6-4AF172FCEA61}">
      <dsp:nvSpPr>
        <dsp:cNvPr id="0" name=""/>
        <dsp:cNvSpPr/>
      </dsp:nvSpPr>
      <dsp:spPr>
        <a:xfrm>
          <a:off x="5779263" y="2071568"/>
          <a:ext cx="785931" cy="512564"/>
        </a:xfrm>
        <a:custGeom>
          <a:avLst/>
          <a:gdLst/>
          <a:ahLst/>
          <a:cxnLst/>
          <a:rect l="0" t="0" r="0" b="0"/>
          <a:pathLst>
            <a:path>
              <a:moveTo>
                <a:pt x="0" y="0"/>
              </a:moveTo>
              <a:lnTo>
                <a:pt x="0" y="512564"/>
              </a:lnTo>
              <a:lnTo>
                <a:pt x="785931" y="51256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5CB07A-D626-4679-9C6E-A2628C87CBBF}">
      <dsp:nvSpPr>
        <dsp:cNvPr id="0" name=""/>
        <dsp:cNvSpPr/>
      </dsp:nvSpPr>
      <dsp:spPr>
        <a:xfrm>
          <a:off x="3711922" y="858500"/>
          <a:ext cx="2067341" cy="358794"/>
        </a:xfrm>
        <a:custGeom>
          <a:avLst/>
          <a:gdLst/>
          <a:ahLst/>
          <a:cxnLst/>
          <a:rect l="0" t="0" r="0" b="0"/>
          <a:pathLst>
            <a:path>
              <a:moveTo>
                <a:pt x="0" y="0"/>
              </a:moveTo>
              <a:lnTo>
                <a:pt x="0" y="179397"/>
              </a:lnTo>
              <a:lnTo>
                <a:pt x="2067341" y="179397"/>
              </a:lnTo>
              <a:lnTo>
                <a:pt x="2067341" y="35879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FA3F7-A621-4EF3-933F-A8DC0676F345}">
      <dsp:nvSpPr>
        <dsp:cNvPr id="0" name=""/>
        <dsp:cNvSpPr/>
      </dsp:nvSpPr>
      <dsp:spPr>
        <a:xfrm>
          <a:off x="3711922" y="2071568"/>
          <a:ext cx="785931" cy="2938700"/>
        </a:xfrm>
        <a:custGeom>
          <a:avLst/>
          <a:gdLst/>
          <a:ahLst/>
          <a:cxnLst/>
          <a:rect l="0" t="0" r="0" b="0"/>
          <a:pathLst>
            <a:path>
              <a:moveTo>
                <a:pt x="0" y="0"/>
              </a:moveTo>
              <a:lnTo>
                <a:pt x="0" y="2938700"/>
              </a:lnTo>
              <a:lnTo>
                <a:pt x="785931" y="2938700"/>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F7C8F-4441-4569-BE43-658D618C907F}">
      <dsp:nvSpPr>
        <dsp:cNvPr id="0" name=""/>
        <dsp:cNvSpPr/>
      </dsp:nvSpPr>
      <dsp:spPr>
        <a:xfrm>
          <a:off x="3711922" y="2071568"/>
          <a:ext cx="785931" cy="1725632"/>
        </a:xfrm>
        <a:custGeom>
          <a:avLst/>
          <a:gdLst/>
          <a:ahLst/>
          <a:cxnLst/>
          <a:rect l="0" t="0" r="0" b="0"/>
          <a:pathLst>
            <a:path>
              <a:moveTo>
                <a:pt x="0" y="0"/>
              </a:moveTo>
              <a:lnTo>
                <a:pt x="0" y="1725632"/>
              </a:lnTo>
              <a:lnTo>
                <a:pt x="785931" y="172563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23076-AD8C-4C78-97FD-166A7B429165}">
      <dsp:nvSpPr>
        <dsp:cNvPr id="0" name=""/>
        <dsp:cNvSpPr/>
      </dsp:nvSpPr>
      <dsp:spPr>
        <a:xfrm>
          <a:off x="3711922" y="2071568"/>
          <a:ext cx="785931" cy="512564"/>
        </a:xfrm>
        <a:custGeom>
          <a:avLst/>
          <a:gdLst/>
          <a:ahLst/>
          <a:cxnLst/>
          <a:rect l="0" t="0" r="0" b="0"/>
          <a:pathLst>
            <a:path>
              <a:moveTo>
                <a:pt x="0" y="0"/>
              </a:moveTo>
              <a:lnTo>
                <a:pt x="0" y="512564"/>
              </a:lnTo>
              <a:lnTo>
                <a:pt x="785931" y="51256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F4EF0-9C20-45FF-9FEB-624B8A429775}">
      <dsp:nvSpPr>
        <dsp:cNvPr id="0" name=""/>
        <dsp:cNvSpPr/>
      </dsp:nvSpPr>
      <dsp:spPr>
        <a:xfrm>
          <a:off x="3666202" y="858500"/>
          <a:ext cx="91440" cy="358794"/>
        </a:xfrm>
        <a:custGeom>
          <a:avLst/>
          <a:gdLst/>
          <a:ahLst/>
          <a:cxnLst/>
          <a:rect l="0" t="0" r="0" b="0"/>
          <a:pathLst>
            <a:path>
              <a:moveTo>
                <a:pt x="45720" y="0"/>
              </a:moveTo>
              <a:lnTo>
                <a:pt x="45720" y="35879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9BB89-1C5B-4844-91B5-87A2BE6BD343}">
      <dsp:nvSpPr>
        <dsp:cNvPr id="0" name=""/>
        <dsp:cNvSpPr/>
      </dsp:nvSpPr>
      <dsp:spPr>
        <a:xfrm>
          <a:off x="1644580" y="2071568"/>
          <a:ext cx="785931" cy="2938700"/>
        </a:xfrm>
        <a:custGeom>
          <a:avLst/>
          <a:gdLst/>
          <a:ahLst/>
          <a:cxnLst/>
          <a:rect l="0" t="0" r="0" b="0"/>
          <a:pathLst>
            <a:path>
              <a:moveTo>
                <a:pt x="0" y="0"/>
              </a:moveTo>
              <a:lnTo>
                <a:pt x="0" y="2938700"/>
              </a:lnTo>
              <a:lnTo>
                <a:pt x="785931" y="2938700"/>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44CDD-12A5-492F-AF26-523FF8C4B077}">
      <dsp:nvSpPr>
        <dsp:cNvPr id="0" name=""/>
        <dsp:cNvSpPr/>
      </dsp:nvSpPr>
      <dsp:spPr>
        <a:xfrm>
          <a:off x="1644580" y="2071568"/>
          <a:ext cx="785931" cy="1725632"/>
        </a:xfrm>
        <a:custGeom>
          <a:avLst/>
          <a:gdLst/>
          <a:ahLst/>
          <a:cxnLst/>
          <a:rect l="0" t="0" r="0" b="0"/>
          <a:pathLst>
            <a:path>
              <a:moveTo>
                <a:pt x="0" y="0"/>
              </a:moveTo>
              <a:lnTo>
                <a:pt x="0" y="1725632"/>
              </a:lnTo>
              <a:lnTo>
                <a:pt x="785931" y="172563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39096-C787-4FE5-9192-39F0694F0619}">
      <dsp:nvSpPr>
        <dsp:cNvPr id="0" name=""/>
        <dsp:cNvSpPr/>
      </dsp:nvSpPr>
      <dsp:spPr>
        <a:xfrm>
          <a:off x="1644580" y="2071568"/>
          <a:ext cx="785931" cy="512564"/>
        </a:xfrm>
        <a:custGeom>
          <a:avLst/>
          <a:gdLst/>
          <a:ahLst/>
          <a:cxnLst/>
          <a:rect l="0" t="0" r="0" b="0"/>
          <a:pathLst>
            <a:path>
              <a:moveTo>
                <a:pt x="0" y="0"/>
              </a:moveTo>
              <a:lnTo>
                <a:pt x="0" y="512564"/>
              </a:lnTo>
              <a:lnTo>
                <a:pt x="785931" y="51256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A3DCB-7160-41DB-A3F1-0FD403AC921A}">
      <dsp:nvSpPr>
        <dsp:cNvPr id="0" name=""/>
        <dsp:cNvSpPr/>
      </dsp:nvSpPr>
      <dsp:spPr>
        <a:xfrm>
          <a:off x="1644580" y="858500"/>
          <a:ext cx="2067341" cy="358794"/>
        </a:xfrm>
        <a:custGeom>
          <a:avLst/>
          <a:gdLst/>
          <a:ahLst/>
          <a:cxnLst/>
          <a:rect l="0" t="0" r="0" b="0"/>
          <a:pathLst>
            <a:path>
              <a:moveTo>
                <a:pt x="2067341" y="0"/>
              </a:moveTo>
              <a:lnTo>
                <a:pt x="2067341" y="179397"/>
              </a:lnTo>
              <a:lnTo>
                <a:pt x="0" y="179397"/>
              </a:lnTo>
              <a:lnTo>
                <a:pt x="0" y="35879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94BA51-D108-42B9-8ABF-0AE15BF4E162}">
      <dsp:nvSpPr>
        <dsp:cNvPr id="0" name=""/>
        <dsp:cNvSpPr/>
      </dsp:nvSpPr>
      <dsp:spPr>
        <a:xfrm>
          <a:off x="2672284" y="4226"/>
          <a:ext cx="2079275"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A8BB8-8563-45E8-BE54-A79A7E7975EE}">
      <dsp:nvSpPr>
        <dsp:cNvPr id="0" name=""/>
        <dsp:cNvSpPr/>
      </dsp:nvSpPr>
      <dsp:spPr>
        <a:xfrm>
          <a:off x="2672284" y="4226"/>
          <a:ext cx="2079275"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15806-63F3-49A7-B472-372E494CF1BF}">
      <dsp:nvSpPr>
        <dsp:cNvPr id="0" name=""/>
        <dsp:cNvSpPr/>
      </dsp:nvSpPr>
      <dsp:spPr>
        <a:xfrm>
          <a:off x="1632646" y="157995"/>
          <a:ext cx="4158551"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Career Advising and Student Success Plan</a:t>
          </a:r>
        </a:p>
      </dsp:txBody>
      <dsp:txXfrm>
        <a:off x="1632646" y="157995"/>
        <a:ext cx="4158551" cy="546735"/>
      </dsp:txXfrm>
    </dsp:sp>
    <dsp:sp modelId="{0C2BCE59-20CA-4655-ACF1-2C5E82FB8CD6}">
      <dsp:nvSpPr>
        <dsp:cNvPr id="0" name=""/>
        <dsp:cNvSpPr/>
      </dsp:nvSpPr>
      <dsp:spPr>
        <a:xfrm>
          <a:off x="1217443" y="1217295"/>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74095-BE2F-4416-8F0F-22A490DD83DE}">
      <dsp:nvSpPr>
        <dsp:cNvPr id="0" name=""/>
        <dsp:cNvSpPr/>
      </dsp:nvSpPr>
      <dsp:spPr>
        <a:xfrm>
          <a:off x="1217443" y="1217295"/>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578F8B-5407-4CD3-856A-9A1E4CC6971A}">
      <dsp:nvSpPr>
        <dsp:cNvPr id="0" name=""/>
        <dsp:cNvSpPr/>
      </dsp:nvSpPr>
      <dsp:spPr>
        <a:xfrm>
          <a:off x="790307" y="1371064"/>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Information</a:t>
          </a:r>
        </a:p>
      </dsp:txBody>
      <dsp:txXfrm>
        <a:off x="790307" y="1371064"/>
        <a:ext cx="1708546" cy="546735"/>
      </dsp:txXfrm>
    </dsp:sp>
    <dsp:sp modelId="{DB5C18B5-F7DE-4E5B-8557-C0C10B597E86}">
      <dsp:nvSpPr>
        <dsp:cNvPr id="0" name=""/>
        <dsp:cNvSpPr/>
      </dsp:nvSpPr>
      <dsp:spPr>
        <a:xfrm>
          <a:off x="2327999" y="2430363"/>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23FAC-0E1B-4AD0-BEFF-BC38A2CB5FA8}">
      <dsp:nvSpPr>
        <dsp:cNvPr id="0" name=""/>
        <dsp:cNvSpPr/>
      </dsp:nvSpPr>
      <dsp:spPr>
        <a:xfrm>
          <a:off x="2327999" y="2430363"/>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7EFD2-7524-4461-B4AA-682F36593230}">
      <dsp:nvSpPr>
        <dsp:cNvPr id="0" name=""/>
        <dsp:cNvSpPr/>
      </dsp:nvSpPr>
      <dsp:spPr>
        <a:xfrm>
          <a:off x="1900862" y="2584132"/>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Career Fields/Clusters</a:t>
          </a:r>
        </a:p>
      </dsp:txBody>
      <dsp:txXfrm>
        <a:off x="1900862" y="2584132"/>
        <a:ext cx="1708546" cy="546735"/>
      </dsp:txXfrm>
    </dsp:sp>
    <dsp:sp modelId="{8F0F8D97-69EA-4154-8531-D5809847FC09}">
      <dsp:nvSpPr>
        <dsp:cNvPr id="0" name=""/>
        <dsp:cNvSpPr/>
      </dsp:nvSpPr>
      <dsp:spPr>
        <a:xfrm>
          <a:off x="2327999" y="3643431"/>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1A1B5-0FC6-417E-9A2F-ACA21AA253AD}">
      <dsp:nvSpPr>
        <dsp:cNvPr id="0" name=""/>
        <dsp:cNvSpPr/>
      </dsp:nvSpPr>
      <dsp:spPr>
        <a:xfrm>
          <a:off x="2327999" y="3643431"/>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2E0AB-2DF9-401E-9286-C0286499FE1C}">
      <dsp:nvSpPr>
        <dsp:cNvPr id="0" name=""/>
        <dsp:cNvSpPr/>
      </dsp:nvSpPr>
      <dsp:spPr>
        <a:xfrm>
          <a:off x="1900862" y="3797200"/>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Occupations – high need, skill, and wage</a:t>
          </a:r>
        </a:p>
      </dsp:txBody>
      <dsp:txXfrm>
        <a:off x="1900862" y="3797200"/>
        <a:ext cx="1708546" cy="546735"/>
      </dsp:txXfrm>
    </dsp:sp>
    <dsp:sp modelId="{610AC054-266D-4833-B466-0D50D2518CB9}">
      <dsp:nvSpPr>
        <dsp:cNvPr id="0" name=""/>
        <dsp:cNvSpPr/>
      </dsp:nvSpPr>
      <dsp:spPr>
        <a:xfrm>
          <a:off x="2327999" y="4856499"/>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1E364-B985-494A-A792-1D7AE26FFDBB}">
      <dsp:nvSpPr>
        <dsp:cNvPr id="0" name=""/>
        <dsp:cNvSpPr/>
      </dsp:nvSpPr>
      <dsp:spPr>
        <a:xfrm>
          <a:off x="2327999" y="4856499"/>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BAE44-51E4-459A-B3E2-AF21D6D2F07A}">
      <dsp:nvSpPr>
        <dsp:cNvPr id="0" name=""/>
        <dsp:cNvSpPr/>
      </dsp:nvSpPr>
      <dsp:spPr>
        <a:xfrm>
          <a:off x="1900862" y="5010269"/>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Education and Training Options</a:t>
          </a:r>
        </a:p>
      </dsp:txBody>
      <dsp:txXfrm>
        <a:off x="1900862" y="5010269"/>
        <a:ext cx="1708546" cy="546735"/>
      </dsp:txXfrm>
    </dsp:sp>
    <dsp:sp modelId="{0D3A66F6-FB89-4173-B818-938B61678229}">
      <dsp:nvSpPr>
        <dsp:cNvPr id="0" name=""/>
        <dsp:cNvSpPr/>
      </dsp:nvSpPr>
      <dsp:spPr>
        <a:xfrm>
          <a:off x="3284785" y="1217295"/>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9DD3C-ADAF-4248-8DB6-B8E15B66BC7B}">
      <dsp:nvSpPr>
        <dsp:cNvPr id="0" name=""/>
        <dsp:cNvSpPr/>
      </dsp:nvSpPr>
      <dsp:spPr>
        <a:xfrm>
          <a:off x="3284785" y="1217295"/>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7F084-595C-405A-87AD-CBA59304C65A}">
      <dsp:nvSpPr>
        <dsp:cNvPr id="0" name=""/>
        <dsp:cNvSpPr/>
      </dsp:nvSpPr>
      <dsp:spPr>
        <a:xfrm>
          <a:off x="2857648" y="1371064"/>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Assessment</a:t>
          </a:r>
        </a:p>
      </dsp:txBody>
      <dsp:txXfrm>
        <a:off x="2857648" y="1371064"/>
        <a:ext cx="1708546" cy="546735"/>
      </dsp:txXfrm>
    </dsp:sp>
    <dsp:sp modelId="{42505D41-33AD-4002-9097-B884E5DB6570}">
      <dsp:nvSpPr>
        <dsp:cNvPr id="0" name=""/>
        <dsp:cNvSpPr/>
      </dsp:nvSpPr>
      <dsp:spPr>
        <a:xfrm>
          <a:off x="4395341" y="2430363"/>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AA51B-1D30-4814-ADEE-C2DA10D891FD}">
      <dsp:nvSpPr>
        <dsp:cNvPr id="0" name=""/>
        <dsp:cNvSpPr/>
      </dsp:nvSpPr>
      <dsp:spPr>
        <a:xfrm>
          <a:off x="4395341" y="2430363"/>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F54D3-ABAD-4EBA-9B6E-81058064F033}">
      <dsp:nvSpPr>
        <dsp:cNvPr id="0" name=""/>
        <dsp:cNvSpPr/>
      </dsp:nvSpPr>
      <dsp:spPr>
        <a:xfrm>
          <a:off x="3968204" y="2584132"/>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Interests</a:t>
          </a:r>
        </a:p>
      </dsp:txBody>
      <dsp:txXfrm>
        <a:off x="3968204" y="2584132"/>
        <a:ext cx="1708546" cy="546735"/>
      </dsp:txXfrm>
    </dsp:sp>
    <dsp:sp modelId="{4FB95161-52A8-4010-977C-76484A415075}">
      <dsp:nvSpPr>
        <dsp:cNvPr id="0" name=""/>
        <dsp:cNvSpPr/>
      </dsp:nvSpPr>
      <dsp:spPr>
        <a:xfrm>
          <a:off x="4395341" y="3643431"/>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92D18-9157-48BA-9D05-1B471CC0FD77}">
      <dsp:nvSpPr>
        <dsp:cNvPr id="0" name=""/>
        <dsp:cNvSpPr/>
      </dsp:nvSpPr>
      <dsp:spPr>
        <a:xfrm>
          <a:off x="4395341" y="3643431"/>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2FB199-AEEF-4073-B141-A75D0ED03748}">
      <dsp:nvSpPr>
        <dsp:cNvPr id="0" name=""/>
        <dsp:cNvSpPr/>
      </dsp:nvSpPr>
      <dsp:spPr>
        <a:xfrm>
          <a:off x="3968204" y="3797200"/>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Skills</a:t>
          </a:r>
        </a:p>
      </dsp:txBody>
      <dsp:txXfrm>
        <a:off x="3968204" y="3797200"/>
        <a:ext cx="1708546" cy="546735"/>
      </dsp:txXfrm>
    </dsp:sp>
    <dsp:sp modelId="{A61B49C8-2813-456B-9F68-44CDF001ABE4}">
      <dsp:nvSpPr>
        <dsp:cNvPr id="0" name=""/>
        <dsp:cNvSpPr/>
      </dsp:nvSpPr>
      <dsp:spPr>
        <a:xfrm>
          <a:off x="4395341" y="4856499"/>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290AC-BE20-4141-911D-8FD46B4D9C3E}">
      <dsp:nvSpPr>
        <dsp:cNvPr id="0" name=""/>
        <dsp:cNvSpPr/>
      </dsp:nvSpPr>
      <dsp:spPr>
        <a:xfrm>
          <a:off x="4395341" y="4856499"/>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6BD65-50DB-4E97-B3E9-4927D434CB73}">
      <dsp:nvSpPr>
        <dsp:cNvPr id="0" name=""/>
        <dsp:cNvSpPr/>
      </dsp:nvSpPr>
      <dsp:spPr>
        <a:xfrm>
          <a:off x="3968204" y="5010269"/>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Aspirations</a:t>
          </a:r>
        </a:p>
      </dsp:txBody>
      <dsp:txXfrm>
        <a:off x="3968204" y="5010269"/>
        <a:ext cx="1708546" cy="546735"/>
      </dsp:txXfrm>
    </dsp:sp>
    <dsp:sp modelId="{2A4FBEAB-E376-4CB5-9229-2207663CBC34}">
      <dsp:nvSpPr>
        <dsp:cNvPr id="0" name=""/>
        <dsp:cNvSpPr/>
      </dsp:nvSpPr>
      <dsp:spPr>
        <a:xfrm>
          <a:off x="5352127" y="1217295"/>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E91F8-6617-415D-92F3-D35F40FEF83E}">
      <dsp:nvSpPr>
        <dsp:cNvPr id="0" name=""/>
        <dsp:cNvSpPr/>
      </dsp:nvSpPr>
      <dsp:spPr>
        <a:xfrm>
          <a:off x="5352127" y="1217295"/>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7199E-E726-4D0E-BC66-0CB4DCFA9160}">
      <dsp:nvSpPr>
        <dsp:cNvPr id="0" name=""/>
        <dsp:cNvSpPr/>
      </dsp:nvSpPr>
      <dsp:spPr>
        <a:xfrm>
          <a:off x="4924990" y="1371064"/>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Reflective Analysis</a:t>
          </a:r>
        </a:p>
      </dsp:txBody>
      <dsp:txXfrm>
        <a:off x="4924990" y="1371064"/>
        <a:ext cx="1708546" cy="546735"/>
      </dsp:txXfrm>
    </dsp:sp>
    <dsp:sp modelId="{7C378E84-D603-4992-A89C-D9E78BD5013B}">
      <dsp:nvSpPr>
        <dsp:cNvPr id="0" name=""/>
        <dsp:cNvSpPr/>
      </dsp:nvSpPr>
      <dsp:spPr>
        <a:xfrm>
          <a:off x="6462682" y="2430363"/>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960C9-25D7-47A3-B655-12DB2D1BF93B}">
      <dsp:nvSpPr>
        <dsp:cNvPr id="0" name=""/>
        <dsp:cNvSpPr/>
      </dsp:nvSpPr>
      <dsp:spPr>
        <a:xfrm>
          <a:off x="6462682" y="2430363"/>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0DF25-522C-4C7A-AD2A-56716740D7AD}">
      <dsp:nvSpPr>
        <dsp:cNvPr id="0" name=""/>
        <dsp:cNvSpPr/>
      </dsp:nvSpPr>
      <dsp:spPr>
        <a:xfrm>
          <a:off x="6035546" y="2584132"/>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One-on-one conversations with students</a:t>
          </a:r>
        </a:p>
      </dsp:txBody>
      <dsp:txXfrm>
        <a:off x="6035546" y="2584132"/>
        <a:ext cx="1708546" cy="546735"/>
      </dsp:txXfrm>
    </dsp:sp>
    <dsp:sp modelId="{EB161726-27E9-4E70-AA86-4C2663AE57FE}">
      <dsp:nvSpPr>
        <dsp:cNvPr id="0" name=""/>
        <dsp:cNvSpPr/>
      </dsp:nvSpPr>
      <dsp:spPr>
        <a:xfrm>
          <a:off x="6462682" y="3643431"/>
          <a:ext cx="854273" cy="854273"/>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BD089-F13D-4169-81E8-3F11B8342CB4}">
      <dsp:nvSpPr>
        <dsp:cNvPr id="0" name=""/>
        <dsp:cNvSpPr/>
      </dsp:nvSpPr>
      <dsp:spPr>
        <a:xfrm>
          <a:off x="6462682" y="3643431"/>
          <a:ext cx="854273" cy="854273"/>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ACCB1-FD32-4808-A230-404CD4171000}">
      <dsp:nvSpPr>
        <dsp:cNvPr id="0" name=""/>
        <dsp:cNvSpPr/>
      </dsp:nvSpPr>
      <dsp:spPr>
        <a:xfrm>
          <a:off x="6035546" y="3797200"/>
          <a:ext cx="1708546" cy="54673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Documentation of activities</a:t>
          </a:r>
        </a:p>
      </dsp:txBody>
      <dsp:txXfrm>
        <a:off x="6035546" y="3797200"/>
        <a:ext cx="1708546" cy="546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1913-E9F6-4631-84EC-207EECFAE67D}">
      <dsp:nvSpPr>
        <dsp:cNvPr id="0" name=""/>
        <dsp:cNvSpPr/>
      </dsp:nvSpPr>
      <dsp:spPr>
        <a:xfrm>
          <a:off x="4267200" y="2704082"/>
          <a:ext cx="3535910" cy="306835"/>
        </a:xfrm>
        <a:custGeom>
          <a:avLst/>
          <a:gdLst/>
          <a:ahLst/>
          <a:cxnLst/>
          <a:rect l="0" t="0" r="0" b="0"/>
          <a:pathLst>
            <a:path>
              <a:moveTo>
                <a:pt x="0" y="0"/>
              </a:moveTo>
              <a:lnTo>
                <a:pt x="0" y="153417"/>
              </a:lnTo>
              <a:lnTo>
                <a:pt x="3535910" y="153417"/>
              </a:lnTo>
              <a:lnTo>
                <a:pt x="3535910" y="306835"/>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C2C7D-13D7-453C-806B-555D7B1361EF}">
      <dsp:nvSpPr>
        <dsp:cNvPr id="0" name=""/>
        <dsp:cNvSpPr/>
      </dsp:nvSpPr>
      <dsp:spPr>
        <a:xfrm>
          <a:off x="4267200" y="2704082"/>
          <a:ext cx="1767955" cy="306835"/>
        </a:xfrm>
        <a:custGeom>
          <a:avLst/>
          <a:gdLst/>
          <a:ahLst/>
          <a:cxnLst/>
          <a:rect l="0" t="0" r="0" b="0"/>
          <a:pathLst>
            <a:path>
              <a:moveTo>
                <a:pt x="0" y="0"/>
              </a:moveTo>
              <a:lnTo>
                <a:pt x="0" y="153417"/>
              </a:lnTo>
              <a:lnTo>
                <a:pt x="1767955" y="153417"/>
              </a:lnTo>
              <a:lnTo>
                <a:pt x="1767955" y="306835"/>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49DEE-20C5-40FC-943F-8B643FFF6D0E}">
      <dsp:nvSpPr>
        <dsp:cNvPr id="0" name=""/>
        <dsp:cNvSpPr/>
      </dsp:nvSpPr>
      <dsp:spPr>
        <a:xfrm>
          <a:off x="4221479" y="2704082"/>
          <a:ext cx="91440" cy="306835"/>
        </a:xfrm>
        <a:custGeom>
          <a:avLst/>
          <a:gdLst/>
          <a:ahLst/>
          <a:cxnLst/>
          <a:rect l="0" t="0" r="0" b="0"/>
          <a:pathLst>
            <a:path>
              <a:moveTo>
                <a:pt x="45720" y="0"/>
              </a:moveTo>
              <a:lnTo>
                <a:pt x="45720" y="306835"/>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18254-D596-4CBE-A943-8CFCF83C6A9B}">
      <dsp:nvSpPr>
        <dsp:cNvPr id="0" name=""/>
        <dsp:cNvSpPr/>
      </dsp:nvSpPr>
      <dsp:spPr>
        <a:xfrm>
          <a:off x="2499244" y="2704082"/>
          <a:ext cx="1767955" cy="306835"/>
        </a:xfrm>
        <a:custGeom>
          <a:avLst/>
          <a:gdLst/>
          <a:ahLst/>
          <a:cxnLst/>
          <a:rect l="0" t="0" r="0" b="0"/>
          <a:pathLst>
            <a:path>
              <a:moveTo>
                <a:pt x="1767955" y="0"/>
              </a:moveTo>
              <a:lnTo>
                <a:pt x="1767955" y="153417"/>
              </a:lnTo>
              <a:lnTo>
                <a:pt x="0" y="153417"/>
              </a:lnTo>
              <a:lnTo>
                <a:pt x="0" y="306835"/>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E6010-4825-4FB9-8B50-F55725BC199C}">
      <dsp:nvSpPr>
        <dsp:cNvPr id="0" name=""/>
        <dsp:cNvSpPr/>
      </dsp:nvSpPr>
      <dsp:spPr>
        <a:xfrm>
          <a:off x="731289" y="2704082"/>
          <a:ext cx="3535910" cy="306835"/>
        </a:xfrm>
        <a:custGeom>
          <a:avLst/>
          <a:gdLst/>
          <a:ahLst/>
          <a:cxnLst/>
          <a:rect l="0" t="0" r="0" b="0"/>
          <a:pathLst>
            <a:path>
              <a:moveTo>
                <a:pt x="3535910" y="0"/>
              </a:moveTo>
              <a:lnTo>
                <a:pt x="3535910" y="153417"/>
              </a:lnTo>
              <a:lnTo>
                <a:pt x="0" y="153417"/>
              </a:lnTo>
              <a:lnTo>
                <a:pt x="0" y="306835"/>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21D9D-3860-4618-8C2C-A6716C223F94}">
      <dsp:nvSpPr>
        <dsp:cNvPr id="0" name=""/>
        <dsp:cNvSpPr/>
      </dsp:nvSpPr>
      <dsp:spPr>
        <a:xfrm>
          <a:off x="3901919" y="1973522"/>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D0876-D2F4-4B7C-B71B-C85E445EF1F4}">
      <dsp:nvSpPr>
        <dsp:cNvPr id="0" name=""/>
        <dsp:cNvSpPr/>
      </dsp:nvSpPr>
      <dsp:spPr>
        <a:xfrm>
          <a:off x="3901919" y="1973522"/>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4EE0D-7EC1-4CC8-AE05-8C5AE70AC1D8}">
      <dsp:nvSpPr>
        <dsp:cNvPr id="0" name=""/>
        <dsp:cNvSpPr/>
      </dsp:nvSpPr>
      <dsp:spPr>
        <a:xfrm>
          <a:off x="3536639" y="2105023"/>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Formats</a:t>
          </a:r>
        </a:p>
      </dsp:txBody>
      <dsp:txXfrm>
        <a:off x="3536639" y="2105023"/>
        <a:ext cx="1461120" cy="467558"/>
      </dsp:txXfrm>
    </dsp:sp>
    <dsp:sp modelId="{FBA96C68-57E9-443F-8C72-63A33B055F5D}">
      <dsp:nvSpPr>
        <dsp:cNvPr id="0" name=""/>
        <dsp:cNvSpPr/>
      </dsp:nvSpPr>
      <dsp:spPr>
        <a:xfrm>
          <a:off x="366009" y="3010917"/>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9A242-6A0A-47A3-83D2-4082F3CB4E69}">
      <dsp:nvSpPr>
        <dsp:cNvPr id="0" name=""/>
        <dsp:cNvSpPr/>
      </dsp:nvSpPr>
      <dsp:spPr>
        <a:xfrm>
          <a:off x="366009" y="3010917"/>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649BE-226E-41D2-B82C-F9BC12359389}">
      <dsp:nvSpPr>
        <dsp:cNvPr id="0" name=""/>
        <dsp:cNvSpPr/>
      </dsp:nvSpPr>
      <dsp:spPr>
        <a:xfrm>
          <a:off x="729" y="3142418"/>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Stand-alone projects, lessons and activities</a:t>
          </a:r>
        </a:p>
      </dsp:txBody>
      <dsp:txXfrm>
        <a:off x="729" y="3142418"/>
        <a:ext cx="1461120" cy="467558"/>
      </dsp:txXfrm>
    </dsp:sp>
    <dsp:sp modelId="{330AD883-6531-4252-BBFB-35FFF26ACBDA}">
      <dsp:nvSpPr>
        <dsp:cNvPr id="0" name=""/>
        <dsp:cNvSpPr/>
      </dsp:nvSpPr>
      <dsp:spPr>
        <a:xfrm>
          <a:off x="2133964" y="3010917"/>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87669-A3DD-4CF8-B53A-F9B615B9F259}">
      <dsp:nvSpPr>
        <dsp:cNvPr id="0" name=""/>
        <dsp:cNvSpPr/>
      </dsp:nvSpPr>
      <dsp:spPr>
        <a:xfrm>
          <a:off x="2133964" y="3010917"/>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983F3-E07F-421A-8D0C-C2187932499D}">
      <dsp:nvSpPr>
        <dsp:cNvPr id="0" name=""/>
        <dsp:cNvSpPr/>
      </dsp:nvSpPr>
      <dsp:spPr>
        <a:xfrm>
          <a:off x="1768684" y="3142418"/>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Stand-alone courses</a:t>
          </a:r>
        </a:p>
      </dsp:txBody>
      <dsp:txXfrm>
        <a:off x="1768684" y="3142418"/>
        <a:ext cx="1461120" cy="467558"/>
      </dsp:txXfrm>
    </dsp:sp>
    <dsp:sp modelId="{7B6A3E75-C4CC-4177-B67D-E0D2F0EE866F}">
      <dsp:nvSpPr>
        <dsp:cNvPr id="0" name=""/>
        <dsp:cNvSpPr/>
      </dsp:nvSpPr>
      <dsp:spPr>
        <a:xfrm>
          <a:off x="3901919" y="3010917"/>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4E824-8B6B-4F80-B60A-EA04A0876F85}">
      <dsp:nvSpPr>
        <dsp:cNvPr id="0" name=""/>
        <dsp:cNvSpPr/>
      </dsp:nvSpPr>
      <dsp:spPr>
        <a:xfrm>
          <a:off x="3901919" y="3010917"/>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8E0A8-E062-43E5-9045-EE145B17A1FD}">
      <dsp:nvSpPr>
        <dsp:cNvPr id="0" name=""/>
        <dsp:cNvSpPr/>
      </dsp:nvSpPr>
      <dsp:spPr>
        <a:xfrm>
          <a:off x="3536639" y="3142418"/>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Sequence of courses</a:t>
          </a:r>
        </a:p>
      </dsp:txBody>
      <dsp:txXfrm>
        <a:off x="3536639" y="3142418"/>
        <a:ext cx="1461120" cy="467558"/>
      </dsp:txXfrm>
    </dsp:sp>
    <dsp:sp modelId="{4B237ED9-F52D-4C11-9394-BCA4FC07E7B5}">
      <dsp:nvSpPr>
        <dsp:cNvPr id="0" name=""/>
        <dsp:cNvSpPr/>
      </dsp:nvSpPr>
      <dsp:spPr>
        <a:xfrm>
          <a:off x="5669875" y="3010917"/>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06D5E-D97E-4EDF-8C5C-2C6C87561C8D}">
      <dsp:nvSpPr>
        <dsp:cNvPr id="0" name=""/>
        <dsp:cNvSpPr/>
      </dsp:nvSpPr>
      <dsp:spPr>
        <a:xfrm>
          <a:off x="5669875" y="3010917"/>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C9E54-7D49-4C3C-9DB9-79F3DA251C6E}">
      <dsp:nvSpPr>
        <dsp:cNvPr id="0" name=""/>
        <dsp:cNvSpPr/>
      </dsp:nvSpPr>
      <dsp:spPr>
        <a:xfrm>
          <a:off x="5304595" y="3142418"/>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Integrated curriculum</a:t>
          </a:r>
        </a:p>
      </dsp:txBody>
      <dsp:txXfrm>
        <a:off x="5304595" y="3142418"/>
        <a:ext cx="1461120" cy="467558"/>
      </dsp:txXfrm>
    </dsp:sp>
    <dsp:sp modelId="{3C680520-2353-4306-B978-B8EA3F42B307}">
      <dsp:nvSpPr>
        <dsp:cNvPr id="0" name=""/>
        <dsp:cNvSpPr/>
      </dsp:nvSpPr>
      <dsp:spPr>
        <a:xfrm>
          <a:off x="7437830" y="3010917"/>
          <a:ext cx="730560" cy="730560"/>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72FE6-E5C8-42C7-94D3-4915722EC87E}">
      <dsp:nvSpPr>
        <dsp:cNvPr id="0" name=""/>
        <dsp:cNvSpPr/>
      </dsp:nvSpPr>
      <dsp:spPr>
        <a:xfrm>
          <a:off x="7437830" y="3010917"/>
          <a:ext cx="730560" cy="730560"/>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84084-762D-4A68-8D06-F34D741E7A96}">
      <dsp:nvSpPr>
        <dsp:cNvPr id="0" name=""/>
        <dsp:cNvSpPr/>
      </dsp:nvSpPr>
      <dsp:spPr>
        <a:xfrm>
          <a:off x="7072550" y="3142418"/>
          <a:ext cx="1461120" cy="4675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t>Comprehensive Advisory Program</a:t>
          </a:r>
        </a:p>
      </dsp:txBody>
      <dsp:txXfrm>
        <a:off x="7072550" y="3142418"/>
        <a:ext cx="1461120" cy="467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C2322-D6FE-47A9-8E70-891056FC9319}">
      <dsp:nvSpPr>
        <dsp:cNvPr id="0" name=""/>
        <dsp:cNvSpPr/>
      </dsp:nvSpPr>
      <dsp:spPr>
        <a:xfrm>
          <a:off x="5526779" y="1454238"/>
          <a:ext cx="551709" cy="2914465"/>
        </a:xfrm>
        <a:custGeom>
          <a:avLst/>
          <a:gdLst/>
          <a:ahLst/>
          <a:cxnLst/>
          <a:rect l="0" t="0" r="0" b="0"/>
          <a:pathLst>
            <a:path>
              <a:moveTo>
                <a:pt x="0" y="0"/>
              </a:moveTo>
              <a:lnTo>
                <a:pt x="0" y="2914465"/>
              </a:lnTo>
              <a:lnTo>
                <a:pt x="551709" y="2914465"/>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27A25-AD97-42DF-B927-A28ABC213952}">
      <dsp:nvSpPr>
        <dsp:cNvPr id="0" name=""/>
        <dsp:cNvSpPr/>
      </dsp:nvSpPr>
      <dsp:spPr>
        <a:xfrm>
          <a:off x="5526779" y="1454238"/>
          <a:ext cx="551709" cy="2062914"/>
        </a:xfrm>
        <a:custGeom>
          <a:avLst/>
          <a:gdLst/>
          <a:ahLst/>
          <a:cxnLst/>
          <a:rect l="0" t="0" r="0" b="0"/>
          <a:pathLst>
            <a:path>
              <a:moveTo>
                <a:pt x="0" y="0"/>
              </a:moveTo>
              <a:lnTo>
                <a:pt x="0" y="2062914"/>
              </a:lnTo>
              <a:lnTo>
                <a:pt x="551709" y="206291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A1EB3-8F44-4792-B942-FDAB4E071188}">
      <dsp:nvSpPr>
        <dsp:cNvPr id="0" name=""/>
        <dsp:cNvSpPr/>
      </dsp:nvSpPr>
      <dsp:spPr>
        <a:xfrm>
          <a:off x="5526779" y="1454238"/>
          <a:ext cx="551709" cy="1211362"/>
        </a:xfrm>
        <a:custGeom>
          <a:avLst/>
          <a:gdLst/>
          <a:ahLst/>
          <a:cxnLst/>
          <a:rect l="0" t="0" r="0" b="0"/>
          <a:pathLst>
            <a:path>
              <a:moveTo>
                <a:pt x="0" y="0"/>
              </a:moveTo>
              <a:lnTo>
                <a:pt x="0" y="1211362"/>
              </a:lnTo>
              <a:lnTo>
                <a:pt x="551709" y="121136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2E867-0C8A-4662-BC70-F8CE62680188}">
      <dsp:nvSpPr>
        <dsp:cNvPr id="0" name=""/>
        <dsp:cNvSpPr/>
      </dsp:nvSpPr>
      <dsp:spPr>
        <a:xfrm>
          <a:off x="5526779" y="1454238"/>
          <a:ext cx="551709" cy="359810"/>
        </a:xfrm>
        <a:custGeom>
          <a:avLst/>
          <a:gdLst/>
          <a:ahLst/>
          <a:cxnLst/>
          <a:rect l="0" t="0" r="0" b="0"/>
          <a:pathLst>
            <a:path>
              <a:moveTo>
                <a:pt x="0" y="0"/>
              </a:moveTo>
              <a:lnTo>
                <a:pt x="0" y="359810"/>
              </a:lnTo>
              <a:lnTo>
                <a:pt x="551709" y="359810"/>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62480-F933-4C94-A160-C54B6424CC6F}">
      <dsp:nvSpPr>
        <dsp:cNvPr id="0" name=""/>
        <dsp:cNvSpPr/>
      </dsp:nvSpPr>
      <dsp:spPr>
        <a:xfrm>
          <a:off x="4075543" y="602686"/>
          <a:ext cx="1451236" cy="251867"/>
        </a:xfrm>
        <a:custGeom>
          <a:avLst/>
          <a:gdLst/>
          <a:ahLst/>
          <a:cxnLst/>
          <a:rect l="0" t="0" r="0" b="0"/>
          <a:pathLst>
            <a:path>
              <a:moveTo>
                <a:pt x="0" y="0"/>
              </a:moveTo>
              <a:lnTo>
                <a:pt x="0" y="125933"/>
              </a:lnTo>
              <a:lnTo>
                <a:pt x="1451236" y="125933"/>
              </a:lnTo>
              <a:lnTo>
                <a:pt x="1451236" y="251867"/>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9BFCA-B21B-4892-8BD8-0CE04640D547}">
      <dsp:nvSpPr>
        <dsp:cNvPr id="0" name=""/>
        <dsp:cNvSpPr/>
      </dsp:nvSpPr>
      <dsp:spPr>
        <a:xfrm>
          <a:off x="4075543" y="1454238"/>
          <a:ext cx="551709" cy="3766017"/>
        </a:xfrm>
        <a:custGeom>
          <a:avLst/>
          <a:gdLst/>
          <a:ahLst/>
          <a:cxnLst/>
          <a:rect l="0" t="0" r="0" b="0"/>
          <a:pathLst>
            <a:path>
              <a:moveTo>
                <a:pt x="0" y="0"/>
              </a:moveTo>
              <a:lnTo>
                <a:pt x="0" y="3766017"/>
              </a:lnTo>
              <a:lnTo>
                <a:pt x="551709" y="3766017"/>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570FA-6311-4CE2-8694-9126E2EE2AD4}">
      <dsp:nvSpPr>
        <dsp:cNvPr id="0" name=""/>
        <dsp:cNvSpPr/>
      </dsp:nvSpPr>
      <dsp:spPr>
        <a:xfrm>
          <a:off x="4075543" y="1454238"/>
          <a:ext cx="551709" cy="2914465"/>
        </a:xfrm>
        <a:custGeom>
          <a:avLst/>
          <a:gdLst/>
          <a:ahLst/>
          <a:cxnLst/>
          <a:rect l="0" t="0" r="0" b="0"/>
          <a:pathLst>
            <a:path>
              <a:moveTo>
                <a:pt x="0" y="0"/>
              </a:moveTo>
              <a:lnTo>
                <a:pt x="0" y="2914465"/>
              </a:lnTo>
              <a:lnTo>
                <a:pt x="551709" y="2914465"/>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EE8E2-00D5-4B77-857D-CC66E8A497C0}">
      <dsp:nvSpPr>
        <dsp:cNvPr id="0" name=""/>
        <dsp:cNvSpPr/>
      </dsp:nvSpPr>
      <dsp:spPr>
        <a:xfrm>
          <a:off x="4075543" y="1454238"/>
          <a:ext cx="551709" cy="2062914"/>
        </a:xfrm>
        <a:custGeom>
          <a:avLst/>
          <a:gdLst/>
          <a:ahLst/>
          <a:cxnLst/>
          <a:rect l="0" t="0" r="0" b="0"/>
          <a:pathLst>
            <a:path>
              <a:moveTo>
                <a:pt x="0" y="0"/>
              </a:moveTo>
              <a:lnTo>
                <a:pt x="0" y="2062914"/>
              </a:lnTo>
              <a:lnTo>
                <a:pt x="551709" y="206291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E95CE-AE6C-419C-8FBE-AC430487879E}">
      <dsp:nvSpPr>
        <dsp:cNvPr id="0" name=""/>
        <dsp:cNvSpPr/>
      </dsp:nvSpPr>
      <dsp:spPr>
        <a:xfrm>
          <a:off x="4075543" y="1454238"/>
          <a:ext cx="551709" cy="1211362"/>
        </a:xfrm>
        <a:custGeom>
          <a:avLst/>
          <a:gdLst/>
          <a:ahLst/>
          <a:cxnLst/>
          <a:rect l="0" t="0" r="0" b="0"/>
          <a:pathLst>
            <a:path>
              <a:moveTo>
                <a:pt x="0" y="0"/>
              </a:moveTo>
              <a:lnTo>
                <a:pt x="0" y="1211362"/>
              </a:lnTo>
              <a:lnTo>
                <a:pt x="551709" y="121136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26489-E000-4DBE-AB5B-5F8E4304E8A9}">
      <dsp:nvSpPr>
        <dsp:cNvPr id="0" name=""/>
        <dsp:cNvSpPr/>
      </dsp:nvSpPr>
      <dsp:spPr>
        <a:xfrm>
          <a:off x="4075543" y="1454238"/>
          <a:ext cx="551709" cy="359810"/>
        </a:xfrm>
        <a:custGeom>
          <a:avLst/>
          <a:gdLst/>
          <a:ahLst/>
          <a:cxnLst/>
          <a:rect l="0" t="0" r="0" b="0"/>
          <a:pathLst>
            <a:path>
              <a:moveTo>
                <a:pt x="0" y="0"/>
              </a:moveTo>
              <a:lnTo>
                <a:pt x="0" y="359810"/>
              </a:lnTo>
              <a:lnTo>
                <a:pt x="551709" y="359810"/>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EC12B-1060-4760-B25D-ACA6EAD2CB95}">
      <dsp:nvSpPr>
        <dsp:cNvPr id="0" name=""/>
        <dsp:cNvSpPr/>
      </dsp:nvSpPr>
      <dsp:spPr>
        <a:xfrm>
          <a:off x="4029823" y="602686"/>
          <a:ext cx="91440" cy="251867"/>
        </a:xfrm>
        <a:custGeom>
          <a:avLst/>
          <a:gdLst/>
          <a:ahLst/>
          <a:cxnLst/>
          <a:rect l="0" t="0" r="0" b="0"/>
          <a:pathLst>
            <a:path>
              <a:moveTo>
                <a:pt x="45720" y="0"/>
              </a:moveTo>
              <a:lnTo>
                <a:pt x="45720" y="251867"/>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63AD0-4714-42A5-98B2-83279643E99E}">
      <dsp:nvSpPr>
        <dsp:cNvPr id="0" name=""/>
        <dsp:cNvSpPr/>
      </dsp:nvSpPr>
      <dsp:spPr>
        <a:xfrm>
          <a:off x="2624307" y="1454238"/>
          <a:ext cx="551709" cy="2062914"/>
        </a:xfrm>
        <a:custGeom>
          <a:avLst/>
          <a:gdLst/>
          <a:ahLst/>
          <a:cxnLst/>
          <a:rect l="0" t="0" r="0" b="0"/>
          <a:pathLst>
            <a:path>
              <a:moveTo>
                <a:pt x="0" y="0"/>
              </a:moveTo>
              <a:lnTo>
                <a:pt x="0" y="2062914"/>
              </a:lnTo>
              <a:lnTo>
                <a:pt x="551709" y="206291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0483D-D0F7-46F2-A040-92AE211576F7}">
      <dsp:nvSpPr>
        <dsp:cNvPr id="0" name=""/>
        <dsp:cNvSpPr/>
      </dsp:nvSpPr>
      <dsp:spPr>
        <a:xfrm>
          <a:off x="2624307" y="1454238"/>
          <a:ext cx="551709" cy="1211362"/>
        </a:xfrm>
        <a:custGeom>
          <a:avLst/>
          <a:gdLst/>
          <a:ahLst/>
          <a:cxnLst/>
          <a:rect l="0" t="0" r="0" b="0"/>
          <a:pathLst>
            <a:path>
              <a:moveTo>
                <a:pt x="0" y="0"/>
              </a:moveTo>
              <a:lnTo>
                <a:pt x="0" y="1211362"/>
              </a:lnTo>
              <a:lnTo>
                <a:pt x="551709" y="1211362"/>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D77A1-4958-4BF1-8144-D0FA4524F936}">
      <dsp:nvSpPr>
        <dsp:cNvPr id="0" name=""/>
        <dsp:cNvSpPr/>
      </dsp:nvSpPr>
      <dsp:spPr>
        <a:xfrm>
          <a:off x="2624307" y="1454238"/>
          <a:ext cx="551709" cy="359810"/>
        </a:xfrm>
        <a:custGeom>
          <a:avLst/>
          <a:gdLst/>
          <a:ahLst/>
          <a:cxnLst/>
          <a:rect l="0" t="0" r="0" b="0"/>
          <a:pathLst>
            <a:path>
              <a:moveTo>
                <a:pt x="0" y="0"/>
              </a:moveTo>
              <a:lnTo>
                <a:pt x="0" y="359810"/>
              </a:lnTo>
              <a:lnTo>
                <a:pt x="551709" y="359810"/>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47303-0268-4B08-8E78-7E9ED6892D95}">
      <dsp:nvSpPr>
        <dsp:cNvPr id="0" name=""/>
        <dsp:cNvSpPr/>
      </dsp:nvSpPr>
      <dsp:spPr>
        <a:xfrm>
          <a:off x="2624307" y="602686"/>
          <a:ext cx="1451236" cy="251867"/>
        </a:xfrm>
        <a:custGeom>
          <a:avLst/>
          <a:gdLst/>
          <a:ahLst/>
          <a:cxnLst/>
          <a:rect l="0" t="0" r="0" b="0"/>
          <a:pathLst>
            <a:path>
              <a:moveTo>
                <a:pt x="1451236" y="0"/>
              </a:moveTo>
              <a:lnTo>
                <a:pt x="1451236" y="125933"/>
              </a:lnTo>
              <a:lnTo>
                <a:pt x="0" y="125933"/>
              </a:lnTo>
              <a:lnTo>
                <a:pt x="0" y="251867"/>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7F9F3-7733-4F8C-A722-E0665A3FA4BA}">
      <dsp:nvSpPr>
        <dsp:cNvPr id="0" name=""/>
        <dsp:cNvSpPr/>
      </dsp:nvSpPr>
      <dsp:spPr>
        <a:xfrm>
          <a:off x="2851944" y="3002"/>
          <a:ext cx="2447197"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4236C-254A-425A-BF3B-771178D2895F}">
      <dsp:nvSpPr>
        <dsp:cNvPr id="0" name=""/>
        <dsp:cNvSpPr/>
      </dsp:nvSpPr>
      <dsp:spPr>
        <a:xfrm>
          <a:off x="2851944" y="3002"/>
          <a:ext cx="2447197"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4B75F-DD4D-4DE7-854C-A8464A4DCD4C}">
      <dsp:nvSpPr>
        <dsp:cNvPr id="0" name=""/>
        <dsp:cNvSpPr/>
      </dsp:nvSpPr>
      <dsp:spPr>
        <a:xfrm>
          <a:off x="1628346" y="110945"/>
          <a:ext cx="4894395"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Sample Delivery Strategies</a:t>
          </a:r>
        </a:p>
      </dsp:txBody>
      <dsp:txXfrm>
        <a:off x="1628346" y="110945"/>
        <a:ext cx="4894395" cy="383797"/>
      </dsp:txXfrm>
    </dsp:sp>
    <dsp:sp modelId="{F6BA7E06-ED48-450C-B6B8-2759BAA77FC3}">
      <dsp:nvSpPr>
        <dsp:cNvPr id="0" name=""/>
        <dsp:cNvSpPr/>
      </dsp:nvSpPr>
      <dsp:spPr>
        <a:xfrm>
          <a:off x="2324465" y="854554"/>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6763B-3FA8-4CC8-BEF4-C3F62365F3BE}">
      <dsp:nvSpPr>
        <dsp:cNvPr id="0" name=""/>
        <dsp:cNvSpPr/>
      </dsp:nvSpPr>
      <dsp:spPr>
        <a:xfrm>
          <a:off x="2324465" y="854554"/>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0D008-9C70-425F-8E74-61F7EB551CE1}">
      <dsp:nvSpPr>
        <dsp:cNvPr id="0" name=""/>
        <dsp:cNvSpPr/>
      </dsp:nvSpPr>
      <dsp:spPr>
        <a:xfrm>
          <a:off x="2024623" y="962497"/>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Academic Teachers</a:t>
          </a:r>
        </a:p>
      </dsp:txBody>
      <dsp:txXfrm>
        <a:off x="2024623" y="962497"/>
        <a:ext cx="1199368" cy="383797"/>
      </dsp:txXfrm>
    </dsp:sp>
    <dsp:sp modelId="{4DCCB007-44AA-4D3C-9FC9-07D0890B2A26}">
      <dsp:nvSpPr>
        <dsp:cNvPr id="0" name=""/>
        <dsp:cNvSpPr/>
      </dsp:nvSpPr>
      <dsp:spPr>
        <a:xfrm>
          <a:off x="3104055" y="1706106"/>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70843-99B0-4DF4-9F20-8749636EB417}">
      <dsp:nvSpPr>
        <dsp:cNvPr id="0" name=""/>
        <dsp:cNvSpPr/>
      </dsp:nvSpPr>
      <dsp:spPr>
        <a:xfrm>
          <a:off x="3104055" y="1706106"/>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CD4E6-712C-4369-8B2A-681ADB60AB8F}">
      <dsp:nvSpPr>
        <dsp:cNvPr id="0" name=""/>
        <dsp:cNvSpPr/>
      </dsp:nvSpPr>
      <dsp:spPr>
        <a:xfrm>
          <a:off x="2804213" y="1814049"/>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Embedded into Curriculum</a:t>
          </a:r>
        </a:p>
      </dsp:txBody>
      <dsp:txXfrm>
        <a:off x="2804213" y="1814049"/>
        <a:ext cx="1199368" cy="383797"/>
      </dsp:txXfrm>
    </dsp:sp>
    <dsp:sp modelId="{D4DEED6A-2009-46EB-BA63-C4711B8DFB29}">
      <dsp:nvSpPr>
        <dsp:cNvPr id="0" name=""/>
        <dsp:cNvSpPr/>
      </dsp:nvSpPr>
      <dsp:spPr>
        <a:xfrm>
          <a:off x="3104055" y="2557657"/>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B2EA6-377F-4D3B-B38E-CECF03D29090}">
      <dsp:nvSpPr>
        <dsp:cNvPr id="0" name=""/>
        <dsp:cNvSpPr/>
      </dsp:nvSpPr>
      <dsp:spPr>
        <a:xfrm>
          <a:off x="3104055" y="2557657"/>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3BA4E-CCE1-4A4B-B0A0-D8DAA03ADD80}">
      <dsp:nvSpPr>
        <dsp:cNvPr id="0" name=""/>
        <dsp:cNvSpPr/>
      </dsp:nvSpPr>
      <dsp:spPr>
        <a:xfrm>
          <a:off x="2804213" y="2665601"/>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Co-teaching and planning</a:t>
          </a:r>
        </a:p>
      </dsp:txBody>
      <dsp:txXfrm>
        <a:off x="2804213" y="2665601"/>
        <a:ext cx="1199368" cy="383797"/>
      </dsp:txXfrm>
    </dsp:sp>
    <dsp:sp modelId="{ACCEB56E-B443-4D9F-A631-E4D112FC9389}">
      <dsp:nvSpPr>
        <dsp:cNvPr id="0" name=""/>
        <dsp:cNvSpPr/>
      </dsp:nvSpPr>
      <dsp:spPr>
        <a:xfrm>
          <a:off x="3104055" y="3409209"/>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61FB6-61B7-4EFC-BABE-51F19B938996}">
      <dsp:nvSpPr>
        <dsp:cNvPr id="0" name=""/>
        <dsp:cNvSpPr/>
      </dsp:nvSpPr>
      <dsp:spPr>
        <a:xfrm>
          <a:off x="3104055" y="3409209"/>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0A1BC-FD36-41CD-A303-52B5C329F7B4}">
      <dsp:nvSpPr>
        <dsp:cNvPr id="0" name=""/>
        <dsp:cNvSpPr/>
      </dsp:nvSpPr>
      <dsp:spPr>
        <a:xfrm>
          <a:off x="2804213" y="3517152"/>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Comprehensive Advisory Program</a:t>
          </a:r>
        </a:p>
      </dsp:txBody>
      <dsp:txXfrm>
        <a:off x="2804213" y="3517152"/>
        <a:ext cx="1199368" cy="383797"/>
      </dsp:txXfrm>
    </dsp:sp>
    <dsp:sp modelId="{C8FCE642-7F25-4A37-8BE0-2A8D96215AA0}">
      <dsp:nvSpPr>
        <dsp:cNvPr id="0" name=""/>
        <dsp:cNvSpPr/>
      </dsp:nvSpPr>
      <dsp:spPr>
        <a:xfrm>
          <a:off x="3775701" y="854554"/>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58C1E-1C44-4611-8347-6942F0960DD5}">
      <dsp:nvSpPr>
        <dsp:cNvPr id="0" name=""/>
        <dsp:cNvSpPr/>
      </dsp:nvSpPr>
      <dsp:spPr>
        <a:xfrm>
          <a:off x="3775701" y="854554"/>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CF0EB-C3FD-4BD5-AE9D-C86969E0C648}">
      <dsp:nvSpPr>
        <dsp:cNvPr id="0" name=""/>
        <dsp:cNvSpPr/>
      </dsp:nvSpPr>
      <dsp:spPr>
        <a:xfrm>
          <a:off x="3475859" y="962497"/>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School</a:t>
          </a:r>
          <a:br>
            <a:rPr lang="en-US" sz="1100" kern="1200" dirty="0" smtClean="0"/>
          </a:br>
          <a:r>
            <a:rPr lang="en-US" sz="1100" kern="1200" dirty="0" smtClean="0"/>
            <a:t>Counselors</a:t>
          </a:r>
        </a:p>
      </dsp:txBody>
      <dsp:txXfrm>
        <a:off x="3475859" y="962497"/>
        <a:ext cx="1199368" cy="383797"/>
      </dsp:txXfrm>
    </dsp:sp>
    <dsp:sp modelId="{10CB6BE2-C097-4042-8B3C-C0E1F230FBAD}">
      <dsp:nvSpPr>
        <dsp:cNvPr id="0" name=""/>
        <dsp:cNvSpPr/>
      </dsp:nvSpPr>
      <dsp:spPr>
        <a:xfrm>
          <a:off x="4555291" y="1706106"/>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95AC1-3CBA-4A22-87D2-02147E04D0FF}">
      <dsp:nvSpPr>
        <dsp:cNvPr id="0" name=""/>
        <dsp:cNvSpPr/>
      </dsp:nvSpPr>
      <dsp:spPr>
        <a:xfrm>
          <a:off x="4555291" y="1706106"/>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ECD16-EF51-493E-8DCC-0C824C8394C3}">
      <dsp:nvSpPr>
        <dsp:cNvPr id="0" name=""/>
        <dsp:cNvSpPr/>
      </dsp:nvSpPr>
      <dsp:spPr>
        <a:xfrm>
          <a:off x="4255449" y="1814049"/>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Co-teaching and planning</a:t>
          </a:r>
        </a:p>
      </dsp:txBody>
      <dsp:txXfrm>
        <a:off x="4255449" y="1814049"/>
        <a:ext cx="1199368" cy="383797"/>
      </dsp:txXfrm>
    </dsp:sp>
    <dsp:sp modelId="{B375BAE7-A83E-4F12-B02D-F2259A21047F}">
      <dsp:nvSpPr>
        <dsp:cNvPr id="0" name=""/>
        <dsp:cNvSpPr/>
      </dsp:nvSpPr>
      <dsp:spPr>
        <a:xfrm>
          <a:off x="4555291" y="2557657"/>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6DD56-4150-416D-95DE-75915C513451}">
      <dsp:nvSpPr>
        <dsp:cNvPr id="0" name=""/>
        <dsp:cNvSpPr/>
      </dsp:nvSpPr>
      <dsp:spPr>
        <a:xfrm>
          <a:off x="4555291" y="2557657"/>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2E10E-98B0-4ECD-9FAE-DA4D52788AF6}">
      <dsp:nvSpPr>
        <dsp:cNvPr id="0" name=""/>
        <dsp:cNvSpPr/>
      </dsp:nvSpPr>
      <dsp:spPr>
        <a:xfrm>
          <a:off x="4255449" y="2665601"/>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Stand-alone courses</a:t>
          </a:r>
        </a:p>
      </dsp:txBody>
      <dsp:txXfrm>
        <a:off x="4255449" y="2665601"/>
        <a:ext cx="1199368" cy="383797"/>
      </dsp:txXfrm>
    </dsp:sp>
    <dsp:sp modelId="{C9C2E43F-9DA9-4DBB-9140-7ABBC66963ED}">
      <dsp:nvSpPr>
        <dsp:cNvPr id="0" name=""/>
        <dsp:cNvSpPr/>
      </dsp:nvSpPr>
      <dsp:spPr>
        <a:xfrm>
          <a:off x="4555291" y="3409209"/>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46670-2706-4DD0-B810-A854405B5BFA}">
      <dsp:nvSpPr>
        <dsp:cNvPr id="0" name=""/>
        <dsp:cNvSpPr/>
      </dsp:nvSpPr>
      <dsp:spPr>
        <a:xfrm>
          <a:off x="4555291" y="3409209"/>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1EE67-929C-4BC0-A9C2-1E02AE8F461D}">
      <dsp:nvSpPr>
        <dsp:cNvPr id="0" name=""/>
        <dsp:cNvSpPr/>
      </dsp:nvSpPr>
      <dsp:spPr>
        <a:xfrm>
          <a:off x="4255449" y="3517152"/>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Pull-out lessons</a:t>
          </a:r>
        </a:p>
      </dsp:txBody>
      <dsp:txXfrm>
        <a:off x="4255449" y="3517152"/>
        <a:ext cx="1199368" cy="383797"/>
      </dsp:txXfrm>
    </dsp:sp>
    <dsp:sp modelId="{D9AB8A0F-1308-4455-8919-94E01F726F18}">
      <dsp:nvSpPr>
        <dsp:cNvPr id="0" name=""/>
        <dsp:cNvSpPr/>
      </dsp:nvSpPr>
      <dsp:spPr>
        <a:xfrm>
          <a:off x="4555291" y="4260761"/>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E42BB-D9BC-4341-A76F-F014D3E92FE4}">
      <dsp:nvSpPr>
        <dsp:cNvPr id="0" name=""/>
        <dsp:cNvSpPr/>
      </dsp:nvSpPr>
      <dsp:spPr>
        <a:xfrm>
          <a:off x="4555291" y="4260761"/>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1DB2A-3F24-486A-B5A9-58FB7B055166}">
      <dsp:nvSpPr>
        <dsp:cNvPr id="0" name=""/>
        <dsp:cNvSpPr/>
      </dsp:nvSpPr>
      <dsp:spPr>
        <a:xfrm>
          <a:off x="4255449" y="4368704"/>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One-on-one or Small group</a:t>
          </a:r>
        </a:p>
      </dsp:txBody>
      <dsp:txXfrm>
        <a:off x="4255449" y="4368704"/>
        <a:ext cx="1199368" cy="383797"/>
      </dsp:txXfrm>
    </dsp:sp>
    <dsp:sp modelId="{55146E04-2F08-41E0-AFB0-B59ED97B34FC}">
      <dsp:nvSpPr>
        <dsp:cNvPr id="0" name=""/>
        <dsp:cNvSpPr/>
      </dsp:nvSpPr>
      <dsp:spPr>
        <a:xfrm>
          <a:off x="4555291" y="5112313"/>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559AE0-16C9-4B2A-A3F3-3F0359023A15}">
      <dsp:nvSpPr>
        <dsp:cNvPr id="0" name=""/>
        <dsp:cNvSpPr/>
      </dsp:nvSpPr>
      <dsp:spPr>
        <a:xfrm>
          <a:off x="4555291" y="5112313"/>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57D45-BACC-44AD-93B5-E4E0F8E9D536}">
      <dsp:nvSpPr>
        <dsp:cNvPr id="0" name=""/>
        <dsp:cNvSpPr/>
      </dsp:nvSpPr>
      <dsp:spPr>
        <a:xfrm>
          <a:off x="4255449" y="5220256"/>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Comprehensive Advisory Program</a:t>
          </a:r>
        </a:p>
      </dsp:txBody>
      <dsp:txXfrm>
        <a:off x="4255449" y="5220256"/>
        <a:ext cx="1199368" cy="383797"/>
      </dsp:txXfrm>
    </dsp:sp>
    <dsp:sp modelId="{7871FCC4-68EC-4F15-AB4D-89BB9DD6D4EB}">
      <dsp:nvSpPr>
        <dsp:cNvPr id="0" name=""/>
        <dsp:cNvSpPr/>
      </dsp:nvSpPr>
      <dsp:spPr>
        <a:xfrm>
          <a:off x="5226937" y="854554"/>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FDA9B-BC79-4AE6-B2DF-66497ABBE7ED}">
      <dsp:nvSpPr>
        <dsp:cNvPr id="0" name=""/>
        <dsp:cNvSpPr/>
      </dsp:nvSpPr>
      <dsp:spPr>
        <a:xfrm>
          <a:off x="5226937" y="854554"/>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D864D-F7A9-4E6A-BE2D-DD2AEC62B328}">
      <dsp:nvSpPr>
        <dsp:cNvPr id="0" name=""/>
        <dsp:cNvSpPr/>
      </dsp:nvSpPr>
      <dsp:spPr>
        <a:xfrm>
          <a:off x="4927095" y="962497"/>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Career Tech Teachers</a:t>
          </a:r>
        </a:p>
      </dsp:txBody>
      <dsp:txXfrm>
        <a:off x="4927095" y="962497"/>
        <a:ext cx="1199368" cy="383797"/>
      </dsp:txXfrm>
    </dsp:sp>
    <dsp:sp modelId="{AD9F7F00-C015-4A3A-9497-F9A54351C11A}">
      <dsp:nvSpPr>
        <dsp:cNvPr id="0" name=""/>
        <dsp:cNvSpPr/>
      </dsp:nvSpPr>
      <dsp:spPr>
        <a:xfrm>
          <a:off x="6006527" y="1706106"/>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A6251-881C-401F-90DF-A916EB637DF9}">
      <dsp:nvSpPr>
        <dsp:cNvPr id="0" name=""/>
        <dsp:cNvSpPr/>
      </dsp:nvSpPr>
      <dsp:spPr>
        <a:xfrm>
          <a:off x="6006527" y="1706106"/>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BCD53-2630-4D18-BE16-35EF0EAF6720}">
      <dsp:nvSpPr>
        <dsp:cNvPr id="0" name=""/>
        <dsp:cNvSpPr/>
      </dsp:nvSpPr>
      <dsp:spPr>
        <a:xfrm>
          <a:off x="5706685" y="1814049"/>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Embedded into Curriculum</a:t>
          </a:r>
        </a:p>
      </dsp:txBody>
      <dsp:txXfrm>
        <a:off x="5706685" y="1814049"/>
        <a:ext cx="1199368" cy="383797"/>
      </dsp:txXfrm>
    </dsp:sp>
    <dsp:sp modelId="{F659B2F2-C146-4ABF-AF52-4FECA7C3CFEE}">
      <dsp:nvSpPr>
        <dsp:cNvPr id="0" name=""/>
        <dsp:cNvSpPr/>
      </dsp:nvSpPr>
      <dsp:spPr>
        <a:xfrm>
          <a:off x="6006527" y="2557657"/>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ECF4F-F645-4AC7-9D76-F42F726436E3}">
      <dsp:nvSpPr>
        <dsp:cNvPr id="0" name=""/>
        <dsp:cNvSpPr/>
      </dsp:nvSpPr>
      <dsp:spPr>
        <a:xfrm>
          <a:off x="6006527" y="2557657"/>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E86241-92A3-4CEA-B4A7-CDBD8BD0BA38}">
      <dsp:nvSpPr>
        <dsp:cNvPr id="0" name=""/>
        <dsp:cNvSpPr/>
      </dsp:nvSpPr>
      <dsp:spPr>
        <a:xfrm>
          <a:off x="5706685" y="2665601"/>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Stand-alone courses</a:t>
          </a:r>
        </a:p>
      </dsp:txBody>
      <dsp:txXfrm>
        <a:off x="5706685" y="2665601"/>
        <a:ext cx="1199368" cy="383797"/>
      </dsp:txXfrm>
    </dsp:sp>
    <dsp:sp modelId="{97CAE580-922C-49EB-86D7-8A008037BD1C}">
      <dsp:nvSpPr>
        <dsp:cNvPr id="0" name=""/>
        <dsp:cNvSpPr/>
      </dsp:nvSpPr>
      <dsp:spPr>
        <a:xfrm>
          <a:off x="6006527" y="3409209"/>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5E1A9-1276-49CC-9D1B-E7E8B5CB4395}">
      <dsp:nvSpPr>
        <dsp:cNvPr id="0" name=""/>
        <dsp:cNvSpPr/>
      </dsp:nvSpPr>
      <dsp:spPr>
        <a:xfrm>
          <a:off x="6006527" y="3409209"/>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6B235-5B9E-42C9-A346-2AFFCF1F1AA5}">
      <dsp:nvSpPr>
        <dsp:cNvPr id="0" name=""/>
        <dsp:cNvSpPr/>
      </dsp:nvSpPr>
      <dsp:spPr>
        <a:xfrm>
          <a:off x="5706685" y="3517152"/>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Co-teaching and planning</a:t>
          </a:r>
        </a:p>
      </dsp:txBody>
      <dsp:txXfrm>
        <a:off x="5706685" y="3517152"/>
        <a:ext cx="1199368" cy="383797"/>
      </dsp:txXfrm>
    </dsp:sp>
    <dsp:sp modelId="{246E5935-9211-4F32-8F8A-75993B1B0B55}">
      <dsp:nvSpPr>
        <dsp:cNvPr id="0" name=""/>
        <dsp:cNvSpPr/>
      </dsp:nvSpPr>
      <dsp:spPr>
        <a:xfrm>
          <a:off x="6006527" y="4260761"/>
          <a:ext cx="599684" cy="599684"/>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07FF1-650D-4465-9448-2521F3548DD9}">
      <dsp:nvSpPr>
        <dsp:cNvPr id="0" name=""/>
        <dsp:cNvSpPr/>
      </dsp:nvSpPr>
      <dsp:spPr>
        <a:xfrm>
          <a:off x="6006527" y="4260761"/>
          <a:ext cx="599684" cy="599684"/>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F3C60-A054-443C-A345-BD81C3819C12}">
      <dsp:nvSpPr>
        <dsp:cNvPr id="0" name=""/>
        <dsp:cNvSpPr/>
      </dsp:nvSpPr>
      <dsp:spPr>
        <a:xfrm>
          <a:off x="5706685" y="4368704"/>
          <a:ext cx="1199368" cy="38379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Comprehensive Advisory Program</a:t>
          </a:r>
        </a:p>
      </dsp:txBody>
      <dsp:txXfrm>
        <a:off x="5706685" y="4368704"/>
        <a:ext cx="1199368" cy="38379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9"/>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389"/>
          </a:xfrm>
          <a:prstGeom prst="rect">
            <a:avLst/>
          </a:prstGeom>
        </p:spPr>
        <p:txBody>
          <a:bodyPr vert="horz" lIns="95207" tIns="47604" rIns="95207" bIns="47604" rtlCol="0"/>
          <a:lstStyle>
            <a:lvl1pPr algn="r">
              <a:defRPr sz="1200"/>
            </a:lvl1pPr>
          </a:lstStyle>
          <a:p>
            <a:fld id="{7CFCA3CA-CFDE-4948-B999-CF8623B53B8E}" type="datetimeFigureOut">
              <a:rPr lang="en-US" smtClean="0"/>
              <a:t>5/12/2015</a:t>
            </a:fld>
            <a:endParaRPr lang="en-US"/>
          </a:p>
        </p:txBody>
      </p:sp>
      <p:sp>
        <p:nvSpPr>
          <p:cNvPr id="4" name="Footer Placeholder 3"/>
          <p:cNvSpPr>
            <a:spLocks noGrp="1"/>
          </p:cNvSpPr>
          <p:nvPr>
            <p:ph type="ftr" sz="quarter" idx="2"/>
          </p:nvPr>
        </p:nvSpPr>
        <p:spPr>
          <a:xfrm>
            <a:off x="0" y="9119172"/>
            <a:ext cx="3169920" cy="480389"/>
          </a:xfrm>
          <a:prstGeom prst="rect">
            <a:avLst/>
          </a:prstGeom>
        </p:spPr>
        <p:txBody>
          <a:bodyPr vert="horz" lIns="95207" tIns="47604" rIns="95207" bIns="47604"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172"/>
            <a:ext cx="3169920" cy="480389"/>
          </a:xfrm>
          <a:prstGeom prst="rect">
            <a:avLst/>
          </a:prstGeom>
        </p:spPr>
        <p:txBody>
          <a:bodyPr vert="horz" lIns="95207" tIns="47604" rIns="95207" bIns="47604" rtlCol="0" anchor="b"/>
          <a:lstStyle>
            <a:lvl1pPr algn="r">
              <a:defRPr sz="1200"/>
            </a:lvl1pPr>
          </a:lstStyle>
          <a:p>
            <a:fld id="{35DBFD43-91E1-4B86-A6D7-F94AEC71A2F8}" type="slidenum">
              <a:rPr lang="en-US" smtClean="0"/>
              <a:t>‹#›</a:t>
            </a:fld>
            <a:endParaRPr lang="en-US"/>
          </a:p>
        </p:txBody>
      </p:sp>
    </p:spTree>
    <p:extLst>
      <p:ext uri="{BB962C8B-B14F-4D97-AF65-F5344CB8AC3E}">
        <p14:creationId xmlns:p14="http://schemas.microsoft.com/office/powerpoint/2010/main" val="278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AEFC1E00-E590-4AB7-8FE7-87A49DF27512}" type="datetimeFigureOut">
              <a:rPr lang="en-US" smtClean="0"/>
              <a:t>5/12/2015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2F2BB126-EDEA-419C-981C-F4A4B897E4C8}" type="slidenum">
              <a:rPr lang="en-US" smtClean="0"/>
              <a:t>‹#›</a:t>
            </a:fld>
            <a:endParaRPr lang="en-US"/>
          </a:p>
        </p:txBody>
      </p:sp>
    </p:spTree>
    <p:extLst>
      <p:ext uri="{BB962C8B-B14F-4D97-AF65-F5344CB8AC3E}">
        <p14:creationId xmlns:p14="http://schemas.microsoft.com/office/powerpoint/2010/main" val="373264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es.ed.gov/programs/digest/d12/tables/dt12_126.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nces.ed.gov/programs/digest/d12/tables/dt12_126.asp"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communityconnectors.ohio.gov/"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development.ohio.gov/bs/bs_oceip.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workshop is a train-the-trainer model</a:t>
            </a:r>
          </a:p>
          <a:p>
            <a:pPr lvl="1"/>
            <a:r>
              <a:rPr lang="en-US" sz="1200" kern="1200" dirty="0" smtClean="0">
                <a:solidFill>
                  <a:schemeClr val="tx1"/>
                </a:solidFill>
                <a:effectLst/>
                <a:latin typeface="+mn-lt"/>
                <a:ea typeface="+mn-ea"/>
                <a:cs typeface="+mn-cs"/>
              </a:rPr>
              <a:t>The expectation is that you will pick up this material and replicate the session to fit the needs of your partner districts and schools</a:t>
            </a:r>
          </a:p>
          <a:p>
            <a:pPr lvl="2"/>
            <a:r>
              <a:rPr lang="en-US" sz="1200" kern="1200" dirty="0" smtClean="0">
                <a:solidFill>
                  <a:schemeClr val="tx1"/>
                </a:solidFill>
                <a:effectLst/>
                <a:latin typeface="+mn-lt"/>
                <a:ea typeface="+mn-ea"/>
                <a:cs typeface="+mn-cs"/>
              </a:rPr>
              <a:t>For example, you may be working with schools counselors on advising students on career pathways that include options to earn a high school diploma, industry credentials and college credit</a:t>
            </a:r>
          </a:p>
          <a:p>
            <a:pPr lvl="2"/>
            <a:r>
              <a:rPr lang="en-US" sz="1200" kern="1200" dirty="0" smtClean="0">
                <a:solidFill>
                  <a:schemeClr val="tx1"/>
                </a:solidFill>
                <a:effectLst/>
                <a:latin typeface="+mn-lt"/>
                <a:ea typeface="+mn-ea"/>
                <a:cs typeface="+mn-cs"/>
              </a:rPr>
              <a:t>You may be working with curriculum supervisors or department heads to integrate linkages to career fields within local curricula</a:t>
            </a:r>
          </a:p>
          <a:p>
            <a:pPr lvl="2"/>
            <a:r>
              <a:rPr lang="en-US" sz="1200" kern="1200" dirty="0" smtClean="0">
                <a:solidFill>
                  <a:schemeClr val="tx1"/>
                </a:solidFill>
                <a:effectLst/>
                <a:latin typeface="+mn-lt"/>
                <a:ea typeface="+mn-ea"/>
                <a:cs typeface="+mn-cs"/>
              </a:rPr>
              <a:t>Lastly, you may be leading training or directly supporting various career-related strategies that promote student success (i.e., placement in job shadow, internship or part-time jobs, career and college fairs, career field exploration)</a:t>
            </a:r>
          </a:p>
          <a:p>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a:t>
            </a:fld>
            <a:endParaRPr lang="en-US"/>
          </a:p>
        </p:txBody>
      </p:sp>
    </p:spTree>
    <p:extLst>
      <p:ext uri="{BB962C8B-B14F-4D97-AF65-F5344CB8AC3E}">
        <p14:creationId xmlns:p14="http://schemas.microsoft.com/office/powerpoint/2010/main" val="343168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Implementation themes of advising</a:t>
            </a:r>
          </a:p>
          <a:p>
            <a:pPr lvl="0"/>
            <a:r>
              <a:rPr lang="en-US" sz="1200" kern="1200" dirty="0" smtClean="0">
                <a:solidFill>
                  <a:schemeClr val="tx1"/>
                </a:solidFill>
                <a:effectLst/>
                <a:latin typeface="+mn-lt"/>
                <a:ea typeface="+mn-ea"/>
                <a:cs typeface="+mn-cs"/>
              </a:rPr>
              <a:t>Classroom linkages to career fields (curriculum, teacher guide, examples)</a:t>
            </a:r>
          </a:p>
          <a:p>
            <a:pPr lvl="1"/>
            <a:r>
              <a:rPr lang="en-US" sz="1200" kern="1200" dirty="0" smtClean="0">
                <a:solidFill>
                  <a:schemeClr val="tx1"/>
                </a:solidFill>
                <a:effectLst/>
                <a:latin typeface="+mn-lt"/>
                <a:ea typeface="+mn-ea"/>
                <a:cs typeface="+mn-cs"/>
              </a:rPr>
              <a:t>Hook/lead in; speaker/presenter</a:t>
            </a:r>
          </a:p>
          <a:p>
            <a:pPr lvl="1"/>
            <a:r>
              <a:rPr lang="en-US" sz="1200" kern="1200" dirty="0" smtClean="0">
                <a:solidFill>
                  <a:schemeClr val="tx1"/>
                </a:solidFill>
                <a:effectLst/>
                <a:latin typeface="+mn-lt"/>
                <a:ea typeface="+mn-ea"/>
                <a:cs typeface="+mn-cs"/>
              </a:rPr>
              <a:t>Project-based</a:t>
            </a:r>
          </a:p>
          <a:p>
            <a:pPr lvl="1"/>
            <a:r>
              <a:rPr lang="en-US" sz="1200" kern="1200" dirty="0" smtClean="0">
                <a:solidFill>
                  <a:schemeClr val="tx1"/>
                </a:solidFill>
                <a:effectLst/>
                <a:latin typeface="+mn-lt"/>
                <a:ea typeface="+mn-ea"/>
                <a:cs typeface="+mn-cs"/>
              </a:rPr>
              <a:t>Culminating experience</a:t>
            </a:r>
          </a:p>
          <a:p>
            <a:pPr lvl="0"/>
            <a:r>
              <a:rPr lang="en-US" sz="1200" kern="1200" dirty="0" smtClean="0">
                <a:solidFill>
                  <a:schemeClr val="tx1"/>
                </a:solidFill>
                <a:effectLst/>
                <a:latin typeface="+mn-lt"/>
                <a:ea typeface="+mn-ea"/>
                <a:cs typeface="+mn-cs"/>
              </a:rPr>
              <a:t>Student planning and exploration (success plan documentation, reflections, etc.)</a:t>
            </a:r>
          </a:p>
          <a:p>
            <a:pPr lvl="1"/>
            <a:r>
              <a:rPr lang="en-US" sz="1200" kern="1200" dirty="0" smtClean="0">
                <a:solidFill>
                  <a:schemeClr val="tx1"/>
                </a:solidFill>
                <a:effectLst/>
                <a:latin typeface="+mn-lt"/>
                <a:ea typeface="+mn-ea"/>
                <a:cs typeface="+mn-cs"/>
              </a:rPr>
              <a:t>Journal/essay/research</a:t>
            </a:r>
          </a:p>
          <a:p>
            <a:pPr lvl="1"/>
            <a:r>
              <a:rPr lang="en-US" sz="1200" kern="1200" dirty="0" smtClean="0">
                <a:solidFill>
                  <a:schemeClr val="tx1"/>
                </a:solidFill>
                <a:effectLst/>
                <a:latin typeface="+mn-lt"/>
                <a:ea typeface="+mn-ea"/>
                <a:cs typeface="+mn-cs"/>
              </a:rPr>
              <a:t>Worksheets on goals, scheduling</a:t>
            </a:r>
          </a:p>
          <a:p>
            <a:pPr lvl="0"/>
            <a:r>
              <a:rPr lang="en-US" sz="1200" kern="1200" dirty="0" smtClean="0">
                <a:solidFill>
                  <a:schemeClr val="tx1"/>
                </a:solidFill>
                <a:effectLst/>
                <a:latin typeface="+mn-lt"/>
                <a:ea typeface="+mn-ea"/>
                <a:cs typeface="+mn-cs"/>
              </a:rPr>
              <a:t>Career pathway system (academic and tech courses, experiential learning, etc.)</a:t>
            </a:r>
          </a:p>
          <a:p>
            <a:pPr lvl="1"/>
            <a:r>
              <a:rPr lang="en-US" sz="1200" kern="1200" dirty="0" smtClean="0">
                <a:solidFill>
                  <a:schemeClr val="tx1"/>
                </a:solidFill>
                <a:effectLst/>
                <a:latin typeface="+mn-lt"/>
                <a:ea typeface="+mn-ea"/>
                <a:cs typeface="+mn-cs"/>
              </a:rPr>
              <a:t>Comprehensive course offerings (on and off campus options)</a:t>
            </a:r>
          </a:p>
          <a:p>
            <a:pPr lvl="1"/>
            <a:r>
              <a:rPr lang="en-US" sz="1200" kern="1200" dirty="0" smtClean="0">
                <a:solidFill>
                  <a:schemeClr val="tx1"/>
                </a:solidFill>
                <a:effectLst/>
                <a:latin typeface="+mn-lt"/>
                <a:ea typeface="+mn-ea"/>
                <a:cs typeface="+mn-cs"/>
              </a:rPr>
              <a:t>Job shadow, internship, pre-apprenticeship</a:t>
            </a:r>
          </a:p>
          <a:p>
            <a:endParaRPr lang="en-US" dirty="0" smtClean="0"/>
          </a:p>
          <a:p>
            <a:pPr lvl="0"/>
            <a:r>
              <a:rPr lang="en-US" sz="1200" kern="1200" dirty="0" smtClean="0">
                <a:solidFill>
                  <a:schemeClr val="tx1"/>
                </a:solidFill>
                <a:effectLst/>
                <a:latin typeface="+mn-lt"/>
                <a:ea typeface="+mn-ea"/>
                <a:cs typeface="+mn-cs"/>
              </a:rPr>
              <a:t>Varies by community and capacity</a:t>
            </a:r>
          </a:p>
          <a:p>
            <a:pPr lvl="1"/>
            <a:r>
              <a:rPr lang="en-US" sz="1200" kern="1200" dirty="0" smtClean="0">
                <a:solidFill>
                  <a:schemeClr val="tx1"/>
                </a:solidFill>
                <a:effectLst/>
                <a:latin typeface="+mn-lt"/>
                <a:ea typeface="+mn-ea"/>
                <a:cs typeface="+mn-cs"/>
              </a:rPr>
              <a:t>Who are your partners?</a:t>
            </a:r>
          </a:p>
          <a:p>
            <a:pPr lvl="1"/>
            <a:r>
              <a:rPr lang="en-US" sz="1200" kern="1200" dirty="0" smtClean="0">
                <a:solidFill>
                  <a:schemeClr val="tx1"/>
                </a:solidFill>
                <a:effectLst/>
                <a:latin typeface="+mn-lt"/>
                <a:ea typeface="+mn-ea"/>
                <a:cs typeface="+mn-cs"/>
              </a:rPr>
              <a:t>What value can they add and what can you leverage from them?</a:t>
            </a:r>
          </a:p>
          <a:p>
            <a:pPr lvl="2"/>
            <a:r>
              <a:rPr lang="en-US" sz="1200" kern="1200" dirty="0" smtClean="0">
                <a:solidFill>
                  <a:schemeClr val="tx1"/>
                </a:solidFill>
                <a:effectLst/>
                <a:latin typeface="+mn-lt"/>
                <a:ea typeface="+mn-ea"/>
                <a:cs typeface="+mn-cs"/>
              </a:rPr>
              <a:t>We’ve got to get community involved in education. They need to realize what today’s classroom looks like, how learning happens and we need to hear from them about what the great needs are in order for our students to be prepared for the economy.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Write down one person, organization or company that you know you can call and someone will be willing to think through this with your team. For example, Jane Smith, curriculum director at Jones Schools or Mike Ford, branch manager at PNC Bank.</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10</a:t>
            </a:fld>
            <a:endParaRPr lang="en-US"/>
          </a:p>
        </p:txBody>
      </p:sp>
    </p:spTree>
    <p:extLst>
      <p:ext uri="{BB962C8B-B14F-4D97-AF65-F5344CB8AC3E}">
        <p14:creationId xmlns:p14="http://schemas.microsoft.com/office/powerpoint/2010/main" val="358982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Delivery vehicles or models (not mutually exclusive – could have varying levels of more than one – mix and match) – How does this roll out? Where does it all fit in?</a:t>
            </a:r>
          </a:p>
          <a:p>
            <a:pPr lvl="0"/>
            <a:r>
              <a:rPr lang="en-US" sz="1200" kern="1200" dirty="0" smtClean="0">
                <a:solidFill>
                  <a:schemeClr val="tx1"/>
                </a:solidFill>
                <a:effectLst/>
                <a:latin typeface="+mn-lt"/>
                <a:ea typeface="+mn-ea"/>
                <a:cs typeface="+mn-cs"/>
              </a:rPr>
              <a:t>Standalone course(s)</a:t>
            </a:r>
          </a:p>
          <a:p>
            <a:pPr lvl="1"/>
            <a:r>
              <a:rPr lang="en-US" sz="1200" kern="1200" dirty="0" smtClean="0">
                <a:solidFill>
                  <a:schemeClr val="tx1"/>
                </a:solidFill>
                <a:effectLst/>
                <a:latin typeface="+mn-lt"/>
                <a:ea typeface="+mn-ea"/>
                <a:cs typeface="+mn-cs"/>
              </a:rPr>
              <a:t>Career tech courses</a:t>
            </a:r>
          </a:p>
          <a:p>
            <a:pPr lvl="2"/>
            <a:r>
              <a:rPr lang="en-US" sz="1200" kern="1200" dirty="0" smtClean="0">
                <a:solidFill>
                  <a:schemeClr val="tx1"/>
                </a:solidFill>
                <a:effectLst/>
                <a:latin typeface="+mn-lt"/>
                <a:ea typeface="+mn-ea"/>
                <a:cs typeface="+mn-cs"/>
              </a:rPr>
              <a:t>Beginning in middle grades, includes Career Connections, FCS, CBI; one course each year and required for all students</a:t>
            </a:r>
          </a:p>
          <a:p>
            <a:pPr lvl="3"/>
            <a:r>
              <a:rPr lang="en-US" sz="1200" kern="1200" dirty="0" smtClean="0">
                <a:solidFill>
                  <a:schemeClr val="tx1"/>
                </a:solidFill>
                <a:effectLst/>
                <a:latin typeface="+mn-lt"/>
                <a:ea typeface="+mn-ea"/>
                <a:cs typeface="+mn-cs"/>
              </a:rPr>
              <a:t>Early exploration and preparation later in high school</a:t>
            </a:r>
          </a:p>
          <a:p>
            <a:pPr lvl="2"/>
            <a:r>
              <a:rPr lang="en-US" sz="1200" kern="1200" dirty="0" smtClean="0">
                <a:solidFill>
                  <a:schemeClr val="tx1"/>
                </a:solidFill>
                <a:effectLst/>
                <a:latin typeface="+mn-lt"/>
                <a:ea typeface="+mn-ea"/>
                <a:cs typeface="+mn-cs"/>
              </a:rPr>
              <a:t>Career field programs that lead to credentials</a:t>
            </a:r>
          </a:p>
          <a:p>
            <a:pPr lvl="1"/>
            <a:r>
              <a:rPr lang="en-US" sz="1200" kern="1200" dirty="0" smtClean="0">
                <a:solidFill>
                  <a:schemeClr val="tx1"/>
                </a:solidFill>
                <a:effectLst/>
                <a:latin typeface="+mn-lt"/>
                <a:ea typeface="+mn-ea"/>
                <a:cs typeface="+mn-cs"/>
              </a:rPr>
              <a:t>Integrated into your existing courses (we’ll look more at this idea later)</a:t>
            </a:r>
          </a:p>
          <a:p>
            <a:pPr lvl="0"/>
            <a:r>
              <a:rPr lang="en-US" sz="1200" kern="1200" dirty="0" smtClean="0">
                <a:solidFill>
                  <a:schemeClr val="tx1"/>
                </a:solidFill>
                <a:effectLst/>
                <a:latin typeface="+mn-lt"/>
                <a:ea typeface="+mn-ea"/>
                <a:cs typeface="+mn-cs"/>
              </a:rPr>
              <a:t>Advisory program/model</a:t>
            </a:r>
          </a:p>
          <a:p>
            <a:pPr lvl="1"/>
            <a:r>
              <a:rPr lang="en-US" sz="1200" kern="1200" dirty="0" smtClean="0">
                <a:solidFill>
                  <a:schemeClr val="tx1"/>
                </a:solidFill>
                <a:effectLst/>
                <a:latin typeface="+mn-lt"/>
                <a:ea typeface="+mn-ea"/>
                <a:cs typeface="+mn-cs"/>
              </a:rPr>
              <a:t>Modified bell schedule</a:t>
            </a:r>
          </a:p>
          <a:p>
            <a:pPr lvl="1"/>
            <a:r>
              <a:rPr lang="en-US" sz="1200" kern="1200" dirty="0" smtClean="0">
                <a:solidFill>
                  <a:schemeClr val="tx1"/>
                </a:solidFill>
                <a:effectLst/>
                <a:latin typeface="+mn-lt"/>
                <a:ea typeface="+mn-ea"/>
                <a:cs typeface="+mn-cs"/>
              </a:rPr>
              <a:t>Planned curriculum; scope and sequence</a:t>
            </a:r>
          </a:p>
          <a:p>
            <a:pPr lvl="1"/>
            <a:r>
              <a:rPr lang="en-US" sz="1200" kern="1200" dirty="0" smtClean="0">
                <a:solidFill>
                  <a:schemeClr val="tx1"/>
                </a:solidFill>
                <a:effectLst/>
                <a:latin typeface="+mn-lt"/>
                <a:ea typeface="+mn-ea"/>
                <a:cs typeface="+mn-cs"/>
              </a:rPr>
              <a:t>Student assignments to staff</a:t>
            </a:r>
          </a:p>
          <a:p>
            <a:pPr lvl="0"/>
            <a:r>
              <a:rPr lang="en-US" sz="1200" kern="1200" dirty="0" smtClean="0">
                <a:solidFill>
                  <a:schemeClr val="tx1"/>
                </a:solidFill>
                <a:effectLst/>
                <a:latin typeface="+mn-lt"/>
                <a:ea typeface="+mn-ea"/>
                <a:cs typeface="+mn-cs"/>
              </a:rPr>
              <a:t>Comprehensive school counseling curriculum</a:t>
            </a:r>
          </a:p>
          <a:p>
            <a:pPr lvl="1"/>
            <a:r>
              <a:rPr lang="en-US" sz="1200" kern="1200" dirty="0" smtClean="0">
                <a:solidFill>
                  <a:schemeClr val="tx1"/>
                </a:solidFill>
                <a:effectLst/>
                <a:latin typeface="+mn-lt"/>
                <a:ea typeface="+mn-ea"/>
                <a:cs typeface="+mn-cs"/>
              </a:rPr>
              <a:t>Planned curriculum; scope and sequence</a:t>
            </a:r>
          </a:p>
          <a:p>
            <a:pPr lvl="1"/>
            <a:r>
              <a:rPr lang="en-US" sz="1200" kern="1200" dirty="0" smtClean="0">
                <a:solidFill>
                  <a:schemeClr val="tx1"/>
                </a:solidFill>
                <a:effectLst/>
                <a:latin typeface="+mn-lt"/>
                <a:ea typeface="+mn-ea"/>
                <a:cs typeface="+mn-cs"/>
              </a:rPr>
              <a:t>1 on 1, small group and classroom-based delivery</a:t>
            </a:r>
          </a:p>
          <a:p>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11</a:t>
            </a:fld>
            <a:endParaRPr lang="en-US"/>
          </a:p>
        </p:txBody>
      </p:sp>
    </p:spTree>
    <p:extLst>
      <p:ext uri="{BB962C8B-B14F-4D97-AF65-F5344CB8AC3E}">
        <p14:creationId xmlns:p14="http://schemas.microsoft.com/office/powerpoint/2010/main" val="280746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Counseling</a:t>
            </a:r>
            <a:r>
              <a:rPr lang="en-US" baseline="0" dirty="0" smtClean="0"/>
              <a:t> and advising – either counselor lead or through advisory programs</a:t>
            </a:r>
          </a:p>
          <a:p>
            <a:endParaRPr lang="en-US" baseline="0" dirty="0" smtClean="0"/>
          </a:p>
          <a:p>
            <a:r>
              <a:rPr lang="en-US" sz="1200" b="1" kern="1200" dirty="0" smtClean="0">
                <a:solidFill>
                  <a:schemeClr val="tx1"/>
                </a:solidFill>
                <a:effectLst/>
                <a:latin typeface="+mn-lt"/>
                <a:ea typeface="+mn-ea"/>
                <a:cs typeface="+mn-cs"/>
              </a:rPr>
              <a:t>Reflective Analysis</a:t>
            </a:r>
            <a:r>
              <a:rPr lang="en-US" sz="1200" b="1" kern="1200" baseline="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Phenomenology</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the study of structures of consciousness as experienced from the first-person point of view. The central structure of an experience is its intentionality, its being directed toward something, as it is an experience of or about some object. (Google)</a:t>
            </a:r>
            <a:endParaRPr lang="en-US" dirty="0" smtClean="0"/>
          </a:p>
          <a:p>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12</a:t>
            </a:fld>
            <a:endParaRPr lang="en-US"/>
          </a:p>
        </p:txBody>
      </p:sp>
    </p:spTree>
    <p:extLst>
      <p:ext uri="{BB962C8B-B14F-4D97-AF65-F5344CB8AC3E}">
        <p14:creationId xmlns:p14="http://schemas.microsoft.com/office/powerpoint/2010/main" val="31838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Stand-alone</a:t>
            </a:r>
            <a:r>
              <a:rPr lang="en-US" baseline="0" dirty="0" smtClean="0"/>
              <a:t> lessons – ongoing, designated times for career curriculum (i.e., Future Fridays)</a:t>
            </a:r>
          </a:p>
          <a:p>
            <a:r>
              <a:rPr lang="en-US" baseline="0" dirty="0" smtClean="0"/>
              <a:t>Stand-alone courses – CTE or other courses that are not required nor integrated into a sequence or pathway</a:t>
            </a:r>
          </a:p>
          <a:p>
            <a:r>
              <a:rPr lang="en-US" baseline="0" dirty="0" smtClean="0"/>
              <a:t>Integrated curriculum – projects, lessons and activities woven into courses and classes at intentional points of times to make relevant connections and reinforce content using real-world, relevant  scenarios or situations</a:t>
            </a:r>
          </a:p>
          <a:p>
            <a:r>
              <a:rPr lang="en-US" baseline="0" dirty="0" smtClean="0"/>
              <a:t>Sequence of courses – CTE or other courses that follow a curriculum where students progressively build upon knowledge and experiences through a continuum of courses</a:t>
            </a:r>
          </a:p>
          <a:p>
            <a:r>
              <a:rPr lang="en-US" baseline="0" dirty="0" smtClean="0"/>
              <a:t>Comprehensive Advisory Program – bell schedule designed with integrated, ongoing designated times for career curriculum delivered consistently across classes and grade levels (all staff have small groups “homeroom” – teachers as advisors model)</a:t>
            </a:r>
            <a:endParaRPr lang="en-US" dirty="0" smtClean="0"/>
          </a:p>
        </p:txBody>
      </p:sp>
      <p:sp>
        <p:nvSpPr>
          <p:cNvPr id="4" name="Slide Number Placeholder 3"/>
          <p:cNvSpPr>
            <a:spLocks noGrp="1"/>
          </p:cNvSpPr>
          <p:nvPr>
            <p:ph type="sldNum" sz="quarter" idx="10"/>
          </p:nvPr>
        </p:nvSpPr>
        <p:spPr/>
        <p:txBody>
          <a:bodyPr/>
          <a:lstStyle/>
          <a:p>
            <a:fld id="{2F2BB126-EDEA-419C-981C-F4A4B897E4C8}" type="slidenum">
              <a:rPr lang="en-US" smtClean="0"/>
              <a:t>13</a:t>
            </a:fld>
            <a:endParaRPr lang="en-US"/>
          </a:p>
        </p:txBody>
      </p:sp>
    </p:spTree>
    <p:extLst>
      <p:ext uri="{BB962C8B-B14F-4D97-AF65-F5344CB8AC3E}">
        <p14:creationId xmlns:p14="http://schemas.microsoft.com/office/powerpoint/2010/main" val="84315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Content-Area</a:t>
            </a:r>
            <a:r>
              <a:rPr lang="en-US" baseline="0" dirty="0" smtClean="0"/>
              <a:t> Teachers (ELA, Math, SS, Science) – co-plan/teach with CTE or School Counselors; deliver content embedded into content-area curriculum</a:t>
            </a:r>
          </a:p>
          <a:p>
            <a:endParaRPr lang="en-US" baseline="0" dirty="0" smtClean="0"/>
          </a:p>
          <a:p>
            <a:r>
              <a:rPr lang="en-US" baseline="0" dirty="0" smtClean="0"/>
              <a:t>- CTE Teachers – deliver content embedded in career field/program curriculum; stand-alone CTE courses on career planning, exploration, and decision-making; co-teach/plan with content-area teachers</a:t>
            </a:r>
          </a:p>
          <a:p>
            <a:endParaRPr lang="en-US" baseline="0" dirty="0" smtClean="0"/>
          </a:p>
          <a:p>
            <a:r>
              <a:rPr lang="en-US" baseline="0" dirty="0" smtClean="0"/>
              <a:t>- School Counselors – co-plan/teach with content-area teachers; deliver stand-alone courses based on career counseling curriculum; deliver lessons via pull-out of a content-area class (sequenced where each year builds upon the previous); one-on-one or small group lessons (sequenced where each year builds upon the previous)</a:t>
            </a:r>
          </a:p>
        </p:txBody>
      </p:sp>
      <p:sp>
        <p:nvSpPr>
          <p:cNvPr id="4" name="Slide Number Placeholder 3"/>
          <p:cNvSpPr>
            <a:spLocks noGrp="1"/>
          </p:cNvSpPr>
          <p:nvPr>
            <p:ph type="sldNum" sz="quarter" idx="10"/>
          </p:nvPr>
        </p:nvSpPr>
        <p:spPr/>
        <p:txBody>
          <a:bodyPr/>
          <a:lstStyle/>
          <a:p>
            <a:fld id="{2F2BB126-EDEA-419C-981C-F4A4B897E4C8}" type="slidenum">
              <a:rPr lang="en-US" smtClean="0"/>
              <a:t>14</a:t>
            </a:fld>
            <a:endParaRPr lang="en-US"/>
          </a:p>
        </p:txBody>
      </p:sp>
    </p:spTree>
    <p:extLst>
      <p:ext uri="{BB962C8B-B14F-4D97-AF65-F5344CB8AC3E}">
        <p14:creationId xmlns:p14="http://schemas.microsoft.com/office/powerpoint/2010/main" val="3253490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Ohio Department</a:t>
            </a:r>
            <a:r>
              <a:rPr lang="en-US" baseline="0" dirty="0" smtClean="0"/>
              <a:t> of Education offers many resources to guide districts through planning and implementing the policy.</a:t>
            </a:r>
          </a:p>
          <a:p>
            <a:endParaRPr lang="en-US" baseline="0" dirty="0" smtClean="0"/>
          </a:p>
          <a:p>
            <a:r>
              <a:rPr lang="en-US" baseline="0" dirty="0" err="1" smtClean="0"/>
              <a:t>OhioMeansJobs</a:t>
            </a:r>
            <a:r>
              <a:rPr lang="en-US" baseline="0" dirty="0" smtClean="0"/>
              <a:t> K-12</a:t>
            </a:r>
          </a:p>
          <a:p>
            <a:r>
              <a:rPr lang="en-US" baseline="0" dirty="0" smtClean="0"/>
              <a:t>Career Connections Learning Strategies</a:t>
            </a:r>
          </a:p>
          <a:p>
            <a:r>
              <a:rPr lang="en-US" baseline="0" dirty="0" smtClean="0"/>
              <a:t>Career Pathways</a:t>
            </a:r>
          </a:p>
          <a:p>
            <a:endParaRPr lang="en-US" baseline="0" dirty="0" smtClean="0"/>
          </a:p>
          <a:p>
            <a:r>
              <a:rPr lang="en-US" i="1" baseline="0" dirty="0" smtClean="0"/>
              <a:t>Presenter: explain each of these briefly, the ask participants to organize into three groups based on these resources. Each group will strategize how the resource can support both students and educators (professional learning). Each group will share out and post their ideas on a chart – capturing the collective conversation around how to use these tools.</a:t>
            </a:r>
          </a:p>
          <a:p>
            <a:endParaRPr lang="en-US" i="1" baseline="0" dirty="0" smtClean="0"/>
          </a:p>
          <a:p>
            <a:r>
              <a:rPr lang="en-US" i="1" baseline="0" dirty="0" smtClean="0"/>
              <a:t>Note: if your district offers additional tools, you may want to include those in this conversation as well. It will provide structured time to discuss and explore the resource while also strategizing how the tool can be leveraged to support various aspects of the work.</a:t>
            </a:r>
            <a:endParaRPr lang="en-US" i="1" dirty="0"/>
          </a:p>
        </p:txBody>
      </p:sp>
      <p:sp>
        <p:nvSpPr>
          <p:cNvPr id="4" name="Slide Number Placeholder 3"/>
          <p:cNvSpPr>
            <a:spLocks noGrp="1"/>
          </p:cNvSpPr>
          <p:nvPr>
            <p:ph type="sldNum" sz="quarter" idx="10"/>
          </p:nvPr>
        </p:nvSpPr>
        <p:spPr/>
        <p:txBody>
          <a:bodyPr/>
          <a:lstStyle/>
          <a:p>
            <a:fld id="{2F2BB126-EDEA-419C-981C-F4A4B897E4C8}" type="slidenum">
              <a:rPr lang="en-US" smtClean="0"/>
              <a:t>15</a:t>
            </a:fld>
            <a:endParaRPr lang="en-US"/>
          </a:p>
        </p:txBody>
      </p:sp>
    </p:spTree>
    <p:extLst>
      <p:ext uri="{BB962C8B-B14F-4D97-AF65-F5344CB8AC3E}">
        <p14:creationId xmlns:p14="http://schemas.microsoft.com/office/powerpoint/2010/main" val="107766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OhioMeansJobs</a:t>
            </a:r>
            <a:r>
              <a:rPr lang="en-US" b="1" dirty="0" smtClean="0"/>
              <a:t> K-12 is a new online career exploration</a:t>
            </a:r>
            <a:r>
              <a:rPr lang="en-US" b="1" baseline="0" dirty="0" smtClean="0"/>
              <a:t> system available to all districts at no cost. The Backpack is an individual account for each student that can serve as the backdrop of the Student Success Plan and also capture documentation necessary for the career advising policy. A best practice would be for all students beginning in middles grades to create a Backpack that they will build through middle and high school.</a:t>
            </a:r>
            <a:endParaRPr lang="en-US" b="1" dirty="0" smtClean="0"/>
          </a:p>
          <a:p>
            <a:endParaRPr lang="en-US" dirty="0" smtClean="0"/>
          </a:p>
          <a:p>
            <a:r>
              <a:rPr lang="en-US" dirty="0" smtClean="0"/>
              <a:t>Students </a:t>
            </a:r>
            <a:r>
              <a:rPr lang="en-US" dirty="0" smtClean="0"/>
              <a:t>will create a Backpack to save their information,</a:t>
            </a:r>
            <a:r>
              <a:rPr lang="en-US" baseline="0" dirty="0" smtClean="0"/>
              <a:t> but this also allows them to create a career plan, build a résumé and access a host of assessment prep tools such as ACT, SAT, ASVAB, COMPASS, ACCUPLACER, and much more.</a:t>
            </a:r>
          </a:p>
          <a:p>
            <a:endParaRPr lang="en-US" baseline="0" dirty="0" smtClean="0"/>
          </a:p>
          <a:p>
            <a:r>
              <a:rPr lang="en-US" baseline="0" dirty="0" smtClean="0"/>
              <a:t>Yes, this is available at no costs to all Ohioans – public, private, libraries, etc. everyone will have access. The system launched Fall 2014 and schools continue to be notified through ongoing ODE communications (Facebook, Twitter, Superintendent newsletter, etc.). Make sure you’re signed up to receive these communications (like the page, follow, and sign up for emails).</a:t>
            </a:r>
          </a:p>
          <a:p>
            <a:endParaRPr lang="en-US" baseline="0" dirty="0" smtClean="0"/>
          </a:p>
          <a:p>
            <a:r>
              <a:rPr lang="en-US" baseline="0" dirty="0" smtClean="0"/>
              <a:t>Thinking through these components and resources available – where do you get started? What’s one thing you can do when you get back to school? This year?</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16</a:t>
            </a:fld>
            <a:endParaRPr lang="en-US"/>
          </a:p>
        </p:txBody>
      </p:sp>
    </p:spTree>
    <p:extLst>
      <p:ext uri="{BB962C8B-B14F-4D97-AF65-F5344CB8AC3E}">
        <p14:creationId xmlns:p14="http://schemas.microsoft.com/office/powerpoint/2010/main" val="135119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Everyday </a:t>
            </a:r>
            <a:r>
              <a:rPr lang="en-US" dirty="0"/>
              <a:t>students attend classes during their school days where they don’t see the relevance or application of what they are learning outside of the classroom. Coordinating with teachers, counselors and administrators across the state in regional work groups – ODE compiled sample strategies that are embedded in the standards for English language arts, mathematics, science and social studies.</a:t>
            </a:r>
          </a:p>
          <a:p>
            <a:pPr defTabSz="952073">
              <a:defRPr/>
            </a:pPr>
            <a:endParaRPr lang="en-US" dirty="0" smtClean="0"/>
          </a:p>
          <a:p>
            <a:pPr defTabSz="952073">
              <a:defRPr/>
            </a:pPr>
            <a:r>
              <a:rPr lang="en-US" dirty="0" smtClean="0"/>
              <a:t>An </a:t>
            </a:r>
            <a:r>
              <a:rPr lang="en-US" dirty="0"/>
              <a:t>example has been provided for you but you’ll find the strategies in their entirety on the ODE website – located on the content area webpage and the Career Connections webpage</a:t>
            </a:r>
            <a:r>
              <a:rPr lang="en-US" dirty="0" smtClean="0"/>
              <a:t>.</a:t>
            </a:r>
          </a:p>
          <a:p>
            <a:pPr defTabSz="952073">
              <a:defRPr/>
            </a:pPr>
            <a:endParaRPr lang="en-US" dirty="0" smtClean="0"/>
          </a:p>
          <a:p>
            <a:pPr defTabSz="952073">
              <a:defRPr/>
            </a:pPr>
            <a:r>
              <a:rPr lang="en-US" dirty="0" smtClean="0"/>
              <a:t>Want</a:t>
            </a:r>
            <a:r>
              <a:rPr lang="en-US" baseline="0" dirty="0" smtClean="0"/>
              <a:t> to see what this looks link in practice? </a:t>
            </a:r>
            <a:r>
              <a:rPr lang="en-US" dirty="0" smtClean="0"/>
              <a:t>Consider sharing this video </a:t>
            </a:r>
            <a:r>
              <a:rPr lang="en-US" dirty="0" smtClean="0"/>
              <a:t>example from </a:t>
            </a:r>
            <a:r>
              <a:rPr lang="en-US" dirty="0" err="1" smtClean="0"/>
              <a:t>Edutopia</a:t>
            </a:r>
            <a:r>
              <a:rPr lang="en-US" dirty="0" smtClean="0"/>
              <a:t>:</a:t>
            </a:r>
          </a:p>
          <a:p>
            <a:pPr defTabSz="952073">
              <a:defRPr/>
            </a:pPr>
            <a:r>
              <a:rPr lang="en-US" dirty="0" smtClean="0"/>
              <a:t>http://</a:t>
            </a:r>
            <a:r>
              <a:rPr lang="en-US" dirty="0" smtClean="0"/>
              <a:t>youtu.be/7t30ZMX8uGw?list=PLGC_ueCYV2llcOeZMfqY_Vl3qBsS43Xl6</a:t>
            </a:r>
          </a:p>
          <a:p>
            <a:pPr defTabSz="952073">
              <a:defRPr/>
            </a:pPr>
            <a:endParaRPr lang="en-US" dirty="0" smtClean="0"/>
          </a:p>
          <a:p>
            <a:pPr defTabSz="952073">
              <a:defRPr/>
            </a:pPr>
            <a:r>
              <a:rPr lang="en-US" dirty="0" smtClean="0"/>
              <a:t>This video highlights</a:t>
            </a:r>
            <a:r>
              <a:rPr lang="en-US" baseline="0" dirty="0" smtClean="0"/>
              <a:t> science teachers leveraging project-based learning and service learning to establish context for their learning. Notice how the teachers work together, students see the rewards of their efforts and apply their learning within a project that has relatable impact for themselves and their school community. </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17</a:t>
            </a:fld>
            <a:endParaRPr lang="en-US"/>
          </a:p>
        </p:txBody>
      </p:sp>
    </p:spTree>
    <p:extLst>
      <p:ext uri="{BB962C8B-B14F-4D97-AF65-F5344CB8AC3E}">
        <p14:creationId xmlns:p14="http://schemas.microsoft.com/office/powerpoint/2010/main" val="2062831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cover page of the compiled document you’ll find on the Career Connections page – all strategies for grades K-12 and each of the four core content areas</a:t>
            </a:r>
            <a:r>
              <a:rPr lang="en-US" baseline="0" dirty="0" smtClean="0"/>
              <a:t>.</a:t>
            </a:r>
          </a:p>
          <a:p>
            <a:endParaRPr lang="en-US" baseline="0" dirty="0" smtClean="0"/>
          </a:p>
          <a:p>
            <a:r>
              <a:rPr lang="en-US" baseline="0" dirty="0" smtClean="0"/>
              <a:t>Available online at: http://education.ohio.gov/Topics/Career-Tech/Career-Connections/Resources-for-Teachers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18</a:t>
            </a:fld>
            <a:endParaRPr lang="en-US"/>
          </a:p>
        </p:txBody>
      </p:sp>
    </p:spTree>
    <p:extLst>
      <p:ext uri="{BB962C8B-B14F-4D97-AF65-F5344CB8AC3E}">
        <p14:creationId xmlns:p14="http://schemas.microsoft.com/office/powerpoint/2010/main" val="341499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Embedded into the model</a:t>
            </a:r>
            <a:r>
              <a:rPr lang="en-US" baseline="0" dirty="0" smtClean="0"/>
              <a:t> curricula for ELA, Math, Science, Social Studies; </a:t>
            </a:r>
          </a:p>
          <a:p>
            <a:r>
              <a:rPr lang="en-US" baseline="0" dirty="0" smtClean="0"/>
              <a:t>The idea with the sample strategies is to show teachers how to extend what they are already doing in their classroom curriculum and make deliberate connections for students to the workplace. These connections are often obvious to educators, but unless we point them out to students it could be a missed opportunity to engage students and motivate their interests in the content.</a:t>
            </a:r>
          </a:p>
          <a:p>
            <a:endParaRPr lang="en-US" baseline="0" dirty="0" smtClean="0"/>
          </a:p>
          <a:p>
            <a:r>
              <a:rPr lang="en-US" dirty="0" smtClean="0"/>
              <a:t>The argument for the learning strategies</a:t>
            </a:r>
            <a:r>
              <a:rPr lang="en-US" baseline="0" dirty="0" smtClean="0"/>
              <a:t> is that it’s not asking teachers to do anything differently – it’s the same curriculum. But it’s being intentional about how students see the relevance of the content and learning expectations. When we consider the competing initiatives such as 3</a:t>
            </a:r>
            <a:r>
              <a:rPr lang="en-US" baseline="30000" dirty="0" smtClean="0"/>
              <a:t>rd</a:t>
            </a:r>
            <a:r>
              <a:rPr lang="en-US" baseline="0" dirty="0" smtClean="0"/>
              <a:t> grade reading guarantee and evaluation systems – it has to be recognized that career connections is supporting the same outcomes. Preparing students to be successful through higher education and careers</a:t>
            </a:r>
            <a:r>
              <a:rPr lang="en-US" baseline="0" dirty="0" smtClean="0"/>
              <a:t>.</a:t>
            </a:r>
          </a:p>
          <a:p>
            <a:endParaRPr lang="en-US" baseline="0" dirty="0" smtClean="0"/>
          </a:p>
          <a:p>
            <a:r>
              <a:rPr lang="en-US" baseline="0" dirty="0" smtClean="0"/>
              <a:t>Available online at: http://education.ohio.gov/Topics/Career-Tech/Career-Connections/Resources-for-Teachers</a:t>
            </a:r>
          </a:p>
          <a:p>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19</a:t>
            </a:fld>
            <a:endParaRPr lang="en-US"/>
          </a:p>
        </p:txBody>
      </p:sp>
    </p:spTree>
    <p:extLst>
      <p:ext uri="{BB962C8B-B14F-4D97-AF65-F5344CB8AC3E}">
        <p14:creationId xmlns:p14="http://schemas.microsoft.com/office/powerpoint/2010/main" val="282006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sz="1100" b="1" i="1" dirty="0" smtClean="0"/>
              <a:t>Additional background – if</a:t>
            </a:r>
            <a:r>
              <a:rPr lang="en-US" sz="1100" b="1" i="1" baseline="0" dirty="0" smtClean="0"/>
              <a:t> necessary. You should approach this presentation however best reflects the needs of your audience/community. Make it relevant and relatable.</a:t>
            </a:r>
          </a:p>
          <a:p>
            <a:pPr defTabSz="952073">
              <a:defRPr/>
            </a:pPr>
            <a:endParaRPr lang="en-US" sz="1100" b="1" i="1" baseline="0" dirty="0" smtClean="0"/>
          </a:p>
          <a:p>
            <a:r>
              <a:rPr lang="en-US" sz="1200" b="1" kern="1200" dirty="0" smtClean="0">
                <a:solidFill>
                  <a:schemeClr val="tx1"/>
                </a:solidFill>
                <a:effectLst/>
                <a:latin typeface="+mn-lt"/>
                <a:ea typeface="+mn-ea"/>
                <a:cs typeface="+mn-cs"/>
              </a:rPr>
              <a:t>Make it real. Make it relevant. Build in personal connections. Build in your own hook:</a:t>
            </a:r>
          </a:p>
          <a:p>
            <a:r>
              <a:rPr lang="en-US" sz="1200" kern="1200" dirty="0" smtClean="0">
                <a:solidFill>
                  <a:schemeClr val="tx1"/>
                </a:solidFill>
                <a:effectLst/>
                <a:latin typeface="+mn-lt"/>
                <a:ea typeface="+mn-ea"/>
                <a:cs typeface="+mn-cs"/>
              </a:rPr>
              <a:t>“21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Skills”</a:t>
            </a:r>
          </a:p>
          <a:p>
            <a:r>
              <a:rPr lang="en-US" sz="1200" kern="1200" dirty="0" smtClean="0">
                <a:solidFill>
                  <a:schemeClr val="tx1"/>
                </a:solidFill>
                <a:effectLst/>
                <a:latin typeface="+mn-lt"/>
                <a:ea typeface="+mn-ea"/>
                <a:cs typeface="+mn-cs"/>
              </a:rPr>
              <a:t>Everyone remembers when this idea came out, along with STEM and inquiry-based. These strategies or campaign were being driven by demand and needs across our economy.</a:t>
            </a:r>
          </a:p>
          <a:p>
            <a:pPr lvl="0"/>
            <a:r>
              <a:rPr lang="en-US" sz="1200" kern="1200" dirty="0" smtClean="0">
                <a:solidFill>
                  <a:schemeClr val="tx1"/>
                </a:solidFill>
                <a:effectLst/>
                <a:latin typeface="+mn-lt"/>
                <a:ea typeface="+mn-ea"/>
                <a:cs typeface="+mn-cs"/>
              </a:rPr>
              <a:t>Innovation, creativity and problem-solving: these really are critical for everyone’s future</a:t>
            </a:r>
          </a:p>
          <a:p>
            <a:pPr lvl="0"/>
            <a:r>
              <a:rPr lang="en-US" sz="1200" kern="1200" dirty="0" smtClean="0">
                <a:solidFill>
                  <a:schemeClr val="tx1"/>
                </a:solidFill>
                <a:effectLst/>
                <a:latin typeface="+mn-lt"/>
                <a:ea typeface="+mn-ea"/>
                <a:cs typeface="+mn-cs"/>
              </a:rPr>
              <a:t>Industry is changing; global competition is growing; if we want to continue to have incredible opportunities for our children, we have to stimulate their minds and embrace innovation in education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is one example – think about using a business-related</a:t>
            </a:r>
            <a:r>
              <a:rPr lang="en-US" sz="1200" b="1" kern="1200" baseline="0" dirty="0" smtClean="0">
                <a:solidFill>
                  <a:schemeClr val="tx1"/>
                </a:solidFill>
                <a:effectLst/>
                <a:latin typeface="+mn-lt"/>
                <a:ea typeface="+mn-ea"/>
                <a:cs typeface="+mn-cs"/>
              </a:rPr>
              <a:t> example that connects to your community. What major employer exists that everyone will immediately connect with? Think through what their business processes are and how you can pull in an example such as this: </a:t>
            </a:r>
          </a:p>
          <a:p>
            <a:r>
              <a:rPr lang="en-US" sz="1200" kern="1200" dirty="0" smtClean="0">
                <a:solidFill>
                  <a:schemeClr val="tx1"/>
                </a:solidFill>
                <a:effectLst/>
                <a:latin typeface="+mn-lt"/>
                <a:ea typeface="+mn-ea"/>
                <a:cs typeface="+mn-cs"/>
              </a:rPr>
              <a:t>How many of us have a printer at home? We can scan,</a:t>
            </a:r>
            <a:r>
              <a:rPr lang="en-US" sz="1200" kern="1200" baseline="0" dirty="0" smtClean="0">
                <a:solidFill>
                  <a:schemeClr val="tx1"/>
                </a:solidFill>
                <a:effectLst/>
                <a:latin typeface="+mn-lt"/>
                <a:ea typeface="+mn-ea"/>
                <a:cs typeface="+mn-cs"/>
              </a:rPr>
              <a:t> email and print right from our own house. Think about how ridiculous that would have sounded 20 years ago. Remember taking film from your camera to the drug store, putting it in the envelope and waiting 7-10 days to see the exposures? Now we can view the picture immediately from our digital device, we can share it instantaneously, or print it from our wireless printer at home.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next generation will continue to focus upon i</a:t>
            </a:r>
            <a:r>
              <a:rPr lang="en-US" sz="1200" kern="1200" dirty="0" smtClean="0">
                <a:solidFill>
                  <a:schemeClr val="tx1"/>
                </a:solidFill>
                <a:effectLst/>
                <a:latin typeface="+mn-lt"/>
                <a:ea typeface="+mn-ea"/>
                <a:cs typeface="+mn-cs"/>
              </a:rPr>
              <a:t>mproving existing processes and designing more efficient ways of doing business.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of us have seen a 3-D printer – or at least heard about it. Think</a:t>
            </a:r>
            <a:r>
              <a:rPr lang="en-US" sz="1200" kern="1200" baseline="0" dirty="0" smtClean="0">
                <a:solidFill>
                  <a:schemeClr val="tx1"/>
                </a:solidFill>
                <a:effectLst/>
                <a:latin typeface="+mn-lt"/>
                <a:ea typeface="+mn-ea"/>
                <a:cs typeface="+mn-cs"/>
              </a:rPr>
              <a:t> about what </a:t>
            </a:r>
            <a:r>
              <a:rPr lang="en-US" sz="1200" kern="1200" dirty="0" smtClean="0">
                <a:solidFill>
                  <a:schemeClr val="tx1"/>
                </a:solidFill>
                <a:effectLst/>
                <a:latin typeface="+mn-lt"/>
                <a:ea typeface="+mn-ea"/>
                <a:cs typeface="+mn-cs"/>
              </a:rPr>
              <a:t>automated machining will look like in the next 10 years. Students will</a:t>
            </a:r>
            <a:r>
              <a:rPr lang="en-US" sz="1200" kern="1200" baseline="0" dirty="0" smtClean="0">
                <a:solidFill>
                  <a:schemeClr val="tx1"/>
                </a:solidFill>
                <a:effectLst/>
                <a:latin typeface="+mn-lt"/>
                <a:ea typeface="+mn-ea"/>
                <a:cs typeface="+mn-cs"/>
              </a:rPr>
              <a:t> be able to design and 3-d print/</a:t>
            </a:r>
            <a:r>
              <a:rPr lang="en-US" sz="1200" kern="1200" dirty="0" smtClean="0">
                <a:solidFill>
                  <a:schemeClr val="tx1"/>
                </a:solidFill>
                <a:effectLst/>
                <a:latin typeface="+mn-lt"/>
                <a:ea typeface="+mn-ea"/>
                <a:cs typeface="+mn-cs"/>
              </a:rPr>
              <a:t>manufacture their own iPhone 16 cases right at home.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Another hook if</a:t>
            </a:r>
            <a:r>
              <a:rPr lang="en-US" sz="1200" b="1" kern="1200" baseline="0" dirty="0" smtClean="0">
                <a:solidFill>
                  <a:schemeClr val="tx1"/>
                </a:solidFill>
                <a:effectLst/>
                <a:latin typeface="+mn-lt"/>
                <a:ea typeface="+mn-ea"/>
                <a:cs typeface="+mn-cs"/>
              </a:rPr>
              <a:t> needed…</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defTabSz="952073">
              <a:defRPr/>
            </a:pPr>
            <a:r>
              <a:rPr lang="en-US" sz="1100" dirty="0" smtClean="0"/>
              <a:t>We </a:t>
            </a:r>
            <a:r>
              <a:rPr lang="en-US" sz="1100" dirty="0"/>
              <a:t>have 1 million Ohioans without a high school diploma or GED. That number grows by 24,000 annually as current high school students continue to disconnect and disengage from school. In 2010, </a:t>
            </a:r>
            <a:r>
              <a:rPr lang="en-US" sz="1100" dirty="0">
                <a:hlinkClick r:id="rId3"/>
              </a:rPr>
              <a:t>Ohio had a dropout rate of 4.2 percent</a:t>
            </a:r>
            <a:r>
              <a:rPr lang="en-US" sz="1100" dirty="0"/>
              <a:t>. Which is above the national average of 3.4 percent (U.S. census data).</a:t>
            </a:r>
          </a:p>
          <a:p>
            <a:pPr defTabSz="952073">
              <a:defRPr/>
            </a:pPr>
            <a:endParaRPr lang="en-US" sz="1100" dirty="0"/>
          </a:p>
          <a:p>
            <a:pPr defTabSz="952073">
              <a:defRPr/>
            </a:pPr>
            <a:r>
              <a:rPr lang="en-US" sz="1100" dirty="0"/>
              <a:t>WHY:</a:t>
            </a:r>
          </a:p>
          <a:p>
            <a:pPr>
              <a:buFont typeface="Wingdings" pitchFamily="2" charset="2"/>
              <a:buChar char="§"/>
            </a:pPr>
            <a:r>
              <a:rPr lang="en-US" sz="1100" dirty="0"/>
              <a:t>Create relevance and purpose in the classroom</a:t>
            </a:r>
          </a:p>
          <a:p>
            <a:pPr>
              <a:buFont typeface="Wingdings" pitchFamily="2" charset="2"/>
              <a:buChar char="§"/>
            </a:pPr>
            <a:r>
              <a:rPr lang="en-US" sz="1100" dirty="0"/>
              <a:t>Identify career interests for making informed decisions, based on research and experiences; structured and supported environment for planning</a:t>
            </a:r>
          </a:p>
          <a:p>
            <a:pPr>
              <a:buFont typeface="Wingdings" pitchFamily="2" charset="2"/>
              <a:buChar char="§"/>
            </a:pPr>
            <a:r>
              <a:rPr lang="en-US" sz="1100" dirty="0"/>
              <a:t>Promote post-secondary options, access, and completion</a:t>
            </a:r>
          </a:p>
          <a:p>
            <a:pPr>
              <a:buFont typeface="Wingdings" pitchFamily="2" charset="2"/>
              <a:buChar char="§"/>
            </a:pPr>
            <a:r>
              <a:rPr lang="en-US" sz="1100" dirty="0"/>
              <a:t>Maintain engagement, focus, and motivation</a:t>
            </a:r>
          </a:p>
          <a:p>
            <a:pPr>
              <a:buFont typeface="Wingdings" pitchFamily="2" charset="2"/>
              <a:buChar char="§"/>
            </a:pPr>
            <a:endParaRPr lang="en-US" sz="1100" dirty="0"/>
          </a:p>
          <a:p>
            <a:pPr marL="178514" indent="-178514">
              <a:buFontTx/>
              <a:buChar char="-"/>
            </a:pPr>
            <a:r>
              <a:rPr lang="en-US" sz="1100" dirty="0"/>
              <a:t>Research shows that a consistent factor in the reason for students dropping out early in high school is a </a:t>
            </a:r>
            <a:r>
              <a:rPr lang="en-US" sz="1100" b="1" dirty="0"/>
              <a:t>lack of motivation due to the perceived irrelevance of school</a:t>
            </a:r>
            <a:r>
              <a:rPr lang="en-US" sz="1100" dirty="0"/>
              <a:t>.</a:t>
            </a:r>
          </a:p>
          <a:p>
            <a:pPr marL="178514" indent="-178514">
              <a:buFontTx/>
              <a:buChar char="-"/>
            </a:pPr>
            <a:r>
              <a:rPr lang="en-US" sz="1100" dirty="0"/>
              <a:t>Thus, students </a:t>
            </a:r>
            <a:r>
              <a:rPr lang="en-US" sz="1100" b="1" dirty="0"/>
              <a:t>aren’t seeing the connection </a:t>
            </a:r>
            <a:r>
              <a:rPr lang="en-US" sz="1100" dirty="0"/>
              <a:t>to what they are doing in the classroom and the purpose and relevance is has with the real world or world of work.</a:t>
            </a:r>
          </a:p>
          <a:p>
            <a:pPr marL="178514" indent="-178514">
              <a:buFontTx/>
              <a:buChar char="-"/>
            </a:pPr>
            <a:r>
              <a:rPr lang="en-US" sz="1100" dirty="0"/>
              <a:t>Career Connections is Ohio’s vehicle for </a:t>
            </a:r>
            <a:r>
              <a:rPr lang="en-US" sz="1100" b="1" dirty="0"/>
              <a:t>increase students’ awareness </a:t>
            </a:r>
            <a:r>
              <a:rPr lang="en-US" sz="1100" dirty="0"/>
              <a:t>of the connections between the classroom and their career pathways.</a:t>
            </a:r>
          </a:p>
          <a:p>
            <a:pPr marL="178514" indent="-178514">
              <a:buFontTx/>
              <a:buChar char="-"/>
            </a:pPr>
            <a:r>
              <a:rPr lang="en-US" sz="1100" dirty="0"/>
              <a:t>In order to do this we have to help them realize their career interests. Using tools to develop and increase their career maturity which will lead to more informed decision making.</a:t>
            </a:r>
          </a:p>
          <a:p>
            <a:pPr marL="178514" indent="-178514">
              <a:buFontTx/>
              <a:buChar char="-"/>
            </a:pPr>
            <a:r>
              <a:rPr lang="en-US" sz="1100" dirty="0"/>
              <a:t>We have to be sure that students are </a:t>
            </a:r>
            <a:r>
              <a:rPr lang="en-US" sz="1100" b="1" dirty="0"/>
              <a:t>making decisions based on data and information</a:t>
            </a:r>
            <a:r>
              <a:rPr lang="en-US" sz="1100" dirty="0"/>
              <a:t>. This means that they need experiences throughout high school so that they can determine not a specific career but a pathway. Students who enroll in college as undecided often times continue as undecided. They may not receive or seek out the support they need to make a decision about a major. Ultimately this increases the likelihood of them dropping out or accumulating unnecessary debt.</a:t>
            </a:r>
          </a:p>
        </p:txBody>
      </p:sp>
      <p:sp>
        <p:nvSpPr>
          <p:cNvPr id="4" name="Slide Number Placeholder 3"/>
          <p:cNvSpPr>
            <a:spLocks noGrp="1"/>
          </p:cNvSpPr>
          <p:nvPr>
            <p:ph type="sldNum" sz="quarter" idx="10"/>
          </p:nvPr>
        </p:nvSpPr>
        <p:spPr/>
        <p:txBody>
          <a:bodyPr/>
          <a:lstStyle/>
          <a:p>
            <a:fld id="{2F2BB126-EDEA-419C-981C-F4A4B897E4C8}" type="slidenum">
              <a:rPr lang="en-US" smtClean="0"/>
              <a:t>2</a:t>
            </a:fld>
            <a:endParaRPr lang="en-US"/>
          </a:p>
        </p:txBody>
      </p:sp>
    </p:spTree>
    <p:extLst>
      <p:ext uri="{BB962C8B-B14F-4D97-AF65-F5344CB8AC3E}">
        <p14:creationId xmlns:p14="http://schemas.microsoft.com/office/powerpoint/2010/main" val="190729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a:t>Guides for teachers and counselors, parents and community members provide ideas for creating career connections across their respective reach. For example, if you lead advisory periods or coordinate events for students – the guide includes reflective questions to guide conversations and topics for presenters or students when interviewing professionals. Parents can discuss careers at home and help students think about their futures. Community and business members can partner with schools to offer students opportunities for learning more about the workplace and jobs in their region</a:t>
            </a:r>
            <a:r>
              <a:rPr lang="en-US" dirty="0" smtClean="0"/>
              <a:t>.</a:t>
            </a:r>
          </a:p>
          <a:p>
            <a:pPr defTabSz="952073">
              <a:defRPr/>
            </a:pPr>
            <a:endParaRPr lang="en-US" dirty="0" smtClean="0"/>
          </a:p>
          <a:p>
            <a:pPr defTabSz="952073">
              <a:defRPr/>
            </a:pPr>
            <a:r>
              <a:rPr lang="en-US" dirty="0" smtClean="0"/>
              <a:t>Available online at: http://education.ohio.gov/Topics/Career-Tech/Career-Connections/Resources-for-Teachers</a:t>
            </a:r>
            <a:r>
              <a:rPr lang="en-US" baseline="0" dirty="0"/>
              <a:t> </a:t>
            </a:r>
            <a:r>
              <a:rPr lang="en-US" baseline="0" dirty="0" smtClean="0"/>
              <a:t>and http://education.ohio.gov/Topics/Career-Tech/Career-Connections</a:t>
            </a:r>
            <a:endParaRPr lang="en-US" dirty="0" smtClean="0"/>
          </a:p>
        </p:txBody>
      </p:sp>
      <p:sp>
        <p:nvSpPr>
          <p:cNvPr id="4" name="Slide Number Placeholder 3"/>
          <p:cNvSpPr>
            <a:spLocks noGrp="1"/>
          </p:cNvSpPr>
          <p:nvPr>
            <p:ph type="sldNum" sz="quarter" idx="10"/>
          </p:nvPr>
        </p:nvSpPr>
        <p:spPr/>
        <p:txBody>
          <a:bodyPr/>
          <a:lstStyle/>
          <a:p>
            <a:fld id="{2F2BB126-EDEA-419C-981C-F4A4B897E4C8}" type="slidenum">
              <a:rPr lang="en-US" smtClean="0"/>
              <a:t>20</a:t>
            </a:fld>
            <a:endParaRPr lang="en-US"/>
          </a:p>
        </p:txBody>
      </p:sp>
    </p:spTree>
    <p:extLst>
      <p:ext uri="{BB962C8B-B14F-4D97-AF65-F5344CB8AC3E}">
        <p14:creationId xmlns:p14="http://schemas.microsoft.com/office/powerpoint/2010/main" val="414306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a:t>
            </a:r>
            <a:r>
              <a:rPr lang="en-US" baseline="0" dirty="0" smtClean="0"/>
              <a:t> department heads, teacher-based teams, or building leadership teams coordinate with business and industry to share expectations for student learning and engage in dialogue to learn how knowledge and skills are applied in various contexts. Consider including multiple stakeholders who represent many perspectives:</a:t>
            </a:r>
          </a:p>
          <a:p>
            <a:endParaRPr lang="en-US" baseline="0" dirty="0" smtClean="0"/>
          </a:p>
          <a:p>
            <a:r>
              <a:rPr lang="en-US" baseline="0" dirty="0" smtClean="0"/>
              <a:t>Healthcare: hospital administration, care providers, dental hygienists </a:t>
            </a:r>
          </a:p>
          <a:p>
            <a:r>
              <a:rPr lang="en-US" dirty="0" smtClean="0"/>
              <a:t>Finance</a:t>
            </a:r>
            <a:r>
              <a:rPr lang="en-US" baseline="0" dirty="0" smtClean="0"/>
              <a:t> and Insurance: underwriters, agents, financial analysts</a:t>
            </a:r>
          </a:p>
          <a:p>
            <a:r>
              <a:rPr lang="en-US" baseline="0" dirty="0" smtClean="0"/>
              <a:t>Business, Marketing and Communications: human resource managers, technical writers, accountants</a:t>
            </a:r>
          </a:p>
          <a:p>
            <a:r>
              <a:rPr lang="en-US" baseline="0" dirty="0" smtClean="0"/>
              <a:t>Engineering, Manufacturing and Transportation: electrical engineers, machinists, mechanics</a:t>
            </a:r>
          </a:p>
          <a:p>
            <a:r>
              <a:rPr lang="en-US" baseline="0" dirty="0" smtClean="0"/>
              <a:t>Agriculture and Environmental Systems: food scientists, food production specialists, forest and parks supervisors</a:t>
            </a:r>
            <a:endParaRPr lang="en-US" dirty="0"/>
          </a:p>
        </p:txBody>
      </p:sp>
      <p:sp>
        <p:nvSpPr>
          <p:cNvPr id="4" name="Slide Number Placeholder 3"/>
          <p:cNvSpPr>
            <a:spLocks noGrp="1"/>
          </p:cNvSpPr>
          <p:nvPr>
            <p:ph type="sldNum" sz="quarter" idx="10"/>
          </p:nvPr>
        </p:nvSpPr>
        <p:spPr/>
        <p:txBody>
          <a:bodyPr/>
          <a:lstStyle/>
          <a:p>
            <a:fld id="{038C54DE-FEB7-41C0-B14B-E5D918D47597}" type="slidenum">
              <a:rPr lang="en-US" smtClean="0"/>
              <a:t>21</a:t>
            </a:fld>
            <a:endParaRPr lang="en-US"/>
          </a:p>
        </p:txBody>
      </p:sp>
    </p:spTree>
    <p:extLst>
      <p:ext uri="{BB962C8B-B14F-4D97-AF65-F5344CB8AC3E}">
        <p14:creationId xmlns:p14="http://schemas.microsoft.com/office/powerpoint/2010/main" val="316448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Ohio</a:t>
            </a:r>
            <a:r>
              <a:rPr lang="en-US" baseline="0" dirty="0" smtClean="0"/>
              <a:t> policies mention the importance and role of pathways – college credit plus for postsecondary pathways; graduation requirements for pathways to earn a high school diploma and career advising for career pathways to explore options and begin planning for the future.</a:t>
            </a:r>
          </a:p>
          <a:p>
            <a:endParaRPr lang="en-US" baseline="0" dirty="0" smtClean="0"/>
          </a:p>
          <a:p>
            <a:r>
              <a:rPr lang="en-US" baseline="0" dirty="0" smtClean="0"/>
              <a:t>ODE, in partnership with OBR, OMJ and OWT, has developed sample pathways that can be adapted and customized to district, school or individual students.</a:t>
            </a:r>
          </a:p>
          <a:p>
            <a:endParaRPr lang="en-US" baseline="0" dirty="0" smtClean="0"/>
          </a:p>
          <a:p>
            <a:r>
              <a:rPr lang="en-US" baseline="0" dirty="0" smtClean="0"/>
              <a:t>These pathways represent a continuum of education and training and occupation – showing various “on and off ramps” that an individual can pursue based upon personal aspiration and commitment levels. While it’s important to be prepared, these examples recognize credentials that may be earned beginning in high school and reflect more of a “stackable” approach where education and training are ongoing, life-long ventures.</a:t>
            </a:r>
          </a:p>
          <a:p>
            <a:endParaRPr lang="en-US" baseline="0" dirty="0" smtClean="0"/>
          </a:p>
          <a:p>
            <a:r>
              <a:rPr lang="en-US" baseline="0" dirty="0" smtClean="0"/>
              <a:t>Video resource, Success in the New Economy: </a:t>
            </a:r>
            <a:r>
              <a:rPr lang="en-US" sz="1200" b="0" i="0" kern="1200" dirty="0" smtClean="0">
                <a:solidFill>
                  <a:schemeClr val="tx1"/>
                </a:solidFill>
                <a:effectLst/>
                <a:latin typeface="+mn-lt"/>
                <a:ea typeface="+mn-ea"/>
                <a:cs typeface="+mn-cs"/>
              </a:rPr>
              <a:t>https://vimeo.com/67277269 </a:t>
            </a:r>
            <a:endParaRPr lang="en-US" i="0" baseline="0" dirty="0" smtClean="0"/>
          </a:p>
          <a:p>
            <a:r>
              <a:rPr lang="en-US" baseline="0" dirty="0" smtClean="0"/>
              <a:t>This video provides a great overview for why career exploration and planning is necessary. Knowing about what options are available and evaluating those options against interest and skill support informed decisions. It’s a great backdrop for the career pathways and helping to reinforce the role that career information such as “in-demand” jobs has in planning. Take note of the 1:2:7 ratio…great transition to the next slide. Think Dentist (1): Hygienist (2): Assistant and other office staff (7).</a:t>
            </a:r>
            <a:endParaRPr lang="en-US" dirty="0" smtClean="0"/>
          </a:p>
        </p:txBody>
      </p:sp>
      <p:sp>
        <p:nvSpPr>
          <p:cNvPr id="4" name="Slide Number Placeholder 3"/>
          <p:cNvSpPr>
            <a:spLocks noGrp="1"/>
          </p:cNvSpPr>
          <p:nvPr>
            <p:ph type="sldNum" sz="quarter" idx="10"/>
          </p:nvPr>
        </p:nvSpPr>
        <p:spPr/>
        <p:txBody>
          <a:bodyPr/>
          <a:lstStyle/>
          <a:p>
            <a:fld id="{038C54DE-FEB7-41C0-B14B-E5D918D4759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9750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dental pathway demonstrates how a student may begin, if ready, as early as grade 7. Grade 7 is when, in Ohio, students may begin exploring or “trying on” various career pathways through middle grades career tech courses. As apart of Ohio’s goal with expanding career tech and offering options earlier – there are now more options for students to participate in these courses in middle grades.</a:t>
            </a:r>
          </a:p>
          <a:p>
            <a:endParaRPr lang="en-US" baseline="0" dirty="0" smtClean="0"/>
          </a:p>
          <a:p>
            <a:r>
              <a:rPr lang="en-US" baseline="0" dirty="0" smtClean="0"/>
              <a:t>The first occupation in this sample is dental assistant – note that dental assisting is a one-year certificate program. It’s an industry recognized credential that’s also aligned to an in-demand job in Ohio (indicated with the “orange thumbs up”). These in-demand occupations have been identified as high growth, high wage and high annual openings across the state. The importance in identifying them and sharing the information with students and families is so we build awareness of where Ohio’s economy is in greatest need but also where there are opportunities for employment in Ohio.</a:t>
            </a:r>
          </a:p>
          <a:p>
            <a:endParaRPr lang="en-US" baseline="0" dirty="0" smtClean="0"/>
          </a:p>
          <a:p>
            <a:r>
              <a:rPr lang="en-US" baseline="0" dirty="0" smtClean="0"/>
              <a:t>Along the continuum you’ll see dental hygienist and dentists. The idea within these occupations is to demonstrate a potential pathway an individual may progress through within a particular field. While this isn’t always a linear process, it shows one possible route with related occupations with progressive education and training requirements.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3731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page of the career</a:t>
            </a:r>
            <a:r>
              <a:rPr lang="en-US" baseline="0" dirty="0" smtClean="0"/>
              <a:t> pathway samples provides one scenario of courses involved in the related area of study. Highlighted in the table are opportunities for college credit, career tech and required versus elective courses. These models will vary upon local school offerings but helps students and families realize what the academic and technical demand might be along this pathway. Whether the student is scheduling high school courses or projecting what they might do after high school these examples provide context for what types of courses will be most important according to the types of skills and knowledge in the career field.</a:t>
            </a:r>
          </a:p>
          <a:p>
            <a:endParaRPr lang="en-US" baseline="0" dirty="0" smtClean="0"/>
          </a:p>
          <a:p>
            <a:r>
              <a:rPr lang="en-US" baseline="0" dirty="0" smtClean="0"/>
              <a:t>These samples begin as early as grade 7 and span up to two years of postsecondary. These are not exhaustive and represent just one example of related coursework.</a:t>
            </a:r>
          </a:p>
          <a:p>
            <a:endParaRPr lang="en-US" baseline="0" dirty="0" smtClean="0"/>
          </a:p>
          <a:p>
            <a:r>
              <a:rPr lang="en-US" baseline="0" dirty="0" smtClean="0"/>
              <a:t>Where do we make the connection – this data was compiled using OhioMeansJobs.com. </a:t>
            </a:r>
            <a:r>
              <a:rPr lang="en-US" baseline="0" dirty="0" err="1" smtClean="0"/>
              <a:t>OhioMeansJobs</a:t>
            </a:r>
            <a:r>
              <a:rPr lang="en-US" baseline="0" dirty="0" smtClean="0"/>
              <a:t> is the dynamic tool students and teachers can begin using to explore career interests, in-demand jobs, Ohio schools and programs and more.</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2603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slides may provide a foundation for training staff on pathways – high school, career and post secondary.</a:t>
            </a:r>
          </a:p>
          <a:p>
            <a:endParaRPr lang="en-US" baseline="0" dirty="0" smtClean="0"/>
          </a:p>
          <a:p>
            <a:r>
              <a:rPr lang="en-US" baseline="0" dirty="0" smtClean="0"/>
              <a:t>This may also be a separate session for deeper learning </a:t>
            </a:r>
            <a:r>
              <a:rPr lang="en-US" baseline="0" smtClean="0"/>
              <a:t>and understanding.</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25</a:t>
            </a:fld>
            <a:endParaRPr lang="en-US"/>
          </a:p>
        </p:txBody>
      </p:sp>
    </p:spTree>
    <p:extLst>
      <p:ext uri="{BB962C8B-B14F-4D97-AF65-F5344CB8AC3E}">
        <p14:creationId xmlns:p14="http://schemas.microsoft.com/office/powerpoint/2010/main" val="527020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26</a:t>
            </a:fld>
            <a:endParaRPr lang="en-US"/>
          </a:p>
        </p:txBody>
      </p:sp>
    </p:spTree>
    <p:extLst>
      <p:ext uri="{BB962C8B-B14F-4D97-AF65-F5344CB8AC3E}">
        <p14:creationId xmlns:p14="http://schemas.microsoft.com/office/powerpoint/2010/main" val="2624335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27</a:t>
            </a:fld>
            <a:endParaRPr lang="en-US"/>
          </a:p>
        </p:txBody>
      </p:sp>
    </p:spTree>
    <p:extLst>
      <p:ext uri="{BB962C8B-B14F-4D97-AF65-F5344CB8AC3E}">
        <p14:creationId xmlns:p14="http://schemas.microsoft.com/office/powerpoint/2010/main" val="179773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28</a:t>
            </a:fld>
            <a:endParaRPr lang="en-US"/>
          </a:p>
        </p:txBody>
      </p:sp>
    </p:spTree>
    <p:extLst>
      <p:ext uri="{BB962C8B-B14F-4D97-AF65-F5344CB8AC3E}">
        <p14:creationId xmlns:p14="http://schemas.microsoft.com/office/powerpoint/2010/main" val="1265878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C54DE-FEB7-41C0-B14B-E5D918D47597}" type="slidenum">
              <a:rPr lang="en-US" smtClean="0"/>
              <a:t>29</a:t>
            </a:fld>
            <a:endParaRPr lang="en-US"/>
          </a:p>
        </p:txBody>
      </p:sp>
    </p:spTree>
    <p:extLst>
      <p:ext uri="{BB962C8B-B14F-4D97-AF65-F5344CB8AC3E}">
        <p14:creationId xmlns:p14="http://schemas.microsoft.com/office/powerpoint/2010/main" val="400930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Career Connections is an all-hands-on-deck initiative and we can’t expect that any one district, school or organization can provide a comprehensive menu of services to students all on their own</a:t>
            </a:r>
          </a:p>
          <a:p>
            <a:pPr lvl="1"/>
            <a:r>
              <a:rPr lang="en-US" sz="1200" kern="1200" dirty="0" smtClean="0">
                <a:solidFill>
                  <a:schemeClr val="tx1"/>
                </a:solidFill>
                <a:effectLst/>
                <a:latin typeface="+mn-lt"/>
                <a:ea typeface="+mn-ea"/>
                <a:cs typeface="+mn-cs"/>
              </a:rPr>
              <a:t>This isn’t a career-tech thing</a:t>
            </a:r>
          </a:p>
          <a:p>
            <a:pPr lvl="1"/>
            <a:r>
              <a:rPr lang="en-US" sz="1200" kern="1200" dirty="0" smtClean="0">
                <a:solidFill>
                  <a:schemeClr val="tx1"/>
                </a:solidFill>
                <a:effectLst/>
                <a:latin typeface="+mn-lt"/>
                <a:ea typeface="+mn-ea"/>
                <a:cs typeface="+mn-cs"/>
              </a:rPr>
              <a:t>This isn’t a school counselor thing</a:t>
            </a:r>
          </a:p>
          <a:p>
            <a:pPr lvl="1"/>
            <a:r>
              <a:rPr lang="en-US" sz="1200" kern="1200" dirty="0" smtClean="0">
                <a:solidFill>
                  <a:schemeClr val="tx1"/>
                </a:solidFill>
                <a:effectLst/>
                <a:latin typeface="+mn-lt"/>
                <a:ea typeface="+mn-ea"/>
                <a:cs typeface="+mn-cs"/>
              </a:rPr>
              <a:t>This is a whole-student initiative and crosses many areas and aspects of the educational system</a:t>
            </a:r>
          </a:p>
          <a:p>
            <a:pPr lvl="2"/>
            <a:r>
              <a:rPr lang="en-US" sz="1200" kern="1200" dirty="0" smtClean="0">
                <a:solidFill>
                  <a:schemeClr val="tx1"/>
                </a:solidFill>
                <a:effectLst/>
                <a:latin typeface="+mn-lt"/>
                <a:ea typeface="+mn-ea"/>
                <a:cs typeface="+mn-cs"/>
              </a:rPr>
              <a:t>Each school should designate a lead or key point of contact (which may be a career tech staff member, school counselor or curriculum supervisor)</a:t>
            </a:r>
          </a:p>
          <a:p>
            <a:pPr lvl="2"/>
            <a:r>
              <a:rPr lang="en-US" sz="1200" kern="1200" dirty="0" smtClean="0">
                <a:solidFill>
                  <a:schemeClr val="tx1"/>
                </a:solidFill>
                <a:effectLst/>
                <a:latin typeface="+mn-lt"/>
                <a:ea typeface="+mn-ea"/>
                <a:cs typeface="+mn-cs"/>
              </a:rPr>
              <a:t>The lead will be coordinating efforts across the community that engage business and industry, families and school staff in expanding opportunities for students to link their learning to career fields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Your job is to take notes on what I’m sharing with you and begin to think through how you will make this your own – critique my message as we go so that you can make the adjustments necessary for your own workshop.</a:t>
            </a:r>
          </a:p>
        </p:txBody>
      </p:sp>
      <p:sp>
        <p:nvSpPr>
          <p:cNvPr id="4" name="Slide Number Placeholder 3"/>
          <p:cNvSpPr>
            <a:spLocks noGrp="1"/>
          </p:cNvSpPr>
          <p:nvPr>
            <p:ph type="sldNum" sz="quarter" idx="10"/>
          </p:nvPr>
        </p:nvSpPr>
        <p:spPr/>
        <p:txBody>
          <a:bodyPr/>
          <a:lstStyle/>
          <a:p>
            <a:fld id="{2F2BB126-EDEA-419C-981C-F4A4B897E4C8}" type="slidenum">
              <a:rPr lang="en-US" smtClean="0"/>
              <a:t>3</a:t>
            </a:fld>
            <a:endParaRPr lang="en-US"/>
          </a:p>
        </p:txBody>
      </p:sp>
    </p:spTree>
    <p:extLst>
      <p:ext uri="{BB962C8B-B14F-4D97-AF65-F5344CB8AC3E}">
        <p14:creationId xmlns:p14="http://schemas.microsoft.com/office/powerpoint/2010/main" val="914388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30</a:t>
            </a:fld>
            <a:endParaRPr lang="en-US"/>
          </a:p>
        </p:txBody>
      </p:sp>
    </p:spTree>
    <p:extLst>
      <p:ext uri="{BB962C8B-B14F-4D97-AF65-F5344CB8AC3E}">
        <p14:creationId xmlns:p14="http://schemas.microsoft.com/office/powerpoint/2010/main" val="3180828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Ohio</a:t>
            </a:r>
            <a:r>
              <a:rPr lang="en-US" baseline="0" dirty="0" smtClean="0"/>
              <a:t> policies mention the importance and role of pathways – college credit plus for postsecondary pathways; graduation requirements for pathways to earn a high school diploma and career advising for career pathways to explore options and begin planning for the future.</a:t>
            </a:r>
          </a:p>
          <a:p>
            <a:endParaRPr lang="en-US" baseline="0" dirty="0" smtClean="0"/>
          </a:p>
          <a:p>
            <a:r>
              <a:rPr lang="en-US" baseline="0" dirty="0" smtClean="0"/>
              <a:t>ODE, in partnership with OBR, OMJ and OWT, has developed sample pathways that can be adapted and customized to district, school or individual students.</a:t>
            </a:r>
          </a:p>
          <a:p>
            <a:endParaRPr lang="en-US" baseline="0" dirty="0" smtClean="0"/>
          </a:p>
          <a:p>
            <a:r>
              <a:rPr lang="en-US" baseline="0" dirty="0" smtClean="0"/>
              <a:t>These pathways represent a continuum of education and training and occupation – showing various “on and off ramps” that an individual can pursue based upon personal aspiration and commitment levels. While it’s important to be prepared, these examples recognize credentials that may be earned beginning in high school and reflect more of a “stackable” approach where education and training are ongoing, life-long ventures.</a:t>
            </a:r>
          </a:p>
          <a:p>
            <a:endParaRPr lang="en-US" baseline="0" dirty="0" smtClean="0"/>
          </a:p>
          <a:p>
            <a:r>
              <a:rPr lang="en-US" baseline="0" dirty="0" smtClean="0"/>
              <a:t>Video resource, Success in the New Economy: </a:t>
            </a:r>
            <a:r>
              <a:rPr lang="en-US" sz="1200" b="0" i="0" kern="1200" dirty="0" smtClean="0">
                <a:solidFill>
                  <a:schemeClr val="tx1"/>
                </a:solidFill>
                <a:effectLst/>
                <a:latin typeface="+mn-lt"/>
                <a:ea typeface="+mn-ea"/>
                <a:cs typeface="+mn-cs"/>
              </a:rPr>
              <a:t>https://vimeo.com/67277269 </a:t>
            </a:r>
            <a:endParaRPr lang="en-US" i="0" baseline="0" dirty="0" smtClean="0"/>
          </a:p>
          <a:p>
            <a:r>
              <a:rPr lang="en-US" baseline="0" dirty="0" smtClean="0"/>
              <a:t>This video provides a great overview for why career exploration and planning is necessary. Knowing about what options are available and evaluating those options against interest and skill support informed decisions. It’s a great backdrop for the career pathways and helping to reinforce the role that career information such as “in-demand” jobs has in planning. Take note of the 1:2:7 ratio…great transition to the next slide. Think Dentist (1): Hygienist (2): Assistant and other office staff (7).</a:t>
            </a:r>
            <a:endParaRPr lang="en-US" dirty="0" smtClean="0"/>
          </a:p>
        </p:txBody>
      </p:sp>
      <p:sp>
        <p:nvSpPr>
          <p:cNvPr id="4" name="Slide Number Placeholder 3"/>
          <p:cNvSpPr>
            <a:spLocks noGrp="1"/>
          </p:cNvSpPr>
          <p:nvPr>
            <p:ph type="sldNum" sz="quarter" idx="10"/>
          </p:nvPr>
        </p:nvSpPr>
        <p:spPr/>
        <p:txBody>
          <a:bodyPr/>
          <a:lstStyle/>
          <a:p>
            <a:fld id="{038C54DE-FEB7-41C0-B14B-E5D918D47597}" type="slidenum">
              <a:rPr lang="en-US" smtClean="0"/>
              <a:t>31</a:t>
            </a:fld>
            <a:endParaRPr lang="en-US"/>
          </a:p>
        </p:txBody>
      </p:sp>
    </p:spTree>
    <p:extLst>
      <p:ext uri="{BB962C8B-B14F-4D97-AF65-F5344CB8AC3E}">
        <p14:creationId xmlns:p14="http://schemas.microsoft.com/office/powerpoint/2010/main" val="538571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dental pathway demonstrates how a student may begin, if ready, as early as grade 7. Grade 7 is when, in Ohio, students may begin exploring or “trying on” various career pathways through middle grades career tech courses. As apart of Ohio’s goal with expanding career tech and offering options earlier – there are now more options for students to participate in these courses in middle grades.</a:t>
            </a:r>
          </a:p>
          <a:p>
            <a:endParaRPr lang="en-US" baseline="0" dirty="0" smtClean="0"/>
          </a:p>
          <a:p>
            <a:r>
              <a:rPr lang="en-US" baseline="0" dirty="0" smtClean="0"/>
              <a:t>The first occupation in this sample is dental assistant – note that dental assisting is a one-year certificate program. It’s an industry recognized credential that’s also aligned to an in-demand job in Ohio (indicated with the “orange thumbs up”). These in-demand occupations have been identified as high growth, high wage and high annual openings across the state. The importance in identifying them and sharing the information with students and families is so we build awareness of where Ohio’s economy is in greatest need but also where there are opportunities for employment in Ohio.</a:t>
            </a:r>
          </a:p>
          <a:p>
            <a:endParaRPr lang="en-US" baseline="0" dirty="0" smtClean="0"/>
          </a:p>
          <a:p>
            <a:r>
              <a:rPr lang="en-US" baseline="0" dirty="0" smtClean="0"/>
              <a:t>Along the continuum you’ll see dental hygienist and dentists. The idea within these occupations is to demonstrate a potential pathway an individual may progress through within a particular field. While this isn’t always a linear process, it shows one possible route with related occupations with progressive education and training requirements.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32</a:t>
            </a:fld>
            <a:endParaRPr lang="en-US"/>
          </a:p>
        </p:txBody>
      </p:sp>
    </p:spTree>
    <p:extLst>
      <p:ext uri="{BB962C8B-B14F-4D97-AF65-F5344CB8AC3E}">
        <p14:creationId xmlns:p14="http://schemas.microsoft.com/office/powerpoint/2010/main" val="386286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page of the career</a:t>
            </a:r>
            <a:r>
              <a:rPr lang="en-US" baseline="0" dirty="0" smtClean="0"/>
              <a:t> pathway samples provides one scenario of courses involved in the related area of study. Highlighted in the table are opportunities for college credit, career tech and required versus elective courses. These models will vary upon local school offerings but helps students and families realize what the academic and technical demand might be along this pathway. Whether the student is scheduling high school courses or projecting what they might do after high school these examples provide context for what types of courses will be most important according to the types of skills and knowledge in the career field.</a:t>
            </a:r>
          </a:p>
          <a:p>
            <a:endParaRPr lang="en-US" baseline="0" dirty="0" smtClean="0"/>
          </a:p>
          <a:p>
            <a:r>
              <a:rPr lang="en-US" baseline="0" dirty="0" smtClean="0"/>
              <a:t>These samples begin as early as grade 7 and span up to two years of postsecondary. These are not exhaustive and represent just one example of related coursework.</a:t>
            </a:r>
          </a:p>
          <a:p>
            <a:endParaRPr lang="en-US" baseline="0" dirty="0" smtClean="0"/>
          </a:p>
          <a:p>
            <a:r>
              <a:rPr lang="en-US" baseline="0" dirty="0" smtClean="0"/>
              <a:t>Where do we make the connection – this data was compiled using OhioMeansJobs.com. </a:t>
            </a:r>
            <a:r>
              <a:rPr lang="en-US" baseline="0" dirty="0" err="1" smtClean="0"/>
              <a:t>OhioMeansJobs</a:t>
            </a:r>
            <a:r>
              <a:rPr lang="en-US" baseline="0" dirty="0" smtClean="0"/>
              <a:t> is the dynamic tool students and teachers can begin using to explore career interests, in-demand jobs, Ohio schools and programs and more.</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33</a:t>
            </a:fld>
            <a:endParaRPr lang="en-US"/>
          </a:p>
        </p:txBody>
      </p:sp>
    </p:spTree>
    <p:extLst>
      <p:ext uri="{BB962C8B-B14F-4D97-AF65-F5344CB8AC3E}">
        <p14:creationId xmlns:p14="http://schemas.microsoft.com/office/powerpoint/2010/main" val="3245058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34</a:t>
            </a:fld>
            <a:endParaRPr lang="en-US"/>
          </a:p>
        </p:txBody>
      </p:sp>
    </p:spTree>
    <p:extLst>
      <p:ext uri="{BB962C8B-B14F-4D97-AF65-F5344CB8AC3E}">
        <p14:creationId xmlns:p14="http://schemas.microsoft.com/office/powerpoint/2010/main" val="1596393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35</a:t>
            </a:fld>
            <a:endParaRPr lang="en-US"/>
          </a:p>
        </p:txBody>
      </p:sp>
    </p:spTree>
    <p:extLst>
      <p:ext uri="{BB962C8B-B14F-4D97-AF65-F5344CB8AC3E}">
        <p14:creationId xmlns:p14="http://schemas.microsoft.com/office/powerpoint/2010/main" val="3677999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36</a:t>
            </a:fld>
            <a:endParaRPr lang="en-US"/>
          </a:p>
        </p:txBody>
      </p:sp>
    </p:spTree>
    <p:extLst>
      <p:ext uri="{BB962C8B-B14F-4D97-AF65-F5344CB8AC3E}">
        <p14:creationId xmlns:p14="http://schemas.microsoft.com/office/powerpoint/2010/main" val="382519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37</a:t>
            </a:fld>
            <a:endParaRPr lang="en-US"/>
          </a:p>
        </p:txBody>
      </p:sp>
    </p:spTree>
    <p:extLst>
      <p:ext uri="{BB962C8B-B14F-4D97-AF65-F5344CB8AC3E}">
        <p14:creationId xmlns:p14="http://schemas.microsoft.com/office/powerpoint/2010/main" val="1922726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38</a:t>
            </a:fld>
            <a:endParaRPr lang="en-US"/>
          </a:p>
        </p:txBody>
      </p:sp>
    </p:spTree>
    <p:extLst>
      <p:ext uri="{BB962C8B-B14F-4D97-AF65-F5344CB8AC3E}">
        <p14:creationId xmlns:p14="http://schemas.microsoft.com/office/powerpoint/2010/main" val="1571529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39</a:t>
            </a:fld>
            <a:endParaRPr lang="en-US"/>
          </a:p>
        </p:txBody>
      </p:sp>
    </p:spTree>
    <p:extLst>
      <p:ext uri="{BB962C8B-B14F-4D97-AF65-F5344CB8AC3E}">
        <p14:creationId xmlns:p14="http://schemas.microsoft.com/office/powerpoint/2010/main" val="371503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why are we here? You may have said to yourself on your drive here today, we’re already doing this &amp; I hope you did. A large part of what I want you to walk away with is an organized outline of what you’re already doing so that you can zero in on those additional opportunities – areas to grow and expand.</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Sidebars…if needed:</a:t>
            </a:r>
          </a:p>
          <a:p>
            <a:r>
              <a:rPr lang="en-US" sz="1200" b="1" i="1" kern="1200" dirty="0" smtClean="0">
                <a:solidFill>
                  <a:schemeClr val="tx1"/>
                </a:solidFill>
                <a:effectLst/>
                <a:latin typeface="+mn-lt"/>
                <a:ea typeface="+mn-ea"/>
                <a:cs typeface="+mn-cs"/>
              </a:rPr>
              <a:t>Response to “We’re already doing this”</a:t>
            </a:r>
          </a:p>
          <a:p>
            <a:r>
              <a:rPr lang="en-US" sz="1200" kern="1200" dirty="0" smtClean="0">
                <a:solidFill>
                  <a:schemeClr val="tx1"/>
                </a:solidFill>
                <a:effectLst/>
                <a:latin typeface="+mn-lt"/>
                <a:ea typeface="+mn-ea"/>
                <a:cs typeface="+mn-cs"/>
              </a:rPr>
              <a:t>The thing is, this isn’t happening enough – at least not the way it needs to be in order to build buy-in, awareness, and create value and investment from all stakeholders. Think through this in terms of how do I change the message I’m currently delivering to have an impression and invoke the change in behavior that’s necessary to grow this work.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mindful that not everyone will be willing and listening – however, it is your responsibility to provide the necessary supports and assistance that:</a:t>
            </a:r>
          </a:p>
          <a:p>
            <a:pPr lvl="0"/>
            <a:r>
              <a:rPr lang="en-US" sz="1200" kern="1200" dirty="0" smtClean="0">
                <a:solidFill>
                  <a:schemeClr val="tx1"/>
                </a:solidFill>
                <a:effectLst/>
                <a:latin typeface="+mn-lt"/>
                <a:ea typeface="+mn-ea"/>
                <a:cs typeface="+mn-cs"/>
              </a:rPr>
              <a:t>expands and enhances career connections</a:t>
            </a:r>
            <a:r>
              <a:rPr lang="en-US" sz="1200" kern="1200" baseline="0" dirty="0" smtClean="0">
                <a:solidFill>
                  <a:schemeClr val="tx1"/>
                </a:solidFill>
                <a:effectLst/>
                <a:latin typeface="+mn-lt"/>
                <a:ea typeface="+mn-ea"/>
                <a:cs typeface="+mn-cs"/>
              </a:rPr>
              <a:t> for students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allows students to prepare for their futures</a:t>
            </a:r>
          </a:p>
          <a:p>
            <a:pPr lvl="0"/>
            <a:r>
              <a:rPr lang="en-US" sz="1200" kern="1200" dirty="0" smtClean="0">
                <a:solidFill>
                  <a:schemeClr val="tx1"/>
                </a:solidFill>
                <a:effectLst/>
                <a:latin typeface="+mn-lt"/>
                <a:ea typeface="+mn-ea"/>
                <a:cs typeface="+mn-cs"/>
              </a:rPr>
              <a:t>assists teachers and school counselors in developing and growing students’ capacity </a:t>
            </a:r>
          </a:p>
          <a:p>
            <a:r>
              <a:rPr lang="en-US" sz="120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Response to </a:t>
            </a:r>
            <a:r>
              <a:rPr lang="en-US" sz="1200" b="1" i="1" kern="1200" dirty="0" smtClean="0">
                <a:solidFill>
                  <a:schemeClr val="tx1"/>
                </a:solidFill>
                <a:effectLst/>
                <a:latin typeface="+mn-lt"/>
                <a:ea typeface="+mn-ea"/>
                <a:cs typeface="+mn-cs"/>
              </a:rPr>
              <a:t>“How will we do this with all of these districts/schools?” </a:t>
            </a:r>
            <a:r>
              <a:rPr lang="en-US" sz="1200" b="1" i="0" kern="1200" dirty="0" smtClean="0">
                <a:solidFill>
                  <a:schemeClr val="tx1"/>
                </a:solidFill>
                <a:effectLst/>
                <a:latin typeface="+mn-lt"/>
                <a:ea typeface="+mn-ea"/>
                <a:cs typeface="+mn-cs"/>
              </a:rPr>
              <a:t> for those very large districts.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one will be working alone. The first idea you have to embrace is that this is a collaborative effort. No one person, department, school or district is being asking to do this work in isolation or in a silo. There should very much be a team approach where each stakeholder understands their role and responsibilities. There will need to be a lead in this approach and the lead will need to determine how formal or informal these understandings need to be (i.e., verbal understanding or memo of understanding).</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8C54DE-FEB7-41C0-B14B-E5D918D47597}" type="slidenum">
              <a:rPr lang="en-US" smtClean="0"/>
              <a:t>4</a:t>
            </a:fld>
            <a:endParaRPr lang="en-US"/>
          </a:p>
        </p:txBody>
      </p:sp>
    </p:spTree>
    <p:extLst>
      <p:ext uri="{BB962C8B-B14F-4D97-AF65-F5344CB8AC3E}">
        <p14:creationId xmlns:p14="http://schemas.microsoft.com/office/powerpoint/2010/main" val="584475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 sz="2400" dirty="0" smtClean="0"/>
              <a:t>Learning in authentic situations that allows students to </a:t>
            </a:r>
            <a:r>
              <a:rPr lang="en-US" sz="2400" dirty="0" smtClean="0"/>
              <a:t>applying their knowledge and understanding to real-world problems or situations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err="1" smtClean="0"/>
              <a:t>Edutopia</a:t>
            </a:r>
            <a:r>
              <a:rPr lang="en-US" sz="2400" baseline="0" dirty="0" smtClean="0"/>
              <a:t> video</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038C54DE-FEB7-41C0-B14B-E5D918D47597}" type="slidenum">
              <a:rPr lang="en-US" smtClean="0"/>
              <a:t>40</a:t>
            </a:fld>
            <a:endParaRPr lang="en-US"/>
          </a:p>
        </p:txBody>
      </p:sp>
    </p:spTree>
    <p:extLst>
      <p:ext uri="{BB962C8B-B14F-4D97-AF65-F5344CB8AC3E}">
        <p14:creationId xmlns:p14="http://schemas.microsoft.com/office/powerpoint/2010/main" val="1938836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8C54DE-FEB7-41C0-B14B-E5D918D47597}" type="slidenum">
              <a:rPr lang="en-US" smtClean="0"/>
              <a:t>42</a:t>
            </a:fld>
            <a:endParaRPr lang="en-US"/>
          </a:p>
        </p:txBody>
      </p:sp>
    </p:spTree>
    <p:extLst>
      <p:ext uri="{BB962C8B-B14F-4D97-AF65-F5344CB8AC3E}">
        <p14:creationId xmlns:p14="http://schemas.microsoft.com/office/powerpoint/2010/main" val="1398649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new no-cost resource was launched Fall 2014. It’s a resources available to all Ohioans and development is overseen by the Ohio Department of Education.</a:t>
            </a:r>
          </a:p>
          <a:p>
            <a:endParaRPr lang="en-US" baseline="0" dirty="0" smtClean="0"/>
          </a:p>
          <a:p>
            <a:r>
              <a:rPr lang="en-US" baseline="0" dirty="0" smtClean="0"/>
              <a:t>The concept for OMJ K-12 is to serve as an online career planning system that allows students to explore their career interests with inventories, research career options, and evaluate education and training programs.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All users begin at www.OhioMeansJobs.com; to access the K-12 portal click “Individuals” and the K-12</a:t>
            </a:r>
            <a:r>
              <a:rPr lang="en-US" baseline="0" dirty="0" smtClean="0">
                <a:latin typeface="Arial" panose="020B0604020202020204" pitchFamily="34" charset="0"/>
                <a:cs typeface="Arial" panose="020B0604020202020204" pitchFamily="34" charset="0"/>
              </a:rPr>
              <a:t> icon from the next page. You can also access the portal directly at: https://jobseeker.k-12.ohiomeansjobs.monster.com/seeker.aspx</a:t>
            </a: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cs typeface="Arial"/>
              </a:rPr>
              <a:t>NOTE: icons shown on this page are only for adult job seekers and are not connected to the </a:t>
            </a:r>
            <a:r>
              <a:rPr lang="en-US" sz="1200" dirty="0" err="1" smtClean="0">
                <a:solidFill>
                  <a:schemeClr val="bg1"/>
                </a:solidFill>
                <a:latin typeface="Arial"/>
                <a:cs typeface="Arial"/>
              </a:rPr>
              <a:t>OhioMeansJobs</a:t>
            </a:r>
            <a:r>
              <a:rPr lang="en-US" sz="1200" dirty="0" smtClean="0">
                <a:solidFill>
                  <a:schemeClr val="bg1"/>
                </a:solidFill>
                <a:latin typeface="Arial"/>
                <a:cs typeface="Arial"/>
              </a:rPr>
              <a:t> K-12 portal.</a:t>
            </a:r>
          </a:p>
        </p:txBody>
      </p:sp>
      <p:sp>
        <p:nvSpPr>
          <p:cNvPr id="4" name="Slide Number Placeholder 3"/>
          <p:cNvSpPr>
            <a:spLocks noGrp="1"/>
          </p:cNvSpPr>
          <p:nvPr>
            <p:ph type="sldNum" sz="quarter" idx="10"/>
          </p:nvPr>
        </p:nvSpPr>
        <p:spPr/>
        <p:txBody>
          <a:bodyPr/>
          <a:lstStyle/>
          <a:p>
            <a:fld id="{86C5A3FC-6D86-4C0A-AF04-9C1740624E07}" type="slidenum">
              <a:rPr lang="en-US" smtClean="0"/>
              <a:t>43</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All users will be directed to OhioMeansJobs.com and then instructed</a:t>
            </a:r>
            <a:r>
              <a:rPr lang="en-US" baseline="0" dirty="0" smtClean="0">
                <a:latin typeface="Arial" panose="020B0604020202020204" pitchFamily="34" charset="0"/>
                <a:cs typeface="Arial" panose="020B0604020202020204" pitchFamily="34" charset="0"/>
              </a:rPr>
              <a:t> to choose K-12 (cardinal with the grad cap “OWEN”) to get started with OMJ K-12.</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Note: OMJ is a hub for all members of the community – adult job seekers, veterans, employers, K-12 students and a new portal for higher education students (in development).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44</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1696">
              <a:defRPr/>
            </a:pPr>
            <a:r>
              <a:rPr lang="en-US" dirty="0" smtClean="0">
                <a:latin typeface="Arial" panose="020B0604020202020204" pitchFamily="34" charset="0"/>
                <a:cs typeface="Arial" panose="020B0604020202020204" pitchFamily="34" charset="0"/>
              </a:rPr>
              <a:t>The online guide, “First Up” will guide students step by step through the registration, career exploration and planning process as well as help keep track of their progress. The first step is registration which has been customized to meet the needs of students, teachers and parents. While this feature follows a sequence, it</a:t>
            </a:r>
            <a:r>
              <a:rPr lang="en-US" baseline="0" dirty="0" smtClean="0">
                <a:latin typeface="Arial" panose="020B0604020202020204" pitchFamily="34" charset="0"/>
                <a:cs typeface="Arial" panose="020B0604020202020204" pitchFamily="34" charset="0"/>
              </a:rPr>
              <a:t> also allows students to begin with the resources that meet their immediate needs. If a student would rather just to #4 and begin a budget, they don’t have to go through #1-3 prior to doing so.</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2BB126-EDEA-419C-981C-F4A4B897E4C8}" type="slidenum">
              <a:rPr lang="en-US" smtClean="0"/>
              <a:t>45</a:t>
            </a:fld>
            <a:endParaRPr lang="en-US"/>
          </a:p>
        </p:txBody>
      </p:sp>
    </p:spTree>
    <p:extLst>
      <p:ext uri="{BB962C8B-B14F-4D97-AF65-F5344CB8AC3E}">
        <p14:creationId xmlns:p14="http://schemas.microsoft.com/office/powerpoint/2010/main" val="2200291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1696">
              <a:defRPr/>
            </a:pPr>
            <a:r>
              <a:rPr lang="en-US" dirty="0">
                <a:latin typeface="Arial" panose="020B0604020202020204" pitchFamily="34" charset="0"/>
                <a:cs typeface="Arial" panose="020B0604020202020204" pitchFamily="34" charset="0"/>
              </a:rPr>
              <a:t>The online guide, “First Up” will steer students step by step through the registration, career exploration and planning process as well as help keep track of their progress.   The first step is registration which has been customized to meet the needs of students, teachers and parents.</a:t>
            </a:r>
          </a:p>
          <a:p>
            <a:pPr marL="0" lvl="1" defTabSz="941696">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accounts are synchronized among the OhioMeansJobs database and the Monster database which will allow users to move seamlessly through the many tools available – it will also prevent multiple accounts from being created for one user email account.</a:t>
            </a:r>
          </a:p>
        </p:txBody>
      </p:sp>
      <p:sp>
        <p:nvSpPr>
          <p:cNvPr id="4" name="Slide Number Placeholder 3"/>
          <p:cNvSpPr>
            <a:spLocks noGrp="1"/>
          </p:cNvSpPr>
          <p:nvPr>
            <p:ph type="sldNum" sz="quarter" idx="10"/>
          </p:nvPr>
        </p:nvSpPr>
        <p:spPr/>
        <p:txBody>
          <a:bodyPr/>
          <a:lstStyle/>
          <a:p>
            <a:fld id="{86C5A3FC-6D86-4C0A-AF04-9C1740624E07}" type="slidenum">
              <a:rPr lang="en-US" smtClean="0"/>
              <a:t>46</a:t>
            </a:fld>
            <a:endParaRPr lang="en-US"/>
          </a:p>
        </p:txBody>
      </p:sp>
    </p:spTree>
    <p:extLst>
      <p:ext uri="{BB962C8B-B14F-4D97-AF65-F5344CB8AC3E}">
        <p14:creationId xmlns:p14="http://schemas.microsoft.com/office/powerpoint/2010/main" val="395627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registration,</a:t>
            </a:r>
            <a:r>
              <a:rPr lang="en-US" baseline="0" dirty="0" smtClean="0">
                <a:latin typeface="Arial" panose="020B0604020202020204" pitchFamily="34" charset="0"/>
                <a:cs typeface="Arial" panose="020B0604020202020204" pitchFamily="34" charset="0"/>
              </a:rPr>
              <a:t> the second step is exploring career interests which will prompt students to complete a brief interest survey to identify which industries line up most closely with their interests.  From there, students can explore which occupations are part of those industries.  There will also be information available on which occupations are in-demand for each industry.  In-demand occupations are selected by meeting a minimum requirement for annual growth rate, number of open positions and salary/wages.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Career Cluster Inventory – currently available in OCIS</a:t>
            </a:r>
          </a:p>
          <a:p>
            <a:r>
              <a:rPr lang="en-US" baseline="0" dirty="0" smtClean="0">
                <a:latin typeface="Arial" panose="020B0604020202020204" pitchFamily="34" charset="0"/>
                <a:cs typeface="Arial" panose="020B0604020202020204" pitchFamily="34" charset="0"/>
              </a:rPr>
              <a:t>Interest Profiler – O*NET tool, abbreviated version customized for OMJ</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47</a:t>
            </a:fld>
            <a:endParaRPr lang="en-US"/>
          </a:p>
        </p:txBody>
      </p:sp>
    </p:spTree>
    <p:extLst>
      <p:ext uri="{BB962C8B-B14F-4D97-AF65-F5344CB8AC3E}">
        <p14:creationId xmlns:p14="http://schemas.microsoft.com/office/powerpoint/2010/main" val="2113175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registration,</a:t>
            </a:r>
            <a:r>
              <a:rPr lang="en-US" baseline="0" dirty="0" smtClean="0">
                <a:latin typeface="Arial" panose="020B0604020202020204" pitchFamily="34" charset="0"/>
                <a:cs typeface="Arial" panose="020B0604020202020204" pitchFamily="34" charset="0"/>
              </a:rPr>
              <a:t> the second step is exploring career interests which will prompt students to complete a brief interest survey to identify which industries line up most closely with their interests.  From there, students can explore which occupations are part of those industries.  There will also be information available on which occupations are in-demand for each industry.  In-demand occupations are selected by meeting a minimum requirement for annual growth rate, number of open positions and salary/wages.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Career Cluster Inventory – currently available in OCIS</a:t>
            </a:r>
          </a:p>
          <a:p>
            <a:r>
              <a:rPr lang="en-US" baseline="0" dirty="0" smtClean="0">
                <a:latin typeface="Arial" panose="020B0604020202020204" pitchFamily="34" charset="0"/>
                <a:cs typeface="Arial" panose="020B0604020202020204" pitchFamily="34" charset="0"/>
              </a:rPr>
              <a:t>Interest Profiler – O*NET tool, abbreviated version customized for OMJ</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48</a:t>
            </a:fld>
            <a:endParaRPr lang="en-US"/>
          </a:p>
        </p:txBody>
      </p:sp>
    </p:spTree>
    <p:extLst>
      <p:ext uri="{BB962C8B-B14F-4D97-AF65-F5344CB8AC3E}">
        <p14:creationId xmlns:p14="http://schemas.microsoft.com/office/powerpoint/2010/main" val="2113175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OMJ K-12 will offer</a:t>
            </a:r>
            <a:r>
              <a:rPr lang="en-US" baseline="0" dirty="0" smtClean="0"/>
              <a:t> seamless access to national and state labor market information – including career profiles, wages and trend data and education and training opportunities.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49</a:t>
            </a:fld>
            <a:endParaRPr lang="en-US"/>
          </a:p>
        </p:txBody>
      </p:sp>
    </p:spTree>
    <p:extLst>
      <p:ext uri="{BB962C8B-B14F-4D97-AF65-F5344CB8AC3E}">
        <p14:creationId xmlns:p14="http://schemas.microsoft.com/office/powerpoint/2010/main" val="1990653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occupation offers</a:t>
            </a:r>
            <a:r>
              <a:rPr lang="en-US" baseline="0" dirty="0" smtClean="0"/>
              <a:t> an embedded link for immediately viewing what programs and schools provide pathways that support getting a job in this field.</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50</a:t>
            </a:fld>
            <a:endParaRPr lang="en-US"/>
          </a:p>
        </p:txBody>
      </p:sp>
    </p:spTree>
    <p:extLst>
      <p:ext uri="{BB962C8B-B14F-4D97-AF65-F5344CB8AC3E}">
        <p14:creationId xmlns:p14="http://schemas.microsoft.com/office/powerpoint/2010/main" val="243720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b="1" dirty="0" smtClean="0">
                <a:solidFill>
                  <a:srgbClr val="C00000"/>
                </a:solidFill>
              </a:rPr>
              <a:t>Career</a:t>
            </a:r>
            <a:r>
              <a:rPr lang="en-US" b="1" baseline="0" dirty="0" smtClean="0">
                <a:solidFill>
                  <a:srgbClr val="C00000"/>
                </a:solidFill>
              </a:rPr>
              <a:t> Connections is </a:t>
            </a:r>
            <a:r>
              <a:rPr lang="en-US" b="1" dirty="0" smtClean="0">
                <a:solidFill>
                  <a:srgbClr val="C00000"/>
                </a:solidFill>
              </a:rPr>
              <a:t>about creating authentic</a:t>
            </a:r>
            <a:r>
              <a:rPr lang="en-US" b="1" baseline="0" dirty="0" smtClean="0">
                <a:solidFill>
                  <a:srgbClr val="C00000"/>
                </a:solidFill>
              </a:rPr>
              <a:t> learning </a:t>
            </a:r>
            <a:r>
              <a:rPr lang="en-US" b="1" dirty="0" smtClean="0">
                <a:solidFill>
                  <a:srgbClr val="C00000"/>
                </a:solidFill>
              </a:rPr>
              <a:t>situations for students of grades K-12 where they have opportunities to develop the skills</a:t>
            </a:r>
            <a:r>
              <a:rPr lang="en-US" b="1" baseline="0" dirty="0" smtClean="0">
                <a:solidFill>
                  <a:srgbClr val="C00000"/>
                </a:solidFill>
              </a:rPr>
              <a:t> and knowledge needed to p</a:t>
            </a:r>
            <a:r>
              <a:rPr lang="en-US" b="1" dirty="0" smtClean="0">
                <a:solidFill>
                  <a:srgbClr val="C00000"/>
                </a:solidFill>
              </a:rPr>
              <a:t>repare for global</a:t>
            </a:r>
            <a:r>
              <a:rPr lang="en-US" b="1" baseline="0" dirty="0" smtClean="0">
                <a:solidFill>
                  <a:srgbClr val="C00000"/>
                </a:solidFill>
              </a:rPr>
              <a:t> competition, rigorous post-secondary education and training, and high-skill high-wage careers.</a:t>
            </a:r>
          </a:p>
          <a:p>
            <a:pPr defTabSz="952073">
              <a:defRPr/>
            </a:pPr>
            <a:endParaRPr lang="en-US" b="1" baseline="0" dirty="0" smtClean="0">
              <a:solidFill>
                <a:srgbClr val="C00000"/>
              </a:solidFill>
            </a:endParaRPr>
          </a:p>
          <a:p>
            <a:pPr defTabSz="952073">
              <a:defRPr/>
            </a:pPr>
            <a:r>
              <a:rPr lang="en-US" dirty="0" smtClean="0"/>
              <a:t>Organized to foster</a:t>
            </a:r>
            <a:r>
              <a:rPr lang="en-US" baseline="0" dirty="0" smtClean="0"/>
              <a:t> connections between what students are learning in the classrooms and the expectations and demands of the workplace – think: critical thinking, problem solving, collaboration, leadership, innovation, creativity, etc.</a:t>
            </a:r>
          </a:p>
        </p:txBody>
      </p:sp>
      <p:sp>
        <p:nvSpPr>
          <p:cNvPr id="4" name="Slide Number Placeholder 3"/>
          <p:cNvSpPr>
            <a:spLocks noGrp="1"/>
          </p:cNvSpPr>
          <p:nvPr>
            <p:ph type="sldNum" sz="quarter" idx="10"/>
          </p:nvPr>
        </p:nvSpPr>
        <p:spPr/>
        <p:txBody>
          <a:bodyPr/>
          <a:lstStyle/>
          <a:p>
            <a:fld id="{2F2BB126-EDEA-419C-981C-F4A4B897E4C8}" type="slidenum">
              <a:rPr lang="en-US" smtClean="0"/>
              <a:t>5</a:t>
            </a:fld>
            <a:endParaRPr lang="en-US"/>
          </a:p>
        </p:txBody>
      </p:sp>
    </p:spTree>
    <p:extLst>
      <p:ext uri="{BB962C8B-B14F-4D97-AF65-F5344CB8AC3E}">
        <p14:creationId xmlns:p14="http://schemas.microsoft.com/office/powerpoint/2010/main" val="1516623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occupation offers</a:t>
            </a:r>
            <a:r>
              <a:rPr lang="en-US" baseline="0" dirty="0" smtClean="0"/>
              <a:t> an embedded link for immediately viewing what programs and schools provide pathways that support getting a job in this field.</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51</a:t>
            </a:fld>
            <a:endParaRPr lang="en-US"/>
          </a:p>
        </p:txBody>
      </p:sp>
    </p:spTree>
    <p:extLst>
      <p:ext uri="{BB962C8B-B14F-4D97-AF65-F5344CB8AC3E}">
        <p14:creationId xmlns:p14="http://schemas.microsoft.com/office/powerpoint/2010/main" val="2437205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career exploration,</a:t>
            </a:r>
            <a:r>
              <a:rPr lang="en-US" baseline="0" dirty="0" smtClean="0">
                <a:latin typeface="Arial" panose="020B0604020202020204" pitchFamily="34" charset="0"/>
                <a:cs typeface="Arial" panose="020B0604020202020204" pitchFamily="34" charset="0"/>
              </a:rPr>
              <a:t> the third step is finding a target salary by using the budget calculator tool.  This tool will prompt students to estimate living expenses and enter the information to identify the minimum salary required to cover their projected expenses.  This information will also be helpful in deciding which occupation(s) students want to pursue as a career.   The process of determining a target salary will also be helpful for students to give them an increased understanding of what types of expenses they can anticipate when they eventually live on their own.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52</a:t>
            </a:fld>
            <a:endParaRPr lang="en-US"/>
          </a:p>
        </p:txBody>
      </p:sp>
    </p:spTree>
    <p:extLst>
      <p:ext uri="{BB962C8B-B14F-4D97-AF65-F5344CB8AC3E}">
        <p14:creationId xmlns:p14="http://schemas.microsoft.com/office/powerpoint/2010/main" val="3135902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target salary,</a:t>
            </a:r>
            <a:r>
              <a:rPr lang="en-US" baseline="0" dirty="0" smtClean="0">
                <a:latin typeface="Arial" panose="020B0604020202020204" pitchFamily="34" charset="0"/>
                <a:cs typeface="Arial" panose="020B0604020202020204" pitchFamily="34" charset="0"/>
              </a:rPr>
              <a:t> the fourth step is launching a career plan by using the career planning tool.  This tool will prompt students with recommended activities to develop their career plan like researching what type of training/education will be needed to qualify for the different occupations.  The tool will also recommend looking into different education/training programs and schools as well as possible scholarships, programs and financial aid for which students may be eligible to fund their training/education expenses. The calendar feature allows students to save tasks with deadlines and track their progress carrying out their career plans.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6C5A3FC-6D86-4C0A-AF04-9C1740624E07}" type="slidenum">
              <a:rPr lang="en-US" smtClean="0"/>
              <a:t>53</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baseline="0" dirty="0" smtClean="0">
                <a:latin typeface="Arial" panose="020B0604020202020204" pitchFamily="34" charset="0"/>
                <a:cs typeface="Arial" panose="020B0604020202020204" pitchFamily="34" charset="0"/>
              </a:rPr>
              <a:t>The online training center offers study guides and practice tests for college and career readiness.  Students can prepare for college entrance exams like the ACT, PSAT and SAT or prepare for many career-based tests for their Commercial Driver’s License, Emergency Medical Technician certification or Real Estate License, etc.</a:t>
            </a:r>
          </a:p>
          <a:p>
            <a:pPr defTabSz="941696">
              <a:defRPr/>
            </a:pPr>
            <a:endParaRPr lang="en-US" baseline="0" dirty="0" smtClean="0">
              <a:latin typeface="Arial" panose="020B0604020202020204" pitchFamily="34" charset="0"/>
              <a:cs typeface="Arial" panose="020B0604020202020204" pitchFamily="34" charset="0"/>
            </a:endParaRPr>
          </a:p>
          <a:p>
            <a:pPr defTabSz="941696">
              <a:defRPr/>
            </a:pPr>
            <a:r>
              <a:rPr lang="en-US" baseline="0" dirty="0" smtClean="0">
                <a:latin typeface="Arial" panose="020B0604020202020204" pitchFamily="34" charset="0"/>
                <a:cs typeface="Arial" panose="020B0604020202020204" pitchFamily="34" charset="0"/>
              </a:rPr>
              <a:t>The online training center offers a number of practice tests and tips for college entrance testing like the ACT and other tests as you’ll see on this sample page.</a:t>
            </a:r>
          </a:p>
        </p:txBody>
      </p:sp>
      <p:sp>
        <p:nvSpPr>
          <p:cNvPr id="4" name="Slide Number Placeholder 3"/>
          <p:cNvSpPr>
            <a:spLocks noGrp="1"/>
          </p:cNvSpPr>
          <p:nvPr>
            <p:ph type="sldNum" sz="quarter" idx="10"/>
          </p:nvPr>
        </p:nvSpPr>
        <p:spPr/>
        <p:txBody>
          <a:bodyPr/>
          <a:lstStyle/>
          <a:p>
            <a:fld id="{86C5A3FC-6D86-4C0A-AF04-9C1740624E07}" type="slidenum">
              <a:rPr lang="en-US" smtClean="0"/>
              <a:t>54</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tools for college and career readiness,</a:t>
            </a:r>
            <a:r>
              <a:rPr lang="en-US" baseline="0" dirty="0" smtClean="0">
                <a:latin typeface="Arial" panose="020B0604020202020204" pitchFamily="34" charset="0"/>
                <a:cs typeface="Arial" panose="020B0604020202020204" pitchFamily="34" charset="0"/>
              </a:rPr>
              <a:t> the sixth step is creating a resume by using the resume building tool.  This custom tool will prompt students to either upload an already created resume or enter information like extracurricular activities, volunteer experience, work experience and Grade Point Average (GPA) to create a resume.  There will also be a feature available to upload other important documents like transcripts, writing samples, references, etc.  There will also be a tool to have the students resumes rated to learn how their resumes would likely compete with other job seekers.  The resume rater also provides specific and practical tips on how each resume can be improved.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55</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resume builder,</a:t>
            </a:r>
            <a:r>
              <a:rPr lang="en-US" baseline="0" dirty="0" smtClean="0">
                <a:latin typeface="Arial" panose="020B0604020202020204" pitchFamily="34" charset="0"/>
                <a:cs typeface="Arial" panose="020B0604020202020204" pitchFamily="34" charset="0"/>
              </a:rPr>
              <a:t> the seventh step is searching for job options.  This tool will prompt students to enter key word or job titles and a job location to learn more about what types of job opportunities may be available in each occupation.  Students can also perform searches to learn more about internships and co-ops available or even look for a seasonal or part-time position to apply for now.  This tool can also help students identify which companies hire employees in the occupations they are considering, the number of openings available as well as the salary ranges for those positions.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56</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create a Backpack to save their information,</a:t>
            </a:r>
            <a:r>
              <a:rPr lang="en-US" baseline="0" dirty="0" smtClean="0"/>
              <a:t> but this also allows them to create a career plan, build a résumé and access a host of assessment prep tools such as ACT, SAT, ASVAB, COMPASS, ACCUPLACER, and much more.</a:t>
            </a:r>
          </a:p>
          <a:p>
            <a:endParaRPr lang="en-US" baseline="0" dirty="0" smtClean="0"/>
          </a:p>
          <a:p>
            <a:r>
              <a:rPr lang="en-US" baseline="0" dirty="0" smtClean="0"/>
              <a:t>Yes, this is available at no costs to all Ohioans – public, private, libraries, etc. everyone will have access. The system launched Fall 2014 and schools continue to be notified through ongoing ODE communications (Facebook, Twitter, Superintendent newsletter, etc.). Make sure you’re signed up to receive these communications (like the page, follow, and sign up for emails).</a:t>
            </a:r>
          </a:p>
          <a:p>
            <a:endParaRPr lang="en-US" baseline="0" dirty="0" smtClean="0"/>
          </a:p>
          <a:p>
            <a:r>
              <a:rPr lang="en-US" baseline="0" dirty="0" smtClean="0"/>
              <a:t>Thinking through these components and resources available – where do you get started? What’s one thing you can do when you get back to school? This year?</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57</a:t>
            </a:fld>
            <a:endParaRPr lang="en-US"/>
          </a:p>
        </p:txBody>
      </p:sp>
    </p:spTree>
    <p:extLst>
      <p:ext uri="{BB962C8B-B14F-4D97-AF65-F5344CB8AC3E}">
        <p14:creationId xmlns:p14="http://schemas.microsoft.com/office/powerpoint/2010/main" val="3354819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sz="1000" dirty="0">
                <a:latin typeface="Arial" panose="020B0604020202020204" pitchFamily="34" charset="0"/>
                <a:cs typeface="Arial" panose="020B0604020202020204" pitchFamily="34" charset="0"/>
              </a:rPr>
              <a:t>OhioMeansJobs is the premier résumé and job bank website in Ohio.  Through a joint partnership between the Ohio Department of Education and the Ohio Department of Job and Family Services, this free and easy to use site </a:t>
            </a:r>
            <a:r>
              <a:rPr lang="en-US" sz="1000" dirty="0" smtClean="0">
                <a:latin typeface="Arial" panose="020B0604020202020204" pitchFamily="34" charset="0"/>
                <a:cs typeface="Arial" panose="020B0604020202020204" pitchFamily="34" charset="0"/>
              </a:rPr>
              <a:t>has been expanded </a:t>
            </a:r>
            <a:r>
              <a:rPr lang="en-US" sz="1000" dirty="0">
                <a:latin typeface="Arial" panose="020B0604020202020204" pitchFamily="34" charset="0"/>
                <a:cs typeface="Arial" panose="020B0604020202020204" pitchFamily="34" charset="0"/>
              </a:rPr>
              <a:t>to include career exploration tools resources designed specifically for middle and high school students and their teachers. </a:t>
            </a:r>
            <a:r>
              <a:rPr lang="en-US" sz="1000" dirty="0" err="1" smtClean="0">
                <a:latin typeface="Arial" panose="020B0604020202020204" pitchFamily="34" charset="0"/>
                <a:cs typeface="Arial" panose="020B0604020202020204" pitchFamily="34" charset="0"/>
              </a:rPr>
              <a:t>OhioMeansJobs</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K-12 will help teachers meet state requirements for career-related curricula and help students explore and plan careers.</a:t>
            </a:r>
          </a:p>
          <a:p>
            <a:pPr defTabSz="941696">
              <a:defRPr/>
            </a:pPr>
            <a:endParaRPr lang="en-US" sz="1000" dirty="0">
              <a:latin typeface="Arial" panose="020B0604020202020204" pitchFamily="34" charset="0"/>
              <a:cs typeface="Arial" panose="020B0604020202020204" pitchFamily="34" charset="0"/>
            </a:endParaRPr>
          </a:p>
          <a:p>
            <a:pPr defTabSz="941696">
              <a:defRPr/>
            </a:pPr>
            <a:r>
              <a:rPr lang="en-US" sz="1000" dirty="0">
                <a:latin typeface="Arial" panose="020B0604020202020204" pitchFamily="34" charset="0"/>
                <a:cs typeface="Arial" panose="020B0604020202020204" pitchFamily="34" charset="0"/>
              </a:rPr>
              <a:t>Benefits for different stakeholders: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Educators: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will have tools and lesson plans to help educators engage students in career exploration.</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Parents: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is designed to help you guide your children in the career exploration and planning process.   This new site will also highlight which occupations are in-demand in each industry based on projected openings, growth rate, and salary.   It can also help you plan your own career goals and search for your dream job.</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Students: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is designed just for you.  It can help you explore careers, create a budget to decide what type of salary you’ll need living on your own, decide what type of education/training you’ll need to achieve your career goals, identify ways to fund that education/training like scholarships, financial aid and other funding sources, create a resume and search for internships and jobs.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Businesses: OhioMeansJobs K-12 will help better prepare the future workforce and guide students towards in-demand occupations.  Businesses can also benefit by advertising jobs, internships and co-ops at no cost as well as searching millions of résumés through OhioMeansJobs (a private public partnership with Monster.com) to find the best qualified job candidates.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Workforce and Human Service Professionals:  OhioMeansJobs K-12 will be a valuable  tool to help engage disadvantaged youth in career exploration and planning to help ensure that they become productive, self-sufficient adults.  This site also has a budget calculator tool to give youth a better idea of what expenses they will need to cover once they are out living on their own to identify how much salary they will need to earn.</a:t>
            </a:r>
          </a:p>
          <a:p>
            <a:pPr defTabSz="941696">
              <a:defRPr/>
            </a:pPr>
            <a:endParaRPr lang="en-US" sz="1000" dirty="0">
              <a:latin typeface="Arial" panose="020B0604020202020204" pitchFamily="34" charset="0"/>
              <a:cs typeface="Arial" panose="020B0604020202020204" pitchFamily="34" charset="0"/>
            </a:endParaRPr>
          </a:p>
          <a:p>
            <a:pPr defTabSz="941696">
              <a:defRPr/>
            </a:pPr>
            <a:r>
              <a:rPr lang="en-US" sz="1000" dirty="0">
                <a:latin typeface="Arial" panose="020B0604020202020204" pitchFamily="34" charset="0"/>
                <a:cs typeface="Arial" panose="020B0604020202020204" pitchFamily="34" charset="0"/>
              </a:rPr>
              <a:t>OhioMeansJobs K-12 </a:t>
            </a:r>
            <a:r>
              <a:rPr lang="en-US" sz="1000" dirty="0" smtClean="0">
                <a:latin typeface="Arial" panose="020B0604020202020204" pitchFamily="34" charset="0"/>
                <a:cs typeface="Arial" panose="020B0604020202020204" pitchFamily="34" charset="0"/>
              </a:rPr>
              <a:t>also has </a:t>
            </a:r>
            <a:r>
              <a:rPr lang="en-US" sz="1000" dirty="0">
                <a:latin typeface="Arial" panose="020B0604020202020204" pitchFamily="34" charset="0"/>
                <a:cs typeface="Arial" panose="020B0604020202020204" pitchFamily="34" charset="0"/>
              </a:rPr>
              <a:t>a self-directed area available </a:t>
            </a:r>
            <a:r>
              <a:rPr lang="en-US" sz="1000" dirty="0" smtClean="0">
                <a:latin typeface="Arial" panose="020B0604020202020204" pitchFamily="34" charset="0"/>
                <a:cs typeface="Arial" panose="020B0604020202020204" pitchFamily="34" charset="0"/>
              </a:rPr>
              <a:t>where </a:t>
            </a:r>
            <a:r>
              <a:rPr lang="en-US" sz="1000" dirty="0">
                <a:latin typeface="Arial" panose="020B0604020202020204" pitchFamily="34" charset="0"/>
                <a:cs typeface="Arial" panose="020B0604020202020204" pitchFamily="34" charset="0"/>
              </a:rPr>
              <a:t>students and teachers can:</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Explore careers, occupations, regional information (articles, job fairs, workshops, etc.), </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Look for funding opportunities like scholarships, financial aid and state and federal workforce programs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Research education and training programs for careers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Use the online training center to prepare for careers and/or college with study guides and practice tests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Create a resume</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Search for internship and job opportunities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Estimate future expense to come up with a target salary to cover the cost of living expenses.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Develop a career plan with goals and target dates for completing tasks.</a:t>
            </a:r>
          </a:p>
        </p:txBody>
      </p:sp>
      <p:sp>
        <p:nvSpPr>
          <p:cNvPr id="4" name="Slide Number Placeholder 3"/>
          <p:cNvSpPr>
            <a:spLocks noGrp="1"/>
          </p:cNvSpPr>
          <p:nvPr>
            <p:ph type="sldNum" sz="quarter" idx="10"/>
          </p:nvPr>
        </p:nvSpPr>
        <p:spPr/>
        <p:txBody>
          <a:bodyPr/>
          <a:lstStyle/>
          <a:p>
            <a:fld id="{86C5A3FC-6D86-4C0A-AF04-9C1740624E07}" type="slidenum">
              <a:rPr lang="en-US" smtClean="0"/>
              <a:t>58</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get started – look at what you’re already doing. You’ll feel much more comfortable once you realize that you’re not starting from scratch. This will also give you an overview of the landscape – who’s already doing what and where.</a:t>
            </a:r>
          </a:p>
          <a:p>
            <a:r>
              <a:rPr lang="en-US" baseline="0" dirty="0" smtClean="0"/>
              <a:t>Through this work you’ll identify some champions – the people that you won’t have to convince, because they already see the value. But you also have to bring together those with influence. Sometimes this is an administrator, parent – the ones with a loud voice and people hear when they speak. The other piece of your team needs to include your community members – business and industry, community organizations, higher education and career-tech. Those people that will realize a mutually beneficial partnership – developed workforce which leads to economic development.</a:t>
            </a:r>
          </a:p>
          <a:p>
            <a:r>
              <a:rPr lang="en-US" baseline="0" dirty="0" smtClean="0"/>
              <a:t>Then you’ll strategize. Start small but with a big vision. Determine what impact you want to see and how you’re going to measure it. What data points will help to tell the story. How will you know you’re successful. Examples might include, 100% of 8</a:t>
            </a:r>
            <a:r>
              <a:rPr lang="en-US" baseline="30000" dirty="0" smtClean="0"/>
              <a:t>th</a:t>
            </a:r>
            <a:r>
              <a:rPr lang="en-US" baseline="0" dirty="0" smtClean="0"/>
              <a:t> graders have begin a career plan; initiate an advisory program among freshman; provide quarterly career presentations for 4</a:t>
            </a:r>
            <a:r>
              <a:rPr lang="en-US" baseline="30000" dirty="0" smtClean="0"/>
              <a:t>th</a:t>
            </a:r>
            <a:r>
              <a:rPr lang="en-US" baseline="0" dirty="0" smtClean="0"/>
              <a:t> graders. Start small but think big impact overtime.</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59</a:t>
            </a:fld>
            <a:endParaRPr lang="en-US"/>
          </a:p>
        </p:txBody>
      </p:sp>
    </p:spTree>
    <p:extLst>
      <p:ext uri="{BB962C8B-B14F-4D97-AF65-F5344CB8AC3E}">
        <p14:creationId xmlns:p14="http://schemas.microsoft.com/office/powerpoint/2010/main" val="1567616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You’ll find information on the ODE website:</a:t>
            </a:r>
          </a:p>
        </p:txBody>
      </p:sp>
      <p:sp>
        <p:nvSpPr>
          <p:cNvPr id="4" name="Slide Number Placeholder 3"/>
          <p:cNvSpPr>
            <a:spLocks noGrp="1"/>
          </p:cNvSpPr>
          <p:nvPr>
            <p:ph type="sldNum" sz="quarter" idx="10"/>
          </p:nvPr>
        </p:nvSpPr>
        <p:spPr/>
        <p:txBody>
          <a:bodyPr/>
          <a:lstStyle/>
          <a:p>
            <a:fld id="{73043527-8EAB-40B4-A534-3045E607F503}" type="slidenum">
              <a:rPr lang="en-US" smtClean="0"/>
              <a:t>60</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none" kern="1200" dirty="0" smtClean="0">
                <a:solidFill>
                  <a:schemeClr val="tx1"/>
                </a:solidFill>
                <a:effectLst/>
                <a:latin typeface="+mn-lt"/>
                <a:ea typeface="+mn-ea"/>
                <a:cs typeface="+mn-cs"/>
              </a:rPr>
              <a:t>How do we bring these ideas into education? Where do we start?</a:t>
            </a:r>
          </a:p>
          <a:p>
            <a:pPr lvl="0"/>
            <a:r>
              <a:rPr lang="en-US" sz="1000" kern="1200" dirty="0" smtClean="0">
                <a:solidFill>
                  <a:schemeClr val="tx1"/>
                </a:solidFill>
                <a:effectLst/>
                <a:latin typeface="+mn-lt"/>
                <a:ea typeface="+mn-ea"/>
                <a:cs typeface="+mn-cs"/>
              </a:rPr>
              <a:t>Developmentally appropriate</a:t>
            </a:r>
          </a:p>
          <a:p>
            <a:r>
              <a:rPr lang="en-US" sz="1000" kern="1200" dirty="0" smtClean="0">
                <a:solidFill>
                  <a:schemeClr val="tx1"/>
                </a:solidFill>
                <a:effectLst/>
                <a:latin typeface="+mn-lt"/>
                <a:ea typeface="+mn-ea"/>
                <a:cs typeface="+mn-cs"/>
              </a:rPr>
              <a:t>It is community focused and student centered.</a:t>
            </a:r>
          </a:p>
          <a:p>
            <a:r>
              <a:rPr lang="en-US" sz="1000" kern="1200" dirty="0" smtClean="0">
                <a:solidFill>
                  <a:schemeClr val="tx1"/>
                </a:solidFill>
                <a:effectLst/>
                <a:latin typeface="+mn-lt"/>
                <a:ea typeface="+mn-ea"/>
                <a:cs typeface="+mn-cs"/>
              </a:rPr>
              <a:t>Shared Reading (15 minutes)</a:t>
            </a:r>
          </a:p>
          <a:p>
            <a:r>
              <a:rPr lang="en-US" sz="1000" kern="1200" dirty="0" smtClean="0">
                <a:solidFill>
                  <a:schemeClr val="tx1"/>
                </a:solidFill>
                <a:effectLst/>
                <a:latin typeface="+mn-lt"/>
                <a:ea typeface="+mn-ea"/>
                <a:cs typeface="+mn-cs"/>
              </a:rPr>
              <a:t>Get together in groups of three. Each person chooses a section to focus on and quickly becomes the table expert (read front and back for their grade levels). Note any ideas or works that surprise or especially interest you and discuss at your table.</a:t>
            </a:r>
          </a:p>
          <a:p>
            <a:r>
              <a:rPr lang="en-US" sz="1000" kern="1200" dirty="0" smtClean="0">
                <a:solidFill>
                  <a:schemeClr val="tx1"/>
                </a:solidFill>
                <a:effectLst/>
                <a:latin typeface="+mn-lt"/>
                <a:ea typeface="+mn-ea"/>
                <a:cs typeface="+mn-cs"/>
              </a:rPr>
              <a:t>Large group share out is provide one example per grade band – post its.</a:t>
            </a:r>
          </a:p>
          <a:p>
            <a:r>
              <a:rPr lang="en-US" sz="1000" kern="1200" dirty="0" smtClean="0">
                <a:solidFill>
                  <a:schemeClr val="tx1"/>
                </a:solidFill>
                <a:effectLst/>
                <a:latin typeface="+mn-lt"/>
                <a:ea typeface="+mn-ea"/>
                <a:cs typeface="+mn-cs"/>
              </a:rPr>
              <a:t>Circle or highlight what you already have in place – go ahead, write on the document.</a:t>
            </a:r>
          </a:p>
          <a:p>
            <a:endParaRPr lang="en-US" sz="1000" b="1" dirty="0" smtClean="0"/>
          </a:p>
          <a:p>
            <a:r>
              <a:rPr lang="en-US" sz="1000" b="1" dirty="0" smtClean="0"/>
              <a:t>Background</a:t>
            </a:r>
          </a:p>
          <a:p>
            <a:r>
              <a:rPr lang="en-US" sz="1000" dirty="0" smtClean="0"/>
              <a:t>The </a:t>
            </a:r>
            <a:r>
              <a:rPr lang="en-US" sz="1000" dirty="0"/>
              <a:t>Career Connections Framework provides an overview for districts when developing local plans. The Framework is organized by career development phases that align with developmentally appropriate grade levels. One thing to recognize is that as students progress through school the items referenced continue – for example, career awareness is lifelong. We continue to learn about career options and explore new careers.</a:t>
            </a:r>
          </a:p>
          <a:p>
            <a:endParaRPr lang="en-US" sz="1000" dirty="0"/>
          </a:p>
          <a:p>
            <a:pPr marL="178514" indent="-178514">
              <a:buFontTx/>
              <a:buChar char="-"/>
            </a:pPr>
            <a:r>
              <a:rPr lang="en-US" sz="1000" dirty="0"/>
              <a:t>Awareness: exposure to more than what they are familiar with through their every day lives; provide examples where teachers can explain why school is relevant to their future and how it connects to the world of work – students should be able answer “why do we go to school” by 3</a:t>
            </a:r>
            <a:r>
              <a:rPr lang="en-US" sz="1000" baseline="30000" dirty="0"/>
              <a:t>rd</a:t>
            </a:r>
            <a:r>
              <a:rPr lang="en-US" sz="1000" dirty="0"/>
              <a:t> grade; “what am I good at” in 4-5</a:t>
            </a:r>
            <a:r>
              <a:rPr lang="en-US" sz="1000" baseline="30000" dirty="0"/>
              <a:t>th</a:t>
            </a:r>
          </a:p>
          <a:p>
            <a:endParaRPr lang="en-US" sz="1000" dirty="0"/>
          </a:p>
          <a:p>
            <a:pPr marL="178514" indent="-178514">
              <a:buFontTx/>
              <a:buChar char="-"/>
            </a:pPr>
            <a:r>
              <a:rPr lang="en-US" sz="1000" dirty="0"/>
              <a:t>Exploration: opportunities to see and hear first-hand where their interests connect to the work place (involve community business partners – answer “what businesses and jobs exist in our community” “why type of jobs exist in our community”)</a:t>
            </a:r>
          </a:p>
          <a:p>
            <a:endParaRPr lang="en-US" sz="1000" dirty="0"/>
          </a:p>
          <a:p>
            <a:pPr marL="178514" indent="-178514">
              <a:buFontTx/>
              <a:buChar char="-"/>
            </a:pPr>
            <a:r>
              <a:rPr lang="en-US" sz="1000" dirty="0"/>
              <a:t>Planning: meaningful, deeper experiences (internships, shadowing, pre-apprenticeships, research employers, interview professionals) research the options and what it takes to get there “how do I prepare for the career I’m interested in” “what connections can I make to better prepare me for that field”</a:t>
            </a:r>
          </a:p>
          <a:p>
            <a:endParaRPr lang="en-US" sz="1000" dirty="0"/>
          </a:p>
          <a:p>
            <a:pPr marL="178514" indent="-178514">
              <a:buFontTx/>
              <a:buChar char="-"/>
            </a:pPr>
            <a:r>
              <a:rPr lang="en-US" sz="1000" dirty="0"/>
              <a:t>Developmentally appropriate; this isn’t apprenticeships in elementary grades. Some of this work will already be in place in your schools. Other schools will need some help getting started. All schools will be approaching this from a different level and perspective priorities and resources vary, so this isn’t punitive. Ultimately, students need to be exposed to career pathway options earlier and more consistently. Families need to have access to tools and resources to support students with making informed decisions and start conversations sooner.</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6</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stay</a:t>
            </a:r>
            <a:r>
              <a:rPr lang="en-US" baseline="0" dirty="0" smtClean="0"/>
              <a:t> connected with ODE through these social media outlets: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61</a:t>
            </a:fld>
            <a:endParaRPr lang="en-US"/>
          </a:p>
        </p:txBody>
      </p:sp>
    </p:spTree>
    <p:extLst>
      <p:ext uri="{BB962C8B-B14F-4D97-AF65-F5344CB8AC3E}">
        <p14:creationId xmlns:p14="http://schemas.microsoft.com/office/powerpoint/2010/main" val="1384154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b="0" dirty="0" smtClean="0"/>
              <a:t>If you have questions,</a:t>
            </a:r>
            <a:r>
              <a:rPr lang="en-US" b="0" baseline="0" dirty="0" smtClean="0"/>
              <a:t> feel free to contact me:</a:t>
            </a:r>
            <a:endParaRPr lang="en-US" b="0"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t>62</a:t>
            </a:fld>
            <a:endParaRPr lang="en-US"/>
          </a:p>
        </p:txBody>
      </p:sp>
    </p:spTree>
    <p:extLst>
      <p:ext uri="{BB962C8B-B14F-4D97-AF65-F5344CB8AC3E}">
        <p14:creationId xmlns:p14="http://schemas.microsoft.com/office/powerpoint/2010/main" val="4099103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component created for Career Connections were the curriculum strategies (SB 316). However, the framework drives the big picture – looking at all efforts across K-12 and aligning them to build a continuous experience for students. Notice I said K-12, this isn’t a high school thing this involves all educators – including teachers, counselors and administrators. Building a continuum for students so that each year there are purposeful experiences planned that support students with recognizing the linkages from the classroom to the workplace.</a:t>
            </a:r>
          </a:p>
          <a:p>
            <a:r>
              <a:rPr lang="en-US" baseline="0" dirty="0" smtClean="0"/>
              <a:t>The third component is OhioMeansJobs K-12; this new tool launched fall 2014 and is available to all Ohioans at no cost. The portal is intended for students in grades 6-12.</a:t>
            </a:r>
          </a:p>
          <a:p>
            <a:r>
              <a:rPr lang="en-US" baseline="0" dirty="0" smtClean="0"/>
              <a:t>I’m going to discuss these components in a little more detail, and please feel free to ask questions as we progress.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63</a:t>
            </a:fld>
            <a:endParaRPr lang="en-US"/>
          </a:p>
        </p:txBody>
      </p:sp>
    </p:spTree>
    <p:extLst>
      <p:ext uri="{BB962C8B-B14F-4D97-AF65-F5344CB8AC3E}">
        <p14:creationId xmlns:p14="http://schemas.microsoft.com/office/powerpoint/2010/main" val="3487725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sz="1000" dirty="0"/>
              <a:t>We have 1 million Ohioans without a high school diploma or GED. That number grows by 24,000 annually as current high school students continue to disconnect and disengage from school. In 2010, </a:t>
            </a:r>
            <a:r>
              <a:rPr lang="en-US" sz="1000" dirty="0">
                <a:hlinkClick r:id="rId3"/>
              </a:rPr>
              <a:t>Ohio had a dropout rate of 4.2 percent</a:t>
            </a:r>
            <a:r>
              <a:rPr lang="en-US" sz="1000" dirty="0"/>
              <a:t>. Which is above the national average of 3.4 percent (U.S. census data).</a:t>
            </a:r>
          </a:p>
          <a:p>
            <a:pPr defTabSz="952073">
              <a:defRPr/>
            </a:pPr>
            <a:endParaRPr lang="en-US" sz="1000" dirty="0"/>
          </a:p>
          <a:p>
            <a:pPr defTabSz="952073">
              <a:defRPr/>
            </a:pPr>
            <a:r>
              <a:rPr lang="en-US" sz="1000" dirty="0"/>
              <a:t>WHY:</a:t>
            </a:r>
          </a:p>
          <a:p>
            <a:pPr>
              <a:buFont typeface="Wingdings" pitchFamily="2" charset="2"/>
              <a:buChar char="§"/>
            </a:pPr>
            <a:r>
              <a:rPr lang="en-US" sz="1000" dirty="0"/>
              <a:t>Create relevance and purpose in the classroom</a:t>
            </a:r>
          </a:p>
          <a:p>
            <a:pPr>
              <a:buFont typeface="Wingdings" pitchFamily="2" charset="2"/>
              <a:buChar char="§"/>
            </a:pPr>
            <a:r>
              <a:rPr lang="en-US" sz="1000" dirty="0"/>
              <a:t>Identify career interests for making informed decisions, based on research and experiences; structured and supported environment for planning</a:t>
            </a:r>
          </a:p>
          <a:p>
            <a:pPr>
              <a:buFont typeface="Wingdings" pitchFamily="2" charset="2"/>
              <a:buChar char="§"/>
            </a:pPr>
            <a:r>
              <a:rPr lang="en-US" sz="1000" dirty="0"/>
              <a:t>Promote post-secondary options, access, and completion</a:t>
            </a:r>
          </a:p>
          <a:p>
            <a:pPr>
              <a:buFont typeface="Wingdings" pitchFamily="2" charset="2"/>
              <a:buChar char="§"/>
            </a:pPr>
            <a:r>
              <a:rPr lang="en-US" sz="1000" dirty="0"/>
              <a:t>Maintain engagement, focus, and motivation</a:t>
            </a:r>
          </a:p>
          <a:p>
            <a:pPr>
              <a:buFont typeface="Wingdings" pitchFamily="2" charset="2"/>
              <a:buChar char="§"/>
            </a:pPr>
            <a:endParaRPr lang="en-US" sz="1000" dirty="0"/>
          </a:p>
          <a:p>
            <a:pPr marL="178514" indent="-178514">
              <a:buFontTx/>
              <a:buChar char="-"/>
            </a:pPr>
            <a:r>
              <a:rPr lang="en-US" sz="1000" dirty="0"/>
              <a:t>Research shows that a consistent factor in the reason for students dropping out early in high school is a </a:t>
            </a:r>
            <a:r>
              <a:rPr lang="en-US" sz="1000" b="1" dirty="0"/>
              <a:t>lack of motivation due to the perceived irrelevance of school</a:t>
            </a:r>
            <a:r>
              <a:rPr lang="en-US" sz="1000" dirty="0"/>
              <a:t>.</a:t>
            </a:r>
          </a:p>
          <a:p>
            <a:pPr marL="178514" indent="-178514">
              <a:buFontTx/>
              <a:buChar char="-"/>
            </a:pPr>
            <a:r>
              <a:rPr lang="en-US" sz="1000" dirty="0"/>
              <a:t>Thus, students </a:t>
            </a:r>
            <a:r>
              <a:rPr lang="en-US" sz="1000" b="1" dirty="0"/>
              <a:t>aren’t seeing the connection </a:t>
            </a:r>
            <a:r>
              <a:rPr lang="en-US" sz="1000" dirty="0"/>
              <a:t>to what they are doing in the classroom and the purpose and relevance is has with the real world or world of work.</a:t>
            </a:r>
          </a:p>
          <a:p>
            <a:pPr marL="178514" indent="-178514">
              <a:buFontTx/>
              <a:buChar char="-"/>
            </a:pPr>
            <a:r>
              <a:rPr lang="en-US" sz="1000" dirty="0"/>
              <a:t>Career Connections is Ohio’s vehicle for </a:t>
            </a:r>
            <a:r>
              <a:rPr lang="en-US" sz="1000" b="1" dirty="0"/>
              <a:t>increase students’ awareness </a:t>
            </a:r>
            <a:r>
              <a:rPr lang="en-US" sz="1000" dirty="0"/>
              <a:t>of the connections between the classroom and their career pathways.</a:t>
            </a:r>
          </a:p>
          <a:p>
            <a:pPr marL="178514" indent="-178514">
              <a:buFontTx/>
              <a:buChar char="-"/>
            </a:pPr>
            <a:r>
              <a:rPr lang="en-US" sz="1000" dirty="0"/>
              <a:t>In order to do this we have to help them realize their career interests. Using tools to develop and increase their career maturity which will lead to more informed decision making.</a:t>
            </a:r>
          </a:p>
          <a:p>
            <a:pPr marL="178514" indent="-178514">
              <a:buFontTx/>
              <a:buChar char="-"/>
            </a:pPr>
            <a:r>
              <a:rPr lang="en-US" sz="1000" dirty="0"/>
              <a:t>We have to be sure that students are </a:t>
            </a:r>
            <a:r>
              <a:rPr lang="en-US" sz="1000" b="1" dirty="0"/>
              <a:t>making decisions based on data and information</a:t>
            </a:r>
            <a:r>
              <a:rPr lang="en-US" sz="1000" dirty="0"/>
              <a:t>. This means that they need experiences throughout high school so that they can determine not a specific career but a pathway. Students who enroll in college as undecided often times continue as undecided. They may not receive or seek out the support they need to make a decision about a major. Ultimately this increases the likelihood of them dropping out or accumulating unnecessary debt.</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64</a:t>
            </a:fld>
            <a:endParaRPr lang="en-US"/>
          </a:p>
        </p:txBody>
      </p:sp>
    </p:spTree>
    <p:extLst>
      <p:ext uri="{BB962C8B-B14F-4D97-AF65-F5344CB8AC3E}">
        <p14:creationId xmlns:p14="http://schemas.microsoft.com/office/powerpoint/2010/main" val="6805460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smtClean="0"/>
              <a:t>Career Connections:</a:t>
            </a:r>
          </a:p>
          <a:p>
            <a:pPr defTabSz="952073">
              <a:defRPr/>
            </a:pPr>
            <a:r>
              <a:rPr lang="en-US" dirty="0" smtClean="0"/>
              <a:t>Initiated by Governor</a:t>
            </a:r>
            <a:r>
              <a:rPr lang="en-US" baseline="0" dirty="0" smtClean="0"/>
              <a:t> Kasich; established the Office of Workforce Transformation which focuses on making Ohio’s workforce efforts more efficient and effective.</a:t>
            </a:r>
            <a:endParaRPr lang="en-US" dirty="0" smtClean="0"/>
          </a:p>
          <a:p>
            <a:pPr marL="178514" indent="-178514" defTabSz="952073">
              <a:buFontTx/>
              <a:buChar char="-"/>
              <a:defRPr/>
            </a:pPr>
            <a:r>
              <a:rPr lang="en-US" b="1" baseline="0" dirty="0" smtClean="0"/>
              <a:t>Priorities set in the 2014 State of the State by Governor Kasich: create more opportunities for students to connect to careers</a:t>
            </a:r>
          </a:p>
          <a:p>
            <a:pPr marL="654550" lvl="1" indent="-178514" defTabSz="952073">
              <a:buFontTx/>
              <a:buChar char="-"/>
              <a:defRPr/>
            </a:pPr>
            <a:r>
              <a:rPr lang="en-US" b="1" baseline="0" dirty="0" smtClean="0"/>
              <a:t>Partnered with </a:t>
            </a:r>
            <a:r>
              <a:rPr lang="en-US" b="1" baseline="0" dirty="0" err="1" smtClean="0"/>
              <a:t>Gov’s</a:t>
            </a:r>
            <a:r>
              <a:rPr lang="en-US" b="1" baseline="0" dirty="0" smtClean="0"/>
              <a:t> Office of Workforce Transformation to focus on developing our future workforce</a:t>
            </a:r>
            <a:endParaRPr lang="en-US" b="1"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t>65</a:t>
            </a:fld>
            <a:endParaRPr lang="en-US"/>
          </a:p>
        </p:txBody>
      </p:sp>
    </p:spTree>
    <p:extLst>
      <p:ext uri="{BB962C8B-B14F-4D97-AF65-F5344CB8AC3E}">
        <p14:creationId xmlns:p14="http://schemas.microsoft.com/office/powerpoint/2010/main" val="4099103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a:t>
            </a:r>
            <a:r>
              <a:rPr lang="en-US" baseline="0" dirty="0" smtClean="0"/>
              <a:t> emphasis on career advising from both state and national levels – business and industry are struggling to fill positions because students aren’t attracted to these high-demand areas.</a:t>
            </a:r>
          </a:p>
          <a:p>
            <a:endParaRPr lang="en-US" dirty="0" smtClean="0"/>
          </a:p>
          <a:p>
            <a:r>
              <a:rPr lang="en-US" dirty="0" smtClean="0"/>
              <a:t>Funding Opportunities:</a:t>
            </a:r>
          </a:p>
          <a:p>
            <a:r>
              <a:rPr lang="en-US" dirty="0" smtClean="0"/>
              <a:t>Community Connectors--</a:t>
            </a:r>
            <a:r>
              <a:rPr lang="en-US" baseline="0" dirty="0" smtClean="0"/>
              <a:t> </a:t>
            </a:r>
            <a:r>
              <a:rPr lang="en-US" sz="1200" u="sng" kern="1200" dirty="0" smtClean="0">
                <a:solidFill>
                  <a:schemeClr val="tx1"/>
                </a:solidFill>
                <a:effectLst/>
                <a:latin typeface="+mn-lt"/>
                <a:ea typeface="+mn-ea"/>
                <a:cs typeface="+mn-cs"/>
                <a:hlinkClick r:id="rId3"/>
              </a:rPr>
              <a:t>http://communityconnectors.ohio.gov/</a:t>
            </a:r>
            <a:endParaRPr lang="en-US" dirty="0" smtClean="0"/>
          </a:p>
          <a:p>
            <a:r>
              <a:rPr lang="en-US" dirty="0" smtClean="0"/>
              <a:t>Career Exploration Internship -- http://codes.ohio.gov/orc/122.177 -- </a:t>
            </a:r>
            <a:r>
              <a:rPr lang="en-US" sz="1200" u="sng" kern="1200" dirty="0" smtClean="0">
                <a:solidFill>
                  <a:schemeClr val="tx1"/>
                </a:solidFill>
                <a:effectLst/>
                <a:latin typeface="+mn-lt"/>
                <a:ea typeface="+mn-ea"/>
                <a:cs typeface="+mn-cs"/>
                <a:hlinkClick r:id="rId4"/>
              </a:rPr>
              <a:t>http://development.ohio.gov/bs/bs_oceip.htm</a:t>
            </a:r>
            <a:endParaRPr lang="en-US" dirty="0" smtClean="0"/>
          </a:p>
          <a:p>
            <a:endParaRPr lang="en-US" dirty="0" smtClean="0"/>
          </a:p>
          <a:p>
            <a:r>
              <a:rPr lang="en-US" dirty="0" smtClean="0"/>
              <a:t>New Laws:</a:t>
            </a:r>
          </a:p>
          <a:p>
            <a:r>
              <a:rPr lang="en-US" dirty="0" smtClean="0"/>
              <a:t>April 1, 2015; Provide</a:t>
            </a:r>
            <a:r>
              <a:rPr lang="en-US" baseline="0" dirty="0" smtClean="0"/>
              <a:t> info about </a:t>
            </a:r>
            <a:r>
              <a:rPr lang="en-US" baseline="0" dirty="0" err="1" smtClean="0"/>
              <a:t>OhioMeansJobs</a:t>
            </a:r>
            <a:r>
              <a:rPr lang="en-US" baseline="0" dirty="0" smtClean="0"/>
              <a:t> K-12 in school newsletter and website: </a:t>
            </a:r>
            <a:r>
              <a:rPr lang="en-US" dirty="0" smtClean="0"/>
              <a:t>http://codes.ohio.gov/orc/6301.15</a:t>
            </a:r>
          </a:p>
          <a:p>
            <a:r>
              <a:rPr lang="en-US" dirty="0" smtClean="0"/>
              <a:t>September 2015; Adopt a policy on career advising: http://codes.ohio.gov/orc/3313.6020</a:t>
            </a:r>
          </a:p>
        </p:txBody>
      </p:sp>
      <p:sp>
        <p:nvSpPr>
          <p:cNvPr id="4" name="Slide Number Placeholder 3"/>
          <p:cNvSpPr>
            <a:spLocks noGrp="1"/>
          </p:cNvSpPr>
          <p:nvPr>
            <p:ph type="sldNum" sz="quarter" idx="10"/>
          </p:nvPr>
        </p:nvSpPr>
        <p:spPr/>
        <p:txBody>
          <a:bodyPr/>
          <a:lstStyle/>
          <a:p>
            <a:fld id="{2F2BB126-EDEA-419C-981C-F4A4B897E4C8}" type="slidenum">
              <a:rPr lang="en-US" smtClean="0"/>
              <a:t>66</a:t>
            </a:fld>
            <a:endParaRPr lang="en-US"/>
          </a:p>
        </p:txBody>
      </p:sp>
    </p:spTree>
    <p:extLst>
      <p:ext uri="{BB962C8B-B14F-4D97-AF65-F5344CB8AC3E}">
        <p14:creationId xmlns:p14="http://schemas.microsoft.com/office/powerpoint/2010/main" val="348772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your handout –</a:t>
            </a:r>
            <a:r>
              <a:rPr lang="en-US" baseline="0" dirty="0" smtClean="0"/>
              <a:t> or the electronic document online at education.ohio.gov – career connections – you’ll see the summaries on page one explaining the three levels. Recognizing that they building upon one another and create an ongoing continuum that doesn’t end in high school, but rather prepares students to implement and apply throughout their careers</a:t>
            </a:r>
            <a:r>
              <a:rPr lang="en-US" baseline="0" dirty="0" smtClean="0"/>
              <a:t>.</a:t>
            </a:r>
          </a:p>
          <a:p>
            <a:endParaRPr lang="en-US" baseline="0" dirty="0" smtClean="0"/>
          </a:p>
          <a:p>
            <a:r>
              <a:rPr lang="en-US" sz="1200" b="1" u="none" kern="1200" dirty="0" smtClean="0">
                <a:solidFill>
                  <a:schemeClr val="tx1"/>
                </a:solidFill>
                <a:effectLst/>
                <a:latin typeface="+mn-lt"/>
                <a:ea typeface="+mn-ea"/>
                <a:cs typeface="+mn-cs"/>
              </a:rPr>
              <a:t>How do we bring these ideas into education? Where do we start?</a:t>
            </a:r>
          </a:p>
          <a:p>
            <a:pPr lvl="0"/>
            <a:r>
              <a:rPr lang="en-US" sz="1200" kern="1200" dirty="0" smtClean="0">
                <a:solidFill>
                  <a:schemeClr val="tx1"/>
                </a:solidFill>
                <a:effectLst/>
                <a:latin typeface="+mn-lt"/>
                <a:ea typeface="+mn-ea"/>
                <a:cs typeface="+mn-cs"/>
              </a:rPr>
              <a:t>Developmentally appropriate</a:t>
            </a:r>
          </a:p>
          <a:p>
            <a:r>
              <a:rPr lang="en-US" sz="1200" kern="1200" dirty="0" smtClean="0">
                <a:solidFill>
                  <a:schemeClr val="tx1"/>
                </a:solidFill>
                <a:effectLst/>
                <a:latin typeface="+mn-lt"/>
                <a:ea typeface="+mn-ea"/>
                <a:cs typeface="+mn-cs"/>
              </a:rPr>
              <a:t>It is community focused and student centered.</a:t>
            </a:r>
          </a:p>
          <a:p>
            <a:r>
              <a:rPr lang="en-US" sz="1200" kern="1200" dirty="0" smtClean="0">
                <a:solidFill>
                  <a:schemeClr val="tx1"/>
                </a:solidFill>
                <a:effectLst/>
                <a:latin typeface="+mn-lt"/>
                <a:ea typeface="+mn-ea"/>
                <a:cs typeface="+mn-cs"/>
              </a:rPr>
              <a:t>Shared Reading (15 minutes)</a:t>
            </a:r>
          </a:p>
          <a:p>
            <a:r>
              <a:rPr lang="en-US" sz="1200" kern="1200" dirty="0" smtClean="0">
                <a:solidFill>
                  <a:schemeClr val="tx1"/>
                </a:solidFill>
                <a:effectLst/>
                <a:latin typeface="+mn-lt"/>
                <a:ea typeface="+mn-ea"/>
                <a:cs typeface="+mn-cs"/>
              </a:rPr>
              <a:t>Get together in groups of three. Each person chooses a section to focus on and quickly becomes the table expert (read front and back for their grade levels). Note any ideas or works that surprise or especially interest you and discuss at your table.</a:t>
            </a:r>
          </a:p>
          <a:p>
            <a:r>
              <a:rPr lang="en-US" sz="1200" kern="1200" dirty="0" smtClean="0">
                <a:solidFill>
                  <a:schemeClr val="tx1"/>
                </a:solidFill>
                <a:effectLst/>
                <a:latin typeface="+mn-lt"/>
                <a:ea typeface="+mn-ea"/>
                <a:cs typeface="+mn-cs"/>
              </a:rPr>
              <a:t>Large group share out is provide one example per grade band – post its.</a:t>
            </a:r>
          </a:p>
          <a:p>
            <a:r>
              <a:rPr lang="en-US" sz="1200" kern="1200" dirty="0" smtClean="0">
                <a:solidFill>
                  <a:schemeClr val="tx1"/>
                </a:solidFill>
                <a:effectLst/>
                <a:latin typeface="+mn-lt"/>
                <a:ea typeface="+mn-ea"/>
                <a:cs typeface="+mn-cs"/>
              </a:rPr>
              <a:t>Circle or highlight what you already have in place – go ahead, write on the document.</a:t>
            </a:r>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two includes</a:t>
            </a:r>
            <a:r>
              <a:rPr lang="en-US" baseline="0" dirty="0" smtClean="0"/>
              <a:t> strategies at each level that include academic curriculum, experiential learning, and career education. Students need opportunities within a structured and supported environment to explore their options and try things out to find out more about what they like and don’t like.</a:t>
            </a:r>
          </a:p>
          <a:p>
            <a:endParaRPr lang="en-US" baseline="0" dirty="0" smtClean="0"/>
          </a:p>
          <a:p>
            <a:r>
              <a:rPr lang="en-US" baseline="0" dirty="0" smtClean="0"/>
              <a:t>College is expensive – any way you look at it. Regardless of a families ability to pay for education beyond high school, the cost is high. Career Connections is about providing kids opportunities to sample more things and get a better idea of the career fields that interest them. This is not about nailing down exact career choices - we know that isn’t realistic. But students should recognize before they leave high school that engineering is science-intense curriculum, becoming a veterinarian requires 8-10 years of schooling and that there are viable career options that require less than a four-year degree. This happens in classrooms across the state every day – this is about gelling all of the efforts to create a cohesive experience for students.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Beginning in</a:t>
            </a:r>
            <a:r>
              <a:rPr lang="en-US" baseline="0" dirty="0" smtClean="0"/>
              <a:t> the 2015-2016 school year each local board of education for city, local, exempted village and joint vocational school districts will adopt a policy on career advising that addresses each of the eight components in state law: </a:t>
            </a:r>
            <a:r>
              <a:rPr lang="en-US" dirty="0" smtClean="0"/>
              <a:t>http://codes.ohio.gov/orc/3313.6020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Policies must</a:t>
            </a:r>
            <a:r>
              <a:rPr lang="en-US" baseline="0" dirty="0" smtClean="0"/>
              <a:t> be sent to CareerConnections@education.ohio.gov by Sept 30,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overall themes fall into pathways, planning and learning.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Linking learning to careers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Advising all students beginning in grade 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Identifying students at-risk of dropping out and developing student success plans accordingly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Training for staff on pathways and online tools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Multiple pathways to earn a high school diploma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Credit flex and other ways to earn both academic and career tech credit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Documentation of advising, available to student, parent, current and future schools the student may be enrolled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Supports and interventions needed for successful postsecondary transitions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a:p>
        </p:txBody>
      </p:sp>
    </p:spTree>
    <p:extLst>
      <p:ext uri="{BB962C8B-B14F-4D97-AF65-F5344CB8AC3E}">
        <p14:creationId xmlns:p14="http://schemas.microsoft.com/office/powerpoint/2010/main" val="2655199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ODE_LOGO.jpg"/>
          <p:cNvPicPr>
            <a:picLocks noChangeAspect="1"/>
          </p:cNvPicPr>
          <p:nvPr/>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p:nvPicPr>
        <p:blipFill>
          <a:blip r:embed="rId3"/>
          <a:stretch>
            <a:fillRect/>
          </a:stretch>
        </p:blipFill>
        <p:spPr>
          <a:xfrm>
            <a:off x="0" y="0"/>
            <a:ext cx="9144000" cy="5169408"/>
          </a:xfrm>
          <a:prstGeom prst="rect">
            <a:avLst/>
          </a:prstGeom>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23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711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692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3636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FOOTER-1.jpg"/>
          <p:cNvPicPr>
            <a:picLocks noChangeAspect="1"/>
          </p:cNvPicPr>
          <p:nvPr/>
        </p:nvPicPr>
        <p:blipFill>
          <a:blip r:embed="rId2"/>
          <a:stretch>
            <a:fillRect/>
          </a:stretch>
        </p:blipFill>
        <p:spPr>
          <a:xfrm>
            <a:off x="0" y="6378160"/>
            <a:ext cx="9144000" cy="487680"/>
          </a:xfrm>
          <a:prstGeom prst="rect">
            <a:avLst/>
          </a:prstGeom>
        </p:spPr>
      </p:pic>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2992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563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1058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8042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087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7522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2E02F-41A9-E74C-8882-930C1223073F}" type="datetimeFigureOut">
              <a:rPr lang="en-US" smtClean="0">
                <a:solidFill>
                  <a:srgbClr val="000000">
                    <a:tint val="75000"/>
                  </a:srgbClr>
                </a:solidFill>
              </a:rPr>
              <a:pPr/>
              <a:t>5/12/2015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5546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wipe dir="r"/>
  </p:transition>
  <p:timing>
    <p:tnLst>
      <p:par>
        <p:cTn id="1" dur="indefinite" restart="never" nodeType="tmRoot"/>
      </p:par>
    </p:tnLst>
  </p:timing>
  <p:hf hdr="0" ftr="0" dt="0"/>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132E02F-41A9-E74C-8882-930C1223073F}" type="datetimeFigureOut">
              <a:rPr lang="en-US" smtClean="0">
                <a:solidFill>
                  <a:srgbClr val="000000">
                    <a:tint val="75000"/>
                  </a:srgbClr>
                </a:solidFill>
              </a:rPr>
              <a:pPr defTabSz="457200"/>
              <a:t>5/12/2015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2E2E845-2EF1-4147-B595-A7500D7DE629}"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4013821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ducation.ohio.gov/Topics/Career-Tech/Career-Connections/Career-Advising-Policy-and-Student-Success-Pla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jfs.ohio.gov/owd/OMJResources/In-DemandOccupations.s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ducation.ohio.gov/Topics/What-s-Happening-with-Ohio-s-Graduation-Requirem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jfs.ohio.gov/owd/OMJResources/In-DemandOccupations.s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15"/>
            <a:ext cx="8229600" cy="3877985"/>
          </a:xfrm>
        </p:spPr>
        <p:txBody>
          <a:bodyPr/>
          <a:lstStyle/>
          <a:p>
            <a:r>
              <a:rPr lang="en-US" dirty="0" smtClean="0"/>
              <a:t>This is a sample presentation for you to customize.</a:t>
            </a:r>
            <a:br>
              <a:rPr lang="en-US" dirty="0" smtClean="0"/>
            </a:br>
            <a:r>
              <a:rPr lang="en-US" dirty="0"/>
              <a:t/>
            </a:r>
            <a:br>
              <a:rPr lang="en-US" dirty="0"/>
            </a:br>
            <a:r>
              <a:rPr lang="en-US" dirty="0" smtClean="0"/>
              <a:t>Notes are provided for guidance and should be modified based on your audience.</a:t>
            </a:r>
            <a:endParaRPr lang="en-US" dirty="0"/>
          </a:p>
        </p:txBody>
      </p:sp>
    </p:spTree>
    <p:extLst>
      <p:ext uri="{BB962C8B-B14F-4D97-AF65-F5344CB8AC3E}">
        <p14:creationId xmlns:p14="http://schemas.microsoft.com/office/powerpoint/2010/main" val="1434158444"/>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5719073"/>
              </p:ext>
            </p:extLst>
          </p:nvPr>
        </p:nvGraphicFramePr>
        <p:xfrm>
          <a:off x="457200" y="381001"/>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9740164"/>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Vehicles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Advisory Program</a:t>
            </a:r>
          </a:p>
          <a:p>
            <a:pPr marL="0" indent="0">
              <a:buNone/>
            </a:pPr>
            <a:endParaRPr lang="en-US" dirty="0"/>
          </a:p>
          <a:p>
            <a:pPr marL="0" indent="0">
              <a:buNone/>
            </a:pPr>
            <a:r>
              <a:rPr lang="en-US" dirty="0" smtClean="0"/>
              <a:t>Integrated curriculum</a:t>
            </a:r>
          </a:p>
          <a:p>
            <a:pPr marL="0" indent="0">
              <a:buNone/>
            </a:pPr>
            <a:endParaRPr lang="en-US" dirty="0"/>
          </a:p>
          <a:p>
            <a:pPr marL="0" indent="0">
              <a:buNone/>
            </a:pPr>
            <a:r>
              <a:rPr lang="en-US" dirty="0" smtClean="0"/>
              <a:t>Stand-alone courses</a:t>
            </a:r>
            <a:endParaRPr lang="en-US" dirty="0"/>
          </a:p>
        </p:txBody>
      </p:sp>
      <p:cxnSp>
        <p:nvCxnSpPr>
          <p:cNvPr id="5" name="Straight Connector 4"/>
          <p:cNvCxnSpPr/>
          <p:nvPr/>
        </p:nvCxnSpPr>
        <p:spPr bwMode="auto">
          <a:xfrm>
            <a:off x="381000" y="3733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381000" y="2438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14015106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814167"/>
              </p:ext>
            </p:extLst>
          </p:nvPr>
        </p:nvGraphicFramePr>
        <p:xfrm>
          <a:off x="304800" y="3048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223989"/>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04800" y="3048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49319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04800" y="3048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7106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15"/>
            <a:ext cx="8229600" cy="646331"/>
          </a:xfrm>
        </p:spPr>
        <p:txBody>
          <a:bodyPr/>
          <a:lstStyle/>
          <a:p>
            <a:r>
              <a:rPr lang="en-US" dirty="0" smtClean="0"/>
              <a:t>Tools and Resources</a:t>
            </a:r>
            <a:endParaRPr lang="en-US" dirty="0"/>
          </a:p>
        </p:txBody>
      </p:sp>
    </p:spTree>
    <p:extLst>
      <p:ext uri="{BB962C8B-B14F-4D97-AF65-F5344CB8AC3E}">
        <p14:creationId xmlns:p14="http://schemas.microsoft.com/office/powerpoint/2010/main" val="401581267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1"/>
            <a:ext cx="8229600" cy="430887"/>
          </a:xfrm>
        </p:spPr>
        <p:txBody>
          <a:bodyPr/>
          <a:lstStyle/>
          <a:p>
            <a:r>
              <a:rPr lang="en-US" sz="2800" dirty="0" smtClean="0"/>
              <a:t>Student Success Plan &amp; </a:t>
            </a:r>
            <a:r>
              <a:rPr lang="en-US" sz="2800" i="1" dirty="0" smtClean="0"/>
              <a:t>Backpack</a:t>
            </a:r>
            <a:endParaRPr lang="en-US"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97092"/>
            <a:ext cx="5943600" cy="555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13665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38992"/>
          </a:xfrm>
        </p:spPr>
        <p:txBody>
          <a:bodyPr/>
          <a:lstStyle/>
          <a:p>
            <a:r>
              <a:rPr lang="en-US" dirty="0" smtClean="0"/>
              <a:t>Classroom Linkages to Career Fields: Career Connections</a:t>
            </a:r>
            <a:br>
              <a:rPr lang="en-US" dirty="0" smtClean="0"/>
            </a:br>
            <a:r>
              <a:rPr lang="en-US" dirty="0" smtClean="0"/>
              <a:t>Learning Strategies</a:t>
            </a:r>
            <a:endParaRPr lang="en-US" dirty="0"/>
          </a:p>
        </p:txBody>
      </p:sp>
      <p:sp>
        <p:nvSpPr>
          <p:cNvPr id="3" name="Content Placeholder 2"/>
          <p:cNvSpPr>
            <a:spLocks noGrp="1"/>
          </p:cNvSpPr>
          <p:nvPr>
            <p:ph idx="1"/>
          </p:nvPr>
        </p:nvSpPr>
        <p:spPr>
          <a:xfrm>
            <a:off x="685800" y="2408237"/>
            <a:ext cx="7772400" cy="2620963"/>
          </a:xfrm>
        </p:spPr>
        <p:txBody>
          <a:bodyPr/>
          <a:lstStyle/>
          <a:p>
            <a:pPr marL="0" indent="0">
              <a:buNone/>
            </a:pPr>
            <a:r>
              <a:rPr lang="en-US" dirty="0" smtClean="0"/>
              <a:t>Model Curriculum with embedded strategies aligned to Ohio’s New Learning Standards</a:t>
            </a:r>
          </a:p>
          <a:p>
            <a:pPr marL="0" indent="0">
              <a:buNone/>
            </a:pPr>
            <a:endParaRPr lang="en-US" dirty="0" smtClean="0"/>
          </a:p>
          <a:p>
            <a:pPr marL="0" indent="0">
              <a:buNone/>
            </a:pPr>
            <a:r>
              <a:rPr lang="en-US" dirty="0" smtClean="0"/>
              <a:t>Guide for Teachers with strategies to integrate in to local curriculum</a:t>
            </a:r>
          </a:p>
        </p:txBody>
      </p:sp>
      <p:cxnSp>
        <p:nvCxnSpPr>
          <p:cNvPr id="4" name="Straight Connector 3"/>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725371205"/>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04800"/>
            <a:ext cx="8496300" cy="583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32055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400"/>
            <a:ext cx="8610599" cy="613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657600" y="3220544"/>
            <a:ext cx="4876800" cy="1122856"/>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77137"/>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42692"/>
            <a:ext cx="8686800" cy="677108"/>
          </a:xfrm>
        </p:spPr>
        <p:txBody>
          <a:bodyPr/>
          <a:lstStyle/>
          <a:p>
            <a:r>
              <a:rPr lang="en-US" sz="4400" dirty="0" smtClean="0"/>
              <a:t>Career Connections</a:t>
            </a:r>
            <a:endParaRPr lang="en-US" sz="4400" dirty="0"/>
          </a:p>
        </p:txBody>
      </p:sp>
      <p:sp>
        <p:nvSpPr>
          <p:cNvPr id="3" name="Subtitle 2"/>
          <p:cNvSpPr>
            <a:spLocks noGrp="1"/>
          </p:cNvSpPr>
          <p:nvPr>
            <p:ph type="subTitle" idx="1"/>
          </p:nvPr>
        </p:nvSpPr>
        <p:spPr>
          <a:xfrm>
            <a:off x="304800" y="6122313"/>
            <a:ext cx="6400800" cy="430887"/>
          </a:xfrm>
        </p:spPr>
        <p:txBody>
          <a:bodyPr/>
          <a:lstStyle/>
          <a:p>
            <a:r>
              <a:rPr lang="en-US" dirty="0" smtClean="0"/>
              <a:t>May 2015</a:t>
            </a:r>
            <a:endParaRPr lang="en-US" dirty="0"/>
          </a:p>
        </p:txBody>
      </p:sp>
    </p:spTree>
    <p:extLst>
      <p:ext uri="{BB962C8B-B14F-4D97-AF65-F5344CB8AC3E}">
        <p14:creationId xmlns:p14="http://schemas.microsoft.com/office/powerpoint/2010/main" val="1982033721"/>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1"/>
          <a:stretch/>
        </p:blipFill>
        <p:spPr bwMode="auto">
          <a:xfrm>
            <a:off x="396990" y="304800"/>
            <a:ext cx="8350020" cy="573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39959"/>
            <a:ext cx="8061210" cy="506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7756410" cy="44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19408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Curriculum Strategies</a:t>
            </a:r>
            <a:endParaRPr lang="en-US" dirty="0">
              <a:solidFill>
                <a:schemeClr val="tx1"/>
              </a:solidFill>
            </a:endParaRPr>
          </a:p>
        </p:txBody>
      </p:sp>
      <p:sp>
        <p:nvSpPr>
          <p:cNvPr id="3" name="Content Placeholder 2"/>
          <p:cNvSpPr>
            <a:spLocks noGrp="1"/>
          </p:cNvSpPr>
          <p:nvPr>
            <p:ph idx="1"/>
          </p:nvPr>
        </p:nvSpPr>
        <p:spPr>
          <a:xfrm>
            <a:off x="457200" y="1434161"/>
            <a:ext cx="8229600" cy="4525963"/>
          </a:xfrm>
        </p:spPr>
        <p:txBody>
          <a:bodyPr/>
          <a:lstStyle/>
          <a:p>
            <a:pPr marL="0" indent="0">
              <a:buNone/>
            </a:pPr>
            <a:endParaRPr lang="en-US" dirty="0" smtClean="0"/>
          </a:p>
          <a:p>
            <a:pPr marL="0" indent="0">
              <a:buNone/>
            </a:pPr>
            <a:r>
              <a:rPr lang="en-US" i="1" dirty="0" smtClean="0"/>
              <a:t>Who are your </a:t>
            </a:r>
            <a:r>
              <a:rPr lang="en-US" i="1" dirty="0" smtClean="0"/>
              <a:t>existing partners</a:t>
            </a:r>
            <a:r>
              <a:rPr lang="en-US" i="1" dirty="0" smtClean="0"/>
              <a:t>?</a:t>
            </a:r>
          </a:p>
          <a:p>
            <a:pPr marL="0" indent="0">
              <a:buNone/>
            </a:pPr>
            <a:endParaRPr lang="en-US" i="1" dirty="0"/>
          </a:p>
          <a:p>
            <a:pPr marL="0" indent="0">
              <a:buNone/>
            </a:pPr>
            <a:r>
              <a:rPr lang="en-US" i="1" dirty="0" smtClean="0"/>
              <a:t>How do you leverage community involvement in order to add value to student learning?</a:t>
            </a:r>
          </a:p>
        </p:txBody>
      </p:sp>
    </p:spTree>
    <p:extLst>
      <p:ext uri="{BB962C8B-B14F-4D97-AF65-F5344CB8AC3E}">
        <p14:creationId xmlns:p14="http://schemas.microsoft.com/office/powerpoint/2010/main" val="311086392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Career Pathway?</a:t>
            </a:r>
            <a:endParaRPr lang="en-US" dirty="0"/>
          </a:p>
        </p:txBody>
      </p:sp>
      <p:sp>
        <p:nvSpPr>
          <p:cNvPr id="3" name="Content Placeholder 2"/>
          <p:cNvSpPr>
            <a:spLocks noGrp="1"/>
          </p:cNvSpPr>
          <p:nvPr>
            <p:ph idx="1"/>
          </p:nvPr>
        </p:nvSpPr>
        <p:spPr>
          <a:xfrm>
            <a:off x="457200" y="1426134"/>
            <a:ext cx="8229600" cy="4525963"/>
          </a:xfrm>
        </p:spPr>
        <p:txBody>
          <a:bodyPr/>
          <a:lstStyle/>
          <a:p>
            <a:r>
              <a:rPr lang="en-US" b="1" dirty="0" smtClean="0"/>
              <a:t>Tool</a:t>
            </a:r>
            <a:r>
              <a:rPr lang="en-US" dirty="0" smtClean="0"/>
              <a:t>: Facilitate communication and advising</a:t>
            </a:r>
          </a:p>
          <a:p>
            <a:r>
              <a:rPr lang="en-US" b="1" dirty="0" smtClean="0"/>
              <a:t>Way of thinking</a:t>
            </a:r>
            <a:r>
              <a:rPr lang="en-US" dirty="0" smtClean="0"/>
              <a:t>: Shift how students experience high school</a:t>
            </a:r>
          </a:p>
          <a:p>
            <a:r>
              <a:rPr lang="en-US" b="1" dirty="0"/>
              <a:t>Customizable for any </a:t>
            </a:r>
            <a:r>
              <a:rPr lang="en-US" b="1" dirty="0" smtClean="0"/>
              <a:t>ambition</a:t>
            </a:r>
            <a:r>
              <a:rPr lang="en-US" dirty="0" smtClean="0"/>
              <a:t>: Whether </a:t>
            </a:r>
            <a:r>
              <a:rPr lang="en-US" dirty="0"/>
              <a:t>a student is interested in going to college, getting a certificate or working right after high </a:t>
            </a:r>
            <a:r>
              <a:rPr lang="en-US" dirty="0" smtClean="0"/>
              <a:t>school</a:t>
            </a:r>
            <a:endParaRPr lang="en-US" dirty="0"/>
          </a:p>
        </p:txBody>
      </p:sp>
    </p:spTree>
    <p:extLst>
      <p:ext uri="{BB962C8B-B14F-4D97-AF65-F5344CB8AC3E}">
        <p14:creationId xmlns:p14="http://schemas.microsoft.com/office/powerpoint/2010/main" val="480093490"/>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_DegreeMarker.png"/>
          <p:cNvPicPr>
            <a:picLocks noChangeAspect="1"/>
          </p:cNvPicPr>
          <p:nvPr/>
        </p:nvPicPr>
        <p:blipFill>
          <a:blip r:embed="rId4"/>
          <a:stretch>
            <a:fillRect/>
          </a:stretch>
        </p:blipFill>
        <p:spPr>
          <a:xfrm>
            <a:off x="4246045" y="1526488"/>
            <a:ext cx="161925" cy="1990725"/>
          </a:xfrm>
          <a:prstGeom prst="rect">
            <a:avLst/>
          </a:prstGeom>
        </p:spPr>
      </p:pic>
      <p:pic>
        <p:nvPicPr>
          <p:cNvPr id="6" name="Picture 5" descr="_DegreeMarker.png"/>
          <p:cNvPicPr>
            <a:picLocks noChangeAspect="1"/>
          </p:cNvPicPr>
          <p:nvPr/>
        </p:nvPicPr>
        <p:blipFill>
          <a:blip r:embed="rId4"/>
          <a:stretch>
            <a:fillRect/>
          </a:stretch>
        </p:blipFill>
        <p:spPr>
          <a:xfrm>
            <a:off x="8095067" y="1505706"/>
            <a:ext cx="161925" cy="1990725"/>
          </a:xfrm>
          <a:prstGeom prst="rect">
            <a:avLst/>
          </a:prstGeom>
        </p:spPr>
      </p:pic>
      <p:pic>
        <p:nvPicPr>
          <p:cNvPr id="7" name="Picture 6" descr="_DegreeMarker.png"/>
          <p:cNvPicPr>
            <a:picLocks noChangeAspect="1"/>
          </p:cNvPicPr>
          <p:nvPr/>
        </p:nvPicPr>
        <p:blipFill>
          <a:blip r:embed="rId4"/>
          <a:stretch>
            <a:fillRect/>
          </a:stretch>
        </p:blipFill>
        <p:spPr>
          <a:xfrm>
            <a:off x="6167676" y="1526488"/>
            <a:ext cx="161925" cy="1990725"/>
          </a:xfrm>
          <a:prstGeom prst="rect">
            <a:avLst/>
          </a:prstGeom>
        </p:spPr>
      </p:pic>
      <p:sp>
        <p:nvSpPr>
          <p:cNvPr id="8" name="TextBox 7"/>
          <p:cNvSpPr txBox="1"/>
          <p:nvPr/>
        </p:nvSpPr>
        <p:spPr>
          <a:xfrm>
            <a:off x="552559" y="2058534"/>
            <a:ext cx="1789625" cy="584775"/>
          </a:xfrm>
          <a:prstGeom prst="rect">
            <a:avLst/>
          </a:prstGeom>
          <a:noFill/>
        </p:spPr>
        <p:txBody>
          <a:bodyPr wrap="square" rtlCol="0">
            <a:spAutoFit/>
          </a:bodyPr>
          <a:lstStyle/>
          <a:p>
            <a:r>
              <a:rPr lang="en-US" sz="1100" b="1" dirty="0">
                <a:solidFill>
                  <a:srgbClr val="FFFFFF"/>
                </a:solidFill>
                <a:cs typeface="Arial"/>
              </a:rPr>
              <a:t>Start Pre-Health</a:t>
            </a:r>
          </a:p>
          <a:p>
            <a:r>
              <a:rPr lang="en-US" sz="1100" dirty="0">
                <a:solidFill>
                  <a:srgbClr val="FFFFFF"/>
                </a:solidFill>
                <a:cs typeface="Arial"/>
              </a:rPr>
              <a:t>As early as grade 7 </a:t>
            </a:r>
          </a:p>
          <a:p>
            <a:r>
              <a:rPr lang="en-US" sz="1000" dirty="0">
                <a:solidFill>
                  <a:srgbClr val="FFFFFF"/>
                </a:solidFill>
                <a:cs typeface="Arial"/>
              </a:rPr>
              <a:t>(based on readiness)</a:t>
            </a:r>
          </a:p>
        </p:txBody>
      </p:sp>
      <p:sp>
        <p:nvSpPr>
          <p:cNvPr id="9" name="TextBox 8"/>
          <p:cNvSpPr txBox="1"/>
          <p:nvPr/>
        </p:nvSpPr>
        <p:spPr>
          <a:xfrm>
            <a:off x="2478090" y="2062488"/>
            <a:ext cx="1789625" cy="877163"/>
          </a:xfrm>
          <a:prstGeom prst="rect">
            <a:avLst/>
          </a:prstGeom>
          <a:noFill/>
        </p:spPr>
        <p:txBody>
          <a:bodyPr wrap="square" rtlCol="0">
            <a:spAutoFit/>
          </a:bodyPr>
          <a:lstStyle/>
          <a:p>
            <a:r>
              <a:rPr lang="en-US" sz="1100" b="1" dirty="0" smtClean="0">
                <a:solidFill>
                  <a:srgbClr val="FFFFFF"/>
                </a:solidFill>
                <a:cs typeface="Arial"/>
              </a:rPr>
              <a:t>Dental Assistant</a:t>
            </a:r>
            <a:endParaRPr lang="en-US" sz="1100" b="1" dirty="0">
              <a:solidFill>
                <a:srgbClr val="FFFFFF"/>
              </a:solidFill>
              <a:cs typeface="Arial"/>
            </a:endParaRPr>
          </a:p>
          <a:p>
            <a:r>
              <a:rPr lang="en-US" sz="800" dirty="0" smtClean="0">
                <a:solidFill>
                  <a:srgbClr val="FFFFFF"/>
                </a:solidFill>
                <a:cs typeface="Arial"/>
              </a:rPr>
              <a:t>Median Salary</a:t>
            </a:r>
            <a:r>
              <a:rPr lang="en-US" sz="800" dirty="0">
                <a:solidFill>
                  <a:srgbClr val="FFFFFF"/>
                </a:solidFill>
                <a:cs typeface="Arial"/>
              </a:rPr>
              <a:t>: </a:t>
            </a:r>
            <a:r>
              <a:rPr lang="en-US" sz="800" dirty="0" smtClean="0">
                <a:solidFill>
                  <a:srgbClr val="FFFFFF"/>
                </a:solidFill>
                <a:cs typeface="Arial"/>
              </a:rPr>
              <a:t>$33,690 </a:t>
            </a:r>
          </a:p>
          <a:p>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20.5</a:t>
            </a:r>
            <a:r>
              <a:rPr lang="en-US" sz="800" dirty="0" smtClean="0">
                <a:solidFill>
                  <a:srgbClr val="FFFFFF"/>
                </a:solidFill>
                <a:cs typeface="Arial"/>
              </a:rPr>
              <a:t>%</a:t>
            </a:r>
            <a:endParaRPr lang="en-US" sz="800" dirty="0">
              <a:solidFill>
                <a:srgbClr val="FFFFFF"/>
              </a:solidFill>
              <a:cs typeface="Arial"/>
            </a:endParaRPr>
          </a:p>
          <a:p>
            <a:r>
              <a:rPr lang="en-US" sz="800" dirty="0">
                <a:solidFill>
                  <a:srgbClr val="FFFFFF"/>
                </a:solidFill>
                <a:cs typeface="Arial"/>
              </a:rPr>
              <a:t>Annual </a:t>
            </a:r>
            <a:r>
              <a:rPr lang="en-US" sz="800" dirty="0" smtClean="0">
                <a:solidFill>
                  <a:srgbClr val="FFFFFF"/>
                </a:solidFill>
                <a:cs typeface="Arial"/>
              </a:rPr>
              <a:t>Openings: 416</a:t>
            </a:r>
            <a:endParaRPr lang="en-US" sz="800" dirty="0">
              <a:solidFill>
                <a:srgbClr val="FFFFFF"/>
              </a:solidFill>
              <a:cs typeface="Arial"/>
            </a:endParaRPr>
          </a:p>
          <a:p>
            <a:r>
              <a:rPr lang="en-US" sz="800" dirty="0">
                <a:solidFill>
                  <a:srgbClr val="FFFFFF"/>
                </a:solidFill>
                <a:cs typeface="Arial"/>
              </a:rPr>
              <a:t>Average </a:t>
            </a:r>
            <a:r>
              <a:rPr lang="en-US" sz="800" dirty="0" smtClean="0">
                <a:solidFill>
                  <a:srgbClr val="FFFFFF"/>
                </a:solidFill>
                <a:cs typeface="Arial"/>
              </a:rPr>
              <a:t>Tuition (1 </a:t>
            </a:r>
            <a:r>
              <a:rPr lang="en-US" sz="800" dirty="0" err="1" smtClean="0">
                <a:solidFill>
                  <a:srgbClr val="FFFFFF"/>
                </a:solidFill>
                <a:cs typeface="Arial"/>
              </a:rPr>
              <a:t>yr</a:t>
            </a:r>
            <a:r>
              <a:rPr lang="en-US" sz="800" dirty="0" smtClean="0">
                <a:solidFill>
                  <a:srgbClr val="FFFFFF"/>
                </a:solidFill>
                <a:cs typeface="Arial"/>
              </a:rPr>
              <a:t>): </a:t>
            </a:r>
            <a:r>
              <a:rPr lang="en-US" sz="800" dirty="0">
                <a:solidFill>
                  <a:srgbClr val="FFFFFF"/>
                </a:solidFill>
                <a:cs typeface="Arial"/>
              </a:rPr>
              <a:t>$</a:t>
            </a:r>
            <a:r>
              <a:rPr lang="en-US" sz="800" dirty="0" smtClean="0">
                <a:solidFill>
                  <a:srgbClr val="FFFFFF"/>
                </a:solidFill>
                <a:cs typeface="Arial"/>
              </a:rPr>
              <a:t>0 –$3,900/</a:t>
            </a:r>
            <a:r>
              <a:rPr lang="en-US" sz="800" dirty="0" err="1" smtClean="0">
                <a:solidFill>
                  <a:srgbClr val="FFFFFF"/>
                </a:solidFill>
                <a:cs typeface="Arial"/>
              </a:rPr>
              <a:t>yr</a:t>
            </a:r>
            <a:endParaRPr lang="en-US" sz="800" dirty="0">
              <a:solidFill>
                <a:srgbClr val="FFFFFF"/>
              </a:solidFill>
              <a:cs typeface="Arial"/>
            </a:endParaRPr>
          </a:p>
        </p:txBody>
      </p:sp>
      <p:sp>
        <p:nvSpPr>
          <p:cNvPr id="10" name="TextBox 9"/>
          <p:cNvSpPr txBox="1"/>
          <p:nvPr/>
        </p:nvSpPr>
        <p:spPr>
          <a:xfrm>
            <a:off x="4399671" y="2062488"/>
            <a:ext cx="1789625" cy="1015663"/>
          </a:xfrm>
          <a:prstGeom prst="rect">
            <a:avLst/>
          </a:prstGeom>
          <a:noFill/>
        </p:spPr>
        <p:txBody>
          <a:bodyPr wrap="square" rtlCol="0">
            <a:spAutoFit/>
          </a:bodyPr>
          <a:lstStyle/>
          <a:p>
            <a:r>
              <a:rPr lang="en-US" sz="1100" b="1" dirty="0" smtClean="0">
                <a:solidFill>
                  <a:srgbClr val="FFFFFF"/>
                </a:solidFill>
                <a:cs typeface="Arial"/>
              </a:rPr>
              <a:t>Dental Hygienist</a:t>
            </a:r>
            <a:endParaRPr lang="en-US" sz="1100" b="1" dirty="0">
              <a:solidFill>
                <a:srgbClr val="FFFFFF"/>
              </a:solidFill>
              <a:cs typeface="Arial"/>
            </a:endParaRPr>
          </a:p>
          <a:p>
            <a:r>
              <a:rPr lang="en-US" sz="800" dirty="0">
                <a:solidFill>
                  <a:srgbClr val="FFFFFF"/>
                </a:solidFill>
                <a:cs typeface="Arial"/>
              </a:rPr>
              <a:t>Median Salary: </a:t>
            </a:r>
            <a:r>
              <a:rPr lang="en-US" sz="800" dirty="0" smtClean="0">
                <a:solidFill>
                  <a:srgbClr val="FFFFFF"/>
                </a:solidFill>
                <a:cs typeface="Arial"/>
              </a:rPr>
              <a:t>$65,510</a:t>
            </a:r>
            <a:endParaRPr lang="en-US" sz="800" dirty="0">
              <a:solidFill>
                <a:srgbClr val="FFFFFF"/>
              </a:solidFill>
              <a:cs typeface="Arial"/>
            </a:endParaRPr>
          </a:p>
          <a:p>
            <a:r>
              <a:rPr lang="en-US" sz="800" dirty="0">
                <a:solidFill>
                  <a:srgbClr val="FFFFFF"/>
                </a:solidFill>
                <a:cs typeface="Arial"/>
              </a:rPr>
              <a:t>Job Growth (10 </a:t>
            </a:r>
            <a:r>
              <a:rPr lang="en-US" sz="800" dirty="0" err="1">
                <a:solidFill>
                  <a:srgbClr val="FFFFFF"/>
                </a:solidFill>
                <a:cs typeface="Arial"/>
              </a:rPr>
              <a:t>yr</a:t>
            </a:r>
            <a:r>
              <a:rPr lang="en-US" sz="800" dirty="0">
                <a:solidFill>
                  <a:srgbClr val="FFFFFF"/>
                </a:solidFill>
                <a:cs typeface="Arial"/>
              </a:rPr>
              <a:t>): 26.3</a:t>
            </a:r>
            <a:r>
              <a:rPr lang="en-US" sz="800" dirty="0" smtClean="0">
                <a:solidFill>
                  <a:srgbClr val="FFFFFF"/>
                </a:solidFill>
                <a:cs typeface="Arial"/>
              </a:rPr>
              <a:t>%</a:t>
            </a:r>
            <a:endParaRPr lang="en-US" sz="800" dirty="0">
              <a:solidFill>
                <a:srgbClr val="FFFFFF"/>
              </a:solidFill>
              <a:cs typeface="Arial"/>
            </a:endParaRPr>
          </a:p>
          <a:p>
            <a:r>
              <a:rPr lang="en-US" sz="800" dirty="0">
                <a:solidFill>
                  <a:srgbClr val="FFFFFF"/>
                </a:solidFill>
                <a:cs typeface="Arial"/>
              </a:rPr>
              <a:t>Annual </a:t>
            </a:r>
            <a:r>
              <a:rPr lang="en-US" sz="800" dirty="0" smtClean="0">
                <a:solidFill>
                  <a:srgbClr val="FFFFFF"/>
                </a:solidFill>
                <a:cs typeface="Arial"/>
              </a:rPr>
              <a:t>Openings: 345</a:t>
            </a:r>
            <a:endParaRPr lang="en-US" sz="800" dirty="0">
              <a:solidFill>
                <a:srgbClr val="FFFFFF"/>
              </a:solidFill>
              <a:cs typeface="Arial"/>
            </a:endParaRPr>
          </a:p>
          <a:p>
            <a:r>
              <a:rPr lang="en-US" sz="800" dirty="0">
                <a:solidFill>
                  <a:srgbClr val="FFFFFF"/>
                </a:solidFill>
                <a:cs typeface="Arial"/>
              </a:rPr>
              <a:t>Average </a:t>
            </a:r>
            <a:r>
              <a:rPr lang="en-US" sz="800" dirty="0" smtClean="0">
                <a:solidFill>
                  <a:srgbClr val="FFFFFF"/>
                </a:solidFill>
                <a:cs typeface="Arial"/>
              </a:rPr>
              <a:t>Tuition (2 </a:t>
            </a:r>
            <a:r>
              <a:rPr lang="en-US" sz="800" dirty="0" err="1" smtClean="0">
                <a:solidFill>
                  <a:srgbClr val="FFFFFF"/>
                </a:solidFill>
                <a:cs typeface="Arial"/>
              </a:rPr>
              <a:t>yrs</a:t>
            </a:r>
            <a:r>
              <a:rPr lang="en-US" sz="800" dirty="0" smtClean="0">
                <a:solidFill>
                  <a:srgbClr val="FFFFFF"/>
                </a:solidFill>
                <a:cs typeface="Arial"/>
              </a:rPr>
              <a:t>): $3,900/</a:t>
            </a:r>
            <a:r>
              <a:rPr lang="en-US" sz="800" dirty="0" err="1" smtClean="0">
                <a:solidFill>
                  <a:srgbClr val="FFFFFF"/>
                </a:solidFill>
                <a:cs typeface="Arial"/>
              </a:rPr>
              <a:t>yr</a:t>
            </a:r>
            <a:endParaRPr lang="en-US" sz="800" dirty="0" smtClean="0">
              <a:solidFill>
                <a:srgbClr val="FFFFFF"/>
              </a:solidFill>
              <a:cs typeface="Arial"/>
            </a:endParaRPr>
          </a:p>
          <a:p>
            <a:r>
              <a:rPr lang="en-US" sz="800" dirty="0">
                <a:solidFill>
                  <a:srgbClr val="FFFFFF"/>
                </a:solidFill>
                <a:cs typeface="Arial"/>
              </a:rPr>
              <a:t>Average Tuition (4 </a:t>
            </a:r>
            <a:r>
              <a:rPr lang="en-US" sz="800" dirty="0" err="1">
                <a:solidFill>
                  <a:srgbClr val="FFFFFF"/>
                </a:solidFill>
                <a:cs typeface="Arial"/>
              </a:rPr>
              <a:t>yrs</a:t>
            </a:r>
            <a:r>
              <a:rPr lang="en-US" sz="800" dirty="0">
                <a:solidFill>
                  <a:srgbClr val="FFFFFF"/>
                </a:solidFill>
                <a:cs typeface="Arial"/>
              </a:rPr>
              <a:t>): $</a:t>
            </a:r>
            <a:r>
              <a:rPr lang="en-US" sz="800" dirty="0" smtClean="0">
                <a:solidFill>
                  <a:srgbClr val="FFFFFF"/>
                </a:solidFill>
                <a:cs typeface="Arial"/>
              </a:rPr>
              <a:t>9,600/</a:t>
            </a:r>
            <a:r>
              <a:rPr lang="en-US" sz="800" dirty="0" err="1" smtClean="0">
                <a:solidFill>
                  <a:srgbClr val="FFFFFF"/>
                </a:solidFill>
                <a:cs typeface="Arial"/>
              </a:rPr>
              <a:t>yr</a:t>
            </a:r>
            <a:endParaRPr lang="en-US" sz="800" dirty="0">
              <a:solidFill>
                <a:srgbClr val="FFFFFF"/>
              </a:solidFill>
              <a:cs typeface="Arial"/>
            </a:endParaRPr>
          </a:p>
          <a:p>
            <a:endParaRPr lang="en-US" sz="900" dirty="0" smtClean="0">
              <a:solidFill>
                <a:srgbClr val="FFFFFF"/>
              </a:solidFill>
              <a:cs typeface="Arial"/>
            </a:endParaRPr>
          </a:p>
        </p:txBody>
      </p:sp>
      <p:sp>
        <p:nvSpPr>
          <p:cNvPr id="11" name="TextBox 10"/>
          <p:cNvSpPr txBox="1"/>
          <p:nvPr/>
        </p:nvSpPr>
        <p:spPr>
          <a:xfrm>
            <a:off x="6313005" y="2062488"/>
            <a:ext cx="1789625" cy="754053"/>
          </a:xfrm>
          <a:prstGeom prst="rect">
            <a:avLst/>
          </a:prstGeom>
          <a:noFill/>
        </p:spPr>
        <p:txBody>
          <a:bodyPr wrap="square" rtlCol="0">
            <a:spAutoFit/>
          </a:bodyPr>
          <a:lstStyle/>
          <a:p>
            <a:r>
              <a:rPr lang="en-US" sz="1100" b="1" dirty="0" smtClean="0">
                <a:solidFill>
                  <a:srgbClr val="FFFFFF"/>
                </a:solidFill>
                <a:cs typeface="Arial"/>
              </a:rPr>
              <a:t>Dentist</a:t>
            </a:r>
          </a:p>
          <a:p>
            <a:r>
              <a:rPr lang="en-US" sz="800" dirty="0">
                <a:solidFill>
                  <a:srgbClr val="FFFFFF"/>
                </a:solidFill>
                <a:cs typeface="Arial"/>
              </a:rPr>
              <a:t>Median Salary</a:t>
            </a:r>
            <a:r>
              <a:rPr lang="en-US" sz="800" dirty="0" smtClean="0">
                <a:solidFill>
                  <a:srgbClr val="FFFFFF"/>
                </a:solidFill>
                <a:cs typeface="Arial"/>
              </a:rPr>
              <a:t>: $158,460</a:t>
            </a:r>
          </a:p>
          <a:p>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a:t>
            </a:r>
            <a:r>
              <a:rPr lang="en-US" sz="800" dirty="0" smtClean="0">
                <a:solidFill>
                  <a:srgbClr val="FFFFFF"/>
                </a:solidFill>
                <a:cs typeface="Arial"/>
              </a:rPr>
              <a:t>9.5%</a:t>
            </a:r>
          </a:p>
          <a:p>
            <a:r>
              <a:rPr lang="en-US" sz="800" dirty="0" smtClean="0">
                <a:solidFill>
                  <a:srgbClr val="FFFFFF"/>
                </a:solidFill>
                <a:cs typeface="Arial"/>
              </a:rPr>
              <a:t>Annual Openings: 186</a:t>
            </a:r>
          </a:p>
          <a:p>
            <a:r>
              <a:rPr lang="en-US" sz="800" dirty="0" smtClean="0">
                <a:solidFill>
                  <a:srgbClr val="FFFFFF"/>
                </a:solidFill>
                <a:cs typeface="Arial"/>
              </a:rPr>
              <a:t>Average Tuition (4 </a:t>
            </a:r>
            <a:r>
              <a:rPr lang="en-US" sz="800" dirty="0" err="1" smtClean="0">
                <a:solidFill>
                  <a:srgbClr val="FFFFFF"/>
                </a:solidFill>
                <a:cs typeface="Arial"/>
              </a:rPr>
              <a:t>yrs</a:t>
            </a:r>
            <a:r>
              <a:rPr lang="en-US" sz="800" dirty="0" smtClean="0">
                <a:solidFill>
                  <a:srgbClr val="FFFFFF"/>
                </a:solidFill>
                <a:cs typeface="Arial"/>
              </a:rPr>
              <a:t>): $35,000/</a:t>
            </a:r>
            <a:r>
              <a:rPr lang="en-US" sz="800" dirty="0" err="1" smtClean="0">
                <a:solidFill>
                  <a:srgbClr val="FFFFFF"/>
                </a:solidFill>
                <a:cs typeface="Arial"/>
              </a:rPr>
              <a:t>yr</a:t>
            </a:r>
            <a:endParaRPr lang="en-US" sz="800" dirty="0">
              <a:solidFill>
                <a:srgbClr val="FFFFFF"/>
              </a:solidFill>
              <a:cs typeface="Arial"/>
            </a:endParaRPr>
          </a:p>
        </p:txBody>
      </p:sp>
      <p:sp>
        <p:nvSpPr>
          <p:cNvPr id="12" name="TextBox 11"/>
          <p:cNvSpPr txBox="1"/>
          <p:nvPr/>
        </p:nvSpPr>
        <p:spPr>
          <a:xfrm>
            <a:off x="577959" y="3970514"/>
            <a:ext cx="1764225" cy="769441"/>
          </a:xfrm>
          <a:prstGeom prst="rect">
            <a:avLst/>
          </a:prstGeom>
          <a:noFill/>
        </p:spPr>
        <p:txBody>
          <a:bodyPr wrap="square" rtlCol="0">
            <a:spAutoFit/>
          </a:bodyPr>
          <a:lstStyle/>
          <a:p>
            <a:pPr algn="ctr"/>
            <a:r>
              <a:rPr lang="en-US" sz="1100" dirty="0" smtClean="0">
                <a:solidFill>
                  <a:srgbClr val="000000"/>
                </a:solidFill>
                <a:cs typeface="Arial"/>
              </a:rPr>
              <a:t>Workplace Visits</a:t>
            </a:r>
          </a:p>
          <a:p>
            <a:pPr algn="ctr"/>
            <a:r>
              <a:rPr lang="en-US" sz="1100" dirty="0" smtClean="0">
                <a:solidFill>
                  <a:srgbClr val="000000"/>
                </a:solidFill>
                <a:cs typeface="Arial"/>
              </a:rPr>
              <a:t>Job Shadow</a:t>
            </a:r>
          </a:p>
          <a:p>
            <a:pPr algn="ctr"/>
            <a:r>
              <a:rPr lang="en-US" sz="1100" dirty="0" smtClean="0">
                <a:solidFill>
                  <a:srgbClr val="000000"/>
                </a:solidFill>
                <a:cs typeface="Arial"/>
              </a:rPr>
              <a:t>Internship</a:t>
            </a:r>
          </a:p>
          <a:p>
            <a:pPr algn="ctr"/>
            <a:r>
              <a:rPr lang="en-US" sz="1100" dirty="0" smtClean="0">
                <a:solidFill>
                  <a:srgbClr val="000000"/>
                </a:solidFill>
                <a:cs typeface="Arial"/>
              </a:rPr>
              <a:t>Work</a:t>
            </a:r>
            <a:endParaRPr lang="en-US" sz="1100" dirty="0">
              <a:solidFill>
                <a:srgbClr val="000000"/>
              </a:solidFill>
              <a:cs typeface="Arial"/>
            </a:endParaRPr>
          </a:p>
        </p:txBody>
      </p:sp>
      <p:sp>
        <p:nvSpPr>
          <p:cNvPr id="13" name="TextBox 12"/>
          <p:cNvSpPr txBox="1"/>
          <p:nvPr/>
        </p:nvSpPr>
        <p:spPr>
          <a:xfrm>
            <a:off x="2478090" y="3970514"/>
            <a:ext cx="1764225" cy="600164"/>
          </a:xfrm>
          <a:prstGeom prst="rect">
            <a:avLst/>
          </a:prstGeom>
          <a:noFill/>
        </p:spPr>
        <p:txBody>
          <a:bodyPr wrap="square" rtlCol="0">
            <a:spAutoFit/>
          </a:bodyPr>
          <a:lstStyle/>
          <a:p>
            <a:pPr algn="ctr"/>
            <a:r>
              <a:rPr lang="en-US" sz="1100" dirty="0">
                <a:solidFill>
                  <a:srgbClr val="000000"/>
                </a:solidFill>
                <a:cs typeface="Arial"/>
              </a:rPr>
              <a:t>Supervised Experience</a:t>
            </a:r>
          </a:p>
          <a:p>
            <a:pPr algn="ctr"/>
            <a:r>
              <a:rPr lang="en-US" sz="1100" dirty="0">
                <a:solidFill>
                  <a:srgbClr val="000000"/>
                </a:solidFill>
                <a:cs typeface="Arial"/>
              </a:rPr>
              <a:t>---</a:t>
            </a:r>
          </a:p>
          <a:p>
            <a:pPr algn="ctr"/>
            <a:r>
              <a:rPr lang="en-US" sz="1100" dirty="0">
                <a:solidFill>
                  <a:srgbClr val="000000"/>
                </a:solidFill>
                <a:cs typeface="Arial"/>
              </a:rPr>
              <a:t>Work</a:t>
            </a:r>
          </a:p>
        </p:txBody>
      </p:sp>
      <p:sp>
        <p:nvSpPr>
          <p:cNvPr id="14" name="TextBox 13"/>
          <p:cNvSpPr txBox="1"/>
          <p:nvPr/>
        </p:nvSpPr>
        <p:spPr>
          <a:xfrm>
            <a:off x="4399671" y="3970514"/>
            <a:ext cx="1764225" cy="769441"/>
          </a:xfrm>
          <a:prstGeom prst="rect">
            <a:avLst/>
          </a:prstGeom>
          <a:noFill/>
        </p:spPr>
        <p:txBody>
          <a:bodyPr wrap="square" rtlCol="0">
            <a:spAutoFit/>
          </a:bodyPr>
          <a:lstStyle/>
          <a:p>
            <a:pPr algn="ctr"/>
            <a:r>
              <a:rPr lang="en-US" sz="1100" dirty="0">
                <a:solidFill>
                  <a:srgbClr val="000000"/>
                </a:solidFill>
                <a:cs typeface="Arial"/>
              </a:rPr>
              <a:t>Supervised Experience</a:t>
            </a:r>
          </a:p>
          <a:p>
            <a:pPr algn="ctr"/>
            <a:r>
              <a:rPr lang="en-US" sz="1100" dirty="0">
                <a:solidFill>
                  <a:srgbClr val="000000"/>
                </a:solidFill>
                <a:cs typeface="Arial"/>
              </a:rPr>
              <a:t>Internship</a:t>
            </a:r>
          </a:p>
          <a:p>
            <a:pPr algn="ctr"/>
            <a:r>
              <a:rPr lang="en-US" sz="1100" dirty="0">
                <a:solidFill>
                  <a:srgbClr val="000000"/>
                </a:solidFill>
                <a:cs typeface="Arial"/>
              </a:rPr>
              <a:t>---</a:t>
            </a:r>
          </a:p>
          <a:p>
            <a:pPr algn="ctr"/>
            <a:r>
              <a:rPr lang="en-US" sz="1100" dirty="0">
                <a:solidFill>
                  <a:srgbClr val="000000"/>
                </a:solidFill>
                <a:cs typeface="Arial"/>
              </a:rPr>
              <a:t>Work</a:t>
            </a:r>
          </a:p>
        </p:txBody>
      </p:sp>
      <p:sp>
        <p:nvSpPr>
          <p:cNvPr id="15" name="TextBox 14"/>
          <p:cNvSpPr txBox="1"/>
          <p:nvPr/>
        </p:nvSpPr>
        <p:spPr>
          <a:xfrm>
            <a:off x="6313005" y="3970514"/>
            <a:ext cx="1764225" cy="600164"/>
          </a:xfrm>
          <a:prstGeom prst="rect">
            <a:avLst/>
          </a:prstGeom>
          <a:noFill/>
        </p:spPr>
        <p:txBody>
          <a:bodyPr wrap="square" rtlCol="0">
            <a:spAutoFit/>
          </a:bodyPr>
          <a:lstStyle/>
          <a:p>
            <a:pPr algn="ctr"/>
            <a:r>
              <a:rPr lang="en-US" sz="1100" dirty="0">
                <a:solidFill>
                  <a:srgbClr val="000000"/>
                </a:solidFill>
                <a:cs typeface="Arial"/>
              </a:rPr>
              <a:t>Internship</a:t>
            </a:r>
          </a:p>
          <a:p>
            <a:pPr algn="ctr"/>
            <a:r>
              <a:rPr lang="en-US" sz="1100" dirty="0">
                <a:solidFill>
                  <a:srgbClr val="000000"/>
                </a:solidFill>
                <a:cs typeface="Arial"/>
              </a:rPr>
              <a:t>---</a:t>
            </a:r>
          </a:p>
          <a:p>
            <a:pPr algn="ctr"/>
            <a:r>
              <a:rPr lang="en-US" sz="1100">
                <a:solidFill>
                  <a:srgbClr val="000000"/>
                </a:solidFill>
                <a:cs typeface="Arial"/>
              </a:rPr>
              <a:t>Work</a:t>
            </a:r>
            <a:endParaRPr lang="en-US" sz="1100" dirty="0">
              <a:solidFill>
                <a:srgbClr val="000000"/>
              </a:solidFill>
              <a:cs typeface="Arial"/>
            </a:endParaRPr>
          </a:p>
        </p:txBody>
      </p:sp>
      <p:sp>
        <p:nvSpPr>
          <p:cNvPr id="16" name="TextBox 15"/>
          <p:cNvSpPr txBox="1"/>
          <p:nvPr/>
        </p:nvSpPr>
        <p:spPr>
          <a:xfrm>
            <a:off x="3754650" y="1158563"/>
            <a:ext cx="1088761" cy="369332"/>
          </a:xfrm>
          <a:prstGeom prst="rect">
            <a:avLst/>
          </a:prstGeom>
          <a:noFill/>
        </p:spPr>
        <p:txBody>
          <a:bodyPr wrap="none" rtlCol="0">
            <a:spAutoFit/>
          </a:bodyPr>
          <a:lstStyle/>
          <a:p>
            <a:pPr algn="ctr"/>
            <a:r>
              <a:rPr lang="en-US" sz="900" b="1" dirty="0" smtClean="0">
                <a:solidFill>
                  <a:srgbClr val="000000"/>
                </a:solidFill>
                <a:cs typeface="Arial"/>
              </a:rPr>
              <a:t>Certificate,</a:t>
            </a:r>
          </a:p>
          <a:p>
            <a:pPr algn="ctr"/>
            <a:r>
              <a:rPr lang="en-US" sz="900" b="1" dirty="0" smtClean="0">
                <a:solidFill>
                  <a:srgbClr val="000000"/>
                </a:solidFill>
                <a:cs typeface="Arial"/>
              </a:rPr>
              <a:t>Dental Assisting</a:t>
            </a:r>
            <a:endParaRPr lang="en-US" sz="900" b="1" dirty="0">
              <a:solidFill>
                <a:srgbClr val="000000"/>
              </a:solidFill>
              <a:cs typeface="Arial"/>
            </a:endParaRPr>
          </a:p>
        </p:txBody>
      </p:sp>
      <p:sp>
        <p:nvSpPr>
          <p:cNvPr id="17" name="TextBox 16"/>
          <p:cNvSpPr txBox="1"/>
          <p:nvPr/>
        </p:nvSpPr>
        <p:spPr>
          <a:xfrm>
            <a:off x="7593504" y="1158563"/>
            <a:ext cx="1107996" cy="369332"/>
          </a:xfrm>
          <a:prstGeom prst="rect">
            <a:avLst/>
          </a:prstGeom>
          <a:noFill/>
        </p:spPr>
        <p:txBody>
          <a:bodyPr wrap="none" rtlCol="0">
            <a:spAutoFit/>
          </a:bodyPr>
          <a:lstStyle/>
          <a:p>
            <a:pPr algn="ctr"/>
            <a:r>
              <a:rPr lang="en-US" sz="900" b="1" dirty="0" smtClean="0">
                <a:solidFill>
                  <a:srgbClr val="000000"/>
                </a:solidFill>
                <a:cs typeface="Arial"/>
              </a:rPr>
              <a:t>Doctoral Degree,</a:t>
            </a:r>
          </a:p>
          <a:p>
            <a:pPr algn="ctr"/>
            <a:r>
              <a:rPr lang="en-US" sz="900" b="1" dirty="0" smtClean="0">
                <a:solidFill>
                  <a:srgbClr val="000000"/>
                </a:solidFill>
                <a:cs typeface="Arial"/>
              </a:rPr>
              <a:t>Dentistry</a:t>
            </a:r>
            <a:endParaRPr lang="en-US" sz="900" b="1" dirty="0">
              <a:solidFill>
                <a:srgbClr val="000000"/>
              </a:solidFill>
              <a:cs typeface="Arial"/>
            </a:endParaRPr>
          </a:p>
        </p:txBody>
      </p:sp>
      <p:sp>
        <p:nvSpPr>
          <p:cNvPr id="18" name="TextBox 17"/>
          <p:cNvSpPr txBox="1"/>
          <p:nvPr/>
        </p:nvSpPr>
        <p:spPr>
          <a:xfrm>
            <a:off x="5464544" y="1158563"/>
            <a:ext cx="1531188" cy="369332"/>
          </a:xfrm>
          <a:prstGeom prst="rect">
            <a:avLst/>
          </a:prstGeom>
          <a:noFill/>
        </p:spPr>
        <p:txBody>
          <a:bodyPr wrap="none" rtlCol="0">
            <a:spAutoFit/>
          </a:bodyPr>
          <a:lstStyle/>
          <a:p>
            <a:pPr algn="ctr"/>
            <a:r>
              <a:rPr lang="en-US" sz="900" b="1" dirty="0" smtClean="0">
                <a:solidFill>
                  <a:srgbClr val="000000"/>
                </a:solidFill>
                <a:cs typeface="Arial"/>
              </a:rPr>
              <a:t>Associate or Bachelor’s </a:t>
            </a:r>
          </a:p>
          <a:p>
            <a:pPr algn="ctr"/>
            <a:r>
              <a:rPr lang="en-US" sz="900" b="1" dirty="0" smtClean="0">
                <a:solidFill>
                  <a:srgbClr val="000000"/>
                </a:solidFill>
                <a:cs typeface="Arial"/>
              </a:rPr>
              <a:t>Degree, Dental Hygiene</a:t>
            </a:r>
          </a:p>
        </p:txBody>
      </p:sp>
      <p:pic>
        <p:nvPicPr>
          <p:cNvPr id="19"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604" y="205853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101" y="2058534"/>
            <a:ext cx="190500" cy="190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89873" y="5860623"/>
            <a:ext cx="6205125" cy="391016"/>
            <a:chOff x="489873" y="5860623"/>
            <a:chExt cx="6205125" cy="391016"/>
          </a:xfrm>
        </p:grpSpPr>
        <p:grpSp>
          <p:nvGrpSpPr>
            <p:cNvPr id="22" name="Group 21"/>
            <p:cNvGrpSpPr/>
            <p:nvPr/>
          </p:nvGrpSpPr>
          <p:grpSpPr>
            <a:xfrm>
              <a:off x="590659" y="5860623"/>
              <a:ext cx="1493210" cy="235072"/>
              <a:chOff x="960786" y="6025407"/>
              <a:chExt cx="1493210" cy="235072"/>
            </a:xfrm>
          </p:grpSpPr>
          <p:pic>
            <p:nvPicPr>
              <p:cNvPr id="24"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86" y="6025407"/>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91362" y="6060424"/>
                <a:ext cx="1362634" cy="200055"/>
              </a:xfrm>
              <a:prstGeom prst="rect">
                <a:avLst/>
              </a:prstGeom>
              <a:noFill/>
            </p:spPr>
            <p:txBody>
              <a:bodyPr wrap="square" rtlCol="0">
                <a:spAutoFit/>
              </a:bodyPr>
              <a:lstStyle/>
              <a:p>
                <a:r>
                  <a:rPr lang="en-US" sz="700" i="1" dirty="0" smtClean="0">
                    <a:solidFill>
                      <a:srgbClr val="000000"/>
                    </a:solidFill>
                  </a:rPr>
                  <a:t>Ohio In-demand Occupations</a:t>
                </a:r>
                <a:endParaRPr lang="en-US" sz="700" i="1" dirty="0">
                  <a:solidFill>
                    <a:srgbClr val="000000"/>
                  </a:solidFill>
                </a:endParaRPr>
              </a:p>
            </p:txBody>
          </p:sp>
        </p:grpSp>
        <p:sp>
          <p:nvSpPr>
            <p:cNvPr id="27" name="TextBox 26"/>
            <p:cNvSpPr txBox="1"/>
            <p:nvPr/>
          </p:nvSpPr>
          <p:spPr>
            <a:xfrm>
              <a:off x="489873" y="6051584"/>
              <a:ext cx="6205125" cy="200055"/>
            </a:xfrm>
            <a:prstGeom prst="rect">
              <a:avLst/>
            </a:prstGeom>
            <a:noFill/>
          </p:spPr>
          <p:txBody>
            <a:bodyPr wrap="square" rtlCol="0">
              <a:spAutoFit/>
            </a:bodyPr>
            <a:lstStyle/>
            <a:p>
              <a:r>
                <a:rPr lang="en-US" sz="700" i="1" dirty="0">
                  <a:solidFill>
                    <a:srgbClr val="000000"/>
                  </a:solidFill>
                </a:rPr>
                <a:t>D</a:t>
              </a:r>
              <a:r>
                <a:rPr lang="en-US" sz="700" i="1" dirty="0" smtClean="0">
                  <a:solidFill>
                    <a:srgbClr val="000000"/>
                  </a:solidFill>
                </a:rPr>
                <a:t>ata reflects 2014 Ohio labor statistics and public institutions of higher education for 2013-2014. For specific tuition costs, visit ohiohighered.org.</a:t>
              </a:r>
              <a:endParaRPr lang="en-US" sz="700" i="1" dirty="0">
                <a:solidFill>
                  <a:srgbClr val="000000"/>
                </a:solidFill>
              </a:endParaRPr>
            </a:p>
          </p:txBody>
        </p:sp>
      </p:grpSp>
    </p:spTree>
    <p:extLst>
      <p:ext uri="{BB962C8B-B14F-4D97-AF65-F5344CB8AC3E}">
        <p14:creationId xmlns:p14="http://schemas.microsoft.com/office/powerpoint/2010/main" val="2623151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3"/>
          <p:cNvGraphicFramePr>
            <a:graphicFrameLocks noChangeAspect="1"/>
          </p:cNvGraphicFramePr>
          <p:nvPr>
            <p:extLst/>
          </p:nvPr>
        </p:nvGraphicFramePr>
        <p:xfrm>
          <a:off x="448733" y="1367916"/>
          <a:ext cx="8229598" cy="4567559"/>
        </p:xfrm>
        <a:graphic>
          <a:graphicData uri="http://schemas.openxmlformats.org/drawingml/2006/table">
            <a:tbl>
              <a:tblPr firstRow="1" firstCol="1" lastRow="1" lastCol="1" bandRow="1" bandCol="1"/>
              <a:tblGrid>
                <a:gridCol w="236088"/>
                <a:gridCol w="1598702"/>
                <a:gridCol w="799351"/>
                <a:gridCol w="799351"/>
                <a:gridCol w="799351"/>
                <a:gridCol w="799351"/>
                <a:gridCol w="799351"/>
                <a:gridCol w="799351"/>
                <a:gridCol w="799351"/>
                <a:gridCol w="799351"/>
              </a:tblGrid>
              <a:tr h="148320">
                <a:tc gridSpan="4">
                  <a:txBody>
                    <a:bodyPr/>
                    <a:lstStyle/>
                    <a:p>
                      <a:pPr marL="0" marR="0" indent="0" algn="l" defTabSz="457200" rtl="0" eaLnBrk="1" fontAlgn="auto" latinLnBrk="0" hangingPunct="1">
                        <a:lnSpc>
                          <a:spcPct val="100000"/>
                        </a:lnSpc>
                        <a:spcBef>
                          <a:spcPts val="0"/>
                        </a:spcBef>
                        <a:spcAft>
                          <a:spcPts val="600"/>
                        </a:spcAft>
                        <a:buClrTx/>
                        <a:buSzTx/>
                        <a:buFontTx/>
                        <a:buNone/>
                        <a:tabLst>
                          <a:tab pos="2722245" algn="l"/>
                          <a:tab pos="5484495" algn="l"/>
                        </a:tabLst>
                        <a:defRPr/>
                      </a:pPr>
                      <a:r>
                        <a:rPr lang="en-US" sz="1000" b="0" dirty="0" smtClean="0">
                          <a:effectLst/>
                          <a:latin typeface="Arial"/>
                          <a:ea typeface="Times New Roman"/>
                          <a:cs typeface="Arial"/>
                        </a:rPr>
                        <a:t>Secondary </a:t>
                      </a:r>
                      <a:r>
                        <a:rPr lang="en-US" sz="1000" b="0" dirty="0">
                          <a:effectLst/>
                          <a:latin typeface="Arial"/>
                          <a:ea typeface="Times New Roman"/>
                          <a:cs typeface="Arial"/>
                        </a:rPr>
                        <a:t>Pathway</a:t>
                      </a:r>
                      <a:r>
                        <a:rPr lang="en-US" sz="1000" b="0" dirty="0" smtClean="0">
                          <a:effectLst/>
                          <a:latin typeface="Arial"/>
                          <a:ea typeface="Times New Roman"/>
                          <a:cs typeface="Arial"/>
                        </a:rPr>
                        <a:t>:</a:t>
                      </a:r>
                      <a:r>
                        <a:rPr lang="en-US" sz="1000" b="0" u="none" dirty="0" smtClean="0">
                          <a:solidFill>
                            <a:srgbClr val="1F497D"/>
                          </a:solidFill>
                          <a:effectLst/>
                          <a:latin typeface="Arial"/>
                          <a:ea typeface="Times New Roman"/>
                          <a:cs typeface="Arial"/>
                        </a:rPr>
                        <a:t> </a:t>
                      </a:r>
                      <a:r>
                        <a:rPr lang="en-US" sz="1000" b="1" u="sng" dirty="0" smtClean="0">
                          <a:solidFill>
                            <a:schemeClr val="tx1"/>
                          </a:solidFill>
                          <a:effectLst/>
                          <a:latin typeface="+mn-lt"/>
                          <a:ea typeface="Times New Roman"/>
                          <a:cs typeface="Arial"/>
                        </a:rPr>
                        <a:t>Allied Health and </a:t>
                      </a:r>
                      <a:r>
                        <a:rPr lang="en-US" sz="1000" b="1" u="sng" dirty="0" smtClean="0">
                          <a:solidFill>
                            <a:schemeClr val="tx1"/>
                          </a:solidFill>
                          <a:effectLst/>
                          <a:latin typeface="Arial"/>
                          <a:ea typeface="Times New Roman"/>
                          <a:cs typeface="Arial"/>
                        </a:rPr>
                        <a:t>Nursing</a:t>
                      </a:r>
                      <a:endParaRPr lang="en-US" sz="1000" u="none" dirty="0">
                        <a:solidFill>
                          <a:schemeClr val="tx1"/>
                        </a:solidFill>
                        <a:effectLst/>
                        <a:latin typeface="Arial"/>
                        <a:ea typeface="Times New Roman"/>
                        <a:cs typeface="Arial"/>
                      </a:endParaRPr>
                    </a:p>
                  </a:txBody>
                  <a:tcPr marL="42825" marR="42825" marT="0" marB="0">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dirty="0"/>
                    </a:p>
                  </a:txBody>
                  <a:tcPr/>
                </a:tc>
                <a:tc hMerge="1">
                  <a:txBody>
                    <a:bodyPr/>
                    <a:lstStyle/>
                    <a:p>
                      <a:endParaRPr lang="en-US"/>
                    </a:p>
                  </a:txBody>
                  <a:tcPr/>
                </a:tc>
                <a:tc hMerge="1">
                  <a:txBody>
                    <a:bodyPr/>
                    <a:lstStyle/>
                    <a:p>
                      <a:endParaRPr lang="en-US"/>
                    </a:p>
                  </a:txBody>
                  <a:tcPr/>
                </a:tc>
                <a:tc gridSpan="6">
                  <a:txBody>
                    <a:bodyPr/>
                    <a:lstStyle/>
                    <a:p>
                      <a:pPr marL="0" marR="0">
                        <a:spcBef>
                          <a:spcPts val="0"/>
                        </a:spcBef>
                        <a:spcAft>
                          <a:spcPts val="600"/>
                        </a:spcAft>
                        <a:tabLst>
                          <a:tab pos="2722245" algn="l"/>
                          <a:tab pos="5484495" algn="l"/>
                        </a:tabLst>
                      </a:pPr>
                      <a:r>
                        <a:rPr lang="en-US" sz="1000" b="0" dirty="0" smtClean="0">
                          <a:effectLst/>
                          <a:latin typeface="Arial"/>
                          <a:ea typeface="Times New Roman"/>
                          <a:cs typeface="Arial"/>
                        </a:rPr>
                        <a:t>Postsecondary Program: </a:t>
                      </a:r>
                      <a:r>
                        <a:rPr lang="en-US" sz="1000" b="1" u="sng" dirty="0" smtClean="0">
                          <a:solidFill>
                            <a:srgbClr val="000000"/>
                          </a:solidFill>
                          <a:effectLst/>
                          <a:latin typeface="Arial"/>
                          <a:ea typeface="Times New Roman"/>
                          <a:cs typeface="Arial"/>
                        </a:rPr>
                        <a:t>Dental Hygiene</a:t>
                      </a:r>
                      <a:endParaRPr lang="en-US" sz="1000" dirty="0">
                        <a:solidFill>
                          <a:srgbClr val="000000"/>
                        </a:solidFill>
                        <a:effectLst/>
                        <a:latin typeface="Arial"/>
                        <a:ea typeface="Times New Roman"/>
                        <a:cs typeface="Arial"/>
                      </a:endParaRPr>
                    </a:p>
                  </a:txBody>
                  <a:tcPr marL="42825" marR="42825" marT="0" marB="0">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10">
                  <a:txBody>
                    <a:bodyPr/>
                    <a:lstStyle/>
                    <a:p>
                      <a:pPr marL="0" marR="0" algn="ctr">
                        <a:spcBef>
                          <a:spcPts val="0"/>
                        </a:spcBef>
                        <a:spcAft>
                          <a:spcPts val="0"/>
                        </a:spcAft>
                      </a:pPr>
                      <a:endParaRPr lang="en-US" sz="1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620">
                <a:tc gridSpan="10">
                  <a:txBody>
                    <a:bodyPr/>
                    <a:lstStyle/>
                    <a:p>
                      <a:pPr marL="0" marR="0" algn="ctr">
                        <a:spcBef>
                          <a:spcPts val="0"/>
                        </a:spcBef>
                        <a:spcAft>
                          <a:spcPts val="0"/>
                        </a:spcAft>
                      </a:pPr>
                      <a:r>
                        <a:rPr lang="en-US" sz="1200" b="1" dirty="0" smtClean="0">
                          <a:effectLst/>
                          <a:latin typeface="Arial"/>
                          <a:ea typeface="Times New Roman"/>
                          <a:cs typeface="Arial"/>
                        </a:rPr>
                        <a:t>An Example of Courses </a:t>
                      </a:r>
                      <a:r>
                        <a:rPr lang="en-US" sz="1200" b="1" dirty="0">
                          <a:effectLst/>
                          <a:latin typeface="Arial"/>
                          <a:ea typeface="Times New Roman"/>
                          <a:cs typeface="Arial"/>
                        </a:rPr>
                        <a:t>with Secondary and </a:t>
                      </a:r>
                      <a:r>
                        <a:rPr lang="en-US" sz="1200" b="1" dirty="0" smtClean="0">
                          <a:effectLst/>
                          <a:latin typeface="Arial"/>
                          <a:ea typeface="Times New Roman"/>
                          <a:cs typeface="Arial"/>
                        </a:rPr>
                        <a:t>Postsecondary </a:t>
                      </a:r>
                      <a:r>
                        <a:rPr lang="en-US" sz="1200" b="1" dirty="0">
                          <a:effectLst/>
                          <a:latin typeface="Arial"/>
                          <a:ea typeface="Times New Roman"/>
                          <a:cs typeface="Arial"/>
                        </a:rPr>
                        <a:t>Credits</a:t>
                      </a:r>
                      <a:endParaRPr lang="en-US" sz="12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4334">
                <a:tc rowSpan="4">
                  <a:txBody>
                    <a:bodyPr/>
                    <a:lstStyle/>
                    <a:p>
                      <a:pPr marL="71755" marR="71755" algn="ctr">
                        <a:spcBef>
                          <a:spcPts val="0"/>
                        </a:spcBef>
                        <a:spcAft>
                          <a:spcPts val="0"/>
                        </a:spcAft>
                      </a:pPr>
                      <a:r>
                        <a:rPr lang="en-US" sz="1000" b="1" dirty="0">
                          <a:solidFill>
                            <a:srgbClr val="000000"/>
                          </a:solidFill>
                          <a:effectLst/>
                          <a:latin typeface="Arial"/>
                          <a:ea typeface="Times New Roman"/>
                          <a:cs typeface="Arial"/>
                        </a:rPr>
                        <a: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marL="0" marR="0" algn="ctr">
                        <a:spcBef>
                          <a:spcPts val="0"/>
                        </a:spcBef>
                        <a:spcAft>
                          <a:spcPts val="0"/>
                        </a:spcAft>
                      </a:pPr>
                      <a:r>
                        <a:rPr lang="en-US" sz="800" b="1" baseline="0" dirty="0">
                          <a:effectLst/>
                          <a:latin typeface="Arial"/>
                          <a:ea typeface="Times New Roman"/>
                          <a:cs typeface="Arial"/>
                        </a:rPr>
                        <a:t>7</a:t>
                      </a:r>
                    </a:p>
                    <a:p>
                      <a:pPr marL="0" marR="0" algn="ctr">
                        <a:spcBef>
                          <a:spcPts val="0"/>
                        </a:spcBef>
                        <a:spcAft>
                          <a:spcPts val="0"/>
                        </a:spcAft>
                      </a:pPr>
                      <a:r>
                        <a:rPr lang="en-US" sz="800" b="1" baseline="0" dirty="0" smtClean="0">
                          <a:effectLst/>
                          <a:latin typeface="Arial"/>
                          <a:ea typeface="Times New Roman"/>
                          <a:cs typeface="Arial"/>
                        </a:rPr>
                        <a:t>8</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Algebra</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Physical Science</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Social Studies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Fine Arts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Health Science &amp; Technology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0249">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9</a:t>
                      </a:r>
                    </a:p>
                    <a:p>
                      <a:pPr marL="0" marR="0" algn="ctr">
                        <a:spcBef>
                          <a:spcPts val="0"/>
                        </a:spcBef>
                        <a:spcAft>
                          <a:spcPts val="0"/>
                        </a:spcAft>
                      </a:pPr>
                      <a:r>
                        <a:rPr lang="en-US" sz="800" b="1" baseline="0" dirty="0">
                          <a:effectLst/>
                          <a:latin typeface="Arial"/>
                          <a:ea typeface="Times New Roman"/>
                          <a:cs typeface="Arial"/>
                        </a:rPr>
                        <a:t>10</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a:t>
                      </a: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Geometry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World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mn-lt"/>
                          <a:cs typeface="Arial"/>
                        </a:rPr>
                        <a:t>Health (.5)</a:t>
                      </a:r>
                    </a:p>
                    <a:p>
                      <a:pPr algn="ctr"/>
                      <a:r>
                        <a:rPr lang="en-US" sz="800" b="0" i="0" dirty="0" smtClean="0">
                          <a:latin typeface="+mn-lt"/>
                          <a:cs typeface="Arial"/>
                        </a:rPr>
                        <a:t>PE</a:t>
                      </a:r>
                      <a:r>
                        <a:rPr lang="en-US" sz="800" b="0" i="0" baseline="0" dirty="0" smtClean="0">
                          <a:latin typeface="+mn-lt"/>
                          <a:cs typeface="Arial"/>
                        </a:rPr>
                        <a:t> (.5)</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Principles of Allied Health</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829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11</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Algebra</a:t>
                      </a:r>
                      <a:r>
                        <a:rPr lang="en-US" sz="800" b="0" i="0" baseline="0" dirty="0" smtClean="0">
                          <a:latin typeface="+mn-lt"/>
                          <a:cs typeface="Arial"/>
                        </a:rPr>
                        <a:t> II</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Chemistry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U.S.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Technology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Medical Terminology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8634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12</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IV</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Trigonometry/ Calculus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mn-lt"/>
                          <a:cs typeface="Arial"/>
                        </a:rPr>
                        <a:t>Anatomy &amp; Physiology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U.S. Government</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Dental Radiography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 Diagnosis &amp; Treatment Planning</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74160">
                <a:tc>
                  <a:txBody>
                    <a:bodyPr/>
                    <a:lstStyle/>
                    <a:p>
                      <a:pPr marL="71755" marR="71755" algn="ctr">
                        <a:spcBef>
                          <a:spcPts val="0"/>
                        </a:spcBef>
                        <a:spcAft>
                          <a:spcPts val="0"/>
                        </a:spcAft>
                      </a:pPr>
                      <a:endParaRPr lang="en-US" sz="5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71755" marR="71755" algn="ctr">
                        <a:spcBef>
                          <a:spcPts val="0"/>
                        </a:spcBef>
                        <a:spcAft>
                          <a:spcPts val="0"/>
                        </a:spcAft>
                      </a:pPr>
                      <a:endParaRPr lang="en-US" sz="500" b="0" spc="0" dirty="0">
                        <a:effectLst/>
                        <a:latin typeface="Arial"/>
                        <a:ea typeface="Times New Roman"/>
                        <a:cs typeface="Arial"/>
                      </a:endParaRPr>
                    </a:p>
                  </a:txBody>
                  <a:tcPr marL="42825" marR="42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12700"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0" marR="0" algn="ctr">
                        <a:spcBef>
                          <a:spcPts val="0"/>
                        </a:spcBef>
                        <a:spcAft>
                          <a:spcPts val="0"/>
                        </a:spcAft>
                      </a:pPr>
                      <a:endParaRPr lang="en-US" sz="5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r>
              <a:tr h="386510">
                <a:tc rowSpan="4">
                  <a:txBody>
                    <a:bodyPr/>
                    <a:lstStyle/>
                    <a:p>
                      <a:pPr marL="71755" marR="71755" algn="ctr">
                        <a:spcBef>
                          <a:spcPts val="0"/>
                        </a:spcBef>
                        <a:spcAft>
                          <a:spcPts val="0"/>
                        </a:spcAft>
                      </a:pPr>
                      <a:r>
                        <a:rPr lang="en-US" sz="1000" b="1" dirty="0" smtClean="0">
                          <a:effectLst/>
                          <a:latin typeface="Arial"/>
                          <a:ea typeface="Times New Roman"/>
                          <a:cs typeface="Arial"/>
                        </a:rPr>
                        <a:t>Postsecondary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71755" marR="71755" algn="ctr">
                        <a:spcBef>
                          <a:spcPts val="0"/>
                        </a:spcBef>
                        <a:spcAft>
                          <a:spcPts val="0"/>
                        </a:spcAft>
                      </a:pPr>
                      <a:r>
                        <a:rPr lang="en-US" sz="800" b="1" spc="0" baseline="0" dirty="0">
                          <a:solidFill>
                            <a:srgbClr val="000000"/>
                          </a:solidFill>
                          <a:effectLst/>
                          <a:latin typeface="Arial"/>
                          <a:ea typeface="Times New Roman"/>
                          <a:cs typeface="Arial"/>
                        </a:rPr>
                        <a:t>Year 1</a:t>
                      </a:r>
                      <a:endParaRPr lang="en-US" sz="800" b="1" spc="0" baseline="0" dirty="0">
                        <a:effectLst/>
                        <a:latin typeface="Arial"/>
                        <a:ea typeface="Times New Roman"/>
                        <a:cs typeface="Arial"/>
                      </a:endParaRPr>
                    </a:p>
                    <a:p>
                      <a:pPr marL="71755" marR="71755" algn="ctr">
                        <a:spcBef>
                          <a:spcPts val="0"/>
                        </a:spcBef>
                        <a:spcAft>
                          <a:spcPts val="0"/>
                        </a:spcAft>
                      </a:pPr>
                      <a:r>
                        <a:rPr lang="en-US" sz="800" b="1" spc="0" baseline="0" dirty="0">
                          <a:solidFill>
                            <a:srgbClr val="000000"/>
                          </a:solidFill>
                          <a:effectLst/>
                          <a:latin typeface="Arial"/>
                          <a:ea typeface="Times New Roman"/>
                          <a:cs typeface="Arial"/>
                        </a:rPr>
                        <a:t>1st Semester</a:t>
                      </a:r>
                      <a:endParaRPr lang="en-US" sz="800" b="1" spc="0" baseline="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College Seminar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 </a:t>
                      </a:r>
                      <a:r>
                        <a:rPr lang="en-US" sz="800" b="0" i="0" dirty="0" err="1" smtClean="0">
                          <a:latin typeface="+mn-lt"/>
                          <a:cs typeface="Arial"/>
                        </a:rPr>
                        <a:t>Patho</a:t>
                      </a:r>
                      <a:r>
                        <a:rPr lang="en-US" sz="800" b="0" i="0" dirty="0" smtClean="0">
                          <a:latin typeface="+mn-lt"/>
                          <a:cs typeface="Arial"/>
                        </a:rPr>
                        <a:t>-physiology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Anatomy &amp; 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Dental Hygiene</a:t>
                      </a:r>
                      <a:r>
                        <a:rPr lang="en-US" sz="800" b="0" i="0" baseline="0" dirty="0" smtClean="0">
                          <a:latin typeface="Arial"/>
                          <a:cs typeface="Arial"/>
                        </a:rPr>
                        <a:t> Pre-Clinic</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Intro to Dental Hygiene</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Periodontology</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Preventive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a:effectLst/>
                          <a:latin typeface="Arial"/>
                          <a:ea typeface="Times New Roman"/>
                          <a:cs typeface="Arial"/>
                        </a:rPr>
                        <a:t> </a:t>
                      </a:r>
                      <a:r>
                        <a:rPr lang="en-US" sz="800" b="0" i="0" dirty="0" smtClean="0">
                          <a:latin typeface="+mn-lt"/>
                          <a:cs typeface="Arial"/>
                        </a:rPr>
                        <a:t>Techniques I </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445">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1</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English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Intro to Microbiology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Techniques 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a:t>
                      </a:r>
                      <a:r>
                        <a:rPr lang="en-US" sz="800" b="0" i="0" baseline="0" dirty="0" smtClean="0">
                          <a:latin typeface="+mn-lt"/>
                          <a:cs typeface="Arial"/>
                        </a:rPr>
                        <a:t> Pathology</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Periodontology</a:t>
                      </a:r>
                      <a:r>
                        <a:rPr lang="en-US" sz="800" b="0" i="0" baseline="0" dirty="0" smtClean="0">
                          <a:latin typeface="+mn-lt"/>
                          <a:cs typeface="Arial"/>
                        </a:rPr>
                        <a:t> II</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Dental Radiography</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3782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1st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Interpersonal</a:t>
                      </a:r>
                      <a:r>
                        <a:rPr lang="en-US" sz="800" b="0" i="0" baseline="0" dirty="0" smtClean="0">
                          <a:latin typeface="Arial"/>
                          <a:cs typeface="Arial"/>
                        </a:rPr>
                        <a:t>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Sociology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Pharmacology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 Materials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Pain Management</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5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Oral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College Algebra</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IV</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Clinic III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 Psychology</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a:t>
                      </a:r>
                      <a:r>
                        <a:rPr lang="en-US" sz="800" b="0" i="0" baseline="0" dirty="0" smtClean="0">
                          <a:latin typeface="Arial"/>
                          <a:cs typeface="Arial"/>
                        </a:rPr>
                        <a:t> Hygiene Case &amp;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Humanities</a:t>
                      </a:r>
                      <a:r>
                        <a:rPr lang="en-US" sz="800" b="0" i="0" baseline="0" dirty="0" smtClean="0">
                          <a:latin typeface="+mn-lt"/>
                          <a:cs typeface="Arial"/>
                        </a:rPr>
                        <a:t> Elective</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marL="0" marR="0" algn="ctr">
                        <a:spcBef>
                          <a:spcPts val="0"/>
                        </a:spcBef>
                        <a:spcAft>
                          <a:spcPts val="0"/>
                        </a:spcAft>
                      </a:pPr>
                      <a:r>
                        <a:rPr lang="en-US" sz="800" b="0" i="0" dirty="0">
                          <a:effectLst/>
                          <a:latin typeface="Arial"/>
                          <a:ea typeface="Times New Roman"/>
                          <a:cs typeface="Arial"/>
                        </a:rPr>
                        <a:t> </a:t>
                      </a: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88992">
                <a:tc rowSpan="5">
                  <a:txBody>
                    <a:bodyPr/>
                    <a:lstStyle/>
                    <a:p>
                      <a:endParaRPr lang="en-US" dirty="0"/>
                    </a:p>
                  </a:txBody>
                  <a:tcPr marL="42825" marR="42825" marT="0" marB="0" vert="vert27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9">
                  <a:txBody>
                    <a:bodyPr/>
                    <a:lstStyle/>
                    <a:p>
                      <a:endParaRPr lang="en-US" sz="6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95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mn-lt"/>
                          <a:ea typeface="Times New Roman"/>
                          <a:cs typeface="Arial"/>
                        </a:rPr>
                        <a:t>High</a:t>
                      </a:r>
                      <a:r>
                        <a:rPr lang="en-US" sz="700" b="1" baseline="0" dirty="0" smtClean="0">
                          <a:effectLst/>
                          <a:latin typeface="+mn-lt"/>
                          <a:ea typeface="Times New Roman"/>
                          <a:cs typeface="Arial"/>
                        </a:rPr>
                        <a:t> School </a:t>
                      </a:r>
                      <a:r>
                        <a:rPr lang="en-US" sz="700" b="1" dirty="0" smtClean="0">
                          <a:effectLst/>
                          <a:latin typeface="+mn-lt"/>
                          <a:ea typeface="Times New Roman"/>
                          <a:cs typeface="Arial"/>
                        </a:rPr>
                        <a:t>Career-Technical</a:t>
                      </a:r>
                      <a:r>
                        <a:rPr lang="en-US" sz="700" b="1" baseline="0" dirty="0" smtClean="0">
                          <a:effectLst/>
                          <a:latin typeface="+mn-lt"/>
                          <a:ea typeface="Times New Roman"/>
                          <a:cs typeface="Arial"/>
                        </a:rPr>
                        <a:t> Education </a:t>
                      </a:r>
                      <a:r>
                        <a:rPr lang="en-US" sz="700" b="1" dirty="0" smtClean="0">
                          <a:effectLst/>
                          <a:latin typeface="+mn-lt"/>
                          <a:ea typeface="Times New Roman"/>
                          <a:cs typeface="Arial"/>
                        </a:rPr>
                        <a:t>Program </a:t>
                      </a:r>
                      <a:r>
                        <a:rPr lang="en-US" sz="700" b="1" baseline="0" dirty="0" smtClean="0">
                          <a:effectLst/>
                          <a:latin typeface="+mn-lt"/>
                          <a:ea typeface="Times New Roman"/>
                          <a:cs typeface="Arial"/>
                        </a:rPr>
                        <a:t>Courses</a:t>
                      </a:r>
                      <a:endParaRPr lang="en-US" sz="700" b="1" dirty="0" smtClean="0">
                        <a:effectLst/>
                        <a:latin typeface="+mn-lt"/>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High School Courses for Postsecondary Credit (Including Apprenticeship Hours) and the Corresponding Postsecondary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Required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124">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Recommended Electives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2197900" y="5917682"/>
            <a:ext cx="6625877" cy="346249"/>
            <a:chOff x="2197900" y="5917682"/>
            <a:chExt cx="6625877" cy="346249"/>
          </a:xfrm>
        </p:grpSpPr>
        <p:sp>
          <p:nvSpPr>
            <p:cNvPr id="3" name="TextBox 2"/>
            <p:cNvSpPr txBox="1"/>
            <p:nvPr/>
          </p:nvSpPr>
          <p:spPr>
            <a:xfrm>
              <a:off x="8203718" y="5935475"/>
              <a:ext cx="620059" cy="200055"/>
            </a:xfrm>
            <a:prstGeom prst="rect">
              <a:avLst/>
            </a:prstGeom>
            <a:noFill/>
          </p:spPr>
          <p:txBody>
            <a:bodyPr wrap="square" rtlCol="0">
              <a:spAutoFit/>
            </a:bodyPr>
            <a:lstStyle/>
            <a:p>
              <a:r>
                <a:rPr lang="en-US" sz="700" i="1" smtClean="0">
                  <a:solidFill>
                    <a:srgbClr val="000000"/>
                  </a:solidFill>
                </a:rPr>
                <a:t>11/2014</a:t>
              </a:r>
              <a:endParaRPr lang="en-US" sz="700" i="1" dirty="0">
                <a:solidFill>
                  <a:srgbClr val="000000"/>
                </a:solidFill>
              </a:endParaRPr>
            </a:p>
          </p:txBody>
        </p:sp>
        <p:sp>
          <p:nvSpPr>
            <p:cNvPr id="4" name="TextBox 3"/>
            <p:cNvSpPr txBox="1"/>
            <p:nvPr/>
          </p:nvSpPr>
          <p:spPr>
            <a:xfrm>
              <a:off x="2197900" y="5917682"/>
              <a:ext cx="5618232" cy="346249"/>
            </a:xfrm>
            <a:prstGeom prst="rect">
              <a:avLst/>
            </a:prstGeom>
            <a:noFill/>
          </p:spPr>
          <p:txBody>
            <a:bodyPr wrap="square" rtlCol="0">
              <a:spAutoFit/>
            </a:bodyPr>
            <a:lstStyle/>
            <a:p>
              <a:r>
                <a:rPr lang="en-US" sz="700" i="1" dirty="0">
                  <a:solidFill>
                    <a:srgbClr val="000000"/>
                  </a:solidFill>
                </a:rPr>
                <a:t>Visit </a:t>
              </a:r>
              <a:r>
                <a:rPr lang="en-US" sz="700" i="1" dirty="0" smtClean="0">
                  <a:solidFill>
                    <a:srgbClr val="000000"/>
                  </a:solidFill>
                </a:rPr>
                <a:t>education.ohio.gov/CareerConnections for reference information. </a:t>
              </a:r>
            </a:p>
            <a:p>
              <a:pPr>
                <a:spcBef>
                  <a:spcPts val="300"/>
                </a:spcBef>
              </a:pPr>
              <a:r>
                <a:rPr lang="en-US" sz="700" i="1" dirty="0" smtClean="0">
                  <a:solidFill>
                    <a:srgbClr val="000000"/>
                  </a:solidFill>
                </a:rPr>
                <a:t>Course titles and sequences will vary between schools.</a:t>
              </a:r>
              <a:endParaRPr lang="en-US" sz="700" i="1" dirty="0">
                <a:solidFill>
                  <a:srgbClr val="000000"/>
                </a:solidFill>
              </a:endParaRPr>
            </a:p>
          </p:txBody>
        </p:sp>
      </p:grpSp>
    </p:spTree>
    <p:extLst>
      <p:ext uri="{BB962C8B-B14F-4D97-AF65-F5344CB8AC3E}">
        <p14:creationId xmlns:p14="http://schemas.microsoft.com/office/powerpoint/2010/main" val="2458104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15"/>
            <a:ext cx="8229600" cy="646331"/>
          </a:xfrm>
        </p:spPr>
        <p:txBody>
          <a:bodyPr/>
          <a:lstStyle/>
          <a:p>
            <a:r>
              <a:rPr lang="en-US" dirty="0" smtClean="0"/>
              <a:t>Going Deeper into Planning</a:t>
            </a:r>
            <a:endParaRPr lang="en-US" dirty="0"/>
          </a:p>
        </p:txBody>
      </p:sp>
    </p:spTree>
    <p:extLst>
      <p:ext uri="{BB962C8B-B14F-4D97-AF65-F5344CB8AC3E}">
        <p14:creationId xmlns:p14="http://schemas.microsoft.com/office/powerpoint/2010/main" val="109713580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700"/>
            <a:ext cx="8229600" cy="615553"/>
          </a:xfrm>
        </p:spPr>
        <p:txBody>
          <a:bodyPr/>
          <a:lstStyle/>
          <a:p>
            <a:r>
              <a:rPr lang="en-US" sz="4000" b="1" dirty="0" smtClean="0"/>
              <a:t>Career Advising District Plan</a:t>
            </a:r>
            <a:endParaRPr lang="en-US" sz="4000" b="1" dirty="0"/>
          </a:p>
        </p:txBody>
      </p:sp>
      <p:pic>
        <p:nvPicPr>
          <p:cNvPr id="4" name="Content Placeholder 3"/>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7495" y="1752600"/>
            <a:ext cx="8415505" cy="3827697"/>
          </a:xfrm>
        </p:spPr>
      </p:pic>
    </p:spTree>
    <p:extLst>
      <p:ext uri="{BB962C8B-B14F-4D97-AF65-F5344CB8AC3E}">
        <p14:creationId xmlns:p14="http://schemas.microsoft.com/office/powerpoint/2010/main" val="2884196786"/>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201"/>
            <a:ext cx="8229600" cy="615553"/>
          </a:xfrm>
        </p:spPr>
        <p:txBody>
          <a:bodyPr/>
          <a:lstStyle/>
          <a:p>
            <a:r>
              <a:rPr lang="en-US" sz="4000" dirty="0" smtClean="0"/>
              <a:t>Career Advising Audit</a:t>
            </a:r>
            <a:endParaRPr lang="en-US" sz="4000" dirty="0"/>
          </a:p>
        </p:txBody>
      </p:sp>
      <p:sp>
        <p:nvSpPr>
          <p:cNvPr id="3" name="Content Placeholder 2"/>
          <p:cNvSpPr>
            <a:spLocks noGrp="1"/>
          </p:cNvSpPr>
          <p:nvPr>
            <p:ph idx="1"/>
          </p:nvPr>
        </p:nvSpPr>
        <p:spPr>
          <a:xfrm>
            <a:off x="457200" y="1743444"/>
            <a:ext cx="8229600" cy="4525963"/>
          </a:xfrm>
        </p:spPr>
        <p:txBody>
          <a:bodyPr>
            <a:noAutofit/>
          </a:bodyPr>
          <a:lstStyle/>
          <a:p>
            <a:pPr marL="349250" indent="-349250">
              <a:buFont typeface="Wingdings" panose="05000000000000000000" pitchFamily="2" charset="2"/>
              <a:buChar char="q"/>
            </a:pPr>
            <a:r>
              <a:rPr lang="en-US" sz="2400" dirty="0" smtClean="0"/>
              <a:t>We have a model </a:t>
            </a:r>
            <a:r>
              <a:rPr lang="en-US" sz="2400" dirty="0" smtClean="0">
                <a:hlinkClick r:id="rId3"/>
              </a:rPr>
              <a:t>career advising policy</a:t>
            </a:r>
            <a:r>
              <a:rPr lang="en-US" sz="2400" dirty="0" smtClean="0"/>
              <a:t>.</a:t>
            </a:r>
          </a:p>
          <a:p>
            <a:pPr marL="349250" indent="-349250">
              <a:buFont typeface="Wingdings" panose="05000000000000000000" pitchFamily="2" charset="2"/>
              <a:buChar char="q"/>
            </a:pPr>
            <a:r>
              <a:rPr lang="en-US" sz="2400" dirty="0" smtClean="0"/>
              <a:t>We have a model </a:t>
            </a:r>
            <a:r>
              <a:rPr lang="en-US" sz="2400" dirty="0" smtClean="0">
                <a:hlinkClick r:id="rId3"/>
              </a:rPr>
              <a:t>student success plan</a:t>
            </a:r>
            <a:r>
              <a:rPr lang="en-US" sz="2400" dirty="0" smtClean="0"/>
              <a:t>.</a:t>
            </a:r>
          </a:p>
          <a:p>
            <a:pPr marL="349250" indent="-349250">
              <a:buFont typeface="Wingdings" panose="05000000000000000000" pitchFamily="2" charset="2"/>
              <a:buChar char="q"/>
            </a:pPr>
            <a:r>
              <a:rPr lang="en-US" sz="2400" dirty="0" smtClean="0"/>
              <a:t>We have an early warning system in place to identify students who are struggling.</a:t>
            </a:r>
          </a:p>
          <a:p>
            <a:pPr marL="349250" indent="-349250">
              <a:buFont typeface="Wingdings" panose="05000000000000000000" pitchFamily="2" charset="2"/>
              <a:buChar char="q"/>
            </a:pPr>
            <a:r>
              <a:rPr lang="en-US" sz="2400" dirty="0" smtClean="0"/>
              <a:t>We have an intervention response system in place to bridge the gap with struggling students.</a:t>
            </a:r>
          </a:p>
          <a:p>
            <a:pPr marL="349250" indent="-349250">
              <a:buFont typeface="Wingdings" panose="05000000000000000000" pitchFamily="2" charset="2"/>
              <a:buChar char="q"/>
            </a:pPr>
            <a:r>
              <a:rPr lang="en-US" sz="2400" dirty="0" smtClean="0"/>
              <a:t>We have an enrichment program in place for students who perform above grade level expectations.</a:t>
            </a:r>
          </a:p>
          <a:p>
            <a:pPr marL="349250" indent="-349250">
              <a:buFont typeface="Wingdings" panose="05000000000000000000" pitchFamily="2" charset="2"/>
              <a:buChar char="q"/>
            </a:pPr>
            <a:r>
              <a:rPr lang="en-US" sz="2400" dirty="0" smtClean="0"/>
              <a:t>Our students are actively using </a:t>
            </a:r>
            <a:r>
              <a:rPr lang="en-US" sz="2400" dirty="0" err="1" smtClean="0"/>
              <a:t>OhioMeansJobs</a:t>
            </a:r>
            <a:r>
              <a:rPr lang="en-US" sz="2400" dirty="0" smtClean="0"/>
              <a:t> K</a:t>
            </a:r>
            <a:r>
              <a:rPr lang="en-US" sz="2400" dirty="0" smtClean="0">
                <a:sym typeface="Symbol" panose="05050102010706020507" pitchFamily="18" charset="2"/>
              </a:rPr>
              <a:t></a:t>
            </a:r>
            <a:r>
              <a:rPr lang="en-US" sz="2400" dirty="0" smtClean="0"/>
              <a:t>12 Backpack online tools.</a:t>
            </a:r>
            <a:endParaRPr lang="en-US" sz="2400" dirty="0"/>
          </a:p>
        </p:txBody>
      </p:sp>
    </p:spTree>
    <p:extLst>
      <p:ext uri="{BB962C8B-B14F-4D97-AF65-F5344CB8AC3E}">
        <p14:creationId xmlns:p14="http://schemas.microsoft.com/office/powerpoint/2010/main" val="815939395"/>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07996"/>
          </a:xfrm>
        </p:spPr>
        <p:txBody>
          <a:bodyPr/>
          <a:lstStyle/>
          <a:p>
            <a:r>
              <a:rPr lang="en-US" dirty="0" smtClean="0"/>
              <a:t>Career Pathways</a:t>
            </a:r>
            <a:br>
              <a:rPr lang="en-US" dirty="0" smtClean="0"/>
            </a:br>
            <a:endParaRPr lang="en-US" dirty="0">
              <a:solidFill>
                <a:schemeClr val="tx1"/>
              </a:solidFill>
            </a:endParaRPr>
          </a:p>
        </p:txBody>
      </p:sp>
      <p:sp>
        <p:nvSpPr>
          <p:cNvPr id="3" name="Content Placeholder 2"/>
          <p:cNvSpPr>
            <a:spLocks noGrp="1"/>
          </p:cNvSpPr>
          <p:nvPr>
            <p:ph idx="1"/>
          </p:nvPr>
        </p:nvSpPr>
        <p:spPr>
          <a:xfrm>
            <a:off x="457200" y="1434161"/>
            <a:ext cx="8229600" cy="4525963"/>
          </a:xfrm>
        </p:spPr>
        <p:txBody>
          <a:bodyPr/>
          <a:lstStyle/>
          <a:p>
            <a:pPr marL="0" indent="0">
              <a:buNone/>
            </a:pPr>
            <a:endParaRPr lang="en-US" dirty="0" smtClean="0"/>
          </a:p>
          <a:p>
            <a:pPr marL="0" indent="0">
              <a:buNone/>
            </a:pPr>
            <a:r>
              <a:rPr lang="en-US" b="1" i="1" dirty="0" smtClean="0"/>
              <a:t>"A career pathway is not a program, but a systemic framework for a new way of doing business in our high schools, colleges, and communities." </a:t>
            </a:r>
          </a:p>
          <a:p>
            <a:pPr marL="0" indent="0">
              <a:buNone/>
            </a:pPr>
            <a:endParaRPr lang="en-US" dirty="0"/>
          </a:p>
          <a:p>
            <a:pPr marL="0" indent="0">
              <a:buNone/>
            </a:pPr>
            <a:r>
              <a:rPr lang="en-US" i="1" dirty="0" smtClean="0"/>
              <a:t>Agrawal, 2007: Career Pathways as a Systemic Framework</a:t>
            </a:r>
          </a:p>
          <a:p>
            <a:endParaRPr lang="en-US" dirty="0"/>
          </a:p>
        </p:txBody>
      </p:sp>
    </p:spTree>
    <p:extLst>
      <p:ext uri="{BB962C8B-B14F-4D97-AF65-F5344CB8AC3E}">
        <p14:creationId xmlns:p14="http://schemas.microsoft.com/office/powerpoint/2010/main" val="375638981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5553"/>
          </a:xfrm>
        </p:spPr>
        <p:txBody>
          <a:bodyPr/>
          <a:lstStyle/>
          <a:p>
            <a:r>
              <a:rPr lang="en" sz="4000" dirty="0" smtClean="0"/>
              <a:t>Career Pathways</a:t>
            </a:r>
            <a:endParaRPr lang="en-US" sz="4000" dirty="0">
              <a:solidFill>
                <a:schemeClr val="tx1"/>
              </a:solidFill>
            </a:endParaRPr>
          </a:p>
        </p:txBody>
      </p:sp>
      <p:sp>
        <p:nvSpPr>
          <p:cNvPr id="3" name="Content Placeholder 2"/>
          <p:cNvSpPr>
            <a:spLocks noGrp="1"/>
          </p:cNvSpPr>
          <p:nvPr>
            <p:ph idx="1"/>
          </p:nvPr>
        </p:nvSpPr>
        <p:spPr>
          <a:xfrm>
            <a:off x="457200" y="1447608"/>
            <a:ext cx="8229600" cy="4525963"/>
          </a:xfrm>
        </p:spPr>
        <p:txBody>
          <a:bodyPr/>
          <a:lstStyle/>
          <a:p>
            <a:pPr marL="21431" indent="0">
              <a:buNone/>
            </a:pPr>
            <a:r>
              <a:rPr lang="en" dirty="0" smtClean="0"/>
              <a:t>Continuum of rigorous </a:t>
            </a:r>
            <a:r>
              <a:rPr lang="en" dirty="0"/>
              <a:t>academic instruction with a demanding technical curriculum and </a:t>
            </a:r>
            <a:r>
              <a:rPr lang="en" dirty="0" smtClean="0"/>
              <a:t>career-based </a:t>
            </a:r>
            <a:r>
              <a:rPr lang="en" dirty="0"/>
              <a:t>learning</a:t>
            </a:r>
          </a:p>
          <a:p>
            <a:pPr marL="21431" indent="0">
              <a:buNone/>
            </a:pPr>
            <a:endParaRPr lang="en" dirty="0" smtClean="0"/>
          </a:p>
          <a:p>
            <a:pPr marL="21431" indent="0">
              <a:buNone/>
            </a:pPr>
            <a:r>
              <a:rPr lang="en" dirty="0" smtClean="0"/>
              <a:t>Intended </a:t>
            </a:r>
            <a:r>
              <a:rPr lang="en" dirty="0"/>
              <a:t>to </a:t>
            </a:r>
            <a:r>
              <a:rPr lang="en" dirty="0" smtClean="0"/>
              <a:t>prepare </a:t>
            </a:r>
            <a:r>
              <a:rPr lang="en" dirty="0"/>
              <a:t>students </a:t>
            </a:r>
            <a:r>
              <a:rPr lang="en" dirty="0" smtClean="0"/>
              <a:t>for </a:t>
            </a:r>
            <a:r>
              <a:rPr lang="en" dirty="0"/>
              <a:t>high-demand, high-opportunity </a:t>
            </a:r>
            <a:r>
              <a:rPr lang="en" dirty="0" smtClean="0"/>
              <a:t>career fields </a:t>
            </a:r>
            <a:r>
              <a:rPr lang="en" dirty="0"/>
              <a:t>while meeting local employers and </a:t>
            </a:r>
            <a:r>
              <a:rPr lang="en" dirty="0" smtClean="0"/>
              <a:t>growing </a:t>
            </a:r>
            <a:r>
              <a:rPr lang="en" dirty="0"/>
              <a:t>labor market </a:t>
            </a:r>
            <a:r>
              <a:rPr lang="en" dirty="0" smtClean="0"/>
              <a:t>needs</a:t>
            </a:r>
            <a:endParaRPr lang="en" dirty="0"/>
          </a:p>
        </p:txBody>
      </p:sp>
      <p:cxnSp>
        <p:nvCxnSpPr>
          <p:cNvPr id="4" name="Straight Connector 3"/>
          <p:cNvCxnSpPr/>
          <p:nvPr/>
        </p:nvCxnSpPr>
        <p:spPr bwMode="auto">
          <a:xfrm>
            <a:off x="381000" y="3276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82508984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6075" lvl="1" indent="0">
              <a:buNone/>
            </a:pPr>
            <a:r>
              <a:rPr lang="en-US" dirty="0" smtClean="0"/>
              <a:t>Understand the background supporting the need for career advising in Ohio.</a:t>
            </a:r>
          </a:p>
          <a:p>
            <a:pPr marL="346075" lvl="1" indent="0">
              <a:buNone/>
            </a:pPr>
            <a:endParaRPr lang="en-US" dirty="0" smtClean="0"/>
          </a:p>
          <a:p>
            <a:pPr marL="346075" lvl="1" indent="0">
              <a:buNone/>
            </a:pPr>
            <a:r>
              <a:rPr lang="en-US" dirty="0" smtClean="0"/>
              <a:t>Learn Ohio’s policy on career advising.</a:t>
            </a:r>
          </a:p>
          <a:p>
            <a:pPr marL="346075" lvl="1" indent="0">
              <a:buNone/>
            </a:pPr>
            <a:endParaRPr lang="en-US" dirty="0" smtClean="0"/>
          </a:p>
          <a:p>
            <a:pPr marL="346075" lvl="1" indent="0">
              <a:buNone/>
            </a:pPr>
            <a:r>
              <a:rPr lang="en-US" dirty="0" smtClean="0"/>
              <a:t>Understand the components and key topics of the career advising policy</a:t>
            </a:r>
          </a:p>
          <a:p>
            <a:pPr lvl="1"/>
            <a:endParaRPr lang="en-US" dirty="0"/>
          </a:p>
        </p:txBody>
      </p:sp>
    </p:spTree>
    <p:extLst>
      <p:ext uri="{BB962C8B-B14F-4D97-AF65-F5344CB8AC3E}">
        <p14:creationId xmlns:p14="http://schemas.microsoft.com/office/powerpoint/2010/main" val="2013296754"/>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solidFill>
                  <a:srgbClr val="C00000"/>
                </a:solidFill>
              </a:rPr>
              <a:t>Ohio’s In-Demand Jobs</a:t>
            </a:r>
            <a:endParaRPr lang="en-US" dirty="0">
              <a:solidFill>
                <a:srgbClr val="C00000"/>
              </a:solidFill>
            </a:endParaRPr>
          </a:p>
        </p:txBody>
      </p:sp>
      <p:sp>
        <p:nvSpPr>
          <p:cNvPr id="3" name="Content Placeholder 2"/>
          <p:cNvSpPr>
            <a:spLocks noGrp="1"/>
          </p:cNvSpPr>
          <p:nvPr>
            <p:ph idx="1"/>
          </p:nvPr>
        </p:nvSpPr>
        <p:spPr>
          <a:xfrm>
            <a:off x="609600" y="1401446"/>
            <a:ext cx="5791200" cy="4525963"/>
          </a:xfrm>
        </p:spPr>
        <p:txBody>
          <a:bodyPr/>
          <a:lstStyle/>
          <a:p>
            <a:pPr marL="0" indent="0">
              <a:buNone/>
            </a:pPr>
            <a:r>
              <a:rPr lang="en-US" dirty="0" smtClean="0"/>
              <a:t>Developed </a:t>
            </a:r>
            <a:r>
              <a:rPr lang="en-US" dirty="0"/>
              <a:t>around Ohio’s </a:t>
            </a:r>
            <a:r>
              <a:rPr lang="en-US" dirty="0" smtClean="0"/>
              <a:t>career areas of greatest need and opportunity, according </a:t>
            </a:r>
            <a:r>
              <a:rPr lang="en-US" dirty="0"/>
              <a:t>to </a:t>
            </a:r>
            <a:r>
              <a:rPr lang="en-US" dirty="0" smtClean="0"/>
              <a:t>the list of “</a:t>
            </a:r>
            <a:r>
              <a:rPr lang="en-US" u="sng" dirty="0">
                <a:hlinkClick r:id="rId3"/>
              </a:rPr>
              <a:t>In-Demand Occupations</a:t>
            </a:r>
            <a:r>
              <a:rPr lang="en-US" u="sng" dirty="0" smtClean="0">
                <a:hlinkClick r:id="rId3"/>
              </a:rPr>
              <a:t>”</a:t>
            </a:r>
            <a:endParaRPr lang="en-US" dirty="0" smtClean="0"/>
          </a:p>
        </p:txBody>
      </p:sp>
      <p:pic>
        <p:nvPicPr>
          <p:cNvPr id="5" name="Picture 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29400" y="2286000"/>
            <a:ext cx="1653709" cy="1653709"/>
          </a:xfrm>
          <a:prstGeom prst="rect">
            <a:avLst/>
          </a:prstGeom>
          <a:noFill/>
          <a:ln>
            <a:noFill/>
          </a:ln>
        </p:spPr>
      </p:pic>
    </p:spTree>
    <p:extLst>
      <p:ext uri="{BB962C8B-B14F-4D97-AF65-F5344CB8AC3E}">
        <p14:creationId xmlns:p14="http://schemas.microsoft.com/office/powerpoint/2010/main" val="56423273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Career Pathway?</a:t>
            </a:r>
            <a:endParaRPr lang="en-US" dirty="0"/>
          </a:p>
        </p:txBody>
      </p:sp>
      <p:sp>
        <p:nvSpPr>
          <p:cNvPr id="3" name="Content Placeholder 2"/>
          <p:cNvSpPr>
            <a:spLocks noGrp="1"/>
          </p:cNvSpPr>
          <p:nvPr>
            <p:ph idx="1"/>
          </p:nvPr>
        </p:nvSpPr>
        <p:spPr>
          <a:xfrm>
            <a:off x="457200" y="1426134"/>
            <a:ext cx="8229600" cy="4525963"/>
          </a:xfrm>
        </p:spPr>
        <p:txBody>
          <a:bodyPr/>
          <a:lstStyle/>
          <a:p>
            <a:r>
              <a:rPr lang="en-US" b="1" dirty="0" smtClean="0"/>
              <a:t>Tool</a:t>
            </a:r>
            <a:r>
              <a:rPr lang="en-US" dirty="0" smtClean="0"/>
              <a:t>: Facilitate communication and advising</a:t>
            </a:r>
          </a:p>
          <a:p>
            <a:r>
              <a:rPr lang="en-US" b="1" dirty="0" smtClean="0"/>
              <a:t>Way of thinking</a:t>
            </a:r>
            <a:r>
              <a:rPr lang="en-US" dirty="0" smtClean="0"/>
              <a:t>: Shift how students experience high school</a:t>
            </a:r>
          </a:p>
          <a:p>
            <a:r>
              <a:rPr lang="en-US" b="1" dirty="0"/>
              <a:t>Customizable for any </a:t>
            </a:r>
            <a:r>
              <a:rPr lang="en-US" b="1" dirty="0" smtClean="0"/>
              <a:t>ambition</a:t>
            </a:r>
            <a:r>
              <a:rPr lang="en-US" dirty="0" smtClean="0"/>
              <a:t>: Whether </a:t>
            </a:r>
            <a:r>
              <a:rPr lang="en-US" dirty="0"/>
              <a:t>a student is interested in going to college, getting a certificate or working right after high </a:t>
            </a:r>
            <a:r>
              <a:rPr lang="en-US" dirty="0" smtClean="0"/>
              <a:t>school</a:t>
            </a:r>
            <a:endParaRPr lang="en-US" dirty="0"/>
          </a:p>
        </p:txBody>
      </p:sp>
    </p:spTree>
    <p:extLst>
      <p:ext uri="{BB962C8B-B14F-4D97-AF65-F5344CB8AC3E}">
        <p14:creationId xmlns:p14="http://schemas.microsoft.com/office/powerpoint/2010/main" val="81616536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_DegreeMarker.png"/>
          <p:cNvPicPr>
            <a:picLocks noChangeAspect="1"/>
          </p:cNvPicPr>
          <p:nvPr/>
        </p:nvPicPr>
        <p:blipFill>
          <a:blip r:embed="rId4"/>
          <a:stretch>
            <a:fillRect/>
          </a:stretch>
        </p:blipFill>
        <p:spPr>
          <a:xfrm>
            <a:off x="4246045" y="1526488"/>
            <a:ext cx="161925" cy="1990725"/>
          </a:xfrm>
          <a:prstGeom prst="rect">
            <a:avLst/>
          </a:prstGeom>
        </p:spPr>
      </p:pic>
      <p:pic>
        <p:nvPicPr>
          <p:cNvPr id="6" name="Picture 5" descr="_DegreeMarker.png"/>
          <p:cNvPicPr>
            <a:picLocks noChangeAspect="1"/>
          </p:cNvPicPr>
          <p:nvPr/>
        </p:nvPicPr>
        <p:blipFill>
          <a:blip r:embed="rId4"/>
          <a:stretch>
            <a:fillRect/>
          </a:stretch>
        </p:blipFill>
        <p:spPr>
          <a:xfrm>
            <a:off x="8095067" y="1505706"/>
            <a:ext cx="161925" cy="1990725"/>
          </a:xfrm>
          <a:prstGeom prst="rect">
            <a:avLst/>
          </a:prstGeom>
        </p:spPr>
      </p:pic>
      <p:pic>
        <p:nvPicPr>
          <p:cNvPr id="7" name="Picture 6" descr="_DegreeMarker.png"/>
          <p:cNvPicPr>
            <a:picLocks noChangeAspect="1"/>
          </p:cNvPicPr>
          <p:nvPr/>
        </p:nvPicPr>
        <p:blipFill>
          <a:blip r:embed="rId4"/>
          <a:stretch>
            <a:fillRect/>
          </a:stretch>
        </p:blipFill>
        <p:spPr>
          <a:xfrm>
            <a:off x="6167676" y="1526488"/>
            <a:ext cx="161925" cy="1990725"/>
          </a:xfrm>
          <a:prstGeom prst="rect">
            <a:avLst/>
          </a:prstGeom>
        </p:spPr>
      </p:pic>
      <p:sp>
        <p:nvSpPr>
          <p:cNvPr id="8" name="TextBox 7"/>
          <p:cNvSpPr txBox="1"/>
          <p:nvPr/>
        </p:nvSpPr>
        <p:spPr>
          <a:xfrm>
            <a:off x="552559" y="2058534"/>
            <a:ext cx="1789625" cy="584775"/>
          </a:xfrm>
          <a:prstGeom prst="rect">
            <a:avLst/>
          </a:prstGeom>
          <a:noFill/>
        </p:spPr>
        <p:txBody>
          <a:bodyPr wrap="square" rtlCol="0">
            <a:spAutoFit/>
          </a:bodyPr>
          <a:lstStyle/>
          <a:p>
            <a:r>
              <a:rPr lang="en-US" sz="1100" b="1" dirty="0">
                <a:solidFill>
                  <a:schemeClr val="accent6"/>
                </a:solidFill>
                <a:cs typeface="Arial"/>
              </a:rPr>
              <a:t>Start Pre-Health</a:t>
            </a:r>
          </a:p>
          <a:p>
            <a:r>
              <a:rPr lang="en-US" sz="1100" dirty="0">
                <a:solidFill>
                  <a:schemeClr val="accent6"/>
                </a:solidFill>
                <a:cs typeface="Arial"/>
              </a:rPr>
              <a:t>As early as grade 7 </a:t>
            </a:r>
          </a:p>
          <a:p>
            <a:r>
              <a:rPr lang="en-US" sz="1000" dirty="0">
                <a:solidFill>
                  <a:schemeClr val="accent6"/>
                </a:solidFill>
                <a:cs typeface="Arial"/>
              </a:rPr>
              <a:t>(based on readiness)</a:t>
            </a:r>
          </a:p>
        </p:txBody>
      </p:sp>
      <p:sp>
        <p:nvSpPr>
          <p:cNvPr id="9" name="TextBox 8"/>
          <p:cNvSpPr txBox="1"/>
          <p:nvPr/>
        </p:nvSpPr>
        <p:spPr>
          <a:xfrm>
            <a:off x="2478090" y="2062488"/>
            <a:ext cx="1789625" cy="877163"/>
          </a:xfrm>
          <a:prstGeom prst="rect">
            <a:avLst/>
          </a:prstGeom>
          <a:noFill/>
        </p:spPr>
        <p:txBody>
          <a:bodyPr wrap="square" rtlCol="0">
            <a:spAutoFit/>
          </a:bodyPr>
          <a:lstStyle/>
          <a:p>
            <a:pPr lvl="0"/>
            <a:r>
              <a:rPr lang="en-US" sz="1100" b="1" dirty="0" smtClean="0">
                <a:solidFill>
                  <a:srgbClr val="FFFFFF"/>
                </a:solidFill>
                <a:cs typeface="Arial"/>
              </a:rPr>
              <a:t>Dental Assistant</a:t>
            </a:r>
            <a:endParaRPr lang="en-US" sz="1100" b="1" dirty="0">
              <a:solidFill>
                <a:srgbClr val="FFFFFF"/>
              </a:solidFill>
              <a:cs typeface="Arial"/>
            </a:endParaRPr>
          </a:p>
          <a:p>
            <a:pPr lvl="0"/>
            <a:r>
              <a:rPr lang="en-US" sz="800" dirty="0" smtClean="0">
                <a:solidFill>
                  <a:srgbClr val="FFFFFF"/>
                </a:solidFill>
                <a:cs typeface="Arial"/>
              </a:rPr>
              <a:t>Median Salary</a:t>
            </a:r>
            <a:r>
              <a:rPr lang="en-US" sz="800" dirty="0">
                <a:solidFill>
                  <a:srgbClr val="FFFFFF"/>
                </a:solidFill>
                <a:cs typeface="Arial"/>
              </a:rPr>
              <a:t>: </a:t>
            </a:r>
            <a:r>
              <a:rPr lang="en-US" sz="800" dirty="0" smtClean="0">
                <a:solidFill>
                  <a:srgbClr val="FFFFFF"/>
                </a:solidFill>
                <a:cs typeface="Arial"/>
              </a:rPr>
              <a:t>$33,690 </a:t>
            </a:r>
          </a:p>
          <a:p>
            <a:pPr lvl="0"/>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20.5</a:t>
            </a:r>
            <a:r>
              <a:rPr lang="en-US" sz="800" dirty="0" smtClean="0">
                <a:solidFill>
                  <a:srgbClr val="FFFFFF"/>
                </a:solidFill>
                <a:cs typeface="Arial"/>
              </a:rPr>
              <a:t>%</a:t>
            </a:r>
            <a:endParaRPr lang="en-US" sz="800" dirty="0">
              <a:solidFill>
                <a:srgbClr val="FFFFFF"/>
              </a:solidFill>
              <a:cs typeface="Arial"/>
            </a:endParaRPr>
          </a:p>
          <a:p>
            <a:pPr lvl="0"/>
            <a:r>
              <a:rPr lang="en-US" sz="800" dirty="0">
                <a:solidFill>
                  <a:srgbClr val="FFFFFF"/>
                </a:solidFill>
                <a:cs typeface="Arial"/>
              </a:rPr>
              <a:t>Annual </a:t>
            </a:r>
            <a:r>
              <a:rPr lang="en-US" sz="800" dirty="0" smtClean="0">
                <a:solidFill>
                  <a:srgbClr val="FFFFFF"/>
                </a:solidFill>
                <a:cs typeface="Arial"/>
              </a:rPr>
              <a:t>Openings: 416</a:t>
            </a:r>
            <a:endParaRPr lang="en-US" sz="800" dirty="0">
              <a:solidFill>
                <a:srgbClr val="FFFFFF"/>
              </a:solidFill>
              <a:cs typeface="Arial"/>
            </a:endParaRPr>
          </a:p>
          <a:p>
            <a:pPr lvl="0"/>
            <a:r>
              <a:rPr lang="en-US" sz="800" dirty="0">
                <a:solidFill>
                  <a:srgbClr val="FFFFFF"/>
                </a:solidFill>
                <a:cs typeface="Arial"/>
              </a:rPr>
              <a:t>Average </a:t>
            </a:r>
            <a:r>
              <a:rPr lang="en-US" sz="800" dirty="0" smtClean="0">
                <a:solidFill>
                  <a:srgbClr val="FFFFFF"/>
                </a:solidFill>
                <a:cs typeface="Arial"/>
              </a:rPr>
              <a:t>Tuition (1 </a:t>
            </a:r>
            <a:r>
              <a:rPr lang="en-US" sz="800" dirty="0" err="1" smtClean="0">
                <a:solidFill>
                  <a:srgbClr val="FFFFFF"/>
                </a:solidFill>
                <a:cs typeface="Arial"/>
              </a:rPr>
              <a:t>yr</a:t>
            </a:r>
            <a:r>
              <a:rPr lang="en-US" sz="800" dirty="0" smtClean="0">
                <a:solidFill>
                  <a:srgbClr val="FFFFFF"/>
                </a:solidFill>
                <a:cs typeface="Arial"/>
              </a:rPr>
              <a:t>): </a:t>
            </a:r>
            <a:r>
              <a:rPr lang="en-US" sz="800" dirty="0">
                <a:solidFill>
                  <a:srgbClr val="FFFFFF"/>
                </a:solidFill>
                <a:cs typeface="Arial"/>
              </a:rPr>
              <a:t>$</a:t>
            </a:r>
            <a:r>
              <a:rPr lang="en-US" sz="800" dirty="0" smtClean="0">
                <a:solidFill>
                  <a:srgbClr val="FFFFFF"/>
                </a:solidFill>
                <a:cs typeface="Arial"/>
              </a:rPr>
              <a:t>0 –$3,900/</a:t>
            </a:r>
            <a:r>
              <a:rPr lang="en-US" sz="800" dirty="0" err="1" smtClean="0">
                <a:solidFill>
                  <a:srgbClr val="FFFFFF"/>
                </a:solidFill>
                <a:cs typeface="Arial"/>
              </a:rPr>
              <a:t>yr</a:t>
            </a:r>
            <a:endParaRPr lang="en-US" sz="800" dirty="0">
              <a:solidFill>
                <a:srgbClr val="FFFFFF"/>
              </a:solidFill>
              <a:cs typeface="Arial"/>
            </a:endParaRPr>
          </a:p>
        </p:txBody>
      </p:sp>
      <p:sp>
        <p:nvSpPr>
          <p:cNvPr id="10" name="TextBox 9"/>
          <p:cNvSpPr txBox="1"/>
          <p:nvPr/>
        </p:nvSpPr>
        <p:spPr>
          <a:xfrm>
            <a:off x="4399671" y="2062488"/>
            <a:ext cx="1789625" cy="1015663"/>
          </a:xfrm>
          <a:prstGeom prst="rect">
            <a:avLst/>
          </a:prstGeom>
          <a:noFill/>
        </p:spPr>
        <p:txBody>
          <a:bodyPr wrap="square" rtlCol="0">
            <a:spAutoFit/>
          </a:bodyPr>
          <a:lstStyle/>
          <a:p>
            <a:pPr lvl="0"/>
            <a:r>
              <a:rPr lang="en-US" sz="1100" b="1" dirty="0" smtClean="0">
                <a:solidFill>
                  <a:srgbClr val="FFFFFF"/>
                </a:solidFill>
                <a:cs typeface="Arial"/>
              </a:rPr>
              <a:t>Dental Hygienist</a:t>
            </a:r>
            <a:endParaRPr lang="en-US" sz="1100" b="1" dirty="0">
              <a:solidFill>
                <a:srgbClr val="FFFFFF"/>
              </a:solidFill>
              <a:cs typeface="Arial"/>
            </a:endParaRPr>
          </a:p>
          <a:p>
            <a:r>
              <a:rPr lang="en-US" sz="800" dirty="0">
                <a:solidFill>
                  <a:srgbClr val="FFFFFF"/>
                </a:solidFill>
                <a:cs typeface="Arial"/>
              </a:rPr>
              <a:t>Median Salary: </a:t>
            </a:r>
            <a:r>
              <a:rPr lang="en-US" sz="800" dirty="0" smtClean="0">
                <a:solidFill>
                  <a:srgbClr val="FFFFFF"/>
                </a:solidFill>
                <a:cs typeface="Arial"/>
              </a:rPr>
              <a:t>$65,510</a:t>
            </a:r>
            <a:endParaRPr lang="en-US" sz="800" dirty="0">
              <a:solidFill>
                <a:srgbClr val="FFFFFF"/>
              </a:solidFill>
              <a:cs typeface="Arial"/>
            </a:endParaRPr>
          </a:p>
          <a:p>
            <a:pPr lvl="0"/>
            <a:r>
              <a:rPr lang="en-US" sz="800" dirty="0">
                <a:solidFill>
                  <a:srgbClr val="FFFFFF"/>
                </a:solidFill>
                <a:cs typeface="Arial"/>
              </a:rPr>
              <a:t>Job Growth (10 </a:t>
            </a:r>
            <a:r>
              <a:rPr lang="en-US" sz="800" dirty="0" err="1">
                <a:solidFill>
                  <a:srgbClr val="FFFFFF"/>
                </a:solidFill>
                <a:cs typeface="Arial"/>
              </a:rPr>
              <a:t>yr</a:t>
            </a:r>
            <a:r>
              <a:rPr lang="en-US" sz="800" dirty="0">
                <a:solidFill>
                  <a:srgbClr val="FFFFFF"/>
                </a:solidFill>
                <a:cs typeface="Arial"/>
              </a:rPr>
              <a:t>): 26.3</a:t>
            </a:r>
            <a:r>
              <a:rPr lang="en-US" sz="800" dirty="0" smtClean="0">
                <a:solidFill>
                  <a:srgbClr val="FFFFFF"/>
                </a:solidFill>
                <a:cs typeface="Arial"/>
              </a:rPr>
              <a:t>%</a:t>
            </a:r>
            <a:endParaRPr lang="en-US" sz="800" dirty="0">
              <a:solidFill>
                <a:srgbClr val="FFFFFF"/>
              </a:solidFill>
              <a:cs typeface="Arial"/>
            </a:endParaRPr>
          </a:p>
          <a:p>
            <a:pPr lvl="0"/>
            <a:r>
              <a:rPr lang="en-US" sz="800" dirty="0">
                <a:solidFill>
                  <a:srgbClr val="FFFFFF"/>
                </a:solidFill>
                <a:cs typeface="Arial"/>
              </a:rPr>
              <a:t>Annual </a:t>
            </a:r>
            <a:r>
              <a:rPr lang="en-US" sz="800" dirty="0" smtClean="0">
                <a:solidFill>
                  <a:srgbClr val="FFFFFF"/>
                </a:solidFill>
                <a:cs typeface="Arial"/>
              </a:rPr>
              <a:t>Openings: 345</a:t>
            </a:r>
            <a:endParaRPr lang="en-US" sz="800" dirty="0">
              <a:solidFill>
                <a:srgbClr val="FFFFFF"/>
              </a:solidFill>
              <a:cs typeface="Arial"/>
            </a:endParaRPr>
          </a:p>
          <a:p>
            <a:pPr lvl="0"/>
            <a:r>
              <a:rPr lang="en-US" sz="800" dirty="0">
                <a:solidFill>
                  <a:srgbClr val="FFFFFF"/>
                </a:solidFill>
                <a:cs typeface="Arial"/>
              </a:rPr>
              <a:t>Average </a:t>
            </a:r>
            <a:r>
              <a:rPr lang="en-US" sz="800" dirty="0" smtClean="0">
                <a:solidFill>
                  <a:srgbClr val="FFFFFF"/>
                </a:solidFill>
                <a:cs typeface="Arial"/>
              </a:rPr>
              <a:t>Tuition (2 </a:t>
            </a:r>
            <a:r>
              <a:rPr lang="en-US" sz="800" dirty="0" err="1" smtClean="0">
                <a:solidFill>
                  <a:srgbClr val="FFFFFF"/>
                </a:solidFill>
                <a:cs typeface="Arial"/>
              </a:rPr>
              <a:t>yrs</a:t>
            </a:r>
            <a:r>
              <a:rPr lang="en-US" sz="800" dirty="0" smtClean="0">
                <a:solidFill>
                  <a:srgbClr val="FFFFFF"/>
                </a:solidFill>
                <a:cs typeface="Arial"/>
              </a:rPr>
              <a:t>): $3,900/</a:t>
            </a:r>
            <a:r>
              <a:rPr lang="en-US" sz="800" dirty="0" err="1" smtClean="0">
                <a:solidFill>
                  <a:srgbClr val="FFFFFF"/>
                </a:solidFill>
                <a:cs typeface="Arial"/>
              </a:rPr>
              <a:t>yr</a:t>
            </a:r>
            <a:endParaRPr lang="en-US" sz="800" dirty="0" smtClean="0">
              <a:solidFill>
                <a:srgbClr val="FFFFFF"/>
              </a:solidFill>
              <a:cs typeface="Arial"/>
            </a:endParaRPr>
          </a:p>
          <a:p>
            <a:r>
              <a:rPr lang="en-US" sz="800" dirty="0">
                <a:solidFill>
                  <a:srgbClr val="FFFFFF"/>
                </a:solidFill>
                <a:cs typeface="Arial"/>
              </a:rPr>
              <a:t>Average Tuition (4 </a:t>
            </a:r>
            <a:r>
              <a:rPr lang="en-US" sz="800" dirty="0" err="1">
                <a:solidFill>
                  <a:srgbClr val="FFFFFF"/>
                </a:solidFill>
                <a:cs typeface="Arial"/>
              </a:rPr>
              <a:t>yrs</a:t>
            </a:r>
            <a:r>
              <a:rPr lang="en-US" sz="800" dirty="0">
                <a:solidFill>
                  <a:srgbClr val="FFFFFF"/>
                </a:solidFill>
                <a:cs typeface="Arial"/>
              </a:rPr>
              <a:t>): $</a:t>
            </a:r>
            <a:r>
              <a:rPr lang="en-US" sz="800" dirty="0" smtClean="0">
                <a:solidFill>
                  <a:srgbClr val="FFFFFF"/>
                </a:solidFill>
                <a:cs typeface="Arial"/>
              </a:rPr>
              <a:t>9,600/</a:t>
            </a:r>
            <a:r>
              <a:rPr lang="en-US" sz="800" dirty="0" err="1" smtClean="0">
                <a:solidFill>
                  <a:srgbClr val="FFFFFF"/>
                </a:solidFill>
                <a:cs typeface="Arial"/>
              </a:rPr>
              <a:t>yr</a:t>
            </a:r>
            <a:endParaRPr lang="en-US" sz="800" dirty="0">
              <a:solidFill>
                <a:srgbClr val="FFFFFF"/>
              </a:solidFill>
              <a:cs typeface="Arial"/>
            </a:endParaRPr>
          </a:p>
          <a:p>
            <a:pPr lvl="0"/>
            <a:endParaRPr lang="en-US" sz="900" dirty="0" smtClean="0">
              <a:solidFill>
                <a:srgbClr val="FFFFFF"/>
              </a:solidFill>
              <a:cs typeface="Arial"/>
            </a:endParaRPr>
          </a:p>
        </p:txBody>
      </p:sp>
      <p:sp>
        <p:nvSpPr>
          <p:cNvPr id="11" name="TextBox 10"/>
          <p:cNvSpPr txBox="1"/>
          <p:nvPr/>
        </p:nvSpPr>
        <p:spPr>
          <a:xfrm>
            <a:off x="6313005" y="2062488"/>
            <a:ext cx="1789625" cy="754053"/>
          </a:xfrm>
          <a:prstGeom prst="rect">
            <a:avLst/>
          </a:prstGeom>
          <a:noFill/>
        </p:spPr>
        <p:txBody>
          <a:bodyPr wrap="square" rtlCol="0">
            <a:spAutoFit/>
          </a:bodyPr>
          <a:lstStyle/>
          <a:p>
            <a:r>
              <a:rPr lang="en-US" sz="1100" b="1" dirty="0" smtClean="0">
                <a:solidFill>
                  <a:srgbClr val="FFFFFF"/>
                </a:solidFill>
                <a:latin typeface="Arial"/>
                <a:cs typeface="Arial"/>
              </a:rPr>
              <a:t>Dentist</a:t>
            </a:r>
          </a:p>
          <a:p>
            <a:r>
              <a:rPr lang="en-US" sz="800" dirty="0">
                <a:solidFill>
                  <a:srgbClr val="FFFFFF"/>
                </a:solidFill>
                <a:cs typeface="Arial"/>
              </a:rPr>
              <a:t>Median Salary</a:t>
            </a:r>
            <a:r>
              <a:rPr lang="en-US" sz="800" dirty="0" smtClean="0">
                <a:solidFill>
                  <a:srgbClr val="FFFFFF"/>
                </a:solidFill>
                <a:cs typeface="Arial"/>
              </a:rPr>
              <a:t>: $158,460</a:t>
            </a:r>
          </a:p>
          <a:p>
            <a:pPr lvl="0"/>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a:t>
            </a:r>
            <a:r>
              <a:rPr lang="en-US" sz="800" dirty="0" smtClean="0">
                <a:solidFill>
                  <a:srgbClr val="FFFFFF"/>
                </a:solidFill>
                <a:cs typeface="Arial"/>
              </a:rPr>
              <a:t>9.5%</a:t>
            </a:r>
          </a:p>
          <a:p>
            <a:pPr lvl="0"/>
            <a:r>
              <a:rPr lang="en-US" sz="800" dirty="0" smtClean="0">
                <a:solidFill>
                  <a:srgbClr val="FFFFFF"/>
                </a:solidFill>
                <a:cs typeface="Arial"/>
              </a:rPr>
              <a:t>Annual Openings: 186</a:t>
            </a:r>
          </a:p>
          <a:p>
            <a:pPr lvl="0"/>
            <a:r>
              <a:rPr lang="en-US" sz="800" dirty="0" smtClean="0">
                <a:solidFill>
                  <a:srgbClr val="FFFFFF"/>
                </a:solidFill>
                <a:cs typeface="Arial"/>
              </a:rPr>
              <a:t>Average Tuition (4 </a:t>
            </a:r>
            <a:r>
              <a:rPr lang="en-US" sz="800" dirty="0" err="1" smtClean="0">
                <a:solidFill>
                  <a:srgbClr val="FFFFFF"/>
                </a:solidFill>
                <a:cs typeface="Arial"/>
              </a:rPr>
              <a:t>yrs</a:t>
            </a:r>
            <a:r>
              <a:rPr lang="en-US" sz="800" dirty="0" smtClean="0">
                <a:solidFill>
                  <a:srgbClr val="FFFFFF"/>
                </a:solidFill>
                <a:cs typeface="Arial"/>
              </a:rPr>
              <a:t>): $35,000/</a:t>
            </a:r>
            <a:r>
              <a:rPr lang="en-US" sz="800" dirty="0" err="1" smtClean="0">
                <a:solidFill>
                  <a:srgbClr val="FFFFFF"/>
                </a:solidFill>
                <a:cs typeface="Arial"/>
              </a:rPr>
              <a:t>yr</a:t>
            </a:r>
            <a:endParaRPr lang="en-US" sz="800" dirty="0">
              <a:solidFill>
                <a:srgbClr val="FFFFFF"/>
              </a:solidFill>
              <a:cs typeface="Arial"/>
            </a:endParaRPr>
          </a:p>
        </p:txBody>
      </p:sp>
      <p:sp>
        <p:nvSpPr>
          <p:cNvPr id="12" name="TextBox 11"/>
          <p:cNvSpPr txBox="1"/>
          <p:nvPr/>
        </p:nvSpPr>
        <p:spPr>
          <a:xfrm>
            <a:off x="577959" y="3970514"/>
            <a:ext cx="1764225" cy="769441"/>
          </a:xfrm>
          <a:prstGeom prst="rect">
            <a:avLst/>
          </a:prstGeom>
          <a:noFill/>
        </p:spPr>
        <p:txBody>
          <a:bodyPr wrap="square" rtlCol="0">
            <a:spAutoFit/>
          </a:bodyPr>
          <a:lstStyle/>
          <a:p>
            <a:pPr algn="ctr"/>
            <a:r>
              <a:rPr lang="en-US" sz="1100" dirty="0" smtClean="0">
                <a:latin typeface="Arial"/>
                <a:cs typeface="Arial"/>
              </a:rPr>
              <a:t>Workplace Visits</a:t>
            </a:r>
          </a:p>
          <a:p>
            <a:pPr algn="ctr"/>
            <a:r>
              <a:rPr lang="en-US" sz="1100" dirty="0" smtClean="0">
                <a:latin typeface="Arial"/>
                <a:cs typeface="Arial"/>
              </a:rPr>
              <a:t>Job Shadow</a:t>
            </a:r>
          </a:p>
          <a:p>
            <a:pPr algn="ctr"/>
            <a:r>
              <a:rPr lang="en-US" sz="1100" dirty="0" smtClean="0">
                <a:latin typeface="Arial"/>
                <a:cs typeface="Arial"/>
              </a:rPr>
              <a:t>Internship</a:t>
            </a:r>
          </a:p>
          <a:p>
            <a:pPr algn="ctr"/>
            <a:r>
              <a:rPr lang="en-US" sz="1100" dirty="0" smtClean="0">
                <a:latin typeface="Arial"/>
                <a:cs typeface="Arial"/>
              </a:rPr>
              <a:t>Work</a:t>
            </a:r>
            <a:endParaRPr lang="en-US" sz="1100" dirty="0">
              <a:latin typeface="Arial"/>
              <a:cs typeface="Arial"/>
            </a:endParaRPr>
          </a:p>
        </p:txBody>
      </p:sp>
      <p:sp>
        <p:nvSpPr>
          <p:cNvPr id="13" name="TextBox 12"/>
          <p:cNvSpPr txBox="1"/>
          <p:nvPr/>
        </p:nvSpPr>
        <p:spPr>
          <a:xfrm>
            <a:off x="2478090" y="3970514"/>
            <a:ext cx="1764225" cy="600164"/>
          </a:xfrm>
          <a:prstGeom prst="rect">
            <a:avLst/>
          </a:prstGeom>
          <a:noFill/>
        </p:spPr>
        <p:txBody>
          <a:bodyPr wrap="square" rtlCol="0">
            <a:spAutoFit/>
          </a:bodyPr>
          <a:lstStyle/>
          <a:p>
            <a:pPr algn="ctr"/>
            <a:r>
              <a:rPr lang="en-US" sz="1100" dirty="0">
                <a:cs typeface="Arial"/>
              </a:rPr>
              <a:t>Supervised Experience</a:t>
            </a:r>
          </a:p>
          <a:p>
            <a:pPr algn="ctr"/>
            <a:r>
              <a:rPr lang="en-US" sz="1100" dirty="0">
                <a:cs typeface="Arial"/>
              </a:rPr>
              <a:t>---</a:t>
            </a:r>
          </a:p>
          <a:p>
            <a:pPr algn="ctr"/>
            <a:r>
              <a:rPr lang="en-US" sz="1100" dirty="0">
                <a:cs typeface="Arial"/>
              </a:rPr>
              <a:t>Work</a:t>
            </a:r>
          </a:p>
        </p:txBody>
      </p:sp>
      <p:sp>
        <p:nvSpPr>
          <p:cNvPr id="14" name="TextBox 13"/>
          <p:cNvSpPr txBox="1"/>
          <p:nvPr/>
        </p:nvSpPr>
        <p:spPr>
          <a:xfrm>
            <a:off x="4399671" y="3970514"/>
            <a:ext cx="1764225" cy="769441"/>
          </a:xfrm>
          <a:prstGeom prst="rect">
            <a:avLst/>
          </a:prstGeom>
          <a:noFill/>
        </p:spPr>
        <p:txBody>
          <a:bodyPr wrap="square" rtlCol="0">
            <a:spAutoFit/>
          </a:bodyPr>
          <a:lstStyle/>
          <a:p>
            <a:pPr algn="ctr"/>
            <a:r>
              <a:rPr lang="en-US" sz="1100" dirty="0">
                <a:cs typeface="Arial"/>
              </a:rPr>
              <a:t>Supervised Experience</a:t>
            </a:r>
          </a:p>
          <a:p>
            <a:pPr algn="ctr"/>
            <a:r>
              <a:rPr lang="en-US" sz="1100" dirty="0">
                <a:cs typeface="Arial"/>
              </a:rPr>
              <a:t>Internship</a:t>
            </a:r>
          </a:p>
          <a:p>
            <a:pPr algn="ctr"/>
            <a:r>
              <a:rPr lang="en-US" sz="1100" dirty="0">
                <a:cs typeface="Arial"/>
              </a:rPr>
              <a:t>---</a:t>
            </a:r>
          </a:p>
          <a:p>
            <a:pPr algn="ctr"/>
            <a:r>
              <a:rPr lang="en-US" sz="1100" dirty="0">
                <a:cs typeface="Arial"/>
              </a:rPr>
              <a:t>Work</a:t>
            </a:r>
          </a:p>
        </p:txBody>
      </p:sp>
      <p:sp>
        <p:nvSpPr>
          <p:cNvPr id="15" name="TextBox 14"/>
          <p:cNvSpPr txBox="1"/>
          <p:nvPr/>
        </p:nvSpPr>
        <p:spPr>
          <a:xfrm>
            <a:off x="6313005" y="3970514"/>
            <a:ext cx="1764225" cy="600164"/>
          </a:xfrm>
          <a:prstGeom prst="rect">
            <a:avLst/>
          </a:prstGeom>
          <a:noFill/>
        </p:spPr>
        <p:txBody>
          <a:bodyPr wrap="square" rtlCol="0">
            <a:spAutoFit/>
          </a:bodyPr>
          <a:lstStyle/>
          <a:p>
            <a:pPr algn="ctr"/>
            <a:r>
              <a:rPr lang="en-US" sz="1100" dirty="0">
                <a:cs typeface="Arial"/>
              </a:rPr>
              <a:t>Internship</a:t>
            </a:r>
          </a:p>
          <a:p>
            <a:pPr algn="ctr"/>
            <a:r>
              <a:rPr lang="en-US" sz="1100" dirty="0">
                <a:cs typeface="Arial"/>
              </a:rPr>
              <a:t>---</a:t>
            </a:r>
          </a:p>
          <a:p>
            <a:pPr algn="ctr"/>
            <a:r>
              <a:rPr lang="en-US" sz="1100">
                <a:cs typeface="Arial"/>
              </a:rPr>
              <a:t>Work</a:t>
            </a:r>
            <a:endParaRPr lang="en-US" sz="1100" dirty="0">
              <a:cs typeface="Arial"/>
            </a:endParaRPr>
          </a:p>
        </p:txBody>
      </p:sp>
      <p:sp>
        <p:nvSpPr>
          <p:cNvPr id="16" name="TextBox 15"/>
          <p:cNvSpPr txBox="1"/>
          <p:nvPr/>
        </p:nvSpPr>
        <p:spPr>
          <a:xfrm>
            <a:off x="3754650" y="1158563"/>
            <a:ext cx="1088761" cy="369332"/>
          </a:xfrm>
          <a:prstGeom prst="rect">
            <a:avLst/>
          </a:prstGeom>
          <a:noFill/>
        </p:spPr>
        <p:txBody>
          <a:bodyPr wrap="none" rtlCol="0">
            <a:spAutoFit/>
          </a:bodyPr>
          <a:lstStyle/>
          <a:p>
            <a:pPr algn="ctr"/>
            <a:r>
              <a:rPr lang="en-US" sz="900" b="1" dirty="0" smtClean="0">
                <a:cs typeface="Arial"/>
              </a:rPr>
              <a:t>Certificate,</a:t>
            </a:r>
          </a:p>
          <a:p>
            <a:pPr algn="ctr"/>
            <a:r>
              <a:rPr lang="en-US" sz="900" b="1" dirty="0" smtClean="0">
                <a:cs typeface="Arial"/>
              </a:rPr>
              <a:t>Dental Assisting</a:t>
            </a:r>
            <a:endParaRPr lang="en-US" sz="900" b="1" dirty="0">
              <a:cs typeface="Arial"/>
            </a:endParaRPr>
          </a:p>
        </p:txBody>
      </p:sp>
      <p:sp>
        <p:nvSpPr>
          <p:cNvPr id="17" name="TextBox 16"/>
          <p:cNvSpPr txBox="1"/>
          <p:nvPr/>
        </p:nvSpPr>
        <p:spPr>
          <a:xfrm>
            <a:off x="7593504" y="1158563"/>
            <a:ext cx="1107996" cy="369332"/>
          </a:xfrm>
          <a:prstGeom prst="rect">
            <a:avLst/>
          </a:prstGeom>
          <a:noFill/>
        </p:spPr>
        <p:txBody>
          <a:bodyPr wrap="none" rtlCol="0">
            <a:spAutoFit/>
          </a:bodyPr>
          <a:lstStyle/>
          <a:p>
            <a:pPr algn="ctr"/>
            <a:r>
              <a:rPr lang="en-US" sz="900" b="1" dirty="0" smtClean="0">
                <a:latin typeface="Arial"/>
                <a:cs typeface="Arial"/>
              </a:rPr>
              <a:t>Doctoral Degree,</a:t>
            </a:r>
          </a:p>
          <a:p>
            <a:pPr algn="ctr"/>
            <a:r>
              <a:rPr lang="en-US" sz="900" b="1" dirty="0" smtClean="0">
                <a:latin typeface="Arial"/>
                <a:cs typeface="Arial"/>
              </a:rPr>
              <a:t>Dentistry</a:t>
            </a:r>
            <a:endParaRPr lang="en-US" sz="900" b="1" dirty="0">
              <a:latin typeface="Arial"/>
              <a:cs typeface="Arial"/>
            </a:endParaRPr>
          </a:p>
        </p:txBody>
      </p:sp>
      <p:sp>
        <p:nvSpPr>
          <p:cNvPr id="18" name="TextBox 17"/>
          <p:cNvSpPr txBox="1"/>
          <p:nvPr/>
        </p:nvSpPr>
        <p:spPr>
          <a:xfrm>
            <a:off x="5464544" y="1158563"/>
            <a:ext cx="1531188" cy="369332"/>
          </a:xfrm>
          <a:prstGeom prst="rect">
            <a:avLst/>
          </a:prstGeom>
          <a:noFill/>
        </p:spPr>
        <p:txBody>
          <a:bodyPr wrap="none" rtlCol="0">
            <a:spAutoFit/>
          </a:bodyPr>
          <a:lstStyle/>
          <a:p>
            <a:pPr algn="ctr"/>
            <a:r>
              <a:rPr lang="en-US" sz="900" b="1" dirty="0" smtClean="0">
                <a:latin typeface="Arial"/>
                <a:cs typeface="Arial"/>
              </a:rPr>
              <a:t>Associate or Bachelor’s </a:t>
            </a:r>
          </a:p>
          <a:p>
            <a:pPr algn="ctr"/>
            <a:r>
              <a:rPr lang="en-US" sz="900" b="1" dirty="0" smtClean="0">
                <a:latin typeface="Arial"/>
                <a:cs typeface="Arial"/>
              </a:rPr>
              <a:t>Degree, Dental Hygiene</a:t>
            </a:r>
          </a:p>
        </p:txBody>
      </p:sp>
      <p:pic>
        <p:nvPicPr>
          <p:cNvPr id="19"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604" y="205853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101" y="2058534"/>
            <a:ext cx="190500" cy="190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89873" y="5860623"/>
            <a:ext cx="6205125" cy="391016"/>
            <a:chOff x="489873" y="5860623"/>
            <a:chExt cx="6205125" cy="391016"/>
          </a:xfrm>
        </p:grpSpPr>
        <p:grpSp>
          <p:nvGrpSpPr>
            <p:cNvPr id="22" name="Group 21"/>
            <p:cNvGrpSpPr/>
            <p:nvPr/>
          </p:nvGrpSpPr>
          <p:grpSpPr>
            <a:xfrm>
              <a:off x="590659" y="5860623"/>
              <a:ext cx="1493210" cy="235072"/>
              <a:chOff x="960786" y="6025407"/>
              <a:chExt cx="1493210" cy="235072"/>
            </a:xfrm>
          </p:grpSpPr>
          <p:pic>
            <p:nvPicPr>
              <p:cNvPr id="24"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86" y="6025407"/>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91362" y="6060424"/>
                <a:ext cx="1362634" cy="200055"/>
              </a:xfrm>
              <a:prstGeom prst="rect">
                <a:avLst/>
              </a:prstGeom>
              <a:noFill/>
            </p:spPr>
            <p:txBody>
              <a:bodyPr wrap="square" rtlCol="0">
                <a:spAutoFit/>
              </a:bodyPr>
              <a:lstStyle/>
              <a:p>
                <a:r>
                  <a:rPr lang="en-US" sz="700" i="1" dirty="0" smtClean="0"/>
                  <a:t>Ohio In-demand Occupations</a:t>
                </a:r>
                <a:endParaRPr lang="en-US" sz="700" i="1" dirty="0"/>
              </a:p>
            </p:txBody>
          </p:sp>
        </p:grpSp>
        <p:sp>
          <p:nvSpPr>
            <p:cNvPr id="27" name="TextBox 26"/>
            <p:cNvSpPr txBox="1"/>
            <p:nvPr/>
          </p:nvSpPr>
          <p:spPr>
            <a:xfrm>
              <a:off x="489873" y="6051584"/>
              <a:ext cx="6205125" cy="200055"/>
            </a:xfrm>
            <a:prstGeom prst="rect">
              <a:avLst/>
            </a:prstGeom>
            <a:noFill/>
          </p:spPr>
          <p:txBody>
            <a:bodyPr wrap="square" rtlCol="0">
              <a:spAutoFit/>
            </a:bodyPr>
            <a:lstStyle/>
            <a:p>
              <a:r>
                <a:rPr lang="en-US" sz="700" i="1" dirty="0">
                  <a:solidFill>
                    <a:schemeClr val="tx2"/>
                  </a:solidFill>
                </a:rPr>
                <a:t>D</a:t>
              </a:r>
              <a:r>
                <a:rPr lang="en-US" sz="700" i="1" dirty="0" smtClean="0">
                  <a:solidFill>
                    <a:schemeClr val="tx2"/>
                  </a:solidFill>
                </a:rPr>
                <a:t>ata reflects 2014 Ohio labor statistics and public institutions of higher education for 2013-2014. For specific tuition costs, visit ohiohighered.org.</a:t>
              </a:r>
              <a:endParaRPr lang="en-US" sz="700" i="1" dirty="0">
                <a:solidFill>
                  <a:schemeClr val="tx2"/>
                </a:solidFill>
              </a:endParaRPr>
            </a:p>
          </p:txBody>
        </p:sp>
      </p:grpSp>
    </p:spTree>
    <p:extLst>
      <p:ext uri="{BB962C8B-B14F-4D97-AF65-F5344CB8AC3E}">
        <p14:creationId xmlns:p14="http://schemas.microsoft.com/office/powerpoint/2010/main" val="361416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3"/>
          <p:cNvGraphicFramePr>
            <a:graphicFrameLocks noChangeAspect="1"/>
          </p:cNvGraphicFramePr>
          <p:nvPr>
            <p:extLst>
              <p:ext uri="{D42A27DB-BD31-4B8C-83A1-F6EECF244321}">
                <p14:modId xmlns:p14="http://schemas.microsoft.com/office/powerpoint/2010/main" val="2843453908"/>
              </p:ext>
            </p:extLst>
          </p:nvPr>
        </p:nvGraphicFramePr>
        <p:xfrm>
          <a:off x="448733" y="1367916"/>
          <a:ext cx="8229598" cy="4567559"/>
        </p:xfrm>
        <a:graphic>
          <a:graphicData uri="http://schemas.openxmlformats.org/drawingml/2006/table">
            <a:tbl>
              <a:tblPr firstRow="1" firstCol="1" lastRow="1" lastCol="1" bandRow="1" bandCol="1"/>
              <a:tblGrid>
                <a:gridCol w="236088"/>
                <a:gridCol w="1598702"/>
                <a:gridCol w="799351"/>
                <a:gridCol w="799351"/>
                <a:gridCol w="799351"/>
                <a:gridCol w="799351"/>
                <a:gridCol w="799351"/>
                <a:gridCol w="799351"/>
                <a:gridCol w="799351"/>
                <a:gridCol w="799351"/>
              </a:tblGrid>
              <a:tr h="148320">
                <a:tc gridSpan="4">
                  <a:txBody>
                    <a:bodyPr/>
                    <a:lstStyle/>
                    <a:p>
                      <a:pPr marL="0" marR="0" indent="0" algn="l" defTabSz="457200" rtl="0" eaLnBrk="1" fontAlgn="auto" latinLnBrk="0" hangingPunct="1">
                        <a:lnSpc>
                          <a:spcPct val="100000"/>
                        </a:lnSpc>
                        <a:spcBef>
                          <a:spcPts val="0"/>
                        </a:spcBef>
                        <a:spcAft>
                          <a:spcPts val="600"/>
                        </a:spcAft>
                        <a:buClrTx/>
                        <a:buSzTx/>
                        <a:buFontTx/>
                        <a:buNone/>
                        <a:tabLst>
                          <a:tab pos="2722245" algn="l"/>
                          <a:tab pos="5484495" algn="l"/>
                        </a:tabLst>
                        <a:defRPr/>
                      </a:pPr>
                      <a:r>
                        <a:rPr lang="en-US" sz="1000" b="0" dirty="0" smtClean="0">
                          <a:effectLst/>
                          <a:latin typeface="Arial"/>
                          <a:ea typeface="Times New Roman"/>
                          <a:cs typeface="Arial"/>
                        </a:rPr>
                        <a:t>Secondary </a:t>
                      </a:r>
                      <a:r>
                        <a:rPr lang="en-US" sz="1000" b="0" dirty="0">
                          <a:effectLst/>
                          <a:latin typeface="Arial"/>
                          <a:ea typeface="Times New Roman"/>
                          <a:cs typeface="Arial"/>
                        </a:rPr>
                        <a:t>Pathway</a:t>
                      </a:r>
                      <a:r>
                        <a:rPr lang="en-US" sz="1000" b="0" dirty="0" smtClean="0">
                          <a:effectLst/>
                          <a:latin typeface="Arial"/>
                          <a:ea typeface="Times New Roman"/>
                          <a:cs typeface="Arial"/>
                        </a:rPr>
                        <a:t>:</a:t>
                      </a:r>
                      <a:r>
                        <a:rPr lang="en-US" sz="1000" b="0" u="none" dirty="0" smtClean="0">
                          <a:solidFill>
                            <a:srgbClr val="1F497D"/>
                          </a:solidFill>
                          <a:effectLst/>
                          <a:latin typeface="Arial"/>
                          <a:ea typeface="Times New Roman"/>
                          <a:cs typeface="Arial"/>
                        </a:rPr>
                        <a:t> </a:t>
                      </a:r>
                      <a:r>
                        <a:rPr lang="en-US" sz="1000" b="1" u="sng" dirty="0" smtClean="0">
                          <a:solidFill>
                            <a:schemeClr val="tx1"/>
                          </a:solidFill>
                          <a:effectLst/>
                          <a:latin typeface="+mn-lt"/>
                          <a:ea typeface="Times New Roman"/>
                          <a:cs typeface="Arial"/>
                        </a:rPr>
                        <a:t>Allied Health and </a:t>
                      </a:r>
                      <a:r>
                        <a:rPr lang="en-US" sz="1000" b="1" u="sng" dirty="0" smtClean="0">
                          <a:solidFill>
                            <a:schemeClr val="tx1"/>
                          </a:solidFill>
                          <a:effectLst/>
                          <a:latin typeface="Arial"/>
                          <a:ea typeface="Times New Roman"/>
                          <a:cs typeface="Arial"/>
                        </a:rPr>
                        <a:t>Nursing</a:t>
                      </a:r>
                      <a:endParaRPr lang="en-US" sz="1000" u="none" dirty="0">
                        <a:solidFill>
                          <a:schemeClr val="tx1"/>
                        </a:solidFill>
                        <a:effectLst/>
                        <a:latin typeface="Arial"/>
                        <a:ea typeface="Times New Roman"/>
                        <a:cs typeface="Arial"/>
                      </a:endParaRPr>
                    </a:p>
                  </a:txBody>
                  <a:tcPr marL="42825" marR="42825" marT="0" marB="0">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dirty="0"/>
                    </a:p>
                  </a:txBody>
                  <a:tcPr/>
                </a:tc>
                <a:tc hMerge="1">
                  <a:txBody>
                    <a:bodyPr/>
                    <a:lstStyle/>
                    <a:p>
                      <a:endParaRPr lang="en-US"/>
                    </a:p>
                  </a:txBody>
                  <a:tcPr/>
                </a:tc>
                <a:tc hMerge="1">
                  <a:txBody>
                    <a:bodyPr/>
                    <a:lstStyle/>
                    <a:p>
                      <a:endParaRPr lang="en-US"/>
                    </a:p>
                  </a:txBody>
                  <a:tcPr/>
                </a:tc>
                <a:tc gridSpan="6">
                  <a:txBody>
                    <a:bodyPr/>
                    <a:lstStyle/>
                    <a:p>
                      <a:pPr marL="0" marR="0">
                        <a:spcBef>
                          <a:spcPts val="0"/>
                        </a:spcBef>
                        <a:spcAft>
                          <a:spcPts val="600"/>
                        </a:spcAft>
                        <a:tabLst>
                          <a:tab pos="2722245" algn="l"/>
                          <a:tab pos="5484495" algn="l"/>
                        </a:tabLst>
                      </a:pPr>
                      <a:r>
                        <a:rPr lang="en-US" sz="1000" b="0" dirty="0" smtClean="0">
                          <a:effectLst/>
                          <a:latin typeface="Arial"/>
                          <a:ea typeface="Times New Roman"/>
                          <a:cs typeface="Arial"/>
                        </a:rPr>
                        <a:t>Postsecondary Program: </a:t>
                      </a:r>
                      <a:r>
                        <a:rPr lang="en-US" sz="1000" b="1" u="sng" dirty="0" smtClean="0">
                          <a:solidFill>
                            <a:srgbClr val="000000"/>
                          </a:solidFill>
                          <a:effectLst/>
                          <a:latin typeface="Arial"/>
                          <a:ea typeface="Times New Roman"/>
                          <a:cs typeface="Arial"/>
                        </a:rPr>
                        <a:t>Dental Hygiene</a:t>
                      </a:r>
                      <a:endParaRPr lang="en-US" sz="1000" dirty="0">
                        <a:solidFill>
                          <a:srgbClr val="000000"/>
                        </a:solidFill>
                        <a:effectLst/>
                        <a:latin typeface="Arial"/>
                        <a:ea typeface="Times New Roman"/>
                        <a:cs typeface="Arial"/>
                      </a:endParaRPr>
                    </a:p>
                  </a:txBody>
                  <a:tcPr marL="42825" marR="42825" marT="0" marB="0">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10">
                  <a:txBody>
                    <a:bodyPr/>
                    <a:lstStyle/>
                    <a:p>
                      <a:pPr marL="0" marR="0" algn="ctr">
                        <a:spcBef>
                          <a:spcPts val="0"/>
                        </a:spcBef>
                        <a:spcAft>
                          <a:spcPts val="0"/>
                        </a:spcAft>
                      </a:pPr>
                      <a:endParaRPr lang="en-US" sz="1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620">
                <a:tc gridSpan="10">
                  <a:txBody>
                    <a:bodyPr/>
                    <a:lstStyle/>
                    <a:p>
                      <a:pPr marL="0" marR="0" algn="ctr">
                        <a:spcBef>
                          <a:spcPts val="0"/>
                        </a:spcBef>
                        <a:spcAft>
                          <a:spcPts val="0"/>
                        </a:spcAft>
                      </a:pPr>
                      <a:r>
                        <a:rPr lang="en-US" sz="1200" b="1" dirty="0" smtClean="0">
                          <a:effectLst/>
                          <a:latin typeface="Arial"/>
                          <a:ea typeface="Times New Roman"/>
                          <a:cs typeface="Arial"/>
                        </a:rPr>
                        <a:t>An Example of Courses </a:t>
                      </a:r>
                      <a:r>
                        <a:rPr lang="en-US" sz="1200" b="1" dirty="0">
                          <a:effectLst/>
                          <a:latin typeface="Arial"/>
                          <a:ea typeface="Times New Roman"/>
                          <a:cs typeface="Arial"/>
                        </a:rPr>
                        <a:t>with Secondary and </a:t>
                      </a:r>
                      <a:r>
                        <a:rPr lang="en-US" sz="1200" b="1" dirty="0" smtClean="0">
                          <a:effectLst/>
                          <a:latin typeface="Arial"/>
                          <a:ea typeface="Times New Roman"/>
                          <a:cs typeface="Arial"/>
                        </a:rPr>
                        <a:t>Postsecondary </a:t>
                      </a:r>
                      <a:r>
                        <a:rPr lang="en-US" sz="1200" b="1" dirty="0">
                          <a:effectLst/>
                          <a:latin typeface="Arial"/>
                          <a:ea typeface="Times New Roman"/>
                          <a:cs typeface="Arial"/>
                        </a:rPr>
                        <a:t>Credits</a:t>
                      </a:r>
                      <a:endParaRPr lang="en-US" sz="12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4334">
                <a:tc rowSpan="4">
                  <a:txBody>
                    <a:bodyPr/>
                    <a:lstStyle/>
                    <a:p>
                      <a:pPr marL="71755" marR="71755" algn="ctr">
                        <a:spcBef>
                          <a:spcPts val="0"/>
                        </a:spcBef>
                        <a:spcAft>
                          <a:spcPts val="0"/>
                        </a:spcAft>
                      </a:pPr>
                      <a:r>
                        <a:rPr lang="en-US" sz="1000" b="1" dirty="0">
                          <a:solidFill>
                            <a:srgbClr val="000000"/>
                          </a:solidFill>
                          <a:effectLst/>
                          <a:latin typeface="Arial"/>
                          <a:ea typeface="Times New Roman"/>
                          <a:cs typeface="Arial"/>
                        </a:rPr>
                        <a: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marL="0" marR="0" algn="ctr">
                        <a:spcBef>
                          <a:spcPts val="0"/>
                        </a:spcBef>
                        <a:spcAft>
                          <a:spcPts val="0"/>
                        </a:spcAft>
                      </a:pPr>
                      <a:r>
                        <a:rPr lang="en-US" sz="800" b="1" baseline="0" dirty="0">
                          <a:effectLst/>
                          <a:latin typeface="Arial"/>
                          <a:ea typeface="Times New Roman"/>
                          <a:cs typeface="Arial"/>
                        </a:rPr>
                        <a:t>7</a:t>
                      </a:r>
                    </a:p>
                    <a:p>
                      <a:pPr marL="0" marR="0" algn="ctr">
                        <a:spcBef>
                          <a:spcPts val="0"/>
                        </a:spcBef>
                        <a:spcAft>
                          <a:spcPts val="0"/>
                        </a:spcAft>
                      </a:pPr>
                      <a:r>
                        <a:rPr lang="en-US" sz="800" b="1" baseline="0" dirty="0" smtClean="0">
                          <a:effectLst/>
                          <a:latin typeface="Arial"/>
                          <a:ea typeface="Times New Roman"/>
                          <a:cs typeface="Arial"/>
                        </a:rPr>
                        <a:t>8</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Algebra</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Physical Science</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Social Studies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Fine Arts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Health Science &amp; Technology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0249">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9</a:t>
                      </a:r>
                    </a:p>
                    <a:p>
                      <a:pPr marL="0" marR="0" algn="ctr">
                        <a:spcBef>
                          <a:spcPts val="0"/>
                        </a:spcBef>
                        <a:spcAft>
                          <a:spcPts val="0"/>
                        </a:spcAft>
                      </a:pPr>
                      <a:r>
                        <a:rPr lang="en-US" sz="800" b="1" baseline="0" dirty="0">
                          <a:effectLst/>
                          <a:latin typeface="Arial"/>
                          <a:ea typeface="Times New Roman"/>
                          <a:cs typeface="Arial"/>
                        </a:rPr>
                        <a:t>10</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a:t>
                      </a: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Geometry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World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mn-lt"/>
                          <a:cs typeface="Arial"/>
                        </a:rPr>
                        <a:t>Health (.5)</a:t>
                      </a:r>
                    </a:p>
                    <a:p>
                      <a:pPr algn="ctr"/>
                      <a:r>
                        <a:rPr lang="en-US" sz="800" b="0" i="0" dirty="0" smtClean="0">
                          <a:latin typeface="+mn-lt"/>
                          <a:cs typeface="Arial"/>
                        </a:rPr>
                        <a:t>PE</a:t>
                      </a:r>
                      <a:r>
                        <a:rPr lang="en-US" sz="800" b="0" i="0" baseline="0" dirty="0" smtClean="0">
                          <a:latin typeface="+mn-lt"/>
                          <a:cs typeface="Arial"/>
                        </a:rPr>
                        <a:t> (.5)</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Principles of Allied Health</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829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11</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Algebra</a:t>
                      </a:r>
                      <a:r>
                        <a:rPr lang="en-US" sz="800" b="0" i="0" baseline="0" dirty="0" smtClean="0">
                          <a:latin typeface="+mn-lt"/>
                          <a:cs typeface="Arial"/>
                        </a:rPr>
                        <a:t> II</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Chemistry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U.S.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Technology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Medical Terminology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8634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12</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IV</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Trigonometry/ Calculus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mn-lt"/>
                          <a:cs typeface="Arial"/>
                        </a:rPr>
                        <a:t>Anatomy &amp; Physiology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U.S. Government</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Dental Radiography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 Diagnosis &amp; Treatment Planning</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74160">
                <a:tc>
                  <a:txBody>
                    <a:bodyPr/>
                    <a:lstStyle/>
                    <a:p>
                      <a:pPr marL="71755" marR="71755" algn="ctr">
                        <a:spcBef>
                          <a:spcPts val="0"/>
                        </a:spcBef>
                        <a:spcAft>
                          <a:spcPts val="0"/>
                        </a:spcAft>
                      </a:pPr>
                      <a:endParaRPr lang="en-US" sz="5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71755" marR="71755" algn="ctr">
                        <a:spcBef>
                          <a:spcPts val="0"/>
                        </a:spcBef>
                        <a:spcAft>
                          <a:spcPts val="0"/>
                        </a:spcAft>
                      </a:pPr>
                      <a:endParaRPr lang="en-US" sz="500" b="0" spc="0" dirty="0">
                        <a:effectLst/>
                        <a:latin typeface="Arial"/>
                        <a:ea typeface="Times New Roman"/>
                        <a:cs typeface="Arial"/>
                      </a:endParaRPr>
                    </a:p>
                  </a:txBody>
                  <a:tcPr marL="42825" marR="42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12700"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0" marR="0" algn="ctr">
                        <a:spcBef>
                          <a:spcPts val="0"/>
                        </a:spcBef>
                        <a:spcAft>
                          <a:spcPts val="0"/>
                        </a:spcAft>
                      </a:pPr>
                      <a:endParaRPr lang="en-US" sz="5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r>
              <a:tr h="386510">
                <a:tc rowSpan="4">
                  <a:txBody>
                    <a:bodyPr/>
                    <a:lstStyle/>
                    <a:p>
                      <a:pPr marL="71755" marR="71755" algn="ctr">
                        <a:spcBef>
                          <a:spcPts val="0"/>
                        </a:spcBef>
                        <a:spcAft>
                          <a:spcPts val="0"/>
                        </a:spcAft>
                      </a:pPr>
                      <a:r>
                        <a:rPr lang="en-US" sz="1000" b="1" dirty="0" smtClean="0">
                          <a:effectLst/>
                          <a:latin typeface="Arial"/>
                          <a:ea typeface="Times New Roman"/>
                          <a:cs typeface="Arial"/>
                        </a:rPr>
                        <a:t>Postsecondary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71755" marR="71755" algn="ctr">
                        <a:spcBef>
                          <a:spcPts val="0"/>
                        </a:spcBef>
                        <a:spcAft>
                          <a:spcPts val="0"/>
                        </a:spcAft>
                      </a:pPr>
                      <a:r>
                        <a:rPr lang="en-US" sz="800" b="1" spc="0" baseline="0" dirty="0">
                          <a:solidFill>
                            <a:srgbClr val="000000"/>
                          </a:solidFill>
                          <a:effectLst/>
                          <a:latin typeface="Arial"/>
                          <a:ea typeface="Times New Roman"/>
                          <a:cs typeface="Arial"/>
                        </a:rPr>
                        <a:t>Year 1</a:t>
                      </a:r>
                      <a:endParaRPr lang="en-US" sz="800" b="1" spc="0" baseline="0" dirty="0">
                        <a:effectLst/>
                        <a:latin typeface="Arial"/>
                        <a:ea typeface="Times New Roman"/>
                        <a:cs typeface="Arial"/>
                      </a:endParaRPr>
                    </a:p>
                    <a:p>
                      <a:pPr marL="71755" marR="71755" algn="ctr">
                        <a:spcBef>
                          <a:spcPts val="0"/>
                        </a:spcBef>
                        <a:spcAft>
                          <a:spcPts val="0"/>
                        </a:spcAft>
                      </a:pPr>
                      <a:r>
                        <a:rPr lang="en-US" sz="800" b="1" spc="0" baseline="0" dirty="0">
                          <a:solidFill>
                            <a:srgbClr val="000000"/>
                          </a:solidFill>
                          <a:effectLst/>
                          <a:latin typeface="Arial"/>
                          <a:ea typeface="Times New Roman"/>
                          <a:cs typeface="Arial"/>
                        </a:rPr>
                        <a:t>1st Semester</a:t>
                      </a:r>
                      <a:endParaRPr lang="en-US" sz="800" b="1" spc="0" baseline="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College Seminar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 </a:t>
                      </a:r>
                      <a:r>
                        <a:rPr lang="en-US" sz="800" b="0" i="0" dirty="0" err="1" smtClean="0">
                          <a:latin typeface="+mn-lt"/>
                          <a:cs typeface="Arial"/>
                        </a:rPr>
                        <a:t>Patho</a:t>
                      </a:r>
                      <a:r>
                        <a:rPr lang="en-US" sz="800" b="0" i="0" dirty="0" smtClean="0">
                          <a:latin typeface="+mn-lt"/>
                          <a:cs typeface="Arial"/>
                        </a:rPr>
                        <a:t>-physiology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Anatomy &amp; 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Dental Hygiene</a:t>
                      </a:r>
                      <a:r>
                        <a:rPr lang="en-US" sz="800" b="0" i="0" baseline="0" dirty="0" smtClean="0">
                          <a:latin typeface="Arial"/>
                          <a:cs typeface="Arial"/>
                        </a:rPr>
                        <a:t> Pre-Clinic</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Intro to Dental Hygiene</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Periodontology</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Preventive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a:effectLst/>
                          <a:latin typeface="Arial"/>
                          <a:ea typeface="Times New Roman"/>
                          <a:cs typeface="Arial"/>
                        </a:rPr>
                        <a:t> </a:t>
                      </a:r>
                      <a:r>
                        <a:rPr lang="en-US" sz="800" b="0" i="0" dirty="0" smtClean="0">
                          <a:latin typeface="+mn-lt"/>
                          <a:cs typeface="Arial"/>
                        </a:rPr>
                        <a:t>Techniques I </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445">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1</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English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Intro to Microbiology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Techniques 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a:t>
                      </a:r>
                      <a:r>
                        <a:rPr lang="en-US" sz="800" b="0" i="0" baseline="0" dirty="0" smtClean="0">
                          <a:latin typeface="+mn-lt"/>
                          <a:cs typeface="Arial"/>
                        </a:rPr>
                        <a:t> Pathology</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Periodontology</a:t>
                      </a:r>
                      <a:r>
                        <a:rPr lang="en-US" sz="800" b="0" i="0" baseline="0" dirty="0" smtClean="0">
                          <a:latin typeface="+mn-lt"/>
                          <a:cs typeface="Arial"/>
                        </a:rPr>
                        <a:t> II</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Dental Radiography</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3782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1st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Interpersonal</a:t>
                      </a:r>
                      <a:r>
                        <a:rPr lang="en-US" sz="800" b="0" i="0" baseline="0" dirty="0" smtClean="0">
                          <a:latin typeface="Arial"/>
                          <a:cs typeface="Arial"/>
                        </a:rPr>
                        <a:t>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Sociology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Pharmacology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 Materials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Pain Management</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5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Oral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College Algebra</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IV</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Clinic III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 Psychology</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a:t>
                      </a:r>
                      <a:r>
                        <a:rPr lang="en-US" sz="800" b="0" i="0" baseline="0" dirty="0" smtClean="0">
                          <a:latin typeface="Arial"/>
                          <a:cs typeface="Arial"/>
                        </a:rPr>
                        <a:t> Hygiene Case &amp;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Humanities</a:t>
                      </a:r>
                      <a:r>
                        <a:rPr lang="en-US" sz="800" b="0" i="0" baseline="0" dirty="0" smtClean="0">
                          <a:latin typeface="+mn-lt"/>
                          <a:cs typeface="Arial"/>
                        </a:rPr>
                        <a:t> Elective</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marL="0" marR="0" algn="ctr">
                        <a:spcBef>
                          <a:spcPts val="0"/>
                        </a:spcBef>
                        <a:spcAft>
                          <a:spcPts val="0"/>
                        </a:spcAft>
                      </a:pPr>
                      <a:r>
                        <a:rPr lang="en-US" sz="800" b="0" i="0" dirty="0">
                          <a:effectLst/>
                          <a:latin typeface="Arial"/>
                          <a:ea typeface="Times New Roman"/>
                          <a:cs typeface="Arial"/>
                        </a:rPr>
                        <a:t> </a:t>
                      </a: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88992">
                <a:tc rowSpan="5">
                  <a:txBody>
                    <a:bodyPr/>
                    <a:lstStyle/>
                    <a:p>
                      <a:endParaRPr lang="en-US" dirty="0"/>
                    </a:p>
                  </a:txBody>
                  <a:tcPr marL="42825" marR="42825" marT="0" marB="0" vert="vert27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9">
                  <a:txBody>
                    <a:bodyPr/>
                    <a:lstStyle/>
                    <a:p>
                      <a:endParaRPr lang="en-US" sz="6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95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mn-lt"/>
                          <a:ea typeface="Times New Roman"/>
                          <a:cs typeface="Arial"/>
                        </a:rPr>
                        <a:t>High</a:t>
                      </a:r>
                      <a:r>
                        <a:rPr lang="en-US" sz="700" b="1" baseline="0" dirty="0" smtClean="0">
                          <a:effectLst/>
                          <a:latin typeface="+mn-lt"/>
                          <a:ea typeface="Times New Roman"/>
                          <a:cs typeface="Arial"/>
                        </a:rPr>
                        <a:t> School </a:t>
                      </a:r>
                      <a:r>
                        <a:rPr lang="en-US" sz="700" b="1" dirty="0" smtClean="0">
                          <a:effectLst/>
                          <a:latin typeface="+mn-lt"/>
                          <a:ea typeface="Times New Roman"/>
                          <a:cs typeface="Arial"/>
                        </a:rPr>
                        <a:t>Career-Technical</a:t>
                      </a:r>
                      <a:r>
                        <a:rPr lang="en-US" sz="700" b="1" baseline="0" dirty="0" smtClean="0">
                          <a:effectLst/>
                          <a:latin typeface="+mn-lt"/>
                          <a:ea typeface="Times New Roman"/>
                          <a:cs typeface="Arial"/>
                        </a:rPr>
                        <a:t> Education </a:t>
                      </a:r>
                      <a:r>
                        <a:rPr lang="en-US" sz="700" b="1" dirty="0" smtClean="0">
                          <a:effectLst/>
                          <a:latin typeface="+mn-lt"/>
                          <a:ea typeface="Times New Roman"/>
                          <a:cs typeface="Arial"/>
                        </a:rPr>
                        <a:t>Program </a:t>
                      </a:r>
                      <a:r>
                        <a:rPr lang="en-US" sz="700" b="1" baseline="0" dirty="0" smtClean="0">
                          <a:effectLst/>
                          <a:latin typeface="+mn-lt"/>
                          <a:ea typeface="Times New Roman"/>
                          <a:cs typeface="Arial"/>
                        </a:rPr>
                        <a:t>Courses</a:t>
                      </a:r>
                      <a:endParaRPr lang="en-US" sz="700" b="1" dirty="0" smtClean="0">
                        <a:effectLst/>
                        <a:latin typeface="+mn-lt"/>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High School Courses for Postsecondary Credit (Including Apprenticeship Hours) and the Corresponding Postsecondary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Required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124">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Recommended Electives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2197900" y="5917682"/>
            <a:ext cx="6625877" cy="346249"/>
            <a:chOff x="2197900" y="5917682"/>
            <a:chExt cx="6625877" cy="346249"/>
          </a:xfrm>
        </p:grpSpPr>
        <p:sp>
          <p:nvSpPr>
            <p:cNvPr id="3" name="TextBox 2"/>
            <p:cNvSpPr txBox="1"/>
            <p:nvPr/>
          </p:nvSpPr>
          <p:spPr>
            <a:xfrm>
              <a:off x="8203718" y="5935475"/>
              <a:ext cx="620059" cy="200055"/>
            </a:xfrm>
            <a:prstGeom prst="rect">
              <a:avLst/>
            </a:prstGeom>
            <a:noFill/>
          </p:spPr>
          <p:txBody>
            <a:bodyPr wrap="square" rtlCol="0">
              <a:spAutoFit/>
            </a:bodyPr>
            <a:lstStyle/>
            <a:p>
              <a:r>
                <a:rPr lang="en-US" sz="700" i="1" smtClean="0">
                  <a:solidFill>
                    <a:schemeClr val="tx2"/>
                  </a:solidFill>
                </a:rPr>
                <a:t>11/2014</a:t>
              </a:r>
              <a:endParaRPr lang="en-US" sz="700" i="1" dirty="0">
                <a:solidFill>
                  <a:schemeClr val="tx2"/>
                </a:solidFill>
              </a:endParaRPr>
            </a:p>
          </p:txBody>
        </p:sp>
        <p:sp>
          <p:nvSpPr>
            <p:cNvPr id="4" name="TextBox 3"/>
            <p:cNvSpPr txBox="1"/>
            <p:nvPr/>
          </p:nvSpPr>
          <p:spPr>
            <a:xfrm>
              <a:off x="2197900" y="5917682"/>
              <a:ext cx="5618232" cy="346249"/>
            </a:xfrm>
            <a:prstGeom prst="rect">
              <a:avLst/>
            </a:prstGeom>
            <a:noFill/>
          </p:spPr>
          <p:txBody>
            <a:bodyPr wrap="square" rtlCol="0">
              <a:spAutoFit/>
            </a:bodyPr>
            <a:lstStyle/>
            <a:p>
              <a:r>
                <a:rPr lang="en-US" sz="700" i="1" dirty="0">
                  <a:solidFill>
                    <a:schemeClr val="tx2"/>
                  </a:solidFill>
                </a:rPr>
                <a:t>Visit </a:t>
              </a:r>
              <a:r>
                <a:rPr lang="en-US" sz="700" i="1" dirty="0" smtClean="0">
                  <a:solidFill>
                    <a:schemeClr val="tx2"/>
                  </a:solidFill>
                </a:rPr>
                <a:t>education.ohio.gov/CareerConnections for reference information. </a:t>
              </a:r>
            </a:p>
            <a:p>
              <a:pPr>
                <a:spcBef>
                  <a:spcPts val="300"/>
                </a:spcBef>
              </a:pPr>
              <a:r>
                <a:rPr lang="en-US" sz="700" i="1" dirty="0" smtClean="0">
                  <a:solidFill>
                    <a:schemeClr val="tx2"/>
                  </a:solidFill>
                </a:rPr>
                <a:t>Course titles and sequences will vary between schools.</a:t>
              </a:r>
              <a:endParaRPr lang="en-US" sz="700" i="1" dirty="0">
                <a:solidFill>
                  <a:schemeClr val="tx2"/>
                </a:solidFill>
              </a:endParaRPr>
            </a:p>
          </p:txBody>
        </p:sp>
      </p:grpSp>
    </p:spTree>
    <p:extLst>
      <p:ext uri="{BB962C8B-B14F-4D97-AF65-F5344CB8AC3E}">
        <p14:creationId xmlns:p14="http://schemas.microsoft.com/office/powerpoint/2010/main" val="40579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1. Technical Courses</a:t>
            </a:r>
            <a:endParaRPr lang="en-US" dirty="0"/>
          </a:p>
        </p:txBody>
      </p:sp>
      <p:sp>
        <p:nvSpPr>
          <p:cNvPr id="3" name="Content Placeholder 2"/>
          <p:cNvSpPr>
            <a:spLocks noGrp="1"/>
          </p:cNvSpPr>
          <p:nvPr>
            <p:ph idx="1"/>
          </p:nvPr>
        </p:nvSpPr>
        <p:spPr>
          <a:xfrm>
            <a:off x="457200" y="1243800"/>
            <a:ext cx="8229600" cy="4525963"/>
          </a:xfrm>
        </p:spPr>
        <p:txBody>
          <a:bodyPr/>
          <a:lstStyle/>
          <a:p>
            <a:pPr marL="21431" indent="0">
              <a:buNone/>
            </a:pPr>
            <a:r>
              <a:rPr lang="en-US" dirty="0"/>
              <a:t>A </a:t>
            </a:r>
            <a:r>
              <a:rPr lang="en-US" dirty="0" smtClean="0"/>
              <a:t>series </a:t>
            </a:r>
            <a:r>
              <a:rPr lang="en-US" dirty="0"/>
              <a:t>of courses </a:t>
            </a:r>
            <a:r>
              <a:rPr lang="en-US" dirty="0" smtClean="0"/>
              <a:t>aligned </a:t>
            </a:r>
            <a:r>
              <a:rPr lang="en-US" dirty="0"/>
              <a:t>to state </a:t>
            </a:r>
            <a:r>
              <a:rPr lang="en-US" dirty="0" smtClean="0"/>
              <a:t>and industry standards, leading to credentials and college degrees</a:t>
            </a:r>
          </a:p>
          <a:p>
            <a:pPr marL="21431" indent="0">
              <a:buNone/>
            </a:pPr>
            <a:endParaRPr lang="en-US" b="1" i="1" dirty="0" smtClean="0"/>
          </a:p>
          <a:p>
            <a:pPr marL="1255713" lvl="1" indent="0">
              <a:buNone/>
            </a:pPr>
            <a:r>
              <a:rPr lang="en-US" b="1" i="1" dirty="0" smtClean="0"/>
              <a:t>What </a:t>
            </a:r>
            <a:r>
              <a:rPr lang="en-US" b="1" i="1" dirty="0"/>
              <a:t>technical courses </a:t>
            </a:r>
            <a:r>
              <a:rPr lang="en-US" b="1" i="1" dirty="0" smtClean="0"/>
              <a:t>do your students have access to in grades 7-12?</a:t>
            </a:r>
          </a:p>
          <a:p>
            <a:pPr marL="21431" indent="0">
              <a:buNone/>
            </a:pPr>
            <a:endParaRPr lang="en-US" b="1" i="1" dirty="0"/>
          </a:p>
        </p:txBody>
      </p:sp>
      <p:grpSp>
        <p:nvGrpSpPr>
          <p:cNvPr id="12" name="Group 11"/>
          <p:cNvGrpSpPr/>
          <p:nvPr/>
        </p:nvGrpSpPr>
        <p:grpSpPr>
          <a:xfrm>
            <a:off x="457200" y="3506781"/>
            <a:ext cx="1037231" cy="1050878"/>
            <a:chOff x="3630303" y="3138985"/>
            <a:chExt cx="1037231" cy="1050878"/>
          </a:xfrm>
        </p:grpSpPr>
        <p:sp>
          <p:nvSpPr>
            <p:cNvPr id="9" name="Oval 8"/>
            <p:cNvSpPr/>
            <p:nvPr/>
          </p:nvSpPr>
          <p:spPr>
            <a:xfrm>
              <a:off x="3630304" y="3138985"/>
              <a:ext cx="1037230" cy="10508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30303" y="3228665"/>
              <a:ext cx="1037231" cy="830997"/>
            </a:xfrm>
            <a:prstGeom prst="rect">
              <a:avLst/>
            </a:prstGeom>
            <a:noFill/>
          </p:spPr>
          <p:txBody>
            <a:bodyPr wrap="square" rtlCol="0">
              <a:spAutoFit/>
            </a:bodyPr>
            <a:lstStyle/>
            <a:p>
              <a:pPr algn="ctr"/>
              <a:r>
                <a:rPr lang="en-US" sz="4800" b="1" dirty="0" smtClean="0"/>
                <a:t>Q:</a:t>
              </a:r>
              <a:endParaRPr lang="en-US" sz="4800" b="1" dirty="0"/>
            </a:p>
          </p:txBody>
        </p:sp>
      </p:grpSp>
    </p:spTree>
    <p:extLst>
      <p:ext uri="{BB962C8B-B14F-4D97-AF65-F5344CB8AC3E}">
        <p14:creationId xmlns:p14="http://schemas.microsoft.com/office/powerpoint/2010/main" val="1100323606"/>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2. Academic Courses</a:t>
            </a:r>
            <a:endParaRPr lang="en-US" dirty="0"/>
          </a:p>
        </p:txBody>
      </p:sp>
      <p:sp>
        <p:nvSpPr>
          <p:cNvPr id="3" name="Content Placeholder 2"/>
          <p:cNvSpPr>
            <a:spLocks noGrp="1"/>
          </p:cNvSpPr>
          <p:nvPr>
            <p:ph idx="1"/>
          </p:nvPr>
        </p:nvSpPr>
        <p:spPr>
          <a:xfrm>
            <a:off x="457200" y="1171638"/>
            <a:ext cx="8229600" cy="4525963"/>
          </a:xfrm>
        </p:spPr>
        <p:txBody>
          <a:bodyPr/>
          <a:lstStyle/>
          <a:p>
            <a:pPr marL="364331" indent="-342900">
              <a:buFont typeface="Arial" panose="020B0604020202020204" pitchFamily="34" charset="0"/>
              <a:buChar char="•"/>
            </a:pPr>
            <a:r>
              <a:rPr lang="en" dirty="0"/>
              <a:t>Rigorous academic curriculum, aligned to </a:t>
            </a:r>
            <a:r>
              <a:rPr lang="en" dirty="0" smtClean="0"/>
              <a:t>Ohio’s Learning Standards</a:t>
            </a:r>
            <a:endParaRPr lang="en" dirty="0"/>
          </a:p>
          <a:p>
            <a:pPr marL="364331" indent="-342900">
              <a:buFont typeface="Arial" panose="020B0604020202020204" pitchFamily="34" charset="0"/>
              <a:buChar char="•"/>
            </a:pPr>
            <a:r>
              <a:rPr lang="en" dirty="0" smtClean="0"/>
              <a:t>Offer higher-level learning experiences that may be inquiry, problem or project based</a:t>
            </a:r>
            <a:endParaRPr lang="en" b="1" i="1" dirty="0"/>
          </a:p>
          <a:p>
            <a:pPr marL="21431" indent="0">
              <a:buNone/>
            </a:pPr>
            <a:endParaRPr lang="en" b="1" i="1" dirty="0" smtClean="0"/>
          </a:p>
          <a:p>
            <a:pPr marL="1146175" indent="0">
              <a:buNone/>
            </a:pPr>
            <a:r>
              <a:rPr lang="en" b="1" i="1" dirty="0" smtClean="0"/>
              <a:t>What options do your students currently participate in?</a:t>
            </a:r>
            <a:endParaRPr lang="en" b="1" i="1" dirty="0"/>
          </a:p>
        </p:txBody>
      </p:sp>
      <p:grpSp>
        <p:nvGrpSpPr>
          <p:cNvPr id="10" name="Group 9"/>
          <p:cNvGrpSpPr/>
          <p:nvPr/>
        </p:nvGrpSpPr>
        <p:grpSpPr>
          <a:xfrm>
            <a:off x="457200" y="3807032"/>
            <a:ext cx="1037231" cy="1050878"/>
            <a:chOff x="3630303" y="3138985"/>
            <a:chExt cx="1037231" cy="1050878"/>
          </a:xfrm>
        </p:grpSpPr>
        <p:sp>
          <p:nvSpPr>
            <p:cNvPr id="11" name="Oval 10"/>
            <p:cNvSpPr/>
            <p:nvPr/>
          </p:nvSpPr>
          <p:spPr>
            <a:xfrm>
              <a:off x="3630304" y="3138985"/>
              <a:ext cx="1037230" cy="10508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30303" y="3228665"/>
              <a:ext cx="1037231" cy="830997"/>
            </a:xfrm>
            <a:prstGeom prst="rect">
              <a:avLst/>
            </a:prstGeom>
            <a:noFill/>
          </p:spPr>
          <p:txBody>
            <a:bodyPr wrap="square" rtlCol="0">
              <a:spAutoFit/>
            </a:bodyPr>
            <a:lstStyle/>
            <a:p>
              <a:pPr algn="ctr"/>
              <a:r>
                <a:rPr lang="en-US" sz="4800" b="1" dirty="0" smtClean="0"/>
                <a:t>Q:</a:t>
              </a:r>
              <a:endParaRPr lang="en-US" sz="4800" b="1" dirty="0"/>
            </a:p>
          </p:txBody>
        </p:sp>
      </p:grpSp>
    </p:spTree>
    <p:extLst>
      <p:ext uri="{BB962C8B-B14F-4D97-AF65-F5344CB8AC3E}">
        <p14:creationId xmlns:p14="http://schemas.microsoft.com/office/powerpoint/2010/main" val="1209572652"/>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 dirty="0" smtClean="0"/>
              <a:t>3. Career Exploration Options</a:t>
            </a:r>
            <a:endParaRPr lang="en-US" dirty="0"/>
          </a:p>
        </p:txBody>
      </p:sp>
      <p:sp>
        <p:nvSpPr>
          <p:cNvPr id="3" name="Content Placeholder 2"/>
          <p:cNvSpPr>
            <a:spLocks noGrp="1"/>
          </p:cNvSpPr>
          <p:nvPr>
            <p:ph idx="1"/>
          </p:nvPr>
        </p:nvSpPr>
        <p:spPr>
          <a:xfrm>
            <a:off x="457200" y="1171638"/>
            <a:ext cx="8229600" cy="4525963"/>
          </a:xfrm>
        </p:spPr>
        <p:txBody>
          <a:bodyPr/>
          <a:lstStyle/>
          <a:p>
            <a:pPr marL="364331" indent="-342900">
              <a:buFont typeface="Arial" panose="020B0604020202020204" pitchFamily="34" charset="0"/>
              <a:buChar char="•"/>
            </a:pPr>
            <a:r>
              <a:rPr lang="en" dirty="0" smtClean="0"/>
              <a:t>Experiences and events where students are exposed to various career fields; more rigorous in high school with programs such as internships, pre-apprenticeship and part-time jobs.</a:t>
            </a:r>
            <a:endParaRPr lang="en" b="1" i="1" dirty="0"/>
          </a:p>
          <a:p>
            <a:pPr marL="21431" indent="0">
              <a:buNone/>
            </a:pPr>
            <a:endParaRPr lang="en" b="1" i="1" dirty="0" smtClean="0"/>
          </a:p>
          <a:p>
            <a:pPr marL="1146175" indent="0">
              <a:buNone/>
            </a:pPr>
            <a:r>
              <a:rPr lang="en" b="1" i="1" dirty="0" smtClean="0"/>
              <a:t>What options do your students currently have access to?</a:t>
            </a:r>
            <a:endParaRPr lang="en" b="1" i="1" dirty="0"/>
          </a:p>
        </p:txBody>
      </p:sp>
      <p:grpSp>
        <p:nvGrpSpPr>
          <p:cNvPr id="10" name="Group 9"/>
          <p:cNvGrpSpPr/>
          <p:nvPr/>
        </p:nvGrpSpPr>
        <p:grpSpPr>
          <a:xfrm>
            <a:off x="457200" y="3807032"/>
            <a:ext cx="1037231" cy="1050878"/>
            <a:chOff x="3630303" y="3138985"/>
            <a:chExt cx="1037231" cy="1050878"/>
          </a:xfrm>
        </p:grpSpPr>
        <p:sp>
          <p:nvSpPr>
            <p:cNvPr id="11" name="Oval 10"/>
            <p:cNvSpPr/>
            <p:nvPr/>
          </p:nvSpPr>
          <p:spPr>
            <a:xfrm>
              <a:off x="3630304" y="3138985"/>
              <a:ext cx="1037230" cy="10508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30303" y="3228665"/>
              <a:ext cx="1037231" cy="830997"/>
            </a:xfrm>
            <a:prstGeom prst="rect">
              <a:avLst/>
            </a:prstGeom>
            <a:noFill/>
          </p:spPr>
          <p:txBody>
            <a:bodyPr wrap="square" rtlCol="0">
              <a:spAutoFit/>
            </a:bodyPr>
            <a:lstStyle/>
            <a:p>
              <a:pPr algn="ctr"/>
              <a:r>
                <a:rPr lang="en-US" sz="4800" b="1" dirty="0" smtClean="0"/>
                <a:t>Q:</a:t>
              </a:r>
              <a:endParaRPr lang="en-US" sz="4800" b="1" dirty="0"/>
            </a:p>
          </p:txBody>
        </p:sp>
      </p:grpSp>
    </p:spTree>
    <p:extLst>
      <p:ext uri="{BB962C8B-B14F-4D97-AF65-F5344CB8AC3E}">
        <p14:creationId xmlns:p14="http://schemas.microsoft.com/office/powerpoint/2010/main" val="1179131877"/>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988"/>
            <a:ext cx="8229600" cy="553998"/>
          </a:xfrm>
        </p:spPr>
        <p:txBody>
          <a:bodyPr/>
          <a:lstStyle/>
          <a:p>
            <a:r>
              <a:rPr lang="en-US" sz="3600" dirty="0" smtClean="0"/>
              <a:t>Course Offering Audit</a:t>
            </a:r>
            <a:endParaRPr lang="en-US" sz="3600" dirty="0"/>
          </a:p>
        </p:txBody>
      </p:sp>
      <p:sp>
        <p:nvSpPr>
          <p:cNvPr id="3" name="Content Placeholder 2"/>
          <p:cNvSpPr>
            <a:spLocks noGrp="1"/>
          </p:cNvSpPr>
          <p:nvPr>
            <p:ph idx="1"/>
          </p:nvPr>
        </p:nvSpPr>
        <p:spPr>
          <a:xfrm>
            <a:off x="457200" y="1415784"/>
            <a:ext cx="8229600" cy="2774079"/>
          </a:xfrm>
        </p:spPr>
        <p:txBody>
          <a:bodyPr/>
          <a:lstStyle/>
          <a:p>
            <a:pPr>
              <a:buFont typeface="Wingdings" panose="05000000000000000000" pitchFamily="2" charset="2"/>
              <a:buChar char="q"/>
            </a:pPr>
            <a:r>
              <a:rPr lang="en-US" sz="2400" dirty="0" smtClean="0"/>
              <a:t>The school has audited our 6</a:t>
            </a:r>
            <a:r>
              <a:rPr lang="en-US" sz="2400" dirty="0" smtClean="0">
                <a:sym typeface="Symbol" panose="05050102010706020507" pitchFamily="18" charset="2"/>
              </a:rPr>
              <a:t>8</a:t>
            </a:r>
            <a:r>
              <a:rPr lang="en-US" sz="2400" dirty="0" smtClean="0"/>
              <a:t> curriculum and identified possible areas of compacted curriculum (offering middle grades students opportunities to earn high school credit).</a:t>
            </a:r>
          </a:p>
          <a:p>
            <a:pPr>
              <a:buFont typeface="Wingdings" panose="05000000000000000000" pitchFamily="2" charset="2"/>
              <a:buChar char="q"/>
            </a:pPr>
            <a:r>
              <a:rPr lang="en-US" sz="2400" dirty="0" smtClean="0"/>
              <a:t>The school works with career-tech, higher education and regional secondary partners to offer multiple courses and options for students to earn academic and technical credits leading to credentials and college degrees.</a:t>
            </a:r>
            <a:endParaRPr lang="en-US" sz="2400" b="1" i="1" dirty="0" smtClean="0"/>
          </a:p>
        </p:txBody>
      </p:sp>
      <p:grpSp>
        <p:nvGrpSpPr>
          <p:cNvPr id="10" name="Group 9"/>
          <p:cNvGrpSpPr/>
          <p:nvPr/>
        </p:nvGrpSpPr>
        <p:grpSpPr>
          <a:xfrm>
            <a:off x="457200" y="4638852"/>
            <a:ext cx="1037231" cy="1050878"/>
            <a:chOff x="3630303" y="3138985"/>
            <a:chExt cx="1037231" cy="1050878"/>
          </a:xfrm>
        </p:grpSpPr>
        <p:sp>
          <p:nvSpPr>
            <p:cNvPr id="11" name="Oval 10"/>
            <p:cNvSpPr/>
            <p:nvPr/>
          </p:nvSpPr>
          <p:spPr>
            <a:xfrm>
              <a:off x="3630304" y="3138985"/>
              <a:ext cx="1037230" cy="10508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30303" y="3228665"/>
              <a:ext cx="1037231" cy="830997"/>
            </a:xfrm>
            <a:prstGeom prst="rect">
              <a:avLst/>
            </a:prstGeom>
            <a:noFill/>
          </p:spPr>
          <p:txBody>
            <a:bodyPr wrap="square" rtlCol="0">
              <a:spAutoFit/>
            </a:bodyPr>
            <a:lstStyle/>
            <a:p>
              <a:pPr algn="ctr"/>
              <a:r>
                <a:rPr lang="en-US" sz="4800" b="1" dirty="0" smtClean="0"/>
                <a:t>Q:</a:t>
              </a:r>
              <a:endParaRPr lang="en-US" sz="4800" b="1" dirty="0"/>
            </a:p>
          </p:txBody>
        </p:sp>
      </p:grpSp>
      <p:sp>
        <p:nvSpPr>
          <p:cNvPr id="4" name="TextBox 3"/>
          <p:cNvSpPr txBox="1"/>
          <p:nvPr/>
        </p:nvSpPr>
        <p:spPr>
          <a:xfrm>
            <a:off x="1596788" y="4528477"/>
            <a:ext cx="7090012" cy="2062103"/>
          </a:xfrm>
          <a:prstGeom prst="rect">
            <a:avLst/>
          </a:prstGeom>
          <a:noFill/>
        </p:spPr>
        <p:txBody>
          <a:bodyPr wrap="square" rtlCol="0">
            <a:spAutoFit/>
          </a:bodyPr>
          <a:lstStyle/>
          <a:p>
            <a:r>
              <a:rPr lang="en-US" sz="3200" b="1" i="1" dirty="0">
                <a:latin typeface="Arial" panose="020B0604020202020204" pitchFamily="34" charset="0"/>
                <a:cs typeface="Arial" panose="020B0604020202020204" pitchFamily="34" charset="0"/>
              </a:rPr>
              <a:t>What gaps and teaching resources  are needed to continue developing pathways?</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0872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Pathways to a Diploma</a:t>
            </a:r>
            <a:endParaRPr lang="en-US" dirty="0"/>
          </a:p>
        </p:txBody>
      </p:sp>
      <p:sp>
        <p:nvSpPr>
          <p:cNvPr id="6" name="Content Placeholder 2"/>
          <p:cNvSpPr>
            <a:spLocks noGrp="1"/>
          </p:cNvSpPr>
          <p:nvPr>
            <p:ph idx="1"/>
          </p:nvPr>
        </p:nvSpPr>
        <p:spPr>
          <a:xfrm>
            <a:off x="672353" y="5387597"/>
            <a:ext cx="8229600" cy="4525963"/>
          </a:xfrm>
        </p:spPr>
        <p:txBody>
          <a:bodyPr>
            <a:noAutofit/>
          </a:bodyPr>
          <a:lstStyle/>
          <a:p>
            <a:pPr marL="0" indent="0">
              <a:buNone/>
            </a:pPr>
            <a:r>
              <a:rPr lang="en-US" sz="2400" dirty="0" smtClean="0"/>
              <a:t>See more details about Ohio’s </a:t>
            </a:r>
            <a:r>
              <a:rPr lang="en-US" sz="2400" dirty="0" smtClean="0">
                <a:hlinkClick r:id="rId3"/>
              </a:rPr>
              <a:t>requirements</a:t>
            </a:r>
            <a:r>
              <a:rPr lang="en-US" sz="2400" dirty="0" smtClean="0"/>
              <a:t> for earning a high school diploma.</a:t>
            </a:r>
          </a:p>
        </p:txBody>
      </p:sp>
      <p:sp>
        <p:nvSpPr>
          <p:cNvPr id="5" name="Content Placeholder 2"/>
          <p:cNvSpPr txBox="1">
            <a:spLocks/>
          </p:cNvSpPr>
          <p:nvPr/>
        </p:nvSpPr>
        <p:spPr>
          <a:xfrm>
            <a:off x="2140528" y="1483916"/>
            <a:ext cx="6546272" cy="4525963"/>
          </a:xfrm>
          <a:prstGeom prst="rect">
            <a:avLst/>
          </a:prstGeom>
        </p:spPr>
        <p:txBody>
          <a:bodyPr vert="horz" lIns="0" tIns="0" rIns="0" bIns="0" rtlCol="0" anchor="t" anchorCtr="0">
            <a:normAutofit/>
          </a:bodyPr>
          <a:lstStyle>
            <a:lvl1pPr marL="170260" indent="-170260"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428625" indent="-169069" algn="l" defTabSz="342900" rtl="0" eaLnBrk="1" latinLnBrk="0" hangingPunct="1">
              <a:spcBef>
                <a:spcPct val="20000"/>
              </a:spcBef>
              <a:buFont typeface="Arial"/>
              <a:buChar char="–"/>
              <a:defRPr sz="2400" kern="1200">
                <a:solidFill>
                  <a:schemeClr val="tx1"/>
                </a:solidFill>
                <a:latin typeface="Arial"/>
                <a:ea typeface="+mn-ea"/>
                <a:cs typeface="Arial"/>
              </a:defRPr>
            </a:lvl2pPr>
            <a:lvl3pPr marL="769144" indent="-171450" algn="l" defTabSz="342900" rtl="0" eaLnBrk="1" latinLnBrk="0" hangingPunct="1">
              <a:spcBef>
                <a:spcPct val="20000"/>
              </a:spcBef>
              <a:buFont typeface="Arial"/>
              <a:buChar char="•"/>
              <a:defRPr sz="2400" kern="1200">
                <a:solidFill>
                  <a:schemeClr val="tx1"/>
                </a:solidFill>
                <a:latin typeface="Arial"/>
                <a:ea typeface="+mn-ea"/>
                <a:cs typeface="Arial"/>
              </a:defRPr>
            </a:lvl3pPr>
            <a:lvl4pPr marL="1117997" indent="-171450" algn="l" defTabSz="342900" rtl="0" eaLnBrk="1" latinLnBrk="0" hangingPunct="1">
              <a:spcBef>
                <a:spcPct val="20000"/>
              </a:spcBef>
              <a:buFont typeface="Arial"/>
              <a:buChar char="–"/>
              <a:defRPr sz="2400" kern="1200">
                <a:solidFill>
                  <a:schemeClr val="tx1"/>
                </a:solidFill>
                <a:latin typeface="Arial"/>
                <a:ea typeface="+mn-ea"/>
                <a:cs typeface="Arial"/>
              </a:defRPr>
            </a:lvl4pPr>
            <a:lvl5pPr marL="1460897" indent="-171450" algn="l" defTabSz="342900" rtl="0" eaLnBrk="1" latinLnBrk="0" hangingPunct="1">
              <a:spcBef>
                <a:spcPct val="20000"/>
              </a:spcBef>
              <a:buFont typeface="Arial"/>
              <a:buChar char="»"/>
              <a:defRPr sz="24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3000" dirty="0" smtClean="0"/>
              <a:t>18 points on state tests</a:t>
            </a:r>
          </a:p>
          <a:p>
            <a:endParaRPr lang="en-US" sz="3000" dirty="0" smtClean="0"/>
          </a:p>
          <a:p>
            <a:pPr marL="0" indent="0">
              <a:buFont typeface="Arial"/>
              <a:buNone/>
            </a:pPr>
            <a:r>
              <a:rPr lang="en-US" sz="3000" dirty="0" smtClean="0"/>
              <a:t>College readiness score on national test </a:t>
            </a:r>
          </a:p>
          <a:p>
            <a:endParaRPr lang="en-US" sz="3000" dirty="0" smtClean="0"/>
          </a:p>
          <a:p>
            <a:pPr marL="0" indent="0">
              <a:buFont typeface="Arial"/>
              <a:buNone/>
            </a:pPr>
            <a:r>
              <a:rPr lang="en-US" sz="3000" dirty="0" smtClean="0"/>
              <a:t>In-demand industry credential and passing score on </a:t>
            </a:r>
            <a:r>
              <a:rPr lang="en-US" sz="3000" dirty="0" err="1" smtClean="0"/>
              <a:t>WorkKeys</a:t>
            </a:r>
            <a:endParaRPr lang="en-US" sz="3000" dirty="0" smtClean="0"/>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30190"/>
          <a:stretch/>
        </p:blipFill>
        <p:spPr>
          <a:xfrm>
            <a:off x="457200" y="1183255"/>
            <a:ext cx="1676400" cy="92604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30190"/>
          <a:stretch/>
        </p:blipFill>
        <p:spPr>
          <a:xfrm>
            <a:off x="457200" y="2708102"/>
            <a:ext cx="1676400" cy="92604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0190"/>
          <a:stretch/>
        </p:blipFill>
        <p:spPr>
          <a:xfrm>
            <a:off x="457200" y="4232949"/>
            <a:ext cx="1676400" cy="926048"/>
          </a:xfrm>
          <a:prstGeom prst="rect">
            <a:avLst/>
          </a:prstGeom>
        </p:spPr>
      </p:pic>
    </p:spTree>
    <p:extLst>
      <p:ext uri="{BB962C8B-B14F-4D97-AF65-F5344CB8AC3E}">
        <p14:creationId xmlns:p14="http://schemas.microsoft.com/office/powerpoint/2010/main" val="2715249594"/>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Standing Programs for College Credit</a:t>
            </a:r>
            <a:endParaRPr lang="en-US" dirty="0"/>
          </a:p>
        </p:txBody>
      </p:sp>
      <p:sp>
        <p:nvSpPr>
          <p:cNvPr id="3" name="Content Placeholder 2"/>
          <p:cNvSpPr>
            <a:spLocks noGrp="1"/>
          </p:cNvSpPr>
          <p:nvPr>
            <p:ph idx="1"/>
          </p:nvPr>
        </p:nvSpPr>
        <p:spPr>
          <a:xfrm>
            <a:off x="457200" y="1842247"/>
            <a:ext cx="8229600" cy="3741360"/>
          </a:xfrm>
        </p:spPr>
        <p:txBody>
          <a:bodyPr/>
          <a:lstStyle/>
          <a:p>
            <a:pPr>
              <a:buFont typeface="Arial" panose="020B0604020202020204" pitchFamily="34" charset="0"/>
              <a:buChar char="•"/>
            </a:pPr>
            <a:r>
              <a:rPr lang="en-US" dirty="0" smtClean="0"/>
              <a:t>College Credit Plus</a:t>
            </a:r>
          </a:p>
          <a:p>
            <a:pPr>
              <a:buFont typeface="Arial" panose="020B0604020202020204" pitchFamily="34" charset="0"/>
              <a:buChar char="•"/>
            </a:pPr>
            <a:r>
              <a:rPr lang="en-US" dirty="0" smtClean="0"/>
              <a:t>Advanced Placement</a:t>
            </a:r>
            <a:r>
              <a:rPr lang="en-US" baseline="0" dirty="0" smtClean="0"/>
              <a:t> (AP) Courses</a:t>
            </a:r>
          </a:p>
          <a:p>
            <a:pPr>
              <a:buFont typeface="Arial" panose="020B0604020202020204" pitchFamily="34" charset="0"/>
              <a:buChar char="•"/>
            </a:pPr>
            <a:r>
              <a:rPr lang="en-US" baseline="0" dirty="0" smtClean="0"/>
              <a:t>International B</a:t>
            </a:r>
            <a:r>
              <a:rPr lang="en-US" dirty="0" smtClean="0"/>
              <a:t>accalaureate diploma courses (IB)</a:t>
            </a:r>
          </a:p>
          <a:p>
            <a:pPr>
              <a:buFont typeface="Arial" panose="020B0604020202020204" pitchFamily="34" charset="0"/>
              <a:buChar char="•"/>
            </a:pPr>
            <a:r>
              <a:rPr lang="en-US" dirty="0" smtClean="0"/>
              <a:t>Early</a:t>
            </a:r>
            <a:r>
              <a:rPr lang="en-US" baseline="0" dirty="0" smtClean="0"/>
              <a:t> College High School Programs</a:t>
            </a:r>
            <a:endParaRPr lang="en-US" dirty="0" smtClean="0"/>
          </a:p>
        </p:txBody>
      </p:sp>
    </p:spTree>
    <p:extLst>
      <p:ext uri="{BB962C8B-B14F-4D97-AF65-F5344CB8AC3E}">
        <p14:creationId xmlns:p14="http://schemas.microsoft.com/office/powerpoint/2010/main" val="226730480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Matters in Ohio</a:t>
            </a:r>
            <a:endParaRPr lang="en-US" dirty="0"/>
          </a:p>
        </p:txBody>
      </p:sp>
      <p:sp>
        <p:nvSpPr>
          <p:cNvPr id="3" name="Content Placeholder 2"/>
          <p:cNvSpPr>
            <a:spLocks noGrp="1"/>
          </p:cNvSpPr>
          <p:nvPr>
            <p:ph idx="1"/>
          </p:nvPr>
        </p:nvSpPr>
        <p:spPr>
          <a:xfrm>
            <a:off x="457200" y="1186433"/>
            <a:ext cx="8229600" cy="4525963"/>
          </a:xfrm>
        </p:spPr>
        <p:txBody>
          <a:bodyPr/>
          <a:lstStyle/>
          <a:p>
            <a:pPr marL="0" indent="0">
              <a:buNone/>
            </a:pPr>
            <a:endParaRPr lang="en-US" dirty="0" smtClean="0"/>
          </a:p>
          <a:p>
            <a:pPr marL="0" indent="0">
              <a:buNone/>
            </a:pPr>
            <a:r>
              <a:rPr lang="en-US" dirty="0" smtClean="0"/>
              <a:t>Preparing </a:t>
            </a:r>
            <a:r>
              <a:rPr lang="en-US" dirty="0"/>
              <a:t>all students for successful </a:t>
            </a:r>
            <a:r>
              <a:rPr lang="en-US" dirty="0" smtClean="0"/>
              <a:t>futures.</a:t>
            </a:r>
            <a:endParaRPr lang="en-US" dirty="0"/>
          </a:p>
        </p:txBody>
      </p:sp>
    </p:spTree>
    <p:extLst>
      <p:ext uri="{BB962C8B-B14F-4D97-AF65-F5344CB8AC3E}">
        <p14:creationId xmlns:p14="http://schemas.microsoft.com/office/powerpoint/2010/main" val="1147106453"/>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212"/>
            <a:ext cx="8229600" cy="615553"/>
          </a:xfrm>
        </p:spPr>
        <p:txBody>
          <a:bodyPr/>
          <a:lstStyle/>
          <a:p>
            <a:r>
              <a:rPr lang="en" sz="4000" dirty="0" smtClean="0"/>
              <a:t>Experiential Learning</a:t>
            </a:r>
            <a:endParaRPr lang="en-US" sz="4000" dirty="0"/>
          </a:p>
        </p:txBody>
      </p:sp>
      <p:sp>
        <p:nvSpPr>
          <p:cNvPr id="3" name="Content Placeholder 2"/>
          <p:cNvSpPr>
            <a:spLocks noGrp="1"/>
          </p:cNvSpPr>
          <p:nvPr>
            <p:ph idx="1"/>
          </p:nvPr>
        </p:nvSpPr>
        <p:spPr>
          <a:xfrm>
            <a:off x="457200" y="1277165"/>
            <a:ext cx="8229600" cy="4458842"/>
          </a:xfrm>
        </p:spPr>
        <p:txBody>
          <a:bodyPr>
            <a:noAutofit/>
          </a:bodyPr>
          <a:lstStyle/>
          <a:p>
            <a:pPr marL="0" lvl="1" indent="0" defTabSz="914400">
              <a:spcBef>
                <a:spcPts val="0"/>
              </a:spcBef>
              <a:buNone/>
              <a:defRPr/>
            </a:pPr>
            <a:r>
              <a:rPr lang="en-US" sz="2800" dirty="0" smtClean="0"/>
              <a:t>Career-related </a:t>
            </a:r>
            <a:r>
              <a:rPr lang="en-US" sz="2800" dirty="0"/>
              <a:t>experiences that </a:t>
            </a:r>
            <a:r>
              <a:rPr lang="en-US" sz="2800" dirty="0" smtClean="0"/>
              <a:t>allow students to experience careers through hands-on activities, both short-term and long-term</a:t>
            </a:r>
          </a:p>
          <a:p>
            <a:pPr marL="573088" lvl="1" indent="-288925" defTabSz="914400">
              <a:spcBef>
                <a:spcPts val="0"/>
              </a:spcBef>
              <a:defRPr/>
            </a:pPr>
            <a:r>
              <a:rPr lang="en-US" sz="2800" dirty="0" smtClean="0"/>
              <a:t>Service learning, internships, job shadowing, paid or unpaid work experiences</a:t>
            </a:r>
            <a:endParaRPr lang="en" sz="2800" dirty="0"/>
          </a:p>
          <a:p>
            <a:pPr marL="573088" lvl="1" indent="-288925" defTabSz="914400">
              <a:spcBef>
                <a:spcPts val="0"/>
              </a:spcBef>
              <a:defRPr/>
            </a:pPr>
            <a:r>
              <a:rPr lang="en" sz="2800" dirty="0" smtClean="0"/>
              <a:t>Related</a:t>
            </a:r>
            <a:r>
              <a:rPr lang="en" sz="2800" baseline="0" dirty="0" smtClean="0"/>
              <a:t> to</a:t>
            </a:r>
            <a:r>
              <a:rPr lang="en" sz="2800" dirty="0" smtClean="0"/>
              <a:t> Ohio’s </a:t>
            </a:r>
            <a:r>
              <a:rPr lang="en" sz="2800" dirty="0" smtClean="0">
                <a:hlinkClick r:id="rId3"/>
              </a:rPr>
              <a:t>in-demand</a:t>
            </a:r>
            <a:r>
              <a:rPr lang="en" sz="2800" dirty="0" smtClean="0"/>
              <a:t> jobs</a:t>
            </a:r>
            <a:endParaRPr lang="en" sz="2800" dirty="0"/>
          </a:p>
          <a:p>
            <a:pPr marL="573088" lvl="1" indent="-288925" defTabSz="914400">
              <a:spcBef>
                <a:spcPts val="0"/>
              </a:spcBef>
              <a:defRPr/>
            </a:pPr>
            <a:r>
              <a:rPr lang="en" sz="2800" dirty="0" smtClean="0"/>
              <a:t>Takes place</a:t>
            </a:r>
            <a:r>
              <a:rPr lang="en" sz="2800" baseline="0" dirty="0" smtClean="0"/>
              <a:t> in</a:t>
            </a:r>
            <a:r>
              <a:rPr lang="en" sz="2800" dirty="0" smtClean="0"/>
              <a:t> work place, community or school setting</a:t>
            </a:r>
            <a:endParaRPr lang="en" sz="2800" dirty="0"/>
          </a:p>
        </p:txBody>
      </p:sp>
    </p:spTree>
    <p:extLst>
      <p:ext uri="{BB962C8B-B14F-4D97-AF65-F5344CB8AC3E}">
        <p14:creationId xmlns:p14="http://schemas.microsoft.com/office/powerpoint/2010/main" val="2627731492"/>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Experiential Learning?</a:t>
            </a:r>
            <a:endParaRPr lang="en-US" dirty="0"/>
          </a:p>
        </p:txBody>
      </p:sp>
      <p:sp>
        <p:nvSpPr>
          <p:cNvPr id="3" name="Content Placeholder 2"/>
          <p:cNvSpPr>
            <a:spLocks noGrp="1"/>
          </p:cNvSpPr>
          <p:nvPr>
            <p:ph idx="1"/>
          </p:nvPr>
        </p:nvSpPr>
        <p:spPr>
          <a:xfrm>
            <a:off x="457200" y="1221417"/>
            <a:ext cx="8229600" cy="4525963"/>
          </a:xfrm>
        </p:spPr>
        <p:txBody>
          <a:bodyPr/>
          <a:lstStyle/>
          <a:p>
            <a:pPr marL="0" indent="0">
              <a:buNone/>
            </a:pPr>
            <a:r>
              <a:rPr lang="en-US" sz="2800" dirty="0" smtClean="0"/>
              <a:t>Teaches students the competencies needed to be successful in real-world work</a:t>
            </a:r>
          </a:p>
          <a:p>
            <a:pPr marL="0" indent="0">
              <a:buNone/>
            </a:pPr>
            <a:endParaRPr lang="en-US" sz="2800" dirty="0" smtClean="0"/>
          </a:p>
          <a:p>
            <a:pPr marL="0" indent="0">
              <a:buNone/>
            </a:pPr>
            <a:r>
              <a:rPr lang="en-US" sz="2800" dirty="0" smtClean="0"/>
              <a:t>Motivates students to see the connection</a:t>
            </a:r>
          </a:p>
          <a:p>
            <a:pPr marL="0" indent="0">
              <a:buNone/>
            </a:pPr>
            <a:endParaRPr lang="en-US" sz="2800" dirty="0" smtClean="0"/>
          </a:p>
          <a:p>
            <a:pPr marL="0" indent="0">
              <a:buNone/>
            </a:pPr>
            <a:r>
              <a:rPr lang="en-US" sz="2800" dirty="0" smtClean="0"/>
              <a:t>Creates self-directed learners: presented with problem, need to solve it</a:t>
            </a:r>
          </a:p>
          <a:p>
            <a:endParaRPr lang="en-US" dirty="0"/>
          </a:p>
        </p:txBody>
      </p:sp>
      <p:grpSp>
        <p:nvGrpSpPr>
          <p:cNvPr id="4" name="Group 3"/>
          <p:cNvGrpSpPr/>
          <p:nvPr/>
        </p:nvGrpSpPr>
        <p:grpSpPr>
          <a:xfrm>
            <a:off x="968990" y="4903140"/>
            <a:ext cx="1037231" cy="1050878"/>
            <a:chOff x="3630303" y="3138985"/>
            <a:chExt cx="1037231" cy="1050878"/>
          </a:xfrm>
        </p:grpSpPr>
        <p:sp>
          <p:nvSpPr>
            <p:cNvPr id="5" name="Oval 4"/>
            <p:cNvSpPr/>
            <p:nvPr/>
          </p:nvSpPr>
          <p:spPr>
            <a:xfrm>
              <a:off x="3630304" y="3138985"/>
              <a:ext cx="1037230" cy="10508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30303" y="3228665"/>
              <a:ext cx="1037231" cy="830997"/>
            </a:xfrm>
            <a:prstGeom prst="rect">
              <a:avLst/>
            </a:prstGeom>
            <a:noFill/>
          </p:spPr>
          <p:txBody>
            <a:bodyPr wrap="square" rtlCol="0">
              <a:spAutoFit/>
            </a:bodyPr>
            <a:lstStyle/>
            <a:p>
              <a:pPr algn="ctr"/>
              <a:r>
                <a:rPr lang="en-US" sz="4800" b="1" dirty="0" smtClean="0"/>
                <a:t>Q:</a:t>
              </a:r>
              <a:endParaRPr lang="en-US" sz="4800" b="1" dirty="0"/>
            </a:p>
          </p:txBody>
        </p:sp>
      </p:grpSp>
      <p:sp>
        <p:nvSpPr>
          <p:cNvPr id="7" name="TextBox 6"/>
          <p:cNvSpPr txBox="1"/>
          <p:nvPr/>
        </p:nvSpPr>
        <p:spPr>
          <a:xfrm>
            <a:off x="2006221" y="4876800"/>
            <a:ext cx="6680579" cy="1077218"/>
          </a:xfrm>
          <a:prstGeom prst="rect">
            <a:avLst/>
          </a:prstGeom>
          <a:noFill/>
        </p:spPr>
        <p:txBody>
          <a:bodyPr wrap="square" rtlCol="0">
            <a:spAutoFit/>
          </a:bodyPr>
          <a:lstStyle/>
          <a:p>
            <a:pPr lvl="0"/>
            <a:r>
              <a:rPr lang="en" sz="3200" b="1" i="1" dirty="0">
                <a:solidFill>
                  <a:prstClr val="black"/>
                </a:solidFill>
                <a:latin typeface="Arial"/>
                <a:cs typeface="Arial"/>
              </a:rPr>
              <a:t>What do you already have in your schools</a:t>
            </a:r>
            <a:r>
              <a:rPr lang="en" sz="3200" b="1" i="1" dirty="0" smtClean="0">
                <a:solidFill>
                  <a:prstClr val="black"/>
                </a:solidFill>
                <a:latin typeface="Arial"/>
                <a:cs typeface="Arial"/>
              </a:rPr>
              <a:t>?</a:t>
            </a:r>
            <a:endParaRPr lang="en" sz="3200" b="1" i="1" dirty="0">
              <a:solidFill>
                <a:prstClr val="black"/>
              </a:solidFill>
              <a:latin typeface="Arial"/>
              <a:cs typeface="Arial"/>
            </a:endParaRPr>
          </a:p>
        </p:txBody>
      </p:sp>
    </p:spTree>
    <p:extLst>
      <p:ext uri="{BB962C8B-B14F-4D97-AF65-F5344CB8AC3E}">
        <p14:creationId xmlns:p14="http://schemas.microsoft.com/office/powerpoint/2010/main" val="4135644929"/>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3998"/>
          </a:xfrm>
        </p:spPr>
        <p:txBody>
          <a:bodyPr/>
          <a:lstStyle/>
          <a:p>
            <a:r>
              <a:rPr lang="en-US" dirty="0" smtClean="0"/>
              <a:t>Experiential Learning Audit</a:t>
            </a:r>
            <a:endParaRPr lang="en-US" dirty="0">
              <a:solidFill>
                <a:schemeClr val="tx1"/>
              </a:solidFill>
            </a:endParaRPr>
          </a:p>
        </p:txBody>
      </p:sp>
      <p:sp>
        <p:nvSpPr>
          <p:cNvPr id="3" name="Content Placeholder 2"/>
          <p:cNvSpPr>
            <a:spLocks noGrp="1"/>
          </p:cNvSpPr>
          <p:nvPr>
            <p:ph idx="1"/>
          </p:nvPr>
        </p:nvSpPr>
        <p:spPr>
          <a:xfrm>
            <a:off x="457200" y="1374954"/>
            <a:ext cx="8229600" cy="4525963"/>
          </a:xfrm>
        </p:spPr>
        <p:txBody>
          <a:bodyPr/>
          <a:lstStyle/>
          <a:p>
            <a:pPr marL="438150" lvl="3" indent="-473075">
              <a:buFont typeface="Wingdings" panose="05000000000000000000" pitchFamily="2" charset="2"/>
              <a:buChar char="q"/>
            </a:pPr>
            <a:r>
              <a:rPr lang="en-US" dirty="0"/>
              <a:t>We have worked with our local economic development agency to identify local economic and workforce data.</a:t>
            </a:r>
          </a:p>
          <a:p>
            <a:pPr marL="438150" lvl="3" indent="-473075">
              <a:buFont typeface="Wingdings" panose="05000000000000000000" pitchFamily="2" charset="2"/>
              <a:buChar char="q"/>
            </a:pPr>
            <a:r>
              <a:rPr lang="en-US" dirty="0"/>
              <a:t>We have communicated local economic data with students, </a:t>
            </a:r>
            <a:r>
              <a:rPr lang="en-US" dirty="0" smtClean="0"/>
              <a:t>teachers </a:t>
            </a:r>
            <a:r>
              <a:rPr lang="en-US" dirty="0"/>
              <a:t>and </a:t>
            </a:r>
            <a:r>
              <a:rPr lang="en-US" dirty="0" smtClean="0"/>
              <a:t>families.</a:t>
            </a:r>
            <a:endParaRPr lang="en-US" dirty="0"/>
          </a:p>
          <a:p>
            <a:pPr marL="438150" lvl="3" indent="-473075">
              <a:buFont typeface="Wingdings" panose="05000000000000000000" pitchFamily="2" charset="2"/>
              <a:buChar char="q"/>
            </a:pPr>
            <a:r>
              <a:rPr lang="en-US" dirty="0"/>
              <a:t>We have integrated our work-based learning program with our model student success planning</a:t>
            </a:r>
            <a:r>
              <a:rPr lang="en-US" dirty="0" smtClean="0"/>
              <a:t>.</a:t>
            </a:r>
            <a:endParaRPr lang="en-US" dirty="0"/>
          </a:p>
        </p:txBody>
      </p:sp>
    </p:spTree>
    <p:extLst>
      <p:ext uri="{BB962C8B-B14F-4D97-AF65-F5344CB8AC3E}">
        <p14:creationId xmlns:p14="http://schemas.microsoft.com/office/powerpoint/2010/main" val="2865259638"/>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Home Page</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117" t="6832" r="18052" b="25703"/>
          <a:stretch/>
        </p:blipFill>
        <p:spPr>
          <a:xfrm>
            <a:off x="457200" y="1037113"/>
            <a:ext cx="8172487" cy="5006438"/>
          </a:xfrm>
          <a:prstGeom prst="rect">
            <a:avLst/>
          </a:prstGeom>
        </p:spPr>
      </p:pic>
      <p:sp>
        <p:nvSpPr>
          <p:cNvPr id="10" name="Rounded Rectangle 9"/>
          <p:cNvSpPr/>
          <p:nvPr/>
        </p:nvSpPr>
        <p:spPr>
          <a:xfrm>
            <a:off x="2209800" y="1981201"/>
            <a:ext cx="1600200" cy="914400"/>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cxnSp>
        <p:nvCxnSpPr>
          <p:cNvPr id="11" name="Straight Arrow Connector 10"/>
          <p:cNvCxnSpPr/>
          <p:nvPr/>
        </p:nvCxnSpPr>
        <p:spPr>
          <a:xfrm>
            <a:off x="457200" y="2382397"/>
            <a:ext cx="1676400" cy="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89322"/>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Choose </a:t>
            </a:r>
            <a:r>
              <a:rPr lang="en-US" sz="2800" smtClean="0"/>
              <a:t>K-12 Student</a:t>
            </a:r>
            <a:endParaRPr lang="en-US" sz="2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463" t="15186" r="18160" b="27047"/>
          <a:stretch/>
        </p:blipFill>
        <p:spPr>
          <a:xfrm>
            <a:off x="304801" y="1981200"/>
            <a:ext cx="5638800" cy="3212267"/>
          </a:xfrm>
          <a:prstGeom prst="rect">
            <a:avLst/>
          </a:prstGeom>
        </p:spPr>
      </p:pic>
      <p:sp>
        <p:nvSpPr>
          <p:cNvPr id="7" name="Rounded Rectangle 6"/>
          <p:cNvSpPr/>
          <p:nvPr/>
        </p:nvSpPr>
        <p:spPr>
          <a:xfrm>
            <a:off x="1905000" y="2514600"/>
            <a:ext cx="1066800" cy="406236"/>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 b="-4008"/>
          <a:stretch/>
        </p:blipFill>
        <p:spPr>
          <a:xfrm flipH="1">
            <a:off x="6096000" y="1193471"/>
            <a:ext cx="2819400" cy="4178184"/>
          </a:xfrm>
          <a:prstGeom prst="rect">
            <a:avLst/>
          </a:prstGeom>
          <a:noFill/>
          <a:ln w="28575">
            <a:solidFill>
              <a:schemeClr val="tx1"/>
            </a:solidFill>
          </a:ln>
        </p:spPr>
      </p:pic>
      <p:cxnSp>
        <p:nvCxnSpPr>
          <p:cNvPr id="8" name="Straight Arrow Connector 7"/>
          <p:cNvCxnSpPr/>
          <p:nvPr/>
        </p:nvCxnSpPr>
        <p:spPr>
          <a:xfrm flipV="1">
            <a:off x="2971800" y="2133600"/>
            <a:ext cx="3200400" cy="38100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024242"/>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13"/>
            <a:ext cx="8229600" cy="430887"/>
          </a:xfrm>
        </p:spPr>
        <p:txBody>
          <a:bodyPr/>
          <a:lstStyle/>
          <a:p>
            <a:r>
              <a:rPr lang="en-US" sz="2800" dirty="0" smtClean="0"/>
              <a:t>OhioMeansJobs K-12: Guided Tour “First Up”</a:t>
            </a:r>
            <a:endParaRPr lang="en-US"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18"/>
          <a:stretch/>
        </p:blipFill>
        <p:spPr bwMode="auto">
          <a:xfrm>
            <a:off x="609600" y="990600"/>
            <a:ext cx="7869354" cy="514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11430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3827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3846" b="80221"/>
          <a:stretch/>
        </p:blipFill>
        <p:spPr bwMode="auto">
          <a:xfrm>
            <a:off x="1143000" y="881093"/>
            <a:ext cx="6934200" cy="98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76200"/>
            <a:ext cx="8229600" cy="861774"/>
          </a:xfrm>
        </p:spPr>
        <p:txBody>
          <a:bodyPr/>
          <a:lstStyle/>
          <a:p>
            <a:r>
              <a:rPr lang="en-US" sz="2800" dirty="0"/>
              <a:t>Registration – customized for students, teachers, and parents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400" y="1862737"/>
            <a:ext cx="4866200" cy="438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419415"/>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840" t="18076" r="9036" b="71523"/>
          <a:stretch/>
        </p:blipFill>
        <p:spPr>
          <a:xfrm>
            <a:off x="838200" y="570016"/>
            <a:ext cx="7936796" cy="1182584"/>
          </a:xfrm>
          <a:prstGeom prst="rect">
            <a:avLst/>
          </a:prstGeom>
        </p:spPr>
      </p:pic>
      <p:sp>
        <p:nvSpPr>
          <p:cNvPr id="3" name="Title 2"/>
          <p:cNvSpPr>
            <a:spLocks noGrp="1"/>
          </p:cNvSpPr>
          <p:nvPr>
            <p:ph type="title"/>
          </p:nvPr>
        </p:nvSpPr>
        <p:spPr>
          <a:xfrm>
            <a:off x="457200" y="76200"/>
            <a:ext cx="8229600" cy="430887"/>
          </a:xfrm>
        </p:spPr>
        <p:txBody>
          <a:bodyPr/>
          <a:lstStyle/>
          <a:p>
            <a:r>
              <a:rPr lang="en-US" sz="2800" dirty="0"/>
              <a:t>Career Cluster </a:t>
            </a:r>
            <a:r>
              <a:rPr lang="en-US" sz="2800" dirty="0" smtClean="0"/>
              <a:t>Inventory</a:t>
            </a:r>
            <a:endParaRPr lang="en-US" sz="2800"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64" t="9213" r="19181" b="40672"/>
          <a:stretch/>
        </p:blipFill>
        <p:spPr bwMode="auto">
          <a:xfrm>
            <a:off x="1075899" y="1748327"/>
            <a:ext cx="7077501" cy="450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303739"/>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913"/>
            <a:ext cx="8229600" cy="430887"/>
          </a:xfrm>
        </p:spPr>
        <p:txBody>
          <a:bodyPr/>
          <a:lstStyle/>
          <a:p>
            <a:r>
              <a:rPr lang="en-US" sz="2800" dirty="0" smtClean="0"/>
              <a:t>Career </a:t>
            </a:r>
            <a:r>
              <a:rPr lang="en-US" sz="2800" dirty="0"/>
              <a:t>Profile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69" y="914400"/>
            <a:ext cx="8181431" cy="524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29" r="26030" b="89323"/>
          <a:stretch/>
        </p:blipFill>
        <p:spPr bwMode="auto">
          <a:xfrm>
            <a:off x="4038600" y="966849"/>
            <a:ext cx="1524000" cy="56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17621"/>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673280"/>
            <a:ext cx="6615112" cy="565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430887"/>
          </a:xfrm>
        </p:spPr>
        <p:txBody>
          <a:bodyPr/>
          <a:lstStyle/>
          <a:p>
            <a:r>
              <a:rPr lang="en-US" sz="2800" dirty="0" smtClean="0"/>
              <a:t>Career Information</a:t>
            </a:r>
            <a:endParaRPr lang="en-US" sz="2800" dirty="0"/>
          </a:p>
        </p:txBody>
      </p:sp>
    </p:spTree>
    <p:extLst>
      <p:ext uri="{BB962C8B-B14F-4D97-AF65-F5344CB8AC3E}">
        <p14:creationId xmlns:p14="http://schemas.microsoft.com/office/powerpoint/2010/main" val="90052960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Connections</a:t>
            </a:r>
            <a:endParaRPr lang="en-US"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sz="3000" dirty="0" smtClean="0"/>
              <a:t>Aligns </a:t>
            </a:r>
            <a:r>
              <a:rPr lang="en-US" sz="3000" dirty="0"/>
              <a:t>district </a:t>
            </a:r>
            <a:r>
              <a:rPr lang="en-US" sz="3000" dirty="0" smtClean="0"/>
              <a:t>efforts to ensure consistent and ongoing opportunities for all students </a:t>
            </a:r>
          </a:p>
          <a:p>
            <a:pPr marL="0" indent="0">
              <a:buNone/>
            </a:pPr>
            <a:endParaRPr lang="en-US" sz="3000" dirty="0"/>
          </a:p>
          <a:p>
            <a:pPr marL="0" indent="0">
              <a:buNone/>
            </a:pPr>
            <a:r>
              <a:rPr lang="en-US" sz="3000" dirty="0" smtClean="0"/>
              <a:t>Embeds curriculum strategies that help students link their learning to future careers</a:t>
            </a:r>
            <a:endParaRPr lang="en-US" sz="3000" b="1" dirty="0" smtClean="0"/>
          </a:p>
          <a:p>
            <a:pPr marL="0" indent="0">
              <a:buNone/>
            </a:pPr>
            <a:endParaRPr lang="en-US" sz="3000" b="1" dirty="0" smtClean="0"/>
          </a:p>
          <a:p>
            <a:pPr marL="0" indent="0">
              <a:buNone/>
            </a:pPr>
            <a:r>
              <a:rPr lang="en-US" sz="3000" dirty="0" smtClean="0"/>
              <a:t>Engages students in opportunities to discover their career interests, explore pathways and make plans for their future</a:t>
            </a:r>
            <a:endParaRPr lang="en-US" sz="3000" dirty="0"/>
          </a:p>
        </p:txBody>
      </p:sp>
      <p:cxnSp>
        <p:nvCxnSpPr>
          <p:cNvPr id="4" name="Straight Connector 3"/>
          <p:cNvCxnSpPr/>
          <p:nvPr/>
        </p:nvCxnSpPr>
        <p:spPr bwMode="auto">
          <a:xfrm>
            <a:off x="457200" y="2590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33220020"/>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30887"/>
          </a:xfrm>
        </p:spPr>
        <p:txBody>
          <a:bodyPr/>
          <a:lstStyle/>
          <a:p>
            <a:r>
              <a:rPr lang="en-US" sz="2800" dirty="0" smtClean="0"/>
              <a:t>Education and Training Options</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34200" cy="554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227454"/>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713"/>
            <a:ext cx="8229600" cy="430887"/>
          </a:xfrm>
        </p:spPr>
        <p:txBody>
          <a:bodyPr/>
          <a:lstStyle/>
          <a:p>
            <a:r>
              <a:rPr lang="en-US" sz="2800" dirty="0" smtClean="0"/>
              <a:t>Scholarships</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93967"/>
            <a:ext cx="8001000" cy="537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829242"/>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123"/>
          <a:stretch/>
        </p:blipFill>
        <p:spPr bwMode="auto">
          <a:xfrm>
            <a:off x="348404" y="646065"/>
            <a:ext cx="4452196" cy="52927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457200" y="87868"/>
            <a:ext cx="8229600" cy="430887"/>
          </a:xfrm>
        </p:spPr>
        <p:txBody>
          <a:bodyPr/>
          <a:lstStyle/>
          <a:p>
            <a:r>
              <a:rPr lang="en-US" sz="2800" dirty="0" smtClean="0"/>
              <a:t>Budgeting For Your Future</a:t>
            </a:r>
            <a:endParaRPr lang="en-US"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371987"/>
            <a:ext cx="5395913" cy="1855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46064"/>
            <a:ext cx="2500313" cy="3640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3846903"/>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2513"/>
            <a:ext cx="8229600" cy="430887"/>
          </a:xfrm>
        </p:spPr>
        <p:txBody>
          <a:bodyPr/>
          <a:lstStyle/>
          <a:p>
            <a:r>
              <a:rPr lang="en-US" sz="2800" dirty="0"/>
              <a:t>Career </a:t>
            </a:r>
            <a:r>
              <a:rPr lang="en-US" sz="2800" dirty="0" smtClean="0"/>
              <a:t>Plan</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39000" cy="536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801552"/>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55"/>
          <a:stretch/>
        </p:blipFill>
        <p:spPr bwMode="auto">
          <a:xfrm>
            <a:off x="1905000" y="762000"/>
            <a:ext cx="5168588" cy="545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164068"/>
            <a:ext cx="8229600" cy="430887"/>
          </a:xfrm>
        </p:spPr>
        <p:txBody>
          <a:bodyPr/>
          <a:lstStyle/>
          <a:p>
            <a:r>
              <a:rPr lang="en-US" sz="2800" dirty="0" smtClean="0"/>
              <a:t>Tools </a:t>
            </a:r>
            <a:r>
              <a:rPr lang="en-US" sz="2800" dirty="0"/>
              <a:t>for College and Career </a:t>
            </a:r>
            <a:r>
              <a:rPr lang="en-US" sz="2800" dirty="0" smtClean="0"/>
              <a:t>Readiness</a:t>
            </a:r>
            <a:endParaRPr lang="en-US" sz="2800" dirty="0"/>
          </a:p>
        </p:txBody>
      </p:sp>
    </p:spTree>
    <p:extLst>
      <p:ext uri="{BB962C8B-B14F-4D97-AF65-F5344CB8AC3E}">
        <p14:creationId xmlns:p14="http://schemas.microsoft.com/office/powerpoint/2010/main" val="1401145445"/>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2513"/>
            <a:ext cx="8229600" cy="430887"/>
          </a:xfrm>
        </p:spPr>
        <p:txBody>
          <a:bodyPr/>
          <a:lstStyle/>
          <a:p>
            <a:r>
              <a:rPr lang="en-US" sz="2800" dirty="0" smtClean="0"/>
              <a:t>Upload or Build a Résumé</a:t>
            </a:r>
            <a:endParaRPr lang="en-US" sz="28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5181600" cy="56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729" r="26030" b="89323"/>
          <a:stretch/>
        </p:blipFill>
        <p:spPr bwMode="auto">
          <a:xfrm>
            <a:off x="4191000" y="686790"/>
            <a:ext cx="914400" cy="33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879960"/>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8713"/>
            <a:ext cx="8229600" cy="430887"/>
          </a:xfrm>
        </p:spPr>
        <p:txBody>
          <a:bodyPr/>
          <a:lstStyle/>
          <a:p>
            <a:r>
              <a:rPr lang="en-US" sz="2800" dirty="0" smtClean="0"/>
              <a:t>Job Search</a:t>
            </a:r>
            <a:endParaRPr lang="en-US" sz="2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383" y="685800"/>
            <a:ext cx="584541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50131"/>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1"/>
            <a:ext cx="8229600" cy="430887"/>
          </a:xfrm>
        </p:spPr>
        <p:txBody>
          <a:bodyPr/>
          <a:lstStyle/>
          <a:p>
            <a:r>
              <a:rPr lang="en-US" sz="2800" i="1" dirty="0"/>
              <a:t>Backpack</a:t>
            </a:r>
            <a:r>
              <a:rPr lang="en-US" sz="2800" dirty="0"/>
              <a:t> – </a:t>
            </a:r>
            <a:r>
              <a:rPr lang="en-US" sz="2800" dirty="0" smtClean="0"/>
              <a:t>Ongoing Individualized </a:t>
            </a:r>
            <a:r>
              <a:rPr lang="en-US" sz="2800" dirty="0"/>
              <a:t>Planning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97092"/>
            <a:ext cx="5943600" cy="555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7622"/>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8713"/>
            <a:ext cx="8229600" cy="430887"/>
          </a:xfrm>
          <a:noFill/>
        </p:spPr>
        <p:txBody>
          <a:bodyPr/>
          <a:lstStyle/>
          <a:p>
            <a:r>
              <a:rPr lang="en-US" sz="2800" dirty="0"/>
              <a:t>Self-Directed </a:t>
            </a:r>
            <a:r>
              <a:rPr lang="en-US" sz="2800" dirty="0" smtClean="0"/>
              <a:t>Exploration</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07507"/>
            <a:ext cx="7372350" cy="518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910" t="23441" b="11327"/>
          <a:stretch/>
        </p:blipFill>
        <p:spPr bwMode="auto">
          <a:xfrm>
            <a:off x="2893621" y="1905000"/>
            <a:ext cx="5335979" cy="280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4406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350593"/>
            <a:ext cx="8229600" cy="4745407"/>
          </a:xfrm>
        </p:spPr>
        <p:txBody>
          <a:bodyPr/>
          <a:lstStyle/>
          <a:p>
            <a:pPr marL="0" indent="0">
              <a:buNone/>
            </a:pPr>
            <a:r>
              <a:rPr lang="en-US" sz="2800" dirty="0" smtClean="0"/>
              <a:t>Map what your school is already doing (who, what, when, where, how)</a:t>
            </a:r>
          </a:p>
          <a:p>
            <a:pPr marL="0" indent="0">
              <a:buNone/>
            </a:pPr>
            <a:endParaRPr lang="en-US" sz="2800" dirty="0" smtClean="0"/>
          </a:p>
          <a:p>
            <a:pPr marL="0" indent="0">
              <a:buNone/>
            </a:pPr>
            <a:r>
              <a:rPr lang="en-US" sz="2800" dirty="0" smtClean="0"/>
              <a:t>Identify champions at your school that will expand and enhance current efforts (administrators, colleagues, and community members)</a:t>
            </a:r>
          </a:p>
          <a:p>
            <a:pPr marL="0" indent="0">
              <a:buNone/>
            </a:pPr>
            <a:endParaRPr lang="en-US" sz="2800" dirty="0" smtClean="0"/>
          </a:p>
          <a:p>
            <a:pPr marL="0" indent="0">
              <a:buNone/>
            </a:pPr>
            <a:r>
              <a:rPr lang="en-US" sz="2800" dirty="0" smtClean="0"/>
              <a:t>Strategize what small steps your school will take initially, that will make a big impact overtime</a:t>
            </a:r>
          </a:p>
        </p:txBody>
      </p:sp>
      <p:cxnSp>
        <p:nvCxnSpPr>
          <p:cNvPr id="4" name="Straight Connector 3"/>
          <p:cNvCxnSpPr/>
          <p:nvPr/>
        </p:nvCxnSpPr>
        <p:spPr bwMode="auto">
          <a:xfrm>
            <a:off x="457200" y="2514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4419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22510622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idx="1"/>
          </p:nvPr>
        </p:nvSpPr>
        <p:spPr>
          <a:xfrm>
            <a:off x="914400" y="1524000"/>
            <a:ext cx="7315200" cy="3200400"/>
          </a:xfrm>
        </p:spPr>
        <p:txBody>
          <a:bodyPr/>
          <a:lstStyle/>
          <a:p>
            <a:pPr marL="0" indent="0">
              <a:buNone/>
            </a:pPr>
            <a:r>
              <a:rPr lang="en-US" b="1" dirty="0"/>
              <a:t>Career </a:t>
            </a:r>
            <a:r>
              <a:rPr lang="en-US" b="1" dirty="0" smtClean="0"/>
              <a:t>Awareness</a:t>
            </a:r>
            <a:r>
              <a:rPr lang="en-US" sz="3000" b="1" dirty="0" smtClean="0"/>
              <a:t/>
            </a:r>
            <a:br>
              <a:rPr lang="en-US" sz="3000" b="1" dirty="0" smtClean="0"/>
            </a:br>
            <a:r>
              <a:rPr lang="en-US" sz="2800" i="1" dirty="0" smtClean="0"/>
              <a:t>Kindergarten through Grade 5</a:t>
            </a:r>
          </a:p>
          <a:p>
            <a:pPr marL="0" indent="0">
              <a:buNone/>
            </a:pPr>
            <a:endParaRPr lang="en-US" sz="3000" dirty="0"/>
          </a:p>
          <a:p>
            <a:pPr marL="0" indent="0">
              <a:buNone/>
            </a:pPr>
            <a:r>
              <a:rPr lang="en-US" b="1" dirty="0"/>
              <a:t>Career </a:t>
            </a:r>
            <a:r>
              <a:rPr lang="en-US" b="1" dirty="0" smtClean="0"/>
              <a:t>Exploration</a:t>
            </a:r>
            <a:br>
              <a:rPr lang="en-US" b="1" dirty="0" smtClean="0"/>
            </a:br>
            <a:r>
              <a:rPr lang="en-US" sz="2800" i="1" dirty="0" smtClean="0"/>
              <a:t>Grades 6 through 8</a:t>
            </a:r>
            <a:r>
              <a:rPr lang="en-US" sz="2800" dirty="0" smtClean="0"/>
              <a:t/>
            </a:r>
            <a:br>
              <a:rPr lang="en-US" sz="2800" dirty="0" smtClean="0"/>
            </a:br>
            <a:endParaRPr lang="en-US" sz="3000" dirty="0"/>
          </a:p>
          <a:p>
            <a:pPr marL="0" indent="0">
              <a:buNone/>
            </a:pPr>
            <a:r>
              <a:rPr lang="en-US" b="1" dirty="0"/>
              <a:t>Career </a:t>
            </a:r>
            <a:r>
              <a:rPr lang="en-US" b="1" dirty="0" smtClean="0"/>
              <a:t>Planning</a:t>
            </a:r>
            <a:r>
              <a:rPr lang="en-US" sz="3000" b="1" dirty="0" smtClean="0"/>
              <a:t/>
            </a:r>
            <a:br>
              <a:rPr lang="en-US" sz="3000" b="1" dirty="0" smtClean="0"/>
            </a:br>
            <a:r>
              <a:rPr lang="en-US" sz="2800" i="1" dirty="0" smtClean="0"/>
              <a:t>Grades 9 through 12 and beyond</a:t>
            </a:r>
            <a:endParaRPr lang="en-US" sz="2800" i="1" dirty="0"/>
          </a:p>
        </p:txBody>
      </p:sp>
      <p:cxnSp>
        <p:nvCxnSpPr>
          <p:cNvPr id="5" name="Straight Connector 4"/>
          <p:cNvCxnSpPr/>
          <p:nvPr/>
        </p:nvCxnSpPr>
        <p:spPr bwMode="auto">
          <a:xfrm>
            <a:off x="457200" y="27432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4343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846874442"/>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427"/>
            <a:ext cx="8229600" cy="492443"/>
          </a:xfrm>
        </p:spPr>
        <p:txBody>
          <a:bodyPr/>
          <a:lstStyle/>
          <a:p>
            <a:pPr algn="ctr"/>
            <a:r>
              <a:rPr lang="en-US" sz="3200" dirty="0" smtClean="0">
                <a:solidFill>
                  <a:schemeClr val="bg1"/>
                </a:solidFill>
              </a:rPr>
              <a:t>education.ohio.gov/</a:t>
            </a:r>
            <a:r>
              <a:rPr lang="en-US" sz="3200" dirty="0" err="1" smtClean="0">
                <a:solidFill>
                  <a:schemeClr val="bg1"/>
                </a:solidFill>
              </a:rPr>
              <a:t>CareerConnections</a:t>
            </a:r>
            <a:endParaRPr lang="en-US" sz="3200" dirty="0">
              <a:solidFill>
                <a:schemeClr val="bg1"/>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Tree>
    <p:extLst>
      <p:ext uri="{BB962C8B-B14F-4D97-AF65-F5344CB8AC3E}">
        <p14:creationId xmlns:p14="http://schemas.microsoft.com/office/powerpoint/2010/main" val="1047720046"/>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261464540"/>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066800"/>
            <a:ext cx="8229599" cy="4648200"/>
          </a:xfrm>
        </p:spPr>
        <p:txBody>
          <a:bodyPr/>
          <a:lstStyle/>
          <a:p>
            <a:pPr marL="0" indent="0">
              <a:buNone/>
            </a:pPr>
            <a:endParaRPr lang="en-US" b="1" dirty="0" smtClean="0"/>
          </a:p>
          <a:p>
            <a:pPr marL="0" indent="0">
              <a:buNone/>
            </a:pPr>
            <a:r>
              <a:rPr lang="en-US" b="1" dirty="0" smtClean="0"/>
              <a:t>Carolyn George</a:t>
            </a:r>
          </a:p>
          <a:p>
            <a:pPr marL="0" indent="0">
              <a:buNone/>
            </a:pPr>
            <a:r>
              <a:rPr lang="en-US" sz="2400" dirty="0" smtClean="0"/>
              <a:t>Carolyn.George@education.ohio.gov  |  614-995-5042</a:t>
            </a:r>
            <a:endParaRPr lang="en-US" sz="2400" dirty="0"/>
          </a:p>
          <a:p>
            <a:pPr marL="0" indent="0">
              <a:buNone/>
            </a:pPr>
            <a:endParaRPr lang="en-US" sz="2000" dirty="0" smtClean="0"/>
          </a:p>
          <a:p>
            <a:pPr marL="0" indent="0">
              <a:buNone/>
            </a:pPr>
            <a:r>
              <a:rPr lang="en-US" b="1" dirty="0" smtClean="0"/>
              <a:t>Tisha McGlaughlin</a:t>
            </a:r>
            <a:endParaRPr lang="en-US" b="1" dirty="0"/>
          </a:p>
          <a:p>
            <a:pPr marL="0" indent="0">
              <a:buNone/>
            </a:pPr>
            <a:r>
              <a:rPr lang="en-US" sz="2400" dirty="0" smtClean="0"/>
              <a:t>Tisha.McGlaughlin@education.ohio.gov  |  614-466-5756</a:t>
            </a:r>
          </a:p>
          <a:p>
            <a:pPr marL="0" indent="0">
              <a:buNone/>
            </a:pPr>
            <a:endParaRPr lang="en-US" sz="2000" dirty="0" smtClean="0"/>
          </a:p>
          <a:p>
            <a:pPr marL="0" indent="0">
              <a:buNone/>
            </a:pPr>
            <a:r>
              <a:rPr lang="en-US" b="1" dirty="0"/>
              <a:t>Career Connections</a:t>
            </a:r>
            <a:endParaRPr lang="en-US" b="1" dirty="0" smtClean="0"/>
          </a:p>
          <a:p>
            <a:pPr marL="0" indent="0">
              <a:buNone/>
            </a:pPr>
            <a:r>
              <a:rPr lang="en-US" sz="2400" dirty="0" smtClean="0"/>
              <a:t>Office </a:t>
            </a:r>
            <a:r>
              <a:rPr lang="en-US" sz="2400" dirty="0"/>
              <a:t>of Career-Technical Education</a:t>
            </a:r>
          </a:p>
          <a:p>
            <a:pPr marL="0" indent="0">
              <a:buNone/>
            </a:pPr>
            <a:r>
              <a:rPr lang="en-US" sz="2400" dirty="0" smtClean="0"/>
              <a:t>25 S. Front Street, Columbus, Ohio 43215  |  800-700-6247</a:t>
            </a:r>
            <a:endParaRPr lang="en-US" dirty="0"/>
          </a:p>
        </p:txBody>
      </p:sp>
      <p:cxnSp>
        <p:nvCxnSpPr>
          <p:cNvPr id="5" name="Straight Connector 4"/>
          <p:cNvCxnSpPr/>
          <p:nvPr/>
        </p:nvCxnSpPr>
        <p:spPr bwMode="auto">
          <a:xfrm>
            <a:off x="457200" y="2819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142518052"/>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914400" y="1386662"/>
            <a:ext cx="73152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914400" y="2834462"/>
            <a:ext cx="73152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914400" y="4206062"/>
            <a:ext cx="73152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Title 1"/>
          <p:cNvSpPr txBox="1">
            <a:spLocks/>
          </p:cNvSpPr>
          <p:nvPr/>
        </p:nvSpPr>
        <p:spPr>
          <a:xfrm>
            <a:off x="457200" y="457200"/>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Resources</a:t>
            </a:r>
            <a:endParaRPr lang="en-US" dirty="0"/>
          </a:p>
        </p:txBody>
      </p:sp>
      <p:sp>
        <p:nvSpPr>
          <p:cNvPr id="8" name="Content Placeholder 2"/>
          <p:cNvSpPr txBox="1">
            <a:spLocks/>
          </p:cNvSpPr>
          <p:nvPr/>
        </p:nvSpPr>
        <p:spPr>
          <a:xfrm>
            <a:off x="1151860" y="1798459"/>
            <a:ext cx="6772940" cy="63994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Career Connections K-12 Framework</a:t>
            </a:r>
            <a:endParaRPr lang="en-US" sz="2800" dirty="0"/>
          </a:p>
        </p:txBody>
      </p:sp>
      <p:sp>
        <p:nvSpPr>
          <p:cNvPr id="9" name="Content Placeholder 2"/>
          <p:cNvSpPr txBox="1">
            <a:spLocks/>
          </p:cNvSpPr>
          <p:nvPr/>
        </p:nvSpPr>
        <p:spPr>
          <a:xfrm>
            <a:off x="1194390" y="3269403"/>
            <a:ext cx="6654210"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Career Connections Learning Strategies</a:t>
            </a:r>
            <a:endParaRPr lang="en-US" sz="2800" dirty="0"/>
          </a:p>
        </p:txBody>
      </p:sp>
      <p:sp>
        <p:nvSpPr>
          <p:cNvPr id="10" name="Content Placeholder 2"/>
          <p:cNvSpPr txBox="1">
            <a:spLocks/>
          </p:cNvSpPr>
          <p:nvPr/>
        </p:nvSpPr>
        <p:spPr>
          <a:xfrm>
            <a:off x="1236921" y="4648200"/>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OhioMeansJobs K-12</a:t>
            </a:r>
            <a:endParaRPr lang="en-US" sz="2800" dirty="0"/>
          </a:p>
        </p:txBody>
      </p:sp>
    </p:spTree>
    <p:extLst>
      <p:ext uri="{BB962C8B-B14F-4D97-AF65-F5344CB8AC3E}">
        <p14:creationId xmlns:p14="http://schemas.microsoft.com/office/powerpoint/2010/main" val="153580731"/>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15"/>
            <a:ext cx="8229600" cy="3877985"/>
          </a:xfrm>
        </p:spPr>
        <p:txBody>
          <a:bodyPr/>
          <a:lstStyle/>
          <a:p>
            <a:r>
              <a:rPr lang="en-US" i="1" dirty="0"/>
              <a:t>Research shows that a consistent factor in the reason for students dropping out </a:t>
            </a:r>
            <a:r>
              <a:rPr lang="en-US" i="1" dirty="0" smtClean="0"/>
              <a:t>of </a:t>
            </a:r>
            <a:r>
              <a:rPr lang="en-US" i="1" dirty="0"/>
              <a:t>high school is </a:t>
            </a:r>
            <a:r>
              <a:rPr lang="en-US" i="1" dirty="0" smtClean="0"/>
              <a:t>a</a:t>
            </a:r>
            <a:br>
              <a:rPr lang="en-US" i="1" dirty="0" smtClean="0"/>
            </a:br>
            <a:r>
              <a:rPr lang="en-US" i="1" u="sng" dirty="0" smtClean="0"/>
              <a:t>lack </a:t>
            </a:r>
            <a:r>
              <a:rPr lang="en-US" i="1" u="sng" dirty="0"/>
              <a:t>of motivation</a:t>
            </a:r>
            <a:r>
              <a:rPr lang="en-US" i="1" dirty="0"/>
              <a:t> due to the </a:t>
            </a:r>
            <a:r>
              <a:rPr lang="en-US" i="1" u="sng" dirty="0"/>
              <a:t>perceived irrelevance</a:t>
            </a:r>
            <a:r>
              <a:rPr lang="en-US" i="1" dirty="0"/>
              <a:t> of school</a:t>
            </a:r>
            <a:r>
              <a:rPr lang="en-US" i="1" dirty="0" smtClean="0"/>
              <a:t>.</a:t>
            </a:r>
            <a:endParaRPr lang="en-US" i="1" dirty="0"/>
          </a:p>
        </p:txBody>
      </p:sp>
    </p:spTree>
    <p:extLst>
      <p:ext uri="{BB962C8B-B14F-4D97-AF65-F5344CB8AC3E}">
        <p14:creationId xmlns:p14="http://schemas.microsoft.com/office/powerpoint/2010/main" val="3033078968"/>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533400" y="1738274"/>
            <a:ext cx="8229599" cy="4205325"/>
          </a:xfrm>
        </p:spPr>
        <p:txBody>
          <a:bodyPr/>
          <a:lstStyle/>
          <a:p>
            <a:pPr marL="0" indent="0">
              <a:buNone/>
            </a:pPr>
            <a:r>
              <a:rPr lang="en-US" sz="2800" dirty="0" smtClean="0"/>
              <a:t>Career Connections is a joint initiative among the Governor’s Office of Workforce Transformation, Ohio Board of Regents, and Ohio Department of Education</a:t>
            </a:r>
          </a:p>
          <a:p>
            <a:pPr marL="0" indent="0">
              <a:buNone/>
            </a:pPr>
            <a:endParaRPr lang="en-US" sz="2800" dirty="0"/>
          </a:p>
          <a:p>
            <a:pPr marL="0" indent="0">
              <a:buNone/>
            </a:pPr>
            <a:r>
              <a:rPr lang="en-US" sz="2800" dirty="0" smtClean="0"/>
              <a:t>Governor’s Office of Workforce Transformation</a:t>
            </a:r>
            <a:br>
              <a:rPr lang="en-US" sz="2800" dirty="0" smtClean="0"/>
            </a:br>
            <a:r>
              <a:rPr lang="en-US" sz="2800" dirty="0" smtClean="0"/>
              <a:t>2014 Strategic Plan </a:t>
            </a:r>
            <a:r>
              <a:rPr lang="en-US" sz="2800" dirty="0" smtClean="0">
                <a:solidFill>
                  <a:srgbClr val="C00000"/>
                </a:solidFill>
              </a:rPr>
              <a:t>workforce.ohio.gov</a:t>
            </a:r>
          </a:p>
          <a:p>
            <a:pPr marL="0" indent="0">
              <a:buNone/>
            </a:pPr>
            <a:endParaRPr lang="en-US" sz="2800" dirty="0"/>
          </a:p>
          <a:p>
            <a:pPr marL="0" indent="0">
              <a:buNone/>
            </a:pPr>
            <a:endParaRPr lang="en-US" sz="2800" dirty="0"/>
          </a:p>
        </p:txBody>
      </p:sp>
      <p:cxnSp>
        <p:nvCxnSpPr>
          <p:cNvPr id="5" name="Straight Connector 4"/>
          <p:cNvCxnSpPr/>
          <p:nvPr/>
        </p:nvCxnSpPr>
        <p:spPr bwMode="auto">
          <a:xfrm>
            <a:off x="457200" y="3733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440908250"/>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914400" y="1386662"/>
            <a:ext cx="73152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914400" y="2834462"/>
            <a:ext cx="73152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914400" y="4206062"/>
            <a:ext cx="73152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Title 1"/>
          <p:cNvSpPr txBox="1">
            <a:spLocks/>
          </p:cNvSpPr>
          <p:nvPr/>
        </p:nvSpPr>
        <p:spPr>
          <a:xfrm>
            <a:off x="457200" y="457200"/>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State Initiatives</a:t>
            </a:r>
            <a:endParaRPr lang="en-US" dirty="0"/>
          </a:p>
        </p:txBody>
      </p:sp>
      <p:sp>
        <p:nvSpPr>
          <p:cNvPr id="9" name="Content Placeholder 2"/>
          <p:cNvSpPr txBox="1">
            <a:spLocks/>
          </p:cNvSpPr>
          <p:nvPr/>
        </p:nvSpPr>
        <p:spPr>
          <a:xfrm>
            <a:off x="1194390" y="2971800"/>
            <a:ext cx="6654210" cy="10668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OhioMeansJobs K-12 Resources: </a:t>
            </a:r>
            <a:r>
              <a:rPr lang="en-US" sz="2000" dirty="0" smtClean="0"/>
              <a:t>Provide career </a:t>
            </a:r>
            <a:r>
              <a:rPr lang="en-US" sz="2000" dirty="0"/>
              <a:t>decision-making materials and OhioMeansJobs </a:t>
            </a:r>
            <a:r>
              <a:rPr lang="en-US" sz="2000" dirty="0" smtClean="0"/>
              <a:t>K-12 information through school newsletters to parents</a:t>
            </a:r>
            <a:endParaRPr lang="en-US" sz="2000" dirty="0"/>
          </a:p>
          <a:p>
            <a:pPr marL="0" indent="0">
              <a:buFont typeface="Arial"/>
              <a:buNone/>
            </a:pPr>
            <a:endParaRPr lang="en-US" sz="2400" dirty="0"/>
          </a:p>
        </p:txBody>
      </p:sp>
      <p:sp>
        <p:nvSpPr>
          <p:cNvPr id="10" name="Content Placeholder 2"/>
          <p:cNvSpPr txBox="1">
            <a:spLocks/>
          </p:cNvSpPr>
          <p:nvPr/>
        </p:nvSpPr>
        <p:spPr>
          <a:xfrm>
            <a:off x="1236921" y="4419600"/>
            <a:ext cx="6611679" cy="11430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Career Advising Policy and Student </a:t>
            </a:r>
            <a:r>
              <a:rPr lang="en-US" sz="2000" b="1" dirty="0"/>
              <a:t>S</a:t>
            </a:r>
            <a:r>
              <a:rPr lang="en-US" sz="2000" b="1" dirty="0" smtClean="0"/>
              <a:t>uccess Plans: </a:t>
            </a:r>
            <a:r>
              <a:rPr lang="en-US" sz="2000" dirty="0" smtClean="0"/>
              <a:t>Requirement for all districts, specifically targeting students who are at-risk of dropping out of school</a:t>
            </a:r>
            <a:endParaRPr lang="en-US" sz="2000" dirty="0"/>
          </a:p>
        </p:txBody>
      </p:sp>
      <p:sp>
        <p:nvSpPr>
          <p:cNvPr id="11" name="Content Placeholder 2"/>
          <p:cNvSpPr txBox="1">
            <a:spLocks/>
          </p:cNvSpPr>
          <p:nvPr/>
        </p:nvSpPr>
        <p:spPr>
          <a:xfrm>
            <a:off x="1151860" y="1524000"/>
            <a:ext cx="6772940" cy="11430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Career Exploration Internship and Community Connectors: </a:t>
            </a:r>
            <a:r>
              <a:rPr lang="en-US" sz="2000" dirty="0" smtClean="0"/>
              <a:t>Funding </a:t>
            </a:r>
            <a:r>
              <a:rPr lang="en-US" sz="2000" dirty="0"/>
              <a:t>to expand mentorship and internship programs for </a:t>
            </a:r>
            <a:r>
              <a:rPr lang="en-US" sz="2000" dirty="0" smtClean="0"/>
              <a:t>students</a:t>
            </a:r>
            <a:endParaRPr lang="en-US" sz="2000" dirty="0"/>
          </a:p>
        </p:txBody>
      </p:sp>
    </p:spTree>
    <p:extLst>
      <p:ext uri="{BB962C8B-B14F-4D97-AF65-F5344CB8AC3E}">
        <p14:creationId xmlns:p14="http://schemas.microsoft.com/office/powerpoint/2010/main" val="29370288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1452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65037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925519"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167880"/>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Career Advising Policy</a:t>
            </a:r>
            <a:endParaRPr lang="en-US" dirty="0"/>
          </a:p>
        </p:txBody>
      </p:sp>
      <p:sp>
        <p:nvSpPr>
          <p:cNvPr id="3" name="Content Placeholder 2"/>
          <p:cNvSpPr>
            <a:spLocks noGrp="1"/>
          </p:cNvSpPr>
          <p:nvPr>
            <p:ph idx="1"/>
          </p:nvPr>
        </p:nvSpPr>
        <p:spPr>
          <a:xfrm>
            <a:off x="685800" y="1447800"/>
            <a:ext cx="7772400" cy="4572000"/>
          </a:xfrm>
        </p:spPr>
        <p:txBody>
          <a:bodyPr/>
          <a:lstStyle/>
          <a:p>
            <a:pPr marL="0" indent="0">
              <a:buNone/>
            </a:pPr>
            <a:r>
              <a:rPr lang="en-US" dirty="0"/>
              <a:t>Linking learning to career </a:t>
            </a:r>
            <a:r>
              <a:rPr lang="en-US" dirty="0" smtClean="0"/>
              <a:t>fields</a:t>
            </a:r>
            <a:br>
              <a:rPr lang="en-US" dirty="0" smtClean="0"/>
            </a:br>
            <a:endParaRPr lang="en-US" dirty="0"/>
          </a:p>
          <a:p>
            <a:pPr marL="0" indent="0">
              <a:buNone/>
            </a:pPr>
            <a:r>
              <a:rPr lang="en-US" dirty="0" smtClean="0"/>
              <a:t>Career advising for grades 6-12</a:t>
            </a:r>
          </a:p>
          <a:p>
            <a:pPr marL="0" indent="0">
              <a:buNone/>
            </a:pPr>
            <a:endParaRPr lang="en-US" sz="1400" dirty="0" smtClean="0"/>
          </a:p>
          <a:p>
            <a:pPr marL="0" indent="0">
              <a:buNone/>
            </a:pPr>
            <a:endParaRPr lang="en-US" sz="1400" dirty="0" smtClean="0"/>
          </a:p>
          <a:p>
            <a:pPr marL="0" indent="0">
              <a:buNone/>
            </a:pPr>
            <a:r>
              <a:rPr lang="en-US" dirty="0" smtClean="0"/>
              <a:t>Training staff on pathways including high school diploma, career and academic options, earning college credits and industry credentials</a:t>
            </a:r>
            <a:endParaRPr lang="en-US" dirty="0"/>
          </a:p>
        </p:txBody>
      </p:sp>
      <p:cxnSp>
        <p:nvCxnSpPr>
          <p:cNvPr id="5" name="Straight Connector 4"/>
          <p:cNvCxnSpPr/>
          <p:nvPr/>
        </p:nvCxnSpPr>
        <p:spPr bwMode="auto">
          <a:xfrm>
            <a:off x="457200" y="2209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352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73840931"/>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DE_BlueTeacherCompu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E Career Pathways">
  <a:themeElements>
    <a:clrScheme name="Custom 6">
      <a:dk1>
        <a:srgbClr val="000000"/>
      </a:dk1>
      <a:lt1>
        <a:srgbClr val="FFFFFF"/>
      </a:lt1>
      <a:dk2>
        <a:srgbClr val="000000"/>
      </a:dk2>
      <a:lt2>
        <a:srgbClr val="FFFFFF"/>
      </a:lt2>
      <a:accent1>
        <a:srgbClr val="E26427"/>
      </a:accent1>
      <a:accent2>
        <a:srgbClr val="F9BE00"/>
      </a:accent2>
      <a:accent3>
        <a:srgbClr val="B8CC3F"/>
      </a:accent3>
      <a:accent4>
        <a:srgbClr val="6DABE4"/>
      </a:accent4>
      <a:accent5>
        <a:srgbClr val="D9D9D9"/>
      </a:accent5>
      <a:accent6>
        <a:srgbClr val="FFFFF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17546</TotalTime>
  <Words>9112</Words>
  <Application>Microsoft Office PowerPoint</Application>
  <PresentationFormat>On-screen Show (4:3)</PresentationFormat>
  <Paragraphs>859</Paragraphs>
  <Slides>66</Slides>
  <Notes>65</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Arial</vt:lpstr>
      <vt:lpstr>Calibri</vt:lpstr>
      <vt:lpstr>Symbol</vt:lpstr>
      <vt:lpstr>Times New Roman</vt:lpstr>
      <vt:lpstr>Wingdings</vt:lpstr>
      <vt:lpstr>ODE_BlueTeacherComputer</vt:lpstr>
      <vt:lpstr>ODE Career Pathways</vt:lpstr>
      <vt:lpstr>This is a sample presentation for you to customize.  Notes are provided for guidance and should be modified based on your audience.</vt:lpstr>
      <vt:lpstr>Career Connections</vt:lpstr>
      <vt:lpstr>Goals</vt:lpstr>
      <vt:lpstr>Why This Matters in Ohio</vt:lpstr>
      <vt:lpstr>Career Connections</vt:lpstr>
      <vt:lpstr>Framework</vt:lpstr>
      <vt:lpstr>PowerPoint Presentation</vt:lpstr>
      <vt:lpstr>PowerPoint Presentation</vt:lpstr>
      <vt:lpstr>District Career Advising Policy</vt:lpstr>
      <vt:lpstr>PowerPoint Presentation</vt:lpstr>
      <vt:lpstr>Delivery Vehicles</vt:lpstr>
      <vt:lpstr>PowerPoint Presentation</vt:lpstr>
      <vt:lpstr>PowerPoint Presentation</vt:lpstr>
      <vt:lpstr>PowerPoint Presentation</vt:lpstr>
      <vt:lpstr>Tools and Resources</vt:lpstr>
      <vt:lpstr>Student Success Plan &amp; Backpack</vt:lpstr>
      <vt:lpstr>Classroom Linkages to Career Fields: Career Connections Learning Strategies</vt:lpstr>
      <vt:lpstr>PowerPoint Presentation</vt:lpstr>
      <vt:lpstr>PowerPoint Presentation</vt:lpstr>
      <vt:lpstr>PowerPoint Presentation</vt:lpstr>
      <vt:lpstr>Curriculum Strategies</vt:lpstr>
      <vt:lpstr>What is a Career Pathway?</vt:lpstr>
      <vt:lpstr>PowerPoint Presentation</vt:lpstr>
      <vt:lpstr>PowerPoint Presentation</vt:lpstr>
      <vt:lpstr>Going Deeper into Planning</vt:lpstr>
      <vt:lpstr>Career Advising District Plan</vt:lpstr>
      <vt:lpstr>Career Advising Audit</vt:lpstr>
      <vt:lpstr>Career Pathways </vt:lpstr>
      <vt:lpstr>Career Pathways</vt:lpstr>
      <vt:lpstr>Ohio’s In-Demand Jobs</vt:lpstr>
      <vt:lpstr>What is a Career Pathway?</vt:lpstr>
      <vt:lpstr>PowerPoint Presentation</vt:lpstr>
      <vt:lpstr>PowerPoint Presentation</vt:lpstr>
      <vt:lpstr>1. Technical Courses</vt:lpstr>
      <vt:lpstr>2. Academic Courses</vt:lpstr>
      <vt:lpstr>3. Career Exploration Options</vt:lpstr>
      <vt:lpstr>Course Offering Audit</vt:lpstr>
      <vt:lpstr>Three Pathways to a Diploma</vt:lpstr>
      <vt:lpstr>Advanced Standing Programs for College Credit</vt:lpstr>
      <vt:lpstr>Experiential Learning</vt:lpstr>
      <vt:lpstr>Why Experiential Learning?</vt:lpstr>
      <vt:lpstr>Experiential Learning Audit</vt:lpstr>
      <vt:lpstr>OhioMeansJobs.com Home Page</vt:lpstr>
      <vt:lpstr>OhioMeansJobs.com: Choose K-12 Student</vt:lpstr>
      <vt:lpstr>OhioMeansJobs K-12: Guided Tour “First Up”</vt:lpstr>
      <vt:lpstr>Registration – customized for students, teachers, and parents</vt:lpstr>
      <vt:lpstr>Career Cluster Inventory</vt:lpstr>
      <vt:lpstr>Career Profile</vt:lpstr>
      <vt:lpstr>Career Information</vt:lpstr>
      <vt:lpstr>Education and Training Options</vt:lpstr>
      <vt:lpstr>Scholarships</vt:lpstr>
      <vt:lpstr>Budgeting For Your Future</vt:lpstr>
      <vt:lpstr>Career Plan</vt:lpstr>
      <vt:lpstr>Tools for College and Career Readiness</vt:lpstr>
      <vt:lpstr>Upload or Build a Résumé</vt:lpstr>
      <vt:lpstr>Job Search</vt:lpstr>
      <vt:lpstr>Backpack – Ongoing Individualized Planning</vt:lpstr>
      <vt:lpstr>Self-Directed Exploration</vt:lpstr>
      <vt:lpstr>Next Steps:</vt:lpstr>
      <vt:lpstr>education.ohio.gov/CareerConnections</vt:lpstr>
      <vt:lpstr>Social Media</vt:lpstr>
      <vt:lpstr>Questions?</vt:lpstr>
      <vt:lpstr>PowerPoint Presentation</vt:lpstr>
      <vt:lpstr>Research shows that a consistent factor in the reason for students dropping out of high school is a lack of motivation due to the perceived irrelevance of school.</vt:lpstr>
      <vt:lpstr>Background</vt:lpstr>
      <vt:lpstr>PowerPoint Presentation</vt:lpstr>
    </vt:vector>
  </TitlesOfParts>
  <Company>Ohio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Relevance into your Curriculum</dc:title>
  <dc:creator>carolyn.george</dc:creator>
  <cp:lastModifiedBy>George, Carolyn</cp:lastModifiedBy>
  <cp:revision>206</cp:revision>
  <cp:lastPrinted>2014-10-06T16:23:15Z</cp:lastPrinted>
  <dcterms:created xsi:type="dcterms:W3CDTF">2013-08-15T20:13:50Z</dcterms:created>
  <dcterms:modified xsi:type="dcterms:W3CDTF">2015-05-12T14:01:22Z</dcterms:modified>
</cp:coreProperties>
</file>