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</p:sldMasterIdLst>
  <p:sldIdLst>
    <p:sldId id="256" r:id="rId3"/>
    <p:sldId id="259" r:id="rId4"/>
  </p:sldIdLst>
  <p:sldSz cx="9144000" cy="6858000" type="screen4x3"/>
  <p:notesSz cx="7010400" cy="9236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8CC3F"/>
    <a:srgbClr val="D9D9D9"/>
    <a:srgbClr val="E26427"/>
    <a:srgbClr val="F9BE00"/>
    <a:srgbClr val="6DAB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5" autoAdjust="0"/>
    <p:restoredTop sz="94798" autoAdjust="0"/>
  </p:normalViewPr>
  <p:slideViewPr>
    <p:cSldViewPr snapToGrid="0" snapToObjects="1">
      <p:cViewPr varScale="1">
        <p:scale>
          <a:sx n="84" d="100"/>
          <a:sy n="84" d="100"/>
        </p:scale>
        <p:origin x="1430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11/5/2015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11/5/2015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11/5/2015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11/5/2015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7428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11/5/2015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0498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11/5/2015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3931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11/5/2015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90126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11/5/2015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7370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11/5/2015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3409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11/5/2015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24320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11/5/2015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433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11/5/2015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11/5/2015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1137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11/5/2015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49239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11/5/2015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147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11/5/2015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11/5/2015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11/5/2015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11/5/2015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11/5/2015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11/5/2015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11/5/2015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32E02F-41A9-E74C-8882-930C1223073F}" type="datetimeFigureOut">
              <a:rPr lang="en-US" smtClean="0"/>
              <a:pPr/>
              <a:t>11/5/2015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32E02F-41A9-E74C-8882-930C1223073F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11/5/2015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E2E845-2EF1-4147-B595-A7500D7DE62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289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_DegreeMark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8550" y="1526488"/>
            <a:ext cx="161925" cy="1990725"/>
          </a:xfrm>
          <a:prstGeom prst="rect">
            <a:avLst/>
          </a:prstGeom>
        </p:spPr>
      </p:pic>
      <p:pic>
        <p:nvPicPr>
          <p:cNvPr id="6" name="Picture 5" descr="_DegreeMark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5801" y="1526488"/>
            <a:ext cx="161925" cy="1990725"/>
          </a:xfrm>
          <a:prstGeom prst="rect">
            <a:avLst/>
          </a:prstGeom>
        </p:spPr>
      </p:pic>
      <p:pic>
        <p:nvPicPr>
          <p:cNvPr id="7" name="Picture 6" descr="_DegreeMark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2979" y="1526488"/>
            <a:ext cx="161925" cy="19907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52559" y="2058534"/>
            <a:ext cx="1789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chemeClr val="accent6"/>
                </a:solidFill>
                <a:cs typeface="Arial"/>
              </a:rPr>
              <a:t>Start Pre-Health</a:t>
            </a:r>
          </a:p>
          <a:p>
            <a:r>
              <a:rPr lang="en-US" sz="1100" dirty="0">
                <a:solidFill>
                  <a:schemeClr val="accent6"/>
                </a:solidFill>
                <a:cs typeface="Arial"/>
              </a:rPr>
              <a:t>As early as grade 7 </a:t>
            </a:r>
          </a:p>
          <a:p>
            <a:r>
              <a:rPr lang="en-US" sz="1000" dirty="0">
                <a:solidFill>
                  <a:schemeClr val="accent6"/>
                </a:solidFill>
                <a:cs typeface="Arial"/>
              </a:rPr>
              <a:t>(based on readiness)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78090" y="2062488"/>
            <a:ext cx="1789625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100" b="1" dirty="0" smtClean="0">
                <a:solidFill>
                  <a:srgbClr val="FFFFFF"/>
                </a:solidFill>
                <a:cs typeface="Arial"/>
              </a:rPr>
              <a:t>Patient Care Technician</a:t>
            </a:r>
            <a:endParaRPr lang="en-US" sz="1100" b="1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Median Salary: 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$37,420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Job Growth (10 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): 18.5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%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Annual O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penings: 264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Average Tuition (1 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): $0 –$3,900/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endParaRPr lang="en-US" sz="800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99671" y="2062488"/>
            <a:ext cx="1789625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100" b="1" dirty="0" smtClean="0">
                <a:solidFill>
                  <a:srgbClr val="FFFFFF"/>
                </a:solidFill>
                <a:cs typeface="Arial"/>
              </a:rPr>
              <a:t>Respiratory Therapist</a:t>
            </a:r>
            <a:endParaRPr lang="en-US" sz="1100" b="1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Median Salary: 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$52,490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Job Growth (10 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): 23.6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%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Annual 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Openings: 245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r>
              <a:rPr lang="en-US" sz="800" dirty="0">
                <a:solidFill>
                  <a:srgbClr val="FFFFFF"/>
                </a:solidFill>
                <a:cs typeface="Arial"/>
              </a:rPr>
              <a:t>Average Tuition (4 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yrs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): $9,600/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endParaRPr lang="en-US" sz="800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13005" y="2062488"/>
            <a:ext cx="1789625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srgbClr val="FFFFFF"/>
                </a:solidFill>
                <a:latin typeface="Arial"/>
                <a:cs typeface="Arial"/>
              </a:rPr>
              <a:t>General Practitioner</a:t>
            </a: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Median Salary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: $150,230</a:t>
            </a: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Job Growth (10 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): 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20.3%</a:t>
            </a:r>
          </a:p>
          <a:p>
            <a:pPr lvl="0"/>
            <a:r>
              <a:rPr lang="en-US" sz="800" dirty="0" smtClean="0">
                <a:solidFill>
                  <a:srgbClr val="FFFFFF"/>
                </a:solidFill>
                <a:cs typeface="Arial"/>
              </a:rPr>
              <a:t>Annual Openings: 176</a:t>
            </a: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Average Tuition (4 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yrs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): $35,000/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endParaRPr lang="en-US" sz="800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7959" y="3970514"/>
            <a:ext cx="17642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latin typeface="Arial"/>
                <a:cs typeface="Arial"/>
              </a:rPr>
              <a:t>Workplace Visits</a:t>
            </a:r>
          </a:p>
          <a:p>
            <a:pPr algn="ctr"/>
            <a:r>
              <a:rPr lang="en-US" sz="1100" dirty="0" smtClean="0">
                <a:latin typeface="Arial"/>
                <a:cs typeface="Arial"/>
              </a:rPr>
              <a:t>Job Shadow</a:t>
            </a:r>
          </a:p>
          <a:p>
            <a:pPr algn="ctr"/>
            <a:r>
              <a:rPr lang="en-US" sz="1100" dirty="0" smtClean="0">
                <a:latin typeface="Arial"/>
                <a:cs typeface="Arial"/>
              </a:rPr>
              <a:t>Internship</a:t>
            </a:r>
          </a:p>
          <a:p>
            <a:pPr algn="ctr"/>
            <a:r>
              <a:rPr lang="en-US" sz="1100" dirty="0" smtClean="0">
                <a:latin typeface="Arial"/>
                <a:cs typeface="Arial"/>
              </a:rPr>
              <a:t>Work</a:t>
            </a:r>
            <a:endParaRPr lang="en-US" sz="1100" dirty="0"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78090" y="3970514"/>
            <a:ext cx="17642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latin typeface="Arial"/>
                <a:cs typeface="Arial"/>
              </a:rPr>
              <a:t>Supervised Experience</a:t>
            </a:r>
          </a:p>
          <a:p>
            <a:pPr algn="ctr"/>
            <a:r>
              <a:rPr lang="en-US" sz="1100" dirty="0">
                <a:cs typeface="Arial"/>
              </a:rPr>
              <a:t>---</a:t>
            </a:r>
          </a:p>
          <a:p>
            <a:pPr algn="ctr"/>
            <a:r>
              <a:rPr lang="en-US" sz="1100" dirty="0">
                <a:cs typeface="Arial"/>
              </a:rPr>
              <a:t>Work</a:t>
            </a:r>
          </a:p>
          <a:p>
            <a:pPr algn="ctr"/>
            <a:endParaRPr lang="en-US" sz="11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99671" y="3970514"/>
            <a:ext cx="176422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latin typeface="Arial"/>
                <a:cs typeface="Arial"/>
              </a:rPr>
              <a:t>Supervised Experience</a:t>
            </a:r>
          </a:p>
          <a:p>
            <a:pPr algn="ctr"/>
            <a:r>
              <a:rPr lang="en-US" sz="1100" dirty="0" smtClean="0">
                <a:latin typeface="Arial"/>
                <a:cs typeface="Arial"/>
              </a:rPr>
              <a:t>Internship</a:t>
            </a:r>
          </a:p>
          <a:p>
            <a:pPr algn="ctr"/>
            <a:r>
              <a:rPr lang="en-US" sz="1100" dirty="0">
                <a:cs typeface="Arial"/>
              </a:rPr>
              <a:t>---</a:t>
            </a:r>
          </a:p>
          <a:p>
            <a:pPr algn="ctr"/>
            <a:r>
              <a:rPr lang="en-US" sz="1100" dirty="0">
                <a:cs typeface="Arial"/>
              </a:rPr>
              <a:t>Work</a:t>
            </a:r>
          </a:p>
          <a:p>
            <a:pPr algn="ctr"/>
            <a:endParaRPr lang="en-US" sz="1100" dirty="0">
              <a:latin typeface="Arial"/>
              <a:cs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13005" y="3970514"/>
            <a:ext cx="17642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latin typeface="Arial"/>
                <a:cs typeface="Arial"/>
              </a:rPr>
              <a:t>Internship</a:t>
            </a:r>
          </a:p>
          <a:p>
            <a:pPr algn="ctr"/>
            <a:r>
              <a:rPr lang="en-US" sz="1100" dirty="0">
                <a:cs typeface="Arial"/>
              </a:rPr>
              <a:t>---</a:t>
            </a:r>
          </a:p>
          <a:p>
            <a:pPr algn="ctr"/>
            <a:r>
              <a:rPr lang="en-US" sz="1100" dirty="0">
                <a:cs typeface="Arial"/>
              </a:rPr>
              <a:t>Work</a:t>
            </a:r>
          </a:p>
          <a:p>
            <a:pPr algn="ctr"/>
            <a:endParaRPr lang="en-US" sz="1100" dirty="0">
              <a:latin typeface="Arial"/>
              <a:cs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873526" y="1158563"/>
            <a:ext cx="8899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b="1" dirty="0" smtClean="0">
                <a:cs typeface="Arial"/>
              </a:rPr>
              <a:t>Certificate,</a:t>
            </a:r>
          </a:p>
          <a:p>
            <a:pPr algn="ctr"/>
            <a:r>
              <a:rPr lang="en-US" sz="900" b="1" dirty="0" smtClean="0">
                <a:cs typeface="Arial"/>
              </a:rPr>
              <a:t>Patient Care</a:t>
            </a:r>
            <a:endParaRPr lang="en-US" sz="900" b="1" dirty="0"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602617" y="1158563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b="1" dirty="0" smtClean="0">
                <a:latin typeface="Arial"/>
                <a:cs typeface="Arial"/>
              </a:rPr>
              <a:t>Doctoral Degree,</a:t>
            </a:r>
          </a:p>
          <a:p>
            <a:pPr algn="ctr"/>
            <a:r>
              <a:rPr lang="en-US" sz="900" b="1" dirty="0" smtClean="0">
                <a:latin typeface="Arial"/>
                <a:cs typeface="Arial"/>
              </a:rPr>
              <a:t>Medicine</a:t>
            </a:r>
            <a:endParaRPr lang="en-US" sz="900" b="1" dirty="0"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593065" y="1158563"/>
            <a:ext cx="1306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b="1" dirty="0">
                <a:cs typeface="Arial"/>
              </a:rPr>
              <a:t>Bachelor’s Degree,</a:t>
            </a:r>
          </a:p>
          <a:p>
            <a:pPr algn="ctr"/>
            <a:r>
              <a:rPr lang="en-US" sz="900" b="1" dirty="0">
                <a:cs typeface="Arial"/>
              </a:rPr>
              <a:t>Respiratory Therapy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804" y="2070078"/>
            <a:ext cx="190500" cy="1905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144" y="2065542"/>
            <a:ext cx="190500" cy="1905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2693" y="2065558"/>
            <a:ext cx="190500" cy="190500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489873" y="5860623"/>
            <a:ext cx="6205125" cy="391016"/>
            <a:chOff x="489873" y="5860623"/>
            <a:chExt cx="6205125" cy="391016"/>
          </a:xfrm>
        </p:grpSpPr>
        <p:grpSp>
          <p:nvGrpSpPr>
            <p:cNvPr id="22" name="Group 21"/>
            <p:cNvGrpSpPr/>
            <p:nvPr/>
          </p:nvGrpSpPr>
          <p:grpSpPr>
            <a:xfrm>
              <a:off x="590659" y="5860623"/>
              <a:ext cx="1493210" cy="235072"/>
              <a:chOff x="960786" y="6025407"/>
              <a:chExt cx="1493210" cy="235072"/>
            </a:xfrm>
          </p:grpSpPr>
          <p:pic>
            <p:nvPicPr>
              <p:cNvPr id="24" name="Picture 2" descr="C:\Users\tisha.mcglaughlin\Desktop\thumbs_up.png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60786" y="6025407"/>
                <a:ext cx="190500" cy="1905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5" name="TextBox 24"/>
              <p:cNvSpPr txBox="1"/>
              <p:nvPr/>
            </p:nvSpPr>
            <p:spPr>
              <a:xfrm>
                <a:off x="1091362" y="6060424"/>
                <a:ext cx="1362634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700" i="1" dirty="0" smtClean="0"/>
                  <a:t>Ohio In-demand Occupations</a:t>
                </a:r>
                <a:endParaRPr lang="en-US" sz="700" i="1" dirty="0"/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489873" y="6051584"/>
              <a:ext cx="6205125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i="1" dirty="0">
                  <a:solidFill>
                    <a:schemeClr val="tx2"/>
                  </a:solidFill>
                </a:rPr>
                <a:t>D</a:t>
              </a:r>
              <a:r>
                <a:rPr lang="en-US" sz="700" i="1" dirty="0" smtClean="0">
                  <a:solidFill>
                    <a:schemeClr val="tx2"/>
                  </a:solidFill>
                </a:rPr>
                <a:t>ata reflects 2014 Ohio labor statistics and public institutions of higher education for 2013-2014. For specific tuition costs, visit ohiohighered.org.</a:t>
              </a:r>
              <a:endParaRPr lang="en-US" sz="700" i="1" dirty="0">
                <a:solidFill>
                  <a:schemeClr val="tx2"/>
                </a:solidFill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4399005"/>
              </p:ext>
            </p:extLst>
          </p:nvPr>
        </p:nvGraphicFramePr>
        <p:xfrm>
          <a:off x="448733" y="1367916"/>
          <a:ext cx="8229598" cy="4567559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36088"/>
                <a:gridCol w="1598702"/>
                <a:gridCol w="799351"/>
                <a:gridCol w="799351"/>
                <a:gridCol w="799351"/>
                <a:gridCol w="799351"/>
                <a:gridCol w="799351"/>
                <a:gridCol w="799351"/>
                <a:gridCol w="799351"/>
                <a:gridCol w="799351"/>
              </a:tblGrid>
              <a:tr h="148320">
                <a:tc gridSpan="4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>
                          <a:tab pos="2722245" algn="l"/>
                          <a:tab pos="5484495" algn="l"/>
                        </a:tabLst>
                        <a:defRPr/>
                      </a:pPr>
                      <a:r>
                        <a:rPr lang="en-US" sz="1000" b="0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Secondary </a:t>
                      </a:r>
                      <a:r>
                        <a:rPr lang="en-US" sz="1000" b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Pathway</a:t>
                      </a:r>
                      <a:r>
                        <a:rPr lang="en-US" sz="1000" b="0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:</a:t>
                      </a:r>
                      <a:r>
                        <a:rPr lang="en-US" sz="1000" b="0" u="none" dirty="0" smtClean="0">
                          <a:solidFill>
                            <a:srgbClr val="1F497D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en-US" sz="1000" b="1" u="sng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Allied Health and </a:t>
                      </a:r>
                      <a:r>
                        <a:rPr lang="en-US" sz="1000" b="1" u="sng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Nursing</a:t>
                      </a:r>
                      <a:endParaRPr lang="en-US" sz="1000" u="none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2722245" algn="l"/>
                          <a:tab pos="5484495" algn="l"/>
                        </a:tabLst>
                      </a:pPr>
                      <a:r>
                        <a:rPr lang="en-US" sz="1000" b="0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Postsecondary Program: </a:t>
                      </a:r>
                      <a:r>
                        <a:rPr lang="en-US" sz="1000" b="1" u="sng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Respiratory Care</a:t>
                      </a:r>
                      <a:endParaRPr lang="en-US" sz="1000" dirty="0">
                        <a:solidFill>
                          <a:srgbClr val="000000"/>
                        </a:solidFill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 gridSpan="10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1620">
                <a:tc gridSpan="10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An Example of Courses </a:t>
                      </a:r>
                      <a:r>
                        <a:rPr lang="en-US" sz="1200" b="1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with Secondary and </a:t>
                      </a:r>
                      <a:r>
                        <a:rPr lang="en-US" sz="1200" b="1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Postsecondary </a:t>
                      </a:r>
                      <a:r>
                        <a:rPr lang="en-US" sz="1200" b="1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Credits</a:t>
                      </a:r>
                      <a:endParaRPr lang="en-US" sz="1200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84334">
                <a:tc rowSpan="4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Secondary</a:t>
                      </a:r>
                      <a:endParaRPr lang="en-US" sz="1000" b="1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vert="vert27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7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baseline="0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8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English I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Algebra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I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Physical Science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Social Studies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Fine Arts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Health Science &amp; Technology</a:t>
                      </a:r>
                      <a:endParaRPr lang="en-US" sz="800" b="0" i="0" dirty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2642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</a:tr>
              <a:tr h="37024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9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10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English II</a:t>
                      </a:r>
                    </a:p>
                  </a:txBody>
                  <a:tcPr marL="42825" marR="42825" marT="0" marB="0" anchor="ctr">
                    <a:lnL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Geometry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Biology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World History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Health (.5)</a:t>
                      </a:r>
                    </a:p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PE</a:t>
                      </a:r>
                      <a:r>
                        <a:rPr lang="en-US" sz="800" b="0" i="0" baseline="0" dirty="0" smtClean="0">
                          <a:latin typeface="+mn-lt"/>
                          <a:cs typeface="Arial"/>
                        </a:rPr>
                        <a:t> (.5)</a:t>
                      </a:r>
                      <a:endParaRPr lang="en-US" sz="800" b="0" i="0" dirty="0" smtClean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Principles of Allied Health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9BE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World Languages</a:t>
                      </a:r>
                      <a:endParaRPr lang="en-US" sz="800" b="0" i="0" dirty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2642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</a:tr>
              <a:tr h="37829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11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English III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Algebra</a:t>
                      </a:r>
                      <a:r>
                        <a:rPr lang="en-US" sz="800" b="0" i="0" baseline="0" dirty="0" smtClean="0">
                          <a:latin typeface="+mn-lt"/>
                          <a:cs typeface="Arial"/>
                        </a:rPr>
                        <a:t> II</a:t>
                      </a:r>
                      <a:endParaRPr lang="en-US" sz="800" b="0" i="0" dirty="0" smtClean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Chemistry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U.S. History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Medical Terminology</a:t>
                      </a:r>
                      <a:endParaRPr lang="en-US" sz="800" b="0" i="0" dirty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Human </a:t>
                      </a:r>
                      <a:r>
                        <a:rPr lang="en-US" sz="800" b="0" i="0" dirty="0" err="1" smtClean="0">
                          <a:latin typeface="+mn-lt"/>
                          <a:cs typeface="Arial"/>
                        </a:rPr>
                        <a:t>Patho</a:t>
                      </a:r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-physiology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9BE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World Languages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2642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</a:tr>
              <a:tr h="38634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12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English IV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Trigonometry/ Calculus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Anatomy &amp; Physiology</a:t>
                      </a:r>
                      <a:endParaRPr lang="en-US" sz="800" b="0" i="0" dirty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U.S. Government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Patient Centered Care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9BE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Pharmacology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9BE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0" dirty="0" smtClean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</a:tr>
              <a:tr h="74160"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500" b="1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500" b="0" spc="0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500" b="0" i="0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386510">
                <a:tc rowSpan="4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Postsecondary</a:t>
                      </a:r>
                      <a:endParaRPr lang="en-US" sz="1000" b="1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vert="vert27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Year 1</a:t>
                      </a:r>
                      <a:endParaRPr lang="en-US" sz="800" b="1" spc="0" baseline="0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1st Semester</a:t>
                      </a:r>
                      <a:endParaRPr lang="en-US" sz="800" b="1" spc="0" baseline="0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English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College Seminar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Algebra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Intro</a:t>
                      </a:r>
                      <a:r>
                        <a:rPr lang="en-US" sz="800" b="0" i="0" baseline="0" dirty="0" smtClean="0">
                          <a:latin typeface="+mn-lt"/>
                          <a:cs typeface="Arial"/>
                        </a:rPr>
                        <a:t> to Clinical Experience</a:t>
                      </a:r>
                      <a:endParaRPr lang="en-US" sz="800" b="0" i="0" dirty="0" smtClean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Human Anatomy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Intro to Respiratory Care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Medical Terminology</a:t>
                      </a:r>
                      <a:endParaRPr lang="en-US" sz="800" b="0" i="0" dirty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</a:tr>
              <a:tr h="40244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Year 1</a:t>
                      </a:r>
                    </a:p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2nd Semester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Organic &amp; Biochemistry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Human Physiology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Therapeutic Procedures I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Clinical Practice</a:t>
                      </a:r>
                      <a:r>
                        <a:rPr lang="en-US" sz="800" b="0" i="0" baseline="0" dirty="0" smtClean="0">
                          <a:latin typeface="+mn-lt"/>
                          <a:cs typeface="Arial"/>
                        </a:rPr>
                        <a:t> I</a:t>
                      </a:r>
                      <a:endParaRPr lang="en-US" sz="800" b="0" i="0" dirty="0" smtClean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Patient</a:t>
                      </a:r>
                      <a:r>
                        <a:rPr lang="en-US" sz="800" b="0" i="0" baseline="0" dirty="0" smtClean="0">
                          <a:latin typeface="+mn-lt"/>
                          <a:cs typeface="Arial"/>
                        </a:rPr>
                        <a:t> Assessment  I</a:t>
                      </a:r>
                      <a:endParaRPr lang="en-US" sz="800" b="0" i="0" dirty="0" smtClean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 Respiratory</a:t>
                      </a:r>
                      <a:r>
                        <a:rPr lang="en-US" sz="800" b="0" i="0" baseline="0" dirty="0" smtClean="0">
                          <a:latin typeface="+mn-lt"/>
                          <a:cs typeface="Arial"/>
                        </a:rPr>
                        <a:t> Pharmacology</a:t>
                      </a:r>
                      <a:endParaRPr lang="en-US" sz="800" b="0" i="0" dirty="0" smtClean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Respiratory</a:t>
                      </a:r>
                      <a:r>
                        <a:rPr lang="en-US" sz="800" b="0" i="0" baseline="0" dirty="0" smtClean="0">
                          <a:latin typeface="+mn-lt"/>
                          <a:cs typeface="Arial"/>
                        </a:rPr>
                        <a:t> Equipment</a:t>
                      </a:r>
                      <a:endParaRPr lang="en-US" sz="800" b="0" i="0" dirty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Cardio</a:t>
                      </a:r>
                      <a:r>
                        <a:rPr lang="en-US" sz="800" b="0" i="0" baseline="0" dirty="0" smtClean="0">
                          <a:latin typeface="+mn-lt"/>
                          <a:cs typeface="Arial"/>
                        </a:rPr>
                        <a:t> Anatomy &amp; Physiology</a:t>
                      </a:r>
                      <a:endParaRPr lang="en-US" sz="800" b="0" i="0" dirty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</a:tr>
              <a:tr h="37829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Year 2</a:t>
                      </a:r>
                    </a:p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1st Semester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Microbiology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Respiratory </a:t>
                      </a:r>
                      <a:r>
                        <a:rPr lang="en-US" sz="800" b="0" i="0" dirty="0" err="1" smtClean="0">
                          <a:latin typeface="Arial"/>
                          <a:cs typeface="Arial"/>
                        </a:rPr>
                        <a:t>Patho</a:t>
                      </a:r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-physiology I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Therapeutic Procedures II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Clinical Practice II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Patient Assessment II</a:t>
                      </a:r>
                      <a:endParaRPr lang="en-US" sz="800" dirty="0"/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Sociology</a:t>
                      </a:r>
                      <a:endParaRPr lang="en-US" sz="800" dirty="0"/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Respiratory Equipment II</a:t>
                      </a:r>
                      <a:endParaRPr lang="en-US" sz="800" b="0" i="0" dirty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0" dirty="0" smtClean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</a:tr>
              <a:tr h="40259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Year 2</a:t>
                      </a:r>
                    </a:p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2nd Semester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Clinical Practicum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Respiratory </a:t>
                      </a:r>
                      <a:r>
                        <a:rPr lang="en-US" sz="800" b="0" i="0" dirty="0" err="1" smtClean="0">
                          <a:latin typeface="+mn-lt"/>
                          <a:cs typeface="Arial"/>
                        </a:rPr>
                        <a:t>Patho</a:t>
                      </a:r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-physiology II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Therapeutic Procedures III</a:t>
                      </a:r>
                      <a:endParaRPr lang="en-US" sz="800" b="0" i="0" dirty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Clinical Practice III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Ethics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</a:tr>
              <a:tr h="88992">
                <a:tc rowSpan="5">
                  <a:txBody>
                    <a:bodyPr/>
                    <a:lstStyle/>
                    <a:p>
                      <a:endParaRPr lang="en-US" dirty="0"/>
                    </a:p>
                  </a:txBody>
                  <a:tcPr marL="42825" marR="42825" marT="0" marB="0" vert="vert27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gridSpan="9">
                  <a:txBody>
                    <a:bodyPr/>
                    <a:lstStyle/>
                    <a:p>
                      <a:endParaRPr lang="en-US" sz="600" dirty="0"/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995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gridSpan="8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High</a:t>
                      </a:r>
                      <a:r>
                        <a:rPr lang="en-US" sz="700" b="1" baseline="0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 School </a:t>
                      </a:r>
                      <a:r>
                        <a:rPr lang="en-US" sz="700" b="1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Career-Technical</a:t>
                      </a:r>
                      <a:r>
                        <a:rPr lang="en-US" sz="700" b="1" baseline="0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 Education </a:t>
                      </a:r>
                      <a:r>
                        <a:rPr lang="en-US" sz="700" b="1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Program </a:t>
                      </a:r>
                      <a:r>
                        <a:rPr lang="en-US" sz="700" b="1" baseline="0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Courses</a:t>
                      </a:r>
                      <a:endParaRPr lang="en-US" sz="700" b="1" dirty="0" smtClean="0">
                        <a:effectLst/>
                        <a:latin typeface="+mn-lt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dirty="0" smtClean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31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gridSpan="8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High School Courses for Postsecondary Credit (Including Apprenticeship Hours) and the Corresponding Postsecondary Courses</a:t>
                      </a: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31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b="1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gridSpan="8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Required Courses</a:t>
                      </a: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dirty="0" smtClean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b="1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51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gridSpan="8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Recommended Electives</a:t>
                      </a: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2197900" y="5917682"/>
            <a:ext cx="6625877" cy="346249"/>
            <a:chOff x="2197900" y="5917682"/>
            <a:chExt cx="6625877" cy="346249"/>
          </a:xfrm>
        </p:grpSpPr>
        <p:sp>
          <p:nvSpPr>
            <p:cNvPr id="7" name="TextBox 6"/>
            <p:cNvSpPr txBox="1"/>
            <p:nvPr/>
          </p:nvSpPr>
          <p:spPr>
            <a:xfrm>
              <a:off x="8203718" y="5935475"/>
              <a:ext cx="62005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i="1" dirty="0" smtClean="0">
                  <a:solidFill>
                    <a:schemeClr val="tx2"/>
                  </a:solidFill>
                </a:rPr>
                <a:t>11</a:t>
              </a:r>
              <a:r>
                <a:rPr lang="en-US" sz="700" i="1" dirty="0" smtClean="0">
                  <a:solidFill>
                    <a:schemeClr val="tx2"/>
                  </a:solidFill>
                </a:rPr>
                <a:t>/2015</a:t>
              </a:r>
              <a:endParaRPr lang="en-US" sz="700" i="1" dirty="0">
                <a:solidFill>
                  <a:schemeClr val="tx2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197900" y="5917682"/>
              <a:ext cx="5618232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i="1" dirty="0">
                  <a:solidFill>
                    <a:schemeClr val="tx2"/>
                  </a:solidFill>
                </a:rPr>
                <a:t>Visit </a:t>
              </a:r>
              <a:r>
                <a:rPr lang="en-US" sz="700" i="1" dirty="0" smtClean="0">
                  <a:solidFill>
                    <a:schemeClr val="tx2"/>
                  </a:solidFill>
                </a:rPr>
                <a:t>education.ohio.gov/CareerConnections for reference information. </a:t>
              </a:r>
            </a:p>
            <a:p>
              <a:pPr>
                <a:spcBef>
                  <a:spcPts val="300"/>
                </a:spcBef>
              </a:pPr>
              <a:r>
                <a:rPr lang="en-US" sz="700" i="1" dirty="0" smtClean="0">
                  <a:solidFill>
                    <a:schemeClr val="tx2"/>
                  </a:solidFill>
                </a:rPr>
                <a:t>Course titles and sequences will vary between schools.</a:t>
              </a:r>
              <a:endParaRPr lang="en-US" sz="700" i="1" dirty="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7744607"/>
      </p:ext>
    </p:extLst>
  </p:cSld>
  <p:clrMapOvr>
    <a:masterClrMapping/>
  </p:clrMapOvr>
</p:sld>
</file>

<file path=ppt/theme/theme1.xml><?xml version="1.0" encoding="utf-8"?>
<a:theme xmlns:a="http://schemas.openxmlformats.org/drawingml/2006/main" name="ODE Career Pathways">
  <a:themeElements>
    <a:clrScheme name="Custom 6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6427"/>
      </a:accent1>
      <a:accent2>
        <a:srgbClr val="F9BE00"/>
      </a:accent2>
      <a:accent3>
        <a:srgbClr val="B8CC3F"/>
      </a:accent3>
      <a:accent4>
        <a:srgbClr val="6DABE4"/>
      </a:accent4>
      <a:accent5>
        <a:srgbClr val="D9D9D9"/>
      </a:accent5>
      <a:accent6>
        <a:srgbClr val="FFFFFF"/>
      </a:accent6>
      <a:hlink>
        <a:srgbClr val="000000"/>
      </a:hlink>
      <a:folHlink>
        <a:srgbClr val="0000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DE Career Pathways">
  <a:themeElements>
    <a:clrScheme name="Custom 6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6427"/>
      </a:accent1>
      <a:accent2>
        <a:srgbClr val="F9BE00"/>
      </a:accent2>
      <a:accent3>
        <a:srgbClr val="B8CC3F"/>
      </a:accent3>
      <a:accent4>
        <a:srgbClr val="6DABE4"/>
      </a:accent4>
      <a:accent5>
        <a:srgbClr val="D9D9D9"/>
      </a:accent5>
      <a:accent6>
        <a:srgbClr val="FFFFFF"/>
      </a:accent6>
      <a:hlink>
        <a:srgbClr val="000000"/>
      </a:hlink>
      <a:folHlink>
        <a:srgbClr val="0000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ODE Career Pathways.thmx</Template>
  <TotalTime>256</TotalTime>
  <Words>371</Words>
  <Application>Microsoft Office PowerPoint</Application>
  <PresentationFormat>On-screen Show (4:3)</PresentationFormat>
  <Paragraphs>122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Times New Roman</vt:lpstr>
      <vt:lpstr>ODE Career Pathways</vt:lpstr>
      <vt:lpstr>1_ODE Career Pathways</vt:lpstr>
      <vt:lpstr>PowerPoint Presentation</vt:lpstr>
      <vt:lpstr>PowerPoint Presentation</vt:lpstr>
    </vt:vector>
  </TitlesOfParts>
  <Company>Sanger &amp; Eby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Lisa Sanger</dc:creator>
  <cp:lastModifiedBy>McGlaughlin, Tisha</cp:lastModifiedBy>
  <cp:revision>44</cp:revision>
  <cp:lastPrinted>2014-11-04T19:30:27Z</cp:lastPrinted>
  <dcterms:created xsi:type="dcterms:W3CDTF">2014-05-07T16:43:19Z</dcterms:created>
  <dcterms:modified xsi:type="dcterms:W3CDTF">2015-11-05T19:55:51Z</dcterms:modified>
</cp:coreProperties>
</file>