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144000" cy="6858000" type="screen4x3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ABE4"/>
    <a:srgbClr val="B8CC3F"/>
    <a:srgbClr val="F9BE00"/>
    <a:srgbClr val="E26427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89" autoAdjust="0"/>
    <p:restoredTop sz="94656" autoAdjust="0"/>
  </p:normalViewPr>
  <p:slideViewPr>
    <p:cSldViewPr snapToGrid="0" snapToObjects="1">
      <p:cViewPr varScale="1">
        <p:scale>
          <a:sx n="102" d="100"/>
          <a:sy n="102" d="100"/>
        </p:scale>
        <p:origin x="91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550" y="1526488"/>
            <a:ext cx="161925" cy="1990725"/>
          </a:xfrm>
          <a:prstGeom prst="rect">
            <a:avLst/>
          </a:prstGeom>
        </p:spPr>
      </p:pic>
      <p:pic>
        <p:nvPicPr>
          <p:cNvPr id="6" name="Picture 5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801" y="1526488"/>
            <a:ext cx="161925" cy="1990725"/>
          </a:xfrm>
          <a:prstGeom prst="rect">
            <a:avLst/>
          </a:prstGeom>
        </p:spPr>
      </p:pic>
      <p:pic>
        <p:nvPicPr>
          <p:cNvPr id="7" name="Picture 6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9" y="1526488"/>
            <a:ext cx="161925" cy="19907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2559" y="2058534"/>
            <a:ext cx="1789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>
                <a:solidFill>
                  <a:srgbClr val="FFFFFF"/>
                </a:solidFill>
                <a:cs typeface="Arial"/>
              </a:rPr>
              <a:t>Start </a:t>
            </a:r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Pre-Manufacturing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1100" dirty="0">
                <a:solidFill>
                  <a:srgbClr val="FFFFFF"/>
                </a:solidFill>
                <a:cs typeface="Arial"/>
              </a:rPr>
              <a:t>As early as grade 7</a:t>
            </a:r>
          </a:p>
          <a:p>
            <a:pPr lvl="0"/>
            <a:r>
              <a:rPr lang="en-US" sz="1000" dirty="0">
                <a:solidFill>
                  <a:srgbClr val="FFFFFF"/>
                </a:solidFill>
                <a:cs typeface="Arial"/>
              </a:rPr>
              <a:t>(based on readiness)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78090" y="2062488"/>
            <a:ext cx="178962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Assembly Team Worker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 smtClean="0">
                <a:solidFill>
                  <a:srgbClr val="FFFFFF"/>
                </a:solidFill>
                <a:cs typeface="Arial"/>
              </a:rPr>
              <a:t>Median 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$29,350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 smtClean="0">
                <a:solidFill>
                  <a:srgbClr val="FFFFFF"/>
                </a:solidFill>
                <a:cs typeface="Arial"/>
              </a:rPr>
              <a:t>Job 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4.9%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Openings: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1,513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 smtClean="0">
                <a:solidFill>
                  <a:srgbClr val="FFFFFF"/>
                </a:solidFill>
                <a:cs typeface="Arial"/>
              </a:rPr>
              <a:t>Average 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Tuition (1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$0 –$3,900/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99671" y="2062488"/>
            <a:ext cx="178962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Avionics Technician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 smtClean="0">
                <a:solidFill>
                  <a:srgbClr val="FFFFFF"/>
                </a:solidFill>
                <a:cs typeface="Arial"/>
              </a:rPr>
              <a:t>Median 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$55,160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 smtClean="0">
                <a:solidFill>
                  <a:srgbClr val="FFFFFF"/>
                </a:solidFill>
                <a:cs typeface="Arial"/>
              </a:rPr>
              <a:t>Job 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0%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Openings: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6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 smtClean="0">
                <a:solidFill>
                  <a:srgbClr val="FFFFFF"/>
                </a:solidFill>
                <a:cs typeface="Arial"/>
              </a:rPr>
              <a:t>Average 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Tuition (2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yrs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$3,900/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3005" y="2062488"/>
            <a:ext cx="178962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Aerospace Engineer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$99,500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-1.4%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Openings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77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r>
              <a:rPr lang="en-US" sz="800" dirty="0">
                <a:solidFill>
                  <a:srgbClr val="FFFFFF"/>
                </a:solidFill>
                <a:cs typeface="Arial"/>
              </a:rPr>
              <a:t>Average Tuition (4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yrs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$9,600/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7959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Workplace Visits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Job Shadow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Internship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Work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78090" y="3970514"/>
            <a:ext cx="17642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cs typeface="Arial"/>
              </a:rPr>
              <a:t>Supervised Experience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99671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cs typeface="Arial"/>
              </a:rPr>
              <a:t>Supervised Experience</a:t>
            </a:r>
          </a:p>
          <a:p>
            <a:pPr algn="ctr"/>
            <a:r>
              <a:rPr lang="en-US" sz="1100" dirty="0">
                <a:cs typeface="Arial"/>
              </a:rPr>
              <a:t>Internship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13005" y="3970514"/>
            <a:ext cx="17642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cs typeface="Arial"/>
              </a:rPr>
              <a:t>Internship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</p:txBody>
      </p:sp>
      <p:pic>
        <p:nvPicPr>
          <p:cNvPr id="19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268" y="2065974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986" y="2065849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810" y="2065849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489873" y="5860623"/>
            <a:ext cx="6205125" cy="391016"/>
            <a:chOff x="489873" y="5860623"/>
            <a:chExt cx="6205125" cy="391016"/>
          </a:xfrm>
        </p:grpSpPr>
        <p:grpSp>
          <p:nvGrpSpPr>
            <p:cNvPr id="23" name="Group 22"/>
            <p:cNvGrpSpPr/>
            <p:nvPr/>
          </p:nvGrpSpPr>
          <p:grpSpPr>
            <a:xfrm>
              <a:off x="590659" y="5860623"/>
              <a:ext cx="1493210" cy="235072"/>
              <a:chOff x="960786" y="6025407"/>
              <a:chExt cx="1493210" cy="235072"/>
            </a:xfrm>
          </p:grpSpPr>
          <p:pic>
            <p:nvPicPr>
              <p:cNvPr id="25" name="Picture 2" descr="C:\Users\tisha.mcglaughlin\Desktop\thumbs_up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0786" y="6025407"/>
                <a:ext cx="190500" cy="1905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TextBox 25"/>
              <p:cNvSpPr txBox="1"/>
              <p:nvPr/>
            </p:nvSpPr>
            <p:spPr>
              <a:xfrm>
                <a:off x="1091362" y="6060424"/>
                <a:ext cx="1362634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i="1" dirty="0" smtClean="0"/>
                  <a:t>Ohio In-demand Occupations</a:t>
                </a:r>
                <a:endParaRPr lang="en-US" sz="700" i="1" dirty="0"/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489873" y="6051584"/>
              <a:ext cx="620512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>
                  <a:solidFill>
                    <a:schemeClr val="tx2"/>
                  </a:solidFill>
                </a:rPr>
                <a:t>D</a:t>
              </a:r>
              <a:r>
                <a:rPr lang="en-US" sz="700" i="1" dirty="0" smtClean="0">
                  <a:solidFill>
                    <a:schemeClr val="tx2"/>
                  </a:solidFill>
                </a:rPr>
                <a:t>ata reflects 2014 Ohio labor statistics and public institutions of higher education for 2013-2014. For specific tuition costs, visit ohiohighered.org.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944056" y="1158563"/>
            <a:ext cx="7489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cs typeface="Arial"/>
              </a:rPr>
              <a:t>Certificate</a:t>
            </a:r>
            <a:endParaRPr lang="en-US" sz="900" b="1" dirty="0"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419865" y="1158563"/>
            <a:ext cx="1473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>
                <a:cs typeface="Arial"/>
              </a:rPr>
              <a:t>Bachelor’s </a:t>
            </a:r>
            <a:r>
              <a:rPr lang="en-US" sz="900" b="1" dirty="0" smtClean="0">
                <a:cs typeface="Arial"/>
              </a:rPr>
              <a:t>Degree,</a:t>
            </a:r>
          </a:p>
          <a:p>
            <a:pPr algn="ctr"/>
            <a:r>
              <a:rPr lang="en-US" sz="900" b="1" dirty="0" smtClean="0">
                <a:cs typeface="Arial"/>
              </a:rPr>
              <a:t>Aerospace Engineering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557797" y="1158563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>
                <a:cs typeface="Arial"/>
              </a:rPr>
              <a:t>Associate </a:t>
            </a:r>
            <a:r>
              <a:rPr lang="en-US" sz="900" b="1" dirty="0" smtClean="0">
                <a:cs typeface="Arial"/>
              </a:rPr>
              <a:t>Degree,</a:t>
            </a:r>
          </a:p>
          <a:p>
            <a:pPr algn="ctr"/>
            <a:r>
              <a:rPr lang="en-US" sz="900" b="1" dirty="0" smtClean="0">
                <a:cs typeface="Arial"/>
              </a:rPr>
              <a:t>Avionics Technology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6994263"/>
              </p:ext>
            </p:extLst>
          </p:nvPr>
        </p:nvGraphicFramePr>
        <p:xfrm>
          <a:off x="448733" y="1367916"/>
          <a:ext cx="8229598" cy="456755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6088"/>
                <a:gridCol w="1598702"/>
                <a:gridCol w="799351"/>
                <a:gridCol w="799351"/>
                <a:gridCol w="799351"/>
                <a:gridCol w="799351"/>
                <a:gridCol w="799351"/>
                <a:gridCol w="799351"/>
                <a:gridCol w="799351"/>
                <a:gridCol w="799351"/>
              </a:tblGrid>
              <a:tr h="148320">
                <a:tc grid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2722245" algn="l"/>
                          <a:tab pos="5484495" algn="l"/>
                        </a:tabLst>
                      </a:pP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Secondary </a:t>
                      </a:r>
                      <a:r>
                        <a:rPr lang="en-US" sz="1000" b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Pathway</a:t>
                      </a: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:</a:t>
                      </a:r>
                      <a:r>
                        <a:rPr lang="en-US" sz="1000" b="0" u="none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000" b="1" u="sng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Manufacturing Operations</a:t>
                      </a:r>
                      <a:endParaRPr lang="en-US" sz="1000" u="none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2722245" algn="l"/>
                          <a:tab pos="5484495" algn="l"/>
                        </a:tabLst>
                      </a:pP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 Program: </a:t>
                      </a:r>
                      <a:r>
                        <a:rPr lang="en-US" sz="1000" b="1" u="sng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Avionics Technology</a:t>
                      </a: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10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620">
                <a:tc gridSpan="10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An Example of Courses </a:t>
                      </a:r>
                      <a:r>
                        <a:rPr lang="en-US" sz="12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with Secondary and </a:t>
                      </a:r>
                      <a:r>
                        <a:rPr lang="en-US" sz="12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 </a:t>
                      </a:r>
                      <a:r>
                        <a:rPr lang="en-US" sz="12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Credits</a:t>
                      </a:r>
                      <a:endParaRPr lang="en-US" sz="120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4334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Secondary</a:t>
                      </a:r>
                      <a:endParaRPr lang="en-US" sz="10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7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8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Algebra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Physical Science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Social Studies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Fine Arts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Pre-Engineering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Technologies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02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10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II</a:t>
                      </a: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Geometry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Biology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Health (.5)</a:t>
                      </a:r>
                    </a:p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PE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(.5)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Manufacturing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Operations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Languages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11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III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Algebra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II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Chemistry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U.S.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CNC Technology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Machine Tools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Languages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</a:tr>
              <a:tr h="3863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12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IV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Trigonometry/ Calculus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Physics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U.S. Government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Computer Integrated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Manufacturing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Robotics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74160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0" spc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0" i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386510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</a:t>
                      </a:r>
                      <a:endParaRPr lang="en-US" sz="10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Year 1</a:t>
                      </a:r>
                      <a:endParaRPr lang="en-US" sz="800" b="1" spc="0" baseline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1st Semester</a:t>
                      </a:r>
                      <a:endParaRPr lang="en-US" sz="800" b="1" spc="0" baseline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English Composition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Intro to Aviation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Aircraft Weight &amp; Balance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Aircraft Materials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AMT Regulation &amp; Inspection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Ground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Operation &amp; Servicing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Manufacturing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Operations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4024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1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2nd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College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Algebra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AMT Electricity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Aircraft Metallic Structures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Aircraft Electrical Systems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Aircraft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</a:t>
                      </a:r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Fuel Systems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Aircraft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Non-Metallic Structures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Communication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&amp; Navigation Systems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2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1st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Physics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Turbine Engine Maintenance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Reciprocating Engine Maintenance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Machine Tools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Aircraft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Environmental Controls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Landing Gear &amp; Fluid Power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4025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2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2nd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Ethics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err="1" smtClean="0">
                          <a:latin typeface="+mn-lt"/>
                          <a:cs typeface="Arial"/>
                        </a:rPr>
                        <a:t>Powerplant</a:t>
                      </a: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 Inspection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Reciprocating Engine Maintenance II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Propellers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Hazardous Materials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Maintenance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Aircraft Inspection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88992">
                <a:tc rowSpan="5">
                  <a:txBody>
                    <a:bodyPr/>
                    <a:lstStyle/>
                    <a:p>
                      <a:endParaRPr lang="en-US" dirty="0"/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endParaRPr lang="en-US" sz="6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99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8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High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School </a:t>
                      </a: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Career-Technical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Education </a:t>
                      </a: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Program 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Courses</a:t>
                      </a:r>
                      <a:endParaRPr lang="en-US" sz="700" b="1" dirty="0" smtClean="0"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 smtClean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8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High School Courses for Postsecondary Credit (Including Apprenticeship Hours) and the Corresponding Postsecondary Courses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8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Required Courses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 smtClean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51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8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Recommended Electives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2197900" y="5917682"/>
            <a:ext cx="6625877" cy="346249"/>
            <a:chOff x="2197900" y="5917682"/>
            <a:chExt cx="6625877" cy="346249"/>
          </a:xfrm>
        </p:grpSpPr>
        <p:sp>
          <p:nvSpPr>
            <p:cNvPr id="7" name="TextBox 6"/>
            <p:cNvSpPr txBox="1"/>
            <p:nvPr/>
          </p:nvSpPr>
          <p:spPr>
            <a:xfrm>
              <a:off x="8203718" y="5935475"/>
              <a:ext cx="62005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 smtClean="0">
                  <a:solidFill>
                    <a:schemeClr val="tx2"/>
                  </a:solidFill>
                </a:rPr>
                <a:t>  6/2015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97900" y="5917682"/>
              <a:ext cx="561823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>
                  <a:solidFill>
                    <a:schemeClr val="tx2"/>
                  </a:solidFill>
                </a:rPr>
                <a:t>Visit </a:t>
              </a:r>
              <a:r>
                <a:rPr lang="en-US" sz="700" i="1" dirty="0" smtClean="0">
                  <a:solidFill>
                    <a:schemeClr val="tx2"/>
                  </a:solidFill>
                </a:rPr>
                <a:t>education.ohio.gov/CareerConnections for reference information. </a:t>
              </a:r>
            </a:p>
            <a:p>
              <a:pPr>
                <a:spcBef>
                  <a:spcPts val="300"/>
                </a:spcBef>
              </a:pPr>
              <a:r>
                <a:rPr lang="en-US" sz="700" i="1" dirty="0" smtClean="0">
                  <a:solidFill>
                    <a:schemeClr val="tx2"/>
                  </a:solidFill>
                </a:rPr>
                <a:t>Course titles and sequences will vary between schools.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DE Career Pathways">
  <a:themeElements>
    <a:clrScheme name="Custom 6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6427"/>
      </a:accent1>
      <a:accent2>
        <a:srgbClr val="F9BE00"/>
      </a:accent2>
      <a:accent3>
        <a:srgbClr val="B8CC3F"/>
      </a:accent3>
      <a:accent4>
        <a:srgbClr val="6DABE4"/>
      </a:accent4>
      <a:accent5>
        <a:srgbClr val="D9D9D9"/>
      </a:accent5>
      <a:accent6>
        <a:srgbClr val="FFFFFF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ODE Career Pathways.thmx</Template>
  <TotalTime>514</TotalTime>
  <Words>367</Words>
  <Application>Microsoft Office PowerPoint</Application>
  <PresentationFormat>On-screen Show (4:3)</PresentationFormat>
  <Paragraphs>124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Times New Roman</vt:lpstr>
      <vt:lpstr>ODE Career Pathways</vt:lpstr>
      <vt:lpstr>PowerPoint Presentation</vt:lpstr>
      <vt:lpstr>PowerPoint Presentation</vt:lpstr>
    </vt:vector>
  </TitlesOfParts>
  <Company>Sanger &amp; Eby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Lisa Sanger</dc:creator>
  <cp:lastModifiedBy>McGlaughlin, Tisha</cp:lastModifiedBy>
  <cp:revision>43</cp:revision>
  <cp:lastPrinted>2014-11-04T19:20:54Z</cp:lastPrinted>
  <dcterms:created xsi:type="dcterms:W3CDTF">2014-05-16T14:45:07Z</dcterms:created>
  <dcterms:modified xsi:type="dcterms:W3CDTF">2015-06-26T17:01:09Z</dcterms:modified>
</cp:coreProperties>
</file>