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9144000" cy="6858000" type="screen4x3"/>
  <p:notesSz cx="7010400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ABE4"/>
    <a:srgbClr val="B8CC3F"/>
    <a:srgbClr val="E26427"/>
    <a:srgbClr val="F9BE00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 snapToObjects="1">
      <p:cViewPr varScale="1">
        <p:scale>
          <a:sx n="102" d="100"/>
          <a:sy n="102" d="100"/>
        </p:scale>
        <p:origin x="826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2E02F-41A9-E74C-8882-930C1223073F}" type="datetimeFigureOut">
              <a:rPr lang="en-US" smtClean="0"/>
              <a:pPr/>
              <a:t>6/26/2015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_DegreeMark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9796" y="1526488"/>
            <a:ext cx="161925" cy="1990725"/>
          </a:xfrm>
          <a:prstGeom prst="rect">
            <a:avLst/>
          </a:prstGeom>
        </p:spPr>
      </p:pic>
      <p:pic>
        <p:nvPicPr>
          <p:cNvPr id="6" name="Picture 5" descr="_DegreeMark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7047" y="1526488"/>
            <a:ext cx="161925" cy="19907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2559" y="2058534"/>
            <a:ext cx="1789625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100" b="1" dirty="0" smtClean="0">
                <a:solidFill>
                  <a:srgbClr val="FFFFFF"/>
                </a:solidFill>
                <a:cs typeface="Arial"/>
              </a:rPr>
              <a:t>Start </a:t>
            </a:r>
          </a:p>
          <a:p>
            <a:pPr lvl="0"/>
            <a:r>
              <a:rPr lang="en-US" sz="1100" b="1" dirty="0">
                <a:solidFill>
                  <a:srgbClr val="FFFFFF"/>
                </a:solidFill>
                <a:cs typeface="Arial"/>
              </a:rPr>
              <a:t>P</a:t>
            </a:r>
            <a:r>
              <a:rPr lang="en-US" sz="1100" b="1" dirty="0" smtClean="0">
                <a:solidFill>
                  <a:srgbClr val="FFFFFF"/>
                </a:solidFill>
                <a:cs typeface="Arial"/>
              </a:rPr>
              <a:t>re-Transportation</a:t>
            </a:r>
            <a:endParaRPr lang="en-US" sz="1100" b="1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1100" dirty="0">
                <a:solidFill>
                  <a:srgbClr val="FFFFFF"/>
                </a:solidFill>
                <a:cs typeface="Arial"/>
              </a:rPr>
              <a:t>As early as </a:t>
            </a:r>
            <a:r>
              <a:rPr lang="en-US" sz="1100" dirty="0" smtClean="0">
                <a:solidFill>
                  <a:srgbClr val="FFFFFF"/>
                </a:solidFill>
                <a:cs typeface="Arial"/>
              </a:rPr>
              <a:t>grade </a:t>
            </a:r>
            <a:r>
              <a:rPr lang="en-US" sz="1100" dirty="0">
                <a:solidFill>
                  <a:srgbClr val="FFFFFF"/>
                </a:solidFill>
                <a:cs typeface="Arial"/>
              </a:rPr>
              <a:t>7</a:t>
            </a:r>
          </a:p>
          <a:p>
            <a:pPr lvl="0"/>
            <a:r>
              <a:rPr lang="en-US" sz="1000" dirty="0">
                <a:solidFill>
                  <a:srgbClr val="FFFFFF"/>
                </a:solidFill>
                <a:cs typeface="Arial"/>
              </a:rPr>
              <a:t>(based on readiness)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78090" y="2062488"/>
            <a:ext cx="1789625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100" b="1" dirty="0" smtClean="0">
                <a:solidFill>
                  <a:srgbClr val="FFFFFF"/>
                </a:solidFill>
                <a:cs typeface="Arial"/>
              </a:rPr>
              <a:t>School Bus Driver</a:t>
            </a:r>
            <a:endParaRPr lang="en-US" sz="1100" b="1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Median Salary: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$26,460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Job Growth (10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2.6%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Annual O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penings: 288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Average Tuition (1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$0 –$3,900/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endParaRPr lang="en-US" sz="8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99671" y="2062488"/>
            <a:ext cx="1789625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100" b="1" dirty="0" smtClean="0">
                <a:solidFill>
                  <a:srgbClr val="FFFFFF"/>
                </a:solidFill>
                <a:cs typeface="Arial"/>
              </a:rPr>
              <a:t>Diesel Mechanic</a:t>
            </a:r>
            <a:endParaRPr lang="en-US" sz="1100" b="1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Median Salary: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$42,440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Job Growth (10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8.2%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Annual O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penings: 293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Average Tuition (1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$0 –$3,900/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endParaRPr lang="en-US" sz="8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13005" y="2062488"/>
            <a:ext cx="17896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100" b="1" dirty="0" smtClean="0">
                <a:solidFill>
                  <a:srgbClr val="FFFFFF"/>
                </a:solidFill>
                <a:cs typeface="Arial"/>
              </a:rPr>
              <a:t>Transportation Supervisor</a:t>
            </a:r>
            <a:endParaRPr lang="en-US" sz="1100" b="1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Median Salary: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$50,770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Job Growth (10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9.6%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Annual O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penings: 258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Average Tuition (2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yrs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$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3,900/</a:t>
            </a:r>
            <a:r>
              <a:rPr lang="en-US" sz="800" dirty="0" err="1" smtClean="0">
                <a:solidFill>
                  <a:srgbClr val="FFFFFF"/>
                </a:solidFill>
                <a:cs typeface="Arial"/>
              </a:rPr>
              <a:t>yr</a:t>
            </a:r>
            <a:endParaRPr lang="en-US" sz="8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7959" y="3970514"/>
            <a:ext cx="17642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100" dirty="0">
                <a:solidFill>
                  <a:srgbClr val="000000"/>
                </a:solidFill>
                <a:cs typeface="Arial"/>
              </a:rPr>
              <a:t>Workplace Visits</a:t>
            </a:r>
          </a:p>
          <a:p>
            <a:pPr lvl="0" algn="ctr"/>
            <a:r>
              <a:rPr lang="en-US" sz="1100" dirty="0">
                <a:solidFill>
                  <a:srgbClr val="000000"/>
                </a:solidFill>
                <a:cs typeface="Arial"/>
              </a:rPr>
              <a:t>Job Shadow</a:t>
            </a:r>
          </a:p>
          <a:p>
            <a:pPr lvl="0" algn="ctr"/>
            <a:r>
              <a:rPr lang="en-US" sz="1100" dirty="0">
                <a:solidFill>
                  <a:srgbClr val="000000"/>
                </a:solidFill>
                <a:cs typeface="Arial"/>
              </a:rPr>
              <a:t>Internship</a:t>
            </a:r>
          </a:p>
          <a:p>
            <a:pPr lvl="0" algn="ctr"/>
            <a:r>
              <a:rPr lang="en-US" sz="1100" dirty="0">
                <a:solidFill>
                  <a:srgbClr val="000000"/>
                </a:solidFill>
                <a:cs typeface="Arial"/>
              </a:rPr>
              <a:t>Work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78090" y="3970514"/>
            <a:ext cx="17642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cs typeface="Arial"/>
              </a:rPr>
              <a:t>Supervised Experience</a:t>
            </a:r>
          </a:p>
          <a:p>
            <a:pPr algn="ctr"/>
            <a:r>
              <a:rPr lang="en-US" sz="1100" dirty="0">
                <a:cs typeface="Arial"/>
              </a:rPr>
              <a:t>---</a:t>
            </a:r>
          </a:p>
          <a:p>
            <a:pPr algn="ctr"/>
            <a:r>
              <a:rPr lang="en-US" sz="1100" dirty="0">
                <a:cs typeface="Arial"/>
              </a:rPr>
              <a:t>Work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99671" y="3970514"/>
            <a:ext cx="17642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cs typeface="Arial"/>
              </a:rPr>
              <a:t>Supervised Experience</a:t>
            </a:r>
          </a:p>
          <a:p>
            <a:pPr algn="ctr"/>
            <a:r>
              <a:rPr lang="en-US" sz="1100" dirty="0">
                <a:cs typeface="Arial"/>
              </a:rPr>
              <a:t>Internship</a:t>
            </a:r>
          </a:p>
          <a:p>
            <a:pPr algn="ctr"/>
            <a:r>
              <a:rPr lang="en-US" sz="1100" dirty="0">
                <a:cs typeface="Arial"/>
              </a:rPr>
              <a:t>---</a:t>
            </a:r>
          </a:p>
          <a:p>
            <a:pPr algn="ctr"/>
            <a:r>
              <a:rPr lang="en-US" sz="1100" dirty="0">
                <a:cs typeface="Arial"/>
              </a:rPr>
              <a:t>Work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13005" y="3970514"/>
            <a:ext cx="17642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cs typeface="Arial"/>
              </a:rPr>
              <a:t>Internship</a:t>
            </a:r>
          </a:p>
          <a:p>
            <a:pPr algn="ctr"/>
            <a:r>
              <a:rPr lang="en-US" sz="1100" dirty="0">
                <a:cs typeface="Arial"/>
              </a:rPr>
              <a:t>---</a:t>
            </a:r>
          </a:p>
          <a:p>
            <a:pPr algn="ctr"/>
            <a:r>
              <a:rPr lang="en-US" sz="1100" dirty="0">
                <a:cs typeface="Arial"/>
              </a:rPr>
              <a:t>Work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02630" y="1158563"/>
            <a:ext cx="61427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b="1" dirty="0" smtClean="0">
                <a:cs typeface="Arial"/>
              </a:rPr>
              <a:t>License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35612" y="1158563"/>
            <a:ext cx="1204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b="1" dirty="0" smtClean="0">
                <a:cs typeface="Arial"/>
              </a:rPr>
              <a:t>Certificate,</a:t>
            </a:r>
          </a:p>
          <a:p>
            <a:pPr algn="ctr"/>
            <a:r>
              <a:rPr lang="en-US" sz="900" b="1" dirty="0" smtClean="0">
                <a:cs typeface="Arial"/>
              </a:rPr>
              <a:t>Diesel Technology</a:t>
            </a:r>
          </a:p>
        </p:txBody>
      </p:sp>
      <p:pic>
        <p:nvPicPr>
          <p:cNvPr id="17" name="Picture 16" descr="_DegreeMark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3371" y="1513476"/>
            <a:ext cx="161925" cy="1990725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569182" y="1145551"/>
            <a:ext cx="120417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b="1" dirty="0" smtClean="0">
                <a:latin typeface="Arial"/>
                <a:cs typeface="Arial"/>
              </a:rPr>
              <a:t>Associate Degree,</a:t>
            </a:r>
          </a:p>
          <a:p>
            <a:pPr algn="ctr"/>
            <a:r>
              <a:rPr lang="en-US" sz="900" b="1" dirty="0" smtClean="0">
                <a:latin typeface="Arial"/>
                <a:cs typeface="Arial"/>
              </a:rPr>
              <a:t>Diesel Technology</a:t>
            </a:r>
          </a:p>
          <a:p>
            <a:pPr algn="ctr"/>
            <a:endParaRPr lang="en-US" sz="900" b="1" dirty="0">
              <a:latin typeface="Arial"/>
              <a:cs typeface="Arial"/>
            </a:endParaRPr>
          </a:p>
        </p:txBody>
      </p:sp>
      <p:pic>
        <p:nvPicPr>
          <p:cNvPr id="22" name="Picture 2" descr="C:\Users\tisha.mcglaughlin\Desktop\thumbs_u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900" y="2078307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tisha.mcglaughlin\Desktop\thumbs_u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537" y="2071965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tisha.mcglaughlin\Desktop\thumbs_u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224" y="2248870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 18"/>
          <p:cNvGrpSpPr/>
          <p:nvPr/>
        </p:nvGrpSpPr>
        <p:grpSpPr>
          <a:xfrm>
            <a:off x="489873" y="5860623"/>
            <a:ext cx="6205125" cy="391016"/>
            <a:chOff x="489873" y="5860623"/>
            <a:chExt cx="6205125" cy="391016"/>
          </a:xfrm>
        </p:grpSpPr>
        <p:grpSp>
          <p:nvGrpSpPr>
            <p:cNvPr id="20" name="Group 19"/>
            <p:cNvGrpSpPr/>
            <p:nvPr/>
          </p:nvGrpSpPr>
          <p:grpSpPr>
            <a:xfrm>
              <a:off x="590659" y="5860623"/>
              <a:ext cx="1493210" cy="235072"/>
              <a:chOff x="960786" y="6025407"/>
              <a:chExt cx="1493210" cy="235072"/>
            </a:xfrm>
          </p:grpSpPr>
          <p:pic>
            <p:nvPicPr>
              <p:cNvPr id="26" name="Picture 2" descr="C:\Users\tisha.mcglaughlin\Desktop\thumbs_up.pn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0786" y="6025407"/>
                <a:ext cx="190500" cy="1905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TextBox 26"/>
              <p:cNvSpPr txBox="1"/>
              <p:nvPr/>
            </p:nvSpPr>
            <p:spPr>
              <a:xfrm>
                <a:off x="1091362" y="6060424"/>
                <a:ext cx="1362634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" i="1" dirty="0" smtClean="0"/>
                  <a:t>Ohio In-demand Occupations</a:t>
                </a:r>
                <a:endParaRPr lang="en-US" sz="700" i="1" dirty="0"/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489873" y="6051584"/>
              <a:ext cx="620512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i="1" dirty="0">
                  <a:solidFill>
                    <a:schemeClr val="tx2"/>
                  </a:solidFill>
                </a:rPr>
                <a:t>D</a:t>
              </a:r>
              <a:r>
                <a:rPr lang="en-US" sz="700" i="1" dirty="0" smtClean="0">
                  <a:solidFill>
                    <a:schemeClr val="tx2"/>
                  </a:solidFill>
                </a:rPr>
                <a:t>ata reflects 2014 Ohio labor statistics and public institutions of higher education for 2013-2014. For specific tuition costs, visit ohiohighered.org.</a:t>
              </a:r>
              <a:endParaRPr lang="en-US" sz="700" i="1" dirty="0">
                <a:solidFill>
                  <a:schemeClr val="tx2"/>
                </a:solidFill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6569111"/>
              </p:ext>
            </p:extLst>
          </p:nvPr>
        </p:nvGraphicFramePr>
        <p:xfrm>
          <a:off x="448733" y="1367916"/>
          <a:ext cx="8229598" cy="456755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36088"/>
                <a:gridCol w="1598702"/>
                <a:gridCol w="799351"/>
                <a:gridCol w="117526"/>
                <a:gridCol w="681825"/>
                <a:gridCol w="799351"/>
                <a:gridCol w="799351"/>
                <a:gridCol w="799351"/>
                <a:gridCol w="799351"/>
                <a:gridCol w="799351"/>
                <a:gridCol w="799351"/>
              </a:tblGrid>
              <a:tr h="148320">
                <a:tc gridSpan="4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2722245" algn="l"/>
                          <a:tab pos="5484495" algn="l"/>
                        </a:tabLst>
                      </a:pPr>
                      <a:r>
                        <a:rPr lang="en-US" sz="1000" b="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Secondary </a:t>
                      </a:r>
                      <a:r>
                        <a:rPr lang="en-US" sz="1000" b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Pathway</a:t>
                      </a:r>
                      <a:r>
                        <a:rPr lang="en-US" sz="1000" b="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:</a:t>
                      </a:r>
                      <a:r>
                        <a:rPr lang="en-US" sz="1000" b="0" u="none" dirty="0" smtClean="0">
                          <a:solidFill>
                            <a:srgbClr val="1F497D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en-US" sz="1000" b="1" u="sng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Ground Transportation</a:t>
                      </a:r>
                      <a:endParaRPr lang="en-US" sz="1000" u="none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2722245" algn="l"/>
                          <a:tab pos="5484495" algn="l"/>
                        </a:tabLst>
                      </a:pPr>
                      <a:r>
                        <a:rPr lang="en-US" sz="1000" b="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Postsecondary Program: </a:t>
                      </a:r>
                      <a:r>
                        <a:rPr lang="en-US" sz="1000" b="1" u="sng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Diesel Technology</a:t>
                      </a:r>
                      <a:endParaRPr lang="en-US" sz="1000" dirty="0">
                        <a:solidFill>
                          <a:srgbClr val="000000"/>
                        </a:solidFill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 gridSpan="1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1620">
                <a:tc gridSpan="1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An Example of Courses with Secondary and Postsecondary Credits</a:t>
                      </a:r>
                      <a:endParaRPr lang="en-US" sz="1200" dirty="0">
                        <a:effectLst/>
                        <a:latin typeface="+mn-lt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4334">
                <a:tc rowSpan="4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Secondary</a:t>
                      </a:r>
                      <a:endParaRPr lang="en-US" sz="10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vert="vert27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7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8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 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Algebra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Physical Science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Social Studies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Fine Arts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3702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9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10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 II</a:t>
                      </a:r>
                    </a:p>
                  </a:txBody>
                  <a:tcPr marL="42825" marR="42825" marT="0" marB="0" anchor="ctr">
                    <a:lnL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Geometry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Biology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World History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Health (.5)</a:t>
                      </a:r>
                    </a:p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PE</a:t>
                      </a:r>
                      <a:r>
                        <a:rPr lang="en-US" sz="800" b="0" i="0" baseline="0" dirty="0" smtClean="0">
                          <a:latin typeface="+mn-lt"/>
                          <a:cs typeface="Arial"/>
                        </a:rPr>
                        <a:t> (.5)</a:t>
                      </a:r>
                      <a:endParaRPr lang="en-US" sz="800" b="0" i="0" dirty="0" smtClean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Ground Transportation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Maintenance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9BE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Braking, Suspension &amp; Steering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9BE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World Languages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</a:tr>
              <a:tr h="3782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11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 III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Algebra</a:t>
                      </a:r>
                      <a:r>
                        <a:rPr lang="en-US" sz="800" b="0" i="0" baseline="0" dirty="0" smtClean="0">
                          <a:latin typeface="+mn-lt"/>
                          <a:cs typeface="Arial"/>
                        </a:rPr>
                        <a:t> II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Chemistry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U.S. History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Engine &amp; Power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Train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baseline="0" dirty="0" smtClean="0">
                          <a:latin typeface="+mn-lt"/>
                          <a:cs typeface="Arial"/>
                        </a:rPr>
                        <a:t>Truck Brake, Suspension &amp; Steering Sys.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World Languages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</a:tr>
              <a:tr h="3863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12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 IV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Trigonometry/ Calculus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Physics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U.S. Government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Truck Diesel Engines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9BE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Engine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Performance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9BE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Ground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Transportation HVAC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74160"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 b="0" spc="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 b="0" i="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386510">
                <a:tc rowSpan="4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Postsecondary</a:t>
                      </a:r>
                      <a:endParaRPr lang="en-US" sz="10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vert="vert27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Year 1</a:t>
                      </a:r>
                      <a:endParaRPr lang="en-US" sz="800" b="1" spc="0" baseline="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1st Semester</a:t>
                      </a:r>
                      <a:endParaRPr lang="en-US" sz="800" b="1" spc="0" baseline="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Personal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Finance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Basic Electrical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Preventive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Maintenance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Heavy Truck Drive Trains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Industrial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&amp; Engineering Technology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4024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Year 1</a:t>
                      </a: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2nd Semester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Employability Skills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Industrial Calculations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Hydraulic Theory &amp; Operation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Fundamentals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of Engines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Truck Steering &amp; Suspension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Welding Processes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Truck Brake Systems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3782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Year 2</a:t>
                      </a: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1st Semester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 Composition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Computer Concepts &amp; Applications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Advanced Electrical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&amp; Electronics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Heavy Truck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HVAC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Social Science Elective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4025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Year 2</a:t>
                      </a: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2nd Semester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Interpersonal Communication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Business Communication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Customer Relations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Engine Performance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Heavy Truck Automatic Transmissions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88992">
                <a:tc rowSpan="5">
                  <a:txBody>
                    <a:bodyPr/>
                    <a:lstStyle/>
                    <a:p>
                      <a:endParaRPr lang="en-US" dirty="0"/>
                    </a:p>
                  </a:txBody>
                  <a:tcPr marL="42825" marR="42825" marT="0" marB="0" vert="vert27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10">
                  <a:txBody>
                    <a:bodyPr/>
                    <a:lstStyle/>
                    <a:p>
                      <a:endParaRPr lang="en-US" sz="600" dirty="0"/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99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High</a:t>
                      </a:r>
                      <a:r>
                        <a:rPr lang="en-US" sz="700" b="1" baseline="0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 School </a:t>
                      </a:r>
                      <a:r>
                        <a:rPr lang="en-US" sz="700" b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Career-Technical</a:t>
                      </a:r>
                      <a:r>
                        <a:rPr lang="en-US" sz="700" b="1" baseline="0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 Education </a:t>
                      </a:r>
                      <a:r>
                        <a:rPr lang="en-US" sz="700" b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Program </a:t>
                      </a:r>
                      <a:r>
                        <a:rPr lang="en-US" sz="700" b="1" baseline="0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Courses</a:t>
                      </a:r>
                      <a:endParaRPr lang="en-US" sz="700" b="1" dirty="0" smtClean="0">
                        <a:effectLst/>
                        <a:latin typeface="+mn-lt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 smtClean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31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High School Courses for Postsecondary Credit (Including Apprenticeship Hours) and the Corresponding Postsecondary Courses</a:t>
                      </a: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31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Required Courses</a:t>
                      </a: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 smtClean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51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Recommended Electives</a:t>
                      </a: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2197900" y="5917682"/>
            <a:ext cx="6625877" cy="346249"/>
            <a:chOff x="2197900" y="5917682"/>
            <a:chExt cx="6625877" cy="346249"/>
          </a:xfrm>
        </p:grpSpPr>
        <p:sp>
          <p:nvSpPr>
            <p:cNvPr id="7" name="TextBox 6"/>
            <p:cNvSpPr txBox="1"/>
            <p:nvPr/>
          </p:nvSpPr>
          <p:spPr>
            <a:xfrm>
              <a:off x="8203718" y="5935475"/>
              <a:ext cx="62005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i="1" dirty="0" smtClean="0">
                  <a:solidFill>
                    <a:schemeClr val="tx2"/>
                  </a:solidFill>
                </a:rPr>
                <a:t>  6/2015</a:t>
              </a:r>
              <a:endParaRPr lang="en-US" sz="700" i="1" dirty="0">
                <a:solidFill>
                  <a:schemeClr val="tx2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197900" y="5917682"/>
              <a:ext cx="561823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i="1" dirty="0">
                  <a:solidFill>
                    <a:schemeClr val="tx2"/>
                  </a:solidFill>
                </a:rPr>
                <a:t>Visit </a:t>
              </a:r>
              <a:r>
                <a:rPr lang="en-US" sz="700" i="1" dirty="0" smtClean="0">
                  <a:solidFill>
                    <a:schemeClr val="tx2"/>
                  </a:solidFill>
                </a:rPr>
                <a:t>education.ohio.gov/CareerConnections for reference information. </a:t>
              </a:r>
            </a:p>
            <a:p>
              <a:pPr>
                <a:spcBef>
                  <a:spcPts val="300"/>
                </a:spcBef>
              </a:pPr>
              <a:r>
                <a:rPr lang="en-US" sz="700" i="1" dirty="0" smtClean="0">
                  <a:solidFill>
                    <a:schemeClr val="tx2"/>
                  </a:solidFill>
                </a:rPr>
                <a:t>Course titles and sequences will vary between schools.</a:t>
              </a:r>
              <a:endParaRPr lang="en-US" sz="700" i="1" dirty="0">
                <a:solidFill>
                  <a:schemeClr val="tx2"/>
                </a:solidFill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DE Career Pathways">
  <a:themeElements>
    <a:clrScheme name="Custom 6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6427"/>
      </a:accent1>
      <a:accent2>
        <a:srgbClr val="F9BE00"/>
      </a:accent2>
      <a:accent3>
        <a:srgbClr val="B8CC3F"/>
      </a:accent3>
      <a:accent4>
        <a:srgbClr val="6DABE4"/>
      </a:accent4>
      <a:accent5>
        <a:srgbClr val="D9D9D9"/>
      </a:accent5>
      <a:accent6>
        <a:srgbClr val="FFFFFF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ODE Career Pathways.thmx</Template>
  <TotalTime>294</TotalTime>
  <Words>373</Words>
  <Application>Microsoft Office PowerPoint</Application>
  <PresentationFormat>On-screen Show (4:3)</PresentationFormat>
  <Paragraphs>119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Times New Roman</vt:lpstr>
      <vt:lpstr>ODE Career Pathways</vt:lpstr>
      <vt:lpstr>PowerPoint Presentation</vt:lpstr>
      <vt:lpstr>PowerPoint Presentation</vt:lpstr>
    </vt:vector>
  </TitlesOfParts>
  <Company>Sanger &amp; Eby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Lisa Sanger</dc:creator>
  <cp:lastModifiedBy>McGlaughlin, Tisha</cp:lastModifiedBy>
  <cp:revision>43</cp:revision>
  <cp:lastPrinted>2014-11-04T19:08:27Z</cp:lastPrinted>
  <dcterms:created xsi:type="dcterms:W3CDTF">2014-05-07T16:43:20Z</dcterms:created>
  <dcterms:modified xsi:type="dcterms:W3CDTF">2015-06-26T17:27:29Z</dcterms:modified>
</cp:coreProperties>
</file>