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88" r:id="rId7"/>
    <p:sldId id="289" r:id="rId8"/>
    <p:sldId id="262" r:id="rId9"/>
    <p:sldId id="283" r:id="rId10"/>
    <p:sldId id="275" r:id="rId11"/>
    <p:sldId id="265" r:id="rId12"/>
    <p:sldId id="264" r:id="rId13"/>
    <p:sldId id="279" r:id="rId14"/>
    <p:sldId id="280" r:id="rId15"/>
    <p:sldId id="266" r:id="rId16"/>
    <p:sldId id="287" r:id="rId17"/>
    <p:sldId id="285" r:id="rId18"/>
    <p:sldId id="281" r:id="rId19"/>
    <p:sldId id="282" r:id="rId20"/>
    <p:sldId id="284" r:id="rId21"/>
    <p:sldId id="277" r:id="rId22"/>
    <p:sldId id="278" r:id="rId23"/>
    <p:sldId id="268" r:id="rId24"/>
    <p:sldId id="269" r:id="rId25"/>
    <p:sldId id="271" r:id="rId26"/>
    <p:sldId id="270" r:id="rId27"/>
    <p:sldId id="274" r:id="rId28"/>
    <p:sldId id="276"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83" d="100"/>
          <a:sy n="83" d="100"/>
        </p:scale>
        <p:origin x="384"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7/26/2017</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7/26/2017</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7/26/2017</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7/26/2017</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7/26/2017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7/26/2017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7/26/2017</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7/26/2017</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7/26/2017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7/26/2017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7/26/2017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7/26/2017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7/26/2017</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education.ohio.gov/getattachment/Topics/Career-Tech/STEM/Ohio-Schools-with-STEM-Designation-updated-June-2016.pdf.aspx"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cholar.lib.vt.edu/ejournals/JITE/v40n3/lakes.html" TargetMode="External"/><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forbes.com/sites/nicholaswyman/2015/09/01/why-we-desperately-need-to-bring-back-vocational-training-in-schools/#672d9877465c" TargetMode="External"/><Relationship Id="rId2" Type="http://schemas.openxmlformats.org/officeDocument/2006/relationships/hyperlink" Target="http://www.marioncityschools.org/domain/353"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doleta.gov/oa/aag.cfm" TargetMode="External"/><Relationship Id="rId2" Type="http://schemas.openxmlformats.org/officeDocument/2006/relationships/hyperlink" Target="http://www.npr.org/2012/04/04/149927290/the-secret-to-germanys-low-youth-unemployment"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codes.ohio.gov/orc/4109" TargetMode="External"/><Relationship Id="rId2" Type="http://schemas.openxmlformats.org/officeDocument/2006/relationships/hyperlink" Target="http://www.com.ohio.gov/documents/laws_mllposter.pdf" TargetMode="External"/><Relationship Id="rId1" Type="http://schemas.openxmlformats.org/officeDocument/2006/relationships/slideLayout" Target="../slideLayouts/slideLayout2.xml"/><Relationship Id="rId4" Type="http://schemas.openxmlformats.org/officeDocument/2006/relationships/hyperlink" Target="https://www.dol.gov/general/topic/youthlabor/agerequirement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sreb.org/readiness-courses-literacy-math" TargetMode="External"/><Relationship Id="rId2" Type="http://schemas.openxmlformats.org/officeDocument/2006/relationships/hyperlink" Target="http://www.sreb.org/publication/credentials-all-imperative-sreb-states" TargetMode="External"/><Relationship Id="rId1" Type="http://schemas.openxmlformats.org/officeDocument/2006/relationships/slideLayout" Target="../slideLayouts/slideLayout2.xml"/><Relationship Id="rId5" Type="http://schemas.openxmlformats.org/officeDocument/2006/relationships/hyperlink" Target="http://www.grantcareer.com/" TargetMode="External"/><Relationship Id="rId4" Type="http://schemas.openxmlformats.org/officeDocument/2006/relationships/hyperlink" Target="http://education.ohio.gov/Topics/Career-Tech/SREB-Advanced-Career-AC-Grant-for-2015-16-FY2016"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jpg"/><Relationship Id="rId3" Type="http://schemas.openxmlformats.org/officeDocument/2006/relationships/image" Target="../media/image16.jpg"/><Relationship Id="rId7" Type="http://schemas.openxmlformats.org/officeDocument/2006/relationships/image" Target="../media/image20.gif"/><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jp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jp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7459" y="1432703"/>
            <a:ext cx="9448800" cy="1825096"/>
          </a:xfrm>
        </p:spPr>
        <p:txBody>
          <a:bodyPr>
            <a:normAutofit fontScale="90000"/>
          </a:bodyPr>
          <a:lstStyle/>
          <a:p>
            <a:r>
              <a:rPr lang="en-US" i="1" dirty="0"/>
              <a:t>The power of 17: Career gears @ graham</a:t>
            </a:r>
            <a:r>
              <a:rPr lang="en-US" dirty="0"/>
              <a:t>	</a:t>
            </a:r>
          </a:p>
        </p:txBody>
      </p:sp>
      <p:sp>
        <p:nvSpPr>
          <p:cNvPr id="3" name="Subtitle 2"/>
          <p:cNvSpPr>
            <a:spLocks noGrp="1"/>
          </p:cNvSpPr>
          <p:nvPr>
            <p:ph type="subTitle" idx="1"/>
          </p:nvPr>
        </p:nvSpPr>
        <p:spPr>
          <a:xfrm>
            <a:off x="1429265" y="3257799"/>
            <a:ext cx="9448800" cy="1532924"/>
          </a:xfrm>
        </p:spPr>
        <p:txBody>
          <a:bodyPr>
            <a:normAutofit fontScale="85000" lnSpcReduction="20000"/>
          </a:bodyPr>
          <a:lstStyle/>
          <a:p>
            <a:r>
              <a:rPr lang="en-US" b="1" i="1" dirty="0"/>
              <a:t>Kirk Koennecke, Superintendent </a:t>
            </a:r>
          </a:p>
          <a:p>
            <a:r>
              <a:rPr lang="en-US" b="1" i="1" dirty="0"/>
              <a:t>Chad Miller, Graham Elementary</a:t>
            </a:r>
          </a:p>
          <a:p>
            <a:r>
              <a:rPr lang="en-US" b="1" i="1" dirty="0"/>
              <a:t>Chad Lensman, Graham Middle</a:t>
            </a:r>
          </a:p>
          <a:p>
            <a:r>
              <a:rPr lang="en-US" b="1" i="1" dirty="0"/>
              <a:t>Ryan </a:t>
            </a:r>
            <a:r>
              <a:rPr lang="en-US" b="1" i="1" dirty="0" err="1"/>
              <a:t>Rismiller</a:t>
            </a:r>
            <a:r>
              <a:rPr lang="en-US" b="1" i="1" dirty="0"/>
              <a:t>, Graham High School</a:t>
            </a:r>
          </a:p>
          <a:p>
            <a:r>
              <a:rPr lang="en-US" b="1" i="1" dirty="0"/>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2651" y="5085352"/>
            <a:ext cx="406493" cy="406493"/>
          </a:xfrm>
          <a:prstGeom prst="rect">
            <a:avLst/>
          </a:prstGeom>
        </p:spPr>
      </p:pic>
      <p:sp>
        <p:nvSpPr>
          <p:cNvPr id="6" name="TextBox 5"/>
          <p:cNvSpPr txBox="1"/>
          <p:nvPr/>
        </p:nvSpPr>
        <p:spPr>
          <a:xfrm>
            <a:off x="3006811" y="5122513"/>
            <a:ext cx="2170787" cy="369332"/>
          </a:xfrm>
          <a:prstGeom prst="rect">
            <a:avLst/>
          </a:prstGeom>
          <a:noFill/>
        </p:spPr>
        <p:txBody>
          <a:bodyPr wrap="none" rtlCol="0">
            <a:spAutoFit/>
          </a:bodyPr>
          <a:lstStyle/>
          <a:p>
            <a:r>
              <a:rPr lang="en-US" dirty="0"/>
              <a:t>@GrahamSchools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7598" y="5097073"/>
            <a:ext cx="394772" cy="394772"/>
          </a:xfrm>
          <a:prstGeom prst="rect">
            <a:avLst/>
          </a:prstGeom>
        </p:spPr>
      </p:pic>
    </p:spTree>
    <p:extLst>
      <p:ext uri="{BB962C8B-B14F-4D97-AF65-F5344CB8AC3E}">
        <p14:creationId xmlns:p14="http://schemas.microsoft.com/office/powerpoint/2010/main" val="3089489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Career GEARS @ Graham:</a:t>
            </a:r>
          </a:p>
        </p:txBody>
      </p:sp>
      <p:sp>
        <p:nvSpPr>
          <p:cNvPr id="3" name="Content Placeholder 2"/>
          <p:cNvSpPr>
            <a:spLocks noGrp="1"/>
          </p:cNvSpPr>
          <p:nvPr>
            <p:ph idx="1"/>
          </p:nvPr>
        </p:nvSpPr>
        <p:spPr>
          <a:xfrm>
            <a:off x="6878594" y="2194560"/>
            <a:ext cx="4627605" cy="4024125"/>
          </a:xfrm>
        </p:spPr>
        <p:txBody>
          <a:bodyPr/>
          <a:lstStyle/>
          <a:p>
            <a:pPr marL="0" indent="0">
              <a:buNone/>
            </a:pPr>
            <a:r>
              <a:rPr lang="en-US" dirty="0"/>
              <a:t>GHS accounts for 14% of Ohio Hi-Point attendance on site, and hosts 8 programs on our campus</a:t>
            </a:r>
          </a:p>
          <a:p>
            <a:pPr marL="0" indent="0">
              <a:buNone/>
            </a:pPr>
            <a:endParaRPr lang="en-US" dirty="0"/>
          </a:p>
          <a:p>
            <a:pPr marL="0" indent="0">
              <a:buNone/>
            </a:pPr>
            <a:r>
              <a:rPr lang="en-US" dirty="0"/>
              <a:t>Added Business Logistics pathway for job-ready certification</a:t>
            </a:r>
          </a:p>
          <a:p>
            <a:pPr marL="0" indent="0">
              <a:buNone/>
            </a:pPr>
            <a:endParaRPr lang="en-US" dirty="0"/>
          </a:p>
          <a:p>
            <a:pPr marL="0" indent="0">
              <a:buNone/>
            </a:pPr>
            <a:r>
              <a:rPr lang="en-US" dirty="0"/>
              <a:t>Added Precision Ag Early College Program </a:t>
            </a:r>
          </a:p>
          <a:p>
            <a:pPr marL="0" indent="0">
              <a:buNone/>
            </a:pPr>
            <a:endParaRPr lang="en-US" dirty="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41226">
            <a:off x="2074365" y="4661198"/>
            <a:ext cx="2554532" cy="191589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47058">
            <a:off x="2481672" y="2108001"/>
            <a:ext cx="2911168" cy="218337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67161">
            <a:off x="296563" y="2962740"/>
            <a:ext cx="2891479" cy="2168609"/>
          </a:xfrm>
          <a:prstGeom prst="rect">
            <a:avLst/>
          </a:prstGeom>
        </p:spPr>
      </p:pic>
    </p:spTree>
    <p:extLst>
      <p:ext uri="{BB962C8B-B14F-4D97-AF65-F5344CB8AC3E}">
        <p14:creationId xmlns:p14="http://schemas.microsoft.com/office/powerpoint/2010/main" val="2832563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Career GEARS @ Graham:</a:t>
            </a:r>
          </a:p>
        </p:txBody>
      </p:sp>
      <p:sp>
        <p:nvSpPr>
          <p:cNvPr id="3" name="Content Placeholder 2"/>
          <p:cNvSpPr>
            <a:spLocks noGrp="1"/>
          </p:cNvSpPr>
          <p:nvPr>
            <p:ph idx="1"/>
          </p:nvPr>
        </p:nvSpPr>
        <p:spPr>
          <a:xfrm>
            <a:off x="6466702" y="2194560"/>
            <a:ext cx="5039497" cy="4024125"/>
          </a:xfrm>
        </p:spPr>
        <p:txBody>
          <a:bodyPr/>
          <a:lstStyle/>
          <a:p>
            <a:pPr marL="0" indent="0">
              <a:buNone/>
            </a:pPr>
            <a:r>
              <a:rPr lang="en-US" dirty="0"/>
              <a:t>GHS is working with Urbana University to develop a unique Teacher Prep Model:</a:t>
            </a:r>
          </a:p>
          <a:p>
            <a:pPr marL="0" indent="0">
              <a:buNone/>
            </a:pPr>
            <a:endParaRPr lang="en-US" dirty="0"/>
          </a:p>
          <a:p>
            <a:pPr marL="0" indent="0">
              <a:buNone/>
            </a:pPr>
            <a:r>
              <a:rPr lang="en-US" dirty="0"/>
              <a:t>Early college experiences &amp; work study while students are in high school to address a national teacher shortage crisis.</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2057401"/>
            <a:ext cx="2332338" cy="310978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920" y="4850746"/>
            <a:ext cx="2543175" cy="1790700"/>
          </a:xfrm>
          <a:prstGeom prst="rect">
            <a:avLst/>
          </a:prstGeom>
        </p:spPr>
      </p:pic>
    </p:spTree>
    <p:extLst>
      <p:ext uri="{BB962C8B-B14F-4D97-AF65-F5344CB8AC3E}">
        <p14:creationId xmlns:p14="http://schemas.microsoft.com/office/powerpoint/2010/main" val="1855576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Career GEARS @ Graham:</a:t>
            </a:r>
          </a:p>
        </p:txBody>
      </p:sp>
      <p:sp>
        <p:nvSpPr>
          <p:cNvPr id="3" name="Content Placeholder 2"/>
          <p:cNvSpPr>
            <a:spLocks noGrp="1"/>
          </p:cNvSpPr>
          <p:nvPr>
            <p:ph idx="1"/>
          </p:nvPr>
        </p:nvSpPr>
        <p:spPr>
          <a:xfrm>
            <a:off x="6442744" y="2194560"/>
            <a:ext cx="5063455" cy="4024125"/>
          </a:xfrm>
        </p:spPr>
        <p:txBody>
          <a:bodyPr/>
          <a:lstStyle/>
          <a:p>
            <a:pPr marL="0" indent="0">
              <a:buNone/>
            </a:pPr>
            <a:r>
              <a:rPr lang="en-US" dirty="0"/>
              <a:t>Use of Naviance counseling tool for students Grades 7-12</a:t>
            </a:r>
          </a:p>
          <a:p>
            <a:endParaRPr lang="en-US" dirty="0"/>
          </a:p>
          <a:p>
            <a:pPr marL="0" indent="0">
              <a:buNone/>
            </a:pPr>
            <a:r>
              <a:rPr lang="en-US" dirty="0"/>
              <a:t>Building a Resume:</a:t>
            </a:r>
          </a:p>
          <a:p>
            <a:r>
              <a:rPr lang="en-US" dirty="0"/>
              <a:t>Work Keys Testing option</a:t>
            </a:r>
          </a:p>
          <a:p>
            <a:r>
              <a:rPr lang="en-US" dirty="0"/>
              <a:t>ACT Preparations</a:t>
            </a:r>
          </a:p>
          <a:p>
            <a:r>
              <a:rPr lang="en-US" dirty="0"/>
              <a:t>Career Interest Surveys</a:t>
            </a:r>
          </a:p>
          <a:p>
            <a:r>
              <a:rPr lang="en-US" dirty="0"/>
              <a:t>Student Interviews</a:t>
            </a:r>
          </a:p>
          <a:p>
            <a:r>
              <a:rPr lang="en-US" dirty="0"/>
              <a:t>Intern opportunities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720236">
            <a:off x="148197" y="2106065"/>
            <a:ext cx="4343400" cy="10477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363111">
            <a:off x="2232366" y="3526349"/>
            <a:ext cx="3193489" cy="2395117"/>
          </a:xfrm>
          <a:prstGeom prst="rect">
            <a:avLst/>
          </a:prstGeom>
        </p:spPr>
      </p:pic>
    </p:spTree>
    <p:extLst>
      <p:ext uri="{BB962C8B-B14F-4D97-AF65-F5344CB8AC3E}">
        <p14:creationId xmlns:p14="http://schemas.microsoft.com/office/powerpoint/2010/main" val="3906716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Career GEARS @ Graham:</a:t>
            </a:r>
          </a:p>
        </p:txBody>
      </p:sp>
      <p:sp>
        <p:nvSpPr>
          <p:cNvPr id="3" name="Content Placeholder 2"/>
          <p:cNvSpPr>
            <a:spLocks noGrp="1"/>
          </p:cNvSpPr>
          <p:nvPr>
            <p:ph idx="1"/>
          </p:nvPr>
        </p:nvSpPr>
        <p:spPr/>
        <p:txBody>
          <a:bodyPr>
            <a:normAutofit lnSpcReduction="10000"/>
          </a:bodyPr>
          <a:lstStyle/>
          <a:p>
            <a:pPr marL="0" indent="0">
              <a:buNone/>
            </a:pPr>
            <a:r>
              <a:rPr lang="en-US" b="1" i="1" dirty="0"/>
              <a:t>The Daily Grind</a:t>
            </a:r>
            <a:r>
              <a:rPr lang="en-US" dirty="0"/>
              <a:t>: student-led capstone business within Graham High School</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Working with OOD task force to develop unique</a:t>
            </a:r>
          </a:p>
          <a:p>
            <a:pPr marL="0" indent="0">
              <a:buNone/>
            </a:pPr>
            <a:r>
              <a:rPr lang="en-US" dirty="0"/>
              <a:t>and replicable transitions services model for </a:t>
            </a:r>
            <a:r>
              <a:rPr lang="en-US" b="1" i="1" dirty="0"/>
              <a:t>Work Study</a:t>
            </a:r>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3427" y="2825577"/>
            <a:ext cx="2872260" cy="215419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813371" y="3210267"/>
            <a:ext cx="3077519" cy="2308139"/>
          </a:xfrm>
          <a:prstGeom prst="rect">
            <a:avLst/>
          </a:prstGeom>
        </p:spPr>
      </p:pic>
    </p:spTree>
    <p:extLst>
      <p:ext uri="{BB962C8B-B14F-4D97-AF65-F5344CB8AC3E}">
        <p14:creationId xmlns:p14="http://schemas.microsoft.com/office/powerpoint/2010/main" val="197029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Career GEARS @ Graham:</a:t>
            </a:r>
          </a:p>
        </p:txBody>
      </p:sp>
      <p:sp>
        <p:nvSpPr>
          <p:cNvPr id="3" name="Content Placeholder 2"/>
          <p:cNvSpPr>
            <a:spLocks noGrp="1"/>
          </p:cNvSpPr>
          <p:nvPr>
            <p:ph idx="1"/>
          </p:nvPr>
        </p:nvSpPr>
        <p:spPr>
          <a:xfrm>
            <a:off x="685800" y="2194560"/>
            <a:ext cx="6505832" cy="4024125"/>
          </a:xfrm>
        </p:spPr>
        <p:txBody>
          <a:bodyPr>
            <a:normAutofit lnSpcReduction="10000"/>
          </a:bodyPr>
          <a:lstStyle/>
          <a:p>
            <a:pPr marL="0" indent="0">
              <a:buNone/>
            </a:pPr>
            <a:r>
              <a:rPr lang="en-US" b="1" i="1" dirty="0"/>
              <a:t>Outdoor Education </a:t>
            </a:r>
            <a:r>
              <a:rPr lang="en-US" dirty="0"/>
              <a:t>Components:</a:t>
            </a:r>
          </a:p>
          <a:p>
            <a:pPr marL="0" indent="0">
              <a:buNone/>
            </a:pPr>
            <a:endParaRPr lang="en-US" b="1" i="1" dirty="0"/>
          </a:p>
          <a:p>
            <a:pPr marL="0" indent="0">
              <a:buNone/>
            </a:pPr>
            <a:r>
              <a:rPr lang="en-US" b="1" i="1" dirty="0"/>
              <a:t>Falcon Farms</a:t>
            </a:r>
            <a:r>
              <a:rPr lang="en-US" dirty="0"/>
              <a:t>: student-run Agricultural tract on district property</a:t>
            </a:r>
          </a:p>
          <a:p>
            <a:pPr marL="0" indent="0">
              <a:buNone/>
            </a:pPr>
            <a:endParaRPr lang="en-US" dirty="0"/>
          </a:p>
          <a:p>
            <a:r>
              <a:rPr lang="en-US" dirty="0"/>
              <a:t>Land Lab: Experiences for Grades K-5</a:t>
            </a:r>
          </a:p>
          <a:p>
            <a:r>
              <a:rPr lang="en-US" dirty="0"/>
              <a:t>Farm to Table PBL Labs for Grades 6-8</a:t>
            </a:r>
          </a:p>
          <a:p>
            <a:r>
              <a:rPr lang="en-US" dirty="0"/>
              <a:t>PBIS Route for Wellness and Leadership Development; Ropes courses</a:t>
            </a:r>
          </a:p>
          <a:p>
            <a:r>
              <a:rPr lang="en-US" dirty="0"/>
              <a:t>Greenhouse projects for MS/HS courses and clubs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0454" y="4604951"/>
            <a:ext cx="2660821" cy="199561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7832" y="2285176"/>
            <a:ext cx="3093033" cy="2319775"/>
          </a:xfrm>
          <a:prstGeom prst="rect">
            <a:avLst/>
          </a:prstGeom>
        </p:spPr>
      </p:pic>
    </p:spTree>
    <p:extLst>
      <p:ext uri="{BB962C8B-B14F-4D97-AF65-F5344CB8AC3E}">
        <p14:creationId xmlns:p14="http://schemas.microsoft.com/office/powerpoint/2010/main" val="3657624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Career GEARS @ Graham:</a:t>
            </a:r>
          </a:p>
        </p:txBody>
      </p:sp>
      <p:sp>
        <p:nvSpPr>
          <p:cNvPr id="3" name="Content Placeholder 2"/>
          <p:cNvSpPr>
            <a:spLocks noGrp="1"/>
          </p:cNvSpPr>
          <p:nvPr>
            <p:ph idx="1"/>
          </p:nvPr>
        </p:nvSpPr>
        <p:spPr>
          <a:xfrm>
            <a:off x="5330036" y="2194560"/>
            <a:ext cx="6176163" cy="4024125"/>
          </a:xfrm>
        </p:spPr>
        <p:txBody>
          <a:bodyPr>
            <a:normAutofit lnSpcReduction="10000"/>
          </a:bodyPr>
          <a:lstStyle/>
          <a:p>
            <a:pPr marL="0" indent="0">
              <a:buNone/>
            </a:pPr>
            <a:r>
              <a:rPr lang="en-US" b="1" dirty="0"/>
              <a:t>STEAM Culture</a:t>
            </a:r>
          </a:p>
          <a:p>
            <a:pPr marL="0" indent="0">
              <a:buNone/>
            </a:pPr>
            <a:r>
              <a:rPr lang="en-US" dirty="0"/>
              <a:t>Developing middle level model with PLTW, PBL culture to pathways</a:t>
            </a:r>
          </a:p>
          <a:p>
            <a:pPr marL="0" indent="0">
              <a:buNone/>
            </a:pPr>
            <a:endParaRPr lang="en-US" dirty="0"/>
          </a:p>
          <a:p>
            <a:pPr marL="0" indent="0">
              <a:buNone/>
            </a:pPr>
            <a:r>
              <a:rPr lang="en-US" dirty="0"/>
              <a:t>“Project Lead The Way” is a nationally recognized problem-solving curriculum</a:t>
            </a:r>
          </a:p>
          <a:p>
            <a:pPr marL="0" indent="0">
              <a:buNone/>
            </a:pPr>
            <a:endParaRPr lang="en-US" dirty="0"/>
          </a:p>
          <a:p>
            <a:pPr marL="0" indent="0">
              <a:buNone/>
            </a:pPr>
            <a:r>
              <a:rPr lang="en-US" dirty="0"/>
              <a:t>Precision design, coding, and building skills courses </a:t>
            </a:r>
          </a:p>
          <a:p>
            <a:pPr marL="0" indent="0">
              <a:buNone/>
            </a:pPr>
            <a:endParaRPr lang="en-US" dirty="0"/>
          </a:p>
          <a:p>
            <a:pPr marL="0" indent="0">
              <a:buNone/>
            </a:pPr>
            <a:r>
              <a:rPr lang="en-US" dirty="0"/>
              <a:t>Design labs part of each building</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14950"/>
            <a:ext cx="2962275" cy="154305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961" y="2089319"/>
            <a:ext cx="4300843" cy="3225632"/>
          </a:xfrm>
          <a:prstGeom prst="rect">
            <a:avLst/>
          </a:prstGeom>
        </p:spPr>
      </p:pic>
    </p:spTree>
    <p:extLst>
      <p:ext uri="{BB962C8B-B14F-4D97-AF65-F5344CB8AC3E}">
        <p14:creationId xmlns:p14="http://schemas.microsoft.com/office/powerpoint/2010/main" val="3330393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t>Graham steam : How to become “future ready”</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038" t="5850" r="2873" b="4947"/>
          <a:stretch/>
        </p:blipFill>
        <p:spPr>
          <a:xfrm>
            <a:off x="988542" y="3113903"/>
            <a:ext cx="1756290" cy="1647567"/>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24870"/>
          <a:stretch/>
        </p:blipFill>
        <p:spPr>
          <a:xfrm>
            <a:off x="2744832" y="3113903"/>
            <a:ext cx="3031112" cy="1647567"/>
          </a:xfrm>
          <a:prstGeom prst="rect">
            <a:avLst/>
          </a:prstGeom>
        </p:spPr>
      </p:pic>
      <p:sp>
        <p:nvSpPr>
          <p:cNvPr id="6" name="TextBox 5"/>
          <p:cNvSpPr txBox="1"/>
          <p:nvPr/>
        </p:nvSpPr>
        <p:spPr>
          <a:xfrm>
            <a:off x="6895069" y="2166551"/>
            <a:ext cx="4234249" cy="4247317"/>
          </a:xfrm>
          <a:prstGeom prst="rect">
            <a:avLst/>
          </a:prstGeom>
          <a:noFill/>
        </p:spPr>
        <p:txBody>
          <a:bodyPr wrap="square" rtlCol="0">
            <a:spAutoFit/>
          </a:bodyPr>
          <a:lstStyle/>
          <a:p>
            <a:r>
              <a:rPr lang="en-US" dirty="0"/>
              <a:t>STEAM Boot Camps prof development</a:t>
            </a:r>
          </a:p>
          <a:p>
            <a:endParaRPr lang="en-US" dirty="0"/>
          </a:p>
          <a:p>
            <a:r>
              <a:rPr lang="en-US" dirty="0"/>
              <a:t>Ohio STEM Learning Network affiliation</a:t>
            </a:r>
          </a:p>
          <a:p>
            <a:endParaRPr lang="en-US" dirty="0"/>
          </a:p>
          <a:p>
            <a:r>
              <a:rPr lang="en-US" dirty="0"/>
              <a:t>FIRST Lego League Clubs</a:t>
            </a:r>
          </a:p>
          <a:p>
            <a:r>
              <a:rPr lang="en-US" dirty="0"/>
              <a:t>Field Trips</a:t>
            </a:r>
          </a:p>
          <a:p>
            <a:endParaRPr lang="en-US" dirty="0"/>
          </a:p>
          <a:p>
            <a:r>
              <a:rPr lang="en-US" dirty="0"/>
              <a:t>Outdoor education challenges</a:t>
            </a:r>
          </a:p>
          <a:p>
            <a:endParaRPr lang="en-US" dirty="0"/>
          </a:p>
          <a:p>
            <a:r>
              <a:rPr lang="en-US" dirty="0"/>
              <a:t>STEAM Fairs</a:t>
            </a:r>
          </a:p>
          <a:p>
            <a:endParaRPr lang="en-US" dirty="0"/>
          </a:p>
          <a:p>
            <a:r>
              <a:rPr lang="en-US" dirty="0"/>
              <a:t>Summer Session activities</a:t>
            </a:r>
          </a:p>
          <a:p>
            <a:endParaRPr lang="en-US" dirty="0"/>
          </a:p>
        </p:txBody>
      </p:sp>
    </p:spTree>
    <p:extLst>
      <p:ext uri="{BB962C8B-B14F-4D97-AF65-F5344CB8AC3E}">
        <p14:creationId xmlns:p14="http://schemas.microsoft.com/office/powerpoint/2010/main" val="347404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Career GEARS @ Graham</a:t>
            </a:r>
          </a:p>
        </p:txBody>
      </p:sp>
      <p:sp>
        <p:nvSpPr>
          <p:cNvPr id="3" name="Content Placeholder 2"/>
          <p:cNvSpPr>
            <a:spLocks noGrp="1"/>
          </p:cNvSpPr>
          <p:nvPr>
            <p:ph idx="1"/>
          </p:nvPr>
        </p:nvSpPr>
        <p:spPr>
          <a:xfrm>
            <a:off x="685800" y="2194560"/>
            <a:ext cx="6283411" cy="4024125"/>
          </a:xfrm>
        </p:spPr>
        <p:txBody>
          <a:bodyPr>
            <a:normAutofit fontScale="92500"/>
          </a:bodyPr>
          <a:lstStyle/>
          <a:p>
            <a:pPr marL="0" indent="0">
              <a:buNone/>
            </a:pPr>
            <a:r>
              <a:rPr lang="en-US" b="1" dirty="0"/>
              <a:t>LEAN Six Sigma Training Cohorts:</a:t>
            </a:r>
          </a:p>
          <a:p>
            <a:pPr marL="0" indent="0">
              <a:buNone/>
            </a:pPr>
            <a:endParaRPr lang="en-US" dirty="0"/>
          </a:p>
          <a:p>
            <a:pPr marL="0" indent="0">
              <a:buNone/>
            </a:pPr>
            <a:r>
              <a:rPr lang="en-US" dirty="0"/>
              <a:t>Unique partnership between Clark State’s Workforce Development Department, Industry Partners, and Graham</a:t>
            </a:r>
          </a:p>
          <a:p>
            <a:pPr marL="0" indent="0">
              <a:buNone/>
            </a:pPr>
            <a:endParaRPr lang="en-US" dirty="0"/>
          </a:p>
          <a:p>
            <a:pPr marL="0" indent="0">
              <a:buNone/>
            </a:pPr>
            <a:r>
              <a:rPr lang="en-US" dirty="0"/>
              <a:t>Blended Training environment with employees and students leading to a credential, mentoring</a:t>
            </a:r>
          </a:p>
          <a:p>
            <a:pPr marL="0" indent="0">
              <a:buNone/>
            </a:pPr>
            <a:endParaRPr lang="en-US" dirty="0"/>
          </a:p>
          <a:p>
            <a:pPr marL="0" indent="0">
              <a:buNone/>
            </a:pPr>
            <a:r>
              <a:rPr lang="en-US" dirty="0"/>
              <a:t>Resume building experience recognized by ODE for points toward graduation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1785" y="4349578"/>
            <a:ext cx="1963664" cy="196366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0900" y="2384904"/>
            <a:ext cx="3483061" cy="1544496"/>
          </a:xfrm>
          <a:prstGeom prst="rect">
            <a:avLst/>
          </a:prstGeom>
        </p:spPr>
      </p:pic>
    </p:spTree>
    <p:extLst>
      <p:ext uri="{BB962C8B-B14F-4D97-AF65-F5344CB8AC3E}">
        <p14:creationId xmlns:p14="http://schemas.microsoft.com/office/powerpoint/2010/main" val="1103428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Career GEARS @ Graham</a:t>
            </a:r>
          </a:p>
        </p:txBody>
      </p:sp>
      <p:sp>
        <p:nvSpPr>
          <p:cNvPr id="3" name="Content Placeholder 2"/>
          <p:cNvSpPr>
            <a:spLocks noGrp="1"/>
          </p:cNvSpPr>
          <p:nvPr>
            <p:ph idx="1"/>
          </p:nvPr>
        </p:nvSpPr>
        <p:spPr>
          <a:xfrm>
            <a:off x="4555524" y="2194560"/>
            <a:ext cx="6950676" cy="4024125"/>
          </a:xfrm>
        </p:spPr>
        <p:txBody>
          <a:bodyPr/>
          <a:lstStyle/>
          <a:p>
            <a:pPr marL="0" indent="0">
              <a:buNone/>
            </a:pPr>
            <a:r>
              <a:rPr lang="en-US" b="1" dirty="0"/>
              <a:t>Workforce Internship Course:</a:t>
            </a:r>
          </a:p>
          <a:p>
            <a:pPr marL="0" indent="0">
              <a:buNone/>
            </a:pPr>
            <a:endParaRPr lang="en-US" dirty="0"/>
          </a:p>
          <a:p>
            <a:pPr marL="0" indent="0">
              <a:buNone/>
            </a:pPr>
            <a:r>
              <a:rPr lang="en-US" dirty="0"/>
              <a:t>20 Internships with 20 community partners </a:t>
            </a:r>
          </a:p>
          <a:p>
            <a:pPr marL="0" indent="0">
              <a:buNone/>
            </a:pPr>
            <a:r>
              <a:rPr lang="en-US" dirty="0"/>
              <a:t>6 week Job Readiness curriculum with credentialing </a:t>
            </a:r>
          </a:p>
          <a:p>
            <a:pPr marL="0" indent="0">
              <a:buNone/>
            </a:pPr>
            <a:r>
              <a:rPr lang="en-US" dirty="0"/>
              <a:t>Taught by college, industry leaders with teacher support as Credit Flex option</a:t>
            </a:r>
          </a:p>
          <a:p>
            <a:pPr marL="0" indent="0">
              <a:buNone/>
            </a:pPr>
            <a:r>
              <a:rPr lang="en-US" dirty="0"/>
              <a:t>12 week internship </a:t>
            </a:r>
          </a:p>
          <a:p>
            <a:pPr marL="0" indent="0">
              <a:buNone/>
            </a:pPr>
            <a:r>
              <a:rPr lang="en-US" dirty="0"/>
              <a:t>Certificate, Letters of Rec</a:t>
            </a:r>
          </a:p>
          <a:p>
            <a:pPr marL="0" indent="0">
              <a:buNone/>
            </a:pPr>
            <a:r>
              <a:rPr lang="en-US" dirty="0"/>
              <a:t>Reverse Job Fair </a:t>
            </a:r>
          </a:p>
          <a:p>
            <a:pPr marL="0" indent="0">
              <a:buNone/>
            </a:pPr>
            <a:endParaRPr lang="en-US" dirty="0"/>
          </a:p>
          <a:p>
            <a:pPr marL="0" indent="0">
              <a:buNone/>
            </a:pP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6123" b="12727"/>
          <a:stretch/>
        </p:blipFill>
        <p:spPr>
          <a:xfrm rot="4636212">
            <a:off x="-104241" y="2310646"/>
            <a:ext cx="4724904" cy="2875730"/>
          </a:xfrm>
          <a:prstGeom prst="rect">
            <a:avLst/>
          </a:prstGeom>
        </p:spPr>
      </p:pic>
    </p:spTree>
    <p:extLst>
      <p:ext uri="{BB962C8B-B14F-4D97-AF65-F5344CB8AC3E}">
        <p14:creationId xmlns:p14="http://schemas.microsoft.com/office/powerpoint/2010/main" val="150606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Career GEARS @ Graham</a:t>
            </a:r>
          </a:p>
        </p:txBody>
      </p:sp>
      <p:sp>
        <p:nvSpPr>
          <p:cNvPr id="3" name="Content Placeholder 2"/>
          <p:cNvSpPr>
            <a:spLocks noGrp="1"/>
          </p:cNvSpPr>
          <p:nvPr>
            <p:ph idx="1"/>
          </p:nvPr>
        </p:nvSpPr>
        <p:spPr/>
        <p:txBody>
          <a:bodyPr/>
          <a:lstStyle/>
          <a:p>
            <a:r>
              <a:rPr lang="en-US" dirty="0"/>
              <a:t>Partnerships formalized</a:t>
            </a:r>
          </a:p>
          <a:p>
            <a:r>
              <a:rPr lang="en-US" dirty="0"/>
              <a:t>Input from Advisory Board</a:t>
            </a:r>
          </a:p>
          <a:p>
            <a:r>
              <a:rPr lang="en-US" dirty="0"/>
              <a:t>Ongoing flexibility to meet your needs</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463324">
            <a:off x="8777333" y="3579911"/>
            <a:ext cx="3276404" cy="2457303"/>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278" t="-1" b="404"/>
          <a:stretch/>
        </p:blipFill>
        <p:spPr>
          <a:xfrm rot="5759639">
            <a:off x="6830097" y="2562868"/>
            <a:ext cx="3189993" cy="241366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443130">
            <a:off x="5255444" y="3563736"/>
            <a:ext cx="3102544" cy="264789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599" y="3923113"/>
            <a:ext cx="1848107" cy="118138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1636" y="5012863"/>
            <a:ext cx="1927001" cy="1533893"/>
          </a:xfrm>
          <a:prstGeom prst="rect">
            <a:avLst/>
          </a:prstGeom>
        </p:spPr>
      </p:pic>
    </p:spTree>
    <p:extLst>
      <p:ext uri="{BB962C8B-B14F-4D97-AF65-F5344CB8AC3E}">
        <p14:creationId xmlns:p14="http://schemas.microsoft.com/office/powerpoint/2010/main" val="9905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max verstappen</a:t>
            </a:r>
          </a:p>
        </p:txBody>
      </p:sp>
      <p:sp>
        <p:nvSpPr>
          <p:cNvPr id="3" name="Content Placeholder 2"/>
          <p:cNvSpPr>
            <a:spLocks noGrp="1"/>
          </p:cNvSpPr>
          <p:nvPr>
            <p:ph idx="1"/>
          </p:nvPr>
        </p:nvSpPr>
        <p:spPr>
          <a:xfrm>
            <a:off x="685801" y="2194560"/>
            <a:ext cx="3748413" cy="4024125"/>
          </a:xfrm>
        </p:spPr>
        <p:txBody>
          <a:bodyPr/>
          <a:lstStyle/>
          <a:p>
            <a:pPr marL="0" indent="0">
              <a:buNone/>
            </a:pPr>
            <a:endParaRPr lang="en-US" dirty="0"/>
          </a:p>
          <a:p>
            <a:pPr marL="0" indent="0">
              <a:buNone/>
            </a:pPr>
            <a:r>
              <a:rPr lang="en-US" dirty="0"/>
              <a:t>Red Bull hired the 17 Year old Dutchman in F1 racing after 1 season in F3.</a:t>
            </a:r>
          </a:p>
          <a:p>
            <a:pPr marL="0" indent="0">
              <a:buNone/>
            </a:pPr>
            <a:endParaRPr lang="en-US" dirty="0"/>
          </a:p>
          <a:p>
            <a:pPr marL="0" indent="0">
              <a:buNone/>
            </a:pPr>
            <a:r>
              <a:rPr lang="en-US" dirty="0"/>
              <a:t>While preparations for his rookie season were “predictably intense”, Max won in May.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2104" y="2194560"/>
            <a:ext cx="6945237" cy="3929893"/>
          </a:xfrm>
          <a:prstGeom prst="rect">
            <a:avLst/>
          </a:prstGeom>
        </p:spPr>
      </p:pic>
    </p:spTree>
    <p:extLst>
      <p:ext uri="{BB962C8B-B14F-4D97-AF65-F5344CB8AC3E}">
        <p14:creationId xmlns:p14="http://schemas.microsoft.com/office/powerpoint/2010/main" val="3325226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Insurance vs. Assurance  </a:t>
            </a:r>
          </a:p>
        </p:txBody>
      </p:sp>
      <p:sp>
        <p:nvSpPr>
          <p:cNvPr id="3" name="Content Placeholder 2"/>
          <p:cNvSpPr>
            <a:spLocks noGrp="1"/>
          </p:cNvSpPr>
          <p:nvPr>
            <p:ph idx="1"/>
          </p:nvPr>
        </p:nvSpPr>
        <p:spPr>
          <a:xfrm>
            <a:off x="726511" y="2194560"/>
            <a:ext cx="4559474" cy="4024125"/>
          </a:xfrm>
        </p:spPr>
        <p:txBody>
          <a:bodyPr>
            <a:normAutofit/>
          </a:bodyPr>
          <a:lstStyle/>
          <a:p>
            <a:pPr marL="0" indent="0">
              <a:buNone/>
            </a:pPr>
            <a:endParaRPr lang="en-US" dirty="0"/>
          </a:p>
          <a:p>
            <a:pPr marL="0" indent="0">
              <a:buNone/>
            </a:pPr>
            <a:r>
              <a:rPr lang="en-US" dirty="0"/>
              <a:t>Teenagers account for Billions in Marketing and Advertising campaigns.</a:t>
            </a:r>
          </a:p>
          <a:p>
            <a:pPr marL="0" indent="0">
              <a:buNone/>
            </a:pPr>
            <a:endParaRPr lang="en-US" dirty="0"/>
          </a:p>
          <a:p>
            <a:pPr marL="0" indent="0">
              <a:buNone/>
            </a:pPr>
            <a:r>
              <a:rPr lang="en-US" dirty="0"/>
              <a:t>Why won’t we hire them now?  </a:t>
            </a:r>
          </a:p>
          <a:p>
            <a:pPr marL="0" indent="0">
              <a:buNone/>
            </a:pPr>
            <a:endParaRPr lang="en-US" dirty="0"/>
          </a:p>
          <a:p>
            <a:pPr marL="0" indent="0">
              <a:buNone/>
            </a:pPr>
            <a:r>
              <a:rPr lang="en-US" dirty="0"/>
              <a:t>Ohio’s liability laws are over 100 years old and based on antiquated actuarial tables.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25714"/>
          <a:stretch/>
        </p:blipFill>
        <p:spPr>
          <a:xfrm>
            <a:off x="5862181" y="2049420"/>
            <a:ext cx="5644019" cy="4314404"/>
          </a:xfrm>
          <a:prstGeom prst="rect">
            <a:avLst/>
          </a:prstGeom>
        </p:spPr>
      </p:pic>
    </p:spTree>
    <p:extLst>
      <p:ext uri="{BB962C8B-B14F-4D97-AF65-F5344CB8AC3E}">
        <p14:creationId xmlns:p14="http://schemas.microsoft.com/office/powerpoint/2010/main" val="2974236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Small Changes Not enough</a:t>
            </a:r>
          </a:p>
        </p:txBody>
      </p:sp>
      <p:sp>
        <p:nvSpPr>
          <p:cNvPr id="3" name="Content Placeholder 2"/>
          <p:cNvSpPr>
            <a:spLocks noGrp="1"/>
          </p:cNvSpPr>
          <p:nvPr>
            <p:ph idx="1"/>
          </p:nvPr>
        </p:nvSpPr>
        <p:spPr/>
        <p:txBody>
          <a:bodyPr/>
          <a:lstStyle/>
          <a:p>
            <a:pPr marL="0" indent="0">
              <a:buNone/>
            </a:pPr>
            <a:r>
              <a:rPr lang="en-US" dirty="0">
                <a:hlinkClick r:id="rId2"/>
              </a:rPr>
              <a:t>http://education.ohio.gov/getattachment/Topics/Career-Tech/STEM/Ohio-Schools-with-STEM-Designation-updated-June-2016.pdf.aspx</a:t>
            </a:r>
            <a:endParaRPr lang="en-US" dirty="0"/>
          </a:p>
          <a:p>
            <a:pPr marL="0" indent="0">
              <a:buNone/>
            </a:pPr>
            <a:endParaRPr lang="en-US" dirty="0"/>
          </a:p>
          <a:p>
            <a:pPr marL="0" indent="0">
              <a:buNone/>
            </a:pPr>
            <a:r>
              <a:rPr lang="en-US" dirty="0"/>
              <a:t>30 school buildings out of over 600 districts….</a:t>
            </a:r>
          </a:p>
          <a:p>
            <a:pPr marL="0" indent="0">
              <a:buNone/>
            </a:pPr>
            <a:endParaRPr lang="en-US" dirty="0"/>
          </a:p>
          <a:p>
            <a:pPr marL="0" indent="0">
              <a:buNone/>
            </a:pPr>
            <a:r>
              <a:rPr lang="en-US" dirty="0"/>
              <a:t>Manufacturer’s Day October 2016…. How many students took part? Estimates are less than 14% of Ohio students.</a:t>
            </a:r>
          </a:p>
          <a:p>
            <a:pPr marL="0" indent="0">
              <a:buNone/>
            </a:pPr>
            <a:endParaRPr lang="en-US" dirty="0"/>
          </a:p>
          <a:p>
            <a:pPr marL="0" indent="0">
              <a:buNone/>
            </a:pPr>
            <a:r>
              <a:rPr lang="en-US" i="1" dirty="0"/>
              <a:t>Lakota Schools, Mad River, Marion CSD, Shelby County….we’ve studied them</a:t>
            </a:r>
          </a:p>
          <a:p>
            <a:pPr marL="0" indent="0">
              <a:buNone/>
            </a:pPr>
            <a:endParaRPr lang="en-US" dirty="0"/>
          </a:p>
        </p:txBody>
      </p:sp>
    </p:spTree>
    <p:extLst>
      <p:ext uri="{BB962C8B-B14F-4D97-AF65-F5344CB8AC3E}">
        <p14:creationId xmlns:p14="http://schemas.microsoft.com/office/powerpoint/2010/main" val="1809434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5024" t="14718" r="4373" b="5579"/>
          <a:stretch/>
        </p:blipFill>
        <p:spPr>
          <a:xfrm rot="6313484">
            <a:off x="7209967" y="2783640"/>
            <a:ext cx="4436598" cy="2927149"/>
          </a:xfrm>
        </p:spPr>
      </p:pic>
      <p:sp>
        <p:nvSpPr>
          <p:cNvPr id="2" name="Title 1"/>
          <p:cNvSpPr>
            <a:spLocks noGrp="1"/>
          </p:cNvSpPr>
          <p:nvPr>
            <p:ph type="title"/>
          </p:nvPr>
        </p:nvSpPr>
        <p:spPr/>
        <p:txBody>
          <a:bodyPr/>
          <a:lstStyle/>
          <a:p>
            <a:r>
              <a:rPr lang="en-US" dirty="0"/>
              <a:t>Small Changes Not enough</a:t>
            </a:r>
          </a:p>
        </p:txBody>
      </p:sp>
      <p:sp>
        <p:nvSpPr>
          <p:cNvPr id="5" name="TextBox 4"/>
          <p:cNvSpPr txBox="1"/>
          <p:nvPr/>
        </p:nvSpPr>
        <p:spPr>
          <a:xfrm>
            <a:off x="724930" y="3511118"/>
            <a:ext cx="6417276" cy="1754326"/>
          </a:xfrm>
          <a:prstGeom prst="rect">
            <a:avLst/>
          </a:prstGeom>
          <a:noFill/>
        </p:spPr>
        <p:txBody>
          <a:bodyPr wrap="square" rtlCol="0">
            <a:spAutoFit/>
          </a:bodyPr>
          <a:lstStyle/>
          <a:p>
            <a:r>
              <a:rPr lang="en-US" dirty="0">
                <a:hlinkClick r:id="rId3"/>
              </a:rPr>
              <a:t>http://scholar.lib.vt.edu/ejournals/JITE/v40n3/lakes.html</a:t>
            </a:r>
            <a:endParaRPr lang="en-US" dirty="0"/>
          </a:p>
          <a:p>
            <a:endParaRPr lang="en-US" dirty="0"/>
          </a:p>
          <a:p>
            <a:endParaRPr lang="en-US" dirty="0"/>
          </a:p>
          <a:p>
            <a:r>
              <a:rPr lang="en-US" dirty="0"/>
              <a:t>10 Students celebrated as a state model….not a public school model </a:t>
            </a:r>
          </a:p>
          <a:p>
            <a:endParaRPr lang="en-US" dirty="0"/>
          </a:p>
        </p:txBody>
      </p:sp>
    </p:spTree>
    <p:extLst>
      <p:ext uri="{BB962C8B-B14F-4D97-AF65-F5344CB8AC3E}">
        <p14:creationId xmlns:p14="http://schemas.microsoft.com/office/powerpoint/2010/main" val="1162529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Small changes not enough</a:t>
            </a:r>
            <a:br>
              <a:rPr lang="en-US" dirty="0"/>
            </a:br>
            <a:endParaRPr lang="en-US" dirty="0"/>
          </a:p>
        </p:txBody>
      </p:sp>
      <p:sp>
        <p:nvSpPr>
          <p:cNvPr id="3" name="Content Placeholder 2"/>
          <p:cNvSpPr>
            <a:spLocks noGrp="1"/>
          </p:cNvSpPr>
          <p:nvPr>
            <p:ph idx="1"/>
          </p:nvPr>
        </p:nvSpPr>
        <p:spPr/>
        <p:txBody>
          <a:bodyPr/>
          <a:lstStyle/>
          <a:p>
            <a:pPr marL="0" indent="0" algn="ctr">
              <a:buNone/>
            </a:pPr>
            <a:r>
              <a:rPr lang="en-US" dirty="0"/>
              <a:t>Ohio Career Pathway Network Meeting </a:t>
            </a:r>
          </a:p>
          <a:p>
            <a:pPr marL="0" indent="0" algn="ctr">
              <a:buNone/>
            </a:pPr>
            <a:r>
              <a:rPr lang="en-US" dirty="0"/>
              <a:t>You are invited to the inaugural Ohio Career Pathway Network meeting on </a:t>
            </a:r>
            <a:r>
              <a:rPr lang="en-US" b="1" i="1" dirty="0"/>
              <a:t>Wednesday, Oct. 12, 2016</a:t>
            </a:r>
            <a:r>
              <a:rPr lang="en-US" dirty="0"/>
              <a:t>, from 9 a.m.-3 p.m., at Columbus State CC. </a:t>
            </a:r>
          </a:p>
          <a:p>
            <a:pPr marL="0" indent="0" algn="ctr">
              <a:buNone/>
            </a:pPr>
            <a:r>
              <a:rPr lang="en-US" dirty="0"/>
              <a:t>The Ohio Department of Education and Columbus State are joining together to sponsor this event. </a:t>
            </a:r>
          </a:p>
          <a:p>
            <a:pPr marL="0" indent="0" algn="ctr">
              <a:buNone/>
            </a:pPr>
            <a:r>
              <a:rPr lang="en-US" dirty="0"/>
              <a:t>**The goal is to build a network of innovative educators and industry representatives who want to learn how to implement Career Pathways. The pathways provide students an overview of various career opportunities in Ohio, as well as guidance about customized education and training after graduation. </a:t>
            </a:r>
          </a:p>
        </p:txBody>
      </p:sp>
    </p:spTree>
    <p:extLst>
      <p:ext uri="{BB962C8B-B14F-4D97-AF65-F5344CB8AC3E}">
        <p14:creationId xmlns:p14="http://schemas.microsoft.com/office/powerpoint/2010/main" val="3700572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SMall changes not enough</a:t>
            </a:r>
          </a:p>
        </p:txBody>
      </p:sp>
      <p:sp>
        <p:nvSpPr>
          <p:cNvPr id="3" name="Content Placeholder 2"/>
          <p:cNvSpPr>
            <a:spLocks noGrp="1"/>
          </p:cNvSpPr>
          <p:nvPr>
            <p:ph idx="1"/>
          </p:nvPr>
        </p:nvSpPr>
        <p:spPr>
          <a:xfrm>
            <a:off x="685800" y="2194560"/>
            <a:ext cx="10820400" cy="3596639"/>
          </a:xfrm>
        </p:spPr>
        <p:txBody>
          <a:bodyPr>
            <a:normAutofit/>
          </a:bodyPr>
          <a:lstStyle/>
          <a:p>
            <a:pPr marL="0" indent="0">
              <a:buNone/>
            </a:pPr>
            <a:r>
              <a:rPr lang="en-US" dirty="0">
                <a:hlinkClick r:id="rId2"/>
              </a:rPr>
              <a:t>http://www.marioncityschools.org/domain/353</a:t>
            </a:r>
            <a:endParaRPr lang="en-US" dirty="0"/>
          </a:p>
          <a:p>
            <a:pPr marL="0" indent="0">
              <a:buNone/>
            </a:pPr>
            <a:endParaRPr lang="en-US" dirty="0"/>
          </a:p>
          <a:p>
            <a:pPr marL="0" indent="0">
              <a:buNone/>
            </a:pPr>
            <a:r>
              <a:rPr lang="en-US" dirty="0"/>
              <a:t>Marion City Schools has intentionally built community partnerships, placed a staffing emphasis on engagement, planned professional development with EdWorks, and changed their curriculum to meet local needs.</a:t>
            </a:r>
          </a:p>
          <a:p>
            <a:pPr marL="0" indent="0">
              <a:buNone/>
            </a:pPr>
            <a:endParaRPr lang="en-US" dirty="0"/>
          </a:p>
          <a:p>
            <a:pPr marL="0" indent="0">
              <a:buNone/>
            </a:pPr>
            <a:r>
              <a:rPr lang="en-US" dirty="0">
                <a:hlinkClick r:id="rId3"/>
              </a:rPr>
              <a:t>http://www.forbes.com/sites/nicholaswyman/2015/09/01/why-we-desperately-need-to-bring-back-vocational-training-in-schools/#672d9877465c</a:t>
            </a:r>
            <a:endParaRPr lang="en-US" dirty="0"/>
          </a:p>
          <a:p>
            <a:pPr marL="0" indent="0">
              <a:buNone/>
            </a:pPr>
            <a:endParaRPr lang="en-US" dirty="0"/>
          </a:p>
        </p:txBody>
      </p:sp>
    </p:spTree>
    <p:extLst>
      <p:ext uri="{BB962C8B-B14F-4D97-AF65-F5344CB8AC3E}">
        <p14:creationId xmlns:p14="http://schemas.microsoft.com/office/powerpoint/2010/main" val="93880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Small changes not enough</a:t>
            </a:r>
          </a:p>
        </p:txBody>
      </p:sp>
      <p:sp>
        <p:nvSpPr>
          <p:cNvPr id="3" name="Content Placeholder 2"/>
          <p:cNvSpPr>
            <a:spLocks noGrp="1"/>
          </p:cNvSpPr>
          <p:nvPr>
            <p:ph idx="1"/>
          </p:nvPr>
        </p:nvSpPr>
        <p:spPr/>
        <p:txBody>
          <a:bodyPr>
            <a:normAutofit/>
          </a:bodyPr>
          <a:lstStyle/>
          <a:p>
            <a:pPr marL="0" indent="0">
              <a:buNone/>
            </a:pPr>
            <a:r>
              <a:rPr lang="en-US" dirty="0"/>
              <a:t>“We need radical change to support student success- like structured pathways- and presidents need their Board's support” @clarkstatepres</a:t>
            </a:r>
          </a:p>
          <a:p>
            <a:pPr marL="0" indent="0">
              <a:buNone/>
            </a:pPr>
            <a:endParaRPr lang="en-US" dirty="0"/>
          </a:p>
          <a:p>
            <a:pPr marL="0" indent="0">
              <a:buNone/>
            </a:pPr>
            <a:endParaRPr lang="en-US" dirty="0"/>
          </a:p>
          <a:p>
            <a:pPr marL="0" indent="0">
              <a:buNone/>
            </a:pPr>
            <a:r>
              <a:rPr lang="en-US" dirty="0"/>
              <a:t>“Apprenticeship systems in Germany, Switzerland, and Austria - </a:t>
            </a:r>
            <a:r>
              <a:rPr lang="en-US" dirty="0">
                <a:hlinkClick r:id="rId2"/>
              </a:rPr>
              <a:t>widely credited for maintaining low youth unemployment rates</a:t>
            </a:r>
            <a:r>
              <a:rPr lang="en-US" dirty="0"/>
              <a:t> even at the height of the Great Recession - have been an inspiration to many. Since 2011, the Obama administration has made</a:t>
            </a:r>
            <a:r>
              <a:rPr lang="en-US" dirty="0">
                <a:hlinkClick r:id="rId3"/>
              </a:rPr>
              <a:t> historic investments of over $200million</a:t>
            </a:r>
            <a:r>
              <a:rPr lang="en-US" dirty="0"/>
              <a:t> aimed at expanding both the number of American apprentices and the number of industries using Registered Apprenticeships to build their workforce.”</a:t>
            </a:r>
          </a:p>
        </p:txBody>
      </p:sp>
    </p:spTree>
    <p:extLst>
      <p:ext uri="{BB962C8B-B14F-4D97-AF65-F5344CB8AC3E}">
        <p14:creationId xmlns:p14="http://schemas.microsoft.com/office/powerpoint/2010/main" val="2943038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Laws are obsolete:</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dirty="0">
                <a:hlinkClick r:id="rId2"/>
              </a:rPr>
              <a:t>http://www.com.ohio.gov/documents/laws_mllposter.pdf</a:t>
            </a:r>
            <a:endParaRPr lang="en-US" dirty="0"/>
          </a:p>
          <a:p>
            <a:pPr marL="0" indent="0">
              <a:buNone/>
            </a:pPr>
            <a:endParaRPr lang="en-US" dirty="0"/>
          </a:p>
          <a:p>
            <a:pPr marL="0" indent="0">
              <a:buNone/>
            </a:pPr>
            <a:r>
              <a:rPr lang="en-US" dirty="0">
                <a:hlinkClick r:id="rId3"/>
              </a:rPr>
              <a:t>http://codes.ohio.gov/orc/4109</a:t>
            </a:r>
            <a:endParaRPr lang="en-US" dirty="0"/>
          </a:p>
          <a:p>
            <a:pPr marL="0" indent="0">
              <a:buNone/>
            </a:pPr>
            <a:endParaRPr lang="en-US" dirty="0"/>
          </a:p>
          <a:p>
            <a:pPr marL="0" indent="0">
              <a:buNone/>
            </a:pPr>
            <a:r>
              <a:rPr lang="en-US" dirty="0">
                <a:hlinkClick r:id="rId4"/>
              </a:rPr>
              <a:t>https://www.dol.gov/general/topic/youthlabor/agerequirements</a:t>
            </a:r>
            <a:endParaRPr lang="en-US" dirty="0"/>
          </a:p>
          <a:p>
            <a:pPr marL="0" indent="0">
              <a:buNone/>
            </a:pPr>
            <a:endParaRPr lang="en-US" dirty="0"/>
          </a:p>
          <a:p>
            <a:endParaRPr lang="en-US" dirty="0"/>
          </a:p>
        </p:txBody>
      </p:sp>
    </p:spTree>
    <p:extLst>
      <p:ext uri="{BB962C8B-B14F-4D97-AF65-F5344CB8AC3E}">
        <p14:creationId xmlns:p14="http://schemas.microsoft.com/office/powerpoint/2010/main" val="1732941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Ohio Small &amp; Rural Collaborative:</a:t>
            </a:r>
          </a:p>
        </p:txBody>
      </p:sp>
      <p:sp>
        <p:nvSpPr>
          <p:cNvPr id="3" name="Content Placeholder 2"/>
          <p:cNvSpPr>
            <a:spLocks noGrp="1"/>
          </p:cNvSpPr>
          <p:nvPr>
            <p:ph idx="1"/>
          </p:nvPr>
        </p:nvSpPr>
        <p:spPr>
          <a:xfrm>
            <a:off x="685800" y="2194560"/>
            <a:ext cx="7000103" cy="4024125"/>
          </a:xfrm>
        </p:spPr>
        <p:txBody>
          <a:bodyPr/>
          <a:lstStyle/>
          <a:p>
            <a:r>
              <a:rPr lang="en-US" dirty="0"/>
              <a:t>Mr. Koennecke created a unique collaborative of small &amp; rural school leaders in Ohio to address barriers and team up for services.</a:t>
            </a:r>
          </a:p>
          <a:p>
            <a:r>
              <a:rPr lang="en-US" dirty="0"/>
              <a:t>Members from all levels of education at the table.</a:t>
            </a:r>
          </a:p>
          <a:p>
            <a:r>
              <a:rPr lang="en-US" dirty="0"/>
              <a:t>Regional and national ties to AASA, NREA</a:t>
            </a:r>
          </a:p>
          <a:p>
            <a:r>
              <a:rPr lang="en-US" dirty="0"/>
              <a:t>Funding influence</a:t>
            </a:r>
          </a:p>
          <a:p>
            <a:r>
              <a:rPr lang="en-US" dirty="0"/>
              <a:t>Professional Development opportunities.</a:t>
            </a:r>
          </a:p>
          <a:p>
            <a:r>
              <a:rPr lang="en-US" dirty="0"/>
              <a:t>Crowdstruction 2.0 2017</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6595" y="5494997"/>
            <a:ext cx="2265405" cy="136300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6006" y="2377194"/>
            <a:ext cx="2468470" cy="2643767"/>
          </a:xfrm>
          <a:prstGeom prst="rect">
            <a:avLst/>
          </a:prstGeom>
        </p:spPr>
      </p:pic>
    </p:spTree>
    <p:extLst>
      <p:ext uri="{BB962C8B-B14F-4D97-AF65-F5344CB8AC3E}">
        <p14:creationId xmlns:p14="http://schemas.microsoft.com/office/powerpoint/2010/main" val="27233534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resources:</a:t>
            </a:r>
          </a:p>
        </p:txBody>
      </p:sp>
      <p:sp>
        <p:nvSpPr>
          <p:cNvPr id="3" name="Content Placeholder 2"/>
          <p:cNvSpPr>
            <a:spLocks noGrp="1"/>
          </p:cNvSpPr>
          <p:nvPr>
            <p:ph idx="1"/>
          </p:nvPr>
        </p:nvSpPr>
        <p:spPr/>
        <p:txBody>
          <a:bodyPr/>
          <a:lstStyle/>
          <a:p>
            <a:pPr marL="0" indent="0">
              <a:buNone/>
            </a:pPr>
            <a:r>
              <a:rPr lang="en-US" dirty="0">
                <a:hlinkClick r:id="rId2"/>
              </a:rPr>
              <a:t>http://www.sreb.org/publication/credentials-all-imperative-sreb-states</a:t>
            </a:r>
            <a:endParaRPr lang="en-US" dirty="0"/>
          </a:p>
          <a:p>
            <a:pPr marL="0" indent="0">
              <a:buNone/>
            </a:pPr>
            <a:endParaRPr lang="en-US" dirty="0">
              <a:hlinkClick r:id="rId3"/>
            </a:endParaRPr>
          </a:p>
          <a:p>
            <a:pPr marL="0" indent="0">
              <a:buNone/>
            </a:pPr>
            <a:r>
              <a:rPr lang="en-US" dirty="0">
                <a:hlinkClick r:id="rId3"/>
              </a:rPr>
              <a:t>http://www.sreb.org/readiness-courses-literacy-math</a:t>
            </a:r>
            <a:endParaRPr lang="en-US" dirty="0"/>
          </a:p>
          <a:p>
            <a:pPr marL="0" indent="0">
              <a:buNone/>
            </a:pPr>
            <a:endParaRPr lang="en-US" dirty="0">
              <a:hlinkClick r:id="rId4"/>
            </a:endParaRPr>
          </a:p>
          <a:p>
            <a:pPr marL="0" indent="0">
              <a:buNone/>
            </a:pPr>
            <a:r>
              <a:rPr lang="en-US" dirty="0">
                <a:hlinkClick r:id="rId4"/>
              </a:rPr>
              <a:t>http://education.ohio.gov/Topics/Career-Tech/SREB-Advanced-Career-AC-Grant-for-2015-16-FY2016</a:t>
            </a:r>
            <a:endParaRPr lang="en-US" dirty="0"/>
          </a:p>
          <a:p>
            <a:pPr marL="0" indent="0">
              <a:buNone/>
            </a:pPr>
            <a:endParaRPr lang="en-US" dirty="0">
              <a:hlinkClick r:id="rId5"/>
            </a:endParaRPr>
          </a:p>
          <a:p>
            <a:pPr marL="0" indent="0">
              <a:buNone/>
            </a:pPr>
            <a:r>
              <a:rPr lang="en-US" dirty="0">
                <a:hlinkClick r:id="rId5"/>
              </a:rPr>
              <a:t>http://www.grantcareer.com/</a:t>
            </a:r>
            <a:endParaRPr lang="en-US" dirty="0"/>
          </a:p>
          <a:p>
            <a:pPr marL="0" indent="0">
              <a:buNone/>
            </a:pPr>
            <a:endParaRPr lang="en-US" dirty="0"/>
          </a:p>
          <a:p>
            <a:endParaRPr lang="en-US" dirty="0"/>
          </a:p>
        </p:txBody>
      </p:sp>
    </p:spTree>
    <p:extLst>
      <p:ext uri="{BB962C8B-B14F-4D97-AF65-F5344CB8AC3E}">
        <p14:creationId xmlns:p14="http://schemas.microsoft.com/office/powerpoint/2010/main" val="1297249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Welding example</a:t>
            </a:r>
          </a:p>
        </p:txBody>
      </p:sp>
      <p:sp>
        <p:nvSpPr>
          <p:cNvPr id="3" name="Content Placeholder 2"/>
          <p:cNvSpPr>
            <a:spLocks noGrp="1"/>
          </p:cNvSpPr>
          <p:nvPr>
            <p:ph idx="1"/>
          </p:nvPr>
        </p:nvSpPr>
        <p:spPr>
          <a:xfrm>
            <a:off x="6951945" y="2194560"/>
            <a:ext cx="4554254" cy="4024125"/>
          </a:xfrm>
        </p:spPr>
        <p:txBody>
          <a:bodyPr/>
          <a:lstStyle/>
          <a:p>
            <a:pPr marL="0" indent="0">
              <a:buNone/>
            </a:pPr>
            <a:endParaRPr lang="en-US" dirty="0"/>
          </a:p>
          <a:p>
            <a:pPr marL="0" indent="0">
              <a:buNone/>
            </a:pPr>
            <a:r>
              <a:rPr lang="en-US" dirty="0"/>
              <a:t>Ryan Burroughs was a 17 Year old at Ohio Hi-Point Career Center with over 400 hours of work experience.</a:t>
            </a:r>
          </a:p>
          <a:p>
            <a:pPr marL="0" indent="0">
              <a:buNone/>
            </a:pPr>
            <a:endParaRPr lang="en-US" dirty="0"/>
          </a:p>
          <a:p>
            <a:pPr marL="0" indent="0">
              <a:buNone/>
            </a:pPr>
            <a:r>
              <a:rPr lang="en-US" dirty="0"/>
              <a:t>He was already working with “dangerous” tools in a safe environment in a high-demand field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203" y="2194560"/>
            <a:ext cx="6455868" cy="3705200"/>
          </a:xfrm>
          <a:prstGeom prst="rect">
            <a:avLst/>
          </a:prstGeom>
        </p:spPr>
      </p:pic>
    </p:spTree>
    <p:extLst>
      <p:ext uri="{BB962C8B-B14F-4D97-AF65-F5344CB8AC3E}">
        <p14:creationId xmlns:p14="http://schemas.microsoft.com/office/powerpoint/2010/main" val="1361930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Abby Urquhart, volunteer</a:t>
            </a:r>
          </a:p>
        </p:txBody>
      </p:sp>
      <p:sp>
        <p:nvSpPr>
          <p:cNvPr id="3" name="Content Placeholder 2"/>
          <p:cNvSpPr>
            <a:spLocks noGrp="1"/>
          </p:cNvSpPr>
          <p:nvPr>
            <p:ph idx="1"/>
          </p:nvPr>
        </p:nvSpPr>
        <p:spPr>
          <a:xfrm>
            <a:off x="685800" y="2194560"/>
            <a:ext cx="5602266" cy="4024125"/>
          </a:xfrm>
        </p:spPr>
        <p:txBody>
          <a:bodyPr>
            <a:normAutofit/>
          </a:bodyPr>
          <a:lstStyle/>
          <a:p>
            <a:pPr marL="0" indent="0">
              <a:buNone/>
            </a:pPr>
            <a:endParaRPr lang="en-US" dirty="0"/>
          </a:p>
          <a:p>
            <a:pPr marL="0" indent="0">
              <a:buNone/>
            </a:pPr>
            <a:r>
              <a:rPr lang="en-US" dirty="0"/>
              <a:t>Abby walked into the Saint Paris city building and </a:t>
            </a:r>
            <a:r>
              <a:rPr lang="en-US" i="1" dirty="0"/>
              <a:t>asked</a:t>
            </a:r>
            <a:r>
              <a:rPr lang="en-US" dirty="0"/>
              <a:t> to volunteer.</a:t>
            </a:r>
          </a:p>
          <a:p>
            <a:pPr marL="0" indent="0">
              <a:buNone/>
            </a:pPr>
            <a:r>
              <a:rPr lang="en-US" dirty="0"/>
              <a:t>Abby works for the city government 3 days a week now</a:t>
            </a:r>
          </a:p>
          <a:p>
            <a:pPr marL="0" indent="0">
              <a:buNone/>
            </a:pPr>
            <a:r>
              <a:rPr lang="en-US" dirty="0"/>
              <a:t>Abby saves the city hundreds of personnel hours annually, and thousands of dollars, and impacts others</a:t>
            </a:r>
          </a:p>
          <a:p>
            <a:pPr marL="0" indent="0">
              <a:buNone/>
            </a:pPr>
            <a:r>
              <a:rPr lang="en-US" dirty="0"/>
              <a:t>Why doesn’t Abby benefit now, before she graduates?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2497" y="2121017"/>
            <a:ext cx="2587710" cy="4024410"/>
          </a:xfrm>
          <a:prstGeom prst="rect">
            <a:avLst/>
          </a:prstGeom>
        </p:spPr>
      </p:pic>
    </p:spTree>
    <p:extLst>
      <p:ext uri="{BB962C8B-B14F-4D97-AF65-F5344CB8AC3E}">
        <p14:creationId xmlns:p14="http://schemas.microsoft.com/office/powerpoint/2010/main" val="1277457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Competition drives the engine </a:t>
            </a:r>
          </a:p>
        </p:txBody>
      </p:sp>
      <p:sp>
        <p:nvSpPr>
          <p:cNvPr id="3" name="Content Placeholder 2"/>
          <p:cNvSpPr>
            <a:spLocks noGrp="1"/>
          </p:cNvSpPr>
          <p:nvPr>
            <p:ph idx="1"/>
          </p:nvPr>
        </p:nvSpPr>
        <p:spPr>
          <a:xfrm>
            <a:off x="6112702" y="2088812"/>
            <a:ext cx="5549030" cy="3826214"/>
          </a:xfrm>
        </p:spPr>
        <p:txBody>
          <a:bodyPr>
            <a:normAutofit lnSpcReduction="10000"/>
          </a:bodyPr>
          <a:lstStyle/>
          <a:p>
            <a:pPr marL="0" indent="0">
              <a:buNone/>
            </a:pPr>
            <a:r>
              <a:rPr lang="en-US" dirty="0"/>
              <a:t>20 million educated 17 year olds currently in pathways, employable, and career-ready.</a:t>
            </a:r>
          </a:p>
          <a:p>
            <a:pPr marL="0" indent="0">
              <a:buNone/>
            </a:pPr>
            <a:endParaRPr lang="en-US" dirty="0"/>
          </a:p>
          <a:p>
            <a:pPr marL="0" indent="0">
              <a:buNone/>
            </a:pPr>
            <a:r>
              <a:rPr lang="en-US" dirty="0"/>
              <a:t>The Craft Apprentice era drove American economic development in the 18</a:t>
            </a:r>
            <a:r>
              <a:rPr lang="en-US" baseline="30000" dirty="0"/>
              <a:t>th</a:t>
            </a:r>
            <a:r>
              <a:rPr lang="en-US" dirty="0"/>
              <a:t> century</a:t>
            </a:r>
          </a:p>
          <a:p>
            <a:pPr marL="0" indent="0">
              <a:buNone/>
            </a:pPr>
            <a:endParaRPr lang="en-US" dirty="0"/>
          </a:p>
          <a:p>
            <a:pPr marL="0" indent="0">
              <a:buNone/>
            </a:pPr>
            <a:r>
              <a:rPr lang="en-US" dirty="0"/>
              <a:t>Minority adults and teenagers worked to drive the economy in America during both World Wars.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347" y="2057401"/>
            <a:ext cx="5524500" cy="3857625"/>
          </a:xfrm>
          <a:prstGeom prst="rect">
            <a:avLst/>
          </a:prstGeom>
        </p:spPr>
      </p:pic>
    </p:spTree>
    <p:extLst>
      <p:ext uri="{BB962C8B-B14F-4D97-AF65-F5344CB8AC3E}">
        <p14:creationId xmlns:p14="http://schemas.microsoft.com/office/powerpoint/2010/main" val="360353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Success TODay, prepared for tomorrow</a:t>
            </a:r>
          </a:p>
        </p:txBody>
      </p:sp>
      <p:sp>
        <p:nvSpPr>
          <p:cNvPr id="3" name="Content Placeholder 2"/>
          <p:cNvSpPr>
            <a:spLocks noGrp="1"/>
          </p:cNvSpPr>
          <p:nvPr>
            <p:ph idx="1"/>
          </p:nvPr>
        </p:nvSpPr>
        <p:spPr/>
        <p:txBody>
          <a:bodyPr/>
          <a:lstStyle/>
          <a:p>
            <a:pPr marL="0" indent="0">
              <a:buNone/>
            </a:pPr>
            <a:endParaRPr lang="en-US" sz="2400" i="1" dirty="0"/>
          </a:p>
          <a:p>
            <a:pPr marL="0" indent="0">
              <a:buNone/>
            </a:pPr>
            <a:r>
              <a:rPr lang="en-US" sz="2400" i="1" dirty="0"/>
              <a:t>Graham2020’s prime goal is to personalize education through experiences</a:t>
            </a:r>
          </a:p>
          <a:p>
            <a:pPr marL="0" indent="0">
              <a:buNone/>
            </a:pPr>
            <a:endParaRPr lang="en-US" sz="2400" i="1" dirty="0"/>
          </a:p>
          <a:p>
            <a:pPr marL="0" indent="0">
              <a:buNone/>
            </a:pPr>
            <a:endParaRPr lang="en-US" sz="2400" i="1" dirty="0"/>
          </a:p>
          <a:p>
            <a:pPr marL="0" indent="0">
              <a:buNone/>
            </a:pPr>
            <a:r>
              <a:rPr lang="en-US" sz="2400" i="1" dirty="0"/>
              <a:t>My job as a superintendent is to increase our impact on community through partnerships, awareness, and through intentional communications to plan for our community’s future together.</a:t>
            </a:r>
          </a:p>
          <a:p>
            <a:pPr marL="0" indent="0">
              <a:buNone/>
            </a:pPr>
            <a:endParaRPr lang="en-US" dirty="0"/>
          </a:p>
        </p:txBody>
      </p:sp>
    </p:spTree>
    <p:extLst>
      <p:ext uri="{BB962C8B-B14F-4D97-AF65-F5344CB8AC3E}">
        <p14:creationId xmlns:p14="http://schemas.microsoft.com/office/powerpoint/2010/main" val="4253627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Board Policy work:</a:t>
            </a:r>
          </a:p>
        </p:txBody>
      </p:sp>
      <p:sp>
        <p:nvSpPr>
          <p:cNvPr id="3" name="Content Placeholder 2"/>
          <p:cNvSpPr>
            <a:spLocks noGrp="1"/>
          </p:cNvSpPr>
          <p:nvPr>
            <p:ph idx="1"/>
          </p:nvPr>
        </p:nvSpPr>
        <p:spPr/>
        <p:txBody>
          <a:bodyPr/>
          <a:lstStyle/>
          <a:p>
            <a:r>
              <a:rPr lang="en-US" dirty="0"/>
              <a:t>4 months seeking input, feedback, and holding focus group meetings</a:t>
            </a:r>
          </a:p>
          <a:p>
            <a:r>
              <a:rPr lang="en-US" dirty="0"/>
              <a:t>Vetted by ODE staff, other colleagues, industry/agency partners</a:t>
            </a:r>
          </a:p>
          <a:p>
            <a:r>
              <a:rPr lang="en-US" dirty="0"/>
              <a:t>3 extra work sessions, 2 retreats with BOE members</a:t>
            </a:r>
          </a:p>
          <a:p>
            <a:r>
              <a:rPr lang="en-US" dirty="0"/>
              <a:t>Public readings, principal presentations at two successive meetings</a:t>
            </a:r>
          </a:p>
          <a:p>
            <a:r>
              <a:rPr lang="en-US" dirty="0"/>
              <a:t>Passage 4-1</a:t>
            </a:r>
          </a:p>
          <a:p>
            <a:endParaRPr lang="en-US" dirty="0"/>
          </a:p>
          <a:p>
            <a:r>
              <a:rPr lang="en-US" dirty="0"/>
              <a:t>2 new model policies requiring service learning and job shadow experiences at all three levels of schooling prior to graduation</a:t>
            </a:r>
          </a:p>
        </p:txBody>
      </p:sp>
    </p:spTree>
    <p:extLst>
      <p:ext uri="{BB962C8B-B14F-4D97-AF65-F5344CB8AC3E}">
        <p14:creationId xmlns:p14="http://schemas.microsoft.com/office/powerpoint/2010/main" val="2297133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Career GEARS @ Graham:</a:t>
            </a:r>
          </a:p>
        </p:txBody>
      </p:sp>
      <p:sp>
        <p:nvSpPr>
          <p:cNvPr id="3" name="Content Placeholder 2"/>
          <p:cNvSpPr>
            <a:spLocks noGrp="1"/>
          </p:cNvSpPr>
          <p:nvPr>
            <p:ph idx="1"/>
          </p:nvPr>
        </p:nvSpPr>
        <p:spPr>
          <a:xfrm>
            <a:off x="685800" y="2194560"/>
            <a:ext cx="5072449" cy="4024125"/>
          </a:xfrm>
        </p:spPr>
        <p:txBody>
          <a:bodyPr>
            <a:normAutofit/>
          </a:bodyPr>
          <a:lstStyle/>
          <a:p>
            <a:pPr marL="0" indent="0">
              <a:buNone/>
            </a:pPr>
            <a:endParaRPr lang="en-US" dirty="0"/>
          </a:p>
          <a:p>
            <a:pPr marL="0" indent="0">
              <a:buNone/>
            </a:pPr>
            <a:r>
              <a:rPr lang="en-US" i="1" dirty="0"/>
              <a:t>GHS has developed MOUs with:</a:t>
            </a:r>
          </a:p>
          <a:p>
            <a:pPr marL="0" indent="0">
              <a:buNone/>
            </a:pPr>
            <a:r>
              <a:rPr lang="en-US" dirty="0"/>
              <a:t>Clark State</a:t>
            </a:r>
          </a:p>
          <a:p>
            <a:pPr marL="0" indent="0">
              <a:buNone/>
            </a:pPr>
            <a:r>
              <a:rPr lang="en-US" dirty="0"/>
              <a:t>Urbana</a:t>
            </a:r>
          </a:p>
          <a:p>
            <a:pPr marL="0" indent="0">
              <a:buNone/>
            </a:pPr>
            <a:r>
              <a:rPr lang="en-US" dirty="0"/>
              <a:t>Sinclair CC</a:t>
            </a:r>
          </a:p>
          <a:p>
            <a:pPr marL="0" indent="0">
              <a:buNone/>
            </a:pPr>
            <a:r>
              <a:rPr lang="en-US" dirty="0"/>
              <a:t>Edison CC</a:t>
            </a:r>
          </a:p>
          <a:p>
            <a:pPr marL="0" indent="0">
              <a:buNone/>
            </a:pPr>
            <a:r>
              <a:rPr lang="en-US" dirty="0"/>
              <a:t>Wittenberg </a:t>
            </a:r>
          </a:p>
          <a:p>
            <a:pPr marL="0" indent="0">
              <a:buNone/>
            </a:pPr>
            <a:r>
              <a:rPr lang="en-US" dirty="0"/>
              <a:t>to work on expansion of CCP, co-teaching, blended models, and distance learning to provide paths.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0874" y="4447709"/>
            <a:ext cx="2004001" cy="88863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2580" y="3737304"/>
            <a:ext cx="2636452" cy="6858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915" y="5740559"/>
            <a:ext cx="2376436" cy="95057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4731" y="2541502"/>
            <a:ext cx="1323975" cy="94297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53245" y="4625211"/>
            <a:ext cx="1676400" cy="8382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6561" y="2419849"/>
            <a:ext cx="1583749" cy="1186283"/>
          </a:xfrm>
          <a:prstGeom prst="rect">
            <a:avLst/>
          </a:prstGeom>
        </p:spPr>
      </p:pic>
    </p:spTree>
    <p:extLst>
      <p:ext uri="{BB962C8B-B14F-4D97-AF65-F5344CB8AC3E}">
        <p14:creationId xmlns:p14="http://schemas.microsoft.com/office/powerpoint/2010/main" val="4198342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Career GEARS @ Graham</a:t>
            </a:r>
          </a:p>
        </p:txBody>
      </p:sp>
      <p:sp>
        <p:nvSpPr>
          <p:cNvPr id="3" name="Content Placeholder 2"/>
          <p:cNvSpPr>
            <a:spLocks noGrp="1"/>
          </p:cNvSpPr>
          <p:nvPr>
            <p:ph idx="1"/>
          </p:nvPr>
        </p:nvSpPr>
        <p:spPr/>
        <p:txBody>
          <a:bodyPr/>
          <a:lstStyle/>
          <a:p>
            <a:pPr marL="0" indent="0">
              <a:buNone/>
            </a:pPr>
            <a:r>
              <a:rPr lang="en-US" i="1" dirty="0"/>
              <a:t>We have listened to our industry partners…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108" y="3953233"/>
            <a:ext cx="1431734" cy="148286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9424" y="2476862"/>
            <a:ext cx="1027309" cy="102730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9522" y="4950941"/>
            <a:ext cx="1267744" cy="126774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2966" y="3200400"/>
            <a:ext cx="1794046" cy="85261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777" y="5444735"/>
            <a:ext cx="1126374" cy="1126374"/>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6391" y="2613330"/>
            <a:ext cx="2221155" cy="712446"/>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564" y="4506543"/>
            <a:ext cx="2118166" cy="1055232"/>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53032" y="5896046"/>
            <a:ext cx="2526957" cy="645277"/>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91515" y="3086320"/>
            <a:ext cx="1067799" cy="1067799"/>
          </a:xfrm>
          <a:prstGeom prst="rect">
            <a:avLst/>
          </a:prstGeom>
        </p:spPr>
      </p:pic>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24725" y="5836473"/>
            <a:ext cx="2457450" cy="704850"/>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19875" y="4348359"/>
            <a:ext cx="1409700" cy="1371600"/>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21094" y="3744546"/>
            <a:ext cx="1829628" cy="1114929"/>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5127" y="2778067"/>
            <a:ext cx="2032543" cy="871090"/>
          </a:xfrm>
          <a:prstGeom prst="rect">
            <a:avLst/>
          </a:prstGeom>
        </p:spPr>
      </p:pic>
    </p:spTree>
    <p:extLst>
      <p:ext uri="{BB962C8B-B14F-4D97-AF65-F5344CB8AC3E}">
        <p14:creationId xmlns:p14="http://schemas.microsoft.com/office/powerpoint/2010/main" val="2698348225"/>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TM04033937[[fn=Vapor Trail]]</Template>
  <TotalTime>733</TotalTime>
  <Words>1124</Words>
  <Application>Microsoft Office PowerPoint</Application>
  <PresentationFormat>Widescreen</PresentationFormat>
  <Paragraphs>195</Paragraphs>
  <Slides>28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Century Gothic</vt:lpstr>
      <vt:lpstr>Vapor Trail</vt:lpstr>
      <vt:lpstr>The power of 17: Career gears @ graham </vt:lpstr>
      <vt:lpstr>max verstappen</vt:lpstr>
      <vt:lpstr>Welding example</vt:lpstr>
      <vt:lpstr>Abby Urquhart, volunteer</vt:lpstr>
      <vt:lpstr>Competition drives the engine </vt:lpstr>
      <vt:lpstr>Success TODay, prepared for tomorrow</vt:lpstr>
      <vt:lpstr>Board Policy work:</vt:lpstr>
      <vt:lpstr>Career GEARS @ Graham:</vt:lpstr>
      <vt:lpstr>Career GEARS @ Graham</vt:lpstr>
      <vt:lpstr>Career GEARS @ Graham:</vt:lpstr>
      <vt:lpstr>Career GEARS @ Graham:</vt:lpstr>
      <vt:lpstr>Career GEARS @ Graham:</vt:lpstr>
      <vt:lpstr>Career GEARS @ Graham:</vt:lpstr>
      <vt:lpstr>Career GEARS @ Graham:</vt:lpstr>
      <vt:lpstr>Career GEARS @ Graham:</vt:lpstr>
      <vt:lpstr>Graham steam : How to become “future ready”</vt:lpstr>
      <vt:lpstr>Career GEARS @ Graham</vt:lpstr>
      <vt:lpstr>Career GEARS @ Graham</vt:lpstr>
      <vt:lpstr>Career GEARS @ Graham</vt:lpstr>
      <vt:lpstr>Insurance vs. Assurance  </vt:lpstr>
      <vt:lpstr>Small Changes Not enough</vt:lpstr>
      <vt:lpstr>Small Changes Not enough</vt:lpstr>
      <vt:lpstr>Small changes not enough </vt:lpstr>
      <vt:lpstr>SMall changes not enough</vt:lpstr>
      <vt:lpstr>Small changes not enough</vt:lpstr>
      <vt:lpstr>Laws are obsolete:</vt:lpstr>
      <vt:lpstr>Ohio Small &amp; Rural Collaborative:</vt:lpstr>
      <vt:lpstr>Other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power of 17</dc:title>
  <dc:creator>Kirk Koennecke</dc:creator>
  <cp:lastModifiedBy>Lewis, Tisha</cp:lastModifiedBy>
  <cp:revision>64</cp:revision>
  <dcterms:created xsi:type="dcterms:W3CDTF">2016-05-31T18:22:25Z</dcterms:created>
  <dcterms:modified xsi:type="dcterms:W3CDTF">2017-07-26T18:40:05Z</dcterms:modified>
</cp:coreProperties>
</file>