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36"/>
  </p:notesMasterIdLst>
  <p:sldIdLst>
    <p:sldId id="489" r:id="rId5"/>
    <p:sldId id="477" r:id="rId6"/>
    <p:sldId id="325" r:id="rId7"/>
    <p:sldId id="371" r:id="rId8"/>
    <p:sldId id="318" r:id="rId9"/>
    <p:sldId id="491" r:id="rId10"/>
    <p:sldId id="492" r:id="rId11"/>
    <p:sldId id="493" r:id="rId12"/>
    <p:sldId id="494" r:id="rId13"/>
    <p:sldId id="495" r:id="rId14"/>
    <p:sldId id="496" r:id="rId15"/>
    <p:sldId id="501" r:id="rId16"/>
    <p:sldId id="500" r:id="rId17"/>
    <p:sldId id="499" r:id="rId18"/>
    <p:sldId id="497" r:id="rId19"/>
    <p:sldId id="505" r:id="rId20"/>
    <p:sldId id="506" r:id="rId21"/>
    <p:sldId id="504" r:id="rId22"/>
    <p:sldId id="502" r:id="rId23"/>
    <p:sldId id="509" r:id="rId24"/>
    <p:sldId id="508" r:id="rId25"/>
    <p:sldId id="507" r:id="rId26"/>
    <p:sldId id="510" r:id="rId27"/>
    <p:sldId id="453" r:id="rId28"/>
    <p:sldId id="337" r:id="rId29"/>
    <p:sldId id="338" r:id="rId30"/>
    <p:sldId id="339" r:id="rId31"/>
    <p:sldId id="340" r:id="rId32"/>
    <p:sldId id="467" r:id="rId33"/>
    <p:sldId id="472" r:id="rId34"/>
    <p:sldId id="468" r:id="rId35"/>
  </p:sldIdLst>
  <p:sldSz cx="14630400" cy="8229600"/>
  <p:notesSz cx="6858000" cy="9144000"/>
  <p:defaultTextStyle>
    <a:defPPr>
      <a:defRPr lang="en-US"/>
    </a:defPPr>
    <a:lvl1pPr marL="0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8613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97225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45838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94450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43063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91675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40288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88901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AEDF"/>
    <a:srgbClr val="9ABB59"/>
    <a:srgbClr val="C0DB37"/>
    <a:srgbClr val="0000FF"/>
    <a:srgbClr val="CD0920"/>
    <a:srgbClr val="DEA816"/>
    <a:srgbClr val="83A2CA"/>
    <a:srgbClr val="04028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52667-8537-48AB-8708-35E6E0C44D36}" v="174" dt="2021-12-14T16:49:44.540"/>
    <p1510:client id="{0DB96D18-0413-4587-9247-F8C97645EAFE}" v="9" dt="2021-12-13T15:16:08.101"/>
    <p1510:client id="{E8B859CF-E570-44CD-B183-792D1E3267F9}" v="4" dt="2021-12-13T15:54:42.0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33"/>
    <p:restoredTop sz="96327" autoAdjust="0"/>
  </p:normalViewPr>
  <p:slideViewPr>
    <p:cSldViewPr snapToGrid="0" snapToObjects="1">
      <p:cViewPr varScale="1">
        <p:scale>
          <a:sx n="52" d="100"/>
          <a:sy n="52" d="100"/>
        </p:scale>
        <p:origin x="432" y="36"/>
      </p:cViewPr>
      <p:guideLst>
        <p:guide orient="horz" pos="2160"/>
        <p:guide pos="3840"/>
        <p:guide orient="horz" pos="2592"/>
        <p:guide pos="465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45" d="100"/>
          <a:sy n="45" d="100"/>
        </p:scale>
        <p:origin x="2760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B8A50-36A2-40FA-85F8-D22A6400798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B8E9-7E05-4C60-A58D-798732DD5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48613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97225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45838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194450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743063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1675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0288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8901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Emcee – John Hambrick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54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Tasha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59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John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66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/>
                <a:cs typeface="Arial"/>
              </a:rPr>
              <a:t>John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9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50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[When presenting, this</a:t>
            </a:r>
            <a:r>
              <a:rPr lang="en-US" b="1" i="1" baseline="0" dirty="0"/>
              <a:t> slide requires multiple clicks to reveal each element] </a:t>
            </a:r>
            <a:endParaRPr lang="en-US" b="1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21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39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FB155-01D8-794A-A604-83588E7638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630398" cy="8229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675" y="536195"/>
            <a:ext cx="12435840" cy="769441"/>
          </a:xfrm>
        </p:spPr>
        <p:txBody>
          <a:bodyPr lIns="0" tIns="0" rIns="0" bIns="0" anchor="b" anchorCtr="0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675" y="6704753"/>
            <a:ext cx="10241280" cy="553998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 marL="54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38958F0-E22B-4844-AC19-7C0D6F375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804"/>
            <a:ext cx="14630400" cy="861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>
            <a:spAutoFit/>
          </a:bodyPr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508584"/>
            <a:ext cx="13167360" cy="5431156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5EB958-83A4-4FA5-A42B-409EACBBD99D}"/>
              </a:ext>
            </a:extLst>
          </p:cNvPr>
          <p:cNvSpPr txBox="1"/>
          <p:nvPr userDrawn="1"/>
        </p:nvSpPr>
        <p:spPr>
          <a:xfrm>
            <a:off x="12440093" y="7632125"/>
            <a:ext cx="2190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2F72ACC-47D1-4010-BB21-D140058E4AD2}" type="slidenum"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9A04F4-C5CB-4B87-92F2-357DD5007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41135B-E44A-4082-B74F-7755040D1E14}"/>
              </a:ext>
            </a:extLst>
          </p:cNvPr>
          <p:cNvSpPr txBox="1"/>
          <p:nvPr userDrawn="1"/>
        </p:nvSpPr>
        <p:spPr>
          <a:xfrm>
            <a:off x="12440093" y="7632125"/>
            <a:ext cx="2190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2F72ACC-47D1-4010-BB21-D140058E4AD2}" type="slidenum"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34906D-E9F8-4238-ABD7-56204746DB30}"/>
              </a:ext>
            </a:extLst>
          </p:cNvPr>
          <p:cNvGrpSpPr/>
          <p:nvPr userDrawn="1"/>
        </p:nvGrpSpPr>
        <p:grpSpPr>
          <a:xfrm>
            <a:off x="0" y="238924"/>
            <a:ext cx="14630400" cy="1648870"/>
            <a:chOff x="-8320820" y="-1161921"/>
            <a:chExt cx="14630400" cy="16488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EE7ED6-19D1-4174-8091-D89B72F4B8E1}"/>
                </a:ext>
              </a:extLst>
            </p:cNvPr>
            <p:cNvSpPr/>
            <p:nvPr/>
          </p:nvSpPr>
          <p:spPr>
            <a:xfrm>
              <a:off x="-8320820" y="-1143027"/>
              <a:ext cx="14630400" cy="1629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556D15-741C-44BE-8BE4-A60F126B8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195330" y="-1102194"/>
              <a:ext cx="942711" cy="10549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C19B94-446C-4BA9-90B8-1037DEB17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6552" y="-911534"/>
              <a:ext cx="828603" cy="673649"/>
            </a:xfrm>
            <a:prstGeom prst="rect">
              <a:avLst/>
            </a:prstGeom>
          </p:spPr>
        </p:pic>
        <p:pic>
          <p:nvPicPr>
            <p:cNvPr id="9" name="Picture 8" descr="facebook-logo.jpg">
              <a:extLst>
                <a:ext uri="{FF2B5EF4-FFF2-40B4-BE49-F238E27FC236}">
                  <a16:creationId xmlns:a16="http://schemas.microsoft.com/office/drawing/2014/main" id="{75A5AFE7-A87E-46D5-A117-A035F7637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993" y="-881825"/>
              <a:ext cx="1403066" cy="5565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2231A9-FB62-42BB-9245-A97410656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480308" y="-1161921"/>
              <a:ext cx="1104419" cy="126391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67B625-D0C8-4A5E-B166-BD88495A2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8270" y="-1118118"/>
              <a:ext cx="1104419" cy="1011902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05D0AD7-DDDA-4972-8B81-B1C4AE1FA3AC}"/>
              </a:ext>
            </a:extLst>
          </p:cNvPr>
          <p:cNvSpPr/>
          <p:nvPr userDrawn="1"/>
        </p:nvSpPr>
        <p:spPr>
          <a:xfrm>
            <a:off x="2749710" y="1299992"/>
            <a:ext cx="91309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250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@OHEducation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D3E5B8D-0406-4CFE-AAA3-20F5AD7AA485}"/>
              </a:ext>
            </a:extLst>
          </p:cNvPr>
          <p:cNvSpPr/>
          <p:nvPr userDrawn="1"/>
        </p:nvSpPr>
        <p:spPr>
          <a:xfrm>
            <a:off x="3881472" y="1579244"/>
            <a:ext cx="483954" cy="43771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1EB1BE-1F53-4F8F-81DA-DC33D9B9A84B}"/>
              </a:ext>
            </a:extLst>
          </p:cNvPr>
          <p:cNvSpPr/>
          <p:nvPr userDrawn="1"/>
        </p:nvSpPr>
        <p:spPr>
          <a:xfrm>
            <a:off x="10806333" y="1614061"/>
            <a:ext cx="483954" cy="43771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8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548640"/>
            <a:ext cx="13167360" cy="8182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557346"/>
            <a:ext cx="13167360" cy="54311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  <p:txStyles>
    <p:titleStyle>
      <a:lvl1pPr algn="ctr" defTabSz="548613" rtl="0" eaLnBrk="1" latinLnBrk="0" hangingPunct="1">
        <a:spcBef>
          <a:spcPct val="0"/>
        </a:spcBef>
        <a:buNone/>
        <a:defRPr sz="5000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72402" indent="-272402" algn="l" defTabSz="548613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Arial"/>
          <a:ea typeface="+mn-ea"/>
          <a:cs typeface="Arial"/>
        </a:defRPr>
      </a:lvl1pPr>
      <a:lvl2pPr marL="685766" indent="-270496" algn="l" defTabSz="548613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Arial"/>
          <a:ea typeface="+mn-ea"/>
          <a:cs typeface="Arial"/>
        </a:defRPr>
      </a:lvl2pPr>
      <a:lvl3pPr marL="1230568" indent="-274306" algn="l" defTabSz="548613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Arial"/>
          <a:ea typeface="+mn-ea"/>
          <a:cs typeface="Arial"/>
        </a:defRPr>
      </a:lvl3pPr>
      <a:lvl4pPr marL="1788706" indent="-274306" algn="l" defTabSz="548613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Arial"/>
          <a:ea typeface="+mn-ea"/>
          <a:cs typeface="Arial"/>
        </a:defRPr>
      </a:lvl4pPr>
      <a:lvl5pPr marL="2337319" indent="-274306" algn="l" defTabSz="548613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Arial"/>
          <a:ea typeface="+mn-ea"/>
          <a:cs typeface="Arial"/>
        </a:defRPr>
      </a:lvl5pPr>
      <a:lvl6pPr marL="3017369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982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594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07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3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25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38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50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63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675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288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01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hyperlink" Target="http://homegrownheartsacademy.blogspot.com.au/p/free-printables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hyperlink" Target="http://esheninger.blogspot.com/2016/01/feedback-vs-criticism.html" TargetMode="Externa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ploring.org/wp-content/uploads/2019/01/Career_Exploration_Lessons_6th_7th.pdf" TargetMode="External"/><Relationship Id="rId5" Type="http://schemas.openxmlformats.org/officeDocument/2006/relationships/hyperlink" Target="https://www.acteonline.org/wp-content/uploads/2018/02/ACTE_CC_Paper_FINAL.pdf" TargetMode="External"/><Relationship Id="rId4" Type="http://schemas.openxmlformats.org/officeDocument/2006/relationships/hyperlink" Target="http://texagermanadian.blogspot.com/2011/06/more-you-know-monday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orms.office.com/pages/responsepage.aspx?id=xPz4UNiUB0-E6zbtV8fIosKhDb0GO0pKumpmf2pZBhdUMlBaNlBXSlRLNE5DRzlTNzYzUzFHOERXVC4u" TargetMode="Externa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xPz4UNiUB0-E6zbtV8fIosKhDb0GO0pKumpmf2pZBhdUMlBaNlBXSlRLNE5DRzlTNzYzUzFHOERXVC4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6F627-89B6-4647-B2CC-1F8FA0BC4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534" y="536195"/>
            <a:ext cx="12435840" cy="769441"/>
          </a:xfrm>
        </p:spPr>
        <p:txBody>
          <a:bodyPr/>
          <a:lstStyle/>
          <a:p>
            <a:r>
              <a:rPr lang="en-US" dirty="0"/>
              <a:t>Career Readiness Leaders Network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8A4401-BCDD-48DB-971D-B9C324CBA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844" y="6437222"/>
            <a:ext cx="12270496" cy="1588127"/>
          </a:xfrm>
        </p:spPr>
        <p:txBody>
          <a:bodyPr/>
          <a:lstStyle/>
          <a:p>
            <a:r>
              <a:rPr lang="en-US" b="1" dirty="0"/>
              <a:t> Career Awareness:</a:t>
            </a:r>
            <a:r>
              <a:rPr lang="en-US" b="1" dirty="0">
                <a:solidFill>
                  <a:srgbClr val="7F7F7F"/>
                </a:solidFill>
              </a:rPr>
              <a:t> </a:t>
            </a:r>
            <a:r>
              <a:rPr lang="en-US" sz="3200" b="1" dirty="0">
                <a:solidFill>
                  <a:srgbClr val="6CAEDF"/>
                </a:solidFill>
              </a:rPr>
              <a:t>December 14th, 2021</a:t>
            </a:r>
          </a:p>
          <a:p>
            <a:r>
              <a:rPr lang="en-US" sz="2400" dirty="0">
                <a:solidFill>
                  <a:schemeClr val="tx1"/>
                </a:solidFill>
              </a:rPr>
              <a:t>  Career Exploration: Getting Creative with Options for Middle School Students </a:t>
            </a:r>
          </a:p>
          <a:p>
            <a:endParaRPr lang="en-US" sz="3200" b="1" dirty="0">
              <a:solidFill>
                <a:srgbClr val="6CA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1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6A3488-E72C-4A7D-8F2C-D835CB47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#thinkCCthursdays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E48E0EC-E00F-495B-8BD5-F3E7A226A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524" y="1314040"/>
            <a:ext cx="10961076" cy="617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19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6A3488-E72C-4A7D-8F2C-D835CB47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#thinkCCthursdays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B384598-C84C-48E3-A4BD-A3BD0CAFB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523" y="1314040"/>
            <a:ext cx="10961076" cy="618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48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6A3488-E72C-4A7D-8F2C-D835CB47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#thinkCCthursdays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2DCEA8-7110-499E-B1FC-518A1C96A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969" y="1314040"/>
            <a:ext cx="10902461" cy="615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6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6A3488-E72C-4A7D-8F2C-D835CB47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#thinkCCthursdays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6DC199E-490F-4FDD-B55E-35C05368F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416" y="1314040"/>
            <a:ext cx="10855568" cy="611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6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6A3488-E72C-4A7D-8F2C-D835CB47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#thinkCCthursdays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B09678E-36BC-4C98-982D-6BC3481E3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354" y="1314040"/>
            <a:ext cx="11031415" cy="622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0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6A3488-E72C-4A7D-8F2C-D835CB47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#thinkCCthursdays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7261ED1-97F2-440B-ACE5-33E1445F6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862" y="1314040"/>
            <a:ext cx="10808676" cy="611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20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6A3488-E72C-4A7D-8F2C-D835CB47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#thinkCCthursdays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C725A02-1F20-4412-ADCE-809544722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739" y="1314040"/>
            <a:ext cx="11136922" cy="626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3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6A3488-E72C-4A7D-8F2C-D835CB47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#thinkCCthursdays</a:t>
            </a:r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939418B-0C92-47C7-A99E-B863B2C4C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908" y="1314040"/>
            <a:ext cx="11066584" cy="623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3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6A3488-E72C-4A7D-8F2C-D835CB47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#thinkCCthursdays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32E35D4-2047-4655-AE98-575D4800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738" y="1314040"/>
            <a:ext cx="11148646" cy="628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00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6A3488-E72C-4A7D-8F2C-D835CB47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#thinkCCthursdays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44B6325-CED0-464F-9EE6-AD75CD800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62" y="1314040"/>
            <a:ext cx="11113476" cy="626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70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1782-2A37-3643-BFE4-DECDE47CC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310" y="283599"/>
            <a:ext cx="13167360" cy="769441"/>
          </a:xfrm>
        </p:spPr>
        <p:txBody>
          <a:bodyPr/>
          <a:lstStyle/>
          <a:p>
            <a:r>
              <a:rPr lang="en-US" dirty="0"/>
              <a:t>How are you feeling today?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F871B-3145-0048-BA6A-2638510C0DFB}"/>
              </a:ext>
            </a:extLst>
          </p:cNvPr>
          <p:cNvSpPr/>
          <p:nvPr/>
        </p:nvSpPr>
        <p:spPr>
          <a:xfrm>
            <a:off x="7192410" y="3907051"/>
            <a:ext cx="24558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CF9E72-B0D3-46D1-AD47-C7D8F5C27C98}"/>
              </a:ext>
            </a:extLst>
          </p:cNvPr>
          <p:cNvSpPr txBox="1">
            <a:spLocks/>
          </p:cNvSpPr>
          <p:nvPr/>
        </p:nvSpPr>
        <p:spPr>
          <a:xfrm>
            <a:off x="717252" y="1748276"/>
            <a:ext cx="4919350" cy="406265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548613" rtl="0" eaLnBrk="1" latinLnBrk="0" hangingPunct="1">
              <a:spcBef>
                <a:spcPct val="0"/>
              </a:spcBef>
              <a:buNone/>
              <a:defRPr sz="50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400" b="0">
                <a:solidFill>
                  <a:schemeClr val="tx1"/>
                </a:solidFill>
              </a:rPr>
              <a:t>Pick "Dog" that portrays </a:t>
            </a:r>
            <a:r>
              <a:rPr lang="en-US" sz="4400" b="0" dirty="0">
                <a:solidFill>
                  <a:schemeClr val="tx1"/>
                </a:solidFill>
              </a:rPr>
              <a:t>how you're feeling today.</a:t>
            </a:r>
          </a:p>
          <a:p>
            <a:endParaRPr lang="en-US" sz="4400" b="0" dirty="0">
              <a:solidFill>
                <a:schemeClr val="tx1"/>
              </a:solidFill>
            </a:endParaRPr>
          </a:p>
          <a:p>
            <a:r>
              <a:rPr lang="en-US" sz="4400" b="0" dirty="0">
                <a:solidFill>
                  <a:schemeClr val="tx1"/>
                </a:solidFill>
              </a:rPr>
              <a:t>Drop your number in the chat!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EBA4B24-C618-41C7-8BD0-928258C58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94956" y="1217713"/>
            <a:ext cx="5818380" cy="5984951"/>
          </a:xfrm>
        </p:spPr>
      </p:pic>
    </p:spTree>
    <p:extLst>
      <p:ext uri="{BB962C8B-B14F-4D97-AF65-F5344CB8AC3E}">
        <p14:creationId xmlns:p14="http://schemas.microsoft.com/office/powerpoint/2010/main" val="6145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6A3488-E72C-4A7D-8F2C-D835CB47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#thinkCCthursdays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27B1065-F5B8-43B5-80D6-E66083B99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739" y="1314040"/>
            <a:ext cx="11148645" cy="629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9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6A3488-E72C-4A7D-8F2C-D835CB47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#thinkCCthursdays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0E4DA79-CA7D-4124-9176-77A438E84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184" y="1314041"/>
            <a:ext cx="11090030" cy="624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9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6A3488-E72C-4A7D-8F2C-D835CB47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#thinkCCthursdays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FD71311-7558-4117-BAB0-9009A5514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62" y="1314040"/>
            <a:ext cx="11113476" cy="625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9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6A3488-E72C-4A7D-8F2C-D835CB47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#thinkCCthursdays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42114F-48C2-4596-BA25-DF46E029F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246" y="1314041"/>
            <a:ext cx="10937631" cy="61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61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10253-C351-40A7-819C-C76A438C3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Points: future discussion topics</a:t>
            </a:r>
          </a:p>
        </p:txBody>
      </p:sp>
      <p:pic>
        <p:nvPicPr>
          <p:cNvPr id="4" name="Picture 4" descr="Common Technology Pain Points, and Solutions with Networks ...">
            <a:extLst>
              <a:ext uri="{FF2B5EF4-FFF2-40B4-BE49-F238E27FC236}">
                <a16:creationId xmlns:a16="http://schemas.microsoft.com/office/drawing/2014/main" id="{F16B7C46-2306-4DE1-90F3-2B446B19D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97544" y="2360922"/>
            <a:ext cx="6648450" cy="3810000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E2651C5-41D0-4BE5-98B2-AB4DC0245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8923" y="3579238"/>
            <a:ext cx="2977661" cy="19386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0AAE51-45B5-45AB-BA02-D5E54DFF2BF4}"/>
              </a:ext>
            </a:extLst>
          </p:cNvPr>
          <p:cNvSpPr txBox="1"/>
          <p:nvPr/>
        </p:nvSpPr>
        <p:spPr>
          <a:xfrm>
            <a:off x="410308" y="5318736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850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50889B4A-7EF1-4C67-B6B1-EF227BEFF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796954" y="4148965"/>
            <a:ext cx="3634152" cy="13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0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31900" y="7719057"/>
            <a:ext cx="660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48613" rtl="0" eaLnBrk="1" latinLnBrk="0" hangingPunct="1">
              <a:defRPr sz="2400" kern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A907D1-9C08-47F3-B047-6197268ACA7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E308D3-A439-4E76-879C-AD9ADDF6C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830997"/>
          </a:xfrm>
        </p:spPr>
        <p:txBody>
          <a:bodyPr/>
          <a:lstStyle/>
          <a:p>
            <a:r>
              <a:rPr lang="en-US" dirty="0"/>
              <a:t>Purpose of </a:t>
            </a:r>
            <a:r>
              <a:rPr lang="en-US" sz="5400" dirty="0"/>
              <a:t>Funds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6FBD28-C134-466F-A617-FA9ED75D7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310" y="4806855"/>
            <a:ext cx="4175797" cy="174374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Career awareness programs to students in </a:t>
            </a:r>
            <a:r>
              <a:rPr lang="en-US" sz="4000"/>
              <a:t>K-12</a:t>
            </a:r>
            <a:endParaRPr lang="en-US" sz="4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1F06D8-262C-4D35-A950-9120E57CA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30710" y="1876558"/>
            <a:ext cx="2507564" cy="2507564"/>
            <a:chOff x="892773" y="0"/>
            <a:chExt cx="1836182" cy="183618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C64427-B1CF-448B-89BA-3FFF4044D029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solidFill>
              <a:srgbClr val="73A5CC"/>
            </a:solidFill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D99E4F05-877D-43A6-A0D8-52865F62F064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4E9B43-5C55-41C8-9027-32E58FE5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61418" y="1873842"/>
            <a:ext cx="2507564" cy="2507564"/>
            <a:chOff x="892773" y="0"/>
            <a:chExt cx="1836182" cy="18361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9624E79-1A0B-4A4C-BB47-AEF609D1CC7D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solidFill>
              <a:srgbClr val="73A5CC"/>
            </a:solidFill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E47FB917-B8DC-4C3B-887C-7140EC7991E2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A26CC6-B2FB-47AC-A846-F61C2F47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992126" y="1873842"/>
            <a:ext cx="2507564" cy="2507564"/>
            <a:chOff x="892773" y="0"/>
            <a:chExt cx="1836182" cy="183618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A8245D4-C232-4460-88E6-47167F16A9B5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solidFill>
              <a:srgbClr val="73A5CC"/>
            </a:solidFill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33872098-FA99-4021-8507-5072460E06E4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D5A6D9-343F-45D1-8F99-C0C6D22F2BB5}"/>
              </a:ext>
            </a:extLst>
          </p:cNvPr>
          <p:cNvSpPr txBox="1">
            <a:spLocks/>
          </p:cNvSpPr>
          <p:nvPr/>
        </p:nvSpPr>
        <p:spPr>
          <a:xfrm>
            <a:off x="5326911" y="4733874"/>
            <a:ext cx="3976577" cy="17437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2402" indent="-272402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766" indent="-27049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30568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88706" indent="-27430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337319" indent="-274306" algn="l" defTabSz="548613" rtl="0" eaLnBrk="1" latinLnBrk="0" hangingPunct="1">
              <a:spcBef>
                <a:spcPct val="20000"/>
              </a:spcBef>
              <a:buFont typeface="Arial"/>
              <a:buChar char="»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017369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82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94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207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Curriculum to students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48D10-4ACB-4172-9FFA-3CBA25A339F9}"/>
              </a:ext>
            </a:extLst>
          </p:cNvPr>
          <p:cNvSpPr txBox="1">
            <a:spLocks/>
          </p:cNvSpPr>
          <p:nvPr/>
        </p:nvSpPr>
        <p:spPr>
          <a:xfrm>
            <a:off x="9958706" y="4733874"/>
            <a:ext cx="4574403" cy="17437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2402" indent="-272402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766" indent="-27049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30568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88706" indent="-27430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337319" indent="-274306" algn="l" defTabSz="548613" rtl="0" eaLnBrk="1" latinLnBrk="0" hangingPunct="1">
              <a:spcBef>
                <a:spcPct val="20000"/>
              </a:spcBef>
              <a:buFont typeface="Arial"/>
              <a:buChar char="»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017369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82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94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207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Assistance to teachers in providing career development</a:t>
            </a:r>
          </a:p>
        </p:txBody>
      </p:sp>
    </p:spTree>
    <p:extLst>
      <p:ext uri="{BB962C8B-B14F-4D97-AF65-F5344CB8AC3E}">
        <p14:creationId xmlns:p14="http://schemas.microsoft.com/office/powerpoint/2010/main" val="291560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31900" y="7719057"/>
            <a:ext cx="660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48613" rtl="0" eaLnBrk="1" latinLnBrk="0" hangingPunct="1">
              <a:defRPr sz="2400" kern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A907D1-9C08-47F3-B047-6197268ACA7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E308D3-A439-4E76-879C-AD9ADDF6C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830997"/>
          </a:xfrm>
        </p:spPr>
        <p:txBody>
          <a:bodyPr/>
          <a:lstStyle/>
          <a:p>
            <a:r>
              <a:rPr lang="en-US" dirty="0"/>
              <a:t>Purpose of </a:t>
            </a:r>
            <a:r>
              <a:rPr lang="en-US" sz="5400" dirty="0"/>
              <a:t>Funds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6FBD28-C134-466F-A617-FA9ED75D7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473" y="4720386"/>
            <a:ext cx="5497033" cy="174374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Development of a career development plan for each student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1F06D8-262C-4D35-A950-9120E57CA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83208" y="1844660"/>
            <a:ext cx="2507564" cy="2507564"/>
            <a:chOff x="892773" y="0"/>
            <a:chExt cx="1836182" cy="183618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C64427-B1CF-448B-89BA-3FFF4044D029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solidFill>
              <a:srgbClr val="73A5CC"/>
            </a:solidFill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D99E4F05-877D-43A6-A0D8-52865F62F064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4E9B43-5C55-41C8-9027-32E58FE5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03488" y="1844660"/>
            <a:ext cx="2507564" cy="2507564"/>
            <a:chOff x="892773" y="0"/>
            <a:chExt cx="1836182" cy="18361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9624E79-1A0B-4A4C-BB47-AEF609D1CC7D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solidFill>
              <a:srgbClr val="73A5CC"/>
            </a:solidFill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E47FB917-B8DC-4C3B-887C-7140EC7991E2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D5A6D9-343F-45D1-8F99-C0C6D22F2BB5}"/>
              </a:ext>
            </a:extLst>
          </p:cNvPr>
          <p:cNvSpPr txBox="1">
            <a:spLocks/>
          </p:cNvSpPr>
          <p:nvPr/>
        </p:nvSpPr>
        <p:spPr>
          <a:xfrm>
            <a:off x="7380363" y="4661995"/>
            <a:ext cx="6353814" cy="17437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2402" indent="-272402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766" indent="-27049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30568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88706" indent="-27430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337319" indent="-274306" algn="l" defTabSz="548613" rtl="0" eaLnBrk="1" latinLnBrk="0" hangingPunct="1">
              <a:spcBef>
                <a:spcPct val="20000"/>
              </a:spcBef>
              <a:buFont typeface="Arial"/>
              <a:buChar char="»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017369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82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94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207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Opportunities for students to engage in career-focused</a:t>
            </a:r>
          </a:p>
          <a:p>
            <a:pPr marL="0" indent="0" algn="ctr">
              <a:buNone/>
            </a:pPr>
            <a:r>
              <a:rPr lang="en-US" sz="4000" dirty="0"/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330586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7F7F-46BC-4C37-91C4-0F48AD354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31900" y="7719057"/>
            <a:ext cx="660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48613" rtl="0" eaLnBrk="1" latinLnBrk="0" hangingPunct="1">
              <a:defRPr sz="2400" kern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A907D1-9C08-47F3-B047-6197268ACA7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0BB35F-C94F-4BDE-A150-7C5D0068F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Allocated Amounts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05096F6D-0034-4009-9ED5-D336B6FD962C}"/>
              </a:ext>
            </a:extLst>
          </p:cNvPr>
          <p:cNvSpPr/>
          <p:nvPr/>
        </p:nvSpPr>
        <p:spPr>
          <a:xfrm>
            <a:off x="730108" y="2145034"/>
            <a:ext cx="13165947" cy="1406028"/>
          </a:xfrm>
          <a:prstGeom prst="roundRect">
            <a:avLst>
              <a:gd name="adj" fmla="val 50000"/>
            </a:avLst>
          </a:prstGeom>
          <a:solidFill>
            <a:srgbClr val="73A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pPr marL="20638" lvl="1" algn="ctr">
              <a:spcBef>
                <a:spcPts val="1200"/>
              </a:spcBef>
            </a:pP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Year 1 = $2.50/student (K-12)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FCEF7181-7237-43B2-9398-2FA4CBEB6BDC}"/>
              </a:ext>
            </a:extLst>
          </p:cNvPr>
          <p:cNvSpPr/>
          <p:nvPr/>
        </p:nvSpPr>
        <p:spPr>
          <a:xfrm>
            <a:off x="730108" y="3822831"/>
            <a:ext cx="13165947" cy="1406028"/>
          </a:xfrm>
          <a:prstGeom prst="roundRect">
            <a:avLst>
              <a:gd name="adj" fmla="val 50000"/>
            </a:avLst>
          </a:prstGeom>
          <a:solidFill>
            <a:srgbClr val="73A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pPr marL="20638" lvl="1" algn="ctr">
              <a:spcBef>
                <a:spcPts val="1200"/>
              </a:spcBef>
            </a:pP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Year 2 = $5.00/student (K-12)</a:t>
            </a:r>
          </a:p>
        </p:txBody>
      </p:sp>
    </p:spTree>
    <p:extLst>
      <p:ext uri="{BB962C8B-B14F-4D97-AF65-F5344CB8AC3E}">
        <p14:creationId xmlns:p14="http://schemas.microsoft.com/office/powerpoint/2010/main" val="190491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31900" y="7719057"/>
            <a:ext cx="660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48613" rtl="0" eaLnBrk="1" latinLnBrk="0" hangingPunct="1">
              <a:defRPr sz="2400" kern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A907D1-9C08-47F3-B047-6197268ACA7D}" type="slidenum">
              <a:rPr lang="en-US" dirty="0" smtClean="0"/>
              <a:pPr/>
              <a:t>28</a:t>
            </a:fld>
            <a:endParaRPr lang="en-US" dirty="0"/>
          </a:p>
        </p:txBody>
      </p:sp>
      <p:cxnSp>
        <p:nvCxnSpPr>
          <p:cNvPr id="3" name="Curved Connector 4">
            <a:extLst>
              <a:ext uri="{FF2B5EF4-FFF2-40B4-BE49-F238E27FC236}">
                <a16:creationId xmlns:a16="http://schemas.microsoft.com/office/drawing/2014/main" id="{A2CF841C-C56F-4251-B43C-0793FC23ABF1}"/>
              </a:ext>
            </a:extLst>
          </p:cNvPr>
          <p:cNvCxnSpPr>
            <a:cxnSpLocks/>
          </p:cNvCxnSpPr>
          <p:nvPr/>
        </p:nvCxnSpPr>
        <p:spPr>
          <a:xfrm flipV="1">
            <a:off x="0" y="4588042"/>
            <a:ext cx="14630400" cy="1957137"/>
          </a:xfrm>
          <a:prstGeom prst="curvedConnector3">
            <a:avLst>
              <a:gd name="adj1" fmla="val 50000"/>
            </a:avLst>
          </a:prstGeom>
          <a:ln w="127000"/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reeform 10">
            <a:extLst>
              <a:ext uri="{FF2B5EF4-FFF2-40B4-BE49-F238E27FC236}">
                <a16:creationId xmlns:a16="http://schemas.microsoft.com/office/drawing/2014/main" id="{A0F08368-254D-4ECD-8E3C-9DF6F9462A44}"/>
              </a:ext>
            </a:extLst>
          </p:cNvPr>
          <p:cNvSpPr/>
          <p:nvPr/>
        </p:nvSpPr>
        <p:spPr>
          <a:xfrm>
            <a:off x="6132555" y="1424762"/>
            <a:ext cx="3402419" cy="5677787"/>
          </a:xfrm>
          <a:custGeom>
            <a:avLst/>
            <a:gdLst>
              <a:gd name="connsiteX0" fmla="*/ 1381125 w 2762250"/>
              <a:gd name="connsiteY0" fmla="*/ 0 h 4591049"/>
              <a:gd name="connsiteX1" fmla="*/ 2762250 w 2762250"/>
              <a:gd name="connsiteY1" fmla="*/ 1381125 h 4591049"/>
              <a:gd name="connsiteX2" fmla="*/ 1659470 w 2762250"/>
              <a:gd name="connsiteY2" fmla="*/ 2734191 h 4591049"/>
              <a:gd name="connsiteX3" fmla="*/ 1562101 w 2762250"/>
              <a:gd name="connsiteY3" fmla="*/ 2749051 h 4591049"/>
              <a:gd name="connsiteX4" fmla="*/ 1562100 w 2762250"/>
              <a:gd name="connsiteY4" fmla="*/ 4544615 h 4591049"/>
              <a:gd name="connsiteX5" fmla="*/ 1376362 w 2762250"/>
              <a:gd name="connsiteY5" fmla="*/ 4591049 h 4591049"/>
              <a:gd name="connsiteX6" fmla="*/ 1190624 w 2762250"/>
              <a:gd name="connsiteY6" fmla="*/ 4544615 h 4591049"/>
              <a:gd name="connsiteX7" fmla="*/ 1190625 w 2762250"/>
              <a:gd name="connsiteY7" fmla="*/ 2747597 h 4591049"/>
              <a:gd name="connsiteX8" fmla="*/ 1102780 w 2762250"/>
              <a:gd name="connsiteY8" fmla="*/ 2734191 h 4591049"/>
              <a:gd name="connsiteX9" fmla="*/ 0 w 2762250"/>
              <a:gd name="connsiteY9" fmla="*/ 1381125 h 4591049"/>
              <a:gd name="connsiteX10" fmla="*/ 1381125 w 2762250"/>
              <a:gd name="connsiteY10" fmla="*/ 0 h 459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62250" h="4591049">
                <a:moveTo>
                  <a:pt x="1381125" y="0"/>
                </a:moveTo>
                <a:cubicBezTo>
                  <a:pt x="2143899" y="0"/>
                  <a:pt x="2762250" y="618351"/>
                  <a:pt x="2762250" y="1381125"/>
                </a:cubicBezTo>
                <a:cubicBezTo>
                  <a:pt x="2762250" y="2048552"/>
                  <a:pt x="2288825" y="2605406"/>
                  <a:pt x="1659470" y="2734191"/>
                </a:cubicBezTo>
                <a:lnTo>
                  <a:pt x="1562101" y="2749051"/>
                </a:lnTo>
                <a:lnTo>
                  <a:pt x="1562100" y="4544615"/>
                </a:lnTo>
                <a:cubicBezTo>
                  <a:pt x="1562100" y="4570260"/>
                  <a:pt x="1478942" y="4591049"/>
                  <a:pt x="1376362" y="4591049"/>
                </a:cubicBezTo>
                <a:cubicBezTo>
                  <a:pt x="1273782" y="4591049"/>
                  <a:pt x="1190624" y="4570260"/>
                  <a:pt x="1190624" y="4544615"/>
                </a:cubicBezTo>
                <a:lnTo>
                  <a:pt x="1190625" y="2747597"/>
                </a:lnTo>
                <a:lnTo>
                  <a:pt x="1102780" y="2734191"/>
                </a:lnTo>
                <a:cubicBezTo>
                  <a:pt x="473425" y="2605406"/>
                  <a:pt x="0" y="2048552"/>
                  <a:pt x="0" y="1381125"/>
                </a:cubicBezTo>
                <a:cubicBezTo>
                  <a:pt x="0" y="618351"/>
                  <a:pt x="618351" y="0"/>
                  <a:pt x="1381125" y="0"/>
                </a:cubicBezTo>
                <a:close/>
              </a:path>
            </a:pathLst>
          </a:custGeom>
          <a:solidFill>
            <a:srgbClr val="77ABD4"/>
          </a:solidFill>
          <a:scene3d>
            <a:camera prst="perspectiveRelaxedModerately" fov="7200000">
              <a:rot lat="0" lon="0" rev="0"/>
            </a:camera>
            <a:lightRig rig="threePt" dir="t"/>
          </a:scene3d>
          <a:sp3d>
            <a:bevelT w="18415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0" rtlCol="0" anchor="t" anchorCtr="1"/>
          <a:lstStyle/>
          <a:p>
            <a:pPr algn="ctr"/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 transfer funds to CTPD lead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F182A5-5786-4E6E-980D-904701E9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Sequence of Payments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7CED85E-0E73-480B-A253-B2DFD7298CD0}"/>
              </a:ext>
            </a:extLst>
          </p:cNvPr>
          <p:cNvSpPr/>
          <p:nvPr/>
        </p:nvSpPr>
        <p:spPr>
          <a:xfrm>
            <a:off x="10955866" y="1218695"/>
            <a:ext cx="3048439" cy="4928105"/>
          </a:xfrm>
          <a:custGeom>
            <a:avLst/>
            <a:gdLst>
              <a:gd name="connsiteX0" fmla="*/ 1381125 w 2762250"/>
              <a:gd name="connsiteY0" fmla="*/ 0 h 4591049"/>
              <a:gd name="connsiteX1" fmla="*/ 2762250 w 2762250"/>
              <a:gd name="connsiteY1" fmla="*/ 1381125 h 4591049"/>
              <a:gd name="connsiteX2" fmla="*/ 1659470 w 2762250"/>
              <a:gd name="connsiteY2" fmla="*/ 2734191 h 4591049"/>
              <a:gd name="connsiteX3" fmla="*/ 1562101 w 2762250"/>
              <a:gd name="connsiteY3" fmla="*/ 2749051 h 4591049"/>
              <a:gd name="connsiteX4" fmla="*/ 1562100 w 2762250"/>
              <a:gd name="connsiteY4" fmla="*/ 4544615 h 4591049"/>
              <a:gd name="connsiteX5" fmla="*/ 1376362 w 2762250"/>
              <a:gd name="connsiteY5" fmla="*/ 4591049 h 4591049"/>
              <a:gd name="connsiteX6" fmla="*/ 1190624 w 2762250"/>
              <a:gd name="connsiteY6" fmla="*/ 4544615 h 4591049"/>
              <a:gd name="connsiteX7" fmla="*/ 1190625 w 2762250"/>
              <a:gd name="connsiteY7" fmla="*/ 2747597 h 4591049"/>
              <a:gd name="connsiteX8" fmla="*/ 1102780 w 2762250"/>
              <a:gd name="connsiteY8" fmla="*/ 2734191 h 4591049"/>
              <a:gd name="connsiteX9" fmla="*/ 0 w 2762250"/>
              <a:gd name="connsiteY9" fmla="*/ 1381125 h 4591049"/>
              <a:gd name="connsiteX10" fmla="*/ 1381125 w 2762250"/>
              <a:gd name="connsiteY10" fmla="*/ 0 h 459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62250" h="4591049">
                <a:moveTo>
                  <a:pt x="1381125" y="0"/>
                </a:moveTo>
                <a:cubicBezTo>
                  <a:pt x="2143899" y="0"/>
                  <a:pt x="2762250" y="618351"/>
                  <a:pt x="2762250" y="1381125"/>
                </a:cubicBezTo>
                <a:cubicBezTo>
                  <a:pt x="2762250" y="2048552"/>
                  <a:pt x="2288825" y="2605406"/>
                  <a:pt x="1659470" y="2734191"/>
                </a:cubicBezTo>
                <a:lnTo>
                  <a:pt x="1562101" y="2749051"/>
                </a:lnTo>
                <a:lnTo>
                  <a:pt x="1562100" y="4544615"/>
                </a:lnTo>
                <a:cubicBezTo>
                  <a:pt x="1562100" y="4570260"/>
                  <a:pt x="1478942" y="4591049"/>
                  <a:pt x="1376362" y="4591049"/>
                </a:cubicBezTo>
                <a:cubicBezTo>
                  <a:pt x="1273782" y="4591049"/>
                  <a:pt x="1190624" y="4570260"/>
                  <a:pt x="1190624" y="4544615"/>
                </a:cubicBezTo>
                <a:lnTo>
                  <a:pt x="1190625" y="2747597"/>
                </a:lnTo>
                <a:lnTo>
                  <a:pt x="1102780" y="2734191"/>
                </a:lnTo>
                <a:cubicBezTo>
                  <a:pt x="473425" y="2605406"/>
                  <a:pt x="0" y="2048552"/>
                  <a:pt x="0" y="1381125"/>
                </a:cubicBezTo>
                <a:cubicBezTo>
                  <a:pt x="0" y="618351"/>
                  <a:pt x="618351" y="0"/>
                  <a:pt x="1381125" y="0"/>
                </a:cubicBezTo>
                <a:close/>
              </a:path>
            </a:pathLst>
          </a:custGeom>
          <a:solidFill>
            <a:srgbClr val="94AF2A"/>
          </a:solidFill>
          <a:scene3d>
            <a:camera prst="perspectiveRelaxedModerately" fov="7200000">
              <a:rot lat="0" lon="0" rev="0"/>
            </a:camera>
            <a:lightRig rig="threePt" dir="t"/>
          </a:scene3d>
          <a:sp3d>
            <a:bevelT w="18415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2880" rIns="0" bIns="0" rtlCol="0" anchor="t"/>
          <a:lstStyle/>
          <a:p>
            <a:pPr algn="ctr"/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CTPD works 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schools to make plans</a:t>
            </a:r>
          </a:p>
          <a:p>
            <a:pPr algn="ctr"/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EF5F75C-0FF1-4FF2-A43D-0589E25666F0}"/>
              </a:ext>
            </a:extLst>
          </p:cNvPr>
          <p:cNvSpPr/>
          <p:nvPr/>
        </p:nvSpPr>
        <p:spPr>
          <a:xfrm>
            <a:off x="1552353" y="2549675"/>
            <a:ext cx="3027849" cy="4936763"/>
          </a:xfrm>
          <a:custGeom>
            <a:avLst/>
            <a:gdLst>
              <a:gd name="connsiteX0" fmla="*/ 1381125 w 2762250"/>
              <a:gd name="connsiteY0" fmla="*/ 0 h 4591049"/>
              <a:gd name="connsiteX1" fmla="*/ 2762250 w 2762250"/>
              <a:gd name="connsiteY1" fmla="*/ 1381125 h 4591049"/>
              <a:gd name="connsiteX2" fmla="*/ 1659470 w 2762250"/>
              <a:gd name="connsiteY2" fmla="*/ 2734191 h 4591049"/>
              <a:gd name="connsiteX3" fmla="*/ 1562101 w 2762250"/>
              <a:gd name="connsiteY3" fmla="*/ 2749051 h 4591049"/>
              <a:gd name="connsiteX4" fmla="*/ 1562100 w 2762250"/>
              <a:gd name="connsiteY4" fmla="*/ 4544615 h 4591049"/>
              <a:gd name="connsiteX5" fmla="*/ 1376362 w 2762250"/>
              <a:gd name="connsiteY5" fmla="*/ 4591049 h 4591049"/>
              <a:gd name="connsiteX6" fmla="*/ 1190624 w 2762250"/>
              <a:gd name="connsiteY6" fmla="*/ 4544615 h 4591049"/>
              <a:gd name="connsiteX7" fmla="*/ 1190625 w 2762250"/>
              <a:gd name="connsiteY7" fmla="*/ 2747597 h 4591049"/>
              <a:gd name="connsiteX8" fmla="*/ 1102780 w 2762250"/>
              <a:gd name="connsiteY8" fmla="*/ 2734191 h 4591049"/>
              <a:gd name="connsiteX9" fmla="*/ 0 w 2762250"/>
              <a:gd name="connsiteY9" fmla="*/ 1381125 h 4591049"/>
              <a:gd name="connsiteX10" fmla="*/ 1381125 w 2762250"/>
              <a:gd name="connsiteY10" fmla="*/ 0 h 459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62250" h="4591049">
                <a:moveTo>
                  <a:pt x="1381125" y="0"/>
                </a:moveTo>
                <a:cubicBezTo>
                  <a:pt x="2143899" y="0"/>
                  <a:pt x="2762250" y="618351"/>
                  <a:pt x="2762250" y="1381125"/>
                </a:cubicBezTo>
                <a:cubicBezTo>
                  <a:pt x="2762250" y="2048552"/>
                  <a:pt x="2288825" y="2605406"/>
                  <a:pt x="1659470" y="2734191"/>
                </a:cubicBezTo>
                <a:lnTo>
                  <a:pt x="1562101" y="2749051"/>
                </a:lnTo>
                <a:lnTo>
                  <a:pt x="1562100" y="4544615"/>
                </a:lnTo>
                <a:cubicBezTo>
                  <a:pt x="1562100" y="4570260"/>
                  <a:pt x="1478942" y="4591049"/>
                  <a:pt x="1376362" y="4591049"/>
                </a:cubicBezTo>
                <a:cubicBezTo>
                  <a:pt x="1273782" y="4591049"/>
                  <a:pt x="1190624" y="4570260"/>
                  <a:pt x="1190624" y="4544615"/>
                </a:cubicBezTo>
                <a:lnTo>
                  <a:pt x="1190625" y="2747597"/>
                </a:lnTo>
                <a:lnTo>
                  <a:pt x="1102780" y="2734191"/>
                </a:lnTo>
                <a:cubicBezTo>
                  <a:pt x="473425" y="2605406"/>
                  <a:pt x="0" y="2048552"/>
                  <a:pt x="0" y="1381125"/>
                </a:cubicBezTo>
                <a:cubicBezTo>
                  <a:pt x="0" y="618351"/>
                  <a:pt x="618351" y="0"/>
                  <a:pt x="1381125" y="0"/>
                </a:cubicBezTo>
                <a:close/>
              </a:path>
            </a:pathLst>
          </a:custGeom>
          <a:solidFill>
            <a:srgbClr val="D19D10"/>
          </a:solidFill>
          <a:scene3d>
            <a:camera prst="perspectiveRelaxedModerately" fov="7200000">
              <a:rot lat="0" lon="0" rev="0"/>
            </a:camera>
            <a:lightRig rig="threePt" dir="t"/>
          </a:scene3d>
          <a:sp3d>
            <a:bevelT w="18415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0" rtlCol="0" anchor="t" anchorCtr="1"/>
          <a:lstStyle/>
          <a:p>
            <a:pPr algn="ctr"/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schools generate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funds</a:t>
            </a:r>
          </a:p>
        </p:txBody>
      </p:sp>
    </p:spTree>
    <p:extLst>
      <p:ext uri="{BB962C8B-B14F-4D97-AF65-F5344CB8AC3E}">
        <p14:creationId xmlns:p14="http://schemas.microsoft.com/office/powerpoint/2010/main" val="312766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462674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282E4-72F5-C248-84FD-9BBF8F9117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7646" r="1" b="1"/>
          <a:stretch/>
        </p:blipFill>
        <p:spPr>
          <a:xfrm>
            <a:off x="1" y="10"/>
            <a:ext cx="10801905" cy="8229590"/>
          </a:xfrm>
          <a:prstGeom prst="rect">
            <a:avLst/>
          </a:prstGeom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50022" y="0"/>
            <a:ext cx="8480374" cy="82296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763BD-AD4D-E249-AE9E-A6688D9F7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5470" y="399936"/>
            <a:ext cx="4364036" cy="760272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800" b="1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Additional             Reading</a:t>
            </a:r>
          </a:p>
          <a:p>
            <a:pPr>
              <a:lnSpc>
                <a:spcPct val="120000"/>
              </a:lnSpc>
            </a:pPr>
            <a:r>
              <a:rPr lang="en-US" sz="3000" dirty="0">
                <a:latin typeface="Arial" panose="020B0604020202020204" pitchFamily="34" charset="0"/>
                <a:hlinkClick r:id="rId5"/>
              </a:rPr>
              <a:t>Career Exploration in Middle School – Setting Students on the Path to Success (ACTE)</a:t>
            </a:r>
            <a:endParaRPr lang="en-US" sz="3000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3000" dirty="0">
              <a:hlinkClick r:id="rId6"/>
            </a:endParaRPr>
          </a:p>
          <a:p>
            <a:pPr>
              <a:lnSpc>
                <a:spcPct val="120000"/>
              </a:lnSpc>
            </a:pPr>
            <a:r>
              <a:rPr lang="en-US" sz="3000" dirty="0">
                <a:hlinkClick r:id="rId6"/>
              </a:rPr>
              <a:t>Career Exploration Lessons for Sixth and Seventh Grades – Discover.org</a:t>
            </a:r>
            <a:endParaRPr lang="en-US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711F4-D618-9246-AC05-D439FA40F5E0}"/>
              </a:ext>
            </a:extLst>
          </p:cNvPr>
          <p:cNvSpPr txBox="1"/>
          <p:nvPr/>
        </p:nvSpPr>
        <p:spPr>
          <a:xfrm>
            <a:off x="1688944" y="802953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4" tooltip="http://texagermanadian.blogspot.com/2011/06/more-you-know-monda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7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77C06E-6ABE-444D-A864-8E26DFE23E11}"/>
              </a:ext>
            </a:extLst>
          </p:cNvPr>
          <p:cNvSpPr txBox="1"/>
          <p:nvPr/>
        </p:nvSpPr>
        <p:spPr>
          <a:xfrm>
            <a:off x="3657600" y="3993548"/>
            <a:ext cx="73152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18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F6D202-B017-416E-A95F-CA28DA96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519" y="423567"/>
            <a:ext cx="5881026" cy="830997"/>
          </a:xfrm>
        </p:spPr>
        <p:txBody>
          <a:bodyPr/>
          <a:lstStyle/>
          <a:p>
            <a:r>
              <a:rPr lang="en-US" sz="5400" dirty="0"/>
              <a:t>Network Leads</a:t>
            </a:r>
          </a:p>
        </p:txBody>
      </p:sp>
      <p:pic>
        <p:nvPicPr>
          <p:cNvPr id="7" name="Picture 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44935A2-9BFC-BF4F-87AF-A2915BF95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5"/>
          <a:stretch/>
        </p:blipFill>
        <p:spPr>
          <a:xfrm>
            <a:off x="1249034" y="1426341"/>
            <a:ext cx="2108995" cy="2349954"/>
          </a:xfrm>
          <a:prstGeom prst="rect">
            <a:avLst/>
          </a:prstGeom>
        </p:spPr>
      </p:pic>
      <p:pic>
        <p:nvPicPr>
          <p:cNvPr id="9" name="Picture 8" descr="A person smiling for the picture&#10;&#10;Description automatically generated with medium confidence">
            <a:extLst>
              <a:ext uri="{FF2B5EF4-FFF2-40B4-BE49-F238E27FC236}">
                <a16:creationId xmlns:a16="http://schemas.microsoft.com/office/drawing/2014/main" id="{89FC25A0-DE3D-E046-B201-669CCC7CCD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3" b="6933"/>
          <a:stretch/>
        </p:blipFill>
        <p:spPr>
          <a:xfrm>
            <a:off x="1247677" y="4492074"/>
            <a:ext cx="2107822" cy="2349954"/>
          </a:xfrm>
          <a:prstGeom prst="rect">
            <a:avLst/>
          </a:prstGeom>
        </p:spPr>
      </p:pic>
      <p:pic>
        <p:nvPicPr>
          <p:cNvPr id="13" name="Picture 1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424756A-A718-BC47-B1DC-D19E55101C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" b="21360"/>
          <a:stretch/>
        </p:blipFill>
        <p:spPr>
          <a:xfrm>
            <a:off x="3781463" y="4492073"/>
            <a:ext cx="2108995" cy="2349955"/>
          </a:xfrm>
          <a:prstGeom prst="rect">
            <a:avLst/>
          </a:prstGeom>
        </p:spPr>
      </p:pic>
      <p:pic>
        <p:nvPicPr>
          <p:cNvPr id="15" name="Picture 1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9E08C64-68C6-DD4E-AD6C-96561437C2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3" b="17553"/>
          <a:stretch/>
        </p:blipFill>
        <p:spPr>
          <a:xfrm>
            <a:off x="3778672" y="1426341"/>
            <a:ext cx="2108995" cy="2349954"/>
          </a:xfrm>
          <a:prstGeom prst="rect">
            <a:avLst/>
          </a:prstGeom>
        </p:spPr>
      </p:pic>
      <p:pic>
        <p:nvPicPr>
          <p:cNvPr id="17" name="Picture 1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01267E3-4460-764F-B4F4-0F878C9E64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21242"/>
          <a:stretch/>
        </p:blipFill>
        <p:spPr>
          <a:xfrm>
            <a:off x="6233943" y="1426341"/>
            <a:ext cx="2108995" cy="234995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B6AF02F-28C5-2A4D-BC65-756D918F6CE3}"/>
              </a:ext>
            </a:extLst>
          </p:cNvPr>
          <p:cNvSpPr txBox="1"/>
          <p:nvPr/>
        </p:nvSpPr>
        <p:spPr>
          <a:xfrm>
            <a:off x="1212528" y="3780188"/>
            <a:ext cx="2182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Cassie Palsgrove</a:t>
            </a:r>
          </a:p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63CF4F-F317-3A4C-8C48-4CFC87D14CC5}"/>
              </a:ext>
            </a:extLst>
          </p:cNvPr>
          <p:cNvSpPr txBox="1"/>
          <p:nvPr/>
        </p:nvSpPr>
        <p:spPr>
          <a:xfrm>
            <a:off x="3597297" y="3717371"/>
            <a:ext cx="2196435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Kayla Mack</a:t>
            </a:r>
          </a:p>
          <a:p>
            <a:pPr algn="ctr"/>
            <a:r>
              <a:rPr lang="en-US" sz="1200" i="1" dirty="0">
                <a:latin typeface="Arial"/>
                <a:cs typeface="Arial"/>
              </a:rPr>
              <a:t>Education Program Specialist</a:t>
            </a:r>
          </a:p>
          <a:p>
            <a:pPr algn="ctr"/>
            <a:r>
              <a:rPr lang="en-US" sz="1200" i="1" dirty="0">
                <a:latin typeface="Arial"/>
                <a:cs typeface="Arial"/>
              </a:rPr>
              <a:t>Career Advising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563B4F-DDD8-EE4E-BD6C-A200587A0B71}"/>
              </a:ext>
            </a:extLst>
          </p:cNvPr>
          <p:cNvSpPr txBox="1"/>
          <p:nvPr/>
        </p:nvSpPr>
        <p:spPr>
          <a:xfrm>
            <a:off x="1422629" y="6812767"/>
            <a:ext cx="1757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Travis Taylor</a:t>
            </a:r>
          </a:p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Program Administrator 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0169D2-6663-E44E-A382-11338431DAC6}"/>
              </a:ext>
            </a:extLst>
          </p:cNvPr>
          <p:cNvSpPr txBox="1"/>
          <p:nvPr/>
        </p:nvSpPr>
        <p:spPr>
          <a:xfrm>
            <a:off x="4002572" y="6842028"/>
            <a:ext cx="1656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Sara Watson</a:t>
            </a:r>
          </a:p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Program Assistant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66F9C2-6F3C-8843-9A48-FEA2E7F10ABA}"/>
              </a:ext>
            </a:extLst>
          </p:cNvPr>
          <p:cNvSpPr txBox="1"/>
          <p:nvPr/>
        </p:nvSpPr>
        <p:spPr>
          <a:xfrm>
            <a:off x="5802169" y="3740950"/>
            <a:ext cx="30772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Michelle Washington</a:t>
            </a:r>
          </a:p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Business &amp; Education Program Specialist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2CBEFE-1975-B64F-ADB2-F107477B56CA}"/>
              </a:ext>
            </a:extLst>
          </p:cNvPr>
          <p:cNvSpPr txBox="1"/>
          <p:nvPr/>
        </p:nvSpPr>
        <p:spPr>
          <a:xfrm>
            <a:off x="8706349" y="3775968"/>
            <a:ext cx="2108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Amy Harker</a:t>
            </a:r>
          </a:p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ESC of Northeast Ohio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2EB2A2-AC06-3344-9376-5438C6971425}"/>
              </a:ext>
            </a:extLst>
          </p:cNvPr>
          <p:cNvSpPr txBox="1"/>
          <p:nvPr/>
        </p:nvSpPr>
        <p:spPr>
          <a:xfrm>
            <a:off x="11079494" y="3822827"/>
            <a:ext cx="2108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Tasha Werry</a:t>
            </a:r>
          </a:p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Building Bridges to Careers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F065EF-9835-9C42-A57D-2B80DFA2664A}"/>
              </a:ext>
            </a:extLst>
          </p:cNvPr>
          <p:cNvSpPr txBox="1"/>
          <p:nvPr/>
        </p:nvSpPr>
        <p:spPr>
          <a:xfrm>
            <a:off x="11112884" y="6801788"/>
            <a:ext cx="2050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John Hambrick</a:t>
            </a:r>
          </a:p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ESC of Central Ohio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66F0E86-E679-414D-A028-72C826A6EA74}"/>
              </a:ext>
            </a:extLst>
          </p:cNvPr>
          <p:cNvSpPr/>
          <p:nvPr/>
        </p:nvSpPr>
        <p:spPr>
          <a:xfrm>
            <a:off x="8662351" y="1426014"/>
            <a:ext cx="2108995" cy="23499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9B10F3-92E3-2847-80E2-97A3A5377AA4}"/>
              </a:ext>
            </a:extLst>
          </p:cNvPr>
          <p:cNvSpPr txBox="1"/>
          <p:nvPr/>
        </p:nvSpPr>
        <p:spPr>
          <a:xfrm>
            <a:off x="5745423" y="6863842"/>
            <a:ext cx="30772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Brenna Bartlett</a:t>
            </a:r>
          </a:p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Office of Career-Technical Education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person, clothing&#10;&#10;Description automatically generated">
            <a:extLst>
              <a:ext uri="{FF2B5EF4-FFF2-40B4-BE49-F238E27FC236}">
                <a16:creationId xmlns:a16="http://schemas.microsoft.com/office/drawing/2014/main" id="{536EAC94-52C3-2644-9D85-A959FD99BB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3"/>
          <a:stretch/>
        </p:blipFill>
        <p:spPr>
          <a:xfrm>
            <a:off x="11083569" y="1426014"/>
            <a:ext cx="2104920" cy="2425306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0DABA59D-1684-AC40-B122-8AE86A14AED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" r="6418" b="-251"/>
          <a:stretch/>
        </p:blipFill>
        <p:spPr>
          <a:xfrm>
            <a:off x="11098460" y="4489070"/>
            <a:ext cx="2062954" cy="2315657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B5FEC2E6-E046-7445-8890-1CBD6DEDA2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 b="20048"/>
          <a:stretch/>
        </p:blipFill>
        <p:spPr>
          <a:xfrm>
            <a:off x="8662350" y="1426014"/>
            <a:ext cx="2108995" cy="2332460"/>
          </a:xfrm>
          <a:prstGeom prst="rect">
            <a:avLst/>
          </a:prstGeom>
        </p:spPr>
      </p:pic>
      <p:pic>
        <p:nvPicPr>
          <p:cNvPr id="4" name="Picture 3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50A84FD8-1FA9-E945-86F2-CD83280C0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9" b="19796"/>
          <a:stretch/>
        </p:blipFill>
        <p:spPr>
          <a:xfrm>
            <a:off x="6183194" y="4463812"/>
            <a:ext cx="2157786" cy="23499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651CDFE-0FE1-4814-AC3A-5038141FCAED}"/>
              </a:ext>
            </a:extLst>
          </p:cNvPr>
          <p:cNvSpPr txBox="1"/>
          <p:nvPr/>
        </p:nvSpPr>
        <p:spPr>
          <a:xfrm>
            <a:off x="8342319" y="6841896"/>
            <a:ext cx="3077220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latin typeface="Arial"/>
                <a:cs typeface="Arial"/>
              </a:rPr>
              <a:t>Crystal Dortch</a:t>
            </a:r>
            <a:endParaRPr lang="en-US"/>
          </a:p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Office of Career-Technical Education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BD9252CA-5BF1-40FE-90F6-949CB907F2A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5" t="97" r="10445" b="216"/>
          <a:stretch/>
        </p:blipFill>
        <p:spPr>
          <a:xfrm>
            <a:off x="8695686" y="4362062"/>
            <a:ext cx="2114691" cy="243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DE661-3C13-427F-BFB7-1BB522643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120" y="1073102"/>
            <a:ext cx="12706120" cy="1275173"/>
          </a:xfrm>
        </p:spPr>
        <p:txBody>
          <a:bodyPr anchor="b">
            <a:normAutofit/>
          </a:bodyPr>
          <a:lstStyle/>
          <a:p>
            <a:pPr algn="l"/>
            <a:r>
              <a:rPr lang="en-US" dirty="0"/>
              <a:t>Key Takeaways</a:t>
            </a:r>
          </a:p>
        </p:txBody>
      </p:sp>
      <p:pic>
        <p:nvPicPr>
          <p:cNvPr id="5" name="Content Placeholder 4" descr="Chat with solid fill">
            <a:extLst>
              <a:ext uri="{FF2B5EF4-FFF2-40B4-BE49-F238E27FC236}">
                <a16:creationId xmlns:a16="http://schemas.microsoft.com/office/drawing/2014/main" id="{64B5E937-F324-4D46-AEC3-0663D8B5C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666" y="2922195"/>
            <a:ext cx="3322432" cy="332243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5FB8CFF-585D-4027-8692-8506AB2E7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2190" y="3317121"/>
            <a:ext cx="6792114" cy="16600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b="1" dirty="0"/>
              <a:t>Let us know in the chat box – what was your one big takeaway from today’s discussion?</a:t>
            </a:r>
          </a:p>
          <a:p>
            <a:pPr marL="0" indent="0" algn="ctr">
              <a:buNone/>
            </a:pPr>
            <a:endParaRPr lang="en-US" sz="3000" b="1" dirty="0"/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09ABFC22-FAE1-4632-850A-0BC630C8A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089" y="3022815"/>
            <a:ext cx="2497425" cy="2497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979553-7497-4F44-9620-6E482E25304B}"/>
              </a:ext>
            </a:extLst>
          </p:cNvPr>
          <p:cNvSpPr txBox="1"/>
          <p:nvPr/>
        </p:nvSpPr>
        <p:spPr>
          <a:xfrm>
            <a:off x="2597576" y="6094160"/>
            <a:ext cx="9435246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Share your feedback here.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2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2A8A3-BA76-42FB-AFEA-3083A4595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02209"/>
            <a:ext cx="13167360" cy="677108"/>
          </a:xfrm>
        </p:spPr>
        <p:txBody>
          <a:bodyPr/>
          <a:lstStyle/>
          <a:p>
            <a:pPr marL="271780" indent="-271780"/>
            <a:r>
              <a:rPr lang="en-US" sz="4400" dirty="0"/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A4BF87-210B-5D4E-BEFD-E3706A190B7A}"/>
              </a:ext>
            </a:extLst>
          </p:cNvPr>
          <p:cNvSpPr txBox="1"/>
          <p:nvPr/>
        </p:nvSpPr>
        <p:spPr>
          <a:xfrm>
            <a:off x="280444" y="1200593"/>
            <a:ext cx="14069511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/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2:30p –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Introductions: Breakout Room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891513" lvl="1" indent="-342900" fontAlgn="base">
              <a:buFont typeface="Courier New" panose="02070309020205020404" pitchFamily="49" charset="0"/>
              <a:buChar char="o"/>
            </a:pP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Discussion Question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 What experiences throughout your educational journey contributed to your career choice? </a:t>
            </a:r>
          </a:p>
          <a:p>
            <a:pPr algn="l" rtl="0" fontAlgn="base"/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2:45p – Main topic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Career Exploration in Middle School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891513" lvl="1" indent="-342900" fontAlgn="base">
              <a:buFont typeface="Courier New" panose="02070309020205020404" pitchFamily="49" charset="0"/>
              <a:buChar char="o"/>
            </a:pP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#ThinkCCThursday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Career Chats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- Virtual Middle School Pathway Engagement </a:t>
            </a: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Jenny Meade &amp; 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Lohse – Columbus City Schools  </a:t>
            </a:r>
          </a:p>
          <a:p>
            <a:pPr algn="l" rtl="0" fontAlgn="base"/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3:15p – Pain Point &amp; Future Discussions: Cassie Palsgrove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891513" lvl="1" indent="-342900" fontAlgn="base">
              <a:buFont typeface="Courier New" panose="02070309020205020404" pitchFamily="49" charset="0"/>
              <a:buChar char="o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Creative Funding: </a:t>
            </a: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Career Awareness &amp; Exploration Funding  </a:t>
            </a:r>
          </a:p>
          <a:p>
            <a:pPr algn="l" rtl="0" fontAlgn="base"/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3:30 – Closure: John Hambrick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891513" lvl="1" indent="-342900" fontAlgn="base">
              <a:buFont typeface="Courier New" panose="02070309020205020404" pitchFamily="49" charset="0"/>
              <a:buChar char="o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Additional Resources for Middle School Career Exploration </a:t>
            </a:r>
          </a:p>
          <a:p>
            <a:pPr marL="891513" lvl="1" indent="-342900" fontAlgn="base">
              <a:buFont typeface="Courier New" panose="02070309020205020404" pitchFamily="49" charset="0"/>
              <a:buChar char="o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 to complete survey - </a:t>
            </a:r>
            <a:r>
              <a:rPr lang="en-US" sz="2400" b="0" i="0" u="sng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3"/>
              </a:rPr>
              <a:t>Share your feedback here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9491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2F7BB-6A13-4E1F-A86F-00B43EFD3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49" y="196938"/>
            <a:ext cx="7774498" cy="1661993"/>
          </a:xfrm>
        </p:spPr>
        <p:txBody>
          <a:bodyPr/>
          <a:lstStyle/>
          <a:p>
            <a:r>
              <a:rPr lang="en-US" sz="5400" dirty="0"/>
              <a:t>Introduction Activity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B7DD8C-4CDA-455C-B2B3-EC4FF1EDAD23}"/>
              </a:ext>
            </a:extLst>
          </p:cNvPr>
          <p:cNvSpPr/>
          <p:nvPr/>
        </p:nvSpPr>
        <p:spPr>
          <a:xfrm>
            <a:off x="9115424" y="-1"/>
            <a:ext cx="5514975" cy="7587909"/>
          </a:xfrm>
          <a:prstGeom prst="rect">
            <a:avLst/>
          </a:prstGeom>
          <a:solidFill>
            <a:srgbClr val="77AB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859B651-7D47-4BA3-8A7D-6030911B9C66}"/>
              </a:ext>
            </a:extLst>
          </p:cNvPr>
          <p:cNvSpPr txBox="1">
            <a:spLocks/>
          </p:cNvSpPr>
          <p:nvPr/>
        </p:nvSpPr>
        <p:spPr>
          <a:xfrm>
            <a:off x="9486901" y="3717221"/>
            <a:ext cx="5037173" cy="79515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BREAKOUT ROOM FACILITATORS:</a:t>
            </a:r>
          </a:p>
          <a:p>
            <a:pPr marL="0" indent="0">
              <a:lnSpc>
                <a:spcPct val="90000"/>
              </a:lnSpc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Sara Watson – Room 1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John Hambrick – Room 2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Cassandra Palsgrove – Main Room</a:t>
            </a:r>
            <a:endParaRPr lang="en-US" sz="1200" b="1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Amy Harker – Room 3</a:t>
            </a:r>
            <a:endParaRPr lang="en-US" sz="12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Kayla Mack – Room 4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E6F0663-00F6-4295-8A0C-BE608BCF95D9}"/>
              </a:ext>
            </a:extLst>
          </p:cNvPr>
          <p:cNvCxnSpPr>
            <a:cxnSpLocks/>
          </p:cNvCxnSpPr>
          <p:nvPr/>
        </p:nvCxnSpPr>
        <p:spPr>
          <a:xfrm>
            <a:off x="7315201" y="7587909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C250E1BD-406D-4FC8-8C73-7B3D4F698243}"/>
              </a:ext>
            </a:extLst>
          </p:cNvPr>
          <p:cNvSpPr txBox="1">
            <a:spLocks/>
          </p:cNvSpPr>
          <p:nvPr/>
        </p:nvSpPr>
        <p:spPr>
          <a:xfrm>
            <a:off x="280837" y="1359136"/>
            <a:ext cx="8517177" cy="498598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lnSpc>
                <a:spcPct val="90000"/>
              </a:lnSpc>
            </a:pPr>
            <a:endParaRPr lang="en-US" sz="3400" b="0" i="1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sz="3400" b="0" i="1" dirty="0">
                <a:solidFill>
                  <a:schemeClr val="tx1"/>
                </a:solidFill>
              </a:rPr>
              <a:t>Introduce yourself in your room and answer:</a:t>
            </a:r>
          </a:p>
          <a:p>
            <a:pPr algn="l">
              <a:lnSpc>
                <a:spcPct val="90000"/>
              </a:lnSpc>
            </a:pPr>
            <a:endParaRPr lang="en-US" sz="3400" b="0" i="1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sz="3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Discussion Question</a:t>
            </a:r>
            <a:r>
              <a:rPr lang="en-US" sz="3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 What experiences throughout your educational journey contributed to your career choice? </a:t>
            </a:r>
            <a:endParaRPr lang="en-US" sz="3400" b="0" i="1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endParaRPr lang="en-US" sz="3600" b="0" i="1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endParaRPr lang="en-US" sz="3600" b="0" i="1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endParaRPr lang="en-US" sz="3600" b="0" i="1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endParaRPr lang="en-US" sz="3600" b="0" i="1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endParaRPr lang="en-US" sz="1200" b="0" i="1" dirty="0">
              <a:solidFill>
                <a:schemeClr val="tx1"/>
              </a:solidFill>
            </a:endParaRPr>
          </a:p>
        </p:txBody>
      </p:sp>
      <p:pic>
        <p:nvPicPr>
          <p:cNvPr id="4" name="Picture 3" descr="Business handshake">
            <a:extLst>
              <a:ext uri="{FF2B5EF4-FFF2-40B4-BE49-F238E27FC236}">
                <a16:creationId xmlns:a16="http://schemas.microsoft.com/office/drawing/2014/main" id="{DFA48A50-F31E-E04E-9BFD-043DE6689B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48" b="21156"/>
          <a:stretch/>
        </p:blipFill>
        <p:spPr>
          <a:xfrm>
            <a:off x="-4" y="5600706"/>
            <a:ext cx="9115425" cy="198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6A3488-E72C-4A7D-8F2C-D835CB47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#thinkCCthursdays</a:t>
            </a:r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A0AC95C-A103-41AE-B3DF-133745420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314040"/>
            <a:ext cx="10984523" cy="619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7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6A3488-E72C-4A7D-8F2C-D835CB47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#thinkCCthursdays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5AF3A75-3E82-41A2-B463-16153C71C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354" y="1314040"/>
            <a:ext cx="11019692" cy="621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4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6A3488-E72C-4A7D-8F2C-D835CB47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#thinkCCthursdays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4CC5D71-32C9-4D0C-BF47-38820F456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969" y="1314041"/>
            <a:ext cx="10914184" cy="615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6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6A3488-E72C-4A7D-8F2C-D835CB47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#thinkCCthursdays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7F0CEB0-F604-49A3-9686-DE1743165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078" y="1314040"/>
            <a:ext cx="10996245" cy="619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25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B02BCDC2A4C546A4757CCC9A5A9DC7" ma:contentTypeVersion="8" ma:contentTypeDescription="Create a new document." ma:contentTypeScope="" ma:versionID="0d744bb7048b460fc8301feaf55602d7">
  <xsd:schema xmlns:xsd="http://www.w3.org/2001/XMLSchema" xmlns:xs="http://www.w3.org/2001/XMLSchema" xmlns:p="http://schemas.microsoft.com/office/2006/metadata/properties" xmlns:ns2="6f381a5d-9f8c-43c6-8e7a-4da4bf23489a" xmlns:ns3="c300157b-4921-4847-b3d1-9c5677568503" targetNamespace="http://schemas.microsoft.com/office/2006/metadata/properties" ma:root="true" ma:fieldsID="db765befe89d900e09bfe587bbed9fe7" ns2:_="" ns3:_="">
    <xsd:import namespace="6f381a5d-9f8c-43c6-8e7a-4da4bf23489a"/>
    <xsd:import namespace="c300157b-4921-4847-b3d1-9c56775685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381a5d-9f8c-43c6-8e7a-4da4bf2348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00157b-4921-4847-b3d1-9c567756850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300157b-4921-4847-b3d1-9c5677568503">
      <UserInfo>
        <DisplayName>Palsgrove, Cassandra</DisplayName>
        <AccountId>13</AccountId>
        <AccountType/>
      </UserInfo>
      <UserInfo>
        <DisplayName>Washington, Michelle</DisplayName>
        <AccountId>10</AccountId>
        <AccountType/>
      </UserInfo>
      <UserInfo>
        <DisplayName>Mickens, Kayla</DisplayName>
        <AccountId>14</AccountId>
        <AccountType/>
      </UserInfo>
      <UserInfo>
        <DisplayName>Bartlett, Brenna</DisplayName>
        <AccountId>16</AccountId>
        <AccountType/>
      </UserInfo>
      <UserInfo>
        <DisplayName>Amy Harker</DisplayName>
        <AccountId>12</AccountId>
        <AccountType/>
      </UserInfo>
      <UserInfo>
        <DisplayName>Watson, Sara</DisplayName>
        <AccountId>26</AccountId>
        <AccountType/>
      </UserInfo>
      <UserInfo>
        <DisplayName>John Hambrick</DisplayName>
        <AccountId>34</AccountId>
        <AccountType/>
      </UserInfo>
      <UserInfo>
        <DisplayName>twerry</DisplayName>
        <AccountId>33</AccountId>
        <AccountType/>
      </UserInfo>
      <UserInfo>
        <DisplayName>Dortch, Crystal</DisplayName>
        <AccountId>35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4A11BF-3FB6-4566-97AE-4B56D08508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381a5d-9f8c-43c6-8e7a-4da4bf23489a"/>
    <ds:schemaRef ds:uri="c300157b-4921-4847-b3d1-9c56775685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9F2D89-6D4B-42C3-A346-0A2CFA8432D1}">
  <ds:schemaRefs>
    <ds:schemaRef ds:uri="6f381a5d-9f8c-43c6-8e7a-4da4bf23489a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c300157b-4921-4847-b3d1-9c567756850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7D64C0D-7815-4EB1-BEA2-76EDD8DF6A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455</Words>
  <Application>Microsoft Office PowerPoint</Application>
  <PresentationFormat>Custom</PresentationFormat>
  <Paragraphs>115</Paragraphs>
  <Slides>31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Career Readiness Leaders Network</vt:lpstr>
      <vt:lpstr>How are you feeling today?</vt:lpstr>
      <vt:lpstr>Network Leads</vt:lpstr>
      <vt:lpstr>Agenda</vt:lpstr>
      <vt:lpstr>Introduction Activity</vt:lpstr>
      <vt:lpstr>#thinkCCthursdays</vt:lpstr>
      <vt:lpstr>#thinkCCthursdays</vt:lpstr>
      <vt:lpstr>#thinkCCthursdays</vt:lpstr>
      <vt:lpstr>#thinkCCthursdays</vt:lpstr>
      <vt:lpstr>#thinkCCthursdays</vt:lpstr>
      <vt:lpstr>#thinkCCthursdays</vt:lpstr>
      <vt:lpstr>#thinkCCthursdays</vt:lpstr>
      <vt:lpstr>#thinkCCthursdays</vt:lpstr>
      <vt:lpstr>#thinkCCthursdays</vt:lpstr>
      <vt:lpstr>#thinkCCthursdays</vt:lpstr>
      <vt:lpstr>#thinkCCthursdays</vt:lpstr>
      <vt:lpstr>#thinkCCthursdays</vt:lpstr>
      <vt:lpstr>#thinkCCthursdays</vt:lpstr>
      <vt:lpstr>#thinkCCthursdays</vt:lpstr>
      <vt:lpstr>#thinkCCthursdays</vt:lpstr>
      <vt:lpstr>#thinkCCthursdays</vt:lpstr>
      <vt:lpstr>#thinkCCthursdays</vt:lpstr>
      <vt:lpstr>#thinkCCthursdays</vt:lpstr>
      <vt:lpstr>Pain Points: future discussion topics</vt:lpstr>
      <vt:lpstr>Purpose of Funds</vt:lpstr>
      <vt:lpstr>Purpose of Funds</vt:lpstr>
      <vt:lpstr>Allocated Amounts</vt:lpstr>
      <vt:lpstr>Sequence of Payments</vt:lpstr>
      <vt:lpstr>PowerPoint Presentation</vt:lpstr>
      <vt:lpstr>Key Takeaways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Ohio Career Readiness Network</dc:title>
  <dc:creator/>
  <cp:lastModifiedBy/>
  <cp:revision>1339</cp:revision>
  <dcterms:created xsi:type="dcterms:W3CDTF">2020-11-02T19:01:32Z</dcterms:created>
  <dcterms:modified xsi:type="dcterms:W3CDTF">2021-12-14T16:49:52Z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0x01010072B02BCDC2A4C546A4757CCC9A5A9DC7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</Properties>
</file>