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&amp;ehk=Fw4kkIXAfQFcTVUoYXjkyQ&amp;r=0&amp;pid=OfficeInsert" ContentType="image/jpe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5" r:id="rId2"/>
    <p:sldMasterId id="2147483678" r:id="rId3"/>
  </p:sldMasterIdLst>
  <p:notesMasterIdLst>
    <p:notesMasterId r:id="rId25"/>
  </p:notesMasterIdLst>
  <p:sldIdLst>
    <p:sldId id="257" r:id="rId4"/>
    <p:sldId id="259" r:id="rId5"/>
    <p:sldId id="261" r:id="rId6"/>
    <p:sldId id="260" r:id="rId7"/>
    <p:sldId id="263" r:id="rId8"/>
    <p:sldId id="276" r:id="rId9"/>
    <p:sldId id="264" r:id="rId10"/>
    <p:sldId id="277" r:id="rId11"/>
    <p:sldId id="278" r:id="rId12"/>
    <p:sldId id="269" r:id="rId13"/>
    <p:sldId id="265" r:id="rId14"/>
    <p:sldId id="266" r:id="rId15"/>
    <p:sldId id="279" r:id="rId16"/>
    <p:sldId id="280" r:id="rId17"/>
    <p:sldId id="281" r:id="rId18"/>
    <p:sldId id="282" r:id="rId19"/>
    <p:sldId id="262" r:id="rId20"/>
    <p:sldId id="274" r:id="rId21"/>
    <p:sldId id="283" r:id="rId22"/>
    <p:sldId id="272" r:id="rId23"/>
    <p:sldId id="284" r:id="rId24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7582" autoAdjust="0"/>
  </p:normalViewPr>
  <p:slideViewPr>
    <p:cSldViewPr snapToGrid="0">
      <p:cViewPr varScale="1">
        <p:scale>
          <a:sx n="85" d="100"/>
          <a:sy n="85" d="100"/>
        </p:scale>
        <p:origin x="226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00AF1EE-9B41-4402-94F6-6793EF0C07B9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9DB4C05-58AD-4488-A9E5-AFBECFA73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047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A88EB8E9-7E05-4C60-A58D-798732DD5BFE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684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A88EB8E9-7E05-4C60-A58D-798732DD5BFE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10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7584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6619" y="4488405"/>
            <a:ext cx="5732949" cy="4253103"/>
          </a:xfrm>
        </p:spPr>
        <p:txBody>
          <a:bodyPr/>
          <a:lstStyle/>
          <a:p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A88EB8E9-7E05-4C60-A58D-798732DD5BFE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11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677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A88EB8E9-7E05-4C60-A58D-798732DD5BFE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12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5716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7579" lvl="1"/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368D48CD-B573-447F-BC2A-96BB84AC2FF9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13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0443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A88EB8E9-7E05-4C60-A58D-798732DD5BFE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6775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A88EB8E9-7E05-4C60-A58D-798732DD5BFE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58129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A88EB8E9-7E05-4C60-A58D-798732DD5BFE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15056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6619" y="4434308"/>
            <a:ext cx="5732949" cy="425310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A88EB8E9-7E05-4C60-A58D-798732DD5BFE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17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43729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B4C05-58AD-4488-A9E5-AFBECFA736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23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73043527-8EAB-40B4-A534-3045E607F503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2226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B4C05-58AD-4488-A9E5-AFBECFA736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650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1EB35620-DA84-4DBA-8C3C-0C2A4E57726C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20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7190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A88EB8E9-7E05-4C60-A58D-798732DD5BF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98506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73043527-8EAB-40B4-A534-3045E607F503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950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62E366C7-1CE9-4F42-AE88-C4781F677C91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3114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42922" lvl="1" indent="-175342">
              <a:buFont typeface="Arial" pitchFamily="34" charset="0"/>
              <a:buChar char="•"/>
            </a:pPr>
            <a:endParaRPr lang="en-US" baseline="0" dirty="0"/>
          </a:p>
          <a:p>
            <a:pPr marL="467579" lvl="1"/>
            <a:endParaRPr lang="en-US" baseline="0" dirty="0"/>
          </a:p>
          <a:p>
            <a:pPr marL="642922" lvl="1" indent="-175342">
              <a:buFont typeface="Arial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368D48CD-B573-447F-BC2A-96BB84AC2FF9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6497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A88EB8E9-7E05-4C60-A58D-798732DD5BFE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9500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B4C05-58AD-4488-A9E5-AFBECFA736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39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B4C05-58AD-4488-A9E5-AFBECFA736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69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B4C05-58AD-4488-A9E5-AFBECFA736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57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467" y="5514102"/>
            <a:ext cx="7772400" cy="646331"/>
          </a:xfrm>
        </p:spPr>
        <p:txBody>
          <a:bodyPr lIns="0" tIns="0" rIns="0" bIns="0" anchor="b" anchorCtr="0">
            <a:spAutoFit/>
          </a:bodyPr>
          <a:lstStyle>
            <a:lvl1pPr algn="l">
              <a:defRPr sz="4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67" y="6279478"/>
            <a:ext cx="6400800" cy="430887"/>
          </a:xfrm>
        </p:spPr>
        <p:txBody>
          <a:bodyPr lIns="0" tIns="0" rIns="0" bIns="0" anchor="t" anchorCtr="0">
            <a:spAutoFit/>
          </a:bodyPr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 descr="ODE_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7267" y="6186917"/>
            <a:ext cx="2012050" cy="369560"/>
          </a:xfrm>
          <a:prstGeom prst="rect">
            <a:avLst/>
          </a:prstGeom>
        </p:spPr>
      </p:pic>
      <p:pic>
        <p:nvPicPr>
          <p:cNvPr id="8" name="Picture 7" descr="PhotoOption3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6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9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46331"/>
          </a:xfrm>
        </p:spPr>
        <p:txBody>
          <a:bodyPr>
            <a:spAutoFit/>
          </a:bodyPr>
          <a:lstStyle>
            <a:lvl1pPr>
              <a:defRPr sz="4200"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7644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FOOTER-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78160"/>
            <a:ext cx="9144000" cy="4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69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467" y="5514102"/>
            <a:ext cx="7772400" cy="646331"/>
          </a:xfrm>
        </p:spPr>
        <p:txBody>
          <a:bodyPr lIns="0" tIns="0" rIns="0" bIns="0" anchor="b" anchorCtr="0">
            <a:spAutoFit/>
          </a:bodyPr>
          <a:lstStyle>
            <a:lvl1pPr algn="l">
              <a:defRPr sz="4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67" y="6279478"/>
            <a:ext cx="6400800" cy="430887"/>
          </a:xfrm>
        </p:spPr>
        <p:txBody>
          <a:bodyPr lIns="0" tIns="0" rIns="0" bIns="0" anchor="t" anchorCtr="0">
            <a:spAutoFit/>
          </a:bodyPr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 descr="ODE_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7267" y="6186917"/>
            <a:ext cx="2012050" cy="369560"/>
          </a:xfrm>
          <a:prstGeom prst="rect">
            <a:avLst/>
          </a:prstGeom>
        </p:spPr>
      </p:pic>
      <p:pic>
        <p:nvPicPr>
          <p:cNvPr id="8" name="Picture 7" descr="PhotoOption3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6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25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46331"/>
          </a:xfrm>
        </p:spPr>
        <p:txBody>
          <a:bodyPr>
            <a:spAutoFit/>
          </a:bodyPr>
          <a:lstStyle>
            <a:lvl1pPr>
              <a:defRPr sz="4200"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0158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FOOTER-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78160"/>
            <a:ext cx="9144000" cy="4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89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467" y="5514102"/>
            <a:ext cx="7772400" cy="646331"/>
          </a:xfrm>
        </p:spPr>
        <p:txBody>
          <a:bodyPr lIns="0" tIns="0" rIns="0" bIns="0" anchor="b" anchorCtr="0">
            <a:spAutoFit/>
          </a:bodyPr>
          <a:lstStyle>
            <a:lvl1pPr algn="l">
              <a:defRPr sz="4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67" y="6279478"/>
            <a:ext cx="6400800" cy="430887"/>
          </a:xfrm>
        </p:spPr>
        <p:txBody>
          <a:bodyPr lIns="0" tIns="0" rIns="0" bIns="0" anchor="t" anchorCtr="0">
            <a:spAutoFit/>
          </a:bodyPr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 descr="ODE_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7267" y="6186917"/>
            <a:ext cx="2012050" cy="369560"/>
          </a:xfrm>
          <a:prstGeom prst="rect">
            <a:avLst/>
          </a:prstGeom>
        </p:spPr>
      </p:pic>
      <p:pic>
        <p:nvPicPr>
          <p:cNvPr id="8" name="Picture 7" descr="PhotoOption3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6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06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46331"/>
          </a:xfrm>
        </p:spPr>
        <p:txBody>
          <a:bodyPr>
            <a:spAutoFit/>
          </a:bodyPr>
          <a:lstStyle>
            <a:lvl1pPr>
              <a:defRPr sz="4200"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0158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FOOTER-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78160"/>
            <a:ext cx="9144000" cy="4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22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18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39036"/>
            <a:ext cx="8229600" cy="4525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198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200" b="1" kern="1200">
          <a:solidFill>
            <a:srgbClr val="C00000"/>
          </a:solidFill>
          <a:latin typeface="Arial"/>
          <a:ea typeface="+mj-ea"/>
          <a:cs typeface="Arial"/>
        </a:defRPr>
      </a:lvl1pPr>
    </p:titleStyle>
    <p:bodyStyle>
      <a:lvl1pPr marL="227013" indent="-227013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571500" indent="-225425" algn="l" defTabSz="457200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Arial"/>
          <a:ea typeface="+mn-ea"/>
          <a:cs typeface="Arial"/>
        </a:defRPr>
      </a:lvl2pPr>
      <a:lvl3pPr marL="1025525" indent="-2286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3pPr>
      <a:lvl4pPr marL="1490663" indent="-228600" algn="l" defTabSz="457200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Arial"/>
          <a:ea typeface="+mn-ea"/>
          <a:cs typeface="Arial"/>
        </a:defRPr>
      </a:lvl4pPr>
      <a:lvl5pPr marL="1947863" indent="-228600" algn="l" defTabSz="457200" rtl="0" eaLnBrk="1" latinLnBrk="0" hangingPunct="1">
        <a:spcBef>
          <a:spcPct val="20000"/>
        </a:spcBef>
        <a:buFont typeface="Arial"/>
        <a:buChar char="»"/>
        <a:defRPr sz="3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18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39036"/>
            <a:ext cx="8229600" cy="4525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7014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200" b="1" kern="1200">
          <a:solidFill>
            <a:srgbClr val="C00000"/>
          </a:solidFill>
          <a:latin typeface="Arial"/>
          <a:ea typeface="+mj-ea"/>
          <a:cs typeface="Arial"/>
        </a:defRPr>
      </a:lvl1pPr>
    </p:titleStyle>
    <p:bodyStyle>
      <a:lvl1pPr marL="227013" indent="-227013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571500" indent="-225425" algn="l" defTabSz="457200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Arial"/>
          <a:ea typeface="+mn-ea"/>
          <a:cs typeface="Arial"/>
        </a:defRPr>
      </a:lvl2pPr>
      <a:lvl3pPr marL="1025525" indent="-2286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3pPr>
      <a:lvl4pPr marL="1490663" indent="-228600" algn="l" defTabSz="457200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Arial"/>
          <a:ea typeface="+mn-ea"/>
          <a:cs typeface="Arial"/>
        </a:defRPr>
      </a:lvl4pPr>
      <a:lvl5pPr marL="1947863" indent="-228600" algn="l" defTabSz="457200" rtl="0" eaLnBrk="1" latinLnBrk="0" hangingPunct="1">
        <a:spcBef>
          <a:spcPct val="20000"/>
        </a:spcBef>
        <a:buFont typeface="Arial"/>
        <a:buChar char="»"/>
        <a:defRPr sz="3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18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39036"/>
            <a:ext cx="8229600" cy="4525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4834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200" b="1" kern="1200">
          <a:solidFill>
            <a:srgbClr val="C00000"/>
          </a:solidFill>
          <a:latin typeface="Arial"/>
          <a:ea typeface="+mj-ea"/>
          <a:cs typeface="Arial"/>
        </a:defRPr>
      </a:lvl1pPr>
    </p:titleStyle>
    <p:bodyStyle>
      <a:lvl1pPr marL="227013" indent="-227013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571500" indent="-225425" algn="l" defTabSz="457200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Arial"/>
          <a:ea typeface="+mn-ea"/>
          <a:cs typeface="Arial"/>
        </a:defRPr>
      </a:lvl2pPr>
      <a:lvl3pPr marL="1025525" indent="-2286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3pPr>
      <a:lvl4pPr marL="1490663" indent="-228600" algn="l" defTabSz="457200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Arial"/>
          <a:ea typeface="+mn-ea"/>
          <a:cs typeface="Arial"/>
        </a:defRPr>
      </a:lvl4pPr>
      <a:lvl5pPr marL="1947863" indent="-228600" algn="l" defTabSz="457200" rtl="0" eaLnBrk="1" latinLnBrk="0" hangingPunct="1">
        <a:spcBef>
          <a:spcPct val="20000"/>
        </a:spcBef>
        <a:buFont typeface="Arial"/>
        <a:buChar char="»"/>
        <a:defRPr sz="3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&amp;ehk=Fw4kkIXAfQFcTVUoYXjkyQ&amp;r=0&amp;pid=OfficeInsert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467" y="5298660"/>
            <a:ext cx="7772400" cy="861774"/>
          </a:xfrm>
        </p:spPr>
        <p:txBody>
          <a:bodyPr/>
          <a:lstStyle/>
          <a:p>
            <a:r>
              <a:rPr lang="en-US" sz="2800" dirty="0"/>
              <a:t>Expanding Opportunities for Each Child</a:t>
            </a:r>
            <a:br>
              <a:rPr lang="en-US" sz="2800" dirty="0"/>
            </a:br>
            <a:r>
              <a:rPr lang="en-US" sz="2800" dirty="0"/>
              <a:t>Request for Applications – Round II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67" y="6279478"/>
            <a:ext cx="6400800" cy="369332"/>
          </a:xfrm>
        </p:spPr>
        <p:txBody>
          <a:bodyPr/>
          <a:lstStyle/>
          <a:p>
            <a:r>
              <a:rPr lang="en-US" sz="2400" dirty="0"/>
              <a:t>March 2018</a:t>
            </a:r>
          </a:p>
        </p:txBody>
      </p:sp>
    </p:spTree>
    <p:extLst>
      <p:ext uri="{BB962C8B-B14F-4D97-AF65-F5344CB8AC3E}">
        <p14:creationId xmlns:p14="http://schemas.microsoft.com/office/powerpoint/2010/main" val="2472032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27447"/>
            <a:ext cx="8229600" cy="258532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of Funds</a:t>
            </a:r>
            <a:br>
              <a:rPr lang="en-US" dirty="0">
                <a:solidFill>
                  <a:srgbClr val="960C23"/>
                </a:solidFill>
                <a:latin typeface="Calisto MT" panose="02040603050505030304" pitchFamily="18" charset="0"/>
              </a:rPr>
            </a:br>
            <a:br>
              <a:rPr lang="en-US" dirty="0">
                <a:solidFill>
                  <a:srgbClr val="960C23"/>
                </a:solidFill>
                <a:latin typeface="Calisto MT" panose="02040603050505030304" pitchFamily="18" charset="0"/>
              </a:rPr>
            </a:br>
            <a:br>
              <a:rPr lang="en-US" dirty="0">
                <a:latin typeface="Calisto MT" panose="02040603050505030304" pitchFamily="18" charset="0"/>
              </a:rPr>
            </a:br>
            <a:endParaRPr lang="en-US" dirty="0">
              <a:latin typeface="Calisto MT" panose="0204060305050503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76D68EC-6772-4D41-A681-E88CB690D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807180"/>
              </p:ext>
            </p:extLst>
          </p:nvPr>
        </p:nvGraphicFramePr>
        <p:xfrm>
          <a:off x="502920" y="1079500"/>
          <a:ext cx="8229600" cy="51905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401012175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727795488"/>
                    </a:ext>
                  </a:extLst>
                </a:gridCol>
              </a:tblGrid>
              <a:tr h="4661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000">
                          <a:effectLst/>
                        </a:rPr>
                        <a:t>Allowable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000">
                          <a:effectLst/>
                        </a:rPr>
                        <a:t>Unallowable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7406080"/>
                  </a:ext>
                </a:extLst>
              </a:tr>
              <a:tr h="3953419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Curriculum materials;</a:t>
                      </a:r>
                    </a:p>
                    <a:p>
                      <a:pPr marL="342900" marR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Supplies pertaining to career pathways;</a:t>
                      </a:r>
                    </a:p>
                    <a:p>
                      <a:pPr marL="342900" marR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Staff professional development, training and reimbursement for travel expenses;</a:t>
                      </a:r>
                    </a:p>
                    <a:p>
                      <a:pPr marL="342900" marR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Equipment purchases for instructional purposes;</a:t>
                      </a:r>
                    </a:p>
                    <a:p>
                      <a:pPr marL="342900" marR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Salary for staff while attending training;</a:t>
                      </a:r>
                    </a:p>
                    <a:p>
                      <a:pPr marL="342900" marR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Reimbursement for assessment fees; and</a:t>
                      </a:r>
                    </a:p>
                    <a:p>
                      <a:pPr marL="342900" marR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Fees for industry-recognized credentials. 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effectLst/>
                        </a:rPr>
                        <a:t>Programming staff salaries and benefits, such as teachers and tutors; </a:t>
                      </a:r>
                    </a:p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effectLst/>
                        </a:rPr>
                        <a:t>Grant writers; </a:t>
                      </a:r>
                    </a:p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effectLst/>
                        </a:rPr>
                        <a:t>Vehicle purchases or transportation costs</a:t>
                      </a:r>
                    </a:p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effectLst/>
                        </a:rPr>
                        <a:t>Capital expenses, building or land; and</a:t>
                      </a:r>
                    </a:p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effectLst/>
                        </a:rPr>
                        <a:t>Food (unless part of the curriculum supplies).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4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139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23439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Findings for Recovery</a:t>
            </a:r>
            <a:br>
              <a:rPr lang="en-US" sz="4400" dirty="0">
                <a:solidFill>
                  <a:srgbClr val="960C23"/>
                </a:solidFill>
                <a:latin typeface="Calisto MT" panose="020406030505050303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877" y="1479674"/>
            <a:ext cx="8229600" cy="4833203"/>
          </a:xfrm>
        </p:spPr>
        <p:txBody>
          <a:bodyPr/>
          <a:lstStyle/>
          <a:p>
            <a:r>
              <a:rPr lang="en-US" dirty="0"/>
              <a:t>The Auditor of State has established a database that lists all persons who have unresolved findings of recovery.   </a:t>
            </a:r>
          </a:p>
          <a:p>
            <a:endParaRPr lang="en-US" dirty="0"/>
          </a:p>
          <a:p>
            <a:r>
              <a:rPr lang="en-US" dirty="0"/>
              <a:t>If an applicant is found on this list, by law, ODE can not fund.</a:t>
            </a:r>
          </a:p>
        </p:txBody>
      </p:sp>
      <p:pic>
        <p:nvPicPr>
          <p:cNvPr id="5" name="Picture 4" descr="LA REALTA' DELLA &quot;DE-DOLLARIZZAZIONE&quot; - LA RUSSIA, MA ANCHE LA CINA E ..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62541">
            <a:off x="6057896" y="4256440"/>
            <a:ext cx="1855180" cy="185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88420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8661" y="181290"/>
            <a:ext cx="8617058" cy="1605862"/>
          </a:xfr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rgbClr val="960C23"/>
                </a:solidFill>
                <a:latin typeface="Calisto MT" panose="02040603050505030304" pitchFamily="18" charset="0"/>
              </a:rPr>
              <a:t> </a:t>
            </a:r>
            <a:r>
              <a:rPr lang="en-US" sz="42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Grant Termination</a:t>
            </a:r>
          </a:p>
          <a:p>
            <a:pPr>
              <a:buNone/>
            </a:pPr>
            <a:endParaRPr lang="en-US" sz="3600" dirty="0">
              <a:solidFill>
                <a:srgbClr val="960C23"/>
              </a:solidFill>
              <a:latin typeface="Calisto MT" panose="02040603050505030304" pitchFamily="18" charset="0"/>
            </a:endParaRPr>
          </a:p>
        </p:txBody>
      </p:sp>
      <p:pic>
        <p:nvPicPr>
          <p:cNvPr id="5" name="Graphic 4" descr="Warning">
            <a:extLst>
              <a:ext uri="{FF2B5EF4-FFF2-40B4-BE49-F238E27FC236}">
                <a16:creationId xmlns:a16="http://schemas.microsoft.com/office/drawing/2014/main" id="{19C5A5F3-F1F8-4D6D-992A-7CF1446FB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32440" y="1104900"/>
            <a:ext cx="48895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65725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676399"/>
            <a:ext cx="3352800" cy="20517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marR="0" lvl="0" indent="-2270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27013" marR="0" lvl="0" indent="-2270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3233"/>
            <a:ext cx="8229600" cy="64633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Application and Activities</a:t>
            </a:r>
          </a:p>
        </p:txBody>
      </p:sp>
      <p:pic>
        <p:nvPicPr>
          <p:cNvPr id="4" name="Graphic 3" descr="Checklist">
            <a:extLst>
              <a:ext uri="{FF2B5EF4-FFF2-40B4-BE49-F238E27FC236}">
                <a16:creationId xmlns:a16="http://schemas.microsoft.com/office/drawing/2014/main" id="{EF97795F-F294-4D14-811D-CD4468244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5400" y="2044678"/>
            <a:ext cx="40132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9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Rubric Areas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47657" y="1814333"/>
            <a:ext cx="7283757" cy="530577"/>
          </a:xfrm>
          <a:prstGeom prst="roundRect">
            <a:avLst>
              <a:gd name="adj" fmla="val 50000"/>
            </a:avLst>
          </a:prstGeom>
          <a:solidFill>
            <a:srgbClr val="73A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934210" y="1814333"/>
            <a:ext cx="519289" cy="519289"/>
          </a:xfrm>
          <a:prstGeom prst="ellipse">
            <a:avLst/>
          </a:prstGeom>
          <a:solidFill>
            <a:srgbClr val="73A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47657" y="2458740"/>
            <a:ext cx="7283757" cy="530577"/>
          </a:xfrm>
          <a:prstGeom prst="roundRect">
            <a:avLst>
              <a:gd name="adj" fmla="val 50000"/>
            </a:avLst>
          </a:prstGeom>
          <a:solidFill>
            <a:srgbClr val="73A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934210" y="2458740"/>
            <a:ext cx="519289" cy="519289"/>
          </a:xfrm>
          <a:prstGeom prst="ellipse">
            <a:avLst/>
          </a:prstGeom>
          <a:solidFill>
            <a:srgbClr val="73A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47657" y="3103147"/>
            <a:ext cx="7283757" cy="530577"/>
          </a:xfrm>
          <a:prstGeom prst="roundRect">
            <a:avLst>
              <a:gd name="adj" fmla="val 50000"/>
            </a:avLst>
          </a:prstGeom>
          <a:solidFill>
            <a:srgbClr val="73A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934210" y="3103147"/>
            <a:ext cx="519289" cy="519289"/>
          </a:xfrm>
          <a:prstGeom prst="ellipse">
            <a:avLst/>
          </a:prstGeom>
          <a:solidFill>
            <a:srgbClr val="73A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47657" y="3747554"/>
            <a:ext cx="7283757" cy="530577"/>
          </a:xfrm>
          <a:prstGeom prst="roundRect">
            <a:avLst>
              <a:gd name="adj" fmla="val 50000"/>
            </a:avLst>
          </a:prstGeom>
          <a:solidFill>
            <a:srgbClr val="73A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34210" y="3747554"/>
            <a:ext cx="519289" cy="519289"/>
          </a:xfrm>
          <a:prstGeom prst="ellipse">
            <a:avLst/>
          </a:prstGeom>
          <a:solidFill>
            <a:srgbClr val="73A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658616" y="2487247"/>
            <a:ext cx="5867400" cy="530577"/>
          </a:xfrm>
          <a:noFill/>
        </p:spPr>
        <p:txBody>
          <a:bodyPr>
            <a:normAutofit fontScale="925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IDENTIFICATION AND CONTEXT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625351" y="1824704"/>
            <a:ext cx="5867400" cy="45363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  <a:defRPr/>
            </a:pPr>
            <a:r>
              <a:rPr lang="en-US" dirty="0">
                <a:solidFill>
                  <a:prstClr val="white"/>
                </a:solidFill>
              </a:rPr>
              <a:t>APPLICATION OVERVIEW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556771" y="3074640"/>
            <a:ext cx="6318680" cy="53057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1200"/>
              </a:spcBef>
              <a:buNone/>
              <a:defRPr/>
            </a:pPr>
            <a:r>
              <a:rPr lang="en-US" dirty="0">
                <a:solidFill>
                  <a:prstClr val="white"/>
                </a:solidFill>
                <a:latin typeface="Arial"/>
                <a:cs typeface="Arial"/>
              </a:rPr>
              <a:t>NEEDS ASSESSMENT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541535" y="3725355"/>
            <a:ext cx="6318680" cy="53057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1200"/>
              </a:spcBef>
              <a:buNone/>
              <a:defRPr/>
            </a:pPr>
            <a:r>
              <a:rPr lang="en-US" dirty="0">
                <a:solidFill>
                  <a:prstClr val="white"/>
                </a:solidFill>
                <a:latin typeface="Arial"/>
                <a:cs typeface="Arial"/>
              </a:rPr>
              <a:t>STRATEGIES AND ACTIVITIES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61104" y="4369405"/>
            <a:ext cx="7283757" cy="530577"/>
          </a:xfrm>
          <a:prstGeom prst="roundRect">
            <a:avLst>
              <a:gd name="adj" fmla="val 50000"/>
            </a:avLst>
          </a:prstGeom>
          <a:solidFill>
            <a:srgbClr val="73A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47657" y="4369405"/>
            <a:ext cx="519289" cy="519289"/>
          </a:xfrm>
          <a:prstGeom prst="ellipse">
            <a:avLst/>
          </a:prstGeom>
          <a:solidFill>
            <a:srgbClr val="73A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554982" y="4347206"/>
            <a:ext cx="6318680" cy="53057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1200"/>
              </a:spcBef>
              <a:buNone/>
              <a:defRPr/>
            </a:pPr>
            <a:r>
              <a:rPr lang="en-US" dirty="0">
                <a:solidFill>
                  <a:prstClr val="white"/>
                </a:solidFill>
                <a:latin typeface="Arial"/>
                <a:cs typeface="Arial"/>
              </a:rPr>
              <a:t>IMPACT FOR STUDENTS (GOALS)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242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build="p"/>
      <p:bldP spid="12" grpId="0" build="p"/>
      <p:bldP spid="13" grpId="0" build="p"/>
      <p:bldP spid="14" grpId="0" build="p"/>
      <p:bldP spid="15" grpId="0" animBg="1"/>
      <p:bldP spid="16" grpId="0" animBg="1"/>
      <p:bldP spid="1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Rubric Areas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47657" y="1814333"/>
            <a:ext cx="7283757" cy="530577"/>
          </a:xfrm>
          <a:prstGeom prst="roundRect">
            <a:avLst>
              <a:gd name="adj" fmla="val 50000"/>
            </a:avLst>
          </a:prstGeom>
          <a:solidFill>
            <a:srgbClr val="73A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934210" y="1814333"/>
            <a:ext cx="519289" cy="519289"/>
          </a:xfrm>
          <a:prstGeom prst="ellipse">
            <a:avLst/>
          </a:prstGeom>
          <a:solidFill>
            <a:srgbClr val="73A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47657" y="2458740"/>
            <a:ext cx="7283757" cy="530577"/>
          </a:xfrm>
          <a:prstGeom prst="roundRect">
            <a:avLst>
              <a:gd name="adj" fmla="val 50000"/>
            </a:avLst>
          </a:prstGeom>
          <a:solidFill>
            <a:srgbClr val="73A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934210" y="2458740"/>
            <a:ext cx="519289" cy="519289"/>
          </a:xfrm>
          <a:prstGeom prst="ellipse">
            <a:avLst/>
          </a:prstGeom>
          <a:solidFill>
            <a:srgbClr val="73A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47657" y="3103147"/>
            <a:ext cx="7283757" cy="530577"/>
          </a:xfrm>
          <a:prstGeom prst="roundRect">
            <a:avLst>
              <a:gd name="adj" fmla="val 50000"/>
            </a:avLst>
          </a:prstGeom>
          <a:solidFill>
            <a:srgbClr val="73A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934210" y="3103147"/>
            <a:ext cx="519289" cy="519289"/>
          </a:xfrm>
          <a:prstGeom prst="ellipse">
            <a:avLst/>
          </a:prstGeom>
          <a:solidFill>
            <a:srgbClr val="73A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47657" y="3747554"/>
            <a:ext cx="7283757" cy="530577"/>
          </a:xfrm>
          <a:prstGeom prst="roundRect">
            <a:avLst>
              <a:gd name="adj" fmla="val 50000"/>
            </a:avLst>
          </a:prstGeom>
          <a:solidFill>
            <a:srgbClr val="73A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34210" y="3747554"/>
            <a:ext cx="519289" cy="519289"/>
          </a:xfrm>
          <a:prstGeom prst="ellipse">
            <a:avLst/>
          </a:prstGeom>
          <a:solidFill>
            <a:srgbClr val="73A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452636" y="2587395"/>
            <a:ext cx="6689878" cy="530577"/>
          </a:xfrm>
          <a:noFill/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INTEGRATION INTO THE CONTINUOUS IMPROVEMENT PLAN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625350" y="1926304"/>
            <a:ext cx="6350249" cy="45363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1200"/>
              </a:spcBef>
              <a:buNone/>
              <a:defRPr/>
            </a:pPr>
            <a:r>
              <a:rPr lang="en-US" sz="2400" dirty="0">
                <a:solidFill>
                  <a:prstClr val="white"/>
                </a:solidFill>
              </a:rPr>
              <a:t>IMPACT EVALUATION AND REPORTING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556770" y="3120360"/>
            <a:ext cx="6674643" cy="53057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1200"/>
              </a:spcBef>
              <a:buNone/>
              <a:defRPr/>
            </a:pPr>
            <a:r>
              <a:rPr lang="en-US" sz="2500" dirty="0">
                <a:solidFill>
                  <a:prstClr val="white"/>
                </a:solidFill>
                <a:latin typeface="Arial"/>
                <a:cs typeface="Arial"/>
              </a:rPr>
              <a:t>BUDGET &amp; JUSTIFICATION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541535" y="3725355"/>
            <a:ext cx="6318680" cy="53057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1200"/>
              </a:spcBef>
              <a:buNone/>
              <a:defRPr/>
            </a:pPr>
            <a:r>
              <a:rPr lang="en-US" dirty="0">
                <a:solidFill>
                  <a:prstClr val="white"/>
                </a:solidFill>
                <a:latin typeface="Arial"/>
                <a:cs typeface="Arial"/>
              </a:rPr>
              <a:t>SUSTAINABILTY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61104" y="4369405"/>
            <a:ext cx="7283757" cy="530577"/>
          </a:xfrm>
          <a:prstGeom prst="roundRect">
            <a:avLst>
              <a:gd name="adj" fmla="val 50000"/>
            </a:avLst>
          </a:prstGeom>
          <a:solidFill>
            <a:srgbClr val="73A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47657" y="4369405"/>
            <a:ext cx="519289" cy="519289"/>
          </a:xfrm>
          <a:prstGeom prst="ellipse">
            <a:avLst/>
          </a:prstGeom>
          <a:solidFill>
            <a:srgbClr val="73A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554982" y="4423406"/>
            <a:ext cx="6318680" cy="53057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1200"/>
              </a:spcBef>
              <a:buNone/>
              <a:defRPr/>
            </a:pPr>
            <a:r>
              <a:rPr lang="en-US" sz="2000" dirty="0">
                <a:solidFill>
                  <a:prstClr val="white"/>
                </a:solidFill>
                <a:latin typeface="Arial"/>
                <a:cs typeface="Arial"/>
              </a:rPr>
              <a:t>MULTI-YEAR PLANNING PROCESS &amp; TIMELINE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446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build="p"/>
      <p:bldP spid="12" grpId="0" build="p"/>
      <p:bldP spid="13" grpId="0" build="p"/>
      <p:bldP spid="14" grpId="0" build="p"/>
      <p:bldP spid="15" grpId="0" animBg="1"/>
      <p:bldP spid="16" grpId="0" animBg="1"/>
      <p:bldP spid="1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" y="0"/>
            <a:ext cx="9230712" cy="640079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467067"/>
            <a:ext cx="9220200" cy="646331"/>
          </a:xfrm>
          <a:solidFill>
            <a:schemeClr val="bg1"/>
          </a:solidFill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Evaluation and Compliance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202417" y="2305093"/>
            <a:ext cx="2719552" cy="2846255"/>
          </a:xfrm>
          <a:prstGeom prst="roundRect">
            <a:avLst/>
          </a:prstGeom>
          <a:solidFill>
            <a:srgbClr val="73A4CC">
              <a:alpha val="5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117475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Support School Tool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260834" y="2305093"/>
            <a:ext cx="2719552" cy="2846255"/>
          </a:xfrm>
          <a:prstGeom prst="roundRect">
            <a:avLst/>
          </a:prstGeom>
          <a:solidFill>
            <a:srgbClr val="73A4CC">
              <a:alpha val="5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117475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Arial"/>
                <a:cs typeface="Arial"/>
              </a:rPr>
              <a:t>State External Evaluations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65386" y="2305092"/>
            <a:ext cx="2719552" cy="2846255"/>
          </a:xfrm>
          <a:prstGeom prst="roundRect">
            <a:avLst/>
          </a:prstGeom>
          <a:solidFill>
            <a:srgbClr val="73A4CC">
              <a:alpha val="5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117475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Ohio Improvement Process</a:t>
            </a:r>
          </a:p>
        </p:txBody>
      </p:sp>
    </p:spTree>
    <p:extLst>
      <p:ext uri="{BB962C8B-B14F-4D97-AF65-F5344CB8AC3E}">
        <p14:creationId xmlns:p14="http://schemas.microsoft.com/office/powerpoint/2010/main" val="323693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B0ECDA4-596E-4799-BE82-08EBD833E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6538"/>
            <a:ext cx="9785838" cy="65238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631" y="785446"/>
            <a:ext cx="8229600" cy="2308324"/>
          </a:xfrm>
        </p:spPr>
        <p:txBody>
          <a:bodyPr/>
          <a:lstStyle/>
          <a:p>
            <a:r>
              <a:rPr lang="en-US" sz="6600" dirty="0">
                <a:solidFill>
                  <a:schemeClr val="bg1"/>
                </a:solidFill>
              </a:rPr>
              <a:t>Sustainability</a:t>
            </a:r>
            <a:br>
              <a:rPr lang="en-US" dirty="0">
                <a:solidFill>
                  <a:srgbClr val="960C23"/>
                </a:solidFill>
                <a:latin typeface="Calisto MT" panose="02040603050505030304" pitchFamily="18" charset="0"/>
              </a:rPr>
            </a:br>
            <a:br>
              <a:rPr lang="en-US" dirty="0">
                <a:latin typeface="Calisto MT" panose="02040603050505030304" pitchFamily="18" charset="0"/>
              </a:rPr>
            </a:br>
            <a:endParaRPr lang="en-US" dirty="0">
              <a:latin typeface="Calisto MT" panose="02040603050505030304" pitchFamily="18" charset="0"/>
            </a:endParaRPr>
          </a:p>
        </p:txBody>
      </p:sp>
      <p:sp>
        <p:nvSpPr>
          <p:cNvPr id="4" name="AutoShape 2" descr="Image result for PROGRAM SUSTAINABILITY CLIP ART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4" descr="Image result for PROGRAM SUSTAINABILITY CLIP ART"/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34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BF26F-643B-4DDD-9BDF-33DC5DC6F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Due 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9BC4B-84FA-40C7-9D1C-150C1F572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5400" dirty="0"/>
              <a:t>April 4, 2019 at 5:00 p.m.</a:t>
            </a:r>
          </a:p>
        </p:txBody>
      </p:sp>
    </p:spTree>
    <p:extLst>
      <p:ext uri="{BB962C8B-B14F-4D97-AF65-F5344CB8AC3E}">
        <p14:creationId xmlns:p14="http://schemas.microsoft.com/office/powerpoint/2010/main" val="2766147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Funding and Notification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1570" y="2000971"/>
            <a:ext cx="6845266" cy="2490007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/>
              <a:t>May 2019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Carryover is allowable from grant year 2018-2019 school year to 2019-2020 school year. Carry over is not available after that. 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 bwMode="auto">
          <a:xfrm>
            <a:off x="1131570" y="3089224"/>
            <a:ext cx="6402496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>
            <a:bevelT/>
            <a:extrusionClr>
              <a:srgbClr val="C00000"/>
            </a:extrusionClr>
            <a:contourClr>
              <a:srgbClr val="C00000"/>
            </a:contourClr>
          </a:sp3d>
        </p:spPr>
      </p:cxnSp>
    </p:spTree>
    <p:extLst>
      <p:ext uri="{BB962C8B-B14F-4D97-AF65-F5344CB8AC3E}">
        <p14:creationId xmlns:p14="http://schemas.microsoft.com/office/powerpoint/2010/main" val="288768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3100"/>
            <a:ext cx="8229600" cy="367757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 inform potential applicants and support them in developing strong applications for funds to implement AP/IB coursework or career pathways to expand access to low-income and low-performing students and increase graduation rates. </a:t>
            </a:r>
          </a:p>
        </p:txBody>
      </p:sp>
    </p:spTree>
    <p:extLst>
      <p:ext uri="{BB962C8B-B14F-4D97-AF65-F5344CB8AC3E}">
        <p14:creationId xmlns:p14="http://schemas.microsoft.com/office/powerpoint/2010/main" val="272599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6" r="6325"/>
          <a:stretch/>
        </p:blipFill>
        <p:spPr>
          <a:xfrm>
            <a:off x="472698" y="963369"/>
            <a:ext cx="8214102" cy="539788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32476"/>
            <a:ext cx="8229600" cy="830997"/>
          </a:xfrm>
        </p:spPr>
        <p:txBody>
          <a:bodyPr/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412864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609"/>
          <a:stretch/>
        </p:blipFill>
        <p:spPr>
          <a:xfrm>
            <a:off x="0" y="0"/>
            <a:ext cx="9144000" cy="639052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06576"/>
            <a:ext cx="9144000" cy="1938992"/>
          </a:xfrm>
          <a:solidFill>
            <a:schemeClr val="bg1"/>
          </a:solidFill>
        </p:spPr>
        <p:txBody>
          <a:bodyPr/>
          <a:lstStyle/>
          <a:p>
            <a:r>
              <a:rPr lang="it-IT" dirty="0"/>
              <a:t>Thomas Capretta</a:t>
            </a:r>
            <a:r>
              <a:rPr lang="it-IT" dirty="0">
                <a:solidFill>
                  <a:schemeClr val="tx1"/>
                </a:solidFill>
              </a:rPr>
              <a:t> eoecgrant@education.ohio.gov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614-752-1615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88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Funding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501" y="1423002"/>
            <a:ext cx="7759700" cy="249000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Advanced Placement and International Baccalaureate Coursework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Career Pathway Implementation or Expansion 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 bwMode="auto">
          <a:xfrm>
            <a:off x="584200" y="2715725"/>
            <a:ext cx="74549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>
            <a:bevelT/>
            <a:extrusionClr>
              <a:srgbClr val="C00000"/>
            </a:extrusionClr>
            <a:contourClr>
              <a:srgbClr val="C00000"/>
            </a:contourClr>
          </a:sp3d>
        </p:spPr>
      </p:cxnSp>
      <p:sp>
        <p:nvSpPr>
          <p:cNvPr id="5" name="Content Placeholder 2"/>
          <p:cNvSpPr txBox="1">
            <a:spLocks/>
          </p:cNvSpPr>
          <p:nvPr/>
        </p:nvSpPr>
        <p:spPr>
          <a:xfrm>
            <a:off x="1023615" y="1491589"/>
            <a:ext cx="1540627" cy="36296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391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Two Focus Areas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35844" y="1451314"/>
            <a:ext cx="8472311" cy="1106491"/>
          </a:xfrm>
          <a:prstGeom prst="roundRect">
            <a:avLst>
              <a:gd name="adj" fmla="val 50000"/>
            </a:avLst>
          </a:prstGeom>
          <a:gradFill>
            <a:gsLst>
              <a:gs pos="71000">
                <a:srgbClr val="6DA1E6"/>
              </a:gs>
              <a:gs pos="40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 w="177800"/>
            <a:bevelB w="2095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Expand Access to Career Pathway and AP/IB offerings.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35843" y="2889526"/>
            <a:ext cx="8472311" cy="1106491"/>
          </a:xfrm>
          <a:prstGeom prst="roundRect">
            <a:avLst>
              <a:gd name="adj" fmla="val 50000"/>
            </a:avLst>
          </a:prstGeom>
          <a:gradFill>
            <a:gsLst>
              <a:gs pos="71000">
                <a:srgbClr val="6DA1E6"/>
              </a:gs>
              <a:gs pos="40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 w="177800"/>
            <a:bevelB w="2095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Increase opportunities for low-achieving and low-achieving students.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35844" y="4327738"/>
            <a:ext cx="8472311" cy="1106491"/>
          </a:xfrm>
          <a:prstGeom prst="roundRect">
            <a:avLst>
              <a:gd name="adj" fmla="val 50000"/>
            </a:avLst>
          </a:prstGeom>
          <a:gradFill>
            <a:gsLst>
              <a:gs pos="71000">
                <a:srgbClr val="6DA1E6"/>
              </a:gs>
              <a:gs pos="40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 w="177800"/>
            <a:bevelB w="2095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Improve graduation and credential attainment rates.</a:t>
            </a:r>
          </a:p>
        </p:txBody>
      </p:sp>
    </p:spTree>
    <p:extLst>
      <p:ext uri="{BB962C8B-B14F-4D97-AF65-F5344CB8AC3E}">
        <p14:creationId xmlns:p14="http://schemas.microsoft.com/office/powerpoint/2010/main" val="420174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63541C-2A3D-4C61-BB73-CE3C6E971C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83" r="4053"/>
          <a:stretch/>
        </p:blipFill>
        <p:spPr>
          <a:xfrm>
            <a:off x="0" y="-222739"/>
            <a:ext cx="9144000" cy="661181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676399"/>
            <a:ext cx="3352800" cy="20517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marR="0" lvl="0" indent="-2270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27013" marR="0" lvl="0" indent="-2270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3233"/>
            <a:ext cx="8229600" cy="64633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Funding &amp; Funding Priority</a:t>
            </a:r>
          </a:p>
        </p:txBody>
      </p:sp>
    </p:spTree>
    <p:extLst>
      <p:ext uri="{BB962C8B-B14F-4D97-AF65-F5344CB8AC3E}">
        <p14:creationId xmlns:p14="http://schemas.microsoft.com/office/powerpoint/2010/main" val="302712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800986" y="2021660"/>
            <a:ext cx="7162800" cy="14478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800986" y="3469460"/>
            <a:ext cx="7162800" cy="13716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00986" y="4841060"/>
            <a:ext cx="7162800" cy="14478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Eligibility and Priority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990" y="2193913"/>
            <a:ext cx="6772940" cy="63994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Districts serving the highest percentage </a:t>
            </a:r>
            <a:r>
              <a:rPr lang="en-US" u="sng" dirty="0"/>
              <a:t>Priority Schools</a:t>
            </a:r>
            <a:r>
              <a:rPr lang="en-US" dirty="0"/>
              <a:t>; then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41990" y="3592992"/>
            <a:ext cx="6772940" cy="6167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Districts serving the highest percentage </a:t>
            </a:r>
            <a:r>
              <a:rPr lang="en-US" u="sng" dirty="0"/>
              <a:t>Focus Schools</a:t>
            </a:r>
            <a:r>
              <a:rPr lang="en-US" dirty="0"/>
              <a:t>; then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041990" y="4999096"/>
            <a:ext cx="6921796" cy="6212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Those applying to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</a:t>
            </a:r>
            <a:r>
              <a:rPr lang="en-US" sz="2800" dirty="0">
                <a:solidFill>
                  <a:prstClr val="black"/>
                </a:solidFill>
              </a:rPr>
              <a:t>and opportunities for low-achieving students and Watch Schools.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D1645E-A342-419F-B5C0-B5BBE4FD0499}"/>
              </a:ext>
            </a:extLst>
          </p:cNvPr>
          <p:cNvSpPr txBox="1"/>
          <p:nvPr/>
        </p:nvSpPr>
        <p:spPr>
          <a:xfrm>
            <a:off x="1041990" y="1216327"/>
            <a:ext cx="6921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opportunity is open to all public districts and community schools. Consideration will be given to:</a:t>
            </a:r>
          </a:p>
        </p:txBody>
      </p:sp>
    </p:spTree>
    <p:extLst>
      <p:ext uri="{BB962C8B-B14F-4D97-AF65-F5344CB8AC3E}">
        <p14:creationId xmlns:p14="http://schemas.microsoft.com/office/powerpoint/2010/main" val="32599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3100"/>
            <a:ext cx="8229600" cy="367757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471F924-DC44-4A0B-B9DA-9B2632DDB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030719"/>
              </p:ext>
            </p:extLst>
          </p:nvPr>
        </p:nvGraphicFramePr>
        <p:xfrm>
          <a:off x="387050" y="1346067"/>
          <a:ext cx="8299750" cy="45404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9875">
                  <a:extLst>
                    <a:ext uri="{9D8B030D-6E8A-4147-A177-3AD203B41FA5}">
                      <a16:colId xmlns:a16="http://schemas.microsoft.com/office/drawing/2014/main" val="1753606081"/>
                    </a:ext>
                  </a:extLst>
                </a:gridCol>
                <a:gridCol w="4149875">
                  <a:extLst>
                    <a:ext uri="{9D8B030D-6E8A-4147-A177-3AD203B41FA5}">
                      <a16:colId xmlns:a16="http://schemas.microsoft.com/office/drawing/2014/main" val="2561209955"/>
                    </a:ext>
                  </a:extLst>
                </a:gridCol>
              </a:tblGrid>
              <a:tr h="7144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200"/>
                        </a:spcAft>
                      </a:pPr>
                      <a:r>
                        <a:rPr lang="en-US" sz="2400">
                          <a:effectLst/>
                        </a:rPr>
                        <a:t>Date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200"/>
                        </a:spcAft>
                      </a:pPr>
                      <a:r>
                        <a:rPr lang="en-US" sz="2400">
                          <a:effectLst/>
                        </a:rPr>
                        <a:t>Activity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5367749"/>
                  </a:ext>
                </a:extLst>
              </a:tr>
              <a:tr h="7144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</a:rPr>
                        <a:t>Wednesday, March 13, 2019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</a:rPr>
                        <a:t>Application opens in the CCIP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0935536"/>
                  </a:ext>
                </a:extLst>
              </a:tr>
              <a:tr h="7144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</a:rPr>
                        <a:t>Thursday, April 4, 2019;        5:00 p.m.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200"/>
                        </a:spcAft>
                      </a:pPr>
                      <a:r>
                        <a:rPr lang="en-US" sz="2400">
                          <a:effectLst/>
                        </a:rPr>
                        <a:t>Application closes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5063600"/>
                  </a:ext>
                </a:extLst>
              </a:tr>
              <a:tr h="7144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</a:rPr>
                        <a:t>Tuesday, April 9, 2019 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200"/>
                        </a:spcAft>
                      </a:pPr>
                      <a:r>
                        <a:rPr lang="en-US" sz="2400">
                          <a:effectLst/>
                        </a:rPr>
                        <a:t>Application review begins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9849401"/>
                  </a:ext>
                </a:extLst>
              </a:tr>
              <a:tr h="7144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</a:rPr>
                        <a:t>May 2019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200"/>
                        </a:spcAft>
                      </a:pPr>
                      <a:r>
                        <a:rPr lang="en-US" sz="2400">
                          <a:effectLst/>
                        </a:rPr>
                        <a:t>Award notification 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0710291"/>
                  </a:ext>
                </a:extLst>
              </a:tr>
              <a:tr h="7144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</a:rPr>
                        <a:t>May 2019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</a:rPr>
                        <a:t>Funds available through the CCIP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8764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280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615B5-D3B0-4881-A174-AB857C2AF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53998"/>
          </a:xfrm>
        </p:spPr>
        <p:txBody>
          <a:bodyPr/>
          <a:lstStyle/>
          <a:p>
            <a:r>
              <a:rPr lang="en-US" sz="3600" dirty="0"/>
              <a:t>Available Funding: Career Pathways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B7F4AE2-AE4A-4D90-9F45-B52AC9BFC0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7612364"/>
              </p:ext>
            </p:extLst>
          </p:nvPr>
        </p:nvGraphicFramePr>
        <p:xfrm>
          <a:off x="927100" y="1676400"/>
          <a:ext cx="7327900" cy="2870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33667">
                  <a:extLst>
                    <a:ext uri="{9D8B030D-6E8A-4147-A177-3AD203B41FA5}">
                      <a16:colId xmlns:a16="http://schemas.microsoft.com/office/drawing/2014/main" val="3124021556"/>
                    </a:ext>
                  </a:extLst>
                </a:gridCol>
                <a:gridCol w="2994233">
                  <a:extLst>
                    <a:ext uri="{9D8B030D-6E8A-4147-A177-3AD203B41FA5}">
                      <a16:colId xmlns:a16="http://schemas.microsoft.com/office/drawing/2014/main" val="3531720326"/>
                    </a:ext>
                  </a:extLst>
                </a:gridCol>
              </a:tblGrid>
              <a:tr h="5228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000">
                          <a:effectLst/>
                        </a:rPr>
                        <a:t>Grant Year/School Year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000">
                          <a:effectLst/>
                        </a:rPr>
                        <a:t>Maximum Request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80407091"/>
                  </a:ext>
                </a:extLst>
              </a:tr>
              <a:tr h="10816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</a:rPr>
                        <a:t>Year 1 (school year 2018-2019) and Year 2 (school year 2019 – 2020)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200"/>
                        </a:spcAft>
                      </a:pPr>
                      <a:r>
                        <a:rPr lang="en-US" sz="2000">
                          <a:effectLst/>
                        </a:rPr>
                        <a:t>$250,000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77005155"/>
                  </a:ext>
                </a:extLst>
              </a:tr>
              <a:tr h="126568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Year 3 (school year 2019-2020)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</a:rPr>
                        <a:t>$200,00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90887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7997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615B5-D3B0-4881-A174-AB857C2AF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07996"/>
          </a:xfrm>
        </p:spPr>
        <p:txBody>
          <a:bodyPr/>
          <a:lstStyle/>
          <a:p>
            <a:r>
              <a:rPr lang="en-US" sz="3600" dirty="0"/>
              <a:t>Available Funding: Advanced Coursework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134AFE-5A27-4977-957A-45F06FA49A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2805334"/>
              </p:ext>
            </p:extLst>
          </p:nvPr>
        </p:nvGraphicFramePr>
        <p:xfrm>
          <a:off x="457201" y="1993900"/>
          <a:ext cx="8229601" cy="30465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2273">
                  <a:extLst>
                    <a:ext uri="{9D8B030D-6E8A-4147-A177-3AD203B41FA5}">
                      <a16:colId xmlns:a16="http://schemas.microsoft.com/office/drawing/2014/main" val="4179944570"/>
                    </a:ext>
                  </a:extLst>
                </a:gridCol>
                <a:gridCol w="1348598">
                  <a:extLst>
                    <a:ext uri="{9D8B030D-6E8A-4147-A177-3AD203B41FA5}">
                      <a16:colId xmlns:a16="http://schemas.microsoft.com/office/drawing/2014/main" val="2588106075"/>
                    </a:ext>
                  </a:extLst>
                </a:gridCol>
                <a:gridCol w="1348598">
                  <a:extLst>
                    <a:ext uri="{9D8B030D-6E8A-4147-A177-3AD203B41FA5}">
                      <a16:colId xmlns:a16="http://schemas.microsoft.com/office/drawing/2014/main" val="3802751630"/>
                    </a:ext>
                  </a:extLst>
                </a:gridCol>
                <a:gridCol w="1348598">
                  <a:extLst>
                    <a:ext uri="{9D8B030D-6E8A-4147-A177-3AD203B41FA5}">
                      <a16:colId xmlns:a16="http://schemas.microsoft.com/office/drawing/2014/main" val="1181755885"/>
                    </a:ext>
                  </a:extLst>
                </a:gridCol>
                <a:gridCol w="1561534">
                  <a:extLst>
                    <a:ext uri="{9D8B030D-6E8A-4147-A177-3AD203B41FA5}">
                      <a16:colId xmlns:a16="http://schemas.microsoft.com/office/drawing/2014/main" val="3313058470"/>
                    </a:ext>
                  </a:extLst>
                </a:gridCol>
              </a:tblGrid>
              <a:tr h="3805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Grant Year/School Year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Maximum Request Per Students Served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807638"/>
                  </a:ext>
                </a:extLst>
              </a:tr>
              <a:tr h="6012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effectLst/>
                        </a:rPr>
                        <a:t>&gt;100 </a:t>
                      </a:r>
                      <a:r>
                        <a:rPr lang="en-US" sz="1600" dirty="0">
                          <a:effectLst/>
                        </a:rPr>
                        <a:t>direct students served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effectLst/>
                        </a:rPr>
                        <a:t>101-200</a:t>
                      </a:r>
                      <a:r>
                        <a:rPr lang="en-US" sz="1600" dirty="0">
                          <a:effectLst/>
                        </a:rPr>
                        <a:t> direct students served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effectLst/>
                        </a:rPr>
                        <a:t>201-300 </a:t>
                      </a:r>
                      <a:r>
                        <a:rPr lang="en-US" sz="1600" dirty="0">
                          <a:effectLst/>
                        </a:rPr>
                        <a:t>direct students served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effectLst/>
                        </a:rPr>
                        <a:t>301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b="1" dirty="0">
                          <a:effectLst/>
                        </a:rPr>
                        <a:t>or more </a:t>
                      </a:r>
                      <a:r>
                        <a:rPr lang="en-US" sz="1600" dirty="0">
                          <a:effectLst/>
                        </a:rPr>
                        <a:t>direct students served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5040499"/>
                  </a:ext>
                </a:extLst>
              </a:tr>
              <a:tr h="11938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Year 1 (school year 2018-2019) and Year 2 (school year 2019 – 2020)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$75,000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$100,000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$125,000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$150,000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9764611"/>
                  </a:ext>
                </a:extLst>
              </a:tr>
              <a:tr h="38053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Year 3 (school year 2019-2020)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$50,000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$75,000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</a:rPr>
                        <a:t>$100,000</a:t>
                      </a:r>
                      <a:endParaRPr lang="en-US" sz="14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$125,000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3751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840363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DE_PPT_Template1_June2016" id="{A1BB4F38-F82F-42FE-936C-23E644FEEDAA}" vid="{A681B5FD-263F-4443-8E6D-3417A0665923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4249</TotalTime>
  <Words>554</Words>
  <Application>Microsoft Office PowerPoint</Application>
  <PresentationFormat>On-screen Show (4:3)</PresentationFormat>
  <Paragraphs>138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Calisto MT</vt:lpstr>
      <vt:lpstr>Cambria</vt:lpstr>
      <vt:lpstr>Times New Roman</vt:lpstr>
      <vt:lpstr>1_Office Theme</vt:lpstr>
      <vt:lpstr>Office Theme</vt:lpstr>
      <vt:lpstr>2_Office Theme</vt:lpstr>
      <vt:lpstr>Expanding Opportunities for Each Child Request for Applications – Round II</vt:lpstr>
      <vt:lpstr>Purpose </vt:lpstr>
      <vt:lpstr>Funding Opportunities</vt:lpstr>
      <vt:lpstr>Round Two Focus Areas</vt:lpstr>
      <vt:lpstr>Funding &amp; Funding Priority</vt:lpstr>
      <vt:lpstr>Eligibility and Priority</vt:lpstr>
      <vt:lpstr>Timeline </vt:lpstr>
      <vt:lpstr>Available Funding: Career Pathways</vt:lpstr>
      <vt:lpstr>Available Funding: Advanced Coursework</vt:lpstr>
      <vt:lpstr>Use of Funds   </vt:lpstr>
      <vt:lpstr>Findings for Recovery </vt:lpstr>
      <vt:lpstr>PowerPoint Presentation</vt:lpstr>
      <vt:lpstr>Application and Activities</vt:lpstr>
      <vt:lpstr>Rubric Areas</vt:lpstr>
      <vt:lpstr>Rubric Areas</vt:lpstr>
      <vt:lpstr>Evaluation and Compliance</vt:lpstr>
      <vt:lpstr>Sustainability  </vt:lpstr>
      <vt:lpstr>Due Date</vt:lpstr>
      <vt:lpstr>Funding and Notification</vt:lpstr>
      <vt:lpstr>Questions</vt:lpstr>
      <vt:lpstr>Thomas Capretta eoecgrant@education.ohio.gov 614-752-1615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Expanding Opportunities for Each Child Request for Applications – Round II</dc:title>
  <dc:creator>Capretta, Thomas</dc:creator>
  <cp:lastModifiedBy>Capretta, Thomas</cp:lastModifiedBy>
  <cp:revision>26</cp:revision>
  <cp:lastPrinted>2019-03-12T12:01:33Z</cp:lastPrinted>
  <dcterms:created xsi:type="dcterms:W3CDTF">2019-02-11T16:22:04Z</dcterms:created>
  <dcterms:modified xsi:type="dcterms:W3CDTF">2019-03-12T12:09:07Z</dcterms:modified>
</cp:coreProperties>
</file>