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15"/>
  </p:notesMasterIdLst>
  <p:handoutMasterIdLst>
    <p:handoutMasterId r:id="rId16"/>
  </p:handoutMasterIdLst>
  <p:sldIdLst>
    <p:sldId id="283" r:id="rId2"/>
    <p:sldId id="350" r:id="rId3"/>
    <p:sldId id="340" r:id="rId4"/>
    <p:sldId id="309" r:id="rId5"/>
    <p:sldId id="300" r:id="rId6"/>
    <p:sldId id="341" r:id="rId7"/>
    <p:sldId id="342" r:id="rId8"/>
    <p:sldId id="343" r:id="rId9"/>
    <p:sldId id="344" r:id="rId10"/>
    <p:sldId id="345" r:id="rId11"/>
    <p:sldId id="346" r:id="rId12"/>
    <p:sldId id="347" r:id="rId13"/>
    <p:sldId id="349"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A4CC"/>
    <a:srgbClr val="83A2CA"/>
    <a:srgbClr val="CD0920"/>
    <a:srgbClr val="C0DB37"/>
    <a:srgbClr val="040284"/>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273" autoAdjust="0"/>
  </p:normalViewPr>
  <p:slideViewPr>
    <p:cSldViewPr snapToGrid="0" snapToObjects="1">
      <p:cViewPr varScale="1">
        <p:scale>
          <a:sx n="62" d="100"/>
          <a:sy n="62" d="100"/>
        </p:scale>
        <p:origin x="207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306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E255378-3547-4D9D-B081-9ACBD8AD7AC0}" type="datetimeFigureOut">
              <a:rPr lang="en-US" smtClean="0"/>
              <a:t>1/6/2016</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D7FA1A-E06B-47C3-A244-6D7FF742991C}" type="slidenum">
              <a:rPr lang="en-US" smtClean="0"/>
              <a:t>‹#›</a:t>
            </a:fld>
            <a:endParaRPr lang="en-US" dirty="0"/>
          </a:p>
        </p:txBody>
      </p:sp>
    </p:spTree>
    <p:extLst>
      <p:ext uri="{BB962C8B-B14F-4D97-AF65-F5344CB8AC3E}">
        <p14:creationId xmlns:p14="http://schemas.microsoft.com/office/powerpoint/2010/main" val="1387855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F2B8A50-36A2-40FA-85F8-D22A6400798F}" type="datetimeFigureOut">
              <a:rPr lang="en-US" smtClean="0"/>
              <a:t>1/6/2016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8EB8E9-7E05-4C60-A58D-798732DD5BFE}" type="slidenum">
              <a:rPr lang="en-US" smtClean="0"/>
              <a:t>‹#›</a:t>
            </a:fld>
            <a:endParaRPr lang="en-US" dirty="0"/>
          </a:p>
        </p:txBody>
      </p:sp>
    </p:spTree>
    <p:extLst>
      <p:ext uri="{BB962C8B-B14F-4D97-AF65-F5344CB8AC3E}">
        <p14:creationId xmlns:p14="http://schemas.microsoft.com/office/powerpoint/2010/main" val="32363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1</a:t>
            </a:fld>
            <a:endParaRPr lang="en-US" dirty="0"/>
          </a:p>
        </p:txBody>
      </p:sp>
    </p:spTree>
    <p:extLst>
      <p:ext uri="{BB962C8B-B14F-4D97-AF65-F5344CB8AC3E}">
        <p14:creationId xmlns:p14="http://schemas.microsoft.com/office/powerpoint/2010/main" val="16309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are some important dates in ESSA including when the current ESEA waiver is void and when full implementation of the state plan. This time line may be revised based on guidance is provided by USDOE.</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10</a:t>
            </a:fld>
            <a:endParaRPr lang="en-US" dirty="0"/>
          </a:p>
        </p:txBody>
      </p:sp>
    </p:spTree>
    <p:extLst>
      <p:ext uri="{BB962C8B-B14F-4D97-AF65-F5344CB8AC3E}">
        <p14:creationId xmlns:p14="http://schemas.microsoft.com/office/powerpoint/2010/main" val="4056421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955944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12</a:t>
            </a:fld>
            <a:endParaRPr lang="en-US" dirty="0"/>
          </a:p>
        </p:txBody>
      </p:sp>
    </p:spTree>
    <p:extLst>
      <p:ext uri="{BB962C8B-B14F-4D97-AF65-F5344CB8AC3E}">
        <p14:creationId xmlns:p14="http://schemas.microsoft.com/office/powerpoint/2010/main" val="3813353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2073">
              <a:defRPr/>
            </a:pPr>
            <a:r>
              <a:rPr lang="en-US" sz="1100" dirty="0" smtClean="0"/>
              <a:t> </a:t>
            </a:r>
          </a:p>
        </p:txBody>
      </p:sp>
      <p:sp>
        <p:nvSpPr>
          <p:cNvPr id="4" name="Slide Number Placeholder 3"/>
          <p:cNvSpPr>
            <a:spLocks noGrp="1"/>
          </p:cNvSpPr>
          <p:nvPr>
            <p:ph type="sldNum" sz="quarter" idx="10"/>
          </p:nvPr>
        </p:nvSpPr>
        <p:spPr/>
        <p:txBody>
          <a:bodyPr/>
          <a:lstStyle/>
          <a:p>
            <a:fld id="{2F2BB126-EDEA-419C-981C-F4A4B897E4C8}" type="slidenum">
              <a:rPr lang="en-US" smtClean="0"/>
              <a:t>13</a:t>
            </a:fld>
            <a:endParaRPr lang="en-US" dirty="0"/>
          </a:p>
        </p:txBody>
      </p:sp>
    </p:spTree>
    <p:extLst>
      <p:ext uri="{BB962C8B-B14F-4D97-AF65-F5344CB8AC3E}">
        <p14:creationId xmlns:p14="http://schemas.microsoft.com/office/powerpoint/2010/main" val="1834822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2</a:t>
            </a:fld>
            <a:endParaRPr lang="en-US" dirty="0"/>
          </a:p>
        </p:txBody>
      </p:sp>
    </p:spTree>
    <p:extLst>
      <p:ext uri="{BB962C8B-B14F-4D97-AF65-F5344CB8AC3E}">
        <p14:creationId xmlns:p14="http://schemas.microsoft.com/office/powerpoint/2010/main" val="2211623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A88EB8E9-7E05-4C60-A58D-798732DD5BFE}" type="slidenum">
              <a:rPr lang="en-US" smtClean="0"/>
              <a:t>3</a:t>
            </a:fld>
            <a:endParaRPr lang="en-US" dirty="0"/>
          </a:p>
        </p:txBody>
      </p:sp>
    </p:spTree>
    <p:extLst>
      <p:ext uri="{BB962C8B-B14F-4D97-AF65-F5344CB8AC3E}">
        <p14:creationId xmlns:p14="http://schemas.microsoft.com/office/powerpoint/2010/main" val="4104350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4</a:t>
            </a:fld>
            <a:endParaRPr lang="en-US" dirty="0"/>
          </a:p>
        </p:txBody>
      </p:sp>
    </p:spTree>
    <p:extLst>
      <p:ext uri="{BB962C8B-B14F-4D97-AF65-F5344CB8AC3E}">
        <p14:creationId xmlns:p14="http://schemas.microsoft.com/office/powerpoint/2010/main" val="1408389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5</a:t>
            </a:fld>
            <a:endParaRPr lang="en-US" dirty="0"/>
          </a:p>
        </p:txBody>
      </p:sp>
    </p:spTree>
    <p:extLst>
      <p:ext uri="{BB962C8B-B14F-4D97-AF65-F5344CB8AC3E}">
        <p14:creationId xmlns:p14="http://schemas.microsoft.com/office/powerpoint/2010/main" val="2819506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6</a:t>
            </a:fld>
            <a:endParaRPr lang="en-US" dirty="0"/>
          </a:p>
        </p:txBody>
      </p:sp>
    </p:spTree>
    <p:extLst>
      <p:ext uri="{BB962C8B-B14F-4D97-AF65-F5344CB8AC3E}">
        <p14:creationId xmlns:p14="http://schemas.microsoft.com/office/powerpoint/2010/main" val="2313072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7</a:t>
            </a:fld>
            <a:endParaRPr lang="en-US" dirty="0"/>
          </a:p>
        </p:txBody>
      </p:sp>
    </p:spTree>
    <p:extLst>
      <p:ext uri="{BB962C8B-B14F-4D97-AF65-F5344CB8AC3E}">
        <p14:creationId xmlns:p14="http://schemas.microsoft.com/office/powerpoint/2010/main" val="755951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8</a:t>
            </a:fld>
            <a:endParaRPr lang="en-US" dirty="0"/>
          </a:p>
        </p:txBody>
      </p:sp>
    </p:spTree>
    <p:extLst>
      <p:ext uri="{BB962C8B-B14F-4D97-AF65-F5344CB8AC3E}">
        <p14:creationId xmlns:p14="http://schemas.microsoft.com/office/powerpoint/2010/main" val="2109198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9</a:t>
            </a:fld>
            <a:endParaRPr lang="en-US" dirty="0"/>
          </a:p>
        </p:txBody>
      </p:sp>
    </p:spTree>
    <p:extLst>
      <p:ext uri="{BB962C8B-B14F-4D97-AF65-F5344CB8AC3E}">
        <p14:creationId xmlns:p14="http://schemas.microsoft.com/office/powerpoint/2010/main" val="19487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6467" y="5514102"/>
            <a:ext cx="7772400" cy="646331"/>
          </a:xfrm>
        </p:spPr>
        <p:txBody>
          <a:bodyPr lIns="0" tIns="0" rIns="0" bIns="0" anchor="b" anchorCtr="0">
            <a:spAutoFit/>
          </a:bodyPr>
          <a:lstStyle>
            <a:lvl1pPr algn="l">
              <a:defRPr sz="4200" b="1"/>
            </a:lvl1pPr>
          </a:lstStyle>
          <a:p>
            <a:r>
              <a:rPr lang="en-US" dirty="0" smtClean="0"/>
              <a:t>Click to edit Master title style</a:t>
            </a:r>
            <a:endParaRPr lang="en-US" dirty="0"/>
          </a:p>
        </p:txBody>
      </p:sp>
      <p:sp>
        <p:nvSpPr>
          <p:cNvPr id="3" name="Subtitle 2"/>
          <p:cNvSpPr>
            <a:spLocks noGrp="1"/>
          </p:cNvSpPr>
          <p:nvPr>
            <p:ph type="subTitle" idx="1"/>
          </p:nvPr>
        </p:nvSpPr>
        <p:spPr>
          <a:xfrm>
            <a:off x="406467" y="6279478"/>
            <a:ext cx="6400800" cy="430887"/>
          </a:xfrm>
        </p:spPr>
        <p:txBody>
          <a:bodyPr lIns="0" tIns="0" rIns="0" bIns="0" anchor="t" anchorCtr="0">
            <a:sp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6" descr="ODE_LOGO.jpg"/>
          <p:cNvPicPr>
            <a:picLocks noChangeAspect="1"/>
          </p:cNvPicPr>
          <p:nvPr userDrawn="1"/>
        </p:nvPicPr>
        <p:blipFill>
          <a:blip r:embed="rId2"/>
          <a:stretch>
            <a:fillRect/>
          </a:stretch>
        </p:blipFill>
        <p:spPr>
          <a:xfrm>
            <a:off x="6807267" y="6186917"/>
            <a:ext cx="2012050" cy="369560"/>
          </a:xfrm>
          <a:prstGeom prst="rect">
            <a:avLst/>
          </a:prstGeom>
        </p:spPr>
      </p:pic>
      <p:pic>
        <p:nvPicPr>
          <p:cNvPr id="8" name="Picture 7" descr="PhotoOption3.jpg"/>
          <p:cNvPicPr>
            <a:picLocks noChangeAspect="1"/>
          </p:cNvPicPr>
          <p:nvPr userDrawn="1"/>
        </p:nvPicPr>
        <p:blipFill>
          <a:blip r:embed="rId3"/>
          <a:stretch>
            <a:fillRect/>
          </a:stretch>
        </p:blipFill>
        <p:spPr>
          <a:xfrm>
            <a:off x="0" y="0"/>
            <a:ext cx="9144000" cy="5169408"/>
          </a:xfrm>
          <a:prstGeom prst="rect">
            <a:avLst/>
          </a:prstGeom>
        </p:spPr>
      </p:pic>
    </p:spTree>
    <p:extLst>
      <p:ext uri="{BB962C8B-B14F-4D97-AF65-F5344CB8AC3E}">
        <p14:creationId xmlns:p14="http://schemas.microsoft.com/office/powerpoint/2010/main" val="1761342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6331"/>
          </a:xfrm>
        </p:spPr>
        <p:txBody>
          <a:bodyPr>
            <a:spAutoFit/>
          </a:bodyPr>
          <a:lstStyle>
            <a:lvl1pPr>
              <a:defRPr sz="4200"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57644"/>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FOOTER-1.jpg"/>
          <p:cNvPicPr>
            <a:picLocks noChangeAspect="1"/>
          </p:cNvPicPr>
          <p:nvPr userDrawn="1"/>
        </p:nvPicPr>
        <p:blipFill>
          <a:blip r:embed="rId2"/>
          <a:stretch>
            <a:fillRect/>
          </a:stretch>
        </p:blipFill>
        <p:spPr>
          <a:xfrm>
            <a:off x="0" y="6378160"/>
            <a:ext cx="9144000" cy="487680"/>
          </a:xfrm>
          <a:prstGeom prst="rect">
            <a:avLst/>
          </a:prstGeom>
        </p:spPr>
      </p:pic>
    </p:spTree>
    <p:extLst>
      <p:ext uri="{BB962C8B-B14F-4D97-AF65-F5344CB8AC3E}">
        <p14:creationId xmlns:p14="http://schemas.microsoft.com/office/powerpoint/2010/main" val="2239144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681836"/>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39036"/>
            <a:ext cx="8229600" cy="4525963"/>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9964250"/>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ctr" defTabSz="457200" rtl="0" eaLnBrk="1" latinLnBrk="0" hangingPunct="1">
        <a:spcBef>
          <a:spcPct val="0"/>
        </a:spcBef>
        <a:buNone/>
        <a:defRPr sz="4200" b="1" kern="1200">
          <a:solidFill>
            <a:srgbClr val="C00000"/>
          </a:solidFill>
          <a:latin typeface="Arial"/>
          <a:ea typeface="+mj-ea"/>
          <a:cs typeface="Arial"/>
        </a:defRPr>
      </a:lvl1pPr>
    </p:titleStyle>
    <p:body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412" y="5478934"/>
            <a:ext cx="7772400" cy="646331"/>
          </a:xfrm>
        </p:spPr>
        <p:txBody>
          <a:bodyPr/>
          <a:lstStyle/>
          <a:p>
            <a:r>
              <a:rPr lang="en-US" dirty="0" smtClean="0"/>
              <a:t>Every Student Succeeds Act</a:t>
            </a:r>
            <a:endParaRPr lang="en-US" dirty="0"/>
          </a:p>
        </p:txBody>
      </p:sp>
      <p:sp>
        <p:nvSpPr>
          <p:cNvPr id="3" name="Subtitle 2"/>
          <p:cNvSpPr>
            <a:spLocks noGrp="1"/>
          </p:cNvSpPr>
          <p:nvPr>
            <p:ph type="subTitle" idx="1"/>
          </p:nvPr>
        </p:nvSpPr>
        <p:spPr>
          <a:xfrm>
            <a:off x="239412" y="6244310"/>
            <a:ext cx="6400800" cy="276999"/>
          </a:xfrm>
        </p:spPr>
        <p:txBody>
          <a:bodyPr/>
          <a:lstStyle/>
          <a:p>
            <a:pPr lvl="0"/>
            <a:r>
              <a:rPr lang="en-US" sz="1800" b="1" dirty="0" smtClean="0">
                <a:solidFill>
                  <a:prstClr val="black">
                    <a:tint val="75000"/>
                  </a:prstClr>
                </a:solidFill>
              </a:rPr>
              <a:t>January 2016</a:t>
            </a:r>
            <a:endParaRPr lang="en-US" sz="1800" dirty="0">
              <a:solidFill>
                <a:prstClr val="black">
                  <a:tint val="75000"/>
                </a:prstClr>
              </a:solidFill>
            </a:endParaRPr>
          </a:p>
        </p:txBody>
      </p:sp>
    </p:spTree>
    <p:extLst>
      <p:ext uri="{BB962C8B-B14F-4D97-AF65-F5344CB8AC3E}">
        <p14:creationId xmlns:p14="http://schemas.microsoft.com/office/powerpoint/2010/main" val="166001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Key Dates</a:t>
            </a:r>
            <a:endParaRPr lang="en-US" dirty="0">
              <a:solidFill>
                <a:schemeClr val="accent1"/>
              </a:solidFill>
            </a:endParaRPr>
          </a:p>
        </p:txBody>
      </p:sp>
      <p:sp>
        <p:nvSpPr>
          <p:cNvPr id="3" name="Content Placeholder 2"/>
          <p:cNvSpPr>
            <a:spLocks noGrp="1"/>
          </p:cNvSpPr>
          <p:nvPr>
            <p:ph idx="1"/>
          </p:nvPr>
        </p:nvSpPr>
        <p:spPr>
          <a:xfrm>
            <a:off x="457200" y="1260389"/>
            <a:ext cx="8229600" cy="4323218"/>
          </a:xfrm>
        </p:spPr>
        <p:txBody>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August 1, 2016 ESEA Waiver is void; transition begins</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July 1, 2017 full implementation begins</a:t>
            </a:r>
            <a:endParaRPr lang="en-US" dirty="0"/>
          </a:p>
        </p:txBody>
      </p:sp>
    </p:spTree>
    <p:extLst>
      <p:ext uri="{BB962C8B-B14F-4D97-AF65-F5344CB8AC3E}">
        <p14:creationId xmlns:p14="http://schemas.microsoft.com/office/powerpoint/2010/main" val="3400662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a:stretch/>
        </p:blipFill>
        <p:spPr>
          <a:xfrm>
            <a:off x="0" y="-884"/>
            <a:ext cx="9174480" cy="6386233"/>
          </a:xfrm>
        </p:spPr>
      </p:pic>
      <p:sp>
        <p:nvSpPr>
          <p:cNvPr id="2" name="Title 1"/>
          <p:cNvSpPr>
            <a:spLocks noGrp="1"/>
          </p:cNvSpPr>
          <p:nvPr>
            <p:ph type="title"/>
          </p:nvPr>
        </p:nvSpPr>
        <p:spPr>
          <a:xfrm>
            <a:off x="0" y="457200"/>
            <a:ext cx="9174480" cy="646331"/>
          </a:xfrm>
          <a:solidFill>
            <a:schemeClr val="accent1">
              <a:alpha val="73000"/>
            </a:schemeClr>
          </a:solidFill>
        </p:spPr>
        <p:txBody>
          <a:bodyPr vert="horz" lIns="0" tIns="0" rIns="0" bIns="0" rtlCol="0" anchor="ctr" anchorCtr="0">
            <a:spAutoFit/>
          </a:bodyPr>
          <a:lstStyle/>
          <a:p>
            <a:r>
              <a:rPr lang="en-US" dirty="0" smtClean="0">
                <a:solidFill>
                  <a:schemeClr val="bg1"/>
                </a:solidFill>
              </a:rPr>
              <a:t>Topics for Discussion</a:t>
            </a:r>
            <a:endParaRPr lang="en-US" dirty="0">
              <a:solidFill>
                <a:schemeClr val="bg1"/>
              </a:solidFill>
            </a:endParaRPr>
          </a:p>
        </p:txBody>
      </p:sp>
    </p:spTree>
    <p:extLst>
      <p:ext uri="{BB962C8B-B14F-4D97-AF65-F5344CB8AC3E}">
        <p14:creationId xmlns:p14="http://schemas.microsoft.com/office/powerpoint/2010/main" val="270029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35675"/>
            <a:ext cx="8229600" cy="4732637"/>
          </a:xfrm>
        </p:spPr>
        <p:txBody>
          <a:bodyPr/>
          <a:lstStyle/>
          <a:p>
            <a:pPr>
              <a:buFont typeface="Wingdings" panose="05000000000000000000" pitchFamily="2" charset="2"/>
              <a:buChar char="Ø"/>
            </a:pPr>
            <a:r>
              <a:rPr lang="en-US" dirty="0" smtClean="0"/>
              <a:t> School improvement</a:t>
            </a:r>
          </a:p>
          <a:p>
            <a:pPr>
              <a:buFont typeface="Wingdings" panose="05000000000000000000" pitchFamily="2" charset="2"/>
              <a:buChar char="Ø"/>
            </a:pPr>
            <a:r>
              <a:rPr lang="en-US" dirty="0" smtClean="0"/>
              <a:t>Support services</a:t>
            </a:r>
          </a:p>
          <a:p>
            <a:pPr>
              <a:buFont typeface="Wingdings" panose="05000000000000000000" pitchFamily="2" charset="2"/>
              <a:buChar char="Ø"/>
            </a:pPr>
            <a:r>
              <a:rPr lang="en-US" dirty="0" smtClean="0"/>
              <a:t>Accountability</a:t>
            </a:r>
          </a:p>
          <a:p>
            <a:pPr>
              <a:buFont typeface="Wingdings" panose="05000000000000000000" pitchFamily="2" charset="2"/>
              <a:buChar char="Ø"/>
            </a:pPr>
            <a:r>
              <a:rPr lang="en-US" dirty="0" smtClean="0"/>
              <a:t>Assessments</a:t>
            </a:r>
          </a:p>
          <a:p>
            <a:pPr>
              <a:buFont typeface="Wingdings" panose="05000000000000000000" pitchFamily="2" charset="2"/>
              <a:buChar char="Ø"/>
            </a:pPr>
            <a:r>
              <a:rPr lang="en-US" dirty="0" smtClean="0"/>
              <a:t>Standards</a:t>
            </a:r>
          </a:p>
          <a:p>
            <a:pPr>
              <a:buFont typeface="Wingdings" panose="05000000000000000000" pitchFamily="2" charset="2"/>
              <a:buChar char="Ø"/>
            </a:pPr>
            <a:r>
              <a:rPr lang="en-US" dirty="0" smtClean="0"/>
              <a:t>Early childhood</a:t>
            </a:r>
          </a:p>
          <a:p>
            <a:pPr>
              <a:buFont typeface="Wingdings" panose="05000000000000000000" pitchFamily="2" charset="2"/>
              <a:buChar char="Ø"/>
            </a:pPr>
            <a:r>
              <a:rPr lang="en-US" dirty="0" smtClean="0"/>
              <a:t>Educator effectiveness/equitable access</a:t>
            </a:r>
          </a:p>
          <a:p>
            <a:pPr>
              <a:buFont typeface="Wingdings" panose="05000000000000000000" pitchFamily="2" charset="2"/>
              <a:buChar char="Ø"/>
            </a:pPr>
            <a:r>
              <a:rPr lang="en-US" dirty="0" smtClean="0"/>
              <a:t>Title funding</a:t>
            </a:r>
          </a:p>
          <a:p>
            <a:pPr>
              <a:buFont typeface="Wingdings" panose="05000000000000000000" pitchFamily="2" charset="2"/>
              <a:buChar char="Ø"/>
            </a:pPr>
            <a:endParaRPr lang="en-US" dirty="0" smtClean="0"/>
          </a:p>
        </p:txBody>
      </p:sp>
      <p:sp>
        <p:nvSpPr>
          <p:cNvPr id="6" name="TextBox 5"/>
          <p:cNvSpPr txBox="1"/>
          <p:nvPr/>
        </p:nvSpPr>
        <p:spPr>
          <a:xfrm>
            <a:off x="1025611" y="271849"/>
            <a:ext cx="7006281" cy="753762"/>
          </a:xfrm>
          <a:prstGeom prst="rect">
            <a:avLst/>
          </a:prstGeom>
          <a:noFill/>
        </p:spPr>
        <p:txBody>
          <a:bodyPr wrap="square" rtlCol="0">
            <a:spAutoFit/>
          </a:bodyPr>
          <a:lstStyle/>
          <a:p>
            <a:pPr algn="ctr"/>
            <a:r>
              <a:rPr lang="en-US" sz="4200" b="1" dirty="0" smtClean="0">
                <a:solidFill>
                  <a:schemeClr val="accent1"/>
                </a:solidFill>
                <a:latin typeface="Arial" panose="020B0604020202020204" pitchFamily="34" charset="0"/>
                <a:cs typeface="Arial" panose="020B0604020202020204" pitchFamily="34" charset="0"/>
              </a:rPr>
              <a:t>Topics</a:t>
            </a:r>
            <a:endParaRPr lang="en-US" sz="4200" b="1"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1987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342692"/>
            <a:ext cx="8686800" cy="677108"/>
          </a:xfrm>
        </p:spPr>
        <p:txBody>
          <a:bodyPr/>
          <a:lstStyle/>
          <a:p>
            <a:r>
              <a:rPr lang="en-US" sz="4400" dirty="0" smtClean="0">
                <a:solidFill>
                  <a:schemeClr val="accent1"/>
                </a:solidFill>
              </a:rPr>
              <a:t>Next Steps</a:t>
            </a:r>
            <a:endParaRPr lang="en-US" sz="4400" dirty="0">
              <a:solidFill>
                <a:schemeClr val="accent1"/>
              </a:solidFill>
            </a:endParaRPr>
          </a:p>
        </p:txBody>
      </p:sp>
    </p:spTree>
    <p:extLst>
      <p:ext uri="{BB962C8B-B14F-4D97-AF65-F5344CB8AC3E}">
        <p14:creationId xmlns:p14="http://schemas.microsoft.com/office/powerpoint/2010/main" val="3476236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solidFill>
                  <a:srgbClr val="0070C0"/>
                </a:solidFill>
              </a:rPr>
              <a:t>Christopher Woolard</a:t>
            </a:r>
            <a:endParaRPr lang="en-US" dirty="0">
              <a:solidFill>
                <a:srgbClr val="0070C0"/>
              </a:solidFill>
            </a:endParaRPr>
          </a:p>
          <a:p>
            <a:pPr marL="0" indent="0" algn="ctr">
              <a:buNone/>
            </a:pPr>
            <a:r>
              <a:rPr lang="en-US" dirty="0" smtClean="0">
                <a:solidFill>
                  <a:srgbClr val="0070C0"/>
                </a:solidFill>
              </a:rPr>
              <a:t>Senior Executive Director, Center for Accountability and Continuous Improvement</a:t>
            </a:r>
          </a:p>
          <a:p>
            <a:pPr marL="0" indent="0" algn="ctr">
              <a:buNone/>
            </a:pPr>
            <a:endParaRPr lang="en-US" dirty="0">
              <a:solidFill>
                <a:srgbClr val="0070C0"/>
              </a:solidFill>
            </a:endParaRPr>
          </a:p>
          <a:p>
            <a:pPr marL="0" indent="0" algn="ctr">
              <a:buNone/>
            </a:pPr>
            <a:r>
              <a:rPr lang="en-US" dirty="0" smtClean="0">
                <a:solidFill>
                  <a:srgbClr val="0070C0"/>
                </a:solidFill>
              </a:rPr>
              <a:t>Colleen D. Grady</a:t>
            </a:r>
          </a:p>
          <a:p>
            <a:pPr marL="0" indent="0" algn="ctr">
              <a:buNone/>
            </a:pPr>
            <a:r>
              <a:rPr lang="en-US" dirty="0" smtClean="0">
                <a:solidFill>
                  <a:srgbClr val="0070C0"/>
                </a:solidFill>
              </a:rPr>
              <a:t>Senior Policy Advisor</a:t>
            </a:r>
            <a:endParaRPr lang="en-US" dirty="0">
              <a:solidFill>
                <a:srgbClr val="0070C0"/>
              </a:solidFill>
            </a:endParaRPr>
          </a:p>
        </p:txBody>
      </p:sp>
    </p:spTree>
    <p:extLst>
      <p:ext uri="{BB962C8B-B14F-4D97-AF65-F5344CB8AC3E}">
        <p14:creationId xmlns:p14="http://schemas.microsoft.com/office/powerpoint/2010/main" val="601373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17586" y="0"/>
            <a:ext cx="9161585" cy="6370028"/>
          </a:xfrm>
        </p:spPr>
      </p:pic>
      <p:sp>
        <p:nvSpPr>
          <p:cNvPr id="2" name="Title 1"/>
          <p:cNvSpPr>
            <a:spLocks noGrp="1"/>
          </p:cNvSpPr>
          <p:nvPr>
            <p:ph type="title"/>
          </p:nvPr>
        </p:nvSpPr>
        <p:spPr>
          <a:xfrm>
            <a:off x="0" y="457200"/>
            <a:ext cx="9144000" cy="646331"/>
          </a:xfrm>
          <a:solidFill>
            <a:schemeClr val="accent1">
              <a:alpha val="73000"/>
            </a:schemeClr>
          </a:solidFill>
        </p:spPr>
        <p:txBody>
          <a:bodyPr vert="horz" wrap="square" lIns="0" tIns="0" rIns="0" bIns="0" rtlCol="0" anchor="ctr" anchorCtr="0">
            <a:spAutoFit/>
          </a:bodyPr>
          <a:lstStyle/>
          <a:p>
            <a:r>
              <a:rPr lang="en-US" dirty="0" smtClean="0">
                <a:solidFill>
                  <a:schemeClr val="bg1"/>
                </a:solidFill>
              </a:rPr>
              <a:t>NCLB Gives Way to ESSA</a:t>
            </a:r>
            <a:endParaRPr lang="en-US" dirty="0">
              <a:solidFill>
                <a:schemeClr val="bg1"/>
              </a:solidFill>
            </a:endParaRPr>
          </a:p>
        </p:txBody>
      </p:sp>
    </p:spTree>
    <p:extLst>
      <p:ext uri="{BB962C8B-B14F-4D97-AF65-F5344CB8AC3E}">
        <p14:creationId xmlns:p14="http://schemas.microsoft.com/office/powerpoint/2010/main" val="3036306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Project Structure </a:t>
            </a:r>
            <a:endParaRPr lang="en-US" dirty="0">
              <a:solidFill>
                <a:schemeClr val="accent1"/>
              </a:solidFill>
            </a:endParaRPr>
          </a:p>
        </p:txBody>
      </p:sp>
      <p:sp>
        <p:nvSpPr>
          <p:cNvPr id="3" name="Content Placeholder 2"/>
          <p:cNvSpPr>
            <a:spLocks noGrp="1"/>
          </p:cNvSpPr>
          <p:nvPr>
            <p:ph idx="1"/>
          </p:nvPr>
        </p:nvSpPr>
        <p:spPr>
          <a:xfrm>
            <a:off x="457200" y="1507524"/>
            <a:ext cx="8229600" cy="4572000"/>
          </a:xfrm>
        </p:spPr>
        <p:txBody>
          <a:bodyPr/>
          <a:lstStyle/>
          <a:p>
            <a:pPr marL="346075" lvl="1" indent="0">
              <a:buNone/>
            </a:pPr>
            <a:endParaRPr lang="en-US" sz="2800" dirty="0" smtClean="0"/>
          </a:p>
          <a:p>
            <a:pPr marL="346075" lvl="1" indent="0">
              <a:buNone/>
            </a:pPr>
            <a:r>
              <a:rPr lang="en-US" sz="2800" dirty="0" smtClean="0"/>
              <a:t>Project </a:t>
            </a:r>
            <a:r>
              <a:rPr lang="en-US" sz="2800" dirty="0"/>
              <a:t>M</a:t>
            </a:r>
            <a:r>
              <a:rPr lang="en-US" sz="2800" dirty="0" smtClean="0"/>
              <a:t>anagement Team</a:t>
            </a:r>
          </a:p>
          <a:p>
            <a:pPr marL="346075" lvl="1" indent="0">
              <a:buNone/>
            </a:pPr>
            <a:endParaRPr lang="en-US" sz="2800" dirty="0"/>
          </a:p>
          <a:p>
            <a:pPr marL="346075" lvl="1" indent="0">
              <a:buNone/>
            </a:pPr>
            <a:r>
              <a:rPr lang="en-US" sz="2800" dirty="0" smtClean="0"/>
              <a:t>Implementation Team</a:t>
            </a:r>
          </a:p>
          <a:p>
            <a:pPr marL="346075" lvl="1" indent="0">
              <a:buNone/>
            </a:pPr>
            <a:endParaRPr lang="en-US" sz="2800" dirty="0"/>
          </a:p>
          <a:p>
            <a:pPr marL="346075" lvl="1" indent="0">
              <a:buNone/>
            </a:pPr>
            <a:r>
              <a:rPr lang="en-US" sz="2800" dirty="0" smtClean="0"/>
              <a:t>Agency w</a:t>
            </a:r>
            <a:r>
              <a:rPr lang="en-US" sz="2800" dirty="0" smtClean="0"/>
              <a:t>ork groups</a:t>
            </a:r>
          </a:p>
          <a:p>
            <a:pPr marL="346075" lvl="1" indent="0">
              <a:buNone/>
            </a:pPr>
            <a:endParaRPr lang="en-US" sz="2800" dirty="0"/>
          </a:p>
          <a:p>
            <a:pPr marL="346075" lvl="1" indent="0">
              <a:buNone/>
            </a:pPr>
            <a:endParaRPr lang="en-US" sz="2800" dirty="0"/>
          </a:p>
          <a:p>
            <a:pPr marL="346075" lvl="1" indent="0">
              <a:buNone/>
            </a:pPr>
            <a:endParaRPr lang="en-US" sz="2800" dirty="0" smtClean="0"/>
          </a:p>
          <a:p>
            <a:pPr marL="346075" lvl="1" indent="0">
              <a:buNone/>
            </a:pPr>
            <a:r>
              <a:rPr lang="en-US" sz="2800" dirty="0" smtClean="0"/>
              <a:t> </a:t>
            </a:r>
          </a:p>
          <a:p>
            <a:pPr lvl="1">
              <a:buFont typeface="Arial" panose="020B0604020202020204" pitchFamily="34" charset="0"/>
              <a:buChar char="•"/>
            </a:pPr>
            <a:endParaRPr lang="en-US" dirty="0"/>
          </a:p>
          <a:p>
            <a:pPr marL="346075" lvl="1" indent="0">
              <a:buNone/>
            </a:pPr>
            <a:endParaRPr lang="en-US" dirty="0"/>
          </a:p>
        </p:txBody>
      </p:sp>
    </p:spTree>
    <p:extLst>
      <p:ext uri="{BB962C8B-B14F-4D97-AF65-F5344CB8AC3E}">
        <p14:creationId xmlns:p14="http://schemas.microsoft.com/office/powerpoint/2010/main" val="348408024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a:stretch/>
        </p:blipFill>
        <p:spPr>
          <a:xfrm>
            <a:off x="0" y="-884"/>
            <a:ext cx="9174480" cy="6386233"/>
          </a:xfrm>
        </p:spPr>
      </p:pic>
      <p:sp>
        <p:nvSpPr>
          <p:cNvPr id="2" name="Title 1"/>
          <p:cNvSpPr>
            <a:spLocks noGrp="1"/>
          </p:cNvSpPr>
          <p:nvPr>
            <p:ph type="title"/>
          </p:nvPr>
        </p:nvSpPr>
        <p:spPr>
          <a:xfrm>
            <a:off x="0" y="457200"/>
            <a:ext cx="9174480" cy="646331"/>
          </a:xfrm>
          <a:solidFill>
            <a:schemeClr val="accent1">
              <a:alpha val="73000"/>
            </a:schemeClr>
          </a:solidFill>
        </p:spPr>
        <p:txBody>
          <a:bodyPr vert="horz" lIns="0" tIns="0" rIns="0" bIns="0" rtlCol="0" anchor="ctr" anchorCtr="0">
            <a:spAutoFit/>
          </a:bodyPr>
          <a:lstStyle/>
          <a:p>
            <a:r>
              <a:rPr lang="en-US" dirty="0" smtClean="0">
                <a:solidFill>
                  <a:schemeClr val="bg1"/>
                </a:solidFill>
              </a:rPr>
              <a:t>Time Line</a:t>
            </a:r>
            <a:endParaRPr lang="en-US" dirty="0">
              <a:solidFill>
                <a:schemeClr val="bg1"/>
              </a:solidFill>
            </a:endParaRPr>
          </a:p>
        </p:txBody>
      </p:sp>
    </p:spTree>
    <p:extLst>
      <p:ext uri="{BB962C8B-B14F-4D97-AF65-F5344CB8AC3E}">
        <p14:creationId xmlns:p14="http://schemas.microsoft.com/office/powerpoint/2010/main" val="3794024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January – </a:t>
            </a:r>
            <a:r>
              <a:rPr lang="en-US" dirty="0" smtClean="0">
                <a:solidFill>
                  <a:schemeClr val="accent1"/>
                </a:solidFill>
              </a:rPr>
              <a:t>February </a:t>
            </a:r>
            <a:r>
              <a:rPr lang="en-US" dirty="0">
                <a:solidFill>
                  <a:schemeClr val="accent1"/>
                </a:solidFill>
              </a:rPr>
              <a:t>2016</a:t>
            </a:r>
          </a:p>
        </p:txBody>
      </p:sp>
      <p:sp>
        <p:nvSpPr>
          <p:cNvPr id="3" name="Content Placeholder 2"/>
          <p:cNvSpPr>
            <a:spLocks noGrp="1"/>
          </p:cNvSpPr>
          <p:nvPr>
            <p:ph idx="1"/>
          </p:nvPr>
        </p:nvSpPr>
        <p:spPr>
          <a:xfrm>
            <a:off x="457200" y="1285103"/>
            <a:ext cx="8229600" cy="4298504"/>
          </a:xfrm>
        </p:spPr>
        <p:txBody>
          <a:bodyPr/>
          <a:lstStyle/>
          <a:p>
            <a:pPr marL="0" indent="0">
              <a:buNone/>
            </a:pPr>
            <a:endParaRPr lang="en-US" dirty="0" smtClean="0"/>
          </a:p>
          <a:p>
            <a:pPr>
              <a:buFont typeface="Wingdings" panose="05000000000000000000" pitchFamily="2" charset="2"/>
              <a:buChar char="Ø"/>
            </a:pPr>
            <a:r>
              <a:rPr lang="en-US" sz="2800" dirty="0" smtClean="0"/>
              <a:t>Additional guidance</a:t>
            </a:r>
          </a:p>
          <a:p>
            <a:pPr>
              <a:buFont typeface="Wingdings" panose="05000000000000000000" pitchFamily="2" charset="2"/>
              <a:buChar char="Ø"/>
            </a:pPr>
            <a:r>
              <a:rPr lang="en-US" sz="2800" dirty="0" smtClean="0"/>
              <a:t>Stakeholder engagement begins including the State Board, General Assembly and Governor</a:t>
            </a:r>
          </a:p>
          <a:p>
            <a:pPr>
              <a:buFont typeface="Wingdings" panose="05000000000000000000" pitchFamily="2" charset="2"/>
              <a:buChar char="Ø"/>
            </a:pPr>
            <a:r>
              <a:rPr lang="en-US" sz="2800" dirty="0" smtClean="0"/>
              <a:t>Implementation Team brainstorming</a:t>
            </a:r>
          </a:p>
          <a:p>
            <a:pPr>
              <a:buFont typeface="Wingdings" panose="05000000000000000000" pitchFamily="2" charset="2"/>
              <a:buChar char="Ø"/>
            </a:pPr>
            <a:r>
              <a:rPr lang="en-US" sz="2800" dirty="0" smtClean="0"/>
              <a:t>Organize work groups/ staff brainstorming</a:t>
            </a:r>
          </a:p>
          <a:p>
            <a:pPr>
              <a:buFont typeface="Wingdings" panose="05000000000000000000" pitchFamily="2" charset="2"/>
              <a:buChar char="Ø"/>
            </a:pPr>
            <a:r>
              <a:rPr lang="en-US" sz="2800" dirty="0" smtClean="0"/>
              <a:t>Establish communications plan</a:t>
            </a:r>
          </a:p>
          <a:p>
            <a:pPr marL="0" indent="0">
              <a:buNone/>
            </a:pPr>
            <a:endParaRPr lang="en-US" dirty="0"/>
          </a:p>
        </p:txBody>
      </p:sp>
    </p:spTree>
    <p:extLst>
      <p:ext uri="{BB962C8B-B14F-4D97-AF65-F5344CB8AC3E}">
        <p14:creationId xmlns:p14="http://schemas.microsoft.com/office/powerpoint/2010/main" val="3692119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March 2016</a:t>
            </a:r>
            <a:endParaRPr lang="en-US" dirty="0">
              <a:solidFill>
                <a:schemeClr val="accent1"/>
              </a:solidFill>
            </a:endParaRPr>
          </a:p>
        </p:txBody>
      </p:sp>
      <p:sp>
        <p:nvSpPr>
          <p:cNvPr id="3" name="Content Placeholder 2"/>
          <p:cNvSpPr>
            <a:spLocks noGrp="1"/>
          </p:cNvSpPr>
          <p:nvPr>
            <p:ph idx="1"/>
          </p:nvPr>
        </p:nvSpPr>
        <p:spPr>
          <a:xfrm>
            <a:off x="457200" y="1458097"/>
            <a:ext cx="8229600" cy="4125510"/>
          </a:xfrm>
        </p:spPr>
        <p:txBody>
          <a:bodyPr/>
          <a:lstStyle/>
          <a:p>
            <a:endParaRPr lang="en-US" dirty="0" smtClean="0"/>
          </a:p>
          <a:p>
            <a:pPr>
              <a:buFont typeface="Wingdings" panose="05000000000000000000" pitchFamily="2" charset="2"/>
              <a:buChar char="Ø"/>
            </a:pPr>
            <a:r>
              <a:rPr lang="en-US" dirty="0" smtClean="0"/>
              <a:t>Finish stakeholder meetings, compile input</a:t>
            </a:r>
          </a:p>
          <a:p>
            <a:pPr>
              <a:buFont typeface="Wingdings" panose="05000000000000000000" pitchFamily="2" charset="2"/>
              <a:buChar char="Ø"/>
            </a:pPr>
            <a:r>
              <a:rPr lang="en-US" dirty="0" smtClean="0"/>
              <a:t>Continue updates</a:t>
            </a:r>
          </a:p>
          <a:p>
            <a:pPr>
              <a:buFont typeface="Wingdings" panose="05000000000000000000" pitchFamily="2" charset="2"/>
              <a:buChar char="Ø"/>
            </a:pPr>
            <a:r>
              <a:rPr lang="en-US" dirty="0" smtClean="0"/>
              <a:t>Compile feedback from work groups</a:t>
            </a:r>
          </a:p>
          <a:p>
            <a:pPr>
              <a:buFont typeface="Wingdings" panose="05000000000000000000" pitchFamily="2" charset="2"/>
              <a:buChar char="Ø"/>
            </a:pPr>
            <a:r>
              <a:rPr lang="en-US" dirty="0" smtClean="0"/>
              <a:t>Begin to draft issue outlines</a:t>
            </a:r>
            <a:endParaRPr lang="en-US" dirty="0"/>
          </a:p>
        </p:txBody>
      </p:sp>
    </p:spTree>
    <p:extLst>
      <p:ext uri="{BB962C8B-B14F-4D97-AF65-F5344CB8AC3E}">
        <p14:creationId xmlns:p14="http://schemas.microsoft.com/office/powerpoint/2010/main" val="4014758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April – June 2016</a:t>
            </a:r>
            <a:endParaRPr lang="en-US" dirty="0">
              <a:solidFill>
                <a:schemeClr val="accent1"/>
              </a:solidFill>
            </a:endParaRPr>
          </a:p>
        </p:txBody>
      </p:sp>
      <p:sp>
        <p:nvSpPr>
          <p:cNvPr id="3" name="Content Placeholder 2"/>
          <p:cNvSpPr>
            <a:spLocks noGrp="1"/>
          </p:cNvSpPr>
          <p:nvPr>
            <p:ph idx="1"/>
          </p:nvPr>
        </p:nvSpPr>
        <p:spPr>
          <a:xfrm>
            <a:off x="457200" y="1421027"/>
            <a:ext cx="8229600" cy="4162580"/>
          </a:xfrm>
        </p:spPr>
        <p:txBody>
          <a:bodyPr/>
          <a:lstStyle/>
          <a:p>
            <a:endParaRPr lang="en-US" dirty="0" smtClean="0"/>
          </a:p>
          <a:p>
            <a:pPr>
              <a:buFont typeface="Wingdings" panose="05000000000000000000" pitchFamily="2" charset="2"/>
              <a:buChar char="Ø"/>
            </a:pPr>
            <a:r>
              <a:rPr lang="en-US" dirty="0" smtClean="0"/>
              <a:t>Complete initial draft of state plan</a:t>
            </a:r>
          </a:p>
          <a:p>
            <a:pPr>
              <a:buFont typeface="Wingdings" panose="05000000000000000000" pitchFamily="2" charset="2"/>
              <a:buChar char="Ø"/>
            </a:pPr>
            <a:r>
              <a:rPr lang="en-US" dirty="0" smtClean="0"/>
              <a:t>Post draft plan online for comment</a:t>
            </a:r>
          </a:p>
          <a:p>
            <a:pPr>
              <a:buFont typeface="Wingdings" panose="05000000000000000000" pitchFamily="2" charset="2"/>
              <a:buChar char="Ø"/>
            </a:pPr>
            <a:r>
              <a:rPr lang="en-US" dirty="0" smtClean="0"/>
              <a:t>Review draft plan with the State Board,  General Assembly, and Governor</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361560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July 2016</a:t>
            </a:r>
            <a:endParaRPr lang="en-US" dirty="0">
              <a:solidFill>
                <a:schemeClr val="accent1"/>
              </a:solidFill>
            </a:endParaRPr>
          </a:p>
        </p:txBody>
      </p:sp>
      <p:sp>
        <p:nvSpPr>
          <p:cNvPr id="3" name="Content Placeholder 2"/>
          <p:cNvSpPr>
            <a:spLocks noGrp="1"/>
          </p:cNvSpPr>
          <p:nvPr>
            <p:ph idx="1"/>
          </p:nvPr>
        </p:nvSpPr>
        <p:spPr>
          <a:xfrm>
            <a:off x="457200" y="1779373"/>
            <a:ext cx="8229600" cy="3804234"/>
          </a:xfrm>
        </p:spPr>
        <p:txBody>
          <a:bodyPr/>
          <a:lstStyle/>
          <a:p>
            <a:endParaRPr lang="en-US" dirty="0" smtClean="0"/>
          </a:p>
          <a:p>
            <a:pPr>
              <a:buFont typeface="Wingdings" panose="05000000000000000000" pitchFamily="2" charset="2"/>
              <a:buChar char="Ø"/>
            </a:pPr>
            <a:r>
              <a:rPr lang="en-US" dirty="0" smtClean="0"/>
              <a:t>Final revisions to the plan</a:t>
            </a:r>
          </a:p>
          <a:p>
            <a:pPr marL="0" indent="0">
              <a:buNone/>
            </a:pPr>
            <a:endParaRPr lang="en-US" dirty="0" smtClean="0"/>
          </a:p>
          <a:p>
            <a:pPr>
              <a:buFont typeface="Wingdings" panose="05000000000000000000" pitchFamily="2" charset="2"/>
              <a:buChar char="Ø"/>
            </a:pPr>
            <a:r>
              <a:rPr lang="en-US" dirty="0" smtClean="0"/>
              <a:t>Plan is submitted to USDOE</a:t>
            </a:r>
            <a:endParaRPr lang="en-US" dirty="0"/>
          </a:p>
        </p:txBody>
      </p:sp>
    </p:spTree>
    <p:extLst>
      <p:ext uri="{BB962C8B-B14F-4D97-AF65-F5344CB8AC3E}">
        <p14:creationId xmlns:p14="http://schemas.microsoft.com/office/powerpoint/2010/main" val="3634864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ODE_PPT_Template1</Template>
  <TotalTime>0</TotalTime>
  <Words>230</Words>
  <Application>Microsoft Office PowerPoint</Application>
  <PresentationFormat>On-screen Show (4:3)</PresentationFormat>
  <Paragraphs>78</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1_Office Theme</vt:lpstr>
      <vt:lpstr>Every Student Succeeds Act</vt:lpstr>
      <vt:lpstr>PowerPoint Presentation</vt:lpstr>
      <vt:lpstr>NCLB Gives Way to ESSA</vt:lpstr>
      <vt:lpstr>Project Structure </vt:lpstr>
      <vt:lpstr>Time Line</vt:lpstr>
      <vt:lpstr>January – February 2016</vt:lpstr>
      <vt:lpstr>March 2016</vt:lpstr>
      <vt:lpstr>April – June 2016</vt:lpstr>
      <vt:lpstr>July 2016</vt:lpstr>
      <vt:lpstr>Key Dates</vt:lpstr>
      <vt:lpstr>Topics for Discussion</vt:lpstr>
      <vt:lpstr>PowerPoint Presentation</vt:lpstr>
      <vt:lpstr>Next Steps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2015-12-08T23:15:38Z</dcterms:created>
  <dcterms:modified xsi:type="dcterms:W3CDTF">2016-01-08T00:39:39Z</dcterms:modified>
</cp:coreProperties>
</file>