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73" r:id="rId3"/>
    <p:sldId id="266" r:id="rId4"/>
    <p:sldId id="280" r:id="rId5"/>
    <p:sldId id="272" r:id="rId6"/>
    <p:sldId id="275" r:id="rId7"/>
    <p:sldId id="276" r:id="rId8"/>
    <p:sldId id="277" r:id="rId9"/>
    <p:sldId id="278" r:id="rId10"/>
    <p:sldId id="279" r:id="rId11"/>
    <p:sldId id="274" r:id="rId12"/>
    <p:sldId id="271" r:id="rId13"/>
    <p:sldId id="265"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4CC"/>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12" autoAdjust="0"/>
    <p:restoredTop sz="66112" autoAdjust="0"/>
  </p:normalViewPr>
  <p:slideViewPr>
    <p:cSldViewPr snapToGrid="0" snapToObjects="1">
      <p:cViewPr varScale="1">
        <p:scale>
          <a:sx n="66" d="100"/>
          <a:sy n="66" d="100"/>
        </p:scale>
        <p:origin x="137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1/13/2016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174708" indent="-174708">
              <a:buFont typeface="Arial" panose="020B0604020202020204" pitchFamily="34" charset="0"/>
              <a:buChar char="•"/>
            </a:pPr>
            <a:r>
              <a:rPr lang="en-US" dirty="0" smtClean="0"/>
              <a:t>Good Morning Chairwoman</a:t>
            </a:r>
            <a:r>
              <a:rPr lang="en-US" baseline="0" dirty="0" smtClean="0"/>
              <a:t> </a:t>
            </a:r>
            <a:r>
              <a:rPr lang="en-US" baseline="0" dirty="0" err="1" smtClean="0"/>
              <a:t>McGervey</a:t>
            </a:r>
            <a:r>
              <a:rPr lang="en-US" baseline="0" dirty="0" smtClean="0"/>
              <a:t> and </a:t>
            </a:r>
            <a:r>
              <a:rPr lang="en-US" dirty="0" smtClean="0"/>
              <a:t>Members of the Legislative</a:t>
            </a:r>
            <a:r>
              <a:rPr lang="en-US" baseline="0" dirty="0" smtClean="0"/>
              <a:t> and Budget Committee</a:t>
            </a:r>
          </a:p>
          <a:p>
            <a:pPr marL="174708" indent="-174708">
              <a:buFont typeface="Arial" panose="020B0604020202020204" pitchFamily="34" charset="0"/>
              <a:buChar char="•"/>
            </a:pPr>
            <a:r>
              <a:rPr lang="en-US" baseline="0" dirty="0" smtClean="0"/>
              <a:t>My name is Jeremy Marks</a:t>
            </a:r>
          </a:p>
          <a:p>
            <a:pPr marL="174708" indent="-174708">
              <a:buFont typeface="Arial" panose="020B0604020202020204" pitchFamily="34" charset="0"/>
              <a:buChar char="•"/>
            </a:pPr>
            <a:r>
              <a:rPr lang="en-US" baseline="0" dirty="0" smtClean="0"/>
              <a:t>I am the Director of Federal Programs and the Department’s Federal Liaison</a:t>
            </a:r>
          </a:p>
          <a:p>
            <a:pPr marL="174708" indent="-174708">
              <a:buFont typeface="Arial" panose="020B0604020202020204" pitchFamily="34" charset="0"/>
              <a:buChar char="•"/>
            </a:pPr>
            <a:r>
              <a:rPr lang="en-US" baseline="0" dirty="0" smtClean="0"/>
              <a:t>I appreciate the opportunity to provide a federal update to the Board and Committee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presentation will be a high level overview and leave time for some questions</a:t>
            </a:r>
          </a:p>
          <a:p>
            <a:pPr marL="174708" indent="-174708">
              <a:buFont typeface="Arial" panose="020B0604020202020204" pitchFamily="34" charset="0"/>
              <a:buChar char="•"/>
            </a:pPr>
            <a:r>
              <a:rPr lang="en-US" baseline="0" dirty="0" smtClean="0"/>
              <a:t>I have also provided a handout about the Every Student Succeeds Act (ESSA)</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2599914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Title IV:  Student </a:t>
            </a:r>
            <a:r>
              <a:rPr lang="en-US" b="1" dirty="0"/>
              <a:t>Support and Academic Enrichment </a:t>
            </a:r>
            <a:r>
              <a:rPr lang="en-US" b="1" dirty="0" smtClean="0"/>
              <a:t>Grant</a:t>
            </a:r>
          </a:p>
          <a:p>
            <a:pPr marL="171450" indent="-171450">
              <a:buFont typeface="Arial" panose="020B0604020202020204" pitchFamily="34" charset="0"/>
              <a:buChar char="•"/>
            </a:pPr>
            <a:r>
              <a:rPr lang="en-US" b="0" dirty="0" smtClean="0"/>
              <a:t>As</a:t>
            </a:r>
            <a:r>
              <a:rPr lang="en-US" b="0" baseline="0" dirty="0" smtClean="0"/>
              <a:t> I mentioned, there was some consolidation of medium and smaller grants.</a:t>
            </a:r>
          </a:p>
          <a:p>
            <a:pPr marL="171450" indent="-171450">
              <a:buFont typeface="Arial" panose="020B0604020202020204" pitchFamily="34" charset="0"/>
              <a:buChar char="•"/>
            </a:pPr>
            <a:r>
              <a:rPr lang="en-US" b="0" baseline="0" dirty="0" smtClean="0"/>
              <a:t>21</a:t>
            </a:r>
            <a:r>
              <a:rPr lang="en-US" b="0" baseline="30000" dirty="0" smtClean="0"/>
              <a:t>st</a:t>
            </a:r>
            <a:r>
              <a:rPr lang="en-US" b="0" baseline="0" dirty="0" smtClean="0"/>
              <a:t> Century remains a stand alone program</a:t>
            </a:r>
          </a:p>
          <a:p>
            <a:pPr marL="171450" indent="-171450">
              <a:buFont typeface="Arial" panose="020B0604020202020204" pitchFamily="34" charset="0"/>
              <a:buChar char="•"/>
            </a:pPr>
            <a:r>
              <a:rPr lang="en-US" b="0" baseline="0" dirty="0" smtClean="0"/>
              <a:t>However, there is a new Title IV grant called Student Support and Academic Enrichment Grants.  States award the grants to districts and they can use it many ways (i.e. AP/IB test reimbursement, Arts, Civics, safety, technology, </a:t>
            </a:r>
            <a:r>
              <a:rPr lang="en-US" b="0" baseline="0" dirty="0" err="1" smtClean="0"/>
              <a:t>etc</a:t>
            </a:r>
            <a:r>
              <a:rPr lang="en-US" b="0" baseline="0" dirty="0" smtClean="0"/>
              <a:t>)</a:t>
            </a:r>
          </a:p>
          <a:p>
            <a:r>
              <a:rPr lang="en-US" dirty="0"/>
              <a:t> </a:t>
            </a:r>
          </a:p>
          <a:p>
            <a:r>
              <a:rPr lang="en-US" b="1" dirty="0"/>
              <a:t>Funding Flexibility/Transferability</a:t>
            </a:r>
            <a:endParaRPr lang="en-US" dirty="0"/>
          </a:p>
          <a:p>
            <a:pPr lvl="0"/>
            <a:r>
              <a:rPr lang="en-US" dirty="0" smtClean="0"/>
              <a:t>With the exception of Title I and a few other programs, state </a:t>
            </a:r>
            <a:r>
              <a:rPr lang="en-US" dirty="0"/>
              <a:t>and districts may transfer 100% of their share of program funds between </a:t>
            </a:r>
            <a:r>
              <a:rPr lang="en-US" dirty="0" smtClean="0"/>
              <a:t>programs.  Nothing</a:t>
            </a:r>
            <a:r>
              <a:rPr lang="en-US" baseline="0" dirty="0" smtClean="0"/>
              <a:t> can be transferred out of Title I</a:t>
            </a:r>
            <a:endParaRPr lang="en-US" dirty="0"/>
          </a:p>
          <a:p>
            <a:r>
              <a:rPr lang="en-US" dirty="0"/>
              <a:t> </a:t>
            </a:r>
          </a:p>
          <a:p>
            <a:r>
              <a:rPr lang="en-US" b="1" dirty="0"/>
              <a:t>Maintenance of Effort</a:t>
            </a:r>
            <a:endParaRPr lang="en-US" dirty="0"/>
          </a:p>
          <a:p>
            <a:pPr marL="174708" indent="-174708">
              <a:buFont typeface="Arial" panose="020B0604020202020204" pitchFamily="34" charset="0"/>
              <a:buChar char="•"/>
            </a:pPr>
            <a:r>
              <a:rPr lang="en-US" dirty="0"/>
              <a:t>Maintains MOE requirements but only allows reductions in MOE if a state has failed to meet MOE for 1 or more of the 5 immediately preceding fiscal years.  Secretary may also waive MOE for district in the event of changes to the district’s organizational structure</a:t>
            </a:r>
            <a:r>
              <a:rPr lang="en-US" dirty="0" smtClean="0"/>
              <a:t>.</a:t>
            </a:r>
          </a:p>
          <a:p>
            <a:pPr marL="174708" indent="-174708">
              <a:buFont typeface="Arial" panose="020B0604020202020204" pitchFamily="34" charset="0"/>
              <a:buChar char="•"/>
            </a:pPr>
            <a:endParaRPr lang="en-US" dirty="0" smtClean="0"/>
          </a:p>
          <a:p>
            <a:pPr marL="0" indent="0">
              <a:buFont typeface="Arial" panose="020B0604020202020204" pitchFamily="34" charset="0"/>
              <a:buNone/>
            </a:pPr>
            <a:r>
              <a:rPr lang="en-US" b="1" dirty="0" smtClean="0"/>
              <a:t>Supplement,</a:t>
            </a:r>
            <a:r>
              <a:rPr lang="en-US" b="1" baseline="0" dirty="0" smtClean="0"/>
              <a:t> Not Supplant</a:t>
            </a:r>
          </a:p>
          <a:p>
            <a:pPr marL="171450" indent="-171450">
              <a:buFont typeface="Arial" panose="020B0604020202020204" pitchFamily="34" charset="0"/>
              <a:buChar char="•"/>
            </a:pPr>
            <a:r>
              <a:rPr lang="en-US" b="0" baseline="0" dirty="0" smtClean="0"/>
              <a:t>SNS remains but is clarified.  Essentially it is a Title I neutral test—where districts meet SNS if they provide as much state and local funds to the school in absent of the federal dollars. No more individual cost reviews (state law requires or teacher was funded with state funds previously, </a:t>
            </a:r>
            <a:r>
              <a:rPr lang="en-US" b="0" baseline="0" dirty="0" err="1" smtClean="0"/>
              <a:t>etc</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195604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Orderly Transition</a:t>
            </a:r>
          </a:p>
          <a:p>
            <a:r>
              <a:rPr lang="en-US" dirty="0"/>
              <a:t>The law provides the Secretary with the authority to ensure there is a “orderly transition” to the new law.</a:t>
            </a:r>
          </a:p>
          <a:p>
            <a:endParaRPr lang="en-US" dirty="0"/>
          </a:p>
          <a:p>
            <a:r>
              <a:rPr lang="en-US" b="1" dirty="0"/>
              <a:t>Regulations</a:t>
            </a:r>
          </a:p>
          <a:p>
            <a:r>
              <a:rPr lang="en-US" dirty="0"/>
              <a:t>The USDOE is required to develop and publish regulations to interpret unclear provisions of the law and where more specificity is needed for transition</a:t>
            </a:r>
          </a:p>
          <a:p>
            <a:endParaRPr lang="en-US" dirty="0"/>
          </a:p>
          <a:p>
            <a:r>
              <a:rPr lang="en-US" dirty="0"/>
              <a:t>USDOE has one year to finalize regulations from the date of enactment (December 10)</a:t>
            </a:r>
          </a:p>
          <a:p>
            <a:r>
              <a:rPr lang="en-US" dirty="0"/>
              <a:t>ED must do negotiated rulemaking on certain programs</a:t>
            </a:r>
          </a:p>
          <a:p>
            <a:endParaRPr lang="en-US" dirty="0"/>
          </a:p>
          <a:p>
            <a:pPr marL="174708" indent="-174708">
              <a:buFont typeface="Arial" panose="020B0604020202020204" pitchFamily="34" charset="0"/>
              <a:buChar char="•"/>
            </a:pPr>
            <a:r>
              <a:rPr lang="en-US" dirty="0"/>
              <a:t>From December to February—likely ED will be assembling a rulemaking panel, and draft regulations for the panel to review</a:t>
            </a:r>
          </a:p>
          <a:p>
            <a:pPr marL="174708" indent="-174708">
              <a:buFont typeface="Arial" panose="020B0604020202020204" pitchFamily="34" charset="0"/>
              <a:buChar char="•"/>
            </a:pPr>
            <a:r>
              <a:rPr lang="en-US" dirty="0"/>
              <a:t>Feb through May—likely the process of the Notice of Proposed Rulemaking that needs approval of Congress before sending to the Federal Register</a:t>
            </a:r>
          </a:p>
          <a:p>
            <a:pPr marL="174708" indent="-174708">
              <a:buFont typeface="Arial" panose="020B0604020202020204" pitchFamily="34" charset="0"/>
              <a:buChar char="•"/>
            </a:pPr>
            <a:r>
              <a:rPr lang="en-US" dirty="0"/>
              <a:t>May-June—60 day public comment period</a:t>
            </a:r>
          </a:p>
          <a:p>
            <a:pPr marL="174708" indent="-174708">
              <a:buFont typeface="Arial" panose="020B0604020202020204" pitchFamily="34" charset="0"/>
              <a:buChar char="•"/>
            </a:pPr>
            <a:r>
              <a:rPr lang="en-US" dirty="0"/>
              <a:t>July-October—3 months or so for review of comments and finalizing new regulations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US" b="0"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92065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4708" indent="-174708">
              <a:buFont typeface="Arial" panose="020B0604020202020204" pitchFamily="34" charset="0"/>
              <a:buChar char="•"/>
            </a:pPr>
            <a:r>
              <a:rPr lang="en-US" dirty="0" smtClean="0"/>
              <a:t>That</a:t>
            </a:r>
            <a:r>
              <a:rPr lang="en-US" baseline="0" dirty="0" smtClean="0"/>
              <a:t> was a high level overview</a:t>
            </a:r>
          </a:p>
          <a:p>
            <a:pPr marL="174708" indent="-174708">
              <a:buFont typeface="Arial" panose="020B0604020202020204" pitchFamily="34" charset="0"/>
              <a:buChar char="•"/>
            </a:pPr>
            <a:r>
              <a:rPr lang="en-US" baseline="0" dirty="0" smtClean="0"/>
              <a:t>There will be a great deal of work</a:t>
            </a:r>
          </a:p>
          <a:p>
            <a:pPr marL="174708" indent="-174708">
              <a:buFont typeface="Arial" panose="020B0604020202020204" pitchFamily="34" charset="0"/>
              <a:buChar char="•"/>
            </a:pPr>
            <a:r>
              <a:rPr lang="en-US" baseline="0" dirty="0" smtClean="0"/>
              <a:t>At this time, we have more questions than answers </a:t>
            </a:r>
          </a:p>
          <a:p>
            <a:pPr marL="174708" indent="-174708">
              <a:buFont typeface="Arial" panose="020B0604020202020204" pitchFamily="34" charset="0"/>
              <a:buChar char="•"/>
            </a:pPr>
            <a:r>
              <a:rPr lang="en-US" baseline="0" dirty="0" smtClean="0"/>
              <a:t>We will be providing more information in the coming weeks and months</a:t>
            </a:r>
          </a:p>
          <a:p>
            <a:pPr marL="174708" indent="-174708">
              <a:buFont typeface="Arial" panose="020B0604020202020204" pitchFamily="34" charset="0"/>
              <a:buChar char="•"/>
            </a:pPr>
            <a:r>
              <a:rPr lang="en-US" baseline="0" dirty="0" smtClean="0"/>
              <a:t>I’d be happy to try to answer any questions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174211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13</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Overview</a:t>
            </a:r>
          </a:p>
          <a:p>
            <a:endParaRPr lang="en-US" baseline="0" dirty="0" smtClean="0"/>
          </a:p>
          <a:p>
            <a:pPr marL="174708" indent="-174708">
              <a:buFont typeface="Arial" panose="020B0604020202020204" pitchFamily="34" charset="0"/>
              <a:buChar char="•"/>
            </a:pPr>
            <a:r>
              <a:rPr lang="en-US" baseline="0" dirty="0" smtClean="0"/>
              <a:t>My power point presentation will cover the following two items:</a:t>
            </a:r>
          </a:p>
          <a:p>
            <a:pPr marL="640594" lvl="1" indent="-174708">
              <a:buFont typeface="Arial" panose="020B0604020202020204" pitchFamily="34" charset="0"/>
              <a:buChar char="•"/>
            </a:pPr>
            <a:r>
              <a:rPr lang="en-US" baseline="0" dirty="0" smtClean="0"/>
              <a:t>Recent Budget and Appropriations activity</a:t>
            </a:r>
          </a:p>
          <a:p>
            <a:pPr marL="640594" lvl="1" indent="-174708">
              <a:buFont typeface="Arial" panose="020B0604020202020204" pitchFamily="34" charset="0"/>
              <a:buChar char="•"/>
            </a:pPr>
            <a:r>
              <a:rPr lang="en-US" baseline="0" dirty="0" smtClean="0"/>
              <a:t>High level overview of some of the provisions of the Every Student Succeeds Act (ESSA)</a:t>
            </a:r>
          </a:p>
          <a:p>
            <a:pPr marL="465887" lvl="1"/>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381993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Congressional Action</a:t>
            </a:r>
          </a:p>
          <a:p>
            <a:endParaRPr lang="en-US" dirty="0" smtClean="0"/>
          </a:p>
          <a:p>
            <a:r>
              <a:rPr lang="en-US" dirty="0" smtClean="0"/>
              <a:t>Last month I told the committee that from an education and funding viewpoint, all</a:t>
            </a:r>
            <a:r>
              <a:rPr lang="en-US" baseline="0" dirty="0" smtClean="0"/>
              <a:t> eyes have been on really </a:t>
            </a:r>
            <a:r>
              <a:rPr lang="en-US" b="1" baseline="0" dirty="0" smtClean="0"/>
              <a:t>two main issues </a:t>
            </a:r>
            <a:r>
              <a:rPr lang="en-US" baseline="0" dirty="0" smtClean="0"/>
              <a:t>in Congress</a:t>
            </a:r>
          </a:p>
          <a:p>
            <a:endParaRPr lang="en-US" baseline="0" dirty="0" smtClean="0"/>
          </a:p>
          <a:p>
            <a:pPr marL="232943" indent="-232943">
              <a:buFont typeface="+mj-lt"/>
              <a:buAutoNum type="arabicPeriod"/>
            </a:pPr>
            <a:r>
              <a:rPr lang="en-US" baseline="0" dirty="0" smtClean="0"/>
              <a:t>The Budget and Appropriations process</a:t>
            </a:r>
          </a:p>
          <a:p>
            <a:pPr marL="232943" indent="-232943">
              <a:buFont typeface="+mj-lt"/>
              <a:buAutoNum type="arabicPeriod"/>
            </a:pPr>
            <a:r>
              <a:rPr lang="en-US" baseline="0" dirty="0" smtClean="0"/>
              <a:t>Reauthorization of No Child Left Behind</a:t>
            </a:r>
          </a:p>
          <a:p>
            <a:pPr marL="465887" lvl="1"/>
            <a:endParaRPr lang="en-US" baseline="0" dirty="0" smtClean="0"/>
          </a:p>
          <a:p>
            <a:r>
              <a:rPr lang="en-US" dirty="0" smtClean="0"/>
              <a:t>Those two issues remain the hot topics for the education community</a:t>
            </a:r>
          </a:p>
          <a:p>
            <a:endParaRPr lang="en-US" dirty="0" smtClean="0"/>
          </a:p>
          <a:p>
            <a:pPr marL="232943" indent="-232943">
              <a:buAutoNum type="arabicPeriod"/>
            </a:pPr>
            <a:r>
              <a:rPr lang="en-US" b="1" dirty="0" smtClean="0"/>
              <a:t>Budget and Appropriations </a:t>
            </a:r>
            <a:r>
              <a:rPr lang="en-US" dirty="0" smtClean="0"/>
              <a:t>(may need </a:t>
            </a:r>
            <a:r>
              <a:rPr lang="en-US" smtClean="0"/>
              <a:t>change</a:t>
            </a:r>
            <a:r>
              <a:rPr lang="en-US" baseline="0" smtClean="0"/>
              <a:t> comments</a:t>
            </a:r>
            <a:r>
              <a:rPr lang="en-US" smtClean="0"/>
              <a:t> </a:t>
            </a:r>
            <a:r>
              <a:rPr lang="en-US" dirty="0" smtClean="0"/>
              <a:t>depending on timing</a:t>
            </a:r>
            <a:r>
              <a:rPr lang="en-US" baseline="0" dirty="0" smtClean="0"/>
              <a:t> </a:t>
            </a:r>
            <a:r>
              <a:rPr lang="en-US" baseline="0" smtClean="0"/>
              <a:t>of action)</a:t>
            </a:r>
            <a:endParaRPr lang="en-US" baseline="0" dirty="0" smtClean="0"/>
          </a:p>
          <a:p>
            <a:endParaRPr lang="en-US" dirty="0" smtClean="0"/>
          </a:p>
          <a:p>
            <a:pPr marL="174708" indent="-174708">
              <a:buFont typeface="Arial" panose="020B0604020202020204" pitchFamily="34" charset="0"/>
              <a:buChar char="•"/>
            </a:pPr>
            <a:r>
              <a:rPr lang="en-US" dirty="0" smtClean="0"/>
              <a:t>Last month I explained that Congress approved</a:t>
            </a:r>
            <a:r>
              <a:rPr lang="en-US" baseline="0" dirty="0" smtClean="0"/>
              <a:t> and the President signed into law a rare two-year budget agreement known as the Bipartisan Budget Act of 2015</a:t>
            </a:r>
          </a:p>
          <a:p>
            <a:pPr marL="640594" lvl="1" indent="-174708">
              <a:buFont typeface="Arial" panose="020B0604020202020204" pitchFamily="34" charset="0"/>
              <a:buChar char="•"/>
            </a:pPr>
            <a:r>
              <a:rPr lang="en-US" baseline="0" dirty="0" smtClean="0"/>
              <a:t>It will set the spending limits for the remainder of FY16 and all of FY17 (through September 30, 2017)</a:t>
            </a:r>
          </a:p>
          <a:p>
            <a:pPr marL="640594" lvl="1" indent="-174708">
              <a:buFont typeface="Arial" panose="020B0604020202020204" pitchFamily="34" charset="0"/>
              <a:buChar char="•"/>
            </a:pPr>
            <a:r>
              <a:rPr lang="en-US" baseline="0" dirty="0" smtClean="0"/>
              <a:t>This helps avoid contentious budget negotiations during the Presidential election year</a:t>
            </a:r>
          </a:p>
          <a:p>
            <a:pPr marL="640594" lvl="1" indent="-174708">
              <a:buFont typeface="Arial" panose="020B0604020202020204" pitchFamily="34" charset="0"/>
              <a:buChar char="•"/>
            </a:pPr>
            <a:r>
              <a:rPr lang="en-US" baseline="0" dirty="0" smtClean="0"/>
              <a:t>The agreement raised the spending caps for defense and non-defense discretionary spending by $80 billion over the next two years—which essentially rolls back the sequester caps</a:t>
            </a:r>
            <a:endParaRPr lang="en-US" dirty="0" smtClean="0"/>
          </a:p>
          <a:p>
            <a:pPr marL="174708" indent="-174708">
              <a:buFont typeface="Arial" panose="020B0604020202020204" pitchFamily="34" charset="0"/>
              <a:buChar char="•"/>
            </a:pPr>
            <a:r>
              <a:rPr lang="en-US" dirty="0" smtClean="0"/>
              <a:t>However, Congress still needs to determine how to fund the specific programs in the 12 appropriations bills.</a:t>
            </a:r>
          </a:p>
          <a:p>
            <a:pPr marL="174708" indent="-174708">
              <a:buFont typeface="Arial" panose="020B0604020202020204" pitchFamily="34" charset="0"/>
              <a:buChar char="•"/>
            </a:pPr>
            <a:r>
              <a:rPr lang="en-US" dirty="0" smtClean="0"/>
              <a:t>The</a:t>
            </a:r>
            <a:r>
              <a:rPr lang="en-US" baseline="0" dirty="0" smtClean="0"/>
              <a:t> Continuing Resolution (which funds all the government programs) expired on December 11 and Congress passed another short term CR until December 16</a:t>
            </a:r>
          </a:p>
          <a:p>
            <a:pPr marL="631908" lvl="1" indent="-174708">
              <a:buFont typeface="Arial" panose="020B0604020202020204" pitchFamily="34" charset="0"/>
              <a:buChar char="•"/>
            </a:pPr>
            <a:r>
              <a:rPr lang="en-US" baseline="0" dirty="0" smtClean="0"/>
              <a:t>A omnibus spending bill was unveiled Monday and a vote is expected December 16</a:t>
            </a:r>
          </a:p>
          <a:p>
            <a:pPr marL="631908" lvl="1" indent="-174708">
              <a:buFont typeface="Arial" panose="020B0604020202020204" pitchFamily="34" charset="0"/>
              <a:buChar char="•"/>
            </a:pPr>
            <a:r>
              <a:rPr lang="en-US" baseline="0" dirty="0" smtClean="0"/>
              <a:t>At this time we don’t have details of education funding</a:t>
            </a:r>
          </a:p>
          <a:p>
            <a:pPr marL="174708" indent="-174708">
              <a:buFont typeface="Arial" panose="020B0604020202020204" pitchFamily="34" charset="0"/>
              <a:buChar char="•"/>
            </a:pPr>
            <a:r>
              <a:rPr lang="en-US" baseline="0" dirty="0" smtClean="0"/>
              <a:t>If the omnibus spending bill is not approved, there will likely be another long term CR that would essentially keep the programs funded at the same levels—so until a clean appropriations bill is approved, we will not see the slight increases we will likely see from the bump in spending in the 2 year budget agreement</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264674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baseline="0" dirty="0" smtClean="0"/>
              <a:t>2</a:t>
            </a:r>
            <a:r>
              <a:rPr lang="en-US" baseline="0" dirty="0" smtClean="0"/>
              <a:t>. </a:t>
            </a:r>
            <a:r>
              <a:rPr lang="en-US" b="1" baseline="0" dirty="0" smtClean="0"/>
              <a:t>The Passage of the Every Student Succeeds Act (ESSA)</a:t>
            </a:r>
          </a:p>
          <a:p>
            <a:endParaRPr lang="en-US" b="1" baseline="0" dirty="0" smtClean="0"/>
          </a:p>
          <a:p>
            <a:pPr marL="174708" indent="-174708">
              <a:buFont typeface="Arial" panose="020B0604020202020204" pitchFamily="34" charset="0"/>
              <a:buChar char="•"/>
            </a:pPr>
            <a:r>
              <a:rPr lang="en-US" baseline="0" dirty="0" smtClean="0"/>
              <a:t>Now the second topic.  Get used to the acronym ESSA—the Every Student Succeeds Act</a:t>
            </a:r>
          </a:p>
          <a:p>
            <a:pPr marL="174708" indent="-174708">
              <a:buFont typeface="Arial" panose="020B0604020202020204" pitchFamily="34" charset="0"/>
              <a:buChar char="•"/>
            </a:pPr>
            <a:r>
              <a:rPr lang="en-US" baseline="0" dirty="0" smtClean="0"/>
              <a:t>ESSA replaces NCLB</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Things really came together fast over the last few months.  As you may recall, the bills essentially stalled for a while after the House and Senate voted on their respective bills.  </a:t>
            </a:r>
          </a:p>
          <a:p>
            <a:pPr marL="174708" indent="-174708">
              <a:buFont typeface="Arial" panose="020B0604020202020204" pitchFamily="34" charset="0"/>
              <a:buChar char="•"/>
            </a:pPr>
            <a:r>
              <a:rPr lang="en-US" baseline="0" dirty="0" smtClean="0"/>
              <a:t>There were significant differences between the two versions</a:t>
            </a:r>
          </a:p>
          <a:p>
            <a:pPr marL="631908" lvl="1" indent="-174708">
              <a:buFont typeface="Arial" panose="020B0604020202020204" pitchFamily="34" charset="0"/>
              <a:buChar char="•"/>
            </a:pPr>
            <a:r>
              <a:rPr lang="en-US" baseline="0" dirty="0" smtClean="0"/>
              <a:t>The House approved H.R. 5 (the Student Success Act) on July 8</a:t>
            </a:r>
          </a:p>
          <a:p>
            <a:pPr marL="631908" lvl="1" indent="-174708">
              <a:buFont typeface="Arial" panose="020B0604020202020204" pitchFamily="34" charset="0"/>
              <a:buChar char="•"/>
            </a:pPr>
            <a:r>
              <a:rPr lang="en-US" baseline="0" dirty="0" smtClean="0"/>
              <a:t>The Senate approved S. 117 (the Every Child Achieves Act) on July 16</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However, over the summer and fall, the big four and committee staff developed an agreeable blue print for a conference committee</a:t>
            </a:r>
          </a:p>
          <a:p>
            <a:pPr marL="631908" lvl="1" indent="-174708">
              <a:buFont typeface="Arial" panose="020B0604020202020204" pitchFamily="34" charset="0"/>
              <a:buChar char="•"/>
            </a:pPr>
            <a:r>
              <a:rPr lang="en-US" baseline="0" dirty="0" smtClean="0"/>
              <a:t>Everything was negotiable and found a compromise (even the name of the act. Notice the names of the two bills.  They took parts of both bill names for the final.  The name is also a positive spend from No Child Left Behind---to Every Student Succeeds</a:t>
            </a:r>
          </a:p>
          <a:p>
            <a:pPr marL="631908" lvl="1"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So, in early November, House and Senate leadership agreed to and name conference committee members made up of both the House Ed and Workforce and Senate HELP committee</a:t>
            </a:r>
          </a:p>
          <a:p>
            <a:pPr marL="174708" indent="-174708">
              <a:buFont typeface="Arial" panose="020B0604020202020204" pitchFamily="34" charset="0"/>
              <a:buChar char="•"/>
            </a:pPr>
            <a:r>
              <a:rPr lang="en-US" baseline="0" dirty="0" smtClean="0"/>
              <a:t>On November 18, the conference committee convened </a:t>
            </a:r>
          </a:p>
          <a:p>
            <a:pPr marL="174708" indent="-174708">
              <a:buFont typeface="Arial" panose="020B0604020202020204" pitchFamily="34" charset="0"/>
              <a:buChar char="•"/>
            </a:pPr>
            <a:r>
              <a:rPr lang="en-US" baseline="0" dirty="0" smtClean="0"/>
              <a:t>On November 19, the conference committee approved the blue print agreement 39-1.</a:t>
            </a:r>
          </a:p>
          <a:p>
            <a:pPr marL="174708" indent="-174708">
              <a:buFont typeface="Arial" panose="020B0604020202020204" pitchFamily="34" charset="0"/>
              <a:buChar char="•"/>
            </a:pPr>
            <a:r>
              <a:rPr lang="en-US" baseline="0" dirty="0" smtClean="0"/>
              <a:t>Staff spent a week or so drafting the blue print into language.</a:t>
            </a:r>
          </a:p>
          <a:p>
            <a:pPr marL="174708" indent="-174708">
              <a:buFont typeface="Arial" panose="020B0604020202020204" pitchFamily="34" charset="0"/>
              <a:buChar char="•"/>
            </a:pPr>
            <a:r>
              <a:rPr lang="en-US" baseline="0" dirty="0" smtClean="0"/>
              <a:t>On December 2, the bill, S. 1177, passed the House 359-64</a:t>
            </a:r>
          </a:p>
          <a:p>
            <a:pPr marL="174708" indent="-174708">
              <a:buFont typeface="Arial" panose="020B0604020202020204" pitchFamily="34" charset="0"/>
              <a:buChar char="•"/>
            </a:pPr>
            <a:r>
              <a:rPr lang="en-US" baseline="0" dirty="0" smtClean="0"/>
              <a:t>On December 9, the bill passed the Senate 85-12</a:t>
            </a:r>
          </a:p>
          <a:p>
            <a:pPr marL="174708" indent="-174708">
              <a:buFont typeface="Arial" panose="020B0604020202020204" pitchFamily="34" charset="0"/>
              <a:buChar char="•"/>
            </a:pPr>
            <a:r>
              <a:rPr lang="en-US" baseline="0" dirty="0" smtClean="0"/>
              <a:t>On December 10, the President signed S. 1177 into law</a:t>
            </a:r>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167356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174708" indent="-174708">
              <a:buFont typeface="Arial" panose="020B0604020202020204" pitchFamily="34" charset="0"/>
              <a:buChar char="•"/>
            </a:pPr>
            <a:r>
              <a:rPr lang="en-US" dirty="0" smtClean="0"/>
              <a:t>For the</a:t>
            </a:r>
            <a:r>
              <a:rPr lang="en-US" baseline="0" dirty="0" smtClean="0"/>
              <a:t> remaining slides I will give a high level overview of what we know</a:t>
            </a:r>
          </a:p>
          <a:p>
            <a:pPr marL="174708" indent="-174708">
              <a:buFont typeface="Arial" panose="020B0604020202020204" pitchFamily="34" charset="0"/>
              <a:buChar char="•"/>
            </a:pPr>
            <a:r>
              <a:rPr lang="en-US" baseline="0" dirty="0" smtClean="0"/>
              <a:t>Please understand that the bill is over 1000 pages.  Even more daunting is the existing bill cross references back to NCLB so there is no finalized published version with easy to understand language.</a:t>
            </a:r>
          </a:p>
          <a:p>
            <a:pPr marL="640594" lvl="1" indent="-174708">
              <a:buFont typeface="Arial" panose="020B0604020202020204" pitchFamily="34" charset="0"/>
              <a:buChar char="•"/>
            </a:pPr>
            <a:r>
              <a:rPr lang="en-US" baseline="0" dirty="0" smtClean="0"/>
              <a:t>Congress has no intention of producing a cross-over clean version document--that will likely need to be done by the USDOE</a:t>
            </a:r>
          </a:p>
          <a:p>
            <a:pPr marL="174708" indent="-174708">
              <a:buFont typeface="Arial" panose="020B0604020202020204" pitchFamily="34" charset="0"/>
              <a:buChar char="•"/>
            </a:pPr>
            <a:r>
              <a:rPr lang="en-US" baseline="0" dirty="0" smtClean="0"/>
              <a:t>Thus, as we delve into this giant bill we do not have all the answers and we have basic information</a:t>
            </a:r>
          </a:p>
          <a:p>
            <a:pPr marL="174708" indent="-174708">
              <a:buFont typeface="Arial" panose="020B0604020202020204" pitchFamily="34" charset="0"/>
              <a:buChar char="•"/>
            </a:pPr>
            <a:r>
              <a:rPr lang="en-US" baseline="0" dirty="0" smtClean="0"/>
              <a:t>You have in front of you a summary of the conference report by the House and Senate committees </a:t>
            </a:r>
          </a:p>
          <a:p>
            <a:pPr marL="174708" indent="-174708">
              <a:buFont typeface="Arial" panose="020B0604020202020204" pitchFamily="34" charset="0"/>
              <a:buChar char="•"/>
            </a:pPr>
            <a:r>
              <a:rPr lang="en-US" baseline="0" dirty="0" smtClean="0"/>
              <a:t>We will be working on more detailed summaries and information for all stakeholders</a:t>
            </a:r>
          </a:p>
          <a:p>
            <a:pPr marL="174708" indent="-17470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201768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from</a:t>
            </a:r>
            <a:r>
              <a:rPr lang="en-US" baseline="0" dirty="0" smtClean="0"/>
              <a:t> a high level we know….</a:t>
            </a:r>
            <a:endParaRPr lang="en-US" dirty="0" smtClean="0"/>
          </a:p>
          <a:p>
            <a:endParaRPr lang="en-US" dirty="0" smtClean="0"/>
          </a:p>
          <a:p>
            <a:r>
              <a:rPr lang="en-US" b="1" dirty="0"/>
              <a:t>Authority</a:t>
            </a:r>
            <a:endParaRPr lang="en-US" dirty="0"/>
          </a:p>
          <a:p>
            <a:pPr marL="174708" indent="-174708">
              <a:buFont typeface="Arial" panose="020B0604020202020204" pitchFamily="34" charset="0"/>
              <a:buChar char="•"/>
            </a:pPr>
            <a:r>
              <a:rPr lang="en-US" dirty="0"/>
              <a:t>Generally this law significantly shifts control and decision making back to the states.  </a:t>
            </a:r>
          </a:p>
          <a:p>
            <a:pPr marL="174708" indent="-174708">
              <a:buFont typeface="Arial" panose="020B0604020202020204" pitchFamily="34" charset="0"/>
              <a:buChar char="•"/>
            </a:pPr>
            <a:r>
              <a:rPr lang="en-US" dirty="0"/>
              <a:t>It also places significant restrictions on USDOE Secretary</a:t>
            </a:r>
          </a:p>
          <a:p>
            <a:r>
              <a:rPr lang="en-US" dirty="0"/>
              <a:t> </a:t>
            </a:r>
          </a:p>
          <a:p>
            <a:r>
              <a:rPr lang="en-US" b="1" dirty="0"/>
              <a:t>Authorizations and program structure</a:t>
            </a:r>
            <a:endParaRPr lang="en-US" dirty="0"/>
          </a:p>
          <a:p>
            <a:pPr marL="174708" indent="-174708">
              <a:buFont typeface="Arial" panose="020B0604020202020204" pitchFamily="34" charset="0"/>
              <a:buChar char="•"/>
            </a:pPr>
            <a:r>
              <a:rPr lang="en-US" dirty="0"/>
              <a:t>Maintains separate authorization and funding for the large/medium grant programs </a:t>
            </a:r>
          </a:p>
          <a:p>
            <a:pPr marL="640594" lvl="1" indent="-174708">
              <a:buFont typeface="Arial" panose="020B0604020202020204" pitchFamily="34" charset="0"/>
              <a:buChar char="•"/>
            </a:pPr>
            <a:r>
              <a:rPr lang="en-US" dirty="0"/>
              <a:t>I.E. Title I, Title II</a:t>
            </a:r>
          </a:p>
          <a:p>
            <a:pPr marL="174708" indent="-174708">
              <a:buFont typeface="Arial" panose="020B0604020202020204" pitchFamily="34" charset="0"/>
              <a:buChar char="•"/>
            </a:pPr>
            <a:r>
              <a:rPr lang="en-US" dirty="0"/>
              <a:t>But eliminates the line item authority or consolidates many smaller programs (whether there could be reservations for activity from other authorized programs)</a:t>
            </a:r>
          </a:p>
          <a:p>
            <a:r>
              <a:rPr lang="en-US" dirty="0"/>
              <a:t> </a:t>
            </a:r>
          </a:p>
          <a:p>
            <a:r>
              <a:rPr lang="en-US" b="1" dirty="0"/>
              <a:t>Effective Date(s)</a:t>
            </a:r>
            <a:endParaRPr lang="en-US" dirty="0"/>
          </a:p>
          <a:p>
            <a:pPr marL="174708" indent="-174708">
              <a:buFont typeface="Arial" panose="020B0604020202020204" pitchFamily="34" charset="0"/>
              <a:buChar char="•"/>
            </a:pPr>
            <a:r>
              <a:rPr lang="en-US" dirty="0"/>
              <a:t>Existing ESEA flexibility waivers end on 8/1/2016</a:t>
            </a:r>
          </a:p>
          <a:p>
            <a:pPr marL="174708" indent="-174708">
              <a:buFont typeface="Arial" panose="020B0604020202020204" pitchFamily="34" charset="0"/>
              <a:buChar char="•"/>
            </a:pPr>
            <a:r>
              <a:rPr lang="en-US" dirty="0"/>
              <a:t>The current AYP requirements are effective through August 1, 2016.  The bill allows for an 18 month transition period for states to align their accountability systems to the new requirements and begin identifying schools in need of interventions.</a:t>
            </a:r>
          </a:p>
          <a:p>
            <a:pPr marL="174708" indent="-174708">
              <a:buFont typeface="Arial" panose="020B0604020202020204" pitchFamily="34" charset="0"/>
              <a:buChar char="•"/>
            </a:pPr>
            <a:r>
              <a:rPr lang="en-US" dirty="0"/>
              <a:t>Until 2017-18 or whenever a plan is approved, if earlier, states are expected to maintain existing supports and interventions for low performing schools</a:t>
            </a:r>
          </a:p>
          <a:p>
            <a:pPr marL="174708" indent="-174708">
              <a:buFont typeface="Arial" panose="020B0604020202020204" pitchFamily="34" charset="0"/>
              <a:buChar char="•"/>
            </a:pPr>
            <a:r>
              <a:rPr lang="en-US" dirty="0"/>
              <a:t>Formula Funding would begin 7/1/2016 (</a:t>
            </a:r>
            <a:r>
              <a:rPr lang="en-US" dirty="0" smtClean="0"/>
              <a:t>10/1/2016 </a:t>
            </a:r>
            <a:r>
              <a:rPr lang="en-US" dirty="0"/>
              <a:t>for competitive)</a:t>
            </a:r>
          </a:p>
          <a:p>
            <a:pPr marL="174708" indent="-174708">
              <a:buFont typeface="Arial" panose="020B0604020202020204" pitchFamily="34" charset="0"/>
              <a:buChar char="•"/>
            </a:pPr>
            <a:r>
              <a:rPr lang="en-US" dirty="0"/>
              <a:t>Multi-year awards (from previous Act) would only continue if it is authorized under existing Act or similar in </a:t>
            </a:r>
            <a:r>
              <a:rPr lang="en-US" dirty="0" smtClean="0"/>
              <a:t>nature</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106384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Standards</a:t>
            </a:r>
            <a:endParaRPr lang="en-US" dirty="0"/>
          </a:p>
          <a:p>
            <a:pPr marL="174708" indent="-174708">
              <a:buFont typeface="Arial" panose="020B0604020202020204" pitchFamily="34" charset="0"/>
              <a:buChar char="•"/>
            </a:pPr>
            <a:r>
              <a:rPr lang="en-US" dirty="0" smtClean="0"/>
              <a:t>The law shifts the power back to the states.</a:t>
            </a:r>
            <a:r>
              <a:rPr lang="en-US" baseline="0" dirty="0" smtClean="0"/>
              <a:t>  States set their own challenging academic standards that need to be aligned with credit bearing coursework at institutions of higher </a:t>
            </a:r>
            <a:r>
              <a:rPr lang="en-US" baseline="0" dirty="0" err="1" smtClean="0"/>
              <a:t>ed</a:t>
            </a:r>
            <a:r>
              <a:rPr lang="en-US" baseline="0" dirty="0" smtClean="0"/>
              <a:t> and state CTE standards</a:t>
            </a:r>
          </a:p>
          <a:p>
            <a:r>
              <a:rPr lang="en-US" dirty="0"/>
              <a:t> </a:t>
            </a:r>
          </a:p>
          <a:p>
            <a:r>
              <a:rPr lang="en-US" b="1" dirty="0"/>
              <a:t>Assessments</a:t>
            </a:r>
            <a:endParaRPr lang="en-US" dirty="0"/>
          </a:p>
          <a:p>
            <a:pPr marL="174708" indent="-174708">
              <a:buFont typeface="Arial" panose="020B0604020202020204" pitchFamily="34" charset="0"/>
              <a:buChar char="•"/>
            </a:pPr>
            <a:r>
              <a:rPr lang="en-US" dirty="0" smtClean="0"/>
              <a:t>The</a:t>
            </a:r>
            <a:r>
              <a:rPr lang="en-US" baseline="0" dirty="0" smtClean="0"/>
              <a:t> same testing regimen remains in the bill as was under NCLB.  States </a:t>
            </a:r>
            <a:r>
              <a:rPr lang="en-US" dirty="0" smtClean="0"/>
              <a:t>must have </a:t>
            </a:r>
            <a:r>
              <a:rPr lang="en-US" dirty="0"/>
              <a:t>high quality </a:t>
            </a:r>
            <a:r>
              <a:rPr lang="en-US" dirty="0" smtClean="0"/>
              <a:t>tests </a:t>
            </a:r>
            <a:r>
              <a:rPr lang="en-US" dirty="0"/>
              <a:t>in math, ELA and science (timelines and grade spans same as current law)</a:t>
            </a:r>
          </a:p>
          <a:p>
            <a:r>
              <a:rPr lang="en-US" dirty="0"/>
              <a:t> </a:t>
            </a:r>
          </a:p>
          <a:p>
            <a:r>
              <a:rPr lang="en-US" b="1" dirty="0"/>
              <a:t>Accountability</a:t>
            </a:r>
            <a:endParaRPr lang="en-US" dirty="0"/>
          </a:p>
          <a:p>
            <a:pPr marL="174708" indent="-174708">
              <a:buFont typeface="Arial" panose="020B0604020202020204" pitchFamily="34" charset="0"/>
              <a:buChar char="•"/>
            </a:pPr>
            <a:r>
              <a:rPr lang="en-US" baseline="0" dirty="0" smtClean="0"/>
              <a:t>States have to establish ambitious long-term goals and measure progress of students, schools and district to those goals.  There is a greater emphasis on subgroups</a:t>
            </a:r>
          </a:p>
          <a:p>
            <a:pPr marL="0" indent="0">
              <a:buFont typeface="Arial" panose="020B0604020202020204" pitchFamily="34" charset="0"/>
              <a:buNone/>
            </a:pPr>
            <a:r>
              <a:rPr lang="en-US" dirty="0"/>
              <a:t> </a:t>
            </a:r>
          </a:p>
          <a:p>
            <a:r>
              <a:rPr lang="en-US" b="1" dirty="0"/>
              <a:t>Report Cards</a:t>
            </a:r>
            <a:endParaRPr lang="en-US" dirty="0"/>
          </a:p>
          <a:p>
            <a:pPr lvl="0"/>
            <a:r>
              <a:rPr lang="en-US" dirty="0" smtClean="0"/>
              <a:t>It</a:t>
            </a:r>
            <a:r>
              <a:rPr lang="en-US" baseline="0" dirty="0" smtClean="0"/>
              <a:t> m</a:t>
            </a:r>
            <a:r>
              <a:rPr lang="en-US" dirty="0" smtClean="0"/>
              <a:t>aintains </a:t>
            </a:r>
            <a:r>
              <a:rPr lang="en-US" dirty="0"/>
              <a:t>state and local report cards and includes additional information to be reported </a:t>
            </a:r>
            <a:endParaRPr lang="en-US" dirty="0" smtClean="0"/>
          </a:p>
          <a:p>
            <a:r>
              <a:rPr lang="en-US" dirty="0"/>
              <a:t> </a:t>
            </a:r>
          </a:p>
          <a:p>
            <a:r>
              <a:rPr lang="en-US" b="1" dirty="0"/>
              <a:t>Graduation Rates</a:t>
            </a:r>
            <a:endParaRPr lang="en-US" dirty="0"/>
          </a:p>
          <a:p>
            <a:pPr marL="174708" indent="-174708">
              <a:buFont typeface="Arial" panose="020B0604020202020204" pitchFamily="34" charset="0"/>
              <a:buChar char="•"/>
            </a:pPr>
            <a:r>
              <a:rPr lang="en-US" dirty="0"/>
              <a:t>States must include a 4 year adjusted cohort and extended year adjust graduation rate for report card and accountability determinations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783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School identification and Improvement</a:t>
            </a:r>
            <a:endParaRPr lang="en-US" dirty="0"/>
          </a:p>
          <a:p>
            <a:pPr marL="174708" indent="-174708">
              <a:buFont typeface="Arial" panose="020B0604020202020204" pitchFamily="34" charset="0"/>
              <a:buChar char="•"/>
            </a:pPr>
            <a:r>
              <a:rPr lang="en-US" baseline="0" dirty="0" smtClean="0"/>
              <a:t>There are no more prescribed federal models that the states must follow</a:t>
            </a:r>
          </a:p>
          <a:p>
            <a:pPr marL="174708" indent="-174708">
              <a:buFont typeface="Arial" panose="020B0604020202020204" pitchFamily="34" charset="0"/>
              <a:buChar char="•"/>
            </a:pPr>
            <a:r>
              <a:rPr lang="en-US" baseline="0" dirty="0" smtClean="0"/>
              <a:t>Essentially, states must identify the lowest 5 percent of schools, grad rates of less than 67% and schools with gap closure issues.  Districts must develop plans to turn them around</a:t>
            </a:r>
          </a:p>
          <a:p>
            <a:r>
              <a:rPr lang="en-US" dirty="0"/>
              <a:t> </a:t>
            </a:r>
          </a:p>
          <a:p>
            <a:endParaRPr lang="en-US" dirty="0"/>
          </a:p>
          <a:p>
            <a:r>
              <a:rPr lang="en-US" b="1" dirty="0" smtClean="0"/>
              <a:t>Teacher and Principal</a:t>
            </a:r>
            <a:endParaRPr lang="en-US" dirty="0" smtClean="0"/>
          </a:p>
          <a:p>
            <a:pPr marL="174708" indent="-174708">
              <a:buFont typeface="Arial" panose="020B0604020202020204" pitchFamily="34" charset="0"/>
              <a:buChar char="•"/>
            </a:pPr>
            <a:r>
              <a:rPr lang="en-US" dirty="0" smtClean="0"/>
              <a:t>There is no more highly</a:t>
            </a:r>
            <a:r>
              <a:rPr lang="en-US" baseline="0" dirty="0" smtClean="0"/>
              <a:t> qualified teacher provisions.  Districts must ensure that minority and poor kids are not taught at a disproportionate rate by ineffective, inexperienced and out-of-field teachers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391442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smtClean="0"/>
          </a:p>
          <a:p>
            <a:r>
              <a:rPr lang="en-US" b="1" dirty="0" smtClean="0"/>
              <a:t>Title I Funding and Formula</a:t>
            </a:r>
            <a:endParaRPr lang="en-US" dirty="0" smtClean="0"/>
          </a:p>
          <a:p>
            <a:pPr marL="174708" indent="-174708">
              <a:buFont typeface="Arial" panose="020B0604020202020204" pitchFamily="34" charset="0"/>
              <a:buChar char="•"/>
            </a:pPr>
            <a:r>
              <a:rPr lang="en-US" dirty="0" smtClean="0"/>
              <a:t>Maintains the 4 existing formula </a:t>
            </a:r>
          </a:p>
          <a:p>
            <a:endParaRPr lang="en-US" dirty="0"/>
          </a:p>
          <a:p>
            <a:r>
              <a:rPr lang="en-US" b="1" dirty="0"/>
              <a:t>Title II (Formula grants to states. States make formula based awards to districts.)</a:t>
            </a:r>
            <a:endParaRPr lang="en-US" dirty="0"/>
          </a:p>
          <a:p>
            <a:pPr marL="171450" indent="-171450">
              <a:buFont typeface="Arial" panose="020B0604020202020204" pitchFamily="34" charset="0"/>
              <a:buChar char="•"/>
            </a:pPr>
            <a:r>
              <a:rPr lang="en-US" dirty="0" smtClean="0"/>
              <a:t>There are same</a:t>
            </a:r>
            <a:r>
              <a:rPr lang="en-US" baseline="0" dirty="0" smtClean="0"/>
              <a:t> changes to the Title II formula.  By 2020, states will be funded by 20% enrollment/80% poverty—hold harmless until then.  </a:t>
            </a:r>
            <a:r>
              <a:rPr lang="en-US" dirty="0"/>
              <a:t> </a:t>
            </a:r>
            <a:r>
              <a:rPr lang="en-US" dirty="0" smtClean="0"/>
              <a:t>It immediately removes hold harmless on districts—they will be funded by 20% enrollment/80% poverty</a:t>
            </a:r>
          </a:p>
          <a:p>
            <a:r>
              <a:rPr lang="en-US" dirty="0"/>
              <a:t> </a:t>
            </a:r>
          </a:p>
          <a:p>
            <a:r>
              <a:rPr lang="en-US" b="1" dirty="0"/>
              <a:t>Preschool Program</a:t>
            </a:r>
            <a:endParaRPr lang="en-US" dirty="0"/>
          </a:p>
          <a:p>
            <a:pPr marL="174708" indent="-174708">
              <a:buFont typeface="Arial" panose="020B0604020202020204" pitchFamily="34" charset="0"/>
              <a:buChar char="•"/>
            </a:pPr>
            <a:r>
              <a:rPr lang="en-US" dirty="0"/>
              <a:t>Authorizes a Preschool Development Grants program through the Department of Health and Human Services (but jointly administered with the US Department of Ed)</a:t>
            </a:r>
          </a:p>
          <a:p>
            <a:pPr lvl="0"/>
            <a:r>
              <a:rPr lang="en-US" dirty="0"/>
              <a:t>State provide 30% match.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212202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169" y="5188863"/>
            <a:ext cx="7772400" cy="861774"/>
          </a:xfrm>
        </p:spPr>
        <p:txBody>
          <a:bodyPr/>
          <a:lstStyle/>
          <a:p>
            <a:r>
              <a:rPr lang="en-US" sz="2800" dirty="0" smtClean="0"/>
              <a:t>Federal Updates to the </a:t>
            </a:r>
            <a:br>
              <a:rPr lang="en-US" sz="2800" dirty="0" smtClean="0"/>
            </a:br>
            <a:r>
              <a:rPr lang="en-US" sz="2800" dirty="0" smtClean="0"/>
              <a:t>State Board of Education</a:t>
            </a:r>
            <a:endParaRPr lang="en-US" sz="2800" dirty="0"/>
          </a:p>
        </p:txBody>
      </p:sp>
      <p:sp>
        <p:nvSpPr>
          <p:cNvPr id="6" name="Subtitle 5"/>
          <p:cNvSpPr>
            <a:spLocks noGrp="1"/>
          </p:cNvSpPr>
          <p:nvPr>
            <p:ph type="subTitle" idx="1"/>
          </p:nvPr>
        </p:nvSpPr>
        <p:spPr>
          <a:xfrm>
            <a:off x="273594" y="6050637"/>
            <a:ext cx="6400800" cy="720553"/>
          </a:xfrm>
        </p:spPr>
        <p:txBody>
          <a:bodyPr/>
          <a:lstStyle/>
          <a:p>
            <a:pPr>
              <a:spcBef>
                <a:spcPts val="0"/>
              </a:spcBef>
            </a:pPr>
            <a:r>
              <a:rPr lang="en-US" sz="2000" b="1" dirty="0">
                <a:solidFill>
                  <a:schemeClr val="bg1">
                    <a:lumMod val="50000"/>
                  </a:schemeClr>
                </a:solidFill>
              </a:rPr>
              <a:t>Jeremy Marks, </a:t>
            </a:r>
            <a:r>
              <a:rPr lang="en-US" sz="2000" dirty="0">
                <a:solidFill>
                  <a:schemeClr val="bg1">
                    <a:lumMod val="50000"/>
                  </a:schemeClr>
                </a:solidFill>
              </a:rPr>
              <a:t>Director of Federal Programs</a:t>
            </a:r>
          </a:p>
          <a:p>
            <a:pPr>
              <a:spcBef>
                <a:spcPts val="0"/>
              </a:spcBef>
            </a:pPr>
            <a:r>
              <a:rPr lang="en-US" sz="2000" dirty="0">
                <a:solidFill>
                  <a:schemeClr val="bg1">
                    <a:lumMod val="50000"/>
                  </a:schemeClr>
                </a:solidFill>
              </a:rPr>
              <a:t>December 15, 2015</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udent is reviewing notes after looking into a microscope.  " title="Science Class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6894" y="1"/>
            <a:ext cx="9184341" cy="6372116"/>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a:solidFill>
                  <a:schemeClr val="bg1"/>
                </a:solidFill>
              </a:rPr>
              <a:t>ESSA Key Provisions</a:t>
            </a:r>
          </a:p>
        </p:txBody>
      </p:sp>
      <p:sp>
        <p:nvSpPr>
          <p:cNvPr id="16" name="Rounded Rectangle 15"/>
          <p:cNvSpPr/>
          <p:nvPr/>
        </p:nvSpPr>
        <p:spPr>
          <a:xfrm>
            <a:off x="265386" y="2305092"/>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Student Support and Academic Enrichment</a:t>
            </a:r>
            <a:endParaRPr lang="en-US" sz="2800" b="1" dirty="0">
              <a:solidFill>
                <a:schemeClr val="bg1"/>
              </a:solidFill>
              <a:latin typeface="Arial"/>
              <a:cs typeface="Arial"/>
            </a:endParaRPr>
          </a:p>
        </p:txBody>
      </p:sp>
      <p:sp>
        <p:nvSpPr>
          <p:cNvPr id="14" name="Rounded Rectangle 13"/>
          <p:cNvSpPr/>
          <p:nvPr/>
        </p:nvSpPr>
        <p:spPr>
          <a:xfrm>
            <a:off x="3260834"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2800" b="1" dirty="0" smtClean="0">
                <a:solidFill>
                  <a:schemeClr val="bg1"/>
                </a:solidFill>
                <a:latin typeface="Arial"/>
                <a:cs typeface="Arial"/>
              </a:rPr>
              <a:t>Funding Flexibility and Transferability</a:t>
            </a:r>
            <a:endParaRPr lang="en-US" sz="2800" b="1" dirty="0">
              <a:solidFill>
                <a:schemeClr val="bg1"/>
              </a:solidFill>
              <a:latin typeface="Arial"/>
              <a:cs typeface="Arial"/>
            </a:endParaRPr>
          </a:p>
        </p:txBody>
      </p:sp>
      <p:sp>
        <p:nvSpPr>
          <p:cNvPr id="13" name="Rounded Rectangle 12"/>
          <p:cNvSpPr/>
          <p:nvPr/>
        </p:nvSpPr>
        <p:spPr>
          <a:xfrm>
            <a:off x="6202417"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tIns="91440" rIns="0" rtlCol="0" anchor="ctr"/>
          <a:lstStyle/>
          <a:p>
            <a:pPr indent="-117475" algn="ctr">
              <a:spcBef>
                <a:spcPct val="20000"/>
              </a:spcBef>
            </a:pPr>
            <a:r>
              <a:rPr lang="en-US" sz="2700" b="1" dirty="0" smtClean="0">
                <a:solidFill>
                  <a:schemeClr val="bg1"/>
                </a:solidFill>
                <a:latin typeface="Arial"/>
                <a:cs typeface="Arial"/>
              </a:rPr>
              <a:t>Maintenance of Effort</a:t>
            </a:r>
            <a:endParaRPr lang="en-US" sz="2700" b="1" dirty="0">
              <a:solidFill>
                <a:schemeClr val="bg1"/>
              </a:solidFill>
              <a:latin typeface="Arial"/>
              <a:cs typeface="Arial"/>
            </a:endParaRPr>
          </a:p>
        </p:txBody>
      </p:sp>
    </p:spTree>
    <p:extLst>
      <p:ext uri="{BB962C8B-B14F-4D97-AF65-F5344CB8AC3E}">
        <p14:creationId xmlns:p14="http://schemas.microsoft.com/office/powerpoint/2010/main" val="12957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Transition and Regulations</a:t>
            </a:r>
            <a:endParaRPr lang="en-US" dirty="0"/>
          </a:p>
        </p:txBody>
      </p:sp>
      <p:sp>
        <p:nvSpPr>
          <p:cNvPr id="7"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txBox="1">
            <a:spLocks/>
          </p:cNvSpPr>
          <p:nvPr/>
        </p:nvSpPr>
        <p:spPr>
          <a:xfrm>
            <a:off x="1685260" y="4076945"/>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9" name="Content Placeholder 8"/>
          <p:cNvSpPr>
            <a:spLocks noGrp="1"/>
          </p:cNvSpPr>
          <p:nvPr>
            <p:ph idx="1"/>
          </p:nvPr>
        </p:nvSpPr>
        <p:spPr>
          <a:xfrm>
            <a:off x="333632" y="1256344"/>
            <a:ext cx="8229600" cy="4525963"/>
          </a:xfrm>
        </p:spPr>
        <p:txBody>
          <a:bodyPr/>
          <a:lstStyle/>
          <a:p>
            <a:r>
              <a:rPr lang="en-US" dirty="0" smtClean="0"/>
              <a:t>“Orderly Transition”</a:t>
            </a:r>
          </a:p>
          <a:p>
            <a:r>
              <a:rPr lang="en-US" dirty="0" smtClean="0"/>
              <a:t>Rulemaking and regulations 1 year from enactment</a:t>
            </a:r>
            <a:endParaRPr lang="en-US" dirty="0"/>
          </a:p>
        </p:txBody>
      </p:sp>
    </p:spTree>
    <p:extLst>
      <p:ext uri="{BB962C8B-B14F-4D97-AF65-F5344CB8AC3E}">
        <p14:creationId xmlns:p14="http://schemas.microsoft.com/office/powerpoint/2010/main" val="23940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A4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Questions?</a:t>
            </a:r>
            <a:endParaRPr lang="en-US" dirty="0">
              <a:solidFill>
                <a:schemeClr val="bg1"/>
              </a:solidFill>
            </a:endParaRPr>
          </a:p>
        </p:txBody>
      </p:sp>
    </p:spTree>
    <p:extLst>
      <p:ext uri="{BB962C8B-B14F-4D97-AF65-F5344CB8AC3E}">
        <p14:creationId xmlns:p14="http://schemas.microsoft.com/office/powerpoint/2010/main" val="4983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picture shows a close-up of an individual working on a computer tablet.  " title="Working on Tablet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4" name="Rectangle 3" title="Gray Rectangle "/>
          <p:cNvSpPr/>
          <p:nvPr/>
        </p:nvSpPr>
        <p:spPr bwMode="auto">
          <a:xfrm>
            <a:off x="800986" y="13866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prstClr val="white"/>
              </a:solidFill>
            </a:endParaRPr>
          </a:p>
        </p:txBody>
      </p:sp>
      <p:sp>
        <p:nvSpPr>
          <p:cNvPr id="3" name="Content Placeholder 2"/>
          <p:cNvSpPr>
            <a:spLocks noGrp="1"/>
          </p:cNvSpPr>
          <p:nvPr>
            <p:ph idx="1"/>
          </p:nvPr>
        </p:nvSpPr>
        <p:spPr>
          <a:xfrm>
            <a:off x="1041990" y="1773659"/>
            <a:ext cx="6772940" cy="639941"/>
          </a:xfrm>
        </p:spPr>
        <p:txBody>
          <a:bodyPr/>
          <a:lstStyle/>
          <a:p>
            <a:pPr marL="0" indent="0">
              <a:buNone/>
            </a:pPr>
            <a:r>
              <a:rPr lang="en-US" dirty="0" smtClean="0"/>
              <a:t>Budget and Appropriations</a:t>
            </a:r>
            <a:endParaRPr lang="en-US" dirty="0"/>
          </a:p>
        </p:txBody>
      </p:sp>
      <p:sp>
        <p:nvSpPr>
          <p:cNvPr id="5" name="Rectangle 4" title="Gray Rectangle "/>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ESSA </a:t>
            </a:r>
            <a:r>
              <a:rPr lang="en-US" dirty="0" smtClean="0"/>
              <a:t>Overview</a:t>
            </a:r>
            <a:endParaRPr lang="en-US" dirty="0"/>
          </a:p>
        </p:txBody>
      </p:sp>
    </p:spTree>
    <p:extLst>
      <p:ext uri="{BB962C8B-B14F-4D97-AF65-F5344CB8AC3E}">
        <p14:creationId xmlns:p14="http://schemas.microsoft.com/office/powerpoint/2010/main" val="341817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Action</a:t>
            </a:r>
            <a:endParaRPr lang="en-US" dirty="0"/>
          </a:p>
        </p:txBody>
      </p:sp>
      <p:sp>
        <p:nvSpPr>
          <p:cNvPr id="3" name="Content Placeholder 2"/>
          <p:cNvSpPr>
            <a:spLocks noGrp="1"/>
          </p:cNvSpPr>
          <p:nvPr>
            <p:ph idx="1"/>
          </p:nvPr>
        </p:nvSpPr>
        <p:spPr>
          <a:xfrm>
            <a:off x="457200" y="1602174"/>
            <a:ext cx="8229600" cy="4525963"/>
          </a:xfrm>
        </p:spPr>
        <p:txBody>
          <a:bodyPr/>
          <a:lstStyle/>
          <a:p>
            <a:r>
              <a:rPr lang="en-US" dirty="0" smtClean="0"/>
              <a:t>Budget</a:t>
            </a:r>
          </a:p>
          <a:p>
            <a:r>
              <a:rPr lang="en-US" dirty="0" smtClean="0"/>
              <a:t>Appropriations bills</a:t>
            </a:r>
          </a:p>
          <a:p>
            <a:pPr marL="0" indent="0">
              <a:buNone/>
            </a:pPr>
            <a:endParaRPr lang="en-US" dirty="0"/>
          </a:p>
        </p:txBody>
      </p:sp>
    </p:spTree>
    <p:extLst>
      <p:ext uri="{BB962C8B-B14F-4D97-AF65-F5344CB8AC3E}">
        <p14:creationId xmlns:p14="http://schemas.microsoft.com/office/powerpoint/2010/main" val="38715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Action</a:t>
            </a:r>
            <a:endParaRPr lang="en-US" dirty="0"/>
          </a:p>
        </p:txBody>
      </p:sp>
      <p:sp>
        <p:nvSpPr>
          <p:cNvPr id="3" name="Content Placeholder 2"/>
          <p:cNvSpPr>
            <a:spLocks noGrp="1"/>
          </p:cNvSpPr>
          <p:nvPr>
            <p:ph idx="1"/>
          </p:nvPr>
        </p:nvSpPr>
        <p:spPr>
          <a:xfrm>
            <a:off x="457200" y="1344247"/>
            <a:ext cx="8229600" cy="4525963"/>
          </a:xfrm>
        </p:spPr>
        <p:txBody>
          <a:bodyPr/>
          <a:lstStyle/>
          <a:p>
            <a:pPr marL="0" indent="0">
              <a:buNone/>
            </a:pPr>
            <a:r>
              <a:rPr lang="en-US" b="1" dirty="0"/>
              <a:t>ESEA Reauthorization (ESSA)</a:t>
            </a:r>
          </a:p>
          <a:p>
            <a:pPr lvl="1"/>
            <a:r>
              <a:rPr lang="en-US" dirty="0" smtClean="0"/>
              <a:t>July House and Senate pass their bills</a:t>
            </a:r>
          </a:p>
          <a:p>
            <a:pPr lvl="1"/>
            <a:r>
              <a:rPr lang="en-US" b="1" dirty="0" smtClean="0"/>
              <a:t>Conference vote:  </a:t>
            </a:r>
            <a:r>
              <a:rPr lang="en-US" dirty="0" smtClean="0"/>
              <a:t>Nov. 19 (39-1)</a:t>
            </a:r>
            <a:endParaRPr lang="en-US" dirty="0"/>
          </a:p>
          <a:p>
            <a:pPr lvl="1"/>
            <a:r>
              <a:rPr lang="en-US" b="1" dirty="0"/>
              <a:t>House </a:t>
            </a:r>
            <a:r>
              <a:rPr lang="en-US" b="1" dirty="0" smtClean="0"/>
              <a:t>vote: </a:t>
            </a:r>
            <a:r>
              <a:rPr lang="en-US" dirty="0" smtClean="0"/>
              <a:t>Dec. 2 (359-64)</a:t>
            </a:r>
          </a:p>
          <a:p>
            <a:pPr lvl="2"/>
            <a:r>
              <a:rPr lang="en-US" dirty="0" smtClean="0"/>
              <a:t>Ohio (12-3) Chabot, Jordan, </a:t>
            </a:r>
            <a:r>
              <a:rPr lang="en-US" dirty="0" err="1" smtClean="0"/>
              <a:t>Wenstrup</a:t>
            </a:r>
            <a:r>
              <a:rPr lang="en-US" dirty="0" smtClean="0"/>
              <a:t> </a:t>
            </a:r>
            <a:endParaRPr lang="en-US" dirty="0"/>
          </a:p>
          <a:p>
            <a:pPr lvl="1"/>
            <a:r>
              <a:rPr lang="en-US" b="1" dirty="0"/>
              <a:t>Senate </a:t>
            </a:r>
            <a:r>
              <a:rPr lang="en-US" b="1" dirty="0" smtClean="0"/>
              <a:t>vote: </a:t>
            </a:r>
            <a:r>
              <a:rPr lang="en-US" dirty="0" smtClean="0"/>
              <a:t>Dec. 9 (85-12)</a:t>
            </a:r>
          </a:p>
          <a:p>
            <a:pPr lvl="2"/>
            <a:r>
              <a:rPr lang="en-US" dirty="0" smtClean="0"/>
              <a:t>Brown and Portman supported</a:t>
            </a:r>
            <a:endParaRPr lang="en-US" dirty="0"/>
          </a:p>
          <a:p>
            <a:pPr lvl="1"/>
            <a:r>
              <a:rPr lang="en-US" b="1" i="1" dirty="0" smtClean="0">
                <a:solidFill>
                  <a:srgbClr val="C00000"/>
                </a:solidFill>
              </a:rPr>
              <a:t>President Signs Dec. 10</a:t>
            </a:r>
            <a:endParaRPr lang="en-US" b="1" i="1" dirty="0">
              <a:solidFill>
                <a:srgbClr val="C00000"/>
              </a:solidFill>
            </a:endParaRPr>
          </a:p>
          <a:p>
            <a:endParaRPr lang="en-US" dirty="0"/>
          </a:p>
        </p:txBody>
      </p:sp>
    </p:spTree>
    <p:extLst>
      <p:ext uri="{BB962C8B-B14F-4D97-AF65-F5344CB8AC3E}">
        <p14:creationId xmlns:p14="http://schemas.microsoft.com/office/powerpoint/2010/main" val="324528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picture is of three high school students working together on homework.  " title="High School Students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0"/>
            <a:ext cx="9144000" cy="6391469"/>
          </a:xfrm>
        </p:spPr>
      </p:pic>
      <p:sp>
        <p:nvSpPr>
          <p:cNvPr id="2" name="Title 1"/>
          <p:cNvSpPr>
            <a:spLocks noGrp="1"/>
          </p:cNvSpPr>
          <p:nvPr>
            <p:ph type="title"/>
          </p:nvPr>
        </p:nvSpPr>
        <p:spPr>
          <a:xfrm>
            <a:off x="0" y="457200"/>
            <a:ext cx="9144000" cy="646331"/>
          </a:xfrm>
          <a:solidFill>
            <a:schemeClr val="accent1">
              <a:alpha val="73000"/>
            </a:schemeClr>
          </a:solidFill>
        </p:spPr>
        <p:txBody>
          <a:bodyPr vert="horz" wrap="square" lIns="0" tIns="0" rIns="0" bIns="0" rtlCol="0" anchor="ctr" anchorCtr="0">
            <a:spAutoFit/>
          </a:bodyPr>
          <a:lstStyle/>
          <a:p>
            <a:r>
              <a:rPr lang="en-US" dirty="0">
                <a:solidFill>
                  <a:schemeClr val="bg1"/>
                </a:solidFill>
              </a:rPr>
              <a:t>Every Student Succeeds Act</a:t>
            </a:r>
          </a:p>
        </p:txBody>
      </p:sp>
    </p:spTree>
    <p:extLst>
      <p:ext uri="{BB962C8B-B14F-4D97-AF65-F5344CB8AC3E}">
        <p14:creationId xmlns:p14="http://schemas.microsoft.com/office/powerpoint/2010/main" val="120759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teacher is working with three younger elementary school students. " title="Teacher and Students Working"/>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10511" y="0"/>
            <a:ext cx="9154511" cy="6395489"/>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a:solidFill>
                  <a:schemeClr val="bg1"/>
                </a:solidFill>
              </a:rPr>
              <a:t>ESSA Key Provisions</a:t>
            </a:r>
          </a:p>
        </p:txBody>
      </p:sp>
      <p:sp>
        <p:nvSpPr>
          <p:cNvPr id="16" name="Rounded Rectangle 15"/>
          <p:cNvSpPr/>
          <p:nvPr/>
        </p:nvSpPr>
        <p:spPr>
          <a:xfrm>
            <a:off x="265386" y="2305092"/>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Authority</a:t>
            </a:r>
            <a:endParaRPr lang="en-US" sz="2800" b="1" dirty="0">
              <a:solidFill>
                <a:schemeClr val="bg1"/>
              </a:solidFill>
              <a:latin typeface="Arial"/>
              <a:cs typeface="Arial"/>
            </a:endParaRPr>
          </a:p>
        </p:txBody>
      </p:sp>
      <p:sp>
        <p:nvSpPr>
          <p:cNvPr id="14" name="Rounded Rectangle 13"/>
          <p:cNvSpPr/>
          <p:nvPr/>
        </p:nvSpPr>
        <p:spPr>
          <a:xfrm>
            <a:off x="3260834"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Program Structure </a:t>
            </a:r>
            <a:endParaRPr lang="en-US" sz="2800" b="1" dirty="0">
              <a:solidFill>
                <a:schemeClr val="bg1"/>
              </a:solidFill>
              <a:latin typeface="Arial"/>
              <a:cs typeface="Arial"/>
            </a:endParaRPr>
          </a:p>
        </p:txBody>
      </p:sp>
      <p:sp>
        <p:nvSpPr>
          <p:cNvPr id="13" name="Rounded Rectangle 12"/>
          <p:cNvSpPr/>
          <p:nvPr/>
        </p:nvSpPr>
        <p:spPr>
          <a:xfrm>
            <a:off x="6202417"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Effective Dates</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88367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teacher stands at the front of class and addresses the classroom. Students are seated beyond computers. " title="Teacher in front of high school class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 y="0"/>
            <a:ext cx="9144001" cy="6375400"/>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a:solidFill>
                  <a:schemeClr val="bg1"/>
                </a:solidFill>
              </a:rPr>
              <a:t>ESSA Key Provisions</a:t>
            </a:r>
          </a:p>
        </p:txBody>
      </p:sp>
      <p:sp>
        <p:nvSpPr>
          <p:cNvPr id="16" name="Rounded Rectangle 15"/>
          <p:cNvSpPr/>
          <p:nvPr/>
        </p:nvSpPr>
        <p:spPr>
          <a:xfrm>
            <a:off x="265386" y="2305092"/>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Standards</a:t>
            </a:r>
            <a:endParaRPr lang="en-US" sz="2800" b="1" dirty="0">
              <a:solidFill>
                <a:schemeClr val="bg1"/>
              </a:solidFill>
              <a:latin typeface="Arial"/>
              <a:cs typeface="Arial"/>
            </a:endParaRPr>
          </a:p>
        </p:txBody>
      </p:sp>
      <p:sp>
        <p:nvSpPr>
          <p:cNvPr id="14" name="Rounded Rectangle 13"/>
          <p:cNvSpPr/>
          <p:nvPr/>
        </p:nvSpPr>
        <p:spPr>
          <a:xfrm>
            <a:off x="3260834"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rtlCol="0" anchor="ctr"/>
          <a:lstStyle/>
          <a:p>
            <a:pPr indent="-117475" algn="ctr">
              <a:spcBef>
                <a:spcPct val="20000"/>
              </a:spcBef>
            </a:pPr>
            <a:r>
              <a:rPr lang="en-US" sz="2800" b="1" dirty="0" smtClean="0">
                <a:solidFill>
                  <a:schemeClr val="bg1"/>
                </a:solidFill>
                <a:latin typeface="Arial"/>
                <a:cs typeface="Arial"/>
              </a:rPr>
              <a:t>Assessments</a:t>
            </a:r>
            <a:endParaRPr lang="en-US" sz="2800" b="1" dirty="0">
              <a:solidFill>
                <a:schemeClr val="bg1"/>
              </a:solidFill>
              <a:latin typeface="Arial"/>
              <a:cs typeface="Arial"/>
            </a:endParaRPr>
          </a:p>
        </p:txBody>
      </p:sp>
      <p:sp>
        <p:nvSpPr>
          <p:cNvPr id="13" name="Rounded Rectangle 12"/>
          <p:cNvSpPr/>
          <p:nvPr/>
        </p:nvSpPr>
        <p:spPr>
          <a:xfrm>
            <a:off x="6202417"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tIns="91440" rIns="0" rtlCol="0" anchor="ctr"/>
          <a:lstStyle/>
          <a:p>
            <a:pPr indent="-117475" algn="ctr">
              <a:spcBef>
                <a:spcPct val="20000"/>
              </a:spcBef>
            </a:pPr>
            <a:r>
              <a:rPr lang="en-US" sz="2700" b="1" dirty="0" smtClean="0">
                <a:solidFill>
                  <a:schemeClr val="bg1"/>
                </a:solidFill>
                <a:latin typeface="Arial"/>
                <a:cs typeface="Arial"/>
              </a:rPr>
              <a:t>Accountability and </a:t>
            </a:r>
          </a:p>
          <a:p>
            <a:pPr indent="-117475" algn="ctr">
              <a:spcBef>
                <a:spcPct val="20000"/>
              </a:spcBef>
            </a:pPr>
            <a:r>
              <a:rPr lang="en-US" sz="2700" b="1" dirty="0" smtClean="0">
                <a:solidFill>
                  <a:schemeClr val="bg1"/>
                </a:solidFill>
                <a:latin typeface="Arial"/>
                <a:cs typeface="Arial"/>
              </a:rPr>
              <a:t>Report Cards</a:t>
            </a:r>
            <a:endParaRPr lang="en-US" sz="2700" b="1" dirty="0">
              <a:solidFill>
                <a:schemeClr val="bg1"/>
              </a:solidFill>
              <a:latin typeface="Arial"/>
              <a:cs typeface="Arial"/>
            </a:endParaRPr>
          </a:p>
        </p:txBody>
      </p:sp>
    </p:spTree>
    <p:extLst>
      <p:ext uri="{BB962C8B-B14F-4D97-AF65-F5344CB8AC3E}">
        <p14:creationId xmlns:p14="http://schemas.microsoft.com/office/powerpoint/2010/main" val="2089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teacher works with a group of students on an electrical engineering board.  " title="Science Class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3447" y="-215154"/>
            <a:ext cx="9157447" cy="6583222"/>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a:solidFill>
                  <a:schemeClr val="bg1"/>
                </a:solidFill>
              </a:rPr>
              <a:t>ESSA Key Provisions</a:t>
            </a:r>
          </a:p>
        </p:txBody>
      </p:sp>
      <p:sp>
        <p:nvSpPr>
          <p:cNvPr id="16" name="Rounded Rectangle 15"/>
          <p:cNvSpPr/>
          <p:nvPr/>
        </p:nvSpPr>
        <p:spPr>
          <a:xfrm>
            <a:off x="1379811" y="228608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School Improvement</a:t>
            </a:r>
            <a:endParaRPr lang="en-US" sz="2800" b="1" dirty="0">
              <a:solidFill>
                <a:schemeClr val="bg1"/>
              </a:solidFill>
              <a:latin typeface="Arial"/>
              <a:cs typeface="Arial"/>
            </a:endParaRPr>
          </a:p>
        </p:txBody>
      </p:sp>
      <p:sp>
        <p:nvSpPr>
          <p:cNvPr id="7" name="Rounded Rectangle 6"/>
          <p:cNvSpPr/>
          <p:nvPr/>
        </p:nvSpPr>
        <p:spPr>
          <a:xfrm>
            <a:off x="5091450" y="2286084"/>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Teacher Quality</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183682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teacher works with a preschool student. " title="Preschool"/>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0341" y="0"/>
            <a:ext cx="9197788" cy="6368881"/>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a:solidFill>
                  <a:schemeClr val="bg1"/>
                </a:solidFill>
              </a:rPr>
              <a:t>ESSA Key Provisions</a:t>
            </a:r>
          </a:p>
        </p:txBody>
      </p:sp>
      <p:sp>
        <p:nvSpPr>
          <p:cNvPr id="14" name="Rounded Rectangle 13"/>
          <p:cNvSpPr/>
          <p:nvPr/>
        </p:nvSpPr>
        <p:spPr>
          <a:xfrm>
            <a:off x="3260834"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rtlCol="0" anchor="ctr"/>
          <a:lstStyle/>
          <a:p>
            <a:pPr indent="-117475" algn="ctr">
              <a:spcBef>
                <a:spcPct val="20000"/>
              </a:spcBef>
            </a:pPr>
            <a:r>
              <a:rPr lang="en-US" sz="2800" b="1" dirty="0" smtClean="0">
                <a:solidFill>
                  <a:schemeClr val="bg1"/>
                </a:solidFill>
                <a:latin typeface="Arial"/>
                <a:cs typeface="Arial"/>
              </a:rPr>
              <a:t>Title II Changes</a:t>
            </a:r>
            <a:endParaRPr lang="en-US" sz="2800" b="1" dirty="0">
              <a:solidFill>
                <a:schemeClr val="bg1"/>
              </a:solidFill>
              <a:latin typeface="Arial"/>
              <a:cs typeface="Arial"/>
            </a:endParaRPr>
          </a:p>
        </p:txBody>
      </p:sp>
      <p:sp>
        <p:nvSpPr>
          <p:cNvPr id="13" name="Rounded Rectangle 12"/>
          <p:cNvSpPr/>
          <p:nvPr/>
        </p:nvSpPr>
        <p:spPr>
          <a:xfrm>
            <a:off x="6202417"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tIns="91440" rIns="0" rtlCol="0" anchor="ctr"/>
          <a:lstStyle/>
          <a:p>
            <a:pPr indent="-117475" algn="ctr">
              <a:spcBef>
                <a:spcPct val="20000"/>
              </a:spcBef>
            </a:pPr>
            <a:r>
              <a:rPr lang="en-US" sz="2700" b="1" dirty="0" smtClean="0">
                <a:solidFill>
                  <a:schemeClr val="bg1"/>
                </a:solidFill>
                <a:latin typeface="Arial"/>
                <a:cs typeface="Arial"/>
              </a:rPr>
              <a:t>Preschool Grant</a:t>
            </a:r>
            <a:endParaRPr lang="en-US" sz="2700" b="1" dirty="0">
              <a:solidFill>
                <a:schemeClr val="bg1"/>
              </a:solidFill>
              <a:latin typeface="Arial"/>
              <a:cs typeface="Arial"/>
            </a:endParaRPr>
          </a:p>
        </p:txBody>
      </p:sp>
      <p:sp>
        <p:nvSpPr>
          <p:cNvPr id="8" name="Rounded Rectangle 7"/>
          <p:cNvSpPr/>
          <p:nvPr/>
        </p:nvSpPr>
        <p:spPr>
          <a:xfrm>
            <a:off x="250471" y="2232330"/>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lIns="0" tIns="91440" rIns="0" rtlCol="0" anchor="ctr"/>
          <a:lstStyle/>
          <a:p>
            <a:pPr indent="-117475" algn="ctr">
              <a:spcBef>
                <a:spcPct val="20000"/>
              </a:spcBef>
            </a:pPr>
            <a:r>
              <a:rPr lang="en-US" sz="2700" b="1" dirty="0" smtClean="0">
                <a:solidFill>
                  <a:schemeClr val="bg1"/>
                </a:solidFill>
                <a:latin typeface="Arial"/>
                <a:cs typeface="Arial"/>
              </a:rPr>
              <a:t>Title I Formula and Pilot</a:t>
            </a:r>
            <a:endParaRPr lang="en-US" sz="2700" b="1" dirty="0">
              <a:solidFill>
                <a:schemeClr val="bg1"/>
              </a:solidFill>
              <a:latin typeface="Arial"/>
              <a:cs typeface="Arial"/>
            </a:endParaRPr>
          </a:p>
        </p:txBody>
      </p:sp>
    </p:spTree>
    <p:extLst>
      <p:ext uri="{BB962C8B-B14F-4D97-AF65-F5344CB8AC3E}">
        <p14:creationId xmlns:p14="http://schemas.microsoft.com/office/powerpoint/2010/main" val="38449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On-screen Show (4:3)</PresentationFormat>
  <Paragraphs>203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Federal Updates to the  State Board of Education</vt:lpstr>
      <vt:lpstr>Overview</vt:lpstr>
      <vt:lpstr>Congressional Action</vt:lpstr>
      <vt:lpstr>Congressional Action</vt:lpstr>
      <vt:lpstr>Every Student Succeeds Act</vt:lpstr>
      <vt:lpstr>ESSA Key Provisions</vt:lpstr>
      <vt:lpstr>ESSA Key Provisions</vt:lpstr>
      <vt:lpstr>ESSA Key Provisions</vt:lpstr>
      <vt:lpstr>ESSA Key Provisions</vt:lpstr>
      <vt:lpstr>ESSA Key Provisions</vt:lpstr>
      <vt:lpstr>Transition and Regulations</vt:lpstr>
      <vt:lpstr>Questions?</vt:lpstr>
      <vt:lpstr>education.ohio.gov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2015-12-11T18:56:28Z</dcterms:created>
  <dcterms:modified xsi:type="dcterms:W3CDTF">2016-01-13T21:12:40Z</dcterms:modified>
</cp:coreProperties>
</file>