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308"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26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D30"/>
    <a:srgbClr val="CD0920"/>
    <a:srgbClr val="C0DB37"/>
    <a:srgbClr val="83A2CA"/>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DE250-5CA6-4D5B-A003-28D63F44089C}" type="datetimeFigureOut">
              <a:rPr lang="en-US" smtClean="0"/>
              <a:t>6/19/2013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366C7-1CE9-4F42-AE88-C4781F677C91}" type="slidenum">
              <a:rPr lang="en-US" smtClean="0"/>
              <a:t>‹#›</a:t>
            </a:fld>
            <a:endParaRPr lang="en-US" dirty="0"/>
          </a:p>
        </p:txBody>
      </p:sp>
    </p:spTree>
    <p:extLst>
      <p:ext uri="{BB962C8B-B14F-4D97-AF65-F5344CB8AC3E}">
        <p14:creationId xmlns:p14="http://schemas.microsoft.com/office/powerpoint/2010/main" val="9121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4216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 </a:t>
            </a:r>
            <a:r>
              <a:rPr lang="en-US" sz="1200" i="1" dirty="0" smtClean="0"/>
              <a:t>Made coding down to 4-digits optional </a:t>
            </a:r>
          </a:p>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16</a:t>
            </a:fld>
            <a:endParaRPr lang="en-US" dirty="0"/>
          </a:p>
        </p:txBody>
      </p:sp>
    </p:spTree>
    <p:extLst>
      <p:ext uri="{BB962C8B-B14F-4D97-AF65-F5344CB8AC3E}">
        <p14:creationId xmlns:p14="http://schemas.microsoft.com/office/powerpoint/2010/main" val="334591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 </a:t>
            </a:r>
            <a:r>
              <a:rPr lang="en-US" sz="1200" i="1" dirty="0" smtClean="0"/>
              <a:t>Made coding down to 4-digits optional </a:t>
            </a:r>
          </a:p>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17</a:t>
            </a:fld>
            <a:endParaRPr lang="en-US" dirty="0"/>
          </a:p>
        </p:txBody>
      </p:sp>
    </p:spTree>
    <p:extLst>
      <p:ext uri="{BB962C8B-B14F-4D97-AF65-F5344CB8AC3E}">
        <p14:creationId xmlns:p14="http://schemas.microsoft.com/office/powerpoint/2010/main" val="334591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31</a:t>
            </a:fld>
            <a:endParaRPr lang="en-US" dirty="0"/>
          </a:p>
        </p:txBody>
      </p:sp>
    </p:spTree>
    <p:extLst>
      <p:ext uri="{BB962C8B-B14F-4D97-AF65-F5344CB8AC3E}">
        <p14:creationId xmlns:p14="http://schemas.microsoft.com/office/powerpoint/2010/main" val="328233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33</a:t>
            </a:fld>
            <a:endParaRPr lang="en-US" dirty="0"/>
          </a:p>
        </p:txBody>
      </p:sp>
    </p:spTree>
    <p:extLst>
      <p:ext uri="{BB962C8B-B14F-4D97-AF65-F5344CB8AC3E}">
        <p14:creationId xmlns:p14="http://schemas.microsoft.com/office/powerpoint/2010/main" val="3022594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smtClean="0"/>
          </a:p>
        </p:txBody>
      </p:sp>
      <p:sp>
        <p:nvSpPr>
          <p:cNvPr id="4" name="Slide Number Placeholder 3"/>
          <p:cNvSpPr>
            <a:spLocks noGrp="1"/>
          </p:cNvSpPr>
          <p:nvPr>
            <p:ph type="sldNum" sz="quarter" idx="10"/>
          </p:nvPr>
        </p:nvSpPr>
        <p:spPr/>
        <p:txBody>
          <a:bodyPr/>
          <a:lstStyle/>
          <a:p>
            <a:pPr>
              <a:defRPr/>
            </a:pPr>
            <a:fld id="{1EB35620-DA84-4DBA-8C3C-0C2A4E57726C}" type="slidenum">
              <a:rPr lang="en-US" smtClean="0"/>
              <a:pPr>
                <a:defRPr/>
              </a:pPr>
              <a:t>41</a:t>
            </a:fld>
            <a:endParaRPr lang="en-US" dirty="0"/>
          </a:p>
        </p:txBody>
      </p:sp>
      <p:sp>
        <p:nvSpPr>
          <p:cNvPr id="6" name="Header Placeholder 5"/>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99898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4784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3</a:t>
            </a:fld>
            <a:endParaRPr lang="en-US" dirty="0"/>
          </a:p>
        </p:txBody>
      </p:sp>
    </p:spTree>
    <p:extLst>
      <p:ext uri="{BB962C8B-B14F-4D97-AF65-F5344CB8AC3E}">
        <p14:creationId xmlns:p14="http://schemas.microsoft.com/office/powerpoint/2010/main" val="413984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HB 153 / HB 555 / SB 316 of the 129</a:t>
            </a:r>
            <a:r>
              <a:rPr lang="en-US" baseline="30000" dirty="0" smtClean="0"/>
              <a:t>th</a:t>
            </a:r>
            <a:r>
              <a:rPr lang="en-US" dirty="0" smtClean="0"/>
              <a:t> GA  - ORC 3302.20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lgn="ctr">
              <a:buNone/>
            </a:pPr>
            <a:r>
              <a:rPr lang="en-US" dirty="0" smtClean="0"/>
              <a:t>After the mid-year budget bill was passed (MBR HB487), a work group was formed with public school treasurers, charter school treasurers, the Auditor of State’s office representative, the governor’s office representative and ODE representation.</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4</a:t>
            </a:fld>
            <a:endParaRPr lang="en-US" dirty="0"/>
          </a:p>
        </p:txBody>
      </p:sp>
    </p:spTree>
    <p:extLst>
      <p:ext uri="{BB962C8B-B14F-4D97-AF65-F5344CB8AC3E}">
        <p14:creationId xmlns:p14="http://schemas.microsoft.com/office/powerpoint/2010/main" val="217812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6</a:t>
            </a:fld>
            <a:endParaRPr lang="en-US" dirty="0"/>
          </a:p>
        </p:txBody>
      </p:sp>
    </p:spTree>
    <p:extLst>
      <p:ext uri="{BB962C8B-B14F-4D97-AF65-F5344CB8AC3E}">
        <p14:creationId xmlns:p14="http://schemas.microsoft.com/office/powerpoint/2010/main" val="290030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7</a:t>
            </a:fld>
            <a:endParaRPr lang="en-US" dirty="0"/>
          </a:p>
        </p:txBody>
      </p:sp>
    </p:spTree>
    <p:extLst>
      <p:ext uri="{BB962C8B-B14F-4D97-AF65-F5344CB8AC3E}">
        <p14:creationId xmlns:p14="http://schemas.microsoft.com/office/powerpoint/2010/main" val="315074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8</a:t>
            </a:fld>
            <a:endParaRPr lang="en-US" dirty="0"/>
          </a:p>
        </p:txBody>
      </p:sp>
    </p:spTree>
    <p:extLst>
      <p:ext uri="{BB962C8B-B14F-4D97-AF65-F5344CB8AC3E}">
        <p14:creationId xmlns:p14="http://schemas.microsoft.com/office/powerpoint/2010/main" val="315074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9</a:t>
            </a:fld>
            <a:endParaRPr lang="en-US" dirty="0"/>
          </a:p>
        </p:txBody>
      </p:sp>
    </p:spTree>
    <p:extLst>
      <p:ext uri="{BB962C8B-B14F-4D97-AF65-F5344CB8AC3E}">
        <p14:creationId xmlns:p14="http://schemas.microsoft.com/office/powerpoint/2010/main" val="315074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0B4FD-AA23-4B4B-B319-22E642E702C5}" type="slidenum">
              <a:rPr lang="en-US" smtClean="0"/>
              <a:pPr/>
              <a:t>10</a:t>
            </a:fld>
            <a:endParaRPr lang="en-US" dirty="0"/>
          </a:p>
        </p:txBody>
      </p:sp>
    </p:spTree>
    <p:extLst>
      <p:ext uri="{BB962C8B-B14F-4D97-AF65-F5344CB8AC3E}">
        <p14:creationId xmlns:p14="http://schemas.microsoft.com/office/powerpoint/2010/main" val="1802975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BBB3233B-EB08-48E6-A86D-630CB48885B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7BB995F1-E1CD-4B88-B96B-ACCFE385A29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de.state.oh.us/GD/DocumentManagement/DocumentDownload.aspx?DocumentID=142538" TargetMode="External"/><Relationship Id="rId2" Type="http://schemas.openxmlformats.org/officeDocument/2006/relationships/hyperlink" Target="http://www.ode.state.oh.us/GD/DocumentManagement/DocumentDownload.aspx?DocumentID=14253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ode.state.oh.us/GD/DocumentManagement/DocumentDownload.aspx?DocumentID=14253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70025"/>
            <a:ext cx="8001000" cy="984885"/>
          </a:xfrm>
        </p:spPr>
        <p:txBody>
          <a:bodyPr/>
          <a:lstStyle/>
          <a:p>
            <a:r>
              <a:rPr lang="en-US" sz="3200" dirty="0" smtClean="0">
                <a:solidFill>
                  <a:srgbClr val="960000"/>
                </a:solidFill>
                <a:effectLst>
                  <a:outerShdw blurRad="38100" dist="38100" dir="2700000" algn="tl">
                    <a:srgbClr val="000000">
                      <a:alpha val="43137"/>
                    </a:srgbClr>
                  </a:outerShdw>
                </a:effectLst>
              </a:rPr>
              <a:t>USAS CODING AND EXPENDITURE </a:t>
            </a:r>
            <a:r>
              <a:rPr lang="en-US" sz="3200" dirty="0" smtClean="0">
                <a:solidFill>
                  <a:srgbClr val="960000"/>
                </a:solidFill>
                <a:effectLst>
                  <a:outerShdw blurRad="38100" dist="38100" dir="2700000" algn="tl">
                    <a:srgbClr val="000000">
                      <a:alpha val="43137"/>
                    </a:srgbClr>
                  </a:outerShdw>
                </a:effectLst>
              </a:rPr>
              <a:t>STANDARDS Overview </a:t>
            </a:r>
            <a:r>
              <a:rPr lang="en-US" sz="3200" dirty="0" smtClean="0">
                <a:solidFill>
                  <a:srgbClr val="960000"/>
                </a:solidFill>
                <a:effectLst>
                  <a:outerShdw blurRad="38100" dist="38100" dir="2700000" algn="tl">
                    <a:srgbClr val="000000">
                      <a:alpha val="43137"/>
                    </a:srgbClr>
                  </a:outerShdw>
                </a:effectLst>
              </a:rPr>
              <a:t>&amp; Update</a:t>
            </a:r>
            <a:endParaRPr lang="en-US" sz="3200" dirty="0">
              <a:solidFill>
                <a:srgbClr val="96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6345578"/>
            <a:ext cx="6934200" cy="406265"/>
          </a:xfrm>
          <a:ln>
            <a:noFill/>
          </a:ln>
        </p:spPr>
        <p:txBody>
          <a:bodyPr/>
          <a:lstStyle/>
          <a:p>
            <a:r>
              <a:rPr lang="en-US" sz="1200" dirty="0" smtClean="0"/>
              <a:t>Office of Quality School Choice &amp; Funding Finance Program Services</a:t>
            </a:r>
          </a:p>
          <a:p>
            <a:r>
              <a:rPr lang="en-US" sz="1200" dirty="0" smtClean="0">
                <a:effectLst>
                  <a:outerShdw blurRad="38100" dist="38100" dir="2700000" algn="tl">
                    <a:srgbClr val="000000">
                      <a:alpha val="43137"/>
                    </a:srgbClr>
                  </a:outerShdw>
                </a:effectLst>
              </a:rPr>
              <a:t>April 2013</a:t>
            </a:r>
            <a:endParaRPr lang="en-US" sz="1200" dirty="0"/>
          </a:p>
        </p:txBody>
      </p:sp>
    </p:spTree>
    <p:extLst>
      <p:ext uri="{BB962C8B-B14F-4D97-AF65-F5344CB8AC3E}">
        <p14:creationId xmlns:p14="http://schemas.microsoft.com/office/powerpoint/2010/main" val="9790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5400" b="1" dirty="0" smtClean="0">
                <a:solidFill>
                  <a:srgbClr val="C00000"/>
                </a:solidFill>
              </a:rPr>
              <a:t>THE CODING</a:t>
            </a:r>
            <a:endParaRPr lang="en-US" sz="5400" b="1"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9452" y="1981200"/>
            <a:ext cx="5305096" cy="4114800"/>
          </a:xfrm>
        </p:spPr>
      </p:pic>
    </p:spTree>
    <p:extLst>
      <p:ext uri="{BB962C8B-B14F-4D97-AF65-F5344CB8AC3E}">
        <p14:creationId xmlns:p14="http://schemas.microsoft.com/office/powerpoint/2010/main" val="159242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839659" y="1639487"/>
            <a:ext cx="0" cy="2344596"/>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Right Arrow 64"/>
          <p:cNvSpPr>
            <a:spLocks noChangeArrowheads="1"/>
          </p:cNvSpPr>
          <p:nvPr/>
        </p:nvSpPr>
        <p:spPr bwMode="auto">
          <a:xfrm rot="5400000">
            <a:off x="2397378" y="4568202"/>
            <a:ext cx="1339343" cy="18743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grpSp>
        <p:nvGrpSpPr>
          <p:cNvPr id="74" name="Group 73"/>
          <p:cNvGrpSpPr/>
          <p:nvPr/>
        </p:nvGrpSpPr>
        <p:grpSpPr>
          <a:xfrm>
            <a:off x="7529398" y="3330722"/>
            <a:ext cx="511661" cy="1111218"/>
            <a:chOff x="2469685" y="2380456"/>
            <a:chExt cx="484188" cy="407987"/>
          </a:xfrm>
        </p:grpSpPr>
        <p:sp>
          <p:nvSpPr>
            <p:cNvPr id="75" name="Right Arrow 74"/>
            <p:cNvSpPr>
              <a:spLocks noChangeArrowheads="1"/>
            </p:cNvSpPr>
            <p:nvPr/>
          </p:nvSpPr>
          <p:spPr bwMode="auto">
            <a:xfrm rot="5400000">
              <a:off x="2350294" y="2501106"/>
              <a:ext cx="407987" cy="166688"/>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6" name="TextBox 75"/>
            <p:cNvSpPr txBox="1"/>
            <p:nvPr/>
          </p:nvSpPr>
          <p:spPr>
            <a:xfrm>
              <a:off x="2469685" y="2666243"/>
              <a:ext cx="484188" cy="96051"/>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No</a:t>
              </a:r>
              <a:endParaRPr lang="en-US" sz="1100" dirty="0">
                <a:solidFill>
                  <a:prstClr val="black"/>
                </a:solidFill>
                <a:latin typeface="Arial" pitchFamily="34" charset="0"/>
                <a:ea typeface="ＭＳ Ｐゴシック" charset="-128"/>
                <a:cs typeface="Arial" pitchFamily="34" charset="0"/>
              </a:endParaRPr>
            </a:p>
          </p:txBody>
        </p:sp>
      </p:grpSp>
      <p:sp>
        <p:nvSpPr>
          <p:cNvPr id="78" name="Right Arrow 77"/>
          <p:cNvSpPr>
            <a:spLocks noChangeArrowheads="1"/>
          </p:cNvSpPr>
          <p:nvPr/>
        </p:nvSpPr>
        <p:spPr bwMode="auto">
          <a:xfrm rot="16200000">
            <a:off x="6007861" y="3349270"/>
            <a:ext cx="1111218" cy="176146"/>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7" name="Right Arrow 76"/>
          <p:cNvSpPr>
            <a:spLocks noChangeArrowheads="1"/>
          </p:cNvSpPr>
          <p:nvPr/>
        </p:nvSpPr>
        <p:spPr bwMode="auto">
          <a:xfrm rot="16200000">
            <a:off x="4828036" y="3348564"/>
            <a:ext cx="1111218" cy="176146"/>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grpSp>
        <p:nvGrpSpPr>
          <p:cNvPr id="68" name="Group 67"/>
          <p:cNvGrpSpPr/>
          <p:nvPr/>
        </p:nvGrpSpPr>
        <p:grpSpPr>
          <a:xfrm>
            <a:off x="4230362" y="3303621"/>
            <a:ext cx="511661" cy="1111218"/>
            <a:chOff x="2460671" y="2380456"/>
            <a:chExt cx="484188" cy="407987"/>
          </a:xfrm>
        </p:grpSpPr>
        <p:sp>
          <p:nvSpPr>
            <p:cNvPr id="69" name="Right Arrow 68"/>
            <p:cNvSpPr>
              <a:spLocks noChangeArrowheads="1"/>
            </p:cNvSpPr>
            <p:nvPr/>
          </p:nvSpPr>
          <p:spPr bwMode="auto">
            <a:xfrm rot="5400000">
              <a:off x="2350294" y="2501106"/>
              <a:ext cx="407987" cy="166688"/>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0" name="TextBox 69"/>
            <p:cNvSpPr txBox="1"/>
            <p:nvPr/>
          </p:nvSpPr>
          <p:spPr>
            <a:xfrm>
              <a:off x="2460671" y="2655752"/>
              <a:ext cx="484188" cy="96051"/>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No</a:t>
              </a:r>
              <a:endParaRPr lang="en-US" sz="1100" dirty="0">
                <a:solidFill>
                  <a:prstClr val="black"/>
                </a:solidFill>
                <a:latin typeface="Arial" pitchFamily="34" charset="0"/>
                <a:ea typeface="ＭＳ Ｐゴシック" charset="-128"/>
                <a:cs typeface="Arial" pitchFamily="34" charset="0"/>
              </a:endParaRPr>
            </a:p>
          </p:txBody>
        </p:sp>
      </p:grpSp>
      <p:sp>
        <p:nvSpPr>
          <p:cNvPr id="10" name="Rektangel 101"/>
          <p:cNvSpPr>
            <a:spLocks noChangeArrowheads="1"/>
          </p:cNvSpPr>
          <p:nvPr/>
        </p:nvSpPr>
        <p:spPr bwMode="auto">
          <a:xfrm>
            <a:off x="473075" y="707908"/>
            <a:ext cx="2593975" cy="912529"/>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a:solidFill>
                <a:sysClr val="window" lastClr="FFFFFF"/>
              </a:solidFill>
              <a:latin typeface="Calibri"/>
              <a:ea typeface="ＭＳ Ｐゴシック" pitchFamily="-97" charset="-128"/>
              <a:cs typeface="ＭＳ Ｐゴシック" charset="-128"/>
            </a:endParaRPr>
          </a:p>
        </p:txBody>
      </p:sp>
      <p:sp>
        <p:nvSpPr>
          <p:cNvPr id="24" name="TextBox 23"/>
          <p:cNvSpPr txBox="1"/>
          <p:nvPr/>
        </p:nvSpPr>
        <p:spPr>
          <a:xfrm>
            <a:off x="943485" y="6153327"/>
            <a:ext cx="7288613" cy="584775"/>
          </a:xfrm>
          <a:prstGeom prst="rect">
            <a:avLst/>
          </a:prstGeom>
          <a:noFill/>
        </p:spPr>
        <p:txBody>
          <a:bodyPr wrap="square">
            <a:spAutoFit/>
          </a:bodyPr>
          <a:lstStyle/>
          <a:p>
            <a:pPr algn="ctr" defTabSz="457200" eaLnBrk="1" hangingPunct="1">
              <a:defRPr/>
            </a:pPr>
            <a:r>
              <a:rPr lang="en-US" sz="1100" b="1" dirty="0" smtClean="0">
                <a:solidFill>
                  <a:prstClr val="black"/>
                </a:solidFill>
                <a:latin typeface="Arial" pitchFamily="34" charset="0"/>
                <a:ea typeface="ＭＳ Ｐゴシック" charset="-128"/>
                <a:cs typeface="Arial" pitchFamily="34" charset="0"/>
              </a:rPr>
              <a:t>*</a:t>
            </a:r>
            <a:r>
              <a:rPr lang="en-US" sz="1050" dirty="0" smtClean="0">
                <a:solidFill>
                  <a:prstClr val="black"/>
                </a:solidFill>
                <a:latin typeface="Arial" pitchFamily="34" charset="0"/>
                <a:ea typeface="ＭＳ Ｐゴシック" charset="-128"/>
                <a:cs typeface="Arial" pitchFamily="34" charset="0"/>
              </a:rPr>
              <a:t> If an </a:t>
            </a:r>
            <a:r>
              <a:rPr lang="en-US" sz="1050" dirty="0">
                <a:solidFill>
                  <a:prstClr val="black"/>
                </a:solidFill>
                <a:latin typeface="Arial" pitchFamily="34" charset="0"/>
                <a:ea typeface="ＭＳ Ｐゴシック" charset="-128"/>
                <a:cs typeface="Arial" pitchFamily="34" charset="0"/>
              </a:rPr>
              <a:t>expense serves multiple functions, the cost may be allocated based on usage.  For instance, if a school purchases a software license for use on all school computers, the expense could be divided between function 2968 and 1100 based on the number of computers used for admin and </a:t>
            </a:r>
            <a:r>
              <a:rPr lang="en-US" sz="1050" dirty="0" smtClean="0">
                <a:solidFill>
                  <a:prstClr val="black"/>
                </a:solidFill>
                <a:latin typeface="Arial" pitchFamily="34" charset="0"/>
                <a:ea typeface="ＭＳ Ｐゴシック" charset="-128"/>
                <a:cs typeface="Arial" pitchFamily="34" charset="0"/>
              </a:rPr>
              <a:t>instruction.</a:t>
            </a:r>
            <a:endParaRPr lang="en-US" sz="1050" dirty="0">
              <a:solidFill>
                <a:prstClr val="black"/>
              </a:solidFill>
              <a:latin typeface="Arial" pitchFamily="34" charset="0"/>
              <a:ea typeface="ＭＳ Ｐゴシック" charset="-128"/>
              <a:cs typeface="Arial" pitchFamily="34" charset="0"/>
            </a:endParaRPr>
          </a:p>
        </p:txBody>
      </p:sp>
      <p:sp>
        <p:nvSpPr>
          <p:cNvPr id="25" name="TextBox 24"/>
          <p:cNvSpPr txBox="1"/>
          <p:nvPr/>
        </p:nvSpPr>
        <p:spPr>
          <a:xfrm>
            <a:off x="512762" y="860310"/>
            <a:ext cx="2517775" cy="523220"/>
          </a:xfrm>
          <a:prstGeom prst="rect">
            <a:avLst/>
          </a:prstGeom>
          <a:noFill/>
        </p:spPr>
        <p:txBody>
          <a:bodyPr wrap="square">
            <a:spAutoFit/>
          </a:bodyPr>
          <a:lstStyle/>
          <a:p>
            <a:pPr algn="ctr" defTabSz="457200" eaLnBrk="1" hangingPunct="1">
              <a:defRPr/>
            </a:pPr>
            <a:r>
              <a:rPr lang="en-US" sz="1600" b="1" dirty="0" smtClean="0">
                <a:solidFill>
                  <a:prstClr val="black"/>
                </a:solidFill>
                <a:latin typeface="Arial" pitchFamily="34" charset="0"/>
                <a:ea typeface="ＭＳ Ｐゴシック" charset="-128"/>
                <a:cs typeface="Arial" pitchFamily="34" charset="0"/>
              </a:rPr>
              <a:t>ADMINISTRATORS</a:t>
            </a:r>
            <a:r>
              <a:rPr lang="en-US" sz="2000" dirty="0" smtClean="0">
                <a:solidFill>
                  <a:prstClr val="black"/>
                </a:solidFill>
                <a:latin typeface="Arial" pitchFamily="34" charset="0"/>
                <a:ea typeface="ＭＳ Ｐゴシック" charset="-128"/>
                <a:cs typeface="Arial" pitchFamily="34" charset="0"/>
              </a:rPr>
              <a:t/>
            </a:r>
            <a:br>
              <a:rPr lang="en-US" sz="2000" dirty="0" smtClean="0">
                <a:solidFill>
                  <a:prstClr val="black"/>
                </a:solidFill>
                <a:latin typeface="Arial" pitchFamily="34" charset="0"/>
                <a:ea typeface="ＭＳ Ｐゴシック" charset="-128"/>
                <a:cs typeface="Arial" pitchFamily="34" charset="0"/>
              </a:rPr>
            </a:br>
            <a:r>
              <a:rPr lang="en-US" sz="1200" dirty="0" smtClean="0">
                <a:solidFill>
                  <a:prstClr val="black"/>
                </a:solidFill>
                <a:latin typeface="Arial" pitchFamily="34" charset="0"/>
                <a:ea typeface="ＭＳ Ｐゴシック" charset="-128"/>
                <a:cs typeface="Arial" pitchFamily="34" charset="0"/>
              </a:rPr>
              <a:t>(Administrative Expense)</a:t>
            </a:r>
            <a:endParaRPr lang="en-US" sz="2000" dirty="0" smtClean="0">
              <a:solidFill>
                <a:prstClr val="black"/>
              </a:solidFill>
              <a:latin typeface="Arial" pitchFamily="34" charset="0"/>
              <a:ea typeface="ＭＳ Ｐゴシック" charset="-128"/>
              <a:cs typeface="Arial" pitchFamily="34" charset="0"/>
            </a:endParaRPr>
          </a:p>
        </p:txBody>
      </p:sp>
      <p:sp>
        <p:nvSpPr>
          <p:cNvPr id="26" name="TextBox 25"/>
          <p:cNvSpPr txBox="1"/>
          <p:nvPr/>
        </p:nvSpPr>
        <p:spPr>
          <a:xfrm>
            <a:off x="190499" y="139700"/>
            <a:ext cx="8597241" cy="369332"/>
          </a:xfrm>
          <a:prstGeom prst="rect">
            <a:avLst/>
          </a:prstGeom>
          <a:noFill/>
        </p:spPr>
        <p:txBody>
          <a:bodyPr wrap="square">
            <a:spAutoFit/>
          </a:bodyPr>
          <a:lstStyle/>
          <a:p>
            <a:pPr defTabSz="457200" eaLnBrk="1" hangingPunct="1"/>
            <a:r>
              <a:rPr lang="en-US" sz="1800" b="1" dirty="0" smtClean="0">
                <a:solidFill>
                  <a:prstClr val="black"/>
                </a:solidFill>
                <a:latin typeface="Calibri" pitchFamily="34" charset="0"/>
                <a:ea typeface="ＭＳ Ｐゴシック" pitchFamily="-108" charset="-128"/>
              </a:rPr>
              <a:t>INFORMATION TECHNOLOGY – </a:t>
            </a:r>
            <a:r>
              <a:rPr lang="en-US" sz="1800" b="1" i="1" dirty="0" smtClean="0">
                <a:solidFill>
                  <a:prstClr val="black"/>
                </a:solidFill>
                <a:latin typeface="Calibri" pitchFamily="34" charset="0"/>
                <a:ea typeface="ＭＳ Ｐゴシック" pitchFamily="-108" charset="-128"/>
              </a:rPr>
              <a:t>Who uses it?</a:t>
            </a:r>
            <a:endParaRPr lang="en-US" sz="1800" i="1" dirty="0">
              <a:solidFill>
                <a:prstClr val="black"/>
              </a:solidFill>
              <a:latin typeface="Calibri" pitchFamily="34" charset="0"/>
              <a:ea typeface="ＭＳ Ｐゴシック" pitchFamily="-108" charset="-128"/>
            </a:endParaRPr>
          </a:p>
        </p:txBody>
      </p:sp>
      <p:sp>
        <p:nvSpPr>
          <p:cNvPr id="30" name="Rektangel 101"/>
          <p:cNvSpPr>
            <a:spLocks noChangeArrowheads="1"/>
          </p:cNvSpPr>
          <p:nvPr/>
        </p:nvSpPr>
        <p:spPr bwMode="auto">
          <a:xfrm>
            <a:off x="806987" y="2088545"/>
            <a:ext cx="1946389" cy="628856"/>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a:solidFill>
                <a:sysClr val="window" lastClr="FFFFFF"/>
              </a:solidFill>
              <a:latin typeface="Calibri"/>
              <a:ea typeface="ＭＳ Ｐゴシック" pitchFamily="-97" charset="-128"/>
              <a:cs typeface="ＭＳ Ｐゴシック" charset="-128"/>
            </a:endParaRPr>
          </a:p>
        </p:txBody>
      </p:sp>
      <p:sp>
        <p:nvSpPr>
          <p:cNvPr id="33" name="TextBox 32"/>
          <p:cNvSpPr txBox="1"/>
          <p:nvPr/>
        </p:nvSpPr>
        <p:spPr>
          <a:xfrm>
            <a:off x="1216251" y="2253587"/>
            <a:ext cx="1233034" cy="307777"/>
          </a:xfrm>
          <a:prstGeom prst="rect">
            <a:avLst/>
          </a:prstGeom>
          <a:noFill/>
        </p:spPr>
        <p:txBody>
          <a:bodyPr wrap="square">
            <a:spAutoFit/>
          </a:bodyPr>
          <a:lstStyle/>
          <a:p>
            <a:pPr defTabSz="457200" eaLnBrk="1" hangingPunct="1">
              <a:defRPr/>
            </a:pPr>
            <a:r>
              <a:rPr lang="en-US" sz="1400" b="1" dirty="0" smtClean="0">
                <a:solidFill>
                  <a:prstClr val="black"/>
                </a:solidFill>
                <a:latin typeface="Arial" pitchFamily="34" charset="0"/>
                <a:ea typeface="ＭＳ Ｐゴシック" charset="-128"/>
                <a:cs typeface="Arial" pitchFamily="34" charset="0"/>
              </a:rPr>
              <a:t>FUNC 2960</a:t>
            </a:r>
            <a:endParaRPr lang="en-US" sz="1400" b="1" dirty="0">
              <a:solidFill>
                <a:prstClr val="black"/>
              </a:solidFill>
              <a:latin typeface="Arial" pitchFamily="34" charset="0"/>
              <a:ea typeface="ＭＳ Ｐゴシック" charset="-128"/>
              <a:cs typeface="Arial" pitchFamily="34" charset="0"/>
            </a:endParaRPr>
          </a:p>
        </p:txBody>
      </p:sp>
      <p:sp>
        <p:nvSpPr>
          <p:cNvPr id="34" name="Rektangel 101"/>
          <p:cNvSpPr>
            <a:spLocks noChangeArrowheads="1"/>
          </p:cNvSpPr>
          <p:nvPr/>
        </p:nvSpPr>
        <p:spPr bwMode="auto">
          <a:xfrm>
            <a:off x="624394" y="4538751"/>
            <a:ext cx="2171081" cy="752298"/>
          </a:xfrm>
          <a:prstGeom prst="rect">
            <a:avLst/>
          </a:prstGeom>
          <a:gradFill flip="none" rotWithShape="1">
            <a:gsLst>
              <a:gs pos="100000">
                <a:srgbClr val="FABF8F"/>
              </a:gs>
              <a:gs pos="100000">
                <a:srgbClr val="FEE7F2"/>
              </a:gs>
            </a:gsLst>
            <a:path path="circle">
              <a:fillToRect l="50000" t="50000" r="50000" b="50000"/>
            </a:path>
            <a:tileRect/>
          </a:gradFill>
          <a:ln w="12700">
            <a:solidFill>
              <a:srgbClr val="FABF8F"/>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600" b="1" kern="0" dirty="0" smtClean="0">
                <a:solidFill>
                  <a:prstClr val="black"/>
                </a:solidFill>
                <a:latin typeface="Arial" pitchFamily="34" charset="0"/>
                <a:ea typeface="ＭＳ Ｐゴシック" pitchFamily="-97" charset="-128"/>
                <a:cs typeface="Arial" pitchFamily="34" charset="0"/>
              </a:rPr>
              <a:t>NONCLASSROOM-</a:t>
            </a:r>
            <a:r>
              <a:rPr lang="da-DK" sz="1600" b="1" kern="0" dirty="0" smtClean="0">
                <a:solidFill>
                  <a:sysClr val="window" lastClr="FFFFFF"/>
                </a:solidFill>
                <a:latin typeface="Arial" pitchFamily="34" charset="0"/>
                <a:ea typeface="ＭＳ Ｐゴシック" pitchFamily="-97" charset="-128"/>
                <a:cs typeface="Arial" pitchFamily="34" charset="0"/>
              </a:rPr>
              <a:t> </a:t>
            </a:r>
            <a:br>
              <a:rPr lang="da-DK" sz="1600" b="1" kern="0" dirty="0" smtClean="0">
                <a:solidFill>
                  <a:sysClr val="window" lastClr="FFFFFF"/>
                </a:solidFill>
                <a:latin typeface="Arial" pitchFamily="34" charset="0"/>
                <a:ea typeface="ＭＳ Ｐゴシック" pitchFamily="-97" charset="-128"/>
                <a:cs typeface="Arial" pitchFamily="34" charset="0"/>
              </a:rPr>
            </a:br>
            <a:r>
              <a:rPr lang="da-DK" sz="1100" b="1" kern="0" dirty="0" smtClean="0">
                <a:solidFill>
                  <a:prstClr val="black"/>
                </a:solidFill>
                <a:latin typeface="Arial" pitchFamily="34" charset="0"/>
                <a:ea typeface="ＭＳ Ｐゴシック" pitchFamily="-97" charset="-128"/>
                <a:cs typeface="Arial" pitchFamily="34" charset="0"/>
              </a:rPr>
              <a:t>Business/Central Office/Other*</a:t>
            </a:r>
            <a:endParaRPr lang="da-DK" sz="1100" kern="0" dirty="0">
              <a:solidFill>
                <a:prstClr val="black"/>
              </a:solidFill>
              <a:latin typeface="Calibri"/>
              <a:ea typeface="ＭＳ Ｐゴシック" pitchFamily="-97" charset="-128"/>
              <a:cs typeface="ＭＳ Ｐゴシック" charset="-128"/>
            </a:endParaRPr>
          </a:p>
        </p:txBody>
      </p:sp>
      <p:sp>
        <p:nvSpPr>
          <p:cNvPr id="39" name="Rektangel 101"/>
          <p:cNvSpPr>
            <a:spLocks noChangeArrowheads="1"/>
          </p:cNvSpPr>
          <p:nvPr/>
        </p:nvSpPr>
        <p:spPr bwMode="auto">
          <a:xfrm>
            <a:off x="3842149" y="726958"/>
            <a:ext cx="4655657" cy="912529"/>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a:solidFill>
                <a:sysClr val="window" lastClr="FFFFFF"/>
              </a:solidFill>
              <a:latin typeface="Calibri"/>
              <a:ea typeface="ＭＳ Ｐゴシック" pitchFamily="-97" charset="-128"/>
              <a:cs typeface="ＭＳ Ｐゴシック" charset="-128"/>
            </a:endParaRPr>
          </a:p>
        </p:txBody>
      </p:sp>
      <p:sp>
        <p:nvSpPr>
          <p:cNvPr id="40" name="TextBox 39"/>
          <p:cNvSpPr txBox="1"/>
          <p:nvPr/>
        </p:nvSpPr>
        <p:spPr>
          <a:xfrm>
            <a:off x="4910198" y="858137"/>
            <a:ext cx="2517775" cy="523220"/>
          </a:xfrm>
          <a:prstGeom prst="rect">
            <a:avLst/>
          </a:prstGeom>
          <a:noFill/>
        </p:spPr>
        <p:txBody>
          <a:bodyPr wrap="square">
            <a:spAutoFit/>
          </a:bodyPr>
          <a:lstStyle/>
          <a:p>
            <a:pPr algn="ctr" defTabSz="457200" eaLnBrk="1" hangingPunct="1">
              <a:defRPr/>
            </a:pPr>
            <a:r>
              <a:rPr lang="en-US" sz="1600" b="1" dirty="0" smtClean="0">
                <a:solidFill>
                  <a:prstClr val="black"/>
                </a:solidFill>
                <a:latin typeface="Arial" pitchFamily="34" charset="0"/>
                <a:ea typeface="ＭＳ Ｐゴシック" charset="-128"/>
                <a:cs typeface="Arial" pitchFamily="34" charset="0"/>
              </a:rPr>
              <a:t>STUDENTS</a:t>
            </a:r>
            <a:r>
              <a:rPr lang="en-US" sz="2000" dirty="0" smtClean="0">
                <a:solidFill>
                  <a:prstClr val="black"/>
                </a:solidFill>
                <a:latin typeface="Arial" pitchFamily="34" charset="0"/>
                <a:ea typeface="ＭＳ Ｐゴシック" charset="-128"/>
                <a:cs typeface="Arial" pitchFamily="34" charset="0"/>
              </a:rPr>
              <a:t/>
            </a:r>
            <a:br>
              <a:rPr lang="en-US" sz="2000" dirty="0" smtClean="0">
                <a:solidFill>
                  <a:prstClr val="black"/>
                </a:solidFill>
                <a:latin typeface="Arial" pitchFamily="34" charset="0"/>
                <a:ea typeface="ＭＳ Ｐゴシック" charset="-128"/>
                <a:cs typeface="Arial" pitchFamily="34" charset="0"/>
              </a:rPr>
            </a:br>
            <a:r>
              <a:rPr lang="en-US" sz="1200" dirty="0" smtClean="0">
                <a:solidFill>
                  <a:prstClr val="black"/>
                </a:solidFill>
                <a:latin typeface="Arial" pitchFamily="34" charset="0"/>
                <a:ea typeface="ＭＳ Ｐゴシック" charset="-128"/>
                <a:cs typeface="Arial" pitchFamily="34" charset="0"/>
              </a:rPr>
              <a:t>(Instructional Expense)</a:t>
            </a:r>
            <a:endParaRPr lang="en-US" sz="2000" dirty="0" smtClean="0">
              <a:solidFill>
                <a:prstClr val="black"/>
              </a:solidFill>
              <a:latin typeface="Arial" pitchFamily="34" charset="0"/>
              <a:ea typeface="ＭＳ Ｐゴシック" charset="-128"/>
              <a:cs typeface="Arial" pitchFamily="34" charset="0"/>
            </a:endParaRPr>
          </a:p>
        </p:txBody>
      </p:sp>
      <p:sp>
        <p:nvSpPr>
          <p:cNvPr id="41" name="Diamond 40"/>
          <p:cNvSpPr>
            <a:spLocks noChangeArrowheads="1"/>
          </p:cNvSpPr>
          <p:nvPr/>
        </p:nvSpPr>
        <p:spPr bwMode="auto">
          <a:xfrm>
            <a:off x="3842149" y="1687548"/>
            <a:ext cx="1901825" cy="1127827"/>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42" name="Diamond 41"/>
          <p:cNvSpPr>
            <a:spLocks noChangeArrowheads="1"/>
          </p:cNvSpPr>
          <p:nvPr/>
        </p:nvSpPr>
        <p:spPr bwMode="auto">
          <a:xfrm>
            <a:off x="6154737" y="1687548"/>
            <a:ext cx="1901825" cy="1127827"/>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43" name="TextBox 42"/>
          <p:cNvSpPr txBox="1"/>
          <p:nvPr/>
        </p:nvSpPr>
        <p:spPr>
          <a:xfrm>
            <a:off x="4062413" y="1875128"/>
            <a:ext cx="1436687" cy="646331"/>
          </a:xfrm>
          <a:prstGeom prst="rect">
            <a:avLst/>
          </a:prstGeom>
          <a:noFill/>
        </p:spPr>
        <p:txBody>
          <a:bodyPr>
            <a:spAutoFit/>
          </a:bodyPr>
          <a:lstStyle/>
          <a:p>
            <a:pPr algn="ctr" defTabSz="457200" eaLnBrk="1" hangingPunct="1">
              <a:defRPr/>
            </a:pPr>
            <a:r>
              <a:rPr lang="en-US" sz="1200" b="1" dirty="0" smtClean="0">
                <a:solidFill>
                  <a:prstClr val="black"/>
                </a:solidFill>
                <a:latin typeface="Arial" pitchFamily="34" charset="0"/>
                <a:ea typeface="ＭＳ Ｐゴシック" charset="-128"/>
                <a:cs typeface="Arial" pitchFamily="34" charset="0"/>
              </a:rPr>
              <a:t>for</a:t>
            </a:r>
            <a:br>
              <a:rPr lang="en-US" sz="1200" b="1" dirty="0" smtClean="0">
                <a:solidFill>
                  <a:prstClr val="black"/>
                </a:solidFill>
                <a:latin typeface="Arial" pitchFamily="34" charset="0"/>
                <a:ea typeface="ＭＳ Ｐゴシック" charset="-128"/>
                <a:cs typeface="Arial" pitchFamily="34" charset="0"/>
              </a:rPr>
            </a:br>
            <a:r>
              <a:rPr lang="en-US" sz="1200" b="1" dirty="0" smtClean="0">
                <a:solidFill>
                  <a:prstClr val="black"/>
                </a:solidFill>
                <a:latin typeface="Arial" pitchFamily="34" charset="0"/>
                <a:ea typeface="ＭＳ Ｐゴシック" charset="-128"/>
                <a:cs typeface="Arial" pitchFamily="34" charset="0"/>
              </a:rPr>
              <a:t>CLASSROOM INSTRUCTION?</a:t>
            </a:r>
            <a:endParaRPr lang="en-US" sz="1200" b="1" dirty="0">
              <a:solidFill>
                <a:prstClr val="black"/>
              </a:solidFill>
              <a:latin typeface="Arial" pitchFamily="34" charset="0"/>
              <a:ea typeface="ＭＳ Ｐゴシック" charset="-128"/>
              <a:cs typeface="Arial" pitchFamily="34" charset="0"/>
            </a:endParaRPr>
          </a:p>
        </p:txBody>
      </p:sp>
      <p:sp>
        <p:nvSpPr>
          <p:cNvPr id="45" name="Rektangel 101"/>
          <p:cNvSpPr>
            <a:spLocks noChangeArrowheads="1"/>
          </p:cNvSpPr>
          <p:nvPr/>
        </p:nvSpPr>
        <p:spPr bwMode="auto">
          <a:xfrm>
            <a:off x="4140597" y="3445250"/>
            <a:ext cx="3799680" cy="266209"/>
          </a:xfrm>
          <a:prstGeom prst="rect">
            <a:avLst/>
          </a:prstGeom>
          <a:solidFill>
            <a:schemeClr val="accent4">
              <a:lumMod val="40000"/>
              <a:lumOff val="60000"/>
            </a:schemeClr>
          </a:solidFill>
          <a:ln w="12700">
            <a:solidFill>
              <a:schemeClr val="accent4">
                <a:lumMod val="40000"/>
                <a:lumOff val="6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a:solidFill>
                <a:sysClr val="window" lastClr="FFFFFF"/>
              </a:solidFill>
              <a:latin typeface="Calibri"/>
              <a:ea typeface="ＭＳ Ｐゴシック" pitchFamily="-97" charset="-128"/>
              <a:cs typeface="ＭＳ Ｐゴシック" charset="-128"/>
            </a:endParaRPr>
          </a:p>
        </p:txBody>
      </p:sp>
      <p:sp>
        <p:nvSpPr>
          <p:cNvPr id="46" name="TextBox 45"/>
          <p:cNvSpPr txBox="1"/>
          <p:nvPr/>
        </p:nvSpPr>
        <p:spPr>
          <a:xfrm>
            <a:off x="5471718" y="3448707"/>
            <a:ext cx="953688" cy="261610"/>
          </a:xfrm>
          <a:prstGeom prst="rect">
            <a:avLst/>
          </a:prstGeom>
          <a:noFill/>
        </p:spPr>
        <p:txBody>
          <a:bodyPr wrap="square">
            <a:spAutoFit/>
          </a:bodyPr>
          <a:lstStyle/>
          <a:p>
            <a:pPr algn="ctr" defTabSz="457200" eaLnBrk="1" hangingPunct="1">
              <a:defRPr/>
            </a:pPr>
            <a:r>
              <a:rPr lang="en-US" sz="1100" b="1" dirty="0" smtClean="0">
                <a:solidFill>
                  <a:prstClr val="black"/>
                </a:solidFill>
                <a:latin typeface="Arial" pitchFamily="34" charset="0"/>
                <a:ea typeface="ＭＳ Ｐゴシック" charset="-128"/>
                <a:cs typeface="Arial" pitchFamily="34" charset="0"/>
              </a:rPr>
              <a:t>OBJ  64X? </a:t>
            </a:r>
            <a:endParaRPr lang="en-US" sz="1100" b="1" dirty="0">
              <a:solidFill>
                <a:prstClr val="black"/>
              </a:solidFill>
              <a:latin typeface="Arial" pitchFamily="34" charset="0"/>
              <a:ea typeface="ＭＳ Ｐゴシック" charset="-128"/>
              <a:cs typeface="Arial" pitchFamily="34" charset="0"/>
            </a:endParaRPr>
          </a:p>
        </p:txBody>
      </p:sp>
      <p:sp>
        <p:nvSpPr>
          <p:cNvPr id="56" name="Rektangel 101"/>
          <p:cNvSpPr>
            <a:spLocks noChangeArrowheads="1"/>
          </p:cNvSpPr>
          <p:nvPr/>
        </p:nvSpPr>
        <p:spPr bwMode="auto">
          <a:xfrm>
            <a:off x="4133851" y="2867727"/>
            <a:ext cx="1335292" cy="435894"/>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a:solidFill>
                <a:sysClr val="window" lastClr="FFFFFF"/>
              </a:solidFill>
              <a:latin typeface="Calibri"/>
              <a:ea typeface="ＭＳ Ｐゴシック" pitchFamily="-97" charset="-128"/>
              <a:cs typeface="ＭＳ Ｐゴシック" charset="-128"/>
            </a:endParaRPr>
          </a:p>
        </p:txBody>
      </p:sp>
      <p:sp>
        <p:nvSpPr>
          <p:cNvPr id="57" name="TextBox 56"/>
          <p:cNvSpPr txBox="1"/>
          <p:nvPr/>
        </p:nvSpPr>
        <p:spPr>
          <a:xfrm>
            <a:off x="4229101" y="2936839"/>
            <a:ext cx="1085850" cy="276999"/>
          </a:xfrm>
          <a:prstGeom prst="rect">
            <a:avLst/>
          </a:prstGeom>
          <a:noFill/>
        </p:spPr>
        <p:txBody>
          <a:bodyPr wrap="square">
            <a:spAutoFit/>
          </a:bodyPr>
          <a:lstStyle/>
          <a:p>
            <a:pPr algn="ctr" defTabSz="457200" eaLnBrk="1" hangingPunct="1">
              <a:defRPr/>
            </a:pPr>
            <a:r>
              <a:rPr lang="en-US" sz="1200" b="1" dirty="0" smtClean="0">
                <a:solidFill>
                  <a:prstClr val="black"/>
                </a:solidFill>
                <a:latin typeface="Arial" pitchFamily="34" charset="0"/>
                <a:ea typeface="ＭＳ Ｐゴシック" charset="-128"/>
                <a:cs typeface="Arial" pitchFamily="34" charset="0"/>
              </a:rPr>
              <a:t>FUNC 1XXX</a:t>
            </a:r>
            <a:endParaRPr lang="en-US" sz="1200" b="1" dirty="0">
              <a:solidFill>
                <a:prstClr val="black"/>
              </a:solidFill>
              <a:latin typeface="Arial" pitchFamily="34" charset="0"/>
              <a:ea typeface="ＭＳ Ｐゴシック" charset="-128"/>
              <a:cs typeface="Arial" pitchFamily="34" charset="0"/>
            </a:endParaRPr>
          </a:p>
        </p:txBody>
      </p:sp>
      <p:sp>
        <p:nvSpPr>
          <p:cNvPr id="63" name="Right Arrow 62"/>
          <p:cNvSpPr>
            <a:spLocks noChangeArrowheads="1"/>
          </p:cNvSpPr>
          <p:nvPr/>
        </p:nvSpPr>
        <p:spPr bwMode="auto">
          <a:xfrm rot="5400000">
            <a:off x="5283741" y="4563105"/>
            <a:ext cx="1327554" cy="185839"/>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1" name="Rektangel 101"/>
          <p:cNvSpPr>
            <a:spLocks noChangeArrowheads="1"/>
          </p:cNvSpPr>
          <p:nvPr/>
        </p:nvSpPr>
        <p:spPr bwMode="auto">
          <a:xfrm>
            <a:off x="6498226" y="2867727"/>
            <a:ext cx="1335292" cy="435894"/>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a:solidFill>
                <a:sysClr val="window" lastClr="FFFFFF"/>
              </a:solidFill>
              <a:latin typeface="Calibri"/>
              <a:ea typeface="ＭＳ Ｐゴシック" pitchFamily="-97" charset="-128"/>
              <a:cs typeface="ＭＳ Ｐゴシック" charset="-128"/>
            </a:endParaRPr>
          </a:p>
        </p:txBody>
      </p:sp>
      <p:sp>
        <p:nvSpPr>
          <p:cNvPr id="72" name="TextBox 71"/>
          <p:cNvSpPr txBox="1"/>
          <p:nvPr/>
        </p:nvSpPr>
        <p:spPr>
          <a:xfrm>
            <a:off x="6622968" y="2939651"/>
            <a:ext cx="1085850" cy="276999"/>
          </a:xfrm>
          <a:prstGeom prst="rect">
            <a:avLst/>
          </a:prstGeom>
          <a:noFill/>
        </p:spPr>
        <p:txBody>
          <a:bodyPr wrap="square">
            <a:spAutoFit/>
          </a:bodyPr>
          <a:lstStyle/>
          <a:p>
            <a:pPr algn="ctr" defTabSz="457200" eaLnBrk="1" hangingPunct="1">
              <a:defRPr/>
            </a:pPr>
            <a:r>
              <a:rPr lang="en-US" sz="1200" b="1" dirty="0" smtClean="0">
                <a:solidFill>
                  <a:prstClr val="black"/>
                </a:solidFill>
                <a:latin typeface="Arial" pitchFamily="34" charset="0"/>
                <a:ea typeface="ＭＳ Ｐゴシック" charset="-128"/>
                <a:cs typeface="Arial" pitchFamily="34" charset="0"/>
              </a:rPr>
              <a:t>FUNC 2240</a:t>
            </a:r>
            <a:endParaRPr lang="en-US" sz="1200" b="1" dirty="0">
              <a:solidFill>
                <a:prstClr val="black"/>
              </a:solidFill>
              <a:latin typeface="Arial" pitchFamily="34" charset="0"/>
              <a:ea typeface="ＭＳ Ｐゴシック" charset="-128"/>
              <a:cs typeface="Arial" pitchFamily="34" charset="0"/>
            </a:endParaRPr>
          </a:p>
        </p:txBody>
      </p:sp>
      <p:cxnSp>
        <p:nvCxnSpPr>
          <p:cNvPr id="81" name="Straight Connector 80"/>
          <p:cNvCxnSpPr>
            <a:stCxn id="77" idx="1"/>
            <a:endCxn id="78" idx="1"/>
          </p:cNvCxnSpPr>
          <p:nvPr/>
        </p:nvCxnSpPr>
        <p:spPr>
          <a:xfrm>
            <a:off x="5383645" y="3992246"/>
            <a:ext cx="1179825" cy="706"/>
          </a:xfrm>
          <a:prstGeom prst="line">
            <a:avLst/>
          </a:prstGeom>
          <a:ln w="317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ktangel 101"/>
          <p:cNvSpPr>
            <a:spLocks noChangeArrowheads="1"/>
          </p:cNvSpPr>
          <p:nvPr/>
        </p:nvSpPr>
        <p:spPr bwMode="auto">
          <a:xfrm>
            <a:off x="6651543" y="4529403"/>
            <a:ext cx="1846264" cy="752298"/>
          </a:xfrm>
          <a:prstGeom prst="rect">
            <a:avLst/>
          </a:prstGeom>
          <a:gradFill flip="none" rotWithShape="1">
            <a:gsLst>
              <a:gs pos="100000">
                <a:srgbClr val="B8CCE4"/>
              </a:gs>
              <a:gs pos="100000">
                <a:srgbClr val="FEE7F2"/>
              </a:gs>
            </a:gsLst>
            <a:path path="circle">
              <a:fillToRect l="50000" t="50000" r="50000" b="50000"/>
            </a:path>
            <a:tileRect/>
          </a:gradFill>
          <a:ln w="12700">
            <a:solidFill>
              <a:srgbClr val="B8CCE4"/>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CLASSROOM INSTRUCTIONAL-</a:t>
            </a:r>
            <a:r>
              <a:rPr lang="da-DK" sz="1400" b="1" kern="0" dirty="0" smtClean="0">
                <a:solidFill>
                  <a:sysClr val="window" lastClr="FFFFFF"/>
                </a:solidFill>
                <a:latin typeface="Arial" pitchFamily="34" charset="0"/>
                <a:ea typeface="ＭＳ Ｐゴシック" pitchFamily="-97" charset="-128"/>
                <a:cs typeface="Arial" pitchFamily="34" charset="0"/>
              </a:rPr>
              <a:t> </a:t>
            </a:r>
            <a:br>
              <a:rPr lang="da-DK" sz="1400" b="1" kern="0" dirty="0" smtClean="0">
                <a:solidFill>
                  <a:sysClr val="window" lastClr="FFFFFF"/>
                </a:solidFill>
                <a:latin typeface="Arial" pitchFamily="34" charset="0"/>
                <a:ea typeface="ＭＳ Ｐゴシック" pitchFamily="-97" charset="-128"/>
                <a:cs typeface="Arial" pitchFamily="34" charset="0"/>
              </a:rPr>
            </a:br>
            <a:r>
              <a:rPr lang="da-DK" sz="1100" b="1" kern="0" dirty="0" smtClean="0">
                <a:solidFill>
                  <a:prstClr val="black"/>
                </a:solidFill>
                <a:latin typeface="Arial" pitchFamily="34" charset="0"/>
                <a:ea typeface="ＭＳ Ｐゴシック" pitchFamily="-97" charset="-128"/>
                <a:cs typeface="Arial" pitchFamily="34" charset="0"/>
              </a:rPr>
              <a:t>Support Services-Instructional Staff*</a:t>
            </a:r>
            <a:endParaRPr lang="da-DK" sz="1100" kern="0" dirty="0">
              <a:solidFill>
                <a:prstClr val="black"/>
              </a:solidFill>
              <a:latin typeface="Calibri"/>
              <a:ea typeface="ＭＳ Ｐゴシック" pitchFamily="-97" charset="-128"/>
              <a:cs typeface="ＭＳ Ｐゴシック" charset="-128"/>
            </a:endParaRPr>
          </a:p>
        </p:txBody>
      </p:sp>
      <p:sp>
        <p:nvSpPr>
          <p:cNvPr id="53" name="Rektangel 101"/>
          <p:cNvSpPr>
            <a:spLocks noChangeArrowheads="1"/>
          </p:cNvSpPr>
          <p:nvPr/>
        </p:nvSpPr>
        <p:spPr bwMode="auto">
          <a:xfrm>
            <a:off x="3775453" y="4534077"/>
            <a:ext cx="1846264" cy="752298"/>
          </a:xfrm>
          <a:prstGeom prst="rect">
            <a:avLst/>
          </a:prstGeom>
          <a:gradFill flip="none" rotWithShape="1">
            <a:gsLst>
              <a:gs pos="100000">
                <a:srgbClr val="B8CCE4"/>
              </a:gs>
              <a:gs pos="100000">
                <a:srgbClr val="FEE7F2"/>
              </a:gs>
            </a:gsLst>
            <a:path path="circle">
              <a:fillToRect l="50000" t="50000" r="50000" b="50000"/>
            </a:path>
            <a:tileRect/>
          </a:gradFill>
          <a:ln w="12700">
            <a:solidFill>
              <a:srgbClr val="B8CCE4"/>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CLASSROOM INSTRUCTIONAL-</a:t>
            </a:r>
            <a:r>
              <a:rPr lang="da-DK" sz="1400" b="1" kern="0" dirty="0" smtClean="0">
                <a:solidFill>
                  <a:sysClr val="window" lastClr="FFFFFF"/>
                </a:solidFill>
                <a:latin typeface="Arial" pitchFamily="34" charset="0"/>
                <a:ea typeface="ＭＳ Ｐゴシック" pitchFamily="-97" charset="-128"/>
                <a:cs typeface="Arial" pitchFamily="34" charset="0"/>
              </a:rPr>
              <a:t> </a:t>
            </a:r>
            <a:br>
              <a:rPr lang="da-DK" sz="1400" b="1" kern="0" dirty="0" smtClean="0">
                <a:solidFill>
                  <a:sysClr val="window" lastClr="FFFFFF"/>
                </a:solidFill>
                <a:latin typeface="Arial" pitchFamily="34" charset="0"/>
                <a:ea typeface="ＭＳ Ｐゴシック" pitchFamily="-97" charset="-128"/>
                <a:cs typeface="Arial" pitchFamily="34" charset="0"/>
              </a:rPr>
            </a:br>
            <a:r>
              <a:rPr lang="da-DK" sz="1100" b="1" kern="0" dirty="0" smtClean="0">
                <a:solidFill>
                  <a:prstClr val="black"/>
                </a:solidFill>
                <a:latin typeface="Arial" pitchFamily="34" charset="0"/>
                <a:ea typeface="ＭＳ Ｐゴシック" pitchFamily="-97" charset="-128"/>
                <a:cs typeface="Arial" pitchFamily="34" charset="0"/>
              </a:rPr>
              <a:t>Instruction*</a:t>
            </a:r>
            <a:endParaRPr lang="da-DK" sz="1100" kern="0" dirty="0">
              <a:solidFill>
                <a:prstClr val="black"/>
              </a:solidFill>
              <a:latin typeface="Calibri"/>
              <a:ea typeface="ＭＳ Ｐゴシック" pitchFamily="-97" charset="-128"/>
              <a:cs typeface="ＭＳ Ｐゴシック" charset="-128"/>
            </a:endParaRPr>
          </a:p>
        </p:txBody>
      </p:sp>
      <p:sp>
        <p:nvSpPr>
          <p:cNvPr id="54" name="Rektangel 101"/>
          <p:cNvSpPr>
            <a:spLocks noChangeArrowheads="1"/>
          </p:cNvSpPr>
          <p:nvPr/>
        </p:nvSpPr>
        <p:spPr bwMode="auto">
          <a:xfrm>
            <a:off x="612152" y="5376014"/>
            <a:ext cx="8014781" cy="463397"/>
          </a:xfrm>
          <a:prstGeom prst="rect">
            <a:avLst/>
          </a:prstGeom>
          <a:gradFill flip="none" rotWithShape="1">
            <a:gsLst>
              <a:gs pos="100000">
                <a:srgbClr val="C4D79B"/>
              </a:gs>
              <a:gs pos="100000">
                <a:srgbClr val="FEE7F2"/>
              </a:gs>
            </a:gsLst>
            <a:path path="circle">
              <a:fillToRect l="50000" t="50000" r="50000" b="50000"/>
            </a:path>
            <a:tileRect/>
          </a:gradFill>
          <a:ln w="12700">
            <a:solidFill>
              <a:srgbClr val="C4D79B"/>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EXCLUDED-</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Capital</a:t>
            </a:r>
            <a:endParaRPr lang="da-DK" sz="1400" b="1" kern="0" dirty="0">
              <a:solidFill>
                <a:prstClr val="black"/>
              </a:solidFill>
              <a:latin typeface="Arial" pitchFamily="34" charset="0"/>
              <a:ea typeface="ＭＳ Ｐゴシック" pitchFamily="-97" charset="-128"/>
              <a:cs typeface="Arial" pitchFamily="34" charset="0"/>
            </a:endParaRPr>
          </a:p>
        </p:txBody>
      </p:sp>
      <p:sp>
        <p:nvSpPr>
          <p:cNvPr id="55" name="Rektangel 101"/>
          <p:cNvSpPr>
            <a:spLocks noChangeArrowheads="1"/>
          </p:cNvSpPr>
          <p:nvPr/>
        </p:nvSpPr>
        <p:spPr bwMode="auto">
          <a:xfrm>
            <a:off x="436312" y="3187096"/>
            <a:ext cx="2792911" cy="365639"/>
          </a:xfrm>
          <a:prstGeom prst="rect">
            <a:avLst/>
          </a:prstGeom>
          <a:solidFill>
            <a:schemeClr val="accent4">
              <a:lumMod val="40000"/>
              <a:lumOff val="60000"/>
            </a:schemeClr>
          </a:solidFill>
          <a:ln w="12700">
            <a:solidFill>
              <a:schemeClr val="accent4">
                <a:lumMod val="40000"/>
                <a:lumOff val="6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a:solidFill>
                <a:sysClr val="window" lastClr="FFFFFF"/>
              </a:solidFill>
              <a:latin typeface="Calibri"/>
              <a:ea typeface="ＭＳ Ｐゴシック" pitchFamily="-97" charset="-128"/>
              <a:cs typeface="ＭＳ Ｐゴシック" charset="-128"/>
            </a:endParaRPr>
          </a:p>
        </p:txBody>
      </p:sp>
      <p:sp>
        <p:nvSpPr>
          <p:cNvPr id="58" name="TextBox 57"/>
          <p:cNvSpPr txBox="1"/>
          <p:nvPr/>
        </p:nvSpPr>
        <p:spPr>
          <a:xfrm>
            <a:off x="1362815" y="3231415"/>
            <a:ext cx="953688" cy="276999"/>
          </a:xfrm>
          <a:prstGeom prst="rect">
            <a:avLst/>
          </a:prstGeom>
          <a:noFill/>
        </p:spPr>
        <p:txBody>
          <a:bodyPr wrap="square">
            <a:spAutoFit/>
          </a:bodyPr>
          <a:lstStyle/>
          <a:p>
            <a:pPr algn="ctr" defTabSz="457200" eaLnBrk="1" hangingPunct="1">
              <a:defRPr/>
            </a:pPr>
            <a:r>
              <a:rPr lang="en-US" sz="1200" b="1" dirty="0" smtClean="0">
                <a:solidFill>
                  <a:prstClr val="black"/>
                </a:solidFill>
                <a:latin typeface="Arial" pitchFamily="34" charset="0"/>
                <a:ea typeface="ＭＳ Ｐゴシック" charset="-128"/>
                <a:cs typeface="Arial" pitchFamily="34" charset="0"/>
              </a:rPr>
              <a:t>OBJ  64X? </a:t>
            </a:r>
            <a:endParaRPr lang="en-US" sz="1200" b="1" dirty="0">
              <a:solidFill>
                <a:prstClr val="black"/>
              </a:solidFill>
              <a:latin typeface="Arial" pitchFamily="34" charset="0"/>
              <a:ea typeface="ＭＳ Ｐゴシック" charset="-128"/>
              <a:cs typeface="Arial" pitchFamily="34" charset="0"/>
            </a:endParaRPr>
          </a:p>
        </p:txBody>
      </p:sp>
      <p:sp>
        <p:nvSpPr>
          <p:cNvPr id="60" name="TextBox 59"/>
          <p:cNvSpPr txBox="1"/>
          <p:nvPr/>
        </p:nvSpPr>
        <p:spPr>
          <a:xfrm>
            <a:off x="960632" y="4049220"/>
            <a:ext cx="511661" cy="261610"/>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No</a:t>
            </a:r>
            <a:endParaRPr lang="en-US" sz="1100" dirty="0">
              <a:solidFill>
                <a:prstClr val="black"/>
              </a:solidFill>
              <a:latin typeface="Arial" pitchFamily="34" charset="0"/>
              <a:ea typeface="ＭＳ Ｐゴシック" charset="-128"/>
              <a:cs typeface="Arial" pitchFamily="34" charset="0"/>
            </a:endParaRPr>
          </a:p>
        </p:txBody>
      </p:sp>
      <p:sp>
        <p:nvSpPr>
          <p:cNvPr id="66" name="TextBox 65"/>
          <p:cNvSpPr txBox="1"/>
          <p:nvPr/>
        </p:nvSpPr>
        <p:spPr>
          <a:xfrm>
            <a:off x="2584633" y="4041228"/>
            <a:ext cx="511661" cy="261610"/>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Yes</a:t>
            </a:r>
            <a:endParaRPr lang="en-US" sz="1100" dirty="0">
              <a:solidFill>
                <a:prstClr val="black"/>
              </a:solidFill>
              <a:latin typeface="Arial" pitchFamily="34" charset="0"/>
              <a:ea typeface="ＭＳ Ｐゴシック" charset="-128"/>
              <a:cs typeface="Arial" pitchFamily="34" charset="0"/>
            </a:endParaRPr>
          </a:p>
        </p:txBody>
      </p:sp>
      <p:sp>
        <p:nvSpPr>
          <p:cNvPr id="67" name="TextBox 66"/>
          <p:cNvSpPr txBox="1"/>
          <p:nvPr/>
        </p:nvSpPr>
        <p:spPr>
          <a:xfrm>
            <a:off x="5870624" y="4269921"/>
            <a:ext cx="511661" cy="261610"/>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Yes</a:t>
            </a:r>
            <a:endParaRPr lang="en-US" sz="1100" dirty="0">
              <a:solidFill>
                <a:prstClr val="black"/>
              </a:solidFill>
              <a:latin typeface="Arial" pitchFamily="34" charset="0"/>
              <a:ea typeface="ＭＳ Ｐゴシック" charset="-128"/>
              <a:cs typeface="Arial" pitchFamily="34" charset="0"/>
            </a:endParaRPr>
          </a:p>
        </p:txBody>
      </p:sp>
      <p:sp>
        <p:nvSpPr>
          <p:cNvPr id="51" name="Right Arrow 50"/>
          <p:cNvSpPr>
            <a:spLocks noChangeArrowheads="1"/>
          </p:cNvSpPr>
          <p:nvPr/>
        </p:nvSpPr>
        <p:spPr bwMode="auto">
          <a:xfrm rot="5400000">
            <a:off x="806325" y="4153722"/>
            <a:ext cx="457200" cy="18288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cxnSp>
        <p:nvCxnSpPr>
          <p:cNvPr id="3" name="Straight Connector 2"/>
          <p:cNvCxnSpPr>
            <a:stCxn id="51" idx="1"/>
            <a:endCxn id="65" idx="1"/>
          </p:cNvCxnSpPr>
          <p:nvPr/>
        </p:nvCxnSpPr>
        <p:spPr>
          <a:xfrm flipV="1">
            <a:off x="1034925" y="3992246"/>
            <a:ext cx="2032125" cy="24316"/>
          </a:xfrm>
          <a:prstGeom prst="line">
            <a:avLst/>
          </a:prstGeom>
          <a:ln w="41275">
            <a:solidFill>
              <a:schemeClr val="tx1"/>
            </a:solidFill>
            <a:miter lim="800000"/>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404057" y="1843333"/>
            <a:ext cx="1436687" cy="646331"/>
          </a:xfrm>
          <a:prstGeom prst="rect">
            <a:avLst/>
          </a:prstGeom>
          <a:noFill/>
        </p:spPr>
        <p:txBody>
          <a:bodyPr>
            <a:spAutoFit/>
          </a:bodyPr>
          <a:lstStyle/>
          <a:p>
            <a:pPr algn="ctr" defTabSz="457200" eaLnBrk="1" hangingPunct="1">
              <a:defRPr/>
            </a:pPr>
            <a:r>
              <a:rPr lang="en-US" sz="1200" b="1" dirty="0" smtClean="0">
                <a:solidFill>
                  <a:prstClr val="black"/>
                </a:solidFill>
                <a:latin typeface="Arial" pitchFamily="34" charset="0"/>
                <a:ea typeface="ＭＳ Ｐゴシック" charset="-128"/>
                <a:cs typeface="Arial" pitchFamily="34" charset="0"/>
              </a:rPr>
              <a:t>for</a:t>
            </a:r>
            <a:br>
              <a:rPr lang="en-US" sz="1200" b="1" dirty="0" smtClean="0">
                <a:solidFill>
                  <a:prstClr val="black"/>
                </a:solidFill>
                <a:latin typeface="Arial" pitchFamily="34" charset="0"/>
                <a:ea typeface="ＭＳ Ｐゴシック" charset="-128"/>
                <a:cs typeface="Arial" pitchFamily="34" charset="0"/>
              </a:rPr>
            </a:br>
            <a:r>
              <a:rPr lang="en-US" sz="1200" b="1" dirty="0" smtClean="0">
                <a:solidFill>
                  <a:prstClr val="black"/>
                </a:solidFill>
                <a:latin typeface="Arial" pitchFamily="34" charset="0"/>
                <a:ea typeface="ＭＳ Ｐゴシック" charset="-128"/>
                <a:cs typeface="Arial" pitchFamily="34" charset="0"/>
              </a:rPr>
              <a:t>STUDENT SUPPORT?</a:t>
            </a:r>
            <a:endParaRPr lang="en-US" sz="1200" b="1" dirty="0">
              <a:solidFill>
                <a:prstClr val="black"/>
              </a:solidFill>
              <a:latin typeface="Arial" pitchFamily="34" charset="0"/>
              <a:ea typeface="ＭＳ Ｐゴシック" charset="-128"/>
              <a:cs typeface="Arial" pitchFamily="34" charset="0"/>
            </a:endParaRPr>
          </a:p>
        </p:txBody>
      </p:sp>
      <p:sp>
        <p:nvSpPr>
          <p:cNvPr id="2" name="Date Placeholder 1"/>
          <p:cNvSpPr>
            <a:spLocks noGrp="1"/>
          </p:cNvSpPr>
          <p:nvPr>
            <p:ph type="dt" sz="half" idx="4294967295"/>
          </p:nvPr>
        </p:nvSpPr>
        <p:spPr>
          <a:xfrm>
            <a:off x="6989762" y="20864"/>
            <a:ext cx="2133600" cy="365125"/>
          </a:xfrm>
          <a:prstGeom prst="rect">
            <a:avLst/>
          </a:prstGeom>
        </p:spPr>
        <p:txBody>
          <a:bodyPr/>
          <a:lstStyle/>
          <a:p>
            <a:pPr algn="r"/>
            <a:r>
              <a:rPr lang="en-US" sz="1000" i="1" dirty="0" smtClean="0">
                <a:solidFill>
                  <a:prstClr val="black"/>
                </a:solidFill>
              </a:rPr>
              <a:t>Revised </a:t>
            </a:r>
            <a:fld id="{0CA3A79A-C1BE-4727-82BA-20C0793E0EFC}" type="datetime1">
              <a:rPr lang="en-US" sz="1000" i="1" smtClean="0">
                <a:solidFill>
                  <a:prstClr val="black"/>
                </a:solidFill>
              </a:rPr>
              <a:pPr algn="r"/>
              <a:t>6/19/2013</a:t>
            </a:fld>
            <a:endParaRPr lang="en-US" i="1"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1676400"/>
            <a:ext cx="7772400" cy="4419600"/>
          </a:xfrm>
        </p:spPr>
        <p:txBody>
          <a:bodyPr/>
          <a:lstStyle/>
          <a:p>
            <a:pPr marL="0" indent="0">
              <a:buNone/>
            </a:pPr>
            <a:r>
              <a:rPr lang="en-US" sz="1500" dirty="0" smtClean="0">
                <a:cs typeface="Times New Roman" pitchFamily="18" charset="0"/>
              </a:rPr>
              <a:t>2960	</a:t>
            </a:r>
            <a:r>
              <a:rPr lang="en-US" sz="1500" u="sng" dirty="0" smtClean="0">
                <a:cs typeface="Times New Roman" pitchFamily="18" charset="0"/>
              </a:rPr>
              <a:t>ADMINISTRATIVE TECHNOLOGY SERVICES:  Those activities concerned with technology that supports administrative use and with supporting the school district’s information technology systems, including supporting administrative networks, maintaining administrative information systems, and processing data for administrative and managerial purposes. These activities include expenditures for internal technology support, as well as support provided by external vendors using operating funds. These activities include costs associated with the administration and supervision of technology personnel, systems planning and analysis, systems application development, systems operations, network support services, hardware maintenance and support services, and other technology-related administrative costs.</a:t>
            </a:r>
          </a:p>
          <a:p>
            <a:pPr marL="0" indent="0">
              <a:buNone/>
            </a:pPr>
            <a:r>
              <a:rPr lang="en-US" sz="1200" dirty="0"/>
              <a:t>	</a:t>
            </a:r>
            <a:r>
              <a:rPr lang="en-US" sz="1200" strike="sngStrike" dirty="0"/>
              <a:t>2961	Ohio Education Computer Network Related - Special Instruction *</a:t>
            </a:r>
          </a:p>
          <a:p>
            <a:pPr marL="0" indent="0">
              <a:buNone/>
            </a:pPr>
            <a:r>
              <a:rPr lang="en-US" sz="1200" dirty="0"/>
              <a:t>	</a:t>
            </a:r>
            <a:r>
              <a:rPr lang="en-US" sz="1200" strike="sngStrike" dirty="0"/>
              <a:t>2962	Ohio Education Computer Network Related - Vocational Instruction *</a:t>
            </a:r>
          </a:p>
          <a:p>
            <a:pPr marL="0" indent="0">
              <a:buNone/>
            </a:pPr>
            <a:r>
              <a:rPr lang="en-US" sz="1200" dirty="0"/>
              <a:t>	</a:t>
            </a:r>
            <a:r>
              <a:rPr lang="en-US" sz="1200" strike="sngStrike" dirty="0"/>
              <a:t>2963	Ohio Education Computer Network Related - Regular/Adult/Other Instruction *</a:t>
            </a:r>
          </a:p>
          <a:p>
            <a:pPr marL="0" indent="0">
              <a:buNone/>
            </a:pPr>
            <a:r>
              <a:rPr lang="en-US" sz="1200" dirty="0"/>
              <a:t>	</a:t>
            </a:r>
            <a:r>
              <a:rPr lang="en-US" sz="1200" strike="sngStrike" dirty="0"/>
              <a:t>2964	Ohio Education Computer Network Related -Non-Instruction *</a:t>
            </a:r>
          </a:p>
          <a:p>
            <a:pPr marL="0" indent="0">
              <a:buNone/>
            </a:pPr>
            <a:r>
              <a:rPr lang="en-US" sz="1200" dirty="0"/>
              <a:t>	</a:t>
            </a:r>
            <a:r>
              <a:rPr lang="en-US" sz="1200" strike="sngStrike" dirty="0"/>
              <a:t>2965	Non-Ohio Education Computer Network Related - Special Instruction *</a:t>
            </a:r>
          </a:p>
          <a:p>
            <a:pPr marL="0" indent="0">
              <a:buNone/>
            </a:pPr>
            <a:r>
              <a:rPr lang="en-US" sz="1200" dirty="0"/>
              <a:t>	</a:t>
            </a:r>
            <a:r>
              <a:rPr lang="en-US" sz="1200" strike="sngStrike" dirty="0"/>
              <a:t>2966	Non-Ohio Education Computer Network Related - Vocational Instruction *</a:t>
            </a:r>
          </a:p>
          <a:p>
            <a:pPr marL="0" indent="0">
              <a:buNone/>
            </a:pPr>
            <a:r>
              <a:rPr lang="en-US" sz="1200" dirty="0"/>
              <a:t>	</a:t>
            </a:r>
            <a:r>
              <a:rPr lang="en-US" sz="1200" strike="sngStrike" dirty="0"/>
              <a:t>2967	Non-Ohio Education Computer Network Related -Regular/Adult/Other Instruction* </a:t>
            </a:r>
          </a:p>
          <a:p>
            <a:pPr marL="0" indent="0">
              <a:buNone/>
            </a:pPr>
            <a:r>
              <a:rPr lang="en-US" sz="1200" dirty="0"/>
              <a:t>	</a:t>
            </a:r>
            <a:r>
              <a:rPr lang="en-US" sz="1200" strike="sngStrike" dirty="0"/>
              <a:t>2968	Non-Ohio Education Computer Network Related - Non-Instruction *</a:t>
            </a:r>
          </a:p>
          <a:p>
            <a:pPr marL="0" indent="0">
              <a:buNone/>
            </a:pPr>
            <a:r>
              <a:rPr lang="en-US" sz="1200" dirty="0"/>
              <a:t>	</a:t>
            </a:r>
            <a:r>
              <a:rPr lang="en-US" sz="1200" strike="sngStrike" dirty="0"/>
              <a:t>2969	Other Data Processing Services*</a:t>
            </a:r>
          </a:p>
          <a:p>
            <a:endParaRPr lang="en-US" sz="1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03963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1676400"/>
            <a:ext cx="7772400" cy="4419600"/>
          </a:xfrm>
        </p:spPr>
        <p:txBody>
          <a:bodyPr/>
          <a:lstStyle/>
          <a:p>
            <a:pPr marL="0" indent="0">
              <a:buNone/>
            </a:pPr>
            <a:r>
              <a:rPr lang="en-US" sz="1600" dirty="0"/>
              <a:t>1000	INSTRUCTION:  Instruction includes the activities directly dealing with the teaching of pupils or the interaction between teacher and pupil.  Teaching may be provided for pupils in a school, in a classroom, in another location, such as in a home or hospital, and through other approved media such as television, radio, telephone and correspondence. </a:t>
            </a:r>
            <a:r>
              <a:rPr lang="en-US" sz="1600" u="sng" dirty="0"/>
              <a:t>Included here are the activities of aides or classroom assistants of any type who assist in the instructional process. Technology used by students in the classroom or that which has a student-instruction focus should also be coded here.</a:t>
            </a:r>
          </a:p>
          <a:p>
            <a:endParaRPr lang="en-US" sz="1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63292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1676400"/>
            <a:ext cx="7772400" cy="4419600"/>
          </a:xfrm>
        </p:spPr>
        <p:txBody>
          <a:bodyPr/>
          <a:lstStyle/>
          <a:p>
            <a:pPr marL="0" indent="0">
              <a:buNone/>
            </a:pPr>
            <a:r>
              <a:rPr lang="en-US" sz="1500" dirty="0"/>
              <a:t>2220	</a:t>
            </a:r>
            <a:r>
              <a:rPr lang="en-US" sz="1500" cap="all" dirty="0"/>
              <a:t>Educational Media Services</a:t>
            </a:r>
          </a:p>
          <a:p>
            <a:pPr marL="0" indent="0">
              <a:buNone/>
            </a:pPr>
            <a:r>
              <a:rPr lang="en-US" sz="1500" dirty="0"/>
              <a:t>	2221	Service Area Direction *  Requires OPU</a:t>
            </a:r>
          </a:p>
          <a:p>
            <a:pPr marL="0" indent="0">
              <a:buNone/>
            </a:pPr>
            <a:r>
              <a:rPr lang="en-US" sz="1500" dirty="0"/>
              <a:t>	2222	School Library Services *</a:t>
            </a:r>
          </a:p>
          <a:p>
            <a:pPr marL="0" indent="0">
              <a:buNone/>
            </a:pPr>
            <a:r>
              <a:rPr lang="en-US" sz="1500" dirty="0"/>
              <a:t>	2223	Audio-Visual Services *</a:t>
            </a:r>
          </a:p>
          <a:p>
            <a:pPr marL="0" indent="0">
              <a:buNone/>
            </a:pPr>
            <a:r>
              <a:rPr lang="en-US" sz="1500" dirty="0"/>
              <a:t>	2224	Educational Radio/Television Services *</a:t>
            </a:r>
          </a:p>
          <a:p>
            <a:pPr marL="0" indent="0">
              <a:buNone/>
            </a:pPr>
            <a:r>
              <a:rPr lang="en-US" sz="1500" dirty="0"/>
              <a:t>	</a:t>
            </a:r>
            <a:r>
              <a:rPr lang="en-US" sz="1500" strike="sngStrike" dirty="0" smtClean="0"/>
              <a:t>2225	Computer-Assisted Instruction Services*</a:t>
            </a:r>
            <a:endParaRPr lang="en-US" sz="1500" strike="sngStrike" dirty="0"/>
          </a:p>
          <a:p>
            <a:pPr marL="0" indent="0">
              <a:buNone/>
            </a:pPr>
            <a:r>
              <a:rPr lang="en-US" sz="1500" dirty="0"/>
              <a:t>	2229	Other Educational Media Services *  </a:t>
            </a:r>
          </a:p>
          <a:p>
            <a:pPr marL="0" indent="0">
              <a:buNone/>
            </a:pPr>
            <a:r>
              <a:rPr lang="en-US" sz="1400" dirty="0"/>
              <a:t> </a:t>
            </a:r>
          </a:p>
          <a:p>
            <a:pPr marL="0" indent="0">
              <a:buNone/>
            </a:pPr>
            <a:r>
              <a:rPr lang="en-US" sz="1400" dirty="0"/>
              <a:t> </a:t>
            </a:r>
          </a:p>
          <a:p>
            <a:pPr marL="0" indent="0">
              <a:buNone/>
            </a:pPr>
            <a:r>
              <a:rPr lang="en-US" sz="1500" u="sng" dirty="0"/>
              <a:t>2240	INSTRUCTION-RELATED TECHNOLOGY SERVICES: This function category encompasses all technology activities and services for the purpose of supporting instruction. These activities included expenditures for non-teaching staff and internal technology support as well as support provided by external vendors using operating funds. Specifically, costs associated with the operation and support of computer learning labs, media center computer labs, instructional technology centers, instructional networks, and similar operations should be captured in this code. Technology used by students in the classroom or that have a student instruction focus should be coded to 1xxx.</a:t>
            </a:r>
          </a:p>
          <a:p>
            <a:pPr marL="0" indent="0">
              <a:buNone/>
            </a:pPr>
            <a:r>
              <a:rPr lang="en-US" sz="1400" dirty="0"/>
              <a:t> </a:t>
            </a:r>
          </a:p>
          <a:p>
            <a:endParaRPr lang="en-US" sz="1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41741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ight Arrow 71"/>
          <p:cNvSpPr>
            <a:spLocks noChangeArrowheads="1"/>
          </p:cNvSpPr>
          <p:nvPr/>
        </p:nvSpPr>
        <p:spPr bwMode="auto">
          <a:xfrm rot="5400000">
            <a:off x="4731648" y="4181055"/>
            <a:ext cx="524625" cy="137676"/>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5" name="Right Arrow 74"/>
          <p:cNvSpPr>
            <a:spLocks noChangeArrowheads="1"/>
          </p:cNvSpPr>
          <p:nvPr/>
        </p:nvSpPr>
        <p:spPr bwMode="auto">
          <a:xfrm rot="5400000">
            <a:off x="5814948" y="4239586"/>
            <a:ext cx="429704" cy="137305"/>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6" name="Right Arrow 75"/>
          <p:cNvSpPr>
            <a:spLocks noChangeArrowheads="1"/>
          </p:cNvSpPr>
          <p:nvPr/>
        </p:nvSpPr>
        <p:spPr bwMode="auto">
          <a:xfrm rot="5400000">
            <a:off x="7009440" y="4205872"/>
            <a:ext cx="497129" cy="137306"/>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7" name="Right Arrow 76"/>
          <p:cNvSpPr>
            <a:spLocks noChangeArrowheads="1"/>
          </p:cNvSpPr>
          <p:nvPr/>
        </p:nvSpPr>
        <p:spPr bwMode="auto">
          <a:xfrm rot="5400000">
            <a:off x="8048163" y="4231368"/>
            <a:ext cx="429704" cy="137305"/>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grpSp>
        <p:nvGrpSpPr>
          <p:cNvPr id="166" name="Group 165"/>
          <p:cNvGrpSpPr/>
          <p:nvPr/>
        </p:nvGrpSpPr>
        <p:grpSpPr>
          <a:xfrm>
            <a:off x="6741993" y="2312394"/>
            <a:ext cx="2444642" cy="3090166"/>
            <a:chOff x="4496937" y="2312394"/>
            <a:chExt cx="2444642" cy="3090166"/>
          </a:xfrm>
        </p:grpSpPr>
        <p:sp>
          <p:nvSpPr>
            <p:cNvPr id="167" name="Right Arrow 166"/>
            <p:cNvSpPr>
              <a:spLocks noChangeArrowheads="1"/>
            </p:cNvSpPr>
            <p:nvPr/>
          </p:nvSpPr>
          <p:spPr bwMode="auto">
            <a:xfrm rot="16200000">
              <a:off x="5541918" y="2589783"/>
              <a:ext cx="707829" cy="153051"/>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168" name="Right Arrow 167"/>
            <p:cNvSpPr>
              <a:spLocks noChangeArrowheads="1"/>
            </p:cNvSpPr>
            <p:nvPr/>
          </p:nvSpPr>
          <p:spPr bwMode="auto">
            <a:xfrm rot="5400000">
              <a:off x="5304462" y="3203103"/>
              <a:ext cx="548640" cy="18288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cxnSp>
          <p:nvCxnSpPr>
            <p:cNvPr id="169" name="Straight Connector 168"/>
            <p:cNvCxnSpPr>
              <a:stCxn id="174" idx="1"/>
              <a:endCxn id="168" idx="1"/>
            </p:cNvCxnSpPr>
            <p:nvPr/>
          </p:nvCxnSpPr>
          <p:spPr>
            <a:xfrm flipH="1" flipV="1">
              <a:off x="5578782" y="3020223"/>
              <a:ext cx="608535" cy="5059"/>
            </a:xfrm>
            <a:prstGeom prst="line">
              <a:avLst/>
            </a:prstGeom>
            <a:ln w="444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0" name="Diamond 169"/>
            <p:cNvSpPr>
              <a:spLocks noChangeArrowheads="1"/>
            </p:cNvSpPr>
            <p:nvPr/>
          </p:nvSpPr>
          <p:spPr bwMode="auto">
            <a:xfrm>
              <a:off x="5569979" y="3573922"/>
              <a:ext cx="1371600" cy="914400"/>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r" defTabSz="457200" eaLnBrk="1" hangingPunct="1">
                <a:defRPr/>
              </a:pPr>
              <a:r>
                <a:rPr lang="en-US" sz="1400" b="1" dirty="0" smtClean="0">
                  <a:solidFill>
                    <a:prstClr val="black"/>
                  </a:solidFill>
                  <a:latin typeface="Arial" pitchFamily="34" charset="0"/>
                  <a:ea typeface="ＭＳ Ｐゴシック" pitchFamily="-108" charset="-128"/>
                  <a:cs typeface="Arial" pitchFamily="34" charset="0"/>
                </a:rPr>
                <a:t>7-12?</a:t>
              </a:r>
              <a:endParaRPr lang="en-US" sz="1400" b="1" dirty="0">
                <a:solidFill>
                  <a:prstClr val="black"/>
                </a:solidFill>
                <a:latin typeface="Arial" pitchFamily="34" charset="0"/>
                <a:ea typeface="ＭＳ Ｐゴシック" pitchFamily="-108" charset="-128"/>
                <a:cs typeface="Arial" pitchFamily="34" charset="0"/>
              </a:endParaRPr>
            </a:p>
          </p:txBody>
        </p:sp>
        <p:sp>
          <p:nvSpPr>
            <p:cNvPr id="171" name="Rektangel 101"/>
            <p:cNvSpPr>
              <a:spLocks noChangeArrowheads="1"/>
            </p:cNvSpPr>
            <p:nvPr/>
          </p:nvSpPr>
          <p:spPr bwMode="auto">
            <a:xfrm>
              <a:off x="4761347" y="4579600"/>
              <a:ext cx="914400" cy="82296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FUNC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2183</a:t>
              </a:r>
              <a:br>
                <a:rPr lang="da-DK" sz="14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 </a:t>
              </a:r>
              <a:endParaRPr lang="da-DK" sz="1050" kern="0" dirty="0">
                <a:solidFill>
                  <a:prstClr val="black"/>
                </a:solidFill>
                <a:latin typeface="Arial" pitchFamily="34" charset="0"/>
                <a:ea typeface="ＭＳ Ｐゴシック" pitchFamily="-97" charset="-128"/>
                <a:cs typeface="Arial" pitchFamily="34" charset="0"/>
              </a:endParaRPr>
            </a:p>
          </p:txBody>
        </p:sp>
        <p:sp>
          <p:nvSpPr>
            <p:cNvPr id="172" name="Rektangel 101"/>
            <p:cNvSpPr>
              <a:spLocks noChangeArrowheads="1"/>
            </p:cNvSpPr>
            <p:nvPr/>
          </p:nvSpPr>
          <p:spPr bwMode="auto">
            <a:xfrm>
              <a:off x="5827593" y="4576096"/>
              <a:ext cx="914400" cy="82296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FUNC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2187</a:t>
              </a:r>
              <a:br>
                <a:rPr lang="da-DK" sz="14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 </a:t>
              </a:r>
              <a:endParaRPr lang="da-DK" sz="1050" kern="0" dirty="0">
                <a:solidFill>
                  <a:prstClr val="black"/>
                </a:solidFill>
                <a:latin typeface="Arial" pitchFamily="34" charset="0"/>
                <a:ea typeface="ＭＳ Ｐゴシック" pitchFamily="-97" charset="-128"/>
                <a:cs typeface="Arial" pitchFamily="34" charset="0"/>
              </a:endParaRPr>
            </a:p>
          </p:txBody>
        </p:sp>
        <p:sp>
          <p:nvSpPr>
            <p:cNvPr id="173" name="Diamond 172"/>
            <p:cNvSpPr>
              <a:spLocks noChangeArrowheads="1"/>
            </p:cNvSpPr>
            <p:nvPr/>
          </p:nvSpPr>
          <p:spPr bwMode="auto">
            <a:xfrm>
              <a:off x="4496937" y="3294543"/>
              <a:ext cx="1371600" cy="914400"/>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r" defTabSz="457200" eaLnBrk="1" hangingPunct="1">
                <a:defRPr/>
              </a:pPr>
              <a:r>
                <a:rPr lang="en-US" sz="1400" b="1" dirty="0" smtClean="0">
                  <a:solidFill>
                    <a:prstClr val="black"/>
                  </a:solidFill>
                  <a:latin typeface="Arial" pitchFamily="34" charset="0"/>
                  <a:ea typeface="ＭＳ Ｐゴシック" pitchFamily="-108" charset="-128"/>
                  <a:cs typeface="Arial" pitchFamily="34" charset="0"/>
                </a:rPr>
                <a:t>K-6?</a:t>
              </a:r>
              <a:endParaRPr lang="en-US" sz="1400" b="1" dirty="0">
                <a:solidFill>
                  <a:prstClr val="black"/>
                </a:solidFill>
                <a:latin typeface="Arial" pitchFamily="34" charset="0"/>
                <a:ea typeface="ＭＳ Ｐゴシック" pitchFamily="-108" charset="-128"/>
                <a:cs typeface="Arial" pitchFamily="34" charset="0"/>
              </a:endParaRPr>
            </a:p>
          </p:txBody>
        </p:sp>
        <p:sp>
          <p:nvSpPr>
            <p:cNvPr id="174" name="Right Arrow 173"/>
            <p:cNvSpPr>
              <a:spLocks noChangeArrowheads="1"/>
            </p:cNvSpPr>
            <p:nvPr/>
          </p:nvSpPr>
          <p:spPr bwMode="auto">
            <a:xfrm rot="5400000">
              <a:off x="5912997" y="3208162"/>
              <a:ext cx="548640" cy="18288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175" name="TextBox 174"/>
            <p:cNvSpPr txBox="1"/>
            <p:nvPr/>
          </p:nvSpPr>
          <p:spPr>
            <a:xfrm>
              <a:off x="5460046" y="2567831"/>
              <a:ext cx="511662" cy="259474"/>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No</a:t>
              </a:r>
              <a:endParaRPr lang="en-US" sz="1100" dirty="0">
                <a:solidFill>
                  <a:prstClr val="black"/>
                </a:solidFill>
                <a:latin typeface="Arial" pitchFamily="34" charset="0"/>
                <a:ea typeface="ＭＳ Ｐゴシック" charset="-128"/>
                <a:cs typeface="Arial" pitchFamily="34" charset="0"/>
              </a:endParaRPr>
            </a:p>
          </p:txBody>
        </p:sp>
      </p:grpSp>
      <p:grpSp>
        <p:nvGrpSpPr>
          <p:cNvPr id="165" name="Group 164"/>
          <p:cNvGrpSpPr/>
          <p:nvPr/>
        </p:nvGrpSpPr>
        <p:grpSpPr>
          <a:xfrm>
            <a:off x="4496937" y="2312394"/>
            <a:ext cx="2444642" cy="3090166"/>
            <a:chOff x="4496937" y="2312394"/>
            <a:chExt cx="2444642" cy="3090166"/>
          </a:xfrm>
        </p:grpSpPr>
        <p:sp>
          <p:nvSpPr>
            <p:cNvPr id="151" name="Right Arrow 150"/>
            <p:cNvSpPr>
              <a:spLocks noChangeArrowheads="1"/>
            </p:cNvSpPr>
            <p:nvPr/>
          </p:nvSpPr>
          <p:spPr bwMode="auto">
            <a:xfrm rot="16200000">
              <a:off x="5541918" y="2589783"/>
              <a:ext cx="707829" cy="153051"/>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149" name="Right Arrow 148"/>
            <p:cNvSpPr>
              <a:spLocks noChangeArrowheads="1"/>
            </p:cNvSpPr>
            <p:nvPr/>
          </p:nvSpPr>
          <p:spPr bwMode="auto">
            <a:xfrm rot="5400000">
              <a:off x="5304462" y="3203103"/>
              <a:ext cx="548640" cy="18288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cxnSp>
          <p:nvCxnSpPr>
            <p:cNvPr id="152" name="Straight Connector 151"/>
            <p:cNvCxnSpPr>
              <a:stCxn id="156" idx="1"/>
              <a:endCxn id="149" idx="1"/>
            </p:cNvCxnSpPr>
            <p:nvPr/>
          </p:nvCxnSpPr>
          <p:spPr>
            <a:xfrm flipH="1" flipV="1">
              <a:off x="5578782" y="3020223"/>
              <a:ext cx="608535" cy="5059"/>
            </a:xfrm>
            <a:prstGeom prst="line">
              <a:avLst/>
            </a:prstGeom>
            <a:ln w="444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5" name="Diamond 134"/>
            <p:cNvSpPr>
              <a:spLocks noChangeArrowheads="1"/>
            </p:cNvSpPr>
            <p:nvPr/>
          </p:nvSpPr>
          <p:spPr bwMode="auto">
            <a:xfrm>
              <a:off x="5569979" y="3573922"/>
              <a:ext cx="1371600" cy="914400"/>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r" defTabSz="457200" eaLnBrk="1" hangingPunct="1">
                <a:defRPr/>
              </a:pPr>
              <a:r>
                <a:rPr lang="en-US" sz="1400" b="1" dirty="0" smtClean="0">
                  <a:solidFill>
                    <a:prstClr val="black"/>
                  </a:solidFill>
                  <a:latin typeface="Arial" pitchFamily="34" charset="0"/>
                  <a:ea typeface="ＭＳ Ｐゴシック" pitchFamily="-108" charset="-128"/>
                  <a:cs typeface="Arial" pitchFamily="34" charset="0"/>
                </a:rPr>
                <a:t>7-12?</a:t>
              </a:r>
              <a:endParaRPr lang="en-US" sz="1400" b="1" dirty="0">
                <a:solidFill>
                  <a:prstClr val="black"/>
                </a:solidFill>
                <a:latin typeface="Arial" pitchFamily="34" charset="0"/>
                <a:ea typeface="ＭＳ Ｐゴシック" pitchFamily="-108" charset="-128"/>
                <a:cs typeface="Arial" pitchFamily="34" charset="0"/>
              </a:endParaRPr>
            </a:p>
          </p:txBody>
        </p:sp>
        <p:sp>
          <p:nvSpPr>
            <p:cNvPr id="132" name="Rektangel 101"/>
            <p:cNvSpPr>
              <a:spLocks noChangeArrowheads="1"/>
            </p:cNvSpPr>
            <p:nvPr/>
          </p:nvSpPr>
          <p:spPr bwMode="auto">
            <a:xfrm>
              <a:off x="4761347" y="4579600"/>
              <a:ext cx="914400" cy="82296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FUNC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2181</a:t>
              </a:r>
              <a:br>
                <a:rPr lang="da-DK" sz="14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 </a:t>
              </a:r>
              <a:endParaRPr lang="da-DK" sz="1050" kern="0" dirty="0">
                <a:solidFill>
                  <a:prstClr val="black"/>
                </a:solidFill>
                <a:latin typeface="Arial" pitchFamily="34" charset="0"/>
                <a:ea typeface="ＭＳ Ｐゴシック" pitchFamily="-97" charset="-128"/>
                <a:cs typeface="Arial" pitchFamily="34" charset="0"/>
              </a:endParaRPr>
            </a:p>
          </p:txBody>
        </p:sp>
        <p:sp>
          <p:nvSpPr>
            <p:cNvPr id="142" name="Rektangel 101"/>
            <p:cNvSpPr>
              <a:spLocks noChangeArrowheads="1"/>
            </p:cNvSpPr>
            <p:nvPr/>
          </p:nvSpPr>
          <p:spPr bwMode="auto">
            <a:xfrm>
              <a:off x="5827593" y="4576096"/>
              <a:ext cx="914400" cy="82296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FUNC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2182</a:t>
              </a:r>
              <a:br>
                <a:rPr lang="da-DK" sz="14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 </a:t>
              </a:r>
              <a:endParaRPr lang="da-DK" sz="1050" kern="0" dirty="0">
                <a:solidFill>
                  <a:prstClr val="black"/>
                </a:solidFill>
                <a:latin typeface="Arial" pitchFamily="34" charset="0"/>
                <a:ea typeface="ＭＳ Ｐゴシック" pitchFamily="-97" charset="-128"/>
                <a:cs typeface="Arial" pitchFamily="34" charset="0"/>
              </a:endParaRPr>
            </a:p>
          </p:txBody>
        </p:sp>
        <p:sp>
          <p:nvSpPr>
            <p:cNvPr id="145" name="Diamond 144"/>
            <p:cNvSpPr>
              <a:spLocks noChangeArrowheads="1"/>
            </p:cNvSpPr>
            <p:nvPr/>
          </p:nvSpPr>
          <p:spPr bwMode="auto">
            <a:xfrm>
              <a:off x="4496937" y="3294543"/>
              <a:ext cx="1371600" cy="914400"/>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r" defTabSz="457200" eaLnBrk="1" hangingPunct="1">
                <a:defRPr/>
              </a:pPr>
              <a:r>
                <a:rPr lang="en-US" sz="1400" b="1" dirty="0" smtClean="0">
                  <a:solidFill>
                    <a:prstClr val="black"/>
                  </a:solidFill>
                  <a:latin typeface="Arial" pitchFamily="34" charset="0"/>
                  <a:ea typeface="ＭＳ Ｐゴシック" pitchFamily="-108" charset="-128"/>
                  <a:cs typeface="Arial" pitchFamily="34" charset="0"/>
                </a:rPr>
                <a:t>K-6?</a:t>
              </a:r>
              <a:endParaRPr lang="en-US" sz="1400" b="1" dirty="0">
                <a:solidFill>
                  <a:prstClr val="black"/>
                </a:solidFill>
                <a:latin typeface="Arial" pitchFamily="34" charset="0"/>
                <a:ea typeface="ＭＳ Ｐゴシック" pitchFamily="-108" charset="-128"/>
                <a:cs typeface="Arial" pitchFamily="34" charset="0"/>
              </a:endParaRPr>
            </a:p>
          </p:txBody>
        </p:sp>
        <p:sp>
          <p:nvSpPr>
            <p:cNvPr id="156" name="Right Arrow 155"/>
            <p:cNvSpPr>
              <a:spLocks noChangeArrowheads="1"/>
            </p:cNvSpPr>
            <p:nvPr/>
          </p:nvSpPr>
          <p:spPr bwMode="auto">
            <a:xfrm rot="5400000">
              <a:off x="5912997" y="3208162"/>
              <a:ext cx="548640" cy="18288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164" name="TextBox 163"/>
            <p:cNvSpPr txBox="1"/>
            <p:nvPr/>
          </p:nvSpPr>
          <p:spPr>
            <a:xfrm>
              <a:off x="5874384" y="2567831"/>
              <a:ext cx="511662" cy="259474"/>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Yes</a:t>
              </a:r>
              <a:endParaRPr lang="en-US" sz="1100" dirty="0">
                <a:solidFill>
                  <a:prstClr val="black"/>
                </a:solidFill>
                <a:latin typeface="Arial" pitchFamily="34" charset="0"/>
                <a:ea typeface="ＭＳ Ｐゴシック" charset="-128"/>
                <a:cs typeface="Arial" pitchFamily="34" charset="0"/>
              </a:endParaRPr>
            </a:p>
          </p:txBody>
        </p:sp>
      </p:grpSp>
      <p:sp>
        <p:nvSpPr>
          <p:cNvPr id="26" name="TextBox 25"/>
          <p:cNvSpPr txBox="1"/>
          <p:nvPr/>
        </p:nvSpPr>
        <p:spPr>
          <a:xfrm>
            <a:off x="190499" y="139700"/>
            <a:ext cx="8597241" cy="369332"/>
          </a:xfrm>
          <a:prstGeom prst="rect">
            <a:avLst/>
          </a:prstGeom>
          <a:noFill/>
        </p:spPr>
        <p:txBody>
          <a:bodyPr wrap="square">
            <a:spAutoFit/>
          </a:bodyPr>
          <a:lstStyle/>
          <a:p>
            <a:pPr defTabSz="457200" eaLnBrk="1" hangingPunct="1"/>
            <a:r>
              <a:rPr lang="en-US" sz="1800" b="1" dirty="0" smtClean="0">
                <a:solidFill>
                  <a:prstClr val="black"/>
                </a:solidFill>
                <a:latin typeface="Calibri" pitchFamily="34" charset="0"/>
                <a:ea typeface="ＭＳ Ｐゴシック" pitchFamily="-108" charset="-128"/>
              </a:rPr>
              <a:t>SPECIAL EDUCATION – </a:t>
            </a:r>
            <a:r>
              <a:rPr lang="en-US" sz="1800" b="1" i="1" dirty="0" smtClean="0">
                <a:solidFill>
                  <a:prstClr val="black"/>
                </a:solidFill>
                <a:latin typeface="Calibri" pitchFamily="34" charset="0"/>
                <a:ea typeface="ＭＳ Ｐゴシック" pitchFamily="-108" charset="-128"/>
              </a:rPr>
              <a:t>What for?</a:t>
            </a:r>
            <a:endParaRPr lang="en-US" sz="1800" i="1" dirty="0">
              <a:solidFill>
                <a:prstClr val="black"/>
              </a:solidFill>
              <a:latin typeface="Calibri" pitchFamily="34" charset="0"/>
              <a:ea typeface="ＭＳ Ｐゴシック" pitchFamily="-108" charset="-128"/>
            </a:endParaRPr>
          </a:p>
        </p:txBody>
      </p:sp>
      <p:sp>
        <p:nvSpPr>
          <p:cNvPr id="52" name="Rektangel 101"/>
          <p:cNvSpPr>
            <a:spLocks noChangeArrowheads="1"/>
          </p:cNvSpPr>
          <p:nvPr/>
        </p:nvSpPr>
        <p:spPr bwMode="auto">
          <a:xfrm>
            <a:off x="190497" y="5691117"/>
            <a:ext cx="4226865" cy="935890"/>
          </a:xfrm>
          <a:prstGeom prst="rect">
            <a:avLst/>
          </a:prstGeom>
          <a:gradFill flip="none" rotWithShape="1">
            <a:gsLst>
              <a:gs pos="100000">
                <a:srgbClr val="B8CCE4"/>
              </a:gs>
              <a:gs pos="100000">
                <a:srgbClr val="FEE7F2"/>
              </a:gs>
            </a:gsLst>
            <a:path path="circle">
              <a:fillToRect l="50000" t="50000" r="50000" b="50000"/>
            </a:path>
            <a:tileRect/>
          </a:gradFill>
          <a:ln w="12700">
            <a:solidFill>
              <a:srgbClr val="B8CCE4"/>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800" b="1" kern="0" dirty="0" smtClean="0">
                <a:solidFill>
                  <a:prstClr val="black"/>
                </a:solidFill>
                <a:latin typeface="Arial" pitchFamily="34" charset="0"/>
                <a:ea typeface="ＭＳ Ｐゴシック" pitchFamily="-97" charset="-128"/>
                <a:cs typeface="Arial" pitchFamily="34" charset="0"/>
              </a:rPr>
              <a:t>CLASSROOM INSTRUCTIONAL-</a:t>
            </a:r>
            <a:r>
              <a:rPr lang="da-DK" sz="1800" b="1" kern="0" dirty="0" smtClean="0">
                <a:solidFill>
                  <a:sysClr val="window" lastClr="FFFFFF"/>
                </a:solidFill>
                <a:latin typeface="Arial" pitchFamily="34" charset="0"/>
                <a:ea typeface="ＭＳ Ｐゴシック" pitchFamily="-97" charset="-128"/>
                <a:cs typeface="Arial" pitchFamily="34" charset="0"/>
              </a:rPr>
              <a:t> </a:t>
            </a:r>
            <a:br>
              <a:rPr lang="da-DK" sz="1800" b="1" kern="0" dirty="0" smtClean="0">
                <a:solidFill>
                  <a:sysClr val="window" lastClr="FFFFFF"/>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Instruction</a:t>
            </a:r>
            <a:endParaRPr lang="da-DK" sz="1400" kern="0" dirty="0">
              <a:solidFill>
                <a:prstClr val="black"/>
              </a:solidFill>
              <a:latin typeface="Calibri"/>
              <a:ea typeface="ＭＳ Ｐゴシック" pitchFamily="-97" charset="-128"/>
              <a:cs typeface="ＭＳ Ｐゴシック" charset="-128"/>
            </a:endParaRPr>
          </a:p>
        </p:txBody>
      </p:sp>
      <p:sp>
        <p:nvSpPr>
          <p:cNvPr id="51" name="Rektangel 101"/>
          <p:cNvSpPr>
            <a:spLocks noChangeArrowheads="1"/>
          </p:cNvSpPr>
          <p:nvPr/>
        </p:nvSpPr>
        <p:spPr bwMode="auto">
          <a:xfrm>
            <a:off x="4840446" y="509032"/>
            <a:ext cx="4080444" cy="1130455"/>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600" b="1" kern="0" dirty="0" smtClean="0">
                <a:solidFill>
                  <a:prstClr val="black"/>
                </a:solidFill>
                <a:latin typeface="Arial" pitchFamily="34" charset="0"/>
                <a:ea typeface="ＭＳ Ｐゴシック" pitchFamily="-97" charset="-128"/>
                <a:cs typeface="Arial" pitchFamily="34" charset="0"/>
              </a:rPr>
              <a:t>SUPPORT SERVICES-</a:t>
            </a:r>
            <a:r>
              <a:rPr lang="da-DK" sz="1800" b="1" kern="0" dirty="0" smtClean="0">
                <a:solidFill>
                  <a:prstClr val="black"/>
                </a:solidFill>
                <a:latin typeface="Arial" pitchFamily="34" charset="0"/>
                <a:ea typeface="ＭＳ Ｐゴシック" pitchFamily="-97" charset="-128"/>
                <a:cs typeface="Arial" pitchFamily="34" charset="0"/>
              </a:rPr>
              <a:t/>
            </a:r>
            <a:br>
              <a:rPr lang="da-DK" sz="1800" b="1" kern="0" dirty="0" smtClean="0">
                <a:solidFill>
                  <a:prstClr val="black"/>
                </a:solidFill>
                <a:latin typeface="Arial" pitchFamily="34" charset="0"/>
                <a:ea typeface="ＭＳ Ｐゴシック" pitchFamily="-97" charset="-128"/>
                <a:cs typeface="Arial" pitchFamily="34" charset="0"/>
              </a:rPr>
            </a:br>
            <a:r>
              <a:rPr lang="da-DK" sz="1200" b="1" kern="0" dirty="0" smtClean="0">
                <a:solidFill>
                  <a:prstClr val="black"/>
                </a:solidFill>
                <a:latin typeface="Arial" pitchFamily="34" charset="0"/>
                <a:ea typeface="ＭＳ Ｐゴシック" pitchFamily="-97" charset="-128"/>
                <a:cs typeface="Arial" pitchFamily="34" charset="0"/>
              </a:rPr>
              <a:t>Designed to assess &amp; improvee the well-being of pupils and to supplement the teaching process</a:t>
            </a:r>
            <a:r>
              <a:rPr lang="da-DK" sz="1800" b="1" kern="0" dirty="0" smtClean="0">
                <a:solidFill>
                  <a:prstClr val="black"/>
                </a:solidFill>
                <a:latin typeface="Arial" pitchFamily="34" charset="0"/>
                <a:ea typeface="ＭＳ Ｐゴシック" pitchFamily="-97" charset="-128"/>
                <a:cs typeface="Arial" pitchFamily="34" charset="0"/>
              </a:rPr>
              <a:t/>
            </a:r>
            <a:br>
              <a:rPr lang="da-DK" sz="18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Note that attendant services to assist with personal health care needs should be considered support services.</a:t>
            </a:r>
            <a:endParaRPr lang="da-DK" sz="1800" kern="0" dirty="0">
              <a:solidFill>
                <a:prstClr val="black"/>
              </a:solidFill>
              <a:latin typeface="Arial" pitchFamily="34" charset="0"/>
              <a:ea typeface="ＭＳ Ｐゴシック" pitchFamily="-97" charset="-128"/>
              <a:cs typeface="Arial" pitchFamily="34" charset="0"/>
            </a:endParaRPr>
          </a:p>
        </p:txBody>
      </p:sp>
      <p:sp>
        <p:nvSpPr>
          <p:cNvPr id="61" name="Rektangel 101"/>
          <p:cNvSpPr>
            <a:spLocks noChangeArrowheads="1"/>
          </p:cNvSpPr>
          <p:nvPr/>
        </p:nvSpPr>
        <p:spPr bwMode="auto">
          <a:xfrm>
            <a:off x="216804" y="509033"/>
            <a:ext cx="4080444" cy="1130455"/>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600" b="1" kern="0" dirty="0" smtClean="0">
                <a:solidFill>
                  <a:prstClr val="black"/>
                </a:solidFill>
                <a:latin typeface="Arial" pitchFamily="34" charset="0"/>
                <a:ea typeface="ＭＳ Ｐゴシック" pitchFamily="-97" charset="-128"/>
                <a:cs typeface="Arial" pitchFamily="34" charset="0"/>
              </a:rPr>
              <a:t>INSTRUCTION</a:t>
            </a:r>
            <a:r>
              <a:rPr lang="da-DK" sz="1800" b="1" kern="0" dirty="0" smtClean="0">
                <a:solidFill>
                  <a:prstClr val="black"/>
                </a:solidFill>
                <a:latin typeface="Arial" pitchFamily="34" charset="0"/>
                <a:ea typeface="ＭＳ Ｐゴシック" pitchFamily="-97" charset="-128"/>
                <a:cs typeface="Arial" pitchFamily="34" charset="0"/>
              </a:rPr>
              <a:t/>
            </a:r>
            <a:br>
              <a:rPr lang="da-DK" sz="1800" b="1" kern="0" dirty="0" smtClean="0">
                <a:solidFill>
                  <a:prstClr val="black"/>
                </a:solidFill>
                <a:latin typeface="Arial" pitchFamily="34" charset="0"/>
                <a:ea typeface="ＭＳ Ｐゴシック" pitchFamily="-97" charset="-128"/>
                <a:cs typeface="Arial" pitchFamily="34" charset="0"/>
              </a:rPr>
            </a:br>
            <a:r>
              <a:rPr lang="da-DK" sz="1800" b="1" kern="0" dirty="0" smtClean="0">
                <a:solidFill>
                  <a:prstClr val="black"/>
                </a:solidFill>
                <a:latin typeface="Arial" pitchFamily="34" charset="0"/>
                <a:ea typeface="ＭＳ Ｐゴシック" pitchFamily="-97" charset="-128"/>
                <a:cs typeface="Arial" pitchFamily="34" charset="0"/>
              </a:rPr>
              <a:t/>
            </a:r>
            <a:br>
              <a:rPr lang="da-DK" sz="18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Note that aides  and classroom assistants of any type who assist in the instructional process should be considered instruction.</a:t>
            </a:r>
            <a:endParaRPr lang="da-DK" sz="1800" kern="0" dirty="0">
              <a:solidFill>
                <a:prstClr val="black"/>
              </a:solidFill>
              <a:latin typeface="Arial" pitchFamily="34" charset="0"/>
              <a:ea typeface="ＭＳ Ｐゴシック" pitchFamily="-97" charset="-128"/>
              <a:cs typeface="Arial" pitchFamily="34" charset="0"/>
            </a:endParaRPr>
          </a:p>
        </p:txBody>
      </p:sp>
      <p:grpSp>
        <p:nvGrpSpPr>
          <p:cNvPr id="105" name="Group 104"/>
          <p:cNvGrpSpPr/>
          <p:nvPr/>
        </p:nvGrpSpPr>
        <p:grpSpPr>
          <a:xfrm>
            <a:off x="187706" y="1687548"/>
            <a:ext cx="1993138" cy="3715012"/>
            <a:chOff x="296890" y="1687548"/>
            <a:chExt cx="1993138" cy="3412699"/>
          </a:xfrm>
        </p:grpSpPr>
        <p:grpSp>
          <p:nvGrpSpPr>
            <p:cNvPr id="79" name="Group 78"/>
            <p:cNvGrpSpPr/>
            <p:nvPr/>
          </p:nvGrpSpPr>
          <p:grpSpPr>
            <a:xfrm>
              <a:off x="543815" y="1687548"/>
              <a:ext cx="1463040" cy="2587272"/>
              <a:chOff x="543815" y="1687548"/>
              <a:chExt cx="1463040" cy="2587272"/>
            </a:xfrm>
          </p:grpSpPr>
          <p:grpSp>
            <p:nvGrpSpPr>
              <p:cNvPr id="68" name="Group 67"/>
              <p:cNvGrpSpPr/>
              <p:nvPr/>
            </p:nvGrpSpPr>
            <p:grpSpPr>
              <a:xfrm>
                <a:off x="646135" y="2361063"/>
                <a:ext cx="514455" cy="1911730"/>
                <a:chOff x="2470944" y="2380456"/>
                <a:chExt cx="486832" cy="407987"/>
              </a:xfrm>
            </p:grpSpPr>
            <p:sp>
              <p:nvSpPr>
                <p:cNvPr id="73" name="Right Arrow 72"/>
                <p:cNvSpPr>
                  <a:spLocks noChangeArrowheads="1"/>
                </p:cNvSpPr>
                <p:nvPr/>
              </p:nvSpPr>
              <p:spPr bwMode="auto">
                <a:xfrm rot="5400000">
                  <a:off x="2350294" y="2501106"/>
                  <a:ext cx="407987" cy="166688"/>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4" name="TextBox 73"/>
                <p:cNvSpPr txBox="1"/>
                <p:nvPr/>
              </p:nvSpPr>
              <p:spPr>
                <a:xfrm>
                  <a:off x="2473587" y="2670343"/>
                  <a:ext cx="484189" cy="62429"/>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No</a:t>
                  </a:r>
                  <a:endParaRPr lang="en-US" sz="1100" dirty="0">
                    <a:solidFill>
                      <a:prstClr val="black"/>
                    </a:solidFill>
                    <a:latin typeface="Arial" pitchFamily="34" charset="0"/>
                    <a:ea typeface="ＭＳ Ｐゴシック" charset="-128"/>
                    <a:cs typeface="Arial" pitchFamily="34" charset="0"/>
                  </a:endParaRPr>
                </a:p>
              </p:txBody>
            </p:sp>
          </p:grpSp>
          <p:grpSp>
            <p:nvGrpSpPr>
              <p:cNvPr id="5" name="Group 67"/>
              <p:cNvGrpSpPr/>
              <p:nvPr/>
            </p:nvGrpSpPr>
            <p:grpSpPr>
              <a:xfrm>
                <a:off x="1386764" y="2374705"/>
                <a:ext cx="526824" cy="1900115"/>
                <a:chOff x="2139096" y="2380456"/>
                <a:chExt cx="498536" cy="407987"/>
              </a:xfrm>
            </p:grpSpPr>
            <p:sp>
              <p:nvSpPr>
                <p:cNvPr id="69" name="Right Arrow 68"/>
                <p:cNvSpPr>
                  <a:spLocks noChangeArrowheads="1"/>
                </p:cNvSpPr>
                <p:nvPr/>
              </p:nvSpPr>
              <p:spPr bwMode="auto">
                <a:xfrm rot="5400000">
                  <a:off x="2350294" y="2501106"/>
                  <a:ext cx="407987" cy="166688"/>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0" name="TextBox 69"/>
                <p:cNvSpPr txBox="1"/>
                <p:nvPr/>
              </p:nvSpPr>
              <p:spPr>
                <a:xfrm>
                  <a:off x="2139096" y="2669187"/>
                  <a:ext cx="484188" cy="96051"/>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Yes</a:t>
                  </a:r>
                  <a:endParaRPr lang="en-US" sz="1100" dirty="0">
                    <a:solidFill>
                      <a:prstClr val="black"/>
                    </a:solidFill>
                    <a:latin typeface="Arial" pitchFamily="34" charset="0"/>
                    <a:ea typeface="ＭＳ Ｐゴシック" charset="-128"/>
                    <a:cs typeface="Arial" pitchFamily="34" charset="0"/>
                  </a:endParaRPr>
                </a:p>
              </p:txBody>
            </p:sp>
          </p:grpSp>
          <p:sp>
            <p:nvSpPr>
              <p:cNvPr id="41" name="Diamond 40"/>
              <p:cNvSpPr>
                <a:spLocks noChangeAspect="1" noChangeArrowheads="1"/>
              </p:cNvSpPr>
              <p:nvPr/>
            </p:nvSpPr>
            <p:spPr bwMode="auto">
              <a:xfrm>
                <a:off x="543815" y="1687548"/>
                <a:ext cx="1463040" cy="1280160"/>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r" defTabSz="457200" eaLnBrk="1" hangingPunct="1">
                  <a:defRPr/>
                </a:pPr>
                <a:r>
                  <a:rPr lang="en-US" sz="1600" b="1" dirty="0" smtClean="0">
                    <a:solidFill>
                      <a:prstClr val="black"/>
                    </a:solidFill>
                    <a:latin typeface="Arial" pitchFamily="34" charset="0"/>
                    <a:ea typeface="ＭＳ Ｐゴシック" pitchFamily="-108" charset="-128"/>
                    <a:cs typeface="Arial" pitchFamily="34" charset="0"/>
                  </a:rPr>
                  <a:t>K-6?</a:t>
                </a:r>
                <a:endParaRPr lang="en-US" sz="1600" b="1" dirty="0">
                  <a:solidFill>
                    <a:prstClr val="black"/>
                  </a:solidFill>
                  <a:latin typeface="Arial" pitchFamily="34" charset="0"/>
                  <a:ea typeface="ＭＳ Ｐゴシック" pitchFamily="-108" charset="-128"/>
                  <a:cs typeface="Arial" pitchFamily="34" charset="0"/>
                </a:endParaRPr>
              </a:p>
            </p:txBody>
          </p:sp>
        </p:grpSp>
        <p:sp>
          <p:nvSpPr>
            <p:cNvPr id="56" name="Rektangel 101"/>
            <p:cNvSpPr>
              <a:spLocks noChangeArrowheads="1"/>
            </p:cNvSpPr>
            <p:nvPr/>
          </p:nvSpPr>
          <p:spPr bwMode="auto">
            <a:xfrm>
              <a:off x="1375628" y="4344256"/>
              <a:ext cx="914400" cy="755991"/>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FUNC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1231-9</a:t>
              </a:r>
              <a:br>
                <a:rPr lang="da-DK" sz="14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as appropriate</a:t>
              </a:r>
              <a:endParaRPr lang="da-DK" sz="1050" kern="0" dirty="0">
                <a:solidFill>
                  <a:prstClr val="black"/>
                </a:solidFill>
                <a:latin typeface="Arial" pitchFamily="34" charset="0"/>
                <a:ea typeface="ＭＳ Ｐゴシック" pitchFamily="-97" charset="-128"/>
                <a:cs typeface="Arial" pitchFamily="34" charset="0"/>
              </a:endParaRPr>
            </a:p>
          </p:txBody>
        </p:sp>
        <p:sp>
          <p:nvSpPr>
            <p:cNvPr id="64" name="Rektangel 101"/>
            <p:cNvSpPr>
              <a:spLocks noChangeArrowheads="1"/>
            </p:cNvSpPr>
            <p:nvPr/>
          </p:nvSpPr>
          <p:spPr bwMode="auto">
            <a:xfrm>
              <a:off x="296890" y="4341037"/>
              <a:ext cx="914400" cy="755991"/>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FUNC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1230</a:t>
              </a:r>
              <a:br>
                <a:rPr lang="da-DK" sz="14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 </a:t>
              </a:r>
              <a:endParaRPr lang="da-DK" sz="1050" kern="0" dirty="0">
                <a:solidFill>
                  <a:prstClr val="black"/>
                </a:solidFill>
                <a:latin typeface="Arial" pitchFamily="34" charset="0"/>
                <a:ea typeface="ＭＳ Ｐゴシック" pitchFamily="-97" charset="-128"/>
                <a:cs typeface="Arial" pitchFamily="34" charset="0"/>
              </a:endParaRPr>
            </a:p>
          </p:txBody>
        </p:sp>
      </p:grpSp>
      <p:grpSp>
        <p:nvGrpSpPr>
          <p:cNvPr id="117" name="Group 116"/>
          <p:cNvGrpSpPr/>
          <p:nvPr/>
        </p:nvGrpSpPr>
        <p:grpSpPr>
          <a:xfrm>
            <a:off x="2333244" y="1687548"/>
            <a:ext cx="1993138" cy="3715012"/>
            <a:chOff x="296890" y="1687548"/>
            <a:chExt cx="1993138" cy="3412699"/>
          </a:xfrm>
        </p:grpSpPr>
        <p:grpSp>
          <p:nvGrpSpPr>
            <p:cNvPr id="118" name="Group 78"/>
            <p:cNvGrpSpPr/>
            <p:nvPr/>
          </p:nvGrpSpPr>
          <p:grpSpPr>
            <a:xfrm>
              <a:off x="543815" y="1687548"/>
              <a:ext cx="1463040" cy="2587272"/>
              <a:chOff x="543815" y="1687548"/>
              <a:chExt cx="1463040" cy="2587272"/>
            </a:xfrm>
          </p:grpSpPr>
          <p:grpSp>
            <p:nvGrpSpPr>
              <p:cNvPr id="121" name="Group 67"/>
              <p:cNvGrpSpPr/>
              <p:nvPr/>
            </p:nvGrpSpPr>
            <p:grpSpPr>
              <a:xfrm>
                <a:off x="646135" y="2361063"/>
                <a:ext cx="514455" cy="1911730"/>
                <a:chOff x="2470944" y="2380456"/>
                <a:chExt cx="486832" cy="407987"/>
              </a:xfrm>
            </p:grpSpPr>
            <p:sp>
              <p:nvSpPr>
                <p:cNvPr id="126" name="Right Arrow 125"/>
                <p:cNvSpPr>
                  <a:spLocks noChangeArrowheads="1"/>
                </p:cNvSpPr>
                <p:nvPr/>
              </p:nvSpPr>
              <p:spPr bwMode="auto">
                <a:xfrm rot="5400000">
                  <a:off x="2350294" y="2501106"/>
                  <a:ext cx="407987" cy="166688"/>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127" name="TextBox 126"/>
                <p:cNvSpPr txBox="1"/>
                <p:nvPr/>
              </p:nvSpPr>
              <p:spPr>
                <a:xfrm>
                  <a:off x="2473587" y="2670343"/>
                  <a:ext cx="484189" cy="62429"/>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No</a:t>
                  </a:r>
                  <a:endParaRPr lang="en-US" sz="1100" dirty="0">
                    <a:solidFill>
                      <a:prstClr val="black"/>
                    </a:solidFill>
                    <a:latin typeface="Arial" pitchFamily="34" charset="0"/>
                    <a:ea typeface="ＭＳ Ｐゴシック" charset="-128"/>
                    <a:cs typeface="Arial" pitchFamily="34" charset="0"/>
                  </a:endParaRPr>
                </a:p>
              </p:txBody>
            </p:sp>
          </p:grpSp>
          <p:grpSp>
            <p:nvGrpSpPr>
              <p:cNvPr id="122" name="Group 67"/>
              <p:cNvGrpSpPr/>
              <p:nvPr/>
            </p:nvGrpSpPr>
            <p:grpSpPr>
              <a:xfrm>
                <a:off x="1386764" y="2374705"/>
                <a:ext cx="526824" cy="1900115"/>
                <a:chOff x="2139096" y="2380456"/>
                <a:chExt cx="498536" cy="407987"/>
              </a:xfrm>
            </p:grpSpPr>
            <p:sp>
              <p:nvSpPr>
                <p:cNvPr id="124" name="Right Arrow 123"/>
                <p:cNvSpPr>
                  <a:spLocks noChangeArrowheads="1"/>
                </p:cNvSpPr>
                <p:nvPr/>
              </p:nvSpPr>
              <p:spPr bwMode="auto">
                <a:xfrm rot="5400000">
                  <a:off x="2350294" y="2501106"/>
                  <a:ext cx="407987" cy="166688"/>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125" name="TextBox 124"/>
                <p:cNvSpPr txBox="1"/>
                <p:nvPr/>
              </p:nvSpPr>
              <p:spPr>
                <a:xfrm>
                  <a:off x="2139096" y="2669187"/>
                  <a:ext cx="484188" cy="96051"/>
                </a:xfrm>
                <a:prstGeom prst="rect">
                  <a:avLst/>
                </a:prstGeom>
                <a:noFill/>
              </p:spPr>
              <p:txBody>
                <a:bodyPr wrap="square">
                  <a:spAutoFit/>
                </a:bodyPr>
                <a:lstStyle/>
                <a:p>
                  <a:pPr algn="ctr" defTabSz="457200" eaLnBrk="1" hangingPunct="1">
                    <a:defRPr/>
                  </a:pPr>
                  <a:r>
                    <a:rPr lang="en-US" sz="1100" dirty="0" smtClean="0">
                      <a:solidFill>
                        <a:prstClr val="black"/>
                      </a:solidFill>
                      <a:latin typeface="Arial" pitchFamily="34" charset="0"/>
                      <a:ea typeface="ＭＳ Ｐゴシック" charset="-128"/>
                      <a:cs typeface="Arial" pitchFamily="34" charset="0"/>
                    </a:rPr>
                    <a:t>Yes</a:t>
                  </a:r>
                  <a:endParaRPr lang="en-US" sz="1100" dirty="0">
                    <a:solidFill>
                      <a:prstClr val="black"/>
                    </a:solidFill>
                    <a:latin typeface="Arial" pitchFamily="34" charset="0"/>
                    <a:ea typeface="ＭＳ Ｐゴシック" charset="-128"/>
                    <a:cs typeface="Arial" pitchFamily="34" charset="0"/>
                  </a:endParaRPr>
                </a:p>
              </p:txBody>
            </p:sp>
          </p:grpSp>
          <p:sp>
            <p:nvSpPr>
              <p:cNvPr id="123" name="Diamond 122"/>
              <p:cNvSpPr>
                <a:spLocks noChangeAspect="1" noChangeArrowheads="1"/>
              </p:cNvSpPr>
              <p:nvPr/>
            </p:nvSpPr>
            <p:spPr bwMode="auto">
              <a:xfrm>
                <a:off x="543815" y="1687548"/>
                <a:ext cx="1463040" cy="1280160"/>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r" defTabSz="457200" eaLnBrk="1" hangingPunct="1">
                  <a:defRPr/>
                </a:pPr>
                <a:r>
                  <a:rPr lang="en-US" sz="1600" b="1" dirty="0" smtClean="0">
                    <a:solidFill>
                      <a:prstClr val="black"/>
                    </a:solidFill>
                    <a:latin typeface="Arial" pitchFamily="34" charset="0"/>
                    <a:ea typeface="ＭＳ Ｐゴシック" pitchFamily="-108" charset="-128"/>
                    <a:cs typeface="Arial" pitchFamily="34" charset="0"/>
                  </a:rPr>
                  <a:t>7-12?</a:t>
                </a:r>
                <a:endParaRPr lang="en-US" sz="1600" b="1" dirty="0">
                  <a:solidFill>
                    <a:prstClr val="black"/>
                  </a:solidFill>
                  <a:latin typeface="Arial" pitchFamily="34" charset="0"/>
                  <a:ea typeface="ＭＳ Ｐゴシック" pitchFamily="-108" charset="-128"/>
                  <a:cs typeface="Arial" pitchFamily="34" charset="0"/>
                </a:endParaRPr>
              </a:p>
            </p:txBody>
          </p:sp>
        </p:grpSp>
        <p:sp>
          <p:nvSpPr>
            <p:cNvPr id="119" name="Rektangel 101"/>
            <p:cNvSpPr>
              <a:spLocks noChangeArrowheads="1"/>
            </p:cNvSpPr>
            <p:nvPr/>
          </p:nvSpPr>
          <p:spPr bwMode="auto">
            <a:xfrm>
              <a:off x="1375628" y="4344256"/>
              <a:ext cx="914400" cy="755991"/>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FUNC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1241-9</a:t>
              </a:r>
              <a:br>
                <a:rPr lang="da-DK" sz="14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as appropriate</a:t>
              </a:r>
              <a:endParaRPr lang="da-DK" sz="1050" kern="0" dirty="0">
                <a:solidFill>
                  <a:prstClr val="black"/>
                </a:solidFill>
                <a:latin typeface="Arial" pitchFamily="34" charset="0"/>
                <a:ea typeface="ＭＳ Ｐゴシック" pitchFamily="-97" charset="-128"/>
                <a:cs typeface="Arial" pitchFamily="34" charset="0"/>
              </a:endParaRPr>
            </a:p>
          </p:txBody>
        </p:sp>
        <p:sp>
          <p:nvSpPr>
            <p:cNvPr id="120" name="Rektangel 101"/>
            <p:cNvSpPr>
              <a:spLocks noChangeArrowheads="1"/>
            </p:cNvSpPr>
            <p:nvPr/>
          </p:nvSpPr>
          <p:spPr bwMode="auto">
            <a:xfrm>
              <a:off x="296890" y="4341037"/>
              <a:ext cx="914400" cy="755991"/>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FUNC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1240</a:t>
              </a:r>
              <a:br>
                <a:rPr lang="da-DK" sz="1400" b="1" kern="0" dirty="0" smtClean="0">
                  <a:solidFill>
                    <a:prstClr val="black"/>
                  </a:solidFill>
                  <a:latin typeface="Arial" pitchFamily="34" charset="0"/>
                  <a:ea typeface="ＭＳ Ｐゴシック" pitchFamily="-97" charset="-128"/>
                  <a:cs typeface="Arial" pitchFamily="34" charset="0"/>
                </a:rPr>
              </a:br>
              <a:r>
                <a:rPr lang="da-DK" sz="1050" kern="0" dirty="0" smtClean="0">
                  <a:solidFill>
                    <a:prstClr val="black"/>
                  </a:solidFill>
                  <a:latin typeface="Arial" pitchFamily="34" charset="0"/>
                  <a:ea typeface="ＭＳ Ｐゴシック" pitchFamily="-97" charset="-128"/>
                  <a:cs typeface="Arial" pitchFamily="34" charset="0"/>
                </a:rPr>
                <a:t> </a:t>
              </a:r>
              <a:endParaRPr lang="da-DK" sz="1050" kern="0" dirty="0">
                <a:solidFill>
                  <a:prstClr val="black"/>
                </a:solidFill>
                <a:latin typeface="Arial" pitchFamily="34" charset="0"/>
                <a:ea typeface="ＭＳ Ｐゴシック" pitchFamily="-97" charset="-128"/>
                <a:cs typeface="Arial" pitchFamily="34" charset="0"/>
              </a:endParaRPr>
            </a:p>
          </p:txBody>
        </p:sp>
      </p:grpSp>
      <p:sp>
        <p:nvSpPr>
          <p:cNvPr id="55" name="Rektangel 101"/>
          <p:cNvSpPr>
            <a:spLocks noChangeArrowheads="1"/>
          </p:cNvSpPr>
          <p:nvPr/>
        </p:nvSpPr>
        <p:spPr bwMode="auto">
          <a:xfrm>
            <a:off x="434631" y="3135703"/>
            <a:ext cx="3862617" cy="648073"/>
          </a:xfrm>
          <a:prstGeom prst="rect">
            <a:avLst/>
          </a:prstGeom>
          <a:solidFill>
            <a:schemeClr val="accent4">
              <a:lumMod val="40000"/>
              <a:lumOff val="60000"/>
            </a:schemeClr>
          </a:solidFill>
          <a:ln w="12700">
            <a:solidFill>
              <a:schemeClr val="accent4">
                <a:lumMod val="40000"/>
                <a:lumOff val="6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Does Treasurer Want to </a:t>
            </a:r>
            <a:br>
              <a:rPr lang="da-DK" sz="14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Track by Handicap?</a:t>
            </a:r>
            <a:endParaRPr lang="da-DK" sz="1400" b="1" kern="0" dirty="0">
              <a:solidFill>
                <a:prstClr val="black"/>
              </a:solidFill>
              <a:latin typeface="Arial" pitchFamily="34" charset="0"/>
              <a:ea typeface="ＭＳ Ｐゴシック" pitchFamily="-97" charset="-128"/>
              <a:cs typeface="Arial" pitchFamily="34" charset="0"/>
            </a:endParaRPr>
          </a:p>
        </p:txBody>
      </p:sp>
      <p:sp>
        <p:nvSpPr>
          <p:cNvPr id="128" name="Rektangel 101"/>
          <p:cNvSpPr>
            <a:spLocks noChangeArrowheads="1"/>
          </p:cNvSpPr>
          <p:nvPr/>
        </p:nvSpPr>
        <p:spPr bwMode="auto">
          <a:xfrm>
            <a:off x="4925123" y="1827248"/>
            <a:ext cx="3862617" cy="648073"/>
          </a:xfrm>
          <a:prstGeom prst="rect">
            <a:avLst/>
          </a:prstGeom>
          <a:solidFill>
            <a:schemeClr val="accent4">
              <a:lumMod val="40000"/>
              <a:lumOff val="60000"/>
            </a:schemeClr>
          </a:solidFill>
          <a:ln w="12700">
            <a:solidFill>
              <a:schemeClr val="accent4">
                <a:lumMod val="40000"/>
                <a:lumOff val="6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800" b="1" kern="0" dirty="0" smtClean="0">
                <a:solidFill>
                  <a:prstClr val="black"/>
                </a:solidFill>
                <a:latin typeface="Arial" pitchFamily="34" charset="0"/>
                <a:ea typeface="ＭＳ Ｐゴシック" pitchFamily="-97" charset="-128"/>
                <a:cs typeface="Arial" pitchFamily="34" charset="0"/>
              </a:rPr>
              <a:t>Occupational/Physical Therapy?</a:t>
            </a:r>
            <a:endParaRPr lang="da-DK" sz="1800" b="1" kern="0" dirty="0">
              <a:solidFill>
                <a:prstClr val="black"/>
              </a:solidFill>
              <a:latin typeface="Arial" pitchFamily="34" charset="0"/>
              <a:ea typeface="ＭＳ Ｐゴシック" pitchFamily="-97" charset="-128"/>
              <a:cs typeface="Arial" pitchFamily="34" charset="0"/>
            </a:endParaRPr>
          </a:p>
        </p:txBody>
      </p:sp>
      <p:sp>
        <p:nvSpPr>
          <p:cNvPr id="176" name="Rektangel 101"/>
          <p:cNvSpPr>
            <a:spLocks noChangeArrowheads="1"/>
          </p:cNvSpPr>
          <p:nvPr/>
        </p:nvSpPr>
        <p:spPr bwMode="auto">
          <a:xfrm>
            <a:off x="4760184" y="5691117"/>
            <a:ext cx="4226865" cy="935890"/>
          </a:xfrm>
          <a:prstGeom prst="rect">
            <a:avLst/>
          </a:prstGeom>
          <a:gradFill flip="none" rotWithShape="1">
            <a:gsLst>
              <a:gs pos="100000">
                <a:srgbClr val="B8CCE4"/>
              </a:gs>
              <a:gs pos="100000">
                <a:srgbClr val="FEE7F2"/>
              </a:gs>
            </a:gsLst>
            <a:path path="circle">
              <a:fillToRect l="50000" t="50000" r="50000" b="50000"/>
            </a:path>
            <a:tileRect/>
          </a:gradFill>
          <a:ln w="12700">
            <a:solidFill>
              <a:srgbClr val="B8CCE4"/>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800" b="1" kern="0" dirty="0" smtClean="0">
                <a:solidFill>
                  <a:prstClr val="black"/>
                </a:solidFill>
                <a:latin typeface="Arial" pitchFamily="34" charset="0"/>
                <a:ea typeface="ＭＳ Ｐゴシック" pitchFamily="-97" charset="-128"/>
                <a:cs typeface="Arial" pitchFamily="34" charset="0"/>
              </a:rPr>
              <a:t>CLASSROOM INSTRUCTIONAL-</a:t>
            </a:r>
            <a:r>
              <a:rPr lang="da-DK" sz="1800" b="1" kern="0" dirty="0" smtClean="0">
                <a:solidFill>
                  <a:sysClr val="window" lastClr="FFFFFF"/>
                </a:solidFill>
                <a:latin typeface="Arial" pitchFamily="34" charset="0"/>
                <a:ea typeface="ＭＳ Ｐゴシック" pitchFamily="-97" charset="-128"/>
                <a:cs typeface="Arial" pitchFamily="34" charset="0"/>
              </a:rPr>
              <a:t> </a:t>
            </a:r>
            <a:br>
              <a:rPr lang="da-DK" sz="1800" b="1" kern="0" dirty="0" smtClean="0">
                <a:solidFill>
                  <a:sysClr val="window" lastClr="FFFFFF"/>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Instruction</a:t>
            </a:r>
            <a:endParaRPr lang="da-DK" sz="1400" kern="0" dirty="0">
              <a:solidFill>
                <a:prstClr val="black"/>
              </a:solidFill>
              <a:latin typeface="Calibri"/>
              <a:ea typeface="ＭＳ Ｐゴシック" pitchFamily="-97" charset="-128"/>
              <a:cs typeface="ＭＳ Ｐゴシック" charset="-128"/>
            </a:endParaRPr>
          </a:p>
        </p:txBody>
      </p:sp>
      <p:sp>
        <p:nvSpPr>
          <p:cNvPr id="57" name="Right Arrow 56"/>
          <p:cNvSpPr>
            <a:spLocks noChangeArrowheads="1"/>
          </p:cNvSpPr>
          <p:nvPr/>
        </p:nvSpPr>
        <p:spPr bwMode="auto">
          <a:xfrm rot="5400000">
            <a:off x="517572" y="5448143"/>
            <a:ext cx="274320" cy="176147"/>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58" name="Right Arrow 57"/>
          <p:cNvSpPr>
            <a:spLocks noChangeArrowheads="1"/>
          </p:cNvSpPr>
          <p:nvPr/>
        </p:nvSpPr>
        <p:spPr bwMode="auto">
          <a:xfrm rot="5400000">
            <a:off x="1554711" y="5452497"/>
            <a:ext cx="274320" cy="176147"/>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59" name="Right Arrow 58"/>
          <p:cNvSpPr>
            <a:spLocks noChangeArrowheads="1"/>
          </p:cNvSpPr>
          <p:nvPr/>
        </p:nvSpPr>
        <p:spPr bwMode="auto">
          <a:xfrm rot="5400000">
            <a:off x="2626898" y="5452497"/>
            <a:ext cx="274320" cy="176147"/>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60" name="Right Arrow 59"/>
          <p:cNvSpPr>
            <a:spLocks noChangeArrowheads="1"/>
          </p:cNvSpPr>
          <p:nvPr/>
        </p:nvSpPr>
        <p:spPr bwMode="auto">
          <a:xfrm rot="5400000">
            <a:off x="3732021" y="5454998"/>
            <a:ext cx="274320" cy="176147"/>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62" name="Right Arrow 61"/>
          <p:cNvSpPr>
            <a:spLocks noChangeArrowheads="1"/>
          </p:cNvSpPr>
          <p:nvPr/>
        </p:nvSpPr>
        <p:spPr bwMode="auto">
          <a:xfrm rot="5400000">
            <a:off x="5081798" y="5444113"/>
            <a:ext cx="274320" cy="176147"/>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66" name="Right Arrow 65"/>
          <p:cNvSpPr>
            <a:spLocks noChangeArrowheads="1"/>
          </p:cNvSpPr>
          <p:nvPr/>
        </p:nvSpPr>
        <p:spPr bwMode="auto">
          <a:xfrm rot="5400000">
            <a:off x="6147632" y="5444113"/>
            <a:ext cx="274320" cy="176147"/>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67" name="Right Arrow 66"/>
          <p:cNvSpPr>
            <a:spLocks noChangeArrowheads="1"/>
          </p:cNvSpPr>
          <p:nvPr/>
        </p:nvSpPr>
        <p:spPr bwMode="auto">
          <a:xfrm rot="5400000">
            <a:off x="7312404" y="5444112"/>
            <a:ext cx="274320" cy="176147"/>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71" name="Right Arrow 70"/>
          <p:cNvSpPr>
            <a:spLocks noChangeArrowheads="1"/>
          </p:cNvSpPr>
          <p:nvPr/>
        </p:nvSpPr>
        <p:spPr bwMode="auto">
          <a:xfrm rot="5400000">
            <a:off x="8392688" y="5454999"/>
            <a:ext cx="274320" cy="176147"/>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65" name="Date Placeholder 1"/>
          <p:cNvSpPr txBox="1">
            <a:spLocks/>
          </p:cNvSpPr>
          <p:nvPr/>
        </p:nvSpPr>
        <p:spPr>
          <a:xfrm>
            <a:off x="6989762" y="20864"/>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r" eaLnBrk="1" hangingPunct="1"/>
            <a:r>
              <a:rPr lang="en-US" sz="1000" i="1" dirty="0" smtClean="0">
                <a:solidFill>
                  <a:prstClr val="black"/>
                </a:solidFill>
              </a:rPr>
              <a:t>Revised </a:t>
            </a:r>
            <a:fld id="{0CA3A79A-C1BE-4727-82BA-20C0793E0EFC}" type="datetime1">
              <a:rPr lang="en-US" sz="1000" i="1" smtClean="0">
                <a:solidFill>
                  <a:prstClr val="black"/>
                </a:solidFill>
              </a:rPr>
              <a:pPr algn="r" eaLnBrk="1" hangingPunct="1"/>
              <a:t>6/19/2013</a:t>
            </a:fld>
            <a:endParaRPr lang="en-US" sz="1800" i="1"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rPr>
              <a:t>THE CODING</a:t>
            </a:r>
            <a:endParaRPr lang="en-US" dirty="0">
              <a:solidFill>
                <a:srgbClr val="960000"/>
              </a:solidFill>
            </a:endParaRPr>
          </a:p>
        </p:txBody>
      </p:sp>
      <p:sp>
        <p:nvSpPr>
          <p:cNvPr id="5" name="Content Placeholder 4"/>
          <p:cNvSpPr>
            <a:spLocks noGrp="1"/>
          </p:cNvSpPr>
          <p:nvPr>
            <p:ph idx="1"/>
          </p:nvPr>
        </p:nvSpPr>
        <p:spPr>
          <a:xfrm>
            <a:off x="304800" y="1676400"/>
            <a:ext cx="8305800" cy="4419600"/>
          </a:xfrm>
        </p:spPr>
        <p:txBody>
          <a:bodyPr/>
          <a:lstStyle/>
          <a:p>
            <a:pPr marL="457200" indent="-457200">
              <a:buAutoNum type="arabicPlain" startAt="1230"/>
            </a:pPr>
            <a:r>
              <a:rPr lang="en-US" sz="2400" b="1" dirty="0" smtClean="0"/>
              <a:t>    Handicapped </a:t>
            </a:r>
            <a:r>
              <a:rPr lang="en-US" sz="2400" b="1" dirty="0"/>
              <a:t>Special Learning </a:t>
            </a:r>
            <a:r>
              <a:rPr lang="en-US" sz="2400" b="1" dirty="0" smtClean="0"/>
              <a:t>Experiences </a:t>
            </a:r>
            <a:r>
              <a:rPr lang="en-US" sz="2400" b="1" dirty="0"/>
              <a:t>for </a:t>
            </a:r>
            <a:endParaRPr lang="en-US" sz="2400" b="1" dirty="0" smtClean="0"/>
          </a:p>
          <a:p>
            <a:pPr marL="0" indent="0">
              <a:buNone/>
            </a:pPr>
            <a:r>
              <a:rPr lang="en-US" sz="2400" b="1" dirty="0" smtClean="0"/>
              <a:t>            K </a:t>
            </a:r>
            <a:r>
              <a:rPr lang="en-US" sz="2400" b="1" dirty="0"/>
              <a:t>through </a:t>
            </a:r>
            <a:r>
              <a:rPr lang="en-US" sz="2400" b="1" dirty="0" smtClean="0"/>
              <a:t>Grade-6</a:t>
            </a:r>
            <a:r>
              <a:rPr lang="en-US" sz="2400" b="1" dirty="0" smtClean="0">
                <a:solidFill>
                  <a:srgbClr val="FF0000"/>
                </a:solidFill>
              </a:rPr>
              <a:t>*</a:t>
            </a:r>
            <a:endParaRPr lang="en-US" sz="2400" b="1" dirty="0">
              <a:solidFill>
                <a:srgbClr val="FF0000"/>
              </a:solidFill>
            </a:endParaRPr>
          </a:p>
          <a:p>
            <a:pPr marL="0" indent="0">
              <a:buNone/>
            </a:pPr>
            <a:r>
              <a:rPr lang="en-US" sz="2400" b="1" dirty="0"/>
              <a:t>	</a:t>
            </a:r>
            <a:r>
              <a:rPr lang="en-US" sz="2400" dirty="0" smtClean="0"/>
              <a:t>1231	Multi-handicapped </a:t>
            </a:r>
          </a:p>
          <a:p>
            <a:pPr marL="0" indent="0">
              <a:buNone/>
            </a:pPr>
            <a:r>
              <a:rPr lang="en-US" sz="2400" dirty="0" smtClean="0"/>
              <a:t>	1232	Hearing Handicapped </a:t>
            </a:r>
          </a:p>
          <a:p>
            <a:pPr marL="0" indent="0">
              <a:buNone/>
            </a:pPr>
            <a:r>
              <a:rPr lang="en-US" sz="2400" dirty="0" smtClean="0"/>
              <a:t>	1233	Visually Handicapped </a:t>
            </a:r>
          </a:p>
          <a:p>
            <a:pPr marL="0" indent="0">
              <a:buNone/>
            </a:pPr>
            <a:r>
              <a:rPr lang="en-US" sz="2400" dirty="0" smtClean="0"/>
              <a:t>	1234	Orthopedically or Other Health Handicapped </a:t>
            </a:r>
          </a:p>
          <a:p>
            <a:pPr marL="0" indent="0">
              <a:buNone/>
            </a:pPr>
            <a:r>
              <a:rPr lang="en-US" sz="2400" dirty="0" smtClean="0"/>
              <a:t>	1235	Severe Behavior Handicapped </a:t>
            </a:r>
          </a:p>
          <a:p>
            <a:pPr marL="0" indent="0">
              <a:buNone/>
            </a:pPr>
            <a:r>
              <a:rPr lang="en-US" sz="2400" dirty="0" smtClean="0"/>
              <a:t>	1236	Developmentally Handicapped </a:t>
            </a:r>
          </a:p>
          <a:p>
            <a:pPr marL="0" indent="0">
              <a:buNone/>
            </a:pPr>
            <a:r>
              <a:rPr lang="en-US" sz="2400" dirty="0" smtClean="0"/>
              <a:t>	1237	Specific Learning Disabled </a:t>
            </a:r>
          </a:p>
          <a:p>
            <a:pPr marL="0" indent="0">
              <a:buNone/>
            </a:pPr>
            <a:r>
              <a:rPr lang="en-US" sz="2400" dirty="0" smtClean="0"/>
              <a:t>	1239	Other Handicaps </a:t>
            </a:r>
          </a:p>
          <a:p>
            <a:pPr marL="0" indent="0">
              <a:buNone/>
            </a:pPr>
            <a:endParaRPr lang="en-US" sz="1200" dirty="0" smtClean="0"/>
          </a:p>
        </p:txBody>
      </p:sp>
      <p:sp>
        <p:nvSpPr>
          <p:cNvPr id="4" name="TextBox 3"/>
          <p:cNvSpPr txBox="1"/>
          <p:nvPr/>
        </p:nvSpPr>
        <p:spPr>
          <a:xfrm>
            <a:off x="7467600" y="2438400"/>
            <a:ext cx="1219200" cy="1007968"/>
          </a:xfrm>
          <a:prstGeom prst="rect">
            <a:avLst/>
          </a:prstGeom>
          <a:noFill/>
          <a:ln>
            <a:solidFill>
              <a:schemeClr val="tx1"/>
            </a:solidFill>
          </a:ln>
        </p:spPr>
        <p:txBody>
          <a:bodyPr wrap="square" rtlCol="0">
            <a:spAutoFit/>
          </a:bodyPr>
          <a:lstStyle/>
          <a:p>
            <a:pPr algn="ctr"/>
            <a:r>
              <a:rPr lang="en-US" sz="1600" b="1" dirty="0" smtClean="0">
                <a:solidFill>
                  <a:srgbClr val="FF0000"/>
                </a:solidFill>
              </a:rPr>
              <a:t>* </a:t>
            </a:r>
            <a:r>
              <a:rPr lang="en-US" sz="1450" dirty="0"/>
              <a:t>C</a:t>
            </a:r>
            <a:r>
              <a:rPr lang="en-US" sz="1450" dirty="0" smtClean="0"/>
              <a:t>oding down to </a:t>
            </a:r>
            <a:br>
              <a:rPr lang="en-US" sz="1450" dirty="0" smtClean="0"/>
            </a:br>
            <a:r>
              <a:rPr lang="en-US" sz="1450" dirty="0" smtClean="0"/>
              <a:t>4-digits is optional </a:t>
            </a:r>
            <a:endParaRPr lang="en-US" sz="1450" dirty="0"/>
          </a:p>
        </p:txBody>
      </p:sp>
    </p:spTree>
    <p:extLst>
      <p:ext uri="{BB962C8B-B14F-4D97-AF65-F5344CB8AC3E}">
        <p14:creationId xmlns:p14="http://schemas.microsoft.com/office/powerpoint/2010/main" val="3678751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rPr>
              <a:t>THE CODING</a:t>
            </a:r>
            <a:endParaRPr lang="en-US" dirty="0">
              <a:solidFill>
                <a:srgbClr val="960000"/>
              </a:solidFill>
            </a:endParaRPr>
          </a:p>
        </p:txBody>
      </p:sp>
      <p:sp>
        <p:nvSpPr>
          <p:cNvPr id="5" name="Content Placeholder 4"/>
          <p:cNvSpPr>
            <a:spLocks noGrp="1"/>
          </p:cNvSpPr>
          <p:nvPr>
            <p:ph idx="1"/>
          </p:nvPr>
        </p:nvSpPr>
        <p:spPr>
          <a:xfrm>
            <a:off x="381000" y="1676400"/>
            <a:ext cx="8229600" cy="4419600"/>
          </a:xfrm>
        </p:spPr>
        <p:txBody>
          <a:bodyPr/>
          <a:lstStyle/>
          <a:p>
            <a:pPr marL="0" indent="0">
              <a:buNone/>
            </a:pPr>
            <a:r>
              <a:rPr lang="en-US" sz="2400" b="1" dirty="0" smtClean="0"/>
              <a:t>1240</a:t>
            </a:r>
            <a:r>
              <a:rPr lang="en-US" sz="2400" b="1" dirty="0"/>
              <a:t>	Handicapped Special Learning Experiences for Grades 7 through </a:t>
            </a:r>
            <a:r>
              <a:rPr lang="en-US" sz="2400" b="1" dirty="0" smtClean="0"/>
              <a:t>12</a:t>
            </a:r>
            <a:r>
              <a:rPr lang="en-US" sz="2400" b="1" dirty="0" smtClean="0">
                <a:solidFill>
                  <a:srgbClr val="FF0000"/>
                </a:solidFill>
              </a:rPr>
              <a:t>*</a:t>
            </a:r>
            <a:endParaRPr lang="en-US" sz="2400" b="1" dirty="0"/>
          </a:p>
          <a:p>
            <a:pPr marL="0" indent="0">
              <a:buNone/>
            </a:pPr>
            <a:r>
              <a:rPr lang="en-US" sz="2400" dirty="0"/>
              <a:t>	1241	Multi-handicapped </a:t>
            </a:r>
          </a:p>
          <a:p>
            <a:pPr marL="0" indent="0">
              <a:buNone/>
            </a:pPr>
            <a:r>
              <a:rPr lang="en-US" sz="2400" dirty="0"/>
              <a:t>	1242	Hearing Handicapped </a:t>
            </a:r>
          </a:p>
          <a:p>
            <a:pPr marL="0" indent="0">
              <a:buNone/>
            </a:pPr>
            <a:r>
              <a:rPr lang="en-US" sz="2400" dirty="0"/>
              <a:t>	1243	Visually Handicapped </a:t>
            </a:r>
          </a:p>
          <a:p>
            <a:pPr marL="0" indent="0">
              <a:buNone/>
            </a:pPr>
            <a:r>
              <a:rPr lang="en-US" sz="2400" dirty="0"/>
              <a:t>	1244	Orthopedically or Other Health Handicapped </a:t>
            </a:r>
          </a:p>
          <a:p>
            <a:pPr marL="0" indent="0">
              <a:buNone/>
            </a:pPr>
            <a:r>
              <a:rPr lang="en-US" sz="2400" dirty="0"/>
              <a:t>	1245	Severe Behavior Handicapped </a:t>
            </a:r>
          </a:p>
          <a:p>
            <a:pPr marL="0" indent="0">
              <a:buNone/>
            </a:pPr>
            <a:r>
              <a:rPr lang="en-US" sz="2400" dirty="0"/>
              <a:t>	1246	Developmentally Handicapped </a:t>
            </a:r>
          </a:p>
          <a:p>
            <a:pPr marL="0" indent="0">
              <a:buNone/>
            </a:pPr>
            <a:r>
              <a:rPr lang="en-US" sz="2400" dirty="0"/>
              <a:t>	1247	Specific Learning Disabled </a:t>
            </a:r>
          </a:p>
          <a:p>
            <a:pPr marL="0" indent="0">
              <a:buNone/>
            </a:pPr>
            <a:r>
              <a:rPr lang="en-US" sz="2400" dirty="0"/>
              <a:t>	1249	Other Handicaps </a:t>
            </a:r>
          </a:p>
          <a:p>
            <a:pPr marL="0" indent="0">
              <a:buNone/>
              <a:tabLst>
                <a:tab pos="914400" algn="l"/>
                <a:tab pos="1485900" algn="l"/>
              </a:tabLst>
            </a:pPr>
            <a:r>
              <a:rPr lang="en-US" sz="1200" dirty="0"/>
              <a:t> </a:t>
            </a:r>
            <a:endParaRPr lang="en-US" sz="1100" dirty="0" smtClean="0">
              <a:latin typeface="Times New Roman" pitchFamily="18" charset="0"/>
              <a:cs typeface="Times New Roman" pitchFamily="18" charset="0"/>
            </a:endParaRPr>
          </a:p>
          <a:p>
            <a:endParaRPr lang="en-US" dirty="0"/>
          </a:p>
        </p:txBody>
      </p:sp>
      <p:sp>
        <p:nvSpPr>
          <p:cNvPr id="4" name="TextBox 3"/>
          <p:cNvSpPr txBox="1"/>
          <p:nvPr/>
        </p:nvSpPr>
        <p:spPr>
          <a:xfrm>
            <a:off x="7467600" y="2438400"/>
            <a:ext cx="1219200" cy="1007968"/>
          </a:xfrm>
          <a:prstGeom prst="rect">
            <a:avLst/>
          </a:prstGeom>
          <a:noFill/>
          <a:ln>
            <a:solidFill>
              <a:schemeClr val="tx1"/>
            </a:solidFill>
          </a:ln>
        </p:spPr>
        <p:txBody>
          <a:bodyPr wrap="square" rtlCol="0">
            <a:spAutoFit/>
          </a:bodyPr>
          <a:lstStyle/>
          <a:p>
            <a:pPr algn="ctr"/>
            <a:r>
              <a:rPr lang="en-US" sz="1600" b="1" dirty="0" smtClean="0">
                <a:solidFill>
                  <a:srgbClr val="FF0000"/>
                </a:solidFill>
              </a:rPr>
              <a:t>* </a:t>
            </a:r>
            <a:r>
              <a:rPr lang="en-US" sz="1450" dirty="0"/>
              <a:t>C</a:t>
            </a:r>
            <a:r>
              <a:rPr lang="en-US" sz="1450" dirty="0" smtClean="0"/>
              <a:t>oding down to </a:t>
            </a:r>
            <a:br>
              <a:rPr lang="en-US" sz="1450" dirty="0" smtClean="0"/>
            </a:br>
            <a:r>
              <a:rPr lang="en-US" sz="1450" dirty="0" smtClean="0"/>
              <a:t>4-digits is optional </a:t>
            </a:r>
            <a:endParaRPr lang="en-US" sz="1450" dirty="0"/>
          </a:p>
        </p:txBody>
      </p:sp>
    </p:spTree>
    <p:extLst>
      <p:ext uri="{BB962C8B-B14F-4D97-AF65-F5344CB8AC3E}">
        <p14:creationId xmlns:p14="http://schemas.microsoft.com/office/powerpoint/2010/main" val="4065903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38200" y="1600200"/>
            <a:ext cx="7696200" cy="4495800"/>
          </a:xfrm>
        </p:spPr>
        <p:txBody>
          <a:bodyPr/>
          <a:lstStyle/>
          <a:p>
            <a:pPr marL="0" indent="0">
              <a:buNone/>
            </a:pPr>
            <a:r>
              <a:rPr lang="en-US" sz="1800" dirty="0" smtClean="0"/>
              <a:t>2180  Support </a:t>
            </a:r>
            <a:r>
              <a:rPr lang="en-US" sz="1800" dirty="0"/>
              <a:t>Services for Students with Disabilities</a:t>
            </a:r>
          </a:p>
          <a:p>
            <a:pPr marL="914400" indent="-457200">
              <a:buNone/>
              <a:tabLst>
                <a:tab pos="914400" algn="l"/>
                <a:tab pos="1485900" algn="l"/>
              </a:tabLst>
            </a:pPr>
            <a:r>
              <a:rPr lang="en-US" sz="1650" dirty="0" smtClean="0"/>
              <a:t>2181</a:t>
            </a:r>
            <a:r>
              <a:rPr lang="en-US" sz="1650" dirty="0"/>
              <a:t>	</a:t>
            </a:r>
            <a:r>
              <a:rPr lang="en-US" sz="1650" strike="sngStrike" dirty="0" smtClean="0"/>
              <a:t>Adapted </a:t>
            </a:r>
            <a:r>
              <a:rPr lang="en-US" sz="1650" strike="sngStrike" dirty="0"/>
              <a:t>Physical </a:t>
            </a:r>
            <a:r>
              <a:rPr lang="en-US" sz="1650" strike="sngStrike" dirty="0" smtClean="0"/>
              <a:t>Education</a:t>
            </a:r>
            <a:r>
              <a:rPr lang="en-US" sz="1650" dirty="0" smtClean="0"/>
              <a:t> </a:t>
            </a:r>
            <a:r>
              <a:rPr lang="en-US" sz="1650" u="sng" dirty="0" smtClean="0"/>
              <a:t>Occupational/Physical Therapy K-6 (OT/PT including COTA </a:t>
            </a:r>
            <a:r>
              <a:rPr lang="en-US" sz="1650" u="sng" dirty="0"/>
              <a:t>and PTA): Activities and services which </a:t>
            </a:r>
            <a:r>
              <a:rPr lang="en-US" sz="1650" u="sng" dirty="0" smtClean="0"/>
              <a:t>include providing </a:t>
            </a:r>
            <a:r>
              <a:rPr lang="en-US" sz="1650" u="sng" dirty="0"/>
              <a:t>physical/occupational therapy evaluation (prescribed by </a:t>
            </a:r>
            <a:r>
              <a:rPr lang="en-US" sz="1650" u="sng" dirty="0" smtClean="0"/>
              <a:t>a licensed </a:t>
            </a:r>
            <a:r>
              <a:rPr lang="en-US" sz="1650" u="sng" dirty="0"/>
              <a:t>physician as needed), and providing </a:t>
            </a:r>
            <a:r>
              <a:rPr lang="en-US" sz="1650" u="sng" dirty="0" smtClean="0"/>
              <a:t>physical/occupational therapy </a:t>
            </a:r>
            <a:r>
              <a:rPr lang="en-US" sz="1650" u="sng" dirty="0"/>
              <a:t>services by a physical/occupational therapist or </a:t>
            </a:r>
            <a:r>
              <a:rPr lang="en-US" sz="1650" u="sng" dirty="0" smtClean="0"/>
              <a:t>certified physical/occupational </a:t>
            </a:r>
            <a:r>
              <a:rPr lang="en-US" sz="1650" u="sng" dirty="0"/>
              <a:t>therapy assistant, in accordance with </a:t>
            </a:r>
            <a:r>
              <a:rPr lang="en-US" sz="1650" u="sng" dirty="0" smtClean="0"/>
              <a:t>an individualized </a:t>
            </a:r>
            <a:r>
              <a:rPr lang="en-US" sz="1650" u="sng" dirty="0"/>
              <a:t>education program (IEP).</a:t>
            </a:r>
          </a:p>
          <a:p>
            <a:pPr marL="914400" indent="-457200">
              <a:buNone/>
              <a:tabLst>
                <a:tab pos="914400" algn="l"/>
                <a:tab pos="1485900" algn="l"/>
              </a:tabLst>
            </a:pPr>
            <a:endParaRPr lang="en-US" sz="500" dirty="0" smtClean="0"/>
          </a:p>
          <a:p>
            <a:pPr marL="914400" indent="-457200">
              <a:buNone/>
              <a:tabLst>
                <a:tab pos="914400" algn="l"/>
                <a:tab pos="1485900" algn="l"/>
              </a:tabLst>
            </a:pPr>
            <a:r>
              <a:rPr lang="en-US" sz="1650" dirty="0" smtClean="0"/>
              <a:t>2182 </a:t>
            </a:r>
            <a:r>
              <a:rPr lang="en-US" sz="1650" strike="sngStrike" dirty="0" smtClean="0"/>
              <a:t>Reader </a:t>
            </a:r>
            <a:r>
              <a:rPr lang="en-US" sz="1650" strike="sngStrike" dirty="0"/>
              <a:t>Services for Visually </a:t>
            </a:r>
            <a:r>
              <a:rPr lang="en-US" sz="1650" strike="sngStrike" dirty="0" smtClean="0"/>
              <a:t>Impaired</a:t>
            </a:r>
            <a:r>
              <a:rPr lang="en-US" sz="1650" dirty="0" smtClean="0"/>
              <a:t> </a:t>
            </a:r>
            <a:r>
              <a:rPr lang="en-US" sz="1650" u="sng" dirty="0" smtClean="0"/>
              <a:t>Occupational/Physical Therapy </a:t>
            </a:r>
            <a:br>
              <a:rPr lang="en-US" sz="1650" u="sng" dirty="0" smtClean="0"/>
            </a:br>
            <a:r>
              <a:rPr lang="en-US" sz="1650" u="sng" dirty="0" smtClean="0"/>
              <a:t>7-12 </a:t>
            </a:r>
            <a:r>
              <a:rPr lang="en-US" sz="1650" u="sng" dirty="0"/>
              <a:t>(OT/PT including COTA and PTA): Activities and services which include providing physical/occupational therapy evaluation (prescribed by a licensed physician as needed), and providing physical/occupational therapy services by a physical/occupational therapist or certified physical/occupational therapy assistant, in accordance with an individualized education program (IEP</a:t>
            </a:r>
            <a:r>
              <a:rPr lang="en-US" sz="1650" u="sng" dirty="0" smtClean="0"/>
              <a:t>).</a:t>
            </a:r>
            <a:endParaRPr lang="en-US" sz="1650" u="sng" dirty="0"/>
          </a:p>
        </p:txBody>
      </p:sp>
    </p:spTree>
    <p:extLst>
      <p:ext uri="{BB962C8B-B14F-4D97-AF65-F5344CB8AC3E}">
        <p14:creationId xmlns:p14="http://schemas.microsoft.com/office/powerpoint/2010/main" val="882521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38200" y="1600200"/>
            <a:ext cx="7696200" cy="4495800"/>
          </a:xfrm>
        </p:spPr>
        <p:txBody>
          <a:bodyPr/>
          <a:lstStyle/>
          <a:p>
            <a:pPr marL="0" indent="0">
              <a:buNone/>
            </a:pPr>
            <a:r>
              <a:rPr lang="en-US" sz="1800" dirty="0" smtClean="0"/>
              <a:t>2180  Support </a:t>
            </a:r>
            <a:r>
              <a:rPr lang="en-US" sz="1800" dirty="0"/>
              <a:t>Services for Students with Disabilities</a:t>
            </a:r>
          </a:p>
          <a:p>
            <a:pPr marL="914400" indent="-457200">
              <a:buNone/>
              <a:tabLst>
                <a:tab pos="914400" algn="l"/>
                <a:tab pos="1485900" algn="l"/>
              </a:tabLst>
            </a:pPr>
            <a:r>
              <a:rPr lang="en-US" sz="1800" dirty="0"/>
              <a:t>2183	</a:t>
            </a:r>
            <a:r>
              <a:rPr lang="en-US" sz="1800" dirty="0" smtClean="0"/>
              <a:t> </a:t>
            </a:r>
            <a:r>
              <a:rPr lang="en-US" sz="1800" strike="sngStrike" dirty="0" smtClean="0"/>
              <a:t>Guide </a:t>
            </a:r>
            <a:r>
              <a:rPr lang="en-US" sz="1800" strike="sngStrike" dirty="0"/>
              <a:t>Services for the Visually Impaired</a:t>
            </a:r>
            <a:r>
              <a:rPr lang="en-US" sz="1800" dirty="0"/>
              <a:t> </a:t>
            </a:r>
            <a:r>
              <a:rPr lang="en-US" sz="1800" u="sng" dirty="0"/>
              <a:t>Other S.S. for Students with Disabilities K-6: Other activities and services not listed above concerned with providing services required to assist a student with disabilities to benefit from special education in accordance with an individualized education program (IEP) including reader, guide and interpreter services, adaptive P.E., OMI, and VOSE.</a:t>
            </a:r>
          </a:p>
          <a:p>
            <a:pPr marL="914400" indent="-457200">
              <a:buNone/>
              <a:tabLst>
                <a:tab pos="914400" algn="l"/>
                <a:tab pos="1485900" algn="l"/>
              </a:tabLst>
            </a:pPr>
            <a:endParaRPr lang="en-US" sz="600" dirty="0"/>
          </a:p>
          <a:p>
            <a:pPr marL="914400" indent="-457200">
              <a:buNone/>
              <a:tabLst>
                <a:tab pos="914400" algn="l"/>
                <a:tab pos="1485900" algn="l"/>
              </a:tabLst>
            </a:pPr>
            <a:r>
              <a:rPr lang="en-US" sz="1800" dirty="0" smtClean="0"/>
              <a:t>2187 </a:t>
            </a:r>
            <a:r>
              <a:rPr lang="en-US" sz="1800" strike="sngStrike" dirty="0" smtClean="0"/>
              <a:t>OMI </a:t>
            </a:r>
            <a:r>
              <a:rPr lang="en-US" sz="1800" u="sng" dirty="0" smtClean="0"/>
              <a:t>Other </a:t>
            </a:r>
            <a:r>
              <a:rPr lang="en-US" sz="1800" u="sng" dirty="0"/>
              <a:t>S.S. for Students with Disabilities 7-12: Other activities and services not listed above concerned with providing services required to assist a student with disabilities to benefit from special education in accordance with an individualized education program (IEP) including reader, guide and interpreter services, adaptive P.E., OMI, and VOSE.</a:t>
            </a:r>
          </a:p>
        </p:txBody>
      </p:sp>
    </p:spTree>
    <p:extLst>
      <p:ext uri="{BB962C8B-B14F-4D97-AF65-F5344CB8AC3E}">
        <p14:creationId xmlns:p14="http://schemas.microsoft.com/office/powerpoint/2010/main" val="250971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6100210"/>
          </a:xfrm>
          <a:prstGeom prst="rect">
            <a:avLst/>
          </a:prstGeom>
        </p:spPr>
      </p:pic>
      <p:sp>
        <p:nvSpPr>
          <p:cNvPr id="2" name="Title 1"/>
          <p:cNvSpPr>
            <a:spLocks noGrp="1"/>
          </p:cNvSpPr>
          <p:nvPr>
            <p:ph type="title"/>
          </p:nvPr>
        </p:nvSpPr>
        <p:spPr>
          <a:xfrm>
            <a:off x="3733800" y="609600"/>
            <a:ext cx="5410200" cy="1143000"/>
          </a:xfrm>
          <a:noFill/>
          <a:ln>
            <a:noFill/>
          </a:ln>
        </p:spPr>
        <p:txBody>
          <a:bodyPr/>
          <a:lstStyle/>
          <a:p>
            <a:r>
              <a:rPr lang="en-US" dirty="0" smtClean="0">
                <a:solidFill>
                  <a:srgbClr val="960000"/>
                </a:solidFill>
                <a:effectLst>
                  <a:outerShdw blurRad="38100" dist="38100" dir="2700000" algn="tl">
                    <a:srgbClr val="000000">
                      <a:alpha val="43137"/>
                    </a:srgbClr>
                  </a:outerShdw>
                </a:effectLst>
              </a:rPr>
              <a:t>AGENDA</a:t>
            </a:r>
            <a:endParaRPr lang="en-US" dirty="0">
              <a:solidFill>
                <a:srgbClr val="96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724400" y="1752600"/>
            <a:ext cx="4419600" cy="4267200"/>
          </a:xfrm>
        </p:spPr>
        <p:txBody>
          <a:bodyPr/>
          <a:lstStyle/>
          <a:p>
            <a:pPr marL="571500" indent="-571500">
              <a:buFont typeface="+mj-lt"/>
              <a:buAutoNum type="romanUcPeriod"/>
            </a:pPr>
            <a:r>
              <a:rPr lang="en-US" sz="2800" b="1" dirty="0" smtClean="0"/>
              <a:t>The History</a:t>
            </a:r>
          </a:p>
          <a:p>
            <a:pPr marL="571500" indent="-571500">
              <a:buFont typeface="+mj-lt"/>
              <a:buAutoNum type="romanUcPeriod"/>
            </a:pPr>
            <a:endParaRPr lang="en-US" sz="1400" dirty="0" smtClean="0"/>
          </a:p>
          <a:p>
            <a:pPr marL="571500" indent="-571500">
              <a:buFont typeface="+mj-lt"/>
              <a:buAutoNum type="romanUcPeriod"/>
            </a:pPr>
            <a:r>
              <a:rPr lang="en-US" b="1" dirty="0" smtClean="0"/>
              <a:t>The </a:t>
            </a:r>
            <a:r>
              <a:rPr lang="en-US" sz="2800" b="1" dirty="0" smtClean="0"/>
              <a:t>Categories</a:t>
            </a:r>
            <a:endParaRPr lang="en-US" sz="2400" dirty="0" smtClean="0"/>
          </a:p>
          <a:p>
            <a:pPr marL="571500" indent="-571500">
              <a:buFont typeface="+mj-lt"/>
              <a:buAutoNum type="romanUcPeriod"/>
            </a:pPr>
            <a:endParaRPr lang="en-US" sz="1400" dirty="0" smtClean="0"/>
          </a:p>
          <a:p>
            <a:pPr marL="571500" indent="-571500">
              <a:buFont typeface="+mj-lt"/>
              <a:buAutoNum type="romanUcPeriod"/>
            </a:pPr>
            <a:r>
              <a:rPr lang="en-US" sz="2800" b="1" dirty="0" smtClean="0"/>
              <a:t>The Coding</a:t>
            </a:r>
          </a:p>
          <a:p>
            <a:pPr marL="571500" indent="-571500">
              <a:buFont typeface="+mj-lt"/>
              <a:buAutoNum type="romanUcPeriod"/>
            </a:pPr>
            <a:endParaRPr lang="en-US" sz="1400" dirty="0" smtClean="0"/>
          </a:p>
          <a:p>
            <a:pPr marL="571500" indent="-571500">
              <a:buFont typeface="+mj-lt"/>
              <a:buAutoNum type="romanUcPeriod"/>
            </a:pPr>
            <a:r>
              <a:rPr lang="en-US" sz="2800" b="1" dirty="0" smtClean="0"/>
              <a:t>The Crosswalks</a:t>
            </a:r>
          </a:p>
          <a:p>
            <a:pPr marL="571500" indent="-571500">
              <a:buFont typeface="+mj-lt"/>
              <a:buAutoNum type="romanUcPeriod"/>
            </a:pPr>
            <a:endParaRPr lang="en-US" sz="1400" dirty="0"/>
          </a:p>
          <a:p>
            <a:pPr marL="571500" indent="-571500">
              <a:buFont typeface="+mj-lt"/>
              <a:buAutoNum type="romanUcPeriod"/>
            </a:pPr>
            <a:r>
              <a:rPr lang="en-US" sz="2800" b="1" dirty="0" smtClean="0"/>
              <a:t>The Next Steps</a:t>
            </a:r>
          </a:p>
        </p:txBody>
      </p:sp>
    </p:spTree>
    <p:extLst>
      <p:ext uri="{BB962C8B-B14F-4D97-AF65-F5344CB8AC3E}">
        <p14:creationId xmlns:p14="http://schemas.microsoft.com/office/powerpoint/2010/main" val="3333255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38200" y="1600200"/>
            <a:ext cx="7696200" cy="4495800"/>
          </a:xfrm>
        </p:spPr>
        <p:txBody>
          <a:bodyPr/>
          <a:lstStyle/>
          <a:p>
            <a:pPr marL="457200" indent="-457200">
              <a:buAutoNum type="arabicPlain" startAt="2180"/>
            </a:pPr>
            <a:r>
              <a:rPr lang="en-US" sz="2400" dirty="0" smtClean="0"/>
              <a:t> Support </a:t>
            </a:r>
            <a:r>
              <a:rPr lang="en-US" sz="2400" dirty="0"/>
              <a:t>Services for Students with </a:t>
            </a:r>
            <a:r>
              <a:rPr lang="en-US" sz="2400" dirty="0" smtClean="0"/>
              <a:t>Disabilities 	</a:t>
            </a:r>
            <a:r>
              <a:rPr lang="en-US" sz="2400" strike="sngStrike" dirty="0" smtClean="0"/>
              <a:t>2184   Interpreter Services</a:t>
            </a:r>
            <a:endParaRPr lang="en-US" sz="2400" strike="sngStrike" dirty="0"/>
          </a:p>
          <a:p>
            <a:pPr marL="914400" indent="-457200">
              <a:buNone/>
              <a:tabLst>
                <a:tab pos="914400" algn="l"/>
                <a:tab pos="1485900" algn="l"/>
              </a:tabLst>
            </a:pPr>
            <a:r>
              <a:rPr lang="en-US" sz="2400" dirty="0" smtClean="0"/>
              <a:t>	</a:t>
            </a:r>
            <a:r>
              <a:rPr lang="en-US" sz="2400" strike="sngStrike" dirty="0" smtClean="0"/>
              <a:t>2185</a:t>
            </a:r>
            <a:r>
              <a:rPr lang="en-US" sz="2400" strike="sngStrike" dirty="0"/>
              <a:t>	Occupational Therapy including COTA*</a:t>
            </a:r>
          </a:p>
          <a:p>
            <a:pPr marL="914400" indent="-457200">
              <a:buNone/>
              <a:tabLst>
                <a:tab pos="914400" algn="l"/>
                <a:tab pos="1485900" algn="l"/>
              </a:tabLst>
            </a:pPr>
            <a:r>
              <a:rPr lang="en-US" sz="2400" dirty="0"/>
              <a:t>	</a:t>
            </a:r>
            <a:r>
              <a:rPr lang="en-US" sz="2400" strike="sngStrike" dirty="0"/>
              <a:t>2186	Physical Therapy including PTA*</a:t>
            </a:r>
          </a:p>
          <a:p>
            <a:pPr marL="914400" indent="-457200">
              <a:buNone/>
              <a:tabLst>
                <a:tab pos="914400" algn="l"/>
                <a:tab pos="1485900" algn="l"/>
              </a:tabLst>
            </a:pPr>
            <a:r>
              <a:rPr lang="en-US" sz="2400" dirty="0"/>
              <a:t>	</a:t>
            </a:r>
            <a:r>
              <a:rPr lang="en-US" sz="2400" strike="sngStrike" dirty="0" smtClean="0"/>
              <a:t>2188</a:t>
            </a:r>
            <a:r>
              <a:rPr lang="en-US" sz="2400" strike="sngStrike" dirty="0"/>
              <a:t>	VOSE/Work Study Coordinator*</a:t>
            </a:r>
          </a:p>
          <a:p>
            <a:pPr marL="914400" indent="-457200">
              <a:buNone/>
              <a:tabLst>
                <a:tab pos="914400" algn="l"/>
                <a:tab pos="1485900" algn="l"/>
              </a:tabLst>
            </a:pPr>
            <a:r>
              <a:rPr lang="en-US" sz="2400" dirty="0"/>
              <a:t>	</a:t>
            </a:r>
            <a:r>
              <a:rPr lang="en-US" sz="2400" strike="sngStrike" dirty="0"/>
              <a:t>2189	Other Support Services for Students with Disabilities*</a:t>
            </a:r>
          </a:p>
          <a:p>
            <a:pPr marL="914400" indent="-457200">
              <a:buNone/>
              <a:tabLst>
                <a:tab pos="914400" algn="l"/>
                <a:tab pos="1485900" algn="l"/>
              </a:tabLst>
            </a:pPr>
            <a:r>
              <a:rPr lang="en-US" sz="2800" dirty="0"/>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87438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499" y="139700"/>
            <a:ext cx="8134104" cy="369332"/>
          </a:xfrm>
          <a:prstGeom prst="rect">
            <a:avLst/>
          </a:prstGeom>
          <a:noFill/>
        </p:spPr>
        <p:txBody>
          <a:bodyPr wrap="square">
            <a:spAutoFit/>
          </a:bodyPr>
          <a:lstStyle/>
          <a:p>
            <a:pPr defTabSz="457200" eaLnBrk="1" hangingPunct="1"/>
            <a:r>
              <a:rPr lang="en-US" sz="1800" b="1" dirty="0" smtClean="0">
                <a:solidFill>
                  <a:prstClr val="black"/>
                </a:solidFill>
                <a:latin typeface="Calibri" pitchFamily="34" charset="0"/>
                <a:ea typeface="ＭＳ Ｐゴシック" pitchFamily="-108" charset="-128"/>
              </a:rPr>
              <a:t>EDUCATION AIDES  - </a:t>
            </a:r>
            <a:r>
              <a:rPr lang="en-US" sz="1800" b="1" i="1" dirty="0" smtClean="0">
                <a:solidFill>
                  <a:prstClr val="black"/>
                </a:solidFill>
                <a:latin typeface="Calibri" pitchFamily="34" charset="0"/>
                <a:ea typeface="ＭＳ Ｐゴシック" pitchFamily="-108" charset="-128"/>
              </a:rPr>
              <a:t>What do they do?</a:t>
            </a:r>
            <a:endParaRPr lang="en-US" sz="1800" i="1" dirty="0">
              <a:solidFill>
                <a:prstClr val="black"/>
              </a:solidFill>
              <a:latin typeface="Calibri" pitchFamily="34" charset="0"/>
              <a:ea typeface="ＭＳ Ｐゴシック" pitchFamily="-108" charset="-128"/>
            </a:endParaRPr>
          </a:p>
        </p:txBody>
      </p:sp>
      <p:grpSp>
        <p:nvGrpSpPr>
          <p:cNvPr id="47" name="Group 46"/>
          <p:cNvGrpSpPr/>
          <p:nvPr/>
        </p:nvGrpSpPr>
        <p:grpSpPr>
          <a:xfrm>
            <a:off x="320100" y="685800"/>
            <a:ext cx="8519100" cy="3657600"/>
            <a:chOff x="269253" y="675915"/>
            <a:chExt cx="6000915" cy="2701089"/>
          </a:xfrm>
        </p:grpSpPr>
        <p:grpSp>
          <p:nvGrpSpPr>
            <p:cNvPr id="45" name="Group 44"/>
            <p:cNvGrpSpPr/>
            <p:nvPr/>
          </p:nvGrpSpPr>
          <p:grpSpPr>
            <a:xfrm>
              <a:off x="269253" y="676801"/>
              <a:ext cx="2568949" cy="2700203"/>
              <a:chOff x="269253" y="676801"/>
              <a:chExt cx="2568949" cy="2700203"/>
            </a:xfrm>
          </p:grpSpPr>
          <p:sp>
            <p:nvSpPr>
              <p:cNvPr id="23" name="Right Arrow 22"/>
              <p:cNvSpPr>
                <a:spLocks noChangeArrowheads="1"/>
              </p:cNvSpPr>
              <p:nvPr/>
            </p:nvSpPr>
            <p:spPr bwMode="auto">
              <a:xfrm rot="5400000">
                <a:off x="762296" y="1688407"/>
                <a:ext cx="1577426" cy="18743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31" name="Rektangel 101"/>
              <p:cNvSpPr>
                <a:spLocks noChangeArrowheads="1"/>
              </p:cNvSpPr>
              <p:nvPr/>
            </p:nvSpPr>
            <p:spPr bwMode="auto">
              <a:xfrm>
                <a:off x="269253" y="676801"/>
                <a:ext cx="2568949" cy="779287"/>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ASSIST TEACHERS WITH INSTRUCTION</a:t>
                </a:r>
                <a:endParaRPr lang="da-DK" sz="1200" b="1" kern="0" dirty="0">
                  <a:solidFill>
                    <a:prstClr val="black"/>
                  </a:solidFill>
                  <a:latin typeface="Calibri"/>
                  <a:ea typeface="ＭＳ Ｐゴシック" pitchFamily="-97" charset="-128"/>
                  <a:cs typeface="ＭＳ Ｐゴシック" charset="-128"/>
                </a:endParaRPr>
              </a:p>
            </p:txBody>
          </p:sp>
          <p:sp>
            <p:nvSpPr>
              <p:cNvPr id="14" name="Rektangel 101"/>
              <p:cNvSpPr>
                <a:spLocks noChangeArrowheads="1"/>
              </p:cNvSpPr>
              <p:nvPr/>
            </p:nvSpPr>
            <p:spPr bwMode="auto">
              <a:xfrm>
                <a:off x="648581" y="1782122"/>
                <a:ext cx="1698173" cy="435894"/>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800" b="1" kern="0" dirty="0" smtClean="0">
                    <a:solidFill>
                      <a:prstClr val="black"/>
                    </a:solidFill>
                    <a:latin typeface="Arial" pitchFamily="34" charset="0"/>
                    <a:ea typeface="ＭＳ Ｐゴシック" pitchFamily="-97" charset="-128"/>
                    <a:cs typeface="Arial" pitchFamily="34" charset="0"/>
                  </a:rPr>
                  <a:t>FUNC 1XXX*</a:t>
                </a:r>
                <a:endParaRPr lang="da-DK" sz="1800" b="1" kern="0" dirty="0">
                  <a:solidFill>
                    <a:prstClr val="black"/>
                  </a:solidFill>
                  <a:latin typeface="Arial" pitchFamily="34" charset="0"/>
                  <a:ea typeface="ＭＳ Ｐゴシック" pitchFamily="-97" charset="-128"/>
                  <a:cs typeface="Arial" pitchFamily="34" charset="0"/>
                </a:endParaRPr>
              </a:p>
            </p:txBody>
          </p:sp>
          <p:sp>
            <p:nvSpPr>
              <p:cNvPr id="25" name="Rektangel 101"/>
              <p:cNvSpPr>
                <a:spLocks noChangeArrowheads="1"/>
              </p:cNvSpPr>
              <p:nvPr/>
            </p:nvSpPr>
            <p:spPr bwMode="auto">
              <a:xfrm>
                <a:off x="415636" y="2624706"/>
                <a:ext cx="2244437" cy="752298"/>
              </a:xfrm>
              <a:prstGeom prst="rect">
                <a:avLst/>
              </a:prstGeom>
              <a:gradFill flip="none" rotWithShape="1">
                <a:gsLst>
                  <a:gs pos="100000">
                    <a:srgbClr val="B8CCE4"/>
                  </a:gs>
                  <a:gs pos="100000">
                    <a:srgbClr val="FEE7F2"/>
                  </a:gs>
                </a:gsLst>
                <a:path path="circle">
                  <a:fillToRect l="50000" t="50000" r="50000" b="50000"/>
                </a:path>
                <a:tileRect/>
              </a:gradFill>
              <a:ln w="12700">
                <a:solidFill>
                  <a:srgbClr val="B8CCE4"/>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CLASSROOM INSTRUCTIONAL-</a:t>
                </a:r>
                <a:r>
                  <a:rPr lang="da-DK" sz="1400" b="1" kern="0" dirty="0" smtClean="0">
                    <a:solidFill>
                      <a:sysClr val="window" lastClr="FFFFFF"/>
                    </a:solidFill>
                    <a:latin typeface="Arial" pitchFamily="34" charset="0"/>
                    <a:ea typeface="ＭＳ Ｐゴシック" pitchFamily="-97" charset="-128"/>
                    <a:cs typeface="Arial" pitchFamily="34" charset="0"/>
                  </a:rPr>
                  <a:t> </a:t>
                </a:r>
                <a:br>
                  <a:rPr lang="da-DK" sz="1400" b="1" kern="0" dirty="0" smtClean="0">
                    <a:solidFill>
                      <a:sysClr val="window" lastClr="FFFFFF"/>
                    </a:solidFill>
                    <a:latin typeface="Arial" pitchFamily="34" charset="0"/>
                    <a:ea typeface="ＭＳ Ｐゴシック" pitchFamily="-97" charset="-128"/>
                    <a:cs typeface="Arial" pitchFamily="34" charset="0"/>
                  </a:rPr>
                </a:br>
                <a:r>
                  <a:rPr lang="da-DK" sz="1100" b="1" kern="0" dirty="0" smtClean="0">
                    <a:solidFill>
                      <a:prstClr val="black"/>
                    </a:solidFill>
                    <a:latin typeface="Arial" pitchFamily="34" charset="0"/>
                    <a:ea typeface="ＭＳ Ｐゴシック" pitchFamily="-97" charset="-128"/>
                    <a:cs typeface="Arial" pitchFamily="34" charset="0"/>
                  </a:rPr>
                  <a:t>Instruction*</a:t>
                </a:r>
                <a:endParaRPr lang="da-DK" sz="1100" kern="0" dirty="0">
                  <a:solidFill>
                    <a:prstClr val="black"/>
                  </a:solidFill>
                  <a:latin typeface="Calibri"/>
                  <a:ea typeface="ＭＳ Ｐゴシック" pitchFamily="-97" charset="-128"/>
                  <a:cs typeface="ＭＳ Ｐゴシック" charset="-128"/>
                </a:endParaRPr>
              </a:p>
            </p:txBody>
          </p:sp>
        </p:grpSp>
        <p:grpSp>
          <p:nvGrpSpPr>
            <p:cNvPr id="46" name="Group 45"/>
            <p:cNvGrpSpPr/>
            <p:nvPr/>
          </p:nvGrpSpPr>
          <p:grpSpPr>
            <a:xfrm>
              <a:off x="3004453" y="675915"/>
              <a:ext cx="3265715" cy="2701089"/>
              <a:chOff x="3004453" y="675915"/>
              <a:chExt cx="3265715" cy="2701089"/>
            </a:xfrm>
          </p:grpSpPr>
          <p:sp>
            <p:nvSpPr>
              <p:cNvPr id="27" name="Right Arrow 26"/>
              <p:cNvSpPr>
                <a:spLocks noChangeArrowheads="1"/>
              </p:cNvSpPr>
              <p:nvPr/>
            </p:nvSpPr>
            <p:spPr bwMode="auto">
              <a:xfrm rot="5400000">
                <a:off x="3832075" y="1698765"/>
                <a:ext cx="1577426" cy="18743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white"/>
                  </a:solidFill>
                  <a:latin typeface="Calibri"/>
                  <a:ea typeface="ＭＳ Ｐゴシック" pitchFamily="-108" charset="-128"/>
                </a:endParaRPr>
              </a:p>
            </p:txBody>
          </p:sp>
          <p:sp>
            <p:nvSpPr>
              <p:cNvPr id="32" name="Rektangel 101"/>
              <p:cNvSpPr>
                <a:spLocks noChangeArrowheads="1"/>
              </p:cNvSpPr>
              <p:nvPr/>
            </p:nvSpPr>
            <p:spPr bwMode="auto">
              <a:xfrm>
                <a:off x="3004453" y="675915"/>
                <a:ext cx="3265715" cy="779287"/>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ASSIST WITH THE IMPROVEMENT OF INSTRUCTION</a:t>
                </a:r>
                <a:br>
                  <a:rPr lang="da-DK" sz="1400" b="1" kern="0" dirty="0" smtClean="0">
                    <a:solidFill>
                      <a:prstClr val="black"/>
                    </a:solidFill>
                    <a:latin typeface="Arial" pitchFamily="34" charset="0"/>
                    <a:ea typeface="ＭＳ Ｐゴシック" pitchFamily="-97" charset="-128"/>
                    <a:cs typeface="Arial" pitchFamily="34" charset="0"/>
                  </a:rPr>
                </a:br>
                <a:r>
                  <a:rPr lang="da-DK" sz="100" kern="0" dirty="0" smtClean="0">
                    <a:solidFill>
                      <a:prstClr val="black"/>
                    </a:solidFill>
                    <a:latin typeface="Arial" pitchFamily="34" charset="0"/>
                    <a:ea typeface="ＭＳ Ｐゴシック" pitchFamily="-97" charset="-128"/>
                    <a:cs typeface="Arial" pitchFamily="34" charset="0"/>
                  </a:rPr>
                  <a:t>  </a:t>
                </a:r>
                <a:r>
                  <a:rPr lang="da-DK" sz="1400" kern="0" dirty="0" smtClean="0">
                    <a:solidFill>
                      <a:prstClr val="black"/>
                    </a:solidFill>
                    <a:latin typeface="Arial" pitchFamily="34" charset="0"/>
                    <a:ea typeface="ＭＳ Ｐゴシック" pitchFamily="-97" charset="-128"/>
                    <a:cs typeface="Arial" pitchFamily="34" charset="0"/>
                  </a:rPr>
                  <a:t/>
                </a:r>
                <a:br>
                  <a:rPr lang="da-DK" sz="1400" kern="0" dirty="0" smtClean="0">
                    <a:solidFill>
                      <a:prstClr val="black"/>
                    </a:solidFill>
                    <a:latin typeface="Arial" pitchFamily="34" charset="0"/>
                    <a:ea typeface="ＭＳ Ｐゴシック" pitchFamily="-97" charset="-128"/>
                    <a:cs typeface="Arial" pitchFamily="34" charset="0"/>
                  </a:rPr>
                </a:br>
                <a:r>
                  <a:rPr lang="da-DK" sz="800" kern="0" dirty="0" smtClean="0">
                    <a:solidFill>
                      <a:prstClr val="black"/>
                    </a:solidFill>
                    <a:latin typeface="Arial" pitchFamily="34" charset="0"/>
                    <a:ea typeface="ＭＳ Ｐゴシック" pitchFamily="-97" charset="-128"/>
                    <a:cs typeface="Arial" pitchFamily="34" charset="0"/>
                  </a:rPr>
                  <a:t>(incldg. instruction and curriculum development, staff training)</a:t>
                </a:r>
                <a:endParaRPr lang="da-DK" sz="800" kern="0" dirty="0">
                  <a:solidFill>
                    <a:prstClr val="black"/>
                  </a:solidFill>
                  <a:latin typeface="Calibri"/>
                  <a:ea typeface="ＭＳ Ｐゴシック" pitchFamily="-97" charset="-128"/>
                  <a:cs typeface="ＭＳ Ｐゴシック" charset="-128"/>
                </a:endParaRPr>
              </a:p>
            </p:txBody>
          </p:sp>
          <p:sp>
            <p:nvSpPr>
              <p:cNvPr id="15" name="Rektangel 101"/>
              <p:cNvSpPr>
                <a:spLocks noChangeArrowheads="1"/>
              </p:cNvSpPr>
              <p:nvPr/>
            </p:nvSpPr>
            <p:spPr bwMode="auto">
              <a:xfrm>
                <a:off x="3731770" y="1792480"/>
                <a:ext cx="1698173" cy="435894"/>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800" b="1" kern="0" dirty="0" smtClean="0">
                    <a:solidFill>
                      <a:prstClr val="black"/>
                    </a:solidFill>
                    <a:latin typeface="Arial" pitchFamily="34" charset="0"/>
                    <a:ea typeface="ＭＳ Ｐゴシック" pitchFamily="-97" charset="-128"/>
                    <a:cs typeface="Arial" pitchFamily="34" charset="0"/>
                  </a:rPr>
                  <a:t>FUNC 22XX*</a:t>
                </a:r>
                <a:endParaRPr lang="da-DK" sz="1800" b="1" kern="0" dirty="0">
                  <a:solidFill>
                    <a:prstClr val="black"/>
                  </a:solidFill>
                  <a:latin typeface="Arial" pitchFamily="34" charset="0"/>
                  <a:ea typeface="ＭＳ Ｐゴシック" pitchFamily="-97" charset="-128"/>
                  <a:cs typeface="Arial" pitchFamily="34" charset="0"/>
                </a:endParaRPr>
              </a:p>
            </p:txBody>
          </p:sp>
          <p:sp>
            <p:nvSpPr>
              <p:cNvPr id="26" name="Rektangel 101"/>
              <p:cNvSpPr>
                <a:spLocks noChangeArrowheads="1"/>
              </p:cNvSpPr>
              <p:nvPr/>
            </p:nvSpPr>
            <p:spPr bwMode="auto">
              <a:xfrm>
                <a:off x="3467596" y="2624706"/>
                <a:ext cx="2420742" cy="752298"/>
              </a:xfrm>
              <a:prstGeom prst="rect">
                <a:avLst/>
              </a:prstGeom>
              <a:gradFill flip="none" rotWithShape="1">
                <a:gsLst>
                  <a:gs pos="100000">
                    <a:srgbClr val="B8CCE4"/>
                  </a:gs>
                  <a:gs pos="100000">
                    <a:srgbClr val="FEE7F2"/>
                  </a:gs>
                </a:gsLst>
                <a:path path="circle">
                  <a:fillToRect l="50000" t="50000" r="50000" b="50000"/>
                </a:path>
                <a:tileRect/>
              </a:gradFill>
              <a:ln w="12700">
                <a:solidFill>
                  <a:srgbClr val="B8CCE4"/>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CLASSROOM INSTRUCTIONAL-</a:t>
                </a:r>
                <a:r>
                  <a:rPr lang="da-DK" sz="1400" b="1" kern="0" dirty="0" smtClean="0">
                    <a:solidFill>
                      <a:sysClr val="window" lastClr="FFFFFF"/>
                    </a:solidFill>
                    <a:latin typeface="Arial" pitchFamily="34" charset="0"/>
                    <a:ea typeface="ＭＳ Ｐゴシック" pitchFamily="-97" charset="-128"/>
                    <a:cs typeface="Arial" pitchFamily="34" charset="0"/>
                  </a:rPr>
                  <a:t> </a:t>
                </a:r>
                <a:br>
                  <a:rPr lang="da-DK" sz="1400" b="1" kern="0" dirty="0" smtClean="0">
                    <a:solidFill>
                      <a:sysClr val="window" lastClr="FFFFFF"/>
                    </a:solidFill>
                    <a:latin typeface="Arial" pitchFamily="34" charset="0"/>
                    <a:ea typeface="ＭＳ Ｐゴシック" pitchFamily="-97" charset="-128"/>
                    <a:cs typeface="Arial" pitchFamily="34" charset="0"/>
                  </a:rPr>
                </a:br>
                <a:r>
                  <a:rPr lang="da-DK" sz="1100" b="1" kern="0" dirty="0" smtClean="0">
                    <a:solidFill>
                      <a:prstClr val="black"/>
                    </a:solidFill>
                    <a:latin typeface="Arial" pitchFamily="34" charset="0"/>
                    <a:ea typeface="ＭＳ Ｐゴシック" pitchFamily="-97" charset="-128"/>
                    <a:cs typeface="Arial" pitchFamily="34" charset="0"/>
                  </a:rPr>
                  <a:t>Support Services-</a:t>
                </a:r>
                <a:br>
                  <a:rPr lang="da-DK" sz="1100" b="1" kern="0" dirty="0" smtClean="0">
                    <a:solidFill>
                      <a:prstClr val="black"/>
                    </a:solidFill>
                    <a:latin typeface="Arial" pitchFamily="34" charset="0"/>
                    <a:ea typeface="ＭＳ Ｐゴシック" pitchFamily="-97" charset="-128"/>
                    <a:cs typeface="Arial" pitchFamily="34" charset="0"/>
                  </a:rPr>
                </a:br>
                <a:r>
                  <a:rPr lang="da-DK" sz="1100" b="1" kern="0" dirty="0" smtClean="0">
                    <a:solidFill>
                      <a:prstClr val="black"/>
                    </a:solidFill>
                    <a:latin typeface="Arial" pitchFamily="34" charset="0"/>
                    <a:ea typeface="ＭＳ Ｐゴシック" pitchFamily="-97" charset="-128"/>
                    <a:cs typeface="Arial" pitchFamily="34" charset="0"/>
                  </a:rPr>
                  <a:t>Instructional Staff*</a:t>
                </a:r>
                <a:endParaRPr lang="da-DK" sz="1100" kern="0" dirty="0">
                  <a:solidFill>
                    <a:prstClr val="black"/>
                  </a:solidFill>
                  <a:latin typeface="Calibri"/>
                  <a:ea typeface="ＭＳ Ｐゴシック" pitchFamily="-97" charset="-128"/>
                  <a:cs typeface="ＭＳ Ｐゴシック" charset="-128"/>
                </a:endParaRPr>
              </a:p>
            </p:txBody>
          </p:sp>
        </p:grpSp>
      </p:grpSp>
      <p:sp>
        <p:nvSpPr>
          <p:cNvPr id="52" name="Rectangle 51"/>
          <p:cNvSpPr/>
          <p:nvPr/>
        </p:nvSpPr>
        <p:spPr>
          <a:xfrm rot="16200000">
            <a:off x="3383900" y="1097900"/>
            <a:ext cx="2376203" cy="9144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sz="1800" dirty="0">
              <a:solidFill>
                <a:prstClr val="white"/>
              </a:solidFill>
            </a:endParaRPr>
          </a:p>
        </p:txBody>
      </p:sp>
      <p:sp>
        <p:nvSpPr>
          <p:cNvPr id="40" name="Text Box 52"/>
          <p:cNvSpPr txBox="1">
            <a:spLocks noChangeArrowheads="1"/>
          </p:cNvSpPr>
          <p:nvPr/>
        </p:nvSpPr>
        <p:spPr bwMode="gray">
          <a:xfrm>
            <a:off x="623436" y="4885899"/>
            <a:ext cx="7908967" cy="1661993"/>
          </a:xfrm>
          <a:prstGeom prst="rect">
            <a:avLst/>
          </a:prstGeom>
          <a:noFill/>
          <a:ln w="9525">
            <a:noFill/>
            <a:miter lim="800000"/>
            <a:headEnd/>
            <a:tailEnd/>
          </a:ln>
        </p:spPr>
        <p:txBody>
          <a:bodyPr wrap="square">
            <a:spAutoFit/>
          </a:bodyPr>
          <a:lstStyle/>
          <a:p>
            <a:pPr algn="ctr" defTabSz="801688" eaLnBrk="1" hangingPunct="1">
              <a:spcBef>
                <a:spcPct val="20000"/>
              </a:spcBef>
            </a:pPr>
            <a:r>
              <a:rPr lang="en-US" sz="1800" b="1" i="1" noProof="1" smtClean="0">
                <a:solidFill>
                  <a:srgbClr val="1F497D"/>
                </a:solidFill>
                <a:latin typeface="Arial" pitchFamily="34" charset="0"/>
                <a:ea typeface="ＭＳ Ｐゴシック" pitchFamily="-108" charset="-128"/>
                <a:cs typeface="Arial" pitchFamily="34" charset="0"/>
              </a:rPr>
              <a:t>*</a:t>
            </a:r>
            <a:r>
              <a:rPr lang="en-US" sz="1400" i="1" noProof="1" smtClean="0">
                <a:solidFill>
                  <a:srgbClr val="1F497D"/>
                </a:solidFill>
                <a:latin typeface="Arial" pitchFamily="34" charset="0"/>
                <a:ea typeface="ＭＳ Ｐゴシック" pitchFamily="-108" charset="-128"/>
                <a:cs typeface="Arial" pitchFamily="34" charset="0"/>
              </a:rPr>
              <a:t>Personnel </a:t>
            </a:r>
            <a:r>
              <a:rPr lang="en-US" sz="1400" i="1" noProof="1">
                <a:solidFill>
                  <a:srgbClr val="1F497D"/>
                </a:solidFill>
                <a:latin typeface="Arial" pitchFamily="34" charset="0"/>
                <a:ea typeface="ＭＳ Ｐゴシック" pitchFamily="-108" charset="-128"/>
                <a:cs typeface="Arial" pitchFamily="34" charset="0"/>
              </a:rPr>
              <a:t>who assist teachers with instruction should be coded under </a:t>
            </a:r>
            <a:r>
              <a:rPr lang="en-US" sz="1400" i="1" noProof="1" smtClean="0">
                <a:solidFill>
                  <a:srgbClr val="1F497D"/>
                </a:solidFill>
                <a:latin typeface="Arial" pitchFamily="34" charset="0"/>
                <a:ea typeface="ＭＳ Ｐゴシック" pitchFamily="-108" charset="-128"/>
                <a:cs typeface="Arial" pitchFamily="34" charset="0"/>
              </a:rPr>
              <a:t>Function1XXX-Instruction</a:t>
            </a:r>
            <a:r>
              <a:rPr lang="en-US" sz="1400" i="1" noProof="1">
                <a:solidFill>
                  <a:srgbClr val="1F497D"/>
                </a:solidFill>
                <a:latin typeface="Arial" pitchFamily="34" charset="0"/>
                <a:ea typeface="ＭＳ Ｐゴシック" pitchFamily="-108" charset="-128"/>
                <a:cs typeface="Arial" pitchFamily="34" charset="0"/>
              </a:rPr>
              <a:t>, not under </a:t>
            </a:r>
            <a:r>
              <a:rPr lang="en-US" sz="1400" i="1" noProof="1" smtClean="0">
                <a:solidFill>
                  <a:srgbClr val="1F497D"/>
                </a:solidFill>
                <a:latin typeface="Arial" pitchFamily="34" charset="0"/>
                <a:ea typeface="ＭＳ Ｐゴシック" pitchFamily="-108" charset="-128"/>
                <a:cs typeface="Arial" pitchFamily="34" charset="0"/>
              </a:rPr>
              <a:t>22XX-Support </a:t>
            </a:r>
            <a:r>
              <a:rPr lang="en-US" sz="1400" i="1" noProof="1">
                <a:solidFill>
                  <a:srgbClr val="1F497D"/>
                </a:solidFill>
                <a:latin typeface="Arial" pitchFamily="34" charset="0"/>
                <a:ea typeface="ＭＳ Ｐゴシック" pitchFamily="-108" charset="-128"/>
                <a:cs typeface="Arial" pitchFamily="34" charset="0"/>
              </a:rPr>
              <a:t>Services - Instructional Staff.  Federal guidance on </a:t>
            </a:r>
            <a:r>
              <a:rPr lang="en-US" sz="1400" i="1" noProof="1" smtClean="0">
                <a:solidFill>
                  <a:srgbClr val="1F497D"/>
                </a:solidFill>
                <a:latin typeface="Arial" pitchFamily="34" charset="0"/>
                <a:ea typeface="ＭＳ Ｐゴシック" pitchFamily="-108" charset="-128"/>
                <a:cs typeface="Arial" pitchFamily="34" charset="0"/>
              </a:rPr>
              <a:t>1XXX </a:t>
            </a:r>
            <a:r>
              <a:rPr lang="en-US" sz="1400" i="1" noProof="1">
                <a:solidFill>
                  <a:srgbClr val="1F497D"/>
                </a:solidFill>
                <a:latin typeface="Arial" pitchFamily="34" charset="0"/>
                <a:ea typeface="ＭＳ Ｐゴシック" pitchFamily="-108" charset="-128"/>
                <a:cs typeface="Arial" pitchFamily="34" charset="0"/>
              </a:rPr>
              <a:t>coding states, "Included here are the activities of aides or classroom assistants of any type who assist in the instructional process." Federal guidance on </a:t>
            </a:r>
            <a:r>
              <a:rPr lang="en-US" sz="1400" i="1" noProof="1" smtClean="0">
                <a:solidFill>
                  <a:srgbClr val="1F497D"/>
                </a:solidFill>
                <a:latin typeface="Arial" pitchFamily="34" charset="0"/>
                <a:ea typeface="ＭＳ Ｐゴシック" pitchFamily="-108" charset="-128"/>
                <a:cs typeface="Arial" pitchFamily="34" charset="0"/>
              </a:rPr>
              <a:t>22XX </a:t>
            </a:r>
            <a:r>
              <a:rPr lang="en-US" sz="1400" i="1" noProof="1">
                <a:solidFill>
                  <a:srgbClr val="1F497D"/>
                </a:solidFill>
                <a:latin typeface="Arial" pitchFamily="34" charset="0"/>
                <a:ea typeface="ＭＳ Ｐゴシック" pitchFamily="-108" charset="-128"/>
                <a:cs typeface="Arial" pitchFamily="34" charset="0"/>
              </a:rPr>
              <a:t>coding indicates it includes, "Activities associated with assisting the instructional staff with the content and process of providing learning experiences for students."  </a:t>
            </a:r>
            <a:r>
              <a:rPr lang="en-US" sz="1400" i="1" noProof="1" smtClean="0">
                <a:solidFill>
                  <a:srgbClr val="1F497D"/>
                </a:solidFill>
                <a:latin typeface="Arial" pitchFamily="34" charset="0"/>
                <a:ea typeface="ＭＳ Ｐゴシック" pitchFamily="-108" charset="-128"/>
                <a:cs typeface="Arial" pitchFamily="34" charset="0"/>
              </a:rPr>
              <a:t>22XX </a:t>
            </a:r>
            <a:r>
              <a:rPr lang="en-US" sz="1400" i="1" noProof="1">
                <a:solidFill>
                  <a:srgbClr val="1F497D"/>
                </a:solidFill>
                <a:latin typeface="Arial" pitchFamily="34" charset="0"/>
                <a:ea typeface="ＭＳ Ｐゴシック" pitchFamily="-108" charset="-128"/>
                <a:cs typeface="Arial" pitchFamily="34" charset="0"/>
              </a:rPr>
              <a:t>activities include improvement of instruction, instruction and curriculum development and staff training.</a:t>
            </a:r>
          </a:p>
        </p:txBody>
      </p:sp>
      <p:sp>
        <p:nvSpPr>
          <p:cNvPr id="21" name="Date Placeholder 1"/>
          <p:cNvSpPr txBox="1">
            <a:spLocks/>
          </p:cNvSpPr>
          <p:nvPr/>
        </p:nvSpPr>
        <p:spPr>
          <a:xfrm>
            <a:off x="6989762" y="20864"/>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r" eaLnBrk="1" hangingPunct="1"/>
            <a:r>
              <a:rPr lang="en-US" sz="1000" i="1" dirty="0" smtClean="0">
                <a:solidFill>
                  <a:prstClr val="black"/>
                </a:solidFill>
              </a:rPr>
              <a:t>Revised </a:t>
            </a:r>
            <a:fld id="{0CA3A79A-C1BE-4727-82BA-20C0793E0EFC}" type="datetime1">
              <a:rPr lang="en-US" sz="1000" i="1" smtClean="0">
                <a:solidFill>
                  <a:prstClr val="black"/>
                </a:solidFill>
              </a:rPr>
              <a:pPr algn="r" eaLnBrk="1" hangingPunct="1"/>
              <a:t>6/19/2013</a:t>
            </a:fld>
            <a:endParaRPr lang="en-US" sz="1800" i="1" dirty="0">
              <a:solidFill>
                <a:prstClr val="black"/>
              </a:solidFill>
            </a:endParaRPr>
          </a:p>
        </p:txBody>
      </p:sp>
    </p:spTree>
    <p:extLst>
      <p:ext uri="{BB962C8B-B14F-4D97-AF65-F5344CB8AC3E}">
        <p14:creationId xmlns:p14="http://schemas.microsoft.com/office/powerpoint/2010/main" val="56029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1676400"/>
            <a:ext cx="7772400" cy="4419600"/>
          </a:xfrm>
        </p:spPr>
        <p:txBody>
          <a:bodyPr/>
          <a:lstStyle/>
          <a:p>
            <a:pPr marL="0" indent="0">
              <a:buNone/>
            </a:pPr>
            <a:r>
              <a:rPr lang="en-US" sz="2000" dirty="0"/>
              <a:t>1000	INSTRUCTION:  Instruction includes the activities directly dealing with the teaching of pupils or the interaction between teacher and pupil.  Teaching may be provided for pupils in a school, in a classroom, in another location, such as in a home or hospital, and through other approved media such as television, radio, telephone and correspondence. </a:t>
            </a:r>
            <a:r>
              <a:rPr lang="en-US" sz="2000" u="sng" dirty="0"/>
              <a:t>Included here are the activities of aides or classroom assistants of any type who assist in the instructional process. Technology used by students in the classroom or that which has a student-instruction focus should also be coded here.</a:t>
            </a:r>
          </a:p>
          <a:p>
            <a:endParaRPr lang="en-US" sz="16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0592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1676400"/>
            <a:ext cx="7772400" cy="4419600"/>
          </a:xfrm>
        </p:spPr>
        <p:txBody>
          <a:bodyPr/>
          <a:lstStyle/>
          <a:p>
            <a:pPr marL="0" indent="0">
              <a:buNone/>
            </a:pPr>
            <a:r>
              <a:rPr lang="en-US" sz="1600" u="sng" dirty="0"/>
              <a:t>2200</a:t>
            </a:r>
            <a:r>
              <a:rPr lang="en-US" sz="1600" dirty="0"/>
              <a:t>	</a:t>
            </a:r>
            <a:r>
              <a:rPr lang="en-US" sz="1600" u="sng" dirty="0"/>
              <a:t>SUPPORT SERVICES - INSTRUCTIONAL STAFF</a:t>
            </a:r>
            <a:endParaRPr lang="en-US" sz="1600" dirty="0"/>
          </a:p>
          <a:p>
            <a:pPr marL="0" indent="0">
              <a:buNone/>
              <a:tabLst>
                <a:tab pos="914400" algn="l"/>
                <a:tab pos="1485900" algn="l"/>
              </a:tabLst>
            </a:pPr>
            <a:r>
              <a:rPr lang="en-US" sz="1600" dirty="0"/>
              <a:t>	</a:t>
            </a:r>
            <a:r>
              <a:rPr lang="en-US" sz="1600" dirty="0" smtClean="0"/>
              <a:t>2210	Improvement </a:t>
            </a:r>
            <a:r>
              <a:rPr lang="en-US" sz="1600" dirty="0"/>
              <a:t>of Instruction Services</a:t>
            </a:r>
          </a:p>
          <a:p>
            <a:pPr marL="0" indent="0">
              <a:buNone/>
              <a:tabLst>
                <a:tab pos="914400" algn="l"/>
                <a:tab pos="1485900" algn="l"/>
              </a:tabLst>
            </a:pPr>
            <a:r>
              <a:rPr lang="en-US" sz="1600" dirty="0" smtClean="0"/>
              <a:t>	2211	Service </a:t>
            </a:r>
            <a:r>
              <a:rPr lang="en-US" sz="1600" dirty="0"/>
              <a:t>Area Direction *</a:t>
            </a:r>
          </a:p>
          <a:p>
            <a:pPr marL="0" indent="0">
              <a:buNone/>
              <a:tabLst>
                <a:tab pos="914400" algn="l"/>
                <a:tab pos="1485900" algn="l"/>
              </a:tabLst>
            </a:pPr>
            <a:r>
              <a:rPr lang="en-US" sz="1600" dirty="0"/>
              <a:t>	2212	Instruction and Curriculum Development Services *</a:t>
            </a:r>
          </a:p>
          <a:p>
            <a:pPr marL="0" indent="0">
              <a:buNone/>
              <a:tabLst>
                <a:tab pos="914400" algn="l"/>
                <a:tab pos="1485900" algn="l"/>
              </a:tabLst>
            </a:pPr>
            <a:r>
              <a:rPr lang="en-US" sz="1600" dirty="0"/>
              <a:t>	2213	Instructional Staff Training Services *</a:t>
            </a:r>
          </a:p>
          <a:p>
            <a:pPr marL="0" indent="0">
              <a:buNone/>
              <a:tabLst>
                <a:tab pos="914400" algn="l"/>
                <a:tab pos="1485900" algn="l"/>
              </a:tabLst>
            </a:pPr>
            <a:r>
              <a:rPr lang="en-US" sz="1600" dirty="0"/>
              <a:t>	</a:t>
            </a:r>
            <a:r>
              <a:rPr lang="en-US" sz="1600" strike="sngStrike" dirty="0"/>
              <a:t>2214	Instructional Staff-Classroom Support </a:t>
            </a:r>
            <a:r>
              <a:rPr lang="en-US" sz="1600" strike="sngStrike" dirty="0" smtClean="0"/>
              <a:t>*</a:t>
            </a:r>
            <a:r>
              <a:rPr lang="en-US" sz="1600" dirty="0" smtClean="0"/>
              <a:t>  </a:t>
            </a:r>
            <a:br>
              <a:rPr lang="en-US" sz="1600" dirty="0" smtClean="0"/>
            </a:br>
            <a:r>
              <a:rPr lang="en-US" sz="1600" dirty="0" smtClean="0"/>
              <a:t>	</a:t>
            </a:r>
            <a:r>
              <a:rPr lang="en-US" sz="1600" i="1" dirty="0" smtClean="0"/>
              <a:t>	</a:t>
            </a:r>
            <a:r>
              <a:rPr lang="en-US" sz="1600" b="1" i="1" dirty="0" smtClean="0">
                <a:solidFill>
                  <a:srgbClr val="FF0000"/>
                </a:solidFill>
              </a:rPr>
              <a:t>(Use 1xxx as appropriate)</a:t>
            </a:r>
            <a:endParaRPr lang="en-US" sz="1600" b="1" i="1" dirty="0">
              <a:solidFill>
                <a:srgbClr val="FF0000"/>
              </a:solidFill>
            </a:endParaRPr>
          </a:p>
          <a:p>
            <a:pPr marL="0" indent="0">
              <a:buNone/>
              <a:tabLst>
                <a:tab pos="914400" algn="l"/>
                <a:tab pos="1485900" algn="l"/>
              </a:tabLst>
            </a:pPr>
            <a:r>
              <a:rPr lang="en-US" sz="1600" dirty="0"/>
              <a:t>	</a:t>
            </a:r>
            <a:r>
              <a:rPr lang="en-US" sz="1600" strike="sngStrike" dirty="0"/>
              <a:t>2215	Classroom Support </a:t>
            </a:r>
            <a:r>
              <a:rPr lang="en-US" sz="1600" strike="sngStrike" dirty="0" smtClean="0"/>
              <a:t>Special </a:t>
            </a:r>
            <a:r>
              <a:rPr lang="en-US" sz="1600" strike="sngStrike" dirty="0"/>
              <a:t>Education </a:t>
            </a:r>
            <a:r>
              <a:rPr lang="en-US" sz="1600" strike="sngStrike" dirty="0" smtClean="0"/>
              <a:t>Aides*</a:t>
            </a:r>
            <a:r>
              <a:rPr lang="en-US" sz="1600" dirty="0"/>
              <a:t> </a:t>
            </a:r>
            <a:r>
              <a:rPr lang="en-US" sz="1600" dirty="0" smtClean="0"/>
              <a:t/>
            </a:r>
            <a:br>
              <a:rPr lang="en-US" sz="1600" dirty="0" smtClean="0"/>
            </a:br>
            <a:r>
              <a:rPr lang="en-US" sz="1600" dirty="0" smtClean="0"/>
              <a:t>		</a:t>
            </a:r>
            <a:r>
              <a:rPr lang="en-US" sz="1600" b="1" i="1" dirty="0" smtClean="0">
                <a:solidFill>
                  <a:srgbClr val="FF0000"/>
                </a:solidFill>
              </a:rPr>
              <a:t>(</a:t>
            </a:r>
            <a:r>
              <a:rPr lang="en-US" sz="1600" b="1" i="1" dirty="0">
                <a:solidFill>
                  <a:srgbClr val="FF0000"/>
                </a:solidFill>
              </a:rPr>
              <a:t>Use </a:t>
            </a:r>
            <a:r>
              <a:rPr lang="en-US" sz="1600" b="1" i="1" dirty="0" smtClean="0">
                <a:solidFill>
                  <a:srgbClr val="FF0000"/>
                </a:solidFill>
              </a:rPr>
              <a:t>123x or 123x usually)</a:t>
            </a:r>
            <a:r>
              <a:rPr lang="en-US" sz="1600" strike="sngStrike" dirty="0" smtClean="0"/>
              <a:t> </a:t>
            </a:r>
            <a:endParaRPr lang="en-US" sz="1600" strike="sngStrike" dirty="0"/>
          </a:p>
          <a:p>
            <a:pPr marL="0" indent="0">
              <a:buNone/>
              <a:tabLst>
                <a:tab pos="914400" algn="l"/>
                <a:tab pos="1485900" algn="l"/>
              </a:tabLst>
            </a:pPr>
            <a:r>
              <a:rPr lang="en-US" sz="1600" dirty="0"/>
              <a:t>	</a:t>
            </a:r>
            <a:r>
              <a:rPr lang="en-US" sz="1600" strike="sngStrike" dirty="0"/>
              <a:t>2216	Special Education Attendant </a:t>
            </a:r>
            <a:r>
              <a:rPr lang="en-US" sz="1600" strike="sngStrike" dirty="0" smtClean="0"/>
              <a:t>Services*</a:t>
            </a:r>
            <a:r>
              <a:rPr lang="en-US" sz="1600" dirty="0" smtClean="0"/>
              <a:t> </a:t>
            </a:r>
          </a:p>
          <a:p>
            <a:pPr marL="0" indent="0">
              <a:buNone/>
              <a:tabLst>
                <a:tab pos="914400" algn="l"/>
                <a:tab pos="1485900" algn="l"/>
              </a:tabLst>
            </a:pPr>
            <a:r>
              <a:rPr lang="en-US" sz="1600" b="1" i="1" dirty="0" smtClean="0">
                <a:solidFill>
                  <a:srgbClr val="FF0000"/>
                </a:solidFill>
              </a:rPr>
              <a:t>		(</a:t>
            </a:r>
            <a:r>
              <a:rPr lang="en-US" sz="1600" b="1" i="1" dirty="0">
                <a:solidFill>
                  <a:srgbClr val="FF0000"/>
                </a:solidFill>
              </a:rPr>
              <a:t>Use 123x or 123x usually)</a:t>
            </a:r>
            <a:r>
              <a:rPr lang="en-US" sz="1600" strike="sngStrike" dirty="0"/>
              <a:t> </a:t>
            </a:r>
          </a:p>
          <a:p>
            <a:pPr marL="0" indent="0">
              <a:buNone/>
              <a:tabLst>
                <a:tab pos="914400" algn="l"/>
                <a:tab pos="1485900" algn="l"/>
              </a:tabLst>
            </a:pPr>
            <a:r>
              <a:rPr lang="en-US" sz="1600" dirty="0" smtClean="0"/>
              <a:t>	</a:t>
            </a:r>
            <a:r>
              <a:rPr lang="en-US" sz="1600" strike="sngStrike" dirty="0" smtClean="0"/>
              <a:t>2217</a:t>
            </a:r>
            <a:r>
              <a:rPr lang="en-US" sz="1600" strike="sngStrike" dirty="0"/>
              <a:t>	Supplemental Instruction </a:t>
            </a:r>
            <a:r>
              <a:rPr lang="en-US" sz="1600" strike="sngStrike" dirty="0" smtClean="0"/>
              <a:t>Aides*</a:t>
            </a:r>
            <a:r>
              <a:rPr lang="en-US" sz="1600" dirty="0" smtClean="0"/>
              <a:t> </a:t>
            </a:r>
            <a:br>
              <a:rPr lang="en-US" sz="1600" dirty="0" smtClean="0"/>
            </a:br>
            <a:r>
              <a:rPr lang="en-US" sz="1600" dirty="0" smtClean="0"/>
              <a:t>		</a:t>
            </a:r>
            <a:r>
              <a:rPr lang="en-US" sz="1600" b="1" i="1" dirty="0" smtClean="0">
                <a:solidFill>
                  <a:srgbClr val="FF0000"/>
                </a:solidFill>
              </a:rPr>
              <a:t>(</a:t>
            </a:r>
            <a:r>
              <a:rPr lang="en-US" sz="1600" b="1" i="1" dirty="0">
                <a:solidFill>
                  <a:srgbClr val="FF0000"/>
                </a:solidFill>
              </a:rPr>
              <a:t>Use </a:t>
            </a:r>
            <a:r>
              <a:rPr lang="en-US" sz="1600" b="1" i="1" dirty="0" smtClean="0">
                <a:solidFill>
                  <a:srgbClr val="FF0000"/>
                </a:solidFill>
              </a:rPr>
              <a:t>1930 usually)</a:t>
            </a:r>
            <a:endParaRPr lang="en-US" sz="1600" strike="sngStrike" dirty="0"/>
          </a:p>
          <a:p>
            <a:pPr marL="0" indent="0">
              <a:buNone/>
              <a:tabLst>
                <a:tab pos="914400" algn="l"/>
                <a:tab pos="1485900" algn="l"/>
              </a:tabLst>
            </a:pPr>
            <a:r>
              <a:rPr lang="en-US" sz="1600" dirty="0"/>
              <a:t>	2218	Lead Teachers *</a:t>
            </a:r>
          </a:p>
          <a:p>
            <a:pPr marL="0" indent="0">
              <a:buNone/>
              <a:tabLst>
                <a:tab pos="914400" algn="l"/>
                <a:tab pos="1485900" algn="l"/>
              </a:tabLst>
            </a:pPr>
            <a:r>
              <a:rPr lang="en-US" sz="1600" dirty="0"/>
              <a:t>	2219	Other Improvements of Instruction Services *</a:t>
            </a:r>
          </a:p>
          <a:p>
            <a:pPr marL="0" indent="0">
              <a:buNone/>
              <a:tabLst>
                <a:tab pos="914400" algn="l"/>
                <a:tab pos="1485900" algn="l"/>
              </a:tabLst>
            </a:pPr>
            <a:r>
              <a:rPr lang="en-US" sz="1600" dirty="0"/>
              <a:t> </a:t>
            </a:r>
            <a:endParaRPr lang="en-US" sz="14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7195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1676400"/>
            <a:ext cx="7772400" cy="4419600"/>
          </a:xfrm>
        </p:spPr>
        <p:txBody>
          <a:bodyPr/>
          <a:lstStyle/>
          <a:p>
            <a:pPr marL="0" indent="0">
              <a:buNone/>
            </a:pPr>
            <a:r>
              <a:rPr lang="en-US" sz="1600" dirty="0"/>
              <a:t>1900	OTHER INSTRUCTION</a:t>
            </a:r>
          </a:p>
          <a:p>
            <a:pPr marL="1143000" indent="-685800">
              <a:buNone/>
            </a:pPr>
            <a:r>
              <a:rPr lang="en-US" sz="1600" dirty="0" smtClean="0"/>
              <a:t>1910</a:t>
            </a:r>
            <a:r>
              <a:rPr lang="en-US" sz="1600" dirty="0"/>
              <a:t>	</a:t>
            </a:r>
            <a:r>
              <a:rPr lang="en-US" sz="1600" dirty="0" smtClean="0"/>
              <a:t>Summer </a:t>
            </a:r>
            <a:r>
              <a:rPr lang="en-US" sz="1600" dirty="0"/>
              <a:t>Remediation </a:t>
            </a:r>
            <a:endParaRPr lang="en-US" sz="1600" dirty="0" smtClean="0"/>
          </a:p>
          <a:p>
            <a:pPr marL="1143000" indent="-685800">
              <a:buNone/>
            </a:pPr>
            <a:endParaRPr lang="en-US" sz="400" dirty="0"/>
          </a:p>
          <a:p>
            <a:pPr marL="1143000" indent="-685800">
              <a:buNone/>
            </a:pPr>
            <a:r>
              <a:rPr lang="en-US" sz="1600" dirty="0" smtClean="0"/>
              <a:t>1920</a:t>
            </a:r>
            <a:r>
              <a:rPr lang="en-US" sz="1600" dirty="0"/>
              <a:t>	Student Intervention </a:t>
            </a:r>
            <a:r>
              <a:rPr lang="en-US" sz="1600" dirty="0" smtClean="0"/>
              <a:t>Services: Supplemental </a:t>
            </a:r>
            <a:r>
              <a:rPr lang="en-US" sz="1600" dirty="0"/>
              <a:t>services that </a:t>
            </a:r>
            <a:r>
              <a:rPr lang="en-US" sz="1600" dirty="0" smtClean="0"/>
              <a:t>address </a:t>
            </a:r>
            <a:r>
              <a:rPr lang="en-US" sz="1600" dirty="0"/>
              <a:t>non-academic barriers to learning which promote </a:t>
            </a:r>
            <a:r>
              <a:rPr lang="en-US" sz="1600" dirty="0" smtClean="0"/>
              <a:t>success </a:t>
            </a:r>
            <a:r>
              <a:rPr lang="en-US" sz="1600" dirty="0"/>
              <a:t>in school by encouraging and supporting physical, </a:t>
            </a:r>
            <a:r>
              <a:rPr lang="en-US" sz="1600" dirty="0" smtClean="0"/>
              <a:t>	social</a:t>
            </a:r>
            <a:r>
              <a:rPr lang="en-US" sz="1600" dirty="0"/>
              <a:t>, emotional, and cognitive development and are </a:t>
            </a:r>
            <a:r>
              <a:rPr lang="en-US" sz="1600" dirty="0" smtClean="0"/>
              <a:t>systematically </a:t>
            </a:r>
            <a:r>
              <a:rPr lang="en-US" sz="1600" dirty="0"/>
              <a:t>offered to all students who have failed or are at </a:t>
            </a:r>
            <a:r>
              <a:rPr lang="en-US" sz="1600" dirty="0" smtClean="0"/>
              <a:t>risk </a:t>
            </a:r>
            <a:r>
              <a:rPr lang="en-US" sz="1600" dirty="0"/>
              <a:t>of failing </a:t>
            </a:r>
            <a:r>
              <a:rPr lang="en-US" sz="1600" strike="sngStrike" dirty="0"/>
              <a:t>Ohio’s achievement tests or the Ohio graduation </a:t>
            </a:r>
            <a:r>
              <a:rPr lang="en-US" sz="1600" strike="sngStrike" dirty="0" smtClean="0"/>
              <a:t>test</a:t>
            </a:r>
            <a:r>
              <a:rPr lang="en-US" sz="1600" dirty="0" smtClean="0"/>
              <a:t> </a:t>
            </a:r>
            <a:r>
              <a:rPr lang="en-US" sz="1600" u="sng" dirty="0" smtClean="0"/>
              <a:t>any state mandated testing</a:t>
            </a:r>
            <a:r>
              <a:rPr lang="en-US" sz="1600" dirty="0" smtClean="0"/>
              <a:t>.</a:t>
            </a:r>
            <a:endParaRPr lang="en-US" sz="1600" dirty="0"/>
          </a:p>
          <a:p>
            <a:pPr marL="0" indent="0">
              <a:buNone/>
            </a:pPr>
            <a:endParaRPr lang="en-US" sz="400" dirty="0"/>
          </a:p>
          <a:p>
            <a:pPr marL="1143000" indent="-685800">
              <a:buNone/>
            </a:pPr>
            <a:r>
              <a:rPr lang="en-US" sz="1600" dirty="0" smtClean="0"/>
              <a:t>1930</a:t>
            </a:r>
            <a:r>
              <a:rPr lang="en-US" sz="1600" dirty="0"/>
              <a:t>	Supplemental </a:t>
            </a:r>
            <a:r>
              <a:rPr lang="en-US" sz="1600" dirty="0" smtClean="0"/>
              <a:t>Instruction: Services </a:t>
            </a:r>
            <a:r>
              <a:rPr lang="en-US" sz="1600" dirty="0"/>
              <a:t>that are based on reliable educational research and systematically offered to all students who are struggling with grade-level academic content and have failed or are at risk of failing </a:t>
            </a:r>
            <a:r>
              <a:rPr lang="en-US" sz="1600" strike="sngStrike" dirty="0"/>
              <a:t>Ohio’s Achievement Tests or the Ohio Graduation </a:t>
            </a:r>
            <a:r>
              <a:rPr lang="en-US" sz="1600" strike="sngStrike" dirty="0" smtClean="0"/>
              <a:t>Test</a:t>
            </a:r>
            <a:r>
              <a:rPr lang="en-US" sz="1600" dirty="0" smtClean="0"/>
              <a:t> </a:t>
            </a:r>
            <a:r>
              <a:rPr lang="en-US" sz="1600" u="sng" dirty="0" smtClean="0"/>
              <a:t>any </a:t>
            </a:r>
            <a:r>
              <a:rPr lang="en-US" sz="1600" u="sng" dirty="0"/>
              <a:t>state mandated </a:t>
            </a:r>
            <a:r>
              <a:rPr lang="en-US" sz="1600" u="sng" dirty="0" smtClean="0"/>
              <a:t>testing</a:t>
            </a:r>
            <a:r>
              <a:rPr lang="en-US" sz="1600" dirty="0" smtClean="0"/>
              <a:t>. Supplemental </a:t>
            </a:r>
            <a:r>
              <a:rPr lang="en-US" sz="1600" dirty="0"/>
              <a:t>instruction includes, but is not limited to, services such as tutoring, extended day instruction, additional classroom teachers/aides, summer school, etc</a:t>
            </a:r>
            <a:r>
              <a:rPr lang="en-US" sz="1600" dirty="0" smtClean="0"/>
              <a:t>.</a:t>
            </a:r>
          </a:p>
          <a:p>
            <a:pPr marL="1143000" indent="-685800">
              <a:buNone/>
            </a:pPr>
            <a:r>
              <a:rPr lang="en-US" sz="400" dirty="0"/>
              <a:t>  </a:t>
            </a:r>
          </a:p>
          <a:p>
            <a:pPr marL="1143000" indent="-685800">
              <a:buNone/>
            </a:pPr>
            <a:r>
              <a:rPr lang="en-US" sz="1600" dirty="0" smtClean="0"/>
              <a:t>1990</a:t>
            </a:r>
            <a:r>
              <a:rPr lang="en-US" sz="1600" dirty="0"/>
              <a:t>	Other </a:t>
            </a:r>
            <a:r>
              <a:rPr lang="en-US" sz="1600" dirty="0" smtClean="0"/>
              <a:t>Instruction</a:t>
            </a:r>
            <a:endParaRPr lang="en-US" sz="1600" dirty="0"/>
          </a:p>
        </p:txBody>
      </p:sp>
    </p:spTree>
    <p:extLst>
      <p:ext uri="{BB962C8B-B14F-4D97-AF65-F5344CB8AC3E}">
        <p14:creationId xmlns:p14="http://schemas.microsoft.com/office/powerpoint/2010/main" val="9718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a:spLocks noChangeArrowheads="1"/>
          </p:cNvSpPr>
          <p:nvPr/>
        </p:nvSpPr>
        <p:spPr bwMode="auto">
          <a:xfrm rot="5400000">
            <a:off x="869482" y="1932135"/>
            <a:ext cx="2530478" cy="340853"/>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black"/>
              </a:solidFill>
              <a:latin typeface="Calibri"/>
              <a:ea typeface="ＭＳ Ｐゴシック" pitchFamily="-108" charset="-128"/>
            </a:endParaRPr>
          </a:p>
        </p:txBody>
      </p:sp>
      <p:sp>
        <p:nvSpPr>
          <p:cNvPr id="11" name="Right Arrow 10"/>
          <p:cNvSpPr>
            <a:spLocks noChangeArrowheads="1"/>
          </p:cNvSpPr>
          <p:nvPr/>
        </p:nvSpPr>
        <p:spPr bwMode="auto">
          <a:xfrm rot="5400000">
            <a:off x="5680297" y="1926771"/>
            <a:ext cx="2530478" cy="340853"/>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black"/>
              </a:solidFill>
              <a:latin typeface="Calibri"/>
              <a:ea typeface="ＭＳ Ｐゴシック" pitchFamily="-108" charset="-128"/>
            </a:endParaRPr>
          </a:p>
        </p:txBody>
      </p:sp>
      <p:sp>
        <p:nvSpPr>
          <p:cNvPr id="24" name="Rectangle 23"/>
          <p:cNvSpPr/>
          <p:nvPr/>
        </p:nvSpPr>
        <p:spPr>
          <a:xfrm>
            <a:off x="5614693" y="1856094"/>
            <a:ext cx="2639466" cy="816428"/>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en-US" sz="2000" b="1" dirty="0" smtClean="0">
                <a:solidFill>
                  <a:prstClr val="black"/>
                </a:solidFill>
                <a:ea typeface="ＭＳ Ｐゴシック" pitchFamily="-108" charset="-128"/>
              </a:rPr>
              <a:t>FUNCTION 34XX</a:t>
            </a:r>
            <a:endParaRPr lang="en-US" sz="2000" b="1" dirty="0">
              <a:solidFill>
                <a:prstClr val="black"/>
              </a:solidFill>
              <a:ea typeface="ＭＳ Ｐゴシック" pitchFamily="-108" charset="-128"/>
            </a:endParaRPr>
          </a:p>
        </p:txBody>
      </p:sp>
      <p:sp>
        <p:nvSpPr>
          <p:cNvPr id="5" name="TextBox 4"/>
          <p:cNvSpPr txBox="1"/>
          <p:nvPr/>
        </p:nvSpPr>
        <p:spPr>
          <a:xfrm>
            <a:off x="190499" y="139700"/>
            <a:ext cx="8254634" cy="369332"/>
          </a:xfrm>
          <a:prstGeom prst="rect">
            <a:avLst/>
          </a:prstGeom>
          <a:noFill/>
        </p:spPr>
        <p:txBody>
          <a:bodyPr wrap="square">
            <a:spAutoFit/>
          </a:bodyPr>
          <a:lstStyle/>
          <a:p>
            <a:pPr defTabSz="457200" eaLnBrk="1" hangingPunct="1"/>
            <a:r>
              <a:rPr lang="en-US" sz="1800" b="1" dirty="0" smtClean="0">
                <a:solidFill>
                  <a:prstClr val="black"/>
                </a:solidFill>
                <a:latin typeface="Calibri" pitchFamily="34" charset="0"/>
                <a:ea typeface="ＭＳ Ｐゴシック" pitchFamily="-108" charset="-128"/>
              </a:rPr>
              <a:t>SHARED SERVICES – </a:t>
            </a:r>
            <a:r>
              <a:rPr lang="en-US" sz="1800" b="1" i="1" dirty="0" smtClean="0">
                <a:solidFill>
                  <a:prstClr val="black"/>
                </a:solidFill>
                <a:latin typeface="Calibri" pitchFamily="34" charset="0"/>
                <a:ea typeface="ＭＳ Ｐゴシック" pitchFamily="-108" charset="-128"/>
              </a:rPr>
              <a:t>Are the services purchased or provided?</a:t>
            </a:r>
            <a:endParaRPr lang="en-US" sz="1800" i="1" dirty="0">
              <a:solidFill>
                <a:prstClr val="black"/>
              </a:solidFill>
              <a:latin typeface="Calibri" pitchFamily="34" charset="0"/>
              <a:ea typeface="ＭＳ Ｐゴシック" pitchFamily="-108" charset="-128"/>
            </a:endParaRPr>
          </a:p>
        </p:txBody>
      </p:sp>
      <p:sp>
        <p:nvSpPr>
          <p:cNvPr id="18" name="Rektangel 101"/>
          <p:cNvSpPr>
            <a:spLocks noChangeArrowheads="1"/>
          </p:cNvSpPr>
          <p:nvPr/>
        </p:nvSpPr>
        <p:spPr bwMode="auto">
          <a:xfrm>
            <a:off x="534522" y="711554"/>
            <a:ext cx="3200400" cy="912529"/>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800" b="1" kern="0" dirty="0" smtClean="0">
                <a:solidFill>
                  <a:prstClr val="black"/>
                </a:solidFill>
                <a:latin typeface="Arial" pitchFamily="34" charset="0"/>
                <a:ea typeface="ＭＳ Ｐゴシック" pitchFamily="-97" charset="-128"/>
                <a:cs typeface="Arial" pitchFamily="34" charset="0"/>
              </a:rPr>
              <a:t>PURCHASED SERVICES</a:t>
            </a:r>
            <a:endParaRPr lang="da-DK" sz="2000" b="1" kern="0" dirty="0">
              <a:solidFill>
                <a:prstClr val="black"/>
              </a:solidFill>
              <a:latin typeface="Arial" pitchFamily="34" charset="0"/>
              <a:ea typeface="ＭＳ Ｐゴシック" pitchFamily="-97" charset="-128"/>
              <a:cs typeface="Arial" pitchFamily="34" charset="0"/>
            </a:endParaRPr>
          </a:p>
        </p:txBody>
      </p:sp>
      <p:sp>
        <p:nvSpPr>
          <p:cNvPr id="19" name="Rektangel 101"/>
          <p:cNvSpPr>
            <a:spLocks noChangeArrowheads="1"/>
          </p:cNvSpPr>
          <p:nvPr/>
        </p:nvSpPr>
        <p:spPr bwMode="auto">
          <a:xfrm>
            <a:off x="5284206" y="711555"/>
            <a:ext cx="3200400" cy="912529"/>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800" b="1" kern="0" dirty="0" smtClean="0">
                <a:solidFill>
                  <a:prstClr val="black"/>
                </a:solidFill>
                <a:latin typeface="Arial" pitchFamily="34" charset="0"/>
                <a:ea typeface="ＭＳ Ｐゴシック" pitchFamily="-97" charset="-128"/>
                <a:cs typeface="Arial" pitchFamily="34" charset="0"/>
              </a:rPr>
              <a:t>PROVIDED SERVICES</a:t>
            </a:r>
            <a:endParaRPr lang="da-DK" sz="2000" b="1" kern="0" dirty="0">
              <a:solidFill>
                <a:prstClr val="black"/>
              </a:solidFill>
              <a:latin typeface="Arial" pitchFamily="34" charset="0"/>
              <a:ea typeface="ＭＳ Ｐゴシック" pitchFamily="-97" charset="-128"/>
              <a:cs typeface="Arial" pitchFamily="34" charset="0"/>
            </a:endParaRPr>
          </a:p>
        </p:txBody>
      </p:sp>
      <p:sp>
        <p:nvSpPr>
          <p:cNvPr id="20" name="Rektangel 101"/>
          <p:cNvSpPr>
            <a:spLocks noChangeArrowheads="1"/>
          </p:cNvSpPr>
          <p:nvPr/>
        </p:nvSpPr>
        <p:spPr bwMode="auto">
          <a:xfrm>
            <a:off x="516535" y="4680857"/>
            <a:ext cx="8061870" cy="1665517"/>
          </a:xfrm>
          <a:prstGeom prst="rect">
            <a:avLst/>
          </a:prstGeom>
          <a:gradFill flip="none" rotWithShape="1">
            <a:gsLst>
              <a:gs pos="22000">
                <a:schemeClr val="accent1">
                  <a:lumMod val="20000"/>
                  <a:lumOff val="80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en-US" sz="1400" b="1" dirty="0" smtClean="0">
                <a:solidFill>
                  <a:prstClr val="black"/>
                </a:solidFill>
                <a:ea typeface="ＭＳ Ｐゴシック" pitchFamily="-108" charset="-128"/>
              </a:rPr>
              <a:t>*</a:t>
            </a:r>
            <a:r>
              <a:rPr lang="en-US" sz="1400" dirty="0" smtClean="0">
                <a:solidFill>
                  <a:prstClr val="black"/>
                </a:solidFill>
                <a:ea typeface="ＭＳ Ｐゴシック" pitchFamily="-108" charset="-128"/>
              </a:rPr>
              <a:t>Coding for shared services or outsourced services that a school district purchases from another entity should be coded with the function of that activity.  No special "shared services" designation is required.  Care should be taken so that the billing agency breaks down the invoice by the activity.  For instance, a school district that receives preschool, special ed, and teacher training services from an ESC should be able to code the correct amount of the payment to the function code of each of those three services.</a:t>
            </a:r>
            <a:r>
              <a:rPr lang="da-DK" sz="1400" b="1" kern="0" dirty="0" smtClean="0">
                <a:solidFill>
                  <a:prstClr val="black"/>
                </a:solidFill>
                <a:latin typeface="Arial" pitchFamily="34" charset="0"/>
                <a:ea typeface="ＭＳ Ｐゴシック" pitchFamily="-97" charset="-128"/>
                <a:cs typeface="Arial" pitchFamily="34" charset="0"/>
              </a:rPr>
              <a:t/>
            </a:r>
            <a:br>
              <a:rPr lang="da-DK" sz="1400" b="1" kern="0" dirty="0" smtClean="0">
                <a:solidFill>
                  <a:prstClr val="black"/>
                </a:solidFill>
                <a:latin typeface="Arial" pitchFamily="34" charset="0"/>
                <a:ea typeface="ＭＳ Ｐゴシック" pitchFamily="-97" charset="-128"/>
                <a:cs typeface="Arial" pitchFamily="34" charset="0"/>
              </a:rPr>
            </a:br>
            <a:r>
              <a:rPr lang="da-DK" sz="1200" b="1" kern="0" dirty="0" smtClean="0">
                <a:solidFill>
                  <a:prstClr val="black"/>
                </a:solidFill>
                <a:latin typeface="Arial" pitchFamily="34" charset="0"/>
                <a:ea typeface="ＭＳ Ｐゴシック" pitchFamily="-97" charset="-128"/>
                <a:cs typeface="Arial" pitchFamily="34" charset="0"/>
              </a:rPr>
              <a:t>  </a:t>
            </a:r>
            <a:r>
              <a:rPr lang="da-DK" sz="1200" kern="0" dirty="0" smtClean="0">
                <a:solidFill>
                  <a:prstClr val="black"/>
                </a:solidFill>
                <a:latin typeface="Arial" pitchFamily="34" charset="0"/>
                <a:ea typeface="ＭＳ Ｐゴシック" pitchFamily="-97" charset="-128"/>
                <a:cs typeface="Arial" pitchFamily="34" charset="0"/>
              </a:rPr>
              <a:t>  </a:t>
            </a:r>
            <a:endParaRPr lang="da-DK" sz="1200" b="1" kern="0" dirty="0">
              <a:solidFill>
                <a:prstClr val="black"/>
              </a:solidFill>
              <a:latin typeface="Arial" pitchFamily="34" charset="0"/>
              <a:ea typeface="ＭＳ Ｐゴシック" pitchFamily="-97" charset="-128"/>
              <a:cs typeface="Arial" pitchFamily="34" charset="0"/>
            </a:endParaRPr>
          </a:p>
        </p:txBody>
      </p:sp>
      <p:sp>
        <p:nvSpPr>
          <p:cNvPr id="21" name="Rektangel 101"/>
          <p:cNvSpPr>
            <a:spLocks noChangeArrowheads="1"/>
          </p:cNvSpPr>
          <p:nvPr/>
        </p:nvSpPr>
        <p:spPr bwMode="auto">
          <a:xfrm>
            <a:off x="534522" y="3389572"/>
            <a:ext cx="3287959" cy="822544"/>
          </a:xfrm>
          <a:prstGeom prst="rect">
            <a:avLst/>
          </a:prstGeom>
          <a:noFill/>
          <a:ln w="12700">
            <a:solidFill>
              <a:schemeClr val="bg1">
                <a:lumMod val="9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   </a:t>
            </a:r>
            <a:endParaRPr lang="da-DK" sz="1800" b="1" kern="0" dirty="0">
              <a:solidFill>
                <a:prstClr val="black"/>
              </a:solidFill>
              <a:latin typeface="Arial" pitchFamily="34" charset="0"/>
              <a:ea typeface="ＭＳ Ｐゴシック" pitchFamily="-97" charset="-128"/>
              <a:cs typeface="Arial" pitchFamily="34" charset="0"/>
            </a:endParaRPr>
          </a:p>
        </p:txBody>
      </p:sp>
      <p:sp>
        <p:nvSpPr>
          <p:cNvPr id="22" name="Rektangel 101"/>
          <p:cNvSpPr>
            <a:spLocks noChangeArrowheads="1"/>
          </p:cNvSpPr>
          <p:nvPr/>
        </p:nvSpPr>
        <p:spPr bwMode="auto">
          <a:xfrm>
            <a:off x="5301557" y="3389572"/>
            <a:ext cx="3287959" cy="822544"/>
          </a:xfrm>
          <a:prstGeom prst="rect">
            <a:avLst/>
          </a:prstGeom>
          <a:solidFill>
            <a:srgbClr val="C4D79B"/>
          </a:solidFill>
          <a:ln w="12700">
            <a:solidFill>
              <a:srgbClr val="C4D79B"/>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400" b="1" kern="0" dirty="0" smtClean="0">
                <a:solidFill>
                  <a:prstClr val="black"/>
                </a:solidFill>
                <a:latin typeface="Arial" pitchFamily="34" charset="0"/>
                <a:ea typeface="ＭＳ Ｐゴシック" pitchFamily="-97" charset="-128"/>
                <a:cs typeface="Arial" pitchFamily="34" charset="0"/>
              </a:rPr>
              <a:t>   </a:t>
            </a:r>
            <a:r>
              <a:rPr lang="da-DK" sz="1800" b="1" kern="0" dirty="0" smtClean="0">
                <a:solidFill>
                  <a:prstClr val="black"/>
                </a:solidFill>
                <a:latin typeface="Arial" pitchFamily="34" charset="0"/>
                <a:ea typeface="ＭＳ Ｐゴシック" pitchFamily="-97" charset="-128"/>
                <a:cs typeface="Arial" pitchFamily="34" charset="0"/>
              </a:rPr>
              <a:t>EXCLUDED</a:t>
            </a:r>
            <a:endParaRPr lang="da-DK" sz="1800" b="1" kern="0" dirty="0">
              <a:solidFill>
                <a:prstClr val="black"/>
              </a:solidFill>
              <a:latin typeface="Arial" pitchFamily="34" charset="0"/>
              <a:ea typeface="ＭＳ Ｐゴシック" pitchFamily="-97" charset="-128"/>
              <a:cs typeface="Arial" pitchFamily="34" charset="0"/>
            </a:endParaRPr>
          </a:p>
        </p:txBody>
      </p:sp>
      <p:sp>
        <p:nvSpPr>
          <p:cNvPr id="9" name="Rectangle 8"/>
          <p:cNvSpPr/>
          <p:nvPr/>
        </p:nvSpPr>
        <p:spPr>
          <a:xfrm>
            <a:off x="814989" y="1856094"/>
            <a:ext cx="2639466" cy="816428"/>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en-US" sz="2000" b="1" dirty="0" smtClean="0">
                <a:solidFill>
                  <a:prstClr val="black"/>
                </a:solidFill>
                <a:ea typeface="ＭＳ Ｐゴシック" pitchFamily="-108" charset="-128"/>
              </a:rPr>
              <a:t>Where Appropriate*</a:t>
            </a:r>
            <a:endParaRPr lang="en-US" sz="2000" b="1" dirty="0">
              <a:solidFill>
                <a:prstClr val="black"/>
              </a:solidFill>
              <a:ea typeface="ＭＳ Ｐゴシック" pitchFamily="-108" charset="-128"/>
            </a:endParaRPr>
          </a:p>
        </p:txBody>
      </p:sp>
      <p:sp>
        <p:nvSpPr>
          <p:cNvPr id="2" name="Rectangle 1"/>
          <p:cNvSpPr/>
          <p:nvPr/>
        </p:nvSpPr>
        <p:spPr>
          <a:xfrm>
            <a:off x="534522" y="3389572"/>
            <a:ext cx="1643979" cy="822544"/>
          </a:xfrm>
          <a:prstGeom prst="rect">
            <a:avLst/>
          </a:prstGeom>
          <a:gradFill>
            <a:gsLst>
              <a:gs pos="100000">
                <a:srgbClr val="B8CCE4"/>
              </a:gs>
              <a:gs pos="100000">
                <a:schemeClr val="accent1">
                  <a:tint val="50000"/>
                  <a:shade val="100000"/>
                  <a:satMod val="350000"/>
                </a:schemeClr>
              </a:gs>
            </a:gsLst>
          </a:gradFill>
          <a:ln>
            <a:solidFill>
              <a:srgbClr val="B8CCE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defRPr/>
            </a:pPr>
            <a:endParaRPr lang="da-DK" sz="1800" b="1" kern="0" dirty="0">
              <a:solidFill>
                <a:prstClr val="black"/>
              </a:solidFill>
              <a:latin typeface="Arial" pitchFamily="34" charset="0"/>
              <a:ea typeface="ＭＳ Ｐゴシック" pitchFamily="-97" charset="-128"/>
              <a:cs typeface="Arial" pitchFamily="34" charset="0"/>
            </a:endParaRPr>
          </a:p>
        </p:txBody>
      </p:sp>
      <p:sp>
        <p:nvSpPr>
          <p:cNvPr id="13" name="Rectangle 12"/>
          <p:cNvSpPr/>
          <p:nvPr/>
        </p:nvSpPr>
        <p:spPr>
          <a:xfrm>
            <a:off x="2200273" y="3389572"/>
            <a:ext cx="1643979" cy="822544"/>
          </a:xfrm>
          <a:prstGeom prst="rect">
            <a:avLst/>
          </a:prstGeom>
          <a:gradFill>
            <a:gsLst>
              <a:gs pos="100000">
                <a:srgbClr val="FABF8F"/>
              </a:gs>
              <a:gs pos="100000">
                <a:schemeClr val="accent1">
                  <a:tint val="50000"/>
                  <a:shade val="100000"/>
                  <a:satMod val="350000"/>
                </a:schemeClr>
              </a:gs>
            </a:gsLst>
          </a:gradFill>
          <a:ln>
            <a:solidFill>
              <a:srgbClr val="FABF8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sz="1800" dirty="0">
              <a:solidFill>
                <a:prstClr val="white"/>
              </a:solidFill>
            </a:endParaRPr>
          </a:p>
        </p:txBody>
      </p:sp>
      <p:sp>
        <p:nvSpPr>
          <p:cNvPr id="3" name="TextBox 2"/>
          <p:cNvSpPr txBox="1"/>
          <p:nvPr/>
        </p:nvSpPr>
        <p:spPr>
          <a:xfrm>
            <a:off x="1377356" y="3616178"/>
            <a:ext cx="1663919" cy="369332"/>
          </a:xfrm>
          <a:prstGeom prst="rect">
            <a:avLst/>
          </a:prstGeom>
          <a:noFill/>
        </p:spPr>
        <p:txBody>
          <a:bodyPr wrap="square" rtlCol="0">
            <a:spAutoFit/>
          </a:bodyPr>
          <a:lstStyle/>
          <a:p>
            <a:pPr algn="ctr" defTabSz="457200" eaLnBrk="1" fontAlgn="auto" hangingPunct="1">
              <a:spcBef>
                <a:spcPts val="0"/>
              </a:spcBef>
              <a:spcAft>
                <a:spcPts val="0"/>
              </a:spcAft>
              <a:defRPr/>
            </a:pPr>
            <a:r>
              <a:rPr lang="da-DK" sz="1800" b="1" kern="0" dirty="0" smtClean="0">
                <a:solidFill>
                  <a:prstClr val="black"/>
                </a:solidFill>
                <a:latin typeface="Arial" pitchFamily="34" charset="0"/>
                <a:ea typeface="ＭＳ Ｐゴシック" pitchFamily="-97" charset="-128"/>
                <a:cs typeface="Arial" pitchFamily="34" charset="0"/>
              </a:rPr>
              <a:t>INCLUDED</a:t>
            </a:r>
            <a:endParaRPr lang="da-DK" sz="1800" b="1" kern="0" dirty="0">
              <a:solidFill>
                <a:prstClr val="black"/>
              </a:solidFill>
              <a:latin typeface="Arial" pitchFamily="34" charset="0"/>
              <a:ea typeface="ＭＳ Ｐゴシック" pitchFamily="-97" charset="-128"/>
              <a:cs typeface="Arial" pitchFamily="34" charset="0"/>
            </a:endParaRPr>
          </a:p>
        </p:txBody>
      </p:sp>
      <p:sp>
        <p:nvSpPr>
          <p:cNvPr id="16" name="Date Placeholder 1"/>
          <p:cNvSpPr txBox="1">
            <a:spLocks/>
          </p:cNvSpPr>
          <p:nvPr/>
        </p:nvSpPr>
        <p:spPr>
          <a:xfrm>
            <a:off x="6989762" y="20864"/>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r" eaLnBrk="1" hangingPunct="1"/>
            <a:r>
              <a:rPr lang="en-US" sz="1000" i="1" dirty="0" smtClean="0">
                <a:solidFill>
                  <a:prstClr val="black"/>
                </a:solidFill>
              </a:rPr>
              <a:t>Revised </a:t>
            </a:r>
            <a:fld id="{0CA3A79A-C1BE-4727-82BA-20C0793E0EFC}" type="datetime1">
              <a:rPr lang="en-US" sz="1000" i="1" smtClean="0">
                <a:solidFill>
                  <a:prstClr val="black"/>
                </a:solidFill>
              </a:rPr>
              <a:pPr algn="r" eaLnBrk="1" hangingPunct="1"/>
              <a:t>6/19/2013</a:t>
            </a:fld>
            <a:endParaRPr lang="en-US" sz="1800" i="1"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1447800"/>
            <a:ext cx="7772400" cy="4953000"/>
          </a:xfrm>
        </p:spPr>
        <p:txBody>
          <a:bodyPr/>
          <a:lstStyle/>
          <a:p>
            <a:pPr marL="457200" indent="-457200">
              <a:buNone/>
            </a:pPr>
            <a:r>
              <a:rPr lang="en-US" sz="1500" u="sng" dirty="0" smtClean="0"/>
              <a:t>3400	SHARED </a:t>
            </a:r>
            <a:r>
              <a:rPr lang="en-US" sz="1500" u="sng" dirty="0"/>
              <a:t>SERVICES: Shared Services Payments made by the school district related to providing services to another school </a:t>
            </a:r>
            <a:r>
              <a:rPr lang="en-US" sz="1500" u="sng" dirty="0" smtClean="0"/>
              <a:t>district. The </a:t>
            </a:r>
            <a:r>
              <a:rPr lang="en-US" sz="1500" u="sng" dirty="0"/>
              <a:t>School District purchasing the service will not charge their expenditures to this </a:t>
            </a:r>
            <a:r>
              <a:rPr lang="en-US" sz="1500" u="sng" dirty="0" smtClean="0"/>
              <a:t>category. ESC’s </a:t>
            </a:r>
            <a:r>
              <a:rPr lang="en-US" sz="1500" u="sng" dirty="0"/>
              <a:t>should not use this category, as their purpose is to provide services to the locals.  </a:t>
            </a:r>
          </a:p>
          <a:p>
            <a:pPr marL="914400" indent="-457200">
              <a:buNone/>
            </a:pPr>
            <a:r>
              <a:rPr lang="en-US" sz="1200" u="sng" dirty="0" smtClean="0"/>
              <a:t>3410 	Instruction</a:t>
            </a:r>
            <a:endParaRPr lang="en-US" sz="1200" u="sng" dirty="0"/>
          </a:p>
          <a:p>
            <a:pPr marL="914400" indent="-457200">
              <a:buNone/>
            </a:pPr>
            <a:r>
              <a:rPr lang="en-US" sz="1200" u="sng" dirty="0" smtClean="0"/>
              <a:t>	3411</a:t>
            </a:r>
            <a:r>
              <a:rPr lang="en-US" sz="1200" u="sng" dirty="0"/>
              <a:t>	Regular</a:t>
            </a:r>
          </a:p>
          <a:p>
            <a:pPr marL="914400" indent="-457200">
              <a:buNone/>
            </a:pPr>
            <a:r>
              <a:rPr lang="en-US" sz="1200" u="sng" dirty="0" smtClean="0"/>
              <a:t>	3412</a:t>
            </a:r>
            <a:r>
              <a:rPr lang="en-US" sz="1200" u="sng" dirty="0"/>
              <a:t>	Special</a:t>
            </a:r>
          </a:p>
          <a:p>
            <a:pPr marL="914400" indent="-457200">
              <a:buNone/>
            </a:pPr>
            <a:r>
              <a:rPr lang="en-US" sz="1200" u="sng" dirty="0" smtClean="0"/>
              <a:t>	3413</a:t>
            </a:r>
            <a:r>
              <a:rPr lang="en-US" sz="1200" u="sng" dirty="0"/>
              <a:t>	Vocational</a:t>
            </a:r>
          </a:p>
          <a:p>
            <a:pPr marL="914400" indent="-457200">
              <a:buNone/>
            </a:pPr>
            <a:r>
              <a:rPr lang="en-US" sz="1200" u="sng" dirty="0" smtClean="0"/>
              <a:t>	3414</a:t>
            </a:r>
            <a:r>
              <a:rPr lang="en-US" sz="1200" u="sng" dirty="0"/>
              <a:t>	Adult/Continuing</a:t>
            </a:r>
          </a:p>
          <a:p>
            <a:pPr marL="914400" indent="-457200">
              <a:buNone/>
            </a:pPr>
            <a:r>
              <a:rPr lang="en-US" sz="1200" u="sng" dirty="0" smtClean="0"/>
              <a:t>	3419</a:t>
            </a:r>
            <a:r>
              <a:rPr lang="en-US" sz="1200" u="sng" dirty="0"/>
              <a:t>	Other</a:t>
            </a:r>
          </a:p>
          <a:p>
            <a:pPr marL="914400" indent="-457200">
              <a:buNone/>
            </a:pPr>
            <a:r>
              <a:rPr lang="en-US" sz="1200" u="sng" dirty="0"/>
              <a:t>3420	Support Services</a:t>
            </a:r>
          </a:p>
          <a:p>
            <a:pPr marL="914400" indent="-457200">
              <a:buNone/>
            </a:pPr>
            <a:r>
              <a:rPr lang="en-US" sz="1200" u="sng" dirty="0" smtClean="0"/>
              <a:t>	3421</a:t>
            </a:r>
            <a:r>
              <a:rPr lang="en-US" sz="1200" u="sng" dirty="0"/>
              <a:t>	Pupils</a:t>
            </a:r>
          </a:p>
          <a:p>
            <a:pPr marL="914400" indent="-457200">
              <a:buNone/>
            </a:pPr>
            <a:r>
              <a:rPr lang="en-US" sz="1200" u="sng" dirty="0" smtClean="0"/>
              <a:t>	3422</a:t>
            </a:r>
            <a:r>
              <a:rPr lang="en-US" sz="1200" u="sng" dirty="0"/>
              <a:t>	Instructional Staff</a:t>
            </a:r>
          </a:p>
          <a:p>
            <a:pPr marL="914400" indent="-457200">
              <a:buNone/>
            </a:pPr>
            <a:r>
              <a:rPr lang="en-US" sz="1200" u="sng" dirty="0" smtClean="0"/>
              <a:t>	3423</a:t>
            </a:r>
            <a:r>
              <a:rPr lang="en-US" sz="1200" u="sng" dirty="0"/>
              <a:t>	Board of Education</a:t>
            </a:r>
          </a:p>
          <a:p>
            <a:pPr marL="914400" indent="-457200">
              <a:buNone/>
            </a:pPr>
            <a:r>
              <a:rPr lang="en-US" sz="1200" u="sng" dirty="0" smtClean="0"/>
              <a:t>	3424</a:t>
            </a:r>
            <a:r>
              <a:rPr lang="en-US" sz="1200" u="sng" dirty="0"/>
              <a:t>	Administration</a:t>
            </a:r>
          </a:p>
          <a:p>
            <a:pPr marL="914400" indent="-457200">
              <a:buNone/>
            </a:pPr>
            <a:r>
              <a:rPr lang="en-US" sz="1200" u="sng" dirty="0" smtClean="0"/>
              <a:t>	3425</a:t>
            </a:r>
            <a:r>
              <a:rPr lang="en-US" sz="1200" u="sng" dirty="0"/>
              <a:t>	Fiscal</a:t>
            </a:r>
          </a:p>
          <a:p>
            <a:pPr marL="914400" indent="-457200">
              <a:buNone/>
            </a:pPr>
            <a:r>
              <a:rPr lang="en-US" sz="1200" u="sng" dirty="0" smtClean="0"/>
              <a:t>	3426</a:t>
            </a:r>
            <a:r>
              <a:rPr lang="en-US" sz="1200" u="sng" dirty="0"/>
              <a:t>	Business</a:t>
            </a:r>
          </a:p>
          <a:p>
            <a:pPr marL="914400" indent="-457200">
              <a:buNone/>
            </a:pPr>
            <a:r>
              <a:rPr lang="en-US" sz="1200" u="sng" dirty="0" smtClean="0"/>
              <a:t>	3427</a:t>
            </a:r>
            <a:r>
              <a:rPr lang="en-US" sz="1200" u="sng" dirty="0"/>
              <a:t>	Operation and Maintenance of Plant</a:t>
            </a:r>
          </a:p>
          <a:p>
            <a:pPr marL="914400" indent="-457200">
              <a:buNone/>
            </a:pPr>
            <a:r>
              <a:rPr lang="en-US" sz="1200" u="sng" dirty="0" smtClean="0"/>
              <a:t>	3428</a:t>
            </a:r>
            <a:r>
              <a:rPr lang="en-US" sz="1200" u="sng" dirty="0"/>
              <a:t>	Pupil Transportation</a:t>
            </a:r>
          </a:p>
          <a:p>
            <a:pPr marL="914400" indent="-457200">
              <a:buNone/>
            </a:pPr>
            <a:r>
              <a:rPr lang="en-US" sz="1200" u="sng" dirty="0" smtClean="0"/>
              <a:t>	3429</a:t>
            </a:r>
            <a:r>
              <a:rPr lang="en-US" sz="1200" u="sng" dirty="0"/>
              <a:t>	Central</a:t>
            </a:r>
          </a:p>
          <a:p>
            <a:pPr marL="914400" indent="-457200">
              <a:buNone/>
            </a:pPr>
            <a:r>
              <a:rPr lang="en-US" sz="1200" u="sng" dirty="0" smtClean="0"/>
              <a:t>3430	Operation </a:t>
            </a:r>
            <a:r>
              <a:rPr lang="en-US" sz="1200" u="sng" dirty="0"/>
              <a:t>of Non-instructional Services</a:t>
            </a:r>
          </a:p>
          <a:p>
            <a:pPr marL="914400" indent="-457200">
              <a:buNone/>
            </a:pPr>
            <a:r>
              <a:rPr lang="en-US" sz="1200" u="sng" dirty="0" smtClean="0"/>
              <a:t>	3431</a:t>
            </a:r>
            <a:r>
              <a:rPr lang="en-US" sz="1200" u="sng" dirty="0"/>
              <a:t>	Food Service Operations</a:t>
            </a:r>
          </a:p>
        </p:txBody>
      </p:sp>
    </p:spTree>
    <p:extLst>
      <p:ext uri="{BB962C8B-B14F-4D97-AF65-F5344CB8AC3E}">
        <p14:creationId xmlns:p14="http://schemas.microsoft.com/office/powerpoint/2010/main" val="2749094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0"/>
            <a:ext cx="8229600" cy="4381500"/>
          </a:xfrm>
        </p:spPr>
        <p:txBody>
          <a:bodyPr/>
          <a:lstStyle/>
          <a:p>
            <a:pPr marL="0" indent="0">
              <a:buNone/>
            </a:pPr>
            <a:r>
              <a:rPr lang="en-US" sz="2800" b="1" dirty="0">
                <a:effectLst>
                  <a:outerShdw blurRad="38100" dist="38100" dir="2700000" algn="tl">
                    <a:srgbClr val="000000">
                      <a:alpha val="43137"/>
                    </a:srgbClr>
                  </a:outerShdw>
                </a:effectLst>
              </a:rPr>
              <a:t>Shared Service Scenario #1:  </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400" dirty="0" smtClean="0"/>
              <a:t>Your </a:t>
            </a:r>
            <a:r>
              <a:rPr lang="en-US" sz="2400" dirty="0"/>
              <a:t>school district sponsors a community school.  Due to negotiated agreements and/or ease of having one payroll system set up for state and federal taxes, you choose to pay all payroll for the community school through your books and bill back the community school for those services. </a:t>
            </a:r>
            <a:r>
              <a:rPr lang="en-US" sz="2400" dirty="0" smtClean="0"/>
              <a:t/>
            </a:r>
            <a:br>
              <a:rPr lang="en-US" sz="2400" dirty="0" smtClean="0"/>
            </a:br>
            <a:r>
              <a:rPr lang="en-US" sz="2400" dirty="0" smtClean="0"/>
              <a:t/>
            </a:r>
            <a:br>
              <a:rPr lang="en-US" sz="2400" dirty="0" smtClean="0"/>
            </a:br>
            <a:r>
              <a:rPr lang="en-US" sz="2400" dirty="0" smtClean="0"/>
              <a:t>On </a:t>
            </a:r>
            <a:r>
              <a:rPr lang="en-US" sz="2400" dirty="0"/>
              <a:t>the budget side, your salary and benefits in the 1000 instructional function codes and maybe 2000 support service function codes have been inflated for expenses that do not belong to your district</a:t>
            </a:r>
            <a:r>
              <a:rPr lang="en-US" sz="2400" dirty="0" smtClean="0"/>
              <a:t>.</a:t>
            </a:r>
            <a:endParaRPr lang="en-US" sz="2400" dirty="0"/>
          </a:p>
        </p:txBody>
      </p:sp>
      <p:sp>
        <p:nvSpPr>
          <p:cNvPr id="4" name="Title 1"/>
          <p:cNvSpPr txBox="1">
            <a:spLocks/>
          </p:cNvSpPr>
          <p:nvPr/>
        </p:nvSpPr>
        <p:spPr bwMode="auto">
          <a:xfrm>
            <a:off x="685800" y="5715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pitchFamily="1" charset="-128"/>
              </a:defRPr>
            </a:lvl2pPr>
            <a:lvl3pPr algn="ctr" rtl="0" eaLnBrk="1" fontAlgn="base" hangingPunct="1">
              <a:spcBef>
                <a:spcPct val="0"/>
              </a:spcBef>
              <a:spcAft>
                <a:spcPct val="0"/>
              </a:spcAft>
              <a:defRPr sz="4400">
                <a:solidFill>
                  <a:schemeClr val="tx2"/>
                </a:solidFill>
                <a:latin typeface="Arial" charset="0"/>
                <a:ea typeface="ヒラギノ角ゴ Pro W3" pitchFamily="1" charset="-128"/>
              </a:defRPr>
            </a:lvl3pPr>
            <a:lvl4pPr algn="ctr" rtl="0" eaLnBrk="1" fontAlgn="base" hangingPunct="1">
              <a:spcBef>
                <a:spcPct val="0"/>
              </a:spcBef>
              <a:spcAft>
                <a:spcPct val="0"/>
              </a:spcAft>
              <a:defRPr sz="4400">
                <a:solidFill>
                  <a:schemeClr val="tx2"/>
                </a:solidFill>
                <a:latin typeface="Arial" charset="0"/>
                <a:ea typeface="ヒラギノ角ゴ Pro W3" pitchFamily="1" charset="-128"/>
              </a:defRPr>
            </a:lvl4pPr>
            <a:lvl5pPr algn="ctr" rtl="0" eaLnBrk="1" fontAlgn="base" hangingPunct="1">
              <a:spcBef>
                <a:spcPct val="0"/>
              </a:spcBef>
              <a:spcAft>
                <a:spcPct val="0"/>
              </a:spcAft>
              <a:defRPr sz="4400">
                <a:solidFill>
                  <a:schemeClr val="tx2"/>
                </a:solidFill>
                <a:latin typeface="Arial" charset="0"/>
                <a:ea typeface="ヒラギノ角ゴ Pro W3" pitchFamily="1"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 charset="-128"/>
              </a:defRPr>
            </a:lvl9p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7113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800"/>
          </a:xfrm>
        </p:spPr>
        <p:txBody>
          <a:bodyPr/>
          <a:lstStyle/>
          <a:p>
            <a:r>
              <a:rPr lang="en-US" sz="2800" b="1" dirty="0">
                <a:effectLst>
                  <a:outerShdw blurRad="38100" dist="38100" dir="2700000" algn="tl">
                    <a:srgbClr val="000000">
                      <a:alpha val="43137"/>
                    </a:srgbClr>
                  </a:outerShdw>
                </a:effectLst>
              </a:rPr>
              <a:t>Shared Service Scenario </a:t>
            </a:r>
            <a:r>
              <a:rPr lang="en-US" sz="2800" b="1" dirty="0" smtClean="0">
                <a:effectLst>
                  <a:outerShdw blurRad="38100" dist="38100" dir="2700000" algn="tl">
                    <a:srgbClr val="000000">
                      <a:alpha val="43137"/>
                    </a:srgbClr>
                  </a:outerShdw>
                </a:effectLst>
              </a:rPr>
              <a:t>#2:  </a:t>
            </a:r>
            <a:br>
              <a:rPr lang="en-US" sz="2800" b="1" dirty="0" smtClean="0">
                <a:effectLst>
                  <a:outerShdw blurRad="38100" dist="38100" dir="2700000" algn="tl">
                    <a:srgbClr val="000000">
                      <a:alpha val="43137"/>
                    </a:srgbClr>
                  </a:outerShdw>
                </a:effectLst>
              </a:rPr>
            </a:br>
            <a:r>
              <a:rPr lang="en-US" sz="2200" dirty="0"/>
              <a:t>Your district is growing and has added two buses to your fleet of 20. The bus mechanic needs additional help and wants to hire the neighboring district’s part time driver/bus mechanic.  Your districts form a shared service agreement whereby your district services all the buses of both </a:t>
            </a:r>
            <a:r>
              <a:rPr lang="en-US" sz="2200" dirty="0" smtClean="0"/>
              <a:t>districts, you </a:t>
            </a:r>
            <a:r>
              <a:rPr lang="en-US" sz="2200" dirty="0"/>
              <a:t>hire the neighboring district’s employee, and you bill the neighboring district for the repair services at </a:t>
            </a:r>
            <a:r>
              <a:rPr lang="en-US" sz="2200" dirty="0" smtClean="0"/>
              <a:t>cost. </a:t>
            </a:r>
          </a:p>
          <a:p>
            <a:endParaRPr lang="en-US" sz="1200" dirty="0"/>
          </a:p>
          <a:p>
            <a:pPr indent="0">
              <a:buNone/>
            </a:pPr>
            <a:r>
              <a:rPr lang="en-US" sz="2200" dirty="0" smtClean="0"/>
              <a:t>Because </a:t>
            </a:r>
            <a:r>
              <a:rPr lang="en-US" sz="2200" dirty="0"/>
              <a:t>your district was hiring additional help anyway, the cost is still expensed to the 2800 function. The supplies will be a minimal cost, so it is not cost effective to move all the expenses to the 3400 function.</a:t>
            </a:r>
          </a:p>
        </p:txBody>
      </p:sp>
      <p:sp>
        <p:nvSpPr>
          <p:cNvPr id="4" name="Title 1"/>
          <p:cNvSpPr txBox="1">
            <a:spLocks/>
          </p:cNvSpPr>
          <p:nvPr/>
        </p:nvSpPr>
        <p:spPr bwMode="auto">
          <a:xfrm>
            <a:off x="685800" y="5715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pitchFamily="1" charset="-128"/>
              </a:defRPr>
            </a:lvl2pPr>
            <a:lvl3pPr algn="ctr" rtl="0" eaLnBrk="1" fontAlgn="base" hangingPunct="1">
              <a:spcBef>
                <a:spcPct val="0"/>
              </a:spcBef>
              <a:spcAft>
                <a:spcPct val="0"/>
              </a:spcAft>
              <a:defRPr sz="4400">
                <a:solidFill>
                  <a:schemeClr val="tx2"/>
                </a:solidFill>
                <a:latin typeface="Arial" charset="0"/>
                <a:ea typeface="ヒラギノ角ゴ Pro W3" pitchFamily="1" charset="-128"/>
              </a:defRPr>
            </a:lvl3pPr>
            <a:lvl4pPr algn="ctr" rtl="0" eaLnBrk="1" fontAlgn="base" hangingPunct="1">
              <a:spcBef>
                <a:spcPct val="0"/>
              </a:spcBef>
              <a:spcAft>
                <a:spcPct val="0"/>
              </a:spcAft>
              <a:defRPr sz="4400">
                <a:solidFill>
                  <a:schemeClr val="tx2"/>
                </a:solidFill>
                <a:latin typeface="Arial" charset="0"/>
                <a:ea typeface="ヒラギノ角ゴ Pro W3" pitchFamily="1" charset="-128"/>
              </a:defRPr>
            </a:lvl4pPr>
            <a:lvl5pPr algn="ctr" rtl="0" eaLnBrk="1" fontAlgn="base" hangingPunct="1">
              <a:spcBef>
                <a:spcPct val="0"/>
              </a:spcBef>
              <a:spcAft>
                <a:spcPct val="0"/>
              </a:spcAft>
              <a:defRPr sz="4400">
                <a:solidFill>
                  <a:schemeClr val="tx2"/>
                </a:solidFill>
                <a:latin typeface="Arial" charset="0"/>
                <a:ea typeface="ヒラギノ角ゴ Pro W3" pitchFamily="1"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 charset="-128"/>
              </a:defRPr>
            </a:lvl9p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30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p:cNvSpPr>
            <a:spLocks noChangeArrowheads="1"/>
          </p:cNvSpPr>
          <p:nvPr/>
        </p:nvSpPr>
        <p:spPr bwMode="auto">
          <a:xfrm rot="5400000">
            <a:off x="6160996" y="3100363"/>
            <a:ext cx="2428875" cy="36195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black"/>
              </a:solidFill>
              <a:latin typeface="Calibri"/>
              <a:ea typeface="ＭＳ Ｐゴシック" pitchFamily="-108" charset="-128"/>
            </a:endParaRPr>
          </a:p>
        </p:txBody>
      </p:sp>
      <p:sp>
        <p:nvSpPr>
          <p:cNvPr id="23" name="Right Arrow 22"/>
          <p:cNvSpPr>
            <a:spLocks noChangeArrowheads="1"/>
          </p:cNvSpPr>
          <p:nvPr/>
        </p:nvSpPr>
        <p:spPr bwMode="auto">
          <a:xfrm rot="5400000">
            <a:off x="3543904" y="3092986"/>
            <a:ext cx="2428875" cy="36195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black"/>
              </a:solidFill>
              <a:latin typeface="Calibri"/>
              <a:ea typeface="ＭＳ Ｐゴシック" pitchFamily="-108" charset="-128"/>
            </a:endParaRPr>
          </a:p>
        </p:txBody>
      </p:sp>
      <p:sp>
        <p:nvSpPr>
          <p:cNvPr id="22" name="Right Arrow 21"/>
          <p:cNvSpPr>
            <a:spLocks noChangeArrowheads="1"/>
          </p:cNvSpPr>
          <p:nvPr/>
        </p:nvSpPr>
        <p:spPr bwMode="auto">
          <a:xfrm rot="5400000">
            <a:off x="312119" y="3092985"/>
            <a:ext cx="2428875" cy="361950"/>
          </a:xfrm>
          <a:prstGeom prst="rightArrow">
            <a:avLst>
              <a:gd name="adj1" fmla="val 25046"/>
              <a:gd name="adj2" fmla="val 45832"/>
            </a:avLst>
          </a:prstGeom>
          <a:solidFill>
            <a:schemeClr val="tx1"/>
          </a:solidFill>
          <a:ln w="9525">
            <a:solidFill>
              <a:srgbClr val="595959"/>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sz="1800" dirty="0">
              <a:solidFill>
                <a:prstClr val="black"/>
              </a:solidFill>
              <a:latin typeface="Calibri"/>
              <a:ea typeface="ＭＳ Ｐゴシック" pitchFamily="-108" charset="-128"/>
            </a:endParaRPr>
          </a:p>
        </p:txBody>
      </p:sp>
      <p:sp>
        <p:nvSpPr>
          <p:cNvPr id="6" name="Rektangel 101"/>
          <p:cNvSpPr>
            <a:spLocks noChangeArrowheads="1"/>
          </p:cNvSpPr>
          <p:nvPr/>
        </p:nvSpPr>
        <p:spPr bwMode="auto">
          <a:xfrm>
            <a:off x="344088" y="4529342"/>
            <a:ext cx="2476500" cy="1136449"/>
          </a:xfrm>
          <a:prstGeom prst="rect">
            <a:avLst/>
          </a:prstGeom>
          <a:solidFill>
            <a:srgbClr val="C4D79B"/>
          </a:solidFill>
          <a:ln w="12700">
            <a:solidFill>
              <a:srgbClr val="C4D79B"/>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2000" b="1" kern="0" dirty="0" smtClean="0">
                <a:solidFill>
                  <a:prstClr val="black"/>
                </a:solidFill>
                <a:latin typeface="Arial" pitchFamily="34" charset="0"/>
                <a:ea typeface="ＭＳ Ｐゴシック" pitchFamily="-97" charset="-128"/>
                <a:cs typeface="Arial" pitchFamily="34" charset="0"/>
              </a:rPr>
              <a:t>EXCLUDED</a:t>
            </a:r>
            <a:br>
              <a:rPr lang="da-DK" sz="20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   </a:t>
            </a:r>
            <a:endParaRPr lang="da-DK" sz="1400" b="1" kern="0" dirty="0">
              <a:solidFill>
                <a:prstClr val="black"/>
              </a:solidFill>
              <a:latin typeface="Arial" pitchFamily="34" charset="0"/>
              <a:ea typeface="ＭＳ Ｐゴシック" pitchFamily="-97" charset="-128"/>
              <a:cs typeface="Arial" pitchFamily="34" charset="0"/>
            </a:endParaRPr>
          </a:p>
        </p:txBody>
      </p:sp>
      <p:sp>
        <p:nvSpPr>
          <p:cNvPr id="17" name="TextBox 16"/>
          <p:cNvSpPr txBox="1"/>
          <p:nvPr/>
        </p:nvSpPr>
        <p:spPr>
          <a:xfrm>
            <a:off x="190500" y="139700"/>
            <a:ext cx="8025452" cy="369332"/>
          </a:xfrm>
          <a:prstGeom prst="rect">
            <a:avLst/>
          </a:prstGeom>
          <a:noFill/>
        </p:spPr>
        <p:txBody>
          <a:bodyPr wrap="square">
            <a:spAutoFit/>
          </a:bodyPr>
          <a:lstStyle/>
          <a:p>
            <a:pPr defTabSz="457200" eaLnBrk="1" hangingPunct="1"/>
            <a:r>
              <a:rPr lang="en-US" sz="1800" b="1" dirty="0" smtClean="0">
                <a:solidFill>
                  <a:prstClr val="black"/>
                </a:solidFill>
                <a:latin typeface="Calibri" pitchFamily="34" charset="0"/>
                <a:ea typeface="ＭＳ Ｐゴシック" pitchFamily="-108" charset="-128"/>
              </a:rPr>
              <a:t>EXTRACURRICULARS – </a:t>
            </a:r>
            <a:r>
              <a:rPr lang="en-US" sz="1800" b="1" i="1" dirty="0" smtClean="0">
                <a:solidFill>
                  <a:prstClr val="black"/>
                </a:solidFill>
                <a:latin typeface="Calibri" pitchFamily="34" charset="0"/>
                <a:ea typeface="ＭＳ Ｐゴシック" pitchFamily="-108" charset="-128"/>
              </a:rPr>
              <a:t>Expended from which fund?</a:t>
            </a:r>
            <a:endParaRPr lang="en-US" sz="1800" i="1" dirty="0">
              <a:solidFill>
                <a:prstClr val="black"/>
              </a:solidFill>
              <a:latin typeface="Calibri" pitchFamily="34" charset="0"/>
              <a:ea typeface="ＭＳ Ｐゴシック" pitchFamily="-108" charset="-128"/>
            </a:endParaRPr>
          </a:p>
        </p:txBody>
      </p:sp>
      <p:sp>
        <p:nvSpPr>
          <p:cNvPr id="14" name="Rektangel 101"/>
          <p:cNvSpPr>
            <a:spLocks noChangeArrowheads="1"/>
          </p:cNvSpPr>
          <p:nvPr/>
        </p:nvSpPr>
        <p:spPr bwMode="auto">
          <a:xfrm>
            <a:off x="398518" y="2701159"/>
            <a:ext cx="2268482" cy="114300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dirty="0" smtClean="0">
              <a:solidFill>
                <a:sysClr val="window" lastClr="FFFFFF"/>
              </a:solidFill>
              <a:latin typeface="Calibri"/>
              <a:ea typeface="ＭＳ Ｐゴシック" pitchFamily="-97" charset="-128"/>
              <a:cs typeface="ＭＳ Ｐゴシック" charset="-128"/>
            </a:endParaRPr>
          </a:p>
          <a:p>
            <a:pPr algn="ctr" defTabSz="457200" eaLnBrk="1" fontAlgn="auto" hangingPunct="1">
              <a:spcBef>
                <a:spcPts val="0"/>
              </a:spcBef>
              <a:spcAft>
                <a:spcPts val="0"/>
              </a:spcAft>
              <a:defRPr/>
            </a:pPr>
            <a:endParaRPr lang="da-DK" sz="1800" kern="0" dirty="0" smtClean="0">
              <a:solidFill>
                <a:sysClr val="window" lastClr="FFFFFF"/>
              </a:solidFill>
              <a:latin typeface="Calibri"/>
              <a:ea typeface="ＭＳ Ｐゴシック" pitchFamily="-97" charset="-128"/>
              <a:cs typeface="ＭＳ Ｐゴシック" charset="-128"/>
            </a:endParaRPr>
          </a:p>
          <a:p>
            <a:pPr algn="ctr" defTabSz="457200" eaLnBrk="1" fontAlgn="auto" hangingPunct="1">
              <a:spcBef>
                <a:spcPts val="0"/>
              </a:spcBef>
              <a:spcAft>
                <a:spcPts val="0"/>
              </a:spcAft>
              <a:defRPr/>
            </a:pPr>
            <a:r>
              <a:rPr lang="da-DK" sz="400" kern="0" dirty="0" smtClean="0">
                <a:solidFill>
                  <a:sysClr val="window" lastClr="FFFFFF"/>
                </a:solidFill>
                <a:latin typeface="Calibri"/>
                <a:ea typeface="ＭＳ Ｐゴシック" pitchFamily="-97" charset="-128"/>
                <a:cs typeface="ＭＳ Ｐゴシック" charset="-128"/>
              </a:rPr>
              <a:t>    </a:t>
            </a:r>
          </a:p>
          <a:p>
            <a:pPr algn="ctr" defTabSz="457200" eaLnBrk="1" fontAlgn="auto" hangingPunct="1">
              <a:spcBef>
                <a:spcPts val="0"/>
              </a:spcBef>
              <a:spcAft>
                <a:spcPts val="0"/>
              </a:spcAft>
              <a:defRPr/>
            </a:pPr>
            <a:r>
              <a:rPr lang="da-DK" sz="2000" b="1" kern="0" dirty="0" smtClean="0">
                <a:solidFill>
                  <a:prstClr val="black"/>
                </a:solidFill>
                <a:latin typeface="Arial" pitchFamily="34" charset="0"/>
                <a:ea typeface="ＭＳ Ｐゴシック" pitchFamily="-97" charset="-128"/>
                <a:cs typeface="Arial" pitchFamily="34" charset="0"/>
              </a:rPr>
              <a:t>FUNC 4XXX* </a:t>
            </a:r>
            <a:r>
              <a:rPr lang="da-DK" sz="800" b="1" kern="0" dirty="0" smtClean="0">
                <a:solidFill>
                  <a:prstClr val="black"/>
                </a:solidFill>
                <a:latin typeface="Arial" pitchFamily="34" charset="0"/>
                <a:ea typeface="ＭＳ Ｐゴシック" pitchFamily="-97" charset="-128"/>
                <a:cs typeface="Arial" pitchFamily="34" charset="0"/>
              </a:rPr>
              <a:t/>
            </a:r>
            <a:br>
              <a:rPr lang="da-DK" sz="800" b="1" kern="0" dirty="0" smtClean="0">
                <a:solidFill>
                  <a:prstClr val="black"/>
                </a:solidFill>
                <a:latin typeface="Arial" pitchFamily="34" charset="0"/>
                <a:ea typeface="ＭＳ Ｐゴシック" pitchFamily="-97" charset="-128"/>
                <a:cs typeface="Arial" pitchFamily="34" charset="0"/>
              </a:rPr>
            </a:br>
            <a:r>
              <a:rPr lang="da-DK" sz="800" b="1" kern="0" dirty="0" smtClean="0">
                <a:solidFill>
                  <a:prstClr val="black"/>
                </a:solidFill>
                <a:latin typeface="Arial" pitchFamily="34" charset="0"/>
                <a:ea typeface="ＭＳ Ｐゴシック" pitchFamily="-97" charset="-128"/>
                <a:cs typeface="Arial" pitchFamily="34" charset="0"/>
              </a:rPr>
              <a:t>     </a:t>
            </a:r>
            <a:r>
              <a:rPr lang="da-DK" sz="1600" kern="0" dirty="0" smtClean="0">
                <a:solidFill>
                  <a:sysClr val="window" lastClr="FFFFFF"/>
                </a:solidFill>
                <a:latin typeface="Arial" pitchFamily="34" charset="0"/>
                <a:ea typeface="ＭＳ Ｐゴシック" pitchFamily="-97" charset="-128"/>
                <a:cs typeface="Arial" pitchFamily="34" charset="0"/>
              </a:rPr>
              <a:t/>
            </a:r>
            <a:br>
              <a:rPr lang="da-DK" sz="1600" kern="0" dirty="0" smtClean="0">
                <a:solidFill>
                  <a:sysClr val="window" lastClr="FFFFFF"/>
                </a:solidFill>
                <a:latin typeface="Arial" pitchFamily="34" charset="0"/>
                <a:ea typeface="ＭＳ Ｐゴシック" pitchFamily="-97" charset="-128"/>
                <a:cs typeface="Arial" pitchFamily="34" charset="0"/>
              </a:rPr>
            </a:br>
            <a:r>
              <a:rPr lang="da-DK" sz="1800" kern="0" dirty="0" smtClean="0">
                <a:solidFill>
                  <a:sysClr val="window" lastClr="FFFFFF"/>
                </a:solidFill>
                <a:latin typeface="Calibri"/>
                <a:ea typeface="ＭＳ Ｐゴシック" pitchFamily="-97" charset="-128"/>
                <a:cs typeface="ＭＳ Ｐゴシック" charset="-128"/>
              </a:rPr>
              <a:t/>
            </a:r>
            <a:br>
              <a:rPr lang="da-DK" sz="1800" kern="0" dirty="0" smtClean="0">
                <a:solidFill>
                  <a:sysClr val="window" lastClr="FFFFFF"/>
                </a:solidFill>
                <a:latin typeface="Calibri"/>
                <a:ea typeface="ＭＳ Ｐゴシック" pitchFamily="-97" charset="-128"/>
                <a:cs typeface="ＭＳ Ｐゴシック" charset="-128"/>
              </a:rPr>
            </a:br>
            <a:endParaRPr lang="da-DK" sz="1800" kern="0" dirty="0">
              <a:solidFill>
                <a:sysClr val="window" lastClr="FFFFFF"/>
              </a:solidFill>
              <a:latin typeface="Calibri"/>
              <a:ea typeface="ＭＳ Ｐゴシック" pitchFamily="-97" charset="-128"/>
              <a:cs typeface="ＭＳ Ｐゴシック" charset="-128"/>
            </a:endParaRPr>
          </a:p>
        </p:txBody>
      </p:sp>
      <p:sp>
        <p:nvSpPr>
          <p:cNvPr id="20" name="Rektangel 101"/>
          <p:cNvSpPr>
            <a:spLocks noChangeArrowheads="1"/>
          </p:cNvSpPr>
          <p:nvPr/>
        </p:nvSpPr>
        <p:spPr bwMode="auto">
          <a:xfrm>
            <a:off x="6088815" y="4529342"/>
            <a:ext cx="2476500" cy="1136449"/>
          </a:xfrm>
          <a:prstGeom prst="rect">
            <a:avLst/>
          </a:prstGeom>
          <a:solidFill>
            <a:srgbClr val="B8CCE4"/>
          </a:solidFill>
          <a:ln w="12700">
            <a:solidFill>
              <a:srgbClr val="B8CCE4"/>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2000" b="1" kern="0" dirty="0" smtClean="0">
                <a:solidFill>
                  <a:prstClr val="black"/>
                </a:solidFill>
                <a:latin typeface="Arial" pitchFamily="34" charset="0"/>
                <a:ea typeface="ＭＳ Ｐゴシック" pitchFamily="-97" charset="-128"/>
                <a:cs typeface="Arial" pitchFamily="34" charset="0"/>
              </a:rPr>
              <a:t>CLASSROOM-</a:t>
            </a:r>
            <a:br>
              <a:rPr lang="da-DK" sz="20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Instructional</a:t>
            </a:r>
            <a:endParaRPr lang="da-DK" sz="2000" b="1" kern="0" dirty="0">
              <a:solidFill>
                <a:prstClr val="black"/>
              </a:solidFill>
              <a:latin typeface="Arial" pitchFamily="34" charset="0"/>
              <a:ea typeface="ＭＳ Ｐゴシック" pitchFamily="-97" charset="-128"/>
              <a:cs typeface="Arial" pitchFamily="34" charset="0"/>
            </a:endParaRPr>
          </a:p>
        </p:txBody>
      </p:sp>
      <p:sp>
        <p:nvSpPr>
          <p:cNvPr id="27" name="Rektangel 101"/>
          <p:cNvSpPr>
            <a:spLocks noChangeArrowheads="1"/>
          </p:cNvSpPr>
          <p:nvPr/>
        </p:nvSpPr>
        <p:spPr bwMode="auto">
          <a:xfrm>
            <a:off x="221243" y="925182"/>
            <a:ext cx="2722015" cy="1435881"/>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600" b="1" kern="0" dirty="0" smtClean="0">
                <a:solidFill>
                  <a:prstClr val="black"/>
                </a:solidFill>
                <a:latin typeface="Arial" pitchFamily="34" charset="0"/>
                <a:ea typeface="ＭＳ Ｐゴシック" pitchFamily="-97" charset="-128"/>
                <a:cs typeface="Arial" pitchFamily="34" charset="0"/>
              </a:rPr>
              <a:t>FUND 200</a:t>
            </a:r>
            <a:br>
              <a:rPr lang="da-DK" sz="1600" b="1" kern="0" dirty="0" smtClean="0">
                <a:solidFill>
                  <a:prstClr val="black"/>
                </a:solidFill>
                <a:latin typeface="Arial" pitchFamily="34" charset="0"/>
                <a:ea typeface="ＭＳ Ｐゴシック" pitchFamily="-97" charset="-128"/>
                <a:cs typeface="Arial" pitchFamily="34" charset="0"/>
              </a:rPr>
            </a:br>
            <a:r>
              <a:rPr lang="da-DK" sz="1600" b="1" kern="0" dirty="0" smtClean="0">
                <a:solidFill>
                  <a:prstClr val="black"/>
                </a:solidFill>
                <a:latin typeface="Arial" pitchFamily="34" charset="0"/>
                <a:ea typeface="ＭＳ Ｐゴシック" pitchFamily="-97" charset="-128"/>
                <a:cs typeface="Arial" pitchFamily="34" charset="0"/>
              </a:rPr>
              <a:t>STUDENT MANAGED ACTIVITIES</a:t>
            </a:r>
            <a:br>
              <a:rPr lang="da-DK" sz="1600" b="1" kern="0" dirty="0" smtClean="0">
                <a:solidFill>
                  <a:prstClr val="black"/>
                </a:solidFill>
                <a:latin typeface="Arial" pitchFamily="34" charset="0"/>
                <a:ea typeface="ＭＳ Ｐゴシック" pitchFamily="-97" charset="-128"/>
                <a:cs typeface="Arial" pitchFamily="34" charset="0"/>
              </a:rPr>
            </a:br>
            <a:r>
              <a:rPr lang="en-US" sz="1200" dirty="0" smtClean="0">
                <a:solidFill>
                  <a:prstClr val="black"/>
                </a:solidFill>
                <a:latin typeface="Arial" pitchFamily="34" charset="0"/>
                <a:ea typeface="ＭＳ Ｐゴシック" pitchFamily="-108" charset="-128"/>
                <a:cs typeface="Arial" pitchFamily="34" charset="0"/>
              </a:rPr>
              <a:t> (fiduciary fund type, agency fund)</a:t>
            </a:r>
            <a:br>
              <a:rPr lang="en-US" sz="1200" dirty="0" smtClean="0">
                <a:solidFill>
                  <a:prstClr val="black"/>
                </a:solidFill>
                <a:latin typeface="Arial" pitchFamily="34" charset="0"/>
                <a:ea typeface="ＭＳ Ｐゴシック" pitchFamily="-108" charset="-128"/>
                <a:cs typeface="Arial" pitchFamily="34" charset="0"/>
              </a:rPr>
            </a:br>
            <a:r>
              <a:rPr lang="en-US" sz="1200" dirty="0" smtClean="0">
                <a:solidFill>
                  <a:prstClr val="black"/>
                </a:solidFill>
                <a:latin typeface="Arial" pitchFamily="34" charset="0"/>
                <a:ea typeface="ＭＳ Ｐゴシック" pitchFamily="-108" charset="-128"/>
                <a:cs typeface="Arial" pitchFamily="34" charset="0"/>
              </a:rPr>
              <a:t>     </a:t>
            </a:r>
            <a:endParaRPr lang="da-DK" sz="1800" b="1" kern="0" dirty="0">
              <a:solidFill>
                <a:prstClr val="black"/>
              </a:solidFill>
              <a:latin typeface="Arial" pitchFamily="34" charset="0"/>
              <a:ea typeface="ＭＳ Ｐゴシック" pitchFamily="-97" charset="-128"/>
              <a:cs typeface="Arial" pitchFamily="34" charset="0"/>
            </a:endParaRPr>
          </a:p>
        </p:txBody>
      </p:sp>
      <p:sp>
        <p:nvSpPr>
          <p:cNvPr id="28" name="Rektangel 101"/>
          <p:cNvSpPr>
            <a:spLocks noChangeArrowheads="1"/>
          </p:cNvSpPr>
          <p:nvPr/>
        </p:nvSpPr>
        <p:spPr bwMode="auto">
          <a:xfrm>
            <a:off x="3475647" y="924974"/>
            <a:ext cx="5089668" cy="1435881"/>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1600" b="1" kern="0" dirty="0" smtClean="0">
                <a:solidFill>
                  <a:prstClr val="black"/>
                </a:solidFill>
                <a:latin typeface="Arial" pitchFamily="34" charset="0"/>
                <a:ea typeface="ＭＳ Ｐゴシック" pitchFamily="-97" charset="-128"/>
                <a:cs typeface="Arial" pitchFamily="34" charset="0"/>
              </a:rPr>
              <a:t/>
            </a:r>
            <a:br>
              <a:rPr lang="da-DK" sz="1600" b="1" kern="0" dirty="0" smtClean="0">
                <a:solidFill>
                  <a:prstClr val="black"/>
                </a:solidFill>
                <a:latin typeface="Arial" pitchFamily="34" charset="0"/>
                <a:ea typeface="ＭＳ Ｐゴシック" pitchFamily="-97" charset="-128"/>
                <a:cs typeface="Arial" pitchFamily="34" charset="0"/>
              </a:rPr>
            </a:br>
            <a:r>
              <a:rPr lang="da-DK" sz="1800" b="1" kern="0" dirty="0" smtClean="0">
                <a:solidFill>
                  <a:prstClr val="black"/>
                </a:solidFill>
                <a:latin typeface="Arial" pitchFamily="34" charset="0"/>
                <a:ea typeface="ＭＳ Ｐゴシック" pitchFamily="-97" charset="-128"/>
                <a:cs typeface="Arial" pitchFamily="34" charset="0"/>
              </a:rPr>
              <a:t>OTHER FUNDS</a:t>
            </a:r>
            <a:br>
              <a:rPr lang="da-DK" sz="1800" b="1" kern="0" dirty="0" smtClean="0">
                <a:solidFill>
                  <a:prstClr val="black"/>
                </a:solidFill>
                <a:latin typeface="Arial" pitchFamily="34" charset="0"/>
                <a:ea typeface="ＭＳ Ｐゴシック" pitchFamily="-97" charset="-128"/>
                <a:cs typeface="Arial" pitchFamily="34" charset="0"/>
              </a:rPr>
            </a:br>
            <a:r>
              <a:rPr lang="en-US" sz="1400" dirty="0" smtClean="0">
                <a:solidFill>
                  <a:prstClr val="black"/>
                </a:solidFill>
                <a:latin typeface="Arial" pitchFamily="34" charset="0"/>
                <a:ea typeface="ＭＳ Ｐゴシック" pitchFamily="-108" charset="-128"/>
                <a:cs typeface="Arial" pitchFamily="34" charset="0"/>
              </a:rPr>
              <a:t>(such as 001, 018, 300, etc.)</a:t>
            </a:r>
            <a:endParaRPr lang="da-DK" sz="1400" b="1" kern="0" dirty="0">
              <a:solidFill>
                <a:prstClr val="black"/>
              </a:solidFill>
              <a:latin typeface="Arial" pitchFamily="34" charset="0"/>
              <a:ea typeface="ＭＳ Ｐゴシック" pitchFamily="-97" charset="-128"/>
              <a:cs typeface="Arial" pitchFamily="34" charset="0"/>
            </a:endParaRPr>
          </a:p>
          <a:p>
            <a:pPr algn="ctr" defTabSz="457200" eaLnBrk="1" fontAlgn="auto" hangingPunct="1">
              <a:spcBef>
                <a:spcPts val="0"/>
              </a:spcBef>
              <a:spcAft>
                <a:spcPts val="0"/>
              </a:spcAft>
              <a:defRPr/>
            </a:pPr>
            <a:r>
              <a:rPr lang="da-DK" sz="1600" b="1" kern="0" dirty="0" smtClean="0">
                <a:solidFill>
                  <a:prstClr val="black"/>
                </a:solidFill>
                <a:latin typeface="Arial" pitchFamily="34" charset="0"/>
                <a:ea typeface="ＭＳ Ｐゴシック" pitchFamily="-97" charset="-128"/>
                <a:cs typeface="Arial" pitchFamily="34" charset="0"/>
              </a:rPr>
              <a:t/>
            </a:r>
            <a:br>
              <a:rPr lang="da-DK" sz="1600" b="1" kern="0" dirty="0" smtClean="0">
                <a:solidFill>
                  <a:prstClr val="black"/>
                </a:solidFill>
                <a:latin typeface="Arial" pitchFamily="34" charset="0"/>
                <a:ea typeface="ＭＳ Ｐゴシック" pitchFamily="-97" charset="-128"/>
                <a:cs typeface="Arial" pitchFamily="34" charset="0"/>
              </a:rPr>
            </a:br>
            <a:endParaRPr lang="da-DK" sz="1800" b="1" kern="0" dirty="0">
              <a:solidFill>
                <a:prstClr val="black"/>
              </a:solidFill>
              <a:latin typeface="Arial" pitchFamily="34" charset="0"/>
              <a:ea typeface="ＭＳ Ｐゴシック" pitchFamily="-97" charset="-128"/>
              <a:cs typeface="Arial" pitchFamily="34" charset="0"/>
            </a:endParaRPr>
          </a:p>
        </p:txBody>
      </p:sp>
      <p:sp>
        <p:nvSpPr>
          <p:cNvPr id="15" name="Date Placeholder 1"/>
          <p:cNvSpPr txBox="1">
            <a:spLocks/>
          </p:cNvSpPr>
          <p:nvPr/>
        </p:nvSpPr>
        <p:spPr>
          <a:xfrm>
            <a:off x="6989762" y="20864"/>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pPr algn="r" eaLnBrk="1" hangingPunct="1"/>
            <a:r>
              <a:rPr lang="en-US" sz="1000" i="1" dirty="0" smtClean="0">
                <a:solidFill>
                  <a:prstClr val="black"/>
                </a:solidFill>
              </a:rPr>
              <a:t>Revised </a:t>
            </a:r>
            <a:fld id="{0CA3A79A-C1BE-4727-82BA-20C0793E0EFC}" type="datetime1">
              <a:rPr lang="en-US" sz="1000" i="1" smtClean="0">
                <a:solidFill>
                  <a:prstClr val="black"/>
                </a:solidFill>
              </a:rPr>
              <a:pPr algn="r" eaLnBrk="1" hangingPunct="1"/>
              <a:t>6/19/2013</a:t>
            </a:fld>
            <a:endParaRPr lang="en-US" sz="1800" i="1" dirty="0">
              <a:solidFill>
                <a:prstClr val="black"/>
              </a:solidFill>
            </a:endParaRPr>
          </a:p>
        </p:txBody>
      </p:sp>
      <p:sp>
        <p:nvSpPr>
          <p:cNvPr id="3" name="TextBox 2"/>
          <p:cNvSpPr txBox="1"/>
          <p:nvPr/>
        </p:nvSpPr>
        <p:spPr>
          <a:xfrm>
            <a:off x="1011776" y="5863637"/>
            <a:ext cx="7044786" cy="461665"/>
          </a:xfrm>
          <a:prstGeom prst="rect">
            <a:avLst/>
          </a:prstGeom>
          <a:noFill/>
        </p:spPr>
        <p:txBody>
          <a:bodyPr wrap="square" rtlCol="0">
            <a:spAutoFit/>
          </a:bodyPr>
          <a:lstStyle/>
          <a:p>
            <a:pPr defTabSz="457200" eaLnBrk="1" hangingPunct="1"/>
            <a:r>
              <a:rPr lang="en-US" sz="1200" b="1" dirty="0" smtClean="0">
                <a:solidFill>
                  <a:prstClr val="black"/>
                </a:solidFill>
                <a:ea typeface="ＭＳ Ｐゴシック" pitchFamily="-108" charset="-128"/>
              </a:rPr>
              <a:t>*</a:t>
            </a:r>
            <a:r>
              <a:rPr lang="en-US" sz="1200" dirty="0" smtClean="0">
                <a:solidFill>
                  <a:prstClr val="black"/>
                </a:solidFill>
                <a:ea typeface="ＭＳ Ｐゴシック" pitchFamily="-108" charset="-128"/>
              </a:rPr>
              <a:t>The </a:t>
            </a:r>
            <a:r>
              <a:rPr lang="en-US" sz="1200" dirty="0">
                <a:solidFill>
                  <a:prstClr val="black"/>
                </a:solidFill>
                <a:latin typeface="Arial" pitchFamily="34" charset="0"/>
                <a:ea typeface="ＭＳ Ｐゴシック" pitchFamily="-108" charset="-128"/>
                <a:cs typeface="Arial" pitchFamily="34" charset="0"/>
              </a:rPr>
              <a:t>USAS requires that </a:t>
            </a:r>
            <a:r>
              <a:rPr lang="en-US" sz="1200" b="1" dirty="0">
                <a:solidFill>
                  <a:prstClr val="black"/>
                </a:solidFill>
                <a:latin typeface="Arial" pitchFamily="34" charset="0"/>
                <a:ea typeface="ＭＳ Ｐゴシック" pitchFamily="-108" charset="-128"/>
                <a:cs typeface="Arial" pitchFamily="34" charset="0"/>
              </a:rPr>
              <a:t>FUNCTION 4000 </a:t>
            </a:r>
            <a:r>
              <a:rPr lang="en-US" sz="1200" dirty="0">
                <a:solidFill>
                  <a:prstClr val="black"/>
                </a:solidFill>
                <a:latin typeface="Arial" pitchFamily="34" charset="0"/>
                <a:ea typeface="ＭＳ Ｐゴシック" pitchFamily="-108" charset="-128"/>
                <a:cs typeface="Arial" pitchFamily="34" charset="0"/>
              </a:rPr>
              <a:t>(EXTRACURRICULAR ACTIVITIES) expenses be </a:t>
            </a:r>
            <a:r>
              <a:rPr lang="en-US" sz="1200" dirty="0" smtClean="0">
                <a:solidFill>
                  <a:prstClr val="black"/>
                </a:solidFill>
                <a:latin typeface="Arial" pitchFamily="34" charset="0"/>
                <a:ea typeface="ＭＳ Ｐゴシック" pitchFamily="-108" charset="-128"/>
                <a:cs typeface="Arial" pitchFamily="34" charset="0"/>
              </a:rPr>
              <a:t>coded to </a:t>
            </a:r>
            <a:r>
              <a:rPr lang="en-US" sz="1200" dirty="0">
                <a:solidFill>
                  <a:prstClr val="black"/>
                </a:solidFill>
                <a:latin typeface="Arial" pitchFamily="34" charset="0"/>
                <a:ea typeface="ＭＳ Ｐゴシック" pitchFamily="-108" charset="-128"/>
                <a:cs typeface="Arial" pitchFamily="34" charset="0"/>
              </a:rPr>
              <a:t>2 digits </a:t>
            </a:r>
            <a:r>
              <a:rPr lang="en-US" sz="1200" dirty="0" smtClean="0">
                <a:solidFill>
                  <a:prstClr val="black"/>
                </a:solidFill>
                <a:latin typeface="Arial" pitchFamily="34" charset="0"/>
                <a:ea typeface="ＭＳ Ｐゴシック" pitchFamily="-108" charset="-128"/>
                <a:cs typeface="Arial" pitchFamily="34" charset="0"/>
              </a:rPr>
              <a:t>except </a:t>
            </a:r>
            <a:r>
              <a:rPr lang="en-US" sz="1200" b="1" dirty="0" smtClean="0">
                <a:solidFill>
                  <a:prstClr val="black"/>
                </a:solidFill>
                <a:latin typeface="Arial" pitchFamily="34" charset="0"/>
                <a:ea typeface="ＭＳ Ｐゴシック" pitchFamily="-108" charset="-128"/>
                <a:cs typeface="Arial" pitchFamily="34" charset="0"/>
              </a:rPr>
              <a:t>FUNCTION 4500 </a:t>
            </a:r>
            <a:r>
              <a:rPr lang="en-US" sz="1200" dirty="0">
                <a:solidFill>
                  <a:prstClr val="black"/>
                </a:solidFill>
                <a:latin typeface="Arial" pitchFamily="34" charset="0"/>
                <a:ea typeface="ＭＳ Ｐゴシック" pitchFamily="-108" charset="-128"/>
                <a:cs typeface="Arial" pitchFamily="34" charset="0"/>
              </a:rPr>
              <a:t>(SPORTS) which must be coded to 3 digits</a:t>
            </a:r>
            <a:r>
              <a:rPr lang="en-US" sz="1200" dirty="0" smtClean="0">
                <a:solidFill>
                  <a:prstClr val="black"/>
                </a:solidFill>
                <a:latin typeface="Arial" pitchFamily="34" charset="0"/>
                <a:ea typeface="ＭＳ Ｐゴシック" pitchFamily="-108" charset="-128"/>
                <a:cs typeface="Arial" pitchFamily="34" charset="0"/>
              </a:rPr>
              <a:t>.</a:t>
            </a:r>
            <a:endParaRPr lang="en-US" sz="1200" dirty="0">
              <a:solidFill>
                <a:prstClr val="black"/>
              </a:solidFill>
              <a:latin typeface="Arial" pitchFamily="34" charset="0"/>
              <a:ea typeface="ＭＳ Ｐゴシック" pitchFamily="-108" charset="-128"/>
              <a:cs typeface="Arial" pitchFamily="34" charset="0"/>
            </a:endParaRPr>
          </a:p>
        </p:txBody>
      </p:sp>
      <p:sp>
        <p:nvSpPr>
          <p:cNvPr id="16" name="Rektangel 101"/>
          <p:cNvSpPr>
            <a:spLocks noChangeArrowheads="1"/>
          </p:cNvSpPr>
          <p:nvPr/>
        </p:nvSpPr>
        <p:spPr bwMode="auto">
          <a:xfrm>
            <a:off x="3649823" y="2701159"/>
            <a:ext cx="2174040" cy="114300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dirty="0" smtClean="0">
              <a:solidFill>
                <a:sysClr val="window" lastClr="FFFFFF"/>
              </a:solidFill>
              <a:latin typeface="Calibri"/>
              <a:ea typeface="ＭＳ Ｐゴシック" pitchFamily="-97" charset="-128"/>
              <a:cs typeface="ＭＳ Ｐゴシック" charset="-128"/>
            </a:endParaRPr>
          </a:p>
          <a:p>
            <a:pPr algn="ctr" defTabSz="457200" eaLnBrk="1" fontAlgn="auto" hangingPunct="1">
              <a:spcBef>
                <a:spcPts val="0"/>
              </a:spcBef>
              <a:spcAft>
                <a:spcPts val="0"/>
              </a:spcAft>
              <a:defRPr/>
            </a:pPr>
            <a:endParaRPr lang="da-DK" sz="1800" kern="0" dirty="0" smtClean="0">
              <a:solidFill>
                <a:sysClr val="window" lastClr="FFFFFF"/>
              </a:solidFill>
              <a:latin typeface="Calibri"/>
              <a:ea typeface="ＭＳ Ｐゴシック" pitchFamily="-97" charset="-128"/>
              <a:cs typeface="ＭＳ Ｐゴシック" charset="-128"/>
            </a:endParaRPr>
          </a:p>
          <a:p>
            <a:pPr algn="ctr" defTabSz="457200" eaLnBrk="1" fontAlgn="auto" hangingPunct="1">
              <a:spcBef>
                <a:spcPts val="0"/>
              </a:spcBef>
              <a:spcAft>
                <a:spcPts val="0"/>
              </a:spcAft>
              <a:defRPr/>
            </a:pPr>
            <a:r>
              <a:rPr lang="da-DK" sz="400" kern="0" dirty="0" smtClean="0">
                <a:solidFill>
                  <a:sysClr val="window" lastClr="FFFFFF"/>
                </a:solidFill>
                <a:latin typeface="Calibri"/>
                <a:ea typeface="ＭＳ Ｐゴシック" pitchFamily="-97" charset="-128"/>
                <a:cs typeface="ＭＳ Ｐゴシック" charset="-128"/>
              </a:rPr>
              <a:t>    </a:t>
            </a:r>
          </a:p>
          <a:p>
            <a:pPr algn="ctr" defTabSz="457200" eaLnBrk="1" fontAlgn="auto" hangingPunct="1">
              <a:spcBef>
                <a:spcPts val="0"/>
              </a:spcBef>
              <a:spcAft>
                <a:spcPts val="0"/>
              </a:spcAft>
              <a:defRPr/>
            </a:pPr>
            <a:r>
              <a:rPr lang="da-DK" sz="2000" b="1" kern="0" dirty="0" smtClean="0">
                <a:solidFill>
                  <a:prstClr val="black"/>
                </a:solidFill>
                <a:latin typeface="Arial" pitchFamily="34" charset="0"/>
                <a:ea typeface="ＭＳ Ｐゴシック" pitchFamily="-97" charset="-128"/>
                <a:cs typeface="Arial" pitchFamily="34" charset="0"/>
              </a:rPr>
              <a:t>FUNC 45XX* </a:t>
            </a:r>
            <a:r>
              <a:rPr lang="da-DK" sz="800" b="1" kern="0" dirty="0" smtClean="0">
                <a:solidFill>
                  <a:prstClr val="black"/>
                </a:solidFill>
                <a:latin typeface="Arial" pitchFamily="34" charset="0"/>
                <a:ea typeface="ＭＳ Ｐゴシック" pitchFamily="-97" charset="-128"/>
                <a:cs typeface="Arial" pitchFamily="34" charset="0"/>
              </a:rPr>
              <a:t/>
            </a:r>
            <a:br>
              <a:rPr lang="da-DK" sz="800" b="1" kern="0" dirty="0" smtClean="0">
                <a:solidFill>
                  <a:prstClr val="black"/>
                </a:solidFill>
                <a:latin typeface="Arial" pitchFamily="34" charset="0"/>
                <a:ea typeface="ＭＳ Ｐゴシック" pitchFamily="-97" charset="-128"/>
                <a:cs typeface="Arial" pitchFamily="34" charset="0"/>
              </a:rPr>
            </a:br>
            <a:r>
              <a:rPr lang="da-DK" sz="800" b="1" kern="0" dirty="0" smtClean="0">
                <a:solidFill>
                  <a:prstClr val="black"/>
                </a:solidFill>
                <a:latin typeface="Arial" pitchFamily="34" charset="0"/>
                <a:ea typeface="ＭＳ Ｐゴシック" pitchFamily="-97" charset="-128"/>
                <a:cs typeface="Arial" pitchFamily="34" charset="0"/>
              </a:rPr>
              <a:t>     </a:t>
            </a:r>
            <a:r>
              <a:rPr lang="da-DK" sz="1600" kern="0" dirty="0" smtClean="0">
                <a:solidFill>
                  <a:sysClr val="window" lastClr="FFFFFF"/>
                </a:solidFill>
                <a:latin typeface="Arial" pitchFamily="34" charset="0"/>
                <a:ea typeface="ＭＳ Ｐゴシック" pitchFamily="-97" charset="-128"/>
                <a:cs typeface="Arial" pitchFamily="34" charset="0"/>
              </a:rPr>
              <a:t/>
            </a:r>
            <a:br>
              <a:rPr lang="da-DK" sz="1600" kern="0" dirty="0" smtClean="0">
                <a:solidFill>
                  <a:sysClr val="window" lastClr="FFFFFF"/>
                </a:solidFill>
                <a:latin typeface="Arial" pitchFamily="34" charset="0"/>
                <a:ea typeface="ＭＳ Ｐゴシック" pitchFamily="-97" charset="-128"/>
                <a:cs typeface="Arial" pitchFamily="34" charset="0"/>
              </a:rPr>
            </a:br>
            <a:r>
              <a:rPr lang="da-DK" sz="1800" kern="0" dirty="0" smtClean="0">
                <a:solidFill>
                  <a:sysClr val="window" lastClr="FFFFFF"/>
                </a:solidFill>
                <a:latin typeface="Calibri"/>
                <a:ea typeface="ＭＳ Ｐゴシック" pitchFamily="-97" charset="-128"/>
                <a:cs typeface="ＭＳ Ｐゴシック" charset="-128"/>
              </a:rPr>
              <a:t/>
            </a:r>
            <a:br>
              <a:rPr lang="da-DK" sz="1800" kern="0" dirty="0" smtClean="0">
                <a:solidFill>
                  <a:sysClr val="window" lastClr="FFFFFF"/>
                </a:solidFill>
                <a:latin typeface="Calibri"/>
                <a:ea typeface="ＭＳ Ｐゴシック" pitchFamily="-97" charset="-128"/>
                <a:cs typeface="ＭＳ Ｐゴシック" charset="-128"/>
              </a:rPr>
            </a:br>
            <a:endParaRPr lang="da-DK" sz="1800" kern="0" dirty="0">
              <a:solidFill>
                <a:sysClr val="window" lastClr="FFFFFF"/>
              </a:solidFill>
              <a:latin typeface="Calibri"/>
              <a:ea typeface="ＭＳ Ｐゴシック" pitchFamily="-97" charset="-128"/>
              <a:cs typeface="ＭＳ Ｐゴシック" charset="-128"/>
            </a:endParaRPr>
          </a:p>
        </p:txBody>
      </p:sp>
      <p:sp>
        <p:nvSpPr>
          <p:cNvPr id="18" name="Rektangel 101"/>
          <p:cNvSpPr>
            <a:spLocks noChangeArrowheads="1"/>
          </p:cNvSpPr>
          <p:nvPr/>
        </p:nvSpPr>
        <p:spPr bwMode="auto">
          <a:xfrm>
            <a:off x="3432103" y="4541113"/>
            <a:ext cx="2476500" cy="1136449"/>
          </a:xfrm>
          <a:prstGeom prst="rect">
            <a:avLst/>
          </a:prstGeom>
          <a:solidFill>
            <a:srgbClr val="C4D79B"/>
          </a:solidFill>
          <a:ln w="12700">
            <a:solidFill>
              <a:srgbClr val="C4D79B"/>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r>
              <a:rPr lang="da-DK" sz="2000" b="1" kern="0" dirty="0" smtClean="0">
                <a:solidFill>
                  <a:prstClr val="black"/>
                </a:solidFill>
                <a:latin typeface="Arial" pitchFamily="34" charset="0"/>
                <a:ea typeface="ＭＳ Ｐゴシック" pitchFamily="-97" charset="-128"/>
                <a:cs typeface="Arial" pitchFamily="34" charset="0"/>
              </a:rPr>
              <a:t>EXCLUDED</a:t>
            </a:r>
            <a:br>
              <a:rPr lang="da-DK" sz="2000" b="1" kern="0" dirty="0" smtClean="0">
                <a:solidFill>
                  <a:prstClr val="black"/>
                </a:solidFill>
                <a:latin typeface="Arial" pitchFamily="34" charset="0"/>
                <a:ea typeface="ＭＳ Ｐゴシック" pitchFamily="-97" charset="-128"/>
                <a:cs typeface="Arial" pitchFamily="34" charset="0"/>
              </a:rPr>
            </a:br>
            <a:r>
              <a:rPr lang="da-DK" sz="1400" b="1" kern="0" dirty="0" smtClean="0">
                <a:solidFill>
                  <a:prstClr val="black"/>
                </a:solidFill>
                <a:latin typeface="Arial" pitchFamily="34" charset="0"/>
                <a:ea typeface="ＭＳ Ｐゴシック" pitchFamily="-97" charset="-128"/>
                <a:cs typeface="Arial" pitchFamily="34" charset="0"/>
              </a:rPr>
              <a:t>   </a:t>
            </a:r>
            <a:endParaRPr lang="da-DK" sz="1400" b="1" kern="0" dirty="0">
              <a:solidFill>
                <a:prstClr val="black"/>
              </a:solidFill>
              <a:latin typeface="Arial" pitchFamily="34" charset="0"/>
              <a:ea typeface="ＭＳ Ｐゴシック" pitchFamily="-97" charset="-128"/>
              <a:cs typeface="Arial" pitchFamily="34" charset="0"/>
            </a:endParaRPr>
          </a:p>
        </p:txBody>
      </p:sp>
      <p:sp>
        <p:nvSpPr>
          <p:cNvPr id="21" name="Rektangel 101"/>
          <p:cNvSpPr>
            <a:spLocks noChangeArrowheads="1"/>
          </p:cNvSpPr>
          <p:nvPr/>
        </p:nvSpPr>
        <p:spPr bwMode="auto">
          <a:xfrm>
            <a:off x="6249757" y="2701159"/>
            <a:ext cx="2174040" cy="114300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defTabSz="457200" eaLnBrk="1" fontAlgn="auto" hangingPunct="1">
              <a:spcBef>
                <a:spcPts val="0"/>
              </a:spcBef>
              <a:spcAft>
                <a:spcPts val="0"/>
              </a:spcAft>
              <a:defRPr/>
            </a:pPr>
            <a:endParaRPr lang="da-DK" sz="1800" kern="0" dirty="0" smtClean="0">
              <a:solidFill>
                <a:sysClr val="window" lastClr="FFFFFF"/>
              </a:solidFill>
              <a:latin typeface="Calibri"/>
              <a:ea typeface="ＭＳ Ｐゴシック" pitchFamily="-97" charset="-128"/>
              <a:cs typeface="ＭＳ Ｐゴシック" charset="-128"/>
            </a:endParaRPr>
          </a:p>
          <a:p>
            <a:pPr algn="ctr" defTabSz="457200" eaLnBrk="1" fontAlgn="auto" hangingPunct="1">
              <a:spcBef>
                <a:spcPts val="0"/>
              </a:spcBef>
              <a:spcAft>
                <a:spcPts val="0"/>
              </a:spcAft>
              <a:defRPr/>
            </a:pPr>
            <a:endParaRPr lang="da-DK" sz="1800" kern="0" dirty="0" smtClean="0">
              <a:solidFill>
                <a:sysClr val="window" lastClr="FFFFFF"/>
              </a:solidFill>
              <a:latin typeface="Calibri"/>
              <a:ea typeface="ＭＳ Ｐゴシック" pitchFamily="-97" charset="-128"/>
              <a:cs typeface="ＭＳ Ｐゴシック" charset="-128"/>
            </a:endParaRPr>
          </a:p>
          <a:p>
            <a:pPr algn="ctr" defTabSz="457200" eaLnBrk="1" fontAlgn="auto" hangingPunct="1">
              <a:spcBef>
                <a:spcPts val="0"/>
              </a:spcBef>
              <a:spcAft>
                <a:spcPts val="0"/>
              </a:spcAft>
              <a:defRPr/>
            </a:pPr>
            <a:r>
              <a:rPr lang="da-DK" sz="400" kern="0" dirty="0" smtClean="0">
                <a:solidFill>
                  <a:sysClr val="window" lastClr="FFFFFF"/>
                </a:solidFill>
                <a:latin typeface="Calibri"/>
                <a:ea typeface="ＭＳ Ｐゴシック" pitchFamily="-97" charset="-128"/>
                <a:cs typeface="ＭＳ Ｐゴシック" charset="-128"/>
              </a:rPr>
              <a:t>    </a:t>
            </a:r>
          </a:p>
          <a:p>
            <a:pPr algn="ctr" defTabSz="457200" eaLnBrk="1" fontAlgn="auto" hangingPunct="1">
              <a:spcBef>
                <a:spcPts val="0"/>
              </a:spcBef>
              <a:spcAft>
                <a:spcPts val="0"/>
              </a:spcAft>
              <a:defRPr/>
            </a:pPr>
            <a:r>
              <a:rPr lang="da-DK" sz="2000" b="1" kern="0" dirty="0" smtClean="0">
                <a:solidFill>
                  <a:prstClr val="black"/>
                </a:solidFill>
                <a:latin typeface="Arial" pitchFamily="34" charset="0"/>
                <a:ea typeface="ＭＳ Ｐゴシック" pitchFamily="-97" charset="-128"/>
                <a:cs typeface="Arial" pitchFamily="34" charset="0"/>
              </a:rPr>
              <a:t>FUNC 4XXX* </a:t>
            </a:r>
            <a:r>
              <a:rPr lang="da-DK" sz="800" b="1" kern="0" dirty="0" smtClean="0">
                <a:solidFill>
                  <a:prstClr val="black"/>
                </a:solidFill>
                <a:latin typeface="Arial" pitchFamily="34" charset="0"/>
                <a:ea typeface="ＭＳ Ｐゴシック" pitchFamily="-97" charset="-128"/>
                <a:cs typeface="Arial" pitchFamily="34" charset="0"/>
              </a:rPr>
              <a:t/>
            </a:r>
            <a:br>
              <a:rPr lang="da-DK" sz="800" b="1" kern="0" dirty="0" smtClean="0">
                <a:solidFill>
                  <a:prstClr val="black"/>
                </a:solidFill>
                <a:latin typeface="Arial" pitchFamily="34" charset="0"/>
                <a:ea typeface="ＭＳ Ｐゴシック" pitchFamily="-97" charset="-128"/>
                <a:cs typeface="Arial" pitchFamily="34" charset="0"/>
              </a:rPr>
            </a:br>
            <a:r>
              <a:rPr lang="da-DK" sz="800" b="1" kern="0" dirty="0" smtClean="0">
                <a:solidFill>
                  <a:prstClr val="black"/>
                </a:solidFill>
                <a:latin typeface="Arial" pitchFamily="34" charset="0"/>
                <a:ea typeface="ＭＳ Ｐゴシック" pitchFamily="-97" charset="-128"/>
                <a:cs typeface="Arial" pitchFamily="34" charset="0"/>
              </a:rPr>
              <a:t>     </a:t>
            </a:r>
            <a:r>
              <a:rPr lang="da-DK" sz="1600" kern="0" dirty="0" smtClean="0">
                <a:solidFill>
                  <a:sysClr val="window" lastClr="FFFFFF"/>
                </a:solidFill>
                <a:latin typeface="Arial" pitchFamily="34" charset="0"/>
                <a:ea typeface="ＭＳ Ｐゴシック" pitchFamily="-97" charset="-128"/>
                <a:cs typeface="Arial" pitchFamily="34" charset="0"/>
              </a:rPr>
              <a:t/>
            </a:r>
            <a:br>
              <a:rPr lang="da-DK" sz="1600" kern="0" dirty="0" smtClean="0">
                <a:solidFill>
                  <a:sysClr val="window" lastClr="FFFFFF"/>
                </a:solidFill>
                <a:latin typeface="Arial" pitchFamily="34" charset="0"/>
                <a:ea typeface="ＭＳ Ｐゴシック" pitchFamily="-97" charset="-128"/>
                <a:cs typeface="Arial" pitchFamily="34" charset="0"/>
              </a:rPr>
            </a:br>
            <a:r>
              <a:rPr lang="da-DK" sz="1800" kern="0" dirty="0" smtClean="0">
                <a:solidFill>
                  <a:sysClr val="window" lastClr="FFFFFF"/>
                </a:solidFill>
                <a:latin typeface="Calibri"/>
                <a:ea typeface="ＭＳ Ｐゴシック" pitchFamily="-97" charset="-128"/>
                <a:cs typeface="ＭＳ Ｐゴシック" charset="-128"/>
              </a:rPr>
              <a:t/>
            </a:r>
            <a:br>
              <a:rPr lang="da-DK" sz="1800" kern="0" dirty="0" smtClean="0">
                <a:solidFill>
                  <a:sysClr val="window" lastClr="FFFFFF"/>
                </a:solidFill>
                <a:latin typeface="Calibri"/>
                <a:ea typeface="ＭＳ Ｐゴシック" pitchFamily="-97" charset="-128"/>
                <a:cs typeface="ＭＳ Ｐゴシック" charset="-128"/>
              </a:rPr>
            </a:br>
            <a:endParaRPr lang="da-DK" sz="1800" kern="0" dirty="0">
              <a:solidFill>
                <a:sysClr val="window" lastClr="FFFFFF"/>
              </a:solidFill>
              <a:latin typeface="Calibri"/>
              <a:ea typeface="ＭＳ Ｐゴシック" pitchFamily="-97" charset="-128"/>
              <a:cs typeface="ＭＳ Ｐゴシック" charset="-128"/>
            </a:endParaRPr>
          </a:p>
        </p:txBody>
      </p:sp>
    </p:spTree>
    <p:extLst>
      <p:ext uri="{BB962C8B-B14F-4D97-AF65-F5344CB8AC3E}">
        <p14:creationId xmlns:p14="http://schemas.microsoft.com/office/powerpoint/2010/main" val="3651707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64" b="2913"/>
          <a:stretch/>
        </p:blipFill>
        <p:spPr>
          <a:xfrm>
            <a:off x="114300" y="340242"/>
            <a:ext cx="8915400" cy="5964865"/>
          </a:xfrm>
          <a:prstGeom prst="rect">
            <a:avLst/>
          </a:prstGeom>
        </p:spPr>
      </p:pic>
      <p:sp>
        <p:nvSpPr>
          <p:cNvPr id="2" name="Title 1"/>
          <p:cNvSpPr>
            <a:spLocks noGrp="1"/>
          </p:cNvSpPr>
          <p:nvPr>
            <p:ph type="title"/>
          </p:nvPr>
        </p:nvSpPr>
        <p:spPr>
          <a:xfrm>
            <a:off x="533400" y="1981200"/>
            <a:ext cx="8077200" cy="1143000"/>
          </a:xfrm>
        </p:spPr>
        <p:txBody>
          <a:bodyPr/>
          <a:lstStyle/>
          <a:p>
            <a:r>
              <a:rPr lang="en-US" sz="5400" b="1" dirty="0" smtClean="0">
                <a:solidFill>
                  <a:srgbClr val="C00000"/>
                </a:solidFill>
              </a:rPr>
              <a:t>THE HISTORY</a:t>
            </a:r>
            <a:endParaRPr lang="en-US" sz="5400" b="1" dirty="0">
              <a:solidFill>
                <a:srgbClr val="C00000"/>
              </a:solidFill>
            </a:endParaRPr>
          </a:p>
        </p:txBody>
      </p:sp>
    </p:spTree>
    <p:extLst>
      <p:ext uri="{BB962C8B-B14F-4D97-AF65-F5344CB8AC3E}">
        <p14:creationId xmlns:p14="http://schemas.microsoft.com/office/powerpoint/2010/main" val="316421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1676400"/>
            <a:ext cx="7772400" cy="4419600"/>
          </a:xfrm>
        </p:spPr>
        <p:txBody>
          <a:bodyPr/>
          <a:lstStyle/>
          <a:p>
            <a:pPr marL="0" indent="0">
              <a:buNone/>
            </a:pPr>
            <a:r>
              <a:rPr lang="en-US" b="1" dirty="0">
                <a:effectLst>
                  <a:outerShdw blurRad="38100" dist="38100" dir="2700000" algn="tl">
                    <a:srgbClr val="000000">
                      <a:alpha val="43137"/>
                    </a:srgbClr>
                  </a:outerShdw>
                </a:effectLst>
              </a:rPr>
              <a:t>OTHER USAS CHANGES</a:t>
            </a:r>
          </a:p>
          <a:p>
            <a:pPr marL="0" indent="0">
              <a:buNone/>
            </a:pPr>
            <a:endParaRPr lang="en-US" sz="1600" dirty="0">
              <a:cs typeface="Times New Roman" pitchFamily="18" charset="0"/>
            </a:endParaRPr>
          </a:p>
          <a:p>
            <a:r>
              <a:rPr lang="en-US" sz="2800" dirty="0" smtClean="0">
                <a:cs typeface="Times New Roman" pitchFamily="18" charset="0"/>
              </a:rPr>
              <a:t>Support Services “Direction” requires OPU (for school vs. general admin)</a:t>
            </a:r>
          </a:p>
          <a:p>
            <a:endParaRPr lang="en-US" sz="1400" dirty="0" smtClean="0">
              <a:cs typeface="Times New Roman" pitchFamily="18" charset="0"/>
            </a:endParaRPr>
          </a:p>
          <a:p>
            <a:r>
              <a:rPr lang="en-US" sz="2800" dirty="0" smtClean="0">
                <a:cs typeface="Times New Roman" pitchFamily="18" charset="0"/>
              </a:rPr>
              <a:t>Func 2953 Statistical Record Services added</a:t>
            </a:r>
          </a:p>
          <a:p>
            <a:endParaRPr lang="en-US" sz="1400" dirty="0" smtClean="0">
              <a:cs typeface="Times New Roman" pitchFamily="18" charset="0"/>
            </a:endParaRPr>
          </a:p>
          <a:p>
            <a:r>
              <a:rPr lang="en-US" sz="2800" dirty="0" smtClean="0">
                <a:cs typeface="Times New Roman" pitchFamily="18" charset="0"/>
              </a:rPr>
              <a:t>Small terminology updates</a:t>
            </a:r>
          </a:p>
          <a:p>
            <a:endParaRPr lang="en-US" sz="1400" dirty="0" smtClean="0">
              <a:cs typeface="Times New Roman" pitchFamily="18" charset="0"/>
            </a:endParaRPr>
          </a:p>
          <a:p>
            <a:r>
              <a:rPr lang="en-US" sz="2800" dirty="0" smtClean="0">
                <a:cs typeface="Times New Roman" pitchFamily="18" charset="0"/>
              </a:rPr>
              <a:t>Equipment – capital vs. operating</a:t>
            </a:r>
          </a:p>
          <a:p>
            <a:endParaRPr lang="en-US" dirty="0"/>
          </a:p>
        </p:txBody>
      </p:sp>
    </p:spTree>
    <p:extLst>
      <p:ext uri="{BB962C8B-B14F-4D97-AF65-F5344CB8AC3E}">
        <p14:creationId xmlns:p14="http://schemas.microsoft.com/office/powerpoint/2010/main" val="3585988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416"/>
          <a:stretch/>
        </p:blipFill>
        <p:spPr>
          <a:xfrm>
            <a:off x="0" y="-76200"/>
            <a:ext cx="9144000" cy="6248400"/>
          </a:xfrm>
          <a:prstGeom prst="rect">
            <a:avLst/>
          </a:prstGeom>
        </p:spPr>
      </p:pic>
      <p:sp>
        <p:nvSpPr>
          <p:cNvPr id="2" name="Title 1"/>
          <p:cNvSpPr>
            <a:spLocks noGrp="1"/>
          </p:cNvSpPr>
          <p:nvPr>
            <p:ph type="title"/>
          </p:nvPr>
        </p:nvSpPr>
        <p:spPr>
          <a:xfrm>
            <a:off x="0" y="105300"/>
            <a:ext cx="9144000" cy="1143000"/>
          </a:xfrm>
        </p:spPr>
        <p:txBody>
          <a:bodyPr/>
          <a:lstStyle/>
          <a:p>
            <a:r>
              <a:rPr lang="en-US" sz="5400" b="1" dirty="0" smtClean="0">
                <a:solidFill>
                  <a:schemeClr val="bg1"/>
                </a:solidFill>
              </a:rPr>
              <a:t>THE CROSSWALKS</a:t>
            </a:r>
            <a:endParaRPr lang="en-US" sz="5400" b="1" dirty="0">
              <a:solidFill>
                <a:schemeClr val="bg1"/>
              </a:solidFill>
            </a:endParaRPr>
          </a:p>
        </p:txBody>
      </p:sp>
    </p:spTree>
    <p:extLst>
      <p:ext uri="{BB962C8B-B14F-4D97-AF65-F5344CB8AC3E}">
        <p14:creationId xmlns:p14="http://schemas.microsoft.com/office/powerpoint/2010/main" val="3742428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effectLst>
                  <a:outerShdw blurRad="38100" dist="38100" dir="2700000" algn="tl">
                    <a:srgbClr val="000000">
                      <a:alpha val="43137"/>
                    </a:srgbClr>
                  </a:outerShdw>
                </a:effectLst>
              </a:rPr>
              <a:t>THE CROSSWALKS</a:t>
            </a:r>
            <a:endParaRPr lang="en-US" dirty="0">
              <a:solidFill>
                <a:srgbClr val="96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a:hlinkClick r:id="rId2"/>
              </a:rPr>
              <a:t>USAS to Federal </a:t>
            </a:r>
            <a:r>
              <a:rPr lang="en-US" dirty="0" smtClean="0">
                <a:hlinkClick r:id="rId2"/>
              </a:rPr>
              <a:t>Crosswalk</a:t>
            </a:r>
            <a:endParaRPr lang="en-US" dirty="0" smtClean="0"/>
          </a:p>
          <a:p>
            <a:endParaRPr lang="en-US" dirty="0"/>
          </a:p>
          <a:p>
            <a:r>
              <a:rPr lang="en-US" dirty="0" smtClean="0">
                <a:hlinkClick r:id="rId3"/>
              </a:rPr>
              <a:t>Expenditure </a:t>
            </a:r>
            <a:r>
              <a:rPr lang="en-US" dirty="0">
                <a:hlinkClick r:id="rId3"/>
              </a:rPr>
              <a:t>Reporting </a:t>
            </a:r>
            <a:r>
              <a:rPr lang="en-US" dirty="0" smtClean="0">
                <a:hlinkClick r:id="rId3"/>
              </a:rPr>
              <a:t>Classification Chart</a:t>
            </a:r>
            <a:endParaRPr lang="en-US" dirty="0"/>
          </a:p>
        </p:txBody>
      </p:sp>
    </p:spTree>
    <p:extLst>
      <p:ext uri="{BB962C8B-B14F-4D97-AF65-F5344CB8AC3E}">
        <p14:creationId xmlns:p14="http://schemas.microsoft.com/office/powerpoint/2010/main" val="693706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096000"/>
          </a:xfrm>
        </p:spPr>
      </p:pic>
      <p:sp>
        <p:nvSpPr>
          <p:cNvPr id="2" name="Title 1"/>
          <p:cNvSpPr>
            <a:spLocks noGrp="1"/>
          </p:cNvSpPr>
          <p:nvPr>
            <p:ph type="title"/>
          </p:nvPr>
        </p:nvSpPr>
        <p:spPr>
          <a:xfrm>
            <a:off x="0" y="457200"/>
            <a:ext cx="9144000" cy="1143000"/>
          </a:xfrm>
        </p:spPr>
        <p:txBody>
          <a:bodyPr/>
          <a:lstStyle/>
          <a:p>
            <a:r>
              <a:rPr lang="en-US" sz="5400" b="1" dirty="0" smtClean="0">
                <a:solidFill>
                  <a:srgbClr val="C00000"/>
                </a:solidFill>
              </a:rPr>
              <a:t>THE NEXT STEPS</a:t>
            </a:r>
            <a:endParaRPr lang="en-US" sz="5400" b="1" dirty="0">
              <a:solidFill>
                <a:srgbClr val="C00000"/>
              </a:solidFill>
            </a:endParaRPr>
          </a:p>
        </p:txBody>
      </p:sp>
    </p:spTree>
    <p:extLst>
      <p:ext uri="{BB962C8B-B14F-4D97-AF65-F5344CB8AC3E}">
        <p14:creationId xmlns:p14="http://schemas.microsoft.com/office/powerpoint/2010/main" val="1192617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effectLst>
                  <a:outerShdw blurRad="38100" dist="38100" dir="2700000" algn="tl">
                    <a:srgbClr val="000000">
                      <a:alpha val="43137"/>
                    </a:srgbClr>
                  </a:outerShdw>
                </a:effectLst>
              </a:rPr>
              <a:t>THE NEXT STEPS:</a:t>
            </a:r>
            <a:br>
              <a:rPr lang="en-US" dirty="0" smtClean="0">
                <a:solidFill>
                  <a:srgbClr val="960000"/>
                </a:solidFill>
                <a:effectLst>
                  <a:outerShdw blurRad="38100" dist="38100" dir="2700000" algn="tl">
                    <a:srgbClr val="000000">
                      <a:alpha val="43137"/>
                    </a:srgbClr>
                  </a:outerShdw>
                </a:effectLst>
              </a:rPr>
            </a:br>
            <a:r>
              <a:rPr lang="en-US" dirty="0" smtClean="0">
                <a:solidFill>
                  <a:srgbClr val="960000"/>
                </a:solidFill>
                <a:effectLst>
                  <a:outerShdw blurRad="38100" dist="38100" dir="2700000" algn="tl">
                    <a:srgbClr val="000000">
                      <a:alpha val="43137"/>
                    </a:srgbClr>
                  </a:outerShdw>
                </a:effectLst>
              </a:rPr>
              <a:t>USAS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2209800"/>
            <a:ext cx="7772400" cy="3886200"/>
          </a:xfrm>
        </p:spPr>
        <p:txBody>
          <a:bodyPr/>
          <a:lstStyle/>
          <a:p>
            <a:pPr marL="0" indent="0">
              <a:buNone/>
            </a:pPr>
            <a:r>
              <a:rPr lang="en-US" dirty="0" smtClean="0"/>
              <a:t>On the </a:t>
            </a:r>
            <a:r>
              <a:rPr lang="en-US" i="1" dirty="0" smtClean="0">
                <a:hlinkClick r:id="rId2"/>
              </a:rPr>
              <a:t>Expenditure Reporting Classification Chart</a:t>
            </a:r>
            <a:r>
              <a:rPr lang="en-US" dirty="0" smtClean="0"/>
              <a:t>, review the codes you use in the far left column against the crosswalk and far right column to see where those expenses will be counted.</a:t>
            </a:r>
            <a:endParaRPr lang="en-US" sz="3600" dirty="0"/>
          </a:p>
        </p:txBody>
      </p:sp>
    </p:spTree>
    <p:extLst>
      <p:ext uri="{BB962C8B-B14F-4D97-AF65-F5344CB8AC3E}">
        <p14:creationId xmlns:p14="http://schemas.microsoft.com/office/powerpoint/2010/main" val="1561793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effectLst>
                  <a:outerShdw blurRad="38100" dist="38100" dir="2700000" algn="tl">
                    <a:srgbClr val="000000">
                      <a:alpha val="43137"/>
                    </a:srgbClr>
                  </a:outerShdw>
                </a:effectLst>
              </a:rPr>
              <a:t>THE NEXT STEPS:</a:t>
            </a:r>
            <a:br>
              <a:rPr lang="en-US" dirty="0" smtClean="0">
                <a:solidFill>
                  <a:srgbClr val="960000"/>
                </a:solidFill>
                <a:effectLst>
                  <a:outerShdw blurRad="38100" dist="38100" dir="2700000" algn="tl">
                    <a:srgbClr val="000000">
                      <a:alpha val="43137"/>
                    </a:srgbClr>
                  </a:outerShdw>
                </a:effectLst>
              </a:rPr>
            </a:br>
            <a:r>
              <a:rPr lang="en-US" dirty="0" smtClean="0">
                <a:solidFill>
                  <a:srgbClr val="960000"/>
                </a:solidFill>
                <a:effectLst>
                  <a:outerShdw blurRad="38100" dist="38100" dir="2700000" algn="tl">
                    <a:srgbClr val="000000">
                      <a:alpha val="43137"/>
                    </a:srgbClr>
                  </a:outerShdw>
                </a:effectLst>
              </a:rPr>
              <a:t>USAS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2286000"/>
            <a:ext cx="7772400" cy="3810000"/>
          </a:xfrm>
        </p:spPr>
        <p:txBody>
          <a:bodyPr/>
          <a:lstStyle/>
          <a:p>
            <a:pPr marL="0" indent="0">
              <a:buNone/>
            </a:pPr>
            <a:r>
              <a:rPr lang="en-US" dirty="0" smtClean="0"/>
              <a:t>Once SSDT updates the accounting codes, you should check your codes to see which codes you want to change.</a:t>
            </a:r>
          </a:p>
        </p:txBody>
      </p:sp>
    </p:spTree>
    <p:extLst>
      <p:ext uri="{BB962C8B-B14F-4D97-AF65-F5344CB8AC3E}">
        <p14:creationId xmlns:p14="http://schemas.microsoft.com/office/powerpoint/2010/main" val="3899704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effectLst>
                  <a:outerShdw blurRad="38100" dist="38100" dir="2700000" algn="tl">
                    <a:srgbClr val="000000">
                      <a:alpha val="43137"/>
                    </a:srgbClr>
                  </a:outerShdw>
                </a:effectLst>
              </a:rPr>
              <a:t>THE NEXT STEPS:</a:t>
            </a:r>
            <a:br>
              <a:rPr lang="en-US" dirty="0" smtClean="0">
                <a:solidFill>
                  <a:srgbClr val="960000"/>
                </a:solidFill>
                <a:effectLst>
                  <a:outerShdw blurRad="38100" dist="38100" dir="2700000" algn="tl">
                    <a:srgbClr val="000000">
                      <a:alpha val="43137"/>
                    </a:srgbClr>
                  </a:outerShdw>
                </a:effectLst>
              </a:rPr>
            </a:br>
            <a:r>
              <a:rPr lang="en-US" dirty="0" smtClean="0">
                <a:solidFill>
                  <a:srgbClr val="960000"/>
                </a:solidFill>
                <a:effectLst>
                  <a:outerShdw blurRad="38100" dist="38100" dir="2700000" algn="tl">
                    <a:srgbClr val="000000">
                      <a:alpha val="43137"/>
                    </a:srgbClr>
                  </a:outerShdw>
                </a:effectLst>
              </a:rPr>
              <a:t>USAS Coding</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85800" y="2590800"/>
            <a:ext cx="7772400" cy="3505200"/>
          </a:xfrm>
        </p:spPr>
        <p:txBody>
          <a:bodyPr/>
          <a:lstStyle/>
          <a:p>
            <a:pPr marL="0" indent="0">
              <a:buNone/>
            </a:pPr>
            <a:r>
              <a:rPr lang="en-US" dirty="0" smtClean="0"/>
              <a:t>Don’t forget to use ACTCHG to ensure that the history of the account moves with the account code changed.</a:t>
            </a:r>
            <a:endParaRPr lang="en-US" dirty="0"/>
          </a:p>
        </p:txBody>
      </p:sp>
    </p:spTree>
    <p:extLst>
      <p:ext uri="{BB962C8B-B14F-4D97-AF65-F5344CB8AC3E}">
        <p14:creationId xmlns:p14="http://schemas.microsoft.com/office/powerpoint/2010/main" val="1366466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effectLst>
                  <a:outerShdw blurRad="38100" dist="38100" dir="2700000" algn="tl">
                    <a:srgbClr val="000000">
                      <a:alpha val="43137"/>
                    </a:srgbClr>
                  </a:outerShdw>
                </a:effectLst>
              </a:rPr>
              <a:t>THE NEXT STEPS:</a:t>
            </a:r>
            <a:br>
              <a:rPr lang="en-US" dirty="0" smtClean="0">
                <a:solidFill>
                  <a:srgbClr val="960000"/>
                </a:solidFill>
                <a:effectLst>
                  <a:outerShdw blurRad="38100" dist="38100" dir="2700000" algn="tl">
                    <a:srgbClr val="000000">
                      <a:alpha val="43137"/>
                    </a:srgbClr>
                  </a:outerShdw>
                </a:effectLst>
              </a:rPr>
            </a:br>
            <a:r>
              <a:rPr lang="en-US" dirty="0" smtClean="0">
                <a:solidFill>
                  <a:srgbClr val="960000"/>
                </a:solidFill>
                <a:effectLst>
                  <a:outerShdw blurRad="38100" dist="38100" dir="2700000" algn="tl">
                    <a:srgbClr val="000000">
                      <a:alpha val="43137"/>
                    </a:srgbClr>
                  </a:outerShdw>
                </a:effectLst>
              </a:rPr>
              <a:t>ODE Products</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828800"/>
            <a:ext cx="8229600" cy="4525963"/>
          </a:xfrm>
        </p:spPr>
        <p:txBody>
          <a:bodyPr/>
          <a:lstStyle/>
          <a:p>
            <a:r>
              <a:rPr lang="en-US" dirty="0" smtClean="0"/>
              <a:t>For each school district, % classroom instructional, per pupil expenditures</a:t>
            </a:r>
          </a:p>
          <a:p>
            <a:endParaRPr lang="en-US" sz="2000" dirty="0" smtClean="0"/>
          </a:p>
          <a:p>
            <a:r>
              <a:rPr lang="en-US" dirty="0" smtClean="0"/>
              <a:t>Group and rank within each group for % CRI</a:t>
            </a:r>
          </a:p>
          <a:p>
            <a:endParaRPr lang="en-US" sz="2000" dirty="0" smtClean="0"/>
          </a:p>
          <a:p>
            <a:r>
              <a:rPr lang="en-US" dirty="0" smtClean="0"/>
              <a:t>Master list of per pupil expenditures</a:t>
            </a:r>
          </a:p>
        </p:txBody>
      </p:sp>
    </p:spTree>
    <p:extLst>
      <p:ext uri="{BB962C8B-B14F-4D97-AF65-F5344CB8AC3E}">
        <p14:creationId xmlns:p14="http://schemas.microsoft.com/office/powerpoint/2010/main" val="3204893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effectLst>
                  <a:outerShdw blurRad="38100" dist="38100" dir="2700000" algn="tl">
                    <a:srgbClr val="000000">
                      <a:alpha val="43137"/>
                    </a:srgbClr>
                  </a:outerShdw>
                </a:effectLst>
              </a:rPr>
              <a:t>THE NEXT STEPS:</a:t>
            </a:r>
            <a:br>
              <a:rPr lang="en-US" dirty="0" smtClean="0">
                <a:solidFill>
                  <a:srgbClr val="960000"/>
                </a:solidFill>
                <a:effectLst>
                  <a:outerShdw blurRad="38100" dist="38100" dir="2700000" algn="tl">
                    <a:srgbClr val="000000">
                      <a:alpha val="43137"/>
                    </a:srgbClr>
                  </a:outerShdw>
                </a:effectLst>
              </a:rPr>
            </a:br>
            <a:r>
              <a:rPr lang="en-US" dirty="0" smtClean="0">
                <a:solidFill>
                  <a:srgbClr val="960000"/>
                </a:solidFill>
                <a:effectLst>
                  <a:outerShdw blurRad="38100" dist="38100" dir="2700000" algn="tl">
                    <a:srgbClr val="000000">
                      <a:alpha val="43137"/>
                    </a:srgbClr>
                  </a:outerShdw>
                </a:effectLst>
              </a:rPr>
              <a:t>ODE Products</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91640"/>
            <a:ext cx="8229600" cy="3891967"/>
          </a:xfrm>
        </p:spPr>
        <p:txBody>
          <a:bodyPr/>
          <a:lstStyle/>
          <a:p>
            <a:r>
              <a:rPr lang="en-US" dirty="0" smtClean="0"/>
              <a:t>Averages within each group, and statewide</a:t>
            </a:r>
          </a:p>
          <a:p>
            <a:endParaRPr lang="en-US" sz="1000" dirty="0" smtClean="0"/>
          </a:p>
          <a:p>
            <a:r>
              <a:rPr lang="en-US" dirty="0" smtClean="0"/>
              <a:t>Operating expenditures as % of total</a:t>
            </a:r>
          </a:p>
          <a:p>
            <a:pPr marL="0" indent="0">
              <a:buNone/>
            </a:pPr>
            <a:r>
              <a:rPr lang="en-US" sz="1050" dirty="0" smtClean="0"/>
              <a:t> </a:t>
            </a:r>
          </a:p>
          <a:p>
            <a:r>
              <a:rPr lang="en-US" dirty="0" smtClean="0"/>
              <a:t>Include data on on-line local report card</a:t>
            </a:r>
          </a:p>
          <a:p>
            <a:endParaRPr lang="en-US" sz="1000" dirty="0" smtClean="0"/>
          </a:p>
          <a:p>
            <a:r>
              <a:rPr lang="en-US" dirty="0" smtClean="0"/>
              <a:t>Post expenditure data on ODE website</a:t>
            </a:r>
          </a:p>
          <a:p>
            <a:endParaRPr lang="en-US" sz="1000" dirty="0" smtClean="0"/>
          </a:p>
          <a:p>
            <a:r>
              <a:rPr lang="en-US" dirty="0" smtClean="0"/>
              <a:t>Produce report for each school</a:t>
            </a:r>
            <a:endParaRPr lang="en-US" dirty="0"/>
          </a:p>
        </p:txBody>
      </p:sp>
    </p:spTree>
    <p:extLst>
      <p:ext uri="{BB962C8B-B14F-4D97-AF65-F5344CB8AC3E}">
        <p14:creationId xmlns:p14="http://schemas.microsoft.com/office/powerpoint/2010/main" val="2400372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effectLst>
                  <a:outerShdw blurRad="38100" dist="38100" dir="2700000" algn="tl">
                    <a:srgbClr val="000000">
                      <a:alpha val="43137"/>
                    </a:srgbClr>
                  </a:outerShdw>
                </a:effectLst>
              </a:rPr>
              <a:t>THE NEXT STEPS:</a:t>
            </a:r>
            <a:br>
              <a:rPr lang="en-US" dirty="0" smtClean="0">
                <a:solidFill>
                  <a:srgbClr val="960000"/>
                </a:solidFill>
                <a:effectLst>
                  <a:outerShdw blurRad="38100" dist="38100" dir="2700000" algn="tl">
                    <a:srgbClr val="000000">
                      <a:alpha val="43137"/>
                    </a:srgbClr>
                  </a:outerShdw>
                </a:effectLst>
              </a:rPr>
            </a:br>
            <a:r>
              <a:rPr lang="en-US" dirty="0" smtClean="0">
                <a:solidFill>
                  <a:srgbClr val="960000"/>
                </a:solidFill>
                <a:effectLst>
                  <a:outerShdw blurRad="38100" dist="38100" dir="2700000" algn="tl">
                    <a:srgbClr val="000000">
                      <a:alpha val="43137"/>
                    </a:srgbClr>
                  </a:outerShdw>
                </a:effectLst>
              </a:rPr>
              <a:t>Expenditure Rankings</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828800"/>
            <a:ext cx="8229600" cy="3754807"/>
          </a:xfrm>
        </p:spPr>
        <p:txBody>
          <a:bodyPr/>
          <a:lstStyle/>
          <a:p>
            <a:r>
              <a:rPr lang="en-US" sz="3000" dirty="0" smtClean="0"/>
              <a:t>ODE to make available draft FY12 district results for classroom/non-classroom and federal categories: Review and analyze</a:t>
            </a:r>
          </a:p>
          <a:p>
            <a:endParaRPr lang="en-US" sz="3000" dirty="0" smtClean="0"/>
          </a:p>
          <a:p>
            <a:r>
              <a:rPr lang="en-US" sz="3000" dirty="0" smtClean="0"/>
              <a:t>Webinars: May 6 &amp; 15 (traditional districts) and May 13 (Community Schools)</a:t>
            </a:r>
          </a:p>
        </p:txBody>
      </p:sp>
    </p:spTree>
    <p:extLst>
      <p:ext uri="{BB962C8B-B14F-4D97-AF65-F5344CB8AC3E}">
        <p14:creationId xmlns:p14="http://schemas.microsoft.com/office/powerpoint/2010/main" val="341029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rPr>
              <a:t>THE HISTORY</a:t>
            </a:r>
            <a:endParaRPr lang="en-US" dirty="0">
              <a:solidFill>
                <a:srgbClr val="960000"/>
              </a:solidFill>
            </a:endParaRPr>
          </a:p>
        </p:txBody>
      </p:sp>
      <p:sp>
        <p:nvSpPr>
          <p:cNvPr id="5" name="Content Placeholder 4"/>
          <p:cNvSpPr>
            <a:spLocks noGrp="1"/>
          </p:cNvSpPr>
          <p:nvPr>
            <p:ph idx="1"/>
          </p:nvPr>
        </p:nvSpPr>
        <p:spPr>
          <a:xfrm>
            <a:off x="685800" y="1981200"/>
            <a:ext cx="8153400" cy="4114800"/>
          </a:xfrm>
        </p:spPr>
        <p:txBody>
          <a:bodyPr/>
          <a:lstStyle/>
          <a:p>
            <a:pPr marL="457200" lvl="1" indent="0">
              <a:buNone/>
            </a:pPr>
            <a:r>
              <a:rPr lang="en-US" dirty="0"/>
              <a:t>E</a:t>
            </a:r>
            <a:r>
              <a:rPr lang="en-US" dirty="0" smtClean="0"/>
              <a:t>xpenditure standards </a:t>
            </a:r>
          </a:p>
          <a:p>
            <a:pPr marL="457200" lvl="1" indent="0">
              <a:buNone/>
            </a:pPr>
            <a:endParaRPr lang="en-US" dirty="0" smtClean="0"/>
          </a:p>
          <a:p>
            <a:pPr marL="457200" lvl="1" indent="0">
              <a:buNone/>
            </a:pPr>
            <a:r>
              <a:rPr lang="en-US" dirty="0" smtClean="0"/>
              <a:t>Rankings within categories </a:t>
            </a:r>
          </a:p>
          <a:p>
            <a:pPr marL="457200" lvl="1" indent="0">
              <a:buNone/>
            </a:pPr>
            <a:endParaRPr lang="en-US" dirty="0" smtClean="0"/>
          </a:p>
          <a:p>
            <a:pPr marL="457200" lvl="1" indent="0">
              <a:buNone/>
            </a:pPr>
            <a:r>
              <a:rPr lang="en-US" dirty="0" smtClean="0"/>
              <a:t>Alignment with U.S. Department of Education reporting and federal law</a:t>
            </a:r>
          </a:p>
          <a:p>
            <a:endParaRPr lang="en-US" dirty="0"/>
          </a:p>
        </p:txBody>
      </p:sp>
      <p:cxnSp>
        <p:nvCxnSpPr>
          <p:cNvPr id="4" name="Straight Connector 3"/>
          <p:cNvCxnSpPr/>
          <p:nvPr/>
        </p:nvCxnSpPr>
        <p:spPr bwMode="auto">
          <a:xfrm>
            <a:off x="1219200" y="2743200"/>
            <a:ext cx="5854262"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1219200" y="3733800"/>
            <a:ext cx="5854262"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595987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447800"/>
          </a:xfrm>
        </p:spPr>
        <p:txBody>
          <a:bodyPr/>
          <a:lstStyle/>
          <a:p>
            <a:r>
              <a:rPr lang="en-US" dirty="0" smtClean="0">
                <a:solidFill>
                  <a:srgbClr val="960000"/>
                </a:solidFill>
                <a:effectLst>
                  <a:outerShdw blurRad="38100" dist="38100" dir="2700000" algn="tl">
                    <a:srgbClr val="000000">
                      <a:alpha val="43137"/>
                    </a:srgbClr>
                  </a:outerShdw>
                </a:effectLst>
              </a:rPr>
              <a:t>THE NEXT STEPS:</a:t>
            </a:r>
            <a:br>
              <a:rPr lang="en-US" dirty="0" smtClean="0">
                <a:solidFill>
                  <a:srgbClr val="960000"/>
                </a:solidFill>
                <a:effectLst>
                  <a:outerShdw blurRad="38100" dist="38100" dir="2700000" algn="tl">
                    <a:srgbClr val="000000">
                      <a:alpha val="43137"/>
                    </a:srgbClr>
                  </a:outerShdw>
                </a:effectLst>
              </a:rPr>
            </a:br>
            <a:r>
              <a:rPr lang="en-US" dirty="0" smtClean="0">
                <a:solidFill>
                  <a:srgbClr val="960000"/>
                </a:solidFill>
                <a:effectLst>
                  <a:outerShdw blurRad="38100" dist="38100" dir="2700000" algn="tl">
                    <a:srgbClr val="000000">
                      <a:alpha val="43137"/>
                    </a:srgbClr>
                  </a:outerShdw>
                </a:effectLst>
              </a:rPr>
              <a:t>Expenditure Rankings</a:t>
            </a:r>
            <a:endParaRPr lang="en-US" dirty="0">
              <a:solidFill>
                <a:srgbClr val="96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828800"/>
            <a:ext cx="8229600" cy="3754807"/>
          </a:xfrm>
        </p:spPr>
        <p:txBody>
          <a:bodyPr/>
          <a:lstStyle/>
          <a:p>
            <a:r>
              <a:rPr lang="en-US" sz="3000" dirty="0" smtClean="0"/>
              <a:t>Complete FY13 and submit by the end of Period N</a:t>
            </a:r>
          </a:p>
          <a:p>
            <a:endParaRPr lang="en-US" sz="3000" dirty="0" smtClean="0"/>
          </a:p>
          <a:p>
            <a:r>
              <a:rPr lang="en-US" sz="3000" dirty="0" smtClean="0"/>
              <a:t>ODE will complete its products after </a:t>
            </a:r>
            <a:br>
              <a:rPr lang="en-US" sz="3000" dirty="0" smtClean="0"/>
            </a:br>
            <a:r>
              <a:rPr lang="en-US" sz="3000" dirty="0" smtClean="0"/>
              <a:t>EMIS Periods H and N close </a:t>
            </a:r>
            <a:br>
              <a:rPr lang="en-US" sz="3000" dirty="0" smtClean="0"/>
            </a:br>
            <a:r>
              <a:rPr lang="en-US" sz="3000" dirty="0" smtClean="0"/>
              <a:t>(Target publishing date: Nov 1)</a:t>
            </a:r>
            <a:endParaRPr lang="en-US" sz="3000" dirty="0"/>
          </a:p>
        </p:txBody>
      </p:sp>
    </p:spTree>
    <p:extLst>
      <p:ext uri="{BB962C8B-B14F-4D97-AF65-F5344CB8AC3E}">
        <p14:creationId xmlns:p14="http://schemas.microsoft.com/office/powerpoint/2010/main" val="2319439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86" y="318602"/>
            <a:ext cx="8082914" cy="6063195"/>
          </a:xfrm>
          <a:prstGeom prst="rect">
            <a:avLst/>
          </a:prstGeom>
        </p:spPr>
      </p:pic>
      <p:sp>
        <p:nvSpPr>
          <p:cNvPr id="7" name="Content Placeholder 2"/>
          <p:cNvSpPr>
            <a:spLocks noGrp="1"/>
          </p:cNvSpPr>
          <p:nvPr>
            <p:ph sz="half" idx="1"/>
          </p:nvPr>
        </p:nvSpPr>
        <p:spPr>
          <a:xfrm>
            <a:off x="1905000" y="1981200"/>
            <a:ext cx="5257800" cy="1219200"/>
          </a:xfrm>
        </p:spPr>
        <p:txBody>
          <a:bodyPr/>
          <a:lstStyle/>
          <a:p>
            <a:pPr marL="0" indent="0" algn="ctr">
              <a:buNone/>
            </a:pPr>
            <a:r>
              <a:rPr lang="en-US" sz="2000" b="1" dirty="0" smtClean="0"/>
              <a:t>Eric.Bode@education.ohio.gov</a:t>
            </a:r>
            <a:endParaRPr lang="en-US" sz="2000" b="1" dirty="0"/>
          </a:p>
          <a:p>
            <a:pPr marL="0" indent="0" algn="ctr">
              <a:buNone/>
            </a:pPr>
            <a:r>
              <a:rPr lang="en-US" sz="2000" b="1" dirty="0"/>
              <a:t>  Londa.Schwierking@education.ohio.gov</a:t>
            </a:r>
          </a:p>
          <a:p>
            <a:pPr marL="0" indent="0" algn="ctr">
              <a:buNone/>
            </a:pPr>
            <a:r>
              <a:rPr lang="en-US" sz="2000" b="1" dirty="0"/>
              <a:t>  Sonja.Hunter@education.ohio.gov</a:t>
            </a:r>
          </a:p>
        </p:txBody>
      </p:sp>
      <p:sp>
        <p:nvSpPr>
          <p:cNvPr id="8" name="Title 3"/>
          <p:cNvSpPr>
            <a:spLocks noGrp="1"/>
          </p:cNvSpPr>
          <p:nvPr>
            <p:ph type="title"/>
          </p:nvPr>
        </p:nvSpPr>
        <p:spPr>
          <a:xfrm>
            <a:off x="2057400" y="990600"/>
            <a:ext cx="5181600" cy="914400"/>
          </a:xfrm>
        </p:spPr>
        <p:txBody>
          <a:bodyPr/>
          <a:lstStyle/>
          <a:p>
            <a:pPr algn="ctr"/>
            <a:r>
              <a:rPr lang="en-US" sz="3600" b="1" dirty="0" smtClean="0">
                <a:solidFill>
                  <a:srgbClr val="C00000"/>
                </a:solidFill>
              </a:rPr>
              <a:t>For More Information</a:t>
            </a:r>
          </a:p>
        </p:txBody>
      </p:sp>
    </p:spTree>
    <p:extLst>
      <p:ext uri="{BB962C8B-B14F-4D97-AF65-F5344CB8AC3E}">
        <p14:creationId xmlns:p14="http://schemas.microsoft.com/office/powerpoint/2010/main" val="61244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3"/>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smtClean="0">
                <a:latin typeface="Arial"/>
                <a:cs typeface="Arial"/>
              </a:rPr>
              <a:t>ohio-department-of-education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smtClean="0">
                <a:latin typeface="Arial"/>
                <a:cs typeface="Arial"/>
              </a:rPr>
              <a:t>OhioEdDept</a:t>
            </a: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smtClean="0">
                <a:latin typeface="Arial"/>
                <a:cs typeface="Arial"/>
              </a:rPr>
              <a:t>storify.com/ohioEdDept</a:t>
            </a:r>
          </a:p>
        </p:txBody>
      </p:sp>
      <p:pic>
        <p:nvPicPr>
          <p:cNvPr id="15" name="Picture 14" descr="facebook-logo.jpg"/>
          <p:cNvPicPr>
            <a:picLocks noChangeAspect="1"/>
          </p:cNvPicPr>
          <p:nvPr/>
        </p:nvPicPr>
        <p:blipFill>
          <a:blip r:embed="rId4"/>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5"/>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6"/>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77110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lstStyle/>
          <a:p>
            <a:r>
              <a:rPr lang="en-US" dirty="0" smtClean="0">
                <a:solidFill>
                  <a:srgbClr val="960000"/>
                </a:solidFill>
                <a:effectLst>
                  <a:outerShdw blurRad="38100" dist="38100" dir="2700000" algn="tl">
                    <a:srgbClr val="000000">
                      <a:alpha val="43137"/>
                    </a:srgbClr>
                  </a:outerShdw>
                </a:effectLst>
              </a:rPr>
              <a:t>THE HISTORY</a:t>
            </a:r>
            <a:endParaRPr lang="en-US" dirty="0">
              <a:solidFill>
                <a:srgbClr val="96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23404"/>
            <a:ext cx="8229600" cy="4525963"/>
          </a:xfrm>
        </p:spPr>
        <p:txBody>
          <a:bodyPr/>
          <a:lstStyle/>
          <a:p>
            <a:r>
              <a:rPr lang="en-US" dirty="0" smtClean="0"/>
              <a:t>The State Board of Education approves “Expenditure Standards” </a:t>
            </a:r>
            <a:br>
              <a:rPr lang="en-US" dirty="0" smtClean="0"/>
            </a:br>
            <a:r>
              <a:rPr lang="en-US" i="1" dirty="0" smtClean="0"/>
              <a:t>Dec 2012</a:t>
            </a:r>
          </a:p>
          <a:p>
            <a:r>
              <a:rPr lang="en-US" dirty="0" smtClean="0"/>
              <a:t>Continued work on USAS changes</a:t>
            </a:r>
            <a:br>
              <a:rPr lang="en-US" dirty="0" smtClean="0"/>
            </a:br>
            <a:r>
              <a:rPr lang="en-US" i="1" dirty="0" smtClean="0"/>
              <a:t>Jan-April </a:t>
            </a:r>
            <a:r>
              <a:rPr lang="en-US" i="1" dirty="0"/>
              <a:t>2013 </a:t>
            </a:r>
            <a:endParaRPr lang="en-US" i="1" dirty="0" smtClean="0"/>
          </a:p>
          <a:p>
            <a:r>
              <a:rPr lang="en-US" dirty="0" smtClean="0"/>
              <a:t>Communication to school districts </a:t>
            </a:r>
            <a:br>
              <a:rPr lang="en-US" dirty="0" smtClean="0"/>
            </a:br>
            <a:r>
              <a:rPr lang="en-US" i="1" dirty="0" smtClean="0"/>
              <a:t>April-May 2013</a:t>
            </a:r>
            <a:endParaRPr lang="en-US" i="1" dirty="0"/>
          </a:p>
        </p:txBody>
      </p:sp>
    </p:spTree>
    <p:extLst>
      <p:ext uri="{BB962C8B-B14F-4D97-AF65-F5344CB8AC3E}">
        <p14:creationId xmlns:p14="http://schemas.microsoft.com/office/powerpoint/2010/main" val="254889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sz="5400" b="1" dirty="0" smtClean="0">
                <a:solidFill>
                  <a:srgbClr val="C00000"/>
                </a:solidFill>
              </a:rPr>
              <a:t>THE CATEGORIES</a:t>
            </a:r>
            <a:endParaRPr lang="en-US" sz="5400" b="1"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295400"/>
            <a:ext cx="5181600" cy="5181600"/>
          </a:xfrm>
          <a:prstGeom prst="rect">
            <a:avLst/>
          </a:prstGeom>
          <a:ln>
            <a:noFill/>
          </a:ln>
          <a:effectLst>
            <a:softEdge rad="112500"/>
          </a:effectLst>
        </p:spPr>
      </p:pic>
    </p:spTree>
    <p:extLst>
      <p:ext uri="{BB962C8B-B14F-4D97-AF65-F5344CB8AC3E}">
        <p14:creationId xmlns:p14="http://schemas.microsoft.com/office/powerpoint/2010/main" val="147807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effectLst>
                  <a:outerShdw blurRad="38100" dist="38100" dir="2700000" algn="tl">
                    <a:srgbClr val="000000">
                      <a:alpha val="43137"/>
                    </a:srgbClr>
                  </a:outerShdw>
                </a:effectLst>
              </a:rPr>
              <a:t>THE   CATEGORIES</a:t>
            </a:r>
            <a:endParaRPr lang="en-US" dirty="0">
              <a:solidFill>
                <a:srgbClr val="960000"/>
              </a:solidFill>
              <a:effectLst>
                <a:outerShdw blurRad="38100" dist="38100" dir="2700000" algn="tl">
                  <a:srgbClr val="000000">
                    <a:alpha val="43137"/>
                  </a:srgbClr>
                </a:outerShdw>
              </a:effectLst>
            </a:endParaRPr>
          </a:p>
        </p:txBody>
      </p:sp>
      <p:sp>
        <p:nvSpPr>
          <p:cNvPr id="16" name="Rectangle 15"/>
          <p:cNvSpPr/>
          <p:nvPr/>
        </p:nvSpPr>
        <p:spPr>
          <a:xfrm rot="20551602">
            <a:off x="2986069" y="-88434"/>
            <a:ext cx="904414"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cap="none" spc="300" dirty="0" smtClean="0">
                <a:ln>
                  <a:prstDash val="solid"/>
                </a:ln>
                <a:solidFill>
                  <a:srgbClr val="FF0000"/>
                </a:solidFill>
                <a:latin typeface="Freestyle Script" pitchFamily="66" charset="0"/>
              </a:rPr>
              <a:t>old</a:t>
            </a:r>
          </a:p>
        </p:txBody>
      </p:sp>
      <p:sp>
        <p:nvSpPr>
          <p:cNvPr id="21" name="Rectangle 20"/>
          <p:cNvSpPr/>
          <p:nvPr/>
        </p:nvSpPr>
        <p:spPr>
          <a:xfrm>
            <a:off x="2901751" y="642240"/>
            <a:ext cx="904414"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1800" dirty="0" smtClean="0">
              <a:ln>
                <a:prstDash val="solid"/>
              </a:ln>
              <a:solidFill>
                <a:schemeClr val="tx2"/>
              </a:solidFill>
              <a:latin typeface="Freestyle Script" pitchFamily="66" charset="0"/>
            </a:endParaRPr>
          </a:p>
          <a:p>
            <a:pPr algn="ctr"/>
            <a:r>
              <a:rPr lang="en-US" sz="4800" b="1" cap="none" spc="0" dirty="0" smtClean="0">
                <a:ln>
                  <a:prstDash val="solid"/>
                </a:ln>
                <a:solidFill>
                  <a:srgbClr val="FF0000"/>
                </a:solidFill>
                <a:latin typeface="Freestyle Script" pitchFamily="66" charset="0"/>
              </a:rPr>
              <a:t>^</a:t>
            </a:r>
            <a:endParaRPr lang="en-US" sz="4800" b="1" cap="none" spc="0" dirty="0">
              <a:ln>
                <a:prstDash val="solid"/>
              </a:ln>
              <a:solidFill>
                <a:srgbClr val="FF0000"/>
              </a:solidFill>
              <a:latin typeface="Freestyle Script" pitchFamily="66" charset="0"/>
            </a:endParaRPr>
          </a:p>
        </p:txBody>
      </p:sp>
      <p:sp>
        <p:nvSpPr>
          <p:cNvPr id="22" name="Rectangle 21"/>
          <p:cNvSpPr/>
          <p:nvPr/>
        </p:nvSpPr>
        <p:spPr>
          <a:xfrm rot="21329597">
            <a:off x="997903" y="2089780"/>
            <a:ext cx="303640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cap="none" spc="0" dirty="0" smtClean="0">
                <a:ln w="11430">
                  <a:solidFill>
                    <a:srgbClr val="00B050"/>
                  </a:solidFill>
                </a:ln>
                <a:solidFill>
                  <a:srgbClr val="00B050"/>
                </a:solidFill>
                <a:latin typeface="Times New Roman" pitchFamily="18" charset="0"/>
                <a:cs typeface="Times New Roman" pitchFamily="18" charset="0"/>
              </a:rPr>
              <a:t>Instructional</a:t>
            </a:r>
          </a:p>
        </p:txBody>
      </p:sp>
      <p:sp>
        <p:nvSpPr>
          <p:cNvPr id="24" name="Rectangle 23"/>
          <p:cNvSpPr/>
          <p:nvPr/>
        </p:nvSpPr>
        <p:spPr>
          <a:xfrm rot="220766">
            <a:off x="5049472" y="2731479"/>
            <a:ext cx="357020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cap="none" spc="0" dirty="0" smtClean="0">
                <a:ln w="11430"/>
                <a:solidFill>
                  <a:srgbClr val="FF0066"/>
                </a:solidFill>
                <a:latin typeface="Times New Roman" pitchFamily="18" charset="0"/>
                <a:cs typeface="Times New Roman" pitchFamily="18" charset="0"/>
              </a:rPr>
              <a:t>Administrative</a:t>
            </a:r>
          </a:p>
        </p:txBody>
      </p:sp>
      <p:sp>
        <p:nvSpPr>
          <p:cNvPr id="25" name="Rectangle 24"/>
          <p:cNvSpPr/>
          <p:nvPr/>
        </p:nvSpPr>
        <p:spPr>
          <a:xfrm>
            <a:off x="490927" y="3651201"/>
            <a:ext cx="330571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cap="none" spc="0" dirty="0" smtClean="0">
                <a:ln w="11430">
                  <a:solidFill>
                    <a:srgbClr val="0033CC"/>
                  </a:solidFill>
                </a:ln>
                <a:solidFill>
                  <a:srgbClr val="0033CC"/>
                </a:solidFill>
                <a:latin typeface="Times New Roman" pitchFamily="18" charset="0"/>
                <a:cs typeface="Times New Roman" pitchFamily="18" charset="0"/>
              </a:rPr>
              <a:t>Pupil Support</a:t>
            </a:r>
          </a:p>
        </p:txBody>
      </p:sp>
      <p:sp>
        <p:nvSpPr>
          <p:cNvPr id="26" name="Rectangle 25"/>
          <p:cNvSpPr/>
          <p:nvPr/>
        </p:nvSpPr>
        <p:spPr>
          <a:xfrm rot="21393734">
            <a:off x="4735063" y="4208396"/>
            <a:ext cx="319933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cap="none" spc="0" dirty="0" smtClean="0">
                <a:ln w="11430">
                  <a:solidFill>
                    <a:srgbClr val="FFC000"/>
                  </a:solidFill>
                </a:ln>
                <a:solidFill>
                  <a:srgbClr val="FFFF00"/>
                </a:solidFill>
                <a:latin typeface="Times New Roman" pitchFamily="18" charset="0"/>
                <a:cs typeface="Times New Roman" pitchFamily="18" charset="0"/>
              </a:rPr>
              <a:t>Staff Support</a:t>
            </a:r>
          </a:p>
        </p:txBody>
      </p:sp>
      <p:sp>
        <p:nvSpPr>
          <p:cNvPr id="29" name="Rectangle 28"/>
          <p:cNvSpPr/>
          <p:nvPr/>
        </p:nvSpPr>
        <p:spPr>
          <a:xfrm rot="211788">
            <a:off x="1761375" y="5421581"/>
            <a:ext cx="408958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cap="none" spc="0" dirty="0" smtClean="0">
                <a:ln w="11430"/>
                <a:solidFill>
                  <a:srgbClr val="7030A0"/>
                </a:solidFill>
                <a:latin typeface="Times New Roman" pitchFamily="18" charset="0"/>
                <a:cs typeface="Times New Roman" pitchFamily="18" charset="0"/>
              </a:rPr>
              <a:t>Building Support</a:t>
            </a:r>
          </a:p>
        </p:txBody>
      </p:sp>
    </p:spTree>
    <p:extLst>
      <p:ext uri="{BB962C8B-B14F-4D97-AF65-F5344CB8AC3E}">
        <p14:creationId xmlns:p14="http://schemas.microsoft.com/office/powerpoint/2010/main" val="3848539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5812"/>
            <a:ext cx="7772400" cy="1143000"/>
          </a:xfrm>
        </p:spPr>
        <p:txBody>
          <a:bodyPr/>
          <a:lstStyle/>
          <a:p>
            <a:r>
              <a:rPr lang="en-US" dirty="0" smtClean="0">
                <a:solidFill>
                  <a:srgbClr val="960000"/>
                </a:solidFill>
              </a:rPr>
              <a:t>THE   CATEGORIES</a:t>
            </a:r>
            <a:endParaRPr lang="en-US" dirty="0">
              <a:solidFill>
                <a:srgbClr val="960000"/>
              </a:solidFill>
            </a:endParaRPr>
          </a:p>
        </p:txBody>
      </p:sp>
      <p:sp>
        <p:nvSpPr>
          <p:cNvPr id="23" name="Content Placeholder 22"/>
          <p:cNvSpPr>
            <a:spLocks noGrp="1"/>
          </p:cNvSpPr>
          <p:nvPr>
            <p:ph idx="1"/>
          </p:nvPr>
        </p:nvSpPr>
        <p:spPr>
          <a:xfrm>
            <a:off x="685800" y="1524000"/>
            <a:ext cx="7772400" cy="914400"/>
          </a:xfrm>
        </p:spPr>
        <p:txBody>
          <a:bodyPr/>
          <a:lstStyle/>
          <a:p>
            <a:pPr marL="0" indent="0">
              <a:buNone/>
            </a:pPr>
            <a:r>
              <a:rPr lang="en-US" dirty="0" smtClean="0"/>
              <a:t> </a:t>
            </a:r>
            <a:endParaRPr lang="en-US" dirty="0"/>
          </a:p>
        </p:txBody>
      </p:sp>
      <p:sp>
        <p:nvSpPr>
          <p:cNvPr id="16" name="Rectangle 15"/>
          <p:cNvSpPr/>
          <p:nvPr/>
        </p:nvSpPr>
        <p:spPr>
          <a:xfrm rot="20551602">
            <a:off x="2931983" y="-179899"/>
            <a:ext cx="1198605"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cap="none" spc="300" dirty="0" smtClean="0">
                <a:ln>
                  <a:prstDash val="solid"/>
                </a:ln>
                <a:solidFill>
                  <a:srgbClr val="FF0000"/>
                </a:solidFill>
                <a:latin typeface="Freestyle Script" pitchFamily="66" charset="0"/>
              </a:rPr>
              <a:t>new</a:t>
            </a:r>
          </a:p>
        </p:txBody>
      </p:sp>
      <p:sp>
        <p:nvSpPr>
          <p:cNvPr id="21" name="Rectangle 20"/>
          <p:cNvSpPr/>
          <p:nvPr/>
        </p:nvSpPr>
        <p:spPr>
          <a:xfrm>
            <a:off x="2901751" y="642240"/>
            <a:ext cx="904414"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1800" dirty="0" smtClean="0">
              <a:ln>
                <a:prstDash val="solid"/>
              </a:ln>
              <a:solidFill>
                <a:schemeClr val="tx2"/>
              </a:solidFill>
              <a:latin typeface="Freestyle Script" pitchFamily="66" charset="0"/>
            </a:endParaRPr>
          </a:p>
          <a:p>
            <a:pPr algn="ctr"/>
            <a:r>
              <a:rPr lang="en-US" sz="4800" b="1" cap="none" spc="0" dirty="0" smtClean="0">
                <a:ln>
                  <a:prstDash val="solid"/>
                </a:ln>
                <a:solidFill>
                  <a:srgbClr val="FF0000"/>
                </a:solidFill>
                <a:latin typeface="Freestyle Script" pitchFamily="66" charset="0"/>
              </a:rPr>
              <a:t>^</a:t>
            </a:r>
            <a:endParaRPr lang="en-US" sz="4800" b="1" cap="none" spc="0" dirty="0">
              <a:ln>
                <a:prstDash val="solid"/>
              </a:ln>
              <a:solidFill>
                <a:srgbClr val="FF0000"/>
              </a:solidFill>
              <a:latin typeface="Freestyle Script"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687639570"/>
              </p:ext>
            </p:extLst>
          </p:nvPr>
        </p:nvGraphicFramePr>
        <p:xfrm>
          <a:off x="533400" y="2819400"/>
          <a:ext cx="7772400" cy="3357227"/>
        </p:xfrm>
        <a:graphic>
          <a:graphicData uri="http://schemas.openxmlformats.org/drawingml/2006/table">
            <a:tbl>
              <a:tblPr/>
              <a:tblGrid>
                <a:gridCol w="7772400"/>
              </a:tblGrid>
              <a:tr h="1133437">
                <a:tc>
                  <a:txBody>
                    <a:bodyPr/>
                    <a:lstStyle/>
                    <a:p>
                      <a:pPr algn="ctr" fontAlgn="ctr"/>
                      <a:r>
                        <a:rPr lang="en-US" sz="3600" b="1" i="0" u="none" strike="noStrike" dirty="0">
                          <a:solidFill>
                            <a:srgbClr val="000000"/>
                          </a:solidFill>
                          <a:effectLst/>
                          <a:latin typeface="Calibri"/>
                        </a:rPr>
                        <a:t>Included -</a:t>
                      </a:r>
                      <a:br>
                        <a:rPr lang="en-US" sz="3600" b="1" i="0" u="none" strike="noStrike" dirty="0">
                          <a:solidFill>
                            <a:srgbClr val="000000"/>
                          </a:solidFill>
                          <a:effectLst/>
                          <a:latin typeface="Calibri"/>
                        </a:rPr>
                      </a:br>
                      <a:r>
                        <a:rPr lang="en-US" sz="3600" b="1" i="0" u="none" strike="noStrike" dirty="0">
                          <a:solidFill>
                            <a:srgbClr val="000000"/>
                          </a:solidFill>
                          <a:effectLst/>
                          <a:latin typeface="Calibri"/>
                        </a:rPr>
                        <a:t>Classroom </a:t>
                      </a:r>
                      <a:r>
                        <a:rPr lang="en-US" sz="3600" b="1" i="0" u="none" strike="noStrike" dirty="0" smtClean="0">
                          <a:solidFill>
                            <a:srgbClr val="000000"/>
                          </a:solidFill>
                          <a:effectLst/>
                          <a:latin typeface="Calibri"/>
                        </a:rPr>
                        <a:t>instructional</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309390">
                <a:tc>
                  <a:txBody>
                    <a:bodyPr/>
                    <a:lstStyle/>
                    <a:p>
                      <a:pPr marL="0" algn="ctr" defTabSz="914400" rtl="0" eaLnBrk="1" fontAlgn="ctr" latinLnBrk="0" hangingPunct="1"/>
                      <a:r>
                        <a:rPr lang="en-US" sz="3600" b="1" i="0" u="none" strike="noStrike" kern="1200" dirty="0" smtClean="0">
                          <a:solidFill>
                            <a:srgbClr val="000000"/>
                          </a:solidFill>
                          <a:effectLst/>
                          <a:latin typeface="Calibri"/>
                          <a:ea typeface="+mn-ea"/>
                          <a:cs typeface="+mn-cs"/>
                        </a:rPr>
                        <a:t>Included </a:t>
                      </a:r>
                      <a:r>
                        <a:rPr lang="en-US" sz="3600" b="1" i="0" u="none" strike="noStrike" kern="1200" dirty="0">
                          <a:solidFill>
                            <a:srgbClr val="000000"/>
                          </a:solidFill>
                          <a:effectLst/>
                          <a:latin typeface="Calibri"/>
                          <a:ea typeface="+mn-ea"/>
                          <a:cs typeface="+mn-cs"/>
                        </a:rPr>
                        <a:t>-</a:t>
                      </a:r>
                      <a:br>
                        <a:rPr lang="en-US" sz="3600" b="1" i="0" u="none" strike="noStrike" kern="1200" dirty="0">
                          <a:solidFill>
                            <a:srgbClr val="000000"/>
                          </a:solidFill>
                          <a:effectLst/>
                          <a:latin typeface="Calibri"/>
                          <a:ea typeface="+mn-ea"/>
                          <a:cs typeface="+mn-cs"/>
                        </a:rPr>
                      </a:br>
                      <a:r>
                        <a:rPr lang="en-US" sz="3600" b="1" i="0" u="none" strike="noStrike" kern="1200" dirty="0" smtClean="0">
                          <a:solidFill>
                            <a:srgbClr val="000000"/>
                          </a:solidFill>
                          <a:effectLst/>
                          <a:latin typeface="Calibri"/>
                          <a:ea typeface="+mn-ea"/>
                          <a:cs typeface="+mn-cs"/>
                        </a:rPr>
                        <a:t>Non-classroom</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914400">
                <a:tc>
                  <a:txBody>
                    <a:bodyPr/>
                    <a:lstStyle/>
                    <a:p>
                      <a:pPr marL="0" algn="ctr" defTabSz="914400" rtl="0" eaLnBrk="1" fontAlgn="ctr" latinLnBrk="0" hangingPunct="1"/>
                      <a:r>
                        <a:rPr lang="en-US" sz="3600" b="1" i="0" u="none" strike="noStrike" kern="1200" dirty="0" smtClean="0">
                          <a:solidFill>
                            <a:srgbClr val="000000"/>
                          </a:solidFill>
                          <a:effectLst/>
                          <a:latin typeface="Calibri"/>
                          <a:ea typeface="+mn-ea"/>
                          <a:cs typeface="+mn-cs"/>
                        </a:rPr>
                        <a:t>Excluded</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bl>
          </a:graphicData>
        </a:graphic>
      </p:graphicFrame>
      <p:sp>
        <p:nvSpPr>
          <p:cNvPr id="7" name="Title 1"/>
          <p:cNvSpPr txBox="1">
            <a:spLocks/>
          </p:cNvSpPr>
          <p:nvPr/>
        </p:nvSpPr>
        <p:spPr bwMode="auto">
          <a:xfrm>
            <a:off x="609600" y="1614634"/>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pitchFamily="1" charset="-128"/>
              </a:defRPr>
            </a:lvl2pPr>
            <a:lvl3pPr algn="ctr" rtl="0" eaLnBrk="1" fontAlgn="base" hangingPunct="1">
              <a:spcBef>
                <a:spcPct val="0"/>
              </a:spcBef>
              <a:spcAft>
                <a:spcPct val="0"/>
              </a:spcAft>
              <a:defRPr sz="4400">
                <a:solidFill>
                  <a:schemeClr val="tx2"/>
                </a:solidFill>
                <a:latin typeface="Arial" charset="0"/>
                <a:ea typeface="ヒラギノ角ゴ Pro W3" pitchFamily="1" charset="-128"/>
              </a:defRPr>
            </a:lvl3pPr>
            <a:lvl4pPr algn="ctr" rtl="0" eaLnBrk="1" fontAlgn="base" hangingPunct="1">
              <a:spcBef>
                <a:spcPct val="0"/>
              </a:spcBef>
              <a:spcAft>
                <a:spcPct val="0"/>
              </a:spcAft>
              <a:defRPr sz="4400">
                <a:solidFill>
                  <a:schemeClr val="tx2"/>
                </a:solidFill>
                <a:latin typeface="Arial" charset="0"/>
                <a:ea typeface="ヒラギノ角ゴ Pro W3" pitchFamily="1" charset="-128"/>
              </a:defRPr>
            </a:lvl4pPr>
            <a:lvl5pPr algn="ctr" rtl="0" eaLnBrk="1" fontAlgn="base" hangingPunct="1">
              <a:spcBef>
                <a:spcPct val="0"/>
              </a:spcBef>
              <a:spcAft>
                <a:spcPct val="0"/>
              </a:spcAft>
              <a:defRPr sz="4400">
                <a:solidFill>
                  <a:schemeClr val="tx2"/>
                </a:solidFill>
                <a:latin typeface="Arial" charset="0"/>
                <a:ea typeface="ヒラギノ角ゴ Pro W3" pitchFamily="1"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 charset="-128"/>
              </a:defRPr>
            </a:lvl9pPr>
          </a:lstStyle>
          <a:p>
            <a:r>
              <a:rPr lang="en-US" sz="3600" dirty="0" smtClean="0">
                <a:solidFill>
                  <a:schemeClr val="tx1"/>
                </a:solidFill>
              </a:rPr>
              <a:t>20 Categories in three groups</a:t>
            </a:r>
            <a:endParaRPr lang="en-US" sz="3600" dirty="0">
              <a:solidFill>
                <a:schemeClr val="tx1"/>
              </a:solidFill>
            </a:endParaRPr>
          </a:p>
        </p:txBody>
      </p:sp>
    </p:spTree>
    <p:extLst>
      <p:ext uri="{BB962C8B-B14F-4D97-AF65-F5344CB8AC3E}">
        <p14:creationId xmlns:p14="http://schemas.microsoft.com/office/powerpoint/2010/main" val="2965290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5812"/>
            <a:ext cx="7772400" cy="1143000"/>
          </a:xfrm>
        </p:spPr>
        <p:txBody>
          <a:bodyPr/>
          <a:lstStyle/>
          <a:p>
            <a:r>
              <a:rPr lang="en-US" dirty="0" smtClean="0">
                <a:solidFill>
                  <a:srgbClr val="960000"/>
                </a:solidFill>
              </a:rPr>
              <a:t>THE   CATEGORIES</a:t>
            </a:r>
            <a:endParaRPr lang="en-US" dirty="0">
              <a:solidFill>
                <a:srgbClr val="960000"/>
              </a:solidFill>
            </a:endParaRPr>
          </a:p>
        </p:txBody>
      </p:sp>
      <p:sp>
        <p:nvSpPr>
          <p:cNvPr id="23" name="Content Placeholder 22"/>
          <p:cNvSpPr>
            <a:spLocks noGrp="1"/>
          </p:cNvSpPr>
          <p:nvPr>
            <p:ph idx="1"/>
          </p:nvPr>
        </p:nvSpPr>
        <p:spPr>
          <a:xfrm>
            <a:off x="685800" y="1524000"/>
            <a:ext cx="7772400" cy="4572000"/>
          </a:xfrm>
        </p:spPr>
        <p:txBody>
          <a:bodyPr/>
          <a:lstStyle/>
          <a:p>
            <a:pPr marL="0" indent="0">
              <a:buNone/>
            </a:pPr>
            <a:r>
              <a:rPr lang="en-US" dirty="0" smtClean="0"/>
              <a:t> </a:t>
            </a:r>
            <a:endParaRPr lang="en-US" dirty="0"/>
          </a:p>
        </p:txBody>
      </p:sp>
      <p:sp>
        <p:nvSpPr>
          <p:cNvPr id="16" name="Rectangle 15"/>
          <p:cNvSpPr/>
          <p:nvPr/>
        </p:nvSpPr>
        <p:spPr>
          <a:xfrm rot="20551602">
            <a:off x="2931983" y="-179899"/>
            <a:ext cx="1198605"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cap="none" spc="300" dirty="0" smtClean="0">
                <a:ln>
                  <a:prstDash val="solid"/>
                </a:ln>
                <a:solidFill>
                  <a:srgbClr val="FF0000"/>
                </a:solidFill>
                <a:latin typeface="Freestyle Script" pitchFamily="66" charset="0"/>
              </a:rPr>
              <a:t>new</a:t>
            </a:r>
          </a:p>
        </p:txBody>
      </p:sp>
      <p:sp>
        <p:nvSpPr>
          <p:cNvPr id="21" name="Rectangle 20"/>
          <p:cNvSpPr/>
          <p:nvPr/>
        </p:nvSpPr>
        <p:spPr>
          <a:xfrm>
            <a:off x="2901751" y="642240"/>
            <a:ext cx="904414"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1800" dirty="0" smtClean="0">
              <a:ln>
                <a:prstDash val="solid"/>
              </a:ln>
              <a:solidFill>
                <a:schemeClr val="tx2"/>
              </a:solidFill>
              <a:latin typeface="Freestyle Script" pitchFamily="66" charset="0"/>
            </a:endParaRPr>
          </a:p>
          <a:p>
            <a:pPr algn="ctr"/>
            <a:r>
              <a:rPr lang="en-US" sz="4800" b="1" cap="none" spc="0" dirty="0" smtClean="0">
                <a:ln>
                  <a:prstDash val="solid"/>
                </a:ln>
                <a:solidFill>
                  <a:srgbClr val="FF0000"/>
                </a:solidFill>
                <a:latin typeface="Freestyle Script" pitchFamily="66" charset="0"/>
              </a:rPr>
              <a:t>^</a:t>
            </a:r>
            <a:endParaRPr lang="en-US" sz="4800" b="1" cap="none" spc="0" dirty="0">
              <a:ln>
                <a:prstDash val="solid"/>
              </a:ln>
              <a:solidFill>
                <a:srgbClr val="FF0000"/>
              </a:solidFill>
              <a:latin typeface="Freestyle Script" pitchFamily="66" charset="0"/>
            </a:endParaRPr>
          </a:p>
        </p:txBody>
      </p:sp>
      <p:sp>
        <p:nvSpPr>
          <p:cNvPr id="3" name="Rectangle 2"/>
          <p:cNvSpPr/>
          <p:nvPr/>
        </p:nvSpPr>
        <p:spPr>
          <a:xfrm>
            <a:off x="838200" y="1524000"/>
            <a:ext cx="7391400" cy="4031873"/>
          </a:xfrm>
          <a:prstGeom prst="rect">
            <a:avLst/>
          </a:prstGeom>
        </p:spPr>
        <p:txBody>
          <a:bodyPr wrap="square">
            <a:spAutoFit/>
          </a:bodyPr>
          <a:lstStyle/>
          <a:p>
            <a:pPr marL="457200" indent="-457200">
              <a:buFont typeface="Arial" pitchFamily="34" charset="0"/>
              <a:buChar char="•"/>
            </a:pPr>
            <a:r>
              <a:rPr lang="en-US" sz="3200" dirty="0" smtClean="0">
                <a:latin typeface="+mn-lt"/>
                <a:ea typeface="+mn-ea"/>
              </a:rPr>
              <a:t>Each grouping is the sum of individual categories.</a:t>
            </a:r>
          </a:p>
          <a:p>
            <a:pPr marL="457200" indent="-457200">
              <a:buFont typeface="Arial" pitchFamily="34" charset="0"/>
              <a:buChar char="•"/>
            </a:pPr>
            <a:r>
              <a:rPr lang="en-US" sz="3200" dirty="0" smtClean="0">
                <a:latin typeface="+mn-lt"/>
                <a:ea typeface="+mn-ea"/>
              </a:rPr>
              <a:t>For example, “Classroom Instructional” includes instruction, pupil support services, and instructional staff support services.</a:t>
            </a:r>
          </a:p>
          <a:p>
            <a:pPr marL="457200" indent="-457200">
              <a:buFont typeface="Arial" pitchFamily="34" charset="0"/>
              <a:buChar char="•"/>
            </a:pPr>
            <a:r>
              <a:rPr lang="en-US" sz="3200" dirty="0" smtClean="0">
                <a:latin typeface="+mn-lt"/>
                <a:ea typeface="+mn-ea"/>
              </a:rPr>
              <a:t>ODE will publish information both at the grouping </a:t>
            </a:r>
            <a:r>
              <a:rPr lang="en-US" sz="3200" dirty="0" smtClean="0">
                <a:latin typeface="+mn-lt"/>
                <a:ea typeface="+mn-ea"/>
              </a:rPr>
              <a:t>level </a:t>
            </a:r>
            <a:r>
              <a:rPr lang="en-US" sz="3200" dirty="0" smtClean="0">
                <a:latin typeface="+mn-lt"/>
                <a:ea typeface="+mn-ea"/>
              </a:rPr>
              <a:t>and the category level</a:t>
            </a:r>
            <a:endParaRPr lang="en-US" sz="3200" dirty="0">
              <a:latin typeface="+mn-lt"/>
              <a:ea typeface="+mn-ea"/>
            </a:endParaRPr>
          </a:p>
        </p:txBody>
      </p:sp>
    </p:spTree>
    <p:extLst>
      <p:ext uri="{BB962C8B-B14F-4D97-AF65-F5344CB8AC3E}">
        <p14:creationId xmlns:p14="http://schemas.microsoft.com/office/powerpoint/2010/main" val="69488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B9C593-109B-4DA0-B408-CBCB46915D68}">
  <ds:schemaRefs>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http://purl.org/dc/dcmitype/"/>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8FBA3398-A6DC-4184-BBB4-5C0FEF228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C4C707-7296-4919-80FB-05ADACFDBF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TotalTime>
  <Words>1039</Words>
  <Application>Microsoft Office PowerPoint</Application>
  <PresentationFormat>On-screen Show (4:3)</PresentationFormat>
  <Paragraphs>336</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USAS CODING AND EXPENDITURE STANDARDS Overview &amp; Update</vt:lpstr>
      <vt:lpstr>AGENDA</vt:lpstr>
      <vt:lpstr>THE HISTORY</vt:lpstr>
      <vt:lpstr>THE HISTORY</vt:lpstr>
      <vt:lpstr>THE HISTORY</vt:lpstr>
      <vt:lpstr>THE CATEGORIES</vt:lpstr>
      <vt:lpstr>THE   CATEGORIES</vt:lpstr>
      <vt:lpstr>THE   CATEGORIES</vt:lpstr>
      <vt:lpstr>THE   CATEGORIES</vt:lpstr>
      <vt:lpstr>THE CODING</vt:lpstr>
      <vt:lpstr>PowerPoint Presentation</vt:lpstr>
      <vt:lpstr>THE CODING</vt:lpstr>
      <vt:lpstr>THE CODING</vt:lpstr>
      <vt:lpstr>THE CODING</vt:lpstr>
      <vt:lpstr>PowerPoint Presentation</vt:lpstr>
      <vt:lpstr>THE CODING</vt:lpstr>
      <vt:lpstr>THE CODING</vt:lpstr>
      <vt:lpstr>THE CODING</vt:lpstr>
      <vt:lpstr>THE CODING</vt:lpstr>
      <vt:lpstr>THE CODING</vt:lpstr>
      <vt:lpstr>PowerPoint Presentation</vt:lpstr>
      <vt:lpstr>THE CODING</vt:lpstr>
      <vt:lpstr>THE CODING</vt:lpstr>
      <vt:lpstr>THE CODING</vt:lpstr>
      <vt:lpstr>PowerPoint Presentation</vt:lpstr>
      <vt:lpstr>THE CODING</vt:lpstr>
      <vt:lpstr>PowerPoint Presentation</vt:lpstr>
      <vt:lpstr>PowerPoint Presentation</vt:lpstr>
      <vt:lpstr>PowerPoint Presentation</vt:lpstr>
      <vt:lpstr>THE CODING</vt:lpstr>
      <vt:lpstr>THE CROSSWALKS</vt:lpstr>
      <vt:lpstr>THE CROSSWALKS</vt:lpstr>
      <vt:lpstr>THE NEXT STEPS</vt:lpstr>
      <vt:lpstr>THE NEXT STEPS: USAS Coding</vt:lpstr>
      <vt:lpstr>THE NEXT STEPS: USAS Coding</vt:lpstr>
      <vt:lpstr>THE NEXT STEPS: USAS Coding</vt:lpstr>
      <vt:lpstr>THE NEXT STEPS: ODE Products</vt:lpstr>
      <vt:lpstr>THE NEXT STEPS: ODE Products</vt:lpstr>
      <vt:lpstr>THE NEXT STEPS: Expenditure Rankings</vt:lpstr>
      <vt:lpstr>THE NEXT STEPS: Expenditure Rankings</vt:lpstr>
      <vt:lpstr>For More Information</vt:lpstr>
      <vt:lpstr>Social Media</vt:lpstr>
    </vt:vector>
  </TitlesOfParts>
  <Company>Sanger &amp; Eby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denise.willis</cp:lastModifiedBy>
  <cp:revision>18</cp:revision>
  <dcterms:created xsi:type="dcterms:W3CDTF">2013-05-22T22:41:28Z</dcterms:created>
  <dcterms:modified xsi:type="dcterms:W3CDTF">2013-06-19T16:09:58Z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