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7" r:id="rId4"/>
    <p:sldMasterId id="2147483795" r:id="rId5"/>
  </p:sldMasterIdLst>
  <p:notesMasterIdLst>
    <p:notesMasterId r:id="rId47"/>
  </p:notesMasterIdLst>
  <p:sldIdLst>
    <p:sldId id="434" r:id="rId6"/>
    <p:sldId id="404" r:id="rId7"/>
    <p:sldId id="262" r:id="rId8"/>
    <p:sldId id="274" r:id="rId9"/>
    <p:sldId id="271" r:id="rId10"/>
    <p:sldId id="273" r:id="rId11"/>
    <p:sldId id="403" r:id="rId12"/>
    <p:sldId id="263" r:id="rId13"/>
    <p:sldId id="272" r:id="rId14"/>
    <p:sldId id="407" r:id="rId15"/>
    <p:sldId id="406" r:id="rId16"/>
    <p:sldId id="411" r:id="rId17"/>
    <p:sldId id="435" r:id="rId18"/>
    <p:sldId id="410" r:id="rId19"/>
    <p:sldId id="436" r:id="rId20"/>
    <p:sldId id="413" r:id="rId21"/>
    <p:sldId id="437" r:id="rId22"/>
    <p:sldId id="414" r:id="rId23"/>
    <p:sldId id="438" r:id="rId24"/>
    <p:sldId id="412" r:id="rId25"/>
    <p:sldId id="440" r:id="rId26"/>
    <p:sldId id="439" r:id="rId27"/>
    <p:sldId id="415" r:id="rId28"/>
    <p:sldId id="416" r:id="rId29"/>
    <p:sldId id="419" r:id="rId30"/>
    <p:sldId id="418" r:id="rId31"/>
    <p:sldId id="427" r:id="rId32"/>
    <p:sldId id="422" r:id="rId33"/>
    <p:sldId id="420" r:id="rId34"/>
    <p:sldId id="423" r:id="rId35"/>
    <p:sldId id="258" r:id="rId36"/>
    <p:sldId id="426" r:id="rId37"/>
    <p:sldId id="424" r:id="rId38"/>
    <p:sldId id="425" r:id="rId39"/>
    <p:sldId id="429" r:id="rId40"/>
    <p:sldId id="421" r:id="rId41"/>
    <p:sldId id="428" r:id="rId42"/>
    <p:sldId id="430" r:id="rId43"/>
    <p:sldId id="432" r:id="rId44"/>
    <p:sldId id="431" r:id="rId45"/>
    <p:sldId id="433" r:id="rId46"/>
  </p:sldIdLst>
  <p:sldSz cx="12192000" cy="6858000"/>
  <p:notesSz cx="7102475" cy="9388475"/>
  <p:embeddedFontLst>
    <p:embeddedFont>
      <p:font typeface="Garamond" panose="02020404030301010803" pitchFamily="18" charset="0"/>
      <p:regular r:id="rId48"/>
      <p:bold r:id="rId49"/>
      <p:italic r:id="rId50"/>
      <p:boldItalic r:id="rId51"/>
    </p:embeddedFont>
    <p:embeddedFont>
      <p:font typeface="Open Sans" panose="020B0606030504020204" pitchFamily="34" charset="0"/>
      <p:regular r:id="rId52"/>
      <p:bold r:id="rId53"/>
      <p:italic r:id="rId54"/>
      <p:boldItalic r:id="rId55"/>
    </p:embeddedFont>
    <p:embeddedFont>
      <p:font typeface="roboto" panose="02000000000000000000" pitchFamily="2" charset="0"/>
      <p:regular r:id="rId56"/>
      <p:bold r:id="rId57"/>
      <p:italic r:id="rId58"/>
      <p:boldItalic r:id="rId59"/>
    </p:embeddedFont>
    <p:embeddedFont>
      <p:font typeface="Source Sans Pro" panose="020B0503030403020204" pitchFamily="34" charset="0"/>
      <p:regular r:id="rId60"/>
      <p:bold r:id="rId61"/>
      <p:italic r:id="rId62"/>
      <p:boldItalic r:id="rId63"/>
    </p:embeddedFont>
    <p:embeddedFont>
      <p:font typeface="Source Sans Pro SemiBold" panose="020B0603030403020204" pitchFamily="34" charset="0"/>
      <p:regular r:id="rId64"/>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44" userDrawn="1">
          <p15:clr>
            <a:srgbClr val="A4A3A4"/>
          </p15:clr>
        </p15:guide>
      </p15:sldGuideLst>
    </p:ext>
    <p:ext uri="{2D200454-40CA-4A62-9FC3-DE9A4176ACB9}">
      <p15:notesGuideLst xmlns:p15="http://schemas.microsoft.com/office/powerpoint/2012/main">
        <p15:guide id="1" orient="horz" pos="2958"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F75"/>
    <a:srgbClr val="008E51"/>
    <a:srgbClr val="007A46"/>
    <a:srgbClr val="F383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576846-2FE0-DB51-0171-ED81F04F1009}" v="1" dt="2025-07-30T19:23:02.5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4"/>
    <p:restoredTop sz="94744"/>
  </p:normalViewPr>
  <p:slideViewPr>
    <p:cSldViewPr snapToGrid="0">
      <p:cViewPr varScale="1">
        <p:scale>
          <a:sx n="70" d="100"/>
          <a:sy n="70" d="100"/>
        </p:scale>
        <p:origin x="480" y="52"/>
      </p:cViewPr>
      <p:guideLst>
        <p:guide orient="horz" pos="2160"/>
        <p:guide pos="3840"/>
        <p:guide orient="horz" pos="144"/>
      </p:guideLst>
    </p:cSldViewPr>
  </p:slideViewPr>
  <p:notesTextViewPr>
    <p:cViewPr>
      <p:scale>
        <a:sx n="1" d="1"/>
        <a:sy n="1" d="1"/>
      </p:scale>
      <p:origin x="0" y="0"/>
    </p:cViewPr>
  </p:notesTextViewPr>
  <p:notesViewPr>
    <p:cSldViewPr snapToGrid="0">
      <p:cViewPr>
        <p:scale>
          <a:sx n="1" d="2"/>
          <a:sy n="1" d="2"/>
        </p:scale>
        <p:origin x="0" y="0"/>
      </p:cViewPr>
      <p:guideLst>
        <p:guide orient="horz" pos="2958"/>
        <p:guide pos="223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Master" Target="slideMasters/slideMaster2.xml"/><Relationship Id="rId61" Type="http://schemas.openxmlformats.org/officeDocument/2006/relationships/font" Target="fonts/font14.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4.fntdata"/><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3.fntdata"/><Relationship Id="rId55" Type="http://schemas.openxmlformats.org/officeDocument/2006/relationships/font" Target="fonts/font8.fntdata"/></Relationships>
</file>

<file path=ppt/diagrams/_rels/data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C9B2E2-E7F6-42BC-B43F-6579E555AC5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F239488-F1A0-4B24-8230-D4178EFEE716}">
      <dgm:prSet custT="1"/>
      <dgm:spPr/>
      <dgm:t>
        <a:bodyPr/>
        <a:lstStyle/>
        <a:p>
          <a:r>
            <a:rPr lang="en-US" sz="2800" b="1" i="1" baseline="0">
              <a:latin typeface="+mj-lt"/>
            </a:rPr>
            <a:t>Compassion Fatigue:</a:t>
          </a:r>
          <a:endParaRPr lang="en-US" sz="2800">
            <a:latin typeface="+mj-lt"/>
          </a:endParaRPr>
        </a:p>
      </dgm:t>
    </dgm:pt>
    <dgm:pt modelId="{F4FFCCA7-C39D-4107-810F-695273306177}" type="parTrans" cxnId="{4D865165-F051-4E54-A43D-408C71AF9277}">
      <dgm:prSet/>
      <dgm:spPr/>
      <dgm:t>
        <a:bodyPr/>
        <a:lstStyle/>
        <a:p>
          <a:endParaRPr lang="en-US"/>
        </a:p>
      </dgm:t>
    </dgm:pt>
    <dgm:pt modelId="{53E65BC8-A7EA-41BC-85EC-CFC17F5ABBBE}" type="sibTrans" cxnId="{4D865165-F051-4E54-A43D-408C71AF9277}">
      <dgm:prSet/>
      <dgm:spPr/>
      <dgm:t>
        <a:bodyPr/>
        <a:lstStyle/>
        <a:p>
          <a:endParaRPr lang="en-US"/>
        </a:p>
      </dgm:t>
    </dgm:pt>
    <dgm:pt modelId="{4732A3B1-6F9E-4123-B098-AC51FCE3902C}">
      <dgm:prSet custT="1"/>
      <dgm:spPr/>
      <dgm:t>
        <a:bodyPr/>
        <a:lstStyle/>
        <a:p>
          <a:r>
            <a:rPr lang="en-US" sz="1800" b="0" i="0" baseline="0"/>
            <a:t>The burnout and stress-related symptoms experienced by caregivers and other helping professionals in reaction to working with traumatized people over an extended period of time.</a:t>
          </a:r>
          <a:endParaRPr lang="en-US" sz="1800"/>
        </a:p>
      </dgm:t>
    </dgm:pt>
    <dgm:pt modelId="{06B8F615-9352-4F08-BFC8-DF78D6CB0919}" type="parTrans" cxnId="{8D33AD23-F4D3-4FEE-8CF2-2F5C4D19EE54}">
      <dgm:prSet/>
      <dgm:spPr/>
      <dgm:t>
        <a:bodyPr/>
        <a:lstStyle/>
        <a:p>
          <a:endParaRPr lang="en-US"/>
        </a:p>
      </dgm:t>
    </dgm:pt>
    <dgm:pt modelId="{CC3A5C90-B8ED-4AE4-A721-66D97FAEE85B}" type="sibTrans" cxnId="{8D33AD23-F4D3-4FEE-8CF2-2F5C4D19EE54}">
      <dgm:prSet/>
      <dgm:spPr/>
      <dgm:t>
        <a:bodyPr/>
        <a:lstStyle/>
        <a:p>
          <a:endParaRPr lang="en-US"/>
        </a:p>
      </dgm:t>
    </dgm:pt>
    <dgm:pt modelId="{487B5564-B279-4DFD-9A24-BDCD32CFFFA6}">
      <dgm:prSet custT="1"/>
      <dgm:spPr/>
      <dgm:t>
        <a:bodyPr/>
        <a:lstStyle/>
        <a:p>
          <a:r>
            <a:rPr lang="en-US" sz="1800" b="0" i="0" baseline="0"/>
            <a:t>May be conceptualized as a function of bearing witness to the suffering of others, which results in the loss of a caregiver’s ability to empathize with clients and others for whom they care. </a:t>
          </a:r>
          <a:endParaRPr lang="en-US" sz="1800"/>
        </a:p>
      </dgm:t>
    </dgm:pt>
    <dgm:pt modelId="{4C08639D-726F-4614-A869-5F111DFB97E9}" type="parTrans" cxnId="{D5C4D809-329F-4C7B-8877-49FB54CD3242}">
      <dgm:prSet/>
      <dgm:spPr/>
      <dgm:t>
        <a:bodyPr/>
        <a:lstStyle/>
        <a:p>
          <a:endParaRPr lang="en-US"/>
        </a:p>
      </dgm:t>
    </dgm:pt>
    <dgm:pt modelId="{15234917-0C70-4DE4-B2F5-D3424270C620}" type="sibTrans" cxnId="{D5C4D809-329F-4C7B-8877-49FB54CD3242}">
      <dgm:prSet/>
      <dgm:spPr/>
      <dgm:t>
        <a:bodyPr/>
        <a:lstStyle/>
        <a:p>
          <a:endParaRPr lang="en-US"/>
        </a:p>
      </dgm:t>
    </dgm:pt>
    <dgm:pt modelId="{D5A4CA3E-CA20-4979-AA07-BCF8FEA686E0}">
      <dgm:prSet custT="1"/>
      <dgm:spPr/>
      <dgm:t>
        <a:bodyPr/>
        <a:lstStyle/>
        <a:p>
          <a:r>
            <a:rPr lang="en-US" sz="1800" b="0" i="0" baseline="0"/>
            <a:t>Is a unique type of burnout for caregiving professionals. Key dimensions may include reduced feelings of empathy, changes in cognition or mood, interpersonal conflicts, and negative physical symptoms.</a:t>
          </a:r>
          <a:endParaRPr lang="en-US" sz="1800"/>
        </a:p>
      </dgm:t>
    </dgm:pt>
    <dgm:pt modelId="{D0BF9D6A-DE67-45D2-8796-CC7325F6477A}" type="parTrans" cxnId="{DDEF0B52-62E2-4267-8E82-8A27B81F7230}">
      <dgm:prSet/>
      <dgm:spPr/>
      <dgm:t>
        <a:bodyPr/>
        <a:lstStyle/>
        <a:p>
          <a:endParaRPr lang="en-US"/>
        </a:p>
      </dgm:t>
    </dgm:pt>
    <dgm:pt modelId="{BC180DCD-61DD-4885-BE77-2AC478005A94}" type="sibTrans" cxnId="{DDEF0B52-62E2-4267-8E82-8A27B81F7230}">
      <dgm:prSet/>
      <dgm:spPr/>
      <dgm:t>
        <a:bodyPr/>
        <a:lstStyle/>
        <a:p>
          <a:endParaRPr lang="en-US"/>
        </a:p>
      </dgm:t>
    </dgm:pt>
    <dgm:pt modelId="{ECE1F2C5-EFE4-4589-A040-598D3C88AF04}" type="pres">
      <dgm:prSet presAssocID="{BCC9B2E2-E7F6-42BC-B43F-6579E555AC54}" presName="linear" presStyleCnt="0">
        <dgm:presLayoutVars>
          <dgm:animLvl val="lvl"/>
          <dgm:resizeHandles val="exact"/>
        </dgm:presLayoutVars>
      </dgm:prSet>
      <dgm:spPr/>
    </dgm:pt>
    <dgm:pt modelId="{6ECD18CF-D917-4C81-B80D-2B64D3D6C598}" type="pres">
      <dgm:prSet presAssocID="{8F239488-F1A0-4B24-8230-D4178EFEE716}" presName="parentText" presStyleLbl="node1" presStyleIdx="0" presStyleCnt="4" custLinFactNeighborY="-23073">
        <dgm:presLayoutVars>
          <dgm:chMax val="0"/>
          <dgm:bulletEnabled val="1"/>
        </dgm:presLayoutVars>
      </dgm:prSet>
      <dgm:spPr/>
    </dgm:pt>
    <dgm:pt modelId="{FC0F41E1-0741-44EE-9F75-B6A0E8AC1409}" type="pres">
      <dgm:prSet presAssocID="{53E65BC8-A7EA-41BC-85EC-CFC17F5ABBBE}" presName="spacer" presStyleCnt="0"/>
      <dgm:spPr/>
    </dgm:pt>
    <dgm:pt modelId="{5A833615-2408-4B16-98ED-B7C53CC5C090}" type="pres">
      <dgm:prSet presAssocID="{4732A3B1-6F9E-4123-B098-AC51FCE3902C}" presName="parentText" presStyleLbl="node1" presStyleIdx="1" presStyleCnt="4">
        <dgm:presLayoutVars>
          <dgm:chMax val="0"/>
          <dgm:bulletEnabled val="1"/>
        </dgm:presLayoutVars>
      </dgm:prSet>
      <dgm:spPr/>
    </dgm:pt>
    <dgm:pt modelId="{AEB28848-ED8E-4FAC-AA9F-451CA0693A46}" type="pres">
      <dgm:prSet presAssocID="{CC3A5C90-B8ED-4AE4-A721-66D97FAEE85B}" presName="spacer" presStyleCnt="0"/>
      <dgm:spPr/>
    </dgm:pt>
    <dgm:pt modelId="{EBBD612D-1AB7-413D-B6A4-9A887458FFF6}" type="pres">
      <dgm:prSet presAssocID="{487B5564-B279-4DFD-9A24-BDCD32CFFFA6}" presName="parentText" presStyleLbl="node1" presStyleIdx="2" presStyleCnt="4">
        <dgm:presLayoutVars>
          <dgm:chMax val="0"/>
          <dgm:bulletEnabled val="1"/>
        </dgm:presLayoutVars>
      </dgm:prSet>
      <dgm:spPr/>
    </dgm:pt>
    <dgm:pt modelId="{4FAB3BD0-8960-4616-92CF-078EC6827226}" type="pres">
      <dgm:prSet presAssocID="{15234917-0C70-4DE4-B2F5-D3424270C620}" presName="spacer" presStyleCnt="0"/>
      <dgm:spPr/>
    </dgm:pt>
    <dgm:pt modelId="{86389AA4-8DFC-41CE-B265-1A372B6B92A7}" type="pres">
      <dgm:prSet presAssocID="{D5A4CA3E-CA20-4979-AA07-BCF8FEA686E0}" presName="parentText" presStyleLbl="node1" presStyleIdx="3" presStyleCnt="4">
        <dgm:presLayoutVars>
          <dgm:chMax val="0"/>
          <dgm:bulletEnabled val="1"/>
        </dgm:presLayoutVars>
      </dgm:prSet>
      <dgm:spPr/>
    </dgm:pt>
  </dgm:ptLst>
  <dgm:cxnLst>
    <dgm:cxn modelId="{D5C4D809-329F-4C7B-8877-49FB54CD3242}" srcId="{BCC9B2E2-E7F6-42BC-B43F-6579E555AC54}" destId="{487B5564-B279-4DFD-9A24-BDCD32CFFFA6}" srcOrd="2" destOrd="0" parTransId="{4C08639D-726F-4614-A869-5F111DFB97E9}" sibTransId="{15234917-0C70-4DE4-B2F5-D3424270C620}"/>
    <dgm:cxn modelId="{8D33AD23-F4D3-4FEE-8CF2-2F5C4D19EE54}" srcId="{BCC9B2E2-E7F6-42BC-B43F-6579E555AC54}" destId="{4732A3B1-6F9E-4123-B098-AC51FCE3902C}" srcOrd="1" destOrd="0" parTransId="{06B8F615-9352-4F08-BFC8-DF78D6CB0919}" sibTransId="{CC3A5C90-B8ED-4AE4-A721-66D97FAEE85B}"/>
    <dgm:cxn modelId="{AC21A95E-D1A1-4229-8371-0CE246079BC0}" type="presOf" srcId="{4732A3B1-6F9E-4123-B098-AC51FCE3902C}" destId="{5A833615-2408-4B16-98ED-B7C53CC5C090}" srcOrd="0" destOrd="0" presId="urn:microsoft.com/office/officeart/2005/8/layout/vList2"/>
    <dgm:cxn modelId="{4D865165-F051-4E54-A43D-408C71AF9277}" srcId="{BCC9B2E2-E7F6-42BC-B43F-6579E555AC54}" destId="{8F239488-F1A0-4B24-8230-D4178EFEE716}" srcOrd="0" destOrd="0" parTransId="{F4FFCCA7-C39D-4107-810F-695273306177}" sibTransId="{53E65BC8-A7EA-41BC-85EC-CFC17F5ABBBE}"/>
    <dgm:cxn modelId="{DDEF0B52-62E2-4267-8E82-8A27B81F7230}" srcId="{BCC9B2E2-E7F6-42BC-B43F-6579E555AC54}" destId="{D5A4CA3E-CA20-4979-AA07-BCF8FEA686E0}" srcOrd="3" destOrd="0" parTransId="{D0BF9D6A-DE67-45D2-8796-CC7325F6477A}" sibTransId="{BC180DCD-61DD-4885-BE77-2AC478005A94}"/>
    <dgm:cxn modelId="{5F863F72-B487-45D8-8A36-F71E0BD93B67}" type="presOf" srcId="{487B5564-B279-4DFD-9A24-BDCD32CFFFA6}" destId="{EBBD612D-1AB7-413D-B6A4-9A887458FFF6}" srcOrd="0" destOrd="0" presId="urn:microsoft.com/office/officeart/2005/8/layout/vList2"/>
    <dgm:cxn modelId="{80D76D99-DA5A-4791-9486-F11F041B856C}" type="presOf" srcId="{8F239488-F1A0-4B24-8230-D4178EFEE716}" destId="{6ECD18CF-D917-4C81-B80D-2B64D3D6C598}" srcOrd="0" destOrd="0" presId="urn:microsoft.com/office/officeart/2005/8/layout/vList2"/>
    <dgm:cxn modelId="{9FE07CB0-8C80-4D12-92D2-4091E6F062EC}" type="presOf" srcId="{BCC9B2E2-E7F6-42BC-B43F-6579E555AC54}" destId="{ECE1F2C5-EFE4-4589-A040-598D3C88AF04}" srcOrd="0" destOrd="0" presId="urn:microsoft.com/office/officeart/2005/8/layout/vList2"/>
    <dgm:cxn modelId="{06F4D5BC-2B43-4737-B9EF-02FA9678BA00}" type="presOf" srcId="{D5A4CA3E-CA20-4979-AA07-BCF8FEA686E0}" destId="{86389AA4-8DFC-41CE-B265-1A372B6B92A7}" srcOrd="0" destOrd="0" presId="urn:microsoft.com/office/officeart/2005/8/layout/vList2"/>
    <dgm:cxn modelId="{3CC2039E-96D3-4EB0-BA50-6AAA485EE3FD}" type="presParOf" srcId="{ECE1F2C5-EFE4-4589-A040-598D3C88AF04}" destId="{6ECD18CF-D917-4C81-B80D-2B64D3D6C598}" srcOrd="0" destOrd="0" presId="urn:microsoft.com/office/officeart/2005/8/layout/vList2"/>
    <dgm:cxn modelId="{1F094E54-04BA-4439-A1ED-87BA60EF9681}" type="presParOf" srcId="{ECE1F2C5-EFE4-4589-A040-598D3C88AF04}" destId="{FC0F41E1-0741-44EE-9F75-B6A0E8AC1409}" srcOrd="1" destOrd="0" presId="urn:microsoft.com/office/officeart/2005/8/layout/vList2"/>
    <dgm:cxn modelId="{741809B2-FB4F-4EFD-A9B1-C29AB5BA1568}" type="presParOf" srcId="{ECE1F2C5-EFE4-4589-A040-598D3C88AF04}" destId="{5A833615-2408-4B16-98ED-B7C53CC5C090}" srcOrd="2" destOrd="0" presId="urn:microsoft.com/office/officeart/2005/8/layout/vList2"/>
    <dgm:cxn modelId="{9FEB5465-FBAD-4848-8227-A5C68D88175E}" type="presParOf" srcId="{ECE1F2C5-EFE4-4589-A040-598D3C88AF04}" destId="{AEB28848-ED8E-4FAC-AA9F-451CA0693A46}" srcOrd="3" destOrd="0" presId="urn:microsoft.com/office/officeart/2005/8/layout/vList2"/>
    <dgm:cxn modelId="{A9331E9C-B525-4261-95EB-5B4A680D5CD9}" type="presParOf" srcId="{ECE1F2C5-EFE4-4589-A040-598D3C88AF04}" destId="{EBBD612D-1AB7-413D-B6A4-9A887458FFF6}" srcOrd="4" destOrd="0" presId="urn:microsoft.com/office/officeart/2005/8/layout/vList2"/>
    <dgm:cxn modelId="{54F130E6-B695-4477-AD5F-6135B7E39CE8}" type="presParOf" srcId="{ECE1F2C5-EFE4-4589-A040-598D3C88AF04}" destId="{4FAB3BD0-8960-4616-92CF-078EC6827226}" srcOrd="5" destOrd="0" presId="urn:microsoft.com/office/officeart/2005/8/layout/vList2"/>
    <dgm:cxn modelId="{21F47595-0D65-4520-B03C-DB887AB4976D}" type="presParOf" srcId="{ECE1F2C5-EFE4-4589-A040-598D3C88AF04}" destId="{86389AA4-8DFC-41CE-B265-1A372B6B92A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C8F07F-4381-41FF-9B91-FAEEC2545801}" type="doc">
      <dgm:prSet loTypeId="urn:microsoft.com/office/officeart/2018/2/layout/IconVerticalSolidList" loCatId="icon" qsTypeId="urn:microsoft.com/office/officeart/2005/8/quickstyle/simple4" qsCatId="simple" csTypeId="urn:microsoft.com/office/officeart/2005/8/colors/colorful5" csCatId="colorful" phldr="1"/>
      <dgm:spPr/>
      <dgm:t>
        <a:bodyPr/>
        <a:lstStyle/>
        <a:p>
          <a:endParaRPr lang="en-US"/>
        </a:p>
      </dgm:t>
    </dgm:pt>
    <dgm:pt modelId="{2C7512F6-3C4A-4FF4-AD37-CCBB96B9A0E3}">
      <dgm:prSet phldrT="[Text]" custT="1"/>
      <dgm:spPr/>
      <dgm:t>
        <a:bodyPr/>
        <a:lstStyle/>
        <a:p>
          <a:pPr>
            <a:lnSpc>
              <a:spcPct val="100000"/>
            </a:lnSpc>
          </a:pPr>
          <a:r>
            <a:rPr lang="en-US" sz="2000" b="1"/>
            <a:t>Supportive Relationships</a:t>
          </a:r>
        </a:p>
      </dgm:t>
    </dgm:pt>
    <dgm:pt modelId="{A23FBC51-7963-42C2-8E67-F00EF62412B4}" type="parTrans" cxnId="{81DDA01D-7659-4027-9631-19963E0FE664}">
      <dgm:prSet/>
      <dgm:spPr/>
      <dgm:t>
        <a:bodyPr/>
        <a:lstStyle/>
        <a:p>
          <a:endParaRPr lang="en-US"/>
        </a:p>
      </dgm:t>
    </dgm:pt>
    <dgm:pt modelId="{8878E31F-F488-4BD2-92F9-A2A91AC9B4AB}" type="sibTrans" cxnId="{81DDA01D-7659-4027-9631-19963E0FE664}">
      <dgm:prSet/>
      <dgm:spPr/>
      <dgm:t>
        <a:bodyPr/>
        <a:lstStyle/>
        <a:p>
          <a:endParaRPr lang="en-US"/>
        </a:p>
      </dgm:t>
    </dgm:pt>
    <dgm:pt modelId="{312CABA7-0AEC-411F-8C34-C437CCF4DF19}">
      <dgm:prSet phldrT="[Text]" custT="1"/>
      <dgm:spPr/>
      <dgm:t>
        <a:bodyPr/>
        <a:lstStyle/>
        <a:p>
          <a:pPr>
            <a:lnSpc>
              <a:spcPct val="100000"/>
            </a:lnSpc>
          </a:pPr>
          <a:r>
            <a:rPr lang="en-US" sz="2000" b="1"/>
            <a:t>Balanced Nutrition</a:t>
          </a:r>
        </a:p>
      </dgm:t>
    </dgm:pt>
    <dgm:pt modelId="{FEB01239-1551-452D-801E-02FE5692959C}" type="parTrans" cxnId="{56A912D5-8ACF-4404-B56A-CE0E2297B9D4}">
      <dgm:prSet/>
      <dgm:spPr/>
      <dgm:t>
        <a:bodyPr/>
        <a:lstStyle/>
        <a:p>
          <a:endParaRPr lang="en-US"/>
        </a:p>
      </dgm:t>
    </dgm:pt>
    <dgm:pt modelId="{233E078D-D173-41A4-814C-7CC733C93C2C}" type="sibTrans" cxnId="{56A912D5-8ACF-4404-B56A-CE0E2297B9D4}">
      <dgm:prSet/>
      <dgm:spPr/>
      <dgm:t>
        <a:bodyPr/>
        <a:lstStyle/>
        <a:p>
          <a:endParaRPr lang="en-US"/>
        </a:p>
      </dgm:t>
    </dgm:pt>
    <dgm:pt modelId="{D821BA71-9B11-4E36-A693-4F72997BAE3C}">
      <dgm:prSet phldrT="[Text]" custT="1"/>
      <dgm:spPr/>
      <dgm:t>
        <a:bodyPr/>
        <a:lstStyle/>
        <a:p>
          <a:pPr>
            <a:lnSpc>
              <a:spcPct val="100000"/>
            </a:lnSpc>
          </a:pPr>
          <a:r>
            <a:rPr lang="en-US" sz="2000" b="1"/>
            <a:t>Physical Activity</a:t>
          </a:r>
        </a:p>
      </dgm:t>
    </dgm:pt>
    <dgm:pt modelId="{92129E96-9697-41B4-88D6-C36DC12C46BC}" type="parTrans" cxnId="{29B8BDC0-E394-4F54-8657-E88834EDC6E8}">
      <dgm:prSet/>
      <dgm:spPr/>
      <dgm:t>
        <a:bodyPr/>
        <a:lstStyle/>
        <a:p>
          <a:endParaRPr lang="en-US"/>
        </a:p>
      </dgm:t>
    </dgm:pt>
    <dgm:pt modelId="{C0625D26-BAC6-4C1D-A26A-0BA61472917A}" type="sibTrans" cxnId="{29B8BDC0-E394-4F54-8657-E88834EDC6E8}">
      <dgm:prSet/>
      <dgm:spPr/>
      <dgm:t>
        <a:bodyPr/>
        <a:lstStyle/>
        <a:p>
          <a:endParaRPr lang="en-US"/>
        </a:p>
      </dgm:t>
    </dgm:pt>
    <dgm:pt modelId="{1072C35B-F66C-4B4A-8B0B-CFDDFF8E5CC2}">
      <dgm:prSet phldrT="[Text]" custT="1"/>
      <dgm:spPr/>
      <dgm:t>
        <a:bodyPr/>
        <a:lstStyle/>
        <a:p>
          <a:pPr>
            <a:lnSpc>
              <a:spcPct val="100000"/>
            </a:lnSpc>
          </a:pPr>
          <a:r>
            <a:rPr lang="en-US" sz="2000" b="1"/>
            <a:t>Quality Sleep</a:t>
          </a:r>
        </a:p>
      </dgm:t>
    </dgm:pt>
    <dgm:pt modelId="{67AE1224-5E99-4244-8EB3-7850578AAD04}" type="parTrans" cxnId="{E436EEE3-500F-49CB-AE11-36536E0011AB}">
      <dgm:prSet/>
      <dgm:spPr/>
      <dgm:t>
        <a:bodyPr/>
        <a:lstStyle/>
        <a:p>
          <a:endParaRPr lang="en-US"/>
        </a:p>
      </dgm:t>
    </dgm:pt>
    <dgm:pt modelId="{8A72171C-90D0-41B2-BB07-D0C9729FD0EE}" type="sibTrans" cxnId="{E436EEE3-500F-49CB-AE11-36536E0011AB}">
      <dgm:prSet/>
      <dgm:spPr/>
      <dgm:t>
        <a:bodyPr/>
        <a:lstStyle/>
        <a:p>
          <a:endParaRPr lang="en-US"/>
        </a:p>
      </dgm:t>
    </dgm:pt>
    <dgm:pt modelId="{B6E0B0B4-0A9D-45DC-977D-F08021A45411}">
      <dgm:prSet phldrT="[Text]" custT="1"/>
      <dgm:spPr/>
      <dgm:t>
        <a:bodyPr/>
        <a:lstStyle/>
        <a:p>
          <a:pPr>
            <a:lnSpc>
              <a:spcPct val="100000"/>
            </a:lnSpc>
          </a:pPr>
          <a:r>
            <a:rPr lang="en-US" sz="2000" b="1"/>
            <a:t>Mindfulness Practices</a:t>
          </a:r>
        </a:p>
      </dgm:t>
    </dgm:pt>
    <dgm:pt modelId="{35439A04-79A0-4FAF-B9F6-0CAAA29A9EE1}" type="parTrans" cxnId="{EE9D3FFF-004D-4907-8613-EB6A23652A6E}">
      <dgm:prSet/>
      <dgm:spPr/>
      <dgm:t>
        <a:bodyPr/>
        <a:lstStyle/>
        <a:p>
          <a:endParaRPr lang="en-US"/>
        </a:p>
      </dgm:t>
    </dgm:pt>
    <dgm:pt modelId="{8CDC389E-B995-4598-9D54-E9E68D479A70}" type="sibTrans" cxnId="{EE9D3FFF-004D-4907-8613-EB6A23652A6E}">
      <dgm:prSet/>
      <dgm:spPr/>
      <dgm:t>
        <a:bodyPr/>
        <a:lstStyle/>
        <a:p>
          <a:endParaRPr lang="en-US"/>
        </a:p>
      </dgm:t>
    </dgm:pt>
    <dgm:pt modelId="{29F069F8-F9DA-4A1C-B061-EDB577DEB51F}">
      <dgm:prSet phldrT="[Text]" custT="1"/>
      <dgm:spPr/>
      <dgm:t>
        <a:bodyPr/>
        <a:lstStyle/>
        <a:p>
          <a:pPr>
            <a:lnSpc>
              <a:spcPct val="100000"/>
            </a:lnSpc>
          </a:pPr>
          <a:r>
            <a:rPr lang="en-US" sz="2000" b="1"/>
            <a:t>Experiencing Nature</a:t>
          </a:r>
        </a:p>
      </dgm:t>
    </dgm:pt>
    <dgm:pt modelId="{BB6C712A-17B3-499D-8147-A5FAACC0D312}" type="parTrans" cxnId="{C67CF2F2-25C9-41B8-85DA-47813E5C75C6}">
      <dgm:prSet/>
      <dgm:spPr/>
      <dgm:t>
        <a:bodyPr/>
        <a:lstStyle/>
        <a:p>
          <a:endParaRPr lang="en-US"/>
        </a:p>
      </dgm:t>
    </dgm:pt>
    <dgm:pt modelId="{D1D2766A-0403-4502-9F46-542035A0EF8C}" type="sibTrans" cxnId="{C67CF2F2-25C9-41B8-85DA-47813E5C75C6}">
      <dgm:prSet/>
      <dgm:spPr/>
      <dgm:t>
        <a:bodyPr/>
        <a:lstStyle/>
        <a:p>
          <a:endParaRPr lang="en-US"/>
        </a:p>
      </dgm:t>
    </dgm:pt>
    <dgm:pt modelId="{D4A4800E-B34C-4BF5-A523-4C9437E78AE7}">
      <dgm:prSet phldrT="[Text]" custT="1"/>
      <dgm:spPr/>
      <dgm:t>
        <a:bodyPr/>
        <a:lstStyle/>
        <a:p>
          <a:pPr>
            <a:lnSpc>
              <a:spcPct val="100000"/>
            </a:lnSpc>
          </a:pPr>
          <a:r>
            <a:rPr lang="en-US" sz="2000" b="1"/>
            <a:t>Mental Healthcare</a:t>
          </a:r>
        </a:p>
      </dgm:t>
    </dgm:pt>
    <dgm:pt modelId="{C092F653-F32D-4CC8-ADCA-02BC238D3488}" type="parTrans" cxnId="{DC10143F-14FD-4D4D-86A9-A8A16C3A9104}">
      <dgm:prSet/>
      <dgm:spPr/>
      <dgm:t>
        <a:bodyPr/>
        <a:lstStyle/>
        <a:p>
          <a:endParaRPr lang="en-US"/>
        </a:p>
      </dgm:t>
    </dgm:pt>
    <dgm:pt modelId="{1B7B6F6F-F307-4E5E-9C9E-47EA76376D27}" type="sibTrans" cxnId="{DC10143F-14FD-4D4D-86A9-A8A16C3A9104}">
      <dgm:prSet/>
      <dgm:spPr/>
      <dgm:t>
        <a:bodyPr/>
        <a:lstStyle/>
        <a:p>
          <a:endParaRPr lang="en-US"/>
        </a:p>
      </dgm:t>
    </dgm:pt>
    <dgm:pt modelId="{759E98D8-3360-4D63-B37B-B075B9789C86}" type="pres">
      <dgm:prSet presAssocID="{9EC8F07F-4381-41FF-9B91-FAEEC2545801}" presName="root" presStyleCnt="0">
        <dgm:presLayoutVars>
          <dgm:dir/>
          <dgm:resizeHandles val="exact"/>
        </dgm:presLayoutVars>
      </dgm:prSet>
      <dgm:spPr/>
    </dgm:pt>
    <dgm:pt modelId="{60991153-D8C7-449D-AEC0-9BEE2E135BD5}" type="pres">
      <dgm:prSet presAssocID="{2C7512F6-3C4A-4FF4-AD37-CCBB96B9A0E3}" presName="compNode" presStyleCnt="0"/>
      <dgm:spPr/>
    </dgm:pt>
    <dgm:pt modelId="{ED533263-0171-48AB-9D72-A84B3F8089CB}" type="pres">
      <dgm:prSet presAssocID="{2C7512F6-3C4A-4FF4-AD37-CCBB96B9A0E3}" presName="bgRect" presStyleLbl="bgShp" presStyleIdx="0" presStyleCnt="7"/>
      <dgm:spPr/>
    </dgm:pt>
    <dgm:pt modelId="{4F880CAC-27BD-4108-BF82-4EF30B866A3B}" type="pres">
      <dgm:prSet presAssocID="{2C7512F6-3C4A-4FF4-AD37-CCBB96B9A0E3}"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E0BB2F97-E14B-4048-92BF-B4D05D8F862F}" type="pres">
      <dgm:prSet presAssocID="{2C7512F6-3C4A-4FF4-AD37-CCBB96B9A0E3}" presName="spaceRect" presStyleCnt="0"/>
      <dgm:spPr/>
    </dgm:pt>
    <dgm:pt modelId="{0C8BA5A3-F173-4620-B51C-57253DCE8F64}" type="pres">
      <dgm:prSet presAssocID="{2C7512F6-3C4A-4FF4-AD37-CCBB96B9A0E3}" presName="parTx" presStyleLbl="revTx" presStyleIdx="0" presStyleCnt="7">
        <dgm:presLayoutVars>
          <dgm:chMax val="0"/>
          <dgm:chPref val="0"/>
        </dgm:presLayoutVars>
      </dgm:prSet>
      <dgm:spPr/>
    </dgm:pt>
    <dgm:pt modelId="{30F6D575-CB3D-4355-BE87-E25E9E7FD63F}" type="pres">
      <dgm:prSet presAssocID="{8878E31F-F488-4BD2-92F9-A2A91AC9B4AB}" presName="sibTrans" presStyleCnt="0"/>
      <dgm:spPr/>
    </dgm:pt>
    <dgm:pt modelId="{AFC3F02F-9C18-4C19-AEA7-2B092CBF60E0}" type="pres">
      <dgm:prSet presAssocID="{1072C35B-F66C-4B4A-8B0B-CFDDFF8E5CC2}" presName="compNode" presStyleCnt="0"/>
      <dgm:spPr/>
    </dgm:pt>
    <dgm:pt modelId="{5E1C1077-33C3-4081-AC30-591B40EBE2E4}" type="pres">
      <dgm:prSet presAssocID="{1072C35B-F66C-4B4A-8B0B-CFDDFF8E5CC2}" presName="bgRect" presStyleLbl="bgShp" presStyleIdx="1" presStyleCnt="7"/>
      <dgm:spPr/>
    </dgm:pt>
    <dgm:pt modelId="{15563AE6-A882-4FD1-B8FF-07C5FB4B36DA}" type="pres">
      <dgm:prSet presAssocID="{1072C35B-F66C-4B4A-8B0B-CFDDFF8E5CC2}"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pple"/>
        </a:ext>
      </dgm:extLst>
    </dgm:pt>
    <dgm:pt modelId="{C30CCF8E-FDA8-4091-999B-28ACFE8706B9}" type="pres">
      <dgm:prSet presAssocID="{1072C35B-F66C-4B4A-8B0B-CFDDFF8E5CC2}" presName="spaceRect" presStyleCnt="0"/>
      <dgm:spPr/>
    </dgm:pt>
    <dgm:pt modelId="{1B8FCF69-32B1-41FF-A8D9-0E0CF4253034}" type="pres">
      <dgm:prSet presAssocID="{1072C35B-F66C-4B4A-8B0B-CFDDFF8E5CC2}" presName="parTx" presStyleLbl="revTx" presStyleIdx="1" presStyleCnt="7">
        <dgm:presLayoutVars>
          <dgm:chMax val="0"/>
          <dgm:chPref val="0"/>
        </dgm:presLayoutVars>
      </dgm:prSet>
      <dgm:spPr/>
    </dgm:pt>
    <dgm:pt modelId="{1D1A751E-A6F0-4502-AA3F-8834FF92140E}" type="pres">
      <dgm:prSet presAssocID="{8A72171C-90D0-41B2-BB07-D0C9729FD0EE}" presName="sibTrans" presStyleCnt="0"/>
      <dgm:spPr/>
    </dgm:pt>
    <dgm:pt modelId="{565DFEF0-9FEA-42AC-92F7-B73BF1EABEDF}" type="pres">
      <dgm:prSet presAssocID="{312CABA7-0AEC-411F-8C34-C437CCF4DF19}" presName="compNode" presStyleCnt="0"/>
      <dgm:spPr/>
    </dgm:pt>
    <dgm:pt modelId="{151C03BC-2D40-4BEF-A5AF-E19054048A7B}" type="pres">
      <dgm:prSet presAssocID="{312CABA7-0AEC-411F-8C34-C437CCF4DF19}" presName="bgRect" presStyleLbl="bgShp" presStyleIdx="2" presStyleCnt="7"/>
      <dgm:spPr/>
    </dgm:pt>
    <dgm:pt modelId="{E07459BE-698A-49AF-ACE3-E8FA609167CE}" type="pres">
      <dgm:prSet presAssocID="{312CABA7-0AEC-411F-8C34-C437CCF4DF19}"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un"/>
        </a:ext>
      </dgm:extLst>
    </dgm:pt>
    <dgm:pt modelId="{3C529ECA-4C7A-49E8-AA09-963052D8C0A0}" type="pres">
      <dgm:prSet presAssocID="{312CABA7-0AEC-411F-8C34-C437CCF4DF19}" presName="spaceRect" presStyleCnt="0"/>
      <dgm:spPr/>
    </dgm:pt>
    <dgm:pt modelId="{AD71CDC5-EC64-4A79-B20B-76ACBD69746D}" type="pres">
      <dgm:prSet presAssocID="{312CABA7-0AEC-411F-8C34-C437CCF4DF19}" presName="parTx" presStyleLbl="revTx" presStyleIdx="2" presStyleCnt="7">
        <dgm:presLayoutVars>
          <dgm:chMax val="0"/>
          <dgm:chPref val="0"/>
        </dgm:presLayoutVars>
      </dgm:prSet>
      <dgm:spPr/>
    </dgm:pt>
    <dgm:pt modelId="{089287DB-E9E8-4317-901D-C7256AE33DF2}" type="pres">
      <dgm:prSet presAssocID="{233E078D-D173-41A4-814C-7CC733C93C2C}" presName="sibTrans" presStyleCnt="0"/>
      <dgm:spPr/>
    </dgm:pt>
    <dgm:pt modelId="{C7FA28EA-7039-4A17-AC8D-732D343F3C02}" type="pres">
      <dgm:prSet presAssocID="{D821BA71-9B11-4E36-A693-4F72997BAE3C}" presName="compNode" presStyleCnt="0"/>
      <dgm:spPr/>
    </dgm:pt>
    <dgm:pt modelId="{65DF265C-7D04-4054-A725-39FBB349D1E1}" type="pres">
      <dgm:prSet presAssocID="{D821BA71-9B11-4E36-A693-4F72997BAE3C}" presName="bgRect" presStyleLbl="bgShp" presStyleIdx="3" presStyleCnt="7"/>
      <dgm:spPr/>
    </dgm:pt>
    <dgm:pt modelId="{7991A82E-D931-4296-8153-C182545D6438}" type="pres">
      <dgm:prSet presAssocID="{D821BA71-9B11-4E36-A693-4F72997BAE3C}"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leep"/>
        </a:ext>
      </dgm:extLst>
    </dgm:pt>
    <dgm:pt modelId="{5409031B-1C39-46FA-B599-E28B7E4DC344}" type="pres">
      <dgm:prSet presAssocID="{D821BA71-9B11-4E36-A693-4F72997BAE3C}" presName="spaceRect" presStyleCnt="0"/>
      <dgm:spPr/>
    </dgm:pt>
    <dgm:pt modelId="{BE6402FB-43F6-4215-8D77-C786DDFFF920}" type="pres">
      <dgm:prSet presAssocID="{D821BA71-9B11-4E36-A693-4F72997BAE3C}" presName="parTx" presStyleLbl="revTx" presStyleIdx="3" presStyleCnt="7">
        <dgm:presLayoutVars>
          <dgm:chMax val="0"/>
          <dgm:chPref val="0"/>
        </dgm:presLayoutVars>
      </dgm:prSet>
      <dgm:spPr/>
    </dgm:pt>
    <dgm:pt modelId="{5DFCF25C-2912-44D8-8BA1-DF399E7E3CB9}" type="pres">
      <dgm:prSet presAssocID="{C0625D26-BAC6-4C1D-A26A-0BA61472917A}" presName="sibTrans" presStyleCnt="0"/>
      <dgm:spPr/>
    </dgm:pt>
    <dgm:pt modelId="{CC36B34E-D7B9-454F-9B9A-B74117911800}" type="pres">
      <dgm:prSet presAssocID="{B6E0B0B4-0A9D-45DC-977D-F08021A45411}" presName="compNode" presStyleCnt="0"/>
      <dgm:spPr/>
    </dgm:pt>
    <dgm:pt modelId="{E6EBE127-B7BB-448E-9BDE-7F5A3A62FB10}" type="pres">
      <dgm:prSet presAssocID="{B6E0B0B4-0A9D-45DC-977D-F08021A45411}" presName="bgRect" presStyleLbl="bgShp" presStyleIdx="4" presStyleCnt="7"/>
      <dgm:spPr/>
    </dgm:pt>
    <dgm:pt modelId="{706522A9-24A1-4DA7-9D94-2C0379A64EDD}" type="pres">
      <dgm:prSet presAssocID="{B6E0B0B4-0A9D-45DC-977D-F08021A45411}"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ead with Gears"/>
        </a:ext>
      </dgm:extLst>
    </dgm:pt>
    <dgm:pt modelId="{29A91526-EE09-47FB-972A-BF1BE6EF0B60}" type="pres">
      <dgm:prSet presAssocID="{B6E0B0B4-0A9D-45DC-977D-F08021A45411}" presName="spaceRect" presStyleCnt="0"/>
      <dgm:spPr/>
    </dgm:pt>
    <dgm:pt modelId="{BB54E102-A665-4B14-8081-0BB14F3C3E41}" type="pres">
      <dgm:prSet presAssocID="{B6E0B0B4-0A9D-45DC-977D-F08021A45411}" presName="parTx" presStyleLbl="revTx" presStyleIdx="4" presStyleCnt="7">
        <dgm:presLayoutVars>
          <dgm:chMax val="0"/>
          <dgm:chPref val="0"/>
        </dgm:presLayoutVars>
      </dgm:prSet>
      <dgm:spPr/>
    </dgm:pt>
    <dgm:pt modelId="{DA4144F1-CC05-4CC9-8EAB-737867980C18}" type="pres">
      <dgm:prSet presAssocID="{8CDC389E-B995-4598-9D54-E9E68D479A70}" presName="sibTrans" presStyleCnt="0"/>
      <dgm:spPr/>
    </dgm:pt>
    <dgm:pt modelId="{D0E73E9B-DFDD-4984-B9F9-ABD8C5B6A42D}" type="pres">
      <dgm:prSet presAssocID="{29F069F8-F9DA-4A1C-B061-EDB577DEB51F}" presName="compNode" presStyleCnt="0"/>
      <dgm:spPr/>
    </dgm:pt>
    <dgm:pt modelId="{8EAF8AB9-AE84-4B09-B9ED-DB29B88E42AD}" type="pres">
      <dgm:prSet presAssocID="{29F069F8-F9DA-4A1C-B061-EDB577DEB51F}" presName="bgRect" presStyleLbl="bgShp" presStyleIdx="5" presStyleCnt="7"/>
      <dgm:spPr/>
    </dgm:pt>
    <dgm:pt modelId="{E4F2507E-A4D4-4181-A4D1-302B59523A96}" type="pres">
      <dgm:prSet presAssocID="{29F069F8-F9DA-4A1C-B061-EDB577DEB51F}"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Deciduous tree"/>
        </a:ext>
      </dgm:extLst>
    </dgm:pt>
    <dgm:pt modelId="{1BA858C1-9ED6-438B-BC92-02FA2A0F1ACC}" type="pres">
      <dgm:prSet presAssocID="{29F069F8-F9DA-4A1C-B061-EDB577DEB51F}" presName="spaceRect" presStyleCnt="0"/>
      <dgm:spPr/>
    </dgm:pt>
    <dgm:pt modelId="{AD7E04AA-D695-4F87-A59A-A3991BE495D7}" type="pres">
      <dgm:prSet presAssocID="{29F069F8-F9DA-4A1C-B061-EDB577DEB51F}" presName="parTx" presStyleLbl="revTx" presStyleIdx="5" presStyleCnt="7">
        <dgm:presLayoutVars>
          <dgm:chMax val="0"/>
          <dgm:chPref val="0"/>
        </dgm:presLayoutVars>
      </dgm:prSet>
      <dgm:spPr/>
    </dgm:pt>
    <dgm:pt modelId="{D45E1C04-A205-49DE-B3D4-CA7AF06D473A}" type="pres">
      <dgm:prSet presAssocID="{D1D2766A-0403-4502-9F46-542035A0EF8C}" presName="sibTrans" presStyleCnt="0"/>
      <dgm:spPr/>
    </dgm:pt>
    <dgm:pt modelId="{D8B910A0-21D7-4200-BA97-E5B75F7027D7}" type="pres">
      <dgm:prSet presAssocID="{D4A4800E-B34C-4BF5-A523-4C9437E78AE7}" presName="compNode" presStyleCnt="0"/>
      <dgm:spPr/>
    </dgm:pt>
    <dgm:pt modelId="{40D001F1-B1B6-44CE-ACDE-0C02A5EDD0EC}" type="pres">
      <dgm:prSet presAssocID="{D4A4800E-B34C-4BF5-A523-4C9437E78AE7}" presName="bgRect" presStyleLbl="bgShp" presStyleIdx="6" presStyleCnt="7" custLinFactNeighborX="398" custLinFactNeighborY="1322"/>
      <dgm:spPr/>
    </dgm:pt>
    <dgm:pt modelId="{FAB5BFDF-5C6F-4CA4-BACD-5FF2AAE52C25}" type="pres">
      <dgm:prSet presAssocID="{D4A4800E-B34C-4BF5-A523-4C9437E78AE7}"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Brain in head"/>
        </a:ext>
      </dgm:extLst>
    </dgm:pt>
    <dgm:pt modelId="{86244022-EA37-478E-8451-E3CF5A73356F}" type="pres">
      <dgm:prSet presAssocID="{D4A4800E-B34C-4BF5-A523-4C9437E78AE7}" presName="spaceRect" presStyleCnt="0"/>
      <dgm:spPr/>
    </dgm:pt>
    <dgm:pt modelId="{88F56BCE-81E5-464D-B77F-5D3B1F6D8D4D}" type="pres">
      <dgm:prSet presAssocID="{D4A4800E-B34C-4BF5-A523-4C9437E78AE7}" presName="parTx" presStyleLbl="revTx" presStyleIdx="6" presStyleCnt="7">
        <dgm:presLayoutVars>
          <dgm:chMax val="0"/>
          <dgm:chPref val="0"/>
        </dgm:presLayoutVars>
      </dgm:prSet>
      <dgm:spPr/>
    </dgm:pt>
  </dgm:ptLst>
  <dgm:cxnLst>
    <dgm:cxn modelId="{38C69818-716E-41BC-9EBD-85F8269BBCFA}" type="presOf" srcId="{D4A4800E-B34C-4BF5-A523-4C9437E78AE7}" destId="{88F56BCE-81E5-464D-B77F-5D3B1F6D8D4D}" srcOrd="0" destOrd="0" presId="urn:microsoft.com/office/officeart/2018/2/layout/IconVerticalSolidList"/>
    <dgm:cxn modelId="{81DDA01D-7659-4027-9631-19963E0FE664}" srcId="{9EC8F07F-4381-41FF-9B91-FAEEC2545801}" destId="{2C7512F6-3C4A-4FF4-AD37-CCBB96B9A0E3}" srcOrd="0" destOrd="0" parTransId="{A23FBC51-7963-42C2-8E67-F00EF62412B4}" sibTransId="{8878E31F-F488-4BD2-92F9-A2A91AC9B4AB}"/>
    <dgm:cxn modelId="{D1E75F20-B4CB-49CE-9EC4-4CCE07EC14A7}" type="presOf" srcId="{312CABA7-0AEC-411F-8C34-C437CCF4DF19}" destId="{AD71CDC5-EC64-4A79-B20B-76ACBD69746D}" srcOrd="0" destOrd="0" presId="urn:microsoft.com/office/officeart/2018/2/layout/IconVerticalSolidList"/>
    <dgm:cxn modelId="{36F28D30-68DC-429B-8E51-CFF382D214E4}" type="presOf" srcId="{2C7512F6-3C4A-4FF4-AD37-CCBB96B9A0E3}" destId="{0C8BA5A3-F173-4620-B51C-57253DCE8F64}" srcOrd="0" destOrd="0" presId="urn:microsoft.com/office/officeart/2018/2/layout/IconVerticalSolidList"/>
    <dgm:cxn modelId="{DC10143F-14FD-4D4D-86A9-A8A16C3A9104}" srcId="{9EC8F07F-4381-41FF-9B91-FAEEC2545801}" destId="{D4A4800E-B34C-4BF5-A523-4C9437E78AE7}" srcOrd="6" destOrd="0" parTransId="{C092F653-F32D-4CC8-ADCA-02BC238D3488}" sibTransId="{1B7B6F6F-F307-4E5E-9C9E-47EA76376D27}"/>
    <dgm:cxn modelId="{7AA3C93F-355E-4567-8430-04C1679BBF3C}" type="presOf" srcId="{D821BA71-9B11-4E36-A693-4F72997BAE3C}" destId="{BE6402FB-43F6-4215-8D77-C786DDFFF920}" srcOrd="0" destOrd="0" presId="urn:microsoft.com/office/officeart/2018/2/layout/IconVerticalSolidList"/>
    <dgm:cxn modelId="{52C5B58D-88C8-450A-8DEF-A7AA072A053B}" type="presOf" srcId="{1072C35B-F66C-4B4A-8B0B-CFDDFF8E5CC2}" destId="{1B8FCF69-32B1-41FF-A8D9-0E0CF4253034}" srcOrd="0" destOrd="0" presId="urn:microsoft.com/office/officeart/2018/2/layout/IconVerticalSolidList"/>
    <dgm:cxn modelId="{1BA943BF-CD8E-42C3-A07C-F6F79C5CCA6E}" type="presOf" srcId="{9EC8F07F-4381-41FF-9B91-FAEEC2545801}" destId="{759E98D8-3360-4D63-B37B-B075B9789C86}" srcOrd="0" destOrd="0" presId="urn:microsoft.com/office/officeart/2018/2/layout/IconVerticalSolidList"/>
    <dgm:cxn modelId="{29B8BDC0-E394-4F54-8657-E88834EDC6E8}" srcId="{9EC8F07F-4381-41FF-9B91-FAEEC2545801}" destId="{D821BA71-9B11-4E36-A693-4F72997BAE3C}" srcOrd="3" destOrd="0" parTransId="{92129E96-9697-41B4-88D6-C36DC12C46BC}" sibTransId="{C0625D26-BAC6-4C1D-A26A-0BA61472917A}"/>
    <dgm:cxn modelId="{C7867ED2-4B7B-40E0-89CD-EDC79A8CFFF6}" type="presOf" srcId="{29F069F8-F9DA-4A1C-B061-EDB577DEB51F}" destId="{AD7E04AA-D695-4F87-A59A-A3991BE495D7}" srcOrd="0" destOrd="0" presId="urn:microsoft.com/office/officeart/2018/2/layout/IconVerticalSolidList"/>
    <dgm:cxn modelId="{56A912D5-8ACF-4404-B56A-CE0E2297B9D4}" srcId="{9EC8F07F-4381-41FF-9B91-FAEEC2545801}" destId="{312CABA7-0AEC-411F-8C34-C437CCF4DF19}" srcOrd="2" destOrd="0" parTransId="{FEB01239-1551-452D-801E-02FE5692959C}" sibTransId="{233E078D-D173-41A4-814C-7CC733C93C2C}"/>
    <dgm:cxn modelId="{E436EEE3-500F-49CB-AE11-36536E0011AB}" srcId="{9EC8F07F-4381-41FF-9B91-FAEEC2545801}" destId="{1072C35B-F66C-4B4A-8B0B-CFDDFF8E5CC2}" srcOrd="1" destOrd="0" parTransId="{67AE1224-5E99-4244-8EB3-7850578AAD04}" sibTransId="{8A72171C-90D0-41B2-BB07-D0C9729FD0EE}"/>
    <dgm:cxn modelId="{C67CF2F2-25C9-41B8-85DA-47813E5C75C6}" srcId="{9EC8F07F-4381-41FF-9B91-FAEEC2545801}" destId="{29F069F8-F9DA-4A1C-B061-EDB577DEB51F}" srcOrd="5" destOrd="0" parTransId="{BB6C712A-17B3-499D-8147-A5FAACC0D312}" sibTransId="{D1D2766A-0403-4502-9F46-542035A0EF8C}"/>
    <dgm:cxn modelId="{3379A9F4-8798-4118-9150-404D70D8FF1F}" type="presOf" srcId="{B6E0B0B4-0A9D-45DC-977D-F08021A45411}" destId="{BB54E102-A665-4B14-8081-0BB14F3C3E41}" srcOrd="0" destOrd="0" presId="urn:microsoft.com/office/officeart/2018/2/layout/IconVerticalSolidList"/>
    <dgm:cxn modelId="{EE9D3FFF-004D-4907-8613-EB6A23652A6E}" srcId="{9EC8F07F-4381-41FF-9B91-FAEEC2545801}" destId="{B6E0B0B4-0A9D-45DC-977D-F08021A45411}" srcOrd="4" destOrd="0" parTransId="{35439A04-79A0-4FAF-B9F6-0CAAA29A9EE1}" sibTransId="{8CDC389E-B995-4598-9D54-E9E68D479A70}"/>
    <dgm:cxn modelId="{8DC2CFC1-C7C6-4899-965B-A38D6501EEE5}" type="presParOf" srcId="{759E98D8-3360-4D63-B37B-B075B9789C86}" destId="{60991153-D8C7-449D-AEC0-9BEE2E135BD5}" srcOrd="0" destOrd="0" presId="urn:microsoft.com/office/officeart/2018/2/layout/IconVerticalSolidList"/>
    <dgm:cxn modelId="{0750918B-272C-438A-A905-17DC38F245B7}" type="presParOf" srcId="{60991153-D8C7-449D-AEC0-9BEE2E135BD5}" destId="{ED533263-0171-48AB-9D72-A84B3F8089CB}" srcOrd="0" destOrd="0" presId="urn:microsoft.com/office/officeart/2018/2/layout/IconVerticalSolidList"/>
    <dgm:cxn modelId="{F816C039-C579-44CD-9CB9-A89BFDF8064F}" type="presParOf" srcId="{60991153-D8C7-449D-AEC0-9BEE2E135BD5}" destId="{4F880CAC-27BD-4108-BF82-4EF30B866A3B}" srcOrd="1" destOrd="0" presId="urn:microsoft.com/office/officeart/2018/2/layout/IconVerticalSolidList"/>
    <dgm:cxn modelId="{9B668AE2-5A5A-4125-872C-3F9BA7460021}" type="presParOf" srcId="{60991153-D8C7-449D-AEC0-9BEE2E135BD5}" destId="{E0BB2F97-E14B-4048-92BF-B4D05D8F862F}" srcOrd="2" destOrd="0" presId="urn:microsoft.com/office/officeart/2018/2/layout/IconVerticalSolidList"/>
    <dgm:cxn modelId="{396169B6-166F-45A5-ABE1-785882549CC6}" type="presParOf" srcId="{60991153-D8C7-449D-AEC0-9BEE2E135BD5}" destId="{0C8BA5A3-F173-4620-B51C-57253DCE8F64}" srcOrd="3" destOrd="0" presId="urn:microsoft.com/office/officeart/2018/2/layout/IconVerticalSolidList"/>
    <dgm:cxn modelId="{06C67CFB-17AD-4ECF-A02B-3AC59175F8E1}" type="presParOf" srcId="{759E98D8-3360-4D63-B37B-B075B9789C86}" destId="{30F6D575-CB3D-4355-BE87-E25E9E7FD63F}" srcOrd="1" destOrd="0" presId="urn:microsoft.com/office/officeart/2018/2/layout/IconVerticalSolidList"/>
    <dgm:cxn modelId="{8B6D009B-C0D4-444E-8AE9-06CBC640068C}" type="presParOf" srcId="{759E98D8-3360-4D63-B37B-B075B9789C86}" destId="{AFC3F02F-9C18-4C19-AEA7-2B092CBF60E0}" srcOrd="2" destOrd="0" presId="urn:microsoft.com/office/officeart/2018/2/layout/IconVerticalSolidList"/>
    <dgm:cxn modelId="{3EA5CBC7-9249-4F9B-817C-E4D98CF6C890}" type="presParOf" srcId="{AFC3F02F-9C18-4C19-AEA7-2B092CBF60E0}" destId="{5E1C1077-33C3-4081-AC30-591B40EBE2E4}" srcOrd="0" destOrd="0" presId="urn:microsoft.com/office/officeart/2018/2/layout/IconVerticalSolidList"/>
    <dgm:cxn modelId="{5A0070FF-2D2E-4608-B5A0-5815071C67EC}" type="presParOf" srcId="{AFC3F02F-9C18-4C19-AEA7-2B092CBF60E0}" destId="{15563AE6-A882-4FD1-B8FF-07C5FB4B36DA}" srcOrd="1" destOrd="0" presId="urn:microsoft.com/office/officeart/2018/2/layout/IconVerticalSolidList"/>
    <dgm:cxn modelId="{AE867891-1284-4B94-A451-563FC9EB2F2D}" type="presParOf" srcId="{AFC3F02F-9C18-4C19-AEA7-2B092CBF60E0}" destId="{C30CCF8E-FDA8-4091-999B-28ACFE8706B9}" srcOrd="2" destOrd="0" presId="urn:microsoft.com/office/officeart/2018/2/layout/IconVerticalSolidList"/>
    <dgm:cxn modelId="{DB55C483-CC52-4CDE-AAD6-005B13C838E2}" type="presParOf" srcId="{AFC3F02F-9C18-4C19-AEA7-2B092CBF60E0}" destId="{1B8FCF69-32B1-41FF-A8D9-0E0CF4253034}" srcOrd="3" destOrd="0" presId="urn:microsoft.com/office/officeart/2018/2/layout/IconVerticalSolidList"/>
    <dgm:cxn modelId="{4AFBBBF0-8887-4755-879C-1F638EEB49B2}" type="presParOf" srcId="{759E98D8-3360-4D63-B37B-B075B9789C86}" destId="{1D1A751E-A6F0-4502-AA3F-8834FF92140E}" srcOrd="3" destOrd="0" presId="urn:microsoft.com/office/officeart/2018/2/layout/IconVerticalSolidList"/>
    <dgm:cxn modelId="{787A5EBA-FF64-4E15-8AC2-05AE298BBD3D}" type="presParOf" srcId="{759E98D8-3360-4D63-B37B-B075B9789C86}" destId="{565DFEF0-9FEA-42AC-92F7-B73BF1EABEDF}" srcOrd="4" destOrd="0" presId="urn:microsoft.com/office/officeart/2018/2/layout/IconVerticalSolidList"/>
    <dgm:cxn modelId="{B9ED3444-610B-4EC8-ACC4-303DDB26386A}" type="presParOf" srcId="{565DFEF0-9FEA-42AC-92F7-B73BF1EABEDF}" destId="{151C03BC-2D40-4BEF-A5AF-E19054048A7B}" srcOrd="0" destOrd="0" presId="urn:microsoft.com/office/officeart/2018/2/layout/IconVerticalSolidList"/>
    <dgm:cxn modelId="{6C095846-0ACE-4239-A127-0634FA0DB8E0}" type="presParOf" srcId="{565DFEF0-9FEA-42AC-92F7-B73BF1EABEDF}" destId="{E07459BE-698A-49AF-ACE3-E8FA609167CE}" srcOrd="1" destOrd="0" presId="urn:microsoft.com/office/officeart/2018/2/layout/IconVerticalSolidList"/>
    <dgm:cxn modelId="{00507F87-E7CC-466D-9650-5705AD4C89B9}" type="presParOf" srcId="{565DFEF0-9FEA-42AC-92F7-B73BF1EABEDF}" destId="{3C529ECA-4C7A-49E8-AA09-963052D8C0A0}" srcOrd="2" destOrd="0" presId="urn:microsoft.com/office/officeart/2018/2/layout/IconVerticalSolidList"/>
    <dgm:cxn modelId="{E55CAEB6-A7B6-489E-BD88-E9E7B3639561}" type="presParOf" srcId="{565DFEF0-9FEA-42AC-92F7-B73BF1EABEDF}" destId="{AD71CDC5-EC64-4A79-B20B-76ACBD69746D}" srcOrd="3" destOrd="0" presId="urn:microsoft.com/office/officeart/2018/2/layout/IconVerticalSolidList"/>
    <dgm:cxn modelId="{98EFB152-F99F-4F2A-B290-218569483885}" type="presParOf" srcId="{759E98D8-3360-4D63-B37B-B075B9789C86}" destId="{089287DB-E9E8-4317-901D-C7256AE33DF2}" srcOrd="5" destOrd="0" presId="urn:microsoft.com/office/officeart/2018/2/layout/IconVerticalSolidList"/>
    <dgm:cxn modelId="{B9C50FE3-EECB-48BA-B26B-1F597EBD47CB}" type="presParOf" srcId="{759E98D8-3360-4D63-B37B-B075B9789C86}" destId="{C7FA28EA-7039-4A17-AC8D-732D343F3C02}" srcOrd="6" destOrd="0" presId="urn:microsoft.com/office/officeart/2018/2/layout/IconVerticalSolidList"/>
    <dgm:cxn modelId="{4CC99A6F-2421-4BDC-BA8C-1FAF1185C3A2}" type="presParOf" srcId="{C7FA28EA-7039-4A17-AC8D-732D343F3C02}" destId="{65DF265C-7D04-4054-A725-39FBB349D1E1}" srcOrd="0" destOrd="0" presId="urn:microsoft.com/office/officeart/2018/2/layout/IconVerticalSolidList"/>
    <dgm:cxn modelId="{B35AF76C-6212-42F0-B20E-9D7002E48F94}" type="presParOf" srcId="{C7FA28EA-7039-4A17-AC8D-732D343F3C02}" destId="{7991A82E-D931-4296-8153-C182545D6438}" srcOrd="1" destOrd="0" presId="urn:microsoft.com/office/officeart/2018/2/layout/IconVerticalSolidList"/>
    <dgm:cxn modelId="{06C27D13-83D4-4743-8B98-2768738B2096}" type="presParOf" srcId="{C7FA28EA-7039-4A17-AC8D-732D343F3C02}" destId="{5409031B-1C39-46FA-B599-E28B7E4DC344}" srcOrd="2" destOrd="0" presId="urn:microsoft.com/office/officeart/2018/2/layout/IconVerticalSolidList"/>
    <dgm:cxn modelId="{F4CE6ADF-FB8F-4ECE-A549-4F744DDB7FF2}" type="presParOf" srcId="{C7FA28EA-7039-4A17-AC8D-732D343F3C02}" destId="{BE6402FB-43F6-4215-8D77-C786DDFFF920}" srcOrd="3" destOrd="0" presId="urn:microsoft.com/office/officeart/2018/2/layout/IconVerticalSolidList"/>
    <dgm:cxn modelId="{AC7DB9BA-CA7C-4AD6-8F4F-3E40616578B9}" type="presParOf" srcId="{759E98D8-3360-4D63-B37B-B075B9789C86}" destId="{5DFCF25C-2912-44D8-8BA1-DF399E7E3CB9}" srcOrd="7" destOrd="0" presId="urn:microsoft.com/office/officeart/2018/2/layout/IconVerticalSolidList"/>
    <dgm:cxn modelId="{3A53823F-3872-4425-8D88-CB9A146C4B31}" type="presParOf" srcId="{759E98D8-3360-4D63-B37B-B075B9789C86}" destId="{CC36B34E-D7B9-454F-9B9A-B74117911800}" srcOrd="8" destOrd="0" presId="urn:microsoft.com/office/officeart/2018/2/layout/IconVerticalSolidList"/>
    <dgm:cxn modelId="{020EBBD0-A9E6-4FBD-A579-C4436C0C5FCB}" type="presParOf" srcId="{CC36B34E-D7B9-454F-9B9A-B74117911800}" destId="{E6EBE127-B7BB-448E-9BDE-7F5A3A62FB10}" srcOrd="0" destOrd="0" presId="urn:microsoft.com/office/officeart/2018/2/layout/IconVerticalSolidList"/>
    <dgm:cxn modelId="{75F03A53-8560-47CD-8C21-B98271B0895D}" type="presParOf" srcId="{CC36B34E-D7B9-454F-9B9A-B74117911800}" destId="{706522A9-24A1-4DA7-9D94-2C0379A64EDD}" srcOrd="1" destOrd="0" presId="urn:microsoft.com/office/officeart/2018/2/layout/IconVerticalSolidList"/>
    <dgm:cxn modelId="{06C1FC21-79A1-4E1D-9698-57CC95E9736A}" type="presParOf" srcId="{CC36B34E-D7B9-454F-9B9A-B74117911800}" destId="{29A91526-EE09-47FB-972A-BF1BE6EF0B60}" srcOrd="2" destOrd="0" presId="urn:microsoft.com/office/officeart/2018/2/layout/IconVerticalSolidList"/>
    <dgm:cxn modelId="{D17FCA61-DB7C-487B-8DAC-A7BBF92ED422}" type="presParOf" srcId="{CC36B34E-D7B9-454F-9B9A-B74117911800}" destId="{BB54E102-A665-4B14-8081-0BB14F3C3E41}" srcOrd="3" destOrd="0" presId="urn:microsoft.com/office/officeart/2018/2/layout/IconVerticalSolidList"/>
    <dgm:cxn modelId="{CBF16B7A-C7C7-496D-B34E-A9EF061214A1}" type="presParOf" srcId="{759E98D8-3360-4D63-B37B-B075B9789C86}" destId="{DA4144F1-CC05-4CC9-8EAB-737867980C18}" srcOrd="9" destOrd="0" presId="urn:microsoft.com/office/officeart/2018/2/layout/IconVerticalSolidList"/>
    <dgm:cxn modelId="{0B171AA1-8055-4D9B-86A3-F5145C02AC4E}" type="presParOf" srcId="{759E98D8-3360-4D63-B37B-B075B9789C86}" destId="{D0E73E9B-DFDD-4984-B9F9-ABD8C5B6A42D}" srcOrd="10" destOrd="0" presId="urn:microsoft.com/office/officeart/2018/2/layout/IconVerticalSolidList"/>
    <dgm:cxn modelId="{E7151C2F-2428-44A8-94E0-ECA5EDE9CC87}" type="presParOf" srcId="{D0E73E9B-DFDD-4984-B9F9-ABD8C5B6A42D}" destId="{8EAF8AB9-AE84-4B09-B9ED-DB29B88E42AD}" srcOrd="0" destOrd="0" presId="urn:microsoft.com/office/officeart/2018/2/layout/IconVerticalSolidList"/>
    <dgm:cxn modelId="{A60D51D7-DDEF-4F97-AD8C-CE8539271FDA}" type="presParOf" srcId="{D0E73E9B-DFDD-4984-B9F9-ABD8C5B6A42D}" destId="{E4F2507E-A4D4-4181-A4D1-302B59523A96}" srcOrd="1" destOrd="0" presId="urn:microsoft.com/office/officeart/2018/2/layout/IconVerticalSolidList"/>
    <dgm:cxn modelId="{AE44E8A2-1112-4BB0-8460-F778E1F22FC7}" type="presParOf" srcId="{D0E73E9B-DFDD-4984-B9F9-ABD8C5B6A42D}" destId="{1BA858C1-9ED6-438B-BC92-02FA2A0F1ACC}" srcOrd="2" destOrd="0" presId="urn:microsoft.com/office/officeart/2018/2/layout/IconVerticalSolidList"/>
    <dgm:cxn modelId="{5BE885D4-6DD9-44B5-8664-66096264AC52}" type="presParOf" srcId="{D0E73E9B-DFDD-4984-B9F9-ABD8C5B6A42D}" destId="{AD7E04AA-D695-4F87-A59A-A3991BE495D7}" srcOrd="3" destOrd="0" presId="urn:microsoft.com/office/officeart/2018/2/layout/IconVerticalSolidList"/>
    <dgm:cxn modelId="{B3E166BC-9BC9-4A65-89A3-94804058F1E6}" type="presParOf" srcId="{759E98D8-3360-4D63-B37B-B075B9789C86}" destId="{D45E1C04-A205-49DE-B3D4-CA7AF06D473A}" srcOrd="11" destOrd="0" presId="urn:microsoft.com/office/officeart/2018/2/layout/IconVerticalSolidList"/>
    <dgm:cxn modelId="{5543EE5A-C283-4E36-9FEC-8E4F3413FF4C}" type="presParOf" srcId="{759E98D8-3360-4D63-B37B-B075B9789C86}" destId="{D8B910A0-21D7-4200-BA97-E5B75F7027D7}" srcOrd="12" destOrd="0" presId="urn:microsoft.com/office/officeart/2018/2/layout/IconVerticalSolidList"/>
    <dgm:cxn modelId="{7F889CA8-CA47-49DA-B8DD-F9FD544B2A76}" type="presParOf" srcId="{D8B910A0-21D7-4200-BA97-E5B75F7027D7}" destId="{40D001F1-B1B6-44CE-ACDE-0C02A5EDD0EC}" srcOrd="0" destOrd="0" presId="urn:microsoft.com/office/officeart/2018/2/layout/IconVerticalSolidList"/>
    <dgm:cxn modelId="{53360BF9-FB0A-4F0B-B4A9-A997D3E63D2B}" type="presParOf" srcId="{D8B910A0-21D7-4200-BA97-E5B75F7027D7}" destId="{FAB5BFDF-5C6F-4CA4-BACD-5FF2AAE52C25}" srcOrd="1" destOrd="0" presId="urn:microsoft.com/office/officeart/2018/2/layout/IconVerticalSolidList"/>
    <dgm:cxn modelId="{96A81525-97D6-4A8F-8143-E7E464030197}" type="presParOf" srcId="{D8B910A0-21D7-4200-BA97-E5B75F7027D7}" destId="{86244022-EA37-478E-8451-E3CF5A73356F}" srcOrd="2" destOrd="0" presId="urn:microsoft.com/office/officeart/2018/2/layout/IconVerticalSolidList"/>
    <dgm:cxn modelId="{C0771981-3F4C-49AC-A308-7EB13FD6C721}" type="presParOf" srcId="{D8B910A0-21D7-4200-BA97-E5B75F7027D7}" destId="{88F56BCE-81E5-464D-B77F-5D3B1F6D8D4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D18CF-D917-4C81-B80D-2B64D3D6C598}">
      <dsp:nvSpPr>
        <dsp:cNvPr id="0" name=""/>
        <dsp:cNvSpPr/>
      </dsp:nvSpPr>
      <dsp:spPr>
        <a:xfrm>
          <a:off x="0" y="0"/>
          <a:ext cx="6709512" cy="13308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1" kern="1200" baseline="0">
              <a:latin typeface="+mj-lt"/>
            </a:rPr>
            <a:t>Compassion Fatigue:</a:t>
          </a:r>
          <a:endParaRPr lang="en-US" sz="2800" kern="1200">
            <a:latin typeface="+mj-lt"/>
          </a:endParaRPr>
        </a:p>
      </dsp:txBody>
      <dsp:txXfrm>
        <a:off x="64968" y="64968"/>
        <a:ext cx="6579576" cy="1200939"/>
      </dsp:txXfrm>
    </dsp:sp>
    <dsp:sp modelId="{5A833615-2408-4B16-98ED-B7C53CC5C090}">
      <dsp:nvSpPr>
        <dsp:cNvPr id="0" name=""/>
        <dsp:cNvSpPr/>
      </dsp:nvSpPr>
      <dsp:spPr>
        <a:xfrm>
          <a:off x="0" y="1525099"/>
          <a:ext cx="6709512" cy="13308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a:t>The burnout and stress-related symptoms experienced by caregivers and other helping professionals in reaction to working with traumatized people over an extended period of time.</a:t>
          </a:r>
          <a:endParaRPr lang="en-US" sz="1800" kern="1200"/>
        </a:p>
      </dsp:txBody>
      <dsp:txXfrm>
        <a:off x="64968" y="1590067"/>
        <a:ext cx="6579576" cy="1200939"/>
      </dsp:txXfrm>
    </dsp:sp>
    <dsp:sp modelId="{EBBD612D-1AB7-413D-B6A4-9A887458FFF6}">
      <dsp:nvSpPr>
        <dsp:cNvPr id="0" name=""/>
        <dsp:cNvSpPr/>
      </dsp:nvSpPr>
      <dsp:spPr>
        <a:xfrm>
          <a:off x="0" y="3043174"/>
          <a:ext cx="6709512" cy="13308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a:t>May be conceptualized as a function of bearing witness to the suffering of others, which results in the loss of a caregiver’s ability to empathize with clients and others for whom they care. </a:t>
          </a:r>
          <a:endParaRPr lang="en-US" sz="1800" kern="1200"/>
        </a:p>
      </dsp:txBody>
      <dsp:txXfrm>
        <a:off x="64968" y="3108142"/>
        <a:ext cx="6579576" cy="1200939"/>
      </dsp:txXfrm>
    </dsp:sp>
    <dsp:sp modelId="{86389AA4-8DFC-41CE-B265-1A372B6B92A7}">
      <dsp:nvSpPr>
        <dsp:cNvPr id="0" name=""/>
        <dsp:cNvSpPr/>
      </dsp:nvSpPr>
      <dsp:spPr>
        <a:xfrm>
          <a:off x="0" y="4561250"/>
          <a:ext cx="6709512" cy="13308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a:t>Is a unique type of burnout for caregiving professionals. Key dimensions may include reduced feelings of empathy, changes in cognition or mood, interpersonal conflicts, and negative physical symptoms.</a:t>
          </a:r>
          <a:endParaRPr lang="en-US" sz="1800" kern="1200"/>
        </a:p>
      </dsp:txBody>
      <dsp:txXfrm>
        <a:off x="64968" y="4626218"/>
        <a:ext cx="6579576" cy="12009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33263-0171-48AB-9D72-A84B3F8089CB}">
      <dsp:nvSpPr>
        <dsp:cNvPr id="0" name=""/>
        <dsp:cNvSpPr/>
      </dsp:nvSpPr>
      <dsp:spPr>
        <a:xfrm>
          <a:off x="0" y="461"/>
          <a:ext cx="6023528" cy="63563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F880CAC-27BD-4108-BF82-4EF30B866A3B}">
      <dsp:nvSpPr>
        <dsp:cNvPr id="0" name=""/>
        <dsp:cNvSpPr/>
      </dsp:nvSpPr>
      <dsp:spPr>
        <a:xfrm>
          <a:off x="192280" y="143480"/>
          <a:ext cx="349601" cy="3496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C8BA5A3-F173-4620-B51C-57253DCE8F64}">
      <dsp:nvSpPr>
        <dsp:cNvPr id="0" name=""/>
        <dsp:cNvSpPr/>
      </dsp:nvSpPr>
      <dsp:spPr>
        <a:xfrm>
          <a:off x="734162" y="461"/>
          <a:ext cx="5289366" cy="635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72" tIns="67272" rIns="67272" bIns="67272" numCol="1" spcCol="1270" anchor="ctr" anchorCtr="0">
          <a:noAutofit/>
        </a:bodyPr>
        <a:lstStyle/>
        <a:p>
          <a:pPr marL="0" lvl="0" indent="0" algn="l" defTabSz="889000">
            <a:lnSpc>
              <a:spcPct val="100000"/>
            </a:lnSpc>
            <a:spcBef>
              <a:spcPct val="0"/>
            </a:spcBef>
            <a:spcAft>
              <a:spcPct val="35000"/>
            </a:spcAft>
            <a:buNone/>
          </a:pPr>
          <a:r>
            <a:rPr lang="en-US" sz="2000" b="1" kern="1200"/>
            <a:t>Supportive Relationships</a:t>
          </a:r>
        </a:p>
      </dsp:txBody>
      <dsp:txXfrm>
        <a:off x="734162" y="461"/>
        <a:ext cx="5289366" cy="635638"/>
      </dsp:txXfrm>
    </dsp:sp>
    <dsp:sp modelId="{5E1C1077-33C3-4081-AC30-591B40EBE2E4}">
      <dsp:nvSpPr>
        <dsp:cNvPr id="0" name=""/>
        <dsp:cNvSpPr/>
      </dsp:nvSpPr>
      <dsp:spPr>
        <a:xfrm>
          <a:off x="0" y="795009"/>
          <a:ext cx="6023528" cy="63563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5563AE6-A882-4FD1-B8FF-07C5FB4B36DA}">
      <dsp:nvSpPr>
        <dsp:cNvPr id="0" name=""/>
        <dsp:cNvSpPr/>
      </dsp:nvSpPr>
      <dsp:spPr>
        <a:xfrm>
          <a:off x="192280" y="938028"/>
          <a:ext cx="349601" cy="3496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B8FCF69-32B1-41FF-A8D9-0E0CF4253034}">
      <dsp:nvSpPr>
        <dsp:cNvPr id="0" name=""/>
        <dsp:cNvSpPr/>
      </dsp:nvSpPr>
      <dsp:spPr>
        <a:xfrm>
          <a:off x="734162" y="795009"/>
          <a:ext cx="5289366" cy="635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72" tIns="67272" rIns="67272" bIns="67272" numCol="1" spcCol="1270" anchor="ctr" anchorCtr="0">
          <a:noAutofit/>
        </a:bodyPr>
        <a:lstStyle/>
        <a:p>
          <a:pPr marL="0" lvl="0" indent="0" algn="l" defTabSz="889000">
            <a:lnSpc>
              <a:spcPct val="100000"/>
            </a:lnSpc>
            <a:spcBef>
              <a:spcPct val="0"/>
            </a:spcBef>
            <a:spcAft>
              <a:spcPct val="35000"/>
            </a:spcAft>
            <a:buNone/>
          </a:pPr>
          <a:r>
            <a:rPr lang="en-US" sz="2000" b="1" kern="1200"/>
            <a:t>Quality Sleep</a:t>
          </a:r>
        </a:p>
      </dsp:txBody>
      <dsp:txXfrm>
        <a:off x="734162" y="795009"/>
        <a:ext cx="5289366" cy="635638"/>
      </dsp:txXfrm>
    </dsp:sp>
    <dsp:sp modelId="{151C03BC-2D40-4BEF-A5AF-E19054048A7B}">
      <dsp:nvSpPr>
        <dsp:cNvPr id="0" name=""/>
        <dsp:cNvSpPr/>
      </dsp:nvSpPr>
      <dsp:spPr>
        <a:xfrm>
          <a:off x="0" y="1589557"/>
          <a:ext cx="6023528" cy="63563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07459BE-698A-49AF-ACE3-E8FA609167CE}">
      <dsp:nvSpPr>
        <dsp:cNvPr id="0" name=""/>
        <dsp:cNvSpPr/>
      </dsp:nvSpPr>
      <dsp:spPr>
        <a:xfrm>
          <a:off x="192280" y="1732576"/>
          <a:ext cx="349601" cy="3496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D71CDC5-EC64-4A79-B20B-76ACBD69746D}">
      <dsp:nvSpPr>
        <dsp:cNvPr id="0" name=""/>
        <dsp:cNvSpPr/>
      </dsp:nvSpPr>
      <dsp:spPr>
        <a:xfrm>
          <a:off x="734162" y="1589557"/>
          <a:ext cx="5289366" cy="635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72" tIns="67272" rIns="67272" bIns="67272" numCol="1" spcCol="1270" anchor="ctr" anchorCtr="0">
          <a:noAutofit/>
        </a:bodyPr>
        <a:lstStyle/>
        <a:p>
          <a:pPr marL="0" lvl="0" indent="0" algn="l" defTabSz="889000">
            <a:lnSpc>
              <a:spcPct val="100000"/>
            </a:lnSpc>
            <a:spcBef>
              <a:spcPct val="0"/>
            </a:spcBef>
            <a:spcAft>
              <a:spcPct val="35000"/>
            </a:spcAft>
            <a:buNone/>
          </a:pPr>
          <a:r>
            <a:rPr lang="en-US" sz="2000" b="1" kern="1200"/>
            <a:t>Balanced Nutrition</a:t>
          </a:r>
        </a:p>
      </dsp:txBody>
      <dsp:txXfrm>
        <a:off x="734162" y="1589557"/>
        <a:ext cx="5289366" cy="635638"/>
      </dsp:txXfrm>
    </dsp:sp>
    <dsp:sp modelId="{65DF265C-7D04-4054-A725-39FBB349D1E1}">
      <dsp:nvSpPr>
        <dsp:cNvPr id="0" name=""/>
        <dsp:cNvSpPr/>
      </dsp:nvSpPr>
      <dsp:spPr>
        <a:xfrm>
          <a:off x="0" y="2384105"/>
          <a:ext cx="6023528" cy="63563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991A82E-D931-4296-8153-C182545D6438}">
      <dsp:nvSpPr>
        <dsp:cNvPr id="0" name=""/>
        <dsp:cNvSpPr/>
      </dsp:nvSpPr>
      <dsp:spPr>
        <a:xfrm>
          <a:off x="192280" y="2527124"/>
          <a:ext cx="349601" cy="3496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E6402FB-43F6-4215-8D77-C786DDFFF920}">
      <dsp:nvSpPr>
        <dsp:cNvPr id="0" name=""/>
        <dsp:cNvSpPr/>
      </dsp:nvSpPr>
      <dsp:spPr>
        <a:xfrm>
          <a:off x="734162" y="2384105"/>
          <a:ext cx="5289366" cy="635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72" tIns="67272" rIns="67272" bIns="67272" numCol="1" spcCol="1270" anchor="ctr" anchorCtr="0">
          <a:noAutofit/>
        </a:bodyPr>
        <a:lstStyle/>
        <a:p>
          <a:pPr marL="0" lvl="0" indent="0" algn="l" defTabSz="889000">
            <a:lnSpc>
              <a:spcPct val="100000"/>
            </a:lnSpc>
            <a:spcBef>
              <a:spcPct val="0"/>
            </a:spcBef>
            <a:spcAft>
              <a:spcPct val="35000"/>
            </a:spcAft>
            <a:buNone/>
          </a:pPr>
          <a:r>
            <a:rPr lang="en-US" sz="2000" b="1" kern="1200"/>
            <a:t>Physical Activity</a:t>
          </a:r>
        </a:p>
      </dsp:txBody>
      <dsp:txXfrm>
        <a:off x="734162" y="2384105"/>
        <a:ext cx="5289366" cy="635638"/>
      </dsp:txXfrm>
    </dsp:sp>
    <dsp:sp modelId="{E6EBE127-B7BB-448E-9BDE-7F5A3A62FB10}">
      <dsp:nvSpPr>
        <dsp:cNvPr id="0" name=""/>
        <dsp:cNvSpPr/>
      </dsp:nvSpPr>
      <dsp:spPr>
        <a:xfrm>
          <a:off x="0" y="3178653"/>
          <a:ext cx="6023528" cy="63563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06522A9-24A1-4DA7-9D94-2C0379A64EDD}">
      <dsp:nvSpPr>
        <dsp:cNvPr id="0" name=""/>
        <dsp:cNvSpPr/>
      </dsp:nvSpPr>
      <dsp:spPr>
        <a:xfrm>
          <a:off x="192280" y="3321672"/>
          <a:ext cx="349601" cy="3496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B54E102-A665-4B14-8081-0BB14F3C3E41}">
      <dsp:nvSpPr>
        <dsp:cNvPr id="0" name=""/>
        <dsp:cNvSpPr/>
      </dsp:nvSpPr>
      <dsp:spPr>
        <a:xfrm>
          <a:off x="734162" y="3178653"/>
          <a:ext cx="5289366" cy="635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72" tIns="67272" rIns="67272" bIns="67272" numCol="1" spcCol="1270" anchor="ctr" anchorCtr="0">
          <a:noAutofit/>
        </a:bodyPr>
        <a:lstStyle/>
        <a:p>
          <a:pPr marL="0" lvl="0" indent="0" algn="l" defTabSz="889000">
            <a:lnSpc>
              <a:spcPct val="100000"/>
            </a:lnSpc>
            <a:spcBef>
              <a:spcPct val="0"/>
            </a:spcBef>
            <a:spcAft>
              <a:spcPct val="35000"/>
            </a:spcAft>
            <a:buNone/>
          </a:pPr>
          <a:r>
            <a:rPr lang="en-US" sz="2000" b="1" kern="1200"/>
            <a:t>Mindfulness Practices</a:t>
          </a:r>
        </a:p>
      </dsp:txBody>
      <dsp:txXfrm>
        <a:off x="734162" y="3178653"/>
        <a:ext cx="5289366" cy="635638"/>
      </dsp:txXfrm>
    </dsp:sp>
    <dsp:sp modelId="{8EAF8AB9-AE84-4B09-B9ED-DB29B88E42AD}">
      <dsp:nvSpPr>
        <dsp:cNvPr id="0" name=""/>
        <dsp:cNvSpPr/>
      </dsp:nvSpPr>
      <dsp:spPr>
        <a:xfrm>
          <a:off x="0" y="3973201"/>
          <a:ext cx="6023528" cy="63563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4F2507E-A4D4-4181-A4D1-302B59523A96}">
      <dsp:nvSpPr>
        <dsp:cNvPr id="0" name=""/>
        <dsp:cNvSpPr/>
      </dsp:nvSpPr>
      <dsp:spPr>
        <a:xfrm>
          <a:off x="192280" y="4116220"/>
          <a:ext cx="349601" cy="34960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D7E04AA-D695-4F87-A59A-A3991BE495D7}">
      <dsp:nvSpPr>
        <dsp:cNvPr id="0" name=""/>
        <dsp:cNvSpPr/>
      </dsp:nvSpPr>
      <dsp:spPr>
        <a:xfrm>
          <a:off x="734162" y="3973201"/>
          <a:ext cx="5289366" cy="635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72" tIns="67272" rIns="67272" bIns="67272" numCol="1" spcCol="1270" anchor="ctr" anchorCtr="0">
          <a:noAutofit/>
        </a:bodyPr>
        <a:lstStyle/>
        <a:p>
          <a:pPr marL="0" lvl="0" indent="0" algn="l" defTabSz="889000">
            <a:lnSpc>
              <a:spcPct val="100000"/>
            </a:lnSpc>
            <a:spcBef>
              <a:spcPct val="0"/>
            </a:spcBef>
            <a:spcAft>
              <a:spcPct val="35000"/>
            </a:spcAft>
            <a:buNone/>
          </a:pPr>
          <a:r>
            <a:rPr lang="en-US" sz="2000" b="1" kern="1200"/>
            <a:t>Experiencing Nature</a:t>
          </a:r>
        </a:p>
      </dsp:txBody>
      <dsp:txXfrm>
        <a:off x="734162" y="3973201"/>
        <a:ext cx="5289366" cy="635638"/>
      </dsp:txXfrm>
    </dsp:sp>
    <dsp:sp modelId="{40D001F1-B1B6-44CE-ACDE-0C02A5EDD0EC}">
      <dsp:nvSpPr>
        <dsp:cNvPr id="0" name=""/>
        <dsp:cNvSpPr/>
      </dsp:nvSpPr>
      <dsp:spPr>
        <a:xfrm>
          <a:off x="0" y="4768211"/>
          <a:ext cx="6023528" cy="63563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AB5BFDF-5C6F-4CA4-BACD-5FF2AAE52C25}">
      <dsp:nvSpPr>
        <dsp:cNvPr id="0" name=""/>
        <dsp:cNvSpPr/>
      </dsp:nvSpPr>
      <dsp:spPr>
        <a:xfrm>
          <a:off x="192280" y="4910768"/>
          <a:ext cx="349601" cy="34960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8F56BCE-81E5-464D-B77F-5D3B1F6D8D4D}">
      <dsp:nvSpPr>
        <dsp:cNvPr id="0" name=""/>
        <dsp:cNvSpPr/>
      </dsp:nvSpPr>
      <dsp:spPr>
        <a:xfrm>
          <a:off x="734162" y="4767749"/>
          <a:ext cx="5289366" cy="635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72" tIns="67272" rIns="67272" bIns="67272" numCol="1" spcCol="1270" anchor="ctr" anchorCtr="0">
          <a:noAutofit/>
        </a:bodyPr>
        <a:lstStyle/>
        <a:p>
          <a:pPr marL="0" lvl="0" indent="0" algn="l" defTabSz="889000">
            <a:lnSpc>
              <a:spcPct val="100000"/>
            </a:lnSpc>
            <a:spcBef>
              <a:spcPct val="0"/>
            </a:spcBef>
            <a:spcAft>
              <a:spcPct val="35000"/>
            </a:spcAft>
            <a:buNone/>
          </a:pPr>
          <a:r>
            <a:rPr lang="en-US" sz="2000" b="1" kern="1200"/>
            <a:t>Mental Healthcare</a:t>
          </a:r>
        </a:p>
      </dsp:txBody>
      <dsp:txXfrm>
        <a:off x="734162" y="4767749"/>
        <a:ext cx="5289366" cy="63563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06" tIns="47105" rIns="94206" bIns="47105" rtlCol="0"/>
          <a:lstStyle>
            <a:lvl1pPr algn="l">
              <a:defRPr sz="1200"/>
            </a:lvl1pPr>
          </a:lstStyle>
          <a:p>
            <a:endParaRPr lang="en-US"/>
          </a:p>
        </p:txBody>
      </p:sp>
      <p:sp>
        <p:nvSpPr>
          <p:cNvPr id="3" name="Date Placeholder 2"/>
          <p:cNvSpPr>
            <a:spLocks noGrp="1"/>
          </p:cNvSpPr>
          <p:nvPr>
            <p:ph type="dt" idx="1"/>
          </p:nvPr>
        </p:nvSpPr>
        <p:spPr>
          <a:xfrm>
            <a:off x="4023094" y="0"/>
            <a:ext cx="3077739" cy="471054"/>
          </a:xfrm>
          <a:prstGeom prst="rect">
            <a:avLst/>
          </a:prstGeom>
        </p:spPr>
        <p:txBody>
          <a:bodyPr vert="horz" lIns="94206" tIns="47105" rIns="94206" bIns="47105" rtlCol="0"/>
          <a:lstStyle>
            <a:lvl1pPr algn="r">
              <a:defRPr sz="1200"/>
            </a:lvl1pPr>
          </a:lstStyle>
          <a:p>
            <a:fld id="{CDC4ADDC-17FF-4FE4-A163-D89C2EB8540B}" type="datetimeFigureOut">
              <a:rPr lang="en-US" smtClean="0"/>
              <a:t>7/31/2025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06" tIns="47105" rIns="94206" bIns="47105"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06" tIns="47105" rIns="94206" bIns="4710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4"/>
            <a:ext cx="3077739" cy="471053"/>
          </a:xfrm>
          <a:prstGeom prst="rect">
            <a:avLst/>
          </a:prstGeom>
        </p:spPr>
        <p:txBody>
          <a:bodyPr vert="horz" lIns="94206" tIns="47105" rIns="94206" bIns="47105" rtlCol="0" anchor="b"/>
          <a:lstStyle>
            <a:lvl1pPr algn="l">
              <a:defRPr sz="1200"/>
            </a:lvl1pPr>
          </a:lstStyle>
          <a:p>
            <a:endParaRPr lang="en-US"/>
          </a:p>
        </p:txBody>
      </p:sp>
      <p:sp>
        <p:nvSpPr>
          <p:cNvPr id="7" name="Slide Number Placeholder 6"/>
          <p:cNvSpPr>
            <a:spLocks noGrp="1"/>
          </p:cNvSpPr>
          <p:nvPr>
            <p:ph type="sldNum" sz="quarter" idx="5"/>
          </p:nvPr>
        </p:nvSpPr>
        <p:spPr>
          <a:xfrm>
            <a:off x="4023094" y="8917424"/>
            <a:ext cx="3077739" cy="471053"/>
          </a:xfrm>
          <a:prstGeom prst="rect">
            <a:avLst/>
          </a:prstGeom>
        </p:spPr>
        <p:txBody>
          <a:bodyPr vert="horz" lIns="94206" tIns="47105" rIns="94206" bIns="47105" rtlCol="0" anchor="b"/>
          <a:lstStyle>
            <a:lvl1pPr algn="r">
              <a:defRPr sz="1200"/>
            </a:lvl1pPr>
          </a:lstStyle>
          <a:p>
            <a:fld id="{7A6E335F-6B58-4BAC-AAD9-EC2E6DC7157D}" type="slidenum">
              <a:rPr lang="en-US" smtClean="0"/>
              <a:t>‹#›</a:t>
            </a:fld>
            <a:endParaRPr lang="en-US"/>
          </a:p>
        </p:txBody>
      </p:sp>
    </p:spTree>
    <p:extLst>
      <p:ext uri="{BB962C8B-B14F-4D97-AF65-F5344CB8AC3E}">
        <p14:creationId xmlns:p14="http://schemas.microsoft.com/office/powerpoint/2010/main" val="148645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1</a:t>
            </a:fld>
            <a:endParaRPr lang="en-US"/>
          </a:p>
        </p:txBody>
      </p:sp>
    </p:spTree>
    <p:extLst>
      <p:ext uri="{BB962C8B-B14F-4D97-AF65-F5344CB8AC3E}">
        <p14:creationId xmlns:p14="http://schemas.microsoft.com/office/powerpoint/2010/main" val="673109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76E971-4BDB-4A44-AA5F-653A0D056151}" type="slidenum">
              <a:rPr lang="en-US" altLang="en-US" smtClean="0"/>
              <a:pPr/>
              <a:t>32</a:t>
            </a:fld>
            <a:endParaRPr lang="en-US" altLang="en-US"/>
          </a:p>
        </p:txBody>
      </p:sp>
    </p:spTree>
    <p:extLst>
      <p:ext uri="{BB962C8B-B14F-4D97-AF65-F5344CB8AC3E}">
        <p14:creationId xmlns:p14="http://schemas.microsoft.com/office/powerpoint/2010/main" val="2599365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76E971-4BDB-4A44-AA5F-653A0D056151}" type="slidenum">
              <a:rPr lang="en-US" altLang="en-US" smtClean="0"/>
              <a:pPr/>
              <a:t>33</a:t>
            </a:fld>
            <a:endParaRPr lang="en-US" altLang="en-US"/>
          </a:p>
        </p:txBody>
      </p:sp>
    </p:spTree>
    <p:extLst>
      <p:ext uri="{BB962C8B-B14F-4D97-AF65-F5344CB8AC3E}">
        <p14:creationId xmlns:p14="http://schemas.microsoft.com/office/powerpoint/2010/main" val="358783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Governor’s School Bus Safety Working Group Report resulted from a fatal crash in August 2023 that claimed the life of a Clark county student. Ohio strives to be the safest among the nation in school bus transportation with the most stringent construction standards for school buses. </a:t>
            </a:r>
          </a:p>
        </p:txBody>
      </p:sp>
      <p:sp>
        <p:nvSpPr>
          <p:cNvPr id="4" name="Slide Number Placeholder 3"/>
          <p:cNvSpPr>
            <a:spLocks noGrp="1"/>
          </p:cNvSpPr>
          <p:nvPr>
            <p:ph type="sldNum" sz="quarter" idx="5"/>
          </p:nvPr>
        </p:nvSpPr>
        <p:spPr/>
        <p:txBody>
          <a:bodyPr/>
          <a:lstStyle/>
          <a:p>
            <a:fld id="{7A6E335F-6B58-4BAC-AAD9-EC2E6DC7157D}" type="slidenum">
              <a:rPr lang="en-US" smtClean="0"/>
              <a:t>2</a:t>
            </a:fld>
            <a:endParaRPr lang="en-US"/>
          </a:p>
        </p:txBody>
      </p:sp>
    </p:spTree>
    <p:extLst>
      <p:ext uri="{BB962C8B-B14F-4D97-AF65-F5344CB8AC3E}">
        <p14:creationId xmlns:p14="http://schemas.microsoft.com/office/powerpoint/2010/main" val="4121186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Collaboration with Lieutenant Molly Harris of the Ohio State Highway Patrol MAT Team, and Program Administrator Heather Free with Ohio Department of Education and Workforce’s Office of Pupil Transportation. </a:t>
            </a:r>
          </a:p>
        </p:txBody>
      </p:sp>
      <p:sp>
        <p:nvSpPr>
          <p:cNvPr id="4" name="Slide Number Placeholder 3"/>
          <p:cNvSpPr>
            <a:spLocks noGrp="1"/>
          </p:cNvSpPr>
          <p:nvPr>
            <p:ph type="sldNum" sz="quarter" idx="5"/>
          </p:nvPr>
        </p:nvSpPr>
        <p:spPr/>
        <p:txBody>
          <a:bodyPr/>
          <a:lstStyle/>
          <a:p>
            <a:fld id="{7A6E335F-6B58-4BAC-AAD9-EC2E6DC7157D}" type="slidenum">
              <a:rPr lang="en-US" smtClean="0"/>
              <a:t>3</a:t>
            </a:fld>
            <a:endParaRPr lang="en-US"/>
          </a:p>
        </p:txBody>
      </p:sp>
    </p:spTree>
    <p:extLst>
      <p:ext uri="{BB962C8B-B14F-4D97-AF65-F5344CB8AC3E}">
        <p14:creationId xmlns:p14="http://schemas.microsoft.com/office/powerpoint/2010/main" val="2640840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7</a:t>
            </a:fld>
            <a:endParaRPr lang="en-US"/>
          </a:p>
        </p:txBody>
      </p:sp>
    </p:spTree>
    <p:extLst>
      <p:ext uri="{BB962C8B-B14F-4D97-AF65-F5344CB8AC3E}">
        <p14:creationId xmlns:p14="http://schemas.microsoft.com/office/powerpoint/2010/main" val="1890251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Starting point 7:37 run through the end.</a:t>
            </a:r>
          </a:p>
        </p:txBody>
      </p:sp>
      <p:sp>
        <p:nvSpPr>
          <p:cNvPr id="4" name="Slide Number Placeholder 3"/>
          <p:cNvSpPr>
            <a:spLocks noGrp="1"/>
          </p:cNvSpPr>
          <p:nvPr>
            <p:ph type="sldNum" sz="quarter" idx="5"/>
          </p:nvPr>
        </p:nvSpPr>
        <p:spPr/>
        <p:txBody>
          <a:bodyPr/>
          <a:lstStyle/>
          <a:p>
            <a:fld id="{7A6E335F-6B58-4BAC-AAD9-EC2E6DC7157D}" type="slidenum">
              <a:rPr lang="en-US" smtClean="0"/>
              <a:t>13</a:t>
            </a:fld>
            <a:endParaRPr lang="en-US"/>
          </a:p>
        </p:txBody>
      </p:sp>
    </p:spTree>
    <p:extLst>
      <p:ext uri="{BB962C8B-B14F-4D97-AF65-F5344CB8AC3E}">
        <p14:creationId xmlns:p14="http://schemas.microsoft.com/office/powerpoint/2010/main" val="1607782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defRPr>
            </a:lvl1pPr>
            <a:lvl2pPr marL="751271" indent="-288950" eaLnBrk="0" hangingPunct="0">
              <a:defRPr sz="2400" b="1">
                <a:solidFill>
                  <a:schemeClr val="tx1"/>
                </a:solidFill>
                <a:latin typeface="Arial" panose="020B0604020202020204" pitchFamily="34" charset="0"/>
              </a:defRPr>
            </a:lvl2pPr>
            <a:lvl3pPr marL="1155802" indent="-231160" eaLnBrk="0" hangingPunct="0">
              <a:defRPr sz="2400" b="1">
                <a:solidFill>
                  <a:schemeClr val="tx1"/>
                </a:solidFill>
                <a:latin typeface="Arial" panose="020B0604020202020204" pitchFamily="34" charset="0"/>
              </a:defRPr>
            </a:lvl3pPr>
            <a:lvl4pPr marL="1618122" indent="-231160" eaLnBrk="0" hangingPunct="0">
              <a:defRPr sz="2400" b="1">
                <a:solidFill>
                  <a:schemeClr val="tx1"/>
                </a:solidFill>
                <a:latin typeface="Arial" panose="020B0604020202020204" pitchFamily="34" charset="0"/>
              </a:defRPr>
            </a:lvl4pPr>
            <a:lvl5pPr marL="2080443" indent="-231160" eaLnBrk="0" hangingPunct="0">
              <a:defRPr sz="2400" b="1">
                <a:solidFill>
                  <a:schemeClr val="tx1"/>
                </a:solidFill>
                <a:latin typeface="Arial" panose="020B0604020202020204" pitchFamily="34" charset="0"/>
              </a:defRPr>
            </a:lvl5pPr>
            <a:lvl6pPr marL="2542764" indent="-231160" eaLnBrk="0" fontAlgn="base" hangingPunct="0">
              <a:spcBef>
                <a:spcPct val="0"/>
              </a:spcBef>
              <a:spcAft>
                <a:spcPct val="0"/>
              </a:spcAft>
              <a:defRPr sz="2400" b="1">
                <a:solidFill>
                  <a:schemeClr val="tx1"/>
                </a:solidFill>
                <a:latin typeface="Arial" panose="020B0604020202020204" pitchFamily="34" charset="0"/>
              </a:defRPr>
            </a:lvl6pPr>
            <a:lvl7pPr marL="3005084" indent="-231160" eaLnBrk="0" fontAlgn="base" hangingPunct="0">
              <a:spcBef>
                <a:spcPct val="0"/>
              </a:spcBef>
              <a:spcAft>
                <a:spcPct val="0"/>
              </a:spcAft>
              <a:defRPr sz="2400" b="1">
                <a:solidFill>
                  <a:schemeClr val="tx1"/>
                </a:solidFill>
                <a:latin typeface="Arial" panose="020B0604020202020204" pitchFamily="34" charset="0"/>
              </a:defRPr>
            </a:lvl7pPr>
            <a:lvl8pPr marL="3467405" indent="-231160" eaLnBrk="0" fontAlgn="base" hangingPunct="0">
              <a:spcBef>
                <a:spcPct val="0"/>
              </a:spcBef>
              <a:spcAft>
                <a:spcPct val="0"/>
              </a:spcAft>
              <a:defRPr sz="2400" b="1">
                <a:solidFill>
                  <a:schemeClr val="tx1"/>
                </a:solidFill>
                <a:latin typeface="Arial" panose="020B0604020202020204" pitchFamily="34" charset="0"/>
              </a:defRPr>
            </a:lvl8pPr>
            <a:lvl9pPr marL="3929725" indent="-23116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fld id="{773E49F1-9972-4EEC-9ECF-C044B421A04E}" type="slidenum">
              <a:rPr lang="en-US" altLang="en-US" sz="1200" b="0"/>
              <a:pPr eaLnBrk="1" hangingPunct="1"/>
              <a:t>28</a:t>
            </a:fld>
            <a:endParaRPr lang="en-US" altLang="en-US" sz="1200" b="0"/>
          </a:p>
        </p:txBody>
      </p:sp>
      <p:sp>
        <p:nvSpPr>
          <p:cNvPr id="68611" name="Rectangle 2"/>
          <p:cNvSpPr>
            <a:spLocks noGrp="1" noRot="1" noChangeAspect="1" noChangeArrowheads="1" noTextEdit="1"/>
          </p:cNvSpPr>
          <p:nvPr>
            <p:ph type="sldImg"/>
          </p:nvPr>
        </p:nvSpPr>
        <p:spPr>
          <a:xfrm>
            <a:off x="398463" y="692150"/>
            <a:ext cx="6156325" cy="3462338"/>
          </a:xfrm>
          <a:ln/>
        </p:spPr>
      </p:sp>
      <p:sp>
        <p:nvSpPr>
          <p:cNvPr id="68612" name="Rectangle 3"/>
          <p:cNvSpPr>
            <a:spLocks noGrp="1" noChangeArrowheads="1"/>
          </p:cNvSpPr>
          <p:nvPr>
            <p:ph type="body" idx="1"/>
          </p:nvPr>
        </p:nvSpPr>
        <p:spPr>
          <a:xfrm>
            <a:off x="926410" y="4386418"/>
            <a:ext cx="5095254" cy="415555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245" tIns="46123" rIns="92245" bIns="46123"/>
          <a:lstStyle/>
          <a:p>
            <a:pPr eaLnBrk="1" hangingPunct="1"/>
            <a:r>
              <a:rPr lang="en-US" altLang="en-US">
                <a:latin typeface="Arial" panose="020B0604020202020204" pitchFamily="34" charset="0"/>
              </a:rPr>
              <a:t>Patterson, Grenny, McMillan and Switzler are four gentlemen that came together based on some research that was initially done by Patterson for doctorate research and some of their personal experiences.    </a:t>
            </a:r>
          </a:p>
          <a:p>
            <a:pPr eaLnBrk="1" hangingPunct="1"/>
            <a:r>
              <a:rPr lang="en-US" altLang="en-US">
                <a:latin typeface="Arial" panose="020B0604020202020204" pitchFamily="34" charset="0"/>
              </a:rPr>
              <a:t>So, Kerry Patterson, Joseph Grenny, Ron McMillan and Al Switzler decided to research people and organizations to see who had master crucial conversations – who could get things done at work, home and in the community and at the same time build relationships.  For 25 years they research 20,000 people and 100’s of organizations.  </a:t>
            </a:r>
          </a:p>
          <a:p>
            <a:pPr eaLnBrk="1" hangingPunct="1"/>
            <a:r>
              <a:rPr lang="en-US" altLang="en-US">
                <a:latin typeface="Arial" panose="020B0604020202020204" pitchFamily="34" charset="0"/>
              </a:rPr>
              <a:t>Kerry Patterson – began his research at Stanford Univ. during his doctoral work.  He has used Crucial Conversations with hundreds of Fortune 500 companies including:  Ford Motor Co; Allstate; Intermountain Health Care. </a:t>
            </a:r>
          </a:p>
          <a:p>
            <a:pPr eaLnBrk="1" hangingPunct="1"/>
            <a:r>
              <a:rPr lang="en-US" altLang="en-US">
                <a:latin typeface="Arial" panose="020B0604020202020204" pitchFamily="34" charset="0"/>
              </a:rPr>
              <a:t>Joseph Grenny cofounded the California Computer Corp; and Unitus – a nonprofit organizations that helps 3</a:t>
            </a:r>
            <a:r>
              <a:rPr lang="en-US" altLang="en-US" baseline="30000">
                <a:latin typeface="Arial" panose="020B0604020202020204" pitchFamily="34" charset="0"/>
              </a:rPr>
              <a:t>rd</a:t>
            </a:r>
            <a:r>
              <a:rPr lang="en-US" altLang="en-US">
                <a:latin typeface="Arial" panose="020B0604020202020204" pitchFamily="34" charset="0"/>
              </a:rPr>
              <a:t> world countries achieve economic independence. </a:t>
            </a:r>
          </a:p>
          <a:p>
            <a:pPr eaLnBrk="1" hangingPunct="1"/>
            <a:r>
              <a:rPr lang="en-US" altLang="en-US">
                <a:latin typeface="Arial" panose="020B0604020202020204" pitchFamily="34" charset="0"/>
              </a:rPr>
              <a:t>Ron McMillan holds advanced degrees in sociology and organizational behavior.  He cofounded the Covey Leadership Center and was VP for research and development for seven years.  He has taught teamwork, personal vitality and leadership to unions, first level managers to CEO’s and his clients include Saturn Div. of GM; Procter and Gamble, Disney, Aetna, Nike and Lennox.  </a:t>
            </a:r>
          </a:p>
        </p:txBody>
      </p:sp>
    </p:spTree>
    <p:extLst>
      <p:ext uri="{BB962C8B-B14F-4D97-AF65-F5344CB8AC3E}">
        <p14:creationId xmlns:p14="http://schemas.microsoft.com/office/powerpoint/2010/main" val="2749753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a:latin typeface="Arial" panose="020B0604020202020204" pitchFamily="34" charset="0"/>
              </a:rPr>
              <a:t>Patterson, </a:t>
            </a:r>
            <a:r>
              <a:rPr lang="en-US" altLang="en-US" err="1">
                <a:latin typeface="Arial" panose="020B0604020202020204" pitchFamily="34" charset="0"/>
              </a:rPr>
              <a:t>Grenny</a:t>
            </a:r>
            <a:r>
              <a:rPr lang="en-US" altLang="en-US">
                <a:latin typeface="Arial" panose="020B0604020202020204" pitchFamily="34" charset="0"/>
              </a:rPr>
              <a:t>, McMillan and Switzler are four gentlemen that came together based on some research that was initially done by Patterson for doctorate research and some of their personal experiences.    </a:t>
            </a:r>
          </a:p>
          <a:p>
            <a:pPr eaLnBrk="1" hangingPunct="1"/>
            <a:r>
              <a:rPr lang="en-US" altLang="en-US">
                <a:latin typeface="Arial" panose="020B0604020202020204" pitchFamily="34" charset="0"/>
              </a:rPr>
              <a:t>So, Kerry Patterson, Joseph </a:t>
            </a:r>
            <a:r>
              <a:rPr lang="en-US" altLang="en-US" err="1">
                <a:latin typeface="Arial" panose="020B0604020202020204" pitchFamily="34" charset="0"/>
              </a:rPr>
              <a:t>Grenny</a:t>
            </a:r>
            <a:r>
              <a:rPr lang="en-US" altLang="en-US">
                <a:latin typeface="Arial" panose="020B0604020202020204" pitchFamily="34" charset="0"/>
              </a:rPr>
              <a:t>, Ron McMillan and Al Switzler decided to research people and organizations to see who had master crucial conversations – who could get things done at work, home and in the community and at the same time build relationships.  For 25 years they research 20,000 people and 100’s of organizations.  </a:t>
            </a:r>
          </a:p>
          <a:p>
            <a:pPr eaLnBrk="1" hangingPunct="1"/>
            <a:r>
              <a:rPr lang="en-US" altLang="en-US">
                <a:latin typeface="Arial" panose="020B0604020202020204" pitchFamily="34" charset="0"/>
              </a:rPr>
              <a:t>Kerry Patterson – began his research at Stanford Univ. during his doctoral work.  He has used Crucial Conversations with hundreds of Fortune 500 companies including:  Ford Motor Co; Allstate; Intermountain Health Care. </a:t>
            </a:r>
          </a:p>
          <a:p>
            <a:pPr eaLnBrk="1" hangingPunct="1"/>
            <a:r>
              <a:rPr lang="en-US" altLang="en-US">
                <a:latin typeface="Arial" panose="020B0604020202020204" pitchFamily="34" charset="0"/>
              </a:rPr>
              <a:t>Joseph </a:t>
            </a:r>
            <a:r>
              <a:rPr lang="en-US" altLang="en-US" err="1">
                <a:latin typeface="Arial" panose="020B0604020202020204" pitchFamily="34" charset="0"/>
              </a:rPr>
              <a:t>Grenny</a:t>
            </a:r>
            <a:r>
              <a:rPr lang="en-US" altLang="en-US">
                <a:latin typeface="Arial" panose="020B0604020202020204" pitchFamily="34" charset="0"/>
              </a:rPr>
              <a:t> cofounded the California Computer Corp; and </a:t>
            </a:r>
            <a:r>
              <a:rPr lang="en-US" altLang="en-US" err="1">
                <a:latin typeface="Arial" panose="020B0604020202020204" pitchFamily="34" charset="0"/>
              </a:rPr>
              <a:t>Unitus</a:t>
            </a:r>
            <a:r>
              <a:rPr lang="en-US" altLang="en-US">
                <a:latin typeface="Arial" panose="020B0604020202020204" pitchFamily="34" charset="0"/>
              </a:rPr>
              <a:t> – a nonprofit organizations that helps 3</a:t>
            </a:r>
            <a:r>
              <a:rPr lang="en-US" altLang="en-US" baseline="30000">
                <a:latin typeface="Arial" panose="020B0604020202020204" pitchFamily="34" charset="0"/>
              </a:rPr>
              <a:t>rd</a:t>
            </a:r>
            <a:r>
              <a:rPr lang="en-US" altLang="en-US">
                <a:latin typeface="Arial" panose="020B0604020202020204" pitchFamily="34" charset="0"/>
              </a:rPr>
              <a:t> world countries achieve economic independence. </a:t>
            </a:r>
          </a:p>
          <a:p>
            <a:pPr eaLnBrk="1" hangingPunct="1"/>
            <a:r>
              <a:rPr lang="en-US" altLang="en-US">
                <a:latin typeface="Arial" panose="020B0604020202020204" pitchFamily="34" charset="0"/>
              </a:rPr>
              <a:t>Ron McMillan holds advanced degrees in sociology and organizational behavior.  He cofounded the Covey Leadership Center and was VP for research and development for seven years.  He has taught teamwork, personal vitality and leadership to unions, first level managers to CEO’s and his clients include Saturn Div. of GM; Procter and Gamble, Disney, Aetna, Nike and Lennox.  </a:t>
            </a:r>
          </a:p>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29</a:t>
            </a:fld>
            <a:endParaRPr lang="en-US"/>
          </a:p>
        </p:txBody>
      </p:sp>
    </p:spTree>
    <p:extLst>
      <p:ext uri="{BB962C8B-B14F-4D97-AF65-F5344CB8AC3E}">
        <p14:creationId xmlns:p14="http://schemas.microsoft.com/office/powerpoint/2010/main" val="2561965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160" indent="-231160"/>
            <a:r>
              <a:rPr lang="en-US" altLang="en-US">
                <a:latin typeface="Arial" panose="020B0604020202020204" pitchFamily="34" charset="0"/>
              </a:rPr>
              <a:t>What makes a conversations crucial?  Opposing Opinions, Strong Emotions and High Stakes </a:t>
            </a:r>
          </a:p>
          <a:p>
            <a:pPr marL="231160" indent="-231160"/>
            <a:r>
              <a:rPr lang="en-US" altLang="en-US">
                <a:latin typeface="Arial" panose="020B0604020202020204" pitchFamily="34" charset="0"/>
              </a:rPr>
              <a:t>Two things happen when the conversation turns crucial:</a:t>
            </a:r>
          </a:p>
          <a:p>
            <a:pPr marL="231160" indent="-231160">
              <a:buFontTx/>
              <a:buAutoNum type="arabicPeriod"/>
            </a:pPr>
            <a:r>
              <a:rPr lang="en-US" altLang="en-US">
                <a:latin typeface="Arial" panose="020B0604020202020204" pitchFamily="34" charset="0"/>
              </a:rPr>
              <a:t>The stakes rise – permanently changes perceptions of each other and the relationship we have with other people in the conversation.</a:t>
            </a:r>
          </a:p>
          <a:p>
            <a:pPr marL="231160" indent="-231160">
              <a:buFontTx/>
              <a:buAutoNum type="arabicPeriod"/>
            </a:pPr>
            <a:r>
              <a:rPr lang="en-US" altLang="en-US">
                <a:latin typeface="Arial" panose="020B0604020202020204" pitchFamily="34" charset="0"/>
              </a:rPr>
              <a:t>We behave like animals.</a:t>
            </a:r>
          </a:p>
          <a:p>
            <a:pPr marL="231160" indent="-231160"/>
            <a:r>
              <a:rPr lang="en-US" altLang="en-US">
                <a:latin typeface="Arial" panose="020B0604020202020204" pitchFamily="34" charset="0"/>
              </a:rPr>
              <a:t>It is natural to look outwardly when things get crucial – we focus on the other person instead of ourselves.  </a:t>
            </a:r>
          </a:p>
          <a:p>
            <a:pPr marL="231160" indent="-231160"/>
            <a:r>
              <a:rPr lang="en-US" altLang="en-US">
                <a:latin typeface="Arial" panose="020B0604020202020204" pitchFamily="34" charset="0"/>
              </a:rPr>
              <a:t>Learn to focus on yourself – it is the only person you can change</a:t>
            </a:r>
          </a:p>
          <a:p>
            <a:pPr marL="231160" indent="-231160"/>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30</a:t>
            </a:fld>
            <a:endParaRPr lang="en-US"/>
          </a:p>
        </p:txBody>
      </p:sp>
    </p:spTree>
    <p:extLst>
      <p:ext uri="{BB962C8B-B14F-4D97-AF65-F5344CB8AC3E}">
        <p14:creationId xmlns:p14="http://schemas.microsoft.com/office/powerpoint/2010/main" val="212652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eaLnBrk="0" fontAlgn="base" hangingPunct="0">
              <a:spcBef>
                <a:spcPct val="30000"/>
              </a:spcBef>
              <a:spcAft>
                <a:spcPct val="0"/>
              </a:spcAft>
              <a:defRPr/>
            </a:pPr>
            <a:r>
              <a:rPr lang="en-US" altLang="en-US">
                <a:latin typeface="Arial" panose="020B0604020202020204" pitchFamily="34" charset="0"/>
              </a:rPr>
              <a:t>Student</a:t>
            </a:r>
            <a:r>
              <a:rPr lang="en-US" altLang="en-US" baseline="0">
                <a:latin typeface="Arial" panose="020B0604020202020204" pitchFamily="34" charset="0"/>
              </a:rPr>
              <a:t> Handout</a:t>
            </a:r>
            <a:r>
              <a:rPr lang="en-US" altLang="en-US">
                <a:latin typeface="Arial" panose="020B0604020202020204" pitchFamily="34" charset="0"/>
              </a:rPr>
              <a:t>-p5:</a:t>
            </a:r>
            <a:r>
              <a:rPr lang="en-US" altLang="en-US" baseline="0">
                <a:latin typeface="Arial" panose="020B0604020202020204" pitchFamily="34" charset="0"/>
              </a:rPr>
              <a:t>  Continues to next slide</a:t>
            </a:r>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E676E971-4BDB-4A44-AA5F-653A0D056151}" type="slidenum">
              <a:rPr lang="en-US" altLang="en-US" smtClean="0"/>
              <a:pPr/>
              <a:t>31</a:t>
            </a:fld>
            <a:endParaRPr lang="en-US" altLang="en-US"/>
          </a:p>
        </p:txBody>
      </p:sp>
    </p:spTree>
    <p:extLst>
      <p:ext uri="{BB962C8B-B14F-4D97-AF65-F5344CB8AC3E}">
        <p14:creationId xmlns:p14="http://schemas.microsoft.com/office/powerpoint/2010/main" val="42396490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383969" y="709644"/>
            <a:ext cx="11424062" cy="1107996"/>
          </a:xfrm>
          <a:prstGeom prst="rect">
            <a:avLst/>
          </a:prstGeom>
          <a:noFill/>
        </p:spPr>
        <p:txBody>
          <a:bodyPr wrap="square" rtlCol="0">
            <a:spAutoFit/>
          </a:bodyPr>
          <a:lstStyle/>
          <a:p>
            <a:pPr algn="ctr"/>
            <a:endParaRPr lang="en-US" sz="6600" b="1" cap="all">
              <a:solidFill>
                <a:srgbClr val="002060"/>
              </a:solidFill>
              <a:latin typeface="+mj-lt"/>
            </a:endParaRP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
        <p:nvSpPr>
          <p:cNvPr id="7" name="Title 1">
            <a:extLst>
              <a:ext uri="{FF2B5EF4-FFF2-40B4-BE49-F238E27FC236}">
                <a16:creationId xmlns:a16="http://schemas.microsoft.com/office/drawing/2014/main" id="{05BF5A61-E4C1-725F-EE45-C0A999591012}"/>
              </a:ext>
            </a:extLst>
          </p:cNvPr>
          <p:cNvSpPr>
            <a:spLocks noGrp="1"/>
          </p:cNvSpPr>
          <p:nvPr>
            <p:ph type="title" hasCustomPrompt="1"/>
          </p:nvPr>
        </p:nvSpPr>
        <p:spPr>
          <a:xfrm>
            <a:off x="381000" y="481576"/>
            <a:ext cx="11430000" cy="982861"/>
          </a:xfrm>
        </p:spPr>
        <p:txBody>
          <a:bodyPr>
            <a:noAutofit/>
          </a:bodyPr>
          <a:lstStyle>
            <a:lvl1pPr algn="ctr">
              <a:defRPr sz="6600"/>
            </a:lvl1pPr>
          </a:lstStyle>
          <a:p>
            <a:r>
              <a:rPr lang="en-US"/>
              <a:t>Click to edit title</a:t>
            </a:r>
          </a:p>
        </p:txBody>
      </p:sp>
    </p:spTree>
    <p:extLst>
      <p:ext uri="{BB962C8B-B14F-4D97-AF65-F5344CB8AC3E}">
        <p14:creationId xmlns:p14="http://schemas.microsoft.com/office/powerpoint/2010/main" val="555408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Pro"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2099470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Pro SemiBold" panose="020B0603030403020204" pitchFamily="34" charset="0"/>
              </a:defRPr>
            </a:lvl1pPr>
          </a:lstStyle>
          <a:p>
            <a:r>
              <a:rPr lang="en-US"/>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896282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Pro" panose="020B0503030403020204" pitchFamily="34" charset="0"/>
              </a:defRPr>
            </a:lvl1pPr>
            <a:lvl2pPr>
              <a:defRPr sz="2800">
                <a:latin typeface="Source Sans Pro" panose="020B0503030403020204" pitchFamily="34" charset="0"/>
              </a:defRPr>
            </a:lvl2pPr>
            <a:lvl3pPr>
              <a:defRPr sz="2400">
                <a:latin typeface="Source Sans Pro" panose="020B0503030403020204" pitchFamily="34" charset="0"/>
              </a:defRPr>
            </a:lvl3pPr>
            <a:lvl4pPr>
              <a:defRPr sz="2000">
                <a:latin typeface="Source Sans Pro" panose="020B0503030403020204" pitchFamily="34" charset="0"/>
              </a:defRPr>
            </a:lvl4pPr>
            <a:lvl5pPr>
              <a:defRPr sz="2000">
                <a:latin typeface="Source Sans Pro" panose="020B0503030403020204" pitchFamily="34" charset="0"/>
              </a:defRPr>
            </a:lvl5pPr>
            <a:lvl6pPr>
              <a:defRPr sz="2000"/>
            </a:lvl6pPr>
            <a:lvl7pPr>
              <a:defRPr sz="2000"/>
            </a:lvl7pPr>
            <a:lvl8pPr>
              <a:defRPr sz="2000"/>
            </a:lvl8pPr>
            <a:lvl9pPr>
              <a:defRPr sz="2000"/>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470132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00621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Pro"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819645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Pro" panose="020B0503030403020204" pitchFamily="34" charset="0"/>
              </a:defRPr>
            </a:lvl1pPr>
          </a:lstStyle>
          <a:p>
            <a:pPr lvl="0"/>
            <a:r>
              <a:rPr lang="en-US"/>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mn-lt"/>
              </a:defRPr>
            </a:lvl1pPr>
          </a:lstStyle>
          <a:p>
            <a:pPr lvl="0"/>
            <a:r>
              <a:rPr lang="en-US"/>
              <a:t>Click to Edit Photo Caption</a:t>
            </a:r>
          </a:p>
        </p:txBody>
      </p:sp>
    </p:spTree>
    <p:extLst>
      <p:ext uri="{BB962C8B-B14F-4D97-AF65-F5344CB8AC3E}">
        <p14:creationId xmlns:p14="http://schemas.microsoft.com/office/powerpoint/2010/main" val="3504045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lvl1pPr>
              <a:defRPr>
                <a:latin typeface="+mj-lt"/>
              </a:defRPr>
            </a:lvl1p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mn-lt"/>
              </a:defRPr>
            </a:lvl1pPr>
          </a:lstStyle>
          <a:p>
            <a:r>
              <a:rPr lang="en-US"/>
              <a:t>Click Icon to add picture</a:t>
            </a:r>
          </a:p>
        </p:txBody>
      </p:sp>
    </p:spTree>
    <p:extLst>
      <p:ext uri="{BB962C8B-B14F-4D97-AF65-F5344CB8AC3E}">
        <p14:creationId xmlns:p14="http://schemas.microsoft.com/office/powerpoint/2010/main" val="4275278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Tree>
    <p:extLst>
      <p:ext uri="{BB962C8B-B14F-4D97-AF65-F5344CB8AC3E}">
        <p14:creationId xmlns:p14="http://schemas.microsoft.com/office/powerpoint/2010/main" val="2321316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09527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16990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Intro Slide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516582" y="5592341"/>
            <a:ext cx="2974109" cy="815755"/>
          </a:xfrm>
          <a:prstGeom prst="rect">
            <a:avLst/>
          </a:prstGeom>
        </p:spPr>
      </p:pic>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
        <p:nvSpPr>
          <p:cNvPr id="2" name="Title 1">
            <a:extLst>
              <a:ext uri="{FF2B5EF4-FFF2-40B4-BE49-F238E27FC236}">
                <a16:creationId xmlns:a16="http://schemas.microsoft.com/office/drawing/2014/main" id="{E45FF6FB-3F8E-3FF4-AA8C-FC196A0DB287}"/>
              </a:ext>
            </a:extLst>
          </p:cNvPr>
          <p:cNvSpPr>
            <a:spLocks noGrp="1"/>
          </p:cNvSpPr>
          <p:nvPr>
            <p:ph type="title" hasCustomPrompt="1"/>
          </p:nvPr>
        </p:nvSpPr>
        <p:spPr>
          <a:xfrm>
            <a:off x="381000" y="481576"/>
            <a:ext cx="11430000" cy="982861"/>
          </a:xfrm>
        </p:spPr>
        <p:txBody>
          <a:bodyPr>
            <a:noAutofit/>
          </a:bodyPr>
          <a:lstStyle>
            <a:lvl1pPr algn="ctr">
              <a:defRPr sz="6600"/>
            </a:lvl1pPr>
          </a:lstStyle>
          <a:p>
            <a:r>
              <a:rPr lang="en-US"/>
              <a:t>Click to edit title</a:t>
            </a:r>
          </a:p>
        </p:txBody>
      </p:sp>
    </p:spTree>
    <p:extLst>
      <p:ext uri="{BB962C8B-B14F-4D97-AF65-F5344CB8AC3E}">
        <p14:creationId xmlns:p14="http://schemas.microsoft.com/office/powerpoint/2010/main" val="979810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237913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Tree>
    <p:extLst>
      <p:ext uri="{BB962C8B-B14F-4D97-AF65-F5344CB8AC3E}">
        <p14:creationId xmlns:p14="http://schemas.microsoft.com/office/powerpoint/2010/main" val="3882097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Tree>
    <p:extLst>
      <p:ext uri="{BB962C8B-B14F-4D97-AF65-F5344CB8AC3E}">
        <p14:creationId xmlns:p14="http://schemas.microsoft.com/office/powerpoint/2010/main" val="1091201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estions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4" y="5592194"/>
            <a:ext cx="2739695" cy="751459"/>
          </a:xfrm>
          <a:prstGeom prst="rect">
            <a:avLst/>
          </a:prstGeom>
        </p:spPr>
      </p:pic>
    </p:spTree>
    <p:extLst>
      <p:ext uri="{BB962C8B-B14F-4D97-AF65-F5344CB8AC3E}">
        <p14:creationId xmlns:p14="http://schemas.microsoft.com/office/powerpoint/2010/main" val="1839762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44334"/>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Tree>
    <p:extLst>
      <p:ext uri="{BB962C8B-B14F-4D97-AF65-F5344CB8AC3E}">
        <p14:creationId xmlns:p14="http://schemas.microsoft.com/office/powerpoint/2010/main" val="2323019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5" y="5592280"/>
            <a:ext cx="2621426" cy="719019"/>
          </a:xfrm>
          <a:prstGeom prst="rect">
            <a:avLst/>
          </a:prstGeom>
        </p:spPr>
      </p:pic>
    </p:spTree>
    <p:extLst>
      <p:ext uri="{BB962C8B-B14F-4D97-AF65-F5344CB8AC3E}">
        <p14:creationId xmlns:p14="http://schemas.microsoft.com/office/powerpoint/2010/main" val="2156565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600" b="1"/>
            </a:lvl1pPr>
          </a:lstStyle>
          <a:p>
            <a:r>
              <a:rPr lang="en-US"/>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396626" y="4929577"/>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Tree>
    <p:extLst>
      <p:ext uri="{BB962C8B-B14F-4D97-AF65-F5344CB8AC3E}">
        <p14:creationId xmlns:p14="http://schemas.microsoft.com/office/powerpoint/2010/main" val="2528345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4578" name="Rectangle 2"/>
          <p:cNvSpPr>
            <a:spLocks noGrp="1" noChangeArrowheads="1"/>
          </p:cNvSpPr>
          <p:nvPr>
            <p:ph type="ctrTitle" sz="quarter"/>
          </p:nvPr>
        </p:nvSpPr>
        <p:spPr>
          <a:xfrm>
            <a:off x="3251200" y="2133601"/>
            <a:ext cx="7416800" cy="1774825"/>
          </a:xfrm>
        </p:spPr>
        <p:txBody>
          <a:bodyPr/>
          <a:lstStyle>
            <a:lvl1pPr>
              <a:lnSpc>
                <a:spcPct val="100000"/>
              </a:lnSpc>
              <a:defRPr sz="4800"/>
            </a:lvl1pPr>
          </a:lstStyle>
          <a:p>
            <a:r>
              <a:rPr lang="en-US"/>
              <a:t>Click to edit Master title style</a:t>
            </a:r>
          </a:p>
        </p:txBody>
      </p:sp>
      <p:sp>
        <p:nvSpPr>
          <p:cNvPr id="24579" name="Rectangle 3"/>
          <p:cNvSpPr>
            <a:spLocks noGrp="1" noChangeArrowheads="1"/>
          </p:cNvSpPr>
          <p:nvPr>
            <p:ph type="subTitle" sz="quarter" idx="1"/>
          </p:nvPr>
        </p:nvSpPr>
        <p:spPr>
          <a:xfrm>
            <a:off x="3251200" y="3962400"/>
            <a:ext cx="7416800" cy="990600"/>
          </a:xfrm>
        </p:spPr>
        <p:txBody>
          <a:bodyPr/>
          <a:lstStyle>
            <a:lvl1pPr marL="0" indent="0">
              <a:buFontTx/>
              <a:buNone/>
              <a:defRPr/>
            </a:lvl1pPr>
          </a:lstStyle>
          <a:p>
            <a:r>
              <a:rPr lang="en-US"/>
              <a:t>Click to edit Master subtitle style</a:t>
            </a:r>
          </a:p>
        </p:txBody>
      </p:sp>
      <p:sp>
        <p:nvSpPr>
          <p:cNvPr id="4" name="Rectangle 4"/>
          <p:cNvSpPr>
            <a:spLocks noGrp="1" noChangeArrowheads="1"/>
          </p:cNvSpPr>
          <p:nvPr>
            <p:ph type="dt" sz="quarter" idx="10"/>
          </p:nvPr>
        </p:nvSpPr>
        <p:spPr>
          <a:ln/>
        </p:spPr>
        <p:txBody>
          <a:bodyPr/>
          <a:lstStyle>
            <a:lvl1pPr>
              <a:defRPr/>
            </a:lvl1pPr>
          </a:lstStyle>
          <a:p>
            <a:pPr>
              <a:defRPr/>
            </a:pPr>
            <a:fld id="{9C47761E-BB4D-495A-9389-C829DE8BDD0B}" type="datetime1">
              <a:rPr lang="en-US"/>
              <a:pPr>
                <a:defRPr/>
              </a:pPr>
              <a:t>7/31/2025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4D1E28D-63FC-43D3-A719-7627D67F9151}" type="slidenum">
              <a:rPr lang="en-US" altLang="en-US"/>
              <a:pPr/>
              <a:t>‹#›</a:t>
            </a:fld>
            <a:endParaRPr lang="en-US" altLang="en-US"/>
          </a:p>
        </p:txBody>
      </p:sp>
    </p:spTree>
    <p:extLst>
      <p:ext uri="{BB962C8B-B14F-4D97-AF65-F5344CB8AC3E}">
        <p14:creationId xmlns:p14="http://schemas.microsoft.com/office/powerpoint/2010/main" val="1382275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4766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pening DEW">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314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Pro"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Pro"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Pro" panose="020B0503030403020204" pitchFamily="34" charset="0"/>
              </a:defRPr>
            </a:lvl1pPr>
          </a:lstStyle>
          <a:p>
            <a:r>
              <a:rPr lang="en-US"/>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Pro SemiBold" panose="020B06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411291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Slide DEW-w URL">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a:solidFill>
                  <a:srgbClr val="0E3F75"/>
                </a:solidFill>
                <a:latin typeface="Source Sans Pro" panose="020B0503030403020204" pitchFamily="34" charset="0"/>
              </a:rPr>
              <a:t>EDUCATION.OHIO.GOV</a:t>
            </a:r>
          </a:p>
        </p:txBody>
      </p:sp>
    </p:spTree>
    <p:extLst>
      <p:ext uri="{BB962C8B-B14F-4D97-AF65-F5344CB8AC3E}">
        <p14:creationId xmlns:p14="http://schemas.microsoft.com/office/powerpoint/2010/main" val="17066858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3879487" y="6104321"/>
            <a:ext cx="4433026" cy="461665"/>
          </a:xfrm>
          <a:prstGeom prst="rect">
            <a:avLst/>
          </a:prstGeom>
          <a:noFill/>
        </p:spPr>
        <p:txBody>
          <a:bodyPr wrap="square" rtlCol="0">
            <a:spAutoFit/>
          </a:bodyPr>
          <a:lstStyle/>
          <a:p>
            <a:pPr algn="ctr"/>
            <a:r>
              <a:rPr lang="en-US" sz="2400" b="0">
                <a:solidFill>
                  <a:srgbClr val="002060"/>
                </a:solidFill>
                <a:latin typeface="+mn-lt"/>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2839496128"/>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276244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186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097572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Pro" panose="020B0503030403020204" pitchFamily="34" charset="0"/>
              </a:defRPr>
            </a:lvl1pPr>
            <a:lvl2pPr>
              <a:spcBef>
                <a:spcPts val="1000"/>
              </a:spcBef>
              <a:spcAft>
                <a:spcPts val="800"/>
              </a:spcAft>
              <a:defRPr>
                <a:latin typeface="Source Sans Pro" panose="020B0503030403020204" pitchFamily="34" charset="0"/>
              </a:defRPr>
            </a:lvl2pPr>
            <a:lvl3pPr>
              <a:spcBef>
                <a:spcPts val="1000"/>
              </a:spcBef>
              <a:defRPr>
                <a:latin typeface="Source Sans Pro" panose="020B0503030403020204" pitchFamily="34" charset="0"/>
              </a:defRPr>
            </a:lvl3pPr>
            <a:lvl4pPr>
              <a:spcBef>
                <a:spcPts val="1000"/>
              </a:spcBef>
              <a:defRPr>
                <a:latin typeface="Source Sans Pro" panose="020B0503030403020204" pitchFamily="34" charset="0"/>
              </a:defRPr>
            </a:lvl4pPr>
            <a:lvl5pPr>
              <a:spcBef>
                <a:spcPts val="1000"/>
              </a:spcBef>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54238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871458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50729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5.jpeg"/><Relationship Id="rId5" Type="http://schemas.openxmlformats.org/officeDocument/2006/relationships/theme" Target="../theme/theme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a:t>First Level</a:t>
            </a:r>
          </a:p>
          <a:p>
            <a:pPr lvl="1"/>
            <a:r>
              <a:rPr lang="en-US"/>
              <a:t>Second Level</a:t>
            </a:r>
          </a:p>
          <a:p>
            <a:pPr lvl="2"/>
            <a:r>
              <a:rPr lang="en-US"/>
              <a:t>Third Level</a:t>
            </a:r>
          </a:p>
          <a:p>
            <a:pPr lvl="3"/>
            <a:r>
              <a:rPr lang="en-US"/>
              <a:t>Fourth Level</a:t>
            </a:r>
          </a:p>
          <a:p>
            <a:pPr lvl="4"/>
            <a:r>
              <a:rPr lang="en-US"/>
              <a:t>Fifth Level</a:t>
            </a:r>
          </a:p>
          <a:p>
            <a:pPr lvl="0"/>
            <a:r>
              <a:rPr lang="en-US"/>
              <a:t>Maecenas </a:t>
            </a:r>
            <a:r>
              <a:rPr lang="en-US" err="1"/>
              <a:t>nec</a:t>
            </a:r>
            <a:r>
              <a:rPr lang="en-US"/>
              <a:t> </a:t>
            </a:r>
            <a:r>
              <a:rPr lang="en-US" err="1"/>
              <a:t>odio</a:t>
            </a:r>
            <a:r>
              <a:rPr lang="en-US"/>
              <a:t> et ante </a:t>
            </a:r>
            <a:r>
              <a:rPr lang="en-US" err="1"/>
              <a:t>tincidunt</a:t>
            </a:r>
            <a:r>
              <a:rPr lang="en-US"/>
              <a:t> tempus. </a:t>
            </a:r>
            <a:r>
              <a:rPr lang="en-US" err="1"/>
              <a:t>Nullam</a:t>
            </a:r>
            <a:r>
              <a:rPr lang="en-US"/>
              <a:t> dictum </a:t>
            </a:r>
            <a:r>
              <a:rPr lang="en-US" err="1"/>
              <a:t>felis</a:t>
            </a:r>
            <a:r>
              <a:rPr lang="en-US"/>
              <a:t> </a:t>
            </a:r>
            <a:r>
              <a:rPr lang="en-US" err="1"/>
              <a:t>eu</a:t>
            </a:r>
            <a:r>
              <a:rPr lang="en-US"/>
              <a:t> </a:t>
            </a:r>
            <a:r>
              <a:rPr lang="en-US" err="1"/>
              <a:t>pede</a:t>
            </a:r>
            <a:r>
              <a:rPr lang="en-US"/>
              <a:t> </a:t>
            </a:r>
            <a:r>
              <a:rPr lang="en-US" err="1"/>
              <a:t>mollis</a:t>
            </a:r>
            <a:r>
              <a:rPr lang="en-US"/>
              <a:t> </a:t>
            </a:r>
            <a:r>
              <a:rPr lang="en-US" err="1"/>
              <a:t>pretium</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hymenaeos</a:t>
            </a:r>
            <a:r>
              <a:rPr lang="en-US"/>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42617934"/>
      </p:ext>
    </p:extLst>
  </p:cSld>
  <p:clrMap bg1="lt1" tx1="dk1" bg2="lt2" tx2="dk2" accent1="accent1" accent2="accent2" accent3="accent3" accent4="accent4" accent5="accent5" accent6="accent6" hlink="hlink" folHlink="folHlink"/>
  <p:sldLayoutIdLst>
    <p:sldLayoutId id="2147483786" r:id="rId1"/>
    <p:sldLayoutId id="2147483797" r:id="rId2"/>
    <p:sldLayoutId id="2147483784" r:id="rId3"/>
    <p:sldLayoutId id="2147483774" r:id="rId4"/>
    <p:sldLayoutId id="2147483770" r:id="rId5"/>
    <p:sldLayoutId id="2147483792" r:id="rId6"/>
    <p:sldLayoutId id="2147483769" r:id="rId7"/>
    <p:sldLayoutId id="2147483771" r:id="rId8"/>
    <p:sldLayoutId id="2147483772" r:id="rId9"/>
    <p:sldLayoutId id="2147483796" r:id="rId10"/>
    <p:sldLayoutId id="2147483773" r:id="rId11"/>
    <p:sldLayoutId id="2147483775" r:id="rId12"/>
    <p:sldLayoutId id="2147483776" r:id="rId13"/>
    <p:sldLayoutId id="2147483783" r:id="rId14"/>
    <p:sldLayoutId id="2147483788" r:id="rId15"/>
    <p:sldLayoutId id="2147483778" r:id="rId16"/>
    <p:sldLayoutId id="2147483787" r:id="rId17"/>
    <p:sldLayoutId id="2147483780" r:id="rId18"/>
    <p:sldLayoutId id="2147483779" r:id="rId19"/>
    <p:sldLayoutId id="2147483777" r:id="rId20"/>
    <p:sldLayoutId id="2147483781" r:id="rId21"/>
    <p:sldLayoutId id="2147483785" r:id="rId22"/>
    <p:sldLayoutId id="2147483793" r:id="rId23"/>
    <p:sldLayoutId id="2147483791" r:id="rId24"/>
    <p:sldLayoutId id="2147483794" r:id="rId25"/>
    <p:sldLayoutId id="2147483798" r:id="rId26"/>
    <p:sldLayoutId id="2147483799" r:id="rId27"/>
  </p:sldLayoutIdLst>
  <p:hf hdr="0" dt="0"/>
  <p:txStyles>
    <p:title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2C0FF6-0872-B98B-BC37-6F17E855EC4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3854570" y="865528"/>
            <a:ext cx="3937708" cy="4886797"/>
          </a:xfrm>
          <a:prstGeom prst="rect">
            <a:avLst/>
          </a:prstGeom>
        </p:spPr>
      </p:pic>
    </p:spTree>
    <p:extLst>
      <p:ext uri="{BB962C8B-B14F-4D97-AF65-F5344CB8AC3E}">
        <p14:creationId xmlns:p14="http://schemas.microsoft.com/office/powerpoint/2010/main" val="155424163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57" r:id="rId3"/>
    <p:sldLayoutId id="214748375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5.jpe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154-mh8JbNg?feature=oembed" TargetMode="Externa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hyperlink" Target="https://youtu.be/2IJUD-e14FY?si=tuBVZgO6bhIDoIWe" TargetMode="External"/><Relationship Id="rId4" Type="http://schemas.openxmlformats.org/officeDocument/2006/relationships/hyperlink" Target="https://youtu.be/wkse4PPxkk4?si=iP-Xm5euNUZ6JVJ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s://youtu.be/aEqlQvczMJQ?si=G_MWh-VBRu6_4qkW" TargetMode="External"/><Relationship Id="rId2"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hyperlink" Target="https://youtu.be/aEqlQvczMJQ?si=9y8DOb_QRswDH4Zu" TargetMode="External"/><Relationship Id="rId5" Type="http://schemas.openxmlformats.org/officeDocument/2006/relationships/hyperlink" Target="https://youtu.be/z6X5oEIg6Ak?si=u8dAaATp8dFb8eCW" TargetMode="External"/><Relationship Id="rId4" Type="http://schemas.openxmlformats.org/officeDocument/2006/relationships/hyperlink" Target="https://youtu.be/O-6f5wQXSu8?si=rOVzqZPTDVboSVc5"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0.xml"/><Relationship Id="rId1" Type="http://schemas.openxmlformats.org/officeDocument/2006/relationships/video" Target="https://www.youtube.com/embed/G0zJGDokyWQ?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ideo" Target="https://www.youtube.com/embed/Zwnbw8XNgjA?feature=oembed" TargetMode="Externa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6.xml"/><Relationship Id="rId1" Type="http://schemas.openxmlformats.org/officeDocument/2006/relationships/video" Target="https://www.youtube.com/embed/QbL0X3B4mjg?feature=oembed"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healthcaretoday.com/" TargetMode="External"/><Relationship Id="rId2" Type="http://schemas.openxmlformats.org/officeDocument/2006/relationships/hyperlink" Target="https://www.heart.org/en/" TargetMode="External"/><Relationship Id="rId1" Type="http://schemas.openxmlformats.org/officeDocument/2006/relationships/slideLayout" Target="../slideLayouts/slideLayout7.xml"/><Relationship Id="rId6" Type="http://schemas.openxmlformats.org/officeDocument/2006/relationships/hyperlink" Target="https://da.cruciallearning.com/crucial-conversations-md/?utm_source=bing&amp;utm_medium=paid-search&amp;utm_campaign=PPC-BI_course-MD_search-brand&amp;msclkid=17135ed5c6f918be925536da223bda22" TargetMode="External"/><Relationship Id="rId5" Type="http://schemas.openxmlformats.org/officeDocument/2006/relationships/hyperlink" Target="https://my.clevelandclinic.org/" TargetMode="External"/><Relationship Id="rId4" Type="http://schemas.openxmlformats.org/officeDocument/2006/relationships/hyperlink" Target="https://www.psychologytoday.com/u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ohioschoolsafetycenter.ohio.gov/" TargetMode="External"/><Relationship Id="rId2" Type="http://schemas.openxmlformats.org/officeDocument/2006/relationships/hyperlink" Target="https://mha.ohio.gov/home" TargetMode="External"/><Relationship Id="rId1" Type="http://schemas.openxmlformats.org/officeDocument/2006/relationships/slideLayout" Target="../slideLayouts/slideLayout7.xml"/><Relationship Id="rId6" Type="http://schemas.openxmlformats.org/officeDocument/2006/relationships/hyperlink" Target="https://gcc02.safelinks.protection.outlook.com/?url=https%3A%2F%2Fwww.youtube.com%2Fplaylist%3Flist%3DPLnRQNvyI1h9b5J9HXyMUPCBo5qE9-KoPZ&amp;data=05%7C02%7CHeather.Free%40education.ohio.gov%7C6024492416bb42a3295208dd868aded0%7C50f8fcc494d84f0784eb36ed57c7c8a2%7C0%7C0%7C638814653171470120%7CUnknown%7CTWFpbGZsb3d8eyJFbXB0eU1hcGkiOnRydWUsIlYiOiIwLjAuMDAwMCIsIlAiOiJXaW4zMiIsIkFOIjoiTWFpbCIsIldUIjoyfQ%3D%3D%7C0%7C%7C%7C&amp;sdata=%2BhAgAcLUvobNgObaprsDnIdawnOjLy84z8YKppojjb4%3D&amp;reserved=0" TargetMode="External"/><Relationship Id="rId5" Type="http://schemas.openxmlformats.org/officeDocument/2006/relationships/hyperlink" Target="https://www.ohioschoolwellnessinitiative.com/" TargetMode="External"/><Relationship Id="rId4" Type="http://schemas.openxmlformats.org/officeDocument/2006/relationships/hyperlink" Target="https://www.nc2s.org/resource/trauma-informed-resilience-oriented-schools-toolki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https://losscs.org/" TargetMode="External"/><Relationship Id="rId2" Type="http://schemas.openxmlformats.org/officeDocument/2006/relationships/hyperlink" Target="https://pegasusfarm.org/military-and-first-responders-center" TargetMode="External"/><Relationship Id="rId1" Type="http://schemas.openxmlformats.org/officeDocument/2006/relationships/slideLayout" Target="../slideLayouts/slideLayout7.xml"/><Relationship Id="rId6" Type="http://schemas.openxmlformats.org/officeDocument/2006/relationships/hyperlink" Target="https://www.aa.org/" TargetMode="External"/><Relationship Id="rId5" Type="http://schemas.openxmlformats.org/officeDocument/2006/relationships/hyperlink" Target="https://www.addictions.com/rehabs/ohio/" TargetMode="External"/><Relationship Id="rId4" Type="http://schemas.openxmlformats.org/officeDocument/2006/relationships/hyperlink" Target="https://na.or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ECCF73E5-72B4-A741-621D-1DC9DFB8BD81}"/>
              </a:ext>
            </a:extLst>
          </p:cNvPr>
          <p:cNvSpPr>
            <a:spLocks noGrp="1"/>
          </p:cNvSpPr>
          <p:nvPr>
            <p:ph type="sldNum" sz="quarter" idx="11"/>
          </p:nvPr>
        </p:nvSpPr>
        <p:spPr/>
        <p:txBody>
          <a:bodyPr/>
          <a:lstStyle/>
          <a:p>
            <a:pPr>
              <a:spcAft>
                <a:spcPts val="600"/>
              </a:spcAft>
            </a:pPr>
            <a:fld id="{383B7B7A-CDDA-7C44-B1B0-1F1E45567B3B}" type="slidenum">
              <a:rPr lang="en-US" smtClean="0"/>
              <a:pPr>
                <a:spcAft>
                  <a:spcPts val="600"/>
                </a:spcAft>
              </a:pPr>
              <a:t>1</a:t>
            </a:fld>
            <a:endParaRPr lang="en-US"/>
          </a:p>
        </p:txBody>
      </p:sp>
      <p:pic>
        <p:nvPicPr>
          <p:cNvPr id="3" name="Picture 2" descr="Text&#10;&#10;AI-generated content may be incorrect.">
            <a:extLst>
              <a:ext uri="{FF2B5EF4-FFF2-40B4-BE49-F238E27FC236}">
                <a16:creationId xmlns:a16="http://schemas.microsoft.com/office/drawing/2014/main" id="{C56BEAFC-625F-9F53-580A-8A930007E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613" y="-387458"/>
            <a:ext cx="9181203" cy="5093021"/>
          </a:xfrm>
          <a:prstGeom prst="rect">
            <a:avLst/>
          </a:prstGeom>
        </p:spPr>
      </p:pic>
    </p:spTree>
    <p:extLst>
      <p:ext uri="{BB962C8B-B14F-4D97-AF65-F5344CB8AC3E}">
        <p14:creationId xmlns:p14="http://schemas.microsoft.com/office/powerpoint/2010/main" val="2069867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itle 1">
            <a:extLst>
              <a:ext uri="{FF2B5EF4-FFF2-40B4-BE49-F238E27FC236}">
                <a16:creationId xmlns:a16="http://schemas.microsoft.com/office/drawing/2014/main" id="{8BCA7522-3F87-F018-6A61-EB1092E082BC}"/>
              </a:ext>
            </a:extLst>
          </p:cNvPr>
          <p:cNvSpPr>
            <a:spLocks noGrp="1"/>
          </p:cNvSpPr>
          <p:nvPr>
            <p:ph type="title"/>
          </p:nvPr>
        </p:nvSpPr>
        <p:spPr>
          <a:xfrm>
            <a:off x="407301" y="170121"/>
            <a:ext cx="4802652" cy="1887279"/>
          </a:xfrm>
        </p:spPr>
        <p:txBody>
          <a:bodyPr/>
          <a:lstStyle/>
          <a:p>
            <a:pPr algn="ctr"/>
            <a:r>
              <a:rPr lang="en-US"/>
              <a:t>What stress does to your body</a:t>
            </a:r>
          </a:p>
        </p:txBody>
      </p:sp>
      <p:sp>
        <p:nvSpPr>
          <p:cNvPr id="5129" name="Text Placeholder 3">
            <a:extLst>
              <a:ext uri="{FF2B5EF4-FFF2-40B4-BE49-F238E27FC236}">
                <a16:creationId xmlns:a16="http://schemas.microsoft.com/office/drawing/2014/main" id="{44F68F1A-71A6-4F2F-83D0-FD850B855666}"/>
              </a:ext>
            </a:extLst>
          </p:cNvPr>
          <p:cNvSpPr>
            <a:spLocks noGrp="1"/>
          </p:cNvSpPr>
          <p:nvPr>
            <p:ph type="body" sz="half" idx="2"/>
          </p:nvPr>
        </p:nvSpPr>
        <p:spPr>
          <a:xfrm>
            <a:off x="138223" y="1095153"/>
            <a:ext cx="6241311" cy="5592725"/>
          </a:xfrm>
        </p:spPr>
        <p:txBody>
          <a:bodyPr vert="horz" lIns="91440" tIns="45720" rIns="91440" bIns="45720" rtlCol="0" anchor="t">
            <a:noAutofit/>
          </a:bodyPr>
          <a:lstStyle/>
          <a:p>
            <a:pPr algn="l">
              <a:spcAft>
                <a:spcPts val="1500"/>
              </a:spcAft>
              <a:buNone/>
            </a:pPr>
            <a:r>
              <a:rPr lang="en-US" b="0" i="0">
                <a:solidFill>
                  <a:srgbClr val="1F2532"/>
                </a:solidFill>
                <a:effectLst/>
                <a:latin typeface="+mn-lt"/>
                <a:ea typeface="Open Sans"/>
                <a:cs typeface="Open Sans"/>
              </a:rPr>
              <a:t>Fight-or-flight mode is the body’s response to perceived threats or stress. Chemical changes occur in the body to get it ready for physical action, the “fight”. Sometimes these changes can also make a person prepare to run, known as “flight.” During dangerous situations, our body’s chemical responses can help us to survive. Some people also experience a “freeze” response.</a:t>
            </a:r>
          </a:p>
          <a:p>
            <a:pPr algn="l">
              <a:spcAft>
                <a:spcPts val="1500"/>
              </a:spcAft>
            </a:pPr>
            <a:r>
              <a:rPr lang="en-US" b="0" i="0">
                <a:solidFill>
                  <a:srgbClr val="1F2532"/>
                </a:solidFill>
                <a:effectLst/>
                <a:latin typeface="+mn-lt"/>
                <a:ea typeface="Open Sans"/>
                <a:cs typeface="Open Sans"/>
              </a:rPr>
              <a:t>However, if that fight-or-flight response is triggered by trauma or loss, an increased level of cortisol can change a person’s metabolism. Long-term effects of a change in metabolism can include obesity, diabetes or high blood pressure.</a:t>
            </a:r>
          </a:p>
          <a:p>
            <a:pPr algn="l">
              <a:spcAft>
                <a:spcPts val="1500"/>
              </a:spcAft>
            </a:pPr>
            <a:r>
              <a:rPr lang="en-US" b="0" i="0">
                <a:solidFill>
                  <a:srgbClr val="1F2532"/>
                </a:solidFill>
                <a:effectLst/>
                <a:latin typeface="Source Sans Pro"/>
                <a:ea typeface="Open Sans"/>
                <a:cs typeface="Open Sans"/>
              </a:rPr>
              <a:t>Many people also experience stress in their gut with symptoms of an upset stomach, irritable bowel syndrome, diarrhea or severe constipation. High blood pressure and heart problems are also conditions caused by high chronic stress levels.</a:t>
            </a:r>
          </a:p>
          <a:p>
            <a:endParaRPr lang="en-US"/>
          </a:p>
        </p:txBody>
      </p:sp>
      <p:sp>
        <p:nvSpPr>
          <p:cNvPr id="4" name="Slide Number Placeholder 3">
            <a:extLst>
              <a:ext uri="{FF2B5EF4-FFF2-40B4-BE49-F238E27FC236}">
                <a16:creationId xmlns:a16="http://schemas.microsoft.com/office/drawing/2014/main" id="{51008D8F-79BB-5145-77E9-1A649C9AD4B4}"/>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77F59FA7-9E35-E641-9260-462B0A5FC689}" type="slidenum">
              <a:rPr lang="en-US" smtClean="0"/>
              <a:pPr>
                <a:spcAft>
                  <a:spcPts val="600"/>
                </a:spcAft>
              </a:pPr>
              <a:t>10</a:t>
            </a:fld>
            <a:endParaRPr lang="en-US"/>
          </a:p>
        </p:txBody>
      </p:sp>
      <p:pic>
        <p:nvPicPr>
          <p:cNvPr id="5124" name="Picture 4" descr="Fight or Flight Response">
            <a:extLst>
              <a:ext uri="{FF2B5EF4-FFF2-40B4-BE49-F238E27FC236}">
                <a16:creationId xmlns:a16="http://schemas.microsoft.com/office/drawing/2014/main" id="{DB97B0A5-1250-36B5-D269-A62C2D8CE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6155" y="0"/>
            <a:ext cx="57769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024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0A615F7-C82E-595E-EB50-A726B4A233D4}"/>
              </a:ext>
            </a:extLst>
          </p:cNvPr>
          <p:cNvSpPr>
            <a:spLocks noGrp="1"/>
          </p:cNvSpPr>
          <p:nvPr>
            <p:ph type="title"/>
          </p:nvPr>
        </p:nvSpPr>
        <p:spPr>
          <a:xfrm>
            <a:off x="432418" y="983929"/>
            <a:ext cx="5085544" cy="1050354"/>
          </a:xfrm>
        </p:spPr>
        <p:txBody>
          <a:bodyPr/>
          <a:lstStyle/>
          <a:p>
            <a:pPr algn="ctr"/>
            <a:r>
              <a:rPr lang="en-US" dirty="0"/>
              <a:t>  </a:t>
            </a:r>
            <a:r>
              <a:rPr lang="en-US" sz="2800" dirty="0"/>
              <a:t>how do we combat stress? Let’s talk about it</a:t>
            </a:r>
          </a:p>
        </p:txBody>
      </p:sp>
      <p:sp>
        <p:nvSpPr>
          <p:cNvPr id="4" name="Slide Number Placeholder 3">
            <a:extLst>
              <a:ext uri="{FF2B5EF4-FFF2-40B4-BE49-F238E27FC236}">
                <a16:creationId xmlns:a16="http://schemas.microsoft.com/office/drawing/2014/main" id="{760F2BEA-4908-6DB8-81B1-131D42B9886E}"/>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77F59FA7-9E35-E641-9260-462B0A5FC689}" type="slidenum">
              <a:rPr lang="en-US" smtClean="0"/>
              <a:pPr>
                <a:spcAft>
                  <a:spcPts val="600"/>
                </a:spcAft>
              </a:pPr>
              <a:t>11</a:t>
            </a:fld>
            <a:endParaRPr lang="en-US"/>
          </a:p>
        </p:txBody>
      </p:sp>
      <p:graphicFrame>
        <p:nvGraphicFramePr>
          <p:cNvPr id="7" name="Content Placeholder 3">
            <a:extLst>
              <a:ext uri="{FF2B5EF4-FFF2-40B4-BE49-F238E27FC236}">
                <a16:creationId xmlns:a16="http://schemas.microsoft.com/office/drawing/2014/main" id="{777C5A97-EF42-A7D8-8285-30E2F63657A7}"/>
              </a:ext>
            </a:extLst>
          </p:cNvPr>
          <p:cNvGraphicFramePr>
            <a:graphicFrameLocks/>
          </p:cNvGraphicFramePr>
          <p:nvPr>
            <p:extLst>
              <p:ext uri="{D42A27DB-BD31-4B8C-83A1-F6EECF244321}">
                <p14:modId xmlns:p14="http://schemas.microsoft.com/office/powerpoint/2010/main" val="3501291104"/>
              </p:ext>
            </p:extLst>
          </p:nvPr>
        </p:nvGraphicFramePr>
        <p:xfrm>
          <a:off x="5895206" y="727075"/>
          <a:ext cx="6023529" cy="5403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Picture 18">
            <a:extLst>
              <a:ext uri="{FF2B5EF4-FFF2-40B4-BE49-F238E27FC236}">
                <a16:creationId xmlns:a16="http://schemas.microsoft.com/office/drawing/2014/main" id="{B8537529-9052-F60C-E6C2-479194C813A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73265" y="2201798"/>
            <a:ext cx="5403850" cy="3606064"/>
          </a:xfrm>
          <a:prstGeom prst="rect">
            <a:avLst/>
          </a:prstGeom>
        </p:spPr>
      </p:pic>
    </p:spTree>
    <p:extLst>
      <p:ext uri="{BB962C8B-B14F-4D97-AF65-F5344CB8AC3E}">
        <p14:creationId xmlns:p14="http://schemas.microsoft.com/office/powerpoint/2010/main" val="1362982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D6A30-9D96-7B4A-9AC9-5A9618C1A1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8E6DEBC-0784-7624-A5C9-C71E5E031B74}"/>
              </a:ext>
            </a:extLst>
          </p:cNvPr>
          <p:cNvSpPr>
            <a:spLocks noGrp="1"/>
          </p:cNvSpPr>
          <p:nvPr>
            <p:ph type="title"/>
          </p:nvPr>
        </p:nvSpPr>
        <p:spPr>
          <a:xfrm>
            <a:off x="407302" y="457200"/>
            <a:ext cx="4387120" cy="1600200"/>
          </a:xfrm>
        </p:spPr>
        <p:txBody>
          <a:bodyPr anchor="t">
            <a:normAutofit/>
          </a:bodyPr>
          <a:lstStyle/>
          <a:p>
            <a:r>
              <a:rPr lang="en-US" b="1" i="1"/>
              <a:t>SUPPORTIVE RELATIONSHIPS</a:t>
            </a:r>
            <a:endParaRPr lang="en-US"/>
          </a:p>
        </p:txBody>
      </p:sp>
      <p:pic>
        <p:nvPicPr>
          <p:cNvPr id="6148" name="Picture 4" descr="80,500+ Group Of Friends Hugging Stock Photos, Pictures &amp; Royalty-Free  Images - iStock | Group of friends hugging from behind">
            <a:extLst>
              <a:ext uri="{FF2B5EF4-FFF2-40B4-BE49-F238E27FC236}">
                <a16:creationId xmlns:a16="http://schemas.microsoft.com/office/drawing/2014/main" id="{17026F1F-7AB7-ED53-4E63-CA0C1AF7E7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131" r="-1" b="-1"/>
          <a:stretch/>
        </p:blipFill>
        <p:spPr bwMode="auto">
          <a:xfrm>
            <a:off x="5183188" y="457201"/>
            <a:ext cx="6627812" cy="5403850"/>
          </a:xfrm>
          <a:prstGeom prst="rect">
            <a:avLst/>
          </a:prstGeom>
          <a:solidFill>
            <a:srgbClr val="FFFFFF"/>
          </a:solidFill>
        </p:spPr>
      </p:pic>
      <p:sp>
        <p:nvSpPr>
          <p:cNvPr id="6" name="Text Placeholder 5">
            <a:extLst>
              <a:ext uri="{FF2B5EF4-FFF2-40B4-BE49-F238E27FC236}">
                <a16:creationId xmlns:a16="http://schemas.microsoft.com/office/drawing/2014/main" id="{67089704-49FC-4B4E-B79D-712A86E72800}"/>
              </a:ext>
            </a:extLst>
          </p:cNvPr>
          <p:cNvSpPr>
            <a:spLocks noGrp="1"/>
          </p:cNvSpPr>
          <p:nvPr>
            <p:ph type="body" sz="half" idx="2"/>
          </p:nvPr>
        </p:nvSpPr>
        <p:spPr>
          <a:xfrm>
            <a:off x="203200" y="1662544"/>
            <a:ext cx="4783470" cy="4589399"/>
          </a:xfrm>
        </p:spPr>
        <p:txBody>
          <a:bodyPr>
            <a:normAutofit/>
          </a:bodyPr>
          <a:lstStyle/>
          <a:p>
            <a:r>
              <a:rPr lang="en-US" sz="2000"/>
              <a:t>R</a:t>
            </a:r>
            <a:r>
              <a:rPr lang="en-US" sz="2000" b="0" i="0">
                <a:effectLst/>
              </a:rPr>
              <a:t>econnect with people. Trying to find a way to connect with people and ground oneself against this internal world of stress can be very healing and therapeutic. Also, there have been studies that show a 30-second hug does the most for stress reduction of any sort of physical contact. Spending time with family and friends is an important buffer against stress. It can be helpful to share your problems with people who care for you.</a:t>
            </a:r>
          </a:p>
          <a:p>
            <a:endParaRPr lang="en-US"/>
          </a:p>
        </p:txBody>
      </p:sp>
      <p:sp>
        <p:nvSpPr>
          <p:cNvPr id="3" name="Slide Number Placeholder 2">
            <a:extLst>
              <a:ext uri="{FF2B5EF4-FFF2-40B4-BE49-F238E27FC236}">
                <a16:creationId xmlns:a16="http://schemas.microsoft.com/office/drawing/2014/main" id="{C1809AA7-B22A-E298-81EE-0616651F1F7D}"/>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12</a:t>
            </a:fld>
            <a:endParaRPr lang="en-US"/>
          </a:p>
        </p:txBody>
      </p:sp>
    </p:spTree>
    <p:extLst>
      <p:ext uri="{BB962C8B-B14F-4D97-AF65-F5344CB8AC3E}">
        <p14:creationId xmlns:p14="http://schemas.microsoft.com/office/powerpoint/2010/main" val="1288764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33F3-C6B4-5226-A2F3-A351198EE3F0}"/>
              </a:ext>
            </a:extLst>
          </p:cNvPr>
          <p:cNvSpPr>
            <a:spLocks noGrp="1"/>
          </p:cNvSpPr>
          <p:nvPr>
            <p:ph type="title"/>
          </p:nvPr>
        </p:nvSpPr>
        <p:spPr>
          <a:xfrm>
            <a:off x="381000" y="365125"/>
            <a:ext cx="11430000" cy="1325563"/>
          </a:xfrm>
        </p:spPr>
        <p:txBody>
          <a:bodyPr anchor="t">
            <a:normAutofit/>
          </a:bodyPr>
          <a:lstStyle/>
          <a:p>
            <a:r>
              <a:rPr lang="en-US"/>
              <a:t>The science behind stress: </a:t>
            </a:r>
            <a:br>
              <a:rPr lang="en-US"/>
            </a:br>
            <a:r>
              <a:rPr lang="en-US"/>
              <a:t>oxytocin, the stress hormone</a:t>
            </a:r>
          </a:p>
        </p:txBody>
      </p:sp>
      <p:pic>
        <p:nvPicPr>
          <p:cNvPr id="3" name="Online Media 2" title="How To Make Stress Your Friend - Kelly McGonigal">
            <a:hlinkClick r:id="" action="ppaction://media"/>
            <a:extLst>
              <a:ext uri="{FF2B5EF4-FFF2-40B4-BE49-F238E27FC236}">
                <a16:creationId xmlns:a16="http://schemas.microsoft.com/office/drawing/2014/main" id="{29B9CA79-0CFA-4CFE-3388-ED4AD59747FF}"/>
              </a:ext>
            </a:extLst>
          </p:cNvPr>
          <p:cNvPicPr>
            <a:picLocks noRot="1" noChangeAspect="1"/>
          </p:cNvPicPr>
          <p:nvPr>
            <a:videoFile r:link="rId1"/>
          </p:nvPr>
        </p:nvPicPr>
        <p:blipFill>
          <a:blip r:embed="rId4"/>
          <a:srcRect/>
          <a:stretch>
            <a:fillRect/>
          </a:stretch>
        </p:blipFill>
        <p:spPr>
          <a:xfrm>
            <a:off x="1987942" y="1825625"/>
            <a:ext cx="7301716" cy="4125469"/>
          </a:xfrm>
          <a:prstGeom prst="rect">
            <a:avLst/>
          </a:prstGeom>
          <a:noFill/>
        </p:spPr>
      </p:pic>
      <p:sp>
        <p:nvSpPr>
          <p:cNvPr id="5" name="Slide Number Placeholder 4">
            <a:extLst>
              <a:ext uri="{FF2B5EF4-FFF2-40B4-BE49-F238E27FC236}">
                <a16:creationId xmlns:a16="http://schemas.microsoft.com/office/drawing/2014/main" id="{3F6A8F8A-37CC-41D6-AF9B-45B4EEC264ED}"/>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13</a:t>
            </a:fld>
            <a:endParaRPr lang="en-US"/>
          </a:p>
        </p:txBody>
      </p:sp>
    </p:spTree>
    <p:extLst>
      <p:ext uri="{BB962C8B-B14F-4D97-AF65-F5344CB8AC3E}">
        <p14:creationId xmlns:p14="http://schemas.microsoft.com/office/powerpoint/2010/main" val="251123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6F28E5-F739-63EB-5E66-56513343EB7F}"/>
              </a:ext>
            </a:extLst>
          </p:cNvPr>
          <p:cNvSpPr>
            <a:spLocks noGrp="1"/>
          </p:cNvSpPr>
          <p:nvPr>
            <p:ph type="title"/>
          </p:nvPr>
        </p:nvSpPr>
        <p:spPr>
          <a:xfrm>
            <a:off x="381000" y="365125"/>
            <a:ext cx="11430000" cy="1325563"/>
          </a:xfrm>
        </p:spPr>
        <p:txBody>
          <a:bodyPr anchor="t">
            <a:normAutofit/>
          </a:bodyPr>
          <a:lstStyle/>
          <a:p>
            <a:r>
              <a:rPr lang="en-US" b="1" i="1"/>
              <a:t>QUALITY SLEEP</a:t>
            </a:r>
            <a:endParaRPr lang="en-US"/>
          </a:p>
        </p:txBody>
      </p:sp>
      <p:pic>
        <p:nvPicPr>
          <p:cNvPr id="7170" name="Picture 2" descr="Better sleep: Why it's important for your health and tips to sleep soundly">
            <a:extLst>
              <a:ext uri="{FF2B5EF4-FFF2-40B4-BE49-F238E27FC236}">
                <a16:creationId xmlns:a16="http://schemas.microsoft.com/office/drawing/2014/main" id="{7E2195FB-7101-44E4-E152-5EAF5619276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6951"/>
          <a:stretch/>
        </p:blipFill>
        <p:spPr bwMode="auto">
          <a:xfrm>
            <a:off x="381000" y="1825625"/>
            <a:ext cx="5439032" cy="4093261"/>
          </a:xfrm>
          <a:prstGeom prst="rect">
            <a:avLst/>
          </a:prstGeom>
          <a:solidFill>
            <a:srgbClr val="FFFFFF"/>
          </a:solidFill>
        </p:spPr>
      </p:pic>
      <p:sp>
        <p:nvSpPr>
          <p:cNvPr id="6" name="Text Placeholder 5">
            <a:extLst>
              <a:ext uri="{FF2B5EF4-FFF2-40B4-BE49-F238E27FC236}">
                <a16:creationId xmlns:a16="http://schemas.microsoft.com/office/drawing/2014/main" id="{B593E03D-088A-B334-39E7-6DEC572C1463}"/>
              </a:ext>
            </a:extLst>
          </p:cNvPr>
          <p:cNvSpPr>
            <a:spLocks noGrp="1"/>
          </p:cNvSpPr>
          <p:nvPr>
            <p:ph sz="half" idx="2"/>
          </p:nvPr>
        </p:nvSpPr>
        <p:spPr>
          <a:xfrm>
            <a:off x="6289963" y="1825624"/>
            <a:ext cx="5715000" cy="4093261"/>
          </a:xfrm>
        </p:spPr>
        <p:txBody>
          <a:bodyPr>
            <a:normAutofit/>
          </a:bodyPr>
          <a:lstStyle/>
          <a:p>
            <a:pPr marL="0" indent="0">
              <a:buNone/>
            </a:pPr>
            <a:r>
              <a:rPr lang="en-US" b="0" i="0">
                <a:effectLst/>
              </a:rPr>
              <a:t>A good night's sleep makes you able to tackle the day's stress more easily. When you’re tired, you’re less patient and more easily agitated, which can increase stress. Most adults need 7 to 9 hours of sleep each night. Practicing good sleep hygiene along with stress-lowering tactics can help improve your quality of sleep.</a:t>
            </a:r>
          </a:p>
          <a:p>
            <a:endParaRPr lang="en-US"/>
          </a:p>
        </p:txBody>
      </p:sp>
      <p:sp>
        <p:nvSpPr>
          <p:cNvPr id="3" name="Slide Number Placeholder 2">
            <a:extLst>
              <a:ext uri="{FF2B5EF4-FFF2-40B4-BE49-F238E27FC236}">
                <a16:creationId xmlns:a16="http://schemas.microsoft.com/office/drawing/2014/main" id="{AC063925-46FF-D087-CBB5-6C7B47B0A635}"/>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14</a:t>
            </a:fld>
            <a:endParaRPr lang="en-US"/>
          </a:p>
        </p:txBody>
      </p:sp>
    </p:spTree>
    <p:extLst>
      <p:ext uri="{BB962C8B-B14F-4D97-AF65-F5344CB8AC3E}">
        <p14:creationId xmlns:p14="http://schemas.microsoft.com/office/powerpoint/2010/main" val="552613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5F217-9276-FF27-C33B-2C23A55085FF}"/>
              </a:ext>
            </a:extLst>
          </p:cNvPr>
          <p:cNvSpPr>
            <a:spLocks noGrp="1"/>
          </p:cNvSpPr>
          <p:nvPr>
            <p:ph type="title"/>
          </p:nvPr>
        </p:nvSpPr>
        <p:spPr>
          <a:xfrm>
            <a:off x="656970" y="939114"/>
            <a:ext cx="11430000" cy="1325563"/>
          </a:xfrm>
        </p:spPr>
        <p:txBody>
          <a:bodyPr anchor="t">
            <a:normAutofit/>
          </a:bodyPr>
          <a:lstStyle/>
          <a:p>
            <a:pPr algn="r"/>
            <a:r>
              <a:rPr lang="en-US"/>
              <a:t>Sleep Hygiene Optimization </a:t>
            </a:r>
            <a:br>
              <a:rPr lang="en-US"/>
            </a:br>
            <a:endParaRPr lang="en-US"/>
          </a:p>
        </p:txBody>
      </p:sp>
      <p:pic>
        <p:nvPicPr>
          <p:cNvPr id="11" name="Content Placeholder 10">
            <a:extLst>
              <a:ext uri="{FF2B5EF4-FFF2-40B4-BE49-F238E27FC236}">
                <a16:creationId xmlns:a16="http://schemas.microsoft.com/office/drawing/2014/main" id="{FA3AC7EE-46A9-944D-354A-41097C2AB11E}"/>
              </a:ext>
            </a:extLst>
          </p:cNvPr>
          <p:cNvPicPr>
            <a:picLocks noGrp="1" noChangeAspect="1"/>
          </p:cNvPicPr>
          <p:nvPr>
            <p:ph sz="half" idx="1"/>
          </p:nvPr>
        </p:nvPicPr>
        <p:blipFill>
          <a:blip r:embed="rId2"/>
          <a:srcRect l="9198" r="8260" b="-2"/>
          <a:stretch>
            <a:fillRect/>
          </a:stretch>
        </p:blipFill>
        <p:spPr>
          <a:xfrm>
            <a:off x="307109" y="1469695"/>
            <a:ext cx="5439032" cy="4093261"/>
          </a:xfrm>
          <a:noFill/>
        </p:spPr>
      </p:pic>
      <p:sp>
        <p:nvSpPr>
          <p:cNvPr id="3" name="Content Placeholder 2">
            <a:extLst>
              <a:ext uri="{FF2B5EF4-FFF2-40B4-BE49-F238E27FC236}">
                <a16:creationId xmlns:a16="http://schemas.microsoft.com/office/drawing/2014/main" id="{1DCF5E51-8B33-565D-AED8-B06A4E585511}"/>
              </a:ext>
            </a:extLst>
          </p:cNvPr>
          <p:cNvSpPr>
            <a:spLocks noGrp="1"/>
          </p:cNvSpPr>
          <p:nvPr>
            <p:ph sz="half" idx="2"/>
          </p:nvPr>
        </p:nvSpPr>
        <p:spPr>
          <a:xfrm>
            <a:off x="6096000" y="1601895"/>
            <a:ext cx="5715000" cy="4093261"/>
          </a:xfrm>
        </p:spPr>
        <p:txBody>
          <a:bodyPr>
            <a:noAutofit/>
          </a:bodyPr>
          <a:lstStyle/>
          <a:p>
            <a:pPr marL="0" indent="0">
              <a:lnSpc>
                <a:spcPct val="110000"/>
              </a:lnSpc>
              <a:buNone/>
            </a:pPr>
            <a:r>
              <a:rPr lang="en-US" sz="1800"/>
              <a:t>Sleep hygiene refers to the daily habits and routines that help you fall asleep more easily and stay asleep through the night. Good sleep hygiene sets the foundation for deep, restorative sleep— naturally. </a:t>
            </a:r>
          </a:p>
          <a:p>
            <a:pPr lvl="0">
              <a:lnSpc>
                <a:spcPct val="110000"/>
              </a:lnSpc>
            </a:pPr>
            <a:r>
              <a:rPr lang="en-US" sz="1800"/>
              <a:t>Maintain a consistent sleep-wake schedule, even on weekends </a:t>
            </a:r>
          </a:p>
          <a:p>
            <a:pPr lvl="0">
              <a:lnSpc>
                <a:spcPct val="110000"/>
              </a:lnSpc>
            </a:pPr>
            <a:r>
              <a:rPr lang="en-US" sz="1800"/>
              <a:t>Limit screen time (phones/tablets/TVs) at least one hour before bed </a:t>
            </a:r>
          </a:p>
          <a:p>
            <a:pPr lvl="0">
              <a:lnSpc>
                <a:spcPct val="110000"/>
              </a:lnSpc>
            </a:pPr>
            <a:r>
              <a:rPr lang="en-US" sz="1800"/>
              <a:t>Eliminate all light, natural &amp; artificial light </a:t>
            </a:r>
          </a:p>
          <a:p>
            <a:pPr lvl="0">
              <a:lnSpc>
                <a:spcPct val="110000"/>
              </a:lnSpc>
            </a:pPr>
            <a:r>
              <a:rPr lang="en-US" sz="1800"/>
              <a:t>Create a cool sleeping environment (60-69 degrees F) </a:t>
            </a:r>
          </a:p>
          <a:p>
            <a:pPr lvl="0">
              <a:lnSpc>
                <a:spcPct val="110000"/>
              </a:lnSpc>
            </a:pPr>
            <a:r>
              <a:rPr lang="en-US" sz="1800"/>
              <a:t>Avoid caffeine at least 3-6 hours before bed </a:t>
            </a:r>
          </a:p>
          <a:p>
            <a:pPr lvl="0">
              <a:lnSpc>
                <a:spcPct val="110000"/>
              </a:lnSpc>
            </a:pPr>
            <a:r>
              <a:rPr lang="en-US" sz="1800"/>
              <a:t>Avoid food &amp; alcohol at least 3 hours before bed </a:t>
            </a:r>
          </a:p>
          <a:p>
            <a:pPr>
              <a:lnSpc>
                <a:spcPct val="110000"/>
              </a:lnSpc>
            </a:pPr>
            <a:r>
              <a:rPr lang="en-US" sz="1800"/>
              <a:t>Encourage a relaxing wind-down routine such as meditation, breathwork, or light stretching </a:t>
            </a:r>
          </a:p>
        </p:txBody>
      </p:sp>
      <p:sp>
        <p:nvSpPr>
          <p:cNvPr id="5" name="Slide Number Placeholder 4">
            <a:extLst>
              <a:ext uri="{FF2B5EF4-FFF2-40B4-BE49-F238E27FC236}">
                <a16:creationId xmlns:a16="http://schemas.microsoft.com/office/drawing/2014/main" id="{1B7BF5BD-6402-CCD9-DE64-74AB01B9581B}"/>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15</a:t>
            </a:fld>
            <a:endParaRPr lang="en-US"/>
          </a:p>
        </p:txBody>
      </p:sp>
    </p:spTree>
    <p:extLst>
      <p:ext uri="{BB962C8B-B14F-4D97-AF65-F5344CB8AC3E}">
        <p14:creationId xmlns:p14="http://schemas.microsoft.com/office/powerpoint/2010/main" val="2634318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47984-ADE1-655E-C2D1-081E2DD2EA0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0FAA4B9-4A92-B9B9-35E2-2C54A30149A7}"/>
              </a:ext>
            </a:extLst>
          </p:cNvPr>
          <p:cNvSpPr>
            <a:spLocks noGrp="1"/>
          </p:cNvSpPr>
          <p:nvPr>
            <p:ph type="title"/>
          </p:nvPr>
        </p:nvSpPr>
        <p:spPr>
          <a:xfrm>
            <a:off x="381000" y="365125"/>
            <a:ext cx="11430000" cy="1325563"/>
          </a:xfrm>
        </p:spPr>
        <p:txBody>
          <a:bodyPr anchor="t">
            <a:normAutofit/>
          </a:bodyPr>
          <a:lstStyle/>
          <a:p>
            <a:r>
              <a:rPr lang="en-US" b="1" i="1">
                <a:effectLst/>
              </a:rPr>
              <a:t>BALANCED NUTRITION</a:t>
            </a:r>
            <a:endParaRPr lang="en-US"/>
          </a:p>
        </p:txBody>
      </p:sp>
      <p:pic>
        <p:nvPicPr>
          <p:cNvPr id="8194" name="Picture 2" descr="Your Guide to Balanced Nutrition">
            <a:extLst>
              <a:ext uri="{FF2B5EF4-FFF2-40B4-BE49-F238E27FC236}">
                <a16:creationId xmlns:a16="http://schemas.microsoft.com/office/drawing/2014/main" id="{E3ACB52C-A050-DC7B-DF00-E67B7A3F65C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0810" r="497" b="3"/>
          <a:stretch/>
        </p:blipFill>
        <p:spPr bwMode="auto">
          <a:xfrm>
            <a:off x="381000" y="1825625"/>
            <a:ext cx="5562600" cy="4093261"/>
          </a:xfrm>
          <a:prstGeom prst="rect">
            <a:avLst/>
          </a:prstGeom>
          <a:solidFill>
            <a:srgbClr val="FFFFFF"/>
          </a:solidFill>
        </p:spPr>
      </p:pic>
      <p:sp>
        <p:nvSpPr>
          <p:cNvPr id="6" name="Text Placeholder 5">
            <a:extLst>
              <a:ext uri="{FF2B5EF4-FFF2-40B4-BE49-F238E27FC236}">
                <a16:creationId xmlns:a16="http://schemas.microsoft.com/office/drawing/2014/main" id="{9BA1B87C-2BCE-E754-31DB-5D97A83EE6E8}"/>
              </a:ext>
            </a:extLst>
          </p:cNvPr>
          <p:cNvSpPr>
            <a:spLocks noGrp="1"/>
          </p:cNvSpPr>
          <p:nvPr>
            <p:ph sz="half" idx="2"/>
          </p:nvPr>
        </p:nvSpPr>
        <p:spPr>
          <a:xfrm>
            <a:off x="6285347" y="1825625"/>
            <a:ext cx="5715000" cy="4093261"/>
          </a:xfrm>
        </p:spPr>
        <p:txBody>
          <a:bodyPr>
            <a:normAutofit/>
          </a:bodyPr>
          <a:lstStyle/>
          <a:p>
            <a:pPr marL="0" indent="0">
              <a:buNone/>
            </a:pPr>
            <a:r>
              <a:rPr lang="en-US">
                <a:effectLst/>
              </a:rPr>
              <a:t>J</a:t>
            </a:r>
            <a:r>
              <a:rPr lang="en-US" b="0" i="0">
                <a:effectLst/>
              </a:rPr>
              <a:t>unk food and refined sugars low in nutritional value and high in calories can leave us feeling out of energy and sluggish. A healthy diet, low in sugar, caffeine, and alcohol, can promote health and reduce stress.</a:t>
            </a:r>
          </a:p>
          <a:p>
            <a:endParaRPr lang="en-US"/>
          </a:p>
        </p:txBody>
      </p:sp>
      <p:sp>
        <p:nvSpPr>
          <p:cNvPr id="3" name="Slide Number Placeholder 2">
            <a:extLst>
              <a:ext uri="{FF2B5EF4-FFF2-40B4-BE49-F238E27FC236}">
                <a16:creationId xmlns:a16="http://schemas.microsoft.com/office/drawing/2014/main" id="{DC37DD6B-0026-6383-6F5B-D1C284E4D16E}"/>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16</a:t>
            </a:fld>
            <a:endParaRPr lang="en-US"/>
          </a:p>
        </p:txBody>
      </p:sp>
    </p:spTree>
    <p:extLst>
      <p:ext uri="{BB962C8B-B14F-4D97-AF65-F5344CB8AC3E}">
        <p14:creationId xmlns:p14="http://schemas.microsoft.com/office/powerpoint/2010/main" val="3754705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BE1458-1C2C-4E94-4AB3-9296FB913EE5}"/>
              </a:ext>
            </a:extLst>
          </p:cNvPr>
          <p:cNvSpPr>
            <a:spLocks noGrp="1"/>
          </p:cNvSpPr>
          <p:nvPr>
            <p:ph sz="half" idx="1"/>
          </p:nvPr>
        </p:nvSpPr>
        <p:spPr>
          <a:xfrm>
            <a:off x="249382" y="434110"/>
            <a:ext cx="11561618" cy="5671126"/>
          </a:xfrm>
        </p:spPr>
        <p:txBody>
          <a:bodyPr>
            <a:noAutofit/>
          </a:bodyPr>
          <a:lstStyle/>
          <a:p>
            <a:pPr marL="0" indent="0">
              <a:buNone/>
            </a:pPr>
            <a:r>
              <a:rPr lang="en-US" sz="2000" b="1" u="sng">
                <a:solidFill>
                  <a:srgbClr val="C00000"/>
                </a:solidFill>
                <a:latin typeface="Source Sans Pro SemiBold" panose="020B0603030403020204" pitchFamily="34" charset="0"/>
                <a:ea typeface="Source Sans Pro SemiBold" panose="020B0603030403020204" pitchFamily="34" charset="0"/>
              </a:rPr>
              <a:t>NUTRITION- Food for thought!</a:t>
            </a:r>
            <a:endParaRPr lang="en-US" sz="2000">
              <a:solidFill>
                <a:srgbClr val="C00000"/>
              </a:solidFill>
            </a:endParaRPr>
          </a:p>
          <a:p>
            <a:pPr marL="0" indent="0">
              <a:buNone/>
            </a:pPr>
            <a:r>
              <a:rPr lang="en-US" sz="1500"/>
              <a:t>Snacks should provide a balance of carbohydrates (for quick energy) and protein (for sustained energy). This pairing helps keep you full longer and helps regulate your blood sugar. Keep in mind portion sizes when choosing snacks and avoid foods high in added sugar. A healthy snack should contain about 200 calories, provide 5-20 g of protein, and offer up to 30 g of carbohydrates (with less than 10 g coming from added sugar).</a:t>
            </a:r>
          </a:p>
          <a:p>
            <a:pPr marL="0" indent="0">
              <a:buNone/>
            </a:pPr>
            <a:endParaRPr lang="en-US" sz="800"/>
          </a:p>
          <a:p>
            <a:pPr marL="0" indent="0">
              <a:buNone/>
            </a:pPr>
            <a:r>
              <a:rPr lang="en-US" sz="1500"/>
              <a:t>The amount of fluid an individual needs each day varies, however, the Institute of Medicine has established a Dietary Reference Intake (DRI) for fluid:</a:t>
            </a:r>
          </a:p>
          <a:p>
            <a:pPr lvl="1"/>
            <a:r>
              <a:rPr lang="en-US" sz="1500"/>
              <a:t>13 cups (104 fluid ounces) for men, 9 cups (72 fluid ounces) for women</a:t>
            </a:r>
          </a:p>
          <a:p>
            <a:pPr marL="548640" lvl="1" indent="0">
              <a:buNone/>
            </a:pPr>
            <a:endParaRPr lang="en-US" sz="800"/>
          </a:p>
          <a:p>
            <a:pPr marL="0" indent="0">
              <a:buNone/>
            </a:pPr>
            <a:r>
              <a:rPr lang="en-US" sz="1500"/>
              <a:t>The USDA and HHS protein recommendation is .8 g/kg body weight for adults. A diet high in protein contains 1.2 to 2.0 g/kg body weight. 1.6 g/kg body weight of protein is considered the gold standard by providing the most health benefit in relation to quantity of protein.</a:t>
            </a:r>
          </a:p>
          <a:p>
            <a:pPr lvl="1"/>
            <a:r>
              <a:rPr lang="en-US" sz="1500"/>
              <a:t>Outside of quantity of protein, having equal doses of protein throughout the day and choosing high quality protein sources can provide further benefits. To get started:</a:t>
            </a:r>
          </a:p>
          <a:p>
            <a:pPr lvl="1"/>
            <a:r>
              <a:rPr lang="en-US" sz="1500"/>
              <a:t>Prepare meals with 20 – 30 g protein spaced evenly throughout the day.</a:t>
            </a:r>
          </a:p>
          <a:p>
            <a:pPr lvl="1"/>
            <a:r>
              <a:rPr lang="en-US" sz="1500"/>
              <a:t>Choose minimally processed meats including chicken breast, chicken thigh, sirloin, eggs, lamb, fish, or shellfish instead of processed meats like hot dogs, bacon and sausage, lunch meats, or frozen breaded chicken nuggets.</a:t>
            </a:r>
          </a:p>
          <a:p>
            <a:pPr lvl="1"/>
            <a:r>
              <a:rPr lang="en-US" sz="1500"/>
              <a:t>Focus on food protein sources versus supplements with protein.</a:t>
            </a:r>
          </a:p>
          <a:p>
            <a:pPr lvl="1"/>
            <a:r>
              <a:rPr lang="en-US" sz="1500"/>
              <a:t>Choose high protein carbohydrates like quinoa, lentils, beans, teff, sorghum, and farro.</a:t>
            </a:r>
          </a:p>
          <a:p>
            <a:endParaRPr lang="en-US" sz="1500"/>
          </a:p>
        </p:txBody>
      </p:sp>
      <p:sp>
        <p:nvSpPr>
          <p:cNvPr id="5" name="Slide Number Placeholder 4">
            <a:extLst>
              <a:ext uri="{FF2B5EF4-FFF2-40B4-BE49-F238E27FC236}">
                <a16:creationId xmlns:a16="http://schemas.microsoft.com/office/drawing/2014/main" id="{2E96B5EA-F48A-1DAF-7540-E927D89BBDCB}"/>
              </a:ext>
            </a:extLst>
          </p:cNvPr>
          <p:cNvSpPr>
            <a:spLocks noGrp="1"/>
          </p:cNvSpPr>
          <p:nvPr>
            <p:ph type="sldNum" sz="quarter" idx="11"/>
          </p:nvPr>
        </p:nvSpPr>
        <p:spPr/>
        <p:txBody>
          <a:bodyPr/>
          <a:lstStyle/>
          <a:p>
            <a:fld id="{383B7B7A-CDDA-7C44-B1B0-1F1E45567B3B}" type="slidenum">
              <a:rPr lang="en-US" smtClean="0"/>
              <a:pPr/>
              <a:t>17</a:t>
            </a:fld>
            <a:endParaRPr lang="en-US"/>
          </a:p>
        </p:txBody>
      </p:sp>
    </p:spTree>
    <p:extLst>
      <p:ext uri="{BB962C8B-B14F-4D97-AF65-F5344CB8AC3E}">
        <p14:creationId xmlns:p14="http://schemas.microsoft.com/office/powerpoint/2010/main" val="3217420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71A54-5583-C241-A346-61F38F807CB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DF32C8-12E4-6263-89DC-4A455A858C5B}"/>
              </a:ext>
            </a:extLst>
          </p:cNvPr>
          <p:cNvSpPr>
            <a:spLocks noGrp="1"/>
          </p:cNvSpPr>
          <p:nvPr>
            <p:ph type="title"/>
          </p:nvPr>
        </p:nvSpPr>
        <p:spPr>
          <a:xfrm>
            <a:off x="381000" y="365125"/>
            <a:ext cx="11430000" cy="1325563"/>
          </a:xfrm>
        </p:spPr>
        <p:txBody>
          <a:bodyPr anchor="t">
            <a:normAutofit/>
          </a:bodyPr>
          <a:lstStyle/>
          <a:p>
            <a:r>
              <a:rPr lang="en-US" b="1" i="1">
                <a:effectLst/>
              </a:rPr>
              <a:t>PHYSICAL ACTIVITY</a:t>
            </a:r>
            <a:endParaRPr lang="en-US"/>
          </a:p>
        </p:txBody>
      </p:sp>
      <p:sp>
        <p:nvSpPr>
          <p:cNvPr id="6" name="Text Placeholder 5">
            <a:extLst>
              <a:ext uri="{FF2B5EF4-FFF2-40B4-BE49-F238E27FC236}">
                <a16:creationId xmlns:a16="http://schemas.microsoft.com/office/drawing/2014/main" id="{23F46C81-0C75-E885-0A31-93A80BC71490}"/>
              </a:ext>
            </a:extLst>
          </p:cNvPr>
          <p:cNvSpPr>
            <a:spLocks noGrp="1"/>
          </p:cNvSpPr>
          <p:nvPr>
            <p:ph sz="half" idx="1"/>
          </p:nvPr>
        </p:nvSpPr>
        <p:spPr>
          <a:xfrm>
            <a:off x="381000" y="1825625"/>
            <a:ext cx="5439032" cy="4093261"/>
          </a:xfrm>
        </p:spPr>
        <p:txBody>
          <a:bodyPr>
            <a:normAutofit/>
          </a:bodyPr>
          <a:lstStyle/>
          <a:p>
            <a:pPr marL="0" indent="0">
              <a:buNone/>
            </a:pPr>
            <a:r>
              <a:rPr lang="en-US" b="0" i="0">
                <a:effectLst/>
              </a:rPr>
              <a:t>Movement can help you blow off steam, reducing stress. In addition, flexible, loose muscles are less likely to become tight and painful in response to stress. If you have an exer</a:t>
            </a:r>
            <a:r>
              <a:rPr lang="en-US"/>
              <a:t>cise routine, i</a:t>
            </a:r>
            <a:r>
              <a:rPr lang="en-US" b="0" i="0">
                <a:effectLst/>
              </a:rPr>
              <a:t>t’s best to </a:t>
            </a:r>
            <a:r>
              <a:rPr lang="en-US"/>
              <a:t>conduct that</a:t>
            </a:r>
            <a:r>
              <a:rPr lang="en-US" b="0" i="0">
                <a:effectLst/>
              </a:rPr>
              <a:t> at least 2 hours before bedtime so your body temperature returns to normal. </a:t>
            </a:r>
          </a:p>
          <a:p>
            <a:endParaRPr lang="en-US"/>
          </a:p>
          <a:p>
            <a:endParaRPr lang="en-US"/>
          </a:p>
        </p:txBody>
      </p:sp>
      <p:pic>
        <p:nvPicPr>
          <p:cNvPr id="9218" name="Picture 2" descr="Walking can be the best health solution for you">
            <a:extLst>
              <a:ext uri="{FF2B5EF4-FFF2-40B4-BE49-F238E27FC236}">
                <a16:creationId xmlns:a16="http://schemas.microsoft.com/office/drawing/2014/main" id="{5EB39745-0E9C-0EFF-7574-1CE521562D3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0732" r="10731" b="-1"/>
          <a:stretch/>
        </p:blipFill>
        <p:spPr bwMode="auto">
          <a:xfrm>
            <a:off x="6096000" y="1825625"/>
            <a:ext cx="5715000" cy="4093261"/>
          </a:xfrm>
          <a:prstGeom prst="rect">
            <a:avLst/>
          </a:prstGeom>
          <a:solidFill>
            <a:srgbClr val="FFFFFF"/>
          </a:solidFill>
        </p:spPr>
      </p:pic>
      <p:sp>
        <p:nvSpPr>
          <p:cNvPr id="3" name="Slide Number Placeholder 2">
            <a:extLst>
              <a:ext uri="{FF2B5EF4-FFF2-40B4-BE49-F238E27FC236}">
                <a16:creationId xmlns:a16="http://schemas.microsoft.com/office/drawing/2014/main" id="{2CF0364D-3AD4-386F-3A4C-97F77629E5E6}"/>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18</a:t>
            </a:fld>
            <a:endParaRPr lang="en-US"/>
          </a:p>
        </p:txBody>
      </p:sp>
    </p:spTree>
    <p:extLst>
      <p:ext uri="{BB962C8B-B14F-4D97-AF65-F5344CB8AC3E}">
        <p14:creationId xmlns:p14="http://schemas.microsoft.com/office/powerpoint/2010/main" val="2124414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6E500-548E-D965-FB26-1C2ED42C919B}"/>
              </a:ext>
            </a:extLst>
          </p:cNvPr>
          <p:cNvSpPr>
            <a:spLocks noGrp="1"/>
          </p:cNvSpPr>
          <p:nvPr>
            <p:ph type="title"/>
          </p:nvPr>
        </p:nvSpPr>
        <p:spPr>
          <a:xfrm>
            <a:off x="381000" y="863888"/>
            <a:ext cx="11430000" cy="1325563"/>
          </a:xfrm>
        </p:spPr>
        <p:txBody>
          <a:bodyPr anchor="t">
            <a:normAutofit/>
          </a:bodyPr>
          <a:lstStyle/>
          <a:p>
            <a:r>
              <a:rPr lang="en-US">
                <a:solidFill>
                  <a:srgbClr val="C00000"/>
                </a:solidFill>
              </a:rPr>
              <a:t>Just</a:t>
            </a:r>
            <a:r>
              <a:rPr lang="en-US"/>
              <a:t> </a:t>
            </a:r>
            <a:r>
              <a:rPr lang="en-US">
                <a:solidFill>
                  <a:srgbClr val="C00000"/>
                </a:solidFill>
              </a:rPr>
              <a:t>a few extra steps throughout your day….</a:t>
            </a:r>
          </a:p>
        </p:txBody>
      </p:sp>
      <p:sp>
        <p:nvSpPr>
          <p:cNvPr id="4" name="Content Placeholder 3">
            <a:extLst>
              <a:ext uri="{FF2B5EF4-FFF2-40B4-BE49-F238E27FC236}">
                <a16:creationId xmlns:a16="http://schemas.microsoft.com/office/drawing/2014/main" id="{393100EB-601B-4F0A-176D-B0176FF260B2}"/>
              </a:ext>
            </a:extLst>
          </p:cNvPr>
          <p:cNvSpPr>
            <a:spLocks noGrp="1"/>
          </p:cNvSpPr>
          <p:nvPr>
            <p:ph sz="half" idx="1"/>
          </p:nvPr>
        </p:nvSpPr>
        <p:spPr>
          <a:xfrm>
            <a:off x="381000" y="1825625"/>
            <a:ext cx="5439032" cy="4093261"/>
          </a:xfrm>
        </p:spPr>
        <p:txBody>
          <a:bodyPr>
            <a:normAutofit/>
          </a:bodyPr>
          <a:lstStyle/>
          <a:p>
            <a:r>
              <a:rPr lang="en-US"/>
              <a:t>Playing baseball, soccer, kickball or other activities with your children or grandchildren</a:t>
            </a:r>
          </a:p>
          <a:p>
            <a:r>
              <a:rPr lang="en-US"/>
              <a:t>Walking to your mailbox instead of stopping the car as you pull in your driveway</a:t>
            </a:r>
          </a:p>
          <a:p>
            <a:r>
              <a:rPr lang="en-US"/>
              <a:t>Playing fetch with your dog</a:t>
            </a:r>
          </a:p>
          <a:p>
            <a:r>
              <a:rPr lang="en-US"/>
              <a:t>Taking the stairs instead of the elevator</a:t>
            </a:r>
          </a:p>
        </p:txBody>
      </p:sp>
      <p:pic>
        <p:nvPicPr>
          <p:cNvPr id="1026" name="Picture 2" descr="Playing kickball as an adult taught me that the best teams are the ones ...">
            <a:extLst>
              <a:ext uri="{FF2B5EF4-FFF2-40B4-BE49-F238E27FC236}">
                <a16:creationId xmlns:a16="http://schemas.microsoft.com/office/drawing/2014/main" id="{A3D70FE2-EF3D-7BE2-9166-AE9E2A0670F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r="3" b="13187"/>
          <a:stretch>
            <a:fillRect/>
          </a:stretch>
        </p:blipFill>
        <p:spPr bwMode="auto">
          <a:xfrm>
            <a:off x="6096000" y="1825625"/>
            <a:ext cx="5715000" cy="4093261"/>
          </a:xfrm>
          <a:prstGeom prst="rect">
            <a:avLst/>
          </a:prstGeom>
          <a:solidFill>
            <a:srgbClr val="FFFFFF"/>
          </a:solidFill>
        </p:spPr>
      </p:pic>
      <p:sp>
        <p:nvSpPr>
          <p:cNvPr id="5" name="Slide Number Placeholder 4">
            <a:extLst>
              <a:ext uri="{FF2B5EF4-FFF2-40B4-BE49-F238E27FC236}">
                <a16:creationId xmlns:a16="http://schemas.microsoft.com/office/drawing/2014/main" id="{5F06BEDF-3C19-FD94-D303-0BB3A159E829}"/>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19</a:t>
            </a:fld>
            <a:endParaRPr lang="en-US"/>
          </a:p>
        </p:txBody>
      </p:sp>
    </p:spTree>
    <p:extLst>
      <p:ext uri="{BB962C8B-B14F-4D97-AF65-F5344CB8AC3E}">
        <p14:creationId xmlns:p14="http://schemas.microsoft.com/office/powerpoint/2010/main" val="3052573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1EFDC-DE11-4A77-6DCE-94C45D58B37F}"/>
              </a:ext>
            </a:extLst>
          </p:cNvPr>
          <p:cNvSpPr>
            <a:spLocks noGrp="1"/>
          </p:cNvSpPr>
          <p:nvPr>
            <p:ph type="title"/>
          </p:nvPr>
        </p:nvSpPr>
        <p:spPr>
          <a:xfrm>
            <a:off x="242777" y="-1"/>
            <a:ext cx="11814543" cy="1286541"/>
          </a:xfrm>
        </p:spPr>
        <p:txBody>
          <a:bodyPr anchor="t">
            <a:normAutofit fontScale="90000"/>
          </a:bodyPr>
          <a:lstStyle/>
          <a:p>
            <a:pPr algn="ctr"/>
            <a:br>
              <a:rPr lang="en-US" sz="1700" b="0" i="0" u="none" strike="noStrike" baseline="0"/>
            </a:br>
            <a:r>
              <a:rPr lang="en-US" sz="2200" i="0" u="none" strike="noStrike" baseline="0">
                <a:solidFill>
                  <a:schemeClr val="accent2"/>
                </a:solidFill>
              </a:rPr>
              <a:t>the </a:t>
            </a:r>
            <a:r>
              <a:rPr lang="en-US" sz="2200" b="1" i="0" u="none" strike="noStrike" baseline="0">
                <a:solidFill>
                  <a:schemeClr val="accent2"/>
                </a:solidFill>
              </a:rPr>
              <a:t>Ohio School Bus Safety Working Group Recommended that </a:t>
            </a:r>
            <a:br>
              <a:rPr lang="en-US" sz="2200" b="1" i="0" u="none" strike="noStrike" baseline="0">
                <a:solidFill>
                  <a:schemeClr val="accent2"/>
                </a:solidFill>
              </a:rPr>
            </a:br>
            <a:r>
              <a:rPr lang="en-US" sz="2200" b="1" i="0" u="none" strike="noStrike" baseline="0">
                <a:solidFill>
                  <a:schemeClr val="accent2"/>
                </a:solidFill>
              </a:rPr>
              <a:t>The Ohio Department of Education and Workforce should work with the Ohio Department of Public </a:t>
            </a:r>
            <a:r>
              <a:rPr lang="en-US" sz="2200" b="0" i="0" u="none" strike="noStrike" baseline="0">
                <a:solidFill>
                  <a:schemeClr val="accent2"/>
                </a:solidFill>
              </a:rPr>
              <a:t>Safety to create and offer wellness programming specific to school bu</a:t>
            </a:r>
            <a:r>
              <a:rPr lang="en-US" sz="2200" b="0">
                <a:solidFill>
                  <a:schemeClr val="accent2"/>
                </a:solidFill>
              </a:rPr>
              <a:t>s drivers. </a:t>
            </a:r>
            <a:endParaRPr lang="en-US" sz="2200">
              <a:solidFill>
                <a:schemeClr val="accent2"/>
              </a:solidFill>
            </a:endParaRPr>
          </a:p>
        </p:txBody>
      </p:sp>
      <p:sp>
        <p:nvSpPr>
          <p:cNvPr id="3" name="Text Placeholder 2">
            <a:extLst>
              <a:ext uri="{FF2B5EF4-FFF2-40B4-BE49-F238E27FC236}">
                <a16:creationId xmlns:a16="http://schemas.microsoft.com/office/drawing/2014/main" id="{E88B1A11-3F74-206F-F918-ACC5892E4A09}"/>
              </a:ext>
            </a:extLst>
          </p:cNvPr>
          <p:cNvSpPr>
            <a:spLocks noGrp="1"/>
          </p:cNvSpPr>
          <p:nvPr>
            <p:ph sz="half" idx="2"/>
          </p:nvPr>
        </p:nvSpPr>
        <p:spPr>
          <a:xfrm>
            <a:off x="242777" y="1552353"/>
            <a:ext cx="6646163" cy="4550734"/>
          </a:xfrm>
        </p:spPr>
        <p:txBody>
          <a:bodyPr>
            <a:noAutofit/>
          </a:bodyPr>
          <a:lstStyle/>
          <a:p>
            <a:pPr marL="0" indent="0">
              <a:lnSpc>
                <a:spcPct val="110000"/>
              </a:lnSpc>
              <a:buNone/>
            </a:pPr>
            <a:r>
              <a:rPr lang="en-US" sz="1900" b="0" i="0" u="none" strike="noStrike" baseline="0"/>
              <a:t>“Because school bus transportation is a stressful and, at times, dangerous profession, wellness programs can be an important tool for bus driver health. In addition to regularly encountering aggressive and distracted drivers, bus drivers also must mediate high-risk interactions with students and parents. </a:t>
            </a:r>
            <a:r>
              <a:rPr lang="en-US" sz="1900" b="1" i="0" u="none" strike="noStrike" baseline="0"/>
              <a:t>These recurring stressors can adversely impact bus drivers’ mental and emotional well-being </a:t>
            </a:r>
            <a:r>
              <a:rPr lang="en-US" sz="1900" b="0" i="0" u="none" strike="noStrike" baseline="0"/>
              <a:t>and threaten driver retention. </a:t>
            </a:r>
            <a:r>
              <a:rPr lang="en-US" sz="1900" i="0" u="none" strike="noStrike" baseline="0"/>
              <a:t>The Ohio School Bus Safety Working Group recommends the Ohio Department of Education and Workforce </a:t>
            </a:r>
            <a:r>
              <a:rPr lang="en-US" sz="1900" b="1" i="0" u="none" strike="noStrike" baseline="0"/>
              <a:t>make wellness programming available to bus drivers to equip them with strategies</a:t>
            </a:r>
            <a:r>
              <a:rPr lang="en-US" sz="1900" i="0" u="none" strike="noStrike" baseline="0"/>
              <a:t> to react to and recover from high-stress situations. </a:t>
            </a:r>
            <a:r>
              <a:rPr lang="en-US" sz="1900" b="0" i="0" u="none" strike="noStrike" baseline="0"/>
              <a:t>The agency should partner with the Ohio Department of Public Safety to create programming similar to the wellness support programs developed for law enforcement officers.”</a:t>
            </a:r>
            <a:endParaRPr lang="en-US" sz="1900"/>
          </a:p>
        </p:txBody>
      </p:sp>
      <p:sp>
        <p:nvSpPr>
          <p:cNvPr id="14" name="Slide Number Placeholder 6">
            <a:extLst>
              <a:ext uri="{FF2B5EF4-FFF2-40B4-BE49-F238E27FC236}">
                <a16:creationId xmlns:a16="http://schemas.microsoft.com/office/drawing/2014/main" id="{09ADDFD7-BBC0-342E-4353-A350D822591D}"/>
              </a:ext>
            </a:extLst>
          </p:cNvPr>
          <p:cNvSpPr>
            <a:spLocks noGrp="1"/>
          </p:cNvSpPr>
          <p:nvPr>
            <p:ph type="sldNum" sz="quarter" idx="11"/>
          </p:nvPr>
        </p:nvSpPr>
        <p:spPr>
          <a:xfrm>
            <a:off x="9067800" y="6356350"/>
            <a:ext cx="2743200" cy="365125"/>
          </a:xfrm>
        </p:spPr>
        <p:txBody>
          <a:bodyPr/>
          <a:lstStyle/>
          <a:p>
            <a:pPr>
              <a:spcAft>
                <a:spcPts val="600"/>
              </a:spcAft>
            </a:pPr>
            <a:fld id="{383B7B7A-CDDA-7C44-B1B0-1F1E45567B3B}" type="slidenum">
              <a:rPr lang="en-US" smtClean="0"/>
              <a:pPr>
                <a:spcAft>
                  <a:spcPts val="600"/>
                </a:spcAft>
              </a:pPr>
              <a:t>2</a:t>
            </a:fld>
            <a:endParaRPr lang="en-US"/>
          </a:p>
        </p:txBody>
      </p:sp>
      <p:pic>
        <p:nvPicPr>
          <p:cNvPr id="1028" name="Picture 4" descr="Report Cover">
            <a:extLst>
              <a:ext uri="{FF2B5EF4-FFF2-40B4-BE49-F238E27FC236}">
                <a16:creationId xmlns:a16="http://schemas.microsoft.com/office/drawing/2014/main" id="{F3B2D0D1-B1D5-F4D4-06E9-4358AEB153A9}"/>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7280936" y="1286540"/>
            <a:ext cx="4243980" cy="506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9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E42D4-BF96-C3F4-F016-1E608516A10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953DE63-5EE1-A020-880B-D07917168DAD}"/>
              </a:ext>
            </a:extLst>
          </p:cNvPr>
          <p:cNvSpPr>
            <a:spLocks noGrp="1"/>
          </p:cNvSpPr>
          <p:nvPr>
            <p:ph type="title"/>
          </p:nvPr>
        </p:nvSpPr>
        <p:spPr>
          <a:xfrm>
            <a:off x="381000" y="365125"/>
            <a:ext cx="11430000" cy="1325563"/>
          </a:xfrm>
        </p:spPr>
        <p:txBody>
          <a:bodyPr anchor="t">
            <a:normAutofit/>
          </a:bodyPr>
          <a:lstStyle/>
          <a:p>
            <a:r>
              <a:rPr lang="en-US" b="1" i="1"/>
              <a:t>MINDFULNESS PRACTICES</a:t>
            </a:r>
            <a:endParaRPr lang="en-US"/>
          </a:p>
        </p:txBody>
      </p:sp>
      <p:pic>
        <p:nvPicPr>
          <p:cNvPr id="10242" name="Picture 2" descr="Breathing Exercises for Depression &amp; Anxiety (Deep Breathing)">
            <a:extLst>
              <a:ext uri="{FF2B5EF4-FFF2-40B4-BE49-F238E27FC236}">
                <a16:creationId xmlns:a16="http://schemas.microsoft.com/office/drawing/2014/main" id="{EF02789E-586B-FD0C-B23F-81B9C86532A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9306" r="9305" b="-1"/>
          <a:stretch/>
        </p:blipFill>
        <p:spPr bwMode="auto">
          <a:xfrm>
            <a:off x="381000" y="1825625"/>
            <a:ext cx="5439032" cy="4093261"/>
          </a:xfrm>
          <a:prstGeom prst="rect">
            <a:avLst/>
          </a:prstGeom>
          <a:solidFill>
            <a:srgbClr val="FFFFFF"/>
          </a:solidFill>
        </p:spPr>
      </p:pic>
      <p:sp>
        <p:nvSpPr>
          <p:cNvPr id="6" name="Text Placeholder 5">
            <a:extLst>
              <a:ext uri="{FF2B5EF4-FFF2-40B4-BE49-F238E27FC236}">
                <a16:creationId xmlns:a16="http://schemas.microsoft.com/office/drawing/2014/main" id="{E226064F-6C30-5C58-F12A-B372CF981668}"/>
              </a:ext>
            </a:extLst>
          </p:cNvPr>
          <p:cNvSpPr>
            <a:spLocks noGrp="1"/>
          </p:cNvSpPr>
          <p:nvPr>
            <p:ph sz="half" idx="2"/>
          </p:nvPr>
        </p:nvSpPr>
        <p:spPr>
          <a:xfrm>
            <a:off x="6371968" y="1825625"/>
            <a:ext cx="5439032" cy="4093261"/>
          </a:xfrm>
        </p:spPr>
        <p:txBody>
          <a:bodyPr>
            <a:normAutofit/>
          </a:bodyPr>
          <a:lstStyle/>
          <a:p>
            <a:pPr marL="0" indent="0">
              <a:buNone/>
            </a:pPr>
            <a:r>
              <a:rPr lang="en-US" sz="2200"/>
              <a:t>Learn to relax. Practice things like yoga, mediation and deep breathing. </a:t>
            </a:r>
            <a:r>
              <a:rPr lang="en-US" sz="2200" b="0" i="0">
                <a:effectLst/>
              </a:rPr>
              <a:t>Try taking a warm bath and turning off electronics to help you wind down before bed. What we think, how we think, what we expect, and what we tell ourselves often determine how we feel and how well we manage rising stress levels. You can learn to change thought patterns that produce stress. </a:t>
            </a:r>
            <a:endParaRPr lang="en-US" sz="2200"/>
          </a:p>
        </p:txBody>
      </p:sp>
      <p:sp>
        <p:nvSpPr>
          <p:cNvPr id="3" name="Slide Number Placeholder 2">
            <a:extLst>
              <a:ext uri="{FF2B5EF4-FFF2-40B4-BE49-F238E27FC236}">
                <a16:creationId xmlns:a16="http://schemas.microsoft.com/office/drawing/2014/main" id="{546FE79F-7C04-8AE8-2C65-DF95F5086ED0}"/>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20</a:t>
            </a:fld>
            <a:endParaRPr lang="en-US"/>
          </a:p>
        </p:txBody>
      </p:sp>
    </p:spTree>
    <p:extLst>
      <p:ext uri="{BB962C8B-B14F-4D97-AF65-F5344CB8AC3E}">
        <p14:creationId xmlns:p14="http://schemas.microsoft.com/office/powerpoint/2010/main" val="2204678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4E8DF8F-7954-C465-C614-C3B9E52C1654}"/>
              </a:ext>
            </a:extLst>
          </p:cNvPr>
          <p:cNvPicPr>
            <a:picLocks noGrp="1" noChangeAspect="1"/>
          </p:cNvPicPr>
          <p:nvPr>
            <p:ph sz="half" idx="1"/>
          </p:nvPr>
        </p:nvPicPr>
        <p:blipFill>
          <a:blip r:embed="rId2"/>
          <a:stretch>
            <a:fillRect/>
          </a:stretch>
        </p:blipFill>
        <p:spPr>
          <a:xfrm>
            <a:off x="6066452" y="1058284"/>
            <a:ext cx="6002696" cy="4741430"/>
          </a:xfrm>
        </p:spPr>
      </p:pic>
      <p:pic>
        <p:nvPicPr>
          <p:cNvPr id="9" name="Content Placeholder 8">
            <a:extLst>
              <a:ext uri="{FF2B5EF4-FFF2-40B4-BE49-F238E27FC236}">
                <a16:creationId xmlns:a16="http://schemas.microsoft.com/office/drawing/2014/main" id="{23CF2688-6C89-463F-4B62-696572C923F7}"/>
              </a:ext>
            </a:extLst>
          </p:cNvPr>
          <p:cNvPicPr>
            <a:picLocks noGrp="1" noChangeAspect="1"/>
          </p:cNvPicPr>
          <p:nvPr>
            <p:ph sz="half" idx="2"/>
          </p:nvPr>
        </p:nvPicPr>
        <p:blipFill>
          <a:blip r:embed="rId3"/>
          <a:stretch>
            <a:fillRect/>
          </a:stretch>
        </p:blipFill>
        <p:spPr>
          <a:xfrm>
            <a:off x="646544" y="223689"/>
            <a:ext cx="5500073" cy="6136442"/>
          </a:xfrm>
        </p:spPr>
      </p:pic>
      <p:sp>
        <p:nvSpPr>
          <p:cNvPr id="5" name="Slide Number Placeholder 4">
            <a:extLst>
              <a:ext uri="{FF2B5EF4-FFF2-40B4-BE49-F238E27FC236}">
                <a16:creationId xmlns:a16="http://schemas.microsoft.com/office/drawing/2014/main" id="{C7618EDE-F5E8-CA3D-FDC8-AD3B776CE60B}"/>
              </a:ext>
            </a:extLst>
          </p:cNvPr>
          <p:cNvSpPr>
            <a:spLocks noGrp="1"/>
          </p:cNvSpPr>
          <p:nvPr>
            <p:ph type="sldNum" sz="quarter" idx="11"/>
          </p:nvPr>
        </p:nvSpPr>
        <p:spPr/>
        <p:txBody>
          <a:bodyPr/>
          <a:lstStyle/>
          <a:p>
            <a:fld id="{383B7B7A-CDDA-7C44-B1B0-1F1E45567B3B}" type="slidenum">
              <a:rPr lang="en-US" smtClean="0"/>
              <a:pPr/>
              <a:t>21</a:t>
            </a:fld>
            <a:endParaRPr lang="en-US"/>
          </a:p>
        </p:txBody>
      </p:sp>
      <p:sp>
        <p:nvSpPr>
          <p:cNvPr id="2" name="TextBox 1">
            <a:extLst>
              <a:ext uri="{FF2B5EF4-FFF2-40B4-BE49-F238E27FC236}">
                <a16:creationId xmlns:a16="http://schemas.microsoft.com/office/drawing/2014/main" id="{D4BE07A6-9470-689A-C432-C3A584DCD66E}"/>
              </a:ext>
            </a:extLst>
          </p:cNvPr>
          <p:cNvSpPr txBox="1"/>
          <p:nvPr/>
        </p:nvSpPr>
        <p:spPr>
          <a:xfrm>
            <a:off x="6227064" y="3273552"/>
            <a:ext cx="5583936" cy="369332"/>
          </a:xfrm>
          <a:prstGeom prst="rect">
            <a:avLst/>
          </a:prstGeom>
          <a:noFill/>
        </p:spPr>
        <p:txBody>
          <a:bodyPr wrap="square" rtlCol="0">
            <a:spAutoFit/>
          </a:bodyPr>
          <a:lstStyle/>
          <a:p>
            <a:r>
              <a:rPr lang="en-US">
                <a:hlinkClick r:id="rId4"/>
              </a:rPr>
              <a:t>https://youtu.be/wkse4PPxkk4?si=iP-Xm5euNUZ6JVJK</a:t>
            </a:r>
            <a:endParaRPr lang="en-US"/>
          </a:p>
        </p:txBody>
      </p:sp>
      <p:sp>
        <p:nvSpPr>
          <p:cNvPr id="3" name="TextBox 2">
            <a:hlinkClick r:id="rId5"/>
            <a:extLst>
              <a:ext uri="{FF2B5EF4-FFF2-40B4-BE49-F238E27FC236}">
                <a16:creationId xmlns:a16="http://schemas.microsoft.com/office/drawing/2014/main" id="{BA19FB8C-084C-475F-0EA4-A3A6AA50984F}"/>
              </a:ext>
            </a:extLst>
          </p:cNvPr>
          <p:cNvSpPr txBox="1"/>
          <p:nvPr/>
        </p:nvSpPr>
        <p:spPr>
          <a:xfrm>
            <a:off x="6227064" y="5799714"/>
            <a:ext cx="5583936" cy="369332"/>
          </a:xfrm>
          <a:prstGeom prst="rect">
            <a:avLst/>
          </a:prstGeom>
          <a:noFill/>
        </p:spPr>
        <p:txBody>
          <a:bodyPr wrap="square" rtlCol="0">
            <a:spAutoFit/>
          </a:bodyPr>
          <a:lstStyle/>
          <a:p>
            <a:r>
              <a:rPr lang="en-US">
                <a:hlinkClick r:id="rId5"/>
              </a:rPr>
              <a:t>https://youtu.be/2IJUD-e14FY?si=tuBVZgO6bhIDoIWe</a:t>
            </a:r>
            <a:endParaRPr lang="en-US"/>
          </a:p>
        </p:txBody>
      </p:sp>
    </p:spTree>
    <p:extLst>
      <p:ext uri="{BB962C8B-B14F-4D97-AF65-F5344CB8AC3E}">
        <p14:creationId xmlns:p14="http://schemas.microsoft.com/office/powerpoint/2010/main" val="966233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25F743A-7F2A-FA8F-4723-27007C698953}"/>
              </a:ext>
            </a:extLst>
          </p:cNvPr>
          <p:cNvPicPr>
            <a:picLocks noGrp="1" noChangeAspect="1"/>
          </p:cNvPicPr>
          <p:nvPr>
            <p:ph sz="half" idx="1"/>
          </p:nvPr>
        </p:nvPicPr>
        <p:blipFill>
          <a:blip r:embed="rId2"/>
          <a:stretch>
            <a:fillRect/>
          </a:stretch>
        </p:blipFill>
        <p:spPr>
          <a:xfrm>
            <a:off x="139536" y="939800"/>
            <a:ext cx="5804064" cy="4842164"/>
          </a:xfrm>
        </p:spPr>
      </p:pic>
      <p:pic>
        <p:nvPicPr>
          <p:cNvPr id="9" name="Content Placeholder 8">
            <a:extLst>
              <a:ext uri="{FF2B5EF4-FFF2-40B4-BE49-F238E27FC236}">
                <a16:creationId xmlns:a16="http://schemas.microsoft.com/office/drawing/2014/main" id="{7B394745-D34C-3103-8A84-68233480F63E}"/>
              </a:ext>
            </a:extLst>
          </p:cNvPr>
          <p:cNvPicPr>
            <a:picLocks noGrp="1" noChangeAspect="1"/>
          </p:cNvPicPr>
          <p:nvPr>
            <p:ph sz="half" idx="2"/>
          </p:nvPr>
        </p:nvPicPr>
        <p:blipFill>
          <a:blip r:embed="rId3"/>
          <a:stretch>
            <a:fillRect/>
          </a:stretch>
        </p:blipFill>
        <p:spPr>
          <a:xfrm>
            <a:off x="6281870" y="861614"/>
            <a:ext cx="5571859" cy="4842164"/>
          </a:xfrm>
        </p:spPr>
      </p:pic>
      <p:sp>
        <p:nvSpPr>
          <p:cNvPr id="5" name="Slide Number Placeholder 4">
            <a:extLst>
              <a:ext uri="{FF2B5EF4-FFF2-40B4-BE49-F238E27FC236}">
                <a16:creationId xmlns:a16="http://schemas.microsoft.com/office/drawing/2014/main" id="{69BB8FDD-0F08-B4A8-E763-FCDBB637727A}"/>
              </a:ext>
            </a:extLst>
          </p:cNvPr>
          <p:cNvSpPr>
            <a:spLocks noGrp="1"/>
          </p:cNvSpPr>
          <p:nvPr>
            <p:ph type="sldNum" sz="quarter" idx="11"/>
          </p:nvPr>
        </p:nvSpPr>
        <p:spPr/>
        <p:txBody>
          <a:bodyPr/>
          <a:lstStyle/>
          <a:p>
            <a:fld id="{383B7B7A-CDDA-7C44-B1B0-1F1E45567B3B}" type="slidenum">
              <a:rPr lang="en-US" smtClean="0"/>
              <a:pPr/>
              <a:t>22</a:t>
            </a:fld>
            <a:endParaRPr lang="en-US"/>
          </a:p>
        </p:txBody>
      </p:sp>
      <p:sp>
        <p:nvSpPr>
          <p:cNvPr id="2" name="TextBox 1">
            <a:extLst>
              <a:ext uri="{FF2B5EF4-FFF2-40B4-BE49-F238E27FC236}">
                <a16:creationId xmlns:a16="http://schemas.microsoft.com/office/drawing/2014/main" id="{9F3F8D02-91EB-6001-89BD-E86A34F34842}"/>
              </a:ext>
            </a:extLst>
          </p:cNvPr>
          <p:cNvSpPr txBox="1"/>
          <p:nvPr/>
        </p:nvSpPr>
        <p:spPr>
          <a:xfrm>
            <a:off x="356616" y="3172968"/>
            <a:ext cx="5586984" cy="369332"/>
          </a:xfrm>
          <a:prstGeom prst="rect">
            <a:avLst/>
          </a:prstGeom>
          <a:noFill/>
        </p:spPr>
        <p:txBody>
          <a:bodyPr wrap="square" rtlCol="0">
            <a:spAutoFit/>
          </a:bodyPr>
          <a:lstStyle/>
          <a:p>
            <a:r>
              <a:rPr lang="en-US">
                <a:hlinkClick r:id="rId4"/>
              </a:rPr>
              <a:t>https://youtu.be/</a:t>
            </a:r>
            <a:r>
              <a:rPr lang="en-US" sz="1600">
                <a:hlinkClick r:id="rId4"/>
              </a:rPr>
              <a:t>O-6f5wQXSu8</a:t>
            </a:r>
            <a:r>
              <a:rPr lang="en-US">
                <a:hlinkClick r:id="rId4"/>
              </a:rPr>
              <a:t>?si=rOVzqZPTDVboSVc5</a:t>
            </a:r>
            <a:endParaRPr lang="en-US"/>
          </a:p>
        </p:txBody>
      </p:sp>
      <p:sp>
        <p:nvSpPr>
          <p:cNvPr id="3" name="TextBox 2">
            <a:extLst>
              <a:ext uri="{FF2B5EF4-FFF2-40B4-BE49-F238E27FC236}">
                <a16:creationId xmlns:a16="http://schemas.microsoft.com/office/drawing/2014/main" id="{63C892C8-D0E3-D3D7-6AAD-AAA312D66895}"/>
              </a:ext>
            </a:extLst>
          </p:cNvPr>
          <p:cNvSpPr txBox="1"/>
          <p:nvPr/>
        </p:nvSpPr>
        <p:spPr>
          <a:xfrm>
            <a:off x="246888" y="5632704"/>
            <a:ext cx="5422392" cy="369332"/>
          </a:xfrm>
          <a:prstGeom prst="rect">
            <a:avLst/>
          </a:prstGeom>
          <a:noFill/>
        </p:spPr>
        <p:txBody>
          <a:bodyPr wrap="square" rtlCol="0">
            <a:spAutoFit/>
          </a:bodyPr>
          <a:lstStyle/>
          <a:p>
            <a:r>
              <a:rPr lang="en-US" sz="1600">
                <a:hlinkClick r:id="rId5"/>
              </a:rPr>
              <a:t>https</a:t>
            </a:r>
            <a:r>
              <a:rPr lang="en-US">
                <a:hlinkClick r:id="rId5"/>
              </a:rPr>
              <a:t>://youtu.be/z6X5oEIg6Ak?si=u8dAaATp8dFb8eCW</a:t>
            </a:r>
            <a:endParaRPr lang="en-US"/>
          </a:p>
        </p:txBody>
      </p:sp>
      <p:sp>
        <p:nvSpPr>
          <p:cNvPr id="4" name="TextBox 3">
            <a:extLst>
              <a:ext uri="{FF2B5EF4-FFF2-40B4-BE49-F238E27FC236}">
                <a16:creationId xmlns:a16="http://schemas.microsoft.com/office/drawing/2014/main" id="{B543CC78-A2A9-90B4-A320-9C39633DA31F}"/>
              </a:ext>
            </a:extLst>
          </p:cNvPr>
          <p:cNvSpPr txBox="1"/>
          <p:nvPr/>
        </p:nvSpPr>
        <p:spPr>
          <a:xfrm>
            <a:off x="6409943" y="3172968"/>
            <a:ext cx="5571859" cy="369332"/>
          </a:xfrm>
          <a:prstGeom prst="rect">
            <a:avLst/>
          </a:prstGeom>
          <a:noFill/>
        </p:spPr>
        <p:txBody>
          <a:bodyPr wrap="square" rtlCol="0">
            <a:spAutoFit/>
          </a:bodyPr>
          <a:lstStyle/>
          <a:p>
            <a:r>
              <a:rPr lang="en-US">
                <a:hlinkClick r:id="rId6"/>
              </a:rPr>
              <a:t>https://youtu.be/aEqlQvczMJQ?si=9y8DOb_QRswDH4Zu</a:t>
            </a:r>
            <a:endParaRPr lang="en-US"/>
          </a:p>
        </p:txBody>
      </p:sp>
      <p:sp>
        <p:nvSpPr>
          <p:cNvPr id="6" name="TextBox 5">
            <a:extLst>
              <a:ext uri="{FF2B5EF4-FFF2-40B4-BE49-F238E27FC236}">
                <a16:creationId xmlns:a16="http://schemas.microsoft.com/office/drawing/2014/main" id="{08A5FA43-5A09-073A-95F6-81990B3CB1E0}"/>
              </a:ext>
            </a:extLst>
          </p:cNvPr>
          <p:cNvSpPr txBox="1"/>
          <p:nvPr/>
        </p:nvSpPr>
        <p:spPr>
          <a:xfrm>
            <a:off x="6409943" y="5632704"/>
            <a:ext cx="5642521" cy="369332"/>
          </a:xfrm>
          <a:prstGeom prst="rect">
            <a:avLst/>
          </a:prstGeom>
          <a:noFill/>
        </p:spPr>
        <p:txBody>
          <a:bodyPr wrap="square" rtlCol="0">
            <a:spAutoFit/>
          </a:bodyPr>
          <a:lstStyle/>
          <a:p>
            <a:r>
              <a:rPr lang="en-US">
                <a:hlinkClick r:id="rId7"/>
              </a:rPr>
              <a:t>https://youtu.be/aEqlQvczMJQ?si=G_MWh-VBRu6_4qkW</a:t>
            </a:r>
            <a:endParaRPr lang="en-US"/>
          </a:p>
        </p:txBody>
      </p:sp>
    </p:spTree>
    <p:extLst>
      <p:ext uri="{BB962C8B-B14F-4D97-AF65-F5344CB8AC3E}">
        <p14:creationId xmlns:p14="http://schemas.microsoft.com/office/powerpoint/2010/main" val="1924227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AF4FE-974C-891F-F7DA-51FDBFB3BB7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6FBC5C9-3AF7-149A-FE91-94CC023A53EC}"/>
              </a:ext>
            </a:extLst>
          </p:cNvPr>
          <p:cNvSpPr>
            <a:spLocks noGrp="1"/>
          </p:cNvSpPr>
          <p:nvPr>
            <p:ph type="title"/>
          </p:nvPr>
        </p:nvSpPr>
        <p:spPr>
          <a:xfrm>
            <a:off x="407301" y="457200"/>
            <a:ext cx="4387121" cy="1600200"/>
          </a:xfrm>
        </p:spPr>
        <p:txBody>
          <a:bodyPr anchor="t">
            <a:normAutofit/>
          </a:bodyPr>
          <a:lstStyle/>
          <a:p>
            <a:r>
              <a:rPr lang="en-US" b="1" i="1"/>
              <a:t>EXPERIENCING NATURE</a:t>
            </a:r>
            <a:endParaRPr lang="en-US"/>
          </a:p>
        </p:txBody>
      </p:sp>
      <p:pic>
        <p:nvPicPr>
          <p:cNvPr id="11266" name="Picture 2" descr="Hocking Hills State Park Hiking Guide for each of the 7 Main Hiking Trails">
            <a:extLst>
              <a:ext uri="{FF2B5EF4-FFF2-40B4-BE49-F238E27FC236}">
                <a16:creationId xmlns:a16="http://schemas.microsoft.com/office/drawing/2014/main" id="{20E45690-7B28-347A-29B5-60052E241D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5642" r="15641"/>
          <a:stretch/>
        </p:blipFill>
        <p:spPr bwMode="auto">
          <a:xfrm>
            <a:off x="5183187" y="457200"/>
            <a:ext cx="6601511" cy="5403850"/>
          </a:xfrm>
          <a:prstGeom prst="rect">
            <a:avLst/>
          </a:prstGeom>
          <a:solidFill>
            <a:srgbClr val="FFFFFF"/>
          </a:solidFill>
        </p:spPr>
      </p:pic>
      <p:sp>
        <p:nvSpPr>
          <p:cNvPr id="6" name="Text Placeholder 5">
            <a:extLst>
              <a:ext uri="{FF2B5EF4-FFF2-40B4-BE49-F238E27FC236}">
                <a16:creationId xmlns:a16="http://schemas.microsoft.com/office/drawing/2014/main" id="{6899D15F-D9B5-277C-D397-BB380363D790}"/>
              </a:ext>
            </a:extLst>
          </p:cNvPr>
          <p:cNvSpPr>
            <a:spLocks noGrp="1"/>
          </p:cNvSpPr>
          <p:nvPr>
            <p:ph type="body" sz="half" idx="2"/>
          </p:nvPr>
        </p:nvSpPr>
        <p:spPr>
          <a:xfrm>
            <a:off x="407301" y="1394691"/>
            <a:ext cx="4571099" cy="4599709"/>
          </a:xfrm>
        </p:spPr>
        <p:txBody>
          <a:bodyPr>
            <a:normAutofit fontScale="92500" lnSpcReduction="20000"/>
          </a:bodyPr>
          <a:lstStyle/>
          <a:p>
            <a:r>
              <a:rPr lang="en-US" sz="2000" b="0" i="0">
                <a:effectLst/>
              </a:rPr>
              <a:t>Spending time in nature can help relieve stress and anxiety, improve your mood and boost feelings of happiness and well-being. If you’re able to, get back to nature to energize your mind and body. Research has shown spending 120 minutes a week in nature improves health and well-being. </a:t>
            </a:r>
          </a:p>
          <a:p>
            <a:endParaRPr lang="en-US" sz="2000"/>
          </a:p>
          <a:p>
            <a:r>
              <a:rPr lang="en-US" sz="2000" b="0" i="0">
                <a:effectLst/>
              </a:rPr>
              <a:t>For example, sitting on a porch or park bench, stepping outside the bus and doing breathing exercises, enjoying a swing at the park are ideas that you can do during the day or after work to improve your mental health.</a:t>
            </a:r>
          </a:p>
          <a:p>
            <a:endParaRPr lang="en-US"/>
          </a:p>
        </p:txBody>
      </p:sp>
      <p:sp>
        <p:nvSpPr>
          <p:cNvPr id="3" name="Slide Number Placeholder 2">
            <a:extLst>
              <a:ext uri="{FF2B5EF4-FFF2-40B4-BE49-F238E27FC236}">
                <a16:creationId xmlns:a16="http://schemas.microsoft.com/office/drawing/2014/main" id="{E9A94EFD-5813-F258-8AD4-57B01374C29B}"/>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23</a:t>
            </a:fld>
            <a:endParaRPr lang="en-US"/>
          </a:p>
        </p:txBody>
      </p:sp>
    </p:spTree>
    <p:extLst>
      <p:ext uri="{BB962C8B-B14F-4D97-AF65-F5344CB8AC3E}">
        <p14:creationId xmlns:p14="http://schemas.microsoft.com/office/powerpoint/2010/main" val="1152571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71621-01D8-85F3-C444-5F2D6B5A84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761AAAF-1BE8-2F97-149A-8AB120F4CE94}"/>
              </a:ext>
            </a:extLst>
          </p:cNvPr>
          <p:cNvSpPr>
            <a:spLocks noGrp="1"/>
          </p:cNvSpPr>
          <p:nvPr>
            <p:ph type="title"/>
          </p:nvPr>
        </p:nvSpPr>
        <p:spPr>
          <a:xfrm>
            <a:off x="381000" y="365125"/>
            <a:ext cx="11430000" cy="1325563"/>
          </a:xfrm>
        </p:spPr>
        <p:txBody>
          <a:bodyPr anchor="t">
            <a:normAutofit/>
          </a:bodyPr>
          <a:lstStyle/>
          <a:p>
            <a:r>
              <a:rPr lang="en-US" b="1" i="1">
                <a:effectLst/>
              </a:rPr>
              <a:t>MENTAL HEALTHCARE</a:t>
            </a:r>
            <a:endParaRPr lang="en-US"/>
          </a:p>
        </p:txBody>
      </p:sp>
      <p:pic>
        <p:nvPicPr>
          <p:cNvPr id="12290" name="Picture 2" descr="Text, qr code&#10;&#10;AI-generated content may be incorrect.">
            <a:extLst>
              <a:ext uri="{FF2B5EF4-FFF2-40B4-BE49-F238E27FC236}">
                <a16:creationId xmlns:a16="http://schemas.microsoft.com/office/drawing/2014/main" id="{3CE35C36-E258-657D-8EBA-817F2491EEA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6805" r="14430" b="-1"/>
          <a:stretch/>
        </p:blipFill>
        <p:spPr bwMode="auto">
          <a:xfrm>
            <a:off x="381000" y="1825625"/>
            <a:ext cx="5439032" cy="4093261"/>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8D0636B0-214A-AC97-3DA7-B1A9EBA7140E}"/>
              </a:ext>
            </a:extLst>
          </p:cNvPr>
          <p:cNvSpPr>
            <a:spLocks noGrp="1"/>
          </p:cNvSpPr>
          <p:nvPr>
            <p:ph sz="half" idx="2"/>
          </p:nvPr>
        </p:nvSpPr>
        <p:spPr>
          <a:xfrm>
            <a:off x="6096000" y="1825625"/>
            <a:ext cx="5439032" cy="4667250"/>
          </a:xfrm>
        </p:spPr>
        <p:txBody>
          <a:bodyPr>
            <a:normAutofit/>
          </a:bodyPr>
          <a:lstStyle/>
          <a:p>
            <a:pPr marL="0" indent="0" algn="ctr">
              <a:lnSpc>
                <a:spcPct val="110000"/>
              </a:lnSpc>
              <a:buNone/>
            </a:pPr>
            <a:r>
              <a:rPr lang="en-US" sz="1900">
                <a:effectLst/>
              </a:rPr>
              <a:t>The month of May is dedicated to mental health awareness, but it is </a:t>
            </a:r>
            <a:r>
              <a:rPr lang="en-US" sz="1900"/>
              <a:t>an important piece of our well being year-round. </a:t>
            </a:r>
            <a:r>
              <a:rPr lang="en-US" sz="1900" b="1" i="0">
                <a:effectLst/>
              </a:rPr>
              <a:t>Often, the symptoms of mental health can be “invisible” </a:t>
            </a:r>
            <a:r>
              <a:rPr lang="en-US" sz="1900" b="0" i="0">
                <a:effectLst/>
              </a:rPr>
              <a:t>to the world around you — or even to yourself. So, it’s important to acknowledge when you’re feeling your mental health taking a hit. Lifestyle changes, medications, support groups and other therapies can help you feel </a:t>
            </a:r>
            <a:r>
              <a:rPr lang="en-US" sz="1900"/>
              <a:t>at your best</a:t>
            </a:r>
            <a:r>
              <a:rPr lang="en-US" sz="1900" b="0" i="0">
                <a:effectLst/>
              </a:rPr>
              <a:t>. </a:t>
            </a:r>
            <a:r>
              <a:rPr lang="en-US" sz="1900"/>
              <a:t>Taking care of your mental health can </a:t>
            </a:r>
            <a:r>
              <a:rPr lang="en-US" sz="1900" b="1"/>
              <a:t>improve your overall happiness</a:t>
            </a:r>
            <a:r>
              <a:rPr lang="en-US" sz="1900"/>
              <a:t>, your well-being, give you a positive image, improve relationships, minimize brain fog, and improve your physical health.</a:t>
            </a:r>
          </a:p>
        </p:txBody>
      </p:sp>
      <p:sp>
        <p:nvSpPr>
          <p:cNvPr id="3" name="Slide Number Placeholder 2">
            <a:extLst>
              <a:ext uri="{FF2B5EF4-FFF2-40B4-BE49-F238E27FC236}">
                <a16:creationId xmlns:a16="http://schemas.microsoft.com/office/drawing/2014/main" id="{E35D2709-1C15-E31F-C948-965B58D37501}"/>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24</a:t>
            </a:fld>
            <a:endParaRPr lang="en-US"/>
          </a:p>
        </p:txBody>
      </p:sp>
    </p:spTree>
    <p:extLst>
      <p:ext uri="{BB962C8B-B14F-4D97-AF65-F5344CB8AC3E}">
        <p14:creationId xmlns:p14="http://schemas.microsoft.com/office/powerpoint/2010/main" val="3813959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D86791A-9E20-31B1-5F23-3A357FA1032D}"/>
              </a:ext>
            </a:extLst>
          </p:cNvPr>
          <p:cNvSpPr>
            <a:spLocks noGrp="1"/>
          </p:cNvSpPr>
          <p:nvPr>
            <p:ph type="pic" sz="quarter" idx="10"/>
          </p:nvPr>
        </p:nvSpPr>
        <p:spPr/>
        <p:txBody>
          <a:bodyPr/>
          <a:lstStyle/>
          <a:p>
            <a:pPr marL="0" indent="0">
              <a:buNone/>
            </a:pPr>
            <a:r>
              <a:rPr lang="en-US">
                <a:solidFill>
                  <a:srgbClr val="C00000"/>
                </a:solidFill>
              </a:rPr>
              <a:t>What is mental health?</a:t>
            </a:r>
          </a:p>
          <a:p>
            <a:pPr marL="0" indent="0">
              <a:buNone/>
            </a:pPr>
            <a:endParaRPr lang="en-US">
              <a:solidFill>
                <a:srgbClr val="C00000"/>
              </a:solidFill>
            </a:endParaRPr>
          </a:p>
          <a:p>
            <a:pPr marL="0" indent="0">
              <a:buNone/>
            </a:pPr>
            <a:endParaRPr lang="en-US"/>
          </a:p>
        </p:txBody>
      </p:sp>
      <p:sp>
        <p:nvSpPr>
          <p:cNvPr id="5" name="Slide Number Placeholder 4">
            <a:extLst>
              <a:ext uri="{FF2B5EF4-FFF2-40B4-BE49-F238E27FC236}">
                <a16:creationId xmlns:a16="http://schemas.microsoft.com/office/drawing/2014/main" id="{B6853C0F-98D6-49CD-B255-3E97FC44F90C}"/>
              </a:ext>
            </a:extLst>
          </p:cNvPr>
          <p:cNvSpPr>
            <a:spLocks noGrp="1"/>
          </p:cNvSpPr>
          <p:nvPr>
            <p:ph type="sldNum" sz="quarter" idx="12"/>
          </p:nvPr>
        </p:nvSpPr>
        <p:spPr/>
        <p:txBody>
          <a:bodyPr/>
          <a:lstStyle/>
          <a:p>
            <a:fld id="{383B7B7A-CDDA-7C44-B1B0-1F1E45567B3B}" type="slidenum">
              <a:rPr lang="en-US" smtClean="0"/>
              <a:pPr/>
              <a:t>25</a:t>
            </a:fld>
            <a:endParaRPr lang="en-US"/>
          </a:p>
        </p:txBody>
      </p:sp>
      <p:pic>
        <p:nvPicPr>
          <p:cNvPr id="9" name="Online Media 8" title="What is Mental Health?">
            <a:hlinkClick r:id="" action="ppaction://media"/>
            <a:extLst>
              <a:ext uri="{FF2B5EF4-FFF2-40B4-BE49-F238E27FC236}">
                <a16:creationId xmlns:a16="http://schemas.microsoft.com/office/drawing/2014/main" id="{52A391FE-B1FD-55D2-8B7A-636A492DEDEE}"/>
              </a:ext>
            </a:extLst>
          </p:cNvPr>
          <p:cNvPicPr>
            <a:picLocks noRot="1" noChangeAspect="1"/>
          </p:cNvPicPr>
          <p:nvPr>
            <a:videoFile r:link="rId1"/>
          </p:nvPr>
        </p:nvPicPr>
        <p:blipFill>
          <a:blip r:embed="rId3"/>
          <a:stretch>
            <a:fillRect/>
          </a:stretch>
        </p:blipFill>
        <p:spPr>
          <a:xfrm>
            <a:off x="1330036" y="558800"/>
            <a:ext cx="9347200" cy="5740400"/>
          </a:xfrm>
          <a:prstGeom prst="rect">
            <a:avLst/>
          </a:prstGeom>
        </p:spPr>
      </p:pic>
    </p:spTree>
    <p:extLst>
      <p:ext uri="{BB962C8B-B14F-4D97-AF65-F5344CB8AC3E}">
        <p14:creationId xmlns:p14="http://schemas.microsoft.com/office/powerpoint/2010/main" val="305996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BDF5C7-E76B-5785-1FDD-19500C5DDD7A}"/>
              </a:ext>
            </a:extLst>
          </p:cNvPr>
          <p:cNvSpPr>
            <a:spLocks noGrp="1"/>
          </p:cNvSpPr>
          <p:nvPr>
            <p:ph type="title"/>
          </p:nvPr>
        </p:nvSpPr>
        <p:spPr>
          <a:xfrm>
            <a:off x="6751782" y="1403927"/>
            <a:ext cx="5282902" cy="2493818"/>
          </a:xfrm>
        </p:spPr>
        <p:txBody>
          <a:bodyPr>
            <a:noAutofit/>
          </a:bodyPr>
          <a:lstStyle/>
          <a:p>
            <a:pPr algn="ctr"/>
            <a:r>
              <a:rPr lang="en-US" sz="4800"/>
              <a:t>Mental Wellness isn’t a suggestion…..</a:t>
            </a:r>
            <a:br>
              <a:rPr lang="en-US" sz="4800"/>
            </a:br>
            <a:br>
              <a:rPr lang="en-US" sz="4800"/>
            </a:br>
            <a:r>
              <a:rPr lang="en-US" sz="4800"/>
              <a:t>it’s a necessity. </a:t>
            </a:r>
            <a:br>
              <a:rPr lang="en-US" sz="4800"/>
            </a:br>
            <a:endParaRPr lang="en-US" sz="4800"/>
          </a:p>
        </p:txBody>
      </p:sp>
      <p:sp>
        <p:nvSpPr>
          <p:cNvPr id="5" name="Slide Number Placeholder 4">
            <a:extLst>
              <a:ext uri="{FF2B5EF4-FFF2-40B4-BE49-F238E27FC236}">
                <a16:creationId xmlns:a16="http://schemas.microsoft.com/office/drawing/2014/main" id="{9F6CA10E-C134-83C0-0ECA-EACB06FA4FC5}"/>
              </a:ext>
            </a:extLst>
          </p:cNvPr>
          <p:cNvSpPr>
            <a:spLocks noGrp="1"/>
          </p:cNvSpPr>
          <p:nvPr>
            <p:ph type="sldNum" sz="quarter" idx="11"/>
          </p:nvPr>
        </p:nvSpPr>
        <p:spPr/>
        <p:txBody>
          <a:bodyPr/>
          <a:lstStyle/>
          <a:p>
            <a:fld id="{383B7B7A-CDDA-7C44-B1B0-1F1E45567B3B}" type="slidenum">
              <a:rPr lang="en-US" smtClean="0"/>
              <a:pPr/>
              <a:t>26</a:t>
            </a:fld>
            <a:endParaRPr lang="en-US"/>
          </a:p>
        </p:txBody>
      </p:sp>
      <p:pic>
        <p:nvPicPr>
          <p:cNvPr id="3" name="Picture 2" descr="A group of people holding a sign">
            <a:extLst>
              <a:ext uri="{FF2B5EF4-FFF2-40B4-BE49-F238E27FC236}">
                <a16:creationId xmlns:a16="http://schemas.microsoft.com/office/drawing/2014/main" id="{C07CC5E5-3A41-E593-D587-66DA64801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298" y="873901"/>
            <a:ext cx="6321099" cy="5298964"/>
          </a:xfrm>
          <a:prstGeom prst="rect">
            <a:avLst/>
          </a:prstGeom>
        </p:spPr>
      </p:pic>
    </p:spTree>
    <p:extLst>
      <p:ext uri="{BB962C8B-B14F-4D97-AF65-F5344CB8AC3E}">
        <p14:creationId xmlns:p14="http://schemas.microsoft.com/office/powerpoint/2010/main" val="737671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036AD-B99C-B537-0BF4-64E4C94C1E79}"/>
              </a:ext>
            </a:extLst>
          </p:cNvPr>
          <p:cNvSpPr>
            <a:spLocks noGrp="1"/>
          </p:cNvSpPr>
          <p:nvPr>
            <p:ph type="title"/>
          </p:nvPr>
        </p:nvSpPr>
        <p:spPr>
          <a:xfrm>
            <a:off x="552762" y="1108363"/>
            <a:ext cx="11086475" cy="2124363"/>
          </a:xfrm>
        </p:spPr>
        <p:txBody>
          <a:bodyPr>
            <a:normAutofit/>
          </a:bodyPr>
          <a:lstStyle/>
          <a:p>
            <a:pPr algn="ctr"/>
            <a:r>
              <a:rPr lang="en-US"/>
              <a:t> REDUCING STRESS:  HANDLING </a:t>
            </a:r>
            <a:r>
              <a:rPr lang="en-US" err="1"/>
              <a:t>CRuCiAL</a:t>
            </a:r>
            <a:r>
              <a:rPr lang="en-US"/>
              <a:t> CONVERSATIONS</a:t>
            </a:r>
          </a:p>
        </p:txBody>
      </p:sp>
      <p:sp>
        <p:nvSpPr>
          <p:cNvPr id="3" name="Slide Number Placeholder 2">
            <a:extLst>
              <a:ext uri="{FF2B5EF4-FFF2-40B4-BE49-F238E27FC236}">
                <a16:creationId xmlns:a16="http://schemas.microsoft.com/office/drawing/2014/main" id="{A18791A8-3341-28FB-56DB-18D45C0B45EE}"/>
              </a:ext>
            </a:extLst>
          </p:cNvPr>
          <p:cNvSpPr>
            <a:spLocks noGrp="1"/>
          </p:cNvSpPr>
          <p:nvPr>
            <p:ph type="sldNum" sz="quarter" idx="11"/>
          </p:nvPr>
        </p:nvSpPr>
        <p:spPr/>
        <p:txBody>
          <a:bodyPr/>
          <a:lstStyle/>
          <a:p>
            <a:fld id="{383B7B7A-CDDA-7C44-B1B0-1F1E45567B3B}" type="slidenum">
              <a:rPr lang="en-US" smtClean="0"/>
              <a:pPr/>
              <a:t>27</a:t>
            </a:fld>
            <a:endParaRPr lang="en-US"/>
          </a:p>
        </p:txBody>
      </p:sp>
      <p:sp>
        <p:nvSpPr>
          <p:cNvPr id="4" name="TextBox 3">
            <a:extLst>
              <a:ext uri="{FF2B5EF4-FFF2-40B4-BE49-F238E27FC236}">
                <a16:creationId xmlns:a16="http://schemas.microsoft.com/office/drawing/2014/main" id="{CE882261-9DB6-7DF4-089A-01B7756A003D}"/>
              </a:ext>
            </a:extLst>
          </p:cNvPr>
          <p:cNvSpPr txBox="1"/>
          <p:nvPr/>
        </p:nvSpPr>
        <p:spPr>
          <a:xfrm>
            <a:off x="868218" y="3934691"/>
            <a:ext cx="10769600" cy="1200329"/>
          </a:xfrm>
          <a:prstGeom prst="rect">
            <a:avLst/>
          </a:prstGeom>
          <a:noFill/>
        </p:spPr>
        <p:txBody>
          <a:bodyPr wrap="square" rtlCol="0">
            <a:spAutoFit/>
          </a:bodyPr>
          <a:lstStyle/>
          <a:p>
            <a:pPr algn="ctr"/>
            <a:r>
              <a:rPr lang="en-US" sz="3600" b="1">
                <a:solidFill>
                  <a:srgbClr val="C00000"/>
                </a:solidFill>
              </a:rPr>
              <a:t>Techniques for having difficult conversations and achieving a positive resolution.</a:t>
            </a:r>
          </a:p>
        </p:txBody>
      </p:sp>
    </p:spTree>
    <p:extLst>
      <p:ext uri="{BB962C8B-B14F-4D97-AF65-F5344CB8AC3E}">
        <p14:creationId xmlns:p14="http://schemas.microsoft.com/office/powerpoint/2010/main" val="2958483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p:txBody>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fld id="{125ABE69-A4EC-4021-9AAF-105A8FE2ADEC}" type="slidenum">
              <a:rPr lang="en-US" altLang="en-US" sz="1200" b="0">
                <a:solidFill>
                  <a:srgbClr val="000000"/>
                </a:solidFill>
                <a:latin typeface="Garamond" panose="02020404030301010803" pitchFamily="18" charset="0"/>
              </a:rPr>
              <a:pPr eaLnBrk="1" hangingPunct="1"/>
              <a:t>28</a:t>
            </a:fld>
            <a:endParaRPr lang="en-US" altLang="en-US" sz="1200" b="0">
              <a:solidFill>
                <a:srgbClr val="000000"/>
              </a:solidFill>
              <a:latin typeface="Garamond" panose="02020404030301010803" pitchFamily="18" charset="0"/>
            </a:endParaRPr>
          </a:p>
        </p:txBody>
      </p:sp>
      <p:sp>
        <p:nvSpPr>
          <p:cNvPr id="8195" name="Text Box 2"/>
          <p:cNvSpPr txBox="1">
            <a:spLocks noChangeArrowheads="1"/>
          </p:cNvSpPr>
          <p:nvPr/>
        </p:nvSpPr>
        <p:spPr bwMode="auto">
          <a:xfrm>
            <a:off x="5867400" y="1600201"/>
            <a:ext cx="4648200" cy="2523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cmpd="dbl">
                <a:solidFill>
                  <a:srgbClr val="000000"/>
                </a:solidFill>
                <a:miter lim="800000"/>
                <a:headEnd/>
                <a:tailEnd/>
              </a14:hiddenLine>
            </a:ext>
          </a:extLst>
        </p:spPr>
        <p:txBody>
          <a:bodyPr>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eaLnBrk="1" hangingPunct="1">
              <a:spcBef>
                <a:spcPct val="50000"/>
              </a:spcBef>
            </a:pPr>
            <a:r>
              <a:rPr lang="en-US" altLang="en-US" sz="4400">
                <a:solidFill>
                  <a:srgbClr val="002060"/>
                </a:solidFill>
                <a:latin typeface="+mj-lt"/>
              </a:rPr>
              <a:t>CRUCIAL CONVERSATIONS</a:t>
            </a:r>
          </a:p>
          <a:p>
            <a:pPr algn="ctr" eaLnBrk="1" hangingPunct="1">
              <a:spcBef>
                <a:spcPct val="50000"/>
              </a:spcBef>
            </a:pPr>
            <a:r>
              <a:rPr lang="en-US" altLang="en-US" sz="2800" b="0">
                <a:solidFill>
                  <a:srgbClr val="C00000"/>
                </a:solidFill>
                <a:latin typeface="+mn-lt"/>
              </a:rPr>
              <a:t>Tools for Talking When the Stakes are High</a:t>
            </a:r>
            <a:endParaRPr lang="en-US" altLang="en-US" sz="2800" b="0">
              <a:solidFill>
                <a:srgbClr val="C00000"/>
              </a:solidFill>
              <a:latin typeface="+mn-lt"/>
              <a:cs typeface="Times New Roman" panose="02020603050405020304" pitchFamily="18" charset="0"/>
            </a:endParaRPr>
          </a:p>
        </p:txBody>
      </p:sp>
      <p:pic>
        <p:nvPicPr>
          <p:cNvPr id="36867" name="Picture 3" descr="BestsellerCover"/>
          <p:cNvPicPr>
            <a:picLocks noChangeAspect="1" noChangeArrowheads="1"/>
          </p:cNvPicPr>
          <p:nvPr/>
        </p:nvPicPr>
        <p:blipFill>
          <a:blip r:embed="rId3"/>
          <a:srcRect/>
          <a:stretch>
            <a:fillRect/>
          </a:stretch>
        </p:blipFill>
        <p:spPr bwMode="auto">
          <a:xfrm>
            <a:off x="1214582" y="419100"/>
            <a:ext cx="4000500" cy="6019800"/>
          </a:xfrm>
          <a:prstGeom prst="rect">
            <a:avLst/>
          </a:prstGeom>
          <a:noFill/>
          <a:effectLst>
            <a:outerShdw dist="107763" dir="2700000" algn="ctr" rotWithShape="0">
              <a:srgbClr val="808080"/>
            </a:outerShdw>
          </a:effectLst>
        </p:spPr>
      </p:pic>
    </p:spTree>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B4F2C98-C844-BE25-81DC-636B097E0A2A}"/>
              </a:ext>
            </a:extLst>
          </p:cNvPr>
          <p:cNvSpPr>
            <a:spLocks noGrp="1"/>
          </p:cNvSpPr>
          <p:nvPr>
            <p:ph type="title"/>
          </p:nvPr>
        </p:nvSpPr>
        <p:spPr>
          <a:xfrm>
            <a:off x="212436" y="985982"/>
            <a:ext cx="4692073" cy="4886035"/>
          </a:xfrm>
        </p:spPr>
        <p:txBody>
          <a:bodyPr>
            <a:normAutofit/>
          </a:bodyPr>
          <a:lstStyle/>
          <a:p>
            <a:pPr algn="ctr">
              <a:lnSpc>
                <a:spcPct val="100000"/>
              </a:lnSpc>
            </a:pPr>
            <a:r>
              <a:rPr lang="en-US" sz="4600">
                <a:solidFill>
                  <a:srgbClr val="C00000"/>
                </a:solidFill>
              </a:rPr>
              <a:t>The power of effective communication during difficult conversations</a:t>
            </a:r>
          </a:p>
        </p:txBody>
      </p:sp>
      <p:pic>
        <p:nvPicPr>
          <p:cNvPr id="8" name="Online Media 7" title="Video Review for Crucial Conversations. #VitalSmarts">
            <a:hlinkClick r:id="" action="ppaction://media"/>
            <a:extLst>
              <a:ext uri="{FF2B5EF4-FFF2-40B4-BE49-F238E27FC236}">
                <a16:creationId xmlns:a16="http://schemas.microsoft.com/office/drawing/2014/main" id="{D40A732C-9AD5-4E2D-C507-E3378E8421A7}"/>
              </a:ext>
            </a:extLst>
          </p:cNvPr>
          <p:cNvPicPr>
            <a:picLocks noRot="1" noChangeAspect="1"/>
          </p:cNvPicPr>
          <p:nvPr>
            <a:videoFile r:link="rId1"/>
          </p:nvPr>
        </p:nvPicPr>
        <p:blipFill>
          <a:blip r:embed="rId4"/>
          <a:stretch>
            <a:fillRect/>
          </a:stretch>
        </p:blipFill>
        <p:spPr>
          <a:xfrm>
            <a:off x="5183187" y="1294198"/>
            <a:ext cx="6601511" cy="3729853"/>
          </a:xfrm>
          <a:prstGeom prst="rect">
            <a:avLst/>
          </a:prstGeom>
          <a:noFill/>
        </p:spPr>
      </p:pic>
      <p:sp>
        <p:nvSpPr>
          <p:cNvPr id="3" name="Slide Number Placeholder 2">
            <a:extLst>
              <a:ext uri="{FF2B5EF4-FFF2-40B4-BE49-F238E27FC236}">
                <a16:creationId xmlns:a16="http://schemas.microsoft.com/office/drawing/2014/main" id="{D01D3692-6C6B-DD45-E7CA-F8D65E1D28BC}"/>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29</a:t>
            </a:fld>
            <a:endParaRPr lang="en-US"/>
          </a:p>
        </p:txBody>
      </p:sp>
    </p:spTree>
    <p:extLst>
      <p:ext uri="{BB962C8B-B14F-4D97-AF65-F5344CB8AC3E}">
        <p14:creationId xmlns:p14="http://schemas.microsoft.com/office/powerpoint/2010/main" val="406785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2FB5A0-422F-1B9C-4D49-D4648A3C1741}"/>
              </a:ext>
            </a:extLst>
          </p:cNvPr>
          <p:cNvSpPr>
            <a:spLocks noGrp="1"/>
          </p:cNvSpPr>
          <p:nvPr>
            <p:ph type="title"/>
          </p:nvPr>
        </p:nvSpPr>
        <p:spPr>
          <a:xfrm>
            <a:off x="381000" y="365125"/>
            <a:ext cx="11430000" cy="1325563"/>
          </a:xfrm>
        </p:spPr>
        <p:txBody>
          <a:bodyPr anchor="t">
            <a:normAutofit/>
          </a:bodyPr>
          <a:lstStyle/>
          <a:p>
            <a:pPr algn="ctr"/>
            <a:r>
              <a:rPr lang="en-US"/>
              <a:t>Let’s look at Wellness support programming for school bus drivers- why it’s important</a:t>
            </a:r>
          </a:p>
        </p:txBody>
      </p:sp>
      <p:sp>
        <p:nvSpPr>
          <p:cNvPr id="2" name="Text Placeholder 1">
            <a:extLst>
              <a:ext uri="{FF2B5EF4-FFF2-40B4-BE49-F238E27FC236}">
                <a16:creationId xmlns:a16="http://schemas.microsoft.com/office/drawing/2014/main" id="{88DF68E8-AF0B-B3C8-03F1-66A9794B3483}"/>
              </a:ext>
            </a:extLst>
          </p:cNvPr>
          <p:cNvSpPr>
            <a:spLocks noGrp="1"/>
          </p:cNvSpPr>
          <p:nvPr>
            <p:ph sz="half" idx="1"/>
          </p:nvPr>
        </p:nvSpPr>
        <p:spPr>
          <a:xfrm>
            <a:off x="381000" y="1825625"/>
            <a:ext cx="5439032" cy="4093261"/>
          </a:xfrm>
        </p:spPr>
        <p:txBody>
          <a:bodyPr>
            <a:normAutofit/>
          </a:bodyPr>
          <a:lstStyle/>
          <a:p>
            <a:pPr>
              <a:lnSpc>
                <a:spcPct val="110000"/>
              </a:lnSpc>
            </a:pPr>
            <a:r>
              <a:rPr lang="en-US" sz="1900"/>
              <a:t>School bus drivers play a crucial role in student safety and wellness. But their mental health and well-being is just as important. </a:t>
            </a:r>
          </a:p>
          <a:p>
            <a:pPr>
              <a:lnSpc>
                <a:spcPct val="110000"/>
              </a:lnSpc>
            </a:pPr>
            <a:endParaRPr lang="en-US" sz="1900"/>
          </a:p>
          <a:p>
            <a:pPr>
              <a:lnSpc>
                <a:spcPct val="110000"/>
              </a:lnSpc>
            </a:pPr>
            <a:r>
              <a:rPr lang="en-US" sz="1900"/>
              <a:t>As part of the Governor’s School Bus Safety Working Group recommendations, the Department of Education and Workforce and the Department of Public Safety are working together to provide mental health and wellness resources, along with strategies and stress relief exercises aimed toward school bus drivers. </a:t>
            </a:r>
          </a:p>
        </p:txBody>
      </p:sp>
      <p:sp>
        <p:nvSpPr>
          <p:cNvPr id="10" name="Slide Number Placeholder 9">
            <a:extLst>
              <a:ext uri="{FF2B5EF4-FFF2-40B4-BE49-F238E27FC236}">
                <a16:creationId xmlns:a16="http://schemas.microsoft.com/office/drawing/2014/main" id="{37463AFC-F395-854C-3F66-D45F892C6AD0}"/>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3</a:t>
            </a:fld>
            <a:endParaRPr lang="en-US"/>
          </a:p>
        </p:txBody>
      </p:sp>
      <p:sp>
        <p:nvSpPr>
          <p:cNvPr id="9" name="Footer Placeholder 8">
            <a:extLst>
              <a:ext uri="{FF2B5EF4-FFF2-40B4-BE49-F238E27FC236}">
                <a16:creationId xmlns:a16="http://schemas.microsoft.com/office/drawing/2014/main" id="{AAC6EB7A-6338-7290-459A-5EB257B7CE89}"/>
              </a:ext>
            </a:extLst>
          </p:cNvPr>
          <p:cNvSpPr>
            <a:spLocks noGrp="1"/>
          </p:cNvSpPr>
          <p:nvPr>
            <p:ph type="ftr" sz="quarter" idx="4294967295"/>
          </p:nvPr>
        </p:nvSpPr>
        <p:spPr>
          <a:xfrm>
            <a:off x="205902" y="6356350"/>
            <a:ext cx="7935098" cy="365125"/>
          </a:xfrm>
          <a:prstGeom prst="rect">
            <a:avLst/>
          </a:prstGeom>
        </p:spPr>
        <p:txBody>
          <a:bodyPr/>
          <a:lstStyle/>
          <a:p>
            <a:pPr>
              <a:spcAft>
                <a:spcPts val="600"/>
              </a:spcAft>
            </a:pPr>
            <a:r>
              <a:rPr lang="en-US"/>
              <a:t>      </a:t>
            </a:r>
          </a:p>
        </p:txBody>
      </p:sp>
      <p:pic>
        <p:nvPicPr>
          <p:cNvPr id="7" name="Content Placeholder 4">
            <a:extLst>
              <a:ext uri="{FF2B5EF4-FFF2-40B4-BE49-F238E27FC236}">
                <a16:creationId xmlns:a16="http://schemas.microsoft.com/office/drawing/2014/main" id="{2B487F77-E9B2-43C5-9747-579232F2372D}"/>
              </a:ext>
            </a:extLst>
          </p:cNvPr>
          <p:cNvPicPr>
            <a:picLocks noGrp="1" noChangeAspect="1"/>
          </p:cNvPicPr>
          <p:nvPr>
            <p:ph sz="half" idx="2"/>
          </p:nvPr>
        </p:nvPicPr>
        <p:blipFill>
          <a:blip r:embed="rId3"/>
          <a:stretch>
            <a:fillRect/>
          </a:stretch>
        </p:blipFill>
        <p:spPr>
          <a:xfrm>
            <a:off x="7100728" y="1921346"/>
            <a:ext cx="4293348" cy="1505160"/>
          </a:xfrm>
        </p:spPr>
      </p:pic>
      <p:pic>
        <p:nvPicPr>
          <p:cNvPr id="11" name="Picture 2">
            <a:extLst>
              <a:ext uri="{FF2B5EF4-FFF2-40B4-BE49-F238E27FC236}">
                <a16:creationId xmlns:a16="http://schemas.microsoft.com/office/drawing/2014/main" id="{C3B177F7-BACC-9B00-7872-77F68034F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0728" y="3872255"/>
            <a:ext cx="3872071" cy="92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983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Title 1">
            <a:extLst>
              <a:ext uri="{FF2B5EF4-FFF2-40B4-BE49-F238E27FC236}">
                <a16:creationId xmlns:a16="http://schemas.microsoft.com/office/drawing/2014/main" id="{AD87C53D-B62E-731B-BC8E-5C534FE9B0B0}"/>
              </a:ext>
            </a:extLst>
          </p:cNvPr>
          <p:cNvSpPr>
            <a:spLocks noGrp="1"/>
          </p:cNvSpPr>
          <p:nvPr>
            <p:ph type="title"/>
          </p:nvPr>
        </p:nvSpPr>
        <p:spPr>
          <a:xfrm>
            <a:off x="800879" y="461241"/>
            <a:ext cx="4794422" cy="1817255"/>
          </a:xfrm>
        </p:spPr>
        <p:txBody>
          <a:bodyPr>
            <a:normAutofit/>
          </a:bodyPr>
          <a:lstStyle/>
          <a:p>
            <a:pPr algn="ctr"/>
            <a:r>
              <a:rPr lang="en-US"/>
              <a:t>The three ingredients of crucial conversations</a:t>
            </a:r>
          </a:p>
        </p:txBody>
      </p:sp>
      <p:pic>
        <p:nvPicPr>
          <p:cNvPr id="1026" name="Picture 2" descr="Crucial Conversations: Best Practices for Keeping Your Projects on Track">
            <a:extLst>
              <a:ext uri="{FF2B5EF4-FFF2-40B4-BE49-F238E27FC236}">
                <a16:creationId xmlns:a16="http://schemas.microsoft.com/office/drawing/2014/main" id="{BA0CA748-B32A-A548-A9E5-3289D2F74B94}"/>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tretch/>
        </p:blipFill>
        <p:spPr bwMode="auto">
          <a:xfrm>
            <a:off x="6026728" y="461241"/>
            <a:ext cx="5842000" cy="5403850"/>
          </a:xfrm>
          <a:prstGeom prst="rect">
            <a:avLst/>
          </a:prstGeom>
          <a:solidFill>
            <a:srgbClr val="FFFFFF"/>
          </a:solidFill>
        </p:spPr>
      </p:pic>
      <p:sp>
        <p:nvSpPr>
          <p:cNvPr id="1032" name="Text Placeholder 3">
            <a:extLst>
              <a:ext uri="{FF2B5EF4-FFF2-40B4-BE49-F238E27FC236}">
                <a16:creationId xmlns:a16="http://schemas.microsoft.com/office/drawing/2014/main" id="{3D263D91-6F3B-8C27-5AF0-90E2179C1C40}"/>
              </a:ext>
            </a:extLst>
          </p:cNvPr>
          <p:cNvSpPr>
            <a:spLocks noGrp="1"/>
          </p:cNvSpPr>
          <p:nvPr>
            <p:ph type="body" sz="half" idx="2"/>
          </p:nvPr>
        </p:nvSpPr>
        <p:spPr>
          <a:xfrm>
            <a:off x="249382" y="1791855"/>
            <a:ext cx="5897417" cy="4488872"/>
          </a:xfrm>
        </p:spPr>
        <p:txBody>
          <a:bodyPr>
            <a:normAutofit fontScale="92500"/>
          </a:bodyPr>
          <a:lstStyle/>
          <a:p>
            <a:pPr marL="228600" indent="-228600" algn="ctr" eaLnBrk="1" hangingPunct="1"/>
            <a:r>
              <a:rPr lang="en-US" altLang="en-US" b="1">
                <a:solidFill>
                  <a:srgbClr val="C00000"/>
                </a:solidFill>
                <a:latin typeface="+mn-lt"/>
              </a:rPr>
              <a:t>What makes a conversation crucial?  </a:t>
            </a:r>
          </a:p>
          <a:p>
            <a:pPr marL="228600" indent="-228600" algn="ctr" eaLnBrk="1" hangingPunct="1"/>
            <a:r>
              <a:rPr lang="en-US" altLang="en-US" b="1" i="1">
                <a:solidFill>
                  <a:srgbClr val="0070C0"/>
                </a:solidFill>
                <a:latin typeface="+mn-lt"/>
              </a:rPr>
              <a:t>Opposing Opinions, Strong Emotions and High Stakes </a:t>
            </a:r>
          </a:p>
          <a:p>
            <a:pPr marL="228600" indent="-228600" eaLnBrk="1" hangingPunct="1"/>
            <a:r>
              <a:rPr lang="en-US" altLang="en-US" b="1">
                <a:latin typeface="+mn-lt"/>
              </a:rPr>
              <a:t>1. Two things happen when the conversation turns crucial:</a:t>
            </a:r>
          </a:p>
          <a:p>
            <a:pPr marL="742950" lvl="1" indent="-285750">
              <a:buFont typeface="Arial" panose="020B0604020202020204" pitchFamily="34" charset="0"/>
              <a:buChar char="•"/>
            </a:pPr>
            <a:r>
              <a:rPr lang="en-US" altLang="en-US" sz="1800" b="1">
                <a:latin typeface="+mn-lt"/>
              </a:rPr>
              <a:t>The stakes rise – permanently changes perceptions of each other and the relationship we have with other people in the conversation.</a:t>
            </a:r>
          </a:p>
          <a:p>
            <a:pPr marL="742950" lvl="1" indent="-285750">
              <a:buFont typeface="Arial" panose="020B0604020202020204" pitchFamily="34" charset="0"/>
              <a:buChar char="•"/>
            </a:pPr>
            <a:r>
              <a:rPr lang="en-US" altLang="en-US" sz="1800" b="1">
                <a:latin typeface="+mn-lt"/>
              </a:rPr>
              <a:t>We behave like animals.</a:t>
            </a:r>
          </a:p>
          <a:p>
            <a:pPr eaLnBrk="1" hangingPunct="1"/>
            <a:endParaRPr lang="en-US" altLang="en-US" sz="900" b="1">
              <a:latin typeface="+mn-lt"/>
            </a:endParaRPr>
          </a:p>
          <a:p>
            <a:pPr marL="228600" indent="-228600" eaLnBrk="1" hangingPunct="1"/>
            <a:r>
              <a:rPr lang="en-US" altLang="en-US" b="1">
                <a:latin typeface="+mn-lt"/>
              </a:rPr>
              <a:t>2. It is natural to look outwardly when things get crucial – we focus on the other person instead of ourselves. </a:t>
            </a:r>
          </a:p>
          <a:p>
            <a:pPr marL="228600" indent="-228600" eaLnBrk="1" hangingPunct="1"/>
            <a:endParaRPr lang="en-US" altLang="en-US" sz="900" b="1">
              <a:latin typeface="+mn-lt"/>
            </a:endParaRPr>
          </a:p>
          <a:p>
            <a:pPr marL="228600" indent="-228600" eaLnBrk="1" hangingPunct="1"/>
            <a:r>
              <a:rPr lang="en-US" altLang="en-US" b="1">
                <a:latin typeface="+mn-lt"/>
              </a:rPr>
              <a:t>3. Learn to focus on yourself – it is the only person you can change</a:t>
            </a:r>
          </a:p>
          <a:p>
            <a:pPr marL="228600" indent="-228600" eaLnBrk="1" hangingPunct="1"/>
            <a:endParaRPr lang="en-US" altLang="en-US">
              <a:latin typeface="Arial" panose="020B0604020202020204" pitchFamily="34" charset="0"/>
            </a:endParaRPr>
          </a:p>
          <a:p>
            <a:endParaRPr lang="en-US"/>
          </a:p>
        </p:txBody>
      </p:sp>
      <p:sp>
        <p:nvSpPr>
          <p:cNvPr id="5" name="Slide Number Placeholder 4">
            <a:extLst>
              <a:ext uri="{FF2B5EF4-FFF2-40B4-BE49-F238E27FC236}">
                <a16:creationId xmlns:a16="http://schemas.microsoft.com/office/drawing/2014/main" id="{60E28F49-E5EE-71DB-C5B3-B2EF5D5D2EFD}"/>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30</a:t>
            </a:fld>
            <a:endParaRPr lang="en-US"/>
          </a:p>
        </p:txBody>
      </p:sp>
    </p:spTree>
    <p:extLst>
      <p:ext uri="{BB962C8B-B14F-4D97-AF65-F5344CB8AC3E}">
        <p14:creationId xmlns:p14="http://schemas.microsoft.com/office/powerpoint/2010/main" val="124902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ght Or Flight Stress Response Illustrations, Royalty-Free Vector ...">
            <a:extLst>
              <a:ext uri="{FF2B5EF4-FFF2-40B4-BE49-F238E27FC236}">
                <a16:creationId xmlns:a16="http://schemas.microsoft.com/office/drawing/2014/main" id="{06ABDA11-555E-7D13-CCF9-803D8FB7519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97235" y="1118213"/>
            <a:ext cx="5938324" cy="5603262"/>
          </a:xfrm>
          <a:prstGeom prst="rect">
            <a:avLst/>
          </a:prstGeom>
          <a:solidFill>
            <a:srgbClr val="FFFFFF"/>
          </a:solidFill>
        </p:spPr>
      </p:pic>
      <p:sp>
        <p:nvSpPr>
          <p:cNvPr id="12291" name="Rectangle 2"/>
          <p:cNvSpPr>
            <a:spLocks noGrp="1" noChangeArrowheads="1"/>
          </p:cNvSpPr>
          <p:nvPr>
            <p:ph type="title"/>
          </p:nvPr>
        </p:nvSpPr>
        <p:spPr>
          <a:xfrm>
            <a:off x="3435561" y="96034"/>
            <a:ext cx="4545040" cy="1376074"/>
          </a:xfrm>
        </p:spPr>
        <p:txBody>
          <a:bodyPr anchor="t">
            <a:normAutofit/>
          </a:bodyPr>
          <a:lstStyle/>
          <a:p>
            <a:pPr algn="ctr" eaLnBrk="1" hangingPunct="1"/>
            <a:r>
              <a:rPr lang="en-US" altLang="en-US" sz="2800"/>
              <a:t>How do we usually handle </a:t>
            </a:r>
            <a:br>
              <a:rPr lang="en-US" altLang="en-US" sz="2800"/>
            </a:br>
            <a:r>
              <a:rPr lang="en-US" altLang="en-US" sz="2800"/>
              <a:t> Crucial Conversations?</a:t>
            </a:r>
          </a:p>
        </p:txBody>
      </p:sp>
      <p:sp>
        <p:nvSpPr>
          <p:cNvPr id="2" name="Rectangle 3"/>
          <p:cNvSpPr>
            <a:spLocks noGrp="1" noChangeArrowheads="1"/>
          </p:cNvSpPr>
          <p:nvPr>
            <p:ph type="body" sz="half" idx="2"/>
          </p:nvPr>
        </p:nvSpPr>
        <p:spPr>
          <a:xfrm>
            <a:off x="407300" y="1708726"/>
            <a:ext cx="5189935" cy="4647623"/>
          </a:xfrm>
        </p:spPr>
        <p:txBody>
          <a:bodyPr>
            <a:normAutofit lnSpcReduction="10000"/>
          </a:bodyPr>
          <a:lstStyle/>
          <a:p>
            <a:pPr marL="742950" lvl="1" indent="-285750">
              <a:lnSpc>
                <a:spcPct val="90000"/>
              </a:lnSpc>
              <a:buFont typeface="Wingdings" panose="05000000000000000000" pitchFamily="2" charset="2"/>
              <a:buChar char="§"/>
            </a:pPr>
            <a:r>
              <a:rPr lang="en-US" altLang="en-US" sz="2200" b="1"/>
              <a:t>Avoid them </a:t>
            </a:r>
          </a:p>
          <a:p>
            <a:pPr marL="742950" lvl="1" indent="-285750">
              <a:lnSpc>
                <a:spcPct val="90000"/>
              </a:lnSpc>
              <a:buFont typeface="Wingdings" panose="05000000000000000000" pitchFamily="2" charset="2"/>
              <a:buChar char="§"/>
            </a:pPr>
            <a:r>
              <a:rPr lang="en-US" altLang="en-US" sz="2200" b="1"/>
              <a:t>Face them and handle them poorly</a:t>
            </a:r>
          </a:p>
          <a:p>
            <a:pPr marL="742950" lvl="1" indent="-285750">
              <a:lnSpc>
                <a:spcPct val="90000"/>
              </a:lnSpc>
              <a:buFont typeface="Wingdings" panose="05000000000000000000" pitchFamily="2" charset="2"/>
              <a:buChar char="§"/>
            </a:pPr>
            <a:r>
              <a:rPr lang="en-US" altLang="en-US" sz="2200" b="1"/>
              <a:t>Face them and handle them well</a:t>
            </a:r>
          </a:p>
          <a:p>
            <a:pPr marL="0" indent="0" eaLnBrk="1" hangingPunct="1">
              <a:lnSpc>
                <a:spcPct val="90000"/>
              </a:lnSpc>
              <a:buNone/>
            </a:pPr>
            <a:endParaRPr lang="en-US" altLang="en-US" sz="2200" b="1"/>
          </a:p>
          <a:p>
            <a:pPr>
              <a:lnSpc>
                <a:spcPct val="90000"/>
              </a:lnSpc>
              <a:buNone/>
            </a:pPr>
            <a:r>
              <a:rPr lang="en-US" altLang="en-US" sz="2200"/>
              <a:t>When conversations move from casual to crucial, we’re usually at our worst.</a:t>
            </a:r>
          </a:p>
          <a:p>
            <a:pPr>
              <a:lnSpc>
                <a:spcPct val="90000"/>
              </a:lnSpc>
              <a:buNone/>
            </a:pPr>
            <a:endParaRPr lang="en-US" altLang="en-US" sz="2200" b="1"/>
          </a:p>
          <a:p>
            <a:pPr>
              <a:lnSpc>
                <a:spcPct val="90000"/>
              </a:lnSpc>
              <a:buNone/>
            </a:pPr>
            <a:r>
              <a:rPr lang="en-US" altLang="en-US" sz="2200" b="1"/>
              <a:t>Our bodies experience a fight, flight or freeze response</a:t>
            </a:r>
          </a:p>
          <a:p>
            <a:pPr marL="742950" lvl="1" indent="-285750">
              <a:lnSpc>
                <a:spcPct val="90000"/>
              </a:lnSpc>
              <a:buFont typeface="Wingdings" panose="05000000000000000000" pitchFamily="2" charset="2"/>
              <a:buChar char="§"/>
            </a:pPr>
            <a:r>
              <a:rPr lang="en-US" altLang="en-US" sz="2200"/>
              <a:t>Adrenaline</a:t>
            </a:r>
          </a:p>
          <a:p>
            <a:pPr marL="742950" lvl="1" indent="-285750">
              <a:lnSpc>
                <a:spcPct val="90000"/>
              </a:lnSpc>
              <a:buFont typeface="Wingdings" panose="05000000000000000000" pitchFamily="2" charset="2"/>
              <a:buChar char="§"/>
            </a:pPr>
            <a:r>
              <a:rPr lang="en-US" altLang="en-US" sz="2200"/>
              <a:t>Blood diverts from the brain to the extremities</a:t>
            </a:r>
          </a:p>
          <a:p>
            <a:pPr marL="0" indent="0">
              <a:lnSpc>
                <a:spcPct val="90000"/>
              </a:lnSpc>
              <a:buNone/>
            </a:pPr>
            <a:endParaRPr lang="en-US" altLang="en-US" b="1"/>
          </a:p>
          <a:p>
            <a:pPr eaLnBrk="1" hangingPunct="1">
              <a:lnSpc>
                <a:spcPct val="90000"/>
              </a:lnSpc>
            </a:pPr>
            <a:endParaRPr lang="en-US" altLang="en-US" sz="1400" b="1"/>
          </a:p>
        </p:txBody>
      </p:sp>
      <p:sp>
        <p:nvSpPr>
          <p:cNvPr id="4" name="Rectangle 6"/>
          <p:cNvSpPr>
            <a:spLocks noGrp="1" noChangeArrowheads="1"/>
          </p:cNvSpPr>
          <p:nvPr>
            <p:ph type="sldNum" sz="quarter" idx="11"/>
          </p:nvPr>
        </p:nvSpPr>
        <p:spPr bwMode="auto">
          <a:xfrm>
            <a:off x="9067800" y="6356350"/>
            <a:ext cx="2743200" cy="365125"/>
          </a:xfrm>
        </p:spPr>
        <p:txBody>
          <a:bodyPr vert="horz" lIns="91440" tIns="45720" rIns="91440" bIns="45720" numCol="1" anchor="ctr" anchorCtr="0" compatLnSpc="1">
            <a:prstTxWarp prst="textNoShape">
              <a:avLst/>
            </a:prstTxWarp>
            <a:normAutofit/>
          </a:bodyPr>
          <a:lstStyle>
            <a:defPPr>
              <a:defRPr lang="en-US"/>
            </a:defPPr>
            <a:lvl1pPr algn="r" rtl="0" fontAlgn="base">
              <a:spcBef>
                <a:spcPct val="0"/>
              </a:spcBef>
              <a:spcAft>
                <a:spcPct val="0"/>
              </a:spcAft>
              <a:defRPr kumimoji="1" sz="1200" b="0" kern="1200">
                <a:solidFill>
                  <a:srgbClr val="000000"/>
                </a:solidFill>
                <a:latin typeface="Garamond" panose="02020404030301010803" pitchFamily="18" charset="0"/>
                <a:ea typeface="+mn-ea"/>
                <a:cs typeface="+mn-cs"/>
              </a:defRPr>
            </a:lvl1pPr>
            <a:lvl2pPr marL="457200" algn="l" rtl="0" fontAlgn="base">
              <a:spcBef>
                <a:spcPct val="0"/>
              </a:spcBef>
              <a:spcAft>
                <a:spcPct val="0"/>
              </a:spcAft>
              <a:defRPr sz="2400"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b="1" kern="1200">
                <a:solidFill>
                  <a:schemeClr val="tx1"/>
                </a:solidFill>
                <a:latin typeface="Arial" panose="020B0604020202020204" pitchFamily="34" charset="0"/>
                <a:ea typeface="+mn-ea"/>
                <a:cs typeface="+mn-cs"/>
              </a:defRPr>
            </a:lvl5pPr>
            <a:lvl6pPr marL="2286000" algn="l" defTabSz="914400" rtl="0" eaLnBrk="1" latinLnBrk="0" hangingPunct="1">
              <a:defRPr sz="2400" b="1" kern="1200">
                <a:solidFill>
                  <a:schemeClr val="tx1"/>
                </a:solidFill>
                <a:latin typeface="Arial" panose="020B0604020202020204" pitchFamily="34" charset="0"/>
                <a:ea typeface="+mn-ea"/>
                <a:cs typeface="+mn-cs"/>
              </a:defRPr>
            </a:lvl6pPr>
            <a:lvl7pPr marL="2743200" algn="l" defTabSz="914400" rtl="0" eaLnBrk="1" latinLnBrk="0" hangingPunct="1">
              <a:defRPr sz="2400" b="1" kern="1200">
                <a:solidFill>
                  <a:schemeClr val="tx1"/>
                </a:solidFill>
                <a:latin typeface="Arial" panose="020B0604020202020204" pitchFamily="34" charset="0"/>
                <a:ea typeface="+mn-ea"/>
                <a:cs typeface="+mn-cs"/>
              </a:defRPr>
            </a:lvl7pPr>
            <a:lvl8pPr marL="3200400" algn="l" defTabSz="914400" rtl="0" eaLnBrk="1" latinLnBrk="0" hangingPunct="1">
              <a:defRPr sz="2400" b="1" kern="1200">
                <a:solidFill>
                  <a:schemeClr val="tx1"/>
                </a:solidFill>
                <a:latin typeface="Arial" panose="020B0604020202020204" pitchFamily="34" charset="0"/>
                <a:ea typeface="+mn-ea"/>
                <a:cs typeface="+mn-cs"/>
              </a:defRPr>
            </a:lvl8pPr>
            <a:lvl9pPr marL="3657600" algn="l" defTabSz="914400" rtl="0" eaLnBrk="1" latinLnBrk="0" hangingPunct="1">
              <a:defRPr sz="2400" b="1" kern="1200">
                <a:solidFill>
                  <a:schemeClr val="tx1"/>
                </a:solidFill>
                <a:latin typeface="Arial" panose="020B0604020202020204" pitchFamily="34" charset="0"/>
                <a:ea typeface="+mn-ea"/>
                <a:cs typeface="+mn-cs"/>
              </a:defRPr>
            </a:lvl9pPr>
          </a:lstStyle>
          <a:p>
            <a:pPr eaLnBrk="1" hangingPunct="1">
              <a:spcAft>
                <a:spcPts val="600"/>
              </a:spcAft>
            </a:pPr>
            <a:fld id="{EA9704E4-545B-4DEE-8526-999B29F5FE73}" type="slidenum">
              <a:rPr lang="en-US" altLang="en-US" smtClean="0">
                <a:solidFill>
                  <a:schemeClr val="bg1">
                    <a:lumMod val="95000"/>
                  </a:schemeClr>
                </a:solidFill>
              </a:rPr>
              <a:pPr eaLnBrk="1" hangingPunct="1">
                <a:spcAft>
                  <a:spcPts val="600"/>
                </a:spcAft>
              </a:pPr>
              <a:t>31</a:t>
            </a:fld>
            <a:endParaRPr lang="en-US" altLang="en-US" b="0">
              <a:solidFill>
                <a:schemeClr val="bg1">
                  <a:lumMod val="9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0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2000"/>
                                        <p:tgtEl>
                                          <p:spTgt spid="2">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20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wipe(left)">
                                      <p:cBhvr>
                                        <p:cTn id="18" dur="20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wipe(left)">
                                      <p:cBhvr>
                                        <p:cTn id="23" dur="2000"/>
                                        <p:tgtEl>
                                          <p:spTgt spid="2">
                                            <p:txEl>
                                              <p:pRg st="6" end="6"/>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wipe(left)">
                                      <p:cBhvr>
                                        <p:cTn id="26" dur="2000"/>
                                        <p:tgtEl>
                                          <p:spTgt spid="2">
                                            <p:txEl>
                                              <p:pRg st="7" end="7"/>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wipe(left)">
                                      <p:cBhvr>
                                        <p:cTn id="29"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381000" y="365125"/>
            <a:ext cx="11430000" cy="1325563"/>
          </a:xfrm>
        </p:spPr>
        <p:txBody>
          <a:bodyPr anchor="t">
            <a:normAutofit/>
          </a:bodyPr>
          <a:lstStyle/>
          <a:p>
            <a:pPr eaLnBrk="1" hangingPunct="1"/>
            <a:r>
              <a:rPr lang="en-US" altLang="en-US"/>
              <a:t>Heated discussions</a:t>
            </a:r>
          </a:p>
        </p:txBody>
      </p:sp>
      <p:pic>
        <p:nvPicPr>
          <p:cNvPr id="2052" name="Picture 4" descr="Daughter horrified as best friend gets engaged to her…">
            <a:extLst>
              <a:ext uri="{FF2B5EF4-FFF2-40B4-BE49-F238E27FC236}">
                <a16:creationId xmlns:a16="http://schemas.microsoft.com/office/drawing/2014/main" id="{C666116E-7DE8-5350-4B09-4F2734A5E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0240" b="1"/>
          <a:stretch/>
        </p:blipFill>
        <p:spPr bwMode="auto">
          <a:xfrm>
            <a:off x="381000" y="1825625"/>
            <a:ext cx="5439032" cy="4093261"/>
          </a:xfrm>
          <a:prstGeom prst="rect">
            <a:avLst/>
          </a:prstGeom>
          <a:solidFill>
            <a:srgbClr val="FFFFFF"/>
          </a:solidFill>
        </p:spPr>
      </p:pic>
      <p:sp>
        <p:nvSpPr>
          <p:cNvPr id="2" name="Rectangle 3"/>
          <p:cNvSpPr>
            <a:spLocks noGrp="1" noChangeArrowheads="1"/>
          </p:cNvSpPr>
          <p:nvPr>
            <p:ph sz="half" idx="2"/>
          </p:nvPr>
        </p:nvSpPr>
        <p:spPr>
          <a:xfrm>
            <a:off x="6096000" y="1505527"/>
            <a:ext cx="5715000" cy="4413359"/>
          </a:xfrm>
        </p:spPr>
        <p:txBody>
          <a:bodyPr>
            <a:normAutofit/>
          </a:bodyPr>
          <a:lstStyle/>
          <a:p>
            <a:pPr eaLnBrk="1" hangingPunct="1"/>
            <a:endParaRPr lang="en-US" altLang="en-US"/>
          </a:p>
          <a:p>
            <a:pPr marL="0" indent="0" eaLnBrk="1" hangingPunct="1">
              <a:buNone/>
            </a:pPr>
            <a:r>
              <a:rPr lang="en-US" altLang="en-US" b="1"/>
              <a:t>People in heated discussions fall   into three (3) categories:</a:t>
            </a:r>
          </a:p>
          <a:p>
            <a:pPr lvl="1" eaLnBrk="1" hangingPunct="1"/>
            <a:r>
              <a:rPr lang="en-US" altLang="en-US" sz="2400"/>
              <a:t>Those who digress into threats and name calling</a:t>
            </a:r>
          </a:p>
          <a:p>
            <a:pPr lvl="1" eaLnBrk="1" hangingPunct="1"/>
            <a:r>
              <a:rPr lang="en-US" altLang="en-US" sz="2400"/>
              <a:t>Those who revert to silent fuming</a:t>
            </a:r>
          </a:p>
          <a:p>
            <a:pPr lvl="1" eaLnBrk="1" hangingPunct="1"/>
            <a:r>
              <a:rPr lang="en-US" altLang="en-US" sz="2400"/>
              <a:t>Those who speak openly, honestly, and effectively</a:t>
            </a:r>
          </a:p>
        </p:txBody>
      </p:sp>
      <p:sp>
        <p:nvSpPr>
          <p:cNvPr id="4" name="Rectangle 6"/>
          <p:cNvSpPr>
            <a:spLocks noGrp="1" noChangeArrowheads="1"/>
          </p:cNvSpPr>
          <p:nvPr>
            <p:ph type="sldNum" sz="quarter" idx="11"/>
          </p:nvPr>
        </p:nvSpPr>
        <p:spPr bwMode="auto">
          <a:xfrm>
            <a:off x="9067800" y="6356350"/>
            <a:ext cx="2743200" cy="365125"/>
          </a:xfrm>
        </p:spPr>
        <p:txBody>
          <a:bodyPr vert="horz" lIns="91440" tIns="45720" rIns="91440" bIns="45720" numCol="1" anchor="ctr" anchorCtr="0" compatLnSpc="1">
            <a:prstTxWarp prst="textNoShape">
              <a:avLst/>
            </a:prstTxWarp>
            <a:normAutofit/>
          </a:bodyPr>
          <a:lstStyle>
            <a:defPPr>
              <a:defRPr lang="en-US"/>
            </a:defPPr>
            <a:lvl1pPr algn="r" rtl="0" fontAlgn="base">
              <a:spcBef>
                <a:spcPct val="0"/>
              </a:spcBef>
              <a:spcAft>
                <a:spcPct val="0"/>
              </a:spcAft>
              <a:defRPr kumimoji="1" sz="1200" b="0" kern="1200">
                <a:solidFill>
                  <a:srgbClr val="000000"/>
                </a:solidFill>
                <a:latin typeface="Garamond" panose="02020404030301010803" pitchFamily="18" charset="0"/>
                <a:ea typeface="+mn-ea"/>
                <a:cs typeface="+mn-cs"/>
              </a:defRPr>
            </a:lvl1pPr>
            <a:lvl2pPr marL="457200" algn="l" rtl="0" fontAlgn="base">
              <a:spcBef>
                <a:spcPct val="0"/>
              </a:spcBef>
              <a:spcAft>
                <a:spcPct val="0"/>
              </a:spcAft>
              <a:defRPr sz="2400"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b="1" kern="1200">
                <a:solidFill>
                  <a:schemeClr val="tx1"/>
                </a:solidFill>
                <a:latin typeface="Arial" panose="020B0604020202020204" pitchFamily="34" charset="0"/>
                <a:ea typeface="+mn-ea"/>
                <a:cs typeface="+mn-cs"/>
              </a:defRPr>
            </a:lvl5pPr>
            <a:lvl6pPr marL="2286000" algn="l" defTabSz="914400" rtl="0" eaLnBrk="1" latinLnBrk="0" hangingPunct="1">
              <a:defRPr sz="2400" b="1" kern="1200">
                <a:solidFill>
                  <a:schemeClr val="tx1"/>
                </a:solidFill>
                <a:latin typeface="Arial" panose="020B0604020202020204" pitchFamily="34" charset="0"/>
                <a:ea typeface="+mn-ea"/>
                <a:cs typeface="+mn-cs"/>
              </a:defRPr>
            </a:lvl6pPr>
            <a:lvl7pPr marL="2743200" algn="l" defTabSz="914400" rtl="0" eaLnBrk="1" latinLnBrk="0" hangingPunct="1">
              <a:defRPr sz="2400" b="1" kern="1200">
                <a:solidFill>
                  <a:schemeClr val="tx1"/>
                </a:solidFill>
                <a:latin typeface="Arial" panose="020B0604020202020204" pitchFamily="34" charset="0"/>
                <a:ea typeface="+mn-ea"/>
                <a:cs typeface="+mn-cs"/>
              </a:defRPr>
            </a:lvl7pPr>
            <a:lvl8pPr marL="3200400" algn="l" defTabSz="914400" rtl="0" eaLnBrk="1" latinLnBrk="0" hangingPunct="1">
              <a:defRPr sz="2400" b="1" kern="1200">
                <a:solidFill>
                  <a:schemeClr val="tx1"/>
                </a:solidFill>
                <a:latin typeface="Arial" panose="020B0604020202020204" pitchFamily="34" charset="0"/>
                <a:ea typeface="+mn-ea"/>
                <a:cs typeface="+mn-cs"/>
              </a:defRPr>
            </a:lvl8pPr>
            <a:lvl9pPr marL="3657600" algn="l" defTabSz="914400" rtl="0" eaLnBrk="1" latinLnBrk="0" hangingPunct="1">
              <a:defRPr sz="2400" b="1" kern="1200">
                <a:solidFill>
                  <a:schemeClr val="tx1"/>
                </a:solidFill>
                <a:latin typeface="Arial" panose="020B0604020202020204" pitchFamily="34" charset="0"/>
                <a:ea typeface="+mn-ea"/>
                <a:cs typeface="+mn-cs"/>
              </a:defRPr>
            </a:lvl9pPr>
          </a:lstStyle>
          <a:p>
            <a:pPr eaLnBrk="1" hangingPunct="1">
              <a:spcAft>
                <a:spcPts val="600"/>
              </a:spcAft>
            </a:pPr>
            <a:fld id="{EA9704E4-545B-4DEE-8526-999B29F5FE73}" type="slidenum">
              <a:rPr lang="en-US" altLang="en-US" smtClean="0">
                <a:solidFill>
                  <a:schemeClr val="bg1">
                    <a:lumMod val="95000"/>
                  </a:schemeClr>
                </a:solidFill>
              </a:rPr>
              <a:pPr eaLnBrk="1" hangingPunct="1">
                <a:spcAft>
                  <a:spcPts val="600"/>
                </a:spcAft>
              </a:pPr>
              <a:t>32</a:t>
            </a:fld>
            <a:endParaRPr lang="en-US" altLang="en-US" b="0">
              <a:solidFill>
                <a:schemeClr val="bg1">
                  <a:lumMod val="9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2000"/>
                                        <p:tgtEl>
                                          <p:spTgt spid="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20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2000"/>
                                        <p:tgtEl>
                                          <p:spTgt spid="2">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1"/>
          </p:nvPr>
        </p:nvSpPr>
        <p:spPr bwMode="auto"/>
        <p:txBody>
          <a:bodyPr vert="horz" lIns="91440" tIns="45720" rIns="91440" bIns="45720" numCol="1" anchor="ctr" anchorCtr="0" compatLnSpc="1">
            <a:prstTxWarp prst="textNoShape">
              <a:avLst/>
            </a:prstTxWarp>
            <a:normAutofit/>
          </a:bodyPr>
          <a:lstStyle>
            <a:defPPr>
              <a:defRPr lang="en-US"/>
            </a:defPPr>
            <a:lvl1pPr algn="r" rtl="0" fontAlgn="base">
              <a:spcBef>
                <a:spcPct val="0"/>
              </a:spcBef>
              <a:spcAft>
                <a:spcPct val="0"/>
              </a:spcAft>
              <a:defRPr kumimoji="1" sz="1200" b="0" kern="1200">
                <a:solidFill>
                  <a:srgbClr val="000000"/>
                </a:solidFill>
                <a:latin typeface="Garamond" panose="02020404030301010803" pitchFamily="18" charset="0"/>
                <a:ea typeface="+mn-ea"/>
                <a:cs typeface="+mn-cs"/>
              </a:defRPr>
            </a:lvl1pPr>
            <a:lvl2pPr marL="457200" algn="l" rtl="0" fontAlgn="base">
              <a:spcBef>
                <a:spcPct val="0"/>
              </a:spcBef>
              <a:spcAft>
                <a:spcPct val="0"/>
              </a:spcAft>
              <a:defRPr sz="2400"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b="1" kern="1200">
                <a:solidFill>
                  <a:schemeClr val="tx1"/>
                </a:solidFill>
                <a:latin typeface="Arial" panose="020B0604020202020204" pitchFamily="34" charset="0"/>
                <a:ea typeface="+mn-ea"/>
                <a:cs typeface="+mn-cs"/>
              </a:defRPr>
            </a:lvl5pPr>
            <a:lvl6pPr marL="2286000" algn="l" defTabSz="914400" rtl="0" eaLnBrk="1" latinLnBrk="0" hangingPunct="1">
              <a:defRPr sz="2400" b="1" kern="1200">
                <a:solidFill>
                  <a:schemeClr val="tx1"/>
                </a:solidFill>
                <a:latin typeface="Arial" panose="020B0604020202020204" pitchFamily="34" charset="0"/>
                <a:ea typeface="+mn-ea"/>
                <a:cs typeface="+mn-cs"/>
              </a:defRPr>
            </a:lvl6pPr>
            <a:lvl7pPr marL="2743200" algn="l" defTabSz="914400" rtl="0" eaLnBrk="1" latinLnBrk="0" hangingPunct="1">
              <a:defRPr sz="2400" b="1" kern="1200">
                <a:solidFill>
                  <a:schemeClr val="tx1"/>
                </a:solidFill>
                <a:latin typeface="Arial" panose="020B0604020202020204" pitchFamily="34" charset="0"/>
                <a:ea typeface="+mn-ea"/>
                <a:cs typeface="+mn-cs"/>
              </a:defRPr>
            </a:lvl7pPr>
            <a:lvl8pPr marL="3200400" algn="l" defTabSz="914400" rtl="0" eaLnBrk="1" latinLnBrk="0" hangingPunct="1">
              <a:defRPr sz="2400" b="1" kern="1200">
                <a:solidFill>
                  <a:schemeClr val="tx1"/>
                </a:solidFill>
                <a:latin typeface="Arial" panose="020B0604020202020204" pitchFamily="34" charset="0"/>
                <a:ea typeface="+mn-ea"/>
                <a:cs typeface="+mn-cs"/>
              </a:defRPr>
            </a:lvl8pPr>
            <a:lvl9pPr marL="3657600" algn="l" defTabSz="914400" rtl="0" eaLnBrk="1" latinLnBrk="0" hangingPunct="1">
              <a:defRPr sz="2400" b="1" kern="1200">
                <a:solidFill>
                  <a:schemeClr val="tx1"/>
                </a:solidFill>
                <a:latin typeface="Arial" panose="020B0604020202020204" pitchFamily="34" charset="0"/>
                <a:ea typeface="+mn-ea"/>
                <a:cs typeface="+mn-cs"/>
              </a:defRPr>
            </a:lvl9pPr>
          </a:lstStyle>
          <a:p>
            <a:pPr eaLnBrk="1" hangingPunct="1">
              <a:spcAft>
                <a:spcPts val="600"/>
              </a:spcAft>
            </a:pPr>
            <a:fld id="{EA9704E4-545B-4DEE-8526-999B29F5FE73}" type="slidenum">
              <a:rPr lang="en-US" altLang="en-US" smtClean="0">
                <a:solidFill>
                  <a:schemeClr val="bg1">
                    <a:lumMod val="95000"/>
                  </a:schemeClr>
                </a:solidFill>
              </a:rPr>
              <a:pPr eaLnBrk="1" hangingPunct="1">
                <a:spcAft>
                  <a:spcPts val="600"/>
                </a:spcAft>
              </a:pPr>
              <a:t>33</a:t>
            </a:fld>
            <a:endParaRPr lang="en-US" altLang="en-US" b="0">
              <a:solidFill>
                <a:schemeClr val="bg1">
                  <a:lumMod val="95000"/>
                </a:schemeClr>
              </a:solidFill>
            </a:endParaRPr>
          </a:p>
        </p:txBody>
      </p:sp>
      <p:sp>
        <p:nvSpPr>
          <p:cNvPr id="17411" name="Rectangle 2"/>
          <p:cNvSpPr>
            <a:spLocks noGrp="1" noChangeArrowheads="1"/>
          </p:cNvSpPr>
          <p:nvPr>
            <p:ph type="title" idx="4294967295"/>
          </p:nvPr>
        </p:nvSpPr>
        <p:spPr>
          <a:xfrm>
            <a:off x="0" y="240146"/>
            <a:ext cx="11430000" cy="1301318"/>
          </a:xfrm>
        </p:spPr>
        <p:txBody>
          <a:bodyPr anchor="t">
            <a:noAutofit/>
          </a:bodyPr>
          <a:lstStyle/>
          <a:p>
            <a:pPr algn="ctr"/>
            <a:r>
              <a:rPr lang="en-US" altLang="en-US" b="1">
                <a:solidFill>
                  <a:srgbClr val="C00000"/>
                </a:solidFill>
              </a:rPr>
              <a:t> We are not designed to handle crucial conversations And </a:t>
            </a:r>
            <a:r>
              <a:rPr lang="en-US" altLang="en-US">
                <a:solidFill>
                  <a:srgbClr val="C00000"/>
                </a:solidFill>
              </a:rPr>
              <a:t>Here’s Why.</a:t>
            </a:r>
          </a:p>
        </p:txBody>
      </p:sp>
      <p:sp>
        <p:nvSpPr>
          <p:cNvPr id="2" name="Rectangle 3"/>
          <p:cNvSpPr>
            <a:spLocks noGrp="1" noChangeArrowheads="1"/>
          </p:cNvSpPr>
          <p:nvPr>
            <p:ph type="body" sz="quarter" idx="4294967295"/>
          </p:nvPr>
        </p:nvSpPr>
        <p:spPr>
          <a:xfrm>
            <a:off x="381000" y="1541464"/>
            <a:ext cx="11430000" cy="4665087"/>
          </a:xfrm>
        </p:spPr>
        <p:txBody>
          <a:bodyPr>
            <a:noAutofit/>
          </a:bodyPr>
          <a:lstStyle/>
          <a:p>
            <a:pPr>
              <a:buFontTx/>
              <a:buNone/>
            </a:pPr>
            <a:r>
              <a:rPr lang="en-US" altLang="en-US" b="1">
                <a:latin typeface="+mn-lt"/>
              </a:rPr>
              <a:t>We are under pressure.</a:t>
            </a:r>
          </a:p>
          <a:p>
            <a:pPr marL="891540" lvl="1" indent="-342900">
              <a:buFont typeface="Wingdings" panose="05000000000000000000" pitchFamily="2" charset="2"/>
              <a:buChar char="Ø"/>
            </a:pPr>
            <a:r>
              <a:rPr lang="en-US" altLang="en-US"/>
              <a:t>Most often spontaneous, so you’re caught by surprise. </a:t>
            </a:r>
          </a:p>
          <a:p>
            <a:pPr>
              <a:buFont typeface="Garamond" panose="02020404030301010803" pitchFamily="18" charset="0"/>
              <a:buNone/>
            </a:pPr>
            <a:r>
              <a:rPr lang="en-US" altLang="en-US" b="1">
                <a:latin typeface="+mn-lt"/>
              </a:rPr>
              <a:t>We are stumped. </a:t>
            </a:r>
          </a:p>
          <a:p>
            <a:pPr marL="891540" lvl="1" indent="-342900">
              <a:buFont typeface="Wingdings" panose="05000000000000000000" pitchFamily="2" charset="2"/>
              <a:buChar char="Ø"/>
            </a:pPr>
            <a:r>
              <a:rPr lang="en-US" altLang="en-US"/>
              <a:t>We haven’t had communication training. We didn’t have a good role model who communicated well, so we make it up as we go along.</a:t>
            </a:r>
          </a:p>
          <a:p>
            <a:pPr marL="891540" lvl="1" indent="-342900">
              <a:buFont typeface="Wingdings" panose="05000000000000000000" pitchFamily="2" charset="2"/>
              <a:buChar char="Ø"/>
            </a:pPr>
            <a:r>
              <a:rPr lang="en-US" altLang="en-US"/>
              <a:t>Communication is a skill and needs to be practiced.</a:t>
            </a:r>
          </a:p>
          <a:p>
            <a:pPr>
              <a:buNone/>
            </a:pPr>
            <a:r>
              <a:rPr lang="en-US" altLang="en-US" b="1">
                <a:latin typeface="+mn-lt"/>
              </a:rPr>
              <a:t>We act in self-defeating ways.</a:t>
            </a:r>
          </a:p>
          <a:p>
            <a:pPr marL="891540" lvl="1" indent="-342900">
              <a:buFont typeface="Wingdings" panose="05000000000000000000" pitchFamily="2" charset="2"/>
              <a:buChar char="Ø"/>
            </a:pPr>
            <a:r>
              <a:rPr lang="en-US" altLang="en-US"/>
              <a:t>We’re doped-up by chemicals released in the body and dumbed-down from our brains moving away from the cognitive part of our brain and moves to the emotional part.  Our emotions are strong.</a:t>
            </a:r>
          </a:p>
          <a:p>
            <a:pPr marL="891540" lvl="1" indent="-342900">
              <a:buFont typeface="Wingdings" panose="05000000000000000000" pitchFamily="2" charset="2"/>
              <a:buChar char="Ø"/>
            </a:pPr>
            <a:r>
              <a:rPr lang="en-US" altLang="en-US"/>
              <a:t>We NAG and complain, pushing people away.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0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2000"/>
                                        <p:tgtEl>
                                          <p:spTgt spid="2">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2000"/>
                                        <p:tgtEl>
                                          <p:spTgt spid="2">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left)">
                                      <p:cBhvr>
                                        <p:cTn id="18" dur="2000"/>
                                        <p:tgtEl>
                                          <p:spTgt spid="2">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wipe(left)">
                                      <p:cBhvr>
                                        <p:cTn id="21" dur="20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left)">
                                      <p:cBhvr>
                                        <p:cTn id="26" dur="2000"/>
                                        <p:tgtEl>
                                          <p:spTgt spid="2">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wipe(left)">
                                      <p:cBhvr>
                                        <p:cTn id="29" dur="2000"/>
                                        <p:tgtEl>
                                          <p:spTgt spid="2">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left)">
                                      <p:cBhvr>
                                        <p:cTn id="32" dur="2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a:xfrm>
            <a:off x="6031346" y="314036"/>
            <a:ext cx="5985164" cy="6328518"/>
          </a:xfrm>
        </p:spPr>
        <p:txBody>
          <a:bodyPr>
            <a:normAutofit lnSpcReduction="10000"/>
          </a:bodyPr>
          <a:lstStyle/>
          <a:p>
            <a:pPr algn="ctr" eaLnBrk="1" hangingPunct="1">
              <a:lnSpc>
                <a:spcPct val="90000"/>
              </a:lnSpc>
              <a:buFontTx/>
              <a:buNone/>
            </a:pPr>
            <a:r>
              <a:rPr lang="en-US" altLang="en-US" sz="1600" b="1">
                <a:solidFill>
                  <a:srgbClr val="C00000"/>
                </a:solidFill>
              </a:rPr>
              <a:t>             The seven principles to master crucial conversations</a:t>
            </a:r>
          </a:p>
          <a:p>
            <a:pPr marL="1005840" lvl="1" indent="-457200">
              <a:lnSpc>
                <a:spcPct val="90000"/>
              </a:lnSpc>
              <a:buAutoNum type="arabicPeriod"/>
            </a:pPr>
            <a:r>
              <a:rPr lang="en-US" sz="1500" b="1"/>
              <a:t>Start with Heart. </a:t>
            </a:r>
            <a:r>
              <a:rPr lang="en-US" sz="1500"/>
              <a:t>It’s easy to give in to our emotional impulses and make poor choices in the heat of the moment. Know and focus on what you truly want. Have the right focus.</a:t>
            </a:r>
          </a:p>
          <a:p>
            <a:pPr marL="1005840" lvl="1" indent="-457200">
              <a:lnSpc>
                <a:spcPct val="90000"/>
              </a:lnSpc>
              <a:buAutoNum type="arabicPeriod"/>
            </a:pPr>
            <a:r>
              <a:rPr lang="en-US" sz="1500" b="1"/>
              <a:t>Stay in Dialogue.</a:t>
            </a:r>
            <a:r>
              <a:rPr lang="en-US" sz="1500"/>
              <a:t> When emotions run high, it's easy to slip into silence or violence. Become aware of non-verbal conversation cues (including your personal cues) that suggest a dialogue is breaking down, so you can bring it back on track.</a:t>
            </a:r>
          </a:p>
          <a:p>
            <a:pPr marL="1005840" lvl="1" indent="-457200">
              <a:lnSpc>
                <a:spcPct val="90000"/>
              </a:lnSpc>
              <a:buAutoNum type="arabicPeriod"/>
            </a:pPr>
            <a:r>
              <a:rPr lang="en-US" sz="1500" b="1"/>
              <a:t>Make it Safe .  </a:t>
            </a:r>
            <a:r>
              <a:rPr lang="en-US" sz="1500"/>
              <a:t>Once you see signs that you or others feel unsafe, the best approach is to step out of the current conversation, restore safety, then resume the dialogue. To make people feel safe with you, they need to know you care about their concerns (mutual purpose), and you care about them(mutual respect).</a:t>
            </a:r>
          </a:p>
          <a:p>
            <a:pPr marL="1005840" lvl="1" indent="-457200">
              <a:lnSpc>
                <a:spcPct val="90000"/>
              </a:lnSpc>
              <a:buAutoNum type="arabicPeriod"/>
            </a:pPr>
            <a:r>
              <a:rPr lang="en-US" sz="1500" b="1"/>
              <a:t>Master Your Stories. </a:t>
            </a:r>
            <a:r>
              <a:rPr lang="en-US" sz="1500"/>
              <a:t>Don’t get hooked by emotion; Circumstances may trigger different responses in different people.</a:t>
            </a:r>
          </a:p>
          <a:p>
            <a:pPr marL="1005840" lvl="1" indent="-457200">
              <a:lnSpc>
                <a:spcPct val="90000"/>
              </a:lnSpc>
              <a:buAutoNum type="arabicPeriod"/>
            </a:pPr>
            <a:r>
              <a:rPr lang="en-US" sz="1500" b="1"/>
              <a:t> State Your Path. </a:t>
            </a:r>
            <a:r>
              <a:rPr lang="en-US" sz="1500"/>
              <a:t>Now that you have your emotions in check, you need to master the art of sharing your views persuasively.</a:t>
            </a:r>
          </a:p>
          <a:p>
            <a:pPr marL="1005840" lvl="1" indent="-457200">
              <a:lnSpc>
                <a:spcPct val="90000"/>
              </a:lnSpc>
              <a:buAutoNum type="arabicPeriod"/>
            </a:pPr>
            <a:r>
              <a:rPr lang="en-US" sz="1500" b="1"/>
              <a:t>Explore Others’ Paths. </a:t>
            </a:r>
            <a:r>
              <a:rPr lang="en-US" sz="1500"/>
              <a:t>Besides managing our own emotions, we must help others to retrace their path. </a:t>
            </a:r>
          </a:p>
          <a:p>
            <a:pPr marL="1005840" lvl="1" indent="-457200">
              <a:lnSpc>
                <a:spcPct val="90000"/>
              </a:lnSpc>
              <a:buAutoNum type="arabicPeriod"/>
            </a:pPr>
            <a:r>
              <a:rPr lang="en-US" sz="1500" b="1"/>
              <a:t>Move to Action. </a:t>
            </a:r>
            <a:r>
              <a:rPr lang="en-US" sz="1500"/>
              <a:t>Finally, we must convert the agreement into results, through specific decisions and follow up.</a:t>
            </a:r>
          </a:p>
          <a:p>
            <a:pPr marL="548640" lvl="1" indent="0" eaLnBrk="1" hangingPunct="1">
              <a:lnSpc>
                <a:spcPct val="90000"/>
              </a:lnSpc>
              <a:buNone/>
            </a:pPr>
            <a:endParaRPr lang="en-US" altLang="en-US" sz="1300"/>
          </a:p>
        </p:txBody>
      </p:sp>
      <p:sp>
        <p:nvSpPr>
          <p:cNvPr id="4" name="Rectangle 6"/>
          <p:cNvSpPr>
            <a:spLocks noGrp="1" noChangeArrowheads="1"/>
          </p:cNvSpPr>
          <p:nvPr>
            <p:ph type="sldNum" sz="quarter" idx="11"/>
          </p:nvPr>
        </p:nvSpPr>
        <p:spPr bwMode="auto">
          <a:xfrm>
            <a:off x="9067800" y="6356350"/>
            <a:ext cx="2743200" cy="365125"/>
          </a:xfrm>
        </p:spPr>
        <p:txBody>
          <a:bodyPr vert="horz" lIns="91440" tIns="45720" rIns="91440" bIns="45720" numCol="1" anchor="ctr" anchorCtr="0" compatLnSpc="1">
            <a:prstTxWarp prst="textNoShape">
              <a:avLst/>
            </a:prstTxWarp>
            <a:normAutofit/>
          </a:bodyPr>
          <a:lstStyle>
            <a:defPPr>
              <a:defRPr lang="en-US"/>
            </a:defPPr>
            <a:lvl1pPr algn="r" rtl="0" fontAlgn="base">
              <a:spcBef>
                <a:spcPct val="0"/>
              </a:spcBef>
              <a:spcAft>
                <a:spcPct val="0"/>
              </a:spcAft>
              <a:defRPr kumimoji="1" sz="1200" b="0" kern="1200">
                <a:solidFill>
                  <a:srgbClr val="000000"/>
                </a:solidFill>
                <a:latin typeface="Garamond" panose="02020404030301010803" pitchFamily="18" charset="0"/>
                <a:ea typeface="+mn-ea"/>
                <a:cs typeface="+mn-cs"/>
              </a:defRPr>
            </a:lvl1pPr>
            <a:lvl2pPr marL="457200" algn="l" rtl="0" fontAlgn="base">
              <a:spcBef>
                <a:spcPct val="0"/>
              </a:spcBef>
              <a:spcAft>
                <a:spcPct val="0"/>
              </a:spcAft>
              <a:defRPr sz="2400"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b="1" kern="1200">
                <a:solidFill>
                  <a:schemeClr val="tx1"/>
                </a:solidFill>
                <a:latin typeface="Arial" panose="020B0604020202020204" pitchFamily="34" charset="0"/>
                <a:ea typeface="+mn-ea"/>
                <a:cs typeface="+mn-cs"/>
              </a:defRPr>
            </a:lvl5pPr>
            <a:lvl6pPr marL="2286000" algn="l" defTabSz="914400" rtl="0" eaLnBrk="1" latinLnBrk="0" hangingPunct="1">
              <a:defRPr sz="2400" b="1" kern="1200">
                <a:solidFill>
                  <a:schemeClr val="tx1"/>
                </a:solidFill>
                <a:latin typeface="Arial" panose="020B0604020202020204" pitchFamily="34" charset="0"/>
                <a:ea typeface="+mn-ea"/>
                <a:cs typeface="+mn-cs"/>
              </a:defRPr>
            </a:lvl6pPr>
            <a:lvl7pPr marL="2743200" algn="l" defTabSz="914400" rtl="0" eaLnBrk="1" latinLnBrk="0" hangingPunct="1">
              <a:defRPr sz="2400" b="1" kern="1200">
                <a:solidFill>
                  <a:schemeClr val="tx1"/>
                </a:solidFill>
                <a:latin typeface="Arial" panose="020B0604020202020204" pitchFamily="34" charset="0"/>
                <a:ea typeface="+mn-ea"/>
                <a:cs typeface="+mn-cs"/>
              </a:defRPr>
            </a:lvl7pPr>
            <a:lvl8pPr marL="3200400" algn="l" defTabSz="914400" rtl="0" eaLnBrk="1" latinLnBrk="0" hangingPunct="1">
              <a:defRPr sz="2400" b="1" kern="1200">
                <a:solidFill>
                  <a:schemeClr val="tx1"/>
                </a:solidFill>
                <a:latin typeface="Arial" panose="020B0604020202020204" pitchFamily="34" charset="0"/>
                <a:ea typeface="+mn-ea"/>
                <a:cs typeface="+mn-cs"/>
              </a:defRPr>
            </a:lvl8pPr>
            <a:lvl9pPr marL="3657600" algn="l" defTabSz="914400" rtl="0" eaLnBrk="1" latinLnBrk="0" hangingPunct="1">
              <a:defRPr sz="2400" b="1" kern="1200">
                <a:solidFill>
                  <a:schemeClr val="tx1"/>
                </a:solidFill>
                <a:latin typeface="Arial" panose="020B0604020202020204" pitchFamily="34" charset="0"/>
                <a:ea typeface="+mn-ea"/>
                <a:cs typeface="+mn-cs"/>
              </a:defRPr>
            </a:lvl9pPr>
          </a:lstStyle>
          <a:p>
            <a:pPr eaLnBrk="1" hangingPunct="1">
              <a:spcAft>
                <a:spcPts val="600"/>
              </a:spcAft>
            </a:pPr>
            <a:fld id="{EA9704E4-545B-4DEE-8526-999B29F5FE73}" type="slidenum">
              <a:rPr lang="en-US" altLang="en-US" smtClean="0">
                <a:solidFill>
                  <a:schemeClr val="bg1">
                    <a:lumMod val="95000"/>
                  </a:schemeClr>
                </a:solidFill>
              </a:rPr>
              <a:pPr eaLnBrk="1" hangingPunct="1">
                <a:spcAft>
                  <a:spcPts val="600"/>
                </a:spcAft>
              </a:pPr>
              <a:t>34</a:t>
            </a:fld>
            <a:endParaRPr lang="en-US" altLang="en-US" b="0">
              <a:solidFill>
                <a:schemeClr val="bg1">
                  <a:lumMod val="95000"/>
                </a:schemeClr>
              </a:solidFill>
            </a:endParaRPr>
          </a:p>
        </p:txBody>
      </p:sp>
      <p:pic>
        <p:nvPicPr>
          <p:cNvPr id="3076" name="Picture 4" descr="Crucial conversations training course - Flexpix">
            <a:extLst>
              <a:ext uri="{FF2B5EF4-FFF2-40B4-BE49-F238E27FC236}">
                <a16:creationId xmlns:a16="http://schemas.microsoft.com/office/drawing/2014/main" id="{09EF7856-3805-88E2-BEAE-B79EB8AD0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90" y="683492"/>
            <a:ext cx="6311515" cy="47336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2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2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4855F9-A0AA-F89B-5C04-D78A10FB0031}"/>
              </a:ext>
            </a:extLst>
          </p:cNvPr>
          <p:cNvSpPr>
            <a:spLocks noGrp="1"/>
          </p:cNvSpPr>
          <p:nvPr>
            <p:ph type="title"/>
          </p:nvPr>
        </p:nvSpPr>
        <p:spPr>
          <a:xfrm>
            <a:off x="381000" y="886690"/>
            <a:ext cx="11430000" cy="895927"/>
          </a:xfrm>
        </p:spPr>
        <p:txBody>
          <a:bodyPr>
            <a:normAutofit/>
          </a:bodyPr>
          <a:lstStyle/>
          <a:p>
            <a:r>
              <a:rPr lang="en-US"/>
              <a:t>What is success to you?</a:t>
            </a:r>
          </a:p>
        </p:txBody>
      </p:sp>
      <p:sp>
        <p:nvSpPr>
          <p:cNvPr id="5" name="Text Placeholder 4">
            <a:extLst>
              <a:ext uri="{FF2B5EF4-FFF2-40B4-BE49-F238E27FC236}">
                <a16:creationId xmlns:a16="http://schemas.microsoft.com/office/drawing/2014/main" id="{40A6CAF9-AF0D-33A3-6FFA-AC21DDC9036F}"/>
              </a:ext>
            </a:extLst>
          </p:cNvPr>
          <p:cNvSpPr>
            <a:spLocks noGrp="1"/>
          </p:cNvSpPr>
          <p:nvPr>
            <p:ph type="body" sz="quarter" idx="12"/>
          </p:nvPr>
        </p:nvSpPr>
        <p:spPr>
          <a:xfrm>
            <a:off x="1064302" y="2041237"/>
            <a:ext cx="9878336" cy="3654714"/>
          </a:xfrm>
        </p:spPr>
        <p:txBody>
          <a:bodyPr>
            <a:normAutofit/>
          </a:bodyPr>
          <a:lstStyle/>
          <a:p>
            <a:pPr marL="514350" indent="-514350">
              <a:buFont typeface="+mj-lt"/>
              <a:buAutoNum type="arabicPeriod"/>
            </a:pPr>
            <a:r>
              <a:rPr lang="en-US" sz="2800"/>
              <a:t>Prioritize </a:t>
            </a:r>
            <a:r>
              <a:rPr lang="en-US" sz="2800" b="1"/>
              <a:t>YOU</a:t>
            </a:r>
            <a:r>
              <a:rPr lang="en-US" sz="2800"/>
              <a:t>.</a:t>
            </a:r>
          </a:p>
          <a:p>
            <a:pPr marL="514350" indent="-514350">
              <a:buFont typeface="+mj-lt"/>
              <a:buAutoNum type="arabicPeriod"/>
            </a:pPr>
            <a:r>
              <a:rPr lang="en-US" sz="2800"/>
              <a:t>Eliminate who you are </a:t>
            </a:r>
            <a:r>
              <a:rPr lang="en-US" sz="2800" u="sng"/>
              <a:t>not</a:t>
            </a:r>
            <a:r>
              <a:rPr lang="en-US" sz="2800"/>
              <a:t>, first. </a:t>
            </a:r>
          </a:p>
          <a:p>
            <a:pPr marL="514350" indent="-514350">
              <a:buFont typeface="+mj-lt"/>
              <a:buAutoNum type="arabicPeriod"/>
            </a:pPr>
            <a:r>
              <a:rPr lang="en-US" sz="2800"/>
              <a:t>Eliminating “stuff” to reduce our stress and live our best lives</a:t>
            </a:r>
          </a:p>
          <a:p>
            <a:pPr marL="1005840" lvl="1" indent="-457200">
              <a:buFont typeface="Wingdings" panose="05000000000000000000" pitchFamily="2" charset="2"/>
              <a:buChar char="§"/>
            </a:pPr>
            <a:r>
              <a:rPr lang="en-US" sz="2600"/>
              <a:t>Negative people</a:t>
            </a:r>
          </a:p>
          <a:p>
            <a:pPr marL="1005840" lvl="1" indent="-457200">
              <a:buFont typeface="Wingdings" panose="05000000000000000000" pitchFamily="2" charset="2"/>
              <a:buChar char="§"/>
            </a:pPr>
            <a:r>
              <a:rPr lang="en-US" sz="2600"/>
              <a:t>Negative habits</a:t>
            </a:r>
          </a:p>
          <a:p>
            <a:pPr marL="1005840" lvl="1" indent="-457200">
              <a:buFont typeface="Wingdings" panose="05000000000000000000" pitchFamily="2" charset="2"/>
              <a:buChar char="§"/>
            </a:pPr>
            <a:r>
              <a:rPr lang="en-US" sz="2600"/>
              <a:t>Unhealthy things</a:t>
            </a:r>
          </a:p>
          <a:p>
            <a:pPr marL="0" indent="0">
              <a:buNone/>
            </a:pPr>
            <a:endParaRPr lang="en-US"/>
          </a:p>
        </p:txBody>
      </p:sp>
      <p:sp>
        <p:nvSpPr>
          <p:cNvPr id="3" name="Slide Number Placeholder 2">
            <a:extLst>
              <a:ext uri="{FF2B5EF4-FFF2-40B4-BE49-F238E27FC236}">
                <a16:creationId xmlns:a16="http://schemas.microsoft.com/office/drawing/2014/main" id="{F3B21D4C-2FC8-1F04-3B86-0D5F4D30C891}"/>
              </a:ext>
            </a:extLst>
          </p:cNvPr>
          <p:cNvSpPr>
            <a:spLocks noGrp="1"/>
          </p:cNvSpPr>
          <p:nvPr>
            <p:ph type="sldNum" sz="quarter" idx="14"/>
          </p:nvPr>
        </p:nvSpPr>
        <p:spPr/>
        <p:txBody>
          <a:bodyPr/>
          <a:lstStyle/>
          <a:p>
            <a:fld id="{383B7B7A-CDDA-7C44-B1B0-1F1E45567B3B}" type="slidenum">
              <a:rPr lang="en-US" smtClean="0"/>
              <a:pPr/>
              <a:t>35</a:t>
            </a:fld>
            <a:endParaRPr lang="en-US"/>
          </a:p>
        </p:txBody>
      </p:sp>
    </p:spTree>
    <p:extLst>
      <p:ext uri="{BB962C8B-B14F-4D97-AF65-F5344CB8AC3E}">
        <p14:creationId xmlns:p14="http://schemas.microsoft.com/office/powerpoint/2010/main" val="1038056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65757A-6AE1-F15E-17F5-DF6E74CC7B3E}"/>
              </a:ext>
            </a:extLst>
          </p:cNvPr>
          <p:cNvSpPr>
            <a:spLocks noGrp="1"/>
          </p:cNvSpPr>
          <p:nvPr>
            <p:ph type="sldNum" sz="quarter" idx="11"/>
          </p:nvPr>
        </p:nvSpPr>
        <p:spPr/>
        <p:txBody>
          <a:bodyPr/>
          <a:lstStyle/>
          <a:p>
            <a:fld id="{383B7B7A-CDDA-7C44-B1B0-1F1E45567B3B}" type="slidenum">
              <a:rPr lang="en-US" smtClean="0"/>
              <a:pPr/>
              <a:t>36</a:t>
            </a:fld>
            <a:endParaRPr lang="en-US"/>
          </a:p>
        </p:txBody>
      </p:sp>
      <p:pic>
        <p:nvPicPr>
          <p:cNvPr id="4" name="Online Media 3" title="5 Minutes for the Next 50 Years - Mathhew McConaughey Motivational Speech">
            <a:hlinkClick r:id="" action="ppaction://media"/>
            <a:extLst>
              <a:ext uri="{FF2B5EF4-FFF2-40B4-BE49-F238E27FC236}">
                <a16:creationId xmlns:a16="http://schemas.microsoft.com/office/drawing/2014/main" id="{D4E41067-7F44-6691-0738-5184A39B2FCF}"/>
              </a:ext>
            </a:extLst>
          </p:cNvPr>
          <p:cNvPicPr>
            <a:picLocks noRot="1" noChangeAspect="1"/>
          </p:cNvPicPr>
          <p:nvPr>
            <a:videoFile r:link="rId1"/>
          </p:nvPr>
        </p:nvPicPr>
        <p:blipFill>
          <a:blip r:embed="rId3"/>
          <a:stretch>
            <a:fillRect/>
          </a:stretch>
        </p:blipFill>
        <p:spPr>
          <a:xfrm>
            <a:off x="830942" y="615950"/>
            <a:ext cx="10160000" cy="5740400"/>
          </a:xfrm>
          <a:prstGeom prst="rect">
            <a:avLst/>
          </a:prstGeom>
        </p:spPr>
      </p:pic>
    </p:spTree>
    <p:extLst>
      <p:ext uri="{BB962C8B-B14F-4D97-AF65-F5344CB8AC3E}">
        <p14:creationId xmlns:p14="http://schemas.microsoft.com/office/powerpoint/2010/main" val="131935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90EDA8-8773-2C12-4A83-4D2224A5539E}"/>
              </a:ext>
            </a:extLst>
          </p:cNvPr>
          <p:cNvSpPr>
            <a:spLocks noGrp="1"/>
          </p:cNvSpPr>
          <p:nvPr>
            <p:ph type="sldNum" sz="quarter" idx="11"/>
          </p:nvPr>
        </p:nvSpPr>
        <p:spPr/>
        <p:txBody>
          <a:bodyPr/>
          <a:lstStyle/>
          <a:p>
            <a:fld id="{383B7B7A-CDDA-7C44-B1B0-1F1E45567B3B}" type="slidenum">
              <a:rPr lang="en-US" smtClean="0"/>
              <a:pPr/>
              <a:t>37</a:t>
            </a:fld>
            <a:endParaRPr lang="en-US"/>
          </a:p>
        </p:txBody>
      </p:sp>
      <p:sp>
        <p:nvSpPr>
          <p:cNvPr id="8" name="TextBox 7">
            <a:extLst>
              <a:ext uri="{FF2B5EF4-FFF2-40B4-BE49-F238E27FC236}">
                <a16:creationId xmlns:a16="http://schemas.microsoft.com/office/drawing/2014/main" id="{6ECA9CCC-2F44-2D95-64B1-8259FACC6253}"/>
              </a:ext>
            </a:extLst>
          </p:cNvPr>
          <p:cNvSpPr txBox="1"/>
          <p:nvPr/>
        </p:nvSpPr>
        <p:spPr>
          <a:xfrm>
            <a:off x="1126838" y="1644073"/>
            <a:ext cx="9615054" cy="3170099"/>
          </a:xfrm>
          <a:prstGeom prst="rect">
            <a:avLst/>
          </a:prstGeom>
          <a:noFill/>
        </p:spPr>
        <p:txBody>
          <a:bodyPr wrap="square" rtlCol="0">
            <a:spAutoFit/>
          </a:bodyPr>
          <a:lstStyle/>
          <a:p>
            <a:pPr algn="ctr"/>
            <a:r>
              <a:rPr lang="en-US" sz="4800" b="1"/>
              <a:t>Interested  in having better communication? </a:t>
            </a:r>
          </a:p>
          <a:p>
            <a:pPr algn="ctr"/>
            <a:endParaRPr lang="en-US" sz="800" b="1"/>
          </a:p>
          <a:p>
            <a:pPr algn="ctr"/>
            <a:r>
              <a:rPr lang="en-US" sz="4800"/>
              <a:t>See the resources on the next few slides.</a:t>
            </a:r>
          </a:p>
        </p:txBody>
      </p:sp>
    </p:spTree>
    <p:extLst>
      <p:ext uri="{BB962C8B-B14F-4D97-AF65-F5344CB8AC3E}">
        <p14:creationId xmlns:p14="http://schemas.microsoft.com/office/powerpoint/2010/main" val="2565104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3966D99-F672-95CC-B93E-D420DBEBAF8A}"/>
              </a:ext>
            </a:extLst>
          </p:cNvPr>
          <p:cNvSpPr>
            <a:spLocks noGrp="1"/>
          </p:cNvSpPr>
          <p:nvPr>
            <p:ph type="title"/>
          </p:nvPr>
        </p:nvSpPr>
        <p:spPr>
          <a:xfrm>
            <a:off x="381000" y="365125"/>
            <a:ext cx="11430000" cy="1325563"/>
          </a:xfrm>
        </p:spPr>
        <p:txBody>
          <a:bodyPr anchor="t">
            <a:normAutofit/>
          </a:bodyPr>
          <a:lstStyle/>
          <a:p>
            <a:r>
              <a:rPr lang="en-US"/>
              <a:t>Resources for drivers</a:t>
            </a:r>
          </a:p>
        </p:txBody>
      </p:sp>
      <p:sp>
        <p:nvSpPr>
          <p:cNvPr id="3" name="Text Placeholder 2">
            <a:extLst>
              <a:ext uri="{FF2B5EF4-FFF2-40B4-BE49-F238E27FC236}">
                <a16:creationId xmlns:a16="http://schemas.microsoft.com/office/drawing/2014/main" id="{ACC9162C-ACB6-A52F-9893-4DF961BDEE76}"/>
              </a:ext>
            </a:extLst>
          </p:cNvPr>
          <p:cNvSpPr>
            <a:spLocks noGrp="1"/>
          </p:cNvSpPr>
          <p:nvPr>
            <p:ph idx="1"/>
          </p:nvPr>
        </p:nvSpPr>
        <p:spPr>
          <a:xfrm>
            <a:off x="381000" y="1246908"/>
            <a:ext cx="11430000" cy="5101937"/>
          </a:xfrm>
        </p:spPr>
        <p:txBody>
          <a:bodyPr>
            <a:noAutofit/>
          </a:bodyPr>
          <a:lstStyle/>
          <a:p>
            <a:pPr>
              <a:lnSpc>
                <a:spcPct val="110000"/>
              </a:lnSpc>
              <a:buFont typeface="Wingdings" panose="05000000000000000000" pitchFamily="2" charset="2"/>
              <a:buChar char="Ø"/>
            </a:pPr>
            <a:r>
              <a:rPr lang="en-US" sz="1800" b="1">
                <a:ea typeface="Aptos" panose="020B0004020202020204" pitchFamily="34" charset="0"/>
                <a:cs typeface="Aptos" panose="020B0004020202020204" pitchFamily="34" charset="0"/>
              </a:rPr>
              <a:t>Disclaimer:</a:t>
            </a:r>
            <a:r>
              <a:rPr lang="en-US" sz="1800">
                <a:ea typeface="Aptos" panose="020B0004020202020204" pitchFamily="34" charset="0"/>
                <a:cs typeface="Aptos" panose="020B0004020202020204" pitchFamily="34" charset="0"/>
              </a:rPr>
              <a:t>  The contents of this presentation were developed by the Department of Education and Workforce and Department of Public Safety. However, the contents do not necessarily represent the policy of the Department of Education and Workforce or Department of Public Safety, and you should not assume that any materials or resources are endorsed by the Department of Education and Workforce or the Department of Public Safety. The information shared in this presentation is intended to assist school transportation drivers in addressing personal well-being and should not be construed as mental health advice or treatment.  Transportation employees are strongly encouraged to contact their human resources professional with any questions or concerns about personal wellness as it relates to job performance.</a:t>
            </a:r>
          </a:p>
          <a:p>
            <a:pPr>
              <a:lnSpc>
                <a:spcPct val="110000"/>
              </a:lnSpc>
              <a:buFont typeface="Wingdings" panose="05000000000000000000" pitchFamily="2" charset="2"/>
              <a:buChar char="Ø"/>
            </a:pPr>
            <a:r>
              <a:rPr lang="en-US" sz="1800"/>
              <a:t>Sources for this presentation include the following: </a:t>
            </a:r>
            <a:r>
              <a:rPr lang="en-US" sz="1800">
                <a:hlinkClick r:id="rId2"/>
              </a:rPr>
              <a:t>American Heart Association</a:t>
            </a:r>
            <a:r>
              <a:rPr lang="en-US" sz="1800"/>
              <a:t>; </a:t>
            </a:r>
            <a:r>
              <a:rPr lang="en-US" sz="1800">
                <a:hlinkClick r:id="rId3"/>
              </a:rPr>
              <a:t>Healthcare Today</a:t>
            </a:r>
            <a:r>
              <a:rPr lang="en-US" sz="1800"/>
              <a:t>;  </a:t>
            </a:r>
            <a:r>
              <a:rPr lang="en-US" sz="1800">
                <a:hlinkClick r:id="rId4"/>
              </a:rPr>
              <a:t>Psychology Today</a:t>
            </a:r>
            <a:r>
              <a:rPr lang="en-US" sz="1800"/>
              <a:t>; </a:t>
            </a:r>
            <a:r>
              <a:rPr lang="en-US" sz="1800">
                <a:hlinkClick r:id="rId5"/>
              </a:rPr>
              <a:t>Cleveland Clinic</a:t>
            </a:r>
            <a:r>
              <a:rPr lang="en-US" sz="1800"/>
              <a:t> .</a:t>
            </a:r>
          </a:p>
          <a:p>
            <a:pPr>
              <a:lnSpc>
                <a:spcPct val="110000"/>
              </a:lnSpc>
              <a:buFont typeface="Wingdings" panose="05000000000000000000" pitchFamily="2" charset="2"/>
              <a:buChar char="Ø"/>
            </a:pPr>
            <a:r>
              <a:rPr lang="en-US" sz="1800"/>
              <a:t>Other resources you may consider through your medical insurance provider; or your Employee Assistance Program (EAP).</a:t>
            </a:r>
          </a:p>
          <a:p>
            <a:pPr>
              <a:lnSpc>
                <a:spcPct val="110000"/>
              </a:lnSpc>
              <a:buFont typeface="Wingdings" panose="05000000000000000000" pitchFamily="2" charset="2"/>
              <a:buChar char="Ø"/>
            </a:pPr>
            <a:r>
              <a:rPr lang="en-US" sz="1800"/>
              <a:t>Please visit: </a:t>
            </a:r>
            <a:r>
              <a:rPr lang="en-US" sz="1800">
                <a:hlinkClick r:id="rId6"/>
              </a:rPr>
              <a:t>Crucial Conversations from Crucial Learning</a:t>
            </a:r>
            <a:r>
              <a:rPr lang="en-US" sz="1800"/>
              <a:t>  to download the course overview. Crucial Conversations may be purchased on several outlets online, audiobooks, Kindle, and by hard copy.</a:t>
            </a:r>
          </a:p>
        </p:txBody>
      </p:sp>
      <p:sp>
        <p:nvSpPr>
          <p:cNvPr id="16" name="Slide Number Placeholder 3">
            <a:extLst>
              <a:ext uri="{FF2B5EF4-FFF2-40B4-BE49-F238E27FC236}">
                <a16:creationId xmlns:a16="http://schemas.microsoft.com/office/drawing/2014/main" id="{5486B131-7730-6EF0-1EF1-6BE8819F1D80}"/>
              </a:ext>
            </a:extLst>
          </p:cNvPr>
          <p:cNvSpPr>
            <a:spLocks noGrp="1"/>
          </p:cNvSpPr>
          <p:nvPr>
            <p:ph type="sldNum" sz="quarter" idx="11"/>
          </p:nvPr>
        </p:nvSpPr>
        <p:spPr>
          <a:xfrm>
            <a:off x="9067800" y="6356350"/>
            <a:ext cx="2743200" cy="365125"/>
          </a:xfrm>
        </p:spPr>
        <p:txBody>
          <a:bodyPr/>
          <a:lstStyle/>
          <a:p>
            <a:pPr>
              <a:spcAft>
                <a:spcPts val="600"/>
              </a:spcAft>
            </a:pPr>
            <a:fld id="{383B7B7A-CDDA-7C44-B1B0-1F1E45567B3B}" type="slidenum">
              <a:rPr lang="en-US" smtClean="0"/>
              <a:pPr>
                <a:spcAft>
                  <a:spcPts val="600"/>
                </a:spcAft>
              </a:pPr>
              <a:t>38</a:t>
            </a:fld>
            <a:endParaRPr lang="en-US"/>
          </a:p>
        </p:txBody>
      </p:sp>
    </p:spTree>
    <p:extLst>
      <p:ext uri="{BB962C8B-B14F-4D97-AF65-F5344CB8AC3E}">
        <p14:creationId xmlns:p14="http://schemas.microsoft.com/office/powerpoint/2010/main" val="2578723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CEB7D-16F6-99E1-4591-E7AAAE949C62}"/>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AACADE95-6A06-8AF1-7FD8-2A1326EBF567}"/>
              </a:ext>
            </a:extLst>
          </p:cNvPr>
          <p:cNvSpPr>
            <a:spLocks noGrp="1"/>
          </p:cNvSpPr>
          <p:nvPr>
            <p:ph type="title"/>
          </p:nvPr>
        </p:nvSpPr>
        <p:spPr>
          <a:xfrm>
            <a:off x="381000" y="365125"/>
            <a:ext cx="11430000" cy="1325563"/>
          </a:xfrm>
        </p:spPr>
        <p:txBody>
          <a:bodyPr anchor="t">
            <a:normAutofit/>
          </a:bodyPr>
          <a:lstStyle/>
          <a:p>
            <a:r>
              <a:rPr lang="en-US"/>
              <a:t>Resources for drivers </a:t>
            </a:r>
          </a:p>
        </p:txBody>
      </p:sp>
      <p:sp>
        <p:nvSpPr>
          <p:cNvPr id="3" name="Text Placeholder 2">
            <a:extLst>
              <a:ext uri="{FF2B5EF4-FFF2-40B4-BE49-F238E27FC236}">
                <a16:creationId xmlns:a16="http://schemas.microsoft.com/office/drawing/2014/main" id="{1C07CCCA-12D2-54E4-923A-60CE8AACFE35}"/>
              </a:ext>
            </a:extLst>
          </p:cNvPr>
          <p:cNvSpPr>
            <a:spLocks noGrp="1"/>
          </p:cNvSpPr>
          <p:nvPr>
            <p:ph idx="1"/>
          </p:nvPr>
        </p:nvSpPr>
        <p:spPr>
          <a:xfrm>
            <a:off x="381000" y="1080654"/>
            <a:ext cx="11430000" cy="5275695"/>
          </a:xfrm>
        </p:spPr>
        <p:txBody>
          <a:bodyPr>
            <a:normAutofit lnSpcReduction="10000"/>
          </a:bodyPr>
          <a:lstStyle/>
          <a:p>
            <a:pPr>
              <a:lnSpc>
                <a:spcPct val="110000"/>
              </a:lnSpc>
              <a:buFont typeface="Wingdings" panose="05000000000000000000" pitchFamily="2" charset="2"/>
              <a:buChar char="Ø"/>
            </a:pPr>
            <a:r>
              <a:rPr lang="en-US" sz="2000">
                <a:hlinkClick r:id="rId2"/>
              </a:rPr>
              <a:t>Ohio Department of Mental Health and Addiction Services</a:t>
            </a:r>
            <a:r>
              <a:rPr lang="en-US" sz="2000"/>
              <a:t> -Suicide and crisis lifeline support.</a:t>
            </a:r>
          </a:p>
          <a:p>
            <a:pPr>
              <a:lnSpc>
                <a:spcPct val="110000"/>
              </a:lnSpc>
              <a:buFont typeface="Wingdings" panose="05000000000000000000" pitchFamily="2" charset="2"/>
              <a:buChar char="Ø"/>
            </a:pPr>
            <a:r>
              <a:rPr lang="en-US" sz="2000">
                <a:hlinkClick r:id="rId3"/>
              </a:rPr>
              <a:t>Welcome to Ohio School Safety Center</a:t>
            </a:r>
            <a:r>
              <a:rPr lang="en-US" sz="2000"/>
              <a:t> - </a:t>
            </a:r>
            <a:r>
              <a:rPr lang="en-US" sz="2000">
                <a:effectLst/>
              </a:rPr>
              <a:t>The Center is responsible for assisting local schools and law enforcement with preventing, preparing for, and responding to threats and acts of violence, including self-harm, through a holistic, solutions-based approach to improving school safety. The OSSC provides regional supports, training, technical assistance with violence prevention and grants, and a statewide anonymous reporting system. To find out more, view the OSSC website.</a:t>
            </a:r>
          </a:p>
          <a:p>
            <a:pPr>
              <a:lnSpc>
                <a:spcPct val="110000"/>
              </a:lnSpc>
              <a:buFont typeface="Wingdings" panose="05000000000000000000" pitchFamily="2" charset="2"/>
              <a:buChar char="Ø"/>
            </a:pPr>
            <a:r>
              <a:rPr lang="en-US" sz="2000">
                <a:hlinkClick r:id="rId4"/>
              </a:rPr>
              <a:t>Trauma-Informed, Resilience-Oriented Schools Toolkit - National Center for School Safety</a:t>
            </a:r>
            <a:r>
              <a:rPr lang="en-US" sz="2000"/>
              <a:t>- </a:t>
            </a:r>
            <a:r>
              <a:rPr lang="en-US" sz="2000" b="0" i="0">
                <a:effectLst/>
              </a:rPr>
              <a:t>The Trauma-Informed, Resilience-Oriented (TR) Schools Toolkit outlines a framework for implementing trauma-informed, resilience-oriented approaches in any school or school district. The primary audience for this toolkit includes school administrators, school board members, teachers, and student support staff, parents and families, and community partners.</a:t>
            </a:r>
          </a:p>
          <a:p>
            <a:pPr>
              <a:lnSpc>
                <a:spcPct val="110000"/>
              </a:lnSpc>
              <a:buFont typeface="Wingdings" panose="05000000000000000000" pitchFamily="2" charset="2"/>
              <a:buChar char="Ø"/>
            </a:pPr>
            <a:r>
              <a:rPr lang="en-US" sz="2000">
                <a:hlinkClick r:id="rId5"/>
              </a:rPr>
              <a:t>Home | OSWI</a:t>
            </a:r>
            <a:r>
              <a:rPr lang="en-US" sz="2000"/>
              <a:t>- </a:t>
            </a:r>
            <a:r>
              <a:rPr lang="en-US" sz="2000">
                <a:solidFill>
                  <a:srgbClr val="201F1E"/>
                </a:solidFill>
                <a:effectLst/>
                <a:latin typeface="Calibri" panose="020F0502020204030204" pitchFamily="34" charset="0"/>
                <a:ea typeface="Aptos" panose="020B0004020202020204" pitchFamily="34" charset="0"/>
                <a:cs typeface="Aptos" panose="020B0004020202020204" pitchFamily="34" charset="0"/>
              </a:rPr>
              <a:t>The Department of Education and Workforce's Mental Health and Trauma Training Library contains training videos from Department led conferences and webinars to help support the ongoing education of school staff on various topics such as: Trauma Sensitive Schools, Classroom Strategies for Supporting Students, School Wellness, Safety and more. </a:t>
            </a:r>
            <a:r>
              <a:rPr lang="en-US" sz="2000" u="sng">
                <a:solidFill>
                  <a:srgbClr val="201F1E"/>
                </a:solidFill>
                <a:effectLst/>
                <a:latin typeface="Calibri" panose="020F0502020204030204" pitchFamily="34" charset="0"/>
                <a:ea typeface="Times New Roman" panose="02020603050405020304" pitchFamily="18" charset="0"/>
                <a:hlinkClick r:id="rId6"/>
              </a:rPr>
              <a:t>​Access the library</a:t>
            </a:r>
            <a:endParaRPr lang="en-US" sz="2000">
              <a:effectLst/>
              <a:latin typeface="Aptos" panose="020B0004020202020204" pitchFamily="34" charset="0"/>
              <a:ea typeface="Aptos" panose="020B0004020202020204" pitchFamily="34" charset="0"/>
              <a:cs typeface="Aptos" panose="020B0004020202020204" pitchFamily="34" charset="0"/>
            </a:endParaRPr>
          </a:p>
          <a:p>
            <a:pPr>
              <a:lnSpc>
                <a:spcPct val="110000"/>
              </a:lnSpc>
            </a:pPr>
            <a:endParaRPr lang="en-US" sz="1900"/>
          </a:p>
        </p:txBody>
      </p:sp>
      <p:sp>
        <p:nvSpPr>
          <p:cNvPr id="16" name="Slide Number Placeholder 3">
            <a:extLst>
              <a:ext uri="{FF2B5EF4-FFF2-40B4-BE49-F238E27FC236}">
                <a16:creationId xmlns:a16="http://schemas.microsoft.com/office/drawing/2014/main" id="{62CEB3E7-5386-56EB-C23E-4998F9F39F59}"/>
              </a:ext>
            </a:extLst>
          </p:cNvPr>
          <p:cNvSpPr>
            <a:spLocks noGrp="1"/>
          </p:cNvSpPr>
          <p:nvPr>
            <p:ph type="sldNum" sz="quarter" idx="11"/>
          </p:nvPr>
        </p:nvSpPr>
        <p:spPr>
          <a:xfrm>
            <a:off x="9067800" y="6356350"/>
            <a:ext cx="2743200" cy="365125"/>
          </a:xfrm>
        </p:spPr>
        <p:txBody>
          <a:bodyPr/>
          <a:lstStyle/>
          <a:p>
            <a:pPr>
              <a:spcAft>
                <a:spcPts val="600"/>
              </a:spcAft>
            </a:pPr>
            <a:fld id="{383B7B7A-CDDA-7C44-B1B0-1F1E45567B3B}" type="slidenum">
              <a:rPr lang="en-US" smtClean="0"/>
              <a:pPr>
                <a:spcAft>
                  <a:spcPts val="600"/>
                </a:spcAft>
              </a:pPr>
              <a:t>39</a:t>
            </a:fld>
            <a:endParaRPr lang="en-US"/>
          </a:p>
        </p:txBody>
      </p:sp>
    </p:spTree>
    <p:extLst>
      <p:ext uri="{BB962C8B-B14F-4D97-AF65-F5344CB8AC3E}">
        <p14:creationId xmlns:p14="http://schemas.microsoft.com/office/powerpoint/2010/main" val="1002426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E3304A-733F-5293-52B7-E8FDAE661E9D}"/>
              </a:ext>
            </a:extLst>
          </p:cNvPr>
          <p:cNvSpPr>
            <a:spLocks noGrp="1"/>
          </p:cNvSpPr>
          <p:nvPr>
            <p:ph type="title"/>
          </p:nvPr>
        </p:nvSpPr>
        <p:spPr>
          <a:xfrm>
            <a:off x="381000" y="365125"/>
            <a:ext cx="11430000" cy="1325563"/>
          </a:xfrm>
        </p:spPr>
        <p:txBody>
          <a:bodyPr/>
          <a:lstStyle/>
          <a:p>
            <a:r>
              <a:rPr lang="en-US"/>
              <a:t>How stressful is it being a school bus driver? </a:t>
            </a:r>
          </a:p>
        </p:txBody>
      </p:sp>
      <p:sp>
        <p:nvSpPr>
          <p:cNvPr id="3" name="TextBox 2">
            <a:extLst>
              <a:ext uri="{FF2B5EF4-FFF2-40B4-BE49-F238E27FC236}">
                <a16:creationId xmlns:a16="http://schemas.microsoft.com/office/drawing/2014/main" id="{B30298F8-C946-BC9C-0699-D172352592A0}"/>
              </a:ext>
            </a:extLst>
          </p:cNvPr>
          <p:cNvSpPr txBox="1"/>
          <p:nvPr/>
        </p:nvSpPr>
        <p:spPr>
          <a:xfrm>
            <a:off x="6096000" y="1286541"/>
            <a:ext cx="5714686" cy="5206334"/>
          </a:xfrm>
          <a:prstGeom prst="rect">
            <a:avLst/>
          </a:prstGeom>
        </p:spPr>
        <p:txBody>
          <a:bodyPr vert="horz" lIns="91440" tIns="45720" rIns="91440" bIns="45720" rtlCol="0">
            <a:noAutofit/>
          </a:bodyPr>
          <a:lstStyle/>
          <a:p>
            <a:pPr>
              <a:lnSpc>
                <a:spcPct val="90000"/>
              </a:lnSpc>
              <a:spcAft>
                <a:spcPts val="500"/>
              </a:spcAft>
              <a:buClr>
                <a:schemeClr val="accent1"/>
              </a:buClr>
              <a:buSzPct val="110000"/>
            </a:pPr>
            <a:r>
              <a:rPr lang="en-US" sz="2000" b="0" i="0" baseline="0">
                <a:effectLst/>
                <a:latin typeface="Source Sans Pro" panose="020B0503030403020204" pitchFamily="34" charset="0"/>
                <a:ea typeface="Open Sans" panose="020B0606030504020204" pitchFamily="34" charset="0"/>
                <a:cs typeface="Open Sans" panose="020B0606030504020204" pitchFamily="34" charset="0"/>
              </a:rPr>
              <a:t>Have you ever been in a situation where you needed to make a quick decision?</a:t>
            </a:r>
          </a:p>
          <a:p>
            <a:pPr marL="228600" lvl="1" indent="-228600">
              <a:lnSpc>
                <a:spcPct val="90000"/>
              </a:lnSpc>
              <a:spcAft>
                <a:spcPts val="500"/>
              </a:spcAft>
              <a:buClr>
                <a:schemeClr val="accent1"/>
              </a:buClr>
              <a:buSzPct val="110000"/>
              <a:buFont typeface="Arial" panose="020B0604020202020204" pitchFamily="34" charset="0"/>
              <a:buChar char="•"/>
            </a:pPr>
            <a:r>
              <a:rPr lang="en-US" sz="2000" baseline="0">
                <a:latin typeface="Source Sans Pro" panose="020B0503030403020204" pitchFamily="34" charset="0"/>
                <a:ea typeface="Open Sans" panose="020B0606030504020204" pitchFamily="34" charset="0"/>
                <a:cs typeface="Open Sans" panose="020B0606030504020204" pitchFamily="34" charset="0"/>
              </a:rPr>
              <a:t>M</a:t>
            </a:r>
            <a:r>
              <a:rPr lang="en-US" sz="2000" b="0" i="0" baseline="0">
                <a:effectLst/>
                <a:latin typeface="Source Sans Pro" panose="020B0503030403020204" pitchFamily="34" charset="0"/>
                <a:ea typeface="Open Sans" panose="020B0606030504020204" pitchFamily="34" charset="0"/>
                <a:cs typeface="Open Sans" panose="020B0606030504020204" pitchFamily="34" charset="0"/>
              </a:rPr>
              <a:t>anaging a bus accident</a:t>
            </a:r>
          </a:p>
          <a:p>
            <a:pPr marL="228600" lvl="1" indent="-228600">
              <a:lnSpc>
                <a:spcPct val="90000"/>
              </a:lnSpc>
              <a:spcAft>
                <a:spcPts val="500"/>
              </a:spcAft>
              <a:buClr>
                <a:schemeClr val="accent1"/>
              </a:buClr>
              <a:buSzPct val="110000"/>
              <a:buFont typeface="Arial" panose="020B0604020202020204" pitchFamily="34" charset="0"/>
              <a:buChar char="•"/>
            </a:pPr>
            <a:r>
              <a:rPr lang="en-US" sz="2000" baseline="0">
                <a:latin typeface="Source Sans Pro" panose="020B0503030403020204" pitchFamily="34" charset="0"/>
                <a:ea typeface="Open Sans" panose="020B0606030504020204" pitchFamily="34" charset="0"/>
                <a:cs typeface="Open Sans" panose="020B0606030504020204" pitchFamily="34" charset="0"/>
              </a:rPr>
              <a:t>D</a:t>
            </a:r>
            <a:r>
              <a:rPr lang="en-US" sz="2000" b="0" i="0" baseline="0">
                <a:effectLst/>
                <a:latin typeface="Source Sans Pro" panose="020B0503030403020204" pitchFamily="34" charset="0"/>
                <a:ea typeface="Open Sans" panose="020B0606030504020204" pitchFamily="34" charset="0"/>
                <a:cs typeface="Open Sans" panose="020B0606030504020204" pitchFamily="34" charset="0"/>
              </a:rPr>
              <a:t>ealing with unruly students</a:t>
            </a:r>
            <a:r>
              <a:rPr lang="en-US" sz="2000" baseline="0">
                <a:latin typeface="Source Sans Pro" panose="020B0503030403020204" pitchFamily="34" charset="0"/>
                <a:ea typeface="Open Sans" panose="020B0606030504020204" pitchFamily="34" charset="0"/>
                <a:cs typeface="Open Sans" panose="020B0606030504020204" pitchFamily="34" charset="0"/>
              </a:rPr>
              <a:t> (fights, bullying, rowdiness)</a:t>
            </a:r>
            <a:endParaRPr lang="en-US" sz="2000" b="0" i="0" baseline="0">
              <a:effectLst/>
              <a:latin typeface="Source Sans Pro" panose="020B0503030403020204" pitchFamily="34" charset="0"/>
              <a:ea typeface="Open Sans" panose="020B0606030504020204" pitchFamily="34" charset="0"/>
              <a:cs typeface="Open Sans" panose="020B0606030504020204" pitchFamily="34" charset="0"/>
            </a:endParaRPr>
          </a:p>
          <a:p>
            <a:pPr marL="228600" lvl="1" indent="-228600">
              <a:lnSpc>
                <a:spcPct val="90000"/>
              </a:lnSpc>
              <a:spcAft>
                <a:spcPts val="500"/>
              </a:spcAft>
              <a:buClr>
                <a:schemeClr val="accent1"/>
              </a:buClr>
              <a:buSzPct val="110000"/>
              <a:buFont typeface="Arial" panose="020B0604020202020204" pitchFamily="34" charset="0"/>
              <a:buChar char="•"/>
            </a:pPr>
            <a:r>
              <a:rPr lang="en-US" sz="2000" baseline="0">
                <a:latin typeface="Source Sans Pro" panose="020B0503030403020204" pitchFamily="34" charset="0"/>
                <a:ea typeface="Open Sans" panose="020B0606030504020204" pitchFamily="34" charset="0"/>
                <a:cs typeface="Open Sans" panose="020B0606030504020204" pitchFamily="34" charset="0"/>
              </a:rPr>
              <a:t>Managing an unauthorized passenger</a:t>
            </a:r>
            <a:endParaRPr lang="en-US" sz="2000" b="0" i="0" baseline="0">
              <a:effectLst/>
              <a:latin typeface="Source Sans Pro" panose="020B0503030403020204" pitchFamily="34" charset="0"/>
              <a:ea typeface="Open Sans" panose="020B0606030504020204" pitchFamily="34" charset="0"/>
              <a:cs typeface="Open Sans" panose="020B0606030504020204" pitchFamily="34" charset="0"/>
            </a:endParaRPr>
          </a:p>
          <a:p>
            <a:pPr marL="228600" lvl="1" indent="-228600">
              <a:lnSpc>
                <a:spcPct val="90000"/>
              </a:lnSpc>
              <a:spcAft>
                <a:spcPts val="500"/>
              </a:spcAft>
              <a:buClr>
                <a:schemeClr val="accent1"/>
              </a:buClr>
              <a:buSzPct val="110000"/>
              <a:buFont typeface="Arial" panose="020B0604020202020204" pitchFamily="34" charset="0"/>
              <a:buChar char="•"/>
            </a:pPr>
            <a:r>
              <a:rPr lang="en-US" sz="2000" baseline="0">
                <a:latin typeface="Source Sans Pro" panose="020B0503030403020204" pitchFamily="34" charset="0"/>
                <a:ea typeface="Open Sans" panose="020B0606030504020204" pitchFamily="34" charset="0"/>
                <a:cs typeface="Open Sans" panose="020B0606030504020204" pitchFamily="34" charset="0"/>
              </a:rPr>
              <a:t>H</a:t>
            </a:r>
            <a:r>
              <a:rPr lang="en-US" sz="2000" b="0" i="0" baseline="0">
                <a:effectLst/>
                <a:latin typeface="Source Sans Pro" panose="020B0503030403020204" pitchFamily="34" charset="0"/>
                <a:ea typeface="Open Sans" panose="020B0606030504020204" pitchFamily="34" charset="0"/>
                <a:cs typeface="Open Sans" panose="020B0606030504020204" pitchFamily="34" charset="0"/>
              </a:rPr>
              <a:t>andling parent complaints</a:t>
            </a:r>
          </a:p>
          <a:p>
            <a:pPr marL="228600" lvl="1" indent="-228600">
              <a:lnSpc>
                <a:spcPct val="90000"/>
              </a:lnSpc>
              <a:spcAft>
                <a:spcPts val="500"/>
              </a:spcAft>
              <a:buClr>
                <a:schemeClr val="accent1"/>
              </a:buClr>
              <a:buSzPct val="110000"/>
              <a:buFont typeface="Arial" panose="020B0604020202020204" pitchFamily="34" charset="0"/>
              <a:buChar char="•"/>
            </a:pPr>
            <a:r>
              <a:rPr lang="en-US" sz="2000">
                <a:latin typeface="Source Sans Pro" panose="020B0503030403020204" pitchFamily="34" charset="0"/>
                <a:ea typeface="Open Sans" panose="020B0606030504020204" pitchFamily="34" charset="0"/>
                <a:cs typeface="Open Sans" panose="020B0606030504020204" pitchFamily="34" charset="0"/>
              </a:rPr>
              <a:t>Dealing with other motorists and traffic flow</a:t>
            </a:r>
            <a:endParaRPr lang="en-US" sz="2000" b="0" i="0" baseline="0">
              <a:effectLst/>
              <a:latin typeface="Source Sans Pro" panose="020B0503030403020204" pitchFamily="34" charset="0"/>
              <a:ea typeface="Open Sans" panose="020B0606030504020204" pitchFamily="34" charset="0"/>
              <a:cs typeface="Open Sans" panose="020B0606030504020204" pitchFamily="34" charset="0"/>
            </a:endParaRPr>
          </a:p>
          <a:p>
            <a:pPr>
              <a:lnSpc>
                <a:spcPct val="90000"/>
              </a:lnSpc>
              <a:spcAft>
                <a:spcPts val="500"/>
              </a:spcAft>
              <a:buClr>
                <a:schemeClr val="accent1"/>
              </a:buClr>
              <a:buSzPct val="110000"/>
            </a:pPr>
            <a:endParaRPr lang="en-US" sz="2000" b="0" i="0" baseline="0">
              <a:effectLst/>
              <a:latin typeface="Source Sans Pro" panose="020B0503030403020204" pitchFamily="34" charset="0"/>
              <a:ea typeface="Open Sans" panose="020B0606030504020204" pitchFamily="34" charset="0"/>
              <a:cs typeface="Open Sans" panose="020B0606030504020204" pitchFamily="34" charset="0"/>
            </a:endParaRPr>
          </a:p>
          <a:p>
            <a:pPr>
              <a:lnSpc>
                <a:spcPct val="90000"/>
              </a:lnSpc>
              <a:spcAft>
                <a:spcPts val="500"/>
              </a:spcAft>
              <a:buClr>
                <a:schemeClr val="accent1"/>
              </a:buClr>
              <a:buSzPct val="110000"/>
            </a:pPr>
            <a:r>
              <a:rPr lang="en-US" sz="2000" b="0" i="0" baseline="0">
                <a:effectLst/>
                <a:latin typeface="Source Sans Pro" panose="020B0503030403020204" pitchFamily="34" charset="0"/>
                <a:ea typeface="Open Sans" panose="020B0606030504020204" pitchFamily="34" charset="0"/>
                <a:cs typeface="Open Sans" panose="020B0606030504020204" pitchFamily="34" charset="0"/>
              </a:rPr>
              <a:t>There are plenty of tense situations a bus driver may deal with multiple times throughout their day. </a:t>
            </a:r>
            <a:r>
              <a:rPr lang="en-US" sz="2000">
                <a:latin typeface="Source Sans Pro" panose="020B0503030403020204" pitchFamily="34" charset="0"/>
                <a:ea typeface="Open Sans" panose="020B0606030504020204" pitchFamily="34" charset="0"/>
                <a:cs typeface="Open Sans" panose="020B0606030504020204" pitchFamily="34" charset="0"/>
              </a:rPr>
              <a:t>S</a:t>
            </a:r>
            <a:r>
              <a:rPr lang="en-US" sz="2000" b="0" i="0" baseline="0">
                <a:effectLst/>
                <a:latin typeface="Source Sans Pro" panose="020B0503030403020204" pitchFamily="34" charset="0"/>
                <a:ea typeface="Open Sans" panose="020B0606030504020204" pitchFamily="34" charset="0"/>
                <a:cs typeface="Open Sans" panose="020B0606030504020204" pitchFamily="34" charset="0"/>
              </a:rPr>
              <a:t>chool bus drivers are ultimately responsible for the safety and well-being of their passengers. </a:t>
            </a:r>
            <a:r>
              <a:rPr lang="en-US" sz="2000">
                <a:latin typeface="Source Sans Pro" panose="020B0503030403020204" pitchFamily="34" charset="0"/>
                <a:ea typeface="Open Sans" panose="020B0606030504020204" pitchFamily="34" charset="0"/>
                <a:cs typeface="Open Sans" panose="020B0606030504020204" pitchFamily="34" charset="0"/>
              </a:rPr>
              <a:t>All while </a:t>
            </a:r>
            <a:r>
              <a:rPr lang="en-US" sz="2000" b="0" i="0" baseline="0">
                <a:effectLst/>
                <a:latin typeface="Source Sans Pro" panose="020B0503030403020204" pitchFamily="34" charset="0"/>
                <a:ea typeface="Open Sans" panose="020B0606030504020204" pitchFamily="34" charset="0"/>
                <a:cs typeface="Open Sans" panose="020B0606030504020204" pitchFamily="34" charset="0"/>
              </a:rPr>
              <a:t>navigating busy streets and highways, unpredictable traffic, inclement weather conditions, </a:t>
            </a:r>
            <a:r>
              <a:rPr lang="en-US" sz="2000">
                <a:latin typeface="Source Sans Pro" panose="020B0503030403020204" pitchFamily="34" charset="0"/>
                <a:ea typeface="Open Sans" panose="020B0606030504020204" pitchFamily="34" charset="0"/>
                <a:cs typeface="Open Sans" panose="020B0606030504020204" pitchFamily="34" charset="0"/>
              </a:rPr>
              <a:t>and</a:t>
            </a:r>
            <a:r>
              <a:rPr lang="en-US" sz="2000" b="0" i="0" baseline="0">
                <a:effectLst/>
                <a:latin typeface="Source Sans Pro" panose="020B0503030403020204" pitchFamily="34" charset="0"/>
                <a:ea typeface="Open Sans" panose="020B0606030504020204" pitchFamily="34" charset="0"/>
                <a:cs typeface="Open Sans" panose="020B0606030504020204" pitchFamily="34" charset="0"/>
              </a:rPr>
              <a:t> ensuring that students are on time for class or their nonroutine events such as field trips. </a:t>
            </a:r>
          </a:p>
        </p:txBody>
      </p:sp>
      <p:sp>
        <p:nvSpPr>
          <p:cNvPr id="16" name="Slide Number Placeholder 4">
            <a:extLst>
              <a:ext uri="{FF2B5EF4-FFF2-40B4-BE49-F238E27FC236}">
                <a16:creationId xmlns:a16="http://schemas.microsoft.com/office/drawing/2014/main" id="{F8C6B332-6B84-E0F9-8495-23883E812E92}"/>
              </a:ext>
            </a:extLst>
          </p:cNvPr>
          <p:cNvSpPr>
            <a:spLocks noGrp="1"/>
          </p:cNvSpPr>
          <p:nvPr>
            <p:ph type="sldNum" sz="quarter" idx="11"/>
          </p:nvPr>
        </p:nvSpPr>
        <p:spPr>
          <a:xfrm>
            <a:off x="9067800" y="6356350"/>
            <a:ext cx="2743200" cy="365125"/>
          </a:xfrm>
        </p:spPr>
        <p:txBody>
          <a:bodyPr vert="horz" lIns="91440" tIns="45720" rIns="91440" bIns="45720" rtlCol="0" anchor="ctr">
            <a:normAutofit/>
          </a:bodyPr>
          <a:lstStyle/>
          <a:p>
            <a:pPr>
              <a:spcAft>
                <a:spcPts val="600"/>
              </a:spcAft>
            </a:pPr>
            <a:fld id="{48F63A3B-78C7-47BE-AE5E-E10140E04643}" type="slidenum">
              <a:rPr lang="en-US" smtClean="0"/>
              <a:pPr>
                <a:spcAft>
                  <a:spcPts val="600"/>
                </a:spcAft>
              </a:pPr>
              <a:t>4</a:t>
            </a:fld>
            <a:endParaRPr lang="en-US"/>
          </a:p>
        </p:txBody>
      </p:sp>
      <p:pic>
        <p:nvPicPr>
          <p:cNvPr id="11" name="Content Placeholder 10">
            <a:extLst>
              <a:ext uri="{FF2B5EF4-FFF2-40B4-BE49-F238E27FC236}">
                <a16:creationId xmlns:a16="http://schemas.microsoft.com/office/drawing/2014/main" id="{FB2EBC82-57FA-F78A-7FA8-A62DCC100204}"/>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r="19278" b="2"/>
          <a:stretch/>
        </p:blipFill>
        <p:spPr bwMode="auto">
          <a:xfrm>
            <a:off x="381314" y="1286540"/>
            <a:ext cx="5438147" cy="4901609"/>
          </a:xfrm>
          <a:prstGeom prst="rect">
            <a:avLst/>
          </a:prstGeom>
          <a:solidFill>
            <a:srgbClr val="FFFFFF"/>
          </a:solidFill>
        </p:spPr>
      </p:pic>
    </p:spTree>
    <p:extLst>
      <p:ext uri="{BB962C8B-B14F-4D97-AF65-F5344CB8AC3E}">
        <p14:creationId xmlns:p14="http://schemas.microsoft.com/office/powerpoint/2010/main" val="2948032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7BA2B-4F1A-779E-FA5C-E1651EC861FA}"/>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8DA5A12B-9408-CB31-BEBE-565CBFA4E2A8}"/>
              </a:ext>
            </a:extLst>
          </p:cNvPr>
          <p:cNvSpPr>
            <a:spLocks noGrp="1"/>
          </p:cNvSpPr>
          <p:nvPr>
            <p:ph type="title"/>
          </p:nvPr>
        </p:nvSpPr>
        <p:spPr>
          <a:xfrm>
            <a:off x="381000" y="365125"/>
            <a:ext cx="11430000" cy="1325563"/>
          </a:xfrm>
        </p:spPr>
        <p:txBody>
          <a:bodyPr anchor="t">
            <a:normAutofit/>
          </a:bodyPr>
          <a:lstStyle/>
          <a:p>
            <a:r>
              <a:rPr lang="en-US"/>
              <a:t>Resources for drivers </a:t>
            </a:r>
          </a:p>
        </p:txBody>
      </p:sp>
      <p:sp>
        <p:nvSpPr>
          <p:cNvPr id="3" name="Text Placeholder 2">
            <a:extLst>
              <a:ext uri="{FF2B5EF4-FFF2-40B4-BE49-F238E27FC236}">
                <a16:creationId xmlns:a16="http://schemas.microsoft.com/office/drawing/2014/main" id="{139A7AC3-C96B-978E-AD95-2435B7106DEA}"/>
              </a:ext>
            </a:extLst>
          </p:cNvPr>
          <p:cNvSpPr>
            <a:spLocks noGrp="1"/>
          </p:cNvSpPr>
          <p:nvPr>
            <p:ph idx="1"/>
          </p:nvPr>
        </p:nvSpPr>
        <p:spPr>
          <a:xfrm>
            <a:off x="381000" y="1080654"/>
            <a:ext cx="11430000" cy="5551055"/>
          </a:xfrm>
        </p:spPr>
        <p:txBody>
          <a:bodyPr>
            <a:noAutofit/>
          </a:bodyPr>
          <a:lstStyle/>
          <a:p>
            <a:pPr>
              <a:lnSpc>
                <a:spcPct val="110000"/>
              </a:lnSpc>
              <a:buFont typeface="Wingdings" panose="05000000000000000000" pitchFamily="2" charset="2"/>
              <a:buChar char="Ø"/>
            </a:pPr>
            <a:r>
              <a:rPr lang="en-US" sz="1800">
                <a:hlinkClick r:id="rId2"/>
              </a:rPr>
              <a:t>Military and First Responders Center — Pegasus Farm</a:t>
            </a:r>
            <a:r>
              <a:rPr lang="en-US" sz="1800"/>
              <a:t> - </a:t>
            </a:r>
            <a:r>
              <a:rPr lang="en-US" sz="1800" b="0" i="0">
                <a:solidFill>
                  <a:srgbClr val="000000"/>
                </a:solidFill>
                <a:effectLst/>
                <a:latin typeface="+mn-lt"/>
              </a:rPr>
              <a:t>Pegasus Farm serves over 500 individuals annually. These individuals may face emotional, behavioral, cognitive, developmental or physical challenges or a combination of these conditions.</a:t>
            </a:r>
            <a:endParaRPr lang="en-US" sz="1800">
              <a:latin typeface="+mn-lt"/>
            </a:endParaRPr>
          </a:p>
          <a:p>
            <a:pPr>
              <a:lnSpc>
                <a:spcPct val="110000"/>
              </a:lnSpc>
              <a:buFont typeface="Wingdings" panose="05000000000000000000" pitchFamily="2" charset="2"/>
              <a:buChar char="Ø"/>
            </a:pPr>
            <a:r>
              <a:rPr lang="en-US" sz="1800">
                <a:latin typeface="+mn-lt"/>
                <a:hlinkClick r:id="rId3"/>
              </a:rPr>
              <a:t>LOSS Community Services – Grief Support for Survivors of Suicide Loss</a:t>
            </a:r>
            <a:r>
              <a:rPr lang="en-US" sz="1800">
                <a:latin typeface="+mn-lt"/>
              </a:rPr>
              <a:t>- </a:t>
            </a:r>
            <a:r>
              <a:rPr lang="en-US" sz="1800">
                <a:solidFill>
                  <a:srgbClr val="000000"/>
                </a:solidFill>
                <a:effectLst/>
                <a:latin typeface="+mn-lt"/>
                <a:ea typeface="Calibri" panose="020F0502020204030204" pitchFamily="34" charset="0"/>
                <a:cs typeface="Times New Roman" panose="02020603050405020304" pitchFamily="18" charset="0"/>
              </a:rPr>
              <a:t>LOSS provides support for people coping with the shock, grief, and complex emotions that often accompany the loss of a loved one to suicide. We want you to know you are not alone and that we care.  LOSS offers many different events and support groups, both virtually and in our offices.</a:t>
            </a:r>
          </a:p>
          <a:p>
            <a:pPr>
              <a:lnSpc>
                <a:spcPct val="110000"/>
              </a:lnSpc>
              <a:buFont typeface="Wingdings" panose="05000000000000000000" pitchFamily="2" charset="2"/>
              <a:buChar char="Ø"/>
            </a:pPr>
            <a:r>
              <a:rPr lang="en-US" sz="1800">
                <a:latin typeface="+mn-lt"/>
                <a:hlinkClick r:id="rId4"/>
              </a:rPr>
              <a:t>Narcotics Anonymous</a:t>
            </a:r>
            <a:r>
              <a:rPr lang="en-US" sz="1800">
                <a:latin typeface="+mn-lt"/>
              </a:rPr>
              <a:t> - </a:t>
            </a:r>
            <a:r>
              <a:rPr lang="en-US" sz="1800" b="0" i="0">
                <a:solidFill>
                  <a:schemeClr val="tx2"/>
                </a:solidFill>
                <a:effectLst/>
                <a:latin typeface="+mn-lt"/>
              </a:rPr>
              <a:t>NA meetings are run by and for addicts. If you're looking for help for a loved one, you can contact Narcotics Anonymous near you. </a:t>
            </a:r>
          </a:p>
          <a:p>
            <a:pPr>
              <a:lnSpc>
                <a:spcPct val="110000"/>
              </a:lnSpc>
              <a:buFont typeface="Wingdings" panose="05000000000000000000" pitchFamily="2" charset="2"/>
              <a:buChar char="Ø"/>
            </a:pPr>
            <a:r>
              <a:rPr lang="en-US" sz="1800">
                <a:hlinkClick r:id="rId5"/>
              </a:rPr>
              <a:t>26 Best Drug Rehabs in Ohio (2025)</a:t>
            </a:r>
            <a:r>
              <a:rPr lang="en-US" sz="1800" err="1">
                <a:solidFill>
                  <a:srgbClr val="FFFFFF"/>
                </a:solidFill>
              </a:rPr>
              <a:t>i</a:t>
            </a:r>
            <a:r>
              <a:rPr lang="en-US" sz="1800">
                <a:solidFill>
                  <a:srgbClr val="FFFFFF"/>
                </a:solidFill>
              </a:rPr>
              <a:t>- </a:t>
            </a:r>
            <a:r>
              <a:rPr lang="en-US" sz="1800">
                <a:solidFill>
                  <a:srgbClr val="242B36"/>
                </a:solidFill>
              </a:rPr>
              <a:t>Search Ohio addiction treatment centers including 766 outpatient rehabs, 324 inpatient rehabs and 301 detox clinics. We'll also answer common drug rehab FAQs including how much addiction treatment costs, substance abuse statistics, and important drug </a:t>
            </a:r>
            <a:r>
              <a:rPr lang="en-US" sz="1800" err="1">
                <a:solidFill>
                  <a:srgbClr val="242B36"/>
                </a:solidFill>
              </a:rPr>
              <a:t>laws.</a:t>
            </a:r>
            <a:r>
              <a:rPr lang="en-US" sz="1800" err="1">
                <a:solidFill>
                  <a:srgbClr val="FFFFFF"/>
                </a:solidFill>
              </a:rPr>
              <a:t>s</a:t>
            </a:r>
            <a:endParaRPr lang="en-US" sz="1800">
              <a:solidFill>
                <a:srgbClr val="FFFFFF"/>
              </a:solidFill>
            </a:endParaRPr>
          </a:p>
          <a:p>
            <a:pPr>
              <a:lnSpc>
                <a:spcPct val="110000"/>
              </a:lnSpc>
              <a:buFont typeface="Wingdings" panose="05000000000000000000" pitchFamily="2" charset="2"/>
              <a:buChar char="Ø"/>
            </a:pPr>
            <a:r>
              <a:rPr lang="en-US" sz="1800">
                <a:hlinkClick r:id="rId6"/>
              </a:rPr>
              <a:t>Have a problem with alcohol? There is a solution. | Alcoholics Anonymous</a:t>
            </a:r>
            <a:r>
              <a:rPr lang="en-US" sz="1800"/>
              <a:t> - </a:t>
            </a:r>
            <a:r>
              <a:rPr lang="en-US" sz="1800">
                <a:solidFill>
                  <a:srgbClr val="000000"/>
                </a:solidFill>
              </a:rPr>
              <a:t>Alcoholics Anonymous is a fellowship of people who come together to solve their drinking problem.  It doesn’t cost anything to attend A.A. meetings. There are no age or education requirements to participate. Membership is open to anyone who wants to do something about their drinking problem. </a:t>
            </a:r>
            <a:endParaRPr lang="en-US" sz="1800">
              <a:solidFill>
                <a:srgbClr val="FFFFFF"/>
              </a:solidFill>
            </a:endParaRPr>
          </a:p>
          <a:p>
            <a:pPr marL="0" indent="0">
              <a:lnSpc>
                <a:spcPct val="110000"/>
              </a:lnSpc>
              <a:buNone/>
            </a:pPr>
            <a:r>
              <a:rPr lang="en-US" sz="1800" b="0" i="0">
                <a:solidFill>
                  <a:srgbClr val="FFFFFF"/>
                </a:solidFill>
                <a:effectLst/>
                <a:latin typeface="+mn-lt"/>
              </a:rPr>
              <a:t>f recovery is built on the simple foundation of one alcoholic sharing with another.  If your drinking is </a:t>
            </a:r>
            <a:r>
              <a:rPr lang="en-US" sz="1800" b="0" i="0">
                <a:solidFill>
                  <a:srgbClr val="FFFFFF"/>
                </a:solidFill>
                <a:effectLst/>
                <a:latin typeface="roboto" panose="02000000000000000000" pitchFamily="2" charset="0"/>
              </a:rPr>
              <a:t>out of</a:t>
            </a:r>
            <a:endParaRPr lang="en-US" sz="1800"/>
          </a:p>
        </p:txBody>
      </p:sp>
    </p:spTree>
    <p:extLst>
      <p:ext uri="{BB962C8B-B14F-4D97-AF65-F5344CB8AC3E}">
        <p14:creationId xmlns:p14="http://schemas.microsoft.com/office/powerpoint/2010/main" val="1492852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0C73B1-1369-A1E5-BE5C-2FF3080C773E}"/>
              </a:ext>
            </a:extLst>
          </p:cNvPr>
          <p:cNvSpPr>
            <a:spLocks noGrp="1"/>
          </p:cNvSpPr>
          <p:nvPr>
            <p:ph type="sldNum" sz="quarter" idx="4294967295"/>
          </p:nvPr>
        </p:nvSpPr>
        <p:spPr>
          <a:xfrm>
            <a:off x="9448800" y="6356350"/>
            <a:ext cx="2743200" cy="365125"/>
          </a:xfrm>
        </p:spPr>
        <p:txBody>
          <a:bodyPr/>
          <a:lstStyle/>
          <a:p>
            <a:fld id="{383B7B7A-CDDA-7C44-B1B0-1F1E45567B3B}" type="slidenum">
              <a:rPr lang="en-US" smtClean="0"/>
              <a:pPr/>
              <a:t>41</a:t>
            </a:fld>
            <a:endParaRPr lang="en-US"/>
          </a:p>
        </p:txBody>
      </p:sp>
    </p:spTree>
    <p:extLst>
      <p:ext uri="{BB962C8B-B14F-4D97-AF65-F5344CB8AC3E}">
        <p14:creationId xmlns:p14="http://schemas.microsoft.com/office/powerpoint/2010/main" val="1283391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59C5EB-07E0-3D93-9564-45E8E95A7792}"/>
              </a:ext>
            </a:extLst>
          </p:cNvPr>
          <p:cNvSpPr>
            <a:spLocks noGrp="1"/>
          </p:cNvSpPr>
          <p:nvPr>
            <p:ph type="title"/>
          </p:nvPr>
        </p:nvSpPr>
        <p:spPr>
          <a:xfrm>
            <a:off x="381000" y="691116"/>
            <a:ext cx="11430000" cy="850833"/>
          </a:xfrm>
        </p:spPr>
        <p:txBody>
          <a:bodyPr anchor="t">
            <a:normAutofit/>
          </a:bodyPr>
          <a:lstStyle/>
          <a:p>
            <a:pPr algn="ctr"/>
            <a:r>
              <a:rPr lang="en-US"/>
              <a:t>Stress and burnout</a:t>
            </a:r>
          </a:p>
        </p:txBody>
      </p:sp>
      <p:sp>
        <p:nvSpPr>
          <p:cNvPr id="2" name="Text Placeholder 1">
            <a:extLst>
              <a:ext uri="{FF2B5EF4-FFF2-40B4-BE49-F238E27FC236}">
                <a16:creationId xmlns:a16="http://schemas.microsoft.com/office/drawing/2014/main" id="{6A03F658-4692-526C-6131-4FBA36B05C1A}"/>
              </a:ext>
            </a:extLst>
          </p:cNvPr>
          <p:cNvSpPr>
            <a:spLocks noGrp="1"/>
          </p:cNvSpPr>
          <p:nvPr>
            <p:ph type="body" sz="quarter" idx="12"/>
          </p:nvPr>
        </p:nvSpPr>
        <p:spPr>
          <a:xfrm>
            <a:off x="1064302" y="2008683"/>
            <a:ext cx="9878336" cy="3687268"/>
          </a:xfrm>
        </p:spPr>
        <p:txBody>
          <a:bodyPr vert="horz" lIns="91440" tIns="45720" rIns="91440" bIns="45720" rtlCol="0" anchor="t">
            <a:normAutofit/>
          </a:bodyPr>
          <a:lstStyle/>
          <a:p>
            <a:pPr>
              <a:lnSpc>
                <a:spcPct val="110000"/>
              </a:lnSpc>
            </a:pPr>
            <a:r>
              <a:rPr lang="en-US" b="0" i="0">
                <a:effectLst/>
              </a:rPr>
              <a:t>Stress and burnout continue to be a problem among transportation professionals, leading to anxiety and depression. Burnout may adversely affect drivers’ health and is a risk factor for poor physical and mental well-being.</a:t>
            </a:r>
          </a:p>
          <a:p>
            <a:pPr>
              <a:lnSpc>
                <a:spcPct val="110000"/>
              </a:lnSpc>
            </a:pPr>
            <a:endParaRPr lang="en-US"/>
          </a:p>
          <a:p>
            <a:pPr>
              <a:lnSpc>
                <a:spcPct val="110000"/>
              </a:lnSpc>
            </a:pPr>
            <a:r>
              <a:rPr lang="en-US">
                <a:latin typeface="Source Sans Pro"/>
                <a:ea typeface="Open Sans"/>
                <a:cs typeface="Open Sans"/>
              </a:rPr>
              <a:t>It is sometimes difficult to recognize how</a:t>
            </a:r>
            <a:r>
              <a:rPr lang="en-US" b="0" i="0">
                <a:effectLst/>
                <a:latin typeface="Source Sans Pro"/>
                <a:ea typeface="Open Sans"/>
                <a:cs typeface="Open Sans"/>
              </a:rPr>
              <a:t> stress is </a:t>
            </a:r>
            <a:r>
              <a:rPr lang="en-US">
                <a:latin typeface="Source Sans Pro"/>
                <a:ea typeface="Open Sans"/>
                <a:cs typeface="Open Sans"/>
              </a:rPr>
              <a:t>affects us</a:t>
            </a:r>
            <a:r>
              <a:rPr lang="en-US" b="0" i="0">
                <a:effectLst/>
                <a:latin typeface="Source Sans Pro"/>
                <a:ea typeface="Open Sans"/>
                <a:cs typeface="Open Sans"/>
              </a:rPr>
              <a:t>. It’s important to identify what factors lead to stress and what causes</a:t>
            </a:r>
            <a:r>
              <a:rPr lang="en-US">
                <a:latin typeface="Source Sans Pro"/>
                <a:ea typeface="Open Sans"/>
                <a:cs typeface="Open Sans"/>
              </a:rPr>
              <a:t> </a:t>
            </a:r>
            <a:r>
              <a:rPr lang="en-US" b="0" i="0">
                <a:effectLst/>
                <a:latin typeface="Source Sans Pro"/>
                <a:ea typeface="Open Sans"/>
                <a:cs typeface="Open Sans"/>
              </a:rPr>
              <a:t>associated negative outcomes.</a:t>
            </a:r>
            <a:endParaRPr lang="en-US">
              <a:latin typeface="Source Sans Pro"/>
              <a:ea typeface="Open Sans"/>
              <a:cs typeface="Open Sans"/>
            </a:endParaRPr>
          </a:p>
        </p:txBody>
      </p:sp>
      <p:sp>
        <p:nvSpPr>
          <p:cNvPr id="8" name="Slide Number Placeholder 3">
            <a:extLst>
              <a:ext uri="{FF2B5EF4-FFF2-40B4-BE49-F238E27FC236}">
                <a16:creationId xmlns:a16="http://schemas.microsoft.com/office/drawing/2014/main" id="{AC3EA159-5FC5-5557-6356-5D7695E5D1B1}"/>
              </a:ext>
            </a:extLst>
          </p:cNvPr>
          <p:cNvSpPr>
            <a:spLocks noGrp="1"/>
          </p:cNvSpPr>
          <p:nvPr>
            <p:ph type="sldNum" sz="quarter" idx="14"/>
          </p:nvPr>
        </p:nvSpPr>
        <p:spPr>
          <a:xfrm>
            <a:off x="9067800" y="6356350"/>
            <a:ext cx="2743200" cy="365125"/>
          </a:xfrm>
        </p:spPr>
        <p:txBody>
          <a:bodyPr/>
          <a:lstStyle/>
          <a:p>
            <a:pPr>
              <a:spcAft>
                <a:spcPts val="600"/>
              </a:spcAft>
            </a:pPr>
            <a:fld id="{77F59FA7-9E35-E641-9260-462B0A5FC689}" type="slidenum">
              <a:rPr lang="en-US" smtClean="0"/>
              <a:pPr>
                <a:spcAft>
                  <a:spcPts val="600"/>
                </a:spcAft>
              </a:pPr>
              <a:t>5</a:t>
            </a:fld>
            <a:endParaRPr lang="en-US"/>
          </a:p>
        </p:txBody>
      </p:sp>
    </p:spTree>
    <p:extLst>
      <p:ext uri="{BB962C8B-B14F-4D97-AF65-F5344CB8AC3E}">
        <p14:creationId xmlns:p14="http://schemas.microsoft.com/office/powerpoint/2010/main" val="4269065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A936C-599D-CD7B-1F90-F6D62B13D3D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88D1B1D-9093-E2C2-D85E-0E4CDDE015CB}"/>
              </a:ext>
            </a:extLst>
          </p:cNvPr>
          <p:cNvSpPr>
            <a:spLocks noGrp="1"/>
          </p:cNvSpPr>
          <p:nvPr>
            <p:ph type="title"/>
          </p:nvPr>
        </p:nvSpPr>
        <p:spPr/>
        <p:txBody>
          <a:bodyPr/>
          <a:lstStyle/>
          <a:p>
            <a:pPr algn="ctr"/>
            <a:r>
              <a:rPr lang="en-US" dirty="0"/>
              <a:t>Let’s talk about BURN out- what is it?</a:t>
            </a:r>
          </a:p>
        </p:txBody>
      </p:sp>
      <p:sp>
        <p:nvSpPr>
          <p:cNvPr id="6" name="Text Placeholder 5">
            <a:extLst>
              <a:ext uri="{FF2B5EF4-FFF2-40B4-BE49-F238E27FC236}">
                <a16:creationId xmlns:a16="http://schemas.microsoft.com/office/drawing/2014/main" id="{C42D87F3-D182-01DD-98E7-BE5D45106C14}"/>
              </a:ext>
            </a:extLst>
          </p:cNvPr>
          <p:cNvSpPr>
            <a:spLocks noGrp="1"/>
          </p:cNvSpPr>
          <p:nvPr>
            <p:ph type="body" sz="half" idx="2"/>
          </p:nvPr>
        </p:nvSpPr>
        <p:spPr>
          <a:xfrm>
            <a:off x="407302" y="1454002"/>
            <a:ext cx="4664428" cy="4946798"/>
          </a:xfrm>
        </p:spPr>
        <p:txBody>
          <a:bodyPr vert="horz" lIns="91440" tIns="45720" rIns="91440" bIns="45720" rtlCol="0" anchor="t">
            <a:normAutofit lnSpcReduction="10000"/>
          </a:bodyPr>
          <a:lstStyle/>
          <a:p>
            <a:r>
              <a:rPr lang="en-US" sz="2000" b="0" i="0" u="none" strike="noStrike" baseline="0" dirty="0">
                <a:solidFill>
                  <a:srgbClr val="252525"/>
                </a:solidFill>
                <a:latin typeface="+mn-lt"/>
                <a:ea typeface="Open Sans"/>
                <a:cs typeface="Open Sans"/>
              </a:rPr>
              <a:t>Burnout is physical, emotional, or mental exhaustion accompanied by decreased motivation, lowered performance, and negative attitudes toward oneself and others. </a:t>
            </a:r>
            <a:endParaRPr lang="en-US" sz="800" b="0" i="0" u="none" strike="noStrike" baseline="0" dirty="0">
              <a:solidFill>
                <a:srgbClr val="252525"/>
              </a:solidFill>
              <a:latin typeface="+mn-lt"/>
              <a:ea typeface="Open Sans"/>
              <a:cs typeface="Open Sans"/>
            </a:endParaRPr>
          </a:p>
          <a:p>
            <a:endParaRPr lang="en-US" sz="800" dirty="0">
              <a:solidFill>
                <a:srgbClr val="000000"/>
              </a:solidFill>
              <a:latin typeface="+mn-lt"/>
              <a:ea typeface="Source Sans Pro"/>
              <a:cs typeface="Open Sans"/>
            </a:endParaRPr>
          </a:p>
          <a:p>
            <a:pPr marR="0" algn="l"/>
            <a:r>
              <a:rPr lang="en-US" sz="2000" b="0" i="0" u="none" strike="noStrike" baseline="0" dirty="0">
                <a:solidFill>
                  <a:srgbClr val="252525"/>
                </a:solidFill>
                <a:latin typeface="+mn-lt"/>
                <a:ea typeface="Open Sans"/>
                <a:cs typeface="Open Sans"/>
              </a:rPr>
              <a:t>Burnout results from performing at a high level until stress and tension, </a:t>
            </a:r>
            <a:r>
              <a:rPr lang="en-US" sz="2000" dirty="0">
                <a:solidFill>
                  <a:srgbClr val="252525"/>
                </a:solidFill>
                <a:latin typeface="+mn-lt"/>
                <a:ea typeface="Source Sans Pro"/>
                <a:cs typeface="Open Sans"/>
              </a:rPr>
              <a:t>take their toll.</a:t>
            </a:r>
          </a:p>
          <a:p>
            <a:pPr marR="0" algn="l"/>
            <a:endParaRPr lang="en-US" sz="800" dirty="0">
              <a:solidFill>
                <a:srgbClr val="000000"/>
              </a:solidFill>
              <a:latin typeface="+mn-lt"/>
              <a:ea typeface="Source Sans Pro"/>
              <a:cs typeface="Open Sans"/>
            </a:endParaRPr>
          </a:p>
          <a:p>
            <a:r>
              <a:rPr lang="en-US" sz="2000" dirty="0">
                <a:solidFill>
                  <a:srgbClr val="252525"/>
                </a:solidFill>
                <a:latin typeface="+mn-lt"/>
                <a:ea typeface="Open Sans"/>
                <a:cs typeface="Open Sans"/>
              </a:rPr>
              <a:t>This can happen more quickly if a person experiences </a:t>
            </a:r>
            <a:r>
              <a:rPr lang="en-US" sz="2000" b="0" i="0" u="none" strike="noStrike" baseline="0" dirty="0">
                <a:solidFill>
                  <a:srgbClr val="252525"/>
                </a:solidFill>
                <a:latin typeface="+mn-lt"/>
                <a:ea typeface="Open Sans"/>
                <a:cs typeface="Open Sans"/>
              </a:rPr>
              <a:t>extreme and prolonged physical or mental exertion or an overburdening workload</a:t>
            </a:r>
            <a:r>
              <a:rPr lang="en-US" sz="2000" dirty="0">
                <a:solidFill>
                  <a:srgbClr val="252525"/>
                </a:solidFill>
                <a:latin typeface="+mn-lt"/>
                <a:ea typeface="Open Sans"/>
                <a:cs typeface="Open Sans"/>
              </a:rPr>
              <a:t>.</a:t>
            </a:r>
            <a:endParaRPr lang="en-US" sz="2000" b="0" i="0" u="none" strike="noStrike" baseline="0" dirty="0">
              <a:solidFill>
                <a:srgbClr val="000000"/>
              </a:solidFill>
              <a:latin typeface="Garamond" panose="02020404030301010803" pitchFamily="18" charset="0"/>
            </a:endParaRPr>
          </a:p>
          <a:p>
            <a:endParaRPr lang="en-US" dirty="0"/>
          </a:p>
        </p:txBody>
      </p:sp>
      <p:pic>
        <p:nvPicPr>
          <p:cNvPr id="5" name="Picture Placeholder 4">
            <a:extLst>
              <a:ext uri="{FF2B5EF4-FFF2-40B4-BE49-F238E27FC236}">
                <a16:creationId xmlns:a16="http://schemas.microsoft.com/office/drawing/2014/main" id="{7221CB7A-AD03-7F9D-26FC-022918EEFE5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677" r="17677"/>
          <a:stretch/>
        </p:blipFill>
        <p:spPr/>
      </p:pic>
    </p:spTree>
    <p:extLst>
      <p:ext uri="{BB962C8B-B14F-4D97-AF65-F5344CB8AC3E}">
        <p14:creationId xmlns:p14="http://schemas.microsoft.com/office/powerpoint/2010/main" val="581486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1D281-2588-A97B-8AA4-F74AC8C063D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1EFD3F2-73EE-94F9-A89C-A3655EA7120A}"/>
              </a:ext>
            </a:extLst>
          </p:cNvPr>
          <p:cNvSpPr>
            <a:spLocks noGrp="1"/>
          </p:cNvSpPr>
          <p:nvPr>
            <p:ph type="title"/>
          </p:nvPr>
        </p:nvSpPr>
        <p:spPr>
          <a:xfrm>
            <a:off x="407301" y="457200"/>
            <a:ext cx="4387121" cy="1600200"/>
          </a:xfrm>
        </p:spPr>
        <p:txBody>
          <a:bodyPr anchor="t">
            <a:normAutofit/>
          </a:bodyPr>
          <a:lstStyle/>
          <a:p>
            <a:r>
              <a:rPr lang="en-US"/>
              <a:t>Long term effects of burnout</a:t>
            </a:r>
          </a:p>
        </p:txBody>
      </p:sp>
      <p:pic>
        <p:nvPicPr>
          <p:cNvPr id="5" name="Picture Placeholder 4">
            <a:extLst>
              <a:ext uri="{FF2B5EF4-FFF2-40B4-BE49-F238E27FC236}">
                <a16:creationId xmlns:a16="http://schemas.microsoft.com/office/drawing/2014/main" id="{20F78D2B-6A8E-F064-BC62-9630E501D63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9304" r="9304"/>
          <a:stretch/>
        </p:blipFill>
        <p:spPr>
          <a:xfrm>
            <a:off x="5352836" y="457200"/>
            <a:ext cx="6431862" cy="5403850"/>
          </a:xfrm>
          <a:noFill/>
        </p:spPr>
      </p:pic>
      <p:sp>
        <p:nvSpPr>
          <p:cNvPr id="6" name="Text Placeholder 5">
            <a:extLst>
              <a:ext uri="{FF2B5EF4-FFF2-40B4-BE49-F238E27FC236}">
                <a16:creationId xmlns:a16="http://schemas.microsoft.com/office/drawing/2014/main" id="{9A3B7030-93DB-3FFA-164D-F32C07E3DA9D}"/>
              </a:ext>
              <a:ext uri="{C183D7F6-B498-43B3-948B-1728B52AA6E4}">
                <adec:decorative xmlns:adec="http://schemas.microsoft.com/office/drawing/2017/decorative" val="1"/>
              </a:ext>
            </a:extLst>
          </p:cNvPr>
          <p:cNvSpPr>
            <a:spLocks noGrp="1"/>
          </p:cNvSpPr>
          <p:nvPr>
            <p:ph type="body" sz="half" idx="2"/>
          </p:nvPr>
        </p:nvSpPr>
        <p:spPr>
          <a:xfrm>
            <a:off x="138223" y="1459355"/>
            <a:ext cx="4859079" cy="4401695"/>
          </a:xfrm>
        </p:spPr>
        <p:txBody>
          <a:bodyPr>
            <a:normAutofit/>
          </a:bodyPr>
          <a:lstStyle/>
          <a:p>
            <a:pPr marR="0">
              <a:lnSpc>
                <a:spcPct val="110000"/>
              </a:lnSpc>
            </a:pPr>
            <a:r>
              <a:rPr lang="en-US" b="0" i="0">
                <a:effectLst/>
              </a:rPr>
              <a:t>There is increasing evidence that burnout as a negative stress response represents a risk factor not only for depression but also for cardiovascular and other somatic disease (pain, fatigue, weakness, shortness of breath).</a:t>
            </a:r>
          </a:p>
          <a:p>
            <a:pPr marR="0">
              <a:lnSpc>
                <a:spcPct val="110000"/>
              </a:lnSpc>
            </a:pPr>
            <a:endParaRPr lang="en-US"/>
          </a:p>
          <a:p>
            <a:pPr marR="0">
              <a:lnSpc>
                <a:spcPct val="110000"/>
              </a:lnSpc>
            </a:pPr>
            <a:r>
              <a:rPr lang="en-US" b="0" i="0">
                <a:effectLst/>
              </a:rPr>
              <a:t> Studies have shown burnout has three </a:t>
            </a:r>
            <a:r>
              <a:rPr lang="en-US"/>
              <a:t>similar</a:t>
            </a:r>
            <a:r>
              <a:rPr lang="en-US" b="0" i="0">
                <a:effectLst/>
              </a:rPr>
              <a:t> components: </a:t>
            </a:r>
          </a:p>
          <a:p>
            <a:pPr marL="285750" marR="0" indent="-285750">
              <a:lnSpc>
                <a:spcPct val="110000"/>
              </a:lnSpc>
              <a:buFont typeface="Arial" panose="020B0604020202020204" pitchFamily="34" charset="0"/>
              <a:buChar char="•"/>
            </a:pPr>
            <a:r>
              <a:rPr lang="en-US" b="0" i="0">
                <a:effectLst/>
              </a:rPr>
              <a:t>emotional exhaustion, which can lead to loss of energy; </a:t>
            </a:r>
          </a:p>
          <a:p>
            <a:pPr marL="285750" marR="0" indent="-285750">
              <a:lnSpc>
                <a:spcPct val="110000"/>
              </a:lnSpc>
              <a:buFont typeface="Arial" panose="020B0604020202020204" pitchFamily="34" charset="0"/>
              <a:buChar char="•"/>
            </a:pPr>
            <a:r>
              <a:rPr lang="en-US" b="0" i="0">
                <a:effectLst/>
              </a:rPr>
              <a:t>isolation, which leads to detached responses to other people around us; and</a:t>
            </a:r>
          </a:p>
          <a:p>
            <a:pPr marL="285750" marR="0" indent="-285750">
              <a:lnSpc>
                <a:spcPct val="110000"/>
              </a:lnSpc>
              <a:buFont typeface="Arial" panose="020B0604020202020204" pitchFamily="34" charset="0"/>
              <a:buChar char="•"/>
            </a:pPr>
            <a:r>
              <a:rPr lang="en-US" b="0" i="0">
                <a:effectLst/>
              </a:rPr>
              <a:t> reduced personal accomplishment.</a:t>
            </a:r>
          </a:p>
          <a:p>
            <a:pPr>
              <a:lnSpc>
                <a:spcPct val="110000"/>
              </a:lnSpc>
            </a:pPr>
            <a:endParaRPr lang="en-US" sz="1500"/>
          </a:p>
        </p:txBody>
      </p:sp>
      <p:sp>
        <p:nvSpPr>
          <p:cNvPr id="11" name="Slide Number Placeholder 4">
            <a:extLst>
              <a:ext uri="{FF2B5EF4-FFF2-40B4-BE49-F238E27FC236}">
                <a16:creationId xmlns:a16="http://schemas.microsoft.com/office/drawing/2014/main" id="{F87828FD-5337-DD8E-306D-5EDEF45824AC}"/>
              </a:ext>
            </a:extLst>
          </p:cNvPr>
          <p:cNvSpPr>
            <a:spLocks noGrp="1"/>
          </p:cNvSpPr>
          <p:nvPr>
            <p:ph type="sldNum" sz="quarter" idx="11"/>
          </p:nvPr>
        </p:nvSpPr>
        <p:spPr>
          <a:xfrm>
            <a:off x="9067800" y="6356350"/>
            <a:ext cx="2743200" cy="365125"/>
          </a:xfrm>
        </p:spPr>
        <p:txBody>
          <a:bodyPr/>
          <a:lstStyle/>
          <a:p>
            <a:pPr>
              <a:spcAft>
                <a:spcPts val="600"/>
              </a:spcAft>
            </a:pPr>
            <a:fld id="{383B7B7A-CDDA-7C44-B1B0-1F1E45567B3B}" type="slidenum">
              <a:rPr lang="en-US" smtClean="0"/>
              <a:pPr>
                <a:spcAft>
                  <a:spcPts val="600"/>
                </a:spcAft>
              </a:pPr>
              <a:t>7</a:t>
            </a:fld>
            <a:endParaRPr lang="en-US"/>
          </a:p>
        </p:txBody>
      </p:sp>
    </p:spTree>
    <p:extLst>
      <p:ext uri="{BB962C8B-B14F-4D97-AF65-F5344CB8AC3E}">
        <p14:creationId xmlns:p14="http://schemas.microsoft.com/office/powerpoint/2010/main" val="3862013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0A3C9-87FC-2AE5-74E3-D31A764D61FE}"/>
              </a:ext>
            </a:extLst>
          </p:cNvPr>
          <p:cNvSpPr>
            <a:spLocks noGrp="1"/>
          </p:cNvSpPr>
          <p:nvPr>
            <p:ph type="title"/>
          </p:nvPr>
        </p:nvSpPr>
        <p:spPr>
          <a:xfrm>
            <a:off x="407301" y="457200"/>
            <a:ext cx="4387121" cy="1600200"/>
          </a:xfrm>
        </p:spPr>
        <p:txBody>
          <a:bodyPr anchor="t">
            <a:normAutofit/>
          </a:bodyPr>
          <a:lstStyle/>
          <a:p>
            <a:r>
              <a:rPr lang="en-US"/>
              <a:t>But I love my job, I love my kids….</a:t>
            </a:r>
          </a:p>
        </p:txBody>
      </p:sp>
      <p:sp>
        <p:nvSpPr>
          <p:cNvPr id="4" name="Slide Number Placeholder 3">
            <a:extLst>
              <a:ext uri="{FF2B5EF4-FFF2-40B4-BE49-F238E27FC236}">
                <a16:creationId xmlns:a16="http://schemas.microsoft.com/office/drawing/2014/main" id="{72187C6C-67A5-1A0A-0C91-E682ABF739CA}"/>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8</a:t>
            </a:fld>
            <a:endParaRPr lang="en-US"/>
          </a:p>
        </p:txBody>
      </p:sp>
      <p:graphicFrame>
        <p:nvGraphicFramePr>
          <p:cNvPr id="9" name="Text Placeholder 2">
            <a:extLst>
              <a:ext uri="{FF2B5EF4-FFF2-40B4-BE49-F238E27FC236}">
                <a16:creationId xmlns:a16="http://schemas.microsoft.com/office/drawing/2014/main" id="{5431BC2B-D1D8-CAC3-91B0-971343177260}"/>
              </a:ext>
            </a:extLst>
          </p:cNvPr>
          <p:cNvGraphicFramePr/>
          <p:nvPr>
            <p:extLst>
              <p:ext uri="{D42A27DB-BD31-4B8C-83A1-F6EECF244321}">
                <p14:modId xmlns:p14="http://schemas.microsoft.com/office/powerpoint/2010/main" val="2872191107"/>
              </p:ext>
            </p:extLst>
          </p:nvPr>
        </p:nvGraphicFramePr>
        <p:xfrm>
          <a:off x="5319736" y="457200"/>
          <a:ext cx="6709512" cy="5899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What Are the Benefits of Becoming a School Bus Driver?">
            <a:extLst>
              <a:ext uri="{FF2B5EF4-FFF2-40B4-BE49-F238E27FC236}">
                <a16:creationId xmlns:a16="http://schemas.microsoft.com/office/drawing/2014/main" id="{2841BC58-89FD-0286-B0C3-2097F3DA3A78}"/>
              </a:ext>
            </a:extLst>
          </p:cNvPr>
          <p:cNvPicPr>
            <a:picLocks noGrp="1" noChangeAspect="1" noChangeArrowheads="1"/>
          </p:cNvPicPr>
          <p:nvPr>
            <p:ph type="pic" idx="1"/>
          </p:nvPr>
        </p:nvPicPr>
        <p:blipFill>
          <a:blip r:embed="rId7">
            <a:extLst>
              <a:ext uri="{28A0092B-C50C-407E-A947-70E740481C1C}">
                <a14:useLocalDpi xmlns:a14="http://schemas.microsoft.com/office/drawing/2010/main" val="0"/>
              </a:ext>
            </a:extLst>
          </a:blip>
          <a:srcRect l="9037" r="9037"/>
          <a:stretch>
            <a:fillRect/>
          </a:stretch>
        </p:blipFill>
        <p:spPr bwMode="auto">
          <a:xfrm>
            <a:off x="226591" y="1712172"/>
            <a:ext cx="4912434" cy="3955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727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D8A774-5B75-5C66-72B3-68700C5F971A}"/>
              </a:ext>
            </a:extLst>
          </p:cNvPr>
          <p:cNvSpPr>
            <a:spLocks noGrp="1"/>
          </p:cNvSpPr>
          <p:nvPr>
            <p:ph type="title"/>
          </p:nvPr>
        </p:nvSpPr>
        <p:spPr>
          <a:xfrm>
            <a:off x="381000" y="829340"/>
            <a:ext cx="11430000" cy="712609"/>
          </a:xfrm>
        </p:spPr>
        <p:txBody>
          <a:bodyPr/>
          <a:lstStyle/>
          <a:p>
            <a:pPr algn="ctr"/>
            <a:r>
              <a:rPr lang="en-US"/>
              <a:t>Understanding toxic stress</a:t>
            </a:r>
          </a:p>
        </p:txBody>
      </p:sp>
      <p:sp>
        <p:nvSpPr>
          <p:cNvPr id="5" name="Text Placeholder 4">
            <a:extLst>
              <a:ext uri="{FF2B5EF4-FFF2-40B4-BE49-F238E27FC236}">
                <a16:creationId xmlns:a16="http://schemas.microsoft.com/office/drawing/2014/main" id="{40273E46-DC8C-65DF-B252-2F40153068DE}"/>
              </a:ext>
            </a:extLst>
          </p:cNvPr>
          <p:cNvSpPr>
            <a:spLocks noGrp="1"/>
          </p:cNvSpPr>
          <p:nvPr>
            <p:ph type="body" sz="quarter" idx="12"/>
          </p:nvPr>
        </p:nvSpPr>
        <p:spPr>
          <a:xfrm>
            <a:off x="893135" y="1921164"/>
            <a:ext cx="10744683" cy="4682835"/>
          </a:xfrm>
        </p:spPr>
        <p:txBody>
          <a:bodyPr>
            <a:normAutofit fontScale="92500" lnSpcReduction="10000"/>
          </a:bodyPr>
          <a:lstStyle/>
          <a:p>
            <a:r>
              <a:rPr lang="en-US" sz="2600"/>
              <a:t>Some stress is normal – when an individual encounters a challenge, threat, or problem the body releases stress hormones that cause a number of physiological changes. </a:t>
            </a:r>
            <a:r>
              <a:rPr lang="en-US" sz="2600" i="1"/>
              <a:t>( Such as a rollercoaster ride, job interview, etc.)</a:t>
            </a:r>
          </a:p>
          <a:p>
            <a:endParaRPr lang="en-US" sz="900"/>
          </a:p>
          <a:p>
            <a:r>
              <a:rPr lang="en-US" sz="2600"/>
              <a:t>This type of stress helps us deal with the challenge, threat, or problem and helps to keep us safe. </a:t>
            </a:r>
          </a:p>
          <a:p>
            <a:pPr lvl="1"/>
            <a:endParaRPr lang="en-US" sz="900"/>
          </a:p>
          <a:p>
            <a:r>
              <a:rPr lang="en-US" sz="2600"/>
              <a:t>However, stress that is prolonged, severe, or chronic can cause significant health problems and impact a person’s functioning. This type of stress is </a:t>
            </a:r>
            <a:r>
              <a:rPr lang="en-US" sz="2600" b="1"/>
              <a:t>toxic stress</a:t>
            </a:r>
            <a:r>
              <a:rPr lang="en-US" sz="2600"/>
              <a:t>.  </a:t>
            </a:r>
            <a:r>
              <a:rPr lang="en-US" sz="2600" i="1"/>
              <a:t>(Students that may have a difficult homelife, student behaviors, such as being rude or disrespectful, driving stressors, etc.)</a:t>
            </a:r>
          </a:p>
          <a:p>
            <a:endParaRPr lang="en-US" sz="2600"/>
          </a:p>
          <a:p>
            <a:endParaRPr lang="en-US" sz="2600"/>
          </a:p>
          <a:p>
            <a:endParaRPr lang="en-US"/>
          </a:p>
        </p:txBody>
      </p:sp>
    </p:spTree>
    <p:extLst>
      <p:ext uri="{BB962C8B-B14F-4D97-AF65-F5344CB8AC3E}">
        <p14:creationId xmlns:p14="http://schemas.microsoft.com/office/powerpoint/2010/main" val="3264201659"/>
      </p:ext>
    </p:extLst>
  </p:cSld>
  <p:clrMapOvr>
    <a:masterClrMapping/>
  </p:clrMapOvr>
</p:sld>
</file>

<file path=ppt/theme/theme1.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DEW Heart of it All Template  -  Read-Only" id="{A7741C3A-96E4-46E4-9C59-9F1693D5F383}" vid="{00AE41BB-95D1-41A2-B9F6-98481E148F6B}"/>
    </a:ext>
  </a:ext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DEW Heart of it All Template  -  Read-Only" id="{A7741C3A-96E4-46E4-9C59-9F1693D5F383}" vid="{DB93AB8F-B92C-49BA-905C-09C55470E58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6a0b0f5-ab3f-4382-8730-459fb424e421" xsi:nil="true"/>
    <lcf76f155ced4ddcb4097134ff3c332f xmlns="bfd0eb98-df6f-45ce-9d34-126ae45a8f1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A9B6977310354AA03AAE3ED2A97E19" ma:contentTypeVersion="15" ma:contentTypeDescription="Create a new document." ma:contentTypeScope="" ma:versionID="a019a7039edc9934b1a8265ac36b0468">
  <xsd:schema xmlns:xsd="http://www.w3.org/2001/XMLSchema" xmlns:xs="http://www.w3.org/2001/XMLSchema" xmlns:p="http://schemas.microsoft.com/office/2006/metadata/properties" xmlns:ns2="bfd0eb98-df6f-45ce-9d34-126ae45a8f17" xmlns:ns3="f6bfcbc9-5b24-4ae5-96de-729e402c5ea5" xmlns:ns4="06a0b0f5-ab3f-4382-8730-459fb424e421" targetNamespace="http://schemas.microsoft.com/office/2006/metadata/properties" ma:root="true" ma:fieldsID="8cfdb351ef98b98a9b6b299712fdf2bd" ns2:_="" ns3:_="" ns4:_="">
    <xsd:import namespace="bfd0eb98-df6f-45ce-9d34-126ae45a8f17"/>
    <xsd:import namespace="f6bfcbc9-5b24-4ae5-96de-729e402c5ea5"/>
    <xsd:import namespace="06a0b0f5-ab3f-4382-8730-459fb424e42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lcf76f155ced4ddcb4097134ff3c332f" minOccurs="0"/>
                <xsd:element ref="ns4:TaxCatchAll"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d0eb98-df6f-45ce-9d34-126ae45a8f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bfcbc9-5b24-4ae5-96de-729e402c5e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a0b0f5-ab3f-4382-8730-459fb424e42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9ed3e0d-4050-4282-b8b3-ac2cd5772cc4}" ma:internalName="TaxCatchAll" ma:showField="CatchAllData" ma:web="f6bfcbc9-5b24-4ae5-96de-729e402c5e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1CD16D-1598-4B65-9A1F-31D7D245A177}">
  <ds:schemaRefs>
    <ds:schemaRef ds:uri="http://schemas.microsoft.com/office/2006/documentManagement/types"/>
    <ds:schemaRef ds:uri="http://purl.org/dc/dcmitype/"/>
    <ds:schemaRef ds:uri="bfd0eb98-df6f-45ce-9d34-126ae45a8f17"/>
    <ds:schemaRef ds:uri="http://purl.org/dc/elements/1.1/"/>
    <ds:schemaRef ds:uri="http://purl.org/dc/term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06a0b0f5-ab3f-4382-8730-459fb424e421"/>
    <ds:schemaRef ds:uri="f6bfcbc9-5b24-4ae5-96de-729e402c5ea5"/>
  </ds:schemaRefs>
</ds:datastoreItem>
</file>

<file path=customXml/itemProps2.xml><?xml version="1.0" encoding="utf-8"?>
<ds:datastoreItem xmlns:ds="http://schemas.openxmlformats.org/officeDocument/2006/customXml" ds:itemID="{66360C12-CB4A-4572-A424-E960CA399007}">
  <ds:schemaRefs>
    <ds:schemaRef ds:uri="http://schemas.microsoft.com/sharepoint/v3/contenttype/forms"/>
  </ds:schemaRefs>
</ds:datastoreItem>
</file>

<file path=customXml/itemProps3.xml><?xml version="1.0" encoding="utf-8"?>
<ds:datastoreItem xmlns:ds="http://schemas.openxmlformats.org/officeDocument/2006/customXml" ds:itemID="{9AAA6515-DCF6-40F6-972B-103C07B5D289}">
  <ds:schemaRefs>
    <ds:schemaRef ds:uri="06a0b0f5-ab3f-4382-8730-459fb424e421"/>
    <ds:schemaRef ds:uri="bfd0eb98-df6f-45ce-9d34-126ae45a8f17"/>
    <ds:schemaRef ds:uri="f6bfcbc9-5b24-4ae5-96de-729e402c5e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e046113e-6166-43bd-bf96-7c11aee1d2cc}" enabled="1" method="Standard" siteId="{50f8fcc4-94d8-4f07-84eb-36ed57c7c8a2}" removed="0"/>
</clbl:labelList>
</file>

<file path=docProps/app.xml><?xml version="1.0" encoding="utf-8"?>
<Properties xmlns="http://schemas.openxmlformats.org/officeDocument/2006/extended-properties" xmlns:vt="http://schemas.openxmlformats.org/officeDocument/2006/docPropsVTypes">
  <Template>2023 DEW Heart of it All Template</Template>
  <TotalTime>11516</TotalTime>
  <Words>4140</Words>
  <Application>Microsoft Office PowerPoint</Application>
  <PresentationFormat>Widescreen</PresentationFormat>
  <Paragraphs>252</Paragraphs>
  <Slides>41</Slides>
  <Notes>11</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41</vt:i4>
      </vt:variant>
    </vt:vector>
  </HeadingPairs>
  <TitlesOfParts>
    <vt:vector size="52" baseType="lpstr">
      <vt:lpstr>Source Sans Pro</vt:lpstr>
      <vt:lpstr>roboto</vt:lpstr>
      <vt:lpstr>Source Sans Pro SemiBold</vt:lpstr>
      <vt:lpstr>Calibri</vt:lpstr>
      <vt:lpstr>Aptos</vt:lpstr>
      <vt:lpstr>Open Sans</vt:lpstr>
      <vt:lpstr>Wingdings</vt:lpstr>
      <vt:lpstr>Garamond</vt:lpstr>
      <vt:lpstr>Arial</vt:lpstr>
      <vt:lpstr>Heart of it All Deck</vt:lpstr>
      <vt:lpstr>Opening and Closing Slides</vt:lpstr>
      <vt:lpstr>PowerPoint Presentation</vt:lpstr>
      <vt:lpstr> the Ohio School Bus Safety Working Group Recommended that  The Ohio Department of Education and Workforce should work with the Ohio Department of Public Safety to create and offer wellness programming specific to school bus drivers. </vt:lpstr>
      <vt:lpstr>Let’s look at Wellness support programming for school bus drivers- why it’s important</vt:lpstr>
      <vt:lpstr>How stressful is it being a school bus driver? </vt:lpstr>
      <vt:lpstr>Stress and burnout</vt:lpstr>
      <vt:lpstr>Let’s talk about BURN out- what is it?</vt:lpstr>
      <vt:lpstr>Long term effects of burnout</vt:lpstr>
      <vt:lpstr>But I love my job, I love my kids….</vt:lpstr>
      <vt:lpstr>Understanding toxic stress</vt:lpstr>
      <vt:lpstr>What stress does to your body</vt:lpstr>
      <vt:lpstr>  how do we combat stress? Let’s talk about it</vt:lpstr>
      <vt:lpstr>SUPPORTIVE RELATIONSHIPS</vt:lpstr>
      <vt:lpstr>The science behind stress:  oxytocin, the stress hormone</vt:lpstr>
      <vt:lpstr>QUALITY SLEEP</vt:lpstr>
      <vt:lpstr>Sleep Hygiene Optimization  </vt:lpstr>
      <vt:lpstr>BALANCED NUTRITION</vt:lpstr>
      <vt:lpstr>PowerPoint Presentation</vt:lpstr>
      <vt:lpstr>PHYSICAL ACTIVITY</vt:lpstr>
      <vt:lpstr>Just a few extra steps throughout your day….</vt:lpstr>
      <vt:lpstr>MINDFULNESS PRACTICES</vt:lpstr>
      <vt:lpstr>PowerPoint Presentation</vt:lpstr>
      <vt:lpstr>PowerPoint Presentation</vt:lpstr>
      <vt:lpstr>EXPERIENCING NATURE</vt:lpstr>
      <vt:lpstr>MENTAL HEALTHCARE</vt:lpstr>
      <vt:lpstr>PowerPoint Presentation</vt:lpstr>
      <vt:lpstr>Mental Wellness isn’t a suggestion…..  it’s a necessity.  </vt:lpstr>
      <vt:lpstr> REDUCING STRESS:  HANDLING CRuCiAL CONVERSATIONS</vt:lpstr>
      <vt:lpstr>PowerPoint Presentation</vt:lpstr>
      <vt:lpstr>The power of effective communication during difficult conversations</vt:lpstr>
      <vt:lpstr>The three ingredients of crucial conversations</vt:lpstr>
      <vt:lpstr>How do we usually handle   Crucial Conversations?</vt:lpstr>
      <vt:lpstr>Heated discussions</vt:lpstr>
      <vt:lpstr> We are not designed to handle crucial conversations And Here’s Why.</vt:lpstr>
      <vt:lpstr>PowerPoint Presentation</vt:lpstr>
      <vt:lpstr>What is success to you?</vt:lpstr>
      <vt:lpstr>PowerPoint Presentation</vt:lpstr>
      <vt:lpstr>PowerPoint Presentation</vt:lpstr>
      <vt:lpstr>Resources for drivers</vt:lpstr>
      <vt:lpstr>Resources for drivers </vt:lpstr>
      <vt:lpstr>Resources for drivers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Free, Heather</dc:creator>
  <cp:keywords/>
  <dc:description/>
  <cp:lastModifiedBy>Free, Heather</cp:lastModifiedBy>
  <cp:revision>2</cp:revision>
  <cp:lastPrinted>2023-06-01T12:39:21Z</cp:lastPrinted>
  <dcterms:created xsi:type="dcterms:W3CDTF">2025-01-21T17:10:28Z</dcterms:created>
  <dcterms:modified xsi:type="dcterms:W3CDTF">2025-07-31T19:44:20Z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0x01010089A9B6977310354AA03AAE3ED2A97E19</vt:lpwstr>
  </property>
  <property fmtid="{D5CDD505-2E9C-101B-9397-08002B2CF9AE}" pid="3" name="MediaServiceImageTags">
    <vt:lpwstr/>
  </property>
  <property fmtid="{D5CDD505-2E9C-101B-9397-08002B2CF9AE}" pid="4" name="MSIP_Label_e046113e-6166-43bd-bf96-7c11aee1d2cc_Enabled">
    <vt:lpwstr>true</vt:lpwstr>
  </property>
  <property fmtid="{D5CDD505-2E9C-101B-9397-08002B2CF9AE}" pid="5" name="MSIP_Label_e046113e-6166-43bd-bf96-7c11aee1d2cc_SetDate">
    <vt:lpwstr>2025-06-06T15:17:14Z</vt:lpwstr>
  </property>
  <property fmtid="{D5CDD505-2E9C-101B-9397-08002B2CF9AE}" pid="6" name="MSIP_Label_e046113e-6166-43bd-bf96-7c11aee1d2cc_Method">
    <vt:lpwstr>Standard</vt:lpwstr>
  </property>
  <property fmtid="{D5CDD505-2E9C-101B-9397-08002B2CF9AE}" pid="7" name="MSIP_Label_e046113e-6166-43bd-bf96-7c11aee1d2cc_Name">
    <vt:lpwstr>Confidential</vt:lpwstr>
  </property>
  <property fmtid="{D5CDD505-2E9C-101B-9397-08002B2CF9AE}" pid="8" name="MSIP_Label_e046113e-6166-43bd-bf96-7c11aee1d2cc_SiteId">
    <vt:lpwstr>50f8fcc4-94d8-4f07-84eb-36ed57c7c8a2</vt:lpwstr>
  </property>
  <property fmtid="{D5CDD505-2E9C-101B-9397-08002B2CF9AE}" pid="9" name="MSIP_Label_e046113e-6166-43bd-bf96-7c11aee1d2cc_ActionId">
    <vt:lpwstr>f47b39f6-ed8c-491f-8b17-bb5b5725b59c</vt:lpwstr>
  </property>
  <property fmtid="{D5CDD505-2E9C-101B-9397-08002B2CF9AE}" pid="10" name="MSIP_Label_e046113e-6166-43bd-bf96-7c11aee1d2cc_ContentBits">
    <vt:lpwstr>0</vt:lpwstr>
  </property>
  <property fmtid="{D5CDD505-2E9C-101B-9397-08002B2CF9AE}" pid="11" name="MSIP_Label_e046113e-6166-43bd-bf96-7c11aee1d2cc_Tag">
    <vt:lpwstr>10, 3, 0, 2</vt:lpwstr>
  </property>
</Properties>
</file>