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34"/>
  </p:notesMasterIdLst>
  <p:sldIdLst>
    <p:sldId id="267" r:id="rId6"/>
    <p:sldId id="268" r:id="rId7"/>
    <p:sldId id="270" r:id="rId8"/>
    <p:sldId id="297" r:id="rId9"/>
    <p:sldId id="263" r:id="rId10"/>
    <p:sldId id="292" r:id="rId11"/>
    <p:sldId id="298" r:id="rId12"/>
    <p:sldId id="299" r:id="rId13"/>
    <p:sldId id="282" r:id="rId14"/>
    <p:sldId id="301" r:id="rId15"/>
    <p:sldId id="307" r:id="rId16"/>
    <p:sldId id="302" r:id="rId17"/>
    <p:sldId id="303" r:id="rId18"/>
    <p:sldId id="295" r:id="rId19"/>
    <p:sldId id="286" r:id="rId20"/>
    <p:sldId id="296" r:id="rId21"/>
    <p:sldId id="287" r:id="rId22"/>
    <p:sldId id="288" r:id="rId23"/>
    <p:sldId id="305" r:id="rId24"/>
    <p:sldId id="306" r:id="rId25"/>
    <p:sldId id="272" r:id="rId26"/>
    <p:sldId id="308" r:id="rId27"/>
    <p:sldId id="309" r:id="rId28"/>
    <p:sldId id="291" r:id="rId29"/>
    <p:sldId id="264" r:id="rId30"/>
    <p:sldId id="265" r:id="rId31"/>
    <p:sldId id="266" r:id="rId32"/>
    <p:sldId id="269" r:id="rId33"/>
  </p:sldIdLst>
  <p:sldSz cx="12192000" cy="6858000"/>
  <p:notesSz cx="7010400" cy="9296400"/>
  <p:embeddedFontLst>
    <p:embeddedFont>
      <p:font typeface="Open Sans" panose="020B0606030504020204" pitchFamily="34" charset="0"/>
      <p:regular r:id="rId35"/>
      <p:bold r:id="rId36"/>
      <p:italic r:id="rId37"/>
      <p:boldItalic r:id="rId38"/>
    </p:embeddedFont>
    <p:embeddedFont>
      <p:font typeface="Poppins" panose="00000500000000000000" pitchFamily="2" charset="0"/>
      <p:regular r:id="rId39"/>
      <p:bold r:id="rId40"/>
      <p:italic r:id="rId41"/>
      <p:boldItalic r:id="rId42"/>
    </p:embeddedFont>
    <p:embeddedFont>
      <p:font typeface="Source Sans Pro" panose="020B0503030403020204" pitchFamily="34" charset="0"/>
      <p:regular r:id="rId43"/>
      <p:bold r:id="rId44"/>
      <p:italic r:id="rId45"/>
      <p:boldItalic r:id="rId46"/>
    </p:embeddedFont>
    <p:embeddedFont>
      <p:font typeface="Source Sans Pro SemiBold" panose="020B060303040302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00"/>
    <a:srgbClr val="FFFFFF"/>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814C8-02B6-5D18-FC5A-0113657FB87D}" v="79" dt="2025-04-28T14:14:22.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4"/>
    <p:restoredTop sz="93650" autoAdjust="0"/>
  </p:normalViewPr>
  <p:slideViewPr>
    <p:cSldViewPr snapToGrid="0">
      <p:cViewPr varScale="1">
        <p:scale>
          <a:sx n="141" d="100"/>
          <a:sy n="141" d="100"/>
        </p:scale>
        <p:origin x="756" y="336"/>
      </p:cViewPr>
      <p:guideLst>
        <p:guide orient="horz" pos="2160"/>
        <p:guide pos="3840"/>
        <p:guide orient="horz" pos="144"/>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97" d="100"/>
          <a:sy n="97" d="100"/>
        </p:scale>
        <p:origin x="3768" y="20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5.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6/11/2025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1</a:t>
            </a:fld>
            <a:endParaRPr lang="en-US"/>
          </a:p>
        </p:txBody>
      </p:sp>
    </p:spTree>
    <p:extLst>
      <p:ext uri="{BB962C8B-B14F-4D97-AF65-F5344CB8AC3E}">
        <p14:creationId xmlns:p14="http://schemas.microsoft.com/office/powerpoint/2010/main" val="2466378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949" name="Google Shape;949;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21</a:t>
            </a:fld>
            <a:endParaRPr lang="en-US"/>
          </a:p>
        </p:txBody>
      </p:sp>
    </p:spTree>
    <p:extLst>
      <p:ext uri="{BB962C8B-B14F-4D97-AF65-F5344CB8AC3E}">
        <p14:creationId xmlns:p14="http://schemas.microsoft.com/office/powerpoint/2010/main" val="389521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976" name="Google Shape;976;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25</a:t>
            </a:fld>
            <a:endParaRPr lang="en-US"/>
          </a:p>
        </p:txBody>
      </p:sp>
    </p:spTree>
    <p:extLst>
      <p:ext uri="{BB962C8B-B14F-4D97-AF65-F5344CB8AC3E}">
        <p14:creationId xmlns:p14="http://schemas.microsoft.com/office/powerpoint/2010/main" val="695022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26</a:t>
            </a:fld>
            <a:endParaRPr lang="en-US"/>
          </a:p>
        </p:txBody>
      </p:sp>
    </p:spTree>
    <p:extLst>
      <p:ext uri="{BB962C8B-B14F-4D97-AF65-F5344CB8AC3E}">
        <p14:creationId xmlns:p14="http://schemas.microsoft.com/office/powerpoint/2010/main" val="2493094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27</a:t>
            </a:fld>
            <a:endParaRPr lang="en-US"/>
          </a:p>
        </p:txBody>
      </p:sp>
    </p:spTree>
    <p:extLst>
      <p:ext uri="{BB962C8B-B14F-4D97-AF65-F5344CB8AC3E}">
        <p14:creationId xmlns:p14="http://schemas.microsoft.com/office/powerpoint/2010/main" val="2716329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28</a:t>
            </a:fld>
            <a:endParaRPr lang="en-US"/>
          </a:p>
        </p:txBody>
      </p:sp>
    </p:spTree>
    <p:extLst>
      <p:ext uri="{BB962C8B-B14F-4D97-AF65-F5344CB8AC3E}">
        <p14:creationId xmlns:p14="http://schemas.microsoft.com/office/powerpoint/2010/main" val="103438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2</a:t>
            </a:fld>
            <a:endParaRPr lang="en-US"/>
          </a:p>
        </p:txBody>
      </p:sp>
    </p:spTree>
    <p:extLst>
      <p:ext uri="{BB962C8B-B14F-4D97-AF65-F5344CB8AC3E}">
        <p14:creationId xmlns:p14="http://schemas.microsoft.com/office/powerpoint/2010/main" val="386002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3</a:t>
            </a:fld>
            <a:endParaRPr lang="en-US"/>
          </a:p>
        </p:txBody>
      </p:sp>
    </p:spTree>
    <p:extLst>
      <p:ext uri="{BB962C8B-B14F-4D97-AF65-F5344CB8AC3E}">
        <p14:creationId xmlns:p14="http://schemas.microsoft.com/office/powerpoint/2010/main" val="339266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5</a:t>
            </a:fld>
            <a:endParaRPr lang="en-US"/>
          </a:p>
        </p:txBody>
      </p:sp>
    </p:spTree>
    <p:extLst>
      <p:ext uri="{BB962C8B-B14F-4D97-AF65-F5344CB8AC3E}">
        <p14:creationId xmlns:p14="http://schemas.microsoft.com/office/powerpoint/2010/main" val="85702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d7cb0b50a7_0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g2d7cb0b50a7_0_2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https://files.eric.ed.gov/fulltext/ED499819.pdf</a:t>
            </a:r>
            <a:endParaRPr/>
          </a:p>
        </p:txBody>
      </p:sp>
      <p:sp>
        <p:nvSpPr>
          <p:cNvPr id="756" name="Google Shape;756;g2d7cb0b50a7_0_2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5"/>
        <p:cNvGrpSpPr/>
        <p:nvPr/>
      </p:nvGrpSpPr>
      <p:grpSpPr>
        <a:xfrm>
          <a:off x="0" y="0"/>
          <a:ext cx="0" cy="0"/>
          <a:chOff x="0" y="0"/>
          <a:chExt cx="0" cy="0"/>
        </a:xfrm>
      </p:grpSpPr>
      <p:sp>
        <p:nvSpPr>
          <p:cNvPr id="6066" name="Google Shape;6066;g211cd6b132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7" name="Google Shape;6067;g211cd6b132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068" name="Google Shape;6068;g211cd6b132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7"/>
        <p:cNvGrpSpPr/>
        <p:nvPr/>
      </p:nvGrpSpPr>
      <p:grpSpPr>
        <a:xfrm>
          <a:off x="0" y="0"/>
          <a:ext cx="0" cy="0"/>
          <a:chOff x="0" y="0"/>
          <a:chExt cx="0" cy="0"/>
        </a:xfrm>
      </p:grpSpPr>
      <p:sp>
        <p:nvSpPr>
          <p:cNvPr id="6188" name="Google Shape;6188;g202d38de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9" name="Google Shape;6189;g202d38de07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5" name="Google Shape;925;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16</a:t>
            </a:fld>
            <a:endParaRPr lang="en-US"/>
          </a:p>
        </p:txBody>
      </p:sp>
    </p:spTree>
    <p:extLst>
      <p:ext uri="{BB962C8B-B14F-4D97-AF65-F5344CB8AC3E}">
        <p14:creationId xmlns:p14="http://schemas.microsoft.com/office/powerpoint/2010/main" val="2286845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LA2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Logo for Literacy Academy 2025">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20274" y="5423885"/>
            <a:ext cx="4551451" cy="1050590"/>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dirty="0">
                <a:solidFill>
                  <a:srgbClr val="002060"/>
                </a:solidFill>
                <a:latin typeface="+mj-lt"/>
              </a:rPr>
              <a:t>Presentation</a:t>
            </a:r>
            <a:r>
              <a:rPr lang="en-US" sz="660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 Text LA2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Footer Placeholder 23">
            <a:extLst>
              <a:ext uri="{FF2B5EF4-FFF2-40B4-BE49-F238E27FC236}">
                <a16:creationId xmlns:a16="http://schemas.microsoft.com/office/drawing/2014/main" id="{4C47A4CC-D6C6-8FE9-B71F-CACDE0E6F5E0}"/>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A608AF6F-FCE2-5774-D0CF-09E4D63967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09947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3" name="Footer Placeholder 23">
            <a:extLst>
              <a:ext uri="{FF2B5EF4-FFF2-40B4-BE49-F238E27FC236}">
                <a16:creationId xmlns:a16="http://schemas.microsoft.com/office/drawing/2014/main" id="{5D781D1F-2231-71D3-A630-471868206DC4}"/>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021CEF5C-7069-4EBD-47F5-8FD008978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89628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5" name="Footer Placeholder 23">
            <a:extLst>
              <a:ext uri="{FF2B5EF4-FFF2-40B4-BE49-F238E27FC236}">
                <a16:creationId xmlns:a16="http://schemas.microsoft.com/office/drawing/2014/main" id="{08F7EBCC-A0CF-5C7C-A971-941E7FA9F2A8}"/>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6" name="Picture 5" descr="Logo for Literacy Academy 2025">
            <a:extLst>
              <a:ext uri="{FF2B5EF4-FFF2-40B4-BE49-F238E27FC236}">
                <a16:creationId xmlns:a16="http://schemas.microsoft.com/office/drawing/2014/main" id="{80335F13-1E87-F1A0-9357-0328D4050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47013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5" name="Footer Placeholder 23">
            <a:extLst>
              <a:ext uri="{FF2B5EF4-FFF2-40B4-BE49-F238E27FC236}">
                <a16:creationId xmlns:a16="http://schemas.microsoft.com/office/drawing/2014/main" id="{3F68AAC8-0EAC-E412-E6CE-870933ACB058}"/>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6" name="Picture 5" descr="Logo for Literacy Academy 2025">
            <a:extLst>
              <a:ext uri="{FF2B5EF4-FFF2-40B4-BE49-F238E27FC236}">
                <a16:creationId xmlns:a16="http://schemas.microsoft.com/office/drawing/2014/main" id="{347C7742-5E35-9667-DCDD-2B09506E0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300621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Title LA25">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3" name="Footer Placeholder 23">
            <a:extLst>
              <a:ext uri="{FF2B5EF4-FFF2-40B4-BE49-F238E27FC236}">
                <a16:creationId xmlns:a16="http://schemas.microsoft.com/office/drawing/2014/main" id="{244BFE72-C580-D1FF-5AE1-478052476F8D}"/>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FE2627C0-F3FD-E162-9BAB-0778ABF4E7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81964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with Captions LA25">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dirty="0"/>
              <a:t>Click to Edit Photo Caption</a:t>
            </a:r>
          </a:p>
        </p:txBody>
      </p:sp>
      <p:sp>
        <p:nvSpPr>
          <p:cNvPr id="3" name="Footer Placeholder 23">
            <a:extLst>
              <a:ext uri="{FF2B5EF4-FFF2-40B4-BE49-F238E27FC236}">
                <a16:creationId xmlns:a16="http://schemas.microsoft.com/office/drawing/2014/main" id="{2B2EB03C-49B3-ED1D-B935-E8B39EC77B9A}"/>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5" name="Picture 4" descr="Logo for Literacy Academy 2025">
            <a:extLst>
              <a:ext uri="{FF2B5EF4-FFF2-40B4-BE49-F238E27FC236}">
                <a16:creationId xmlns:a16="http://schemas.microsoft.com/office/drawing/2014/main" id="{5D699F0F-AFF0-324B-A679-74FC6A2981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350404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Title LA25">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dirty="0"/>
              <a:t>Click Icon to add picture</a:t>
            </a:r>
          </a:p>
        </p:txBody>
      </p:sp>
      <p:sp>
        <p:nvSpPr>
          <p:cNvPr id="3" name="Footer Placeholder 23">
            <a:extLst>
              <a:ext uri="{FF2B5EF4-FFF2-40B4-BE49-F238E27FC236}">
                <a16:creationId xmlns:a16="http://schemas.microsoft.com/office/drawing/2014/main" id="{F73FC782-D78A-15CC-5AC4-96709FA1AC5E}"/>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5" name="Picture 4" descr="Logo for Literacy Academy 2025">
            <a:extLst>
              <a:ext uri="{FF2B5EF4-FFF2-40B4-BE49-F238E27FC236}">
                <a16:creationId xmlns:a16="http://schemas.microsoft.com/office/drawing/2014/main" id="{CB27DB5A-17FB-95B6-6697-232B150358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4275278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LA25">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3" name="Footer Placeholder 23">
            <a:extLst>
              <a:ext uri="{FF2B5EF4-FFF2-40B4-BE49-F238E27FC236}">
                <a16:creationId xmlns:a16="http://schemas.microsoft.com/office/drawing/2014/main" id="{AB903CE0-39E9-D31D-2F4A-60B743018F67}"/>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054479CC-6441-56C9-3B02-AE06AB3A10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32131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s With Title LA25">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
        <p:nvSpPr>
          <p:cNvPr id="3" name="Footer Placeholder 23">
            <a:extLst>
              <a:ext uri="{FF2B5EF4-FFF2-40B4-BE49-F238E27FC236}">
                <a16:creationId xmlns:a16="http://schemas.microsoft.com/office/drawing/2014/main" id="{2E21B380-D4D8-7AB6-1F0A-E154CAD28F91}"/>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5FA854E9-8242-6ACC-F6FC-B182D4214F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0952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Picture Gallery LA25">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
        <p:nvSpPr>
          <p:cNvPr id="3" name="Footer Placeholder 23">
            <a:extLst>
              <a:ext uri="{FF2B5EF4-FFF2-40B4-BE49-F238E27FC236}">
                <a16:creationId xmlns:a16="http://schemas.microsoft.com/office/drawing/2014/main" id="{50991751-7CAD-A3D7-938E-D50EE6A72B7A}"/>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165B71CC-0F53-75E0-1F2E-21632F226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16990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Ohio Department of Education and Workforce logo">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16582" y="5592341"/>
            <a:ext cx="2974109" cy="815755"/>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077218"/>
          </a:xfrm>
          <a:prstGeom prst="rect">
            <a:avLst/>
          </a:prstGeom>
          <a:noFill/>
        </p:spPr>
        <p:txBody>
          <a:bodyPr wrap="square" rtlCol="0">
            <a:spAutoFit/>
          </a:bodyPr>
          <a:lstStyle/>
          <a:p>
            <a:pPr algn="ctr"/>
            <a:r>
              <a:rPr lang="en-US" sz="3200" b="1" i="0" u="none" strike="noStrike" dirty="0">
                <a:solidFill>
                  <a:srgbClr val="000000"/>
                </a:solidFill>
                <a:effectLst/>
                <a:latin typeface="Source Sans Pro" panose="020B0503030403020204" pitchFamily="34" charset="0"/>
              </a:rPr>
              <a:t>Leading Systemic Change: </a:t>
            </a:r>
          </a:p>
          <a:p>
            <a:pPr algn="ctr"/>
            <a:r>
              <a:rPr lang="en-US" sz="3200" b="1" i="0" u="none" strike="noStrike" dirty="0">
                <a:solidFill>
                  <a:srgbClr val="000000"/>
                </a:solidFill>
                <a:effectLst/>
                <a:latin typeface="Source Sans Pro" panose="020B0503030403020204" pitchFamily="34" charset="0"/>
              </a:rPr>
              <a:t>Focus is a Prerequisite for Improvement</a:t>
            </a:r>
            <a:endParaRPr lang="en-US" sz="8000" b="1" cap="all" dirty="0">
              <a:solidFill>
                <a:srgbClr val="002060"/>
              </a:solidFill>
              <a:latin typeface="+mj-lt"/>
            </a:endParaRP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97981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lide Image With Footer LA25">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
        <p:nvSpPr>
          <p:cNvPr id="2" name="Footer Placeholder 23">
            <a:extLst>
              <a:ext uri="{FF2B5EF4-FFF2-40B4-BE49-F238E27FC236}">
                <a16:creationId xmlns:a16="http://schemas.microsoft.com/office/drawing/2014/main" id="{4F29C5CF-BFB4-7E3D-95B0-6CADC4FE6F60}"/>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3" name="Picture 2" descr="Logo for Literacy Academy 2025">
            <a:extLst>
              <a:ext uri="{FF2B5EF4-FFF2-40B4-BE49-F238E27FC236}">
                <a16:creationId xmlns:a16="http://schemas.microsoft.com/office/drawing/2014/main" id="{90DF0427-BA71-1D15-7057-161FCFB851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423791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LA25">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388209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LA2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err="1">
                <a:solidFill>
                  <a:srgbClr val="002060"/>
                </a:solidFill>
                <a:latin typeface="+mn-lt"/>
                <a:ea typeface="Open Sans" panose="020B0606030504020204" pitchFamily="34" charset="0"/>
                <a:cs typeface="Open Sans" panose="020B0606030504020204" pitchFamily="34" charset="0"/>
              </a:rPr>
              <a:t>education.ohio.gov</a:t>
            </a:r>
            <a:r>
              <a:rPr lang="en-US" sz="1800" b="0" dirty="0">
                <a:solidFill>
                  <a:srgbClr val="002060"/>
                </a:solidFill>
                <a:latin typeface="+mn-lt"/>
                <a:ea typeface="Open Sans" panose="020B0606030504020204" pitchFamily="34" charset="0"/>
                <a:cs typeface="Open Sans" panose="020B0606030504020204" pitchFamily="34" charset="0"/>
              </a:rPr>
              <a:t>/</a:t>
            </a:r>
            <a:r>
              <a:rPr lang="en-US" sz="1800" b="0" dirty="0" err="1">
                <a:solidFill>
                  <a:srgbClr val="002060"/>
                </a:solidFill>
                <a:latin typeface="+mn-lt"/>
                <a:ea typeface="Open Sans" panose="020B0606030504020204" pitchFamily="34" charset="0"/>
                <a:cs typeface="Open Sans" panose="020B0606030504020204" pitchFamily="34" charset="0"/>
              </a:rPr>
              <a:t>LiteracyAcademy</a:t>
            </a:r>
            <a:endParaRPr lang="en-US" sz="1800" b="0" dirty="0">
              <a:solidFill>
                <a:srgbClr val="002060"/>
              </a:solidFill>
              <a:latin typeface="+mn-lt"/>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49465" y="5040360"/>
            <a:ext cx="5895024" cy="1360722"/>
          </a:xfrm>
          <a:prstGeom prst="rect">
            <a:avLst/>
          </a:prstGeom>
        </p:spPr>
      </p:pic>
      <p:sp>
        <p:nvSpPr>
          <p:cNvPr id="3" name="Footer Placeholder 23">
            <a:extLst>
              <a:ext uri="{FF2B5EF4-FFF2-40B4-BE49-F238E27FC236}">
                <a16:creationId xmlns:a16="http://schemas.microsoft.com/office/drawing/2014/main" id="{92863ED9-4BC3-092C-F37C-7FD2A3DC74B7}"/>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spTree>
    <p:extLst>
      <p:ext uri="{BB962C8B-B14F-4D97-AF65-F5344CB8AC3E}">
        <p14:creationId xmlns:p14="http://schemas.microsoft.com/office/powerpoint/2010/main" val="1091201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DEW LA2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4" y="5592194"/>
            <a:ext cx="2739695" cy="751459"/>
          </a:xfrm>
          <a:prstGeom prst="rect">
            <a:avLst/>
          </a:prstGeom>
        </p:spPr>
      </p:pic>
    </p:spTree>
    <p:extLst>
      <p:ext uri="{BB962C8B-B14F-4D97-AF65-F5344CB8AC3E}">
        <p14:creationId xmlns:p14="http://schemas.microsoft.com/office/powerpoint/2010/main" val="1839762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3" name="Footer Placeholder 23">
            <a:extLst>
              <a:ext uri="{FF2B5EF4-FFF2-40B4-BE49-F238E27FC236}">
                <a16:creationId xmlns:a16="http://schemas.microsoft.com/office/drawing/2014/main" id="{19E30B6A-00A1-5218-16F5-45AE37CF2E07}"/>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52E5280A-BD01-96AE-6B06-A1E013DD10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323019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592280"/>
            <a:ext cx="2621426" cy="719019"/>
          </a:xfrm>
          <a:prstGeom prst="rect">
            <a:avLst/>
          </a:prstGeom>
        </p:spPr>
      </p:pic>
      <p:sp>
        <p:nvSpPr>
          <p:cNvPr id="3" name="Footer Placeholder 23">
            <a:extLst>
              <a:ext uri="{FF2B5EF4-FFF2-40B4-BE49-F238E27FC236}">
                <a16:creationId xmlns:a16="http://schemas.microsoft.com/office/drawing/2014/main" id="{F082BFC5-B793-2E22-A35B-4250AD3E8157}"/>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6A88EB38-A31B-0FF0-B114-95AC43CA74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156565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39"/>
        <p:cNvGrpSpPr/>
        <p:nvPr/>
      </p:nvGrpSpPr>
      <p:grpSpPr>
        <a:xfrm>
          <a:off x="0" y="0"/>
          <a:ext cx="0" cy="0"/>
          <a:chOff x="0" y="0"/>
          <a:chExt cx="0" cy="0"/>
        </a:xfrm>
      </p:grpSpPr>
      <p:sp>
        <p:nvSpPr>
          <p:cNvPr id="40" name="Google Shape;40;p44"/>
          <p:cNvSpPr txBox="1">
            <a:spLocks noGrp="1"/>
          </p:cNvSpPr>
          <p:nvPr>
            <p:ph type="sldNum" idx="12"/>
          </p:nvPr>
        </p:nvSpPr>
        <p:spPr>
          <a:xfrm>
            <a:off x="1" y="6421932"/>
            <a:ext cx="614400" cy="4360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1pPr>
            <a:lvl2pPr marL="0" lvl="1"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2pPr>
            <a:lvl3pPr marL="0" lvl="2"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3pPr>
            <a:lvl4pPr marL="0" lvl="3"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4pPr>
            <a:lvl5pPr marL="0" lvl="4"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5pPr>
            <a:lvl6pPr marL="0" lvl="5"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6pPr>
            <a:lvl7pPr marL="0" lvl="6"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7pPr>
            <a:lvl8pPr marL="0" lvl="7"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8pPr>
            <a:lvl9pPr marL="0" lvl="8"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44"/>
          <p:cNvSpPr txBox="1">
            <a:spLocks noGrp="1"/>
          </p:cNvSpPr>
          <p:nvPr>
            <p:ph type="title"/>
          </p:nvPr>
        </p:nvSpPr>
        <p:spPr>
          <a:xfrm>
            <a:off x="464467" y="135467"/>
            <a:ext cx="6812000" cy="524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44"/>
          <p:cNvSpPr>
            <a:spLocks noGrp="1"/>
          </p:cNvSpPr>
          <p:nvPr>
            <p:ph type="pic" idx="2"/>
          </p:nvPr>
        </p:nvSpPr>
        <p:spPr>
          <a:xfrm>
            <a:off x="1335400" y="1348600"/>
            <a:ext cx="9521200" cy="4160800"/>
          </a:xfrm>
          <a:prstGeom prst="rect">
            <a:avLst/>
          </a:prstGeom>
          <a:noFill/>
          <a:ln>
            <a:noFill/>
          </a:ln>
        </p:spPr>
      </p:sp>
    </p:spTree>
    <p:extLst>
      <p:ext uri="{BB962C8B-B14F-4D97-AF65-F5344CB8AC3E}">
        <p14:creationId xmlns:p14="http://schemas.microsoft.com/office/powerpoint/2010/main" val="2937092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43"/>
        <p:cNvGrpSpPr/>
        <p:nvPr/>
      </p:nvGrpSpPr>
      <p:grpSpPr>
        <a:xfrm>
          <a:off x="0" y="0"/>
          <a:ext cx="0" cy="0"/>
          <a:chOff x="0" y="0"/>
          <a:chExt cx="0" cy="0"/>
        </a:xfrm>
      </p:grpSpPr>
      <p:sp>
        <p:nvSpPr>
          <p:cNvPr id="44" name="Google Shape;44;p45"/>
          <p:cNvSpPr/>
          <p:nvPr/>
        </p:nvSpPr>
        <p:spPr>
          <a:xfrm>
            <a:off x="9733" y="0"/>
            <a:ext cx="12192000" cy="1536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a:ea typeface="Helvetica Neue"/>
              <a:cs typeface="Helvetica Neue"/>
              <a:sym typeface="Helvetica Neue"/>
            </a:endParaRPr>
          </a:p>
        </p:txBody>
      </p:sp>
      <p:sp>
        <p:nvSpPr>
          <p:cNvPr id="45" name="Google Shape;45;p45"/>
          <p:cNvSpPr txBox="1">
            <a:spLocks noGrp="1"/>
          </p:cNvSpPr>
          <p:nvPr>
            <p:ph type="sldNum" idx="12"/>
          </p:nvPr>
        </p:nvSpPr>
        <p:spPr>
          <a:xfrm>
            <a:off x="4" y="6495200"/>
            <a:ext cx="493600" cy="3628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1pPr>
            <a:lvl2pPr marL="0" lvl="1"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2pPr>
            <a:lvl3pPr marL="0" lvl="2"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3pPr>
            <a:lvl4pPr marL="0" lvl="3"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4pPr>
            <a:lvl5pPr marL="0" lvl="4"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5pPr>
            <a:lvl6pPr marL="0" lvl="5"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6pPr>
            <a:lvl7pPr marL="0" lvl="6"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7pPr>
            <a:lvl8pPr marL="0" lvl="7"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8pPr>
            <a:lvl9pPr marL="0" lvl="8" indent="0" algn="r">
              <a:lnSpc>
                <a:spcPct val="100000"/>
              </a:lnSpc>
              <a:spcBef>
                <a:spcPts val="0"/>
              </a:spcBef>
              <a:spcAft>
                <a:spcPts val="0"/>
              </a:spcAft>
              <a:buSzPts val="1200"/>
              <a:buNone/>
              <a:defRPr sz="1200"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52269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5"/>
        <p:cNvGrpSpPr/>
        <p:nvPr/>
      </p:nvGrpSpPr>
      <p:grpSpPr>
        <a:xfrm>
          <a:off x="0" y="0"/>
          <a:ext cx="0" cy="0"/>
          <a:chOff x="0" y="0"/>
          <a:chExt cx="0" cy="0"/>
        </a:xfrm>
      </p:grpSpPr>
      <p:sp>
        <p:nvSpPr>
          <p:cNvPr id="26" name="Google Shape;26;p41"/>
          <p:cNvSpPr txBox="1">
            <a:spLocks noGrp="1"/>
          </p:cNvSpPr>
          <p:nvPr>
            <p:ph type="title"/>
          </p:nvPr>
        </p:nvSpPr>
        <p:spPr>
          <a:xfrm>
            <a:off x="600126" y="884038"/>
            <a:ext cx="10985700" cy="716700"/>
          </a:xfrm>
          <a:prstGeom prst="rect">
            <a:avLst/>
          </a:prstGeom>
          <a:noFill/>
          <a:ln>
            <a:noFill/>
          </a:ln>
        </p:spPr>
        <p:txBody>
          <a:bodyPr spcFirstLastPara="1" wrap="square" lIns="91425" tIns="45700" rIns="91425" bIns="45700" anchor="t" anchorCtr="0">
            <a:noAutofit/>
          </a:bodyPr>
          <a:lstStyle>
            <a:lvl1pPr marR="0" lvl="0" algn="l">
              <a:lnSpc>
                <a:spcPct val="80000"/>
              </a:lnSpc>
              <a:spcBef>
                <a:spcPts val="0"/>
              </a:spcBef>
              <a:spcAft>
                <a:spcPts val="0"/>
              </a:spcAft>
              <a:buClr>
                <a:srgbClr val="000000"/>
              </a:buClr>
              <a:buSzPts val="8500"/>
              <a:buFont typeface="Helvetica Neue"/>
              <a:buNone/>
              <a:defRPr sz="4300" b="1" i="0" u="none" strike="noStrike" cap="none">
                <a:solidFill>
                  <a:srgbClr val="000000"/>
                </a:solidFill>
                <a:latin typeface="Helvetica Neue"/>
                <a:ea typeface="Helvetica Neue"/>
                <a:cs typeface="Helvetica Neue"/>
                <a:sym typeface="Helvetica Neue"/>
              </a:defRPr>
            </a:lvl1pPr>
            <a:lvl2pPr marR="0" lvl="1" algn="l">
              <a:lnSpc>
                <a:spcPct val="80000"/>
              </a:lnSpc>
              <a:spcBef>
                <a:spcPts val="0"/>
              </a:spcBef>
              <a:spcAft>
                <a:spcPts val="0"/>
              </a:spcAft>
              <a:buClr>
                <a:srgbClr val="000000"/>
              </a:buClr>
              <a:buSzPts val="8500"/>
              <a:buFont typeface="Helvetica Neue"/>
              <a:buNone/>
              <a:defRPr sz="4300" b="1" i="0" u="none" strike="noStrike" cap="none">
                <a:solidFill>
                  <a:srgbClr val="000000"/>
                </a:solidFill>
                <a:latin typeface="Helvetica Neue"/>
                <a:ea typeface="Helvetica Neue"/>
                <a:cs typeface="Helvetica Neue"/>
                <a:sym typeface="Helvetica Neue"/>
              </a:defRPr>
            </a:lvl2pPr>
            <a:lvl3pPr marR="0" lvl="2" algn="l">
              <a:lnSpc>
                <a:spcPct val="80000"/>
              </a:lnSpc>
              <a:spcBef>
                <a:spcPts val="0"/>
              </a:spcBef>
              <a:spcAft>
                <a:spcPts val="0"/>
              </a:spcAft>
              <a:buClr>
                <a:srgbClr val="000000"/>
              </a:buClr>
              <a:buSzPts val="8500"/>
              <a:buFont typeface="Helvetica Neue"/>
              <a:buNone/>
              <a:defRPr sz="4300" b="1" i="0" u="none" strike="noStrike" cap="none">
                <a:solidFill>
                  <a:srgbClr val="000000"/>
                </a:solidFill>
                <a:latin typeface="Helvetica Neue"/>
                <a:ea typeface="Helvetica Neue"/>
                <a:cs typeface="Helvetica Neue"/>
                <a:sym typeface="Helvetica Neue"/>
              </a:defRPr>
            </a:lvl3pPr>
            <a:lvl4pPr marR="0" lvl="3" algn="l">
              <a:lnSpc>
                <a:spcPct val="80000"/>
              </a:lnSpc>
              <a:spcBef>
                <a:spcPts val="0"/>
              </a:spcBef>
              <a:spcAft>
                <a:spcPts val="0"/>
              </a:spcAft>
              <a:buClr>
                <a:srgbClr val="000000"/>
              </a:buClr>
              <a:buSzPts val="8500"/>
              <a:buFont typeface="Helvetica Neue"/>
              <a:buNone/>
              <a:defRPr sz="4300" b="1" i="0" u="none" strike="noStrike" cap="none">
                <a:solidFill>
                  <a:srgbClr val="000000"/>
                </a:solidFill>
                <a:latin typeface="Helvetica Neue"/>
                <a:ea typeface="Helvetica Neue"/>
                <a:cs typeface="Helvetica Neue"/>
                <a:sym typeface="Helvetica Neue"/>
              </a:defRPr>
            </a:lvl4pPr>
            <a:lvl5pPr marR="0" lvl="4" algn="l">
              <a:lnSpc>
                <a:spcPct val="80000"/>
              </a:lnSpc>
              <a:spcBef>
                <a:spcPts val="0"/>
              </a:spcBef>
              <a:spcAft>
                <a:spcPts val="0"/>
              </a:spcAft>
              <a:buClr>
                <a:srgbClr val="000000"/>
              </a:buClr>
              <a:buSzPts val="8500"/>
              <a:buFont typeface="Helvetica Neue"/>
              <a:buNone/>
              <a:defRPr sz="4300" b="1" i="0" u="none" strike="noStrike" cap="none">
                <a:solidFill>
                  <a:srgbClr val="000000"/>
                </a:solidFill>
                <a:latin typeface="Helvetica Neue"/>
                <a:ea typeface="Helvetica Neue"/>
                <a:cs typeface="Helvetica Neue"/>
                <a:sym typeface="Helvetica Neue"/>
              </a:defRPr>
            </a:lvl5pPr>
            <a:lvl6pPr marR="0" lvl="5" algn="l">
              <a:lnSpc>
                <a:spcPct val="80000"/>
              </a:lnSpc>
              <a:spcBef>
                <a:spcPts val="0"/>
              </a:spcBef>
              <a:spcAft>
                <a:spcPts val="0"/>
              </a:spcAft>
              <a:buClr>
                <a:srgbClr val="000000"/>
              </a:buClr>
              <a:buSzPts val="8500"/>
              <a:buFont typeface="Helvetica Neue"/>
              <a:buNone/>
              <a:defRPr sz="4300" b="1" i="0" u="none" strike="noStrike" cap="none">
                <a:solidFill>
                  <a:srgbClr val="000000"/>
                </a:solidFill>
                <a:latin typeface="Helvetica Neue"/>
                <a:ea typeface="Helvetica Neue"/>
                <a:cs typeface="Helvetica Neue"/>
                <a:sym typeface="Helvetica Neue"/>
              </a:defRPr>
            </a:lvl6pPr>
            <a:lvl7pPr marR="0" lvl="6" algn="l">
              <a:lnSpc>
                <a:spcPct val="80000"/>
              </a:lnSpc>
              <a:spcBef>
                <a:spcPts val="0"/>
              </a:spcBef>
              <a:spcAft>
                <a:spcPts val="0"/>
              </a:spcAft>
              <a:buClr>
                <a:srgbClr val="000000"/>
              </a:buClr>
              <a:buSzPts val="8500"/>
              <a:buFont typeface="Helvetica Neue"/>
              <a:buNone/>
              <a:defRPr sz="4300" b="1" i="0" u="none" strike="noStrike" cap="none">
                <a:solidFill>
                  <a:srgbClr val="000000"/>
                </a:solidFill>
                <a:latin typeface="Helvetica Neue"/>
                <a:ea typeface="Helvetica Neue"/>
                <a:cs typeface="Helvetica Neue"/>
                <a:sym typeface="Helvetica Neue"/>
              </a:defRPr>
            </a:lvl7pPr>
            <a:lvl8pPr marR="0" lvl="7" algn="l">
              <a:lnSpc>
                <a:spcPct val="80000"/>
              </a:lnSpc>
              <a:spcBef>
                <a:spcPts val="0"/>
              </a:spcBef>
              <a:spcAft>
                <a:spcPts val="0"/>
              </a:spcAft>
              <a:buClr>
                <a:srgbClr val="000000"/>
              </a:buClr>
              <a:buSzPts val="8500"/>
              <a:buFont typeface="Helvetica Neue"/>
              <a:buNone/>
              <a:defRPr sz="4300" b="1" i="0" u="none" strike="noStrike" cap="none">
                <a:solidFill>
                  <a:srgbClr val="000000"/>
                </a:solidFill>
                <a:latin typeface="Helvetica Neue"/>
                <a:ea typeface="Helvetica Neue"/>
                <a:cs typeface="Helvetica Neue"/>
                <a:sym typeface="Helvetica Neue"/>
              </a:defRPr>
            </a:lvl8pPr>
            <a:lvl9pPr marR="0" lvl="8" algn="l">
              <a:lnSpc>
                <a:spcPct val="80000"/>
              </a:lnSpc>
              <a:spcBef>
                <a:spcPts val="0"/>
              </a:spcBef>
              <a:spcAft>
                <a:spcPts val="0"/>
              </a:spcAft>
              <a:buClr>
                <a:srgbClr val="000000"/>
              </a:buClr>
              <a:buSzPts val="8500"/>
              <a:buFont typeface="Helvetica Neue"/>
              <a:buNone/>
              <a:defRPr sz="4300" b="1" i="0" u="none" strike="noStrike" cap="none">
                <a:solidFill>
                  <a:srgbClr val="000000"/>
                </a:solidFill>
                <a:latin typeface="Helvetica Neue"/>
                <a:ea typeface="Helvetica Neue"/>
                <a:cs typeface="Helvetica Neue"/>
                <a:sym typeface="Helvetica Neue"/>
              </a:defRPr>
            </a:lvl9pPr>
          </a:lstStyle>
          <a:p>
            <a:endParaRPr/>
          </a:p>
        </p:txBody>
      </p:sp>
      <p:sp>
        <p:nvSpPr>
          <p:cNvPr id="27" name="Google Shape;27;p41"/>
          <p:cNvSpPr txBox="1">
            <a:spLocks noGrp="1"/>
          </p:cNvSpPr>
          <p:nvPr>
            <p:ph type="body" idx="1"/>
          </p:nvPr>
        </p:nvSpPr>
        <p:spPr>
          <a:xfrm>
            <a:off x="600126" y="1845956"/>
            <a:ext cx="10985700" cy="4128000"/>
          </a:xfrm>
          <a:prstGeom prst="rect">
            <a:avLst/>
          </a:prstGeom>
          <a:noFill/>
          <a:ln>
            <a:noFill/>
          </a:ln>
        </p:spPr>
        <p:txBody>
          <a:bodyPr spcFirstLastPara="1" wrap="square" lIns="91425" tIns="45700" rIns="91425" bIns="45700" anchor="t" anchorCtr="0">
            <a:noAutofit/>
          </a:bodyPr>
          <a:lstStyle>
            <a:lvl1pPr marL="457200" marR="0" lvl="0" indent="-603250" algn="l">
              <a:lnSpc>
                <a:spcPct val="90000"/>
              </a:lnSpc>
              <a:spcBef>
                <a:spcPts val="2300"/>
              </a:spcBef>
              <a:spcAft>
                <a:spcPts val="0"/>
              </a:spcAft>
              <a:buClr>
                <a:srgbClr val="000000"/>
              </a:buClr>
              <a:buSzPts val="5900"/>
              <a:buFont typeface="Helvetica Neue"/>
              <a:buChar char="•"/>
              <a:defRPr sz="2400" b="0" i="0" u="none" strike="noStrike" cap="none">
                <a:solidFill>
                  <a:srgbClr val="000000"/>
                </a:solidFill>
                <a:latin typeface="Helvetica Neue"/>
                <a:ea typeface="Helvetica Neue"/>
                <a:cs typeface="Helvetica Neue"/>
                <a:sym typeface="Helvetica Neue"/>
              </a:defRPr>
            </a:lvl1pPr>
            <a:lvl2pPr marL="914400" marR="0" lvl="1" indent="-603250" algn="l">
              <a:lnSpc>
                <a:spcPct val="90000"/>
              </a:lnSpc>
              <a:spcBef>
                <a:spcPts val="2300"/>
              </a:spcBef>
              <a:spcAft>
                <a:spcPts val="0"/>
              </a:spcAft>
              <a:buClr>
                <a:srgbClr val="000000"/>
              </a:buClr>
              <a:buSzPts val="5900"/>
              <a:buFont typeface="Helvetica Neue"/>
              <a:buChar char="•"/>
              <a:defRPr sz="2400" b="0" i="0" u="none" strike="noStrike" cap="none">
                <a:solidFill>
                  <a:srgbClr val="000000"/>
                </a:solidFill>
                <a:latin typeface="Helvetica Neue"/>
                <a:ea typeface="Helvetica Neue"/>
                <a:cs typeface="Helvetica Neue"/>
                <a:sym typeface="Helvetica Neue"/>
              </a:defRPr>
            </a:lvl2pPr>
            <a:lvl3pPr marL="1371600" marR="0" lvl="2" indent="-603250" algn="l">
              <a:lnSpc>
                <a:spcPct val="90000"/>
              </a:lnSpc>
              <a:spcBef>
                <a:spcPts val="2300"/>
              </a:spcBef>
              <a:spcAft>
                <a:spcPts val="0"/>
              </a:spcAft>
              <a:buClr>
                <a:srgbClr val="000000"/>
              </a:buClr>
              <a:buSzPts val="5900"/>
              <a:buFont typeface="Helvetica Neue"/>
              <a:buChar char="•"/>
              <a:defRPr sz="2400" b="0" i="0" u="none" strike="noStrike" cap="none">
                <a:solidFill>
                  <a:srgbClr val="000000"/>
                </a:solidFill>
                <a:latin typeface="Helvetica Neue"/>
                <a:ea typeface="Helvetica Neue"/>
                <a:cs typeface="Helvetica Neue"/>
                <a:sym typeface="Helvetica Neue"/>
              </a:defRPr>
            </a:lvl3pPr>
            <a:lvl4pPr marL="1828800" marR="0" lvl="3" indent="-603250" algn="l">
              <a:lnSpc>
                <a:spcPct val="90000"/>
              </a:lnSpc>
              <a:spcBef>
                <a:spcPts val="2300"/>
              </a:spcBef>
              <a:spcAft>
                <a:spcPts val="0"/>
              </a:spcAft>
              <a:buClr>
                <a:srgbClr val="000000"/>
              </a:buClr>
              <a:buSzPts val="5900"/>
              <a:buFont typeface="Helvetica Neue"/>
              <a:buChar char="•"/>
              <a:defRPr sz="2400" b="0" i="0" u="none" strike="noStrike" cap="none">
                <a:solidFill>
                  <a:srgbClr val="000000"/>
                </a:solidFill>
                <a:latin typeface="Helvetica Neue"/>
                <a:ea typeface="Helvetica Neue"/>
                <a:cs typeface="Helvetica Neue"/>
                <a:sym typeface="Helvetica Neue"/>
              </a:defRPr>
            </a:lvl4pPr>
            <a:lvl5pPr marL="2286000" marR="0" lvl="4" indent="-603250" algn="l">
              <a:lnSpc>
                <a:spcPct val="90000"/>
              </a:lnSpc>
              <a:spcBef>
                <a:spcPts val="2300"/>
              </a:spcBef>
              <a:spcAft>
                <a:spcPts val="0"/>
              </a:spcAft>
              <a:buClr>
                <a:srgbClr val="000000"/>
              </a:buClr>
              <a:buSzPts val="5900"/>
              <a:buFont typeface="Helvetica Neue"/>
              <a:buChar char="•"/>
              <a:defRPr sz="2400" b="0" i="0" u="none" strike="noStrike" cap="none">
                <a:solidFill>
                  <a:srgbClr val="000000"/>
                </a:solidFill>
                <a:latin typeface="Helvetica Neue"/>
                <a:ea typeface="Helvetica Neue"/>
                <a:cs typeface="Helvetica Neue"/>
                <a:sym typeface="Helvetica Neue"/>
              </a:defRPr>
            </a:lvl5pPr>
            <a:lvl6pPr marL="2743200" marR="0" lvl="5" indent="-603250" algn="l">
              <a:lnSpc>
                <a:spcPct val="90000"/>
              </a:lnSpc>
              <a:spcBef>
                <a:spcPts val="2300"/>
              </a:spcBef>
              <a:spcAft>
                <a:spcPts val="0"/>
              </a:spcAft>
              <a:buClr>
                <a:srgbClr val="000000"/>
              </a:buClr>
              <a:buSzPts val="5900"/>
              <a:buFont typeface="Helvetica Neue"/>
              <a:buChar char="•"/>
              <a:defRPr sz="2400" b="0" i="0" u="none" strike="noStrike" cap="none">
                <a:solidFill>
                  <a:srgbClr val="000000"/>
                </a:solidFill>
                <a:latin typeface="Helvetica Neue"/>
                <a:ea typeface="Helvetica Neue"/>
                <a:cs typeface="Helvetica Neue"/>
                <a:sym typeface="Helvetica Neue"/>
              </a:defRPr>
            </a:lvl6pPr>
            <a:lvl7pPr marL="3200400" marR="0" lvl="6" indent="-603250" algn="l">
              <a:lnSpc>
                <a:spcPct val="90000"/>
              </a:lnSpc>
              <a:spcBef>
                <a:spcPts val="2300"/>
              </a:spcBef>
              <a:spcAft>
                <a:spcPts val="0"/>
              </a:spcAft>
              <a:buClr>
                <a:srgbClr val="000000"/>
              </a:buClr>
              <a:buSzPts val="5900"/>
              <a:buFont typeface="Helvetica Neue"/>
              <a:buChar char="•"/>
              <a:defRPr sz="2400" b="0" i="0" u="none" strike="noStrike" cap="none">
                <a:solidFill>
                  <a:srgbClr val="000000"/>
                </a:solidFill>
                <a:latin typeface="Helvetica Neue"/>
                <a:ea typeface="Helvetica Neue"/>
                <a:cs typeface="Helvetica Neue"/>
                <a:sym typeface="Helvetica Neue"/>
              </a:defRPr>
            </a:lvl7pPr>
            <a:lvl8pPr marL="3657600" marR="0" lvl="7" indent="-603250" algn="l">
              <a:lnSpc>
                <a:spcPct val="90000"/>
              </a:lnSpc>
              <a:spcBef>
                <a:spcPts val="2300"/>
              </a:spcBef>
              <a:spcAft>
                <a:spcPts val="0"/>
              </a:spcAft>
              <a:buClr>
                <a:srgbClr val="000000"/>
              </a:buClr>
              <a:buSzPts val="5900"/>
              <a:buFont typeface="Helvetica Neue"/>
              <a:buChar char="•"/>
              <a:defRPr sz="2400" b="0" i="0" u="none" strike="noStrike" cap="none">
                <a:solidFill>
                  <a:srgbClr val="000000"/>
                </a:solidFill>
                <a:latin typeface="Helvetica Neue"/>
                <a:ea typeface="Helvetica Neue"/>
                <a:cs typeface="Helvetica Neue"/>
                <a:sym typeface="Helvetica Neue"/>
              </a:defRPr>
            </a:lvl8pPr>
            <a:lvl9pPr marL="4114800" marR="0" lvl="8" indent="-603250" algn="l">
              <a:lnSpc>
                <a:spcPct val="90000"/>
              </a:lnSpc>
              <a:spcBef>
                <a:spcPts val="2300"/>
              </a:spcBef>
              <a:spcAft>
                <a:spcPts val="0"/>
              </a:spcAft>
              <a:buClr>
                <a:srgbClr val="000000"/>
              </a:buClr>
              <a:buSzPts val="5900"/>
              <a:buFont typeface="Helvetica Neue"/>
              <a:buChar char="•"/>
              <a:defRPr sz="2400" b="0" i="0" u="none" strike="noStrike" cap="none">
                <a:solidFill>
                  <a:srgbClr val="000000"/>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2222728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5">
  <p:cSld name="Blank 5">
    <p:spTree>
      <p:nvGrpSpPr>
        <p:cNvPr id="1" name="Shape 1906"/>
        <p:cNvGrpSpPr/>
        <p:nvPr/>
      </p:nvGrpSpPr>
      <p:grpSpPr>
        <a:xfrm>
          <a:off x="0" y="0"/>
          <a:ext cx="0" cy="0"/>
          <a:chOff x="0" y="0"/>
          <a:chExt cx="0" cy="0"/>
        </a:xfrm>
      </p:grpSpPr>
      <p:sp>
        <p:nvSpPr>
          <p:cNvPr id="1907" name="Google Shape;1907;g211cd6b1325_0_276"/>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marR="0" lvl="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1908" name="Google Shape;1908;g211cd6b1325_0_276"/>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marR="0" lvl="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1909" name="Google Shape;1909;g211cd6b1325_0_276"/>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163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Title LA2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dirty="0"/>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pic>
        <p:nvPicPr>
          <p:cNvPr id="3" name="Picture 2" descr="Logo for Literacy Academy 2025">
            <a:extLst>
              <a:ext uri="{FF2B5EF4-FFF2-40B4-BE49-F238E27FC236}">
                <a16:creationId xmlns:a16="http://schemas.microsoft.com/office/drawing/2014/main" id="{7B984E66-0D92-004F-ED8D-4CD9C8BE87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411291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ening DEW">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Slide DEW-w UR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dirty="0" err="1">
                <a:solidFill>
                  <a:srgbClr val="0E3F75"/>
                </a:solidFill>
                <a:latin typeface="Source Sans Pro" panose="020B0503030403020204" pitchFamily="34" charset="0"/>
              </a:rPr>
              <a:t>education.ohio.gov</a:t>
            </a:r>
            <a:r>
              <a:rPr lang="en-US" dirty="0">
                <a:solidFill>
                  <a:srgbClr val="0E3F75"/>
                </a:solidFill>
                <a:latin typeface="Source Sans Pro" panose="020B0503030403020204" pitchFamily="34" charset="0"/>
              </a:rPr>
              <a:t>/</a:t>
            </a:r>
            <a:r>
              <a:rPr lang="en-US" dirty="0" err="1">
                <a:solidFill>
                  <a:srgbClr val="0E3F75"/>
                </a:solidFill>
                <a:latin typeface="Source Sans Pro" panose="020B0503030403020204" pitchFamily="34" charset="0"/>
              </a:rPr>
              <a:t>LiteracyAcademy</a:t>
            </a:r>
            <a:endParaRPr lang="en-US" dirty="0">
              <a:solidFill>
                <a:srgbClr val="0E3F75"/>
              </a:solidFill>
              <a:latin typeface="Source Sans Pro" panose="020B0503030403020204" pitchFamily="34" charset="0"/>
            </a:endParaRPr>
          </a:p>
        </p:txBody>
      </p:sp>
    </p:spTree>
    <p:extLst>
      <p:ext uri="{BB962C8B-B14F-4D97-AF65-F5344CB8AC3E}">
        <p14:creationId xmlns:p14="http://schemas.microsoft.com/office/powerpoint/2010/main" val="1706685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4" name="Footer Placeholder 23">
            <a:extLst>
              <a:ext uri="{FF2B5EF4-FFF2-40B4-BE49-F238E27FC236}">
                <a16:creationId xmlns:a16="http://schemas.microsoft.com/office/drawing/2014/main" id="{9941DDFB-8A9C-8EA5-EA51-D0D595D3392C}"/>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5" name="Picture 4" descr="Logo for Literacy Academy 2025">
            <a:extLst>
              <a:ext uri="{FF2B5EF4-FFF2-40B4-BE49-F238E27FC236}">
                <a16:creationId xmlns:a16="http://schemas.microsoft.com/office/drawing/2014/main" id="{407D6205-4FA4-BAB9-D165-A026DEFCA8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422958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LA25">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2" name="Footer Placeholder 23">
            <a:extLst>
              <a:ext uri="{FF2B5EF4-FFF2-40B4-BE49-F238E27FC236}">
                <a16:creationId xmlns:a16="http://schemas.microsoft.com/office/drawing/2014/main" id="{EAAC2D97-83D9-1DB7-B69A-55B9C87D81DE}"/>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3" name="Picture 2" descr="Logo for Literacy Academy 2025">
            <a:extLst>
              <a:ext uri="{FF2B5EF4-FFF2-40B4-BE49-F238E27FC236}">
                <a16:creationId xmlns:a16="http://schemas.microsoft.com/office/drawing/2014/main" id="{488BA9D1-6A42-DA18-5C0F-CD5DBC5324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327624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le + Text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ooter Placeholder 23">
            <a:extLst>
              <a:ext uri="{FF2B5EF4-FFF2-40B4-BE49-F238E27FC236}">
                <a16:creationId xmlns:a16="http://schemas.microsoft.com/office/drawing/2014/main" id="{8566DC88-8BCD-DE0D-231A-B99BCBF9F0E6}"/>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5" name="Picture 4" descr="Logo for Literacy Academy 2025">
            <a:extLst>
              <a:ext uri="{FF2B5EF4-FFF2-40B4-BE49-F238E27FC236}">
                <a16:creationId xmlns:a16="http://schemas.microsoft.com/office/drawing/2014/main" id="{07844199-1EAB-A417-0396-D8AAE2482C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0961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A2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3" name="Footer Placeholder 23">
            <a:extLst>
              <a:ext uri="{FF2B5EF4-FFF2-40B4-BE49-F238E27FC236}">
                <a16:creationId xmlns:a16="http://schemas.microsoft.com/office/drawing/2014/main" id="{79883E32-D0D8-D0D5-86D5-7E56AE831BB6}"/>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6997045D-D5DA-5AA5-F8BF-A5FEAEEE98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09757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4" name="Footer Placeholder 23">
            <a:extLst>
              <a:ext uri="{FF2B5EF4-FFF2-40B4-BE49-F238E27FC236}">
                <a16:creationId xmlns:a16="http://schemas.microsoft.com/office/drawing/2014/main" id="{9941DDFB-8A9C-8EA5-EA51-D0D595D3392C}"/>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5" name="Picture 4" descr="Logo for Literacy Academy 2025">
            <a:extLst>
              <a:ext uri="{FF2B5EF4-FFF2-40B4-BE49-F238E27FC236}">
                <a16:creationId xmlns:a16="http://schemas.microsoft.com/office/drawing/2014/main" id="{407D6205-4FA4-BAB9-D165-A026DEFCA8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5423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5" name="Footer Placeholder 23">
            <a:extLst>
              <a:ext uri="{FF2B5EF4-FFF2-40B4-BE49-F238E27FC236}">
                <a16:creationId xmlns:a16="http://schemas.microsoft.com/office/drawing/2014/main" id="{0FBBD103-7C8F-417F-A755-87575B6F255F}"/>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6" name="Picture 5" descr="Logo for Literacy Academy 2025">
            <a:extLst>
              <a:ext uri="{FF2B5EF4-FFF2-40B4-BE49-F238E27FC236}">
                <a16:creationId xmlns:a16="http://schemas.microsoft.com/office/drawing/2014/main" id="{5E979A2F-B9EC-B852-993A-C2C3831BB5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87145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7" name="Footer Placeholder 23">
            <a:extLst>
              <a:ext uri="{FF2B5EF4-FFF2-40B4-BE49-F238E27FC236}">
                <a16:creationId xmlns:a16="http://schemas.microsoft.com/office/drawing/2014/main" id="{E92A8824-CDAD-6387-2E8D-B4B70E3D4632}"/>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8" name="Picture 7" descr="Logo for Literacy Academy 2025">
            <a:extLst>
              <a:ext uri="{FF2B5EF4-FFF2-40B4-BE49-F238E27FC236}">
                <a16:creationId xmlns:a16="http://schemas.microsoft.com/office/drawing/2014/main" id="{155E4CA0-02F2-456E-8D7C-BA1D585FE4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35072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2.xml"/><Relationship Id="rId7" Type="http://schemas.openxmlformats.org/officeDocument/2006/relationships/image" Target="../media/image5.jp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2.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5" name="Footer Placeholder 23">
            <a:extLst>
              <a:ext uri="{FF2B5EF4-FFF2-40B4-BE49-F238E27FC236}">
                <a16:creationId xmlns:a16="http://schemas.microsoft.com/office/drawing/2014/main" id="{DECED9F2-6A69-C226-FEE1-282BB31B3414}"/>
              </a:ext>
              <a:ext uri="{C183D7F6-B498-43B3-948B-1728B52AA6E4}">
                <adec:decorative xmlns:adec="http://schemas.microsoft.com/office/drawing/2017/decorative" val="1"/>
              </a:ext>
            </a:extLst>
          </p:cNvPr>
          <p:cNvSpPr>
            <a:spLocks noGrp="1"/>
          </p:cNvSpPr>
          <p:nvPr>
            <p:ph type="ftr" sz="quarter" idx="3"/>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6" name="Picture 5" descr="Logo for Literacy Academy 2025">
            <a:extLst>
              <a:ext uri="{FF2B5EF4-FFF2-40B4-BE49-F238E27FC236}">
                <a16:creationId xmlns:a16="http://schemas.microsoft.com/office/drawing/2014/main" id="{E83CD19A-C29F-1B3F-CDCD-EB1A91AD2D9E}"/>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774" r:id="rId4"/>
    <p:sldLayoutId id="2147483770" r:id="rId5"/>
    <p:sldLayoutId id="2147483792" r:id="rId6"/>
    <p:sldLayoutId id="2147483769" r:id="rId7"/>
    <p:sldLayoutId id="2147483771" r:id="rId8"/>
    <p:sldLayoutId id="2147483772" r:id="rId9"/>
    <p:sldLayoutId id="2147483796" r:id="rId10"/>
    <p:sldLayoutId id="2147483773" r:id="rId11"/>
    <p:sldLayoutId id="2147483775" r:id="rId12"/>
    <p:sldLayoutId id="2147483776" r:id="rId13"/>
    <p:sldLayoutId id="2147483783" r:id="rId14"/>
    <p:sldLayoutId id="2147483788" r:id="rId15"/>
    <p:sldLayoutId id="2147483778" r:id="rId16"/>
    <p:sldLayoutId id="2147483787" r:id="rId17"/>
    <p:sldLayoutId id="2147483780" r:id="rId18"/>
    <p:sldLayoutId id="2147483779" r:id="rId19"/>
    <p:sldLayoutId id="2147483777" r:id="rId20"/>
    <p:sldLayoutId id="2147483781" r:id="rId21"/>
    <p:sldLayoutId id="2147483785" r:id="rId22"/>
    <p:sldLayoutId id="2147483793" r:id="rId23"/>
    <p:sldLayoutId id="2147483791" r:id="rId24"/>
    <p:sldLayoutId id="2147483794" r:id="rId25"/>
    <p:sldLayoutId id="2147483798" r:id="rId26"/>
    <p:sldLayoutId id="2147483799" r:id="rId27"/>
    <p:sldLayoutId id="2147483800" r:id="rId28"/>
    <p:sldLayoutId id="2147483801" r:id="rId29"/>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C0FF6-0872-B98B-BC37-6F17E855EC4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2408158" y="2054120"/>
            <a:ext cx="7375684" cy="3178279"/>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 id="214748375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daryl.michel5@gmail.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6967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A6B4-26DC-01B6-B1F2-5D4917AB305D}"/>
              </a:ext>
            </a:extLst>
          </p:cNvPr>
          <p:cNvSpPr>
            <a:spLocks noGrp="1"/>
          </p:cNvSpPr>
          <p:nvPr>
            <p:ph type="title"/>
          </p:nvPr>
        </p:nvSpPr>
        <p:spPr/>
        <p:txBody>
          <a:bodyPr anchor="ctr">
            <a:normAutofit/>
          </a:bodyPr>
          <a:lstStyle/>
          <a:p>
            <a:r>
              <a:rPr lang="en-US" sz="3600" dirty="0"/>
              <a:t>High levels of Teamwork and Staff Collaboration</a:t>
            </a:r>
            <a:endParaRPr lang="en-US" dirty="0"/>
          </a:p>
        </p:txBody>
      </p:sp>
      <p:sp>
        <p:nvSpPr>
          <p:cNvPr id="3" name="Content Placeholder 2">
            <a:extLst>
              <a:ext uri="{FF2B5EF4-FFF2-40B4-BE49-F238E27FC236}">
                <a16:creationId xmlns:a16="http://schemas.microsoft.com/office/drawing/2014/main" id="{A663F170-C6D6-6D44-E9DB-DA551DE8BCD4}"/>
              </a:ext>
            </a:extLst>
          </p:cNvPr>
          <p:cNvSpPr>
            <a:spLocks noGrp="1"/>
          </p:cNvSpPr>
          <p:nvPr>
            <p:ph idx="1"/>
          </p:nvPr>
        </p:nvSpPr>
        <p:spPr/>
        <p:txBody>
          <a:bodyPr>
            <a:normAutofit fontScale="92500" lnSpcReduction="20000"/>
          </a:bodyPr>
          <a:lstStyle/>
          <a:p>
            <a:pPr marL="16933" indent="0">
              <a:lnSpc>
                <a:spcPct val="120000"/>
              </a:lnSpc>
              <a:spcBef>
                <a:spcPts val="0"/>
              </a:spcBef>
              <a:buSzPts val="1400"/>
              <a:buNone/>
            </a:pPr>
            <a:r>
              <a:rPr lang="en-US" sz="2600" u="none" strike="noStrike" dirty="0">
                <a:solidFill>
                  <a:srgbClr val="000000"/>
                </a:solidFill>
                <a:latin typeface="+mn-lt"/>
                <a:ea typeface="Helvetica Neue"/>
                <a:cs typeface="Helvetica Neue"/>
                <a:sym typeface="Helvetica Neue"/>
              </a:rPr>
              <a:t>One way to plan for sustained learning is through a professional learning community (PLC). The concept of a PLC has been around for decades (Hord, 1997; </a:t>
            </a:r>
            <a:r>
              <a:rPr lang="en-US" sz="2600" u="none" strike="noStrike" dirty="0" err="1">
                <a:solidFill>
                  <a:srgbClr val="000000"/>
                </a:solidFill>
                <a:latin typeface="+mn-lt"/>
                <a:ea typeface="Helvetica Neue"/>
                <a:cs typeface="Helvetica Neue"/>
                <a:sym typeface="Helvetica Neue"/>
              </a:rPr>
              <a:t>Leithwood</a:t>
            </a:r>
            <a:r>
              <a:rPr lang="en-US" sz="2600" u="none" strike="noStrike" dirty="0">
                <a:solidFill>
                  <a:srgbClr val="000000"/>
                </a:solidFill>
                <a:latin typeface="+mn-lt"/>
                <a:ea typeface="Helvetica Neue"/>
                <a:cs typeface="Helvetica Neue"/>
                <a:sym typeface="Helvetica Neue"/>
              </a:rPr>
              <a:t>, Leonard, &amp; Sharratt, 1997) and, more recently, Hattie (2023) said:</a:t>
            </a:r>
            <a:endParaRPr lang="en-US" sz="2600" dirty="0">
              <a:latin typeface="+mn-lt"/>
              <a:ea typeface="Helvetica Neue"/>
              <a:cs typeface="Helvetica Neue"/>
              <a:sym typeface="Helvetica Neue"/>
            </a:endParaRPr>
          </a:p>
          <a:p>
            <a:pPr marL="1219170" indent="0">
              <a:lnSpc>
                <a:spcPct val="120000"/>
              </a:lnSpc>
              <a:spcBef>
                <a:spcPts val="0"/>
              </a:spcBef>
              <a:buNone/>
            </a:pPr>
            <a:r>
              <a:rPr lang="en-US" sz="2600" u="none" strike="noStrike" dirty="0">
                <a:solidFill>
                  <a:srgbClr val="000000"/>
                </a:solidFill>
                <a:latin typeface="+mn-lt"/>
                <a:ea typeface="Helvetica Neue"/>
                <a:cs typeface="Helvetica Neue"/>
                <a:sym typeface="Helvetica Neue"/>
              </a:rPr>
              <a:t>A PLC needs to relate to the evidence of impact on the students from professional learning….they are more effective when problematic beliefs are challenged, when there is testing of the efficacy of competing ideas, when high expectations for all are developed, and when discussions are grounded in artifacts representing growth and challenges in student learning. (p. 235)</a:t>
            </a:r>
          </a:p>
          <a:p>
            <a:endParaRPr lang="en-US" dirty="0"/>
          </a:p>
        </p:txBody>
      </p:sp>
      <p:sp>
        <p:nvSpPr>
          <p:cNvPr id="4" name="Slide Number Placeholder 3">
            <a:extLst>
              <a:ext uri="{FF2B5EF4-FFF2-40B4-BE49-F238E27FC236}">
                <a16:creationId xmlns:a16="http://schemas.microsoft.com/office/drawing/2014/main" id="{F553796D-5F93-4716-B558-36818ADCBBB2}"/>
              </a:ext>
            </a:extLst>
          </p:cNvPr>
          <p:cNvSpPr>
            <a:spLocks noGrp="1"/>
          </p:cNvSpPr>
          <p:nvPr>
            <p:ph type="sldNum" sz="quarter" idx="11"/>
          </p:nvPr>
        </p:nvSpPr>
        <p:spPr/>
        <p:txBody>
          <a:bodyPr/>
          <a:lstStyle/>
          <a:p>
            <a:fld id="{383B7B7A-CDDA-7C44-B1B0-1F1E45567B3B}" type="slidenum">
              <a:rPr lang="en-US" smtClean="0"/>
              <a:pPr/>
              <a:t>10</a:t>
            </a:fld>
            <a:endParaRPr lang="en-US"/>
          </a:p>
        </p:txBody>
      </p:sp>
      <p:sp>
        <p:nvSpPr>
          <p:cNvPr id="5" name="Footer Placeholder 4">
            <a:extLst>
              <a:ext uri="{FF2B5EF4-FFF2-40B4-BE49-F238E27FC236}">
                <a16:creationId xmlns:a16="http://schemas.microsoft.com/office/drawing/2014/main" id="{0D54F360-D444-31CF-0D47-7CE291AA7B88}"/>
              </a:ext>
            </a:extLst>
          </p:cNvPr>
          <p:cNvSpPr>
            <a:spLocks noGrp="1"/>
          </p:cNvSpPr>
          <p:nvPr>
            <p:ph type="ftr" sz="quarter" idx="22"/>
          </p:nvPr>
        </p:nvSpPr>
        <p:spPr/>
        <p:txBody>
          <a:bodyPr/>
          <a:lstStyle/>
          <a:p>
            <a:r>
              <a:rPr lang="en-US"/>
              <a:t>      </a:t>
            </a:r>
          </a:p>
        </p:txBody>
      </p:sp>
    </p:spTree>
    <p:extLst>
      <p:ext uri="{BB962C8B-B14F-4D97-AF65-F5344CB8AC3E}">
        <p14:creationId xmlns:p14="http://schemas.microsoft.com/office/powerpoint/2010/main" val="1231187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A1E7D-F7B7-9BAA-976D-8CB6D1941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4DD9F8-89BB-F253-D207-A4C0BB948721}"/>
              </a:ext>
            </a:extLst>
          </p:cNvPr>
          <p:cNvSpPr>
            <a:spLocks noGrp="1"/>
          </p:cNvSpPr>
          <p:nvPr>
            <p:ph type="title"/>
          </p:nvPr>
        </p:nvSpPr>
        <p:spPr/>
        <p:txBody>
          <a:bodyPr anchor="ctr">
            <a:normAutofit/>
          </a:bodyPr>
          <a:lstStyle/>
          <a:p>
            <a:r>
              <a:rPr lang="en-US" sz="3600" dirty="0"/>
              <a:t>High levels of Teamwork and Staff Collaboration</a:t>
            </a:r>
            <a:endParaRPr lang="en-US" dirty="0"/>
          </a:p>
        </p:txBody>
      </p:sp>
      <p:sp>
        <p:nvSpPr>
          <p:cNvPr id="3" name="Content Placeholder 2">
            <a:extLst>
              <a:ext uri="{FF2B5EF4-FFF2-40B4-BE49-F238E27FC236}">
                <a16:creationId xmlns:a16="http://schemas.microsoft.com/office/drawing/2014/main" id="{1D7D2480-3446-6B4A-D5C2-0C0AD6E3285C}"/>
              </a:ext>
            </a:extLst>
          </p:cNvPr>
          <p:cNvSpPr>
            <a:spLocks noGrp="1"/>
          </p:cNvSpPr>
          <p:nvPr>
            <p:ph idx="1"/>
          </p:nvPr>
        </p:nvSpPr>
        <p:spPr/>
        <p:txBody>
          <a:bodyPr/>
          <a:lstStyle/>
          <a:p>
            <a:pPr marL="0" indent="0">
              <a:lnSpc>
                <a:spcPct val="110000"/>
              </a:lnSpc>
              <a:spcBef>
                <a:spcPts val="0"/>
              </a:spcBef>
              <a:buNone/>
            </a:pPr>
            <a:r>
              <a:rPr lang="en-US" sz="2400" dirty="0">
                <a:solidFill>
                  <a:schemeClr val="dk1"/>
                </a:solidFill>
              </a:rPr>
              <a:t>“A PLC is a larger organization and not the individual teams that comprise it. While collaborative teams are an essential part of the PLC process, the sum is greater than the individual parts….we believe it is helpful to think of the school or district as the PLC and the various collaborative teams as the building blocks of the PLC….The PLC process is much more than a meeting….the process requires people to act on the new information.” </a:t>
            </a:r>
          </a:p>
          <a:p>
            <a:pPr marL="0" indent="0" algn="ctr">
              <a:lnSpc>
                <a:spcPct val="100000"/>
              </a:lnSpc>
              <a:spcBef>
                <a:spcPts val="0"/>
              </a:spcBef>
              <a:buNone/>
            </a:pPr>
            <a:r>
              <a:rPr lang="en-US" dirty="0">
                <a:solidFill>
                  <a:schemeClr val="dk1"/>
                </a:solidFill>
              </a:rPr>
              <a:t>					</a:t>
            </a:r>
          </a:p>
          <a:p>
            <a:pPr marL="0" indent="0" algn="r">
              <a:lnSpc>
                <a:spcPct val="100000"/>
              </a:lnSpc>
              <a:spcBef>
                <a:spcPts val="0"/>
              </a:spcBef>
              <a:buNone/>
            </a:pPr>
            <a:r>
              <a:rPr lang="en-US" dirty="0">
                <a:solidFill>
                  <a:schemeClr val="dk1"/>
                </a:solidFill>
              </a:rPr>
              <a:t>DuFour et al., 2016, p. 10</a:t>
            </a:r>
            <a:endParaRPr lang="en-US" dirty="0"/>
          </a:p>
          <a:p>
            <a:endParaRPr lang="en-US" dirty="0"/>
          </a:p>
        </p:txBody>
      </p:sp>
      <p:sp>
        <p:nvSpPr>
          <p:cNvPr id="4" name="Slide Number Placeholder 3">
            <a:extLst>
              <a:ext uri="{FF2B5EF4-FFF2-40B4-BE49-F238E27FC236}">
                <a16:creationId xmlns:a16="http://schemas.microsoft.com/office/drawing/2014/main" id="{80C9D69B-C403-AEFD-0D42-3F9230DC7863}"/>
              </a:ext>
            </a:extLst>
          </p:cNvPr>
          <p:cNvSpPr>
            <a:spLocks noGrp="1"/>
          </p:cNvSpPr>
          <p:nvPr>
            <p:ph type="sldNum" sz="quarter" idx="11"/>
          </p:nvPr>
        </p:nvSpPr>
        <p:spPr/>
        <p:txBody>
          <a:bodyPr/>
          <a:lstStyle/>
          <a:p>
            <a:fld id="{383B7B7A-CDDA-7C44-B1B0-1F1E45567B3B}" type="slidenum">
              <a:rPr lang="en-US" smtClean="0"/>
              <a:pPr/>
              <a:t>11</a:t>
            </a:fld>
            <a:endParaRPr lang="en-US"/>
          </a:p>
        </p:txBody>
      </p:sp>
      <p:sp>
        <p:nvSpPr>
          <p:cNvPr id="5" name="Footer Placeholder 4">
            <a:extLst>
              <a:ext uri="{FF2B5EF4-FFF2-40B4-BE49-F238E27FC236}">
                <a16:creationId xmlns:a16="http://schemas.microsoft.com/office/drawing/2014/main" id="{873F56E0-F0E2-E15F-EB97-2C34090022B9}"/>
              </a:ext>
            </a:extLst>
          </p:cNvPr>
          <p:cNvSpPr>
            <a:spLocks noGrp="1"/>
          </p:cNvSpPr>
          <p:nvPr>
            <p:ph type="ftr" sz="quarter" idx="22"/>
          </p:nvPr>
        </p:nvSpPr>
        <p:spPr/>
        <p:txBody>
          <a:bodyPr/>
          <a:lstStyle/>
          <a:p>
            <a:r>
              <a:rPr lang="en-US"/>
              <a:t>      </a:t>
            </a:r>
          </a:p>
        </p:txBody>
      </p:sp>
    </p:spTree>
    <p:extLst>
      <p:ext uri="{BB962C8B-B14F-4D97-AF65-F5344CB8AC3E}">
        <p14:creationId xmlns:p14="http://schemas.microsoft.com/office/powerpoint/2010/main" val="208539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15026-D7CB-6702-F716-9BA2C9B78BE6}"/>
              </a:ext>
            </a:extLst>
          </p:cNvPr>
          <p:cNvSpPr>
            <a:spLocks noGrp="1"/>
          </p:cNvSpPr>
          <p:nvPr>
            <p:ph type="title"/>
          </p:nvPr>
        </p:nvSpPr>
        <p:spPr/>
        <p:txBody>
          <a:bodyPr anchor="ctr">
            <a:normAutofit/>
          </a:bodyPr>
          <a:lstStyle/>
          <a:p>
            <a:r>
              <a:rPr lang="en-US" sz="3600" dirty="0"/>
              <a:t>Aligned Curriculum and Instruction with Standards and Assessments</a:t>
            </a:r>
            <a:endParaRPr lang="en-US" dirty="0"/>
          </a:p>
        </p:txBody>
      </p:sp>
      <p:sp>
        <p:nvSpPr>
          <p:cNvPr id="3" name="Content Placeholder 2">
            <a:extLst>
              <a:ext uri="{FF2B5EF4-FFF2-40B4-BE49-F238E27FC236}">
                <a16:creationId xmlns:a16="http://schemas.microsoft.com/office/drawing/2014/main" id="{56B6A77E-F853-48ED-B354-25457632A572}"/>
              </a:ext>
            </a:extLst>
          </p:cNvPr>
          <p:cNvSpPr>
            <a:spLocks noGrp="1"/>
          </p:cNvSpPr>
          <p:nvPr>
            <p:ph idx="1"/>
          </p:nvPr>
        </p:nvSpPr>
        <p:spPr/>
        <p:txBody>
          <a:bodyPr>
            <a:normAutofit/>
          </a:bodyPr>
          <a:lstStyle/>
          <a:p>
            <a:pPr>
              <a:lnSpc>
                <a:spcPct val="110000"/>
              </a:lnSpc>
            </a:pPr>
            <a:r>
              <a:rPr lang="en-US" dirty="0"/>
              <a:t>Evidence-based curriculum and instructional practices</a:t>
            </a:r>
          </a:p>
          <a:p>
            <a:pPr lvl="1">
              <a:lnSpc>
                <a:spcPct val="110000"/>
              </a:lnSpc>
            </a:pPr>
            <a:r>
              <a:rPr lang="en-US" sz="2400" dirty="0"/>
              <a:t>Are curriculum and instructional practices evidence-based?</a:t>
            </a:r>
          </a:p>
          <a:p>
            <a:pPr lvl="1">
              <a:lnSpc>
                <a:spcPct val="110000"/>
              </a:lnSpc>
            </a:pPr>
            <a:r>
              <a:rPr lang="en-US" sz="2400" dirty="0"/>
              <a:t>Are curriculum and instructional practices aligned to enhance student learning?</a:t>
            </a:r>
          </a:p>
          <a:p>
            <a:pPr>
              <a:lnSpc>
                <a:spcPct val="110000"/>
              </a:lnSpc>
            </a:pPr>
            <a:r>
              <a:rPr lang="en-US" dirty="0"/>
              <a:t>Evidence-based assessments</a:t>
            </a:r>
          </a:p>
          <a:p>
            <a:pPr lvl="1">
              <a:lnSpc>
                <a:spcPct val="110000"/>
              </a:lnSpc>
            </a:pPr>
            <a:r>
              <a:rPr lang="en-US" sz="2400" dirty="0"/>
              <a:t>Be evidence-informed, not numbed by the numbers. Decide what you need and use it judiciously. (Hargreaves &amp; Fullan, 2012)</a:t>
            </a:r>
          </a:p>
          <a:p>
            <a:endParaRPr lang="en-US" dirty="0"/>
          </a:p>
        </p:txBody>
      </p:sp>
      <p:sp>
        <p:nvSpPr>
          <p:cNvPr id="4" name="Slide Number Placeholder 3">
            <a:extLst>
              <a:ext uri="{FF2B5EF4-FFF2-40B4-BE49-F238E27FC236}">
                <a16:creationId xmlns:a16="http://schemas.microsoft.com/office/drawing/2014/main" id="{27CE4551-972E-9899-469E-E96CE279D27E}"/>
              </a:ext>
            </a:extLst>
          </p:cNvPr>
          <p:cNvSpPr>
            <a:spLocks noGrp="1"/>
          </p:cNvSpPr>
          <p:nvPr>
            <p:ph type="sldNum" sz="quarter" idx="11"/>
          </p:nvPr>
        </p:nvSpPr>
        <p:spPr/>
        <p:txBody>
          <a:bodyPr/>
          <a:lstStyle/>
          <a:p>
            <a:fld id="{383B7B7A-CDDA-7C44-B1B0-1F1E45567B3B}" type="slidenum">
              <a:rPr lang="en-US" smtClean="0"/>
              <a:pPr/>
              <a:t>12</a:t>
            </a:fld>
            <a:endParaRPr lang="en-US"/>
          </a:p>
        </p:txBody>
      </p:sp>
      <p:sp>
        <p:nvSpPr>
          <p:cNvPr id="5" name="Footer Placeholder 4">
            <a:extLst>
              <a:ext uri="{FF2B5EF4-FFF2-40B4-BE49-F238E27FC236}">
                <a16:creationId xmlns:a16="http://schemas.microsoft.com/office/drawing/2014/main" id="{9EFED3D9-BBBB-B265-FAAA-6439E4D5A0FD}"/>
              </a:ext>
            </a:extLst>
          </p:cNvPr>
          <p:cNvSpPr>
            <a:spLocks noGrp="1"/>
          </p:cNvSpPr>
          <p:nvPr>
            <p:ph type="ftr" sz="quarter" idx="22"/>
          </p:nvPr>
        </p:nvSpPr>
        <p:spPr/>
        <p:txBody>
          <a:bodyPr/>
          <a:lstStyle/>
          <a:p>
            <a:r>
              <a:rPr lang="en-US"/>
              <a:t>      </a:t>
            </a:r>
          </a:p>
        </p:txBody>
      </p:sp>
    </p:spTree>
    <p:extLst>
      <p:ext uri="{BB962C8B-B14F-4D97-AF65-F5344CB8AC3E}">
        <p14:creationId xmlns:p14="http://schemas.microsoft.com/office/powerpoint/2010/main" val="40657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88963-8634-C966-9FF1-EEA34FDF9F2F}"/>
              </a:ext>
            </a:extLst>
          </p:cNvPr>
          <p:cNvSpPr>
            <a:spLocks noGrp="1"/>
          </p:cNvSpPr>
          <p:nvPr>
            <p:ph type="title"/>
          </p:nvPr>
        </p:nvSpPr>
        <p:spPr/>
        <p:txBody>
          <a:bodyPr anchor="ctr"/>
          <a:lstStyle/>
          <a:p>
            <a:r>
              <a:rPr lang="en-US" sz="3600" dirty="0"/>
              <a:t>Closely Monitored Teaching and Learning</a:t>
            </a:r>
            <a:endParaRPr lang="en-US" dirty="0"/>
          </a:p>
        </p:txBody>
      </p:sp>
      <p:sp>
        <p:nvSpPr>
          <p:cNvPr id="3" name="Content Placeholder 2">
            <a:extLst>
              <a:ext uri="{FF2B5EF4-FFF2-40B4-BE49-F238E27FC236}">
                <a16:creationId xmlns:a16="http://schemas.microsoft.com/office/drawing/2014/main" id="{C8B880CF-016C-FE5D-162A-6A9539ECBF04}"/>
              </a:ext>
            </a:extLst>
          </p:cNvPr>
          <p:cNvSpPr>
            <a:spLocks noGrp="1"/>
          </p:cNvSpPr>
          <p:nvPr>
            <p:ph idx="1"/>
          </p:nvPr>
        </p:nvSpPr>
        <p:spPr/>
        <p:txBody>
          <a:bodyPr>
            <a:normAutofit/>
          </a:bodyPr>
          <a:lstStyle/>
          <a:p>
            <a:r>
              <a:rPr lang="en-US" dirty="0"/>
              <a:t>Who monitors teaching (e.g., certified and non-certified staff)? What are their qualifications (e.g., took part in the professional development, certified evaluators)?</a:t>
            </a:r>
          </a:p>
          <a:p>
            <a:r>
              <a:rPr lang="en-US" sz="2400" dirty="0"/>
              <a:t>Principals who spend additional time coaching teachers and/or help to develop the educational program see greater achievement in student scores. “Time on classroom observations [walkthroughs] is more negatively associated with student achievement gains when not used for professional development.”</a:t>
            </a:r>
            <a:endParaRPr lang="en-US" sz="1867" dirty="0">
              <a:latin typeface="Times New Roman"/>
              <a:ea typeface="Times New Roman"/>
              <a:cs typeface="Times New Roman"/>
              <a:sym typeface="Times New Roman"/>
            </a:endParaRPr>
          </a:p>
          <a:p>
            <a:pPr marL="118530" indent="0" algn="r">
              <a:spcBef>
                <a:spcPts val="1067"/>
              </a:spcBef>
              <a:buSzPts val="1400"/>
              <a:buNone/>
            </a:pPr>
            <a:r>
              <a:rPr lang="en-US" sz="1867" dirty="0"/>
              <a:t>Grissom, Loeb, &amp; Master, 2013, p. 438</a:t>
            </a:r>
            <a:endParaRPr lang="en-US" dirty="0"/>
          </a:p>
          <a:p>
            <a:pPr lvl="1"/>
            <a:endParaRPr lang="en-US" dirty="0"/>
          </a:p>
        </p:txBody>
      </p:sp>
      <p:sp>
        <p:nvSpPr>
          <p:cNvPr id="4" name="Slide Number Placeholder 3">
            <a:extLst>
              <a:ext uri="{FF2B5EF4-FFF2-40B4-BE49-F238E27FC236}">
                <a16:creationId xmlns:a16="http://schemas.microsoft.com/office/drawing/2014/main" id="{D66E3658-43FA-90C5-2660-5BE54E6823BE}"/>
              </a:ext>
            </a:extLst>
          </p:cNvPr>
          <p:cNvSpPr>
            <a:spLocks noGrp="1"/>
          </p:cNvSpPr>
          <p:nvPr>
            <p:ph type="sldNum" sz="quarter" idx="11"/>
          </p:nvPr>
        </p:nvSpPr>
        <p:spPr/>
        <p:txBody>
          <a:bodyPr/>
          <a:lstStyle/>
          <a:p>
            <a:fld id="{383B7B7A-CDDA-7C44-B1B0-1F1E45567B3B}" type="slidenum">
              <a:rPr lang="en-US" smtClean="0"/>
              <a:pPr/>
              <a:t>13</a:t>
            </a:fld>
            <a:endParaRPr lang="en-US"/>
          </a:p>
        </p:txBody>
      </p:sp>
      <p:sp>
        <p:nvSpPr>
          <p:cNvPr id="5" name="Footer Placeholder 4">
            <a:extLst>
              <a:ext uri="{FF2B5EF4-FFF2-40B4-BE49-F238E27FC236}">
                <a16:creationId xmlns:a16="http://schemas.microsoft.com/office/drawing/2014/main" id="{3127C7C9-F2EF-AB89-C582-3AFD0A7F8350}"/>
              </a:ext>
            </a:extLst>
          </p:cNvPr>
          <p:cNvSpPr>
            <a:spLocks noGrp="1"/>
          </p:cNvSpPr>
          <p:nvPr>
            <p:ph type="ftr" sz="quarter" idx="22"/>
          </p:nvPr>
        </p:nvSpPr>
        <p:spPr/>
        <p:txBody>
          <a:bodyPr/>
          <a:lstStyle/>
          <a:p>
            <a:r>
              <a:rPr lang="en-US"/>
              <a:t>      </a:t>
            </a:r>
          </a:p>
        </p:txBody>
      </p:sp>
    </p:spTree>
    <p:extLst>
      <p:ext uri="{BB962C8B-B14F-4D97-AF65-F5344CB8AC3E}">
        <p14:creationId xmlns:p14="http://schemas.microsoft.com/office/powerpoint/2010/main" val="398354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90"/>
        <p:cNvGrpSpPr/>
        <p:nvPr/>
      </p:nvGrpSpPr>
      <p:grpSpPr>
        <a:xfrm>
          <a:off x="0" y="0"/>
          <a:ext cx="0" cy="0"/>
          <a:chOff x="0" y="0"/>
          <a:chExt cx="0" cy="0"/>
        </a:xfrm>
      </p:grpSpPr>
      <p:sp>
        <p:nvSpPr>
          <p:cNvPr id="6191" name="Google Shape;6191;g202d38de072_0_0"/>
          <p:cNvSpPr txBox="1">
            <a:spLocks noGrp="1"/>
          </p:cNvSpPr>
          <p:nvPr>
            <p:ph type="title"/>
          </p:nvPr>
        </p:nvSpPr>
        <p:spPr>
          <a:xfrm>
            <a:off x="399363" y="1659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900"/>
              <a:buNone/>
            </a:pPr>
            <a:r>
              <a:rPr lang="en-US" sz="3600" b="1" dirty="0"/>
              <a:t>Focused Professional Development of High Need Areas</a:t>
            </a:r>
            <a:endParaRPr b="1" dirty="0">
              <a:solidFill>
                <a:schemeClr val="lt1"/>
              </a:solidFill>
            </a:endParaRPr>
          </a:p>
        </p:txBody>
      </p:sp>
      <p:sp>
        <p:nvSpPr>
          <p:cNvPr id="6192" name="Google Shape;6192;g202d38de072_0_0"/>
          <p:cNvSpPr txBox="1">
            <a:spLocks noGrp="1"/>
          </p:cNvSpPr>
          <p:nvPr>
            <p:ph type="body" idx="1"/>
          </p:nvPr>
        </p:nvSpPr>
        <p:spPr>
          <a:xfrm>
            <a:off x="839788" y="1586375"/>
            <a:ext cx="5157900" cy="824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100"/>
              </a:spcBef>
              <a:spcAft>
                <a:spcPts val="0"/>
              </a:spcAft>
              <a:buSzPts val="2400"/>
              <a:buNone/>
            </a:pPr>
            <a:r>
              <a:rPr lang="en-US" dirty="0">
                <a:solidFill>
                  <a:srgbClr val="1C72BA"/>
                </a:solidFill>
              </a:rPr>
              <a:t>Professional Development</a:t>
            </a:r>
            <a:endParaRPr dirty="0">
              <a:solidFill>
                <a:srgbClr val="1C72BA"/>
              </a:solidFill>
            </a:endParaRPr>
          </a:p>
        </p:txBody>
      </p:sp>
      <p:sp>
        <p:nvSpPr>
          <p:cNvPr id="6193" name="Google Shape;6193;g202d38de072_0_0"/>
          <p:cNvSpPr txBox="1">
            <a:spLocks noGrp="1"/>
          </p:cNvSpPr>
          <p:nvPr>
            <p:ph type="body" idx="2"/>
          </p:nvPr>
        </p:nvSpPr>
        <p:spPr>
          <a:xfrm>
            <a:off x="839800" y="2410475"/>
            <a:ext cx="5157900" cy="2454900"/>
          </a:xfrm>
          <a:prstGeom prst="rect">
            <a:avLst/>
          </a:prstGeom>
          <a:noFill/>
          <a:ln>
            <a:noFill/>
          </a:ln>
        </p:spPr>
        <p:txBody>
          <a:bodyPr spcFirstLastPara="1" wrap="square" lIns="91425" tIns="45700" rIns="91425" bIns="45700" anchor="t" anchorCtr="0">
            <a:normAutofit/>
          </a:bodyPr>
          <a:lstStyle/>
          <a:p>
            <a:pPr marL="457200" lvl="0" indent="-381000" algn="l" rtl="0">
              <a:lnSpc>
                <a:spcPct val="110000"/>
              </a:lnSpc>
              <a:spcBef>
                <a:spcPts val="1000"/>
              </a:spcBef>
              <a:spcAft>
                <a:spcPts val="0"/>
              </a:spcAft>
              <a:buClr>
                <a:schemeClr val="dk1"/>
              </a:buClr>
              <a:buSzPts val="2400"/>
              <a:buChar char="•"/>
            </a:pPr>
            <a:r>
              <a:rPr lang="en-US" sz="2400" dirty="0">
                <a:solidFill>
                  <a:schemeClr val="dk1"/>
                </a:solidFill>
              </a:rPr>
              <a:t>Online webinar </a:t>
            </a:r>
            <a:endParaRPr sz="2400" dirty="0">
              <a:solidFill>
                <a:schemeClr val="dk1"/>
              </a:solidFill>
            </a:endParaRPr>
          </a:p>
          <a:p>
            <a:pPr marL="457200" lvl="0" indent="-381000" algn="l" rtl="0">
              <a:lnSpc>
                <a:spcPct val="110000"/>
              </a:lnSpc>
              <a:spcBef>
                <a:spcPts val="0"/>
              </a:spcBef>
              <a:spcAft>
                <a:spcPts val="0"/>
              </a:spcAft>
              <a:buClr>
                <a:schemeClr val="dk1"/>
              </a:buClr>
              <a:buSzPts val="2400"/>
              <a:buChar char="•"/>
            </a:pPr>
            <a:r>
              <a:rPr lang="en-US" sz="2400" dirty="0">
                <a:solidFill>
                  <a:schemeClr val="dk1"/>
                </a:solidFill>
              </a:rPr>
              <a:t>College/university course </a:t>
            </a:r>
            <a:endParaRPr sz="2400" dirty="0">
              <a:solidFill>
                <a:schemeClr val="dk1"/>
              </a:solidFill>
            </a:endParaRPr>
          </a:p>
          <a:p>
            <a:pPr marL="457200" lvl="0" indent="-381000" algn="l" rtl="0">
              <a:lnSpc>
                <a:spcPct val="110000"/>
              </a:lnSpc>
              <a:spcBef>
                <a:spcPts val="0"/>
              </a:spcBef>
              <a:spcAft>
                <a:spcPts val="0"/>
              </a:spcAft>
              <a:buClr>
                <a:schemeClr val="dk1"/>
              </a:buClr>
              <a:buSzPts val="2400"/>
              <a:buChar char="•"/>
            </a:pPr>
            <a:r>
              <a:rPr lang="en-US" sz="2400" dirty="0">
                <a:solidFill>
                  <a:schemeClr val="dk1"/>
                </a:solidFill>
              </a:rPr>
              <a:t>Conference session </a:t>
            </a:r>
            <a:endParaRPr sz="2400" dirty="0">
              <a:solidFill>
                <a:schemeClr val="dk1"/>
              </a:solidFill>
            </a:endParaRPr>
          </a:p>
          <a:p>
            <a:pPr marL="457200" lvl="0" indent="-381000" algn="l" rtl="0">
              <a:lnSpc>
                <a:spcPct val="110000"/>
              </a:lnSpc>
              <a:spcBef>
                <a:spcPts val="0"/>
              </a:spcBef>
              <a:spcAft>
                <a:spcPts val="0"/>
              </a:spcAft>
              <a:buClr>
                <a:schemeClr val="dk1"/>
              </a:buClr>
              <a:buSzPts val="2400"/>
              <a:buChar char="•"/>
            </a:pPr>
            <a:r>
              <a:rPr lang="en-US" sz="2400" dirty="0">
                <a:solidFill>
                  <a:schemeClr val="dk1"/>
                </a:solidFill>
              </a:rPr>
              <a:t>Specialized training </a:t>
            </a:r>
            <a:endParaRPr sz="2400" dirty="0">
              <a:solidFill>
                <a:schemeClr val="dk1"/>
              </a:solidFill>
            </a:endParaRPr>
          </a:p>
          <a:p>
            <a:pPr marL="457200" lvl="0" indent="-381000" algn="l" rtl="0">
              <a:lnSpc>
                <a:spcPct val="110000"/>
              </a:lnSpc>
              <a:spcBef>
                <a:spcPts val="0"/>
              </a:spcBef>
              <a:spcAft>
                <a:spcPts val="0"/>
              </a:spcAft>
              <a:buClr>
                <a:schemeClr val="dk1"/>
              </a:buClr>
              <a:buSzPts val="2400"/>
              <a:buChar char="•"/>
            </a:pPr>
            <a:r>
              <a:rPr lang="en-US" sz="2400" dirty="0">
                <a:solidFill>
                  <a:schemeClr val="dk1"/>
                </a:solidFill>
              </a:rPr>
              <a:t>Formal education </a:t>
            </a:r>
            <a:endParaRPr sz="2400" dirty="0">
              <a:solidFill>
                <a:schemeClr val="dk1"/>
              </a:solidFill>
            </a:endParaRPr>
          </a:p>
          <a:p>
            <a:pPr marL="457200" lvl="0" indent="0" algn="l" rtl="0">
              <a:lnSpc>
                <a:spcPct val="90000"/>
              </a:lnSpc>
              <a:spcBef>
                <a:spcPts val="1100"/>
              </a:spcBef>
              <a:spcAft>
                <a:spcPts val="0"/>
              </a:spcAft>
              <a:buSzPts val="1900"/>
              <a:buNone/>
            </a:pPr>
            <a:endParaRPr dirty="0"/>
          </a:p>
        </p:txBody>
      </p:sp>
      <p:sp>
        <p:nvSpPr>
          <p:cNvPr id="6194" name="Google Shape;6194;g202d38de072_0_0"/>
          <p:cNvSpPr txBox="1">
            <a:spLocks noGrp="1"/>
          </p:cNvSpPr>
          <p:nvPr>
            <p:ph type="body" idx="3"/>
          </p:nvPr>
        </p:nvSpPr>
        <p:spPr>
          <a:xfrm>
            <a:off x="6172200" y="1555338"/>
            <a:ext cx="5183100" cy="824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100"/>
              </a:spcBef>
              <a:spcAft>
                <a:spcPts val="0"/>
              </a:spcAft>
              <a:buSzPts val="2400"/>
              <a:buNone/>
            </a:pPr>
            <a:r>
              <a:rPr lang="en-US">
                <a:solidFill>
                  <a:srgbClr val="1C72BA"/>
                </a:solidFill>
              </a:rPr>
              <a:t>Professional Learning</a:t>
            </a:r>
            <a:endParaRPr>
              <a:solidFill>
                <a:srgbClr val="1C72BA"/>
              </a:solidFill>
            </a:endParaRPr>
          </a:p>
        </p:txBody>
      </p:sp>
      <p:sp>
        <p:nvSpPr>
          <p:cNvPr id="6195" name="Google Shape;6195;g202d38de072_0_0"/>
          <p:cNvSpPr txBox="1">
            <a:spLocks noGrp="1"/>
          </p:cNvSpPr>
          <p:nvPr>
            <p:ph type="body" idx="4"/>
          </p:nvPr>
        </p:nvSpPr>
        <p:spPr>
          <a:xfrm>
            <a:off x="6172200" y="2443200"/>
            <a:ext cx="5183100" cy="1490100"/>
          </a:xfrm>
          <a:prstGeom prst="rect">
            <a:avLst/>
          </a:prstGeom>
          <a:noFill/>
          <a:ln>
            <a:noFill/>
          </a:ln>
        </p:spPr>
        <p:txBody>
          <a:bodyPr spcFirstLastPara="1" wrap="square" lIns="91425" tIns="45700" rIns="91425" bIns="45700" anchor="t" anchorCtr="0">
            <a:noAutofit/>
          </a:bodyPr>
          <a:lstStyle/>
          <a:p>
            <a:pPr marL="457200" lvl="0" indent="-381000" algn="l" rtl="0">
              <a:lnSpc>
                <a:spcPct val="110000"/>
              </a:lnSpc>
              <a:spcBef>
                <a:spcPts val="1100"/>
              </a:spcBef>
              <a:spcAft>
                <a:spcPts val="0"/>
              </a:spcAft>
              <a:buSzPts val="2400"/>
              <a:buChar char="•"/>
            </a:pPr>
            <a:r>
              <a:rPr lang="en-US" sz="2400" dirty="0"/>
              <a:t>Reading and discussing professional literature</a:t>
            </a:r>
            <a:endParaRPr sz="2400" dirty="0"/>
          </a:p>
          <a:p>
            <a:pPr marL="457200" lvl="0" indent="-381000" algn="l" rtl="0">
              <a:lnSpc>
                <a:spcPct val="110000"/>
              </a:lnSpc>
              <a:spcBef>
                <a:spcPts val="0"/>
              </a:spcBef>
              <a:spcAft>
                <a:spcPts val="0"/>
              </a:spcAft>
              <a:buSzPts val="2400"/>
              <a:buChar char="•"/>
            </a:pPr>
            <a:r>
              <a:rPr lang="en-US" sz="2400" dirty="0"/>
              <a:t>Analyzing data with colleagues</a:t>
            </a:r>
            <a:endParaRPr sz="2400" dirty="0"/>
          </a:p>
          <a:p>
            <a:pPr marL="457200" lvl="0" indent="-381000" algn="l" rtl="0">
              <a:lnSpc>
                <a:spcPct val="110000"/>
              </a:lnSpc>
              <a:spcBef>
                <a:spcPts val="0"/>
              </a:spcBef>
              <a:spcAft>
                <a:spcPts val="0"/>
              </a:spcAft>
              <a:buSzPts val="2400"/>
              <a:buChar char="•"/>
            </a:pPr>
            <a:r>
              <a:rPr lang="en-US" sz="2400" dirty="0"/>
              <a:t>Collaboratively Planning Curriculum</a:t>
            </a:r>
            <a:endParaRPr sz="2400" dirty="0"/>
          </a:p>
          <a:p>
            <a:pPr marL="457200" lvl="0" indent="0" algn="l" rtl="0">
              <a:lnSpc>
                <a:spcPct val="90000"/>
              </a:lnSpc>
              <a:spcBef>
                <a:spcPts val="1100"/>
              </a:spcBef>
              <a:spcAft>
                <a:spcPts val="0"/>
              </a:spcAft>
              <a:buSzPts val="1900"/>
              <a:buNone/>
            </a:pPr>
            <a:endParaRPr dirty="0"/>
          </a:p>
        </p:txBody>
      </p:sp>
      <p:sp>
        <p:nvSpPr>
          <p:cNvPr id="6196" name="Google Shape;6196;g202d38de072_0_0"/>
          <p:cNvSpPr txBox="1"/>
          <p:nvPr/>
        </p:nvSpPr>
        <p:spPr>
          <a:xfrm>
            <a:off x="4582200" y="4836087"/>
            <a:ext cx="7609800" cy="523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800" b="0" i="0" u="none" strike="noStrike" cap="none" dirty="0">
                <a:solidFill>
                  <a:schemeClr val="dk1"/>
                </a:solidFill>
                <a:latin typeface="Helvetica Neue"/>
                <a:ea typeface="Helvetica Neue"/>
                <a:cs typeface="Helvetica Neue"/>
                <a:sym typeface="Helvetica Neue"/>
              </a:rPr>
              <a:t>Hargreaves &amp; O’Connor, 2018b, Boston Consulting Group Study, 2014</a:t>
            </a:r>
            <a:endParaRPr sz="1800" b="0" i="0" u="none" strike="noStrike" cap="none" dirty="0">
              <a:solidFill>
                <a:schemeClr val="dk1"/>
              </a:solidFill>
              <a:latin typeface="Helvetica Neue"/>
              <a:ea typeface="Helvetica Neue"/>
              <a:cs typeface="Helvetica Neue"/>
              <a:sym typeface="Helvetica Neue"/>
            </a:endParaRPr>
          </a:p>
        </p:txBody>
      </p:sp>
      <p:sp>
        <p:nvSpPr>
          <p:cNvPr id="2" name="Rectangle 1">
            <a:extLst>
              <a:ext uri="{FF2B5EF4-FFF2-40B4-BE49-F238E27FC236}">
                <a16:creationId xmlns:a16="http://schemas.microsoft.com/office/drawing/2014/main" id="{01FB8589-FF6A-DC6D-01EA-F2DDB2247786}"/>
              </a:ext>
              <a:ext uri="{C183D7F6-B498-43B3-948B-1728B52AA6E4}">
                <adec:decorative xmlns:adec="http://schemas.microsoft.com/office/drawing/2017/decorative" val="1"/>
              </a:ext>
            </a:extLst>
          </p:cNvPr>
          <p:cNvSpPr/>
          <p:nvPr/>
        </p:nvSpPr>
        <p:spPr>
          <a:xfrm>
            <a:off x="60290" y="6209883"/>
            <a:ext cx="532563" cy="60792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graphicFrame>
        <p:nvGraphicFramePr>
          <p:cNvPr id="927" name="Google Shape;927;p30"/>
          <p:cNvGraphicFramePr/>
          <p:nvPr>
            <p:extLst>
              <p:ext uri="{D42A27DB-BD31-4B8C-83A1-F6EECF244321}">
                <p14:modId xmlns:p14="http://schemas.microsoft.com/office/powerpoint/2010/main" val="1229248906"/>
              </p:ext>
            </p:extLst>
          </p:nvPr>
        </p:nvGraphicFramePr>
        <p:xfrm>
          <a:off x="5760719" y="1631026"/>
          <a:ext cx="6126475" cy="4949743"/>
        </p:xfrm>
        <a:graphic>
          <a:graphicData uri="http://schemas.openxmlformats.org/drawingml/2006/table">
            <a:tbl>
              <a:tblPr>
                <a:noFill/>
              </a:tblPr>
              <a:tblGrid>
                <a:gridCol w="1728101">
                  <a:extLst>
                    <a:ext uri="{9D8B030D-6E8A-4147-A177-3AD203B41FA5}">
                      <a16:colId xmlns:a16="http://schemas.microsoft.com/office/drawing/2014/main" val="20000"/>
                    </a:ext>
                  </a:extLst>
                </a:gridCol>
                <a:gridCol w="1605724">
                  <a:extLst>
                    <a:ext uri="{9D8B030D-6E8A-4147-A177-3AD203B41FA5}">
                      <a16:colId xmlns:a16="http://schemas.microsoft.com/office/drawing/2014/main" val="20001"/>
                    </a:ext>
                  </a:extLst>
                </a:gridCol>
                <a:gridCol w="1416375">
                  <a:extLst>
                    <a:ext uri="{9D8B030D-6E8A-4147-A177-3AD203B41FA5}">
                      <a16:colId xmlns:a16="http://schemas.microsoft.com/office/drawing/2014/main" val="20002"/>
                    </a:ext>
                  </a:extLst>
                </a:gridCol>
                <a:gridCol w="1376275">
                  <a:extLst>
                    <a:ext uri="{9D8B030D-6E8A-4147-A177-3AD203B41FA5}">
                      <a16:colId xmlns:a16="http://schemas.microsoft.com/office/drawing/2014/main" val="20003"/>
                    </a:ext>
                  </a:extLst>
                </a:gridCol>
              </a:tblGrid>
              <a:tr h="996425">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b="1" u="none" strike="noStrike" cap="none" dirty="0">
                          <a:latin typeface="+mn-lt"/>
                          <a:ea typeface="Helvetica Neue"/>
                          <a:cs typeface="Helvetica Neue"/>
                          <a:sym typeface="Helvetica Neue"/>
                        </a:rPr>
                        <a:t>Element</a:t>
                      </a:r>
                      <a:endParaRPr sz="1800" b="1" u="none" strike="noStrike" cap="none" dirty="0">
                        <a:latin typeface="+mn-lt"/>
                        <a:ea typeface="Helvetica Neue"/>
                        <a:cs typeface="Helvetica Neue"/>
                        <a:sym typeface="Helvetica Neue"/>
                      </a:endParaRPr>
                    </a:p>
                  </a:txBody>
                  <a:tcPr marL="8900" marR="8900" marT="8900" marB="89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b="1" u="none" strike="noStrike" cap="none" dirty="0">
                          <a:latin typeface="+mn-lt"/>
                          <a:ea typeface="Helvetica Neue"/>
                          <a:cs typeface="Helvetica Neue"/>
                          <a:sym typeface="Helvetica Neue"/>
                        </a:rPr>
                        <a:t>Effects on knowledge</a:t>
                      </a:r>
                      <a:endParaRPr sz="1800" b="1" u="none" strike="noStrike" cap="none" dirty="0">
                        <a:latin typeface="+mn-lt"/>
                        <a:ea typeface="Helvetica Neue"/>
                        <a:cs typeface="Helvetica Neue"/>
                        <a:sym typeface="Helvetica Neue"/>
                      </a:endParaRPr>
                    </a:p>
                  </a:txBody>
                  <a:tcPr marL="8900" marR="8900" marT="8900" marB="89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b="1" u="none" strike="noStrike" cap="none">
                          <a:latin typeface="+mn-lt"/>
                          <a:ea typeface="Helvetica Neue"/>
                          <a:cs typeface="Helvetica Neue"/>
                          <a:sym typeface="Helvetica Neue"/>
                        </a:rPr>
                        <a:t>Effects on short-term use</a:t>
                      </a:r>
                      <a:endParaRPr sz="1800" b="1" u="none" strike="noStrike" cap="none">
                        <a:latin typeface="+mn-lt"/>
                        <a:ea typeface="Helvetica Neue"/>
                        <a:cs typeface="Helvetica Neue"/>
                        <a:sym typeface="Helvetica Neue"/>
                      </a:endParaRPr>
                    </a:p>
                  </a:txBody>
                  <a:tcPr marL="8900" marR="8900" marT="8900" marB="89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b="1" u="none" strike="noStrike" cap="none">
                          <a:latin typeface="+mn-lt"/>
                          <a:ea typeface="Helvetica Neue"/>
                          <a:cs typeface="Helvetica Neue"/>
                          <a:sym typeface="Helvetica Neue"/>
                        </a:rPr>
                        <a:t>Effects on long-term use</a:t>
                      </a:r>
                      <a:endParaRPr sz="1800" b="1" u="none" strike="noStrike" cap="none">
                        <a:latin typeface="+mn-lt"/>
                        <a:ea typeface="Helvetica Neue"/>
                        <a:cs typeface="Helvetica Neue"/>
                        <a:sym typeface="Helvetica Neue"/>
                      </a:endParaRPr>
                    </a:p>
                  </a:txBody>
                  <a:tcPr marL="8900" marR="8900" marT="8900" marB="89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03150">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dirty="0">
                          <a:latin typeface="+mn-lt"/>
                          <a:ea typeface="Helvetica Neue"/>
                          <a:cs typeface="Helvetica Neue"/>
                          <a:sym typeface="Helvetica Neue"/>
                        </a:rPr>
                        <a:t>Study of rationale</a:t>
                      </a:r>
                      <a:endParaRPr sz="1800" u="none" strike="noStrike" cap="none" dirty="0">
                        <a:latin typeface="+mn-lt"/>
                        <a:ea typeface="Helvetica Neue"/>
                        <a:cs typeface="Helvetica Neue"/>
                        <a:sym typeface="Helvetica Neue"/>
                      </a:endParaRPr>
                    </a:p>
                  </a:txBody>
                  <a:tcPr marL="8900" marR="8900" marT="8900" marB="8900">
                    <a:lnT w="12700" cap="flat" cmpd="sng">
                      <a:solidFill>
                        <a:srgbClr val="000000"/>
                      </a:solidFill>
                      <a:prstDash val="solid"/>
                      <a:round/>
                      <a:headEnd type="none" w="sm" len="sm"/>
                      <a:tailEnd type="none" w="sm" len="sm"/>
                    </a:lnT>
                  </a:tcPr>
                </a:tc>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dirty="0">
                          <a:latin typeface="+mn-lt"/>
                          <a:ea typeface="Helvetica Neue"/>
                          <a:cs typeface="Helvetica Neue"/>
                          <a:sym typeface="Helvetica Neue"/>
                        </a:rPr>
                        <a:t>Very positive</a:t>
                      </a:r>
                      <a:endParaRPr sz="1800" u="none" strike="noStrike" cap="none" dirty="0">
                        <a:latin typeface="+mn-lt"/>
                        <a:ea typeface="Helvetica Neue"/>
                        <a:cs typeface="Helvetica Neue"/>
                        <a:sym typeface="Helvetica Neue"/>
                      </a:endParaRPr>
                    </a:p>
                  </a:txBody>
                  <a:tcPr marL="8900" marR="8900" marT="8900" marB="8900">
                    <a:lnT w="12700" cap="flat" cmpd="sng">
                      <a:solidFill>
                        <a:srgbClr val="000000"/>
                      </a:solidFill>
                      <a:prstDash val="solid"/>
                      <a:round/>
                      <a:headEnd type="none" w="sm" len="sm"/>
                      <a:tailEnd type="none" w="sm" len="sm"/>
                    </a:lnT>
                  </a:tcPr>
                </a:tc>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dirty="0">
                          <a:latin typeface="+mn-lt"/>
                          <a:ea typeface="Helvetica Neue"/>
                          <a:cs typeface="Helvetica Neue"/>
                          <a:sym typeface="Helvetica Neue"/>
                        </a:rPr>
                        <a:t>5%-10%</a:t>
                      </a:r>
                      <a:endParaRPr sz="1800" u="none" strike="noStrike" cap="none" dirty="0">
                        <a:latin typeface="+mn-lt"/>
                        <a:ea typeface="Helvetica Neue"/>
                        <a:cs typeface="Helvetica Neue"/>
                        <a:sym typeface="Helvetica Neue"/>
                      </a:endParaRPr>
                    </a:p>
                  </a:txBody>
                  <a:tcPr marL="8900" marR="8900" marT="8900" marB="8900">
                    <a:lnT w="12700" cap="flat" cmpd="sng">
                      <a:solidFill>
                        <a:srgbClr val="000000"/>
                      </a:solidFill>
                      <a:prstDash val="solid"/>
                      <a:round/>
                      <a:headEnd type="none" w="sm" len="sm"/>
                      <a:tailEnd type="none" w="sm" len="sm"/>
                    </a:lnT>
                  </a:tcPr>
                </a:tc>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a:latin typeface="+mn-lt"/>
                          <a:ea typeface="Helvetica Neue"/>
                          <a:cs typeface="Helvetica Neue"/>
                          <a:sym typeface="Helvetica Neue"/>
                        </a:rPr>
                        <a:t>5%-10%</a:t>
                      </a:r>
                      <a:endParaRPr sz="1800" u="none" strike="noStrike" cap="none">
                        <a:latin typeface="+mn-lt"/>
                        <a:ea typeface="Helvetica Neue"/>
                        <a:cs typeface="Helvetica Neue"/>
                        <a:sym typeface="Helvetica Neue"/>
                      </a:endParaRPr>
                    </a:p>
                  </a:txBody>
                  <a:tcPr marL="8900" marR="8900" marT="8900" marB="8900">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803150">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a:latin typeface="+mn-lt"/>
                          <a:ea typeface="Helvetica Neue"/>
                          <a:cs typeface="Helvetica Neue"/>
                          <a:sym typeface="Helvetica Neue"/>
                        </a:rPr>
                        <a:t>Rationale plus demonstrations</a:t>
                      </a:r>
                      <a:endParaRPr sz="1800" u="none" strike="noStrike" cap="none">
                        <a:latin typeface="+mn-lt"/>
                        <a:ea typeface="Helvetica Neue"/>
                        <a:cs typeface="Helvetica Neue"/>
                        <a:sym typeface="Helvetica Neue"/>
                      </a:endParaRPr>
                    </a:p>
                  </a:txBody>
                  <a:tcPr marL="8900" marR="8900" marT="8900" marB="8900"/>
                </a:tc>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dirty="0">
                          <a:latin typeface="+mn-lt"/>
                          <a:ea typeface="Helvetica Neue"/>
                          <a:cs typeface="Helvetica Neue"/>
                          <a:sym typeface="Helvetica Neue"/>
                        </a:rPr>
                        <a:t>Very positive</a:t>
                      </a:r>
                      <a:endParaRPr sz="1800" u="none" strike="noStrike" cap="none" dirty="0">
                        <a:latin typeface="+mn-lt"/>
                        <a:ea typeface="Helvetica Neue"/>
                        <a:cs typeface="Helvetica Neue"/>
                        <a:sym typeface="Helvetica Neue"/>
                      </a:endParaRPr>
                    </a:p>
                  </a:txBody>
                  <a:tcPr marL="8900" marR="8900" marT="8900" marB="8900"/>
                </a:tc>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dirty="0">
                          <a:latin typeface="+mn-lt"/>
                          <a:ea typeface="Helvetica Neue"/>
                          <a:cs typeface="Helvetica Neue"/>
                          <a:sym typeface="Helvetica Neue"/>
                        </a:rPr>
                        <a:t>5%-20%</a:t>
                      </a:r>
                      <a:endParaRPr sz="1800" u="none" strike="noStrike" cap="none" dirty="0">
                        <a:latin typeface="+mn-lt"/>
                        <a:ea typeface="Helvetica Neue"/>
                        <a:cs typeface="Helvetica Neue"/>
                        <a:sym typeface="Helvetica Neue"/>
                      </a:endParaRPr>
                    </a:p>
                  </a:txBody>
                  <a:tcPr marL="8900" marR="8900" marT="8900" marB="8900"/>
                </a:tc>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a:latin typeface="+mn-lt"/>
                          <a:ea typeface="Helvetica Neue"/>
                          <a:cs typeface="Helvetica Neue"/>
                          <a:sym typeface="Helvetica Neue"/>
                        </a:rPr>
                        <a:t>5%-10%</a:t>
                      </a:r>
                      <a:endParaRPr sz="1800" u="none" strike="noStrike" cap="none">
                        <a:latin typeface="+mn-lt"/>
                        <a:ea typeface="Helvetica Neue"/>
                        <a:cs typeface="Helvetica Neue"/>
                        <a:sym typeface="Helvetica Neue"/>
                      </a:endParaRPr>
                    </a:p>
                  </a:txBody>
                  <a:tcPr marL="8900" marR="8900" marT="8900" marB="8900"/>
                </a:tc>
                <a:extLst>
                  <a:ext uri="{0D108BD9-81ED-4DB2-BD59-A6C34878D82A}">
                    <a16:rowId xmlns:a16="http://schemas.microsoft.com/office/drawing/2014/main" val="10002"/>
                  </a:ext>
                </a:extLst>
              </a:tr>
              <a:tr h="945425">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a:latin typeface="+mn-lt"/>
                          <a:ea typeface="Helvetica Neue"/>
                          <a:cs typeface="Helvetica Neue"/>
                          <a:sym typeface="Helvetica Neue"/>
                        </a:rPr>
                        <a:t>Rational plus demonstrations and planning</a:t>
                      </a:r>
                      <a:endParaRPr sz="1800" u="none" strike="noStrike" cap="none">
                        <a:latin typeface="+mn-lt"/>
                        <a:ea typeface="Helvetica Neue"/>
                        <a:cs typeface="Helvetica Neue"/>
                        <a:sym typeface="Helvetica Neue"/>
                      </a:endParaRPr>
                    </a:p>
                  </a:txBody>
                  <a:tcPr marL="8900" marR="8900" marT="8900" marB="8900"/>
                </a:tc>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a:latin typeface="+mn-lt"/>
                          <a:ea typeface="Helvetica Neue"/>
                          <a:cs typeface="Helvetica Neue"/>
                          <a:sym typeface="Helvetica Neue"/>
                        </a:rPr>
                        <a:t>Very positive</a:t>
                      </a:r>
                      <a:endParaRPr sz="1800" u="none" strike="noStrike" cap="none">
                        <a:latin typeface="+mn-lt"/>
                        <a:ea typeface="Helvetica Neue"/>
                        <a:cs typeface="Helvetica Neue"/>
                        <a:sym typeface="Helvetica Neue"/>
                      </a:endParaRPr>
                    </a:p>
                  </a:txBody>
                  <a:tcPr marL="8900" marR="8900" marT="8900" marB="8900"/>
                </a:tc>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dirty="0">
                          <a:latin typeface="+mn-lt"/>
                          <a:ea typeface="Helvetica Neue"/>
                          <a:cs typeface="Helvetica Neue"/>
                          <a:sym typeface="Helvetica Neue"/>
                        </a:rPr>
                        <a:t>80%-90%</a:t>
                      </a:r>
                      <a:endParaRPr sz="1800" u="none" strike="noStrike" cap="none" dirty="0">
                        <a:latin typeface="+mn-lt"/>
                        <a:ea typeface="Helvetica Neue"/>
                        <a:cs typeface="Helvetica Neue"/>
                        <a:sym typeface="Helvetica Neue"/>
                      </a:endParaRPr>
                    </a:p>
                  </a:txBody>
                  <a:tcPr marL="8900" marR="8900" marT="8900" marB="8900"/>
                </a:tc>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dirty="0">
                          <a:latin typeface="+mn-lt"/>
                          <a:ea typeface="Helvetica Neue"/>
                          <a:cs typeface="Helvetica Neue"/>
                          <a:sym typeface="Helvetica Neue"/>
                        </a:rPr>
                        <a:t>5%-10%</a:t>
                      </a:r>
                      <a:endParaRPr sz="1800" u="none" strike="noStrike" cap="none" dirty="0">
                        <a:latin typeface="+mn-lt"/>
                        <a:ea typeface="Helvetica Neue"/>
                        <a:cs typeface="Helvetica Neue"/>
                        <a:sym typeface="Helvetica Neue"/>
                      </a:endParaRPr>
                    </a:p>
                  </a:txBody>
                  <a:tcPr marL="8900" marR="8900" marT="8900" marB="8900"/>
                </a:tc>
                <a:extLst>
                  <a:ext uri="{0D108BD9-81ED-4DB2-BD59-A6C34878D82A}">
                    <a16:rowId xmlns:a16="http://schemas.microsoft.com/office/drawing/2014/main" val="10003"/>
                  </a:ext>
                </a:extLst>
              </a:tr>
              <a:tr h="803150">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a:latin typeface="+mn-lt"/>
                          <a:ea typeface="Helvetica Neue"/>
                          <a:cs typeface="Helvetica Neue"/>
                          <a:sym typeface="Helvetica Neue"/>
                        </a:rPr>
                        <a:t>Above elements and peer coaching</a:t>
                      </a:r>
                      <a:endParaRPr sz="1800" u="none" strike="noStrike" cap="none">
                        <a:latin typeface="+mn-lt"/>
                        <a:ea typeface="Helvetica Neue"/>
                        <a:cs typeface="Helvetica Neue"/>
                        <a:sym typeface="Helvetica Neue"/>
                      </a:endParaRPr>
                    </a:p>
                  </a:txBody>
                  <a:tcPr marL="8900" marR="8900" marT="8900" marB="8900">
                    <a:lnB w="12700" cap="flat" cmpd="sng">
                      <a:solidFill>
                        <a:srgbClr val="000000"/>
                      </a:solidFill>
                      <a:prstDash val="solid"/>
                      <a:round/>
                      <a:headEnd type="none" w="sm" len="sm"/>
                      <a:tailEnd type="none" w="sm" len="sm"/>
                    </a:lnB>
                  </a:tcPr>
                </a:tc>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a:latin typeface="+mn-lt"/>
                          <a:ea typeface="Helvetica Neue"/>
                          <a:cs typeface="Helvetica Neue"/>
                          <a:sym typeface="Helvetica Neue"/>
                        </a:rPr>
                        <a:t>Very positive</a:t>
                      </a:r>
                      <a:endParaRPr sz="1800" u="none" strike="noStrike" cap="none">
                        <a:latin typeface="+mn-lt"/>
                        <a:ea typeface="Helvetica Neue"/>
                        <a:cs typeface="Helvetica Neue"/>
                        <a:sym typeface="Helvetica Neue"/>
                      </a:endParaRPr>
                    </a:p>
                  </a:txBody>
                  <a:tcPr marL="8900" marR="8900" marT="8900" marB="8900">
                    <a:lnB w="12700" cap="flat" cmpd="sng">
                      <a:solidFill>
                        <a:srgbClr val="000000"/>
                      </a:solidFill>
                      <a:prstDash val="solid"/>
                      <a:round/>
                      <a:headEnd type="none" w="sm" len="sm"/>
                      <a:tailEnd type="none" w="sm" len="sm"/>
                    </a:lnB>
                  </a:tcPr>
                </a:tc>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dirty="0">
                          <a:latin typeface="+mn-lt"/>
                          <a:ea typeface="Helvetica Neue"/>
                          <a:cs typeface="Helvetica Neue"/>
                          <a:sym typeface="Helvetica Neue"/>
                        </a:rPr>
                        <a:t>90%+</a:t>
                      </a:r>
                      <a:endParaRPr sz="1800" u="none" strike="noStrike" cap="none" dirty="0">
                        <a:latin typeface="+mn-lt"/>
                        <a:ea typeface="Helvetica Neue"/>
                        <a:cs typeface="Helvetica Neue"/>
                        <a:sym typeface="Helvetica Neue"/>
                      </a:endParaRPr>
                    </a:p>
                  </a:txBody>
                  <a:tcPr marL="8900" marR="8900" marT="8900" marB="8900">
                    <a:lnB w="12700" cap="flat" cmpd="sng">
                      <a:solidFill>
                        <a:srgbClr val="000000"/>
                      </a:solidFill>
                      <a:prstDash val="solid"/>
                      <a:round/>
                      <a:headEnd type="none" w="sm" len="sm"/>
                      <a:tailEnd type="none" w="sm" len="sm"/>
                    </a:lnB>
                  </a:tcPr>
                </a:tc>
                <a:tc>
                  <a:txBody>
                    <a:bodyPr/>
                    <a:lstStyle/>
                    <a:p>
                      <a:pPr marL="0" marR="342900" lvl="0" indent="0" algn="ctr" rtl="0">
                        <a:lnSpc>
                          <a:spcPct val="115000"/>
                        </a:lnSpc>
                        <a:spcBef>
                          <a:spcPts val="0"/>
                        </a:spcBef>
                        <a:spcAft>
                          <a:spcPts val="0"/>
                        </a:spcAft>
                        <a:buClr>
                          <a:srgbClr val="000000"/>
                        </a:buClr>
                        <a:buSzPts val="3000"/>
                        <a:buFont typeface="Arial"/>
                        <a:buNone/>
                      </a:pPr>
                      <a:r>
                        <a:rPr lang="en-US" sz="1800" u="none" strike="noStrike" cap="none" dirty="0">
                          <a:latin typeface="+mn-lt"/>
                          <a:ea typeface="Helvetica Neue"/>
                          <a:cs typeface="Helvetica Neue"/>
                          <a:sym typeface="Helvetica Neue"/>
                        </a:rPr>
                        <a:t>90%+</a:t>
                      </a:r>
                      <a:endParaRPr sz="1800" u="none" strike="noStrike" cap="none" dirty="0">
                        <a:latin typeface="+mn-lt"/>
                        <a:ea typeface="Helvetica Neue"/>
                        <a:cs typeface="Helvetica Neue"/>
                        <a:sym typeface="Helvetica Neue"/>
                      </a:endParaRPr>
                    </a:p>
                  </a:txBody>
                  <a:tcPr marL="8900" marR="8900" marT="8900" marB="8900">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928" name="Google Shape;928;p30"/>
          <p:cNvSpPr txBox="1"/>
          <p:nvPr/>
        </p:nvSpPr>
        <p:spPr>
          <a:xfrm>
            <a:off x="8883009" y="6649950"/>
            <a:ext cx="2992500" cy="416100"/>
          </a:xfrm>
          <a:prstGeom prst="rect">
            <a:avLst/>
          </a:prstGeom>
          <a:noFill/>
          <a:ln>
            <a:noFill/>
          </a:ln>
        </p:spPr>
        <p:txBody>
          <a:bodyPr spcFirstLastPara="1" wrap="square" lIns="45700" tIns="45700" rIns="45700" bIns="45700" anchor="ctr" anchorCtr="0">
            <a:noAutofit/>
          </a:bodyPr>
          <a:lstStyle/>
          <a:p>
            <a:pPr marL="0" marR="0" lvl="0" indent="0" algn="ctr" rtl="0">
              <a:lnSpc>
                <a:spcPct val="115000"/>
              </a:lnSpc>
              <a:spcBef>
                <a:spcPts val="0"/>
              </a:spcBef>
              <a:spcAft>
                <a:spcPts val="0"/>
              </a:spcAft>
              <a:buClr>
                <a:srgbClr val="000000"/>
              </a:buClr>
              <a:buSzPts val="1600"/>
              <a:buFont typeface="Arial"/>
              <a:buNone/>
            </a:pPr>
            <a:r>
              <a:rPr lang="en-US" sz="1600" b="0" i="0" u="none" strike="noStrike" cap="none" dirty="0">
                <a:solidFill>
                  <a:schemeClr val="dk1"/>
                </a:solidFill>
                <a:latin typeface="Helvetica Neue"/>
                <a:ea typeface="Helvetica Neue"/>
                <a:cs typeface="Helvetica Neue"/>
                <a:sym typeface="Helvetica Neue"/>
              </a:rPr>
              <a:t>Joyce and Calhoun (2010)</a:t>
            </a:r>
            <a:endParaRPr sz="1600" b="0" i="0" u="none" strike="noStrike" cap="none" dirty="0">
              <a:solidFill>
                <a:schemeClr val="dk1"/>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800"/>
              <a:buFont typeface="Arial"/>
              <a:buNone/>
            </a:pPr>
            <a:r>
              <a:rPr lang="en-US" sz="1800" b="0" i="0" u="none" strike="noStrike" cap="none" dirty="0">
                <a:solidFill>
                  <a:schemeClr val="dk1"/>
                </a:solidFill>
                <a:latin typeface="Helvetica Neue"/>
                <a:ea typeface="Helvetica Neue"/>
                <a:cs typeface="Helvetica Neue"/>
                <a:sym typeface="Helvetica Neue"/>
              </a:rPr>
              <a:t> </a:t>
            </a:r>
            <a:endParaRPr sz="1800" b="0" i="0" u="none" strike="noStrike" cap="none" dirty="0">
              <a:solidFill>
                <a:schemeClr val="dk1"/>
              </a:solidFill>
              <a:latin typeface="Helvetica Neue"/>
              <a:ea typeface="Helvetica Neue"/>
              <a:cs typeface="Helvetica Neue"/>
              <a:sym typeface="Helvetica Neue"/>
            </a:endParaRPr>
          </a:p>
        </p:txBody>
      </p:sp>
      <p:sp>
        <p:nvSpPr>
          <p:cNvPr id="929" name="Google Shape;929;p30"/>
          <p:cNvSpPr txBox="1"/>
          <p:nvPr/>
        </p:nvSpPr>
        <p:spPr>
          <a:xfrm>
            <a:off x="375425" y="1415982"/>
            <a:ext cx="5209200" cy="36303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US" sz="2200" b="0" i="0" u="none" strike="noStrike" cap="none" dirty="0">
                <a:solidFill>
                  <a:schemeClr val="dk1"/>
                </a:solidFill>
                <a:ea typeface="Helvetica Neue"/>
                <a:cs typeface="Helvetica Neue"/>
                <a:sym typeface="Helvetica Neue"/>
              </a:rPr>
              <a:t>Learning about and implementing </a:t>
            </a:r>
            <a:r>
              <a:rPr lang="en-US" sz="2200" b="0" i="0" u="sng" strike="noStrike" cap="none" dirty="0">
                <a:solidFill>
                  <a:schemeClr val="dk1"/>
                </a:solidFill>
                <a:ea typeface="Helvetica Neue"/>
                <a:cs typeface="Helvetica Neue"/>
                <a:sym typeface="Helvetica Neue"/>
              </a:rPr>
              <a:t>a</a:t>
            </a:r>
            <a:r>
              <a:rPr lang="en-US" sz="2200" b="0" i="0" u="none" strike="noStrike" cap="none" dirty="0">
                <a:solidFill>
                  <a:schemeClr val="dk1"/>
                </a:solidFill>
                <a:ea typeface="Helvetica Neue"/>
                <a:cs typeface="Helvetica Neue"/>
                <a:sym typeface="Helvetica Neue"/>
              </a:rPr>
              <a:t> new skill or strategy requires (Joyce and Showers, 1982):</a:t>
            </a:r>
            <a:endParaRPr sz="2200" b="0" i="0" u="none" strike="noStrike" cap="none" dirty="0">
              <a:solidFill>
                <a:schemeClr val="dk1"/>
              </a:solidFill>
              <a:ea typeface="Helvetica Neue"/>
              <a:cs typeface="Helvetica Neue"/>
              <a:sym typeface="Helvetica Neue"/>
            </a:endParaRPr>
          </a:p>
          <a:p>
            <a:pPr marL="568325" marR="0" lvl="0" indent="-342900" algn="l" rtl="0">
              <a:lnSpc>
                <a:spcPct val="115000"/>
              </a:lnSpc>
              <a:spcBef>
                <a:spcPts val="0"/>
              </a:spcBef>
              <a:spcAft>
                <a:spcPts val="0"/>
              </a:spcAft>
              <a:buClr>
                <a:schemeClr val="dk1"/>
              </a:buClr>
              <a:buSzPts val="2000"/>
              <a:buFont typeface="Arial"/>
              <a:buChar char="•"/>
            </a:pPr>
            <a:r>
              <a:rPr lang="en-US" sz="2200" b="0" i="0" u="none" strike="noStrike" cap="none" dirty="0">
                <a:solidFill>
                  <a:schemeClr val="dk1"/>
                </a:solidFill>
                <a:ea typeface="Helvetica Neue"/>
                <a:cs typeface="Helvetica Neue"/>
                <a:sym typeface="Helvetica Neue"/>
              </a:rPr>
              <a:t>20-30 hours of additional study about the skill or strategy,</a:t>
            </a:r>
            <a:endParaRPr sz="2200" b="0" i="0" u="none" strike="noStrike" cap="none" dirty="0">
              <a:solidFill>
                <a:srgbClr val="000000"/>
              </a:solidFill>
              <a:ea typeface="Helvetica Neue"/>
              <a:cs typeface="Helvetica Neue"/>
              <a:sym typeface="Helvetica Neue"/>
            </a:endParaRPr>
          </a:p>
          <a:p>
            <a:pPr marL="568325" marR="0" lvl="0" indent="-342900" algn="l" rtl="0">
              <a:lnSpc>
                <a:spcPct val="115000"/>
              </a:lnSpc>
              <a:spcBef>
                <a:spcPts val="0"/>
              </a:spcBef>
              <a:spcAft>
                <a:spcPts val="0"/>
              </a:spcAft>
              <a:buClr>
                <a:schemeClr val="dk1"/>
              </a:buClr>
              <a:buSzPts val="2000"/>
              <a:buFont typeface="Arial"/>
              <a:buChar char="•"/>
            </a:pPr>
            <a:r>
              <a:rPr lang="en-US" sz="2200" b="0" i="0" u="none" strike="noStrike" cap="none" dirty="0">
                <a:solidFill>
                  <a:schemeClr val="dk1"/>
                </a:solidFill>
                <a:ea typeface="Helvetica Neue"/>
                <a:cs typeface="Helvetica Neue"/>
                <a:sym typeface="Helvetica Neue"/>
              </a:rPr>
              <a:t>15-20 demonstrations or more to observe the skill or strategy being taught with diverse learner populations, and</a:t>
            </a:r>
            <a:endParaRPr sz="2200" b="0" i="0" u="none" strike="noStrike" cap="none" dirty="0">
              <a:solidFill>
                <a:srgbClr val="000000"/>
              </a:solidFill>
              <a:ea typeface="Helvetica Neue"/>
              <a:cs typeface="Helvetica Neue"/>
              <a:sym typeface="Helvetica Neue"/>
            </a:endParaRPr>
          </a:p>
          <a:p>
            <a:pPr marL="568325" marR="0" lvl="0" indent="-342900" algn="l" rtl="0">
              <a:lnSpc>
                <a:spcPct val="115000"/>
              </a:lnSpc>
              <a:spcBef>
                <a:spcPts val="0"/>
              </a:spcBef>
              <a:spcAft>
                <a:spcPts val="0"/>
              </a:spcAft>
              <a:buClr>
                <a:schemeClr val="dk1"/>
              </a:buClr>
              <a:buSzPts val="2000"/>
              <a:buFont typeface="Arial"/>
              <a:buChar char="•"/>
            </a:pPr>
            <a:r>
              <a:rPr lang="en-US" sz="2200" b="0" i="0" u="none" strike="noStrike" cap="none" dirty="0">
                <a:solidFill>
                  <a:schemeClr val="dk1"/>
                </a:solidFill>
                <a:ea typeface="Helvetica Neue"/>
                <a:cs typeface="Helvetica Neue"/>
                <a:sym typeface="Helvetica Neue"/>
              </a:rPr>
              <a:t>10-15 times to practice the new skill or strategy with colleagues or small groups. </a:t>
            </a:r>
            <a:endParaRPr sz="2200" b="0" i="0" u="none" strike="noStrike" cap="none" dirty="0">
              <a:solidFill>
                <a:schemeClr val="dk1"/>
              </a:solidFill>
              <a:ea typeface="Helvetica Neue"/>
              <a:cs typeface="Helvetica Neue"/>
              <a:sym typeface="Helvetica Neue"/>
            </a:endParaRPr>
          </a:p>
          <a:p>
            <a:pPr marL="0" marR="0" lvl="0" indent="0" algn="l" rtl="0">
              <a:lnSpc>
                <a:spcPct val="115000"/>
              </a:lnSpc>
              <a:spcBef>
                <a:spcPts val="0"/>
              </a:spcBef>
              <a:spcAft>
                <a:spcPts val="0"/>
              </a:spcAft>
              <a:buClr>
                <a:srgbClr val="000000"/>
              </a:buClr>
              <a:buSzPts val="2000"/>
              <a:buFont typeface="Arial"/>
              <a:buNone/>
            </a:pPr>
            <a:endParaRPr sz="2200" b="0" i="0" u="none" strike="noStrike" cap="none" dirty="0">
              <a:solidFill>
                <a:schemeClr val="dk1"/>
              </a:solidFill>
              <a:ea typeface="Helvetica Neue"/>
              <a:cs typeface="Helvetica Neue"/>
              <a:sym typeface="Helvetica Neue"/>
            </a:endParaRPr>
          </a:p>
        </p:txBody>
      </p:sp>
      <p:sp>
        <p:nvSpPr>
          <p:cNvPr id="931" name="Google Shape;931;p30"/>
          <p:cNvSpPr txBox="1">
            <a:spLocks noGrp="1"/>
          </p:cNvSpPr>
          <p:nvPr>
            <p:ph type="title"/>
          </p:nvPr>
        </p:nvSpPr>
        <p:spPr>
          <a:xfrm>
            <a:off x="375425" y="-9"/>
            <a:ext cx="11083512"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1800"/>
              <a:buNone/>
            </a:pPr>
            <a:r>
              <a:rPr lang="en-US" b="1" i="0" u="none" strike="noStrike" cap="none" dirty="0">
                <a:latin typeface="+mn-lt"/>
                <a:ea typeface="Helvetica Neue"/>
                <a:cs typeface="Helvetica Neue"/>
                <a:sym typeface="Helvetica Neue"/>
              </a:rPr>
              <a:t>“A one-day professional development session rarely results in sustained improvement.” </a:t>
            </a:r>
            <a:r>
              <a:rPr lang="en-US" sz="2400" b="0" i="0" u="none" strike="noStrike" cap="none" dirty="0">
                <a:latin typeface="+mn-lt"/>
                <a:ea typeface="Helvetica Neue"/>
                <a:cs typeface="Helvetica Neue"/>
                <a:sym typeface="Helvetica Neue"/>
              </a:rPr>
              <a:t>Joyce &amp; Calhoun, 2010; Hasbrouck &amp; Michel, 2022</a:t>
            </a:r>
            <a:endParaRPr sz="3200" b="1" dirty="0"/>
          </a:p>
        </p:txBody>
      </p:sp>
      <p:sp>
        <p:nvSpPr>
          <p:cNvPr id="2" name="Rectangle 1">
            <a:extLst>
              <a:ext uri="{FF2B5EF4-FFF2-40B4-BE49-F238E27FC236}">
                <a16:creationId xmlns:a16="http://schemas.microsoft.com/office/drawing/2014/main" id="{5182D366-5DC9-37BA-5774-495626873EED}"/>
              </a:ext>
              <a:ext uri="{C183D7F6-B498-43B3-948B-1728B52AA6E4}">
                <adec:decorative xmlns:adec="http://schemas.microsoft.com/office/drawing/2017/decorative" val="1"/>
              </a:ext>
            </a:extLst>
          </p:cNvPr>
          <p:cNvSpPr/>
          <p:nvPr/>
        </p:nvSpPr>
        <p:spPr>
          <a:xfrm>
            <a:off x="60290" y="6209883"/>
            <a:ext cx="532563" cy="60792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494E54-7E77-42FF-4773-AA61B2AF669B}"/>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7A784956-1038-CDB2-19A6-F3BABD08133D}"/>
              </a:ext>
            </a:extLst>
          </p:cNvPr>
          <p:cNvSpPr>
            <a:spLocks noGrp="1"/>
          </p:cNvSpPr>
          <p:nvPr>
            <p:ph idx="1"/>
          </p:nvPr>
        </p:nvSpPr>
        <p:spPr/>
        <p:txBody>
          <a:bodyPr/>
          <a:lstStyle/>
          <a:p>
            <a:pPr marL="0" lvl="0" indent="0" algn="l" rtl="0">
              <a:lnSpc>
                <a:spcPct val="100000"/>
              </a:lnSpc>
              <a:spcBef>
                <a:spcPts val="0"/>
              </a:spcBef>
              <a:spcAft>
                <a:spcPts val="0"/>
              </a:spcAft>
              <a:buClr>
                <a:srgbClr val="333333"/>
              </a:buClr>
              <a:buSzPts val="2400"/>
              <a:buNone/>
            </a:pPr>
            <a:r>
              <a:rPr lang="en-US" sz="2400" b="0" i="0" u="none" strike="noStrike" dirty="0">
                <a:solidFill>
                  <a:srgbClr val="333333"/>
                </a:solidFill>
                <a:latin typeface="+mn-lt"/>
                <a:ea typeface="Helvetica Neue"/>
                <a:cs typeface="Helvetica Neue"/>
                <a:sym typeface="Helvetica Neue"/>
              </a:rPr>
              <a:t>“Even if teachers have both the </a:t>
            </a:r>
            <a:r>
              <a:rPr lang="en-US" sz="2400" b="0" i="1" u="none" strike="noStrike" dirty="0">
                <a:solidFill>
                  <a:srgbClr val="333333"/>
                </a:solidFill>
                <a:latin typeface="+mn-lt"/>
                <a:ea typeface="Helvetica Neue"/>
                <a:cs typeface="Helvetica Neue"/>
                <a:sym typeface="Helvetica Neue"/>
              </a:rPr>
              <a:t>why </a:t>
            </a:r>
            <a:r>
              <a:rPr lang="en-US" sz="2400" b="0" i="0" u="none" strike="noStrike" dirty="0">
                <a:solidFill>
                  <a:srgbClr val="333333"/>
                </a:solidFill>
                <a:latin typeface="+mn-lt"/>
                <a:ea typeface="Helvetica Neue"/>
                <a:cs typeface="Helvetica Neue"/>
                <a:sym typeface="Helvetica Neue"/>
              </a:rPr>
              <a:t>and the </a:t>
            </a:r>
            <a:r>
              <a:rPr lang="en-US" sz="2400" b="0" i="1" u="none" strike="noStrike" dirty="0">
                <a:solidFill>
                  <a:srgbClr val="333333"/>
                </a:solidFill>
                <a:latin typeface="+mn-lt"/>
                <a:ea typeface="Helvetica Neue"/>
                <a:cs typeface="Helvetica Neue"/>
                <a:sym typeface="Helvetica Neue"/>
              </a:rPr>
              <a:t>what</a:t>
            </a:r>
            <a:r>
              <a:rPr lang="en-US" sz="2400" b="0" i="0" u="none" strike="noStrike" dirty="0">
                <a:solidFill>
                  <a:srgbClr val="333333"/>
                </a:solidFill>
                <a:latin typeface="+mn-lt"/>
                <a:ea typeface="Helvetica Neue"/>
                <a:cs typeface="Helvetica Neue"/>
                <a:sym typeface="Helvetica Neue"/>
              </a:rPr>
              <a:t>, a radical shift in practice can be challenging. Many teachers will also need the </a:t>
            </a:r>
            <a:r>
              <a:rPr lang="en-US" sz="2400" b="1" i="1" u="sng" strike="noStrike" dirty="0">
                <a:solidFill>
                  <a:srgbClr val="333333"/>
                </a:solidFill>
                <a:latin typeface="+mn-lt"/>
                <a:ea typeface="Helvetica Neue"/>
                <a:cs typeface="Helvetica Neue"/>
                <a:sym typeface="Helvetica Neue"/>
              </a:rPr>
              <a:t>how</a:t>
            </a:r>
            <a:r>
              <a:rPr lang="en-US" sz="2400" b="0" i="1" u="none" strike="noStrike" dirty="0">
                <a:solidFill>
                  <a:srgbClr val="333333"/>
                </a:solidFill>
                <a:latin typeface="+mn-lt"/>
                <a:ea typeface="Helvetica Neue"/>
                <a:cs typeface="Helvetica Neue"/>
                <a:sym typeface="Helvetica Neue"/>
              </a:rPr>
              <a:t>: </a:t>
            </a:r>
            <a:r>
              <a:rPr lang="en-US" sz="2400" b="0" i="0" u="none" strike="noStrike" dirty="0">
                <a:solidFill>
                  <a:srgbClr val="333333"/>
                </a:solidFill>
                <a:latin typeface="+mn-lt"/>
                <a:ea typeface="Helvetica Neue"/>
                <a:cs typeface="Helvetica Neue"/>
                <a:sym typeface="Helvetica Neue"/>
              </a:rPr>
              <a:t>ongoing support in adapting a curriculum to the needs of their students and delivering it effectively, from someone who understands it well [not necessarily an instructional coach or coaching dosage].” </a:t>
            </a:r>
            <a:endParaRPr lang="en-US" sz="2400" dirty="0">
              <a:solidFill>
                <a:srgbClr val="333333"/>
              </a:solidFill>
              <a:latin typeface="+mn-lt"/>
              <a:ea typeface="Helvetica Neue"/>
              <a:cs typeface="Helvetica Neue"/>
              <a:sym typeface="Helvetica Neue"/>
            </a:endParaRPr>
          </a:p>
          <a:p>
            <a:pPr marL="0" lvl="0" indent="0" algn="r" rtl="0">
              <a:lnSpc>
                <a:spcPct val="90000"/>
              </a:lnSpc>
              <a:spcBef>
                <a:spcPts val="1000"/>
              </a:spcBef>
              <a:spcAft>
                <a:spcPts val="0"/>
              </a:spcAft>
              <a:buClr>
                <a:srgbClr val="333333"/>
              </a:buClr>
              <a:buSzPts val="2000"/>
              <a:buNone/>
            </a:pPr>
            <a:r>
              <a:rPr lang="en-US" sz="1800" b="0" i="0" u="none" strike="noStrike" dirty="0">
                <a:solidFill>
                  <a:srgbClr val="333333"/>
                </a:solidFill>
                <a:latin typeface="+mn-lt"/>
                <a:ea typeface="Helvetica Neue"/>
                <a:cs typeface="Helvetica Neue"/>
                <a:sym typeface="Helvetica Neue"/>
              </a:rPr>
              <a:t>Wexler, 2023</a:t>
            </a:r>
            <a:endParaRPr lang="en-US" sz="1800" dirty="0">
              <a:latin typeface="+mn-lt"/>
              <a:ea typeface="Helvetica Neue"/>
              <a:cs typeface="Helvetica Neue"/>
              <a:sym typeface="Helvetica Neue"/>
            </a:endParaRPr>
          </a:p>
          <a:p>
            <a:endParaRPr lang="en-US" dirty="0">
              <a:latin typeface="+mn-lt"/>
            </a:endParaRPr>
          </a:p>
        </p:txBody>
      </p:sp>
      <p:sp>
        <p:nvSpPr>
          <p:cNvPr id="4" name="Slide Number Placeholder 3">
            <a:extLst>
              <a:ext uri="{FF2B5EF4-FFF2-40B4-BE49-F238E27FC236}">
                <a16:creationId xmlns:a16="http://schemas.microsoft.com/office/drawing/2014/main" id="{52A78443-A9E8-CB72-C5D5-09C5A593BC36}"/>
              </a:ext>
            </a:extLst>
          </p:cNvPr>
          <p:cNvSpPr>
            <a:spLocks noGrp="1"/>
          </p:cNvSpPr>
          <p:nvPr>
            <p:ph type="sldNum" sz="quarter" idx="11"/>
          </p:nvPr>
        </p:nvSpPr>
        <p:spPr/>
        <p:txBody>
          <a:bodyPr/>
          <a:lstStyle/>
          <a:p>
            <a:fld id="{383B7B7A-CDDA-7C44-B1B0-1F1E45567B3B}" type="slidenum">
              <a:rPr lang="en-US" smtClean="0"/>
              <a:pPr/>
              <a:t>16</a:t>
            </a:fld>
            <a:endParaRPr lang="en-US"/>
          </a:p>
        </p:txBody>
      </p:sp>
      <p:sp>
        <p:nvSpPr>
          <p:cNvPr id="5" name="Footer Placeholder 4">
            <a:extLst>
              <a:ext uri="{FF2B5EF4-FFF2-40B4-BE49-F238E27FC236}">
                <a16:creationId xmlns:a16="http://schemas.microsoft.com/office/drawing/2014/main" id="{2D6E5B40-DD9B-7357-A8CB-37A244B2C84B}"/>
              </a:ext>
              <a:ext uri="{C183D7F6-B498-43B3-948B-1728B52AA6E4}">
                <adec:decorative xmlns:adec="http://schemas.microsoft.com/office/drawing/2017/decorative" val="1"/>
              </a:ext>
            </a:extLst>
          </p:cNvPr>
          <p:cNvSpPr>
            <a:spLocks noGrp="1"/>
          </p:cNvSpPr>
          <p:nvPr>
            <p:ph type="ftr" sz="quarter" idx="22"/>
          </p:nvPr>
        </p:nvSpPr>
        <p:spPr/>
        <p:txBody>
          <a:bodyPr/>
          <a:lstStyle/>
          <a:p>
            <a:r>
              <a:rPr lang="en-US"/>
              <a:t>      </a:t>
            </a:r>
          </a:p>
        </p:txBody>
      </p:sp>
    </p:spTree>
    <p:extLst>
      <p:ext uri="{BB962C8B-B14F-4D97-AF65-F5344CB8AC3E}">
        <p14:creationId xmlns:p14="http://schemas.microsoft.com/office/powerpoint/2010/main" val="25002652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31"/>
          <p:cNvSpPr txBox="1">
            <a:spLocks noGrp="1"/>
          </p:cNvSpPr>
          <p:nvPr>
            <p:ph type="title"/>
          </p:nvPr>
        </p:nvSpPr>
        <p:spPr>
          <a:prstGeom prst="rect">
            <a:avLst/>
          </a:prstGeom>
          <a:noFill/>
          <a:ln>
            <a:noFill/>
          </a:ln>
        </p:spPr>
        <p:txBody>
          <a:bodyPr spcFirstLastPara="1" wrap="square" lIns="121900" tIns="121900" rIns="121900" bIns="121900" anchor="ctr" anchorCtr="0">
            <a:noAutofit/>
          </a:bodyPr>
          <a:lstStyle/>
          <a:p>
            <a:pPr>
              <a:spcBef>
                <a:spcPts val="0"/>
              </a:spcBef>
              <a:buClr>
                <a:schemeClr val="dk1"/>
              </a:buClr>
              <a:buSzPts val="1100"/>
            </a:pPr>
            <a:r>
              <a:rPr lang="en-US" i="0" u="none" strike="noStrike" cap="none" dirty="0">
                <a:highlight>
                  <a:srgbClr val="FFFFFF"/>
                </a:highlight>
                <a:ea typeface="Helvetica Neue"/>
                <a:cs typeface="Helvetica Neue"/>
                <a:sym typeface="Helvetica Neue"/>
              </a:rPr>
              <a:t>GUSKEY'S MODEL OF TEACHER CHANGE, 2002, p. 383 </a:t>
            </a:r>
            <a:endParaRPr lang="en-US" i="0" u="none" strike="noStrike" cap="none" dirty="0">
              <a:latin typeface="+mn-lt"/>
              <a:ea typeface="Helvetica Neue"/>
              <a:cs typeface="Helvetica Neue"/>
              <a:sym typeface="Helvetica Neue"/>
            </a:endParaRPr>
          </a:p>
        </p:txBody>
      </p:sp>
      <p:sp>
        <p:nvSpPr>
          <p:cNvPr id="2" name="Content Placeholder 1">
            <a:extLst>
              <a:ext uri="{FF2B5EF4-FFF2-40B4-BE49-F238E27FC236}">
                <a16:creationId xmlns:a16="http://schemas.microsoft.com/office/drawing/2014/main" id="{6950AB34-C9CB-BE9B-6FC5-DC2D1B2AB756}"/>
              </a:ext>
            </a:extLst>
          </p:cNvPr>
          <p:cNvSpPr>
            <a:spLocks noGrp="1"/>
          </p:cNvSpPr>
          <p:nvPr>
            <p:ph idx="1"/>
          </p:nvPr>
        </p:nvSpPr>
        <p:spPr/>
        <p:txBody>
          <a:bodyPr/>
          <a:lstStyle/>
          <a:p>
            <a:endParaRPr lang="en-US"/>
          </a:p>
        </p:txBody>
      </p:sp>
      <p:sp>
        <p:nvSpPr>
          <p:cNvPr id="938" name="Google Shape;938;p31"/>
          <p:cNvSpPr/>
          <p:nvPr/>
        </p:nvSpPr>
        <p:spPr>
          <a:xfrm>
            <a:off x="665075" y="2124350"/>
            <a:ext cx="2020500" cy="2043600"/>
          </a:xfrm>
          <a:prstGeom prst="ellipse">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939" name="Google Shape;939;p31"/>
          <p:cNvSpPr/>
          <p:nvPr/>
        </p:nvSpPr>
        <p:spPr>
          <a:xfrm>
            <a:off x="3710013" y="2124350"/>
            <a:ext cx="2020500" cy="2043600"/>
          </a:xfrm>
          <a:prstGeom prst="ellipse">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dirty="0">
                <a:solidFill>
                  <a:schemeClr val="dk1"/>
                </a:solidFill>
                <a:ea typeface="Helvetica Neue"/>
                <a:cs typeface="Helvetica Neue"/>
                <a:sym typeface="Helvetica Neue"/>
              </a:rPr>
              <a:t>Change in</a:t>
            </a:r>
            <a:endParaRPr sz="1900" b="0" i="0" u="none" strike="noStrike" cap="none" dirty="0">
              <a:solidFill>
                <a:schemeClr val="dk1"/>
              </a:solidFill>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dirty="0">
                <a:solidFill>
                  <a:schemeClr val="dk1"/>
                </a:solidFill>
                <a:ea typeface="Helvetica Neue"/>
                <a:cs typeface="Helvetica Neue"/>
                <a:sym typeface="Helvetica Neue"/>
              </a:rPr>
              <a:t>teachers’ classroom </a:t>
            </a:r>
            <a:endParaRPr sz="1900" b="0" i="0" u="none" strike="noStrike" cap="none" dirty="0">
              <a:solidFill>
                <a:schemeClr val="dk1"/>
              </a:solidFill>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r>
              <a:rPr lang="en-US" sz="1900" b="0" i="0" u="none" strike="noStrike" cap="none" dirty="0">
                <a:solidFill>
                  <a:schemeClr val="dk1"/>
                </a:solidFill>
                <a:ea typeface="Helvetica Neue"/>
                <a:cs typeface="Helvetica Neue"/>
                <a:sym typeface="Helvetica Neue"/>
              </a:rPr>
              <a:t>practices</a:t>
            </a:r>
            <a:endParaRPr sz="1900" b="0" i="0" u="none" strike="noStrike" cap="none" dirty="0">
              <a:solidFill>
                <a:schemeClr val="dk1"/>
              </a:solidFill>
              <a:ea typeface="Helvetica Neue"/>
              <a:cs typeface="Helvetica Neue"/>
              <a:sym typeface="Helvetica Neue"/>
            </a:endParaRPr>
          </a:p>
        </p:txBody>
      </p:sp>
      <p:sp>
        <p:nvSpPr>
          <p:cNvPr id="940" name="Google Shape;940;p31"/>
          <p:cNvSpPr/>
          <p:nvPr/>
        </p:nvSpPr>
        <p:spPr>
          <a:xfrm>
            <a:off x="6516250" y="2124350"/>
            <a:ext cx="2020500" cy="2043600"/>
          </a:xfrm>
          <a:prstGeom prst="ellipse">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900" b="0" i="0" u="none" strike="noStrike" cap="none" dirty="0">
                <a:solidFill>
                  <a:schemeClr val="dk1"/>
                </a:solidFill>
                <a:ea typeface="Helvetica Neue"/>
                <a:cs typeface="Helvetica Neue"/>
                <a:sym typeface="Helvetica Neue"/>
              </a:rPr>
              <a:t>Change in</a:t>
            </a:r>
            <a:endParaRPr sz="1900" b="0" i="0" u="none" strike="noStrike" cap="none" dirty="0">
              <a:solidFill>
                <a:schemeClr val="dk1"/>
              </a:solidFill>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dirty="0">
                <a:solidFill>
                  <a:schemeClr val="dk1"/>
                </a:solidFill>
                <a:ea typeface="Helvetica Neue"/>
                <a:cs typeface="Helvetica Neue"/>
                <a:sym typeface="Helvetica Neue"/>
              </a:rPr>
              <a:t>student</a:t>
            </a:r>
            <a:endParaRPr sz="1900" b="0" i="0" u="none" strike="noStrike" cap="none" dirty="0">
              <a:solidFill>
                <a:schemeClr val="dk1"/>
              </a:solidFill>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r>
              <a:rPr lang="en-US" sz="1900" b="0" i="0" u="none" strike="noStrike" cap="none" dirty="0">
                <a:solidFill>
                  <a:schemeClr val="dk1"/>
                </a:solidFill>
                <a:ea typeface="Helvetica Neue"/>
                <a:cs typeface="Helvetica Neue"/>
                <a:sym typeface="Helvetica Neue"/>
              </a:rPr>
              <a:t>learning outcomes</a:t>
            </a:r>
            <a:endParaRPr sz="1900" b="0" i="0" u="none" strike="noStrike" cap="none" dirty="0">
              <a:solidFill>
                <a:schemeClr val="dk1"/>
              </a:solidFill>
              <a:ea typeface="Helvetica Neue"/>
              <a:cs typeface="Helvetica Neue"/>
              <a:sym typeface="Helvetica Neue"/>
            </a:endParaRPr>
          </a:p>
        </p:txBody>
      </p:sp>
      <p:sp>
        <p:nvSpPr>
          <p:cNvPr id="941" name="Google Shape;941;p31"/>
          <p:cNvSpPr/>
          <p:nvPr/>
        </p:nvSpPr>
        <p:spPr>
          <a:xfrm>
            <a:off x="9474200" y="2066675"/>
            <a:ext cx="2020500" cy="2043600"/>
          </a:xfrm>
          <a:prstGeom prst="ellipse">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900" b="0" i="0" u="none" strike="noStrike" cap="none" dirty="0">
                <a:solidFill>
                  <a:schemeClr val="dk1"/>
                </a:solidFill>
                <a:ea typeface="Helvetica Neue"/>
                <a:cs typeface="Helvetica Neue"/>
                <a:sym typeface="Helvetica Neue"/>
              </a:rPr>
              <a:t>Change in</a:t>
            </a:r>
            <a:endParaRPr sz="1900" b="0" i="0" u="none" strike="noStrike" cap="none" dirty="0">
              <a:solidFill>
                <a:schemeClr val="dk1"/>
              </a:solidFill>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r>
              <a:rPr lang="en-US" sz="1900" b="0" i="0" u="none" strike="noStrike" cap="none" dirty="0">
                <a:solidFill>
                  <a:schemeClr val="dk1"/>
                </a:solidFill>
                <a:ea typeface="Helvetica Neue"/>
                <a:cs typeface="Helvetica Neue"/>
                <a:sym typeface="Helvetica Neue"/>
              </a:rPr>
              <a:t>teachers’ beliefs and attitudes</a:t>
            </a:r>
            <a:endParaRPr sz="1900" b="0" i="0" u="none" strike="noStrike" cap="none" dirty="0">
              <a:solidFill>
                <a:schemeClr val="dk1"/>
              </a:solidFill>
              <a:ea typeface="Helvetica Neue"/>
              <a:cs typeface="Helvetica Neue"/>
              <a:sym typeface="Helvetica Neue"/>
            </a:endParaRPr>
          </a:p>
        </p:txBody>
      </p:sp>
      <p:cxnSp>
        <p:nvCxnSpPr>
          <p:cNvPr id="942" name="Google Shape;942;p31"/>
          <p:cNvCxnSpPr/>
          <p:nvPr/>
        </p:nvCxnSpPr>
        <p:spPr>
          <a:xfrm rot="10800000" flipH="1">
            <a:off x="2897900" y="3082775"/>
            <a:ext cx="565800" cy="11400"/>
          </a:xfrm>
          <a:prstGeom prst="straightConnector1">
            <a:avLst/>
          </a:prstGeom>
          <a:noFill/>
          <a:ln w="38100" cap="flat" cmpd="sng">
            <a:solidFill>
              <a:schemeClr val="dk1"/>
            </a:solidFill>
            <a:prstDash val="solid"/>
            <a:round/>
            <a:headEnd type="none" w="sm" len="sm"/>
            <a:tailEnd type="triangle" w="med" len="med"/>
          </a:ln>
        </p:spPr>
      </p:cxnSp>
      <p:cxnSp>
        <p:nvCxnSpPr>
          <p:cNvPr id="943" name="Google Shape;943;p31"/>
          <p:cNvCxnSpPr/>
          <p:nvPr/>
        </p:nvCxnSpPr>
        <p:spPr>
          <a:xfrm rot="10800000" flipH="1">
            <a:off x="5796988" y="3140450"/>
            <a:ext cx="565800" cy="11400"/>
          </a:xfrm>
          <a:prstGeom prst="straightConnector1">
            <a:avLst/>
          </a:prstGeom>
          <a:noFill/>
          <a:ln w="38100" cap="flat" cmpd="sng">
            <a:solidFill>
              <a:schemeClr val="dk1"/>
            </a:solidFill>
            <a:prstDash val="solid"/>
            <a:round/>
            <a:headEnd type="none" w="sm" len="sm"/>
            <a:tailEnd type="triangle" w="med" len="med"/>
          </a:ln>
        </p:spPr>
      </p:cxnSp>
      <p:cxnSp>
        <p:nvCxnSpPr>
          <p:cNvPr id="944" name="Google Shape;944;p31"/>
          <p:cNvCxnSpPr/>
          <p:nvPr/>
        </p:nvCxnSpPr>
        <p:spPr>
          <a:xfrm rot="10800000" flipH="1">
            <a:off x="8722575" y="3140450"/>
            <a:ext cx="565800" cy="11400"/>
          </a:xfrm>
          <a:prstGeom prst="straightConnector1">
            <a:avLst/>
          </a:prstGeom>
          <a:noFill/>
          <a:ln w="38100" cap="flat" cmpd="sng">
            <a:solidFill>
              <a:schemeClr val="dk1"/>
            </a:solidFill>
            <a:prstDash val="solid"/>
            <a:round/>
            <a:headEnd type="none" w="sm" len="sm"/>
            <a:tailEnd type="triangle" w="med" len="med"/>
          </a:ln>
        </p:spPr>
      </p:cxnSp>
      <p:sp>
        <p:nvSpPr>
          <p:cNvPr id="945" name="Google Shape;945;p31"/>
          <p:cNvSpPr txBox="1"/>
          <p:nvPr/>
        </p:nvSpPr>
        <p:spPr>
          <a:xfrm>
            <a:off x="819725" y="2667025"/>
            <a:ext cx="17319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dirty="0">
                <a:solidFill>
                  <a:schemeClr val="dk1"/>
                </a:solidFill>
                <a:ea typeface="Helvetica Neue"/>
                <a:cs typeface="Helvetica Neue"/>
                <a:sym typeface="Helvetica Neue"/>
              </a:rPr>
              <a:t>Professional Development</a:t>
            </a:r>
            <a:endParaRPr sz="1900" b="0" i="0" u="none" strike="noStrike" cap="none" dirty="0">
              <a:solidFill>
                <a:schemeClr val="dk1"/>
              </a:solidFill>
              <a:ea typeface="Helvetica Neue"/>
              <a:cs typeface="Helvetica Neue"/>
              <a:sym typeface="Helvetica Neue"/>
            </a:endParaRPr>
          </a:p>
        </p:txBody>
      </p:sp>
      <p:sp>
        <p:nvSpPr>
          <p:cNvPr id="3" name="Rectangle 2">
            <a:extLst>
              <a:ext uri="{FF2B5EF4-FFF2-40B4-BE49-F238E27FC236}">
                <a16:creationId xmlns:a16="http://schemas.microsoft.com/office/drawing/2014/main" id="{D494F113-A73E-27BA-E50C-FA94D43E7855}"/>
              </a:ext>
              <a:ext uri="{C183D7F6-B498-43B3-948B-1728B52AA6E4}">
                <adec:decorative xmlns:adec="http://schemas.microsoft.com/office/drawing/2017/decorative" val="1"/>
              </a:ext>
            </a:extLst>
          </p:cNvPr>
          <p:cNvSpPr/>
          <p:nvPr/>
        </p:nvSpPr>
        <p:spPr>
          <a:xfrm>
            <a:off x="60290" y="6209883"/>
            <a:ext cx="532563" cy="60792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2" name="Google Shape;952;p32"/>
          <p:cNvSpPr txBox="1"/>
          <p:nvPr/>
        </p:nvSpPr>
        <p:spPr>
          <a:xfrm>
            <a:off x="398500" y="2747400"/>
            <a:ext cx="20973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Helvetica Neue"/>
              <a:ea typeface="Helvetica Neue"/>
              <a:cs typeface="Helvetica Neue"/>
              <a:sym typeface="Helvetica Neue"/>
            </a:endParaRPr>
          </a:p>
        </p:txBody>
      </p:sp>
      <p:pic>
        <p:nvPicPr>
          <p:cNvPr id="951" name="Google Shape;951;p32"/>
          <p:cNvPicPr preferRelativeResize="0"/>
          <p:nvPr/>
        </p:nvPicPr>
        <p:blipFill rotWithShape="1">
          <a:blip r:embed="rId3">
            <a:alphaModFix/>
          </a:blip>
          <a:srcRect b="9058"/>
          <a:stretch/>
        </p:blipFill>
        <p:spPr>
          <a:xfrm>
            <a:off x="849400" y="152400"/>
            <a:ext cx="9673201" cy="5959600"/>
          </a:xfrm>
          <a:prstGeom prst="rect">
            <a:avLst/>
          </a:prstGeom>
          <a:noFill/>
          <a:ln>
            <a:noFill/>
          </a:ln>
        </p:spPr>
      </p:pic>
      <p:sp>
        <p:nvSpPr>
          <p:cNvPr id="953" name="Google Shape;953;p32"/>
          <p:cNvSpPr txBox="1"/>
          <p:nvPr/>
        </p:nvSpPr>
        <p:spPr>
          <a:xfrm>
            <a:off x="550875" y="746000"/>
            <a:ext cx="2673900" cy="369300"/>
          </a:xfrm>
          <a:prstGeom prst="rect">
            <a:avLst/>
          </a:prstGeom>
          <a:noFill/>
          <a:ln>
            <a:noFill/>
          </a:ln>
        </p:spPr>
        <p:txBody>
          <a:bodyPr spcFirstLastPara="1" wrap="square" lIns="91425" tIns="91425" rIns="91425" bIns="91425" anchor="t" anchorCtr="0">
            <a:spAutoFit/>
          </a:bodyPr>
          <a:lstStyle/>
          <a:p>
            <a:pPr marL="0" marR="0" lvl="0" indent="0" algn="l" rtl="0">
              <a:lnSpc>
                <a:spcPct val="200000"/>
              </a:lnSpc>
              <a:spcBef>
                <a:spcPts val="0"/>
              </a:spcBef>
              <a:spcAft>
                <a:spcPts val="0"/>
              </a:spcAft>
              <a:buClr>
                <a:srgbClr val="000000"/>
              </a:buClr>
              <a:buSzPts val="1200"/>
              <a:buFont typeface="Arial"/>
              <a:buNone/>
            </a:pPr>
            <a:endParaRPr sz="1200" b="1" i="0" u="none" strike="noStrike" cap="none">
              <a:solidFill>
                <a:srgbClr val="000000"/>
              </a:solidFill>
              <a:latin typeface="Helvetica Neue"/>
              <a:ea typeface="Helvetica Neue"/>
              <a:cs typeface="Helvetica Neue"/>
              <a:sym typeface="Helvetica Neue"/>
            </a:endParaRPr>
          </a:p>
        </p:txBody>
      </p:sp>
      <p:sp>
        <p:nvSpPr>
          <p:cNvPr id="954" name="Google Shape;954;p32"/>
          <p:cNvSpPr/>
          <p:nvPr/>
        </p:nvSpPr>
        <p:spPr>
          <a:xfrm>
            <a:off x="8252675" y="152400"/>
            <a:ext cx="3481500" cy="15360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200000"/>
              </a:lnSpc>
              <a:spcBef>
                <a:spcPts val="0"/>
              </a:spcBef>
              <a:spcAft>
                <a:spcPts val="0"/>
              </a:spcAft>
              <a:buClr>
                <a:srgbClr val="000000"/>
              </a:buClr>
              <a:buSzPts val="1100"/>
              <a:buFont typeface="Arial"/>
              <a:buNone/>
            </a:pPr>
            <a:r>
              <a:rPr lang="en-US" sz="1100" b="1" i="0" u="none" strike="noStrike" cap="none">
                <a:solidFill>
                  <a:schemeClr val="dk1"/>
                </a:solidFill>
                <a:highlight>
                  <a:schemeClr val="lt2"/>
                </a:highlight>
                <a:latin typeface="Helvetica Neue"/>
                <a:ea typeface="Helvetica Neue"/>
                <a:cs typeface="Helvetica Neue"/>
                <a:sym typeface="Helvetica Neue"/>
              </a:rPr>
              <a:t>Individuals have developed a high level of competence and can perform the skill and apply the knowledge without concentrating. They can perform it with automaticity.</a:t>
            </a:r>
            <a:endParaRPr sz="1100" b="1" i="0" u="none" strike="noStrike" cap="none">
              <a:solidFill>
                <a:srgbClr val="000000"/>
              </a:solidFill>
              <a:highlight>
                <a:schemeClr val="lt2"/>
              </a:highlight>
              <a:latin typeface="Helvetica Neue"/>
              <a:ea typeface="Helvetica Neue"/>
              <a:cs typeface="Helvetica Neue"/>
              <a:sym typeface="Helvetica Neue"/>
            </a:endParaRPr>
          </a:p>
        </p:txBody>
      </p:sp>
      <p:sp>
        <p:nvSpPr>
          <p:cNvPr id="955" name="Google Shape;955;p32"/>
          <p:cNvSpPr/>
          <p:nvPr/>
        </p:nvSpPr>
        <p:spPr>
          <a:xfrm>
            <a:off x="2443300" y="1174450"/>
            <a:ext cx="2590200" cy="12870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200000"/>
              </a:lnSpc>
              <a:spcBef>
                <a:spcPts val="0"/>
              </a:spcBef>
              <a:spcAft>
                <a:spcPts val="0"/>
              </a:spcAft>
              <a:buClr>
                <a:schemeClr val="dk1"/>
              </a:buClr>
              <a:buSzPts val="1100"/>
              <a:buFont typeface="Arial"/>
              <a:buNone/>
            </a:pPr>
            <a:r>
              <a:rPr lang="en-US" sz="1100" b="1" i="0" u="none" strike="noStrike" cap="none">
                <a:solidFill>
                  <a:schemeClr val="dk1"/>
                </a:solidFill>
                <a:highlight>
                  <a:schemeClr val="lt2"/>
                </a:highlight>
                <a:latin typeface="Helvetica Neue"/>
                <a:ea typeface="Helvetica Neue"/>
                <a:cs typeface="Helvetica Neue"/>
                <a:sym typeface="Helvetica Neue"/>
              </a:rPr>
              <a:t>Individuals are aware of their lack of knowledge or skill for a specific area.</a:t>
            </a:r>
            <a:endParaRPr sz="1100" b="1" i="0" u="none" strike="noStrike" cap="none">
              <a:solidFill>
                <a:schemeClr val="dk1"/>
              </a:solidFill>
              <a:highlight>
                <a:schemeClr val="lt2"/>
              </a:highlight>
              <a:latin typeface="Helvetica Neue"/>
              <a:ea typeface="Helvetica Neue"/>
              <a:cs typeface="Helvetica Neue"/>
              <a:sym typeface="Helvetica Neue"/>
            </a:endParaRPr>
          </a:p>
        </p:txBody>
      </p:sp>
      <p:sp>
        <p:nvSpPr>
          <p:cNvPr id="956" name="Google Shape;956;p32"/>
          <p:cNvSpPr/>
          <p:nvPr/>
        </p:nvSpPr>
        <p:spPr>
          <a:xfrm>
            <a:off x="550875" y="2988575"/>
            <a:ext cx="2459400" cy="12117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200000"/>
              </a:lnSpc>
              <a:spcBef>
                <a:spcPts val="0"/>
              </a:spcBef>
              <a:spcAft>
                <a:spcPts val="0"/>
              </a:spcAft>
              <a:buClr>
                <a:schemeClr val="dk1"/>
              </a:buClr>
              <a:buSzPts val="1100"/>
              <a:buFont typeface="Arial"/>
              <a:buNone/>
            </a:pPr>
            <a:r>
              <a:rPr lang="en-US" sz="1100" b="1" i="0" u="none" strike="noStrike" cap="none">
                <a:solidFill>
                  <a:schemeClr val="dk1"/>
                </a:solidFill>
                <a:highlight>
                  <a:schemeClr val="lt2"/>
                </a:highlight>
                <a:latin typeface="Helvetica Neue"/>
                <a:ea typeface="Helvetica Neue"/>
                <a:cs typeface="Helvetica Neue"/>
                <a:sym typeface="Helvetica Neue"/>
              </a:rPr>
              <a:t>Individuals aren’t aware of their lack of knowledge or skill level for a specific skill. </a:t>
            </a:r>
            <a:endParaRPr sz="1100" b="1" i="0" u="none" strike="noStrike" cap="none">
              <a:solidFill>
                <a:schemeClr val="dk1"/>
              </a:solidFill>
              <a:highlight>
                <a:schemeClr val="lt2"/>
              </a:highlight>
              <a:latin typeface="Helvetica Neue"/>
              <a:ea typeface="Helvetica Neue"/>
              <a:cs typeface="Helvetica Neue"/>
              <a:sym typeface="Helvetica Neue"/>
            </a:endParaRPr>
          </a:p>
        </p:txBody>
      </p:sp>
      <p:sp>
        <p:nvSpPr>
          <p:cNvPr id="957" name="Google Shape;957;p32"/>
          <p:cNvSpPr/>
          <p:nvPr/>
        </p:nvSpPr>
        <p:spPr>
          <a:xfrm>
            <a:off x="7890450" y="3528025"/>
            <a:ext cx="3743700" cy="12117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200000"/>
              </a:lnSpc>
              <a:spcBef>
                <a:spcPts val="0"/>
              </a:spcBef>
              <a:spcAft>
                <a:spcPts val="0"/>
              </a:spcAft>
              <a:buClr>
                <a:srgbClr val="000000"/>
              </a:buClr>
              <a:buSzPts val="1100"/>
              <a:buFont typeface="Arial"/>
              <a:buNone/>
            </a:pPr>
            <a:r>
              <a:rPr lang="en-US" sz="1100" b="1" i="0" u="none" strike="noStrike" cap="none">
                <a:solidFill>
                  <a:schemeClr val="dk1"/>
                </a:solidFill>
                <a:highlight>
                  <a:schemeClr val="lt2"/>
                </a:highlight>
                <a:latin typeface="Helvetica Neue"/>
                <a:ea typeface="Helvetica Neue"/>
                <a:cs typeface="Helvetica Neue"/>
                <a:sym typeface="Helvetica Neue"/>
              </a:rPr>
              <a:t>Individuals have developed the knowledge and skills, but they need to concentrate to perform them.</a:t>
            </a:r>
            <a:endParaRPr sz="1300" b="0" i="0" u="none" strike="noStrike" cap="none">
              <a:solidFill>
                <a:srgbClr val="000000"/>
              </a:solidFill>
              <a:latin typeface="Helvetica Neue"/>
              <a:ea typeface="Helvetica Neue"/>
              <a:cs typeface="Helvetica Neue"/>
              <a:sym typeface="Helvetica Neue"/>
            </a:endParaRPr>
          </a:p>
        </p:txBody>
      </p:sp>
      <p:sp>
        <p:nvSpPr>
          <p:cNvPr id="958" name="Google Shape;958;p32"/>
          <p:cNvSpPr txBox="1"/>
          <p:nvPr/>
        </p:nvSpPr>
        <p:spPr>
          <a:xfrm>
            <a:off x="9305625" y="5495625"/>
            <a:ext cx="1628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800" b="0" i="0" u="none" strike="noStrike" cap="none">
                <a:solidFill>
                  <a:srgbClr val="000000"/>
                </a:solidFill>
                <a:latin typeface="Helvetica Neue"/>
                <a:ea typeface="Helvetica Neue"/>
                <a:cs typeface="Helvetica Neue"/>
                <a:sym typeface="Helvetica Neue"/>
              </a:rPr>
              <a:t>Adams, 2011</a:t>
            </a:r>
            <a:endParaRPr sz="1800" b="0" i="0" u="none" strike="noStrike" cap="none">
              <a:solidFill>
                <a:srgbClr val="000000"/>
              </a:solidFill>
              <a:latin typeface="Helvetica Neue"/>
              <a:ea typeface="Helvetica Neue"/>
              <a:cs typeface="Helvetica Neue"/>
              <a:sym typeface="Helvetica Neue"/>
            </a:endParaRPr>
          </a:p>
        </p:txBody>
      </p:sp>
      <p:sp>
        <p:nvSpPr>
          <p:cNvPr id="4" name="Rectangle 3">
            <a:extLst>
              <a:ext uri="{FF2B5EF4-FFF2-40B4-BE49-F238E27FC236}">
                <a16:creationId xmlns:a16="http://schemas.microsoft.com/office/drawing/2014/main" id="{5CC0FCCD-A722-B507-AA97-B9FFC858CF99}"/>
              </a:ext>
              <a:ext uri="{C183D7F6-B498-43B3-948B-1728B52AA6E4}">
                <adec:decorative xmlns:adec="http://schemas.microsoft.com/office/drawing/2017/decorative" val="1"/>
              </a:ext>
            </a:extLst>
          </p:cNvPr>
          <p:cNvSpPr/>
          <p:nvPr/>
        </p:nvSpPr>
        <p:spPr>
          <a:xfrm>
            <a:off x="60290" y="6209883"/>
            <a:ext cx="532563" cy="60792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6"/>
                                        </p:tgtEl>
                                        <p:attrNameLst>
                                          <p:attrName>style.visibility</p:attrName>
                                        </p:attrNameLst>
                                      </p:cBhvr>
                                      <p:to>
                                        <p:strVal val="visible"/>
                                      </p:to>
                                    </p:set>
                                    <p:anim calcmode="lin" valueType="num">
                                      <p:cBhvr additive="base">
                                        <p:cTn id="7" dur="1000"/>
                                        <p:tgtEl>
                                          <p:spTgt spid="95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55"/>
                                        </p:tgtEl>
                                        <p:attrNameLst>
                                          <p:attrName>style.visibility</p:attrName>
                                        </p:attrNameLst>
                                      </p:cBhvr>
                                      <p:to>
                                        <p:strVal val="visible"/>
                                      </p:to>
                                    </p:set>
                                    <p:anim calcmode="lin" valueType="num">
                                      <p:cBhvr additive="base">
                                        <p:cTn id="12" dur="1000"/>
                                        <p:tgtEl>
                                          <p:spTgt spid="95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57"/>
                                        </p:tgtEl>
                                        <p:attrNameLst>
                                          <p:attrName>style.visibility</p:attrName>
                                        </p:attrNameLst>
                                      </p:cBhvr>
                                      <p:to>
                                        <p:strVal val="visible"/>
                                      </p:to>
                                    </p:set>
                                    <p:anim calcmode="lin" valueType="num">
                                      <p:cBhvr additive="base">
                                        <p:cTn id="17" dur="1000"/>
                                        <p:tgtEl>
                                          <p:spTgt spid="957"/>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954"/>
                                        </p:tgtEl>
                                        <p:attrNameLst>
                                          <p:attrName>style.visibility</p:attrName>
                                        </p:attrNameLst>
                                      </p:cBhvr>
                                      <p:to>
                                        <p:strVal val="visible"/>
                                      </p:to>
                                    </p:set>
                                    <p:anim calcmode="lin" valueType="num">
                                      <p:cBhvr additive="base">
                                        <p:cTn id="22" dur="1000"/>
                                        <p:tgtEl>
                                          <p:spTgt spid="9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B87D7-1F01-1B18-E3E4-97D4EB901424}"/>
              </a:ext>
            </a:extLst>
          </p:cNvPr>
          <p:cNvSpPr>
            <a:spLocks noGrp="1"/>
          </p:cNvSpPr>
          <p:nvPr>
            <p:ph type="title"/>
          </p:nvPr>
        </p:nvSpPr>
        <p:spPr/>
        <p:txBody>
          <a:bodyPr anchor="ctr"/>
          <a:lstStyle/>
          <a:p>
            <a:r>
              <a:rPr lang="en-US" sz="3600" dirty="0"/>
              <a:t>Supportive Learning Environment</a:t>
            </a:r>
            <a:endParaRPr lang="en-US" dirty="0"/>
          </a:p>
        </p:txBody>
      </p:sp>
      <p:graphicFrame>
        <p:nvGraphicFramePr>
          <p:cNvPr id="6" name="Content Placeholder 5">
            <a:extLst>
              <a:ext uri="{FF2B5EF4-FFF2-40B4-BE49-F238E27FC236}">
                <a16:creationId xmlns:a16="http://schemas.microsoft.com/office/drawing/2014/main" id="{2ADE9DD7-FE71-8177-D875-469FC994EF52}"/>
              </a:ext>
            </a:extLst>
          </p:cNvPr>
          <p:cNvGraphicFramePr>
            <a:graphicFrameLocks noGrp="1"/>
          </p:cNvGraphicFramePr>
          <p:nvPr>
            <p:ph idx="1"/>
            <p:extLst>
              <p:ext uri="{D42A27DB-BD31-4B8C-83A1-F6EECF244321}">
                <p14:modId xmlns:p14="http://schemas.microsoft.com/office/powerpoint/2010/main" val="1117570062"/>
              </p:ext>
            </p:extLst>
          </p:nvPr>
        </p:nvGraphicFramePr>
        <p:xfrm>
          <a:off x="809263" y="1524683"/>
          <a:ext cx="10515600" cy="34747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857766821"/>
                    </a:ext>
                  </a:extLst>
                </a:gridCol>
                <a:gridCol w="5257800">
                  <a:extLst>
                    <a:ext uri="{9D8B030D-6E8A-4147-A177-3AD203B41FA5}">
                      <a16:colId xmlns:a16="http://schemas.microsoft.com/office/drawing/2014/main" val="2229526443"/>
                    </a:ext>
                  </a:extLst>
                </a:gridCol>
              </a:tblGrid>
              <a:tr h="822960">
                <a:tc>
                  <a:txBody>
                    <a:bodyPr/>
                    <a:lstStyle/>
                    <a:p>
                      <a:pPr algn="ctr"/>
                      <a:r>
                        <a:rPr lang="en-US" sz="2400" dirty="0"/>
                        <a:t>Positive Experiences</a:t>
                      </a:r>
                    </a:p>
                  </a:txBody>
                  <a:tcPr anchor="ctr"/>
                </a:tc>
                <a:tc>
                  <a:txBody>
                    <a:bodyPr/>
                    <a:lstStyle/>
                    <a:p>
                      <a:pPr algn="ctr"/>
                      <a:r>
                        <a:rPr lang="en-US" sz="2400" dirty="0"/>
                        <a:t>Negative Experiences</a:t>
                      </a:r>
                    </a:p>
                  </a:txBody>
                  <a:tcPr anchor="ctr"/>
                </a:tc>
                <a:extLst>
                  <a:ext uri="{0D108BD9-81ED-4DB2-BD59-A6C34878D82A}">
                    <a16:rowId xmlns:a16="http://schemas.microsoft.com/office/drawing/2014/main" val="3224980375"/>
                  </a:ext>
                </a:extLst>
              </a:tr>
              <a:tr h="2651760">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158851136"/>
                  </a:ext>
                </a:extLst>
              </a:tr>
            </a:tbl>
          </a:graphicData>
        </a:graphic>
      </p:graphicFrame>
      <p:sp>
        <p:nvSpPr>
          <p:cNvPr id="4" name="Slide Number Placeholder 3">
            <a:extLst>
              <a:ext uri="{FF2B5EF4-FFF2-40B4-BE49-F238E27FC236}">
                <a16:creationId xmlns:a16="http://schemas.microsoft.com/office/drawing/2014/main" id="{1475DCA9-C243-BE14-AF86-940903CE03D4}"/>
              </a:ext>
            </a:extLst>
          </p:cNvPr>
          <p:cNvSpPr>
            <a:spLocks noGrp="1"/>
          </p:cNvSpPr>
          <p:nvPr>
            <p:ph type="sldNum" sz="quarter" idx="11"/>
          </p:nvPr>
        </p:nvSpPr>
        <p:spPr/>
        <p:txBody>
          <a:bodyPr/>
          <a:lstStyle/>
          <a:p>
            <a:fld id="{383B7B7A-CDDA-7C44-B1B0-1F1E45567B3B}" type="slidenum">
              <a:rPr lang="en-US" smtClean="0"/>
              <a:pPr/>
              <a:t>19</a:t>
            </a:fld>
            <a:endParaRPr lang="en-US"/>
          </a:p>
        </p:txBody>
      </p:sp>
      <p:sp>
        <p:nvSpPr>
          <p:cNvPr id="5" name="Footer Placeholder 4">
            <a:extLst>
              <a:ext uri="{FF2B5EF4-FFF2-40B4-BE49-F238E27FC236}">
                <a16:creationId xmlns:a16="http://schemas.microsoft.com/office/drawing/2014/main" id="{44B86E57-99D7-8CA1-9BF2-DCEA68DCAD85}"/>
              </a:ext>
            </a:extLst>
          </p:cNvPr>
          <p:cNvSpPr>
            <a:spLocks noGrp="1"/>
          </p:cNvSpPr>
          <p:nvPr>
            <p:ph type="ftr" sz="quarter" idx="22"/>
          </p:nvPr>
        </p:nvSpPr>
        <p:spPr/>
        <p:txBody>
          <a:bodyPr/>
          <a:lstStyle/>
          <a:p>
            <a:r>
              <a:rPr lang="en-US"/>
              <a:t>      </a:t>
            </a:r>
          </a:p>
        </p:txBody>
      </p:sp>
      <p:sp>
        <p:nvSpPr>
          <p:cNvPr id="7" name="TextBox 6">
            <a:extLst>
              <a:ext uri="{FF2B5EF4-FFF2-40B4-BE49-F238E27FC236}">
                <a16:creationId xmlns:a16="http://schemas.microsoft.com/office/drawing/2014/main" id="{A4CFFC12-6797-BF70-7F56-03243226B7FC}"/>
              </a:ext>
            </a:extLst>
          </p:cNvPr>
          <p:cNvSpPr txBox="1"/>
          <p:nvPr/>
        </p:nvSpPr>
        <p:spPr>
          <a:xfrm>
            <a:off x="1921397" y="5359079"/>
            <a:ext cx="8377614" cy="461665"/>
          </a:xfrm>
          <a:prstGeom prst="rect">
            <a:avLst/>
          </a:prstGeom>
          <a:noFill/>
        </p:spPr>
        <p:txBody>
          <a:bodyPr wrap="none" rtlCol="0">
            <a:spAutoFit/>
          </a:bodyPr>
          <a:lstStyle/>
          <a:p>
            <a:r>
              <a:rPr lang="en-US" sz="2400" dirty="0"/>
              <a:t>Which items from your two lists are evident in your daily work?</a:t>
            </a:r>
          </a:p>
        </p:txBody>
      </p:sp>
    </p:spTree>
    <p:extLst>
      <p:ext uri="{BB962C8B-B14F-4D97-AF65-F5344CB8AC3E}">
        <p14:creationId xmlns:p14="http://schemas.microsoft.com/office/powerpoint/2010/main" val="5300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1700-476F-5858-4B60-DB38D33E9915}"/>
              </a:ext>
            </a:extLst>
          </p:cNvPr>
          <p:cNvSpPr>
            <a:spLocks noGrp="1"/>
          </p:cNvSpPr>
          <p:nvPr>
            <p:ph type="title"/>
          </p:nvPr>
        </p:nvSpPr>
        <p:spPr/>
        <p:txBody>
          <a:bodyPr anchor="ctr"/>
          <a:lstStyle/>
          <a:p>
            <a:r>
              <a:rPr lang="en-US" sz="3600" dirty="0"/>
              <a:t>A High Level of Community Involvement</a:t>
            </a:r>
            <a:endParaRPr lang="en-US" dirty="0"/>
          </a:p>
        </p:txBody>
      </p:sp>
      <p:sp>
        <p:nvSpPr>
          <p:cNvPr id="3" name="Content Placeholder 2">
            <a:extLst>
              <a:ext uri="{FF2B5EF4-FFF2-40B4-BE49-F238E27FC236}">
                <a16:creationId xmlns:a16="http://schemas.microsoft.com/office/drawing/2014/main" id="{72011B06-1EDE-3349-3487-AAD0C97FF9E5}"/>
              </a:ext>
            </a:extLst>
          </p:cNvPr>
          <p:cNvSpPr>
            <a:spLocks noGrp="1"/>
          </p:cNvSpPr>
          <p:nvPr>
            <p:ph idx="1"/>
          </p:nvPr>
        </p:nvSpPr>
        <p:spPr/>
        <p:txBody>
          <a:bodyPr/>
          <a:lstStyle/>
          <a:p>
            <a:r>
              <a:rPr lang="en-US" dirty="0"/>
              <a:t>In what way(s), if at all, are all stakeholder groups involved in decision-making?</a:t>
            </a:r>
          </a:p>
          <a:p>
            <a:r>
              <a:rPr lang="en-US" dirty="0"/>
              <a:t>How, if at all, are all stakeholder groups involved in learning (e.g., your focus)?</a:t>
            </a:r>
          </a:p>
        </p:txBody>
      </p:sp>
      <p:sp>
        <p:nvSpPr>
          <p:cNvPr id="4" name="Slide Number Placeholder 3">
            <a:extLst>
              <a:ext uri="{FF2B5EF4-FFF2-40B4-BE49-F238E27FC236}">
                <a16:creationId xmlns:a16="http://schemas.microsoft.com/office/drawing/2014/main" id="{750125B2-A877-ADA0-0028-6F86A1553343}"/>
              </a:ext>
            </a:extLst>
          </p:cNvPr>
          <p:cNvSpPr>
            <a:spLocks noGrp="1"/>
          </p:cNvSpPr>
          <p:nvPr>
            <p:ph type="sldNum" sz="quarter" idx="11"/>
          </p:nvPr>
        </p:nvSpPr>
        <p:spPr/>
        <p:txBody>
          <a:bodyPr/>
          <a:lstStyle/>
          <a:p>
            <a:fld id="{383B7B7A-CDDA-7C44-B1B0-1F1E45567B3B}" type="slidenum">
              <a:rPr lang="en-US" smtClean="0"/>
              <a:pPr/>
              <a:t>20</a:t>
            </a:fld>
            <a:endParaRPr lang="en-US"/>
          </a:p>
        </p:txBody>
      </p:sp>
      <p:sp>
        <p:nvSpPr>
          <p:cNvPr id="5" name="Footer Placeholder 4">
            <a:extLst>
              <a:ext uri="{FF2B5EF4-FFF2-40B4-BE49-F238E27FC236}">
                <a16:creationId xmlns:a16="http://schemas.microsoft.com/office/drawing/2014/main" id="{2C51E87C-4AB8-BBBF-4050-C6270D519DA3}"/>
              </a:ext>
            </a:extLst>
          </p:cNvPr>
          <p:cNvSpPr>
            <a:spLocks noGrp="1"/>
          </p:cNvSpPr>
          <p:nvPr>
            <p:ph type="ftr" sz="quarter" idx="22"/>
          </p:nvPr>
        </p:nvSpPr>
        <p:spPr/>
        <p:txBody>
          <a:bodyPr/>
          <a:lstStyle/>
          <a:p>
            <a:r>
              <a:rPr lang="en-US"/>
              <a:t>      </a:t>
            </a:r>
          </a:p>
        </p:txBody>
      </p:sp>
    </p:spTree>
    <p:extLst>
      <p:ext uri="{BB962C8B-B14F-4D97-AF65-F5344CB8AC3E}">
        <p14:creationId xmlns:p14="http://schemas.microsoft.com/office/powerpoint/2010/main" val="3737940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77DE1-20F2-6B61-B17F-1898128541EE}"/>
              </a:ext>
            </a:extLst>
          </p:cNvPr>
          <p:cNvSpPr>
            <a:spLocks noGrp="1"/>
          </p:cNvSpPr>
          <p:nvPr>
            <p:ph type="title"/>
          </p:nvPr>
        </p:nvSpPr>
        <p:spPr/>
        <p:txBody>
          <a:bodyPr>
            <a:normAutofit/>
          </a:bodyPr>
          <a:lstStyle/>
          <a:p>
            <a:r>
              <a:rPr lang="en-US" dirty="0"/>
              <a:t>the Collaborative problem-solving process: a way to connect with the characteristics</a:t>
            </a:r>
          </a:p>
        </p:txBody>
      </p:sp>
      <p:sp>
        <p:nvSpPr>
          <p:cNvPr id="4" name="Slide Number Placeholder 3">
            <a:extLst>
              <a:ext uri="{FF2B5EF4-FFF2-40B4-BE49-F238E27FC236}">
                <a16:creationId xmlns:a16="http://schemas.microsoft.com/office/drawing/2014/main" id="{2B0E94EA-0016-5191-ADFD-2AF1E1F8B517}"/>
              </a:ext>
            </a:extLst>
          </p:cNvPr>
          <p:cNvSpPr>
            <a:spLocks noGrp="1"/>
          </p:cNvSpPr>
          <p:nvPr>
            <p:ph type="sldNum" sz="quarter" idx="11"/>
          </p:nvPr>
        </p:nvSpPr>
        <p:spPr/>
        <p:txBody>
          <a:bodyPr/>
          <a:lstStyle/>
          <a:p>
            <a:fld id="{383B7B7A-CDDA-7C44-B1B0-1F1E45567B3B}" type="slidenum">
              <a:rPr lang="en-US" smtClean="0"/>
              <a:pPr/>
              <a:t>21</a:t>
            </a:fld>
            <a:endParaRPr lang="en-US"/>
          </a:p>
        </p:txBody>
      </p:sp>
      <p:sp>
        <p:nvSpPr>
          <p:cNvPr id="5" name="Footer Placeholder 4">
            <a:extLst>
              <a:ext uri="{FF2B5EF4-FFF2-40B4-BE49-F238E27FC236}">
                <a16:creationId xmlns:a16="http://schemas.microsoft.com/office/drawing/2014/main" id="{68C2F9AA-A40C-CFE9-22A5-685B3F847833}"/>
              </a:ext>
              <a:ext uri="{C183D7F6-B498-43B3-948B-1728B52AA6E4}">
                <adec:decorative xmlns:adec="http://schemas.microsoft.com/office/drawing/2017/decorative" val="1"/>
              </a:ext>
            </a:extLst>
          </p:cNvPr>
          <p:cNvSpPr>
            <a:spLocks noGrp="1"/>
          </p:cNvSpPr>
          <p:nvPr>
            <p:ph type="ftr" sz="quarter" idx="22"/>
          </p:nvPr>
        </p:nvSpPr>
        <p:spPr/>
        <p:txBody>
          <a:bodyPr/>
          <a:lstStyle/>
          <a:p>
            <a:r>
              <a:rPr lang="en-US"/>
              <a:t>      </a:t>
            </a:r>
          </a:p>
        </p:txBody>
      </p:sp>
      <p:pic>
        <p:nvPicPr>
          <p:cNvPr id="7" name="Google Shape;808;p13">
            <a:extLst>
              <a:ext uri="{FF2B5EF4-FFF2-40B4-BE49-F238E27FC236}">
                <a16:creationId xmlns:a16="http://schemas.microsoft.com/office/drawing/2014/main" id="{E0B9C552-4C15-532A-0E0A-2CEE14D0B8F2}"/>
              </a:ext>
            </a:extLst>
          </p:cNvPr>
          <p:cNvPicPr preferRelativeResize="0">
            <a:picLocks noGrp="1"/>
          </p:cNvPicPr>
          <p:nvPr>
            <p:ph idx="1"/>
          </p:nvPr>
        </p:nvPicPr>
        <p:blipFill rotWithShape="1">
          <a:blip r:embed="rId3">
            <a:alphaModFix/>
          </a:blip>
          <a:srcRect t="11886"/>
          <a:stretch/>
        </p:blipFill>
        <p:spPr>
          <a:xfrm>
            <a:off x="1543076" y="1825625"/>
            <a:ext cx="8191448" cy="4125913"/>
          </a:xfrm>
          <a:prstGeom prst="rect">
            <a:avLst/>
          </a:prstGeom>
          <a:noFill/>
          <a:ln>
            <a:noFill/>
          </a:ln>
        </p:spPr>
      </p:pic>
      <p:sp>
        <p:nvSpPr>
          <p:cNvPr id="8" name="TextBox 7">
            <a:extLst>
              <a:ext uri="{FF2B5EF4-FFF2-40B4-BE49-F238E27FC236}">
                <a16:creationId xmlns:a16="http://schemas.microsoft.com/office/drawing/2014/main" id="{A4620CF1-BB60-F76C-719A-3E58C68BDEB7}"/>
              </a:ext>
            </a:extLst>
          </p:cNvPr>
          <p:cNvSpPr txBox="1"/>
          <p:nvPr/>
        </p:nvSpPr>
        <p:spPr>
          <a:xfrm>
            <a:off x="8507392" y="5648446"/>
            <a:ext cx="2654894" cy="369332"/>
          </a:xfrm>
          <a:prstGeom prst="rect">
            <a:avLst/>
          </a:prstGeom>
          <a:noFill/>
        </p:spPr>
        <p:txBody>
          <a:bodyPr wrap="none" rtlCol="0">
            <a:spAutoFit/>
          </a:bodyPr>
          <a:lstStyle/>
          <a:p>
            <a:r>
              <a:rPr lang="en-US" dirty="0"/>
              <a:t>Hasbrouck &amp; Michel, 2022</a:t>
            </a:r>
          </a:p>
        </p:txBody>
      </p:sp>
    </p:spTree>
    <p:extLst>
      <p:ext uri="{BB962C8B-B14F-4D97-AF65-F5344CB8AC3E}">
        <p14:creationId xmlns:p14="http://schemas.microsoft.com/office/powerpoint/2010/main" val="13181490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79F51-65A2-ECD8-5D3C-069912B8A2DA}"/>
              </a:ext>
            </a:extLst>
          </p:cNvPr>
          <p:cNvSpPr>
            <a:spLocks noGrp="1"/>
          </p:cNvSpPr>
          <p:nvPr>
            <p:ph type="title"/>
          </p:nvPr>
        </p:nvSpPr>
        <p:spPr/>
        <p:txBody>
          <a:bodyPr anchor="ctr"/>
          <a:lstStyle/>
          <a:p>
            <a:r>
              <a:rPr lang="en-US" dirty="0"/>
              <a:t>Focus: General academic vocabulary</a:t>
            </a:r>
          </a:p>
        </p:txBody>
      </p:sp>
      <p:sp>
        <p:nvSpPr>
          <p:cNvPr id="3" name="Content Placeholder 2">
            <a:extLst>
              <a:ext uri="{FF2B5EF4-FFF2-40B4-BE49-F238E27FC236}">
                <a16:creationId xmlns:a16="http://schemas.microsoft.com/office/drawing/2014/main" id="{23ED38DA-49AF-F392-5FB7-7E27D5E174C0}"/>
              </a:ext>
            </a:extLst>
          </p:cNvPr>
          <p:cNvSpPr>
            <a:spLocks noGrp="1"/>
          </p:cNvSpPr>
          <p:nvPr>
            <p:ph idx="1"/>
          </p:nvPr>
        </p:nvSpPr>
        <p:spPr/>
        <p:txBody>
          <a:bodyPr/>
          <a:lstStyle/>
          <a:p>
            <a:r>
              <a:rPr lang="en-US" dirty="0"/>
              <a:t>Set standards and expectations</a:t>
            </a:r>
          </a:p>
          <a:p>
            <a:r>
              <a:rPr lang="en-US" dirty="0"/>
              <a:t>Stay focused on learning and professional growth; build capacity in others</a:t>
            </a:r>
          </a:p>
          <a:p>
            <a:r>
              <a:rPr lang="en-US" dirty="0"/>
              <a:t>Determine how PLCs could be ongoing learning opportunities</a:t>
            </a:r>
          </a:p>
          <a:p>
            <a:r>
              <a:rPr lang="en-US" dirty="0"/>
              <a:t>Spend time analyzing the alignment between/among curriculum, instruction, and/or assessment</a:t>
            </a:r>
          </a:p>
          <a:p>
            <a:r>
              <a:rPr lang="en-US" dirty="0"/>
              <a:t>Monitor teaching and learning and provide feedback</a:t>
            </a:r>
          </a:p>
          <a:p>
            <a:r>
              <a:rPr lang="en-US" dirty="0"/>
              <a:t>Schedule sustained professional learning for all stakeholder groups</a:t>
            </a:r>
          </a:p>
          <a:p>
            <a:endParaRPr lang="en-US" dirty="0"/>
          </a:p>
          <a:p>
            <a:endParaRPr lang="en-US" dirty="0"/>
          </a:p>
        </p:txBody>
      </p:sp>
      <p:sp>
        <p:nvSpPr>
          <p:cNvPr id="4" name="Slide Number Placeholder 3">
            <a:extLst>
              <a:ext uri="{FF2B5EF4-FFF2-40B4-BE49-F238E27FC236}">
                <a16:creationId xmlns:a16="http://schemas.microsoft.com/office/drawing/2014/main" id="{FE9606A8-CB26-C906-677A-E73F7ED53BEB}"/>
              </a:ext>
            </a:extLst>
          </p:cNvPr>
          <p:cNvSpPr>
            <a:spLocks noGrp="1"/>
          </p:cNvSpPr>
          <p:nvPr>
            <p:ph type="sldNum" sz="quarter" idx="11"/>
          </p:nvPr>
        </p:nvSpPr>
        <p:spPr/>
        <p:txBody>
          <a:bodyPr/>
          <a:lstStyle/>
          <a:p>
            <a:fld id="{383B7B7A-CDDA-7C44-B1B0-1F1E45567B3B}" type="slidenum">
              <a:rPr lang="en-US" smtClean="0"/>
              <a:pPr/>
              <a:t>22</a:t>
            </a:fld>
            <a:endParaRPr lang="en-US"/>
          </a:p>
        </p:txBody>
      </p:sp>
      <p:sp>
        <p:nvSpPr>
          <p:cNvPr id="5" name="Footer Placeholder 4">
            <a:extLst>
              <a:ext uri="{FF2B5EF4-FFF2-40B4-BE49-F238E27FC236}">
                <a16:creationId xmlns:a16="http://schemas.microsoft.com/office/drawing/2014/main" id="{1658D824-2B33-0794-DE79-3FF16518FB56}"/>
              </a:ext>
            </a:extLst>
          </p:cNvPr>
          <p:cNvSpPr>
            <a:spLocks noGrp="1"/>
          </p:cNvSpPr>
          <p:nvPr>
            <p:ph type="ftr" sz="quarter" idx="22"/>
          </p:nvPr>
        </p:nvSpPr>
        <p:spPr/>
        <p:txBody>
          <a:bodyPr/>
          <a:lstStyle/>
          <a:p>
            <a:r>
              <a:rPr lang="en-US"/>
              <a:t>      </a:t>
            </a:r>
          </a:p>
        </p:txBody>
      </p:sp>
    </p:spTree>
    <p:extLst>
      <p:ext uri="{BB962C8B-B14F-4D97-AF65-F5344CB8AC3E}">
        <p14:creationId xmlns:p14="http://schemas.microsoft.com/office/powerpoint/2010/main" val="6911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C03DD-C706-3864-B237-ABC83508E16A}"/>
              </a:ext>
            </a:extLst>
          </p:cNvPr>
          <p:cNvSpPr>
            <a:spLocks noGrp="1"/>
          </p:cNvSpPr>
          <p:nvPr>
            <p:ph type="title"/>
          </p:nvPr>
        </p:nvSpPr>
        <p:spPr/>
        <p:txBody>
          <a:bodyPr anchor="ctr"/>
          <a:lstStyle/>
          <a:p>
            <a:r>
              <a:rPr lang="en-US" dirty="0"/>
              <a:t>Focus: General academic vocabulary</a:t>
            </a:r>
          </a:p>
        </p:txBody>
      </p:sp>
      <p:sp>
        <p:nvSpPr>
          <p:cNvPr id="3" name="Content Placeholder 2">
            <a:extLst>
              <a:ext uri="{FF2B5EF4-FFF2-40B4-BE49-F238E27FC236}">
                <a16:creationId xmlns:a16="http://schemas.microsoft.com/office/drawing/2014/main" id="{3A2C0DE5-1718-98A4-F42D-4E64C332FA2E}"/>
              </a:ext>
            </a:extLst>
          </p:cNvPr>
          <p:cNvSpPr>
            <a:spLocks noGrp="1"/>
          </p:cNvSpPr>
          <p:nvPr>
            <p:ph idx="1"/>
          </p:nvPr>
        </p:nvSpPr>
        <p:spPr/>
        <p:txBody>
          <a:bodyPr>
            <a:normAutofit fontScale="92500" lnSpcReduction="10000"/>
          </a:bodyPr>
          <a:lstStyle/>
          <a:p>
            <a:r>
              <a:rPr lang="en-US" dirty="0">
                <a:latin typeface="+mn-lt"/>
              </a:rPr>
              <a:t>Learn together</a:t>
            </a:r>
          </a:p>
          <a:p>
            <a:pPr marL="507206" lvl="1" indent="0">
              <a:buSzPct val="100000"/>
              <a:buNone/>
            </a:pPr>
            <a:r>
              <a:rPr lang="en-US" sz="2400" dirty="0">
                <a:latin typeface="+mn-lt"/>
                <a:ea typeface="Helvetica Neue" panose="02000503000000020004" pitchFamily="2" charset="0"/>
                <a:cs typeface="Helvetica Neue" panose="02000503000000020004" pitchFamily="2" charset="0"/>
              </a:rPr>
              <a:t>Expressive and Receptive Vocabulary</a:t>
            </a:r>
          </a:p>
          <a:p>
            <a:pPr marL="507206" lvl="1" indent="0">
              <a:buSzPct val="100000"/>
              <a:buNone/>
            </a:pPr>
            <a:r>
              <a:rPr lang="en-US" sz="2400" dirty="0">
                <a:latin typeface="+mn-lt"/>
                <a:ea typeface="Helvetica Neue" panose="02000503000000020004" pitchFamily="2" charset="0"/>
                <a:cs typeface="Helvetica Neue" panose="02000503000000020004" pitchFamily="2" charset="0"/>
              </a:rPr>
              <a:t>General-academic (e.g., analyze) versus Content-specific Vocabulary (e.g., igneous)</a:t>
            </a:r>
          </a:p>
          <a:p>
            <a:pPr marL="507206" lvl="1" indent="0">
              <a:buSzPct val="100000"/>
              <a:buNone/>
            </a:pPr>
            <a:r>
              <a:rPr lang="en-US" sz="2400" dirty="0">
                <a:latin typeface="+mn-lt"/>
                <a:ea typeface="Helvetica Neue" panose="02000503000000020004" pitchFamily="2" charset="0"/>
                <a:cs typeface="Helvetica Neue" panose="02000503000000020004" pitchFamily="2" charset="0"/>
              </a:rPr>
              <a:t>Word features (e.g., semantic—meaning, phonological—pronunciation, or orthographic—spelling)</a:t>
            </a:r>
          </a:p>
          <a:p>
            <a:pPr marL="507206" lvl="1" indent="0">
              <a:buSzPct val="100000"/>
              <a:buNone/>
            </a:pPr>
            <a:r>
              <a:rPr lang="en-US" sz="2400" dirty="0">
                <a:latin typeface="+mn-lt"/>
                <a:ea typeface="Helvetica Neue" panose="02000503000000020004" pitchFamily="2" charset="0"/>
                <a:cs typeface="Helvetica Neue" panose="02000503000000020004" pitchFamily="2" charset="0"/>
              </a:rPr>
              <a:t>Words to Teach (Tier 1, Tier 2, Tier 3)</a:t>
            </a:r>
          </a:p>
          <a:p>
            <a:pPr marL="507206" lvl="1" indent="0">
              <a:buSzPct val="100000"/>
              <a:buNone/>
            </a:pPr>
            <a:r>
              <a:rPr lang="en-US" sz="2400" dirty="0">
                <a:latin typeface="+mn-lt"/>
                <a:ea typeface="Helvetica Neue" panose="02000503000000020004" pitchFamily="2" charset="0"/>
                <a:cs typeface="Helvetica Neue" panose="02000503000000020004" pitchFamily="2" charset="0"/>
              </a:rPr>
              <a:t>Explicit Vocabulary Instruction/Routine</a:t>
            </a:r>
          </a:p>
          <a:p>
            <a:pPr marL="507206" lvl="1" indent="0">
              <a:buSzPct val="100000"/>
              <a:buNone/>
            </a:pPr>
            <a:r>
              <a:rPr lang="en-US" sz="2400" dirty="0">
                <a:latin typeface="+mn-lt"/>
                <a:ea typeface="Helvetica Neue" panose="02000503000000020004" pitchFamily="2" charset="0"/>
                <a:cs typeface="Helvetica Neue" panose="02000503000000020004" pitchFamily="2" charset="0"/>
              </a:rPr>
              <a:t>Vocabulary Connections to Comprehension and Writing</a:t>
            </a:r>
          </a:p>
          <a:p>
            <a:endParaRPr lang="en-US" dirty="0"/>
          </a:p>
          <a:p>
            <a:endParaRPr lang="en-US" dirty="0"/>
          </a:p>
        </p:txBody>
      </p:sp>
      <p:sp>
        <p:nvSpPr>
          <p:cNvPr id="4" name="Slide Number Placeholder 3">
            <a:extLst>
              <a:ext uri="{FF2B5EF4-FFF2-40B4-BE49-F238E27FC236}">
                <a16:creationId xmlns:a16="http://schemas.microsoft.com/office/drawing/2014/main" id="{DDB87314-025F-592F-A0B8-4BA408B851DA}"/>
              </a:ext>
            </a:extLst>
          </p:cNvPr>
          <p:cNvSpPr>
            <a:spLocks noGrp="1"/>
          </p:cNvSpPr>
          <p:nvPr>
            <p:ph type="sldNum" sz="quarter" idx="11"/>
          </p:nvPr>
        </p:nvSpPr>
        <p:spPr/>
        <p:txBody>
          <a:bodyPr/>
          <a:lstStyle/>
          <a:p>
            <a:fld id="{383B7B7A-CDDA-7C44-B1B0-1F1E45567B3B}" type="slidenum">
              <a:rPr lang="en-US" smtClean="0"/>
              <a:pPr/>
              <a:t>23</a:t>
            </a:fld>
            <a:endParaRPr lang="en-US"/>
          </a:p>
        </p:txBody>
      </p:sp>
      <p:sp>
        <p:nvSpPr>
          <p:cNvPr id="5" name="Footer Placeholder 4">
            <a:extLst>
              <a:ext uri="{FF2B5EF4-FFF2-40B4-BE49-F238E27FC236}">
                <a16:creationId xmlns:a16="http://schemas.microsoft.com/office/drawing/2014/main" id="{B8D99594-4222-9B93-F4AA-4A832817BBC0}"/>
              </a:ext>
            </a:extLst>
          </p:cNvPr>
          <p:cNvSpPr>
            <a:spLocks noGrp="1"/>
          </p:cNvSpPr>
          <p:nvPr>
            <p:ph type="ftr" sz="quarter" idx="22"/>
          </p:nvPr>
        </p:nvSpPr>
        <p:spPr/>
        <p:txBody>
          <a:bodyPr/>
          <a:lstStyle/>
          <a:p>
            <a:r>
              <a:rPr lang="en-US"/>
              <a:t>      </a:t>
            </a:r>
          </a:p>
        </p:txBody>
      </p:sp>
    </p:spTree>
    <p:extLst>
      <p:ext uri="{BB962C8B-B14F-4D97-AF65-F5344CB8AC3E}">
        <p14:creationId xmlns:p14="http://schemas.microsoft.com/office/powerpoint/2010/main" val="148827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35"/>
          <p:cNvSpPr txBox="1">
            <a:spLocks noGrp="1"/>
          </p:cNvSpPr>
          <p:nvPr>
            <p:ph type="title"/>
          </p:nvPr>
        </p:nvSpPr>
        <p:spPr>
          <a:xfrm>
            <a:off x="329439" y="150793"/>
            <a:ext cx="11085185" cy="105933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700" b="1" dirty="0"/>
              <a:t>Change is often Complex!</a:t>
            </a:r>
            <a:endParaRPr sz="3700" b="1" dirty="0"/>
          </a:p>
        </p:txBody>
      </p:sp>
      <p:sp>
        <p:nvSpPr>
          <p:cNvPr id="979" name="Google Shape;979;p35"/>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r>
              <a:rPr lang="en-US"/>
              <a:t>Complicated</a:t>
            </a:r>
            <a:endParaRPr/>
          </a:p>
        </p:txBody>
      </p:sp>
      <p:sp>
        <p:nvSpPr>
          <p:cNvPr id="980" name="Google Shape;980;p35"/>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p>
            <a:pPr marL="457200" lvl="0" indent="-342900" algn="l" rtl="0">
              <a:lnSpc>
                <a:spcPct val="110000"/>
              </a:lnSpc>
              <a:spcBef>
                <a:spcPts val="1000"/>
              </a:spcBef>
              <a:spcAft>
                <a:spcPts val="0"/>
              </a:spcAft>
              <a:buSzPts val="2000"/>
              <a:buChar char="•"/>
            </a:pPr>
            <a:r>
              <a:rPr lang="en-US" sz="2000" dirty="0"/>
              <a:t>Tend to be technical in nature and can be solved through processes, procedures, and systems in a step-by-step way.</a:t>
            </a:r>
            <a:endParaRPr sz="2000" dirty="0"/>
          </a:p>
          <a:p>
            <a:pPr marL="0" lvl="0" indent="0" algn="l" rtl="0">
              <a:lnSpc>
                <a:spcPct val="90000"/>
              </a:lnSpc>
              <a:spcBef>
                <a:spcPts val="1000"/>
              </a:spcBef>
              <a:spcAft>
                <a:spcPts val="0"/>
              </a:spcAft>
              <a:buSzPts val="1800"/>
              <a:buNone/>
            </a:pPr>
            <a:endParaRPr sz="2000" dirty="0"/>
          </a:p>
        </p:txBody>
      </p:sp>
      <p:sp>
        <p:nvSpPr>
          <p:cNvPr id="981" name="Google Shape;981;p35"/>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r>
              <a:rPr lang="en-US"/>
              <a:t>Complex</a:t>
            </a:r>
            <a:endParaRPr/>
          </a:p>
        </p:txBody>
      </p:sp>
      <p:sp>
        <p:nvSpPr>
          <p:cNvPr id="982" name="Google Shape;982;p35"/>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p>
            <a:pPr marL="457200" lvl="0" indent="-342900" algn="l" rtl="0">
              <a:lnSpc>
                <a:spcPct val="110000"/>
              </a:lnSpc>
              <a:spcBef>
                <a:spcPts val="1000"/>
              </a:spcBef>
              <a:spcAft>
                <a:spcPts val="0"/>
              </a:spcAft>
              <a:buSzPts val="2000"/>
              <a:buChar char="•"/>
            </a:pPr>
            <a:r>
              <a:rPr lang="en-US" sz="2000" dirty="0"/>
              <a:t>Can’t be solved through computation because there are too many variables and interrelated factors that cannot be represented through rules or processes. </a:t>
            </a:r>
            <a:endParaRPr sz="2000" dirty="0"/>
          </a:p>
          <a:p>
            <a:pPr marL="457200" lvl="0" indent="-342900" algn="l" rtl="0">
              <a:lnSpc>
                <a:spcPct val="110000"/>
              </a:lnSpc>
              <a:spcBef>
                <a:spcPts val="0"/>
              </a:spcBef>
              <a:spcAft>
                <a:spcPts val="0"/>
              </a:spcAft>
              <a:buSzPts val="2000"/>
              <a:buChar char="•"/>
            </a:pPr>
            <a:r>
              <a:rPr lang="en-US" sz="2000" dirty="0"/>
              <a:t>Not predictable and require innovative responses</a:t>
            </a:r>
            <a:endParaRPr dirty="0"/>
          </a:p>
        </p:txBody>
      </p:sp>
      <p:sp>
        <p:nvSpPr>
          <p:cNvPr id="983" name="Google Shape;983;p35"/>
          <p:cNvSpPr txBox="1"/>
          <p:nvPr/>
        </p:nvSpPr>
        <p:spPr>
          <a:xfrm>
            <a:off x="987950" y="4998574"/>
            <a:ext cx="10454700" cy="1159261"/>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100"/>
              <a:buFont typeface="Arial"/>
              <a:buNone/>
            </a:pPr>
            <a:r>
              <a:rPr lang="en-US" sz="2000" b="1" i="0" u="none" strike="noStrike" cap="none" dirty="0">
                <a:solidFill>
                  <a:schemeClr val="dk1"/>
                </a:solidFill>
                <a:ea typeface="Helvetica Neue"/>
                <a:cs typeface="Helvetica Neue"/>
                <a:sym typeface="Helvetica Neue"/>
              </a:rPr>
              <a:t>“Transforming education</a:t>
            </a:r>
            <a:r>
              <a:rPr lang="en-US" sz="2000" b="1" dirty="0">
                <a:solidFill>
                  <a:schemeClr val="dk1"/>
                </a:solidFill>
                <a:ea typeface="Helvetica Neue"/>
                <a:cs typeface="Helvetica Neue"/>
                <a:sym typeface="Helvetica Neue"/>
              </a:rPr>
              <a:t> </a:t>
            </a:r>
            <a:r>
              <a:rPr lang="en-US" sz="2000" b="1" i="0" u="none" strike="noStrike" cap="none" dirty="0">
                <a:solidFill>
                  <a:schemeClr val="dk1"/>
                </a:solidFill>
                <a:ea typeface="Helvetica Neue"/>
                <a:cs typeface="Helvetica Neue"/>
                <a:sym typeface="Helvetica Neue"/>
              </a:rPr>
              <a:t>requires a new focus on collective leadership that empowers educators to lead complex change.” -</a:t>
            </a:r>
            <a:r>
              <a:rPr lang="en-US" sz="1800" b="0" i="0" u="none" strike="noStrike" cap="none" dirty="0">
                <a:solidFill>
                  <a:schemeClr val="dk1"/>
                </a:solidFill>
                <a:ea typeface="Helvetica Neue"/>
                <a:cs typeface="Helvetica Neue"/>
                <a:sym typeface="Helvetica Neue"/>
              </a:rPr>
              <a:t>Michel &amp; Brookhart, In press</a:t>
            </a:r>
            <a:endParaRPr sz="1600" b="0" i="0" u="none" strike="noStrike" cap="none" dirty="0">
              <a:solidFill>
                <a:schemeClr val="dk1"/>
              </a:solidFill>
              <a:ea typeface="Helvetica Neue"/>
              <a:cs typeface="Helvetica Neue"/>
              <a:sym typeface="Helvetica Neue"/>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ea typeface="Helvetica Neue"/>
              <a:cs typeface="Helvetica Neue"/>
              <a:sym typeface="Helvetica Neue"/>
            </a:endParaRPr>
          </a:p>
        </p:txBody>
      </p:sp>
      <p:sp>
        <p:nvSpPr>
          <p:cNvPr id="2" name="Rectangle 1">
            <a:extLst>
              <a:ext uri="{FF2B5EF4-FFF2-40B4-BE49-F238E27FC236}">
                <a16:creationId xmlns:a16="http://schemas.microsoft.com/office/drawing/2014/main" id="{9BF256F1-BB61-75C6-91AD-4330719DBFF8}"/>
              </a:ext>
              <a:ext uri="{C183D7F6-B498-43B3-948B-1728B52AA6E4}">
                <adec:decorative xmlns:adec="http://schemas.microsoft.com/office/drawing/2017/decorative" val="1"/>
              </a:ext>
            </a:extLst>
          </p:cNvPr>
          <p:cNvSpPr/>
          <p:nvPr/>
        </p:nvSpPr>
        <p:spPr>
          <a:xfrm>
            <a:off x="60290" y="6209883"/>
            <a:ext cx="532563" cy="60792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917E81-C293-9780-DB0F-A1AD8E5B461C}"/>
              </a:ext>
              <a:ext uri="{C183D7F6-B498-43B3-948B-1728B52AA6E4}">
                <adec:decorative xmlns:adec="http://schemas.microsoft.com/office/drawing/2017/decorative" val="1"/>
              </a:ext>
            </a:extLst>
          </p:cNvPr>
          <p:cNvSpPr/>
          <p:nvPr/>
        </p:nvSpPr>
        <p:spPr>
          <a:xfrm>
            <a:off x="60290" y="6209883"/>
            <a:ext cx="532563" cy="60792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0067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0D321-B971-E91C-AAA8-738DEA0416AF}"/>
              </a:ext>
              <a:ext uri="{C183D7F6-B498-43B3-948B-1728B52AA6E4}">
                <adec:decorative xmlns:adec="http://schemas.microsoft.com/office/drawing/2017/decorative" val="1"/>
              </a:ext>
            </a:extLst>
          </p:cNvPr>
          <p:cNvSpPr/>
          <p:nvPr/>
        </p:nvSpPr>
        <p:spPr>
          <a:xfrm>
            <a:off x="60290" y="6209883"/>
            <a:ext cx="532563" cy="60792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5289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1004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923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9C2BA-91B4-E7D5-48AE-F4AB5ECA5BF8}"/>
              </a:ext>
            </a:extLst>
          </p:cNvPr>
          <p:cNvSpPr>
            <a:spLocks noGrp="1"/>
          </p:cNvSpPr>
          <p:nvPr>
            <p:ph type="sldNum" sz="quarter" idx="11"/>
          </p:nvPr>
        </p:nvSpPr>
        <p:spPr/>
        <p:txBody>
          <a:bodyPr/>
          <a:lstStyle/>
          <a:p>
            <a:fld id="{383B7B7A-CDDA-7C44-B1B0-1F1E45567B3B}" type="slidenum">
              <a:rPr lang="en-US" smtClean="0"/>
              <a:pPr/>
              <a:t>3</a:t>
            </a:fld>
            <a:endParaRPr lang="en-US"/>
          </a:p>
        </p:txBody>
      </p:sp>
      <p:sp>
        <p:nvSpPr>
          <p:cNvPr id="3" name="Footer Placeholder 2">
            <a:extLst>
              <a:ext uri="{FF2B5EF4-FFF2-40B4-BE49-F238E27FC236}">
                <a16:creationId xmlns:a16="http://schemas.microsoft.com/office/drawing/2014/main" id="{9BDF5B55-AB9A-0A7A-833F-DD435F6CB0BD}"/>
              </a:ext>
              <a:ext uri="{C183D7F6-B498-43B3-948B-1728B52AA6E4}">
                <adec:decorative xmlns:adec="http://schemas.microsoft.com/office/drawing/2017/decorative" val="1"/>
              </a:ext>
            </a:extLst>
          </p:cNvPr>
          <p:cNvSpPr>
            <a:spLocks noGrp="1"/>
          </p:cNvSpPr>
          <p:nvPr>
            <p:ph type="ftr" sz="quarter" idx="22"/>
          </p:nvPr>
        </p:nvSpPr>
        <p:spPr/>
        <p:txBody>
          <a:bodyPr/>
          <a:lstStyle/>
          <a:p>
            <a:r>
              <a:rPr lang="en-US"/>
              <a:t>      </a:t>
            </a:r>
          </a:p>
        </p:txBody>
      </p:sp>
      <p:sp>
        <p:nvSpPr>
          <p:cNvPr id="4" name="TextBox 3">
            <a:extLst>
              <a:ext uri="{FF2B5EF4-FFF2-40B4-BE49-F238E27FC236}">
                <a16:creationId xmlns:a16="http://schemas.microsoft.com/office/drawing/2014/main" id="{211D1D72-A59C-AC76-45F3-E29FDF1E820F}"/>
              </a:ext>
            </a:extLst>
          </p:cNvPr>
          <p:cNvSpPr txBox="1"/>
          <p:nvPr/>
        </p:nvSpPr>
        <p:spPr>
          <a:xfrm>
            <a:off x="690734" y="1124909"/>
            <a:ext cx="10887280" cy="4893647"/>
          </a:xfrm>
          <a:prstGeom prst="rect">
            <a:avLst/>
          </a:prstGeom>
          <a:noFill/>
        </p:spPr>
        <p:txBody>
          <a:bodyPr wrap="square" rtlCol="0">
            <a:spAutoFit/>
          </a:bodyPr>
          <a:lstStyle/>
          <a:p>
            <a:r>
              <a:rPr lang="en-US" sz="2400" b="0" i="1" dirty="0">
                <a:solidFill>
                  <a:srgbClr val="000000"/>
                </a:solidFill>
                <a:effectLst/>
                <a:latin typeface="Source Sans Pro" panose="020B0503030403020204" pitchFamily="34" charset="0"/>
              </a:rPr>
              <a:t>This presentation contains examples and resource materials that are provided for the user’s convenience. The inclusion of any material is not intended to reflect its importance, nor is it intended to endorse any views expressed, or products or services. These materials may contain the views and recommendations of the presenter as well as hypertext links, contact addresses and websites to information created and maintained by other public and private organizations. The opinions expressed in any of these materials do not necessarily reflect the positions or policies of the U.S. Department of Education or Ohio Department of Education and Workforce. The U.S. Department of Education and Ohio Department of Education and Workforce do not control or guarantee the accuracy, relevance, timeliness, or completeness of any outside information included in these materials. Mentions of specific programs or products in these examples are designed to provide clearer understanding and are not meant as endorsements. </a:t>
            </a:r>
            <a:r>
              <a:rPr lang="en-US" sz="2400" b="0" i="0" dirty="0">
                <a:solidFill>
                  <a:srgbClr val="000000"/>
                </a:solidFill>
                <a:effectLst/>
                <a:latin typeface="Source Sans Pro" panose="020B0503030403020204" pitchFamily="34" charset="0"/>
              </a:rPr>
              <a:t>  </a:t>
            </a:r>
            <a:endParaRPr lang="en-US" sz="2400" dirty="0"/>
          </a:p>
        </p:txBody>
      </p:sp>
      <p:sp>
        <p:nvSpPr>
          <p:cNvPr id="8" name="Title 7">
            <a:extLst>
              <a:ext uri="{FF2B5EF4-FFF2-40B4-BE49-F238E27FC236}">
                <a16:creationId xmlns:a16="http://schemas.microsoft.com/office/drawing/2014/main" id="{BAA9B3A9-7C9F-B8E4-75AF-E4B0518BBD0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890981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498EA5-54CA-FFB9-A8AB-00F86642834D}"/>
              </a:ext>
            </a:extLst>
          </p:cNvPr>
          <p:cNvSpPr>
            <a:spLocks noGrp="1"/>
          </p:cNvSpPr>
          <p:nvPr>
            <p:ph type="body" sz="quarter" idx="15"/>
          </p:nvPr>
        </p:nvSpPr>
        <p:spPr/>
        <p:txBody>
          <a:bodyPr vert="horz" lIns="91440" tIns="45720" rIns="91440" bIns="45720" rtlCol="0" anchor="t">
            <a:normAutofit fontScale="92500"/>
          </a:bodyPr>
          <a:lstStyle/>
          <a:p>
            <a:r>
              <a:rPr lang="en-US" dirty="0">
                <a:latin typeface="Source Sans Pro"/>
                <a:ea typeface="Open Sans"/>
                <a:cs typeface="Open Sans"/>
              </a:rPr>
              <a:t>Focus is a Prerequisite for Improvement</a:t>
            </a:r>
            <a:endParaRPr lang="en-US" dirty="0"/>
          </a:p>
        </p:txBody>
      </p:sp>
      <p:sp>
        <p:nvSpPr>
          <p:cNvPr id="3" name="Text Placeholder 2">
            <a:extLst>
              <a:ext uri="{FF2B5EF4-FFF2-40B4-BE49-F238E27FC236}">
                <a16:creationId xmlns:a16="http://schemas.microsoft.com/office/drawing/2014/main" id="{C0683B0F-D3AD-3067-EBA5-EC432CC4F2AC}"/>
              </a:ext>
            </a:extLst>
          </p:cNvPr>
          <p:cNvSpPr>
            <a:spLocks noGrp="1"/>
          </p:cNvSpPr>
          <p:nvPr>
            <p:ph type="body" sz="quarter" idx="16"/>
          </p:nvPr>
        </p:nvSpPr>
        <p:spPr>
          <a:xfrm>
            <a:off x="381001" y="4130176"/>
            <a:ext cx="5235550" cy="1336426"/>
          </a:xfrm>
        </p:spPr>
        <p:txBody>
          <a:bodyPr vert="horz" lIns="91440" tIns="45720" rIns="91440" bIns="45720" rtlCol="0" anchor="t">
            <a:noAutofit/>
          </a:bodyPr>
          <a:lstStyle/>
          <a:p>
            <a:r>
              <a:rPr lang="en-US" sz="2400" dirty="0">
                <a:latin typeface="Source Sans Pro"/>
                <a:ea typeface="Open Sans"/>
                <a:cs typeface="Open Sans"/>
              </a:rPr>
              <a:t>Educator, Author, Consultant</a:t>
            </a:r>
          </a:p>
          <a:p>
            <a:pPr>
              <a:lnSpc>
                <a:spcPct val="100000"/>
              </a:lnSpc>
            </a:pPr>
            <a:r>
              <a:rPr lang="en-US" sz="2400" dirty="0">
                <a:latin typeface="Source Sans Pro"/>
                <a:ea typeface="Source Sans Pro"/>
                <a:cs typeface="Open Sans"/>
                <a:hlinkClick r:id="rId2"/>
              </a:rPr>
              <a:t>daryl.michel5@gmail.com</a:t>
            </a:r>
            <a:r>
              <a:rPr lang="en-US" sz="2400" dirty="0">
                <a:latin typeface="Source Sans Pro"/>
                <a:ea typeface="Source Sans Pro"/>
                <a:cs typeface="Open Sans"/>
              </a:rPr>
              <a:t> </a:t>
            </a:r>
          </a:p>
          <a:p>
            <a:pPr>
              <a:lnSpc>
                <a:spcPct val="100000"/>
              </a:lnSpc>
            </a:pPr>
            <a:r>
              <a:rPr lang="en-US" sz="2400" dirty="0">
                <a:latin typeface="Source Sans Pro"/>
                <a:ea typeface="Source Sans Pro"/>
                <a:cs typeface="Open Sans"/>
              </a:rPr>
              <a:t>X: @DarylAMichel</a:t>
            </a:r>
          </a:p>
          <a:p>
            <a:r>
              <a:rPr lang="en-US" sz="2400" dirty="0">
                <a:latin typeface="Source Sans Pro"/>
                <a:ea typeface="Source Sans Pro"/>
                <a:cs typeface="Open Sans"/>
              </a:rPr>
              <a:t>LinkedIn: </a:t>
            </a:r>
            <a:r>
              <a:rPr lang="en-US" sz="2400" err="1">
                <a:latin typeface="Source Sans Pro"/>
                <a:ea typeface="Source Sans Pro"/>
                <a:cs typeface="Open Sans"/>
              </a:rPr>
              <a:t>darylamichel</a:t>
            </a:r>
            <a:endParaRPr lang="en-US" sz="2400" err="1">
              <a:cs typeface="Open Sans"/>
            </a:endParaRPr>
          </a:p>
        </p:txBody>
      </p:sp>
      <p:sp>
        <p:nvSpPr>
          <p:cNvPr id="4" name="Text Placeholder 3">
            <a:extLst>
              <a:ext uri="{FF2B5EF4-FFF2-40B4-BE49-F238E27FC236}">
                <a16:creationId xmlns:a16="http://schemas.microsoft.com/office/drawing/2014/main" id="{5D5DA37A-5ACF-824C-0EE1-E31D10A94FE4}"/>
              </a:ext>
            </a:extLst>
          </p:cNvPr>
          <p:cNvSpPr>
            <a:spLocks noGrp="1"/>
          </p:cNvSpPr>
          <p:nvPr>
            <p:ph type="body" sz="quarter" idx="17"/>
          </p:nvPr>
        </p:nvSpPr>
        <p:spPr/>
        <p:txBody>
          <a:bodyPr vert="horz" lIns="91440" tIns="45720" rIns="91440" bIns="45720" rtlCol="0" anchor="t">
            <a:normAutofit/>
          </a:bodyPr>
          <a:lstStyle/>
          <a:p>
            <a:r>
              <a:rPr lang="en-US" dirty="0">
                <a:latin typeface="Source Sans Pro"/>
                <a:ea typeface="Source Serif Pro"/>
                <a:cs typeface="Open Sans"/>
              </a:rPr>
              <a:t>Ph.D. </a:t>
            </a:r>
            <a:endParaRPr lang="en-US" dirty="0"/>
          </a:p>
        </p:txBody>
      </p:sp>
      <p:sp>
        <p:nvSpPr>
          <p:cNvPr id="5" name="Text Placeholder 4">
            <a:extLst>
              <a:ext uri="{FF2B5EF4-FFF2-40B4-BE49-F238E27FC236}">
                <a16:creationId xmlns:a16="http://schemas.microsoft.com/office/drawing/2014/main" id="{793279EB-F757-E2C7-133E-F4B44EDFFE26}"/>
              </a:ext>
            </a:extLst>
          </p:cNvPr>
          <p:cNvSpPr>
            <a:spLocks noGrp="1"/>
          </p:cNvSpPr>
          <p:nvPr>
            <p:ph type="body" sz="quarter" idx="14"/>
          </p:nvPr>
        </p:nvSpPr>
        <p:spPr/>
        <p:txBody>
          <a:bodyPr vert="horz" lIns="91440" tIns="45720" rIns="91440" bIns="45720" rtlCol="0" anchor="t">
            <a:noAutofit/>
          </a:bodyPr>
          <a:lstStyle/>
          <a:p>
            <a:r>
              <a:rPr lang="en-US" dirty="0">
                <a:latin typeface="Source Sans Pro SemiBold"/>
                <a:ea typeface="Open Sans"/>
                <a:cs typeface="Open Sans"/>
              </a:rPr>
              <a:t>Daryl</a:t>
            </a:r>
            <a:endParaRPr lang="en-US" dirty="0"/>
          </a:p>
        </p:txBody>
      </p:sp>
      <p:sp>
        <p:nvSpPr>
          <p:cNvPr id="6" name="Text Placeholder 5">
            <a:extLst>
              <a:ext uri="{FF2B5EF4-FFF2-40B4-BE49-F238E27FC236}">
                <a16:creationId xmlns:a16="http://schemas.microsoft.com/office/drawing/2014/main" id="{C7E24FF7-4623-3324-F4A7-125AC46FEB00}"/>
              </a:ext>
            </a:extLst>
          </p:cNvPr>
          <p:cNvSpPr>
            <a:spLocks noGrp="1"/>
          </p:cNvSpPr>
          <p:nvPr>
            <p:ph type="body" sz="quarter" idx="20"/>
          </p:nvPr>
        </p:nvSpPr>
        <p:spPr/>
        <p:txBody>
          <a:bodyPr vert="horz" lIns="91440" tIns="45720" rIns="91440" bIns="45720" rtlCol="0" anchor="t">
            <a:noAutofit/>
          </a:bodyPr>
          <a:lstStyle/>
          <a:p>
            <a:r>
              <a:rPr lang="en-US" dirty="0"/>
              <a:t>Michel</a:t>
            </a:r>
          </a:p>
        </p:txBody>
      </p:sp>
      <p:sp>
        <p:nvSpPr>
          <p:cNvPr id="7" name="Picture Placeholder 6">
            <a:extLst>
              <a:ext uri="{FF2B5EF4-FFF2-40B4-BE49-F238E27FC236}">
                <a16:creationId xmlns:a16="http://schemas.microsoft.com/office/drawing/2014/main" id="{A9070517-BC5C-0017-AAA4-A90E67D8F290}"/>
              </a:ext>
            </a:extLst>
          </p:cNvPr>
          <p:cNvSpPr>
            <a:spLocks noGrp="1"/>
          </p:cNvSpPr>
          <p:nvPr>
            <p:ph type="pic" sz="quarter" idx="21"/>
          </p:nvPr>
        </p:nvSpPr>
        <p:spPr/>
        <p:txBody>
          <a:bodyPr/>
          <a:lstStyle/>
          <a:p>
            <a:endParaRPr lang="en-US"/>
          </a:p>
        </p:txBody>
      </p:sp>
      <p:sp>
        <p:nvSpPr>
          <p:cNvPr id="8" name="Title 7">
            <a:extLst>
              <a:ext uri="{FF2B5EF4-FFF2-40B4-BE49-F238E27FC236}">
                <a16:creationId xmlns:a16="http://schemas.microsoft.com/office/drawing/2014/main" id="{BF36B715-0593-E169-77BE-F1A85AE4F04B}"/>
              </a:ext>
            </a:extLst>
          </p:cNvPr>
          <p:cNvSpPr>
            <a:spLocks noGrp="1"/>
          </p:cNvSpPr>
          <p:nvPr>
            <p:ph type="title"/>
          </p:nvPr>
        </p:nvSpPr>
        <p:spPr/>
        <p:txBody>
          <a:bodyPr>
            <a:normAutofit fontScale="90000"/>
          </a:bodyPr>
          <a:lstStyle/>
          <a:p>
            <a:r>
              <a:rPr lang="en-US" dirty="0">
                <a:latin typeface="Source Sans Pro SemiBold"/>
                <a:ea typeface="Source Sans Pro SemiBold"/>
              </a:rPr>
              <a:t>Leading Systemic change</a:t>
            </a:r>
            <a:endParaRPr lang="en-US" dirty="0"/>
          </a:p>
        </p:txBody>
      </p:sp>
      <p:sp>
        <p:nvSpPr>
          <p:cNvPr id="9" name="Footer Placeholder 8">
            <a:extLst>
              <a:ext uri="{FF2B5EF4-FFF2-40B4-BE49-F238E27FC236}">
                <a16:creationId xmlns:a16="http://schemas.microsoft.com/office/drawing/2014/main" id="{2E39C8E7-4B83-55BA-91C1-9E54C712D41E}"/>
              </a:ext>
            </a:extLst>
          </p:cNvPr>
          <p:cNvSpPr>
            <a:spLocks noGrp="1"/>
          </p:cNvSpPr>
          <p:nvPr>
            <p:ph type="ftr" sz="quarter" idx="22"/>
          </p:nvPr>
        </p:nvSpPr>
        <p:spPr/>
        <p:txBody>
          <a:bodyPr/>
          <a:lstStyle/>
          <a:p>
            <a:r>
              <a:rPr lang="en-US"/>
              <a:t>      </a:t>
            </a:r>
          </a:p>
        </p:txBody>
      </p:sp>
      <p:sp>
        <p:nvSpPr>
          <p:cNvPr id="10" name="Slide Number Placeholder 9">
            <a:extLst>
              <a:ext uri="{FF2B5EF4-FFF2-40B4-BE49-F238E27FC236}">
                <a16:creationId xmlns:a16="http://schemas.microsoft.com/office/drawing/2014/main" id="{C122A32B-C8A4-EE21-FE3F-085F35E47E80}"/>
              </a:ext>
            </a:extLst>
          </p:cNvPr>
          <p:cNvSpPr>
            <a:spLocks noGrp="1"/>
          </p:cNvSpPr>
          <p:nvPr>
            <p:ph type="sldNum" sz="quarter" idx="23"/>
          </p:nvPr>
        </p:nvSpPr>
        <p:spPr/>
        <p:txBody>
          <a:bodyPr/>
          <a:lstStyle/>
          <a:p>
            <a:fld id="{383B7B7A-CDDA-7C44-B1B0-1F1E45567B3B}" type="slidenum">
              <a:rPr lang="en-US" smtClean="0"/>
              <a:pPr/>
              <a:t>4</a:t>
            </a:fld>
            <a:endParaRPr lang="en-US"/>
          </a:p>
        </p:txBody>
      </p:sp>
      <p:pic>
        <p:nvPicPr>
          <p:cNvPr id="12" name="Google Shape;701;g2d8e68ab1c8_0_4">
            <a:extLst>
              <a:ext uri="{FF2B5EF4-FFF2-40B4-BE49-F238E27FC236}">
                <a16:creationId xmlns:a16="http://schemas.microsoft.com/office/drawing/2014/main" id="{D53D32D5-B0AB-8012-1BDC-859EBFAF14EB}"/>
              </a:ext>
            </a:extLst>
          </p:cNvPr>
          <p:cNvPicPr preferRelativeResize="0"/>
          <p:nvPr/>
        </p:nvPicPr>
        <p:blipFill rotWithShape="1">
          <a:blip r:embed="rId3">
            <a:alphaModFix/>
          </a:blip>
          <a:srcRect/>
          <a:stretch/>
        </p:blipFill>
        <p:spPr>
          <a:xfrm>
            <a:off x="7679997" y="1709533"/>
            <a:ext cx="2757975" cy="3930999"/>
          </a:xfrm>
          <a:prstGeom prst="rect">
            <a:avLst/>
          </a:prstGeom>
          <a:noFill/>
          <a:ln>
            <a:noFill/>
          </a:ln>
          <a:effectLst>
            <a:outerShdw blurRad="63500" sx="102000" sy="102000" algn="ctr" rotWithShape="0">
              <a:srgbClr val="000000">
                <a:alpha val="40000"/>
              </a:srgbClr>
            </a:outerShdw>
          </a:effectLst>
        </p:spPr>
      </p:pic>
    </p:spTree>
    <p:extLst>
      <p:ext uri="{BB962C8B-B14F-4D97-AF65-F5344CB8AC3E}">
        <p14:creationId xmlns:p14="http://schemas.microsoft.com/office/powerpoint/2010/main" val="38560561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57AB-4598-42B4-997A-713902A32351}"/>
              </a:ext>
            </a:extLst>
          </p:cNvPr>
          <p:cNvSpPr>
            <a:spLocks noGrp="1"/>
          </p:cNvSpPr>
          <p:nvPr>
            <p:ph type="title"/>
          </p:nvPr>
        </p:nvSpPr>
        <p:spPr/>
        <p:txBody>
          <a:bodyPr anchor="ctr"/>
          <a:lstStyle/>
          <a:p>
            <a:r>
              <a:rPr lang="en-US" dirty="0"/>
              <a:t>Session objectives</a:t>
            </a:r>
          </a:p>
        </p:txBody>
      </p:sp>
      <p:sp>
        <p:nvSpPr>
          <p:cNvPr id="3" name="Text Placeholder 2">
            <a:extLst>
              <a:ext uri="{FF2B5EF4-FFF2-40B4-BE49-F238E27FC236}">
                <a16:creationId xmlns:a16="http://schemas.microsoft.com/office/drawing/2014/main" id="{E655BC15-4AD6-AF69-2B6A-04E883696048}"/>
              </a:ext>
            </a:extLst>
          </p:cNvPr>
          <p:cNvSpPr>
            <a:spLocks noGrp="1"/>
          </p:cNvSpPr>
          <p:nvPr>
            <p:ph idx="1"/>
          </p:nvPr>
        </p:nvSpPr>
        <p:spPr/>
        <p:txBody>
          <a:bodyPr/>
          <a:lstStyle/>
          <a:p>
            <a:pPr>
              <a:spcAft>
                <a:spcPts val="800"/>
              </a:spcAft>
            </a:pPr>
            <a:r>
              <a:rPr lang="en-US" b="0" i="0" u="none" strike="noStrike" dirty="0">
                <a:solidFill>
                  <a:srgbClr val="000000"/>
                </a:solidFill>
                <a:effectLst/>
                <a:latin typeface="Source Sans Pro" panose="020B0503030403020204" pitchFamily="34" charset="0"/>
              </a:rPr>
              <a:t>Exp</a:t>
            </a:r>
            <a:r>
              <a:rPr lang="en-US" dirty="0">
                <a:solidFill>
                  <a:srgbClr val="000000"/>
                </a:solidFill>
              </a:rPr>
              <a:t>lore nine characteristics of high-performing schools</a:t>
            </a:r>
            <a:endParaRPr lang="en-US" b="0" i="0" u="none" strike="noStrike" dirty="0">
              <a:solidFill>
                <a:srgbClr val="000000"/>
              </a:solidFill>
              <a:effectLst/>
              <a:latin typeface="Source Sans Pro" panose="020B0503030403020204" pitchFamily="34" charset="0"/>
            </a:endParaRPr>
          </a:p>
          <a:p>
            <a:pPr>
              <a:spcAft>
                <a:spcPts val="800"/>
              </a:spcAft>
            </a:pPr>
            <a:r>
              <a:rPr lang="en-US" b="0" i="0" u="none" strike="noStrike" dirty="0">
                <a:solidFill>
                  <a:srgbClr val="000000"/>
                </a:solidFill>
                <a:effectLst/>
                <a:latin typeface="Source Sans Pro" panose="020B0503030403020204" pitchFamily="34" charset="0"/>
              </a:rPr>
              <a:t>Understand the role(s) of an instructional leader </a:t>
            </a:r>
            <a:r>
              <a:rPr lang="en-US" dirty="0">
                <a:solidFill>
                  <a:srgbClr val="000000"/>
                </a:solidFill>
              </a:rPr>
              <a:t>and</a:t>
            </a:r>
            <a:r>
              <a:rPr lang="en-US" b="0" i="0" u="none" strike="noStrike" dirty="0">
                <a:solidFill>
                  <a:srgbClr val="000000"/>
                </a:solidFill>
                <a:effectLst/>
                <a:latin typeface="Source Sans Pro" panose="020B0503030403020204" pitchFamily="34" charset="0"/>
              </a:rPr>
              <a:t> leading complex change</a:t>
            </a:r>
          </a:p>
          <a:p>
            <a:pPr>
              <a:spcAft>
                <a:spcPts val="800"/>
              </a:spcAft>
            </a:pPr>
            <a:r>
              <a:rPr lang="en-US" b="0" i="0" u="none" strike="noStrike" dirty="0">
                <a:solidFill>
                  <a:srgbClr val="000000"/>
                </a:solidFill>
                <a:effectLst/>
                <a:latin typeface="Source Sans Pro" panose="020B0503030403020204" pitchFamily="34" charset="0"/>
              </a:rPr>
              <a:t>Learn about and know the four-phases of the Collaborative Problem-Solving Process</a:t>
            </a:r>
            <a:endParaRPr lang="en-US" b="0" i="0" u="none" strike="noStrike" dirty="0">
              <a:solidFill>
                <a:srgbClr val="000000"/>
              </a:solidFill>
              <a:effectLst/>
            </a:endParaRPr>
          </a:p>
          <a:p>
            <a:pPr>
              <a:spcAft>
                <a:spcPts val="800"/>
              </a:spcAft>
            </a:pPr>
            <a:r>
              <a:rPr lang="en-US" dirty="0">
                <a:solidFill>
                  <a:srgbClr val="000000"/>
                </a:solidFill>
              </a:rPr>
              <a:t>See an ex</a:t>
            </a:r>
            <a:r>
              <a:rPr lang="en-US" b="0" i="0" u="none" strike="noStrike" dirty="0">
                <a:solidFill>
                  <a:srgbClr val="000000"/>
                </a:solidFill>
                <a:effectLst/>
                <a:latin typeface="Source Sans Pro" panose="020B0503030403020204" pitchFamily="34" charset="0"/>
              </a:rPr>
              <a:t>ample </a:t>
            </a:r>
            <a:r>
              <a:rPr lang="en-US" dirty="0">
                <a:solidFill>
                  <a:srgbClr val="000000"/>
                </a:solidFill>
              </a:rPr>
              <a:t>of a </a:t>
            </a:r>
            <a:r>
              <a:rPr lang="en-US" b="0" i="0" u="none" strike="noStrike" dirty="0">
                <a:solidFill>
                  <a:srgbClr val="000000"/>
                </a:solidFill>
                <a:effectLst/>
                <a:latin typeface="Source Sans Pro" panose="020B0503030403020204" pitchFamily="34" charset="0"/>
              </a:rPr>
              <a:t>sustained professional learning plan that is focused on a priority/focus</a:t>
            </a:r>
            <a:endParaRPr lang="en-US" dirty="0"/>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11"/>
          </p:nvPr>
        </p:nvSpPr>
        <p:spPr/>
        <p:txBody>
          <a:bodyPr/>
          <a:lstStyle/>
          <a:p>
            <a:fld id="{383B7B7A-CDDA-7C44-B1B0-1F1E45567B3B}" type="slidenum">
              <a:rPr lang="en-US" smtClean="0"/>
              <a:pPr/>
              <a:t>5</a:t>
            </a:fld>
            <a:endParaRPr lang="en-US"/>
          </a:p>
        </p:txBody>
      </p:sp>
      <p:sp>
        <p:nvSpPr>
          <p:cNvPr id="5" name="Rectangle 4">
            <a:extLst>
              <a:ext uri="{FF2B5EF4-FFF2-40B4-BE49-F238E27FC236}">
                <a16:creationId xmlns:a16="http://schemas.microsoft.com/office/drawing/2014/main" id="{475F4BA5-9B83-61EF-0156-DF9460765571}"/>
              </a:ext>
              <a:ext uri="{C183D7F6-B498-43B3-948B-1728B52AA6E4}">
                <adec:decorative xmlns:adec="http://schemas.microsoft.com/office/drawing/2017/decorative" val="1"/>
              </a:ext>
            </a:extLst>
          </p:cNvPr>
          <p:cNvSpPr/>
          <p:nvPr/>
        </p:nvSpPr>
        <p:spPr>
          <a:xfrm>
            <a:off x="60290" y="6209883"/>
            <a:ext cx="532563" cy="60792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7279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g2d7cb0b50a7_0_259"/>
          <p:cNvSpPr txBox="1">
            <a:spLocks noGrp="1"/>
          </p:cNvSpPr>
          <p:nvPr>
            <p:ph type="title"/>
          </p:nvPr>
        </p:nvSpPr>
        <p:spPr>
          <a:xfrm>
            <a:off x="223275" y="157925"/>
            <a:ext cx="11241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t>Nine Characteristics of High-Performing Schools: Focus for today’s presentation</a:t>
            </a:r>
            <a:endParaRPr b="1" dirty="0"/>
          </a:p>
        </p:txBody>
      </p:sp>
      <p:sp>
        <p:nvSpPr>
          <p:cNvPr id="759" name="Google Shape;759;g2d7cb0b50a7_0_259"/>
          <p:cNvSpPr txBox="1">
            <a:spLocks noGrp="1"/>
          </p:cNvSpPr>
          <p:nvPr>
            <p:ph type="body" idx="1"/>
          </p:nvPr>
        </p:nvSpPr>
        <p:spPr>
          <a:xfrm>
            <a:off x="128900" y="1418325"/>
            <a:ext cx="10515600" cy="4407000"/>
          </a:xfrm>
          <a:prstGeom prst="rect">
            <a:avLst/>
          </a:prstGeom>
          <a:noFill/>
          <a:ln>
            <a:noFill/>
          </a:ln>
        </p:spPr>
        <p:txBody>
          <a:bodyPr spcFirstLastPara="1" wrap="square" lIns="91425" tIns="45700" rIns="91425" bIns="45700" anchor="t" anchorCtr="0">
            <a:normAutofit fontScale="25000" lnSpcReduction="20000"/>
          </a:bodyPr>
          <a:lstStyle/>
          <a:p>
            <a:pPr marL="457200" lvl="0" indent="-368363" algn="l" rtl="0">
              <a:lnSpc>
                <a:spcPct val="115000"/>
              </a:lnSpc>
              <a:spcBef>
                <a:spcPts val="1000"/>
              </a:spcBef>
              <a:spcAft>
                <a:spcPts val="0"/>
              </a:spcAft>
              <a:buSzPct val="100000"/>
              <a:buChar char="•"/>
            </a:pPr>
            <a:r>
              <a:rPr lang="en-US" sz="8800" b="1" dirty="0">
                <a:highlight>
                  <a:schemeClr val="lt1"/>
                </a:highlight>
              </a:rPr>
              <a:t>Clear and Shared Vision and Purpose  </a:t>
            </a:r>
            <a:endParaRPr sz="8800" b="1" dirty="0">
              <a:highlight>
                <a:schemeClr val="lt1"/>
              </a:highlight>
            </a:endParaRPr>
          </a:p>
          <a:p>
            <a:pPr marL="457200" lvl="0" indent="-368363" algn="l" rtl="0">
              <a:lnSpc>
                <a:spcPct val="115000"/>
              </a:lnSpc>
              <a:spcBef>
                <a:spcPts val="1000"/>
              </a:spcBef>
              <a:spcAft>
                <a:spcPts val="0"/>
              </a:spcAft>
              <a:buSzPct val="100000"/>
              <a:buChar char="•"/>
            </a:pPr>
            <a:r>
              <a:rPr lang="en-US" sz="8800" dirty="0">
                <a:solidFill>
                  <a:schemeClr val="dk1"/>
                </a:solidFill>
                <a:highlight>
                  <a:schemeClr val="lt1"/>
                </a:highlight>
              </a:rPr>
              <a:t>High Standards and Expectations for All Students</a:t>
            </a:r>
            <a:endParaRPr sz="8800" dirty="0">
              <a:solidFill>
                <a:schemeClr val="dk1"/>
              </a:solidFill>
              <a:highlight>
                <a:schemeClr val="lt1"/>
              </a:highlight>
            </a:endParaRPr>
          </a:p>
          <a:p>
            <a:pPr marL="457200" lvl="0" indent="-368363" algn="l" rtl="0">
              <a:lnSpc>
                <a:spcPct val="115000"/>
              </a:lnSpc>
              <a:spcBef>
                <a:spcPts val="1000"/>
              </a:spcBef>
              <a:spcAft>
                <a:spcPts val="0"/>
              </a:spcAft>
              <a:buSzPct val="100000"/>
              <a:buChar char="•"/>
            </a:pPr>
            <a:r>
              <a:rPr lang="en-US" sz="8800" b="1" dirty="0">
                <a:highlight>
                  <a:schemeClr val="lt1"/>
                </a:highlight>
              </a:rPr>
              <a:t>Effective Instructional and Administrative Leadership</a:t>
            </a:r>
            <a:endParaRPr sz="8800" b="1" dirty="0">
              <a:highlight>
                <a:schemeClr val="lt1"/>
              </a:highlight>
            </a:endParaRPr>
          </a:p>
          <a:p>
            <a:pPr marL="457200" lvl="0" indent="-368363" algn="l" rtl="0">
              <a:lnSpc>
                <a:spcPct val="115000"/>
              </a:lnSpc>
              <a:spcBef>
                <a:spcPts val="1000"/>
              </a:spcBef>
              <a:spcAft>
                <a:spcPts val="0"/>
              </a:spcAft>
              <a:buSzPct val="100000"/>
              <a:buChar char="•"/>
            </a:pPr>
            <a:r>
              <a:rPr lang="en-US" sz="8800" dirty="0"/>
              <a:t>High levels of Teamwork and Staff Collaboration</a:t>
            </a:r>
            <a:endParaRPr sz="8800" dirty="0"/>
          </a:p>
          <a:p>
            <a:pPr marL="457200" lvl="0" indent="-368363" algn="l" rtl="0">
              <a:lnSpc>
                <a:spcPct val="115000"/>
              </a:lnSpc>
              <a:spcBef>
                <a:spcPts val="1000"/>
              </a:spcBef>
              <a:spcAft>
                <a:spcPts val="0"/>
              </a:spcAft>
              <a:buSzPct val="100000"/>
              <a:buChar char="•"/>
            </a:pPr>
            <a:r>
              <a:rPr lang="en-US" sz="8800" dirty="0"/>
              <a:t>Aligned Curriculum and Instruction with Standards and Assessments</a:t>
            </a:r>
            <a:endParaRPr sz="8800" dirty="0"/>
          </a:p>
          <a:p>
            <a:pPr marL="457200" lvl="0" indent="-368363" algn="l" rtl="0">
              <a:lnSpc>
                <a:spcPct val="115000"/>
              </a:lnSpc>
              <a:spcBef>
                <a:spcPts val="1000"/>
              </a:spcBef>
              <a:spcAft>
                <a:spcPts val="0"/>
              </a:spcAft>
              <a:buSzPct val="100000"/>
              <a:buChar char="•"/>
            </a:pPr>
            <a:r>
              <a:rPr lang="en-US" sz="8800" dirty="0"/>
              <a:t>Closely Monitored Teaching and Learning</a:t>
            </a:r>
            <a:endParaRPr sz="8800" dirty="0"/>
          </a:p>
          <a:p>
            <a:pPr marL="457200" lvl="0" indent="-368363" algn="l" rtl="0">
              <a:lnSpc>
                <a:spcPct val="115000"/>
              </a:lnSpc>
              <a:spcBef>
                <a:spcPts val="1000"/>
              </a:spcBef>
              <a:spcAft>
                <a:spcPts val="0"/>
              </a:spcAft>
              <a:buSzPct val="100000"/>
              <a:buChar char="•"/>
            </a:pPr>
            <a:r>
              <a:rPr lang="en-US" sz="8800" b="1" dirty="0"/>
              <a:t>Focused Professional Development of High Need Areas</a:t>
            </a:r>
            <a:endParaRPr sz="8800" b="1" dirty="0"/>
          </a:p>
          <a:p>
            <a:pPr marL="457200" lvl="0" indent="-368363" algn="l" rtl="0">
              <a:lnSpc>
                <a:spcPct val="115000"/>
              </a:lnSpc>
              <a:spcBef>
                <a:spcPts val="1000"/>
              </a:spcBef>
              <a:spcAft>
                <a:spcPts val="0"/>
              </a:spcAft>
              <a:buSzPct val="100000"/>
              <a:buChar char="•"/>
            </a:pPr>
            <a:r>
              <a:rPr lang="en-US" sz="8800" dirty="0"/>
              <a:t>Supportive Learning Environment</a:t>
            </a:r>
            <a:endParaRPr sz="8800" dirty="0"/>
          </a:p>
          <a:p>
            <a:pPr marL="457200" lvl="0" indent="-368363" algn="l" rtl="0">
              <a:lnSpc>
                <a:spcPct val="115000"/>
              </a:lnSpc>
              <a:spcBef>
                <a:spcPts val="1000"/>
              </a:spcBef>
              <a:spcAft>
                <a:spcPts val="0"/>
              </a:spcAft>
              <a:buSzPct val="100000"/>
              <a:buChar char="•"/>
            </a:pPr>
            <a:r>
              <a:rPr lang="en-US" sz="8800" dirty="0"/>
              <a:t>A High Level of Community Involvement</a:t>
            </a:r>
          </a:p>
          <a:p>
            <a:pPr marL="88837" lvl="0" indent="0" algn="l" rtl="0">
              <a:lnSpc>
                <a:spcPct val="115000"/>
              </a:lnSpc>
              <a:spcBef>
                <a:spcPts val="1000"/>
              </a:spcBef>
              <a:spcAft>
                <a:spcPts val="0"/>
              </a:spcAft>
              <a:buSzPct val="100000"/>
              <a:buNone/>
            </a:pPr>
            <a:r>
              <a:rPr lang="en-US" sz="8800" dirty="0"/>
              <a:t>	</a:t>
            </a:r>
            <a:r>
              <a:rPr lang="en-US" sz="7200" dirty="0"/>
              <a:t>Anderson, 2025; Ash, 2021; </a:t>
            </a:r>
            <a:r>
              <a:rPr lang="en-US" sz="7200" dirty="0" err="1"/>
              <a:t>Goeas</a:t>
            </a:r>
            <a:r>
              <a:rPr lang="en-US" sz="7200" dirty="0"/>
              <a:t>, 2017; Knuckles, 2024; Shannon &amp; Bylsma, </a:t>
            </a:r>
            <a:r>
              <a:rPr lang="en-US" sz="7200"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2007</a:t>
            </a:r>
            <a:endParaRPr dirty="0">
              <a:solidFill>
                <a:schemeClr val="dk1"/>
              </a:solidFill>
              <a:latin typeface="Arial"/>
              <a:ea typeface="Arial"/>
              <a:cs typeface="Arial"/>
              <a:sym typeface="Arial"/>
            </a:endParaRPr>
          </a:p>
          <a:p>
            <a:pPr marL="0" lvl="0" indent="0" algn="l" rtl="0">
              <a:lnSpc>
                <a:spcPct val="115000"/>
              </a:lnSpc>
              <a:spcBef>
                <a:spcPts val="0"/>
              </a:spcBef>
              <a:spcAft>
                <a:spcPts val="0"/>
              </a:spcAft>
              <a:buSzPct val="300000"/>
              <a:buNone/>
            </a:pPr>
            <a:endParaRPr sz="2400" dirty="0">
              <a:solidFill>
                <a:schemeClr val="dk1"/>
              </a:solidFill>
            </a:endParaRPr>
          </a:p>
        </p:txBody>
      </p:sp>
      <p:pic>
        <p:nvPicPr>
          <p:cNvPr id="760" name="Google Shape;760;g2d7cb0b50a7_0_259"/>
          <p:cNvPicPr preferRelativeResize="0"/>
          <p:nvPr/>
        </p:nvPicPr>
        <p:blipFill>
          <a:blip r:embed="rId3">
            <a:alphaModFix/>
          </a:blip>
          <a:stretch>
            <a:fillRect/>
          </a:stretch>
        </p:blipFill>
        <p:spPr>
          <a:xfrm>
            <a:off x="8895750" y="3596775"/>
            <a:ext cx="2653024" cy="2653024"/>
          </a:xfrm>
          <a:prstGeom prst="rect">
            <a:avLst/>
          </a:prstGeom>
          <a:noFill/>
          <a:ln>
            <a:noFill/>
          </a:ln>
        </p:spPr>
      </p:pic>
      <p:sp>
        <p:nvSpPr>
          <p:cNvPr id="2" name="Rectangle 1">
            <a:extLst>
              <a:ext uri="{FF2B5EF4-FFF2-40B4-BE49-F238E27FC236}">
                <a16:creationId xmlns:a16="http://schemas.microsoft.com/office/drawing/2014/main" id="{186425E8-097C-0B62-2BF9-332D18883533}"/>
              </a:ext>
              <a:ext uri="{C183D7F6-B498-43B3-948B-1728B52AA6E4}">
                <adec:decorative xmlns:adec="http://schemas.microsoft.com/office/drawing/2017/decorative" val="1"/>
              </a:ext>
            </a:extLst>
          </p:cNvPr>
          <p:cNvSpPr/>
          <p:nvPr/>
        </p:nvSpPr>
        <p:spPr>
          <a:xfrm>
            <a:off x="60290" y="6209883"/>
            <a:ext cx="532563" cy="60792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94D6-EE44-8DE5-DF9E-B7CA6DB0E9D6}"/>
              </a:ext>
            </a:extLst>
          </p:cNvPr>
          <p:cNvSpPr>
            <a:spLocks noGrp="1"/>
          </p:cNvSpPr>
          <p:nvPr>
            <p:ph type="title"/>
          </p:nvPr>
        </p:nvSpPr>
        <p:spPr/>
        <p:txBody>
          <a:bodyPr anchor="ctr"/>
          <a:lstStyle/>
          <a:p>
            <a:r>
              <a:rPr lang="en-US" sz="3600" b="1" dirty="0">
                <a:highlight>
                  <a:schemeClr val="lt1"/>
                </a:highlight>
              </a:rPr>
              <a:t>Clear and Shared Vision and Purpose  </a:t>
            </a:r>
            <a:endParaRPr lang="en-US" dirty="0"/>
          </a:p>
        </p:txBody>
      </p:sp>
      <p:sp>
        <p:nvSpPr>
          <p:cNvPr id="3" name="Content Placeholder 2">
            <a:extLst>
              <a:ext uri="{FF2B5EF4-FFF2-40B4-BE49-F238E27FC236}">
                <a16:creationId xmlns:a16="http://schemas.microsoft.com/office/drawing/2014/main" id="{31C2BF26-B6CE-6753-50E8-AB31D8D87C05}"/>
              </a:ext>
            </a:extLst>
          </p:cNvPr>
          <p:cNvSpPr>
            <a:spLocks noGrp="1"/>
          </p:cNvSpPr>
          <p:nvPr>
            <p:ph idx="1"/>
          </p:nvPr>
        </p:nvSpPr>
        <p:spPr/>
        <p:txBody>
          <a:bodyPr>
            <a:normAutofit fontScale="92500" lnSpcReduction="10000"/>
          </a:bodyPr>
          <a:lstStyle/>
          <a:p>
            <a:r>
              <a:rPr lang="en-US" sz="2600" dirty="0"/>
              <a:t>What is your school/district/organization shared vision/focus?</a:t>
            </a:r>
          </a:p>
          <a:p>
            <a:pPr lvl="1"/>
            <a:r>
              <a:rPr lang="en-US" sz="2600" dirty="0"/>
              <a:t>Who took part in this decision?</a:t>
            </a:r>
          </a:p>
          <a:p>
            <a:pPr lvl="1"/>
            <a:r>
              <a:rPr lang="en-US" sz="2600" dirty="0"/>
              <a:t>What is it based on?</a:t>
            </a:r>
          </a:p>
          <a:p>
            <a:r>
              <a:rPr lang="en-US" sz="2600" dirty="0"/>
              <a:t>How, if at all, has this vision been communicated to all stakeholder groups?</a:t>
            </a:r>
          </a:p>
          <a:p>
            <a:r>
              <a:rPr lang="en-US" sz="2600" dirty="0"/>
              <a:t>How, if at all, does this vision create a consistent direction for all stakeholder groups?</a:t>
            </a:r>
            <a:endParaRPr lang="en-US" dirty="0"/>
          </a:p>
          <a:p>
            <a:pPr marL="0" lvl="0" indent="0" algn="ctr" rtl="0">
              <a:lnSpc>
                <a:spcPct val="100000"/>
              </a:lnSpc>
              <a:spcBef>
                <a:spcPts val="2300"/>
              </a:spcBef>
              <a:spcAft>
                <a:spcPts val="0"/>
              </a:spcAft>
              <a:buSzPts val="2400"/>
              <a:buNone/>
            </a:pPr>
            <a:r>
              <a:rPr lang="en-US" sz="2400" dirty="0"/>
              <a:t>“While focus alone is not a sufficient strategy for school improvement, </a:t>
            </a:r>
            <a:r>
              <a:rPr lang="en-US" sz="2400" b="1" dirty="0"/>
              <a:t>focus is a prerequisite for improvement</a:t>
            </a:r>
            <a:r>
              <a:rPr lang="en-US" sz="2400" dirty="0"/>
              <a:t>” (Reeves, 2011, p. 4). </a:t>
            </a:r>
            <a:endParaRPr lang="en-US" dirty="0"/>
          </a:p>
        </p:txBody>
      </p:sp>
      <p:sp>
        <p:nvSpPr>
          <p:cNvPr id="4" name="Slide Number Placeholder 3">
            <a:extLst>
              <a:ext uri="{FF2B5EF4-FFF2-40B4-BE49-F238E27FC236}">
                <a16:creationId xmlns:a16="http://schemas.microsoft.com/office/drawing/2014/main" id="{8A349F3F-AB6E-5927-3E8F-F342E2F6CBED}"/>
              </a:ext>
            </a:extLst>
          </p:cNvPr>
          <p:cNvSpPr>
            <a:spLocks noGrp="1"/>
          </p:cNvSpPr>
          <p:nvPr>
            <p:ph type="sldNum" sz="quarter" idx="11"/>
          </p:nvPr>
        </p:nvSpPr>
        <p:spPr/>
        <p:txBody>
          <a:bodyPr/>
          <a:lstStyle/>
          <a:p>
            <a:fld id="{383B7B7A-CDDA-7C44-B1B0-1F1E45567B3B}" type="slidenum">
              <a:rPr lang="en-US" smtClean="0"/>
              <a:pPr/>
              <a:t>7</a:t>
            </a:fld>
            <a:endParaRPr lang="en-US"/>
          </a:p>
        </p:txBody>
      </p:sp>
      <p:sp>
        <p:nvSpPr>
          <p:cNvPr id="5" name="Footer Placeholder 4">
            <a:extLst>
              <a:ext uri="{FF2B5EF4-FFF2-40B4-BE49-F238E27FC236}">
                <a16:creationId xmlns:a16="http://schemas.microsoft.com/office/drawing/2014/main" id="{052D7665-CBBF-079B-A641-BAB02716134B}"/>
              </a:ext>
            </a:extLst>
          </p:cNvPr>
          <p:cNvSpPr>
            <a:spLocks noGrp="1"/>
          </p:cNvSpPr>
          <p:nvPr>
            <p:ph type="ftr" sz="quarter" idx="22"/>
          </p:nvPr>
        </p:nvSpPr>
        <p:spPr/>
        <p:txBody>
          <a:bodyPr/>
          <a:lstStyle/>
          <a:p>
            <a:r>
              <a:rPr lang="en-US"/>
              <a:t>      </a:t>
            </a:r>
          </a:p>
        </p:txBody>
      </p:sp>
    </p:spTree>
    <p:extLst>
      <p:ext uri="{BB962C8B-B14F-4D97-AF65-F5344CB8AC3E}">
        <p14:creationId xmlns:p14="http://schemas.microsoft.com/office/powerpoint/2010/main" val="21165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628F-6E38-D5E3-CCA5-2EAD2E0C495A}"/>
              </a:ext>
            </a:extLst>
          </p:cNvPr>
          <p:cNvSpPr>
            <a:spLocks noGrp="1"/>
          </p:cNvSpPr>
          <p:nvPr>
            <p:ph type="title"/>
          </p:nvPr>
        </p:nvSpPr>
        <p:spPr/>
        <p:txBody>
          <a:bodyPr anchor="ctr">
            <a:normAutofit/>
          </a:bodyPr>
          <a:lstStyle/>
          <a:p>
            <a:r>
              <a:rPr lang="en-US" sz="3600" dirty="0">
                <a:solidFill>
                  <a:schemeClr val="dk1"/>
                </a:solidFill>
                <a:highlight>
                  <a:schemeClr val="lt1"/>
                </a:highlight>
              </a:rPr>
              <a:t>High Standards and Expectations for All Students</a:t>
            </a:r>
            <a:endParaRPr lang="en-US" dirty="0"/>
          </a:p>
        </p:txBody>
      </p:sp>
      <p:sp>
        <p:nvSpPr>
          <p:cNvPr id="3" name="Content Placeholder 2">
            <a:extLst>
              <a:ext uri="{FF2B5EF4-FFF2-40B4-BE49-F238E27FC236}">
                <a16:creationId xmlns:a16="http://schemas.microsoft.com/office/drawing/2014/main" id="{E71145DF-4EBE-88D3-F9EA-36F9DF5D0C5A}"/>
              </a:ext>
            </a:extLst>
          </p:cNvPr>
          <p:cNvSpPr>
            <a:spLocks noGrp="1"/>
          </p:cNvSpPr>
          <p:nvPr>
            <p:ph idx="1"/>
          </p:nvPr>
        </p:nvSpPr>
        <p:spPr/>
        <p:txBody>
          <a:bodyPr/>
          <a:lstStyle/>
          <a:p>
            <a:r>
              <a:rPr lang="en-US" dirty="0"/>
              <a:t>Do all educators and administrators believe that all students can achieve high standards? What is your evidence? What if they don’t?</a:t>
            </a:r>
          </a:p>
          <a:p>
            <a:pPr lvl="1"/>
            <a:r>
              <a:rPr lang="en-US" sz="2400" dirty="0"/>
              <a:t>Deficit thinking</a:t>
            </a:r>
          </a:p>
          <a:p>
            <a:pPr lvl="1"/>
            <a:r>
              <a:rPr lang="en-US" sz="2400" dirty="0"/>
              <a:t>Asset-based approach</a:t>
            </a:r>
          </a:p>
          <a:p>
            <a:pPr lvl="1"/>
            <a:r>
              <a:rPr lang="en-US" sz="2400" dirty="0"/>
              <a:t>Appreciative inquiry</a:t>
            </a:r>
          </a:p>
          <a:p>
            <a:endParaRPr lang="en-US" dirty="0"/>
          </a:p>
        </p:txBody>
      </p:sp>
      <p:sp>
        <p:nvSpPr>
          <p:cNvPr id="4" name="Slide Number Placeholder 3">
            <a:extLst>
              <a:ext uri="{FF2B5EF4-FFF2-40B4-BE49-F238E27FC236}">
                <a16:creationId xmlns:a16="http://schemas.microsoft.com/office/drawing/2014/main" id="{1D5CDBF1-B630-90B0-59D8-32438B70C44A}"/>
              </a:ext>
            </a:extLst>
          </p:cNvPr>
          <p:cNvSpPr>
            <a:spLocks noGrp="1"/>
          </p:cNvSpPr>
          <p:nvPr>
            <p:ph type="sldNum" sz="quarter" idx="11"/>
          </p:nvPr>
        </p:nvSpPr>
        <p:spPr/>
        <p:txBody>
          <a:bodyPr/>
          <a:lstStyle/>
          <a:p>
            <a:fld id="{383B7B7A-CDDA-7C44-B1B0-1F1E45567B3B}" type="slidenum">
              <a:rPr lang="en-US" smtClean="0"/>
              <a:pPr/>
              <a:t>8</a:t>
            </a:fld>
            <a:endParaRPr lang="en-US"/>
          </a:p>
        </p:txBody>
      </p:sp>
      <p:sp>
        <p:nvSpPr>
          <p:cNvPr id="5" name="Footer Placeholder 4">
            <a:extLst>
              <a:ext uri="{FF2B5EF4-FFF2-40B4-BE49-F238E27FC236}">
                <a16:creationId xmlns:a16="http://schemas.microsoft.com/office/drawing/2014/main" id="{24E13B6F-A54F-E63B-D34B-B9414EA1448E}"/>
              </a:ext>
            </a:extLst>
          </p:cNvPr>
          <p:cNvSpPr>
            <a:spLocks noGrp="1"/>
          </p:cNvSpPr>
          <p:nvPr>
            <p:ph type="ftr" sz="quarter" idx="22"/>
          </p:nvPr>
        </p:nvSpPr>
        <p:spPr/>
        <p:txBody>
          <a:bodyPr/>
          <a:lstStyle/>
          <a:p>
            <a:r>
              <a:rPr lang="en-US"/>
              <a:t>      </a:t>
            </a:r>
          </a:p>
        </p:txBody>
      </p:sp>
    </p:spTree>
    <p:extLst>
      <p:ext uri="{BB962C8B-B14F-4D97-AF65-F5344CB8AC3E}">
        <p14:creationId xmlns:p14="http://schemas.microsoft.com/office/powerpoint/2010/main" val="171483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69"/>
        <p:cNvGrpSpPr/>
        <p:nvPr/>
      </p:nvGrpSpPr>
      <p:grpSpPr>
        <a:xfrm>
          <a:off x="0" y="0"/>
          <a:ext cx="0" cy="0"/>
          <a:chOff x="0" y="0"/>
          <a:chExt cx="0" cy="0"/>
        </a:xfrm>
      </p:grpSpPr>
      <p:grpSp>
        <p:nvGrpSpPr>
          <p:cNvPr id="6070" name="Google Shape;6070;g211cd6b1325_0_0"/>
          <p:cNvGrpSpPr/>
          <p:nvPr/>
        </p:nvGrpSpPr>
        <p:grpSpPr>
          <a:xfrm>
            <a:off x="7406" y="2081895"/>
            <a:ext cx="6096120" cy="4173790"/>
            <a:chOff x="0" y="-66675"/>
            <a:chExt cx="2408296" cy="1648872"/>
          </a:xfrm>
        </p:grpSpPr>
        <p:sp>
          <p:nvSpPr>
            <p:cNvPr id="6071" name="Google Shape;6071;g211cd6b1325_0_0"/>
            <p:cNvSpPr/>
            <p:nvPr/>
          </p:nvSpPr>
          <p:spPr>
            <a:xfrm>
              <a:off x="0" y="0"/>
              <a:ext cx="2408296" cy="1582197"/>
            </a:xfrm>
            <a:custGeom>
              <a:avLst/>
              <a:gdLst/>
              <a:ahLst/>
              <a:cxnLst/>
              <a:rect l="l" t="t" r="r" b="b"/>
              <a:pathLst>
                <a:path w="2408296" h="1582197" extrusionOk="0">
                  <a:moveTo>
                    <a:pt x="0" y="0"/>
                  </a:moveTo>
                  <a:lnTo>
                    <a:pt x="2408296" y="0"/>
                  </a:lnTo>
                  <a:lnTo>
                    <a:pt x="2408296" y="1582197"/>
                  </a:lnTo>
                  <a:lnTo>
                    <a:pt x="0" y="1582197"/>
                  </a:lnTo>
                  <a:close/>
                </a:path>
              </a:pathLst>
            </a:custGeom>
            <a:solidFill>
              <a:srgbClr val="2F4463"/>
            </a:solidFill>
            <a:ln>
              <a:noFill/>
            </a:ln>
          </p:spPr>
          <p:txBody>
            <a:bodyPr/>
            <a:lstStyle/>
            <a:p>
              <a:endParaRPr lang="en-US"/>
            </a:p>
          </p:txBody>
        </p:sp>
        <p:sp>
          <p:nvSpPr>
            <p:cNvPr id="6072" name="Google Shape;6072;g211cd6b1325_0_0"/>
            <p:cNvSpPr txBox="1"/>
            <p:nvPr/>
          </p:nvSpPr>
          <p:spPr>
            <a:xfrm>
              <a:off x="0" y="-66675"/>
              <a:ext cx="812700" cy="879600"/>
            </a:xfrm>
            <a:prstGeom prst="rect">
              <a:avLst/>
            </a:prstGeom>
            <a:noFill/>
            <a:ln>
              <a:noFill/>
            </a:ln>
          </p:spPr>
          <p:txBody>
            <a:bodyPr spcFirstLastPara="1" wrap="square" lIns="33875" tIns="33875" rIns="33875" bIns="33875" anchor="ctr" anchorCtr="0">
              <a:noAutofit/>
            </a:bodyPr>
            <a:lstStyle/>
            <a:p>
              <a:pPr marL="0" marR="0" lvl="0" indent="0" algn="ctr" rtl="0">
                <a:lnSpc>
                  <a:spcPct val="172611"/>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grpSp>
        <p:nvGrpSpPr>
          <p:cNvPr id="6073" name="Google Shape;6073;g211cd6b1325_0_0"/>
          <p:cNvGrpSpPr/>
          <p:nvPr/>
        </p:nvGrpSpPr>
        <p:grpSpPr>
          <a:xfrm>
            <a:off x="6071143" y="2081895"/>
            <a:ext cx="6096120" cy="4173790"/>
            <a:chOff x="0" y="-66675"/>
            <a:chExt cx="2408296" cy="1648872"/>
          </a:xfrm>
        </p:grpSpPr>
        <p:sp>
          <p:nvSpPr>
            <p:cNvPr id="6074" name="Google Shape;6074;g211cd6b1325_0_0"/>
            <p:cNvSpPr/>
            <p:nvPr/>
          </p:nvSpPr>
          <p:spPr>
            <a:xfrm>
              <a:off x="0" y="0"/>
              <a:ext cx="2408296" cy="1582197"/>
            </a:xfrm>
            <a:custGeom>
              <a:avLst/>
              <a:gdLst/>
              <a:ahLst/>
              <a:cxnLst/>
              <a:rect l="l" t="t" r="r" b="b"/>
              <a:pathLst>
                <a:path w="2408296" h="1582197" extrusionOk="0">
                  <a:moveTo>
                    <a:pt x="0" y="0"/>
                  </a:moveTo>
                  <a:lnTo>
                    <a:pt x="2408296" y="0"/>
                  </a:lnTo>
                  <a:lnTo>
                    <a:pt x="2408296" y="1582197"/>
                  </a:lnTo>
                  <a:lnTo>
                    <a:pt x="0" y="1582197"/>
                  </a:lnTo>
                  <a:close/>
                </a:path>
              </a:pathLst>
            </a:custGeom>
            <a:solidFill>
              <a:srgbClr val="FFB235"/>
            </a:solidFill>
            <a:ln>
              <a:noFill/>
            </a:ln>
          </p:spPr>
          <p:txBody>
            <a:bodyPr/>
            <a:lstStyle/>
            <a:p>
              <a:endParaRPr lang="en-US"/>
            </a:p>
          </p:txBody>
        </p:sp>
        <p:sp>
          <p:nvSpPr>
            <p:cNvPr id="6075" name="Google Shape;6075;g211cd6b1325_0_0"/>
            <p:cNvSpPr txBox="1"/>
            <p:nvPr/>
          </p:nvSpPr>
          <p:spPr>
            <a:xfrm>
              <a:off x="0" y="-66675"/>
              <a:ext cx="812700" cy="879600"/>
            </a:xfrm>
            <a:prstGeom prst="rect">
              <a:avLst/>
            </a:prstGeom>
            <a:noFill/>
            <a:ln>
              <a:noFill/>
            </a:ln>
          </p:spPr>
          <p:txBody>
            <a:bodyPr spcFirstLastPara="1" wrap="square" lIns="33875" tIns="33875" rIns="33875" bIns="33875" anchor="ctr" anchorCtr="0">
              <a:noAutofit/>
            </a:bodyPr>
            <a:lstStyle/>
            <a:p>
              <a:pPr marL="0" marR="0" lvl="0" indent="0" algn="ctr" rtl="0">
                <a:lnSpc>
                  <a:spcPct val="172611"/>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sp>
        <p:nvSpPr>
          <p:cNvPr id="6076" name="Google Shape;6076;g211cd6b1325_0_0"/>
          <p:cNvSpPr txBox="1"/>
          <p:nvPr/>
        </p:nvSpPr>
        <p:spPr>
          <a:xfrm>
            <a:off x="419899" y="384823"/>
            <a:ext cx="11242200" cy="569400"/>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3200"/>
              <a:buFont typeface="Arial"/>
              <a:buNone/>
            </a:pPr>
            <a:r>
              <a:rPr lang="en-US" sz="3200" b="1" i="0" u="none" strike="noStrike" cap="none">
                <a:solidFill>
                  <a:schemeClr val="lt1"/>
                </a:solidFill>
                <a:latin typeface="Poppins"/>
                <a:ea typeface="Poppins"/>
                <a:cs typeface="Poppins"/>
                <a:sym typeface="Poppins"/>
              </a:rPr>
              <a:t> </a:t>
            </a:r>
            <a:r>
              <a:rPr lang="en-US" sz="3700" b="1" i="0" u="none" strike="noStrike" cap="none">
                <a:solidFill>
                  <a:schemeClr val="lt1"/>
                </a:solidFill>
                <a:latin typeface="Helvetica Neue"/>
                <a:ea typeface="Helvetica Neue"/>
                <a:cs typeface="Helvetica Neue"/>
                <a:sym typeface="Helvetica Neue"/>
              </a:rPr>
              <a:t>Leaders vs. Managers</a:t>
            </a:r>
            <a:endParaRPr sz="3700" b="0" i="0" u="none" strike="noStrike" cap="none">
              <a:solidFill>
                <a:schemeClr val="lt1"/>
              </a:solidFill>
              <a:latin typeface="Helvetica Neue"/>
              <a:ea typeface="Helvetica Neue"/>
              <a:cs typeface="Helvetica Neue"/>
              <a:sym typeface="Helvetica Neue"/>
            </a:endParaRPr>
          </a:p>
        </p:txBody>
      </p:sp>
      <p:grpSp>
        <p:nvGrpSpPr>
          <p:cNvPr id="6077" name="Google Shape;6077;g211cd6b1325_0_0"/>
          <p:cNvGrpSpPr/>
          <p:nvPr/>
        </p:nvGrpSpPr>
        <p:grpSpPr>
          <a:xfrm>
            <a:off x="2015145" y="2323544"/>
            <a:ext cx="2048260" cy="2057441"/>
            <a:chOff x="1813" y="0"/>
            <a:chExt cx="809173" cy="812800"/>
          </a:xfrm>
        </p:grpSpPr>
        <p:sp>
          <p:nvSpPr>
            <p:cNvPr id="6078" name="Google Shape;6078;g211cd6b1325_0_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235"/>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9" name="Google Shape;6079;g211cd6b1325_0_0"/>
            <p:cNvSpPr txBox="1"/>
            <p:nvPr/>
          </p:nvSpPr>
          <p:spPr>
            <a:xfrm>
              <a:off x="76200" y="38100"/>
              <a:ext cx="660300" cy="698400"/>
            </a:xfrm>
            <a:prstGeom prst="rect">
              <a:avLst/>
            </a:prstGeom>
            <a:noFill/>
            <a:ln>
              <a:noFill/>
            </a:ln>
          </p:spPr>
          <p:txBody>
            <a:bodyPr spcFirstLastPara="1" wrap="square" lIns="33875" tIns="33875" rIns="33875" bIns="33875" anchor="ctr" anchorCtr="0">
              <a:noAutofit/>
            </a:bodyPr>
            <a:lstStyle/>
            <a:p>
              <a:pPr marL="0" marR="0" lvl="0" indent="0" algn="ctr" rtl="0">
                <a:lnSpc>
                  <a:spcPct val="147722"/>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grpSp>
        <p:nvGrpSpPr>
          <p:cNvPr id="6080" name="Google Shape;6080;g211cd6b1325_0_0"/>
          <p:cNvGrpSpPr/>
          <p:nvPr/>
        </p:nvGrpSpPr>
        <p:grpSpPr>
          <a:xfrm>
            <a:off x="8150153" y="2323544"/>
            <a:ext cx="2048260" cy="2057441"/>
            <a:chOff x="1813" y="0"/>
            <a:chExt cx="809173" cy="812800"/>
          </a:xfrm>
        </p:grpSpPr>
        <p:sp>
          <p:nvSpPr>
            <p:cNvPr id="6081" name="Google Shape;6081;g211cd6b1325_0_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F4463"/>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2" name="Google Shape;6082;g211cd6b1325_0_0"/>
            <p:cNvSpPr txBox="1"/>
            <p:nvPr/>
          </p:nvSpPr>
          <p:spPr>
            <a:xfrm>
              <a:off x="76200" y="38100"/>
              <a:ext cx="660300" cy="698400"/>
            </a:xfrm>
            <a:prstGeom prst="rect">
              <a:avLst/>
            </a:prstGeom>
            <a:noFill/>
            <a:ln>
              <a:noFill/>
            </a:ln>
          </p:spPr>
          <p:txBody>
            <a:bodyPr spcFirstLastPara="1" wrap="square" lIns="33875" tIns="33875" rIns="33875" bIns="33875" anchor="ctr" anchorCtr="0">
              <a:noAutofit/>
            </a:bodyPr>
            <a:lstStyle/>
            <a:p>
              <a:pPr marL="0" marR="0" lvl="0" indent="0" algn="ctr" rtl="0">
                <a:lnSpc>
                  <a:spcPct val="147722"/>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sp>
        <p:nvSpPr>
          <p:cNvPr id="6083" name="Google Shape;6083;g211cd6b1325_0_0"/>
          <p:cNvSpPr/>
          <p:nvPr/>
        </p:nvSpPr>
        <p:spPr>
          <a:xfrm>
            <a:off x="2142965" y="2471205"/>
            <a:ext cx="1762125" cy="176211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B235"/>
          </a:solidFill>
          <a:ln w="12700" cap="flat" cmpd="sng">
            <a:solidFill>
              <a:srgbClr val="000000"/>
            </a:solidFill>
            <a:prstDash val="solid"/>
            <a:round/>
            <a:headEnd type="none" w="sm" len="sm"/>
            <a:tailEnd type="none" w="sm" len="sm"/>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4" name="Google Shape;6084;g211cd6b1325_0_0"/>
          <p:cNvSpPr/>
          <p:nvPr/>
        </p:nvSpPr>
        <p:spPr>
          <a:xfrm>
            <a:off x="8293109" y="2471205"/>
            <a:ext cx="1762125" cy="176211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w="12700" cap="flat" cmpd="sng">
            <a:solidFill>
              <a:srgbClr val="000000"/>
            </a:solidFill>
            <a:prstDash val="solid"/>
            <a:round/>
            <a:headEnd type="none" w="sm" len="sm"/>
            <a:tailEnd type="none" w="sm" len="sm"/>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5" name="Google Shape;6085;g211cd6b1325_0_0"/>
          <p:cNvSpPr txBox="1"/>
          <p:nvPr/>
        </p:nvSpPr>
        <p:spPr>
          <a:xfrm>
            <a:off x="7259558" y="3165317"/>
            <a:ext cx="3829200" cy="277200"/>
          </a:xfrm>
          <a:prstGeom prst="rect">
            <a:avLst/>
          </a:prstGeom>
          <a:noFill/>
          <a:ln>
            <a:noFill/>
          </a:ln>
        </p:spPr>
        <p:txBody>
          <a:bodyPr spcFirstLastPara="1" wrap="square" lIns="0" tIns="0" rIns="0" bIns="0" anchor="t" anchorCtr="0">
            <a:spAutoFit/>
          </a:bodyPr>
          <a:lstStyle/>
          <a:p>
            <a:pPr marL="0" marR="0" lvl="0" indent="0" algn="ctr" rtl="0">
              <a:lnSpc>
                <a:spcPct val="109992"/>
              </a:lnSpc>
              <a:spcBef>
                <a:spcPts val="0"/>
              </a:spcBef>
              <a:spcAft>
                <a:spcPts val="0"/>
              </a:spcAft>
              <a:buClr>
                <a:srgbClr val="000000"/>
              </a:buClr>
              <a:buSzPts val="1800"/>
              <a:buFont typeface="Arial"/>
              <a:buNone/>
            </a:pPr>
            <a:r>
              <a:rPr lang="en-US" sz="1800" b="1" i="0" u="none" strike="noStrike" cap="none" dirty="0">
                <a:solidFill>
                  <a:srgbClr val="000000"/>
                </a:solidFill>
                <a:latin typeface="Helvetica Neue"/>
                <a:ea typeface="Helvetica Neue"/>
                <a:cs typeface="Helvetica Neue"/>
                <a:sym typeface="Helvetica Neue"/>
              </a:rPr>
              <a:t>Management</a:t>
            </a:r>
            <a:endParaRPr sz="900" b="0" i="0" u="none" strike="noStrike" cap="none" dirty="0">
              <a:solidFill>
                <a:srgbClr val="000000"/>
              </a:solidFill>
              <a:latin typeface="Helvetica Neue"/>
              <a:ea typeface="Helvetica Neue"/>
              <a:cs typeface="Helvetica Neue"/>
              <a:sym typeface="Helvetica Neue"/>
            </a:endParaRPr>
          </a:p>
        </p:txBody>
      </p:sp>
      <p:sp>
        <p:nvSpPr>
          <p:cNvPr id="6086" name="Google Shape;6086;g211cd6b1325_0_0"/>
          <p:cNvSpPr txBox="1"/>
          <p:nvPr/>
        </p:nvSpPr>
        <p:spPr>
          <a:xfrm>
            <a:off x="1143942" y="3213664"/>
            <a:ext cx="3829200" cy="277200"/>
          </a:xfrm>
          <a:prstGeom prst="rect">
            <a:avLst/>
          </a:prstGeom>
          <a:noFill/>
          <a:ln>
            <a:noFill/>
          </a:ln>
        </p:spPr>
        <p:txBody>
          <a:bodyPr spcFirstLastPara="1" wrap="square" lIns="0" tIns="0" rIns="0" bIns="0" anchor="t" anchorCtr="0">
            <a:spAutoFit/>
          </a:bodyPr>
          <a:lstStyle/>
          <a:p>
            <a:pPr marL="0" marR="0" lvl="0" indent="0" algn="ctr" rtl="0">
              <a:lnSpc>
                <a:spcPct val="109992"/>
              </a:lnSpc>
              <a:spcBef>
                <a:spcPts val="0"/>
              </a:spcBef>
              <a:spcAft>
                <a:spcPts val="0"/>
              </a:spcAft>
              <a:buClr>
                <a:srgbClr val="000000"/>
              </a:buClr>
              <a:buSzPts val="1800"/>
              <a:buFont typeface="Arial"/>
              <a:buNone/>
            </a:pPr>
            <a:r>
              <a:rPr lang="en-US" sz="1800" b="1" i="0" u="none" strike="noStrike" cap="none" dirty="0">
                <a:solidFill>
                  <a:srgbClr val="212638"/>
                </a:solidFill>
                <a:latin typeface="Helvetica Neue"/>
                <a:ea typeface="Helvetica Neue"/>
                <a:cs typeface="Helvetica Neue"/>
                <a:sym typeface="Helvetica Neue"/>
              </a:rPr>
              <a:t>Leadership</a:t>
            </a:r>
            <a:r>
              <a:rPr lang="en-US" sz="1800" b="1" i="0" u="none" strike="noStrike" cap="none" dirty="0">
                <a:solidFill>
                  <a:srgbClr val="212638"/>
                </a:solidFill>
                <a:latin typeface="Poppins"/>
                <a:ea typeface="Poppins"/>
                <a:cs typeface="Poppins"/>
                <a:sym typeface="Poppins"/>
              </a:rPr>
              <a:t> </a:t>
            </a:r>
            <a:endParaRPr sz="900" b="0" i="0" u="none" strike="noStrike" cap="none" dirty="0">
              <a:solidFill>
                <a:srgbClr val="000000"/>
              </a:solidFill>
              <a:latin typeface="Arial"/>
              <a:ea typeface="Arial"/>
              <a:cs typeface="Arial"/>
              <a:sym typeface="Arial"/>
            </a:endParaRPr>
          </a:p>
        </p:txBody>
      </p:sp>
      <p:sp>
        <p:nvSpPr>
          <p:cNvPr id="6087" name="Google Shape;6087;g211cd6b1325_0_0"/>
          <p:cNvSpPr txBox="1"/>
          <p:nvPr/>
        </p:nvSpPr>
        <p:spPr>
          <a:xfrm>
            <a:off x="7045699" y="4380985"/>
            <a:ext cx="4188900" cy="1895904"/>
          </a:xfrm>
          <a:prstGeom prst="rect">
            <a:avLst/>
          </a:prstGeom>
          <a:noFill/>
          <a:ln>
            <a:noFill/>
          </a:ln>
        </p:spPr>
        <p:txBody>
          <a:bodyPr spcFirstLastPara="1" wrap="square" lIns="0" tIns="0" rIns="0" bIns="0" anchor="t" anchorCtr="0">
            <a:spAutoFit/>
          </a:bodyPr>
          <a:lstStyle/>
          <a:p>
            <a:pPr marL="304800" marR="0" lvl="1" indent="-152400" algn="l" rtl="0">
              <a:lnSpc>
                <a:spcPct val="109986"/>
              </a:lnSpc>
              <a:spcBef>
                <a:spcPts val="0"/>
              </a:spcBef>
              <a:spcAft>
                <a:spcPts val="0"/>
              </a:spcAft>
              <a:buClr>
                <a:srgbClr val="000000"/>
              </a:buClr>
              <a:buSzPts val="1400"/>
              <a:buFont typeface="Helvetica Neue"/>
              <a:buChar char="•"/>
            </a:pPr>
            <a:r>
              <a:rPr lang="en-US" sz="1400" b="0" i="0" u="none" strike="noStrike" cap="none" dirty="0">
                <a:solidFill>
                  <a:srgbClr val="000000"/>
                </a:solidFill>
                <a:latin typeface="Helvetica Neue"/>
                <a:ea typeface="Helvetica Neue"/>
                <a:cs typeface="Helvetica Neue"/>
                <a:sym typeface="Helvetica Neue"/>
              </a:rPr>
              <a:t>Transactional</a:t>
            </a:r>
            <a:endParaRPr sz="900" b="0" i="0" u="none" strike="noStrike" cap="none" dirty="0">
              <a:solidFill>
                <a:srgbClr val="000000"/>
              </a:solidFill>
              <a:latin typeface="Helvetica Neue"/>
              <a:ea typeface="Helvetica Neue"/>
              <a:cs typeface="Helvetica Neue"/>
              <a:sym typeface="Helvetica Neue"/>
            </a:endParaRPr>
          </a:p>
          <a:p>
            <a:pPr marL="304800" marR="0" lvl="1" indent="-152400" algn="l" rtl="0">
              <a:lnSpc>
                <a:spcPct val="109986"/>
              </a:lnSpc>
              <a:spcBef>
                <a:spcPts val="0"/>
              </a:spcBef>
              <a:spcAft>
                <a:spcPts val="0"/>
              </a:spcAft>
              <a:buClr>
                <a:srgbClr val="000000"/>
              </a:buClr>
              <a:buSzPts val="1400"/>
              <a:buFont typeface="Helvetica Neue"/>
              <a:buChar char="•"/>
            </a:pPr>
            <a:r>
              <a:rPr lang="en-US" sz="1400" b="0" i="0" u="none" strike="noStrike" cap="none" dirty="0">
                <a:solidFill>
                  <a:srgbClr val="000000"/>
                </a:solidFill>
                <a:latin typeface="Helvetica Neue"/>
                <a:ea typeface="Helvetica Neue"/>
                <a:cs typeface="Helvetica Neue"/>
                <a:sym typeface="Helvetica Neue"/>
              </a:rPr>
              <a:t>Task oriented: control a group of individuals to achieve goals</a:t>
            </a:r>
            <a:endParaRPr sz="900" b="0" i="0" u="none" strike="noStrike" cap="none" dirty="0">
              <a:solidFill>
                <a:srgbClr val="000000"/>
              </a:solidFill>
              <a:latin typeface="Helvetica Neue"/>
              <a:ea typeface="Helvetica Neue"/>
              <a:cs typeface="Helvetica Neue"/>
              <a:sym typeface="Helvetica Neue"/>
            </a:endParaRPr>
          </a:p>
          <a:p>
            <a:pPr marL="304800" marR="0" lvl="1" indent="-152400" algn="l" rtl="0">
              <a:lnSpc>
                <a:spcPct val="109986"/>
              </a:lnSpc>
              <a:spcBef>
                <a:spcPts val="0"/>
              </a:spcBef>
              <a:spcAft>
                <a:spcPts val="0"/>
              </a:spcAft>
              <a:buClr>
                <a:srgbClr val="000000"/>
              </a:buClr>
              <a:buSzPts val="1400"/>
              <a:buFont typeface="Helvetica Neue"/>
              <a:buChar char="•"/>
            </a:pPr>
            <a:r>
              <a:rPr lang="en-US" sz="1400" b="0" i="0" u="none" strike="noStrike" cap="none" dirty="0">
                <a:solidFill>
                  <a:srgbClr val="000000"/>
                </a:solidFill>
                <a:latin typeface="Helvetica Neue"/>
                <a:ea typeface="Helvetica Neue"/>
                <a:cs typeface="Helvetica Neue"/>
                <a:sym typeface="Helvetica Neue"/>
              </a:rPr>
              <a:t>Instruct people</a:t>
            </a:r>
            <a:endParaRPr sz="900" b="0" i="0" u="none" strike="noStrike" cap="none" dirty="0">
              <a:solidFill>
                <a:srgbClr val="000000"/>
              </a:solidFill>
              <a:latin typeface="Helvetica Neue"/>
              <a:ea typeface="Helvetica Neue"/>
              <a:cs typeface="Helvetica Neue"/>
              <a:sym typeface="Helvetica Neue"/>
            </a:endParaRPr>
          </a:p>
          <a:p>
            <a:pPr marL="304800" marR="0" lvl="1" indent="-152400" algn="l" rtl="0">
              <a:lnSpc>
                <a:spcPct val="109986"/>
              </a:lnSpc>
              <a:spcBef>
                <a:spcPts val="0"/>
              </a:spcBef>
              <a:spcAft>
                <a:spcPts val="0"/>
              </a:spcAft>
              <a:buClr>
                <a:srgbClr val="000000"/>
              </a:buClr>
              <a:buSzPts val="1400"/>
              <a:buFont typeface="Helvetica Neue"/>
              <a:buChar char="•"/>
            </a:pPr>
            <a:r>
              <a:rPr lang="en-US" sz="1400" b="0" i="0" u="none" strike="noStrike" cap="none" dirty="0">
                <a:solidFill>
                  <a:srgbClr val="000000"/>
                </a:solidFill>
                <a:latin typeface="Helvetica Neue"/>
                <a:ea typeface="Helvetica Neue"/>
                <a:cs typeface="Helvetica Neue"/>
                <a:sym typeface="Helvetica Neue"/>
              </a:rPr>
              <a:t>Cognitive intelligence</a:t>
            </a:r>
            <a:endParaRPr sz="900" b="0" i="0" u="none" strike="noStrike" cap="none" dirty="0">
              <a:solidFill>
                <a:srgbClr val="000000"/>
              </a:solidFill>
              <a:latin typeface="Helvetica Neue"/>
              <a:ea typeface="Helvetica Neue"/>
              <a:cs typeface="Helvetica Neue"/>
              <a:sym typeface="Helvetica Neue"/>
            </a:endParaRPr>
          </a:p>
          <a:p>
            <a:pPr marL="304800" marR="0" lvl="1" indent="-152400" algn="l" rtl="0">
              <a:lnSpc>
                <a:spcPct val="109986"/>
              </a:lnSpc>
              <a:spcBef>
                <a:spcPts val="0"/>
              </a:spcBef>
              <a:spcAft>
                <a:spcPts val="0"/>
              </a:spcAft>
              <a:buClr>
                <a:srgbClr val="000000"/>
              </a:buClr>
              <a:buSzPts val="1400"/>
              <a:buFont typeface="Helvetica Neue"/>
              <a:buChar char="•"/>
            </a:pPr>
            <a:r>
              <a:rPr lang="en-US" sz="1400" b="0" i="0" u="none" strike="noStrike" cap="none" dirty="0">
                <a:solidFill>
                  <a:srgbClr val="000000"/>
                </a:solidFill>
                <a:latin typeface="Helvetica Neue"/>
                <a:ea typeface="Helvetica Neue"/>
                <a:cs typeface="Helvetica Neue"/>
                <a:sym typeface="Helvetica Neue"/>
              </a:rPr>
              <a:t>Planning and organizing resources to manage tasks and deliver results</a:t>
            </a:r>
            <a:endParaRPr sz="900" b="0" i="0" u="none" strike="noStrike" cap="none" dirty="0">
              <a:solidFill>
                <a:srgbClr val="000000"/>
              </a:solidFill>
              <a:latin typeface="Helvetica Neue"/>
              <a:ea typeface="Helvetica Neue"/>
              <a:cs typeface="Helvetica Neue"/>
              <a:sym typeface="Helvetica Neue"/>
            </a:endParaRPr>
          </a:p>
          <a:p>
            <a:pPr marL="304800" marR="0" lvl="1" indent="-152400" algn="l" rtl="0">
              <a:lnSpc>
                <a:spcPct val="109986"/>
              </a:lnSpc>
              <a:spcBef>
                <a:spcPts val="0"/>
              </a:spcBef>
              <a:spcAft>
                <a:spcPts val="0"/>
              </a:spcAft>
              <a:buClr>
                <a:srgbClr val="000000"/>
              </a:buClr>
              <a:buSzPts val="1400"/>
              <a:buFont typeface="Helvetica Neue"/>
              <a:buChar char="•"/>
            </a:pPr>
            <a:r>
              <a:rPr lang="en-US" sz="1400" b="0" i="0" u="none" strike="noStrike" cap="none" dirty="0">
                <a:solidFill>
                  <a:srgbClr val="000000"/>
                </a:solidFill>
                <a:latin typeface="Helvetica Neue"/>
                <a:ea typeface="Helvetica Neue"/>
                <a:cs typeface="Helvetica Neue"/>
                <a:sym typeface="Helvetica Neue"/>
              </a:rPr>
              <a:t>Status quo</a:t>
            </a:r>
            <a:endParaRPr sz="900" b="0" i="0" u="none" strike="noStrike" cap="none" dirty="0">
              <a:solidFill>
                <a:srgbClr val="000000"/>
              </a:solidFill>
              <a:latin typeface="Helvetica Neue"/>
              <a:ea typeface="Helvetica Neue"/>
              <a:cs typeface="Helvetica Neue"/>
              <a:sym typeface="Helvetica Neue"/>
            </a:endParaRPr>
          </a:p>
        </p:txBody>
      </p:sp>
      <p:sp>
        <p:nvSpPr>
          <p:cNvPr id="6088" name="Google Shape;6088;g211cd6b1325_0_0"/>
          <p:cNvSpPr txBox="1"/>
          <p:nvPr/>
        </p:nvSpPr>
        <p:spPr>
          <a:xfrm>
            <a:off x="944700" y="4426927"/>
            <a:ext cx="4188900" cy="1726627"/>
          </a:xfrm>
          <a:prstGeom prst="rect">
            <a:avLst/>
          </a:prstGeom>
          <a:noFill/>
          <a:ln>
            <a:noFill/>
          </a:ln>
        </p:spPr>
        <p:txBody>
          <a:bodyPr spcFirstLastPara="1" wrap="square" lIns="0" tIns="0" rIns="0" bIns="0" anchor="t" anchorCtr="0">
            <a:spAutoFit/>
          </a:bodyPr>
          <a:lstStyle/>
          <a:p>
            <a:pPr marL="304800" marR="0" lvl="1" indent="-152400" algn="l" rtl="0">
              <a:lnSpc>
                <a:spcPct val="109986"/>
              </a:lnSpc>
              <a:spcBef>
                <a:spcPts val="0"/>
              </a:spcBef>
              <a:spcAft>
                <a:spcPts val="0"/>
              </a:spcAft>
              <a:buClr>
                <a:srgbClr val="FFFFFF"/>
              </a:buClr>
              <a:buSzPts val="1400"/>
              <a:buFont typeface="Helvetica Neue"/>
              <a:buChar char="•"/>
            </a:pPr>
            <a:r>
              <a:rPr lang="en-US" sz="1400" b="0" i="0" u="none" strike="noStrike" cap="none" dirty="0">
                <a:solidFill>
                  <a:srgbClr val="FFFFFF"/>
                </a:solidFill>
                <a:latin typeface="Helvetica Neue"/>
                <a:ea typeface="Helvetica Neue"/>
                <a:cs typeface="Helvetica Neue"/>
                <a:sym typeface="Helvetica Neue"/>
              </a:rPr>
              <a:t>Transformational</a:t>
            </a:r>
            <a:endParaRPr sz="900" b="0" i="0" u="none" strike="noStrike" cap="none" dirty="0">
              <a:solidFill>
                <a:srgbClr val="000000"/>
              </a:solidFill>
              <a:latin typeface="Helvetica Neue"/>
              <a:ea typeface="Helvetica Neue"/>
              <a:cs typeface="Helvetica Neue"/>
              <a:sym typeface="Helvetica Neue"/>
            </a:endParaRPr>
          </a:p>
          <a:p>
            <a:pPr marL="304800" marR="0" lvl="1" indent="-152400" algn="l" rtl="0">
              <a:lnSpc>
                <a:spcPct val="109986"/>
              </a:lnSpc>
              <a:spcBef>
                <a:spcPts val="0"/>
              </a:spcBef>
              <a:spcAft>
                <a:spcPts val="0"/>
              </a:spcAft>
              <a:buClr>
                <a:srgbClr val="FFFFFF"/>
              </a:buClr>
              <a:buSzPts val="1400"/>
              <a:buFont typeface="Helvetica Neue"/>
              <a:buChar char="•"/>
            </a:pPr>
            <a:r>
              <a:rPr lang="en-US" sz="1400" b="0" i="0" u="none" strike="noStrike" cap="none" dirty="0">
                <a:solidFill>
                  <a:srgbClr val="FFFFFF"/>
                </a:solidFill>
                <a:latin typeface="Helvetica Neue"/>
                <a:ea typeface="Helvetica Neue"/>
                <a:cs typeface="Helvetica Neue"/>
                <a:sym typeface="Helvetica Neue"/>
              </a:rPr>
              <a:t>People oriented: influence and motivate others to contribute to the organization's success</a:t>
            </a:r>
            <a:endParaRPr sz="900" b="0" i="0" u="none" strike="noStrike" cap="none" dirty="0">
              <a:solidFill>
                <a:srgbClr val="000000"/>
              </a:solidFill>
              <a:latin typeface="Helvetica Neue"/>
              <a:ea typeface="Helvetica Neue"/>
              <a:cs typeface="Helvetica Neue"/>
              <a:sym typeface="Helvetica Neue"/>
            </a:endParaRPr>
          </a:p>
          <a:p>
            <a:pPr marL="304800" marR="0" lvl="1" indent="-152400" algn="l" rtl="0">
              <a:lnSpc>
                <a:spcPct val="109986"/>
              </a:lnSpc>
              <a:spcBef>
                <a:spcPts val="0"/>
              </a:spcBef>
              <a:spcAft>
                <a:spcPts val="0"/>
              </a:spcAft>
              <a:buClr>
                <a:srgbClr val="FFFFFF"/>
              </a:buClr>
              <a:buSzPts val="1400"/>
              <a:buFont typeface="Helvetica Neue"/>
              <a:buChar char="•"/>
            </a:pPr>
            <a:r>
              <a:rPr lang="en-US" sz="1400" b="0" i="0" u="none" strike="noStrike" cap="none" dirty="0">
                <a:solidFill>
                  <a:srgbClr val="FFFFFF"/>
                </a:solidFill>
                <a:latin typeface="Helvetica Neue"/>
                <a:ea typeface="Helvetica Neue"/>
                <a:cs typeface="Helvetica Neue"/>
                <a:sym typeface="Helvetica Neue"/>
              </a:rPr>
              <a:t>Listen and empower – build capacity in others</a:t>
            </a:r>
            <a:endParaRPr sz="900" b="0" i="0" u="none" strike="noStrike" cap="none" dirty="0">
              <a:solidFill>
                <a:srgbClr val="000000"/>
              </a:solidFill>
              <a:latin typeface="Helvetica Neue"/>
              <a:ea typeface="Helvetica Neue"/>
              <a:cs typeface="Helvetica Neue"/>
              <a:sym typeface="Helvetica Neue"/>
            </a:endParaRPr>
          </a:p>
          <a:p>
            <a:pPr marL="304800" marR="0" lvl="1" indent="-152400" algn="l" rtl="0">
              <a:lnSpc>
                <a:spcPct val="109986"/>
              </a:lnSpc>
              <a:spcBef>
                <a:spcPts val="0"/>
              </a:spcBef>
              <a:spcAft>
                <a:spcPts val="0"/>
              </a:spcAft>
              <a:buClr>
                <a:srgbClr val="FFFFFF"/>
              </a:buClr>
              <a:buSzPts val="1400"/>
              <a:buFont typeface="Helvetica Neue"/>
              <a:buChar char="•"/>
            </a:pPr>
            <a:r>
              <a:rPr lang="en-US" sz="1400" b="0" i="0" u="none" strike="noStrike" cap="none" dirty="0">
                <a:solidFill>
                  <a:srgbClr val="FFFFFF"/>
                </a:solidFill>
                <a:latin typeface="Helvetica Neue"/>
                <a:ea typeface="Helvetica Neue"/>
                <a:cs typeface="Helvetica Neue"/>
                <a:sym typeface="Helvetica Neue"/>
              </a:rPr>
              <a:t>Emotional </a:t>
            </a:r>
            <a:r>
              <a:rPr lang="en-US" dirty="0">
                <a:solidFill>
                  <a:srgbClr val="FFFFFF"/>
                </a:solidFill>
                <a:latin typeface="Helvetica Neue"/>
                <a:ea typeface="Helvetica Neue"/>
                <a:cs typeface="Helvetica Neue"/>
                <a:sym typeface="Helvetica Neue"/>
              </a:rPr>
              <a:t>i</a:t>
            </a:r>
            <a:r>
              <a:rPr lang="en-US" sz="1400" b="0" i="0" u="none" strike="noStrike" cap="none" dirty="0">
                <a:solidFill>
                  <a:srgbClr val="FFFFFF"/>
                </a:solidFill>
                <a:latin typeface="Helvetica Neue"/>
                <a:ea typeface="Helvetica Neue"/>
                <a:cs typeface="Helvetica Neue"/>
                <a:sym typeface="Helvetica Neue"/>
              </a:rPr>
              <a:t>ntelligence</a:t>
            </a:r>
            <a:endParaRPr sz="900" b="0" i="0" u="none" strike="noStrike" cap="none" dirty="0">
              <a:solidFill>
                <a:srgbClr val="000000"/>
              </a:solidFill>
              <a:latin typeface="Helvetica Neue"/>
              <a:ea typeface="Helvetica Neue"/>
              <a:cs typeface="Helvetica Neue"/>
              <a:sym typeface="Helvetica Neue"/>
            </a:endParaRPr>
          </a:p>
          <a:p>
            <a:pPr marL="304800" marR="0" lvl="1" indent="-152400" algn="l" rtl="0">
              <a:lnSpc>
                <a:spcPct val="109986"/>
              </a:lnSpc>
              <a:spcBef>
                <a:spcPts val="0"/>
              </a:spcBef>
              <a:spcAft>
                <a:spcPts val="0"/>
              </a:spcAft>
              <a:buClr>
                <a:srgbClr val="FFFFFF"/>
              </a:buClr>
              <a:buSzPts val="1400"/>
              <a:buFont typeface="Helvetica Neue"/>
              <a:buChar char="•"/>
            </a:pPr>
            <a:r>
              <a:rPr lang="en-US" sz="1400" b="0" i="0" u="none" strike="noStrike" cap="none" dirty="0">
                <a:solidFill>
                  <a:srgbClr val="FFFFFF"/>
                </a:solidFill>
                <a:latin typeface="Helvetica Neue"/>
                <a:ea typeface="Helvetica Neue"/>
                <a:cs typeface="Helvetica Neue"/>
                <a:sym typeface="Helvetica Neue"/>
              </a:rPr>
              <a:t>Lead change through innovation </a:t>
            </a:r>
            <a:endParaRPr sz="900" b="0" i="0" u="none" strike="noStrike" cap="none" dirty="0">
              <a:solidFill>
                <a:srgbClr val="000000"/>
              </a:solidFill>
              <a:latin typeface="Helvetica Neue"/>
              <a:ea typeface="Helvetica Neue"/>
              <a:cs typeface="Helvetica Neue"/>
              <a:sym typeface="Helvetica Neue"/>
            </a:endParaRPr>
          </a:p>
          <a:p>
            <a:pPr marL="304800" marR="0" lvl="1" indent="-152400" algn="l" rtl="0">
              <a:lnSpc>
                <a:spcPct val="109986"/>
              </a:lnSpc>
              <a:spcBef>
                <a:spcPts val="0"/>
              </a:spcBef>
              <a:spcAft>
                <a:spcPts val="0"/>
              </a:spcAft>
              <a:buClr>
                <a:srgbClr val="FFFFFF"/>
              </a:buClr>
              <a:buSzPts val="1400"/>
              <a:buFont typeface="Helvetica Neue"/>
              <a:buChar char="•"/>
            </a:pPr>
            <a:r>
              <a:rPr lang="en-US" sz="1400" b="0" i="0" u="none" strike="noStrike" cap="none" dirty="0">
                <a:solidFill>
                  <a:srgbClr val="FFFFFF"/>
                </a:solidFill>
                <a:latin typeface="Helvetica Neue"/>
                <a:ea typeface="Helvetica Neue"/>
                <a:cs typeface="Helvetica Neue"/>
                <a:sym typeface="Helvetica Neue"/>
              </a:rPr>
              <a:t>Disrupt status quo</a:t>
            </a:r>
            <a:endParaRPr sz="900" b="0" i="0" u="none" strike="noStrike" cap="none" dirty="0">
              <a:solidFill>
                <a:srgbClr val="000000"/>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29BC8683-7052-A196-C643-68F071E45C90}"/>
              </a:ext>
            </a:extLst>
          </p:cNvPr>
          <p:cNvSpPr>
            <a:spLocks noGrp="1"/>
          </p:cNvSpPr>
          <p:nvPr>
            <p:ph type="title"/>
          </p:nvPr>
        </p:nvSpPr>
        <p:spPr/>
        <p:txBody>
          <a:bodyPr>
            <a:normAutofit fontScale="90000"/>
          </a:bodyPr>
          <a:lstStyle/>
          <a:p>
            <a:pPr>
              <a:spcBef>
                <a:spcPts val="0"/>
              </a:spcBef>
            </a:pPr>
            <a:r>
              <a:rPr lang="en-US" sz="3600" dirty="0">
                <a:solidFill>
                  <a:schemeClr val="dk1"/>
                </a:solidFill>
              </a:rPr>
              <a:t>“Effective leaders advocate, nurture, and sustain a school culture and instructional program conducive to student learning and staff professional growth.”</a:t>
            </a:r>
            <a:endParaRPr lang="en-US" dirty="0"/>
          </a:p>
        </p:txBody>
      </p:sp>
      <p:sp>
        <p:nvSpPr>
          <p:cNvPr id="3" name="Rectangle 2">
            <a:extLst>
              <a:ext uri="{FF2B5EF4-FFF2-40B4-BE49-F238E27FC236}">
                <a16:creationId xmlns:a16="http://schemas.microsoft.com/office/drawing/2014/main" id="{347A2780-95DA-4BA0-491B-578DC7DE2559}"/>
              </a:ext>
              <a:ext uri="{C183D7F6-B498-43B3-948B-1728B52AA6E4}">
                <adec:decorative xmlns:adec="http://schemas.microsoft.com/office/drawing/2017/decorative" val="1"/>
              </a:ext>
            </a:extLst>
          </p:cNvPr>
          <p:cNvSpPr/>
          <p:nvPr/>
        </p:nvSpPr>
        <p:spPr>
          <a:xfrm>
            <a:off x="60290" y="6270171"/>
            <a:ext cx="532563" cy="56559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Literacy Academy 2025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D06F2EA21C7F41831EF8DF46BBAD39" ma:contentTypeVersion="17" ma:contentTypeDescription="Create a new document." ma:contentTypeScope="" ma:versionID="fe51f45d1cac64ef76a09dad458168f3">
  <xsd:schema xmlns:xsd="http://www.w3.org/2001/XMLSchema" xmlns:xs="http://www.w3.org/2001/XMLSchema" xmlns:p="http://schemas.microsoft.com/office/2006/metadata/properties" xmlns:ns2="060c7add-b8f2-4c7c-97dd-14b00c477754" xmlns:ns3="e0be4bdd-97d5-4737-a636-76f1d70288cf" xmlns:ns4="06a0b0f5-ab3f-4382-8730-459fb424e421" targetNamespace="http://schemas.microsoft.com/office/2006/metadata/properties" ma:root="true" ma:fieldsID="b9db602e64c2949a9c3cb0eabc57ca80" ns2:_="" ns3:_="" ns4:_="">
    <xsd:import namespace="060c7add-b8f2-4c7c-97dd-14b00c477754"/>
    <xsd:import namespace="e0be4bdd-97d5-4737-a636-76f1d70288cf"/>
    <xsd:import namespace="06a0b0f5-ab3f-4382-8730-459fb424e4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0c7add-b8f2-4c7c-97dd-14b00c4777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be4bdd-97d5-4737-a636-76f1d70288c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a0b0f5-ab3f-4382-8730-459fb424e42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407fa3c-6869-4727-8186-b6f0871dda6b}" ma:internalName="TaxCatchAll" ma:showField="CatchAllData" ma:web="e0be4bdd-97d5-4737-a636-76f1d70288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6a0b0f5-ab3f-4382-8730-459fb424e421" xsi:nil="true"/>
    <lcf76f155ced4ddcb4097134ff3c332f xmlns="060c7add-b8f2-4c7c-97dd-14b00c4777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4F1433-6AC0-492C-8AA2-8515C006EF05}">
  <ds:schemaRefs>
    <ds:schemaRef ds:uri="http://schemas.microsoft.com/sharepoint/v3/contenttype/forms"/>
  </ds:schemaRefs>
</ds:datastoreItem>
</file>

<file path=customXml/itemProps2.xml><?xml version="1.0" encoding="utf-8"?>
<ds:datastoreItem xmlns:ds="http://schemas.openxmlformats.org/officeDocument/2006/customXml" ds:itemID="{39D47602-0506-4AC2-8B92-1FE4774BD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0c7add-b8f2-4c7c-97dd-14b00c477754"/>
    <ds:schemaRef ds:uri="e0be4bdd-97d5-4737-a636-76f1d70288cf"/>
    <ds:schemaRef ds:uri="06a0b0f5-ab3f-4382-8730-459fb424e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F2702F-4C9A-4375-B45C-69A4DC5DD06D}">
  <ds:schemaRefs>
    <ds:schemaRef ds:uri="http://www.w3.org/XML/1998/namespace"/>
    <ds:schemaRef ds:uri="06a0b0f5-ab3f-4382-8730-459fb424e421"/>
    <ds:schemaRef ds:uri="http://purl.org/dc/terms/"/>
    <ds:schemaRef ds:uri="e0be4bdd-97d5-4737-a636-76f1d70288cf"/>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060c7add-b8f2-4c7c-97dd-14b00c477754"/>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50f8fcc4-94d8-4f07-84eb-36ed57c7c8a2}" enabled="0" method="" siteId="{50f8fcc4-94d8-4f07-84eb-36ed57c7c8a2}" removed="1"/>
</clbl:labelList>
</file>

<file path=docProps/app.xml><?xml version="1.0" encoding="utf-8"?>
<Properties xmlns="http://schemas.openxmlformats.org/officeDocument/2006/extended-properties" xmlns:vt="http://schemas.openxmlformats.org/officeDocument/2006/docPropsVTypes">
  <Template/>
  <TotalTime>6243</TotalTime>
  <Words>1677</Words>
  <Application>Microsoft Office PowerPoint</Application>
  <PresentationFormat>Widescreen</PresentationFormat>
  <Paragraphs>202</Paragraphs>
  <Slides>28</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Times New Roman</vt:lpstr>
      <vt:lpstr>Open Sans</vt:lpstr>
      <vt:lpstr>Calibri</vt:lpstr>
      <vt:lpstr>Poppins</vt:lpstr>
      <vt:lpstr>Helvetica Neue</vt:lpstr>
      <vt:lpstr>Source Sans Pro</vt:lpstr>
      <vt:lpstr>Source Sans Pro SemiBold</vt:lpstr>
      <vt:lpstr>Literacy Academy 2025 Deck</vt:lpstr>
      <vt:lpstr>Opening and Closing Slides</vt:lpstr>
      <vt:lpstr>PowerPoint Presentation</vt:lpstr>
      <vt:lpstr>PowerPoint Presentation</vt:lpstr>
      <vt:lpstr>PowerPoint Presentation</vt:lpstr>
      <vt:lpstr>Leading Systemic change</vt:lpstr>
      <vt:lpstr>Session objectives</vt:lpstr>
      <vt:lpstr>Nine Characteristics of High-Performing Schools: Focus for today’s presentation</vt:lpstr>
      <vt:lpstr>Clear and Shared Vision and Purpose  </vt:lpstr>
      <vt:lpstr>High Standards and Expectations for All Students</vt:lpstr>
      <vt:lpstr>“Effective leaders advocate, nurture, and sustain a school culture and instructional program conducive to student learning and staff professional growth.”</vt:lpstr>
      <vt:lpstr>High levels of Teamwork and Staff Collaboration</vt:lpstr>
      <vt:lpstr>High levels of Teamwork and Staff Collaboration</vt:lpstr>
      <vt:lpstr>Aligned Curriculum and Instruction with Standards and Assessments</vt:lpstr>
      <vt:lpstr>Closely Monitored Teaching and Learning</vt:lpstr>
      <vt:lpstr>Focused Professional Development of High Need Areas</vt:lpstr>
      <vt:lpstr>“A one-day professional development session rarely results in sustained improvement.” Joyce &amp; Calhoun, 2010; Hasbrouck &amp; Michel, 2022</vt:lpstr>
      <vt:lpstr>PowerPoint Presentation</vt:lpstr>
      <vt:lpstr>GUSKEY'S MODEL OF TEACHER CHANGE, 2002, p. 383 </vt:lpstr>
      <vt:lpstr>PowerPoint Presentation</vt:lpstr>
      <vt:lpstr>Supportive Learning Environment</vt:lpstr>
      <vt:lpstr>A High Level of Community Involvement</vt:lpstr>
      <vt:lpstr>the Collaborative problem-solving process: a way to connect with the characteristics</vt:lpstr>
      <vt:lpstr>Focus: General academic vocabulary</vt:lpstr>
      <vt:lpstr>Focus: General academic vocabulary</vt:lpstr>
      <vt:lpstr>Change is often Complex!</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Ohio Department of Education and Workforce</dc:creator>
  <cp:keywords/>
  <dc:description/>
  <cp:lastModifiedBy>Mallory, Andrea</cp:lastModifiedBy>
  <cp:revision>78</cp:revision>
  <cp:lastPrinted>2023-06-01T12:39:21Z</cp:lastPrinted>
  <dcterms:created xsi:type="dcterms:W3CDTF">2019-10-25T18:01:05Z</dcterms:created>
  <dcterms:modified xsi:type="dcterms:W3CDTF">2025-06-11T20:05:00Z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0x010100F7D06F2EA21C7F41831EF8DF46BBAD39</vt:lpwstr>
  </property>
  <property fmtid="{D5CDD505-2E9C-101B-9397-08002B2CF9AE}" pid="3" name="MediaServiceImageTags">
    <vt:lpwstr/>
  </property>
</Properties>
</file>