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34"/>
  </p:notesMasterIdLst>
  <p:sldIdLst>
    <p:sldId id="267" r:id="rId6"/>
    <p:sldId id="268" r:id="rId7"/>
    <p:sldId id="270" r:id="rId8"/>
    <p:sldId id="262" r:id="rId9"/>
    <p:sldId id="271" r:id="rId10"/>
    <p:sldId id="275" r:id="rId11"/>
    <p:sldId id="263" r:id="rId12"/>
    <p:sldId id="290" r:id="rId13"/>
    <p:sldId id="274" r:id="rId14"/>
    <p:sldId id="291" r:id="rId15"/>
    <p:sldId id="283" r:id="rId16"/>
    <p:sldId id="277" r:id="rId17"/>
    <p:sldId id="284" r:id="rId18"/>
    <p:sldId id="273" r:id="rId19"/>
    <p:sldId id="295" r:id="rId20"/>
    <p:sldId id="285" r:id="rId21"/>
    <p:sldId id="293" r:id="rId22"/>
    <p:sldId id="289" r:id="rId23"/>
    <p:sldId id="278" r:id="rId24"/>
    <p:sldId id="286" r:id="rId25"/>
    <p:sldId id="294" r:id="rId26"/>
    <p:sldId id="279" r:id="rId27"/>
    <p:sldId id="288" r:id="rId28"/>
    <p:sldId id="276" r:id="rId29"/>
    <p:sldId id="272" r:id="rId30"/>
    <p:sldId id="264" r:id="rId31"/>
    <p:sldId id="266" r:id="rId32"/>
    <p:sldId id="269" r:id="rId33"/>
  </p:sldIdLst>
  <p:sldSz cx="12192000" cy="6858000"/>
  <p:notesSz cx="7010400" cy="9296400"/>
  <p:embeddedFontLst>
    <p:embeddedFont>
      <p:font typeface="Open Sans" panose="020B0606030504020204" pitchFamily="34" charset="0"/>
      <p:regular r:id="rId35"/>
      <p:bold r:id="rId36"/>
      <p:italic r:id="rId37"/>
      <p:boldItalic r:id="rId38"/>
    </p:embeddedFont>
    <p:embeddedFont>
      <p:font typeface="Source Sans Pro" panose="020B0503030403020204" pitchFamily="34" charset="0"/>
      <p:regular r:id="rId39"/>
      <p:bold r:id="rId40"/>
      <p:italic r:id="rId41"/>
      <p:boldItalic r:id="rId42"/>
    </p:embeddedFont>
    <p:embeddedFont>
      <p:font typeface="Source Sans Pro SemiBold" panose="020B0603030403020204" pitchFamily="34" charset="0"/>
      <p:bold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20D3A2-82BD-4C4D-B3D0-D35DC0CDAA61}" v="24" dt="2025-06-10T20:43:38.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93512" autoAdjust="0"/>
  </p:normalViewPr>
  <p:slideViewPr>
    <p:cSldViewPr snapToGrid="0">
      <p:cViewPr varScale="1">
        <p:scale>
          <a:sx n="140" d="100"/>
          <a:sy n="140" d="100"/>
        </p:scale>
        <p:origin x="1026" y="522"/>
      </p:cViewPr>
      <p:guideLst>
        <p:guide orient="horz" pos="2160"/>
        <p:guide pos="3840"/>
        <p:guide orient="horz" pos="14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6/10/2025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most one that resonates most with you.</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10</a:t>
            </a:fld>
            <a:endParaRPr lang="en-US"/>
          </a:p>
        </p:txBody>
      </p:sp>
    </p:spTree>
    <p:extLst>
      <p:ext uri="{BB962C8B-B14F-4D97-AF65-F5344CB8AC3E}">
        <p14:creationId xmlns:p14="http://schemas.microsoft.com/office/powerpoint/2010/main" val="331666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with pages 9-16 and call out look </a:t>
            </a:r>
            <a:r>
              <a:rPr lang="en-US" dirty="0" err="1"/>
              <a:t>fors</a:t>
            </a:r>
            <a:r>
              <a:rPr lang="en-US" dirty="0"/>
              <a:t> on page 17</a:t>
            </a:r>
          </a:p>
        </p:txBody>
      </p:sp>
      <p:sp>
        <p:nvSpPr>
          <p:cNvPr id="4" name="Slide Number Placeholder 3"/>
          <p:cNvSpPr>
            <a:spLocks noGrp="1"/>
          </p:cNvSpPr>
          <p:nvPr>
            <p:ph type="sldNum" sz="quarter" idx="5"/>
          </p:nvPr>
        </p:nvSpPr>
        <p:spPr/>
        <p:txBody>
          <a:bodyPr/>
          <a:lstStyle/>
          <a:p>
            <a:fld id="{7A6E335F-6B58-4BAC-AAD9-EC2E6DC7157D}" type="slidenum">
              <a:rPr lang="en-US" smtClean="0"/>
              <a:t>11</a:t>
            </a:fld>
            <a:endParaRPr lang="en-US"/>
          </a:p>
        </p:txBody>
      </p:sp>
    </p:spTree>
    <p:extLst>
      <p:ext uri="{BB962C8B-B14F-4D97-AF65-F5344CB8AC3E}">
        <p14:creationId xmlns:p14="http://schemas.microsoft.com/office/powerpoint/2010/main" val="209308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examples and non-examples, ask “yes” “no” questions</a:t>
            </a:r>
          </a:p>
        </p:txBody>
      </p:sp>
      <p:sp>
        <p:nvSpPr>
          <p:cNvPr id="4" name="Slide Number Placeholder 3"/>
          <p:cNvSpPr>
            <a:spLocks noGrp="1"/>
          </p:cNvSpPr>
          <p:nvPr>
            <p:ph type="sldNum" sz="quarter" idx="5"/>
          </p:nvPr>
        </p:nvSpPr>
        <p:spPr/>
        <p:txBody>
          <a:bodyPr/>
          <a:lstStyle/>
          <a:p>
            <a:fld id="{7A6E335F-6B58-4BAC-AAD9-EC2E6DC7157D}" type="slidenum">
              <a:rPr lang="en-US" smtClean="0"/>
              <a:t>16</a:t>
            </a:fld>
            <a:endParaRPr lang="en-US"/>
          </a:p>
        </p:txBody>
      </p:sp>
    </p:spTree>
    <p:extLst>
      <p:ext uri="{BB962C8B-B14F-4D97-AF65-F5344CB8AC3E}">
        <p14:creationId xmlns:p14="http://schemas.microsoft.com/office/powerpoint/2010/main" val="400316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tiers-handout and practice!</a:t>
            </a:r>
          </a:p>
        </p:txBody>
      </p:sp>
      <p:sp>
        <p:nvSpPr>
          <p:cNvPr id="4" name="Slide Number Placeholder 3"/>
          <p:cNvSpPr>
            <a:spLocks noGrp="1"/>
          </p:cNvSpPr>
          <p:nvPr>
            <p:ph type="sldNum" sz="quarter" idx="5"/>
          </p:nvPr>
        </p:nvSpPr>
        <p:spPr/>
        <p:txBody>
          <a:bodyPr/>
          <a:lstStyle/>
          <a:p>
            <a:fld id="{7A6E335F-6B58-4BAC-AAD9-EC2E6DC7157D}" type="slidenum">
              <a:rPr lang="en-US" smtClean="0"/>
              <a:t>17</a:t>
            </a:fld>
            <a:endParaRPr lang="en-US"/>
          </a:p>
        </p:txBody>
      </p:sp>
    </p:spTree>
    <p:extLst>
      <p:ext uri="{BB962C8B-B14F-4D97-AF65-F5344CB8AC3E}">
        <p14:creationId xmlns:p14="http://schemas.microsoft.com/office/powerpoint/2010/main" val="21393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routine for letter/sound introduction </a:t>
            </a:r>
          </a:p>
        </p:txBody>
      </p:sp>
      <p:sp>
        <p:nvSpPr>
          <p:cNvPr id="4" name="Slide Number Placeholder 3"/>
          <p:cNvSpPr>
            <a:spLocks noGrp="1"/>
          </p:cNvSpPr>
          <p:nvPr>
            <p:ph type="sldNum" sz="quarter" idx="5"/>
          </p:nvPr>
        </p:nvSpPr>
        <p:spPr/>
        <p:txBody>
          <a:bodyPr/>
          <a:lstStyle/>
          <a:p>
            <a:fld id="{7A6E335F-6B58-4BAC-AAD9-EC2E6DC7157D}" type="slidenum">
              <a:rPr lang="en-US" smtClean="0"/>
              <a:t>19</a:t>
            </a:fld>
            <a:endParaRPr lang="en-US"/>
          </a:p>
        </p:txBody>
      </p:sp>
    </p:spTree>
    <p:extLst>
      <p:ext uri="{BB962C8B-B14F-4D97-AF65-F5344CB8AC3E}">
        <p14:creationId xmlns:p14="http://schemas.microsoft.com/office/powerpoint/2010/main" val="3777603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LA2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Logo for Literacy Academy 2025">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20274" y="5423885"/>
            <a:ext cx="4551451" cy="1050590"/>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dirty="0">
                <a:solidFill>
                  <a:srgbClr val="002060"/>
                </a:solidFill>
                <a:latin typeface="+mj-lt"/>
              </a:rPr>
              <a:t>Presentation</a:t>
            </a:r>
            <a:r>
              <a:rPr lang="en-US" sz="660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 Text LA2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Footer Placeholder 23">
            <a:extLst>
              <a:ext uri="{FF2B5EF4-FFF2-40B4-BE49-F238E27FC236}">
                <a16:creationId xmlns:a16="http://schemas.microsoft.com/office/drawing/2014/main" id="{4C47A4CC-D6C6-8FE9-B71F-CACDE0E6F5E0}"/>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A608AF6F-FCE2-5774-D0CF-09E4D63967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09947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3" name="Footer Placeholder 23">
            <a:extLst>
              <a:ext uri="{FF2B5EF4-FFF2-40B4-BE49-F238E27FC236}">
                <a16:creationId xmlns:a16="http://schemas.microsoft.com/office/drawing/2014/main" id="{5D781D1F-2231-71D3-A630-471868206DC4}"/>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021CEF5C-7069-4EBD-47F5-8FD008978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89628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5" name="Footer Placeholder 23">
            <a:extLst>
              <a:ext uri="{FF2B5EF4-FFF2-40B4-BE49-F238E27FC236}">
                <a16:creationId xmlns:a16="http://schemas.microsoft.com/office/drawing/2014/main" id="{08F7EBCC-A0CF-5C7C-A971-941E7FA9F2A8}"/>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6" name="Picture 5" descr="Logo for Literacy Academy 2025">
            <a:extLst>
              <a:ext uri="{FF2B5EF4-FFF2-40B4-BE49-F238E27FC236}">
                <a16:creationId xmlns:a16="http://schemas.microsoft.com/office/drawing/2014/main" id="{80335F13-1E87-F1A0-9357-0328D4050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47013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5" name="Footer Placeholder 23">
            <a:extLst>
              <a:ext uri="{FF2B5EF4-FFF2-40B4-BE49-F238E27FC236}">
                <a16:creationId xmlns:a16="http://schemas.microsoft.com/office/drawing/2014/main" id="{3F68AAC8-0EAC-E412-E6CE-870933ACB058}"/>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6" name="Picture 5" descr="Logo for Literacy Academy 2025">
            <a:extLst>
              <a:ext uri="{FF2B5EF4-FFF2-40B4-BE49-F238E27FC236}">
                <a16:creationId xmlns:a16="http://schemas.microsoft.com/office/drawing/2014/main" id="{347C7742-5E35-9667-DCDD-2B09506E0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300621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Title LA25">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3" name="Footer Placeholder 23">
            <a:extLst>
              <a:ext uri="{FF2B5EF4-FFF2-40B4-BE49-F238E27FC236}">
                <a16:creationId xmlns:a16="http://schemas.microsoft.com/office/drawing/2014/main" id="{244BFE72-C580-D1FF-5AE1-478052476F8D}"/>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FE2627C0-F3FD-E162-9BAB-0778ABF4E7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81964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with Captions LA25">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dirty="0"/>
              <a:t>Click to Edit Photo Caption</a:t>
            </a:r>
          </a:p>
        </p:txBody>
      </p:sp>
      <p:sp>
        <p:nvSpPr>
          <p:cNvPr id="3" name="Footer Placeholder 23">
            <a:extLst>
              <a:ext uri="{FF2B5EF4-FFF2-40B4-BE49-F238E27FC236}">
                <a16:creationId xmlns:a16="http://schemas.microsoft.com/office/drawing/2014/main" id="{2B2EB03C-49B3-ED1D-B935-E8B39EC77B9A}"/>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5" name="Picture 4" descr="Logo for Literacy Academy 2025">
            <a:extLst>
              <a:ext uri="{FF2B5EF4-FFF2-40B4-BE49-F238E27FC236}">
                <a16:creationId xmlns:a16="http://schemas.microsoft.com/office/drawing/2014/main" id="{5D699F0F-AFF0-324B-A679-74FC6A2981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350404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ree Pictures With Title LA25">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dirty="0"/>
              <a:t>Click Icon to add picture</a:t>
            </a:r>
          </a:p>
        </p:txBody>
      </p:sp>
      <p:pic>
        <p:nvPicPr>
          <p:cNvPr id="5" name="Picture 4" descr="Logo for Literacy Academy 2025">
            <a:extLst>
              <a:ext uri="{FF2B5EF4-FFF2-40B4-BE49-F238E27FC236}">
                <a16:creationId xmlns:a16="http://schemas.microsoft.com/office/drawing/2014/main" id="{CB27DB5A-17FB-95B6-6697-232B150358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12786"/>
            <a:ext cx="2743200" cy="633202"/>
          </a:xfrm>
          <a:prstGeom prst="rect">
            <a:avLst/>
          </a:prstGeom>
        </p:spPr>
      </p:pic>
    </p:spTree>
    <p:extLst>
      <p:ext uri="{BB962C8B-B14F-4D97-AF65-F5344CB8AC3E}">
        <p14:creationId xmlns:p14="http://schemas.microsoft.com/office/powerpoint/2010/main" val="4275278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LA25">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3" name="Footer Placeholder 23">
            <a:extLst>
              <a:ext uri="{FF2B5EF4-FFF2-40B4-BE49-F238E27FC236}">
                <a16:creationId xmlns:a16="http://schemas.microsoft.com/office/drawing/2014/main" id="{AB903CE0-39E9-D31D-2F4A-60B743018F67}"/>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054479CC-6441-56C9-3B02-AE06AB3A10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32131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s With Title LA25">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
        <p:nvSpPr>
          <p:cNvPr id="3" name="Footer Placeholder 23">
            <a:extLst>
              <a:ext uri="{FF2B5EF4-FFF2-40B4-BE49-F238E27FC236}">
                <a16:creationId xmlns:a16="http://schemas.microsoft.com/office/drawing/2014/main" id="{2E21B380-D4D8-7AB6-1F0A-E154CAD28F91}"/>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5FA854E9-8242-6ACC-F6FC-B182D4214F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0952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Picture Gallery LA25">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
        <p:nvSpPr>
          <p:cNvPr id="3" name="Footer Placeholder 23">
            <a:extLst>
              <a:ext uri="{FF2B5EF4-FFF2-40B4-BE49-F238E27FC236}">
                <a16:creationId xmlns:a16="http://schemas.microsoft.com/office/drawing/2014/main" id="{50991751-7CAD-A3D7-938E-D50EE6A72B7A}"/>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165B71CC-0F53-75E0-1F2E-21632F226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16990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Ohio Department of Education and Workforce logo">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16582" y="5592341"/>
            <a:ext cx="2974109" cy="815755"/>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dirty="0">
                <a:solidFill>
                  <a:srgbClr val="002060"/>
                </a:solidFill>
                <a:latin typeface="+mj-lt"/>
              </a:rPr>
              <a:t>Presentation</a:t>
            </a:r>
            <a:r>
              <a:rPr lang="en-US" sz="660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97981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lide Image With Footer LA25">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
        <p:nvSpPr>
          <p:cNvPr id="2" name="Footer Placeholder 23">
            <a:extLst>
              <a:ext uri="{FF2B5EF4-FFF2-40B4-BE49-F238E27FC236}">
                <a16:creationId xmlns:a16="http://schemas.microsoft.com/office/drawing/2014/main" id="{4F29C5CF-BFB4-7E3D-95B0-6CADC4FE6F60}"/>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3" name="Picture 2" descr="Logo for Literacy Academy 2025">
            <a:extLst>
              <a:ext uri="{FF2B5EF4-FFF2-40B4-BE49-F238E27FC236}">
                <a16:creationId xmlns:a16="http://schemas.microsoft.com/office/drawing/2014/main" id="{90DF0427-BA71-1D15-7057-161FCFB851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423791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LA25">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388209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estions LA2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err="1">
                <a:solidFill>
                  <a:srgbClr val="002060"/>
                </a:solidFill>
                <a:latin typeface="+mn-lt"/>
                <a:ea typeface="Open Sans" panose="020B0606030504020204" pitchFamily="34" charset="0"/>
                <a:cs typeface="Open Sans" panose="020B0606030504020204" pitchFamily="34" charset="0"/>
              </a:rPr>
              <a:t>education.ohio.gov</a:t>
            </a:r>
            <a:r>
              <a:rPr lang="en-US" sz="1800" b="0" dirty="0">
                <a:solidFill>
                  <a:srgbClr val="002060"/>
                </a:solidFill>
                <a:latin typeface="+mn-lt"/>
                <a:ea typeface="Open Sans" panose="020B0606030504020204" pitchFamily="34" charset="0"/>
                <a:cs typeface="Open Sans" panose="020B0606030504020204" pitchFamily="34" charset="0"/>
              </a:rPr>
              <a:t>/</a:t>
            </a:r>
            <a:r>
              <a:rPr lang="en-US" sz="1800" b="0" dirty="0" err="1">
                <a:solidFill>
                  <a:srgbClr val="002060"/>
                </a:solidFill>
                <a:latin typeface="+mn-lt"/>
                <a:ea typeface="Open Sans" panose="020B0606030504020204" pitchFamily="34" charset="0"/>
                <a:cs typeface="Open Sans" panose="020B0606030504020204" pitchFamily="34" charset="0"/>
              </a:rPr>
              <a:t>LiteracyAcademy</a:t>
            </a:r>
            <a:endParaRPr lang="en-US" sz="1800" b="0" dirty="0">
              <a:solidFill>
                <a:srgbClr val="002060"/>
              </a:solidFill>
              <a:latin typeface="+mn-lt"/>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49465" y="5040360"/>
            <a:ext cx="5895024" cy="1360722"/>
          </a:xfrm>
          <a:prstGeom prst="rect">
            <a:avLst/>
          </a:prstGeom>
        </p:spPr>
      </p:pic>
    </p:spTree>
    <p:extLst>
      <p:ext uri="{BB962C8B-B14F-4D97-AF65-F5344CB8AC3E}">
        <p14:creationId xmlns:p14="http://schemas.microsoft.com/office/powerpoint/2010/main" val="1091201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DEW LA2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4" y="5592194"/>
            <a:ext cx="2739695" cy="751459"/>
          </a:xfrm>
          <a:prstGeom prst="rect">
            <a:avLst/>
          </a:prstGeom>
        </p:spPr>
      </p:pic>
    </p:spTree>
    <p:extLst>
      <p:ext uri="{BB962C8B-B14F-4D97-AF65-F5344CB8AC3E}">
        <p14:creationId xmlns:p14="http://schemas.microsoft.com/office/powerpoint/2010/main" val="1839762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3" name="Footer Placeholder 23">
            <a:extLst>
              <a:ext uri="{FF2B5EF4-FFF2-40B4-BE49-F238E27FC236}">
                <a16:creationId xmlns:a16="http://schemas.microsoft.com/office/drawing/2014/main" id="{19E30B6A-00A1-5218-16F5-45AE37CF2E07}"/>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52E5280A-BD01-96AE-6B06-A1E013DD10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323019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592280"/>
            <a:ext cx="2621426" cy="719019"/>
          </a:xfrm>
          <a:prstGeom prst="rect">
            <a:avLst/>
          </a:prstGeom>
        </p:spPr>
      </p:pic>
      <p:sp>
        <p:nvSpPr>
          <p:cNvPr id="3" name="Footer Placeholder 23">
            <a:extLst>
              <a:ext uri="{FF2B5EF4-FFF2-40B4-BE49-F238E27FC236}">
                <a16:creationId xmlns:a16="http://schemas.microsoft.com/office/drawing/2014/main" id="{F082BFC5-B793-2E22-A35B-4250AD3E8157}"/>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6A88EB38-A31B-0FF0-B114-95AC43CA74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156565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ening DEW">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DEW-w UR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dirty="0" err="1">
                <a:solidFill>
                  <a:srgbClr val="0E3F75"/>
                </a:solidFill>
                <a:latin typeface="Source Sans Pro" panose="020B0503030403020204" pitchFamily="34" charset="0"/>
              </a:rPr>
              <a:t>education.ohio.gov</a:t>
            </a:r>
            <a:r>
              <a:rPr lang="en-US" dirty="0">
                <a:solidFill>
                  <a:srgbClr val="0E3F75"/>
                </a:solidFill>
                <a:latin typeface="Source Sans Pro" panose="020B0503030403020204" pitchFamily="34" charset="0"/>
              </a:rPr>
              <a:t>/</a:t>
            </a:r>
            <a:r>
              <a:rPr lang="en-US" dirty="0" err="1">
                <a:solidFill>
                  <a:srgbClr val="0E3F75"/>
                </a:solidFill>
                <a:latin typeface="Source Sans Pro" panose="020B0503030403020204" pitchFamily="34" charset="0"/>
              </a:rPr>
              <a:t>LiteracyAcademy</a:t>
            </a:r>
            <a:endParaRPr lang="en-US" dirty="0">
              <a:solidFill>
                <a:srgbClr val="0E3F75"/>
              </a:solidFill>
              <a:latin typeface="Source Sans Pro" panose="020B0503030403020204" pitchFamily="34" charset="0"/>
            </a:endParaRPr>
          </a:p>
        </p:txBody>
      </p:sp>
    </p:spTree>
    <p:extLst>
      <p:ext uri="{BB962C8B-B14F-4D97-AF65-F5344CB8AC3E}">
        <p14:creationId xmlns:p14="http://schemas.microsoft.com/office/powerpoint/2010/main" val="1706685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er Title LA2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dirty="0"/>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pic>
        <p:nvPicPr>
          <p:cNvPr id="3" name="Picture 2" descr="Logo for Literacy Academy 2025">
            <a:extLst>
              <a:ext uri="{FF2B5EF4-FFF2-40B4-BE49-F238E27FC236}">
                <a16:creationId xmlns:a16="http://schemas.microsoft.com/office/drawing/2014/main" id="{7B984E66-0D92-004F-ED8D-4CD9C8BE87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31836"/>
            <a:ext cx="2743200" cy="633202"/>
          </a:xfrm>
          <a:prstGeom prst="rect">
            <a:avLst/>
          </a:prstGeom>
        </p:spPr>
      </p:pic>
    </p:spTree>
    <p:extLst>
      <p:ext uri="{BB962C8B-B14F-4D97-AF65-F5344CB8AC3E}">
        <p14:creationId xmlns:p14="http://schemas.microsoft.com/office/powerpoint/2010/main" val="2411291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4" name="Footer Placeholder 23">
            <a:extLst>
              <a:ext uri="{FF2B5EF4-FFF2-40B4-BE49-F238E27FC236}">
                <a16:creationId xmlns:a16="http://schemas.microsoft.com/office/drawing/2014/main" id="{9941DDFB-8A9C-8EA5-EA51-D0D595D3392C}"/>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5" name="Picture 4" descr="Logo for Literacy Academy 2025">
            <a:extLst>
              <a:ext uri="{FF2B5EF4-FFF2-40B4-BE49-F238E27FC236}">
                <a16:creationId xmlns:a16="http://schemas.microsoft.com/office/drawing/2014/main" id="{407D6205-4FA4-BAB9-D165-A026DEFCA8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422958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LA25">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2" name="Footer Placeholder 23">
            <a:extLst>
              <a:ext uri="{FF2B5EF4-FFF2-40B4-BE49-F238E27FC236}">
                <a16:creationId xmlns:a16="http://schemas.microsoft.com/office/drawing/2014/main" id="{EAAC2D97-83D9-1DB7-B69A-55B9C87D81DE}"/>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3" name="Picture 2" descr="Logo for Literacy Academy 2025">
            <a:extLst>
              <a:ext uri="{FF2B5EF4-FFF2-40B4-BE49-F238E27FC236}">
                <a16:creationId xmlns:a16="http://schemas.microsoft.com/office/drawing/2014/main" id="{488BA9D1-6A42-DA18-5C0F-CD5DBC5324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327624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itle + Text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 for Literacy Academy 2025">
            <a:extLst>
              <a:ext uri="{FF2B5EF4-FFF2-40B4-BE49-F238E27FC236}">
                <a16:creationId xmlns:a16="http://schemas.microsoft.com/office/drawing/2014/main" id="{07844199-1EAB-A417-0396-D8AAE2482C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0961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A2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3" name="Footer Placeholder 23">
            <a:extLst>
              <a:ext uri="{FF2B5EF4-FFF2-40B4-BE49-F238E27FC236}">
                <a16:creationId xmlns:a16="http://schemas.microsoft.com/office/drawing/2014/main" id="{79883E32-D0D8-D0D5-86D5-7E56AE831BB6}"/>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6997045D-D5DA-5AA5-F8BF-A5FEAEEE98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09757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4" name="Footer Placeholder 23">
            <a:extLst>
              <a:ext uri="{FF2B5EF4-FFF2-40B4-BE49-F238E27FC236}">
                <a16:creationId xmlns:a16="http://schemas.microsoft.com/office/drawing/2014/main" id="{9941DDFB-8A9C-8EA5-EA51-D0D595D3392C}"/>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5" name="Picture 4" descr="Logo for Literacy Academy 2025">
            <a:extLst>
              <a:ext uri="{FF2B5EF4-FFF2-40B4-BE49-F238E27FC236}">
                <a16:creationId xmlns:a16="http://schemas.microsoft.com/office/drawing/2014/main" id="{407D6205-4FA4-BAB9-D165-A026DEFCA8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5423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5" name="Footer Placeholder 23">
            <a:extLst>
              <a:ext uri="{FF2B5EF4-FFF2-40B4-BE49-F238E27FC236}">
                <a16:creationId xmlns:a16="http://schemas.microsoft.com/office/drawing/2014/main" id="{0FBBD103-7C8F-417F-A755-87575B6F255F}"/>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6" name="Picture 5" descr="Logo for Literacy Academy 2025">
            <a:extLst>
              <a:ext uri="{FF2B5EF4-FFF2-40B4-BE49-F238E27FC236}">
                <a16:creationId xmlns:a16="http://schemas.microsoft.com/office/drawing/2014/main" id="{5E979A2F-B9EC-B852-993A-C2C3831BB5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87145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7" name="Footer Placeholder 23">
            <a:extLst>
              <a:ext uri="{FF2B5EF4-FFF2-40B4-BE49-F238E27FC236}">
                <a16:creationId xmlns:a16="http://schemas.microsoft.com/office/drawing/2014/main" id="{E92A8824-CDAD-6387-2E8D-B4B70E3D4632}"/>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8" name="Picture 7" descr="Logo for Literacy Academy 2025">
            <a:extLst>
              <a:ext uri="{FF2B5EF4-FFF2-40B4-BE49-F238E27FC236}">
                <a16:creationId xmlns:a16="http://schemas.microsoft.com/office/drawing/2014/main" id="{155E4CA0-02F2-456E-8D7C-BA1D585FE4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35072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8.xml"/><Relationship Id="rId7" Type="http://schemas.openxmlformats.org/officeDocument/2006/relationships/image" Target="../media/image5.jp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2.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5" name="Footer Placeholder 23">
            <a:extLst>
              <a:ext uri="{FF2B5EF4-FFF2-40B4-BE49-F238E27FC236}">
                <a16:creationId xmlns:a16="http://schemas.microsoft.com/office/drawing/2014/main" id="{DECED9F2-6A69-C226-FEE1-282BB31B3414}"/>
              </a:ext>
              <a:ext uri="{C183D7F6-B498-43B3-948B-1728B52AA6E4}">
                <adec:decorative xmlns:adec="http://schemas.microsoft.com/office/drawing/2017/decorative" val="1"/>
              </a:ext>
            </a:extLst>
          </p:cNvPr>
          <p:cNvSpPr>
            <a:spLocks noGrp="1"/>
          </p:cNvSpPr>
          <p:nvPr>
            <p:ph type="ftr" sz="quarter" idx="3"/>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6" name="Picture 5" descr="Logo for Literacy Academy 2025">
            <a:extLst>
              <a:ext uri="{FF2B5EF4-FFF2-40B4-BE49-F238E27FC236}">
                <a16:creationId xmlns:a16="http://schemas.microsoft.com/office/drawing/2014/main" id="{E83CD19A-C29F-1B3F-CDCD-EB1A91AD2D9E}"/>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774" r:id="rId4"/>
    <p:sldLayoutId id="2147483770" r:id="rId5"/>
    <p:sldLayoutId id="2147483792" r:id="rId6"/>
    <p:sldLayoutId id="2147483769" r:id="rId7"/>
    <p:sldLayoutId id="2147483771" r:id="rId8"/>
    <p:sldLayoutId id="2147483772" r:id="rId9"/>
    <p:sldLayoutId id="2147483796" r:id="rId10"/>
    <p:sldLayoutId id="2147483773" r:id="rId11"/>
    <p:sldLayoutId id="2147483775" r:id="rId12"/>
    <p:sldLayoutId id="2147483776" r:id="rId13"/>
    <p:sldLayoutId id="2147483783" r:id="rId14"/>
    <p:sldLayoutId id="2147483788" r:id="rId15"/>
    <p:sldLayoutId id="2147483778" r:id="rId16"/>
    <p:sldLayoutId id="2147483787" r:id="rId17"/>
    <p:sldLayoutId id="2147483780" r:id="rId18"/>
    <p:sldLayoutId id="2147483779" r:id="rId19"/>
    <p:sldLayoutId id="2147483777" r:id="rId20"/>
    <p:sldLayoutId id="2147483781" r:id="rId21"/>
    <p:sldLayoutId id="2147483785" r:id="rId22"/>
    <p:sldLayoutId id="2147483793" r:id="rId23"/>
    <p:sldLayoutId id="2147483791" r:id="rId24"/>
    <p:sldLayoutId id="2147483794" r:id="rId25"/>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C0FF6-0872-B98B-BC37-6F17E855EC4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2408158" y="2054120"/>
            <a:ext cx="7375684" cy="3178279"/>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 id="214748375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0.jpg"/><Relationship Id="rId1" Type="http://schemas.openxmlformats.org/officeDocument/2006/relationships/slideLayout" Target="../slideLayouts/slideLayout16.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5.xml"/><Relationship Id="rId5" Type="http://schemas.openxmlformats.org/officeDocument/2006/relationships/image" Target="../media/image36.jp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forms/d/e/1FAIpQLSd37kOVkjTqSzqDti74IHV_Rk42cdwzb4msLGLLQ4ootU_BTA/viewform?usp=sf_link" TargetMode="External"/><Relationship Id="rId2" Type="http://schemas.openxmlformats.org/officeDocument/2006/relationships/image" Target="../media/image13.png"/><Relationship Id="rId1" Type="http://schemas.openxmlformats.org/officeDocument/2006/relationships/slideLayout" Target="../slideLayouts/slideLayout16.xml"/><Relationship Id="rId5" Type="http://schemas.openxmlformats.org/officeDocument/2006/relationships/hyperlink" Target="https://education.ohio.gov/getattachment/Topics/Learning-in-Ohio/Literacy/Implementing-Ohio%E2%80%99s-Plan-to-Raise-Literacy-Ach-1/Emergent-Literacy/FINAL-Ohio-s-Ready-School-Guide-for-Language-and-Literacy-REVISED.pdf.aspx?lang=en-US"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F302-54A6-5B33-7F2F-BE99B5D61303}"/>
              </a:ext>
            </a:extLst>
          </p:cNvPr>
          <p:cNvSpPr>
            <a:spLocks noGrp="1"/>
          </p:cNvSpPr>
          <p:nvPr>
            <p:ph type="title" idx="4294967295"/>
          </p:nvPr>
        </p:nvSpPr>
        <p:spPr>
          <a:xfrm>
            <a:off x="838200" y="-1325563"/>
            <a:ext cx="10515600" cy="1325563"/>
          </a:xfrm>
          <a:prstGeom prst="rect">
            <a:avLst/>
          </a:prstGeom>
        </p:spPr>
        <p:txBody>
          <a:bodyPr anchor="b"/>
          <a:lstStyle/>
          <a:p>
            <a:r>
              <a:rPr lang="en-US" dirty="0"/>
              <a:t>Ohio Heart of it All logo - beginning</a:t>
            </a:r>
          </a:p>
        </p:txBody>
      </p:sp>
    </p:spTree>
    <p:extLst>
      <p:ext uri="{BB962C8B-B14F-4D97-AF65-F5344CB8AC3E}">
        <p14:creationId xmlns:p14="http://schemas.microsoft.com/office/powerpoint/2010/main" val="420169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9FE14-E65B-DA8C-39E4-41B8CC828278}"/>
            </a:ext>
          </a:extLst>
        </p:cNvPr>
        <p:cNvGrpSpPr/>
        <p:nvPr/>
      </p:nvGrpSpPr>
      <p:grpSpPr>
        <a:xfrm>
          <a:off x="0" y="0"/>
          <a:ext cx="0" cy="0"/>
          <a:chOff x="0" y="0"/>
          <a:chExt cx="0" cy="0"/>
        </a:xfrm>
      </p:grpSpPr>
      <p:sp>
        <p:nvSpPr>
          <p:cNvPr id="41" name="Title 3">
            <a:extLst>
              <a:ext uri="{FF2B5EF4-FFF2-40B4-BE49-F238E27FC236}">
                <a16:creationId xmlns:a16="http://schemas.microsoft.com/office/drawing/2014/main" id="{92DDEEF1-5378-3F60-A344-8776C11A81D6}"/>
              </a:ext>
            </a:extLst>
          </p:cNvPr>
          <p:cNvSpPr>
            <a:spLocks noGrp="1"/>
          </p:cNvSpPr>
          <p:nvPr>
            <p:ph type="title"/>
          </p:nvPr>
        </p:nvSpPr>
        <p:spPr>
          <a:xfrm>
            <a:off x="381000" y="365125"/>
            <a:ext cx="11430000" cy="982861"/>
          </a:xfrm>
        </p:spPr>
        <p:txBody>
          <a:bodyPr/>
          <a:lstStyle/>
          <a:p>
            <a:r>
              <a:rPr lang="en-US" dirty="0"/>
              <a:t>Birth-5 Implementation guide</a:t>
            </a:r>
          </a:p>
        </p:txBody>
      </p:sp>
      <p:pic>
        <p:nvPicPr>
          <p:cNvPr id="5" name="Picture Placeholder 4" descr="Cover of Implementing Ohio's Plan to Raise Literacy Achievement">
            <a:extLst>
              <a:ext uri="{FF2B5EF4-FFF2-40B4-BE49-F238E27FC236}">
                <a16:creationId xmlns:a16="http://schemas.microsoft.com/office/drawing/2014/main" id="{474A89A1-7387-212E-FECB-408CD34A6478}"/>
              </a:ext>
            </a:extLst>
          </p:cNvPr>
          <p:cNvPicPr>
            <a:picLocks noGrp="1" noChangeAspect="1"/>
          </p:cNvPicPr>
          <p:nvPr>
            <p:ph type="pic" sz="quarter" idx="16"/>
          </p:nvPr>
        </p:nvPicPr>
        <p:blipFill>
          <a:blip r:embed="rId3"/>
          <a:srcRect l="1446" r="1446"/>
          <a:stretch>
            <a:fillRect/>
          </a:stretch>
        </p:blipFill>
        <p:spPr>
          <a:xfrm>
            <a:off x="381000" y="1558925"/>
            <a:ext cx="3224213" cy="4302125"/>
          </a:xfrm>
          <a:prstGeom prst="rect">
            <a:avLst/>
          </a:prstGeom>
        </p:spPr>
      </p:pic>
      <p:graphicFrame>
        <p:nvGraphicFramePr>
          <p:cNvPr id="2" name="Table 1">
            <a:extLst>
              <a:ext uri="{FF2B5EF4-FFF2-40B4-BE49-F238E27FC236}">
                <a16:creationId xmlns:a16="http://schemas.microsoft.com/office/drawing/2014/main" id="{5A44808A-7425-4BAE-0520-0C7C1B02DA4F}"/>
              </a:ext>
            </a:extLst>
          </p:cNvPr>
          <p:cNvGraphicFramePr>
            <a:graphicFrameLocks noGrp="1"/>
          </p:cNvGraphicFramePr>
          <p:nvPr>
            <p:extLst>
              <p:ext uri="{D42A27DB-BD31-4B8C-83A1-F6EECF244321}">
                <p14:modId xmlns:p14="http://schemas.microsoft.com/office/powerpoint/2010/main" val="3947196960"/>
              </p:ext>
            </p:extLst>
          </p:nvPr>
        </p:nvGraphicFramePr>
        <p:xfrm>
          <a:off x="3874168" y="1191127"/>
          <a:ext cx="8093242" cy="5301748"/>
        </p:xfrm>
        <a:graphic>
          <a:graphicData uri="http://schemas.openxmlformats.org/drawingml/2006/table">
            <a:tbl>
              <a:tblPr firstRow="1" bandRow="1">
                <a:tableStyleId>{5C22544A-7EE6-4342-B048-85BDC9FD1C3A}</a:tableStyleId>
              </a:tblPr>
              <a:tblGrid>
                <a:gridCol w="8093242">
                  <a:extLst>
                    <a:ext uri="{9D8B030D-6E8A-4147-A177-3AD203B41FA5}">
                      <a16:colId xmlns:a16="http://schemas.microsoft.com/office/drawing/2014/main" val="2550809118"/>
                    </a:ext>
                  </a:extLst>
                </a:gridCol>
              </a:tblGrid>
              <a:tr h="5301748">
                <a:tc>
                  <a:txBody>
                    <a:bodyPr/>
                    <a:lstStyle/>
                    <a:p>
                      <a:pPr algn="ctr"/>
                      <a:r>
                        <a:rPr lang="en-US" sz="2400" dirty="0"/>
                        <a:t>Nonnegotiable #1: High Quality Instruction</a:t>
                      </a:r>
                    </a:p>
                    <a:p>
                      <a:endParaRPr lang="en-US" sz="2400" dirty="0"/>
                    </a:p>
                  </a:txBody>
                  <a:tcPr/>
                </a:tc>
                <a:extLst>
                  <a:ext uri="{0D108BD9-81ED-4DB2-BD59-A6C34878D82A}">
                    <a16:rowId xmlns:a16="http://schemas.microsoft.com/office/drawing/2014/main" val="798498564"/>
                  </a:ext>
                </a:extLst>
              </a:tr>
            </a:tbl>
          </a:graphicData>
        </a:graphic>
      </p:graphicFrame>
      <p:pic>
        <p:nvPicPr>
          <p:cNvPr id="6" name="Picture 5" descr="Nonnegotiable #1 of High Quality Instruction and contains a sublist of nonnegotiables">
            <a:extLst>
              <a:ext uri="{FF2B5EF4-FFF2-40B4-BE49-F238E27FC236}">
                <a16:creationId xmlns:a16="http://schemas.microsoft.com/office/drawing/2014/main" id="{DE03EF1E-D178-3D22-5F27-0DEBCF26696F}"/>
              </a:ext>
            </a:extLst>
          </p:cNvPr>
          <p:cNvPicPr>
            <a:picLocks noChangeAspect="1"/>
          </p:cNvPicPr>
          <p:nvPr/>
        </p:nvPicPr>
        <p:blipFill>
          <a:blip r:embed="rId4"/>
          <a:stretch>
            <a:fillRect/>
          </a:stretch>
        </p:blipFill>
        <p:spPr>
          <a:xfrm>
            <a:off x="4206400" y="1773891"/>
            <a:ext cx="7446184" cy="4470794"/>
          </a:xfrm>
          <a:prstGeom prst="rect">
            <a:avLst/>
          </a:prstGeom>
        </p:spPr>
      </p:pic>
    </p:spTree>
    <p:extLst>
      <p:ext uri="{BB962C8B-B14F-4D97-AF65-F5344CB8AC3E}">
        <p14:creationId xmlns:p14="http://schemas.microsoft.com/office/powerpoint/2010/main" val="299853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34B9B-2275-9E90-AF5C-A4A34832E2B1}"/>
            </a:ext>
          </a:extLst>
        </p:cNvPr>
        <p:cNvGrpSpPr/>
        <p:nvPr/>
      </p:nvGrpSpPr>
      <p:grpSpPr>
        <a:xfrm>
          <a:off x="0" y="0"/>
          <a:ext cx="0" cy="0"/>
          <a:chOff x="0" y="0"/>
          <a:chExt cx="0" cy="0"/>
        </a:xfrm>
      </p:grpSpPr>
      <p:sp>
        <p:nvSpPr>
          <p:cNvPr id="41" name="Title 3">
            <a:extLst>
              <a:ext uri="{FF2B5EF4-FFF2-40B4-BE49-F238E27FC236}">
                <a16:creationId xmlns:a16="http://schemas.microsoft.com/office/drawing/2014/main" id="{E56BE597-E5DA-1580-6096-4D8215742F52}"/>
              </a:ext>
            </a:extLst>
          </p:cNvPr>
          <p:cNvSpPr>
            <a:spLocks noGrp="1"/>
          </p:cNvSpPr>
          <p:nvPr>
            <p:ph type="title"/>
          </p:nvPr>
        </p:nvSpPr>
        <p:spPr>
          <a:xfrm>
            <a:off x="381000" y="365125"/>
            <a:ext cx="11430000" cy="982861"/>
          </a:xfrm>
        </p:spPr>
        <p:txBody>
          <a:bodyPr/>
          <a:lstStyle/>
          <a:p>
            <a:r>
              <a:rPr lang="en-US" dirty="0"/>
              <a:t>Birth-5 Implementation guide</a:t>
            </a:r>
          </a:p>
        </p:txBody>
      </p:sp>
      <p:pic>
        <p:nvPicPr>
          <p:cNvPr id="5" name="Picture Placeholder 4" descr="Cover of Implementing Ohio's Plan to Raise Literacy Achievement">
            <a:extLst>
              <a:ext uri="{FF2B5EF4-FFF2-40B4-BE49-F238E27FC236}">
                <a16:creationId xmlns:a16="http://schemas.microsoft.com/office/drawing/2014/main" id="{749F7347-E4DC-F487-1E89-E2FC68F82BEE}"/>
              </a:ext>
            </a:extLst>
          </p:cNvPr>
          <p:cNvPicPr>
            <a:picLocks noGrp="1" noChangeAspect="1"/>
          </p:cNvPicPr>
          <p:nvPr>
            <p:ph type="pic" sz="quarter" idx="16"/>
          </p:nvPr>
        </p:nvPicPr>
        <p:blipFill>
          <a:blip r:embed="rId3"/>
          <a:srcRect l="1446" r="1446"/>
          <a:stretch>
            <a:fillRect/>
          </a:stretch>
        </p:blipFill>
        <p:spPr>
          <a:xfrm>
            <a:off x="381000" y="1558925"/>
            <a:ext cx="3224213" cy="4302125"/>
          </a:xfrm>
          <a:prstGeom prst="rect">
            <a:avLst/>
          </a:prstGeom>
        </p:spPr>
      </p:pic>
      <p:graphicFrame>
        <p:nvGraphicFramePr>
          <p:cNvPr id="2" name="Table 1">
            <a:extLst>
              <a:ext uri="{FF2B5EF4-FFF2-40B4-BE49-F238E27FC236}">
                <a16:creationId xmlns:a16="http://schemas.microsoft.com/office/drawing/2014/main" id="{D367CA41-EB0F-392A-DC2B-9F3469F8F7EC}"/>
              </a:ext>
            </a:extLst>
          </p:cNvPr>
          <p:cNvGraphicFramePr>
            <a:graphicFrameLocks noGrp="1"/>
          </p:cNvGraphicFramePr>
          <p:nvPr>
            <p:extLst>
              <p:ext uri="{D42A27DB-BD31-4B8C-83A1-F6EECF244321}">
                <p14:modId xmlns:p14="http://schemas.microsoft.com/office/powerpoint/2010/main" val="3485067379"/>
              </p:ext>
            </p:extLst>
          </p:nvPr>
        </p:nvGraphicFramePr>
        <p:xfrm>
          <a:off x="4048625" y="1750593"/>
          <a:ext cx="7243011" cy="4445669"/>
        </p:xfrm>
        <a:graphic>
          <a:graphicData uri="http://schemas.openxmlformats.org/drawingml/2006/table">
            <a:tbl>
              <a:tblPr firstRow="1" bandRow="1">
                <a:tableStyleId>{5C22544A-7EE6-4342-B048-85BDC9FD1C3A}</a:tableStyleId>
              </a:tblPr>
              <a:tblGrid>
                <a:gridCol w="7243011">
                  <a:extLst>
                    <a:ext uri="{9D8B030D-6E8A-4147-A177-3AD203B41FA5}">
                      <a16:colId xmlns:a16="http://schemas.microsoft.com/office/drawing/2014/main" val="2550809118"/>
                    </a:ext>
                  </a:extLst>
                </a:gridCol>
              </a:tblGrid>
              <a:tr h="4445669">
                <a:tc>
                  <a:txBody>
                    <a:bodyPr/>
                    <a:lstStyle/>
                    <a:p>
                      <a:pPr algn="ctr"/>
                      <a:r>
                        <a:rPr lang="en-US" sz="2400" dirty="0"/>
                        <a:t>Essential Emergent Literacy Skills</a:t>
                      </a:r>
                    </a:p>
                    <a:p>
                      <a:endParaRPr lang="en-US" sz="2400" dirty="0"/>
                    </a:p>
                    <a:p>
                      <a:pPr marL="285750" indent="-285750">
                        <a:buFont typeface="Arial" panose="020B0604020202020204" pitchFamily="34" charset="0"/>
                        <a:buChar char="•"/>
                      </a:pPr>
                      <a:r>
                        <a:rPr lang="en-US" sz="2400" dirty="0"/>
                        <a:t>Vocabulary and Oral Language</a:t>
                      </a:r>
                    </a:p>
                    <a:p>
                      <a:pPr marL="285750" indent="-285750">
                        <a:buFont typeface="Arial" panose="020B0604020202020204" pitchFamily="34" charset="0"/>
                        <a:buChar char="•"/>
                      </a:pPr>
                      <a:r>
                        <a:rPr lang="en-US" sz="2400" dirty="0"/>
                        <a:t>Phonological Awareness and Phonemic Awareness</a:t>
                      </a:r>
                    </a:p>
                    <a:p>
                      <a:pPr marL="285750" indent="-285750">
                        <a:buFont typeface="Arial" panose="020B0604020202020204" pitchFamily="34" charset="0"/>
                        <a:buChar char="•"/>
                      </a:pPr>
                      <a:r>
                        <a:rPr lang="en-US" sz="2400" dirty="0"/>
                        <a:t>Print Knowledge</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Intentional instruction and responsive adult-child interaction in early learning programs can focus on these key skills that make students more likely to become readers in elementary school.</a:t>
                      </a:r>
                    </a:p>
                  </a:txBody>
                  <a:tcPr/>
                </a:tc>
                <a:extLst>
                  <a:ext uri="{0D108BD9-81ED-4DB2-BD59-A6C34878D82A}">
                    <a16:rowId xmlns:a16="http://schemas.microsoft.com/office/drawing/2014/main" val="798498564"/>
                  </a:ext>
                </a:extLst>
              </a:tr>
            </a:tbl>
          </a:graphicData>
        </a:graphic>
      </p:graphicFrame>
    </p:spTree>
    <p:extLst>
      <p:ext uri="{BB962C8B-B14F-4D97-AF65-F5344CB8AC3E}">
        <p14:creationId xmlns:p14="http://schemas.microsoft.com/office/powerpoint/2010/main" val="202977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5212B-20E2-EFB3-FCD3-1E2F913EB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B55B85-3647-9E13-4C47-A65BDD87F5AF}"/>
              </a:ext>
            </a:extLst>
          </p:cNvPr>
          <p:cNvSpPr>
            <a:spLocks noGrp="1"/>
          </p:cNvSpPr>
          <p:nvPr>
            <p:ph type="title"/>
          </p:nvPr>
        </p:nvSpPr>
        <p:spPr>
          <a:xfrm>
            <a:off x="381000" y="365125"/>
            <a:ext cx="11430000" cy="1325563"/>
          </a:xfrm>
        </p:spPr>
        <p:txBody>
          <a:bodyPr anchor="t">
            <a:normAutofit/>
          </a:bodyPr>
          <a:lstStyle/>
          <a:p>
            <a:r>
              <a:rPr lang="en-US" dirty="0"/>
              <a:t>The Simple View of Reading </a:t>
            </a:r>
          </a:p>
        </p:txBody>
      </p:sp>
      <p:pic>
        <p:nvPicPr>
          <p:cNvPr id="5" name="Picture 4" descr="Inforgraphic of the simple view of reading">
            <a:extLst>
              <a:ext uri="{FF2B5EF4-FFF2-40B4-BE49-F238E27FC236}">
                <a16:creationId xmlns:a16="http://schemas.microsoft.com/office/drawing/2014/main" id="{C6C5BCF5-4F70-47FB-67D1-DF7AD3469091}"/>
              </a:ext>
            </a:extLst>
          </p:cNvPr>
          <p:cNvPicPr>
            <a:picLocks noChangeAspect="1"/>
          </p:cNvPicPr>
          <p:nvPr/>
        </p:nvPicPr>
        <p:blipFill>
          <a:blip r:embed="rId2"/>
          <a:stretch>
            <a:fillRect/>
          </a:stretch>
        </p:blipFill>
        <p:spPr>
          <a:xfrm>
            <a:off x="1136983" y="1911312"/>
            <a:ext cx="9037721" cy="2869476"/>
          </a:xfrm>
          <a:prstGeom prst="rect">
            <a:avLst/>
          </a:prstGeom>
          <a:noFill/>
        </p:spPr>
      </p:pic>
      <p:sp>
        <p:nvSpPr>
          <p:cNvPr id="4" name="Slide Number Placeholder 3">
            <a:extLst>
              <a:ext uri="{FF2B5EF4-FFF2-40B4-BE49-F238E27FC236}">
                <a16:creationId xmlns:a16="http://schemas.microsoft.com/office/drawing/2014/main" id="{6D721724-DFA2-BE95-0B4C-040C982EA692}"/>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12</a:t>
            </a:fld>
            <a:endParaRPr lang="en-US"/>
          </a:p>
        </p:txBody>
      </p:sp>
    </p:spTree>
    <p:extLst>
      <p:ext uri="{BB962C8B-B14F-4D97-AF65-F5344CB8AC3E}">
        <p14:creationId xmlns:p14="http://schemas.microsoft.com/office/powerpoint/2010/main" val="82302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A7B9C-BAD1-A7AE-D584-C815168460CF}"/>
            </a:ext>
          </a:extLst>
        </p:cNvPr>
        <p:cNvGrpSpPr/>
        <p:nvPr/>
      </p:nvGrpSpPr>
      <p:grpSpPr>
        <a:xfrm>
          <a:off x="0" y="0"/>
          <a:ext cx="0" cy="0"/>
          <a:chOff x="0" y="0"/>
          <a:chExt cx="0" cy="0"/>
        </a:xfrm>
      </p:grpSpPr>
      <p:sp>
        <p:nvSpPr>
          <p:cNvPr id="41" name="Title 3">
            <a:extLst>
              <a:ext uri="{FF2B5EF4-FFF2-40B4-BE49-F238E27FC236}">
                <a16:creationId xmlns:a16="http://schemas.microsoft.com/office/drawing/2014/main" id="{F2811295-2227-9B14-D457-404FD3C71D63}"/>
              </a:ext>
            </a:extLst>
          </p:cNvPr>
          <p:cNvSpPr>
            <a:spLocks noGrp="1"/>
          </p:cNvSpPr>
          <p:nvPr>
            <p:ph type="title"/>
          </p:nvPr>
        </p:nvSpPr>
        <p:spPr>
          <a:xfrm>
            <a:off x="381000" y="365125"/>
            <a:ext cx="11430000" cy="982861"/>
          </a:xfrm>
        </p:spPr>
        <p:txBody>
          <a:bodyPr/>
          <a:lstStyle/>
          <a:p>
            <a:r>
              <a:rPr lang="en-US" dirty="0"/>
              <a:t>IES Practice Guide Recommendations and Evidence</a:t>
            </a:r>
          </a:p>
        </p:txBody>
      </p:sp>
      <p:pic>
        <p:nvPicPr>
          <p:cNvPr id="7" name="Picture Placeholder 13" descr="Cover of IES Preparing Young Children for School">
            <a:extLst>
              <a:ext uri="{FF2B5EF4-FFF2-40B4-BE49-F238E27FC236}">
                <a16:creationId xmlns:a16="http://schemas.microsoft.com/office/drawing/2014/main" id="{F5CF6AE0-2FDD-506E-7C24-603CBE35BCA9}"/>
              </a:ext>
            </a:extLst>
          </p:cNvPr>
          <p:cNvPicPr>
            <a:picLocks noGrp="1" noChangeAspect="1"/>
          </p:cNvPicPr>
          <p:nvPr>
            <p:ph type="pic" sz="quarter" idx="16"/>
          </p:nvPr>
        </p:nvPicPr>
        <p:blipFill>
          <a:blip r:embed="rId2"/>
          <a:srcRect l="1481" r="1480" b="-3"/>
          <a:stretch/>
        </p:blipFill>
        <p:spPr>
          <a:xfrm>
            <a:off x="381000" y="1558925"/>
            <a:ext cx="3224888" cy="4302125"/>
          </a:xfrm>
          <a:noFill/>
        </p:spPr>
      </p:pic>
      <p:pic>
        <p:nvPicPr>
          <p:cNvPr id="9" name="Picture 8" descr="Table of practice guide recommendations and evidence from the IES Preparing Young Children for School">
            <a:extLst>
              <a:ext uri="{FF2B5EF4-FFF2-40B4-BE49-F238E27FC236}">
                <a16:creationId xmlns:a16="http://schemas.microsoft.com/office/drawing/2014/main" id="{B18E72BB-E453-2A62-E2E7-042445CB86DB}"/>
              </a:ext>
            </a:extLst>
          </p:cNvPr>
          <p:cNvPicPr>
            <a:picLocks noChangeAspect="1"/>
          </p:cNvPicPr>
          <p:nvPr/>
        </p:nvPicPr>
        <p:blipFill>
          <a:blip r:embed="rId3"/>
          <a:stretch>
            <a:fillRect/>
          </a:stretch>
        </p:blipFill>
        <p:spPr>
          <a:xfrm>
            <a:off x="4088524" y="1689100"/>
            <a:ext cx="7467600" cy="4171950"/>
          </a:xfrm>
          <a:prstGeom prst="rect">
            <a:avLst/>
          </a:prstGeom>
        </p:spPr>
      </p:pic>
      <p:sp>
        <p:nvSpPr>
          <p:cNvPr id="2" name="Star: 5 Points 1">
            <a:extLst>
              <a:ext uri="{FF2B5EF4-FFF2-40B4-BE49-F238E27FC236}">
                <a16:creationId xmlns:a16="http://schemas.microsoft.com/office/drawing/2014/main" id="{FAE2CE62-9168-6698-FFBB-558E0C17D6F4}"/>
              </a:ext>
              <a:ext uri="{C183D7F6-B498-43B3-948B-1728B52AA6E4}">
                <adec:decorative xmlns:adec="http://schemas.microsoft.com/office/drawing/2017/decorative" val="1"/>
              </a:ext>
            </a:extLst>
          </p:cNvPr>
          <p:cNvSpPr/>
          <p:nvPr/>
        </p:nvSpPr>
        <p:spPr>
          <a:xfrm>
            <a:off x="3850105" y="4722394"/>
            <a:ext cx="324852" cy="28274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262EAF87-914B-AB87-D9DD-A98E52E61CE9}"/>
              </a:ext>
              <a:ext uri="{C183D7F6-B498-43B3-948B-1728B52AA6E4}">
                <adec:decorative xmlns:adec="http://schemas.microsoft.com/office/drawing/2017/decorative" val="1"/>
              </a:ext>
            </a:extLst>
          </p:cNvPr>
          <p:cNvSpPr/>
          <p:nvPr/>
        </p:nvSpPr>
        <p:spPr>
          <a:xfrm>
            <a:off x="3858124" y="5077107"/>
            <a:ext cx="324852" cy="28274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481AEE70-A5D8-195F-8A4C-0E43F58AC903}"/>
              </a:ext>
              <a:ext uri="{C183D7F6-B498-43B3-948B-1728B52AA6E4}">
                <adec:decorative xmlns:adec="http://schemas.microsoft.com/office/drawing/2017/decorative" val="1"/>
              </a:ext>
            </a:extLst>
          </p:cNvPr>
          <p:cNvSpPr/>
          <p:nvPr/>
        </p:nvSpPr>
        <p:spPr>
          <a:xfrm>
            <a:off x="3864141" y="5418221"/>
            <a:ext cx="324852" cy="28274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2169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21D81-5CBC-A72F-0B86-2E61AD51F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45D5DA-F68B-2804-7927-D93DA4F36053}"/>
              </a:ext>
            </a:extLst>
          </p:cNvPr>
          <p:cNvSpPr>
            <a:spLocks noGrp="1"/>
          </p:cNvSpPr>
          <p:nvPr>
            <p:ph type="title"/>
          </p:nvPr>
        </p:nvSpPr>
        <p:spPr>
          <a:xfrm>
            <a:off x="116033" y="-1285692"/>
            <a:ext cx="11086475" cy="889427"/>
          </a:xfrm>
        </p:spPr>
        <p:txBody>
          <a:bodyPr/>
          <a:lstStyle/>
          <a:p>
            <a:r>
              <a:rPr lang="en-US" dirty="0"/>
              <a:t>Recommendation 5</a:t>
            </a:r>
          </a:p>
        </p:txBody>
      </p:sp>
      <p:pic>
        <p:nvPicPr>
          <p:cNvPr id="6" name="Picture 5" descr="Text box: Recoomendation 5, Intentionally plan activities to build children's vocabulary and language">
            <a:extLst>
              <a:ext uri="{FF2B5EF4-FFF2-40B4-BE49-F238E27FC236}">
                <a16:creationId xmlns:a16="http://schemas.microsoft.com/office/drawing/2014/main" id="{775BEB2F-2336-F956-6FD6-54572CE02B4C}"/>
              </a:ext>
            </a:extLst>
          </p:cNvPr>
          <p:cNvPicPr>
            <a:picLocks noChangeAspect="1"/>
          </p:cNvPicPr>
          <p:nvPr/>
        </p:nvPicPr>
        <p:blipFill>
          <a:blip r:embed="rId2"/>
          <a:stretch>
            <a:fillRect/>
          </a:stretch>
        </p:blipFill>
        <p:spPr>
          <a:xfrm>
            <a:off x="380999" y="1041185"/>
            <a:ext cx="7858125" cy="952500"/>
          </a:xfrm>
          <a:prstGeom prst="rect">
            <a:avLst/>
          </a:prstGeom>
        </p:spPr>
      </p:pic>
      <p:sp>
        <p:nvSpPr>
          <p:cNvPr id="3" name="Text Placeholder 2">
            <a:extLst>
              <a:ext uri="{FF2B5EF4-FFF2-40B4-BE49-F238E27FC236}">
                <a16:creationId xmlns:a16="http://schemas.microsoft.com/office/drawing/2014/main" id="{E480F68A-38C0-393F-2FAB-68672F529387}"/>
              </a:ext>
            </a:extLst>
          </p:cNvPr>
          <p:cNvSpPr>
            <a:spLocks noGrp="1"/>
          </p:cNvSpPr>
          <p:nvPr>
            <p:ph type="body" idx="1"/>
          </p:nvPr>
        </p:nvSpPr>
        <p:spPr/>
        <p:txBody>
          <a:bodyPr>
            <a:normAutofit lnSpcReduction="10000"/>
          </a:bodyPr>
          <a:lstStyle/>
          <a:p>
            <a:r>
              <a:rPr lang="en-US" dirty="0"/>
              <a:t>“The best activity for exposure to vocabulary and unfamiliar words is reading children’s books, which have many more unfamiliar words than typical child-directed conversations.” (Massaro, 2016).</a:t>
            </a:r>
          </a:p>
          <a:p>
            <a:endParaRPr lang="en-US" dirty="0"/>
          </a:p>
          <a:p>
            <a:r>
              <a:rPr lang="en-US" dirty="0"/>
              <a:t>“Reading storybooks is a cornerstone in early childhood classrooms. The evidence suggests that it is important to have a process for selecting vocabulary words-and a routine for teaching them.” (Schickedanz &amp; Collins, 2013; Weitzman &amp; Greenberg, 2010) </a:t>
            </a:r>
          </a:p>
        </p:txBody>
      </p:sp>
    </p:spTree>
    <p:extLst>
      <p:ext uri="{BB962C8B-B14F-4D97-AF65-F5344CB8AC3E}">
        <p14:creationId xmlns:p14="http://schemas.microsoft.com/office/powerpoint/2010/main" val="1493802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72CCC-8908-870E-6EF1-5CEEBAF5F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0715D0-4D4A-ABD2-77C4-8E7D5FCE517C}"/>
              </a:ext>
            </a:extLst>
          </p:cNvPr>
          <p:cNvSpPr>
            <a:spLocks noGrp="1"/>
          </p:cNvSpPr>
          <p:nvPr>
            <p:ph type="title"/>
          </p:nvPr>
        </p:nvSpPr>
        <p:spPr>
          <a:xfrm>
            <a:off x="0" y="-1026384"/>
            <a:ext cx="11086475" cy="889427"/>
          </a:xfrm>
        </p:spPr>
        <p:txBody>
          <a:bodyPr/>
          <a:lstStyle/>
          <a:p>
            <a:r>
              <a:rPr lang="en-US" dirty="0"/>
              <a:t>Recommendation 5 cont’d</a:t>
            </a:r>
          </a:p>
        </p:txBody>
      </p:sp>
      <p:pic>
        <p:nvPicPr>
          <p:cNvPr id="6" name="Picture 5" descr="Text box: Recommendation 5, intentionally plan activities to build children's vocabulary and language">
            <a:extLst>
              <a:ext uri="{FF2B5EF4-FFF2-40B4-BE49-F238E27FC236}">
                <a16:creationId xmlns:a16="http://schemas.microsoft.com/office/drawing/2014/main" id="{FB49DB04-CB57-BCCE-2A97-0AF075EACBBA}"/>
              </a:ext>
            </a:extLst>
          </p:cNvPr>
          <p:cNvPicPr>
            <a:picLocks noChangeAspect="1"/>
          </p:cNvPicPr>
          <p:nvPr/>
        </p:nvPicPr>
        <p:blipFill>
          <a:blip r:embed="rId2"/>
          <a:stretch>
            <a:fillRect/>
          </a:stretch>
        </p:blipFill>
        <p:spPr>
          <a:xfrm>
            <a:off x="380999" y="1041185"/>
            <a:ext cx="7858125" cy="952500"/>
          </a:xfrm>
          <a:prstGeom prst="rect">
            <a:avLst/>
          </a:prstGeom>
        </p:spPr>
      </p:pic>
      <p:sp>
        <p:nvSpPr>
          <p:cNvPr id="3" name="Text Placeholder 2">
            <a:extLst>
              <a:ext uri="{FF2B5EF4-FFF2-40B4-BE49-F238E27FC236}">
                <a16:creationId xmlns:a16="http://schemas.microsoft.com/office/drawing/2014/main" id="{E6B4BF04-ACBB-3C85-AE8A-01F0AA5580F5}"/>
              </a:ext>
            </a:extLst>
          </p:cNvPr>
          <p:cNvSpPr>
            <a:spLocks noGrp="1"/>
          </p:cNvSpPr>
          <p:nvPr>
            <p:ph type="body" idx="1"/>
          </p:nvPr>
        </p:nvSpPr>
        <p:spPr/>
        <p:txBody>
          <a:bodyPr/>
          <a:lstStyle/>
          <a:p>
            <a:pPr marL="457200" indent="-457200">
              <a:buAutoNum type="arabicPeriod"/>
            </a:pPr>
            <a:r>
              <a:rPr lang="en-US" dirty="0"/>
              <a:t>Choose 3-5 unique words to focus on each week and include review of those words in other weeks</a:t>
            </a:r>
          </a:p>
          <a:p>
            <a:pPr marL="457200" indent="-457200">
              <a:buAutoNum type="arabicPeriod"/>
            </a:pPr>
            <a:r>
              <a:rPr lang="en-US" dirty="0"/>
              <a:t>Introduce the words and their meanings</a:t>
            </a:r>
          </a:p>
          <a:p>
            <a:pPr marL="457200" indent="-457200">
              <a:buAutoNum type="arabicPeriod"/>
            </a:pPr>
            <a:r>
              <a:rPr lang="en-US" dirty="0"/>
              <a:t>Choose activities and materials that will offer children opportunities to practice using the target vocabulary words</a:t>
            </a:r>
          </a:p>
          <a:p>
            <a:pPr marL="457200" indent="-457200">
              <a:buAutoNum type="arabicPeriod"/>
            </a:pPr>
            <a:r>
              <a:rPr lang="en-US" dirty="0"/>
              <a:t>Engage in interactive conversations with children to reinforce or solidify understanding of vocabulary words</a:t>
            </a:r>
          </a:p>
        </p:txBody>
      </p:sp>
    </p:spTree>
    <p:extLst>
      <p:ext uri="{BB962C8B-B14F-4D97-AF65-F5344CB8AC3E}">
        <p14:creationId xmlns:p14="http://schemas.microsoft.com/office/powerpoint/2010/main" val="2442392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17617-5EC8-22F3-6BC8-34B2EE5854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D48F5-9ED9-8B89-FBEB-85D05D1977F5}"/>
              </a:ext>
            </a:extLst>
          </p:cNvPr>
          <p:cNvSpPr>
            <a:spLocks noGrp="1"/>
          </p:cNvSpPr>
          <p:nvPr>
            <p:ph type="title"/>
          </p:nvPr>
        </p:nvSpPr>
        <p:spPr>
          <a:xfrm>
            <a:off x="189931" y="-1142409"/>
            <a:ext cx="11086475" cy="889427"/>
          </a:xfrm>
        </p:spPr>
        <p:txBody>
          <a:bodyPr/>
          <a:lstStyle/>
          <a:p>
            <a:r>
              <a:rPr lang="en-US" dirty="0"/>
              <a:t>Recommendation 5 – cont’d</a:t>
            </a:r>
          </a:p>
        </p:txBody>
      </p:sp>
      <p:pic>
        <p:nvPicPr>
          <p:cNvPr id="6" name="Picture 5" descr="Text box: Recommendation 5, intentionally plan activities to build children's vocabulary and language">
            <a:extLst>
              <a:ext uri="{FF2B5EF4-FFF2-40B4-BE49-F238E27FC236}">
                <a16:creationId xmlns:a16="http://schemas.microsoft.com/office/drawing/2014/main" id="{FAD287C9-C1A1-D6CA-4080-89041DABB141}"/>
              </a:ext>
            </a:extLst>
          </p:cNvPr>
          <p:cNvPicPr>
            <a:picLocks noChangeAspect="1"/>
          </p:cNvPicPr>
          <p:nvPr/>
        </p:nvPicPr>
        <p:blipFill>
          <a:blip r:embed="rId3"/>
          <a:stretch>
            <a:fillRect/>
          </a:stretch>
        </p:blipFill>
        <p:spPr>
          <a:xfrm>
            <a:off x="380999" y="1041185"/>
            <a:ext cx="7858125" cy="952500"/>
          </a:xfrm>
          <a:prstGeom prst="rect">
            <a:avLst/>
          </a:prstGeom>
        </p:spPr>
      </p:pic>
      <p:sp>
        <p:nvSpPr>
          <p:cNvPr id="3" name="Text Placeholder 2">
            <a:extLst>
              <a:ext uri="{FF2B5EF4-FFF2-40B4-BE49-F238E27FC236}">
                <a16:creationId xmlns:a16="http://schemas.microsoft.com/office/drawing/2014/main" id="{7BBDE0A3-60ED-545D-0724-51CBD62D3BB4}"/>
              </a:ext>
            </a:extLst>
          </p:cNvPr>
          <p:cNvSpPr>
            <a:spLocks noGrp="1"/>
          </p:cNvSpPr>
          <p:nvPr>
            <p:ph type="body" idx="1"/>
          </p:nvPr>
        </p:nvSpPr>
        <p:spPr/>
        <p:txBody>
          <a:bodyPr>
            <a:normAutofit fontScale="92500" lnSpcReduction="20000"/>
          </a:bodyPr>
          <a:lstStyle/>
          <a:p>
            <a:pPr algn="ctr"/>
            <a:r>
              <a:rPr lang="en-US" sz="2600" b="1" dirty="0">
                <a:solidFill>
                  <a:schemeClr val="accent1"/>
                </a:solidFill>
              </a:rPr>
              <a:t>Explicit Vocabulary Instruction Routine</a:t>
            </a:r>
          </a:p>
          <a:p>
            <a:pPr marL="457200" indent="-457200">
              <a:buAutoNum type="arabicPeriod"/>
            </a:pPr>
            <a:r>
              <a:rPr lang="en-US" sz="2600" dirty="0"/>
              <a:t>Say the word and provide a child-friendly definition or explanation using multi-sensory connections (e.g., a gesture cue, a picture, and the printed word).</a:t>
            </a:r>
          </a:p>
          <a:p>
            <a:pPr marL="457200" indent="-457200">
              <a:buAutoNum type="arabicPeriod"/>
            </a:pPr>
            <a:r>
              <a:rPr lang="en-US" sz="2600" dirty="0"/>
              <a:t>Have the children repeat the word.</a:t>
            </a:r>
          </a:p>
          <a:p>
            <a:pPr marL="457200" indent="-457200">
              <a:buAutoNum type="arabicPeriod"/>
            </a:pPr>
            <a:r>
              <a:rPr lang="en-US" sz="2600" dirty="0"/>
              <a:t>Provide other contexts for the word to reinforce its meaning.</a:t>
            </a:r>
          </a:p>
          <a:p>
            <a:pPr marL="457200" indent="-457200">
              <a:buAutoNum type="arabicPeriod"/>
            </a:pPr>
            <a:r>
              <a:rPr lang="en-US" sz="2600" dirty="0"/>
              <a:t>Have the children describe the word meaning to a shoulder buddy.					     (Adapted from Beck et al., 2013)</a:t>
            </a:r>
          </a:p>
        </p:txBody>
      </p:sp>
    </p:spTree>
    <p:extLst>
      <p:ext uri="{BB962C8B-B14F-4D97-AF65-F5344CB8AC3E}">
        <p14:creationId xmlns:p14="http://schemas.microsoft.com/office/powerpoint/2010/main" val="3763582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49E28-69D2-2E74-52F8-9B4BBD486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C74FB-F4B3-EE31-0073-320EC9F426E2}"/>
              </a:ext>
              <a:ext uri="{C183D7F6-B498-43B3-948B-1728B52AA6E4}">
                <adec:decorative xmlns:adec="http://schemas.microsoft.com/office/drawing/2017/decorative" val="0"/>
              </a:ext>
            </a:extLst>
          </p:cNvPr>
          <p:cNvSpPr>
            <a:spLocks noGrp="1"/>
          </p:cNvSpPr>
          <p:nvPr>
            <p:ph type="title"/>
          </p:nvPr>
        </p:nvSpPr>
        <p:spPr>
          <a:xfrm>
            <a:off x="380999" y="-1015222"/>
            <a:ext cx="11086475" cy="889427"/>
          </a:xfrm>
        </p:spPr>
        <p:txBody>
          <a:bodyPr/>
          <a:lstStyle/>
          <a:p>
            <a:r>
              <a:rPr lang="en-US" dirty="0"/>
              <a:t>Recommendation 5 – </a:t>
            </a:r>
            <a:r>
              <a:rPr lang="en-US" dirty="0" err="1"/>
              <a:t>cont’D</a:t>
            </a:r>
            <a:r>
              <a:rPr lang="en-US" dirty="0"/>
              <a:t> 4</a:t>
            </a:r>
          </a:p>
        </p:txBody>
      </p:sp>
      <p:pic>
        <p:nvPicPr>
          <p:cNvPr id="6" name="Picture 5" descr="Text box: recommendation 5, intentionally plan activities to build children's vocabulary and language">
            <a:extLst>
              <a:ext uri="{FF2B5EF4-FFF2-40B4-BE49-F238E27FC236}">
                <a16:creationId xmlns:a16="http://schemas.microsoft.com/office/drawing/2014/main" id="{E4B36891-47FE-267B-0611-D82770E8DF6E}"/>
              </a:ext>
            </a:extLst>
          </p:cNvPr>
          <p:cNvPicPr>
            <a:picLocks noChangeAspect="1"/>
          </p:cNvPicPr>
          <p:nvPr/>
        </p:nvPicPr>
        <p:blipFill>
          <a:blip r:embed="rId3"/>
          <a:stretch>
            <a:fillRect/>
          </a:stretch>
        </p:blipFill>
        <p:spPr>
          <a:xfrm>
            <a:off x="380999" y="1041185"/>
            <a:ext cx="7858125" cy="952500"/>
          </a:xfrm>
          <a:prstGeom prst="rect">
            <a:avLst/>
          </a:prstGeom>
        </p:spPr>
      </p:pic>
      <p:sp>
        <p:nvSpPr>
          <p:cNvPr id="3" name="Text Placeholder 2">
            <a:extLst>
              <a:ext uri="{FF2B5EF4-FFF2-40B4-BE49-F238E27FC236}">
                <a16:creationId xmlns:a16="http://schemas.microsoft.com/office/drawing/2014/main" id="{B091ACD3-28BA-5251-81CA-FD7B51745B30}"/>
              </a:ext>
            </a:extLst>
          </p:cNvPr>
          <p:cNvSpPr>
            <a:spLocks noGrp="1"/>
          </p:cNvSpPr>
          <p:nvPr>
            <p:ph type="body" idx="1"/>
          </p:nvPr>
        </p:nvSpPr>
        <p:spPr>
          <a:xfrm>
            <a:off x="381000" y="2056758"/>
            <a:ext cx="9107774" cy="4299592"/>
          </a:xfrm>
        </p:spPr>
        <p:txBody>
          <a:bodyPr>
            <a:normAutofit fontScale="85000" lnSpcReduction="10000"/>
          </a:bodyPr>
          <a:lstStyle/>
          <a:p>
            <a:pPr algn="ctr"/>
            <a:r>
              <a:rPr lang="en-US" sz="2800" b="1" dirty="0">
                <a:solidFill>
                  <a:schemeClr val="accent1"/>
                </a:solidFill>
              </a:rPr>
              <a:t>Vocabulary Selection</a:t>
            </a:r>
          </a:p>
          <a:p>
            <a:pPr marL="514350" indent="-514350">
              <a:buAutoNum type="arabicPeriod"/>
            </a:pPr>
            <a:r>
              <a:rPr lang="en-US" sz="2800" dirty="0"/>
              <a:t>Identify the words children are unlikely to know.</a:t>
            </a:r>
          </a:p>
          <a:p>
            <a:pPr marL="514350" indent="-514350">
              <a:buAutoNum type="arabicPeriod"/>
            </a:pPr>
            <a:r>
              <a:rPr lang="en-US" sz="2800" dirty="0"/>
              <a:t>Select a small target set of tier 2 vocabulary words that are necessary for comprehension and usable in children’s lives. There should be other opportunities to teach these words across the curriculum and relate them to other vocabulary being taught.</a:t>
            </a:r>
          </a:p>
          <a:p>
            <a:pPr marL="514350" indent="-514350">
              <a:buAutoNum type="arabicPeriod"/>
            </a:pPr>
            <a:r>
              <a:rPr lang="en-US" sz="2800" dirty="0"/>
              <a:t>Determine which methods will best support children’s acquisition of the selected vocabulary. Either directly teach the word’s meaning if there are no meaning clues in the text, or teach a word-learning strategy if there are meaning clues in the text.</a:t>
            </a:r>
          </a:p>
        </p:txBody>
      </p:sp>
      <p:pic>
        <p:nvPicPr>
          <p:cNvPr id="7" name="Picture 6" descr="Image of pyramid showing the three tiers of support">
            <a:extLst>
              <a:ext uri="{FF2B5EF4-FFF2-40B4-BE49-F238E27FC236}">
                <a16:creationId xmlns:a16="http://schemas.microsoft.com/office/drawing/2014/main" id="{387F8A6D-FAE8-90F4-F9D4-E3FE15380457}"/>
              </a:ext>
            </a:extLst>
          </p:cNvPr>
          <p:cNvPicPr>
            <a:picLocks noChangeAspect="1"/>
          </p:cNvPicPr>
          <p:nvPr/>
        </p:nvPicPr>
        <p:blipFill>
          <a:blip r:embed="rId4"/>
          <a:stretch>
            <a:fillRect/>
          </a:stretch>
        </p:blipFill>
        <p:spPr>
          <a:xfrm>
            <a:off x="8507418" y="502595"/>
            <a:ext cx="2691761" cy="2378075"/>
          </a:xfrm>
          <a:prstGeom prst="rect">
            <a:avLst/>
          </a:prstGeom>
        </p:spPr>
      </p:pic>
    </p:spTree>
    <p:extLst>
      <p:ext uri="{BB962C8B-B14F-4D97-AF65-F5344CB8AC3E}">
        <p14:creationId xmlns:p14="http://schemas.microsoft.com/office/powerpoint/2010/main" val="1545119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0CB30-0226-CDA4-D97C-993DC2B90D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E1C26-6E03-FD41-EAB9-D040A1961F43}"/>
              </a:ext>
            </a:extLst>
          </p:cNvPr>
          <p:cNvSpPr>
            <a:spLocks noGrp="1"/>
          </p:cNvSpPr>
          <p:nvPr>
            <p:ph type="title"/>
          </p:nvPr>
        </p:nvSpPr>
        <p:spPr/>
        <p:txBody>
          <a:bodyPr/>
          <a:lstStyle/>
          <a:p>
            <a:r>
              <a:rPr lang="en-US" dirty="0"/>
              <a:t>Classroom Spotlight</a:t>
            </a:r>
          </a:p>
        </p:txBody>
      </p:sp>
      <p:pic>
        <p:nvPicPr>
          <p:cNvPr id="9" name="Picture 8" descr="A group of children in a classroom&#10;&#10;">
            <a:extLst>
              <a:ext uri="{FF2B5EF4-FFF2-40B4-BE49-F238E27FC236}">
                <a16:creationId xmlns:a16="http://schemas.microsoft.com/office/drawing/2014/main" id="{4BBCA136-F08C-06DB-B4A0-1388FF57B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2262090"/>
            <a:ext cx="3469634" cy="2602226"/>
          </a:xfrm>
          <a:prstGeom prst="rect">
            <a:avLst/>
          </a:prstGeom>
          <a:effectLst>
            <a:outerShdw blurRad="50800" dist="38100" dir="5400000" algn="t" rotWithShape="0">
              <a:prstClr val="black">
                <a:alpha val="40000"/>
              </a:prstClr>
            </a:outerShdw>
          </a:effectLst>
        </p:spPr>
      </p:pic>
      <p:pic>
        <p:nvPicPr>
          <p:cNvPr id="11" name="Picture 10" descr="A group of children eating in a classroom">
            <a:extLst>
              <a:ext uri="{FF2B5EF4-FFF2-40B4-BE49-F238E27FC236}">
                <a16:creationId xmlns:a16="http://schemas.microsoft.com/office/drawing/2014/main" id="{8AD3D85C-83E0-3055-8434-620E547F1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672" y="3217947"/>
            <a:ext cx="4223886" cy="3167915"/>
          </a:xfrm>
          <a:prstGeom prst="rect">
            <a:avLst/>
          </a:prstGeom>
          <a:effectLst>
            <a:outerShdw blurRad="50800" dist="38100" dir="5400000" algn="t" rotWithShape="0">
              <a:prstClr val="black">
                <a:alpha val="40000"/>
              </a:prstClr>
            </a:outerShdw>
          </a:effectLst>
        </p:spPr>
      </p:pic>
      <p:pic>
        <p:nvPicPr>
          <p:cNvPr id="7" name="Picture 6" descr="A child cutting a potato at a table&#10;&#10;">
            <a:extLst>
              <a:ext uri="{FF2B5EF4-FFF2-40B4-BE49-F238E27FC236}">
                <a16:creationId xmlns:a16="http://schemas.microsoft.com/office/drawing/2014/main" id="{A01598F7-DCAE-9845-40AD-8EA1D23A2B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0309" y="2164339"/>
            <a:ext cx="2837983" cy="378397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24031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19A29-5F40-4559-621D-3BC6BDAD8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5A78E7-33C9-8D42-E0A2-7ED822B04DF0}"/>
              </a:ext>
            </a:extLst>
          </p:cNvPr>
          <p:cNvSpPr>
            <a:spLocks noGrp="1"/>
          </p:cNvSpPr>
          <p:nvPr>
            <p:ph type="title"/>
          </p:nvPr>
        </p:nvSpPr>
        <p:spPr>
          <a:xfrm>
            <a:off x="0" y="-1091821"/>
            <a:ext cx="11086475" cy="889427"/>
          </a:xfrm>
        </p:spPr>
        <p:txBody>
          <a:bodyPr/>
          <a:lstStyle/>
          <a:p>
            <a:r>
              <a:rPr lang="en-US" dirty="0"/>
              <a:t>Recommendation 6 - 1</a:t>
            </a:r>
          </a:p>
        </p:txBody>
      </p:sp>
      <p:pic>
        <p:nvPicPr>
          <p:cNvPr id="6" name="Picture 5" descr="Text box: Recommendation 6, build children's knowledge of letters and sounds">
            <a:extLst>
              <a:ext uri="{FF2B5EF4-FFF2-40B4-BE49-F238E27FC236}">
                <a16:creationId xmlns:a16="http://schemas.microsoft.com/office/drawing/2014/main" id="{A2A1AE85-FDEC-D026-373F-EF86DE16BAA0}"/>
              </a:ext>
            </a:extLst>
          </p:cNvPr>
          <p:cNvPicPr>
            <a:picLocks noChangeAspect="1"/>
          </p:cNvPicPr>
          <p:nvPr/>
        </p:nvPicPr>
        <p:blipFill>
          <a:blip r:embed="rId3"/>
          <a:stretch>
            <a:fillRect/>
          </a:stretch>
        </p:blipFill>
        <p:spPr>
          <a:xfrm>
            <a:off x="380999" y="1079285"/>
            <a:ext cx="7839075" cy="914400"/>
          </a:xfrm>
          <a:prstGeom prst="rect">
            <a:avLst/>
          </a:prstGeom>
        </p:spPr>
      </p:pic>
      <p:sp>
        <p:nvSpPr>
          <p:cNvPr id="3" name="Text Placeholder 2">
            <a:extLst>
              <a:ext uri="{FF2B5EF4-FFF2-40B4-BE49-F238E27FC236}">
                <a16:creationId xmlns:a16="http://schemas.microsoft.com/office/drawing/2014/main" id="{1879473E-752E-935C-500E-E166D6E45834}"/>
              </a:ext>
            </a:extLst>
          </p:cNvPr>
          <p:cNvSpPr>
            <a:spLocks noGrp="1"/>
          </p:cNvSpPr>
          <p:nvPr>
            <p:ph type="body" idx="1"/>
          </p:nvPr>
        </p:nvSpPr>
        <p:spPr/>
        <p:txBody>
          <a:bodyPr/>
          <a:lstStyle/>
          <a:p>
            <a:pPr marL="457200" indent="-457200">
              <a:buAutoNum type="arabicPeriod"/>
            </a:pPr>
            <a:r>
              <a:rPr lang="en-US" dirty="0"/>
              <a:t>Intentionally focus on listening for sounds in words</a:t>
            </a:r>
          </a:p>
          <a:p>
            <a:pPr marL="457200" indent="-457200">
              <a:buAutoNum type="arabicPeriod"/>
            </a:pPr>
            <a:r>
              <a:rPr lang="en-US" dirty="0"/>
              <a:t>Intentionally introduce a new letter and its sound</a:t>
            </a:r>
          </a:p>
          <a:p>
            <a:pPr marL="457200" indent="-457200">
              <a:buAutoNum type="arabicPeriod"/>
            </a:pPr>
            <a:r>
              <a:rPr lang="en-US" dirty="0"/>
              <a:t>Use materials and activities that allow children to practice identifying letters and their corresponding sounds</a:t>
            </a:r>
          </a:p>
          <a:p>
            <a:pPr marL="457200" indent="-457200">
              <a:buAutoNum type="arabicPeriod"/>
            </a:pPr>
            <a:r>
              <a:rPr lang="en-US" dirty="0"/>
              <a:t>Include print throughout the classroom to provide additional opportunities to discuss letters and their sounds</a:t>
            </a:r>
          </a:p>
          <a:p>
            <a:pPr marL="457200" indent="-457200">
              <a:buAutoNum type="arabicPeriod"/>
            </a:pPr>
            <a:endParaRPr lang="en-US" dirty="0"/>
          </a:p>
        </p:txBody>
      </p:sp>
    </p:spTree>
    <p:extLst>
      <p:ext uri="{BB962C8B-B14F-4D97-AF65-F5344CB8AC3E}">
        <p14:creationId xmlns:p14="http://schemas.microsoft.com/office/powerpoint/2010/main" val="185582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0A48-D9C4-C3E8-6E42-9B67B1E5A53E}"/>
              </a:ext>
            </a:extLst>
          </p:cNvPr>
          <p:cNvSpPr>
            <a:spLocks noGrp="1"/>
          </p:cNvSpPr>
          <p:nvPr>
            <p:ph type="title" idx="4294967295"/>
          </p:nvPr>
        </p:nvSpPr>
        <p:spPr>
          <a:xfrm>
            <a:off x="838200" y="-1325563"/>
            <a:ext cx="10515600" cy="1325563"/>
          </a:xfrm>
          <a:prstGeom prst="rect">
            <a:avLst/>
          </a:prstGeom>
        </p:spPr>
        <p:txBody>
          <a:bodyPr anchor="b"/>
          <a:lstStyle/>
          <a:p>
            <a:r>
              <a:rPr lang="en-US" dirty="0"/>
              <a:t>ReadOhio Literacy Academy 2025 - start</a:t>
            </a:r>
          </a:p>
        </p:txBody>
      </p:sp>
    </p:spTree>
    <p:extLst>
      <p:ext uri="{BB962C8B-B14F-4D97-AF65-F5344CB8AC3E}">
        <p14:creationId xmlns:p14="http://schemas.microsoft.com/office/powerpoint/2010/main" val="352481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647AF-A98E-13F9-10EF-899542081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E67F0-3C7E-433D-E000-35BDEBCDDB93}"/>
              </a:ext>
            </a:extLst>
          </p:cNvPr>
          <p:cNvSpPr>
            <a:spLocks noGrp="1"/>
          </p:cNvSpPr>
          <p:nvPr>
            <p:ph type="title"/>
          </p:nvPr>
        </p:nvSpPr>
        <p:spPr/>
        <p:txBody>
          <a:bodyPr/>
          <a:lstStyle/>
          <a:p>
            <a:r>
              <a:rPr lang="en-US" dirty="0"/>
              <a:t>Classroom Spotlight</a:t>
            </a:r>
          </a:p>
        </p:txBody>
      </p:sp>
      <p:pic>
        <p:nvPicPr>
          <p:cNvPr id="9" name="Picture 8" descr="A group of children playing with a board game&#10;&#10;">
            <a:extLst>
              <a:ext uri="{FF2B5EF4-FFF2-40B4-BE49-F238E27FC236}">
                <a16:creationId xmlns:a16="http://schemas.microsoft.com/office/drawing/2014/main" id="{75276030-CFE8-E8E8-ABF5-7A29BDDF9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28" y="2149048"/>
            <a:ext cx="5377969" cy="4033477"/>
          </a:xfrm>
          <a:prstGeom prst="rect">
            <a:avLst/>
          </a:prstGeom>
          <a:effectLst>
            <a:outerShdw blurRad="50800" dist="38100" dir="5400000" algn="t" rotWithShape="0">
              <a:prstClr val="black">
                <a:alpha val="40000"/>
              </a:prstClr>
            </a:outerShdw>
          </a:effectLst>
        </p:spPr>
      </p:pic>
      <p:pic>
        <p:nvPicPr>
          <p:cNvPr id="11" name="Picture 10" descr="A child holding a stick with a paper cut out of it&#10;&#10;">
            <a:extLst>
              <a:ext uri="{FF2B5EF4-FFF2-40B4-BE49-F238E27FC236}">
                <a16:creationId xmlns:a16="http://schemas.microsoft.com/office/drawing/2014/main" id="{AA2E16B0-B0F7-7B29-E497-129E156A6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384" y="2754524"/>
            <a:ext cx="2838290" cy="3784387"/>
          </a:xfrm>
          <a:prstGeom prst="rect">
            <a:avLst/>
          </a:prstGeom>
          <a:effectLst>
            <a:outerShdw blurRad="50800" dist="38100" dir="5400000" algn="t" rotWithShape="0">
              <a:prstClr val="black">
                <a:alpha val="40000"/>
              </a:prstClr>
            </a:outerShdw>
          </a:effectLst>
        </p:spPr>
      </p:pic>
      <p:pic>
        <p:nvPicPr>
          <p:cNvPr id="13" name="Picture 12" descr="A group of children sitting at a table&#10;&#10;">
            <a:extLst>
              <a:ext uri="{FF2B5EF4-FFF2-40B4-BE49-F238E27FC236}">
                <a16:creationId xmlns:a16="http://schemas.microsoft.com/office/drawing/2014/main" id="{DD358DA4-6F70-E163-B066-0189BACFA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3564" y="2754525"/>
            <a:ext cx="2838290" cy="3784386"/>
          </a:xfrm>
          <a:prstGeom prst="rect">
            <a:avLst/>
          </a:prstGeom>
          <a:effectLst>
            <a:outerShdw blurRad="50800" dist="38100" dir="5400000" algn="t" rotWithShape="0">
              <a:prstClr val="black">
                <a:alpha val="40000"/>
              </a:prstClr>
            </a:outerShdw>
          </a:effectLst>
        </p:spPr>
      </p:pic>
      <p:pic>
        <p:nvPicPr>
          <p:cNvPr id="7" name="Picture 6" descr="A child sitting at a table with a piece of wood&#10;&#10;">
            <a:extLst>
              <a:ext uri="{FF2B5EF4-FFF2-40B4-BE49-F238E27FC236}">
                <a16:creationId xmlns:a16="http://schemas.microsoft.com/office/drawing/2014/main" id="{AC9339C6-056A-ED3F-F623-C3FAC154E5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4674" y="136525"/>
            <a:ext cx="3182898" cy="238717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0000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D3582-9CAA-14E0-C389-439338E70C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56D2A7-70F8-4F90-DC5F-23B761A41F62}"/>
              </a:ext>
            </a:extLst>
          </p:cNvPr>
          <p:cNvSpPr>
            <a:spLocks noGrp="1"/>
          </p:cNvSpPr>
          <p:nvPr>
            <p:ph type="title"/>
          </p:nvPr>
        </p:nvSpPr>
        <p:spPr>
          <a:xfrm>
            <a:off x="381000" y="365125"/>
            <a:ext cx="11430000" cy="982861"/>
          </a:xfrm>
        </p:spPr>
        <p:txBody>
          <a:bodyPr anchor="t">
            <a:normAutofit/>
          </a:bodyPr>
          <a:lstStyle/>
          <a:p>
            <a:r>
              <a:rPr lang="en-US" dirty="0"/>
              <a:t>Classroom Spotlight</a:t>
            </a:r>
          </a:p>
        </p:txBody>
      </p:sp>
      <p:pic>
        <p:nvPicPr>
          <p:cNvPr id="5" name="Picture 4" descr="A group of children in a classroom&#10;">
            <a:extLst>
              <a:ext uri="{FF2B5EF4-FFF2-40B4-BE49-F238E27FC236}">
                <a16:creationId xmlns:a16="http://schemas.microsoft.com/office/drawing/2014/main" id="{9A667BC7-844E-9685-3A63-BF2573079FEE}"/>
              </a:ext>
            </a:extLst>
          </p:cNvPr>
          <p:cNvPicPr>
            <a:picLocks noChangeAspect="1"/>
          </p:cNvPicPr>
          <p:nvPr/>
        </p:nvPicPr>
        <p:blipFill>
          <a:blip r:embed="rId2">
            <a:extLst>
              <a:ext uri="{28A0092B-C50C-407E-A947-70E740481C1C}">
                <a14:useLocalDpi xmlns:a14="http://schemas.microsoft.com/office/drawing/2010/main" val="0"/>
              </a:ext>
            </a:extLst>
          </a:blip>
          <a:srcRect l="31999" r="11779" b="-3"/>
          <a:stretch>
            <a:fillRect/>
          </a:stretch>
        </p:blipFill>
        <p:spPr>
          <a:xfrm>
            <a:off x="381000" y="1558925"/>
            <a:ext cx="3224888" cy="4302125"/>
          </a:xfrm>
          <a:prstGeom prst="rect">
            <a:avLst/>
          </a:prstGeom>
          <a:noFill/>
          <a:effectLst>
            <a:outerShdw blurRad="50800" dist="38100" dir="5400000" algn="t" rotWithShape="0">
              <a:prstClr val="black">
                <a:alpha val="40000"/>
              </a:prstClr>
            </a:outerShdw>
          </a:effectLst>
        </p:spPr>
      </p:pic>
      <p:pic>
        <p:nvPicPr>
          <p:cNvPr id="8" name="Picture 7" descr="A person standing in front of a classroom">
            <a:extLst>
              <a:ext uri="{FF2B5EF4-FFF2-40B4-BE49-F238E27FC236}">
                <a16:creationId xmlns:a16="http://schemas.microsoft.com/office/drawing/2014/main" id="{EBB47DDE-3577-AF1D-851C-571720F50491}"/>
              </a:ext>
            </a:extLst>
          </p:cNvPr>
          <p:cNvPicPr>
            <a:picLocks noChangeAspect="1"/>
          </p:cNvPicPr>
          <p:nvPr/>
        </p:nvPicPr>
        <p:blipFill>
          <a:blip r:embed="rId3">
            <a:extLst>
              <a:ext uri="{28A0092B-C50C-407E-A947-70E740481C1C}">
                <a14:useLocalDpi xmlns:a14="http://schemas.microsoft.com/office/drawing/2010/main" val="0"/>
              </a:ext>
            </a:extLst>
          </a:blip>
          <a:srcRect t="24827" r="2" b="2"/>
          <a:stretch>
            <a:fillRect/>
          </a:stretch>
        </p:blipFill>
        <p:spPr>
          <a:xfrm>
            <a:off x="3924437" y="1558977"/>
            <a:ext cx="4292326" cy="4302177"/>
          </a:xfrm>
          <a:prstGeom prst="rect">
            <a:avLst/>
          </a:prstGeom>
          <a:noFill/>
          <a:effectLst>
            <a:outerShdw blurRad="50800" dist="38100" dir="5400000" algn="t" rotWithShape="0">
              <a:prstClr val="black">
                <a:alpha val="40000"/>
              </a:prstClr>
            </a:outerShdw>
          </a:effectLst>
        </p:spPr>
      </p:pic>
      <p:pic>
        <p:nvPicPr>
          <p:cNvPr id="14" name="Picture Placeholder 13" descr="A young child holding a key&#10;">
            <a:extLst>
              <a:ext uri="{FF2B5EF4-FFF2-40B4-BE49-F238E27FC236}">
                <a16:creationId xmlns:a16="http://schemas.microsoft.com/office/drawing/2014/main" id="{099AA195-F340-7EA7-20AC-173399047BDB}"/>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2" r="12"/>
          <a:stretch>
            <a:fillRect/>
          </a:stretch>
        </p:blipFill>
        <p:spPr>
          <a:xfrm>
            <a:off x="8580438" y="1558925"/>
            <a:ext cx="3225800" cy="4302125"/>
          </a:xfr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7689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52EAA-BF98-6719-F1A1-57E092938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98457-9634-78C3-FFE3-6BEDA80DEE40}"/>
              </a:ext>
            </a:extLst>
          </p:cNvPr>
          <p:cNvSpPr>
            <a:spLocks noGrp="1"/>
          </p:cNvSpPr>
          <p:nvPr>
            <p:ph type="title"/>
          </p:nvPr>
        </p:nvSpPr>
        <p:spPr>
          <a:xfrm>
            <a:off x="380999" y="-1187307"/>
            <a:ext cx="11086475" cy="889427"/>
          </a:xfrm>
        </p:spPr>
        <p:txBody>
          <a:bodyPr/>
          <a:lstStyle/>
          <a:p>
            <a:r>
              <a:rPr lang="en-US" dirty="0"/>
              <a:t>Recommendation 7 </a:t>
            </a:r>
          </a:p>
        </p:txBody>
      </p:sp>
      <p:pic>
        <p:nvPicPr>
          <p:cNvPr id="6" name="Picture 5" descr="Text box: Recommendation 7, use shared book reading to develop children's language, knowledge of print features, and knowledge of the world">
            <a:extLst>
              <a:ext uri="{FF2B5EF4-FFF2-40B4-BE49-F238E27FC236}">
                <a16:creationId xmlns:a16="http://schemas.microsoft.com/office/drawing/2014/main" id="{14EAE549-9A4E-ACA2-BA1C-5C08F4227085}"/>
              </a:ext>
            </a:extLst>
          </p:cNvPr>
          <p:cNvPicPr>
            <a:picLocks noChangeAspect="1"/>
          </p:cNvPicPr>
          <p:nvPr/>
        </p:nvPicPr>
        <p:blipFill>
          <a:blip r:embed="rId2"/>
          <a:stretch>
            <a:fillRect/>
          </a:stretch>
        </p:blipFill>
        <p:spPr>
          <a:xfrm>
            <a:off x="380999" y="1104258"/>
            <a:ext cx="7800975" cy="885825"/>
          </a:xfrm>
          <a:prstGeom prst="rect">
            <a:avLst/>
          </a:prstGeom>
        </p:spPr>
      </p:pic>
      <p:sp>
        <p:nvSpPr>
          <p:cNvPr id="3" name="Text Placeholder 2">
            <a:extLst>
              <a:ext uri="{FF2B5EF4-FFF2-40B4-BE49-F238E27FC236}">
                <a16:creationId xmlns:a16="http://schemas.microsoft.com/office/drawing/2014/main" id="{7EC7222B-3EFB-3CF7-8A21-BDF00E5F33A4}"/>
              </a:ext>
            </a:extLst>
          </p:cNvPr>
          <p:cNvSpPr>
            <a:spLocks noGrp="1"/>
          </p:cNvSpPr>
          <p:nvPr>
            <p:ph type="body" idx="1"/>
          </p:nvPr>
        </p:nvSpPr>
        <p:spPr/>
        <p:txBody>
          <a:bodyPr/>
          <a:lstStyle/>
          <a:p>
            <a:pPr marL="457200" indent="-457200">
              <a:buAutoNum type="arabicPeriod"/>
            </a:pPr>
            <a:r>
              <a:rPr lang="en-US" dirty="0"/>
              <a:t>Select a variety of informational and narrative books that are appropriate for 3-, 4-, and 5- year olds</a:t>
            </a:r>
          </a:p>
          <a:p>
            <a:pPr marL="457200" indent="-457200">
              <a:buAutoNum type="arabicPeriod"/>
            </a:pPr>
            <a:r>
              <a:rPr lang="en-US" dirty="0"/>
              <a:t>Prior to the lesson, plan the purpose for reading the book and determine when to discuss certain topics with children</a:t>
            </a:r>
          </a:p>
          <a:p>
            <a:pPr marL="457200" indent="-457200">
              <a:buAutoNum type="arabicPeriod"/>
            </a:pPr>
            <a:r>
              <a:rPr lang="en-US" dirty="0"/>
              <a:t>Prepare children for listening to and discussing the content of the book before reading the book aloud</a:t>
            </a:r>
          </a:p>
          <a:p>
            <a:pPr marL="457200" indent="-457200">
              <a:buAutoNum type="arabicPeriod"/>
            </a:pPr>
            <a:r>
              <a:rPr lang="en-US" dirty="0"/>
              <a:t>Align literacy activities with the focus of the shared reading book</a:t>
            </a:r>
          </a:p>
        </p:txBody>
      </p:sp>
    </p:spTree>
    <p:extLst>
      <p:ext uri="{BB962C8B-B14F-4D97-AF65-F5344CB8AC3E}">
        <p14:creationId xmlns:p14="http://schemas.microsoft.com/office/powerpoint/2010/main" val="337354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781CE-18EC-17EE-C239-CF9C8392E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21146-1F67-FFF3-AFA8-1E029A27EB36}"/>
              </a:ext>
            </a:extLst>
          </p:cNvPr>
          <p:cNvSpPr>
            <a:spLocks noGrp="1"/>
          </p:cNvSpPr>
          <p:nvPr>
            <p:ph type="title"/>
          </p:nvPr>
        </p:nvSpPr>
        <p:spPr/>
        <p:txBody>
          <a:bodyPr/>
          <a:lstStyle/>
          <a:p>
            <a:r>
              <a:rPr lang="en-US" dirty="0"/>
              <a:t>Classroom Spotlight</a:t>
            </a:r>
          </a:p>
        </p:txBody>
      </p:sp>
      <p:pic>
        <p:nvPicPr>
          <p:cNvPr id="11" name="Picture 10" descr="A book on a white board&#10;">
            <a:extLst>
              <a:ext uri="{FF2B5EF4-FFF2-40B4-BE49-F238E27FC236}">
                <a16:creationId xmlns:a16="http://schemas.microsoft.com/office/drawing/2014/main" id="{91AB99B9-FECF-7DEC-4C1E-80FE74007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46" y="2674281"/>
            <a:ext cx="2743201" cy="3657601"/>
          </a:xfrm>
          <a:prstGeom prst="rect">
            <a:avLst/>
          </a:prstGeom>
        </p:spPr>
      </p:pic>
      <p:pic>
        <p:nvPicPr>
          <p:cNvPr id="13" name="Picture 12" descr="A group of children sitting on the floor looking at a screen&#10;">
            <a:extLst>
              <a:ext uri="{FF2B5EF4-FFF2-40B4-BE49-F238E27FC236}">
                <a16:creationId xmlns:a16="http://schemas.microsoft.com/office/drawing/2014/main" id="{4AC7FABA-49D1-F4EA-0AF2-DE89CDA5B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011" y="2182639"/>
            <a:ext cx="5564948" cy="4173711"/>
          </a:xfrm>
          <a:prstGeom prst="rect">
            <a:avLst/>
          </a:prstGeom>
        </p:spPr>
      </p:pic>
      <p:pic>
        <p:nvPicPr>
          <p:cNvPr id="9" name="Picture 8" descr="A group of children playing in a classroom&#10;">
            <a:extLst>
              <a:ext uri="{FF2B5EF4-FFF2-40B4-BE49-F238E27FC236}">
                <a16:creationId xmlns:a16="http://schemas.microsoft.com/office/drawing/2014/main" id="{0CEB1877-053D-19DC-E9B2-3A4C64637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6287" y="2510249"/>
            <a:ext cx="2866225" cy="3821633"/>
          </a:xfrm>
          <a:prstGeom prst="rect">
            <a:avLst/>
          </a:prstGeom>
        </p:spPr>
      </p:pic>
      <p:pic>
        <p:nvPicPr>
          <p:cNvPr id="15" name="Picture 14" descr="A pair of mesh bags on a table&#10;">
            <a:extLst>
              <a:ext uri="{FF2B5EF4-FFF2-40B4-BE49-F238E27FC236}">
                <a16:creationId xmlns:a16="http://schemas.microsoft.com/office/drawing/2014/main" id="{CABCAA96-8B62-6293-D121-12A34E9A3E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9967" y="136525"/>
            <a:ext cx="1672618" cy="2230157"/>
          </a:xfrm>
          <a:prstGeom prst="rect">
            <a:avLst/>
          </a:prstGeom>
        </p:spPr>
      </p:pic>
    </p:spTree>
    <p:extLst>
      <p:ext uri="{BB962C8B-B14F-4D97-AF65-F5344CB8AC3E}">
        <p14:creationId xmlns:p14="http://schemas.microsoft.com/office/powerpoint/2010/main" val="4145805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9F0B-089B-1B8B-40DD-60A8B26B1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C8E38-E61B-468F-E7AA-BD791FBA9620}"/>
              </a:ext>
            </a:extLst>
          </p:cNvPr>
          <p:cNvSpPr>
            <a:spLocks noGrp="1"/>
          </p:cNvSpPr>
          <p:nvPr>
            <p:ph type="title"/>
          </p:nvPr>
        </p:nvSpPr>
        <p:spPr/>
        <p:txBody>
          <a:bodyPr/>
          <a:lstStyle/>
          <a:p>
            <a:r>
              <a:rPr lang="en-US" dirty="0"/>
              <a:t>Jigsaw Activity</a:t>
            </a:r>
          </a:p>
        </p:txBody>
      </p:sp>
      <p:sp>
        <p:nvSpPr>
          <p:cNvPr id="3" name="Text Placeholder 2">
            <a:extLst>
              <a:ext uri="{FF2B5EF4-FFF2-40B4-BE49-F238E27FC236}">
                <a16:creationId xmlns:a16="http://schemas.microsoft.com/office/drawing/2014/main" id="{82E48879-327D-0F10-C277-F976304321F5}"/>
              </a:ext>
            </a:extLst>
          </p:cNvPr>
          <p:cNvSpPr>
            <a:spLocks noGrp="1"/>
          </p:cNvSpPr>
          <p:nvPr>
            <p:ph type="body" idx="1"/>
          </p:nvPr>
        </p:nvSpPr>
        <p:spPr/>
        <p:txBody>
          <a:bodyPr/>
          <a:lstStyle/>
          <a:p>
            <a:r>
              <a:rPr lang="en-US" dirty="0"/>
              <a:t>Review the “obstacles” for each of the 3 recommendations we focused on in the IES guide. How can get ahead of these possible obstacles?</a:t>
            </a:r>
          </a:p>
          <a:p>
            <a:endParaRPr lang="en-US" dirty="0"/>
          </a:p>
          <a:p>
            <a:r>
              <a:rPr lang="en-US" dirty="0"/>
              <a:t>Groups Share Out</a:t>
            </a:r>
          </a:p>
        </p:txBody>
      </p:sp>
      <p:sp>
        <p:nvSpPr>
          <p:cNvPr id="4" name="Slide Number Placeholder 3">
            <a:extLst>
              <a:ext uri="{FF2B5EF4-FFF2-40B4-BE49-F238E27FC236}">
                <a16:creationId xmlns:a16="http://schemas.microsoft.com/office/drawing/2014/main" id="{EAA27AB8-B5A9-C6A6-B7D1-24D69917EB6C}"/>
              </a:ext>
            </a:extLst>
          </p:cNvPr>
          <p:cNvSpPr>
            <a:spLocks noGrp="1"/>
          </p:cNvSpPr>
          <p:nvPr>
            <p:ph type="sldNum" sz="quarter" idx="11"/>
          </p:nvPr>
        </p:nvSpPr>
        <p:spPr/>
        <p:txBody>
          <a:bodyPr/>
          <a:lstStyle/>
          <a:p>
            <a:fld id="{383B7B7A-CDDA-7C44-B1B0-1F1E45567B3B}" type="slidenum">
              <a:rPr lang="en-US" smtClean="0"/>
              <a:pPr/>
              <a:t>24</a:t>
            </a:fld>
            <a:endParaRPr lang="en-US"/>
          </a:p>
        </p:txBody>
      </p:sp>
    </p:spTree>
    <p:extLst>
      <p:ext uri="{BB962C8B-B14F-4D97-AF65-F5344CB8AC3E}">
        <p14:creationId xmlns:p14="http://schemas.microsoft.com/office/powerpoint/2010/main" val="567044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F3DF8-5533-694A-D08E-20B353293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42413-5C61-4AFD-C93B-45FA9349B2BA}"/>
              </a:ext>
            </a:extLst>
          </p:cNvPr>
          <p:cNvSpPr>
            <a:spLocks noGrp="1"/>
          </p:cNvSpPr>
          <p:nvPr>
            <p:ph type="title"/>
          </p:nvPr>
        </p:nvSpPr>
        <p:spPr/>
        <p:txBody>
          <a:bodyPr/>
          <a:lstStyle/>
          <a:p>
            <a:r>
              <a:rPr lang="en-US" dirty="0"/>
              <a:t>Audience Takeaways</a:t>
            </a:r>
          </a:p>
        </p:txBody>
      </p:sp>
      <p:sp>
        <p:nvSpPr>
          <p:cNvPr id="3" name="Text Placeholder 2">
            <a:extLst>
              <a:ext uri="{FF2B5EF4-FFF2-40B4-BE49-F238E27FC236}">
                <a16:creationId xmlns:a16="http://schemas.microsoft.com/office/drawing/2014/main" id="{AA1D64F8-C6F9-CF84-8468-4DEF51D69CB0}"/>
              </a:ext>
            </a:extLst>
          </p:cNvPr>
          <p:cNvSpPr>
            <a:spLocks noGrp="1"/>
          </p:cNvSpPr>
          <p:nvPr>
            <p:ph type="body" idx="1"/>
          </p:nvPr>
        </p:nvSpPr>
        <p:spPr/>
        <p:txBody>
          <a:bodyPr>
            <a:normAutofit/>
          </a:bodyPr>
          <a:lstStyle/>
          <a:p>
            <a:r>
              <a:rPr lang="en-US" sz="2800" b="1" dirty="0">
                <a:solidFill>
                  <a:schemeClr val="accent3">
                    <a:lumMod val="75000"/>
                  </a:schemeClr>
                </a:solidFill>
              </a:rPr>
              <a:t>What will you start doing?</a:t>
            </a:r>
          </a:p>
          <a:p>
            <a:r>
              <a:rPr lang="en-US" sz="2800" b="1" dirty="0">
                <a:solidFill>
                  <a:schemeClr val="accent1"/>
                </a:solidFill>
              </a:rPr>
              <a:t>What will you stop doing?</a:t>
            </a:r>
          </a:p>
          <a:p>
            <a:r>
              <a:rPr lang="en-US" sz="2800" b="1" dirty="0">
                <a:solidFill>
                  <a:schemeClr val="accent6">
                    <a:lumMod val="75000"/>
                  </a:schemeClr>
                </a:solidFill>
              </a:rPr>
              <a:t>What will you continue doing?</a:t>
            </a:r>
          </a:p>
        </p:txBody>
      </p:sp>
      <p:sp>
        <p:nvSpPr>
          <p:cNvPr id="4" name="Slide Number Placeholder 3">
            <a:extLst>
              <a:ext uri="{FF2B5EF4-FFF2-40B4-BE49-F238E27FC236}">
                <a16:creationId xmlns:a16="http://schemas.microsoft.com/office/drawing/2014/main" id="{833E0A72-8A9D-D4DF-9461-81B737F8A4DB}"/>
              </a:ext>
            </a:extLst>
          </p:cNvPr>
          <p:cNvSpPr>
            <a:spLocks noGrp="1"/>
          </p:cNvSpPr>
          <p:nvPr>
            <p:ph type="sldNum" sz="quarter" idx="11"/>
          </p:nvPr>
        </p:nvSpPr>
        <p:spPr/>
        <p:txBody>
          <a:bodyPr/>
          <a:lstStyle/>
          <a:p>
            <a:fld id="{383B7B7A-CDDA-7C44-B1B0-1F1E45567B3B}" type="slidenum">
              <a:rPr lang="en-US" smtClean="0"/>
              <a:pPr/>
              <a:t>25</a:t>
            </a:fld>
            <a:endParaRPr lang="en-US"/>
          </a:p>
        </p:txBody>
      </p:sp>
    </p:spTree>
    <p:extLst>
      <p:ext uri="{BB962C8B-B14F-4D97-AF65-F5344CB8AC3E}">
        <p14:creationId xmlns:p14="http://schemas.microsoft.com/office/powerpoint/2010/main" val="220291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1395C-0D2D-F91C-A02A-2960944C868B}"/>
              </a:ext>
            </a:extLst>
          </p:cNvPr>
          <p:cNvSpPr>
            <a:spLocks noGrp="1"/>
          </p:cNvSpPr>
          <p:nvPr>
            <p:ph type="title" idx="4294967295"/>
          </p:nvPr>
        </p:nvSpPr>
        <p:spPr>
          <a:xfrm>
            <a:off x="381000" y="-982861"/>
            <a:ext cx="11430000" cy="982861"/>
          </a:xfrm>
        </p:spPr>
        <p:txBody>
          <a:bodyPr vert="horz" lIns="91440" tIns="45720" rIns="91440" bIns="45720" rtlCol="0" anchor="b">
            <a:normAutofit/>
          </a:bodyPr>
          <a:lstStyle/>
          <a:p>
            <a:r>
              <a:rPr lang="en-US" dirty="0"/>
              <a:t>Questions?</a:t>
            </a:r>
          </a:p>
        </p:txBody>
      </p:sp>
    </p:spTree>
    <p:extLst>
      <p:ext uri="{BB962C8B-B14F-4D97-AF65-F5344CB8AC3E}">
        <p14:creationId xmlns:p14="http://schemas.microsoft.com/office/powerpoint/2010/main" val="2715006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45DD-4E53-A92F-3DE7-9702190A1B23}"/>
              </a:ext>
            </a:extLst>
          </p:cNvPr>
          <p:cNvSpPr>
            <a:spLocks noGrp="1"/>
          </p:cNvSpPr>
          <p:nvPr>
            <p:ph type="title" idx="4294967295"/>
          </p:nvPr>
        </p:nvSpPr>
        <p:spPr>
          <a:xfrm>
            <a:off x="592540" y="-1571222"/>
            <a:ext cx="10515600" cy="1325563"/>
          </a:xfrm>
          <a:prstGeom prst="rect">
            <a:avLst/>
          </a:prstGeom>
        </p:spPr>
        <p:txBody>
          <a:bodyPr anchor="b"/>
          <a:lstStyle/>
          <a:p>
            <a:r>
              <a:rPr lang="en-US" dirty="0"/>
              <a:t>Ohio The Heart of it All logo</a:t>
            </a:r>
          </a:p>
        </p:txBody>
      </p:sp>
    </p:spTree>
    <p:extLst>
      <p:ext uri="{BB962C8B-B14F-4D97-AF65-F5344CB8AC3E}">
        <p14:creationId xmlns:p14="http://schemas.microsoft.com/office/powerpoint/2010/main" val="4114100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4CF02-D4D4-3516-A312-3E2FAF2733D9}"/>
              </a:ext>
            </a:extLst>
          </p:cNvPr>
          <p:cNvSpPr>
            <a:spLocks noGrp="1"/>
          </p:cNvSpPr>
          <p:nvPr>
            <p:ph type="title" idx="4294967295"/>
          </p:nvPr>
        </p:nvSpPr>
        <p:spPr>
          <a:xfrm>
            <a:off x="510653" y="-1625813"/>
            <a:ext cx="10515600" cy="1325563"/>
          </a:xfrm>
          <a:prstGeom prst="rect">
            <a:avLst/>
          </a:prstGeom>
        </p:spPr>
        <p:txBody>
          <a:bodyPr anchor="b"/>
          <a:lstStyle/>
          <a:p>
            <a:r>
              <a:rPr lang="en-US" dirty="0"/>
              <a:t>ReadOhio Literacy Academy 2025 logo - end</a:t>
            </a:r>
          </a:p>
        </p:txBody>
      </p:sp>
    </p:spTree>
    <p:extLst>
      <p:ext uri="{BB962C8B-B14F-4D97-AF65-F5344CB8AC3E}">
        <p14:creationId xmlns:p14="http://schemas.microsoft.com/office/powerpoint/2010/main" val="388989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9C2BA-91B4-E7D5-48AE-F4AB5ECA5BF8}"/>
              </a:ext>
            </a:extLst>
          </p:cNvPr>
          <p:cNvSpPr>
            <a:spLocks noGrp="1"/>
          </p:cNvSpPr>
          <p:nvPr>
            <p:ph type="sldNum" sz="quarter" idx="11"/>
          </p:nvPr>
        </p:nvSpPr>
        <p:spPr/>
        <p:txBody>
          <a:bodyPr/>
          <a:lstStyle/>
          <a:p>
            <a:fld id="{383B7B7A-CDDA-7C44-B1B0-1F1E45567B3B}" type="slidenum">
              <a:rPr lang="en-US" smtClean="0"/>
              <a:pPr/>
              <a:t>3</a:t>
            </a:fld>
            <a:endParaRPr lang="en-US"/>
          </a:p>
        </p:txBody>
      </p:sp>
      <p:sp>
        <p:nvSpPr>
          <p:cNvPr id="4" name="TextBox 3">
            <a:extLst>
              <a:ext uri="{FF2B5EF4-FFF2-40B4-BE49-F238E27FC236}">
                <a16:creationId xmlns:a16="http://schemas.microsoft.com/office/drawing/2014/main" id="{211D1D72-A59C-AC76-45F3-E29FDF1E820F}"/>
              </a:ext>
            </a:extLst>
          </p:cNvPr>
          <p:cNvSpPr txBox="1"/>
          <p:nvPr/>
        </p:nvSpPr>
        <p:spPr>
          <a:xfrm>
            <a:off x="690734" y="1124909"/>
            <a:ext cx="10887280" cy="4893647"/>
          </a:xfrm>
          <a:prstGeom prst="rect">
            <a:avLst/>
          </a:prstGeom>
          <a:noFill/>
        </p:spPr>
        <p:txBody>
          <a:bodyPr wrap="square" rtlCol="0">
            <a:spAutoFit/>
          </a:bodyPr>
          <a:lstStyle/>
          <a:p>
            <a:r>
              <a:rPr lang="en-US" sz="2400" b="0" i="1" dirty="0">
                <a:solidFill>
                  <a:srgbClr val="000000"/>
                </a:solidFill>
                <a:effectLst/>
                <a:latin typeface="Source Sans Pro" panose="020B0503030403020204" pitchFamily="34" charset="0"/>
              </a:rPr>
              <a:t>This presentation contains examples and resource materials that are provided for the user’s convenience. The inclusion of any material is not intended to reflect its importance, nor is it intended to endorse any views expressed, or products or services. These materials may contain the views and recommendations of the presenter as well as hypertext links, contact addresses and websites to information created and maintained by other public and private organizations. The opinions expressed in any of these materials do not necessarily reflect the positions or policies of the U.S. Department of Education or Ohio Department of Education and Workforce. The U.S. Department of Education and Ohio Department of Education and Workforce do not control or guarantee the accuracy, relevance, timeliness, or completeness of any outside information included in these materials. Mentions of specific programs or products in these examples are designed to provide clearer understanding and are not meant as endorsements. </a:t>
            </a:r>
            <a:r>
              <a:rPr lang="en-US" sz="2400" b="0" i="0" dirty="0">
                <a:solidFill>
                  <a:srgbClr val="000000"/>
                </a:solidFill>
                <a:effectLst/>
                <a:latin typeface="Source Sans Pro" panose="020B0503030403020204" pitchFamily="34" charset="0"/>
              </a:rPr>
              <a:t>  </a:t>
            </a:r>
            <a:endParaRPr lang="en-US" sz="2400" dirty="0"/>
          </a:p>
        </p:txBody>
      </p:sp>
      <p:sp>
        <p:nvSpPr>
          <p:cNvPr id="5" name="Title 4">
            <a:extLst>
              <a:ext uri="{FF2B5EF4-FFF2-40B4-BE49-F238E27FC236}">
                <a16:creationId xmlns:a16="http://schemas.microsoft.com/office/drawing/2014/main" id="{C2DB01F0-81EB-CD35-1B35-9A7CFF7421F5}"/>
              </a:ext>
            </a:extLst>
          </p:cNvPr>
          <p:cNvSpPr>
            <a:spLocks noGrp="1"/>
          </p:cNvSpPr>
          <p:nvPr>
            <p:ph type="title"/>
          </p:nvPr>
        </p:nvSpPr>
        <p:spPr>
          <a:xfrm>
            <a:off x="381000" y="-1325563"/>
            <a:ext cx="11430000" cy="1325563"/>
          </a:xfrm>
        </p:spPr>
        <p:txBody>
          <a:bodyPr vert="horz" lIns="91440" tIns="45720" rIns="91440" bIns="45720" rtlCol="0" anchor="b">
            <a:normAutofit/>
          </a:bodyPr>
          <a:lstStyle/>
          <a:p>
            <a:r>
              <a:rPr lang="en-US" dirty="0"/>
              <a:t>Disclaimer</a:t>
            </a:r>
          </a:p>
        </p:txBody>
      </p:sp>
    </p:spTree>
    <p:extLst>
      <p:ext uri="{BB962C8B-B14F-4D97-AF65-F5344CB8AC3E}">
        <p14:creationId xmlns:p14="http://schemas.microsoft.com/office/powerpoint/2010/main" val="48909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a:xfrm>
            <a:off x="386809" y="503033"/>
            <a:ext cx="11692492" cy="569913"/>
          </a:xfrm>
        </p:spPr>
        <p:txBody>
          <a:bodyPr>
            <a:noAutofit/>
          </a:bodyPr>
          <a:lstStyle/>
          <a:p>
            <a:r>
              <a:rPr lang="en-US" sz="3200" dirty="0"/>
              <a:t>Implementing and sustaining Evidence-based Practices in the preschool classroom</a:t>
            </a:r>
          </a:p>
        </p:txBody>
      </p:sp>
      <p:pic>
        <p:nvPicPr>
          <p:cNvPr id="20" name="Picture Placeholder 19" descr="A person and a child taking a selfie">
            <a:extLst>
              <a:ext uri="{FF2B5EF4-FFF2-40B4-BE49-F238E27FC236}">
                <a16:creationId xmlns:a16="http://schemas.microsoft.com/office/drawing/2014/main" id="{8FD0367E-A9F9-D278-EF50-04CC94AD3067}"/>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19003" b="19003"/>
          <a:stretch>
            <a:fillRect/>
          </a:stretch>
        </p:blipFill>
        <p:spPr>
          <a:xfrm>
            <a:off x="1473291" y="1531825"/>
            <a:ext cx="3560048" cy="2796497"/>
          </a:xfrm>
        </p:spPr>
      </p:pic>
      <p:sp>
        <p:nvSpPr>
          <p:cNvPr id="5" name="Text Placeholder 4">
            <a:extLst>
              <a:ext uri="{FF2B5EF4-FFF2-40B4-BE49-F238E27FC236}">
                <a16:creationId xmlns:a16="http://schemas.microsoft.com/office/drawing/2014/main" id="{96793753-52E0-CB2D-74CC-BBFEB9D8B887}"/>
              </a:ext>
            </a:extLst>
          </p:cNvPr>
          <p:cNvSpPr>
            <a:spLocks noGrp="1"/>
          </p:cNvSpPr>
          <p:nvPr>
            <p:ph type="body" sz="quarter" idx="14"/>
          </p:nvPr>
        </p:nvSpPr>
        <p:spPr>
          <a:xfrm>
            <a:off x="633160" y="4377116"/>
            <a:ext cx="5240310" cy="479092"/>
          </a:xfrm>
        </p:spPr>
        <p:txBody>
          <a:bodyPr/>
          <a:lstStyle/>
          <a:p>
            <a:r>
              <a:rPr lang="en-US" dirty="0"/>
              <a:t>Presenter: Rita Kroeger, Regional Literacy Specialist</a:t>
            </a:r>
          </a:p>
        </p:txBody>
      </p:sp>
      <p:pic>
        <p:nvPicPr>
          <p:cNvPr id="3" name="Picture 2" descr="A group of children in a classroom with Arnita Washington, Preschool teacher">
            <a:extLst>
              <a:ext uri="{FF2B5EF4-FFF2-40B4-BE49-F238E27FC236}">
                <a16:creationId xmlns:a16="http://schemas.microsoft.com/office/drawing/2014/main" id="{ECFE338A-7538-1321-4D46-419687E58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537" y="1409676"/>
            <a:ext cx="3934201" cy="2950651"/>
          </a:xfrm>
          <a:prstGeom prst="rect">
            <a:avLst/>
          </a:prstGeom>
        </p:spPr>
      </p:pic>
      <p:sp>
        <p:nvSpPr>
          <p:cNvPr id="6" name="Text Placeholder 5">
            <a:extLst>
              <a:ext uri="{FF2B5EF4-FFF2-40B4-BE49-F238E27FC236}">
                <a16:creationId xmlns:a16="http://schemas.microsoft.com/office/drawing/2014/main" id="{99E43D0E-60FF-DE73-D538-B5687C8B7DFC}"/>
              </a:ext>
            </a:extLst>
          </p:cNvPr>
          <p:cNvSpPr>
            <a:spLocks noGrp="1"/>
          </p:cNvSpPr>
          <p:nvPr>
            <p:ph type="body" sz="quarter" idx="20"/>
          </p:nvPr>
        </p:nvSpPr>
        <p:spPr>
          <a:xfrm>
            <a:off x="6256274" y="4377116"/>
            <a:ext cx="5623052" cy="687716"/>
          </a:xfrm>
        </p:spPr>
        <p:txBody>
          <a:bodyPr/>
          <a:lstStyle/>
          <a:p>
            <a:r>
              <a:rPr lang="en-US" dirty="0"/>
              <a:t>Featuring: Arnita Washington, Preschool Teacher </a:t>
            </a:r>
          </a:p>
        </p:txBody>
      </p:sp>
      <p:pic>
        <p:nvPicPr>
          <p:cNvPr id="1028" name="Picture 4" descr="State Support Team 3 logo">
            <a:extLst>
              <a:ext uri="{FF2B5EF4-FFF2-40B4-BE49-F238E27FC236}">
                <a16:creationId xmlns:a16="http://schemas.microsoft.com/office/drawing/2014/main" id="{E74C7AF9-49E4-B82E-68BC-2A2BCFEEC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8492" y="5413676"/>
            <a:ext cx="3394051" cy="11592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arrensville Heights City School District logo">
            <a:extLst>
              <a:ext uri="{FF2B5EF4-FFF2-40B4-BE49-F238E27FC236}">
                <a16:creationId xmlns:a16="http://schemas.microsoft.com/office/drawing/2014/main" id="{B6E5BF38-FECC-8BF0-D884-79B8867BB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3617" y="5404773"/>
            <a:ext cx="2786115" cy="117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98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104A0-BC00-A363-D6BB-074E798F6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12BFB-83C9-344C-CC98-27C26745C74E}"/>
              </a:ext>
            </a:extLst>
          </p:cNvPr>
          <p:cNvSpPr>
            <a:spLocks noGrp="1"/>
          </p:cNvSpPr>
          <p:nvPr>
            <p:ph type="title"/>
          </p:nvPr>
        </p:nvSpPr>
        <p:spPr/>
        <p:txBody>
          <a:bodyPr/>
          <a:lstStyle/>
          <a:p>
            <a:r>
              <a:rPr lang="en-US" dirty="0"/>
              <a:t>Norms</a:t>
            </a:r>
          </a:p>
        </p:txBody>
      </p:sp>
      <p:sp>
        <p:nvSpPr>
          <p:cNvPr id="3" name="Text Placeholder 2">
            <a:extLst>
              <a:ext uri="{FF2B5EF4-FFF2-40B4-BE49-F238E27FC236}">
                <a16:creationId xmlns:a16="http://schemas.microsoft.com/office/drawing/2014/main" id="{C2AFCA01-6063-38DC-E630-92417600DAE5}"/>
              </a:ext>
            </a:extLst>
          </p:cNvPr>
          <p:cNvSpPr>
            <a:spLocks noGrp="1"/>
          </p:cNvSpPr>
          <p:nvPr>
            <p:ph type="body" idx="1"/>
          </p:nvPr>
        </p:nvSpPr>
        <p:spPr/>
        <p:txBody>
          <a:bodyPr/>
          <a:lstStyle/>
          <a:p>
            <a:pPr marL="342900" indent="-342900">
              <a:buFont typeface="Arial" panose="020B0604020202020204" pitchFamily="34" charset="0"/>
              <a:buChar char="•"/>
            </a:pPr>
            <a:r>
              <a:rPr lang="en-US" dirty="0"/>
              <a:t>Listen with an Open Mind</a:t>
            </a:r>
          </a:p>
          <a:p>
            <a:pPr marL="342900" indent="-342900">
              <a:buFont typeface="Arial" panose="020B0604020202020204" pitchFamily="34" charset="0"/>
              <a:buChar char="•"/>
            </a:pPr>
            <a:r>
              <a:rPr lang="en-US" dirty="0"/>
              <a:t>Stay Positive</a:t>
            </a:r>
          </a:p>
          <a:p>
            <a:pPr marL="342900" indent="-342900">
              <a:buFont typeface="Arial" panose="020B0604020202020204" pitchFamily="34" charset="0"/>
              <a:buChar char="•"/>
            </a:pPr>
            <a:r>
              <a:rPr lang="en-US" dirty="0"/>
              <a:t>Participate and Share Ideas</a:t>
            </a:r>
          </a:p>
          <a:p>
            <a:pPr marL="342900" indent="-342900">
              <a:buFont typeface="Arial" panose="020B0604020202020204" pitchFamily="34" charset="0"/>
              <a:buChar char="•"/>
            </a:pPr>
            <a:r>
              <a:rPr lang="en-US" dirty="0"/>
              <a:t>Put Electronic Devices Aside</a:t>
            </a:r>
          </a:p>
          <a:p>
            <a:endParaRPr lang="en-US" dirty="0"/>
          </a:p>
        </p:txBody>
      </p:sp>
      <p:sp>
        <p:nvSpPr>
          <p:cNvPr id="4" name="Slide Number Placeholder 3">
            <a:extLst>
              <a:ext uri="{FF2B5EF4-FFF2-40B4-BE49-F238E27FC236}">
                <a16:creationId xmlns:a16="http://schemas.microsoft.com/office/drawing/2014/main" id="{E19E047D-206D-E653-A9B6-ACC68392987C}"/>
              </a:ext>
            </a:extLst>
          </p:cNvPr>
          <p:cNvSpPr>
            <a:spLocks noGrp="1"/>
          </p:cNvSpPr>
          <p:nvPr>
            <p:ph type="sldNum" sz="quarter" idx="11"/>
          </p:nvPr>
        </p:nvSpPr>
        <p:spPr/>
        <p:txBody>
          <a:bodyPr/>
          <a:lstStyle/>
          <a:p>
            <a:fld id="{383B7B7A-CDDA-7C44-B1B0-1F1E45567B3B}" type="slidenum">
              <a:rPr lang="en-US" smtClean="0"/>
              <a:pPr/>
              <a:t>5</a:t>
            </a:fld>
            <a:endParaRPr lang="en-US"/>
          </a:p>
        </p:txBody>
      </p:sp>
    </p:spTree>
    <p:extLst>
      <p:ext uri="{BB962C8B-B14F-4D97-AF65-F5344CB8AC3E}">
        <p14:creationId xmlns:p14="http://schemas.microsoft.com/office/powerpoint/2010/main" val="421824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3B6EE-FF4F-261B-B2D2-1FFD1B9DF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2F319-F3D1-C28D-781B-E69D09597875}"/>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1EC4B0C6-9564-A011-113A-036D7CD2E7FF}"/>
              </a:ext>
            </a:extLst>
          </p:cNvPr>
          <p:cNvSpPr>
            <a:spLocks noGrp="1"/>
          </p:cNvSpPr>
          <p:nvPr>
            <p:ph type="body" idx="1"/>
          </p:nvPr>
        </p:nvSpPr>
        <p:spPr/>
        <p:txBody>
          <a:bodyPr/>
          <a:lstStyle/>
          <a:p>
            <a:pPr marL="457200" indent="-457200">
              <a:buAutoNum type="arabicPeriod"/>
            </a:pPr>
            <a:r>
              <a:rPr lang="en-US" dirty="0"/>
              <a:t>Understand how to utilize the Ready School Tool</a:t>
            </a:r>
          </a:p>
          <a:p>
            <a:pPr marL="457200" indent="-457200">
              <a:buAutoNum type="arabicPeriod"/>
            </a:pPr>
            <a:r>
              <a:rPr lang="en-US" dirty="0"/>
              <a:t>Review the non-negotiables of a Language and Literacy Ready School</a:t>
            </a:r>
          </a:p>
          <a:p>
            <a:pPr marL="457200" indent="-457200">
              <a:buAutoNum type="arabicPeriod"/>
            </a:pPr>
            <a:r>
              <a:rPr lang="en-US" dirty="0"/>
              <a:t>Explore implementation of evidence-based language and literacy practices in the preschool classroom</a:t>
            </a:r>
          </a:p>
          <a:p>
            <a:pPr marL="457200" indent="-457200">
              <a:buAutoNum type="arabicPeriod"/>
            </a:pPr>
            <a:endParaRPr lang="en-US" dirty="0"/>
          </a:p>
          <a:p>
            <a:pPr marL="457200" indent="-457200">
              <a:buAutoNum type="arabicPeriod"/>
            </a:pPr>
            <a:endParaRPr lang="en-US" dirty="0"/>
          </a:p>
        </p:txBody>
      </p:sp>
      <p:sp>
        <p:nvSpPr>
          <p:cNvPr id="4" name="Slide Number Placeholder 3">
            <a:extLst>
              <a:ext uri="{FF2B5EF4-FFF2-40B4-BE49-F238E27FC236}">
                <a16:creationId xmlns:a16="http://schemas.microsoft.com/office/drawing/2014/main" id="{9B86AC5C-F602-B73B-2D0D-A10CEA280723}"/>
              </a:ext>
            </a:extLst>
          </p:cNvPr>
          <p:cNvSpPr>
            <a:spLocks noGrp="1"/>
          </p:cNvSpPr>
          <p:nvPr>
            <p:ph type="sldNum" sz="quarter" idx="11"/>
          </p:nvPr>
        </p:nvSpPr>
        <p:spPr/>
        <p:txBody>
          <a:bodyPr/>
          <a:lstStyle/>
          <a:p>
            <a:fld id="{383B7B7A-CDDA-7C44-B1B0-1F1E45567B3B}" type="slidenum">
              <a:rPr lang="en-US" smtClean="0"/>
              <a:pPr/>
              <a:t>6</a:t>
            </a:fld>
            <a:endParaRPr lang="en-US"/>
          </a:p>
        </p:txBody>
      </p:sp>
    </p:spTree>
    <p:extLst>
      <p:ext uri="{BB962C8B-B14F-4D97-AF65-F5344CB8AC3E}">
        <p14:creationId xmlns:p14="http://schemas.microsoft.com/office/powerpoint/2010/main" val="1419113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02B1D7C6-CD88-F48A-0511-68759AB88544}"/>
              </a:ext>
            </a:extLst>
          </p:cNvPr>
          <p:cNvSpPr>
            <a:spLocks noGrp="1"/>
          </p:cNvSpPr>
          <p:nvPr>
            <p:ph type="title"/>
          </p:nvPr>
        </p:nvSpPr>
        <p:spPr>
          <a:xfrm>
            <a:off x="381000" y="365125"/>
            <a:ext cx="11430000" cy="982861"/>
          </a:xfrm>
        </p:spPr>
        <p:txBody>
          <a:bodyPr/>
          <a:lstStyle/>
          <a:p>
            <a:r>
              <a:rPr lang="en-US" dirty="0"/>
              <a:t>Guiding documents</a:t>
            </a:r>
          </a:p>
        </p:txBody>
      </p:sp>
      <p:pic>
        <p:nvPicPr>
          <p:cNvPr id="8" name="Picture Placeholder 7" descr="Cover of Ohio's Ready School Guide for Language and Literacy">
            <a:extLst>
              <a:ext uri="{FF2B5EF4-FFF2-40B4-BE49-F238E27FC236}">
                <a16:creationId xmlns:a16="http://schemas.microsoft.com/office/drawing/2014/main" id="{96762A77-9482-832F-7662-682674231D1B}"/>
              </a:ext>
            </a:extLst>
          </p:cNvPr>
          <p:cNvPicPr>
            <a:picLocks noGrp="1" noChangeAspect="1"/>
          </p:cNvPicPr>
          <p:nvPr>
            <p:ph type="pic" sz="quarter" idx="16"/>
          </p:nvPr>
        </p:nvPicPr>
        <p:blipFill>
          <a:blip r:embed="rId2"/>
          <a:srcRect l="1422" r="1422"/>
          <a:stretch/>
        </p:blipFill>
        <p:spPr>
          <a:xfrm>
            <a:off x="674427" y="1558873"/>
            <a:ext cx="3224888" cy="4302125"/>
          </a:xfrm>
        </p:spPr>
      </p:pic>
      <p:pic>
        <p:nvPicPr>
          <p:cNvPr id="10" name="Picture 9" descr="Cover of Implementing Ohio's Plan to Raise Literacy Achievement">
            <a:extLst>
              <a:ext uri="{FF2B5EF4-FFF2-40B4-BE49-F238E27FC236}">
                <a16:creationId xmlns:a16="http://schemas.microsoft.com/office/drawing/2014/main" id="{3DEF8CED-16C4-7925-8C5B-1DA8149AD040}"/>
              </a:ext>
            </a:extLst>
          </p:cNvPr>
          <p:cNvPicPr>
            <a:picLocks noChangeAspect="1"/>
          </p:cNvPicPr>
          <p:nvPr/>
        </p:nvPicPr>
        <p:blipFill>
          <a:blip r:embed="rId3"/>
          <a:stretch>
            <a:fillRect/>
          </a:stretch>
        </p:blipFill>
        <p:spPr>
          <a:xfrm>
            <a:off x="4427300" y="1558873"/>
            <a:ext cx="3410118" cy="4418558"/>
          </a:xfrm>
          <a:prstGeom prst="rect">
            <a:avLst/>
          </a:prstGeom>
        </p:spPr>
      </p:pic>
      <p:pic>
        <p:nvPicPr>
          <p:cNvPr id="14" name="Picture Placeholder 13" descr="Cover of IES Preparing Young Children for School">
            <a:extLst>
              <a:ext uri="{FF2B5EF4-FFF2-40B4-BE49-F238E27FC236}">
                <a16:creationId xmlns:a16="http://schemas.microsoft.com/office/drawing/2014/main" id="{0F2EC887-0784-03D4-B613-55B5FE6A9A00}"/>
              </a:ext>
            </a:extLst>
          </p:cNvPr>
          <p:cNvPicPr>
            <a:picLocks noGrp="1" noChangeAspect="1"/>
          </p:cNvPicPr>
          <p:nvPr>
            <p:ph type="pic" sz="quarter" idx="13"/>
          </p:nvPr>
        </p:nvPicPr>
        <p:blipFill>
          <a:blip r:embed="rId4"/>
          <a:srcRect l="1525" r="1525"/>
          <a:stretch/>
        </p:blipFill>
        <p:spPr>
          <a:xfrm>
            <a:off x="8365403" y="1558873"/>
            <a:ext cx="3224888" cy="4302177"/>
          </a:xfrm>
        </p:spPr>
      </p:pic>
    </p:spTree>
    <p:extLst>
      <p:ext uri="{BB962C8B-B14F-4D97-AF65-F5344CB8AC3E}">
        <p14:creationId xmlns:p14="http://schemas.microsoft.com/office/powerpoint/2010/main" val="373972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498DD-F0B3-F886-28F5-4B534F362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197AB-A7E2-4524-AFF9-367EE6093D97}"/>
              </a:ext>
            </a:extLst>
          </p:cNvPr>
          <p:cNvSpPr>
            <a:spLocks noGrp="1"/>
          </p:cNvSpPr>
          <p:nvPr>
            <p:ph type="title"/>
          </p:nvPr>
        </p:nvSpPr>
        <p:spPr/>
        <p:txBody>
          <a:bodyPr/>
          <a:lstStyle/>
          <a:p>
            <a:r>
              <a:rPr lang="en-US" dirty="0"/>
              <a:t>Turn and Talk</a:t>
            </a:r>
          </a:p>
        </p:txBody>
      </p:sp>
      <p:sp>
        <p:nvSpPr>
          <p:cNvPr id="3" name="Text Placeholder 2">
            <a:extLst>
              <a:ext uri="{FF2B5EF4-FFF2-40B4-BE49-F238E27FC236}">
                <a16:creationId xmlns:a16="http://schemas.microsoft.com/office/drawing/2014/main" id="{977758DB-9087-D8BC-873F-172F0B4E49E3}"/>
              </a:ext>
            </a:extLst>
          </p:cNvPr>
          <p:cNvSpPr>
            <a:spLocks noGrp="1"/>
          </p:cNvSpPr>
          <p:nvPr>
            <p:ph type="body" idx="1"/>
          </p:nvPr>
        </p:nvSpPr>
        <p:spPr/>
        <p:txBody>
          <a:bodyPr/>
          <a:lstStyle/>
          <a:p>
            <a:pPr marL="457200" indent="-457200">
              <a:buAutoNum type="arabicPeriod"/>
            </a:pPr>
            <a:r>
              <a:rPr lang="en-US" dirty="0"/>
              <a:t>On a scale of 1-3, how familiar are you with our guiding documents?</a:t>
            </a:r>
          </a:p>
          <a:p>
            <a:pPr marL="914400" lvl="1" indent="-457200">
              <a:buFont typeface="Arial" panose="020B0604020202020204" pitchFamily="34" charset="0"/>
              <a:buChar char="•"/>
            </a:pPr>
            <a:r>
              <a:rPr lang="en-US" b="1" dirty="0">
                <a:solidFill>
                  <a:schemeClr val="tx1"/>
                </a:solidFill>
              </a:rPr>
              <a:t>Ohio’s Ready School Guide and Tool</a:t>
            </a:r>
          </a:p>
          <a:p>
            <a:pPr marL="914400" lvl="1" indent="-457200">
              <a:buFont typeface="Arial" panose="020B0604020202020204" pitchFamily="34" charset="0"/>
              <a:buChar char="•"/>
            </a:pPr>
            <a:r>
              <a:rPr lang="en-US" b="1" dirty="0">
                <a:solidFill>
                  <a:schemeClr val="tx1"/>
                </a:solidFill>
              </a:rPr>
              <a:t>Implementing Ohio’s Plan to Raise Literacy Achievement: A Guide for Early Care and Education Leaders</a:t>
            </a:r>
          </a:p>
          <a:p>
            <a:pPr marL="914400" lvl="1" indent="-457200">
              <a:buFont typeface="Arial" panose="020B0604020202020204" pitchFamily="34" charset="0"/>
              <a:buChar char="•"/>
            </a:pPr>
            <a:r>
              <a:rPr lang="en-US" b="1" dirty="0">
                <a:solidFill>
                  <a:schemeClr val="tx1"/>
                </a:solidFill>
              </a:rPr>
              <a:t>The Institute of Education Science Practice Guide: Preparing Young Children for School</a:t>
            </a:r>
          </a:p>
          <a:p>
            <a:pPr marL="914400" lvl="1" indent="-457200">
              <a:buFont typeface="Arial" panose="020B0604020202020204" pitchFamily="34" charset="0"/>
              <a:buChar char="•"/>
            </a:pPr>
            <a:endParaRPr lang="en-US" dirty="0"/>
          </a:p>
          <a:p>
            <a:pPr marL="457200" indent="-457200">
              <a:buAutoNum type="arabicPeriod"/>
            </a:pPr>
            <a:endParaRPr lang="en-US" dirty="0"/>
          </a:p>
        </p:txBody>
      </p:sp>
      <p:sp>
        <p:nvSpPr>
          <p:cNvPr id="4" name="Slide Number Placeholder 3">
            <a:extLst>
              <a:ext uri="{FF2B5EF4-FFF2-40B4-BE49-F238E27FC236}">
                <a16:creationId xmlns:a16="http://schemas.microsoft.com/office/drawing/2014/main" id="{E8C40EC5-8E3F-F673-3A3D-3F29893F8E98}"/>
              </a:ext>
            </a:extLst>
          </p:cNvPr>
          <p:cNvSpPr>
            <a:spLocks noGrp="1"/>
          </p:cNvSpPr>
          <p:nvPr>
            <p:ph type="sldNum" sz="quarter" idx="11"/>
          </p:nvPr>
        </p:nvSpPr>
        <p:spPr/>
        <p:txBody>
          <a:bodyPr/>
          <a:lstStyle/>
          <a:p>
            <a:fld id="{383B7B7A-CDDA-7C44-B1B0-1F1E45567B3B}" type="slidenum">
              <a:rPr lang="en-US" smtClean="0"/>
              <a:pPr/>
              <a:t>8</a:t>
            </a:fld>
            <a:endParaRPr lang="en-US"/>
          </a:p>
        </p:txBody>
      </p:sp>
    </p:spTree>
    <p:extLst>
      <p:ext uri="{BB962C8B-B14F-4D97-AF65-F5344CB8AC3E}">
        <p14:creationId xmlns:p14="http://schemas.microsoft.com/office/powerpoint/2010/main" val="363311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89289-B973-56B4-50FE-F40AF0B0A754}"/>
            </a:ext>
          </a:extLst>
        </p:cNvPr>
        <p:cNvGrpSpPr/>
        <p:nvPr/>
      </p:nvGrpSpPr>
      <p:grpSpPr>
        <a:xfrm>
          <a:off x="0" y="0"/>
          <a:ext cx="0" cy="0"/>
          <a:chOff x="0" y="0"/>
          <a:chExt cx="0" cy="0"/>
        </a:xfrm>
      </p:grpSpPr>
      <p:sp>
        <p:nvSpPr>
          <p:cNvPr id="41" name="Title 3">
            <a:extLst>
              <a:ext uri="{FF2B5EF4-FFF2-40B4-BE49-F238E27FC236}">
                <a16:creationId xmlns:a16="http://schemas.microsoft.com/office/drawing/2014/main" id="{DA7419AC-172B-5644-BAB8-BD6AD7659624}"/>
              </a:ext>
            </a:extLst>
          </p:cNvPr>
          <p:cNvSpPr>
            <a:spLocks noGrp="1"/>
          </p:cNvSpPr>
          <p:nvPr>
            <p:ph type="title"/>
          </p:nvPr>
        </p:nvSpPr>
        <p:spPr>
          <a:xfrm>
            <a:off x="381000" y="365125"/>
            <a:ext cx="11430000" cy="982861"/>
          </a:xfrm>
        </p:spPr>
        <p:txBody>
          <a:bodyPr anchor="t">
            <a:normAutofit/>
          </a:bodyPr>
          <a:lstStyle/>
          <a:p>
            <a:r>
              <a:rPr lang="en-US"/>
              <a:t>Ohio’s ready school guide and tool</a:t>
            </a:r>
            <a:endParaRPr lang="en-US" dirty="0"/>
          </a:p>
        </p:txBody>
      </p:sp>
      <p:pic>
        <p:nvPicPr>
          <p:cNvPr id="31" name="Picture Placeholder 7" descr="Cover of Ohio's Ready School Guide for Language and Literacy">
            <a:extLst>
              <a:ext uri="{FF2B5EF4-FFF2-40B4-BE49-F238E27FC236}">
                <a16:creationId xmlns:a16="http://schemas.microsoft.com/office/drawing/2014/main" id="{68D8260E-358B-7922-A65C-B98CB4A93502}"/>
              </a:ext>
            </a:extLst>
          </p:cNvPr>
          <p:cNvPicPr>
            <a:picLocks noChangeAspect="1"/>
          </p:cNvPicPr>
          <p:nvPr/>
        </p:nvPicPr>
        <p:blipFill>
          <a:blip r:embed="rId2"/>
          <a:srcRect l="1422" r="1422"/>
          <a:stretch/>
        </p:blipFill>
        <p:spPr>
          <a:xfrm>
            <a:off x="1511684" y="1430040"/>
            <a:ext cx="3224888" cy="4302125"/>
          </a:xfrm>
          <a:prstGeom prst="rect">
            <a:avLst/>
          </a:prstGeom>
        </p:spPr>
      </p:pic>
      <p:sp>
        <p:nvSpPr>
          <p:cNvPr id="48" name="Picture Placeholder 5">
            <a:extLst>
              <a:ext uri="{FF2B5EF4-FFF2-40B4-BE49-F238E27FC236}">
                <a16:creationId xmlns:a16="http://schemas.microsoft.com/office/drawing/2014/main" id="{29B2479B-FC81-8FFF-4136-D29CFE6A316F}"/>
              </a:ext>
            </a:extLst>
          </p:cNvPr>
          <p:cNvSpPr>
            <a:spLocks noGrp="1"/>
          </p:cNvSpPr>
          <p:nvPr>
            <p:ph type="pic" sz="quarter" idx="16"/>
          </p:nvPr>
        </p:nvSpPr>
        <p:spPr>
          <a:xfrm>
            <a:off x="5411186" y="1038662"/>
            <a:ext cx="4560504" cy="4302125"/>
          </a:xfrm>
        </p:spPr>
        <p:txBody>
          <a:bodyPr/>
          <a:lstStyle/>
          <a:p>
            <a:pPr marL="0" indent="0" algn="ctr">
              <a:buNone/>
            </a:pPr>
            <a:r>
              <a:rPr lang="en-US" dirty="0">
                <a:hlinkClick r:id="rId3"/>
              </a:rPr>
              <a:t>Warrensville Heights Early Childhood Center Ready School Tool Results</a:t>
            </a:r>
            <a:endParaRPr lang="en-US" dirty="0"/>
          </a:p>
          <a:p>
            <a:pPr algn="ctr"/>
            <a:endParaRPr lang="en-US" dirty="0"/>
          </a:p>
          <a:p>
            <a:pPr algn="ctr"/>
            <a:endParaRPr lang="en-US" dirty="0"/>
          </a:p>
        </p:txBody>
      </p:sp>
      <p:pic>
        <p:nvPicPr>
          <p:cNvPr id="37" name="Picture 36" descr="Image of Warrensville Heights Early Childhood Center Ready School Tool Results">
            <a:extLst>
              <a:ext uri="{FF2B5EF4-FFF2-40B4-BE49-F238E27FC236}">
                <a16:creationId xmlns:a16="http://schemas.microsoft.com/office/drawing/2014/main" id="{4D0FE670-2EFB-72AC-A107-CD73C0A1D20A}"/>
              </a:ext>
            </a:extLst>
          </p:cNvPr>
          <p:cNvPicPr>
            <a:picLocks noChangeAspect="1"/>
          </p:cNvPicPr>
          <p:nvPr/>
        </p:nvPicPr>
        <p:blipFill>
          <a:blip r:embed="rId4"/>
          <a:stretch>
            <a:fillRect/>
          </a:stretch>
        </p:blipFill>
        <p:spPr>
          <a:xfrm>
            <a:off x="5573975" y="1859002"/>
            <a:ext cx="4088623" cy="4148137"/>
          </a:xfrm>
          <a:prstGeom prst="rect">
            <a:avLst/>
          </a:prstGeom>
        </p:spPr>
      </p:pic>
      <p:sp>
        <p:nvSpPr>
          <p:cNvPr id="26" name="TextBox 25">
            <a:extLst>
              <a:ext uri="{FF2B5EF4-FFF2-40B4-BE49-F238E27FC236}">
                <a16:creationId xmlns:a16="http://schemas.microsoft.com/office/drawing/2014/main" id="{E38DFD12-1AC9-5D4D-8FA0-82B0AC444770}"/>
              </a:ext>
            </a:extLst>
          </p:cNvPr>
          <p:cNvSpPr txBox="1"/>
          <p:nvPr/>
        </p:nvSpPr>
        <p:spPr>
          <a:xfrm>
            <a:off x="3448707" y="6123543"/>
            <a:ext cx="6097314" cy="369332"/>
          </a:xfrm>
          <a:prstGeom prst="rect">
            <a:avLst/>
          </a:prstGeom>
          <a:noFill/>
        </p:spPr>
        <p:txBody>
          <a:bodyPr wrap="square">
            <a:spAutoFit/>
          </a:bodyPr>
          <a:lstStyle/>
          <a:p>
            <a:r>
              <a:rPr lang="en-US" dirty="0">
                <a:hlinkClick r:id="rId5"/>
              </a:rPr>
              <a:t>Ohio’s Ready School Guide for Language and Literacy</a:t>
            </a:r>
            <a:endParaRPr lang="en-US" dirty="0"/>
          </a:p>
        </p:txBody>
      </p:sp>
    </p:spTree>
    <p:extLst>
      <p:ext uri="{BB962C8B-B14F-4D97-AF65-F5344CB8AC3E}">
        <p14:creationId xmlns:p14="http://schemas.microsoft.com/office/powerpoint/2010/main" val="3323626861"/>
      </p:ext>
    </p:extLst>
  </p:cSld>
  <p:clrMapOvr>
    <a:masterClrMapping/>
  </p:clrMapOvr>
</p:sld>
</file>

<file path=ppt/theme/theme1.xml><?xml version="1.0" encoding="utf-8"?>
<a:theme xmlns:a="http://schemas.openxmlformats.org/drawingml/2006/main" name="Literacy Academy 2025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6a0b0f5-ab3f-4382-8730-459fb424e421" xsi:nil="true"/>
    <lcf76f155ced4ddcb4097134ff3c332f xmlns="060c7add-b8f2-4c7c-97dd-14b00c47775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D06F2EA21C7F41831EF8DF46BBAD39" ma:contentTypeVersion="17" ma:contentTypeDescription="Create a new document." ma:contentTypeScope="" ma:versionID="fe51f45d1cac64ef76a09dad458168f3">
  <xsd:schema xmlns:xsd="http://www.w3.org/2001/XMLSchema" xmlns:xs="http://www.w3.org/2001/XMLSchema" xmlns:p="http://schemas.microsoft.com/office/2006/metadata/properties" xmlns:ns2="060c7add-b8f2-4c7c-97dd-14b00c477754" xmlns:ns3="e0be4bdd-97d5-4737-a636-76f1d70288cf" xmlns:ns4="06a0b0f5-ab3f-4382-8730-459fb424e421" targetNamespace="http://schemas.microsoft.com/office/2006/metadata/properties" ma:root="true" ma:fieldsID="b9db602e64c2949a9c3cb0eabc57ca80" ns2:_="" ns3:_="" ns4:_="">
    <xsd:import namespace="060c7add-b8f2-4c7c-97dd-14b00c477754"/>
    <xsd:import namespace="e0be4bdd-97d5-4737-a636-76f1d70288cf"/>
    <xsd:import namespace="06a0b0f5-ab3f-4382-8730-459fb424e4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0c7add-b8f2-4c7c-97dd-14b00c4777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be4bdd-97d5-4737-a636-76f1d70288c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a0b0f5-ab3f-4382-8730-459fb424e42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407fa3c-6869-4727-8186-b6f0871dda6b}" ma:internalName="TaxCatchAll" ma:showField="CatchAllData" ma:web="e0be4bdd-97d5-4737-a636-76f1d70288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F2702F-4C9A-4375-B45C-69A4DC5DD06D}">
  <ds:schemaRef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06a0b0f5-ab3f-4382-8730-459fb424e421"/>
    <ds:schemaRef ds:uri="e0be4bdd-97d5-4737-a636-76f1d70288cf"/>
    <ds:schemaRef ds:uri="http://purl.org/dc/terms/"/>
    <ds:schemaRef ds:uri="060c7add-b8f2-4c7c-97dd-14b00c477754"/>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3513C05-DAFA-4872-A8CF-154648CFAE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0c7add-b8f2-4c7c-97dd-14b00c477754"/>
    <ds:schemaRef ds:uri="e0be4bdd-97d5-4737-a636-76f1d70288cf"/>
    <ds:schemaRef ds:uri="06a0b0f5-ab3f-4382-8730-459fb424e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4F1433-6AC0-492C-8AA2-8515C006EF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24729</TotalTime>
  <Words>977</Words>
  <Application>Microsoft Office PowerPoint</Application>
  <PresentationFormat>Widescreen</PresentationFormat>
  <Paragraphs>99</Paragraphs>
  <Slides>28</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Calibri</vt:lpstr>
      <vt:lpstr>Arial</vt:lpstr>
      <vt:lpstr>Open Sans</vt:lpstr>
      <vt:lpstr>Source Sans Pro</vt:lpstr>
      <vt:lpstr>Source Sans Pro SemiBold</vt:lpstr>
      <vt:lpstr>Literacy Academy 2025 Deck</vt:lpstr>
      <vt:lpstr>Opening and Closing Slides</vt:lpstr>
      <vt:lpstr>Ohio Heart of it All logo - beginning</vt:lpstr>
      <vt:lpstr>ReadOhio Literacy Academy 2025 - start</vt:lpstr>
      <vt:lpstr>Disclaimer</vt:lpstr>
      <vt:lpstr>Implementing and sustaining Evidence-based Practices in the preschool classroom</vt:lpstr>
      <vt:lpstr>Norms</vt:lpstr>
      <vt:lpstr>Objectives</vt:lpstr>
      <vt:lpstr>Guiding documents</vt:lpstr>
      <vt:lpstr>Turn and Talk</vt:lpstr>
      <vt:lpstr>Ohio’s ready school guide and tool</vt:lpstr>
      <vt:lpstr>Birth-5 Implementation guide</vt:lpstr>
      <vt:lpstr>Birth-5 Implementation guide</vt:lpstr>
      <vt:lpstr>The Simple View of Reading </vt:lpstr>
      <vt:lpstr>IES Practice Guide Recommendations and Evidence</vt:lpstr>
      <vt:lpstr>Recommendation 5</vt:lpstr>
      <vt:lpstr>Recommendation 5 cont’d</vt:lpstr>
      <vt:lpstr>Recommendation 5 – cont’d</vt:lpstr>
      <vt:lpstr>Recommendation 5 – cont’D 4</vt:lpstr>
      <vt:lpstr>Classroom Spotlight</vt:lpstr>
      <vt:lpstr>Recommendation 6 - 1</vt:lpstr>
      <vt:lpstr>Classroom Spotlight</vt:lpstr>
      <vt:lpstr>Classroom Spotlight</vt:lpstr>
      <vt:lpstr>Recommendation 7 </vt:lpstr>
      <vt:lpstr>Classroom Spotlight</vt:lpstr>
      <vt:lpstr>Jigsaw Activity</vt:lpstr>
      <vt:lpstr>Audience Takeaways</vt:lpstr>
      <vt:lpstr>Questions?</vt:lpstr>
      <vt:lpstr>Ohio The Heart of it All logo</vt:lpstr>
      <vt:lpstr>ReadOhio Literacy Academy 2025 logo - end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and sustaining Evidence-based Practices in the preschool classroom</dc:title>
  <dc:subject/>
  <dc:creator>Ohio Department of Education and Workforce</dc:creator>
  <cp:keywords>evidence-based practices, literacy</cp:keywords>
  <dc:description/>
  <cp:lastModifiedBy>Mallory, Andrea</cp:lastModifiedBy>
  <cp:revision>12</cp:revision>
  <cp:lastPrinted>2023-06-01T12:39:21Z</cp:lastPrinted>
  <dcterms:created xsi:type="dcterms:W3CDTF">2019-10-25T18:01:05Z</dcterms:created>
  <dcterms:modified xsi:type="dcterms:W3CDTF">2025-06-10T20:45:37Z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0x010100F7D06F2EA21C7F41831EF8DF46BBAD39</vt:lpwstr>
  </property>
  <property fmtid="{D5CDD505-2E9C-101B-9397-08002B2CF9AE}" pid="3" name="MediaServiceImageTags">
    <vt:lpwstr/>
  </property>
</Properties>
</file>