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52"/>
  </p:notesMasterIdLst>
  <p:handoutMasterIdLst>
    <p:handoutMasterId r:id="rId53"/>
  </p:handoutMasterIdLst>
  <p:sldIdLst>
    <p:sldId id="268" r:id="rId6"/>
    <p:sldId id="270" r:id="rId7"/>
    <p:sldId id="262" r:id="rId8"/>
    <p:sldId id="258" r:id="rId9"/>
    <p:sldId id="259" r:id="rId10"/>
    <p:sldId id="260" r:id="rId11"/>
    <p:sldId id="955" r:id="rId12"/>
    <p:sldId id="1027" r:id="rId13"/>
    <p:sldId id="957" r:id="rId14"/>
    <p:sldId id="958" r:id="rId15"/>
    <p:sldId id="959" r:id="rId16"/>
    <p:sldId id="990" r:id="rId17"/>
    <p:sldId id="1025" r:id="rId18"/>
    <p:sldId id="1026" r:id="rId19"/>
    <p:sldId id="962" r:id="rId20"/>
    <p:sldId id="278" r:id="rId21"/>
    <p:sldId id="279" r:id="rId22"/>
    <p:sldId id="1029" r:id="rId23"/>
    <p:sldId id="282" r:id="rId24"/>
    <p:sldId id="283" r:id="rId25"/>
    <p:sldId id="938" r:id="rId26"/>
    <p:sldId id="1030" r:id="rId27"/>
    <p:sldId id="937" r:id="rId28"/>
    <p:sldId id="286" r:id="rId29"/>
    <p:sldId id="1031" r:id="rId30"/>
    <p:sldId id="287" r:id="rId31"/>
    <p:sldId id="288" r:id="rId32"/>
    <p:sldId id="291" r:id="rId33"/>
    <p:sldId id="1024" r:id="rId34"/>
    <p:sldId id="293" r:id="rId35"/>
    <p:sldId id="295" r:id="rId36"/>
    <p:sldId id="296" r:id="rId37"/>
    <p:sldId id="297" r:id="rId38"/>
    <p:sldId id="298" r:id="rId39"/>
    <p:sldId id="299" r:id="rId40"/>
    <p:sldId id="294" r:id="rId41"/>
    <p:sldId id="312" r:id="rId42"/>
    <p:sldId id="313" r:id="rId43"/>
    <p:sldId id="1032" r:id="rId44"/>
    <p:sldId id="314" r:id="rId45"/>
    <p:sldId id="1033" r:id="rId46"/>
    <p:sldId id="315" r:id="rId47"/>
    <p:sldId id="317" r:id="rId48"/>
    <p:sldId id="265" r:id="rId49"/>
    <p:sldId id="266" r:id="rId50"/>
    <p:sldId id="269" r:id="rId51"/>
  </p:sldIdLst>
  <p:sldSz cx="12192000" cy="6858000"/>
  <p:notesSz cx="7010400" cy="9296400"/>
  <p:embeddedFontLst>
    <p:embeddedFont>
      <p:font typeface="Open Sans" panose="020B0606030504020204" pitchFamily="34" charset="0"/>
      <p:regular r:id="rId54"/>
      <p:bold r:id="rId55"/>
      <p:italic r:id="rId56"/>
      <p:boldItalic r:id="rId57"/>
    </p:embeddedFont>
    <p:embeddedFont>
      <p:font typeface="Source Sans Pro" panose="020B0503030403020204" pitchFamily="34" charset="0"/>
      <p:regular r:id="rId58"/>
      <p:bold r:id="rId59"/>
      <p:italic r:id="rId60"/>
      <p:boldItalic r:id="rId61"/>
    </p:embeddedFont>
    <p:embeddedFont>
      <p:font typeface="Source Sans Pro SemiBold" panose="020B0603030403020204" pitchFamily="34" charset="0"/>
      <p:bold r:id="rId62"/>
      <p:boldItalic r:id="rId63"/>
    </p:embeddedFont>
  </p:embeddedFontLst>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3938D-D211-429D-8AAD-A4A2557722A8}" v="26" dt="2025-06-04T12:29:34.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91"/>
    <p:restoredTop sz="93462" autoAdjust="0"/>
  </p:normalViewPr>
  <p:slideViewPr>
    <p:cSldViewPr snapToGrid="0">
      <p:cViewPr varScale="1">
        <p:scale>
          <a:sx n="105" d="100"/>
          <a:sy n="105" d="100"/>
        </p:scale>
        <p:origin x="1229" y="446"/>
      </p:cViewPr>
      <p:guideLst>
        <p:guide orient="horz" pos="2160"/>
        <p:guide pos="3840"/>
        <p:guide orient="horz" pos="144"/>
      </p:guideLst>
    </p:cSldViewPr>
  </p:slideViewPr>
  <p:notesTextViewPr>
    <p:cViewPr>
      <p:scale>
        <a:sx n="1" d="1"/>
        <a:sy n="1" d="1"/>
      </p:scale>
      <p:origin x="0" y="0"/>
    </p:cViewPr>
  </p:notesTextViewPr>
  <p:sorterViewPr>
    <p:cViewPr>
      <p:scale>
        <a:sx n="100" d="100"/>
        <a:sy n="100" d="100"/>
      </p:scale>
      <p:origin x="0" y="-2900"/>
    </p:cViewPr>
  </p:sorter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0.fntdata"/><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8.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64" Type="http://schemas.openxmlformats.org/officeDocument/2006/relationships/tags" Target="tags/tag1.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6.fntdata"/><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C787AC-ADAE-5212-6D63-E386376AEDB5}"/>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01AA84-5BA1-D4B0-A757-14F1949E2F5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531904C-B052-4D4C-A1AD-BEA35B47C249}" type="datetimeFigureOut">
              <a:rPr lang="en-US" smtClean="0"/>
              <a:t>6/11/2025</a:t>
            </a:fld>
            <a:endParaRPr lang="en-US"/>
          </a:p>
        </p:txBody>
      </p:sp>
      <p:sp>
        <p:nvSpPr>
          <p:cNvPr id="4" name="Footer Placeholder 3">
            <a:extLst>
              <a:ext uri="{FF2B5EF4-FFF2-40B4-BE49-F238E27FC236}">
                <a16:creationId xmlns:a16="http://schemas.microsoft.com/office/drawing/2014/main" id="{31DD0B1B-8234-9CBE-26DB-FF178FDCC29B}"/>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a:t>Copyright 2025 Jamey Peavler</a:t>
            </a:r>
          </a:p>
        </p:txBody>
      </p:sp>
      <p:sp>
        <p:nvSpPr>
          <p:cNvPr id="5" name="Slide Number Placeholder 4">
            <a:extLst>
              <a:ext uri="{FF2B5EF4-FFF2-40B4-BE49-F238E27FC236}">
                <a16:creationId xmlns:a16="http://schemas.microsoft.com/office/drawing/2014/main" id="{E8879083-4829-8F58-1BCE-39743502707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F530028-4B6C-4462-A666-2EA135074F6F}" type="slidenum">
              <a:rPr lang="en-US" smtClean="0"/>
              <a:t>‹#›</a:t>
            </a:fld>
            <a:endParaRPr lang="en-US"/>
          </a:p>
        </p:txBody>
      </p:sp>
    </p:spTree>
    <p:extLst>
      <p:ext uri="{BB962C8B-B14F-4D97-AF65-F5344CB8AC3E}">
        <p14:creationId xmlns:p14="http://schemas.microsoft.com/office/powerpoint/2010/main" val="27946218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6/11/2025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r>
              <a:rPr lang="en-US"/>
              <a:t>Copyright 2025 Jamey Peavler</a:t>
            </a:r>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732184" y="4620251"/>
            <a:ext cx="5850835" cy="3780800"/>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78" name="Google Shape;78;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9DFFB5B0-2051-B90B-9704-ADCFBD230A25}"/>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6:notes"/>
          <p:cNvSpPr txBox="1">
            <a:spLocks noGrp="1"/>
          </p:cNvSpPr>
          <p:nvPr>
            <p:ph type="body" idx="1"/>
          </p:nvPr>
        </p:nvSpPr>
        <p:spPr>
          <a:xfrm>
            <a:off x="715619" y="4544831"/>
            <a:ext cx="5724939" cy="3718652"/>
          </a:xfrm>
          <a:prstGeom prst="rect">
            <a:avLst/>
          </a:prstGeom>
          <a:noFill/>
          <a:ln>
            <a:noFill/>
          </a:ln>
        </p:spPr>
        <p:txBody>
          <a:bodyPr spcFirstLastPara="1" wrap="square" lIns="94800" tIns="94800" rIns="94800" bIns="94800" anchor="t" anchorCtr="0">
            <a:noAutofit/>
          </a:bodyPr>
          <a:lstStyle/>
          <a:p>
            <a:pPr marL="0" lvl="0" indent="0" algn="l" rtl="0">
              <a:spcBef>
                <a:spcPts val="0"/>
              </a:spcBef>
              <a:spcAft>
                <a:spcPts val="0"/>
              </a:spcAft>
              <a:buNone/>
            </a:pPr>
            <a:endParaRPr/>
          </a:p>
        </p:txBody>
      </p:sp>
      <p:sp>
        <p:nvSpPr>
          <p:cNvPr id="264" name="Google Shape;264;p26:notes"/>
          <p:cNvSpPr>
            <a:spLocks noGrp="1" noRot="1" noChangeAspect="1"/>
          </p:cNvSpPr>
          <p:nvPr>
            <p:ph type="sldImg" idx="2"/>
          </p:nvPr>
        </p:nvSpPr>
        <p:spPr>
          <a:xfrm>
            <a:off x="744538" y="1181100"/>
            <a:ext cx="5665787" cy="3186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4693B173-7727-9A86-1EB4-B41E96A04234}"/>
              </a:ext>
            </a:extLst>
          </p:cNvPr>
          <p:cNvSpPr>
            <a:spLocks noGrp="1"/>
          </p:cNvSpPr>
          <p:nvPr>
            <p:ph type="ftr" sz="quarter" idx="4"/>
          </p:nvPr>
        </p:nvSpPr>
        <p:spPr/>
        <p:txBody>
          <a:bodyPr/>
          <a:lstStyle/>
          <a:p>
            <a:r>
              <a:rPr lang="en-US"/>
              <a:t>Copyright 2025 Jamey Peavler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4:notes"/>
          <p:cNvSpPr txBox="1">
            <a:spLocks noGrp="1"/>
          </p:cNvSpPr>
          <p:nvPr>
            <p:ph type="body" idx="1"/>
          </p:nvPr>
        </p:nvSpPr>
        <p:spPr>
          <a:xfrm>
            <a:off x="732184" y="4620251"/>
            <a:ext cx="5850835" cy="37808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250" name="Google Shape;250;p24:notes"/>
          <p:cNvSpPr txBox="1">
            <a:spLocks noGrp="1"/>
          </p:cNvSpPr>
          <p:nvPr>
            <p:ph type="sldNum" idx="12"/>
          </p:nvPr>
        </p:nvSpPr>
        <p:spPr>
          <a:xfrm>
            <a:off x="4142962" y="9119174"/>
            <a:ext cx="3170582" cy="482027"/>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14</a:t>
            </a:fld>
            <a:endParaRPr/>
          </a:p>
        </p:txBody>
      </p:sp>
      <p:sp>
        <p:nvSpPr>
          <p:cNvPr id="2" name="Footer Placeholder 1">
            <a:extLst>
              <a:ext uri="{FF2B5EF4-FFF2-40B4-BE49-F238E27FC236}">
                <a16:creationId xmlns:a16="http://schemas.microsoft.com/office/drawing/2014/main" id="{1699FF92-8FE7-405F-C516-68192B6B15C2}"/>
              </a:ext>
            </a:extLst>
          </p:cNvPr>
          <p:cNvSpPr>
            <a:spLocks noGrp="1"/>
          </p:cNvSpPr>
          <p:nvPr>
            <p:ph type="ftr" idx="11"/>
          </p:nvPr>
        </p:nvSpPr>
        <p:spPr/>
        <p:txBody>
          <a:bodyPr/>
          <a:lstStyle/>
          <a:p>
            <a:r>
              <a:rPr lang="en-US"/>
              <a:t>Copyright 2025 Jamey Peavler</a:t>
            </a:r>
          </a:p>
        </p:txBody>
      </p:sp>
    </p:spTree>
    <p:extLst>
      <p:ext uri="{BB962C8B-B14F-4D97-AF65-F5344CB8AC3E}">
        <p14:creationId xmlns:p14="http://schemas.microsoft.com/office/powerpoint/2010/main" val="3578801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txBox="1">
            <a:spLocks noGrp="1"/>
          </p:cNvSpPr>
          <p:nvPr>
            <p:ph type="body" idx="1"/>
          </p:nvPr>
        </p:nvSpPr>
        <p:spPr>
          <a:xfrm>
            <a:off x="732184" y="4620251"/>
            <a:ext cx="5850835" cy="3780800"/>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228" name="Google Shape;228;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AB843AE0-B6EC-72CF-F4B9-9C60F1DCDA0F}"/>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715619" y="4544831"/>
            <a:ext cx="5724939" cy="3718652"/>
          </a:xfrm>
          <a:prstGeom prst="rect">
            <a:avLst/>
          </a:prstGeom>
          <a:noFill/>
          <a:ln>
            <a:noFill/>
          </a:ln>
        </p:spPr>
        <p:txBody>
          <a:bodyPr spcFirstLastPara="1" wrap="square" lIns="94800" tIns="94800" rIns="94800" bIns="94800"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744538" y="1181100"/>
            <a:ext cx="5665787" cy="3186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D467B3D9-C785-E59C-98FE-A6DBAA18AA22}"/>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txBox="1">
            <a:spLocks noGrp="1"/>
          </p:cNvSpPr>
          <p:nvPr>
            <p:ph type="body" idx="1"/>
          </p:nvPr>
        </p:nvSpPr>
        <p:spPr>
          <a:xfrm>
            <a:off x="715619" y="4544831"/>
            <a:ext cx="5724939" cy="3718652"/>
          </a:xfrm>
          <a:prstGeom prst="rect">
            <a:avLst/>
          </a:prstGeom>
          <a:noFill/>
          <a:ln>
            <a:noFill/>
          </a:ln>
        </p:spPr>
        <p:txBody>
          <a:bodyPr spcFirstLastPara="1" wrap="square" lIns="94800" tIns="94800" rIns="94800" bIns="94800" anchor="t" anchorCtr="0">
            <a:noAutofit/>
          </a:bodyPr>
          <a:lstStyle/>
          <a:p>
            <a:pPr marL="0" lvl="0" indent="0" algn="l" rtl="0">
              <a:spcBef>
                <a:spcPts val="0"/>
              </a:spcBef>
              <a:spcAft>
                <a:spcPts val="0"/>
              </a:spcAft>
              <a:buNone/>
            </a:pPr>
            <a:endParaRPr/>
          </a:p>
        </p:txBody>
      </p:sp>
      <p:sp>
        <p:nvSpPr>
          <p:cNvPr id="242" name="Google Shape;242;p23:notes"/>
          <p:cNvSpPr>
            <a:spLocks noGrp="1" noRot="1" noChangeAspect="1"/>
          </p:cNvSpPr>
          <p:nvPr>
            <p:ph type="sldImg" idx="2"/>
          </p:nvPr>
        </p:nvSpPr>
        <p:spPr>
          <a:xfrm>
            <a:off x="744538" y="1181100"/>
            <a:ext cx="5665787" cy="3186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52F3B6D7-FCD5-DDF7-78F3-C4446B51A254}"/>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4:notes"/>
          <p:cNvSpPr txBox="1">
            <a:spLocks noGrp="1"/>
          </p:cNvSpPr>
          <p:nvPr>
            <p:ph type="body" idx="1"/>
          </p:nvPr>
        </p:nvSpPr>
        <p:spPr>
          <a:xfrm>
            <a:off x="732184" y="4620251"/>
            <a:ext cx="5850835" cy="37808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250" name="Google Shape;250;p24:notes"/>
          <p:cNvSpPr txBox="1">
            <a:spLocks noGrp="1"/>
          </p:cNvSpPr>
          <p:nvPr>
            <p:ph type="sldNum" idx="12"/>
          </p:nvPr>
        </p:nvSpPr>
        <p:spPr>
          <a:xfrm>
            <a:off x="4142962" y="9119174"/>
            <a:ext cx="3170582" cy="482027"/>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18</a:t>
            </a:fld>
            <a:endParaRPr/>
          </a:p>
        </p:txBody>
      </p:sp>
      <p:sp>
        <p:nvSpPr>
          <p:cNvPr id="2" name="Footer Placeholder 1">
            <a:extLst>
              <a:ext uri="{FF2B5EF4-FFF2-40B4-BE49-F238E27FC236}">
                <a16:creationId xmlns:a16="http://schemas.microsoft.com/office/drawing/2014/main" id="{1699FF92-8FE7-405F-C516-68192B6B15C2}"/>
              </a:ext>
            </a:extLst>
          </p:cNvPr>
          <p:cNvSpPr>
            <a:spLocks noGrp="1"/>
          </p:cNvSpPr>
          <p:nvPr>
            <p:ph type="ftr" idx="11"/>
          </p:nvPr>
        </p:nvSpPr>
        <p:spPr/>
        <p:txBody>
          <a:bodyPr/>
          <a:lstStyle/>
          <a:p>
            <a:r>
              <a:rPr lang="en-US"/>
              <a:t>Copyright 2025 Jamey Peavler</a:t>
            </a:r>
          </a:p>
        </p:txBody>
      </p:sp>
    </p:spTree>
    <p:extLst>
      <p:ext uri="{BB962C8B-B14F-4D97-AF65-F5344CB8AC3E}">
        <p14:creationId xmlns:p14="http://schemas.microsoft.com/office/powerpoint/2010/main" val="3627787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6:notes"/>
          <p:cNvSpPr txBox="1">
            <a:spLocks noGrp="1"/>
          </p:cNvSpPr>
          <p:nvPr>
            <p:ph type="body" idx="1"/>
          </p:nvPr>
        </p:nvSpPr>
        <p:spPr>
          <a:xfrm>
            <a:off x="715619" y="4544831"/>
            <a:ext cx="5724939" cy="3718652"/>
          </a:xfrm>
          <a:prstGeom prst="rect">
            <a:avLst/>
          </a:prstGeom>
          <a:noFill/>
          <a:ln>
            <a:noFill/>
          </a:ln>
        </p:spPr>
        <p:txBody>
          <a:bodyPr spcFirstLastPara="1" wrap="square" lIns="94800" tIns="94800" rIns="94800" bIns="94800" anchor="t" anchorCtr="0">
            <a:noAutofit/>
          </a:bodyPr>
          <a:lstStyle/>
          <a:p>
            <a:pPr marL="0" lvl="0" indent="0" algn="l" rtl="0">
              <a:spcBef>
                <a:spcPts val="0"/>
              </a:spcBef>
              <a:spcAft>
                <a:spcPts val="0"/>
              </a:spcAft>
              <a:buNone/>
            </a:pPr>
            <a:endParaRPr/>
          </a:p>
        </p:txBody>
      </p:sp>
      <p:sp>
        <p:nvSpPr>
          <p:cNvPr id="264" name="Google Shape;264;p26:notes"/>
          <p:cNvSpPr>
            <a:spLocks noGrp="1" noRot="1" noChangeAspect="1"/>
          </p:cNvSpPr>
          <p:nvPr>
            <p:ph type="sldImg" idx="2"/>
          </p:nvPr>
        </p:nvSpPr>
        <p:spPr>
          <a:xfrm>
            <a:off x="744538" y="1181100"/>
            <a:ext cx="5665787" cy="3186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4F1782E0-0942-571B-A465-33BC68FF0DEF}"/>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7:notes"/>
          <p:cNvSpPr txBox="1">
            <a:spLocks noGrp="1"/>
          </p:cNvSpPr>
          <p:nvPr>
            <p:ph type="body" idx="1"/>
          </p:nvPr>
        </p:nvSpPr>
        <p:spPr>
          <a:xfrm>
            <a:off x="691296" y="4427982"/>
            <a:ext cx="5530527" cy="3622969"/>
          </a:xfrm>
          <a:prstGeom prst="rect">
            <a:avLst/>
          </a:prstGeom>
          <a:noFill/>
          <a:ln>
            <a:noFill/>
          </a:ln>
        </p:spPr>
        <p:txBody>
          <a:bodyPr spcFirstLastPara="1" wrap="square" lIns="91825" tIns="91825" rIns="91825" bIns="91825" anchor="t" anchorCtr="0">
            <a:noAutofit/>
          </a:bodyPr>
          <a:lstStyle/>
          <a:p>
            <a:pPr marL="0" lvl="0" indent="0" algn="l" rtl="0">
              <a:spcBef>
                <a:spcPts val="0"/>
              </a:spcBef>
              <a:spcAft>
                <a:spcPts val="0"/>
              </a:spcAft>
              <a:buNone/>
            </a:pPr>
            <a:endParaRPr/>
          </a:p>
        </p:txBody>
      </p:sp>
      <p:sp>
        <p:nvSpPr>
          <p:cNvPr id="271" name="Google Shape;271;p27:notes"/>
          <p:cNvSpPr>
            <a:spLocks noGrp="1" noRot="1" noChangeAspect="1"/>
          </p:cNvSpPr>
          <p:nvPr>
            <p:ph type="sldImg" idx="2"/>
          </p:nvPr>
        </p:nvSpPr>
        <p:spPr>
          <a:xfrm>
            <a:off x="695325" y="1149350"/>
            <a:ext cx="5521325" cy="3105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1B2A0E23-31FA-D8BB-5F92-2EAE6ECD135E}"/>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4:notes"/>
          <p:cNvSpPr txBox="1">
            <a:spLocks noGrp="1"/>
          </p:cNvSpPr>
          <p:nvPr>
            <p:ph type="body" idx="1"/>
          </p:nvPr>
        </p:nvSpPr>
        <p:spPr>
          <a:xfrm>
            <a:off x="732184" y="4620251"/>
            <a:ext cx="5850835" cy="37808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250" name="Google Shape;250;p24:notes"/>
          <p:cNvSpPr txBox="1">
            <a:spLocks noGrp="1"/>
          </p:cNvSpPr>
          <p:nvPr>
            <p:ph type="sldNum" idx="12"/>
          </p:nvPr>
        </p:nvSpPr>
        <p:spPr>
          <a:xfrm>
            <a:off x="4142962" y="9119174"/>
            <a:ext cx="3170582" cy="482027"/>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22</a:t>
            </a:fld>
            <a:endParaRPr/>
          </a:p>
        </p:txBody>
      </p:sp>
      <p:sp>
        <p:nvSpPr>
          <p:cNvPr id="2" name="Footer Placeholder 1">
            <a:extLst>
              <a:ext uri="{FF2B5EF4-FFF2-40B4-BE49-F238E27FC236}">
                <a16:creationId xmlns:a16="http://schemas.microsoft.com/office/drawing/2014/main" id="{1699FF92-8FE7-405F-C516-68192B6B15C2}"/>
              </a:ext>
            </a:extLst>
          </p:cNvPr>
          <p:cNvSpPr>
            <a:spLocks noGrp="1"/>
          </p:cNvSpPr>
          <p:nvPr>
            <p:ph type="ftr" idx="11"/>
          </p:nvPr>
        </p:nvSpPr>
        <p:spPr/>
        <p:txBody>
          <a:bodyPr/>
          <a:lstStyle/>
          <a:p>
            <a:r>
              <a:rPr lang="en-US"/>
              <a:t>Copyright 2025 Jamey Peavler</a:t>
            </a:r>
          </a:p>
        </p:txBody>
      </p:sp>
    </p:spTree>
    <p:extLst>
      <p:ext uri="{BB962C8B-B14F-4D97-AF65-F5344CB8AC3E}">
        <p14:creationId xmlns:p14="http://schemas.microsoft.com/office/powerpoint/2010/main" val="3478450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0:notes"/>
          <p:cNvSpPr txBox="1">
            <a:spLocks noGrp="1"/>
          </p:cNvSpPr>
          <p:nvPr>
            <p:ph type="body" idx="1"/>
          </p:nvPr>
        </p:nvSpPr>
        <p:spPr>
          <a:xfrm>
            <a:off x="732184" y="4620251"/>
            <a:ext cx="5850835" cy="3780800"/>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292" name="Google Shape;292;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50B8ED1C-E319-F663-4EEB-1689599C0811}"/>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732184" y="4620251"/>
            <a:ext cx="5850835" cy="3780800"/>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83" name="Google Shape;83;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A451C2D6-607E-4D37-B9D3-AD8C5286FEEE}"/>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4:notes"/>
          <p:cNvSpPr txBox="1">
            <a:spLocks noGrp="1"/>
          </p:cNvSpPr>
          <p:nvPr>
            <p:ph type="body" idx="1"/>
          </p:nvPr>
        </p:nvSpPr>
        <p:spPr>
          <a:xfrm>
            <a:off x="732184" y="4620251"/>
            <a:ext cx="5850835" cy="37808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250" name="Google Shape;250;p24:notes"/>
          <p:cNvSpPr txBox="1">
            <a:spLocks noGrp="1"/>
          </p:cNvSpPr>
          <p:nvPr>
            <p:ph type="sldNum" idx="12"/>
          </p:nvPr>
        </p:nvSpPr>
        <p:spPr>
          <a:xfrm>
            <a:off x="4142962" y="9119174"/>
            <a:ext cx="3170582" cy="482027"/>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25</a:t>
            </a:fld>
            <a:endParaRPr/>
          </a:p>
        </p:txBody>
      </p:sp>
      <p:sp>
        <p:nvSpPr>
          <p:cNvPr id="2" name="Footer Placeholder 1">
            <a:extLst>
              <a:ext uri="{FF2B5EF4-FFF2-40B4-BE49-F238E27FC236}">
                <a16:creationId xmlns:a16="http://schemas.microsoft.com/office/drawing/2014/main" id="{1699FF92-8FE7-405F-C516-68192B6B15C2}"/>
              </a:ext>
            </a:extLst>
          </p:cNvPr>
          <p:cNvSpPr>
            <a:spLocks noGrp="1"/>
          </p:cNvSpPr>
          <p:nvPr>
            <p:ph type="ftr" idx="11"/>
          </p:nvPr>
        </p:nvSpPr>
        <p:spPr/>
        <p:txBody>
          <a:bodyPr/>
          <a:lstStyle/>
          <a:p>
            <a:r>
              <a:rPr lang="en-US"/>
              <a:t>Copyright 2025 Jamey Peavler</a:t>
            </a:r>
          </a:p>
        </p:txBody>
      </p:sp>
    </p:spTree>
    <p:extLst>
      <p:ext uri="{BB962C8B-B14F-4D97-AF65-F5344CB8AC3E}">
        <p14:creationId xmlns:p14="http://schemas.microsoft.com/office/powerpoint/2010/main" val="634125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2:notes"/>
          <p:cNvSpPr txBox="1">
            <a:spLocks noGrp="1"/>
          </p:cNvSpPr>
          <p:nvPr>
            <p:ph type="body" idx="1"/>
          </p:nvPr>
        </p:nvSpPr>
        <p:spPr>
          <a:xfrm>
            <a:off x="732184" y="4620251"/>
            <a:ext cx="5850835" cy="37808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300" name="Google Shape;300;p32:notes"/>
          <p:cNvSpPr txBox="1">
            <a:spLocks noGrp="1"/>
          </p:cNvSpPr>
          <p:nvPr>
            <p:ph type="sldNum" idx="12"/>
          </p:nvPr>
        </p:nvSpPr>
        <p:spPr>
          <a:xfrm>
            <a:off x="4142962" y="9119174"/>
            <a:ext cx="3170582" cy="482027"/>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26</a:t>
            </a:fld>
            <a:endParaRPr/>
          </a:p>
        </p:txBody>
      </p:sp>
      <p:sp>
        <p:nvSpPr>
          <p:cNvPr id="2" name="Footer Placeholder 1">
            <a:extLst>
              <a:ext uri="{FF2B5EF4-FFF2-40B4-BE49-F238E27FC236}">
                <a16:creationId xmlns:a16="http://schemas.microsoft.com/office/drawing/2014/main" id="{702C3D13-E302-62D5-5A23-F8FBEF0BFC1E}"/>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3:notes"/>
          <p:cNvSpPr txBox="1">
            <a:spLocks noGrp="1"/>
          </p:cNvSpPr>
          <p:nvPr>
            <p:ph type="body" idx="1"/>
          </p:nvPr>
        </p:nvSpPr>
        <p:spPr>
          <a:xfrm>
            <a:off x="732184" y="4620251"/>
            <a:ext cx="5850835" cy="3780800"/>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306" name="Google Shape;306;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7C5F5773-AF09-521C-CF81-C4E20AD8011B}"/>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6:notes"/>
          <p:cNvSpPr txBox="1">
            <a:spLocks noGrp="1"/>
          </p:cNvSpPr>
          <p:nvPr>
            <p:ph type="body" idx="1"/>
          </p:nvPr>
        </p:nvSpPr>
        <p:spPr>
          <a:xfrm>
            <a:off x="694497" y="4442632"/>
            <a:ext cx="5555974" cy="3635032"/>
          </a:xfrm>
          <a:prstGeom prst="rect">
            <a:avLst/>
          </a:prstGeom>
          <a:noFill/>
          <a:ln>
            <a:noFill/>
          </a:ln>
        </p:spPr>
        <p:txBody>
          <a:bodyPr spcFirstLastPara="1" wrap="square" lIns="92400" tIns="92400" rIns="92400" bIns="92400" anchor="t" anchorCtr="0">
            <a:noAutofit/>
          </a:bodyPr>
          <a:lstStyle/>
          <a:p>
            <a:pPr marL="0" lvl="0" indent="0" algn="l" rtl="0">
              <a:spcBef>
                <a:spcPts val="0"/>
              </a:spcBef>
              <a:spcAft>
                <a:spcPts val="0"/>
              </a:spcAft>
              <a:buNone/>
            </a:pPr>
            <a:endParaRPr/>
          </a:p>
        </p:txBody>
      </p:sp>
      <p:sp>
        <p:nvSpPr>
          <p:cNvPr id="329" name="Google Shape;329;p36:notes"/>
          <p:cNvSpPr>
            <a:spLocks noGrp="1" noRot="1" noChangeAspect="1"/>
          </p:cNvSpPr>
          <p:nvPr>
            <p:ph type="sldImg" idx="2"/>
          </p:nvPr>
        </p:nvSpPr>
        <p:spPr>
          <a:xfrm>
            <a:off x="703263" y="1154113"/>
            <a:ext cx="5537200" cy="3114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4C46F9B4-B97E-AF87-429B-4C9247097CB3}"/>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8:notes"/>
          <p:cNvSpPr txBox="1">
            <a:spLocks noGrp="1"/>
          </p:cNvSpPr>
          <p:nvPr>
            <p:ph type="body" idx="1"/>
          </p:nvPr>
        </p:nvSpPr>
        <p:spPr>
          <a:xfrm>
            <a:off x="732184" y="4620251"/>
            <a:ext cx="5850835" cy="37808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r>
              <a:rPr lang="en-US" b="1">
                <a:solidFill>
                  <a:schemeClr val="dk1"/>
                </a:solidFill>
              </a:rPr>
              <a:t>Cognitive scientists and neurologists have found that repeated practice supports retention and recall of information.</a:t>
            </a:r>
            <a:endParaRPr/>
          </a:p>
          <a:p>
            <a:pPr marL="0" lvl="0" indent="0" algn="l" rtl="0">
              <a:spcBef>
                <a:spcPts val="0"/>
              </a:spcBef>
              <a:spcAft>
                <a:spcPts val="0"/>
              </a:spcAft>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We also know form their work that the number of repartitions individuals need varies.</a:t>
            </a:r>
            <a:endParaRPr/>
          </a:p>
          <a:p>
            <a:pPr marL="0" lvl="0" indent="0" algn="l" rtl="0">
              <a:spcBef>
                <a:spcPts val="0"/>
              </a:spcBef>
              <a:spcAft>
                <a:spcPts val="0"/>
              </a:spcAft>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Many of our most at-risk learners require a significantly larger number of repetitions to improve their retention and retrieval of information.</a:t>
            </a:r>
            <a:endParaRPr/>
          </a:p>
          <a:p>
            <a:pPr marL="0" lvl="0" indent="0" algn="l" rtl="0">
              <a:spcBef>
                <a:spcPts val="0"/>
              </a:spcBef>
              <a:spcAft>
                <a:spcPts val="0"/>
              </a:spcAft>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Brief (5-10 min), daily small-group lessons can be effective for providing these students the additional repetitions they need</a:t>
            </a:r>
            <a:endParaRPr/>
          </a:p>
          <a:p>
            <a:pPr marL="0" lvl="0" indent="0" algn="l" rtl="0">
              <a:spcBef>
                <a:spcPts val="0"/>
              </a:spcBef>
              <a:spcAft>
                <a:spcPts val="0"/>
              </a:spcAft>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We also know that this spacing (of daily, or every 2 days) over time is more effective than increasing their practice (by min) each day</a:t>
            </a:r>
            <a:endParaRPr/>
          </a:p>
          <a:p>
            <a:pPr marL="0" lvl="0" indent="0" algn="l" rtl="0">
              <a:spcBef>
                <a:spcPts val="0"/>
              </a:spcBef>
              <a:spcAft>
                <a:spcPts val="0"/>
              </a:spcAft>
              <a:buNone/>
            </a:pPr>
            <a:r>
              <a:rPr lang="en-US" b="1">
                <a:solidFill>
                  <a:schemeClr val="dk1"/>
                </a:solidFill>
              </a:rPr>
              <a:t>Practice:</a:t>
            </a:r>
            <a:endParaRPr/>
          </a:p>
          <a:p>
            <a:pPr marL="0" lvl="0" indent="0" algn="l" rtl="0">
              <a:spcBef>
                <a:spcPts val="0"/>
              </a:spcBef>
              <a:spcAft>
                <a:spcPts val="0"/>
              </a:spcAft>
              <a:buNone/>
            </a:pPr>
            <a:r>
              <a:rPr lang="en-US">
                <a:solidFill>
                  <a:schemeClr val="dk1"/>
                </a:solidFill>
              </a:rPr>
              <a:t>One of the greatest benefits of small-group instruction is the ability to provide immediate feedback to students.</a:t>
            </a:r>
            <a:endParaRPr/>
          </a:p>
          <a:p>
            <a:pPr marL="237085" lvl="0" indent="0" algn="l" rtl="0">
              <a:spcBef>
                <a:spcPts val="0"/>
              </a:spcBef>
              <a:spcAft>
                <a:spcPts val="0"/>
              </a:spcAft>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highlight>
                  <a:srgbClr val="FFF577"/>
                </a:highlight>
              </a:rPr>
              <a:t>Remember Anita Archer’s catchphrase? </a:t>
            </a:r>
            <a:r>
              <a:rPr lang="en-US" i="1">
                <a:solidFill>
                  <a:schemeClr val="dk1"/>
                </a:solidFill>
                <a:highlight>
                  <a:srgbClr val="FFF577"/>
                </a:highlight>
              </a:rPr>
              <a:t>retrieve respond, retain</a:t>
            </a:r>
            <a:endParaRPr/>
          </a:p>
          <a:p>
            <a:pPr marL="237085" lvl="0" indent="0" algn="l" rtl="0">
              <a:spcBef>
                <a:spcPts val="0"/>
              </a:spcBef>
              <a:spcAft>
                <a:spcPts val="0"/>
              </a:spcAft>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Validation of correct responses builds confidence and supports students to retain information</a:t>
            </a:r>
            <a:endParaRPr/>
          </a:p>
          <a:p>
            <a:pPr marL="237085" lvl="0" indent="0" algn="l" rtl="0">
              <a:spcBef>
                <a:spcPts val="0"/>
              </a:spcBef>
              <a:spcAft>
                <a:spcPts val="0"/>
              </a:spcAft>
              <a:buNone/>
            </a:pPr>
            <a:r>
              <a:rPr lang="en-US">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Corrective feedback is just as important, as it prevents students from developing misconceptions or retaining misinformation</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
        <p:nvSpPr>
          <p:cNvPr id="346" name="Google Shape;346;p38:notes"/>
          <p:cNvSpPr txBox="1">
            <a:spLocks noGrp="1"/>
          </p:cNvSpPr>
          <p:nvPr>
            <p:ph type="sldNum" idx="12"/>
          </p:nvPr>
        </p:nvSpPr>
        <p:spPr>
          <a:xfrm>
            <a:off x="4142962" y="9119174"/>
            <a:ext cx="3170582" cy="482027"/>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30</a:t>
            </a:fld>
            <a:endParaRPr/>
          </a:p>
        </p:txBody>
      </p:sp>
      <p:sp>
        <p:nvSpPr>
          <p:cNvPr id="2" name="Footer Placeholder 1">
            <a:extLst>
              <a:ext uri="{FF2B5EF4-FFF2-40B4-BE49-F238E27FC236}">
                <a16:creationId xmlns:a16="http://schemas.microsoft.com/office/drawing/2014/main" id="{92BAB621-4BFC-9B2B-F424-9FA18148DB82}"/>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0:notes"/>
          <p:cNvSpPr txBox="1">
            <a:spLocks noGrp="1"/>
          </p:cNvSpPr>
          <p:nvPr>
            <p:ph type="body" idx="1"/>
          </p:nvPr>
        </p:nvSpPr>
        <p:spPr>
          <a:xfrm>
            <a:off x="732184" y="4620251"/>
            <a:ext cx="5850835" cy="3780800"/>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383" name="Google Shape;383;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35FBC584-47FD-68A6-60A8-C8D515F437F1}"/>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1:notes"/>
          <p:cNvSpPr>
            <a:spLocks noGrp="1" noRot="1" noChangeAspect="1"/>
          </p:cNvSpPr>
          <p:nvPr>
            <p:ph type="sldImg" idx="2"/>
          </p:nvPr>
        </p:nvSpPr>
        <p:spPr>
          <a:xfrm>
            <a:off x="457200" y="719138"/>
            <a:ext cx="6403975" cy="3602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41:notes"/>
          <p:cNvSpPr txBox="1">
            <a:spLocks noGrp="1"/>
          </p:cNvSpPr>
          <p:nvPr>
            <p:ph type="body" idx="1"/>
          </p:nvPr>
        </p:nvSpPr>
        <p:spPr>
          <a:xfrm>
            <a:off x="732184" y="4620251"/>
            <a:ext cx="5850835" cy="37808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390" name="Google Shape;390;p41:notes"/>
          <p:cNvSpPr txBox="1">
            <a:spLocks noGrp="1"/>
          </p:cNvSpPr>
          <p:nvPr>
            <p:ph type="sldNum" idx="12"/>
          </p:nvPr>
        </p:nvSpPr>
        <p:spPr>
          <a:xfrm>
            <a:off x="4142962" y="9119174"/>
            <a:ext cx="3170582" cy="482027"/>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32</a:t>
            </a:fld>
            <a:endParaRPr/>
          </a:p>
        </p:txBody>
      </p:sp>
      <p:sp>
        <p:nvSpPr>
          <p:cNvPr id="2" name="Footer Placeholder 1">
            <a:extLst>
              <a:ext uri="{FF2B5EF4-FFF2-40B4-BE49-F238E27FC236}">
                <a16:creationId xmlns:a16="http://schemas.microsoft.com/office/drawing/2014/main" id="{5ECA9DBF-F4A7-F121-745A-67819B68CB7F}"/>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2:notes"/>
          <p:cNvSpPr>
            <a:spLocks noGrp="1" noRot="1" noChangeAspect="1"/>
          </p:cNvSpPr>
          <p:nvPr>
            <p:ph type="sldImg" idx="2"/>
          </p:nvPr>
        </p:nvSpPr>
        <p:spPr>
          <a:xfrm>
            <a:off x="457200" y="719138"/>
            <a:ext cx="6403975" cy="3602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42:notes"/>
          <p:cNvSpPr txBox="1">
            <a:spLocks noGrp="1"/>
          </p:cNvSpPr>
          <p:nvPr>
            <p:ph type="body" idx="1"/>
          </p:nvPr>
        </p:nvSpPr>
        <p:spPr>
          <a:xfrm>
            <a:off x="732184" y="4620251"/>
            <a:ext cx="5850835" cy="37808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397" name="Google Shape;397;p42:notes"/>
          <p:cNvSpPr txBox="1">
            <a:spLocks noGrp="1"/>
          </p:cNvSpPr>
          <p:nvPr>
            <p:ph type="sldNum" idx="12"/>
          </p:nvPr>
        </p:nvSpPr>
        <p:spPr>
          <a:xfrm>
            <a:off x="4142962" y="9119174"/>
            <a:ext cx="3170582" cy="482027"/>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33</a:t>
            </a:fld>
            <a:endParaRPr/>
          </a:p>
        </p:txBody>
      </p:sp>
      <p:sp>
        <p:nvSpPr>
          <p:cNvPr id="2" name="Footer Placeholder 1">
            <a:extLst>
              <a:ext uri="{FF2B5EF4-FFF2-40B4-BE49-F238E27FC236}">
                <a16:creationId xmlns:a16="http://schemas.microsoft.com/office/drawing/2014/main" id="{CA70DF71-D506-6A5A-F360-5A3EC3F7C480}"/>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3:notes"/>
          <p:cNvSpPr>
            <a:spLocks noGrp="1" noRot="1" noChangeAspect="1"/>
          </p:cNvSpPr>
          <p:nvPr>
            <p:ph type="sldImg" idx="2"/>
          </p:nvPr>
        </p:nvSpPr>
        <p:spPr>
          <a:xfrm>
            <a:off x="457200" y="719138"/>
            <a:ext cx="6403975" cy="3602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43:notes"/>
          <p:cNvSpPr txBox="1">
            <a:spLocks noGrp="1"/>
          </p:cNvSpPr>
          <p:nvPr>
            <p:ph type="body" idx="1"/>
          </p:nvPr>
        </p:nvSpPr>
        <p:spPr>
          <a:xfrm>
            <a:off x="732184" y="4620251"/>
            <a:ext cx="5850835" cy="37808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404" name="Google Shape;404;p43:notes"/>
          <p:cNvSpPr txBox="1">
            <a:spLocks noGrp="1"/>
          </p:cNvSpPr>
          <p:nvPr>
            <p:ph type="sldNum" idx="12"/>
          </p:nvPr>
        </p:nvSpPr>
        <p:spPr>
          <a:xfrm>
            <a:off x="4142962" y="9119174"/>
            <a:ext cx="3170582" cy="482027"/>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34</a:t>
            </a:fld>
            <a:endParaRPr/>
          </a:p>
        </p:txBody>
      </p:sp>
      <p:sp>
        <p:nvSpPr>
          <p:cNvPr id="2" name="Footer Placeholder 1">
            <a:extLst>
              <a:ext uri="{FF2B5EF4-FFF2-40B4-BE49-F238E27FC236}">
                <a16:creationId xmlns:a16="http://schemas.microsoft.com/office/drawing/2014/main" id="{8F507DA4-9F02-DD86-F528-EE1DC6F6BDAC}"/>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4:notes"/>
          <p:cNvSpPr>
            <a:spLocks noGrp="1" noRot="1" noChangeAspect="1"/>
          </p:cNvSpPr>
          <p:nvPr>
            <p:ph type="sldImg" idx="2"/>
          </p:nvPr>
        </p:nvSpPr>
        <p:spPr>
          <a:xfrm>
            <a:off x="457200" y="719138"/>
            <a:ext cx="6403975" cy="3602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44:notes"/>
          <p:cNvSpPr txBox="1">
            <a:spLocks noGrp="1"/>
          </p:cNvSpPr>
          <p:nvPr>
            <p:ph type="body" idx="1"/>
          </p:nvPr>
        </p:nvSpPr>
        <p:spPr>
          <a:xfrm>
            <a:off x="732184" y="4620251"/>
            <a:ext cx="5850835" cy="37808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411" name="Google Shape;411;p44:notes"/>
          <p:cNvSpPr txBox="1">
            <a:spLocks noGrp="1"/>
          </p:cNvSpPr>
          <p:nvPr>
            <p:ph type="sldNum" idx="12"/>
          </p:nvPr>
        </p:nvSpPr>
        <p:spPr>
          <a:xfrm>
            <a:off x="4142962" y="9119174"/>
            <a:ext cx="3170582" cy="482027"/>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35</a:t>
            </a:fld>
            <a:endParaRPr/>
          </a:p>
        </p:txBody>
      </p:sp>
      <p:sp>
        <p:nvSpPr>
          <p:cNvPr id="2" name="Footer Placeholder 1">
            <a:extLst>
              <a:ext uri="{FF2B5EF4-FFF2-40B4-BE49-F238E27FC236}">
                <a16:creationId xmlns:a16="http://schemas.microsoft.com/office/drawing/2014/main" id="{54611237-9A12-89A9-8AD5-993ADCD522B4}"/>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732184" y="4620251"/>
            <a:ext cx="5850835" cy="3780800"/>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89" name="Google Shape;89;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78EEE139-0DD2-3B1B-CF58-1B3B03A78795}"/>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9:notes"/>
          <p:cNvSpPr txBox="1">
            <a:spLocks noGrp="1"/>
          </p:cNvSpPr>
          <p:nvPr>
            <p:ph type="body" idx="1"/>
          </p:nvPr>
        </p:nvSpPr>
        <p:spPr>
          <a:xfrm>
            <a:off x="715619" y="4544831"/>
            <a:ext cx="5724939" cy="3718498"/>
          </a:xfrm>
          <a:prstGeom prst="rect">
            <a:avLst/>
          </a:prstGeom>
          <a:noFill/>
          <a:ln>
            <a:noFill/>
          </a:ln>
        </p:spPr>
        <p:txBody>
          <a:bodyPr spcFirstLastPara="1" wrap="square" lIns="94800" tIns="94800" rIns="94800" bIns="94800" anchor="t" anchorCtr="0">
            <a:noAutofit/>
          </a:bodyPr>
          <a:lstStyle/>
          <a:p>
            <a:pPr marL="0" lvl="0" indent="0" algn="l" rtl="0">
              <a:spcBef>
                <a:spcPts val="0"/>
              </a:spcBef>
              <a:spcAft>
                <a:spcPts val="0"/>
              </a:spcAft>
              <a:buNone/>
            </a:pPr>
            <a:endParaRPr/>
          </a:p>
        </p:txBody>
      </p:sp>
      <p:sp>
        <p:nvSpPr>
          <p:cNvPr id="377" name="Google Shape;377;p39:notes"/>
          <p:cNvSpPr>
            <a:spLocks noGrp="1" noRot="1" noChangeAspect="1"/>
          </p:cNvSpPr>
          <p:nvPr>
            <p:ph type="sldImg" idx="2"/>
          </p:nvPr>
        </p:nvSpPr>
        <p:spPr>
          <a:xfrm>
            <a:off x="744538" y="1181100"/>
            <a:ext cx="5665787" cy="3186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E0137860-2453-760D-A130-E4488D84B2CD}"/>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6:notes"/>
          <p:cNvSpPr txBox="1">
            <a:spLocks noGrp="1"/>
          </p:cNvSpPr>
          <p:nvPr>
            <p:ph type="body" idx="1"/>
          </p:nvPr>
        </p:nvSpPr>
        <p:spPr>
          <a:xfrm>
            <a:off x="715619" y="4544831"/>
            <a:ext cx="5724939" cy="3718652"/>
          </a:xfrm>
          <a:prstGeom prst="rect">
            <a:avLst/>
          </a:prstGeom>
          <a:noFill/>
          <a:ln>
            <a:noFill/>
          </a:ln>
        </p:spPr>
        <p:txBody>
          <a:bodyPr spcFirstLastPara="1" wrap="square" lIns="94800" tIns="94800" rIns="94800" bIns="94800" anchor="t" anchorCtr="0">
            <a:noAutofit/>
          </a:bodyPr>
          <a:lstStyle/>
          <a:p>
            <a:pPr marL="0" lvl="0" indent="0" algn="l" rtl="0">
              <a:spcBef>
                <a:spcPts val="0"/>
              </a:spcBef>
              <a:spcAft>
                <a:spcPts val="0"/>
              </a:spcAft>
              <a:buNone/>
            </a:pPr>
            <a:endParaRPr/>
          </a:p>
        </p:txBody>
      </p:sp>
      <p:sp>
        <p:nvSpPr>
          <p:cNvPr id="496" name="Google Shape;496;p56:notes"/>
          <p:cNvSpPr>
            <a:spLocks noGrp="1" noRot="1" noChangeAspect="1"/>
          </p:cNvSpPr>
          <p:nvPr>
            <p:ph type="sldImg" idx="2"/>
          </p:nvPr>
        </p:nvSpPr>
        <p:spPr>
          <a:xfrm>
            <a:off x="744538" y="1181100"/>
            <a:ext cx="5665787" cy="3186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E32C3A61-CAA1-45A9-18D3-DDC1D45A736D}"/>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7:notes"/>
          <p:cNvSpPr txBox="1">
            <a:spLocks noGrp="1"/>
          </p:cNvSpPr>
          <p:nvPr>
            <p:ph type="body" idx="1"/>
          </p:nvPr>
        </p:nvSpPr>
        <p:spPr>
          <a:xfrm>
            <a:off x="715619" y="4544831"/>
            <a:ext cx="5724939" cy="3718652"/>
          </a:xfrm>
          <a:prstGeom prst="rect">
            <a:avLst/>
          </a:prstGeom>
          <a:noFill/>
          <a:ln>
            <a:noFill/>
          </a:ln>
        </p:spPr>
        <p:txBody>
          <a:bodyPr spcFirstLastPara="1" wrap="square" lIns="94800" tIns="94800" rIns="94800" bIns="94800" anchor="t" anchorCtr="0">
            <a:noAutofit/>
          </a:bodyPr>
          <a:lstStyle/>
          <a:p>
            <a:pPr marL="0" lvl="0" indent="0" algn="l" rtl="0">
              <a:spcBef>
                <a:spcPts val="0"/>
              </a:spcBef>
              <a:spcAft>
                <a:spcPts val="0"/>
              </a:spcAft>
              <a:buNone/>
            </a:pPr>
            <a:endParaRPr/>
          </a:p>
        </p:txBody>
      </p:sp>
      <p:sp>
        <p:nvSpPr>
          <p:cNvPr id="503" name="Google Shape;503;p57:notes"/>
          <p:cNvSpPr>
            <a:spLocks noGrp="1" noRot="1" noChangeAspect="1"/>
          </p:cNvSpPr>
          <p:nvPr>
            <p:ph type="sldImg" idx="2"/>
          </p:nvPr>
        </p:nvSpPr>
        <p:spPr>
          <a:xfrm>
            <a:off x="744538" y="1181100"/>
            <a:ext cx="5665787" cy="3186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8899273B-CB5F-523F-AB8D-9F79354830C4}"/>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7:notes"/>
          <p:cNvSpPr txBox="1">
            <a:spLocks noGrp="1"/>
          </p:cNvSpPr>
          <p:nvPr>
            <p:ph type="body" idx="1"/>
          </p:nvPr>
        </p:nvSpPr>
        <p:spPr>
          <a:xfrm>
            <a:off x="715619" y="4544831"/>
            <a:ext cx="5724939" cy="3718652"/>
          </a:xfrm>
          <a:prstGeom prst="rect">
            <a:avLst/>
          </a:prstGeom>
          <a:noFill/>
          <a:ln>
            <a:noFill/>
          </a:ln>
        </p:spPr>
        <p:txBody>
          <a:bodyPr spcFirstLastPara="1" wrap="square" lIns="94800" tIns="94800" rIns="94800" bIns="94800" anchor="t" anchorCtr="0">
            <a:noAutofit/>
          </a:bodyPr>
          <a:lstStyle/>
          <a:p>
            <a:pPr marL="0" lvl="0" indent="0" algn="l" rtl="0">
              <a:spcBef>
                <a:spcPts val="0"/>
              </a:spcBef>
              <a:spcAft>
                <a:spcPts val="0"/>
              </a:spcAft>
              <a:buNone/>
            </a:pPr>
            <a:endParaRPr/>
          </a:p>
        </p:txBody>
      </p:sp>
      <p:sp>
        <p:nvSpPr>
          <p:cNvPr id="503" name="Google Shape;503;p57:notes"/>
          <p:cNvSpPr>
            <a:spLocks noGrp="1" noRot="1" noChangeAspect="1"/>
          </p:cNvSpPr>
          <p:nvPr>
            <p:ph type="sldImg" idx="2"/>
          </p:nvPr>
        </p:nvSpPr>
        <p:spPr>
          <a:xfrm>
            <a:off x="744538" y="1181100"/>
            <a:ext cx="5665787" cy="3186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8899273B-CB5F-523F-AB8D-9F79354830C4}"/>
              </a:ext>
            </a:extLst>
          </p:cNvPr>
          <p:cNvSpPr>
            <a:spLocks noGrp="1"/>
          </p:cNvSpPr>
          <p:nvPr>
            <p:ph type="ftr" idx="11"/>
          </p:nvPr>
        </p:nvSpPr>
        <p:spPr/>
        <p:txBody>
          <a:bodyPr/>
          <a:lstStyle/>
          <a:p>
            <a:r>
              <a:rPr lang="en-US"/>
              <a:t>Copyright 2025 Jamey Peavler</a:t>
            </a:r>
          </a:p>
        </p:txBody>
      </p:sp>
    </p:spTree>
    <p:extLst>
      <p:ext uri="{BB962C8B-B14F-4D97-AF65-F5344CB8AC3E}">
        <p14:creationId xmlns:p14="http://schemas.microsoft.com/office/powerpoint/2010/main" val="3866928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8:notes"/>
          <p:cNvSpPr txBox="1">
            <a:spLocks noGrp="1"/>
          </p:cNvSpPr>
          <p:nvPr>
            <p:ph type="body" idx="1"/>
          </p:nvPr>
        </p:nvSpPr>
        <p:spPr>
          <a:xfrm>
            <a:off x="715619" y="4544831"/>
            <a:ext cx="5724939" cy="3718652"/>
          </a:xfrm>
          <a:prstGeom prst="rect">
            <a:avLst/>
          </a:prstGeom>
          <a:noFill/>
          <a:ln>
            <a:noFill/>
          </a:ln>
        </p:spPr>
        <p:txBody>
          <a:bodyPr spcFirstLastPara="1" wrap="square" lIns="94800" tIns="94800" rIns="94800" bIns="94800" anchor="t" anchorCtr="0">
            <a:noAutofit/>
          </a:bodyPr>
          <a:lstStyle/>
          <a:p>
            <a:pPr marL="0" lvl="0" indent="0" algn="l" rtl="0">
              <a:spcBef>
                <a:spcPts val="0"/>
              </a:spcBef>
              <a:spcAft>
                <a:spcPts val="0"/>
              </a:spcAft>
              <a:buNone/>
            </a:pPr>
            <a:endParaRPr/>
          </a:p>
        </p:txBody>
      </p:sp>
      <p:sp>
        <p:nvSpPr>
          <p:cNvPr id="509" name="Google Shape;509;p58:notes"/>
          <p:cNvSpPr>
            <a:spLocks noGrp="1" noRot="1" noChangeAspect="1"/>
          </p:cNvSpPr>
          <p:nvPr>
            <p:ph type="sldImg" idx="2"/>
          </p:nvPr>
        </p:nvSpPr>
        <p:spPr>
          <a:xfrm>
            <a:off x="744538" y="1181100"/>
            <a:ext cx="5665787" cy="3186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B1F43E3B-83EF-298F-A051-D74AFB5A5260}"/>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8:notes"/>
          <p:cNvSpPr txBox="1">
            <a:spLocks noGrp="1"/>
          </p:cNvSpPr>
          <p:nvPr>
            <p:ph type="body" idx="1"/>
          </p:nvPr>
        </p:nvSpPr>
        <p:spPr>
          <a:xfrm>
            <a:off x="715619" y="4544831"/>
            <a:ext cx="5724939" cy="3718652"/>
          </a:xfrm>
          <a:prstGeom prst="rect">
            <a:avLst/>
          </a:prstGeom>
          <a:noFill/>
          <a:ln>
            <a:noFill/>
          </a:ln>
        </p:spPr>
        <p:txBody>
          <a:bodyPr spcFirstLastPara="1" wrap="square" lIns="94800" tIns="94800" rIns="94800" bIns="94800" anchor="t" anchorCtr="0">
            <a:noAutofit/>
          </a:bodyPr>
          <a:lstStyle/>
          <a:p>
            <a:pPr marL="0" lvl="0" indent="0" algn="l" rtl="0">
              <a:spcBef>
                <a:spcPts val="0"/>
              </a:spcBef>
              <a:spcAft>
                <a:spcPts val="0"/>
              </a:spcAft>
              <a:buNone/>
            </a:pPr>
            <a:endParaRPr/>
          </a:p>
        </p:txBody>
      </p:sp>
      <p:sp>
        <p:nvSpPr>
          <p:cNvPr id="509" name="Google Shape;509;p58:notes"/>
          <p:cNvSpPr>
            <a:spLocks noGrp="1" noRot="1" noChangeAspect="1"/>
          </p:cNvSpPr>
          <p:nvPr>
            <p:ph type="sldImg" idx="2"/>
          </p:nvPr>
        </p:nvSpPr>
        <p:spPr>
          <a:xfrm>
            <a:off x="744538" y="1181100"/>
            <a:ext cx="5665787" cy="3186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B1F43E3B-83EF-298F-A051-D74AFB5A5260}"/>
              </a:ext>
            </a:extLst>
          </p:cNvPr>
          <p:cNvSpPr>
            <a:spLocks noGrp="1"/>
          </p:cNvSpPr>
          <p:nvPr>
            <p:ph type="ftr" idx="11"/>
          </p:nvPr>
        </p:nvSpPr>
        <p:spPr/>
        <p:txBody>
          <a:bodyPr/>
          <a:lstStyle/>
          <a:p>
            <a:r>
              <a:rPr lang="en-US"/>
              <a:t>Copyright 2025 Jamey Peavler</a:t>
            </a:r>
          </a:p>
        </p:txBody>
      </p:sp>
    </p:spTree>
    <p:extLst>
      <p:ext uri="{BB962C8B-B14F-4D97-AF65-F5344CB8AC3E}">
        <p14:creationId xmlns:p14="http://schemas.microsoft.com/office/powerpoint/2010/main" val="99481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9:notes"/>
          <p:cNvSpPr txBox="1">
            <a:spLocks noGrp="1"/>
          </p:cNvSpPr>
          <p:nvPr>
            <p:ph type="body" idx="1"/>
          </p:nvPr>
        </p:nvSpPr>
        <p:spPr>
          <a:xfrm>
            <a:off x="715619" y="4544831"/>
            <a:ext cx="5724939" cy="3718652"/>
          </a:xfrm>
          <a:prstGeom prst="rect">
            <a:avLst/>
          </a:prstGeom>
          <a:noFill/>
          <a:ln>
            <a:noFill/>
          </a:ln>
        </p:spPr>
        <p:txBody>
          <a:bodyPr spcFirstLastPara="1" wrap="square" lIns="94800" tIns="94800" rIns="94800" bIns="94800" anchor="t" anchorCtr="0">
            <a:noAutofit/>
          </a:bodyPr>
          <a:lstStyle/>
          <a:p>
            <a:pPr marL="0" lvl="0" indent="0" algn="l" rtl="0">
              <a:spcBef>
                <a:spcPts val="0"/>
              </a:spcBef>
              <a:spcAft>
                <a:spcPts val="0"/>
              </a:spcAft>
              <a:buNone/>
            </a:pPr>
            <a:endParaRPr/>
          </a:p>
        </p:txBody>
      </p:sp>
      <p:sp>
        <p:nvSpPr>
          <p:cNvPr id="515" name="Google Shape;515;p59:notes"/>
          <p:cNvSpPr>
            <a:spLocks noGrp="1" noRot="1" noChangeAspect="1"/>
          </p:cNvSpPr>
          <p:nvPr>
            <p:ph type="sldImg" idx="2"/>
          </p:nvPr>
        </p:nvSpPr>
        <p:spPr>
          <a:xfrm>
            <a:off x="744538" y="1181100"/>
            <a:ext cx="5665787" cy="3186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E0711643-1F51-7BF6-BA6E-02AB8D911286}"/>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1:notes"/>
          <p:cNvSpPr txBox="1">
            <a:spLocks noGrp="1"/>
          </p:cNvSpPr>
          <p:nvPr>
            <p:ph type="body" idx="1"/>
          </p:nvPr>
        </p:nvSpPr>
        <p:spPr>
          <a:xfrm>
            <a:off x="715619" y="4544831"/>
            <a:ext cx="5724939" cy="3718652"/>
          </a:xfrm>
          <a:prstGeom prst="rect">
            <a:avLst/>
          </a:prstGeom>
          <a:noFill/>
          <a:ln>
            <a:noFill/>
          </a:ln>
        </p:spPr>
        <p:txBody>
          <a:bodyPr spcFirstLastPara="1" wrap="square" lIns="94800" tIns="94800" rIns="94800" bIns="94800" anchor="t" anchorCtr="0">
            <a:noAutofit/>
          </a:bodyPr>
          <a:lstStyle/>
          <a:p>
            <a:pPr marL="0" lvl="0" indent="0" algn="l" rtl="0">
              <a:spcBef>
                <a:spcPts val="0"/>
              </a:spcBef>
              <a:spcAft>
                <a:spcPts val="0"/>
              </a:spcAft>
              <a:buNone/>
            </a:pPr>
            <a:endParaRPr/>
          </a:p>
        </p:txBody>
      </p:sp>
      <p:sp>
        <p:nvSpPr>
          <p:cNvPr id="527" name="Google Shape;527;p61:notes"/>
          <p:cNvSpPr>
            <a:spLocks noGrp="1" noRot="1" noChangeAspect="1"/>
          </p:cNvSpPr>
          <p:nvPr>
            <p:ph type="sldImg" idx="2"/>
          </p:nvPr>
        </p:nvSpPr>
        <p:spPr>
          <a:xfrm>
            <a:off x="744538" y="1181100"/>
            <a:ext cx="5665787" cy="3186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21402F85-913D-65A0-B70B-8DA60BE638FC}"/>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6C4D5-27AC-4F97-A3AB-B4FBB0793E1A}" type="slidenum">
              <a:rPr lang="en-US" smtClean="0"/>
              <a:t>7</a:t>
            </a:fld>
            <a:endParaRPr lang="en-US"/>
          </a:p>
        </p:txBody>
      </p:sp>
      <p:sp>
        <p:nvSpPr>
          <p:cNvPr id="5" name="Footer Placeholder 4">
            <a:extLst>
              <a:ext uri="{FF2B5EF4-FFF2-40B4-BE49-F238E27FC236}">
                <a16:creationId xmlns:a16="http://schemas.microsoft.com/office/drawing/2014/main" id="{0DBB6518-6641-A27A-C42F-D74F3C8E6C92}"/>
              </a:ext>
            </a:extLst>
          </p:cNvPr>
          <p:cNvSpPr>
            <a:spLocks noGrp="1"/>
          </p:cNvSpPr>
          <p:nvPr>
            <p:ph type="ftr" idx="11"/>
          </p:nvPr>
        </p:nvSpPr>
        <p:spPr/>
        <p:txBody>
          <a:bodyPr/>
          <a:lstStyle/>
          <a:p>
            <a:r>
              <a:rPr lang="en-US"/>
              <a:t>Copyright 2025 Jamey Peavler</a:t>
            </a:r>
          </a:p>
        </p:txBody>
      </p:sp>
    </p:spTree>
    <p:extLst>
      <p:ext uri="{BB962C8B-B14F-4D97-AF65-F5344CB8AC3E}">
        <p14:creationId xmlns:p14="http://schemas.microsoft.com/office/powerpoint/2010/main" val="248193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4:notes"/>
          <p:cNvSpPr txBox="1">
            <a:spLocks noGrp="1"/>
          </p:cNvSpPr>
          <p:nvPr>
            <p:ph type="body" idx="1"/>
          </p:nvPr>
        </p:nvSpPr>
        <p:spPr>
          <a:xfrm>
            <a:off x="732184" y="4620251"/>
            <a:ext cx="5850835" cy="37808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250" name="Google Shape;250;p24:notes"/>
          <p:cNvSpPr txBox="1">
            <a:spLocks noGrp="1"/>
          </p:cNvSpPr>
          <p:nvPr>
            <p:ph type="sldNum" idx="12"/>
          </p:nvPr>
        </p:nvSpPr>
        <p:spPr>
          <a:xfrm>
            <a:off x="4142962" y="9119174"/>
            <a:ext cx="3170582" cy="482027"/>
          </a:xfrm>
          <a:prstGeom prst="rect">
            <a:avLst/>
          </a:prstGeom>
          <a:noFill/>
          <a:ln>
            <a:noFill/>
          </a:ln>
        </p:spPr>
        <p:txBody>
          <a:bodyPr spcFirstLastPara="1" wrap="square" lIns="94825" tIns="47400" rIns="94825" bIns="47400" anchor="b" anchorCtr="0">
            <a:noAutofit/>
          </a:bodyPr>
          <a:lstStyle/>
          <a:p>
            <a:pPr marL="0" lvl="0" indent="0" algn="r" rtl="0">
              <a:spcBef>
                <a:spcPts val="0"/>
              </a:spcBef>
              <a:spcAft>
                <a:spcPts val="0"/>
              </a:spcAft>
              <a:buNone/>
            </a:pPr>
            <a:fld id="{00000000-1234-1234-1234-123412341234}" type="slidenum">
              <a:rPr lang="en-US"/>
              <a:t>8</a:t>
            </a:fld>
            <a:endParaRPr/>
          </a:p>
        </p:txBody>
      </p:sp>
      <p:sp>
        <p:nvSpPr>
          <p:cNvPr id="2" name="Footer Placeholder 1">
            <a:extLst>
              <a:ext uri="{FF2B5EF4-FFF2-40B4-BE49-F238E27FC236}">
                <a16:creationId xmlns:a16="http://schemas.microsoft.com/office/drawing/2014/main" id="{1699FF92-8FE7-405F-C516-68192B6B15C2}"/>
              </a:ext>
            </a:extLst>
          </p:cNvPr>
          <p:cNvSpPr>
            <a:spLocks noGrp="1"/>
          </p:cNvSpPr>
          <p:nvPr>
            <p:ph type="ftr" idx="11"/>
          </p:nvPr>
        </p:nvSpPr>
        <p:spPr/>
        <p:txBody>
          <a:bodyPr/>
          <a:lstStyle/>
          <a:p>
            <a:r>
              <a:rPr lang="en-US"/>
              <a:t>Copyright 2025 Jamey Peavler</a:t>
            </a:r>
          </a:p>
        </p:txBody>
      </p:sp>
    </p:spTree>
    <p:extLst>
      <p:ext uri="{BB962C8B-B14F-4D97-AF65-F5344CB8AC3E}">
        <p14:creationId xmlns:p14="http://schemas.microsoft.com/office/powerpoint/2010/main" val="188236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732184" y="4620251"/>
            <a:ext cx="5850835" cy="3780800"/>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75" name="Google Shape;175;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468C9A95-C0D7-7321-33CA-024732FA6F4B}"/>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7:notes"/>
          <p:cNvSpPr txBox="1">
            <a:spLocks noGrp="1"/>
          </p:cNvSpPr>
          <p:nvPr>
            <p:ph type="body" idx="1"/>
          </p:nvPr>
        </p:nvSpPr>
        <p:spPr>
          <a:xfrm>
            <a:off x="732184" y="4620251"/>
            <a:ext cx="5850835" cy="3780800"/>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193" name="Google Shape;193;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6E87DC92-7FEE-1AD0-EBD5-8B51F32C9DFB}"/>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txBox="1">
            <a:spLocks noGrp="1"/>
          </p:cNvSpPr>
          <p:nvPr>
            <p:ph type="body" idx="1"/>
          </p:nvPr>
        </p:nvSpPr>
        <p:spPr>
          <a:xfrm>
            <a:off x="732184" y="4620251"/>
            <a:ext cx="5850835" cy="3780800"/>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endParaRPr/>
          </a:p>
        </p:txBody>
      </p:sp>
      <p:sp>
        <p:nvSpPr>
          <p:cNvPr id="206" name="Google Shape;206;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6AA27BA0-D7FC-0999-CCB7-058189002C51}"/>
              </a:ext>
            </a:extLst>
          </p:cNvPr>
          <p:cNvSpPr>
            <a:spLocks noGrp="1"/>
          </p:cNvSpPr>
          <p:nvPr>
            <p:ph type="ftr" idx="11"/>
          </p:nvPr>
        </p:nvSpPr>
        <p:spPr/>
        <p:txBody>
          <a:bodyPr/>
          <a:lstStyle/>
          <a:p>
            <a:r>
              <a:rPr lang="en-US"/>
              <a:t>Copyright 2025 Jamey Peavler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buFont typeface="Arial" panose="020B0604020202020204" pitchFamily="34" charset="0"/>
              <a:buChar char="•"/>
            </a:pPr>
            <a:r>
              <a:rPr lang="en-US" dirty="0">
                <a:solidFill>
                  <a:schemeClr val="dk1"/>
                </a:solidFill>
                <a:ea typeface="Calibri"/>
                <a:cs typeface="Calibri"/>
                <a:sym typeface="Calibri"/>
              </a:rPr>
              <a:t>Forms of practice relate to the physical presentation of materials and affect cognitive load.</a:t>
            </a:r>
          </a:p>
          <a:p>
            <a:pPr lvl="1" rtl="0" fontAlgn="base">
              <a:buFont typeface="Arial" panose="020B0604020202020204" pitchFamily="34" charset="0"/>
              <a:buChar char="•"/>
            </a:pPr>
            <a:r>
              <a:rPr lang="en-US" dirty="0">
                <a:solidFill>
                  <a:schemeClr val="dk1"/>
                </a:solidFill>
                <a:ea typeface="Calibri"/>
                <a:cs typeface="Calibri"/>
                <a:sym typeface="Calibri"/>
              </a:rPr>
              <a:t>Blocked practice reduces cognitive load and supports accuracy. It removes distractors and allows students to focus on the targeted content. </a:t>
            </a:r>
          </a:p>
          <a:p>
            <a:pPr lvl="1" rtl="0" fontAlgn="base">
              <a:buFont typeface="Arial" panose="020B0604020202020204" pitchFamily="34" charset="0"/>
              <a:buChar char="•"/>
            </a:pPr>
            <a:r>
              <a:rPr lang="en-US" dirty="0">
                <a:solidFill>
                  <a:schemeClr val="dk1"/>
                </a:solidFill>
                <a:ea typeface="Calibri"/>
                <a:cs typeface="Calibri"/>
                <a:sym typeface="Calibri"/>
              </a:rPr>
              <a:t>Interleaved, or mixed practice, increases cognitive load but supports important discrimination skills.  </a:t>
            </a:r>
          </a:p>
          <a:p>
            <a:pPr rtl="0" fontAlgn="base">
              <a:buFont typeface="Arial" panose="020B0604020202020204" pitchFamily="34" charset="0"/>
              <a:buChar char="•"/>
            </a:pPr>
            <a:r>
              <a:rPr lang="en-US" dirty="0">
                <a:solidFill>
                  <a:schemeClr val="dk1"/>
                </a:solidFill>
                <a:ea typeface="Calibri"/>
                <a:cs typeface="Calibri"/>
                <a:sym typeface="Calibri"/>
              </a:rPr>
              <a:t>The frequency of practice affects retention.</a:t>
            </a:r>
          </a:p>
          <a:p>
            <a:pPr lvl="1" rtl="0" fontAlgn="base">
              <a:buFont typeface="Arial" panose="020B0604020202020204" pitchFamily="34" charset="0"/>
              <a:buChar char="•"/>
            </a:pPr>
            <a:r>
              <a:rPr lang="en-US" dirty="0">
                <a:solidFill>
                  <a:schemeClr val="dk1"/>
                </a:solidFill>
                <a:ea typeface="Calibri"/>
                <a:cs typeface="Calibri"/>
                <a:sym typeface="Calibri"/>
              </a:rPr>
              <a:t>Massed practice provides high concentrations repetition in a short period. It supports quick learning but also quick forgetting.</a:t>
            </a:r>
          </a:p>
          <a:p>
            <a:pPr lvl="1" rtl="0" fontAlgn="base">
              <a:buFont typeface="Arial" panose="020B0604020202020204" pitchFamily="34" charset="0"/>
              <a:buChar char="•"/>
            </a:pPr>
            <a:r>
              <a:rPr lang="en-US" dirty="0">
                <a:solidFill>
                  <a:schemeClr val="dk1"/>
                </a:solidFill>
                <a:ea typeface="Calibri"/>
                <a:cs typeface="Calibri"/>
                <a:sym typeface="Calibri"/>
              </a:rPr>
              <a:t>Distributed, or spaced practice, spreads repetition out over time, by incorporating periods of rest between practice sessions. It results in slower learning but increases remembering.</a:t>
            </a:r>
          </a:p>
          <a:p>
            <a:endParaRPr lang="en-US" dirty="0"/>
          </a:p>
        </p:txBody>
      </p:sp>
      <p:sp>
        <p:nvSpPr>
          <p:cNvPr id="4" name="Slide Number Placeholder 3"/>
          <p:cNvSpPr>
            <a:spLocks noGrp="1"/>
          </p:cNvSpPr>
          <p:nvPr>
            <p:ph type="sldNum" sz="quarter" idx="5"/>
          </p:nvPr>
        </p:nvSpPr>
        <p:spPr/>
        <p:txBody>
          <a:bodyPr/>
          <a:lstStyle/>
          <a:p>
            <a:fld id="{38F6C4D5-27AC-4F97-A3AB-B4FBB0793E1A}" type="slidenum">
              <a:rPr lang="en-US" smtClean="0"/>
              <a:t>12</a:t>
            </a:fld>
            <a:endParaRPr lang="en-US"/>
          </a:p>
        </p:txBody>
      </p:sp>
      <p:sp>
        <p:nvSpPr>
          <p:cNvPr id="5" name="Footer Placeholder 4">
            <a:extLst>
              <a:ext uri="{FF2B5EF4-FFF2-40B4-BE49-F238E27FC236}">
                <a16:creationId xmlns:a16="http://schemas.microsoft.com/office/drawing/2014/main" id="{2901961F-D0AC-2A9E-982A-8F42AD5C4894}"/>
              </a:ext>
            </a:extLst>
          </p:cNvPr>
          <p:cNvSpPr>
            <a:spLocks noGrp="1"/>
          </p:cNvSpPr>
          <p:nvPr>
            <p:ph type="ftr" sz="quarter" idx="4"/>
          </p:nvPr>
        </p:nvSpPr>
        <p:spPr/>
        <p:txBody>
          <a:bodyPr/>
          <a:lstStyle/>
          <a:p>
            <a:r>
              <a:rPr lang="en-US"/>
              <a:t>Copyright 2025 Jamey Peavler</a:t>
            </a:r>
          </a:p>
        </p:txBody>
      </p:sp>
    </p:spTree>
    <p:extLst>
      <p:ext uri="{BB962C8B-B14F-4D97-AF65-F5344CB8AC3E}">
        <p14:creationId xmlns:p14="http://schemas.microsoft.com/office/powerpoint/2010/main" val="2056128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LA2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Logo for Literacy Academy 2025">
            <a:extLst>
              <a:ext uri="{FF2B5EF4-FFF2-40B4-BE49-F238E27FC236}">
                <a16:creationId xmlns:a16="http://schemas.microsoft.com/office/drawing/2014/main" id="{ACF7C4BC-3865-A342-A7A3-C874F04EFD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0274" y="5423885"/>
            <a:ext cx="4551451" cy="1050590"/>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dirty="0">
                <a:solidFill>
                  <a:srgbClr val="002060"/>
                </a:solidFill>
                <a:latin typeface="+mj-lt"/>
              </a:rPr>
              <a:t>Presentation</a:t>
            </a:r>
            <a:r>
              <a:rPr lang="en-US" sz="660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Text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pic>
        <p:nvPicPr>
          <p:cNvPr id="5" name="Picture 4" descr="Logo for Literacy Academy 2025">
            <a:extLst>
              <a:ext uri="{FF2B5EF4-FFF2-40B4-BE49-F238E27FC236}">
                <a16:creationId xmlns:a16="http://schemas.microsoft.com/office/drawing/2014/main" id="{8E4E2791-1B93-C064-0A87-6491BEB00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09947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pic>
        <p:nvPicPr>
          <p:cNvPr id="6" name="Picture 5" descr="Logo for Literacy Academy 2025">
            <a:extLst>
              <a:ext uri="{FF2B5EF4-FFF2-40B4-BE49-F238E27FC236}">
                <a16:creationId xmlns:a16="http://schemas.microsoft.com/office/drawing/2014/main" id="{F8878A6E-5709-70BD-2C66-8D0C42865B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89628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pic>
        <p:nvPicPr>
          <p:cNvPr id="6" name="Picture 5" descr="Logo for Literacy Academy 2025">
            <a:extLst>
              <a:ext uri="{FF2B5EF4-FFF2-40B4-BE49-F238E27FC236}">
                <a16:creationId xmlns:a16="http://schemas.microsoft.com/office/drawing/2014/main" id="{80335F13-1E87-F1A0-9357-0328D4050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4798"/>
            <a:ext cx="2743200" cy="633202"/>
          </a:xfrm>
          <a:prstGeom prst="rect">
            <a:avLst/>
          </a:prstGeom>
        </p:spPr>
      </p:pic>
    </p:spTree>
    <p:extLst>
      <p:ext uri="{BB962C8B-B14F-4D97-AF65-F5344CB8AC3E}">
        <p14:creationId xmlns:p14="http://schemas.microsoft.com/office/powerpoint/2010/main" val="147013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5" name="Footer Placeholder 23">
            <a:extLst>
              <a:ext uri="{FF2B5EF4-FFF2-40B4-BE49-F238E27FC236}">
                <a16:creationId xmlns:a16="http://schemas.microsoft.com/office/drawing/2014/main" id="{3F68AAC8-0EAC-E412-E6CE-870933ACB058}"/>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6" name="Picture 5" descr="Logo for Literacy Academy 2025">
            <a:extLst>
              <a:ext uri="{FF2B5EF4-FFF2-40B4-BE49-F238E27FC236}">
                <a16:creationId xmlns:a16="http://schemas.microsoft.com/office/drawing/2014/main" id="{347C7742-5E35-9667-DCDD-2B09506E0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300621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Title LA25">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3" name="Footer Placeholder 23">
            <a:extLst>
              <a:ext uri="{FF2B5EF4-FFF2-40B4-BE49-F238E27FC236}">
                <a16:creationId xmlns:a16="http://schemas.microsoft.com/office/drawing/2014/main" id="{244BFE72-C580-D1FF-5AE1-478052476F8D}"/>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FE2627C0-F3FD-E162-9BAB-0778ABF4E7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81964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with Captions LA25">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dirty="0"/>
              <a:t>Click to Edit Photo Caption</a:t>
            </a:r>
          </a:p>
        </p:txBody>
      </p:sp>
      <p:sp>
        <p:nvSpPr>
          <p:cNvPr id="3" name="Footer Placeholder 23">
            <a:extLst>
              <a:ext uri="{FF2B5EF4-FFF2-40B4-BE49-F238E27FC236}">
                <a16:creationId xmlns:a16="http://schemas.microsoft.com/office/drawing/2014/main" id="{2B2EB03C-49B3-ED1D-B935-E8B39EC77B9A}"/>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5" name="Picture 4" descr="Logo for Literacy Academy 2025">
            <a:extLst>
              <a:ext uri="{FF2B5EF4-FFF2-40B4-BE49-F238E27FC236}">
                <a16:creationId xmlns:a16="http://schemas.microsoft.com/office/drawing/2014/main" id="{5D699F0F-AFF0-324B-A679-74FC6A2981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350404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Title LA25">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dirty="0"/>
              <a:t>Click Icon to add picture</a:t>
            </a:r>
          </a:p>
        </p:txBody>
      </p:sp>
      <p:sp>
        <p:nvSpPr>
          <p:cNvPr id="3" name="Footer Placeholder 23">
            <a:extLst>
              <a:ext uri="{FF2B5EF4-FFF2-40B4-BE49-F238E27FC236}">
                <a16:creationId xmlns:a16="http://schemas.microsoft.com/office/drawing/2014/main" id="{F73FC782-D78A-15CC-5AC4-96709FA1AC5E}"/>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5" name="Picture 4" descr="Logo for Literacy Academy 2025">
            <a:extLst>
              <a:ext uri="{FF2B5EF4-FFF2-40B4-BE49-F238E27FC236}">
                <a16:creationId xmlns:a16="http://schemas.microsoft.com/office/drawing/2014/main" id="{CB27DB5A-17FB-95B6-6697-232B150358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4275278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LA25">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3" name="Footer Placeholder 23">
            <a:extLst>
              <a:ext uri="{FF2B5EF4-FFF2-40B4-BE49-F238E27FC236}">
                <a16:creationId xmlns:a16="http://schemas.microsoft.com/office/drawing/2014/main" id="{AB903CE0-39E9-D31D-2F4A-60B743018F67}"/>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054479CC-6441-56C9-3B02-AE06AB3A10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32131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s With Title LA25">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
        <p:nvSpPr>
          <p:cNvPr id="3" name="Footer Placeholder 23">
            <a:extLst>
              <a:ext uri="{FF2B5EF4-FFF2-40B4-BE49-F238E27FC236}">
                <a16:creationId xmlns:a16="http://schemas.microsoft.com/office/drawing/2014/main" id="{2E21B380-D4D8-7AB6-1F0A-E154CAD28F91}"/>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5FA854E9-8242-6ACC-F6FC-B182D4214F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0952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Picture Gallery LA25">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
        <p:nvSpPr>
          <p:cNvPr id="3" name="Footer Placeholder 23">
            <a:extLst>
              <a:ext uri="{FF2B5EF4-FFF2-40B4-BE49-F238E27FC236}">
                <a16:creationId xmlns:a16="http://schemas.microsoft.com/office/drawing/2014/main" id="{50991751-7CAD-A3D7-938E-D50EE6A72B7A}"/>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165B71CC-0F53-75E0-1F2E-21632F226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16990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D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Ohio Department of Education and Workforce logo">
            <a:extLst>
              <a:ext uri="{FF2B5EF4-FFF2-40B4-BE49-F238E27FC236}">
                <a16:creationId xmlns:a16="http://schemas.microsoft.com/office/drawing/2014/main" id="{ACF7C4BC-3865-A342-A7A3-C874F04EFD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16582" y="5592341"/>
            <a:ext cx="2974109" cy="815755"/>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dirty="0">
                <a:solidFill>
                  <a:srgbClr val="002060"/>
                </a:solidFill>
                <a:latin typeface="+mj-lt"/>
              </a:rPr>
              <a:t>Presentation</a:t>
            </a:r>
            <a:r>
              <a:rPr lang="en-US" sz="660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97981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lide Image With Footer LA25">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
        <p:nvSpPr>
          <p:cNvPr id="2" name="Footer Placeholder 23">
            <a:extLst>
              <a:ext uri="{FF2B5EF4-FFF2-40B4-BE49-F238E27FC236}">
                <a16:creationId xmlns:a16="http://schemas.microsoft.com/office/drawing/2014/main" id="{4F29C5CF-BFB4-7E3D-95B0-6CADC4FE6F60}"/>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3" name="Picture 2" descr="Logo for Literacy Academy 2025">
            <a:extLst>
              <a:ext uri="{FF2B5EF4-FFF2-40B4-BE49-F238E27FC236}">
                <a16:creationId xmlns:a16="http://schemas.microsoft.com/office/drawing/2014/main" id="{90DF0427-BA71-1D15-7057-161FCFB851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423791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LA25">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pic>
        <p:nvPicPr>
          <p:cNvPr id="2" name="Picture 1" descr="Logo for Literacy Academy 2025">
            <a:extLst>
              <a:ext uri="{FF2B5EF4-FFF2-40B4-BE49-F238E27FC236}">
                <a16:creationId xmlns:a16="http://schemas.microsoft.com/office/drawing/2014/main" id="{6CA0F860-0D5F-39A2-88E9-02E62C8868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388209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LA2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err="1">
                <a:solidFill>
                  <a:srgbClr val="002060"/>
                </a:solidFill>
                <a:latin typeface="+mn-lt"/>
                <a:ea typeface="Open Sans" panose="020B0606030504020204" pitchFamily="34" charset="0"/>
                <a:cs typeface="Open Sans" panose="020B0606030504020204" pitchFamily="34" charset="0"/>
              </a:rPr>
              <a:t>education.ohio.gov</a:t>
            </a:r>
            <a:r>
              <a:rPr lang="en-US" sz="1800" b="0" dirty="0">
                <a:solidFill>
                  <a:srgbClr val="002060"/>
                </a:solidFill>
                <a:latin typeface="+mn-lt"/>
                <a:ea typeface="Open Sans" panose="020B0606030504020204" pitchFamily="34" charset="0"/>
                <a:cs typeface="Open Sans" panose="020B0606030504020204" pitchFamily="34" charset="0"/>
              </a:rPr>
              <a:t>/</a:t>
            </a:r>
            <a:r>
              <a:rPr lang="en-US" sz="1800" b="0" dirty="0" err="1">
                <a:solidFill>
                  <a:srgbClr val="002060"/>
                </a:solidFill>
                <a:latin typeface="+mn-lt"/>
                <a:ea typeface="Open Sans" panose="020B0606030504020204" pitchFamily="34" charset="0"/>
                <a:cs typeface="Open Sans" panose="020B0606030504020204" pitchFamily="34" charset="0"/>
              </a:rPr>
              <a:t>LiteracyAcademy</a:t>
            </a:r>
            <a:endParaRPr lang="en-US" sz="1800" b="0" dirty="0">
              <a:solidFill>
                <a:srgbClr val="002060"/>
              </a:solidFill>
              <a:latin typeface="+mn-lt"/>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49465" y="5040360"/>
            <a:ext cx="5895024" cy="1360722"/>
          </a:xfrm>
          <a:prstGeom prst="rect">
            <a:avLst/>
          </a:prstGeom>
        </p:spPr>
      </p:pic>
      <p:sp>
        <p:nvSpPr>
          <p:cNvPr id="3" name="Footer Placeholder 23">
            <a:extLst>
              <a:ext uri="{FF2B5EF4-FFF2-40B4-BE49-F238E27FC236}">
                <a16:creationId xmlns:a16="http://schemas.microsoft.com/office/drawing/2014/main" id="{92863ED9-4BC3-092C-F37C-7FD2A3DC74B7}"/>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spTree>
    <p:extLst>
      <p:ext uri="{BB962C8B-B14F-4D97-AF65-F5344CB8AC3E}">
        <p14:creationId xmlns:p14="http://schemas.microsoft.com/office/powerpoint/2010/main" val="1091201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estions DEW LA2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69264" y="5592194"/>
            <a:ext cx="2739695" cy="751459"/>
          </a:xfrm>
          <a:prstGeom prst="rect">
            <a:avLst/>
          </a:prstGeom>
        </p:spPr>
      </p:pic>
      <p:pic>
        <p:nvPicPr>
          <p:cNvPr id="3" name="Picture 2" descr="Logo for Literacy Academy 2025">
            <a:extLst>
              <a:ext uri="{FF2B5EF4-FFF2-40B4-BE49-F238E27FC236}">
                <a16:creationId xmlns:a16="http://schemas.microsoft.com/office/drawing/2014/main" id="{89F2771E-89FD-F567-28D6-1546E820DF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24798"/>
            <a:ext cx="2743200" cy="633202"/>
          </a:xfrm>
          <a:prstGeom prst="rect">
            <a:avLst/>
          </a:prstGeom>
        </p:spPr>
      </p:pic>
    </p:spTree>
    <p:extLst>
      <p:ext uri="{BB962C8B-B14F-4D97-AF65-F5344CB8AC3E}">
        <p14:creationId xmlns:p14="http://schemas.microsoft.com/office/powerpoint/2010/main" val="1839762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HE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3" name="Footer Placeholder 23">
            <a:extLst>
              <a:ext uri="{FF2B5EF4-FFF2-40B4-BE49-F238E27FC236}">
                <a16:creationId xmlns:a16="http://schemas.microsoft.com/office/drawing/2014/main" id="{19E30B6A-00A1-5218-16F5-45AE37CF2E07}"/>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52E5280A-BD01-96AE-6B06-A1E013DD10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323019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D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69265" y="5592280"/>
            <a:ext cx="2621426" cy="719019"/>
          </a:xfrm>
          <a:prstGeom prst="rect">
            <a:avLst/>
          </a:prstGeom>
        </p:spPr>
      </p:pic>
      <p:sp>
        <p:nvSpPr>
          <p:cNvPr id="3" name="Footer Placeholder 23">
            <a:extLst>
              <a:ext uri="{FF2B5EF4-FFF2-40B4-BE49-F238E27FC236}">
                <a16:creationId xmlns:a16="http://schemas.microsoft.com/office/drawing/2014/main" id="{F082BFC5-B793-2E22-A35B-4250AD3E8157}"/>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6A88EB38-A31B-0FF0-B114-95AC43CA74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156565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6"/>
        <p:cNvGrpSpPr/>
        <p:nvPr/>
      </p:nvGrpSpPr>
      <p:grpSpPr>
        <a:xfrm>
          <a:off x="0" y="0"/>
          <a:ext cx="0" cy="0"/>
          <a:chOff x="0" y="0"/>
          <a:chExt cx="0" cy="0"/>
        </a:xfrm>
      </p:grpSpPr>
      <p:sp>
        <p:nvSpPr>
          <p:cNvPr id="17" name="Google Shape;17;p63"/>
          <p:cNvSpPr txBox="1">
            <a:spLocks noGrp="1"/>
          </p:cNvSpPr>
          <p:nvPr>
            <p:ph type="ctrTitle"/>
          </p:nvPr>
        </p:nvSpPr>
        <p:spPr>
          <a:xfrm>
            <a:off x="914400" y="1295401"/>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63"/>
          <p:cNvSpPr txBox="1">
            <a:spLocks noGrp="1"/>
          </p:cNvSpPr>
          <p:nvPr>
            <p:ph type="subTitle" idx="1"/>
          </p:nvPr>
        </p:nvSpPr>
        <p:spPr>
          <a:xfrm>
            <a:off x="1828800" y="3051175"/>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D9193"/>
              </a:buClr>
              <a:buSzPts val="2400"/>
              <a:buNone/>
              <a:defRPr>
                <a:solidFill>
                  <a:srgbClr val="8D9193"/>
                </a:solidFill>
              </a:defRPr>
            </a:lvl1pPr>
            <a:lvl2pPr lvl="1" algn="ctr">
              <a:spcBef>
                <a:spcPts val="560"/>
              </a:spcBef>
              <a:spcAft>
                <a:spcPts val="0"/>
              </a:spcAft>
              <a:buClr>
                <a:srgbClr val="8D9193"/>
              </a:buClr>
              <a:buSzPts val="2100"/>
              <a:buNone/>
              <a:defRPr>
                <a:solidFill>
                  <a:srgbClr val="8D9193"/>
                </a:solidFill>
              </a:defRPr>
            </a:lvl2pPr>
            <a:lvl3pPr lvl="2" algn="ctr">
              <a:spcBef>
                <a:spcPts val="480"/>
              </a:spcBef>
              <a:spcAft>
                <a:spcPts val="0"/>
              </a:spcAft>
              <a:buClr>
                <a:srgbClr val="8D9193"/>
              </a:buClr>
              <a:buSzPts val="1800"/>
              <a:buNone/>
              <a:defRPr>
                <a:solidFill>
                  <a:srgbClr val="8D9193"/>
                </a:solidFill>
              </a:defRPr>
            </a:lvl3pPr>
            <a:lvl4pPr lvl="3" algn="ctr">
              <a:spcBef>
                <a:spcPts val="400"/>
              </a:spcBef>
              <a:spcAft>
                <a:spcPts val="0"/>
              </a:spcAft>
              <a:buClr>
                <a:srgbClr val="8D9193"/>
              </a:buClr>
              <a:buSzPts val="1500"/>
              <a:buNone/>
              <a:defRPr>
                <a:solidFill>
                  <a:srgbClr val="8D9193"/>
                </a:solidFill>
              </a:defRPr>
            </a:lvl4pPr>
            <a:lvl5pPr lvl="4" algn="ctr">
              <a:spcBef>
                <a:spcPts val="400"/>
              </a:spcBef>
              <a:spcAft>
                <a:spcPts val="0"/>
              </a:spcAft>
              <a:buClr>
                <a:srgbClr val="8D9193"/>
              </a:buClr>
              <a:buSzPts val="1500"/>
              <a:buNone/>
              <a:defRPr>
                <a:solidFill>
                  <a:srgbClr val="8D9193"/>
                </a:solidFill>
              </a:defRPr>
            </a:lvl5pPr>
            <a:lvl6pPr lvl="5" algn="ctr">
              <a:spcBef>
                <a:spcPts val="400"/>
              </a:spcBef>
              <a:spcAft>
                <a:spcPts val="0"/>
              </a:spcAft>
              <a:buClr>
                <a:srgbClr val="8D9193"/>
              </a:buClr>
              <a:buSzPts val="1500"/>
              <a:buNone/>
              <a:defRPr>
                <a:solidFill>
                  <a:srgbClr val="8D9193"/>
                </a:solidFill>
              </a:defRPr>
            </a:lvl6pPr>
            <a:lvl7pPr lvl="6" algn="ctr">
              <a:spcBef>
                <a:spcPts val="400"/>
              </a:spcBef>
              <a:spcAft>
                <a:spcPts val="0"/>
              </a:spcAft>
              <a:buClr>
                <a:srgbClr val="8D9193"/>
              </a:buClr>
              <a:buSzPts val="1500"/>
              <a:buNone/>
              <a:defRPr>
                <a:solidFill>
                  <a:srgbClr val="8D9193"/>
                </a:solidFill>
              </a:defRPr>
            </a:lvl7pPr>
            <a:lvl8pPr lvl="7" algn="ctr">
              <a:spcBef>
                <a:spcPts val="400"/>
              </a:spcBef>
              <a:spcAft>
                <a:spcPts val="0"/>
              </a:spcAft>
              <a:buClr>
                <a:srgbClr val="8D9193"/>
              </a:buClr>
              <a:buSzPts val="1500"/>
              <a:buNone/>
              <a:defRPr>
                <a:solidFill>
                  <a:srgbClr val="8D9193"/>
                </a:solidFill>
              </a:defRPr>
            </a:lvl8pPr>
            <a:lvl9pPr lvl="8" algn="ctr">
              <a:spcBef>
                <a:spcPts val="400"/>
              </a:spcBef>
              <a:spcAft>
                <a:spcPts val="0"/>
              </a:spcAft>
              <a:buClr>
                <a:srgbClr val="8D9193"/>
              </a:buClr>
              <a:buSzPts val="1500"/>
              <a:buNone/>
              <a:defRPr>
                <a:solidFill>
                  <a:srgbClr val="8D9193"/>
                </a:solidFill>
              </a:defRPr>
            </a:lvl9pPr>
          </a:lstStyle>
          <a:p>
            <a:endParaRPr/>
          </a:p>
        </p:txBody>
      </p:sp>
      <p:pic>
        <p:nvPicPr>
          <p:cNvPr id="2" name="Picture 1" descr="Logo for Literacy Academy 2025">
            <a:extLst>
              <a:ext uri="{FF2B5EF4-FFF2-40B4-BE49-F238E27FC236}">
                <a16:creationId xmlns:a16="http://schemas.microsoft.com/office/drawing/2014/main" id="{44D1B5A9-5F48-CFA2-A4BC-A654B43A43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690183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3 - Title and Content - Deep Blue">
  <p:cSld name="3 - Title and Content - Deep Blue">
    <p:spTree>
      <p:nvGrpSpPr>
        <p:cNvPr id="1" name="Shape 37"/>
        <p:cNvGrpSpPr/>
        <p:nvPr/>
      </p:nvGrpSpPr>
      <p:grpSpPr>
        <a:xfrm>
          <a:off x="0" y="0"/>
          <a:ext cx="0" cy="0"/>
          <a:chOff x="0" y="0"/>
          <a:chExt cx="0" cy="0"/>
        </a:xfrm>
      </p:grpSpPr>
      <p:sp>
        <p:nvSpPr>
          <p:cNvPr id="38" name="Google Shape;38;p69"/>
          <p:cNvSpPr txBox="1">
            <a:spLocks noGrp="1"/>
          </p:cNvSpPr>
          <p:nvPr>
            <p:ph type="title"/>
          </p:nvPr>
        </p:nvSpPr>
        <p:spPr>
          <a:xfrm>
            <a:off x="1434905" y="365125"/>
            <a:ext cx="10339600" cy="13256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dk1"/>
              </a:buClr>
              <a:buSzPts val="33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9"/>
          <p:cNvSpPr txBox="1">
            <a:spLocks noGrp="1"/>
          </p:cNvSpPr>
          <p:nvPr>
            <p:ph type="body" idx="1"/>
          </p:nvPr>
        </p:nvSpPr>
        <p:spPr>
          <a:xfrm>
            <a:off x="1434905" y="1825625"/>
            <a:ext cx="10339600" cy="4667200"/>
          </a:xfrm>
          <a:prstGeom prst="rect">
            <a:avLst/>
          </a:prstGeom>
          <a:noFill/>
          <a:ln>
            <a:noFill/>
          </a:ln>
        </p:spPr>
        <p:txBody>
          <a:bodyPr spcFirstLastPara="1" wrap="square" lIns="68575" tIns="34275" rIns="68575" bIns="34275" anchor="t" anchorCtr="0">
            <a:noAutofit/>
          </a:bodyPr>
          <a:lstStyle>
            <a:lvl1pPr marL="609585" lvl="0" indent="-423323" algn="l">
              <a:lnSpc>
                <a:spcPct val="100000"/>
              </a:lnSpc>
              <a:spcBef>
                <a:spcPts val="0"/>
              </a:spcBef>
              <a:spcAft>
                <a:spcPts val="0"/>
              </a:spcAft>
              <a:buClr>
                <a:schemeClr val="dk1"/>
              </a:buClr>
              <a:buSzPts val="1400"/>
              <a:buChar char="•"/>
              <a:defRPr/>
            </a:lvl1pPr>
            <a:lvl2pPr marL="1219170" lvl="1" indent="-423323" algn="l">
              <a:lnSpc>
                <a:spcPct val="100000"/>
              </a:lnSpc>
              <a:spcBef>
                <a:spcPts val="1333"/>
              </a:spcBef>
              <a:spcAft>
                <a:spcPts val="0"/>
              </a:spcAft>
              <a:buClr>
                <a:schemeClr val="dk1"/>
              </a:buClr>
              <a:buSzPts val="1400"/>
              <a:buChar char="•"/>
              <a:defRPr/>
            </a:lvl2pPr>
            <a:lvl3pPr marL="1828754" lvl="2" indent="-423323" algn="l">
              <a:lnSpc>
                <a:spcPct val="100000"/>
              </a:lnSpc>
              <a:spcBef>
                <a:spcPts val="1333"/>
              </a:spcBef>
              <a:spcAft>
                <a:spcPts val="0"/>
              </a:spcAft>
              <a:buClr>
                <a:schemeClr val="dk1"/>
              </a:buClr>
              <a:buSzPts val="1400"/>
              <a:buChar char="•"/>
              <a:defRPr/>
            </a:lvl3pPr>
            <a:lvl4pPr marL="2438339" lvl="3" indent="-423323" algn="l">
              <a:lnSpc>
                <a:spcPct val="100000"/>
              </a:lnSpc>
              <a:spcBef>
                <a:spcPts val="1333"/>
              </a:spcBef>
              <a:spcAft>
                <a:spcPts val="0"/>
              </a:spcAft>
              <a:buClr>
                <a:schemeClr val="dk1"/>
              </a:buClr>
              <a:buSzPts val="1400"/>
              <a:buChar char="•"/>
              <a:defRPr/>
            </a:lvl4pPr>
            <a:lvl5pPr marL="3047924" lvl="4" indent="-423323" algn="l">
              <a:lnSpc>
                <a:spcPct val="100000"/>
              </a:lnSpc>
              <a:spcBef>
                <a:spcPts val="1333"/>
              </a:spcBef>
              <a:spcAft>
                <a:spcPts val="0"/>
              </a:spcAft>
              <a:buClr>
                <a:schemeClr val="dk1"/>
              </a:buClr>
              <a:buSzPts val="1400"/>
              <a:buChar char="•"/>
              <a:defRPr/>
            </a:lvl5pPr>
            <a:lvl6pPr marL="3657509" lvl="5" indent="-423323" algn="l">
              <a:lnSpc>
                <a:spcPct val="100000"/>
              </a:lnSpc>
              <a:spcBef>
                <a:spcPts val="1333"/>
              </a:spcBef>
              <a:spcAft>
                <a:spcPts val="0"/>
              </a:spcAft>
              <a:buClr>
                <a:schemeClr val="dk1"/>
              </a:buClr>
              <a:buSzPts val="1400"/>
              <a:buChar char="•"/>
              <a:defRPr/>
            </a:lvl6pPr>
            <a:lvl7pPr marL="4267093" lvl="6" indent="-423323" algn="l">
              <a:lnSpc>
                <a:spcPct val="100000"/>
              </a:lnSpc>
              <a:spcBef>
                <a:spcPts val="1333"/>
              </a:spcBef>
              <a:spcAft>
                <a:spcPts val="0"/>
              </a:spcAft>
              <a:buClr>
                <a:schemeClr val="dk1"/>
              </a:buClr>
              <a:buSzPts val="1400"/>
              <a:buChar char="•"/>
              <a:defRPr/>
            </a:lvl7pPr>
            <a:lvl8pPr marL="4876678" lvl="7" indent="-423323" algn="l">
              <a:lnSpc>
                <a:spcPct val="100000"/>
              </a:lnSpc>
              <a:spcBef>
                <a:spcPts val="1333"/>
              </a:spcBef>
              <a:spcAft>
                <a:spcPts val="0"/>
              </a:spcAft>
              <a:buClr>
                <a:schemeClr val="dk1"/>
              </a:buClr>
              <a:buSzPts val="1400"/>
              <a:buChar char="•"/>
              <a:defRPr/>
            </a:lvl8pPr>
            <a:lvl9pPr marL="5486263" lvl="8" indent="-423323" algn="l">
              <a:lnSpc>
                <a:spcPct val="100000"/>
              </a:lnSpc>
              <a:spcBef>
                <a:spcPts val="1333"/>
              </a:spcBef>
              <a:spcAft>
                <a:spcPts val="1333"/>
              </a:spcAft>
              <a:buClr>
                <a:schemeClr val="dk1"/>
              </a:buClr>
              <a:buSzPts val="1400"/>
              <a:buChar char="•"/>
              <a:defRPr/>
            </a:lvl9pPr>
          </a:lstStyle>
          <a:p>
            <a:endParaRPr/>
          </a:p>
        </p:txBody>
      </p:sp>
      <p:sp>
        <p:nvSpPr>
          <p:cNvPr id="41" name="Google Shape;41;p69"/>
          <p:cNvSpPr txBox="1">
            <a:spLocks noGrp="1"/>
          </p:cNvSpPr>
          <p:nvPr>
            <p:ph type="subTitle" idx="2"/>
          </p:nvPr>
        </p:nvSpPr>
        <p:spPr>
          <a:xfrm rot="-5400000">
            <a:off x="-1925500" y="2404533"/>
            <a:ext cx="4797200" cy="531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FFFFFF"/>
              </a:buClr>
              <a:buSzPts val="1000"/>
              <a:buNone/>
              <a:defRPr sz="1333">
                <a:solidFill>
                  <a:srgbClr val="FFFFFF"/>
                </a:solidFill>
              </a:defRPr>
            </a:lvl1pPr>
            <a:lvl2pPr lvl="1" algn="ctr">
              <a:lnSpc>
                <a:spcPct val="100000"/>
              </a:lnSpc>
              <a:spcBef>
                <a:spcPts val="0"/>
              </a:spcBef>
              <a:spcAft>
                <a:spcPts val="0"/>
              </a:spcAft>
              <a:buClr>
                <a:srgbClr val="FFFFFF"/>
              </a:buClr>
              <a:buSzPts val="1000"/>
              <a:buNone/>
              <a:defRPr sz="1333">
                <a:solidFill>
                  <a:srgbClr val="FFFFFF"/>
                </a:solidFill>
              </a:defRPr>
            </a:lvl2pPr>
            <a:lvl3pPr lvl="2" algn="ctr">
              <a:lnSpc>
                <a:spcPct val="100000"/>
              </a:lnSpc>
              <a:spcBef>
                <a:spcPts val="0"/>
              </a:spcBef>
              <a:spcAft>
                <a:spcPts val="0"/>
              </a:spcAft>
              <a:buClr>
                <a:srgbClr val="FFFFFF"/>
              </a:buClr>
              <a:buSzPts val="1000"/>
              <a:buNone/>
              <a:defRPr sz="1333">
                <a:solidFill>
                  <a:srgbClr val="FFFFFF"/>
                </a:solidFill>
              </a:defRPr>
            </a:lvl3pPr>
            <a:lvl4pPr lvl="3" algn="ctr">
              <a:lnSpc>
                <a:spcPct val="100000"/>
              </a:lnSpc>
              <a:spcBef>
                <a:spcPts val="0"/>
              </a:spcBef>
              <a:spcAft>
                <a:spcPts val="0"/>
              </a:spcAft>
              <a:buClr>
                <a:srgbClr val="FFFFFF"/>
              </a:buClr>
              <a:buSzPts val="1000"/>
              <a:buNone/>
              <a:defRPr sz="1333">
                <a:solidFill>
                  <a:srgbClr val="FFFFFF"/>
                </a:solidFill>
              </a:defRPr>
            </a:lvl4pPr>
            <a:lvl5pPr lvl="4" algn="ctr">
              <a:lnSpc>
                <a:spcPct val="100000"/>
              </a:lnSpc>
              <a:spcBef>
                <a:spcPts val="0"/>
              </a:spcBef>
              <a:spcAft>
                <a:spcPts val="0"/>
              </a:spcAft>
              <a:buClr>
                <a:srgbClr val="FFFFFF"/>
              </a:buClr>
              <a:buSzPts val="1000"/>
              <a:buNone/>
              <a:defRPr sz="1333">
                <a:solidFill>
                  <a:srgbClr val="FFFFFF"/>
                </a:solidFill>
              </a:defRPr>
            </a:lvl5pPr>
            <a:lvl6pPr lvl="5" algn="ctr">
              <a:lnSpc>
                <a:spcPct val="100000"/>
              </a:lnSpc>
              <a:spcBef>
                <a:spcPts val="0"/>
              </a:spcBef>
              <a:spcAft>
                <a:spcPts val="0"/>
              </a:spcAft>
              <a:buClr>
                <a:srgbClr val="FFFFFF"/>
              </a:buClr>
              <a:buSzPts val="1000"/>
              <a:buNone/>
              <a:defRPr sz="1333">
                <a:solidFill>
                  <a:srgbClr val="FFFFFF"/>
                </a:solidFill>
              </a:defRPr>
            </a:lvl6pPr>
            <a:lvl7pPr lvl="6" algn="ctr">
              <a:lnSpc>
                <a:spcPct val="100000"/>
              </a:lnSpc>
              <a:spcBef>
                <a:spcPts val="0"/>
              </a:spcBef>
              <a:spcAft>
                <a:spcPts val="0"/>
              </a:spcAft>
              <a:buClr>
                <a:srgbClr val="FFFFFF"/>
              </a:buClr>
              <a:buSzPts val="1000"/>
              <a:buNone/>
              <a:defRPr sz="1333">
                <a:solidFill>
                  <a:srgbClr val="FFFFFF"/>
                </a:solidFill>
              </a:defRPr>
            </a:lvl7pPr>
            <a:lvl8pPr lvl="7" algn="ctr">
              <a:lnSpc>
                <a:spcPct val="100000"/>
              </a:lnSpc>
              <a:spcBef>
                <a:spcPts val="0"/>
              </a:spcBef>
              <a:spcAft>
                <a:spcPts val="0"/>
              </a:spcAft>
              <a:buClr>
                <a:srgbClr val="FFFFFF"/>
              </a:buClr>
              <a:buSzPts val="1000"/>
              <a:buNone/>
              <a:defRPr sz="1333">
                <a:solidFill>
                  <a:srgbClr val="FFFFFF"/>
                </a:solidFill>
              </a:defRPr>
            </a:lvl8pPr>
            <a:lvl9pPr lvl="8" algn="ctr">
              <a:lnSpc>
                <a:spcPct val="100000"/>
              </a:lnSpc>
              <a:spcBef>
                <a:spcPts val="0"/>
              </a:spcBef>
              <a:spcAft>
                <a:spcPts val="0"/>
              </a:spcAft>
              <a:buClr>
                <a:srgbClr val="FFFFFF"/>
              </a:buClr>
              <a:buSzPts val="1000"/>
              <a:buNone/>
              <a:defRPr sz="1333">
                <a:solidFill>
                  <a:srgbClr val="FFFFFF"/>
                </a:solidFill>
              </a:defRPr>
            </a:lvl9pPr>
          </a:lstStyle>
          <a:p>
            <a:endParaRPr/>
          </a:p>
        </p:txBody>
      </p:sp>
      <p:pic>
        <p:nvPicPr>
          <p:cNvPr id="2" name="Picture 1" descr="Logo for Literacy Academy 2025">
            <a:extLst>
              <a:ext uri="{FF2B5EF4-FFF2-40B4-BE49-F238E27FC236}">
                <a16:creationId xmlns:a16="http://schemas.microsoft.com/office/drawing/2014/main" id="{8F74BEF8-250F-1375-5F3C-A1E4D70D95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4798"/>
            <a:ext cx="2743200" cy="633202"/>
          </a:xfrm>
          <a:prstGeom prst="rect">
            <a:avLst/>
          </a:prstGeom>
        </p:spPr>
      </p:pic>
    </p:spTree>
    <p:extLst>
      <p:ext uri="{BB962C8B-B14F-4D97-AF65-F5344CB8AC3E}">
        <p14:creationId xmlns:p14="http://schemas.microsoft.com/office/powerpoint/2010/main" val="1109601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ening HE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ening DEW">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er Title LA25">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dirty="0"/>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pic>
        <p:nvPicPr>
          <p:cNvPr id="3" name="Picture 2" descr="Logo for Literacy Academy 2025">
            <a:extLst>
              <a:ext uri="{FF2B5EF4-FFF2-40B4-BE49-F238E27FC236}">
                <a16:creationId xmlns:a16="http://schemas.microsoft.com/office/drawing/2014/main" id="{7B984E66-0D92-004F-ED8D-4CD9C8BE87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411291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DEW-w UR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dirty="0" err="1">
                <a:solidFill>
                  <a:srgbClr val="0E3F75"/>
                </a:solidFill>
                <a:latin typeface="Source Sans Pro" panose="020B0503030403020204" pitchFamily="34" charset="0"/>
              </a:rPr>
              <a:t>education.ohio.gov</a:t>
            </a:r>
            <a:r>
              <a:rPr lang="en-US" dirty="0">
                <a:solidFill>
                  <a:srgbClr val="0E3F75"/>
                </a:solidFill>
                <a:latin typeface="Source Sans Pro" panose="020B0503030403020204" pitchFamily="34" charset="0"/>
              </a:rPr>
              <a:t>/</a:t>
            </a:r>
            <a:r>
              <a:rPr lang="en-US" dirty="0" err="1">
                <a:solidFill>
                  <a:srgbClr val="0E3F75"/>
                </a:solidFill>
                <a:latin typeface="Source Sans Pro" panose="020B0503030403020204" pitchFamily="34" charset="0"/>
              </a:rPr>
              <a:t>LiteracyAcademy</a:t>
            </a:r>
            <a:endParaRPr lang="en-US" dirty="0">
              <a:solidFill>
                <a:srgbClr val="0E3F75"/>
              </a:solidFill>
              <a:latin typeface="Source Sans Pro" panose="020B0503030403020204" pitchFamily="34" charset="0"/>
            </a:endParaRPr>
          </a:p>
        </p:txBody>
      </p:sp>
    </p:spTree>
    <p:extLst>
      <p:ext uri="{BB962C8B-B14F-4D97-AF65-F5344CB8AC3E}">
        <p14:creationId xmlns:p14="http://schemas.microsoft.com/office/powerpoint/2010/main" val="1706685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HE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4" name="Footer Placeholder 23">
            <a:extLst>
              <a:ext uri="{FF2B5EF4-FFF2-40B4-BE49-F238E27FC236}">
                <a16:creationId xmlns:a16="http://schemas.microsoft.com/office/drawing/2014/main" id="{9941DDFB-8A9C-8EA5-EA51-D0D595D3392C}"/>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5" name="Picture 4" descr="Logo for Literacy Academy 2025">
            <a:extLst>
              <a:ext uri="{FF2B5EF4-FFF2-40B4-BE49-F238E27FC236}">
                <a16:creationId xmlns:a16="http://schemas.microsoft.com/office/drawing/2014/main" id="{407D6205-4FA4-BAB9-D165-A026DEFCA8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422958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LA25">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2" name="Footer Placeholder 23">
            <a:extLst>
              <a:ext uri="{FF2B5EF4-FFF2-40B4-BE49-F238E27FC236}">
                <a16:creationId xmlns:a16="http://schemas.microsoft.com/office/drawing/2014/main" id="{EAAC2D97-83D9-1DB7-B69A-55B9C87D81DE}"/>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3" name="Picture 2" descr="Logo for Literacy Academy 2025">
            <a:extLst>
              <a:ext uri="{FF2B5EF4-FFF2-40B4-BE49-F238E27FC236}">
                <a16:creationId xmlns:a16="http://schemas.microsoft.com/office/drawing/2014/main" id="{488BA9D1-6A42-DA18-5C0F-CD5DBC5324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327624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le + Text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ooter Placeholder 23">
            <a:extLst>
              <a:ext uri="{FF2B5EF4-FFF2-40B4-BE49-F238E27FC236}">
                <a16:creationId xmlns:a16="http://schemas.microsoft.com/office/drawing/2014/main" id="{8566DC88-8BCD-DE0D-231A-B99BCBF9F0E6}"/>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5" name="Picture 4" descr="Logo for Literacy Academy 2025">
            <a:extLst>
              <a:ext uri="{FF2B5EF4-FFF2-40B4-BE49-F238E27FC236}">
                <a16:creationId xmlns:a16="http://schemas.microsoft.com/office/drawing/2014/main" id="{07844199-1EAB-A417-0396-D8AAE2482C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0961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3" name="Footer Placeholder 23">
            <a:extLst>
              <a:ext uri="{FF2B5EF4-FFF2-40B4-BE49-F238E27FC236}">
                <a16:creationId xmlns:a16="http://schemas.microsoft.com/office/drawing/2014/main" id="{79883E32-D0D8-D0D5-86D5-7E56AE831BB6}"/>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4" name="Picture 3" descr="Logo for Literacy Academy 2025">
            <a:extLst>
              <a:ext uri="{FF2B5EF4-FFF2-40B4-BE49-F238E27FC236}">
                <a16:creationId xmlns:a16="http://schemas.microsoft.com/office/drawing/2014/main" id="{6997045D-D5DA-5AA5-F8BF-A5FEAEEE98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209757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pic>
        <p:nvPicPr>
          <p:cNvPr id="5" name="Picture 4" descr="Logo for Literacy Academy 2025">
            <a:extLst>
              <a:ext uri="{FF2B5EF4-FFF2-40B4-BE49-F238E27FC236}">
                <a16:creationId xmlns:a16="http://schemas.microsoft.com/office/drawing/2014/main" id="{407D6205-4FA4-BAB9-D165-A026DEFCA8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5423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pic>
        <p:nvPicPr>
          <p:cNvPr id="6" name="Picture 5" descr="Logo for Literacy Academy 2025">
            <a:extLst>
              <a:ext uri="{FF2B5EF4-FFF2-40B4-BE49-F238E27FC236}">
                <a16:creationId xmlns:a16="http://schemas.microsoft.com/office/drawing/2014/main" id="{5E979A2F-B9EC-B852-993A-C2C3831BB5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87145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LA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7" name="Footer Placeholder 23">
            <a:extLst>
              <a:ext uri="{FF2B5EF4-FFF2-40B4-BE49-F238E27FC236}">
                <a16:creationId xmlns:a16="http://schemas.microsoft.com/office/drawing/2014/main" id="{E92A8824-CDAD-6387-2E8D-B4B70E3D4632}"/>
              </a:ext>
              <a:ext uri="{C183D7F6-B498-43B3-948B-1728B52AA6E4}">
                <adec:decorative xmlns:adec="http://schemas.microsoft.com/office/drawing/2017/decorative" val="1"/>
              </a:ext>
            </a:extLst>
          </p:cNvPr>
          <p:cNvSpPr>
            <a:spLocks noGrp="1"/>
          </p:cNvSpPr>
          <p:nvPr>
            <p:ph type="ftr" sz="quarter" idx="22"/>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8" name="Picture 7" descr="Logo for Literacy Academy 2025">
            <a:extLst>
              <a:ext uri="{FF2B5EF4-FFF2-40B4-BE49-F238E27FC236}">
                <a16:creationId xmlns:a16="http://schemas.microsoft.com/office/drawing/2014/main" id="{155E4CA0-02F2-456E-8D7C-BA1D585FE4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35072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5.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2.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
        <p:nvSpPr>
          <p:cNvPr id="5" name="Footer Placeholder 23">
            <a:extLst>
              <a:ext uri="{FF2B5EF4-FFF2-40B4-BE49-F238E27FC236}">
                <a16:creationId xmlns:a16="http://schemas.microsoft.com/office/drawing/2014/main" id="{DECED9F2-6A69-C226-FEE1-282BB31B3414}"/>
              </a:ext>
              <a:ext uri="{C183D7F6-B498-43B3-948B-1728B52AA6E4}">
                <adec:decorative xmlns:adec="http://schemas.microsoft.com/office/drawing/2017/decorative" val="1"/>
              </a:ext>
            </a:extLst>
          </p:cNvPr>
          <p:cNvSpPr>
            <a:spLocks noGrp="1"/>
          </p:cNvSpPr>
          <p:nvPr>
            <p:ph type="ftr" sz="quarter" idx="3"/>
          </p:nvPr>
        </p:nvSpPr>
        <p:spPr>
          <a:xfrm>
            <a:off x="1" y="6287786"/>
            <a:ext cx="568904" cy="570213"/>
          </a:xfrm>
          <a:prstGeom prst="rect">
            <a:avLst/>
          </a:prstGeom>
          <a:solidFill>
            <a:schemeClr val="bg1"/>
          </a:solidFill>
        </p:spPr>
        <p:txBody>
          <a:bodyPr/>
          <a:lstStyle>
            <a:lvl1pPr>
              <a:defRPr/>
            </a:lvl1pPr>
          </a:lstStyle>
          <a:p>
            <a:r>
              <a:rPr lang="en-US"/>
              <a:t>      </a:t>
            </a:r>
          </a:p>
        </p:txBody>
      </p:sp>
      <p:pic>
        <p:nvPicPr>
          <p:cNvPr id="6" name="Picture 5" descr="Logo for Literacy Academy 2025">
            <a:extLst>
              <a:ext uri="{FF2B5EF4-FFF2-40B4-BE49-F238E27FC236}">
                <a16:creationId xmlns:a16="http://schemas.microsoft.com/office/drawing/2014/main" id="{E83CD19A-C29F-1B3F-CDCD-EB1A91AD2D9E}"/>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6222311"/>
            <a:ext cx="2743200" cy="633202"/>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774" r:id="rId4"/>
    <p:sldLayoutId id="2147483770" r:id="rId5"/>
    <p:sldLayoutId id="2147483792" r:id="rId6"/>
    <p:sldLayoutId id="2147483769" r:id="rId7"/>
    <p:sldLayoutId id="2147483771" r:id="rId8"/>
    <p:sldLayoutId id="2147483772" r:id="rId9"/>
    <p:sldLayoutId id="2147483796" r:id="rId10"/>
    <p:sldLayoutId id="2147483773" r:id="rId11"/>
    <p:sldLayoutId id="2147483775" r:id="rId12"/>
    <p:sldLayoutId id="2147483776" r:id="rId13"/>
    <p:sldLayoutId id="2147483783" r:id="rId14"/>
    <p:sldLayoutId id="2147483788" r:id="rId15"/>
    <p:sldLayoutId id="2147483778" r:id="rId16"/>
    <p:sldLayoutId id="2147483787" r:id="rId17"/>
    <p:sldLayoutId id="2147483780" r:id="rId18"/>
    <p:sldLayoutId id="2147483779" r:id="rId19"/>
    <p:sldLayoutId id="2147483777" r:id="rId20"/>
    <p:sldLayoutId id="2147483781" r:id="rId21"/>
    <p:sldLayoutId id="2147483785" r:id="rId22"/>
    <p:sldLayoutId id="2147483793" r:id="rId23"/>
    <p:sldLayoutId id="2147483791" r:id="rId24"/>
    <p:sldLayoutId id="2147483794" r:id="rId25"/>
    <p:sldLayoutId id="2147483798" r:id="rId26"/>
    <p:sldLayoutId id="2147483799" r:id="rId27"/>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C0FF6-0872-B98B-BC37-6F17E855EC4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408158" y="2054120"/>
            <a:ext cx="7375684" cy="3178279"/>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 id="214748375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mailto:Jamey.Peavler@MSJ.edu" TargetMode="Externa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901/jaba.1993.26-111" TargetMode="External"/><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007/s10648-021-09613-w" TargetMode="External"/><Relationship Id="rId2" Type="http://schemas.openxmlformats.org/officeDocument/2006/relationships/notesSlide" Target="../notesSlides/notesSlide32.xml"/><Relationship Id="rId1" Type="http://schemas.openxmlformats.org/officeDocument/2006/relationships/slideLayout" Target="../slideLayouts/slideLayout27.xml"/><Relationship Id="rId4" Type="http://schemas.openxmlformats.org/officeDocument/2006/relationships/hyperlink" Target="https://doi.org/10.1901/jaba.1994.27-63"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4434/josotl.v18i3.23179" TargetMode="External"/><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3389/fnhum.2011.00008" TargetMode="External"/><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1016/B978-0-12-387691-1.00002-8" TargetMode="External"/><Relationship Id="rId2" Type="http://schemas.openxmlformats.org/officeDocument/2006/relationships/notesSlide" Target="../notesSlides/notesSlide36.xml"/><Relationship Id="rId1" Type="http://schemas.openxmlformats.org/officeDocument/2006/relationships/slideLayout" Target="../slideLayouts/slideLayout27.xml"/><Relationship Id="rId4" Type="http://schemas.openxmlformats.org/officeDocument/2006/relationships/hyperlink" Target="https://doi.org/10.3389/fpsyg.2021.706821"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readingforlearning.org/2018/03/28/why-bar-model-works-2-reducing-intrinsic-load/" TargetMode="External"/><Relationship Id="rId2" Type="http://schemas.openxmlformats.org/officeDocument/2006/relationships/notesSlide" Target="../notesSlides/notesSlide37.xml"/><Relationship Id="rId1" Type="http://schemas.openxmlformats.org/officeDocument/2006/relationships/slideLayout" Target="../slideLayouts/slideLayout27.xml"/><Relationship Id="rId5" Type="http://schemas.openxmlformats.org/officeDocument/2006/relationships/hyperlink" Target="https://youtu.be/MeIx4FVgPsk?si=ekOf6YYY3FHcDHE9" TargetMode="External"/><Relationship Id="rId4" Type="http://schemas.openxmlformats.org/officeDocument/2006/relationships/hyperlink" Target="https://www.biorxiv.org/content/10.1101/158964v1.ful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jpe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47DF-CFF9-32CB-A8B3-48CB1B254A5E}"/>
              </a:ext>
            </a:extLst>
          </p:cNvPr>
          <p:cNvSpPr>
            <a:spLocks noGrp="1"/>
          </p:cNvSpPr>
          <p:nvPr>
            <p:ph type="title" idx="4294967295"/>
          </p:nvPr>
        </p:nvSpPr>
        <p:spPr>
          <a:xfrm>
            <a:off x="838200" y="-1325563"/>
            <a:ext cx="10515600" cy="1325563"/>
          </a:xfrm>
          <a:prstGeom prst="rect">
            <a:avLst/>
          </a:prstGeom>
        </p:spPr>
        <p:txBody>
          <a:bodyPr anchor="b"/>
          <a:lstStyle/>
          <a:p>
            <a:r>
              <a:rPr lang="en-US" dirty="0"/>
              <a:t>ReadOhio Literacy Academy 2025</a:t>
            </a:r>
          </a:p>
        </p:txBody>
      </p:sp>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txBox="1">
            <a:spLocks noGrp="1"/>
          </p:cNvSpPr>
          <p:nvPr>
            <p:ph type="title"/>
          </p:nvPr>
        </p:nvSpPr>
        <p:spPr>
          <a:xfrm>
            <a:off x="480766" y="298463"/>
            <a:ext cx="11101634" cy="73152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Explicit Instruction </a:t>
            </a:r>
            <a:endParaRPr cap="none" dirty="0"/>
          </a:p>
        </p:txBody>
      </p:sp>
      <p:sp>
        <p:nvSpPr>
          <p:cNvPr id="196" name="Google Shape;196;p17"/>
          <p:cNvSpPr/>
          <p:nvPr/>
        </p:nvSpPr>
        <p:spPr>
          <a:xfrm>
            <a:off x="480766" y="1385244"/>
            <a:ext cx="7077030" cy="4437058"/>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121900" tIns="60933" rIns="121900" bIns="60933" anchor="t" anchorCtr="0">
            <a:spAutoFit/>
          </a:bodyPr>
          <a:lstStyle/>
          <a:p>
            <a:r>
              <a:rPr lang="en-US" sz="3200" dirty="0">
                <a:solidFill>
                  <a:srgbClr val="000000"/>
                </a:solidFill>
                <a:ea typeface="Calibri"/>
                <a:cs typeface="Calibri"/>
                <a:sym typeface="Calibri"/>
              </a:rPr>
              <a:t>“Explicit instruction breaks up learning into smaller parts. This lightens the “cognitive load,” or how much brain resources a student needs to process information. A lighter cognitive load frees up working memory. That’s important because learning new skills requires a lot of working memory.”</a:t>
            </a:r>
            <a:endParaRPr sz="3200" dirty="0">
              <a:solidFill>
                <a:schemeClr val="dk1"/>
              </a:solidFill>
              <a:ea typeface="Calibri"/>
              <a:cs typeface="Calibri"/>
              <a:sym typeface="Calibri"/>
            </a:endParaRPr>
          </a:p>
          <a:p>
            <a:pPr algn="r">
              <a:spcBef>
                <a:spcPts val="1000"/>
              </a:spcBef>
            </a:pPr>
            <a:r>
              <a:rPr lang="en-US" sz="1600" dirty="0">
                <a:solidFill>
                  <a:srgbClr val="000000"/>
                </a:solidFill>
                <a:ea typeface="Calibri"/>
                <a:cs typeface="Calibri"/>
                <a:sym typeface="Calibri"/>
              </a:rPr>
              <a:t>Understood.org</a:t>
            </a:r>
            <a:endParaRPr sz="3200" dirty="0">
              <a:solidFill>
                <a:schemeClr val="dk1"/>
              </a:solidFill>
              <a:ea typeface="Calibri"/>
              <a:cs typeface="Calibri"/>
              <a:sym typeface="Calibri"/>
            </a:endParaRPr>
          </a:p>
        </p:txBody>
      </p:sp>
      <p:pic>
        <p:nvPicPr>
          <p:cNvPr id="197" name="Google Shape;197;p17" descr="https://lh4.googleusercontent.com/QyGkAcBRN3aZru2qmZ_-_N7t3XRndKT2s3fN7LBmh-3y_z9p-EQpbasuvM-gry1O36kWZEK8OcrRfr9JPDVEnv_7ghSr-f4cjVDRHf9La1T2HtRK1PJexW9rB7eO4nwPv0SIQplf2hRu7MKzUxQ_hZL75ToJ76ADQ5WqpyI5Idm8tdHIENp1zMmtpsgCToJ6cf8=nw"/>
          <p:cNvPicPr preferRelativeResize="0"/>
          <p:nvPr/>
        </p:nvPicPr>
        <p:blipFill rotWithShape="1">
          <a:blip r:embed="rId4">
            <a:alphaModFix/>
          </a:blip>
          <a:srcRect/>
          <a:stretch/>
        </p:blipFill>
        <p:spPr>
          <a:xfrm>
            <a:off x="7957271" y="1385244"/>
            <a:ext cx="3625129" cy="4437058"/>
          </a:xfrm>
          <a:prstGeom prst="rect">
            <a:avLst/>
          </a:prstGeom>
          <a:noFill/>
          <a:ln w="38100" cap="flat" cmpd="sng">
            <a:solidFill>
              <a:schemeClr val="dk1"/>
            </a:solidFill>
            <a:prstDash val="solid"/>
            <a:round/>
            <a:headEnd type="none" w="sm" len="sm"/>
            <a:tailEnd type="none" w="sm" len="sm"/>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9"/>
          <p:cNvSpPr txBox="1">
            <a:spLocks noGrp="1"/>
          </p:cNvSpPr>
          <p:nvPr>
            <p:ph type="title"/>
          </p:nvPr>
        </p:nvSpPr>
        <p:spPr>
          <a:xfrm>
            <a:off x="609600" y="274639"/>
            <a:ext cx="10972800" cy="73152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What do we mean by practice?</a:t>
            </a:r>
            <a:endParaRPr lang="en-US" sz="4000" cap="none" dirty="0"/>
          </a:p>
        </p:txBody>
      </p:sp>
      <p:sp>
        <p:nvSpPr>
          <p:cNvPr id="209" name="Google Shape;209;p19"/>
          <p:cNvSpPr txBox="1">
            <a:spLocks noGrp="1"/>
          </p:cNvSpPr>
          <p:nvPr>
            <p:ph type="body" idx="1"/>
          </p:nvPr>
        </p:nvSpPr>
        <p:spPr>
          <a:xfrm>
            <a:off x="592476" y="1397001"/>
            <a:ext cx="6675120" cy="4602583"/>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t" anchorCtr="0">
            <a:noAutofit/>
          </a:bodyPr>
          <a:lstStyle/>
          <a:p>
            <a:pPr>
              <a:lnSpc>
                <a:spcPct val="100000"/>
              </a:lnSpc>
              <a:spcBef>
                <a:spcPts val="1200"/>
              </a:spcBef>
              <a:spcAft>
                <a:spcPts val="0"/>
              </a:spcAft>
              <a:buClr>
                <a:srgbClr val="C00000"/>
              </a:buClr>
              <a:buSzPct val="100000"/>
            </a:pPr>
            <a:r>
              <a:rPr lang="en-US" sz="3333" dirty="0"/>
              <a:t>Each form of practice accomplishes a different purpose</a:t>
            </a:r>
            <a:endParaRPr sz="2000" dirty="0"/>
          </a:p>
          <a:p>
            <a:pPr>
              <a:lnSpc>
                <a:spcPct val="100000"/>
              </a:lnSpc>
              <a:spcBef>
                <a:spcPts val="1200"/>
              </a:spcBef>
              <a:spcAft>
                <a:spcPts val="0"/>
              </a:spcAft>
              <a:buClr>
                <a:srgbClr val="C00000"/>
              </a:buClr>
              <a:buSzPct val="100000"/>
            </a:pPr>
            <a:r>
              <a:rPr lang="en-US" sz="3333" dirty="0"/>
              <a:t>More practice isn’t as effective as providing </a:t>
            </a:r>
            <a:r>
              <a:rPr lang="en-US" sz="3333" b="1" dirty="0"/>
              <a:t>the right practice</a:t>
            </a:r>
            <a:endParaRPr sz="2000" dirty="0"/>
          </a:p>
          <a:p>
            <a:pPr>
              <a:lnSpc>
                <a:spcPct val="100000"/>
              </a:lnSpc>
              <a:spcBef>
                <a:spcPts val="1200"/>
              </a:spcBef>
              <a:spcAft>
                <a:spcPts val="0"/>
              </a:spcAft>
              <a:buClr>
                <a:srgbClr val="C00000"/>
              </a:buClr>
              <a:buSzPct val="100000"/>
            </a:pPr>
            <a:r>
              <a:rPr lang="en-US" sz="3333" dirty="0"/>
              <a:t>Lesson design should consider how practice fits within </a:t>
            </a:r>
            <a:r>
              <a:rPr lang="en-US" sz="3333" b="1" dirty="0"/>
              <a:t>a gradual release</a:t>
            </a:r>
            <a:r>
              <a:rPr lang="en-US" sz="3333" dirty="0"/>
              <a:t> support structure</a:t>
            </a:r>
            <a:endParaRPr sz="2000" dirty="0"/>
          </a:p>
        </p:txBody>
      </p:sp>
      <p:pic>
        <p:nvPicPr>
          <p:cNvPr id="210" name="Google Shape;210;p19">
            <a:extLst>
              <a:ext uri="{C183D7F6-B498-43B3-948B-1728B52AA6E4}">
                <adec:decorative xmlns:adec="http://schemas.microsoft.com/office/drawing/2017/decorative" val="1"/>
              </a:ext>
            </a:extLst>
          </p:cNvPr>
          <p:cNvPicPr preferRelativeResize="0"/>
          <p:nvPr/>
        </p:nvPicPr>
        <p:blipFill rotWithShape="1">
          <a:blip r:embed="rId4">
            <a:alphaModFix/>
          </a:blip>
          <a:srcRect l="10934"/>
          <a:stretch/>
        </p:blipFill>
        <p:spPr>
          <a:xfrm>
            <a:off x="7456714" y="1397002"/>
            <a:ext cx="4023360" cy="4602582"/>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 calcmode="lin" valueType="num">
                                      <p:cBhvr additive="base">
                                        <p:cTn id="7" dur="500"/>
                                        <p:tgtEl>
                                          <p:spTgt spid="2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 calcmode="lin" valueType="num">
                                      <p:cBhvr additive="base">
                                        <p:cTn id="12" dur="500"/>
                                        <p:tgtEl>
                                          <p:spTgt spid="20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 calcmode="lin" valueType="num">
                                      <p:cBhvr additive="base">
                                        <p:cTn id="17" dur="500"/>
                                        <p:tgtEl>
                                          <p:spTgt spid="20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5A36-3D7B-40CB-969B-822A87522F25}"/>
              </a:ext>
            </a:extLst>
          </p:cNvPr>
          <p:cNvSpPr>
            <a:spLocks noGrp="1"/>
          </p:cNvSpPr>
          <p:nvPr>
            <p:ph type="title"/>
          </p:nvPr>
        </p:nvSpPr>
        <p:spPr>
          <a:xfrm>
            <a:off x="406400" y="278053"/>
            <a:ext cx="11379200" cy="731520"/>
          </a:xfr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Forms of Practice Serve Different Purposes</a:t>
            </a:r>
          </a:p>
        </p:txBody>
      </p:sp>
      <p:sp>
        <p:nvSpPr>
          <p:cNvPr id="8" name="Google Shape;310;p33">
            <a:extLst>
              <a:ext uri="{FF2B5EF4-FFF2-40B4-BE49-F238E27FC236}">
                <a16:creationId xmlns:a16="http://schemas.microsoft.com/office/drawing/2014/main" id="{3D228A43-D4A8-43FC-8D7C-E887D16341BB}"/>
              </a:ext>
            </a:extLst>
          </p:cNvPr>
          <p:cNvSpPr txBox="1">
            <a:spLocks/>
          </p:cNvSpPr>
          <p:nvPr/>
        </p:nvSpPr>
        <p:spPr>
          <a:xfrm>
            <a:off x="406400" y="1190690"/>
            <a:ext cx="11379200" cy="4864877"/>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t" anchorCtr="0">
            <a:noAutofit/>
          </a:bodyPr>
          <a:lstStyle>
            <a:lvl1pPr marL="257175" indent="-257175" algn="l" defTabSz="342900" rtl="0" eaLnBrk="1" latinLnBrk="0" hangingPunct="1">
              <a:spcBef>
                <a:spcPct val="20000"/>
              </a:spcBef>
              <a:buFont typeface="Arial"/>
              <a:buChar char="•"/>
              <a:defRPr sz="21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18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5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a:lnSpc>
                <a:spcPct val="80000"/>
              </a:lnSpc>
              <a:spcBef>
                <a:spcPts val="800"/>
              </a:spcBef>
              <a:spcAft>
                <a:spcPts val="800"/>
              </a:spcAft>
              <a:buClr>
                <a:srgbClr val="C00000"/>
              </a:buClr>
              <a:buSzPct val="100000"/>
            </a:pPr>
            <a:r>
              <a:rPr lang="en-US" sz="3200" b="1" dirty="0"/>
              <a:t>Organization </a:t>
            </a:r>
            <a:r>
              <a:rPr lang="en-US" sz="3200" dirty="0"/>
              <a:t>is how the material is </a:t>
            </a:r>
            <a:r>
              <a:rPr lang="en-US" sz="3200" b="1" dirty="0"/>
              <a:t>presented </a:t>
            </a:r>
            <a:r>
              <a:rPr lang="en-US" sz="3200" dirty="0"/>
              <a:t>and </a:t>
            </a:r>
            <a:r>
              <a:rPr lang="en-US" sz="3200" b="1" dirty="0"/>
              <a:t>affects cognitive load</a:t>
            </a:r>
          </a:p>
          <a:p>
            <a:pPr marL="990575" lvl="1" indent="-391149">
              <a:spcBef>
                <a:spcPts val="0"/>
              </a:spcBef>
              <a:spcAft>
                <a:spcPts val="800"/>
              </a:spcAft>
              <a:buClr>
                <a:srgbClr val="FF0000"/>
              </a:buClr>
              <a:buSzPts val="2520"/>
            </a:pPr>
            <a:r>
              <a:rPr lang="en-US" sz="3200" b="1" dirty="0">
                <a:solidFill>
                  <a:srgbClr val="C00000"/>
                </a:solidFill>
              </a:rPr>
              <a:t>blocked</a:t>
            </a:r>
            <a:r>
              <a:rPr lang="en-US" sz="3200" b="1" dirty="0">
                <a:solidFill>
                  <a:srgbClr val="FF0000"/>
                </a:solidFill>
              </a:rPr>
              <a:t> </a:t>
            </a:r>
            <a:r>
              <a:rPr lang="en-US" sz="3200" dirty="0"/>
              <a:t>- reduces load</a:t>
            </a:r>
          </a:p>
          <a:p>
            <a:pPr marL="990575" lvl="1" indent="-391149">
              <a:spcBef>
                <a:spcPts val="0"/>
              </a:spcBef>
              <a:spcAft>
                <a:spcPts val="800"/>
              </a:spcAft>
              <a:buClr>
                <a:srgbClr val="FF0000"/>
              </a:buClr>
              <a:buSzPts val="2520"/>
            </a:pPr>
            <a:r>
              <a:rPr lang="en-US" sz="3200" b="1" dirty="0">
                <a:solidFill>
                  <a:srgbClr val="C00000"/>
                </a:solidFill>
              </a:rPr>
              <a:t>interleaved/mixed </a:t>
            </a:r>
            <a:r>
              <a:rPr lang="en-US" sz="3200" dirty="0"/>
              <a:t>- increases load</a:t>
            </a:r>
          </a:p>
          <a:p>
            <a:pPr>
              <a:lnSpc>
                <a:spcPct val="80000"/>
              </a:lnSpc>
              <a:spcBef>
                <a:spcPts val="800"/>
              </a:spcBef>
              <a:spcAft>
                <a:spcPts val="800"/>
              </a:spcAft>
              <a:buClr>
                <a:srgbClr val="C00000"/>
              </a:buClr>
              <a:buSzPct val="100000"/>
            </a:pPr>
            <a:r>
              <a:rPr lang="en-US" sz="3200" b="1" dirty="0"/>
              <a:t>Frequency </a:t>
            </a:r>
            <a:r>
              <a:rPr lang="en-US" sz="3200" dirty="0"/>
              <a:t>is how often the material is practiced and </a:t>
            </a:r>
            <a:r>
              <a:rPr lang="en-US" sz="3200" b="1" dirty="0"/>
              <a:t>affects retention</a:t>
            </a:r>
            <a:endParaRPr lang="en-US" sz="3200" dirty="0"/>
          </a:p>
          <a:p>
            <a:pPr marL="990575" lvl="1" indent="-391149">
              <a:spcBef>
                <a:spcPts val="0"/>
              </a:spcBef>
              <a:spcAft>
                <a:spcPts val="800"/>
              </a:spcAft>
              <a:buClr>
                <a:srgbClr val="FF0000"/>
              </a:buClr>
              <a:buSzPts val="2520"/>
            </a:pPr>
            <a:r>
              <a:rPr lang="en-US" sz="3200" b="1" dirty="0">
                <a:solidFill>
                  <a:srgbClr val="C00000"/>
                </a:solidFill>
              </a:rPr>
              <a:t>massed</a:t>
            </a:r>
            <a:r>
              <a:rPr lang="en-US" sz="3200" b="1" dirty="0"/>
              <a:t> </a:t>
            </a:r>
            <a:r>
              <a:rPr lang="en-US" sz="3200" dirty="0"/>
              <a:t>- quick learning, but also quick forgetting</a:t>
            </a:r>
          </a:p>
          <a:p>
            <a:pPr marL="990575" lvl="1" indent="-391149">
              <a:spcBef>
                <a:spcPts val="0"/>
              </a:spcBef>
              <a:spcAft>
                <a:spcPts val="800"/>
              </a:spcAft>
              <a:buClr>
                <a:srgbClr val="FF0000"/>
              </a:buClr>
              <a:buSzPts val="2520"/>
            </a:pPr>
            <a:r>
              <a:rPr lang="en-US" sz="3200" b="1" dirty="0">
                <a:solidFill>
                  <a:srgbClr val="C00000"/>
                </a:solidFill>
              </a:rPr>
              <a:t>spaced/distributed </a:t>
            </a:r>
            <a:r>
              <a:rPr lang="en-US" sz="3200" dirty="0"/>
              <a:t>- slow learning, but long-term retention </a:t>
            </a:r>
          </a:p>
        </p:txBody>
      </p:sp>
    </p:spTree>
    <p:custDataLst>
      <p:tags r:id="rId1"/>
    </p:custDataLst>
    <p:extLst>
      <p:ext uri="{BB962C8B-B14F-4D97-AF65-F5344CB8AC3E}">
        <p14:creationId xmlns:p14="http://schemas.microsoft.com/office/powerpoint/2010/main" val="56213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6"/>
          <p:cNvSpPr txBox="1">
            <a:spLocks noGrp="1"/>
          </p:cNvSpPr>
          <p:nvPr>
            <p:ph type="title"/>
          </p:nvPr>
        </p:nvSpPr>
        <p:spPr>
          <a:xfrm>
            <a:off x="609600" y="274639"/>
            <a:ext cx="10972800" cy="73152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sym typeface="Calibri"/>
              </a:rPr>
              <a:t>Blocked Practice Versus Interleaved/Mixed Practice</a:t>
            </a:r>
            <a:endParaRPr cap="none" dirty="0">
              <a:sym typeface="Calibri"/>
            </a:endParaRPr>
          </a:p>
        </p:txBody>
      </p:sp>
      <p:graphicFrame>
        <p:nvGraphicFramePr>
          <p:cNvPr id="4" name="Google Shape;239;p22">
            <a:extLst>
              <a:ext uri="{FF2B5EF4-FFF2-40B4-BE49-F238E27FC236}">
                <a16:creationId xmlns:a16="http://schemas.microsoft.com/office/drawing/2014/main" id="{AEDCB5E7-6BD3-899E-691F-D3D7175B9A2E}"/>
              </a:ext>
            </a:extLst>
          </p:cNvPr>
          <p:cNvGraphicFramePr/>
          <p:nvPr>
            <p:extLst>
              <p:ext uri="{D42A27DB-BD31-4B8C-83A1-F6EECF244321}">
                <p14:modId xmlns:p14="http://schemas.microsoft.com/office/powerpoint/2010/main" val="824785577"/>
              </p:ext>
            </p:extLst>
          </p:nvPr>
        </p:nvGraphicFramePr>
        <p:xfrm>
          <a:off x="609600" y="1205411"/>
          <a:ext cx="5242560" cy="4987967"/>
        </p:xfrm>
        <a:graphic>
          <a:graphicData uri="http://schemas.openxmlformats.org/drawingml/2006/table">
            <a:tbl>
              <a:tblPr firstRow="1" bandRow="1">
                <a:noFill/>
              </a:tblPr>
              <a:tblGrid>
                <a:gridCol w="2621280">
                  <a:extLst>
                    <a:ext uri="{9D8B030D-6E8A-4147-A177-3AD203B41FA5}">
                      <a16:colId xmlns:a16="http://schemas.microsoft.com/office/drawing/2014/main" val="20000"/>
                    </a:ext>
                  </a:extLst>
                </a:gridCol>
                <a:gridCol w="2621280">
                  <a:extLst>
                    <a:ext uri="{9D8B030D-6E8A-4147-A177-3AD203B41FA5}">
                      <a16:colId xmlns:a16="http://schemas.microsoft.com/office/drawing/2014/main" val="20001"/>
                    </a:ext>
                  </a:extLst>
                </a:gridCol>
              </a:tblGrid>
              <a:tr h="674708">
                <a:tc>
                  <a:txBody>
                    <a:bodyPr/>
                    <a:lstStyle/>
                    <a:p>
                      <a:pPr marL="0" marR="0" lvl="0" indent="0" algn="ctr" rtl="0">
                        <a:lnSpc>
                          <a:spcPct val="107000"/>
                        </a:lnSpc>
                        <a:spcBef>
                          <a:spcPts val="0"/>
                        </a:spcBef>
                        <a:spcAft>
                          <a:spcPts val="0"/>
                        </a:spcAft>
                        <a:buNone/>
                      </a:pPr>
                      <a:r>
                        <a:rPr lang="en-US" sz="4000" b="1" u="none" strike="noStrike" cap="none" dirty="0">
                          <a:solidFill>
                            <a:srgbClr val="C00000"/>
                          </a:solidFill>
                          <a:latin typeface="+mn-lt"/>
                        </a:rPr>
                        <a:t>ai</a:t>
                      </a:r>
                      <a:endParaRPr sz="4000" b="1" u="none" strike="noStrike" cap="none" dirty="0">
                        <a:solidFill>
                          <a:srgbClr val="C00000"/>
                        </a:solidFill>
                        <a:latin typeface="+mn-lt"/>
                        <a:ea typeface="Calibri"/>
                        <a:cs typeface="Calibri"/>
                        <a:sym typeface="Calibri"/>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7000"/>
                        </a:lnSpc>
                        <a:spcBef>
                          <a:spcPts val="0"/>
                        </a:spcBef>
                        <a:spcAft>
                          <a:spcPts val="0"/>
                        </a:spcAft>
                        <a:buNone/>
                      </a:pPr>
                      <a:r>
                        <a:rPr lang="en-US" sz="4000" b="1" u="none" strike="noStrike" cap="none" dirty="0">
                          <a:solidFill>
                            <a:srgbClr val="C00000"/>
                          </a:solidFill>
                          <a:latin typeface="+mn-lt"/>
                          <a:ea typeface="Calibri"/>
                          <a:cs typeface="Calibri"/>
                          <a:sym typeface="Calibri"/>
                        </a:rPr>
                        <a:t>ay</a:t>
                      </a:r>
                      <a:endParaRPr sz="4000" dirty="0">
                        <a:solidFill>
                          <a:srgbClr val="C00000"/>
                        </a:solidFill>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4313259">
                <a:tc>
                  <a:txBody>
                    <a:bodyPr/>
                    <a:lstStyle/>
                    <a:p>
                      <a:pPr marL="0" marR="0" lvl="0" indent="0" algn="ctr" rtl="0">
                        <a:lnSpc>
                          <a:spcPct val="107000"/>
                        </a:lnSpc>
                        <a:spcBef>
                          <a:spcPts val="0"/>
                        </a:spcBef>
                        <a:spcAft>
                          <a:spcPts val="0"/>
                        </a:spcAft>
                        <a:buNone/>
                      </a:pPr>
                      <a:r>
                        <a:rPr lang="en-US" sz="4000" b="0" u="none" strike="noStrike" cap="none" dirty="0">
                          <a:solidFill>
                            <a:schemeClr val="dk1"/>
                          </a:solidFill>
                          <a:latin typeface="+mn-lt"/>
                        </a:rPr>
                        <a:t>w</a:t>
                      </a:r>
                      <a:r>
                        <a:rPr lang="en-US" sz="4000" b="0" u="none" strike="noStrike" cap="none" dirty="0">
                          <a:solidFill>
                            <a:srgbClr val="C00000"/>
                          </a:solidFill>
                          <a:latin typeface="+mn-lt"/>
                        </a:rPr>
                        <a:t>ai</a:t>
                      </a:r>
                      <a:r>
                        <a:rPr lang="en-US" sz="4000" b="0" u="none" strike="noStrike" cap="none" dirty="0">
                          <a:solidFill>
                            <a:schemeClr val="dk1"/>
                          </a:solidFill>
                          <a:latin typeface="+mn-lt"/>
                        </a:rPr>
                        <a:t>t</a:t>
                      </a:r>
                      <a:endParaRPr sz="4000" dirty="0">
                        <a:latin typeface="+mn-lt"/>
                      </a:endParaRPr>
                    </a:p>
                    <a:p>
                      <a:pPr marL="0" marR="0" lvl="0" indent="0" algn="ctr" rtl="0">
                        <a:lnSpc>
                          <a:spcPct val="107000"/>
                        </a:lnSpc>
                        <a:spcBef>
                          <a:spcPts val="200"/>
                        </a:spcBef>
                        <a:spcAft>
                          <a:spcPts val="0"/>
                        </a:spcAft>
                        <a:buNone/>
                      </a:pPr>
                      <a:r>
                        <a:rPr lang="en-US" sz="4000" b="0" u="none" strike="noStrike" cap="none" dirty="0">
                          <a:solidFill>
                            <a:schemeClr val="dk1"/>
                          </a:solidFill>
                          <a:latin typeface="+mn-lt"/>
                        </a:rPr>
                        <a:t>p</a:t>
                      </a:r>
                      <a:r>
                        <a:rPr lang="en-US" sz="4000" b="0" u="none" strike="noStrike" cap="none" dirty="0">
                          <a:solidFill>
                            <a:srgbClr val="C00000"/>
                          </a:solidFill>
                          <a:latin typeface="+mn-lt"/>
                        </a:rPr>
                        <a:t>ai</a:t>
                      </a:r>
                      <a:r>
                        <a:rPr lang="en-US" sz="4000" b="0" u="none" strike="noStrike" cap="none" dirty="0">
                          <a:solidFill>
                            <a:schemeClr val="dk1"/>
                          </a:solidFill>
                          <a:latin typeface="+mn-lt"/>
                        </a:rPr>
                        <a:t>d</a:t>
                      </a:r>
                      <a:endParaRPr sz="4000" dirty="0">
                        <a:latin typeface="+mn-lt"/>
                      </a:endParaRPr>
                    </a:p>
                    <a:p>
                      <a:pPr marL="0" marR="0" lvl="0" indent="0" algn="ctr" rtl="0">
                        <a:lnSpc>
                          <a:spcPct val="107000"/>
                        </a:lnSpc>
                        <a:spcBef>
                          <a:spcPts val="200"/>
                        </a:spcBef>
                        <a:spcAft>
                          <a:spcPts val="0"/>
                        </a:spcAft>
                        <a:buNone/>
                      </a:pPr>
                      <a:r>
                        <a:rPr lang="en-US" sz="4000" b="0" u="none" strike="noStrike" cap="none" dirty="0">
                          <a:solidFill>
                            <a:schemeClr val="dk1"/>
                          </a:solidFill>
                          <a:latin typeface="+mn-lt"/>
                        </a:rPr>
                        <a:t>r</a:t>
                      </a:r>
                      <a:r>
                        <a:rPr lang="en-US" sz="4000" b="0" u="none" strike="noStrike" cap="none" dirty="0">
                          <a:solidFill>
                            <a:srgbClr val="C00000"/>
                          </a:solidFill>
                          <a:latin typeface="+mn-lt"/>
                        </a:rPr>
                        <a:t>ai</a:t>
                      </a:r>
                      <a:r>
                        <a:rPr lang="en-US" sz="4000" b="0" u="none" strike="noStrike" cap="none" dirty="0">
                          <a:solidFill>
                            <a:schemeClr val="dk1"/>
                          </a:solidFill>
                          <a:latin typeface="+mn-lt"/>
                        </a:rPr>
                        <a:t>d</a:t>
                      </a:r>
                      <a:endParaRPr sz="4000" dirty="0">
                        <a:latin typeface="+mn-lt"/>
                      </a:endParaRPr>
                    </a:p>
                    <a:p>
                      <a:pPr marL="0" marR="0" lvl="0" indent="0" algn="ctr" rtl="0">
                        <a:lnSpc>
                          <a:spcPct val="107000"/>
                        </a:lnSpc>
                        <a:spcBef>
                          <a:spcPts val="200"/>
                        </a:spcBef>
                        <a:spcAft>
                          <a:spcPts val="0"/>
                        </a:spcAft>
                        <a:buClr>
                          <a:schemeClr val="dk1"/>
                        </a:buClr>
                        <a:buSzPts val="3200"/>
                        <a:buFont typeface="Calibri"/>
                        <a:buNone/>
                      </a:pPr>
                      <a:r>
                        <a:rPr lang="en-US" sz="4000" b="0" u="none" strike="noStrike" cap="none" dirty="0">
                          <a:solidFill>
                            <a:schemeClr val="dk1"/>
                          </a:solidFill>
                          <a:latin typeface="+mn-lt"/>
                        </a:rPr>
                        <a:t>cl</a:t>
                      </a:r>
                      <a:r>
                        <a:rPr lang="en-US" sz="4000" b="0" u="none" strike="noStrike" cap="none" dirty="0">
                          <a:solidFill>
                            <a:srgbClr val="C00000"/>
                          </a:solidFill>
                          <a:latin typeface="+mn-lt"/>
                        </a:rPr>
                        <a:t>ai</a:t>
                      </a:r>
                      <a:r>
                        <a:rPr lang="en-US" sz="4000" b="0" u="none" strike="noStrike" cap="none" dirty="0">
                          <a:solidFill>
                            <a:schemeClr val="dk1"/>
                          </a:solidFill>
                          <a:latin typeface="+mn-lt"/>
                        </a:rPr>
                        <a:t>m</a:t>
                      </a:r>
                      <a:endParaRPr sz="4000" dirty="0">
                        <a:latin typeface="+mn-lt"/>
                      </a:endParaRPr>
                    </a:p>
                    <a:p>
                      <a:pPr marL="0" marR="0" lvl="0" indent="0" algn="ctr" rtl="0">
                        <a:lnSpc>
                          <a:spcPct val="107000"/>
                        </a:lnSpc>
                        <a:spcBef>
                          <a:spcPts val="200"/>
                        </a:spcBef>
                        <a:spcAft>
                          <a:spcPts val="0"/>
                        </a:spcAft>
                        <a:buClr>
                          <a:schemeClr val="dk1"/>
                        </a:buClr>
                        <a:buSzPts val="3200"/>
                        <a:buFont typeface="Calibri"/>
                        <a:buNone/>
                      </a:pPr>
                      <a:r>
                        <a:rPr lang="en-US" sz="4000" b="0" u="none" strike="noStrike" cap="none" dirty="0">
                          <a:solidFill>
                            <a:schemeClr val="dk1"/>
                          </a:solidFill>
                          <a:latin typeface="+mn-lt"/>
                        </a:rPr>
                        <a:t>dr</a:t>
                      </a:r>
                      <a:r>
                        <a:rPr lang="en-US" sz="4000" b="0" u="none" strike="noStrike" cap="none" dirty="0">
                          <a:solidFill>
                            <a:srgbClr val="C00000"/>
                          </a:solidFill>
                          <a:latin typeface="+mn-lt"/>
                        </a:rPr>
                        <a:t>ai</a:t>
                      </a:r>
                      <a:r>
                        <a:rPr lang="en-US" sz="4000" b="0" u="none" strike="noStrike" cap="none" dirty="0">
                          <a:solidFill>
                            <a:schemeClr val="dk1"/>
                          </a:solidFill>
                          <a:latin typeface="+mn-lt"/>
                        </a:rPr>
                        <a:t>n</a:t>
                      </a:r>
                      <a:endParaRPr sz="4000" dirty="0">
                        <a:latin typeface="+mn-lt"/>
                      </a:endParaRPr>
                    </a:p>
                    <a:p>
                      <a:pPr marL="0" marR="0" lvl="0" indent="0" algn="ctr" rtl="0">
                        <a:lnSpc>
                          <a:spcPct val="107000"/>
                        </a:lnSpc>
                        <a:spcBef>
                          <a:spcPts val="200"/>
                        </a:spcBef>
                        <a:spcAft>
                          <a:spcPts val="0"/>
                        </a:spcAft>
                        <a:buClr>
                          <a:schemeClr val="dk1"/>
                        </a:buClr>
                        <a:buSzPts val="3200"/>
                        <a:buFont typeface="Calibri"/>
                        <a:buNone/>
                      </a:pPr>
                      <a:r>
                        <a:rPr lang="en-US" sz="4000" b="0" u="none" strike="noStrike" cap="none" dirty="0">
                          <a:solidFill>
                            <a:schemeClr val="dk1"/>
                          </a:solidFill>
                          <a:latin typeface="+mn-lt"/>
                        </a:rPr>
                        <a:t>qu</a:t>
                      </a:r>
                      <a:r>
                        <a:rPr lang="en-US" sz="4000" b="0" u="none" strike="noStrike" cap="none" dirty="0">
                          <a:solidFill>
                            <a:srgbClr val="C00000"/>
                          </a:solidFill>
                          <a:latin typeface="+mn-lt"/>
                        </a:rPr>
                        <a:t>ai</a:t>
                      </a:r>
                      <a:r>
                        <a:rPr lang="en-US" sz="4000" b="0" u="none" strike="noStrike" cap="none" dirty="0">
                          <a:solidFill>
                            <a:schemeClr val="dk1"/>
                          </a:solidFill>
                          <a:latin typeface="+mn-lt"/>
                        </a:rPr>
                        <a:t>nt</a:t>
                      </a:r>
                      <a:endParaRPr sz="4000" b="0" u="none" strike="noStrike" cap="none" dirty="0">
                        <a:solidFill>
                          <a:schemeClr val="dk1"/>
                        </a:solidFill>
                        <a:latin typeface="+mn-lt"/>
                        <a:ea typeface="Calibri"/>
                        <a:cs typeface="Calibri"/>
                        <a:sym typeface="Calibri"/>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7000"/>
                        </a:lnSpc>
                        <a:spcBef>
                          <a:spcPts val="0"/>
                        </a:spcBef>
                        <a:spcAft>
                          <a:spcPts val="0"/>
                        </a:spcAft>
                        <a:buClr>
                          <a:schemeClr val="dk1"/>
                        </a:buClr>
                        <a:buSzPts val="3200"/>
                        <a:buFont typeface="Calibri"/>
                        <a:buNone/>
                      </a:pPr>
                      <a:r>
                        <a:rPr lang="en-US" sz="4000" b="0" u="none" strike="noStrike" cap="none" dirty="0">
                          <a:solidFill>
                            <a:schemeClr val="tx1"/>
                          </a:solidFill>
                          <a:latin typeface="+mn-lt"/>
                          <a:ea typeface="Calibri"/>
                          <a:cs typeface="Calibri"/>
                          <a:sym typeface="Calibri"/>
                        </a:rPr>
                        <a:t>p</a:t>
                      </a:r>
                      <a:r>
                        <a:rPr lang="en-US" sz="4000" b="0" u="none" strike="noStrike" cap="none" dirty="0">
                          <a:solidFill>
                            <a:srgbClr val="C00000"/>
                          </a:solidFill>
                          <a:latin typeface="+mn-lt"/>
                          <a:ea typeface="Calibri"/>
                          <a:cs typeface="Calibri"/>
                          <a:sym typeface="Calibri"/>
                        </a:rPr>
                        <a:t>ay</a:t>
                      </a:r>
                      <a:endParaRPr sz="4000" dirty="0">
                        <a:solidFill>
                          <a:srgbClr val="C00000"/>
                        </a:solidFill>
                        <a:latin typeface="+mn-lt"/>
                      </a:endParaRPr>
                    </a:p>
                    <a:p>
                      <a:pPr marL="0" marR="0" lvl="0" indent="0" algn="ctr" defTabSz="914400" rtl="0" eaLnBrk="1" latinLnBrk="0" hangingPunct="1">
                        <a:lnSpc>
                          <a:spcPct val="107000"/>
                        </a:lnSpc>
                        <a:spcBef>
                          <a:spcPts val="0"/>
                        </a:spcBef>
                        <a:spcAft>
                          <a:spcPts val="0"/>
                        </a:spcAft>
                        <a:buClr>
                          <a:schemeClr val="dk1"/>
                        </a:buClr>
                        <a:buSzPts val="3200"/>
                        <a:buFont typeface="Calibri"/>
                        <a:buNone/>
                      </a:pPr>
                      <a:r>
                        <a:rPr lang="en-US" sz="4000" b="0" u="none" strike="noStrike" kern="1200" cap="none" dirty="0">
                          <a:solidFill>
                            <a:schemeClr val="tx1"/>
                          </a:solidFill>
                          <a:latin typeface="+mn-lt"/>
                          <a:ea typeface="Calibri"/>
                          <a:cs typeface="Calibri"/>
                          <a:sym typeface="Calibri"/>
                        </a:rPr>
                        <a:t>s</a:t>
                      </a:r>
                      <a:r>
                        <a:rPr lang="en-US" sz="4000" b="0" u="none" strike="noStrike" kern="1200" cap="none" dirty="0">
                          <a:solidFill>
                            <a:srgbClr val="C00000"/>
                          </a:solidFill>
                          <a:latin typeface="+mn-lt"/>
                          <a:ea typeface="Calibri"/>
                          <a:cs typeface="Calibri"/>
                          <a:sym typeface="Calibri"/>
                        </a:rPr>
                        <a:t>ay</a:t>
                      </a:r>
                      <a:endParaRPr sz="4000" b="0" u="none" strike="noStrike" kern="1200" cap="none" dirty="0">
                        <a:solidFill>
                          <a:srgbClr val="C00000"/>
                        </a:solidFill>
                        <a:latin typeface="+mn-lt"/>
                        <a:ea typeface="Calibri"/>
                        <a:cs typeface="Calibri"/>
                      </a:endParaRPr>
                    </a:p>
                    <a:p>
                      <a:pPr marL="0" marR="0" lvl="0" indent="0" algn="ctr" rtl="0">
                        <a:lnSpc>
                          <a:spcPct val="107000"/>
                        </a:lnSpc>
                        <a:spcBef>
                          <a:spcPts val="200"/>
                        </a:spcBef>
                        <a:spcAft>
                          <a:spcPts val="0"/>
                        </a:spcAft>
                        <a:buClr>
                          <a:schemeClr val="dk1"/>
                        </a:buClr>
                        <a:buSzPts val="3200"/>
                        <a:buFont typeface="Calibri"/>
                        <a:buNone/>
                      </a:pPr>
                      <a:r>
                        <a:rPr lang="en-US" sz="4000" b="0" u="none" strike="noStrike" cap="none" dirty="0">
                          <a:solidFill>
                            <a:schemeClr val="tx1"/>
                          </a:solidFill>
                          <a:latin typeface="+mn-lt"/>
                          <a:ea typeface="Calibri"/>
                          <a:cs typeface="Calibri"/>
                          <a:sym typeface="Calibri"/>
                        </a:rPr>
                        <a:t>d</a:t>
                      </a:r>
                      <a:r>
                        <a:rPr lang="en-US" sz="4000" b="0" u="none" strike="noStrike" cap="none" dirty="0">
                          <a:solidFill>
                            <a:srgbClr val="C00000"/>
                          </a:solidFill>
                          <a:latin typeface="+mn-lt"/>
                          <a:ea typeface="Calibri"/>
                          <a:cs typeface="Calibri"/>
                          <a:sym typeface="Calibri"/>
                        </a:rPr>
                        <a:t>ay</a:t>
                      </a:r>
                      <a:endParaRPr sz="4000" dirty="0">
                        <a:solidFill>
                          <a:srgbClr val="C00000"/>
                        </a:solidFill>
                        <a:latin typeface="+mn-lt"/>
                      </a:endParaRPr>
                    </a:p>
                    <a:p>
                      <a:pPr marL="0" marR="0" lvl="0" indent="0" algn="ctr" rtl="0">
                        <a:lnSpc>
                          <a:spcPct val="107000"/>
                        </a:lnSpc>
                        <a:spcBef>
                          <a:spcPts val="200"/>
                        </a:spcBef>
                        <a:spcAft>
                          <a:spcPts val="0"/>
                        </a:spcAft>
                        <a:buClr>
                          <a:schemeClr val="dk1"/>
                        </a:buClr>
                        <a:buSzPts val="3200"/>
                        <a:buFont typeface="Calibri"/>
                        <a:buNone/>
                      </a:pPr>
                      <a:r>
                        <a:rPr lang="en-US" sz="4000" b="0" u="none" strike="noStrike" cap="none" dirty="0">
                          <a:solidFill>
                            <a:schemeClr val="tx1"/>
                          </a:solidFill>
                          <a:latin typeface="+mn-lt"/>
                          <a:ea typeface="Calibri"/>
                          <a:cs typeface="Calibri"/>
                          <a:sym typeface="Calibri"/>
                        </a:rPr>
                        <a:t>pl</a:t>
                      </a:r>
                      <a:r>
                        <a:rPr lang="en-US" sz="4000" b="0" u="none" strike="noStrike" cap="none" dirty="0">
                          <a:solidFill>
                            <a:srgbClr val="C00000"/>
                          </a:solidFill>
                          <a:latin typeface="+mn-lt"/>
                          <a:ea typeface="Calibri"/>
                          <a:cs typeface="Calibri"/>
                          <a:sym typeface="Calibri"/>
                        </a:rPr>
                        <a:t>ay</a:t>
                      </a:r>
                      <a:endParaRPr sz="4000" dirty="0">
                        <a:solidFill>
                          <a:srgbClr val="C00000"/>
                        </a:solidFill>
                        <a:latin typeface="+mn-lt"/>
                      </a:endParaRPr>
                    </a:p>
                    <a:p>
                      <a:pPr marL="0" marR="0" lvl="0" indent="0" algn="ctr" rtl="0">
                        <a:lnSpc>
                          <a:spcPct val="107000"/>
                        </a:lnSpc>
                        <a:spcBef>
                          <a:spcPts val="200"/>
                        </a:spcBef>
                        <a:spcAft>
                          <a:spcPts val="0"/>
                        </a:spcAft>
                        <a:buClr>
                          <a:schemeClr val="dk1"/>
                        </a:buClr>
                        <a:buSzPts val="3200"/>
                        <a:buFont typeface="Calibri"/>
                        <a:buNone/>
                      </a:pPr>
                      <a:r>
                        <a:rPr lang="en-US" sz="4000" b="0" u="none" strike="noStrike" cap="none" dirty="0">
                          <a:solidFill>
                            <a:schemeClr val="tx1"/>
                          </a:solidFill>
                          <a:latin typeface="+mn-lt"/>
                          <a:ea typeface="Calibri"/>
                          <a:cs typeface="Calibri"/>
                          <a:sym typeface="Calibri"/>
                        </a:rPr>
                        <a:t>str</a:t>
                      </a:r>
                      <a:r>
                        <a:rPr lang="en-US" sz="4000" b="0" u="none" strike="noStrike" cap="none" dirty="0">
                          <a:solidFill>
                            <a:srgbClr val="C00000"/>
                          </a:solidFill>
                          <a:latin typeface="+mn-lt"/>
                          <a:ea typeface="Calibri"/>
                          <a:cs typeface="Calibri"/>
                          <a:sym typeface="Calibri"/>
                        </a:rPr>
                        <a:t>ay</a:t>
                      </a:r>
                      <a:endParaRPr sz="4000" dirty="0">
                        <a:solidFill>
                          <a:srgbClr val="C00000"/>
                        </a:solidFill>
                        <a:latin typeface="+mn-lt"/>
                      </a:endParaRPr>
                    </a:p>
                    <a:p>
                      <a:pPr marL="0" marR="0" lvl="0" indent="0" algn="ctr" rtl="0">
                        <a:lnSpc>
                          <a:spcPct val="107000"/>
                        </a:lnSpc>
                        <a:spcBef>
                          <a:spcPts val="200"/>
                        </a:spcBef>
                        <a:spcAft>
                          <a:spcPts val="0"/>
                        </a:spcAft>
                        <a:buClr>
                          <a:schemeClr val="dk1"/>
                        </a:buClr>
                        <a:buSzPts val="3200"/>
                        <a:buFont typeface="Calibri"/>
                        <a:buNone/>
                      </a:pPr>
                      <a:r>
                        <a:rPr lang="en-US" sz="4000" b="0" u="none" strike="noStrike" cap="none" dirty="0">
                          <a:solidFill>
                            <a:schemeClr val="tx1"/>
                          </a:solidFill>
                          <a:latin typeface="+mn-lt"/>
                          <a:ea typeface="Calibri"/>
                          <a:cs typeface="Calibri"/>
                          <a:sym typeface="Calibri"/>
                        </a:rPr>
                        <a:t>gr</a:t>
                      </a:r>
                      <a:r>
                        <a:rPr lang="en-US" sz="4000" b="0" u="none" strike="noStrike" cap="none" dirty="0">
                          <a:solidFill>
                            <a:srgbClr val="C00000"/>
                          </a:solidFill>
                          <a:latin typeface="+mn-lt"/>
                          <a:ea typeface="Calibri"/>
                          <a:cs typeface="Calibri"/>
                          <a:sym typeface="Calibri"/>
                        </a:rPr>
                        <a:t>ay</a:t>
                      </a:r>
                      <a:endParaRPr sz="4000" b="0" u="none" strike="noStrike" cap="none" dirty="0">
                        <a:solidFill>
                          <a:srgbClr val="C00000"/>
                        </a:solidFill>
                        <a:latin typeface="+mn-lt"/>
                        <a:ea typeface="Calibri"/>
                        <a:cs typeface="Calibri"/>
                        <a:sym typeface="Calibri"/>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bl>
          </a:graphicData>
        </a:graphic>
      </p:graphicFrame>
      <p:graphicFrame>
        <p:nvGraphicFramePr>
          <p:cNvPr id="268" name="Google Shape;268;p26"/>
          <p:cNvGraphicFramePr/>
          <p:nvPr>
            <p:extLst>
              <p:ext uri="{D42A27DB-BD31-4B8C-83A1-F6EECF244321}">
                <p14:modId xmlns:p14="http://schemas.microsoft.com/office/powerpoint/2010/main" val="1175626580"/>
              </p:ext>
            </p:extLst>
          </p:nvPr>
        </p:nvGraphicFramePr>
        <p:xfrm>
          <a:off x="6339842" y="1205411"/>
          <a:ext cx="5120640" cy="4987967"/>
        </p:xfrm>
        <a:graphic>
          <a:graphicData uri="http://schemas.openxmlformats.org/drawingml/2006/table">
            <a:tbl>
              <a:tblPr firstRow="1" bandRow="1">
                <a:noFill/>
              </a:tblPr>
              <a:tblGrid>
                <a:gridCol w="256032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tblGrid>
              <a:tr h="4987967">
                <a:tc>
                  <a:txBody>
                    <a:bodyPr/>
                    <a:lstStyle/>
                    <a:p>
                      <a:pPr marL="0" marR="0" lvl="0" indent="0" algn="ctr" rtl="0">
                        <a:lnSpc>
                          <a:spcPct val="100000"/>
                        </a:lnSpc>
                        <a:spcBef>
                          <a:spcPts val="0"/>
                        </a:spcBef>
                        <a:spcAft>
                          <a:spcPts val="0"/>
                        </a:spcAft>
                        <a:buNone/>
                      </a:pPr>
                      <a:r>
                        <a:rPr lang="en-US" sz="4000" b="0" u="none" strike="noStrike" cap="none" dirty="0">
                          <a:solidFill>
                            <a:schemeClr val="dk1"/>
                          </a:solidFill>
                          <a:latin typeface="+mn-lt"/>
                          <a:ea typeface="Calibri"/>
                          <a:cs typeface="Calibri"/>
                          <a:sym typeface="Calibri"/>
                        </a:rPr>
                        <a:t>strainer</a:t>
                      </a:r>
                      <a:endParaRPr sz="2400" dirty="0">
                        <a:latin typeface="+mn-lt"/>
                      </a:endParaRPr>
                    </a:p>
                    <a:p>
                      <a:pPr marL="0" marR="0" lvl="0" indent="0" algn="ctr" rtl="0">
                        <a:lnSpc>
                          <a:spcPct val="100000"/>
                        </a:lnSpc>
                        <a:spcBef>
                          <a:spcPts val="600"/>
                        </a:spcBef>
                        <a:spcAft>
                          <a:spcPts val="0"/>
                        </a:spcAft>
                        <a:buNone/>
                      </a:pPr>
                      <a:r>
                        <a:rPr lang="en-US" sz="4000" b="0" u="none" strike="noStrike" cap="none" dirty="0">
                          <a:solidFill>
                            <a:schemeClr val="dk1"/>
                          </a:solidFill>
                          <a:latin typeface="+mn-lt"/>
                          <a:ea typeface="Calibri"/>
                          <a:cs typeface="Calibri"/>
                          <a:sym typeface="Calibri"/>
                        </a:rPr>
                        <a:t>stern</a:t>
                      </a:r>
                      <a:endParaRPr sz="2400" dirty="0">
                        <a:latin typeface="+mn-lt"/>
                      </a:endParaRPr>
                    </a:p>
                    <a:p>
                      <a:pPr marL="0" marR="0" lvl="0" indent="0" algn="ctr" rtl="0">
                        <a:lnSpc>
                          <a:spcPct val="100000"/>
                        </a:lnSpc>
                        <a:spcBef>
                          <a:spcPts val="600"/>
                        </a:spcBef>
                        <a:spcAft>
                          <a:spcPts val="0"/>
                        </a:spcAft>
                        <a:buNone/>
                      </a:pPr>
                      <a:r>
                        <a:rPr lang="en-US" sz="4000" b="0" u="none" strike="noStrike" cap="none" dirty="0">
                          <a:solidFill>
                            <a:schemeClr val="dk1"/>
                          </a:solidFill>
                          <a:latin typeface="+mn-lt"/>
                          <a:ea typeface="Calibri"/>
                          <a:cs typeface="Calibri"/>
                          <a:sym typeface="Calibri"/>
                        </a:rPr>
                        <a:t>slope</a:t>
                      </a:r>
                      <a:endParaRPr sz="2400" dirty="0">
                        <a:latin typeface="+mn-lt"/>
                      </a:endParaRPr>
                    </a:p>
                    <a:p>
                      <a:pPr marL="0" marR="0" lvl="0" indent="0" algn="ctr" rtl="0">
                        <a:lnSpc>
                          <a:spcPct val="100000"/>
                        </a:lnSpc>
                        <a:spcBef>
                          <a:spcPts val="600"/>
                        </a:spcBef>
                        <a:spcAft>
                          <a:spcPts val="0"/>
                        </a:spcAft>
                        <a:buNone/>
                      </a:pPr>
                      <a:r>
                        <a:rPr lang="en-US" sz="4000" b="0" u="none" strike="noStrike" cap="none" dirty="0">
                          <a:solidFill>
                            <a:schemeClr val="dk1"/>
                          </a:solidFill>
                          <a:latin typeface="+mn-lt"/>
                          <a:ea typeface="Calibri"/>
                          <a:cs typeface="Calibri"/>
                          <a:sym typeface="Calibri"/>
                        </a:rPr>
                        <a:t>calmly</a:t>
                      </a:r>
                      <a:endParaRPr sz="2400" dirty="0">
                        <a:latin typeface="+mn-lt"/>
                      </a:endParaRPr>
                    </a:p>
                    <a:p>
                      <a:pPr marL="0" marR="0" lvl="0" indent="0" algn="ctr" rtl="0">
                        <a:lnSpc>
                          <a:spcPct val="100000"/>
                        </a:lnSpc>
                        <a:spcBef>
                          <a:spcPts val="600"/>
                        </a:spcBef>
                        <a:spcAft>
                          <a:spcPts val="0"/>
                        </a:spcAft>
                        <a:buNone/>
                      </a:pPr>
                      <a:r>
                        <a:rPr lang="en-US" sz="4000" b="0" u="none" strike="noStrike" cap="none" dirty="0">
                          <a:solidFill>
                            <a:schemeClr val="dk1"/>
                          </a:solidFill>
                          <a:latin typeface="+mn-lt"/>
                          <a:ea typeface="Calibri"/>
                          <a:cs typeface="Calibri"/>
                          <a:sym typeface="Calibri"/>
                        </a:rPr>
                        <a:t>cloak</a:t>
                      </a:r>
                      <a:endParaRPr sz="2400" dirty="0">
                        <a:latin typeface="+mn-lt"/>
                      </a:endParaRPr>
                    </a:p>
                    <a:p>
                      <a:pPr marL="0" marR="0" lvl="0" indent="0" algn="ctr" rtl="0">
                        <a:lnSpc>
                          <a:spcPct val="100000"/>
                        </a:lnSpc>
                        <a:spcBef>
                          <a:spcPts val="600"/>
                        </a:spcBef>
                        <a:spcAft>
                          <a:spcPts val="0"/>
                        </a:spcAft>
                        <a:buNone/>
                      </a:pPr>
                      <a:r>
                        <a:rPr lang="en-US" sz="4000" b="0" u="none" strike="noStrike" cap="none" dirty="0">
                          <a:solidFill>
                            <a:schemeClr val="dk1"/>
                          </a:solidFill>
                          <a:latin typeface="+mn-lt"/>
                          <a:ea typeface="Calibri"/>
                          <a:cs typeface="Calibri"/>
                          <a:sym typeface="Calibri"/>
                        </a:rPr>
                        <a:t>brainy</a:t>
                      </a:r>
                      <a:endParaRPr sz="2400" dirty="0">
                        <a:latin typeface="+mn-lt"/>
                      </a:endParaRPr>
                    </a:p>
                    <a:p>
                      <a:pPr marL="0" marR="0" lvl="0" indent="0" algn="ctr" rtl="0">
                        <a:lnSpc>
                          <a:spcPct val="100000"/>
                        </a:lnSpc>
                        <a:spcBef>
                          <a:spcPts val="600"/>
                        </a:spcBef>
                        <a:spcAft>
                          <a:spcPts val="0"/>
                        </a:spcAft>
                        <a:buNone/>
                      </a:pPr>
                      <a:r>
                        <a:rPr lang="en-US" sz="4000" b="0" u="none" strike="noStrike" cap="none" dirty="0">
                          <a:solidFill>
                            <a:schemeClr val="dk1"/>
                          </a:solidFill>
                          <a:latin typeface="+mn-lt"/>
                          <a:ea typeface="Calibri"/>
                          <a:cs typeface="Calibri"/>
                          <a:sym typeface="Calibri"/>
                        </a:rPr>
                        <a:t>trays</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4000" b="0" u="none" strike="noStrike" cap="none" dirty="0">
                          <a:solidFill>
                            <a:schemeClr val="dk1"/>
                          </a:solidFill>
                          <a:latin typeface="+mn-lt"/>
                          <a:ea typeface="Calibri"/>
                          <a:cs typeface="Calibri"/>
                          <a:sym typeface="Calibri"/>
                        </a:rPr>
                        <a:t>roaming</a:t>
                      </a:r>
                      <a:endParaRPr sz="2400" dirty="0">
                        <a:latin typeface="+mn-lt"/>
                      </a:endParaRPr>
                    </a:p>
                    <a:p>
                      <a:pPr marL="0" marR="0" lvl="0" indent="0" algn="ctr" rtl="0">
                        <a:lnSpc>
                          <a:spcPct val="100000"/>
                        </a:lnSpc>
                        <a:spcBef>
                          <a:spcPts val="600"/>
                        </a:spcBef>
                        <a:spcAft>
                          <a:spcPts val="0"/>
                        </a:spcAft>
                        <a:buNone/>
                      </a:pPr>
                      <a:r>
                        <a:rPr lang="en-US" sz="4000" b="0" u="none" strike="noStrike" cap="none" dirty="0">
                          <a:solidFill>
                            <a:schemeClr val="dk1"/>
                          </a:solidFill>
                          <a:latin typeface="+mn-lt"/>
                          <a:ea typeface="Calibri"/>
                          <a:cs typeface="Calibri"/>
                          <a:sym typeface="Calibri"/>
                        </a:rPr>
                        <a:t>stream</a:t>
                      </a:r>
                      <a:endParaRPr sz="2400" dirty="0">
                        <a:latin typeface="+mn-lt"/>
                      </a:endParaRPr>
                    </a:p>
                    <a:p>
                      <a:pPr marL="0" marR="0" lvl="0" indent="0" algn="ctr" rtl="0">
                        <a:lnSpc>
                          <a:spcPct val="100000"/>
                        </a:lnSpc>
                        <a:spcBef>
                          <a:spcPts val="600"/>
                        </a:spcBef>
                        <a:spcAft>
                          <a:spcPts val="0"/>
                        </a:spcAft>
                        <a:buNone/>
                      </a:pPr>
                      <a:r>
                        <a:rPr lang="en-US" sz="4000" b="0" u="none" strike="noStrike" cap="none" dirty="0">
                          <a:solidFill>
                            <a:schemeClr val="dk1"/>
                          </a:solidFill>
                          <a:latin typeface="+mn-lt"/>
                          <a:ea typeface="Calibri"/>
                          <a:cs typeface="Calibri"/>
                          <a:sym typeface="Calibri"/>
                        </a:rPr>
                        <a:t>scorned</a:t>
                      </a:r>
                      <a:endParaRPr sz="2400" dirty="0">
                        <a:latin typeface="+mn-lt"/>
                      </a:endParaRPr>
                    </a:p>
                    <a:p>
                      <a:pPr marL="0" marR="0" lvl="0" indent="0" algn="ctr" rtl="0">
                        <a:lnSpc>
                          <a:spcPct val="100000"/>
                        </a:lnSpc>
                        <a:spcBef>
                          <a:spcPts val="600"/>
                        </a:spcBef>
                        <a:spcAft>
                          <a:spcPts val="0"/>
                        </a:spcAft>
                        <a:buNone/>
                      </a:pPr>
                      <a:r>
                        <a:rPr lang="en-US" sz="4000" b="0" u="none" strike="noStrike" cap="none" dirty="0">
                          <a:solidFill>
                            <a:schemeClr val="dk1"/>
                          </a:solidFill>
                          <a:latin typeface="+mn-lt"/>
                          <a:ea typeface="Calibri"/>
                          <a:cs typeface="Calibri"/>
                          <a:sym typeface="Calibri"/>
                        </a:rPr>
                        <a:t>sheath</a:t>
                      </a:r>
                      <a:endParaRPr sz="2400" dirty="0">
                        <a:latin typeface="+mn-lt"/>
                      </a:endParaRPr>
                    </a:p>
                    <a:p>
                      <a:pPr marL="0" marR="0" lvl="0" indent="0" algn="ctr" rtl="0">
                        <a:lnSpc>
                          <a:spcPct val="100000"/>
                        </a:lnSpc>
                        <a:spcBef>
                          <a:spcPts val="600"/>
                        </a:spcBef>
                        <a:spcAft>
                          <a:spcPts val="0"/>
                        </a:spcAft>
                        <a:buNone/>
                      </a:pPr>
                      <a:r>
                        <a:rPr lang="en-US" sz="4000" b="0" u="none" strike="noStrike" cap="none" dirty="0">
                          <a:solidFill>
                            <a:schemeClr val="dk1"/>
                          </a:solidFill>
                          <a:latin typeface="+mn-lt"/>
                          <a:ea typeface="Calibri"/>
                          <a:cs typeface="Calibri"/>
                          <a:sym typeface="Calibri"/>
                        </a:rPr>
                        <a:t>bloat</a:t>
                      </a:r>
                      <a:endParaRPr sz="2400" dirty="0">
                        <a:latin typeface="+mn-lt"/>
                      </a:endParaRPr>
                    </a:p>
                    <a:p>
                      <a:pPr marL="0" marR="0" lvl="0" indent="0" algn="ctr" rtl="0">
                        <a:lnSpc>
                          <a:spcPct val="100000"/>
                        </a:lnSpc>
                        <a:spcBef>
                          <a:spcPts val="600"/>
                        </a:spcBef>
                        <a:spcAft>
                          <a:spcPts val="0"/>
                        </a:spcAft>
                        <a:buNone/>
                      </a:pPr>
                      <a:r>
                        <a:rPr lang="en-US" sz="4000" b="0" u="none" strike="noStrike" cap="none" dirty="0">
                          <a:solidFill>
                            <a:schemeClr val="dk1"/>
                          </a:solidFill>
                          <a:latin typeface="+mn-lt"/>
                          <a:ea typeface="Calibri"/>
                          <a:cs typeface="Calibri"/>
                          <a:sym typeface="Calibri"/>
                        </a:rPr>
                        <a:t>soapy</a:t>
                      </a:r>
                      <a:endParaRPr sz="2400" dirty="0">
                        <a:latin typeface="+mn-lt"/>
                      </a:endParaRPr>
                    </a:p>
                    <a:p>
                      <a:pPr marL="0" marR="0" lvl="0" indent="0" algn="ctr" rtl="0">
                        <a:lnSpc>
                          <a:spcPct val="100000"/>
                        </a:lnSpc>
                        <a:spcBef>
                          <a:spcPts val="600"/>
                        </a:spcBef>
                        <a:spcAft>
                          <a:spcPts val="0"/>
                        </a:spcAft>
                        <a:buNone/>
                      </a:pPr>
                      <a:r>
                        <a:rPr lang="en-US" sz="4000" b="0" u="none" strike="noStrike" cap="none" dirty="0">
                          <a:solidFill>
                            <a:schemeClr val="dk1"/>
                          </a:solidFill>
                          <a:latin typeface="+mn-lt"/>
                          <a:ea typeface="Calibri"/>
                          <a:cs typeface="Calibri"/>
                          <a:sym typeface="Calibri"/>
                        </a:rPr>
                        <a:t>traits</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idx="4294967295"/>
          </p:nvPr>
        </p:nvSpPr>
        <p:spPr>
          <a:xfrm>
            <a:off x="609599" y="181860"/>
            <a:ext cx="10972800" cy="731837"/>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Instructional Hierarchy Objectives</a:t>
            </a:r>
            <a:endParaRPr cap="none" dirty="0"/>
          </a:p>
        </p:txBody>
      </p:sp>
      <p:graphicFrame>
        <p:nvGraphicFramePr>
          <p:cNvPr id="253" name="Google Shape;253;p24"/>
          <p:cNvGraphicFramePr/>
          <p:nvPr>
            <p:extLst>
              <p:ext uri="{D42A27DB-BD31-4B8C-83A1-F6EECF244321}">
                <p14:modId xmlns:p14="http://schemas.microsoft.com/office/powerpoint/2010/main" val="1469207152"/>
              </p:ext>
            </p:extLst>
          </p:nvPr>
        </p:nvGraphicFramePr>
        <p:xfrm>
          <a:off x="609599" y="1193803"/>
          <a:ext cx="10972800" cy="5486387"/>
        </p:xfrm>
        <a:graphic>
          <a:graphicData uri="http://schemas.openxmlformats.org/drawingml/2006/table">
            <a:tbl>
              <a:tblPr firstRow="1" bandRow="1">
                <a:noFill/>
              </a:tblPr>
              <a:tblGrid>
                <a:gridCol w="2655300">
                  <a:extLst>
                    <a:ext uri="{9D8B030D-6E8A-4147-A177-3AD203B41FA5}">
                      <a16:colId xmlns:a16="http://schemas.microsoft.com/office/drawing/2014/main" val="20000"/>
                    </a:ext>
                  </a:extLst>
                </a:gridCol>
                <a:gridCol w="8317500">
                  <a:extLst>
                    <a:ext uri="{9D8B030D-6E8A-4147-A177-3AD203B41FA5}">
                      <a16:colId xmlns:a16="http://schemas.microsoft.com/office/drawing/2014/main" val="20001"/>
                    </a:ext>
                  </a:extLst>
                </a:gridCol>
              </a:tblGrid>
              <a:tr h="1564640">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dirty="0">
                          <a:solidFill>
                            <a:schemeClr val="dk1"/>
                          </a:solidFill>
                          <a:latin typeface="+mn-lt"/>
                          <a:ea typeface="Calibri"/>
                          <a:cs typeface="Calibri"/>
                          <a:sym typeface="Calibri"/>
                        </a:rPr>
                        <a:t>Acquisition</a:t>
                      </a:r>
                      <a:endParaRPr sz="2700" b="1" u="none" strike="noStrike" cap="none" dirty="0">
                        <a:solidFill>
                          <a:schemeClr val="dk1"/>
                        </a:solidFill>
                        <a:latin typeface="+mn-lt"/>
                        <a:ea typeface="Calibri"/>
                        <a:cs typeface="Calibri"/>
                        <a:sym typeface="Calibri"/>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Increase accuracy</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u="none" strike="noStrike" cap="none" dirty="0">
                          <a:solidFill>
                            <a:schemeClr val="dk1"/>
                          </a:solidFill>
                          <a:latin typeface="+mn-lt"/>
                          <a:ea typeface="Calibri"/>
                          <a:cs typeface="Calibri"/>
                          <a:sym typeface="Calibri"/>
                        </a:rPr>
                        <a:t>Provide </a:t>
                      </a:r>
                      <a:r>
                        <a:rPr lang="en-US" sz="2400" b="1" u="none" strike="noStrike" cap="none" dirty="0">
                          <a:solidFill>
                            <a:schemeClr val="dk1"/>
                          </a:solidFill>
                          <a:latin typeface="+mn-lt"/>
                          <a:ea typeface="Calibri"/>
                          <a:cs typeface="Calibri"/>
                          <a:sym typeface="Calibri"/>
                        </a:rPr>
                        <a:t>massed </a:t>
                      </a:r>
                      <a:r>
                        <a:rPr lang="en-US" sz="2400" u="none" strike="noStrike" cap="none" dirty="0">
                          <a:solidFill>
                            <a:schemeClr val="dk1"/>
                          </a:solidFill>
                          <a:latin typeface="+mn-lt"/>
                          <a:ea typeface="Calibri"/>
                          <a:cs typeface="Calibri"/>
                          <a:sym typeface="Calibri"/>
                        </a:rPr>
                        <a:t>practice to increase repetition</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u="none" strike="noStrike" cap="none" dirty="0">
                          <a:solidFill>
                            <a:schemeClr val="dk1"/>
                          </a:solidFill>
                          <a:latin typeface="+mn-lt"/>
                          <a:ea typeface="Calibri"/>
                          <a:cs typeface="Calibri"/>
                          <a:sym typeface="Calibri"/>
                        </a:rPr>
                        <a:t>Use controlled </a:t>
                      </a:r>
                      <a:r>
                        <a:rPr lang="en-US" sz="2400" b="1" u="none" strike="noStrike" cap="none" dirty="0">
                          <a:solidFill>
                            <a:schemeClr val="dk1"/>
                          </a:solidFill>
                          <a:latin typeface="+mn-lt"/>
                          <a:ea typeface="Calibri"/>
                          <a:cs typeface="Calibri"/>
                          <a:sym typeface="Calibri"/>
                        </a:rPr>
                        <a:t>(blocked) </a:t>
                      </a:r>
                      <a:r>
                        <a:rPr lang="en-US" sz="2400" b="0" u="none" strike="noStrike" cap="none" dirty="0">
                          <a:solidFill>
                            <a:schemeClr val="dk1"/>
                          </a:solidFill>
                          <a:latin typeface="+mn-lt"/>
                          <a:ea typeface="Calibri"/>
                          <a:cs typeface="Calibri"/>
                          <a:sym typeface="Calibri"/>
                        </a:rPr>
                        <a:t>practice to reduce cognitive load</a:t>
                      </a:r>
                      <a:endParaRPr sz="2400" b="1" u="none" strike="noStrike" cap="none" dirty="0">
                        <a:solidFill>
                          <a:schemeClr val="dk1"/>
                        </a:solidFill>
                        <a:latin typeface="+mn-lt"/>
                        <a:ea typeface="Calibri"/>
                        <a:cs typeface="Calibri"/>
                        <a:sym typeface="Calibri"/>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Support retrieval </a:t>
                      </a:r>
                      <a:r>
                        <a:rPr lang="en-US" sz="2400" u="none" strike="noStrike" cap="none" dirty="0">
                          <a:solidFill>
                            <a:schemeClr val="dk1"/>
                          </a:solidFill>
                          <a:latin typeface="+mn-lt"/>
                          <a:ea typeface="Calibri"/>
                          <a:cs typeface="Calibri"/>
                          <a:sym typeface="Calibri"/>
                        </a:rPr>
                        <a:t>through verbal and visual prompts</a:t>
                      </a:r>
                      <a:endParaRPr sz="2400" dirty="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96907">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a:solidFill>
                            <a:schemeClr val="dk1"/>
                          </a:solidFill>
                          <a:latin typeface="+mn-lt"/>
                          <a:ea typeface="Calibri"/>
                          <a:cs typeface="Calibri"/>
                          <a:sym typeface="Calibri"/>
                        </a:rPr>
                        <a:t>Fluency</a:t>
                      </a:r>
                      <a:endParaRPr sz="240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0" u="none" strike="noStrike" cap="none" dirty="0">
                          <a:solidFill>
                            <a:schemeClr val="dk1"/>
                          </a:solidFill>
                          <a:latin typeface="+mn-lt"/>
                          <a:ea typeface="Calibri"/>
                          <a:cs typeface="Calibri"/>
                          <a:sym typeface="Calibri"/>
                        </a:rPr>
                        <a:t>Increase</a:t>
                      </a:r>
                      <a:r>
                        <a:rPr lang="en-US" sz="2400" b="1" u="none" strike="noStrike" cap="none" dirty="0">
                          <a:solidFill>
                            <a:schemeClr val="dk1"/>
                          </a:solidFill>
                          <a:latin typeface="+mn-lt"/>
                          <a:ea typeface="Calibri"/>
                          <a:cs typeface="Calibri"/>
                          <a:sym typeface="Calibri"/>
                        </a:rPr>
                        <a:t> automatic retrieval </a:t>
                      </a:r>
                      <a:r>
                        <a:rPr lang="en-US" sz="2400" b="0" u="none" strike="noStrike" cap="none" dirty="0">
                          <a:solidFill>
                            <a:schemeClr val="dk1"/>
                          </a:solidFill>
                          <a:latin typeface="+mn-lt"/>
                          <a:ea typeface="Calibri"/>
                          <a:cs typeface="Calibri"/>
                          <a:sym typeface="Calibri"/>
                        </a:rPr>
                        <a:t>without compromising accuracy through </a:t>
                      </a:r>
                      <a:r>
                        <a:rPr lang="en-US" sz="2400" b="1" u="none" strike="noStrike" cap="none" dirty="0">
                          <a:solidFill>
                            <a:schemeClr val="dk1"/>
                          </a:solidFill>
                          <a:latin typeface="+mn-lt"/>
                          <a:ea typeface="Calibri"/>
                          <a:cs typeface="Calibri"/>
                          <a:sym typeface="Calibri"/>
                        </a:rPr>
                        <a:t>massed</a:t>
                      </a:r>
                      <a:r>
                        <a:rPr lang="en-US" sz="2400" b="0" u="none" strike="noStrike" cap="none" dirty="0">
                          <a:solidFill>
                            <a:schemeClr val="dk1"/>
                          </a:solidFill>
                          <a:latin typeface="+mn-lt"/>
                          <a:ea typeface="Calibri"/>
                          <a:cs typeface="Calibri"/>
                          <a:sym typeface="Calibri"/>
                        </a:rPr>
                        <a:t> practice </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b="0" u="none" strike="noStrike" cap="none" dirty="0">
                          <a:solidFill>
                            <a:schemeClr val="dk1"/>
                          </a:solidFill>
                          <a:latin typeface="+mn-lt"/>
                          <a:ea typeface="Calibri"/>
                          <a:cs typeface="Calibri"/>
                          <a:sym typeface="Calibri"/>
                        </a:rPr>
                        <a:t>Support</a:t>
                      </a:r>
                      <a:r>
                        <a:rPr lang="en-US" sz="2400" b="1" u="none" strike="noStrike" cap="none" dirty="0">
                          <a:solidFill>
                            <a:schemeClr val="dk1"/>
                          </a:solidFill>
                          <a:latin typeface="+mn-lt"/>
                          <a:ea typeface="Calibri"/>
                          <a:cs typeface="Calibri"/>
                          <a:sym typeface="Calibri"/>
                        </a:rPr>
                        <a:t> discrimination </a:t>
                      </a:r>
                      <a:r>
                        <a:rPr lang="en-US" sz="2400" b="0" u="none" strike="noStrike" cap="none" dirty="0">
                          <a:solidFill>
                            <a:schemeClr val="dk1"/>
                          </a:solidFill>
                          <a:latin typeface="+mn-lt"/>
                          <a:ea typeface="Calibri"/>
                          <a:cs typeface="Calibri"/>
                          <a:sym typeface="Calibri"/>
                        </a:rPr>
                        <a:t>of skill among similar skills through </a:t>
                      </a:r>
                      <a:r>
                        <a:rPr lang="en-US" sz="2400" b="1" u="none" strike="noStrike" cap="none" dirty="0">
                          <a:solidFill>
                            <a:schemeClr val="dk1"/>
                          </a:solidFill>
                          <a:latin typeface="+mn-lt"/>
                          <a:ea typeface="Calibri"/>
                          <a:cs typeface="Calibri"/>
                          <a:sym typeface="Calibri"/>
                        </a:rPr>
                        <a:t>interleaved</a:t>
                      </a:r>
                      <a:r>
                        <a:rPr lang="en-US" sz="2400" b="0" u="none" strike="noStrike" cap="none" dirty="0">
                          <a:solidFill>
                            <a:schemeClr val="dk1"/>
                          </a:solidFill>
                          <a:latin typeface="+mn-lt"/>
                          <a:ea typeface="Calibri"/>
                          <a:cs typeface="Calibri"/>
                          <a:sym typeface="Calibri"/>
                        </a:rPr>
                        <a:t> practice</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530773">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dirty="0">
                          <a:solidFill>
                            <a:schemeClr val="dk1"/>
                          </a:solidFill>
                          <a:latin typeface="+mn-lt"/>
                          <a:ea typeface="Calibri"/>
                          <a:cs typeface="Calibri"/>
                          <a:sym typeface="Calibri"/>
                        </a:rPr>
                        <a:t>Generalization</a:t>
                      </a:r>
                      <a:endParaRPr sz="2400" dirty="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0" u="none" strike="noStrike" cap="none" dirty="0">
                          <a:solidFill>
                            <a:schemeClr val="dk1"/>
                          </a:solidFill>
                          <a:latin typeface="+mn-lt"/>
                          <a:ea typeface="Calibri"/>
                          <a:cs typeface="Calibri"/>
                          <a:sym typeface="Calibri"/>
                        </a:rPr>
                        <a:t>Support</a:t>
                      </a:r>
                      <a:r>
                        <a:rPr lang="en-US" sz="2400" b="1" u="none" strike="noStrike" cap="none" dirty="0">
                          <a:solidFill>
                            <a:schemeClr val="dk1"/>
                          </a:solidFill>
                          <a:latin typeface="+mn-lt"/>
                          <a:ea typeface="Calibri"/>
                          <a:cs typeface="Calibri"/>
                          <a:sym typeface="Calibri"/>
                        </a:rPr>
                        <a:t> retention </a:t>
                      </a:r>
                      <a:r>
                        <a:rPr lang="en-US" sz="2400" b="0" u="none" strike="noStrike" cap="none" dirty="0">
                          <a:solidFill>
                            <a:schemeClr val="dk1"/>
                          </a:solidFill>
                          <a:latin typeface="+mn-lt"/>
                          <a:ea typeface="Calibri"/>
                          <a:cs typeface="Calibri"/>
                          <a:sym typeface="Calibri"/>
                        </a:rPr>
                        <a:t>of skill over time </a:t>
                      </a:r>
                      <a:r>
                        <a:rPr lang="en-US" sz="2400" b="1" u="none" strike="noStrike" cap="none" dirty="0">
                          <a:solidFill>
                            <a:schemeClr val="dk1"/>
                          </a:solidFill>
                          <a:latin typeface="+mn-lt"/>
                          <a:ea typeface="Calibri"/>
                          <a:cs typeface="Calibri"/>
                          <a:sym typeface="Calibri"/>
                        </a:rPr>
                        <a:t>(distributed practice)</a:t>
                      </a:r>
                      <a:endParaRPr sz="2400" b="0" u="none" strike="noStrike" cap="none" dirty="0">
                        <a:solidFill>
                          <a:schemeClr val="dk1"/>
                        </a:solidFill>
                        <a:latin typeface="+mn-lt"/>
                        <a:ea typeface="Calibri"/>
                        <a:cs typeface="Calibri"/>
                        <a:sym typeface="Calibri"/>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Integrate skill</a:t>
                      </a:r>
                      <a:r>
                        <a:rPr lang="en-US" sz="2400" b="0" u="none" strike="noStrike" cap="none" dirty="0">
                          <a:solidFill>
                            <a:schemeClr val="dk1"/>
                          </a:solidFill>
                          <a:latin typeface="+mn-lt"/>
                          <a:ea typeface="Calibri"/>
                          <a:cs typeface="Calibri"/>
                          <a:sym typeface="Calibri"/>
                        </a:rPr>
                        <a:t> with previously mastered skills</a:t>
                      </a:r>
                      <a:endParaRPr sz="2400" b="1" u="none" strike="noStrike" cap="none" dirty="0">
                        <a:solidFill>
                          <a:schemeClr val="dk1"/>
                        </a:solidFill>
                        <a:latin typeface="+mn-lt"/>
                        <a:ea typeface="Calibri"/>
                        <a:cs typeface="Calibri"/>
                        <a:sym typeface="Calibri"/>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Apply the skill across settings </a:t>
                      </a:r>
                      <a:r>
                        <a:rPr lang="en-US" sz="2400" b="0" u="none" strike="noStrike" cap="none" dirty="0">
                          <a:solidFill>
                            <a:schemeClr val="dk1"/>
                          </a:solidFill>
                          <a:latin typeface="+mn-lt"/>
                          <a:ea typeface="Calibri"/>
                          <a:cs typeface="Calibri"/>
                          <a:sym typeface="Calibri"/>
                        </a:rPr>
                        <a:t>without losing accuracy and automaticity</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94067">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a:solidFill>
                            <a:schemeClr val="dk1"/>
                          </a:solidFill>
                          <a:latin typeface="+mn-lt"/>
                          <a:ea typeface="Calibri"/>
                          <a:cs typeface="Calibri"/>
                          <a:sym typeface="Calibri"/>
                        </a:rPr>
                        <a:t>Adaptation</a:t>
                      </a:r>
                      <a:endParaRPr sz="240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Apply</a:t>
                      </a:r>
                      <a:r>
                        <a:rPr lang="en-US" sz="2400" u="none" strike="noStrike" cap="none" dirty="0">
                          <a:solidFill>
                            <a:schemeClr val="dk1"/>
                          </a:solidFill>
                          <a:latin typeface="+mn-lt"/>
                          <a:ea typeface="Calibri"/>
                          <a:cs typeface="Calibri"/>
                          <a:sym typeface="Calibri"/>
                        </a:rPr>
                        <a:t> the skill </a:t>
                      </a:r>
                      <a:r>
                        <a:rPr lang="en-US" sz="2400" b="1" u="none" strike="noStrike" cap="none" dirty="0">
                          <a:solidFill>
                            <a:schemeClr val="dk1"/>
                          </a:solidFill>
                          <a:latin typeface="+mn-lt"/>
                          <a:ea typeface="Calibri"/>
                          <a:cs typeface="Calibri"/>
                          <a:sym typeface="Calibri"/>
                        </a:rPr>
                        <a:t>in authentic contexts </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Engage in multistep processes </a:t>
                      </a:r>
                      <a:r>
                        <a:rPr lang="en-US" sz="2400" u="none" strike="noStrike" cap="none" dirty="0">
                          <a:solidFill>
                            <a:schemeClr val="dk1"/>
                          </a:solidFill>
                          <a:latin typeface="+mn-lt"/>
                          <a:ea typeface="Calibri"/>
                          <a:cs typeface="Calibri"/>
                          <a:sym typeface="Calibri"/>
                        </a:rPr>
                        <a:t>to apply the skill </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254" name="Google Shape;254;p24" descr="Highlighted text regarding acquisiont of instructional hierarchy objectives"/>
          <p:cNvSpPr/>
          <p:nvPr/>
        </p:nvSpPr>
        <p:spPr>
          <a:xfrm>
            <a:off x="609599" y="1193803"/>
            <a:ext cx="10972800" cy="1512922"/>
          </a:xfrm>
          <a:prstGeom prst="roundRect">
            <a:avLst>
              <a:gd name="adj" fmla="val 16667"/>
            </a:avLst>
          </a:prstGeom>
          <a:noFill/>
          <a:ln w="76200" cap="flat" cmpd="sng">
            <a:solidFill>
              <a:srgbClr val="C0000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867499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1"/>
          <p:cNvSpPr txBox="1">
            <a:spLocks noGrp="1"/>
          </p:cNvSpPr>
          <p:nvPr>
            <p:ph type="title"/>
          </p:nvPr>
        </p:nvSpPr>
        <p:spPr>
          <a:xfrm>
            <a:off x="609599" y="259627"/>
            <a:ext cx="10972800" cy="73152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Acquisition Stage – Explicit Instruction</a:t>
            </a:r>
          </a:p>
        </p:txBody>
      </p:sp>
      <p:sp>
        <p:nvSpPr>
          <p:cNvPr id="232" name="Google Shape;232;p21"/>
          <p:cNvSpPr txBox="1">
            <a:spLocks noGrp="1"/>
          </p:cNvSpPr>
          <p:nvPr>
            <p:ph type="body" idx="1"/>
          </p:nvPr>
        </p:nvSpPr>
        <p:spPr>
          <a:xfrm>
            <a:off x="609600" y="1320367"/>
            <a:ext cx="10972800" cy="4404158"/>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t" anchorCtr="0">
            <a:normAutofit/>
          </a:bodyPr>
          <a:lstStyle/>
          <a:p>
            <a:pPr marL="609585" indent="-550320">
              <a:spcAft>
                <a:spcPts val="0"/>
              </a:spcAft>
              <a:buClr>
                <a:srgbClr val="C00000"/>
              </a:buClr>
              <a:buSzPct val="100000"/>
              <a:buFont typeface="Calibri"/>
              <a:buAutoNum type="arabicPeriod"/>
            </a:pPr>
            <a:r>
              <a:rPr lang="en-US" sz="3200" b="1" dirty="0">
                <a:solidFill>
                  <a:srgbClr val="000000"/>
                </a:solidFill>
              </a:rPr>
              <a:t>Review Concept </a:t>
            </a:r>
            <a:r>
              <a:rPr lang="en-US" sz="3200" dirty="0">
                <a:solidFill>
                  <a:srgbClr val="000000"/>
                </a:solidFill>
              </a:rPr>
              <a:t>– Target </a:t>
            </a:r>
            <a:r>
              <a:rPr lang="en-US" sz="3200" b="1" dirty="0">
                <a:solidFill>
                  <a:srgbClr val="C00000"/>
                </a:solidFill>
              </a:rPr>
              <a:t>prerequisite skills</a:t>
            </a:r>
            <a:r>
              <a:rPr lang="en-US" sz="3200" dirty="0">
                <a:solidFill>
                  <a:srgbClr val="C00000"/>
                </a:solidFill>
              </a:rPr>
              <a:t> </a:t>
            </a:r>
            <a:r>
              <a:rPr lang="en-US" sz="3200" dirty="0">
                <a:solidFill>
                  <a:srgbClr val="000000"/>
                </a:solidFill>
              </a:rPr>
              <a:t>(warm-up) and/or most recently taught skills using interleaving</a:t>
            </a:r>
            <a:endParaRPr sz="3200" dirty="0"/>
          </a:p>
          <a:p>
            <a:pPr marL="609585" indent="-550320">
              <a:spcBef>
                <a:spcPts val="533"/>
              </a:spcBef>
              <a:spcAft>
                <a:spcPts val="0"/>
              </a:spcAft>
              <a:buClr>
                <a:srgbClr val="C00000"/>
              </a:buClr>
              <a:buSzPct val="100000"/>
              <a:buFont typeface="Calibri"/>
              <a:buAutoNum type="arabicPeriod"/>
            </a:pPr>
            <a:r>
              <a:rPr lang="en-US" sz="3200" b="1" dirty="0">
                <a:solidFill>
                  <a:srgbClr val="000000"/>
                </a:solidFill>
              </a:rPr>
              <a:t>Introduce a New Concept</a:t>
            </a:r>
            <a:r>
              <a:rPr lang="en-US" sz="3200" dirty="0">
                <a:solidFill>
                  <a:srgbClr val="000000"/>
                </a:solidFill>
              </a:rPr>
              <a:t> - Set the purpose </a:t>
            </a:r>
            <a:endParaRPr sz="3200" dirty="0"/>
          </a:p>
          <a:p>
            <a:pPr marL="609585" indent="-550320">
              <a:spcBef>
                <a:spcPts val="533"/>
              </a:spcBef>
              <a:spcAft>
                <a:spcPts val="0"/>
              </a:spcAft>
              <a:buClr>
                <a:srgbClr val="C00000"/>
              </a:buClr>
              <a:buSzPct val="100000"/>
              <a:buFont typeface="Calibri"/>
              <a:buAutoNum type="arabicPeriod"/>
            </a:pPr>
            <a:r>
              <a:rPr lang="en-US" sz="3200" b="1" dirty="0">
                <a:solidFill>
                  <a:srgbClr val="000000"/>
                </a:solidFill>
              </a:rPr>
              <a:t>Model </a:t>
            </a:r>
            <a:r>
              <a:rPr lang="en-US" sz="3200" dirty="0">
                <a:solidFill>
                  <a:srgbClr val="000000"/>
                </a:solidFill>
              </a:rPr>
              <a:t>– </a:t>
            </a:r>
            <a:r>
              <a:rPr lang="en-US" sz="3200" b="1" dirty="0">
                <a:solidFill>
                  <a:srgbClr val="C00000"/>
                </a:solidFill>
              </a:rPr>
              <a:t>demonstrate</a:t>
            </a:r>
            <a:r>
              <a:rPr lang="en-US" sz="3200" b="1" dirty="0">
                <a:solidFill>
                  <a:srgbClr val="FF0000"/>
                </a:solidFill>
              </a:rPr>
              <a:t> </a:t>
            </a:r>
            <a:r>
              <a:rPr lang="en-US" sz="3200" dirty="0">
                <a:solidFill>
                  <a:srgbClr val="000000"/>
                </a:solidFill>
              </a:rPr>
              <a:t>while narrating the steps</a:t>
            </a:r>
            <a:endParaRPr sz="3200" dirty="0"/>
          </a:p>
          <a:p>
            <a:pPr marL="609585" indent="-550320">
              <a:spcBef>
                <a:spcPts val="533"/>
              </a:spcBef>
              <a:spcAft>
                <a:spcPts val="0"/>
              </a:spcAft>
              <a:buClr>
                <a:srgbClr val="C00000"/>
              </a:buClr>
              <a:buSzPct val="100000"/>
              <a:buFont typeface="Calibri"/>
              <a:buAutoNum type="arabicPeriod"/>
            </a:pPr>
            <a:r>
              <a:rPr lang="en-US" sz="3200" b="1" dirty="0">
                <a:solidFill>
                  <a:srgbClr val="000000"/>
                </a:solidFill>
              </a:rPr>
              <a:t>Support</a:t>
            </a:r>
            <a:r>
              <a:rPr lang="en-US" sz="3200" dirty="0">
                <a:solidFill>
                  <a:srgbClr val="000000"/>
                </a:solidFill>
              </a:rPr>
              <a:t>– </a:t>
            </a:r>
            <a:r>
              <a:rPr lang="en-US" sz="3200" b="1" dirty="0">
                <a:solidFill>
                  <a:srgbClr val="C00000"/>
                </a:solidFill>
              </a:rPr>
              <a:t>blocked practice </a:t>
            </a:r>
            <a:r>
              <a:rPr lang="en-US" sz="3200" dirty="0">
                <a:solidFill>
                  <a:srgbClr val="000000"/>
                </a:solidFill>
              </a:rPr>
              <a:t>with feedback</a:t>
            </a:r>
            <a:endParaRPr sz="3200" b="1" dirty="0">
              <a:solidFill>
                <a:srgbClr val="000000"/>
              </a:solidFill>
            </a:endParaRPr>
          </a:p>
          <a:p>
            <a:pPr marL="609585" indent="-550320">
              <a:spcBef>
                <a:spcPts val="533"/>
              </a:spcBef>
              <a:spcAft>
                <a:spcPts val="0"/>
              </a:spcAft>
              <a:buClr>
                <a:srgbClr val="C00000"/>
              </a:buClr>
              <a:buSzPct val="100000"/>
              <a:buFont typeface="Calibri"/>
              <a:buAutoNum type="arabicPeriod"/>
            </a:pPr>
            <a:r>
              <a:rPr lang="en-US" sz="3200" b="1" dirty="0">
                <a:solidFill>
                  <a:srgbClr val="000000"/>
                </a:solidFill>
              </a:rPr>
              <a:t>Review – </a:t>
            </a:r>
            <a:r>
              <a:rPr lang="en-US" sz="3200" dirty="0">
                <a:solidFill>
                  <a:srgbClr val="C00000"/>
                </a:solidFill>
              </a:rPr>
              <a:t>prompted </a:t>
            </a:r>
            <a:r>
              <a:rPr lang="en-US" sz="3200" b="1" dirty="0">
                <a:solidFill>
                  <a:srgbClr val="C00000"/>
                </a:solidFill>
              </a:rPr>
              <a:t>retrieval </a:t>
            </a:r>
            <a:r>
              <a:rPr lang="en-US" sz="3200" dirty="0"/>
              <a:t>to check for understanding</a:t>
            </a:r>
            <a:endParaRPr sz="3200" b="1" dirty="0">
              <a:solidFill>
                <a:srgbClr val="FF0000"/>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609600" y="144010"/>
            <a:ext cx="10972800" cy="73152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Blocked Practice – Acquisition Stage</a:t>
            </a:r>
            <a:endParaRPr lang="en-US" cap="none" dirty="0">
              <a:sym typeface="Calibri"/>
            </a:endParaRPr>
          </a:p>
        </p:txBody>
      </p:sp>
      <p:sp>
        <p:nvSpPr>
          <p:cNvPr id="238" name="Google Shape;238;p22"/>
          <p:cNvSpPr txBox="1">
            <a:spLocks noGrp="1"/>
          </p:cNvSpPr>
          <p:nvPr>
            <p:ph type="body" idx="1"/>
          </p:nvPr>
        </p:nvSpPr>
        <p:spPr>
          <a:xfrm>
            <a:off x="609600" y="1278813"/>
            <a:ext cx="5588000" cy="4655456"/>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91433" tIns="45700" rIns="91433" bIns="45700" rtlCol="0" anchor="t" anchorCtr="0">
            <a:noAutofit/>
          </a:bodyPr>
          <a:lstStyle/>
          <a:p>
            <a:pPr>
              <a:lnSpc>
                <a:spcPct val="100000"/>
              </a:lnSpc>
              <a:spcBef>
                <a:spcPts val="267"/>
              </a:spcBef>
              <a:spcAft>
                <a:spcPts val="0"/>
              </a:spcAft>
              <a:buClr>
                <a:srgbClr val="C00000"/>
              </a:buClr>
              <a:buSzPct val="100000"/>
            </a:pPr>
            <a:r>
              <a:rPr lang="en-US" sz="3600" dirty="0"/>
              <a:t>Visibly groups similar items together</a:t>
            </a:r>
            <a:endParaRPr dirty="0"/>
          </a:p>
          <a:p>
            <a:pPr marL="857240" lvl="1" indent="-457200">
              <a:spcBef>
                <a:spcPts val="267"/>
              </a:spcBef>
              <a:spcAft>
                <a:spcPts val="0"/>
              </a:spcAft>
              <a:buClr>
                <a:srgbClr val="C00000"/>
              </a:buClr>
              <a:buSzPct val="100000"/>
              <a:buFont typeface="Source Sans Pro" panose="020B0503030403020204" pitchFamily="34" charset="0"/>
              <a:buChar char="‒"/>
            </a:pPr>
            <a:r>
              <a:rPr lang="en-US" sz="3600" b="1" dirty="0"/>
              <a:t>Reduces </a:t>
            </a:r>
            <a:r>
              <a:rPr lang="en-US" sz="3600" dirty="0"/>
              <a:t>cognitive </a:t>
            </a:r>
            <a:r>
              <a:rPr lang="en-US" sz="3600" b="1" dirty="0"/>
              <a:t>load</a:t>
            </a:r>
            <a:endParaRPr sz="2400" b="1" dirty="0"/>
          </a:p>
          <a:p>
            <a:pPr marL="857240" lvl="1" indent="-457200">
              <a:spcBef>
                <a:spcPts val="267"/>
              </a:spcBef>
              <a:spcAft>
                <a:spcPts val="0"/>
              </a:spcAft>
              <a:buClr>
                <a:srgbClr val="C00000"/>
              </a:buClr>
              <a:buSzPct val="100000"/>
              <a:buFont typeface="Source Sans Pro" panose="020B0503030403020204" pitchFamily="34" charset="0"/>
              <a:buChar char="‒"/>
            </a:pPr>
            <a:r>
              <a:rPr lang="en-US" sz="3600" b="1" dirty="0"/>
              <a:t>Improves accuracy </a:t>
            </a:r>
            <a:r>
              <a:rPr lang="en-US" sz="3600" dirty="0"/>
              <a:t>and </a:t>
            </a:r>
            <a:r>
              <a:rPr lang="en-US" sz="3600" b="1" dirty="0"/>
              <a:t>automaticity</a:t>
            </a:r>
            <a:endParaRPr sz="2400" b="1" dirty="0"/>
          </a:p>
          <a:p>
            <a:pPr>
              <a:lnSpc>
                <a:spcPct val="100000"/>
              </a:lnSpc>
              <a:spcBef>
                <a:spcPts val="800"/>
              </a:spcBef>
              <a:spcAft>
                <a:spcPts val="0"/>
              </a:spcAft>
              <a:buClr>
                <a:srgbClr val="C00000"/>
              </a:buClr>
              <a:buSzPct val="100000"/>
            </a:pPr>
            <a:r>
              <a:rPr lang="en-US" sz="3600" dirty="0">
                <a:solidFill>
                  <a:srgbClr val="C00000"/>
                </a:solidFill>
              </a:rPr>
              <a:t>But… may result in a false sense of security </a:t>
            </a:r>
            <a:endParaRPr dirty="0">
              <a:solidFill>
                <a:srgbClr val="C00000"/>
              </a:solidFill>
            </a:endParaRPr>
          </a:p>
          <a:p>
            <a:pPr marL="228594" indent="-8466">
              <a:lnSpc>
                <a:spcPct val="100000"/>
              </a:lnSpc>
              <a:spcBef>
                <a:spcPts val="693"/>
              </a:spcBef>
              <a:spcAft>
                <a:spcPts val="0"/>
              </a:spcAft>
              <a:buClr>
                <a:srgbClr val="FF0000"/>
              </a:buClr>
              <a:buSzPts val="2600"/>
              <a:buNone/>
            </a:pPr>
            <a:endParaRPr sz="3600" dirty="0"/>
          </a:p>
        </p:txBody>
      </p:sp>
      <p:graphicFrame>
        <p:nvGraphicFramePr>
          <p:cNvPr id="2" name="Table 1">
            <a:extLst>
              <a:ext uri="{FF2B5EF4-FFF2-40B4-BE49-F238E27FC236}">
                <a16:creationId xmlns:a16="http://schemas.microsoft.com/office/drawing/2014/main" id="{17671724-B29D-1D7D-56E0-30315D015209}"/>
              </a:ext>
            </a:extLst>
          </p:cNvPr>
          <p:cNvGraphicFramePr>
            <a:graphicFrameLocks noGrp="1"/>
          </p:cNvGraphicFramePr>
          <p:nvPr>
            <p:extLst>
              <p:ext uri="{D42A27DB-BD31-4B8C-83A1-F6EECF244321}">
                <p14:modId xmlns:p14="http://schemas.microsoft.com/office/powerpoint/2010/main" val="17389037"/>
              </p:ext>
            </p:extLst>
          </p:nvPr>
        </p:nvGraphicFramePr>
        <p:xfrm>
          <a:off x="6940421" y="1183077"/>
          <a:ext cx="4389120" cy="4787255"/>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137807540"/>
                    </a:ext>
                  </a:extLst>
                </a:gridCol>
                <a:gridCol w="2194560">
                  <a:extLst>
                    <a:ext uri="{9D8B030D-6E8A-4147-A177-3AD203B41FA5}">
                      <a16:colId xmlns:a16="http://schemas.microsoft.com/office/drawing/2014/main" val="3837914076"/>
                    </a:ext>
                  </a:extLst>
                </a:gridCol>
              </a:tblGrid>
              <a:tr h="573537">
                <a:tc gridSpan="2">
                  <a:txBody>
                    <a:bodyPr/>
                    <a:lstStyle/>
                    <a:p>
                      <a:pPr algn="ctr"/>
                      <a:r>
                        <a:rPr lang="en-US" sz="3200" dirty="0" err="1">
                          <a:solidFill>
                            <a:srgbClr val="002A4E"/>
                          </a:solidFill>
                          <a:latin typeface="+mn-lt"/>
                        </a:rPr>
                        <a:t>sh</a:t>
                      </a:r>
                      <a:endParaRPr lang="en-US" sz="3200" dirty="0">
                        <a:solidFill>
                          <a:srgbClr val="002A4E"/>
                        </a:solidFill>
                        <a:latin typeface="+mn-lt"/>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9523212"/>
                  </a:ext>
                </a:extLst>
              </a:tr>
              <a:tr h="4177655">
                <a:tc>
                  <a:txBody>
                    <a:bodyPr/>
                    <a:lstStyle/>
                    <a:p>
                      <a:pPr>
                        <a:lnSpc>
                          <a:spcPct val="100000"/>
                        </a:lnSpc>
                        <a:spcBef>
                          <a:spcPts val="1200"/>
                        </a:spcBef>
                      </a:pPr>
                      <a:r>
                        <a:rPr lang="en-US" sz="4000" dirty="0">
                          <a:latin typeface="+mn-lt"/>
                        </a:rPr>
                        <a:t>shop</a:t>
                      </a:r>
                    </a:p>
                    <a:p>
                      <a:pPr>
                        <a:lnSpc>
                          <a:spcPct val="100000"/>
                        </a:lnSpc>
                        <a:spcBef>
                          <a:spcPts val="1200"/>
                        </a:spcBef>
                      </a:pPr>
                      <a:r>
                        <a:rPr lang="en-US" sz="4000" dirty="0">
                          <a:latin typeface="+mn-lt"/>
                        </a:rPr>
                        <a:t>shell</a:t>
                      </a:r>
                    </a:p>
                    <a:p>
                      <a:pPr>
                        <a:lnSpc>
                          <a:spcPct val="100000"/>
                        </a:lnSpc>
                        <a:spcBef>
                          <a:spcPts val="1200"/>
                        </a:spcBef>
                      </a:pPr>
                      <a:r>
                        <a:rPr lang="en-US" sz="4000" dirty="0">
                          <a:latin typeface="+mn-lt"/>
                        </a:rPr>
                        <a:t>ship</a:t>
                      </a:r>
                    </a:p>
                    <a:p>
                      <a:pPr>
                        <a:lnSpc>
                          <a:spcPct val="100000"/>
                        </a:lnSpc>
                        <a:spcBef>
                          <a:spcPts val="1200"/>
                        </a:spcBef>
                      </a:pPr>
                      <a:r>
                        <a:rPr lang="en-US" sz="4000" dirty="0">
                          <a:latin typeface="+mn-lt"/>
                        </a:rPr>
                        <a:t>shed</a:t>
                      </a:r>
                    </a:p>
                    <a:p>
                      <a:pPr>
                        <a:lnSpc>
                          <a:spcPct val="100000"/>
                        </a:lnSpc>
                        <a:spcBef>
                          <a:spcPts val="1200"/>
                        </a:spcBef>
                      </a:pPr>
                      <a:r>
                        <a:rPr lang="en-US" sz="4000" dirty="0">
                          <a:latin typeface="+mn-lt"/>
                        </a:rPr>
                        <a:t>sham</a:t>
                      </a:r>
                    </a:p>
                  </a:txBody>
                  <a:tcPr marL="121920" marR="121920" marT="60960" marB="60960">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1200"/>
                        </a:spcBef>
                      </a:pPr>
                      <a:r>
                        <a:rPr lang="en-US" sz="4000" dirty="0">
                          <a:latin typeface="+mn-lt"/>
                        </a:rPr>
                        <a:t>wish</a:t>
                      </a:r>
                    </a:p>
                    <a:p>
                      <a:pPr>
                        <a:lnSpc>
                          <a:spcPct val="100000"/>
                        </a:lnSpc>
                        <a:spcBef>
                          <a:spcPts val="1200"/>
                        </a:spcBef>
                      </a:pPr>
                      <a:r>
                        <a:rPr lang="en-US" sz="4000" dirty="0">
                          <a:latin typeface="+mn-lt"/>
                        </a:rPr>
                        <a:t>mash</a:t>
                      </a:r>
                    </a:p>
                    <a:p>
                      <a:pPr>
                        <a:lnSpc>
                          <a:spcPct val="100000"/>
                        </a:lnSpc>
                        <a:spcBef>
                          <a:spcPts val="1200"/>
                        </a:spcBef>
                      </a:pPr>
                      <a:r>
                        <a:rPr lang="en-US" sz="4000" dirty="0">
                          <a:latin typeface="+mn-lt"/>
                        </a:rPr>
                        <a:t>fish</a:t>
                      </a:r>
                    </a:p>
                    <a:p>
                      <a:pPr>
                        <a:lnSpc>
                          <a:spcPct val="100000"/>
                        </a:lnSpc>
                        <a:spcBef>
                          <a:spcPts val="1200"/>
                        </a:spcBef>
                      </a:pPr>
                      <a:r>
                        <a:rPr lang="en-US" sz="4000" dirty="0">
                          <a:latin typeface="+mn-lt"/>
                        </a:rPr>
                        <a:t>cash</a:t>
                      </a:r>
                    </a:p>
                    <a:p>
                      <a:pPr>
                        <a:lnSpc>
                          <a:spcPct val="100000"/>
                        </a:lnSpc>
                        <a:spcBef>
                          <a:spcPts val="1200"/>
                        </a:spcBef>
                      </a:pPr>
                      <a:r>
                        <a:rPr lang="en-US" sz="4000" dirty="0">
                          <a:latin typeface="+mn-lt"/>
                        </a:rPr>
                        <a:t>dash</a:t>
                      </a:r>
                    </a:p>
                  </a:txBody>
                  <a:tcPr marL="121920" marR="121920" marT="60960" marB="60960">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382180"/>
                  </a:ext>
                </a:extLst>
              </a:tr>
            </a:tbl>
          </a:graphicData>
        </a:graphic>
      </p:graphicFrame>
      <p:cxnSp>
        <p:nvCxnSpPr>
          <p:cNvPr id="5" name="Straight Connector 4">
            <a:extLst>
              <a:ext uri="{FF2B5EF4-FFF2-40B4-BE49-F238E27FC236}">
                <a16:creationId xmlns:a16="http://schemas.microsoft.com/office/drawing/2014/main" id="{3382F666-0A1D-0D84-5837-CF452446455F}"/>
              </a:ext>
              <a:ext uri="{C183D7F6-B498-43B3-948B-1728B52AA6E4}">
                <adec:decorative xmlns:adec="http://schemas.microsoft.com/office/drawing/2017/decorative" val="1"/>
              </a:ext>
            </a:extLst>
          </p:cNvPr>
          <p:cNvCxnSpPr/>
          <p:nvPr/>
        </p:nvCxnSpPr>
        <p:spPr>
          <a:xfrm>
            <a:off x="7016620" y="2453953"/>
            <a:ext cx="5225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DF90BFA-90D2-0888-F18F-12E2525EB097}"/>
              </a:ext>
              <a:ext uri="{C183D7F6-B498-43B3-948B-1728B52AA6E4}">
                <adec:decorative xmlns:adec="http://schemas.microsoft.com/office/drawing/2017/decorative" val="1"/>
              </a:ext>
            </a:extLst>
          </p:cNvPr>
          <p:cNvCxnSpPr/>
          <p:nvPr/>
        </p:nvCxnSpPr>
        <p:spPr>
          <a:xfrm>
            <a:off x="7022840" y="3222173"/>
            <a:ext cx="5225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88D1052-1413-4E1A-FB8B-A5C12CBCBAE6}"/>
              </a:ext>
              <a:ext uri="{C183D7F6-B498-43B3-948B-1728B52AA6E4}">
                <adec:decorative xmlns:adec="http://schemas.microsoft.com/office/drawing/2017/decorative" val="1"/>
              </a:ext>
            </a:extLst>
          </p:cNvPr>
          <p:cNvCxnSpPr/>
          <p:nvPr/>
        </p:nvCxnSpPr>
        <p:spPr>
          <a:xfrm>
            <a:off x="7016620" y="3987284"/>
            <a:ext cx="5225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6F52FD-6F4A-FFB5-3136-8F032C9C6F5D}"/>
              </a:ext>
              <a:ext uri="{C183D7F6-B498-43B3-948B-1728B52AA6E4}">
                <adec:decorative xmlns:adec="http://schemas.microsoft.com/office/drawing/2017/decorative" val="1"/>
              </a:ext>
            </a:extLst>
          </p:cNvPr>
          <p:cNvCxnSpPr/>
          <p:nvPr/>
        </p:nvCxnSpPr>
        <p:spPr>
          <a:xfrm>
            <a:off x="7016620" y="4752393"/>
            <a:ext cx="5225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471E7F-4378-13DD-011B-253E9C1443F3}"/>
              </a:ext>
              <a:ext uri="{C183D7F6-B498-43B3-948B-1728B52AA6E4}">
                <adec:decorative xmlns:adec="http://schemas.microsoft.com/office/drawing/2017/decorative" val="1"/>
              </a:ext>
            </a:extLst>
          </p:cNvPr>
          <p:cNvCxnSpPr/>
          <p:nvPr/>
        </p:nvCxnSpPr>
        <p:spPr>
          <a:xfrm>
            <a:off x="7016620" y="5526835"/>
            <a:ext cx="5225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3F8B717-C0F3-DEF6-4C83-2E8F2831E650}"/>
              </a:ext>
              <a:ext uri="{C183D7F6-B498-43B3-948B-1728B52AA6E4}">
                <adec:decorative xmlns:adec="http://schemas.microsoft.com/office/drawing/2017/decorative" val="1"/>
              </a:ext>
            </a:extLst>
          </p:cNvPr>
          <p:cNvCxnSpPr/>
          <p:nvPr/>
        </p:nvCxnSpPr>
        <p:spPr>
          <a:xfrm>
            <a:off x="9762930" y="2466396"/>
            <a:ext cx="5225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BFE2724-9B81-B778-919F-7C341E371B8B}"/>
              </a:ext>
              <a:ext uri="{C183D7F6-B498-43B3-948B-1728B52AA6E4}">
                <adec:decorative xmlns:adec="http://schemas.microsoft.com/office/drawing/2017/decorative" val="1"/>
              </a:ext>
            </a:extLst>
          </p:cNvPr>
          <p:cNvCxnSpPr/>
          <p:nvPr/>
        </p:nvCxnSpPr>
        <p:spPr>
          <a:xfrm>
            <a:off x="10111273" y="3222173"/>
            <a:ext cx="5225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63A095-8A38-8DBF-0E6B-F99774EED5EE}"/>
              </a:ext>
              <a:ext uri="{C183D7F6-B498-43B3-948B-1728B52AA6E4}">
                <adec:decorative xmlns:adec="http://schemas.microsoft.com/office/drawing/2017/decorative" val="1"/>
              </a:ext>
            </a:extLst>
          </p:cNvPr>
          <p:cNvCxnSpPr/>
          <p:nvPr/>
        </p:nvCxnSpPr>
        <p:spPr>
          <a:xfrm>
            <a:off x="9501672" y="3990396"/>
            <a:ext cx="5225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75608E2-64CE-68B6-4691-FBB6AFA49FBB}"/>
              </a:ext>
              <a:ext uri="{C183D7F6-B498-43B3-948B-1728B52AA6E4}">
                <adec:decorative xmlns:adec="http://schemas.microsoft.com/office/drawing/2017/decorative" val="1"/>
              </a:ext>
            </a:extLst>
          </p:cNvPr>
          <p:cNvCxnSpPr/>
          <p:nvPr/>
        </p:nvCxnSpPr>
        <p:spPr>
          <a:xfrm>
            <a:off x="9881117" y="4774166"/>
            <a:ext cx="5225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E9A7758-A50B-DAF8-CDC6-5A0F99C37F04}"/>
              </a:ext>
              <a:ext uri="{C183D7F6-B498-43B3-948B-1728B52AA6E4}">
                <adec:decorative xmlns:adec="http://schemas.microsoft.com/office/drawing/2017/decorative" val="1"/>
              </a:ext>
            </a:extLst>
          </p:cNvPr>
          <p:cNvCxnSpPr/>
          <p:nvPr/>
        </p:nvCxnSpPr>
        <p:spPr>
          <a:xfrm>
            <a:off x="9896669" y="5526835"/>
            <a:ext cx="522515" cy="0"/>
          </a:xfrm>
          <a:prstGeom prst="line">
            <a:avLst/>
          </a:prstGeom>
          <a:ln w="28575"/>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anim calcmode="lin" valueType="num">
                                      <p:cBhvr additive="base">
                                        <p:cTn id="7" dur="500"/>
                                        <p:tgtEl>
                                          <p:spTgt spid="2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8">
                                            <p:txEl>
                                              <p:pRg st="1" end="1"/>
                                            </p:txEl>
                                          </p:spTgt>
                                        </p:tgtEl>
                                        <p:attrNameLst>
                                          <p:attrName>style.visibility</p:attrName>
                                        </p:attrNameLst>
                                      </p:cBhvr>
                                      <p:to>
                                        <p:strVal val="visible"/>
                                      </p:to>
                                    </p:set>
                                    <p:anim calcmode="lin" valueType="num">
                                      <p:cBhvr additive="base">
                                        <p:cTn id="12" dur="500"/>
                                        <p:tgtEl>
                                          <p:spTgt spid="2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8">
                                            <p:txEl>
                                              <p:pRg st="2" end="2"/>
                                            </p:txEl>
                                          </p:spTgt>
                                        </p:tgtEl>
                                        <p:attrNameLst>
                                          <p:attrName>style.visibility</p:attrName>
                                        </p:attrNameLst>
                                      </p:cBhvr>
                                      <p:to>
                                        <p:strVal val="visible"/>
                                      </p:to>
                                    </p:set>
                                    <p:anim calcmode="lin" valueType="num">
                                      <p:cBhvr additive="base">
                                        <p:cTn id="17" dur="500"/>
                                        <p:tgtEl>
                                          <p:spTgt spid="2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8">
                                            <p:txEl>
                                              <p:pRg st="3" end="3"/>
                                            </p:txEl>
                                          </p:spTgt>
                                        </p:tgtEl>
                                        <p:attrNameLst>
                                          <p:attrName>style.visibility</p:attrName>
                                        </p:attrNameLst>
                                      </p:cBhvr>
                                      <p:to>
                                        <p:strVal val="visible"/>
                                      </p:to>
                                    </p:set>
                                    <p:anim calcmode="lin" valueType="num">
                                      <p:cBhvr additive="base">
                                        <p:cTn id="22" dur="500"/>
                                        <p:tgtEl>
                                          <p:spTgt spid="2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609600" y="274639"/>
            <a:ext cx="10972800" cy="85344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sym typeface="Calibri"/>
              </a:rPr>
              <a:t>Advanced: Blocked Practice</a:t>
            </a:r>
          </a:p>
        </p:txBody>
      </p:sp>
      <p:sp>
        <p:nvSpPr>
          <p:cNvPr id="245" name="Google Shape;245;p23"/>
          <p:cNvSpPr txBox="1"/>
          <p:nvPr/>
        </p:nvSpPr>
        <p:spPr>
          <a:xfrm>
            <a:off x="420916" y="2190242"/>
            <a:ext cx="3512892" cy="1600384"/>
          </a:xfrm>
          <a:prstGeom prst="rect">
            <a:avLst/>
          </a:prstGeom>
          <a:solidFill>
            <a:schemeClr val="bg1"/>
          </a:solidFill>
          <a:ln w="38100" cap="flat" cmpd="sng">
            <a:solidFill>
              <a:srgbClr val="FF0000"/>
            </a:solidFill>
            <a:prstDash val="solid"/>
            <a:round/>
            <a:headEnd type="none" w="sm" len="sm"/>
            <a:tailEnd type="none" w="sm" len="sm"/>
          </a:ln>
        </p:spPr>
        <p:txBody>
          <a:bodyPr spcFirstLastPara="1" wrap="square" lIns="121900" tIns="60933" rIns="121900" bIns="60933" anchor="t" anchorCtr="0">
            <a:spAutoFit/>
          </a:bodyPr>
          <a:lstStyle/>
          <a:p>
            <a:pPr algn="ctr"/>
            <a:r>
              <a:rPr lang="en-US" sz="9600" dirty="0">
                <a:solidFill>
                  <a:schemeClr val="dk1"/>
                </a:solidFill>
                <a:latin typeface="+mj-lt"/>
                <a:ea typeface="Arial"/>
                <a:cs typeface="Arial"/>
                <a:sym typeface="Arial"/>
              </a:rPr>
              <a:t>vis</a:t>
            </a:r>
            <a:endParaRPr sz="2400" dirty="0">
              <a:latin typeface="+mj-lt"/>
            </a:endParaRPr>
          </a:p>
        </p:txBody>
      </p:sp>
      <p:graphicFrame>
        <p:nvGraphicFramePr>
          <p:cNvPr id="246" name="Google Shape;246;p23"/>
          <p:cNvGraphicFramePr/>
          <p:nvPr>
            <p:extLst>
              <p:ext uri="{D42A27DB-BD31-4B8C-83A1-F6EECF244321}">
                <p14:modId xmlns:p14="http://schemas.microsoft.com/office/powerpoint/2010/main" val="3220098777"/>
              </p:ext>
            </p:extLst>
          </p:nvPr>
        </p:nvGraphicFramePr>
        <p:xfrm>
          <a:off x="4245429" y="1397001"/>
          <a:ext cx="7286972" cy="4611914"/>
        </p:xfrm>
        <a:graphic>
          <a:graphicData uri="http://schemas.openxmlformats.org/drawingml/2006/table">
            <a:tbl>
              <a:tblPr firstRow="1" bandRow="1">
                <a:noFill/>
              </a:tblPr>
              <a:tblGrid>
                <a:gridCol w="3643486">
                  <a:extLst>
                    <a:ext uri="{9D8B030D-6E8A-4147-A177-3AD203B41FA5}">
                      <a16:colId xmlns:a16="http://schemas.microsoft.com/office/drawing/2014/main" val="20000"/>
                    </a:ext>
                  </a:extLst>
                </a:gridCol>
                <a:gridCol w="3643486">
                  <a:extLst>
                    <a:ext uri="{9D8B030D-6E8A-4147-A177-3AD203B41FA5}">
                      <a16:colId xmlns:a16="http://schemas.microsoft.com/office/drawing/2014/main" val="20001"/>
                    </a:ext>
                  </a:extLst>
                </a:gridCol>
              </a:tblGrid>
              <a:tr h="4611914">
                <a:tc>
                  <a:txBody>
                    <a:bodyPr/>
                    <a:lstStyle/>
                    <a:p>
                      <a:pPr marL="365760" marR="0" lvl="0" indent="0" algn="l" rtl="0">
                        <a:spcBef>
                          <a:spcPts val="0"/>
                        </a:spcBef>
                        <a:spcAft>
                          <a:spcPts val="0"/>
                        </a:spcAft>
                        <a:buClr>
                          <a:srgbClr val="FF0000"/>
                        </a:buClr>
                        <a:buSzPts val="3600"/>
                        <a:buFont typeface="Calibri"/>
                        <a:buNone/>
                      </a:pPr>
                      <a:r>
                        <a:rPr lang="en-US" sz="4400" b="1" u="none" strike="noStrike" cap="none" dirty="0">
                          <a:solidFill>
                            <a:schemeClr val="dk1"/>
                          </a:solidFill>
                        </a:rPr>
                        <a:t>vis</a:t>
                      </a:r>
                      <a:r>
                        <a:rPr lang="en-US" sz="4400" b="0" u="none" strike="noStrike" cap="none" dirty="0">
                          <a:solidFill>
                            <a:schemeClr val="dk1"/>
                          </a:solidFill>
                        </a:rPr>
                        <a:t>ible</a:t>
                      </a:r>
                      <a:endParaRPr sz="2000" dirty="0"/>
                    </a:p>
                    <a:p>
                      <a:pPr marL="365760" marR="0" lvl="0" indent="0" algn="l" rtl="0">
                        <a:spcBef>
                          <a:spcPts val="600"/>
                        </a:spcBef>
                        <a:spcAft>
                          <a:spcPts val="0"/>
                        </a:spcAft>
                        <a:buClr>
                          <a:srgbClr val="FF0000"/>
                        </a:buClr>
                        <a:buSzPts val="3600"/>
                        <a:buFont typeface="Calibri"/>
                        <a:buNone/>
                      </a:pPr>
                      <a:r>
                        <a:rPr lang="en-US" sz="4400" b="1" u="none" strike="noStrike" cap="none" dirty="0">
                          <a:solidFill>
                            <a:schemeClr val="dk1"/>
                          </a:solidFill>
                        </a:rPr>
                        <a:t>vis</a:t>
                      </a:r>
                      <a:r>
                        <a:rPr lang="en-US" sz="4400" b="0" u="none" strike="noStrike" cap="none" dirty="0">
                          <a:solidFill>
                            <a:schemeClr val="dk1"/>
                          </a:solidFill>
                        </a:rPr>
                        <a:t>ion</a:t>
                      </a:r>
                      <a:endParaRPr sz="2000" dirty="0"/>
                    </a:p>
                    <a:p>
                      <a:pPr marL="365760" marR="0" lvl="0" indent="0" algn="l" rtl="0">
                        <a:spcBef>
                          <a:spcPts val="600"/>
                        </a:spcBef>
                        <a:spcAft>
                          <a:spcPts val="0"/>
                        </a:spcAft>
                        <a:buClr>
                          <a:srgbClr val="FF0000"/>
                        </a:buClr>
                        <a:buSzPts val="3600"/>
                        <a:buFont typeface="Calibri"/>
                        <a:buNone/>
                      </a:pPr>
                      <a:r>
                        <a:rPr lang="en-US" sz="4400" b="1" u="none" strike="noStrike" cap="none" dirty="0">
                          <a:solidFill>
                            <a:schemeClr val="dk1"/>
                          </a:solidFill>
                        </a:rPr>
                        <a:t>vis</a:t>
                      </a:r>
                      <a:r>
                        <a:rPr lang="en-US" sz="4400" b="0" u="none" strike="noStrike" cap="none" dirty="0">
                          <a:solidFill>
                            <a:schemeClr val="dk1"/>
                          </a:solidFill>
                        </a:rPr>
                        <a:t>ual</a:t>
                      </a:r>
                      <a:endParaRPr sz="2000" dirty="0"/>
                    </a:p>
                    <a:p>
                      <a:pPr marL="365760" marR="0" lvl="0" indent="0" algn="l" rtl="0">
                        <a:spcBef>
                          <a:spcPts val="600"/>
                        </a:spcBef>
                        <a:spcAft>
                          <a:spcPts val="0"/>
                        </a:spcAft>
                        <a:buClr>
                          <a:srgbClr val="FF0000"/>
                        </a:buClr>
                        <a:buSzPts val="3600"/>
                        <a:buFont typeface="Calibri"/>
                        <a:buNone/>
                      </a:pPr>
                      <a:r>
                        <a:rPr lang="en-US" sz="4400" b="1" u="none" strike="noStrike" cap="none" dirty="0">
                          <a:solidFill>
                            <a:schemeClr val="dk1"/>
                          </a:solidFill>
                        </a:rPr>
                        <a:t>vis</a:t>
                      </a:r>
                      <a:r>
                        <a:rPr lang="en-US" sz="4400" b="0" u="none" strike="noStrike" cap="none" dirty="0">
                          <a:solidFill>
                            <a:schemeClr val="dk1"/>
                          </a:solidFill>
                        </a:rPr>
                        <a:t>ualize</a:t>
                      </a:r>
                      <a:endParaRPr sz="2000" dirty="0"/>
                    </a:p>
                    <a:p>
                      <a:pPr marL="365760" marR="0" lvl="0" indent="0" algn="l" rtl="0">
                        <a:spcBef>
                          <a:spcPts val="600"/>
                        </a:spcBef>
                        <a:spcAft>
                          <a:spcPts val="0"/>
                        </a:spcAft>
                        <a:buNone/>
                      </a:pPr>
                      <a:r>
                        <a:rPr lang="en-US" sz="4400" b="1" u="none" strike="noStrike" cap="none" dirty="0">
                          <a:solidFill>
                            <a:schemeClr val="dk1"/>
                          </a:solidFill>
                        </a:rPr>
                        <a:t>vis</a:t>
                      </a:r>
                      <a:r>
                        <a:rPr lang="en-US" sz="4400" b="0" u="none" strike="noStrike" cap="none" dirty="0">
                          <a:solidFill>
                            <a:schemeClr val="dk1"/>
                          </a:solidFill>
                        </a:rPr>
                        <a:t>it</a:t>
                      </a:r>
                      <a:endParaRPr sz="2000" dirty="0"/>
                    </a:p>
                    <a:p>
                      <a:pPr marL="365760" marR="0" lvl="0" indent="0" algn="l" rtl="0">
                        <a:spcBef>
                          <a:spcPts val="600"/>
                        </a:spcBef>
                        <a:spcAft>
                          <a:spcPts val="0"/>
                        </a:spcAft>
                        <a:buNone/>
                      </a:pPr>
                      <a:r>
                        <a:rPr lang="en-US" sz="4400" b="1" u="none" strike="noStrike" cap="none" dirty="0">
                          <a:solidFill>
                            <a:schemeClr val="dk1"/>
                          </a:solidFill>
                        </a:rPr>
                        <a:t>vis</a:t>
                      </a:r>
                      <a:r>
                        <a:rPr lang="en-US" sz="4400" b="0" u="none" strike="noStrike" cap="none" dirty="0">
                          <a:solidFill>
                            <a:schemeClr val="dk1"/>
                          </a:solidFill>
                        </a:rPr>
                        <a:t>itor</a:t>
                      </a:r>
                      <a:endParaRPr sz="2000" dirty="0"/>
                    </a:p>
                  </a:txBody>
                  <a:tcPr marL="121933" marR="121933" marT="60967" marB="60967">
                    <a:lnL w="38100" cap="flat" cmpd="sng">
                      <a:solidFill>
                        <a:schemeClr val="dk1"/>
                      </a:solidFill>
                      <a:prstDash val="solid"/>
                      <a:round/>
                      <a:headEnd type="none" w="sm" len="sm"/>
                      <a:tailEnd type="none" w="sm" len="sm"/>
                    </a:lnL>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bg1"/>
                    </a:solidFill>
                  </a:tcPr>
                </a:tc>
                <a:tc>
                  <a:txBody>
                    <a:bodyPr/>
                    <a:lstStyle/>
                    <a:p>
                      <a:pPr marL="365760" marR="0" lvl="0" indent="0" algn="l" rtl="0">
                        <a:lnSpc>
                          <a:spcPct val="100000"/>
                        </a:lnSpc>
                        <a:spcBef>
                          <a:spcPts val="0"/>
                        </a:spcBef>
                        <a:spcAft>
                          <a:spcPts val="0"/>
                        </a:spcAft>
                        <a:buClr>
                          <a:schemeClr val="dk1"/>
                        </a:buClr>
                        <a:buSzPts val="3600"/>
                        <a:buFont typeface="Calibri"/>
                        <a:buNone/>
                      </a:pPr>
                      <a:r>
                        <a:rPr lang="en-US" sz="4400" b="0" u="none" strike="noStrike" cap="none" dirty="0">
                          <a:solidFill>
                            <a:schemeClr val="dk1"/>
                          </a:solidFill>
                        </a:rPr>
                        <a:t>re</a:t>
                      </a:r>
                      <a:r>
                        <a:rPr lang="en-US" sz="4400" b="1" u="none" strike="noStrike" cap="none" dirty="0">
                          <a:solidFill>
                            <a:schemeClr val="dk1"/>
                          </a:solidFill>
                        </a:rPr>
                        <a:t>vis</a:t>
                      </a:r>
                      <a:r>
                        <a:rPr lang="en-US" sz="4400" b="0" u="none" strike="noStrike" cap="none" dirty="0">
                          <a:solidFill>
                            <a:schemeClr val="dk1"/>
                          </a:solidFill>
                        </a:rPr>
                        <a:t>e</a:t>
                      </a:r>
                      <a:endParaRPr sz="2000" dirty="0"/>
                    </a:p>
                    <a:p>
                      <a:pPr marL="365760" marR="0" lvl="0" indent="0" algn="l" rtl="0">
                        <a:lnSpc>
                          <a:spcPct val="100000"/>
                        </a:lnSpc>
                        <a:spcBef>
                          <a:spcPts val="600"/>
                        </a:spcBef>
                        <a:spcAft>
                          <a:spcPts val="0"/>
                        </a:spcAft>
                        <a:buClr>
                          <a:schemeClr val="dk1"/>
                        </a:buClr>
                        <a:buSzPts val="3600"/>
                        <a:buFont typeface="Calibri"/>
                        <a:buNone/>
                      </a:pPr>
                      <a:r>
                        <a:rPr lang="en-US" sz="4400" b="0" u="none" strike="noStrike" cap="none" dirty="0">
                          <a:solidFill>
                            <a:schemeClr val="dk1"/>
                          </a:solidFill>
                        </a:rPr>
                        <a:t>super</a:t>
                      </a:r>
                      <a:r>
                        <a:rPr lang="en-US" sz="4400" b="1" u="none" strike="noStrike" cap="none" dirty="0">
                          <a:solidFill>
                            <a:schemeClr val="dk1"/>
                          </a:solidFill>
                        </a:rPr>
                        <a:t>vis</a:t>
                      </a:r>
                      <a:r>
                        <a:rPr lang="en-US" sz="4400" b="0" u="none" strike="noStrike" cap="none" dirty="0">
                          <a:solidFill>
                            <a:schemeClr val="dk1"/>
                          </a:solidFill>
                        </a:rPr>
                        <a:t>e</a:t>
                      </a:r>
                      <a:endParaRPr sz="2000" dirty="0"/>
                    </a:p>
                    <a:p>
                      <a:pPr marL="365760" marR="0" lvl="0" indent="0" algn="l" rtl="0">
                        <a:spcBef>
                          <a:spcPts val="600"/>
                        </a:spcBef>
                        <a:spcAft>
                          <a:spcPts val="0"/>
                        </a:spcAft>
                        <a:buNone/>
                      </a:pPr>
                      <a:r>
                        <a:rPr lang="en-US" sz="4400" b="0" u="none" strike="noStrike" cap="none" dirty="0">
                          <a:solidFill>
                            <a:schemeClr val="dk1"/>
                          </a:solidFill>
                        </a:rPr>
                        <a:t>in</a:t>
                      </a:r>
                      <a:r>
                        <a:rPr lang="en-US" sz="4400" b="1" u="none" strike="noStrike" cap="none" dirty="0">
                          <a:solidFill>
                            <a:schemeClr val="dk1"/>
                          </a:solidFill>
                        </a:rPr>
                        <a:t>vis</a:t>
                      </a:r>
                      <a:r>
                        <a:rPr lang="en-US" sz="4400" b="0" u="none" strike="noStrike" cap="none" dirty="0">
                          <a:solidFill>
                            <a:schemeClr val="dk1"/>
                          </a:solidFill>
                        </a:rPr>
                        <a:t>ible</a:t>
                      </a:r>
                      <a:endParaRPr sz="2000" dirty="0"/>
                    </a:p>
                    <a:p>
                      <a:pPr marL="365760" marR="0" lvl="0" indent="0" algn="l" rtl="0">
                        <a:spcBef>
                          <a:spcPts val="600"/>
                        </a:spcBef>
                        <a:spcAft>
                          <a:spcPts val="0"/>
                        </a:spcAft>
                        <a:buNone/>
                      </a:pPr>
                      <a:r>
                        <a:rPr lang="en-US" sz="4400" b="0" u="none" strike="noStrike" cap="none" dirty="0">
                          <a:solidFill>
                            <a:schemeClr val="dk1"/>
                          </a:solidFill>
                        </a:rPr>
                        <a:t>ad</a:t>
                      </a:r>
                      <a:r>
                        <a:rPr lang="en-US" sz="4400" b="1" u="none" strike="noStrike" cap="none" dirty="0">
                          <a:solidFill>
                            <a:schemeClr val="dk1"/>
                          </a:solidFill>
                        </a:rPr>
                        <a:t>vis</a:t>
                      </a:r>
                      <a:r>
                        <a:rPr lang="en-US" sz="4400" b="0" u="none" strike="noStrike" cap="none" dirty="0">
                          <a:solidFill>
                            <a:schemeClr val="dk1"/>
                          </a:solidFill>
                        </a:rPr>
                        <a:t>e</a:t>
                      </a:r>
                      <a:endParaRPr sz="2000" dirty="0"/>
                    </a:p>
                    <a:p>
                      <a:pPr marL="365760" marR="0" lvl="0" indent="0" algn="l" rtl="0">
                        <a:spcBef>
                          <a:spcPts val="600"/>
                        </a:spcBef>
                        <a:spcAft>
                          <a:spcPts val="0"/>
                        </a:spcAft>
                        <a:buNone/>
                      </a:pPr>
                      <a:r>
                        <a:rPr lang="en-US" sz="4400" b="0" u="none" strike="noStrike" cap="none" dirty="0">
                          <a:solidFill>
                            <a:schemeClr val="dk1"/>
                          </a:solidFill>
                        </a:rPr>
                        <a:t>tele</a:t>
                      </a:r>
                      <a:r>
                        <a:rPr lang="en-US" sz="4400" b="1" u="none" strike="noStrike" cap="none" dirty="0">
                          <a:solidFill>
                            <a:schemeClr val="dk1"/>
                          </a:solidFill>
                        </a:rPr>
                        <a:t>vis</a:t>
                      </a:r>
                      <a:r>
                        <a:rPr lang="en-US" sz="4400" b="0" u="none" strike="noStrike" cap="none" dirty="0">
                          <a:solidFill>
                            <a:schemeClr val="dk1"/>
                          </a:solidFill>
                        </a:rPr>
                        <a:t>ion</a:t>
                      </a:r>
                      <a:endParaRPr sz="2000" dirty="0"/>
                    </a:p>
                    <a:p>
                      <a:pPr marL="365760" marR="0" lvl="0" indent="0" algn="l" rtl="0">
                        <a:spcBef>
                          <a:spcPts val="600"/>
                        </a:spcBef>
                        <a:spcAft>
                          <a:spcPts val="0"/>
                        </a:spcAft>
                        <a:buNone/>
                      </a:pPr>
                      <a:r>
                        <a:rPr lang="en-US" sz="4400" b="0" u="none" strike="noStrike" cap="none" dirty="0">
                          <a:solidFill>
                            <a:schemeClr val="dk1"/>
                          </a:solidFill>
                        </a:rPr>
                        <a:t>super</a:t>
                      </a:r>
                      <a:r>
                        <a:rPr lang="en-US" sz="4400" b="1" u="none" strike="noStrike" cap="none" dirty="0">
                          <a:solidFill>
                            <a:schemeClr val="dk1"/>
                          </a:solidFill>
                        </a:rPr>
                        <a:t>vis</a:t>
                      </a:r>
                      <a:r>
                        <a:rPr lang="en-US" sz="4400" b="0" u="none" strike="noStrike" cap="none" dirty="0">
                          <a:solidFill>
                            <a:schemeClr val="dk1"/>
                          </a:solidFill>
                        </a:rPr>
                        <a:t>ion</a:t>
                      </a:r>
                      <a:endParaRPr sz="4400" b="0" u="none" strike="noStrike" cap="none" dirty="0">
                        <a:solidFill>
                          <a:schemeClr val="dk1"/>
                        </a:solidFill>
                      </a:endParaRPr>
                    </a:p>
                  </a:txBody>
                  <a:tcPr marL="121933" marR="121933" marT="60967" marB="60967">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idx="4294967295"/>
          </p:nvPr>
        </p:nvSpPr>
        <p:spPr>
          <a:xfrm>
            <a:off x="609599" y="181860"/>
            <a:ext cx="10972800" cy="731837"/>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Instructional Hierarchy Objectives</a:t>
            </a:r>
            <a:endParaRPr cap="none" dirty="0"/>
          </a:p>
        </p:txBody>
      </p:sp>
      <p:graphicFrame>
        <p:nvGraphicFramePr>
          <p:cNvPr id="253" name="Google Shape;253;p24"/>
          <p:cNvGraphicFramePr/>
          <p:nvPr>
            <p:extLst>
              <p:ext uri="{D42A27DB-BD31-4B8C-83A1-F6EECF244321}">
                <p14:modId xmlns:p14="http://schemas.microsoft.com/office/powerpoint/2010/main" val="2409718045"/>
              </p:ext>
            </p:extLst>
          </p:nvPr>
        </p:nvGraphicFramePr>
        <p:xfrm>
          <a:off x="1156996" y="1008748"/>
          <a:ext cx="10425402" cy="6049838"/>
        </p:xfrm>
        <a:graphic>
          <a:graphicData uri="http://schemas.openxmlformats.org/drawingml/2006/table">
            <a:tbl>
              <a:tblPr firstRow="1" bandRow="1">
                <a:noFill/>
              </a:tblPr>
              <a:tblGrid>
                <a:gridCol w="2522835">
                  <a:extLst>
                    <a:ext uri="{9D8B030D-6E8A-4147-A177-3AD203B41FA5}">
                      <a16:colId xmlns:a16="http://schemas.microsoft.com/office/drawing/2014/main" val="20000"/>
                    </a:ext>
                  </a:extLst>
                </a:gridCol>
                <a:gridCol w="7902567">
                  <a:extLst>
                    <a:ext uri="{9D8B030D-6E8A-4147-A177-3AD203B41FA5}">
                      <a16:colId xmlns:a16="http://schemas.microsoft.com/office/drawing/2014/main" val="20001"/>
                    </a:ext>
                  </a:extLst>
                </a:gridCol>
              </a:tblGrid>
              <a:tr h="1488333">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dirty="0">
                          <a:solidFill>
                            <a:schemeClr val="dk1"/>
                          </a:solidFill>
                          <a:latin typeface="+mn-lt"/>
                          <a:ea typeface="Calibri"/>
                          <a:cs typeface="Calibri"/>
                          <a:sym typeface="Calibri"/>
                        </a:rPr>
                        <a:t>Acquisition</a:t>
                      </a:r>
                      <a:endParaRPr sz="2700" b="1" u="none" strike="noStrike" cap="none" dirty="0">
                        <a:solidFill>
                          <a:schemeClr val="dk1"/>
                        </a:solidFill>
                        <a:latin typeface="+mn-lt"/>
                        <a:ea typeface="Calibri"/>
                        <a:cs typeface="Calibri"/>
                        <a:sym typeface="Calibri"/>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Increase accuracy</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u="none" strike="noStrike" cap="none" dirty="0">
                          <a:solidFill>
                            <a:schemeClr val="dk1"/>
                          </a:solidFill>
                          <a:latin typeface="+mn-lt"/>
                          <a:ea typeface="Calibri"/>
                          <a:cs typeface="Calibri"/>
                          <a:sym typeface="Calibri"/>
                        </a:rPr>
                        <a:t>Provide </a:t>
                      </a:r>
                      <a:r>
                        <a:rPr lang="en-US" sz="2400" b="1" u="none" strike="noStrike" cap="none" dirty="0">
                          <a:solidFill>
                            <a:schemeClr val="dk1"/>
                          </a:solidFill>
                          <a:latin typeface="+mn-lt"/>
                          <a:ea typeface="Calibri"/>
                          <a:cs typeface="Calibri"/>
                          <a:sym typeface="Calibri"/>
                        </a:rPr>
                        <a:t>massed </a:t>
                      </a:r>
                      <a:r>
                        <a:rPr lang="en-US" sz="2400" u="none" strike="noStrike" cap="none" dirty="0">
                          <a:solidFill>
                            <a:schemeClr val="dk1"/>
                          </a:solidFill>
                          <a:latin typeface="+mn-lt"/>
                          <a:ea typeface="Calibri"/>
                          <a:cs typeface="Calibri"/>
                          <a:sym typeface="Calibri"/>
                        </a:rPr>
                        <a:t>practice to increase repetition</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u="none" strike="noStrike" cap="none" dirty="0">
                          <a:solidFill>
                            <a:schemeClr val="dk1"/>
                          </a:solidFill>
                          <a:latin typeface="+mn-lt"/>
                          <a:ea typeface="Calibri"/>
                          <a:cs typeface="Calibri"/>
                          <a:sym typeface="Calibri"/>
                        </a:rPr>
                        <a:t>Use controlled </a:t>
                      </a:r>
                      <a:r>
                        <a:rPr lang="en-US" sz="2400" b="1" u="none" strike="noStrike" cap="none" dirty="0">
                          <a:solidFill>
                            <a:schemeClr val="dk1"/>
                          </a:solidFill>
                          <a:latin typeface="+mn-lt"/>
                          <a:ea typeface="Calibri"/>
                          <a:cs typeface="Calibri"/>
                          <a:sym typeface="Calibri"/>
                        </a:rPr>
                        <a:t>(blocked) </a:t>
                      </a:r>
                      <a:r>
                        <a:rPr lang="en-US" sz="2400" b="0" u="none" strike="noStrike" cap="none" dirty="0">
                          <a:solidFill>
                            <a:schemeClr val="dk1"/>
                          </a:solidFill>
                          <a:latin typeface="+mn-lt"/>
                          <a:ea typeface="Calibri"/>
                          <a:cs typeface="Calibri"/>
                          <a:sym typeface="Calibri"/>
                        </a:rPr>
                        <a:t>practice to reduce cognitive load</a:t>
                      </a:r>
                      <a:endParaRPr sz="2400" b="1" u="none" strike="noStrike" cap="none" dirty="0">
                        <a:solidFill>
                          <a:schemeClr val="dk1"/>
                        </a:solidFill>
                        <a:latin typeface="+mn-lt"/>
                        <a:ea typeface="Calibri"/>
                        <a:cs typeface="Calibri"/>
                        <a:sym typeface="Calibri"/>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Support retrieval </a:t>
                      </a:r>
                      <a:r>
                        <a:rPr lang="en-US" sz="2400" u="none" strike="noStrike" cap="none" dirty="0">
                          <a:solidFill>
                            <a:schemeClr val="dk1"/>
                          </a:solidFill>
                          <a:latin typeface="+mn-lt"/>
                          <a:ea typeface="Calibri"/>
                          <a:cs typeface="Calibri"/>
                          <a:sym typeface="Calibri"/>
                        </a:rPr>
                        <a:t>through verbal and visual prompts</a:t>
                      </a:r>
                      <a:endParaRPr sz="2400" dirty="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39214">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a:solidFill>
                            <a:schemeClr val="dk1"/>
                          </a:solidFill>
                          <a:latin typeface="+mn-lt"/>
                          <a:ea typeface="Calibri"/>
                          <a:cs typeface="Calibri"/>
                          <a:sym typeface="Calibri"/>
                        </a:rPr>
                        <a:t>Fluency</a:t>
                      </a:r>
                      <a:endParaRPr sz="240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0" u="none" strike="noStrike" cap="none" dirty="0">
                          <a:solidFill>
                            <a:schemeClr val="dk1"/>
                          </a:solidFill>
                          <a:latin typeface="+mn-lt"/>
                          <a:ea typeface="Calibri"/>
                          <a:cs typeface="Calibri"/>
                          <a:sym typeface="Calibri"/>
                        </a:rPr>
                        <a:t>Increase</a:t>
                      </a:r>
                      <a:r>
                        <a:rPr lang="en-US" sz="2400" b="1" u="none" strike="noStrike" cap="none" dirty="0">
                          <a:solidFill>
                            <a:schemeClr val="dk1"/>
                          </a:solidFill>
                          <a:latin typeface="+mn-lt"/>
                          <a:ea typeface="Calibri"/>
                          <a:cs typeface="Calibri"/>
                          <a:sym typeface="Calibri"/>
                        </a:rPr>
                        <a:t> automatic retrieval </a:t>
                      </a:r>
                      <a:r>
                        <a:rPr lang="en-US" sz="2400" b="0" u="none" strike="noStrike" cap="none" dirty="0">
                          <a:solidFill>
                            <a:schemeClr val="dk1"/>
                          </a:solidFill>
                          <a:latin typeface="+mn-lt"/>
                          <a:ea typeface="Calibri"/>
                          <a:cs typeface="Calibri"/>
                          <a:sym typeface="Calibri"/>
                        </a:rPr>
                        <a:t>without compromising accuracy through </a:t>
                      </a:r>
                      <a:r>
                        <a:rPr lang="en-US" sz="2400" b="1" u="none" strike="noStrike" cap="none" dirty="0">
                          <a:solidFill>
                            <a:schemeClr val="dk1"/>
                          </a:solidFill>
                          <a:latin typeface="+mn-lt"/>
                          <a:ea typeface="Calibri"/>
                          <a:cs typeface="Calibri"/>
                          <a:sym typeface="Calibri"/>
                        </a:rPr>
                        <a:t>massed</a:t>
                      </a:r>
                      <a:r>
                        <a:rPr lang="en-US" sz="2400" b="0" u="none" strike="noStrike" cap="none" dirty="0">
                          <a:solidFill>
                            <a:schemeClr val="dk1"/>
                          </a:solidFill>
                          <a:latin typeface="+mn-lt"/>
                          <a:ea typeface="Calibri"/>
                          <a:cs typeface="Calibri"/>
                          <a:sym typeface="Calibri"/>
                        </a:rPr>
                        <a:t> practice </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b="0" u="none" strike="noStrike" cap="none" dirty="0">
                          <a:solidFill>
                            <a:schemeClr val="dk1"/>
                          </a:solidFill>
                          <a:latin typeface="+mn-lt"/>
                          <a:ea typeface="Calibri"/>
                          <a:cs typeface="Calibri"/>
                          <a:sym typeface="Calibri"/>
                        </a:rPr>
                        <a:t>Support</a:t>
                      </a:r>
                      <a:r>
                        <a:rPr lang="en-US" sz="2400" b="1" u="none" strike="noStrike" cap="none" dirty="0">
                          <a:solidFill>
                            <a:schemeClr val="dk1"/>
                          </a:solidFill>
                          <a:latin typeface="+mn-lt"/>
                          <a:ea typeface="Calibri"/>
                          <a:cs typeface="Calibri"/>
                          <a:sym typeface="Calibri"/>
                        </a:rPr>
                        <a:t> discrimination </a:t>
                      </a:r>
                      <a:r>
                        <a:rPr lang="en-US" sz="2400" b="0" u="none" strike="noStrike" cap="none" dirty="0">
                          <a:solidFill>
                            <a:schemeClr val="dk1"/>
                          </a:solidFill>
                          <a:latin typeface="+mn-lt"/>
                          <a:ea typeface="Calibri"/>
                          <a:cs typeface="Calibri"/>
                          <a:sym typeface="Calibri"/>
                        </a:rPr>
                        <a:t>of skill among similar skills through </a:t>
                      </a:r>
                      <a:r>
                        <a:rPr lang="en-US" sz="2400" b="1" u="none" strike="noStrike" cap="none" dirty="0">
                          <a:solidFill>
                            <a:schemeClr val="dk1"/>
                          </a:solidFill>
                          <a:latin typeface="+mn-lt"/>
                          <a:ea typeface="Calibri"/>
                          <a:cs typeface="Calibri"/>
                          <a:sym typeface="Calibri"/>
                        </a:rPr>
                        <a:t>interleaved</a:t>
                      </a:r>
                      <a:r>
                        <a:rPr lang="en-US" sz="2400" b="0" u="none" strike="noStrike" cap="none" dirty="0">
                          <a:solidFill>
                            <a:schemeClr val="dk1"/>
                          </a:solidFill>
                          <a:latin typeface="+mn-lt"/>
                          <a:ea typeface="Calibri"/>
                          <a:cs typeface="Calibri"/>
                          <a:sym typeface="Calibri"/>
                        </a:rPr>
                        <a:t> practice</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63773">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dirty="0">
                          <a:solidFill>
                            <a:schemeClr val="dk1"/>
                          </a:solidFill>
                          <a:latin typeface="+mn-lt"/>
                          <a:ea typeface="Calibri"/>
                          <a:cs typeface="Calibri"/>
                          <a:sym typeface="Calibri"/>
                        </a:rPr>
                        <a:t>Generalization</a:t>
                      </a:r>
                      <a:endParaRPr sz="2400" dirty="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0" u="none" strike="noStrike" cap="none" dirty="0">
                          <a:solidFill>
                            <a:schemeClr val="dk1"/>
                          </a:solidFill>
                          <a:latin typeface="+mn-lt"/>
                          <a:ea typeface="Calibri"/>
                          <a:cs typeface="Calibri"/>
                          <a:sym typeface="Calibri"/>
                        </a:rPr>
                        <a:t>Support</a:t>
                      </a:r>
                      <a:r>
                        <a:rPr lang="en-US" sz="2400" b="1" u="none" strike="noStrike" cap="none" dirty="0">
                          <a:solidFill>
                            <a:schemeClr val="dk1"/>
                          </a:solidFill>
                          <a:latin typeface="+mn-lt"/>
                          <a:ea typeface="Calibri"/>
                          <a:cs typeface="Calibri"/>
                          <a:sym typeface="Calibri"/>
                        </a:rPr>
                        <a:t> retention </a:t>
                      </a:r>
                      <a:r>
                        <a:rPr lang="en-US" sz="2400" b="0" u="none" strike="noStrike" cap="none" dirty="0">
                          <a:solidFill>
                            <a:schemeClr val="dk1"/>
                          </a:solidFill>
                          <a:latin typeface="+mn-lt"/>
                          <a:ea typeface="Calibri"/>
                          <a:cs typeface="Calibri"/>
                          <a:sym typeface="Calibri"/>
                        </a:rPr>
                        <a:t>of skill over time </a:t>
                      </a:r>
                      <a:r>
                        <a:rPr lang="en-US" sz="2400" b="1" u="none" strike="noStrike" cap="none" dirty="0">
                          <a:solidFill>
                            <a:schemeClr val="dk1"/>
                          </a:solidFill>
                          <a:latin typeface="+mn-lt"/>
                          <a:ea typeface="Calibri"/>
                          <a:cs typeface="Calibri"/>
                          <a:sym typeface="Calibri"/>
                        </a:rPr>
                        <a:t>(distributed practice)</a:t>
                      </a:r>
                      <a:endParaRPr sz="2400" b="0" u="none" strike="noStrike" cap="none" dirty="0">
                        <a:solidFill>
                          <a:schemeClr val="dk1"/>
                        </a:solidFill>
                        <a:latin typeface="+mn-lt"/>
                        <a:ea typeface="Calibri"/>
                        <a:cs typeface="Calibri"/>
                        <a:sym typeface="Calibri"/>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Integrate skills</a:t>
                      </a:r>
                      <a:r>
                        <a:rPr lang="en-US" sz="2400" b="0" u="none" strike="noStrike" cap="none" dirty="0">
                          <a:solidFill>
                            <a:schemeClr val="dk1"/>
                          </a:solidFill>
                          <a:latin typeface="+mn-lt"/>
                          <a:ea typeface="Calibri"/>
                          <a:cs typeface="Calibri"/>
                          <a:sym typeface="Calibri"/>
                        </a:rPr>
                        <a:t> with previously mastered skills</a:t>
                      </a:r>
                      <a:endParaRPr sz="2400" b="1" u="none" strike="noStrike" cap="none" dirty="0">
                        <a:solidFill>
                          <a:schemeClr val="dk1"/>
                        </a:solidFill>
                        <a:latin typeface="+mn-lt"/>
                        <a:ea typeface="Calibri"/>
                        <a:cs typeface="Calibri"/>
                        <a:sym typeface="Calibri"/>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Apply the skill across settings </a:t>
                      </a:r>
                      <a:r>
                        <a:rPr lang="en-US" sz="2400" b="0" u="none" strike="noStrike" cap="none" dirty="0">
                          <a:solidFill>
                            <a:schemeClr val="dk1"/>
                          </a:solidFill>
                          <a:latin typeface="+mn-lt"/>
                          <a:ea typeface="Calibri"/>
                          <a:cs typeface="Calibri"/>
                          <a:sym typeface="Calibri"/>
                        </a:rPr>
                        <a:t>without losing accuracy and automaticity</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76798">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dirty="0">
                          <a:solidFill>
                            <a:schemeClr val="dk1"/>
                          </a:solidFill>
                          <a:latin typeface="+mn-lt"/>
                          <a:ea typeface="Calibri"/>
                          <a:cs typeface="Calibri"/>
                          <a:sym typeface="Calibri"/>
                        </a:rPr>
                        <a:t>Adaptation</a:t>
                      </a:r>
                      <a:endParaRPr sz="2400" dirty="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Apply</a:t>
                      </a:r>
                      <a:r>
                        <a:rPr lang="en-US" sz="2400" u="none" strike="noStrike" cap="none" dirty="0">
                          <a:solidFill>
                            <a:schemeClr val="dk1"/>
                          </a:solidFill>
                          <a:latin typeface="+mn-lt"/>
                          <a:ea typeface="Calibri"/>
                          <a:cs typeface="Calibri"/>
                          <a:sym typeface="Calibri"/>
                        </a:rPr>
                        <a:t> the skill </a:t>
                      </a:r>
                      <a:r>
                        <a:rPr lang="en-US" sz="2400" b="1" u="none" strike="noStrike" cap="none" dirty="0">
                          <a:solidFill>
                            <a:schemeClr val="dk1"/>
                          </a:solidFill>
                          <a:latin typeface="+mn-lt"/>
                          <a:ea typeface="Calibri"/>
                          <a:cs typeface="Calibri"/>
                          <a:sym typeface="Calibri"/>
                        </a:rPr>
                        <a:t>in authentic contexts </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Engage in multistep processes </a:t>
                      </a:r>
                      <a:r>
                        <a:rPr lang="en-US" sz="2400" u="none" strike="noStrike" cap="none" dirty="0">
                          <a:solidFill>
                            <a:schemeClr val="dk1"/>
                          </a:solidFill>
                          <a:latin typeface="+mn-lt"/>
                          <a:ea typeface="Calibri"/>
                          <a:cs typeface="Calibri"/>
                          <a:sym typeface="Calibri"/>
                        </a:rPr>
                        <a:t>to apply the skill </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254" name="Google Shape;254;p24" descr="Highlighted box of text that supports fluency in instructional hierarchy objectives"/>
          <p:cNvSpPr/>
          <p:nvPr/>
        </p:nvSpPr>
        <p:spPr>
          <a:xfrm>
            <a:off x="1156995" y="2543632"/>
            <a:ext cx="10425403" cy="1512922"/>
          </a:xfrm>
          <a:prstGeom prst="roundRect">
            <a:avLst>
              <a:gd name="adj" fmla="val 16667"/>
            </a:avLst>
          </a:prstGeom>
          <a:noFill/>
          <a:ln w="76200" cap="flat" cmpd="sng">
            <a:solidFill>
              <a:srgbClr val="C0000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685632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6"/>
          <p:cNvSpPr txBox="1">
            <a:spLocks noGrp="1"/>
          </p:cNvSpPr>
          <p:nvPr>
            <p:ph type="title"/>
          </p:nvPr>
        </p:nvSpPr>
        <p:spPr>
          <a:xfrm>
            <a:off x="609600" y="274639"/>
            <a:ext cx="10972800" cy="73152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sym typeface="Calibri"/>
              </a:rPr>
              <a:t>Interleaved/Mixed Practice – Fluency Stage</a:t>
            </a:r>
          </a:p>
        </p:txBody>
      </p:sp>
      <p:sp>
        <p:nvSpPr>
          <p:cNvPr id="267" name="Google Shape;267;p26"/>
          <p:cNvSpPr txBox="1">
            <a:spLocks noGrp="1"/>
          </p:cNvSpPr>
          <p:nvPr>
            <p:ph type="body" idx="1"/>
          </p:nvPr>
        </p:nvSpPr>
        <p:spPr>
          <a:xfrm>
            <a:off x="609600" y="1200185"/>
            <a:ext cx="5697894" cy="4762076"/>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91433" tIns="45700" rIns="91433" bIns="45700" rtlCol="0" anchor="t" anchorCtr="0">
            <a:noAutofit/>
          </a:bodyPr>
          <a:lstStyle/>
          <a:p>
            <a:pPr>
              <a:lnSpc>
                <a:spcPct val="100000"/>
              </a:lnSpc>
              <a:spcAft>
                <a:spcPts val="0"/>
              </a:spcAft>
              <a:buClr>
                <a:srgbClr val="C00000"/>
              </a:buClr>
              <a:buSzPct val="100000"/>
            </a:pPr>
            <a:r>
              <a:rPr lang="en-US" sz="3467" dirty="0"/>
              <a:t>Mixes a variety of items</a:t>
            </a:r>
            <a:endParaRPr dirty="0"/>
          </a:p>
          <a:p>
            <a:pPr marL="857240" lvl="1" indent="-457200">
              <a:spcBef>
                <a:spcPts val="267"/>
              </a:spcBef>
              <a:spcAft>
                <a:spcPts val="0"/>
              </a:spcAft>
              <a:buClr>
                <a:srgbClr val="C00000"/>
              </a:buClr>
              <a:buSzPct val="100000"/>
              <a:buFont typeface="Source Sans Pro" panose="020B0503030403020204" pitchFamily="34" charset="0"/>
              <a:buChar char="‒"/>
            </a:pPr>
            <a:r>
              <a:rPr lang="en-US" sz="3600" b="1" dirty="0"/>
              <a:t>Increases </a:t>
            </a:r>
            <a:r>
              <a:rPr lang="en-US" sz="3600" dirty="0"/>
              <a:t>cognitive </a:t>
            </a:r>
            <a:r>
              <a:rPr lang="en-US" sz="3600" b="1" dirty="0"/>
              <a:t>load </a:t>
            </a:r>
            <a:r>
              <a:rPr lang="en-US" sz="3600" dirty="0"/>
              <a:t>through more effortful retrieval</a:t>
            </a:r>
          </a:p>
          <a:p>
            <a:pPr marL="857240" lvl="1" indent="-457200">
              <a:spcBef>
                <a:spcPts val="267"/>
              </a:spcBef>
              <a:spcAft>
                <a:spcPts val="0"/>
              </a:spcAft>
              <a:buClr>
                <a:srgbClr val="C00000"/>
              </a:buClr>
              <a:buSzPct val="100000"/>
              <a:buFont typeface="Source Sans Pro" panose="020B0503030403020204" pitchFamily="34" charset="0"/>
              <a:buChar char="‒"/>
            </a:pPr>
            <a:r>
              <a:rPr lang="en-US" sz="3467" b="1" dirty="0"/>
              <a:t>Improves</a:t>
            </a:r>
            <a:r>
              <a:rPr lang="en-US" sz="3467" dirty="0"/>
              <a:t> skill </a:t>
            </a:r>
            <a:r>
              <a:rPr lang="en-US" sz="3467" b="1" dirty="0"/>
              <a:t>retention</a:t>
            </a:r>
            <a:r>
              <a:rPr lang="en-US" sz="3467" dirty="0"/>
              <a:t> and </a:t>
            </a:r>
            <a:r>
              <a:rPr lang="en-US" sz="3467" b="1" dirty="0"/>
              <a:t>generalization</a:t>
            </a:r>
            <a:endParaRPr b="1" dirty="0"/>
          </a:p>
          <a:p>
            <a:pPr>
              <a:lnSpc>
                <a:spcPct val="100000"/>
              </a:lnSpc>
              <a:spcBef>
                <a:spcPts val="800"/>
              </a:spcBef>
              <a:spcAft>
                <a:spcPts val="0"/>
              </a:spcAft>
              <a:buClr>
                <a:srgbClr val="C00000"/>
              </a:buClr>
              <a:buSzPct val="100000"/>
            </a:pPr>
            <a:r>
              <a:rPr lang="en-US" sz="3467" dirty="0">
                <a:solidFill>
                  <a:srgbClr val="C00000"/>
                </a:solidFill>
              </a:rPr>
              <a:t>More accurate performance measure </a:t>
            </a:r>
            <a:endParaRPr sz="3467" dirty="0"/>
          </a:p>
          <a:p>
            <a:pPr marL="228594" indent="-8466">
              <a:lnSpc>
                <a:spcPct val="100000"/>
              </a:lnSpc>
              <a:spcBef>
                <a:spcPts val="693"/>
              </a:spcBef>
              <a:spcAft>
                <a:spcPts val="0"/>
              </a:spcAft>
              <a:buClr>
                <a:srgbClr val="FF0000"/>
              </a:buClr>
              <a:buSzPts val="2600"/>
              <a:buNone/>
            </a:pPr>
            <a:endParaRPr sz="3467" dirty="0"/>
          </a:p>
          <a:p>
            <a:pPr marL="228594" indent="-8466">
              <a:lnSpc>
                <a:spcPct val="100000"/>
              </a:lnSpc>
              <a:spcBef>
                <a:spcPts val="693"/>
              </a:spcBef>
              <a:spcAft>
                <a:spcPts val="0"/>
              </a:spcAft>
              <a:buClr>
                <a:srgbClr val="FF0000"/>
              </a:buClr>
              <a:buSzPts val="2600"/>
              <a:buNone/>
            </a:pPr>
            <a:endParaRPr sz="3467" dirty="0"/>
          </a:p>
        </p:txBody>
      </p:sp>
      <p:graphicFrame>
        <p:nvGraphicFramePr>
          <p:cNvPr id="2" name="Table 1">
            <a:extLst>
              <a:ext uri="{FF2B5EF4-FFF2-40B4-BE49-F238E27FC236}">
                <a16:creationId xmlns:a16="http://schemas.microsoft.com/office/drawing/2014/main" id="{56E8A014-1F10-8744-4D5F-0228625FC7E7}"/>
              </a:ext>
            </a:extLst>
          </p:cNvPr>
          <p:cNvGraphicFramePr>
            <a:graphicFrameLocks noGrp="1"/>
          </p:cNvGraphicFramePr>
          <p:nvPr>
            <p:extLst>
              <p:ext uri="{D42A27DB-BD31-4B8C-83A1-F6EECF244321}">
                <p14:modId xmlns:p14="http://schemas.microsoft.com/office/powerpoint/2010/main" val="3381129077"/>
              </p:ext>
            </p:extLst>
          </p:nvPr>
        </p:nvGraphicFramePr>
        <p:xfrm>
          <a:off x="7195456" y="1200185"/>
          <a:ext cx="4386944" cy="4762076"/>
        </p:xfrm>
        <a:graphic>
          <a:graphicData uri="http://schemas.openxmlformats.org/drawingml/2006/table">
            <a:tbl>
              <a:tblPr firstRow="1" bandRow="1">
                <a:tableStyleId>{5C22544A-7EE6-4342-B048-85BDC9FD1C3A}</a:tableStyleId>
              </a:tblPr>
              <a:tblGrid>
                <a:gridCol w="2193472">
                  <a:extLst>
                    <a:ext uri="{9D8B030D-6E8A-4147-A177-3AD203B41FA5}">
                      <a16:colId xmlns:a16="http://schemas.microsoft.com/office/drawing/2014/main" val="1720655399"/>
                    </a:ext>
                  </a:extLst>
                </a:gridCol>
                <a:gridCol w="2193472">
                  <a:extLst>
                    <a:ext uri="{9D8B030D-6E8A-4147-A177-3AD203B41FA5}">
                      <a16:colId xmlns:a16="http://schemas.microsoft.com/office/drawing/2014/main" val="3210002935"/>
                    </a:ext>
                  </a:extLst>
                </a:gridCol>
              </a:tblGrid>
              <a:tr h="4762076">
                <a:tc>
                  <a:txBody>
                    <a:bodyPr/>
                    <a:lstStyle/>
                    <a:p>
                      <a:pPr>
                        <a:spcBef>
                          <a:spcPts val="600"/>
                        </a:spcBef>
                      </a:pPr>
                      <a:r>
                        <a:rPr lang="en-US" sz="4400" b="0" dirty="0">
                          <a:solidFill>
                            <a:schemeClr val="tx1"/>
                          </a:solidFill>
                          <a:latin typeface="+mn-lt"/>
                        </a:rPr>
                        <a:t>had</a:t>
                      </a:r>
                    </a:p>
                    <a:p>
                      <a:pPr marL="0" marR="0" lvl="0" indent="0" algn="l" defTabSz="342900" rtl="0" eaLnBrk="1" fontAlgn="auto" latinLnBrk="0" hangingPunct="1">
                        <a:lnSpc>
                          <a:spcPct val="100000"/>
                        </a:lnSpc>
                        <a:spcBef>
                          <a:spcPts val="600"/>
                        </a:spcBef>
                        <a:spcAft>
                          <a:spcPts val="0"/>
                        </a:spcAft>
                        <a:buClrTx/>
                        <a:buSzTx/>
                        <a:buFontTx/>
                        <a:buNone/>
                        <a:tabLst/>
                        <a:defRPr/>
                      </a:pPr>
                      <a:r>
                        <a:rPr lang="en-US" sz="4400" b="0" dirty="0">
                          <a:solidFill>
                            <a:schemeClr val="tx1"/>
                          </a:solidFill>
                          <a:latin typeface="+mn-lt"/>
                        </a:rPr>
                        <a:t>jog</a:t>
                      </a:r>
                    </a:p>
                    <a:p>
                      <a:pPr marL="0" marR="0" lvl="0" indent="0" algn="l" defTabSz="342900" rtl="0" eaLnBrk="1" fontAlgn="auto" latinLnBrk="0" hangingPunct="1">
                        <a:lnSpc>
                          <a:spcPct val="100000"/>
                        </a:lnSpc>
                        <a:spcBef>
                          <a:spcPts val="600"/>
                        </a:spcBef>
                        <a:spcAft>
                          <a:spcPts val="0"/>
                        </a:spcAft>
                        <a:buClrTx/>
                        <a:buSzTx/>
                        <a:buFontTx/>
                        <a:buNone/>
                        <a:tabLst/>
                        <a:defRPr/>
                      </a:pPr>
                      <a:r>
                        <a:rPr lang="en-US" sz="4400" b="0" dirty="0">
                          <a:solidFill>
                            <a:schemeClr val="tx1"/>
                          </a:solidFill>
                          <a:latin typeface="+mn-lt"/>
                        </a:rPr>
                        <a:t>hum</a:t>
                      </a:r>
                    </a:p>
                    <a:p>
                      <a:pPr>
                        <a:spcBef>
                          <a:spcPts val="600"/>
                        </a:spcBef>
                      </a:pPr>
                      <a:r>
                        <a:rPr lang="en-US" sz="4400" b="0" dirty="0">
                          <a:solidFill>
                            <a:schemeClr val="tx1"/>
                          </a:solidFill>
                          <a:latin typeface="+mn-lt"/>
                        </a:rPr>
                        <a:t>rag</a:t>
                      </a:r>
                    </a:p>
                    <a:p>
                      <a:pPr marL="0" marR="0" lvl="0" indent="0" algn="l" defTabSz="342900" rtl="0" eaLnBrk="1" fontAlgn="auto" latinLnBrk="0" hangingPunct="1">
                        <a:lnSpc>
                          <a:spcPct val="100000"/>
                        </a:lnSpc>
                        <a:spcBef>
                          <a:spcPts val="600"/>
                        </a:spcBef>
                        <a:spcAft>
                          <a:spcPts val="0"/>
                        </a:spcAft>
                        <a:buClrTx/>
                        <a:buSzTx/>
                        <a:buFontTx/>
                        <a:buNone/>
                        <a:tabLst/>
                        <a:defRPr/>
                      </a:pPr>
                      <a:r>
                        <a:rPr lang="en-US" sz="4400" b="0" dirty="0">
                          <a:solidFill>
                            <a:schemeClr val="tx1"/>
                          </a:solidFill>
                          <a:latin typeface="+mn-lt"/>
                        </a:rPr>
                        <a:t>sit</a:t>
                      </a:r>
                    </a:p>
                    <a:p>
                      <a:pPr marL="0" marR="0" lvl="0" indent="0" algn="l" defTabSz="342900" rtl="0" eaLnBrk="1" fontAlgn="auto" latinLnBrk="0" hangingPunct="1">
                        <a:lnSpc>
                          <a:spcPct val="100000"/>
                        </a:lnSpc>
                        <a:spcBef>
                          <a:spcPts val="600"/>
                        </a:spcBef>
                        <a:spcAft>
                          <a:spcPts val="0"/>
                        </a:spcAft>
                        <a:buClrTx/>
                        <a:buSzTx/>
                        <a:buFontTx/>
                        <a:buNone/>
                        <a:tabLst/>
                        <a:defRPr/>
                      </a:pPr>
                      <a:r>
                        <a:rPr lang="en-US" sz="4400" b="0" dirty="0">
                          <a:solidFill>
                            <a:schemeClr val="tx1"/>
                          </a:solidFill>
                          <a:latin typeface="+mn-lt"/>
                        </a:rPr>
                        <a:t>red</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342900" rtl="0" eaLnBrk="1" fontAlgn="auto" latinLnBrk="0" hangingPunct="1">
                        <a:lnSpc>
                          <a:spcPct val="100000"/>
                        </a:lnSpc>
                        <a:spcBef>
                          <a:spcPts val="600"/>
                        </a:spcBef>
                        <a:spcAft>
                          <a:spcPts val="0"/>
                        </a:spcAft>
                        <a:buClrTx/>
                        <a:buSzTx/>
                        <a:buFontTx/>
                        <a:buNone/>
                        <a:tabLst/>
                        <a:defRPr/>
                      </a:pPr>
                      <a:r>
                        <a:rPr lang="en-US" sz="4400" b="0" dirty="0">
                          <a:solidFill>
                            <a:schemeClr val="tx1"/>
                          </a:solidFill>
                          <a:latin typeface="+mn-lt"/>
                        </a:rPr>
                        <a:t>box</a:t>
                      </a:r>
                    </a:p>
                    <a:p>
                      <a:pPr>
                        <a:spcBef>
                          <a:spcPts val="600"/>
                        </a:spcBef>
                      </a:pPr>
                      <a:r>
                        <a:rPr lang="en-US" sz="4400" b="0" dirty="0">
                          <a:solidFill>
                            <a:schemeClr val="tx1"/>
                          </a:solidFill>
                          <a:latin typeface="+mn-lt"/>
                        </a:rPr>
                        <a:t>rip</a:t>
                      </a:r>
                    </a:p>
                    <a:p>
                      <a:pPr marL="0" marR="0" lvl="0" indent="0" algn="l" defTabSz="342900" rtl="0" eaLnBrk="1" fontAlgn="auto" latinLnBrk="0" hangingPunct="1">
                        <a:lnSpc>
                          <a:spcPct val="100000"/>
                        </a:lnSpc>
                        <a:spcBef>
                          <a:spcPts val="600"/>
                        </a:spcBef>
                        <a:spcAft>
                          <a:spcPts val="0"/>
                        </a:spcAft>
                        <a:buClrTx/>
                        <a:buSzTx/>
                        <a:buFontTx/>
                        <a:buNone/>
                        <a:tabLst/>
                        <a:defRPr/>
                      </a:pPr>
                      <a:r>
                        <a:rPr lang="en-US" sz="4400" b="0" dirty="0">
                          <a:solidFill>
                            <a:schemeClr val="tx1"/>
                          </a:solidFill>
                          <a:latin typeface="+mn-lt"/>
                        </a:rPr>
                        <a:t>jet</a:t>
                      </a:r>
                    </a:p>
                    <a:p>
                      <a:pPr marL="0" marR="0" lvl="0" indent="0" algn="l" defTabSz="342900" rtl="0" eaLnBrk="1" fontAlgn="auto" latinLnBrk="0" hangingPunct="1">
                        <a:lnSpc>
                          <a:spcPct val="100000"/>
                        </a:lnSpc>
                        <a:spcBef>
                          <a:spcPts val="600"/>
                        </a:spcBef>
                        <a:spcAft>
                          <a:spcPts val="0"/>
                        </a:spcAft>
                        <a:buClrTx/>
                        <a:buSzTx/>
                        <a:buFontTx/>
                        <a:buNone/>
                        <a:tabLst/>
                        <a:defRPr/>
                      </a:pPr>
                      <a:r>
                        <a:rPr lang="en-US" sz="4400" b="0" dirty="0">
                          <a:solidFill>
                            <a:schemeClr val="tx1"/>
                          </a:solidFill>
                          <a:latin typeface="+mn-lt"/>
                        </a:rPr>
                        <a:t>map</a:t>
                      </a:r>
                    </a:p>
                    <a:p>
                      <a:pPr marL="0" marR="0" lvl="0" indent="0" algn="l" defTabSz="342900" rtl="0" eaLnBrk="1" fontAlgn="auto" latinLnBrk="0" hangingPunct="1">
                        <a:lnSpc>
                          <a:spcPct val="100000"/>
                        </a:lnSpc>
                        <a:spcBef>
                          <a:spcPts val="600"/>
                        </a:spcBef>
                        <a:spcAft>
                          <a:spcPts val="0"/>
                        </a:spcAft>
                        <a:buClrTx/>
                        <a:buSzTx/>
                        <a:buFontTx/>
                        <a:buNone/>
                        <a:tabLst/>
                        <a:defRPr/>
                      </a:pPr>
                      <a:r>
                        <a:rPr lang="en-US" sz="4400" b="0" dirty="0">
                          <a:solidFill>
                            <a:schemeClr val="tx1"/>
                          </a:solidFill>
                          <a:latin typeface="+mn-lt"/>
                        </a:rPr>
                        <a:t>bus</a:t>
                      </a:r>
                    </a:p>
                    <a:p>
                      <a:pPr>
                        <a:spcBef>
                          <a:spcPts val="600"/>
                        </a:spcBef>
                      </a:pPr>
                      <a:r>
                        <a:rPr lang="en-US" sz="4400" b="0" dirty="0">
                          <a:solidFill>
                            <a:schemeClr val="tx1"/>
                          </a:solidFill>
                          <a:latin typeface="+mn-lt"/>
                        </a:rPr>
                        <a:t>dig</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087152"/>
                  </a:ext>
                </a:extLst>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anim calcmode="lin" valueType="num">
                                      <p:cBhvr additive="base">
                                        <p:cTn id="7" dur="500"/>
                                        <p:tgtEl>
                                          <p:spTgt spid="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7">
                                            <p:txEl>
                                              <p:pRg st="1" end="1"/>
                                            </p:txEl>
                                          </p:spTgt>
                                        </p:tgtEl>
                                        <p:attrNameLst>
                                          <p:attrName>style.visibility</p:attrName>
                                        </p:attrNameLst>
                                      </p:cBhvr>
                                      <p:to>
                                        <p:strVal val="visible"/>
                                      </p:to>
                                    </p:set>
                                    <p:anim calcmode="lin" valueType="num">
                                      <p:cBhvr additive="base">
                                        <p:cTn id="12" dur="500"/>
                                        <p:tgtEl>
                                          <p:spTgt spid="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7">
                                            <p:txEl>
                                              <p:pRg st="2" end="2"/>
                                            </p:txEl>
                                          </p:spTgt>
                                        </p:tgtEl>
                                        <p:attrNameLst>
                                          <p:attrName>style.visibility</p:attrName>
                                        </p:attrNameLst>
                                      </p:cBhvr>
                                      <p:to>
                                        <p:strVal val="visible"/>
                                      </p:to>
                                    </p:set>
                                    <p:anim calcmode="lin" valueType="num">
                                      <p:cBhvr additive="base">
                                        <p:cTn id="17" dur="500"/>
                                        <p:tgtEl>
                                          <p:spTgt spid="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7">
                                            <p:txEl>
                                              <p:pRg st="3" end="3"/>
                                            </p:txEl>
                                          </p:spTgt>
                                        </p:tgtEl>
                                        <p:attrNameLst>
                                          <p:attrName>style.visibility</p:attrName>
                                        </p:attrNameLst>
                                      </p:cBhvr>
                                      <p:to>
                                        <p:strVal val="visible"/>
                                      </p:to>
                                    </p:set>
                                    <p:anim calcmode="lin" valueType="num">
                                      <p:cBhvr additive="base">
                                        <p:cTn id="22" dur="500"/>
                                        <p:tgtEl>
                                          <p:spTgt spid="2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E9350A-F39C-9016-5643-1733AB0954C8}"/>
              </a:ext>
            </a:extLst>
          </p:cNvPr>
          <p:cNvSpPr>
            <a:spLocks noGrp="1"/>
          </p:cNvSpPr>
          <p:nvPr>
            <p:ph type="title"/>
          </p:nvPr>
        </p:nvSpPr>
        <p:spPr>
          <a:xfrm>
            <a:off x="381000" y="-1325563"/>
            <a:ext cx="11430000" cy="1325563"/>
          </a:xfrm>
        </p:spPr>
        <p:txBody>
          <a:bodyPr vert="horz" lIns="91440" tIns="45720" rIns="91440" bIns="45720" rtlCol="0" anchor="b">
            <a:normAutofit/>
          </a:bodyPr>
          <a:lstStyle/>
          <a:p>
            <a:r>
              <a:rPr lang="en-US" dirty="0"/>
              <a:t>Disclaimer</a:t>
            </a:r>
          </a:p>
        </p:txBody>
      </p:sp>
      <p:sp>
        <p:nvSpPr>
          <p:cNvPr id="4" name="TextBox 3">
            <a:extLst>
              <a:ext uri="{FF2B5EF4-FFF2-40B4-BE49-F238E27FC236}">
                <a16:creationId xmlns:a16="http://schemas.microsoft.com/office/drawing/2014/main" id="{211D1D72-A59C-AC76-45F3-E29FDF1E820F}"/>
              </a:ext>
            </a:extLst>
          </p:cNvPr>
          <p:cNvSpPr txBox="1"/>
          <p:nvPr/>
        </p:nvSpPr>
        <p:spPr>
          <a:xfrm>
            <a:off x="652360" y="649048"/>
            <a:ext cx="10887280" cy="4893647"/>
          </a:xfrm>
          <a:prstGeom prst="rect">
            <a:avLst/>
          </a:prstGeom>
          <a:noFill/>
        </p:spPr>
        <p:txBody>
          <a:bodyPr wrap="square" rtlCol="0">
            <a:spAutoFit/>
          </a:bodyPr>
          <a:lstStyle/>
          <a:p>
            <a:r>
              <a:rPr lang="en-US" sz="2400" b="0" i="1" dirty="0">
                <a:solidFill>
                  <a:srgbClr val="000000"/>
                </a:solidFill>
                <a:effectLst/>
                <a:latin typeface="Source Sans Pro" panose="020B0503030403020204" pitchFamily="34" charset="0"/>
              </a:rPr>
              <a:t>This presentation contains examples and resource materials that are provided for the user’s convenience. The inclusion of any material is not intended to reflect its importance, nor is it intended to endorse any views expressed, or products or services. These materials may contain the views and recommendations of the presenter as well as hypertext links, contact addresses and websites to information created and maintained by other public and private organizations. The opinions expressed in any of these materials do not necessarily reflect the positions or policies of the U.S. Department of Education or Ohio Department of Education and Workforce. The U.S. Department of Education and Ohio Department of Education and Workforce do not control or guarantee the accuracy, relevance, timeliness, or completeness of any outside information included in these materials. Mentions of specific programs or products in these examples are designed to provide clearer understanding and are not meant as endorsements. </a:t>
            </a:r>
            <a:r>
              <a:rPr lang="en-US" sz="2400" b="0" i="0" dirty="0">
                <a:solidFill>
                  <a:srgbClr val="000000"/>
                </a:solidFill>
                <a:effectLst/>
                <a:latin typeface="Source Sans Pro" panose="020B0503030403020204" pitchFamily="34" charset="0"/>
              </a:rPr>
              <a:t>  </a:t>
            </a:r>
            <a:endParaRPr lang="en-US" sz="2400" dirty="0"/>
          </a:p>
        </p:txBody>
      </p:sp>
    </p:spTree>
    <p:custDataLst>
      <p:tags r:id="rId1"/>
    </p:custDataLst>
    <p:extLst>
      <p:ext uri="{BB962C8B-B14F-4D97-AF65-F5344CB8AC3E}">
        <p14:creationId xmlns:p14="http://schemas.microsoft.com/office/powerpoint/2010/main" val="48909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7"/>
          <p:cNvSpPr txBox="1">
            <a:spLocks noGrp="1"/>
          </p:cNvSpPr>
          <p:nvPr>
            <p:ph type="title"/>
          </p:nvPr>
        </p:nvSpPr>
        <p:spPr>
          <a:xfrm>
            <a:off x="609600" y="274639"/>
            <a:ext cx="10972800" cy="73170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sym typeface="Calibri"/>
              </a:rPr>
              <a:t>Advanced: Interleaved Practice</a:t>
            </a:r>
          </a:p>
        </p:txBody>
      </p:sp>
      <p:graphicFrame>
        <p:nvGraphicFramePr>
          <p:cNvPr id="2" name="Table 1">
            <a:extLst>
              <a:ext uri="{FF2B5EF4-FFF2-40B4-BE49-F238E27FC236}">
                <a16:creationId xmlns:a16="http://schemas.microsoft.com/office/drawing/2014/main" id="{4AB0BE0C-A15F-4F69-98DE-7E25C3A4CFD6}"/>
              </a:ext>
            </a:extLst>
          </p:cNvPr>
          <p:cNvGraphicFramePr>
            <a:graphicFrameLocks noGrp="1"/>
          </p:cNvGraphicFramePr>
          <p:nvPr>
            <p:extLst>
              <p:ext uri="{D42A27DB-BD31-4B8C-83A1-F6EECF244321}">
                <p14:modId xmlns:p14="http://schemas.microsoft.com/office/powerpoint/2010/main" val="2611717711"/>
              </p:ext>
            </p:extLst>
          </p:nvPr>
        </p:nvGraphicFramePr>
        <p:xfrm>
          <a:off x="709128" y="1268964"/>
          <a:ext cx="10873272" cy="4693298"/>
        </p:xfrm>
        <a:graphic>
          <a:graphicData uri="http://schemas.openxmlformats.org/drawingml/2006/table">
            <a:tbl>
              <a:tblPr firstRow="1" bandRow="1"/>
              <a:tblGrid>
                <a:gridCol w="5436636">
                  <a:extLst>
                    <a:ext uri="{9D8B030D-6E8A-4147-A177-3AD203B41FA5}">
                      <a16:colId xmlns:a16="http://schemas.microsoft.com/office/drawing/2014/main" val="1954934125"/>
                    </a:ext>
                  </a:extLst>
                </a:gridCol>
                <a:gridCol w="5436636">
                  <a:extLst>
                    <a:ext uri="{9D8B030D-6E8A-4147-A177-3AD203B41FA5}">
                      <a16:colId xmlns:a16="http://schemas.microsoft.com/office/drawing/2014/main" val="3240653460"/>
                    </a:ext>
                  </a:extLst>
                </a:gridCol>
              </a:tblGrid>
              <a:tr h="4693298">
                <a:tc>
                  <a:txBody>
                    <a:bodyPr/>
                    <a:lstStyle/>
                    <a:p>
                      <a:pPr marL="0" lvl="0" indent="0" algn="l" rtl="0">
                        <a:spcBef>
                          <a:spcPts val="600"/>
                        </a:spcBef>
                        <a:spcAft>
                          <a:spcPts val="600"/>
                        </a:spcAft>
                        <a:buClr>
                          <a:schemeClr val="dk1"/>
                        </a:buClr>
                        <a:buSzPts val="4300"/>
                        <a:buNone/>
                      </a:pPr>
                      <a:r>
                        <a:rPr lang="en-US" sz="4000" b="0" dirty="0">
                          <a:solidFill>
                            <a:schemeClr val="tx1"/>
                          </a:solidFill>
                          <a:latin typeface="+mn-lt"/>
                        </a:rPr>
                        <a:t>projector</a:t>
                      </a:r>
                    </a:p>
                    <a:p>
                      <a:pPr marL="0" lvl="0" indent="0" algn="l" rtl="0">
                        <a:spcBef>
                          <a:spcPts val="600"/>
                        </a:spcBef>
                        <a:spcAft>
                          <a:spcPts val="600"/>
                        </a:spcAft>
                        <a:buClr>
                          <a:schemeClr val="dk1"/>
                        </a:buClr>
                        <a:buSzPts val="4300"/>
                        <a:buNone/>
                      </a:pPr>
                      <a:r>
                        <a:rPr lang="en-US" sz="4000" b="0" dirty="0">
                          <a:solidFill>
                            <a:schemeClr val="tx1"/>
                          </a:solidFill>
                          <a:latin typeface="+mn-lt"/>
                        </a:rPr>
                        <a:t>inspection	</a:t>
                      </a:r>
                    </a:p>
                    <a:p>
                      <a:pPr marL="0" lvl="0" indent="0" algn="l" rtl="0">
                        <a:spcBef>
                          <a:spcPts val="600"/>
                        </a:spcBef>
                        <a:spcAft>
                          <a:spcPts val="600"/>
                        </a:spcAft>
                        <a:buClr>
                          <a:schemeClr val="dk1"/>
                        </a:buClr>
                        <a:buSzPts val="4300"/>
                        <a:buNone/>
                      </a:pPr>
                      <a:r>
                        <a:rPr lang="en-US" sz="4000" b="0" dirty="0">
                          <a:solidFill>
                            <a:schemeClr val="tx1"/>
                          </a:solidFill>
                          <a:latin typeface="+mn-lt"/>
                        </a:rPr>
                        <a:t>inverting			</a:t>
                      </a:r>
                    </a:p>
                    <a:p>
                      <a:pPr marL="0" lvl="0" indent="0" algn="l" rtl="0">
                        <a:spcBef>
                          <a:spcPts val="600"/>
                        </a:spcBef>
                        <a:spcAft>
                          <a:spcPts val="600"/>
                        </a:spcAft>
                        <a:buClr>
                          <a:schemeClr val="dk1"/>
                        </a:buClr>
                        <a:buSzPts val="4300"/>
                        <a:buNone/>
                      </a:pPr>
                      <a:r>
                        <a:rPr lang="en-US" sz="4000" b="0" dirty="0">
                          <a:solidFill>
                            <a:schemeClr val="tx1"/>
                          </a:solidFill>
                          <a:latin typeface="+mn-lt"/>
                        </a:rPr>
                        <a:t>supervisor</a:t>
                      </a:r>
                    </a:p>
                    <a:p>
                      <a:pPr marL="0" lvl="0" indent="0" algn="l" rtl="0">
                        <a:spcBef>
                          <a:spcPts val="600"/>
                        </a:spcBef>
                        <a:spcAft>
                          <a:spcPts val="600"/>
                        </a:spcAft>
                        <a:buClr>
                          <a:schemeClr val="dk1"/>
                        </a:buClr>
                        <a:buSzPts val="4300"/>
                        <a:buNone/>
                      </a:pPr>
                      <a:r>
                        <a:rPr lang="en-US" sz="4000" b="0" dirty="0">
                          <a:solidFill>
                            <a:schemeClr val="tx1"/>
                          </a:solidFill>
                          <a:latin typeface="+mn-lt"/>
                        </a:rPr>
                        <a:t>misaligned			</a:t>
                      </a:r>
                    </a:p>
                    <a:p>
                      <a:pPr marL="0" lvl="0" indent="0" algn="l" rtl="0">
                        <a:spcBef>
                          <a:spcPts val="600"/>
                        </a:spcBef>
                        <a:spcAft>
                          <a:spcPts val="600"/>
                        </a:spcAft>
                        <a:buClr>
                          <a:schemeClr val="dk1"/>
                        </a:buClr>
                        <a:buSzPts val="4300"/>
                        <a:buNone/>
                      </a:pPr>
                      <a:r>
                        <a:rPr lang="en-US" sz="4000" b="0" dirty="0">
                          <a:solidFill>
                            <a:schemeClr val="tx1"/>
                          </a:solidFill>
                          <a:latin typeface="+mn-lt"/>
                        </a:rPr>
                        <a:t>contradicted</a:t>
                      </a:r>
                      <a:r>
                        <a:rPr lang="en-US" sz="2400" b="0" dirty="0">
                          <a:solidFill>
                            <a:schemeClr val="tx1"/>
                          </a:solidFill>
                          <a:latin typeface="+mn-lt"/>
                          <a:ea typeface="Calibri"/>
                          <a:cs typeface="Calibri"/>
                          <a:sym typeface="Calibri"/>
                        </a:rPr>
                        <a:t>	</a:t>
                      </a:r>
                    </a:p>
                  </a:txBody>
                  <a:tcPr marL="121920" marR="121920" marT="60960" marB="6096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lvl="0" indent="0" algn="l" rtl="0">
                        <a:spcBef>
                          <a:spcPts val="600"/>
                        </a:spcBef>
                        <a:spcAft>
                          <a:spcPts val="600"/>
                        </a:spcAft>
                        <a:buClr>
                          <a:schemeClr val="dk1"/>
                        </a:buClr>
                        <a:buSzPts val="4300"/>
                        <a:buNone/>
                      </a:pPr>
                      <a:r>
                        <a:rPr lang="en-US" sz="4000" b="0" dirty="0">
                          <a:solidFill>
                            <a:schemeClr val="tx1"/>
                          </a:solidFill>
                          <a:latin typeface="+mn-lt"/>
                        </a:rPr>
                        <a:t>transform			</a:t>
                      </a:r>
                    </a:p>
                    <a:p>
                      <a:pPr marL="0" lvl="0" indent="0" algn="l" rtl="0">
                        <a:spcBef>
                          <a:spcPts val="600"/>
                        </a:spcBef>
                        <a:spcAft>
                          <a:spcPts val="600"/>
                        </a:spcAft>
                        <a:buClr>
                          <a:schemeClr val="dk1"/>
                        </a:buClr>
                        <a:buSzPts val="4300"/>
                        <a:buNone/>
                      </a:pPr>
                      <a:r>
                        <a:rPr lang="en-US" sz="4000" b="0" dirty="0">
                          <a:solidFill>
                            <a:schemeClr val="tx1"/>
                          </a:solidFill>
                          <a:latin typeface="+mn-lt"/>
                        </a:rPr>
                        <a:t>restructuring</a:t>
                      </a:r>
                      <a:endParaRPr lang="en-US" sz="2400" b="0" dirty="0">
                        <a:solidFill>
                          <a:schemeClr val="tx1"/>
                        </a:solidFill>
                        <a:latin typeface="+mn-lt"/>
                      </a:endParaRPr>
                    </a:p>
                    <a:p>
                      <a:pPr marL="0" lvl="0" indent="0" algn="l" rtl="0">
                        <a:spcBef>
                          <a:spcPts val="600"/>
                        </a:spcBef>
                        <a:spcAft>
                          <a:spcPts val="600"/>
                        </a:spcAft>
                        <a:buClr>
                          <a:schemeClr val="dk1"/>
                        </a:buClr>
                        <a:buSzPts val="4300"/>
                        <a:buNone/>
                      </a:pPr>
                      <a:r>
                        <a:rPr lang="en-US" sz="4000" b="0" dirty="0">
                          <a:solidFill>
                            <a:schemeClr val="tx1"/>
                          </a:solidFill>
                          <a:latin typeface="+mn-lt"/>
                        </a:rPr>
                        <a:t>retraction			</a:t>
                      </a:r>
                    </a:p>
                    <a:p>
                      <a:pPr marL="0" lvl="0" indent="0" algn="l" rtl="0">
                        <a:spcBef>
                          <a:spcPts val="600"/>
                        </a:spcBef>
                        <a:spcAft>
                          <a:spcPts val="600"/>
                        </a:spcAft>
                        <a:buClr>
                          <a:schemeClr val="dk1"/>
                        </a:buClr>
                        <a:buSzPts val="4300"/>
                        <a:buNone/>
                      </a:pPr>
                      <a:r>
                        <a:rPr lang="en-US" sz="4000" b="0" dirty="0">
                          <a:solidFill>
                            <a:schemeClr val="tx1"/>
                          </a:solidFill>
                          <a:latin typeface="+mn-lt"/>
                        </a:rPr>
                        <a:t>misinformed</a:t>
                      </a:r>
                      <a:endParaRPr lang="en-US" sz="2400" b="0" dirty="0">
                        <a:solidFill>
                          <a:schemeClr val="tx1"/>
                        </a:solidFill>
                        <a:latin typeface="+mn-lt"/>
                      </a:endParaRPr>
                    </a:p>
                    <a:p>
                      <a:pPr marL="0" lvl="0" indent="0" algn="l" rtl="0">
                        <a:spcBef>
                          <a:spcPts val="600"/>
                        </a:spcBef>
                        <a:spcAft>
                          <a:spcPts val="600"/>
                        </a:spcAft>
                        <a:buClr>
                          <a:schemeClr val="dk1"/>
                        </a:buClr>
                        <a:buSzPts val="4300"/>
                        <a:buNone/>
                      </a:pPr>
                      <a:r>
                        <a:rPr lang="en-US" sz="4000" b="0" dirty="0">
                          <a:solidFill>
                            <a:schemeClr val="tx1"/>
                          </a:solidFill>
                          <a:latin typeface="+mn-lt"/>
                          <a:ea typeface="Calibri"/>
                          <a:cs typeface="Calibri"/>
                          <a:sym typeface="Calibri"/>
                        </a:rPr>
                        <a:t>emerge     		     	</a:t>
                      </a:r>
                    </a:p>
                    <a:p>
                      <a:pPr marL="0" lvl="0" indent="0" algn="l" rtl="0">
                        <a:spcBef>
                          <a:spcPts val="600"/>
                        </a:spcBef>
                        <a:spcAft>
                          <a:spcPts val="600"/>
                        </a:spcAft>
                        <a:buClr>
                          <a:schemeClr val="dk1"/>
                        </a:buClr>
                        <a:buSzPts val="4300"/>
                        <a:buNone/>
                      </a:pPr>
                      <a:r>
                        <a:rPr lang="en-US" sz="4000" b="0" dirty="0">
                          <a:solidFill>
                            <a:schemeClr val="tx1"/>
                          </a:solidFill>
                          <a:latin typeface="+mn-lt"/>
                          <a:ea typeface="Calibri"/>
                          <a:cs typeface="Calibri"/>
                          <a:sym typeface="Calibri"/>
                        </a:rPr>
                        <a:t>proactive</a:t>
                      </a:r>
                      <a:endParaRPr lang="en-US" sz="4000" b="0" dirty="0">
                        <a:solidFill>
                          <a:schemeClr val="tx1"/>
                        </a:solidFill>
                        <a:latin typeface="+mn-lt"/>
                      </a:endParaRPr>
                    </a:p>
                  </a:txBody>
                  <a:tcPr marL="121920" marR="121920" marT="60960" marB="60960">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0397239"/>
                  </a:ext>
                </a:extLst>
              </a:tr>
            </a:tbl>
          </a:graphicData>
        </a:graphic>
      </p:graphicFrame>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3751623-5A00-4ECB-B3E4-FFC17049C32F}"/>
              </a:ext>
            </a:extLst>
          </p:cNvPr>
          <p:cNvSpPr>
            <a:spLocks noGrp="1"/>
          </p:cNvSpPr>
          <p:nvPr>
            <p:ph idx="1"/>
          </p:nvPr>
        </p:nvSpPr>
        <p:spPr>
          <a:xfrm>
            <a:off x="609599" y="1425265"/>
            <a:ext cx="10972800" cy="4241799"/>
          </a:xfrm>
          <a:solidFill>
            <a:schemeClr val="bg1"/>
          </a:solidFill>
          <a:ln w="28575">
            <a:solidFill>
              <a:schemeClr val="tx1"/>
            </a:solidFill>
          </a:ln>
        </p:spPr>
        <p:txBody>
          <a:bodyPr>
            <a:noAutofit/>
          </a:bodyPr>
          <a:lstStyle/>
          <a:p>
            <a:pPr fontAlgn="t">
              <a:lnSpc>
                <a:spcPct val="100000"/>
              </a:lnSpc>
              <a:spcBef>
                <a:spcPts val="1800"/>
              </a:spcBef>
              <a:spcAft>
                <a:spcPts val="267"/>
              </a:spcAft>
              <a:buClr>
                <a:srgbClr val="C00000"/>
              </a:buClr>
              <a:buSzPct val="100000"/>
            </a:pPr>
            <a:r>
              <a:rPr lang="en-US" sz="3733" dirty="0"/>
              <a:t>Provide </a:t>
            </a:r>
            <a:r>
              <a:rPr lang="en-US" sz="3733" b="1" dirty="0"/>
              <a:t>blocked </a:t>
            </a:r>
            <a:r>
              <a:rPr lang="en-US" sz="3733" dirty="0"/>
              <a:t>and </a:t>
            </a:r>
            <a:r>
              <a:rPr lang="en-US" sz="3733" b="1" dirty="0"/>
              <a:t>massed </a:t>
            </a:r>
            <a:r>
              <a:rPr lang="en-US" sz="3733" dirty="0"/>
              <a:t>practice until the skill has reached </a:t>
            </a:r>
            <a:r>
              <a:rPr lang="en-US" sz="3733" b="1" dirty="0"/>
              <a:t>95% accuracy</a:t>
            </a:r>
            <a:endParaRPr lang="en-US" sz="3733" dirty="0"/>
          </a:p>
          <a:p>
            <a:pPr fontAlgn="t">
              <a:lnSpc>
                <a:spcPct val="100000"/>
              </a:lnSpc>
              <a:spcBef>
                <a:spcPts val="1800"/>
              </a:spcBef>
              <a:spcAft>
                <a:spcPts val="267"/>
              </a:spcAft>
              <a:buClr>
                <a:srgbClr val="C00000"/>
              </a:buClr>
              <a:buSzPct val="100000"/>
            </a:pPr>
            <a:r>
              <a:rPr lang="en-US" sz="3733" dirty="0"/>
              <a:t>Then promote the </a:t>
            </a:r>
            <a:r>
              <a:rPr lang="en-US" sz="3733" b="1" dirty="0"/>
              <a:t>interleaved</a:t>
            </a:r>
            <a:r>
              <a:rPr lang="en-US" sz="3733" dirty="0"/>
              <a:t> and </a:t>
            </a:r>
            <a:r>
              <a:rPr lang="en-US" sz="3733" b="1" dirty="0"/>
              <a:t>massed </a:t>
            </a:r>
            <a:r>
              <a:rPr lang="en-US" sz="3733" dirty="0"/>
              <a:t>practice until responses are </a:t>
            </a:r>
            <a:r>
              <a:rPr lang="en-US" sz="3733" b="1" dirty="0"/>
              <a:t>automatic</a:t>
            </a:r>
            <a:r>
              <a:rPr lang="en-US" sz="3733" dirty="0"/>
              <a:t> and less effortful</a:t>
            </a:r>
          </a:p>
          <a:p>
            <a:pPr fontAlgn="t">
              <a:lnSpc>
                <a:spcPct val="100000"/>
              </a:lnSpc>
              <a:spcBef>
                <a:spcPts val="1800"/>
              </a:spcBef>
              <a:spcAft>
                <a:spcPts val="267"/>
              </a:spcAft>
              <a:buClr>
                <a:srgbClr val="C00000"/>
              </a:buClr>
              <a:buSzPct val="100000"/>
            </a:pPr>
            <a:r>
              <a:rPr lang="en-US" sz="3733" dirty="0"/>
              <a:t>Match this structure for both decoding and encoding </a:t>
            </a:r>
          </a:p>
          <a:p>
            <a:pPr lvl="1" fontAlgn="t">
              <a:spcBef>
                <a:spcPts val="1800"/>
              </a:spcBef>
              <a:spcAft>
                <a:spcPts val="267"/>
              </a:spcAft>
              <a:buClr>
                <a:srgbClr val="C00000"/>
              </a:buClr>
              <a:buSzPct val="100000"/>
            </a:pPr>
            <a:endParaRPr lang="en-US" sz="3733" dirty="0"/>
          </a:p>
          <a:p>
            <a:pPr marL="1009625" lvl="1" indent="-609585" fontAlgn="t">
              <a:spcBef>
                <a:spcPts val="1800"/>
              </a:spcBef>
              <a:spcAft>
                <a:spcPts val="267"/>
              </a:spcAft>
              <a:buClr>
                <a:srgbClr val="FF3300"/>
              </a:buClr>
              <a:buFont typeface="+mj-lt"/>
              <a:buAutoNum type="arabicPeriod"/>
            </a:pPr>
            <a:endParaRPr lang="en-US" sz="3733" dirty="0"/>
          </a:p>
        </p:txBody>
      </p:sp>
      <p:sp>
        <p:nvSpPr>
          <p:cNvPr id="7" name="Title 1">
            <a:extLst>
              <a:ext uri="{FF2B5EF4-FFF2-40B4-BE49-F238E27FC236}">
                <a16:creationId xmlns:a16="http://schemas.microsoft.com/office/drawing/2014/main" id="{641F4DBA-199A-414A-9A82-040351513A82}"/>
              </a:ext>
            </a:extLst>
          </p:cNvPr>
          <p:cNvSpPr>
            <a:spLocks noGrp="1"/>
          </p:cNvSpPr>
          <p:nvPr>
            <p:ph type="title"/>
          </p:nvPr>
        </p:nvSpPr>
        <p:spPr>
          <a:xfrm>
            <a:off x="609599" y="232080"/>
            <a:ext cx="10972800" cy="731520"/>
          </a:xfr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When to Move From Blocked to Interleaved?</a:t>
            </a:r>
          </a:p>
        </p:txBody>
      </p:sp>
    </p:spTree>
    <p:extLst>
      <p:ext uri="{BB962C8B-B14F-4D97-AF65-F5344CB8AC3E}">
        <p14:creationId xmlns:p14="http://schemas.microsoft.com/office/powerpoint/2010/main" val="241147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idx="4294967295"/>
          </p:nvPr>
        </p:nvSpPr>
        <p:spPr>
          <a:xfrm>
            <a:off x="609599" y="181860"/>
            <a:ext cx="10972800" cy="731837"/>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Instructional Hierarchy Objectives</a:t>
            </a:r>
            <a:endParaRPr cap="none" dirty="0"/>
          </a:p>
        </p:txBody>
      </p:sp>
      <p:graphicFrame>
        <p:nvGraphicFramePr>
          <p:cNvPr id="253" name="Google Shape;253;p24"/>
          <p:cNvGraphicFramePr/>
          <p:nvPr>
            <p:extLst>
              <p:ext uri="{D42A27DB-BD31-4B8C-83A1-F6EECF244321}">
                <p14:modId xmlns:p14="http://schemas.microsoft.com/office/powerpoint/2010/main" val="3545035262"/>
              </p:ext>
            </p:extLst>
          </p:nvPr>
        </p:nvGraphicFramePr>
        <p:xfrm>
          <a:off x="609599" y="1062842"/>
          <a:ext cx="10972800" cy="5486387"/>
        </p:xfrm>
        <a:graphic>
          <a:graphicData uri="http://schemas.openxmlformats.org/drawingml/2006/table">
            <a:tbl>
              <a:tblPr firstRow="1" bandRow="1">
                <a:noFill/>
              </a:tblPr>
              <a:tblGrid>
                <a:gridCol w="2655300">
                  <a:extLst>
                    <a:ext uri="{9D8B030D-6E8A-4147-A177-3AD203B41FA5}">
                      <a16:colId xmlns:a16="http://schemas.microsoft.com/office/drawing/2014/main" val="20000"/>
                    </a:ext>
                  </a:extLst>
                </a:gridCol>
                <a:gridCol w="8317500">
                  <a:extLst>
                    <a:ext uri="{9D8B030D-6E8A-4147-A177-3AD203B41FA5}">
                      <a16:colId xmlns:a16="http://schemas.microsoft.com/office/drawing/2014/main" val="20001"/>
                    </a:ext>
                  </a:extLst>
                </a:gridCol>
              </a:tblGrid>
              <a:tr h="1564640">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dirty="0">
                          <a:solidFill>
                            <a:schemeClr val="dk1"/>
                          </a:solidFill>
                          <a:latin typeface="+mn-lt"/>
                          <a:ea typeface="Calibri"/>
                          <a:cs typeface="Calibri"/>
                          <a:sym typeface="Calibri"/>
                        </a:rPr>
                        <a:t>Acquisition</a:t>
                      </a:r>
                      <a:endParaRPr sz="2700" b="1" u="none" strike="noStrike" cap="none" dirty="0">
                        <a:solidFill>
                          <a:schemeClr val="dk1"/>
                        </a:solidFill>
                        <a:latin typeface="+mn-lt"/>
                        <a:ea typeface="Calibri"/>
                        <a:cs typeface="Calibri"/>
                        <a:sym typeface="Calibri"/>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Increase accuracy</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u="none" strike="noStrike" cap="none" dirty="0">
                          <a:solidFill>
                            <a:schemeClr val="dk1"/>
                          </a:solidFill>
                          <a:latin typeface="+mn-lt"/>
                          <a:ea typeface="Calibri"/>
                          <a:cs typeface="Calibri"/>
                          <a:sym typeface="Calibri"/>
                        </a:rPr>
                        <a:t>Provide </a:t>
                      </a:r>
                      <a:r>
                        <a:rPr lang="en-US" sz="2400" b="1" u="none" strike="noStrike" cap="none" dirty="0">
                          <a:solidFill>
                            <a:schemeClr val="dk1"/>
                          </a:solidFill>
                          <a:latin typeface="+mn-lt"/>
                          <a:ea typeface="Calibri"/>
                          <a:cs typeface="Calibri"/>
                          <a:sym typeface="Calibri"/>
                        </a:rPr>
                        <a:t>massed </a:t>
                      </a:r>
                      <a:r>
                        <a:rPr lang="en-US" sz="2400" u="none" strike="noStrike" cap="none" dirty="0">
                          <a:solidFill>
                            <a:schemeClr val="dk1"/>
                          </a:solidFill>
                          <a:latin typeface="+mn-lt"/>
                          <a:ea typeface="Calibri"/>
                          <a:cs typeface="Calibri"/>
                          <a:sym typeface="Calibri"/>
                        </a:rPr>
                        <a:t>practice to increase repetition</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u="none" strike="noStrike" cap="none" dirty="0">
                          <a:solidFill>
                            <a:schemeClr val="dk1"/>
                          </a:solidFill>
                          <a:latin typeface="+mn-lt"/>
                          <a:ea typeface="Calibri"/>
                          <a:cs typeface="Calibri"/>
                          <a:sym typeface="Calibri"/>
                        </a:rPr>
                        <a:t>Use controlled </a:t>
                      </a:r>
                      <a:r>
                        <a:rPr lang="en-US" sz="2400" b="1" u="none" strike="noStrike" cap="none" dirty="0">
                          <a:solidFill>
                            <a:schemeClr val="dk1"/>
                          </a:solidFill>
                          <a:latin typeface="+mn-lt"/>
                          <a:ea typeface="Calibri"/>
                          <a:cs typeface="Calibri"/>
                          <a:sym typeface="Calibri"/>
                        </a:rPr>
                        <a:t>(blocked) </a:t>
                      </a:r>
                      <a:r>
                        <a:rPr lang="en-US" sz="2400" b="0" u="none" strike="noStrike" cap="none" dirty="0">
                          <a:solidFill>
                            <a:schemeClr val="dk1"/>
                          </a:solidFill>
                          <a:latin typeface="+mn-lt"/>
                          <a:ea typeface="Calibri"/>
                          <a:cs typeface="Calibri"/>
                          <a:sym typeface="Calibri"/>
                        </a:rPr>
                        <a:t>practice to reduce cognitive load</a:t>
                      </a:r>
                      <a:endParaRPr sz="2400" b="1" u="none" strike="noStrike" cap="none" dirty="0">
                        <a:solidFill>
                          <a:schemeClr val="dk1"/>
                        </a:solidFill>
                        <a:latin typeface="+mn-lt"/>
                        <a:ea typeface="Calibri"/>
                        <a:cs typeface="Calibri"/>
                        <a:sym typeface="Calibri"/>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Support retrieval </a:t>
                      </a:r>
                      <a:r>
                        <a:rPr lang="en-US" sz="2400" u="none" strike="noStrike" cap="none" dirty="0">
                          <a:solidFill>
                            <a:schemeClr val="dk1"/>
                          </a:solidFill>
                          <a:latin typeface="+mn-lt"/>
                          <a:ea typeface="Calibri"/>
                          <a:cs typeface="Calibri"/>
                          <a:sym typeface="Calibri"/>
                        </a:rPr>
                        <a:t>through verbal and visual prompts</a:t>
                      </a:r>
                      <a:endParaRPr sz="2400" dirty="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96907">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a:solidFill>
                            <a:schemeClr val="dk1"/>
                          </a:solidFill>
                          <a:latin typeface="+mn-lt"/>
                          <a:ea typeface="Calibri"/>
                          <a:cs typeface="Calibri"/>
                          <a:sym typeface="Calibri"/>
                        </a:rPr>
                        <a:t>Fluency</a:t>
                      </a:r>
                      <a:endParaRPr sz="240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0" u="none" strike="noStrike" cap="none" dirty="0">
                          <a:solidFill>
                            <a:schemeClr val="dk1"/>
                          </a:solidFill>
                          <a:latin typeface="+mn-lt"/>
                          <a:ea typeface="Calibri"/>
                          <a:cs typeface="Calibri"/>
                          <a:sym typeface="Calibri"/>
                        </a:rPr>
                        <a:t>Increase</a:t>
                      </a:r>
                      <a:r>
                        <a:rPr lang="en-US" sz="2400" b="1" u="none" strike="noStrike" cap="none" dirty="0">
                          <a:solidFill>
                            <a:schemeClr val="dk1"/>
                          </a:solidFill>
                          <a:latin typeface="+mn-lt"/>
                          <a:ea typeface="Calibri"/>
                          <a:cs typeface="Calibri"/>
                          <a:sym typeface="Calibri"/>
                        </a:rPr>
                        <a:t> automatic retrieval </a:t>
                      </a:r>
                      <a:r>
                        <a:rPr lang="en-US" sz="2400" b="0" u="none" strike="noStrike" cap="none" dirty="0">
                          <a:solidFill>
                            <a:schemeClr val="dk1"/>
                          </a:solidFill>
                          <a:latin typeface="+mn-lt"/>
                          <a:ea typeface="Calibri"/>
                          <a:cs typeface="Calibri"/>
                          <a:sym typeface="Calibri"/>
                        </a:rPr>
                        <a:t>without compromising accuracy through </a:t>
                      </a:r>
                      <a:r>
                        <a:rPr lang="en-US" sz="2400" b="1" u="none" strike="noStrike" cap="none" dirty="0">
                          <a:solidFill>
                            <a:schemeClr val="dk1"/>
                          </a:solidFill>
                          <a:latin typeface="+mn-lt"/>
                          <a:ea typeface="Calibri"/>
                          <a:cs typeface="Calibri"/>
                          <a:sym typeface="Calibri"/>
                        </a:rPr>
                        <a:t>massed</a:t>
                      </a:r>
                      <a:r>
                        <a:rPr lang="en-US" sz="2400" b="0" u="none" strike="noStrike" cap="none" dirty="0">
                          <a:solidFill>
                            <a:schemeClr val="dk1"/>
                          </a:solidFill>
                          <a:latin typeface="+mn-lt"/>
                          <a:ea typeface="Calibri"/>
                          <a:cs typeface="Calibri"/>
                          <a:sym typeface="Calibri"/>
                        </a:rPr>
                        <a:t> practice </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b="0" u="none" strike="noStrike" cap="none" dirty="0">
                          <a:solidFill>
                            <a:schemeClr val="dk1"/>
                          </a:solidFill>
                          <a:latin typeface="+mn-lt"/>
                          <a:ea typeface="Calibri"/>
                          <a:cs typeface="Calibri"/>
                          <a:sym typeface="Calibri"/>
                        </a:rPr>
                        <a:t>Support</a:t>
                      </a:r>
                      <a:r>
                        <a:rPr lang="en-US" sz="2400" b="1" u="none" strike="noStrike" cap="none" dirty="0">
                          <a:solidFill>
                            <a:schemeClr val="dk1"/>
                          </a:solidFill>
                          <a:latin typeface="+mn-lt"/>
                          <a:ea typeface="Calibri"/>
                          <a:cs typeface="Calibri"/>
                          <a:sym typeface="Calibri"/>
                        </a:rPr>
                        <a:t> discrimination </a:t>
                      </a:r>
                      <a:r>
                        <a:rPr lang="en-US" sz="2400" b="0" u="none" strike="noStrike" cap="none" dirty="0">
                          <a:solidFill>
                            <a:schemeClr val="dk1"/>
                          </a:solidFill>
                          <a:latin typeface="+mn-lt"/>
                          <a:ea typeface="Calibri"/>
                          <a:cs typeface="Calibri"/>
                          <a:sym typeface="Calibri"/>
                        </a:rPr>
                        <a:t>of skill among similar skills through </a:t>
                      </a:r>
                      <a:r>
                        <a:rPr lang="en-US" sz="2400" b="1" u="none" strike="noStrike" cap="none" dirty="0">
                          <a:solidFill>
                            <a:schemeClr val="dk1"/>
                          </a:solidFill>
                          <a:latin typeface="+mn-lt"/>
                          <a:ea typeface="Calibri"/>
                          <a:cs typeface="Calibri"/>
                          <a:sym typeface="Calibri"/>
                        </a:rPr>
                        <a:t>interleaved</a:t>
                      </a:r>
                      <a:r>
                        <a:rPr lang="en-US" sz="2400" b="0" u="none" strike="noStrike" cap="none" dirty="0">
                          <a:solidFill>
                            <a:schemeClr val="dk1"/>
                          </a:solidFill>
                          <a:latin typeface="+mn-lt"/>
                          <a:ea typeface="Calibri"/>
                          <a:cs typeface="Calibri"/>
                          <a:sym typeface="Calibri"/>
                        </a:rPr>
                        <a:t> practice</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530773">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dirty="0">
                          <a:solidFill>
                            <a:schemeClr val="dk1"/>
                          </a:solidFill>
                          <a:latin typeface="+mn-lt"/>
                          <a:ea typeface="Calibri"/>
                          <a:cs typeface="Calibri"/>
                          <a:sym typeface="Calibri"/>
                        </a:rPr>
                        <a:t>Generalization</a:t>
                      </a:r>
                      <a:endParaRPr sz="2400" dirty="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0" u="none" strike="noStrike" cap="none" dirty="0">
                          <a:solidFill>
                            <a:schemeClr val="dk1"/>
                          </a:solidFill>
                          <a:latin typeface="+mn-lt"/>
                          <a:ea typeface="Calibri"/>
                          <a:cs typeface="Calibri"/>
                          <a:sym typeface="Calibri"/>
                        </a:rPr>
                        <a:t>Support</a:t>
                      </a:r>
                      <a:r>
                        <a:rPr lang="en-US" sz="2400" b="1" u="none" strike="noStrike" cap="none" dirty="0">
                          <a:solidFill>
                            <a:schemeClr val="dk1"/>
                          </a:solidFill>
                          <a:latin typeface="+mn-lt"/>
                          <a:ea typeface="Calibri"/>
                          <a:cs typeface="Calibri"/>
                          <a:sym typeface="Calibri"/>
                        </a:rPr>
                        <a:t> retention </a:t>
                      </a:r>
                      <a:r>
                        <a:rPr lang="en-US" sz="2400" b="0" u="none" strike="noStrike" cap="none" dirty="0">
                          <a:solidFill>
                            <a:schemeClr val="dk1"/>
                          </a:solidFill>
                          <a:latin typeface="+mn-lt"/>
                          <a:ea typeface="Calibri"/>
                          <a:cs typeface="Calibri"/>
                          <a:sym typeface="Calibri"/>
                        </a:rPr>
                        <a:t>of skill over time </a:t>
                      </a:r>
                      <a:r>
                        <a:rPr lang="en-US" sz="2400" b="1" u="none" strike="noStrike" cap="none" dirty="0">
                          <a:solidFill>
                            <a:schemeClr val="dk1"/>
                          </a:solidFill>
                          <a:latin typeface="+mn-lt"/>
                          <a:ea typeface="Calibri"/>
                          <a:cs typeface="Calibri"/>
                          <a:sym typeface="Calibri"/>
                        </a:rPr>
                        <a:t>(distributed practice)</a:t>
                      </a:r>
                      <a:endParaRPr sz="2400" b="0" u="none" strike="noStrike" cap="none" dirty="0">
                        <a:solidFill>
                          <a:schemeClr val="dk1"/>
                        </a:solidFill>
                        <a:latin typeface="+mn-lt"/>
                        <a:ea typeface="Calibri"/>
                        <a:cs typeface="Calibri"/>
                        <a:sym typeface="Calibri"/>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Integrate skill</a:t>
                      </a:r>
                      <a:r>
                        <a:rPr lang="en-US" sz="2400" b="0" u="none" strike="noStrike" cap="none" dirty="0">
                          <a:solidFill>
                            <a:schemeClr val="dk1"/>
                          </a:solidFill>
                          <a:latin typeface="+mn-lt"/>
                          <a:ea typeface="Calibri"/>
                          <a:cs typeface="Calibri"/>
                          <a:sym typeface="Calibri"/>
                        </a:rPr>
                        <a:t> with previously mastered skills</a:t>
                      </a:r>
                      <a:endParaRPr sz="2400" b="1" u="none" strike="noStrike" cap="none" dirty="0">
                        <a:solidFill>
                          <a:schemeClr val="dk1"/>
                        </a:solidFill>
                        <a:latin typeface="+mn-lt"/>
                        <a:ea typeface="Calibri"/>
                        <a:cs typeface="Calibri"/>
                        <a:sym typeface="Calibri"/>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Apply the skill across settings </a:t>
                      </a:r>
                      <a:r>
                        <a:rPr lang="en-US" sz="2400" b="0" u="none" strike="noStrike" cap="none" dirty="0">
                          <a:solidFill>
                            <a:schemeClr val="dk1"/>
                          </a:solidFill>
                          <a:latin typeface="+mn-lt"/>
                          <a:ea typeface="Calibri"/>
                          <a:cs typeface="Calibri"/>
                          <a:sym typeface="Calibri"/>
                        </a:rPr>
                        <a:t>without losing accuracy and automaticity</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94067">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a:solidFill>
                            <a:schemeClr val="dk1"/>
                          </a:solidFill>
                          <a:latin typeface="+mn-lt"/>
                          <a:ea typeface="Calibri"/>
                          <a:cs typeface="Calibri"/>
                          <a:sym typeface="Calibri"/>
                        </a:rPr>
                        <a:t>Adaptation</a:t>
                      </a:r>
                      <a:endParaRPr sz="240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Apply</a:t>
                      </a:r>
                      <a:r>
                        <a:rPr lang="en-US" sz="2400" u="none" strike="noStrike" cap="none" dirty="0">
                          <a:solidFill>
                            <a:schemeClr val="dk1"/>
                          </a:solidFill>
                          <a:latin typeface="+mn-lt"/>
                          <a:ea typeface="Calibri"/>
                          <a:cs typeface="Calibri"/>
                          <a:sym typeface="Calibri"/>
                        </a:rPr>
                        <a:t> the skill </a:t>
                      </a:r>
                      <a:r>
                        <a:rPr lang="en-US" sz="2400" b="1" u="none" strike="noStrike" cap="none" dirty="0">
                          <a:solidFill>
                            <a:schemeClr val="dk1"/>
                          </a:solidFill>
                          <a:latin typeface="+mn-lt"/>
                          <a:ea typeface="Calibri"/>
                          <a:cs typeface="Calibri"/>
                          <a:sym typeface="Calibri"/>
                        </a:rPr>
                        <a:t>in authentic contexts </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Engage in multistep processes </a:t>
                      </a:r>
                      <a:r>
                        <a:rPr lang="en-US" sz="2400" u="none" strike="noStrike" cap="none" dirty="0">
                          <a:solidFill>
                            <a:schemeClr val="dk1"/>
                          </a:solidFill>
                          <a:latin typeface="+mn-lt"/>
                          <a:ea typeface="Calibri"/>
                          <a:cs typeface="Calibri"/>
                          <a:sym typeface="Calibri"/>
                        </a:rPr>
                        <a:t>to apply the skill </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254" name="Google Shape;254;p24" descr="highlighted box that emphasizes generalization with instructional hierarchy objectives"/>
          <p:cNvSpPr/>
          <p:nvPr/>
        </p:nvSpPr>
        <p:spPr>
          <a:xfrm>
            <a:off x="609599" y="4140721"/>
            <a:ext cx="10972800" cy="1512922"/>
          </a:xfrm>
          <a:prstGeom prst="roundRect">
            <a:avLst>
              <a:gd name="adj" fmla="val 16667"/>
            </a:avLst>
          </a:prstGeom>
          <a:noFill/>
          <a:ln w="76200" cap="flat" cmpd="sng">
            <a:solidFill>
              <a:srgbClr val="C0000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solidFill>
                <a:srgbClr val="C00000"/>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942360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3751623-5A00-4ECB-B3E4-FFC17049C32F}"/>
              </a:ext>
            </a:extLst>
          </p:cNvPr>
          <p:cNvSpPr>
            <a:spLocks noGrp="1"/>
          </p:cNvSpPr>
          <p:nvPr>
            <p:ph idx="1"/>
          </p:nvPr>
        </p:nvSpPr>
        <p:spPr>
          <a:xfrm>
            <a:off x="609599" y="1397000"/>
            <a:ext cx="10972800" cy="4613275"/>
          </a:xfrm>
          <a:solidFill>
            <a:schemeClr val="bg1"/>
          </a:solidFill>
          <a:ln w="28575">
            <a:solidFill>
              <a:schemeClr val="tx1"/>
            </a:solidFill>
          </a:ln>
        </p:spPr>
        <p:txBody>
          <a:bodyPr>
            <a:noAutofit/>
          </a:bodyPr>
          <a:lstStyle/>
          <a:p>
            <a:pPr fontAlgn="t">
              <a:lnSpc>
                <a:spcPct val="100000"/>
              </a:lnSpc>
              <a:spcBef>
                <a:spcPts val="600"/>
              </a:spcBef>
              <a:spcAft>
                <a:spcPts val="267"/>
              </a:spcAft>
              <a:buClr>
                <a:srgbClr val="C00000"/>
              </a:buClr>
              <a:buSzPct val="100000"/>
            </a:pPr>
            <a:r>
              <a:rPr lang="en-US" sz="3467" dirty="0"/>
              <a:t>Once high levels of accuracy and automaticity are reached, provide:</a:t>
            </a:r>
          </a:p>
          <a:p>
            <a:pPr marL="857240" lvl="1" indent="-457200" fontAlgn="t">
              <a:spcBef>
                <a:spcPts val="267"/>
              </a:spcBef>
              <a:spcAft>
                <a:spcPts val="0"/>
              </a:spcAft>
              <a:buClr>
                <a:srgbClr val="C00000"/>
              </a:buClr>
              <a:buSzPct val="100000"/>
              <a:buFont typeface="Source Sans Pro" panose="020B0503030403020204" pitchFamily="34" charset="0"/>
              <a:buChar char="‒"/>
            </a:pPr>
            <a:r>
              <a:rPr lang="en-US" sz="3600" b="1" dirty="0"/>
              <a:t>distributed practice</a:t>
            </a:r>
            <a:r>
              <a:rPr lang="en-US" sz="3600" dirty="0"/>
              <a:t>, incorporating periods of rest between trials to </a:t>
            </a:r>
            <a:r>
              <a:rPr lang="en-US" sz="3600" b="1" dirty="0"/>
              <a:t>ensure retention</a:t>
            </a:r>
          </a:p>
          <a:p>
            <a:pPr marL="857240" lvl="1" indent="-457200" fontAlgn="t">
              <a:spcBef>
                <a:spcPts val="267"/>
              </a:spcBef>
              <a:spcAft>
                <a:spcPts val="0"/>
              </a:spcAft>
              <a:buClr>
                <a:srgbClr val="C00000"/>
              </a:buClr>
              <a:buSzPct val="100000"/>
              <a:buFont typeface="Source Sans Pro" panose="020B0503030403020204" pitchFamily="34" charset="0"/>
              <a:buChar char="‒"/>
            </a:pPr>
            <a:r>
              <a:rPr lang="en-US" sz="3600" dirty="0"/>
              <a:t>opportunities for application in </a:t>
            </a:r>
            <a:r>
              <a:rPr lang="en-US" sz="3600" b="1" dirty="0"/>
              <a:t>more complex structures</a:t>
            </a:r>
          </a:p>
          <a:p>
            <a:pPr marL="857240" lvl="1" indent="-457200" fontAlgn="t">
              <a:spcBef>
                <a:spcPts val="267"/>
              </a:spcBef>
              <a:spcAft>
                <a:spcPts val="0"/>
              </a:spcAft>
              <a:buClr>
                <a:srgbClr val="C00000"/>
              </a:buClr>
              <a:buSzPct val="100000"/>
              <a:buFont typeface="Source Sans Pro" panose="020B0503030403020204" pitchFamily="34" charset="0"/>
              <a:buChar char="‒"/>
            </a:pPr>
            <a:r>
              <a:rPr lang="en-US" sz="3600" dirty="0"/>
              <a:t>Phrase, sentence, or passage-level reading </a:t>
            </a:r>
          </a:p>
          <a:p>
            <a:pPr marL="1009625" lvl="1" indent="-609585" fontAlgn="t">
              <a:spcBef>
                <a:spcPts val="600"/>
              </a:spcBef>
              <a:spcAft>
                <a:spcPts val="267"/>
              </a:spcAft>
              <a:buClr>
                <a:srgbClr val="FF3300"/>
              </a:buClr>
              <a:buFont typeface="+mj-lt"/>
              <a:buAutoNum type="arabicPeriod"/>
            </a:pPr>
            <a:endParaRPr lang="en-US" sz="3467" dirty="0"/>
          </a:p>
        </p:txBody>
      </p:sp>
      <p:sp>
        <p:nvSpPr>
          <p:cNvPr id="5" name="Title 1">
            <a:extLst>
              <a:ext uri="{FF2B5EF4-FFF2-40B4-BE49-F238E27FC236}">
                <a16:creationId xmlns:a16="http://schemas.microsoft.com/office/drawing/2014/main" id="{B30C42BB-84FA-443D-A74B-3159D37CE23C}"/>
              </a:ext>
            </a:extLst>
          </p:cNvPr>
          <p:cNvSpPr txBox="1">
            <a:spLocks noGrp="1"/>
          </p:cNvSpPr>
          <p:nvPr>
            <p:ph type="title" idx="4294967295"/>
          </p:nvPr>
        </p:nvSpPr>
        <p:spPr>
          <a:xfrm>
            <a:off x="609599" y="273399"/>
            <a:ext cx="10972800" cy="853440"/>
          </a:xfrm>
          <a:prstGeom prst="rect">
            <a:avLst/>
          </a:prstGeom>
          <a:solidFill>
            <a:schemeClr val="lt1"/>
          </a:solidFill>
          <a:ln w="28575" cap="flat" cmpd="sng">
            <a:solidFill>
              <a:schemeClr val="dk1"/>
            </a:solidFill>
            <a:prstDash val="solid"/>
            <a:round/>
            <a:headEnd type="none" w="sm" len="sm"/>
            <a:tailEnd type="none" w="sm" len="sm"/>
          </a:ln>
          <a:effectLst/>
        </p:spPr>
        <p:txBody>
          <a:bodyPr rot="0" spcFirstLastPara="1" vertOverflow="overflow" horzOverflow="overflow" vert="horz" wrap="square" lIns="121900" tIns="60933" rIns="121900" bIns="60933" numCol="1" spcCol="0" rtlCol="0" fromWordArt="0" anchor="ctr" anchorCtr="0" forceAA="0" compatLnSpc="1">
            <a:prstTxWarp prst="textNoShape">
              <a:avLst/>
            </a:prstTxWarp>
            <a:normAutofit/>
          </a:bodyPr>
          <a:lstStyle>
            <a:lvl1pPr algn="ctr">
              <a:lnSpc>
                <a:spcPct val="90000"/>
              </a:lnSpc>
              <a:spcBef>
                <a:spcPts val="0"/>
              </a:spcBef>
              <a:buClr>
                <a:schemeClr val="dk1"/>
              </a:buClr>
              <a:buSzPts val="2400"/>
              <a:buNone/>
              <a:defRPr sz="3600" b="1" cap="none" baseline="0">
                <a:solidFill>
                  <a:srgbClr val="002060"/>
                </a:solidFill>
                <a:latin typeface="Source Sans Pro SemiBold" panose="020B0603030403020204" pitchFamily="34" charset="0"/>
                <a:ea typeface="+mj-ea"/>
                <a:cs typeface="+mj-cs"/>
              </a:defRPr>
            </a:lvl1pPr>
          </a:lstStyle>
          <a:p>
            <a:pPr marL="0" marR="0" lvl="0" indent="0" algn="ctr" defTabSz="914400" rtl="0" eaLnBrk="1" fontAlgn="auto" latinLnBrk="0" hangingPunct="1">
              <a:lnSpc>
                <a:spcPct val="90000"/>
              </a:lnSpc>
              <a:spcBef>
                <a:spcPts val="0"/>
              </a:spcBef>
              <a:spcAft>
                <a:spcPts val="0"/>
              </a:spcAft>
              <a:buClr>
                <a:schemeClr val="dk1"/>
              </a:buClr>
              <a:buSzPts val="2400"/>
              <a:buFontTx/>
              <a:buNone/>
              <a:tabLst/>
              <a:defRPr/>
            </a:pPr>
            <a:r>
              <a:rPr kumimoji="0" lang="en-US" sz="3600" b="1" i="0" u="none" strike="noStrike" kern="1200" cap="none" spc="0" normalizeH="0" baseline="0" noProof="0" dirty="0">
                <a:ln>
                  <a:noFill/>
                </a:ln>
                <a:solidFill>
                  <a:srgbClr val="002060"/>
                </a:solidFill>
                <a:effectLst/>
                <a:uLnTx/>
                <a:uFillTx/>
                <a:latin typeface="Source Sans Pro SemiBold" panose="020B0603030403020204" pitchFamily="34" charset="0"/>
                <a:ea typeface="+mj-ea"/>
                <a:cs typeface="+mj-cs"/>
              </a:rPr>
              <a:t>Generalization Stage – Controlled Application</a:t>
            </a:r>
          </a:p>
        </p:txBody>
      </p:sp>
    </p:spTree>
    <p:extLst>
      <p:ext uri="{BB962C8B-B14F-4D97-AF65-F5344CB8AC3E}">
        <p14:creationId xmlns:p14="http://schemas.microsoft.com/office/powerpoint/2010/main" val="239567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0"/>
          <p:cNvSpPr txBox="1">
            <a:spLocks noGrp="1"/>
          </p:cNvSpPr>
          <p:nvPr>
            <p:ph type="title"/>
          </p:nvPr>
        </p:nvSpPr>
        <p:spPr>
          <a:xfrm>
            <a:off x="609600" y="274639"/>
            <a:ext cx="10972800" cy="85344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fontScale="90000"/>
          </a:bodyPr>
          <a:lstStyle/>
          <a:p>
            <a:pPr algn="ctr">
              <a:spcBef>
                <a:spcPts val="0"/>
              </a:spcBef>
              <a:buClr>
                <a:schemeClr val="dk1"/>
              </a:buClr>
              <a:buSzPts val="2400"/>
            </a:pPr>
            <a:r>
              <a:rPr lang="en-US" cap="none" dirty="0"/>
              <a:t>Interleaved &amp; Distributed Practice – Generalization Stage</a:t>
            </a:r>
          </a:p>
        </p:txBody>
      </p:sp>
      <p:graphicFrame>
        <p:nvGraphicFramePr>
          <p:cNvPr id="295" name="Google Shape;295;p30"/>
          <p:cNvGraphicFramePr/>
          <p:nvPr>
            <p:extLst>
              <p:ext uri="{D42A27DB-BD31-4B8C-83A1-F6EECF244321}">
                <p14:modId xmlns:p14="http://schemas.microsoft.com/office/powerpoint/2010/main" val="503054498"/>
              </p:ext>
            </p:extLst>
          </p:nvPr>
        </p:nvGraphicFramePr>
        <p:xfrm>
          <a:off x="609600" y="1505374"/>
          <a:ext cx="10972800" cy="2103120"/>
        </p:xfrm>
        <a:graphic>
          <a:graphicData uri="http://schemas.openxmlformats.org/drawingml/2006/table">
            <a:tbl>
              <a:tblPr firstRow="1" bandRow="1">
                <a:noFill/>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2103120">
                <a:tc>
                  <a:txBody>
                    <a:bodyPr/>
                    <a:lstStyle/>
                    <a:p>
                      <a:pPr marL="0" marR="0" lvl="0" indent="0" algn="l" rtl="0">
                        <a:lnSpc>
                          <a:spcPct val="150000"/>
                        </a:lnSpc>
                        <a:spcBef>
                          <a:spcPts val="0"/>
                        </a:spcBef>
                        <a:spcAft>
                          <a:spcPts val="0"/>
                        </a:spcAft>
                        <a:buClr>
                          <a:srgbClr val="000000"/>
                        </a:buClr>
                        <a:buSzPts val="4000"/>
                        <a:buFont typeface="Calibri"/>
                        <a:buNone/>
                      </a:pPr>
                      <a:r>
                        <a:rPr lang="en-US" sz="4000" b="0" u="none" strike="noStrike" cap="none" dirty="0">
                          <a:solidFill>
                            <a:srgbClr val="000000"/>
                          </a:solidFill>
                        </a:rPr>
                        <a:t>the big cat</a:t>
                      </a:r>
                      <a:endParaRPr sz="1600" dirty="0"/>
                    </a:p>
                    <a:p>
                      <a:pPr marL="0" marR="0" lvl="0" indent="0" algn="l" rtl="0">
                        <a:lnSpc>
                          <a:spcPct val="150000"/>
                        </a:lnSpc>
                        <a:spcBef>
                          <a:spcPts val="0"/>
                        </a:spcBef>
                        <a:spcAft>
                          <a:spcPts val="0"/>
                        </a:spcAft>
                        <a:buNone/>
                      </a:pPr>
                      <a:r>
                        <a:rPr lang="en-US" sz="4000" b="0" u="none" strike="noStrike" cap="none" dirty="0">
                          <a:solidFill>
                            <a:srgbClr val="000000"/>
                          </a:solidFill>
                        </a:rPr>
                        <a:t>if I can</a:t>
                      </a:r>
                      <a:endParaRPr sz="1600" dirty="0"/>
                    </a:p>
                  </a:txBody>
                  <a:tcPr marL="121933" marR="121933" marT="60967" marB="60967"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50000"/>
                        </a:lnSpc>
                        <a:spcBef>
                          <a:spcPts val="0"/>
                        </a:spcBef>
                        <a:spcAft>
                          <a:spcPts val="0"/>
                        </a:spcAft>
                        <a:buNone/>
                      </a:pPr>
                      <a:r>
                        <a:rPr lang="en-US" sz="4000" b="0" u="none" strike="noStrike" cap="none" dirty="0">
                          <a:solidFill>
                            <a:srgbClr val="000000"/>
                          </a:solidFill>
                        </a:rPr>
                        <a:t>tap the box</a:t>
                      </a:r>
                      <a:endParaRPr sz="1600" dirty="0"/>
                    </a:p>
                    <a:p>
                      <a:pPr marL="0" marR="0" lvl="0" indent="0" algn="l" rtl="0">
                        <a:lnSpc>
                          <a:spcPct val="150000"/>
                        </a:lnSpc>
                        <a:spcBef>
                          <a:spcPts val="0"/>
                        </a:spcBef>
                        <a:spcAft>
                          <a:spcPts val="0"/>
                        </a:spcAft>
                        <a:buNone/>
                      </a:pPr>
                      <a:r>
                        <a:rPr lang="en-US" sz="4000" b="0" u="none" strike="noStrike" cap="none" dirty="0">
                          <a:solidFill>
                            <a:srgbClr val="000000"/>
                          </a:solidFill>
                        </a:rPr>
                        <a:t>mix it up</a:t>
                      </a:r>
                      <a:endParaRPr sz="1600" dirty="0"/>
                    </a:p>
                  </a:txBody>
                  <a:tcPr marL="121933" marR="121933" marT="60967" marB="60967">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296" name="Google Shape;296;p30"/>
          <p:cNvSpPr txBox="1"/>
          <p:nvPr/>
        </p:nvSpPr>
        <p:spPr>
          <a:xfrm>
            <a:off x="609600" y="3808508"/>
            <a:ext cx="10972800" cy="2159996"/>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60933" rIns="121900" bIns="60933" anchor="t" anchorCtr="0">
            <a:normAutofit fontScale="77500" lnSpcReduction="20000"/>
          </a:bodyPr>
          <a:lstStyle/>
          <a:p>
            <a:pPr>
              <a:lnSpc>
                <a:spcPct val="160000"/>
              </a:lnSpc>
              <a:buClr>
                <a:schemeClr val="dk1"/>
              </a:buClr>
              <a:buSzPts val="4000"/>
            </a:pPr>
            <a:r>
              <a:rPr lang="en-US" sz="5333" dirty="0">
                <a:solidFill>
                  <a:schemeClr val="dk1"/>
                </a:solidFill>
                <a:ea typeface="Calibri"/>
                <a:cs typeface="Calibri"/>
                <a:sym typeface="Calibri"/>
              </a:rPr>
              <a:t>The big cat did jump.</a:t>
            </a:r>
            <a:endParaRPr sz="2400" dirty="0"/>
          </a:p>
          <a:p>
            <a:pPr>
              <a:lnSpc>
                <a:spcPct val="160000"/>
              </a:lnSpc>
              <a:spcBef>
                <a:spcPts val="1067"/>
              </a:spcBef>
              <a:buClr>
                <a:schemeClr val="dk1"/>
              </a:buClr>
              <a:buSzPts val="4000"/>
            </a:pPr>
            <a:r>
              <a:rPr lang="en-US" sz="5333" dirty="0">
                <a:solidFill>
                  <a:schemeClr val="dk1"/>
                </a:solidFill>
                <a:ea typeface="Calibri"/>
                <a:cs typeface="Calibri"/>
                <a:sym typeface="Calibri"/>
              </a:rPr>
              <a:t>Kim is at the shop.</a:t>
            </a:r>
            <a:endParaRP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idx="4294967295"/>
          </p:nvPr>
        </p:nvSpPr>
        <p:spPr>
          <a:xfrm>
            <a:off x="609599" y="181860"/>
            <a:ext cx="10972800" cy="731837"/>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Instructional Hierarchy Objectives</a:t>
            </a:r>
            <a:endParaRPr cap="none" dirty="0"/>
          </a:p>
        </p:txBody>
      </p:sp>
      <p:graphicFrame>
        <p:nvGraphicFramePr>
          <p:cNvPr id="253" name="Google Shape;253;p24"/>
          <p:cNvGraphicFramePr/>
          <p:nvPr>
            <p:extLst>
              <p:ext uri="{D42A27DB-BD31-4B8C-83A1-F6EECF244321}">
                <p14:modId xmlns:p14="http://schemas.microsoft.com/office/powerpoint/2010/main" val="3105644897"/>
              </p:ext>
            </p:extLst>
          </p:nvPr>
        </p:nvGraphicFramePr>
        <p:xfrm>
          <a:off x="609599" y="1084946"/>
          <a:ext cx="10972800" cy="5486387"/>
        </p:xfrm>
        <a:graphic>
          <a:graphicData uri="http://schemas.openxmlformats.org/drawingml/2006/table">
            <a:tbl>
              <a:tblPr firstRow="1" bandRow="1">
                <a:noFill/>
              </a:tblPr>
              <a:tblGrid>
                <a:gridCol w="2655300">
                  <a:extLst>
                    <a:ext uri="{9D8B030D-6E8A-4147-A177-3AD203B41FA5}">
                      <a16:colId xmlns:a16="http://schemas.microsoft.com/office/drawing/2014/main" val="20000"/>
                    </a:ext>
                  </a:extLst>
                </a:gridCol>
                <a:gridCol w="8317500">
                  <a:extLst>
                    <a:ext uri="{9D8B030D-6E8A-4147-A177-3AD203B41FA5}">
                      <a16:colId xmlns:a16="http://schemas.microsoft.com/office/drawing/2014/main" val="20001"/>
                    </a:ext>
                  </a:extLst>
                </a:gridCol>
              </a:tblGrid>
              <a:tr h="1564640">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dirty="0">
                          <a:solidFill>
                            <a:schemeClr val="dk1"/>
                          </a:solidFill>
                          <a:latin typeface="+mn-lt"/>
                          <a:ea typeface="Calibri"/>
                          <a:cs typeface="Calibri"/>
                          <a:sym typeface="Calibri"/>
                        </a:rPr>
                        <a:t>Acquisition</a:t>
                      </a:r>
                      <a:endParaRPr sz="2700" b="1" u="none" strike="noStrike" cap="none" dirty="0">
                        <a:solidFill>
                          <a:schemeClr val="dk1"/>
                        </a:solidFill>
                        <a:latin typeface="+mn-lt"/>
                        <a:ea typeface="Calibri"/>
                        <a:cs typeface="Calibri"/>
                        <a:sym typeface="Calibri"/>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FF0000"/>
                        </a:buClr>
                        <a:buSzPts val="1800"/>
                        <a:buFont typeface="Arial"/>
                        <a:buChar char="●"/>
                      </a:pPr>
                      <a:r>
                        <a:rPr lang="en-US" sz="2400" b="1" u="none" strike="noStrike" cap="none" dirty="0">
                          <a:solidFill>
                            <a:schemeClr val="dk1"/>
                          </a:solidFill>
                          <a:latin typeface="+mn-lt"/>
                          <a:ea typeface="Calibri"/>
                          <a:cs typeface="Calibri"/>
                          <a:sym typeface="Calibri"/>
                        </a:rPr>
                        <a:t>Increase accuracy</a:t>
                      </a:r>
                      <a:endParaRPr sz="2400" dirty="0">
                        <a:latin typeface="+mn-lt"/>
                      </a:endParaRPr>
                    </a:p>
                    <a:p>
                      <a:pPr marL="342900" marR="0" lvl="0" indent="-342900" algn="l" rtl="0">
                        <a:lnSpc>
                          <a:spcPct val="100000"/>
                        </a:lnSpc>
                        <a:spcBef>
                          <a:spcPts val="200"/>
                        </a:spcBef>
                        <a:spcAft>
                          <a:spcPts val="0"/>
                        </a:spcAft>
                        <a:buClr>
                          <a:srgbClr val="FF0000"/>
                        </a:buClr>
                        <a:buSzPts val="1800"/>
                        <a:buFont typeface="Arial"/>
                        <a:buChar char="●"/>
                      </a:pPr>
                      <a:r>
                        <a:rPr lang="en-US" sz="2400" u="none" strike="noStrike" cap="none" dirty="0">
                          <a:solidFill>
                            <a:schemeClr val="dk1"/>
                          </a:solidFill>
                          <a:latin typeface="+mn-lt"/>
                          <a:ea typeface="Calibri"/>
                          <a:cs typeface="Calibri"/>
                          <a:sym typeface="Calibri"/>
                        </a:rPr>
                        <a:t>Provide </a:t>
                      </a:r>
                      <a:r>
                        <a:rPr lang="en-US" sz="2400" b="1" u="none" strike="noStrike" cap="none" dirty="0">
                          <a:solidFill>
                            <a:schemeClr val="dk1"/>
                          </a:solidFill>
                          <a:latin typeface="+mn-lt"/>
                          <a:ea typeface="Calibri"/>
                          <a:cs typeface="Calibri"/>
                          <a:sym typeface="Calibri"/>
                        </a:rPr>
                        <a:t>massed </a:t>
                      </a:r>
                      <a:r>
                        <a:rPr lang="en-US" sz="2400" u="none" strike="noStrike" cap="none" dirty="0">
                          <a:solidFill>
                            <a:schemeClr val="dk1"/>
                          </a:solidFill>
                          <a:latin typeface="+mn-lt"/>
                          <a:ea typeface="Calibri"/>
                          <a:cs typeface="Calibri"/>
                          <a:sym typeface="Calibri"/>
                        </a:rPr>
                        <a:t>practice to increase repetition</a:t>
                      </a:r>
                      <a:endParaRPr sz="2400" dirty="0">
                        <a:latin typeface="+mn-lt"/>
                      </a:endParaRPr>
                    </a:p>
                    <a:p>
                      <a:pPr marL="342900" marR="0" lvl="0" indent="-342900" algn="l" rtl="0">
                        <a:lnSpc>
                          <a:spcPct val="100000"/>
                        </a:lnSpc>
                        <a:spcBef>
                          <a:spcPts val="200"/>
                        </a:spcBef>
                        <a:spcAft>
                          <a:spcPts val="0"/>
                        </a:spcAft>
                        <a:buClr>
                          <a:srgbClr val="FF0000"/>
                        </a:buClr>
                        <a:buSzPts val="1800"/>
                        <a:buFont typeface="Arial"/>
                        <a:buChar char="●"/>
                      </a:pPr>
                      <a:r>
                        <a:rPr lang="en-US" sz="2400" u="none" strike="noStrike" cap="none" dirty="0">
                          <a:solidFill>
                            <a:schemeClr val="dk1"/>
                          </a:solidFill>
                          <a:latin typeface="+mn-lt"/>
                          <a:ea typeface="Calibri"/>
                          <a:cs typeface="Calibri"/>
                          <a:sym typeface="Calibri"/>
                        </a:rPr>
                        <a:t>Use controlled </a:t>
                      </a:r>
                      <a:r>
                        <a:rPr lang="en-US" sz="2400" b="1" u="none" strike="noStrike" cap="none" dirty="0">
                          <a:solidFill>
                            <a:schemeClr val="dk1"/>
                          </a:solidFill>
                          <a:latin typeface="+mn-lt"/>
                          <a:ea typeface="Calibri"/>
                          <a:cs typeface="Calibri"/>
                          <a:sym typeface="Calibri"/>
                        </a:rPr>
                        <a:t>(blocked) </a:t>
                      </a:r>
                      <a:r>
                        <a:rPr lang="en-US" sz="2400" b="0" u="none" strike="noStrike" cap="none" dirty="0">
                          <a:solidFill>
                            <a:schemeClr val="dk1"/>
                          </a:solidFill>
                          <a:latin typeface="+mn-lt"/>
                          <a:ea typeface="Calibri"/>
                          <a:cs typeface="Calibri"/>
                          <a:sym typeface="Calibri"/>
                        </a:rPr>
                        <a:t>practice to reduce cognitive load</a:t>
                      </a:r>
                      <a:endParaRPr sz="2400" b="1" u="none" strike="noStrike" cap="none" dirty="0">
                        <a:solidFill>
                          <a:schemeClr val="dk1"/>
                        </a:solidFill>
                        <a:latin typeface="+mn-lt"/>
                        <a:ea typeface="Calibri"/>
                        <a:cs typeface="Calibri"/>
                        <a:sym typeface="Calibri"/>
                      </a:endParaRPr>
                    </a:p>
                    <a:p>
                      <a:pPr marL="342900" marR="0" lvl="0" indent="-342900" algn="l" rtl="0">
                        <a:lnSpc>
                          <a:spcPct val="100000"/>
                        </a:lnSpc>
                        <a:spcBef>
                          <a:spcPts val="200"/>
                        </a:spcBef>
                        <a:spcAft>
                          <a:spcPts val="0"/>
                        </a:spcAft>
                        <a:buClr>
                          <a:srgbClr val="FF0000"/>
                        </a:buClr>
                        <a:buSzPts val="1800"/>
                        <a:buFont typeface="Arial"/>
                        <a:buChar char="●"/>
                      </a:pPr>
                      <a:r>
                        <a:rPr lang="en-US" sz="2400" b="1" u="none" strike="noStrike" cap="none" dirty="0">
                          <a:solidFill>
                            <a:schemeClr val="dk1"/>
                          </a:solidFill>
                          <a:latin typeface="+mn-lt"/>
                          <a:ea typeface="Calibri"/>
                          <a:cs typeface="Calibri"/>
                          <a:sym typeface="Calibri"/>
                        </a:rPr>
                        <a:t>Support retrieval </a:t>
                      </a:r>
                      <a:r>
                        <a:rPr lang="en-US" sz="2400" u="none" strike="noStrike" cap="none" dirty="0">
                          <a:solidFill>
                            <a:schemeClr val="dk1"/>
                          </a:solidFill>
                          <a:latin typeface="+mn-lt"/>
                          <a:ea typeface="Calibri"/>
                          <a:cs typeface="Calibri"/>
                          <a:sym typeface="Calibri"/>
                        </a:rPr>
                        <a:t>through verbal and visual prompts</a:t>
                      </a:r>
                      <a:endParaRPr sz="2400" dirty="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96907">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a:solidFill>
                            <a:schemeClr val="dk1"/>
                          </a:solidFill>
                          <a:latin typeface="+mn-lt"/>
                          <a:ea typeface="Calibri"/>
                          <a:cs typeface="Calibri"/>
                          <a:sym typeface="Calibri"/>
                        </a:rPr>
                        <a:t>Fluency</a:t>
                      </a:r>
                      <a:endParaRPr sz="240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FF0000"/>
                        </a:buClr>
                        <a:buSzPts val="1800"/>
                        <a:buFont typeface="Arial"/>
                        <a:buChar char="●"/>
                      </a:pPr>
                      <a:r>
                        <a:rPr lang="en-US" sz="2400" b="0" u="none" strike="noStrike" cap="none" dirty="0">
                          <a:solidFill>
                            <a:schemeClr val="dk1"/>
                          </a:solidFill>
                          <a:latin typeface="+mn-lt"/>
                          <a:ea typeface="Calibri"/>
                          <a:cs typeface="Calibri"/>
                          <a:sym typeface="Calibri"/>
                        </a:rPr>
                        <a:t>Increase</a:t>
                      </a:r>
                      <a:r>
                        <a:rPr lang="en-US" sz="2400" b="1" u="none" strike="noStrike" cap="none" dirty="0">
                          <a:solidFill>
                            <a:schemeClr val="dk1"/>
                          </a:solidFill>
                          <a:latin typeface="+mn-lt"/>
                          <a:ea typeface="Calibri"/>
                          <a:cs typeface="Calibri"/>
                          <a:sym typeface="Calibri"/>
                        </a:rPr>
                        <a:t> automatic retrieval </a:t>
                      </a:r>
                      <a:r>
                        <a:rPr lang="en-US" sz="2400" b="0" u="none" strike="noStrike" cap="none" dirty="0">
                          <a:solidFill>
                            <a:schemeClr val="dk1"/>
                          </a:solidFill>
                          <a:latin typeface="+mn-lt"/>
                          <a:ea typeface="Calibri"/>
                          <a:cs typeface="Calibri"/>
                          <a:sym typeface="Calibri"/>
                        </a:rPr>
                        <a:t>without compromising accuracy through </a:t>
                      </a:r>
                      <a:r>
                        <a:rPr lang="en-US" sz="2400" b="1" u="none" strike="noStrike" cap="none" dirty="0">
                          <a:solidFill>
                            <a:schemeClr val="dk1"/>
                          </a:solidFill>
                          <a:latin typeface="+mn-lt"/>
                          <a:ea typeface="Calibri"/>
                          <a:cs typeface="Calibri"/>
                          <a:sym typeface="Calibri"/>
                        </a:rPr>
                        <a:t>massed</a:t>
                      </a:r>
                      <a:r>
                        <a:rPr lang="en-US" sz="2400" b="0" u="none" strike="noStrike" cap="none" dirty="0">
                          <a:solidFill>
                            <a:schemeClr val="dk1"/>
                          </a:solidFill>
                          <a:latin typeface="+mn-lt"/>
                          <a:ea typeface="Calibri"/>
                          <a:cs typeface="Calibri"/>
                          <a:sym typeface="Calibri"/>
                        </a:rPr>
                        <a:t> practice </a:t>
                      </a:r>
                      <a:endParaRPr sz="2400" dirty="0">
                        <a:latin typeface="+mn-lt"/>
                      </a:endParaRPr>
                    </a:p>
                    <a:p>
                      <a:pPr marL="342900" marR="0" lvl="0" indent="-342900" algn="l" rtl="0">
                        <a:lnSpc>
                          <a:spcPct val="100000"/>
                        </a:lnSpc>
                        <a:spcBef>
                          <a:spcPts val="200"/>
                        </a:spcBef>
                        <a:spcAft>
                          <a:spcPts val="0"/>
                        </a:spcAft>
                        <a:buClr>
                          <a:srgbClr val="FF0000"/>
                        </a:buClr>
                        <a:buSzPts val="1800"/>
                        <a:buFont typeface="Arial"/>
                        <a:buChar char="●"/>
                      </a:pPr>
                      <a:r>
                        <a:rPr lang="en-US" sz="2400" b="0" u="none" strike="noStrike" cap="none" dirty="0">
                          <a:solidFill>
                            <a:schemeClr val="dk1"/>
                          </a:solidFill>
                          <a:latin typeface="+mn-lt"/>
                          <a:ea typeface="Calibri"/>
                          <a:cs typeface="Calibri"/>
                          <a:sym typeface="Calibri"/>
                        </a:rPr>
                        <a:t>Support</a:t>
                      </a:r>
                      <a:r>
                        <a:rPr lang="en-US" sz="2400" b="1" u="none" strike="noStrike" cap="none" dirty="0">
                          <a:solidFill>
                            <a:schemeClr val="dk1"/>
                          </a:solidFill>
                          <a:latin typeface="+mn-lt"/>
                          <a:ea typeface="Calibri"/>
                          <a:cs typeface="Calibri"/>
                          <a:sym typeface="Calibri"/>
                        </a:rPr>
                        <a:t> discrimination </a:t>
                      </a:r>
                      <a:r>
                        <a:rPr lang="en-US" sz="2400" b="0" u="none" strike="noStrike" cap="none" dirty="0">
                          <a:solidFill>
                            <a:schemeClr val="dk1"/>
                          </a:solidFill>
                          <a:latin typeface="+mn-lt"/>
                          <a:ea typeface="Calibri"/>
                          <a:cs typeface="Calibri"/>
                          <a:sym typeface="Calibri"/>
                        </a:rPr>
                        <a:t>of skill among similar skills through </a:t>
                      </a:r>
                      <a:r>
                        <a:rPr lang="en-US" sz="2400" b="1" u="none" strike="noStrike" cap="none" dirty="0">
                          <a:solidFill>
                            <a:schemeClr val="dk1"/>
                          </a:solidFill>
                          <a:latin typeface="+mn-lt"/>
                          <a:ea typeface="Calibri"/>
                          <a:cs typeface="Calibri"/>
                          <a:sym typeface="Calibri"/>
                        </a:rPr>
                        <a:t>interleaved</a:t>
                      </a:r>
                      <a:r>
                        <a:rPr lang="en-US" sz="2400" b="0" u="none" strike="noStrike" cap="none" dirty="0">
                          <a:solidFill>
                            <a:schemeClr val="dk1"/>
                          </a:solidFill>
                          <a:latin typeface="+mn-lt"/>
                          <a:ea typeface="Calibri"/>
                          <a:cs typeface="Calibri"/>
                          <a:sym typeface="Calibri"/>
                        </a:rPr>
                        <a:t> practice</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530773">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dirty="0">
                          <a:solidFill>
                            <a:schemeClr val="dk1"/>
                          </a:solidFill>
                          <a:latin typeface="+mn-lt"/>
                          <a:ea typeface="Calibri"/>
                          <a:cs typeface="Calibri"/>
                          <a:sym typeface="Calibri"/>
                        </a:rPr>
                        <a:t>Generalization</a:t>
                      </a:r>
                      <a:endParaRPr sz="2400" dirty="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FF0000"/>
                        </a:buClr>
                        <a:buSzPts val="1800"/>
                        <a:buFont typeface="Arial"/>
                        <a:buChar char="●"/>
                      </a:pPr>
                      <a:r>
                        <a:rPr lang="en-US" sz="2400" b="0" u="none" strike="noStrike" cap="none" dirty="0">
                          <a:solidFill>
                            <a:schemeClr val="dk1"/>
                          </a:solidFill>
                          <a:latin typeface="+mn-lt"/>
                          <a:ea typeface="Calibri"/>
                          <a:cs typeface="Calibri"/>
                          <a:sym typeface="Calibri"/>
                        </a:rPr>
                        <a:t>Support</a:t>
                      </a:r>
                      <a:r>
                        <a:rPr lang="en-US" sz="2400" b="1" u="none" strike="noStrike" cap="none" dirty="0">
                          <a:solidFill>
                            <a:schemeClr val="dk1"/>
                          </a:solidFill>
                          <a:latin typeface="+mn-lt"/>
                          <a:ea typeface="Calibri"/>
                          <a:cs typeface="Calibri"/>
                          <a:sym typeface="Calibri"/>
                        </a:rPr>
                        <a:t> retention </a:t>
                      </a:r>
                      <a:r>
                        <a:rPr lang="en-US" sz="2400" b="0" u="none" strike="noStrike" cap="none" dirty="0">
                          <a:solidFill>
                            <a:schemeClr val="dk1"/>
                          </a:solidFill>
                          <a:latin typeface="+mn-lt"/>
                          <a:ea typeface="Calibri"/>
                          <a:cs typeface="Calibri"/>
                          <a:sym typeface="Calibri"/>
                        </a:rPr>
                        <a:t>of skill over time </a:t>
                      </a:r>
                      <a:r>
                        <a:rPr lang="en-US" sz="2400" b="1" u="none" strike="noStrike" cap="none" dirty="0">
                          <a:solidFill>
                            <a:schemeClr val="dk1"/>
                          </a:solidFill>
                          <a:latin typeface="+mn-lt"/>
                          <a:ea typeface="Calibri"/>
                          <a:cs typeface="Calibri"/>
                          <a:sym typeface="Calibri"/>
                        </a:rPr>
                        <a:t>(distributed practice)</a:t>
                      </a:r>
                      <a:endParaRPr sz="2400" b="0" u="none" strike="noStrike" cap="none" dirty="0">
                        <a:solidFill>
                          <a:schemeClr val="dk1"/>
                        </a:solidFill>
                        <a:latin typeface="+mn-lt"/>
                        <a:ea typeface="Calibri"/>
                        <a:cs typeface="Calibri"/>
                        <a:sym typeface="Calibri"/>
                      </a:endParaRPr>
                    </a:p>
                    <a:p>
                      <a:pPr marL="342900" marR="0" lvl="0" indent="-342900" algn="l" rtl="0">
                        <a:lnSpc>
                          <a:spcPct val="100000"/>
                        </a:lnSpc>
                        <a:spcBef>
                          <a:spcPts val="200"/>
                        </a:spcBef>
                        <a:spcAft>
                          <a:spcPts val="0"/>
                        </a:spcAft>
                        <a:buClr>
                          <a:srgbClr val="FF0000"/>
                        </a:buClr>
                        <a:buSzPts val="1800"/>
                        <a:buFont typeface="Arial"/>
                        <a:buChar char="●"/>
                      </a:pPr>
                      <a:r>
                        <a:rPr lang="en-US" sz="2400" b="1" u="none" strike="noStrike" cap="none" dirty="0">
                          <a:solidFill>
                            <a:schemeClr val="dk1"/>
                          </a:solidFill>
                          <a:latin typeface="+mn-lt"/>
                          <a:ea typeface="Calibri"/>
                          <a:cs typeface="Calibri"/>
                          <a:sym typeface="Calibri"/>
                        </a:rPr>
                        <a:t>Integrate skill</a:t>
                      </a:r>
                      <a:r>
                        <a:rPr lang="en-US" sz="2400" b="0" u="none" strike="noStrike" cap="none" dirty="0">
                          <a:solidFill>
                            <a:schemeClr val="dk1"/>
                          </a:solidFill>
                          <a:latin typeface="+mn-lt"/>
                          <a:ea typeface="Calibri"/>
                          <a:cs typeface="Calibri"/>
                          <a:sym typeface="Calibri"/>
                        </a:rPr>
                        <a:t> with previously mastered skills</a:t>
                      </a:r>
                      <a:endParaRPr sz="2400" b="1" u="none" strike="noStrike" cap="none" dirty="0">
                        <a:solidFill>
                          <a:schemeClr val="dk1"/>
                        </a:solidFill>
                        <a:latin typeface="+mn-lt"/>
                        <a:ea typeface="Calibri"/>
                        <a:cs typeface="Calibri"/>
                        <a:sym typeface="Calibri"/>
                      </a:endParaRPr>
                    </a:p>
                    <a:p>
                      <a:pPr marL="342900" marR="0" lvl="0" indent="-342900" algn="l" rtl="0">
                        <a:lnSpc>
                          <a:spcPct val="100000"/>
                        </a:lnSpc>
                        <a:spcBef>
                          <a:spcPts val="200"/>
                        </a:spcBef>
                        <a:spcAft>
                          <a:spcPts val="0"/>
                        </a:spcAft>
                        <a:buClr>
                          <a:srgbClr val="FF0000"/>
                        </a:buClr>
                        <a:buSzPts val="1800"/>
                        <a:buFont typeface="Arial"/>
                        <a:buChar char="●"/>
                      </a:pPr>
                      <a:r>
                        <a:rPr lang="en-US" sz="2400" b="1" u="none" strike="noStrike" cap="none" dirty="0">
                          <a:solidFill>
                            <a:schemeClr val="dk1"/>
                          </a:solidFill>
                          <a:latin typeface="+mn-lt"/>
                          <a:ea typeface="Calibri"/>
                          <a:cs typeface="Calibri"/>
                          <a:sym typeface="Calibri"/>
                        </a:rPr>
                        <a:t>Apply the skill across settings </a:t>
                      </a:r>
                      <a:r>
                        <a:rPr lang="en-US" sz="2400" b="0" u="none" strike="noStrike" cap="none" dirty="0">
                          <a:solidFill>
                            <a:schemeClr val="dk1"/>
                          </a:solidFill>
                          <a:latin typeface="+mn-lt"/>
                          <a:ea typeface="Calibri"/>
                          <a:cs typeface="Calibri"/>
                          <a:sym typeface="Calibri"/>
                        </a:rPr>
                        <a:t>without losing accuracy and automaticity</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94067">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a:solidFill>
                            <a:schemeClr val="dk1"/>
                          </a:solidFill>
                          <a:latin typeface="+mn-lt"/>
                          <a:ea typeface="Calibri"/>
                          <a:cs typeface="Calibri"/>
                          <a:sym typeface="Calibri"/>
                        </a:rPr>
                        <a:t>Adaptation</a:t>
                      </a:r>
                      <a:endParaRPr sz="240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FF0000"/>
                        </a:buClr>
                        <a:buSzPts val="1800"/>
                        <a:buFont typeface="Arial"/>
                        <a:buChar char="●"/>
                      </a:pPr>
                      <a:r>
                        <a:rPr lang="en-US" sz="2400" b="1" u="none" strike="noStrike" cap="none" dirty="0">
                          <a:solidFill>
                            <a:schemeClr val="dk1"/>
                          </a:solidFill>
                          <a:latin typeface="+mn-lt"/>
                          <a:ea typeface="Calibri"/>
                          <a:cs typeface="Calibri"/>
                          <a:sym typeface="Calibri"/>
                        </a:rPr>
                        <a:t>Apply</a:t>
                      </a:r>
                      <a:r>
                        <a:rPr lang="en-US" sz="2400" u="none" strike="noStrike" cap="none" dirty="0">
                          <a:solidFill>
                            <a:schemeClr val="dk1"/>
                          </a:solidFill>
                          <a:latin typeface="+mn-lt"/>
                          <a:ea typeface="Calibri"/>
                          <a:cs typeface="Calibri"/>
                          <a:sym typeface="Calibri"/>
                        </a:rPr>
                        <a:t> the skill </a:t>
                      </a:r>
                      <a:r>
                        <a:rPr lang="en-US" sz="2400" b="1" u="none" strike="noStrike" cap="none" dirty="0">
                          <a:solidFill>
                            <a:schemeClr val="dk1"/>
                          </a:solidFill>
                          <a:latin typeface="+mn-lt"/>
                          <a:ea typeface="Calibri"/>
                          <a:cs typeface="Calibri"/>
                          <a:sym typeface="Calibri"/>
                        </a:rPr>
                        <a:t>in authentic contexts </a:t>
                      </a:r>
                      <a:endParaRPr sz="2400" dirty="0">
                        <a:latin typeface="+mn-lt"/>
                      </a:endParaRPr>
                    </a:p>
                    <a:p>
                      <a:pPr marL="342900" marR="0" lvl="0" indent="-342900" algn="l" rtl="0">
                        <a:lnSpc>
                          <a:spcPct val="100000"/>
                        </a:lnSpc>
                        <a:spcBef>
                          <a:spcPts val="200"/>
                        </a:spcBef>
                        <a:spcAft>
                          <a:spcPts val="0"/>
                        </a:spcAft>
                        <a:buClr>
                          <a:srgbClr val="FF0000"/>
                        </a:buClr>
                        <a:buSzPts val="1800"/>
                        <a:buFont typeface="Arial"/>
                        <a:buChar char="●"/>
                      </a:pPr>
                      <a:r>
                        <a:rPr lang="en-US" sz="2400" b="1" u="none" strike="noStrike" cap="none" dirty="0">
                          <a:solidFill>
                            <a:schemeClr val="dk1"/>
                          </a:solidFill>
                          <a:latin typeface="+mn-lt"/>
                          <a:ea typeface="Calibri"/>
                          <a:cs typeface="Calibri"/>
                          <a:sym typeface="Calibri"/>
                        </a:rPr>
                        <a:t>Engage in multistep processes </a:t>
                      </a:r>
                      <a:r>
                        <a:rPr lang="en-US" sz="2400" u="none" strike="noStrike" cap="none" dirty="0">
                          <a:solidFill>
                            <a:schemeClr val="dk1"/>
                          </a:solidFill>
                          <a:latin typeface="+mn-lt"/>
                          <a:ea typeface="Calibri"/>
                          <a:cs typeface="Calibri"/>
                          <a:sym typeface="Calibri"/>
                        </a:rPr>
                        <a:t>to apply the skill </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254" name="Google Shape;254;p24" descr="highlighted text box that emphasizes adaptation in the instructional hierarchy objectives"/>
          <p:cNvSpPr/>
          <p:nvPr/>
        </p:nvSpPr>
        <p:spPr>
          <a:xfrm>
            <a:off x="609599" y="5655806"/>
            <a:ext cx="10972800" cy="899976"/>
          </a:xfrm>
          <a:prstGeom prst="roundRect">
            <a:avLst>
              <a:gd name="adj" fmla="val 16667"/>
            </a:avLst>
          </a:prstGeom>
          <a:noFill/>
          <a:ln w="76200" cap="flat" cmpd="sng">
            <a:solidFill>
              <a:srgbClr val="FF330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Tree>
    <p:extLst>
      <p:ext uri="{BB962C8B-B14F-4D97-AF65-F5344CB8AC3E}">
        <p14:creationId xmlns:p14="http://schemas.microsoft.com/office/powerpoint/2010/main" val="667518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2"/>
          <p:cNvSpPr txBox="1">
            <a:spLocks noGrp="1"/>
          </p:cNvSpPr>
          <p:nvPr>
            <p:ph type="title"/>
          </p:nvPr>
        </p:nvSpPr>
        <p:spPr>
          <a:xfrm>
            <a:off x="609600" y="274639"/>
            <a:ext cx="10972800" cy="73152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Application – Adaptation Stage</a:t>
            </a:r>
            <a:endParaRPr cap="none" dirty="0"/>
          </a:p>
        </p:txBody>
      </p:sp>
      <p:sp>
        <p:nvSpPr>
          <p:cNvPr id="303" name="Google Shape;303;p32"/>
          <p:cNvSpPr txBox="1">
            <a:spLocks noGrp="1"/>
          </p:cNvSpPr>
          <p:nvPr>
            <p:ph type="body" idx="1"/>
          </p:nvPr>
        </p:nvSpPr>
        <p:spPr>
          <a:xfrm>
            <a:off x="609600" y="1236306"/>
            <a:ext cx="10972800" cy="4585996"/>
          </a:xfrm>
          <a:prstGeom prst="rect">
            <a:avLst/>
          </a:prstGeom>
          <a:solidFill>
            <a:schemeClr val="lt1"/>
          </a:solidFill>
          <a:ln w="38100" cap="flat" cmpd="sng">
            <a:solidFill>
              <a:schemeClr val="dk1"/>
            </a:solidFill>
            <a:prstDash val="solid"/>
            <a:round/>
            <a:headEnd type="none" w="sm" len="sm"/>
            <a:tailEnd type="none" w="sm" len="sm"/>
          </a:ln>
        </p:spPr>
        <p:txBody>
          <a:bodyPr spcFirstLastPara="1" vert="horz" wrap="square" lIns="121900" tIns="60933" rIns="121900" bIns="60933" rtlCol="0" anchor="t" anchorCtr="0">
            <a:normAutofit/>
          </a:bodyPr>
          <a:lstStyle/>
          <a:p>
            <a:pPr marL="342891" indent="-342891">
              <a:lnSpc>
                <a:spcPct val="100000"/>
              </a:lnSpc>
              <a:spcAft>
                <a:spcPts val="0"/>
              </a:spcAft>
              <a:buClr>
                <a:srgbClr val="C00000"/>
              </a:buClr>
              <a:buSzPts val="2400"/>
            </a:pPr>
            <a:r>
              <a:rPr lang="en-US" sz="3200" dirty="0"/>
              <a:t>When a skill has reached the generalization stage, students are ready to apply the skill to read connected text</a:t>
            </a:r>
            <a:endParaRPr sz="3200" dirty="0"/>
          </a:p>
          <a:p>
            <a:pPr marL="342891" indent="-342891">
              <a:lnSpc>
                <a:spcPct val="100000"/>
              </a:lnSpc>
              <a:spcBef>
                <a:spcPts val="1200"/>
              </a:spcBef>
              <a:spcAft>
                <a:spcPts val="0"/>
              </a:spcAft>
              <a:buClr>
                <a:srgbClr val="C00000"/>
              </a:buClr>
              <a:buSzPts val="2400"/>
            </a:pPr>
            <a:r>
              <a:rPr lang="en-US" sz="3200" dirty="0"/>
              <a:t>Connected text passages are not the only option for fluency practice</a:t>
            </a:r>
            <a:endParaRPr sz="3200" dirty="0"/>
          </a:p>
          <a:p>
            <a:pPr marL="742932" lvl="1" indent="-285742">
              <a:spcBef>
                <a:spcPts val="1200"/>
              </a:spcBef>
              <a:spcAft>
                <a:spcPts val="0"/>
              </a:spcAft>
              <a:buClr>
                <a:srgbClr val="C00000"/>
              </a:buClr>
              <a:buSzPts val="2400"/>
              <a:buChar char="–"/>
            </a:pPr>
            <a:r>
              <a:rPr lang="en-US" sz="3200" b="1" dirty="0"/>
              <a:t>Phrases</a:t>
            </a:r>
            <a:r>
              <a:rPr lang="en-US" sz="3200" dirty="0"/>
              <a:t> are best for students with </a:t>
            </a:r>
            <a:r>
              <a:rPr lang="en-US" sz="3200" b="1" dirty="0"/>
              <a:t>difficulty with whole-word reading</a:t>
            </a:r>
            <a:endParaRPr sz="3200" b="1" dirty="0"/>
          </a:p>
          <a:p>
            <a:pPr marL="742932" lvl="1" indent="-285742">
              <a:spcBef>
                <a:spcPts val="1200"/>
              </a:spcBef>
              <a:spcAft>
                <a:spcPts val="0"/>
              </a:spcAft>
              <a:buClr>
                <a:srgbClr val="C00000"/>
              </a:buClr>
              <a:buSzPts val="2400"/>
              <a:buChar char="–"/>
            </a:pPr>
            <a:r>
              <a:rPr lang="en-US" sz="3200" b="1" dirty="0"/>
              <a:t>Sentences</a:t>
            </a:r>
            <a:r>
              <a:rPr lang="en-US" sz="3200" dirty="0"/>
              <a:t> are effective when </a:t>
            </a:r>
            <a:r>
              <a:rPr lang="en-US" sz="3200" b="1" dirty="0"/>
              <a:t>few phonetically irregular words </a:t>
            </a:r>
            <a:r>
              <a:rPr lang="en-US" sz="3200" dirty="0"/>
              <a:t>or </a:t>
            </a:r>
            <a:r>
              <a:rPr lang="en-US" sz="3200" b="1" dirty="0"/>
              <a:t>inflected endings </a:t>
            </a:r>
            <a:r>
              <a:rPr lang="en-US" sz="3200" dirty="0"/>
              <a:t>are </a:t>
            </a:r>
            <a:r>
              <a:rPr lang="en-US" sz="3200" b="1" dirty="0"/>
              <a:t>known</a:t>
            </a:r>
            <a:endParaRPr sz="32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3"/>
          <p:cNvSpPr txBox="1">
            <a:spLocks noGrp="1"/>
          </p:cNvSpPr>
          <p:nvPr>
            <p:ph type="title"/>
          </p:nvPr>
        </p:nvSpPr>
        <p:spPr>
          <a:xfrm>
            <a:off x="609600" y="279400"/>
            <a:ext cx="10972800" cy="73152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Connected Text Passage</a:t>
            </a:r>
            <a:endParaRPr cap="none" dirty="0"/>
          </a:p>
        </p:txBody>
      </p:sp>
      <p:pic>
        <p:nvPicPr>
          <p:cNvPr id="309" name="Google Shape;309;p33" descr="Text passage example"/>
          <p:cNvPicPr preferRelativeResize="0"/>
          <p:nvPr/>
        </p:nvPicPr>
        <p:blipFill rotWithShape="1">
          <a:blip r:embed="rId3">
            <a:alphaModFix/>
          </a:blip>
          <a:srcRect/>
          <a:stretch/>
        </p:blipFill>
        <p:spPr>
          <a:xfrm>
            <a:off x="624441" y="1295401"/>
            <a:ext cx="10553632" cy="4312298"/>
          </a:xfrm>
          <a:prstGeom prst="rect">
            <a:avLst/>
          </a:prstGeom>
          <a:noFill/>
          <a:ln w="38100" cap="flat" cmpd="sng">
            <a:solidFill>
              <a:schemeClr val="dk1"/>
            </a:solidFill>
            <a:prstDash val="solid"/>
            <a:round/>
            <a:headEnd type="none" w="sm" len="sm"/>
            <a:tailEnd type="none" w="sm" len="sm"/>
          </a:ln>
        </p:spPr>
      </p:pic>
      <p:pic>
        <p:nvPicPr>
          <p:cNvPr id="310" name="Google Shape;310;p3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411998" y="5243257"/>
            <a:ext cx="2679700" cy="254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6"/>
          <p:cNvSpPr txBox="1">
            <a:spLocks noGrp="1"/>
          </p:cNvSpPr>
          <p:nvPr>
            <p:ph type="title"/>
          </p:nvPr>
        </p:nvSpPr>
        <p:spPr>
          <a:xfrm>
            <a:off x="609600" y="274639"/>
            <a:ext cx="10972800" cy="73152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sym typeface="Calibri"/>
              </a:rPr>
              <a:t>Massed Versus Spaced</a:t>
            </a:r>
            <a:endParaRPr cap="none" dirty="0">
              <a:sym typeface="Calibri"/>
            </a:endParaRPr>
          </a:p>
        </p:txBody>
      </p:sp>
      <p:sp>
        <p:nvSpPr>
          <p:cNvPr id="332" name="Google Shape;332;p36"/>
          <p:cNvSpPr txBox="1"/>
          <p:nvPr/>
        </p:nvSpPr>
        <p:spPr>
          <a:xfrm>
            <a:off x="609600" y="1154406"/>
            <a:ext cx="10972800" cy="480126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60933" rIns="121900" bIns="60933" anchor="t" anchorCtr="0">
            <a:spAutoFit/>
          </a:bodyPr>
          <a:lstStyle/>
          <a:p>
            <a:r>
              <a:rPr lang="en-US" sz="3600" b="1" dirty="0">
                <a:solidFill>
                  <a:schemeClr val="dk1"/>
                </a:solidFill>
                <a:ea typeface="Calibri"/>
                <a:cs typeface="Calibri"/>
                <a:sym typeface="Calibri"/>
              </a:rPr>
              <a:t>Massed Practice</a:t>
            </a:r>
            <a:endParaRPr sz="2000" dirty="0"/>
          </a:p>
          <a:p>
            <a:pPr marL="457189" indent="-457189">
              <a:buClr>
                <a:srgbClr val="FF0000"/>
              </a:buClr>
              <a:buSzPts val="2800"/>
              <a:buFont typeface="Arial"/>
              <a:buChar char="•"/>
            </a:pPr>
            <a:r>
              <a:rPr lang="en-US" sz="3600" dirty="0">
                <a:solidFill>
                  <a:schemeClr val="dk1"/>
                </a:solidFill>
                <a:ea typeface="Calibri"/>
                <a:cs typeface="Calibri"/>
                <a:sym typeface="Calibri"/>
              </a:rPr>
              <a:t>Repetition occurs within a short time</a:t>
            </a:r>
            <a:endParaRPr sz="2000" dirty="0"/>
          </a:p>
          <a:p>
            <a:pPr marL="457189" indent="-457189">
              <a:buClr>
                <a:srgbClr val="FF0000"/>
              </a:buClr>
              <a:buSzPts val="2800"/>
              <a:buFont typeface="Arial"/>
              <a:buChar char="•"/>
            </a:pPr>
            <a:r>
              <a:rPr lang="en-US" sz="3600" dirty="0">
                <a:solidFill>
                  <a:schemeClr val="dk1"/>
                </a:solidFill>
                <a:ea typeface="Calibri"/>
                <a:cs typeface="Calibri"/>
                <a:sym typeface="Calibri"/>
              </a:rPr>
              <a:t>Think of cramming for a test</a:t>
            </a:r>
            <a:endParaRPr sz="2000" dirty="0"/>
          </a:p>
          <a:p>
            <a:endParaRPr sz="1400" b="1" dirty="0">
              <a:solidFill>
                <a:schemeClr val="dk1"/>
              </a:solidFill>
              <a:ea typeface="Calibri"/>
              <a:cs typeface="Calibri"/>
              <a:sym typeface="Calibri"/>
            </a:endParaRPr>
          </a:p>
          <a:p>
            <a:r>
              <a:rPr lang="en-US" sz="3600" b="1" dirty="0">
                <a:solidFill>
                  <a:schemeClr val="dk1"/>
                </a:solidFill>
                <a:ea typeface="Calibri"/>
                <a:cs typeface="Calibri"/>
                <a:sym typeface="Calibri"/>
              </a:rPr>
              <a:t>Spaced Practice</a:t>
            </a:r>
            <a:endParaRPr sz="2000" dirty="0"/>
          </a:p>
          <a:p>
            <a:pPr marL="457189" indent="-457189">
              <a:buClr>
                <a:srgbClr val="FF0000"/>
              </a:buClr>
              <a:buSzPts val="2800"/>
              <a:buFont typeface="Arial"/>
              <a:buChar char="•"/>
            </a:pPr>
            <a:r>
              <a:rPr lang="en-US" sz="3600" dirty="0">
                <a:solidFill>
                  <a:schemeClr val="dk1"/>
                </a:solidFill>
                <a:ea typeface="Calibri"/>
                <a:cs typeface="Calibri"/>
                <a:sym typeface="Calibri"/>
              </a:rPr>
              <a:t>Repetition is spread over time</a:t>
            </a:r>
            <a:endParaRPr sz="2000" dirty="0"/>
          </a:p>
          <a:p>
            <a:pPr marL="457189" indent="-457189">
              <a:buClr>
                <a:srgbClr val="FF0000"/>
              </a:buClr>
              <a:buSzPts val="2800"/>
              <a:buFont typeface="Arial"/>
              <a:buChar char="•"/>
            </a:pPr>
            <a:r>
              <a:rPr lang="en-US" sz="3600" dirty="0">
                <a:solidFill>
                  <a:schemeClr val="dk1"/>
                </a:solidFill>
                <a:ea typeface="Calibri"/>
                <a:cs typeface="Calibri"/>
                <a:sym typeface="Calibri"/>
              </a:rPr>
              <a:t>Periods of rest occur between practice sessions</a:t>
            </a:r>
            <a:endParaRPr sz="2000" dirty="0"/>
          </a:p>
          <a:p>
            <a:pPr marL="457189" indent="-457189">
              <a:buClr>
                <a:srgbClr val="FF0000"/>
              </a:buClr>
              <a:buSzPts val="2800"/>
              <a:buFont typeface="Arial"/>
              <a:buChar char="•"/>
            </a:pPr>
            <a:r>
              <a:rPr lang="en-US" sz="3600" dirty="0">
                <a:solidFill>
                  <a:schemeClr val="dk1"/>
                </a:solidFill>
                <a:ea typeface="Calibri"/>
                <a:cs typeface="Calibri"/>
                <a:sym typeface="Calibri"/>
              </a:rPr>
              <a:t>Rest can be created by manipulating timing </a:t>
            </a:r>
            <a:r>
              <a:rPr lang="en-US" sz="3600" i="1" dirty="0">
                <a:solidFill>
                  <a:schemeClr val="dk1"/>
                </a:solidFill>
                <a:ea typeface="Calibri"/>
                <a:cs typeface="Calibri"/>
                <a:sym typeface="Calibri"/>
              </a:rPr>
              <a:t>or</a:t>
            </a:r>
            <a:r>
              <a:rPr lang="en-US" sz="3600" dirty="0">
                <a:solidFill>
                  <a:schemeClr val="dk1"/>
                </a:solidFill>
                <a:ea typeface="Calibri"/>
                <a:cs typeface="Calibri"/>
                <a:sym typeface="Calibri"/>
              </a:rPr>
              <a:t> by manipulating format (interleaved)</a:t>
            </a:r>
            <a:endParaRPr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0914-F249-45B9-53C9-ACA24A82520F}"/>
              </a:ext>
            </a:extLst>
          </p:cNvPr>
          <p:cNvSpPr>
            <a:spLocks noGrp="1"/>
          </p:cNvSpPr>
          <p:nvPr>
            <p:ph type="title"/>
          </p:nvPr>
        </p:nvSpPr>
        <p:spPr>
          <a:xfrm>
            <a:off x="609600" y="274639"/>
            <a:ext cx="10972800" cy="731520"/>
          </a:xfr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Massed Versus Spaced/Distributed Practice</a:t>
            </a:r>
          </a:p>
        </p:txBody>
      </p:sp>
      <p:pic>
        <p:nvPicPr>
          <p:cNvPr id="4" name="Picture 3" descr="Long-term retention chart broken down into massed practice, spaced practice, superior spaced practice">
            <a:extLst>
              <a:ext uri="{FF2B5EF4-FFF2-40B4-BE49-F238E27FC236}">
                <a16:creationId xmlns:a16="http://schemas.microsoft.com/office/drawing/2014/main" id="{C8A58C38-439C-62AD-899B-2717095DE5E1}"/>
              </a:ext>
            </a:extLst>
          </p:cNvPr>
          <p:cNvPicPr>
            <a:picLocks noChangeAspect="1"/>
          </p:cNvPicPr>
          <p:nvPr/>
        </p:nvPicPr>
        <p:blipFill>
          <a:blip r:embed="rId2"/>
          <a:srcRect l="1291" t="3785" r="1291"/>
          <a:stretch/>
        </p:blipFill>
        <p:spPr>
          <a:xfrm>
            <a:off x="609600" y="1118984"/>
            <a:ext cx="10972800" cy="4872459"/>
          </a:xfrm>
          <a:prstGeom prst="rect">
            <a:avLst/>
          </a:prstGeom>
          <a:ln w="28575">
            <a:solidFill>
              <a:schemeClr val="tx1"/>
            </a:solidFill>
          </a:ln>
        </p:spPr>
      </p:pic>
      <p:sp>
        <p:nvSpPr>
          <p:cNvPr id="5" name="TextBox 4">
            <a:extLst>
              <a:ext uri="{FF2B5EF4-FFF2-40B4-BE49-F238E27FC236}">
                <a16:creationId xmlns:a16="http://schemas.microsoft.com/office/drawing/2014/main" id="{3FB247D8-787C-03A2-FDBA-A637A5923413}"/>
              </a:ext>
            </a:extLst>
          </p:cNvPr>
          <p:cNvSpPr txBox="1"/>
          <p:nvPr/>
        </p:nvSpPr>
        <p:spPr>
          <a:xfrm>
            <a:off x="8742783" y="5891666"/>
            <a:ext cx="2839618" cy="584968"/>
          </a:xfrm>
          <a:prstGeom prst="rect">
            <a:avLst/>
          </a:prstGeom>
          <a:noFill/>
        </p:spPr>
        <p:txBody>
          <a:bodyPr wrap="square" rtlCol="0">
            <a:spAutoFit/>
          </a:bodyPr>
          <a:lstStyle/>
          <a:p>
            <a:pPr algn="l"/>
            <a:r>
              <a:rPr lang="en-US" sz="1067" dirty="0"/>
              <a:t>  </a:t>
            </a:r>
          </a:p>
          <a:p>
            <a:r>
              <a:rPr lang="en-US" sz="1067" dirty="0">
                <a:solidFill>
                  <a:srgbClr val="2D2D2D"/>
                </a:solidFill>
              </a:rPr>
              <a:t>Foy, R. L.,, </a:t>
            </a:r>
            <a:r>
              <a:rPr lang="en-US" sz="1067" dirty="0" err="1">
                <a:solidFill>
                  <a:srgbClr val="2D2D2D"/>
                </a:solidFill>
              </a:rPr>
              <a:t>Sya’ban</a:t>
            </a:r>
            <a:r>
              <a:rPr lang="en-US" sz="1067" dirty="0">
                <a:solidFill>
                  <a:srgbClr val="2D2D2D"/>
                </a:solidFill>
              </a:rPr>
              <a:t>, S.N., </a:t>
            </a:r>
            <a:r>
              <a:rPr lang="en-US" sz="1067" dirty="0" err="1">
                <a:solidFill>
                  <a:srgbClr val="2D2D2D"/>
                </a:solidFill>
              </a:rPr>
              <a:t>Horneffer</a:t>
            </a:r>
            <a:r>
              <a:rPr lang="en-US" sz="1067" dirty="0">
                <a:solidFill>
                  <a:srgbClr val="2D2D2D"/>
                </a:solidFill>
              </a:rPr>
              <a:t>, P., 2021</a:t>
            </a:r>
          </a:p>
          <a:p>
            <a:pPr algn="l"/>
            <a:endParaRPr lang="en-US" sz="1067" dirty="0">
              <a:solidFill>
                <a:srgbClr val="2D2D2D"/>
              </a:solidFill>
            </a:endParaRPr>
          </a:p>
        </p:txBody>
      </p:sp>
    </p:spTree>
    <p:extLst>
      <p:ext uri="{BB962C8B-B14F-4D97-AF65-F5344CB8AC3E}">
        <p14:creationId xmlns:p14="http://schemas.microsoft.com/office/powerpoint/2010/main" val="147003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a:xfrm>
            <a:off x="386809" y="503033"/>
            <a:ext cx="11010533" cy="1136309"/>
          </a:xfrm>
        </p:spPr>
        <p:txBody>
          <a:bodyPr>
            <a:normAutofit/>
          </a:bodyPr>
          <a:lstStyle/>
          <a:p>
            <a:pPr algn="ctr"/>
            <a:r>
              <a:rPr lang="en-US" cap="none" dirty="0"/>
              <a:t>Intensifying Interventions: </a:t>
            </a:r>
            <a:br>
              <a:rPr lang="en-US" cap="none" dirty="0"/>
            </a:br>
            <a:r>
              <a:rPr lang="en-US" cap="none" dirty="0"/>
              <a:t>The Power of Practice</a:t>
            </a:r>
          </a:p>
        </p:txBody>
      </p:sp>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284453" y="1612640"/>
            <a:ext cx="11326219" cy="720257"/>
          </a:xfrm>
        </p:spPr>
        <p:txBody>
          <a:bodyPr>
            <a:normAutofit/>
          </a:bodyPr>
          <a:lstStyle/>
          <a:p>
            <a:pPr algn="ctr"/>
            <a:r>
              <a:rPr lang="en-US" dirty="0"/>
              <a:t>Managing Cognitive Load Through Instructional Design</a:t>
            </a:r>
          </a:p>
        </p:txBody>
      </p:sp>
      <p:sp>
        <p:nvSpPr>
          <p:cNvPr id="5" name="Text Placeholder 4">
            <a:extLst>
              <a:ext uri="{FF2B5EF4-FFF2-40B4-BE49-F238E27FC236}">
                <a16:creationId xmlns:a16="http://schemas.microsoft.com/office/drawing/2014/main" id="{96793753-52E0-CB2D-74CC-BBFEB9D8B887}"/>
              </a:ext>
            </a:extLst>
          </p:cNvPr>
          <p:cNvSpPr>
            <a:spLocks noGrp="1"/>
          </p:cNvSpPr>
          <p:nvPr>
            <p:ph type="body" sz="quarter" idx="14"/>
          </p:nvPr>
        </p:nvSpPr>
        <p:spPr>
          <a:xfrm>
            <a:off x="365669" y="2233388"/>
            <a:ext cx="5240310" cy="679730"/>
          </a:xfrm>
        </p:spPr>
        <p:txBody>
          <a:bodyPr/>
          <a:lstStyle/>
          <a:p>
            <a:r>
              <a:rPr lang="en-US" sz="4000" cap="none" dirty="0"/>
              <a:t>Jamey</a:t>
            </a:r>
          </a:p>
        </p:txBody>
      </p:sp>
      <p:sp>
        <p:nvSpPr>
          <p:cNvPr id="6" name="Text Placeholder 5">
            <a:extLst>
              <a:ext uri="{FF2B5EF4-FFF2-40B4-BE49-F238E27FC236}">
                <a16:creationId xmlns:a16="http://schemas.microsoft.com/office/drawing/2014/main" id="{99E43D0E-60FF-DE73-D538-B5687C8B7DFC}"/>
              </a:ext>
            </a:extLst>
          </p:cNvPr>
          <p:cNvSpPr>
            <a:spLocks noGrp="1"/>
          </p:cNvSpPr>
          <p:nvPr>
            <p:ph type="body" sz="quarter" idx="20"/>
          </p:nvPr>
        </p:nvSpPr>
        <p:spPr>
          <a:xfrm>
            <a:off x="404300" y="2913118"/>
            <a:ext cx="5240310" cy="479092"/>
          </a:xfrm>
        </p:spPr>
        <p:txBody>
          <a:bodyPr/>
          <a:lstStyle/>
          <a:p>
            <a:r>
              <a:rPr lang="en-US" sz="4000" cap="none" dirty="0"/>
              <a:t>Peavler</a:t>
            </a:r>
          </a:p>
        </p:txBody>
      </p:sp>
      <p:sp>
        <p:nvSpPr>
          <p:cNvPr id="4" name="Text Placeholder 3">
            <a:extLst>
              <a:ext uri="{FF2B5EF4-FFF2-40B4-BE49-F238E27FC236}">
                <a16:creationId xmlns:a16="http://schemas.microsoft.com/office/drawing/2014/main" id="{A29C7815-2CCB-7A66-6FFF-8E6FAC93FA1A}"/>
              </a:ext>
            </a:extLst>
          </p:cNvPr>
          <p:cNvSpPr>
            <a:spLocks noGrp="1"/>
          </p:cNvSpPr>
          <p:nvPr>
            <p:ph type="body" sz="quarter" idx="17"/>
          </p:nvPr>
        </p:nvSpPr>
        <p:spPr>
          <a:xfrm>
            <a:off x="381001" y="3674353"/>
            <a:ext cx="7424056" cy="1402293"/>
          </a:xfrm>
        </p:spPr>
        <p:txBody>
          <a:bodyPr>
            <a:normAutofit lnSpcReduction="10000"/>
          </a:bodyPr>
          <a:lstStyle/>
          <a:p>
            <a:r>
              <a:rPr lang="en-US" sz="2400" dirty="0">
                <a:solidFill>
                  <a:schemeClr val="tx1">
                    <a:lumMod val="90000"/>
                    <a:lumOff val="10000"/>
                  </a:schemeClr>
                </a:solidFill>
              </a:rPr>
              <a:t>Assistant Professor and Program Facilitator</a:t>
            </a:r>
          </a:p>
          <a:p>
            <a:r>
              <a:rPr lang="en-US" sz="2400" dirty="0">
                <a:solidFill>
                  <a:schemeClr val="tx1">
                    <a:lumMod val="90000"/>
                    <a:lumOff val="10000"/>
                  </a:schemeClr>
                </a:solidFill>
              </a:rPr>
              <a:t>Mount St. Joseph University – Graduate Reading Science Program</a:t>
            </a:r>
          </a:p>
        </p:txBody>
      </p:sp>
      <p:sp>
        <p:nvSpPr>
          <p:cNvPr id="3" name="Text Placeholder 2">
            <a:extLst>
              <a:ext uri="{FF2B5EF4-FFF2-40B4-BE49-F238E27FC236}">
                <a16:creationId xmlns:a16="http://schemas.microsoft.com/office/drawing/2014/main" id="{394DF543-EBE6-9024-9463-3D4BFA783174}"/>
              </a:ext>
            </a:extLst>
          </p:cNvPr>
          <p:cNvSpPr>
            <a:spLocks noGrp="1"/>
          </p:cNvSpPr>
          <p:nvPr>
            <p:ph type="body" sz="quarter" idx="16"/>
          </p:nvPr>
        </p:nvSpPr>
        <p:spPr>
          <a:xfrm>
            <a:off x="381001" y="5050970"/>
            <a:ext cx="5235550" cy="796631"/>
          </a:xfrm>
        </p:spPr>
        <p:txBody>
          <a:bodyPr>
            <a:normAutofit/>
          </a:bodyPr>
          <a:lstStyle/>
          <a:p>
            <a:r>
              <a:rPr lang="en-US" sz="3200" dirty="0">
                <a:hlinkClick r:id="rId3"/>
              </a:rPr>
              <a:t>Jamey.Peavler@MSJ.edu</a:t>
            </a:r>
            <a:endParaRPr lang="en-US" sz="3200" dirty="0"/>
          </a:p>
        </p:txBody>
      </p:sp>
      <p:pic>
        <p:nvPicPr>
          <p:cNvPr id="12" name="Picture Placeholder 11" descr="Presenter portrait">
            <a:extLst>
              <a:ext uri="{FF2B5EF4-FFF2-40B4-BE49-F238E27FC236}">
                <a16:creationId xmlns:a16="http://schemas.microsoft.com/office/drawing/2014/main" id="{1144BBC8-7E61-25B9-59D3-C767C12C2B5D}"/>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t="13471" b="13565"/>
          <a:stretch/>
        </p:blipFill>
        <p:spPr>
          <a:xfrm>
            <a:off x="7958817" y="2463214"/>
            <a:ext cx="3493634" cy="3824572"/>
          </a:xfrm>
        </p:spPr>
      </p:pic>
    </p:spTree>
    <p:custDataLst>
      <p:tags r:id="rId1"/>
    </p:custDataLst>
    <p:extLst>
      <p:ext uri="{BB962C8B-B14F-4D97-AF65-F5344CB8AC3E}">
        <p14:creationId xmlns:p14="http://schemas.microsoft.com/office/powerpoint/2010/main" val="3319983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8"/>
          <p:cNvSpPr txBox="1">
            <a:spLocks noGrp="1"/>
          </p:cNvSpPr>
          <p:nvPr>
            <p:ph type="title"/>
          </p:nvPr>
        </p:nvSpPr>
        <p:spPr>
          <a:xfrm>
            <a:off x="7966260" y="196475"/>
            <a:ext cx="4008845" cy="684389"/>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sym typeface="Calibri"/>
              </a:rPr>
              <a:t>Timing: Frequency</a:t>
            </a:r>
            <a:endParaRPr cap="none" dirty="0"/>
          </a:p>
        </p:txBody>
      </p:sp>
      <p:pic>
        <p:nvPicPr>
          <p:cNvPr id="349" name="Google Shape;349;p38" descr="graph of timin sessions or massed practice"/>
          <p:cNvPicPr preferRelativeResize="0"/>
          <p:nvPr/>
        </p:nvPicPr>
        <p:blipFill rotWithShape="1">
          <a:blip r:embed="rId3">
            <a:alphaModFix/>
          </a:blip>
          <a:srcRect/>
          <a:stretch/>
        </p:blipFill>
        <p:spPr>
          <a:xfrm>
            <a:off x="661896" y="196475"/>
            <a:ext cx="6769878" cy="5846894"/>
          </a:xfrm>
          <a:prstGeom prst="rect">
            <a:avLst/>
          </a:prstGeom>
          <a:noFill/>
          <a:ln w="28575" cap="flat" cmpd="sng">
            <a:solidFill>
              <a:schemeClr val="dk1"/>
            </a:solidFill>
            <a:prstDash val="solid"/>
            <a:round/>
            <a:headEnd type="none" w="sm" len="sm"/>
            <a:tailEnd type="none" w="sm" len="sm"/>
          </a:ln>
        </p:spPr>
      </p:pic>
      <p:sp>
        <p:nvSpPr>
          <p:cNvPr id="371" name="Google Shape;371;p38"/>
          <p:cNvSpPr txBox="1"/>
          <p:nvPr/>
        </p:nvSpPr>
        <p:spPr>
          <a:xfrm>
            <a:off x="8010273" y="1041721"/>
            <a:ext cx="3931600" cy="4842297"/>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60933" rIns="121900" bIns="60933" anchor="t" anchorCtr="0">
            <a:spAutoFit/>
          </a:bodyPr>
          <a:lstStyle/>
          <a:p>
            <a:pPr marL="457200" indent="-457200">
              <a:buClr>
                <a:srgbClr val="C00000"/>
              </a:buClr>
              <a:buSzPct val="100000"/>
              <a:buFont typeface="Arial" panose="020B0604020202020204" pitchFamily="34" charset="0"/>
              <a:buChar char="•"/>
            </a:pPr>
            <a:r>
              <a:rPr lang="en-US" sz="2800" dirty="0">
                <a:solidFill>
                  <a:schemeClr val="dk1"/>
                </a:solidFill>
                <a:ea typeface="Calibri"/>
                <a:cs typeface="Calibri"/>
                <a:sym typeface="Calibri"/>
              </a:rPr>
              <a:t>Provide massed practice until accurate and automatic </a:t>
            </a:r>
          </a:p>
          <a:p>
            <a:pPr marL="457200" indent="-457200">
              <a:spcBef>
                <a:spcPts val="1600"/>
              </a:spcBef>
              <a:buClr>
                <a:srgbClr val="C00000"/>
              </a:buClr>
              <a:buSzPct val="100000"/>
              <a:buFont typeface="Arial" panose="020B0604020202020204" pitchFamily="34" charset="0"/>
              <a:buChar char="•"/>
            </a:pPr>
            <a:r>
              <a:rPr lang="en-US" sz="2800" dirty="0">
                <a:solidFill>
                  <a:schemeClr val="dk1"/>
                </a:solidFill>
                <a:ea typeface="Calibri"/>
                <a:cs typeface="Calibri"/>
                <a:sym typeface="Calibri"/>
              </a:rPr>
              <a:t>Then, incorporate periods of rest between sessions</a:t>
            </a:r>
            <a:endParaRPr sz="2000" dirty="0"/>
          </a:p>
          <a:p>
            <a:pPr marL="457200" indent="-457200">
              <a:spcBef>
                <a:spcPts val="1600"/>
              </a:spcBef>
              <a:buClr>
                <a:srgbClr val="C00000"/>
              </a:buClr>
              <a:buSzPct val="100000"/>
              <a:buFont typeface="Arial" panose="020B0604020202020204" pitchFamily="34" charset="0"/>
              <a:buChar char="•"/>
            </a:pPr>
            <a:r>
              <a:rPr lang="en-US" sz="2800" dirty="0">
                <a:solidFill>
                  <a:schemeClr val="dk1"/>
                </a:solidFill>
                <a:ea typeface="Calibri"/>
                <a:cs typeface="Calibri"/>
                <a:sym typeface="Calibri"/>
              </a:rPr>
              <a:t>If fluency remains high, increase periods of rest</a:t>
            </a:r>
            <a:endParaRPr sz="2800" b="1" dirty="0">
              <a:solidFill>
                <a:schemeClr val="dk1"/>
              </a:solidFill>
              <a:ea typeface="Calibri"/>
              <a:cs typeface="Calibri"/>
              <a:sym typeface="Calibri"/>
            </a:endParaRPr>
          </a:p>
        </p:txBody>
      </p:sp>
      <p:sp>
        <p:nvSpPr>
          <p:cNvPr id="2" name="Rectangle 1">
            <a:extLst>
              <a:ext uri="{FF2B5EF4-FFF2-40B4-BE49-F238E27FC236}">
                <a16:creationId xmlns:a16="http://schemas.microsoft.com/office/drawing/2014/main" id="{8C14E63A-08E1-4066-8F37-80513DE096F1}"/>
              </a:ext>
            </a:extLst>
          </p:cNvPr>
          <p:cNvSpPr/>
          <p:nvPr/>
        </p:nvSpPr>
        <p:spPr>
          <a:xfrm>
            <a:off x="8010273" y="6292193"/>
            <a:ext cx="3736920" cy="369332"/>
          </a:xfrm>
          <a:prstGeom prst="rect">
            <a:avLst/>
          </a:prstGeom>
        </p:spPr>
        <p:txBody>
          <a:bodyPr wrap="none">
            <a:spAutoFit/>
          </a:bodyPr>
          <a:lstStyle/>
          <a:p>
            <a:r>
              <a:rPr lang="en-US" dirty="0">
                <a:highlight>
                  <a:srgbClr val="FFFFFF"/>
                </a:highlight>
                <a:cs typeface="Calibri" panose="020F0502020204030204" pitchFamily="34" charset="0"/>
              </a:rPr>
              <a:t>Karpicke, J.D. &amp; Roediger, H.L. (2007)</a:t>
            </a:r>
            <a:endParaRPr lang="en-US" dirty="0"/>
          </a:p>
        </p:txBody>
      </p:sp>
      <p:sp>
        <p:nvSpPr>
          <p:cNvPr id="3" name="Arrow: Right 2">
            <a:extLst>
              <a:ext uri="{FF2B5EF4-FFF2-40B4-BE49-F238E27FC236}">
                <a16:creationId xmlns:a16="http://schemas.microsoft.com/office/drawing/2014/main" id="{69749FA5-3A94-DC23-5307-B4150B30F6A9}"/>
              </a:ext>
              <a:ext uri="{C183D7F6-B498-43B3-948B-1728B52AA6E4}">
                <adec:decorative xmlns:adec="http://schemas.microsoft.com/office/drawing/2017/decorative" val="1"/>
              </a:ext>
            </a:extLst>
          </p:cNvPr>
          <p:cNvSpPr/>
          <p:nvPr/>
        </p:nvSpPr>
        <p:spPr>
          <a:xfrm rot="10800000">
            <a:off x="6870440" y="2435291"/>
            <a:ext cx="444759" cy="2239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12CB3BAD-82C6-EAE9-B561-5E6EC7B7E239}"/>
              </a:ext>
              <a:ext uri="{C183D7F6-B498-43B3-948B-1728B52AA6E4}">
                <adec:decorative xmlns:adec="http://schemas.microsoft.com/office/drawing/2017/decorative" val="1"/>
              </a:ext>
            </a:extLst>
          </p:cNvPr>
          <p:cNvSpPr/>
          <p:nvPr/>
        </p:nvSpPr>
        <p:spPr>
          <a:xfrm rot="10800000">
            <a:off x="6871994" y="1701282"/>
            <a:ext cx="444759" cy="2239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8C9F5678-D1D3-E283-132F-41EB3DC9FE78}"/>
              </a:ext>
              <a:ext uri="{C183D7F6-B498-43B3-948B-1728B52AA6E4}">
                <adec:decorative xmlns:adec="http://schemas.microsoft.com/office/drawing/2017/decorative" val="1"/>
              </a:ext>
            </a:extLst>
          </p:cNvPr>
          <p:cNvSpPr/>
          <p:nvPr/>
        </p:nvSpPr>
        <p:spPr>
          <a:xfrm rot="10800000">
            <a:off x="6870439" y="1315617"/>
            <a:ext cx="444759" cy="2239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0"/>
          <p:cNvSpPr txBox="1">
            <a:spLocks noGrp="1"/>
          </p:cNvSpPr>
          <p:nvPr>
            <p:ph type="ctrTitle"/>
          </p:nvPr>
        </p:nvSpPr>
        <p:spPr>
          <a:prstGeom prst="rect">
            <a:avLst/>
          </a:prstGeom>
          <a:solidFill>
            <a:schemeClr val="bg1"/>
          </a:solidFill>
          <a:ln w="38100"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buSzPts val="3300"/>
            </a:pPr>
            <a:r>
              <a:rPr lang="en-US" sz="4400" cap="none" dirty="0"/>
              <a:t>How We Teach Matters</a:t>
            </a:r>
          </a:p>
        </p:txBody>
      </p:sp>
      <p:sp>
        <p:nvSpPr>
          <p:cNvPr id="386" name="Google Shape;386;p40"/>
          <p:cNvSpPr txBox="1">
            <a:spLocks noGrp="1"/>
          </p:cNvSpPr>
          <p:nvPr>
            <p:ph type="subTitle" idx="1"/>
          </p:nvPr>
        </p:nvSpPr>
        <p:spPr>
          <a:xfrm>
            <a:off x="1828800" y="3051174"/>
            <a:ext cx="8534400" cy="2136645"/>
          </a:xfrm>
          <a:prstGeom prst="rect">
            <a:avLst/>
          </a:prstGeom>
          <a:solidFill>
            <a:schemeClr val="lt1"/>
          </a:solidFill>
          <a:ln w="28575" cap="flat" cmpd="sng">
            <a:solidFill>
              <a:srgbClr val="FF0000"/>
            </a:solidFill>
            <a:prstDash val="solid"/>
            <a:round/>
            <a:headEnd type="none" w="sm" len="sm"/>
            <a:tailEnd type="none" w="sm" len="sm"/>
          </a:ln>
        </p:spPr>
        <p:txBody>
          <a:bodyPr spcFirstLastPara="1" vert="horz" wrap="square" lIns="121900" tIns="60933" rIns="121900" bIns="60933" rtlCol="0" anchor="t" anchorCtr="0">
            <a:normAutofit fontScale="25000" lnSpcReduction="20000"/>
          </a:bodyPr>
          <a:lstStyle/>
          <a:p>
            <a:pPr marL="0" indent="0">
              <a:spcBef>
                <a:spcPts val="0"/>
              </a:spcBef>
              <a:buClr>
                <a:srgbClr val="FF0000"/>
              </a:buClr>
              <a:buSzPct val="100000"/>
              <a:buNone/>
            </a:pPr>
            <a:r>
              <a:rPr lang="en-US" sz="12800" b="1" i="1" dirty="0">
                <a:solidFill>
                  <a:srgbClr val="C00000"/>
                </a:solidFill>
              </a:rPr>
              <a:t>How </a:t>
            </a:r>
            <a:r>
              <a:rPr lang="en-US" sz="12800" b="1" dirty="0">
                <a:solidFill>
                  <a:srgbClr val="C00000"/>
                </a:solidFill>
              </a:rPr>
              <a:t>we teach is just as important as </a:t>
            </a:r>
            <a:r>
              <a:rPr lang="en-US" sz="12800" b="1" i="1" dirty="0">
                <a:solidFill>
                  <a:srgbClr val="C00000"/>
                </a:solidFill>
              </a:rPr>
              <a:t>what</a:t>
            </a:r>
            <a:r>
              <a:rPr lang="en-US" sz="12800" b="1" dirty="0">
                <a:solidFill>
                  <a:srgbClr val="C00000"/>
                </a:solidFill>
              </a:rPr>
              <a:t> we teach.</a:t>
            </a:r>
            <a:endParaRPr sz="12800" b="1" dirty="0">
              <a:solidFill>
                <a:srgbClr val="C00000"/>
              </a:solidFill>
            </a:endParaRPr>
          </a:p>
          <a:p>
            <a:pPr marL="0" indent="0">
              <a:spcBef>
                <a:spcPts val="411"/>
              </a:spcBef>
              <a:buClr>
                <a:schemeClr val="dk1"/>
              </a:buClr>
              <a:buSzPct val="100000"/>
            </a:pPr>
            <a:r>
              <a:rPr lang="en-US" sz="11200" b="1" dirty="0">
                <a:solidFill>
                  <a:schemeClr val="dk1"/>
                </a:solidFill>
              </a:rPr>
              <a:t>Archer, 2011 </a:t>
            </a:r>
            <a:endParaRPr sz="11200" b="1" dirty="0"/>
          </a:p>
          <a:p>
            <a:pPr marL="0" indent="0">
              <a:spcBef>
                <a:spcPts val="411"/>
              </a:spcBef>
              <a:buClr>
                <a:schemeClr val="dk1"/>
              </a:buClr>
              <a:buSzPct val="100000"/>
            </a:pPr>
            <a:r>
              <a:rPr lang="en-US" sz="11200" b="1" dirty="0">
                <a:solidFill>
                  <a:schemeClr val="dk1"/>
                </a:solidFill>
              </a:rPr>
              <a:t>National Center on Intensive Intervention</a:t>
            </a:r>
            <a:endParaRPr sz="11200" b="1" dirty="0"/>
          </a:p>
          <a:p>
            <a:pPr marL="0" indent="0" algn="r">
              <a:spcBef>
                <a:spcPts val="411"/>
              </a:spcBef>
              <a:buSzPct val="100000"/>
            </a:pPr>
            <a:endParaRPr sz="3733" dirty="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1"/>
          <p:cNvSpPr txBox="1">
            <a:spLocks noGrp="1"/>
          </p:cNvSpPr>
          <p:nvPr>
            <p:ph type="title" idx="4294967295"/>
          </p:nvPr>
        </p:nvSpPr>
        <p:spPr>
          <a:xfrm>
            <a:off x="609600" y="258940"/>
            <a:ext cx="10972800" cy="731837"/>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Active Participation</a:t>
            </a:r>
            <a:endParaRPr cap="none" dirty="0"/>
          </a:p>
        </p:txBody>
      </p:sp>
      <p:sp>
        <p:nvSpPr>
          <p:cNvPr id="393" name="Google Shape;393;p41"/>
          <p:cNvSpPr txBox="1">
            <a:spLocks noGrp="1"/>
          </p:cNvSpPr>
          <p:nvPr>
            <p:ph type="body" idx="4294967295"/>
          </p:nvPr>
        </p:nvSpPr>
        <p:spPr>
          <a:xfrm>
            <a:off x="609600" y="1321836"/>
            <a:ext cx="10972800" cy="4967288"/>
          </a:xfrm>
          <a:prstGeom prst="rect">
            <a:avLst/>
          </a:prstGeom>
          <a:solidFill>
            <a:schemeClr val="lt1"/>
          </a:solidFill>
          <a:ln w="19050" cap="flat" cmpd="sng">
            <a:solidFill>
              <a:schemeClr val="dk1"/>
            </a:solidFill>
            <a:prstDash val="solid"/>
            <a:round/>
            <a:headEnd type="none" w="sm" len="sm"/>
            <a:tailEnd type="none" w="sm" len="sm"/>
          </a:ln>
        </p:spPr>
        <p:txBody>
          <a:bodyPr spcFirstLastPara="1" vert="horz" wrap="square" lIns="121900" tIns="60933" rIns="121900" bIns="60933" rtlCol="0" anchor="t" anchorCtr="0">
            <a:normAutofit fontScale="92500" lnSpcReduction="10000"/>
          </a:bodyPr>
          <a:lstStyle/>
          <a:p>
            <a:pPr marL="0" indent="0">
              <a:spcAft>
                <a:spcPts val="0"/>
              </a:spcAft>
              <a:buClr>
                <a:srgbClr val="FF0000"/>
              </a:buClr>
              <a:buSzPts val="3000"/>
              <a:buNone/>
            </a:pPr>
            <a:r>
              <a:rPr lang="en-US" sz="4000" dirty="0"/>
              <a:t>“One of the most consistent findings of educational research in recent years is the </a:t>
            </a:r>
            <a:r>
              <a:rPr lang="en-US" sz="4000" b="1" dirty="0"/>
              <a:t>positive correlation</a:t>
            </a:r>
            <a:r>
              <a:rPr lang="en-US" sz="4000" dirty="0"/>
              <a:t> between active </a:t>
            </a:r>
            <a:r>
              <a:rPr lang="en-US" sz="4000" b="1" dirty="0"/>
              <a:t>student response </a:t>
            </a:r>
            <a:r>
              <a:rPr lang="en-US" sz="4000" dirty="0"/>
              <a:t>and academic achievement: Students' </a:t>
            </a:r>
            <a:r>
              <a:rPr lang="en-US" sz="4000" b="1" dirty="0"/>
              <a:t>acquisition</a:t>
            </a:r>
            <a:r>
              <a:rPr lang="en-US" sz="4000" dirty="0"/>
              <a:t> and </a:t>
            </a:r>
            <a:r>
              <a:rPr lang="en-US" sz="4000" b="1" dirty="0"/>
              <a:t>maintenance </a:t>
            </a:r>
            <a:r>
              <a:rPr lang="en-US" sz="4000" dirty="0"/>
              <a:t>of academic </a:t>
            </a:r>
            <a:r>
              <a:rPr lang="en-US" sz="4000" b="1" dirty="0"/>
              <a:t>subject matter</a:t>
            </a:r>
            <a:r>
              <a:rPr lang="en-US" sz="4000" dirty="0"/>
              <a:t> increase as a function of time spent </a:t>
            </a:r>
            <a:r>
              <a:rPr lang="en-US" sz="4000" b="1" dirty="0"/>
              <a:t>actively engaged</a:t>
            </a:r>
            <a:r>
              <a:rPr lang="en-US" sz="4000" dirty="0"/>
              <a:t> in directly related learning tasks.”</a:t>
            </a:r>
            <a:endParaRPr dirty="0"/>
          </a:p>
          <a:p>
            <a:pPr marL="0" indent="0" algn="r">
              <a:spcBef>
                <a:spcPts val="640"/>
              </a:spcBef>
              <a:spcAft>
                <a:spcPts val="0"/>
              </a:spcAft>
              <a:buClr>
                <a:srgbClr val="FF0000"/>
              </a:buClr>
              <a:buSzPts val="2400"/>
              <a:buNone/>
            </a:pPr>
            <a:r>
              <a:rPr lang="en-US" dirty="0" err="1"/>
              <a:t>Barbetta</a:t>
            </a:r>
            <a:r>
              <a:rPr lang="en-US" dirty="0"/>
              <a:t> et al., 1993, p. 111</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2"/>
          <p:cNvSpPr txBox="1">
            <a:spLocks noGrp="1"/>
          </p:cNvSpPr>
          <p:nvPr>
            <p:ph type="title"/>
          </p:nvPr>
        </p:nvSpPr>
        <p:spPr>
          <a:xfrm>
            <a:off x="609600" y="322764"/>
            <a:ext cx="10972800" cy="91440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fontScale="90000"/>
          </a:bodyPr>
          <a:lstStyle/>
          <a:p>
            <a:pPr algn="ctr">
              <a:spcBef>
                <a:spcPts val="0"/>
              </a:spcBef>
              <a:buClr>
                <a:schemeClr val="dk1"/>
              </a:buClr>
              <a:buSzPts val="2400"/>
            </a:pPr>
            <a:r>
              <a:rPr lang="en-US" cap="none" dirty="0"/>
              <a:t>Active Participation</a:t>
            </a:r>
            <a:br>
              <a:rPr lang="en-US" cap="none" dirty="0"/>
            </a:br>
            <a:r>
              <a:rPr lang="en-US" sz="2400" cap="none" dirty="0"/>
              <a:t>(</a:t>
            </a:r>
            <a:r>
              <a:rPr lang="en-US" sz="2400" cap="none" dirty="0" err="1"/>
              <a:t>Barbetta</a:t>
            </a:r>
            <a:r>
              <a:rPr lang="en-US" sz="2400" cap="none" dirty="0"/>
              <a:t> et al., 1993; Gardner et al., 1994; Greenwood et al., 1984)</a:t>
            </a:r>
            <a:endParaRPr cap="none" dirty="0"/>
          </a:p>
        </p:txBody>
      </p:sp>
      <p:sp>
        <p:nvSpPr>
          <p:cNvPr id="400" name="Google Shape;400;p42"/>
          <p:cNvSpPr txBox="1">
            <a:spLocks noGrp="1"/>
          </p:cNvSpPr>
          <p:nvPr>
            <p:ph type="body" idx="1"/>
          </p:nvPr>
        </p:nvSpPr>
        <p:spPr>
          <a:xfrm>
            <a:off x="609600" y="1505856"/>
            <a:ext cx="10972800" cy="4409752"/>
          </a:xfrm>
          <a:prstGeom prst="rect">
            <a:avLst/>
          </a:prstGeom>
          <a:solidFill>
            <a:schemeClr val="lt1"/>
          </a:solidFill>
          <a:ln w="19050" cap="flat" cmpd="sng">
            <a:solidFill>
              <a:schemeClr val="dk1"/>
            </a:solidFill>
            <a:prstDash val="solid"/>
            <a:round/>
            <a:headEnd type="none" w="sm" len="sm"/>
            <a:tailEnd type="none" w="sm" len="sm"/>
          </a:ln>
        </p:spPr>
        <p:txBody>
          <a:bodyPr spcFirstLastPara="1" vert="horz" wrap="square" lIns="121900" tIns="60933" rIns="121900" bIns="60933" rtlCol="0" anchor="t" anchorCtr="0">
            <a:noAutofit/>
          </a:bodyPr>
          <a:lstStyle/>
          <a:p>
            <a:pPr marL="342891" indent="-342891">
              <a:lnSpc>
                <a:spcPct val="100000"/>
              </a:lnSpc>
              <a:spcAft>
                <a:spcPts val="0"/>
              </a:spcAft>
              <a:buClr>
                <a:srgbClr val="C00000"/>
              </a:buClr>
              <a:buSzPct val="100000"/>
            </a:pPr>
            <a:r>
              <a:rPr lang="en-US" sz="3200" dirty="0"/>
              <a:t>When we </a:t>
            </a:r>
            <a:r>
              <a:rPr lang="en-US" sz="3200" b="1" dirty="0"/>
              <a:t>increase opportunities </a:t>
            </a:r>
            <a:r>
              <a:rPr lang="en-US" sz="3200" dirty="0"/>
              <a:t>for students </a:t>
            </a:r>
            <a:r>
              <a:rPr lang="en-US" sz="3200" b="1" dirty="0"/>
              <a:t>to respond</a:t>
            </a:r>
            <a:r>
              <a:rPr lang="en-US" sz="3200" dirty="0"/>
              <a:t>, we </a:t>
            </a:r>
            <a:r>
              <a:rPr lang="en-US" sz="3200" b="1" dirty="0"/>
              <a:t>increase</a:t>
            </a:r>
            <a:r>
              <a:rPr lang="en-US" sz="3200" dirty="0"/>
              <a:t> student </a:t>
            </a:r>
            <a:r>
              <a:rPr lang="en-US" sz="3200" b="1" dirty="0"/>
              <a:t>engagement</a:t>
            </a:r>
            <a:endParaRPr sz="3200" b="1" dirty="0"/>
          </a:p>
          <a:p>
            <a:pPr marL="342891" indent="-342891">
              <a:lnSpc>
                <a:spcPct val="100000"/>
              </a:lnSpc>
              <a:spcBef>
                <a:spcPts val="600"/>
              </a:spcBef>
              <a:spcAft>
                <a:spcPts val="0"/>
              </a:spcAft>
              <a:buClr>
                <a:srgbClr val="C00000"/>
              </a:buClr>
              <a:buSzPct val="100000"/>
            </a:pPr>
            <a:r>
              <a:rPr lang="en-US" sz="3200" dirty="0"/>
              <a:t>Responses can be </a:t>
            </a:r>
            <a:r>
              <a:rPr lang="en-US" sz="3200" b="1" dirty="0"/>
              <a:t>verba</a:t>
            </a:r>
            <a:r>
              <a:rPr lang="en-US" sz="3200" dirty="0"/>
              <a:t>l or </a:t>
            </a:r>
            <a:r>
              <a:rPr lang="en-US" sz="3200" b="1" dirty="0"/>
              <a:t>written</a:t>
            </a:r>
            <a:endParaRPr sz="3200" b="1" dirty="0"/>
          </a:p>
          <a:p>
            <a:pPr marL="742932" lvl="1" indent="-285742">
              <a:spcBef>
                <a:spcPts val="600"/>
              </a:spcBef>
              <a:spcAft>
                <a:spcPts val="0"/>
              </a:spcAft>
              <a:buClr>
                <a:srgbClr val="C00000"/>
              </a:buClr>
              <a:buSzPts val="2700"/>
              <a:buChar char="–"/>
            </a:pPr>
            <a:r>
              <a:rPr lang="en-US" sz="3200" dirty="0"/>
              <a:t>Turn and Talk</a:t>
            </a:r>
            <a:endParaRPr sz="3200" dirty="0"/>
          </a:p>
          <a:p>
            <a:pPr marL="742932" lvl="1" indent="-285742">
              <a:spcBef>
                <a:spcPts val="600"/>
              </a:spcBef>
              <a:spcAft>
                <a:spcPts val="0"/>
              </a:spcAft>
              <a:buClr>
                <a:srgbClr val="C00000"/>
              </a:buClr>
              <a:buSzPts val="2700"/>
              <a:buChar char="–"/>
            </a:pPr>
            <a:r>
              <a:rPr lang="en-US" sz="3200" dirty="0"/>
              <a:t>Choral responses</a:t>
            </a:r>
            <a:endParaRPr sz="3200" dirty="0"/>
          </a:p>
          <a:p>
            <a:pPr marL="742932" lvl="1" indent="-285742">
              <a:spcBef>
                <a:spcPts val="600"/>
              </a:spcBef>
              <a:spcAft>
                <a:spcPts val="0"/>
              </a:spcAft>
              <a:buClr>
                <a:srgbClr val="C00000"/>
              </a:buClr>
              <a:buSzPts val="2700"/>
              <a:buChar char="–"/>
            </a:pPr>
            <a:r>
              <a:rPr lang="en-US" sz="3200" dirty="0"/>
              <a:t>Response cards</a:t>
            </a:r>
            <a:endParaRPr sz="3200" dirty="0"/>
          </a:p>
          <a:p>
            <a:pPr marL="742932" lvl="1" indent="-285742">
              <a:spcBef>
                <a:spcPts val="600"/>
              </a:spcBef>
              <a:spcAft>
                <a:spcPts val="0"/>
              </a:spcAft>
              <a:buClr>
                <a:srgbClr val="C00000"/>
              </a:buClr>
              <a:buSzPts val="2700"/>
              <a:buChar char="–"/>
            </a:pPr>
            <a:r>
              <a:rPr lang="en-US" sz="3200" dirty="0"/>
              <a:t>Fill-in-the-blank</a:t>
            </a:r>
            <a:endParaRPr sz="3200" dirty="0"/>
          </a:p>
          <a:p>
            <a:pPr marL="742932" lvl="1" indent="-285742">
              <a:spcBef>
                <a:spcPts val="600"/>
              </a:spcBef>
              <a:spcAft>
                <a:spcPts val="0"/>
              </a:spcAft>
              <a:buClr>
                <a:srgbClr val="C00000"/>
              </a:buClr>
              <a:buSzPts val="2700"/>
              <a:buChar char="–"/>
            </a:pPr>
            <a:r>
              <a:rPr lang="en-US" sz="3200" dirty="0"/>
              <a:t>Interactive Polls</a:t>
            </a:r>
            <a:endParaRPr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3"/>
          <p:cNvSpPr txBox="1">
            <a:spLocks noGrp="1"/>
          </p:cNvSpPr>
          <p:nvPr>
            <p:ph type="title"/>
          </p:nvPr>
        </p:nvSpPr>
        <p:spPr>
          <a:xfrm>
            <a:off x="609600" y="322764"/>
            <a:ext cx="10972800" cy="73152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Immediate Feedback</a:t>
            </a:r>
            <a:endParaRPr cap="none" dirty="0"/>
          </a:p>
        </p:txBody>
      </p:sp>
      <p:sp>
        <p:nvSpPr>
          <p:cNvPr id="407" name="Google Shape;407;p43"/>
          <p:cNvSpPr txBox="1">
            <a:spLocks noGrp="1"/>
          </p:cNvSpPr>
          <p:nvPr>
            <p:ph type="body" idx="1"/>
          </p:nvPr>
        </p:nvSpPr>
        <p:spPr>
          <a:xfrm>
            <a:off x="693576" y="1229049"/>
            <a:ext cx="10972800" cy="4751873"/>
          </a:xfrm>
          <a:prstGeom prst="rect">
            <a:avLst/>
          </a:prstGeom>
          <a:solidFill>
            <a:schemeClr val="lt1"/>
          </a:solidFill>
          <a:ln w="19050" cap="flat" cmpd="sng">
            <a:solidFill>
              <a:schemeClr val="dk1"/>
            </a:solidFill>
            <a:prstDash val="solid"/>
            <a:round/>
            <a:headEnd type="none" w="sm" len="sm"/>
            <a:tailEnd type="none" w="sm" len="sm"/>
          </a:ln>
        </p:spPr>
        <p:txBody>
          <a:bodyPr spcFirstLastPara="1" vert="horz" wrap="square" lIns="121900" tIns="60933" rIns="121900" bIns="60933" rtlCol="0" anchor="t" anchorCtr="0">
            <a:normAutofit fontScale="92500"/>
          </a:bodyPr>
          <a:lstStyle/>
          <a:p>
            <a:pPr marL="0" indent="0">
              <a:lnSpc>
                <a:spcPct val="115000"/>
              </a:lnSpc>
              <a:spcAft>
                <a:spcPts val="0"/>
              </a:spcAft>
              <a:buClr>
                <a:srgbClr val="FF0000"/>
              </a:buClr>
              <a:buSzPts val="3000"/>
              <a:buNone/>
            </a:pPr>
            <a:r>
              <a:rPr lang="en-US" sz="4000" dirty="0"/>
              <a:t>“In terms of feedback time, the academic performance of </a:t>
            </a:r>
            <a:r>
              <a:rPr lang="en-US" sz="4000" b="1" dirty="0"/>
              <a:t>immediate feedbac</a:t>
            </a:r>
            <a:r>
              <a:rPr lang="en-US" sz="4000" dirty="0"/>
              <a:t>k was significantly </a:t>
            </a:r>
            <a:r>
              <a:rPr lang="en-US" sz="4000" b="1" dirty="0"/>
              <a:t>better than </a:t>
            </a:r>
            <a:r>
              <a:rPr lang="en-US" sz="4000" dirty="0"/>
              <a:t>that of </a:t>
            </a:r>
            <a:r>
              <a:rPr lang="en-US" sz="4000" b="1" dirty="0"/>
              <a:t>delayed feedback</a:t>
            </a:r>
            <a:r>
              <a:rPr lang="en-US" sz="4000" dirty="0"/>
              <a:t>. The reason may be that, compared with delayed feedback, </a:t>
            </a:r>
            <a:r>
              <a:rPr lang="en-US" sz="4000" b="1" dirty="0"/>
              <a:t>immediate feedback increases</a:t>
            </a:r>
            <a:r>
              <a:rPr lang="en-US" sz="4000" dirty="0"/>
              <a:t> the </a:t>
            </a:r>
            <a:r>
              <a:rPr lang="en-US" sz="4000" b="1" dirty="0"/>
              <a:t>germane</a:t>
            </a:r>
            <a:r>
              <a:rPr lang="en-US" sz="4000" dirty="0"/>
              <a:t> cognitive </a:t>
            </a:r>
            <a:r>
              <a:rPr lang="en-US" sz="4000" b="1" dirty="0"/>
              <a:t>load</a:t>
            </a:r>
            <a:r>
              <a:rPr lang="en-US" sz="4000" dirty="0"/>
              <a:t> while reducing the external cognitive load.”</a:t>
            </a:r>
            <a:endParaRPr dirty="0"/>
          </a:p>
          <a:p>
            <a:pPr marL="0" indent="0" algn="r">
              <a:lnSpc>
                <a:spcPct val="115000"/>
              </a:lnSpc>
              <a:spcBef>
                <a:spcPts val="747"/>
              </a:spcBef>
              <a:spcAft>
                <a:spcPts val="0"/>
              </a:spcAft>
              <a:buClr>
                <a:srgbClr val="FF0000"/>
              </a:buClr>
              <a:buSzPts val="2800"/>
              <a:buNone/>
            </a:pPr>
            <a:r>
              <a:rPr lang="en-US" sz="3733" dirty="0"/>
              <a:t> </a:t>
            </a:r>
            <a:r>
              <a:rPr lang="en-US" sz="2667" dirty="0"/>
              <a:t>(</a:t>
            </a:r>
            <a:r>
              <a:rPr lang="en-US" sz="2667" dirty="0" err="1"/>
              <a:t>Taxipulati</a:t>
            </a:r>
            <a:r>
              <a:rPr lang="en-US" sz="2667" dirty="0"/>
              <a:t> &amp; Hai-Dong Lu, 2021, p. 12)</a:t>
            </a:r>
            <a:endParaRPr sz="3733"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4"/>
          <p:cNvSpPr txBox="1">
            <a:spLocks noGrp="1"/>
          </p:cNvSpPr>
          <p:nvPr>
            <p:ph type="title"/>
          </p:nvPr>
        </p:nvSpPr>
        <p:spPr>
          <a:xfrm>
            <a:off x="609600" y="322764"/>
            <a:ext cx="10972800" cy="91440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fontScale="90000"/>
          </a:bodyPr>
          <a:lstStyle/>
          <a:p>
            <a:pPr algn="ctr">
              <a:spcBef>
                <a:spcPts val="0"/>
              </a:spcBef>
              <a:buClr>
                <a:schemeClr val="dk1"/>
              </a:buClr>
              <a:buSzPts val="2400"/>
            </a:pPr>
            <a:r>
              <a:rPr lang="en-US" cap="none" dirty="0"/>
              <a:t>Immediate Feedback</a:t>
            </a:r>
            <a:br>
              <a:rPr lang="en-US" cap="none" dirty="0"/>
            </a:br>
            <a:r>
              <a:rPr lang="en-US" sz="2200" cap="none" dirty="0"/>
              <a:t>(Opitz et al., 2011)</a:t>
            </a:r>
            <a:endParaRPr sz="2200" cap="none" dirty="0"/>
          </a:p>
        </p:txBody>
      </p:sp>
      <p:sp>
        <p:nvSpPr>
          <p:cNvPr id="414" name="Google Shape;414;p44"/>
          <p:cNvSpPr txBox="1">
            <a:spLocks noGrp="1"/>
          </p:cNvSpPr>
          <p:nvPr>
            <p:ph type="body" idx="1"/>
          </p:nvPr>
        </p:nvSpPr>
        <p:spPr>
          <a:xfrm>
            <a:off x="609600" y="1412550"/>
            <a:ext cx="10972800" cy="4475066"/>
          </a:xfrm>
          <a:prstGeom prst="rect">
            <a:avLst/>
          </a:prstGeom>
          <a:solidFill>
            <a:schemeClr val="lt1"/>
          </a:solidFill>
          <a:ln w="19050" cap="flat" cmpd="sng">
            <a:solidFill>
              <a:schemeClr val="dk1"/>
            </a:solidFill>
            <a:prstDash val="solid"/>
            <a:round/>
            <a:headEnd type="none" w="sm" len="sm"/>
            <a:tailEnd type="none" w="sm" len="sm"/>
          </a:ln>
        </p:spPr>
        <p:txBody>
          <a:bodyPr spcFirstLastPara="1" vert="horz" wrap="square" lIns="121900" tIns="60933" rIns="121900" bIns="60933" rtlCol="0" anchor="t" anchorCtr="0">
            <a:normAutofit/>
          </a:bodyPr>
          <a:lstStyle/>
          <a:p>
            <a:pPr>
              <a:lnSpc>
                <a:spcPct val="100000"/>
              </a:lnSpc>
              <a:spcAft>
                <a:spcPts val="0"/>
              </a:spcAft>
              <a:buClr>
                <a:srgbClr val="C00000"/>
              </a:buClr>
              <a:buSzPts val="2700"/>
            </a:pPr>
            <a:r>
              <a:rPr lang="en-US" sz="3200" dirty="0"/>
              <a:t>Student </a:t>
            </a:r>
            <a:r>
              <a:rPr lang="en-US" sz="3200" b="1" dirty="0"/>
              <a:t>outcomes</a:t>
            </a:r>
            <a:r>
              <a:rPr lang="en-US" sz="3200" dirty="0"/>
              <a:t> showed statistically significant </a:t>
            </a:r>
            <a:r>
              <a:rPr lang="en-US" sz="3200" b="1" dirty="0"/>
              <a:t>improvement</a:t>
            </a:r>
            <a:r>
              <a:rPr lang="en-US" sz="3200" dirty="0"/>
              <a:t> when receiving </a:t>
            </a:r>
            <a:r>
              <a:rPr lang="en-US" sz="3200" b="1" dirty="0"/>
              <a:t>immediate</a:t>
            </a:r>
            <a:r>
              <a:rPr lang="en-US" sz="3200" dirty="0"/>
              <a:t> versus delayed </a:t>
            </a:r>
            <a:r>
              <a:rPr lang="en-US" sz="3200" b="1" dirty="0"/>
              <a:t>feedback</a:t>
            </a:r>
            <a:endParaRPr sz="2000" b="1" dirty="0"/>
          </a:p>
          <a:p>
            <a:pPr>
              <a:lnSpc>
                <a:spcPct val="100000"/>
              </a:lnSpc>
              <a:spcBef>
                <a:spcPts val="1800"/>
              </a:spcBef>
              <a:spcAft>
                <a:spcPts val="0"/>
              </a:spcAft>
              <a:buClr>
                <a:srgbClr val="C00000"/>
              </a:buClr>
              <a:buSzPts val="2700"/>
            </a:pPr>
            <a:r>
              <a:rPr lang="en-US" sz="3200" dirty="0"/>
              <a:t>Most effective forms </a:t>
            </a:r>
          </a:p>
          <a:p>
            <a:pPr marL="914390" lvl="1" indent="-457200">
              <a:spcBef>
                <a:spcPts val="600"/>
              </a:spcBef>
              <a:spcAft>
                <a:spcPts val="0"/>
              </a:spcAft>
              <a:buClr>
                <a:srgbClr val="C00000"/>
              </a:buClr>
              <a:buSzPts val="2400"/>
              <a:buFont typeface="Source Sans Pro" panose="020B0503030403020204" pitchFamily="34" charset="0"/>
              <a:buChar char="‒"/>
            </a:pPr>
            <a:r>
              <a:rPr lang="en-US" sz="2800" dirty="0"/>
              <a:t>Visual models and verbal prompts for self-checking</a:t>
            </a:r>
          </a:p>
          <a:p>
            <a:pPr marL="914390" lvl="1" indent="-457200">
              <a:spcBef>
                <a:spcPts val="600"/>
              </a:spcBef>
              <a:spcAft>
                <a:spcPts val="0"/>
              </a:spcAft>
              <a:buClr>
                <a:srgbClr val="C00000"/>
              </a:buClr>
              <a:buSzPts val="2400"/>
              <a:buFont typeface="Source Sans Pro" panose="020B0503030403020204" pitchFamily="34" charset="0"/>
              <a:buChar char="‒"/>
            </a:pPr>
            <a:r>
              <a:rPr lang="en-US" sz="2800" dirty="0"/>
              <a:t>Validating and corrective feedback</a:t>
            </a:r>
            <a:endParaRPr sz="2000" dirty="0"/>
          </a:p>
          <a:p>
            <a:pPr marL="914390" lvl="1" indent="-457200">
              <a:spcBef>
                <a:spcPts val="600"/>
              </a:spcBef>
              <a:spcAft>
                <a:spcPts val="0"/>
              </a:spcAft>
              <a:buClr>
                <a:srgbClr val="C00000"/>
              </a:buClr>
              <a:buSzPts val="2400"/>
              <a:buFont typeface="Source Sans Pro" panose="020B0503030403020204" pitchFamily="34" charset="0"/>
              <a:buChar char="‒"/>
            </a:pPr>
            <a:r>
              <a:rPr lang="en-US" sz="2800" dirty="0"/>
              <a:t>Video or audio feedback (if delayed)</a:t>
            </a:r>
            <a:endParaRPr sz="2000" dirty="0"/>
          </a:p>
          <a:p>
            <a:pPr marL="457189" lvl="1" indent="0" algn="r">
              <a:spcBef>
                <a:spcPts val="600"/>
              </a:spcBef>
              <a:spcAft>
                <a:spcPts val="0"/>
              </a:spcAft>
              <a:buClr>
                <a:srgbClr val="FF0000"/>
              </a:buClr>
              <a:buSzPts val="2400"/>
              <a:buNone/>
            </a:pPr>
            <a:r>
              <a:rPr lang="en-US" sz="2800" dirty="0"/>
              <a:t>(Hattie &amp; Timperley, 2007)</a:t>
            </a:r>
            <a:endParaRPr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9"/>
          <p:cNvSpPr txBox="1">
            <a:spLocks noGrp="1"/>
          </p:cNvSpPr>
          <p:nvPr>
            <p:ph type="title"/>
          </p:nvPr>
        </p:nvSpPr>
        <p:spPr>
          <a:xfrm>
            <a:off x="609601" y="273048"/>
            <a:ext cx="10972800" cy="73152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lnSpc>
                <a:spcPct val="90000"/>
              </a:lnSpc>
              <a:spcBef>
                <a:spcPts val="0"/>
              </a:spcBef>
              <a:buClr>
                <a:schemeClr val="dk1"/>
              </a:buClr>
              <a:buSzPts val="2400"/>
            </a:pPr>
            <a:r>
              <a:rPr lang="en-US" sz="3600" cap="none" dirty="0"/>
              <a:t>Effective Instructional Design</a:t>
            </a:r>
            <a:endParaRPr sz="3600" cap="none" dirty="0"/>
          </a:p>
        </p:txBody>
      </p:sp>
      <p:sp>
        <p:nvSpPr>
          <p:cNvPr id="380" name="Google Shape;380;p39"/>
          <p:cNvSpPr txBox="1">
            <a:spLocks noGrp="1"/>
          </p:cNvSpPr>
          <p:nvPr>
            <p:ph type="body" idx="1"/>
          </p:nvPr>
        </p:nvSpPr>
        <p:spPr>
          <a:xfrm>
            <a:off x="609601" y="1176272"/>
            <a:ext cx="10972800" cy="4674022"/>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t" anchorCtr="0">
            <a:noAutofit/>
          </a:bodyPr>
          <a:lstStyle/>
          <a:p>
            <a:pPr marL="0" lvl="1" indent="0">
              <a:spcBef>
                <a:spcPts val="0"/>
              </a:spcBef>
              <a:spcAft>
                <a:spcPts val="0"/>
              </a:spcAft>
              <a:buClr>
                <a:srgbClr val="FF0000"/>
              </a:buClr>
              <a:buSzPts val="2500"/>
              <a:buNone/>
            </a:pPr>
            <a:r>
              <a:rPr lang="en-US" sz="2900" b="1" dirty="0"/>
              <a:t>Provides Purposeful Practice</a:t>
            </a:r>
            <a:endParaRPr sz="2900" dirty="0"/>
          </a:p>
          <a:p>
            <a:pPr marL="457189" lvl="1" indent="-457189">
              <a:spcBef>
                <a:spcPts val="0"/>
              </a:spcBef>
              <a:spcAft>
                <a:spcPts val="0"/>
              </a:spcAft>
              <a:buClr>
                <a:srgbClr val="FF0000"/>
              </a:buClr>
              <a:buSzPts val="2500"/>
              <a:buFont typeface="Noto Sans Symbols"/>
              <a:buChar char="✔"/>
            </a:pPr>
            <a:r>
              <a:rPr lang="en-US" sz="2900" dirty="0"/>
              <a:t>Blocked and massed for </a:t>
            </a:r>
            <a:r>
              <a:rPr lang="en-US" sz="2900" b="1" i="1" dirty="0"/>
              <a:t>new</a:t>
            </a:r>
            <a:r>
              <a:rPr lang="en-US" sz="2900" dirty="0"/>
              <a:t> content</a:t>
            </a:r>
            <a:endParaRPr sz="2900" dirty="0"/>
          </a:p>
          <a:p>
            <a:pPr marL="457189" lvl="1" indent="-457189">
              <a:spcBef>
                <a:spcPts val="0"/>
              </a:spcBef>
              <a:spcAft>
                <a:spcPts val="0"/>
              </a:spcAft>
              <a:buClr>
                <a:srgbClr val="FF0000"/>
              </a:buClr>
              <a:buSzPts val="2500"/>
              <a:buFont typeface="Noto Sans Symbols"/>
              <a:buChar char="✔"/>
            </a:pPr>
            <a:r>
              <a:rPr lang="en-US" sz="2900" dirty="0"/>
              <a:t>Interleaved and massed practice for </a:t>
            </a:r>
            <a:r>
              <a:rPr lang="en-US" sz="2900" b="1" i="1" dirty="0"/>
              <a:t>reviewing</a:t>
            </a:r>
            <a:r>
              <a:rPr lang="en-US" sz="2900" dirty="0"/>
              <a:t> content</a:t>
            </a:r>
            <a:endParaRPr sz="2900" dirty="0"/>
          </a:p>
          <a:p>
            <a:pPr marL="457189" lvl="1" indent="-457189">
              <a:spcBef>
                <a:spcPts val="0"/>
              </a:spcBef>
              <a:spcAft>
                <a:spcPts val="0"/>
              </a:spcAft>
              <a:buClr>
                <a:srgbClr val="FF0000"/>
              </a:buClr>
              <a:buSzPts val="2500"/>
              <a:buFont typeface="Noto Sans Symbols"/>
              <a:buChar char="✔"/>
            </a:pPr>
            <a:r>
              <a:rPr lang="en-US" sz="2900" dirty="0"/>
              <a:t>Spaced practice to ensure </a:t>
            </a:r>
            <a:r>
              <a:rPr lang="en-US" sz="2900" b="1" dirty="0"/>
              <a:t>retention</a:t>
            </a:r>
            <a:r>
              <a:rPr lang="en-US" sz="2900" dirty="0"/>
              <a:t> over time</a:t>
            </a:r>
          </a:p>
          <a:p>
            <a:pPr marL="457189" lvl="1" indent="-457189">
              <a:spcBef>
                <a:spcPts val="0"/>
              </a:spcBef>
              <a:spcAft>
                <a:spcPts val="0"/>
              </a:spcAft>
              <a:buClr>
                <a:srgbClr val="FF0000"/>
              </a:buClr>
              <a:buSzPts val="2500"/>
              <a:buFont typeface="Noto Sans Symbols"/>
              <a:buChar char="✔"/>
            </a:pPr>
            <a:r>
              <a:rPr lang="en-US" sz="2900" dirty="0"/>
              <a:t>Increased </a:t>
            </a:r>
            <a:r>
              <a:rPr lang="en-US" sz="2900" b="1" dirty="0"/>
              <a:t>opportunities to respond</a:t>
            </a:r>
            <a:endParaRPr sz="2900" b="1" dirty="0"/>
          </a:p>
          <a:p>
            <a:pPr marL="342891" lvl="1" indent="-131230">
              <a:spcBef>
                <a:spcPts val="0"/>
              </a:spcBef>
              <a:spcAft>
                <a:spcPts val="0"/>
              </a:spcAft>
              <a:buClr>
                <a:srgbClr val="FF0000"/>
              </a:buClr>
              <a:buSzPts val="2500"/>
              <a:buNone/>
            </a:pPr>
            <a:endParaRPr lang="en-US" sz="2900" dirty="0"/>
          </a:p>
          <a:p>
            <a:pPr marL="0" indent="0">
              <a:lnSpc>
                <a:spcPct val="100000"/>
              </a:lnSpc>
              <a:spcAft>
                <a:spcPts val="0"/>
              </a:spcAft>
              <a:buClr>
                <a:srgbClr val="FF0000"/>
              </a:buClr>
              <a:buSzPts val="2500"/>
              <a:buNone/>
            </a:pPr>
            <a:r>
              <a:rPr lang="en-US" sz="2900" b="1" dirty="0"/>
              <a:t>Reduces Cognitive Load </a:t>
            </a:r>
            <a:endParaRPr lang="en-US" sz="2900" dirty="0"/>
          </a:p>
          <a:p>
            <a:pPr marL="342891" indent="-342891">
              <a:lnSpc>
                <a:spcPct val="100000"/>
              </a:lnSpc>
              <a:spcAft>
                <a:spcPts val="0"/>
              </a:spcAft>
              <a:buClr>
                <a:srgbClr val="FF0000"/>
              </a:buClr>
              <a:buSzPts val="2500"/>
              <a:buFont typeface="Noto Sans Symbols"/>
              <a:buChar char="✔"/>
            </a:pPr>
            <a:r>
              <a:rPr lang="en-US" sz="2900" b="1" dirty="0"/>
              <a:t>Consistent language </a:t>
            </a:r>
            <a:r>
              <a:rPr lang="en-US" sz="2900" dirty="0"/>
              <a:t>and instructional routines</a:t>
            </a:r>
          </a:p>
          <a:p>
            <a:pPr marL="342891" indent="-342891">
              <a:lnSpc>
                <a:spcPct val="100000"/>
              </a:lnSpc>
              <a:spcAft>
                <a:spcPts val="0"/>
              </a:spcAft>
              <a:buClr>
                <a:srgbClr val="FF0000"/>
              </a:buClr>
              <a:buSzPts val="2500"/>
              <a:buFont typeface="Noto Sans Symbols"/>
              <a:buChar char="✔"/>
            </a:pPr>
            <a:r>
              <a:rPr lang="en-US" sz="2900" dirty="0"/>
              <a:t>Concrete examples with </a:t>
            </a:r>
            <a:r>
              <a:rPr lang="en-US" sz="2900" b="1" dirty="0"/>
              <a:t>validating and corrective   </a:t>
            </a:r>
          </a:p>
          <a:p>
            <a:pPr marL="0" indent="0">
              <a:lnSpc>
                <a:spcPct val="100000"/>
              </a:lnSpc>
              <a:spcAft>
                <a:spcPts val="0"/>
              </a:spcAft>
              <a:buClr>
                <a:srgbClr val="FF0000"/>
              </a:buClr>
              <a:buSzPts val="2500"/>
              <a:buNone/>
            </a:pPr>
            <a:r>
              <a:rPr lang="en-US" sz="2900" b="1" dirty="0"/>
              <a:t>       feedback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6"/>
          <p:cNvSpPr txBox="1">
            <a:spLocks noGrp="1"/>
          </p:cNvSpPr>
          <p:nvPr>
            <p:ph type="title"/>
          </p:nvPr>
        </p:nvSpPr>
        <p:spPr>
          <a:xfrm>
            <a:off x="609600" y="210355"/>
            <a:ext cx="10972800" cy="73152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lnSpc>
                <a:spcPct val="90000"/>
              </a:lnSpc>
              <a:buSzPts val="2400"/>
            </a:pPr>
            <a:r>
              <a:rPr lang="en-US" cap="none" dirty="0">
                <a:latin typeface="Source Sans Pro SemiBold" panose="020B0603030403020204" pitchFamily="34" charset="0"/>
                <a:sym typeface="Calibri"/>
              </a:rPr>
              <a:t>References</a:t>
            </a:r>
            <a:endParaRPr cap="none" dirty="0">
              <a:latin typeface="Source Sans Pro SemiBold" panose="020B0603030403020204" pitchFamily="34" charset="0"/>
              <a:sym typeface="Calibri"/>
            </a:endParaRPr>
          </a:p>
        </p:txBody>
      </p:sp>
      <p:sp>
        <p:nvSpPr>
          <p:cNvPr id="499" name="Google Shape;499;p56"/>
          <p:cNvSpPr txBox="1">
            <a:spLocks noGrp="1"/>
          </p:cNvSpPr>
          <p:nvPr>
            <p:ph type="body" idx="1"/>
          </p:nvPr>
        </p:nvSpPr>
        <p:spPr>
          <a:xfrm>
            <a:off x="652298" y="1103509"/>
            <a:ext cx="10930103" cy="5014262"/>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91433" tIns="45700" rIns="91433" bIns="45700" rtlCol="0" anchor="t" anchorCtr="0">
            <a:noAutofit/>
          </a:bodyPr>
          <a:lstStyle/>
          <a:p>
            <a:pPr marL="186262" indent="0" defTabSz="457189">
              <a:buNone/>
            </a:pPr>
            <a:r>
              <a:rPr lang="en-US" dirty="0">
                <a:highlight>
                  <a:srgbClr val="FFFFFF"/>
                </a:highlight>
                <a:ea typeface="+mn-ea"/>
                <a:cs typeface="Calibri" panose="020F0502020204030204" pitchFamily="34" charset="0"/>
              </a:rPr>
              <a:t>Archer, A. &amp; Hughes, C. (2011). </a:t>
            </a:r>
            <a:r>
              <a:rPr lang="en-US" i="1" dirty="0">
                <a:highlight>
                  <a:srgbClr val="FFFFFF"/>
                </a:highlight>
                <a:ea typeface="+mn-ea"/>
                <a:cs typeface="Calibri" panose="020F0502020204030204" pitchFamily="34" charset="0"/>
              </a:rPr>
              <a:t>Explicit instruction: Effective and Efficient Teaching</a:t>
            </a:r>
            <a:r>
              <a:rPr lang="en-US" dirty="0">
                <a:highlight>
                  <a:srgbClr val="FFFFFF"/>
                </a:highlight>
                <a:ea typeface="+mn-ea"/>
                <a:cs typeface="Calibri" panose="020F0502020204030204" pitchFamily="34" charset="0"/>
              </a:rPr>
              <a:t>. </a:t>
            </a:r>
          </a:p>
          <a:p>
            <a:pPr marL="186262" indent="0" defTabSz="457189">
              <a:buNone/>
            </a:pPr>
            <a:r>
              <a:rPr lang="en-US" dirty="0">
                <a:highlight>
                  <a:srgbClr val="FFFFFF"/>
                </a:highlight>
                <a:ea typeface="+mn-ea"/>
                <a:cs typeface="Calibri" panose="020F0502020204030204" pitchFamily="34" charset="0"/>
              </a:rPr>
              <a:t>	New York : Guilford Press.  </a:t>
            </a:r>
            <a:endParaRPr dirty="0">
              <a:highlight>
                <a:srgbClr val="FFFFFF"/>
              </a:highlight>
              <a:ea typeface="+mn-ea"/>
              <a:cs typeface="Calibri" panose="020F0502020204030204" pitchFamily="34" charset="0"/>
            </a:endParaRPr>
          </a:p>
          <a:p>
            <a:pPr marL="186262" indent="0" defTabSz="457189">
              <a:buNone/>
            </a:pPr>
            <a:endParaRPr dirty="0">
              <a:highlight>
                <a:srgbClr val="FFFFFF"/>
              </a:highlight>
              <a:ea typeface="+mn-ea"/>
              <a:cs typeface="Calibri" panose="020F0502020204030204" pitchFamily="34" charset="0"/>
            </a:endParaRPr>
          </a:p>
          <a:p>
            <a:pPr marL="186262" indent="0" defTabSz="457189">
              <a:buNone/>
            </a:pPr>
            <a:r>
              <a:rPr lang="en-US" dirty="0" err="1">
                <a:highlight>
                  <a:srgbClr val="FFFFFF"/>
                </a:highlight>
                <a:ea typeface="+mn-ea"/>
                <a:cs typeface="Calibri" panose="020F0502020204030204" pitchFamily="34" charset="0"/>
              </a:rPr>
              <a:t>Barbetta</a:t>
            </a:r>
            <a:r>
              <a:rPr lang="en-US" dirty="0">
                <a:highlight>
                  <a:srgbClr val="FFFFFF"/>
                </a:highlight>
                <a:ea typeface="+mn-ea"/>
                <a:cs typeface="Calibri" panose="020F0502020204030204" pitchFamily="34" charset="0"/>
              </a:rPr>
              <a:t>, P. M., Heron, T. E., &amp; </a:t>
            </a:r>
            <a:r>
              <a:rPr lang="en-US" dirty="0" err="1">
                <a:highlight>
                  <a:srgbClr val="FFFFFF"/>
                </a:highlight>
                <a:ea typeface="+mn-ea"/>
                <a:cs typeface="Calibri" panose="020F0502020204030204" pitchFamily="34" charset="0"/>
              </a:rPr>
              <a:t>Heward</a:t>
            </a:r>
            <a:r>
              <a:rPr lang="en-US" dirty="0">
                <a:highlight>
                  <a:srgbClr val="FFFFFF"/>
                </a:highlight>
                <a:ea typeface="+mn-ea"/>
                <a:cs typeface="Calibri" panose="020F0502020204030204" pitchFamily="34" charset="0"/>
              </a:rPr>
              <a:t>, W. L. (1993). Effects of active student </a:t>
            </a:r>
          </a:p>
          <a:p>
            <a:pPr marL="186262" indent="0" defTabSz="457189">
              <a:buNone/>
            </a:pPr>
            <a:r>
              <a:rPr lang="en-US" dirty="0">
                <a:highlight>
                  <a:srgbClr val="FFFFFF"/>
                </a:highlight>
                <a:ea typeface="+mn-ea"/>
                <a:cs typeface="Calibri" panose="020F0502020204030204" pitchFamily="34" charset="0"/>
              </a:rPr>
              <a:t>	response during error correction on the acquisition, maintenance, and 	generalization of sight words by students with developmental </a:t>
            </a:r>
            <a:r>
              <a:rPr lang="en-US" dirty="0" err="1">
                <a:highlight>
                  <a:srgbClr val="FFFFFF"/>
                </a:highlight>
                <a:ea typeface="+mn-ea"/>
                <a:cs typeface="Calibri" panose="020F0502020204030204" pitchFamily="34" charset="0"/>
              </a:rPr>
              <a:t>diabilities</a:t>
            </a:r>
            <a:r>
              <a:rPr lang="en-US" dirty="0">
                <a:highlight>
                  <a:srgbClr val="FFFFFF"/>
                </a:highlight>
                <a:ea typeface="+mn-ea"/>
                <a:cs typeface="Calibri" panose="020F0502020204030204" pitchFamily="34" charset="0"/>
              </a:rPr>
              <a:t>. </a:t>
            </a:r>
            <a:r>
              <a:rPr lang="en-US" i="1" dirty="0">
                <a:highlight>
                  <a:srgbClr val="FFFFFF"/>
                </a:highlight>
                <a:ea typeface="+mn-ea"/>
                <a:cs typeface="Calibri" panose="020F0502020204030204" pitchFamily="34" charset="0"/>
              </a:rPr>
              <a:t>Journal </a:t>
            </a:r>
          </a:p>
          <a:p>
            <a:pPr marL="186262" indent="0" defTabSz="457189">
              <a:buNone/>
            </a:pPr>
            <a:r>
              <a:rPr lang="en-US" i="1" dirty="0">
                <a:highlight>
                  <a:srgbClr val="FFFFFF"/>
                </a:highlight>
                <a:ea typeface="+mn-ea"/>
                <a:cs typeface="Calibri" panose="020F0502020204030204" pitchFamily="34" charset="0"/>
              </a:rPr>
              <a:t>	of Applied Behavior Analysis,</a:t>
            </a:r>
            <a:r>
              <a:rPr lang="en-US" dirty="0">
                <a:highlight>
                  <a:srgbClr val="FFFFFF"/>
                </a:highlight>
                <a:ea typeface="+mn-ea"/>
                <a:cs typeface="Calibri" panose="020F0502020204030204" pitchFamily="34" charset="0"/>
              </a:rPr>
              <a:t> 26(1), 111–119.</a:t>
            </a:r>
          </a:p>
          <a:p>
            <a:pPr marL="186262" indent="0" defTabSz="457189">
              <a:buNone/>
            </a:pPr>
            <a:r>
              <a:rPr lang="en-US" dirty="0">
                <a:highlight>
                  <a:srgbClr val="FFFFFF"/>
                </a:highlight>
                <a:ea typeface="+mn-ea"/>
                <a:cs typeface="Calibri" panose="020F0502020204030204" pitchFamily="34" charset="0"/>
              </a:rPr>
              <a:t> 	</a:t>
            </a:r>
            <a:r>
              <a:rPr lang="en-US" dirty="0">
                <a:highlight>
                  <a:srgbClr val="FFFFFF"/>
                </a:highlight>
                <a:ea typeface="+mn-ea"/>
                <a:cs typeface="Calibri" panose="020F0502020204030204" pitchFamily="34" charset="0"/>
                <a:hlinkClick r:id="rId3"/>
              </a:rPr>
              <a:t>https://doi.org/10.1901/jaba.1993.26-111</a:t>
            </a:r>
            <a:r>
              <a:rPr lang="en-US" dirty="0">
                <a:highlight>
                  <a:srgbClr val="FFFFFF"/>
                </a:highlight>
                <a:ea typeface="+mn-ea"/>
                <a:cs typeface="Calibri" panose="020F0502020204030204" pitchFamily="34" charset="0"/>
              </a:rPr>
              <a:t> </a:t>
            </a:r>
            <a:endParaRPr dirty="0">
              <a:highlight>
                <a:srgbClr val="FFFFFF"/>
              </a:highlight>
              <a:ea typeface="+mn-ea"/>
              <a:cs typeface="Calibri" panose="020F0502020204030204" pitchFamily="34" charset="0"/>
            </a:endParaRPr>
          </a:p>
          <a:p>
            <a:pPr marL="186262" indent="0" defTabSz="457189">
              <a:buNone/>
            </a:pPr>
            <a:endParaRPr dirty="0">
              <a:highlight>
                <a:srgbClr val="FFFFFF"/>
              </a:highlight>
              <a:ea typeface="+mn-ea"/>
              <a:cs typeface="Calibri" panose="020F0502020204030204" pitchFamily="34" charset="0"/>
            </a:endParaRPr>
          </a:p>
          <a:p>
            <a:pPr marL="186262" indent="0" defTabSz="457189">
              <a:buNone/>
            </a:pPr>
            <a:r>
              <a:rPr lang="en-US" dirty="0">
                <a:highlight>
                  <a:srgbClr val="FFFFFF"/>
                </a:highlight>
                <a:ea typeface="+mn-ea"/>
                <a:cs typeface="Calibri" panose="020F0502020204030204" pitchFamily="34" charset="0"/>
              </a:rPr>
              <a:t>Chen, O., Castro-Alonso, J.C., Paas, F., &amp; Sweller, J. (2018). Extending cognitive load </a:t>
            </a:r>
          </a:p>
          <a:p>
            <a:pPr marL="186262" indent="0" defTabSz="457189">
              <a:buNone/>
            </a:pPr>
            <a:r>
              <a:rPr lang="en-US" dirty="0">
                <a:highlight>
                  <a:srgbClr val="FFFFFF"/>
                </a:highlight>
                <a:ea typeface="+mn-ea"/>
                <a:cs typeface="Calibri" panose="020F0502020204030204" pitchFamily="34" charset="0"/>
              </a:rPr>
              <a:t>	theory to Incorporate 	working memory resource depletion: Evidence from 	spacing effect. </a:t>
            </a:r>
            <a:r>
              <a:rPr lang="en-US" i="1" dirty="0">
                <a:highlight>
                  <a:srgbClr val="FFFFFF"/>
                </a:highlight>
                <a:ea typeface="+mn-ea"/>
                <a:cs typeface="Calibri" panose="020F0502020204030204" pitchFamily="34" charset="0"/>
              </a:rPr>
              <a:t>Educational Psychology Review, 30, 	</a:t>
            </a:r>
            <a:r>
              <a:rPr lang="en-US" dirty="0">
                <a:highlight>
                  <a:srgbClr val="FFFFFF"/>
                </a:highlight>
                <a:ea typeface="+mn-ea"/>
                <a:cs typeface="Calibri" panose="020F0502020204030204" pitchFamily="34" charset="0"/>
              </a:rPr>
              <a:t>483-	501.</a:t>
            </a:r>
            <a:endParaRPr dirty="0">
              <a:highlight>
                <a:srgbClr val="FFFFFF"/>
              </a:highlight>
              <a:ea typeface="+mn-ea"/>
              <a:cs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7"/>
          <p:cNvSpPr txBox="1">
            <a:spLocks noGrp="1"/>
          </p:cNvSpPr>
          <p:nvPr>
            <p:ph type="body" idx="1"/>
          </p:nvPr>
        </p:nvSpPr>
        <p:spPr>
          <a:xfrm>
            <a:off x="609600" y="731651"/>
            <a:ext cx="10972800" cy="5394698"/>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91433" tIns="45700" rIns="91433" bIns="45700" rtlCol="0" anchor="t" anchorCtr="0">
            <a:noAutofit/>
          </a:bodyPr>
          <a:lstStyle/>
          <a:p>
            <a:pPr marL="186262" indent="0" defTabSz="457189">
              <a:buNone/>
            </a:pPr>
            <a:r>
              <a:rPr lang="en-US" dirty="0">
                <a:highlight>
                  <a:srgbClr val="FFFFFF"/>
                </a:highlight>
                <a:ea typeface="+mn-ea"/>
                <a:cs typeface="Calibri" panose="020F0502020204030204" pitchFamily="34" charset="0"/>
              </a:rPr>
              <a:t>Chen, O., Past, F., &amp; </a:t>
            </a:r>
            <a:r>
              <a:rPr lang="en-US" dirty="0" err="1">
                <a:highlight>
                  <a:srgbClr val="FFFFFF"/>
                </a:highlight>
                <a:ea typeface="+mn-ea"/>
                <a:cs typeface="Calibri" panose="020F0502020204030204" pitchFamily="34" charset="0"/>
              </a:rPr>
              <a:t>Sweller</a:t>
            </a:r>
            <a:r>
              <a:rPr lang="en-US" dirty="0">
                <a:highlight>
                  <a:srgbClr val="FFFFFF"/>
                </a:highlight>
                <a:ea typeface="+mn-ea"/>
                <a:cs typeface="Calibri" panose="020F0502020204030204" pitchFamily="34" charset="0"/>
              </a:rPr>
              <a:t>, J. (2021). Spacing and interleaving effects require </a:t>
            </a:r>
          </a:p>
          <a:p>
            <a:pPr marL="186262" indent="0" defTabSz="457189">
              <a:buNone/>
            </a:pPr>
            <a:r>
              <a:rPr lang="en-US" dirty="0">
                <a:highlight>
                  <a:srgbClr val="FFFFFF"/>
                </a:highlight>
                <a:ea typeface="+mn-ea"/>
                <a:cs typeface="Calibri" panose="020F0502020204030204" pitchFamily="34" charset="0"/>
              </a:rPr>
              <a:t>	distinct theoretical bases: a systematic review testing the cognitive load and 	discriminative-contrast hypotheses. </a:t>
            </a:r>
            <a:r>
              <a:rPr lang="en-US" i="1" dirty="0">
                <a:highlight>
                  <a:srgbClr val="FFFFFF"/>
                </a:highlight>
                <a:ea typeface="+mn-ea"/>
                <a:cs typeface="Calibri" panose="020F0502020204030204" pitchFamily="34" charset="0"/>
              </a:rPr>
              <a:t>Educational  Psychology Review</a:t>
            </a:r>
            <a:r>
              <a:rPr lang="en-US" dirty="0">
                <a:highlight>
                  <a:srgbClr val="FFFFFF"/>
                </a:highlight>
                <a:ea typeface="+mn-ea"/>
                <a:cs typeface="Calibri" panose="020F0502020204030204" pitchFamily="34" charset="0"/>
              </a:rPr>
              <a:t>, </a:t>
            </a:r>
            <a:r>
              <a:rPr lang="en-US" i="1" dirty="0">
                <a:highlight>
                  <a:srgbClr val="FFFFFF"/>
                </a:highlight>
                <a:ea typeface="+mn-ea"/>
                <a:cs typeface="Calibri" panose="020F0502020204030204" pitchFamily="34" charset="0"/>
              </a:rPr>
              <a:t>33</a:t>
            </a:r>
            <a:r>
              <a:rPr lang="en-US" dirty="0">
                <a:highlight>
                  <a:srgbClr val="FFFFFF"/>
                </a:highlight>
                <a:ea typeface="+mn-ea"/>
                <a:cs typeface="Calibri" panose="020F0502020204030204" pitchFamily="34" charset="0"/>
              </a:rPr>
              <a:t>(4), 1499-	1522. </a:t>
            </a:r>
            <a:r>
              <a:rPr lang="en-US" dirty="0">
                <a:highlight>
                  <a:srgbClr val="FFFFFF"/>
                </a:highlight>
                <a:ea typeface="+mn-ea"/>
                <a:cs typeface="Calibri" panose="020F0502020204030204" pitchFamily="34" charset="0"/>
                <a:hlinkClick r:id="rId3"/>
              </a:rPr>
              <a:t>https://doi.org/10.1007/s10648-021-09613-w</a:t>
            </a:r>
            <a:endParaRPr lang="en-US" dirty="0">
              <a:highlight>
                <a:srgbClr val="FFFFFF"/>
              </a:highlight>
              <a:ea typeface="+mn-ea"/>
              <a:cs typeface="Calibri" panose="020F0502020204030204" pitchFamily="34" charset="0"/>
            </a:endParaRPr>
          </a:p>
          <a:p>
            <a:pPr marL="186262" indent="0" defTabSz="457189">
              <a:buNone/>
            </a:pPr>
            <a:endParaRPr lang="en-US" dirty="0">
              <a:highlight>
                <a:srgbClr val="FFFFFF"/>
              </a:highlight>
              <a:ea typeface="+mn-ea"/>
              <a:cs typeface="Calibri" panose="020F0502020204030204" pitchFamily="34" charset="0"/>
            </a:endParaRPr>
          </a:p>
          <a:p>
            <a:pPr marL="186262" indent="0" defTabSz="457189">
              <a:buNone/>
            </a:pPr>
            <a:r>
              <a:rPr lang="en-US" dirty="0">
                <a:highlight>
                  <a:srgbClr val="FFFFFF"/>
                </a:highlight>
                <a:cs typeface="Calibri" panose="020F0502020204030204" pitchFamily="34" charset="0"/>
              </a:rPr>
              <a:t>Daly III, E. J., Lentz Jr., F. E., &amp; Boyer, J. (1996). The Instructional Hierarchy: A </a:t>
            </a:r>
          </a:p>
          <a:p>
            <a:pPr marL="186262" indent="0" defTabSz="457189">
              <a:buNone/>
            </a:pPr>
            <a:r>
              <a:rPr lang="en-US" dirty="0">
                <a:highlight>
                  <a:srgbClr val="FFFFFF"/>
                </a:highlight>
                <a:cs typeface="Calibri" panose="020F0502020204030204" pitchFamily="34" charset="0"/>
              </a:rPr>
              <a:t>	conceptual model for understanding the effective components of reading 	interventions. </a:t>
            </a:r>
            <a:r>
              <a:rPr lang="en-US" i="1" dirty="0">
                <a:highlight>
                  <a:srgbClr val="FFFFFF"/>
                </a:highlight>
                <a:cs typeface="Calibri" panose="020F0502020204030204" pitchFamily="34" charset="0"/>
              </a:rPr>
              <a:t>School Psychology Quarterly, 11(4</a:t>
            </a:r>
            <a:r>
              <a:rPr lang="en-US" dirty="0">
                <a:highlight>
                  <a:srgbClr val="FFFFFF"/>
                </a:highlight>
                <a:cs typeface="Calibri" panose="020F0502020204030204" pitchFamily="34" charset="0"/>
              </a:rPr>
              <a:t>),369.  </a:t>
            </a:r>
          </a:p>
          <a:p>
            <a:pPr marL="186262" indent="0" defTabSz="457189">
              <a:buNone/>
            </a:pPr>
            <a:endParaRPr lang="en-US" dirty="0">
              <a:highlight>
                <a:srgbClr val="FFFFFF"/>
              </a:highlight>
              <a:ea typeface="+mn-ea"/>
              <a:cs typeface="Calibri" panose="020F0502020204030204" pitchFamily="34" charset="0"/>
            </a:endParaRPr>
          </a:p>
          <a:p>
            <a:pPr marL="186262" indent="0" defTabSz="457189">
              <a:buNone/>
            </a:pPr>
            <a:r>
              <a:rPr lang="en-US" dirty="0">
                <a:highlight>
                  <a:srgbClr val="FFFFFF"/>
                </a:highlight>
                <a:ea typeface="+mn-ea"/>
                <a:cs typeface="Calibri" panose="020F0502020204030204" pitchFamily="34" charset="0"/>
              </a:rPr>
              <a:t>Gardner, R., </a:t>
            </a:r>
            <a:r>
              <a:rPr lang="en-US" dirty="0" err="1">
                <a:highlight>
                  <a:srgbClr val="FFFFFF"/>
                </a:highlight>
                <a:ea typeface="+mn-ea"/>
                <a:cs typeface="Calibri" panose="020F0502020204030204" pitchFamily="34" charset="0"/>
              </a:rPr>
              <a:t>Heward</a:t>
            </a:r>
            <a:r>
              <a:rPr lang="en-US" dirty="0">
                <a:highlight>
                  <a:srgbClr val="FFFFFF"/>
                </a:highlight>
                <a:ea typeface="+mn-ea"/>
                <a:cs typeface="Calibri" panose="020F0502020204030204" pitchFamily="34" charset="0"/>
              </a:rPr>
              <a:t>, W. L., &amp; </a:t>
            </a:r>
            <a:r>
              <a:rPr lang="en-US" dirty="0" err="1">
                <a:highlight>
                  <a:srgbClr val="FFFFFF"/>
                </a:highlight>
                <a:ea typeface="+mn-ea"/>
                <a:cs typeface="Calibri" panose="020F0502020204030204" pitchFamily="34" charset="0"/>
              </a:rPr>
              <a:t>Grossi</a:t>
            </a:r>
            <a:r>
              <a:rPr lang="en-US" dirty="0">
                <a:highlight>
                  <a:srgbClr val="FFFFFF"/>
                </a:highlight>
                <a:ea typeface="+mn-ea"/>
                <a:cs typeface="Calibri" panose="020F0502020204030204" pitchFamily="34" charset="0"/>
              </a:rPr>
              <a:t>, T. A. (1994). Effects of response cards on </a:t>
            </a:r>
          </a:p>
          <a:p>
            <a:pPr marL="186262" indent="0" defTabSz="457189">
              <a:buNone/>
            </a:pPr>
            <a:r>
              <a:rPr lang="en-US" dirty="0">
                <a:highlight>
                  <a:srgbClr val="FFFFFF"/>
                </a:highlight>
                <a:ea typeface="+mn-ea"/>
                <a:cs typeface="Calibri" panose="020F0502020204030204" pitchFamily="34" charset="0"/>
              </a:rPr>
              <a:t>	student participation and academic achievement: A systematic replication with 	inner-city students during whole-class science 	instruction. </a:t>
            </a:r>
            <a:r>
              <a:rPr lang="en-US" i="1" dirty="0">
                <a:highlight>
                  <a:srgbClr val="FFFFFF"/>
                </a:highlight>
                <a:ea typeface="+mn-ea"/>
                <a:cs typeface="Calibri" panose="020F0502020204030204" pitchFamily="34" charset="0"/>
              </a:rPr>
              <a:t>Journal of Applied 	Behavior Analysis, 27</a:t>
            </a:r>
            <a:r>
              <a:rPr lang="en-US" dirty="0">
                <a:highlight>
                  <a:srgbClr val="FFFFFF"/>
                </a:highlight>
                <a:ea typeface="+mn-ea"/>
                <a:cs typeface="Calibri" panose="020F0502020204030204" pitchFamily="34" charset="0"/>
              </a:rPr>
              <a:t>(1), 63–71. </a:t>
            </a:r>
            <a:r>
              <a:rPr lang="en-US" dirty="0">
                <a:highlight>
                  <a:srgbClr val="FFFFFF"/>
                </a:highlight>
                <a:ea typeface="+mn-ea"/>
                <a:cs typeface="Calibri" panose="020F0502020204030204" pitchFamily="34" charset="0"/>
                <a:hlinkClick r:id="rId4">
                  <a:extLst>
                    <a:ext uri="{A12FA001-AC4F-418D-AE19-62706E023703}">
                      <ahyp:hlinkClr xmlns:ahyp="http://schemas.microsoft.com/office/drawing/2018/hyperlinkcolor" val="tx"/>
                    </a:ext>
                  </a:extLst>
                </a:hlinkClick>
              </a:rPr>
              <a:t>https://doi.org/10.1901/jaba.1994.27-63</a:t>
            </a:r>
            <a:r>
              <a:rPr lang="en-US" dirty="0">
                <a:highlight>
                  <a:srgbClr val="FFFFFF"/>
                </a:highlight>
                <a:ea typeface="+mn-ea"/>
                <a:cs typeface="Calibri" panose="020F0502020204030204" pitchFamily="34" charset="0"/>
              </a:rPr>
              <a:t> </a:t>
            </a:r>
            <a:br>
              <a:rPr lang="en-US" dirty="0">
                <a:highlight>
                  <a:srgbClr val="FFFFFF"/>
                </a:highlight>
                <a:ea typeface="+mn-ea"/>
                <a:cs typeface="Calibri" panose="020F0502020204030204" pitchFamily="34" charset="0"/>
              </a:rPr>
            </a:br>
            <a:endParaRPr dirty="0">
              <a:highlight>
                <a:srgbClr val="FFFFFF"/>
              </a:highlight>
              <a:ea typeface="+mn-ea"/>
              <a:cs typeface="Calibri" panose="020F0502020204030204" pitchFamily="34" charset="0"/>
            </a:endParaRPr>
          </a:p>
          <a:p>
            <a:pPr marL="186262" indent="0" defTabSz="457189">
              <a:buNone/>
            </a:pPr>
            <a:endParaRPr dirty="0">
              <a:highlight>
                <a:srgbClr val="FFFFFF"/>
              </a:highlight>
              <a:latin typeface="Calibri" panose="020F0502020204030204" pitchFamily="34" charset="0"/>
              <a:ea typeface="+mn-ea"/>
              <a:cs typeface="Calibri" panose="020F0502020204030204" pitchFamily="34" charset="0"/>
            </a:endParaRPr>
          </a:p>
        </p:txBody>
      </p:sp>
      <p:sp>
        <p:nvSpPr>
          <p:cNvPr id="2" name="Title 1">
            <a:extLst>
              <a:ext uri="{FF2B5EF4-FFF2-40B4-BE49-F238E27FC236}">
                <a16:creationId xmlns:a16="http://schemas.microsoft.com/office/drawing/2014/main" id="{B3D4C85C-270C-78A9-75C1-CD1C52E6502A}"/>
              </a:ext>
            </a:extLst>
          </p:cNvPr>
          <p:cNvSpPr>
            <a:spLocks noGrp="1"/>
          </p:cNvSpPr>
          <p:nvPr>
            <p:ph type="title"/>
          </p:nvPr>
        </p:nvSpPr>
        <p:spPr>
          <a:xfrm>
            <a:off x="1434905" y="-1325600"/>
            <a:ext cx="10339600" cy="1325600"/>
          </a:xfrm>
        </p:spPr>
        <p:txBody>
          <a:bodyPr spcFirstLastPara="1" vert="horz" wrap="square" lIns="68575" tIns="34275" rIns="68575" bIns="34275" rtlCol="0" anchor="b" anchorCtr="0">
            <a:noAutofit/>
          </a:bodyPr>
          <a:lstStyle/>
          <a:p>
            <a:r>
              <a:rPr lang="en-US" dirty="0"/>
              <a:t>References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7"/>
          <p:cNvSpPr txBox="1">
            <a:spLocks noGrp="1"/>
          </p:cNvSpPr>
          <p:nvPr>
            <p:ph type="body" idx="1"/>
          </p:nvPr>
        </p:nvSpPr>
        <p:spPr>
          <a:xfrm>
            <a:off x="609600" y="461817"/>
            <a:ext cx="10972800" cy="5634184"/>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91433" tIns="45700" rIns="91433" bIns="45700" rtlCol="0" anchor="t" anchorCtr="0">
            <a:noAutofit/>
          </a:bodyPr>
          <a:lstStyle/>
          <a:p>
            <a:pPr marL="186262" indent="0" defTabSz="457189">
              <a:buNone/>
            </a:pPr>
            <a:r>
              <a:rPr lang="en-US" dirty="0">
                <a:highlight>
                  <a:srgbClr val="FFFFFF"/>
                </a:highlight>
                <a:ea typeface="+mn-ea"/>
                <a:cs typeface="Calibri" panose="020F0502020204030204" pitchFamily="34" charset="0"/>
              </a:rPr>
              <a:t>Gillingham, A. &amp; </a:t>
            </a:r>
            <a:r>
              <a:rPr lang="en-US" dirty="0" err="1">
                <a:highlight>
                  <a:srgbClr val="FFFFFF"/>
                </a:highlight>
                <a:ea typeface="+mn-ea"/>
                <a:cs typeface="Calibri" panose="020F0502020204030204" pitchFamily="34" charset="0"/>
              </a:rPr>
              <a:t>Stillman</a:t>
            </a:r>
            <a:r>
              <a:rPr lang="en-US" dirty="0">
                <a:highlight>
                  <a:srgbClr val="FFFFFF"/>
                </a:highlight>
                <a:ea typeface="+mn-ea"/>
                <a:cs typeface="Calibri" panose="020F0502020204030204" pitchFamily="34" charset="0"/>
              </a:rPr>
              <a:t>, B. (1997). Gillingham Manual</a:t>
            </a:r>
            <a:r>
              <a:rPr lang="en-US" i="1" dirty="0">
                <a:highlight>
                  <a:srgbClr val="FFFFFF"/>
                </a:highlight>
                <a:ea typeface="+mn-ea"/>
                <a:cs typeface="Calibri" panose="020F0502020204030204" pitchFamily="34" charset="0"/>
              </a:rPr>
              <a:t>: Remedial Training for </a:t>
            </a:r>
          </a:p>
          <a:p>
            <a:pPr marL="186262" indent="0" defTabSz="457189">
              <a:buNone/>
            </a:pPr>
            <a:r>
              <a:rPr lang="en-US" i="1" dirty="0">
                <a:highlight>
                  <a:srgbClr val="FFFFFF"/>
                </a:highlight>
                <a:ea typeface="+mn-ea"/>
                <a:cs typeface="Calibri" panose="020F0502020204030204" pitchFamily="34" charset="0"/>
              </a:rPr>
              <a:t>	Children with Specific 	Disability in Reading, Spelling and Penmanship</a:t>
            </a:r>
            <a:r>
              <a:rPr lang="en-US" dirty="0">
                <a:highlight>
                  <a:srgbClr val="FFFFFF"/>
                </a:highlight>
                <a:ea typeface="+mn-ea"/>
                <a:cs typeface="Calibri" panose="020F0502020204030204" pitchFamily="34" charset="0"/>
              </a:rPr>
              <a:t> (8th ed.). 	Cambridge, MA: Educators Publishing Service. </a:t>
            </a:r>
            <a:endParaRPr dirty="0">
              <a:highlight>
                <a:srgbClr val="FFFFFF"/>
              </a:highlight>
              <a:ea typeface="+mn-ea"/>
              <a:cs typeface="Calibri" panose="020F0502020204030204" pitchFamily="34" charset="0"/>
            </a:endParaRPr>
          </a:p>
          <a:p>
            <a:pPr marL="186262" indent="0" defTabSz="457189">
              <a:buNone/>
            </a:pPr>
            <a:endParaRPr dirty="0">
              <a:highlight>
                <a:srgbClr val="FFFFFF"/>
              </a:highlight>
              <a:ea typeface="+mn-ea"/>
              <a:cs typeface="Calibri" panose="020F0502020204030204" pitchFamily="34" charset="0"/>
            </a:endParaRPr>
          </a:p>
          <a:p>
            <a:pPr marL="186262" indent="0" defTabSz="457189">
              <a:buNone/>
            </a:pPr>
            <a:r>
              <a:rPr lang="en-US" dirty="0">
                <a:highlight>
                  <a:srgbClr val="FFFFFF"/>
                </a:highlight>
                <a:ea typeface="+mn-ea"/>
                <a:cs typeface="Calibri" panose="020F0502020204030204" pitchFamily="34" charset="0"/>
              </a:rPr>
              <a:t>Gordon, K. (2020). The advantages of retrieval-based and spaced practice: </a:t>
            </a:r>
          </a:p>
          <a:p>
            <a:pPr marL="186262" indent="0" defTabSz="457189">
              <a:buNone/>
            </a:pPr>
            <a:r>
              <a:rPr lang="en-US" dirty="0">
                <a:highlight>
                  <a:srgbClr val="FFFFFF"/>
                </a:highlight>
                <a:ea typeface="+mn-ea"/>
                <a:cs typeface="Calibri" panose="020F0502020204030204" pitchFamily="34" charset="0"/>
              </a:rPr>
              <a:t>	Implications for word learning in clinical and educational contexts. </a:t>
            </a:r>
            <a:r>
              <a:rPr lang="en-US" i="1" dirty="0">
                <a:highlight>
                  <a:srgbClr val="FFFFFF"/>
                </a:highlight>
                <a:ea typeface="+mn-ea"/>
                <a:cs typeface="Calibri" panose="020F0502020204030204" pitchFamily="34" charset="0"/>
              </a:rPr>
              <a:t>Language, 	Speech, and Hearing Services in Schools, 51</a:t>
            </a:r>
            <a:r>
              <a:rPr lang="en-US" dirty="0">
                <a:highlight>
                  <a:srgbClr val="FFFFFF"/>
                </a:highlight>
                <a:ea typeface="+mn-ea"/>
                <a:cs typeface="Calibri" panose="020F0502020204030204" pitchFamily="34" charset="0"/>
              </a:rPr>
              <a:t>(4), 955–965.</a:t>
            </a:r>
          </a:p>
          <a:p>
            <a:pPr marL="186262" indent="0" defTabSz="457189">
              <a:buNone/>
            </a:pPr>
            <a:endParaRPr lang="en-US" dirty="0">
              <a:highlight>
                <a:srgbClr val="FFFFFF"/>
              </a:highlight>
              <a:ea typeface="+mn-ea"/>
              <a:cs typeface="Calibri" panose="020F0502020204030204" pitchFamily="34" charset="0"/>
            </a:endParaRPr>
          </a:p>
          <a:p>
            <a:pPr marL="186262" indent="0" defTabSz="457189">
              <a:buNone/>
            </a:pPr>
            <a:r>
              <a:rPr lang="en-US" dirty="0">
                <a:highlight>
                  <a:srgbClr val="FFFFFF"/>
                </a:highlight>
                <a:cs typeface="Calibri" panose="020F0502020204030204" pitchFamily="34" charset="0"/>
              </a:rPr>
              <a:t>Greenwood, C. R., </a:t>
            </a:r>
            <a:r>
              <a:rPr lang="en-US" dirty="0" err="1">
                <a:highlight>
                  <a:srgbClr val="FFFFFF"/>
                </a:highlight>
                <a:cs typeface="Calibri" panose="020F0502020204030204" pitchFamily="34" charset="0"/>
              </a:rPr>
              <a:t>Delquadri</a:t>
            </a:r>
            <a:r>
              <a:rPr lang="en-US" dirty="0">
                <a:highlight>
                  <a:srgbClr val="FFFFFF"/>
                </a:highlight>
                <a:cs typeface="Calibri" panose="020F0502020204030204" pitchFamily="34" charset="0"/>
              </a:rPr>
              <a:t>, J. D., &amp; Hall, R. V. (1984). Opportunity to respond and </a:t>
            </a:r>
          </a:p>
          <a:p>
            <a:pPr marL="186262" indent="0" defTabSz="457189">
              <a:buNone/>
            </a:pPr>
            <a:r>
              <a:rPr lang="en-US" dirty="0">
                <a:highlight>
                  <a:srgbClr val="FFFFFF"/>
                </a:highlight>
                <a:cs typeface="Calibri" panose="020F0502020204030204" pitchFamily="34" charset="0"/>
              </a:rPr>
              <a:t>	student academic achievement. In W. L. </a:t>
            </a:r>
            <a:r>
              <a:rPr lang="en-US" dirty="0" err="1">
                <a:highlight>
                  <a:srgbClr val="FFFFFF"/>
                </a:highlight>
                <a:cs typeface="Calibri" panose="020F0502020204030204" pitchFamily="34" charset="0"/>
              </a:rPr>
              <a:t>Heward</a:t>
            </a:r>
            <a:r>
              <a:rPr lang="en-US" dirty="0">
                <a:highlight>
                  <a:srgbClr val="FFFFFF"/>
                </a:highlight>
                <a:cs typeface="Calibri" panose="020F0502020204030204" pitchFamily="34" charset="0"/>
              </a:rPr>
              <a:t>, T. E. Heron, D. S. Hill, &amp; J. Trap-	Porter (Eds.), </a:t>
            </a:r>
            <a:r>
              <a:rPr lang="en-US" i="1" dirty="0">
                <a:highlight>
                  <a:srgbClr val="FFFFFF"/>
                </a:highlight>
                <a:cs typeface="Calibri" panose="020F0502020204030204" pitchFamily="34" charset="0"/>
              </a:rPr>
              <a:t>Focus On Behavior Analysis In Education </a:t>
            </a:r>
            <a:r>
              <a:rPr lang="en-US" dirty="0">
                <a:highlight>
                  <a:srgbClr val="FFFFFF"/>
                </a:highlight>
                <a:cs typeface="Calibri" panose="020F0502020204030204" pitchFamily="34" charset="0"/>
              </a:rPr>
              <a:t>(pp. 58-88). Columbus, OH: 	Merrill. </a:t>
            </a:r>
          </a:p>
          <a:p>
            <a:pPr marL="186262" indent="0" defTabSz="457189">
              <a:buNone/>
            </a:pPr>
            <a:endParaRPr lang="en-US" dirty="0">
              <a:highlight>
                <a:srgbClr val="FFFFFF"/>
              </a:highlight>
              <a:cs typeface="Calibri" panose="020F0502020204030204" pitchFamily="34" charset="0"/>
            </a:endParaRPr>
          </a:p>
          <a:p>
            <a:pPr marL="186262" indent="0" defTabSz="457189">
              <a:buNone/>
            </a:pPr>
            <a:r>
              <a:rPr lang="en-US" sz="2400" dirty="0">
                <a:highlight>
                  <a:srgbClr val="FFFFFF"/>
                </a:highlight>
                <a:ea typeface="+mn-ea"/>
                <a:cs typeface="Calibri" panose="020F0502020204030204" pitchFamily="34" charset="0"/>
              </a:rPr>
              <a:t>Hattie, J. &amp; Timperley, H. (2007). The power of feedback. </a:t>
            </a:r>
            <a:r>
              <a:rPr lang="en-US" sz="2400" i="1" dirty="0">
                <a:highlight>
                  <a:srgbClr val="FFFFFF"/>
                </a:highlight>
                <a:ea typeface="+mn-ea"/>
                <a:cs typeface="Calibri" panose="020F0502020204030204" pitchFamily="34" charset="0"/>
              </a:rPr>
              <a:t>Review of Educational </a:t>
            </a:r>
          </a:p>
          <a:p>
            <a:pPr marL="186262" indent="0" defTabSz="457189">
              <a:buNone/>
            </a:pPr>
            <a:r>
              <a:rPr lang="en-US" i="1" dirty="0">
                <a:highlight>
                  <a:srgbClr val="FFFFFF"/>
                </a:highlight>
                <a:ea typeface="+mn-ea"/>
                <a:cs typeface="Calibri" panose="020F0502020204030204" pitchFamily="34" charset="0"/>
              </a:rPr>
              <a:t>	</a:t>
            </a:r>
            <a:r>
              <a:rPr lang="en-US" sz="2400" i="1" dirty="0">
                <a:highlight>
                  <a:srgbClr val="FFFFFF"/>
                </a:highlight>
                <a:ea typeface="+mn-ea"/>
                <a:cs typeface="Calibri" panose="020F0502020204030204" pitchFamily="34" charset="0"/>
              </a:rPr>
              <a:t>Research, 77</a:t>
            </a:r>
            <a:r>
              <a:rPr lang="en-US" sz="2400" dirty="0">
                <a:highlight>
                  <a:srgbClr val="FFFFFF"/>
                </a:highlight>
                <a:ea typeface="+mn-ea"/>
                <a:cs typeface="Calibri" panose="020F0502020204030204" pitchFamily="34" charset="0"/>
              </a:rPr>
              <a:t>(1), 81-112.</a:t>
            </a:r>
          </a:p>
          <a:p>
            <a:pPr marL="186262" indent="0" defTabSz="457189">
              <a:buNone/>
            </a:pPr>
            <a:endParaRPr dirty="0">
              <a:highlight>
                <a:srgbClr val="FFFFFF"/>
              </a:highlight>
              <a:latin typeface="Calibri" panose="020F0502020204030204" pitchFamily="34" charset="0"/>
              <a:ea typeface="+mn-ea"/>
              <a:cs typeface="Calibri" panose="020F0502020204030204" pitchFamily="34" charset="0"/>
            </a:endParaRPr>
          </a:p>
        </p:txBody>
      </p:sp>
      <p:sp>
        <p:nvSpPr>
          <p:cNvPr id="2" name="Title 1">
            <a:extLst>
              <a:ext uri="{FF2B5EF4-FFF2-40B4-BE49-F238E27FC236}">
                <a16:creationId xmlns:a16="http://schemas.microsoft.com/office/drawing/2014/main" id="{C603F558-D7A1-D853-5605-A8E26243B6DB}"/>
              </a:ext>
            </a:extLst>
          </p:cNvPr>
          <p:cNvSpPr>
            <a:spLocks noGrp="1"/>
          </p:cNvSpPr>
          <p:nvPr>
            <p:ph type="title"/>
          </p:nvPr>
        </p:nvSpPr>
        <p:spPr>
          <a:xfrm>
            <a:off x="1434905" y="-1325600"/>
            <a:ext cx="10339600" cy="1325600"/>
          </a:xfrm>
        </p:spPr>
        <p:txBody>
          <a:bodyPr spcFirstLastPara="1" vert="horz" wrap="square" lIns="68575" tIns="34275" rIns="68575" bIns="34275" rtlCol="0" anchor="b" anchorCtr="0">
            <a:noAutofit/>
          </a:bodyPr>
          <a:lstStyle/>
          <a:p>
            <a:r>
              <a:rPr lang="en-US" dirty="0"/>
              <a:t>References continued</a:t>
            </a:r>
          </a:p>
        </p:txBody>
      </p:sp>
    </p:spTree>
    <p:extLst>
      <p:ext uri="{BB962C8B-B14F-4D97-AF65-F5344CB8AC3E}">
        <p14:creationId xmlns:p14="http://schemas.microsoft.com/office/powerpoint/2010/main" val="207536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79"/>
        <p:cNvGrpSpPr/>
        <p:nvPr/>
      </p:nvGrpSpPr>
      <p:grpSpPr>
        <a:xfrm>
          <a:off x="0" y="0"/>
          <a:ext cx="0" cy="0"/>
          <a:chOff x="0" y="0"/>
          <a:chExt cx="0" cy="0"/>
        </a:xfrm>
      </p:grpSpPr>
      <p:sp>
        <p:nvSpPr>
          <p:cNvPr id="80" name="Google Shape;80;p3"/>
          <p:cNvSpPr txBox="1">
            <a:spLocks noGrp="1"/>
          </p:cNvSpPr>
          <p:nvPr>
            <p:ph type="ctrTitle"/>
          </p:nvPr>
        </p:nvSpPr>
        <p:spPr>
          <a:xfrm>
            <a:off x="914400" y="381000"/>
            <a:ext cx="10363200" cy="5892800"/>
          </a:xfrm>
          <a:prstGeom prst="rect">
            <a:avLst/>
          </a:prstGeom>
          <a:solidFill>
            <a:schemeClr val="lt1"/>
          </a:solidFill>
          <a:ln w="38100"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buSzPts val="2800"/>
            </a:pPr>
            <a:r>
              <a:rPr lang="en-US" sz="3733" dirty="0"/>
              <a:t>© 2023 Jamey Peavler</a:t>
            </a:r>
            <a:br>
              <a:rPr lang="en-US" sz="3733" dirty="0"/>
            </a:br>
            <a:br>
              <a:rPr lang="en-US" sz="3733" dirty="0"/>
            </a:br>
            <a:r>
              <a:rPr lang="en-US" sz="2800" cap="none" dirty="0"/>
              <a:t>The materials in this presentation are only for the use of the course instructor and the students enrolled in this course for purposes associated with this course.  Some of these presentation materials may be subject to copyrights held by third parties.  None of these materials may be reproduced, further disseminated, used to train others, accessed by, or made available to others.  Questions about the permissibility of using materials in this presentation are advised to consult the course instructor.</a:t>
            </a:r>
            <a:endParaRPr sz="1733"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8"/>
          <p:cNvSpPr txBox="1">
            <a:spLocks noGrp="1"/>
          </p:cNvSpPr>
          <p:nvPr>
            <p:ph type="body" idx="1"/>
          </p:nvPr>
        </p:nvSpPr>
        <p:spPr>
          <a:xfrm>
            <a:off x="609600" y="614950"/>
            <a:ext cx="10972800" cy="5628099"/>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91433" tIns="45700" rIns="91433" bIns="45700" rtlCol="0" anchor="t" anchorCtr="0">
            <a:noAutofit/>
          </a:bodyPr>
          <a:lstStyle/>
          <a:p>
            <a:pPr marL="186262" indent="0" defTabSz="457189">
              <a:buNone/>
            </a:pPr>
            <a:r>
              <a:rPr lang="en-US" dirty="0">
                <a:highlight>
                  <a:srgbClr val="FFFFFF"/>
                </a:highlight>
                <a:ea typeface="+mn-ea"/>
                <a:cs typeface="Calibri" panose="020F0502020204030204" pitchFamily="34" charset="0"/>
              </a:rPr>
              <a:t>Haring, N.G., Lovitt, T.C., Eaton, M.D., &amp; Hansen, C.L. (1978). </a:t>
            </a:r>
            <a:r>
              <a:rPr lang="en-US" i="1" dirty="0">
                <a:highlight>
                  <a:srgbClr val="FFFFFF"/>
                </a:highlight>
                <a:ea typeface="+mn-ea"/>
                <a:cs typeface="Calibri" panose="020F0502020204030204" pitchFamily="34" charset="0"/>
              </a:rPr>
              <a:t>The Fourth R: Research </a:t>
            </a:r>
          </a:p>
          <a:p>
            <a:pPr marL="186262" indent="0" defTabSz="457189">
              <a:buNone/>
            </a:pPr>
            <a:r>
              <a:rPr lang="en-US" i="1" dirty="0">
                <a:highlight>
                  <a:srgbClr val="FFFFFF"/>
                </a:highlight>
                <a:ea typeface="+mn-ea"/>
                <a:cs typeface="Calibri" panose="020F0502020204030204" pitchFamily="34" charset="0"/>
              </a:rPr>
              <a:t>	in the classroom</a:t>
            </a:r>
            <a:r>
              <a:rPr lang="en-US" dirty="0">
                <a:highlight>
                  <a:srgbClr val="FFFFFF"/>
                </a:highlight>
                <a:ea typeface="+mn-ea"/>
                <a:cs typeface="Calibri" panose="020F0502020204030204" pitchFamily="34" charset="0"/>
              </a:rPr>
              <a:t>. 	Columbus, OH: Charles E. Merrill Publishing Co.</a:t>
            </a:r>
            <a:endParaRPr dirty="0">
              <a:highlight>
                <a:srgbClr val="FFFFFF"/>
              </a:highlight>
              <a:ea typeface="+mn-ea"/>
              <a:cs typeface="Calibri" panose="020F0502020204030204" pitchFamily="34" charset="0"/>
            </a:endParaRPr>
          </a:p>
          <a:p>
            <a:pPr marL="186262" indent="0" defTabSz="457189">
              <a:buNone/>
            </a:pPr>
            <a:endParaRPr lang="en-US" dirty="0">
              <a:highlight>
                <a:srgbClr val="FFFFFF"/>
              </a:highlight>
              <a:cs typeface="Calibri" panose="020F0502020204030204" pitchFamily="34" charset="0"/>
            </a:endParaRPr>
          </a:p>
          <a:p>
            <a:pPr marL="186262" indent="0" defTabSz="457189">
              <a:buNone/>
            </a:pPr>
            <a:r>
              <a:rPr lang="en-US" dirty="0">
                <a:highlight>
                  <a:srgbClr val="FFFFFF"/>
                </a:highlight>
                <a:cs typeface="Calibri" panose="020F0502020204030204" pitchFamily="34" charset="0"/>
              </a:rPr>
              <a:t>Heron, T. E., </a:t>
            </a:r>
            <a:r>
              <a:rPr lang="en-US" dirty="0" err="1">
                <a:highlight>
                  <a:srgbClr val="FFFFFF"/>
                </a:highlight>
                <a:cs typeface="Calibri" panose="020F0502020204030204" pitchFamily="34" charset="0"/>
              </a:rPr>
              <a:t>Heward</a:t>
            </a:r>
            <a:r>
              <a:rPr lang="en-US" dirty="0">
                <a:highlight>
                  <a:srgbClr val="FFFFFF"/>
                </a:highlight>
                <a:cs typeface="Calibri" panose="020F0502020204030204" pitchFamily="34" charset="0"/>
              </a:rPr>
              <a:t>, W. L., Cooke, N. L., &amp; Hill, D. S. (1983). Evaluation of a </a:t>
            </a:r>
          </a:p>
          <a:p>
            <a:pPr marL="186262" indent="0" defTabSz="457189">
              <a:buNone/>
            </a:pPr>
            <a:r>
              <a:rPr lang="en-US" dirty="0">
                <a:highlight>
                  <a:srgbClr val="FFFFFF"/>
                </a:highlight>
                <a:cs typeface="Calibri" panose="020F0502020204030204" pitchFamily="34" charset="0"/>
              </a:rPr>
              <a:t>	</a:t>
            </a:r>
            <a:r>
              <a:rPr lang="en-US" dirty="0" err="1">
                <a:highlight>
                  <a:srgbClr val="FFFFFF"/>
                </a:highlight>
                <a:cs typeface="Calibri" panose="020F0502020204030204" pitchFamily="34" charset="0"/>
              </a:rPr>
              <a:t>classwide</a:t>
            </a:r>
            <a:r>
              <a:rPr lang="en-US" dirty="0">
                <a:highlight>
                  <a:srgbClr val="FFFFFF"/>
                </a:highlight>
                <a:cs typeface="Calibri" panose="020F0502020204030204" pitchFamily="34" charset="0"/>
              </a:rPr>
              <a:t> peer tutoring system: 	First graders teach each other sight words. 	</a:t>
            </a:r>
            <a:r>
              <a:rPr lang="en-US" i="1" dirty="0">
                <a:highlight>
                  <a:srgbClr val="FFFFFF"/>
                </a:highlight>
                <a:cs typeface="Calibri" panose="020F0502020204030204" pitchFamily="34" charset="0"/>
              </a:rPr>
              <a:t>Education &amp; Treatment of Children, </a:t>
            </a:r>
            <a:r>
              <a:rPr lang="en-US" dirty="0">
                <a:highlight>
                  <a:srgbClr val="FFFFFF"/>
                </a:highlight>
                <a:cs typeface="Calibri" panose="020F0502020204030204" pitchFamily="34" charset="0"/>
              </a:rPr>
              <a:t>6, 137-152. </a:t>
            </a:r>
          </a:p>
          <a:p>
            <a:pPr marL="186262" indent="0" defTabSz="457189">
              <a:buNone/>
            </a:pPr>
            <a:endParaRPr dirty="0">
              <a:highlight>
                <a:srgbClr val="FFFFFF"/>
              </a:highlight>
              <a:ea typeface="+mn-ea"/>
              <a:cs typeface="Calibri" panose="020F0502020204030204" pitchFamily="34" charset="0"/>
            </a:endParaRPr>
          </a:p>
          <a:p>
            <a:pPr marL="186262" indent="0" defTabSz="457189">
              <a:buNone/>
            </a:pPr>
            <a:r>
              <a:rPr lang="en-US" dirty="0">
                <a:highlight>
                  <a:srgbClr val="FFFFFF"/>
                </a:highlight>
                <a:ea typeface="+mn-ea"/>
                <a:cs typeface="Calibri" panose="020F0502020204030204" pitchFamily="34" charset="0"/>
              </a:rPr>
              <a:t>Hultberg, P., Calonge, D. S., &amp; Lee, E. (2018). Promoting long-lasting learning </a:t>
            </a:r>
          </a:p>
          <a:p>
            <a:pPr marL="186262" indent="0" defTabSz="457189">
              <a:buNone/>
            </a:pPr>
            <a:r>
              <a:rPr lang="en-US" dirty="0">
                <a:highlight>
                  <a:srgbClr val="FFFFFF"/>
                </a:highlight>
                <a:ea typeface="+mn-ea"/>
                <a:cs typeface="Calibri" panose="020F0502020204030204" pitchFamily="34" charset="0"/>
              </a:rPr>
              <a:t>	through instructional design.</a:t>
            </a:r>
            <a:r>
              <a:rPr lang="en-US" i="1" dirty="0">
                <a:highlight>
                  <a:srgbClr val="FFFFFF"/>
                </a:highlight>
                <a:ea typeface="+mn-ea"/>
                <a:cs typeface="Calibri" panose="020F0502020204030204" pitchFamily="34" charset="0"/>
              </a:rPr>
              <a:t> Journal of the Scholarship of Teaching &amp; Learning, 18</a:t>
            </a:r>
            <a:r>
              <a:rPr lang="en-US" dirty="0">
                <a:highlight>
                  <a:srgbClr val="FFFFFF"/>
                </a:highlight>
                <a:ea typeface="+mn-ea"/>
                <a:cs typeface="Calibri" panose="020F0502020204030204" pitchFamily="34" charset="0"/>
              </a:rPr>
              <a:t>(3), 26–43 </a:t>
            </a:r>
            <a:r>
              <a:rPr lang="en-US" dirty="0">
                <a:highlight>
                  <a:srgbClr val="FFFFFF"/>
                </a:highlight>
                <a:ea typeface="+mn-ea"/>
                <a:cs typeface="Calibri" panose="020F0502020204030204" pitchFamily="34" charset="0"/>
                <a:hlinkClick r:id="rId3"/>
              </a:rPr>
              <a:t>https://doi.org/10.14434/josotl.v18i3.23179</a:t>
            </a:r>
            <a:endParaRPr dirty="0">
              <a:highlight>
                <a:srgbClr val="FFFFFF"/>
              </a:highlight>
              <a:ea typeface="+mn-ea"/>
              <a:cs typeface="Calibri" panose="020F0502020204030204" pitchFamily="34" charset="0"/>
            </a:endParaRPr>
          </a:p>
          <a:p>
            <a:pPr marL="186262" indent="0" defTabSz="457189">
              <a:buNone/>
            </a:pPr>
            <a:endParaRPr dirty="0">
              <a:highlight>
                <a:srgbClr val="FFFFFF"/>
              </a:highlight>
              <a:ea typeface="+mn-ea"/>
              <a:cs typeface="Calibri" panose="020F0502020204030204" pitchFamily="34" charset="0"/>
            </a:endParaRPr>
          </a:p>
          <a:p>
            <a:pPr marL="186262" indent="0" defTabSz="457189">
              <a:buNone/>
            </a:pPr>
            <a:r>
              <a:rPr lang="en-US" dirty="0">
                <a:highlight>
                  <a:srgbClr val="FFFFFF"/>
                </a:highlight>
                <a:ea typeface="+mn-ea"/>
                <a:cs typeface="Calibri" panose="020F0502020204030204" pitchFamily="34" charset="0"/>
              </a:rPr>
              <a:t>Jimerson, S. R., Burns, M. K., &amp; VanDerHeyden, A. M. (2016). </a:t>
            </a:r>
            <a:r>
              <a:rPr lang="en-US" i="1" dirty="0">
                <a:highlight>
                  <a:srgbClr val="FFFFFF"/>
                </a:highlight>
                <a:ea typeface="+mn-ea"/>
                <a:cs typeface="Calibri" panose="020F0502020204030204" pitchFamily="34" charset="0"/>
              </a:rPr>
              <a:t>Handbook of Response </a:t>
            </a:r>
          </a:p>
          <a:p>
            <a:pPr marL="186262" indent="0" defTabSz="457189">
              <a:buNone/>
            </a:pPr>
            <a:r>
              <a:rPr lang="en-US" i="1" dirty="0">
                <a:highlight>
                  <a:srgbClr val="FFFFFF"/>
                </a:highlight>
                <a:ea typeface="+mn-ea"/>
                <a:cs typeface="Calibri" panose="020F0502020204030204" pitchFamily="34" charset="0"/>
              </a:rPr>
              <a:t>	to Intervention: The Science and Practice of Multi-Tiered Systems of Support</a:t>
            </a:r>
            <a:r>
              <a:rPr lang="en-US" dirty="0">
                <a:highlight>
                  <a:srgbClr val="FFFFFF"/>
                </a:highlight>
                <a:ea typeface="+mn-ea"/>
                <a:cs typeface="Calibri" panose="020F0502020204030204" pitchFamily="34" charset="0"/>
              </a:rPr>
              <a:t>, 2nd 	Edition. Springer.</a:t>
            </a:r>
            <a:endParaRPr dirty="0">
              <a:highlight>
                <a:srgbClr val="FFFFFF"/>
              </a:highlight>
              <a:ea typeface="+mn-ea"/>
              <a:cs typeface="Calibri" panose="020F0502020204030204" pitchFamily="34" charset="0"/>
            </a:endParaRPr>
          </a:p>
        </p:txBody>
      </p:sp>
      <p:sp>
        <p:nvSpPr>
          <p:cNvPr id="2" name="Title 1">
            <a:extLst>
              <a:ext uri="{FF2B5EF4-FFF2-40B4-BE49-F238E27FC236}">
                <a16:creationId xmlns:a16="http://schemas.microsoft.com/office/drawing/2014/main" id="{9E1C98C4-2F17-95BA-AB91-1D7F80C39396}"/>
              </a:ext>
            </a:extLst>
          </p:cNvPr>
          <p:cNvSpPr>
            <a:spLocks noGrp="1"/>
          </p:cNvSpPr>
          <p:nvPr>
            <p:ph type="title"/>
          </p:nvPr>
        </p:nvSpPr>
        <p:spPr>
          <a:xfrm>
            <a:off x="1434905" y="-1325600"/>
            <a:ext cx="10339600" cy="1325600"/>
          </a:xfrm>
        </p:spPr>
        <p:txBody>
          <a:bodyPr spcFirstLastPara="1" vert="horz" wrap="square" lIns="68575" tIns="34275" rIns="68575" bIns="34275" rtlCol="0" anchor="b" anchorCtr="0">
            <a:noAutofit/>
          </a:bodyPr>
          <a:lstStyle/>
          <a:p>
            <a:r>
              <a:rPr lang="en-US" dirty="0"/>
              <a:t>References cont’d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2" name="Title 1">
            <a:extLst>
              <a:ext uri="{FF2B5EF4-FFF2-40B4-BE49-F238E27FC236}">
                <a16:creationId xmlns:a16="http://schemas.microsoft.com/office/drawing/2014/main" id="{4F40CFD8-C3D6-15AD-F4C7-B7C9257D5D31}"/>
              </a:ext>
            </a:extLst>
          </p:cNvPr>
          <p:cNvSpPr>
            <a:spLocks noGrp="1"/>
          </p:cNvSpPr>
          <p:nvPr>
            <p:ph type="title"/>
          </p:nvPr>
        </p:nvSpPr>
        <p:spPr>
          <a:xfrm>
            <a:off x="1434905" y="-1325600"/>
            <a:ext cx="10339600" cy="1325600"/>
          </a:xfrm>
        </p:spPr>
        <p:txBody>
          <a:bodyPr spcFirstLastPara="1" vert="horz" wrap="square" lIns="68575" tIns="34275" rIns="68575" bIns="34275" rtlCol="0" anchor="b" anchorCtr="0">
            <a:noAutofit/>
          </a:bodyPr>
          <a:lstStyle/>
          <a:p>
            <a:r>
              <a:rPr lang="en-US" dirty="0"/>
              <a:t>Reference cont’d</a:t>
            </a:r>
          </a:p>
        </p:txBody>
      </p:sp>
      <p:sp>
        <p:nvSpPr>
          <p:cNvPr id="511" name="Google Shape;511;p58"/>
          <p:cNvSpPr txBox="1">
            <a:spLocks noGrp="1"/>
          </p:cNvSpPr>
          <p:nvPr>
            <p:ph type="body" idx="1"/>
          </p:nvPr>
        </p:nvSpPr>
        <p:spPr>
          <a:xfrm>
            <a:off x="609600" y="380816"/>
            <a:ext cx="10972800" cy="5617214"/>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91433" tIns="45700" rIns="91433" bIns="45700" rtlCol="0" anchor="t" anchorCtr="0">
            <a:noAutofit/>
          </a:bodyPr>
          <a:lstStyle/>
          <a:p>
            <a:pPr marL="186262" indent="0" defTabSz="457189">
              <a:buNone/>
            </a:pPr>
            <a:r>
              <a:rPr lang="en-US" dirty="0">
                <a:highlight>
                  <a:srgbClr val="FFFFFF"/>
                </a:highlight>
                <a:cs typeface="Calibri" panose="020F0502020204030204" pitchFamily="34" charset="0"/>
              </a:rPr>
              <a:t>Karpicke, J.D. &amp; Roediger, H.L. (2007). Expanding retrieval practice promotes short-</a:t>
            </a:r>
          </a:p>
          <a:p>
            <a:pPr marL="186262" indent="0" defTabSz="457189">
              <a:buNone/>
            </a:pPr>
            <a:r>
              <a:rPr lang="en-US" dirty="0">
                <a:highlight>
                  <a:srgbClr val="FFFFFF"/>
                </a:highlight>
                <a:cs typeface="Calibri" panose="020F0502020204030204" pitchFamily="34" charset="0"/>
              </a:rPr>
              <a:t>	term retention, but equally spaced retrieval enhanced long-term retention. 	</a:t>
            </a:r>
            <a:r>
              <a:rPr lang="en-US" i="1" dirty="0">
                <a:highlight>
                  <a:srgbClr val="FFFFFF"/>
                </a:highlight>
                <a:cs typeface="Calibri" panose="020F0502020204030204" pitchFamily="34" charset="0"/>
              </a:rPr>
              <a:t>Journal of 	Experimental Psychology, 33</a:t>
            </a:r>
            <a:r>
              <a:rPr lang="en-US" dirty="0">
                <a:highlight>
                  <a:srgbClr val="FFFFFF"/>
                </a:highlight>
                <a:cs typeface="Calibri" panose="020F0502020204030204" pitchFamily="34" charset="0"/>
              </a:rPr>
              <a:t>(4), 704-	719. </a:t>
            </a:r>
          </a:p>
          <a:p>
            <a:pPr marL="186262" indent="0" defTabSz="457189">
              <a:buNone/>
            </a:pPr>
            <a:endParaRPr lang="en-US" dirty="0">
              <a:highlight>
                <a:srgbClr val="FFFFFF"/>
              </a:highlight>
              <a:cs typeface="Calibri" panose="020F0502020204030204" pitchFamily="34" charset="0"/>
            </a:endParaRPr>
          </a:p>
          <a:p>
            <a:pPr marL="186262" indent="0" defTabSz="457189">
              <a:buNone/>
            </a:pPr>
            <a:r>
              <a:rPr lang="en-US" dirty="0">
                <a:highlight>
                  <a:srgbClr val="FFFFFF"/>
                </a:highlight>
                <a:cs typeface="Calibri" panose="020F0502020204030204" pitchFamily="34" charset="0"/>
              </a:rPr>
              <a:t>Krug, D., Davis, T. B., Glover, J. A. (1990). Massed versus distributed repeated </a:t>
            </a:r>
          </a:p>
          <a:p>
            <a:pPr marL="186262" indent="0" defTabSz="457189">
              <a:buNone/>
            </a:pPr>
            <a:r>
              <a:rPr lang="en-US" dirty="0">
                <a:highlight>
                  <a:srgbClr val="FFFFFF"/>
                </a:highlight>
                <a:cs typeface="Calibri" panose="020F0502020204030204" pitchFamily="34" charset="0"/>
              </a:rPr>
              <a:t>	reading: A case of forgetting 	helping recall? </a:t>
            </a:r>
            <a:r>
              <a:rPr lang="en-US" i="1" dirty="0">
                <a:highlight>
                  <a:srgbClr val="FFFFFF"/>
                </a:highlight>
                <a:cs typeface="Calibri" panose="020F0502020204030204" pitchFamily="34" charset="0"/>
              </a:rPr>
              <a:t>Journal of Educational Psychology</a:t>
            </a:r>
            <a:r>
              <a:rPr lang="en-US" dirty="0">
                <a:highlight>
                  <a:srgbClr val="FFFFFF"/>
                </a:highlight>
                <a:cs typeface="Calibri" panose="020F0502020204030204" pitchFamily="34" charset="0"/>
              </a:rPr>
              <a:t>,</a:t>
            </a:r>
            <a:r>
              <a:rPr lang="en-US" i="1" dirty="0">
                <a:highlight>
                  <a:srgbClr val="FFFFFF"/>
                </a:highlight>
                <a:cs typeface="Calibri" panose="020F0502020204030204" pitchFamily="34" charset="0"/>
              </a:rPr>
              <a:t> 	82</a:t>
            </a:r>
            <a:r>
              <a:rPr lang="en-US" dirty="0">
                <a:highlight>
                  <a:srgbClr val="FFFFFF"/>
                </a:highlight>
                <a:cs typeface="Calibri" panose="020F0502020204030204" pitchFamily="34" charset="0"/>
              </a:rPr>
              <a:t>, 366-371.</a:t>
            </a:r>
          </a:p>
          <a:p>
            <a:pPr marL="186262" indent="0" defTabSz="457189">
              <a:buNone/>
            </a:pPr>
            <a:endParaRPr lang="en-US" dirty="0">
              <a:highlight>
                <a:srgbClr val="FFFFFF"/>
              </a:highlight>
              <a:ea typeface="+mn-ea"/>
              <a:cs typeface="Calibri" panose="020F0502020204030204" pitchFamily="34" charset="0"/>
            </a:endParaRPr>
          </a:p>
          <a:p>
            <a:pPr marL="186262" indent="0" defTabSz="457189">
              <a:buNone/>
            </a:pPr>
            <a:r>
              <a:rPr lang="en-US" dirty="0">
                <a:highlight>
                  <a:srgbClr val="FFFFFF"/>
                </a:highlight>
                <a:ea typeface="+mn-ea"/>
                <a:cs typeface="Calibri" panose="020F0502020204030204" pitchFamily="34" charset="0"/>
              </a:rPr>
              <a:t>Opitz, B., Ferdinand, N. K., &amp; </a:t>
            </a:r>
            <a:r>
              <a:rPr lang="en-US" dirty="0" err="1">
                <a:highlight>
                  <a:srgbClr val="FFFFFF"/>
                </a:highlight>
                <a:ea typeface="+mn-ea"/>
                <a:cs typeface="Calibri" panose="020F0502020204030204" pitchFamily="34" charset="0"/>
              </a:rPr>
              <a:t>Mecklinger</a:t>
            </a:r>
            <a:r>
              <a:rPr lang="en-US" dirty="0">
                <a:highlight>
                  <a:srgbClr val="FFFFFF"/>
                </a:highlight>
                <a:ea typeface="+mn-ea"/>
                <a:cs typeface="Calibri" panose="020F0502020204030204" pitchFamily="34" charset="0"/>
              </a:rPr>
              <a:t>, A. (2011). Timing matters: the impact of </a:t>
            </a:r>
          </a:p>
          <a:p>
            <a:pPr marL="186262" indent="0" defTabSz="457189">
              <a:buNone/>
            </a:pPr>
            <a:r>
              <a:rPr lang="en-US" dirty="0">
                <a:highlight>
                  <a:srgbClr val="FFFFFF"/>
                </a:highlight>
                <a:ea typeface="+mn-ea"/>
                <a:cs typeface="Calibri" panose="020F0502020204030204" pitchFamily="34" charset="0"/>
              </a:rPr>
              <a:t>	immediate and delayed feedback on artificial language learning. </a:t>
            </a:r>
            <a:r>
              <a:rPr lang="en-US" i="1" dirty="0">
                <a:highlight>
                  <a:srgbClr val="FFFFFF"/>
                </a:highlight>
                <a:ea typeface="+mn-ea"/>
                <a:cs typeface="Calibri" panose="020F0502020204030204" pitchFamily="34" charset="0"/>
              </a:rPr>
              <a:t>Frontiers in 	Human Neuroscience, 5</a:t>
            </a:r>
            <a:r>
              <a:rPr lang="en-US" dirty="0">
                <a:highlight>
                  <a:srgbClr val="FFFFFF"/>
                </a:highlight>
                <a:ea typeface="+mn-ea"/>
                <a:cs typeface="Calibri" panose="020F0502020204030204" pitchFamily="34" charset="0"/>
              </a:rPr>
              <a:t>, 8. 	</a:t>
            </a:r>
            <a:r>
              <a:rPr lang="en-US" dirty="0">
                <a:highlight>
                  <a:srgbClr val="FFFFFF"/>
                </a:highlight>
                <a:ea typeface="+mn-ea"/>
                <a:cs typeface="Calibri" panose="020F0502020204030204" pitchFamily="34" charset="0"/>
                <a:hlinkClick r:id="rId3"/>
              </a:rPr>
              <a:t>https://doi.org/10.3389/fnhum.2011.00008</a:t>
            </a:r>
            <a:r>
              <a:rPr lang="en-US" dirty="0">
                <a:highlight>
                  <a:srgbClr val="FFFFFF"/>
                </a:highlight>
                <a:ea typeface="+mn-ea"/>
                <a:cs typeface="Calibri" panose="020F0502020204030204" pitchFamily="34" charset="0"/>
              </a:rPr>
              <a:t> </a:t>
            </a:r>
          </a:p>
          <a:p>
            <a:pPr marL="186262" indent="0" defTabSz="457189">
              <a:buNone/>
            </a:pPr>
            <a:endParaRPr dirty="0">
              <a:highlight>
                <a:srgbClr val="FFFFFF"/>
              </a:highlight>
              <a:ea typeface="+mn-ea"/>
              <a:cs typeface="Calibri" panose="020F0502020204030204" pitchFamily="34" charset="0"/>
            </a:endParaRPr>
          </a:p>
          <a:p>
            <a:pPr marL="186262" indent="0" defTabSz="457189">
              <a:buNone/>
            </a:pPr>
            <a:r>
              <a:rPr lang="en-US" dirty="0">
                <a:highlight>
                  <a:srgbClr val="FFFFFF"/>
                </a:highlight>
                <a:cs typeface="Calibri" panose="020F0502020204030204" pitchFamily="34" charset="0"/>
              </a:rPr>
              <a:t>Orton, J. L. (1964). </a:t>
            </a:r>
            <a:r>
              <a:rPr lang="en-US" i="1" dirty="0">
                <a:highlight>
                  <a:srgbClr val="FFFFFF"/>
                </a:highlight>
                <a:cs typeface="Calibri" panose="020F0502020204030204" pitchFamily="34" charset="0"/>
              </a:rPr>
              <a:t>A Guide to Teaching Phonics. Cambridge, MA: Educators </a:t>
            </a:r>
          </a:p>
          <a:p>
            <a:pPr marL="186262" indent="0" defTabSz="457189">
              <a:buNone/>
            </a:pPr>
            <a:r>
              <a:rPr lang="en-US" i="1" dirty="0">
                <a:highlight>
                  <a:srgbClr val="FFFFFF"/>
                </a:highlight>
                <a:cs typeface="Calibri" panose="020F0502020204030204" pitchFamily="34" charset="0"/>
              </a:rPr>
              <a:t>	Publishing Service. </a:t>
            </a:r>
          </a:p>
        </p:txBody>
      </p:sp>
    </p:spTree>
    <p:extLst>
      <p:ext uri="{BB962C8B-B14F-4D97-AF65-F5344CB8AC3E}">
        <p14:creationId xmlns:p14="http://schemas.microsoft.com/office/powerpoint/2010/main" val="764576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9"/>
          <p:cNvSpPr txBox="1">
            <a:spLocks noGrp="1"/>
          </p:cNvSpPr>
          <p:nvPr>
            <p:ph type="body" idx="1"/>
          </p:nvPr>
        </p:nvSpPr>
        <p:spPr>
          <a:xfrm>
            <a:off x="609600" y="614217"/>
            <a:ext cx="10972800" cy="5166098"/>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91433" tIns="45700" rIns="91433" bIns="45700" rtlCol="0" anchor="t" anchorCtr="0">
            <a:noAutofit/>
          </a:bodyPr>
          <a:lstStyle/>
          <a:p>
            <a:pPr marL="186262" indent="0" defTabSz="457189">
              <a:buNone/>
            </a:pPr>
            <a:r>
              <a:rPr lang="en-US" dirty="0">
                <a:highlight>
                  <a:srgbClr val="FFFFFF"/>
                </a:highlight>
                <a:cs typeface="Calibri" panose="020F0502020204030204" pitchFamily="34" charset="0"/>
              </a:rPr>
              <a:t>Rome, P. &amp; Osman, J. (1972). </a:t>
            </a:r>
            <a:r>
              <a:rPr lang="en-US" i="1" dirty="0">
                <a:highlight>
                  <a:srgbClr val="FFFFFF"/>
                </a:highlight>
                <a:cs typeface="Calibri" panose="020F0502020204030204" pitchFamily="34" charset="0"/>
              </a:rPr>
              <a:t>The Language Tool Kit. Cambridge</a:t>
            </a:r>
            <a:r>
              <a:rPr lang="en-US" dirty="0">
                <a:highlight>
                  <a:srgbClr val="FFFFFF"/>
                </a:highlight>
                <a:cs typeface="Calibri" panose="020F0502020204030204" pitchFamily="34" charset="0"/>
              </a:rPr>
              <a:t>, MA: Educators </a:t>
            </a:r>
          </a:p>
          <a:p>
            <a:pPr marL="186262" indent="0" defTabSz="457189">
              <a:buNone/>
            </a:pPr>
            <a:r>
              <a:rPr lang="en-US" dirty="0">
                <a:highlight>
                  <a:srgbClr val="FFFFFF"/>
                </a:highlight>
                <a:cs typeface="Calibri" panose="020F0502020204030204" pitchFamily="34" charset="0"/>
              </a:rPr>
              <a:t>	Publishing Service. </a:t>
            </a:r>
            <a:endParaRPr lang="en-US" dirty="0">
              <a:highlight>
                <a:srgbClr val="FFFFFF"/>
              </a:highlight>
              <a:ea typeface="+mn-ea"/>
              <a:cs typeface="Calibri" panose="020F0502020204030204" pitchFamily="34" charset="0"/>
            </a:endParaRPr>
          </a:p>
          <a:p>
            <a:pPr marL="186262" indent="0" defTabSz="457189">
              <a:buNone/>
            </a:pPr>
            <a:endParaRPr dirty="0">
              <a:highlight>
                <a:srgbClr val="FFFFFF"/>
              </a:highlight>
              <a:ea typeface="+mn-ea"/>
              <a:cs typeface="Calibri" panose="020F0502020204030204" pitchFamily="34" charset="0"/>
            </a:endParaRPr>
          </a:p>
          <a:p>
            <a:pPr marL="186262" indent="0" defTabSz="457189">
              <a:buNone/>
            </a:pPr>
            <a:r>
              <a:rPr lang="en-US" dirty="0">
                <a:highlight>
                  <a:srgbClr val="FFFFFF"/>
                </a:highlight>
                <a:ea typeface="+mn-ea"/>
                <a:cs typeface="Calibri" panose="020F0502020204030204" pitchFamily="34" charset="0"/>
              </a:rPr>
              <a:t>Sheffield, B. (1991). The Structured Flexibility of Orton-Gillingham. </a:t>
            </a:r>
            <a:r>
              <a:rPr lang="en-US" i="1" dirty="0">
                <a:highlight>
                  <a:srgbClr val="FFFFFF"/>
                </a:highlight>
                <a:ea typeface="+mn-ea"/>
                <a:cs typeface="Calibri" panose="020F0502020204030204" pitchFamily="34" charset="0"/>
              </a:rPr>
              <a:t>Annals of </a:t>
            </a:r>
          </a:p>
          <a:p>
            <a:pPr marL="186262" indent="0" defTabSz="457189">
              <a:buNone/>
            </a:pPr>
            <a:r>
              <a:rPr lang="en-US" i="1" dirty="0">
                <a:highlight>
                  <a:srgbClr val="FFFFFF"/>
                </a:highlight>
                <a:ea typeface="+mn-ea"/>
                <a:cs typeface="Calibri" panose="020F0502020204030204" pitchFamily="34" charset="0"/>
              </a:rPr>
              <a:t>	Dyslexia</a:t>
            </a:r>
            <a:r>
              <a:rPr lang="en-US" dirty="0">
                <a:highlight>
                  <a:srgbClr val="FFFFFF"/>
                </a:highlight>
                <a:ea typeface="+mn-ea"/>
                <a:cs typeface="Calibri" panose="020F0502020204030204" pitchFamily="34" charset="0"/>
              </a:rPr>
              <a:t>, </a:t>
            </a:r>
            <a:r>
              <a:rPr lang="en-US" i="1" dirty="0">
                <a:highlight>
                  <a:srgbClr val="FFFFFF"/>
                </a:highlight>
                <a:ea typeface="+mn-ea"/>
                <a:cs typeface="Calibri" panose="020F0502020204030204" pitchFamily="34" charset="0"/>
              </a:rPr>
              <a:t>41</a:t>
            </a:r>
            <a:r>
              <a:rPr lang="en-US" dirty="0">
                <a:highlight>
                  <a:srgbClr val="FFFFFF"/>
                </a:highlight>
                <a:ea typeface="+mn-ea"/>
                <a:cs typeface="Calibri" panose="020F0502020204030204" pitchFamily="34" charset="0"/>
              </a:rPr>
              <a:t>, 41- 53.</a:t>
            </a:r>
          </a:p>
          <a:p>
            <a:pPr marL="186262" indent="0" defTabSz="457189">
              <a:buNone/>
            </a:pPr>
            <a:endParaRPr lang="en-US" dirty="0">
              <a:highlight>
                <a:srgbClr val="FFFFFF"/>
              </a:highlight>
              <a:ea typeface="+mn-ea"/>
              <a:cs typeface="Calibri" panose="020F0502020204030204" pitchFamily="34" charset="0"/>
            </a:endParaRPr>
          </a:p>
          <a:p>
            <a:pPr marL="186262" indent="0" defTabSz="457189">
              <a:buNone/>
            </a:pPr>
            <a:r>
              <a:rPr lang="en-US" dirty="0">
                <a:highlight>
                  <a:srgbClr val="FFFFFF"/>
                </a:highlight>
                <a:cs typeface="Calibri" panose="020F0502020204030204" pitchFamily="34" charset="0"/>
              </a:rPr>
              <a:t> Sweller, J., (2011). Cognitive Load and Theory. </a:t>
            </a:r>
            <a:r>
              <a:rPr lang="en-US" i="1" dirty="0">
                <a:highlight>
                  <a:srgbClr val="FFFFFF"/>
                </a:highlight>
                <a:cs typeface="Calibri" panose="020F0502020204030204" pitchFamily="34" charset="0"/>
              </a:rPr>
              <a:t>Psychology of Learning and </a:t>
            </a:r>
          </a:p>
          <a:p>
            <a:pPr marL="186262" indent="0" defTabSz="457189">
              <a:buNone/>
            </a:pPr>
            <a:r>
              <a:rPr lang="en-US" i="1" dirty="0">
                <a:highlight>
                  <a:srgbClr val="FFFFFF"/>
                </a:highlight>
                <a:cs typeface="Calibri" panose="020F0502020204030204" pitchFamily="34" charset="0"/>
              </a:rPr>
              <a:t>	Motivation, 55</a:t>
            </a:r>
            <a:r>
              <a:rPr lang="en-US" dirty="0">
                <a:highlight>
                  <a:srgbClr val="FFFFFF"/>
                </a:highlight>
                <a:cs typeface="Calibri" panose="020F0502020204030204" pitchFamily="34" charset="0"/>
              </a:rPr>
              <a:t>, 37-76. 	</a:t>
            </a:r>
            <a:r>
              <a:rPr lang="en-US" dirty="0">
                <a:highlight>
                  <a:srgbClr val="FFFFFF"/>
                </a:highlight>
                <a:cs typeface="Calibri" panose="020F0502020204030204" pitchFamily="34" charset="0"/>
                <a:hlinkClick r:id="rId3"/>
              </a:rPr>
              <a:t>https://doi.org/10.1016/B978-0-12-387691-1.00002-8</a:t>
            </a:r>
            <a:r>
              <a:rPr lang="en-US" dirty="0">
                <a:highlight>
                  <a:srgbClr val="FFFFFF"/>
                </a:highlight>
                <a:cs typeface="Calibri" panose="020F0502020204030204" pitchFamily="34" charset="0"/>
              </a:rPr>
              <a:t> </a:t>
            </a:r>
          </a:p>
          <a:p>
            <a:pPr marL="186262" indent="0" defTabSz="457189">
              <a:buNone/>
            </a:pPr>
            <a:endParaRPr lang="en-US" dirty="0">
              <a:highlight>
                <a:srgbClr val="FFFFFF"/>
              </a:highlight>
              <a:cs typeface="Calibri" panose="020F0502020204030204" pitchFamily="34" charset="0"/>
            </a:endParaRPr>
          </a:p>
          <a:p>
            <a:pPr marL="186262" indent="0" defTabSz="457189">
              <a:buNone/>
            </a:pPr>
            <a:r>
              <a:rPr lang="en-US" dirty="0" err="1">
                <a:highlight>
                  <a:srgbClr val="FFFFFF"/>
                </a:highlight>
                <a:cs typeface="Calibri" panose="020F0502020204030204" pitchFamily="34" charset="0"/>
              </a:rPr>
              <a:t>Taxipulati</a:t>
            </a:r>
            <a:r>
              <a:rPr lang="en-US" dirty="0">
                <a:highlight>
                  <a:srgbClr val="FFFFFF"/>
                </a:highlight>
                <a:cs typeface="Calibri" panose="020F0502020204030204" pitchFamily="34" charset="0"/>
              </a:rPr>
              <a:t>, S., &amp; Lu, H. D. (2021). The Influence of Feedback Content and Feedback </a:t>
            </a:r>
          </a:p>
          <a:p>
            <a:pPr marL="186262" indent="0" defTabSz="457189">
              <a:buNone/>
            </a:pPr>
            <a:r>
              <a:rPr lang="en-US" dirty="0">
                <a:highlight>
                  <a:srgbClr val="FFFFFF"/>
                </a:highlight>
                <a:cs typeface="Calibri" panose="020F0502020204030204" pitchFamily="34" charset="0"/>
              </a:rPr>
              <a:t>	Time on Multimedia Learning Achievement of College Students and Its 	Mechanism. </a:t>
            </a:r>
            <a:r>
              <a:rPr lang="en-US" i="1" dirty="0">
                <a:highlight>
                  <a:srgbClr val="FFFFFF"/>
                </a:highlight>
                <a:cs typeface="Calibri" panose="020F0502020204030204" pitchFamily="34" charset="0"/>
              </a:rPr>
              <a:t>Frontiers in Psychology</a:t>
            </a:r>
            <a:r>
              <a:rPr lang="en-US" dirty="0">
                <a:highlight>
                  <a:srgbClr val="FFFFFF"/>
                </a:highlight>
                <a:cs typeface="Calibri" panose="020F0502020204030204" pitchFamily="34" charset="0"/>
              </a:rPr>
              <a:t>, 12, 706-821. </a:t>
            </a:r>
          </a:p>
          <a:p>
            <a:pPr marL="186262" indent="0" defTabSz="457189">
              <a:buNone/>
            </a:pPr>
            <a:r>
              <a:rPr lang="en-US" dirty="0">
                <a:highlight>
                  <a:srgbClr val="FFFFFF"/>
                </a:highlight>
                <a:cs typeface="Calibri" panose="020F0502020204030204" pitchFamily="34" charset="0"/>
                <a:hlinkClick r:id="rId4"/>
              </a:rPr>
              <a:t>	https://doi.org/10.3389/fpsyg.2021.706821</a:t>
            </a:r>
            <a:r>
              <a:rPr lang="en-US" dirty="0">
                <a:highlight>
                  <a:srgbClr val="FFFFFF"/>
                </a:highlight>
                <a:cs typeface="Calibri" panose="020F0502020204030204" pitchFamily="34" charset="0"/>
              </a:rPr>
              <a:t> </a:t>
            </a:r>
          </a:p>
          <a:p>
            <a:pPr marL="186262" indent="0" defTabSz="457189">
              <a:buNone/>
            </a:pPr>
            <a:endParaRPr dirty="0">
              <a:highlight>
                <a:srgbClr val="FFFFFF"/>
              </a:highlight>
              <a:latin typeface="Calibri" panose="020F0502020204030204" pitchFamily="34" charset="0"/>
              <a:ea typeface="+mn-ea"/>
              <a:cs typeface="Calibri" panose="020F0502020204030204" pitchFamily="34" charset="0"/>
            </a:endParaRPr>
          </a:p>
          <a:p>
            <a:pPr marL="186262" indent="0" defTabSz="457189">
              <a:buNone/>
            </a:pPr>
            <a:endParaRPr dirty="0">
              <a:highlight>
                <a:srgbClr val="FFFFFF"/>
              </a:highlight>
              <a:latin typeface="Calibri" panose="020F0502020204030204" pitchFamily="34" charset="0"/>
              <a:ea typeface="+mn-ea"/>
              <a:cs typeface="Calibri" panose="020F0502020204030204" pitchFamily="34" charset="0"/>
            </a:endParaRPr>
          </a:p>
          <a:p>
            <a:pPr marL="186262" indent="0" defTabSz="457189">
              <a:buNone/>
            </a:pPr>
            <a:r>
              <a:rPr lang="en-US" dirty="0">
                <a:highlight>
                  <a:srgbClr val="FFFFFF"/>
                </a:highlight>
                <a:latin typeface="Calibri" panose="020F0502020204030204" pitchFamily="34" charset="0"/>
                <a:ea typeface="+mn-ea"/>
                <a:cs typeface="Calibri" panose="020F0502020204030204" pitchFamily="34" charset="0"/>
              </a:rPr>
              <a:t> </a:t>
            </a:r>
            <a:endParaRPr dirty="0">
              <a:highlight>
                <a:srgbClr val="FFFFFF"/>
              </a:highlight>
              <a:latin typeface="Calibri" panose="020F0502020204030204" pitchFamily="34" charset="0"/>
              <a:ea typeface="+mn-ea"/>
              <a:cs typeface="Calibri" panose="020F0502020204030204" pitchFamily="34" charset="0"/>
            </a:endParaRPr>
          </a:p>
        </p:txBody>
      </p:sp>
      <p:sp>
        <p:nvSpPr>
          <p:cNvPr id="2" name="Title 1">
            <a:extLst>
              <a:ext uri="{FF2B5EF4-FFF2-40B4-BE49-F238E27FC236}">
                <a16:creationId xmlns:a16="http://schemas.microsoft.com/office/drawing/2014/main" id="{073ABB1E-5A72-93AD-8A58-A205C495143F}"/>
              </a:ext>
            </a:extLst>
          </p:cNvPr>
          <p:cNvSpPr>
            <a:spLocks noGrp="1"/>
          </p:cNvSpPr>
          <p:nvPr>
            <p:ph type="title"/>
          </p:nvPr>
        </p:nvSpPr>
        <p:spPr>
          <a:xfrm>
            <a:off x="1434905" y="-1325600"/>
            <a:ext cx="10339600" cy="1325600"/>
          </a:xfrm>
        </p:spPr>
        <p:txBody>
          <a:bodyPr spcFirstLastPara="1" vert="horz" wrap="square" lIns="68575" tIns="34275" rIns="68575" bIns="34275" rtlCol="0" anchor="b" anchorCtr="0">
            <a:noAutofit/>
          </a:bodyPr>
          <a:lstStyle/>
          <a:p>
            <a:r>
              <a:rPr lang="en-US" dirty="0"/>
              <a:t>References continued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1"/>
          <p:cNvSpPr txBox="1">
            <a:spLocks noGrp="1"/>
          </p:cNvSpPr>
          <p:nvPr>
            <p:ph type="title"/>
          </p:nvPr>
        </p:nvSpPr>
        <p:spPr>
          <a:xfrm>
            <a:off x="652297" y="237831"/>
            <a:ext cx="10972800" cy="853440"/>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lnSpc>
                <a:spcPct val="90000"/>
              </a:lnSpc>
              <a:buSzPts val="2400"/>
            </a:pPr>
            <a:r>
              <a:rPr lang="en-US" cap="none" dirty="0">
                <a:latin typeface="Source Sans Pro SemiBold" panose="020B0603030403020204" pitchFamily="34" charset="0"/>
                <a:sym typeface="Calibri"/>
              </a:rPr>
              <a:t>Figures and Resources</a:t>
            </a:r>
            <a:endParaRPr cap="none" dirty="0">
              <a:latin typeface="Source Sans Pro SemiBold" panose="020B0603030403020204" pitchFamily="34" charset="0"/>
              <a:sym typeface="Calibri"/>
            </a:endParaRPr>
          </a:p>
        </p:txBody>
      </p:sp>
      <p:sp>
        <p:nvSpPr>
          <p:cNvPr id="530" name="Google Shape;530;p61"/>
          <p:cNvSpPr txBox="1">
            <a:spLocks noGrp="1"/>
          </p:cNvSpPr>
          <p:nvPr>
            <p:ph type="body" idx="1"/>
          </p:nvPr>
        </p:nvSpPr>
        <p:spPr>
          <a:xfrm>
            <a:off x="652297" y="1170857"/>
            <a:ext cx="10972800" cy="5084112"/>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91433" tIns="45700" rIns="91433" bIns="45700" rtlCol="0" anchor="t" anchorCtr="0">
            <a:noAutofit/>
          </a:bodyPr>
          <a:lstStyle/>
          <a:p>
            <a:pPr marL="186262" indent="0" defTabSz="457189">
              <a:buNone/>
            </a:pPr>
            <a:r>
              <a:rPr lang="en-US" dirty="0">
                <a:highlight>
                  <a:srgbClr val="FFFFFF"/>
                </a:highlight>
                <a:ea typeface="+mn-ea"/>
                <a:cs typeface="Calibri" panose="020F0502020204030204" pitchFamily="34" charset="0"/>
              </a:rPr>
              <a:t>Load Types: Rogers, B. (2018), Why Bar-Model Works #2: Reducing Cognitive Load. </a:t>
            </a:r>
          </a:p>
          <a:p>
            <a:pPr marL="186262" indent="0" defTabSz="457189">
              <a:buNone/>
            </a:pPr>
            <a:r>
              <a:rPr lang="en-US" dirty="0">
                <a:highlight>
                  <a:srgbClr val="FFFFFF"/>
                </a:highlight>
                <a:ea typeface="+mn-ea"/>
                <a:cs typeface="Calibri" panose="020F0502020204030204" pitchFamily="34" charset="0"/>
              </a:rPr>
              <a:t>	Reading for Learning. Retrieved 08.24.2023 from: 	</a:t>
            </a:r>
            <a:r>
              <a:rPr lang="en-US" sz="2400" dirty="0">
                <a:hlinkClick r:id="rId3"/>
              </a:rPr>
              <a:t>https://readingforlearning.org/2018/03/28/why-bar-model-works-2-reducing-	intrinsic-load/</a:t>
            </a:r>
            <a:endParaRPr lang="en-US" sz="2400" dirty="0"/>
          </a:p>
          <a:p>
            <a:pPr marL="186262" indent="0" defTabSz="457189">
              <a:buNone/>
            </a:pPr>
            <a:endParaRPr lang="en-US" sz="1600" dirty="0">
              <a:highlight>
                <a:srgbClr val="FFFFFF"/>
              </a:highlight>
              <a:ea typeface="+mn-ea"/>
              <a:cs typeface="Calibri" panose="020F0502020204030204" pitchFamily="34" charset="0"/>
            </a:endParaRPr>
          </a:p>
          <a:p>
            <a:pPr marL="186262" indent="0" defTabSz="457189">
              <a:buNone/>
            </a:pPr>
            <a:r>
              <a:rPr lang="en-US" dirty="0" err="1">
                <a:highlight>
                  <a:srgbClr val="FFFFFF"/>
                </a:highlight>
                <a:ea typeface="+mn-ea"/>
                <a:cs typeface="Calibri" panose="020F0502020204030204" pitchFamily="34" charset="0"/>
              </a:rPr>
              <a:t>Wimmer</a:t>
            </a:r>
            <a:r>
              <a:rPr lang="en-US" dirty="0">
                <a:highlight>
                  <a:srgbClr val="FFFFFF"/>
                </a:highlight>
                <a:ea typeface="+mn-ea"/>
                <a:cs typeface="Calibri" panose="020F0502020204030204" pitchFamily="34" charset="0"/>
              </a:rPr>
              <a:t>, G.E. &amp; </a:t>
            </a:r>
            <a:r>
              <a:rPr lang="en-US" dirty="0" err="1">
                <a:highlight>
                  <a:srgbClr val="FFFFFF"/>
                </a:highlight>
                <a:ea typeface="+mn-ea"/>
                <a:cs typeface="Calibri" panose="020F0502020204030204" pitchFamily="34" charset="0"/>
              </a:rPr>
              <a:t>Poldrack</a:t>
            </a:r>
            <a:r>
              <a:rPr lang="en-US" dirty="0">
                <a:highlight>
                  <a:srgbClr val="FFFFFF"/>
                </a:highlight>
                <a:ea typeface="+mn-ea"/>
                <a:cs typeface="Calibri" panose="020F0502020204030204" pitchFamily="34" charset="0"/>
              </a:rPr>
              <a:t>, R.A. (2017). Retrieved 08.25.2023 from: 	</a:t>
            </a:r>
            <a:r>
              <a:rPr lang="en-US" dirty="0">
                <a:hlinkClick r:id="rId4"/>
              </a:rPr>
              <a:t>https://www.biorxiv.org/content/10.1101/158964v1.full</a:t>
            </a:r>
            <a:endParaRPr dirty="0"/>
          </a:p>
          <a:p>
            <a:pPr marL="186262" indent="0" defTabSz="457189">
              <a:buNone/>
            </a:pPr>
            <a:endParaRPr sz="1600" dirty="0">
              <a:highlight>
                <a:srgbClr val="FFFFFF"/>
              </a:highlight>
              <a:ea typeface="+mn-ea"/>
              <a:cs typeface="Calibri" panose="020F0502020204030204" pitchFamily="34" charset="0"/>
            </a:endParaRPr>
          </a:p>
          <a:p>
            <a:pPr marL="186262" indent="0" defTabSz="457189">
              <a:buNone/>
            </a:pPr>
            <a:r>
              <a:rPr lang="en-US" dirty="0">
                <a:highlight>
                  <a:srgbClr val="FFFFFF"/>
                </a:highlight>
                <a:ea typeface="+mn-ea"/>
                <a:cs typeface="Calibri" panose="020F0502020204030204" pitchFamily="34" charset="0"/>
              </a:rPr>
              <a:t>Karpicke, J.D. &amp; Roediger, H.L. (2007). Expanding retrieval practice promotes short-</a:t>
            </a:r>
          </a:p>
          <a:p>
            <a:pPr marL="186262" indent="0" defTabSz="457189">
              <a:buNone/>
            </a:pPr>
            <a:r>
              <a:rPr lang="en-US" dirty="0">
                <a:highlight>
                  <a:srgbClr val="FFFFFF"/>
                </a:highlight>
                <a:ea typeface="+mn-ea"/>
                <a:cs typeface="Calibri" panose="020F0502020204030204" pitchFamily="34" charset="0"/>
              </a:rPr>
              <a:t>	term retention, but equally spaced retrieval enhanced long-term retention. 	</a:t>
            </a:r>
            <a:r>
              <a:rPr lang="en-US" i="1" dirty="0">
                <a:highlight>
                  <a:srgbClr val="FFFFFF"/>
                </a:highlight>
                <a:ea typeface="+mn-ea"/>
                <a:cs typeface="Calibri" panose="020F0502020204030204" pitchFamily="34" charset="0"/>
              </a:rPr>
              <a:t>Journal of Experimental Psychology, 33(4</a:t>
            </a:r>
            <a:r>
              <a:rPr lang="en-US" dirty="0">
                <a:highlight>
                  <a:srgbClr val="FFFFFF"/>
                </a:highlight>
                <a:ea typeface="+mn-ea"/>
                <a:cs typeface="Calibri" panose="020F0502020204030204" pitchFamily="34" charset="0"/>
              </a:rPr>
              <a:t>), 704-	719. </a:t>
            </a:r>
            <a:endParaRPr dirty="0">
              <a:highlight>
                <a:srgbClr val="FFFFFF"/>
              </a:highlight>
              <a:ea typeface="+mn-ea"/>
              <a:cs typeface="Calibri" panose="020F0502020204030204" pitchFamily="34" charset="0"/>
            </a:endParaRPr>
          </a:p>
          <a:p>
            <a:pPr marL="186262" indent="0" defTabSz="457189">
              <a:buNone/>
            </a:pPr>
            <a:endParaRPr sz="1600" dirty="0">
              <a:highlight>
                <a:srgbClr val="FFFFFF"/>
              </a:highlight>
              <a:ea typeface="+mn-ea"/>
              <a:cs typeface="Calibri" panose="020F0502020204030204" pitchFamily="34" charset="0"/>
            </a:endParaRPr>
          </a:p>
          <a:p>
            <a:pPr marL="186262" indent="0" defTabSz="457189">
              <a:buNone/>
            </a:pPr>
            <a:r>
              <a:rPr lang="en-US" dirty="0">
                <a:highlight>
                  <a:srgbClr val="FFFFFF"/>
                </a:highlight>
                <a:ea typeface="+mn-ea"/>
                <a:cs typeface="Calibri" panose="020F0502020204030204" pitchFamily="34" charset="0"/>
              </a:rPr>
              <a:t>Cognitive Load Theory for Teachers (2019). Key Stage 2 Math. 	</a:t>
            </a:r>
            <a:r>
              <a:rPr lang="en-US" dirty="0">
                <a:hlinkClick r:id="rId5"/>
              </a:rPr>
              <a:t>https://youtu.be/MeIx4FVgPsk?si=ekOf6YYY3FHcDHE9</a:t>
            </a:r>
            <a:endParaRPr dirty="0"/>
          </a:p>
          <a:p>
            <a:pPr marL="186262" indent="0" defTabSz="457189">
              <a:buNone/>
            </a:pPr>
            <a:endParaRPr dirty="0">
              <a:highlight>
                <a:srgbClr val="FFFFFF"/>
              </a:highlight>
              <a:ea typeface="+mn-ea"/>
              <a:cs typeface="Calibri" panose="020F0502020204030204" pitchFamily="34" charset="0"/>
            </a:endParaRPr>
          </a:p>
          <a:p>
            <a:pPr marL="186262" indent="0" defTabSz="457189">
              <a:buNone/>
            </a:pPr>
            <a:endParaRPr dirty="0">
              <a:highlight>
                <a:srgbClr val="FFFFFF"/>
              </a:highlight>
              <a:ea typeface="+mn-ea"/>
              <a:cs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EC72-927D-96C0-6E3F-10FEEDF89E01}"/>
              </a:ext>
            </a:extLst>
          </p:cNvPr>
          <p:cNvSpPr>
            <a:spLocks noGrp="1"/>
          </p:cNvSpPr>
          <p:nvPr>
            <p:ph type="title" idx="4294967295"/>
          </p:nvPr>
        </p:nvSpPr>
        <p:spPr>
          <a:xfrm>
            <a:off x="381000" y="-982861"/>
            <a:ext cx="11430000" cy="982861"/>
          </a:xfrm>
        </p:spPr>
        <p:txBody>
          <a:bodyPr vert="horz" lIns="91440" tIns="45720" rIns="91440" bIns="45720" rtlCol="0" anchor="b">
            <a:normAutofit/>
          </a:bodyPr>
          <a:lstStyle/>
          <a:p>
            <a:r>
              <a:rPr lang="en-US" dirty="0"/>
              <a:t>questions</a:t>
            </a:r>
          </a:p>
        </p:txBody>
      </p:sp>
    </p:spTree>
    <p:extLst>
      <p:ext uri="{BB962C8B-B14F-4D97-AF65-F5344CB8AC3E}">
        <p14:creationId xmlns:p14="http://schemas.microsoft.com/office/powerpoint/2010/main" val="1506528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2FC7-5957-9551-0415-771EF3542CA8}"/>
              </a:ext>
            </a:extLst>
          </p:cNvPr>
          <p:cNvSpPr>
            <a:spLocks noGrp="1"/>
          </p:cNvSpPr>
          <p:nvPr>
            <p:ph type="title" idx="4294967295"/>
          </p:nvPr>
        </p:nvSpPr>
        <p:spPr>
          <a:xfrm>
            <a:off x="838200" y="-1325563"/>
            <a:ext cx="10515600" cy="1325563"/>
          </a:xfrm>
          <a:prstGeom prst="rect">
            <a:avLst/>
          </a:prstGeom>
        </p:spPr>
        <p:txBody>
          <a:bodyPr anchor="b"/>
          <a:lstStyle/>
          <a:p>
            <a:r>
              <a:rPr lang="en-US" dirty="0"/>
              <a:t>ReadOhio Literacy Academy 2025 logo</a:t>
            </a:r>
          </a:p>
        </p:txBody>
      </p:sp>
    </p:spTree>
    <p:extLst>
      <p:ext uri="{BB962C8B-B14F-4D97-AF65-F5344CB8AC3E}">
        <p14:creationId xmlns:p14="http://schemas.microsoft.com/office/powerpoint/2010/main" val="4114100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358B9-D1B8-8226-B397-A6EE3F038D3C}"/>
              </a:ext>
            </a:extLst>
          </p:cNvPr>
          <p:cNvSpPr>
            <a:spLocks noGrp="1"/>
          </p:cNvSpPr>
          <p:nvPr>
            <p:ph type="title" idx="4294967295"/>
          </p:nvPr>
        </p:nvSpPr>
        <p:spPr>
          <a:xfrm>
            <a:off x="838200" y="-1325563"/>
            <a:ext cx="10515600" cy="1325563"/>
          </a:xfrm>
          <a:prstGeom prst="rect">
            <a:avLst/>
          </a:prstGeom>
        </p:spPr>
        <p:txBody>
          <a:bodyPr anchor="b"/>
          <a:lstStyle/>
          <a:p>
            <a:r>
              <a:rPr lang="en-US" dirty="0"/>
              <a:t>ReadOhio Literacy Academy 2025 </a:t>
            </a:r>
          </a:p>
        </p:txBody>
      </p:sp>
    </p:spTree>
    <p:extLst>
      <p:ext uri="{BB962C8B-B14F-4D97-AF65-F5344CB8AC3E}">
        <p14:creationId xmlns:p14="http://schemas.microsoft.com/office/powerpoint/2010/main" val="3889892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sz="3200"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Session Objectives</a:t>
            </a:r>
            <a:endParaRPr lang="en-US" cap="none" dirty="0"/>
          </a:p>
        </p:txBody>
      </p:sp>
      <p:sp>
        <p:nvSpPr>
          <p:cNvPr id="86" name="Google Shape;86;p4"/>
          <p:cNvSpPr txBox="1">
            <a:spLocks noGrp="1"/>
          </p:cNvSpPr>
          <p:nvPr>
            <p:ph type="body" sz="quarter" idx="12"/>
          </p:nvPr>
        </p:nvSpPr>
        <p:spPr>
          <a:xfrm>
            <a:off x="1064301" y="1741714"/>
            <a:ext cx="10104441" cy="4201886"/>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t" anchorCtr="0">
            <a:normAutofit fontScale="92500" lnSpcReduction="10000"/>
          </a:bodyPr>
          <a:lstStyle/>
          <a:p>
            <a:pPr marL="342891" indent="-342891">
              <a:lnSpc>
                <a:spcPct val="100000"/>
              </a:lnSpc>
              <a:spcAft>
                <a:spcPts val="0"/>
              </a:spcAft>
              <a:buClr>
                <a:srgbClr val="FF0000"/>
              </a:buClr>
              <a:buSzPts val="2400"/>
              <a:buFont typeface="Arial"/>
              <a:buChar char="•"/>
            </a:pPr>
            <a:r>
              <a:rPr lang="en-US" sz="2800" dirty="0"/>
              <a:t>Define proficiency stages (Instructional Hierarchy)</a:t>
            </a:r>
            <a:endParaRPr sz="2800" dirty="0"/>
          </a:p>
          <a:p>
            <a:pPr marL="457189" lvl="1" indent="0">
              <a:spcBef>
                <a:spcPts val="640"/>
              </a:spcBef>
              <a:spcAft>
                <a:spcPts val="0"/>
              </a:spcAft>
              <a:buClr>
                <a:srgbClr val="FF0000"/>
              </a:buClr>
              <a:buSzPts val="2400"/>
              <a:buNone/>
            </a:pPr>
            <a:r>
              <a:rPr lang="en-US" sz="2800" b="1" i="1" dirty="0">
                <a:solidFill>
                  <a:srgbClr val="C00000"/>
                </a:solidFill>
              </a:rPr>
              <a:t>How do we know if a skill is truly mastered?</a:t>
            </a:r>
          </a:p>
          <a:p>
            <a:pPr marL="342891" indent="-342891">
              <a:lnSpc>
                <a:spcPct val="100000"/>
              </a:lnSpc>
              <a:spcBef>
                <a:spcPts val="640"/>
              </a:spcBef>
              <a:spcAft>
                <a:spcPts val="0"/>
              </a:spcAft>
              <a:buClr>
                <a:srgbClr val="FF0000"/>
              </a:buClr>
              <a:buSzPts val="2400"/>
              <a:buFont typeface="Arial"/>
              <a:buChar char="•"/>
            </a:pPr>
            <a:r>
              <a:rPr lang="en-US" sz="2800" dirty="0"/>
              <a:t>Review the Cognitive Load Theory</a:t>
            </a:r>
            <a:endParaRPr sz="2800" dirty="0"/>
          </a:p>
          <a:p>
            <a:pPr marL="457189" lvl="1" indent="0">
              <a:spcBef>
                <a:spcPts val="640"/>
              </a:spcBef>
              <a:spcAft>
                <a:spcPts val="0"/>
              </a:spcAft>
              <a:buClr>
                <a:srgbClr val="FF0000"/>
              </a:buClr>
              <a:buSzPts val="2400"/>
              <a:buNone/>
            </a:pPr>
            <a:r>
              <a:rPr lang="en-US" sz="2800" b="1" i="1" dirty="0">
                <a:solidFill>
                  <a:srgbClr val="C00000"/>
                </a:solidFill>
              </a:rPr>
              <a:t>Why do some students experience difficulty making progress despite receiving evidence-based instruction?</a:t>
            </a:r>
          </a:p>
          <a:p>
            <a:pPr marL="342891" indent="-342891">
              <a:lnSpc>
                <a:spcPct val="100000"/>
              </a:lnSpc>
              <a:spcBef>
                <a:spcPts val="640"/>
              </a:spcBef>
              <a:spcAft>
                <a:spcPts val="0"/>
              </a:spcAft>
              <a:buClr>
                <a:srgbClr val="FF0000"/>
              </a:buClr>
              <a:buSzPts val="2400"/>
              <a:buFont typeface="Arial"/>
              <a:buChar char="•"/>
            </a:pPr>
            <a:r>
              <a:rPr lang="en-US" sz="2800" dirty="0"/>
              <a:t>Outline forms of practice </a:t>
            </a:r>
            <a:endParaRPr sz="2800" dirty="0"/>
          </a:p>
          <a:p>
            <a:pPr marL="457189" lvl="1" indent="0">
              <a:spcBef>
                <a:spcPts val="640"/>
              </a:spcBef>
              <a:spcAft>
                <a:spcPts val="0"/>
              </a:spcAft>
              <a:buClr>
                <a:srgbClr val="FF0000"/>
              </a:buClr>
              <a:buSzPts val="2400"/>
              <a:buNone/>
            </a:pPr>
            <a:r>
              <a:rPr lang="en-US" sz="2800" b="1" i="1" dirty="0">
                <a:solidFill>
                  <a:srgbClr val="C00000"/>
                </a:solidFill>
              </a:rPr>
              <a:t>What role does practice serve in developing skill proficiency?</a:t>
            </a:r>
            <a:endParaRPr sz="2800" b="1" i="1" dirty="0">
              <a:solidFill>
                <a:srgbClr val="C00000"/>
              </a:solidFill>
            </a:endParaRPr>
          </a:p>
          <a:p>
            <a:pPr marL="342891" indent="-342891">
              <a:lnSpc>
                <a:spcPct val="100000"/>
              </a:lnSpc>
              <a:spcBef>
                <a:spcPts val="640"/>
              </a:spcBef>
              <a:spcAft>
                <a:spcPts val="0"/>
              </a:spcAft>
              <a:buClr>
                <a:srgbClr val="FF0000"/>
              </a:buClr>
              <a:buSzPts val="2400"/>
              <a:buFont typeface="Arial"/>
              <a:buChar char="•"/>
            </a:pPr>
            <a:r>
              <a:rPr lang="en-US" sz="2800" dirty="0"/>
              <a:t>Examine recommendations for instructional design</a:t>
            </a:r>
            <a:endParaRPr sz="2800" dirty="0"/>
          </a:p>
          <a:p>
            <a:pPr marL="457189" lvl="1" indent="0">
              <a:spcBef>
                <a:spcPts val="640"/>
              </a:spcBef>
              <a:spcAft>
                <a:spcPts val="0"/>
              </a:spcAft>
              <a:buClr>
                <a:srgbClr val="FF0000"/>
              </a:buClr>
              <a:buSzPts val="2400"/>
              <a:buNone/>
            </a:pPr>
            <a:r>
              <a:rPr lang="en-US" sz="2800" b="1" i="1" dirty="0">
                <a:solidFill>
                  <a:srgbClr val="C00000"/>
                </a:solidFill>
              </a:rPr>
              <a:t>How can I maximize learning for my students across Tiers?</a:t>
            </a:r>
            <a:endParaRPr sz="2800" b="1"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5"/>
          <p:cNvSpPr txBox="1">
            <a:spLocks noGrp="1"/>
          </p:cNvSpPr>
          <p:nvPr>
            <p:ph type="ctrTitle"/>
          </p:nvPr>
        </p:nvSpPr>
        <p:spPr>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buSzPts val="3300"/>
            </a:pPr>
            <a:r>
              <a:rPr lang="en-US" sz="4400" cap="none" dirty="0"/>
              <a:t>How do we know if a skill has reached proficiency?</a:t>
            </a:r>
          </a:p>
        </p:txBody>
      </p:sp>
      <p:sp>
        <p:nvSpPr>
          <p:cNvPr id="92" name="Google Shape;92;p5"/>
          <p:cNvSpPr txBox="1">
            <a:spLocks noGrp="1"/>
          </p:cNvSpPr>
          <p:nvPr>
            <p:ph type="subTitle" idx="1"/>
          </p:nvPr>
        </p:nvSpPr>
        <p:spPr>
          <a:prstGeom prst="rect">
            <a:avLst/>
          </a:prstGeom>
          <a:solidFill>
            <a:schemeClr val="lt1"/>
          </a:solidFill>
          <a:ln w="28575" cap="flat" cmpd="sng">
            <a:solidFill>
              <a:srgbClr val="FF0000"/>
            </a:solidFill>
            <a:prstDash val="solid"/>
            <a:round/>
            <a:headEnd type="none" w="sm" len="sm"/>
            <a:tailEnd type="none" w="sm" len="sm"/>
          </a:ln>
        </p:spPr>
        <p:txBody>
          <a:bodyPr spcFirstLastPara="1" vert="horz" wrap="square" lIns="121900" tIns="60933" rIns="121900" bIns="60933" rtlCol="0" anchor="t" anchorCtr="0">
            <a:normAutofit fontScale="92500" lnSpcReduction="10000"/>
          </a:bodyPr>
          <a:lstStyle/>
          <a:p>
            <a:pPr marL="0" indent="0">
              <a:spcBef>
                <a:spcPts val="0"/>
              </a:spcBef>
              <a:buClr>
                <a:srgbClr val="FF0000"/>
              </a:buClr>
              <a:buSzPct val="100000"/>
              <a:buNone/>
            </a:pPr>
            <a:r>
              <a:rPr lang="en-US" sz="3500" b="1" dirty="0">
                <a:solidFill>
                  <a:srgbClr val="C00000"/>
                </a:solidFill>
              </a:rPr>
              <a:t>Instructional Hierarchy</a:t>
            </a:r>
            <a:endParaRPr sz="3500" dirty="0">
              <a:solidFill>
                <a:srgbClr val="C00000"/>
              </a:solidFill>
            </a:endParaRPr>
          </a:p>
          <a:p>
            <a:pPr marL="0" indent="0">
              <a:spcBef>
                <a:spcPts val="641"/>
              </a:spcBef>
              <a:buClr>
                <a:schemeClr val="dk1"/>
              </a:buClr>
              <a:buSzPct val="100000"/>
            </a:pPr>
            <a:r>
              <a:rPr lang="en-US" sz="3000" b="1" dirty="0">
                <a:solidFill>
                  <a:schemeClr val="dk1"/>
                </a:solidFill>
              </a:rPr>
              <a:t>Haring, et al., 1978</a:t>
            </a:r>
            <a:endParaRPr sz="3000" dirty="0"/>
          </a:p>
          <a:p>
            <a:pPr marL="0" indent="0">
              <a:spcBef>
                <a:spcPts val="641"/>
              </a:spcBef>
              <a:buClr>
                <a:schemeClr val="dk1"/>
              </a:buClr>
              <a:buSzPct val="100000"/>
            </a:pPr>
            <a:r>
              <a:rPr lang="en-US" sz="3000" b="1" dirty="0">
                <a:solidFill>
                  <a:schemeClr val="dk1"/>
                </a:solidFill>
              </a:rPr>
              <a:t>Daly et al., 1996</a:t>
            </a:r>
            <a:endParaRPr sz="3000"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5A36-3D7B-40CB-969B-822A87522F25}"/>
              </a:ext>
            </a:extLst>
          </p:cNvPr>
          <p:cNvSpPr>
            <a:spLocks noGrp="1"/>
          </p:cNvSpPr>
          <p:nvPr>
            <p:ph type="title"/>
          </p:nvPr>
        </p:nvSpPr>
        <p:spPr>
          <a:xfrm>
            <a:off x="381000" y="312853"/>
            <a:ext cx="11430000" cy="914400"/>
          </a:xfrm>
          <a:solidFill>
            <a:schemeClr val="bg1"/>
          </a:solidFill>
          <a:ln w="28575">
            <a:solidFill>
              <a:schemeClr val="tx1"/>
            </a:solidFill>
          </a:ln>
        </p:spPr>
        <p:txBody>
          <a:bodyPr>
            <a:normAutofit/>
          </a:bodyPr>
          <a:lstStyle/>
          <a:p>
            <a:pPr algn="ctr"/>
            <a:r>
              <a:rPr lang="en-US" sz="3200" cap="none" dirty="0"/>
              <a:t>Instructional Hierarchy</a:t>
            </a:r>
            <a:br>
              <a:rPr lang="en-US" sz="3200" cap="none" dirty="0"/>
            </a:br>
            <a:r>
              <a:rPr lang="en-US" sz="2400" cap="none" dirty="0"/>
              <a:t>(Haring &amp; Eaton, 1978)</a:t>
            </a:r>
            <a:endParaRPr lang="en-US" sz="3200" cap="none" dirty="0"/>
          </a:p>
        </p:txBody>
      </p:sp>
      <p:sp>
        <p:nvSpPr>
          <p:cNvPr id="4" name="Google Shape;271;p17">
            <a:extLst>
              <a:ext uri="{FF2B5EF4-FFF2-40B4-BE49-F238E27FC236}">
                <a16:creationId xmlns:a16="http://schemas.microsoft.com/office/drawing/2014/main" id="{1915386E-A314-4AC6-B2AE-33325047875F}"/>
              </a:ext>
            </a:extLst>
          </p:cNvPr>
          <p:cNvSpPr txBox="1">
            <a:spLocks/>
          </p:cNvSpPr>
          <p:nvPr/>
        </p:nvSpPr>
        <p:spPr>
          <a:xfrm>
            <a:off x="453757" y="1511433"/>
            <a:ext cx="5486400" cy="4436834"/>
          </a:xfrm>
          <a:prstGeom prst="rect">
            <a:avLst/>
          </a:prstGeom>
          <a:solidFill>
            <a:schemeClr val="bg1"/>
          </a:solidFill>
          <a:ln w="28575">
            <a:solidFill>
              <a:schemeClr val="tx1"/>
            </a:solidFill>
          </a:ln>
        </p:spPr>
        <p:txBody>
          <a:bodyPr spcFirstLastPara="1" vert="horz" wrap="square" lIns="121900" tIns="60933" rIns="121900" bIns="60933" rtlCol="0" anchor="t" anchorCtr="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09544" indent="0">
              <a:spcBef>
                <a:spcPts val="0"/>
              </a:spcBef>
              <a:buClr>
                <a:schemeClr val="dk1"/>
              </a:buClr>
              <a:buSzPts val="2800"/>
              <a:buNone/>
            </a:pPr>
            <a:r>
              <a:rPr lang="en-US" sz="3733" dirty="0"/>
              <a:t>Proficiency occurs along a continuum of phases.</a:t>
            </a:r>
          </a:p>
          <a:p>
            <a:pPr marL="1295368" lvl="1" indent="-685783">
              <a:spcBef>
                <a:spcPts val="747"/>
              </a:spcBef>
              <a:buClr>
                <a:srgbClr val="C00000"/>
              </a:buClr>
              <a:buSzPct val="100000"/>
              <a:buFont typeface="Arial"/>
              <a:buAutoNum type="arabicPeriod"/>
            </a:pPr>
            <a:r>
              <a:rPr lang="en-US" sz="3733" dirty="0"/>
              <a:t>Acquisition</a:t>
            </a:r>
          </a:p>
          <a:p>
            <a:pPr marL="1295368" lvl="1" indent="-685783">
              <a:spcBef>
                <a:spcPts val="747"/>
              </a:spcBef>
              <a:buClr>
                <a:srgbClr val="C00000"/>
              </a:buClr>
              <a:buSzPct val="100000"/>
              <a:buFont typeface="Arial"/>
              <a:buAutoNum type="arabicPeriod"/>
            </a:pPr>
            <a:r>
              <a:rPr lang="en-US" sz="3733" dirty="0"/>
              <a:t>Fluency</a:t>
            </a:r>
          </a:p>
          <a:p>
            <a:pPr marL="1295368" lvl="1" indent="-685783">
              <a:spcBef>
                <a:spcPts val="747"/>
              </a:spcBef>
              <a:buClr>
                <a:srgbClr val="C00000"/>
              </a:buClr>
              <a:buSzPct val="100000"/>
              <a:buFont typeface="Arial"/>
              <a:buAutoNum type="arabicPeriod"/>
            </a:pPr>
            <a:r>
              <a:rPr lang="en-US" sz="3733" dirty="0"/>
              <a:t>Generalization</a:t>
            </a:r>
          </a:p>
          <a:p>
            <a:pPr marL="1295368" lvl="1" indent="-685783">
              <a:spcBef>
                <a:spcPts val="747"/>
              </a:spcBef>
              <a:buClr>
                <a:srgbClr val="C00000"/>
              </a:buClr>
              <a:buSzPct val="100000"/>
              <a:buFont typeface="Arial"/>
              <a:buAutoNum type="arabicPeriod"/>
            </a:pPr>
            <a:r>
              <a:rPr lang="en-US" sz="3733" dirty="0"/>
              <a:t>Adaptation</a:t>
            </a:r>
          </a:p>
        </p:txBody>
      </p:sp>
      <p:pic>
        <p:nvPicPr>
          <p:cNvPr id="8" name="Picture 2" descr="Wisconsin Set to Offer Free Driver Education to Students in Need – The 74">
            <a:extLst>
              <a:ext uri="{FF2B5EF4-FFF2-40B4-BE49-F238E27FC236}">
                <a16:creationId xmlns:a16="http://schemas.microsoft.com/office/drawing/2014/main" id="{9FE4E5E6-7785-4844-8BB8-684A9B4F317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24694" y="1633840"/>
            <a:ext cx="54864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 guide to cheap car insurance for new drivers | Insurance Business America">
            <a:extLst>
              <a:ext uri="{FF2B5EF4-FFF2-40B4-BE49-F238E27FC236}">
                <a16:creationId xmlns:a16="http://schemas.microsoft.com/office/drawing/2014/main" id="{D50AFD96-9C29-4DD9-BEEF-0E9076E8CAE3}"/>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24694" y="1633840"/>
            <a:ext cx="5355770" cy="4368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re Roundabouts and Traffic Circles the ...">
            <a:extLst>
              <a:ext uri="{FF2B5EF4-FFF2-40B4-BE49-F238E27FC236}">
                <a16:creationId xmlns:a16="http://schemas.microsoft.com/office/drawing/2014/main" id="{E89BE468-E051-4AF6-A93A-6D2168651C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4694" y="1509867"/>
            <a:ext cx="5486400" cy="4616745"/>
          </a:xfrm>
          <a:prstGeom prst="rect">
            <a:avLst/>
          </a:prstGeom>
          <a:solidFill>
            <a:schemeClr val="accent5">
              <a:lumMod val="20000"/>
              <a:lumOff val="80000"/>
            </a:schemeClr>
          </a:solidFill>
        </p:spPr>
      </p:pic>
      <p:pic>
        <p:nvPicPr>
          <p:cNvPr id="11" name="Picture 2" descr="U.S. driving soars in 2021 to 3.23 ...">
            <a:extLst>
              <a:ext uri="{FF2B5EF4-FFF2-40B4-BE49-F238E27FC236}">
                <a16:creationId xmlns:a16="http://schemas.microsoft.com/office/drawing/2014/main" id="{3F41B502-48C2-45E3-BCD0-7C18ABF9A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509867"/>
            <a:ext cx="5613215" cy="46167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1739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idx="4294967295"/>
          </p:nvPr>
        </p:nvSpPr>
        <p:spPr>
          <a:xfrm>
            <a:off x="609599" y="181860"/>
            <a:ext cx="10972800" cy="731837"/>
          </a:xfrm>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spcBef>
                <a:spcPts val="0"/>
              </a:spcBef>
              <a:buClr>
                <a:schemeClr val="dk1"/>
              </a:buClr>
              <a:buSzPts val="2400"/>
            </a:pPr>
            <a:r>
              <a:rPr lang="en-US" cap="none" dirty="0"/>
              <a:t>Instructional Hierarchy Objectives</a:t>
            </a:r>
            <a:endParaRPr cap="none" dirty="0"/>
          </a:p>
        </p:txBody>
      </p:sp>
      <p:graphicFrame>
        <p:nvGraphicFramePr>
          <p:cNvPr id="253" name="Google Shape;253;p24"/>
          <p:cNvGraphicFramePr/>
          <p:nvPr>
            <p:extLst>
              <p:ext uri="{D42A27DB-BD31-4B8C-83A1-F6EECF244321}">
                <p14:modId xmlns:p14="http://schemas.microsoft.com/office/powerpoint/2010/main" val="1207367419"/>
              </p:ext>
            </p:extLst>
          </p:nvPr>
        </p:nvGraphicFramePr>
        <p:xfrm>
          <a:off x="609599" y="1105777"/>
          <a:ext cx="10972800" cy="5486387"/>
        </p:xfrm>
        <a:graphic>
          <a:graphicData uri="http://schemas.openxmlformats.org/drawingml/2006/table">
            <a:tbl>
              <a:tblPr firstRow="1" bandRow="1">
                <a:noFill/>
              </a:tblPr>
              <a:tblGrid>
                <a:gridCol w="2655300">
                  <a:extLst>
                    <a:ext uri="{9D8B030D-6E8A-4147-A177-3AD203B41FA5}">
                      <a16:colId xmlns:a16="http://schemas.microsoft.com/office/drawing/2014/main" val="20000"/>
                    </a:ext>
                  </a:extLst>
                </a:gridCol>
                <a:gridCol w="8317500">
                  <a:extLst>
                    <a:ext uri="{9D8B030D-6E8A-4147-A177-3AD203B41FA5}">
                      <a16:colId xmlns:a16="http://schemas.microsoft.com/office/drawing/2014/main" val="20001"/>
                    </a:ext>
                  </a:extLst>
                </a:gridCol>
              </a:tblGrid>
              <a:tr h="1564640">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dirty="0">
                          <a:solidFill>
                            <a:schemeClr val="dk1"/>
                          </a:solidFill>
                          <a:latin typeface="+mn-lt"/>
                          <a:ea typeface="Calibri"/>
                          <a:cs typeface="Calibri"/>
                          <a:sym typeface="Calibri"/>
                        </a:rPr>
                        <a:t>Acquisition</a:t>
                      </a:r>
                      <a:endParaRPr sz="2700" b="1" u="none" strike="noStrike" cap="none" dirty="0">
                        <a:solidFill>
                          <a:schemeClr val="dk1"/>
                        </a:solidFill>
                        <a:latin typeface="+mn-lt"/>
                        <a:ea typeface="Calibri"/>
                        <a:cs typeface="Calibri"/>
                        <a:sym typeface="Calibri"/>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Increase accuracy</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u="none" strike="noStrike" cap="none" dirty="0">
                          <a:solidFill>
                            <a:schemeClr val="dk1"/>
                          </a:solidFill>
                          <a:latin typeface="+mn-lt"/>
                          <a:ea typeface="Calibri"/>
                          <a:cs typeface="Calibri"/>
                          <a:sym typeface="Calibri"/>
                        </a:rPr>
                        <a:t>Provide </a:t>
                      </a:r>
                      <a:r>
                        <a:rPr lang="en-US" sz="2400" b="1" u="none" strike="noStrike" cap="none" dirty="0">
                          <a:solidFill>
                            <a:schemeClr val="dk1"/>
                          </a:solidFill>
                          <a:latin typeface="+mn-lt"/>
                          <a:ea typeface="Calibri"/>
                          <a:cs typeface="Calibri"/>
                          <a:sym typeface="Calibri"/>
                        </a:rPr>
                        <a:t>massed </a:t>
                      </a:r>
                      <a:r>
                        <a:rPr lang="en-US" sz="2400" u="none" strike="noStrike" cap="none" dirty="0">
                          <a:solidFill>
                            <a:schemeClr val="dk1"/>
                          </a:solidFill>
                          <a:latin typeface="+mn-lt"/>
                          <a:ea typeface="Calibri"/>
                          <a:cs typeface="Calibri"/>
                          <a:sym typeface="Calibri"/>
                        </a:rPr>
                        <a:t>practice to increase repetition</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u="none" strike="noStrike" cap="none" dirty="0">
                          <a:solidFill>
                            <a:schemeClr val="dk1"/>
                          </a:solidFill>
                          <a:latin typeface="+mn-lt"/>
                          <a:ea typeface="Calibri"/>
                          <a:cs typeface="Calibri"/>
                          <a:sym typeface="Calibri"/>
                        </a:rPr>
                        <a:t>Use controlled </a:t>
                      </a:r>
                      <a:r>
                        <a:rPr lang="en-US" sz="2400" b="1" u="none" strike="noStrike" cap="none" dirty="0">
                          <a:solidFill>
                            <a:schemeClr val="dk1"/>
                          </a:solidFill>
                          <a:latin typeface="+mn-lt"/>
                          <a:ea typeface="Calibri"/>
                          <a:cs typeface="Calibri"/>
                          <a:sym typeface="Calibri"/>
                        </a:rPr>
                        <a:t>(blocked) </a:t>
                      </a:r>
                      <a:r>
                        <a:rPr lang="en-US" sz="2400" b="0" u="none" strike="noStrike" cap="none" dirty="0">
                          <a:solidFill>
                            <a:schemeClr val="dk1"/>
                          </a:solidFill>
                          <a:latin typeface="+mn-lt"/>
                          <a:ea typeface="Calibri"/>
                          <a:cs typeface="Calibri"/>
                          <a:sym typeface="Calibri"/>
                        </a:rPr>
                        <a:t>practice to reduce cognitive load</a:t>
                      </a:r>
                      <a:endParaRPr sz="2400" b="1" u="none" strike="noStrike" cap="none" dirty="0">
                        <a:solidFill>
                          <a:schemeClr val="dk1"/>
                        </a:solidFill>
                        <a:latin typeface="+mn-lt"/>
                        <a:ea typeface="Calibri"/>
                        <a:cs typeface="Calibri"/>
                        <a:sym typeface="Calibri"/>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Support retrieval </a:t>
                      </a:r>
                      <a:r>
                        <a:rPr lang="en-US" sz="2400" u="none" strike="noStrike" cap="none" dirty="0">
                          <a:solidFill>
                            <a:schemeClr val="dk1"/>
                          </a:solidFill>
                          <a:latin typeface="+mn-lt"/>
                          <a:ea typeface="Calibri"/>
                          <a:cs typeface="Calibri"/>
                          <a:sym typeface="Calibri"/>
                        </a:rPr>
                        <a:t>through verbal and visual prompts</a:t>
                      </a:r>
                      <a:endParaRPr sz="2400" dirty="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96907">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dirty="0">
                          <a:solidFill>
                            <a:schemeClr val="dk1"/>
                          </a:solidFill>
                          <a:latin typeface="+mn-lt"/>
                          <a:ea typeface="Calibri"/>
                          <a:cs typeface="Calibri"/>
                          <a:sym typeface="Calibri"/>
                        </a:rPr>
                        <a:t>Fluency</a:t>
                      </a:r>
                      <a:endParaRPr sz="2400" dirty="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0" u="none" strike="noStrike" cap="none" dirty="0">
                          <a:solidFill>
                            <a:schemeClr val="dk1"/>
                          </a:solidFill>
                          <a:latin typeface="+mn-lt"/>
                          <a:ea typeface="Calibri"/>
                          <a:cs typeface="Calibri"/>
                          <a:sym typeface="Calibri"/>
                        </a:rPr>
                        <a:t>Increase</a:t>
                      </a:r>
                      <a:r>
                        <a:rPr lang="en-US" sz="2400" b="1" u="none" strike="noStrike" cap="none" dirty="0">
                          <a:solidFill>
                            <a:schemeClr val="dk1"/>
                          </a:solidFill>
                          <a:latin typeface="+mn-lt"/>
                          <a:ea typeface="Calibri"/>
                          <a:cs typeface="Calibri"/>
                          <a:sym typeface="Calibri"/>
                        </a:rPr>
                        <a:t> automatic retrieval </a:t>
                      </a:r>
                      <a:r>
                        <a:rPr lang="en-US" sz="2400" b="0" u="none" strike="noStrike" cap="none" dirty="0">
                          <a:solidFill>
                            <a:schemeClr val="dk1"/>
                          </a:solidFill>
                          <a:latin typeface="+mn-lt"/>
                          <a:ea typeface="Calibri"/>
                          <a:cs typeface="Calibri"/>
                          <a:sym typeface="Calibri"/>
                        </a:rPr>
                        <a:t>without compromising accuracy through </a:t>
                      </a:r>
                      <a:r>
                        <a:rPr lang="en-US" sz="2400" b="1" u="none" strike="noStrike" cap="none" dirty="0">
                          <a:solidFill>
                            <a:schemeClr val="dk1"/>
                          </a:solidFill>
                          <a:latin typeface="+mn-lt"/>
                          <a:ea typeface="Calibri"/>
                          <a:cs typeface="Calibri"/>
                          <a:sym typeface="Calibri"/>
                        </a:rPr>
                        <a:t>massed</a:t>
                      </a:r>
                      <a:r>
                        <a:rPr lang="en-US" sz="2400" b="0" u="none" strike="noStrike" cap="none" dirty="0">
                          <a:solidFill>
                            <a:schemeClr val="dk1"/>
                          </a:solidFill>
                          <a:latin typeface="+mn-lt"/>
                          <a:ea typeface="Calibri"/>
                          <a:cs typeface="Calibri"/>
                          <a:sym typeface="Calibri"/>
                        </a:rPr>
                        <a:t> practice </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b="0" u="none" strike="noStrike" cap="none" dirty="0">
                          <a:solidFill>
                            <a:schemeClr val="dk1"/>
                          </a:solidFill>
                          <a:latin typeface="+mn-lt"/>
                          <a:ea typeface="Calibri"/>
                          <a:cs typeface="Calibri"/>
                          <a:sym typeface="Calibri"/>
                        </a:rPr>
                        <a:t>Support</a:t>
                      </a:r>
                      <a:r>
                        <a:rPr lang="en-US" sz="2400" b="1" u="none" strike="noStrike" cap="none" dirty="0">
                          <a:solidFill>
                            <a:schemeClr val="dk1"/>
                          </a:solidFill>
                          <a:latin typeface="+mn-lt"/>
                          <a:ea typeface="Calibri"/>
                          <a:cs typeface="Calibri"/>
                          <a:sym typeface="Calibri"/>
                        </a:rPr>
                        <a:t> discrimination </a:t>
                      </a:r>
                      <a:r>
                        <a:rPr lang="en-US" sz="2400" b="0" u="none" strike="noStrike" cap="none" dirty="0">
                          <a:solidFill>
                            <a:schemeClr val="dk1"/>
                          </a:solidFill>
                          <a:latin typeface="+mn-lt"/>
                          <a:ea typeface="Calibri"/>
                          <a:cs typeface="Calibri"/>
                          <a:sym typeface="Calibri"/>
                        </a:rPr>
                        <a:t>of skill among similar skills through </a:t>
                      </a:r>
                      <a:r>
                        <a:rPr lang="en-US" sz="2400" b="1" u="none" strike="noStrike" cap="none" dirty="0">
                          <a:solidFill>
                            <a:schemeClr val="dk1"/>
                          </a:solidFill>
                          <a:latin typeface="+mn-lt"/>
                          <a:ea typeface="Calibri"/>
                          <a:cs typeface="Calibri"/>
                          <a:sym typeface="Calibri"/>
                        </a:rPr>
                        <a:t>interleaved</a:t>
                      </a:r>
                      <a:r>
                        <a:rPr lang="en-US" sz="2400" b="0" u="none" strike="noStrike" cap="none" dirty="0">
                          <a:solidFill>
                            <a:schemeClr val="dk1"/>
                          </a:solidFill>
                          <a:latin typeface="+mn-lt"/>
                          <a:ea typeface="Calibri"/>
                          <a:cs typeface="Calibri"/>
                          <a:sym typeface="Calibri"/>
                        </a:rPr>
                        <a:t> practice</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530773">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dirty="0">
                          <a:solidFill>
                            <a:schemeClr val="dk1"/>
                          </a:solidFill>
                          <a:latin typeface="+mn-lt"/>
                          <a:ea typeface="Calibri"/>
                          <a:cs typeface="Calibri"/>
                          <a:sym typeface="Calibri"/>
                        </a:rPr>
                        <a:t>Generalization</a:t>
                      </a:r>
                      <a:endParaRPr sz="2400" dirty="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0" u="none" strike="noStrike" cap="none" dirty="0">
                          <a:solidFill>
                            <a:schemeClr val="dk1"/>
                          </a:solidFill>
                          <a:latin typeface="+mn-lt"/>
                          <a:ea typeface="Calibri"/>
                          <a:cs typeface="Calibri"/>
                          <a:sym typeface="Calibri"/>
                        </a:rPr>
                        <a:t>Support</a:t>
                      </a:r>
                      <a:r>
                        <a:rPr lang="en-US" sz="2400" b="1" u="none" strike="noStrike" cap="none" dirty="0">
                          <a:solidFill>
                            <a:schemeClr val="dk1"/>
                          </a:solidFill>
                          <a:latin typeface="+mn-lt"/>
                          <a:ea typeface="Calibri"/>
                          <a:cs typeface="Calibri"/>
                          <a:sym typeface="Calibri"/>
                        </a:rPr>
                        <a:t> retention </a:t>
                      </a:r>
                      <a:r>
                        <a:rPr lang="en-US" sz="2400" b="0" u="none" strike="noStrike" cap="none" dirty="0">
                          <a:solidFill>
                            <a:schemeClr val="dk1"/>
                          </a:solidFill>
                          <a:latin typeface="+mn-lt"/>
                          <a:ea typeface="Calibri"/>
                          <a:cs typeface="Calibri"/>
                          <a:sym typeface="Calibri"/>
                        </a:rPr>
                        <a:t>of skill over time </a:t>
                      </a:r>
                      <a:r>
                        <a:rPr lang="en-US" sz="2400" b="1" u="none" strike="noStrike" cap="none" dirty="0">
                          <a:solidFill>
                            <a:schemeClr val="dk1"/>
                          </a:solidFill>
                          <a:latin typeface="+mn-lt"/>
                          <a:ea typeface="Calibri"/>
                          <a:cs typeface="Calibri"/>
                          <a:sym typeface="Calibri"/>
                        </a:rPr>
                        <a:t>(distributed practice)</a:t>
                      </a:r>
                      <a:endParaRPr sz="2400" b="0" u="none" strike="noStrike" cap="none" dirty="0">
                        <a:solidFill>
                          <a:schemeClr val="dk1"/>
                        </a:solidFill>
                        <a:latin typeface="+mn-lt"/>
                        <a:ea typeface="Calibri"/>
                        <a:cs typeface="Calibri"/>
                        <a:sym typeface="Calibri"/>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Integrate skill</a:t>
                      </a:r>
                      <a:r>
                        <a:rPr lang="en-US" sz="2400" b="0" u="none" strike="noStrike" cap="none" dirty="0">
                          <a:solidFill>
                            <a:schemeClr val="dk1"/>
                          </a:solidFill>
                          <a:latin typeface="+mn-lt"/>
                          <a:ea typeface="Calibri"/>
                          <a:cs typeface="Calibri"/>
                          <a:sym typeface="Calibri"/>
                        </a:rPr>
                        <a:t> with previously mastered skills</a:t>
                      </a:r>
                      <a:endParaRPr sz="2400" b="1" u="none" strike="noStrike" cap="none" dirty="0">
                        <a:solidFill>
                          <a:schemeClr val="dk1"/>
                        </a:solidFill>
                        <a:latin typeface="+mn-lt"/>
                        <a:ea typeface="Calibri"/>
                        <a:cs typeface="Calibri"/>
                        <a:sym typeface="Calibri"/>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Apply the skill across settings </a:t>
                      </a:r>
                      <a:r>
                        <a:rPr lang="en-US" sz="2400" b="0" u="none" strike="noStrike" cap="none" dirty="0">
                          <a:solidFill>
                            <a:schemeClr val="dk1"/>
                          </a:solidFill>
                          <a:latin typeface="+mn-lt"/>
                          <a:ea typeface="Calibri"/>
                          <a:cs typeface="Calibri"/>
                          <a:sym typeface="Calibri"/>
                        </a:rPr>
                        <a:t>without losing accuracy and automaticity</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94067">
                <a:tc>
                  <a:txBody>
                    <a:bodyPr/>
                    <a:lstStyle/>
                    <a:p>
                      <a:pPr marL="0" marR="0" lvl="0" indent="0" algn="ctr" rtl="0">
                        <a:lnSpc>
                          <a:spcPct val="100000"/>
                        </a:lnSpc>
                        <a:spcBef>
                          <a:spcPts val="0"/>
                        </a:spcBef>
                        <a:spcAft>
                          <a:spcPts val="0"/>
                        </a:spcAft>
                        <a:buClr>
                          <a:schemeClr val="dk1"/>
                        </a:buClr>
                        <a:buSzPts val="2000"/>
                        <a:buFont typeface="Calibri"/>
                        <a:buNone/>
                      </a:pPr>
                      <a:r>
                        <a:rPr lang="en-US" sz="2700" b="1" u="none" strike="noStrike" cap="none" dirty="0">
                          <a:solidFill>
                            <a:schemeClr val="dk1"/>
                          </a:solidFill>
                          <a:latin typeface="+mn-lt"/>
                          <a:ea typeface="Calibri"/>
                          <a:cs typeface="Calibri"/>
                          <a:sym typeface="Calibri"/>
                        </a:rPr>
                        <a:t>Adaptation</a:t>
                      </a:r>
                      <a:endParaRPr sz="2400" dirty="0">
                        <a:latin typeface="+mn-lt"/>
                      </a:endParaRPr>
                    </a:p>
                  </a:txBody>
                  <a:tcPr marL="91433" marR="91433"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342900" marR="0" lvl="0" indent="-342900" algn="l" rtl="0">
                        <a:lnSpc>
                          <a:spcPct val="100000"/>
                        </a:lnSpc>
                        <a:spcBef>
                          <a:spcPts val="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Apply</a:t>
                      </a:r>
                      <a:r>
                        <a:rPr lang="en-US" sz="2400" u="none" strike="noStrike" cap="none" dirty="0">
                          <a:solidFill>
                            <a:schemeClr val="dk1"/>
                          </a:solidFill>
                          <a:latin typeface="+mn-lt"/>
                          <a:ea typeface="Calibri"/>
                          <a:cs typeface="Calibri"/>
                          <a:sym typeface="Calibri"/>
                        </a:rPr>
                        <a:t> the skill </a:t>
                      </a:r>
                      <a:r>
                        <a:rPr lang="en-US" sz="2400" b="1" u="none" strike="noStrike" cap="none" dirty="0">
                          <a:solidFill>
                            <a:schemeClr val="dk1"/>
                          </a:solidFill>
                          <a:latin typeface="+mn-lt"/>
                          <a:ea typeface="Calibri"/>
                          <a:cs typeface="Calibri"/>
                          <a:sym typeface="Calibri"/>
                        </a:rPr>
                        <a:t>in authentic contexts </a:t>
                      </a:r>
                      <a:endParaRPr sz="2400" dirty="0">
                        <a:latin typeface="+mn-lt"/>
                      </a:endParaRPr>
                    </a:p>
                    <a:p>
                      <a:pPr marL="342900" marR="0" lvl="0" indent="-342900" algn="l" rtl="0">
                        <a:lnSpc>
                          <a:spcPct val="100000"/>
                        </a:lnSpc>
                        <a:spcBef>
                          <a:spcPts val="200"/>
                        </a:spcBef>
                        <a:spcAft>
                          <a:spcPts val="0"/>
                        </a:spcAft>
                        <a:buClr>
                          <a:srgbClr val="C00000"/>
                        </a:buClr>
                        <a:buSzPts val="1800"/>
                        <a:buFont typeface="Arial"/>
                        <a:buChar char="●"/>
                      </a:pPr>
                      <a:r>
                        <a:rPr lang="en-US" sz="2400" b="1" u="none" strike="noStrike" cap="none" dirty="0">
                          <a:solidFill>
                            <a:schemeClr val="dk1"/>
                          </a:solidFill>
                          <a:latin typeface="+mn-lt"/>
                          <a:ea typeface="Calibri"/>
                          <a:cs typeface="Calibri"/>
                          <a:sym typeface="Calibri"/>
                        </a:rPr>
                        <a:t>Engage in multistep processes </a:t>
                      </a:r>
                      <a:r>
                        <a:rPr lang="en-US" sz="2400" u="none" strike="noStrike" cap="none" dirty="0">
                          <a:solidFill>
                            <a:schemeClr val="dk1"/>
                          </a:solidFill>
                          <a:latin typeface="+mn-lt"/>
                          <a:ea typeface="Calibri"/>
                          <a:cs typeface="Calibri"/>
                          <a:sym typeface="Calibri"/>
                        </a:rPr>
                        <a:t>to apply the skill </a:t>
                      </a:r>
                      <a:endParaRPr sz="2400" dirty="0">
                        <a:latin typeface="+mn-lt"/>
                      </a:endParaRPr>
                    </a:p>
                  </a:txBody>
                  <a:tcPr marL="91433" marR="91433"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19866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txBox="1">
            <a:spLocks noGrp="1"/>
          </p:cNvSpPr>
          <p:nvPr>
            <p:ph type="ctrTitle"/>
          </p:nvPr>
        </p:nvSpPr>
        <p:spPr>
          <a:prstGeom prst="rect">
            <a:avLst/>
          </a:prstGeom>
          <a:solidFill>
            <a:schemeClr val="lt1"/>
          </a:solidFill>
          <a:ln w="28575" cap="flat" cmpd="sng">
            <a:solidFill>
              <a:schemeClr val="dk1"/>
            </a:solidFill>
            <a:prstDash val="solid"/>
            <a:round/>
            <a:headEnd type="none" w="sm" len="sm"/>
            <a:tailEnd type="none" w="sm" len="sm"/>
          </a:ln>
        </p:spPr>
        <p:txBody>
          <a:bodyPr spcFirstLastPara="1" vert="horz" wrap="square" lIns="121900" tIns="60933" rIns="121900" bIns="60933" rtlCol="0" anchor="ctr" anchorCtr="0">
            <a:normAutofit/>
          </a:bodyPr>
          <a:lstStyle/>
          <a:p>
            <a:pPr algn="ctr">
              <a:buSzPts val="3300"/>
            </a:pPr>
            <a:r>
              <a:rPr lang="en-US" sz="4400" b="1" cap="none" dirty="0"/>
              <a:t>How can I implement these evidence-based practices?</a:t>
            </a:r>
            <a:endParaRPr lang="en-US" sz="4400" cap="none" dirty="0"/>
          </a:p>
        </p:txBody>
      </p:sp>
      <p:sp>
        <p:nvSpPr>
          <p:cNvPr id="178" name="Google Shape;178;p14"/>
          <p:cNvSpPr txBox="1">
            <a:spLocks noGrp="1"/>
          </p:cNvSpPr>
          <p:nvPr>
            <p:ph type="subTitle" idx="1"/>
          </p:nvPr>
        </p:nvSpPr>
        <p:spPr>
          <a:xfrm>
            <a:off x="1828800" y="3051174"/>
            <a:ext cx="8534400" cy="2511425"/>
          </a:xfrm>
          <a:prstGeom prst="rect">
            <a:avLst/>
          </a:prstGeom>
          <a:solidFill>
            <a:schemeClr val="lt1"/>
          </a:solidFill>
          <a:ln w="28575" cap="flat" cmpd="sng">
            <a:solidFill>
              <a:srgbClr val="FF0000"/>
            </a:solidFill>
            <a:prstDash val="solid"/>
            <a:round/>
            <a:headEnd type="none" w="sm" len="sm"/>
            <a:tailEnd type="none" w="sm" len="sm"/>
          </a:ln>
        </p:spPr>
        <p:txBody>
          <a:bodyPr spcFirstLastPara="1" vert="horz" wrap="square" lIns="121900" tIns="60933" rIns="121900" bIns="60933" rtlCol="0" anchor="t" anchorCtr="0">
            <a:noAutofit/>
          </a:bodyPr>
          <a:lstStyle/>
          <a:p>
            <a:pPr marL="0" indent="0">
              <a:spcBef>
                <a:spcPts val="0"/>
              </a:spcBef>
              <a:buClr>
                <a:srgbClr val="FF0000"/>
              </a:buClr>
              <a:buSzPts val="3000"/>
              <a:buNone/>
            </a:pPr>
            <a:r>
              <a:rPr lang="en-US" sz="3200" b="1" dirty="0">
                <a:solidFill>
                  <a:srgbClr val="C00000"/>
                </a:solidFill>
              </a:rPr>
              <a:t>Instructional Design </a:t>
            </a:r>
            <a:endParaRPr sz="3200" dirty="0">
              <a:solidFill>
                <a:srgbClr val="C00000"/>
              </a:solidFill>
            </a:endParaRPr>
          </a:p>
          <a:p>
            <a:pPr marL="0" indent="0">
              <a:spcBef>
                <a:spcPts val="693"/>
              </a:spcBef>
              <a:buClr>
                <a:schemeClr val="dk1"/>
              </a:buClr>
              <a:buSzPts val="2600"/>
            </a:pPr>
            <a:r>
              <a:rPr lang="en-US" sz="2800" b="1" dirty="0">
                <a:solidFill>
                  <a:schemeClr val="dk1"/>
                </a:solidFill>
              </a:rPr>
              <a:t>Archer and Hughes, 2011 </a:t>
            </a:r>
            <a:endParaRPr sz="2800" dirty="0"/>
          </a:p>
          <a:p>
            <a:pPr marL="0" indent="0">
              <a:spcBef>
                <a:spcPts val="693"/>
              </a:spcBef>
              <a:buClr>
                <a:schemeClr val="dk1"/>
              </a:buClr>
              <a:buSzPts val="2600"/>
            </a:pPr>
            <a:r>
              <a:rPr lang="en-US" sz="2800" b="1" dirty="0" err="1">
                <a:solidFill>
                  <a:schemeClr val="dk1"/>
                </a:solidFill>
              </a:rPr>
              <a:t>Hultberg</a:t>
            </a:r>
            <a:r>
              <a:rPr lang="en-US" sz="2800" b="1" dirty="0">
                <a:solidFill>
                  <a:schemeClr val="dk1"/>
                </a:solidFill>
              </a:rPr>
              <a:t> et al., 2018</a:t>
            </a:r>
            <a:endParaRPr sz="2800" dirty="0"/>
          </a:p>
          <a:p>
            <a:pPr marL="0" indent="0">
              <a:spcBef>
                <a:spcPts val="693"/>
              </a:spcBef>
              <a:buClr>
                <a:srgbClr val="151D35"/>
              </a:buClr>
              <a:buSzPts val="2600"/>
            </a:pPr>
            <a:r>
              <a:rPr lang="en-US" sz="2800" b="1" dirty="0">
                <a:solidFill>
                  <a:srgbClr val="151D35"/>
                </a:solidFill>
              </a:rPr>
              <a:t>Jimerson, 2016</a:t>
            </a:r>
            <a:endParaRPr sz="2800" dirty="0"/>
          </a:p>
          <a:p>
            <a:pPr marL="0" indent="0">
              <a:spcBef>
                <a:spcPts val="747"/>
              </a:spcBef>
              <a:buSzPts val="2800"/>
            </a:pPr>
            <a:endParaRPr b="1" dirty="0">
              <a:solidFill>
                <a:schemeClr val="dk1"/>
              </a:solidFill>
            </a:endParaRPr>
          </a:p>
          <a:p>
            <a:pPr marL="0" indent="0">
              <a:spcBef>
                <a:spcPts val="747"/>
              </a:spcBef>
              <a:buSzPts val="2800"/>
            </a:pPr>
            <a:endParaRPr b="1" dirty="0">
              <a:solidFill>
                <a:srgbClr val="FF0000"/>
              </a:solidFil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iteracy Academy 2025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D06F2EA21C7F41831EF8DF46BBAD39" ma:contentTypeVersion="17" ma:contentTypeDescription="Create a new document." ma:contentTypeScope="" ma:versionID="fe51f45d1cac64ef76a09dad458168f3">
  <xsd:schema xmlns:xsd="http://www.w3.org/2001/XMLSchema" xmlns:xs="http://www.w3.org/2001/XMLSchema" xmlns:p="http://schemas.microsoft.com/office/2006/metadata/properties" xmlns:ns2="060c7add-b8f2-4c7c-97dd-14b00c477754" xmlns:ns3="e0be4bdd-97d5-4737-a636-76f1d70288cf" xmlns:ns4="06a0b0f5-ab3f-4382-8730-459fb424e421" targetNamespace="http://schemas.microsoft.com/office/2006/metadata/properties" ma:root="true" ma:fieldsID="b9db602e64c2949a9c3cb0eabc57ca80" ns2:_="" ns3:_="" ns4:_="">
    <xsd:import namespace="060c7add-b8f2-4c7c-97dd-14b00c477754"/>
    <xsd:import namespace="e0be4bdd-97d5-4737-a636-76f1d70288cf"/>
    <xsd:import namespace="06a0b0f5-ab3f-4382-8730-459fb424e4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0c7add-b8f2-4c7c-97dd-14b00c4777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be4bdd-97d5-4737-a636-76f1d70288c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a0b0f5-ab3f-4382-8730-459fb424e42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407fa3c-6869-4727-8186-b6f0871dda6b}" ma:internalName="TaxCatchAll" ma:showField="CatchAllData" ma:web="e0be4bdd-97d5-4737-a636-76f1d70288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6a0b0f5-ab3f-4382-8730-459fb424e421" xsi:nil="true"/>
    <lcf76f155ced4ddcb4097134ff3c332f xmlns="060c7add-b8f2-4c7c-97dd-14b00c47775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6DFCF-CFAB-4078-B6FE-F79A71324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0c7add-b8f2-4c7c-97dd-14b00c477754"/>
    <ds:schemaRef ds:uri="e0be4bdd-97d5-4737-a636-76f1d70288cf"/>
    <ds:schemaRef ds:uri="06a0b0f5-ab3f-4382-8730-459fb424e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F2702F-4C9A-4375-B45C-69A4DC5DD06D}">
  <ds:schemaRefs>
    <ds:schemaRef ds:uri="06a0b0f5-ab3f-4382-8730-459fb424e421"/>
    <ds:schemaRef ds:uri="http://schemas.microsoft.com/office/2006/metadata/properties"/>
    <ds:schemaRef ds:uri="http://schemas.microsoft.com/office/infopath/2007/PartnerControls"/>
    <ds:schemaRef ds:uri="060c7add-b8f2-4c7c-97dd-14b00c477754"/>
    <ds:schemaRef ds:uri="http://schemas.openxmlformats.org/package/2006/metadata/core-properties"/>
    <ds:schemaRef ds:uri="http://schemas.microsoft.com/office/2006/documentManagement/types"/>
    <ds:schemaRef ds:uri="http://purl.org/dc/terms/"/>
    <ds:schemaRef ds:uri="http://purl.org/dc/dcmitype/"/>
    <ds:schemaRef ds:uri="e0be4bdd-97d5-4737-a636-76f1d70288cf"/>
    <ds:schemaRef ds:uri="http://www.w3.org/XML/1998/namespace"/>
    <ds:schemaRef ds:uri="http://purl.org/dc/elements/1.1/"/>
  </ds:schemaRefs>
</ds:datastoreItem>
</file>

<file path=customXml/itemProps3.xml><?xml version="1.0" encoding="utf-8"?>
<ds:datastoreItem xmlns:ds="http://schemas.openxmlformats.org/officeDocument/2006/customXml" ds:itemID="{554F1433-6AC0-492C-8AA2-8515C006EF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2269</TotalTime>
  <Words>3477</Words>
  <Application>Microsoft Office PowerPoint</Application>
  <PresentationFormat>Widescreen</PresentationFormat>
  <Paragraphs>450</Paragraphs>
  <Slides>46</Slides>
  <Notes>37</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Noto Sans Symbols</vt:lpstr>
      <vt:lpstr>Arial</vt:lpstr>
      <vt:lpstr>Times New Roman</vt:lpstr>
      <vt:lpstr>Calibri</vt:lpstr>
      <vt:lpstr>Source Sans Pro SemiBold</vt:lpstr>
      <vt:lpstr>Aptos</vt:lpstr>
      <vt:lpstr>Source Sans Pro</vt:lpstr>
      <vt:lpstr>Open Sans</vt:lpstr>
      <vt:lpstr>Literacy Academy 2025 Deck</vt:lpstr>
      <vt:lpstr>Opening and Closing Slides</vt:lpstr>
      <vt:lpstr>ReadOhio Literacy Academy 2025</vt:lpstr>
      <vt:lpstr>Disclaimer</vt:lpstr>
      <vt:lpstr>Intensifying Interventions:  The Power of Practice</vt:lpstr>
      <vt:lpstr>© 2023 Jamey Peavler  The materials in this presentation are only for the use of the course instructor and the students enrolled in this course for purposes associated with this course.  Some of these presentation materials may be subject to copyrights held by third parties.  None of these materials may be reproduced, further disseminated, used to train others, accessed by, or made available to others.  Questions about the permissibility of using materials in this presentation are advised to consult the course instructor.</vt:lpstr>
      <vt:lpstr>Session Objectives</vt:lpstr>
      <vt:lpstr>How do we know if a skill has reached proficiency?</vt:lpstr>
      <vt:lpstr>Instructional Hierarchy (Haring &amp; Eaton, 1978)</vt:lpstr>
      <vt:lpstr>Instructional Hierarchy Objectives</vt:lpstr>
      <vt:lpstr>How can I implement these evidence-based practices?</vt:lpstr>
      <vt:lpstr>Explicit Instruction </vt:lpstr>
      <vt:lpstr>What do we mean by practice?</vt:lpstr>
      <vt:lpstr>Forms of Practice Serve Different Purposes</vt:lpstr>
      <vt:lpstr>Blocked Practice Versus Interleaved/Mixed Practice</vt:lpstr>
      <vt:lpstr>Instructional Hierarchy Objectives</vt:lpstr>
      <vt:lpstr>Acquisition Stage – Explicit Instruction</vt:lpstr>
      <vt:lpstr>Blocked Practice – Acquisition Stage</vt:lpstr>
      <vt:lpstr>Advanced: Blocked Practice</vt:lpstr>
      <vt:lpstr>Instructional Hierarchy Objectives</vt:lpstr>
      <vt:lpstr>Interleaved/Mixed Practice – Fluency Stage</vt:lpstr>
      <vt:lpstr>Advanced: Interleaved Practice</vt:lpstr>
      <vt:lpstr>When to Move From Blocked to Interleaved?</vt:lpstr>
      <vt:lpstr>Instructional Hierarchy Objectives</vt:lpstr>
      <vt:lpstr>Generalization Stage – Controlled Application</vt:lpstr>
      <vt:lpstr>Interleaved &amp; Distributed Practice – Generalization Stage</vt:lpstr>
      <vt:lpstr>Instructional Hierarchy Objectives</vt:lpstr>
      <vt:lpstr>Application – Adaptation Stage</vt:lpstr>
      <vt:lpstr>Connected Text Passage</vt:lpstr>
      <vt:lpstr>Massed Versus Spaced</vt:lpstr>
      <vt:lpstr>Massed Versus Spaced/Distributed Practice</vt:lpstr>
      <vt:lpstr>Timing: Frequency</vt:lpstr>
      <vt:lpstr>How We Teach Matters</vt:lpstr>
      <vt:lpstr>Active Participation</vt:lpstr>
      <vt:lpstr>Active Participation (Barbetta et al., 1993; Gardner et al., 1994; Greenwood et al., 1984)</vt:lpstr>
      <vt:lpstr>Immediate Feedback</vt:lpstr>
      <vt:lpstr>Immediate Feedback (Opitz et al., 2011)</vt:lpstr>
      <vt:lpstr>Effective Instructional Design</vt:lpstr>
      <vt:lpstr>References</vt:lpstr>
      <vt:lpstr>References</vt:lpstr>
      <vt:lpstr>References continued</vt:lpstr>
      <vt:lpstr>References cont’d</vt:lpstr>
      <vt:lpstr>Reference cont’d</vt:lpstr>
      <vt:lpstr>References continued</vt:lpstr>
      <vt:lpstr>Figures and Resources</vt:lpstr>
      <vt:lpstr>questions</vt:lpstr>
      <vt:lpstr>ReadOhio Literacy Academy 2025 logo</vt:lpstr>
      <vt:lpstr>ReadOhio Literacy Academy 2025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Ohio Department of Education and Workforce</dc:creator>
  <cp:keywords/>
  <dc:description/>
  <cp:lastModifiedBy>Mallory, Andrea</cp:lastModifiedBy>
  <cp:revision>16</cp:revision>
  <cp:lastPrinted>2025-04-28T19:40:56Z</cp:lastPrinted>
  <dcterms:created xsi:type="dcterms:W3CDTF">2019-10-25T18:01:05Z</dcterms:created>
  <dcterms:modified xsi:type="dcterms:W3CDTF">2025-06-11T19:59:18Z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0x010100F7D06F2EA21C7F41831EF8DF46BBAD39</vt:lpwstr>
  </property>
  <property fmtid="{D5CDD505-2E9C-101B-9397-08002B2CF9AE}" pid="3" name="MediaServiceImageTags">
    <vt:lpwstr/>
  </property>
  <property fmtid="{D5CDD505-2E9C-101B-9397-08002B2CF9AE}" pid="4" name="ArticulateGUID">
    <vt:lpwstr>F0800D9A-3C87-489C-ACCF-E243D99CD586</vt:lpwstr>
  </property>
  <property fmtid="{D5CDD505-2E9C-101B-9397-08002B2CF9AE}" pid="5" name="ArticulatePath">
    <vt:lpwstr>Intensifying Interventions The Power of Practice_</vt:lpwstr>
  </property>
</Properties>
</file>