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handoutMasterIdLst>
    <p:handoutMasterId r:id="rId63"/>
  </p:handoutMasterIdLst>
  <p:sldIdLst>
    <p:sldId id="436" r:id="rId2"/>
    <p:sldId id="261" r:id="rId3"/>
    <p:sldId id="432" r:id="rId4"/>
    <p:sldId id="431" r:id="rId5"/>
    <p:sldId id="263" r:id="rId6"/>
    <p:sldId id="395" r:id="rId7"/>
    <p:sldId id="396" r:id="rId8"/>
    <p:sldId id="394" r:id="rId9"/>
    <p:sldId id="425" r:id="rId10"/>
    <p:sldId id="430" r:id="rId11"/>
    <p:sldId id="426" r:id="rId12"/>
    <p:sldId id="437" r:id="rId13"/>
    <p:sldId id="445" r:id="rId14"/>
    <p:sldId id="446" r:id="rId15"/>
    <p:sldId id="441" r:id="rId16"/>
    <p:sldId id="442" r:id="rId17"/>
    <p:sldId id="473" r:id="rId18"/>
    <p:sldId id="447" r:id="rId19"/>
    <p:sldId id="448" r:id="rId20"/>
    <p:sldId id="449" r:id="rId21"/>
    <p:sldId id="450" r:id="rId22"/>
    <p:sldId id="451" r:id="rId23"/>
    <p:sldId id="401" r:id="rId24"/>
    <p:sldId id="402" r:id="rId25"/>
    <p:sldId id="474" r:id="rId26"/>
    <p:sldId id="475" r:id="rId27"/>
    <p:sldId id="467" r:id="rId28"/>
    <p:sldId id="468" r:id="rId29"/>
    <p:sldId id="469" r:id="rId30"/>
    <p:sldId id="470" r:id="rId31"/>
    <p:sldId id="471" r:id="rId32"/>
    <p:sldId id="483" r:id="rId33"/>
    <p:sldId id="452" r:id="rId34"/>
    <p:sldId id="453" r:id="rId35"/>
    <p:sldId id="454" r:id="rId36"/>
    <p:sldId id="455" r:id="rId37"/>
    <p:sldId id="456" r:id="rId38"/>
    <p:sldId id="457" r:id="rId39"/>
    <p:sldId id="458" r:id="rId40"/>
    <p:sldId id="459" r:id="rId41"/>
    <p:sldId id="482" r:id="rId42"/>
    <p:sldId id="460" r:id="rId43"/>
    <p:sldId id="461" r:id="rId44"/>
    <p:sldId id="462" r:id="rId45"/>
    <p:sldId id="463" r:id="rId46"/>
    <p:sldId id="464" r:id="rId47"/>
    <p:sldId id="465" r:id="rId48"/>
    <p:sldId id="466" r:id="rId49"/>
    <p:sldId id="476" r:id="rId50"/>
    <p:sldId id="477" r:id="rId51"/>
    <p:sldId id="478" r:id="rId52"/>
    <p:sldId id="479" r:id="rId53"/>
    <p:sldId id="405" r:id="rId54"/>
    <p:sldId id="484" r:id="rId55"/>
    <p:sldId id="411" r:id="rId56"/>
    <p:sldId id="355" r:id="rId57"/>
    <p:sldId id="410" r:id="rId58"/>
    <p:sldId id="389" r:id="rId59"/>
    <p:sldId id="318" r:id="rId60"/>
    <p:sldId id="485"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A4CC"/>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2" autoAdjust="0"/>
    <p:restoredTop sz="66976" autoAdjust="0"/>
  </p:normalViewPr>
  <p:slideViewPr>
    <p:cSldViewPr snapToGrid="0" snapToObjects="1">
      <p:cViewPr varScale="1">
        <p:scale>
          <a:sx n="64" d="100"/>
          <a:sy n="64" d="100"/>
        </p:scale>
        <p:origin x="1680" y="58"/>
      </p:cViewPr>
      <p:guideLst>
        <p:guide orient="horz" pos="4104"/>
        <p:guide pos="60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51" d="100"/>
          <a:sy n="51" d="100"/>
        </p:scale>
        <p:origin x="1968"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8284C6E9-7B49-4A07-AF70-0398EF4CA523}" type="pres">
      <dgm:prSet presAssocID="{C79C808E-3A63-4651-95EC-49956CD81FBD}" presName="Name0" presStyleCnt="0">
        <dgm:presLayoutVars>
          <dgm:dir/>
          <dgm:resizeHandles val="exact"/>
        </dgm:presLayoutVars>
      </dgm:prSet>
      <dgm:spPr/>
    </dgm:pt>
  </dgm:ptLst>
  <dgm:cxnLst>
    <dgm:cxn modelId="{595DAC94-79A5-4BB5-9822-125A02A03C7C}" type="presOf" srcId="{C79C808E-3A63-4651-95EC-49956CD81FBD}" destId="{8284C6E9-7B49-4A07-AF70-0398EF4CA523}"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8284C6E9-7B49-4A07-AF70-0398EF4CA523}" type="pres">
      <dgm:prSet presAssocID="{C79C808E-3A63-4651-95EC-49956CD81FBD}" presName="Name0" presStyleCnt="0">
        <dgm:presLayoutVars>
          <dgm:dir/>
          <dgm:resizeHandles val="exact"/>
        </dgm:presLayoutVars>
      </dgm:prSet>
      <dgm:spPr/>
    </dgm:pt>
  </dgm:ptLst>
  <dgm:cxnLst>
    <dgm:cxn modelId="{E14CAA71-BA93-4D21-A1A0-7D5C27A86294}" type="presOf" srcId="{C79C808E-3A63-4651-95EC-49956CD81FBD}" destId="{8284C6E9-7B49-4A07-AF70-0398EF4CA523}" srcOrd="0"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8284C6E9-7B49-4A07-AF70-0398EF4CA523}" type="pres">
      <dgm:prSet presAssocID="{C79C808E-3A63-4651-95EC-49956CD81FBD}" presName="Name0" presStyleCnt="0">
        <dgm:presLayoutVars>
          <dgm:dir/>
          <dgm:resizeHandles val="exact"/>
        </dgm:presLayoutVars>
      </dgm:prSet>
      <dgm:spPr/>
    </dgm:pt>
  </dgm:ptLst>
  <dgm:cxnLst>
    <dgm:cxn modelId="{EBEA3E18-6544-4069-93CB-B2064E18D552}" type="presOf" srcId="{C79C808E-3A63-4651-95EC-49956CD81FBD}" destId="{8284C6E9-7B49-4A07-AF70-0398EF4CA523}" srcOrd="0"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8284C6E9-7B49-4A07-AF70-0398EF4CA523}" type="pres">
      <dgm:prSet presAssocID="{C79C808E-3A63-4651-95EC-49956CD81FBD}" presName="Name0" presStyleCnt="0">
        <dgm:presLayoutVars>
          <dgm:dir/>
          <dgm:resizeHandles val="exact"/>
        </dgm:presLayoutVars>
      </dgm:prSet>
      <dgm:spPr/>
    </dgm:pt>
  </dgm:ptLst>
  <dgm:cxnLst>
    <dgm:cxn modelId="{1789AD51-3FCB-4B5E-A06E-86FB2877EADB}" type="presOf" srcId="{C79C808E-3A63-4651-95EC-49956CD81FBD}" destId="{8284C6E9-7B49-4A07-AF70-0398EF4CA523}" srcOrd="0" destOrd="0" presId="urn:microsoft.com/office/officeart/2005/8/layout/equati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Reading Achievement Plan Review</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10/11/2017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Reading Achievement Plan Review</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10/11/2017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eaLnBrk="0" fontAlgn="base" hangingPunct="0">
              <a:spcBef>
                <a:spcPct val="30000"/>
              </a:spcBef>
              <a:spcAft>
                <a:spcPct val="0"/>
              </a:spcAft>
              <a:defRPr sz="1200">
                <a:solidFill>
                  <a:schemeClr val="tx1"/>
                </a:solidFill>
                <a:latin typeface="Calibri" panose="020F0502020204030204" pitchFamily="34" charset="0"/>
              </a:defRPr>
            </a:lvl6pPr>
            <a:lvl7pPr marL="3067088" indent="-236179" eaLnBrk="0" fontAlgn="base" hangingPunct="0">
              <a:spcBef>
                <a:spcPct val="30000"/>
              </a:spcBef>
              <a:spcAft>
                <a:spcPct val="0"/>
              </a:spcAft>
              <a:defRPr sz="1200">
                <a:solidFill>
                  <a:schemeClr val="tx1"/>
                </a:solidFill>
                <a:latin typeface="Calibri" panose="020F0502020204030204" pitchFamily="34" charset="0"/>
              </a:defRPr>
            </a:lvl7pPr>
            <a:lvl8pPr marL="3532975" indent="-236179" eaLnBrk="0" fontAlgn="base" hangingPunct="0">
              <a:spcBef>
                <a:spcPct val="30000"/>
              </a:spcBef>
              <a:spcAft>
                <a:spcPct val="0"/>
              </a:spcAft>
              <a:defRPr sz="1200">
                <a:solidFill>
                  <a:schemeClr val="tx1"/>
                </a:solidFill>
                <a:latin typeface="Calibri" panose="020F0502020204030204" pitchFamily="34" charset="0"/>
              </a:defRPr>
            </a:lvl8pPr>
            <a:lvl9pPr marL="3998862" indent="-2361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FA0B18-8891-44E0-8F7B-53002C17E7CB}" type="slidenum">
              <a:rPr lang="en-US" altLang="en-US" smtClean="0">
                <a:solidFill>
                  <a:srgbClr val="000000"/>
                </a:solidFill>
              </a:rPr>
              <a:pPr>
                <a:spcBef>
                  <a:spcPct val="0"/>
                </a:spcBef>
              </a:pPr>
              <a:t>2</a:t>
            </a:fld>
            <a:endParaRPr lang="en-US" altLang="en-US" dirty="0">
              <a:solidFill>
                <a:srgbClr val="000000"/>
              </a:solidFill>
            </a:endParaRPr>
          </a:p>
        </p:txBody>
      </p:sp>
      <p:sp>
        <p:nvSpPr>
          <p:cNvPr id="2" name="Footer Placeholder 1"/>
          <p:cNvSpPr>
            <a:spLocks noGrp="1"/>
          </p:cNvSpPr>
          <p:nvPr>
            <p:ph type="ftr" sz="quarter" idx="10"/>
          </p:nvPr>
        </p:nvSpPr>
        <p:spPr/>
        <p:txBody>
          <a:bodyPr/>
          <a:lstStyle/>
          <a:p>
            <a:endParaRPr lang="en-US" dirty="0"/>
          </a:p>
        </p:txBody>
      </p:sp>
      <p:sp>
        <p:nvSpPr>
          <p:cNvPr id="3" name="Header Placeholder 2"/>
          <p:cNvSpPr>
            <a:spLocks noGrp="1"/>
          </p:cNvSpPr>
          <p:nvPr>
            <p:ph type="hdr" sz="quarter" idx="11"/>
          </p:nvPr>
        </p:nvSpPr>
        <p:spPr/>
        <p:txBody>
          <a:bodyPr/>
          <a:lstStyle/>
          <a:p>
            <a:r>
              <a:rPr lang="en-US" dirty="0"/>
              <a:t>Reading Achievement Plan Review</a:t>
            </a:r>
          </a:p>
        </p:txBody>
      </p:sp>
    </p:spTree>
    <p:extLst>
      <p:ext uri="{BB962C8B-B14F-4D97-AF65-F5344CB8AC3E}">
        <p14:creationId xmlns:p14="http://schemas.microsoft.com/office/powerpoint/2010/main" val="103127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557001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30670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178386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185745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350550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2362634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264140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855022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46503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21</a:t>
            </a:fld>
            <a:endParaRPr lang="en-US" dirty="0"/>
          </a:p>
        </p:txBody>
      </p:sp>
    </p:spTree>
    <p:extLst>
      <p:ext uri="{BB962C8B-B14F-4D97-AF65-F5344CB8AC3E}">
        <p14:creationId xmlns:p14="http://schemas.microsoft.com/office/powerpoint/2010/main" val="15175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 y="323850"/>
            <a:ext cx="3425825" cy="2570163"/>
          </a:xfrm>
        </p:spPr>
      </p:sp>
      <p:sp>
        <p:nvSpPr>
          <p:cNvPr id="3" name="Notes Placeholder 2"/>
          <p:cNvSpPr>
            <a:spLocks noGrp="1"/>
          </p:cNvSpPr>
          <p:nvPr>
            <p:ph type="body" idx="1"/>
          </p:nvPr>
        </p:nvSpPr>
        <p:spPr>
          <a:xfrm>
            <a:off x="799894" y="3094831"/>
            <a:ext cx="5608320" cy="5307764"/>
          </a:xfrm>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2800985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3799982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330323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24</a:t>
            </a:fld>
            <a:endParaRPr lang="en-US" dirty="0"/>
          </a:p>
        </p:txBody>
      </p:sp>
    </p:spTree>
    <p:extLst>
      <p:ext uri="{BB962C8B-B14F-4D97-AF65-F5344CB8AC3E}">
        <p14:creationId xmlns:p14="http://schemas.microsoft.com/office/powerpoint/2010/main" val="317239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25</a:t>
            </a:fld>
            <a:endParaRPr lang="en-US" dirty="0"/>
          </a:p>
        </p:txBody>
      </p:sp>
    </p:spTree>
    <p:extLst>
      <p:ext uri="{BB962C8B-B14F-4D97-AF65-F5344CB8AC3E}">
        <p14:creationId xmlns:p14="http://schemas.microsoft.com/office/powerpoint/2010/main" val="530575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26</a:t>
            </a:fld>
            <a:endParaRPr lang="en-US" dirty="0"/>
          </a:p>
        </p:txBody>
      </p:sp>
    </p:spTree>
    <p:extLst>
      <p:ext uri="{BB962C8B-B14F-4D97-AF65-F5344CB8AC3E}">
        <p14:creationId xmlns:p14="http://schemas.microsoft.com/office/powerpoint/2010/main" val="425336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27</a:t>
            </a:fld>
            <a:endParaRPr lang="en-US" dirty="0"/>
          </a:p>
        </p:txBody>
      </p:sp>
    </p:spTree>
    <p:extLst>
      <p:ext uri="{BB962C8B-B14F-4D97-AF65-F5344CB8AC3E}">
        <p14:creationId xmlns:p14="http://schemas.microsoft.com/office/powerpoint/2010/main" val="3914314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28</a:t>
            </a:fld>
            <a:endParaRPr lang="en-US" dirty="0"/>
          </a:p>
        </p:txBody>
      </p:sp>
    </p:spTree>
    <p:extLst>
      <p:ext uri="{BB962C8B-B14F-4D97-AF65-F5344CB8AC3E}">
        <p14:creationId xmlns:p14="http://schemas.microsoft.com/office/powerpoint/2010/main" val="3673854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29</a:t>
            </a:fld>
            <a:endParaRPr lang="en-US" dirty="0"/>
          </a:p>
        </p:txBody>
      </p:sp>
    </p:spTree>
    <p:extLst>
      <p:ext uri="{BB962C8B-B14F-4D97-AF65-F5344CB8AC3E}">
        <p14:creationId xmlns:p14="http://schemas.microsoft.com/office/powerpoint/2010/main" val="330232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30</a:t>
            </a:fld>
            <a:endParaRPr lang="en-US" dirty="0"/>
          </a:p>
        </p:txBody>
      </p:sp>
    </p:spTree>
    <p:extLst>
      <p:ext uri="{BB962C8B-B14F-4D97-AF65-F5344CB8AC3E}">
        <p14:creationId xmlns:p14="http://schemas.microsoft.com/office/powerpoint/2010/main" val="34370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31</a:t>
            </a:fld>
            <a:endParaRPr lang="en-US" dirty="0"/>
          </a:p>
        </p:txBody>
      </p:sp>
    </p:spTree>
    <p:extLst>
      <p:ext uri="{BB962C8B-B14F-4D97-AF65-F5344CB8AC3E}">
        <p14:creationId xmlns:p14="http://schemas.microsoft.com/office/powerpoint/2010/main" val="399426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007" indent="-296033">
              <a:defRPr>
                <a:solidFill>
                  <a:schemeClr val="tx1"/>
                </a:solidFill>
                <a:latin typeface="Arial" panose="020B0604020202020204" pitchFamily="34" charset="0"/>
                <a:cs typeface="Arial" panose="020B0604020202020204" pitchFamily="34" charset="0"/>
              </a:defRPr>
            </a:lvl2pPr>
            <a:lvl3pPr marL="1185747" indent="-236179">
              <a:defRPr>
                <a:solidFill>
                  <a:schemeClr val="tx1"/>
                </a:solidFill>
                <a:latin typeface="Arial" panose="020B0604020202020204" pitchFamily="34" charset="0"/>
                <a:cs typeface="Arial" panose="020B0604020202020204" pitchFamily="34" charset="0"/>
              </a:defRPr>
            </a:lvl3pPr>
            <a:lvl4pPr marL="1661340" indent="-236179">
              <a:defRPr>
                <a:solidFill>
                  <a:schemeClr val="tx1"/>
                </a:solidFill>
                <a:latin typeface="Arial" panose="020B0604020202020204" pitchFamily="34" charset="0"/>
                <a:cs typeface="Arial" panose="020B0604020202020204" pitchFamily="34" charset="0"/>
              </a:defRPr>
            </a:lvl4pPr>
            <a:lvl5pPr marL="2135315" indent="-236179">
              <a:defRPr>
                <a:solidFill>
                  <a:schemeClr val="tx1"/>
                </a:solidFill>
                <a:latin typeface="Arial" panose="020B0604020202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7804C1-4A5D-4620-B1DA-5205D380737E}"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
        <p:nvSpPr>
          <p:cNvPr id="2" name="Footer Placeholder 1"/>
          <p:cNvSpPr>
            <a:spLocks noGrp="1"/>
          </p:cNvSpPr>
          <p:nvPr>
            <p:ph type="ftr" sz="quarter" idx="10"/>
          </p:nvPr>
        </p:nvSpPr>
        <p:spPr/>
        <p:txBody>
          <a:bodyPr/>
          <a:lstStyle/>
          <a:p>
            <a:endParaRPr lang="en-US" dirty="0"/>
          </a:p>
        </p:txBody>
      </p:sp>
      <p:sp>
        <p:nvSpPr>
          <p:cNvPr id="3" name="Header Placeholder 2"/>
          <p:cNvSpPr>
            <a:spLocks noGrp="1"/>
          </p:cNvSpPr>
          <p:nvPr>
            <p:ph type="hdr" sz="quarter" idx="11"/>
          </p:nvPr>
        </p:nvSpPr>
        <p:spPr/>
        <p:txBody>
          <a:bodyPr/>
          <a:lstStyle/>
          <a:p>
            <a:r>
              <a:rPr lang="en-US" dirty="0"/>
              <a:t>Reading Achievement Plan Review</a:t>
            </a:r>
          </a:p>
        </p:txBody>
      </p:sp>
    </p:spTree>
    <p:extLst>
      <p:ext uri="{BB962C8B-B14F-4D97-AF65-F5344CB8AC3E}">
        <p14:creationId xmlns:p14="http://schemas.microsoft.com/office/powerpoint/2010/main" val="2299486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32</a:t>
            </a:fld>
            <a:endParaRPr lang="en-US" dirty="0"/>
          </a:p>
        </p:txBody>
      </p:sp>
    </p:spTree>
    <p:extLst>
      <p:ext uri="{BB962C8B-B14F-4D97-AF65-F5344CB8AC3E}">
        <p14:creationId xmlns:p14="http://schemas.microsoft.com/office/powerpoint/2010/main" val="148173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33</a:t>
            </a:fld>
            <a:endParaRPr lang="en-US" dirty="0"/>
          </a:p>
        </p:txBody>
      </p:sp>
    </p:spTree>
    <p:extLst>
      <p:ext uri="{BB962C8B-B14F-4D97-AF65-F5344CB8AC3E}">
        <p14:creationId xmlns:p14="http://schemas.microsoft.com/office/powerpoint/2010/main" val="22908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34</a:t>
            </a:fld>
            <a:endParaRPr lang="en-US" dirty="0"/>
          </a:p>
        </p:txBody>
      </p:sp>
    </p:spTree>
    <p:extLst>
      <p:ext uri="{BB962C8B-B14F-4D97-AF65-F5344CB8AC3E}">
        <p14:creationId xmlns:p14="http://schemas.microsoft.com/office/powerpoint/2010/main" val="2121471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35</a:t>
            </a:fld>
            <a:endParaRPr lang="en-US" dirty="0"/>
          </a:p>
        </p:txBody>
      </p:sp>
    </p:spTree>
    <p:extLst>
      <p:ext uri="{BB962C8B-B14F-4D97-AF65-F5344CB8AC3E}">
        <p14:creationId xmlns:p14="http://schemas.microsoft.com/office/powerpoint/2010/main" val="340400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36</a:t>
            </a:fld>
            <a:endParaRPr lang="en-US" dirty="0"/>
          </a:p>
        </p:txBody>
      </p:sp>
    </p:spTree>
    <p:extLst>
      <p:ext uri="{BB962C8B-B14F-4D97-AF65-F5344CB8AC3E}">
        <p14:creationId xmlns:p14="http://schemas.microsoft.com/office/powerpoint/2010/main" val="90090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37</a:t>
            </a:fld>
            <a:endParaRPr lang="en-US" dirty="0"/>
          </a:p>
        </p:txBody>
      </p:sp>
    </p:spTree>
    <p:extLst>
      <p:ext uri="{BB962C8B-B14F-4D97-AF65-F5344CB8AC3E}">
        <p14:creationId xmlns:p14="http://schemas.microsoft.com/office/powerpoint/2010/main" val="95791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38</a:t>
            </a:fld>
            <a:endParaRPr lang="en-US" dirty="0"/>
          </a:p>
        </p:txBody>
      </p:sp>
    </p:spTree>
    <p:extLst>
      <p:ext uri="{BB962C8B-B14F-4D97-AF65-F5344CB8AC3E}">
        <p14:creationId xmlns:p14="http://schemas.microsoft.com/office/powerpoint/2010/main" val="2745714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39</a:t>
            </a:fld>
            <a:endParaRPr lang="en-US" dirty="0"/>
          </a:p>
        </p:txBody>
      </p:sp>
    </p:spTree>
    <p:extLst>
      <p:ext uri="{BB962C8B-B14F-4D97-AF65-F5344CB8AC3E}">
        <p14:creationId xmlns:p14="http://schemas.microsoft.com/office/powerpoint/2010/main" val="4084949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40</a:t>
            </a:fld>
            <a:endParaRPr lang="en-US" dirty="0"/>
          </a:p>
        </p:txBody>
      </p:sp>
    </p:spTree>
    <p:extLst>
      <p:ext uri="{BB962C8B-B14F-4D97-AF65-F5344CB8AC3E}">
        <p14:creationId xmlns:p14="http://schemas.microsoft.com/office/powerpoint/2010/main" val="1497497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41</a:t>
            </a:fld>
            <a:endParaRPr lang="en-US" dirty="0"/>
          </a:p>
        </p:txBody>
      </p:sp>
    </p:spTree>
    <p:extLst>
      <p:ext uri="{BB962C8B-B14F-4D97-AF65-F5344CB8AC3E}">
        <p14:creationId xmlns:p14="http://schemas.microsoft.com/office/powerpoint/2010/main" val="315172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3452463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42</a:t>
            </a:fld>
            <a:endParaRPr lang="en-US" dirty="0"/>
          </a:p>
        </p:txBody>
      </p:sp>
    </p:spTree>
    <p:extLst>
      <p:ext uri="{BB962C8B-B14F-4D97-AF65-F5344CB8AC3E}">
        <p14:creationId xmlns:p14="http://schemas.microsoft.com/office/powerpoint/2010/main" val="138150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43</a:t>
            </a:fld>
            <a:endParaRPr lang="en-US" dirty="0"/>
          </a:p>
        </p:txBody>
      </p:sp>
    </p:spTree>
    <p:extLst>
      <p:ext uri="{BB962C8B-B14F-4D97-AF65-F5344CB8AC3E}">
        <p14:creationId xmlns:p14="http://schemas.microsoft.com/office/powerpoint/2010/main" val="871385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44</a:t>
            </a:fld>
            <a:endParaRPr lang="en-US" dirty="0"/>
          </a:p>
        </p:txBody>
      </p:sp>
    </p:spTree>
    <p:extLst>
      <p:ext uri="{BB962C8B-B14F-4D97-AF65-F5344CB8AC3E}">
        <p14:creationId xmlns:p14="http://schemas.microsoft.com/office/powerpoint/2010/main" val="1460086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45</a:t>
            </a:fld>
            <a:endParaRPr lang="en-US" dirty="0"/>
          </a:p>
        </p:txBody>
      </p:sp>
    </p:spTree>
    <p:extLst>
      <p:ext uri="{BB962C8B-B14F-4D97-AF65-F5344CB8AC3E}">
        <p14:creationId xmlns:p14="http://schemas.microsoft.com/office/powerpoint/2010/main" val="2473427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46</a:t>
            </a:fld>
            <a:endParaRPr lang="en-US" dirty="0"/>
          </a:p>
        </p:txBody>
      </p:sp>
    </p:spTree>
    <p:extLst>
      <p:ext uri="{BB962C8B-B14F-4D97-AF65-F5344CB8AC3E}">
        <p14:creationId xmlns:p14="http://schemas.microsoft.com/office/powerpoint/2010/main" val="726616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47</a:t>
            </a:fld>
            <a:endParaRPr lang="en-US" dirty="0"/>
          </a:p>
        </p:txBody>
      </p:sp>
    </p:spTree>
    <p:extLst>
      <p:ext uri="{BB962C8B-B14F-4D97-AF65-F5344CB8AC3E}">
        <p14:creationId xmlns:p14="http://schemas.microsoft.com/office/powerpoint/2010/main" val="1467020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48</a:t>
            </a:fld>
            <a:endParaRPr lang="en-US" dirty="0"/>
          </a:p>
        </p:txBody>
      </p:sp>
    </p:spTree>
    <p:extLst>
      <p:ext uri="{BB962C8B-B14F-4D97-AF65-F5344CB8AC3E}">
        <p14:creationId xmlns:p14="http://schemas.microsoft.com/office/powerpoint/2010/main" val="395244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49</a:t>
            </a:fld>
            <a:endParaRPr lang="en-US" dirty="0"/>
          </a:p>
        </p:txBody>
      </p:sp>
    </p:spTree>
    <p:extLst>
      <p:ext uri="{BB962C8B-B14F-4D97-AF65-F5344CB8AC3E}">
        <p14:creationId xmlns:p14="http://schemas.microsoft.com/office/powerpoint/2010/main" val="2160192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50</a:t>
            </a:fld>
            <a:endParaRPr lang="en-US" dirty="0"/>
          </a:p>
        </p:txBody>
      </p:sp>
    </p:spTree>
    <p:extLst>
      <p:ext uri="{BB962C8B-B14F-4D97-AF65-F5344CB8AC3E}">
        <p14:creationId xmlns:p14="http://schemas.microsoft.com/office/powerpoint/2010/main" val="2511190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51</a:t>
            </a:fld>
            <a:endParaRPr lang="en-US" dirty="0"/>
          </a:p>
        </p:txBody>
      </p:sp>
    </p:spTree>
    <p:extLst>
      <p:ext uri="{BB962C8B-B14F-4D97-AF65-F5344CB8AC3E}">
        <p14:creationId xmlns:p14="http://schemas.microsoft.com/office/powerpoint/2010/main" val="220113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2917550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52</a:t>
            </a:fld>
            <a:endParaRPr lang="en-US" dirty="0"/>
          </a:p>
        </p:txBody>
      </p:sp>
    </p:spTree>
    <p:extLst>
      <p:ext uri="{BB962C8B-B14F-4D97-AF65-F5344CB8AC3E}">
        <p14:creationId xmlns:p14="http://schemas.microsoft.com/office/powerpoint/2010/main" val="3210297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53</a:t>
            </a:fld>
            <a:endParaRPr lang="en-US" dirty="0"/>
          </a:p>
        </p:txBody>
      </p:sp>
    </p:spTree>
    <p:extLst>
      <p:ext uri="{BB962C8B-B14F-4D97-AF65-F5344CB8AC3E}">
        <p14:creationId xmlns:p14="http://schemas.microsoft.com/office/powerpoint/2010/main" val="918015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54</a:t>
            </a:fld>
            <a:endParaRPr lang="en-US" dirty="0"/>
          </a:p>
        </p:txBody>
      </p:sp>
    </p:spTree>
    <p:extLst>
      <p:ext uri="{BB962C8B-B14F-4D97-AF65-F5344CB8AC3E}">
        <p14:creationId xmlns:p14="http://schemas.microsoft.com/office/powerpoint/2010/main" val="3986144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55</a:t>
            </a:fld>
            <a:endParaRPr lang="en-US" dirty="0"/>
          </a:p>
        </p:txBody>
      </p:sp>
    </p:spTree>
    <p:extLst>
      <p:ext uri="{BB962C8B-B14F-4D97-AF65-F5344CB8AC3E}">
        <p14:creationId xmlns:p14="http://schemas.microsoft.com/office/powerpoint/2010/main" val="722374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Reading Achievement Plan Review</a:t>
            </a:r>
          </a:p>
        </p:txBody>
      </p:sp>
    </p:spTree>
    <p:extLst>
      <p:ext uri="{BB962C8B-B14F-4D97-AF65-F5344CB8AC3E}">
        <p14:creationId xmlns:p14="http://schemas.microsoft.com/office/powerpoint/2010/main" val="547304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57</a:t>
            </a:fld>
            <a:endParaRPr lang="en-US" dirty="0"/>
          </a:p>
        </p:txBody>
      </p:sp>
    </p:spTree>
    <p:extLst>
      <p:ext uri="{BB962C8B-B14F-4D97-AF65-F5344CB8AC3E}">
        <p14:creationId xmlns:p14="http://schemas.microsoft.com/office/powerpoint/2010/main" val="945872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eaLnBrk="0" fontAlgn="base" hangingPunct="0">
              <a:spcBef>
                <a:spcPct val="30000"/>
              </a:spcBef>
              <a:spcAft>
                <a:spcPct val="0"/>
              </a:spcAft>
              <a:defRPr sz="1200">
                <a:solidFill>
                  <a:schemeClr val="tx1"/>
                </a:solidFill>
                <a:latin typeface="Calibri" panose="020F0502020204030204" pitchFamily="34" charset="0"/>
              </a:defRPr>
            </a:lvl6pPr>
            <a:lvl7pPr marL="3067088" indent="-236179" eaLnBrk="0" fontAlgn="base" hangingPunct="0">
              <a:spcBef>
                <a:spcPct val="30000"/>
              </a:spcBef>
              <a:spcAft>
                <a:spcPct val="0"/>
              </a:spcAft>
              <a:defRPr sz="1200">
                <a:solidFill>
                  <a:schemeClr val="tx1"/>
                </a:solidFill>
                <a:latin typeface="Calibri" panose="020F0502020204030204" pitchFamily="34" charset="0"/>
              </a:defRPr>
            </a:lvl7pPr>
            <a:lvl8pPr marL="3532975" indent="-236179" eaLnBrk="0" fontAlgn="base" hangingPunct="0">
              <a:spcBef>
                <a:spcPct val="30000"/>
              </a:spcBef>
              <a:spcAft>
                <a:spcPct val="0"/>
              </a:spcAft>
              <a:defRPr sz="1200">
                <a:solidFill>
                  <a:schemeClr val="tx1"/>
                </a:solidFill>
                <a:latin typeface="Calibri" panose="020F0502020204030204" pitchFamily="34" charset="0"/>
              </a:defRPr>
            </a:lvl8pPr>
            <a:lvl9pPr marL="3998862" indent="-2361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25D9A6-D6C6-4A3E-AFB7-F986B3B5A882}" type="slidenum">
              <a:rPr lang="en-US" altLang="en-US" smtClean="0"/>
              <a:pPr>
                <a:spcBef>
                  <a:spcPct val="0"/>
                </a:spcBef>
              </a:pPr>
              <a:t>58</a:t>
            </a:fld>
            <a:endParaRPr lang="en-US" altLang="en-US" dirty="0"/>
          </a:p>
        </p:txBody>
      </p:sp>
      <p:sp>
        <p:nvSpPr>
          <p:cNvPr id="2" name="Footer Placeholder 1"/>
          <p:cNvSpPr>
            <a:spLocks noGrp="1"/>
          </p:cNvSpPr>
          <p:nvPr>
            <p:ph type="ftr" sz="quarter" idx="10"/>
          </p:nvPr>
        </p:nvSpPr>
        <p:spPr/>
        <p:txBody>
          <a:bodyPr/>
          <a:lstStyle/>
          <a:p>
            <a:endParaRPr lang="en-US" dirty="0"/>
          </a:p>
        </p:txBody>
      </p:sp>
      <p:sp>
        <p:nvSpPr>
          <p:cNvPr id="3" name="Header Placeholder 2"/>
          <p:cNvSpPr>
            <a:spLocks noGrp="1"/>
          </p:cNvSpPr>
          <p:nvPr>
            <p:ph type="hdr" sz="quarter" idx="11"/>
          </p:nvPr>
        </p:nvSpPr>
        <p:spPr/>
        <p:txBody>
          <a:bodyPr/>
          <a:lstStyle/>
          <a:p>
            <a:r>
              <a:rPr lang="en-US" dirty="0"/>
              <a:t>Reading Achievement Plan Review</a:t>
            </a:r>
          </a:p>
        </p:txBody>
      </p:sp>
    </p:spTree>
    <p:extLst>
      <p:ext uri="{BB962C8B-B14F-4D97-AF65-F5344CB8AC3E}">
        <p14:creationId xmlns:p14="http://schemas.microsoft.com/office/powerpoint/2010/main" val="24661612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eaLnBrk="0" fontAlgn="base" hangingPunct="0">
              <a:spcBef>
                <a:spcPct val="30000"/>
              </a:spcBef>
              <a:spcAft>
                <a:spcPct val="0"/>
              </a:spcAft>
              <a:defRPr sz="1200">
                <a:solidFill>
                  <a:schemeClr val="tx1"/>
                </a:solidFill>
                <a:latin typeface="Calibri" panose="020F0502020204030204" pitchFamily="34" charset="0"/>
              </a:defRPr>
            </a:lvl6pPr>
            <a:lvl7pPr marL="3067088" indent="-236179" eaLnBrk="0" fontAlgn="base" hangingPunct="0">
              <a:spcBef>
                <a:spcPct val="30000"/>
              </a:spcBef>
              <a:spcAft>
                <a:spcPct val="0"/>
              </a:spcAft>
              <a:defRPr sz="1200">
                <a:solidFill>
                  <a:schemeClr val="tx1"/>
                </a:solidFill>
                <a:latin typeface="Calibri" panose="020F0502020204030204" pitchFamily="34" charset="0"/>
              </a:defRPr>
            </a:lvl7pPr>
            <a:lvl8pPr marL="3532975" indent="-236179" eaLnBrk="0" fontAlgn="base" hangingPunct="0">
              <a:spcBef>
                <a:spcPct val="30000"/>
              </a:spcBef>
              <a:spcAft>
                <a:spcPct val="0"/>
              </a:spcAft>
              <a:defRPr sz="1200">
                <a:solidFill>
                  <a:schemeClr val="tx1"/>
                </a:solidFill>
                <a:latin typeface="Calibri" panose="020F0502020204030204" pitchFamily="34" charset="0"/>
              </a:defRPr>
            </a:lvl8pPr>
            <a:lvl9pPr marL="3998862" indent="-23617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54866F-B61B-4E0A-B20A-D688E94883FE}" type="slidenum">
              <a:rPr lang="en-US" altLang="en-US" smtClean="0"/>
              <a:pPr>
                <a:spcBef>
                  <a:spcPct val="0"/>
                </a:spcBef>
              </a:pPr>
              <a:t>59</a:t>
            </a:fld>
            <a:endParaRPr lang="en-US" altLang="en-US" dirty="0"/>
          </a:p>
        </p:txBody>
      </p:sp>
      <p:sp>
        <p:nvSpPr>
          <p:cNvPr id="2" name="Footer Placeholder 1"/>
          <p:cNvSpPr>
            <a:spLocks noGrp="1"/>
          </p:cNvSpPr>
          <p:nvPr>
            <p:ph type="ftr" sz="quarter" idx="10"/>
          </p:nvPr>
        </p:nvSpPr>
        <p:spPr/>
        <p:txBody>
          <a:bodyPr/>
          <a:lstStyle/>
          <a:p>
            <a:endParaRPr lang="en-US" dirty="0"/>
          </a:p>
        </p:txBody>
      </p:sp>
      <p:sp>
        <p:nvSpPr>
          <p:cNvPr id="3" name="Header Placeholder 2"/>
          <p:cNvSpPr>
            <a:spLocks noGrp="1"/>
          </p:cNvSpPr>
          <p:nvPr>
            <p:ph type="hdr" sz="quarter" idx="11"/>
          </p:nvPr>
        </p:nvSpPr>
        <p:spPr/>
        <p:txBody>
          <a:bodyPr/>
          <a:lstStyle/>
          <a:p>
            <a:r>
              <a:rPr lang="en-US" dirty="0"/>
              <a:t>Reading Achievement Plan Review</a:t>
            </a:r>
          </a:p>
        </p:txBody>
      </p:sp>
    </p:spTree>
    <p:extLst>
      <p:ext uri="{BB962C8B-B14F-4D97-AF65-F5344CB8AC3E}">
        <p14:creationId xmlns:p14="http://schemas.microsoft.com/office/powerpoint/2010/main" val="3370171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60</a:t>
            </a:fld>
            <a:endParaRPr lang="en-US" dirty="0"/>
          </a:p>
        </p:txBody>
      </p:sp>
    </p:spTree>
    <p:extLst>
      <p:ext uri="{BB962C8B-B14F-4D97-AF65-F5344CB8AC3E}">
        <p14:creationId xmlns:p14="http://schemas.microsoft.com/office/powerpoint/2010/main" val="153040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32239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406459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167678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Reading Achievement Plan Review</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4189671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mailto:Melissa.Weber-Mayrer@education.ohio.gov"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41.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readingplans@education.ohio.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ThirdGradeGuarantee@education.ohio.go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090"/>
            <a:ext cx="8229600" cy="646331"/>
          </a:xfrm>
        </p:spPr>
        <p:txBody>
          <a:bodyPr/>
          <a:lstStyle/>
          <a:p>
            <a:r>
              <a:rPr lang="en-US" dirty="0"/>
              <a:t>Thank you for joining!</a:t>
            </a:r>
          </a:p>
        </p:txBody>
      </p:sp>
      <p:sp>
        <p:nvSpPr>
          <p:cNvPr id="3" name="Content Placeholder 2"/>
          <p:cNvSpPr>
            <a:spLocks noGrp="1"/>
          </p:cNvSpPr>
          <p:nvPr>
            <p:ph idx="1"/>
          </p:nvPr>
        </p:nvSpPr>
        <p:spPr>
          <a:xfrm>
            <a:off x="1161789" y="3327783"/>
            <a:ext cx="6820422" cy="2947757"/>
          </a:xfrm>
        </p:spPr>
        <p:txBody>
          <a:bodyPr/>
          <a:lstStyle/>
          <a:p>
            <a:pPr marL="0" indent="0" algn="ctr">
              <a:buNone/>
            </a:pPr>
            <a:r>
              <a:rPr lang="en-US" dirty="0"/>
              <a:t>The webinar will begin at 1 p.m.</a:t>
            </a:r>
          </a:p>
          <a:p>
            <a:pPr marL="0" indent="0" algn="ctr">
              <a:buNone/>
            </a:pPr>
            <a:endParaRPr lang="en-US" dirty="0"/>
          </a:p>
          <a:p>
            <a:pPr marL="0" indent="0" algn="ctr">
              <a:buNone/>
            </a:pPr>
            <a:r>
              <a:rPr lang="en-US" sz="2800" i="1" dirty="0"/>
              <a:t>Audio for this session is delivered through your computer speakers. Thank you for checking to ensure audio levels are set to appropriate listening levels.  </a:t>
            </a:r>
          </a:p>
          <a:p>
            <a:pPr marL="0" indent="0">
              <a:buNone/>
            </a:pPr>
            <a:endParaRPr lang="en-US" dirty="0"/>
          </a:p>
        </p:txBody>
      </p:sp>
    </p:spTree>
    <p:extLst>
      <p:ext uri="{BB962C8B-B14F-4D97-AF65-F5344CB8AC3E}">
        <p14:creationId xmlns:p14="http://schemas.microsoft.com/office/powerpoint/2010/main" val="19420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Sequence of Activities </a:t>
            </a:r>
          </a:p>
        </p:txBody>
      </p:sp>
      <p:grpSp>
        <p:nvGrpSpPr>
          <p:cNvPr id="3" name="Group 2"/>
          <p:cNvGrpSpPr/>
          <p:nvPr/>
        </p:nvGrpSpPr>
        <p:grpSpPr>
          <a:xfrm>
            <a:off x="457199" y="1579563"/>
            <a:ext cx="8486775" cy="4525961"/>
            <a:chOff x="457200" y="1579563"/>
            <a:chExt cx="8229600" cy="4525961"/>
          </a:xfrm>
        </p:grpSpPr>
        <p:sp>
          <p:nvSpPr>
            <p:cNvPr id="5" name="Arrow: Notched Right 4"/>
            <p:cNvSpPr/>
            <p:nvPr/>
          </p:nvSpPr>
          <p:spPr>
            <a:xfrm>
              <a:off x="457200" y="2937351"/>
              <a:ext cx="8229600" cy="1810384"/>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eform: Shape 5"/>
            <p:cNvSpPr/>
            <p:nvPr/>
          </p:nvSpPr>
          <p:spPr>
            <a:xfrm>
              <a:off x="457832" y="1579563"/>
              <a:ext cx="1014434"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Sept. 14 Report Cards released </a:t>
              </a:r>
            </a:p>
          </p:txBody>
        </p:sp>
        <p:sp>
          <p:nvSpPr>
            <p:cNvPr id="7" name="Oval 6"/>
            <p:cNvSpPr/>
            <p:nvPr/>
          </p:nvSpPr>
          <p:spPr>
            <a:xfrm>
              <a:off x="738752"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p:cNvSpPr/>
            <p:nvPr/>
          </p:nvSpPr>
          <p:spPr>
            <a:xfrm>
              <a:off x="1191349" y="4295139"/>
              <a:ext cx="1912071"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Oct. 2 and 3 Letters to districts</a:t>
              </a:r>
            </a:p>
            <a:p>
              <a:pPr marL="0" lvl="0" indent="0" algn="ctr" defTabSz="533400">
                <a:lnSpc>
                  <a:spcPct val="90000"/>
                </a:lnSpc>
                <a:spcBef>
                  <a:spcPct val="0"/>
                </a:spcBef>
                <a:spcAft>
                  <a:spcPct val="35000"/>
                </a:spcAft>
                <a:buNone/>
              </a:pPr>
              <a:endParaRPr lang="en-US" sz="16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Participate in the ODE Webinar Oct. 10</a:t>
              </a:r>
            </a:p>
          </p:txBody>
        </p:sp>
        <p:sp>
          <p:nvSpPr>
            <p:cNvPr id="9" name="Oval 8"/>
            <p:cNvSpPr/>
            <p:nvPr/>
          </p:nvSpPr>
          <p:spPr>
            <a:xfrm>
              <a:off x="1803908"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p:cNvSpPr/>
            <p:nvPr/>
          </p:nvSpPr>
          <p:spPr>
            <a:xfrm>
              <a:off x="2154477" y="2576399"/>
              <a:ext cx="1740388" cy="721903"/>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Conduct a comprehensive needs assessment </a:t>
              </a:r>
            </a:p>
          </p:txBody>
        </p:sp>
        <p:sp>
          <p:nvSpPr>
            <p:cNvPr id="11" name="Oval 10"/>
            <p:cNvSpPr/>
            <p:nvPr/>
          </p:nvSpPr>
          <p:spPr>
            <a:xfrm>
              <a:off x="2869065"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p:cNvSpPr/>
            <p:nvPr/>
          </p:nvSpPr>
          <p:spPr>
            <a:xfrm>
              <a:off x="3487481" y="4295139"/>
              <a:ext cx="1346075"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Develop a writing team</a:t>
              </a:r>
            </a:p>
          </p:txBody>
        </p:sp>
        <p:sp>
          <p:nvSpPr>
            <p:cNvPr id="13" name="Oval 12"/>
            <p:cNvSpPr/>
            <p:nvPr/>
          </p:nvSpPr>
          <p:spPr>
            <a:xfrm>
              <a:off x="3934221"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p:cNvSpPr/>
            <p:nvPr/>
          </p:nvSpPr>
          <p:spPr>
            <a:xfrm>
              <a:off x="4283902" y="1579563"/>
              <a:ext cx="1741276"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Receive Reading Achievement Plan </a:t>
              </a:r>
              <a:r>
                <a:rPr lang="en-US" sz="1600" dirty="0">
                  <a:latin typeface="Arial" panose="020B0604020202020204" pitchFamily="34" charset="0"/>
                  <a:cs typeface="Arial" panose="020B0604020202020204" pitchFamily="34" charset="0"/>
                </a:rPr>
                <a:t>d</a:t>
              </a:r>
              <a:r>
                <a:rPr lang="en-US" sz="1600" kern="1200" dirty="0">
                  <a:latin typeface="Arial" panose="020B0604020202020204" pitchFamily="34" charset="0"/>
                  <a:cs typeface="Arial" panose="020B0604020202020204" pitchFamily="34" charset="0"/>
                </a:rPr>
                <a:t>evelopment support </a:t>
              </a:r>
            </a:p>
          </p:txBody>
        </p:sp>
        <p:sp>
          <p:nvSpPr>
            <p:cNvPr id="15" name="Oval 14"/>
            <p:cNvSpPr/>
            <p:nvPr/>
          </p:nvSpPr>
          <p:spPr>
            <a:xfrm>
              <a:off x="4999378"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p:cNvSpPr/>
            <p:nvPr/>
          </p:nvSpPr>
          <p:spPr>
            <a:xfrm>
              <a:off x="5783615" y="4295140"/>
              <a:ext cx="1014434"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Write your plan</a:t>
              </a:r>
            </a:p>
          </p:txBody>
        </p:sp>
        <p:sp>
          <p:nvSpPr>
            <p:cNvPr id="17" name="Oval 16"/>
            <p:cNvSpPr/>
            <p:nvPr/>
          </p:nvSpPr>
          <p:spPr>
            <a:xfrm>
              <a:off x="6064535"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p:cNvSpPr/>
            <p:nvPr/>
          </p:nvSpPr>
          <p:spPr>
            <a:xfrm>
              <a:off x="6517131" y="1579563"/>
              <a:ext cx="1346075" cy="1810384"/>
            </a:xfrm>
            <a:custGeom>
              <a:avLst/>
              <a:gdLst>
                <a:gd name="connsiteX0" fmla="*/ 0 w 1014434"/>
                <a:gd name="connsiteY0" fmla="*/ 0 h 1810384"/>
                <a:gd name="connsiteX1" fmla="*/ 1014434 w 1014434"/>
                <a:gd name="connsiteY1" fmla="*/ 0 h 1810384"/>
                <a:gd name="connsiteX2" fmla="*/ 1014434 w 1014434"/>
                <a:gd name="connsiteY2" fmla="*/ 1810384 h 1810384"/>
                <a:gd name="connsiteX3" fmla="*/ 0 w 1014434"/>
                <a:gd name="connsiteY3" fmla="*/ 1810384 h 1810384"/>
                <a:gd name="connsiteX4" fmla="*/ 0 w 101443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34" h="1810384">
                  <a:moveTo>
                    <a:pt x="0" y="0"/>
                  </a:moveTo>
                  <a:lnTo>
                    <a:pt x="1014434" y="0"/>
                  </a:lnTo>
                  <a:lnTo>
                    <a:pt x="101443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Due To ODE Dec. 31, 2017</a:t>
              </a:r>
            </a:p>
          </p:txBody>
        </p:sp>
        <p:sp>
          <p:nvSpPr>
            <p:cNvPr id="19" name="Oval 18"/>
            <p:cNvSpPr/>
            <p:nvPr/>
          </p:nvSpPr>
          <p:spPr>
            <a:xfrm>
              <a:off x="7129691"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2555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The closer to the classroom, the more emphasis is placed on the educational practices. The farther away from the classroom, more emphasis is placed on the supporting infrastructure. " title="Framework for Addressing Practice and Suppo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37" y="451413"/>
            <a:ext cx="8610326" cy="5392851"/>
          </a:xfrm>
          <a:prstGeom prst="rect">
            <a:avLst/>
          </a:prstGeom>
        </p:spPr>
      </p:pic>
      <p:sp>
        <p:nvSpPr>
          <p:cNvPr id="5" name="Text Placeholder 5"/>
          <p:cNvSpPr txBox="1">
            <a:spLocks/>
          </p:cNvSpPr>
          <p:nvPr/>
        </p:nvSpPr>
        <p:spPr>
          <a:xfrm>
            <a:off x="152400" y="5844264"/>
            <a:ext cx="8839200" cy="228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a:t>McIntosh and Goodman (2016)</a:t>
            </a:r>
          </a:p>
        </p:txBody>
      </p:sp>
    </p:spTree>
    <p:extLst>
      <p:ext uri="{BB962C8B-B14F-4D97-AF65-F5344CB8AC3E}">
        <p14:creationId xmlns:p14="http://schemas.microsoft.com/office/powerpoint/2010/main" val="282996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Reading </a:t>
            </a:r>
          </a:p>
        </p:txBody>
      </p:sp>
      <p:sp>
        <p:nvSpPr>
          <p:cNvPr id="5" name="Text Placeholder 5"/>
          <p:cNvSpPr txBox="1">
            <a:spLocks/>
          </p:cNvSpPr>
          <p:nvPr/>
        </p:nvSpPr>
        <p:spPr>
          <a:xfrm>
            <a:off x="152400" y="5486400"/>
            <a:ext cx="8839200" cy="228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400" dirty="0"/>
              <a:t>Gough, 1986</a:t>
            </a:r>
          </a:p>
        </p:txBody>
      </p:sp>
      <p:grpSp>
        <p:nvGrpSpPr>
          <p:cNvPr id="13" name="Group 12"/>
          <p:cNvGrpSpPr/>
          <p:nvPr/>
        </p:nvGrpSpPr>
        <p:grpSpPr>
          <a:xfrm>
            <a:off x="247650" y="1600415"/>
            <a:ext cx="8743950" cy="1879497"/>
            <a:chOff x="152400" y="1600415"/>
            <a:chExt cx="8743950" cy="1879497"/>
          </a:xfrm>
        </p:grpSpPr>
        <p:sp>
          <p:nvSpPr>
            <p:cNvPr id="3" name="Rectangle 2"/>
            <p:cNvSpPr/>
            <p:nvPr/>
          </p:nvSpPr>
          <p:spPr>
            <a:xfrm>
              <a:off x="152400" y="1622752"/>
              <a:ext cx="2290763" cy="1857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Decoding (Word -level Reading)</a:t>
              </a:r>
            </a:p>
          </p:txBody>
        </p:sp>
        <p:sp>
          <p:nvSpPr>
            <p:cNvPr id="7" name="Rectangle 6"/>
            <p:cNvSpPr/>
            <p:nvPr/>
          </p:nvSpPr>
          <p:spPr>
            <a:xfrm>
              <a:off x="3324225" y="1600415"/>
              <a:ext cx="2495550" cy="1857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Language Comprehension </a:t>
              </a:r>
            </a:p>
          </p:txBody>
        </p:sp>
        <p:sp>
          <p:nvSpPr>
            <p:cNvPr id="8" name="Multiplication Sign 7"/>
            <p:cNvSpPr/>
            <p:nvPr/>
          </p:nvSpPr>
          <p:spPr>
            <a:xfrm>
              <a:off x="2443163" y="2147731"/>
              <a:ext cx="771525" cy="72405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quals 8"/>
            <p:cNvSpPr/>
            <p:nvPr/>
          </p:nvSpPr>
          <p:spPr>
            <a:xfrm>
              <a:off x="5929312" y="2177213"/>
              <a:ext cx="566738" cy="748239"/>
            </a:xfrm>
            <a:prstGeom prst="math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605587" y="1600415"/>
              <a:ext cx="2290763" cy="1857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Reading Comprehension</a:t>
              </a:r>
            </a:p>
          </p:txBody>
        </p:sp>
      </p:grpSp>
      <p:sp>
        <p:nvSpPr>
          <p:cNvPr id="11" name="Content Placeholder 2"/>
          <p:cNvSpPr txBox="1">
            <a:spLocks/>
          </p:cNvSpPr>
          <p:nvPr/>
        </p:nvSpPr>
        <p:spPr>
          <a:xfrm>
            <a:off x="152400" y="3723811"/>
            <a:ext cx="2443162" cy="2133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ability to transform print into spoken language</a:t>
            </a:r>
          </a:p>
        </p:txBody>
      </p:sp>
      <p:sp>
        <p:nvSpPr>
          <p:cNvPr id="12" name="Content Placeholder 5"/>
          <p:cNvSpPr txBox="1">
            <a:spLocks/>
          </p:cNvSpPr>
          <p:nvPr/>
        </p:nvSpPr>
        <p:spPr>
          <a:xfrm>
            <a:off x="3282019" y="3723811"/>
            <a:ext cx="2528231" cy="2133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ability to understand spoken language</a:t>
            </a:r>
          </a:p>
        </p:txBody>
      </p:sp>
    </p:spTree>
    <p:extLst>
      <p:ext uri="{BB962C8B-B14F-4D97-AF65-F5344CB8AC3E}">
        <p14:creationId xmlns:p14="http://schemas.microsoft.com/office/powerpoint/2010/main" val="9913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View of Reading </a:t>
            </a:r>
          </a:p>
        </p:txBody>
      </p:sp>
      <p:sp>
        <p:nvSpPr>
          <p:cNvPr id="5" name="Text Placeholder 5"/>
          <p:cNvSpPr txBox="1">
            <a:spLocks/>
          </p:cNvSpPr>
          <p:nvPr/>
        </p:nvSpPr>
        <p:spPr>
          <a:xfrm>
            <a:off x="152400" y="5486400"/>
            <a:ext cx="8839200" cy="228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400" dirty="0"/>
              <a:t>Gough, 1986</a:t>
            </a:r>
          </a:p>
        </p:txBody>
      </p:sp>
      <p:grpSp>
        <p:nvGrpSpPr>
          <p:cNvPr id="13" name="Group 12"/>
          <p:cNvGrpSpPr/>
          <p:nvPr/>
        </p:nvGrpSpPr>
        <p:grpSpPr>
          <a:xfrm>
            <a:off x="247650" y="1434912"/>
            <a:ext cx="8743950" cy="857035"/>
            <a:chOff x="152400" y="1600415"/>
            <a:chExt cx="8743950" cy="1879497"/>
          </a:xfrm>
        </p:grpSpPr>
        <p:sp>
          <p:nvSpPr>
            <p:cNvPr id="3" name="Rectangle 2"/>
            <p:cNvSpPr/>
            <p:nvPr/>
          </p:nvSpPr>
          <p:spPr>
            <a:xfrm>
              <a:off x="152400" y="1622752"/>
              <a:ext cx="2290763" cy="1857160"/>
            </a:xfrm>
            <a:prstGeom prst="rect">
              <a:avLst/>
            </a:prstGeom>
            <a:gradFill>
              <a:gsLst>
                <a:gs pos="0">
                  <a:schemeClr val="accent1">
                    <a:tint val="100000"/>
                    <a:shade val="100000"/>
                    <a:satMod val="130000"/>
                    <a:alpha val="9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Decoding (Word -level Reading)</a:t>
              </a:r>
            </a:p>
          </p:txBody>
        </p:sp>
        <p:sp>
          <p:nvSpPr>
            <p:cNvPr id="7" name="Rectangle 6"/>
            <p:cNvSpPr/>
            <p:nvPr/>
          </p:nvSpPr>
          <p:spPr>
            <a:xfrm>
              <a:off x="3324225" y="1600415"/>
              <a:ext cx="2495550" cy="1857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Language Comprehension </a:t>
              </a:r>
            </a:p>
          </p:txBody>
        </p:sp>
        <p:sp>
          <p:nvSpPr>
            <p:cNvPr id="8" name="Multiplication Sign 7"/>
            <p:cNvSpPr/>
            <p:nvPr/>
          </p:nvSpPr>
          <p:spPr>
            <a:xfrm>
              <a:off x="2471426" y="1878225"/>
              <a:ext cx="771525" cy="1309844"/>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quals 8"/>
            <p:cNvSpPr/>
            <p:nvPr/>
          </p:nvSpPr>
          <p:spPr>
            <a:xfrm>
              <a:off x="6038849" y="1878225"/>
              <a:ext cx="566738" cy="1112095"/>
            </a:xfrm>
            <a:prstGeom prst="math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605587" y="1600415"/>
              <a:ext cx="2290763" cy="1857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Reading Comprehension</a:t>
              </a:r>
            </a:p>
          </p:txBody>
        </p:sp>
      </p:grpSp>
      <p:sp>
        <p:nvSpPr>
          <p:cNvPr id="4" name="Rectangle 3"/>
          <p:cNvSpPr/>
          <p:nvPr/>
        </p:nvSpPr>
        <p:spPr>
          <a:xfrm>
            <a:off x="247650" y="1434913"/>
            <a:ext cx="2290763" cy="865376"/>
          </a:xfrm>
          <a:prstGeom prst="rect">
            <a:avLst/>
          </a:prstGeom>
          <a:gradFill>
            <a:gsLst>
              <a:gs pos="100000">
                <a:schemeClr val="bg1">
                  <a:lumMod val="85000"/>
                  <a:alpha val="61000"/>
                </a:schemeClr>
              </a:gs>
              <a:gs pos="100000">
                <a:schemeClr val="accent1">
                  <a:tint val="50000"/>
                  <a:shade val="100000"/>
                  <a:satMod val="350000"/>
                </a:schemeClr>
              </a:gs>
            </a:gsLst>
          </a:gradFill>
          <a:ln>
            <a:solidFill>
              <a:schemeClr val="bg1">
                <a:lumMod val="8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419475" y="2613143"/>
            <a:ext cx="2495550" cy="84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Academic Language Skills </a:t>
            </a:r>
          </a:p>
        </p:txBody>
      </p:sp>
      <p:sp>
        <p:nvSpPr>
          <p:cNvPr id="15" name="Rectangle 14"/>
          <p:cNvSpPr/>
          <p:nvPr/>
        </p:nvSpPr>
        <p:spPr>
          <a:xfrm>
            <a:off x="700087" y="2623069"/>
            <a:ext cx="2495550" cy="84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Background Knowledge </a:t>
            </a:r>
          </a:p>
        </p:txBody>
      </p:sp>
      <p:sp>
        <p:nvSpPr>
          <p:cNvPr id="16" name="Rectangle 15"/>
          <p:cNvSpPr/>
          <p:nvPr/>
        </p:nvSpPr>
        <p:spPr>
          <a:xfrm>
            <a:off x="6067425" y="2612994"/>
            <a:ext cx="2495550" cy="84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Academic Vocabulary  </a:t>
            </a:r>
          </a:p>
        </p:txBody>
      </p:sp>
      <p:sp>
        <p:nvSpPr>
          <p:cNvPr id="6" name="Arrow: Left 5"/>
          <p:cNvSpPr/>
          <p:nvPr/>
        </p:nvSpPr>
        <p:spPr>
          <a:xfrm>
            <a:off x="2993231" y="2900363"/>
            <a:ext cx="547687" cy="371475"/>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Arrow: Left 16"/>
          <p:cNvSpPr/>
          <p:nvPr/>
        </p:nvSpPr>
        <p:spPr>
          <a:xfrm rot="10800000">
            <a:off x="5717382" y="2892714"/>
            <a:ext cx="547687" cy="371475"/>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076450" y="3959519"/>
            <a:ext cx="2495550" cy="84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Inferential Language Skills  </a:t>
            </a:r>
          </a:p>
        </p:txBody>
      </p:sp>
      <p:sp>
        <p:nvSpPr>
          <p:cNvPr id="19" name="Rectangle 18"/>
          <p:cNvSpPr/>
          <p:nvPr/>
        </p:nvSpPr>
        <p:spPr>
          <a:xfrm>
            <a:off x="4776787" y="3951869"/>
            <a:ext cx="2495550" cy="846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Narrative  Language Skills  </a:t>
            </a:r>
          </a:p>
        </p:txBody>
      </p:sp>
      <p:sp>
        <p:nvSpPr>
          <p:cNvPr id="20" name="Arrow: Down 19"/>
          <p:cNvSpPr/>
          <p:nvPr/>
        </p:nvSpPr>
        <p:spPr>
          <a:xfrm>
            <a:off x="2190178" y="3536730"/>
            <a:ext cx="484632" cy="432715"/>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Arrow: Down 20"/>
          <p:cNvSpPr/>
          <p:nvPr/>
        </p:nvSpPr>
        <p:spPr>
          <a:xfrm>
            <a:off x="3734057" y="3516878"/>
            <a:ext cx="484632" cy="432715"/>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Down 21"/>
          <p:cNvSpPr/>
          <p:nvPr/>
        </p:nvSpPr>
        <p:spPr>
          <a:xfrm>
            <a:off x="5223995" y="3489499"/>
            <a:ext cx="484632" cy="432715"/>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Arrow: Down 22"/>
          <p:cNvSpPr/>
          <p:nvPr/>
        </p:nvSpPr>
        <p:spPr>
          <a:xfrm>
            <a:off x="6585296" y="3489499"/>
            <a:ext cx="484632" cy="432715"/>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419475" y="2623069"/>
            <a:ext cx="2495550" cy="836775"/>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700087" y="2652724"/>
            <a:ext cx="2495550" cy="836775"/>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099237" y="2623069"/>
            <a:ext cx="2495550" cy="836775"/>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43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Down 19"/>
          <p:cNvSpPr/>
          <p:nvPr/>
        </p:nvSpPr>
        <p:spPr>
          <a:xfrm>
            <a:off x="1201782" y="1742228"/>
            <a:ext cx="447844" cy="4857355"/>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Simple View of Reading </a:t>
            </a:r>
          </a:p>
        </p:txBody>
      </p:sp>
      <p:sp>
        <p:nvSpPr>
          <p:cNvPr id="5" name="Text Placeholder 5"/>
          <p:cNvSpPr txBox="1">
            <a:spLocks/>
          </p:cNvSpPr>
          <p:nvPr/>
        </p:nvSpPr>
        <p:spPr>
          <a:xfrm>
            <a:off x="152400" y="5486400"/>
            <a:ext cx="8839200" cy="228600"/>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400" dirty="0"/>
              <a:t>Gough, 1986</a:t>
            </a:r>
          </a:p>
        </p:txBody>
      </p:sp>
      <p:grpSp>
        <p:nvGrpSpPr>
          <p:cNvPr id="13" name="Group 12"/>
          <p:cNvGrpSpPr/>
          <p:nvPr/>
        </p:nvGrpSpPr>
        <p:grpSpPr>
          <a:xfrm>
            <a:off x="247650" y="1138022"/>
            <a:ext cx="8743950" cy="857035"/>
            <a:chOff x="152400" y="1600415"/>
            <a:chExt cx="8743950" cy="1879497"/>
          </a:xfrm>
        </p:grpSpPr>
        <p:sp>
          <p:nvSpPr>
            <p:cNvPr id="3" name="Rectangle 2"/>
            <p:cNvSpPr/>
            <p:nvPr/>
          </p:nvSpPr>
          <p:spPr>
            <a:xfrm>
              <a:off x="152400" y="1622752"/>
              <a:ext cx="2290763" cy="1857160"/>
            </a:xfrm>
            <a:prstGeom prst="rect">
              <a:avLst/>
            </a:prstGeom>
            <a:gradFill>
              <a:gsLst>
                <a:gs pos="0">
                  <a:schemeClr val="accent1">
                    <a:tint val="100000"/>
                    <a:shade val="100000"/>
                    <a:satMod val="130000"/>
                    <a:alpha val="9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Decoding (Word -level Reading)</a:t>
              </a:r>
            </a:p>
          </p:txBody>
        </p:sp>
        <p:sp>
          <p:nvSpPr>
            <p:cNvPr id="7" name="Rectangle 6"/>
            <p:cNvSpPr/>
            <p:nvPr/>
          </p:nvSpPr>
          <p:spPr>
            <a:xfrm>
              <a:off x="3324225" y="1600415"/>
              <a:ext cx="2495550" cy="1857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Language Comprehension </a:t>
              </a:r>
            </a:p>
          </p:txBody>
        </p:sp>
        <p:sp>
          <p:nvSpPr>
            <p:cNvPr id="8" name="Multiplication Sign 7"/>
            <p:cNvSpPr/>
            <p:nvPr/>
          </p:nvSpPr>
          <p:spPr>
            <a:xfrm>
              <a:off x="2525393" y="1988462"/>
              <a:ext cx="763556" cy="1309844"/>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quals 8"/>
            <p:cNvSpPr/>
            <p:nvPr/>
          </p:nvSpPr>
          <p:spPr>
            <a:xfrm>
              <a:off x="5896799" y="2003201"/>
              <a:ext cx="654019" cy="1280363"/>
            </a:xfrm>
            <a:prstGeom prst="math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605587" y="1600415"/>
              <a:ext cx="2290763" cy="1857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Reading Comprehension</a:t>
              </a:r>
            </a:p>
          </p:txBody>
        </p:sp>
      </p:grpSp>
      <p:sp>
        <p:nvSpPr>
          <p:cNvPr id="4" name="Rectangle 3"/>
          <p:cNvSpPr/>
          <p:nvPr/>
        </p:nvSpPr>
        <p:spPr>
          <a:xfrm>
            <a:off x="3441731" y="1137443"/>
            <a:ext cx="2495550" cy="865376"/>
          </a:xfrm>
          <a:prstGeom prst="rect">
            <a:avLst/>
          </a:prstGeom>
          <a:gradFill>
            <a:gsLst>
              <a:gs pos="100000">
                <a:schemeClr val="bg1">
                  <a:lumMod val="85000"/>
                  <a:alpha val="61000"/>
                </a:schemeClr>
              </a:gs>
              <a:gs pos="100000">
                <a:schemeClr val="accent1">
                  <a:tint val="50000"/>
                  <a:shade val="100000"/>
                  <a:satMod val="350000"/>
                </a:schemeClr>
              </a:gs>
            </a:gsLst>
          </a:gradFill>
          <a:ln>
            <a:solidFill>
              <a:schemeClr val="bg1">
                <a:lumMod val="8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989442" y="3132019"/>
            <a:ext cx="2939912" cy="16111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chemeClr val="tx1"/>
                </a:solidFill>
              </a:rPr>
              <a:t>Fluency</a:t>
            </a:r>
          </a:p>
        </p:txBody>
      </p:sp>
      <p:sp>
        <p:nvSpPr>
          <p:cNvPr id="15" name="Rectangle 14"/>
          <p:cNvSpPr/>
          <p:nvPr/>
        </p:nvSpPr>
        <p:spPr>
          <a:xfrm>
            <a:off x="247650" y="2123683"/>
            <a:ext cx="2290763" cy="4613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Decoding Skills </a:t>
            </a:r>
          </a:p>
        </p:txBody>
      </p:sp>
      <p:sp>
        <p:nvSpPr>
          <p:cNvPr id="16" name="Rectangle 15"/>
          <p:cNvSpPr/>
          <p:nvPr/>
        </p:nvSpPr>
        <p:spPr>
          <a:xfrm>
            <a:off x="203335" y="5457179"/>
            <a:ext cx="2291904" cy="76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Word Knowledge  </a:t>
            </a:r>
          </a:p>
        </p:txBody>
      </p:sp>
      <p:sp>
        <p:nvSpPr>
          <p:cNvPr id="17" name="Arrow: Left 16"/>
          <p:cNvSpPr/>
          <p:nvPr/>
        </p:nvSpPr>
        <p:spPr>
          <a:xfrm rot="13082790">
            <a:off x="2664645" y="2434964"/>
            <a:ext cx="1315639" cy="65119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47650" y="2707975"/>
            <a:ext cx="2264474" cy="4565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Print Concepts </a:t>
            </a:r>
          </a:p>
        </p:txBody>
      </p:sp>
      <p:sp>
        <p:nvSpPr>
          <p:cNvPr id="19" name="Rectangle 18"/>
          <p:cNvSpPr/>
          <p:nvPr/>
        </p:nvSpPr>
        <p:spPr>
          <a:xfrm>
            <a:off x="230765" y="3299792"/>
            <a:ext cx="2264474" cy="7286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Phonological</a:t>
            </a:r>
          </a:p>
          <a:p>
            <a:pPr algn="ctr"/>
            <a:r>
              <a:rPr lang="en-US" sz="2400" b="1" dirty="0">
                <a:solidFill>
                  <a:schemeClr val="tx1"/>
                </a:solidFill>
              </a:rPr>
              <a:t>Awareness</a:t>
            </a:r>
          </a:p>
        </p:txBody>
      </p:sp>
      <p:sp>
        <p:nvSpPr>
          <p:cNvPr id="24" name="Rectangle 23"/>
          <p:cNvSpPr/>
          <p:nvPr/>
        </p:nvSpPr>
        <p:spPr>
          <a:xfrm>
            <a:off x="230765" y="4194531"/>
            <a:ext cx="2264474" cy="1097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Phonics and Word Recognition </a:t>
            </a:r>
          </a:p>
        </p:txBody>
      </p:sp>
      <p:sp>
        <p:nvSpPr>
          <p:cNvPr id="6" name="Rectangle 5"/>
          <p:cNvSpPr/>
          <p:nvPr/>
        </p:nvSpPr>
        <p:spPr>
          <a:xfrm>
            <a:off x="3989442" y="3132019"/>
            <a:ext cx="2939912" cy="1578579"/>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16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nstruction in each of the big ideas changes over time. " title="Changing Empha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1280121"/>
            <a:ext cx="7721600" cy="4826000"/>
          </a:xfrm>
          <a:prstGeom prst="rect">
            <a:avLst/>
          </a:prstGeom>
        </p:spPr>
      </p:pic>
      <p:sp>
        <p:nvSpPr>
          <p:cNvPr id="5" name="Title 5"/>
          <p:cNvSpPr>
            <a:spLocks noGrp="1"/>
          </p:cNvSpPr>
          <p:nvPr>
            <p:ph type="title"/>
          </p:nvPr>
        </p:nvSpPr>
        <p:spPr/>
        <p:txBody>
          <a:bodyPr/>
          <a:lstStyle/>
          <a:p>
            <a:r>
              <a:rPr lang="en-US" sz="3200" dirty="0"/>
              <a:t>Changing Emphasis of Big Ideas</a:t>
            </a:r>
          </a:p>
        </p:txBody>
      </p:sp>
    </p:spTree>
    <p:extLst>
      <p:ext uri="{BB962C8B-B14F-4D97-AF65-F5344CB8AC3E}">
        <p14:creationId xmlns:p14="http://schemas.microsoft.com/office/powerpoint/2010/main" val="21905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6" name="Content Placeholder 2"/>
          <p:cNvSpPr>
            <a:spLocks noGrp="1"/>
          </p:cNvSpPr>
          <p:nvPr>
            <p:ph idx="1"/>
          </p:nvPr>
        </p:nvSpPr>
        <p:spPr>
          <a:xfrm>
            <a:off x="457200" y="1376959"/>
            <a:ext cx="8229600" cy="4668242"/>
          </a:xfrm>
          <a:solidFill>
            <a:schemeClr val="tx2"/>
          </a:solidFill>
        </p:spPr>
        <p:txBody>
          <a:bodyPr/>
          <a:lstStyle/>
          <a:p>
            <a:pPr marL="0" indent="0">
              <a:buNone/>
            </a:pPr>
            <a:r>
              <a:rPr lang="en-US" dirty="0">
                <a:solidFill>
                  <a:schemeClr val="bg1"/>
                </a:solidFill>
              </a:rPr>
              <a:t>Review the Simple View of Reading slides and the Changing Emphasis of Big Ideas</a:t>
            </a:r>
          </a:p>
          <a:p>
            <a:pPr lvl="1">
              <a:spcBef>
                <a:spcPts val="600"/>
              </a:spcBef>
              <a:spcAft>
                <a:spcPts val="1200"/>
              </a:spcAft>
              <a:buFont typeface="Wingdings" panose="05000000000000000000" pitchFamily="2" charset="2"/>
              <a:buChar char="Ø"/>
            </a:pPr>
            <a:r>
              <a:rPr lang="en-US" sz="2400" dirty="0">
                <a:solidFill>
                  <a:schemeClr val="bg1"/>
                </a:solidFill>
              </a:rPr>
              <a:t>Define each of the two domains in the Simple View of Reading </a:t>
            </a:r>
          </a:p>
          <a:p>
            <a:pPr lvl="1">
              <a:spcBef>
                <a:spcPts val="600"/>
              </a:spcBef>
              <a:spcAft>
                <a:spcPts val="1200"/>
              </a:spcAft>
              <a:buFont typeface="Wingdings" panose="05000000000000000000" pitchFamily="2" charset="2"/>
              <a:buChar char="Ø"/>
            </a:pPr>
            <a:r>
              <a:rPr lang="en-US" sz="2400" dirty="0">
                <a:solidFill>
                  <a:schemeClr val="bg1"/>
                </a:solidFill>
              </a:rPr>
              <a:t>Explain why the Simple View of Reading is written as a multiplication fact to your partner</a:t>
            </a:r>
          </a:p>
          <a:p>
            <a:pPr lvl="1">
              <a:spcBef>
                <a:spcPts val="600"/>
              </a:spcBef>
              <a:spcAft>
                <a:spcPts val="1200"/>
              </a:spcAft>
              <a:buFont typeface="Wingdings" panose="05000000000000000000" pitchFamily="2" charset="2"/>
              <a:buChar char="Ø"/>
            </a:pPr>
            <a:r>
              <a:rPr lang="en-US" sz="2400" dirty="0">
                <a:solidFill>
                  <a:schemeClr val="bg1"/>
                </a:solidFill>
              </a:rPr>
              <a:t>A staff member states “specific big ideas for reading are assigned to particular grade levels.” You know this is not accurate. Explain the changing emphasis of instruction regardless of grade level. </a:t>
            </a:r>
          </a:p>
        </p:txBody>
      </p:sp>
    </p:spTree>
    <p:extLst>
      <p:ext uri="{BB962C8B-B14F-4D97-AF65-F5344CB8AC3E}">
        <p14:creationId xmlns:p14="http://schemas.microsoft.com/office/powerpoint/2010/main" val="383428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Template </a:t>
            </a:r>
          </a:p>
        </p:txBody>
      </p:sp>
      <p:sp>
        <p:nvSpPr>
          <p:cNvPr id="4" name="Content Placeholder 4"/>
          <p:cNvSpPr>
            <a:spLocks noGrp="1"/>
          </p:cNvSpPr>
          <p:nvPr>
            <p:ph idx="1"/>
          </p:nvPr>
        </p:nvSpPr>
        <p:spPr>
          <a:xfrm>
            <a:off x="286473" y="1429687"/>
            <a:ext cx="8571053" cy="4525963"/>
          </a:xfrm>
        </p:spPr>
        <p:txBody>
          <a:bodyPr/>
          <a:lstStyle/>
          <a:p>
            <a:pPr marL="582930" indent="-514350">
              <a:buFont typeface="+mj-lt"/>
              <a:buAutoNum type="arabicPeriod"/>
            </a:pPr>
            <a:r>
              <a:rPr lang="en-US" sz="2600" dirty="0"/>
              <a:t>District Leadership Team/RAP writing team </a:t>
            </a:r>
          </a:p>
          <a:p>
            <a:pPr marL="582930" indent="-514350">
              <a:buFont typeface="+mj-lt"/>
              <a:buAutoNum type="arabicPeriod"/>
            </a:pPr>
            <a:r>
              <a:rPr lang="en-US" sz="2600" dirty="0"/>
              <a:t>Alignment of the RAP and district improvement efforts</a:t>
            </a:r>
          </a:p>
          <a:p>
            <a:pPr marL="582930" indent="-514350">
              <a:buFont typeface="+mj-lt"/>
              <a:buAutoNum type="arabicPeriod"/>
            </a:pPr>
            <a:r>
              <a:rPr lang="en-US" sz="2600" b="1" dirty="0"/>
              <a:t>Why a RAP is needed in our district or community school (Thorough data analysis)</a:t>
            </a:r>
          </a:p>
          <a:p>
            <a:pPr marL="582930" indent="-514350">
              <a:buFont typeface="+mj-lt"/>
              <a:buAutoNum type="arabicPeriod"/>
            </a:pPr>
            <a:r>
              <a:rPr lang="en-US" sz="2600" dirty="0"/>
              <a:t>Literacy mission and vision statements</a:t>
            </a:r>
          </a:p>
          <a:p>
            <a:pPr marL="582930" indent="-514350">
              <a:buFont typeface="+mj-lt"/>
              <a:buAutoNum type="arabicPeriod"/>
            </a:pPr>
            <a:r>
              <a:rPr lang="en-US" sz="2600" dirty="0"/>
              <a:t>Measurable student performance goals</a:t>
            </a:r>
          </a:p>
          <a:p>
            <a:pPr marL="582930" indent="-514350">
              <a:buFont typeface="+mj-lt"/>
              <a:buAutoNum type="arabicPeriod"/>
            </a:pPr>
            <a:r>
              <a:rPr lang="en-US" sz="2600" dirty="0"/>
              <a:t>Action plan map(s)</a:t>
            </a:r>
          </a:p>
          <a:p>
            <a:pPr marL="582930" indent="-514350">
              <a:buFont typeface="+mj-lt"/>
              <a:buAutoNum type="arabicPeriod"/>
            </a:pPr>
            <a:r>
              <a:rPr lang="en-US" sz="2600" dirty="0"/>
              <a:t>Plan for monitoring progress</a:t>
            </a:r>
          </a:p>
          <a:p>
            <a:pPr marL="582930" indent="-514350">
              <a:buFont typeface="+mj-lt"/>
              <a:buAutoNum type="arabicPeriod"/>
            </a:pPr>
            <a:r>
              <a:rPr lang="en-US" sz="2600" dirty="0"/>
              <a:t>Expectations for supports for students and schools</a:t>
            </a:r>
          </a:p>
        </p:txBody>
      </p:sp>
    </p:spTree>
    <p:extLst>
      <p:ext uri="{BB962C8B-B14F-4D97-AF65-F5344CB8AC3E}">
        <p14:creationId xmlns:p14="http://schemas.microsoft.com/office/powerpoint/2010/main" val="30416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0360" y="320040"/>
            <a:ext cx="6846310" cy="5643407"/>
          </a:xfrm>
          <a:prstGeom prst="rect">
            <a:avLst/>
          </a:prstGeom>
        </p:spPr>
      </p:pic>
      <p:sp>
        <p:nvSpPr>
          <p:cNvPr id="7" name="Rectangle 6"/>
          <p:cNvSpPr/>
          <p:nvPr/>
        </p:nvSpPr>
        <p:spPr>
          <a:xfrm>
            <a:off x="4594860" y="1737360"/>
            <a:ext cx="754380" cy="20574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0" y="0"/>
            <a:ext cx="9144000" cy="1556203"/>
          </a:xfrm>
          <a:prstGeom prst="rect">
            <a:avLst/>
          </a:prstGeom>
        </p:spPr>
      </p:pic>
    </p:spTree>
    <p:extLst>
      <p:ext uri="{BB962C8B-B14F-4D97-AF65-F5344CB8AC3E}">
        <p14:creationId xmlns:p14="http://schemas.microsoft.com/office/powerpoint/2010/main" val="170628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Data Analysis </a:t>
            </a:r>
          </a:p>
        </p:txBody>
      </p:sp>
      <p:sp>
        <p:nvSpPr>
          <p:cNvPr id="3" name="Content Placeholder 2"/>
          <p:cNvSpPr>
            <a:spLocks noGrp="1"/>
          </p:cNvSpPr>
          <p:nvPr>
            <p:ph idx="1"/>
          </p:nvPr>
        </p:nvSpPr>
        <p:spPr>
          <a:xfrm>
            <a:off x="457200" y="1073051"/>
            <a:ext cx="8229600" cy="5172531"/>
          </a:xfrm>
        </p:spPr>
        <p:txBody>
          <a:bodyPr/>
          <a:lstStyle/>
          <a:p>
            <a:pPr marL="0" indent="0">
              <a:buNone/>
            </a:pPr>
            <a:endParaRPr lang="en-US" sz="1600" dirty="0"/>
          </a:p>
          <a:p>
            <a:r>
              <a:rPr lang="en-US" sz="1600" dirty="0"/>
              <a:t>At XXX, 31 out of 52 assessed (60%) kindergarteners started the year at risk in Initial Sound Fluency. At this point in kindergarten students should be able to hear and produce 10 initial sounds and by the middle of the year it should be 30 initial sounds. At the same time, in the middle of the year, kindergarteners should be able to segments 33 sounds in words, and identify at least 19 correct letter sounds (CLS) in words. </a:t>
            </a:r>
          </a:p>
          <a:p>
            <a:pPr marL="0" indent="0">
              <a:buNone/>
            </a:pPr>
            <a:endParaRPr lang="en-US" sz="1600" dirty="0"/>
          </a:p>
          <a:p>
            <a:r>
              <a:rPr lang="en-US" sz="1600" dirty="0"/>
              <a:t>In first grade beginning of the year, 62 of 65 (95%) students are at risk in phoneme awareness as measured by Phoneme Segmentation Fluency (PSF). This is a significant concern since phoneme awareness is CRUCIAL to learning to read and spell.</a:t>
            </a:r>
          </a:p>
          <a:p>
            <a:r>
              <a:rPr lang="en-US" sz="1600" dirty="0"/>
              <a:t>In the beginning of the year in first grade 59% of students assessed were identified at risk in basic phonics as measured by Nonsense Word Fluency (NWF-CLS). </a:t>
            </a:r>
          </a:p>
          <a:p>
            <a:r>
              <a:rPr lang="en-US" sz="1600" dirty="0"/>
              <a:t>At the beginning of the year in first grade 63% of students assessed were unable to read 1 of the three sound words as a whole word as measured by Nonsense Word Fluency (NWF-WRC). </a:t>
            </a:r>
          </a:p>
          <a:p>
            <a:pPr marL="0" indent="0">
              <a:buNone/>
            </a:pPr>
            <a:endParaRPr lang="en-US" sz="1600" dirty="0"/>
          </a:p>
          <a:p>
            <a:r>
              <a:rPr lang="en-US" sz="1600" dirty="0"/>
              <a:t>At the beginning of second grade 67% of second graders were unable to quickly and accurately match sound to symbol (NWF-CLS) and 44% were unable to meet the goal of reading 13 whole words (NWF-WRC)</a:t>
            </a:r>
          </a:p>
          <a:p>
            <a:endParaRPr lang="en-US" dirty="0"/>
          </a:p>
        </p:txBody>
      </p:sp>
    </p:spTree>
    <p:extLst>
      <p:ext uri="{BB962C8B-B14F-4D97-AF65-F5344CB8AC3E}">
        <p14:creationId xmlns:p14="http://schemas.microsoft.com/office/powerpoint/2010/main" val="16048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3096" y="5331544"/>
            <a:ext cx="8915400" cy="615553"/>
          </a:xfrm>
        </p:spPr>
        <p:txBody>
          <a:bodyPr/>
          <a:lstStyle/>
          <a:p>
            <a:pPr eaLnBrk="1" hangingPunct="1"/>
            <a:r>
              <a:rPr lang="en-US" altLang="en-US" sz="4000" dirty="0">
                <a:latin typeface="Arial" panose="020B0604020202020204" pitchFamily="34" charset="0"/>
                <a:cs typeface="Arial" panose="020B0604020202020204" pitchFamily="34" charset="0"/>
              </a:rPr>
              <a:t>Reading Achievement Plans</a:t>
            </a:r>
          </a:p>
        </p:txBody>
      </p:sp>
      <p:sp>
        <p:nvSpPr>
          <p:cNvPr id="2" name="Subtitle 1"/>
          <p:cNvSpPr>
            <a:spLocks noGrp="1"/>
          </p:cNvSpPr>
          <p:nvPr>
            <p:ph type="subTitle" idx="1"/>
          </p:nvPr>
        </p:nvSpPr>
        <p:spPr>
          <a:xfrm>
            <a:off x="123096" y="6191796"/>
            <a:ext cx="6400800" cy="430887"/>
          </a:xfrm>
        </p:spPr>
        <p:txBody>
          <a:bodyPr/>
          <a:lstStyle/>
          <a:p>
            <a:r>
              <a:rPr lang="en-US" dirty="0"/>
              <a:t>October 10, 2017</a:t>
            </a:r>
          </a:p>
        </p:txBody>
      </p:sp>
    </p:spTree>
    <p:extLst>
      <p:ext uri="{BB962C8B-B14F-4D97-AF65-F5344CB8AC3E}">
        <p14:creationId xmlns:p14="http://schemas.microsoft.com/office/powerpoint/2010/main" val="21316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467"/>
            <a:ext cx="8229600" cy="646331"/>
          </a:xfrm>
        </p:spPr>
        <p:txBody>
          <a:bodyPr/>
          <a:lstStyle/>
          <a:p>
            <a:r>
              <a:rPr lang="en-US" dirty="0"/>
              <a:t>Sample Dibels Next Report</a:t>
            </a:r>
          </a:p>
        </p:txBody>
      </p:sp>
      <p:pic>
        <p:nvPicPr>
          <p:cNvPr id="4" name="Picture 3"/>
          <p:cNvPicPr>
            <a:picLocks noChangeAspect="1"/>
          </p:cNvPicPr>
          <p:nvPr/>
        </p:nvPicPr>
        <p:blipFill>
          <a:blip r:embed="rId3"/>
          <a:stretch>
            <a:fillRect/>
          </a:stretch>
        </p:blipFill>
        <p:spPr>
          <a:xfrm>
            <a:off x="1573619" y="867798"/>
            <a:ext cx="5996762" cy="5122406"/>
          </a:xfrm>
          <a:prstGeom prst="rect">
            <a:avLst/>
          </a:prstGeom>
        </p:spPr>
      </p:pic>
    </p:spTree>
    <p:extLst>
      <p:ext uri="{BB962C8B-B14F-4D97-AF65-F5344CB8AC3E}">
        <p14:creationId xmlns:p14="http://schemas.microsoft.com/office/powerpoint/2010/main" val="7349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450"/>
            <a:ext cx="8229600" cy="646331"/>
          </a:xfrm>
        </p:spPr>
        <p:txBody>
          <a:bodyPr/>
          <a:lstStyle/>
          <a:p>
            <a:r>
              <a:rPr lang="en-US" dirty="0"/>
              <a:t>Sample NWEA MAP Report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66145" y="1080535"/>
            <a:ext cx="8611711" cy="4456917"/>
          </a:xfrm>
          <a:prstGeom prst="rect">
            <a:avLst/>
          </a:prstGeom>
        </p:spPr>
      </p:pic>
    </p:spTree>
    <p:extLst>
      <p:ext uri="{BB962C8B-B14F-4D97-AF65-F5344CB8AC3E}">
        <p14:creationId xmlns:p14="http://schemas.microsoft.com/office/powerpoint/2010/main" val="4590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920"/>
            <a:ext cx="8229600" cy="646331"/>
          </a:xfrm>
        </p:spPr>
        <p:txBody>
          <a:bodyPr/>
          <a:lstStyle/>
          <a:p>
            <a:r>
              <a:rPr lang="en-US" dirty="0"/>
              <a:t>Sample NWEA MAP Report </a:t>
            </a:r>
          </a:p>
        </p:txBody>
      </p:sp>
      <p:pic>
        <p:nvPicPr>
          <p:cNvPr id="4" name="Picture 3"/>
          <p:cNvPicPr>
            <a:picLocks noChangeAspect="1"/>
          </p:cNvPicPr>
          <p:nvPr/>
        </p:nvPicPr>
        <p:blipFill>
          <a:blip r:embed="rId3"/>
          <a:stretch>
            <a:fillRect/>
          </a:stretch>
        </p:blipFill>
        <p:spPr>
          <a:xfrm>
            <a:off x="1225999" y="1070611"/>
            <a:ext cx="6814937" cy="5143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4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a:t>
            </a:r>
          </a:p>
        </p:txBody>
      </p:sp>
      <p:pic>
        <p:nvPicPr>
          <p:cNvPr id="4" name="Content Placeholder 3"/>
          <p:cNvPicPr>
            <a:picLocks noGrp="1" noChangeAspect="1"/>
          </p:cNvPicPr>
          <p:nvPr>
            <p:ph idx="1"/>
          </p:nvPr>
        </p:nvPicPr>
        <p:blipFill>
          <a:blip r:embed="rId3"/>
          <a:stretch>
            <a:fillRect/>
          </a:stretch>
        </p:blipFill>
        <p:spPr>
          <a:xfrm>
            <a:off x="1183710" y="1228222"/>
            <a:ext cx="7139383" cy="4874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796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Document</a:t>
            </a:r>
          </a:p>
        </p:txBody>
      </p:sp>
      <p:sp>
        <p:nvSpPr>
          <p:cNvPr id="3" name="Content Placeholder 2"/>
          <p:cNvSpPr>
            <a:spLocks noGrp="1"/>
          </p:cNvSpPr>
          <p:nvPr>
            <p:ph idx="1"/>
          </p:nvPr>
        </p:nvSpPr>
        <p:spPr>
          <a:xfrm>
            <a:off x="457200" y="1413903"/>
            <a:ext cx="8229600" cy="4525963"/>
          </a:xfrm>
        </p:spPr>
        <p:txBody>
          <a:bodyPr/>
          <a:lstStyle/>
          <a:p>
            <a:pPr marL="0" indent="0">
              <a:buNone/>
            </a:pPr>
            <a:r>
              <a:rPr lang="en-US" dirty="0"/>
              <a:t>education.ohio.gov</a:t>
            </a:r>
          </a:p>
          <a:p>
            <a:endParaRPr lang="en-US" dirty="0"/>
          </a:p>
          <a:p>
            <a:pPr marL="0" indent="0">
              <a:buNone/>
            </a:pPr>
            <a:r>
              <a:rPr lang="en-US" dirty="0"/>
              <a:t>Search keywords: </a:t>
            </a:r>
            <a:r>
              <a:rPr lang="en-US" i="1" dirty="0"/>
              <a:t>Reading Achievement Plan </a:t>
            </a:r>
          </a:p>
        </p:txBody>
      </p:sp>
    </p:spTree>
    <p:extLst>
      <p:ext uri="{BB962C8B-B14F-4D97-AF65-F5344CB8AC3E}">
        <p14:creationId xmlns:p14="http://schemas.microsoft.com/office/powerpoint/2010/main" val="275084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 y="-6662"/>
            <a:ext cx="9144001" cy="6404975"/>
          </a:xfrm>
        </p:spPr>
      </p:pic>
      <p:sp>
        <p:nvSpPr>
          <p:cNvPr id="2" name="Title 1"/>
          <p:cNvSpPr>
            <a:spLocks noGrp="1"/>
          </p:cNvSpPr>
          <p:nvPr>
            <p:ph type="title"/>
          </p:nvPr>
        </p:nvSpPr>
        <p:spPr>
          <a:xfrm>
            <a:off x="1" y="457200"/>
            <a:ext cx="9143999" cy="646331"/>
          </a:xfrm>
          <a:solidFill>
            <a:schemeClr val="accent1">
              <a:alpha val="73000"/>
            </a:schemeClr>
          </a:solidFill>
        </p:spPr>
        <p:txBody>
          <a:bodyPr vert="horz" wrap="square" lIns="0" tIns="0" rIns="0" bIns="0" rtlCol="0" anchor="ctr" anchorCtr="0">
            <a:spAutoFit/>
          </a:bodyPr>
          <a:lstStyle/>
          <a:p>
            <a:r>
              <a:rPr lang="en-US" dirty="0">
                <a:solidFill>
                  <a:schemeClr val="bg1"/>
                </a:solidFill>
              </a:rPr>
              <a:t>Is the plan data driven</a:t>
            </a:r>
          </a:p>
        </p:txBody>
      </p:sp>
    </p:spTree>
    <p:extLst>
      <p:ext uri="{BB962C8B-B14F-4D97-AF65-F5344CB8AC3E}">
        <p14:creationId xmlns:p14="http://schemas.microsoft.com/office/powerpoint/2010/main" val="19666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data to inform:</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District Leadership Team</a:t>
            </a:r>
          </a:p>
          <a:p>
            <a:pPr>
              <a:buFont typeface="Arial" panose="020B0604020202020204" pitchFamily="34" charset="0"/>
              <a:buChar char="•"/>
            </a:pPr>
            <a:r>
              <a:rPr lang="en-US" sz="2800" dirty="0"/>
              <a:t>Measurable Student Performance Goals</a:t>
            </a:r>
          </a:p>
          <a:p>
            <a:pPr>
              <a:buFont typeface="Arial" panose="020B0604020202020204" pitchFamily="34" charset="0"/>
              <a:buChar char="•"/>
            </a:pPr>
            <a:r>
              <a:rPr lang="en-US" sz="2800" dirty="0"/>
              <a:t>Action Plan Maps</a:t>
            </a:r>
          </a:p>
          <a:p>
            <a:pPr>
              <a:buFont typeface="Arial" panose="020B0604020202020204" pitchFamily="34" charset="0"/>
              <a:buChar char="•"/>
            </a:pPr>
            <a:r>
              <a:rPr lang="en-US" sz="2800" dirty="0"/>
              <a:t>Plan for Progress Monitoring</a:t>
            </a:r>
          </a:p>
          <a:p>
            <a:pPr>
              <a:buFont typeface="Arial" panose="020B0604020202020204" pitchFamily="34" charset="0"/>
              <a:buChar char="•"/>
            </a:pPr>
            <a:r>
              <a:rPr lang="en-US" sz="2800" dirty="0"/>
              <a:t>Expectations and Supports </a:t>
            </a:r>
          </a:p>
          <a:p>
            <a:pPr marL="1588" indent="0">
              <a:buNone/>
            </a:pPr>
            <a:r>
              <a:rPr lang="en-US" sz="2800" dirty="0"/>
              <a:t>  for Students and Schools</a:t>
            </a:r>
          </a:p>
          <a:p>
            <a:pPr marL="0" indent="0">
              <a:buNone/>
            </a:pPr>
            <a:endParaRPr lang="en-US" dirty="0"/>
          </a:p>
        </p:txBody>
      </p:sp>
      <p:pic>
        <p:nvPicPr>
          <p:cNvPr id="5" name="Picture 4"/>
          <p:cNvPicPr>
            <a:picLocks noChangeAspect="1"/>
          </p:cNvPicPr>
          <p:nvPr/>
        </p:nvPicPr>
        <p:blipFill>
          <a:blip r:embed="rId3"/>
          <a:stretch>
            <a:fillRect/>
          </a:stretch>
        </p:blipFill>
        <p:spPr>
          <a:xfrm>
            <a:off x="5593327" y="4020855"/>
            <a:ext cx="3550673" cy="2364749"/>
          </a:xfrm>
          <a:prstGeom prst="rect">
            <a:avLst/>
          </a:prstGeom>
        </p:spPr>
      </p:pic>
    </p:spTree>
    <p:extLst>
      <p:ext uri="{BB962C8B-B14F-4D97-AF65-F5344CB8AC3E}">
        <p14:creationId xmlns:p14="http://schemas.microsoft.com/office/powerpoint/2010/main" val="1163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000548"/>
          </a:xfrm>
        </p:spPr>
        <p:txBody>
          <a:bodyPr/>
          <a:lstStyle/>
          <a:p>
            <a:r>
              <a:rPr lang="en-US" sz="4400" dirty="0"/>
              <a:t>Reading Achievement Plan Leadership Team</a:t>
            </a:r>
            <a:br>
              <a:rPr lang="en-US" sz="4400" dirty="0"/>
            </a:br>
            <a:endParaRPr lang="en-US" dirty="0"/>
          </a:p>
        </p:txBody>
      </p:sp>
      <p:sp>
        <p:nvSpPr>
          <p:cNvPr id="3" name="Content Placeholder 2"/>
          <p:cNvSpPr>
            <a:spLocks noGrp="1"/>
          </p:cNvSpPr>
          <p:nvPr>
            <p:ph idx="1"/>
          </p:nvPr>
        </p:nvSpPr>
        <p:spPr>
          <a:xfrm>
            <a:off x="457200" y="1911247"/>
            <a:ext cx="8229600" cy="3605134"/>
          </a:xfrm>
        </p:spPr>
        <p:txBody>
          <a:bodyPr/>
          <a:lstStyle/>
          <a:p>
            <a:pPr marL="0" indent="0">
              <a:buNone/>
            </a:pPr>
            <a:endParaRPr lang="en-US" sz="1800" b="1" dirty="0"/>
          </a:p>
          <a:p>
            <a:pPr marL="0" indent="0">
              <a:buNone/>
            </a:pPr>
            <a:r>
              <a:rPr lang="en-US" sz="1800" b="1" dirty="0"/>
              <a:t>SECTION 1: District leadership team membership, development process and plan for monitoring implementation.</a:t>
            </a:r>
          </a:p>
          <a:p>
            <a:pPr lvl="1">
              <a:buFont typeface="Wingdings" panose="05000000000000000000" pitchFamily="2" charset="2"/>
              <a:buChar char="Ø"/>
            </a:pPr>
            <a:r>
              <a:rPr lang="en-US" sz="1800" dirty="0"/>
              <a:t>Insert a list of all district leadership team members, roles and contact information. </a:t>
            </a:r>
          </a:p>
          <a:p>
            <a:pPr lvl="1">
              <a:buFont typeface="Wingdings" panose="05000000000000000000" pitchFamily="2" charset="2"/>
              <a:buChar char="Ø"/>
            </a:pPr>
            <a:r>
              <a:rPr lang="en-US" sz="1800" dirty="0"/>
              <a:t>Describe how the district leadership team developed the plan, how the team will monitor the plan and how the team will communicate the plan.</a:t>
            </a:r>
          </a:p>
          <a:p>
            <a:pPr lvl="1">
              <a:buFont typeface="Wingdings" panose="05000000000000000000" pitchFamily="2" charset="2"/>
              <a:buChar char="Ø"/>
            </a:pPr>
            <a:r>
              <a:rPr lang="en-US" sz="1800" dirty="0"/>
              <a:t>The district leadership team develops the Reading Achievement Plan. A district leadership team should include members to inform reading instruction and improvement in the district. </a:t>
            </a:r>
          </a:p>
          <a:p>
            <a:endParaRPr lang="en-US" dirty="0"/>
          </a:p>
        </p:txBody>
      </p:sp>
    </p:spTree>
    <p:extLst>
      <p:ext uri="{BB962C8B-B14F-4D97-AF65-F5344CB8AC3E}">
        <p14:creationId xmlns:p14="http://schemas.microsoft.com/office/powerpoint/2010/main" val="22457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Selection </a:t>
            </a:r>
          </a:p>
        </p:txBody>
      </p:sp>
      <p:pic>
        <p:nvPicPr>
          <p:cNvPr id="6" name="Content Placeholder 5"/>
          <p:cNvPicPr>
            <a:picLocks noGrp="1" noChangeAspect="1"/>
          </p:cNvPicPr>
          <p:nvPr>
            <p:ph idx="1"/>
          </p:nvPr>
        </p:nvPicPr>
        <p:blipFill>
          <a:blip r:embed="rId3"/>
          <a:stretch>
            <a:fillRect/>
          </a:stretch>
        </p:blipFill>
        <p:spPr>
          <a:xfrm>
            <a:off x="591142" y="1114961"/>
            <a:ext cx="7961716" cy="4641691"/>
          </a:xfrm>
          <a:prstGeom prst="rect">
            <a:avLst/>
          </a:prstGeom>
        </p:spPr>
      </p:pic>
    </p:spTree>
    <p:extLst>
      <p:ext uri="{BB962C8B-B14F-4D97-AF65-F5344CB8AC3E}">
        <p14:creationId xmlns:p14="http://schemas.microsoft.com/office/powerpoint/2010/main" val="36820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Sample Team </a:t>
            </a:r>
          </a:p>
        </p:txBody>
      </p:sp>
      <p:pic>
        <p:nvPicPr>
          <p:cNvPr id="6" name="Content Placeholder 5"/>
          <p:cNvPicPr>
            <a:picLocks noGrp="1" noChangeAspect="1"/>
          </p:cNvPicPr>
          <p:nvPr>
            <p:ph idx="1"/>
          </p:nvPr>
        </p:nvPicPr>
        <p:blipFill>
          <a:blip r:embed="rId3"/>
          <a:stretch>
            <a:fillRect/>
          </a:stretch>
        </p:blipFill>
        <p:spPr>
          <a:xfrm>
            <a:off x="1508760" y="1242922"/>
            <a:ext cx="5907405" cy="4904672"/>
          </a:xfrm>
          <a:prstGeom prst="rect">
            <a:avLst/>
          </a:prstGeom>
        </p:spPr>
      </p:pic>
    </p:spTree>
    <p:extLst>
      <p:ext uri="{BB962C8B-B14F-4D97-AF65-F5344CB8AC3E}">
        <p14:creationId xmlns:p14="http://schemas.microsoft.com/office/powerpoint/2010/main" val="189512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Webinar</a:t>
            </a:r>
          </a:p>
        </p:txBody>
      </p:sp>
      <p:pic>
        <p:nvPicPr>
          <p:cNvPr id="4" name="Content Placeholder 3"/>
          <p:cNvPicPr>
            <a:picLocks noGrp="1"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9072" y="1679095"/>
            <a:ext cx="1317274" cy="1317274"/>
          </a:xfrm>
          <a:prstGeom prst="rect">
            <a:avLst/>
          </a:prstGeom>
        </p:spPr>
      </p:pic>
      <p:sp>
        <p:nvSpPr>
          <p:cNvPr id="5" name="Content Placeholder 2"/>
          <p:cNvSpPr txBox="1">
            <a:spLocks/>
          </p:cNvSpPr>
          <p:nvPr/>
        </p:nvSpPr>
        <p:spPr>
          <a:xfrm>
            <a:off x="1794794" y="1673172"/>
            <a:ext cx="2524544" cy="1628346"/>
          </a:xfrm>
          <a:prstGeom prst="rect">
            <a:avLst/>
          </a:prstGeom>
        </p:spPr>
        <p:txBody>
          <a:bodyPr/>
          <a:ls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Submit comments to the presenters using the instant messenger.</a:t>
            </a:r>
          </a:p>
        </p:txBody>
      </p:sp>
      <p:sp>
        <p:nvSpPr>
          <p:cNvPr id="6" name="Content Placeholder 2"/>
          <p:cNvSpPr txBox="1">
            <a:spLocks/>
          </p:cNvSpPr>
          <p:nvPr/>
        </p:nvSpPr>
        <p:spPr>
          <a:xfrm>
            <a:off x="1816307" y="4381889"/>
            <a:ext cx="2330024" cy="1581409"/>
          </a:xfrm>
          <a:prstGeom prst="rect">
            <a:avLst/>
          </a:prstGeom>
        </p:spPr>
        <p:txBody>
          <a:bodyPr/>
          <a:ls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For more information, </a:t>
            </a:r>
          </a:p>
          <a:p>
            <a:pPr marL="0" indent="0">
              <a:buNone/>
            </a:pPr>
            <a:r>
              <a:rPr lang="en-US" sz="1800" dirty="0">
                <a:latin typeface="Arial" panose="020B0604020202020204" pitchFamily="34" charset="0"/>
                <a:cs typeface="Arial" panose="020B0604020202020204" pitchFamily="34" charset="0"/>
              </a:rPr>
              <a:t>visit education.ohio.gov.</a:t>
            </a:r>
          </a:p>
        </p:txBody>
      </p:sp>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9072" y="4236506"/>
            <a:ext cx="1337581" cy="1337581"/>
          </a:xfrm>
          <a:prstGeom prst="rect">
            <a:avLst/>
          </a:prstGeom>
        </p:spPr>
      </p:pic>
      <p:sp>
        <p:nvSpPr>
          <p:cNvPr id="8" name="Content Placeholder 2"/>
          <p:cNvSpPr txBox="1">
            <a:spLocks/>
          </p:cNvSpPr>
          <p:nvPr/>
        </p:nvSpPr>
        <p:spPr>
          <a:xfrm>
            <a:off x="6228288" y="1728499"/>
            <a:ext cx="2699143" cy="772493"/>
          </a:xfrm>
          <a:prstGeom prst="rect">
            <a:avLst/>
          </a:prstGeom>
        </p:spPr>
        <p:txBody>
          <a:bodyPr/>
          <a:ls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You may submit questions at any time. </a:t>
            </a:r>
          </a:p>
        </p:txBody>
      </p:sp>
      <p:sp>
        <p:nvSpPr>
          <p:cNvPr id="9" name="Oval 8"/>
          <p:cNvSpPr/>
          <p:nvPr/>
        </p:nvSpPr>
        <p:spPr>
          <a:xfrm>
            <a:off x="4708006" y="1673172"/>
            <a:ext cx="1318239" cy="1318239"/>
          </a:xfrm>
          <a:prstGeom prst="ellipse">
            <a:avLst/>
          </a:prstGeom>
          <a:solidFill>
            <a:srgbClr val="FDC0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548613" rtl="0" eaLnBrk="1" latinLnBrk="0" hangingPunct="1">
              <a:defRPr sz="2100" kern="1200">
                <a:solidFill>
                  <a:schemeClr val="lt1"/>
                </a:solidFill>
                <a:latin typeface="+mn-lt"/>
                <a:ea typeface="+mn-ea"/>
                <a:cs typeface="+mn-cs"/>
              </a:defRPr>
            </a:lvl1pPr>
            <a:lvl2pPr marL="548613" algn="l" defTabSz="548613" rtl="0" eaLnBrk="1" latinLnBrk="0" hangingPunct="1">
              <a:defRPr sz="2100" kern="1200">
                <a:solidFill>
                  <a:schemeClr val="lt1"/>
                </a:solidFill>
                <a:latin typeface="+mn-lt"/>
                <a:ea typeface="+mn-ea"/>
                <a:cs typeface="+mn-cs"/>
              </a:defRPr>
            </a:lvl2pPr>
            <a:lvl3pPr marL="1097225" algn="l" defTabSz="548613" rtl="0" eaLnBrk="1" latinLnBrk="0" hangingPunct="1">
              <a:defRPr sz="2100" kern="1200">
                <a:solidFill>
                  <a:schemeClr val="lt1"/>
                </a:solidFill>
                <a:latin typeface="+mn-lt"/>
                <a:ea typeface="+mn-ea"/>
                <a:cs typeface="+mn-cs"/>
              </a:defRPr>
            </a:lvl3pPr>
            <a:lvl4pPr marL="1645838" algn="l" defTabSz="548613" rtl="0" eaLnBrk="1" latinLnBrk="0" hangingPunct="1">
              <a:defRPr sz="2100" kern="1200">
                <a:solidFill>
                  <a:schemeClr val="lt1"/>
                </a:solidFill>
                <a:latin typeface="+mn-lt"/>
                <a:ea typeface="+mn-ea"/>
                <a:cs typeface="+mn-cs"/>
              </a:defRPr>
            </a:lvl4pPr>
            <a:lvl5pPr marL="2194450" algn="l" defTabSz="548613" rtl="0" eaLnBrk="1" latinLnBrk="0" hangingPunct="1">
              <a:defRPr sz="2100" kern="1200">
                <a:solidFill>
                  <a:schemeClr val="lt1"/>
                </a:solidFill>
                <a:latin typeface="+mn-lt"/>
                <a:ea typeface="+mn-ea"/>
                <a:cs typeface="+mn-cs"/>
              </a:defRPr>
            </a:lvl5pPr>
            <a:lvl6pPr marL="2743063" algn="l" defTabSz="548613" rtl="0" eaLnBrk="1" latinLnBrk="0" hangingPunct="1">
              <a:defRPr sz="2100" kern="1200">
                <a:solidFill>
                  <a:schemeClr val="lt1"/>
                </a:solidFill>
                <a:latin typeface="+mn-lt"/>
                <a:ea typeface="+mn-ea"/>
                <a:cs typeface="+mn-cs"/>
              </a:defRPr>
            </a:lvl6pPr>
            <a:lvl7pPr marL="3291675" algn="l" defTabSz="548613" rtl="0" eaLnBrk="1" latinLnBrk="0" hangingPunct="1">
              <a:defRPr sz="2100" kern="1200">
                <a:solidFill>
                  <a:schemeClr val="lt1"/>
                </a:solidFill>
                <a:latin typeface="+mn-lt"/>
                <a:ea typeface="+mn-ea"/>
                <a:cs typeface="+mn-cs"/>
              </a:defRPr>
            </a:lvl7pPr>
            <a:lvl8pPr marL="3840288" algn="l" defTabSz="548613" rtl="0" eaLnBrk="1" latinLnBrk="0" hangingPunct="1">
              <a:defRPr sz="2100" kern="1200">
                <a:solidFill>
                  <a:schemeClr val="lt1"/>
                </a:solidFill>
                <a:latin typeface="+mn-lt"/>
                <a:ea typeface="+mn-ea"/>
                <a:cs typeface="+mn-cs"/>
              </a:defRPr>
            </a:lvl8pPr>
            <a:lvl9pPr marL="4388901" algn="l" defTabSz="548613" rtl="0" eaLnBrk="1" latinLnBrk="0" hangingPunct="1">
              <a:defRPr sz="2100" kern="1200">
                <a:solidFill>
                  <a:schemeClr val="lt1"/>
                </a:solidFill>
                <a:latin typeface="+mn-lt"/>
                <a:ea typeface="+mn-ea"/>
                <a:cs typeface="+mn-cs"/>
              </a:defRPr>
            </a:lvl9pPr>
          </a:lstStyle>
          <a:p>
            <a:pPr algn="ctr"/>
            <a:r>
              <a:rPr lang="en-US" sz="8000" dirty="0">
                <a:ln w="0"/>
                <a:gradFill>
                  <a:gsLst>
                    <a:gs pos="21000">
                      <a:srgbClr val="53575C"/>
                    </a:gs>
                    <a:gs pos="88000">
                      <a:srgbClr val="C5C7CA"/>
                    </a:gs>
                  </a:gsLst>
                  <a:lin ang="5400000"/>
                </a:gradFill>
                <a:latin typeface="Arial Black" panose="020B0A04020102020204" pitchFamily="34" charset="0"/>
              </a:rPr>
              <a:t>?</a:t>
            </a:r>
          </a:p>
        </p:txBody>
      </p:sp>
      <p:sp>
        <p:nvSpPr>
          <p:cNvPr id="10" name="Oval 9"/>
          <p:cNvSpPr/>
          <p:nvPr/>
        </p:nvSpPr>
        <p:spPr>
          <a:xfrm>
            <a:off x="4708005" y="4069590"/>
            <a:ext cx="1318239" cy="1318239"/>
          </a:xfrm>
          <a:prstGeom prst="ellipse">
            <a:avLst/>
          </a:prstGeom>
          <a:solidFill>
            <a:srgbClr val="6CAE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lIns="0" rIns="0" rtlCol="0" anchor="ctr"/>
          <a:lstStyle>
            <a:defPPr>
              <a:defRPr lang="en-US"/>
            </a:defPPr>
            <a:lvl1pPr marL="0" algn="l" defTabSz="548613" rtl="0" eaLnBrk="1" latinLnBrk="0" hangingPunct="1">
              <a:defRPr sz="2100" kern="1200">
                <a:solidFill>
                  <a:schemeClr val="lt1"/>
                </a:solidFill>
                <a:latin typeface="+mn-lt"/>
                <a:ea typeface="+mn-ea"/>
                <a:cs typeface="+mn-cs"/>
              </a:defRPr>
            </a:lvl1pPr>
            <a:lvl2pPr marL="548613" algn="l" defTabSz="548613" rtl="0" eaLnBrk="1" latinLnBrk="0" hangingPunct="1">
              <a:defRPr sz="2100" kern="1200">
                <a:solidFill>
                  <a:schemeClr val="lt1"/>
                </a:solidFill>
                <a:latin typeface="+mn-lt"/>
                <a:ea typeface="+mn-ea"/>
                <a:cs typeface="+mn-cs"/>
              </a:defRPr>
            </a:lvl2pPr>
            <a:lvl3pPr marL="1097225" algn="l" defTabSz="548613" rtl="0" eaLnBrk="1" latinLnBrk="0" hangingPunct="1">
              <a:defRPr sz="2100" kern="1200">
                <a:solidFill>
                  <a:schemeClr val="lt1"/>
                </a:solidFill>
                <a:latin typeface="+mn-lt"/>
                <a:ea typeface="+mn-ea"/>
                <a:cs typeface="+mn-cs"/>
              </a:defRPr>
            </a:lvl3pPr>
            <a:lvl4pPr marL="1645838" algn="l" defTabSz="548613" rtl="0" eaLnBrk="1" latinLnBrk="0" hangingPunct="1">
              <a:defRPr sz="2100" kern="1200">
                <a:solidFill>
                  <a:schemeClr val="lt1"/>
                </a:solidFill>
                <a:latin typeface="+mn-lt"/>
                <a:ea typeface="+mn-ea"/>
                <a:cs typeface="+mn-cs"/>
              </a:defRPr>
            </a:lvl4pPr>
            <a:lvl5pPr marL="2194450" algn="l" defTabSz="548613" rtl="0" eaLnBrk="1" latinLnBrk="0" hangingPunct="1">
              <a:defRPr sz="2100" kern="1200">
                <a:solidFill>
                  <a:schemeClr val="lt1"/>
                </a:solidFill>
                <a:latin typeface="+mn-lt"/>
                <a:ea typeface="+mn-ea"/>
                <a:cs typeface="+mn-cs"/>
              </a:defRPr>
            </a:lvl5pPr>
            <a:lvl6pPr marL="2743063" algn="l" defTabSz="548613" rtl="0" eaLnBrk="1" latinLnBrk="0" hangingPunct="1">
              <a:defRPr sz="2100" kern="1200">
                <a:solidFill>
                  <a:schemeClr val="lt1"/>
                </a:solidFill>
                <a:latin typeface="+mn-lt"/>
                <a:ea typeface="+mn-ea"/>
                <a:cs typeface="+mn-cs"/>
              </a:defRPr>
            </a:lvl6pPr>
            <a:lvl7pPr marL="3291675" algn="l" defTabSz="548613" rtl="0" eaLnBrk="1" latinLnBrk="0" hangingPunct="1">
              <a:defRPr sz="2100" kern="1200">
                <a:solidFill>
                  <a:schemeClr val="lt1"/>
                </a:solidFill>
                <a:latin typeface="+mn-lt"/>
                <a:ea typeface="+mn-ea"/>
                <a:cs typeface="+mn-cs"/>
              </a:defRPr>
            </a:lvl7pPr>
            <a:lvl8pPr marL="3840288" algn="l" defTabSz="548613" rtl="0" eaLnBrk="1" latinLnBrk="0" hangingPunct="1">
              <a:defRPr sz="2100" kern="1200">
                <a:solidFill>
                  <a:schemeClr val="lt1"/>
                </a:solidFill>
                <a:latin typeface="+mn-lt"/>
                <a:ea typeface="+mn-ea"/>
                <a:cs typeface="+mn-cs"/>
              </a:defRPr>
            </a:lvl8pPr>
            <a:lvl9pPr marL="4388901" algn="l" defTabSz="548613" rtl="0" eaLnBrk="1" latinLnBrk="0" hangingPunct="1">
              <a:defRPr sz="2100" kern="1200">
                <a:solidFill>
                  <a:schemeClr val="lt1"/>
                </a:solidFill>
                <a:latin typeface="+mn-lt"/>
                <a:ea typeface="+mn-ea"/>
                <a:cs typeface="+mn-cs"/>
              </a:defRPr>
            </a:lvl9pPr>
          </a:lstStyle>
          <a:p>
            <a:pPr algn="ctr"/>
            <a:r>
              <a:rPr lang="en-US" sz="2000" dirty="0">
                <a:ln w="0"/>
                <a:solidFill>
                  <a:schemeClr val="bg1"/>
                </a:solidFill>
                <a:latin typeface="Arial Black" panose="020B0A04020102020204" pitchFamily="34" charset="0"/>
              </a:rPr>
              <a:t>Thank you!</a:t>
            </a:r>
          </a:p>
        </p:txBody>
      </p:sp>
      <p:sp>
        <p:nvSpPr>
          <p:cNvPr id="11" name="Content Placeholder 2"/>
          <p:cNvSpPr txBox="1">
            <a:spLocks/>
          </p:cNvSpPr>
          <p:nvPr/>
        </p:nvSpPr>
        <p:spPr>
          <a:xfrm>
            <a:off x="6228289" y="4236506"/>
            <a:ext cx="2350227" cy="1628346"/>
          </a:xfrm>
          <a:prstGeom prst="rect">
            <a:avLst/>
          </a:prstGeom>
        </p:spPr>
        <p:txBody>
          <a:bodyPr/>
          <a:ls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We appreciate your participation in today’s session!</a:t>
            </a:r>
          </a:p>
        </p:txBody>
      </p:sp>
    </p:spTree>
    <p:extLst>
      <p:ext uri="{BB962C8B-B14F-4D97-AF65-F5344CB8AC3E}">
        <p14:creationId xmlns:p14="http://schemas.microsoft.com/office/powerpoint/2010/main" val="15201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6" name="Content Placeholder 2"/>
          <p:cNvSpPr>
            <a:spLocks noGrp="1"/>
          </p:cNvSpPr>
          <p:nvPr>
            <p:ph idx="1"/>
          </p:nvPr>
        </p:nvSpPr>
        <p:spPr>
          <a:xfrm>
            <a:off x="0" y="1331239"/>
            <a:ext cx="9144000" cy="5054321"/>
          </a:xfrm>
          <a:solidFill>
            <a:schemeClr val="tx2"/>
          </a:solidFill>
        </p:spPr>
        <p:txBody>
          <a:bodyPr/>
          <a:lstStyle/>
          <a:p>
            <a:pPr marL="344487" lvl="1" indent="0">
              <a:buNone/>
            </a:pPr>
            <a:r>
              <a:rPr lang="en-US" dirty="0">
                <a:solidFill>
                  <a:schemeClr val="bg1"/>
                </a:solidFill>
              </a:rPr>
              <a:t>Using the Reading Achievement Plan planning template: </a:t>
            </a:r>
          </a:p>
          <a:p>
            <a:pPr lvl="1">
              <a:spcBef>
                <a:spcPts val="600"/>
              </a:spcBef>
              <a:spcAft>
                <a:spcPts val="1200"/>
              </a:spcAft>
              <a:buFont typeface="Wingdings" panose="05000000000000000000" pitchFamily="2" charset="2"/>
              <a:buChar char="Ø"/>
            </a:pPr>
            <a:r>
              <a:rPr lang="en-US" dirty="0">
                <a:solidFill>
                  <a:schemeClr val="bg1"/>
                </a:solidFill>
              </a:rPr>
              <a:t>List your current DLT </a:t>
            </a:r>
          </a:p>
          <a:p>
            <a:pPr lvl="1">
              <a:spcBef>
                <a:spcPts val="600"/>
              </a:spcBef>
              <a:spcAft>
                <a:spcPts val="1200"/>
              </a:spcAft>
              <a:buFont typeface="Wingdings" panose="05000000000000000000" pitchFamily="2" charset="2"/>
              <a:buChar char="Ø"/>
            </a:pPr>
            <a:r>
              <a:rPr lang="en-US" dirty="0">
                <a:solidFill>
                  <a:schemeClr val="bg1"/>
                </a:solidFill>
              </a:rPr>
              <a:t>Based on your data – who would you add to your team? </a:t>
            </a:r>
          </a:p>
        </p:txBody>
      </p:sp>
    </p:spTree>
    <p:extLst>
      <p:ext uri="{BB962C8B-B14F-4D97-AF65-F5344CB8AC3E}">
        <p14:creationId xmlns:p14="http://schemas.microsoft.com/office/powerpoint/2010/main" val="19219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 y="797560"/>
            <a:ext cx="9144000" cy="456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7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Improvement Process </a:t>
            </a:r>
          </a:p>
        </p:txBody>
      </p:sp>
      <p:pic>
        <p:nvPicPr>
          <p:cNvPr id="4" name="Content Placeholder 3"/>
          <p:cNvPicPr>
            <a:picLocks noGrp="1" noChangeAspect="1"/>
          </p:cNvPicPr>
          <p:nvPr>
            <p:ph idx="1"/>
          </p:nvPr>
        </p:nvPicPr>
        <p:blipFill>
          <a:blip r:embed="rId3"/>
          <a:stretch>
            <a:fillRect/>
          </a:stretch>
        </p:blipFill>
        <p:spPr>
          <a:xfrm>
            <a:off x="457200" y="2039314"/>
            <a:ext cx="4554700" cy="3168790"/>
          </a:xfrm>
          <a:prstGeom prst="rect">
            <a:avLst/>
          </a:prstGeom>
        </p:spPr>
      </p:pic>
      <p:pic>
        <p:nvPicPr>
          <p:cNvPr id="3" name="Picture 2"/>
          <p:cNvPicPr>
            <a:picLocks noChangeAspect="1"/>
          </p:cNvPicPr>
          <p:nvPr/>
        </p:nvPicPr>
        <p:blipFill>
          <a:blip r:embed="rId4"/>
          <a:stretch>
            <a:fillRect/>
          </a:stretch>
        </p:blipFill>
        <p:spPr>
          <a:xfrm>
            <a:off x="5258476" y="1775791"/>
            <a:ext cx="3723681" cy="3432313"/>
          </a:xfrm>
          <a:prstGeom prst="rect">
            <a:avLst/>
          </a:prstGeom>
        </p:spPr>
      </p:pic>
    </p:spTree>
    <p:extLst>
      <p:ext uri="{BB962C8B-B14F-4D97-AF65-F5344CB8AC3E}">
        <p14:creationId xmlns:p14="http://schemas.microsoft.com/office/powerpoint/2010/main" val="55926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99207"/>
            <a:ext cx="9144000" cy="4647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7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457200"/>
            <a:ext cx="8446770" cy="1292662"/>
          </a:xfrm>
        </p:spPr>
        <p:txBody>
          <a:bodyPr/>
          <a:lstStyle/>
          <a:p>
            <a:r>
              <a:rPr lang="en-US" dirty="0"/>
              <a:t>Grade-level Student Performance Goals </a:t>
            </a:r>
          </a:p>
        </p:txBody>
      </p:sp>
      <p:sp>
        <p:nvSpPr>
          <p:cNvPr id="3" name="Content Placeholder 2"/>
          <p:cNvSpPr>
            <a:spLocks noGrp="1"/>
          </p:cNvSpPr>
          <p:nvPr>
            <p:ph idx="1"/>
          </p:nvPr>
        </p:nvSpPr>
        <p:spPr>
          <a:xfrm>
            <a:off x="457200" y="2025929"/>
            <a:ext cx="8229600" cy="2774672"/>
          </a:xfrm>
        </p:spPr>
        <p:txBody>
          <a:bodyPr/>
          <a:lstStyle/>
          <a:p>
            <a:pPr>
              <a:buFont typeface="Wingdings" panose="05000000000000000000" pitchFamily="2" charset="2"/>
              <a:buChar char="Ø"/>
            </a:pPr>
            <a:r>
              <a:rPr lang="en-US" dirty="0"/>
              <a:t>Grade level goals that align with the skills that are predictive of future reading success will help your schools and grade levels focus their efforts for problem-solving and planning</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084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7" y="134034"/>
            <a:ext cx="8229600" cy="646331"/>
          </a:xfrm>
        </p:spPr>
        <p:txBody>
          <a:bodyPr/>
          <a:lstStyle/>
          <a:p>
            <a:r>
              <a:rPr lang="en-US" dirty="0"/>
              <a:t>Goals of the Plan </a:t>
            </a:r>
          </a:p>
        </p:txBody>
      </p:sp>
      <p:sp>
        <p:nvSpPr>
          <p:cNvPr id="3" name="Content Placeholder 2"/>
          <p:cNvSpPr>
            <a:spLocks noGrp="1"/>
          </p:cNvSpPr>
          <p:nvPr>
            <p:ph idx="1"/>
          </p:nvPr>
        </p:nvSpPr>
        <p:spPr>
          <a:xfrm>
            <a:off x="448237" y="1039487"/>
            <a:ext cx="8229600" cy="1822862"/>
          </a:xfrm>
        </p:spPr>
        <p:txBody>
          <a:bodyPr/>
          <a:lstStyle/>
          <a:p>
            <a:pPr marL="0" indent="0" algn="ctr">
              <a:buNone/>
            </a:pPr>
            <a:r>
              <a:rPr lang="en-US" b="1" dirty="0">
                <a:solidFill>
                  <a:srgbClr val="C00000"/>
                </a:solidFill>
              </a:rPr>
              <a:t>Measurable Student Performance Goals </a:t>
            </a:r>
          </a:p>
          <a:p>
            <a:pPr marL="0" indent="0">
              <a:buNone/>
            </a:pPr>
            <a:endParaRPr lang="en-US" sz="1800" b="1" dirty="0"/>
          </a:p>
          <a:p>
            <a:pPr marL="0" indent="0">
              <a:buNone/>
            </a:pPr>
            <a:r>
              <a:rPr lang="en-US" sz="1800" b="1" dirty="0"/>
              <a:t>SECTION 5: Measurable Student Performance Goals. </a:t>
            </a:r>
          </a:p>
          <a:p>
            <a:pPr lvl="1">
              <a:buFont typeface="Wingdings" panose="05000000000000000000" pitchFamily="2" charset="2"/>
              <a:buChar char="§"/>
            </a:pPr>
            <a:r>
              <a:rPr lang="en-US" sz="1800" dirty="0"/>
              <a:t>Describe the measurable student achievement goals that the Reading Achievement Plan is designed to support progress toward.</a:t>
            </a:r>
          </a:p>
          <a:p>
            <a:pPr marL="346075" lvl="1" indent="0">
              <a:buNone/>
            </a:pPr>
            <a:endParaRPr lang="en-US" sz="1800" dirty="0"/>
          </a:p>
          <a:p>
            <a:pPr lvl="2"/>
            <a:endParaRPr lang="en-US" dirty="0"/>
          </a:p>
          <a:p>
            <a:pPr marL="0" indent="0">
              <a:buNone/>
            </a:pPr>
            <a:endParaRPr lang="en-US" dirty="0"/>
          </a:p>
        </p:txBody>
      </p:sp>
      <p:sp>
        <p:nvSpPr>
          <p:cNvPr id="11" name="Text Placeholder 5"/>
          <p:cNvSpPr txBox="1">
            <a:spLocks/>
          </p:cNvSpPr>
          <p:nvPr/>
        </p:nvSpPr>
        <p:spPr>
          <a:xfrm>
            <a:off x="4563036" y="3585753"/>
            <a:ext cx="4441264" cy="2053441"/>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t>Student Performance Data (General Grade Level Trends)</a:t>
            </a:r>
            <a:endParaRPr lang="en-US" sz="1800" dirty="0"/>
          </a:p>
          <a:p>
            <a:r>
              <a:rPr lang="en-US" sz="1800" b="1" dirty="0"/>
              <a:t>Student Performance Data (Specific Literacy Skills)</a:t>
            </a:r>
          </a:p>
          <a:p>
            <a:r>
              <a:rPr lang="en-US" sz="1800" b="1" dirty="0"/>
              <a:t>Additional factors (e.g., high teacher turnover, newly identified curriculum, high % of EL students) </a:t>
            </a:r>
          </a:p>
        </p:txBody>
      </p:sp>
      <p:sp>
        <p:nvSpPr>
          <p:cNvPr id="12" name="Text Placeholder 3"/>
          <p:cNvSpPr txBox="1">
            <a:spLocks/>
          </p:cNvSpPr>
          <p:nvPr/>
        </p:nvSpPr>
        <p:spPr>
          <a:xfrm>
            <a:off x="725272" y="3615112"/>
            <a:ext cx="3733799" cy="2160319"/>
          </a:xfrm>
          <a:prstGeom prst="rect">
            <a:avLst/>
          </a:prstGeom>
        </p:spPr>
        <p:txBody>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rgbClr val="C00000"/>
                </a:solidFill>
              </a:rPr>
              <a:t>Are the goals: </a:t>
            </a:r>
          </a:p>
          <a:p>
            <a:pPr lvl="1"/>
            <a:r>
              <a:rPr lang="en-US" sz="1650" b="1" dirty="0">
                <a:solidFill>
                  <a:srgbClr val="C00000"/>
                </a:solidFill>
              </a:rPr>
              <a:t>Specific? </a:t>
            </a:r>
          </a:p>
          <a:p>
            <a:pPr lvl="1"/>
            <a:r>
              <a:rPr lang="en-US" sz="1650" b="1" dirty="0">
                <a:solidFill>
                  <a:srgbClr val="C00000"/>
                </a:solidFill>
              </a:rPr>
              <a:t>Measurable? </a:t>
            </a:r>
          </a:p>
          <a:p>
            <a:pPr lvl="1"/>
            <a:r>
              <a:rPr lang="en-US" sz="1650" b="1" dirty="0">
                <a:solidFill>
                  <a:srgbClr val="C00000"/>
                </a:solidFill>
              </a:rPr>
              <a:t>Achievable? </a:t>
            </a:r>
          </a:p>
          <a:p>
            <a:pPr lvl="1"/>
            <a:r>
              <a:rPr lang="en-US" sz="1650" b="1" dirty="0">
                <a:solidFill>
                  <a:srgbClr val="C00000"/>
                </a:solidFill>
              </a:rPr>
              <a:t>Realistic? </a:t>
            </a:r>
          </a:p>
          <a:p>
            <a:pPr lvl="1"/>
            <a:r>
              <a:rPr lang="en-US" sz="1650" b="1" dirty="0">
                <a:solidFill>
                  <a:srgbClr val="C00000"/>
                </a:solidFill>
              </a:rPr>
              <a:t>Time-bound?</a:t>
            </a:r>
          </a:p>
        </p:txBody>
      </p:sp>
      <p:pic>
        <p:nvPicPr>
          <p:cNvPr id="14" name="Picture 13"/>
          <p:cNvPicPr>
            <a:picLocks noChangeAspect="1"/>
          </p:cNvPicPr>
          <p:nvPr/>
        </p:nvPicPr>
        <p:blipFill>
          <a:blip r:embed="rId3"/>
          <a:stretch>
            <a:fillRect/>
          </a:stretch>
        </p:blipFill>
        <p:spPr>
          <a:xfrm>
            <a:off x="725272" y="2853046"/>
            <a:ext cx="7675529" cy="762066"/>
          </a:xfrm>
          <a:prstGeom prst="rect">
            <a:avLst/>
          </a:prstGeom>
        </p:spPr>
      </p:pic>
    </p:spTree>
    <p:extLst>
      <p:ext uri="{BB962C8B-B14F-4D97-AF65-F5344CB8AC3E}">
        <p14:creationId xmlns:p14="http://schemas.microsoft.com/office/powerpoint/2010/main" val="1558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 y="901700"/>
            <a:ext cx="8964079" cy="4508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27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760" y="197546"/>
            <a:ext cx="8204835" cy="603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6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646331"/>
          </a:xfrm>
        </p:spPr>
        <p:txBody>
          <a:bodyPr/>
          <a:lstStyle/>
          <a:p>
            <a:r>
              <a:rPr lang="en-US" dirty="0"/>
              <a:t>Action Plan Maps </a:t>
            </a:r>
          </a:p>
        </p:txBody>
      </p:sp>
      <p:sp>
        <p:nvSpPr>
          <p:cNvPr id="4" name="Content Placeholder 2"/>
          <p:cNvSpPr>
            <a:spLocks noGrp="1"/>
          </p:cNvSpPr>
          <p:nvPr>
            <p:ph idx="1"/>
          </p:nvPr>
        </p:nvSpPr>
        <p:spPr>
          <a:xfrm>
            <a:off x="457200" y="1114424"/>
            <a:ext cx="8229600" cy="4525963"/>
          </a:xfrm>
        </p:spPr>
        <p:txBody>
          <a:bodyPr/>
          <a:lstStyle/>
          <a:p>
            <a:pPr>
              <a:spcBef>
                <a:spcPts val="1200"/>
              </a:spcBef>
              <a:spcAft>
                <a:spcPts val="1200"/>
              </a:spcAft>
            </a:pPr>
            <a:r>
              <a:rPr lang="en-US" sz="2800" dirty="0"/>
              <a:t>Action plan maps should have elements of data, systems, and practices since all are needed to improve student outcomes</a:t>
            </a:r>
          </a:p>
          <a:p>
            <a:pPr>
              <a:spcBef>
                <a:spcPts val="1200"/>
              </a:spcBef>
              <a:spcAft>
                <a:spcPts val="1200"/>
              </a:spcAft>
            </a:pPr>
            <a:r>
              <a:rPr lang="en-US" sz="2800" dirty="0"/>
              <a:t>Too often, people jump right to practices / programs</a:t>
            </a:r>
          </a:p>
          <a:p>
            <a:pPr>
              <a:spcBef>
                <a:spcPts val="1200"/>
              </a:spcBef>
              <a:spcAft>
                <a:spcPts val="1200"/>
              </a:spcAft>
            </a:pPr>
            <a:r>
              <a:rPr lang="en-US" sz="2800" dirty="0"/>
              <a:t>The systems will allow all students to benefit from the preventative reading supports and intervention supports</a:t>
            </a:r>
          </a:p>
          <a:p>
            <a:pPr>
              <a:spcBef>
                <a:spcPts val="1200"/>
              </a:spcBef>
              <a:spcAft>
                <a:spcPts val="1200"/>
              </a:spcAft>
            </a:pPr>
            <a:r>
              <a:rPr lang="en-US" sz="2800" dirty="0"/>
              <a:t>Data will guide successes and opportunities for improvement</a:t>
            </a:r>
          </a:p>
        </p:txBody>
      </p:sp>
    </p:spTree>
    <p:extLst>
      <p:ext uri="{BB962C8B-B14F-4D97-AF65-F5344CB8AC3E}">
        <p14:creationId xmlns:p14="http://schemas.microsoft.com/office/powerpoint/2010/main" val="29778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4310" y="1630655"/>
            <a:ext cx="8949690" cy="1520237"/>
          </a:xfrm>
          <a:prstGeom prst="rect">
            <a:avLst/>
          </a:prstGeom>
        </p:spPr>
      </p:pic>
      <p:pic>
        <p:nvPicPr>
          <p:cNvPr id="5" name="Picture 4"/>
          <p:cNvPicPr>
            <a:picLocks noChangeAspect="1"/>
          </p:cNvPicPr>
          <p:nvPr/>
        </p:nvPicPr>
        <p:blipFill>
          <a:blip r:embed="rId4"/>
          <a:stretch>
            <a:fillRect/>
          </a:stretch>
        </p:blipFill>
        <p:spPr>
          <a:xfrm>
            <a:off x="264794" y="3150892"/>
            <a:ext cx="8706179" cy="701017"/>
          </a:xfrm>
          <a:prstGeom prst="rect">
            <a:avLst/>
          </a:prstGeom>
        </p:spPr>
      </p:pic>
      <p:sp>
        <p:nvSpPr>
          <p:cNvPr id="8" name="Title 1"/>
          <p:cNvSpPr>
            <a:spLocks noGrp="1"/>
          </p:cNvSpPr>
          <p:nvPr>
            <p:ph type="title"/>
          </p:nvPr>
        </p:nvSpPr>
        <p:spPr>
          <a:xfrm>
            <a:off x="457200" y="457200"/>
            <a:ext cx="8229600" cy="646331"/>
          </a:xfrm>
        </p:spPr>
        <p:txBody>
          <a:bodyPr/>
          <a:lstStyle/>
          <a:p>
            <a:r>
              <a:rPr lang="en-US" dirty="0"/>
              <a:t>Overarching Goal</a:t>
            </a:r>
          </a:p>
        </p:txBody>
      </p:sp>
    </p:spTree>
    <p:extLst>
      <p:ext uri="{BB962C8B-B14F-4D97-AF65-F5344CB8AC3E}">
        <p14:creationId xmlns:p14="http://schemas.microsoft.com/office/powerpoint/2010/main" val="16932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Presenter</a:t>
            </a:r>
          </a:p>
        </p:txBody>
      </p:sp>
      <p:sp>
        <p:nvSpPr>
          <p:cNvPr id="3" name="Content Placeholder 2"/>
          <p:cNvSpPr>
            <a:spLocks noGrp="1"/>
          </p:cNvSpPr>
          <p:nvPr>
            <p:ph idx="1"/>
          </p:nvPr>
        </p:nvSpPr>
        <p:spPr>
          <a:xfrm>
            <a:off x="2943616" y="1578278"/>
            <a:ext cx="5874707" cy="1987781"/>
          </a:xfrm>
        </p:spPr>
        <p:txBody>
          <a:bodyPr/>
          <a:lstStyle/>
          <a:p>
            <a:pPr marL="0" indent="0">
              <a:spcBef>
                <a:spcPts val="0"/>
              </a:spcBef>
              <a:buNone/>
            </a:pPr>
            <a:r>
              <a:rPr lang="en-US" sz="3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Melissa M. Weber-Mayrer, Ph.D.</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Early Literacy Administrator</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Center for Curriculum and Assessment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24481"/>
            <a:ext cx="2068673" cy="2295377"/>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57199" y="4042893"/>
            <a:ext cx="8361123" cy="198778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Melissa.Weber-Mayrer@education.ohio.gov</a:t>
            </a:r>
            <a:endParaRPr lang="en-US"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(614) 728-8095</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dirty="0"/>
          </a:p>
        </p:txBody>
      </p:sp>
    </p:spTree>
    <p:extLst>
      <p:ext uri="{BB962C8B-B14F-4D97-AF65-F5344CB8AC3E}">
        <p14:creationId xmlns:p14="http://schemas.microsoft.com/office/powerpoint/2010/main" val="220044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413"/>
          <a:stretch/>
        </p:blipFill>
        <p:spPr>
          <a:xfrm>
            <a:off x="1114107" y="197802"/>
            <a:ext cx="6958013" cy="6035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105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34"/>
            <a:ext cx="8229600" cy="646331"/>
          </a:xfrm>
        </p:spPr>
        <p:txBody>
          <a:bodyPr/>
          <a:lstStyle/>
          <a:p>
            <a:r>
              <a:rPr lang="en-US" dirty="0"/>
              <a:t>Goal 1 continued</a:t>
            </a:r>
          </a:p>
        </p:txBody>
      </p:sp>
      <p:pic>
        <p:nvPicPr>
          <p:cNvPr id="4" name="Content Placeholder 3"/>
          <p:cNvPicPr>
            <a:picLocks noGrp="1" noChangeAspect="1"/>
          </p:cNvPicPr>
          <p:nvPr>
            <p:ph idx="1"/>
          </p:nvPr>
        </p:nvPicPr>
        <p:blipFill>
          <a:blip r:embed="rId3"/>
          <a:stretch>
            <a:fillRect/>
          </a:stretch>
        </p:blipFill>
        <p:spPr>
          <a:xfrm>
            <a:off x="1295189" y="1122680"/>
            <a:ext cx="7031883" cy="5118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451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496"/>
            <a:ext cx="9052560" cy="646331"/>
          </a:xfrm>
        </p:spPr>
        <p:txBody>
          <a:bodyPr/>
          <a:lstStyle/>
          <a:p>
            <a:r>
              <a:rPr lang="en-US" dirty="0"/>
              <a:t>Sub-goals Specific to Grade Levels </a:t>
            </a:r>
          </a:p>
        </p:txBody>
      </p:sp>
      <p:pic>
        <p:nvPicPr>
          <p:cNvPr id="3" name="Picture 2"/>
          <p:cNvPicPr>
            <a:picLocks noChangeAspect="1"/>
          </p:cNvPicPr>
          <p:nvPr/>
        </p:nvPicPr>
        <p:blipFill rotWithShape="1">
          <a:blip r:embed="rId3"/>
          <a:srcRect b="2582"/>
          <a:stretch/>
        </p:blipFill>
        <p:spPr>
          <a:xfrm>
            <a:off x="2043112" y="927477"/>
            <a:ext cx="5057775" cy="5381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44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4393" y="121920"/>
            <a:ext cx="7573328" cy="6184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8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7276" y="927101"/>
            <a:ext cx="8728124" cy="391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25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4290"/>
            <a:ext cx="8503920" cy="1292662"/>
          </a:xfrm>
        </p:spPr>
        <p:txBody>
          <a:bodyPr/>
          <a:lstStyle/>
          <a:p>
            <a:r>
              <a:rPr lang="en-US" dirty="0"/>
              <a:t>Reading Improvement </a:t>
            </a:r>
            <a:br>
              <a:rPr lang="en-US" dirty="0"/>
            </a:br>
            <a:r>
              <a:rPr lang="en-US" dirty="0"/>
              <a:t>Monitoring Plans </a:t>
            </a:r>
          </a:p>
        </p:txBody>
      </p:sp>
      <p:pic>
        <p:nvPicPr>
          <p:cNvPr id="4" name="Picture 3"/>
          <p:cNvPicPr>
            <a:picLocks noChangeAspect="1"/>
          </p:cNvPicPr>
          <p:nvPr/>
        </p:nvPicPr>
        <p:blipFill>
          <a:blip r:embed="rId3"/>
          <a:stretch>
            <a:fillRect/>
          </a:stretch>
        </p:blipFill>
        <p:spPr>
          <a:xfrm>
            <a:off x="762000" y="1346954"/>
            <a:ext cx="7620000" cy="4943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27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1985" y="344805"/>
            <a:ext cx="7740015" cy="5886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834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43840" y="985520"/>
            <a:ext cx="8641080" cy="3932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60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p>
        </p:txBody>
      </p:sp>
      <p:sp>
        <p:nvSpPr>
          <p:cNvPr id="6" name="Content Placeholder 2"/>
          <p:cNvSpPr>
            <a:spLocks noGrp="1"/>
          </p:cNvSpPr>
          <p:nvPr>
            <p:ph idx="1"/>
          </p:nvPr>
        </p:nvSpPr>
        <p:spPr>
          <a:xfrm>
            <a:off x="0" y="1239799"/>
            <a:ext cx="9144000" cy="5161001"/>
          </a:xfrm>
          <a:solidFill>
            <a:schemeClr val="tx2"/>
          </a:solidFill>
        </p:spPr>
        <p:txBody>
          <a:bodyPr/>
          <a:lstStyle/>
          <a:p>
            <a:pPr marL="798512" lvl="2" indent="0">
              <a:buNone/>
            </a:pPr>
            <a:r>
              <a:rPr lang="en-US" dirty="0">
                <a:solidFill>
                  <a:schemeClr val="bg1"/>
                </a:solidFill>
              </a:rPr>
              <a:t>Professional Development in Your District</a:t>
            </a:r>
          </a:p>
          <a:p>
            <a:pPr lvl="1">
              <a:buFont typeface="Wingdings" panose="05000000000000000000" pitchFamily="2" charset="2"/>
              <a:buChar char="Ø"/>
            </a:pPr>
            <a:r>
              <a:rPr lang="en-US" sz="2500" dirty="0">
                <a:solidFill>
                  <a:schemeClr val="bg1"/>
                </a:solidFill>
              </a:rPr>
              <a:t>How does your professional learning plan align with your goals?</a:t>
            </a:r>
          </a:p>
          <a:p>
            <a:pPr lvl="1">
              <a:buFont typeface="Wingdings" panose="05000000000000000000" pitchFamily="2" charset="2"/>
              <a:buChar char="Ø"/>
            </a:pPr>
            <a:r>
              <a:rPr lang="en-US" sz="2500" dirty="0">
                <a:solidFill>
                  <a:schemeClr val="bg1"/>
                </a:solidFill>
              </a:rPr>
              <a:t>How does it align with the five essential components of reading? </a:t>
            </a:r>
          </a:p>
          <a:p>
            <a:pPr lvl="1">
              <a:buFont typeface="Wingdings" panose="05000000000000000000" pitchFamily="2" charset="2"/>
              <a:buChar char="Ø"/>
            </a:pPr>
            <a:r>
              <a:rPr lang="en-US" sz="2500" dirty="0">
                <a:solidFill>
                  <a:schemeClr val="bg1"/>
                </a:solidFill>
              </a:rPr>
              <a:t>What’s your evaluation plan? How will you evaluate success toward professional learning and goals? </a:t>
            </a:r>
          </a:p>
          <a:p>
            <a:pPr lvl="1">
              <a:buFont typeface="Wingdings" panose="05000000000000000000" pitchFamily="2" charset="2"/>
              <a:buChar char="Ø"/>
            </a:pPr>
            <a:r>
              <a:rPr lang="en-US" sz="2500" dirty="0">
                <a:solidFill>
                  <a:schemeClr val="bg1"/>
                </a:solidFill>
              </a:rPr>
              <a:t>How can you support and sustain implementation of new skills and knowledge gained from professional learning?</a:t>
            </a:r>
          </a:p>
          <a:p>
            <a:pPr lvl="1">
              <a:buFont typeface="Wingdings" panose="05000000000000000000" pitchFamily="2" charset="2"/>
              <a:buChar char="Ø"/>
            </a:pPr>
            <a:r>
              <a:rPr lang="en-US" sz="2500" dirty="0">
                <a:solidFill>
                  <a:schemeClr val="bg1"/>
                </a:solidFill>
              </a:rPr>
              <a:t>How does your Reading Achievement Plan for professional learning fit into a long term plan for your building and district? </a:t>
            </a:r>
          </a:p>
        </p:txBody>
      </p:sp>
    </p:spTree>
    <p:extLst>
      <p:ext uri="{BB962C8B-B14F-4D97-AF65-F5344CB8AC3E}">
        <p14:creationId xmlns:p14="http://schemas.microsoft.com/office/powerpoint/2010/main" val="101992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1"/>
            <a:ext cx="8229600" cy="1292662"/>
          </a:xfrm>
        </p:spPr>
        <p:txBody>
          <a:bodyPr/>
          <a:lstStyle/>
          <a:p>
            <a:r>
              <a:rPr lang="en-US" dirty="0"/>
              <a:t>Reading Achievement Plan Worksheet </a:t>
            </a:r>
          </a:p>
        </p:txBody>
      </p:sp>
      <p:pic>
        <p:nvPicPr>
          <p:cNvPr id="3" name="Picture 2"/>
          <p:cNvPicPr>
            <a:picLocks noChangeAspect="1"/>
          </p:cNvPicPr>
          <p:nvPr/>
        </p:nvPicPr>
        <p:blipFill>
          <a:blip r:embed="rId3"/>
          <a:stretch>
            <a:fillRect/>
          </a:stretch>
        </p:blipFill>
        <p:spPr>
          <a:xfrm>
            <a:off x="1136063" y="1632053"/>
            <a:ext cx="7261177" cy="4719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66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25" y="0"/>
            <a:ext cx="9153525" cy="6423026"/>
          </a:xfrm>
        </p:spPr>
      </p:pic>
      <p:sp>
        <p:nvSpPr>
          <p:cNvPr id="14339" name="Title 1"/>
          <p:cNvSpPr>
            <a:spLocks noGrp="1"/>
          </p:cNvSpPr>
          <p:nvPr>
            <p:ph type="title"/>
          </p:nvPr>
        </p:nvSpPr>
        <p:spPr>
          <a:xfrm>
            <a:off x="-9525" y="495666"/>
            <a:ext cx="9153525" cy="1292662"/>
          </a:xfrm>
          <a:solidFill>
            <a:schemeClr val="accent1">
              <a:alpha val="72940"/>
            </a:schemeClr>
          </a:solidFill>
        </p:spPr>
        <p:txBody>
          <a:bodyPr anchor="ctr"/>
          <a:lstStyle/>
          <a:p>
            <a:r>
              <a:rPr lang="en-US" altLang="en-US" dirty="0">
                <a:solidFill>
                  <a:schemeClr val="bg1"/>
                </a:solidFill>
                <a:latin typeface="Arial" panose="020B0604020202020204" pitchFamily="34" charset="0"/>
                <a:cs typeface="Arial" panose="020B0604020202020204" pitchFamily="34" charset="0"/>
              </a:rPr>
              <a:t>Today’s Focus: Reading Achievement Plans </a:t>
            </a:r>
          </a:p>
        </p:txBody>
      </p:sp>
      <p:grpSp>
        <p:nvGrpSpPr>
          <p:cNvPr id="14340" name="Group 2"/>
          <p:cNvGrpSpPr>
            <a:grpSpLocks/>
          </p:cNvGrpSpPr>
          <p:nvPr/>
        </p:nvGrpSpPr>
        <p:grpSpPr bwMode="auto">
          <a:xfrm>
            <a:off x="209550" y="2419109"/>
            <a:ext cx="2805113" cy="3734041"/>
            <a:chOff x="457200" y="1103531"/>
            <a:chExt cx="3611880" cy="3629231"/>
          </a:xfrm>
        </p:grpSpPr>
        <p:sp>
          <p:nvSpPr>
            <p:cNvPr id="5" name="Round Same Side Corner Rectangle 4"/>
            <p:cNvSpPr/>
            <p:nvPr/>
          </p:nvSpPr>
          <p:spPr>
            <a:xfrm>
              <a:off x="457200" y="1103531"/>
              <a:ext cx="3611880" cy="1128195"/>
            </a:xfrm>
            <a:prstGeom prst="round2SameRect">
              <a:avLst/>
            </a:prstGeom>
            <a:solidFill>
              <a:schemeClr val="tx2">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atin typeface="Arial" panose="020B0604020202020204" pitchFamily="34" charset="0"/>
                  <a:cs typeface="Arial" panose="020B0604020202020204" pitchFamily="34" charset="0"/>
                </a:rPr>
                <a:t>History and Requirements of Legislation</a:t>
              </a:r>
            </a:p>
          </p:txBody>
        </p:sp>
        <p:sp>
          <p:nvSpPr>
            <p:cNvPr id="7" name="Rectangle 6"/>
            <p:cNvSpPr/>
            <p:nvPr/>
          </p:nvSpPr>
          <p:spPr>
            <a:xfrm>
              <a:off x="457200" y="2231726"/>
              <a:ext cx="3611880" cy="2501036"/>
            </a:xfrm>
            <a:prstGeom prst="rect">
              <a:avLst/>
            </a:prstGeom>
            <a:solidFill>
              <a:schemeClr val="bg1">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tx1"/>
                  </a:solidFill>
                  <a:latin typeface="Arial" panose="020B0604020202020204" pitchFamily="34" charset="0"/>
                  <a:cs typeface="Arial" panose="020B0604020202020204" pitchFamily="34" charset="0"/>
                </a:rPr>
                <a:t>Why are districts and community schools completing these plans?</a:t>
              </a:r>
            </a:p>
          </p:txBody>
        </p:sp>
      </p:grpSp>
      <p:grpSp>
        <p:nvGrpSpPr>
          <p:cNvPr id="14341" name="Group 19"/>
          <p:cNvGrpSpPr>
            <a:grpSpLocks/>
          </p:cNvGrpSpPr>
          <p:nvPr/>
        </p:nvGrpSpPr>
        <p:grpSpPr bwMode="auto">
          <a:xfrm>
            <a:off x="3222625" y="2419109"/>
            <a:ext cx="2805113" cy="3721341"/>
            <a:chOff x="457200" y="1103531"/>
            <a:chExt cx="3611880" cy="3629231"/>
          </a:xfrm>
        </p:grpSpPr>
        <p:sp>
          <p:nvSpPr>
            <p:cNvPr id="21" name="Round Same Side Corner Rectangle 20"/>
            <p:cNvSpPr/>
            <p:nvPr/>
          </p:nvSpPr>
          <p:spPr>
            <a:xfrm>
              <a:off x="457200" y="1103531"/>
              <a:ext cx="3611880" cy="1126981"/>
            </a:xfrm>
            <a:prstGeom prst="round2SameRect">
              <a:avLst/>
            </a:prstGeom>
            <a:solidFill>
              <a:schemeClr val="tx2">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atin typeface="Arial" panose="020B0604020202020204" pitchFamily="34" charset="0"/>
                  <a:cs typeface="Arial" panose="020B0604020202020204" pitchFamily="34" charset="0"/>
                </a:rPr>
                <a:t>RAP Template and  Guidance Document  </a:t>
              </a:r>
            </a:p>
          </p:txBody>
        </p:sp>
        <p:sp>
          <p:nvSpPr>
            <p:cNvPr id="22" name="Rectangle 21"/>
            <p:cNvSpPr/>
            <p:nvPr/>
          </p:nvSpPr>
          <p:spPr>
            <a:xfrm>
              <a:off x="457200" y="2230512"/>
              <a:ext cx="3611880" cy="2502250"/>
            </a:xfrm>
            <a:prstGeom prst="rect">
              <a:avLst/>
            </a:prstGeom>
            <a:solidFill>
              <a:schemeClr val="bg1">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300" b="1" dirty="0">
                  <a:solidFill>
                    <a:schemeClr val="tx1"/>
                  </a:solidFill>
                  <a:latin typeface="Arial" panose="020B0604020202020204" pitchFamily="34" charset="0"/>
                  <a:cs typeface="Arial" panose="020B0604020202020204" pitchFamily="34" charset="0"/>
                </a:rPr>
                <a:t>What must be included in a Reading Achievement Plan?</a:t>
              </a:r>
            </a:p>
          </p:txBody>
        </p:sp>
      </p:grpSp>
      <p:grpSp>
        <p:nvGrpSpPr>
          <p:cNvPr id="14342" name="Group 22"/>
          <p:cNvGrpSpPr>
            <a:grpSpLocks/>
          </p:cNvGrpSpPr>
          <p:nvPr/>
        </p:nvGrpSpPr>
        <p:grpSpPr bwMode="auto">
          <a:xfrm>
            <a:off x="6235700" y="2419109"/>
            <a:ext cx="2805112" cy="3714670"/>
            <a:chOff x="457200" y="1103531"/>
            <a:chExt cx="3611880" cy="3629230"/>
          </a:xfrm>
        </p:grpSpPr>
        <p:sp>
          <p:nvSpPr>
            <p:cNvPr id="24" name="Round Same Side Corner Rectangle 23"/>
            <p:cNvSpPr/>
            <p:nvPr/>
          </p:nvSpPr>
          <p:spPr>
            <a:xfrm>
              <a:off x="457200" y="1103531"/>
              <a:ext cx="3611880" cy="1126981"/>
            </a:xfrm>
            <a:prstGeom prst="round2SameRect">
              <a:avLst/>
            </a:prstGeom>
            <a:solidFill>
              <a:schemeClr val="tx2">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atin typeface="Arial" panose="020B0604020202020204" pitchFamily="34" charset="0"/>
                  <a:cs typeface="Arial" panose="020B0604020202020204" pitchFamily="34" charset="0"/>
                </a:rPr>
                <a:t>Developing a High Quality Plan </a:t>
              </a:r>
            </a:p>
          </p:txBody>
        </p:sp>
        <p:sp>
          <p:nvSpPr>
            <p:cNvPr id="25" name="Rectangle 24"/>
            <p:cNvSpPr/>
            <p:nvPr/>
          </p:nvSpPr>
          <p:spPr>
            <a:xfrm>
              <a:off x="457200" y="2230512"/>
              <a:ext cx="3611880" cy="2502249"/>
            </a:xfrm>
            <a:prstGeom prst="rect">
              <a:avLst/>
            </a:prstGeom>
            <a:solidFill>
              <a:schemeClr val="bg1">
                <a:alpha val="53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tx1"/>
                  </a:solidFill>
                  <a:latin typeface="Arial" panose="020B0604020202020204" pitchFamily="34" charset="0"/>
                  <a:cs typeface="Arial" panose="020B0604020202020204" pitchFamily="34" charset="0"/>
                </a:rPr>
                <a:t>Identifying instruction of  specific skills that change over the course of time / grade levels.</a:t>
              </a:r>
            </a:p>
          </p:txBody>
        </p:sp>
      </p:grpSp>
    </p:spTree>
    <p:extLst>
      <p:ext uri="{BB962C8B-B14F-4D97-AF65-F5344CB8AC3E}">
        <p14:creationId xmlns:p14="http://schemas.microsoft.com/office/powerpoint/2010/main" val="166276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Dec. 31, 2017 </a:t>
            </a:r>
            <a:br>
              <a:rPr lang="en-US" dirty="0"/>
            </a:br>
            <a:r>
              <a:rPr lang="en-US" dirty="0"/>
              <a:t>Plans are Submitted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 y="1966753"/>
            <a:ext cx="7726680" cy="4421223"/>
          </a:xfrm>
        </p:spPr>
      </p:pic>
    </p:spTree>
    <p:extLst>
      <p:ext uri="{BB962C8B-B14F-4D97-AF65-F5344CB8AC3E}">
        <p14:creationId xmlns:p14="http://schemas.microsoft.com/office/powerpoint/2010/main" val="13392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What’s Next? </a:t>
            </a:r>
          </a:p>
        </p:txBody>
      </p:sp>
      <p:sp>
        <p:nvSpPr>
          <p:cNvPr id="5" name="Arrow: Notched Right 4"/>
          <p:cNvSpPr/>
          <p:nvPr/>
        </p:nvSpPr>
        <p:spPr>
          <a:xfrm>
            <a:off x="457200" y="2937351"/>
            <a:ext cx="8229600" cy="1810384"/>
          </a:xfrm>
          <a:prstGeom prst="notchedRightArrow">
            <a:avLst>
              <a:gd name="adj1" fmla="val 50000"/>
              <a:gd name="adj2" fmla="val 3148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p:cNvSpPr/>
          <p:nvPr/>
        </p:nvSpPr>
        <p:spPr>
          <a:xfrm>
            <a:off x="103636" y="2258455"/>
            <a:ext cx="1550331" cy="1131491"/>
          </a:xfrm>
          <a:custGeom>
            <a:avLst/>
            <a:gdLst>
              <a:gd name="connsiteX0" fmla="*/ 0 w 1145531"/>
              <a:gd name="connsiteY0" fmla="*/ 0 h 1810384"/>
              <a:gd name="connsiteX1" fmla="*/ 1145531 w 1145531"/>
              <a:gd name="connsiteY1" fmla="*/ 0 h 1810384"/>
              <a:gd name="connsiteX2" fmla="*/ 1145531 w 1145531"/>
              <a:gd name="connsiteY2" fmla="*/ 1810384 h 1810384"/>
              <a:gd name="connsiteX3" fmla="*/ 0 w 1145531"/>
              <a:gd name="connsiteY3" fmla="*/ 1810384 h 1810384"/>
              <a:gd name="connsiteX4" fmla="*/ 0 w 1145531"/>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531" h="1810384">
                <a:moveTo>
                  <a:pt x="0" y="0"/>
                </a:moveTo>
                <a:lnTo>
                  <a:pt x="1145531" y="0"/>
                </a:lnTo>
                <a:lnTo>
                  <a:pt x="1145531"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Plans are reviewed for compliance </a:t>
            </a:r>
          </a:p>
        </p:txBody>
      </p:sp>
      <p:sp>
        <p:nvSpPr>
          <p:cNvPr id="7" name="Oval 6"/>
          <p:cNvSpPr/>
          <p:nvPr/>
        </p:nvSpPr>
        <p:spPr>
          <a:xfrm>
            <a:off x="808521"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p:cNvSpPr/>
          <p:nvPr/>
        </p:nvSpPr>
        <p:spPr>
          <a:xfrm>
            <a:off x="1211241" y="4295140"/>
            <a:ext cx="1838551" cy="1810384"/>
          </a:xfrm>
          <a:custGeom>
            <a:avLst/>
            <a:gdLst>
              <a:gd name="connsiteX0" fmla="*/ 0 w 1129464"/>
              <a:gd name="connsiteY0" fmla="*/ 0 h 1810384"/>
              <a:gd name="connsiteX1" fmla="*/ 1129464 w 1129464"/>
              <a:gd name="connsiteY1" fmla="*/ 0 h 1810384"/>
              <a:gd name="connsiteX2" fmla="*/ 1129464 w 1129464"/>
              <a:gd name="connsiteY2" fmla="*/ 1810384 h 1810384"/>
              <a:gd name="connsiteX3" fmla="*/ 0 w 1129464"/>
              <a:gd name="connsiteY3" fmla="*/ 1810384 h 1810384"/>
              <a:gd name="connsiteX4" fmla="*/ 0 w 1129464"/>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464" h="1810384">
                <a:moveTo>
                  <a:pt x="0" y="0"/>
                </a:moveTo>
                <a:lnTo>
                  <a:pt x="1129464" y="0"/>
                </a:lnTo>
                <a:lnTo>
                  <a:pt x="1129464"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Compliance letters are sent. </a:t>
            </a:r>
          </a:p>
        </p:txBody>
      </p:sp>
      <p:sp>
        <p:nvSpPr>
          <p:cNvPr id="9" name="Oval 8"/>
          <p:cNvSpPr/>
          <p:nvPr/>
        </p:nvSpPr>
        <p:spPr>
          <a:xfrm>
            <a:off x="1992401"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p:cNvSpPr/>
          <p:nvPr/>
        </p:nvSpPr>
        <p:spPr>
          <a:xfrm>
            <a:off x="2306624" y="2484755"/>
            <a:ext cx="1848868" cy="928628"/>
          </a:xfrm>
          <a:custGeom>
            <a:avLst/>
            <a:gdLst>
              <a:gd name="connsiteX0" fmla="*/ 0 w 927638"/>
              <a:gd name="connsiteY0" fmla="*/ 0 h 1810384"/>
              <a:gd name="connsiteX1" fmla="*/ 927638 w 927638"/>
              <a:gd name="connsiteY1" fmla="*/ 0 h 1810384"/>
              <a:gd name="connsiteX2" fmla="*/ 927638 w 927638"/>
              <a:gd name="connsiteY2" fmla="*/ 1810384 h 1810384"/>
              <a:gd name="connsiteX3" fmla="*/ 0 w 927638"/>
              <a:gd name="connsiteY3" fmla="*/ 1810384 h 1810384"/>
              <a:gd name="connsiteX4" fmla="*/ 0 w 927638"/>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38" h="1810384">
                <a:moveTo>
                  <a:pt x="0" y="0"/>
                </a:moveTo>
                <a:lnTo>
                  <a:pt x="927638" y="0"/>
                </a:lnTo>
                <a:lnTo>
                  <a:pt x="927638"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Districts have 30 days to address issues </a:t>
            </a:r>
          </a:p>
        </p:txBody>
      </p:sp>
      <p:sp>
        <p:nvSpPr>
          <p:cNvPr id="11" name="Oval 10"/>
          <p:cNvSpPr/>
          <p:nvPr/>
        </p:nvSpPr>
        <p:spPr>
          <a:xfrm>
            <a:off x="3067334"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p:cNvSpPr/>
          <p:nvPr/>
        </p:nvSpPr>
        <p:spPr>
          <a:xfrm>
            <a:off x="3519930" y="4318575"/>
            <a:ext cx="1660324" cy="1810384"/>
          </a:xfrm>
          <a:custGeom>
            <a:avLst/>
            <a:gdLst>
              <a:gd name="connsiteX0" fmla="*/ 0 w 1133091"/>
              <a:gd name="connsiteY0" fmla="*/ 0 h 1810384"/>
              <a:gd name="connsiteX1" fmla="*/ 1133091 w 1133091"/>
              <a:gd name="connsiteY1" fmla="*/ 0 h 1810384"/>
              <a:gd name="connsiteX2" fmla="*/ 1133091 w 1133091"/>
              <a:gd name="connsiteY2" fmla="*/ 1810384 h 1810384"/>
              <a:gd name="connsiteX3" fmla="*/ 0 w 1133091"/>
              <a:gd name="connsiteY3" fmla="*/ 1810384 h 1810384"/>
              <a:gd name="connsiteX4" fmla="*/ 0 w 1133091"/>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91" h="1810384">
                <a:moveTo>
                  <a:pt x="0" y="0"/>
                </a:moveTo>
                <a:lnTo>
                  <a:pt x="1133091" y="0"/>
                </a:lnTo>
                <a:lnTo>
                  <a:pt x="1133091"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Review Team is assembled </a:t>
            </a:r>
          </a:p>
        </p:txBody>
      </p:sp>
      <p:sp>
        <p:nvSpPr>
          <p:cNvPr id="13" name="Oval 12"/>
          <p:cNvSpPr/>
          <p:nvPr/>
        </p:nvSpPr>
        <p:spPr>
          <a:xfrm>
            <a:off x="4144081"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p:cNvSpPr/>
          <p:nvPr/>
        </p:nvSpPr>
        <p:spPr>
          <a:xfrm>
            <a:off x="4783163" y="2575876"/>
            <a:ext cx="1314268" cy="783907"/>
          </a:xfrm>
          <a:custGeom>
            <a:avLst/>
            <a:gdLst>
              <a:gd name="connsiteX0" fmla="*/ 0 w 927638"/>
              <a:gd name="connsiteY0" fmla="*/ 0 h 1810384"/>
              <a:gd name="connsiteX1" fmla="*/ 927638 w 927638"/>
              <a:gd name="connsiteY1" fmla="*/ 0 h 1810384"/>
              <a:gd name="connsiteX2" fmla="*/ 927638 w 927638"/>
              <a:gd name="connsiteY2" fmla="*/ 1810384 h 1810384"/>
              <a:gd name="connsiteX3" fmla="*/ 0 w 927638"/>
              <a:gd name="connsiteY3" fmla="*/ 1810384 h 1810384"/>
              <a:gd name="connsiteX4" fmla="*/ 0 w 927638"/>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38" h="1810384">
                <a:moveTo>
                  <a:pt x="0" y="0"/>
                </a:moveTo>
                <a:lnTo>
                  <a:pt x="927638" y="0"/>
                </a:lnTo>
                <a:lnTo>
                  <a:pt x="927638"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Plans are reviewed </a:t>
            </a:r>
          </a:p>
        </p:txBody>
      </p:sp>
      <p:sp>
        <p:nvSpPr>
          <p:cNvPr id="15" name="Oval 14"/>
          <p:cNvSpPr/>
          <p:nvPr/>
        </p:nvSpPr>
        <p:spPr>
          <a:xfrm>
            <a:off x="5220828"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p:cNvSpPr/>
          <p:nvPr/>
        </p:nvSpPr>
        <p:spPr>
          <a:xfrm>
            <a:off x="5589077" y="4318575"/>
            <a:ext cx="1664137" cy="1810384"/>
          </a:xfrm>
          <a:custGeom>
            <a:avLst/>
            <a:gdLst>
              <a:gd name="connsiteX0" fmla="*/ 0 w 927638"/>
              <a:gd name="connsiteY0" fmla="*/ 0 h 1810384"/>
              <a:gd name="connsiteX1" fmla="*/ 927638 w 927638"/>
              <a:gd name="connsiteY1" fmla="*/ 0 h 1810384"/>
              <a:gd name="connsiteX2" fmla="*/ 927638 w 927638"/>
              <a:gd name="connsiteY2" fmla="*/ 1810384 h 1810384"/>
              <a:gd name="connsiteX3" fmla="*/ 0 w 927638"/>
              <a:gd name="connsiteY3" fmla="*/ 1810384 h 1810384"/>
              <a:gd name="connsiteX4" fmla="*/ 0 w 927638"/>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38" h="1810384">
                <a:moveTo>
                  <a:pt x="0" y="0"/>
                </a:moveTo>
                <a:lnTo>
                  <a:pt x="927638" y="0"/>
                </a:lnTo>
                <a:lnTo>
                  <a:pt x="927638"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Feedback is sent to each district </a:t>
            </a:r>
          </a:p>
        </p:txBody>
      </p:sp>
      <p:sp>
        <p:nvSpPr>
          <p:cNvPr id="17" name="Oval 16"/>
          <p:cNvSpPr/>
          <p:nvPr/>
        </p:nvSpPr>
        <p:spPr>
          <a:xfrm>
            <a:off x="6194848"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p:cNvSpPr/>
          <p:nvPr/>
        </p:nvSpPr>
        <p:spPr>
          <a:xfrm>
            <a:off x="6450995" y="2281891"/>
            <a:ext cx="1905000" cy="1131492"/>
          </a:xfrm>
          <a:custGeom>
            <a:avLst/>
            <a:gdLst>
              <a:gd name="connsiteX0" fmla="*/ 0 w 927638"/>
              <a:gd name="connsiteY0" fmla="*/ 0 h 1810384"/>
              <a:gd name="connsiteX1" fmla="*/ 927638 w 927638"/>
              <a:gd name="connsiteY1" fmla="*/ 0 h 1810384"/>
              <a:gd name="connsiteX2" fmla="*/ 927638 w 927638"/>
              <a:gd name="connsiteY2" fmla="*/ 1810384 h 1810384"/>
              <a:gd name="connsiteX3" fmla="*/ 0 w 927638"/>
              <a:gd name="connsiteY3" fmla="*/ 1810384 h 1810384"/>
              <a:gd name="connsiteX4" fmla="*/ 0 w 927638"/>
              <a:gd name="connsiteY4" fmla="*/ 0 h 181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38" h="1810384">
                <a:moveTo>
                  <a:pt x="0" y="0"/>
                </a:moveTo>
                <a:lnTo>
                  <a:pt x="927638" y="0"/>
                </a:lnTo>
                <a:lnTo>
                  <a:pt x="927638" y="1810384"/>
                </a:lnTo>
                <a:lnTo>
                  <a:pt x="0" y="1810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Plans are posted on ODE website along with feedback memo</a:t>
            </a:r>
          </a:p>
        </p:txBody>
      </p:sp>
      <p:sp>
        <p:nvSpPr>
          <p:cNvPr id="19" name="Oval 18"/>
          <p:cNvSpPr/>
          <p:nvPr/>
        </p:nvSpPr>
        <p:spPr>
          <a:xfrm>
            <a:off x="7168868" y="3616245"/>
            <a:ext cx="452596" cy="45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52783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Memo</a:t>
            </a:r>
          </a:p>
        </p:txBody>
      </p:sp>
      <p:sp>
        <p:nvSpPr>
          <p:cNvPr id="3" name="Content Placeholder 2"/>
          <p:cNvSpPr>
            <a:spLocks noGrp="1"/>
          </p:cNvSpPr>
          <p:nvPr>
            <p:ph idx="1"/>
          </p:nvPr>
        </p:nvSpPr>
        <p:spPr/>
        <p:txBody>
          <a:bodyPr/>
          <a:lstStyle/>
          <a:p>
            <a:r>
              <a:rPr lang="en-US" dirty="0"/>
              <a:t>Districts: Memo will be sent to both the Superintendent and the contact who submitted the plan </a:t>
            </a:r>
          </a:p>
          <a:p>
            <a:r>
              <a:rPr lang="en-US" dirty="0"/>
              <a:t>Community Schools: Memo will be sent to school leadership and school’s sponsor </a:t>
            </a:r>
          </a:p>
          <a:p>
            <a:r>
              <a:rPr lang="en-US" dirty="0"/>
              <a:t>Memo will be posted on the Department’s website alongside the submitted plan</a:t>
            </a:r>
          </a:p>
          <a:p>
            <a:pPr marL="0" indent="0">
              <a:buNone/>
            </a:pPr>
            <a:endParaRPr lang="en-US" dirty="0"/>
          </a:p>
        </p:txBody>
      </p:sp>
    </p:spTree>
    <p:extLst>
      <p:ext uri="{BB962C8B-B14F-4D97-AF65-F5344CB8AC3E}">
        <p14:creationId xmlns:p14="http://schemas.microsoft.com/office/powerpoint/2010/main" val="139993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401" y="361361"/>
            <a:ext cx="6932199" cy="55258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599135" y="1972849"/>
            <a:ext cx="3200400" cy="1622121"/>
          </a:xfr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0" tIns="0" rIns="0" bIns="0" rtlCol="0" anchor="ctr" anchorCtr="0">
            <a:noAutofit/>
          </a:bodyPr>
          <a:lstStyle/>
          <a:p>
            <a:r>
              <a:rPr lang="en-US" sz="3600" dirty="0"/>
              <a:t>Feedback Memo</a:t>
            </a:r>
          </a:p>
        </p:txBody>
      </p:sp>
    </p:spTree>
    <p:extLst>
      <p:ext uri="{BB962C8B-B14F-4D97-AF65-F5344CB8AC3E}">
        <p14:creationId xmlns:p14="http://schemas.microsoft.com/office/powerpoint/2010/main" val="11731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Equation to Success </a:t>
            </a:r>
          </a:p>
        </p:txBody>
      </p:sp>
      <p:sp>
        <p:nvSpPr>
          <p:cNvPr id="4" name="Rectangle 3"/>
          <p:cNvSpPr/>
          <p:nvPr/>
        </p:nvSpPr>
        <p:spPr>
          <a:xfrm>
            <a:off x="386443" y="1695995"/>
            <a:ext cx="2013857" cy="1820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Effective  Instruction </a:t>
            </a:r>
          </a:p>
        </p:txBody>
      </p:sp>
      <p:sp>
        <p:nvSpPr>
          <p:cNvPr id="5" name="Rectangle 4"/>
          <p:cNvSpPr/>
          <p:nvPr/>
        </p:nvSpPr>
        <p:spPr>
          <a:xfrm>
            <a:off x="3458934" y="1695996"/>
            <a:ext cx="2013857" cy="1820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Effective Implementation Methods </a:t>
            </a:r>
          </a:p>
        </p:txBody>
      </p:sp>
      <p:sp>
        <p:nvSpPr>
          <p:cNvPr id="6" name="Rectangle 5"/>
          <p:cNvSpPr/>
          <p:nvPr/>
        </p:nvSpPr>
        <p:spPr>
          <a:xfrm>
            <a:off x="6683828" y="1695994"/>
            <a:ext cx="2013857" cy="1820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Enabling Context </a:t>
            </a:r>
          </a:p>
        </p:txBody>
      </p:sp>
      <p:sp>
        <p:nvSpPr>
          <p:cNvPr id="7" name="Multiplication Sign 6"/>
          <p:cNvSpPr/>
          <p:nvPr/>
        </p:nvSpPr>
        <p:spPr>
          <a:xfrm>
            <a:off x="2658836" y="2346960"/>
            <a:ext cx="484414" cy="51815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Multiplication Sign 7"/>
          <p:cNvSpPr/>
          <p:nvPr/>
        </p:nvSpPr>
        <p:spPr>
          <a:xfrm>
            <a:off x="5778953" y="2346959"/>
            <a:ext cx="484414" cy="51815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quals 8"/>
          <p:cNvSpPr/>
          <p:nvPr/>
        </p:nvSpPr>
        <p:spPr>
          <a:xfrm>
            <a:off x="2683329" y="5011784"/>
            <a:ext cx="435428" cy="457200"/>
          </a:xfrm>
          <a:prstGeom prst="mathEqual">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3458934" y="4330339"/>
            <a:ext cx="2013857" cy="1820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Improved Outcomes for all Children  </a:t>
            </a:r>
          </a:p>
        </p:txBody>
      </p:sp>
      <p:sp>
        <p:nvSpPr>
          <p:cNvPr id="11" name="Rectangle 10"/>
          <p:cNvSpPr/>
          <p:nvPr/>
        </p:nvSpPr>
        <p:spPr>
          <a:xfrm>
            <a:off x="194581" y="1360714"/>
            <a:ext cx="2397579" cy="2534195"/>
          </a:xfrm>
          <a:prstGeom prst="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267074" y="1338940"/>
            <a:ext cx="2397579" cy="2534195"/>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491966" y="1380168"/>
            <a:ext cx="2397579" cy="2534195"/>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5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13" r="8767"/>
          <a:stretch/>
        </p:blipFill>
        <p:spPr>
          <a:xfrm>
            <a:off x="263047" y="476004"/>
            <a:ext cx="8417490" cy="5300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285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76987824"/>
              </p:ext>
            </p:extLst>
          </p:nvPr>
        </p:nvGraphicFramePr>
        <p:xfrm>
          <a:off x="162560" y="2117333"/>
          <a:ext cx="1910080" cy="839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557676757"/>
              </p:ext>
            </p:extLst>
          </p:nvPr>
        </p:nvGraphicFramePr>
        <p:xfrm>
          <a:off x="213360" y="3105909"/>
          <a:ext cx="1884160" cy="882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05778646"/>
              </p:ext>
            </p:extLst>
          </p:nvPr>
        </p:nvGraphicFramePr>
        <p:xfrm>
          <a:off x="223520" y="4169830"/>
          <a:ext cx="1874000" cy="9259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7916836"/>
              </p:ext>
            </p:extLst>
          </p:nvPr>
        </p:nvGraphicFramePr>
        <p:xfrm>
          <a:off x="223520" y="5248181"/>
          <a:ext cx="1874000" cy="9259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3" name="Picture 2"/>
          <p:cNvPicPr>
            <a:picLocks noChangeAspect="1"/>
          </p:cNvPicPr>
          <p:nvPr/>
        </p:nvPicPr>
        <p:blipFill>
          <a:blip r:embed="rId23"/>
          <a:stretch>
            <a:fillRect/>
          </a:stretch>
        </p:blipFill>
        <p:spPr>
          <a:xfrm>
            <a:off x="1592364" y="170861"/>
            <a:ext cx="6532362" cy="5870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234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199" y="344466"/>
            <a:ext cx="4922392" cy="57557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910203" y="2169560"/>
            <a:ext cx="4064694" cy="2105521"/>
          </a:xfr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r>
              <a:rPr lang="en-US" sz="3600" dirty="0"/>
              <a:t>District, School, and Teacher Support Toolbox</a:t>
            </a:r>
          </a:p>
        </p:txBody>
      </p:sp>
    </p:spTree>
    <p:extLst>
      <p:ext uri="{BB962C8B-B14F-4D97-AF65-F5344CB8AC3E}">
        <p14:creationId xmlns:p14="http://schemas.microsoft.com/office/powerpoint/2010/main" val="241829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71415"/>
            <a:ext cx="8050838" cy="3477875"/>
          </a:xfrm>
          <a:prstGeom prst="rect">
            <a:avLst/>
          </a:prstGeom>
        </p:spPr>
        <p:txBody>
          <a:bodyPr wrap="square">
            <a:spAutoFit/>
          </a:bodyPr>
          <a:lstStyle/>
          <a:p>
            <a:pPr>
              <a:spcAft>
                <a:spcPts val="1200"/>
              </a:spcAft>
            </a:pPr>
            <a:r>
              <a:rPr lang="en-US" sz="3600" b="1" dirty="0">
                <a:latin typeface="Arial" panose="020B0604020202020204" pitchFamily="34" charset="0"/>
                <a:cs typeface="Arial" panose="020B0604020202020204" pitchFamily="34" charset="0"/>
              </a:rPr>
              <a:t>Reading Achievement Plans: </a:t>
            </a:r>
            <a:r>
              <a:rPr lang="en-US" sz="3200" dirty="0">
                <a:latin typeface="Arial" panose="020B0604020202020204" pitchFamily="34" charset="0"/>
                <a:cs typeface="Arial" panose="020B0604020202020204" pitchFamily="34" charset="0"/>
                <a:hlinkClick r:id="rId3"/>
              </a:rPr>
              <a:t>ReadingPlans@education.ohio.gov </a:t>
            </a:r>
            <a:endParaRPr lang="en-US" sz="3200" dirty="0">
              <a:latin typeface="Arial" panose="020B0604020202020204" pitchFamily="34" charset="0"/>
              <a:cs typeface="Arial" panose="020B0604020202020204" pitchFamily="34" charset="0"/>
            </a:endParaRPr>
          </a:p>
          <a:p>
            <a:pPr>
              <a:spcAft>
                <a:spcPts val="1200"/>
              </a:spcAft>
            </a:pPr>
            <a:endParaRPr lang="en-US" sz="3200" dirty="0">
              <a:latin typeface="Arial" panose="020B0604020202020204" pitchFamily="34" charset="0"/>
              <a:cs typeface="Arial" panose="020B0604020202020204" pitchFamily="34" charset="0"/>
            </a:endParaRPr>
          </a:p>
          <a:p>
            <a:pPr>
              <a:spcAft>
                <a:spcPts val="1200"/>
              </a:spcAft>
            </a:pPr>
            <a:r>
              <a:rPr lang="en-US" sz="3600" b="1" dirty="0">
                <a:latin typeface="Arial" panose="020B0604020202020204" pitchFamily="34" charset="0"/>
                <a:ea typeface="Calibri" panose="020F0502020204030204" pitchFamily="34" charset="0"/>
                <a:cs typeface="Arial" panose="020B0604020202020204" pitchFamily="34" charset="0"/>
              </a:rPr>
              <a:t>Third Grade Reading Guarantee: </a:t>
            </a:r>
            <a:r>
              <a:rPr lang="en-US" sz="3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ThirdGradeGuarantee@education.ohio.gov</a:t>
            </a:r>
            <a:endParaRPr lang="en-US" sz="32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spcAft>
                <a:spcPts val="1200"/>
              </a:spcAft>
            </a:pPr>
            <a:endParaRPr lang="en-US" sz="2200" dirty="0"/>
          </a:p>
        </p:txBody>
      </p:sp>
      <p:sp>
        <p:nvSpPr>
          <p:cNvPr id="3" name="Title 2"/>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Contact Information</a:t>
            </a:r>
            <a:endParaRPr lang="en-US" dirty="0"/>
          </a:p>
        </p:txBody>
      </p:sp>
    </p:spTree>
    <p:extLst>
      <p:ext uri="{BB962C8B-B14F-4D97-AF65-F5344CB8AC3E}">
        <p14:creationId xmlns:p14="http://schemas.microsoft.com/office/powerpoint/2010/main" val="26240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392863"/>
          </a:xfrm>
        </p:spPr>
      </p:pic>
      <p:sp>
        <p:nvSpPr>
          <p:cNvPr id="122883" name="Title 1"/>
          <p:cNvSpPr>
            <a:spLocks noGrp="1"/>
          </p:cNvSpPr>
          <p:nvPr>
            <p:ph type="title"/>
          </p:nvPr>
        </p:nvSpPr>
        <p:spPr>
          <a:xfrm>
            <a:off x="457200" y="293688"/>
            <a:ext cx="8229600" cy="1292662"/>
          </a:xfrm>
        </p:spPr>
        <p:txBody>
          <a:bodyPr/>
          <a:lstStyle/>
          <a:p>
            <a:pPr eaLnBrk="1" hangingPunct="1"/>
            <a:r>
              <a:rPr lang="en-US" altLang="en-US" dirty="0">
                <a:solidFill>
                  <a:schemeClr val="bg1"/>
                </a:solidFill>
                <a:latin typeface="Arial" panose="020B0604020202020204" pitchFamily="34" charset="0"/>
                <a:cs typeface="Arial" panose="020B0604020202020204" pitchFamily="34" charset="0"/>
              </a:rPr>
              <a:t>Survey and </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Audience Questions</a:t>
            </a:r>
          </a:p>
        </p:txBody>
      </p:sp>
    </p:spTree>
    <p:extLst>
      <p:ext uri="{BB962C8B-B14F-4D97-AF65-F5344CB8AC3E}">
        <p14:creationId xmlns:p14="http://schemas.microsoft.com/office/powerpoint/2010/main" val="41509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53" y="187891"/>
            <a:ext cx="8229600" cy="1077218"/>
          </a:xfrm>
        </p:spPr>
        <p:txBody>
          <a:bodyPr/>
          <a:lstStyle/>
          <a:p>
            <a:r>
              <a:rPr lang="en-US" dirty="0"/>
              <a:t>Legislation</a:t>
            </a:r>
            <a:br>
              <a:rPr lang="en-US" dirty="0"/>
            </a:br>
            <a:r>
              <a:rPr lang="en-US" sz="2800" dirty="0">
                <a:solidFill>
                  <a:schemeClr val="tx2"/>
                </a:solidFill>
              </a:rPr>
              <a:t>(History and Requirements) </a:t>
            </a:r>
          </a:p>
        </p:txBody>
      </p:sp>
      <p:sp>
        <p:nvSpPr>
          <p:cNvPr id="3" name="Content Placeholder 2"/>
          <p:cNvSpPr>
            <a:spLocks noGrp="1"/>
          </p:cNvSpPr>
          <p:nvPr>
            <p:ph idx="1"/>
          </p:nvPr>
        </p:nvSpPr>
        <p:spPr>
          <a:xfrm>
            <a:off x="457200" y="1465545"/>
            <a:ext cx="8229600" cy="4351016"/>
          </a:xfrm>
        </p:spPr>
        <p:txBody>
          <a:bodyPr/>
          <a:lstStyle/>
          <a:p>
            <a:r>
              <a:rPr lang="en-US" dirty="0"/>
              <a:t>Deadline: Dec. 31 </a:t>
            </a:r>
          </a:p>
          <a:p>
            <a:endParaRPr lang="en-US" dirty="0"/>
          </a:p>
          <a:p>
            <a:r>
              <a:rPr lang="en-US" dirty="0"/>
              <a:t>Requires State Board of Education to adopt rules prescribing the content of and deadlines for the RAP</a:t>
            </a:r>
          </a:p>
          <a:p>
            <a:endParaRPr lang="en-US" dirty="0"/>
          </a:p>
          <a:p>
            <a:r>
              <a:rPr lang="en-US" dirty="0"/>
              <a:t>Requires the Department to post the submitted plans in a prominent location on the department’s website</a:t>
            </a:r>
          </a:p>
        </p:txBody>
      </p:sp>
    </p:spTree>
    <p:extLst>
      <p:ext uri="{BB962C8B-B14F-4D97-AF65-F5344CB8AC3E}">
        <p14:creationId xmlns:p14="http://schemas.microsoft.com/office/powerpoint/2010/main" val="40785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21"/>
            <a:ext cx="8229600" cy="615553"/>
          </a:xfrm>
        </p:spPr>
        <p:txBody>
          <a:bodyPr/>
          <a:lstStyle/>
          <a:p>
            <a:pPr algn="ctr"/>
            <a:r>
              <a:rPr lang="en-US" sz="4000" dirty="0"/>
              <a:t>Join the Conversation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83009" y="1074891"/>
            <a:ext cx="962967" cy="983902"/>
          </a:xfrm>
          <a:prstGeom prst="rect">
            <a:avLst/>
          </a:prstGeom>
        </p:spPr>
      </p:pic>
      <p:sp>
        <p:nvSpPr>
          <p:cNvPr id="10" name="Rectangle 9"/>
          <p:cNvSpPr/>
          <p:nvPr/>
        </p:nvSpPr>
        <p:spPr>
          <a:xfrm>
            <a:off x="3828324" y="2206289"/>
            <a:ext cx="3241272" cy="861774"/>
          </a:xfrm>
          <a:prstGeom prst="rect">
            <a:avLst/>
          </a:prstGeom>
        </p:spPr>
        <p:txBody>
          <a:bodyPr wrap="none" lIns="0" tIns="0" rIns="0" bIns="0">
            <a:spAutoFit/>
          </a:bodyPr>
          <a:lstStyle/>
          <a:p>
            <a:r>
              <a:rPr lang="en-US" sz="2800" dirty="0">
                <a:latin typeface="Arial"/>
                <a:cs typeface="Arial"/>
              </a:rPr>
              <a:t>@OHEducation</a:t>
            </a:r>
          </a:p>
          <a:p>
            <a:r>
              <a:rPr lang="en-US" sz="2800" dirty="0">
                <a:latin typeface="Arial"/>
                <a:cs typeface="Arial"/>
              </a:rPr>
              <a:t>@OHEducationSupt</a:t>
            </a:r>
          </a:p>
        </p:txBody>
      </p:sp>
      <p:sp>
        <p:nvSpPr>
          <p:cNvPr id="12" name="Rectangle 11"/>
          <p:cNvSpPr/>
          <p:nvPr/>
        </p:nvSpPr>
        <p:spPr>
          <a:xfrm>
            <a:off x="3864726" y="1295229"/>
            <a:ext cx="2138406" cy="430887"/>
          </a:xfrm>
          <a:prstGeom prst="rect">
            <a:avLst/>
          </a:prstGeom>
        </p:spPr>
        <p:txBody>
          <a:bodyPr wrap="none" lIns="0" tIns="0" rIns="0" bIns="0">
            <a:spAutoFit/>
          </a:bodyPr>
          <a:lstStyle/>
          <a:p>
            <a:r>
              <a:rPr lang="en-US" sz="2800" dirty="0">
                <a:latin typeface="Arial"/>
                <a:cs typeface="Arial"/>
              </a:rPr>
              <a:t>OHEducation</a:t>
            </a:r>
          </a:p>
        </p:txBody>
      </p:sp>
      <p:sp>
        <p:nvSpPr>
          <p:cNvPr id="13" name="Rectangle 12"/>
          <p:cNvSpPr/>
          <p:nvPr/>
        </p:nvSpPr>
        <p:spPr>
          <a:xfrm>
            <a:off x="3943554" y="4706349"/>
            <a:ext cx="2051203" cy="430887"/>
          </a:xfrm>
          <a:prstGeom prst="rect">
            <a:avLst/>
          </a:prstGeom>
        </p:spPr>
        <p:txBody>
          <a:bodyPr wrap="none" lIns="0" tIns="0" bIns="0">
            <a:spAutoFit/>
          </a:bodyPr>
          <a:lstStyle/>
          <a:p>
            <a:r>
              <a:rPr lang="en-US" sz="2800" dirty="0">
                <a:latin typeface="Arial"/>
                <a:cs typeface="Arial"/>
              </a:rPr>
              <a:t>OhioEdDept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192" y="2310913"/>
            <a:ext cx="828603" cy="673649"/>
          </a:xfrm>
          <a:prstGeom prst="rect">
            <a:avLst/>
          </a:prstGeom>
        </p:spPr>
      </p:pic>
      <p:pic>
        <p:nvPicPr>
          <p:cNvPr id="17" name="Picture 16" descr="facebook-logo.jpg"/>
          <p:cNvPicPr>
            <a:picLocks noChangeAspect="1"/>
          </p:cNvPicPr>
          <p:nvPr/>
        </p:nvPicPr>
        <p:blipFill>
          <a:blip r:embed="rId5"/>
          <a:stretch>
            <a:fillRect/>
          </a:stretch>
        </p:blipFill>
        <p:spPr>
          <a:xfrm>
            <a:off x="2013364" y="4646530"/>
            <a:ext cx="1403066" cy="556550"/>
          </a:xfrm>
          <a:prstGeom prst="rect">
            <a:avLst/>
          </a:prstGeom>
        </p:spPr>
      </p:pic>
      <p:pic>
        <p:nvPicPr>
          <p:cNvPr id="3" name="Picture 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52853" y="3195276"/>
            <a:ext cx="1156961" cy="1324041"/>
          </a:xfrm>
          <a:prstGeom prst="rect">
            <a:avLst/>
          </a:prstGeom>
        </p:spPr>
      </p:pic>
      <p:sp>
        <p:nvSpPr>
          <p:cNvPr id="11" name="Rectangle 10"/>
          <p:cNvSpPr/>
          <p:nvPr/>
        </p:nvSpPr>
        <p:spPr>
          <a:xfrm>
            <a:off x="3943554" y="3632909"/>
            <a:ext cx="2138406" cy="430887"/>
          </a:xfrm>
          <a:prstGeom prst="rect">
            <a:avLst/>
          </a:prstGeom>
        </p:spPr>
        <p:txBody>
          <a:bodyPr wrap="none" lIns="0" tIns="0" rIns="0" bIns="0">
            <a:spAutoFit/>
          </a:bodyPr>
          <a:lstStyle/>
          <a:p>
            <a:r>
              <a:rPr lang="en-US" sz="2800" dirty="0">
                <a:latin typeface="Arial"/>
                <a:cs typeface="Arial"/>
              </a:rPr>
              <a:t>OHEducation</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981" y="5457505"/>
            <a:ext cx="702642" cy="882716"/>
          </a:xfrm>
          <a:prstGeom prst="rect">
            <a:avLst/>
          </a:prstGeom>
        </p:spPr>
      </p:pic>
      <p:sp>
        <p:nvSpPr>
          <p:cNvPr id="14" name="Rectangle 13"/>
          <p:cNvSpPr/>
          <p:nvPr/>
        </p:nvSpPr>
        <p:spPr>
          <a:xfrm>
            <a:off x="3943554" y="5779789"/>
            <a:ext cx="3699731" cy="430887"/>
          </a:xfrm>
          <a:prstGeom prst="rect">
            <a:avLst/>
          </a:prstGeom>
        </p:spPr>
        <p:txBody>
          <a:bodyPr wrap="none" lIns="0" tIns="0" rIns="0" bIns="0">
            <a:spAutoFit/>
          </a:bodyPr>
          <a:lstStyle/>
          <a:p>
            <a:r>
              <a:rPr lang="en-US" sz="2800" dirty="0">
                <a:latin typeface="Arial"/>
                <a:cs typeface="Arial"/>
              </a:rPr>
              <a:t>education.ohio.gov/text</a:t>
            </a:r>
          </a:p>
        </p:txBody>
      </p:sp>
    </p:spTree>
    <p:extLst>
      <p:ext uri="{BB962C8B-B14F-4D97-AF65-F5344CB8AC3E}">
        <p14:creationId xmlns:p14="http://schemas.microsoft.com/office/powerpoint/2010/main" val="126986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77218"/>
          </a:xfrm>
        </p:spPr>
        <p:txBody>
          <a:bodyPr/>
          <a:lstStyle/>
          <a:p>
            <a:r>
              <a:rPr lang="en-US" dirty="0"/>
              <a:t>State Board of Education Rule</a:t>
            </a:r>
            <a:br>
              <a:rPr lang="en-US" dirty="0"/>
            </a:br>
            <a:r>
              <a:rPr lang="en-US" sz="2800" dirty="0">
                <a:solidFill>
                  <a:schemeClr val="tx2"/>
                </a:solidFill>
              </a:rPr>
              <a:t>(History and Requirements)</a:t>
            </a:r>
            <a:endParaRPr lang="en-US" sz="2800" dirty="0"/>
          </a:p>
        </p:txBody>
      </p:sp>
      <p:sp>
        <p:nvSpPr>
          <p:cNvPr id="3" name="Content Placeholder 2"/>
          <p:cNvSpPr>
            <a:spLocks noGrp="1"/>
          </p:cNvSpPr>
          <p:nvPr>
            <p:ph idx="1"/>
          </p:nvPr>
        </p:nvSpPr>
        <p:spPr>
          <a:xfrm>
            <a:off x="457200" y="1892674"/>
            <a:ext cx="8229600" cy="4525963"/>
          </a:xfrm>
        </p:spPr>
        <p:txBody>
          <a:bodyPr/>
          <a:lstStyle/>
          <a:p>
            <a:r>
              <a:rPr lang="en-US" dirty="0"/>
              <a:t>OAC 3301-56-02</a:t>
            </a:r>
          </a:p>
          <a:p>
            <a:r>
              <a:rPr lang="en-US" dirty="0"/>
              <a:t>Outlines minimum components of the RAP</a:t>
            </a:r>
          </a:p>
          <a:p>
            <a:r>
              <a:rPr lang="en-US" dirty="0"/>
              <a:t>Requires department to develop a template for the plan and make it available to districts and schools by July 1, 2016</a:t>
            </a:r>
          </a:p>
          <a:p>
            <a:endParaRPr lang="en-US" dirty="0"/>
          </a:p>
        </p:txBody>
      </p:sp>
    </p:spTree>
    <p:extLst>
      <p:ext uri="{BB962C8B-B14F-4D97-AF65-F5344CB8AC3E}">
        <p14:creationId xmlns:p14="http://schemas.microsoft.com/office/powerpoint/2010/main" val="8160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Submits a RAP?</a:t>
            </a:r>
          </a:p>
        </p:txBody>
      </p:sp>
      <p:sp>
        <p:nvSpPr>
          <p:cNvPr id="3" name="Content Placeholder 2"/>
          <p:cNvSpPr>
            <a:spLocks noGrp="1"/>
          </p:cNvSpPr>
          <p:nvPr>
            <p:ph idx="1"/>
          </p:nvPr>
        </p:nvSpPr>
        <p:spPr>
          <a:xfrm>
            <a:off x="374073" y="1103532"/>
            <a:ext cx="8312727" cy="5002590"/>
          </a:xfrm>
        </p:spPr>
        <p:txBody>
          <a:bodyPr/>
          <a:lstStyle/>
          <a:p>
            <a:pPr marL="0" indent="0">
              <a:buNone/>
            </a:pPr>
            <a:r>
              <a:rPr lang="en-US" dirty="0"/>
              <a:t>Required for districts that meet the following criteria for </a:t>
            </a:r>
            <a:r>
              <a:rPr lang="en-US" u="sng" dirty="0">
                <a:solidFill>
                  <a:schemeClr val="tx2"/>
                </a:solidFill>
              </a:rPr>
              <a:t>two </a:t>
            </a:r>
            <a:r>
              <a:rPr lang="en-US" dirty="0"/>
              <a:t>consecutive school year (i.e. 2014-2015 </a:t>
            </a:r>
            <a:r>
              <a:rPr lang="en-US" u="sng" dirty="0">
                <a:solidFill>
                  <a:schemeClr val="tx2"/>
                </a:solidFill>
              </a:rPr>
              <a:t>and</a:t>
            </a:r>
            <a:r>
              <a:rPr lang="en-US" dirty="0"/>
              <a:t> 2015-2016):</a:t>
            </a:r>
          </a:p>
          <a:p>
            <a:pPr marL="860425" lvl="1" indent="-514350">
              <a:buAutoNum type="arabicPeriod"/>
            </a:pPr>
            <a:r>
              <a:rPr lang="en-US" sz="2800" dirty="0"/>
              <a:t>The district or community school received a grade of “D” or “F” on the K-3 Literacy Improvement Measure; </a:t>
            </a:r>
            <a:r>
              <a:rPr lang="en-US" sz="2800" b="1" u="sng" dirty="0">
                <a:solidFill>
                  <a:schemeClr val="tx2"/>
                </a:solidFill>
              </a:rPr>
              <a:t>and</a:t>
            </a:r>
          </a:p>
          <a:p>
            <a:pPr marL="860425" lvl="1" indent="-514350">
              <a:buAutoNum type="arabicPeriod"/>
            </a:pPr>
            <a:r>
              <a:rPr lang="en-US" sz="2800" dirty="0"/>
              <a:t>Fewer than 60 percent of the district’s or community school’s students scored proficient or higher on the state’s grade 3 English language arts test</a:t>
            </a:r>
          </a:p>
          <a:p>
            <a:pPr marL="0" indent="0">
              <a:buNone/>
            </a:pPr>
            <a:endParaRPr lang="en-US" dirty="0"/>
          </a:p>
        </p:txBody>
      </p:sp>
    </p:spTree>
    <p:extLst>
      <p:ext uri="{BB962C8B-B14F-4D97-AF65-F5344CB8AC3E}">
        <p14:creationId xmlns:p14="http://schemas.microsoft.com/office/powerpoint/2010/main" val="407312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 Template </a:t>
            </a:r>
          </a:p>
        </p:txBody>
      </p:sp>
      <p:sp>
        <p:nvSpPr>
          <p:cNvPr id="4" name="Content Placeholder 4"/>
          <p:cNvSpPr>
            <a:spLocks noGrp="1"/>
          </p:cNvSpPr>
          <p:nvPr>
            <p:ph idx="1"/>
          </p:nvPr>
        </p:nvSpPr>
        <p:spPr>
          <a:xfrm>
            <a:off x="286473" y="1429687"/>
            <a:ext cx="8571053" cy="4525963"/>
          </a:xfrm>
        </p:spPr>
        <p:txBody>
          <a:bodyPr/>
          <a:lstStyle/>
          <a:p>
            <a:pPr marL="582930" indent="-514350">
              <a:buFont typeface="+mj-lt"/>
              <a:buAutoNum type="arabicPeriod"/>
            </a:pPr>
            <a:r>
              <a:rPr lang="en-US" sz="2600" dirty="0"/>
              <a:t>District Leadership Team/RAP writing team </a:t>
            </a:r>
          </a:p>
          <a:p>
            <a:pPr marL="582930" indent="-514350">
              <a:buFont typeface="+mj-lt"/>
              <a:buAutoNum type="arabicPeriod"/>
            </a:pPr>
            <a:r>
              <a:rPr lang="en-US" sz="2600" dirty="0"/>
              <a:t>Alignment of the RAP and district improvement efforts</a:t>
            </a:r>
          </a:p>
          <a:p>
            <a:pPr marL="582930" indent="-514350">
              <a:buFont typeface="+mj-lt"/>
              <a:buAutoNum type="arabicPeriod"/>
            </a:pPr>
            <a:r>
              <a:rPr lang="en-US" sz="2600" dirty="0"/>
              <a:t>Why a RAP is needed in our district or community school (Thorough data analysis)</a:t>
            </a:r>
          </a:p>
          <a:p>
            <a:pPr marL="582930" indent="-514350">
              <a:buFont typeface="+mj-lt"/>
              <a:buAutoNum type="arabicPeriod"/>
            </a:pPr>
            <a:r>
              <a:rPr lang="en-US" sz="2600" dirty="0"/>
              <a:t>Literacy mission and vision statements</a:t>
            </a:r>
          </a:p>
          <a:p>
            <a:pPr marL="582930" indent="-514350">
              <a:buFont typeface="+mj-lt"/>
              <a:buAutoNum type="arabicPeriod"/>
            </a:pPr>
            <a:r>
              <a:rPr lang="en-US" sz="2600" dirty="0"/>
              <a:t>Measurable student performance goals</a:t>
            </a:r>
          </a:p>
          <a:p>
            <a:pPr marL="582930" indent="-514350">
              <a:buFont typeface="+mj-lt"/>
              <a:buAutoNum type="arabicPeriod"/>
            </a:pPr>
            <a:r>
              <a:rPr lang="en-US" sz="2600" dirty="0"/>
              <a:t>Action plan map(s)</a:t>
            </a:r>
          </a:p>
          <a:p>
            <a:pPr marL="582930" indent="-514350">
              <a:buFont typeface="+mj-lt"/>
              <a:buAutoNum type="arabicPeriod"/>
            </a:pPr>
            <a:r>
              <a:rPr lang="en-US" sz="2600" dirty="0"/>
              <a:t>Plan for monitoring progress</a:t>
            </a:r>
          </a:p>
          <a:p>
            <a:pPr marL="582930" indent="-514350">
              <a:buFont typeface="+mj-lt"/>
              <a:buAutoNum type="arabicPeriod"/>
            </a:pPr>
            <a:r>
              <a:rPr lang="en-US" sz="2600" dirty="0"/>
              <a:t>Expectations for supports for students and schools</a:t>
            </a:r>
          </a:p>
        </p:txBody>
      </p:sp>
    </p:spTree>
    <p:extLst>
      <p:ext uri="{BB962C8B-B14F-4D97-AF65-F5344CB8AC3E}">
        <p14:creationId xmlns:p14="http://schemas.microsoft.com/office/powerpoint/2010/main" val="14622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 id="{E025D355-2545-4CD7-9C2D-5509997A082F}" vid="{A8CFE707-0B21-4760-80E8-7CB525429E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ODE_PPT_Template1</Template>
  <TotalTime>0</TotalTime>
  <Words>1698</Words>
  <Application>Microsoft Office PowerPoint</Application>
  <PresentationFormat>On-screen Show (4:3)</PresentationFormat>
  <Paragraphs>322</Paragraphs>
  <Slides>60</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Arial Black</vt:lpstr>
      <vt:lpstr>Calibri</vt:lpstr>
      <vt:lpstr>Times New Roman</vt:lpstr>
      <vt:lpstr>Wingdings</vt:lpstr>
      <vt:lpstr>Office Theme</vt:lpstr>
      <vt:lpstr>Thank you for joining!</vt:lpstr>
      <vt:lpstr>Reading Achievement Plans</vt:lpstr>
      <vt:lpstr>Navigating the Webinar</vt:lpstr>
      <vt:lpstr>Today’s Presenter</vt:lpstr>
      <vt:lpstr>Today’s Focus: Reading Achievement Plans </vt:lpstr>
      <vt:lpstr>Legislation (History and Requirements) </vt:lpstr>
      <vt:lpstr>State Board of Education Rule (History and Requirements)</vt:lpstr>
      <vt:lpstr>Who Submits a RAP?</vt:lpstr>
      <vt:lpstr>The Plan Template </vt:lpstr>
      <vt:lpstr>Sequence of Activities </vt:lpstr>
      <vt:lpstr>PowerPoint Presentation</vt:lpstr>
      <vt:lpstr>Simple View of Reading </vt:lpstr>
      <vt:lpstr>Simple View of Reading </vt:lpstr>
      <vt:lpstr>Simple View of Reading </vt:lpstr>
      <vt:lpstr>Changing Emphasis of Big Ideas</vt:lpstr>
      <vt:lpstr>Activity </vt:lpstr>
      <vt:lpstr>The Plan Template </vt:lpstr>
      <vt:lpstr>PowerPoint Presentation</vt:lpstr>
      <vt:lpstr>Comprehensive Data Analysis </vt:lpstr>
      <vt:lpstr>Sample Dibels Next Report</vt:lpstr>
      <vt:lpstr>Sample NWEA MAP Report </vt:lpstr>
      <vt:lpstr>Sample NWEA MAP Report </vt:lpstr>
      <vt:lpstr>Template</vt:lpstr>
      <vt:lpstr>Guidance Document</vt:lpstr>
      <vt:lpstr>Is the plan data driven</vt:lpstr>
      <vt:lpstr>Using data to inform:</vt:lpstr>
      <vt:lpstr>Reading Achievement Plan Leadership Team </vt:lpstr>
      <vt:lpstr>Team Selection </vt:lpstr>
      <vt:lpstr>Sample Team </vt:lpstr>
      <vt:lpstr>Activity </vt:lpstr>
      <vt:lpstr>PowerPoint Presentation</vt:lpstr>
      <vt:lpstr>Ohio Improvement Process </vt:lpstr>
      <vt:lpstr>PowerPoint Presentation</vt:lpstr>
      <vt:lpstr>Grade-level Student Performance Goals </vt:lpstr>
      <vt:lpstr>Goals of the Plan </vt:lpstr>
      <vt:lpstr>PowerPoint Presentation</vt:lpstr>
      <vt:lpstr>PowerPoint Presentation</vt:lpstr>
      <vt:lpstr>Action Plan Maps </vt:lpstr>
      <vt:lpstr>Overarching Goal</vt:lpstr>
      <vt:lpstr>PowerPoint Presentation</vt:lpstr>
      <vt:lpstr>Goal 1 continued</vt:lpstr>
      <vt:lpstr>Sub-goals Specific to Grade Levels </vt:lpstr>
      <vt:lpstr>PowerPoint Presentation</vt:lpstr>
      <vt:lpstr>PowerPoint Presentation</vt:lpstr>
      <vt:lpstr>Reading Improvement  Monitoring Plans </vt:lpstr>
      <vt:lpstr>PowerPoint Presentation</vt:lpstr>
      <vt:lpstr>PowerPoint Presentation</vt:lpstr>
      <vt:lpstr>Activity </vt:lpstr>
      <vt:lpstr>Reading Achievement Plan Worksheet </vt:lpstr>
      <vt:lpstr>Dec. 31, 2017  Plans are Submitted</vt:lpstr>
      <vt:lpstr>What’s Next? </vt:lpstr>
      <vt:lpstr>Feedback Memo</vt:lpstr>
      <vt:lpstr>Feedback Memo</vt:lpstr>
      <vt:lpstr>Equation to Success </vt:lpstr>
      <vt:lpstr>PowerPoint Presentation</vt:lpstr>
      <vt:lpstr>PowerPoint Presentation</vt:lpstr>
      <vt:lpstr>District, School, and Teacher Support Toolbox</vt:lpstr>
      <vt:lpstr>Contact Information</vt:lpstr>
      <vt:lpstr>Survey and  Audience Questions</vt:lpstr>
      <vt:lpstr>Join the Conversation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2017-10-11T17:51:44Z</dcterms:created>
  <dcterms:modified xsi:type="dcterms:W3CDTF">2017-10-11T17:58:49Z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