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Lst>
  <p:notesMasterIdLst>
    <p:notesMasterId r:id="rId62"/>
  </p:notesMasterIdLst>
  <p:sldIdLst>
    <p:sldId id="256" r:id="rId5"/>
    <p:sldId id="1162" r:id="rId6"/>
    <p:sldId id="371" r:id="rId7"/>
    <p:sldId id="934" r:id="rId8"/>
    <p:sldId id="880" r:id="rId9"/>
    <p:sldId id="879" r:id="rId10"/>
    <p:sldId id="1167" r:id="rId11"/>
    <p:sldId id="287" r:id="rId12"/>
    <p:sldId id="1177" r:id="rId13"/>
    <p:sldId id="873" r:id="rId14"/>
    <p:sldId id="935" r:id="rId15"/>
    <p:sldId id="936" r:id="rId16"/>
    <p:sldId id="937" r:id="rId17"/>
    <p:sldId id="1182" r:id="rId18"/>
    <p:sldId id="939" r:id="rId19"/>
    <p:sldId id="1171" r:id="rId20"/>
    <p:sldId id="1185" r:id="rId21"/>
    <p:sldId id="941" r:id="rId22"/>
    <p:sldId id="1186" r:id="rId23"/>
    <p:sldId id="1194" r:id="rId24"/>
    <p:sldId id="1193" r:id="rId25"/>
    <p:sldId id="1187" r:id="rId26"/>
    <p:sldId id="942" r:id="rId27"/>
    <p:sldId id="320" r:id="rId28"/>
    <p:sldId id="1191" r:id="rId29"/>
    <p:sldId id="1192" r:id="rId30"/>
    <p:sldId id="316" r:id="rId31"/>
    <p:sldId id="289" r:id="rId32"/>
    <p:sldId id="943" r:id="rId33"/>
    <p:sldId id="1188" r:id="rId34"/>
    <p:sldId id="944" r:id="rId35"/>
    <p:sldId id="1184" r:id="rId36"/>
    <p:sldId id="945" r:id="rId37"/>
    <p:sldId id="946" r:id="rId38"/>
    <p:sldId id="1164" r:id="rId39"/>
    <p:sldId id="1165" r:id="rId40"/>
    <p:sldId id="947" r:id="rId41"/>
    <p:sldId id="522" r:id="rId42"/>
    <p:sldId id="1189" r:id="rId43"/>
    <p:sldId id="952" r:id="rId44"/>
    <p:sldId id="953" r:id="rId45"/>
    <p:sldId id="1172" r:id="rId46"/>
    <p:sldId id="1173" r:id="rId47"/>
    <p:sldId id="1174" r:id="rId48"/>
    <p:sldId id="1169" r:id="rId49"/>
    <p:sldId id="1170" r:id="rId50"/>
    <p:sldId id="958" r:id="rId51"/>
    <p:sldId id="381" r:id="rId52"/>
    <p:sldId id="382" r:id="rId53"/>
    <p:sldId id="318" r:id="rId54"/>
    <p:sldId id="1163" r:id="rId55"/>
    <p:sldId id="960" r:id="rId56"/>
    <p:sldId id="276" r:id="rId57"/>
    <p:sldId id="1190" r:id="rId58"/>
    <p:sldId id="961" r:id="rId59"/>
    <p:sldId id="290" r:id="rId60"/>
    <p:sldId id="321" r:id="rId61"/>
  </p:sldIdLst>
  <p:sldSz cx="14630400" cy="8229600"/>
  <p:notesSz cx="6858000" cy="91440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592">
          <p15:clr>
            <a:srgbClr val="A4A3A4"/>
          </p15:clr>
        </p15:guide>
        <p15:guide id="4" pos="46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284"/>
    <a:srgbClr val="CD0920"/>
    <a:srgbClr val="83A2CA"/>
    <a:srgbClr val="C0DB37"/>
    <a:srgbClr val="6CAED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8F8400-5366-480E-965F-8E53F7D4462A}" v="854" dt="2022-02-04T14:14:38.4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82" autoAdjust="0"/>
    <p:restoredTop sz="94145" autoAdjust="0"/>
  </p:normalViewPr>
  <p:slideViewPr>
    <p:cSldViewPr snapToGrid="0" snapToObjects="1">
      <p:cViewPr varScale="1">
        <p:scale>
          <a:sx n="52" d="100"/>
          <a:sy n="52" d="100"/>
        </p:scale>
        <p:origin x="968" y="60"/>
      </p:cViewPr>
      <p:guideLst>
        <p:guide orient="horz" pos="2160"/>
        <p:guide pos="3840"/>
        <p:guide orient="horz" pos="2592"/>
        <p:guide pos="4656"/>
      </p:guideLst>
    </p:cSldViewPr>
  </p:slideViewPr>
  <p:outlineViewPr>
    <p:cViewPr>
      <p:scale>
        <a:sx n="33" d="100"/>
        <a:sy n="33" d="100"/>
      </p:scale>
      <p:origin x="0" y="-2404"/>
    </p:cViewPr>
  </p:outlineViewPr>
  <p:notesTextViewPr>
    <p:cViewPr>
      <p:scale>
        <a:sx n="100" d="100"/>
        <a:sy n="100" d="100"/>
      </p:scale>
      <p:origin x="0" y="0"/>
    </p:cViewPr>
  </p:notesTextViewPr>
  <p:sorterViewPr>
    <p:cViewPr>
      <p:scale>
        <a:sx n="30" d="100"/>
        <a:sy n="30" d="100"/>
      </p:scale>
      <p:origin x="0" y="-2112"/>
    </p:cViewPr>
  </p:sorterViewPr>
  <p:notesViewPr>
    <p:cSldViewPr snapToGrid="0" snapToObjects="1">
      <p:cViewPr varScale="1">
        <p:scale>
          <a:sx n="59" d="100"/>
          <a:sy n="59" d="100"/>
        </p:scale>
        <p:origin x="3226"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2/4/2022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548613"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1097225"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645838"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219445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robertkaplinsky.com/making-the-ccss-math-practices-readable-mp-1/"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146755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Illustrative Mathematics Task is aligned to 3.NF.1</a:t>
            </a:r>
          </a:p>
          <a:p>
            <a:r>
              <a:rPr lang="en-US" dirty="0"/>
              <a:t>http://tasks.illustrativemathematics.org/content-standards/3/NF/A/1/tasks/833</a:t>
            </a:r>
          </a:p>
        </p:txBody>
      </p:sp>
      <p:sp>
        <p:nvSpPr>
          <p:cNvPr id="4" name="Slide Number Placeholder 3"/>
          <p:cNvSpPr>
            <a:spLocks noGrp="1"/>
          </p:cNvSpPr>
          <p:nvPr>
            <p:ph type="sldNum" sz="quarter" idx="5"/>
          </p:nvPr>
        </p:nvSpPr>
        <p:spPr/>
        <p:txBody>
          <a:bodyPr/>
          <a:lstStyle/>
          <a:p>
            <a:fld id="{A88EB8E9-7E05-4C60-A58D-798732DD5BFE}" type="slidenum">
              <a:rPr lang="en-US" smtClean="0"/>
              <a:t>15</a:t>
            </a:fld>
            <a:endParaRPr lang="en-US"/>
          </a:p>
        </p:txBody>
      </p:sp>
    </p:spTree>
    <p:extLst>
      <p:ext uri="{BB962C8B-B14F-4D97-AF65-F5344CB8AC3E}">
        <p14:creationId xmlns:p14="http://schemas.microsoft.com/office/powerpoint/2010/main" val="583851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Illustrative Mathematics Task is aligned to 4.NF.3c. </a:t>
            </a:r>
          </a:p>
          <a:p>
            <a:r>
              <a:rPr lang="en-US" dirty="0"/>
              <a:t>Illustrative Mathematics task is aligned to 5.OA.2. </a:t>
            </a:r>
          </a:p>
          <a:p>
            <a:r>
              <a:rPr lang="en-US" dirty="0"/>
              <a:t>http://tasks.illustrativemathematics.org/content-standards/5/OA/A/2/tasks/556</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16</a:t>
            </a:fld>
            <a:endParaRPr lang="en-US"/>
          </a:p>
        </p:txBody>
      </p:sp>
    </p:spTree>
    <p:extLst>
      <p:ext uri="{BB962C8B-B14F-4D97-AF65-F5344CB8AC3E}">
        <p14:creationId xmlns:p14="http://schemas.microsoft.com/office/powerpoint/2010/main" val="350116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0" i="0" dirty="0">
                <a:solidFill>
                  <a:srgbClr val="0F1111"/>
                </a:solidFill>
                <a:effectLst/>
                <a:latin typeface="Amazon Ember"/>
              </a:rPr>
              <a:t>Tasks taken from: </a:t>
            </a:r>
            <a:r>
              <a:rPr lang="en-US" b="1" i="0" dirty="0">
                <a:solidFill>
                  <a:srgbClr val="0F1111"/>
                </a:solidFill>
                <a:effectLst/>
                <a:latin typeface="Amazon Ember"/>
              </a:rPr>
              <a:t>Number Talks: Fractions, Decimals, and Percentages </a:t>
            </a:r>
            <a:r>
              <a:rPr lang="en-US" b="0" i="0" dirty="0">
                <a:solidFill>
                  <a:srgbClr val="0F1111"/>
                </a:solidFill>
                <a:effectLst/>
                <a:latin typeface="Amazon Ember"/>
              </a:rPr>
              <a:t>by Sherry Parrish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17</a:t>
            </a:fld>
            <a:endParaRPr lang="en-US"/>
          </a:p>
        </p:txBody>
      </p:sp>
    </p:spTree>
    <p:extLst>
      <p:ext uri="{BB962C8B-B14F-4D97-AF65-F5344CB8AC3E}">
        <p14:creationId xmlns:p14="http://schemas.microsoft.com/office/powerpoint/2010/main" val="3173896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Illustrative Mathematics task is aligned to 7.NS.1 </a:t>
            </a:r>
          </a:p>
          <a:p>
            <a:r>
              <a:rPr lang="en-US" dirty="0"/>
              <a:t>http://tasks.illustrativemathematics.org/content-standards/7/NS/A/1/tasks/314</a:t>
            </a:r>
          </a:p>
        </p:txBody>
      </p:sp>
      <p:sp>
        <p:nvSpPr>
          <p:cNvPr id="4" name="Slide Number Placeholder 3"/>
          <p:cNvSpPr>
            <a:spLocks noGrp="1"/>
          </p:cNvSpPr>
          <p:nvPr>
            <p:ph type="sldNum" sz="quarter" idx="5"/>
          </p:nvPr>
        </p:nvSpPr>
        <p:spPr/>
        <p:txBody>
          <a:bodyPr/>
          <a:lstStyle/>
          <a:p>
            <a:fld id="{A88EB8E9-7E05-4C60-A58D-798732DD5BFE}" type="slidenum">
              <a:rPr lang="en-US" smtClean="0"/>
              <a:t>18</a:t>
            </a:fld>
            <a:endParaRPr lang="en-US"/>
          </a:p>
        </p:txBody>
      </p:sp>
    </p:spTree>
    <p:extLst>
      <p:ext uri="{BB962C8B-B14F-4D97-AF65-F5344CB8AC3E}">
        <p14:creationId xmlns:p14="http://schemas.microsoft.com/office/powerpoint/2010/main" val="761585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19</a:t>
            </a:fld>
            <a:endParaRPr lang="en-US"/>
          </a:p>
        </p:txBody>
      </p:sp>
    </p:spTree>
    <p:extLst>
      <p:ext uri="{BB962C8B-B14F-4D97-AF65-F5344CB8AC3E}">
        <p14:creationId xmlns:p14="http://schemas.microsoft.com/office/powerpoint/2010/main" val="1178229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20</a:t>
            </a:fld>
            <a:endParaRPr lang="en-US"/>
          </a:p>
        </p:txBody>
      </p:sp>
    </p:spTree>
    <p:extLst>
      <p:ext uri="{BB962C8B-B14F-4D97-AF65-F5344CB8AC3E}">
        <p14:creationId xmlns:p14="http://schemas.microsoft.com/office/powerpoint/2010/main" val="1438907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21</a:t>
            </a:fld>
            <a:endParaRPr lang="en-US"/>
          </a:p>
        </p:txBody>
      </p:sp>
    </p:spTree>
    <p:extLst>
      <p:ext uri="{BB962C8B-B14F-4D97-AF65-F5344CB8AC3E}">
        <p14:creationId xmlns:p14="http://schemas.microsoft.com/office/powerpoint/2010/main" val="3740874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22</a:t>
            </a:fld>
            <a:endParaRPr lang="en-US"/>
          </a:p>
        </p:txBody>
      </p:sp>
    </p:spTree>
    <p:extLst>
      <p:ext uri="{BB962C8B-B14F-4D97-AF65-F5344CB8AC3E}">
        <p14:creationId xmlns:p14="http://schemas.microsoft.com/office/powerpoint/2010/main" val="1833413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23</a:t>
            </a:fld>
            <a:endParaRPr lang="en-US"/>
          </a:p>
        </p:txBody>
      </p:sp>
    </p:spTree>
    <p:extLst>
      <p:ext uri="{BB962C8B-B14F-4D97-AF65-F5344CB8AC3E}">
        <p14:creationId xmlns:p14="http://schemas.microsoft.com/office/powerpoint/2010/main" val="2671280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400" dirty="0">
                <a:highlight>
                  <a:srgbClr val="FFFFFF"/>
                </a:highlight>
              </a:rPr>
              <a:t>The Ohio’s Learning Standards for Mathematical Practice (K-12) describe how students should demonstrate their mathematical proficiency.  These standards “describe varieties of expertise that mathematics educators at all levels should seek to develop in their students” (Standards for Mathematical Practice, 2010). This is achieved by giving expectations for the depth of students’ understanding, the skills students should have, and how students should express what they know.  Unfortunately, the MPs are written in a manner that makes them difficult for many educators to understand which makes their implementation difficult. </a:t>
            </a:r>
          </a:p>
          <a:p>
            <a:pPr marL="0" lvl="0" indent="0" algn="l" rtl="0">
              <a:lnSpc>
                <a:spcPct val="115000"/>
              </a:lnSpc>
              <a:spcBef>
                <a:spcPts val="800"/>
              </a:spcBef>
              <a:spcAft>
                <a:spcPts val="0"/>
              </a:spcAft>
              <a:buNone/>
            </a:pPr>
            <a:endParaRPr lang="en-US" sz="1400" dirty="0">
              <a:highlight>
                <a:srgbClr val="FFFFFF"/>
              </a:highlight>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28</a:t>
            </a:fld>
            <a:endParaRPr lang="en-US"/>
          </a:p>
        </p:txBody>
      </p:sp>
    </p:spTree>
    <p:extLst>
      <p:ext uri="{BB962C8B-B14F-4D97-AF65-F5344CB8AC3E}">
        <p14:creationId xmlns:p14="http://schemas.microsoft.com/office/powerpoint/2010/main" val="1809262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a:t>
            </a:fld>
            <a:endParaRPr lang="en-US"/>
          </a:p>
        </p:txBody>
      </p:sp>
    </p:spTree>
    <p:extLst>
      <p:ext uri="{BB962C8B-B14F-4D97-AF65-F5344CB8AC3E}">
        <p14:creationId xmlns:p14="http://schemas.microsoft.com/office/powerpoint/2010/main" val="556021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for MP: https://education.ohio.gov/getattachment/Topics/Learning-in-Ohio/Mathematics/Model-Curricula-in-Mathematics/Standards-for-Mathematical-Practice/Standards-for-Mathematical-Practice.pdf.aspx</a:t>
            </a:r>
          </a:p>
        </p:txBody>
      </p:sp>
      <p:sp>
        <p:nvSpPr>
          <p:cNvPr id="4" name="Slide Number Placeholder 3"/>
          <p:cNvSpPr>
            <a:spLocks noGrp="1"/>
          </p:cNvSpPr>
          <p:nvPr>
            <p:ph type="sldNum" sz="quarter" idx="5"/>
          </p:nvPr>
        </p:nvSpPr>
        <p:spPr/>
        <p:txBody>
          <a:bodyPr/>
          <a:lstStyle/>
          <a:p>
            <a:fld id="{A88EB8E9-7E05-4C60-A58D-798732DD5BFE}" type="slidenum">
              <a:rPr lang="en-US" smtClean="0"/>
              <a:t>29</a:t>
            </a:fld>
            <a:endParaRPr lang="en-US"/>
          </a:p>
        </p:txBody>
      </p:sp>
    </p:spTree>
    <p:extLst>
      <p:ext uri="{BB962C8B-B14F-4D97-AF65-F5344CB8AC3E}">
        <p14:creationId xmlns:p14="http://schemas.microsoft.com/office/powerpoint/2010/main" val="3774773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Break out room slide </a:t>
            </a:r>
          </a:p>
          <a:p>
            <a:pPr lvl="0"/>
            <a:endParaRPr lang="en-US" dirty="0"/>
          </a:p>
          <a:p>
            <a:pPr lvl="0"/>
            <a:r>
              <a:rPr lang="en-US" dirty="0"/>
              <a:t>Discussion question: What do you think of when MP 2?  </a:t>
            </a:r>
          </a:p>
          <a:p>
            <a:pPr lvl="0"/>
            <a:r>
              <a:rPr lang="en-US" dirty="0"/>
              <a:t>Break out time approx. 10-20 min. depending on the number of people </a:t>
            </a:r>
          </a:p>
          <a:p>
            <a:endParaRPr lang="en-US" i="1" dirty="0"/>
          </a:p>
        </p:txBody>
      </p:sp>
      <p:sp>
        <p:nvSpPr>
          <p:cNvPr id="4" name="Slide Number Placeholder 3"/>
          <p:cNvSpPr>
            <a:spLocks noGrp="1"/>
          </p:cNvSpPr>
          <p:nvPr>
            <p:ph type="sldNum" sz="quarter" idx="5"/>
          </p:nvPr>
        </p:nvSpPr>
        <p:spPr/>
        <p:txBody>
          <a:bodyPr/>
          <a:lstStyle/>
          <a:p>
            <a:fld id="{A88EB8E9-7E05-4C60-A58D-798732DD5BFE}" type="slidenum">
              <a:rPr lang="en-US" smtClean="0"/>
              <a:t>32</a:t>
            </a:fld>
            <a:endParaRPr lang="en-US"/>
          </a:p>
        </p:txBody>
      </p:sp>
    </p:spTree>
    <p:extLst>
      <p:ext uri="{BB962C8B-B14F-4D97-AF65-F5344CB8AC3E}">
        <p14:creationId xmlns:p14="http://schemas.microsoft.com/office/powerpoint/2010/main" val="4244279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a:t>
            </a:r>
          </a:p>
        </p:txBody>
      </p:sp>
      <p:sp>
        <p:nvSpPr>
          <p:cNvPr id="4" name="Slide Number Placeholder 3"/>
          <p:cNvSpPr>
            <a:spLocks noGrp="1"/>
          </p:cNvSpPr>
          <p:nvPr>
            <p:ph type="sldNum" sz="quarter" idx="10"/>
          </p:nvPr>
        </p:nvSpPr>
        <p:spPr/>
        <p:txBody>
          <a:bodyPr/>
          <a:lstStyle/>
          <a:p>
            <a:fld id="{4EE0CA37-B3D3-4D0D-8A2B-1C633EDD525F}" type="slidenum">
              <a:rPr lang="en-US" smtClean="0"/>
              <a:t>38</a:t>
            </a:fld>
            <a:endParaRPr lang="en-US"/>
          </a:p>
        </p:txBody>
      </p:sp>
    </p:spTree>
    <p:extLst>
      <p:ext uri="{BB962C8B-B14F-4D97-AF65-F5344CB8AC3E}">
        <p14:creationId xmlns:p14="http://schemas.microsoft.com/office/powerpoint/2010/main" val="1739819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dirty="0">
                <a:solidFill>
                  <a:schemeClr val="bg1"/>
                </a:solidFill>
                <a:ea typeface="Arial"/>
                <a:sym typeface="Arial"/>
              </a:rPr>
              <a:t>Includes both a precision of language and number. This can be shown by students presenting their work in a way that can be understood.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40</a:t>
            </a:fld>
            <a:endParaRPr lang="en-US"/>
          </a:p>
        </p:txBody>
      </p:sp>
    </p:spTree>
    <p:extLst>
      <p:ext uri="{BB962C8B-B14F-4D97-AF65-F5344CB8AC3E}">
        <p14:creationId xmlns:p14="http://schemas.microsoft.com/office/powerpoint/2010/main" val="4207550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41</a:t>
            </a:fld>
            <a:endParaRPr lang="en-US"/>
          </a:p>
        </p:txBody>
      </p:sp>
    </p:spTree>
    <p:extLst>
      <p:ext uri="{BB962C8B-B14F-4D97-AF65-F5344CB8AC3E}">
        <p14:creationId xmlns:p14="http://schemas.microsoft.com/office/powerpoint/2010/main" val="3947510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dirty="0">
                <a:solidFill>
                  <a:schemeClr val="bg1"/>
                </a:solidFill>
                <a:ea typeface="Arial"/>
                <a:sym typeface="Arial"/>
              </a:rPr>
              <a:t>Includes both a precision of language and number. This can be shown by students presenting their work in a way that can be understood. This does not mean students should be given precise vocabulary assignments or expected to recall precise definitions of mathematical terms or concepts.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42</a:t>
            </a:fld>
            <a:endParaRPr lang="en-US"/>
          </a:p>
        </p:txBody>
      </p:sp>
    </p:spTree>
    <p:extLst>
      <p:ext uri="{BB962C8B-B14F-4D97-AF65-F5344CB8AC3E}">
        <p14:creationId xmlns:p14="http://schemas.microsoft.com/office/powerpoint/2010/main" val="3645874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dirty="0">
                <a:solidFill>
                  <a:schemeClr val="bg1"/>
                </a:solidFill>
                <a:ea typeface="Arial"/>
                <a:sym typeface="Arial"/>
              </a:rPr>
              <a:t>Includes both a precision of language and number. This can be shown by students presenting their work in a way that can be understood. This does not mean students should be given precise vocabulary assignments or expected to recall precise definitions of mathematical terms or concepts.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43</a:t>
            </a:fld>
            <a:endParaRPr lang="en-US"/>
          </a:p>
        </p:txBody>
      </p:sp>
    </p:spTree>
    <p:extLst>
      <p:ext uri="{BB962C8B-B14F-4D97-AF65-F5344CB8AC3E}">
        <p14:creationId xmlns:p14="http://schemas.microsoft.com/office/powerpoint/2010/main" val="1474278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dirty="0">
                <a:solidFill>
                  <a:schemeClr val="bg1"/>
                </a:solidFill>
                <a:ea typeface="Arial"/>
                <a:sym typeface="Arial"/>
              </a:rPr>
              <a:t>Includes both a precision of language and number. This can be shown by students presenting their work in a way that can be understood. This does not mean students should be given precise vocabulary assignments or expected to recall precise definitions of mathematical terms or concepts.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44</a:t>
            </a:fld>
            <a:endParaRPr lang="en-US"/>
          </a:p>
        </p:txBody>
      </p:sp>
    </p:spTree>
    <p:extLst>
      <p:ext uri="{BB962C8B-B14F-4D97-AF65-F5344CB8AC3E}">
        <p14:creationId xmlns:p14="http://schemas.microsoft.com/office/powerpoint/2010/main" val="104986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b="1" dirty="0"/>
              <a:t>What does it look like in middle school? </a:t>
            </a:r>
          </a:p>
          <a:p>
            <a:endParaRPr lang="en-US" dirty="0"/>
          </a:p>
          <a:p>
            <a:endParaRPr lang="en-US" dirty="0"/>
          </a:p>
          <a:p>
            <a:r>
              <a:rPr lang="en-US" dirty="0"/>
              <a:t>http://commoncoretools.me/wp-content/uploads/2014/05/2014-05-06-Elaborations-6-8.pdf</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45</a:t>
            </a:fld>
            <a:endParaRPr lang="en-US"/>
          </a:p>
        </p:txBody>
      </p:sp>
    </p:spTree>
    <p:extLst>
      <p:ext uri="{BB962C8B-B14F-4D97-AF65-F5344CB8AC3E}">
        <p14:creationId xmlns:p14="http://schemas.microsoft.com/office/powerpoint/2010/main" val="3702048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b="1" dirty="0"/>
              <a:t>What does it look like in middle school? </a:t>
            </a:r>
          </a:p>
          <a:p>
            <a:endParaRPr lang="en-US" dirty="0"/>
          </a:p>
          <a:p>
            <a:endParaRPr lang="en-US" dirty="0"/>
          </a:p>
          <a:p>
            <a:r>
              <a:rPr lang="en-US" dirty="0"/>
              <a:t>http://commoncoretools.me/wp-content/uploads/2014/05/2014-05-06-Elaborations-6-8.pdf</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46</a:t>
            </a:fld>
            <a:endParaRPr lang="en-US"/>
          </a:p>
        </p:txBody>
      </p:sp>
    </p:spTree>
    <p:extLst>
      <p:ext uri="{BB962C8B-B14F-4D97-AF65-F5344CB8AC3E}">
        <p14:creationId xmlns:p14="http://schemas.microsoft.com/office/powerpoint/2010/main" val="4128550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5</a:t>
            </a:fld>
            <a:endParaRPr lang="en-US"/>
          </a:p>
        </p:txBody>
      </p:sp>
    </p:spTree>
    <p:extLst>
      <p:ext uri="{BB962C8B-B14F-4D97-AF65-F5344CB8AC3E}">
        <p14:creationId xmlns:p14="http://schemas.microsoft.com/office/powerpoint/2010/main" val="333948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676B6D"/>
                </a:solidFill>
                <a:effectLst/>
                <a:latin typeface="Open Sans" panose="020B0606030504020204" pitchFamily="34" charset="0"/>
              </a:rPr>
              <a:t>Kaplinsky changed the title to “Communicate precisely” because the phrasing “attend to precision” is not particularly common in the United States and people often think this standard is more about calculating than communicating.</a:t>
            </a:r>
          </a:p>
          <a:p>
            <a:pPr algn="l">
              <a:buFont typeface="Arial" panose="020B0604020202020204" pitchFamily="34" charset="0"/>
              <a:buChar char="•"/>
            </a:pPr>
            <a:r>
              <a:rPr lang="en-US" b="0" i="0" dirty="0">
                <a:solidFill>
                  <a:srgbClr val="676B6D"/>
                </a:solidFill>
                <a:effectLst/>
                <a:latin typeface="Open Sans" panose="020B0606030504020204" pitchFamily="34" charset="0"/>
              </a:rPr>
              <a:t>Kaplinsky was not concerned about removing the phrase “they calculate accurately and efficiently” because that is certainly a part of other math practice standards such as </a:t>
            </a:r>
            <a:r>
              <a:rPr lang="en-US" b="0" i="0" u="sng" dirty="0">
                <a:solidFill>
                  <a:srgbClr val="2D58A1"/>
                </a:solidFill>
                <a:effectLst/>
                <a:latin typeface="Open Sans" panose="020B0606030504020204" pitchFamily="34" charset="0"/>
                <a:hlinkClick r:id="rId3"/>
              </a:rPr>
              <a:t>Math Practice 1</a:t>
            </a:r>
            <a:r>
              <a:rPr lang="en-US" b="0" i="0" dirty="0">
                <a:solidFill>
                  <a:srgbClr val="676B6D"/>
                </a:solidFill>
                <a:effectLst/>
                <a:latin typeface="Open Sans" panose="020B0606030504020204" pitchFamily="34" charset="0"/>
              </a:rPr>
              <a:t>.</a:t>
            </a:r>
          </a:p>
          <a:p>
            <a:pPr algn="l">
              <a:buFont typeface="Arial" panose="020B0604020202020204" pitchFamily="34" charset="0"/>
              <a:buChar char="•"/>
            </a:pPr>
            <a:r>
              <a:rPr lang="en-US" b="0" i="0" dirty="0">
                <a:solidFill>
                  <a:srgbClr val="676B6D"/>
                </a:solidFill>
                <a:effectLst/>
                <a:latin typeface="Open Sans" panose="020B0606030504020204" pitchFamily="34" charset="0"/>
              </a:rPr>
              <a:t>The words “try to” in the first sentence removed because they felt unnecessary.</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52</a:t>
            </a:fld>
            <a:endParaRPr lang="en-US"/>
          </a:p>
        </p:txBody>
      </p:sp>
    </p:spTree>
    <p:extLst>
      <p:ext uri="{BB962C8B-B14F-4D97-AF65-F5344CB8AC3E}">
        <p14:creationId xmlns:p14="http://schemas.microsoft.com/office/powerpoint/2010/main" val="87563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https://forms.office.com/g/8S38C0Y3sz </a:t>
            </a:r>
          </a:p>
        </p:txBody>
      </p:sp>
      <p:sp>
        <p:nvSpPr>
          <p:cNvPr id="4" name="Slide Number Placeholder 3"/>
          <p:cNvSpPr>
            <a:spLocks noGrp="1"/>
          </p:cNvSpPr>
          <p:nvPr>
            <p:ph type="sldNum" sz="quarter" idx="5"/>
          </p:nvPr>
        </p:nvSpPr>
        <p:spPr/>
        <p:txBody>
          <a:bodyPr/>
          <a:lstStyle/>
          <a:p>
            <a:fld id="{A88EB8E9-7E05-4C60-A58D-798732DD5BFE}" type="slidenum">
              <a:rPr lang="en-US" smtClean="0"/>
              <a:t>54</a:t>
            </a:fld>
            <a:endParaRPr lang="en-US"/>
          </a:p>
        </p:txBody>
      </p:sp>
    </p:spTree>
    <p:extLst>
      <p:ext uri="{BB962C8B-B14F-4D97-AF65-F5344CB8AC3E}">
        <p14:creationId xmlns:p14="http://schemas.microsoft.com/office/powerpoint/2010/main" val="1414778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https://jamboard.google.com/d/1ngCc_Yll-xQ6URmbkhz_RR2qy96tTJfZQTW2qg-Vvy8/edit?usp=sharing</a:t>
            </a:r>
          </a:p>
        </p:txBody>
      </p:sp>
      <p:sp>
        <p:nvSpPr>
          <p:cNvPr id="4" name="Slide Number Placeholder 3"/>
          <p:cNvSpPr>
            <a:spLocks noGrp="1"/>
          </p:cNvSpPr>
          <p:nvPr>
            <p:ph type="sldNum" sz="quarter" idx="5"/>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3583235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Break out room slide </a:t>
            </a:r>
          </a:p>
          <a:p>
            <a:pPr lvl="0"/>
            <a:endParaRPr lang="en-US" dirty="0"/>
          </a:p>
          <a:p>
            <a:pPr algn="l"/>
            <a:r>
              <a:rPr lang="en-US" sz="1400" b="0" i="0" u="none" strike="noStrike" dirty="0">
                <a:solidFill>
                  <a:srgbClr val="040284"/>
                </a:solidFill>
                <a:effectLst/>
                <a:latin typeface="Arial" panose="020B0604020202020204" pitchFamily="34" charset="0"/>
                <a:cs typeface="Arial" panose="020B0604020202020204" pitchFamily="34" charset="0"/>
              </a:rPr>
              <a:t>http://bit.ly/VPDSMP6</a:t>
            </a:r>
          </a:p>
        </p:txBody>
      </p:sp>
      <p:sp>
        <p:nvSpPr>
          <p:cNvPr id="4" name="Slide Number Placeholder 3"/>
          <p:cNvSpPr>
            <a:spLocks noGrp="1"/>
          </p:cNvSpPr>
          <p:nvPr>
            <p:ph type="sldNum" sz="quarter" idx="5"/>
          </p:nvPr>
        </p:nvSpPr>
        <p:spPr/>
        <p:txBody>
          <a:bodyPr/>
          <a:lstStyle/>
          <a:p>
            <a:fld id="{A88EB8E9-7E05-4C60-A58D-798732DD5BFE}" type="slidenum">
              <a:rPr lang="en-US" smtClean="0"/>
              <a:t>10</a:t>
            </a:fld>
            <a:endParaRPr lang="en-US"/>
          </a:p>
        </p:txBody>
      </p:sp>
    </p:spTree>
    <p:extLst>
      <p:ext uri="{BB962C8B-B14F-4D97-AF65-F5344CB8AC3E}">
        <p14:creationId xmlns:p14="http://schemas.microsoft.com/office/powerpoint/2010/main" val="517935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Task from Illustrative Mathematics is aligned to 1.OA.7 </a:t>
            </a:r>
          </a:p>
          <a:p>
            <a:r>
              <a:rPr lang="en-US" dirty="0"/>
              <a:t>http://tasks.illustrativemathematics.org/content-standards/1/OA/D/7/tasks/466</a:t>
            </a:r>
          </a:p>
          <a:p>
            <a:endParaRPr lang="en-US"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11</a:t>
            </a:fld>
            <a:endParaRPr lang="en-US"/>
          </a:p>
        </p:txBody>
      </p:sp>
    </p:spTree>
    <p:extLst>
      <p:ext uri="{BB962C8B-B14F-4D97-AF65-F5344CB8AC3E}">
        <p14:creationId xmlns:p14="http://schemas.microsoft.com/office/powerpoint/2010/main" val="3068592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dirty="0"/>
              <a:t>Tasks taken from: </a:t>
            </a:r>
            <a:r>
              <a:rPr lang="en-US" b="1" i="0" dirty="0">
                <a:solidFill>
                  <a:srgbClr val="0F1111"/>
                </a:solidFill>
                <a:effectLst/>
                <a:latin typeface="Amazon Ember"/>
              </a:rPr>
              <a:t>Number Talks: Whole Number Computation, Grades K-5 </a:t>
            </a:r>
            <a:r>
              <a:rPr lang="en-US" b="0" i="0" dirty="0">
                <a:solidFill>
                  <a:srgbClr val="0F1111"/>
                </a:solidFill>
                <a:effectLst/>
                <a:latin typeface="Amazon Ember"/>
              </a:rPr>
              <a:t>by Sherry Parrish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12</a:t>
            </a:fld>
            <a:endParaRPr lang="en-US"/>
          </a:p>
        </p:txBody>
      </p:sp>
    </p:spTree>
    <p:extLst>
      <p:ext uri="{BB962C8B-B14F-4D97-AF65-F5344CB8AC3E}">
        <p14:creationId xmlns:p14="http://schemas.microsoft.com/office/powerpoint/2010/main" val="77245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in the task are their opportunities for students to show their understanding of MP 6? </a:t>
            </a:r>
          </a:p>
          <a:p>
            <a:r>
              <a:rPr lang="en-US" dirty="0"/>
              <a:t>As a teacher, how would you highlight this with your instruction? </a:t>
            </a:r>
          </a:p>
          <a:p>
            <a:endParaRPr lang="en-US" dirty="0"/>
          </a:p>
          <a:p>
            <a:pPr marL="0" marR="0" lvl="0" indent="0" algn="l" defTabSz="1097225" rtl="0" eaLnBrk="1" fontAlgn="auto" latinLnBrk="0" hangingPunct="1">
              <a:lnSpc>
                <a:spcPct val="100000"/>
              </a:lnSpc>
              <a:spcBef>
                <a:spcPts val="0"/>
              </a:spcBef>
              <a:spcAft>
                <a:spcPts val="0"/>
              </a:spcAft>
              <a:buClrTx/>
              <a:buSzTx/>
              <a:buFontTx/>
              <a:buNone/>
              <a:tabLst/>
              <a:defRPr/>
            </a:pPr>
            <a:r>
              <a:rPr lang="en-US" b="0" i="0" dirty="0">
                <a:solidFill>
                  <a:srgbClr val="0F1111"/>
                </a:solidFill>
                <a:effectLst/>
                <a:latin typeface="Amazon Ember"/>
              </a:rPr>
              <a:t>Tasks taken from </a:t>
            </a:r>
            <a:r>
              <a:rPr lang="en-US" b="1" i="0" dirty="0">
                <a:solidFill>
                  <a:srgbClr val="0F1111"/>
                </a:solidFill>
                <a:effectLst/>
                <a:latin typeface="Amazon Ember"/>
              </a:rPr>
              <a:t>Number Talks: Whole Number Computation, Grades K-5 </a:t>
            </a:r>
            <a:r>
              <a:rPr lang="en-US" b="0" i="0" dirty="0">
                <a:solidFill>
                  <a:srgbClr val="0F1111"/>
                </a:solidFill>
                <a:effectLst/>
                <a:latin typeface="Amazon Ember"/>
              </a:rPr>
              <a:t>by Sherry Parrish</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13</a:t>
            </a:fld>
            <a:endParaRPr lang="en-US"/>
          </a:p>
        </p:txBody>
      </p:sp>
    </p:spTree>
    <p:extLst>
      <p:ext uri="{BB962C8B-B14F-4D97-AF65-F5344CB8AC3E}">
        <p14:creationId xmlns:p14="http://schemas.microsoft.com/office/powerpoint/2010/main" val="1271236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Boaler video: https://www.youtube.com/watch?v=&amp;t=151s</a:t>
            </a:r>
          </a:p>
        </p:txBody>
      </p:sp>
      <p:sp>
        <p:nvSpPr>
          <p:cNvPr id="4" name="Slide Number Placeholder 3"/>
          <p:cNvSpPr>
            <a:spLocks noGrp="1"/>
          </p:cNvSpPr>
          <p:nvPr>
            <p:ph type="sldNum" sz="quarter" idx="5"/>
          </p:nvPr>
        </p:nvSpPr>
        <p:spPr/>
        <p:txBody>
          <a:bodyPr/>
          <a:lstStyle/>
          <a:p>
            <a:fld id="{A88EB8E9-7E05-4C60-A58D-798732DD5BFE}" type="slidenum">
              <a:rPr lang="en-US" smtClean="0"/>
              <a:t>14</a:t>
            </a:fld>
            <a:endParaRPr lang="en-US"/>
          </a:p>
        </p:txBody>
      </p:sp>
    </p:spTree>
    <p:extLst>
      <p:ext uri="{BB962C8B-B14F-4D97-AF65-F5344CB8AC3E}">
        <p14:creationId xmlns:p14="http://schemas.microsoft.com/office/powerpoint/2010/main" val="14968944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4630398" cy="8229599"/>
          </a:xfrm>
          <a:prstGeom prst="rect">
            <a:avLst/>
          </a:prstGeom>
        </p:spPr>
      </p:pic>
      <p:sp>
        <p:nvSpPr>
          <p:cNvPr id="2" name="Title 1"/>
          <p:cNvSpPr>
            <a:spLocks noGrp="1"/>
          </p:cNvSpPr>
          <p:nvPr>
            <p:ph type="ctrTitle"/>
          </p:nvPr>
        </p:nvSpPr>
        <p:spPr>
          <a:xfrm>
            <a:off x="247675" y="536195"/>
            <a:ext cx="12435840" cy="769441"/>
          </a:xfrm>
        </p:spPr>
        <p:txBody>
          <a:bodyPr lIns="0" tIns="0" rIns="0" bIns="0" anchor="b" anchorCtr="0">
            <a:sp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47675" y="6784963"/>
            <a:ext cx="10241280" cy="523220"/>
          </a:xfrm>
        </p:spPr>
        <p:txBody>
          <a:bodyPr lIns="0" tIns="0" rIns="0" bIns="0" anchor="t" anchorCtr="0">
            <a:spAutoFit/>
          </a:bodyPr>
          <a:lstStyle>
            <a:lvl1pPr marL="0" indent="0" algn="l">
              <a:buNone/>
              <a:defRPr sz="3400">
                <a:solidFill>
                  <a:srgbClr val="CD0920"/>
                </a:solidFill>
              </a:defRPr>
            </a:lvl1pPr>
            <a:lvl2pPr marL="548613"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0" indent="0" algn="ctr">
              <a:buNone/>
              <a:defRPr>
                <a:solidFill>
                  <a:schemeClr val="tx1">
                    <a:tint val="75000"/>
                  </a:schemeClr>
                </a:solidFill>
              </a:defRPr>
            </a:lvl5pPr>
            <a:lvl6pPr marL="2743063" indent="0" algn="ctr">
              <a:buNone/>
              <a:defRPr>
                <a:solidFill>
                  <a:schemeClr val="tx1">
                    <a:tint val="75000"/>
                  </a:schemeClr>
                </a:solidFill>
              </a:defRPr>
            </a:lvl6pPr>
            <a:lvl7pPr marL="3291675" indent="0" algn="ctr">
              <a:buNone/>
              <a:defRPr>
                <a:solidFill>
                  <a:schemeClr val="tx1">
                    <a:tint val="75000"/>
                  </a:schemeClr>
                </a:solidFill>
              </a:defRPr>
            </a:lvl7pPr>
            <a:lvl8pPr marL="3840288" indent="0" algn="ctr">
              <a:buNone/>
              <a:defRPr>
                <a:solidFill>
                  <a:schemeClr val="tx1">
                    <a:tint val="75000"/>
                  </a:schemeClr>
                </a:solidFill>
              </a:defRPr>
            </a:lvl8pPr>
            <a:lvl9pPr marL="4388901" indent="0" algn="ctr">
              <a:buNone/>
              <a:defRPr>
                <a:solidFill>
                  <a:schemeClr val="tx1">
                    <a:tint val="75000"/>
                  </a:schemeClr>
                </a:solidFill>
              </a:defRPr>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372804"/>
            <a:ext cx="14630400" cy="861060"/>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43A69C57-A96E-4D28-B89E-61FE079DD911}"/>
              </a:ext>
            </a:extLst>
          </p:cNvPr>
          <p:cNvSpPr>
            <a:spLocks noGrp="1"/>
          </p:cNvSpPr>
          <p:nvPr>
            <p:ph type="sldNum" sz="quarter" idx="12"/>
          </p:nvPr>
        </p:nvSpPr>
        <p:spPr>
          <a:xfrm>
            <a:off x="13931900" y="7719057"/>
            <a:ext cx="660400" cy="365125"/>
          </a:xfrm>
          <a:prstGeom prst="rect">
            <a:avLst/>
          </a:prstGeom>
        </p:spPr>
        <p:txBody>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fld id="{6BA907D1-9C08-47F3-B047-6197268ACA7D}"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731520" y="1557346"/>
            <a:ext cx="13167360" cy="543115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docs.google.com/presentation/d/1Gkv5xMRu08_NA9yd-B959w1dwcuDnwvDmCH-96BDv7s/edit?usp=shari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tasks.illustrativemathematics.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wxE2Kur4AHc?feature=oembed" TargetMode="Externa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tasks.illustrativemathematics.or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gif"/></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tasks.illustrativemathematics.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ducation.ohio.gov/getattachment/Topics/Learning-in-Ohio/Mathematics/Model-Curricula-in-Mathematics/Standards-for-Mathematical-Practice/Standards-for-Mathematical-Practice.pdf.aspx" TargetMode="External"/><Relationship Id="rId7"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education.ohio.gov/getattachment/Topics/Learning-in-Ohio/Mathematics/Model-Curricula-in-Mathematics/Standards-for-Mathematical-Practice/ohio_standards_for_mathematical_practices_in_high_school.pdf.aspx" TargetMode="External"/><Relationship Id="rId5" Type="http://schemas.openxmlformats.org/officeDocument/2006/relationships/hyperlink" Target="https://education.ohio.gov/getattachment/Topics/Learning-in-Ohio/Mathematics/Model-Curricula-in-Mathematics/Standards-for-Mathematical-Practice/standards_for_mathematical_practice_in_grades_6-8.pdf.aspx" TargetMode="External"/><Relationship Id="rId4" Type="http://schemas.openxmlformats.org/officeDocument/2006/relationships/hyperlink" Target="https://education.ohio.gov/getattachment/Topics/Learning-in-Ohio/Mathematics/Model-Curricula-in-Mathematics/Standards-for-Mathematical-Practice/ohio_standards_for_math_practice_-in_kindergarten-grade_5.pdf.asp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8Cl5CeiT7hU?feature=oembed"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Anna.Cannelongo@education.ohio.gov" TargetMode="External"/><Relationship Id="rId2" Type="http://schemas.openxmlformats.org/officeDocument/2006/relationships/hyperlink" Target="mailto:Brian.Bickley@education.ohio.gov" TargetMode="External"/><Relationship Id="rId1" Type="http://schemas.openxmlformats.org/officeDocument/2006/relationships/slideLayout" Target="../slideLayouts/slideLayout2.xml"/><Relationship Id="rId5" Type="http://schemas.openxmlformats.org/officeDocument/2006/relationships/hyperlink" Target="mailto:Yelena.Palayeva@education.ohio.gov" TargetMode="External"/><Relationship Id="rId4" Type="http://schemas.openxmlformats.org/officeDocument/2006/relationships/hyperlink" Target="mailto:Annika.Moore@education.ohio.gov"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forms.office.com/g/8S38C0Y3sz"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8" Type="http://schemas.openxmlformats.org/officeDocument/2006/relationships/hyperlink" Target="https://www.insidemathematics.org/common-core-resources/mathematical-practice-standards" TargetMode="External"/><Relationship Id="rId3" Type="http://schemas.openxmlformats.org/officeDocument/2006/relationships/hyperlink" Target="https://education.ohio.gov/getattachment/Topics/Learning-in-Ohio/Mathematics/Model-Curricula-in-Mathematics/Standards-for-Mathematical-Practice/ohio_standards_for_math_practice_-in_kindergarten-grade_5.pdf.aspx" TargetMode="External"/><Relationship Id="rId7" Type="http://schemas.openxmlformats.org/officeDocument/2006/relationships/hyperlink" Target="http://commoncoretools.me/wp-content/uploads/2014/05/2014-05-06-Elaborations-6-8.pdf" TargetMode="External"/><Relationship Id="rId2" Type="http://schemas.openxmlformats.org/officeDocument/2006/relationships/hyperlink" Target="https://education.ohio.gov/getattachment/Topics/Learning-in-Ohio/Mathematics/Model-Curricula-in-Mathematics/Standards-for-Mathematical-Practice/Standards-for-Mathematical-Practice.pdf.aspx" TargetMode="External"/><Relationship Id="rId1" Type="http://schemas.openxmlformats.org/officeDocument/2006/relationships/slideLayout" Target="../slideLayouts/slideLayout2.xml"/><Relationship Id="rId6" Type="http://schemas.openxmlformats.org/officeDocument/2006/relationships/hyperlink" Target="http://commoncoretools.me/wp-content/uploads/2014/02/Elaborations.pdf" TargetMode="External"/><Relationship Id="rId11" Type="http://schemas.openxmlformats.org/officeDocument/2006/relationships/image" Target="../media/image41.jpeg"/><Relationship Id="rId5" Type="http://schemas.openxmlformats.org/officeDocument/2006/relationships/hyperlink" Target="https://education.ohio.gov/getattachment/Topics/Learning-in-Ohio/Mathematics/Model-Curricula-in-Mathematics/Standards-for-Mathematical-Practice/ohio_standards_for_mathematical_practices_in_high_school.pdf.aspx" TargetMode="External"/><Relationship Id="rId10" Type="http://schemas.openxmlformats.org/officeDocument/2006/relationships/hyperlink" Target="https://robertkaplinsky.com/tag/make-ccss-math-practices-readable/" TargetMode="External"/><Relationship Id="rId4" Type="http://schemas.openxmlformats.org/officeDocument/2006/relationships/hyperlink" Target="https://education.ohio.gov/getattachment/Topics/Learning-in-Ohio/Mathematics/Model-Curricula-in-Mathematics/Standards-for-Mathematical-Practice/standards_for_mathematical_practice_in_grades_6-8.pdf.aspx" TargetMode="External"/><Relationship Id="rId9" Type="http://schemas.openxmlformats.org/officeDocument/2006/relationships/hyperlink" Target="http://tasks.illustrativemathematics.org/practice-standard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jamboard.google.com/d/1ngCc_Yll-xQ6URmbkhz_RR2qy96tTJfZQTW2qg-Vvy8/edit?usp=sharing"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7024" y="635847"/>
            <a:ext cx="9534214" cy="738664"/>
          </a:xfrm>
        </p:spPr>
        <p:txBody>
          <a:bodyPr/>
          <a:lstStyle/>
          <a:p>
            <a:pPr algn="ctr"/>
            <a:r>
              <a:rPr lang="en-US" sz="4800" dirty="0"/>
              <a:t>MP 6: Attend to Precision</a:t>
            </a:r>
          </a:p>
        </p:txBody>
      </p:sp>
      <p:sp>
        <p:nvSpPr>
          <p:cNvPr id="3" name="Subtitle 2"/>
          <p:cNvSpPr>
            <a:spLocks noGrp="1"/>
          </p:cNvSpPr>
          <p:nvPr>
            <p:ph type="subTitle" idx="1"/>
          </p:nvPr>
        </p:nvSpPr>
        <p:spPr>
          <a:xfrm>
            <a:off x="367024" y="6670423"/>
            <a:ext cx="7680960" cy="553998"/>
          </a:xfrm>
        </p:spPr>
        <p:txBody>
          <a:bodyPr/>
          <a:lstStyle/>
          <a:p>
            <a:r>
              <a:rPr lang="en-US" sz="3600" dirty="0">
                <a:solidFill>
                  <a:schemeClr val="tx1">
                    <a:tint val="75000"/>
                  </a:schemeClr>
                </a:solidFill>
              </a:rPr>
              <a:t>Brian Bickley ∙ April 26, 2022</a:t>
            </a:r>
            <a:r>
              <a:rPr lang="en-US" sz="3600"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door&#10;&#10;Description automatically generated">
            <a:extLst>
              <a:ext uri="{FF2B5EF4-FFF2-40B4-BE49-F238E27FC236}">
                <a16:creationId xmlns:a16="http://schemas.microsoft.com/office/drawing/2014/main" id="{DF4DBBAE-3D41-4336-97C6-5F76779420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942"/>
            <a:ext cx="14630400" cy="7676809"/>
          </a:xfrm>
          <a:prstGeom prst="rect">
            <a:avLst/>
          </a:prstGeom>
        </p:spPr>
      </p:pic>
      <p:sp>
        <p:nvSpPr>
          <p:cNvPr id="2" name="Title 1">
            <a:extLst>
              <a:ext uri="{FF2B5EF4-FFF2-40B4-BE49-F238E27FC236}">
                <a16:creationId xmlns:a16="http://schemas.microsoft.com/office/drawing/2014/main" id="{54CEF4C4-D532-465F-94D7-40C452EB0EE4}"/>
              </a:ext>
            </a:extLst>
          </p:cNvPr>
          <p:cNvSpPr>
            <a:spLocks noGrp="1"/>
          </p:cNvSpPr>
          <p:nvPr>
            <p:ph type="title"/>
          </p:nvPr>
        </p:nvSpPr>
        <p:spPr>
          <a:xfrm>
            <a:off x="2001186" y="254934"/>
            <a:ext cx="10972800" cy="775597"/>
          </a:xfrm>
        </p:spPr>
        <p:txBody>
          <a:bodyPr/>
          <a:lstStyle/>
          <a:p>
            <a:r>
              <a:rPr lang="en-US" dirty="0"/>
              <a:t>Breakout Rooms</a:t>
            </a:r>
          </a:p>
        </p:txBody>
      </p:sp>
      <p:sp>
        <p:nvSpPr>
          <p:cNvPr id="5" name="TextBox 4">
            <a:extLst>
              <a:ext uri="{FF2B5EF4-FFF2-40B4-BE49-F238E27FC236}">
                <a16:creationId xmlns:a16="http://schemas.microsoft.com/office/drawing/2014/main" id="{7DB40326-8FC2-4353-AD6A-46BEF65E0BAF}"/>
              </a:ext>
            </a:extLst>
          </p:cNvPr>
          <p:cNvSpPr txBox="1"/>
          <p:nvPr/>
        </p:nvSpPr>
        <p:spPr>
          <a:xfrm>
            <a:off x="377505" y="6432759"/>
            <a:ext cx="14009613" cy="707886"/>
          </a:xfrm>
          <a:prstGeom prst="rect">
            <a:avLst/>
          </a:prstGeom>
          <a:noFill/>
        </p:spPr>
        <p:txBody>
          <a:bodyPr wrap="square">
            <a:spAutoFit/>
          </a:bodyPr>
          <a:lstStyle/>
          <a:p>
            <a:pPr algn="ctr"/>
            <a:r>
              <a:rPr lang="en-US" sz="4000" b="1" dirty="0">
                <a:solidFill>
                  <a:srgbClr val="83A2CA"/>
                </a:solidFill>
                <a:latin typeface="Arial" panose="020B0604020202020204" pitchFamily="34" charset="0"/>
                <a:cs typeface="Arial" panose="020B0604020202020204" pitchFamily="34" charset="0"/>
              </a:rPr>
              <a:t>View </a:t>
            </a:r>
            <a:r>
              <a:rPr lang="en-US" sz="4000" b="1" dirty="0">
                <a:solidFill>
                  <a:srgbClr val="83A2CA"/>
                </a:solidFill>
                <a:latin typeface="Arial" panose="020B0604020202020204" pitchFamily="34" charset="0"/>
                <a:cs typeface="Arial" panose="020B0604020202020204" pitchFamily="34" charset="0"/>
                <a:hlinkClick r:id="rId4"/>
              </a:rPr>
              <a:t>Google Slides</a:t>
            </a:r>
            <a:r>
              <a:rPr lang="en-US" sz="4000" b="1" dirty="0">
                <a:solidFill>
                  <a:srgbClr val="83A2CA"/>
                </a:solidFill>
                <a:latin typeface="Arial" panose="020B0604020202020204" pitchFamily="34" charset="0"/>
                <a:cs typeface="Arial" panose="020B0604020202020204" pitchFamily="34" charset="0"/>
              </a:rPr>
              <a:t> 2-12 </a:t>
            </a:r>
            <a:endParaRPr lang="en-US" sz="4000" b="1" dirty="0">
              <a:solidFill>
                <a:srgbClr val="83A2CA"/>
              </a:solidFill>
            </a:endParaRPr>
          </a:p>
        </p:txBody>
      </p:sp>
    </p:spTree>
    <p:extLst>
      <p:ext uri="{BB962C8B-B14F-4D97-AF65-F5344CB8AC3E}">
        <p14:creationId xmlns:p14="http://schemas.microsoft.com/office/powerpoint/2010/main" val="185696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C118-88BF-4A3F-A9A6-40F5B36EACA1}"/>
              </a:ext>
            </a:extLst>
          </p:cNvPr>
          <p:cNvSpPr>
            <a:spLocks noGrp="1"/>
          </p:cNvSpPr>
          <p:nvPr>
            <p:ph type="title"/>
          </p:nvPr>
        </p:nvSpPr>
        <p:spPr>
          <a:xfrm>
            <a:off x="731520" y="337957"/>
            <a:ext cx="13167360" cy="769441"/>
          </a:xfrm>
        </p:spPr>
        <p:txBody>
          <a:bodyPr/>
          <a:lstStyle/>
          <a:p>
            <a:r>
              <a:rPr lang="en-US" dirty="0"/>
              <a:t>Grades K-2 Problems For MP 6 </a:t>
            </a:r>
          </a:p>
        </p:txBody>
      </p:sp>
      <p:sp>
        <p:nvSpPr>
          <p:cNvPr id="4" name="Rectangle 1">
            <a:extLst>
              <a:ext uri="{FF2B5EF4-FFF2-40B4-BE49-F238E27FC236}">
                <a16:creationId xmlns:a16="http://schemas.microsoft.com/office/drawing/2014/main" id="{2D311395-E65F-44FF-88A2-D4B685B56CDB}"/>
              </a:ext>
            </a:extLst>
          </p:cNvPr>
          <p:cNvSpPr>
            <a:spLocks noGrp="1" noChangeArrowheads="1"/>
          </p:cNvSpPr>
          <p:nvPr>
            <p:ph idx="1"/>
          </p:nvPr>
        </p:nvSpPr>
        <p:spPr bwMode="auto">
          <a:xfrm>
            <a:off x="731520" y="1234127"/>
            <a:ext cx="13167360" cy="62727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23805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14400"/>
            <a:r>
              <a:rPr kumimoji="0" lang="en-US" altLang="en-US" sz="2800" b="0" i="0" u="none" strike="noStrike" cap="none" normalizeH="0" baseline="0" dirty="0">
                <a:ln>
                  <a:noFill/>
                </a:ln>
                <a:solidFill>
                  <a:srgbClr val="000000"/>
                </a:solidFill>
                <a:effectLst/>
                <a:cs typeface="Arial" panose="020B0604020202020204" pitchFamily="34" charset="0"/>
              </a:rPr>
              <a:t>Continue </a:t>
            </a:r>
            <a:r>
              <a:rPr lang="en-US" altLang="en-US" sz="2800" dirty="0">
                <a:solidFill>
                  <a:srgbClr val="000000"/>
                </a:solidFill>
                <a:cs typeface="Arial" panose="020B0604020202020204" pitchFamily="34" charset="0"/>
              </a:rPr>
              <a:t>c</a:t>
            </a:r>
            <a:r>
              <a:rPr kumimoji="0" lang="en-US" altLang="en-US" sz="2800" b="0" i="0" u="none" strike="noStrike" cap="none" normalizeH="0" baseline="0" dirty="0">
                <a:ln>
                  <a:noFill/>
                </a:ln>
                <a:solidFill>
                  <a:srgbClr val="000000"/>
                </a:solidFill>
                <a:effectLst/>
                <a:cs typeface="Arial" panose="020B0604020202020204" pitchFamily="34" charset="0"/>
              </a:rPr>
              <a:t>ounting on </a:t>
            </a:r>
            <a:r>
              <a:rPr lang="en-US" altLang="en-US" sz="2800" dirty="0">
                <a:solidFill>
                  <a:srgbClr val="000000"/>
                </a:solidFill>
                <a:cs typeface="Arial" panose="020B0604020202020204" pitchFamily="34" charset="0"/>
              </a:rPr>
              <a:t>to 100 starting at 57. </a:t>
            </a:r>
          </a:p>
          <a:p>
            <a:pPr marL="0" indent="0" defTabSz="914400">
              <a:buNone/>
            </a:pPr>
            <a:endParaRPr lang="en-US" altLang="en-US" sz="2800" dirty="0">
              <a:solidFill>
                <a:srgbClr val="000000"/>
              </a:solidFill>
              <a:cs typeface="Arial" panose="020B0604020202020204" pitchFamily="34" charset="0"/>
            </a:endParaRPr>
          </a:p>
          <a:p>
            <a:pPr defTabSz="914400"/>
            <a:r>
              <a:rPr kumimoji="0" lang="en-US" altLang="en-US" sz="2800" b="0" i="0" u="none" strike="noStrike" cap="none" normalizeH="0" baseline="0" dirty="0">
                <a:ln>
                  <a:noFill/>
                </a:ln>
                <a:solidFill>
                  <a:srgbClr val="000000"/>
                </a:solidFill>
                <a:effectLst/>
                <a:cs typeface="Arial" panose="020B0604020202020204" pitchFamily="34" charset="0"/>
              </a:rPr>
              <a:t>How many acorns are there? How do you know?</a:t>
            </a:r>
          </a:p>
          <a:p>
            <a:pPr defTabSz="914400"/>
            <a:endParaRPr lang="en-US" altLang="en-US" sz="2800" dirty="0">
              <a:solidFill>
                <a:srgbClr val="000000"/>
              </a:solidFill>
              <a:cs typeface="Arial" panose="020B0604020202020204" pitchFamily="34" charset="0"/>
            </a:endParaRPr>
          </a:p>
          <a:p>
            <a:pPr defTabSz="914400"/>
            <a:endParaRPr kumimoji="0" lang="en-US" altLang="en-US" sz="2800" b="0" i="0" u="none" strike="noStrike" cap="none" normalizeH="0" baseline="0" dirty="0">
              <a:ln>
                <a:noFill/>
              </a:ln>
              <a:solidFill>
                <a:srgbClr val="000000"/>
              </a:solidFill>
              <a:effectLst/>
              <a:cs typeface="Arial" panose="020B0604020202020204" pitchFamily="34" charset="0"/>
            </a:endParaRPr>
          </a:p>
          <a:p>
            <a:pPr marL="0" indent="0" defTabSz="914400">
              <a:buNone/>
            </a:pPr>
            <a:endParaRPr lang="en-US" altLang="en-US" sz="2800" dirty="0">
              <a:solidFill>
                <a:srgbClr val="000000"/>
              </a:solidFill>
              <a:cs typeface="Arial" panose="020B0604020202020204" pitchFamily="34" charset="0"/>
            </a:endParaRPr>
          </a:p>
          <a:p>
            <a:pPr marL="0" indent="0" defTabSz="914400">
              <a:buNone/>
            </a:pPr>
            <a:endParaRPr lang="en-US" altLang="en-US" sz="2800" dirty="0">
              <a:solidFill>
                <a:srgbClr val="000000"/>
              </a:solidFill>
              <a:cs typeface="Arial" panose="020B0604020202020204" pitchFamily="34" charset="0"/>
            </a:endParaRPr>
          </a:p>
          <a:p>
            <a:pPr marL="0" indent="0" defTabSz="914400">
              <a:buNone/>
            </a:pPr>
            <a:endParaRPr kumimoji="0" lang="en-US" altLang="en-US" sz="2800" b="0" i="0" u="none" strike="noStrike" cap="none" normalizeH="0" baseline="0" dirty="0">
              <a:ln>
                <a:noFill/>
              </a:ln>
              <a:solidFill>
                <a:srgbClr val="000000"/>
              </a:solidFill>
              <a:effectLst/>
              <a:cs typeface="Arial" panose="020B0604020202020204" pitchFamily="34" charset="0"/>
            </a:endParaRPr>
          </a:p>
          <a:p>
            <a:pPr defTabSz="914400"/>
            <a:r>
              <a:rPr kumimoji="0" lang="en-US" altLang="en-US" sz="2800" b="0" i="0" u="none" strike="noStrike" cap="none" normalizeH="0" baseline="0" dirty="0">
                <a:ln>
                  <a:noFill/>
                </a:ln>
                <a:solidFill>
                  <a:srgbClr val="000000"/>
                </a:solidFill>
                <a:effectLst/>
                <a:cs typeface="Arial" panose="020B0604020202020204" pitchFamily="34" charset="0"/>
              </a:rPr>
              <a:t>Show me 9 buttons. </a:t>
            </a:r>
            <a:r>
              <a:rPr kumimoji="0" lang="en-US" altLang="en-US" sz="2000" b="0" i="1" u="none" strike="noStrike" cap="none" normalizeH="0" baseline="0" dirty="0">
                <a:ln>
                  <a:noFill/>
                </a:ln>
                <a:solidFill>
                  <a:srgbClr val="000000"/>
                </a:solidFill>
                <a:effectLst/>
                <a:cs typeface="Arial" panose="020B0604020202020204" pitchFamily="34" charset="0"/>
              </a:rPr>
              <a:t>(When given a collection of more than 9 buttons as mani</a:t>
            </a:r>
            <a:r>
              <a:rPr lang="en-US" altLang="en-US" sz="2000" i="1" dirty="0">
                <a:solidFill>
                  <a:srgbClr val="000000"/>
                </a:solidFill>
                <a:cs typeface="Arial" panose="020B0604020202020204" pitchFamily="34" charset="0"/>
              </a:rPr>
              <a:t>pulatives) </a:t>
            </a:r>
          </a:p>
          <a:p>
            <a:pPr defTabSz="914400"/>
            <a:endParaRPr kumimoji="0" lang="en-US" altLang="en-US" sz="2800" b="0" i="1" u="none" strike="noStrike" cap="none" normalizeH="0" baseline="0" dirty="0">
              <a:ln>
                <a:noFill/>
              </a:ln>
              <a:solidFill>
                <a:srgbClr val="000000"/>
              </a:solidFill>
              <a:effectLst/>
              <a:cs typeface="Arial" panose="020B0604020202020204" pitchFamily="34" charset="0"/>
            </a:endParaRPr>
          </a:p>
          <a:p>
            <a:pPr defTabSz="914400"/>
            <a:r>
              <a:rPr lang="en-US" altLang="en-US" sz="2800" dirty="0">
                <a:solidFill>
                  <a:srgbClr val="000000"/>
                </a:solidFill>
                <a:cs typeface="Arial" panose="020B0604020202020204" pitchFamily="34" charset="0"/>
              </a:rPr>
              <a:t>True or False? Circle the expressions that are true. </a:t>
            </a:r>
          </a:p>
          <a:p>
            <a:pPr marL="186704" lvl="1" indent="0" defTabSz="914400">
              <a:buNone/>
            </a:pPr>
            <a:endParaRPr lang="en-US" altLang="en-US" sz="2800" dirty="0">
              <a:solidFill>
                <a:srgbClr val="000000"/>
              </a:solidFill>
              <a:cs typeface="Arial" panose="020B0604020202020204" pitchFamily="34" charset="0"/>
            </a:endParaRPr>
          </a:p>
          <a:p>
            <a:pPr defTabSz="914400"/>
            <a:endParaRPr kumimoji="0" lang="en-US" altLang="en-US" sz="2800" b="0" i="0" u="none" strike="noStrike" cap="none" normalizeH="0" baseline="0" dirty="0">
              <a:ln>
                <a:noFill/>
              </a:ln>
              <a:solidFill>
                <a:srgbClr val="000000"/>
              </a:solidFill>
              <a:effectLst/>
              <a:cs typeface="Arial" panose="020B0604020202020204" pitchFamily="34" charset="0"/>
            </a:endParaRPr>
          </a:p>
          <a:p>
            <a:pPr defTabSz="914400"/>
            <a:endParaRPr kumimoji="0" lang="en-US" altLang="en-US" sz="2800" b="0" i="0" u="none" strike="noStrike" cap="none" normalizeH="0" baseline="0" dirty="0">
              <a:ln>
                <a:noFill/>
              </a:ln>
              <a:solidFill>
                <a:srgbClr val="000000"/>
              </a:solidFill>
              <a:effectLst/>
              <a:cs typeface="Arial" panose="020B0604020202020204" pitchFamily="34" charset="0"/>
            </a:endParaRPr>
          </a:p>
        </p:txBody>
      </p:sp>
      <p:pic>
        <p:nvPicPr>
          <p:cNvPr id="27" name="Picture 26">
            <a:extLst>
              <a:ext uri="{FF2B5EF4-FFF2-40B4-BE49-F238E27FC236}">
                <a16:creationId xmlns:a16="http://schemas.microsoft.com/office/drawing/2014/main" id="{4F84268B-3E56-4FCE-BC0D-6373631B931A}"/>
              </a:ext>
            </a:extLst>
          </p:cNvPr>
          <p:cNvPicPr>
            <a:picLocks noChangeAspect="1"/>
          </p:cNvPicPr>
          <p:nvPr/>
        </p:nvPicPr>
        <p:blipFill>
          <a:blip r:embed="rId3"/>
          <a:stretch>
            <a:fillRect/>
          </a:stretch>
        </p:blipFill>
        <p:spPr>
          <a:xfrm>
            <a:off x="951294" y="2851899"/>
            <a:ext cx="9916512" cy="1262901"/>
          </a:xfrm>
          <a:prstGeom prst="rect">
            <a:avLst/>
          </a:prstGeom>
        </p:spPr>
      </p:pic>
      <p:graphicFrame>
        <p:nvGraphicFramePr>
          <p:cNvPr id="30" name="Table 30">
            <a:extLst>
              <a:ext uri="{FF2B5EF4-FFF2-40B4-BE49-F238E27FC236}">
                <a16:creationId xmlns:a16="http://schemas.microsoft.com/office/drawing/2014/main" id="{333AB47C-C034-4CEB-93C1-E5D2EBDA907D}"/>
              </a:ext>
            </a:extLst>
          </p:cNvPr>
          <p:cNvGraphicFramePr>
            <a:graphicFrameLocks noGrp="1"/>
          </p:cNvGraphicFramePr>
          <p:nvPr>
            <p:extLst>
              <p:ext uri="{D42A27DB-BD31-4B8C-83A1-F6EECF244321}">
                <p14:modId xmlns:p14="http://schemas.microsoft.com/office/powerpoint/2010/main" val="594126068"/>
              </p:ext>
            </p:extLst>
          </p:nvPr>
        </p:nvGraphicFramePr>
        <p:xfrm>
          <a:off x="1032749" y="6112933"/>
          <a:ext cx="12446184" cy="1280160"/>
        </p:xfrm>
        <a:graphic>
          <a:graphicData uri="http://schemas.openxmlformats.org/drawingml/2006/table">
            <a:tbl>
              <a:tblPr firstRow="1" bandRow="1">
                <a:tableStyleId>{5940675A-B579-460E-94D1-54222C63F5DA}</a:tableStyleId>
              </a:tblPr>
              <a:tblGrid>
                <a:gridCol w="3111546">
                  <a:extLst>
                    <a:ext uri="{9D8B030D-6E8A-4147-A177-3AD203B41FA5}">
                      <a16:colId xmlns:a16="http://schemas.microsoft.com/office/drawing/2014/main" val="2558391335"/>
                    </a:ext>
                  </a:extLst>
                </a:gridCol>
                <a:gridCol w="3111546">
                  <a:extLst>
                    <a:ext uri="{9D8B030D-6E8A-4147-A177-3AD203B41FA5}">
                      <a16:colId xmlns:a16="http://schemas.microsoft.com/office/drawing/2014/main" val="1623162540"/>
                    </a:ext>
                  </a:extLst>
                </a:gridCol>
                <a:gridCol w="3111546">
                  <a:extLst>
                    <a:ext uri="{9D8B030D-6E8A-4147-A177-3AD203B41FA5}">
                      <a16:colId xmlns:a16="http://schemas.microsoft.com/office/drawing/2014/main" val="4011815347"/>
                    </a:ext>
                  </a:extLst>
                </a:gridCol>
                <a:gridCol w="3111546">
                  <a:extLst>
                    <a:ext uri="{9D8B030D-6E8A-4147-A177-3AD203B41FA5}">
                      <a16:colId xmlns:a16="http://schemas.microsoft.com/office/drawing/2014/main" val="1205259149"/>
                    </a:ext>
                  </a:extLst>
                </a:gridCol>
              </a:tblGrid>
              <a:tr h="370840">
                <a:tc>
                  <a:txBody>
                    <a:bodyPr/>
                    <a:lstStyle/>
                    <a:p>
                      <a:pPr algn="ctr"/>
                      <a:r>
                        <a:rPr lang="en-US" sz="2400" dirty="0"/>
                        <a:t>1 + 5 = 6 </a:t>
                      </a:r>
                    </a:p>
                    <a:p>
                      <a:pPr algn="ctr"/>
                      <a:endParaRPr lang="en-US" sz="2400"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5 – 1 = 6 </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6 = 6 </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5 = 11 – 6 </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1716886"/>
                  </a:ext>
                </a:extLst>
              </a:tr>
              <a:tr h="370840">
                <a:tc>
                  <a:txBody>
                    <a:bodyPr/>
                    <a:lstStyle/>
                    <a:p>
                      <a:pPr algn="ctr"/>
                      <a:r>
                        <a:rPr lang="en-US" sz="2400" dirty="0"/>
                        <a:t>6 = 5 + 1</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48613" rtl="0" eaLnBrk="1" fontAlgn="auto" latinLnBrk="0" hangingPunct="1">
                        <a:lnSpc>
                          <a:spcPct val="100000"/>
                        </a:lnSpc>
                        <a:spcBef>
                          <a:spcPts val="0"/>
                        </a:spcBef>
                        <a:spcAft>
                          <a:spcPts val="0"/>
                        </a:spcAft>
                        <a:buClrTx/>
                        <a:buSzTx/>
                        <a:buFontTx/>
                        <a:buNone/>
                        <a:tabLst/>
                        <a:defRPr/>
                      </a:pPr>
                      <a:r>
                        <a:rPr lang="en-US" sz="2400" dirty="0"/>
                        <a:t>5 + 1 = 4 + 2 </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6 + 2 = 9 </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6 = 1 - 5</a:t>
                      </a: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919180"/>
                  </a:ext>
                </a:extLst>
              </a:tr>
            </a:tbl>
          </a:graphicData>
        </a:graphic>
      </p:graphicFrame>
      <p:sp>
        <p:nvSpPr>
          <p:cNvPr id="7" name="TextBox 6">
            <a:extLst>
              <a:ext uri="{FF2B5EF4-FFF2-40B4-BE49-F238E27FC236}">
                <a16:creationId xmlns:a16="http://schemas.microsoft.com/office/drawing/2014/main" id="{5DCF7A3E-FF1E-4177-919C-F4E6314257A8}"/>
              </a:ext>
            </a:extLst>
          </p:cNvPr>
          <p:cNvSpPr txBox="1"/>
          <p:nvPr/>
        </p:nvSpPr>
        <p:spPr>
          <a:xfrm>
            <a:off x="399570" y="7629435"/>
            <a:ext cx="5248196" cy="461665"/>
          </a:xfrm>
          <a:prstGeom prst="rect">
            <a:avLst/>
          </a:prstGeom>
          <a:noFill/>
        </p:spPr>
        <p:txBody>
          <a:bodyPr wrap="square">
            <a:spAutoFit/>
          </a:bodyPr>
          <a:lstStyle/>
          <a:p>
            <a:r>
              <a:rPr lang="en-US" sz="1400" dirty="0">
                <a:solidFill>
                  <a:schemeClr val="bg1"/>
                </a:solidFill>
              </a:rPr>
              <a:t>Tasks taken from Illustrative Math (</a:t>
            </a:r>
            <a:r>
              <a:rPr lang="en-US" sz="1400" dirty="0">
                <a:hlinkClick r:id="rId4"/>
              </a:rPr>
              <a:t>tasks.illustrativemathematics.org</a:t>
            </a:r>
            <a:r>
              <a:rPr lang="en-US" sz="1400" dirty="0">
                <a:solidFill>
                  <a:schemeClr val="bg1"/>
                </a:solidFill>
              </a:rPr>
              <a:t>)</a:t>
            </a:r>
            <a:r>
              <a:rPr lang="en-US" sz="2400" dirty="0"/>
              <a:t>  </a:t>
            </a:r>
          </a:p>
        </p:txBody>
      </p:sp>
    </p:spTree>
    <p:extLst>
      <p:ext uri="{BB962C8B-B14F-4D97-AF65-F5344CB8AC3E}">
        <p14:creationId xmlns:p14="http://schemas.microsoft.com/office/powerpoint/2010/main" val="199067243"/>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C118-88BF-4A3F-A9A6-40F5B36EACA1}"/>
              </a:ext>
            </a:extLst>
          </p:cNvPr>
          <p:cNvSpPr>
            <a:spLocks noGrp="1"/>
          </p:cNvSpPr>
          <p:nvPr>
            <p:ph type="title"/>
          </p:nvPr>
        </p:nvSpPr>
        <p:spPr>
          <a:xfrm>
            <a:off x="731520" y="365249"/>
            <a:ext cx="13167360" cy="769441"/>
          </a:xfrm>
        </p:spPr>
        <p:txBody>
          <a:bodyPr/>
          <a:lstStyle/>
          <a:p>
            <a:r>
              <a:rPr lang="en-US" dirty="0"/>
              <a:t>Grades K-2 Problems For MP 6 </a:t>
            </a:r>
          </a:p>
        </p:txBody>
      </p:sp>
      <p:sp>
        <p:nvSpPr>
          <p:cNvPr id="3" name="Content Placeholder 2">
            <a:extLst>
              <a:ext uri="{FF2B5EF4-FFF2-40B4-BE49-F238E27FC236}">
                <a16:creationId xmlns:a16="http://schemas.microsoft.com/office/drawing/2014/main" id="{29ED71E3-D908-4686-ACC3-9BA4A2DF79EE}"/>
              </a:ext>
            </a:extLst>
          </p:cNvPr>
          <p:cNvSpPr>
            <a:spLocks noGrp="1"/>
          </p:cNvSpPr>
          <p:nvPr>
            <p:ph idx="1"/>
          </p:nvPr>
        </p:nvSpPr>
        <p:spPr>
          <a:xfrm>
            <a:off x="958347" y="1134690"/>
            <a:ext cx="13167360" cy="5431156"/>
          </a:xfrm>
        </p:spPr>
        <p:txBody>
          <a:bodyPr/>
          <a:lstStyle/>
          <a:p>
            <a:r>
              <a:rPr lang="en-US" dirty="0"/>
              <a:t>How many dots do you see? How do you see them? </a:t>
            </a:r>
          </a:p>
          <a:p>
            <a:pPr marL="0" indent="0">
              <a:buNone/>
            </a:pPr>
            <a:endParaRPr lang="en-US" dirty="0"/>
          </a:p>
          <a:p>
            <a:pPr marL="0" indent="0">
              <a:buNone/>
            </a:pPr>
            <a:endParaRPr lang="en-US" dirty="0"/>
          </a:p>
          <a:p>
            <a:pPr marL="0" indent="0">
              <a:buNone/>
            </a:pPr>
            <a:endParaRPr lang="en-US" dirty="0"/>
          </a:p>
          <a:p>
            <a:r>
              <a:rPr lang="en-US" dirty="0"/>
              <a:t>Solve using mental math. </a:t>
            </a:r>
          </a:p>
        </p:txBody>
      </p:sp>
      <p:graphicFrame>
        <p:nvGraphicFramePr>
          <p:cNvPr id="4" name="Table 4">
            <a:extLst>
              <a:ext uri="{FF2B5EF4-FFF2-40B4-BE49-F238E27FC236}">
                <a16:creationId xmlns:a16="http://schemas.microsoft.com/office/drawing/2014/main" id="{6569B42E-C18A-4F4A-A569-29A0A2846A97}"/>
              </a:ext>
            </a:extLst>
          </p:cNvPr>
          <p:cNvGraphicFramePr>
            <a:graphicFrameLocks noGrp="1"/>
          </p:cNvGraphicFramePr>
          <p:nvPr>
            <p:extLst>
              <p:ext uri="{D42A27DB-BD31-4B8C-83A1-F6EECF244321}">
                <p14:modId xmlns:p14="http://schemas.microsoft.com/office/powerpoint/2010/main" val="3152000653"/>
              </p:ext>
            </p:extLst>
          </p:nvPr>
        </p:nvGraphicFramePr>
        <p:xfrm>
          <a:off x="958347" y="4731144"/>
          <a:ext cx="13167360" cy="2743200"/>
        </p:xfrm>
        <a:graphic>
          <a:graphicData uri="http://schemas.openxmlformats.org/drawingml/2006/table">
            <a:tbl>
              <a:tblPr firstRow="1" bandRow="1">
                <a:tableStyleId>{B301B821-A1FF-4177-AEE7-76D212191A09}</a:tableStyleId>
              </a:tblPr>
              <a:tblGrid>
                <a:gridCol w="3291840">
                  <a:extLst>
                    <a:ext uri="{9D8B030D-6E8A-4147-A177-3AD203B41FA5}">
                      <a16:colId xmlns:a16="http://schemas.microsoft.com/office/drawing/2014/main" val="2224605549"/>
                    </a:ext>
                  </a:extLst>
                </a:gridCol>
                <a:gridCol w="3291840">
                  <a:extLst>
                    <a:ext uri="{9D8B030D-6E8A-4147-A177-3AD203B41FA5}">
                      <a16:colId xmlns:a16="http://schemas.microsoft.com/office/drawing/2014/main" val="1114634881"/>
                    </a:ext>
                  </a:extLst>
                </a:gridCol>
                <a:gridCol w="3291840">
                  <a:extLst>
                    <a:ext uri="{9D8B030D-6E8A-4147-A177-3AD203B41FA5}">
                      <a16:colId xmlns:a16="http://schemas.microsoft.com/office/drawing/2014/main" val="629610705"/>
                    </a:ext>
                  </a:extLst>
                </a:gridCol>
                <a:gridCol w="3291840">
                  <a:extLst>
                    <a:ext uri="{9D8B030D-6E8A-4147-A177-3AD203B41FA5}">
                      <a16:colId xmlns:a16="http://schemas.microsoft.com/office/drawing/2014/main" val="503685252"/>
                    </a:ext>
                  </a:extLst>
                </a:gridCol>
              </a:tblGrid>
              <a:tr h="439479">
                <a:tc>
                  <a:txBody>
                    <a:bodyPr/>
                    <a:lstStyle/>
                    <a:p>
                      <a:pPr algn="ctr"/>
                      <a:r>
                        <a:rPr lang="en-US" sz="2800" dirty="0"/>
                        <a:t>Kindergarten</a:t>
                      </a:r>
                    </a:p>
                  </a:txBody>
                  <a:tcPr/>
                </a:tc>
                <a:tc>
                  <a:txBody>
                    <a:bodyPr/>
                    <a:lstStyle/>
                    <a:p>
                      <a:pPr algn="ctr"/>
                      <a:r>
                        <a:rPr lang="en-US" sz="2800" dirty="0"/>
                        <a:t>Grade 1 </a:t>
                      </a:r>
                    </a:p>
                  </a:txBody>
                  <a:tcPr/>
                </a:tc>
                <a:tc>
                  <a:txBody>
                    <a:bodyPr/>
                    <a:lstStyle/>
                    <a:p>
                      <a:pPr algn="ctr"/>
                      <a:r>
                        <a:rPr lang="en-US" sz="2800" dirty="0"/>
                        <a:t>Grade 2 </a:t>
                      </a:r>
                    </a:p>
                  </a:txBody>
                  <a:tcPr/>
                </a:tc>
                <a:tc>
                  <a:txBody>
                    <a:bodyPr/>
                    <a:lstStyle/>
                    <a:p>
                      <a:pPr algn="ctr"/>
                      <a:r>
                        <a:rPr lang="en-US" sz="2800" dirty="0"/>
                        <a:t>Grade 3</a:t>
                      </a:r>
                    </a:p>
                  </a:txBody>
                  <a:tcPr/>
                </a:tc>
                <a:extLst>
                  <a:ext uri="{0D108BD9-81ED-4DB2-BD59-A6C34878D82A}">
                    <a16:rowId xmlns:a16="http://schemas.microsoft.com/office/drawing/2014/main" val="3609044860"/>
                  </a:ext>
                </a:extLst>
              </a:tr>
              <a:tr h="1932785">
                <a:tc>
                  <a:txBody>
                    <a:bodyPr/>
                    <a:lstStyle/>
                    <a:p>
                      <a:pPr algn="ctr"/>
                      <a:r>
                        <a:rPr lang="en-US" sz="2800" dirty="0"/>
                        <a:t>2 + 2 </a:t>
                      </a:r>
                    </a:p>
                    <a:p>
                      <a:pPr algn="ctr"/>
                      <a:r>
                        <a:rPr lang="en-US" sz="2800" dirty="0"/>
                        <a:t>2 + 3 </a:t>
                      </a:r>
                    </a:p>
                    <a:p>
                      <a:pPr algn="ctr"/>
                      <a:r>
                        <a:rPr lang="en-US" sz="2800" dirty="0"/>
                        <a:t>3 + 3 </a:t>
                      </a:r>
                    </a:p>
                    <a:p>
                      <a:pPr algn="ctr"/>
                      <a:r>
                        <a:rPr lang="en-US" sz="2800" dirty="0"/>
                        <a:t>3 + 4 </a:t>
                      </a:r>
                    </a:p>
                  </a:txBody>
                  <a:tcPr/>
                </a:tc>
                <a:tc>
                  <a:txBody>
                    <a:bodyPr/>
                    <a:lstStyle/>
                    <a:p>
                      <a:pPr algn="ctr"/>
                      <a:r>
                        <a:rPr lang="en-US" sz="2800" dirty="0"/>
                        <a:t>7 + 7 </a:t>
                      </a:r>
                    </a:p>
                    <a:p>
                      <a:pPr algn="ctr"/>
                      <a:r>
                        <a:rPr lang="en-US" sz="2800" dirty="0"/>
                        <a:t>7 + 6 </a:t>
                      </a:r>
                    </a:p>
                    <a:p>
                      <a:pPr algn="ctr"/>
                      <a:r>
                        <a:rPr lang="en-US" sz="2800" dirty="0"/>
                        <a:t>7 + 8 </a:t>
                      </a:r>
                    </a:p>
                    <a:p>
                      <a:pPr algn="ctr"/>
                      <a:r>
                        <a:rPr lang="en-US" sz="2800" dirty="0"/>
                        <a:t>8 + 8 </a:t>
                      </a:r>
                    </a:p>
                  </a:txBody>
                  <a:tcPr/>
                </a:tc>
                <a:tc>
                  <a:txBody>
                    <a:bodyPr/>
                    <a:lstStyle/>
                    <a:p>
                      <a:pPr algn="ctr"/>
                      <a:r>
                        <a:rPr lang="en-US" sz="2800" dirty="0"/>
                        <a:t>50 + 50 </a:t>
                      </a:r>
                    </a:p>
                    <a:p>
                      <a:pPr algn="ctr"/>
                      <a:r>
                        <a:rPr lang="en-US" sz="2800" dirty="0"/>
                        <a:t>49 + 49 </a:t>
                      </a:r>
                    </a:p>
                    <a:p>
                      <a:pPr algn="ctr"/>
                      <a:r>
                        <a:rPr lang="en-US" sz="2800" dirty="0"/>
                        <a:t>48 + 49 </a:t>
                      </a:r>
                    </a:p>
                    <a:p>
                      <a:pPr algn="ctr"/>
                      <a:r>
                        <a:rPr lang="en-US" sz="2800" dirty="0"/>
                        <a:t>48 + 48 </a:t>
                      </a:r>
                    </a:p>
                    <a:p>
                      <a:pPr algn="ctr"/>
                      <a:r>
                        <a:rPr lang="en-US" sz="2800" dirty="0"/>
                        <a:t>49 + 51 </a:t>
                      </a:r>
                    </a:p>
                  </a:txBody>
                  <a:tcPr/>
                </a:tc>
                <a:tc>
                  <a:txBody>
                    <a:bodyPr/>
                    <a:lstStyle/>
                    <a:p>
                      <a:pPr algn="ctr"/>
                      <a:r>
                        <a:rPr lang="en-US" sz="2800" dirty="0"/>
                        <a:t>128 + 34 </a:t>
                      </a:r>
                    </a:p>
                    <a:p>
                      <a:pPr algn="ctr"/>
                      <a:r>
                        <a:rPr lang="en-US" sz="2800" dirty="0"/>
                        <a:t>119 + 36 </a:t>
                      </a:r>
                    </a:p>
                    <a:p>
                      <a:pPr algn="ctr"/>
                      <a:r>
                        <a:rPr lang="en-US" sz="2800" dirty="0"/>
                        <a:t>56 + 129</a:t>
                      </a:r>
                    </a:p>
                    <a:p>
                      <a:pPr algn="ctr"/>
                      <a:r>
                        <a:rPr lang="en-US" sz="2800" dirty="0"/>
                        <a:t>126 + 49 </a:t>
                      </a:r>
                    </a:p>
                  </a:txBody>
                  <a:tcPr/>
                </a:tc>
                <a:extLst>
                  <a:ext uri="{0D108BD9-81ED-4DB2-BD59-A6C34878D82A}">
                    <a16:rowId xmlns:a16="http://schemas.microsoft.com/office/drawing/2014/main" val="2690441834"/>
                  </a:ext>
                </a:extLst>
              </a:tr>
            </a:tbl>
          </a:graphicData>
        </a:graphic>
      </p:graphicFrame>
      <p:pic>
        <p:nvPicPr>
          <p:cNvPr id="8" name="Graphic 7" descr="Grinning face with solid fill with solid fill">
            <a:extLst>
              <a:ext uri="{FF2B5EF4-FFF2-40B4-BE49-F238E27FC236}">
                <a16:creationId xmlns:a16="http://schemas.microsoft.com/office/drawing/2014/main" id="{3C6BDF77-03A1-4912-80A5-72C657C359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31301" y="2056625"/>
            <a:ext cx="534215" cy="534215"/>
          </a:xfrm>
          <a:prstGeom prst="rect">
            <a:avLst/>
          </a:prstGeom>
        </p:spPr>
      </p:pic>
      <p:pic>
        <p:nvPicPr>
          <p:cNvPr id="9" name="Graphic 8" descr="Grinning face with solid fill with solid fill">
            <a:extLst>
              <a:ext uri="{FF2B5EF4-FFF2-40B4-BE49-F238E27FC236}">
                <a16:creationId xmlns:a16="http://schemas.microsoft.com/office/drawing/2014/main" id="{FD4B747F-030A-45F1-8C4E-3E006C68DA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52967" y="2056626"/>
            <a:ext cx="534215" cy="534215"/>
          </a:xfrm>
          <a:prstGeom prst="rect">
            <a:avLst/>
          </a:prstGeom>
        </p:spPr>
      </p:pic>
      <p:pic>
        <p:nvPicPr>
          <p:cNvPr id="10" name="Graphic 9" descr="Grinning face with solid fill with solid fill">
            <a:extLst>
              <a:ext uri="{FF2B5EF4-FFF2-40B4-BE49-F238E27FC236}">
                <a16:creationId xmlns:a16="http://schemas.microsoft.com/office/drawing/2014/main" id="{0C11088F-AD61-4154-839F-D9930EDBC1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7118" y="2680686"/>
            <a:ext cx="534215" cy="534215"/>
          </a:xfrm>
          <a:prstGeom prst="rect">
            <a:avLst/>
          </a:prstGeom>
        </p:spPr>
      </p:pic>
      <p:pic>
        <p:nvPicPr>
          <p:cNvPr id="11" name="Graphic 10" descr="Grinning face with solid fill with solid fill">
            <a:extLst>
              <a:ext uri="{FF2B5EF4-FFF2-40B4-BE49-F238E27FC236}">
                <a16:creationId xmlns:a16="http://schemas.microsoft.com/office/drawing/2014/main" id="{B6744191-8037-4D00-AA2D-D4C5A91BB2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4385" y="2725424"/>
            <a:ext cx="534215" cy="534215"/>
          </a:xfrm>
          <a:prstGeom prst="rect">
            <a:avLst/>
          </a:prstGeom>
        </p:spPr>
      </p:pic>
      <p:pic>
        <p:nvPicPr>
          <p:cNvPr id="12" name="Graphic 11" descr="Grinning face with solid fill with solid fill">
            <a:extLst>
              <a:ext uri="{FF2B5EF4-FFF2-40B4-BE49-F238E27FC236}">
                <a16:creationId xmlns:a16="http://schemas.microsoft.com/office/drawing/2014/main" id="{1D977357-7322-41D6-B4F8-3A5780E8B9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88070" y="2725424"/>
            <a:ext cx="534215" cy="534215"/>
          </a:xfrm>
          <a:prstGeom prst="rect">
            <a:avLst/>
          </a:prstGeom>
        </p:spPr>
      </p:pic>
      <p:pic>
        <p:nvPicPr>
          <p:cNvPr id="13" name="Graphic 12" descr="Grinning face with solid fill with solid fill">
            <a:extLst>
              <a:ext uri="{FF2B5EF4-FFF2-40B4-BE49-F238E27FC236}">
                <a16:creationId xmlns:a16="http://schemas.microsoft.com/office/drawing/2014/main" id="{F907A392-DADC-4B9C-9282-E8FBF2B8BB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88070" y="1990000"/>
            <a:ext cx="534215" cy="534215"/>
          </a:xfrm>
          <a:prstGeom prst="rect">
            <a:avLst/>
          </a:prstGeom>
        </p:spPr>
      </p:pic>
      <p:pic>
        <p:nvPicPr>
          <p:cNvPr id="14" name="Graphic 13" descr="Grinning face with solid fill with solid fill">
            <a:extLst>
              <a:ext uri="{FF2B5EF4-FFF2-40B4-BE49-F238E27FC236}">
                <a16:creationId xmlns:a16="http://schemas.microsoft.com/office/drawing/2014/main" id="{31FB7D73-E725-479D-BE4A-B006A482D2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42027" y="2784750"/>
            <a:ext cx="534215" cy="534215"/>
          </a:xfrm>
          <a:prstGeom prst="rect">
            <a:avLst/>
          </a:prstGeom>
        </p:spPr>
      </p:pic>
      <p:pic>
        <p:nvPicPr>
          <p:cNvPr id="15" name="Graphic 14" descr="Grinning face with solid fill with solid fill">
            <a:extLst>
              <a:ext uri="{FF2B5EF4-FFF2-40B4-BE49-F238E27FC236}">
                <a16:creationId xmlns:a16="http://schemas.microsoft.com/office/drawing/2014/main" id="{0763E85A-6687-4CB2-83D2-218B10AD71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16930" y="2329694"/>
            <a:ext cx="534215" cy="534215"/>
          </a:xfrm>
          <a:prstGeom prst="rect">
            <a:avLst/>
          </a:prstGeom>
        </p:spPr>
      </p:pic>
      <p:pic>
        <p:nvPicPr>
          <p:cNvPr id="16" name="Graphic 15" descr="Grinning face with solid fill with solid fill">
            <a:extLst>
              <a:ext uri="{FF2B5EF4-FFF2-40B4-BE49-F238E27FC236}">
                <a16:creationId xmlns:a16="http://schemas.microsoft.com/office/drawing/2014/main" id="{D00B8CB9-CDB6-4225-9044-D086C6DDAF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3836" y="1904131"/>
            <a:ext cx="534215" cy="534215"/>
          </a:xfrm>
          <a:prstGeom prst="rect">
            <a:avLst/>
          </a:prstGeom>
        </p:spPr>
      </p:pic>
      <p:pic>
        <p:nvPicPr>
          <p:cNvPr id="17" name="Graphic 16" descr="Grinning face with solid fill with solid fill">
            <a:extLst>
              <a:ext uri="{FF2B5EF4-FFF2-40B4-BE49-F238E27FC236}">
                <a16:creationId xmlns:a16="http://schemas.microsoft.com/office/drawing/2014/main" id="{D8E8148A-BA54-478B-8CDD-BF71806C71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1788" y="2294443"/>
            <a:ext cx="534215" cy="534215"/>
          </a:xfrm>
          <a:prstGeom prst="rect">
            <a:avLst/>
          </a:prstGeom>
        </p:spPr>
      </p:pic>
      <p:pic>
        <p:nvPicPr>
          <p:cNvPr id="18" name="Graphic 17" descr="Grinning face with solid fill with solid fill">
            <a:extLst>
              <a:ext uri="{FF2B5EF4-FFF2-40B4-BE49-F238E27FC236}">
                <a16:creationId xmlns:a16="http://schemas.microsoft.com/office/drawing/2014/main" id="{A17957D7-0BA5-4BE8-81D7-A8FA95B280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13011" y="2257534"/>
            <a:ext cx="534215" cy="534215"/>
          </a:xfrm>
          <a:prstGeom prst="rect">
            <a:avLst/>
          </a:prstGeom>
        </p:spPr>
      </p:pic>
      <p:pic>
        <p:nvPicPr>
          <p:cNvPr id="19" name="Graphic 18" descr="Grinning face with solid fill with solid fill">
            <a:extLst>
              <a:ext uri="{FF2B5EF4-FFF2-40B4-BE49-F238E27FC236}">
                <a16:creationId xmlns:a16="http://schemas.microsoft.com/office/drawing/2014/main" id="{46C0A52B-079B-4A79-A2FD-2F516B94E4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5382" y="2274169"/>
            <a:ext cx="534215" cy="534215"/>
          </a:xfrm>
          <a:prstGeom prst="rect">
            <a:avLst/>
          </a:prstGeom>
        </p:spPr>
      </p:pic>
      <p:sp>
        <p:nvSpPr>
          <p:cNvPr id="24" name="Rectangle: Rounded Corners 23">
            <a:extLst>
              <a:ext uri="{FF2B5EF4-FFF2-40B4-BE49-F238E27FC236}">
                <a16:creationId xmlns:a16="http://schemas.microsoft.com/office/drawing/2014/main" id="{E244FFF0-C299-4D33-A64E-081D5C20F586}"/>
              </a:ext>
            </a:extLst>
          </p:cNvPr>
          <p:cNvSpPr/>
          <p:nvPr/>
        </p:nvSpPr>
        <p:spPr>
          <a:xfrm>
            <a:off x="7264999" y="1811681"/>
            <a:ext cx="2117059" cy="1628343"/>
          </a:xfrm>
          <a:prstGeom prst="roundRect">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1F450C9-31FD-490D-8496-912490CD0617}"/>
              </a:ext>
            </a:extLst>
          </p:cNvPr>
          <p:cNvSpPr/>
          <p:nvPr/>
        </p:nvSpPr>
        <p:spPr>
          <a:xfrm>
            <a:off x="10686223" y="1800332"/>
            <a:ext cx="2117059" cy="1628343"/>
          </a:xfrm>
          <a:prstGeom prst="roundRect">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4EF3010B-9033-4EF9-A556-4F1612E86950}"/>
              </a:ext>
            </a:extLst>
          </p:cNvPr>
          <p:cNvSpPr/>
          <p:nvPr/>
        </p:nvSpPr>
        <p:spPr>
          <a:xfrm>
            <a:off x="4122465" y="1870114"/>
            <a:ext cx="2117059" cy="1628343"/>
          </a:xfrm>
          <a:prstGeom prst="roundRect">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63063C37-3A90-47C0-851E-3332210F2807}"/>
              </a:ext>
            </a:extLst>
          </p:cNvPr>
          <p:cNvSpPr/>
          <p:nvPr/>
        </p:nvSpPr>
        <p:spPr>
          <a:xfrm>
            <a:off x="1036537" y="1866515"/>
            <a:ext cx="2117059" cy="1628343"/>
          </a:xfrm>
          <a:prstGeom prst="roundRect">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58DC0C6-9B5D-45E3-81F8-19BC644B15B6}"/>
              </a:ext>
            </a:extLst>
          </p:cNvPr>
          <p:cNvSpPr txBox="1"/>
          <p:nvPr/>
        </p:nvSpPr>
        <p:spPr>
          <a:xfrm>
            <a:off x="357182" y="7740408"/>
            <a:ext cx="6907817" cy="307777"/>
          </a:xfrm>
          <a:prstGeom prst="rect">
            <a:avLst/>
          </a:prstGeom>
          <a:noFill/>
        </p:spPr>
        <p:txBody>
          <a:bodyPr wrap="square">
            <a:spAutoFit/>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dirty="0">
                <a:solidFill>
                  <a:schemeClr val="bg1"/>
                </a:solidFill>
              </a:rPr>
              <a:t>Tasks taken from </a:t>
            </a:r>
            <a:r>
              <a:rPr lang="en-US" sz="1400" b="1" i="0" u="sng" dirty="0">
                <a:solidFill>
                  <a:schemeClr val="bg1"/>
                </a:solidFill>
                <a:effectLst/>
                <a:latin typeface="Amazon Ember"/>
              </a:rPr>
              <a:t>Number Talks: Whole Number Computation, Grades K-5</a:t>
            </a:r>
            <a:r>
              <a:rPr lang="en-US" sz="1400" b="1" i="0" dirty="0">
                <a:solidFill>
                  <a:schemeClr val="bg1"/>
                </a:solidFill>
                <a:effectLst/>
                <a:latin typeface="Amazon Ember"/>
              </a:rPr>
              <a:t> </a:t>
            </a:r>
            <a:r>
              <a:rPr lang="en-US" sz="1400" b="0" i="0" dirty="0">
                <a:solidFill>
                  <a:schemeClr val="bg1"/>
                </a:solidFill>
                <a:effectLst/>
                <a:latin typeface="Amazon Ember"/>
              </a:rPr>
              <a:t>by Sherry Parrish </a:t>
            </a:r>
          </a:p>
        </p:txBody>
      </p:sp>
    </p:spTree>
    <p:extLst>
      <p:ext uri="{BB962C8B-B14F-4D97-AF65-F5344CB8AC3E}">
        <p14:creationId xmlns:p14="http://schemas.microsoft.com/office/powerpoint/2010/main" val="26720068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C118-88BF-4A3F-A9A6-40F5B36EACA1}"/>
              </a:ext>
            </a:extLst>
          </p:cNvPr>
          <p:cNvSpPr>
            <a:spLocks noGrp="1"/>
          </p:cNvSpPr>
          <p:nvPr>
            <p:ph type="title"/>
          </p:nvPr>
        </p:nvSpPr>
        <p:spPr>
          <a:xfrm>
            <a:off x="731520" y="321040"/>
            <a:ext cx="13167360" cy="769441"/>
          </a:xfrm>
        </p:spPr>
        <p:txBody>
          <a:bodyPr/>
          <a:lstStyle/>
          <a:p>
            <a:r>
              <a:rPr lang="en-US" dirty="0"/>
              <a:t>Grades K-2 Problems For MP 6 </a:t>
            </a:r>
          </a:p>
        </p:txBody>
      </p:sp>
      <p:sp>
        <p:nvSpPr>
          <p:cNvPr id="3" name="Content Placeholder 2">
            <a:extLst>
              <a:ext uri="{FF2B5EF4-FFF2-40B4-BE49-F238E27FC236}">
                <a16:creationId xmlns:a16="http://schemas.microsoft.com/office/drawing/2014/main" id="{29ED71E3-D908-4686-ACC3-9BA4A2DF79EE}"/>
              </a:ext>
            </a:extLst>
          </p:cNvPr>
          <p:cNvSpPr>
            <a:spLocks noGrp="1"/>
          </p:cNvSpPr>
          <p:nvPr>
            <p:ph idx="1"/>
          </p:nvPr>
        </p:nvSpPr>
        <p:spPr>
          <a:xfrm>
            <a:off x="774794" y="1200807"/>
            <a:ext cx="13167360" cy="5431156"/>
          </a:xfrm>
        </p:spPr>
        <p:txBody>
          <a:bodyPr/>
          <a:lstStyle/>
          <a:p>
            <a:r>
              <a:rPr lang="en-US" dirty="0"/>
              <a:t>How many dots do you see? How do you see them? </a:t>
            </a:r>
          </a:p>
        </p:txBody>
      </p:sp>
      <p:graphicFrame>
        <p:nvGraphicFramePr>
          <p:cNvPr id="4" name="Table 4">
            <a:extLst>
              <a:ext uri="{FF2B5EF4-FFF2-40B4-BE49-F238E27FC236}">
                <a16:creationId xmlns:a16="http://schemas.microsoft.com/office/drawing/2014/main" id="{87C664B5-D51B-4C42-9DCE-732D4FDF8415}"/>
              </a:ext>
            </a:extLst>
          </p:cNvPr>
          <p:cNvGraphicFramePr>
            <a:graphicFrameLocks noGrp="1"/>
          </p:cNvGraphicFramePr>
          <p:nvPr>
            <p:extLst>
              <p:ext uri="{D42A27DB-BD31-4B8C-83A1-F6EECF244321}">
                <p14:modId xmlns:p14="http://schemas.microsoft.com/office/powerpoint/2010/main" val="2956127696"/>
              </p:ext>
            </p:extLst>
          </p:nvPr>
        </p:nvGraphicFramePr>
        <p:xfrm>
          <a:off x="1796098" y="2495235"/>
          <a:ext cx="2849525" cy="938026"/>
        </p:xfrm>
        <a:graphic>
          <a:graphicData uri="http://schemas.openxmlformats.org/drawingml/2006/table">
            <a:tbl>
              <a:tblPr firstRow="1" bandRow="1">
                <a:tableStyleId>{5940675A-B579-460E-94D1-54222C63F5DA}</a:tableStyleId>
              </a:tblPr>
              <a:tblGrid>
                <a:gridCol w="569905">
                  <a:extLst>
                    <a:ext uri="{9D8B030D-6E8A-4147-A177-3AD203B41FA5}">
                      <a16:colId xmlns:a16="http://schemas.microsoft.com/office/drawing/2014/main" val="2694200173"/>
                    </a:ext>
                  </a:extLst>
                </a:gridCol>
                <a:gridCol w="569905">
                  <a:extLst>
                    <a:ext uri="{9D8B030D-6E8A-4147-A177-3AD203B41FA5}">
                      <a16:colId xmlns:a16="http://schemas.microsoft.com/office/drawing/2014/main" val="3770415464"/>
                    </a:ext>
                  </a:extLst>
                </a:gridCol>
                <a:gridCol w="569905">
                  <a:extLst>
                    <a:ext uri="{9D8B030D-6E8A-4147-A177-3AD203B41FA5}">
                      <a16:colId xmlns:a16="http://schemas.microsoft.com/office/drawing/2014/main" val="3639747071"/>
                    </a:ext>
                  </a:extLst>
                </a:gridCol>
                <a:gridCol w="569905">
                  <a:extLst>
                    <a:ext uri="{9D8B030D-6E8A-4147-A177-3AD203B41FA5}">
                      <a16:colId xmlns:a16="http://schemas.microsoft.com/office/drawing/2014/main" val="712467863"/>
                    </a:ext>
                  </a:extLst>
                </a:gridCol>
                <a:gridCol w="569905">
                  <a:extLst>
                    <a:ext uri="{9D8B030D-6E8A-4147-A177-3AD203B41FA5}">
                      <a16:colId xmlns:a16="http://schemas.microsoft.com/office/drawing/2014/main" val="863653364"/>
                    </a:ext>
                  </a:extLst>
                </a:gridCol>
              </a:tblGrid>
              <a:tr h="46901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41451080"/>
                  </a:ext>
                </a:extLst>
              </a:tr>
              <a:tr h="469013">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493810987"/>
                  </a:ext>
                </a:extLst>
              </a:tr>
            </a:tbl>
          </a:graphicData>
        </a:graphic>
      </p:graphicFrame>
      <p:pic>
        <p:nvPicPr>
          <p:cNvPr id="6" name="Graphic 5" descr="Harvey Balls 100% with solid fill">
            <a:extLst>
              <a:ext uri="{FF2B5EF4-FFF2-40B4-BE49-F238E27FC236}">
                <a16:creationId xmlns:a16="http://schemas.microsoft.com/office/drawing/2014/main" id="{D0CA1584-7668-464A-B4B6-5913799D69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2770" y="2521415"/>
            <a:ext cx="457200" cy="457200"/>
          </a:xfrm>
          <a:prstGeom prst="rect">
            <a:avLst/>
          </a:prstGeom>
        </p:spPr>
      </p:pic>
      <p:pic>
        <p:nvPicPr>
          <p:cNvPr id="9" name="Graphic 8" descr="Harvey Balls 100% with solid fill">
            <a:extLst>
              <a:ext uri="{FF2B5EF4-FFF2-40B4-BE49-F238E27FC236}">
                <a16:creationId xmlns:a16="http://schemas.microsoft.com/office/drawing/2014/main" id="{FFEEBD1F-2EBD-4861-BEAD-1A11B55654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66225" y="2985791"/>
            <a:ext cx="457200" cy="457200"/>
          </a:xfrm>
          <a:prstGeom prst="rect">
            <a:avLst/>
          </a:prstGeom>
        </p:spPr>
      </p:pic>
      <p:pic>
        <p:nvPicPr>
          <p:cNvPr id="10" name="Graphic 9" descr="Harvey Balls 100% with solid fill">
            <a:extLst>
              <a:ext uri="{FF2B5EF4-FFF2-40B4-BE49-F238E27FC236}">
                <a16:creationId xmlns:a16="http://schemas.microsoft.com/office/drawing/2014/main" id="{4B55EBC9-FBE1-4CAD-9FE0-CDB0146929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09973" y="2956184"/>
            <a:ext cx="457200" cy="457200"/>
          </a:xfrm>
          <a:prstGeom prst="rect">
            <a:avLst/>
          </a:prstGeom>
        </p:spPr>
      </p:pic>
      <p:pic>
        <p:nvPicPr>
          <p:cNvPr id="11" name="Graphic 10" descr="Harvey Balls 100% with solid fill">
            <a:extLst>
              <a:ext uri="{FF2B5EF4-FFF2-40B4-BE49-F238E27FC236}">
                <a16:creationId xmlns:a16="http://schemas.microsoft.com/office/drawing/2014/main" id="{4DF1A982-4DF3-48BA-AC99-8F40206F4F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5333" y="2529351"/>
            <a:ext cx="457200" cy="457200"/>
          </a:xfrm>
          <a:prstGeom prst="rect">
            <a:avLst/>
          </a:prstGeom>
        </p:spPr>
      </p:pic>
      <p:pic>
        <p:nvPicPr>
          <p:cNvPr id="12" name="Graphic 11" descr="Harvey Balls 100% with solid fill">
            <a:extLst>
              <a:ext uri="{FF2B5EF4-FFF2-40B4-BE49-F238E27FC236}">
                <a16:creationId xmlns:a16="http://schemas.microsoft.com/office/drawing/2014/main" id="{FA79522A-BEBF-480E-9146-6BC8C5FB59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22711" y="2529351"/>
            <a:ext cx="457200" cy="457200"/>
          </a:xfrm>
          <a:prstGeom prst="rect">
            <a:avLst/>
          </a:prstGeom>
        </p:spPr>
      </p:pic>
      <p:pic>
        <p:nvPicPr>
          <p:cNvPr id="13" name="Graphic 12" descr="Harvey Balls 100% with solid fill">
            <a:extLst>
              <a:ext uri="{FF2B5EF4-FFF2-40B4-BE49-F238E27FC236}">
                <a16:creationId xmlns:a16="http://schemas.microsoft.com/office/drawing/2014/main" id="{1DD79C16-6477-41B6-8E84-6F2B56579C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72874" y="2976642"/>
            <a:ext cx="457200" cy="457200"/>
          </a:xfrm>
          <a:prstGeom prst="rect">
            <a:avLst/>
          </a:prstGeom>
        </p:spPr>
      </p:pic>
      <p:graphicFrame>
        <p:nvGraphicFramePr>
          <p:cNvPr id="14" name="Table 4">
            <a:extLst>
              <a:ext uri="{FF2B5EF4-FFF2-40B4-BE49-F238E27FC236}">
                <a16:creationId xmlns:a16="http://schemas.microsoft.com/office/drawing/2014/main" id="{56B9300B-25C0-4229-8837-D9B382B35EC6}"/>
              </a:ext>
            </a:extLst>
          </p:cNvPr>
          <p:cNvGraphicFramePr>
            <a:graphicFrameLocks noGrp="1"/>
          </p:cNvGraphicFramePr>
          <p:nvPr>
            <p:extLst>
              <p:ext uri="{D42A27DB-BD31-4B8C-83A1-F6EECF244321}">
                <p14:modId xmlns:p14="http://schemas.microsoft.com/office/powerpoint/2010/main" val="141742405"/>
              </p:ext>
            </p:extLst>
          </p:nvPr>
        </p:nvGraphicFramePr>
        <p:xfrm>
          <a:off x="1807655" y="4071385"/>
          <a:ext cx="2849525" cy="938026"/>
        </p:xfrm>
        <a:graphic>
          <a:graphicData uri="http://schemas.openxmlformats.org/drawingml/2006/table">
            <a:tbl>
              <a:tblPr firstRow="1" bandRow="1">
                <a:tableStyleId>{5940675A-B579-460E-94D1-54222C63F5DA}</a:tableStyleId>
              </a:tblPr>
              <a:tblGrid>
                <a:gridCol w="569905">
                  <a:extLst>
                    <a:ext uri="{9D8B030D-6E8A-4147-A177-3AD203B41FA5}">
                      <a16:colId xmlns:a16="http://schemas.microsoft.com/office/drawing/2014/main" val="2694200173"/>
                    </a:ext>
                  </a:extLst>
                </a:gridCol>
                <a:gridCol w="569905">
                  <a:extLst>
                    <a:ext uri="{9D8B030D-6E8A-4147-A177-3AD203B41FA5}">
                      <a16:colId xmlns:a16="http://schemas.microsoft.com/office/drawing/2014/main" val="3770415464"/>
                    </a:ext>
                  </a:extLst>
                </a:gridCol>
                <a:gridCol w="569905">
                  <a:extLst>
                    <a:ext uri="{9D8B030D-6E8A-4147-A177-3AD203B41FA5}">
                      <a16:colId xmlns:a16="http://schemas.microsoft.com/office/drawing/2014/main" val="3639747071"/>
                    </a:ext>
                  </a:extLst>
                </a:gridCol>
                <a:gridCol w="569905">
                  <a:extLst>
                    <a:ext uri="{9D8B030D-6E8A-4147-A177-3AD203B41FA5}">
                      <a16:colId xmlns:a16="http://schemas.microsoft.com/office/drawing/2014/main" val="712467863"/>
                    </a:ext>
                  </a:extLst>
                </a:gridCol>
                <a:gridCol w="569905">
                  <a:extLst>
                    <a:ext uri="{9D8B030D-6E8A-4147-A177-3AD203B41FA5}">
                      <a16:colId xmlns:a16="http://schemas.microsoft.com/office/drawing/2014/main" val="863653364"/>
                    </a:ext>
                  </a:extLst>
                </a:gridCol>
              </a:tblGrid>
              <a:tr h="469013">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41451080"/>
                  </a:ext>
                </a:extLst>
              </a:tr>
              <a:tr h="469013">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493810987"/>
                  </a:ext>
                </a:extLst>
              </a:tr>
            </a:tbl>
          </a:graphicData>
        </a:graphic>
      </p:graphicFrame>
      <p:pic>
        <p:nvPicPr>
          <p:cNvPr id="15" name="Graphic 14" descr="Harvey Balls 100% with solid fill">
            <a:extLst>
              <a:ext uri="{FF2B5EF4-FFF2-40B4-BE49-F238E27FC236}">
                <a16:creationId xmlns:a16="http://schemas.microsoft.com/office/drawing/2014/main" id="{54345DB3-BE8A-411D-A42C-6443082FFF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5333" y="4545369"/>
            <a:ext cx="457200" cy="457200"/>
          </a:xfrm>
          <a:prstGeom prst="rect">
            <a:avLst/>
          </a:prstGeom>
        </p:spPr>
      </p:pic>
      <p:pic>
        <p:nvPicPr>
          <p:cNvPr id="16" name="Graphic 15" descr="Harvey Balls 100% with solid fill">
            <a:extLst>
              <a:ext uri="{FF2B5EF4-FFF2-40B4-BE49-F238E27FC236}">
                <a16:creationId xmlns:a16="http://schemas.microsoft.com/office/drawing/2014/main" id="{01D1E27C-46EA-4C3B-91A9-690966426F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0127" y="4527547"/>
            <a:ext cx="457200" cy="457200"/>
          </a:xfrm>
          <a:prstGeom prst="rect">
            <a:avLst/>
          </a:prstGeom>
        </p:spPr>
      </p:pic>
      <p:pic>
        <p:nvPicPr>
          <p:cNvPr id="17" name="Graphic 16" descr="Harvey Balls 100% with solid fill">
            <a:extLst>
              <a:ext uri="{FF2B5EF4-FFF2-40B4-BE49-F238E27FC236}">
                <a16:creationId xmlns:a16="http://schemas.microsoft.com/office/drawing/2014/main" id="{C2087DEE-4A34-4F6A-9FE8-9C37CE11C6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1104" y="4545369"/>
            <a:ext cx="457200" cy="457200"/>
          </a:xfrm>
          <a:prstGeom prst="rect">
            <a:avLst/>
          </a:prstGeom>
        </p:spPr>
      </p:pic>
      <p:pic>
        <p:nvPicPr>
          <p:cNvPr id="18" name="Graphic 17" descr="Harvey Balls 100% with solid fill">
            <a:extLst>
              <a:ext uri="{FF2B5EF4-FFF2-40B4-BE49-F238E27FC236}">
                <a16:creationId xmlns:a16="http://schemas.microsoft.com/office/drawing/2014/main" id="{14E5166E-DC65-44E7-8048-B58B8ACF8E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76009" y="4057823"/>
            <a:ext cx="457200" cy="457200"/>
          </a:xfrm>
          <a:prstGeom prst="rect">
            <a:avLst/>
          </a:prstGeom>
        </p:spPr>
      </p:pic>
      <p:pic>
        <p:nvPicPr>
          <p:cNvPr id="19" name="Graphic 18" descr="Harvey Balls 100% with solid fill">
            <a:extLst>
              <a:ext uri="{FF2B5EF4-FFF2-40B4-BE49-F238E27FC236}">
                <a16:creationId xmlns:a16="http://schemas.microsoft.com/office/drawing/2014/main" id="{3B10658A-338D-4774-9DB2-E51268DF6A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30364" y="4057064"/>
            <a:ext cx="457200" cy="457200"/>
          </a:xfrm>
          <a:prstGeom prst="rect">
            <a:avLst/>
          </a:prstGeom>
        </p:spPr>
      </p:pic>
      <p:pic>
        <p:nvPicPr>
          <p:cNvPr id="20" name="Graphic 19" descr="Harvey Balls 100% with solid fill">
            <a:extLst>
              <a:ext uri="{FF2B5EF4-FFF2-40B4-BE49-F238E27FC236}">
                <a16:creationId xmlns:a16="http://schemas.microsoft.com/office/drawing/2014/main" id="{79FC981E-8A8C-4737-B08C-9D7383B72E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59382" y="4081327"/>
            <a:ext cx="457200" cy="457200"/>
          </a:xfrm>
          <a:prstGeom prst="rect">
            <a:avLst/>
          </a:prstGeom>
        </p:spPr>
      </p:pic>
      <p:pic>
        <p:nvPicPr>
          <p:cNvPr id="21" name="Graphic 20" descr="Harvey Balls 100% with solid fill">
            <a:extLst>
              <a:ext uri="{FF2B5EF4-FFF2-40B4-BE49-F238E27FC236}">
                <a16:creationId xmlns:a16="http://schemas.microsoft.com/office/drawing/2014/main" id="{D27A7B1C-F829-4B41-BBD1-5CF9DD83A4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66138" y="4609561"/>
            <a:ext cx="457200" cy="457200"/>
          </a:xfrm>
          <a:prstGeom prst="rect">
            <a:avLst/>
          </a:prstGeom>
        </p:spPr>
      </p:pic>
      <p:pic>
        <p:nvPicPr>
          <p:cNvPr id="22" name="Graphic 21" descr="Harvey Balls 100% with solid fill">
            <a:extLst>
              <a:ext uri="{FF2B5EF4-FFF2-40B4-BE49-F238E27FC236}">
                <a16:creationId xmlns:a16="http://schemas.microsoft.com/office/drawing/2014/main" id="{F6EC191B-A986-49B2-B130-26E81C0DA8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8281" y="4540064"/>
            <a:ext cx="457200" cy="457200"/>
          </a:xfrm>
          <a:prstGeom prst="rect">
            <a:avLst/>
          </a:prstGeom>
        </p:spPr>
      </p:pic>
      <p:graphicFrame>
        <p:nvGraphicFramePr>
          <p:cNvPr id="23" name="Table 4">
            <a:extLst>
              <a:ext uri="{FF2B5EF4-FFF2-40B4-BE49-F238E27FC236}">
                <a16:creationId xmlns:a16="http://schemas.microsoft.com/office/drawing/2014/main" id="{AA0602EE-2A56-49B9-884D-B6AD988364BA}"/>
              </a:ext>
            </a:extLst>
          </p:cNvPr>
          <p:cNvGraphicFramePr>
            <a:graphicFrameLocks noGrp="1"/>
          </p:cNvGraphicFramePr>
          <p:nvPr>
            <p:extLst>
              <p:ext uri="{D42A27DB-BD31-4B8C-83A1-F6EECF244321}">
                <p14:modId xmlns:p14="http://schemas.microsoft.com/office/powerpoint/2010/main" val="2161661668"/>
              </p:ext>
            </p:extLst>
          </p:nvPr>
        </p:nvGraphicFramePr>
        <p:xfrm>
          <a:off x="1817067" y="5928552"/>
          <a:ext cx="2849525" cy="938026"/>
        </p:xfrm>
        <a:graphic>
          <a:graphicData uri="http://schemas.openxmlformats.org/drawingml/2006/table">
            <a:tbl>
              <a:tblPr firstRow="1" bandRow="1">
                <a:tableStyleId>{5940675A-B579-460E-94D1-54222C63F5DA}</a:tableStyleId>
              </a:tblPr>
              <a:tblGrid>
                <a:gridCol w="569905">
                  <a:extLst>
                    <a:ext uri="{9D8B030D-6E8A-4147-A177-3AD203B41FA5}">
                      <a16:colId xmlns:a16="http://schemas.microsoft.com/office/drawing/2014/main" val="2694200173"/>
                    </a:ext>
                  </a:extLst>
                </a:gridCol>
                <a:gridCol w="569905">
                  <a:extLst>
                    <a:ext uri="{9D8B030D-6E8A-4147-A177-3AD203B41FA5}">
                      <a16:colId xmlns:a16="http://schemas.microsoft.com/office/drawing/2014/main" val="3770415464"/>
                    </a:ext>
                  </a:extLst>
                </a:gridCol>
                <a:gridCol w="569905">
                  <a:extLst>
                    <a:ext uri="{9D8B030D-6E8A-4147-A177-3AD203B41FA5}">
                      <a16:colId xmlns:a16="http://schemas.microsoft.com/office/drawing/2014/main" val="3639747071"/>
                    </a:ext>
                  </a:extLst>
                </a:gridCol>
                <a:gridCol w="569905">
                  <a:extLst>
                    <a:ext uri="{9D8B030D-6E8A-4147-A177-3AD203B41FA5}">
                      <a16:colId xmlns:a16="http://schemas.microsoft.com/office/drawing/2014/main" val="712467863"/>
                    </a:ext>
                  </a:extLst>
                </a:gridCol>
                <a:gridCol w="569905">
                  <a:extLst>
                    <a:ext uri="{9D8B030D-6E8A-4147-A177-3AD203B41FA5}">
                      <a16:colId xmlns:a16="http://schemas.microsoft.com/office/drawing/2014/main" val="863653364"/>
                    </a:ext>
                  </a:extLst>
                </a:gridCol>
              </a:tblGrid>
              <a:tr h="469013">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sz="1400" dirty="0"/>
                    </a:p>
                  </a:txBody>
                  <a:tcPr/>
                </a:tc>
                <a:tc>
                  <a:txBody>
                    <a:bodyPr/>
                    <a:lstStyle/>
                    <a:p>
                      <a:endParaRPr lang="en-US" dirty="0"/>
                    </a:p>
                  </a:txBody>
                  <a:tcPr/>
                </a:tc>
                <a:extLst>
                  <a:ext uri="{0D108BD9-81ED-4DB2-BD59-A6C34878D82A}">
                    <a16:rowId xmlns:a16="http://schemas.microsoft.com/office/drawing/2014/main" val="3041451080"/>
                  </a:ext>
                </a:extLst>
              </a:tr>
              <a:tr h="469013">
                <a:tc>
                  <a:txBody>
                    <a:bodyPr/>
                    <a:lstStyle/>
                    <a:p>
                      <a:endParaRPr lang="en-US" sz="1400" dirty="0"/>
                    </a:p>
                  </a:txBody>
                  <a:tcPr/>
                </a:tc>
                <a:tc>
                  <a:txBody>
                    <a:bodyPr/>
                    <a:lstStyle/>
                    <a:p>
                      <a:endParaRPr lang="en-US" sz="1400"/>
                    </a:p>
                  </a:txBody>
                  <a:tcPr/>
                </a:tc>
                <a:tc>
                  <a:txBody>
                    <a:bodyPr/>
                    <a:lstStyle/>
                    <a:p>
                      <a:endParaRPr lang="en-US" sz="1400" dirty="0"/>
                    </a:p>
                  </a:txBody>
                  <a:tcPr/>
                </a:tc>
                <a:tc>
                  <a:txBody>
                    <a:bodyPr/>
                    <a:lstStyle/>
                    <a:p>
                      <a:endParaRPr lang="en-US" sz="1400" dirty="0"/>
                    </a:p>
                  </a:txBody>
                  <a:tcPr/>
                </a:tc>
                <a:tc>
                  <a:txBody>
                    <a:bodyPr/>
                    <a:lstStyle/>
                    <a:p>
                      <a:endParaRPr lang="en-US" dirty="0"/>
                    </a:p>
                  </a:txBody>
                  <a:tcPr/>
                </a:tc>
                <a:extLst>
                  <a:ext uri="{0D108BD9-81ED-4DB2-BD59-A6C34878D82A}">
                    <a16:rowId xmlns:a16="http://schemas.microsoft.com/office/drawing/2014/main" val="2493810987"/>
                  </a:ext>
                </a:extLst>
              </a:tr>
            </a:tbl>
          </a:graphicData>
        </a:graphic>
      </p:graphicFrame>
      <p:sp>
        <p:nvSpPr>
          <p:cNvPr id="24" name="TextBox 23">
            <a:extLst>
              <a:ext uri="{FF2B5EF4-FFF2-40B4-BE49-F238E27FC236}">
                <a16:creationId xmlns:a16="http://schemas.microsoft.com/office/drawing/2014/main" id="{E1DDDE76-437A-475B-8CB9-A62ACF5402BA}"/>
              </a:ext>
            </a:extLst>
          </p:cNvPr>
          <p:cNvSpPr txBox="1"/>
          <p:nvPr/>
        </p:nvSpPr>
        <p:spPr>
          <a:xfrm>
            <a:off x="1523608" y="1848939"/>
            <a:ext cx="3349361" cy="523220"/>
          </a:xfrm>
          <a:prstGeom prst="rect">
            <a:avLst/>
          </a:prstGeom>
          <a:noFill/>
        </p:spPr>
        <p:txBody>
          <a:bodyPr wrap="square" rtlCol="0">
            <a:spAutoFit/>
          </a:bodyPr>
          <a:lstStyle/>
          <a:p>
            <a:r>
              <a:rPr lang="en-US" sz="2800" b="1" dirty="0">
                <a:solidFill>
                  <a:srgbClr val="0070C0"/>
                </a:solidFill>
              </a:rPr>
              <a:t>Task 1</a:t>
            </a:r>
            <a:r>
              <a:rPr lang="en-US" sz="1600" b="1" dirty="0">
                <a:solidFill>
                  <a:srgbClr val="0070C0"/>
                </a:solidFill>
              </a:rPr>
              <a:t>  </a:t>
            </a:r>
            <a:r>
              <a:rPr lang="en-US" sz="2800" b="1" dirty="0">
                <a:solidFill>
                  <a:srgbClr val="0070C0"/>
                </a:solidFill>
              </a:rPr>
              <a:t>(Kindergarten)</a:t>
            </a:r>
          </a:p>
        </p:txBody>
      </p:sp>
      <p:sp>
        <p:nvSpPr>
          <p:cNvPr id="25" name="TextBox 24">
            <a:extLst>
              <a:ext uri="{FF2B5EF4-FFF2-40B4-BE49-F238E27FC236}">
                <a16:creationId xmlns:a16="http://schemas.microsoft.com/office/drawing/2014/main" id="{7DC4AE2D-62D1-40E4-A903-5265D67D8D30}"/>
              </a:ext>
            </a:extLst>
          </p:cNvPr>
          <p:cNvSpPr txBox="1"/>
          <p:nvPr/>
        </p:nvSpPr>
        <p:spPr>
          <a:xfrm>
            <a:off x="1273106" y="2478467"/>
            <a:ext cx="552893" cy="523220"/>
          </a:xfrm>
          <a:prstGeom prst="rect">
            <a:avLst/>
          </a:prstGeom>
          <a:noFill/>
        </p:spPr>
        <p:txBody>
          <a:bodyPr wrap="square" rtlCol="0">
            <a:spAutoFit/>
          </a:bodyPr>
          <a:lstStyle/>
          <a:p>
            <a:r>
              <a:rPr lang="en-US" sz="2800" b="1" dirty="0">
                <a:solidFill>
                  <a:srgbClr val="0070C0"/>
                </a:solidFill>
              </a:rPr>
              <a:t>A. </a:t>
            </a:r>
          </a:p>
        </p:txBody>
      </p:sp>
      <p:sp>
        <p:nvSpPr>
          <p:cNvPr id="26" name="TextBox 25">
            <a:extLst>
              <a:ext uri="{FF2B5EF4-FFF2-40B4-BE49-F238E27FC236}">
                <a16:creationId xmlns:a16="http://schemas.microsoft.com/office/drawing/2014/main" id="{615DDD24-E2D4-4080-962E-9DCC52FC97AC}"/>
              </a:ext>
            </a:extLst>
          </p:cNvPr>
          <p:cNvSpPr txBox="1"/>
          <p:nvPr/>
        </p:nvSpPr>
        <p:spPr>
          <a:xfrm>
            <a:off x="1335147" y="3853190"/>
            <a:ext cx="552893" cy="523220"/>
          </a:xfrm>
          <a:prstGeom prst="rect">
            <a:avLst/>
          </a:prstGeom>
          <a:noFill/>
        </p:spPr>
        <p:txBody>
          <a:bodyPr wrap="square" rtlCol="0">
            <a:spAutoFit/>
          </a:bodyPr>
          <a:lstStyle/>
          <a:p>
            <a:r>
              <a:rPr lang="en-US" sz="2800" b="1" dirty="0">
                <a:solidFill>
                  <a:srgbClr val="0070C0"/>
                </a:solidFill>
              </a:rPr>
              <a:t>B. </a:t>
            </a:r>
          </a:p>
        </p:txBody>
      </p:sp>
      <p:sp>
        <p:nvSpPr>
          <p:cNvPr id="27" name="TextBox 26">
            <a:extLst>
              <a:ext uri="{FF2B5EF4-FFF2-40B4-BE49-F238E27FC236}">
                <a16:creationId xmlns:a16="http://schemas.microsoft.com/office/drawing/2014/main" id="{9EB839DF-DBE6-4EFA-8A54-BF729A84047E}"/>
              </a:ext>
            </a:extLst>
          </p:cNvPr>
          <p:cNvSpPr txBox="1"/>
          <p:nvPr/>
        </p:nvSpPr>
        <p:spPr>
          <a:xfrm>
            <a:off x="1312898" y="5843154"/>
            <a:ext cx="552893" cy="523220"/>
          </a:xfrm>
          <a:prstGeom prst="rect">
            <a:avLst/>
          </a:prstGeom>
          <a:noFill/>
        </p:spPr>
        <p:txBody>
          <a:bodyPr wrap="square" rtlCol="0">
            <a:spAutoFit/>
          </a:bodyPr>
          <a:lstStyle/>
          <a:p>
            <a:r>
              <a:rPr lang="en-US" sz="2800" b="1" dirty="0">
                <a:solidFill>
                  <a:srgbClr val="0070C0"/>
                </a:solidFill>
              </a:rPr>
              <a:t>C. </a:t>
            </a:r>
          </a:p>
        </p:txBody>
      </p:sp>
      <p:pic>
        <p:nvPicPr>
          <p:cNvPr id="28" name="Graphic 27" descr="Harvey Balls 100% with solid fill">
            <a:extLst>
              <a:ext uri="{FF2B5EF4-FFF2-40B4-BE49-F238E27FC236}">
                <a16:creationId xmlns:a16="http://schemas.microsoft.com/office/drawing/2014/main" id="{89B0247E-6F61-4EF3-8D34-7588DE95A1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23843" y="6402086"/>
            <a:ext cx="457200" cy="457200"/>
          </a:xfrm>
          <a:prstGeom prst="rect">
            <a:avLst/>
          </a:prstGeom>
        </p:spPr>
      </p:pic>
      <p:pic>
        <p:nvPicPr>
          <p:cNvPr id="29" name="Graphic 28" descr="Harvey Balls 100% with solid fill">
            <a:extLst>
              <a:ext uri="{FF2B5EF4-FFF2-40B4-BE49-F238E27FC236}">
                <a16:creationId xmlns:a16="http://schemas.microsoft.com/office/drawing/2014/main" id="{044744BF-DB92-4186-944C-565A448690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1929" y="6414469"/>
            <a:ext cx="457200" cy="457200"/>
          </a:xfrm>
          <a:prstGeom prst="rect">
            <a:avLst/>
          </a:prstGeom>
        </p:spPr>
      </p:pic>
      <p:pic>
        <p:nvPicPr>
          <p:cNvPr id="30" name="Graphic 29" descr="Harvey Balls 100% with solid fill">
            <a:extLst>
              <a:ext uri="{FF2B5EF4-FFF2-40B4-BE49-F238E27FC236}">
                <a16:creationId xmlns:a16="http://schemas.microsoft.com/office/drawing/2014/main" id="{7B893A2B-A37B-42D9-BFB6-EA2BC527A9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1929" y="5923461"/>
            <a:ext cx="457200" cy="457200"/>
          </a:xfrm>
          <a:prstGeom prst="rect">
            <a:avLst/>
          </a:prstGeom>
        </p:spPr>
      </p:pic>
      <p:pic>
        <p:nvPicPr>
          <p:cNvPr id="31" name="Graphic 30" descr="Harvey Balls 100% with solid fill">
            <a:extLst>
              <a:ext uri="{FF2B5EF4-FFF2-40B4-BE49-F238E27FC236}">
                <a16:creationId xmlns:a16="http://schemas.microsoft.com/office/drawing/2014/main" id="{9F13A401-53A6-435B-B95A-ADDC5C4544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98109" y="5923461"/>
            <a:ext cx="457200" cy="457200"/>
          </a:xfrm>
          <a:prstGeom prst="rect">
            <a:avLst/>
          </a:prstGeom>
        </p:spPr>
      </p:pic>
      <p:pic>
        <p:nvPicPr>
          <p:cNvPr id="32" name="Graphic 31" descr="Harvey Balls 100% with solid fill">
            <a:extLst>
              <a:ext uri="{FF2B5EF4-FFF2-40B4-BE49-F238E27FC236}">
                <a16:creationId xmlns:a16="http://schemas.microsoft.com/office/drawing/2014/main" id="{4622473F-1F83-40D4-B025-F02F1D1679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87819" y="5943907"/>
            <a:ext cx="457200" cy="457200"/>
          </a:xfrm>
          <a:prstGeom prst="rect">
            <a:avLst/>
          </a:prstGeom>
        </p:spPr>
      </p:pic>
      <p:pic>
        <p:nvPicPr>
          <p:cNvPr id="33" name="Graphic 32" descr="Harvey Balls 100% with solid fill">
            <a:extLst>
              <a:ext uri="{FF2B5EF4-FFF2-40B4-BE49-F238E27FC236}">
                <a16:creationId xmlns:a16="http://schemas.microsoft.com/office/drawing/2014/main" id="{76A6C219-3B56-4C6B-9134-0E2D06B122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31104" y="6426197"/>
            <a:ext cx="457200" cy="457200"/>
          </a:xfrm>
          <a:prstGeom prst="rect">
            <a:avLst/>
          </a:prstGeom>
        </p:spPr>
      </p:pic>
      <p:pic>
        <p:nvPicPr>
          <p:cNvPr id="34" name="Graphic 33" descr="Harvey Balls 100% with solid fill">
            <a:extLst>
              <a:ext uri="{FF2B5EF4-FFF2-40B4-BE49-F238E27FC236}">
                <a16:creationId xmlns:a16="http://schemas.microsoft.com/office/drawing/2014/main" id="{CB4DB468-92A4-4544-ADF1-408FAC042F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50057" y="5934569"/>
            <a:ext cx="457200" cy="457200"/>
          </a:xfrm>
          <a:prstGeom prst="rect">
            <a:avLst/>
          </a:prstGeom>
        </p:spPr>
      </p:pic>
      <p:pic>
        <p:nvPicPr>
          <p:cNvPr id="35" name="Graphic 34" descr="Harvey Balls 100% with solid fill">
            <a:extLst>
              <a:ext uri="{FF2B5EF4-FFF2-40B4-BE49-F238E27FC236}">
                <a16:creationId xmlns:a16="http://schemas.microsoft.com/office/drawing/2014/main" id="{E51F2946-3E57-4BD0-9723-8A79742597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1674" y="6434468"/>
            <a:ext cx="457200" cy="457200"/>
          </a:xfrm>
          <a:prstGeom prst="rect">
            <a:avLst/>
          </a:prstGeom>
        </p:spPr>
      </p:pic>
      <p:cxnSp>
        <p:nvCxnSpPr>
          <p:cNvPr id="37" name="Straight Connector 36">
            <a:extLst>
              <a:ext uri="{FF2B5EF4-FFF2-40B4-BE49-F238E27FC236}">
                <a16:creationId xmlns:a16="http://schemas.microsoft.com/office/drawing/2014/main" id="{C19B4B2C-576C-4A56-936F-5121ADBD3786}"/>
              </a:ext>
            </a:extLst>
          </p:cNvPr>
          <p:cNvCxnSpPr>
            <a:cxnSpLocks/>
          </p:cNvCxnSpPr>
          <p:nvPr/>
        </p:nvCxnSpPr>
        <p:spPr>
          <a:xfrm>
            <a:off x="6665405" y="1848939"/>
            <a:ext cx="87979" cy="5663609"/>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pic>
        <p:nvPicPr>
          <p:cNvPr id="91" name="Picture 90">
            <a:extLst>
              <a:ext uri="{FF2B5EF4-FFF2-40B4-BE49-F238E27FC236}">
                <a16:creationId xmlns:a16="http://schemas.microsoft.com/office/drawing/2014/main" id="{08E2AA52-5174-4FE8-8B58-37AF76343C9F}"/>
              </a:ext>
            </a:extLst>
          </p:cNvPr>
          <p:cNvPicPr>
            <a:picLocks noChangeAspect="1"/>
          </p:cNvPicPr>
          <p:nvPr/>
        </p:nvPicPr>
        <p:blipFill>
          <a:blip r:embed="rId5"/>
          <a:stretch>
            <a:fillRect/>
          </a:stretch>
        </p:blipFill>
        <p:spPr>
          <a:xfrm>
            <a:off x="7511899" y="1784968"/>
            <a:ext cx="5506907" cy="5655241"/>
          </a:xfrm>
          <a:prstGeom prst="rect">
            <a:avLst/>
          </a:prstGeom>
        </p:spPr>
      </p:pic>
      <p:sp>
        <p:nvSpPr>
          <p:cNvPr id="92" name="TextBox 91">
            <a:extLst>
              <a:ext uri="{FF2B5EF4-FFF2-40B4-BE49-F238E27FC236}">
                <a16:creationId xmlns:a16="http://schemas.microsoft.com/office/drawing/2014/main" id="{493D7E61-25AF-4C24-A00C-FCF7FD4E4C0F}"/>
              </a:ext>
            </a:extLst>
          </p:cNvPr>
          <p:cNvSpPr txBox="1"/>
          <p:nvPr/>
        </p:nvSpPr>
        <p:spPr>
          <a:xfrm>
            <a:off x="444821" y="7767727"/>
            <a:ext cx="8856296" cy="307777"/>
          </a:xfrm>
          <a:prstGeom prst="rect">
            <a:avLst/>
          </a:prstGeom>
          <a:noFill/>
        </p:spPr>
        <p:txBody>
          <a:bodyPr wrap="square" rtlCol="0">
            <a:spAutoFit/>
          </a:bodyPr>
          <a:lstStyle/>
          <a:p>
            <a:r>
              <a:rPr lang="en-US" sz="1400" b="0" i="0" dirty="0">
                <a:solidFill>
                  <a:schemeClr val="bg1"/>
                </a:solidFill>
                <a:effectLst/>
                <a:latin typeface="Arial" panose="020B0604020202020204" pitchFamily="34" charset="0"/>
                <a:cs typeface="Arial" panose="020B0604020202020204" pitchFamily="34" charset="0"/>
              </a:rPr>
              <a:t>Tasks taken from </a:t>
            </a:r>
            <a:r>
              <a:rPr lang="en-US" sz="1400" i="0" u="sng" dirty="0">
                <a:solidFill>
                  <a:schemeClr val="bg1"/>
                </a:solidFill>
                <a:effectLst/>
                <a:latin typeface="Arial" panose="020B0604020202020204" pitchFamily="34" charset="0"/>
                <a:cs typeface="Arial" panose="020B0604020202020204" pitchFamily="34" charset="0"/>
              </a:rPr>
              <a:t>Number Talks: Whole Number Computation, Grades K-5 </a:t>
            </a:r>
            <a:r>
              <a:rPr lang="en-US" sz="1400" b="0" i="0" dirty="0">
                <a:solidFill>
                  <a:schemeClr val="bg1"/>
                </a:solidFill>
                <a:effectLst/>
                <a:latin typeface="Arial" panose="020B0604020202020204" pitchFamily="34" charset="0"/>
                <a:cs typeface="Arial" panose="020B0604020202020204" pitchFamily="34" charset="0"/>
              </a:rPr>
              <a:t>by Sherry Parrish</a:t>
            </a:r>
          </a:p>
        </p:txBody>
      </p:sp>
    </p:spTree>
    <p:extLst>
      <p:ext uri="{BB962C8B-B14F-4D97-AF65-F5344CB8AC3E}">
        <p14:creationId xmlns:p14="http://schemas.microsoft.com/office/powerpoint/2010/main" val="388767374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940C8-122E-4E88-87A1-A15381E63415}"/>
              </a:ext>
            </a:extLst>
          </p:cNvPr>
          <p:cNvSpPr>
            <a:spLocks noGrp="1"/>
          </p:cNvSpPr>
          <p:nvPr>
            <p:ph type="title"/>
          </p:nvPr>
        </p:nvSpPr>
        <p:spPr/>
        <p:txBody>
          <a:bodyPr/>
          <a:lstStyle/>
          <a:p>
            <a:r>
              <a:rPr lang="en-US" dirty="0"/>
              <a:t>Grades 3-5 Problems For MP 6 </a:t>
            </a:r>
          </a:p>
        </p:txBody>
      </p:sp>
      <p:pic>
        <p:nvPicPr>
          <p:cNvPr id="5" name="Online Media 4" title="Jo Boaler Number Sense">
            <a:hlinkClick r:id="" action="ppaction://media"/>
            <a:extLst>
              <a:ext uri="{FF2B5EF4-FFF2-40B4-BE49-F238E27FC236}">
                <a16:creationId xmlns:a16="http://schemas.microsoft.com/office/drawing/2014/main" id="{17AC9BB8-A497-4A4B-ACCD-175D777EC391}"/>
              </a:ext>
            </a:extLst>
          </p:cNvPr>
          <p:cNvPicPr>
            <a:picLocks noGrp="1" noRot="1" noChangeAspect="1"/>
          </p:cNvPicPr>
          <p:nvPr>
            <p:ph idx="1"/>
            <a:videoFile r:link="rId1"/>
          </p:nvPr>
        </p:nvPicPr>
        <p:blipFill>
          <a:blip r:embed="rId4"/>
          <a:stretch>
            <a:fillRect/>
          </a:stretch>
        </p:blipFill>
        <p:spPr>
          <a:xfrm>
            <a:off x="1942491" y="1399381"/>
            <a:ext cx="10745418" cy="6071029"/>
          </a:xfrm>
          <a:prstGeom prst="rect">
            <a:avLst/>
          </a:prstGeom>
        </p:spPr>
      </p:pic>
      <p:sp>
        <p:nvSpPr>
          <p:cNvPr id="4" name="Slide Number Placeholder 3">
            <a:extLst>
              <a:ext uri="{FF2B5EF4-FFF2-40B4-BE49-F238E27FC236}">
                <a16:creationId xmlns:a16="http://schemas.microsoft.com/office/drawing/2014/main" id="{FBB957C4-0D16-44AB-81AF-EF1FB813A12E}"/>
              </a:ext>
            </a:extLst>
          </p:cNvPr>
          <p:cNvSpPr>
            <a:spLocks noGrp="1"/>
          </p:cNvSpPr>
          <p:nvPr>
            <p:ph type="sldNum" sz="quarter" idx="12"/>
          </p:nvPr>
        </p:nvSpPr>
        <p:spPr/>
        <p:txBody>
          <a:bodyPr/>
          <a:lstStyle/>
          <a:p>
            <a:fld id="{6BA907D1-9C08-47F3-B047-6197268ACA7D}" type="slidenum">
              <a:rPr lang="en-US" smtClean="0"/>
              <a:pPr/>
              <a:t>14</a:t>
            </a:fld>
            <a:endParaRPr lang="en-US" dirty="0"/>
          </a:p>
        </p:txBody>
      </p:sp>
    </p:spTree>
    <p:extLst>
      <p:ext uri="{BB962C8B-B14F-4D97-AF65-F5344CB8AC3E}">
        <p14:creationId xmlns:p14="http://schemas.microsoft.com/office/powerpoint/2010/main" val="4240397804"/>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C118-88BF-4A3F-A9A6-40F5B36EACA1}"/>
              </a:ext>
            </a:extLst>
          </p:cNvPr>
          <p:cNvSpPr>
            <a:spLocks noGrp="1"/>
          </p:cNvSpPr>
          <p:nvPr>
            <p:ph type="title"/>
          </p:nvPr>
        </p:nvSpPr>
        <p:spPr/>
        <p:txBody>
          <a:bodyPr/>
          <a:lstStyle/>
          <a:p>
            <a:r>
              <a:rPr lang="en-US" dirty="0"/>
              <a:t>Grades 3-5 Problems For MP 6 </a:t>
            </a:r>
          </a:p>
        </p:txBody>
      </p:sp>
      <p:sp>
        <p:nvSpPr>
          <p:cNvPr id="3" name="Content Placeholder 2">
            <a:extLst>
              <a:ext uri="{FF2B5EF4-FFF2-40B4-BE49-F238E27FC236}">
                <a16:creationId xmlns:a16="http://schemas.microsoft.com/office/drawing/2014/main" id="{29ED71E3-D908-4686-ACC3-9BA4A2DF79EE}"/>
              </a:ext>
            </a:extLst>
          </p:cNvPr>
          <p:cNvSpPr>
            <a:spLocks noGrp="1"/>
          </p:cNvSpPr>
          <p:nvPr>
            <p:ph idx="1"/>
          </p:nvPr>
        </p:nvSpPr>
        <p:spPr>
          <a:xfrm>
            <a:off x="1216152" y="4939171"/>
            <a:ext cx="13167360" cy="5431156"/>
          </a:xfrm>
        </p:spPr>
        <p:txBody>
          <a:bodyPr/>
          <a:lstStyle/>
          <a:p>
            <a:r>
              <a:rPr lang="en-US" dirty="0"/>
              <a:t> </a:t>
            </a:r>
          </a:p>
        </p:txBody>
      </p:sp>
      <p:sp>
        <p:nvSpPr>
          <p:cNvPr id="5" name="Rectangle 3">
            <a:extLst>
              <a:ext uri="{FF2B5EF4-FFF2-40B4-BE49-F238E27FC236}">
                <a16:creationId xmlns:a16="http://schemas.microsoft.com/office/drawing/2014/main" id="{12DF4A81-8B89-43F5-B05D-7E5F2C3279A2}"/>
              </a:ext>
            </a:extLst>
          </p:cNvPr>
          <p:cNvSpPr>
            <a:spLocks noChangeArrowheads="1"/>
          </p:cNvSpPr>
          <p:nvPr/>
        </p:nvSpPr>
        <p:spPr bwMode="auto">
          <a:xfrm>
            <a:off x="1148080" y="1983508"/>
            <a:ext cx="12618720" cy="43396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cs typeface="Arial" panose="020B0604020202020204" pitchFamily="34" charset="0"/>
              </a:rPr>
              <a:t>Mrs. Frances drew a picture on the board.</a:t>
            </a:r>
            <a:endParaRPr kumimoji="0" lang="en-US" altLang="en-US" sz="24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dirty="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cs typeface="Arial" panose="020B0604020202020204" pitchFamily="34" charset="0"/>
              </a:rPr>
              <a:t>Then she asked her students what fraction it represents.</a:t>
            </a:r>
            <a:endParaRPr kumimoji="0" lang="en-US" altLang="en-US" sz="24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rgbClr val="000000"/>
                </a:solidFill>
                <a:effectLst/>
                <a:cs typeface="Arial" panose="020B0604020202020204" pitchFamily="34" charset="0"/>
              </a:rPr>
              <a:t> Emily said that the picture represents 26. Label the picture to show how Emily's answer can be correct.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rgbClr val="000000"/>
                </a:solidFill>
                <a:effectLst/>
                <a:cs typeface="Arial" panose="020B0604020202020204" pitchFamily="34" charset="0"/>
              </a:rPr>
              <a:t> Raj said that the picture represents 23. Label the picture to show how Raj's answer can be correct.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rgbClr val="000000"/>
                </a:solidFill>
                <a:effectLst/>
                <a:cs typeface="Arial" panose="020B0604020202020204" pitchFamily="34" charset="0"/>
              </a:rPr>
              <a:t> Alejandra said that the picture represents 2. Label the picture to show how Alejandra's answer can be correct.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100" name="Picture 4" descr="Fraction1_62d551b89dce37ce857df3c651b81e4f">
            <a:extLst>
              <a:ext uri="{FF2B5EF4-FFF2-40B4-BE49-F238E27FC236}">
                <a16:creationId xmlns:a16="http://schemas.microsoft.com/office/drawing/2014/main" id="{3E4E361B-1CE0-4AD4-AD3E-98B1B252E8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97" t="29327" r="10803" b="32273"/>
          <a:stretch/>
        </p:blipFill>
        <p:spPr bwMode="auto">
          <a:xfrm>
            <a:off x="1097280" y="2359152"/>
            <a:ext cx="4215384" cy="8595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3AFCF0-BC54-49FD-8F5B-28DF991D4338}"/>
              </a:ext>
            </a:extLst>
          </p:cNvPr>
          <p:cNvSpPr txBox="1"/>
          <p:nvPr/>
        </p:nvSpPr>
        <p:spPr>
          <a:xfrm>
            <a:off x="435071" y="7774420"/>
            <a:ext cx="5296219" cy="307777"/>
          </a:xfrm>
          <a:prstGeom prst="rect">
            <a:avLst/>
          </a:prstGeom>
          <a:noFill/>
        </p:spPr>
        <p:txBody>
          <a:bodyPr wrap="square" rtlCol="0">
            <a:spAutoFit/>
          </a:bodyPr>
          <a:lstStyle/>
          <a:p>
            <a:r>
              <a:rPr lang="en-US" sz="1400" dirty="0">
                <a:solidFill>
                  <a:schemeClr val="bg1"/>
                </a:solidFill>
              </a:rPr>
              <a:t>Tasks taken from Illustrative Math (</a:t>
            </a:r>
            <a:r>
              <a:rPr lang="en-US" sz="1400" dirty="0">
                <a:hlinkClick r:id="rId4"/>
              </a:rPr>
              <a:t>tasks.illustrativemathematics.org</a:t>
            </a:r>
            <a:r>
              <a:rPr lang="en-US" sz="1400" dirty="0">
                <a:solidFill>
                  <a:schemeClr val="bg1"/>
                </a:solidFill>
              </a:rPr>
              <a:t>)</a:t>
            </a:r>
            <a:r>
              <a:rPr lang="en-US" sz="1400" dirty="0"/>
              <a:t>  </a:t>
            </a:r>
          </a:p>
        </p:txBody>
      </p:sp>
    </p:spTree>
    <p:extLst>
      <p:ext uri="{BB962C8B-B14F-4D97-AF65-F5344CB8AC3E}">
        <p14:creationId xmlns:p14="http://schemas.microsoft.com/office/powerpoint/2010/main" val="324699621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C118-88BF-4A3F-A9A6-40F5B36EACA1}"/>
              </a:ext>
            </a:extLst>
          </p:cNvPr>
          <p:cNvSpPr>
            <a:spLocks noGrp="1"/>
          </p:cNvSpPr>
          <p:nvPr>
            <p:ph type="title"/>
          </p:nvPr>
        </p:nvSpPr>
        <p:spPr>
          <a:xfrm>
            <a:off x="731520" y="354240"/>
            <a:ext cx="13167360" cy="769441"/>
          </a:xfrm>
        </p:spPr>
        <p:txBody>
          <a:bodyPr/>
          <a:lstStyle/>
          <a:p>
            <a:r>
              <a:rPr lang="en-US" dirty="0"/>
              <a:t>Grades 3-5 Problems For MP 6 </a:t>
            </a:r>
          </a:p>
        </p:txBody>
      </p:sp>
      <p:sp>
        <p:nvSpPr>
          <p:cNvPr id="3" name="Content Placeholder 2">
            <a:extLst>
              <a:ext uri="{FF2B5EF4-FFF2-40B4-BE49-F238E27FC236}">
                <a16:creationId xmlns:a16="http://schemas.microsoft.com/office/drawing/2014/main" id="{29ED71E3-D908-4686-ACC3-9BA4A2DF79EE}"/>
              </a:ext>
            </a:extLst>
          </p:cNvPr>
          <p:cNvSpPr>
            <a:spLocks noGrp="1"/>
          </p:cNvSpPr>
          <p:nvPr>
            <p:ph idx="1"/>
          </p:nvPr>
        </p:nvSpPr>
        <p:spPr>
          <a:xfrm>
            <a:off x="789786" y="1242373"/>
            <a:ext cx="13167360" cy="5431156"/>
          </a:xfrm>
        </p:spPr>
        <p:txBody>
          <a:bodyPr/>
          <a:lstStyle/>
          <a:p>
            <a:r>
              <a:rPr lang="en-US" dirty="0"/>
              <a:t> </a:t>
            </a:r>
            <a:r>
              <a:rPr lang="en-US" sz="3600" dirty="0"/>
              <a:t>A slab of soap on one pan of a scale balances ¾ of a slab of soap and a ¾ pound weight on the other pan. How much does the full slab of soap weight?</a:t>
            </a:r>
          </a:p>
          <a:p>
            <a:endParaRPr lang="en-US" dirty="0"/>
          </a:p>
          <a:p>
            <a:r>
              <a:rPr lang="en-US" sz="3600" dirty="0">
                <a:latin typeface="Arial" panose="020B0604020202020204" pitchFamily="34" charset="0"/>
                <a:cs typeface="Arial" panose="020B0604020202020204" pitchFamily="34" charset="0"/>
              </a:rPr>
              <a:t>6 × 4 = ___ × 3</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p>
          <a:p>
            <a:pPr defTabSz="914400" eaLnBrk="0" fontAlgn="base" hangingPunct="0">
              <a:spcBef>
                <a:spcPct val="0"/>
              </a:spcBef>
              <a:spcAft>
                <a:spcPct val="0"/>
              </a:spcAft>
            </a:pPr>
            <a:r>
              <a:rPr kumimoji="0" lang="en-US" altLang="en-US" sz="3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Write an expression that records the calculations described below, but do not evaluate.</a:t>
            </a:r>
          </a:p>
          <a:p>
            <a:pPr defTabSz="914400" eaLnBrk="0" fontAlgn="base" hangingPunct="0">
              <a:spcBef>
                <a:spcPct val="0"/>
              </a:spcBef>
              <a:spcAft>
                <a:spcPct val="0"/>
              </a:spcAft>
            </a:pPr>
            <a:endParaRPr kumimoji="0" lang="en-US" alt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958166" lvl="2" indent="0" defTabSz="914400" eaLnBrk="0" fontAlgn="base" hangingPunct="0">
              <a:spcBef>
                <a:spcPct val="0"/>
              </a:spcBef>
              <a:spcAft>
                <a:spcPct val="0"/>
              </a:spcAft>
              <a:buNone/>
            </a:pPr>
            <a:r>
              <a:rPr kumimoji="0" lang="en-US" altLang="en-US" sz="32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Add 2 and 4 and multiply the sum by 3. Next, add 5 to that product and then double the result</a:t>
            </a:r>
            <a:r>
              <a:rPr kumimoji="0" lang="en-US" alt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p>
            <a:endParaRPr lang="en-US" dirty="0"/>
          </a:p>
        </p:txBody>
      </p:sp>
      <p:sp>
        <p:nvSpPr>
          <p:cNvPr id="4" name="TextBox 3">
            <a:extLst>
              <a:ext uri="{FF2B5EF4-FFF2-40B4-BE49-F238E27FC236}">
                <a16:creationId xmlns:a16="http://schemas.microsoft.com/office/drawing/2014/main" id="{B82E43C5-EBEC-4674-AF9D-ACBF8534AAC0}"/>
              </a:ext>
            </a:extLst>
          </p:cNvPr>
          <p:cNvSpPr txBox="1"/>
          <p:nvPr/>
        </p:nvSpPr>
        <p:spPr>
          <a:xfrm>
            <a:off x="281035" y="7792761"/>
            <a:ext cx="6648891" cy="307777"/>
          </a:xfrm>
          <a:prstGeom prst="rect">
            <a:avLst/>
          </a:prstGeom>
          <a:noFill/>
        </p:spPr>
        <p:txBody>
          <a:bodyPr wrap="square" rtlCol="0">
            <a:spAutoFit/>
          </a:bodyPr>
          <a:lstStyle/>
          <a:p>
            <a:r>
              <a:rPr lang="en-US" sz="1400" b="0" i="0" dirty="0">
                <a:solidFill>
                  <a:schemeClr val="bg1"/>
                </a:solidFill>
                <a:effectLst/>
                <a:latin typeface="Amazon Ember"/>
              </a:rPr>
              <a:t>Tasks taken from </a:t>
            </a:r>
            <a:r>
              <a:rPr lang="en-US" sz="1400" i="0" u="sng" dirty="0">
                <a:solidFill>
                  <a:schemeClr val="bg1"/>
                </a:solidFill>
                <a:effectLst/>
                <a:latin typeface="Amazon Ember"/>
              </a:rPr>
              <a:t>Number Talks: Fractions, Decimals, and Percentages </a:t>
            </a:r>
            <a:r>
              <a:rPr lang="en-US" sz="1400" b="0" i="0" dirty="0">
                <a:solidFill>
                  <a:schemeClr val="bg1"/>
                </a:solidFill>
                <a:effectLst/>
                <a:latin typeface="Amazon Ember"/>
              </a:rPr>
              <a:t>by Sherry Parrish </a:t>
            </a:r>
          </a:p>
        </p:txBody>
      </p:sp>
    </p:spTree>
    <p:extLst>
      <p:ext uri="{BB962C8B-B14F-4D97-AF65-F5344CB8AC3E}">
        <p14:creationId xmlns:p14="http://schemas.microsoft.com/office/powerpoint/2010/main" val="3454084963"/>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C118-88BF-4A3F-A9A6-40F5B36EACA1}"/>
              </a:ext>
            </a:extLst>
          </p:cNvPr>
          <p:cNvSpPr>
            <a:spLocks noGrp="1"/>
          </p:cNvSpPr>
          <p:nvPr>
            <p:ph type="title"/>
          </p:nvPr>
        </p:nvSpPr>
        <p:spPr>
          <a:xfrm>
            <a:off x="731520" y="354240"/>
            <a:ext cx="13167360" cy="769441"/>
          </a:xfrm>
        </p:spPr>
        <p:txBody>
          <a:bodyPr/>
          <a:lstStyle/>
          <a:p>
            <a:r>
              <a:rPr lang="en-US" dirty="0"/>
              <a:t>Grades 3-5 Problems For MP 6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9ED71E3-D908-4686-ACC3-9BA4A2DF79EE}"/>
                  </a:ext>
                </a:extLst>
              </p:cNvPr>
              <p:cNvSpPr>
                <a:spLocks noGrp="1"/>
              </p:cNvSpPr>
              <p:nvPr>
                <p:ph idx="1"/>
              </p:nvPr>
            </p:nvSpPr>
            <p:spPr>
              <a:xfrm>
                <a:off x="789786" y="1242372"/>
                <a:ext cx="13167360" cy="5250577"/>
              </a:xfrm>
            </p:spPr>
            <p:txBody>
              <a:bodyPr/>
              <a:lstStyle/>
              <a:p>
                <a:r>
                  <a:rPr lang="en-US" sz="3200" dirty="0"/>
                  <a:t>Which of these models represent ¼ of the whole? How do you know?  </a:t>
                </a:r>
              </a:p>
              <a:p>
                <a:endParaRPr lang="en-US" sz="3200" dirty="0"/>
              </a:p>
              <a:p>
                <a:endParaRPr lang="en-US" sz="3200" dirty="0"/>
              </a:p>
              <a:p>
                <a:endParaRPr lang="en-US" sz="3200" dirty="0"/>
              </a:p>
              <a:p>
                <a:r>
                  <a:rPr lang="en-US" sz="3200" dirty="0"/>
                  <a:t>Where should ____ be placed on the number line? How do you know?</a:t>
                </a:r>
              </a:p>
              <a:p>
                <a:pPr marL="0" indent="0">
                  <a:buNone/>
                </a:pPr>
                <a14:m>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5</m:t>
                        </m:r>
                      </m:num>
                      <m:den>
                        <m:r>
                          <a:rPr lang="en-US" sz="3200" b="0" i="1" smtClean="0">
                            <a:latin typeface="Cambria Math" panose="02040503050406030204" pitchFamily="18" charset="0"/>
                          </a:rPr>
                          <m:t>8</m:t>
                        </m:r>
                      </m:den>
                    </m:f>
                    <m:r>
                      <a:rPr lang="en-US" sz="3200" b="0" i="1" smtClean="0">
                        <a:latin typeface="Cambria Math" panose="02040503050406030204" pitchFamily="18" charset="0"/>
                      </a:rPr>
                      <m:t>?</m:t>
                    </m:r>
                  </m:oMath>
                </a14:m>
                <a:r>
                  <a:rPr lang="en-US" sz="3200" dirty="0"/>
                  <a:t> </a:t>
                </a:r>
              </a:p>
              <a:p>
                <a:pPr marL="0" indent="0">
                  <a:buNone/>
                </a:pPr>
                <a:endParaRPr lang="en-US" sz="3200" i="1" dirty="0">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5</m:t>
                          </m:r>
                        </m:num>
                        <m:den>
                          <m:r>
                            <a:rPr lang="en-US" sz="3200" b="0" i="1" smtClean="0">
                              <a:latin typeface="Cambria Math" panose="02040503050406030204" pitchFamily="18" charset="0"/>
                            </a:rPr>
                            <m:t>6</m:t>
                          </m:r>
                        </m:den>
                      </m:f>
                      <m:r>
                        <a:rPr lang="en-US" sz="3200" b="0" i="1" smtClean="0">
                          <a:latin typeface="Cambria Math" panose="02040503050406030204" pitchFamily="18" charset="0"/>
                        </a:rPr>
                        <m:t>?</m:t>
                      </m:r>
                    </m:oMath>
                  </m:oMathPara>
                </a14:m>
                <a:endParaRPr lang="en-US" sz="3200" b="0" dirty="0"/>
              </a:p>
              <a:p>
                <a:pPr marL="1516304" lvl="3" indent="0">
                  <a:buNone/>
                </a:pPr>
                <a:endParaRPr lang="en-US" sz="1600" dirty="0"/>
              </a:p>
              <a:p>
                <a:pPr marL="0" indent="0">
                  <a:buNone/>
                </a:pPr>
                <a:endParaRPr lang="en-US" sz="3200" dirty="0"/>
              </a:p>
            </p:txBody>
          </p:sp>
        </mc:Choice>
        <mc:Fallback xmlns="">
          <p:sp>
            <p:nvSpPr>
              <p:cNvPr id="3" name="Content Placeholder 2">
                <a:extLst>
                  <a:ext uri="{FF2B5EF4-FFF2-40B4-BE49-F238E27FC236}">
                    <a16:creationId xmlns:a16="http://schemas.microsoft.com/office/drawing/2014/main" id="{29ED71E3-D908-4686-ACC3-9BA4A2DF79EE}"/>
                  </a:ext>
                </a:extLst>
              </p:cNvPr>
              <p:cNvSpPr>
                <a:spLocks noGrp="1" noRot="1" noChangeAspect="1" noMove="1" noResize="1" noEditPoints="1" noAdjustHandles="1" noChangeArrowheads="1" noChangeShapeType="1" noTextEdit="1"/>
              </p:cNvSpPr>
              <p:nvPr>
                <p:ph idx="1"/>
              </p:nvPr>
            </p:nvSpPr>
            <p:spPr>
              <a:xfrm>
                <a:off x="789786" y="1242372"/>
                <a:ext cx="13167360" cy="5250577"/>
              </a:xfrm>
              <a:blipFill>
                <a:blip r:embed="rId3"/>
                <a:stretch>
                  <a:fillRect l="-1759" t="-2439" r="-185"/>
                </a:stretch>
              </a:blipFill>
            </p:spPr>
            <p:txBody>
              <a:bodyPr/>
              <a:lstStyle/>
              <a:p>
                <a:r>
                  <a:rPr lang="en-US">
                    <a:noFill/>
                  </a:rPr>
                  <a:t> </a:t>
                </a:r>
              </a:p>
            </p:txBody>
          </p:sp>
        </mc:Fallback>
      </mc:AlternateContent>
      <p:graphicFrame>
        <p:nvGraphicFramePr>
          <p:cNvPr id="4" name="Table 4">
            <a:extLst>
              <a:ext uri="{FF2B5EF4-FFF2-40B4-BE49-F238E27FC236}">
                <a16:creationId xmlns:a16="http://schemas.microsoft.com/office/drawing/2014/main" id="{88408091-CACB-4F0D-855E-40CF7640BD50}"/>
              </a:ext>
            </a:extLst>
          </p:cNvPr>
          <p:cNvGraphicFramePr>
            <a:graphicFrameLocks noGrp="1"/>
          </p:cNvGraphicFramePr>
          <p:nvPr>
            <p:extLst>
              <p:ext uri="{D42A27DB-BD31-4B8C-83A1-F6EECF244321}">
                <p14:modId xmlns:p14="http://schemas.microsoft.com/office/powerpoint/2010/main" val="1654090600"/>
              </p:ext>
            </p:extLst>
          </p:nvPr>
        </p:nvGraphicFramePr>
        <p:xfrm>
          <a:off x="1084522" y="1855972"/>
          <a:ext cx="11313044" cy="1227470"/>
        </p:xfrm>
        <a:graphic>
          <a:graphicData uri="http://schemas.openxmlformats.org/drawingml/2006/table">
            <a:tbl>
              <a:tblPr firstRow="1" bandRow="1">
                <a:tableStyleId>{2D5ABB26-0587-4C30-8999-92F81FD0307C}</a:tableStyleId>
              </a:tblPr>
              <a:tblGrid>
                <a:gridCol w="446566">
                  <a:extLst>
                    <a:ext uri="{9D8B030D-6E8A-4147-A177-3AD203B41FA5}">
                      <a16:colId xmlns:a16="http://schemas.microsoft.com/office/drawing/2014/main" val="334749976"/>
                    </a:ext>
                  </a:extLst>
                </a:gridCol>
                <a:gridCol w="3324448">
                  <a:extLst>
                    <a:ext uri="{9D8B030D-6E8A-4147-A177-3AD203B41FA5}">
                      <a16:colId xmlns:a16="http://schemas.microsoft.com/office/drawing/2014/main" val="2915037361"/>
                    </a:ext>
                  </a:extLst>
                </a:gridCol>
                <a:gridCol w="467831">
                  <a:extLst>
                    <a:ext uri="{9D8B030D-6E8A-4147-A177-3AD203B41FA5}">
                      <a16:colId xmlns:a16="http://schemas.microsoft.com/office/drawing/2014/main" val="3789315513"/>
                    </a:ext>
                  </a:extLst>
                </a:gridCol>
                <a:gridCol w="3303184">
                  <a:extLst>
                    <a:ext uri="{9D8B030D-6E8A-4147-A177-3AD203B41FA5}">
                      <a16:colId xmlns:a16="http://schemas.microsoft.com/office/drawing/2014/main" val="1415362518"/>
                    </a:ext>
                  </a:extLst>
                </a:gridCol>
                <a:gridCol w="397176">
                  <a:extLst>
                    <a:ext uri="{9D8B030D-6E8A-4147-A177-3AD203B41FA5}">
                      <a16:colId xmlns:a16="http://schemas.microsoft.com/office/drawing/2014/main" val="3126633699"/>
                    </a:ext>
                  </a:extLst>
                </a:gridCol>
                <a:gridCol w="3373839">
                  <a:extLst>
                    <a:ext uri="{9D8B030D-6E8A-4147-A177-3AD203B41FA5}">
                      <a16:colId xmlns:a16="http://schemas.microsoft.com/office/drawing/2014/main" val="2111266813"/>
                    </a:ext>
                  </a:extLst>
                </a:gridCol>
              </a:tblGrid>
              <a:tr h="1227470">
                <a:tc>
                  <a:txBody>
                    <a:bodyPr/>
                    <a:lstStyle/>
                    <a:p>
                      <a:r>
                        <a:rPr lang="en-US" dirty="0"/>
                        <a:t>A. </a:t>
                      </a:r>
                    </a:p>
                  </a:txBody>
                  <a:tcPr/>
                </a:tc>
                <a:tc>
                  <a:txBody>
                    <a:bodyPr/>
                    <a:lstStyle/>
                    <a:p>
                      <a:endParaRPr lang="en-US" dirty="0"/>
                    </a:p>
                  </a:txBody>
                  <a:tcPr/>
                </a:tc>
                <a:tc>
                  <a:txBody>
                    <a:bodyPr/>
                    <a:lstStyle/>
                    <a:p>
                      <a:r>
                        <a:rPr lang="en-US" dirty="0"/>
                        <a:t>B. </a:t>
                      </a:r>
                    </a:p>
                  </a:txBody>
                  <a:tcPr/>
                </a:tc>
                <a:tc>
                  <a:txBody>
                    <a:bodyPr/>
                    <a:lstStyle/>
                    <a:p>
                      <a:endParaRPr lang="en-US" dirty="0"/>
                    </a:p>
                  </a:txBody>
                  <a:tcPr/>
                </a:tc>
                <a:tc>
                  <a:txBody>
                    <a:bodyPr/>
                    <a:lstStyle/>
                    <a:p>
                      <a:r>
                        <a:rPr lang="en-US" dirty="0"/>
                        <a:t>C. </a:t>
                      </a:r>
                    </a:p>
                  </a:txBody>
                  <a:tcPr/>
                </a:tc>
                <a:tc>
                  <a:txBody>
                    <a:bodyPr/>
                    <a:lstStyle/>
                    <a:p>
                      <a:endParaRPr lang="en-US" dirty="0"/>
                    </a:p>
                  </a:txBody>
                  <a:tcPr/>
                </a:tc>
                <a:extLst>
                  <a:ext uri="{0D108BD9-81ED-4DB2-BD59-A6C34878D82A}">
                    <a16:rowId xmlns:a16="http://schemas.microsoft.com/office/drawing/2014/main" val="559084986"/>
                  </a:ext>
                </a:extLst>
              </a:tr>
            </a:tbl>
          </a:graphicData>
        </a:graphic>
      </p:graphicFrame>
      <p:graphicFrame>
        <p:nvGraphicFramePr>
          <p:cNvPr id="5" name="Table 5">
            <a:extLst>
              <a:ext uri="{FF2B5EF4-FFF2-40B4-BE49-F238E27FC236}">
                <a16:creationId xmlns:a16="http://schemas.microsoft.com/office/drawing/2014/main" id="{44727843-6631-45B5-97EC-EB61D68A9C0A}"/>
              </a:ext>
            </a:extLst>
          </p:cNvPr>
          <p:cNvGraphicFramePr>
            <a:graphicFrameLocks noGrp="1"/>
          </p:cNvGraphicFramePr>
          <p:nvPr>
            <p:extLst>
              <p:ext uri="{D42A27DB-BD31-4B8C-83A1-F6EECF244321}">
                <p14:modId xmlns:p14="http://schemas.microsoft.com/office/powerpoint/2010/main" val="3346334444"/>
              </p:ext>
            </p:extLst>
          </p:nvPr>
        </p:nvGraphicFramePr>
        <p:xfrm>
          <a:off x="1679945" y="2032867"/>
          <a:ext cx="1311350" cy="873680"/>
        </p:xfrm>
        <a:graphic>
          <a:graphicData uri="http://schemas.openxmlformats.org/drawingml/2006/table">
            <a:tbl>
              <a:tblPr firstRow="1" bandRow="1">
                <a:tableStyleId>{5940675A-B579-460E-94D1-54222C63F5DA}</a:tableStyleId>
              </a:tblPr>
              <a:tblGrid>
                <a:gridCol w="655675">
                  <a:extLst>
                    <a:ext uri="{9D8B030D-6E8A-4147-A177-3AD203B41FA5}">
                      <a16:colId xmlns:a16="http://schemas.microsoft.com/office/drawing/2014/main" val="3924003126"/>
                    </a:ext>
                  </a:extLst>
                </a:gridCol>
                <a:gridCol w="655675">
                  <a:extLst>
                    <a:ext uri="{9D8B030D-6E8A-4147-A177-3AD203B41FA5}">
                      <a16:colId xmlns:a16="http://schemas.microsoft.com/office/drawing/2014/main" val="4142275018"/>
                    </a:ext>
                  </a:extLst>
                </a:gridCol>
              </a:tblGrid>
              <a:tr h="436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35056998"/>
                  </a:ext>
                </a:extLst>
              </a:tr>
              <a:tr h="436840">
                <a:tc>
                  <a:txBody>
                    <a:bodyPr/>
                    <a:lstStyle/>
                    <a:p>
                      <a:endParaRPr lang="en-US"/>
                    </a:p>
                  </a:txBody>
                  <a:tcPr/>
                </a:tc>
                <a:tc>
                  <a:txBody>
                    <a:bodyPr/>
                    <a:lstStyle/>
                    <a:p>
                      <a:endParaRPr lang="en-US" dirty="0"/>
                    </a:p>
                  </a:txBody>
                  <a:tcPr>
                    <a:solidFill>
                      <a:srgbClr val="FFFF00"/>
                    </a:solidFill>
                  </a:tcPr>
                </a:tc>
                <a:extLst>
                  <a:ext uri="{0D108BD9-81ED-4DB2-BD59-A6C34878D82A}">
                    <a16:rowId xmlns:a16="http://schemas.microsoft.com/office/drawing/2014/main" val="3951472092"/>
                  </a:ext>
                </a:extLst>
              </a:tr>
            </a:tbl>
          </a:graphicData>
        </a:graphic>
      </p:graphicFrame>
      <p:graphicFrame>
        <p:nvGraphicFramePr>
          <p:cNvPr id="6" name="Table 6">
            <a:extLst>
              <a:ext uri="{FF2B5EF4-FFF2-40B4-BE49-F238E27FC236}">
                <a16:creationId xmlns:a16="http://schemas.microsoft.com/office/drawing/2014/main" id="{5D0435E3-5EDC-430B-8519-29777C9433DE}"/>
              </a:ext>
            </a:extLst>
          </p:cNvPr>
          <p:cNvGraphicFramePr>
            <a:graphicFrameLocks noGrp="1"/>
          </p:cNvGraphicFramePr>
          <p:nvPr>
            <p:extLst>
              <p:ext uri="{D42A27DB-BD31-4B8C-83A1-F6EECF244321}">
                <p14:modId xmlns:p14="http://schemas.microsoft.com/office/powerpoint/2010/main" val="3515964435"/>
              </p:ext>
            </p:extLst>
          </p:nvPr>
        </p:nvGraphicFramePr>
        <p:xfrm>
          <a:off x="6062114" y="2029008"/>
          <a:ext cx="1311352" cy="873679"/>
        </p:xfrm>
        <a:graphic>
          <a:graphicData uri="http://schemas.openxmlformats.org/drawingml/2006/table">
            <a:tbl>
              <a:tblPr firstRow="1" bandRow="1">
                <a:tableStyleId>{5940675A-B579-460E-94D1-54222C63F5DA}</a:tableStyleId>
              </a:tblPr>
              <a:tblGrid>
                <a:gridCol w="327838">
                  <a:extLst>
                    <a:ext uri="{9D8B030D-6E8A-4147-A177-3AD203B41FA5}">
                      <a16:colId xmlns:a16="http://schemas.microsoft.com/office/drawing/2014/main" val="1751285872"/>
                    </a:ext>
                  </a:extLst>
                </a:gridCol>
                <a:gridCol w="327838">
                  <a:extLst>
                    <a:ext uri="{9D8B030D-6E8A-4147-A177-3AD203B41FA5}">
                      <a16:colId xmlns:a16="http://schemas.microsoft.com/office/drawing/2014/main" val="2249068212"/>
                    </a:ext>
                  </a:extLst>
                </a:gridCol>
                <a:gridCol w="327838">
                  <a:extLst>
                    <a:ext uri="{9D8B030D-6E8A-4147-A177-3AD203B41FA5}">
                      <a16:colId xmlns:a16="http://schemas.microsoft.com/office/drawing/2014/main" val="2004658005"/>
                    </a:ext>
                  </a:extLst>
                </a:gridCol>
                <a:gridCol w="327838">
                  <a:extLst>
                    <a:ext uri="{9D8B030D-6E8A-4147-A177-3AD203B41FA5}">
                      <a16:colId xmlns:a16="http://schemas.microsoft.com/office/drawing/2014/main" val="2116160345"/>
                    </a:ext>
                  </a:extLst>
                </a:gridCol>
              </a:tblGrid>
              <a:tr h="873679">
                <a:tc>
                  <a:txBody>
                    <a:bodyPr/>
                    <a:lstStyle/>
                    <a:p>
                      <a:endParaRPr lang="en-US" dirty="0"/>
                    </a:p>
                  </a:txBody>
                  <a:tcPr>
                    <a:solidFill>
                      <a:srgbClr val="FFFF00"/>
                    </a:solidFill>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618209686"/>
                  </a:ext>
                </a:extLst>
              </a:tr>
            </a:tbl>
          </a:graphicData>
        </a:graphic>
      </p:graphicFrame>
      <p:graphicFrame>
        <p:nvGraphicFramePr>
          <p:cNvPr id="7" name="Table 5">
            <a:extLst>
              <a:ext uri="{FF2B5EF4-FFF2-40B4-BE49-F238E27FC236}">
                <a16:creationId xmlns:a16="http://schemas.microsoft.com/office/drawing/2014/main" id="{12E5BDB4-8B55-4B58-B0D6-D94B066A75D0}"/>
              </a:ext>
            </a:extLst>
          </p:cNvPr>
          <p:cNvGraphicFramePr>
            <a:graphicFrameLocks noGrp="1"/>
          </p:cNvGraphicFramePr>
          <p:nvPr>
            <p:extLst>
              <p:ext uri="{D42A27DB-BD31-4B8C-83A1-F6EECF244321}">
                <p14:modId xmlns:p14="http://schemas.microsoft.com/office/powerpoint/2010/main" val="3018417171"/>
              </p:ext>
            </p:extLst>
          </p:nvPr>
        </p:nvGraphicFramePr>
        <p:xfrm>
          <a:off x="10185992" y="2016564"/>
          <a:ext cx="1311350" cy="877539"/>
        </p:xfrm>
        <a:graphic>
          <a:graphicData uri="http://schemas.openxmlformats.org/drawingml/2006/table">
            <a:tbl>
              <a:tblPr firstRow="1" bandRow="1">
                <a:tableStyleId>{5940675A-B579-460E-94D1-54222C63F5DA}</a:tableStyleId>
              </a:tblPr>
              <a:tblGrid>
                <a:gridCol w="655675">
                  <a:extLst>
                    <a:ext uri="{9D8B030D-6E8A-4147-A177-3AD203B41FA5}">
                      <a16:colId xmlns:a16="http://schemas.microsoft.com/office/drawing/2014/main" val="3924003126"/>
                    </a:ext>
                  </a:extLst>
                </a:gridCol>
                <a:gridCol w="655675">
                  <a:extLst>
                    <a:ext uri="{9D8B030D-6E8A-4147-A177-3AD203B41FA5}">
                      <a16:colId xmlns:a16="http://schemas.microsoft.com/office/drawing/2014/main" val="4142275018"/>
                    </a:ext>
                  </a:extLst>
                </a:gridCol>
              </a:tblGrid>
              <a:tr h="292513">
                <a:tc>
                  <a:txBody>
                    <a:bodyPr/>
                    <a:lstStyle/>
                    <a:p>
                      <a:endParaRPr lang="en-US" sz="1000" dirty="0"/>
                    </a:p>
                  </a:txBody>
                  <a:tcPr/>
                </a:tc>
                <a:tc>
                  <a:txBody>
                    <a:bodyPr/>
                    <a:lstStyle/>
                    <a:p>
                      <a:endParaRPr lang="en-US" sz="1000" dirty="0"/>
                    </a:p>
                  </a:txBody>
                  <a:tcPr/>
                </a:tc>
                <a:extLst>
                  <a:ext uri="{0D108BD9-81ED-4DB2-BD59-A6C34878D82A}">
                    <a16:rowId xmlns:a16="http://schemas.microsoft.com/office/drawing/2014/main" val="335056998"/>
                  </a:ext>
                </a:extLst>
              </a:tr>
              <a:tr h="292513">
                <a:tc gridSpan="2">
                  <a:txBody>
                    <a:bodyPr/>
                    <a:lstStyle/>
                    <a:p>
                      <a:endParaRPr lang="en-US" sz="1000" dirty="0"/>
                    </a:p>
                  </a:txBody>
                  <a:tcPr/>
                </a:tc>
                <a:tc hMerge="1">
                  <a:txBody>
                    <a:bodyPr/>
                    <a:lstStyle/>
                    <a:p>
                      <a:endParaRPr lang="en-US" dirty="0"/>
                    </a:p>
                  </a:txBody>
                  <a:tcPr>
                    <a:solidFill>
                      <a:srgbClr val="FFFF00"/>
                    </a:solidFill>
                  </a:tcPr>
                </a:tc>
                <a:extLst>
                  <a:ext uri="{0D108BD9-81ED-4DB2-BD59-A6C34878D82A}">
                    <a16:rowId xmlns:a16="http://schemas.microsoft.com/office/drawing/2014/main" val="3951472092"/>
                  </a:ext>
                </a:extLst>
              </a:tr>
              <a:tr h="292513">
                <a:tc gridSpan="2">
                  <a:txBody>
                    <a:bodyPr/>
                    <a:lstStyle/>
                    <a:p>
                      <a:endParaRPr lang="en-US" sz="1000" dirty="0"/>
                    </a:p>
                  </a:txBody>
                  <a:tcPr>
                    <a:solidFill>
                      <a:srgbClr val="FFFF00"/>
                    </a:solidFill>
                  </a:tcPr>
                </a:tc>
                <a:tc hMerge="1">
                  <a:txBody>
                    <a:bodyPr/>
                    <a:lstStyle/>
                    <a:p>
                      <a:endParaRPr lang="en-US"/>
                    </a:p>
                  </a:txBody>
                  <a:tcPr/>
                </a:tc>
                <a:extLst>
                  <a:ext uri="{0D108BD9-81ED-4DB2-BD59-A6C34878D82A}">
                    <a16:rowId xmlns:a16="http://schemas.microsoft.com/office/drawing/2014/main" val="2323241078"/>
                  </a:ext>
                </a:extLst>
              </a:tr>
            </a:tbl>
          </a:graphicData>
        </a:graphic>
      </p:graphicFrame>
      <p:pic>
        <p:nvPicPr>
          <p:cNvPr id="11" name="Picture 10">
            <a:extLst>
              <a:ext uri="{FF2B5EF4-FFF2-40B4-BE49-F238E27FC236}">
                <a16:creationId xmlns:a16="http://schemas.microsoft.com/office/drawing/2014/main" id="{9ABD65DF-3FBC-46D5-A2BA-13C4392A22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075" y="4315600"/>
            <a:ext cx="11144250" cy="619125"/>
          </a:xfrm>
          <a:prstGeom prst="rect">
            <a:avLst/>
          </a:prstGeom>
        </p:spPr>
      </p:pic>
      <p:pic>
        <p:nvPicPr>
          <p:cNvPr id="13" name="Picture 12">
            <a:extLst>
              <a:ext uri="{FF2B5EF4-FFF2-40B4-BE49-F238E27FC236}">
                <a16:creationId xmlns:a16="http://schemas.microsoft.com/office/drawing/2014/main" id="{7A82EAE0-BA2A-4547-9CA9-89BC2898E8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075" y="5754503"/>
            <a:ext cx="11144250" cy="619125"/>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DB3ABF4-5E08-4639-B533-B7805D2EE24A}"/>
                  </a:ext>
                </a:extLst>
              </p:cNvPr>
              <p:cNvSpPr txBox="1"/>
              <p:nvPr/>
            </p:nvSpPr>
            <p:spPr>
              <a:xfrm>
                <a:off x="4330995" y="4865122"/>
                <a:ext cx="382772" cy="55335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4</m:t>
                          </m:r>
                        </m:den>
                      </m:f>
                    </m:oMath>
                  </m:oMathPara>
                </a14:m>
                <a:endParaRPr lang="en-US" sz="1600" dirty="0"/>
              </a:p>
            </p:txBody>
          </p:sp>
        </mc:Choice>
        <mc:Fallback xmlns="">
          <p:sp>
            <p:nvSpPr>
              <p:cNvPr id="14" name="TextBox 13">
                <a:extLst>
                  <a:ext uri="{FF2B5EF4-FFF2-40B4-BE49-F238E27FC236}">
                    <a16:creationId xmlns:a16="http://schemas.microsoft.com/office/drawing/2014/main" id="{DDB3ABF4-5E08-4639-B533-B7805D2EE24A}"/>
                  </a:ext>
                </a:extLst>
              </p:cNvPr>
              <p:cNvSpPr txBox="1">
                <a:spLocks noRot="1" noChangeAspect="1" noMove="1" noResize="1" noEditPoints="1" noAdjustHandles="1" noChangeArrowheads="1" noChangeShapeType="1" noTextEdit="1"/>
              </p:cNvSpPr>
              <p:nvPr/>
            </p:nvSpPr>
            <p:spPr>
              <a:xfrm>
                <a:off x="4330995" y="4865122"/>
                <a:ext cx="382772" cy="553357"/>
              </a:xfrm>
              <a:prstGeom prst="rect">
                <a:avLst/>
              </a:prstGeom>
              <a:blipFill>
                <a:blip r:embed="rId5"/>
                <a:stretch>
                  <a:fillRect/>
                </a:stretch>
              </a:blipFill>
            </p:spPr>
            <p:txBody>
              <a:bodyPr/>
              <a:lstStyle/>
              <a:p>
                <a:r>
                  <a:rPr lang="en-US">
                    <a:noFill/>
                  </a:rPr>
                  <a:t> </a:t>
                </a:r>
              </a:p>
            </p:txBody>
          </p:sp>
        </mc:Fallback>
      </mc:AlternateContent>
      <p:cxnSp>
        <p:nvCxnSpPr>
          <p:cNvPr id="16" name="Straight Connector 15">
            <a:extLst>
              <a:ext uri="{FF2B5EF4-FFF2-40B4-BE49-F238E27FC236}">
                <a16:creationId xmlns:a16="http://schemas.microsoft.com/office/drawing/2014/main" id="{FEA3D71A-5588-4FE3-A33E-75695EC832DF}"/>
              </a:ext>
            </a:extLst>
          </p:cNvPr>
          <p:cNvCxnSpPr/>
          <p:nvPr/>
        </p:nvCxnSpPr>
        <p:spPr>
          <a:xfrm>
            <a:off x="4522381" y="4593265"/>
            <a:ext cx="0" cy="220971"/>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D789639-9DA9-4FF0-944D-7C57C89123A5}"/>
                  </a:ext>
                </a:extLst>
              </p:cNvPr>
              <p:cNvSpPr txBox="1"/>
              <p:nvPr/>
            </p:nvSpPr>
            <p:spPr>
              <a:xfrm>
                <a:off x="5064641" y="6237427"/>
                <a:ext cx="290624" cy="5549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3</m:t>
                          </m:r>
                        </m:den>
                      </m:f>
                    </m:oMath>
                  </m:oMathPara>
                </a14:m>
                <a:endParaRPr lang="en-US" sz="1600" dirty="0"/>
              </a:p>
            </p:txBody>
          </p:sp>
        </mc:Choice>
        <mc:Fallback xmlns="">
          <p:sp>
            <p:nvSpPr>
              <p:cNvPr id="17" name="TextBox 16">
                <a:extLst>
                  <a:ext uri="{FF2B5EF4-FFF2-40B4-BE49-F238E27FC236}">
                    <a16:creationId xmlns:a16="http://schemas.microsoft.com/office/drawing/2014/main" id="{AD789639-9DA9-4FF0-944D-7C57C89123A5}"/>
                  </a:ext>
                </a:extLst>
              </p:cNvPr>
              <p:cNvSpPr txBox="1">
                <a:spLocks noRot="1" noChangeAspect="1" noMove="1" noResize="1" noEditPoints="1" noAdjustHandles="1" noChangeArrowheads="1" noChangeShapeType="1" noTextEdit="1"/>
              </p:cNvSpPr>
              <p:nvPr/>
            </p:nvSpPr>
            <p:spPr>
              <a:xfrm>
                <a:off x="5064641" y="6237427"/>
                <a:ext cx="290624" cy="554960"/>
              </a:xfrm>
              <a:prstGeom prst="rect">
                <a:avLst/>
              </a:prstGeom>
              <a:blipFill>
                <a:blip r:embed="rId6"/>
                <a:stretch>
                  <a:fillRect/>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D1B008D2-8721-4E3B-B96A-791D419E41F6}"/>
              </a:ext>
            </a:extLst>
          </p:cNvPr>
          <p:cNvCxnSpPr/>
          <p:nvPr/>
        </p:nvCxnSpPr>
        <p:spPr>
          <a:xfrm>
            <a:off x="5209953" y="5992065"/>
            <a:ext cx="0" cy="220971"/>
          </a:xfrm>
          <a:prstGeom prst="line">
            <a:avLst/>
          </a:prstGeom>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A5AB754A-A850-4898-AF0C-4F918BA14ACB}"/>
              </a:ext>
            </a:extLst>
          </p:cNvPr>
          <p:cNvSpPr txBox="1"/>
          <p:nvPr/>
        </p:nvSpPr>
        <p:spPr>
          <a:xfrm>
            <a:off x="265667" y="7760240"/>
            <a:ext cx="6648891" cy="307777"/>
          </a:xfrm>
          <a:prstGeom prst="rect">
            <a:avLst/>
          </a:prstGeom>
          <a:noFill/>
        </p:spPr>
        <p:txBody>
          <a:bodyPr wrap="square" rtlCol="0">
            <a:spAutoFit/>
          </a:bodyPr>
          <a:lstStyle/>
          <a:p>
            <a:r>
              <a:rPr lang="en-US" sz="1400" b="0" i="0" dirty="0">
                <a:solidFill>
                  <a:schemeClr val="bg1"/>
                </a:solidFill>
                <a:effectLst/>
                <a:latin typeface="Amazon Ember"/>
              </a:rPr>
              <a:t>Tasks taken from </a:t>
            </a:r>
            <a:r>
              <a:rPr lang="en-US" sz="1400" i="0" u="sng" dirty="0">
                <a:solidFill>
                  <a:schemeClr val="bg1"/>
                </a:solidFill>
                <a:effectLst/>
                <a:latin typeface="Amazon Ember"/>
              </a:rPr>
              <a:t>Number Talks: Fractions, Decimals, and Percentages </a:t>
            </a:r>
            <a:r>
              <a:rPr lang="en-US" sz="1400" b="0" i="0" dirty="0">
                <a:solidFill>
                  <a:schemeClr val="bg1"/>
                </a:solidFill>
                <a:effectLst/>
                <a:latin typeface="Amazon Ember"/>
              </a:rPr>
              <a:t>by Sherry Parrish </a:t>
            </a:r>
          </a:p>
        </p:txBody>
      </p:sp>
    </p:spTree>
    <p:extLst>
      <p:ext uri="{BB962C8B-B14F-4D97-AF65-F5344CB8AC3E}">
        <p14:creationId xmlns:p14="http://schemas.microsoft.com/office/powerpoint/2010/main" val="3153763244"/>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C118-88BF-4A3F-A9A6-40F5B36EACA1}"/>
              </a:ext>
            </a:extLst>
          </p:cNvPr>
          <p:cNvSpPr>
            <a:spLocks noGrp="1"/>
          </p:cNvSpPr>
          <p:nvPr>
            <p:ph type="title"/>
          </p:nvPr>
        </p:nvSpPr>
        <p:spPr/>
        <p:txBody>
          <a:bodyPr/>
          <a:lstStyle/>
          <a:p>
            <a:r>
              <a:rPr lang="en-US" dirty="0"/>
              <a:t>Grades 6-8 Problems For MP 6 </a:t>
            </a:r>
          </a:p>
        </p:txBody>
      </p:sp>
      <mc:AlternateContent xmlns:mc="http://schemas.openxmlformats.org/markup-compatibility/2006" xmlns:a14="http://schemas.microsoft.com/office/drawing/2010/main">
        <mc:Choice Requires="a14">
          <p:sp>
            <p:nvSpPr>
              <p:cNvPr id="4" name="Rectangle 1">
                <a:extLst>
                  <a:ext uri="{FF2B5EF4-FFF2-40B4-BE49-F238E27FC236}">
                    <a16:creationId xmlns:a16="http://schemas.microsoft.com/office/drawing/2014/main" id="{46731B4C-FA7F-4F4C-86E8-592387D97F17}"/>
                  </a:ext>
                </a:extLst>
              </p:cNvPr>
              <p:cNvSpPr>
                <a:spLocks noGrp="1" noChangeArrowheads="1"/>
              </p:cNvSpPr>
              <p:nvPr>
                <p:ph idx="1"/>
              </p:nvPr>
            </p:nvSpPr>
            <p:spPr bwMode="auto">
              <a:xfrm>
                <a:off x="731520" y="1598701"/>
                <a:ext cx="13167360" cy="211160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32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cs typeface="Arial" panose="020B0604020202020204" pitchFamily="34" charset="0"/>
                  </a:rPr>
                  <a:t>Ocean water freezes at about −2</a:t>
                </a:r>
                <a14:m>
                  <m:oMath xmlns:m="http://schemas.openxmlformats.org/officeDocument/2006/math">
                    <m:f>
                      <m:fPr>
                        <m:ctrlPr>
                          <a:rPr kumimoji="0" lang="en-US" altLang="en-US" sz="24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ctrlPr>
                      </m:fPr>
                      <m:num>
                        <m:r>
                          <a:rPr kumimoji="0" lang="en-US" altLang="en-US" sz="24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1</m:t>
                        </m:r>
                      </m:num>
                      <m:den>
                        <m:r>
                          <a:rPr kumimoji="0" lang="en-US" altLang="en-US" sz="2400" b="0" i="1" u="none" strike="noStrike" cap="none" normalizeH="0" baseline="0" smtClean="0">
                            <a:ln>
                              <a:noFill/>
                            </a:ln>
                            <a:solidFill>
                              <a:srgbClr val="000000"/>
                            </a:solidFill>
                            <a:effectLst/>
                            <a:latin typeface="Cambria Math" panose="02040503050406030204" pitchFamily="18" charset="0"/>
                            <a:cs typeface="Arial" panose="020B0604020202020204" pitchFamily="34" charset="0"/>
                          </a:rPr>
                          <m:t>2</m:t>
                        </m:r>
                      </m:den>
                    </m:f>
                  </m:oMath>
                </a14:m>
                <a:r>
                  <a:rPr kumimoji="0" lang="en-US" altLang="en-US" sz="2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kumimoji="0" lang="en-US" altLang="en-US" sz="2400" b="0" i="0" u="none" strike="noStrike" cap="none" normalizeH="0" baseline="0" dirty="0">
                    <a:ln>
                      <a:noFill/>
                    </a:ln>
                    <a:solidFill>
                      <a:srgbClr val="000000"/>
                    </a:solidFill>
                    <a:effectLst/>
                    <a:cs typeface="Arial" panose="020B0604020202020204" pitchFamily="34" charset="0"/>
                  </a:rPr>
                  <a:t>C. Fresh water freezes at 0∘C. Antifreeze, a liquid used in the radiators of cars, freezes at −64 </a:t>
                </a:r>
                <a:r>
                  <a:rPr kumimoji="0" lang="en-US" altLang="en-US" sz="2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a:t>
                </a:r>
                <a:r>
                  <a:rPr kumimoji="0" lang="en-US" altLang="en-US" sz="2400" b="0" i="0" u="none" strike="noStrike" cap="none" normalizeH="0" baseline="0" dirty="0">
                    <a:ln>
                      <a:noFill/>
                    </a:ln>
                    <a:solidFill>
                      <a:srgbClr val="000000"/>
                    </a:solidFill>
                    <a:effectLst/>
                    <a:cs typeface="Arial" panose="020B0604020202020204" pitchFamily="34" charset="0"/>
                  </a:rPr>
                  <a:t>C.</a:t>
                </a:r>
              </a:p>
              <a:p>
                <a:pPr marL="0" marR="0" lvl="0" indent="0" algn="l" defTabSz="914400" rtl="0" eaLnBrk="0" fontAlgn="base" latinLnBrk="0" hangingPunct="0">
                  <a:lnSpc>
                    <a:spcPts val="32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ts val="32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cs typeface="Arial" panose="020B0604020202020204" pitchFamily="34" charset="0"/>
                  </a:rPr>
                  <a:t>Imagine that the temperature has dropped to the freezing point for ocean water. How many degrees more must the temperature drop for the antifreeze to turn solid?</a:t>
                </a:r>
                <a:endParaRPr kumimoji="0" lang="en-US" altLang="en-US" sz="2400" b="0" i="0" u="none" strike="noStrike" cap="none" normalizeH="0" baseline="0" dirty="0">
                  <a:ln>
                    <a:noFill/>
                  </a:ln>
                  <a:solidFill>
                    <a:schemeClr val="tx1"/>
                  </a:solidFill>
                  <a:effectLst/>
                  <a:cs typeface="Arial" panose="020B0604020202020204" pitchFamily="34" charset="0"/>
                </a:endParaRPr>
              </a:p>
            </p:txBody>
          </p:sp>
        </mc:Choice>
        <mc:Fallback xmlns="">
          <p:sp>
            <p:nvSpPr>
              <p:cNvPr id="4" name="Rectangle 1">
                <a:extLst>
                  <a:ext uri="{FF2B5EF4-FFF2-40B4-BE49-F238E27FC236}">
                    <a16:creationId xmlns:a16="http://schemas.microsoft.com/office/drawing/2014/main" id="{46731B4C-FA7F-4F4C-86E8-592387D97F17}"/>
                  </a:ext>
                </a:extLst>
              </p:cNvPr>
              <p:cNvSpPr>
                <a:spLocks noGrp="1" noRot="1" noChangeAspect="1" noMove="1" noResize="1" noEditPoints="1" noAdjustHandles="1" noChangeArrowheads="1" noChangeShapeType="1" noTextEdit="1"/>
              </p:cNvSpPr>
              <p:nvPr>
                <p:ph idx="1"/>
              </p:nvPr>
            </p:nvSpPr>
            <p:spPr bwMode="auto">
              <a:xfrm>
                <a:off x="731520" y="1598701"/>
                <a:ext cx="13167360" cy="2111604"/>
              </a:xfrm>
              <a:prstGeom prst="rect">
                <a:avLst/>
              </a:prstGeom>
              <a:blipFill>
                <a:blip r:embed="rId3"/>
                <a:stretch>
                  <a:fillRect l="-694" t="-2594" b="-634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CD95DCB1-14A6-49FC-8FAD-8E2DFDE32C85}"/>
              </a:ext>
            </a:extLst>
          </p:cNvPr>
          <p:cNvSpPr txBox="1"/>
          <p:nvPr/>
        </p:nvSpPr>
        <p:spPr>
          <a:xfrm>
            <a:off x="468726" y="7767997"/>
            <a:ext cx="5317351" cy="307777"/>
          </a:xfrm>
          <a:prstGeom prst="rect">
            <a:avLst/>
          </a:prstGeom>
          <a:noFill/>
        </p:spPr>
        <p:txBody>
          <a:bodyPr wrap="square">
            <a:spAutoFit/>
          </a:bodyPr>
          <a:lstStyle/>
          <a:p>
            <a:r>
              <a:rPr lang="en-US" sz="1400" dirty="0">
                <a:solidFill>
                  <a:schemeClr val="bg1"/>
                </a:solidFill>
              </a:rPr>
              <a:t>Task taken from Illustrative Math (</a:t>
            </a:r>
            <a:r>
              <a:rPr lang="en-US" sz="1400" dirty="0">
                <a:hlinkClick r:id="rId4"/>
              </a:rPr>
              <a:t>tasks.illustrativemathematics.org</a:t>
            </a:r>
            <a:r>
              <a:rPr lang="en-US" sz="1400" dirty="0">
                <a:solidFill>
                  <a:schemeClr val="bg1"/>
                </a:solidFill>
              </a:rPr>
              <a:t>)</a:t>
            </a:r>
            <a:r>
              <a:rPr lang="en-US" sz="1400" dirty="0"/>
              <a:t>  </a:t>
            </a:r>
          </a:p>
        </p:txBody>
      </p:sp>
    </p:spTree>
    <p:extLst>
      <p:ext uri="{BB962C8B-B14F-4D97-AF65-F5344CB8AC3E}">
        <p14:creationId xmlns:p14="http://schemas.microsoft.com/office/powerpoint/2010/main" val="32892157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C118-88BF-4A3F-A9A6-40F5B36EACA1}"/>
              </a:ext>
            </a:extLst>
          </p:cNvPr>
          <p:cNvSpPr>
            <a:spLocks noGrp="1"/>
          </p:cNvSpPr>
          <p:nvPr>
            <p:ph type="title"/>
          </p:nvPr>
        </p:nvSpPr>
        <p:spPr/>
        <p:txBody>
          <a:bodyPr/>
          <a:lstStyle/>
          <a:p>
            <a:r>
              <a:rPr lang="en-US" dirty="0"/>
              <a:t>Grades 6-8 Problems For MP 6 </a:t>
            </a:r>
          </a:p>
        </p:txBody>
      </p:sp>
      <p:sp>
        <p:nvSpPr>
          <p:cNvPr id="4" name="Rectangle 1">
            <a:extLst>
              <a:ext uri="{FF2B5EF4-FFF2-40B4-BE49-F238E27FC236}">
                <a16:creationId xmlns:a16="http://schemas.microsoft.com/office/drawing/2014/main" id="{46731B4C-FA7F-4F4C-86E8-592387D97F17}"/>
              </a:ext>
            </a:extLst>
          </p:cNvPr>
          <p:cNvSpPr>
            <a:spLocks noGrp="1" noChangeArrowheads="1"/>
          </p:cNvSpPr>
          <p:nvPr>
            <p:ph idx="1"/>
          </p:nvPr>
        </p:nvSpPr>
        <p:spPr bwMode="auto">
          <a:xfrm>
            <a:off x="731520" y="1478871"/>
            <a:ext cx="13167360" cy="1290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32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cs typeface="Arial" panose="020B0604020202020204" pitchFamily="34" charset="0"/>
              </a:rPr>
              <a:t>What is the percentage equivalent of the fraction ____ ? How do you know? How can you use what we already know to solve th</a:t>
            </a:r>
            <a:r>
              <a:rPr lang="en-US" altLang="en-US" sz="2400" dirty="0">
                <a:cs typeface="Arial" panose="020B0604020202020204" pitchFamily="34" charset="0"/>
              </a:rPr>
              <a:t>e next problem? </a:t>
            </a:r>
          </a:p>
          <a:p>
            <a:pPr marL="0" marR="0" lvl="0" indent="0" algn="l" defTabSz="914400" rtl="0" eaLnBrk="0" fontAlgn="base" latinLnBrk="0" hangingPunct="0">
              <a:lnSpc>
                <a:spcPts val="32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cs typeface="Arial" panose="020B0604020202020204" pitchFamily="34" charset="0"/>
            </a:endParaRPr>
          </a:p>
        </p:txBody>
      </p:sp>
      <p:sp>
        <p:nvSpPr>
          <p:cNvPr id="6" name="TextBox 5">
            <a:extLst>
              <a:ext uri="{FF2B5EF4-FFF2-40B4-BE49-F238E27FC236}">
                <a16:creationId xmlns:a16="http://schemas.microsoft.com/office/drawing/2014/main" id="{371042E9-E6C8-46C8-8E94-1838FB1436BE}"/>
              </a:ext>
            </a:extLst>
          </p:cNvPr>
          <p:cNvSpPr txBox="1"/>
          <p:nvPr/>
        </p:nvSpPr>
        <p:spPr>
          <a:xfrm>
            <a:off x="322730" y="7775120"/>
            <a:ext cx="7315200" cy="307777"/>
          </a:xfrm>
          <a:prstGeom prst="rect">
            <a:avLst/>
          </a:prstGeom>
          <a:noFill/>
        </p:spPr>
        <p:txBody>
          <a:bodyPr wrap="square">
            <a:spAutoFit/>
          </a:bodyPr>
          <a:lstStyle/>
          <a:p>
            <a:r>
              <a:rPr lang="en-US" sz="1400" b="0" i="0" dirty="0">
                <a:solidFill>
                  <a:schemeClr val="bg1"/>
                </a:solidFill>
                <a:effectLst/>
                <a:latin typeface="Amazon Ember"/>
              </a:rPr>
              <a:t>Tasks taken from </a:t>
            </a:r>
            <a:r>
              <a:rPr lang="en-US" sz="1400" i="0" u="sng" dirty="0">
                <a:solidFill>
                  <a:schemeClr val="bg1"/>
                </a:solidFill>
                <a:effectLst/>
                <a:latin typeface="Amazon Ember"/>
              </a:rPr>
              <a:t>Number Talks: Fractions, Decimals, and Percentages </a:t>
            </a:r>
            <a:r>
              <a:rPr lang="en-US" sz="1400" b="0" i="0" dirty="0">
                <a:solidFill>
                  <a:schemeClr val="bg1"/>
                </a:solidFill>
                <a:effectLst/>
                <a:latin typeface="Amazon Ember"/>
              </a:rPr>
              <a:t>by Sherry Parrish </a:t>
            </a:r>
          </a:p>
        </p:txBody>
      </p:sp>
      <mc:AlternateContent xmlns:mc="http://schemas.openxmlformats.org/markup-compatibility/2006" xmlns:a14="http://schemas.microsoft.com/office/drawing/2010/main">
        <mc:Choice Requires="a14">
          <p:graphicFrame>
            <p:nvGraphicFramePr>
              <p:cNvPr id="7" name="Table 7">
                <a:extLst>
                  <a:ext uri="{FF2B5EF4-FFF2-40B4-BE49-F238E27FC236}">
                    <a16:creationId xmlns:a16="http://schemas.microsoft.com/office/drawing/2014/main" id="{3C56D667-AD7D-45CD-B4A2-CDDA191FC838}"/>
                  </a:ext>
                </a:extLst>
              </p:cNvPr>
              <p:cNvGraphicFramePr>
                <a:graphicFrameLocks noGrp="1"/>
              </p:cNvGraphicFramePr>
              <p:nvPr>
                <p:extLst>
                  <p:ext uri="{D42A27DB-BD31-4B8C-83A1-F6EECF244321}">
                    <p14:modId xmlns:p14="http://schemas.microsoft.com/office/powerpoint/2010/main" val="101889093"/>
                  </p:ext>
                </p:extLst>
              </p:nvPr>
            </p:nvGraphicFramePr>
            <p:xfrm>
              <a:off x="1554736" y="2388524"/>
              <a:ext cx="9753600" cy="4113467"/>
            </p:xfrm>
            <a:graphic>
              <a:graphicData uri="http://schemas.openxmlformats.org/drawingml/2006/table">
                <a:tbl>
                  <a:tblPr firstRow="1" bandRow="1">
                    <a:tableStyleId>{2D5ABB26-0587-4C30-8999-92F81FD0307C}</a:tableStyleId>
                  </a:tblPr>
                  <a:tblGrid>
                    <a:gridCol w="466165">
                      <a:extLst>
                        <a:ext uri="{9D8B030D-6E8A-4147-A177-3AD203B41FA5}">
                          <a16:colId xmlns:a16="http://schemas.microsoft.com/office/drawing/2014/main" val="2976725262"/>
                        </a:ext>
                      </a:extLst>
                    </a:gridCol>
                    <a:gridCol w="2785035">
                      <a:extLst>
                        <a:ext uri="{9D8B030D-6E8A-4147-A177-3AD203B41FA5}">
                          <a16:colId xmlns:a16="http://schemas.microsoft.com/office/drawing/2014/main" val="3489832772"/>
                        </a:ext>
                      </a:extLst>
                    </a:gridCol>
                    <a:gridCol w="465311">
                      <a:extLst>
                        <a:ext uri="{9D8B030D-6E8A-4147-A177-3AD203B41FA5}">
                          <a16:colId xmlns:a16="http://schemas.microsoft.com/office/drawing/2014/main" val="3015855185"/>
                        </a:ext>
                      </a:extLst>
                    </a:gridCol>
                    <a:gridCol w="2785889">
                      <a:extLst>
                        <a:ext uri="{9D8B030D-6E8A-4147-A177-3AD203B41FA5}">
                          <a16:colId xmlns:a16="http://schemas.microsoft.com/office/drawing/2014/main" val="3035708039"/>
                        </a:ext>
                      </a:extLst>
                    </a:gridCol>
                    <a:gridCol w="495193">
                      <a:extLst>
                        <a:ext uri="{9D8B030D-6E8A-4147-A177-3AD203B41FA5}">
                          <a16:colId xmlns:a16="http://schemas.microsoft.com/office/drawing/2014/main" val="2070222904"/>
                        </a:ext>
                      </a:extLst>
                    </a:gridCol>
                    <a:gridCol w="2756007">
                      <a:extLst>
                        <a:ext uri="{9D8B030D-6E8A-4147-A177-3AD203B41FA5}">
                          <a16:colId xmlns:a16="http://schemas.microsoft.com/office/drawing/2014/main" val="818369490"/>
                        </a:ext>
                      </a:extLst>
                    </a:gridCol>
                  </a:tblGrid>
                  <a:tr h="370840">
                    <a:tc>
                      <a:txBody>
                        <a:bodyPr/>
                        <a:lstStyle/>
                        <a:p>
                          <a:r>
                            <a:rPr lang="en-US" sz="2400" b="1" dirty="0"/>
                            <a:t>A. </a:t>
                          </a:r>
                        </a:p>
                      </a:txBody>
                      <a:tcPr/>
                    </a:tc>
                    <a:tc>
                      <a:txBody>
                        <a:bodyPr/>
                        <a:lstStyle/>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1</m:t>
                                  </m:r>
                                </m:num>
                                <m:den>
                                  <m:r>
                                    <a:rPr lang="en-US" sz="2400" b="0" smtClean="0">
                                      <a:latin typeface="Cambria Math" panose="02040503050406030204" pitchFamily="18" charset="0"/>
                                    </a:rPr>
                                    <m:t>2</m:t>
                                  </m:r>
                                </m:den>
                              </m:f>
                              <m:r>
                                <a:rPr lang="en-US" sz="2400" b="0" smtClean="0">
                                  <a:latin typeface="Cambria Math" panose="02040503050406030204" pitchFamily="18" charset="0"/>
                                </a:rPr>
                                <m:t> </m:t>
                              </m:r>
                            </m:oMath>
                          </a14:m>
                          <a:r>
                            <a:rPr lang="en-US" sz="2400" dirty="0"/>
                            <a:t>= ___ ? </a:t>
                          </a:r>
                        </a:p>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1</m:t>
                                  </m:r>
                                </m:num>
                                <m:den>
                                  <m:r>
                                    <a:rPr lang="en-US" sz="2400" b="0" smtClean="0">
                                      <a:latin typeface="Cambria Math" panose="02040503050406030204" pitchFamily="18" charset="0"/>
                                    </a:rPr>
                                    <m:t>4</m:t>
                                  </m:r>
                                </m:den>
                              </m:f>
                              <m:r>
                                <a:rPr lang="en-US" sz="2400" b="0" smtClean="0">
                                  <a:latin typeface="Cambria Math" panose="02040503050406030204" pitchFamily="18" charset="0"/>
                                </a:rPr>
                                <m:t> </m:t>
                              </m:r>
                            </m:oMath>
                          </a14:m>
                          <a:r>
                            <a:rPr lang="en-US" sz="2400" dirty="0"/>
                            <a:t>= ___ ? </a:t>
                          </a:r>
                        </a:p>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3</m:t>
                                  </m:r>
                                </m:num>
                                <m:den>
                                  <m:r>
                                    <a:rPr lang="en-US" sz="2400" b="0" smtClean="0">
                                      <a:latin typeface="Cambria Math" panose="02040503050406030204" pitchFamily="18" charset="0"/>
                                    </a:rPr>
                                    <m:t>4</m:t>
                                  </m:r>
                                </m:den>
                              </m:f>
                              <m:r>
                                <a:rPr lang="en-US" sz="2400" b="0" smtClean="0">
                                  <a:latin typeface="Cambria Math" panose="02040503050406030204" pitchFamily="18" charset="0"/>
                                </a:rPr>
                                <m:t> </m:t>
                              </m:r>
                            </m:oMath>
                          </a14:m>
                          <a:r>
                            <a:rPr lang="en-US" sz="2400" dirty="0"/>
                            <a:t>= ___ ? </a:t>
                          </a:r>
                        </a:p>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4</m:t>
                                  </m:r>
                                </m:num>
                                <m:den>
                                  <m:r>
                                    <a:rPr lang="en-US" sz="2400" b="0" smtClean="0">
                                      <a:latin typeface="Cambria Math" panose="02040503050406030204" pitchFamily="18" charset="0"/>
                                    </a:rPr>
                                    <m:t>4</m:t>
                                  </m:r>
                                </m:den>
                              </m:f>
                              <m:r>
                                <a:rPr lang="en-US" sz="2400" b="0" smtClean="0">
                                  <a:latin typeface="Cambria Math" panose="02040503050406030204" pitchFamily="18" charset="0"/>
                                </a:rPr>
                                <m:t> </m:t>
                              </m:r>
                            </m:oMath>
                          </a14:m>
                          <a:r>
                            <a:rPr lang="en-US" sz="2400" dirty="0"/>
                            <a:t>= ___ ? </a:t>
                          </a:r>
                          <a:endParaRPr lang="en-US" sz="2400" dirty="0">
                            <a:latin typeface="Calibri" panose="020F0502020204030204" pitchFamily="34" charset="0"/>
                            <a:cs typeface="Calibri" panose="020F0502020204030204" pitchFamily="34" charset="0"/>
                          </a:endParaRPr>
                        </a:p>
                      </a:txBody>
                      <a:tcPr/>
                    </a:tc>
                    <a:tc>
                      <a:txBody>
                        <a:bodyPr/>
                        <a:lstStyle/>
                        <a:p>
                          <a:r>
                            <a:rPr lang="en-US" sz="2400" b="1" dirty="0"/>
                            <a:t>B. </a:t>
                          </a:r>
                        </a:p>
                      </a:txBody>
                      <a:tcPr/>
                    </a:tc>
                    <a:tc>
                      <a:txBody>
                        <a:bodyPr/>
                        <a:lstStyle/>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1</m:t>
                                  </m:r>
                                </m:num>
                                <m:den>
                                  <m:r>
                                    <a:rPr lang="en-US" sz="2400" b="0" smtClean="0">
                                      <a:latin typeface="Cambria Math" panose="02040503050406030204" pitchFamily="18" charset="0"/>
                                    </a:rPr>
                                    <m:t>5</m:t>
                                  </m:r>
                                </m:den>
                              </m:f>
                              <m:r>
                                <a:rPr lang="en-US" sz="2400" b="0" smtClean="0">
                                  <a:latin typeface="Cambria Math" panose="02040503050406030204" pitchFamily="18" charset="0"/>
                                </a:rPr>
                                <m:t> </m:t>
                              </m:r>
                            </m:oMath>
                          </a14:m>
                          <a:r>
                            <a:rPr lang="en-US" sz="2400" dirty="0"/>
                            <a:t>= ___ ? </a:t>
                          </a:r>
                        </a:p>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2</m:t>
                                  </m:r>
                                </m:num>
                                <m:den>
                                  <m:r>
                                    <a:rPr lang="en-US" sz="2400" b="0" smtClean="0">
                                      <a:latin typeface="Cambria Math" panose="02040503050406030204" pitchFamily="18" charset="0"/>
                                    </a:rPr>
                                    <m:t>5</m:t>
                                  </m:r>
                                </m:den>
                              </m:f>
                              <m:r>
                                <a:rPr lang="en-US" sz="2400" b="0" smtClean="0">
                                  <a:latin typeface="Cambria Math" panose="02040503050406030204" pitchFamily="18" charset="0"/>
                                </a:rPr>
                                <m:t> </m:t>
                              </m:r>
                            </m:oMath>
                          </a14:m>
                          <a:r>
                            <a:rPr lang="en-US" sz="2400" dirty="0"/>
                            <a:t>= ___ ? </a:t>
                          </a:r>
                        </a:p>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4</m:t>
                                  </m:r>
                                </m:num>
                                <m:den>
                                  <m:r>
                                    <a:rPr lang="en-US" sz="2400" b="0" smtClean="0">
                                      <a:latin typeface="Cambria Math" panose="02040503050406030204" pitchFamily="18" charset="0"/>
                                    </a:rPr>
                                    <m:t>5</m:t>
                                  </m:r>
                                </m:den>
                              </m:f>
                              <m:r>
                                <a:rPr lang="en-US" sz="2400" b="0" smtClean="0">
                                  <a:latin typeface="Cambria Math" panose="02040503050406030204" pitchFamily="18" charset="0"/>
                                </a:rPr>
                                <m:t> </m:t>
                              </m:r>
                            </m:oMath>
                          </a14:m>
                          <a:r>
                            <a:rPr lang="en-US" sz="2400" dirty="0"/>
                            <a:t>= ___ ? </a:t>
                          </a:r>
                        </a:p>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3</m:t>
                                  </m:r>
                                </m:num>
                                <m:den>
                                  <m:r>
                                    <a:rPr lang="en-US" sz="2400" b="0" smtClean="0">
                                      <a:latin typeface="Cambria Math" panose="02040503050406030204" pitchFamily="18" charset="0"/>
                                    </a:rPr>
                                    <m:t>5</m:t>
                                  </m:r>
                                </m:den>
                              </m:f>
                              <m:r>
                                <a:rPr lang="en-US" sz="2400" b="0" smtClean="0">
                                  <a:latin typeface="Cambria Math" panose="02040503050406030204" pitchFamily="18" charset="0"/>
                                </a:rPr>
                                <m:t> </m:t>
                              </m:r>
                            </m:oMath>
                          </a14:m>
                          <a:r>
                            <a:rPr lang="en-US" sz="2400" dirty="0"/>
                            <a:t>= ___ ? </a:t>
                          </a:r>
                          <a:endParaRPr lang="en-US" sz="2400" dirty="0">
                            <a:latin typeface="Calibri" panose="020F0502020204030204" pitchFamily="34" charset="0"/>
                            <a:cs typeface="Calibri" panose="020F0502020204030204" pitchFamily="34" charset="0"/>
                          </a:endParaRPr>
                        </a:p>
                      </a:txBody>
                      <a:tcPr/>
                    </a:tc>
                    <a:tc>
                      <a:txBody>
                        <a:bodyPr/>
                        <a:lstStyle/>
                        <a:p>
                          <a:r>
                            <a:rPr lang="en-US" sz="2400" b="1" dirty="0"/>
                            <a:t>C. </a:t>
                          </a:r>
                        </a:p>
                      </a:txBody>
                      <a:tcPr/>
                    </a:tc>
                    <a:tc>
                      <a:txBody>
                        <a:bodyPr/>
                        <a:lstStyle/>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1</m:t>
                                  </m:r>
                                </m:num>
                                <m:den>
                                  <m:r>
                                    <a:rPr lang="en-US" sz="2400" b="0" smtClean="0">
                                      <a:latin typeface="Cambria Math" panose="02040503050406030204" pitchFamily="18" charset="0"/>
                                    </a:rPr>
                                    <m:t>2</m:t>
                                  </m:r>
                                </m:den>
                              </m:f>
                              <m:r>
                                <a:rPr lang="en-US" sz="2400" b="0" smtClean="0">
                                  <a:latin typeface="Cambria Math" panose="02040503050406030204" pitchFamily="18" charset="0"/>
                                </a:rPr>
                                <m:t> </m:t>
                              </m:r>
                            </m:oMath>
                          </a14:m>
                          <a:r>
                            <a:rPr lang="en-US" sz="2400" dirty="0"/>
                            <a:t>= ___ ? </a:t>
                          </a:r>
                        </a:p>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1</m:t>
                                  </m:r>
                                </m:num>
                                <m:den>
                                  <m:r>
                                    <a:rPr lang="en-US" sz="2400" b="0" smtClean="0">
                                      <a:latin typeface="Cambria Math" panose="02040503050406030204" pitchFamily="18" charset="0"/>
                                    </a:rPr>
                                    <m:t>4</m:t>
                                  </m:r>
                                </m:den>
                              </m:f>
                              <m:r>
                                <a:rPr lang="en-US" sz="2400" b="0" smtClean="0">
                                  <a:latin typeface="Cambria Math" panose="02040503050406030204" pitchFamily="18" charset="0"/>
                                </a:rPr>
                                <m:t> </m:t>
                              </m:r>
                            </m:oMath>
                          </a14:m>
                          <a:r>
                            <a:rPr lang="en-US" sz="2400" dirty="0"/>
                            <a:t>= ___ ? </a:t>
                          </a:r>
                        </a:p>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1</m:t>
                                  </m:r>
                                </m:num>
                                <m:den>
                                  <m:r>
                                    <a:rPr lang="en-US" sz="2400" b="0" smtClean="0">
                                      <a:latin typeface="Cambria Math" panose="02040503050406030204" pitchFamily="18" charset="0"/>
                                    </a:rPr>
                                    <m:t>8</m:t>
                                  </m:r>
                                </m:den>
                              </m:f>
                              <m:r>
                                <a:rPr lang="en-US" sz="2400" b="0" smtClean="0">
                                  <a:latin typeface="Cambria Math" panose="02040503050406030204" pitchFamily="18" charset="0"/>
                                </a:rPr>
                                <m:t> </m:t>
                              </m:r>
                            </m:oMath>
                          </a14:m>
                          <a:r>
                            <a:rPr lang="en-US" sz="2400" dirty="0"/>
                            <a:t>= ___ ? </a:t>
                          </a:r>
                        </a:p>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3</m:t>
                                  </m:r>
                                </m:num>
                                <m:den>
                                  <m:r>
                                    <a:rPr lang="en-US" sz="2400" b="0" smtClean="0">
                                      <a:latin typeface="Cambria Math" panose="02040503050406030204" pitchFamily="18" charset="0"/>
                                    </a:rPr>
                                    <m:t>8</m:t>
                                  </m:r>
                                </m:den>
                              </m:f>
                              <m:r>
                                <a:rPr lang="en-US" sz="2400" b="0" smtClean="0">
                                  <a:latin typeface="Cambria Math" panose="02040503050406030204" pitchFamily="18" charset="0"/>
                                </a:rPr>
                                <m:t> </m:t>
                              </m:r>
                            </m:oMath>
                          </a14:m>
                          <a:r>
                            <a:rPr lang="en-US" sz="2400" dirty="0"/>
                            <a:t>= ___ ? </a:t>
                          </a:r>
                          <a:endParaRPr 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45088432"/>
                      </a:ext>
                    </a:extLst>
                  </a:tr>
                </a:tbl>
              </a:graphicData>
            </a:graphic>
          </p:graphicFrame>
        </mc:Choice>
        <mc:Fallback xmlns="">
          <p:graphicFrame>
            <p:nvGraphicFramePr>
              <p:cNvPr id="7" name="Table 7">
                <a:extLst>
                  <a:ext uri="{FF2B5EF4-FFF2-40B4-BE49-F238E27FC236}">
                    <a16:creationId xmlns:a16="http://schemas.microsoft.com/office/drawing/2014/main" id="{3C56D667-AD7D-45CD-B4A2-CDDA191FC838}"/>
                  </a:ext>
                </a:extLst>
              </p:cNvPr>
              <p:cNvGraphicFramePr>
                <a:graphicFrameLocks noGrp="1"/>
              </p:cNvGraphicFramePr>
              <p:nvPr>
                <p:extLst>
                  <p:ext uri="{D42A27DB-BD31-4B8C-83A1-F6EECF244321}">
                    <p14:modId xmlns:p14="http://schemas.microsoft.com/office/powerpoint/2010/main" val="101889093"/>
                  </p:ext>
                </p:extLst>
              </p:nvPr>
            </p:nvGraphicFramePr>
            <p:xfrm>
              <a:off x="1554736" y="2388524"/>
              <a:ext cx="9753600" cy="4184396"/>
            </p:xfrm>
            <a:graphic>
              <a:graphicData uri="http://schemas.openxmlformats.org/drawingml/2006/table">
                <a:tbl>
                  <a:tblPr firstRow="1" bandRow="1">
                    <a:tableStyleId>{2D5ABB26-0587-4C30-8999-92F81FD0307C}</a:tableStyleId>
                  </a:tblPr>
                  <a:tblGrid>
                    <a:gridCol w="466165">
                      <a:extLst>
                        <a:ext uri="{9D8B030D-6E8A-4147-A177-3AD203B41FA5}">
                          <a16:colId xmlns:a16="http://schemas.microsoft.com/office/drawing/2014/main" val="2976725262"/>
                        </a:ext>
                      </a:extLst>
                    </a:gridCol>
                    <a:gridCol w="2785035">
                      <a:extLst>
                        <a:ext uri="{9D8B030D-6E8A-4147-A177-3AD203B41FA5}">
                          <a16:colId xmlns:a16="http://schemas.microsoft.com/office/drawing/2014/main" val="3489832772"/>
                        </a:ext>
                      </a:extLst>
                    </a:gridCol>
                    <a:gridCol w="465311">
                      <a:extLst>
                        <a:ext uri="{9D8B030D-6E8A-4147-A177-3AD203B41FA5}">
                          <a16:colId xmlns:a16="http://schemas.microsoft.com/office/drawing/2014/main" val="3015855185"/>
                        </a:ext>
                      </a:extLst>
                    </a:gridCol>
                    <a:gridCol w="2785889">
                      <a:extLst>
                        <a:ext uri="{9D8B030D-6E8A-4147-A177-3AD203B41FA5}">
                          <a16:colId xmlns:a16="http://schemas.microsoft.com/office/drawing/2014/main" val="3035708039"/>
                        </a:ext>
                      </a:extLst>
                    </a:gridCol>
                    <a:gridCol w="495193">
                      <a:extLst>
                        <a:ext uri="{9D8B030D-6E8A-4147-A177-3AD203B41FA5}">
                          <a16:colId xmlns:a16="http://schemas.microsoft.com/office/drawing/2014/main" val="2070222904"/>
                        </a:ext>
                      </a:extLst>
                    </a:gridCol>
                    <a:gridCol w="2756007">
                      <a:extLst>
                        <a:ext uri="{9D8B030D-6E8A-4147-A177-3AD203B41FA5}">
                          <a16:colId xmlns:a16="http://schemas.microsoft.com/office/drawing/2014/main" val="818369490"/>
                        </a:ext>
                      </a:extLst>
                    </a:gridCol>
                  </a:tblGrid>
                  <a:tr h="4184396">
                    <a:tc>
                      <a:txBody>
                        <a:bodyPr/>
                        <a:lstStyle/>
                        <a:p>
                          <a:r>
                            <a:rPr lang="en-US" sz="2400" b="1" dirty="0"/>
                            <a:t>A. </a:t>
                          </a:r>
                        </a:p>
                      </a:txBody>
                      <a:tcPr/>
                    </a:tc>
                    <a:tc>
                      <a:txBody>
                        <a:bodyPr/>
                        <a:lstStyle/>
                        <a:p>
                          <a:endParaRPr lang="en-US"/>
                        </a:p>
                      </a:txBody>
                      <a:tcPr>
                        <a:blipFill>
                          <a:blip r:embed="rId3"/>
                          <a:stretch>
                            <a:fillRect l="-16849" t="-1017" r="-233479" b="-1453"/>
                          </a:stretch>
                        </a:blipFill>
                      </a:tcPr>
                    </a:tc>
                    <a:tc>
                      <a:txBody>
                        <a:bodyPr/>
                        <a:lstStyle/>
                        <a:p>
                          <a:r>
                            <a:rPr lang="en-US" sz="2400" b="1" dirty="0"/>
                            <a:t>B. </a:t>
                          </a:r>
                        </a:p>
                      </a:txBody>
                      <a:tcPr/>
                    </a:tc>
                    <a:tc>
                      <a:txBody>
                        <a:bodyPr/>
                        <a:lstStyle/>
                        <a:p>
                          <a:endParaRPr lang="en-US"/>
                        </a:p>
                      </a:txBody>
                      <a:tcPr>
                        <a:blipFill>
                          <a:blip r:embed="rId3"/>
                          <a:stretch>
                            <a:fillRect l="-133479" t="-1017" r="-116849" b="-1453"/>
                          </a:stretch>
                        </a:blipFill>
                      </a:tcPr>
                    </a:tc>
                    <a:tc>
                      <a:txBody>
                        <a:bodyPr/>
                        <a:lstStyle/>
                        <a:p>
                          <a:r>
                            <a:rPr lang="en-US" sz="2400" b="1" dirty="0"/>
                            <a:t>C. </a:t>
                          </a:r>
                        </a:p>
                      </a:txBody>
                      <a:tcPr/>
                    </a:tc>
                    <a:tc>
                      <a:txBody>
                        <a:bodyPr/>
                        <a:lstStyle/>
                        <a:p>
                          <a:endParaRPr lang="en-US"/>
                        </a:p>
                      </a:txBody>
                      <a:tcPr>
                        <a:blipFill>
                          <a:blip r:embed="rId3"/>
                          <a:stretch>
                            <a:fillRect l="-254204" t="-1017" b="-1453"/>
                          </a:stretch>
                        </a:blipFill>
                      </a:tcPr>
                    </a:tc>
                    <a:extLst>
                      <a:ext uri="{0D108BD9-81ED-4DB2-BD59-A6C34878D82A}">
                        <a16:rowId xmlns:a16="http://schemas.microsoft.com/office/drawing/2014/main" val="3445088432"/>
                      </a:ext>
                    </a:extLst>
                  </a:tr>
                </a:tbl>
              </a:graphicData>
            </a:graphic>
          </p:graphicFrame>
        </mc:Fallback>
      </mc:AlternateContent>
    </p:spTree>
    <p:extLst>
      <p:ext uri="{BB962C8B-B14F-4D97-AF65-F5344CB8AC3E}">
        <p14:creationId xmlns:p14="http://schemas.microsoft.com/office/powerpoint/2010/main" val="30768869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EA3C48E-D66B-43B4-A46F-27380FA1275A}"/>
              </a:ext>
            </a:extLst>
          </p:cNvPr>
          <p:cNvPicPr>
            <a:picLocks noGrp="1" noChangeAspect="1"/>
          </p:cNvPicPr>
          <p:nvPr>
            <p:ph idx="1"/>
          </p:nvPr>
        </p:nvPicPr>
        <p:blipFill rotWithShape="1">
          <a:blip r:embed="rId2"/>
          <a:srcRect t="-1" b="18869"/>
          <a:stretch/>
        </p:blipFill>
        <p:spPr>
          <a:xfrm>
            <a:off x="0" y="-24703"/>
            <a:ext cx="14630400" cy="7633439"/>
          </a:xfrm>
          <a:prstGeom prst="rect">
            <a:avLst/>
          </a:prstGeom>
          <a:solidFill>
            <a:schemeClr val="bg1"/>
          </a:solidFill>
        </p:spPr>
      </p:pic>
      <p:sp>
        <p:nvSpPr>
          <p:cNvPr id="2" name="Title 1">
            <a:extLst>
              <a:ext uri="{FF2B5EF4-FFF2-40B4-BE49-F238E27FC236}">
                <a16:creationId xmlns:a16="http://schemas.microsoft.com/office/drawing/2014/main" id="{C0AB0290-D335-4A9B-8877-E7224C568E59}"/>
              </a:ext>
            </a:extLst>
          </p:cNvPr>
          <p:cNvSpPr>
            <a:spLocks noGrp="1"/>
          </p:cNvSpPr>
          <p:nvPr>
            <p:ph type="title"/>
          </p:nvPr>
        </p:nvSpPr>
        <p:spPr>
          <a:xfrm>
            <a:off x="0" y="548643"/>
            <a:ext cx="14630400" cy="769441"/>
          </a:xfrm>
          <a:solidFill>
            <a:schemeClr val="bg1"/>
          </a:solidFill>
        </p:spPr>
        <p:txBody>
          <a:bodyPr/>
          <a:lstStyle/>
          <a:p>
            <a:r>
              <a:rPr lang="en-US" dirty="0"/>
              <a:t>Welcome</a:t>
            </a:r>
          </a:p>
        </p:txBody>
      </p:sp>
    </p:spTree>
    <p:extLst>
      <p:ext uri="{BB962C8B-B14F-4D97-AF65-F5344CB8AC3E}">
        <p14:creationId xmlns:p14="http://schemas.microsoft.com/office/powerpoint/2010/main" val="3174572939"/>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C118-88BF-4A3F-A9A6-40F5B36EACA1}"/>
              </a:ext>
            </a:extLst>
          </p:cNvPr>
          <p:cNvSpPr>
            <a:spLocks noGrp="1"/>
          </p:cNvSpPr>
          <p:nvPr>
            <p:ph type="title"/>
          </p:nvPr>
        </p:nvSpPr>
        <p:spPr/>
        <p:txBody>
          <a:bodyPr/>
          <a:lstStyle/>
          <a:p>
            <a:r>
              <a:rPr lang="en-US" dirty="0"/>
              <a:t>Grades 6-8 Problems For MP 6 </a:t>
            </a:r>
          </a:p>
        </p:txBody>
      </p:sp>
      <p:sp>
        <p:nvSpPr>
          <p:cNvPr id="4" name="Rectangle 1">
            <a:extLst>
              <a:ext uri="{FF2B5EF4-FFF2-40B4-BE49-F238E27FC236}">
                <a16:creationId xmlns:a16="http://schemas.microsoft.com/office/drawing/2014/main" id="{46731B4C-FA7F-4F4C-86E8-592387D97F17}"/>
              </a:ext>
            </a:extLst>
          </p:cNvPr>
          <p:cNvSpPr>
            <a:spLocks noGrp="1" noChangeArrowheads="1"/>
          </p:cNvSpPr>
          <p:nvPr>
            <p:ph idx="1"/>
          </p:nvPr>
        </p:nvSpPr>
        <p:spPr bwMode="auto">
          <a:xfrm>
            <a:off x="731520" y="1457874"/>
            <a:ext cx="13167360"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spcBef>
                <a:spcPts val="600"/>
              </a:spcBef>
              <a:spcAft>
                <a:spcPts val="600"/>
              </a:spcAft>
              <a:buClrTx/>
              <a:buSzTx/>
              <a:buFontTx/>
              <a:buNone/>
              <a:tabLst/>
            </a:pPr>
            <a:r>
              <a:rPr lang="en-US" sz="3200" dirty="0"/>
              <a:t>Make up a set of eight numbers that simultaneously satisfy these constraints: </a:t>
            </a:r>
          </a:p>
          <a:p>
            <a:pPr defTabSz="914400">
              <a:spcBef>
                <a:spcPts val="600"/>
              </a:spcBef>
              <a:spcAft>
                <a:spcPts val="600"/>
              </a:spcAft>
            </a:pPr>
            <a:r>
              <a:rPr lang="en-US" sz="3200" dirty="0"/>
              <a:t>Mean: 10 </a:t>
            </a:r>
          </a:p>
          <a:p>
            <a:pPr defTabSz="914400">
              <a:spcBef>
                <a:spcPts val="600"/>
              </a:spcBef>
              <a:spcAft>
                <a:spcPts val="600"/>
              </a:spcAft>
            </a:pPr>
            <a:r>
              <a:rPr lang="en-US" sz="3200" dirty="0"/>
              <a:t>Median: 9 </a:t>
            </a:r>
          </a:p>
          <a:p>
            <a:pPr defTabSz="914400">
              <a:spcBef>
                <a:spcPts val="600"/>
              </a:spcBef>
              <a:spcAft>
                <a:spcPts val="600"/>
              </a:spcAft>
            </a:pPr>
            <a:r>
              <a:rPr lang="en-US" sz="3200" dirty="0"/>
              <a:t>Mode: 7 </a:t>
            </a:r>
          </a:p>
          <a:p>
            <a:pPr defTabSz="914400">
              <a:spcBef>
                <a:spcPts val="600"/>
              </a:spcBef>
              <a:spcAft>
                <a:spcPts val="600"/>
              </a:spcAft>
            </a:pPr>
            <a:r>
              <a:rPr lang="en-US" sz="3200" dirty="0"/>
              <a:t>Range: 15</a:t>
            </a:r>
            <a:endParaRPr kumimoji="0" lang="en-US" altLang="en-US" sz="3200" b="0" i="0" u="none" strike="noStrike" cap="none" normalizeH="0" baseline="0" dirty="0">
              <a:ln>
                <a:noFill/>
              </a:ln>
              <a:solidFill>
                <a:schemeClr val="tx1"/>
              </a:solidFill>
              <a:effectLst/>
              <a:cs typeface="Arial" panose="020B0604020202020204" pitchFamily="34" charset="0"/>
            </a:endParaRPr>
          </a:p>
        </p:txBody>
      </p:sp>
      <p:sp>
        <p:nvSpPr>
          <p:cNvPr id="6" name="TextBox 5">
            <a:extLst>
              <a:ext uri="{FF2B5EF4-FFF2-40B4-BE49-F238E27FC236}">
                <a16:creationId xmlns:a16="http://schemas.microsoft.com/office/drawing/2014/main" id="{371042E9-E6C8-46C8-8E94-1838FB1436BE}"/>
              </a:ext>
            </a:extLst>
          </p:cNvPr>
          <p:cNvSpPr txBox="1"/>
          <p:nvPr/>
        </p:nvSpPr>
        <p:spPr>
          <a:xfrm>
            <a:off x="322730" y="7775120"/>
            <a:ext cx="7315200" cy="307777"/>
          </a:xfrm>
          <a:prstGeom prst="rect">
            <a:avLst/>
          </a:prstGeom>
          <a:noFill/>
        </p:spPr>
        <p:txBody>
          <a:bodyPr wrap="square">
            <a:spAutoFit/>
          </a:bodyPr>
          <a:lstStyle/>
          <a:p>
            <a:r>
              <a:rPr lang="en-US" sz="1400" b="0" i="0" dirty="0">
                <a:solidFill>
                  <a:schemeClr val="bg1"/>
                </a:solidFill>
                <a:effectLst/>
                <a:latin typeface="Amazon Ember"/>
              </a:rPr>
              <a:t>Tasks taken from </a:t>
            </a:r>
            <a:r>
              <a:rPr lang="en-US" sz="1400" i="0" u="sng" dirty="0">
                <a:solidFill>
                  <a:schemeClr val="bg1"/>
                </a:solidFill>
                <a:effectLst/>
                <a:latin typeface="Amazon Ember"/>
              </a:rPr>
              <a:t>Number Talks: Fractions, Decimals, and Percentages </a:t>
            </a:r>
            <a:r>
              <a:rPr lang="en-US" sz="1400" b="0" i="0" dirty="0">
                <a:solidFill>
                  <a:schemeClr val="bg1"/>
                </a:solidFill>
                <a:effectLst/>
                <a:latin typeface="Amazon Ember"/>
              </a:rPr>
              <a:t>by Sherry Parrish </a:t>
            </a:r>
          </a:p>
        </p:txBody>
      </p:sp>
    </p:spTree>
    <p:extLst>
      <p:ext uri="{BB962C8B-B14F-4D97-AF65-F5344CB8AC3E}">
        <p14:creationId xmlns:p14="http://schemas.microsoft.com/office/powerpoint/2010/main" val="3225347256"/>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C118-88BF-4A3F-A9A6-40F5B36EACA1}"/>
              </a:ext>
            </a:extLst>
          </p:cNvPr>
          <p:cNvSpPr>
            <a:spLocks noGrp="1"/>
          </p:cNvSpPr>
          <p:nvPr>
            <p:ph type="title"/>
          </p:nvPr>
        </p:nvSpPr>
        <p:spPr/>
        <p:txBody>
          <a:bodyPr/>
          <a:lstStyle/>
          <a:p>
            <a:r>
              <a:rPr lang="en-US" dirty="0"/>
              <a:t>Grades 6-8 Problems For MP 6 </a:t>
            </a:r>
          </a:p>
        </p:txBody>
      </p:sp>
      <p:sp>
        <p:nvSpPr>
          <p:cNvPr id="4" name="Rectangle 1">
            <a:extLst>
              <a:ext uri="{FF2B5EF4-FFF2-40B4-BE49-F238E27FC236}">
                <a16:creationId xmlns:a16="http://schemas.microsoft.com/office/drawing/2014/main" id="{46731B4C-FA7F-4F4C-86E8-592387D97F17}"/>
              </a:ext>
            </a:extLst>
          </p:cNvPr>
          <p:cNvSpPr>
            <a:spLocks noGrp="1" noChangeArrowheads="1"/>
          </p:cNvSpPr>
          <p:nvPr>
            <p:ph idx="1"/>
          </p:nvPr>
        </p:nvSpPr>
        <p:spPr bwMode="auto">
          <a:xfrm>
            <a:off x="731520" y="1478871"/>
            <a:ext cx="13167360" cy="1290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ts val="32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cs typeface="Arial" panose="020B0604020202020204" pitchFamily="34" charset="0"/>
              </a:rPr>
              <a:t>What is the percentage equivalent of the fraction ____ ? How do you know? How can you use what we already know to solve th</a:t>
            </a:r>
            <a:r>
              <a:rPr lang="en-US" altLang="en-US" sz="2400" dirty="0">
                <a:cs typeface="Arial" panose="020B0604020202020204" pitchFamily="34" charset="0"/>
              </a:rPr>
              <a:t>e next problem? </a:t>
            </a:r>
          </a:p>
          <a:p>
            <a:pPr marL="0" marR="0" lvl="0" indent="0" algn="l" defTabSz="914400" rtl="0" eaLnBrk="0" fontAlgn="base" latinLnBrk="0" hangingPunct="0">
              <a:lnSpc>
                <a:spcPts val="32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cs typeface="Arial" panose="020B0604020202020204" pitchFamily="34" charset="0"/>
            </a:endParaRPr>
          </a:p>
        </p:txBody>
      </p:sp>
      <p:sp>
        <p:nvSpPr>
          <p:cNvPr id="6" name="TextBox 5">
            <a:extLst>
              <a:ext uri="{FF2B5EF4-FFF2-40B4-BE49-F238E27FC236}">
                <a16:creationId xmlns:a16="http://schemas.microsoft.com/office/drawing/2014/main" id="{371042E9-E6C8-46C8-8E94-1838FB1436BE}"/>
              </a:ext>
            </a:extLst>
          </p:cNvPr>
          <p:cNvSpPr txBox="1"/>
          <p:nvPr/>
        </p:nvSpPr>
        <p:spPr>
          <a:xfrm>
            <a:off x="322730" y="7775120"/>
            <a:ext cx="7315200" cy="307777"/>
          </a:xfrm>
          <a:prstGeom prst="rect">
            <a:avLst/>
          </a:prstGeom>
          <a:noFill/>
        </p:spPr>
        <p:txBody>
          <a:bodyPr wrap="square">
            <a:spAutoFit/>
          </a:bodyPr>
          <a:lstStyle/>
          <a:p>
            <a:r>
              <a:rPr lang="en-US" sz="1400" b="0" i="0" dirty="0">
                <a:solidFill>
                  <a:schemeClr val="bg1"/>
                </a:solidFill>
                <a:effectLst/>
                <a:latin typeface="Amazon Ember"/>
              </a:rPr>
              <a:t>Tasks taken from </a:t>
            </a:r>
            <a:r>
              <a:rPr lang="en-US" sz="1400" i="0" u="sng" dirty="0">
                <a:solidFill>
                  <a:schemeClr val="bg1"/>
                </a:solidFill>
                <a:effectLst/>
                <a:latin typeface="Amazon Ember"/>
              </a:rPr>
              <a:t>Number Talks: Fractions, Decimals, and Percentages </a:t>
            </a:r>
            <a:r>
              <a:rPr lang="en-US" sz="1400" b="0" i="0" dirty="0">
                <a:solidFill>
                  <a:schemeClr val="bg1"/>
                </a:solidFill>
                <a:effectLst/>
                <a:latin typeface="Amazon Ember"/>
              </a:rPr>
              <a:t>by Sherry Parrish </a:t>
            </a:r>
          </a:p>
        </p:txBody>
      </p:sp>
      <mc:AlternateContent xmlns:mc="http://schemas.openxmlformats.org/markup-compatibility/2006">
        <mc:Choice xmlns:a14="http://schemas.microsoft.com/office/drawing/2010/main" Requires="a14">
          <p:graphicFrame>
            <p:nvGraphicFramePr>
              <p:cNvPr id="7" name="Table 7">
                <a:extLst>
                  <a:ext uri="{FF2B5EF4-FFF2-40B4-BE49-F238E27FC236}">
                    <a16:creationId xmlns:a16="http://schemas.microsoft.com/office/drawing/2014/main" id="{3C56D667-AD7D-45CD-B4A2-CDDA191FC838}"/>
                  </a:ext>
                </a:extLst>
              </p:cNvPr>
              <p:cNvGraphicFramePr>
                <a:graphicFrameLocks noGrp="1"/>
              </p:cNvGraphicFramePr>
              <p:nvPr/>
            </p:nvGraphicFramePr>
            <p:xfrm>
              <a:off x="1554736" y="2388524"/>
              <a:ext cx="9753600" cy="4113467"/>
            </p:xfrm>
            <a:graphic>
              <a:graphicData uri="http://schemas.openxmlformats.org/drawingml/2006/table">
                <a:tbl>
                  <a:tblPr firstRow="1" bandRow="1">
                    <a:tableStyleId>{2D5ABB26-0587-4C30-8999-92F81FD0307C}</a:tableStyleId>
                  </a:tblPr>
                  <a:tblGrid>
                    <a:gridCol w="466165">
                      <a:extLst>
                        <a:ext uri="{9D8B030D-6E8A-4147-A177-3AD203B41FA5}">
                          <a16:colId xmlns:a16="http://schemas.microsoft.com/office/drawing/2014/main" val="2976725262"/>
                        </a:ext>
                      </a:extLst>
                    </a:gridCol>
                    <a:gridCol w="2785035">
                      <a:extLst>
                        <a:ext uri="{9D8B030D-6E8A-4147-A177-3AD203B41FA5}">
                          <a16:colId xmlns:a16="http://schemas.microsoft.com/office/drawing/2014/main" val="3489832772"/>
                        </a:ext>
                      </a:extLst>
                    </a:gridCol>
                    <a:gridCol w="465311">
                      <a:extLst>
                        <a:ext uri="{9D8B030D-6E8A-4147-A177-3AD203B41FA5}">
                          <a16:colId xmlns:a16="http://schemas.microsoft.com/office/drawing/2014/main" val="3015855185"/>
                        </a:ext>
                      </a:extLst>
                    </a:gridCol>
                    <a:gridCol w="2785889">
                      <a:extLst>
                        <a:ext uri="{9D8B030D-6E8A-4147-A177-3AD203B41FA5}">
                          <a16:colId xmlns:a16="http://schemas.microsoft.com/office/drawing/2014/main" val="3035708039"/>
                        </a:ext>
                      </a:extLst>
                    </a:gridCol>
                    <a:gridCol w="495193">
                      <a:extLst>
                        <a:ext uri="{9D8B030D-6E8A-4147-A177-3AD203B41FA5}">
                          <a16:colId xmlns:a16="http://schemas.microsoft.com/office/drawing/2014/main" val="2070222904"/>
                        </a:ext>
                      </a:extLst>
                    </a:gridCol>
                    <a:gridCol w="2756007">
                      <a:extLst>
                        <a:ext uri="{9D8B030D-6E8A-4147-A177-3AD203B41FA5}">
                          <a16:colId xmlns:a16="http://schemas.microsoft.com/office/drawing/2014/main" val="818369490"/>
                        </a:ext>
                      </a:extLst>
                    </a:gridCol>
                  </a:tblGrid>
                  <a:tr h="370840">
                    <a:tc>
                      <a:txBody>
                        <a:bodyPr/>
                        <a:lstStyle/>
                        <a:p>
                          <a:r>
                            <a:rPr lang="en-US" sz="2400" b="1" dirty="0"/>
                            <a:t>A. </a:t>
                          </a:r>
                        </a:p>
                      </a:txBody>
                      <a:tcPr/>
                    </a:tc>
                    <a:tc>
                      <a:txBody>
                        <a:bodyPr/>
                        <a:lstStyle/>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1</m:t>
                                  </m:r>
                                </m:num>
                                <m:den>
                                  <m:r>
                                    <a:rPr lang="en-US" sz="2400" b="0" smtClean="0">
                                      <a:latin typeface="Cambria Math" panose="02040503050406030204" pitchFamily="18" charset="0"/>
                                    </a:rPr>
                                    <m:t>2</m:t>
                                  </m:r>
                                </m:den>
                              </m:f>
                              <m:r>
                                <a:rPr lang="en-US" sz="2400" b="0" smtClean="0">
                                  <a:latin typeface="Cambria Math" panose="02040503050406030204" pitchFamily="18" charset="0"/>
                                </a:rPr>
                                <m:t> </m:t>
                              </m:r>
                            </m:oMath>
                          </a14:m>
                          <a:r>
                            <a:rPr lang="en-US" sz="2400" dirty="0"/>
                            <a:t>= ___ ? </a:t>
                          </a:r>
                        </a:p>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1</m:t>
                                  </m:r>
                                </m:num>
                                <m:den>
                                  <m:r>
                                    <a:rPr lang="en-US" sz="2400" b="0" smtClean="0">
                                      <a:latin typeface="Cambria Math" panose="02040503050406030204" pitchFamily="18" charset="0"/>
                                    </a:rPr>
                                    <m:t>4</m:t>
                                  </m:r>
                                </m:den>
                              </m:f>
                              <m:r>
                                <a:rPr lang="en-US" sz="2400" b="0" smtClean="0">
                                  <a:latin typeface="Cambria Math" panose="02040503050406030204" pitchFamily="18" charset="0"/>
                                </a:rPr>
                                <m:t> </m:t>
                              </m:r>
                            </m:oMath>
                          </a14:m>
                          <a:r>
                            <a:rPr lang="en-US" sz="2400" dirty="0"/>
                            <a:t>= ___ ? </a:t>
                          </a:r>
                        </a:p>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3</m:t>
                                  </m:r>
                                </m:num>
                                <m:den>
                                  <m:r>
                                    <a:rPr lang="en-US" sz="2400" b="0" smtClean="0">
                                      <a:latin typeface="Cambria Math" panose="02040503050406030204" pitchFamily="18" charset="0"/>
                                    </a:rPr>
                                    <m:t>4</m:t>
                                  </m:r>
                                </m:den>
                              </m:f>
                              <m:r>
                                <a:rPr lang="en-US" sz="2400" b="0" smtClean="0">
                                  <a:latin typeface="Cambria Math" panose="02040503050406030204" pitchFamily="18" charset="0"/>
                                </a:rPr>
                                <m:t> </m:t>
                              </m:r>
                            </m:oMath>
                          </a14:m>
                          <a:r>
                            <a:rPr lang="en-US" sz="2400" dirty="0"/>
                            <a:t>= ___ ? </a:t>
                          </a:r>
                        </a:p>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4</m:t>
                                  </m:r>
                                </m:num>
                                <m:den>
                                  <m:r>
                                    <a:rPr lang="en-US" sz="2400" b="0" smtClean="0">
                                      <a:latin typeface="Cambria Math" panose="02040503050406030204" pitchFamily="18" charset="0"/>
                                    </a:rPr>
                                    <m:t>4</m:t>
                                  </m:r>
                                </m:den>
                              </m:f>
                              <m:r>
                                <a:rPr lang="en-US" sz="2400" b="0" smtClean="0">
                                  <a:latin typeface="Cambria Math" panose="02040503050406030204" pitchFamily="18" charset="0"/>
                                </a:rPr>
                                <m:t> </m:t>
                              </m:r>
                            </m:oMath>
                          </a14:m>
                          <a:r>
                            <a:rPr lang="en-US" sz="2400" dirty="0"/>
                            <a:t>= ___ ? </a:t>
                          </a:r>
                          <a:endParaRPr lang="en-US" sz="2400" dirty="0">
                            <a:latin typeface="Calibri" panose="020F0502020204030204" pitchFamily="34" charset="0"/>
                            <a:cs typeface="Calibri" panose="020F0502020204030204" pitchFamily="34" charset="0"/>
                          </a:endParaRPr>
                        </a:p>
                      </a:txBody>
                      <a:tcPr/>
                    </a:tc>
                    <a:tc>
                      <a:txBody>
                        <a:bodyPr/>
                        <a:lstStyle/>
                        <a:p>
                          <a:r>
                            <a:rPr lang="en-US" sz="2400" b="1" dirty="0"/>
                            <a:t>B. </a:t>
                          </a:r>
                        </a:p>
                      </a:txBody>
                      <a:tcPr/>
                    </a:tc>
                    <a:tc>
                      <a:txBody>
                        <a:bodyPr/>
                        <a:lstStyle/>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1</m:t>
                                  </m:r>
                                </m:num>
                                <m:den>
                                  <m:r>
                                    <a:rPr lang="en-US" sz="2400" b="0" smtClean="0">
                                      <a:latin typeface="Cambria Math" panose="02040503050406030204" pitchFamily="18" charset="0"/>
                                    </a:rPr>
                                    <m:t>5</m:t>
                                  </m:r>
                                </m:den>
                              </m:f>
                              <m:r>
                                <a:rPr lang="en-US" sz="2400" b="0" smtClean="0">
                                  <a:latin typeface="Cambria Math" panose="02040503050406030204" pitchFamily="18" charset="0"/>
                                </a:rPr>
                                <m:t> </m:t>
                              </m:r>
                            </m:oMath>
                          </a14:m>
                          <a:r>
                            <a:rPr lang="en-US" sz="2400" dirty="0"/>
                            <a:t>= ___ ? </a:t>
                          </a:r>
                        </a:p>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2</m:t>
                                  </m:r>
                                </m:num>
                                <m:den>
                                  <m:r>
                                    <a:rPr lang="en-US" sz="2400" b="0" smtClean="0">
                                      <a:latin typeface="Cambria Math" panose="02040503050406030204" pitchFamily="18" charset="0"/>
                                    </a:rPr>
                                    <m:t>5</m:t>
                                  </m:r>
                                </m:den>
                              </m:f>
                              <m:r>
                                <a:rPr lang="en-US" sz="2400" b="0" smtClean="0">
                                  <a:latin typeface="Cambria Math" panose="02040503050406030204" pitchFamily="18" charset="0"/>
                                </a:rPr>
                                <m:t> </m:t>
                              </m:r>
                            </m:oMath>
                          </a14:m>
                          <a:r>
                            <a:rPr lang="en-US" sz="2400" dirty="0"/>
                            <a:t>= ___ ? </a:t>
                          </a:r>
                        </a:p>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4</m:t>
                                  </m:r>
                                </m:num>
                                <m:den>
                                  <m:r>
                                    <a:rPr lang="en-US" sz="2400" b="0" smtClean="0">
                                      <a:latin typeface="Cambria Math" panose="02040503050406030204" pitchFamily="18" charset="0"/>
                                    </a:rPr>
                                    <m:t>5</m:t>
                                  </m:r>
                                </m:den>
                              </m:f>
                              <m:r>
                                <a:rPr lang="en-US" sz="2400" b="0" smtClean="0">
                                  <a:latin typeface="Cambria Math" panose="02040503050406030204" pitchFamily="18" charset="0"/>
                                </a:rPr>
                                <m:t> </m:t>
                              </m:r>
                            </m:oMath>
                          </a14:m>
                          <a:r>
                            <a:rPr lang="en-US" sz="2400" dirty="0"/>
                            <a:t>= ___ ? </a:t>
                          </a:r>
                        </a:p>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3</m:t>
                                  </m:r>
                                </m:num>
                                <m:den>
                                  <m:r>
                                    <a:rPr lang="en-US" sz="2400" b="0" smtClean="0">
                                      <a:latin typeface="Cambria Math" panose="02040503050406030204" pitchFamily="18" charset="0"/>
                                    </a:rPr>
                                    <m:t>5</m:t>
                                  </m:r>
                                </m:den>
                              </m:f>
                              <m:r>
                                <a:rPr lang="en-US" sz="2400" b="0" smtClean="0">
                                  <a:latin typeface="Cambria Math" panose="02040503050406030204" pitchFamily="18" charset="0"/>
                                </a:rPr>
                                <m:t> </m:t>
                              </m:r>
                            </m:oMath>
                          </a14:m>
                          <a:r>
                            <a:rPr lang="en-US" sz="2400" dirty="0"/>
                            <a:t>= ___ ? </a:t>
                          </a:r>
                          <a:endParaRPr lang="en-US" sz="2400" dirty="0">
                            <a:latin typeface="Calibri" panose="020F0502020204030204" pitchFamily="34" charset="0"/>
                            <a:cs typeface="Calibri" panose="020F0502020204030204" pitchFamily="34" charset="0"/>
                          </a:endParaRPr>
                        </a:p>
                      </a:txBody>
                      <a:tcPr/>
                    </a:tc>
                    <a:tc>
                      <a:txBody>
                        <a:bodyPr/>
                        <a:lstStyle/>
                        <a:p>
                          <a:r>
                            <a:rPr lang="en-US" sz="2400" b="1" dirty="0"/>
                            <a:t>C. </a:t>
                          </a:r>
                        </a:p>
                      </a:txBody>
                      <a:tcPr/>
                    </a:tc>
                    <a:tc>
                      <a:txBody>
                        <a:bodyPr/>
                        <a:lstStyle/>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1</m:t>
                                  </m:r>
                                </m:num>
                                <m:den>
                                  <m:r>
                                    <a:rPr lang="en-US" sz="2400" b="0" smtClean="0">
                                      <a:latin typeface="Cambria Math" panose="02040503050406030204" pitchFamily="18" charset="0"/>
                                    </a:rPr>
                                    <m:t>2</m:t>
                                  </m:r>
                                </m:den>
                              </m:f>
                              <m:r>
                                <a:rPr lang="en-US" sz="2400" b="0" smtClean="0">
                                  <a:latin typeface="Cambria Math" panose="02040503050406030204" pitchFamily="18" charset="0"/>
                                </a:rPr>
                                <m:t> </m:t>
                              </m:r>
                            </m:oMath>
                          </a14:m>
                          <a:r>
                            <a:rPr lang="en-US" sz="2400" dirty="0"/>
                            <a:t>= ___ ? </a:t>
                          </a:r>
                        </a:p>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1</m:t>
                                  </m:r>
                                </m:num>
                                <m:den>
                                  <m:r>
                                    <a:rPr lang="en-US" sz="2400" b="0" smtClean="0">
                                      <a:latin typeface="Cambria Math" panose="02040503050406030204" pitchFamily="18" charset="0"/>
                                    </a:rPr>
                                    <m:t>4</m:t>
                                  </m:r>
                                </m:den>
                              </m:f>
                              <m:r>
                                <a:rPr lang="en-US" sz="2400" b="0" smtClean="0">
                                  <a:latin typeface="Cambria Math" panose="02040503050406030204" pitchFamily="18" charset="0"/>
                                </a:rPr>
                                <m:t> </m:t>
                              </m:r>
                            </m:oMath>
                          </a14:m>
                          <a:r>
                            <a:rPr lang="en-US" sz="2400" dirty="0"/>
                            <a:t>= ___ ? </a:t>
                          </a:r>
                        </a:p>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1</m:t>
                                  </m:r>
                                </m:num>
                                <m:den>
                                  <m:r>
                                    <a:rPr lang="en-US" sz="2400" b="0" smtClean="0">
                                      <a:latin typeface="Cambria Math" panose="02040503050406030204" pitchFamily="18" charset="0"/>
                                    </a:rPr>
                                    <m:t>8</m:t>
                                  </m:r>
                                </m:den>
                              </m:f>
                              <m:r>
                                <a:rPr lang="en-US" sz="2400" b="0" smtClean="0">
                                  <a:latin typeface="Cambria Math" panose="02040503050406030204" pitchFamily="18" charset="0"/>
                                </a:rPr>
                                <m:t> </m:t>
                              </m:r>
                            </m:oMath>
                          </a14:m>
                          <a:r>
                            <a:rPr lang="en-US" sz="2400" dirty="0"/>
                            <a:t>= ___ ? </a:t>
                          </a:r>
                        </a:p>
                        <a:p>
                          <a:pPr algn="ctr">
                            <a:lnSpc>
                              <a:spcPct val="200000"/>
                            </a:lnSpc>
                          </a:pPr>
                          <a14:m>
                            <m:oMath xmlns:m="http://schemas.openxmlformats.org/officeDocument/2006/math">
                              <m:f>
                                <m:fPr>
                                  <m:ctrlPr>
                                    <a:rPr lang="en-US" sz="2400" i="1" smtClean="0">
                                      <a:latin typeface="Cambria Math" panose="02040503050406030204" pitchFamily="18" charset="0"/>
                                    </a:rPr>
                                  </m:ctrlPr>
                                </m:fPr>
                                <m:num>
                                  <m:r>
                                    <a:rPr lang="en-US" sz="2400" b="0" smtClean="0">
                                      <a:latin typeface="Cambria Math" panose="02040503050406030204" pitchFamily="18" charset="0"/>
                                    </a:rPr>
                                    <m:t>3</m:t>
                                  </m:r>
                                </m:num>
                                <m:den>
                                  <m:r>
                                    <a:rPr lang="en-US" sz="2400" b="0" smtClean="0">
                                      <a:latin typeface="Cambria Math" panose="02040503050406030204" pitchFamily="18" charset="0"/>
                                    </a:rPr>
                                    <m:t>8</m:t>
                                  </m:r>
                                </m:den>
                              </m:f>
                              <m:r>
                                <a:rPr lang="en-US" sz="2400" b="0" smtClean="0">
                                  <a:latin typeface="Cambria Math" panose="02040503050406030204" pitchFamily="18" charset="0"/>
                                </a:rPr>
                                <m:t> </m:t>
                              </m:r>
                            </m:oMath>
                          </a14:m>
                          <a:r>
                            <a:rPr lang="en-US" sz="2400" dirty="0"/>
                            <a:t>= ___ ? </a:t>
                          </a:r>
                          <a:endParaRPr 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45088432"/>
                      </a:ext>
                    </a:extLst>
                  </a:tr>
                </a:tbl>
              </a:graphicData>
            </a:graphic>
          </p:graphicFrame>
        </mc:Choice>
        <mc:Fallback>
          <p:graphicFrame>
            <p:nvGraphicFramePr>
              <p:cNvPr id="7" name="Table 7">
                <a:extLst>
                  <a:ext uri="{FF2B5EF4-FFF2-40B4-BE49-F238E27FC236}">
                    <a16:creationId xmlns:a16="http://schemas.microsoft.com/office/drawing/2014/main" id="{3C56D667-AD7D-45CD-B4A2-CDDA191FC838}"/>
                  </a:ext>
                </a:extLst>
              </p:cNvPr>
              <p:cNvGraphicFramePr>
                <a:graphicFrameLocks noGrp="1"/>
              </p:cNvGraphicFramePr>
              <p:nvPr/>
            </p:nvGraphicFramePr>
            <p:xfrm>
              <a:off x="1554736" y="2388524"/>
              <a:ext cx="9753600" cy="4113467"/>
            </p:xfrm>
            <a:graphic>
              <a:graphicData uri="http://schemas.openxmlformats.org/drawingml/2006/table">
                <a:tbl>
                  <a:tblPr firstRow="1" bandRow="1">
                    <a:tableStyleId>{2D5ABB26-0587-4C30-8999-92F81FD0307C}</a:tableStyleId>
                  </a:tblPr>
                  <a:tblGrid>
                    <a:gridCol w="466165">
                      <a:extLst>
                        <a:ext uri="{9D8B030D-6E8A-4147-A177-3AD203B41FA5}">
                          <a16:colId xmlns:a16="http://schemas.microsoft.com/office/drawing/2014/main" val="2976725262"/>
                        </a:ext>
                      </a:extLst>
                    </a:gridCol>
                    <a:gridCol w="2785035">
                      <a:extLst>
                        <a:ext uri="{9D8B030D-6E8A-4147-A177-3AD203B41FA5}">
                          <a16:colId xmlns:a16="http://schemas.microsoft.com/office/drawing/2014/main" val="3489832772"/>
                        </a:ext>
                      </a:extLst>
                    </a:gridCol>
                    <a:gridCol w="465311">
                      <a:extLst>
                        <a:ext uri="{9D8B030D-6E8A-4147-A177-3AD203B41FA5}">
                          <a16:colId xmlns:a16="http://schemas.microsoft.com/office/drawing/2014/main" val="3015855185"/>
                        </a:ext>
                      </a:extLst>
                    </a:gridCol>
                    <a:gridCol w="2785889">
                      <a:extLst>
                        <a:ext uri="{9D8B030D-6E8A-4147-A177-3AD203B41FA5}">
                          <a16:colId xmlns:a16="http://schemas.microsoft.com/office/drawing/2014/main" val="3035708039"/>
                        </a:ext>
                      </a:extLst>
                    </a:gridCol>
                    <a:gridCol w="495193">
                      <a:extLst>
                        <a:ext uri="{9D8B030D-6E8A-4147-A177-3AD203B41FA5}">
                          <a16:colId xmlns:a16="http://schemas.microsoft.com/office/drawing/2014/main" val="2070222904"/>
                        </a:ext>
                      </a:extLst>
                    </a:gridCol>
                    <a:gridCol w="2756007">
                      <a:extLst>
                        <a:ext uri="{9D8B030D-6E8A-4147-A177-3AD203B41FA5}">
                          <a16:colId xmlns:a16="http://schemas.microsoft.com/office/drawing/2014/main" val="818369490"/>
                        </a:ext>
                      </a:extLst>
                    </a:gridCol>
                  </a:tblGrid>
                  <a:tr h="4113467">
                    <a:tc>
                      <a:txBody>
                        <a:bodyPr/>
                        <a:lstStyle/>
                        <a:p>
                          <a:r>
                            <a:rPr lang="en-US" sz="2400" b="1" dirty="0"/>
                            <a:t>A. </a:t>
                          </a:r>
                        </a:p>
                      </a:txBody>
                      <a:tcPr/>
                    </a:tc>
                    <a:tc>
                      <a:txBody>
                        <a:bodyPr/>
                        <a:lstStyle/>
                        <a:p>
                          <a:endParaRPr lang="en-US"/>
                        </a:p>
                      </a:txBody>
                      <a:tcPr>
                        <a:blipFill>
                          <a:blip r:embed="rId3"/>
                          <a:stretch>
                            <a:fillRect l="-16849" t="-1036" r="-233479" b="-1479"/>
                          </a:stretch>
                        </a:blipFill>
                      </a:tcPr>
                    </a:tc>
                    <a:tc>
                      <a:txBody>
                        <a:bodyPr/>
                        <a:lstStyle/>
                        <a:p>
                          <a:r>
                            <a:rPr lang="en-US" sz="2400" b="1" dirty="0"/>
                            <a:t>B. </a:t>
                          </a:r>
                        </a:p>
                      </a:txBody>
                      <a:tcPr/>
                    </a:tc>
                    <a:tc>
                      <a:txBody>
                        <a:bodyPr/>
                        <a:lstStyle/>
                        <a:p>
                          <a:endParaRPr lang="en-US"/>
                        </a:p>
                      </a:txBody>
                      <a:tcPr>
                        <a:blipFill>
                          <a:blip r:embed="rId3"/>
                          <a:stretch>
                            <a:fillRect l="-133479" t="-1036" r="-116849" b="-1479"/>
                          </a:stretch>
                        </a:blipFill>
                      </a:tcPr>
                    </a:tc>
                    <a:tc>
                      <a:txBody>
                        <a:bodyPr/>
                        <a:lstStyle/>
                        <a:p>
                          <a:r>
                            <a:rPr lang="en-US" sz="2400" b="1" dirty="0"/>
                            <a:t>C. </a:t>
                          </a:r>
                        </a:p>
                      </a:txBody>
                      <a:tcPr/>
                    </a:tc>
                    <a:tc>
                      <a:txBody>
                        <a:bodyPr/>
                        <a:lstStyle/>
                        <a:p>
                          <a:endParaRPr lang="en-US"/>
                        </a:p>
                      </a:txBody>
                      <a:tcPr>
                        <a:blipFill>
                          <a:blip r:embed="rId3"/>
                          <a:stretch>
                            <a:fillRect l="-254204" t="-1036" b="-1479"/>
                          </a:stretch>
                        </a:blipFill>
                      </a:tcPr>
                    </a:tc>
                    <a:extLst>
                      <a:ext uri="{0D108BD9-81ED-4DB2-BD59-A6C34878D82A}">
                        <a16:rowId xmlns:a16="http://schemas.microsoft.com/office/drawing/2014/main" val="3445088432"/>
                      </a:ext>
                    </a:extLst>
                  </a:tr>
                </a:tbl>
              </a:graphicData>
            </a:graphic>
          </p:graphicFrame>
        </mc:Fallback>
      </mc:AlternateContent>
    </p:spTree>
    <p:extLst>
      <p:ext uri="{BB962C8B-B14F-4D97-AF65-F5344CB8AC3E}">
        <p14:creationId xmlns:p14="http://schemas.microsoft.com/office/powerpoint/2010/main" val="3022589217"/>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8C118-88BF-4A3F-A9A6-40F5B36EACA1}"/>
              </a:ext>
            </a:extLst>
          </p:cNvPr>
          <p:cNvSpPr>
            <a:spLocks noGrp="1"/>
          </p:cNvSpPr>
          <p:nvPr>
            <p:ph type="title"/>
          </p:nvPr>
        </p:nvSpPr>
        <p:spPr/>
        <p:txBody>
          <a:bodyPr/>
          <a:lstStyle/>
          <a:p>
            <a:r>
              <a:rPr lang="en-US" dirty="0"/>
              <a:t>Grades 6-8 Problems For MP 6 </a:t>
            </a:r>
          </a:p>
        </p:txBody>
      </p:sp>
      <p:sp>
        <p:nvSpPr>
          <p:cNvPr id="4" name="Rectangle 1">
            <a:extLst>
              <a:ext uri="{FF2B5EF4-FFF2-40B4-BE49-F238E27FC236}">
                <a16:creationId xmlns:a16="http://schemas.microsoft.com/office/drawing/2014/main" id="{46731B4C-FA7F-4F4C-86E8-592387D97F17}"/>
              </a:ext>
            </a:extLst>
          </p:cNvPr>
          <p:cNvSpPr>
            <a:spLocks noGrp="1" noChangeArrowheads="1"/>
          </p:cNvSpPr>
          <p:nvPr>
            <p:ph idx="1"/>
          </p:nvPr>
        </p:nvSpPr>
        <p:spPr bwMode="auto">
          <a:xfrm>
            <a:off x="823727" y="1447714"/>
            <a:ext cx="585369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spcBef>
                <a:spcPct val="0"/>
              </a:spcBef>
              <a:spcAft>
                <a:spcPct val="0"/>
              </a:spcAft>
              <a:buClrTx/>
              <a:buSzTx/>
              <a:buFontTx/>
              <a:buNone/>
              <a:tabLst/>
            </a:pPr>
            <a:r>
              <a:rPr lang="en-US" altLang="en-US" sz="3200" b="1" dirty="0">
                <a:solidFill>
                  <a:schemeClr val="accent1"/>
                </a:solidFill>
                <a:cs typeface="Arial" panose="020B0604020202020204" pitchFamily="34" charset="0"/>
              </a:rPr>
              <a:t>Task 1: </a:t>
            </a:r>
          </a:p>
          <a:p>
            <a:pPr marL="0" marR="0" lvl="0" indent="0" algn="l" defTabSz="914400" rtl="0" eaLnBrk="0" fontAlgn="base" latinLnBrk="0" hangingPunct="0">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cs typeface="Arial" panose="020B0604020202020204" pitchFamily="34" charset="0"/>
              </a:rPr>
              <a:t>How would you order these numbers from least to greatest? How do you know? </a:t>
            </a:r>
          </a:p>
        </p:txBody>
      </p:sp>
      <p:sp>
        <p:nvSpPr>
          <p:cNvPr id="6" name="TextBox 5">
            <a:extLst>
              <a:ext uri="{FF2B5EF4-FFF2-40B4-BE49-F238E27FC236}">
                <a16:creationId xmlns:a16="http://schemas.microsoft.com/office/drawing/2014/main" id="{371042E9-E6C8-46C8-8E94-1838FB1436BE}"/>
              </a:ext>
            </a:extLst>
          </p:cNvPr>
          <p:cNvSpPr txBox="1"/>
          <p:nvPr/>
        </p:nvSpPr>
        <p:spPr>
          <a:xfrm>
            <a:off x="322730" y="7683677"/>
            <a:ext cx="7315200" cy="523220"/>
          </a:xfrm>
          <a:prstGeom prst="rect">
            <a:avLst/>
          </a:prstGeom>
          <a:noFill/>
        </p:spPr>
        <p:txBody>
          <a:bodyPr wrap="square">
            <a:spAutoFit/>
          </a:bodyPr>
          <a:lstStyle/>
          <a:p>
            <a:r>
              <a:rPr lang="en-US" sz="1400" b="0" i="0" dirty="0">
                <a:solidFill>
                  <a:schemeClr val="bg1"/>
                </a:solidFill>
                <a:effectLst/>
                <a:latin typeface="Amazon Ember"/>
              </a:rPr>
              <a:t>Task 1 taken from </a:t>
            </a:r>
            <a:r>
              <a:rPr lang="en-US" sz="1400" i="0" u="sng" dirty="0">
                <a:solidFill>
                  <a:schemeClr val="bg1"/>
                </a:solidFill>
                <a:effectLst/>
                <a:latin typeface="Amazon Ember"/>
              </a:rPr>
              <a:t>Number Talks: Fractions, Decimals, and Percentages </a:t>
            </a:r>
            <a:r>
              <a:rPr lang="en-US" sz="1400" b="0" i="0" dirty="0">
                <a:solidFill>
                  <a:schemeClr val="bg1"/>
                </a:solidFill>
                <a:effectLst/>
                <a:latin typeface="Amazon Ember"/>
              </a:rPr>
              <a:t>by Sherry Parrish </a:t>
            </a:r>
          </a:p>
          <a:p>
            <a:r>
              <a:rPr lang="en-US" sz="1400" dirty="0">
                <a:solidFill>
                  <a:schemeClr val="bg1"/>
                </a:solidFill>
                <a:latin typeface="Amazon Ember"/>
              </a:rPr>
              <a:t>Task 2 taken from </a:t>
            </a:r>
            <a:r>
              <a:rPr lang="en-US" sz="1400" u="sng" dirty="0">
                <a:solidFill>
                  <a:schemeClr val="bg1"/>
                </a:solidFill>
                <a:latin typeface="Amazon Ember"/>
              </a:rPr>
              <a:t>Algebra Problem Strings </a:t>
            </a:r>
            <a:r>
              <a:rPr lang="en-US" sz="1400" dirty="0">
                <a:solidFill>
                  <a:schemeClr val="bg1"/>
                </a:solidFill>
                <a:latin typeface="Amazon Ember"/>
              </a:rPr>
              <a:t>by Pamela Weber Harris </a:t>
            </a:r>
            <a:endParaRPr lang="en-US" sz="1400" b="0" i="0" dirty="0">
              <a:solidFill>
                <a:schemeClr val="bg1"/>
              </a:solidFill>
              <a:effectLst/>
              <a:latin typeface="Amazon Ember"/>
            </a:endParaRPr>
          </a:p>
        </p:txBody>
      </p:sp>
      <mc:AlternateContent xmlns:mc="http://schemas.openxmlformats.org/markup-compatibility/2006" xmlns:a14="http://schemas.microsoft.com/office/drawing/2010/main">
        <mc:Choice Requires="a14">
          <p:graphicFrame>
            <p:nvGraphicFramePr>
              <p:cNvPr id="3" name="Table 4">
                <a:extLst>
                  <a:ext uri="{FF2B5EF4-FFF2-40B4-BE49-F238E27FC236}">
                    <a16:creationId xmlns:a16="http://schemas.microsoft.com/office/drawing/2014/main" id="{95D767B9-F5AB-4909-AC7F-6D2CFABB1FCF}"/>
                  </a:ext>
                </a:extLst>
              </p:cNvPr>
              <p:cNvGraphicFramePr>
                <a:graphicFrameLocks noGrp="1"/>
              </p:cNvGraphicFramePr>
              <p:nvPr>
                <p:extLst>
                  <p:ext uri="{D42A27DB-BD31-4B8C-83A1-F6EECF244321}">
                    <p14:modId xmlns:p14="http://schemas.microsoft.com/office/powerpoint/2010/main" val="3998016074"/>
                  </p:ext>
                </p:extLst>
              </p:nvPr>
            </p:nvGraphicFramePr>
            <p:xfrm>
              <a:off x="731520" y="3509817"/>
              <a:ext cx="7375136" cy="3086672"/>
            </p:xfrm>
            <a:graphic>
              <a:graphicData uri="http://schemas.openxmlformats.org/drawingml/2006/table">
                <a:tbl>
                  <a:tblPr firstRow="1" bandRow="1">
                    <a:tableStyleId>{2D5ABB26-0587-4C30-8999-92F81FD0307C}</a:tableStyleId>
                  </a:tblPr>
                  <a:tblGrid>
                    <a:gridCol w="3687568">
                      <a:extLst>
                        <a:ext uri="{9D8B030D-6E8A-4147-A177-3AD203B41FA5}">
                          <a16:colId xmlns:a16="http://schemas.microsoft.com/office/drawing/2014/main" val="1072520798"/>
                        </a:ext>
                      </a:extLst>
                    </a:gridCol>
                    <a:gridCol w="3687568">
                      <a:extLst>
                        <a:ext uri="{9D8B030D-6E8A-4147-A177-3AD203B41FA5}">
                          <a16:colId xmlns:a16="http://schemas.microsoft.com/office/drawing/2014/main" val="2709657752"/>
                        </a:ext>
                      </a:extLst>
                    </a:gridCol>
                  </a:tblGrid>
                  <a:tr h="2262588">
                    <a:tc>
                      <a:txBody>
                        <a:bodyPr/>
                        <a:lstStyle/>
                        <a:p>
                          <a:pPr marL="0" marR="0" lvl="0" indent="0" algn="l" defTabSz="914400" rtl="0" eaLnBrk="0" fontAlgn="base" latinLnBrk="0" hangingPunct="0">
                            <a:lnSpc>
                              <a:spcPct val="200000"/>
                            </a:lnSpc>
                            <a:spcBef>
                              <a:spcPct val="0"/>
                            </a:spcBef>
                            <a:spcAft>
                              <a:spcPct val="0"/>
                            </a:spcAft>
                            <a:buClrTx/>
                            <a:buSzTx/>
                            <a:buFontTx/>
                            <a:buNone/>
                            <a:tabLst/>
                          </a:pPr>
                          <a:r>
                            <a:rPr kumimoji="0" lang="en-US" altLang="en-US" sz="2400" b="1" u="none" strike="noStrike" cap="none" normalizeH="0" baseline="0" dirty="0">
                              <a:ln>
                                <a:noFill/>
                              </a:ln>
                              <a:solidFill>
                                <a:schemeClr val="tx1"/>
                              </a:solidFill>
                              <a:effectLst/>
                            </a:rPr>
                            <a:t>A.   </a:t>
                          </a:r>
                          <a:r>
                            <a:rPr kumimoji="0" lang="en-US" altLang="en-US" sz="2400" b="0" u="none" strike="noStrike" cap="none" normalizeH="0" baseline="0" dirty="0">
                              <a:ln>
                                <a:noFill/>
                              </a:ln>
                              <a:solidFill>
                                <a:schemeClr val="tx1"/>
                              </a:solidFill>
                              <a:effectLst/>
                            </a:rPr>
                            <a:t>10%, </a:t>
                          </a:r>
                          <a14:m>
                            <m:oMath xmlns:m="http://schemas.openxmlformats.org/officeDocument/2006/math">
                              <m:f>
                                <m:fPr>
                                  <m:ctrlPr>
                                    <a:rPr kumimoji="0" lang="en-US" altLang="en-US" sz="2400" b="0" i="1" u="none" strike="noStrike" cap="none" normalizeH="0" baseline="0" smtClean="0">
                                      <a:ln>
                                        <a:noFill/>
                                      </a:ln>
                                      <a:solidFill>
                                        <a:schemeClr val="tx1"/>
                                      </a:solidFill>
                                      <a:effectLst/>
                                      <a:latin typeface="Cambria Math" panose="02040503050406030204" pitchFamily="18" charset="0"/>
                                    </a:rPr>
                                  </m:ctrlPr>
                                </m:fPr>
                                <m:num>
                                  <m:r>
                                    <a:rPr kumimoji="0" lang="en-US" altLang="en-US" sz="2400" b="0" u="none" strike="noStrike" cap="none" normalizeH="0" baseline="0" smtClean="0">
                                      <a:ln>
                                        <a:noFill/>
                                      </a:ln>
                                      <a:solidFill>
                                        <a:schemeClr val="tx1"/>
                                      </a:solidFill>
                                      <a:effectLst/>
                                      <a:latin typeface="Cambria Math" panose="02040503050406030204" pitchFamily="18" charset="0"/>
                                    </a:rPr>
                                    <m:t>1</m:t>
                                  </m:r>
                                </m:num>
                                <m:den>
                                  <m:r>
                                    <a:rPr kumimoji="0" lang="en-US" altLang="en-US" sz="2400" b="0" u="none" strike="noStrike" cap="none" normalizeH="0" baseline="0" smtClean="0">
                                      <a:ln>
                                        <a:noFill/>
                                      </a:ln>
                                      <a:solidFill>
                                        <a:schemeClr val="tx1"/>
                                      </a:solidFill>
                                      <a:effectLst/>
                                      <a:latin typeface="Cambria Math" panose="02040503050406030204" pitchFamily="18" charset="0"/>
                                    </a:rPr>
                                    <m:t>4</m:t>
                                  </m:r>
                                </m:den>
                              </m:f>
                            </m:oMath>
                          </a14:m>
                          <a:r>
                            <a:rPr kumimoji="0" lang="en-US" altLang="en-US" sz="2400" b="0" u="none" strike="noStrike" cap="none" normalizeH="0" baseline="0" dirty="0">
                              <a:ln>
                                <a:noFill/>
                              </a:ln>
                              <a:solidFill>
                                <a:schemeClr val="tx1"/>
                              </a:solidFill>
                              <a:effectLst/>
                            </a:rPr>
                            <a:t>, 0.1, 20% </a:t>
                          </a:r>
                        </a:p>
                        <a:p>
                          <a:pPr marL="0" marR="0" lvl="0" indent="0" algn="l" defTabSz="914400" rtl="0" eaLnBrk="0" fontAlgn="base" latinLnBrk="0" hangingPunct="0">
                            <a:lnSpc>
                              <a:spcPct val="200000"/>
                            </a:lnSpc>
                            <a:spcBef>
                              <a:spcPct val="0"/>
                            </a:spcBef>
                            <a:spcAft>
                              <a:spcPct val="0"/>
                            </a:spcAft>
                            <a:buClrTx/>
                            <a:buSzTx/>
                            <a:buFontTx/>
                            <a:buNone/>
                            <a:tabLst/>
                          </a:pPr>
                          <a:r>
                            <a:rPr lang="en-US" altLang="en-US" sz="2400" b="1" dirty="0"/>
                            <a:t>B.   </a:t>
                          </a:r>
                          <a:r>
                            <a:rPr lang="en-US" altLang="en-US" sz="2400" dirty="0"/>
                            <a:t>25%, </a:t>
                          </a:r>
                          <a14:m>
                            <m:oMath xmlns:m="http://schemas.openxmlformats.org/officeDocument/2006/math">
                              <m:f>
                                <m:fPr>
                                  <m:ctrlPr>
                                    <a:rPr kumimoji="0" lang="en-US" altLang="en-US" sz="2400" b="0" i="1" u="none" strike="noStrike" cap="none" normalizeH="0" baseline="0" smtClean="0">
                                      <a:ln>
                                        <a:noFill/>
                                      </a:ln>
                                      <a:solidFill>
                                        <a:schemeClr val="tx1"/>
                                      </a:solidFill>
                                      <a:effectLst/>
                                      <a:latin typeface="Cambria Math" panose="02040503050406030204" pitchFamily="18" charset="0"/>
                                    </a:rPr>
                                  </m:ctrlPr>
                                </m:fPr>
                                <m:num>
                                  <m:r>
                                    <a:rPr kumimoji="0" lang="en-US" altLang="en-US" sz="2400" b="0" u="none" strike="noStrike" cap="none" normalizeH="0" baseline="0" smtClean="0">
                                      <a:ln>
                                        <a:noFill/>
                                      </a:ln>
                                      <a:solidFill>
                                        <a:schemeClr val="tx1"/>
                                      </a:solidFill>
                                      <a:effectLst/>
                                      <a:latin typeface="Cambria Math" panose="02040503050406030204" pitchFamily="18" charset="0"/>
                                    </a:rPr>
                                    <m:t>1</m:t>
                                  </m:r>
                                </m:num>
                                <m:den>
                                  <m:r>
                                    <a:rPr kumimoji="0" lang="en-US" altLang="en-US" sz="2400" b="0" u="none" strike="noStrike" cap="none" normalizeH="0" baseline="0" smtClean="0">
                                      <a:ln>
                                        <a:noFill/>
                                      </a:ln>
                                      <a:solidFill>
                                        <a:schemeClr val="tx1"/>
                                      </a:solidFill>
                                      <a:effectLst/>
                                      <a:latin typeface="Cambria Math" panose="02040503050406030204" pitchFamily="18" charset="0"/>
                                    </a:rPr>
                                    <m:t>3</m:t>
                                  </m:r>
                                </m:den>
                              </m:f>
                            </m:oMath>
                          </a14:m>
                          <a:r>
                            <a:rPr kumimoji="0" lang="en-US" altLang="en-US" sz="2400" b="0" u="none" strike="noStrike" cap="none" normalizeH="0" baseline="0" dirty="0">
                              <a:ln>
                                <a:noFill/>
                              </a:ln>
                              <a:solidFill>
                                <a:schemeClr val="tx1"/>
                              </a:solidFill>
                              <a:effectLst/>
                            </a:rPr>
                            <a:t>, 0.5,</a:t>
                          </a:r>
                          <a:r>
                            <a:rPr kumimoji="0" lang="en-US" altLang="en-US" sz="2400" b="0" u="none" strike="noStrike" cap="none" normalizeH="0" dirty="0">
                              <a:ln>
                                <a:noFill/>
                              </a:ln>
                              <a:solidFill>
                                <a:schemeClr val="tx1"/>
                              </a:solidFill>
                              <a:effectLst/>
                            </a:rPr>
                            <a:t> 36%</a:t>
                          </a:r>
                        </a:p>
                        <a:p>
                          <a:pPr marL="0" marR="0" lvl="0" indent="0" algn="l" defTabSz="914400" rtl="0" eaLnBrk="0" fontAlgn="base" latinLnBrk="0" hangingPunct="0">
                            <a:lnSpc>
                              <a:spcPct val="200000"/>
                            </a:lnSpc>
                            <a:spcBef>
                              <a:spcPct val="0"/>
                            </a:spcBef>
                            <a:spcAft>
                              <a:spcPct val="0"/>
                            </a:spcAft>
                            <a:buClrTx/>
                            <a:buSzTx/>
                            <a:buFontTx/>
                            <a:buNone/>
                            <a:tabLst/>
                          </a:pPr>
                          <a:r>
                            <a:rPr lang="en-US" altLang="en-US" sz="2400" b="1" baseline="0" dirty="0"/>
                            <a:t>C.   </a:t>
                          </a:r>
                          <a:r>
                            <a:rPr lang="en-US" altLang="en-US" sz="2400" baseline="0" dirty="0"/>
                            <a:t>0.7, </a:t>
                          </a:r>
                          <a14:m>
                            <m:oMath xmlns:m="http://schemas.openxmlformats.org/officeDocument/2006/math">
                              <m:f>
                                <m:fPr>
                                  <m:ctrlPr>
                                    <a:rPr kumimoji="0" lang="en-US" altLang="en-US" sz="2400" b="0" i="1" u="none" strike="noStrike" cap="none" normalizeH="0" baseline="0" smtClean="0">
                                      <a:ln>
                                        <a:noFill/>
                                      </a:ln>
                                      <a:solidFill>
                                        <a:schemeClr val="tx1"/>
                                      </a:solidFill>
                                      <a:effectLst/>
                                      <a:latin typeface="Cambria Math" panose="02040503050406030204" pitchFamily="18" charset="0"/>
                                    </a:rPr>
                                  </m:ctrlPr>
                                </m:fPr>
                                <m:num>
                                  <m:r>
                                    <a:rPr kumimoji="0" lang="en-US" altLang="en-US" sz="2400" b="0" u="none" strike="noStrike" cap="none" normalizeH="0" baseline="0" smtClean="0">
                                      <a:ln>
                                        <a:noFill/>
                                      </a:ln>
                                      <a:solidFill>
                                        <a:schemeClr val="tx1"/>
                                      </a:solidFill>
                                      <a:effectLst/>
                                      <a:latin typeface="Cambria Math" panose="02040503050406030204" pitchFamily="18" charset="0"/>
                                    </a:rPr>
                                    <m:t>3</m:t>
                                  </m:r>
                                </m:num>
                                <m:den>
                                  <m:r>
                                    <a:rPr kumimoji="0" lang="en-US" altLang="en-US" sz="2400" b="0" u="none" strike="noStrike" cap="none" normalizeH="0" baseline="0" smtClean="0">
                                      <a:ln>
                                        <a:noFill/>
                                      </a:ln>
                                      <a:solidFill>
                                        <a:schemeClr val="tx1"/>
                                      </a:solidFill>
                                      <a:effectLst/>
                                      <a:latin typeface="Cambria Math" panose="02040503050406030204" pitchFamily="18" charset="0"/>
                                    </a:rPr>
                                    <m:t>4</m:t>
                                  </m:r>
                                </m:den>
                              </m:f>
                            </m:oMath>
                          </a14:m>
                          <a:r>
                            <a:rPr kumimoji="0" lang="en-US" altLang="en-US" sz="2400" b="0" u="none" strike="noStrike" cap="none" normalizeH="0" baseline="0" dirty="0">
                              <a:ln>
                                <a:noFill/>
                              </a:ln>
                              <a:solidFill>
                                <a:schemeClr val="tx1"/>
                              </a:solidFill>
                              <a:effectLst/>
                            </a:rPr>
                            <a:t>, 60%, 0.52</a:t>
                          </a:r>
                        </a:p>
                      </a:txBody>
                      <a:tcPr/>
                    </a:tc>
                    <a:tc>
                      <a:txBody>
                        <a:bodyPr/>
                        <a:lstStyle/>
                        <a:p>
                          <a:pPr marL="0" lvl="0" indent="0" defTabSz="914400">
                            <a:lnSpc>
                              <a:spcPct val="200000"/>
                            </a:lnSpc>
                            <a:buFontTx/>
                            <a:buNone/>
                          </a:pPr>
                          <a:r>
                            <a:rPr lang="en-US" altLang="en-US" sz="2400" b="1" dirty="0"/>
                            <a:t>D.   </a:t>
                          </a:r>
                          <a:r>
                            <a:rPr lang="en-US" altLang="en-US" sz="2400" dirty="0"/>
                            <a:t>0.75, </a:t>
                          </a:r>
                          <a14:m>
                            <m:oMath xmlns:m="http://schemas.openxmlformats.org/officeDocument/2006/math">
                              <m:f>
                                <m:fPr>
                                  <m:ctrlPr>
                                    <a:rPr kumimoji="0" lang="en-US" altLang="en-US" sz="2400" b="0" i="1" u="none" strike="noStrike" cap="none" normalizeH="0" baseline="0" smtClean="0">
                                      <a:ln>
                                        <a:noFill/>
                                      </a:ln>
                                      <a:solidFill>
                                        <a:schemeClr val="tx1"/>
                                      </a:solidFill>
                                      <a:effectLst/>
                                      <a:latin typeface="Cambria Math" panose="02040503050406030204" pitchFamily="18" charset="0"/>
                                    </a:rPr>
                                  </m:ctrlPr>
                                </m:fPr>
                                <m:num>
                                  <m:r>
                                    <a:rPr kumimoji="0" lang="en-US" altLang="en-US" sz="2400" b="0" u="none" strike="noStrike" cap="none" normalizeH="0" baseline="0" smtClean="0">
                                      <a:ln>
                                        <a:noFill/>
                                      </a:ln>
                                      <a:solidFill>
                                        <a:schemeClr val="tx1"/>
                                      </a:solidFill>
                                      <a:effectLst/>
                                      <a:latin typeface="Cambria Math" panose="02040503050406030204" pitchFamily="18" charset="0"/>
                                    </a:rPr>
                                    <m:t>5</m:t>
                                  </m:r>
                                </m:num>
                                <m:den>
                                  <m:r>
                                    <a:rPr kumimoji="0" lang="en-US" altLang="en-US" sz="2400" b="0" u="none" strike="noStrike" cap="none" normalizeH="0" baseline="0" smtClean="0">
                                      <a:ln>
                                        <a:noFill/>
                                      </a:ln>
                                      <a:solidFill>
                                        <a:schemeClr val="tx1"/>
                                      </a:solidFill>
                                      <a:effectLst/>
                                      <a:latin typeface="Cambria Math" panose="02040503050406030204" pitchFamily="18" charset="0"/>
                                    </a:rPr>
                                    <m:t>6</m:t>
                                  </m:r>
                                </m:den>
                              </m:f>
                            </m:oMath>
                          </a14:m>
                          <a:r>
                            <a:rPr kumimoji="0" lang="en-US" altLang="en-US" sz="2400" b="0" u="none" strike="noStrike" cap="none" normalizeH="0" baseline="0" dirty="0">
                              <a:ln>
                                <a:noFill/>
                              </a:ln>
                              <a:solidFill>
                                <a:schemeClr val="tx1"/>
                              </a:solidFill>
                              <a:effectLst/>
                            </a:rPr>
                            <a:t>, </a:t>
                          </a:r>
                          <a14:m>
                            <m:oMath xmlns:m="http://schemas.openxmlformats.org/officeDocument/2006/math">
                              <m:f>
                                <m:fPr>
                                  <m:ctrlPr>
                                    <a:rPr lang="en-US" altLang="en-US" sz="2400" i="1">
                                      <a:latin typeface="Cambria Math" panose="02040503050406030204" pitchFamily="18" charset="0"/>
                                    </a:rPr>
                                  </m:ctrlPr>
                                </m:fPr>
                                <m:num>
                                  <m:r>
                                    <a:rPr lang="en-US" altLang="en-US" sz="2400" b="0" smtClean="0">
                                      <a:latin typeface="Cambria Math" panose="02040503050406030204" pitchFamily="18" charset="0"/>
                                    </a:rPr>
                                    <m:t>2</m:t>
                                  </m:r>
                                </m:num>
                                <m:den>
                                  <m:r>
                                    <a:rPr lang="en-US" altLang="en-US" sz="2400" b="0" smtClean="0">
                                      <a:latin typeface="Cambria Math" panose="02040503050406030204" pitchFamily="18" charset="0"/>
                                    </a:rPr>
                                    <m:t>3</m:t>
                                  </m:r>
                                </m:den>
                              </m:f>
                            </m:oMath>
                          </a14:m>
                          <a:r>
                            <a:rPr kumimoji="0" lang="en-US" altLang="en-US" sz="2400" b="0" u="none" strike="noStrike" cap="none" normalizeH="0" baseline="0" dirty="0">
                              <a:ln>
                                <a:noFill/>
                              </a:ln>
                              <a:solidFill>
                                <a:schemeClr val="tx1"/>
                              </a:solidFill>
                              <a:effectLst/>
                            </a:rPr>
                            <a:t>, 60% </a:t>
                          </a:r>
                        </a:p>
                        <a:p>
                          <a:pPr marL="0" lvl="0" indent="0" defTabSz="914400">
                            <a:lnSpc>
                              <a:spcPct val="200000"/>
                            </a:lnSpc>
                            <a:buFontTx/>
                            <a:buNone/>
                          </a:pPr>
                          <a:r>
                            <a:rPr kumimoji="0" lang="en-US" altLang="en-US" sz="2400" b="1" u="none" strike="noStrike" cap="none" normalizeH="0" baseline="0" dirty="0">
                              <a:ln>
                                <a:noFill/>
                              </a:ln>
                              <a:solidFill>
                                <a:schemeClr val="tx1"/>
                              </a:solidFill>
                              <a:effectLst/>
                            </a:rPr>
                            <a:t>E.   </a:t>
                          </a:r>
                          <a:r>
                            <a:rPr lang="en-US" altLang="en-US" sz="2400" dirty="0"/>
                            <a:t>67%, </a:t>
                          </a:r>
                          <a14:m>
                            <m:oMath xmlns:m="http://schemas.openxmlformats.org/officeDocument/2006/math">
                              <m:f>
                                <m:fPr>
                                  <m:ctrlPr>
                                    <a:rPr kumimoji="0" lang="en-US" altLang="en-US" sz="2400" b="0" i="1" u="none" strike="noStrike" cap="none" normalizeH="0" baseline="0" smtClean="0">
                                      <a:ln>
                                        <a:noFill/>
                                      </a:ln>
                                      <a:solidFill>
                                        <a:schemeClr val="tx1"/>
                                      </a:solidFill>
                                      <a:effectLst/>
                                      <a:latin typeface="Cambria Math" panose="02040503050406030204" pitchFamily="18" charset="0"/>
                                    </a:rPr>
                                  </m:ctrlPr>
                                </m:fPr>
                                <m:num>
                                  <m:r>
                                    <a:rPr kumimoji="0" lang="en-US" altLang="en-US" sz="2400" b="0" u="none" strike="noStrike" cap="none" normalizeH="0" baseline="0" smtClean="0">
                                      <a:ln>
                                        <a:noFill/>
                                      </a:ln>
                                      <a:solidFill>
                                        <a:schemeClr val="tx1"/>
                                      </a:solidFill>
                                      <a:effectLst/>
                                      <a:latin typeface="Cambria Math" panose="02040503050406030204" pitchFamily="18" charset="0"/>
                                    </a:rPr>
                                    <m:t>3</m:t>
                                  </m:r>
                                </m:num>
                                <m:den>
                                  <m:r>
                                    <a:rPr kumimoji="0" lang="en-US" altLang="en-US" sz="2400" b="0" u="none" strike="noStrike" cap="none" normalizeH="0" baseline="0" smtClean="0">
                                      <a:ln>
                                        <a:noFill/>
                                      </a:ln>
                                      <a:solidFill>
                                        <a:schemeClr val="tx1"/>
                                      </a:solidFill>
                                      <a:effectLst/>
                                      <a:latin typeface="Cambria Math" panose="02040503050406030204" pitchFamily="18" charset="0"/>
                                    </a:rPr>
                                    <m:t>4</m:t>
                                  </m:r>
                                </m:den>
                              </m:f>
                            </m:oMath>
                          </a14:m>
                          <a:r>
                            <a:rPr kumimoji="0" lang="en-US" altLang="en-US" sz="2400" b="0" u="none" strike="noStrike" cap="none" normalizeH="0" baseline="0" dirty="0">
                              <a:ln>
                                <a:noFill/>
                              </a:ln>
                              <a:solidFill>
                                <a:schemeClr val="tx1"/>
                              </a:solidFill>
                              <a:effectLst/>
                            </a:rPr>
                            <a:t>, 0.7, </a:t>
                          </a:r>
                          <a14:m>
                            <m:oMath xmlns:m="http://schemas.openxmlformats.org/officeDocument/2006/math">
                              <m:f>
                                <m:fPr>
                                  <m:ctrlPr>
                                    <a:rPr lang="en-US" altLang="en-US" sz="2400" i="1">
                                      <a:latin typeface="Cambria Math" panose="02040503050406030204" pitchFamily="18" charset="0"/>
                                    </a:rPr>
                                  </m:ctrlPr>
                                </m:fPr>
                                <m:num>
                                  <m:r>
                                    <a:rPr lang="en-US" altLang="en-US" sz="2400" b="0" smtClean="0">
                                      <a:latin typeface="Cambria Math" panose="02040503050406030204" pitchFamily="18" charset="0"/>
                                    </a:rPr>
                                    <m:t>3</m:t>
                                  </m:r>
                                </m:num>
                                <m:den>
                                  <m:r>
                                    <a:rPr lang="en-US" altLang="en-US" sz="2400" b="0" smtClean="0">
                                      <a:latin typeface="Cambria Math" panose="02040503050406030204" pitchFamily="18" charset="0"/>
                                    </a:rPr>
                                    <m:t>5</m:t>
                                  </m:r>
                                </m:den>
                              </m:f>
                            </m:oMath>
                          </a14:m>
                          <a:endParaRPr kumimoji="0" lang="en-US" altLang="en-US" sz="2400" b="0" u="none" strike="noStrike" cap="none" normalizeH="0" baseline="0" dirty="0">
                            <a:ln>
                              <a:noFill/>
                            </a:ln>
                            <a:solidFill>
                              <a:schemeClr val="tx1"/>
                            </a:solidFill>
                            <a:effectLst/>
                          </a:endParaRPr>
                        </a:p>
                        <a:p>
                          <a:pPr marL="0" lvl="0" indent="0" defTabSz="914400">
                            <a:lnSpc>
                              <a:spcPct val="200000"/>
                            </a:lnSpc>
                            <a:buFontTx/>
                            <a:buNone/>
                          </a:pPr>
                          <a:r>
                            <a:rPr kumimoji="0" lang="en-US" altLang="en-US" sz="2400" b="1" u="none" strike="noStrike" cap="none" normalizeH="0" baseline="0" dirty="0">
                              <a:ln>
                                <a:noFill/>
                              </a:ln>
                              <a:solidFill>
                                <a:schemeClr val="tx1"/>
                              </a:solidFill>
                              <a:effectLst/>
                            </a:rPr>
                            <a:t>F.</a:t>
                          </a:r>
                          <a:r>
                            <a:rPr kumimoji="0" lang="en-US" altLang="en-US" sz="2400" b="0" u="none" strike="noStrike" cap="none" normalizeH="0" baseline="0" dirty="0">
                              <a:ln>
                                <a:noFill/>
                              </a:ln>
                              <a:solidFill>
                                <a:schemeClr val="tx1"/>
                              </a:solidFill>
                              <a:effectLst/>
                            </a:rPr>
                            <a:t>    </a:t>
                          </a:r>
                          <a14:m>
                            <m:oMath xmlns:m="http://schemas.openxmlformats.org/officeDocument/2006/math">
                              <m:f>
                                <m:fPr>
                                  <m:ctrlPr>
                                    <a:rPr kumimoji="0" lang="en-US" altLang="en-US" sz="2400" b="0" i="1" u="none" strike="noStrike" cap="none" normalizeH="0" baseline="0" smtClean="0">
                                      <a:ln>
                                        <a:noFill/>
                                      </a:ln>
                                      <a:solidFill>
                                        <a:schemeClr val="tx1"/>
                                      </a:solidFill>
                                      <a:effectLst/>
                                      <a:latin typeface="Cambria Math" panose="02040503050406030204" pitchFamily="18" charset="0"/>
                                    </a:rPr>
                                  </m:ctrlPr>
                                </m:fPr>
                                <m:num>
                                  <m:r>
                                    <a:rPr kumimoji="0" lang="en-US" altLang="en-US" sz="2400" b="0" u="none" strike="noStrike" cap="none" normalizeH="0" baseline="0" smtClean="0">
                                      <a:ln>
                                        <a:noFill/>
                                      </a:ln>
                                      <a:solidFill>
                                        <a:schemeClr val="tx1"/>
                                      </a:solidFill>
                                      <a:effectLst/>
                                      <a:latin typeface="Cambria Math" panose="02040503050406030204" pitchFamily="18" charset="0"/>
                                    </a:rPr>
                                    <m:t>4</m:t>
                                  </m:r>
                                </m:num>
                                <m:den>
                                  <m:r>
                                    <a:rPr kumimoji="0" lang="en-US" altLang="en-US" sz="2400" b="0" u="none" strike="noStrike" cap="none" normalizeH="0" baseline="0" smtClean="0">
                                      <a:ln>
                                        <a:noFill/>
                                      </a:ln>
                                      <a:solidFill>
                                        <a:schemeClr val="tx1"/>
                                      </a:solidFill>
                                      <a:effectLst/>
                                      <a:latin typeface="Cambria Math" panose="02040503050406030204" pitchFamily="18" charset="0"/>
                                    </a:rPr>
                                    <m:t>5</m:t>
                                  </m:r>
                                </m:den>
                              </m:f>
                            </m:oMath>
                          </a14:m>
                          <a:r>
                            <a:rPr kumimoji="0" lang="en-US" altLang="en-US" sz="2400" b="0" u="none" strike="noStrike" cap="none" normalizeH="0" baseline="0" dirty="0">
                              <a:ln>
                                <a:noFill/>
                              </a:ln>
                              <a:solidFill>
                                <a:schemeClr val="tx1"/>
                              </a:solidFill>
                              <a:effectLst/>
                            </a:rPr>
                            <a:t>, 0.7, 75%, </a:t>
                          </a:r>
                          <a14:m>
                            <m:oMath xmlns:m="http://schemas.openxmlformats.org/officeDocument/2006/math">
                              <m:f>
                                <m:fPr>
                                  <m:ctrlPr>
                                    <a:rPr lang="en-US" altLang="en-US" sz="2400" i="1">
                                      <a:latin typeface="Cambria Math" panose="02040503050406030204" pitchFamily="18" charset="0"/>
                                    </a:rPr>
                                  </m:ctrlPr>
                                </m:fPr>
                                <m:num>
                                  <m:r>
                                    <a:rPr lang="en-US" altLang="en-US" sz="2400" b="0" smtClean="0">
                                      <a:latin typeface="Cambria Math" panose="02040503050406030204" pitchFamily="18" charset="0"/>
                                    </a:rPr>
                                    <m:t>7</m:t>
                                  </m:r>
                                </m:num>
                                <m:den>
                                  <m:r>
                                    <a:rPr lang="en-US" altLang="en-US" sz="2400" b="0" smtClean="0">
                                      <a:latin typeface="Cambria Math" panose="02040503050406030204" pitchFamily="18" charset="0"/>
                                    </a:rPr>
                                    <m:t>8</m:t>
                                  </m:r>
                                </m:den>
                              </m:f>
                            </m:oMath>
                          </a14:m>
                          <a:endParaRPr kumimoji="0" lang="en-US" altLang="en-US" sz="2400" b="0" u="none" strike="noStrike" cap="none" normalizeH="0" baseline="0" dirty="0">
                            <a:ln>
                              <a:noFill/>
                            </a:ln>
                            <a:solidFill>
                              <a:schemeClr val="tx1"/>
                            </a:solidFill>
                            <a:effectLst/>
                          </a:endParaRPr>
                        </a:p>
                      </a:txBody>
                      <a:tcPr/>
                    </a:tc>
                    <a:extLst>
                      <a:ext uri="{0D108BD9-81ED-4DB2-BD59-A6C34878D82A}">
                        <a16:rowId xmlns:a16="http://schemas.microsoft.com/office/drawing/2014/main" val="1374913720"/>
                      </a:ext>
                    </a:extLst>
                  </a:tr>
                </a:tbl>
              </a:graphicData>
            </a:graphic>
          </p:graphicFrame>
        </mc:Choice>
        <mc:Fallback xmlns="">
          <p:graphicFrame>
            <p:nvGraphicFramePr>
              <p:cNvPr id="3" name="Table 4">
                <a:extLst>
                  <a:ext uri="{FF2B5EF4-FFF2-40B4-BE49-F238E27FC236}">
                    <a16:creationId xmlns:a16="http://schemas.microsoft.com/office/drawing/2014/main" id="{95D767B9-F5AB-4909-AC7F-6D2CFABB1FCF}"/>
                  </a:ext>
                </a:extLst>
              </p:cNvPr>
              <p:cNvGraphicFramePr>
                <a:graphicFrameLocks noGrp="1"/>
              </p:cNvGraphicFramePr>
              <p:nvPr>
                <p:extLst>
                  <p:ext uri="{D42A27DB-BD31-4B8C-83A1-F6EECF244321}">
                    <p14:modId xmlns:p14="http://schemas.microsoft.com/office/powerpoint/2010/main" val="3998016074"/>
                  </p:ext>
                </p:extLst>
              </p:nvPr>
            </p:nvGraphicFramePr>
            <p:xfrm>
              <a:off x="731520" y="3509817"/>
              <a:ext cx="7375136" cy="3086672"/>
            </p:xfrm>
            <a:graphic>
              <a:graphicData uri="http://schemas.openxmlformats.org/drawingml/2006/table">
                <a:tbl>
                  <a:tblPr firstRow="1" bandRow="1">
                    <a:tableStyleId>{2D5ABB26-0587-4C30-8999-92F81FD0307C}</a:tableStyleId>
                  </a:tblPr>
                  <a:tblGrid>
                    <a:gridCol w="3687568">
                      <a:extLst>
                        <a:ext uri="{9D8B030D-6E8A-4147-A177-3AD203B41FA5}">
                          <a16:colId xmlns:a16="http://schemas.microsoft.com/office/drawing/2014/main" val="1072520798"/>
                        </a:ext>
                      </a:extLst>
                    </a:gridCol>
                    <a:gridCol w="3687568">
                      <a:extLst>
                        <a:ext uri="{9D8B030D-6E8A-4147-A177-3AD203B41FA5}">
                          <a16:colId xmlns:a16="http://schemas.microsoft.com/office/drawing/2014/main" val="2709657752"/>
                        </a:ext>
                      </a:extLst>
                    </a:gridCol>
                  </a:tblGrid>
                  <a:tr h="3086672">
                    <a:tc>
                      <a:txBody>
                        <a:bodyPr/>
                        <a:lstStyle/>
                        <a:p>
                          <a:endParaRPr lang="en-US"/>
                        </a:p>
                      </a:txBody>
                      <a:tcPr>
                        <a:blipFill>
                          <a:blip r:embed="rId3"/>
                          <a:stretch>
                            <a:fillRect r="-100000" b="-1969"/>
                          </a:stretch>
                        </a:blipFill>
                      </a:tcPr>
                    </a:tc>
                    <a:tc>
                      <a:txBody>
                        <a:bodyPr/>
                        <a:lstStyle/>
                        <a:p>
                          <a:endParaRPr lang="en-US"/>
                        </a:p>
                      </a:txBody>
                      <a:tcPr>
                        <a:blipFill>
                          <a:blip r:embed="rId3"/>
                          <a:stretch>
                            <a:fillRect l="-100000" b="-1969"/>
                          </a:stretch>
                        </a:blipFill>
                      </a:tcPr>
                    </a:tc>
                    <a:extLst>
                      <a:ext uri="{0D108BD9-81ED-4DB2-BD59-A6C34878D82A}">
                        <a16:rowId xmlns:a16="http://schemas.microsoft.com/office/drawing/2014/main" val="1374913720"/>
                      </a:ext>
                    </a:extLst>
                  </a:tr>
                </a:tbl>
              </a:graphicData>
            </a:graphic>
          </p:graphicFrame>
        </mc:Fallback>
      </mc:AlternateContent>
      <p:sp>
        <p:nvSpPr>
          <p:cNvPr id="5" name="TextBox 4">
            <a:extLst>
              <a:ext uri="{FF2B5EF4-FFF2-40B4-BE49-F238E27FC236}">
                <a16:creationId xmlns:a16="http://schemas.microsoft.com/office/drawing/2014/main" id="{ED35662E-6D2C-496C-901F-B99890A56EA0}"/>
              </a:ext>
            </a:extLst>
          </p:cNvPr>
          <p:cNvSpPr txBox="1"/>
          <p:nvPr/>
        </p:nvSpPr>
        <p:spPr>
          <a:xfrm>
            <a:off x="9885509" y="1447714"/>
            <a:ext cx="2405102" cy="584775"/>
          </a:xfrm>
          <a:prstGeom prst="rect">
            <a:avLst/>
          </a:prstGeom>
          <a:noFill/>
        </p:spPr>
        <p:txBody>
          <a:bodyPr wrap="square" rtlCol="0">
            <a:spAutoFit/>
          </a:bodyPr>
          <a:lstStyle/>
          <a:p>
            <a:pPr algn="ctr"/>
            <a:r>
              <a:rPr lang="en-US" sz="3200" b="1" dirty="0">
                <a:solidFill>
                  <a:schemeClr val="accent1"/>
                </a:solidFill>
              </a:rPr>
              <a:t>Task 2: </a:t>
            </a:r>
          </a:p>
        </p:txBody>
      </p:sp>
      <p:graphicFrame>
        <p:nvGraphicFramePr>
          <p:cNvPr id="7" name="Table 7">
            <a:extLst>
              <a:ext uri="{FF2B5EF4-FFF2-40B4-BE49-F238E27FC236}">
                <a16:creationId xmlns:a16="http://schemas.microsoft.com/office/drawing/2014/main" id="{7E9F0D5F-6DC7-47DF-AA24-295EF42F9268}"/>
              </a:ext>
            </a:extLst>
          </p:cNvPr>
          <p:cNvGraphicFramePr>
            <a:graphicFrameLocks noGrp="1"/>
          </p:cNvGraphicFramePr>
          <p:nvPr>
            <p:extLst>
              <p:ext uri="{D42A27DB-BD31-4B8C-83A1-F6EECF244321}">
                <p14:modId xmlns:p14="http://schemas.microsoft.com/office/powerpoint/2010/main" val="1234609443"/>
              </p:ext>
            </p:extLst>
          </p:nvPr>
        </p:nvGraphicFramePr>
        <p:xfrm>
          <a:off x="8729062" y="2229697"/>
          <a:ext cx="4717996" cy="3200400"/>
        </p:xfrm>
        <a:graphic>
          <a:graphicData uri="http://schemas.openxmlformats.org/drawingml/2006/table">
            <a:tbl>
              <a:tblPr firstRow="1" bandRow="1">
                <a:tableStyleId>{BC89EF96-8CEA-46FF-86C4-4CE0E7609802}</a:tableStyleId>
              </a:tblPr>
              <a:tblGrid>
                <a:gridCol w="2358998">
                  <a:extLst>
                    <a:ext uri="{9D8B030D-6E8A-4147-A177-3AD203B41FA5}">
                      <a16:colId xmlns:a16="http://schemas.microsoft.com/office/drawing/2014/main" val="1859269939"/>
                    </a:ext>
                  </a:extLst>
                </a:gridCol>
                <a:gridCol w="2358998">
                  <a:extLst>
                    <a:ext uri="{9D8B030D-6E8A-4147-A177-3AD203B41FA5}">
                      <a16:colId xmlns:a16="http://schemas.microsoft.com/office/drawing/2014/main" val="693509540"/>
                    </a:ext>
                  </a:extLst>
                </a:gridCol>
              </a:tblGrid>
              <a:tr h="0">
                <a:tc>
                  <a:txBody>
                    <a:bodyPr/>
                    <a:lstStyle/>
                    <a:p>
                      <a:pPr algn="ctr"/>
                      <a:r>
                        <a:rPr lang="en-US" sz="2400" dirty="0"/>
                        <a:t>Time in Car (hr.)</a:t>
                      </a:r>
                    </a:p>
                  </a:txBody>
                  <a:tcPr/>
                </a:tc>
                <a:tc>
                  <a:txBody>
                    <a:bodyPr/>
                    <a:lstStyle/>
                    <a:p>
                      <a:pPr algn="ctr"/>
                      <a:r>
                        <a:rPr lang="en-US" sz="2400" dirty="0"/>
                        <a:t>Distance (mi.)</a:t>
                      </a:r>
                    </a:p>
                  </a:txBody>
                  <a:tcPr/>
                </a:tc>
                <a:extLst>
                  <a:ext uri="{0D108BD9-81ED-4DB2-BD59-A6C34878D82A}">
                    <a16:rowId xmlns:a16="http://schemas.microsoft.com/office/drawing/2014/main" val="2798469868"/>
                  </a:ext>
                </a:extLst>
              </a:tr>
              <a:tr h="370840">
                <a:tc>
                  <a:txBody>
                    <a:bodyPr/>
                    <a:lstStyle/>
                    <a:p>
                      <a:pPr algn="ctr"/>
                      <a:r>
                        <a:rPr lang="en-US" sz="2400" dirty="0"/>
                        <a:t>0.75</a:t>
                      </a:r>
                    </a:p>
                  </a:txBody>
                  <a:tcPr/>
                </a:tc>
                <a:tc>
                  <a:txBody>
                    <a:bodyPr/>
                    <a:lstStyle/>
                    <a:p>
                      <a:pPr algn="ctr"/>
                      <a:r>
                        <a:rPr lang="en-US" sz="2400" dirty="0"/>
                        <a:t>36</a:t>
                      </a:r>
                    </a:p>
                  </a:txBody>
                  <a:tcPr/>
                </a:tc>
                <a:extLst>
                  <a:ext uri="{0D108BD9-81ED-4DB2-BD59-A6C34878D82A}">
                    <a16:rowId xmlns:a16="http://schemas.microsoft.com/office/drawing/2014/main" val="817974944"/>
                  </a:ext>
                </a:extLst>
              </a:tr>
              <a:tr h="370840">
                <a:tc>
                  <a:txBody>
                    <a:bodyPr/>
                    <a:lstStyle/>
                    <a:p>
                      <a:pPr algn="ctr"/>
                      <a:r>
                        <a:rPr lang="en-US" sz="2400" dirty="0"/>
                        <a:t>1.5</a:t>
                      </a:r>
                    </a:p>
                  </a:txBody>
                  <a:tcPr/>
                </a:tc>
                <a:tc>
                  <a:txBody>
                    <a:bodyPr/>
                    <a:lstStyle/>
                    <a:p>
                      <a:pPr algn="ctr"/>
                      <a:endParaRPr lang="en-US" sz="2400" dirty="0"/>
                    </a:p>
                  </a:txBody>
                  <a:tcPr/>
                </a:tc>
                <a:extLst>
                  <a:ext uri="{0D108BD9-81ED-4DB2-BD59-A6C34878D82A}">
                    <a16:rowId xmlns:a16="http://schemas.microsoft.com/office/drawing/2014/main" val="3244119920"/>
                  </a:ext>
                </a:extLst>
              </a:tr>
              <a:tr h="370840">
                <a:tc>
                  <a:txBody>
                    <a:bodyPr/>
                    <a:lstStyle/>
                    <a:p>
                      <a:pPr algn="ctr"/>
                      <a:r>
                        <a:rPr lang="en-US" sz="2400" dirty="0"/>
                        <a:t>3</a:t>
                      </a:r>
                    </a:p>
                  </a:txBody>
                  <a:tcPr/>
                </a:tc>
                <a:tc>
                  <a:txBody>
                    <a:bodyPr/>
                    <a:lstStyle/>
                    <a:p>
                      <a:pPr algn="ctr"/>
                      <a:endParaRPr lang="en-US" sz="2400" dirty="0"/>
                    </a:p>
                  </a:txBody>
                  <a:tcPr/>
                </a:tc>
                <a:extLst>
                  <a:ext uri="{0D108BD9-81ED-4DB2-BD59-A6C34878D82A}">
                    <a16:rowId xmlns:a16="http://schemas.microsoft.com/office/drawing/2014/main" val="1880599457"/>
                  </a:ext>
                </a:extLst>
              </a:tr>
              <a:tr h="370840">
                <a:tc>
                  <a:txBody>
                    <a:bodyPr/>
                    <a:lstStyle/>
                    <a:p>
                      <a:pPr algn="ctr"/>
                      <a:r>
                        <a:rPr lang="en-US" sz="2400" dirty="0"/>
                        <a:t>4.5</a:t>
                      </a:r>
                    </a:p>
                  </a:txBody>
                  <a:tcPr/>
                </a:tc>
                <a:tc>
                  <a:txBody>
                    <a:bodyPr/>
                    <a:lstStyle/>
                    <a:p>
                      <a:pPr algn="ctr"/>
                      <a:endParaRPr lang="en-US" sz="2400" dirty="0"/>
                    </a:p>
                  </a:txBody>
                  <a:tcPr/>
                </a:tc>
                <a:extLst>
                  <a:ext uri="{0D108BD9-81ED-4DB2-BD59-A6C34878D82A}">
                    <a16:rowId xmlns:a16="http://schemas.microsoft.com/office/drawing/2014/main" val="1307868035"/>
                  </a:ext>
                </a:extLst>
              </a:tr>
              <a:tr h="370840">
                <a:tc>
                  <a:txBody>
                    <a:bodyPr/>
                    <a:lstStyle/>
                    <a:p>
                      <a:pPr algn="ctr"/>
                      <a:r>
                        <a:rPr lang="en-US" sz="2400" dirty="0"/>
                        <a:t>1</a:t>
                      </a:r>
                    </a:p>
                  </a:txBody>
                  <a:tcPr/>
                </a:tc>
                <a:tc>
                  <a:txBody>
                    <a:bodyPr/>
                    <a:lstStyle/>
                    <a:p>
                      <a:pPr algn="ctr"/>
                      <a:endParaRPr lang="en-US" sz="2400" dirty="0"/>
                    </a:p>
                  </a:txBody>
                  <a:tcPr/>
                </a:tc>
                <a:extLst>
                  <a:ext uri="{0D108BD9-81ED-4DB2-BD59-A6C34878D82A}">
                    <a16:rowId xmlns:a16="http://schemas.microsoft.com/office/drawing/2014/main" val="4039806639"/>
                  </a:ext>
                </a:extLst>
              </a:tr>
              <a:tr h="370840">
                <a:tc>
                  <a:txBody>
                    <a:bodyPr/>
                    <a:lstStyle/>
                    <a:p>
                      <a:pPr algn="ctr"/>
                      <a:endParaRPr lang="en-US" sz="2400" dirty="0"/>
                    </a:p>
                  </a:txBody>
                  <a:tcPr/>
                </a:tc>
                <a:tc>
                  <a:txBody>
                    <a:bodyPr/>
                    <a:lstStyle/>
                    <a:p>
                      <a:pPr algn="ctr"/>
                      <a:r>
                        <a:rPr lang="en-US" sz="2400" dirty="0"/>
                        <a:t>108</a:t>
                      </a:r>
                    </a:p>
                  </a:txBody>
                  <a:tcPr/>
                </a:tc>
                <a:extLst>
                  <a:ext uri="{0D108BD9-81ED-4DB2-BD59-A6C34878D82A}">
                    <a16:rowId xmlns:a16="http://schemas.microsoft.com/office/drawing/2014/main" val="2712851620"/>
                  </a:ext>
                </a:extLst>
              </a:tr>
            </a:tbl>
          </a:graphicData>
        </a:graphic>
      </p:graphicFrame>
      <p:cxnSp>
        <p:nvCxnSpPr>
          <p:cNvPr id="9" name="Straight Connector 8">
            <a:extLst>
              <a:ext uri="{FF2B5EF4-FFF2-40B4-BE49-F238E27FC236}">
                <a16:creationId xmlns:a16="http://schemas.microsoft.com/office/drawing/2014/main" id="{6611B78B-3D76-4425-81DA-85DE1BAE3B9D}"/>
              </a:ext>
            </a:extLst>
          </p:cNvPr>
          <p:cNvCxnSpPr>
            <a:cxnSpLocks/>
          </p:cNvCxnSpPr>
          <p:nvPr/>
        </p:nvCxnSpPr>
        <p:spPr>
          <a:xfrm>
            <a:off x="7714770" y="1318084"/>
            <a:ext cx="0" cy="6012484"/>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239723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58B0-34A2-4E03-9DDE-467177800B8B}"/>
              </a:ext>
            </a:extLst>
          </p:cNvPr>
          <p:cNvSpPr>
            <a:spLocks noGrp="1"/>
          </p:cNvSpPr>
          <p:nvPr>
            <p:ph type="title"/>
          </p:nvPr>
        </p:nvSpPr>
        <p:spPr>
          <a:xfrm>
            <a:off x="1128117" y="2176521"/>
            <a:ext cx="3132987" cy="769441"/>
          </a:xfrm>
        </p:spPr>
        <p:txBody>
          <a:bodyPr/>
          <a:lstStyle/>
          <a:p>
            <a:r>
              <a:rPr lang="en-US" dirty="0"/>
              <a:t>High School Problems for MP 6</a:t>
            </a:r>
          </a:p>
        </p:txBody>
      </p:sp>
      <p:sp>
        <p:nvSpPr>
          <p:cNvPr id="3" name="Content Placeholder 2">
            <a:extLst>
              <a:ext uri="{FF2B5EF4-FFF2-40B4-BE49-F238E27FC236}">
                <a16:creationId xmlns:a16="http://schemas.microsoft.com/office/drawing/2014/main" id="{116BA7FD-8FF4-4CC7-ACBE-17F9D87C8104}"/>
              </a:ext>
            </a:extLst>
          </p:cNvPr>
          <p:cNvSpPr>
            <a:spLocks noGrp="1"/>
          </p:cNvSpPr>
          <p:nvPr>
            <p:ph idx="1"/>
          </p:nvPr>
        </p:nvSpPr>
        <p:spPr>
          <a:xfrm>
            <a:off x="6409944" y="347911"/>
            <a:ext cx="2001047" cy="5431156"/>
          </a:xfrm>
        </p:spPr>
        <p:txBody>
          <a:bodyPr/>
          <a:lstStyle/>
          <a:p>
            <a:pPr marL="0" marR="0" indent="0">
              <a:spcBef>
                <a:spcPts val="0"/>
              </a:spcBef>
              <a:spcAft>
                <a:spcPts val="0"/>
              </a:spcAft>
              <a:buNone/>
            </a:pPr>
            <a:r>
              <a:rPr lang="en-US" sz="2800" b="1" dirty="0">
                <a:latin typeface="Calibri" panose="020F0502020204030204" pitchFamily="34" charset="0"/>
              </a:rPr>
              <a:t>Solve. </a:t>
            </a:r>
          </a:p>
          <a:p>
            <a:pPr marL="0" marR="0" indent="0">
              <a:spcBef>
                <a:spcPts val="80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(3 </a:t>
            </a:r>
            <a:r>
              <a:rPr lang="en-US" sz="2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2800" dirty="0">
                <a:effectLst/>
                <a:latin typeface="Calibri" panose="020F0502020204030204" pitchFamily="34" charset="0"/>
                <a:ea typeface="Calibri" panose="020F0502020204030204" pitchFamily="34" charset="0"/>
                <a:cs typeface="Times New Roman" panose="02020603050405020304" pitchFamily="18" charset="0"/>
              </a:rPr>
              <a:t> 3)</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80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(2</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80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(2</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80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a:t>
            </a:r>
            <a:r>
              <a:rPr lang="en-US" sz="2800" i="1" dirty="0">
                <a:effectLst/>
                <a:latin typeface="Calibri" panose="020F0502020204030204" pitchFamily="34" charset="0"/>
                <a:ea typeface="Calibri" panose="020F0502020204030204" pitchFamily="34" charset="0"/>
                <a:cs typeface="Times New Roman" panose="02020603050405020304" pitchFamily="18" charset="0"/>
              </a:rPr>
              <a:t>a</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4</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80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a:t>
            </a:r>
            <a:r>
              <a:rPr lang="en-US" sz="2800" i="1" dirty="0">
                <a:effectLst/>
                <a:latin typeface="Calibri" panose="020F0502020204030204" pitchFamily="34" charset="0"/>
                <a:ea typeface="Calibri" panose="020F0502020204030204" pitchFamily="34" charset="0"/>
                <a:cs typeface="Times New Roman" panose="02020603050405020304" pitchFamily="18" charset="0"/>
              </a:rPr>
              <a:t>a</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6</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80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(3</a:t>
            </a:r>
            <a:r>
              <a:rPr lang="en-US" sz="2800" i="1" baseline="30000" dirty="0">
                <a:effectLst/>
                <a:latin typeface="Calibri" panose="020F0502020204030204" pitchFamily="34" charset="0"/>
                <a:ea typeface="Calibri" panose="020F0502020204030204" pitchFamily="34" charset="0"/>
                <a:cs typeface="Times New Roman" panose="02020603050405020304" pitchFamily="18" charset="0"/>
              </a:rPr>
              <a:t>a</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80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(3</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r>
              <a:rPr lang="en-US" sz="2800" i="1" baseline="30000" dirty="0">
                <a:effectLst/>
                <a:latin typeface="Calibri" panose="020F0502020204030204" pitchFamily="34" charset="0"/>
                <a:ea typeface="Calibri" panose="020F0502020204030204" pitchFamily="34" charset="0"/>
                <a:cs typeface="Times New Roman" panose="02020603050405020304" pitchFamily="18" charset="0"/>
              </a:rPr>
              <a:t>b</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80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x</a:t>
            </a:r>
            <a:r>
              <a:rPr lang="en-US" sz="2800" i="1" baseline="30000" dirty="0" err="1">
                <a:effectLst/>
                <a:latin typeface="Calibri" panose="020F0502020204030204" pitchFamily="34" charset="0"/>
                <a:ea typeface="Calibri" panose="020F0502020204030204" pitchFamily="34" charset="0"/>
                <a:cs typeface="Times New Roman" panose="02020603050405020304" pitchFamily="18" charset="0"/>
              </a:rPr>
              <a:t>a</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r>
              <a:rPr lang="en-US" sz="2800" i="1" baseline="30000" dirty="0">
                <a:effectLst/>
                <a:latin typeface="Calibri" panose="020F0502020204030204" pitchFamily="34" charset="0"/>
                <a:ea typeface="Calibri" panose="020F0502020204030204" pitchFamily="34" charset="0"/>
                <a:cs typeface="Times New Roman" panose="02020603050405020304" pitchFamily="18" charset="0"/>
              </a:rPr>
              <a:t>b</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80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(2</a:t>
            </a:r>
            <a:r>
              <a:rPr lang="en-US" sz="2800" i="1" dirty="0">
                <a:effectLst/>
                <a:latin typeface="Calibri" panose="020F0502020204030204" pitchFamily="34" charset="0"/>
                <a:ea typeface="Calibri" panose="020F0502020204030204" pitchFamily="34" charset="0"/>
                <a:cs typeface="Times New Roman" panose="02020603050405020304" pitchFamily="18" charset="0"/>
              </a:rPr>
              <a:t>a</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800"/>
              </a:spcBef>
              <a:spcAft>
                <a:spcPts val="80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(-3</a:t>
            </a:r>
            <a:r>
              <a:rPr lang="en-US" sz="2800" i="1" dirty="0">
                <a:effectLst/>
                <a:latin typeface="Calibri" panose="020F0502020204030204" pitchFamily="34" charset="0"/>
                <a:ea typeface="Calibri" panose="020F0502020204030204" pitchFamily="34" charset="0"/>
                <a:cs typeface="Times New Roman" panose="02020603050405020304" pitchFamily="18" charset="0"/>
              </a:rPr>
              <a:t>ab</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10</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083DB19-A32A-4E12-8B01-9AB50E7E9C88}"/>
              </a:ext>
            </a:extLst>
          </p:cNvPr>
          <p:cNvSpPr txBox="1"/>
          <p:nvPr/>
        </p:nvSpPr>
        <p:spPr>
          <a:xfrm>
            <a:off x="530352" y="7689665"/>
            <a:ext cx="7315200" cy="307777"/>
          </a:xfrm>
          <a:prstGeom prst="rect">
            <a:avLst/>
          </a:prstGeom>
          <a:noFill/>
        </p:spPr>
        <p:txBody>
          <a:bodyPr wrap="square">
            <a:spAutoFit/>
          </a:bodyPr>
          <a:lstStyle/>
          <a:p>
            <a:r>
              <a:rPr lang="en-US" sz="1400" dirty="0">
                <a:solidFill>
                  <a:schemeClr val="bg1"/>
                </a:solidFill>
                <a:latin typeface="Amazon Ember"/>
              </a:rPr>
              <a:t>Task taken from </a:t>
            </a:r>
            <a:r>
              <a:rPr lang="en-US" sz="1400" u="sng" dirty="0">
                <a:solidFill>
                  <a:schemeClr val="bg1"/>
                </a:solidFill>
                <a:latin typeface="Amazon Ember"/>
              </a:rPr>
              <a:t>Algebra Problem Strings </a:t>
            </a:r>
            <a:r>
              <a:rPr lang="en-US" sz="1400" dirty="0">
                <a:solidFill>
                  <a:schemeClr val="bg1"/>
                </a:solidFill>
                <a:latin typeface="Amazon Ember"/>
              </a:rPr>
              <a:t>by Pamela Weber Harris </a:t>
            </a:r>
            <a:endParaRPr lang="en-US" sz="1400" b="0" i="0" dirty="0">
              <a:solidFill>
                <a:schemeClr val="bg1"/>
              </a:solidFill>
              <a:effectLst/>
              <a:latin typeface="Amazon Ember"/>
            </a:endParaRPr>
          </a:p>
        </p:txBody>
      </p:sp>
    </p:spTree>
    <p:extLst>
      <p:ext uri="{BB962C8B-B14F-4D97-AF65-F5344CB8AC3E}">
        <p14:creationId xmlns:p14="http://schemas.microsoft.com/office/powerpoint/2010/main" val="180466372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58B0-34A2-4E03-9DDE-467177800B8B}"/>
              </a:ext>
            </a:extLst>
          </p:cNvPr>
          <p:cNvSpPr>
            <a:spLocks noGrp="1"/>
          </p:cNvSpPr>
          <p:nvPr>
            <p:ph type="title"/>
          </p:nvPr>
        </p:nvSpPr>
        <p:spPr>
          <a:xfrm>
            <a:off x="731520" y="396243"/>
            <a:ext cx="13167360" cy="769441"/>
          </a:xfrm>
        </p:spPr>
        <p:txBody>
          <a:bodyPr/>
          <a:lstStyle/>
          <a:p>
            <a:r>
              <a:rPr lang="en-US" dirty="0"/>
              <a:t>High School Problems for MP 6</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16BA7FD-8FF4-4CC7-ACBE-17F9D87C8104}"/>
                  </a:ext>
                </a:extLst>
              </p:cNvPr>
              <p:cNvSpPr>
                <a:spLocks noGrp="1"/>
              </p:cNvSpPr>
              <p:nvPr>
                <p:ph idx="1"/>
              </p:nvPr>
            </p:nvSpPr>
            <p:spPr>
              <a:xfrm>
                <a:off x="528320" y="1206006"/>
                <a:ext cx="12693904" cy="5431156"/>
              </a:xfrm>
            </p:spPr>
            <p:txBody>
              <a:bodyPr/>
              <a:lstStyle/>
              <a:p>
                <a:pPr marL="0" marR="0" indent="0">
                  <a:spcBef>
                    <a:spcPts val="0"/>
                  </a:spcBef>
                  <a:spcAft>
                    <a:spcPts val="0"/>
                  </a:spcAft>
                  <a:buNone/>
                </a:pPr>
                <a:r>
                  <a:rPr lang="en-US" sz="3200" dirty="0">
                    <a:effectLst/>
                    <a:latin typeface="Calibri" panose="020F0502020204030204" pitchFamily="34" charset="0"/>
                    <a:ea typeface="Calibri" panose="020F0502020204030204" pitchFamily="34" charset="0"/>
                  </a:rPr>
                  <a:t>Graph the following equations. </a:t>
                </a:r>
              </a:p>
              <a:p>
                <a:pPr marL="0" marR="0" indent="0">
                  <a:lnSpc>
                    <a:spcPct val="150000"/>
                  </a:lnSpc>
                  <a:spcBef>
                    <a:spcPts val="0"/>
                  </a:spcBef>
                  <a:spcAft>
                    <a:spcPts val="0"/>
                  </a:spcAft>
                  <a:buNone/>
                </a:pPr>
                <a14:m>
                  <m:oMathPara xmlns:m="http://schemas.openxmlformats.org/officeDocument/2006/math">
                    <m:oMathParaPr>
                      <m:jc m:val="left"/>
                    </m:oMathParaPr>
                    <m:oMath xmlns:m="http://schemas.openxmlformats.org/officeDocument/2006/math">
                      <m:r>
                        <a:rPr lang="en-US" sz="3200" i="1" dirty="0" smtClean="0">
                          <a:effectLst/>
                          <a:latin typeface="Cambria Math" panose="02040503050406030204" pitchFamily="18" charset="0"/>
                          <a:ea typeface="Calibri" panose="020F0502020204030204" pitchFamily="34" charset="0"/>
                        </a:rPr>
                        <m:t>𝑦</m:t>
                      </m:r>
                      <m:r>
                        <a:rPr lang="en-US" sz="3200" i="1" dirty="0">
                          <a:effectLst/>
                          <a:latin typeface="Cambria Math" panose="02040503050406030204" pitchFamily="18" charset="0"/>
                          <a:ea typeface="Calibri" panose="020F0502020204030204" pitchFamily="34" charset="0"/>
                        </a:rPr>
                        <m:t> </m:t>
                      </m:r>
                      <m:r>
                        <a:rPr lang="en-US" sz="3200" i="1" dirty="0" smtClean="0">
                          <a:effectLst/>
                          <a:latin typeface="Cambria Math" panose="02040503050406030204" pitchFamily="18" charset="0"/>
                          <a:ea typeface="Calibri" panose="020F0502020204030204" pitchFamily="34" charset="0"/>
                          <a:cs typeface="Calibri" panose="020F0502020204030204" pitchFamily="34" charset="0"/>
                        </a:rPr>
                        <m:t>= </m:t>
                      </m:r>
                      <m:sSup>
                        <m:sSupPr>
                          <m:ctrlPr>
                            <a:rPr lang="en-US" sz="3200" i="1" smtClean="0">
                              <a:effectLst/>
                              <a:latin typeface="Cambria Math" panose="02040503050406030204" pitchFamily="18" charset="0"/>
                              <a:cs typeface="Calibri" panose="020F0502020204030204" pitchFamily="34" charset="0"/>
                            </a:rPr>
                          </m:ctrlPr>
                        </m:sSupPr>
                        <m:e>
                          <m:r>
                            <a:rPr lang="en-US" sz="3200" b="0" i="1" smtClean="0">
                              <a:effectLst/>
                              <a:latin typeface="Cambria Math" panose="02040503050406030204" pitchFamily="18" charset="0"/>
                              <a:cs typeface="Calibri" panose="020F0502020204030204" pitchFamily="34" charset="0"/>
                            </a:rPr>
                            <m:t>𝑥</m:t>
                          </m:r>
                        </m:e>
                        <m:sup>
                          <m:r>
                            <a:rPr lang="en-US" sz="3200" b="0" i="1" smtClean="0">
                              <a:effectLst/>
                              <a:latin typeface="Cambria Math" panose="02040503050406030204" pitchFamily="18" charset="0"/>
                              <a:cs typeface="Calibri" panose="020F0502020204030204" pitchFamily="34" charset="0"/>
                            </a:rPr>
                            <m:t>2</m:t>
                          </m:r>
                        </m:sup>
                      </m:sSup>
                    </m:oMath>
                  </m:oMathPara>
                </a14:m>
                <a:endParaRPr lang="en-US" sz="3200" i="1" dirty="0">
                  <a:effectLst/>
                  <a:latin typeface="Cambria Math" panose="02040503050406030204" pitchFamily="18" charset="0"/>
                  <a:cs typeface="Calibri" panose="020F0502020204030204" pitchFamily="34" charset="0"/>
                </a:endParaRPr>
              </a:p>
              <a:p>
                <a:pPr marL="0" marR="0" indent="0">
                  <a:lnSpc>
                    <a:spcPct val="150000"/>
                  </a:lnSpc>
                  <a:spcBef>
                    <a:spcPts val="0"/>
                  </a:spcBef>
                  <a:spcAft>
                    <a:spcPts val="0"/>
                  </a:spcAft>
                  <a:buNone/>
                </a:pPr>
                <a14:m>
                  <m:oMathPara xmlns:m="http://schemas.openxmlformats.org/officeDocument/2006/math">
                    <m:oMathParaPr>
                      <m:jc m:val="left"/>
                    </m:oMathParaPr>
                    <m:oMath xmlns:m="http://schemas.openxmlformats.org/officeDocument/2006/math">
                      <m:r>
                        <a:rPr lang="en-US" sz="3200" b="0" i="1" smtClean="0">
                          <a:effectLst/>
                          <a:latin typeface="Cambria Math" panose="02040503050406030204" pitchFamily="18" charset="0"/>
                          <a:ea typeface="Calibri" panose="020F0502020204030204" pitchFamily="34" charset="0"/>
                        </a:rPr>
                        <m:t>𝑦</m:t>
                      </m:r>
                      <m:r>
                        <a:rPr lang="en-US" sz="3200" b="0" i="1" smtClean="0">
                          <a:effectLst/>
                          <a:latin typeface="Cambria Math" panose="02040503050406030204" pitchFamily="18" charset="0"/>
                          <a:ea typeface="Calibri" panose="020F0502020204030204" pitchFamily="34" charset="0"/>
                        </a:rPr>
                        <m:t> = </m:t>
                      </m:r>
                      <m:d>
                        <m:dPr>
                          <m:begChr m:val="|"/>
                          <m:endChr m:val="|"/>
                          <m:ctrlPr>
                            <a:rPr lang="en-US" sz="3200" b="0" i="1" smtClean="0">
                              <a:effectLst/>
                              <a:latin typeface="Cambria Math" panose="02040503050406030204" pitchFamily="18" charset="0"/>
                              <a:ea typeface="Cambria Math" panose="02040503050406030204" pitchFamily="18" charset="0"/>
                            </a:rPr>
                          </m:ctrlPr>
                        </m:dPr>
                        <m:e>
                          <m:r>
                            <a:rPr lang="en-US" sz="3200" b="0" i="1" smtClean="0">
                              <a:effectLst/>
                              <a:latin typeface="Cambria Math" panose="02040503050406030204" pitchFamily="18" charset="0"/>
                              <a:ea typeface="Cambria Math" panose="02040503050406030204" pitchFamily="18" charset="0"/>
                            </a:rPr>
                            <m:t>𝑥</m:t>
                          </m:r>
                        </m:e>
                      </m:d>
                    </m:oMath>
                  </m:oMathPara>
                </a14:m>
                <a:endParaRPr lang="en-US" sz="3200" b="0" i="1" dirty="0">
                  <a:effectLst/>
                  <a:latin typeface="Calibri" panose="020F0502020204030204" pitchFamily="34" charset="0"/>
                  <a:ea typeface="Cambria Math" panose="02040503050406030204" pitchFamily="18" charset="0"/>
                </a:endParaRPr>
              </a:p>
              <a:p>
                <a:pPr marL="0" marR="0" indent="0">
                  <a:lnSpc>
                    <a:spcPct val="150000"/>
                  </a:lnSpc>
                  <a:spcBef>
                    <a:spcPts val="0"/>
                  </a:spcBef>
                  <a:spcAft>
                    <a:spcPts val="0"/>
                  </a:spcAft>
                  <a:buNone/>
                </a:pPr>
                <a14:m>
                  <m:oMathPara xmlns:m="http://schemas.openxmlformats.org/officeDocument/2006/math">
                    <m:oMathParaPr>
                      <m:jc m:val="left"/>
                    </m:oMathParaPr>
                    <m:oMath xmlns:m="http://schemas.openxmlformats.org/officeDocument/2006/math">
                      <m:r>
                        <a:rPr lang="en-US" sz="3200" b="0" i="1" smtClean="0">
                          <a:effectLst/>
                          <a:latin typeface="Cambria Math" panose="02040503050406030204" pitchFamily="18" charset="0"/>
                          <a:ea typeface="Calibri" panose="020F0502020204030204" pitchFamily="34" charset="0"/>
                        </a:rPr>
                        <m:t>𝑦</m:t>
                      </m:r>
                      <m:r>
                        <a:rPr lang="en-US" sz="3200" b="0" i="1" smtClean="0">
                          <a:effectLst/>
                          <a:latin typeface="Cambria Math" panose="02040503050406030204" pitchFamily="18" charset="0"/>
                          <a:ea typeface="Calibri" panose="020F0502020204030204" pitchFamily="34" charset="0"/>
                        </a:rPr>
                        <m:t> =(</m:t>
                      </m:r>
                      <m:sSup>
                        <m:sSupPr>
                          <m:ctrlPr>
                            <a:rPr lang="en-US" sz="3200" b="0" i="1" smtClean="0">
                              <a:effectLst/>
                              <a:latin typeface="Cambria Math" panose="02040503050406030204" pitchFamily="18" charset="0"/>
                              <a:ea typeface="Cambria Math" panose="02040503050406030204" pitchFamily="18" charset="0"/>
                            </a:rPr>
                          </m:ctrlPr>
                        </m:sSupPr>
                        <m:e>
                          <m:r>
                            <a:rPr lang="en-US" sz="3200" i="1">
                              <a:latin typeface="Cambria Math" panose="02040503050406030204" pitchFamily="18" charset="0"/>
                              <a:ea typeface="Cambria Math" panose="02040503050406030204" pitchFamily="18" charset="0"/>
                            </a:rPr>
                            <m:t>𝑥</m:t>
                          </m:r>
                          <m:r>
                            <a:rPr lang="en-US" sz="3200" i="1">
                              <a:latin typeface="Cambria Math" panose="02040503050406030204" pitchFamily="18" charset="0"/>
                              <a:ea typeface="Cambria Math" panose="02040503050406030204" pitchFamily="18" charset="0"/>
                            </a:rPr>
                            <m:t> −250)</m:t>
                          </m:r>
                        </m:e>
                        <m:sup>
                          <m:r>
                            <a:rPr lang="en-US" sz="3200" b="0" i="1" smtClean="0">
                              <a:effectLst/>
                              <a:latin typeface="Cambria Math" panose="02040503050406030204" pitchFamily="18" charset="0"/>
                              <a:ea typeface="Cambria Math" panose="02040503050406030204" pitchFamily="18" charset="0"/>
                            </a:rPr>
                            <m:t>2</m:t>
                          </m:r>
                        </m:sup>
                      </m:sSup>
                    </m:oMath>
                  </m:oMathPara>
                </a14:m>
                <a:endParaRPr lang="en-US" sz="3200" i="1" dirty="0">
                  <a:effectLst/>
                  <a:latin typeface="Calibri" panose="020F0502020204030204" pitchFamily="34" charset="0"/>
                  <a:ea typeface="Calibri" panose="020F0502020204030204" pitchFamily="34" charset="0"/>
                </a:endParaRPr>
              </a:p>
              <a:p>
                <a:pPr marL="0" marR="0" indent="0">
                  <a:lnSpc>
                    <a:spcPct val="150000"/>
                  </a:lnSpc>
                  <a:spcBef>
                    <a:spcPts val="0"/>
                  </a:spcBef>
                  <a:spcAft>
                    <a:spcPts val="0"/>
                  </a:spcAft>
                  <a:buNone/>
                </a:pPr>
                <a14:m>
                  <m:oMath xmlns:m="http://schemas.openxmlformats.org/officeDocument/2006/math">
                    <m:r>
                      <a:rPr lang="en-US" sz="3200" b="0" i="1" smtClean="0">
                        <a:effectLst/>
                        <a:latin typeface="Cambria Math" panose="02040503050406030204" pitchFamily="18" charset="0"/>
                        <a:ea typeface="Calibri" panose="020F0502020204030204" pitchFamily="34" charset="0"/>
                      </a:rPr>
                      <m:t>𝑦</m:t>
                    </m:r>
                    <m:r>
                      <a:rPr lang="en-US" sz="3200" b="0" i="1" smtClean="0">
                        <a:effectLst/>
                        <a:latin typeface="Cambria Math" panose="02040503050406030204" pitchFamily="18" charset="0"/>
                        <a:ea typeface="Calibri" panose="020F0502020204030204" pitchFamily="34" charset="0"/>
                      </a:rPr>
                      <m:t> = </m:t>
                    </m:r>
                    <m:d>
                      <m:dPr>
                        <m:begChr m:val="|"/>
                        <m:endChr m:val="|"/>
                        <m:ctrlPr>
                          <a:rPr lang="en-US" sz="3200" b="0" i="1" smtClean="0">
                            <a:effectLst/>
                            <a:latin typeface="Cambria Math" panose="02040503050406030204" pitchFamily="18" charset="0"/>
                            <a:ea typeface="Cambria Math" panose="02040503050406030204" pitchFamily="18" charset="0"/>
                          </a:rPr>
                        </m:ctrlPr>
                      </m:dPr>
                      <m:e>
                        <m:r>
                          <a:rPr lang="en-US" sz="3200" b="0" i="1" smtClean="0">
                            <a:effectLst/>
                            <a:latin typeface="Cambria Math" panose="02040503050406030204" pitchFamily="18" charset="0"/>
                            <a:ea typeface="Cambria Math" panose="02040503050406030204" pitchFamily="18" charset="0"/>
                          </a:rPr>
                          <m:t>𝑥</m:t>
                        </m:r>
                      </m:e>
                    </m:d>
                  </m:oMath>
                </a14:m>
                <a:r>
                  <a:rPr lang="en-US" sz="3200" i="1" dirty="0">
                    <a:effectLst/>
                    <a:latin typeface="Calibri" panose="020F0502020204030204" pitchFamily="34" charset="0"/>
                    <a:ea typeface="Calibri" panose="020F0502020204030204" pitchFamily="34" charset="0"/>
                  </a:rPr>
                  <a:t> </a:t>
                </a:r>
                <a14:m>
                  <m:oMath xmlns:m="http://schemas.openxmlformats.org/officeDocument/2006/math">
                    <m:r>
                      <a:rPr lang="en-US" sz="3200" i="1" dirty="0" smtClean="0">
                        <a:effectLst/>
                        <a:latin typeface="Cambria Math" panose="02040503050406030204" pitchFamily="18" charset="0"/>
                        <a:ea typeface="Cambria Math" panose="02040503050406030204" pitchFamily="18" charset="0"/>
                      </a:rPr>
                      <m:t>−</m:t>
                    </m:r>
                    <m:r>
                      <a:rPr lang="en-US" sz="3200" b="0" i="1" dirty="0" smtClean="0">
                        <a:effectLst/>
                        <a:latin typeface="Cambria Math" panose="02040503050406030204" pitchFamily="18" charset="0"/>
                        <a:ea typeface="Cambria Math" panose="02040503050406030204" pitchFamily="18" charset="0"/>
                      </a:rPr>
                      <m:t>750</m:t>
                    </m:r>
                  </m:oMath>
                </a14:m>
                <a:endParaRPr lang="en-US" sz="3200" b="0" i="1" dirty="0">
                  <a:effectLst/>
                  <a:latin typeface="Calibri" panose="020F0502020204030204" pitchFamily="34" charset="0"/>
                  <a:ea typeface="Cambria Math" panose="02040503050406030204" pitchFamily="18" charset="0"/>
                </a:endParaRPr>
              </a:p>
              <a:p>
                <a:pPr marL="0" marR="0" indent="0">
                  <a:lnSpc>
                    <a:spcPct val="150000"/>
                  </a:lnSpc>
                  <a:spcBef>
                    <a:spcPts val="0"/>
                  </a:spcBef>
                  <a:spcAft>
                    <a:spcPts val="0"/>
                  </a:spcAft>
                  <a:buNone/>
                </a:pPr>
                <a14:m>
                  <m:oMath xmlns:m="http://schemas.openxmlformats.org/officeDocument/2006/math">
                    <m:r>
                      <a:rPr lang="en-US" sz="3200" b="0" i="1" smtClean="0">
                        <a:effectLst/>
                        <a:latin typeface="Cambria Math" panose="02040503050406030204" pitchFamily="18" charset="0"/>
                        <a:ea typeface="Calibri" panose="020F0502020204030204" pitchFamily="34" charset="0"/>
                      </a:rPr>
                      <m:t>𝑦</m:t>
                    </m:r>
                    <m:r>
                      <a:rPr lang="en-US" sz="3200" b="0" i="1" smtClean="0">
                        <a:effectLst/>
                        <a:latin typeface="Cambria Math" panose="02040503050406030204" pitchFamily="18" charset="0"/>
                        <a:ea typeface="Calibri" panose="020F0502020204030204" pitchFamily="34" charset="0"/>
                      </a:rPr>
                      <m:t> = </m:t>
                    </m:r>
                    <m:d>
                      <m:dPr>
                        <m:begChr m:val="|"/>
                        <m:endChr m:val="|"/>
                        <m:ctrlPr>
                          <a:rPr lang="en-US" sz="3200" b="0" i="1" smtClean="0">
                            <a:effectLst/>
                            <a:latin typeface="Cambria Math" panose="02040503050406030204" pitchFamily="18" charset="0"/>
                            <a:ea typeface="Cambria Math" panose="02040503050406030204" pitchFamily="18" charset="0"/>
                          </a:rPr>
                        </m:ctrlPr>
                      </m:dPr>
                      <m:e>
                        <m:r>
                          <a:rPr lang="en-US" sz="3200" b="0" i="1" smtClean="0">
                            <a:effectLst/>
                            <a:latin typeface="Cambria Math" panose="02040503050406030204" pitchFamily="18" charset="0"/>
                            <a:ea typeface="Cambria Math" panose="02040503050406030204" pitchFamily="18" charset="0"/>
                          </a:rPr>
                          <m:t>𝑥</m:t>
                        </m:r>
                        <m:r>
                          <a:rPr lang="en-US" sz="3200" b="0" i="1" smtClean="0">
                            <a:effectLst/>
                            <a:latin typeface="Cambria Math" panose="02040503050406030204" pitchFamily="18" charset="0"/>
                            <a:ea typeface="Cambria Math" panose="02040503050406030204" pitchFamily="18" charset="0"/>
                          </a:rPr>
                          <m:t> +3000</m:t>
                        </m:r>
                      </m:e>
                    </m:d>
                  </m:oMath>
                </a14:m>
                <a:r>
                  <a:rPr lang="en-US" sz="3200" i="1" dirty="0">
                    <a:effectLst/>
                    <a:latin typeface="Calibri" panose="020F0502020204030204" pitchFamily="34" charset="0"/>
                    <a:ea typeface="Calibri" panose="020F0502020204030204" pitchFamily="34" charset="0"/>
                  </a:rPr>
                  <a:t> </a:t>
                </a:r>
                <a14:m>
                  <m:oMath xmlns:m="http://schemas.openxmlformats.org/officeDocument/2006/math">
                    <m:r>
                      <a:rPr lang="en-US" sz="3200" i="1" dirty="0" smtClean="0">
                        <a:effectLst/>
                        <a:latin typeface="Cambria Math" panose="02040503050406030204" pitchFamily="18" charset="0"/>
                        <a:ea typeface="Cambria Math" panose="02040503050406030204" pitchFamily="18" charset="0"/>
                      </a:rPr>
                      <m:t>−</m:t>
                    </m:r>
                    <m:r>
                      <a:rPr lang="en-US" sz="3200" b="0" i="1" dirty="0" smtClean="0">
                        <a:effectLst/>
                        <a:latin typeface="Cambria Math" panose="02040503050406030204" pitchFamily="18" charset="0"/>
                        <a:ea typeface="Cambria Math" panose="02040503050406030204" pitchFamily="18" charset="0"/>
                      </a:rPr>
                      <m:t>1200</m:t>
                    </m:r>
                  </m:oMath>
                </a14:m>
                <a:endParaRPr lang="en-US" sz="3200" b="0" i="1" dirty="0">
                  <a:effectLst/>
                  <a:latin typeface="Calibri" panose="020F0502020204030204" pitchFamily="34" charset="0"/>
                  <a:ea typeface="Cambria Math" panose="02040503050406030204" pitchFamily="18" charset="0"/>
                </a:endParaRPr>
              </a:p>
              <a:p>
                <a:pPr marL="0" marR="0" indent="0">
                  <a:lnSpc>
                    <a:spcPct val="150000"/>
                  </a:lnSpc>
                  <a:spcBef>
                    <a:spcPts val="0"/>
                  </a:spcBef>
                  <a:spcAft>
                    <a:spcPts val="0"/>
                  </a:spcAft>
                  <a:buNone/>
                </a:pPr>
                <a14:m>
                  <m:oMathPara xmlns:m="http://schemas.openxmlformats.org/officeDocument/2006/math">
                    <m:oMathParaPr>
                      <m:jc m:val="left"/>
                    </m:oMathParaPr>
                    <m:oMath xmlns:m="http://schemas.openxmlformats.org/officeDocument/2006/math">
                      <m:r>
                        <a:rPr lang="en-US" sz="3200" b="0" i="1" smtClean="0">
                          <a:effectLst/>
                          <a:latin typeface="Cambria Math" panose="02040503050406030204" pitchFamily="18" charset="0"/>
                          <a:ea typeface="Calibri" panose="020F0502020204030204" pitchFamily="34" charset="0"/>
                        </a:rPr>
                        <m:t>𝑦</m:t>
                      </m:r>
                      <m:r>
                        <a:rPr lang="en-US" sz="3200" b="0" i="1" smtClean="0">
                          <a:effectLst/>
                          <a:latin typeface="Cambria Math" panose="02040503050406030204" pitchFamily="18" charset="0"/>
                          <a:ea typeface="Calibri" panose="020F0502020204030204" pitchFamily="34" charset="0"/>
                        </a:rPr>
                        <m:t> = </m:t>
                      </m:r>
                      <m:d>
                        <m:dPr>
                          <m:endChr m:val=""/>
                          <m:ctrlPr>
                            <a:rPr lang="en-US" sz="3200" b="0" i="1" smtClean="0">
                              <a:effectLst/>
                              <a:latin typeface="Cambria Math" panose="02040503050406030204" pitchFamily="18" charset="0"/>
                              <a:ea typeface="Cambria Math" panose="02040503050406030204" pitchFamily="18" charset="0"/>
                            </a:rPr>
                          </m:ctrlPr>
                        </m:dPr>
                        <m:e>
                          <m:r>
                            <a:rPr lang="en-US" sz="3200" b="0" i="1" smtClean="0">
                              <a:effectLst/>
                              <a:latin typeface="Cambria Math" panose="02040503050406030204" pitchFamily="18" charset="0"/>
                              <a:ea typeface="Cambria Math" panose="02040503050406030204" pitchFamily="18" charset="0"/>
                            </a:rPr>
                            <m:t>𝑥</m:t>
                          </m:r>
                          <m:r>
                            <a:rPr lang="en-US" sz="3200" b="0" i="1" smtClean="0">
                              <a:effectLst/>
                              <a:latin typeface="Cambria Math" panose="02040503050406030204" pitchFamily="18" charset="0"/>
                              <a:ea typeface="Cambria Math" panose="02040503050406030204" pitchFamily="18" charset="0"/>
                            </a:rPr>
                            <m:t> − </m:t>
                          </m:r>
                        </m:e>
                      </m:d>
                      <m:sSup>
                        <m:sSupPr>
                          <m:ctrlPr>
                            <a:rPr lang="en-US" sz="3200" b="0" i="1" smtClean="0">
                              <a:effectLst/>
                              <a:latin typeface="Cambria Math" panose="02040503050406030204" pitchFamily="18" charset="0"/>
                              <a:ea typeface="Cambria Math" panose="02040503050406030204" pitchFamily="18" charset="0"/>
                            </a:rPr>
                          </m:ctrlPr>
                        </m:sSupPr>
                        <m:e>
                          <m:r>
                            <a:rPr lang="en-US" sz="3200" b="0" i="1" smtClean="0">
                              <a:effectLst/>
                              <a:latin typeface="Cambria Math" panose="02040503050406030204" pitchFamily="18" charset="0"/>
                              <a:ea typeface="Cambria Math" panose="02040503050406030204" pitchFamily="18" charset="0"/>
                            </a:rPr>
                            <m:t>120)</m:t>
                          </m:r>
                        </m:e>
                        <m:sup>
                          <m:r>
                            <a:rPr lang="en-US" sz="3200" b="0" i="1" smtClean="0">
                              <a:effectLst/>
                              <a:latin typeface="Cambria Math" panose="02040503050406030204" pitchFamily="18" charset="0"/>
                              <a:ea typeface="Cambria Math" panose="02040503050406030204" pitchFamily="18" charset="0"/>
                            </a:rPr>
                            <m:t>2</m:t>
                          </m:r>
                        </m:sup>
                      </m:sSup>
                      <m:r>
                        <a:rPr lang="en-US" sz="3200" b="0" i="1" smtClean="0">
                          <a:effectLst/>
                          <a:latin typeface="Cambria Math" panose="02040503050406030204" pitchFamily="18" charset="0"/>
                          <a:ea typeface="Cambria Math" panose="02040503050406030204" pitchFamily="18" charset="0"/>
                        </a:rPr>
                        <m:t> +425</m:t>
                      </m:r>
                    </m:oMath>
                  </m:oMathPara>
                </a14:m>
                <a:endParaRPr lang="en-US" sz="3200" i="1"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3200" i="1"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3200" dirty="0">
                    <a:latin typeface="Calibri" panose="020F0502020204030204" pitchFamily="34" charset="0"/>
                    <a:ea typeface="Calibri" panose="020F0502020204030204" pitchFamily="34" charset="0"/>
                  </a:rPr>
                  <a:t>What do you notice about the relationships between the different graphs? </a:t>
                </a:r>
              </a:p>
              <a:p>
                <a:pPr marL="0" marR="0" indent="0">
                  <a:spcBef>
                    <a:spcPts val="0"/>
                  </a:spcBef>
                  <a:spcAft>
                    <a:spcPts val="0"/>
                  </a:spcAft>
                  <a:buNone/>
                </a:pPr>
                <a:r>
                  <a:rPr lang="en-US" sz="3200" dirty="0">
                    <a:effectLst/>
                    <a:latin typeface="Calibri" panose="020F0502020204030204" pitchFamily="34" charset="0"/>
                    <a:ea typeface="Calibri" panose="020F0502020204030204" pitchFamily="34" charset="0"/>
                  </a:rPr>
                  <a:t>What do you wonder about the relation</a:t>
                </a:r>
                <a:r>
                  <a:rPr lang="en-US" sz="3200" dirty="0">
                    <a:latin typeface="Calibri" panose="020F0502020204030204" pitchFamily="34" charset="0"/>
                    <a:ea typeface="Calibri" panose="020F0502020204030204" pitchFamily="34" charset="0"/>
                  </a:rPr>
                  <a:t>ships between the graphs? </a:t>
                </a:r>
                <a:endParaRPr lang="en-US" sz="3200" dirty="0">
                  <a:effectLst/>
                  <a:latin typeface="Calibri" panose="020F0502020204030204" pitchFamily="34" charset="0"/>
                  <a:ea typeface="Calibri" panose="020F0502020204030204" pitchFamily="34" charset="0"/>
                </a:endParaRPr>
              </a:p>
            </p:txBody>
          </p:sp>
        </mc:Choice>
        <mc:Fallback xmlns="">
          <p:sp>
            <p:nvSpPr>
              <p:cNvPr id="3" name="Content Placeholder 2">
                <a:extLst>
                  <a:ext uri="{FF2B5EF4-FFF2-40B4-BE49-F238E27FC236}">
                    <a16:creationId xmlns:a16="http://schemas.microsoft.com/office/drawing/2014/main" id="{116BA7FD-8FF4-4CC7-ACBE-17F9D87C8104}"/>
                  </a:ext>
                </a:extLst>
              </p:cNvPr>
              <p:cNvSpPr>
                <a:spLocks noGrp="1" noRot="1" noChangeAspect="1" noMove="1" noResize="1" noEditPoints="1" noAdjustHandles="1" noChangeArrowheads="1" noChangeShapeType="1" noTextEdit="1"/>
              </p:cNvSpPr>
              <p:nvPr>
                <p:ph idx="1"/>
              </p:nvPr>
            </p:nvSpPr>
            <p:spPr>
              <a:xfrm>
                <a:off x="528320" y="1206006"/>
                <a:ext cx="12693904" cy="5431156"/>
              </a:xfrm>
              <a:blipFill>
                <a:blip r:embed="rId2"/>
                <a:stretch>
                  <a:fillRect l="-1969" t="-2357" b="-21212"/>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16F8F450-86D1-4C9A-A4B1-70506EEB6034}"/>
              </a:ext>
            </a:extLst>
          </p:cNvPr>
          <p:cNvSpPr txBox="1"/>
          <p:nvPr/>
        </p:nvSpPr>
        <p:spPr>
          <a:xfrm>
            <a:off x="356616" y="7684526"/>
            <a:ext cx="7315200" cy="307777"/>
          </a:xfrm>
          <a:prstGeom prst="rect">
            <a:avLst/>
          </a:prstGeom>
          <a:noFill/>
        </p:spPr>
        <p:txBody>
          <a:bodyPr wrap="square">
            <a:spAutoFit/>
          </a:bodyPr>
          <a:lstStyle/>
          <a:p>
            <a:r>
              <a:rPr lang="en-US" sz="1400" dirty="0">
                <a:solidFill>
                  <a:schemeClr val="bg1"/>
                </a:solidFill>
                <a:latin typeface="Amazon Ember"/>
              </a:rPr>
              <a:t>Task taken from </a:t>
            </a:r>
            <a:r>
              <a:rPr lang="en-US" sz="1400" u="sng" dirty="0">
                <a:solidFill>
                  <a:schemeClr val="bg1"/>
                </a:solidFill>
                <a:latin typeface="Amazon Ember"/>
              </a:rPr>
              <a:t>Algebra Problem Strings </a:t>
            </a:r>
            <a:r>
              <a:rPr lang="en-US" sz="1400" dirty="0">
                <a:solidFill>
                  <a:schemeClr val="bg1"/>
                </a:solidFill>
                <a:latin typeface="Amazon Ember"/>
              </a:rPr>
              <a:t>by Pamela Weber Harris </a:t>
            </a:r>
            <a:endParaRPr lang="en-US" sz="1400" b="0" i="0" dirty="0">
              <a:solidFill>
                <a:schemeClr val="bg1"/>
              </a:solidFill>
              <a:effectLst/>
              <a:latin typeface="Amazon Ember"/>
            </a:endParaRPr>
          </a:p>
        </p:txBody>
      </p:sp>
    </p:spTree>
    <p:extLst>
      <p:ext uri="{BB962C8B-B14F-4D97-AF65-F5344CB8AC3E}">
        <p14:creationId xmlns:p14="http://schemas.microsoft.com/office/powerpoint/2010/main" val="260585938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58B0-34A2-4E03-9DDE-467177800B8B}"/>
              </a:ext>
            </a:extLst>
          </p:cNvPr>
          <p:cNvSpPr>
            <a:spLocks noGrp="1"/>
          </p:cNvSpPr>
          <p:nvPr>
            <p:ph type="title"/>
          </p:nvPr>
        </p:nvSpPr>
        <p:spPr>
          <a:xfrm>
            <a:off x="731520" y="396243"/>
            <a:ext cx="13167360" cy="769441"/>
          </a:xfrm>
        </p:spPr>
        <p:txBody>
          <a:bodyPr/>
          <a:lstStyle/>
          <a:p>
            <a:r>
              <a:rPr lang="en-US" dirty="0"/>
              <a:t>High School Problems for MP 6</a:t>
            </a:r>
          </a:p>
        </p:txBody>
      </p:sp>
      <p:sp>
        <p:nvSpPr>
          <p:cNvPr id="5" name="TextBox 4">
            <a:extLst>
              <a:ext uri="{FF2B5EF4-FFF2-40B4-BE49-F238E27FC236}">
                <a16:creationId xmlns:a16="http://schemas.microsoft.com/office/drawing/2014/main" id="{16F8F450-86D1-4C9A-A4B1-70506EEB6034}"/>
              </a:ext>
            </a:extLst>
          </p:cNvPr>
          <p:cNvSpPr txBox="1"/>
          <p:nvPr/>
        </p:nvSpPr>
        <p:spPr>
          <a:xfrm>
            <a:off x="356616" y="7684526"/>
            <a:ext cx="7315200" cy="307777"/>
          </a:xfrm>
          <a:prstGeom prst="rect">
            <a:avLst/>
          </a:prstGeom>
          <a:noFill/>
        </p:spPr>
        <p:txBody>
          <a:bodyPr wrap="square">
            <a:spAutoFit/>
          </a:bodyPr>
          <a:lstStyle/>
          <a:p>
            <a:r>
              <a:rPr lang="en-US" sz="1400" dirty="0">
                <a:solidFill>
                  <a:schemeClr val="bg1"/>
                </a:solidFill>
                <a:latin typeface="Amazon Ember"/>
              </a:rPr>
              <a:t>Task taken from mathpractices.edc.org </a:t>
            </a:r>
            <a:endParaRPr lang="en-US" sz="1400" b="0" i="0" dirty="0">
              <a:solidFill>
                <a:schemeClr val="bg1"/>
              </a:solidFill>
              <a:effectLst/>
              <a:latin typeface="Amazon Ember"/>
            </a:endParaRPr>
          </a:p>
        </p:txBody>
      </p:sp>
      <p:pic>
        <p:nvPicPr>
          <p:cNvPr id="6" name="Picture 5">
            <a:extLst>
              <a:ext uri="{FF2B5EF4-FFF2-40B4-BE49-F238E27FC236}">
                <a16:creationId xmlns:a16="http://schemas.microsoft.com/office/drawing/2014/main" id="{3EA9A5EC-8199-49AB-8245-FFFC0C82F8C5}"/>
              </a:ext>
            </a:extLst>
          </p:cNvPr>
          <p:cNvPicPr>
            <a:picLocks noChangeAspect="1"/>
          </p:cNvPicPr>
          <p:nvPr/>
        </p:nvPicPr>
        <p:blipFill>
          <a:blip r:embed="rId2"/>
          <a:stretch>
            <a:fillRect/>
          </a:stretch>
        </p:blipFill>
        <p:spPr>
          <a:xfrm>
            <a:off x="810789" y="1507569"/>
            <a:ext cx="13088091" cy="5214462"/>
          </a:xfrm>
          <a:prstGeom prst="rect">
            <a:avLst/>
          </a:prstGeom>
        </p:spPr>
      </p:pic>
    </p:spTree>
    <p:extLst>
      <p:ext uri="{BB962C8B-B14F-4D97-AF65-F5344CB8AC3E}">
        <p14:creationId xmlns:p14="http://schemas.microsoft.com/office/powerpoint/2010/main" val="1815881107"/>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F58B0-34A2-4E03-9DDE-467177800B8B}"/>
              </a:ext>
            </a:extLst>
          </p:cNvPr>
          <p:cNvSpPr>
            <a:spLocks noGrp="1"/>
          </p:cNvSpPr>
          <p:nvPr>
            <p:ph type="title"/>
          </p:nvPr>
        </p:nvSpPr>
        <p:spPr>
          <a:xfrm>
            <a:off x="731520" y="396243"/>
            <a:ext cx="13167360" cy="769441"/>
          </a:xfrm>
        </p:spPr>
        <p:txBody>
          <a:bodyPr/>
          <a:lstStyle/>
          <a:p>
            <a:r>
              <a:rPr lang="en-US" dirty="0"/>
              <a:t>High School Problems for MP 6</a:t>
            </a:r>
          </a:p>
        </p:txBody>
      </p:sp>
      <p:sp>
        <p:nvSpPr>
          <p:cNvPr id="5" name="TextBox 4">
            <a:extLst>
              <a:ext uri="{FF2B5EF4-FFF2-40B4-BE49-F238E27FC236}">
                <a16:creationId xmlns:a16="http://schemas.microsoft.com/office/drawing/2014/main" id="{16F8F450-86D1-4C9A-A4B1-70506EEB6034}"/>
              </a:ext>
            </a:extLst>
          </p:cNvPr>
          <p:cNvSpPr txBox="1"/>
          <p:nvPr/>
        </p:nvSpPr>
        <p:spPr>
          <a:xfrm>
            <a:off x="356616" y="7684526"/>
            <a:ext cx="7315200" cy="307777"/>
          </a:xfrm>
          <a:prstGeom prst="rect">
            <a:avLst/>
          </a:prstGeom>
          <a:noFill/>
        </p:spPr>
        <p:txBody>
          <a:bodyPr wrap="square">
            <a:spAutoFit/>
          </a:bodyPr>
          <a:lstStyle/>
          <a:p>
            <a:r>
              <a:rPr lang="en-US" sz="1400" dirty="0">
                <a:solidFill>
                  <a:schemeClr val="bg1"/>
                </a:solidFill>
                <a:latin typeface="Amazon Ember"/>
              </a:rPr>
              <a:t>Task taken from mathpractices.edc.org </a:t>
            </a:r>
            <a:endParaRPr lang="en-US" sz="1400" b="0" i="0" dirty="0">
              <a:solidFill>
                <a:schemeClr val="bg1"/>
              </a:solidFill>
              <a:effectLst/>
              <a:latin typeface="Amazon Ember"/>
            </a:endParaRPr>
          </a:p>
        </p:txBody>
      </p:sp>
      <p:pic>
        <p:nvPicPr>
          <p:cNvPr id="4" name="Picture 3">
            <a:extLst>
              <a:ext uri="{FF2B5EF4-FFF2-40B4-BE49-F238E27FC236}">
                <a16:creationId xmlns:a16="http://schemas.microsoft.com/office/drawing/2014/main" id="{5B3C4936-8908-4A20-80FF-1947D9656738}"/>
              </a:ext>
            </a:extLst>
          </p:cNvPr>
          <p:cNvPicPr>
            <a:picLocks noChangeAspect="1"/>
          </p:cNvPicPr>
          <p:nvPr/>
        </p:nvPicPr>
        <p:blipFill>
          <a:blip r:embed="rId2"/>
          <a:stretch>
            <a:fillRect/>
          </a:stretch>
        </p:blipFill>
        <p:spPr>
          <a:xfrm>
            <a:off x="735528" y="1636344"/>
            <a:ext cx="13163352" cy="4956911"/>
          </a:xfrm>
          <a:prstGeom prst="rect">
            <a:avLst/>
          </a:prstGeom>
        </p:spPr>
      </p:pic>
    </p:spTree>
    <p:extLst>
      <p:ext uri="{BB962C8B-B14F-4D97-AF65-F5344CB8AC3E}">
        <p14:creationId xmlns:p14="http://schemas.microsoft.com/office/powerpoint/2010/main" val="1190700802"/>
      </p:ext>
    </p:extLst>
  </p:cSld>
  <p:clrMapOvr>
    <a:masterClrMapping/>
  </p:clrMapOvr>
  <mc:AlternateContent xmlns:mc="http://schemas.openxmlformats.org/markup-compatibility/2006">
    <mc:Choice xmlns:p14="http://schemas.microsoft.com/office/powerpoint/2010/main" Requires="p14">
      <p:transition spd="slow" p14:dur="1500">
        <p14:reveal dir="r"/>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888CD-9715-4715-B930-C1BB95DDCA78}"/>
              </a:ext>
            </a:extLst>
          </p:cNvPr>
          <p:cNvSpPr>
            <a:spLocks noGrp="1"/>
          </p:cNvSpPr>
          <p:nvPr>
            <p:ph type="title"/>
          </p:nvPr>
        </p:nvSpPr>
        <p:spPr>
          <a:xfrm>
            <a:off x="786384" y="438150"/>
            <a:ext cx="6144136" cy="2031352"/>
          </a:xfrm>
        </p:spPr>
        <p:txBody>
          <a:bodyPr>
            <a:normAutofit/>
          </a:bodyPr>
          <a:lstStyle/>
          <a:p>
            <a:endParaRPr lang="en-US"/>
          </a:p>
        </p:txBody>
      </p:sp>
      <p:sp>
        <p:nvSpPr>
          <p:cNvPr id="3" name="Content Placeholder 2">
            <a:extLst>
              <a:ext uri="{FF2B5EF4-FFF2-40B4-BE49-F238E27FC236}">
                <a16:creationId xmlns:a16="http://schemas.microsoft.com/office/drawing/2014/main" id="{C8F7BEB2-6F2D-45E4-91FC-980C8AF7F7C4}"/>
              </a:ext>
            </a:extLst>
          </p:cNvPr>
          <p:cNvSpPr>
            <a:spLocks noGrp="1"/>
          </p:cNvSpPr>
          <p:nvPr>
            <p:ph idx="1"/>
          </p:nvPr>
        </p:nvSpPr>
        <p:spPr>
          <a:xfrm>
            <a:off x="786385" y="3090040"/>
            <a:ext cx="6144135" cy="4154674"/>
          </a:xfrm>
        </p:spPr>
        <p:txBody>
          <a:bodyPr>
            <a:normAutofit/>
          </a:bodyPr>
          <a:lstStyle/>
          <a:p>
            <a:pPr marL="0" indent="0">
              <a:buNone/>
            </a:pPr>
            <a:r>
              <a:rPr lang="en-US" sz="2200"/>
              <a:t>Break out room slide </a:t>
            </a:r>
          </a:p>
          <a:p>
            <a:pPr marL="0" indent="0">
              <a:buNone/>
            </a:pPr>
            <a:r>
              <a:rPr lang="en-US" sz="2200"/>
              <a:t>Break out 10-20 min. </a:t>
            </a:r>
          </a:p>
        </p:txBody>
      </p:sp>
      <p:pic>
        <p:nvPicPr>
          <p:cNvPr id="6" name="Picture 2">
            <a:extLst>
              <a:ext uri="{FF2B5EF4-FFF2-40B4-BE49-F238E27FC236}">
                <a16:creationId xmlns:a16="http://schemas.microsoft.com/office/drawing/2014/main" id="{93251B02-E09A-4071-9386-3FD8EA7EC80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125" r="21435" b="-1"/>
          <a:stretch/>
        </p:blipFill>
        <p:spPr bwMode="auto">
          <a:xfrm flipH="1">
            <a:off x="-1" y="10"/>
            <a:ext cx="7780283" cy="8229586"/>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57C3352-B752-43A5-9CA5-CDC67431B2A8}"/>
              </a:ext>
            </a:extLst>
          </p:cNvPr>
          <p:cNvSpPr txBox="1"/>
          <p:nvPr/>
        </p:nvSpPr>
        <p:spPr>
          <a:xfrm>
            <a:off x="7780282" y="2963916"/>
            <a:ext cx="6487510" cy="1754326"/>
          </a:xfrm>
          <a:prstGeom prst="rect">
            <a:avLst/>
          </a:prstGeom>
          <a:noFill/>
        </p:spPr>
        <p:txBody>
          <a:bodyPr wrap="square" rtlCol="0">
            <a:spAutoFit/>
          </a:bodyPr>
          <a:lstStyle/>
          <a:p>
            <a:pPr algn="ctr"/>
            <a:r>
              <a:rPr lang="en-US" sz="5400" b="1" dirty="0">
                <a:solidFill>
                  <a:srgbClr val="83A2CA"/>
                </a:solidFill>
              </a:rPr>
              <a:t>Breakout Room Discussion Share Out </a:t>
            </a:r>
          </a:p>
        </p:txBody>
      </p:sp>
    </p:spTree>
    <p:extLst>
      <p:ext uri="{BB962C8B-B14F-4D97-AF65-F5344CB8AC3E}">
        <p14:creationId xmlns:p14="http://schemas.microsoft.com/office/powerpoint/2010/main" val="1423028113"/>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8EC53-2A9C-493C-A690-296C8A7F0AC7}"/>
              </a:ext>
            </a:extLst>
          </p:cNvPr>
          <p:cNvSpPr>
            <a:spLocks noGrp="1"/>
          </p:cNvSpPr>
          <p:nvPr>
            <p:ph type="title"/>
          </p:nvPr>
        </p:nvSpPr>
        <p:spPr>
          <a:xfrm>
            <a:off x="731520" y="375648"/>
            <a:ext cx="13167360" cy="738664"/>
          </a:xfrm>
        </p:spPr>
        <p:txBody>
          <a:bodyPr/>
          <a:lstStyle/>
          <a:p>
            <a:pPr lvl="0">
              <a:spcBef>
                <a:spcPts val="0"/>
              </a:spcBef>
            </a:pPr>
            <a:r>
              <a:rPr lang="en-US" sz="4800" dirty="0">
                <a:solidFill>
                  <a:srgbClr val="CD0920"/>
                </a:solidFill>
              </a:rPr>
              <a:t>MP 6: </a:t>
            </a:r>
            <a:r>
              <a:rPr lang="en-US" sz="4800" dirty="0">
                <a:solidFill>
                  <a:srgbClr val="CD0920"/>
                </a:solidFill>
                <a:ea typeface="Arial"/>
                <a:sym typeface="Arial"/>
              </a:rPr>
              <a:t>Attend to Precision.</a:t>
            </a:r>
            <a:endParaRPr lang="en-US" sz="4800" dirty="0">
              <a:solidFill>
                <a:srgbClr val="CD0920"/>
              </a:solidFill>
            </a:endParaRPr>
          </a:p>
        </p:txBody>
      </p:sp>
      <p:sp>
        <p:nvSpPr>
          <p:cNvPr id="3" name="Content Placeholder 2">
            <a:extLst>
              <a:ext uri="{FF2B5EF4-FFF2-40B4-BE49-F238E27FC236}">
                <a16:creationId xmlns:a16="http://schemas.microsoft.com/office/drawing/2014/main" id="{0102EEE8-E220-42FB-A9EC-68C5B0B047A3}"/>
              </a:ext>
            </a:extLst>
          </p:cNvPr>
          <p:cNvSpPr>
            <a:spLocks noGrp="1"/>
          </p:cNvSpPr>
          <p:nvPr>
            <p:ph idx="1"/>
          </p:nvPr>
        </p:nvSpPr>
        <p:spPr>
          <a:xfrm>
            <a:off x="731520" y="1153587"/>
            <a:ext cx="13167360" cy="5431156"/>
          </a:xfrm>
        </p:spPr>
        <p:txBody>
          <a:bodyPr/>
          <a:lstStyle/>
          <a:p>
            <a:pPr marL="0" indent="0">
              <a:buNone/>
            </a:pPr>
            <a:r>
              <a:rPr lang="en-US" sz="3200" dirty="0">
                <a:latin typeface="Arial" panose="020B0604020202020204" pitchFamily="34" charset="0"/>
                <a:cs typeface="Arial" panose="020B0604020202020204" pitchFamily="34" charset="0"/>
              </a:rPr>
              <a:t>Mathematically proficient students try to communicate precisely to others. They try to use clear definitions in discussion with others and in their own reasoning. They state the meaning of the symbols they choose, including using the equal sign consistently and appropriately. They are careful about specifying units of measure and labeling axes to clarify the correspondence with quantities in a problem. They calculate accurately and efficiently and express numerical answers with a degree of precision appropriate for the problem context. In the elementary grades, students give carefully formulated explanations to each other. By the time they reach high school they have learned to examine claims and make explicit use of definitions. </a:t>
            </a:r>
            <a:endParaRPr lang="en-US" sz="3200" dirty="0">
              <a:latin typeface="Arial" panose="020B0604020202020204" pitchFamily="34" charset="0"/>
              <a:ea typeface="Roboto"/>
              <a:cs typeface="Arial" panose="020B0604020202020204" pitchFamily="34" charset="0"/>
              <a:sym typeface="Roboto"/>
            </a:endParaRPr>
          </a:p>
          <a:p>
            <a:pPr marL="0" indent="0">
              <a:buNone/>
            </a:pPr>
            <a:endParaRPr lang="en-US" dirty="0"/>
          </a:p>
        </p:txBody>
      </p:sp>
    </p:spTree>
    <p:extLst>
      <p:ext uri="{BB962C8B-B14F-4D97-AF65-F5344CB8AC3E}">
        <p14:creationId xmlns:p14="http://schemas.microsoft.com/office/powerpoint/2010/main" val="3780373638"/>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657C-6248-49C8-A6CB-EBB33D23BDEC}"/>
              </a:ext>
            </a:extLst>
          </p:cNvPr>
          <p:cNvSpPr>
            <a:spLocks noGrp="1"/>
          </p:cNvSpPr>
          <p:nvPr>
            <p:ph type="title"/>
          </p:nvPr>
        </p:nvSpPr>
        <p:spPr>
          <a:xfrm>
            <a:off x="135466" y="548643"/>
            <a:ext cx="14308667" cy="769441"/>
          </a:xfrm>
          <a:solidFill>
            <a:schemeClr val="bg1"/>
          </a:solidFill>
          <a:ln w="57150">
            <a:solidFill>
              <a:srgbClr val="040284"/>
            </a:solidFill>
          </a:ln>
        </p:spPr>
        <p:txBody>
          <a:bodyPr/>
          <a:lstStyle/>
          <a:p>
            <a:r>
              <a:rPr lang="en-US" dirty="0"/>
              <a:t>Resource Links</a:t>
            </a:r>
          </a:p>
        </p:txBody>
      </p:sp>
      <p:sp>
        <p:nvSpPr>
          <p:cNvPr id="3" name="Content Placeholder 2">
            <a:extLst>
              <a:ext uri="{FF2B5EF4-FFF2-40B4-BE49-F238E27FC236}">
                <a16:creationId xmlns:a16="http://schemas.microsoft.com/office/drawing/2014/main" id="{3E9F5D12-542F-4615-8C9A-FC7D49E2FCAA}"/>
              </a:ext>
            </a:extLst>
          </p:cNvPr>
          <p:cNvSpPr>
            <a:spLocks noGrp="1"/>
          </p:cNvSpPr>
          <p:nvPr>
            <p:ph idx="1"/>
          </p:nvPr>
        </p:nvSpPr>
        <p:spPr>
          <a:xfrm>
            <a:off x="799785" y="2141147"/>
            <a:ext cx="8671770" cy="3947306"/>
          </a:xfrm>
          <a:solidFill>
            <a:schemeClr val="bg1"/>
          </a:solidFill>
          <a:ln>
            <a:noFill/>
          </a:ln>
        </p:spPr>
        <p:txBody>
          <a:bodyPr/>
          <a:lstStyle/>
          <a:p>
            <a:pPr marL="0" lvl="0" indent="0">
              <a:lnSpc>
                <a:spcPct val="150000"/>
              </a:lnSpc>
              <a:spcBef>
                <a:spcPts val="0"/>
              </a:spcBef>
              <a:buNone/>
            </a:pPr>
            <a:r>
              <a:rPr lang="en-US" sz="4000" u="sng" dirty="0">
                <a:solidFill>
                  <a:srgbClr val="0000FF"/>
                </a:solidFill>
                <a:hlinkClick r:id="rId3">
                  <a:extLst>
                    <a:ext uri="{A12FA001-AC4F-418D-AE19-62706E023703}">
                      <ahyp:hlinkClr xmlns:ahyp="http://schemas.microsoft.com/office/drawing/2018/hyperlinkcolor" val="tx"/>
                    </a:ext>
                  </a:extLst>
                </a:hlinkClick>
              </a:rPr>
              <a:t>Standards for Mathematical Practice</a:t>
            </a:r>
            <a:endParaRPr lang="en-US" sz="4000" dirty="0">
              <a:solidFill>
                <a:srgbClr val="0000FF"/>
              </a:solidFill>
            </a:endParaRPr>
          </a:p>
          <a:p>
            <a:pPr marL="457200" lvl="0" indent="-406400">
              <a:lnSpc>
                <a:spcPct val="150000"/>
              </a:lnSpc>
              <a:spcBef>
                <a:spcPts val="0"/>
              </a:spcBef>
              <a:buClr>
                <a:srgbClr val="000000"/>
              </a:buClr>
              <a:buSzPts val="2800"/>
              <a:buFont typeface="Roboto"/>
              <a:buChar char="●"/>
            </a:pPr>
            <a:r>
              <a:rPr lang="en-US" sz="4000" u="sng" dirty="0">
                <a:solidFill>
                  <a:srgbClr val="0000FF"/>
                </a:solidFill>
                <a:hlinkClick r:id="rId4">
                  <a:extLst>
                    <a:ext uri="{A12FA001-AC4F-418D-AE19-62706E023703}">
                      <ahyp:hlinkClr xmlns:ahyp="http://schemas.microsoft.com/office/drawing/2018/hyperlinkcolor" val="tx"/>
                    </a:ext>
                  </a:extLst>
                </a:hlinkClick>
              </a:rPr>
              <a:t>Kindergarten - Grade 5 </a:t>
            </a:r>
            <a:endParaRPr lang="en-US" sz="4000" dirty="0">
              <a:solidFill>
                <a:srgbClr val="0000FF"/>
              </a:solidFill>
            </a:endParaRPr>
          </a:p>
          <a:p>
            <a:pPr marL="457200" lvl="0" indent="-406400">
              <a:lnSpc>
                <a:spcPct val="150000"/>
              </a:lnSpc>
              <a:spcBef>
                <a:spcPts val="0"/>
              </a:spcBef>
              <a:buClr>
                <a:srgbClr val="000000"/>
              </a:buClr>
              <a:buSzPts val="2800"/>
              <a:buFont typeface="Roboto"/>
              <a:buChar char="●"/>
            </a:pPr>
            <a:r>
              <a:rPr lang="en-US" sz="4000" u="sng" dirty="0">
                <a:solidFill>
                  <a:srgbClr val="0000FF"/>
                </a:solidFill>
                <a:hlinkClick r:id="rId5">
                  <a:extLst>
                    <a:ext uri="{A12FA001-AC4F-418D-AE19-62706E023703}">
                      <ahyp:hlinkClr xmlns:ahyp="http://schemas.microsoft.com/office/drawing/2018/hyperlinkcolor" val="tx"/>
                    </a:ext>
                  </a:extLst>
                </a:hlinkClick>
              </a:rPr>
              <a:t>Grades 6-8 </a:t>
            </a:r>
            <a:endParaRPr lang="en-US" sz="4000" dirty="0">
              <a:solidFill>
                <a:srgbClr val="0000FF"/>
              </a:solidFill>
            </a:endParaRPr>
          </a:p>
          <a:p>
            <a:pPr marL="457200" lvl="0" indent="-406400">
              <a:lnSpc>
                <a:spcPct val="150000"/>
              </a:lnSpc>
              <a:spcBef>
                <a:spcPts val="0"/>
              </a:spcBef>
              <a:buClr>
                <a:srgbClr val="000000"/>
              </a:buClr>
              <a:buSzPts val="2800"/>
              <a:buFont typeface="Roboto"/>
              <a:buChar char="●"/>
            </a:pPr>
            <a:r>
              <a:rPr lang="en-US" sz="4000" u="sng" dirty="0">
                <a:solidFill>
                  <a:srgbClr val="0000FF"/>
                </a:solidFill>
                <a:hlinkClick r:id="rId6">
                  <a:extLst>
                    <a:ext uri="{A12FA001-AC4F-418D-AE19-62706E023703}">
                      <ahyp:hlinkClr xmlns:ahyp="http://schemas.microsoft.com/office/drawing/2018/hyperlinkcolor" val="tx"/>
                    </a:ext>
                  </a:extLst>
                </a:hlinkClick>
              </a:rPr>
              <a:t>High School</a:t>
            </a:r>
            <a:r>
              <a:rPr lang="en-US" sz="4000" dirty="0">
                <a:solidFill>
                  <a:srgbClr val="0000FF"/>
                </a:solidFill>
              </a:rPr>
              <a:t> </a:t>
            </a:r>
            <a:endParaRPr lang="en-US" sz="4400" dirty="0">
              <a:solidFill>
                <a:srgbClr val="0000FF"/>
              </a:solidFill>
            </a:endParaRPr>
          </a:p>
        </p:txBody>
      </p:sp>
      <p:pic>
        <p:nvPicPr>
          <p:cNvPr id="16" name="Picture 2" descr="ThinkstockPhotos-468905363.jpg">
            <a:extLst>
              <a:ext uri="{FF2B5EF4-FFF2-40B4-BE49-F238E27FC236}">
                <a16:creationId xmlns:a16="http://schemas.microsoft.com/office/drawing/2014/main" id="{5945EE0E-2043-4AF5-A186-87A19A3CB2B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8102562" y="4258848"/>
            <a:ext cx="5728053" cy="3006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768730"/>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keyboard&#10;&#10;Description automatically generated">
            <a:extLst>
              <a:ext uri="{FF2B5EF4-FFF2-40B4-BE49-F238E27FC236}">
                <a16:creationId xmlns:a16="http://schemas.microsoft.com/office/drawing/2014/main" id="{E158585B-FEBD-4AD7-B66F-B4CFB9960246}"/>
              </a:ext>
            </a:extLst>
          </p:cNvPr>
          <p:cNvPicPr>
            <a:picLocks noChangeAspect="1"/>
          </p:cNvPicPr>
          <p:nvPr/>
        </p:nvPicPr>
        <p:blipFill rotWithShape="1">
          <a:blip r:embed="rId3">
            <a:extLst>
              <a:ext uri="{28A0092B-C50C-407E-A947-70E740481C1C}">
                <a14:useLocalDpi xmlns:a14="http://schemas.microsoft.com/office/drawing/2010/main" val="0"/>
              </a:ext>
            </a:extLst>
          </a:blip>
          <a:srcRect r="2864"/>
          <a:stretch/>
        </p:blipFill>
        <p:spPr>
          <a:xfrm>
            <a:off x="0" y="0"/>
            <a:ext cx="14630400" cy="7607808"/>
          </a:xfrm>
          <a:prstGeom prst="rect">
            <a:avLst/>
          </a:prstGeom>
        </p:spPr>
      </p:pic>
    </p:spTree>
    <p:extLst>
      <p:ext uri="{BB962C8B-B14F-4D97-AF65-F5344CB8AC3E}">
        <p14:creationId xmlns:p14="http://schemas.microsoft.com/office/powerpoint/2010/main" val="93902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1FCDB8A-D986-4857-B933-484A758B35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544" y="571329"/>
            <a:ext cx="9333856" cy="7086937"/>
          </a:xfrm>
          <a:custGeom>
            <a:avLst/>
            <a:gdLst>
              <a:gd name="connsiteX0" fmla="*/ 3727582 w 7778213"/>
              <a:gd name="connsiteY0" fmla="*/ 0 h 5905781"/>
              <a:gd name="connsiteX1" fmla="*/ 7778213 w 7778213"/>
              <a:gd name="connsiteY1" fmla="*/ 0 h 5905781"/>
              <a:gd name="connsiteX2" fmla="*/ 7778213 w 7778213"/>
              <a:gd name="connsiteY2" fmla="*/ 5905761 h 5905781"/>
              <a:gd name="connsiteX3" fmla="*/ 7485321 w 7778213"/>
              <a:gd name="connsiteY3" fmla="*/ 5905761 h 5905781"/>
              <a:gd name="connsiteX4" fmla="*/ 7485321 w 7778213"/>
              <a:gd name="connsiteY4" fmla="*/ 5905762 h 5905781"/>
              <a:gd name="connsiteX5" fmla="*/ 4228895 w 7778213"/>
              <a:gd name="connsiteY5" fmla="*/ 5905762 h 5905781"/>
              <a:gd name="connsiteX6" fmla="*/ 4228895 w 7778213"/>
              <a:gd name="connsiteY6" fmla="*/ 5905780 h 5905781"/>
              <a:gd name="connsiteX7" fmla="*/ 3936003 w 7778213"/>
              <a:gd name="connsiteY7" fmla="*/ 5905780 h 5905781"/>
              <a:gd name="connsiteX8" fmla="*/ 3936003 w 7778213"/>
              <a:gd name="connsiteY8" fmla="*/ 5905781 h 5905781"/>
              <a:gd name="connsiteX9" fmla="*/ 0 w 7778213"/>
              <a:gd name="connsiteY9" fmla="*/ 5905781 h 5905781"/>
              <a:gd name="connsiteX10" fmla="*/ 2796838 w 7778213"/>
              <a:gd name="connsiteY10" fmla="*/ 20 h 5905781"/>
              <a:gd name="connsiteX11" fmla="*/ 3089730 w 7778213"/>
              <a:gd name="connsiteY11" fmla="*/ 20 h 5905781"/>
              <a:gd name="connsiteX12" fmla="*/ 3089730 w 7778213"/>
              <a:gd name="connsiteY12" fmla="*/ 19 h 5905781"/>
              <a:gd name="connsiteX13" fmla="*/ 3434690 w 7778213"/>
              <a:gd name="connsiteY13" fmla="*/ 19 h 5905781"/>
              <a:gd name="connsiteX14" fmla="*/ 3434690 w 7778213"/>
              <a:gd name="connsiteY14" fmla="*/ 1 h 5905781"/>
              <a:gd name="connsiteX15" fmla="*/ 3727582 w 7778213"/>
              <a:gd name="connsiteY15" fmla="*/ 1 h 590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78213" h="5905781">
                <a:moveTo>
                  <a:pt x="3727582" y="0"/>
                </a:moveTo>
                <a:lnTo>
                  <a:pt x="7778213" y="0"/>
                </a:lnTo>
                <a:lnTo>
                  <a:pt x="7778213" y="5905761"/>
                </a:lnTo>
                <a:lnTo>
                  <a:pt x="7485321" y="5905761"/>
                </a:lnTo>
                <a:lnTo>
                  <a:pt x="7485321" y="5905762"/>
                </a:lnTo>
                <a:lnTo>
                  <a:pt x="4228895" y="5905762"/>
                </a:lnTo>
                <a:lnTo>
                  <a:pt x="4228895" y="5905780"/>
                </a:lnTo>
                <a:lnTo>
                  <a:pt x="3936003" y="5905780"/>
                </a:lnTo>
                <a:lnTo>
                  <a:pt x="3936003" y="5905781"/>
                </a:lnTo>
                <a:lnTo>
                  <a:pt x="0" y="5905781"/>
                </a:lnTo>
                <a:lnTo>
                  <a:pt x="2796838" y="20"/>
                </a:lnTo>
                <a:lnTo>
                  <a:pt x="3089730" y="20"/>
                </a:lnTo>
                <a:lnTo>
                  <a:pt x="3089730" y="19"/>
                </a:lnTo>
                <a:lnTo>
                  <a:pt x="3434690" y="19"/>
                </a:lnTo>
                <a:lnTo>
                  <a:pt x="3434690" y="1"/>
                </a:lnTo>
                <a:lnTo>
                  <a:pt x="3727582" y="1"/>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3421B4C-AA27-4F32-AA73-DA587F272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1332"/>
            <a:ext cx="8123973" cy="7086913"/>
          </a:xfrm>
          <a:custGeom>
            <a:avLst/>
            <a:gdLst>
              <a:gd name="connsiteX0" fmla="*/ 0 w 6769978"/>
              <a:gd name="connsiteY0" fmla="*/ 0 h 5905761"/>
              <a:gd name="connsiteX1" fmla="*/ 6769978 w 6769978"/>
              <a:gd name="connsiteY1" fmla="*/ 0 h 5905761"/>
              <a:gd name="connsiteX2" fmla="*/ 3973138 w 6769978"/>
              <a:gd name="connsiteY2" fmla="*/ 5905761 h 5905761"/>
              <a:gd name="connsiteX3" fmla="*/ 0 w 6769978"/>
              <a:gd name="connsiteY3" fmla="*/ 5905761 h 5905761"/>
            </a:gdLst>
            <a:ahLst/>
            <a:cxnLst>
              <a:cxn ang="0">
                <a:pos x="connsiteX0" y="connsiteY0"/>
              </a:cxn>
              <a:cxn ang="0">
                <a:pos x="connsiteX1" y="connsiteY1"/>
              </a:cxn>
              <a:cxn ang="0">
                <a:pos x="connsiteX2" y="connsiteY2"/>
              </a:cxn>
              <a:cxn ang="0">
                <a:pos x="connsiteX3" y="connsiteY3"/>
              </a:cxn>
            </a:cxnLst>
            <a:rect l="l" t="t" r="r" b="b"/>
            <a:pathLst>
              <a:path w="6769978" h="5905761">
                <a:moveTo>
                  <a:pt x="0" y="0"/>
                </a:moveTo>
                <a:lnTo>
                  <a:pt x="6769978" y="0"/>
                </a:lnTo>
                <a:lnTo>
                  <a:pt x="3973138" y="5905761"/>
                </a:lnTo>
                <a:lnTo>
                  <a:pt x="0" y="5905761"/>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2" name="Title 1">
            <a:extLst>
              <a:ext uri="{FF2B5EF4-FFF2-40B4-BE49-F238E27FC236}">
                <a16:creationId xmlns:a16="http://schemas.microsoft.com/office/drawing/2014/main" id="{83617BE4-DBF0-447C-B687-87CF97F5C86E}"/>
              </a:ext>
            </a:extLst>
          </p:cNvPr>
          <p:cNvSpPr>
            <a:spLocks noGrp="1"/>
          </p:cNvSpPr>
          <p:nvPr>
            <p:ph type="title"/>
          </p:nvPr>
        </p:nvSpPr>
        <p:spPr>
          <a:xfrm>
            <a:off x="594387" y="1030553"/>
            <a:ext cx="5068858" cy="3132050"/>
          </a:xfrm>
        </p:spPr>
        <p:txBody>
          <a:bodyPr vert="horz" lIns="91440" tIns="45720" rIns="91440" bIns="45720" rtlCol="0" anchor="b">
            <a:normAutofit/>
          </a:bodyPr>
          <a:lstStyle/>
          <a:p>
            <a:pPr algn="l" defTabSz="914400">
              <a:lnSpc>
                <a:spcPct val="90000"/>
              </a:lnSpc>
            </a:pPr>
            <a:r>
              <a:rPr lang="en-US" sz="6500" kern="1200" dirty="0">
                <a:solidFill>
                  <a:srgbClr val="FFFFFF"/>
                </a:solidFill>
                <a:latin typeface="+mj-lt"/>
                <a:ea typeface="+mj-ea"/>
                <a:cs typeface="+mj-cs"/>
              </a:rPr>
              <a:t>Accuracy vs. Precision</a:t>
            </a:r>
          </a:p>
        </p:txBody>
      </p:sp>
      <p:sp>
        <p:nvSpPr>
          <p:cNvPr id="3" name="Content Placeholder 2">
            <a:extLst>
              <a:ext uri="{FF2B5EF4-FFF2-40B4-BE49-F238E27FC236}">
                <a16:creationId xmlns:a16="http://schemas.microsoft.com/office/drawing/2014/main" id="{9B023087-EB42-41A7-8B49-DE654A956F53}"/>
              </a:ext>
            </a:extLst>
          </p:cNvPr>
          <p:cNvSpPr>
            <a:spLocks noGrp="1"/>
          </p:cNvSpPr>
          <p:nvPr>
            <p:ph idx="1"/>
          </p:nvPr>
        </p:nvSpPr>
        <p:spPr>
          <a:xfrm>
            <a:off x="579638" y="4621824"/>
            <a:ext cx="4142035" cy="994866"/>
          </a:xfrm>
        </p:spPr>
        <p:txBody>
          <a:bodyPr vert="horz" lIns="91440" tIns="45720" rIns="91440" bIns="45720" rtlCol="0">
            <a:noAutofit/>
          </a:bodyPr>
          <a:lstStyle/>
          <a:p>
            <a:pPr marL="0" indent="0" defTabSz="914400">
              <a:lnSpc>
                <a:spcPct val="90000"/>
              </a:lnSpc>
              <a:spcBef>
                <a:spcPts val="1000"/>
              </a:spcBef>
              <a:buNone/>
            </a:pPr>
            <a:r>
              <a:rPr lang="en-US" sz="3200" b="0" i="0" kern="1200" dirty="0">
                <a:solidFill>
                  <a:srgbClr val="FFFFFF"/>
                </a:solidFill>
                <a:effectLst/>
                <a:latin typeface="+mn-lt"/>
                <a:ea typeface="+mn-ea"/>
                <a:cs typeface="+mn-cs"/>
              </a:rPr>
              <a:t>Is it better to be accurate or precise? Defend your reasoning.</a:t>
            </a:r>
          </a:p>
        </p:txBody>
      </p:sp>
      <p:pic>
        <p:nvPicPr>
          <p:cNvPr id="6" name="Online Media 5" title="Accuracy and Precision">
            <a:hlinkClick r:id="" action="ppaction://media"/>
            <a:extLst>
              <a:ext uri="{FF2B5EF4-FFF2-40B4-BE49-F238E27FC236}">
                <a16:creationId xmlns:a16="http://schemas.microsoft.com/office/drawing/2014/main" id="{E4C4CB63-ABB6-4F54-909B-2C71E6710064}"/>
              </a:ext>
            </a:extLst>
          </p:cNvPr>
          <p:cNvPicPr>
            <a:picLocks noRot="1" noChangeAspect="1"/>
          </p:cNvPicPr>
          <p:nvPr>
            <a:videoFile r:link="rId1"/>
          </p:nvPr>
        </p:nvPicPr>
        <p:blipFill>
          <a:blip r:embed="rId3"/>
          <a:stretch>
            <a:fillRect/>
          </a:stretch>
        </p:blipFill>
        <p:spPr>
          <a:xfrm>
            <a:off x="8123973" y="2118683"/>
            <a:ext cx="5931556" cy="4448667"/>
          </a:xfrm>
          <a:prstGeom prst="rect">
            <a:avLst/>
          </a:prstGeom>
        </p:spPr>
      </p:pic>
      <p:sp>
        <p:nvSpPr>
          <p:cNvPr id="4" name="Slide Number Placeholder 3">
            <a:extLst>
              <a:ext uri="{FF2B5EF4-FFF2-40B4-BE49-F238E27FC236}">
                <a16:creationId xmlns:a16="http://schemas.microsoft.com/office/drawing/2014/main" id="{6A7862B3-1854-461D-8920-007C19C0945C}"/>
              </a:ext>
            </a:extLst>
          </p:cNvPr>
          <p:cNvSpPr>
            <a:spLocks noGrp="1"/>
          </p:cNvSpPr>
          <p:nvPr>
            <p:ph type="sldNum" sz="quarter" idx="12"/>
          </p:nvPr>
        </p:nvSpPr>
        <p:spPr>
          <a:xfrm>
            <a:off x="10336377" y="7626096"/>
            <a:ext cx="3291840" cy="438150"/>
          </a:xfrm>
        </p:spPr>
        <p:txBody>
          <a:bodyPr vert="horz" lIns="91440" tIns="45720" rIns="91440" bIns="45720" rtlCol="0" anchor="ctr">
            <a:normAutofit/>
          </a:bodyPr>
          <a:lstStyle/>
          <a:p>
            <a:pPr algn="r" defTabSz="914400">
              <a:spcAft>
                <a:spcPts val="600"/>
              </a:spcAft>
            </a:pPr>
            <a:fld id="{6BA907D1-9C08-47F3-B047-6197268ACA7D}" type="slidenum">
              <a:rPr lang="en-US" sz="1200">
                <a:solidFill>
                  <a:srgbClr val="898989">
                    <a:alpha val="80000"/>
                  </a:srgbClr>
                </a:solidFill>
                <a:latin typeface="+mn-lt"/>
                <a:cs typeface="+mn-cs"/>
              </a:rPr>
              <a:pPr algn="r" defTabSz="914400">
                <a:spcAft>
                  <a:spcPts val="600"/>
                </a:spcAft>
              </a:pPr>
              <a:t>30</a:t>
            </a:fld>
            <a:endParaRPr lang="en-US" sz="1200">
              <a:solidFill>
                <a:srgbClr val="898989">
                  <a:alpha val="80000"/>
                </a:srgbClr>
              </a:solidFill>
              <a:latin typeface="+mn-lt"/>
              <a:cs typeface="+mn-cs"/>
            </a:endParaRPr>
          </a:p>
        </p:txBody>
      </p:sp>
    </p:spTree>
    <p:extLst>
      <p:ext uri="{BB962C8B-B14F-4D97-AF65-F5344CB8AC3E}">
        <p14:creationId xmlns:p14="http://schemas.microsoft.com/office/powerpoint/2010/main" val="286569690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27D3444-0BA9-44C3-B775-507929271D4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5721" y="0"/>
            <a:ext cx="14676121" cy="75820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E2BB57-D3A3-48F2-99E8-99FD9F222083}"/>
              </a:ext>
            </a:extLst>
          </p:cNvPr>
          <p:cNvSpPr>
            <a:spLocks noGrp="1"/>
          </p:cNvSpPr>
          <p:nvPr>
            <p:ph type="title"/>
          </p:nvPr>
        </p:nvSpPr>
        <p:spPr>
          <a:xfrm>
            <a:off x="668867" y="3345358"/>
            <a:ext cx="7949434" cy="1538883"/>
          </a:xfrm>
        </p:spPr>
        <p:txBody>
          <a:bodyPr/>
          <a:lstStyle/>
          <a:p>
            <a:r>
              <a:rPr lang="en-US" dirty="0">
                <a:solidFill>
                  <a:srgbClr val="040284"/>
                </a:solidFill>
              </a:rPr>
              <a:t>MP 6 Progression: </a:t>
            </a:r>
            <a:br>
              <a:rPr lang="en-US" dirty="0">
                <a:solidFill>
                  <a:srgbClr val="040284"/>
                </a:solidFill>
              </a:rPr>
            </a:br>
            <a:r>
              <a:rPr lang="en-US" dirty="0">
                <a:solidFill>
                  <a:srgbClr val="040284"/>
                </a:solidFill>
              </a:rPr>
              <a:t>Attend to Precision. </a:t>
            </a:r>
          </a:p>
        </p:txBody>
      </p:sp>
    </p:spTree>
    <p:extLst>
      <p:ext uri="{BB962C8B-B14F-4D97-AF65-F5344CB8AC3E}">
        <p14:creationId xmlns:p14="http://schemas.microsoft.com/office/powerpoint/2010/main" val="406197824"/>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door&#10;&#10;Description automatically generated">
            <a:extLst>
              <a:ext uri="{FF2B5EF4-FFF2-40B4-BE49-F238E27FC236}">
                <a16:creationId xmlns:a16="http://schemas.microsoft.com/office/drawing/2014/main" id="{DF4DBBAE-3D41-4336-97C6-5F76779420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942"/>
            <a:ext cx="14630400" cy="7676809"/>
          </a:xfrm>
          <a:prstGeom prst="rect">
            <a:avLst/>
          </a:prstGeom>
        </p:spPr>
      </p:pic>
      <p:sp>
        <p:nvSpPr>
          <p:cNvPr id="2" name="Title 1">
            <a:extLst>
              <a:ext uri="{FF2B5EF4-FFF2-40B4-BE49-F238E27FC236}">
                <a16:creationId xmlns:a16="http://schemas.microsoft.com/office/drawing/2014/main" id="{54CEF4C4-D532-465F-94D7-40C452EB0EE4}"/>
              </a:ext>
            </a:extLst>
          </p:cNvPr>
          <p:cNvSpPr>
            <a:spLocks noGrp="1"/>
          </p:cNvSpPr>
          <p:nvPr>
            <p:ph type="title"/>
          </p:nvPr>
        </p:nvSpPr>
        <p:spPr>
          <a:xfrm>
            <a:off x="2001186" y="254934"/>
            <a:ext cx="10972800" cy="775597"/>
          </a:xfrm>
        </p:spPr>
        <p:txBody>
          <a:bodyPr/>
          <a:lstStyle/>
          <a:p>
            <a:r>
              <a:rPr lang="en-US" dirty="0"/>
              <a:t>Breakout Rooms</a:t>
            </a:r>
          </a:p>
        </p:txBody>
      </p:sp>
      <p:sp>
        <p:nvSpPr>
          <p:cNvPr id="5" name="TextBox 4">
            <a:extLst>
              <a:ext uri="{FF2B5EF4-FFF2-40B4-BE49-F238E27FC236}">
                <a16:creationId xmlns:a16="http://schemas.microsoft.com/office/drawing/2014/main" id="{7DB40326-8FC2-4353-AD6A-46BEF65E0BAF}"/>
              </a:ext>
            </a:extLst>
          </p:cNvPr>
          <p:cNvSpPr txBox="1"/>
          <p:nvPr/>
        </p:nvSpPr>
        <p:spPr>
          <a:xfrm>
            <a:off x="377505" y="6080851"/>
            <a:ext cx="14009613" cy="1569660"/>
          </a:xfrm>
          <a:prstGeom prst="rect">
            <a:avLst/>
          </a:prstGeom>
          <a:noFill/>
        </p:spPr>
        <p:txBody>
          <a:bodyPr wrap="square">
            <a:spAutoFit/>
          </a:bodyPr>
          <a:lstStyle/>
          <a:p>
            <a:pPr lvl="0"/>
            <a:r>
              <a:rPr lang="en-US" sz="3200" b="1" dirty="0">
                <a:solidFill>
                  <a:srgbClr val="040284"/>
                </a:solidFill>
              </a:rPr>
              <a:t>Task: </a:t>
            </a:r>
            <a:r>
              <a:rPr lang="en-US" sz="3200" b="1" dirty="0">
                <a:solidFill>
                  <a:srgbClr val="83A2CA"/>
                </a:solidFill>
              </a:rPr>
              <a:t>Review the MP progression documents.</a:t>
            </a:r>
          </a:p>
          <a:p>
            <a:pPr lvl="0"/>
            <a:r>
              <a:rPr lang="en-US" sz="3200" b="1" dirty="0">
                <a:solidFill>
                  <a:srgbClr val="040284"/>
                </a:solidFill>
              </a:rPr>
              <a:t>Discussion question: </a:t>
            </a:r>
            <a:r>
              <a:rPr lang="en-US" sz="3200" b="1" dirty="0">
                <a:solidFill>
                  <a:srgbClr val="83A2CA"/>
                </a:solidFill>
              </a:rPr>
              <a:t>What do you think Math Practice 6: </a:t>
            </a:r>
            <a:r>
              <a:rPr lang="en-US" sz="3200" b="1" i="1" dirty="0">
                <a:solidFill>
                  <a:srgbClr val="83A2CA"/>
                </a:solidFill>
              </a:rPr>
              <a:t>Attend to Precision </a:t>
            </a:r>
            <a:r>
              <a:rPr lang="en-US" sz="3200" b="1" dirty="0">
                <a:solidFill>
                  <a:srgbClr val="83A2CA"/>
                </a:solidFill>
              </a:rPr>
              <a:t>means or looks like at your grade level/course? </a:t>
            </a:r>
          </a:p>
        </p:txBody>
      </p:sp>
    </p:spTree>
    <p:extLst>
      <p:ext uri="{BB962C8B-B14F-4D97-AF65-F5344CB8AC3E}">
        <p14:creationId xmlns:p14="http://schemas.microsoft.com/office/powerpoint/2010/main" val="422806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FD12D-8D51-4213-98C0-01E53793114F}"/>
              </a:ext>
            </a:extLst>
          </p:cNvPr>
          <p:cNvPicPr>
            <a:picLocks noChangeAspect="1"/>
          </p:cNvPicPr>
          <p:nvPr/>
        </p:nvPicPr>
        <p:blipFill>
          <a:blip r:embed="rId2"/>
          <a:stretch>
            <a:fillRect/>
          </a:stretch>
        </p:blipFill>
        <p:spPr>
          <a:xfrm>
            <a:off x="10865" y="969264"/>
            <a:ext cx="14619535" cy="5715000"/>
          </a:xfrm>
          <a:prstGeom prst="rect">
            <a:avLst/>
          </a:prstGeom>
        </p:spPr>
      </p:pic>
    </p:spTree>
    <p:extLst>
      <p:ext uri="{BB962C8B-B14F-4D97-AF65-F5344CB8AC3E}">
        <p14:creationId xmlns:p14="http://schemas.microsoft.com/office/powerpoint/2010/main" val="302577689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69D863-5F0D-4711-B0A2-955EEC7D2AD9}"/>
              </a:ext>
            </a:extLst>
          </p:cNvPr>
          <p:cNvPicPr>
            <a:picLocks noChangeAspect="1"/>
          </p:cNvPicPr>
          <p:nvPr/>
        </p:nvPicPr>
        <p:blipFill>
          <a:blip r:embed="rId2"/>
          <a:stretch>
            <a:fillRect/>
          </a:stretch>
        </p:blipFill>
        <p:spPr>
          <a:xfrm>
            <a:off x="0" y="-1"/>
            <a:ext cx="14630400" cy="7598301"/>
          </a:xfrm>
          <a:prstGeom prst="rect">
            <a:avLst/>
          </a:prstGeom>
        </p:spPr>
      </p:pic>
    </p:spTree>
    <p:extLst>
      <p:ext uri="{BB962C8B-B14F-4D97-AF65-F5344CB8AC3E}">
        <p14:creationId xmlns:p14="http://schemas.microsoft.com/office/powerpoint/2010/main" val="3284980339"/>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69D863-5F0D-4711-B0A2-955EEC7D2AD9}"/>
              </a:ext>
            </a:extLst>
          </p:cNvPr>
          <p:cNvPicPr>
            <a:picLocks noChangeAspect="1"/>
          </p:cNvPicPr>
          <p:nvPr/>
        </p:nvPicPr>
        <p:blipFill rotWithShape="1">
          <a:blip r:embed="rId2"/>
          <a:srcRect b="56195"/>
          <a:stretch/>
        </p:blipFill>
        <p:spPr>
          <a:xfrm>
            <a:off x="0" y="2167127"/>
            <a:ext cx="14630400" cy="3328417"/>
          </a:xfrm>
          <a:prstGeom prst="rect">
            <a:avLst/>
          </a:prstGeom>
        </p:spPr>
      </p:pic>
    </p:spTree>
    <p:extLst>
      <p:ext uri="{BB962C8B-B14F-4D97-AF65-F5344CB8AC3E}">
        <p14:creationId xmlns:p14="http://schemas.microsoft.com/office/powerpoint/2010/main" val="3293006500"/>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69D863-5F0D-4711-B0A2-955EEC7D2AD9}"/>
              </a:ext>
            </a:extLst>
          </p:cNvPr>
          <p:cNvPicPr>
            <a:picLocks noChangeAspect="1"/>
          </p:cNvPicPr>
          <p:nvPr/>
        </p:nvPicPr>
        <p:blipFill rotWithShape="1">
          <a:blip r:embed="rId2"/>
          <a:srcRect b="94946"/>
          <a:stretch/>
        </p:blipFill>
        <p:spPr>
          <a:xfrm>
            <a:off x="0" y="1978828"/>
            <a:ext cx="14630400" cy="384049"/>
          </a:xfrm>
          <a:prstGeom prst="rect">
            <a:avLst/>
          </a:prstGeom>
        </p:spPr>
      </p:pic>
      <p:pic>
        <p:nvPicPr>
          <p:cNvPr id="3" name="Picture 2">
            <a:extLst>
              <a:ext uri="{FF2B5EF4-FFF2-40B4-BE49-F238E27FC236}">
                <a16:creationId xmlns:a16="http://schemas.microsoft.com/office/drawing/2014/main" id="{E7BE9D4C-9FB9-4DB1-879F-472F6337C38F}"/>
              </a:ext>
            </a:extLst>
          </p:cNvPr>
          <p:cNvPicPr>
            <a:picLocks noChangeAspect="1"/>
          </p:cNvPicPr>
          <p:nvPr/>
        </p:nvPicPr>
        <p:blipFill rotWithShape="1">
          <a:blip r:embed="rId2"/>
          <a:srcRect t="43324"/>
          <a:stretch/>
        </p:blipFill>
        <p:spPr>
          <a:xfrm>
            <a:off x="0" y="2295144"/>
            <a:ext cx="14630400" cy="4306460"/>
          </a:xfrm>
          <a:prstGeom prst="rect">
            <a:avLst/>
          </a:prstGeom>
        </p:spPr>
      </p:pic>
    </p:spTree>
    <p:extLst>
      <p:ext uri="{BB962C8B-B14F-4D97-AF65-F5344CB8AC3E}">
        <p14:creationId xmlns:p14="http://schemas.microsoft.com/office/powerpoint/2010/main" val="1335492761"/>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541E33-329E-4B6F-822C-271ED2CAF17C}"/>
              </a:ext>
            </a:extLst>
          </p:cNvPr>
          <p:cNvPicPr>
            <a:picLocks noChangeAspect="1"/>
          </p:cNvPicPr>
          <p:nvPr/>
        </p:nvPicPr>
        <p:blipFill>
          <a:blip r:embed="rId2"/>
          <a:stretch>
            <a:fillRect/>
          </a:stretch>
        </p:blipFill>
        <p:spPr>
          <a:xfrm>
            <a:off x="0" y="621792"/>
            <a:ext cx="14630400" cy="6308079"/>
          </a:xfrm>
          <a:prstGeom prst="rect">
            <a:avLst/>
          </a:prstGeom>
        </p:spPr>
      </p:pic>
    </p:spTree>
    <p:extLst>
      <p:ext uri="{BB962C8B-B14F-4D97-AF65-F5344CB8AC3E}">
        <p14:creationId xmlns:p14="http://schemas.microsoft.com/office/powerpoint/2010/main" val="378685401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14630400" cy="75124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B77F72-4550-4EF9-800D-1234F55A0AAA}"/>
              </a:ext>
            </a:extLst>
          </p:cNvPr>
          <p:cNvSpPr txBox="1"/>
          <p:nvPr/>
        </p:nvSpPr>
        <p:spPr>
          <a:xfrm>
            <a:off x="0" y="6424545"/>
            <a:ext cx="14630400" cy="830997"/>
          </a:xfrm>
          <a:prstGeom prst="rect">
            <a:avLst/>
          </a:prstGeom>
          <a:solidFill>
            <a:schemeClr val="accent1">
              <a:lumMod val="20000"/>
              <a:lumOff val="80000"/>
            </a:schemeClr>
          </a:solidFill>
        </p:spPr>
        <p:txBody>
          <a:bodyPr wrap="square" rtlCol="0">
            <a:spAutoFit/>
          </a:bodyPr>
          <a:lstStyle/>
          <a:p>
            <a:pPr algn="ctr"/>
            <a:r>
              <a:rPr lang="en-US" sz="4800" b="1" dirty="0">
                <a:solidFill>
                  <a:srgbClr val="C00000"/>
                </a:solidFill>
              </a:rPr>
              <a:t>Breakout Room Discussion Share Out </a:t>
            </a:r>
          </a:p>
        </p:txBody>
      </p:sp>
    </p:spTree>
    <p:extLst>
      <p:ext uri="{BB962C8B-B14F-4D97-AF65-F5344CB8AC3E}">
        <p14:creationId xmlns:p14="http://schemas.microsoft.com/office/powerpoint/2010/main" val="423077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59916-CA55-413A-BE47-4584A7DB2338}"/>
              </a:ext>
            </a:extLst>
          </p:cNvPr>
          <p:cNvSpPr>
            <a:spLocks noGrp="1"/>
          </p:cNvSpPr>
          <p:nvPr>
            <p:ph type="title"/>
          </p:nvPr>
        </p:nvSpPr>
        <p:spPr>
          <a:xfrm>
            <a:off x="577215" y="4503418"/>
            <a:ext cx="13732098" cy="2943225"/>
          </a:xfrm>
        </p:spPr>
        <p:txBody>
          <a:bodyPr anchor="ctr">
            <a:normAutofit/>
          </a:bodyPr>
          <a:lstStyle/>
          <a:p>
            <a:r>
              <a:rPr lang="en-US" sz="4300" dirty="0">
                <a:solidFill>
                  <a:srgbClr val="040284"/>
                </a:solidFill>
              </a:rPr>
              <a:t>What does MP 6: </a:t>
            </a:r>
            <a:r>
              <a:rPr lang="en-US" sz="4300" i="1" dirty="0">
                <a:solidFill>
                  <a:srgbClr val="040284"/>
                </a:solidFill>
              </a:rPr>
              <a:t>Attend to Precision </a:t>
            </a:r>
            <a:r>
              <a:rPr lang="en-US" sz="4300" dirty="0">
                <a:solidFill>
                  <a:srgbClr val="040284"/>
                </a:solidFill>
              </a:rPr>
              <a:t>Look Like at My Grade Band?  </a:t>
            </a:r>
          </a:p>
        </p:txBody>
      </p:sp>
      <p:pic>
        <p:nvPicPr>
          <p:cNvPr id="5" name="Picture 4" descr="A picture containing indoor, table, person, sitting&#10;&#10;Description automatically generated">
            <a:extLst>
              <a:ext uri="{FF2B5EF4-FFF2-40B4-BE49-F238E27FC236}">
                <a16:creationId xmlns:a16="http://schemas.microsoft.com/office/drawing/2014/main" id="{10B4E2B7-8AD9-419C-AF63-8C4379B0A078}"/>
              </a:ext>
            </a:extLst>
          </p:cNvPr>
          <p:cNvPicPr>
            <a:picLocks noChangeAspect="1"/>
          </p:cNvPicPr>
          <p:nvPr/>
        </p:nvPicPr>
        <p:blipFill rotWithShape="1">
          <a:blip r:embed="rId2">
            <a:extLst>
              <a:ext uri="{28A0092B-C50C-407E-A947-70E740481C1C}">
                <a14:useLocalDpi xmlns:a14="http://schemas.microsoft.com/office/drawing/2010/main" val="0"/>
              </a:ext>
            </a:extLst>
          </a:blip>
          <a:srcRect t="31461" b="22944"/>
          <a:stretch/>
        </p:blipFill>
        <p:spPr>
          <a:xfrm>
            <a:off x="20" y="10"/>
            <a:ext cx="14630380" cy="445272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Slide Number Placeholder 3">
            <a:extLst>
              <a:ext uri="{FF2B5EF4-FFF2-40B4-BE49-F238E27FC236}">
                <a16:creationId xmlns:a16="http://schemas.microsoft.com/office/drawing/2014/main" id="{931FC35F-28BD-4EDF-A151-6C242B54636E}"/>
              </a:ext>
            </a:extLst>
          </p:cNvPr>
          <p:cNvSpPr>
            <a:spLocks noGrp="1"/>
          </p:cNvSpPr>
          <p:nvPr>
            <p:ph type="sldNum" sz="quarter" idx="12"/>
          </p:nvPr>
        </p:nvSpPr>
        <p:spPr>
          <a:xfrm>
            <a:off x="10637520" y="7627620"/>
            <a:ext cx="3291840" cy="438150"/>
          </a:xfrm>
        </p:spPr>
        <p:txBody>
          <a:bodyPr>
            <a:normAutofit/>
          </a:bodyPr>
          <a:lstStyle/>
          <a:p>
            <a:pPr algn="r">
              <a:spcAft>
                <a:spcPts val="600"/>
              </a:spcAft>
            </a:pPr>
            <a:fld id="{6BA907D1-9C08-47F3-B047-6197268ACA7D}" type="slidenum">
              <a:rPr lang="en-US" sz="1400">
                <a:solidFill>
                  <a:schemeClr val="tx1">
                    <a:lumMod val="75000"/>
                    <a:lumOff val="25000"/>
                  </a:schemeClr>
                </a:solidFill>
              </a:rPr>
              <a:pPr algn="r">
                <a:spcAft>
                  <a:spcPts val="600"/>
                </a:spcAft>
              </a:pPr>
              <a:t>39</a:t>
            </a:fld>
            <a:endParaRPr lang="en-US" sz="1400">
              <a:solidFill>
                <a:schemeClr val="tx1">
                  <a:lumMod val="75000"/>
                  <a:lumOff val="25000"/>
                </a:schemeClr>
              </a:solidFill>
            </a:endParaRPr>
          </a:p>
        </p:txBody>
      </p:sp>
    </p:spTree>
    <p:extLst>
      <p:ext uri="{BB962C8B-B14F-4D97-AF65-F5344CB8AC3E}">
        <p14:creationId xmlns:p14="http://schemas.microsoft.com/office/powerpoint/2010/main" val="2299102329"/>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684F4-666D-49C1-949C-91F9530A0901}"/>
              </a:ext>
            </a:extLst>
          </p:cNvPr>
          <p:cNvSpPr>
            <a:spLocks noGrp="1"/>
          </p:cNvSpPr>
          <p:nvPr>
            <p:ph type="title"/>
          </p:nvPr>
        </p:nvSpPr>
        <p:spPr/>
        <p:txBody>
          <a:bodyPr/>
          <a:lstStyle/>
          <a:p>
            <a:r>
              <a:rPr lang="en-US" dirty="0"/>
              <a:t>Virtual Meeting Norms</a:t>
            </a:r>
          </a:p>
        </p:txBody>
      </p:sp>
      <p:sp>
        <p:nvSpPr>
          <p:cNvPr id="3" name="Content Placeholder 2">
            <a:extLst>
              <a:ext uri="{FF2B5EF4-FFF2-40B4-BE49-F238E27FC236}">
                <a16:creationId xmlns:a16="http://schemas.microsoft.com/office/drawing/2014/main" id="{0A82B60A-4570-4E31-BEDE-237CE90C47E1}"/>
              </a:ext>
            </a:extLst>
          </p:cNvPr>
          <p:cNvSpPr>
            <a:spLocks noGrp="1"/>
          </p:cNvSpPr>
          <p:nvPr>
            <p:ph idx="1"/>
          </p:nvPr>
        </p:nvSpPr>
        <p:spPr>
          <a:xfrm>
            <a:off x="731520" y="1669005"/>
            <a:ext cx="13167360" cy="5431156"/>
          </a:xfrm>
        </p:spPr>
        <p:txBody>
          <a:bodyPr/>
          <a:lstStyle/>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Be respectful.</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Recognize that everyone has expertise.</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Assume positive intent.</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Seek clarification in language and ideas.</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Share experiences.</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Use the chat feature when you have a question.</a:t>
            </a:r>
          </a:p>
          <a:p>
            <a:pPr algn="l">
              <a:buFont typeface="Wingdings" panose="05000000000000000000" pitchFamily="2" charset="2"/>
              <a:buChar char="ü"/>
            </a:pPr>
            <a:r>
              <a:rPr lang="en-US" b="0" i="0" dirty="0">
                <a:solidFill>
                  <a:srgbClr val="000000"/>
                </a:solidFill>
                <a:effectLst/>
                <a:latin typeface="Arial" panose="020B0604020202020204" pitchFamily="34" charset="0"/>
                <a:cs typeface="Arial" panose="020B0604020202020204" pitchFamily="34" charset="0"/>
              </a:rPr>
              <a:t> Mute your microphone when not speaking.</a:t>
            </a:r>
          </a:p>
          <a:p>
            <a:pPr marL="0" indent="0">
              <a:buNone/>
            </a:pPr>
            <a:endParaRPr lang="en-US" dirty="0"/>
          </a:p>
        </p:txBody>
      </p:sp>
      <p:sp>
        <p:nvSpPr>
          <p:cNvPr id="4" name="Slide Number Placeholder 3">
            <a:extLst>
              <a:ext uri="{FF2B5EF4-FFF2-40B4-BE49-F238E27FC236}">
                <a16:creationId xmlns:a16="http://schemas.microsoft.com/office/drawing/2014/main" id="{B7AE8095-BBFC-4C46-A4F6-A809A6AB0518}"/>
              </a:ext>
            </a:extLst>
          </p:cNvPr>
          <p:cNvSpPr>
            <a:spLocks noGrp="1"/>
          </p:cNvSpPr>
          <p:nvPr>
            <p:ph type="sldNum" sz="quarter" idx="12"/>
          </p:nvPr>
        </p:nvSpPr>
        <p:spPr/>
        <p:txBody>
          <a:bodyPr/>
          <a:lstStyle/>
          <a:p>
            <a:fld id="{79463015-ABDD-44E9-850F-7B4794200E02}" type="slidenum">
              <a:rPr lang="en-US" smtClean="0"/>
              <a:pPr/>
              <a:t>4</a:t>
            </a:fld>
            <a:endParaRPr lang="en-US" dirty="0"/>
          </a:p>
        </p:txBody>
      </p:sp>
    </p:spTree>
    <p:extLst>
      <p:ext uri="{BB962C8B-B14F-4D97-AF65-F5344CB8AC3E}">
        <p14:creationId xmlns:p14="http://schemas.microsoft.com/office/powerpoint/2010/main" val="72517759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11394-1C50-495D-B9DF-6AF4A381022D}"/>
              </a:ext>
            </a:extLst>
          </p:cNvPr>
          <p:cNvSpPr>
            <a:spLocks noGrp="1"/>
          </p:cNvSpPr>
          <p:nvPr>
            <p:ph type="title"/>
          </p:nvPr>
        </p:nvSpPr>
        <p:spPr>
          <a:xfrm>
            <a:off x="0" y="548643"/>
            <a:ext cx="14630400" cy="738664"/>
          </a:xfrm>
        </p:spPr>
        <p:txBody>
          <a:bodyPr/>
          <a:lstStyle/>
          <a:p>
            <a:r>
              <a:rPr lang="en" sz="4800" dirty="0"/>
              <a:t>MP 6: </a:t>
            </a:r>
            <a:r>
              <a:rPr lang="en" sz="4800" dirty="0">
                <a:ea typeface="Arial"/>
                <a:sym typeface="Arial"/>
              </a:rPr>
              <a:t>Attend to Precision.</a:t>
            </a:r>
            <a:endParaRPr lang="en-US" sz="4800" dirty="0"/>
          </a:p>
        </p:txBody>
      </p:sp>
      <p:sp>
        <p:nvSpPr>
          <p:cNvPr id="4" name="Rounded Rectangle 14">
            <a:extLst>
              <a:ext uri="{FF2B5EF4-FFF2-40B4-BE49-F238E27FC236}">
                <a16:creationId xmlns:a16="http://schemas.microsoft.com/office/drawing/2014/main" id="{849695D3-F06B-457F-8E68-8EDE305D8183}"/>
              </a:ext>
            </a:extLst>
          </p:cNvPr>
          <p:cNvSpPr/>
          <p:nvPr/>
        </p:nvSpPr>
        <p:spPr>
          <a:xfrm>
            <a:off x="731520" y="2045358"/>
            <a:ext cx="13167360" cy="902970"/>
          </a:xfrm>
          <a:prstGeom prst="roundRect">
            <a:avLst/>
          </a:prstGeom>
          <a:solidFill>
            <a:srgbClr val="040284"/>
          </a:solidFill>
          <a:ln w="57150">
            <a:solidFill>
              <a:srgbClr val="83A2CA"/>
            </a:solidFill>
          </a:ln>
        </p:spPr>
        <p:style>
          <a:lnRef idx="1">
            <a:schemeClr val="accent1"/>
          </a:lnRef>
          <a:fillRef idx="3">
            <a:schemeClr val="accent1"/>
          </a:fillRef>
          <a:effectRef idx="2">
            <a:schemeClr val="accent1"/>
          </a:effectRef>
          <a:fontRef idx="minor">
            <a:schemeClr val="lt1"/>
          </a:fontRef>
        </p:style>
        <p:txBody>
          <a:bodyPr rtlCol="0" anchor="ctr"/>
          <a:lstStyle/>
          <a:p>
            <a:pPr marL="76200" lvl="0">
              <a:lnSpc>
                <a:spcPct val="115000"/>
              </a:lnSpc>
              <a:spcBef>
                <a:spcPts val="0"/>
              </a:spcBef>
              <a:buClr>
                <a:srgbClr val="000000"/>
              </a:buClr>
              <a:buSzPts val="2400"/>
            </a:pPr>
            <a:r>
              <a:rPr lang="en-US" sz="4000" dirty="0">
                <a:solidFill>
                  <a:schemeClr val="bg1"/>
                </a:solidFill>
                <a:ea typeface="Arial"/>
                <a:sym typeface="Arial"/>
              </a:rPr>
              <a:t>Includes both a precision of language and number. </a:t>
            </a:r>
          </a:p>
        </p:txBody>
      </p:sp>
      <p:sp>
        <p:nvSpPr>
          <p:cNvPr id="5" name="Rounded Rectangle 14">
            <a:extLst>
              <a:ext uri="{FF2B5EF4-FFF2-40B4-BE49-F238E27FC236}">
                <a16:creationId xmlns:a16="http://schemas.microsoft.com/office/drawing/2014/main" id="{5BBB736E-2402-4636-914D-8EBAFCD39BD0}"/>
              </a:ext>
            </a:extLst>
          </p:cNvPr>
          <p:cNvSpPr/>
          <p:nvPr/>
        </p:nvSpPr>
        <p:spPr>
          <a:xfrm>
            <a:off x="731520" y="3455537"/>
            <a:ext cx="13167360" cy="1274849"/>
          </a:xfrm>
          <a:prstGeom prst="roundRect">
            <a:avLst/>
          </a:prstGeom>
          <a:solidFill>
            <a:srgbClr val="040284"/>
          </a:solidFill>
          <a:ln w="57150">
            <a:solidFill>
              <a:srgbClr val="83A2CA"/>
            </a:solidFill>
          </a:ln>
        </p:spPr>
        <p:style>
          <a:lnRef idx="1">
            <a:schemeClr val="accent1"/>
          </a:lnRef>
          <a:fillRef idx="3">
            <a:schemeClr val="accent1"/>
          </a:fillRef>
          <a:effectRef idx="2">
            <a:schemeClr val="accent1"/>
          </a:effectRef>
          <a:fontRef idx="minor">
            <a:schemeClr val="lt1"/>
          </a:fontRef>
        </p:style>
        <p:txBody>
          <a:bodyPr rtlCol="0" anchor="ctr"/>
          <a:lstStyle/>
          <a:p>
            <a:pPr marL="76200" lvl="0">
              <a:spcBef>
                <a:spcPts val="0"/>
              </a:spcBef>
              <a:buClr>
                <a:srgbClr val="000000"/>
              </a:buClr>
              <a:buSzPts val="2400"/>
            </a:pPr>
            <a:r>
              <a:rPr lang="en-US" sz="4000" dirty="0">
                <a:solidFill>
                  <a:schemeClr val="bg1"/>
                </a:solidFill>
              </a:rPr>
              <a:t>Explaining one’s thinking. </a:t>
            </a:r>
            <a:endParaRPr lang="en-US" sz="4000" dirty="0">
              <a:solidFill>
                <a:schemeClr val="bg1"/>
              </a:solidFill>
              <a:ea typeface="Arial"/>
              <a:sym typeface="Arial"/>
            </a:endParaRPr>
          </a:p>
        </p:txBody>
      </p:sp>
      <p:sp>
        <p:nvSpPr>
          <p:cNvPr id="6" name="Rounded Rectangle 14">
            <a:extLst>
              <a:ext uri="{FF2B5EF4-FFF2-40B4-BE49-F238E27FC236}">
                <a16:creationId xmlns:a16="http://schemas.microsoft.com/office/drawing/2014/main" id="{88ED0827-CB2E-4044-BB0F-49F27F70CEF6}"/>
              </a:ext>
            </a:extLst>
          </p:cNvPr>
          <p:cNvSpPr/>
          <p:nvPr/>
        </p:nvSpPr>
        <p:spPr>
          <a:xfrm>
            <a:off x="731520" y="5237595"/>
            <a:ext cx="13167360" cy="1274849"/>
          </a:xfrm>
          <a:prstGeom prst="roundRect">
            <a:avLst/>
          </a:prstGeom>
          <a:solidFill>
            <a:srgbClr val="040284"/>
          </a:solidFill>
          <a:ln w="57150">
            <a:solidFill>
              <a:srgbClr val="83A2CA"/>
            </a:solidFill>
          </a:ln>
        </p:spPr>
        <p:style>
          <a:lnRef idx="1">
            <a:schemeClr val="accent1"/>
          </a:lnRef>
          <a:fillRef idx="3">
            <a:schemeClr val="accent1"/>
          </a:fillRef>
          <a:effectRef idx="2">
            <a:schemeClr val="accent1"/>
          </a:effectRef>
          <a:fontRef idx="minor">
            <a:schemeClr val="lt1"/>
          </a:fontRef>
        </p:style>
        <p:txBody>
          <a:bodyPr rtlCol="0" anchor="ctr"/>
          <a:lstStyle/>
          <a:p>
            <a:pPr marL="76200" lvl="0">
              <a:spcBef>
                <a:spcPts val="0"/>
              </a:spcBef>
              <a:buClr>
                <a:srgbClr val="000000"/>
              </a:buClr>
              <a:buSzPts val="2400"/>
            </a:pPr>
            <a:r>
              <a:rPr lang="en-US" sz="4000" dirty="0">
                <a:solidFill>
                  <a:schemeClr val="bg1"/>
                </a:solidFill>
                <a:ea typeface="Arial"/>
                <a:sym typeface="Arial"/>
              </a:rPr>
              <a:t>Asking coherent questions. </a:t>
            </a:r>
            <a:endParaRPr lang="en-US" sz="4800" dirty="0">
              <a:solidFill>
                <a:schemeClr val="bg1"/>
              </a:solidFill>
            </a:endParaRPr>
          </a:p>
        </p:txBody>
      </p:sp>
    </p:spTree>
    <p:extLst>
      <p:ext uri="{BB962C8B-B14F-4D97-AF65-F5344CB8AC3E}">
        <p14:creationId xmlns:p14="http://schemas.microsoft.com/office/powerpoint/2010/main" val="1514850154"/>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4BA7A-14C6-493D-9EF4-BA55BC113EAE}"/>
              </a:ext>
            </a:extLst>
          </p:cNvPr>
          <p:cNvSpPr>
            <a:spLocks noGrp="1"/>
          </p:cNvSpPr>
          <p:nvPr>
            <p:ph type="title"/>
          </p:nvPr>
        </p:nvSpPr>
        <p:spPr/>
        <p:txBody>
          <a:bodyPr/>
          <a:lstStyle/>
          <a:p>
            <a:r>
              <a:rPr lang="en-US" dirty="0"/>
              <a:t>MP 6: Attend to Precision</a:t>
            </a:r>
          </a:p>
        </p:txBody>
      </p:sp>
      <p:sp>
        <p:nvSpPr>
          <p:cNvPr id="4" name="Rounded Rectangle 3">
            <a:extLst>
              <a:ext uri="{FF2B5EF4-FFF2-40B4-BE49-F238E27FC236}">
                <a16:creationId xmlns:a16="http://schemas.microsoft.com/office/drawing/2014/main" id="{62436CB4-6A18-42C2-B1AF-30B75F242801}"/>
              </a:ext>
            </a:extLst>
          </p:cNvPr>
          <p:cNvSpPr/>
          <p:nvPr/>
        </p:nvSpPr>
        <p:spPr>
          <a:xfrm>
            <a:off x="594361" y="1575643"/>
            <a:ext cx="13510260" cy="769442"/>
          </a:xfrm>
          <a:prstGeom prst="roundRect">
            <a:avLst/>
          </a:prstGeom>
          <a:solidFill>
            <a:srgbClr val="002060"/>
          </a:solidFill>
          <a:ln w="57150">
            <a:solidFill>
              <a:srgbClr val="C0DB37"/>
            </a:solidFill>
          </a:ln>
        </p:spPr>
        <p:style>
          <a:lnRef idx="1">
            <a:schemeClr val="accent1"/>
          </a:lnRef>
          <a:fillRef idx="3">
            <a:schemeClr val="accent1"/>
          </a:fillRef>
          <a:effectRef idx="2">
            <a:schemeClr val="accent1"/>
          </a:effectRef>
          <a:fontRef idx="minor">
            <a:schemeClr val="lt1"/>
          </a:fontRef>
        </p:style>
        <p:txBody>
          <a:bodyPr rtlCol="0" anchor="ctr"/>
          <a:lstStyle/>
          <a:p>
            <a:pPr>
              <a:spcBef>
                <a:spcPts val="0"/>
              </a:spcBef>
            </a:pPr>
            <a:r>
              <a:rPr lang="en-US" sz="3600" dirty="0"/>
              <a:t>Define the variable in a problem. </a:t>
            </a:r>
          </a:p>
        </p:txBody>
      </p:sp>
      <p:sp>
        <p:nvSpPr>
          <p:cNvPr id="5" name="Rounded Rectangle 3">
            <a:extLst>
              <a:ext uri="{FF2B5EF4-FFF2-40B4-BE49-F238E27FC236}">
                <a16:creationId xmlns:a16="http://schemas.microsoft.com/office/drawing/2014/main" id="{6E84DF71-60E7-4B9B-AF0B-2AAD35ED20E0}"/>
              </a:ext>
            </a:extLst>
          </p:cNvPr>
          <p:cNvSpPr/>
          <p:nvPr/>
        </p:nvSpPr>
        <p:spPr>
          <a:xfrm>
            <a:off x="594360" y="2918858"/>
            <a:ext cx="13441680" cy="769442"/>
          </a:xfrm>
          <a:prstGeom prst="roundRect">
            <a:avLst/>
          </a:prstGeom>
          <a:solidFill>
            <a:srgbClr val="002060"/>
          </a:solidFill>
          <a:ln w="57150">
            <a:solidFill>
              <a:srgbClr val="C0DB37"/>
            </a:solidFill>
          </a:ln>
        </p:spPr>
        <p:style>
          <a:lnRef idx="1">
            <a:schemeClr val="accent1"/>
          </a:lnRef>
          <a:fillRef idx="3">
            <a:schemeClr val="accent1"/>
          </a:fillRef>
          <a:effectRef idx="2">
            <a:schemeClr val="accent1"/>
          </a:effectRef>
          <a:fontRef idx="minor">
            <a:schemeClr val="lt1"/>
          </a:fontRef>
        </p:style>
        <p:txBody>
          <a:bodyPr rtlCol="0" anchor="ctr"/>
          <a:lstStyle/>
          <a:p>
            <a:pPr>
              <a:spcBef>
                <a:spcPts val="0"/>
              </a:spcBef>
            </a:pPr>
            <a:r>
              <a:rPr lang="en-US" sz="3600" dirty="0"/>
              <a:t>Correctly label graphs. </a:t>
            </a:r>
          </a:p>
        </p:txBody>
      </p:sp>
      <p:sp>
        <p:nvSpPr>
          <p:cNvPr id="6" name="Rounded Rectangle 3">
            <a:extLst>
              <a:ext uri="{FF2B5EF4-FFF2-40B4-BE49-F238E27FC236}">
                <a16:creationId xmlns:a16="http://schemas.microsoft.com/office/drawing/2014/main" id="{B12E956A-8147-4B19-9AC5-5DF8FAF99C13}"/>
              </a:ext>
            </a:extLst>
          </p:cNvPr>
          <p:cNvSpPr/>
          <p:nvPr/>
        </p:nvSpPr>
        <p:spPr>
          <a:xfrm>
            <a:off x="525779" y="4262073"/>
            <a:ext cx="13578841" cy="769442"/>
          </a:xfrm>
          <a:prstGeom prst="roundRect">
            <a:avLst/>
          </a:prstGeom>
          <a:solidFill>
            <a:srgbClr val="002060"/>
          </a:solidFill>
          <a:ln w="57150">
            <a:solidFill>
              <a:srgbClr val="C0DB37"/>
            </a:solidFill>
          </a:ln>
        </p:spPr>
        <p:style>
          <a:lnRef idx="1">
            <a:schemeClr val="accent1"/>
          </a:lnRef>
          <a:fillRef idx="3">
            <a:schemeClr val="accent1"/>
          </a:fillRef>
          <a:effectRef idx="2">
            <a:schemeClr val="accent1"/>
          </a:effectRef>
          <a:fontRef idx="minor">
            <a:schemeClr val="lt1"/>
          </a:fontRef>
        </p:style>
        <p:txBody>
          <a:bodyPr rtlCol="0" anchor="ctr"/>
          <a:lstStyle/>
          <a:p>
            <a:pPr>
              <a:spcBef>
                <a:spcPts val="0"/>
              </a:spcBef>
            </a:pPr>
            <a:r>
              <a:rPr lang="en-US" sz="3600" dirty="0"/>
              <a:t>Use appropriate unit when expressing quantities. </a:t>
            </a:r>
          </a:p>
        </p:txBody>
      </p:sp>
      <p:sp>
        <p:nvSpPr>
          <p:cNvPr id="8" name="Rounded Rectangle 3">
            <a:extLst>
              <a:ext uri="{FF2B5EF4-FFF2-40B4-BE49-F238E27FC236}">
                <a16:creationId xmlns:a16="http://schemas.microsoft.com/office/drawing/2014/main" id="{79F8CE72-74B2-4E3F-BF29-C0A7FE55008B}"/>
              </a:ext>
            </a:extLst>
          </p:cNvPr>
          <p:cNvSpPr/>
          <p:nvPr/>
        </p:nvSpPr>
        <p:spPr>
          <a:xfrm>
            <a:off x="525780" y="5532168"/>
            <a:ext cx="13578841" cy="769442"/>
          </a:xfrm>
          <a:prstGeom prst="roundRect">
            <a:avLst/>
          </a:prstGeom>
          <a:solidFill>
            <a:srgbClr val="002060"/>
          </a:solidFill>
          <a:ln w="57150">
            <a:solidFill>
              <a:srgbClr val="C0DB37"/>
            </a:solidFill>
          </a:ln>
        </p:spPr>
        <p:style>
          <a:lnRef idx="1">
            <a:schemeClr val="accent1"/>
          </a:lnRef>
          <a:fillRef idx="3">
            <a:schemeClr val="accent1"/>
          </a:fillRef>
          <a:effectRef idx="2">
            <a:schemeClr val="accent1"/>
          </a:effectRef>
          <a:fontRef idx="minor">
            <a:schemeClr val="lt1"/>
          </a:fontRef>
        </p:style>
        <p:txBody>
          <a:bodyPr rtlCol="0" anchor="ctr"/>
          <a:lstStyle/>
          <a:p>
            <a:pPr marL="76200" lvl="0">
              <a:spcBef>
                <a:spcPts val="0"/>
              </a:spcBef>
              <a:buClr>
                <a:srgbClr val="000000"/>
              </a:buClr>
              <a:buSzPts val="2400"/>
            </a:pPr>
            <a:r>
              <a:rPr lang="en-US" sz="3600" dirty="0">
                <a:solidFill>
                  <a:schemeClr val="bg1"/>
                </a:solidFill>
              </a:rPr>
              <a:t>Connect their words clearly to their representations.</a:t>
            </a:r>
          </a:p>
        </p:txBody>
      </p:sp>
    </p:spTree>
    <p:extLst>
      <p:ext uri="{BB962C8B-B14F-4D97-AF65-F5344CB8AC3E}">
        <p14:creationId xmlns:p14="http://schemas.microsoft.com/office/powerpoint/2010/main" val="339528563"/>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11394-1C50-495D-B9DF-6AF4A381022D}"/>
              </a:ext>
            </a:extLst>
          </p:cNvPr>
          <p:cNvSpPr>
            <a:spLocks noGrp="1"/>
          </p:cNvSpPr>
          <p:nvPr>
            <p:ph type="title"/>
          </p:nvPr>
        </p:nvSpPr>
        <p:spPr>
          <a:xfrm>
            <a:off x="0" y="548643"/>
            <a:ext cx="14630400" cy="1477328"/>
          </a:xfrm>
        </p:spPr>
        <p:txBody>
          <a:bodyPr/>
          <a:lstStyle/>
          <a:p>
            <a:r>
              <a:rPr lang="en-US" sz="4800" dirty="0"/>
              <a:t>Illustrative Mathematics Elaborations for MP 6 in Grades K-5</a:t>
            </a:r>
          </a:p>
        </p:txBody>
      </p:sp>
      <p:sp>
        <p:nvSpPr>
          <p:cNvPr id="4" name="Rounded Rectangle 14">
            <a:extLst>
              <a:ext uri="{FF2B5EF4-FFF2-40B4-BE49-F238E27FC236}">
                <a16:creationId xmlns:a16="http://schemas.microsoft.com/office/drawing/2014/main" id="{849695D3-F06B-457F-8E68-8EDE305D8183}"/>
              </a:ext>
            </a:extLst>
          </p:cNvPr>
          <p:cNvSpPr/>
          <p:nvPr/>
        </p:nvSpPr>
        <p:spPr>
          <a:xfrm>
            <a:off x="731520" y="2121215"/>
            <a:ext cx="13167360" cy="1459770"/>
          </a:xfrm>
          <a:prstGeom prst="roundRect">
            <a:avLst/>
          </a:prstGeom>
          <a:solidFill>
            <a:srgbClr val="C0DB37"/>
          </a:solidFill>
          <a:ln w="57150">
            <a:solidFill>
              <a:srgbClr val="83A2CA"/>
            </a:solidFill>
          </a:ln>
        </p:spPr>
        <p:style>
          <a:lnRef idx="1">
            <a:schemeClr val="accent1"/>
          </a:lnRef>
          <a:fillRef idx="3">
            <a:schemeClr val="accent1"/>
          </a:fillRef>
          <a:effectRef idx="2">
            <a:schemeClr val="accent1"/>
          </a:effectRef>
          <a:fontRef idx="minor">
            <a:schemeClr val="lt1"/>
          </a:fontRef>
        </p:style>
        <p:txBody>
          <a:bodyPr rtlCol="0" anchor="ctr"/>
          <a:lstStyle/>
          <a:p>
            <a:pPr marL="76200" lvl="0">
              <a:lnSpc>
                <a:spcPct val="115000"/>
              </a:lnSpc>
              <a:spcBef>
                <a:spcPts val="0"/>
              </a:spcBef>
              <a:buClr>
                <a:srgbClr val="000000"/>
              </a:buClr>
              <a:buSzPts val="2400"/>
            </a:pPr>
            <a:r>
              <a:rPr lang="en-US" sz="4000" dirty="0">
                <a:solidFill>
                  <a:schemeClr val="tx1"/>
                </a:solidFill>
                <a:ea typeface="Arial"/>
                <a:sym typeface="Arial"/>
              </a:rPr>
              <a:t>Use clear definitions in discussions with others and in their own reasoning. </a:t>
            </a:r>
          </a:p>
        </p:txBody>
      </p:sp>
      <p:sp>
        <p:nvSpPr>
          <p:cNvPr id="5" name="Rounded Rectangle 14">
            <a:extLst>
              <a:ext uri="{FF2B5EF4-FFF2-40B4-BE49-F238E27FC236}">
                <a16:creationId xmlns:a16="http://schemas.microsoft.com/office/drawing/2014/main" id="{5BBB736E-2402-4636-914D-8EBAFCD39BD0}"/>
              </a:ext>
            </a:extLst>
          </p:cNvPr>
          <p:cNvSpPr/>
          <p:nvPr/>
        </p:nvSpPr>
        <p:spPr>
          <a:xfrm>
            <a:off x="731520" y="3854620"/>
            <a:ext cx="13167360" cy="1825736"/>
          </a:xfrm>
          <a:prstGeom prst="roundRect">
            <a:avLst/>
          </a:prstGeom>
          <a:solidFill>
            <a:srgbClr val="C0DB37"/>
          </a:solidFill>
          <a:ln w="57150">
            <a:solidFill>
              <a:srgbClr val="83A2CA"/>
            </a:solidFill>
          </a:ln>
        </p:spPr>
        <p:style>
          <a:lnRef idx="1">
            <a:schemeClr val="accent1"/>
          </a:lnRef>
          <a:fillRef idx="3">
            <a:schemeClr val="accent1"/>
          </a:fillRef>
          <a:effectRef idx="2">
            <a:schemeClr val="accent1"/>
          </a:effectRef>
          <a:fontRef idx="minor">
            <a:schemeClr val="lt1"/>
          </a:fontRef>
        </p:style>
        <p:txBody>
          <a:bodyPr rtlCol="0" anchor="ctr"/>
          <a:lstStyle/>
          <a:p>
            <a:pPr marL="76200" lvl="0">
              <a:spcBef>
                <a:spcPts val="0"/>
              </a:spcBef>
              <a:buClr>
                <a:srgbClr val="000000"/>
              </a:buClr>
              <a:buSzPts val="2400"/>
            </a:pPr>
            <a:r>
              <a:rPr lang="en-US" sz="4000" dirty="0">
                <a:solidFill>
                  <a:schemeClr val="tx1"/>
                </a:solidFill>
              </a:rPr>
              <a:t>Craft careful explanations that communicate their reasoning by referring specifically to each important mathematical element, describing the relationships among them. </a:t>
            </a:r>
            <a:endParaRPr lang="en-US" sz="4000" dirty="0">
              <a:solidFill>
                <a:schemeClr val="tx1"/>
              </a:solidFill>
              <a:ea typeface="Arial"/>
              <a:sym typeface="Arial"/>
            </a:endParaRPr>
          </a:p>
        </p:txBody>
      </p:sp>
    </p:spTree>
    <p:extLst>
      <p:ext uri="{BB962C8B-B14F-4D97-AF65-F5344CB8AC3E}">
        <p14:creationId xmlns:p14="http://schemas.microsoft.com/office/powerpoint/2010/main" val="186896501"/>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11394-1C50-495D-B9DF-6AF4A381022D}"/>
              </a:ext>
            </a:extLst>
          </p:cNvPr>
          <p:cNvSpPr>
            <a:spLocks noGrp="1"/>
          </p:cNvSpPr>
          <p:nvPr>
            <p:ph type="title"/>
          </p:nvPr>
        </p:nvSpPr>
        <p:spPr>
          <a:xfrm>
            <a:off x="0" y="548643"/>
            <a:ext cx="14630400" cy="738664"/>
          </a:xfrm>
        </p:spPr>
        <p:txBody>
          <a:bodyPr/>
          <a:lstStyle/>
          <a:p>
            <a:r>
              <a:rPr lang="en" sz="4800" dirty="0"/>
              <a:t>What does MP 6 look like at K-5? </a:t>
            </a:r>
            <a:endParaRPr lang="en-US" sz="4800" dirty="0"/>
          </a:p>
        </p:txBody>
      </p:sp>
      <p:sp>
        <p:nvSpPr>
          <p:cNvPr id="4" name="Rounded Rectangle 14">
            <a:extLst>
              <a:ext uri="{FF2B5EF4-FFF2-40B4-BE49-F238E27FC236}">
                <a16:creationId xmlns:a16="http://schemas.microsoft.com/office/drawing/2014/main" id="{849695D3-F06B-457F-8E68-8EDE305D8183}"/>
              </a:ext>
            </a:extLst>
          </p:cNvPr>
          <p:cNvSpPr/>
          <p:nvPr/>
        </p:nvSpPr>
        <p:spPr>
          <a:xfrm>
            <a:off x="731520" y="1673479"/>
            <a:ext cx="13167360" cy="1491470"/>
          </a:xfrm>
          <a:prstGeom prst="roundRect">
            <a:avLst/>
          </a:prstGeom>
          <a:solidFill>
            <a:srgbClr val="C0DB37"/>
          </a:solidFill>
          <a:ln w="57150">
            <a:solidFill>
              <a:srgbClr val="83A2CA"/>
            </a:solidFill>
          </a:ln>
        </p:spPr>
        <p:style>
          <a:lnRef idx="1">
            <a:schemeClr val="accent1"/>
          </a:lnRef>
          <a:fillRef idx="3">
            <a:schemeClr val="accent1"/>
          </a:fillRef>
          <a:effectRef idx="2">
            <a:schemeClr val="accent1"/>
          </a:effectRef>
          <a:fontRef idx="minor">
            <a:schemeClr val="lt1"/>
          </a:fontRef>
        </p:style>
        <p:txBody>
          <a:bodyPr rtlCol="0" anchor="ctr"/>
          <a:lstStyle/>
          <a:p>
            <a:pPr marL="76200" lvl="0">
              <a:lnSpc>
                <a:spcPct val="115000"/>
              </a:lnSpc>
              <a:spcBef>
                <a:spcPts val="0"/>
              </a:spcBef>
              <a:buClr>
                <a:srgbClr val="000000"/>
              </a:buClr>
              <a:buSzPts val="2400"/>
            </a:pPr>
            <a:r>
              <a:rPr lang="en-US" sz="4000" dirty="0">
                <a:solidFill>
                  <a:schemeClr val="tx1"/>
                </a:solidFill>
              </a:rPr>
              <a:t>State the meaning of the symbols they choose, including using the equal sign consistently and appropriately.</a:t>
            </a:r>
            <a:endParaRPr lang="en-US" sz="4000" dirty="0">
              <a:solidFill>
                <a:schemeClr val="tx1"/>
              </a:solidFill>
              <a:ea typeface="Arial"/>
              <a:sym typeface="Arial"/>
            </a:endParaRPr>
          </a:p>
        </p:txBody>
      </p:sp>
      <p:sp>
        <p:nvSpPr>
          <p:cNvPr id="5" name="Rounded Rectangle 14">
            <a:extLst>
              <a:ext uri="{FF2B5EF4-FFF2-40B4-BE49-F238E27FC236}">
                <a16:creationId xmlns:a16="http://schemas.microsoft.com/office/drawing/2014/main" id="{5BBB736E-2402-4636-914D-8EBAFCD39BD0}"/>
              </a:ext>
            </a:extLst>
          </p:cNvPr>
          <p:cNvSpPr/>
          <p:nvPr/>
        </p:nvSpPr>
        <p:spPr>
          <a:xfrm>
            <a:off x="731520" y="3680178"/>
            <a:ext cx="13167360" cy="1042188"/>
          </a:xfrm>
          <a:prstGeom prst="roundRect">
            <a:avLst/>
          </a:prstGeom>
          <a:solidFill>
            <a:srgbClr val="C0DB37"/>
          </a:solidFill>
          <a:ln w="57150">
            <a:solidFill>
              <a:srgbClr val="83A2CA"/>
            </a:solidFill>
          </a:ln>
        </p:spPr>
        <p:style>
          <a:lnRef idx="1">
            <a:schemeClr val="accent1"/>
          </a:lnRef>
          <a:fillRef idx="3">
            <a:schemeClr val="accent1"/>
          </a:fillRef>
          <a:effectRef idx="2">
            <a:schemeClr val="accent1"/>
          </a:effectRef>
          <a:fontRef idx="minor">
            <a:schemeClr val="lt1"/>
          </a:fontRef>
        </p:style>
        <p:txBody>
          <a:bodyPr rtlCol="0" anchor="ctr"/>
          <a:lstStyle/>
          <a:p>
            <a:pPr marL="76200" lvl="0">
              <a:spcBef>
                <a:spcPts val="0"/>
              </a:spcBef>
              <a:buClr>
                <a:srgbClr val="000000"/>
              </a:buClr>
              <a:buSzPts val="2400"/>
            </a:pPr>
            <a:r>
              <a:rPr lang="en-US" sz="4000" dirty="0">
                <a:solidFill>
                  <a:schemeClr val="tx1"/>
                </a:solidFill>
              </a:rPr>
              <a:t>Specify units of measure. </a:t>
            </a:r>
            <a:endParaRPr lang="en-US" sz="4000" dirty="0">
              <a:solidFill>
                <a:schemeClr val="tx1"/>
              </a:solidFill>
              <a:ea typeface="Arial"/>
              <a:sym typeface="Arial"/>
            </a:endParaRPr>
          </a:p>
        </p:txBody>
      </p:sp>
      <p:sp>
        <p:nvSpPr>
          <p:cNvPr id="6" name="Rounded Rectangle 14">
            <a:extLst>
              <a:ext uri="{FF2B5EF4-FFF2-40B4-BE49-F238E27FC236}">
                <a16:creationId xmlns:a16="http://schemas.microsoft.com/office/drawing/2014/main" id="{88ED0827-CB2E-4044-BB0F-49F27F70CEF6}"/>
              </a:ext>
            </a:extLst>
          </p:cNvPr>
          <p:cNvSpPr/>
          <p:nvPr/>
        </p:nvSpPr>
        <p:spPr>
          <a:xfrm>
            <a:off x="731520" y="5237595"/>
            <a:ext cx="13167360" cy="1274849"/>
          </a:xfrm>
          <a:prstGeom prst="roundRect">
            <a:avLst/>
          </a:prstGeom>
          <a:solidFill>
            <a:srgbClr val="C0DB37"/>
          </a:solidFill>
          <a:ln w="57150">
            <a:solidFill>
              <a:srgbClr val="83A2CA"/>
            </a:solidFill>
          </a:ln>
        </p:spPr>
        <p:style>
          <a:lnRef idx="1">
            <a:schemeClr val="accent1"/>
          </a:lnRef>
          <a:fillRef idx="3">
            <a:schemeClr val="accent1"/>
          </a:fillRef>
          <a:effectRef idx="2">
            <a:schemeClr val="accent1"/>
          </a:effectRef>
          <a:fontRef idx="minor">
            <a:schemeClr val="lt1"/>
          </a:fontRef>
        </p:style>
        <p:txBody>
          <a:bodyPr rtlCol="0" anchor="ctr"/>
          <a:lstStyle/>
          <a:p>
            <a:pPr marL="76200" lvl="0">
              <a:spcBef>
                <a:spcPts val="0"/>
              </a:spcBef>
              <a:buClr>
                <a:srgbClr val="000000"/>
              </a:buClr>
              <a:buSzPts val="2400"/>
            </a:pPr>
            <a:r>
              <a:rPr lang="en-US" sz="4000" dirty="0">
                <a:solidFill>
                  <a:schemeClr val="tx1"/>
                </a:solidFill>
              </a:rPr>
              <a:t>Label axes to clarify the correspondence with quantities in a problem. </a:t>
            </a:r>
          </a:p>
        </p:txBody>
      </p:sp>
    </p:spTree>
    <p:extLst>
      <p:ext uri="{BB962C8B-B14F-4D97-AF65-F5344CB8AC3E}">
        <p14:creationId xmlns:p14="http://schemas.microsoft.com/office/powerpoint/2010/main" val="3811533477"/>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11394-1C50-495D-B9DF-6AF4A381022D}"/>
              </a:ext>
            </a:extLst>
          </p:cNvPr>
          <p:cNvSpPr>
            <a:spLocks noGrp="1"/>
          </p:cNvSpPr>
          <p:nvPr>
            <p:ph type="title"/>
          </p:nvPr>
        </p:nvSpPr>
        <p:spPr>
          <a:xfrm>
            <a:off x="0" y="548643"/>
            <a:ext cx="14630400" cy="738664"/>
          </a:xfrm>
        </p:spPr>
        <p:txBody>
          <a:bodyPr/>
          <a:lstStyle/>
          <a:p>
            <a:r>
              <a:rPr lang="en" sz="4800" dirty="0"/>
              <a:t>What does MP 6 look like at K-5? </a:t>
            </a:r>
            <a:endParaRPr lang="en-US" sz="4800" dirty="0"/>
          </a:p>
        </p:txBody>
      </p:sp>
      <p:sp>
        <p:nvSpPr>
          <p:cNvPr id="4" name="Rounded Rectangle 14">
            <a:extLst>
              <a:ext uri="{FF2B5EF4-FFF2-40B4-BE49-F238E27FC236}">
                <a16:creationId xmlns:a16="http://schemas.microsoft.com/office/drawing/2014/main" id="{849695D3-F06B-457F-8E68-8EDE305D8183}"/>
              </a:ext>
            </a:extLst>
          </p:cNvPr>
          <p:cNvSpPr/>
          <p:nvPr/>
        </p:nvSpPr>
        <p:spPr>
          <a:xfrm>
            <a:off x="731520" y="1673479"/>
            <a:ext cx="13167360" cy="1274849"/>
          </a:xfrm>
          <a:prstGeom prst="roundRect">
            <a:avLst/>
          </a:prstGeom>
          <a:solidFill>
            <a:srgbClr val="C0DB37"/>
          </a:solidFill>
          <a:ln w="57150">
            <a:solidFill>
              <a:srgbClr val="83A2CA"/>
            </a:solidFill>
          </a:ln>
        </p:spPr>
        <p:style>
          <a:lnRef idx="1">
            <a:schemeClr val="accent1"/>
          </a:lnRef>
          <a:fillRef idx="3">
            <a:schemeClr val="accent1"/>
          </a:fillRef>
          <a:effectRef idx="2">
            <a:schemeClr val="accent1"/>
          </a:effectRef>
          <a:fontRef idx="minor">
            <a:schemeClr val="lt1"/>
          </a:fontRef>
        </p:style>
        <p:txBody>
          <a:bodyPr rtlCol="0" anchor="ctr"/>
          <a:lstStyle/>
          <a:p>
            <a:pPr marL="76200" lvl="0">
              <a:lnSpc>
                <a:spcPct val="115000"/>
              </a:lnSpc>
              <a:spcBef>
                <a:spcPts val="0"/>
              </a:spcBef>
              <a:buClr>
                <a:srgbClr val="000000"/>
              </a:buClr>
              <a:buSzPts val="2400"/>
            </a:pPr>
            <a:r>
              <a:rPr lang="en-US" sz="4000" dirty="0">
                <a:solidFill>
                  <a:schemeClr val="tx1"/>
                </a:solidFill>
                <a:ea typeface="Arial"/>
                <a:sym typeface="Arial"/>
              </a:rPr>
              <a:t>Calculate accurately and efficiently. </a:t>
            </a:r>
          </a:p>
        </p:txBody>
      </p:sp>
      <p:sp>
        <p:nvSpPr>
          <p:cNvPr id="5" name="Rounded Rectangle 14">
            <a:extLst>
              <a:ext uri="{FF2B5EF4-FFF2-40B4-BE49-F238E27FC236}">
                <a16:creationId xmlns:a16="http://schemas.microsoft.com/office/drawing/2014/main" id="{5BBB736E-2402-4636-914D-8EBAFCD39BD0}"/>
              </a:ext>
            </a:extLst>
          </p:cNvPr>
          <p:cNvSpPr/>
          <p:nvPr/>
        </p:nvSpPr>
        <p:spPr>
          <a:xfrm>
            <a:off x="731520" y="3447516"/>
            <a:ext cx="13167360" cy="1274849"/>
          </a:xfrm>
          <a:prstGeom prst="roundRect">
            <a:avLst/>
          </a:prstGeom>
          <a:solidFill>
            <a:srgbClr val="C0DB37"/>
          </a:solidFill>
          <a:ln w="57150">
            <a:solidFill>
              <a:srgbClr val="83A2CA"/>
            </a:solidFill>
          </a:ln>
        </p:spPr>
        <p:style>
          <a:lnRef idx="1">
            <a:schemeClr val="accent1"/>
          </a:lnRef>
          <a:fillRef idx="3">
            <a:schemeClr val="accent1"/>
          </a:fillRef>
          <a:effectRef idx="2">
            <a:schemeClr val="accent1"/>
          </a:effectRef>
          <a:fontRef idx="minor">
            <a:schemeClr val="lt1"/>
          </a:fontRef>
        </p:style>
        <p:txBody>
          <a:bodyPr rtlCol="0" anchor="ctr"/>
          <a:lstStyle/>
          <a:p>
            <a:pPr marL="76200" lvl="0">
              <a:spcBef>
                <a:spcPts val="0"/>
              </a:spcBef>
              <a:buClr>
                <a:srgbClr val="000000"/>
              </a:buClr>
              <a:buSzPts val="2400"/>
            </a:pPr>
            <a:r>
              <a:rPr lang="en-US" sz="4000" dirty="0">
                <a:solidFill>
                  <a:schemeClr val="tx1"/>
                </a:solidFill>
              </a:rPr>
              <a:t>Express numerical answers with a degree of precision appropriate for the problem context. </a:t>
            </a:r>
            <a:endParaRPr lang="en-US" sz="4000" dirty="0">
              <a:solidFill>
                <a:schemeClr val="tx1"/>
              </a:solidFill>
              <a:ea typeface="Arial"/>
              <a:sym typeface="Arial"/>
            </a:endParaRPr>
          </a:p>
        </p:txBody>
      </p:sp>
      <p:sp>
        <p:nvSpPr>
          <p:cNvPr id="6" name="Rounded Rectangle 14">
            <a:extLst>
              <a:ext uri="{FF2B5EF4-FFF2-40B4-BE49-F238E27FC236}">
                <a16:creationId xmlns:a16="http://schemas.microsoft.com/office/drawing/2014/main" id="{88ED0827-CB2E-4044-BB0F-49F27F70CEF6}"/>
              </a:ext>
            </a:extLst>
          </p:cNvPr>
          <p:cNvSpPr/>
          <p:nvPr/>
        </p:nvSpPr>
        <p:spPr>
          <a:xfrm>
            <a:off x="731520" y="5237595"/>
            <a:ext cx="13167360" cy="1274849"/>
          </a:xfrm>
          <a:prstGeom prst="roundRect">
            <a:avLst/>
          </a:prstGeom>
          <a:solidFill>
            <a:srgbClr val="C0DB37"/>
          </a:solidFill>
          <a:ln w="57150">
            <a:solidFill>
              <a:srgbClr val="83A2CA"/>
            </a:solidFill>
          </a:ln>
        </p:spPr>
        <p:style>
          <a:lnRef idx="1">
            <a:schemeClr val="accent1"/>
          </a:lnRef>
          <a:fillRef idx="3">
            <a:schemeClr val="accent1"/>
          </a:fillRef>
          <a:effectRef idx="2">
            <a:schemeClr val="accent1"/>
          </a:effectRef>
          <a:fontRef idx="minor">
            <a:schemeClr val="lt1"/>
          </a:fontRef>
        </p:style>
        <p:txBody>
          <a:bodyPr rtlCol="0" anchor="ctr"/>
          <a:lstStyle/>
          <a:p>
            <a:pPr marL="76200" lvl="0">
              <a:spcBef>
                <a:spcPts val="0"/>
              </a:spcBef>
              <a:buClr>
                <a:srgbClr val="000000"/>
              </a:buClr>
              <a:buSzPts val="2400"/>
            </a:pPr>
            <a:r>
              <a:rPr lang="en-US" sz="4000" dirty="0">
                <a:solidFill>
                  <a:schemeClr val="tx1"/>
                </a:solidFill>
              </a:rPr>
              <a:t>Give carefully formulated explanations to each other. </a:t>
            </a:r>
          </a:p>
        </p:txBody>
      </p:sp>
    </p:spTree>
    <p:extLst>
      <p:ext uri="{BB962C8B-B14F-4D97-AF65-F5344CB8AC3E}">
        <p14:creationId xmlns:p14="http://schemas.microsoft.com/office/powerpoint/2010/main" val="1145784740"/>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45</a:t>
            </a:fld>
            <a:endParaRPr lang="en-US" dirty="0"/>
          </a:p>
        </p:txBody>
      </p:sp>
      <p:sp>
        <p:nvSpPr>
          <p:cNvPr id="5" name="Title 1">
            <a:extLst>
              <a:ext uri="{FF2B5EF4-FFF2-40B4-BE49-F238E27FC236}">
                <a16:creationId xmlns:a16="http://schemas.microsoft.com/office/drawing/2014/main" id="{124F5092-890F-4FF6-9AE7-20FEC249E7B3}"/>
              </a:ext>
            </a:extLst>
          </p:cNvPr>
          <p:cNvSpPr>
            <a:spLocks noGrp="1"/>
          </p:cNvSpPr>
          <p:nvPr>
            <p:ph type="title"/>
          </p:nvPr>
        </p:nvSpPr>
        <p:spPr>
          <a:xfrm>
            <a:off x="764540" y="235223"/>
            <a:ext cx="13167360" cy="1354217"/>
          </a:xfrm>
        </p:spPr>
        <p:txBody>
          <a:bodyPr/>
          <a:lstStyle/>
          <a:p>
            <a:r>
              <a:rPr lang="en-US" sz="4400" dirty="0"/>
              <a:t>Illustrative Mathematics Elaborations for MP 6 in Grades 6-8</a:t>
            </a:r>
          </a:p>
        </p:txBody>
      </p:sp>
      <p:sp>
        <p:nvSpPr>
          <p:cNvPr id="6" name="Rounded Rectangle 1">
            <a:extLst>
              <a:ext uri="{FF2B5EF4-FFF2-40B4-BE49-F238E27FC236}">
                <a16:creationId xmlns:a16="http://schemas.microsoft.com/office/drawing/2014/main" id="{B9C95B35-9837-45F2-964D-D2875D175846}"/>
              </a:ext>
              <a:ext uri="{C183D7F6-B498-43B3-948B-1728B52AA6E4}">
                <adec:decorative xmlns:adec="http://schemas.microsoft.com/office/drawing/2017/decorative" val="0"/>
              </a:ext>
            </a:extLst>
          </p:cNvPr>
          <p:cNvSpPr/>
          <p:nvPr/>
        </p:nvSpPr>
        <p:spPr>
          <a:xfrm>
            <a:off x="589043" y="1838515"/>
            <a:ext cx="13452313" cy="1462007"/>
          </a:xfrm>
          <a:prstGeom prst="roundRect">
            <a:avLst>
              <a:gd name="adj" fmla="val 50000"/>
            </a:avLst>
          </a:prstGeom>
          <a:solidFill>
            <a:srgbClr val="D19D10"/>
          </a:solidFill>
          <a:ln>
            <a:solidFill>
              <a:srgbClr val="D19D10"/>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r>
              <a:rPr lang="en-US" sz="3600" dirty="0"/>
              <a:t>Use clear definitions in discussion with others and in their own reasoning. </a:t>
            </a:r>
            <a:r>
              <a:rPr lang="en-US" sz="3600" b="1" dirty="0">
                <a:solidFill>
                  <a:schemeClr val="bg1"/>
                </a:solidFill>
                <a:latin typeface="Arial" panose="020B0604020202020204" pitchFamily="34" charset="0"/>
                <a:cs typeface="Arial" panose="020B0604020202020204" pitchFamily="34" charset="0"/>
              </a:rPr>
              <a:t>  </a:t>
            </a:r>
          </a:p>
        </p:txBody>
      </p:sp>
      <p:sp>
        <p:nvSpPr>
          <p:cNvPr id="7" name="Rounded Rectangle 1">
            <a:extLst>
              <a:ext uri="{FF2B5EF4-FFF2-40B4-BE49-F238E27FC236}">
                <a16:creationId xmlns:a16="http://schemas.microsoft.com/office/drawing/2014/main" id="{85AA626A-9E7B-439E-8B48-BE12AFBFC969}"/>
              </a:ext>
              <a:ext uri="{C183D7F6-B498-43B3-948B-1728B52AA6E4}">
                <adec:decorative xmlns:adec="http://schemas.microsoft.com/office/drawing/2017/decorative" val="0"/>
              </a:ext>
            </a:extLst>
          </p:cNvPr>
          <p:cNvSpPr/>
          <p:nvPr/>
        </p:nvSpPr>
        <p:spPr>
          <a:xfrm>
            <a:off x="466887" y="3549597"/>
            <a:ext cx="13452313" cy="1883664"/>
          </a:xfrm>
          <a:prstGeom prst="roundRect">
            <a:avLst>
              <a:gd name="adj" fmla="val 50000"/>
            </a:avLst>
          </a:prstGeom>
          <a:solidFill>
            <a:srgbClr val="93AD2B"/>
          </a:solidFill>
          <a:ln>
            <a:solidFill>
              <a:srgbClr val="93AD2B"/>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r>
              <a:rPr lang="en-US" sz="3600" dirty="0"/>
              <a:t>State the meaning of the symbols they choose, consistently and appropriately, such as inputs and outputs represented by function notation.</a:t>
            </a:r>
          </a:p>
        </p:txBody>
      </p:sp>
      <p:sp>
        <p:nvSpPr>
          <p:cNvPr id="8" name="Rounded Rectangle 1">
            <a:extLst>
              <a:ext uri="{FF2B5EF4-FFF2-40B4-BE49-F238E27FC236}">
                <a16:creationId xmlns:a16="http://schemas.microsoft.com/office/drawing/2014/main" id="{6E5DD9FA-7BFB-4F6C-8F88-5C667B8576FD}"/>
              </a:ext>
              <a:ext uri="{C183D7F6-B498-43B3-948B-1728B52AA6E4}">
                <adec:decorative xmlns:adec="http://schemas.microsoft.com/office/drawing/2017/decorative" val="0"/>
              </a:ext>
            </a:extLst>
          </p:cNvPr>
          <p:cNvSpPr/>
          <p:nvPr/>
        </p:nvSpPr>
        <p:spPr>
          <a:xfrm>
            <a:off x="589043" y="5837799"/>
            <a:ext cx="13452313" cy="1340241"/>
          </a:xfrm>
          <a:prstGeom prst="roundRect">
            <a:avLst>
              <a:gd name="adj" fmla="val 50000"/>
            </a:avLst>
          </a:prstGeom>
          <a:solidFill>
            <a:srgbClr val="700017"/>
          </a:solidFill>
          <a:ln>
            <a:solidFill>
              <a:srgbClr val="700017"/>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r>
              <a:rPr lang="en-US" sz="3600" dirty="0"/>
              <a:t>Specify units of measure, distinguishing, for example, between linear and area measures. </a:t>
            </a:r>
          </a:p>
        </p:txBody>
      </p:sp>
    </p:spTree>
    <p:extLst>
      <p:ext uri="{BB962C8B-B14F-4D97-AF65-F5344CB8AC3E}">
        <p14:creationId xmlns:p14="http://schemas.microsoft.com/office/powerpoint/2010/main" val="89289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46</a:t>
            </a:fld>
            <a:endParaRPr lang="en-US" dirty="0"/>
          </a:p>
        </p:txBody>
      </p:sp>
      <p:sp>
        <p:nvSpPr>
          <p:cNvPr id="5" name="Title 1">
            <a:extLst>
              <a:ext uri="{FF2B5EF4-FFF2-40B4-BE49-F238E27FC236}">
                <a16:creationId xmlns:a16="http://schemas.microsoft.com/office/drawing/2014/main" id="{124F5092-890F-4FF6-9AE7-20FEC249E7B3}"/>
              </a:ext>
            </a:extLst>
          </p:cNvPr>
          <p:cNvSpPr>
            <a:spLocks noGrp="1"/>
          </p:cNvSpPr>
          <p:nvPr>
            <p:ph type="title"/>
          </p:nvPr>
        </p:nvSpPr>
        <p:spPr>
          <a:xfrm>
            <a:off x="764540" y="235223"/>
            <a:ext cx="13167360" cy="1354217"/>
          </a:xfrm>
        </p:spPr>
        <p:txBody>
          <a:bodyPr/>
          <a:lstStyle/>
          <a:p>
            <a:r>
              <a:rPr lang="en-US" sz="4400" dirty="0"/>
              <a:t>Illustrative Mathematics Elaborations for MP 6 in Grades 6-8</a:t>
            </a:r>
          </a:p>
        </p:txBody>
      </p:sp>
      <p:sp>
        <p:nvSpPr>
          <p:cNvPr id="6" name="Rounded Rectangle 1">
            <a:extLst>
              <a:ext uri="{FF2B5EF4-FFF2-40B4-BE49-F238E27FC236}">
                <a16:creationId xmlns:a16="http://schemas.microsoft.com/office/drawing/2014/main" id="{B9C95B35-9837-45F2-964D-D2875D175846}"/>
              </a:ext>
              <a:ext uri="{C183D7F6-B498-43B3-948B-1728B52AA6E4}">
                <adec:decorative xmlns:adec="http://schemas.microsoft.com/office/drawing/2017/decorative" val="0"/>
              </a:ext>
            </a:extLst>
          </p:cNvPr>
          <p:cNvSpPr/>
          <p:nvPr/>
        </p:nvSpPr>
        <p:spPr>
          <a:xfrm>
            <a:off x="764540" y="1719633"/>
            <a:ext cx="13452313" cy="1537004"/>
          </a:xfrm>
          <a:prstGeom prst="roundRect">
            <a:avLst>
              <a:gd name="adj" fmla="val 50000"/>
            </a:avLst>
          </a:prstGeom>
          <a:solidFill>
            <a:srgbClr val="040284"/>
          </a:solidFill>
          <a:ln>
            <a:solidFill>
              <a:srgbClr val="D19D10"/>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r>
              <a:rPr lang="en-US" sz="3600" dirty="0"/>
              <a:t>Label axes to display the correct correspondence between quantities in a problem, such as the intervals and frequencies on the axes of a histogram. </a:t>
            </a:r>
          </a:p>
        </p:txBody>
      </p:sp>
      <p:sp>
        <p:nvSpPr>
          <p:cNvPr id="7" name="Rounded Rectangle 1">
            <a:extLst>
              <a:ext uri="{FF2B5EF4-FFF2-40B4-BE49-F238E27FC236}">
                <a16:creationId xmlns:a16="http://schemas.microsoft.com/office/drawing/2014/main" id="{85AA626A-9E7B-439E-8B48-BE12AFBFC969}"/>
              </a:ext>
              <a:ext uri="{C183D7F6-B498-43B3-948B-1728B52AA6E4}">
                <adec:decorative xmlns:adec="http://schemas.microsoft.com/office/drawing/2017/decorative" val="0"/>
              </a:ext>
            </a:extLst>
          </p:cNvPr>
          <p:cNvSpPr/>
          <p:nvPr/>
        </p:nvSpPr>
        <p:spPr>
          <a:xfrm>
            <a:off x="589043" y="3675888"/>
            <a:ext cx="13452313" cy="1883664"/>
          </a:xfrm>
          <a:prstGeom prst="roundRect">
            <a:avLst>
              <a:gd name="adj" fmla="val 50000"/>
            </a:avLst>
          </a:prstGeom>
          <a:solidFill>
            <a:srgbClr val="6CAEDF"/>
          </a:solidFill>
          <a:ln>
            <a:solidFill>
              <a:srgbClr val="93AD2B"/>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r>
              <a:rPr lang="en-US" sz="3600" dirty="0"/>
              <a:t>Calculate accurately and efficiently, express numerical answers with a degree of precision appropriate for the problem context and make explicit use of definitions. </a:t>
            </a:r>
          </a:p>
        </p:txBody>
      </p:sp>
      <p:sp>
        <p:nvSpPr>
          <p:cNvPr id="8" name="Rounded Rectangle 1">
            <a:extLst>
              <a:ext uri="{FF2B5EF4-FFF2-40B4-BE49-F238E27FC236}">
                <a16:creationId xmlns:a16="http://schemas.microsoft.com/office/drawing/2014/main" id="{6E5DD9FA-7BFB-4F6C-8F88-5C667B8576FD}"/>
              </a:ext>
              <a:ext uri="{C183D7F6-B498-43B3-948B-1728B52AA6E4}">
                <adec:decorative xmlns:adec="http://schemas.microsoft.com/office/drawing/2017/decorative" val="0"/>
              </a:ext>
            </a:extLst>
          </p:cNvPr>
          <p:cNvSpPr/>
          <p:nvPr/>
        </p:nvSpPr>
        <p:spPr>
          <a:xfrm>
            <a:off x="589043" y="5837799"/>
            <a:ext cx="13452313" cy="1462007"/>
          </a:xfrm>
          <a:prstGeom prst="roundRect">
            <a:avLst>
              <a:gd name="adj" fmla="val 50000"/>
            </a:avLst>
          </a:prstGeom>
          <a:solidFill>
            <a:srgbClr val="83A2CA"/>
          </a:solidFill>
          <a:ln>
            <a:solidFill>
              <a:srgbClr val="700017"/>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r>
              <a:rPr lang="en-US" sz="3600" dirty="0"/>
              <a:t>Accurately apply scientific notation to large numbers and use measures of center to describe data sets.</a:t>
            </a:r>
            <a:endParaRPr lang="en-US" sz="3600" b="1" dirty="0"/>
          </a:p>
        </p:txBody>
      </p:sp>
    </p:spTree>
    <p:extLst>
      <p:ext uri="{BB962C8B-B14F-4D97-AF65-F5344CB8AC3E}">
        <p14:creationId xmlns:p14="http://schemas.microsoft.com/office/powerpoint/2010/main" val="366000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95608" y="1549090"/>
            <a:ext cx="11643359" cy="6688215"/>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4541" y="2412889"/>
            <a:ext cx="8848725" cy="5818670"/>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1621" y="2137086"/>
            <a:ext cx="9643110" cy="6100219"/>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73" y="650816"/>
            <a:ext cx="12401549" cy="7586490"/>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41" y="7414501"/>
            <a:ext cx="605790" cy="817832"/>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73" y="-71251"/>
            <a:ext cx="13310235" cy="8308555"/>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73" y="-2299"/>
            <a:ext cx="1268729" cy="737389"/>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41" y="-8046"/>
            <a:ext cx="714375" cy="423280"/>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73" y="-2299"/>
            <a:ext cx="428625" cy="256649"/>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11921" y="-2299"/>
            <a:ext cx="6945630" cy="8216620"/>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82016" y="3446"/>
            <a:ext cx="3541396" cy="3066390"/>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6A043F5-C122-49F6-88A8-0801E279A9B7}"/>
              </a:ext>
            </a:extLst>
          </p:cNvPr>
          <p:cNvSpPr>
            <a:spLocks noGrp="1"/>
          </p:cNvSpPr>
          <p:nvPr>
            <p:ph type="title"/>
          </p:nvPr>
        </p:nvSpPr>
        <p:spPr>
          <a:xfrm>
            <a:off x="10459082" y="2633472"/>
            <a:ext cx="3511296" cy="2962656"/>
          </a:xfrm>
        </p:spPr>
        <p:txBody>
          <a:bodyPr vert="horz" lIns="91440" tIns="45720" rIns="91440" bIns="45720" rtlCol="0" anchor="b">
            <a:noAutofit/>
          </a:bodyPr>
          <a:lstStyle/>
          <a:p>
            <a:pPr algn="l" defTabSz="914400">
              <a:lnSpc>
                <a:spcPct val="90000"/>
              </a:lnSpc>
            </a:pPr>
            <a:r>
              <a:rPr lang="en-US" sz="5400" dirty="0">
                <a:solidFill>
                  <a:srgbClr val="CD0920"/>
                </a:solidFill>
                <a:latin typeface="+mj-lt"/>
                <a:cs typeface="+mj-cs"/>
              </a:rPr>
              <a:t>NCTM 8 Effective Teaching Practices </a:t>
            </a:r>
          </a:p>
        </p:txBody>
      </p:sp>
      <p:sp>
        <p:nvSpPr>
          <p:cNvPr id="93"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024991" y="-2299"/>
            <a:ext cx="2598420" cy="1629917"/>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3548991" y="-2299"/>
            <a:ext cx="1074420" cy="641624"/>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Shape 96">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902493" y="2661648"/>
            <a:ext cx="5302509" cy="5111530"/>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026" name="Picture 2">
            <a:extLst>
              <a:ext uri="{FF2B5EF4-FFF2-40B4-BE49-F238E27FC236}">
                <a16:creationId xmlns:a16="http://schemas.microsoft.com/office/drawing/2014/main" id="{F980C320-EF7B-4B4C-8013-93FC6FC6C8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7" r="1" b="1"/>
          <a:stretch/>
        </p:blipFill>
        <p:spPr bwMode="auto">
          <a:xfrm>
            <a:off x="1106292" y="558291"/>
            <a:ext cx="9314308" cy="6411678"/>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72828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BE8E182-F442-447F-A14E-8C09C7045A7C}"/>
              </a:ext>
            </a:extLst>
          </p:cNvPr>
          <p:cNvGraphicFramePr>
            <a:graphicFrameLocks noGrp="1"/>
          </p:cNvGraphicFramePr>
          <p:nvPr>
            <p:extLst>
              <p:ext uri="{D42A27DB-BD31-4B8C-83A1-F6EECF244321}">
                <p14:modId xmlns:p14="http://schemas.microsoft.com/office/powerpoint/2010/main" val="1359482737"/>
              </p:ext>
            </p:extLst>
          </p:nvPr>
        </p:nvGraphicFramePr>
        <p:xfrm>
          <a:off x="0" y="0"/>
          <a:ext cx="14630400" cy="7658149"/>
        </p:xfrm>
        <a:graphic>
          <a:graphicData uri="http://schemas.openxmlformats.org/drawingml/2006/table">
            <a:tbl>
              <a:tblPr firstRow="1" bandRow="1">
                <a:tableStyleId>{5C22544A-7EE6-4342-B048-85BDC9FD1C3A}</a:tableStyleId>
              </a:tblPr>
              <a:tblGrid>
                <a:gridCol w="14630400">
                  <a:extLst>
                    <a:ext uri="{9D8B030D-6E8A-4147-A177-3AD203B41FA5}">
                      <a16:colId xmlns:a16="http://schemas.microsoft.com/office/drawing/2014/main" val="4052311747"/>
                    </a:ext>
                  </a:extLst>
                </a:gridCol>
              </a:tblGrid>
              <a:tr h="668395">
                <a:tc>
                  <a:txBody>
                    <a:bodyPr/>
                    <a:lstStyle/>
                    <a:p>
                      <a:pPr algn="ctr"/>
                      <a:r>
                        <a:rPr lang="en-US" sz="3600" i="0" cap="all" baseline="0" dirty="0">
                          <a:latin typeface="Arial" panose="020B0604020202020204" pitchFamily="34" charset="0"/>
                          <a:cs typeface="Arial" panose="020B0604020202020204" pitchFamily="34" charset="0"/>
                        </a:rPr>
                        <a:t>Effective Teaching Practices</a:t>
                      </a:r>
                    </a:p>
                  </a:txBody>
                  <a:tcPr marL="109728" marR="109728" marT="54864" marB="54864"/>
                </a:tc>
                <a:extLst>
                  <a:ext uri="{0D108BD9-81ED-4DB2-BD59-A6C34878D82A}">
                    <a16:rowId xmlns:a16="http://schemas.microsoft.com/office/drawing/2014/main" val="1632108799"/>
                  </a:ext>
                </a:extLst>
              </a:tr>
              <a:tr h="1664299">
                <a:tc>
                  <a:txBody>
                    <a:bodyPr/>
                    <a:lstStyle/>
                    <a:p>
                      <a:r>
                        <a:rPr lang="en-US" sz="2400" b="1" i="0" kern="1200" dirty="0">
                          <a:solidFill>
                            <a:schemeClr val="dk1"/>
                          </a:solidFill>
                          <a:effectLst/>
                          <a:latin typeface="Arial" panose="020B0604020202020204" pitchFamily="34" charset="0"/>
                          <a:ea typeface="+mn-ea"/>
                          <a:cs typeface="Arial" panose="020B0604020202020204" pitchFamily="34" charset="0"/>
                        </a:rPr>
                        <a:t>Establish mathematics goals to focus learning</a:t>
                      </a:r>
                      <a:r>
                        <a:rPr lang="en-US" sz="2400" i="0" kern="1200" dirty="0">
                          <a:solidFill>
                            <a:schemeClr val="dk1"/>
                          </a:solidFill>
                          <a:effectLst/>
                          <a:latin typeface="Arial" panose="020B0604020202020204" pitchFamily="34" charset="0"/>
                          <a:ea typeface="+mn-ea"/>
                          <a:cs typeface="Arial" panose="020B0604020202020204" pitchFamily="34" charset="0"/>
                        </a:rPr>
                        <a:t>. Effective teaching of mathematics establishes clear goals for the mathematics that students are learning, situates goals within learning progressions, and uses the goals to guide instructional decisions.</a:t>
                      </a:r>
                      <a:endParaRPr lang="en-US" sz="2400" i="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3165150008"/>
                  </a:ext>
                </a:extLst>
              </a:tr>
              <a:tr h="1830578">
                <a:tc>
                  <a:txBody>
                    <a:bodyPr/>
                    <a:lstStyle/>
                    <a:p>
                      <a:r>
                        <a:rPr lang="en-US" sz="2400" b="1" i="0" kern="1200" dirty="0">
                          <a:solidFill>
                            <a:schemeClr val="dk1"/>
                          </a:solidFill>
                          <a:effectLst/>
                          <a:latin typeface="Arial" panose="020B0604020202020204" pitchFamily="34" charset="0"/>
                          <a:ea typeface="+mn-ea"/>
                          <a:cs typeface="Arial" panose="020B0604020202020204" pitchFamily="34" charset="0"/>
                        </a:rPr>
                        <a:t>Implement tasks that promote reasoning and problem solving</a:t>
                      </a:r>
                      <a:r>
                        <a:rPr lang="en-US" sz="2400" i="0" kern="1200" dirty="0">
                          <a:solidFill>
                            <a:schemeClr val="dk1"/>
                          </a:solidFill>
                          <a:effectLst/>
                          <a:latin typeface="Arial" panose="020B0604020202020204" pitchFamily="34" charset="0"/>
                          <a:ea typeface="+mn-ea"/>
                          <a:cs typeface="Arial" panose="020B0604020202020204" pitchFamily="34" charset="0"/>
                        </a:rPr>
                        <a:t>. Effective teaching of mathematics engages students in solving and discussing tasks that promote mathematical reasoning and problem solving and allow multiple entry points and varied solution strategies.</a:t>
                      </a:r>
                      <a:endParaRPr lang="en-US" sz="2400" i="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922705097"/>
                  </a:ext>
                </a:extLst>
              </a:tr>
              <a:tr h="1830578">
                <a:tc>
                  <a:txBody>
                    <a:bodyPr/>
                    <a:lstStyle/>
                    <a:p>
                      <a:r>
                        <a:rPr lang="en-US" sz="2400" b="1" i="0" kern="1200" dirty="0">
                          <a:solidFill>
                            <a:schemeClr val="dk1"/>
                          </a:solidFill>
                          <a:effectLst/>
                          <a:latin typeface="Arial" panose="020B0604020202020204" pitchFamily="34" charset="0"/>
                          <a:ea typeface="+mn-ea"/>
                          <a:cs typeface="Arial" panose="020B0604020202020204" pitchFamily="34" charset="0"/>
                        </a:rPr>
                        <a:t>Use and connect mathematical representations</a:t>
                      </a:r>
                      <a:r>
                        <a:rPr lang="en-US" sz="2400" i="0" kern="1200" dirty="0">
                          <a:solidFill>
                            <a:schemeClr val="dk1"/>
                          </a:solidFill>
                          <a:effectLst/>
                          <a:latin typeface="Arial" panose="020B0604020202020204" pitchFamily="34" charset="0"/>
                          <a:ea typeface="+mn-ea"/>
                          <a:cs typeface="Arial" panose="020B0604020202020204" pitchFamily="34" charset="0"/>
                        </a:rPr>
                        <a:t>. Effective teaching of mathematics engages students in making connections among mathematical representations to deepen understanding of mathematics concepts and procedures and as tools for problem solving.</a:t>
                      </a:r>
                      <a:endParaRPr lang="en-US" sz="2400" i="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1207945279"/>
                  </a:ext>
                </a:extLst>
              </a:tr>
              <a:tr h="1664299">
                <a:tc>
                  <a:txBody>
                    <a:bodyPr/>
                    <a:lstStyle/>
                    <a:p>
                      <a:r>
                        <a:rPr lang="en-US" sz="2400" b="1" i="0" kern="1200" dirty="0">
                          <a:solidFill>
                            <a:schemeClr val="dk1"/>
                          </a:solidFill>
                          <a:effectLst/>
                          <a:latin typeface="Arial" panose="020B0604020202020204" pitchFamily="34" charset="0"/>
                          <a:ea typeface="+mn-ea"/>
                          <a:cs typeface="Arial" panose="020B0604020202020204" pitchFamily="34" charset="0"/>
                        </a:rPr>
                        <a:t>Facilitate meaningful mathematical discourse</a:t>
                      </a:r>
                      <a:r>
                        <a:rPr lang="en-US" sz="2400" i="0" kern="1200" dirty="0">
                          <a:solidFill>
                            <a:schemeClr val="dk1"/>
                          </a:solidFill>
                          <a:effectLst/>
                          <a:latin typeface="Arial" panose="020B0604020202020204" pitchFamily="34" charset="0"/>
                          <a:ea typeface="+mn-ea"/>
                          <a:cs typeface="Arial" panose="020B0604020202020204" pitchFamily="34" charset="0"/>
                        </a:rPr>
                        <a:t>. Effective teaching of mathematics facilitates discourse among students to build shared understanding of mathematical ideas by analyzing and comparing student approaches and arguments.</a:t>
                      </a:r>
                      <a:endParaRPr lang="en-US" sz="2400" i="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2166768016"/>
                  </a:ext>
                </a:extLst>
              </a:tr>
            </a:tbl>
          </a:graphicData>
        </a:graphic>
      </p:graphicFrame>
    </p:spTree>
    <p:extLst>
      <p:ext uri="{BB962C8B-B14F-4D97-AF65-F5344CB8AC3E}">
        <p14:creationId xmlns:p14="http://schemas.microsoft.com/office/powerpoint/2010/main" val="1027077016"/>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BE8E182-F442-447F-A14E-8C09C7045A7C}"/>
              </a:ext>
            </a:extLst>
          </p:cNvPr>
          <p:cNvGraphicFramePr>
            <a:graphicFrameLocks noGrp="1"/>
          </p:cNvGraphicFramePr>
          <p:nvPr>
            <p:extLst>
              <p:ext uri="{D42A27DB-BD31-4B8C-83A1-F6EECF244321}">
                <p14:modId xmlns:p14="http://schemas.microsoft.com/office/powerpoint/2010/main" val="4022419174"/>
              </p:ext>
            </p:extLst>
          </p:nvPr>
        </p:nvGraphicFramePr>
        <p:xfrm>
          <a:off x="0" y="0"/>
          <a:ext cx="14630400" cy="7594600"/>
        </p:xfrm>
        <a:graphic>
          <a:graphicData uri="http://schemas.openxmlformats.org/drawingml/2006/table">
            <a:tbl>
              <a:tblPr firstRow="1" bandRow="1">
                <a:tableStyleId>{5C22544A-7EE6-4342-B048-85BDC9FD1C3A}</a:tableStyleId>
              </a:tblPr>
              <a:tblGrid>
                <a:gridCol w="14630400">
                  <a:extLst>
                    <a:ext uri="{9D8B030D-6E8A-4147-A177-3AD203B41FA5}">
                      <a16:colId xmlns:a16="http://schemas.microsoft.com/office/drawing/2014/main" val="4052311747"/>
                    </a:ext>
                  </a:extLst>
                </a:gridCol>
              </a:tblGrid>
              <a:tr h="691544">
                <a:tc>
                  <a:txBody>
                    <a:bodyPr/>
                    <a:lstStyle/>
                    <a:p>
                      <a:pPr algn="ctr"/>
                      <a:r>
                        <a:rPr lang="en-US" sz="3600" cap="all" baseline="0" dirty="0"/>
                        <a:t>Effective Teaching Practices</a:t>
                      </a:r>
                      <a:endParaRPr lang="en-US" sz="3600" i="0" cap="all" baseline="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1632108799"/>
                  </a:ext>
                </a:extLst>
              </a:tr>
              <a:tr h="1397749">
                <a:tc>
                  <a:txBody>
                    <a:bodyPr/>
                    <a:lstStyle/>
                    <a:p>
                      <a:r>
                        <a:rPr lang="en-US" sz="2400" b="1" kern="1200" dirty="0">
                          <a:solidFill>
                            <a:schemeClr val="dk1"/>
                          </a:solidFill>
                          <a:effectLst/>
                          <a:latin typeface="Arial" panose="020B0604020202020204" pitchFamily="34" charset="0"/>
                          <a:cs typeface="Arial" panose="020B0604020202020204" pitchFamily="34" charset="0"/>
                        </a:rPr>
                        <a:t>Pose purposeful questions</a:t>
                      </a:r>
                      <a:r>
                        <a:rPr lang="en-US" sz="2400" kern="1200" dirty="0">
                          <a:solidFill>
                            <a:schemeClr val="dk1"/>
                          </a:solidFill>
                          <a:effectLst/>
                          <a:latin typeface="Arial" panose="020B0604020202020204" pitchFamily="34" charset="0"/>
                          <a:cs typeface="Arial" panose="020B0604020202020204" pitchFamily="34" charset="0"/>
                        </a:rPr>
                        <a:t>. Effective teaching of mathematics uses purposeful questions to assess and advance students’ reasoning and sense making about important mathematical ideas and relationships.</a:t>
                      </a:r>
                      <a:endParaRPr lang="en-US" sz="2400" i="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3165150008"/>
                  </a:ext>
                </a:extLst>
              </a:tr>
              <a:tr h="2036212">
                <a:tc>
                  <a:txBody>
                    <a:bodyPr/>
                    <a:lstStyle/>
                    <a:p>
                      <a:r>
                        <a:rPr lang="en-US" sz="2400" b="1" kern="1200" dirty="0">
                          <a:solidFill>
                            <a:schemeClr val="dk1"/>
                          </a:solidFill>
                          <a:effectLst/>
                          <a:latin typeface="Arial" panose="020B0604020202020204" pitchFamily="34" charset="0"/>
                          <a:cs typeface="Arial" panose="020B0604020202020204" pitchFamily="34" charset="0"/>
                        </a:rPr>
                        <a:t>Build procedural fluency from conceptual understanding</a:t>
                      </a:r>
                      <a:r>
                        <a:rPr lang="en-US" sz="2400" kern="1200" dirty="0">
                          <a:solidFill>
                            <a:schemeClr val="dk1"/>
                          </a:solidFill>
                          <a:effectLst/>
                          <a:latin typeface="Arial" panose="020B0604020202020204" pitchFamily="34" charset="0"/>
                          <a:cs typeface="Arial" panose="020B0604020202020204" pitchFamily="34" charset="0"/>
                        </a:rPr>
                        <a:t>. Effective teaching of mathematics builds fluency with procedures on a foundation of conceptual understanding so that students, over time, become skillful in using procedures flexibly as they solve contextual and mathematical problems.</a:t>
                      </a:r>
                      <a:endParaRPr lang="en-US" sz="2400" i="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922705097"/>
                  </a:ext>
                </a:extLst>
              </a:tr>
              <a:tr h="1817073">
                <a:tc>
                  <a:txBody>
                    <a:bodyPr/>
                    <a:lstStyle/>
                    <a:p>
                      <a:r>
                        <a:rPr lang="en-US" sz="2400" b="1" kern="1200" dirty="0">
                          <a:solidFill>
                            <a:schemeClr val="dk1"/>
                          </a:solidFill>
                          <a:effectLst/>
                          <a:latin typeface="Arial" panose="020B0604020202020204" pitchFamily="34" charset="0"/>
                          <a:cs typeface="Arial" panose="020B0604020202020204" pitchFamily="34" charset="0"/>
                        </a:rPr>
                        <a:t>Support productive struggle in learning mathematics</a:t>
                      </a:r>
                      <a:r>
                        <a:rPr lang="en-US" sz="2400" kern="1200" dirty="0">
                          <a:solidFill>
                            <a:schemeClr val="dk1"/>
                          </a:solidFill>
                          <a:effectLst/>
                          <a:latin typeface="Arial" panose="020B0604020202020204" pitchFamily="34" charset="0"/>
                          <a:cs typeface="Arial" panose="020B0604020202020204" pitchFamily="34" charset="0"/>
                        </a:rPr>
                        <a:t>. Effective teaching of mathematics consistently provides students, individually and collectively, with opportunities and supports to engage in productive struggle as they grapple with mathematical ideas and relationships.</a:t>
                      </a:r>
                      <a:endParaRPr lang="en-US" sz="2400" i="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1207945279"/>
                  </a:ext>
                </a:extLst>
              </a:tr>
              <a:tr h="1652022">
                <a:tc>
                  <a:txBody>
                    <a:bodyPr/>
                    <a:lstStyle/>
                    <a:p>
                      <a:r>
                        <a:rPr lang="en-US" sz="2400" b="1" kern="1200" dirty="0">
                          <a:solidFill>
                            <a:schemeClr val="dk1"/>
                          </a:solidFill>
                          <a:effectLst/>
                          <a:latin typeface="Arial" panose="020B0604020202020204" pitchFamily="34" charset="0"/>
                          <a:cs typeface="Arial" panose="020B0604020202020204" pitchFamily="34" charset="0"/>
                        </a:rPr>
                        <a:t>Elicit and use evidence of student thinking</a:t>
                      </a:r>
                      <a:r>
                        <a:rPr lang="en-US" sz="2400" kern="1200" dirty="0">
                          <a:solidFill>
                            <a:schemeClr val="dk1"/>
                          </a:solidFill>
                          <a:effectLst/>
                          <a:latin typeface="Arial" panose="020B0604020202020204" pitchFamily="34" charset="0"/>
                          <a:cs typeface="Arial" panose="020B0604020202020204" pitchFamily="34" charset="0"/>
                        </a:rPr>
                        <a:t>. Effective teaching of mathematics uses evidence of student thinking to assess progress toward mathematical understanding and to adjust instruction continually in ways that support and extend learning.</a:t>
                      </a:r>
                      <a:endParaRPr lang="en-US" sz="2400" i="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2166768016"/>
                  </a:ext>
                </a:extLst>
              </a:tr>
            </a:tbl>
          </a:graphicData>
        </a:graphic>
      </p:graphicFrame>
    </p:spTree>
    <p:extLst>
      <p:ext uri="{BB962C8B-B14F-4D97-AF65-F5344CB8AC3E}">
        <p14:creationId xmlns:p14="http://schemas.microsoft.com/office/powerpoint/2010/main" val="1767842288"/>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6AA14FF-A7BB-49A0-8726-1822C696E514}"/>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0" y="0"/>
            <a:ext cx="14630400" cy="7635889"/>
          </a:xfrm>
        </p:spPr>
      </p:pic>
      <p:sp>
        <p:nvSpPr>
          <p:cNvPr id="2" name="Title 1">
            <a:extLst>
              <a:ext uri="{FF2B5EF4-FFF2-40B4-BE49-F238E27FC236}">
                <a16:creationId xmlns:a16="http://schemas.microsoft.com/office/drawing/2014/main" id="{F1A89981-FEB7-4EBB-A8D0-CDCDE41487D3}"/>
              </a:ext>
            </a:extLst>
          </p:cNvPr>
          <p:cNvSpPr>
            <a:spLocks noGrp="1"/>
          </p:cNvSpPr>
          <p:nvPr>
            <p:ph type="title"/>
          </p:nvPr>
        </p:nvSpPr>
        <p:spPr>
          <a:xfrm>
            <a:off x="0" y="6525208"/>
            <a:ext cx="14630400" cy="769441"/>
          </a:xfrm>
          <a:solidFill>
            <a:schemeClr val="bg1"/>
          </a:solidFill>
          <a:ln w="38100">
            <a:noFill/>
          </a:ln>
        </p:spPr>
        <p:txBody>
          <a:bodyPr/>
          <a:lstStyle/>
          <a:p>
            <a:r>
              <a:rPr lang="en-US" dirty="0">
                <a:solidFill>
                  <a:srgbClr val="040284"/>
                </a:solidFill>
              </a:rPr>
              <a:t>Each Child Our Future</a:t>
            </a:r>
          </a:p>
        </p:txBody>
      </p:sp>
    </p:spTree>
    <p:extLst>
      <p:ext uri="{BB962C8B-B14F-4D97-AF65-F5344CB8AC3E}">
        <p14:creationId xmlns:p14="http://schemas.microsoft.com/office/powerpoint/2010/main" val="865766870"/>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D8DF9-30D7-498F-B825-00A86D8FEE5A}"/>
              </a:ext>
            </a:extLst>
          </p:cNvPr>
          <p:cNvSpPr>
            <a:spLocks noGrp="1"/>
          </p:cNvSpPr>
          <p:nvPr>
            <p:ph type="title"/>
          </p:nvPr>
        </p:nvSpPr>
        <p:spPr>
          <a:xfrm>
            <a:off x="6585898" y="5826825"/>
            <a:ext cx="7298742" cy="800477"/>
          </a:xfrm>
        </p:spPr>
        <p:txBody>
          <a:bodyPr vert="horz" lIns="91440" tIns="45720" rIns="91440" bIns="45720" rtlCol="0" anchor="t">
            <a:normAutofit fontScale="90000"/>
          </a:bodyPr>
          <a:lstStyle/>
          <a:p>
            <a:pPr algn="l" defTabSz="914400">
              <a:lnSpc>
                <a:spcPct val="90000"/>
              </a:lnSpc>
            </a:pPr>
            <a:r>
              <a:rPr lang="en-US" sz="5400" kern="1200" dirty="0">
                <a:solidFill>
                  <a:schemeClr val="tx1"/>
                </a:solidFill>
                <a:latin typeface="+mj-lt"/>
                <a:ea typeface="+mj-ea"/>
                <a:cs typeface="+mj-cs"/>
              </a:rPr>
              <a:t>ODE Math Practice Rubric </a:t>
            </a:r>
          </a:p>
        </p:txBody>
      </p:sp>
      <p:sp>
        <p:nvSpPr>
          <p:cNvPr id="33" name="Freeform: Shape 32">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35709"/>
            <a:ext cx="4476902" cy="5682938"/>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8378" y="-5198"/>
            <a:ext cx="5091379" cy="2944989"/>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child, person, person, young&#10;&#10;Description automatically generated">
            <a:extLst>
              <a:ext uri="{FF2B5EF4-FFF2-40B4-BE49-F238E27FC236}">
                <a16:creationId xmlns:a16="http://schemas.microsoft.com/office/drawing/2014/main" id="{1C4638A0-7508-4C70-8649-0FF833B0C0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206" r="-3" b="20948"/>
          <a:stretch/>
        </p:blipFill>
        <p:spPr>
          <a:xfrm>
            <a:off x="1495888" y="10"/>
            <a:ext cx="4696359" cy="2742270"/>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9" name="Picture 18" descr="A picture containing person&#10;&#10;Description automatically generated">
            <a:extLst>
              <a:ext uri="{FF2B5EF4-FFF2-40B4-BE49-F238E27FC236}">
                <a16:creationId xmlns:a16="http://schemas.microsoft.com/office/drawing/2014/main" id="{42D5DCF1-B54D-4335-96A1-479CC1A090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164" r="21662" b="-2"/>
          <a:stretch/>
        </p:blipFill>
        <p:spPr>
          <a:xfrm>
            <a:off x="20" y="2735046"/>
            <a:ext cx="4277545" cy="5483601"/>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37" name="Oval 3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734" y="739089"/>
            <a:ext cx="3818535" cy="3818535"/>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group of people sitting around a table&#10;&#10;Description automatically generated with low confidence">
            <a:extLst>
              <a:ext uri="{FF2B5EF4-FFF2-40B4-BE49-F238E27FC236}">
                <a16:creationId xmlns:a16="http://schemas.microsoft.com/office/drawing/2014/main" id="{340CC697-FF86-47A1-854B-4D801198B2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39" r="17259" b="-3"/>
          <a:stretch/>
        </p:blipFill>
        <p:spPr>
          <a:xfrm>
            <a:off x="6614245" y="936600"/>
            <a:ext cx="3423513" cy="3423513"/>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9" name="Freeform: Shape 38">
            <a:extLst>
              <a:ext uri="{FF2B5EF4-FFF2-40B4-BE49-F238E27FC236}">
                <a16:creationId xmlns:a16="http://schemas.microsoft.com/office/drawing/2014/main" id="{31103AB2-C090-458F-B752-294F23AFA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3081" y="-5197"/>
            <a:ext cx="4127319" cy="4542188"/>
          </a:xfrm>
          <a:custGeom>
            <a:avLst/>
            <a:gdLst>
              <a:gd name="connsiteX0" fmla="*/ 198262 w 3439432"/>
              <a:gd name="connsiteY0" fmla="*/ 0 h 3785157"/>
              <a:gd name="connsiteX1" fmla="*/ 3439432 w 3439432"/>
              <a:gd name="connsiteY1" fmla="*/ 0 h 3785157"/>
              <a:gd name="connsiteX2" fmla="*/ 3439432 w 3439432"/>
              <a:gd name="connsiteY2" fmla="*/ 3697836 h 3785157"/>
              <a:gd name="connsiteX3" fmla="*/ 3318024 w 3439432"/>
              <a:gd name="connsiteY3" fmla="*/ 3729054 h 3785157"/>
              <a:gd name="connsiteX4" fmla="*/ 2761488 w 3439432"/>
              <a:gd name="connsiteY4" fmla="*/ 3785157 h 3785157"/>
              <a:gd name="connsiteX5" fmla="*/ 0 w 3439432"/>
              <a:gd name="connsiteY5" fmla="*/ 1023669 h 3785157"/>
              <a:gd name="connsiteX6" fmla="*/ 124151 w 3439432"/>
              <a:gd name="connsiteY6" fmla="*/ 202487 h 378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785157">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person writing on a whiteboard&#10;&#10;Description automatically generated with low confidence">
            <a:extLst>
              <a:ext uri="{FF2B5EF4-FFF2-40B4-BE49-F238E27FC236}">
                <a16:creationId xmlns:a16="http://schemas.microsoft.com/office/drawing/2014/main" id="{6D28D87D-335D-4112-A40F-A38D236D43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536" b="-1"/>
          <a:stretch/>
        </p:blipFill>
        <p:spPr>
          <a:xfrm>
            <a:off x="10702513" y="-5197"/>
            <a:ext cx="3927885" cy="4342757"/>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p:spPr>
      </p:pic>
    </p:spTree>
    <p:extLst>
      <p:ext uri="{BB962C8B-B14F-4D97-AF65-F5344CB8AC3E}">
        <p14:creationId xmlns:p14="http://schemas.microsoft.com/office/powerpoint/2010/main" val="26403164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8ED0347-140B-42BC-B73E-95A87F4AEAE8}"/>
              </a:ext>
            </a:extLst>
          </p:cNvPr>
          <p:cNvGraphicFramePr>
            <a:graphicFrameLocks noGrp="1"/>
          </p:cNvGraphicFramePr>
          <p:nvPr>
            <p:extLst>
              <p:ext uri="{D42A27DB-BD31-4B8C-83A1-F6EECF244321}">
                <p14:modId xmlns:p14="http://schemas.microsoft.com/office/powerpoint/2010/main" val="3880125851"/>
              </p:ext>
            </p:extLst>
          </p:nvPr>
        </p:nvGraphicFramePr>
        <p:xfrm>
          <a:off x="0" y="-11643"/>
          <a:ext cx="14630400" cy="7614486"/>
        </p:xfrm>
        <a:graphic>
          <a:graphicData uri="http://schemas.openxmlformats.org/drawingml/2006/table">
            <a:tbl>
              <a:tblPr firstRow="1" firstCol="1" bandRow="1">
                <a:tableStyleId>{2A488322-F2BA-4B5B-9748-0D474271808F}</a:tableStyleId>
              </a:tblPr>
              <a:tblGrid>
                <a:gridCol w="658368">
                  <a:extLst>
                    <a:ext uri="{9D8B030D-6E8A-4147-A177-3AD203B41FA5}">
                      <a16:colId xmlns:a16="http://schemas.microsoft.com/office/drawing/2014/main" val="725396869"/>
                    </a:ext>
                  </a:extLst>
                </a:gridCol>
                <a:gridCol w="3099816">
                  <a:extLst>
                    <a:ext uri="{9D8B030D-6E8A-4147-A177-3AD203B41FA5}">
                      <a16:colId xmlns:a16="http://schemas.microsoft.com/office/drawing/2014/main" val="1109203194"/>
                    </a:ext>
                  </a:extLst>
                </a:gridCol>
                <a:gridCol w="2697480">
                  <a:extLst>
                    <a:ext uri="{9D8B030D-6E8A-4147-A177-3AD203B41FA5}">
                      <a16:colId xmlns:a16="http://schemas.microsoft.com/office/drawing/2014/main" val="3170006289"/>
                    </a:ext>
                  </a:extLst>
                </a:gridCol>
                <a:gridCol w="3758184">
                  <a:extLst>
                    <a:ext uri="{9D8B030D-6E8A-4147-A177-3AD203B41FA5}">
                      <a16:colId xmlns:a16="http://schemas.microsoft.com/office/drawing/2014/main" val="855383044"/>
                    </a:ext>
                  </a:extLst>
                </a:gridCol>
                <a:gridCol w="4416552">
                  <a:extLst>
                    <a:ext uri="{9D8B030D-6E8A-4147-A177-3AD203B41FA5}">
                      <a16:colId xmlns:a16="http://schemas.microsoft.com/office/drawing/2014/main" val="2570894898"/>
                    </a:ext>
                  </a:extLst>
                </a:gridCol>
              </a:tblGrid>
              <a:tr h="361583">
                <a:tc>
                  <a:txBody>
                    <a:bodyPr/>
                    <a:lstStyle/>
                    <a:p>
                      <a:pPr marL="0" marR="0" algn="ctr">
                        <a:spcBef>
                          <a:spcPts val="0"/>
                        </a:spcBef>
                        <a:spcAft>
                          <a:spcPts val="0"/>
                        </a:spcAft>
                      </a:pPr>
                      <a:r>
                        <a:rPr lang="en-US" sz="2400" dirty="0">
                          <a:effectLst/>
                        </a:rPr>
                        <a:t>MP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nchor="b"/>
                </a:tc>
                <a:tc>
                  <a:txBody>
                    <a:bodyPr/>
                    <a:lstStyle/>
                    <a:p>
                      <a:pPr marL="0" marR="0" algn="ctr">
                        <a:spcBef>
                          <a:spcPts val="0"/>
                        </a:spcBef>
                        <a:spcAft>
                          <a:spcPts val="0"/>
                        </a:spcAft>
                      </a:pPr>
                      <a:r>
                        <a:rPr lang="en-US" sz="2400" dirty="0">
                          <a:effectLst/>
                        </a:rPr>
                        <a:t>Needs Improvement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nchor="b"/>
                </a:tc>
                <a:tc>
                  <a:txBody>
                    <a:bodyPr/>
                    <a:lstStyle/>
                    <a:p>
                      <a:pPr marL="0" marR="0" algn="ctr">
                        <a:spcBef>
                          <a:spcPts val="0"/>
                        </a:spcBef>
                        <a:spcAft>
                          <a:spcPts val="0"/>
                        </a:spcAft>
                      </a:pPr>
                      <a:r>
                        <a:rPr lang="en-US" sz="2400" dirty="0">
                          <a:effectLst/>
                        </a:rPr>
                        <a:t>Emerging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nchor="b"/>
                </a:tc>
                <a:tc>
                  <a:txBody>
                    <a:bodyPr/>
                    <a:lstStyle/>
                    <a:p>
                      <a:pPr marL="0" marR="0" algn="ctr">
                        <a:spcBef>
                          <a:spcPts val="0"/>
                        </a:spcBef>
                        <a:spcAft>
                          <a:spcPts val="0"/>
                        </a:spcAft>
                      </a:pPr>
                      <a:r>
                        <a:rPr lang="en-US" sz="2400">
                          <a:effectLst/>
                        </a:rPr>
                        <a:t>Proficient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nchor="b"/>
                </a:tc>
                <a:tc>
                  <a:txBody>
                    <a:bodyPr/>
                    <a:lstStyle/>
                    <a:p>
                      <a:pPr marL="0" marR="0" algn="ctr">
                        <a:spcBef>
                          <a:spcPts val="0"/>
                        </a:spcBef>
                        <a:spcAft>
                          <a:spcPts val="0"/>
                        </a:spcAft>
                      </a:pPr>
                      <a:r>
                        <a:rPr lang="en-US" sz="2400" dirty="0">
                          <a:effectLst/>
                        </a:rPr>
                        <a:t>Exemplary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nchor="b"/>
                </a:tc>
                <a:extLst>
                  <a:ext uri="{0D108BD9-81ED-4DB2-BD59-A6C34878D82A}">
                    <a16:rowId xmlns:a16="http://schemas.microsoft.com/office/drawing/2014/main" val="2378647134"/>
                  </a:ext>
                </a:extLst>
              </a:tr>
              <a:tr h="1834115">
                <a:tc rowSpan="4">
                  <a:txBody>
                    <a:bodyPr/>
                    <a:lstStyle/>
                    <a:p>
                      <a:pPr marL="71755" marR="71755" algn="ctr">
                        <a:spcBef>
                          <a:spcPts val="0"/>
                        </a:spcBef>
                        <a:spcAft>
                          <a:spcPts val="0"/>
                        </a:spcAft>
                      </a:pPr>
                      <a:r>
                        <a:rPr lang="en-US" sz="2400" dirty="0">
                          <a:effectLst/>
                        </a:rPr>
                        <a:t>MP.6 Attend to Precision.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vert="vert270" anchor="ctr"/>
                </a:tc>
                <a:tc>
                  <a:txBody>
                    <a:bodyPr/>
                    <a:lstStyle/>
                    <a:p>
                      <a:pPr marL="0" marR="0">
                        <a:spcBef>
                          <a:spcPts val="0"/>
                        </a:spcBef>
                        <a:spcAft>
                          <a:spcPts val="0"/>
                        </a:spcAft>
                      </a:pPr>
                      <a:r>
                        <a:rPr lang="en-US" sz="1800" dirty="0">
                          <a:effectLst/>
                        </a:rPr>
                        <a:t>Does not address the question completely or directly; gives incomplete or wrong responses.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tc>
                <a:tc>
                  <a:txBody>
                    <a:bodyPr/>
                    <a:lstStyle/>
                    <a:p>
                      <a:pPr marL="0" marR="0">
                        <a:spcBef>
                          <a:spcPts val="0"/>
                        </a:spcBef>
                        <a:spcAft>
                          <a:spcPts val="0"/>
                        </a:spcAft>
                      </a:pPr>
                      <a:r>
                        <a:rPr lang="en-US" sz="1800" dirty="0">
                          <a:effectLst/>
                        </a:rPr>
                        <a:t>Makes an incomplete attempt to answer the question; does not formulate further responses when necessary.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tc>
                <a:tc>
                  <a:txBody>
                    <a:bodyPr/>
                    <a:lstStyle/>
                    <a:p>
                      <a:pPr marL="0" marR="0">
                        <a:spcBef>
                          <a:spcPts val="0"/>
                        </a:spcBef>
                        <a:spcAft>
                          <a:spcPts val="0"/>
                        </a:spcAft>
                      </a:pPr>
                      <a:r>
                        <a:rPr lang="en-US" sz="1800">
                          <a:effectLst/>
                        </a:rPr>
                        <a:t>Answers the question of interest thoroughly and precisely; provides carefully formulated explanations; revises responses when necessary.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tc>
                <a:tc>
                  <a:txBody>
                    <a:bodyPr/>
                    <a:lstStyle/>
                    <a:p>
                      <a:pPr marL="0" marR="0">
                        <a:spcBef>
                          <a:spcPts val="0"/>
                        </a:spcBef>
                        <a:spcAft>
                          <a:spcPts val="0"/>
                        </a:spcAft>
                      </a:pPr>
                      <a:r>
                        <a:rPr lang="en-US" sz="1800">
                          <a:effectLst/>
                        </a:rPr>
                        <a:t>Answers the question of interest thoroughly and precisely; provides carefully formulated explanations; identifies when others are not addressing the question completely.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tc>
                <a:extLst>
                  <a:ext uri="{0D108BD9-81ED-4DB2-BD59-A6C34878D82A}">
                    <a16:rowId xmlns:a16="http://schemas.microsoft.com/office/drawing/2014/main" val="4233259276"/>
                  </a:ext>
                </a:extLst>
              </a:tr>
              <a:tr h="1746381">
                <a:tc vMerge="1">
                  <a:txBody>
                    <a:bodyPr/>
                    <a:lstStyle/>
                    <a:p>
                      <a:endParaRPr lang="en-US"/>
                    </a:p>
                  </a:txBody>
                  <a:tcPr/>
                </a:tc>
                <a:tc>
                  <a:txBody>
                    <a:bodyPr/>
                    <a:lstStyle/>
                    <a:p>
                      <a:pPr marL="0" marR="0">
                        <a:spcBef>
                          <a:spcPts val="0"/>
                        </a:spcBef>
                        <a:spcAft>
                          <a:spcPts val="0"/>
                        </a:spcAft>
                      </a:pPr>
                      <a:r>
                        <a:rPr lang="en-US" sz="1800" dirty="0">
                          <a:effectLst/>
                        </a:rPr>
                        <a:t>Fails to communicate; unable to decipher appropriate depth of communication needed, e.g., goes off on tangents or does not provide relevant information.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tc>
                <a:tc>
                  <a:txBody>
                    <a:bodyPr/>
                    <a:lstStyle/>
                    <a:p>
                      <a:pPr marL="0" marR="0">
                        <a:spcBef>
                          <a:spcPts val="0"/>
                        </a:spcBef>
                        <a:spcAft>
                          <a:spcPts val="0"/>
                        </a:spcAft>
                      </a:pPr>
                      <a:r>
                        <a:rPr lang="en-US" sz="1800">
                          <a:effectLst/>
                        </a:rPr>
                        <a:t>Communicates with vague or incorrect terminology.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tc>
                <a:tc>
                  <a:txBody>
                    <a:bodyPr/>
                    <a:lstStyle/>
                    <a:p>
                      <a:pPr marL="0" marR="0">
                        <a:spcBef>
                          <a:spcPts val="0"/>
                        </a:spcBef>
                        <a:spcAft>
                          <a:spcPts val="0"/>
                        </a:spcAft>
                      </a:pPr>
                      <a:r>
                        <a:rPr lang="en-US" sz="1800">
                          <a:effectLst/>
                        </a:rPr>
                        <a:t>Communicates clearly with a good grasp of the mathematical terminology. uses mathematical vocabulary carefully.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tc>
                <a:tc>
                  <a:txBody>
                    <a:bodyPr/>
                    <a:lstStyle/>
                    <a:p>
                      <a:pPr marL="0" marR="0">
                        <a:spcBef>
                          <a:spcPts val="0"/>
                        </a:spcBef>
                        <a:spcAft>
                          <a:spcPts val="0"/>
                        </a:spcAft>
                      </a:pPr>
                      <a:r>
                        <a:rPr lang="en-US" sz="1800">
                          <a:effectLst/>
                        </a:rPr>
                        <a:t>Communicates clearly and concisely examining claims and makes explicit use of mathematical definitions.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tc>
                <a:extLst>
                  <a:ext uri="{0D108BD9-81ED-4DB2-BD59-A6C34878D82A}">
                    <a16:rowId xmlns:a16="http://schemas.microsoft.com/office/drawing/2014/main" val="4061449755"/>
                  </a:ext>
                </a:extLst>
              </a:tr>
              <a:tr h="1834115">
                <a:tc vMerge="1">
                  <a:txBody>
                    <a:bodyPr/>
                    <a:lstStyle/>
                    <a:p>
                      <a:endParaRPr lang="en-US"/>
                    </a:p>
                  </a:txBody>
                  <a:tcPr/>
                </a:tc>
                <a:tc>
                  <a:txBody>
                    <a:bodyPr/>
                    <a:lstStyle/>
                    <a:p>
                      <a:pPr marL="0" marR="0">
                        <a:spcBef>
                          <a:spcPts val="0"/>
                        </a:spcBef>
                        <a:spcAft>
                          <a:spcPts val="0"/>
                        </a:spcAft>
                      </a:pPr>
                      <a:r>
                        <a:rPr lang="en-US" sz="1800">
                          <a:effectLst/>
                        </a:rPr>
                        <a:t>Calculates inaccurately; forgets to specify the meaning of symbols and units and to provide labels.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tc>
                <a:tc>
                  <a:txBody>
                    <a:bodyPr/>
                    <a:lstStyle/>
                    <a:p>
                      <a:pPr marL="0" marR="0">
                        <a:spcBef>
                          <a:spcPts val="0"/>
                        </a:spcBef>
                        <a:spcAft>
                          <a:spcPts val="0"/>
                        </a:spcAft>
                      </a:pPr>
                      <a:r>
                        <a:rPr lang="en-US" sz="1800">
                          <a:effectLst/>
                        </a:rPr>
                        <a:t>Calculates accurately but not precisely, occasionally specifying the meaning of symbols and units and providing labels.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tc>
                <a:tc>
                  <a:txBody>
                    <a:bodyPr/>
                    <a:lstStyle/>
                    <a:p>
                      <a:pPr marL="0" marR="0">
                        <a:spcBef>
                          <a:spcPts val="0"/>
                        </a:spcBef>
                        <a:spcAft>
                          <a:spcPts val="0"/>
                        </a:spcAft>
                      </a:pPr>
                      <a:r>
                        <a:rPr lang="en-US" sz="1800">
                          <a:effectLst/>
                        </a:rPr>
                        <a:t>Calculates accurately and efficiently, expressing numerical answers with a degree of precision; states the meaning of symbols, specifying units of measure and providing accurate labels.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tc>
                <a:tc>
                  <a:txBody>
                    <a:bodyPr/>
                    <a:lstStyle/>
                    <a:p>
                      <a:pPr marL="0" marR="0">
                        <a:spcBef>
                          <a:spcPts val="0"/>
                        </a:spcBef>
                        <a:spcAft>
                          <a:spcPts val="0"/>
                        </a:spcAft>
                      </a:pPr>
                      <a:r>
                        <a:rPr lang="en-US" sz="1800">
                          <a:effectLst/>
                        </a:rPr>
                        <a:t>Calculates accurately and efficiently and uses proper precision in procedures; states the meaning of symbols, carefully specifying units of measure and providing accurate labels.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tc>
                <a:extLst>
                  <a:ext uri="{0D108BD9-81ED-4DB2-BD59-A6C34878D82A}">
                    <a16:rowId xmlns:a16="http://schemas.microsoft.com/office/drawing/2014/main" val="2751611293"/>
                  </a:ext>
                </a:extLst>
              </a:tr>
              <a:tr h="1834115">
                <a:tc vMerge="1">
                  <a:txBody>
                    <a:bodyPr/>
                    <a:lstStyle/>
                    <a:p>
                      <a:endParaRPr lang="en-US"/>
                    </a:p>
                  </a:txBody>
                  <a:tcPr/>
                </a:tc>
                <a:tc>
                  <a:txBody>
                    <a:bodyPr/>
                    <a:lstStyle/>
                    <a:p>
                      <a:pPr marL="0" marR="0">
                        <a:spcBef>
                          <a:spcPts val="0"/>
                        </a:spcBef>
                        <a:spcAft>
                          <a:spcPts val="0"/>
                        </a:spcAft>
                      </a:pPr>
                      <a:r>
                        <a:rPr lang="en-US" sz="1800">
                          <a:effectLst/>
                        </a:rPr>
                        <a:t>Does not determine the necessary level of precision.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tc>
                <a:tc>
                  <a:txBody>
                    <a:bodyPr/>
                    <a:lstStyle/>
                    <a:p>
                      <a:pPr marL="0" marR="0">
                        <a:spcBef>
                          <a:spcPts val="0"/>
                        </a:spcBef>
                        <a:spcAft>
                          <a:spcPts val="0"/>
                        </a:spcAft>
                      </a:pPr>
                      <a:r>
                        <a:rPr lang="en-US" sz="1800">
                          <a:effectLst/>
                        </a:rPr>
                        <a:t>Determines a level of precision; may not be the best choice.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tc>
                <a:tc>
                  <a:txBody>
                    <a:bodyPr/>
                    <a:lstStyle/>
                    <a:p>
                      <a:pPr marL="0" marR="0">
                        <a:spcBef>
                          <a:spcPts val="0"/>
                        </a:spcBef>
                        <a:spcAft>
                          <a:spcPts val="0"/>
                        </a:spcAft>
                      </a:pPr>
                      <a:r>
                        <a:rPr lang="en-US" sz="1800" dirty="0">
                          <a:effectLst/>
                        </a:rPr>
                        <a:t>Determines the necessary level of precision; distinguishes between exact and approximate answers, and determines which is more useful depending on the context.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tc>
                <a:tc>
                  <a:txBody>
                    <a:bodyPr/>
                    <a:lstStyle/>
                    <a:p>
                      <a:pPr marL="0" marR="0">
                        <a:spcBef>
                          <a:spcPts val="0"/>
                        </a:spcBef>
                        <a:spcAft>
                          <a:spcPts val="0"/>
                        </a:spcAft>
                      </a:pPr>
                      <a:r>
                        <a:rPr lang="en-US" sz="1800" dirty="0">
                          <a:effectLst/>
                        </a:rPr>
                        <a:t>Determine the necessary level of precision noting error or uncertainty; distinguishes between exact and approximate answers, and determines which is more useful depending on the context.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630" marR="61630" marT="0" marB="0"/>
                </a:tc>
                <a:extLst>
                  <a:ext uri="{0D108BD9-81ED-4DB2-BD59-A6C34878D82A}">
                    <a16:rowId xmlns:a16="http://schemas.microsoft.com/office/drawing/2014/main" val="1824818673"/>
                  </a:ext>
                </a:extLst>
              </a:tr>
            </a:tbl>
          </a:graphicData>
        </a:graphic>
      </p:graphicFrame>
    </p:spTree>
    <p:extLst>
      <p:ext uri="{BB962C8B-B14F-4D97-AF65-F5344CB8AC3E}">
        <p14:creationId xmlns:p14="http://schemas.microsoft.com/office/powerpoint/2010/main" val="1170657334"/>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3C285-B360-4F87-B0B7-2020BDA8F690}"/>
              </a:ext>
            </a:extLst>
          </p:cNvPr>
          <p:cNvSpPr>
            <a:spLocks noGrp="1"/>
          </p:cNvSpPr>
          <p:nvPr>
            <p:ph type="title"/>
          </p:nvPr>
        </p:nvSpPr>
        <p:spPr/>
        <p:txBody>
          <a:bodyPr/>
          <a:lstStyle/>
          <a:p>
            <a:r>
              <a:rPr lang="en-US" dirty="0"/>
              <a:t>Robert Kaplinsky’s Readable Version</a:t>
            </a:r>
          </a:p>
        </p:txBody>
      </p:sp>
      <p:sp>
        <p:nvSpPr>
          <p:cNvPr id="3" name="Content Placeholder 2">
            <a:extLst>
              <a:ext uri="{FF2B5EF4-FFF2-40B4-BE49-F238E27FC236}">
                <a16:creationId xmlns:a16="http://schemas.microsoft.com/office/drawing/2014/main" id="{1629C968-B2D1-49F6-96CB-2131805E3538}"/>
              </a:ext>
            </a:extLst>
          </p:cNvPr>
          <p:cNvSpPr>
            <a:spLocks noGrp="1"/>
          </p:cNvSpPr>
          <p:nvPr>
            <p:ph idx="1"/>
          </p:nvPr>
        </p:nvSpPr>
        <p:spPr>
          <a:xfrm>
            <a:off x="731520" y="1771631"/>
            <a:ext cx="13167360" cy="4140654"/>
          </a:xfrm>
        </p:spPr>
        <p:txBody>
          <a:bodyPr/>
          <a:lstStyle/>
          <a:p>
            <a:pPr marL="0" indent="0">
              <a:buNone/>
            </a:pPr>
            <a:r>
              <a:rPr lang="en-US" sz="3200" b="1" i="0" u="sng" dirty="0">
                <a:effectLst/>
                <a:latin typeface="Arial" panose="020B0604020202020204" pitchFamily="34" charset="0"/>
                <a:cs typeface="Arial" panose="020B0604020202020204" pitchFamily="34" charset="0"/>
              </a:rPr>
              <a:t>Math Practice 6: Communicate precisely.</a:t>
            </a:r>
          </a:p>
          <a:p>
            <a:pPr marL="0" indent="0">
              <a:buNone/>
            </a:pPr>
            <a:br>
              <a:rPr lang="en-US" sz="3200" b="1" dirty="0">
                <a:latin typeface="Arial" panose="020B0604020202020204" pitchFamily="34" charset="0"/>
                <a:cs typeface="Arial" panose="020B0604020202020204" pitchFamily="34" charset="0"/>
              </a:rPr>
            </a:br>
            <a:r>
              <a:rPr lang="en-US" sz="3200" i="0" dirty="0">
                <a:effectLst/>
                <a:latin typeface="Arial" panose="020B0604020202020204" pitchFamily="34" charset="0"/>
                <a:cs typeface="Arial" panose="020B0604020202020204" pitchFamily="34" charset="0"/>
              </a:rPr>
              <a:t>Mathematically proficient students communicate precisely with others. This includes using proper definitions, defining their variables, specifying their units, and labeling axes.</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5509228"/>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8F43-9C65-4574-A502-5F5514E47D8D}"/>
              </a:ext>
            </a:extLst>
          </p:cNvPr>
          <p:cNvSpPr>
            <a:spLocks noGrp="1"/>
          </p:cNvSpPr>
          <p:nvPr>
            <p:ph type="title"/>
          </p:nvPr>
        </p:nvSpPr>
        <p:spPr/>
        <p:txBody>
          <a:bodyPr/>
          <a:lstStyle/>
          <a:p>
            <a:r>
              <a:rPr lang="en-US" dirty="0"/>
              <a:t>Mathematics Questions? </a:t>
            </a:r>
          </a:p>
        </p:txBody>
      </p:sp>
      <p:graphicFrame>
        <p:nvGraphicFramePr>
          <p:cNvPr id="4" name="Table 4">
            <a:extLst>
              <a:ext uri="{FF2B5EF4-FFF2-40B4-BE49-F238E27FC236}">
                <a16:creationId xmlns:a16="http://schemas.microsoft.com/office/drawing/2014/main" id="{E2CA588D-3B90-4F41-85B3-32892BF3900B}"/>
              </a:ext>
            </a:extLst>
          </p:cNvPr>
          <p:cNvGraphicFramePr>
            <a:graphicFrameLocks noGrp="1"/>
          </p:cNvGraphicFramePr>
          <p:nvPr>
            <p:extLst>
              <p:ext uri="{D42A27DB-BD31-4B8C-83A1-F6EECF244321}">
                <p14:modId xmlns:p14="http://schemas.microsoft.com/office/powerpoint/2010/main" val="940393810"/>
              </p:ext>
            </p:extLst>
          </p:nvPr>
        </p:nvGraphicFramePr>
        <p:xfrm>
          <a:off x="1243584" y="2109121"/>
          <a:ext cx="12042648" cy="4011357"/>
        </p:xfrm>
        <a:graphic>
          <a:graphicData uri="http://schemas.openxmlformats.org/drawingml/2006/table">
            <a:tbl>
              <a:tblPr firstRow="1" bandRow="1">
                <a:tableStyleId>{5C22544A-7EE6-4342-B048-85BDC9FD1C3A}</a:tableStyleId>
              </a:tblPr>
              <a:tblGrid>
                <a:gridCol w="4412317">
                  <a:extLst>
                    <a:ext uri="{9D8B030D-6E8A-4147-A177-3AD203B41FA5}">
                      <a16:colId xmlns:a16="http://schemas.microsoft.com/office/drawing/2014/main" val="673428397"/>
                    </a:ext>
                  </a:extLst>
                </a:gridCol>
                <a:gridCol w="7630331">
                  <a:extLst>
                    <a:ext uri="{9D8B030D-6E8A-4147-A177-3AD203B41FA5}">
                      <a16:colId xmlns:a16="http://schemas.microsoft.com/office/drawing/2014/main" val="1190729201"/>
                    </a:ext>
                  </a:extLst>
                </a:gridCol>
              </a:tblGrid>
              <a:tr h="900665">
                <a:tc>
                  <a:txBody>
                    <a:bodyPr/>
                    <a:lstStyle/>
                    <a:p>
                      <a:pPr algn="ctr"/>
                      <a:r>
                        <a:rPr lang="en-US" sz="2900" dirty="0">
                          <a:latin typeface="Arial" panose="020B0604020202020204" pitchFamily="34" charset="0"/>
                          <a:cs typeface="Arial" panose="020B0604020202020204" pitchFamily="34" charset="0"/>
                        </a:rPr>
                        <a:t>Name </a:t>
                      </a:r>
                    </a:p>
                  </a:txBody>
                  <a:tcPr marL="109728" marR="109728" marT="54864" marB="54864"/>
                </a:tc>
                <a:tc>
                  <a:txBody>
                    <a:bodyPr/>
                    <a:lstStyle/>
                    <a:p>
                      <a:pPr algn="ctr"/>
                      <a:r>
                        <a:rPr lang="en-US" sz="2900" dirty="0">
                          <a:latin typeface="Arial" panose="020B0604020202020204" pitchFamily="34" charset="0"/>
                          <a:cs typeface="Arial" panose="020B0604020202020204" pitchFamily="34" charset="0"/>
                        </a:rPr>
                        <a:t>Email </a:t>
                      </a:r>
                    </a:p>
                  </a:txBody>
                  <a:tcPr marL="109728" marR="109728" marT="54864" marB="54864"/>
                </a:tc>
                <a:extLst>
                  <a:ext uri="{0D108BD9-81ED-4DB2-BD59-A6C34878D82A}">
                    <a16:rowId xmlns:a16="http://schemas.microsoft.com/office/drawing/2014/main" val="21901072"/>
                  </a:ext>
                </a:extLst>
              </a:tr>
              <a:tr h="900665">
                <a:tc>
                  <a:txBody>
                    <a:bodyPr/>
                    <a:lstStyle/>
                    <a:p>
                      <a:pPr algn="ctr"/>
                      <a:r>
                        <a:rPr lang="en-US" sz="3200" b="1" dirty="0">
                          <a:latin typeface="Arial" panose="020B0604020202020204" pitchFamily="34" charset="0"/>
                          <a:cs typeface="Arial" panose="020B0604020202020204" pitchFamily="34" charset="0"/>
                        </a:rPr>
                        <a:t>Brian Bickley</a:t>
                      </a:r>
                      <a:endParaRPr lang="en-US" sz="3200" dirty="0">
                        <a:latin typeface="Arial" panose="020B0604020202020204" pitchFamily="34" charset="0"/>
                        <a:cs typeface="Arial" panose="020B0604020202020204" pitchFamily="34" charset="0"/>
                      </a:endParaRPr>
                    </a:p>
                  </a:txBody>
                  <a:tcPr marL="109728" marR="109728" marT="54864" marB="54864"/>
                </a:tc>
                <a:tc>
                  <a:txBody>
                    <a:bodyPr/>
                    <a:lstStyle/>
                    <a:p>
                      <a:r>
                        <a:rPr lang="en-US" sz="3200" dirty="0">
                          <a:latin typeface="Arial" panose="020B0604020202020204" pitchFamily="34" charset="0"/>
                          <a:cs typeface="Arial" panose="020B0604020202020204" pitchFamily="34" charset="0"/>
                          <a:hlinkClick r:id="rId2"/>
                        </a:rPr>
                        <a:t>Brian.Bickley@education.ohio.gov</a:t>
                      </a:r>
                      <a:endParaRPr lang="en-US" sz="320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2372502019"/>
                  </a:ext>
                </a:extLst>
              </a:tr>
              <a:tr h="725833">
                <a:tc>
                  <a:txBody>
                    <a:bodyPr/>
                    <a:lstStyle/>
                    <a:p>
                      <a:pPr algn="ctr"/>
                      <a:r>
                        <a:rPr lang="en-US" sz="3200" b="1" dirty="0">
                          <a:latin typeface="Arial" panose="020B0604020202020204" pitchFamily="34" charset="0"/>
                          <a:cs typeface="Arial" panose="020B0604020202020204" pitchFamily="34" charset="0"/>
                        </a:rPr>
                        <a:t>Anna Cannelongo </a:t>
                      </a:r>
                    </a:p>
                  </a:txBody>
                  <a:tcPr marL="109728" marR="109728" marT="54864" marB="5486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dirty="0">
                          <a:latin typeface="Arial" panose="020B0604020202020204" pitchFamily="34" charset="0"/>
                          <a:cs typeface="Arial" panose="020B0604020202020204" pitchFamily="34" charset="0"/>
                          <a:hlinkClick r:id="rId3"/>
                        </a:rPr>
                        <a:t>Anna.Cannelongo@education.ohio.gov</a:t>
                      </a:r>
                      <a:endParaRPr lang="en-US" sz="320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2734556157"/>
                  </a:ext>
                </a:extLst>
              </a:tr>
              <a:tr h="74106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3200" b="1" dirty="0">
                          <a:latin typeface="Arial" panose="020B0604020202020204" pitchFamily="34" charset="0"/>
                          <a:cs typeface="Arial" panose="020B0604020202020204" pitchFamily="34" charset="0"/>
                        </a:rPr>
                        <a:t>Annika Moore</a:t>
                      </a:r>
                      <a:endParaRPr lang="en-US" sz="3200" dirty="0">
                        <a:latin typeface="Arial" panose="020B0604020202020204" pitchFamily="34" charset="0"/>
                        <a:cs typeface="Arial" panose="020B0604020202020204" pitchFamily="34" charset="0"/>
                      </a:endParaRPr>
                    </a:p>
                  </a:txBody>
                  <a:tcPr marL="109728" marR="109728" marT="54864" marB="54864"/>
                </a:tc>
                <a:tc>
                  <a:txBody>
                    <a:bodyPr/>
                    <a:lstStyle/>
                    <a:p>
                      <a:r>
                        <a:rPr lang="pl-PL" sz="3200" dirty="0">
                          <a:latin typeface="Arial" panose="020B0604020202020204" pitchFamily="34" charset="0"/>
                          <a:cs typeface="Arial" panose="020B0604020202020204" pitchFamily="34" charset="0"/>
                          <a:hlinkClick r:id="rId4"/>
                        </a:rPr>
                        <a:t>Annika.Moore@education.ohio.gov</a:t>
                      </a:r>
                      <a:endParaRPr lang="en-US" sz="320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1477788241"/>
                  </a:ext>
                </a:extLst>
              </a:tr>
              <a:tr h="74313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3200" b="1" dirty="0">
                          <a:latin typeface="Arial" panose="020B0604020202020204" pitchFamily="34" charset="0"/>
                          <a:cs typeface="Arial" panose="020B0604020202020204" pitchFamily="34" charset="0"/>
                        </a:rPr>
                        <a:t>Yelena Palayeva</a:t>
                      </a:r>
                      <a:endParaRPr lang="en-US" sz="3200" dirty="0">
                        <a:latin typeface="Arial" panose="020B0604020202020204" pitchFamily="34" charset="0"/>
                        <a:cs typeface="Arial" panose="020B0604020202020204" pitchFamily="34" charset="0"/>
                      </a:endParaRPr>
                    </a:p>
                  </a:txBody>
                  <a:tcPr marL="109728" marR="109728" marT="54864" marB="5486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3200" dirty="0">
                          <a:latin typeface="Arial" panose="020B0604020202020204" pitchFamily="34" charset="0"/>
                          <a:cs typeface="Arial" panose="020B0604020202020204" pitchFamily="34" charset="0"/>
                          <a:hlinkClick r:id="rId5"/>
                        </a:rPr>
                        <a:t>Yelena.Palayeva@education.ohio.gov</a:t>
                      </a:r>
                      <a:r>
                        <a:rPr lang="pl-PL"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a:txBody>
                  <a:tcPr marL="109728" marR="109728" marT="54864" marB="54864"/>
                </a:tc>
                <a:extLst>
                  <a:ext uri="{0D108BD9-81ED-4DB2-BD59-A6C34878D82A}">
                    <a16:rowId xmlns:a16="http://schemas.microsoft.com/office/drawing/2014/main" val="4212630663"/>
                  </a:ext>
                </a:extLst>
              </a:tr>
            </a:tbl>
          </a:graphicData>
        </a:graphic>
      </p:graphicFrame>
    </p:spTree>
    <p:extLst>
      <p:ext uri="{BB962C8B-B14F-4D97-AF65-F5344CB8AC3E}">
        <p14:creationId xmlns:p14="http://schemas.microsoft.com/office/powerpoint/2010/main" val="396563631"/>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F32AF-0570-4584-89D5-D1F775F49E6A}"/>
              </a:ext>
            </a:extLst>
          </p:cNvPr>
          <p:cNvSpPr>
            <a:spLocks noGrp="1"/>
          </p:cNvSpPr>
          <p:nvPr>
            <p:ph type="title"/>
          </p:nvPr>
        </p:nvSpPr>
        <p:spPr>
          <a:xfrm>
            <a:off x="731519" y="425076"/>
            <a:ext cx="13167360" cy="769441"/>
          </a:xfrm>
        </p:spPr>
        <p:txBody>
          <a:bodyPr/>
          <a:lstStyle/>
          <a:p>
            <a:r>
              <a:rPr lang="en-US" dirty="0"/>
              <a:t>Exit Ticket Survey</a:t>
            </a:r>
          </a:p>
        </p:txBody>
      </p:sp>
      <p:sp>
        <p:nvSpPr>
          <p:cNvPr id="4" name="Slide Number Placeholder 3">
            <a:extLst>
              <a:ext uri="{FF2B5EF4-FFF2-40B4-BE49-F238E27FC236}">
                <a16:creationId xmlns:a16="http://schemas.microsoft.com/office/drawing/2014/main" id="{D382A5B8-54F1-4E1C-9EAB-F5EC8F53542B}"/>
              </a:ext>
            </a:extLst>
          </p:cNvPr>
          <p:cNvSpPr>
            <a:spLocks noGrp="1"/>
          </p:cNvSpPr>
          <p:nvPr>
            <p:ph type="sldNum" sz="quarter" idx="12"/>
          </p:nvPr>
        </p:nvSpPr>
        <p:spPr/>
        <p:txBody>
          <a:bodyPr/>
          <a:lstStyle/>
          <a:p>
            <a:fld id="{6BA907D1-9C08-47F3-B047-6197268ACA7D}" type="slidenum">
              <a:rPr lang="en-US" smtClean="0"/>
              <a:pPr/>
              <a:t>54</a:t>
            </a:fld>
            <a:endParaRPr lang="en-US" dirty="0"/>
          </a:p>
        </p:txBody>
      </p:sp>
      <p:sp>
        <p:nvSpPr>
          <p:cNvPr id="5" name="TextBox 4">
            <a:extLst>
              <a:ext uri="{FF2B5EF4-FFF2-40B4-BE49-F238E27FC236}">
                <a16:creationId xmlns:a16="http://schemas.microsoft.com/office/drawing/2014/main" id="{62AA274A-93B7-4DB5-AE52-8CC6FA250922}"/>
              </a:ext>
            </a:extLst>
          </p:cNvPr>
          <p:cNvSpPr txBox="1"/>
          <p:nvPr/>
        </p:nvSpPr>
        <p:spPr>
          <a:xfrm>
            <a:off x="3842952" y="6939740"/>
            <a:ext cx="6944496" cy="584775"/>
          </a:xfrm>
          <a:prstGeom prst="rect">
            <a:avLst/>
          </a:prstGeom>
          <a:noFill/>
        </p:spPr>
        <p:txBody>
          <a:bodyPr wrap="square" rtlCol="0">
            <a:spAutoFit/>
          </a:bodyPr>
          <a:lstStyle/>
          <a:p>
            <a:r>
              <a:rPr lang="en-US" sz="3200" dirty="0">
                <a:hlinkClick r:id="rId3"/>
              </a:rPr>
              <a:t>https://forms.office.com/g/8S38C0Y3sz</a:t>
            </a:r>
            <a:r>
              <a:rPr lang="en-US" sz="3200" dirty="0"/>
              <a:t> </a:t>
            </a:r>
          </a:p>
        </p:txBody>
      </p:sp>
      <p:pic>
        <p:nvPicPr>
          <p:cNvPr id="1026" name="Picture 2" descr="QRCode for MP 6: Attend to precision">
            <a:extLst>
              <a:ext uri="{FF2B5EF4-FFF2-40B4-BE49-F238E27FC236}">
                <a16:creationId xmlns:a16="http://schemas.microsoft.com/office/drawing/2014/main" id="{E832317C-0975-45AC-A134-AC42D0B26A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0831" y="1352761"/>
            <a:ext cx="5428735" cy="542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639013"/>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0104D-68FC-4514-91FC-E73ED01AD3E5}"/>
              </a:ext>
            </a:extLst>
          </p:cNvPr>
          <p:cNvSpPr>
            <a:spLocks noGrp="1"/>
          </p:cNvSpPr>
          <p:nvPr>
            <p:ph type="title"/>
          </p:nvPr>
        </p:nvSpPr>
        <p:spPr>
          <a:xfrm>
            <a:off x="4747364" y="548643"/>
            <a:ext cx="9151516" cy="769441"/>
          </a:xfrm>
        </p:spPr>
        <p:txBody>
          <a:bodyPr/>
          <a:lstStyle/>
          <a:p>
            <a:r>
              <a:rPr lang="en-US" dirty="0"/>
              <a:t>Resource Links</a:t>
            </a:r>
          </a:p>
        </p:txBody>
      </p:sp>
      <p:sp>
        <p:nvSpPr>
          <p:cNvPr id="3" name="Content Placeholder 2">
            <a:extLst>
              <a:ext uri="{FF2B5EF4-FFF2-40B4-BE49-F238E27FC236}">
                <a16:creationId xmlns:a16="http://schemas.microsoft.com/office/drawing/2014/main" id="{1092C9E7-6EFF-41DB-8F68-C1DB0B1D77C1}"/>
              </a:ext>
            </a:extLst>
          </p:cNvPr>
          <p:cNvSpPr>
            <a:spLocks noGrp="1"/>
          </p:cNvSpPr>
          <p:nvPr>
            <p:ph idx="1"/>
          </p:nvPr>
        </p:nvSpPr>
        <p:spPr>
          <a:xfrm>
            <a:off x="5899758" y="1508584"/>
            <a:ext cx="8267179" cy="5431156"/>
          </a:xfrm>
        </p:spPr>
        <p:txBody>
          <a:bodyPr/>
          <a:lstStyle/>
          <a:p>
            <a:pPr marL="0" lvl="0" indent="0">
              <a:spcBef>
                <a:spcPts val="0"/>
              </a:spcBef>
              <a:buNone/>
            </a:pPr>
            <a:r>
              <a:rPr lang="en-US" sz="2400" dirty="0">
                <a:solidFill>
                  <a:srgbClr val="000000"/>
                </a:solidFill>
              </a:rPr>
              <a:t>Ohio Department of Education Documents </a:t>
            </a:r>
          </a:p>
          <a:p>
            <a:pPr marL="457200" lvl="0" indent="-342900">
              <a:spcBef>
                <a:spcPts val="0"/>
              </a:spcBef>
              <a:buClr>
                <a:srgbClr val="000000"/>
              </a:buClr>
              <a:buSzPts val="1800"/>
              <a:buFont typeface="Arial"/>
              <a:buChar char="●"/>
            </a:pPr>
            <a:r>
              <a:rPr lang="en-US" sz="2400" u="sng" dirty="0">
                <a:solidFill>
                  <a:srgbClr val="0000FF"/>
                </a:solidFill>
                <a:hlinkClick r:id="rId2">
                  <a:extLst>
                    <a:ext uri="{A12FA001-AC4F-418D-AE19-62706E023703}">
                      <ahyp:hlinkClr xmlns:ahyp="http://schemas.microsoft.com/office/drawing/2018/hyperlinkcolor" val="tx"/>
                    </a:ext>
                  </a:extLst>
                </a:hlinkClick>
              </a:rPr>
              <a:t>Standards for Mathematical Practice</a:t>
            </a:r>
            <a:endParaRPr lang="en-US" sz="2400" dirty="0">
              <a:solidFill>
                <a:srgbClr val="0000FF"/>
              </a:solidFill>
            </a:endParaRPr>
          </a:p>
          <a:p>
            <a:pPr marL="457200" lvl="0" indent="-342900">
              <a:spcBef>
                <a:spcPts val="0"/>
              </a:spcBef>
              <a:buClr>
                <a:srgbClr val="000000"/>
              </a:buClr>
              <a:buSzPts val="1800"/>
              <a:buFont typeface="Roboto"/>
              <a:buChar char="●"/>
            </a:pPr>
            <a:r>
              <a:rPr lang="en-US" sz="2400" u="sng" dirty="0">
                <a:solidFill>
                  <a:srgbClr val="0000FF"/>
                </a:solidFill>
                <a:hlinkClick r:id="rId3">
                  <a:extLst>
                    <a:ext uri="{A12FA001-AC4F-418D-AE19-62706E023703}">
                      <ahyp:hlinkClr xmlns:ahyp="http://schemas.microsoft.com/office/drawing/2018/hyperlinkcolor" val="tx"/>
                    </a:ext>
                  </a:extLst>
                </a:hlinkClick>
              </a:rPr>
              <a:t>Kindergarten - Grade 5 </a:t>
            </a:r>
            <a:endParaRPr lang="en-US" sz="2400" dirty="0">
              <a:solidFill>
                <a:srgbClr val="0000FF"/>
              </a:solidFill>
            </a:endParaRPr>
          </a:p>
          <a:p>
            <a:pPr marL="457200" lvl="0" indent="-342900">
              <a:spcBef>
                <a:spcPts val="0"/>
              </a:spcBef>
              <a:buClr>
                <a:srgbClr val="000000"/>
              </a:buClr>
              <a:buSzPts val="1800"/>
              <a:buFont typeface="Roboto"/>
              <a:buChar char="●"/>
            </a:pPr>
            <a:r>
              <a:rPr lang="en-US" sz="2400" u="sng" dirty="0">
                <a:solidFill>
                  <a:srgbClr val="0000FF"/>
                </a:solidFill>
                <a:hlinkClick r:id="rId4">
                  <a:extLst>
                    <a:ext uri="{A12FA001-AC4F-418D-AE19-62706E023703}">
                      <ahyp:hlinkClr xmlns:ahyp="http://schemas.microsoft.com/office/drawing/2018/hyperlinkcolor" val="tx"/>
                    </a:ext>
                  </a:extLst>
                </a:hlinkClick>
              </a:rPr>
              <a:t>Grades 6-8 </a:t>
            </a:r>
            <a:endParaRPr lang="en-US" sz="2400" dirty="0">
              <a:solidFill>
                <a:srgbClr val="0000FF"/>
              </a:solidFill>
            </a:endParaRPr>
          </a:p>
          <a:p>
            <a:pPr marL="457200" lvl="0" indent="-342900">
              <a:spcBef>
                <a:spcPts val="0"/>
              </a:spcBef>
              <a:buClr>
                <a:srgbClr val="000000"/>
              </a:buClr>
              <a:buSzPts val="1800"/>
              <a:buFont typeface="Roboto"/>
              <a:buChar char="●"/>
            </a:pPr>
            <a:r>
              <a:rPr lang="en-US" sz="2400" u="sng" dirty="0">
                <a:solidFill>
                  <a:srgbClr val="0000FF"/>
                </a:solidFill>
                <a:hlinkClick r:id="rId5">
                  <a:extLst>
                    <a:ext uri="{A12FA001-AC4F-418D-AE19-62706E023703}">
                      <ahyp:hlinkClr xmlns:ahyp="http://schemas.microsoft.com/office/drawing/2018/hyperlinkcolor" val="tx"/>
                    </a:ext>
                  </a:extLst>
                </a:hlinkClick>
              </a:rPr>
              <a:t>High School</a:t>
            </a:r>
            <a:r>
              <a:rPr lang="en-US" sz="2400" dirty="0">
                <a:solidFill>
                  <a:srgbClr val="0000FF"/>
                </a:solidFill>
              </a:rPr>
              <a:t> </a:t>
            </a:r>
          </a:p>
          <a:p>
            <a:pPr marL="0" lvl="0" indent="0">
              <a:spcBef>
                <a:spcPts val="0"/>
              </a:spcBef>
              <a:buNone/>
            </a:pPr>
            <a:endParaRPr lang="en-US" sz="2400" dirty="0">
              <a:solidFill>
                <a:srgbClr val="0000FF"/>
              </a:solidFill>
            </a:endParaRPr>
          </a:p>
          <a:p>
            <a:pPr marL="0" lvl="0" indent="0">
              <a:spcBef>
                <a:spcPts val="0"/>
              </a:spcBef>
              <a:buNone/>
            </a:pPr>
            <a:r>
              <a:rPr lang="en-US" sz="2400" dirty="0">
                <a:solidFill>
                  <a:srgbClr val="000000"/>
                </a:solidFill>
              </a:rPr>
              <a:t>University of Arizona Progressions </a:t>
            </a:r>
          </a:p>
          <a:p>
            <a:pPr marL="457200" marR="190500" lvl="0" indent="-342900">
              <a:spcBef>
                <a:spcPts val="0"/>
              </a:spcBef>
              <a:buClr>
                <a:srgbClr val="000000"/>
              </a:buClr>
              <a:buSzPts val="1800"/>
              <a:buFont typeface="Arial"/>
              <a:buChar char="●"/>
            </a:pPr>
            <a:r>
              <a:rPr lang="en-US" sz="2400" dirty="0">
                <a:solidFill>
                  <a:srgbClr val="0000FF"/>
                </a:solidFill>
                <a:highlight>
                  <a:srgbClr val="FFFFFF"/>
                </a:highlight>
                <a:uFill>
                  <a:noFill/>
                </a:uFill>
                <a:ea typeface="Arial"/>
                <a:sym typeface="Arial"/>
                <a:hlinkClick r:id="rId6">
                  <a:extLst>
                    <a:ext uri="{A12FA001-AC4F-418D-AE19-62706E023703}">
                      <ahyp:hlinkClr xmlns:ahyp="http://schemas.microsoft.com/office/drawing/2018/hyperlinkcolor" val="tx"/>
                    </a:ext>
                  </a:extLst>
                </a:hlinkClick>
              </a:rPr>
              <a:t>Standards for Mathematical Practice: Commentary and Elaborations for K-5</a:t>
            </a:r>
            <a:endParaRPr lang="en-US" sz="2400" dirty="0">
              <a:solidFill>
                <a:srgbClr val="0000FF"/>
              </a:solidFill>
              <a:highlight>
                <a:srgbClr val="FFFFFF"/>
              </a:highlight>
              <a:ea typeface="Arial"/>
              <a:sym typeface="Arial"/>
            </a:endParaRPr>
          </a:p>
          <a:p>
            <a:pPr marL="457200" marR="190500" lvl="0" indent="-342900">
              <a:spcBef>
                <a:spcPts val="0"/>
              </a:spcBef>
              <a:buClr>
                <a:srgbClr val="000000"/>
              </a:buClr>
              <a:buSzPts val="1800"/>
              <a:buFont typeface="Arial"/>
              <a:buChar char="●"/>
            </a:pPr>
            <a:r>
              <a:rPr lang="en-US" sz="2400" dirty="0">
                <a:solidFill>
                  <a:srgbClr val="0000FF"/>
                </a:solidFill>
                <a:highlight>
                  <a:srgbClr val="FFFFFF"/>
                </a:highlight>
                <a:uFill>
                  <a:noFill/>
                </a:uFill>
                <a:ea typeface="Arial"/>
                <a:sym typeface="Arial"/>
                <a:hlinkClick r:id="rId7">
                  <a:extLst>
                    <a:ext uri="{A12FA001-AC4F-418D-AE19-62706E023703}">
                      <ahyp:hlinkClr xmlns:ahyp="http://schemas.microsoft.com/office/drawing/2018/hyperlinkcolor" val="tx"/>
                    </a:ext>
                  </a:extLst>
                </a:hlinkClick>
              </a:rPr>
              <a:t>Standards for Mathematical Practice: Commentary and Elaborations for 6-8</a:t>
            </a:r>
            <a:endParaRPr lang="en-US" sz="2400" dirty="0">
              <a:solidFill>
                <a:srgbClr val="0000FF"/>
              </a:solidFill>
              <a:highlight>
                <a:srgbClr val="FFFFFF"/>
              </a:highlight>
              <a:ea typeface="Arial"/>
              <a:sym typeface="Arial"/>
            </a:endParaRPr>
          </a:p>
          <a:p>
            <a:pPr marL="0" lvl="0" indent="0">
              <a:spcBef>
                <a:spcPts val="1600"/>
              </a:spcBef>
              <a:buNone/>
            </a:pPr>
            <a:r>
              <a:rPr lang="en-US" sz="2400" dirty="0">
                <a:solidFill>
                  <a:srgbClr val="000000"/>
                </a:solidFill>
              </a:rPr>
              <a:t>Other National Resources </a:t>
            </a:r>
          </a:p>
          <a:p>
            <a:pPr marL="457200" lvl="0" indent="-342900">
              <a:spcBef>
                <a:spcPts val="0"/>
              </a:spcBef>
              <a:buClr>
                <a:srgbClr val="000000"/>
              </a:buClr>
              <a:buSzPts val="1800"/>
              <a:buChar char="●"/>
            </a:pPr>
            <a:r>
              <a:rPr lang="en-US" sz="2400" u="sng" dirty="0">
                <a:solidFill>
                  <a:srgbClr val="0000FF"/>
                </a:solidFill>
                <a:hlinkClick r:id="rId8">
                  <a:extLst>
                    <a:ext uri="{A12FA001-AC4F-418D-AE19-62706E023703}">
                      <ahyp:hlinkClr xmlns:ahyp="http://schemas.microsoft.com/office/drawing/2018/hyperlinkcolor" val="tx"/>
                    </a:ext>
                  </a:extLst>
                </a:hlinkClick>
              </a:rPr>
              <a:t>Inside Mathematics </a:t>
            </a:r>
            <a:endParaRPr lang="en-US" sz="2400" dirty="0">
              <a:solidFill>
                <a:srgbClr val="0000FF"/>
              </a:solidFill>
            </a:endParaRPr>
          </a:p>
          <a:p>
            <a:pPr marL="457200" lvl="0" indent="-342900">
              <a:spcBef>
                <a:spcPts val="0"/>
              </a:spcBef>
              <a:buClr>
                <a:srgbClr val="000000"/>
              </a:buClr>
              <a:buSzPts val="1800"/>
              <a:buFont typeface="Roboto"/>
              <a:buChar char="●"/>
            </a:pPr>
            <a:r>
              <a:rPr lang="en-US" sz="2400" u="sng" dirty="0">
                <a:solidFill>
                  <a:srgbClr val="0000FF"/>
                </a:solidFill>
                <a:hlinkClick r:id="rId9">
                  <a:extLst>
                    <a:ext uri="{A12FA001-AC4F-418D-AE19-62706E023703}">
                      <ahyp:hlinkClr xmlns:ahyp="http://schemas.microsoft.com/office/drawing/2018/hyperlinkcolor" val="tx"/>
                    </a:ext>
                  </a:extLst>
                </a:hlinkClick>
              </a:rPr>
              <a:t>Illustrative Mathematics </a:t>
            </a:r>
            <a:endParaRPr lang="en-US" sz="2400" dirty="0">
              <a:solidFill>
                <a:srgbClr val="0000FF"/>
              </a:solidFill>
              <a:highlight>
                <a:srgbClr val="FFFFFF"/>
              </a:highlight>
              <a:ea typeface="Arial"/>
              <a:sym typeface="Arial"/>
            </a:endParaRPr>
          </a:p>
          <a:p>
            <a:pPr marL="457200" lvl="0" indent="-342900">
              <a:spcBef>
                <a:spcPts val="0"/>
              </a:spcBef>
              <a:buClr>
                <a:srgbClr val="000000"/>
              </a:buClr>
              <a:buSzPts val="1800"/>
              <a:buFont typeface="Arial"/>
              <a:buChar char="●"/>
            </a:pPr>
            <a:r>
              <a:rPr lang="en-US" sz="2400" u="sng" dirty="0">
                <a:solidFill>
                  <a:srgbClr val="0000FF"/>
                </a:solidFill>
                <a:highlight>
                  <a:srgbClr val="FFFFFF"/>
                </a:highlight>
                <a:ea typeface="Arial"/>
                <a:sym typeface="Arial"/>
                <a:hlinkClick r:id="rId10">
                  <a:extLst>
                    <a:ext uri="{A12FA001-AC4F-418D-AE19-62706E023703}">
                      <ahyp:hlinkClr xmlns:ahyp="http://schemas.microsoft.com/office/drawing/2018/hyperlinkcolor" val="tx"/>
                    </a:ext>
                  </a:extLst>
                </a:hlinkClick>
              </a:rPr>
              <a:t>Robert Kaplinsky: Math CCSS Math Practices Readable </a:t>
            </a:r>
            <a:endParaRPr lang="en-US" sz="2400" dirty="0">
              <a:solidFill>
                <a:srgbClr val="0000FF"/>
              </a:solidFill>
              <a:highlight>
                <a:srgbClr val="FFFFFF"/>
              </a:highlight>
              <a:ea typeface="Arial"/>
              <a:sym typeface="Arial"/>
            </a:endParaRPr>
          </a:p>
        </p:txBody>
      </p:sp>
      <p:pic>
        <p:nvPicPr>
          <p:cNvPr id="7" name="Picture 2">
            <a:extLst>
              <a:ext uri="{FF2B5EF4-FFF2-40B4-BE49-F238E27FC236}">
                <a16:creationId xmlns:a16="http://schemas.microsoft.com/office/drawing/2014/main" id="{DB1475C7-90DF-468C-B439-857E26735361}"/>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
          <a:stretch/>
        </p:blipFill>
        <p:spPr bwMode="auto">
          <a:xfrm>
            <a:off x="1" y="10"/>
            <a:ext cx="5588813" cy="7680947"/>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941924"/>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AD9606-863B-1F44-A236-EE7DF988A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a:extLst>
              <a:ext uri="{FF2B5EF4-FFF2-40B4-BE49-F238E27FC236}">
                <a16:creationId xmlns:a16="http://schemas.microsoft.com/office/drawing/2014/main" id="{9534EE2B-49CC-442B-B5F4-F9864E718CF7}"/>
              </a:ext>
            </a:extLst>
          </p:cNvPr>
          <p:cNvSpPr>
            <a:spLocks noGrp="1"/>
          </p:cNvSpPr>
          <p:nvPr>
            <p:ph type="title"/>
          </p:nvPr>
        </p:nvSpPr>
        <p:spPr/>
        <p:txBody>
          <a:bodyPr/>
          <a:lstStyle/>
          <a:p>
            <a:endParaRPr lang="en-US"/>
          </a:p>
        </p:txBody>
      </p:sp>
      <p:sp>
        <p:nvSpPr>
          <p:cNvPr id="14" name="Oval 13">
            <a:extLst>
              <a:ext uri="{FF2B5EF4-FFF2-40B4-BE49-F238E27FC236}">
                <a16:creationId xmlns:a16="http://schemas.microsoft.com/office/drawing/2014/main" id="{DA1AE617-059B-ED49-AD0C-8E1E4E930BF8}"/>
              </a:ext>
            </a:extLst>
          </p:cNvPr>
          <p:cNvSpPr/>
          <p:nvPr/>
        </p:nvSpPr>
        <p:spPr>
          <a:xfrm>
            <a:off x="10806333" y="1614061"/>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5271D1D-C437-014E-9AD5-8E23847ED507}"/>
              </a:ext>
            </a:extLst>
          </p:cNvPr>
          <p:cNvGrpSpPr/>
          <p:nvPr/>
        </p:nvGrpSpPr>
        <p:grpSpPr>
          <a:xfrm>
            <a:off x="25939" y="331645"/>
            <a:ext cx="14630400" cy="1975488"/>
            <a:chOff x="25939" y="331645"/>
            <a:chExt cx="14630400" cy="1975488"/>
          </a:xfrm>
        </p:grpSpPr>
        <p:grpSp>
          <p:nvGrpSpPr>
            <p:cNvPr id="4" name="Group 3">
              <a:extLst>
                <a:ext uri="{FF2B5EF4-FFF2-40B4-BE49-F238E27FC236}">
                  <a16:creationId xmlns:a16="http://schemas.microsoft.com/office/drawing/2014/main" id="{CEAC7658-37D9-2048-9F98-C49ED0B8B69D}"/>
                </a:ext>
              </a:extLst>
            </p:cNvPr>
            <p:cNvGrpSpPr/>
            <p:nvPr/>
          </p:nvGrpSpPr>
          <p:grpSpPr>
            <a:xfrm>
              <a:off x="25939" y="331645"/>
              <a:ext cx="14630400" cy="1648870"/>
              <a:chOff x="-8320820" y="-1161921"/>
              <a:chExt cx="14630400" cy="1648870"/>
            </a:xfrm>
          </p:grpSpPr>
          <p:sp>
            <p:nvSpPr>
              <p:cNvPr id="5" name="Rectangle 4">
                <a:extLst>
                  <a:ext uri="{FF2B5EF4-FFF2-40B4-BE49-F238E27FC236}">
                    <a16:creationId xmlns:a16="http://schemas.microsoft.com/office/drawing/2014/main" id="{13C8F95C-2A63-4643-88BE-9198D5E64AB8}"/>
                  </a:ext>
                </a:extLst>
              </p:cNvPr>
              <p:cNvSpPr/>
              <p:nvPr/>
            </p:nvSpPr>
            <p:spPr>
              <a:xfrm>
                <a:off x="-8320820" y="-1143027"/>
                <a:ext cx="14630400" cy="1629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684D9E5-E001-3B45-8A19-9A6B82E430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95330" y="-1102194"/>
                <a:ext cx="942711" cy="1054970"/>
              </a:xfrm>
              <a:prstGeom prst="rect">
                <a:avLst/>
              </a:prstGeom>
            </p:spPr>
          </p:pic>
          <p:pic>
            <p:nvPicPr>
              <p:cNvPr id="8" name="Picture 7">
                <a:extLst>
                  <a:ext uri="{FF2B5EF4-FFF2-40B4-BE49-F238E27FC236}">
                    <a16:creationId xmlns:a16="http://schemas.microsoft.com/office/drawing/2014/main" id="{04DA428D-D50F-4B48-88F5-E5A9FFBF96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6552" y="-911534"/>
                <a:ext cx="828603" cy="673649"/>
              </a:xfrm>
              <a:prstGeom prst="rect">
                <a:avLst/>
              </a:prstGeom>
            </p:spPr>
          </p:pic>
          <p:pic>
            <p:nvPicPr>
              <p:cNvPr id="9" name="Picture 8" descr="facebook-logo.jpg">
                <a:extLst>
                  <a:ext uri="{FF2B5EF4-FFF2-40B4-BE49-F238E27FC236}">
                    <a16:creationId xmlns:a16="http://schemas.microsoft.com/office/drawing/2014/main" id="{EFB86831-C1DB-4B4F-8FBE-FF593354A8AD}"/>
                  </a:ext>
                </a:extLst>
              </p:cNvPr>
              <p:cNvPicPr>
                <a:picLocks noChangeAspect="1"/>
              </p:cNvPicPr>
              <p:nvPr/>
            </p:nvPicPr>
            <p:blipFill>
              <a:blip r:embed="rId5"/>
              <a:stretch>
                <a:fillRect/>
              </a:stretch>
            </p:blipFill>
            <p:spPr>
              <a:xfrm>
                <a:off x="234993" y="-881825"/>
                <a:ext cx="1403066" cy="556550"/>
              </a:xfrm>
              <a:prstGeom prst="rect">
                <a:avLst/>
              </a:prstGeom>
            </p:spPr>
          </p:pic>
          <p:pic>
            <p:nvPicPr>
              <p:cNvPr id="10" name="Picture 9">
                <a:extLst>
                  <a:ext uri="{FF2B5EF4-FFF2-40B4-BE49-F238E27FC236}">
                    <a16:creationId xmlns:a16="http://schemas.microsoft.com/office/drawing/2014/main" id="{2912A1A1-4F68-7543-9CA8-8FD41B39F585}"/>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80308" y="-1161921"/>
                <a:ext cx="1104419" cy="1263911"/>
              </a:xfrm>
              <a:prstGeom prst="rect">
                <a:avLst/>
              </a:prstGeom>
            </p:spPr>
          </p:pic>
          <p:pic>
            <p:nvPicPr>
              <p:cNvPr id="11" name="Picture 10">
                <a:extLst>
                  <a:ext uri="{FF2B5EF4-FFF2-40B4-BE49-F238E27FC236}">
                    <a16:creationId xmlns:a16="http://schemas.microsoft.com/office/drawing/2014/main" id="{55BB8058-8DF5-404E-9D3F-16FB40446433}"/>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288270" y="-1118118"/>
                <a:ext cx="1104419" cy="1011902"/>
              </a:xfrm>
              <a:prstGeom prst="rect">
                <a:avLst/>
              </a:prstGeom>
            </p:spPr>
          </p:pic>
        </p:grpSp>
        <p:sp>
          <p:nvSpPr>
            <p:cNvPr id="13" name="Oval 12">
              <a:extLst>
                <a:ext uri="{FF2B5EF4-FFF2-40B4-BE49-F238E27FC236}">
                  <a16:creationId xmlns:a16="http://schemas.microsoft.com/office/drawing/2014/main" id="{A3CDF013-111E-BC47-8BBE-8417486E809E}"/>
                </a:ext>
              </a:extLst>
            </p:cNvPr>
            <p:cNvSpPr/>
            <p:nvPr/>
          </p:nvSpPr>
          <p:spPr>
            <a:xfrm>
              <a:off x="4515338" y="176165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326CADD-BC6B-754B-9BFB-B9096E085E22}"/>
                </a:ext>
              </a:extLst>
            </p:cNvPr>
            <p:cNvSpPr/>
            <p:nvPr/>
          </p:nvSpPr>
          <p:spPr>
            <a:xfrm>
              <a:off x="2688548" y="1326898"/>
              <a:ext cx="9130979" cy="92333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rPr>
                <a:t>@OHEducation</a:t>
              </a:r>
            </a:p>
          </p:txBody>
        </p:sp>
        <p:sp>
          <p:nvSpPr>
            <p:cNvPr id="17" name="Oval 16">
              <a:extLst>
                <a:ext uri="{FF2B5EF4-FFF2-40B4-BE49-F238E27FC236}">
                  <a16:creationId xmlns:a16="http://schemas.microsoft.com/office/drawing/2014/main" id="{D40116F3-539D-4D4D-96D5-AC2D569D32CB}"/>
                </a:ext>
              </a:extLst>
            </p:cNvPr>
            <p:cNvSpPr/>
            <p:nvPr/>
          </p:nvSpPr>
          <p:spPr>
            <a:xfrm>
              <a:off x="11457898" y="186941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a:extLst>
              <a:ext uri="{FF2B5EF4-FFF2-40B4-BE49-F238E27FC236}">
                <a16:creationId xmlns:a16="http://schemas.microsoft.com/office/drawing/2014/main" id="{3CCBA0F6-1B8A-41B6-88AE-64703E00DE33}"/>
              </a:ext>
            </a:extLst>
          </p:cNvPr>
          <p:cNvSpPr>
            <a:spLocks noGrp="1"/>
          </p:cNvSpPr>
          <p:nvPr>
            <p:ph type="sldNum" sz="quarter" idx="12"/>
          </p:nvPr>
        </p:nvSpPr>
        <p:spPr/>
        <p:txBody>
          <a:bodyPr/>
          <a:lstStyle/>
          <a:p>
            <a:fld id="{79463015-ABDD-44E9-850F-7B4794200E02}" type="slidenum">
              <a:rPr lang="en-US" smtClean="0"/>
              <a:pPr/>
              <a:t>56</a:t>
            </a:fld>
            <a:endParaRPr lang="en-US" dirty="0"/>
          </a:p>
        </p:txBody>
      </p:sp>
    </p:spTree>
    <p:extLst>
      <p:ext uri="{BB962C8B-B14F-4D97-AF65-F5344CB8AC3E}">
        <p14:creationId xmlns:p14="http://schemas.microsoft.com/office/powerpoint/2010/main" val="380798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57</a:t>
            </a:fld>
            <a:endParaRPr lang="en-US" dirty="0"/>
          </a:p>
        </p:txBody>
      </p:sp>
      <p:sp>
        <p:nvSpPr>
          <p:cNvPr id="3" name="Rectangle 2">
            <a:extLst>
              <a:ext uri="{FF2B5EF4-FFF2-40B4-BE49-F238E27FC236}">
                <a16:creationId xmlns:a16="http://schemas.microsoft.com/office/drawing/2014/main" id="{7860A21B-81FF-4DF0-84F5-41A6DF73D09E}"/>
              </a:ext>
            </a:extLst>
          </p:cNvPr>
          <p:cNvSpPr/>
          <p:nvPr/>
        </p:nvSpPr>
        <p:spPr>
          <a:xfrm>
            <a:off x="0" y="4122546"/>
            <a:ext cx="14630400" cy="350108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a:extLst>
              <a:ext uri="{FF2B5EF4-FFF2-40B4-BE49-F238E27FC236}">
                <a16:creationId xmlns:a16="http://schemas.microsoft.com/office/drawing/2014/main" id="{AB3E1B7F-CC0F-4798-84CF-BE751FCCD565}"/>
              </a:ext>
            </a:extLst>
          </p:cNvPr>
          <p:cNvSpPr>
            <a:spLocks noGrp="1"/>
          </p:cNvSpPr>
          <p:nvPr>
            <p:ph type="title"/>
          </p:nvPr>
        </p:nvSpPr>
        <p:spPr>
          <a:xfrm>
            <a:off x="-1" y="269980"/>
            <a:ext cx="14630399" cy="2031325"/>
          </a:xfrm>
          <a:noFill/>
        </p:spPr>
        <p:txBody>
          <a:bodyPr/>
          <a:lstStyle/>
          <a:p>
            <a:r>
              <a:rPr lang="en-US" sz="6600" dirty="0">
                <a:solidFill>
                  <a:schemeClr val="tx1">
                    <a:lumMod val="95000"/>
                    <a:lumOff val="5000"/>
                  </a:schemeClr>
                </a:solidFill>
                <a:effectLst>
                  <a:outerShdw blurRad="38100" dist="38100" dir="2700000" algn="tl">
                    <a:srgbClr val="000000">
                      <a:alpha val="43137"/>
                    </a:srgbClr>
                  </a:outerShdw>
                </a:effectLst>
              </a:rPr>
              <a:t>Share your learning </a:t>
            </a:r>
            <a:br>
              <a:rPr lang="en-US" sz="6600" dirty="0">
                <a:solidFill>
                  <a:schemeClr val="tx1">
                    <a:lumMod val="95000"/>
                    <a:lumOff val="5000"/>
                  </a:schemeClr>
                </a:solidFill>
                <a:effectLst>
                  <a:outerShdw blurRad="38100" dist="38100" dir="2700000" algn="tl">
                    <a:srgbClr val="000000">
                      <a:alpha val="43137"/>
                    </a:srgbClr>
                  </a:outerShdw>
                </a:effectLst>
              </a:rPr>
            </a:br>
            <a:r>
              <a:rPr lang="en-US" sz="6600" dirty="0">
                <a:solidFill>
                  <a:schemeClr val="tx1">
                    <a:lumMod val="95000"/>
                    <a:lumOff val="5000"/>
                  </a:schemeClr>
                </a:solidFill>
                <a:effectLst>
                  <a:outerShdw blurRad="38100" dist="38100" dir="2700000" algn="tl">
                    <a:srgbClr val="000000">
                      <a:alpha val="43137"/>
                    </a:srgbClr>
                  </a:outerShdw>
                </a:effectLst>
              </a:rPr>
              <a:t>community with us!</a:t>
            </a:r>
          </a:p>
        </p:txBody>
      </p:sp>
      <p:sp>
        <p:nvSpPr>
          <p:cNvPr id="6" name="Title 1">
            <a:extLst>
              <a:ext uri="{FF2B5EF4-FFF2-40B4-BE49-F238E27FC236}">
                <a16:creationId xmlns:a16="http://schemas.microsoft.com/office/drawing/2014/main" id="{C305C576-F03E-49E7-B0F1-3799FD710325}"/>
              </a:ext>
            </a:extLst>
          </p:cNvPr>
          <p:cNvSpPr txBox="1">
            <a:spLocks/>
          </p:cNvSpPr>
          <p:nvPr/>
        </p:nvSpPr>
        <p:spPr>
          <a:xfrm>
            <a:off x="0" y="2402187"/>
            <a:ext cx="14630400" cy="1015663"/>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74A7CE"/>
                </a:solidFill>
                <a:effectLst>
                  <a:outerShdw blurRad="38100" dist="38100" dir="2700000" algn="tl">
                    <a:srgbClr val="000000">
                      <a:alpha val="43137"/>
                    </a:srgbClr>
                  </a:outerShdw>
                </a:effectLst>
                <a:uLnTx/>
                <a:uFillTx/>
                <a:latin typeface="Arial"/>
                <a:ea typeface="+mj-ea"/>
                <a:cs typeface="Arial"/>
              </a:rPr>
              <a:t>#MyOhioClassroom</a:t>
            </a:r>
          </a:p>
        </p:txBody>
      </p:sp>
      <p:sp>
        <p:nvSpPr>
          <p:cNvPr id="7" name="Title 1">
            <a:extLst>
              <a:ext uri="{FF2B5EF4-FFF2-40B4-BE49-F238E27FC236}">
                <a16:creationId xmlns:a16="http://schemas.microsoft.com/office/drawing/2014/main" id="{ECA66C49-5B7B-455B-88D4-9B28D33D03AB}"/>
              </a:ext>
            </a:extLst>
          </p:cNvPr>
          <p:cNvSpPr txBox="1">
            <a:spLocks/>
          </p:cNvSpPr>
          <p:nvPr/>
        </p:nvSpPr>
        <p:spPr>
          <a:xfrm>
            <a:off x="-2" y="4965809"/>
            <a:ext cx="14630400" cy="1015663"/>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Celebrate educators!</a:t>
            </a:r>
          </a:p>
        </p:txBody>
      </p:sp>
      <p:sp>
        <p:nvSpPr>
          <p:cNvPr id="8" name="Title 1">
            <a:extLst>
              <a:ext uri="{FF2B5EF4-FFF2-40B4-BE49-F238E27FC236}">
                <a16:creationId xmlns:a16="http://schemas.microsoft.com/office/drawing/2014/main" id="{6B1F3B27-B9CE-4F88-9CB8-BD4661B77C53}"/>
              </a:ext>
            </a:extLst>
          </p:cNvPr>
          <p:cNvSpPr txBox="1">
            <a:spLocks/>
          </p:cNvSpPr>
          <p:nvPr/>
        </p:nvSpPr>
        <p:spPr>
          <a:xfrm>
            <a:off x="0" y="5998018"/>
            <a:ext cx="14630398" cy="923330"/>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700017"/>
                </a:solidFill>
                <a:effectLst>
                  <a:outerShdw blurRad="38100" dist="38100" dir="2700000" algn="tl">
                    <a:srgbClr val="000000">
                      <a:alpha val="43137"/>
                    </a:srgbClr>
                  </a:outerShdw>
                </a:effectLst>
                <a:uLnTx/>
                <a:uFillTx/>
                <a:latin typeface="Arial"/>
                <a:ea typeface="+mj-ea"/>
                <a:cs typeface="Arial"/>
              </a:rPr>
              <a:t>#OhioLovesTeachers</a:t>
            </a:r>
          </a:p>
        </p:txBody>
      </p:sp>
      <p:cxnSp>
        <p:nvCxnSpPr>
          <p:cNvPr id="9" name="Straight Connector 8">
            <a:extLst>
              <a:ext uri="{FF2B5EF4-FFF2-40B4-BE49-F238E27FC236}">
                <a16:creationId xmlns:a16="http://schemas.microsoft.com/office/drawing/2014/main" id="{43E9B150-FC38-4E87-869B-CE0D231BF62D}"/>
              </a:ext>
            </a:extLst>
          </p:cNvPr>
          <p:cNvCxnSpPr>
            <a:cxnSpLocks/>
          </p:cNvCxnSpPr>
          <p:nvPr/>
        </p:nvCxnSpPr>
        <p:spPr>
          <a:xfrm>
            <a:off x="0" y="4141471"/>
            <a:ext cx="14630400" cy="0"/>
          </a:xfrm>
          <a:prstGeom prst="line">
            <a:avLst/>
          </a:prstGeom>
          <a:ln w="111125">
            <a:solidFill>
              <a:srgbClr val="BA8F1B"/>
            </a:solidFill>
          </a:ln>
        </p:spPr>
        <p:style>
          <a:lnRef idx="2">
            <a:schemeClr val="accent6"/>
          </a:lnRef>
          <a:fillRef idx="0">
            <a:schemeClr val="accent6"/>
          </a:fillRef>
          <a:effectRef idx="1">
            <a:schemeClr val="accent6"/>
          </a:effectRef>
          <a:fontRef idx="minor">
            <a:schemeClr val="tx1"/>
          </a:fontRef>
        </p:style>
      </p:cxnSp>
      <p:pic>
        <p:nvPicPr>
          <p:cNvPr id="10" name="Picture 9">
            <a:extLst>
              <a:ext uri="{FF2B5EF4-FFF2-40B4-BE49-F238E27FC236}">
                <a16:creationId xmlns:a16="http://schemas.microsoft.com/office/drawing/2014/main" id="{9F49E8A3-A631-4FEC-92BC-EBA33D3317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9270" y="3613347"/>
            <a:ext cx="1546973" cy="125768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A0C50C3-06B0-4B5D-B3AF-0F7F3A69C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4158" y="3512632"/>
            <a:ext cx="1459885" cy="14598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08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9981-FEB7-4EBB-A8D0-CDCDE41487D3}"/>
              </a:ext>
            </a:extLst>
          </p:cNvPr>
          <p:cNvSpPr>
            <a:spLocks noGrp="1"/>
          </p:cNvSpPr>
          <p:nvPr>
            <p:ph type="title"/>
          </p:nvPr>
        </p:nvSpPr>
        <p:spPr>
          <a:xfrm>
            <a:off x="0" y="205328"/>
            <a:ext cx="14630400" cy="769441"/>
          </a:xfrm>
          <a:solidFill>
            <a:schemeClr val="bg1"/>
          </a:solidFill>
          <a:ln w="38100">
            <a:noFill/>
          </a:ln>
        </p:spPr>
        <p:txBody>
          <a:bodyPr/>
          <a:lstStyle/>
          <a:p>
            <a:r>
              <a:rPr lang="en-US" dirty="0">
                <a:solidFill>
                  <a:srgbClr val="040284"/>
                </a:solidFill>
              </a:rPr>
              <a:t>Each Child Our Future</a:t>
            </a:r>
          </a:p>
        </p:txBody>
      </p:sp>
      <p:sp>
        <p:nvSpPr>
          <p:cNvPr id="6" name="Oval 5">
            <a:extLst>
              <a:ext uri="{FF2B5EF4-FFF2-40B4-BE49-F238E27FC236}">
                <a16:creationId xmlns:a16="http://schemas.microsoft.com/office/drawing/2014/main" id="{1FBB08BF-32BF-4472-A348-2E31F0291DEE}"/>
              </a:ext>
            </a:extLst>
          </p:cNvPr>
          <p:cNvSpPr/>
          <p:nvPr/>
        </p:nvSpPr>
        <p:spPr>
          <a:xfrm>
            <a:off x="7117489" y="1148241"/>
            <a:ext cx="6647061" cy="6127323"/>
          </a:xfrm>
          <a:prstGeom prst="ellipse">
            <a:avLst/>
          </a:prstGeom>
          <a:solidFill>
            <a:schemeClr val="bg1">
              <a:lumMod val="95000"/>
              <a:alpha val="6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3000" b="1" dirty="0">
                <a:solidFill>
                  <a:schemeClr val="tx1"/>
                </a:solidFill>
                <a:latin typeface="Arial" panose="020B0604020202020204" pitchFamily="34" charset="0"/>
                <a:cs typeface="Arial" panose="020B0604020202020204" pitchFamily="34" charset="0"/>
              </a:rPr>
              <a:t>Our Vision</a:t>
            </a:r>
          </a:p>
          <a:p>
            <a:pPr marL="214313" indent="-214313" algn="ctr">
              <a:buFont typeface="Arial" panose="020B0604020202020204" pitchFamily="34" charset="0"/>
              <a:buChar char="•"/>
            </a:pPr>
            <a:endParaRPr lang="en-US" sz="2750" dirty="0">
              <a:solidFill>
                <a:schemeClr val="tx1"/>
              </a:solidFill>
              <a:latin typeface="Arial" panose="020B0604020202020204" pitchFamily="34" charset="0"/>
              <a:cs typeface="Arial" panose="020B0604020202020204" pitchFamily="34" charset="0"/>
            </a:endParaRPr>
          </a:p>
          <a:p>
            <a:pPr algn="ctr"/>
            <a:r>
              <a:rPr lang="en-US" sz="2250" dirty="0">
                <a:solidFill>
                  <a:schemeClr val="tx1"/>
                </a:solidFill>
                <a:latin typeface="Arial" panose="020B0604020202020204" pitchFamily="34" charset="0"/>
                <a:cs typeface="Arial" panose="020B0604020202020204" pitchFamily="34" charset="0"/>
              </a:rPr>
              <a:t>In Ohio, </a:t>
            </a:r>
            <a:r>
              <a:rPr lang="en-US" sz="2250" b="1" i="1" dirty="0">
                <a:solidFill>
                  <a:srgbClr val="73A5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each child is</a:t>
            </a:r>
            <a:r>
              <a:rPr lang="en-US" sz="2250" b="1" dirty="0">
                <a:solidFill>
                  <a:schemeClr val="tx1"/>
                </a:solidFill>
                <a:latin typeface="Arial" panose="020B0604020202020204" pitchFamily="34" charset="0"/>
                <a:cs typeface="Arial" panose="020B0604020202020204" pitchFamily="34" charset="0"/>
              </a:rPr>
              <a:t> </a:t>
            </a:r>
            <a:r>
              <a:rPr lang="en-US" sz="2250" b="1" i="1" dirty="0">
                <a:solidFill>
                  <a:srgbClr val="700D1B"/>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challenged</a:t>
            </a:r>
            <a:r>
              <a:rPr lang="en-US" sz="2250" dirty="0">
                <a:solidFill>
                  <a:schemeClr val="tx1"/>
                </a:solidFill>
                <a:latin typeface="Arial" panose="020B0604020202020204" pitchFamily="34" charset="0"/>
                <a:cs typeface="Arial" panose="020B0604020202020204" pitchFamily="34" charset="0"/>
              </a:rPr>
              <a:t> to discover and learn, </a:t>
            </a:r>
            <a:r>
              <a:rPr lang="en-US" sz="2250" b="1" i="1" dirty="0">
                <a:solidFill>
                  <a:srgbClr val="D19D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prepared</a:t>
            </a:r>
            <a:r>
              <a:rPr lang="en-US" sz="2250" dirty="0">
                <a:solidFill>
                  <a:schemeClr val="tx1"/>
                </a:solidFill>
                <a:latin typeface="Arial" panose="020B0604020202020204" pitchFamily="34" charset="0"/>
                <a:cs typeface="Arial" panose="020B0604020202020204" pitchFamily="34" charset="0"/>
              </a:rPr>
              <a:t> to pursue</a:t>
            </a:r>
          </a:p>
          <a:p>
            <a:pPr algn="ctr"/>
            <a:r>
              <a:rPr lang="en-US" sz="2250" dirty="0">
                <a:solidFill>
                  <a:schemeClr val="tx1"/>
                </a:solidFill>
                <a:latin typeface="Arial" panose="020B0604020202020204" pitchFamily="34" charset="0"/>
                <a:cs typeface="Arial" panose="020B0604020202020204" pitchFamily="34" charset="0"/>
              </a:rPr>
              <a:t>a fulfilling post-high school path and </a:t>
            </a:r>
            <a:r>
              <a:rPr lang="en-US" sz="2250" b="1" i="1" dirty="0">
                <a:solidFill>
                  <a:srgbClr val="94AF2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empowered</a:t>
            </a:r>
            <a:r>
              <a:rPr lang="en-US" sz="2250" dirty="0">
                <a:solidFill>
                  <a:schemeClr val="tx1"/>
                </a:solidFill>
                <a:latin typeface="Arial" panose="020B0604020202020204" pitchFamily="34" charset="0"/>
                <a:cs typeface="Arial" panose="020B0604020202020204" pitchFamily="34" charset="0"/>
              </a:rPr>
              <a:t> to become a resilient,</a:t>
            </a:r>
          </a:p>
          <a:p>
            <a:pPr algn="ctr"/>
            <a:r>
              <a:rPr lang="en-US" sz="2250" dirty="0">
                <a:solidFill>
                  <a:schemeClr val="tx1"/>
                </a:solidFill>
                <a:latin typeface="Arial" panose="020B0604020202020204" pitchFamily="34" charset="0"/>
                <a:cs typeface="Arial" panose="020B0604020202020204" pitchFamily="34" charset="0"/>
              </a:rPr>
              <a:t>lifelong learner who contributes to society.</a:t>
            </a:r>
            <a:endParaRPr lang="en-US" sz="1750" b="1" i="1" dirty="0"/>
          </a:p>
        </p:txBody>
      </p:sp>
      <p:pic>
        <p:nvPicPr>
          <p:cNvPr id="9" name="Picture 8">
            <a:extLst>
              <a:ext uri="{FF2B5EF4-FFF2-40B4-BE49-F238E27FC236}">
                <a16:creationId xmlns:a16="http://schemas.microsoft.com/office/drawing/2014/main" id="{C6EFACC8-418C-4D7B-8D2D-D226A93F3147}"/>
              </a:ext>
            </a:extLst>
          </p:cNvPr>
          <p:cNvPicPr>
            <a:picLocks noChangeAspect="1"/>
          </p:cNvPicPr>
          <p:nvPr/>
        </p:nvPicPr>
        <p:blipFill>
          <a:blip r:embed="rId2"/>
          <a:stretch>
            <a:fillRect/>
          </a:stretch>
        </p:blipFill>
        <p:spPr>
          <a:xfrm>
            <a:off x="1167309" y="1254218"/>
            <a:ext cx="4424023" cy="57211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581662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71B70-92AE-459C-AA99-BF17F1603E63}"/>
              </a:ext>
            </a:extLst>
          </p:cNvPr>
          <p:cNvSpPr>
            <a:spLocks noGrp="1"/>
          </p:cNvSpPr>
          <p:nvPr>
            <p:ph type="title"/>
          </p:nvPr>
        </p:nvSpPr>
        <p:spPr>
          <a:xfrm>
            <a:off x="2377440" y="274322"/>
            <a:ext cx="9875520" cy="775597"/>
          </a:xfrm>
        </p:spPr>
        <p:txBody>
          <a:bodyPr/>
          <a:lstStyle/>
          <a:p>
            <a:r>
              <a:rPr lang="en-US" dirty="0"/>
              <a:t>Math Practices</a:t>
            </a:r>
          </a:p>
        </p:txBody>
      </p:sp>
      <p:sp>
        <p:nvSpPr>
          <p:cNvPr id="3" name="Content Placeholder 2">
            <a:extLst>
              <a:ext uri="{FF2B5EF4-FFF2-40B4-BE49-F238E27FC236}">
                <a16:creationId xmlns:a16="http://schemas.microsoft.com/office/drawing/2014/main" id="{90B82425-6B06-48CC-A9F9-B6489DC4F5DC}"/>
              </a:ext>
            </a:extLst>
          </p:cNvPr>
          <p:cNvSpPr>
            <a:spLocks noGrp="1"/>
          </p:cNvSpPr>
          <p:nvPr>
            <p:ph idx="1"/>
          </p:nvPr>
        </p:nvSpPr>
        <p:spPr>
          <a:xfrm>
            <a:off x="429371" y="1559740"/>
            <a:ext cx="13392646" cy="6411787"/>
          </a:xfrm>
        </p:spPr>
        <p:txBody>
          <a:bodyPr/>
          <a:lstStyle/>
          <a:p>
            <a:pPr marL="617220" indent="-617220">
              <a:buFont typeface="+mj-lt"/>
              <a:buAutoNum type="arabicPeriod"/>
            </a:pPr>
            <a:r>
              <a:rPr lang="en-US" sz="3120" dirty="0"/>
              <a:t>Make sense of problems and persevere in solving them. </a:t>
            </a:r>
          </a:p>
          <a:p>
            <a:pPr marL="617220" indent="-617220">
              <a:buFont typeface="+mj-lt"/>
              <a:buAutoNum type="arabicPeriod"/>
            </a:pPr>
            <a:r>
              <a:rPr lang="en-US" sz="3120" dirty="0"/>
              <a:t>Reason abstractly and quantitatively. </a:t>
            </a:r>
          </a:p>
          <a:p>
            <a:pPr marL="617220" indent="-617220">
              <a:buFont typeface="+mj-lt"/>
              <a:buAutoNum type="arabicPeriod"/>
            </a:pPr>
            <a:r>
              <a:rPr lang="en-US" sz="3120" dirty="0"/>
              <a:t>Construct viable arguments and critique the reasoning of others. </a:t>
            </a:r>
          </a:p>
          <a:p>
            <a:pPr marL="617220" indent="-617220">
              <a:buFont typeface="+mj-lt"/>
              <a:buAutoNum type="arabicPeriod"/>
            </a:pPr>
            <a:r>
              <a:rPr lang="en-US" sz="3120" dirty="0"/>
              <a:t>Model with mathematics. </a:t>
            </a:r>
          </a:p>
          <a:p>
            <a:pPr marL="617220" indent="-617220">
              <a:buFont typeface="+mj-lt"/>
              <a:buAutoNum type="arabicPeriod"/>
            </a:pPr>
            <a:r>
              <a:rPr lang="en-US" sz="3120" dirty="0"/>
              <a:t>Use appropriate tools strategically. </a:t>
            </a:r>
          </a:p>
          <a:p>
            <a:pPr marL="617220" indent="-617220">
              <a:buFont typeface="+mj-lt"/>
              <a:buAutoNum type="arabicPeriod"/>
            </a:pPr>
            <a:r>
              <a:rPr lang="en-US" sz="3120" dirty="0"/>
              <a:t>Attend to precision. </a:t>
            </a:r>
          </a:p>
          <a:p>
            <a:pPr marL="617220" indent="-617220">
              <a:buFont typeface="+mj-lt"/>
              <a:buAutoNum type="arabicPeriod"/>
            </a:pPr>
            <a:r>
              <a:rPr lang="en-US" sz="3120" dirty="0"/>
              <a:t>Look for and make use of structure. </a:t>
            </a:r>
          </a:p>
          <a:p>
            <a:pPr marL="617220" indent="-617220">
              <a:buFont typeface="+mj-lt"/>
              <a:buAutoNum type="arabicPeriod"/>
            </a:pPr>
            <a:r>
              <a:rPr lang="en-US" sz="3120" dirty="0"/>
              <a:t>Look for and express regularity in repeated reasoning.</a:t>
            </a:r>
          </a:p>
        </p:txBody>
      </p:sp>
      <p:sp>
        <p:nvSpPr>
          <p:cNvPr id="4" name="Rectangle 3">
            <a:extLst>
              <a:ext uri="{FF2B5EF4-FFF2-40B4-BE49-F238E27FC236}">
                <a16:creationId xmlns:a16="http://schemas.microsoft.com/office/drawing/2014/main" id="{3CE7E476-4CBE-4624-B10C-A0518C3DB8D7}"/>
              </a:ext>
            </a:extLst>
          </p:cNvPr>
          <p:cNvSpPr/>
          <p:nvPr/>
        </p:nvSpPr>
        <p:spPr>
          <a:xfrm>
            <a:off x="1" y="4406708"/>
            <a:ext cx="14630399" cy="577516"/>
          </a:xfrm>
          <a:prstGeom prst="rect">
            <a:avLst/>
          </a:prstGeom>
          <a:solidFill>
            <a:srgbClr val="FFFF00">
              <a:alpha val="3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63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ECF4D58-0DAE-4697-81C9-81F3B7B94853}"/>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0"/>
            <a:ext cx="14630401" cy="761582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5D1FAD2-D22C-4080-BB48-9094716E35A1}"/>
              </a:ext>
            </a:extLst>
          </p:cNvPr>
          <p:cNvSpPr>
            <a:spLocks noGrp="1"/>
          </p:cNvSpPr>
          <p:nvPr>
            <p:ph idx="1"/>
          </p:nvPr>
        </p:nvSpPr>
        <p:spPr>
          <a:xfrm>
            <a:off x="0" y="2555742"/>
            <a:ext cx="14630400" cy="1587604"/>
          </a:xfrm>
        </p:spPr>
        <p:txBody>
          <a:bodyPr/>
          <a:lstStyle/>
          <a:p>
            <a:pPr marL="0" lvl="0" indent="0" algn="ctr">
              <a:spcBef>
                <a:spcPts val="0"/>
              </a:spcBef>
              <a:buNone/>
            </a:pPr>
            <a:r>
              <a:rPr lang="en-US" sz="4800" b="1" dirty="0">
                <a:ln w="0"/>
                <a:solidFill>
                  <a:schemeClr val="bg1"/>
                </a:solidFill>
                <a:effectLst>
                  <a:outerShdw blurRad="38100" dist="19050" dir="2700000" algn="tl" rotWithShape="0">
                    <a:schemeClr val="dk1">
                      <a:alpha val="40000"/>
                    </a:schemeClr>
                  </a:outerShdw>
                </a:effectLst>
              </a:rPr>
              <a:t>How do you integrate MP 6 into your classroom?</a:t>
            </a:r>
            <a:endParaRPr lang="en-US" sz="4800" b="1" dirty="0">
              <a:solidFill>
                <a:schemeClr val="bg1"/>
              </a:solidFill>
            </a:endParaRPr>
          </a:p>
          <a:p>
            <a:pPr marL="0" lvl="0" indent="0" algn="ctr">
              <a:spcBef>
                <a:spcPts val="0"/>
              </a:spcBef>
              <a:buNone/>
            </a:pPr>
            <a:r>
              <a:rPr lang="en-US" sz="3600" dirty="0">
                <a:solidFill>
                  <a:schemeClr val="bg1"/>
                </a:solidFill>
              </a:rPr>
              <a:t>Click </a:t>
            </a:r>
            <a:r>
              <a:rPr lang="en-US" sz="3600" u="sng" dirty="0">
                <a:solidFill>
                  <a:schemeClr val="tx2">
                    <a:lumMod val="40000"/>
                    <a:lumOff val="60000"/>
                  </a:schemeClr>
                </a:solidFill>
                <a:hlinkClick r:id="rId4">
                  <a:extLst>
                    <a:ext uri="{A12FA001-AC4F-418D-AE19-62706E023703}">
                      <ahyp:hlinkClr xmlns:ahyp="http://schemas.microsoft.com/office/drawing/2018/hyperlinkcolor" val="tx"/>
                    </a:ext>
                  </a:extLst>
                </a:hlinkClick>
              </a:rPr>
              <a:t>here</a:t>
            </a:r>
            <a:r>
              <a:rPr lang="en-US" sz="3600" dirty="0"/>
              <a:t> </a:t>
            </a:r>
            <a:r>
              <a:rPr lang="en-US" sz="3600" dirty="0">
                <a:solidFill>
                  <a:schemeClr val="bg1"/>
                </a:solidFill>
              </a:rPr>
              <a:t>to go </a:t>
            </a:r>
            <a:r>
              <a:rPr lang="en-US" sz="3600" dirty="0" err="1">
                <a:solidFill>
                  <a:schemeClr val="bg1"/>
                </a:solidFill>
              </a:rPr>
              <a:t>JamBoard</a:t>
            </a:r>
            <a:r>
              <a:rPr lang="en-US" sz="3600" dirty="0">
                <a:solidFill>
                  <a:schemeClr val="bg1"/>
                </a:solidFill>
              </a:rPr>
              <a:t> Activity</a:t>
            </a:r>
          </a:p>
        </p:txBody>
      </p:sp>
    </p:spTree>
    <p:extLst>
      <p:ext uri="{BB962C8B-B14F-4D97-AF65-F5344CB8AC3E}">
        <p14:creationId xmlns:p14="http://schemas.microsoft.com/office/powerpoint/2010/main" val="317469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C22333E6-900B-471F-AB61-356C481EE99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0" y="4061"/>
            <a:ext cx="14592300" cy="7585367"/>
          </a:xfrm>
        </p:spPr>
      </p:pic>
      <p:sp>
        <p:nvSpPr>
          <p:cNvPr id="2" name="Title 1">
            <a:extLst>
              <a:ext uri="{FF2B5EF4-FFF2-40B4-BE49-F238E27FC236}">
                <a16:creationId xmlns:a16="http://schemas.microsoft.com/office/drawing/2014/main" id="{B561E561-DC7E-449A-9C27-09F503764E17}"/>
              </a:ext>
            </a:extLst>
          </p:cNvPr>
          <p:cNvSpPr>
            <a:spLocks noGrp="1"/>
          </p:cNvSpPr>
          <p:nvPr>
            <p:ph type="title"/>
          </p:nvPr>
        </p:nvSpPr>
        <p:spPr>
          <a:xfrm>
            <a:off x="0" y="1107443"/>
            <a:ext cx="14592300" cy="769441"/>
          </a:xfrm>
          <a:solidFill>
            <a:schemeClr val="bg1"/>
          </a:solidFill>
          <a:ln w="38100">
            <a:solidFill>
              <a:srgbClr val="040284"/>
            </a:solidFill>
          </a:ln>
        </p:spPr>
        <p:txBody>
          <a:bodyPr/>
          <a:lstStyle/>
          <a:p>
            <a:r>
              <a:rPr lang="en-US" dirty="0"/>
              <a:t>Share Out </a:t>
            </a:r>
          </a:p>
        </p:txBody>
      </p:sp>
      <p:sp>
        <p:nvSpPr>
          <p:cNvPr id="4" name="Slide Number Placeholder 3">
            <a:extLst>
              <a:ext uri="{FF2B5EF4-FFF2-40B4-BE49-F238E27FC236}">
                <a16:creationId xmlns:a16="http://schemas.microsoft.com/office/drawing/2014/main" id="{F23A17E6-9AA6-48DB-8573-8FC95FC788A0}"/>
              </a:ext>
            </a:extLst>
          </p:cNvPr>
          <p:cNvSpPr>
            <a:spLocks noGrp="1"/>
          </p:cNvSpPr>
          <p:nvPr>
            <p:ph type="sldNum" sz="quarter" idx="12"/>
          </p:nvPr>
        </p:nvSpPr>
        <p:spPr/>
        <p:txBody>
          <a:bodyPr/>
          <a:lstStyle/>
          <a:p>
            <a:fld id="{6BA907D1-9C08-47F3-B047-6197268ACA7D}" type="slidenum">
              <a:rPr lang="en-US" smtClean="0"/>
              <a:pPr/>
              <a:t>9</a:t>
            </a:fld>
            <a:endParaRPr lang="en-US" dirty="0"/>
          </a:p>
        </p:txBody>
      </p:sp>
    </p:spTree>
    <p:extLst>
      <p:ext uri="{BB962C8B-B14F-4D97-AF65-F5344CB8AC3E}">
        <p14:creationId xmlns:p14="http://schemas.microsoft.com/office/powerpoint/2010/main" val="266965989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F6BC4A516908D44B04DD851D72A7FB1" ma:contentTypeVersion="11" ma:contentTypeDescription="Create a new document." ma:contentTypeScope="" ma:versionID="7ecaf34423ef0b4d0f877ed868843442">
  <xsd:schema xmlns:xsd="http://www.w3.org/2001/XMLSchema" xmlns:xs="http://www.w3.org/2001/XMLSchema" xmlns:p="http://schemas.microsoft.com/office/2006/metadata/properties" xmlns:ns2="9e7345f5-23e2-40da-a527-d1432b04cf8d" xmlns:ns3="66eaf07b-c65c-473d-92a0-cd8f808fc83a" targetNamespace="http://schemas.microsoft.com/office/2006/metadata/properties" ma:root="true" ma:fieldsID="1c2d03b28b50da853b0e3d00051103e6" ns2:_="" ns3:_="">
    <xsd:import namespace="9e7345f5-23e2-40da-a527-d1432b04cf8d"/>
    <xsd:import namespace="66eaf07b-c65c-473d-92a0-cd8f808fc8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345f5-23e2-40da-a527-d1432b04cf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eaf07b-c65c-473d-92a0-cd8f808fc83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B47231-DCB6-4740-AF68-2D7BC9EA804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26E6D34-0F2F-46E1-85AD-BC6008E9C8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7345f5-23e2-40da-a527-d1432b04cf8d"/>
    <ds:schemaRef ds:uri="66eaf07b-c65c-473d-92a0-cd8f808fc8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90C8B3-D973-447D-885F-36B6C1CA91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3456</Words>
  <Application>Microsoft Office PowerPoint</Application>
  <PresentationFormat>Custom</PresentationFormat>
  <Paragraphs>422</Paragraphs>
  <Slides>57</Slides>
  <Notes>31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Amazon Ember</vt:lpstr>
      <vt:lpstr>Arial</vt:lpstr>
      <vt:lpstr>Calibri</vt:lpstr>
      <vt:lpstr>Cambria Math</vt:lpstr>
      <vt:lpstr>Open Sans</vt:lpstr>
      <vt:lpstr>Roboto</vt:lpstr>
      <vt:lpstr>Rockwell</vt:lpstr>
      <vt:lpstr>Wingdings</vt:lpstr>
      <vt:lpstr>Office Theme</vt:lpstr>
      <vt:lpstr>MP 6: Attend to Precision</vt:lpstr>
      <vt:lpstr>Welcome</vt:lpstr>
      <vt:lpstr>PowerPoint Presentation</vt:lpstr>
      <vt:lpstr>Virtual Meeting Norms</vt:lpstr>
      <vt:lpstr>Each Child Our Future</vt:lpstr>
      <vt:lpstr>Each Child Our Future</vt:lpstr>
      <vt:lpstr>Math Practices</vt:lpstr>
      <vt:lpstr>PowerPoint Presentation</vt:lpstr>
      <vt:lpstr>Share Out </vt:lpstr>
      <vt:lpstr>Breakout Rooms</vt:lpstr>
      <vt:lpstr>Grades K-2 Problems For MP 6 </vt:lpstr>
      <vt:lpstr>Grades K-2 Problems For MP 6 </vt:lpstr>
      <vt:lpstr>Grades K-2 Problems For MP 6 </vt:lpstr>
      <vt:lpstr>Grades 3-5 Problems For MP 6 </vt:lpstr>
      <vt:lpstr>Grades 3-5 Problems For MP 6 </vt:lpstr>
      <vt:lpstr>Grades 3-5 Problems For MP 6 </vt:lpstr>
      <vt:lpstr>Grades 3-5 Problems For MP 6 </vt:lpstr>
      <vt:lpstr>Grades 6-8 Problems For MP 6 </vt:lpstr>
      <vt:lpstr>Grades 6-8 Problems For MP 6 </vt:lpstr>
      <vt:lpstr>Grades 6-8 Problems For MP 6 </vt:lpstr>
      <vt:lpstr>Grades 6-8 Problems For MP 6 </vt:lpstr>
      <vt:lpstr>Grades 6-8 Problems For MP 6 </vt:lpstr>
      <vt:lpstr>High School Problems for MP 6</vt:lpstr>
      <vt:lpstr>High School Problems for MP 6</vt:lpstr>
      <vt:lpstr>High School Problems for MP 6</vt:lpstr>
      <vt:lpstr>High School Problems for MP 6</vt:lpstr>
      <vt:lpstr>PowerPoint Presentation</vt:lpstr>
      <vt:lpstr>MP 6: Attend to Precision.</vt:lpstr>
      <vt:lpstr>Resource Links</vt:lpstr>
      <vt:lpstr>Accuracy vs. Precision</vt:lpstr>
      <vt:lpstr>MP 6 Progression:  Attend to Precision. </vt:lpstr>
      <vt:lpstr>Breakout Rooms</vt:lpstr>
      <vt:lpstr>PowerPoint Presentation</vt:lpstr>
      <vt:lpstr>PowerPoint Presentation</vt:lpstr>
      <vt:lpstr>PowerPoint Presentation</vt:lpstr>
      <vt:lpstr>PowerPoint Presentation</vt:lpstr>
      <vt:lpstr>PowerPoint Presentation</vt:lpstr>
      <vt:lpstr>PowerPoint Presentation</vt:lpstr>
      <vt:lpstr>What does MP 6: Attend to Precision Look Like at My Grade Band?  </vt:lpstr>
      <vt:lpstr>MP 6: Attend to Precision.</vt:lpstr>
      <vt:lpstr>MP 6: Attend to Precision</vt:lpstr>
      <vt:lpstr>Illustrative Mathematics Elaborations for MP 6 in Grades K-5</vt:lpstr>
      <vt:lpstr>What does MP 6 look like at K-5? </vt:lpstr>
      <vt:lpstr>What does MP 6 look like at K-5? </vt:lpstr>
      <vt:lpstr>Illustrative Mathematics Elaborations for MP 6 in Grades 6-8</vt:lpstr>
      <vt:lpstr>Illustrative Mathematics Elaborations for MP 6 in Grades 6-8</vt:lpstr>
      <vt:lpstr>NCTM 8 Effective Teaching Practices </vt:lpstr>
      <vt:lpstr>PowerPoint Presentation</vt:lpstr>
      <vt:lpstr>PowerPoint Presentation</vt:lpstr>
      <vt:lpstr>ODE Math Practice Rubric </vt:lpstr>
      <vt:lpstr>PowerPoint Presentation</vt:lpstr>
      <vt:lpstr>Robert Kaplinsky’s Readable Version</vt:lpstr>
      <vt:lpstr>Mathematics Questions? </vt:lpstr>
      <vt:lpstr>Exit Ticket Survey</vt:lpstr>
      <vt:lpstr>Resource Links</vt:lpstr>
      <vt:lpstr>PowerPoint Presentation</vt:lpstr>
      <vt:lpstr>Share your learning  community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
  <cp:lastModifiedBy/>
  <cp:revision>5</cp:revision>
  <dcterms:created xsi:type="dcterms:W3CDTF">2015-07-08T14:36:51Z</dcterms:created>
  <dcterms:modified xsi:type="dcterms:W3CDTF">2022-02-04T14:14:54Z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0x0101000F6BC4A516908D44B04DD851D72A7FB1</vt:lpwstr>
  </property>
</Properties>
</file>